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9" r:id="rId3"/>
    <p:sldId id="280" r:id="rId4"/>
    <p:sldId id="281" r:id="rId5"/>
    <p:sldId id="282" r:id="rId6"/>
    <p:sldId id="283" r:id="rId7"/>
    <p:sldId id="284" r:id="rId8"/>
    <p:sldId id="285" r:id="rId9"/>
    <p:sldId id="286" r:id="rId10"/>
    <p:sldId id="288" r:id="rId11"/>
    <p:sldId id="289" r:id="rId12"/>
    <p:sldId id="290" r:id="rId13"/>
    <p:sldId id="291" r:id="rId14"/>
    <p:sldId id="298" r:id="rId15"/>
    <p:sldId id="292" r:id="rId16"/>
    <p:sldId id="293" r:id="rId17"/>
    <p:sldId id="294" r:id="rId18"/>
    <p:sldId id="295" r:id="rId19"/>
    <p:sldId id="296" r:id="rId20"/>
    <p:sldId id="297" r:id="rId21"/>
    <p:sldId id="299" r:id="rId22"/>
    <p:sldId id="300" r:id="rId23"/>
    <p:sldId id="301" r:id="rId24"/>
    <p:sldId id="304" r:id="rId25"/>
    <p:sldId id="303" r:id="rId26"/>
    <p:sldId id="305" r:id="rId27"/>
    <p:sldId id="2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93B81-4A09-42D9-A947-D4A4297F621E}"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DADEC-9A1C-4107-9288-58B2ACB3048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41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93B81-4A09-42D9-A947-D4A4297F621E}"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82745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93B81-4A09-42D9-A947-D4A4297F621E}"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2539793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FE5D-A8E4-4158-A7DB-BD94E9F5A2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083BC3-E971-450C-A507-B2099C5CE9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8C7728-03F1-4019-9FF3-616EAE21D780}"/>
              </a:ext>
            </a:extLst>
          </p:cNvPr>
          <p:cNvSpPr>
            <a:spLocks noGrp="1"/>
          </p:cNvSpPr>
          <p:nvPr>
            <p:ph type="dt" sz="half" idx="10"/>
          </p:nvPr>
        </p:nvSpPr>
        <p:spPr/>
        <p:txBody>
          <a:bodyPr/>
          <a:lstStyle/>
          <a:p>
            <a:fld id="{6A493B81-4A09-42D9-A947-D4A4297F621E}" type="datetimeFigureOut">
              <a:rPr lang="en-IN" smtClean="0"/>
              <a:t>30-06-2022</a:t>
            </a:fld>
            <a:endParaRPr lang="en-IN"/>
          </a:p>
        </p:txBody>
      </p:sp>
      <p:sp>
        <p:nvSpPr>
          <p:cNvPr id="5" name="Footer Placeholder 4">
            <a:extLst>
              <a:ext uri="{FF2B5EF4-FFF2-40B4-BE49-F238E27FC236}">
                <a16:creationId xmlns:a16="http://schemas.microsoft.com/office/drawing/2014/main" id="{98740971-8E47-462C-9FA8-6BD8B056AF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14D21A-0D7B-4DB9-80C9-F1C79478609C}"/>
              </a:ext>
            </a:extLst>
          </p:cNvPr>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3470295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2F09-C285-4E5D-918F-4C311992A3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E6FC74-FE12-45D7-9F30-D1F0AC385B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47D44E-EB5E-43AC-BB3E-698947C94B93}"/>
              </a:ext>
            </a:extLst>
          </p:cNvPr>
          <p:cNvSpPr>
            <a:spLocks noGrp="1"/>
          </p:cNvSpPr>
          <p:nvPr>
            <p:ph type="dt" sz="half" idx="10"/>
          </p:nvPr>
        </p:nvSpPr>
        <p:spPr/>
        <p:txBody>
          <a:bodyPr/>
          <a:lstStyle/>
          <a:p>
            <a:fld id="{6A493B81-4A09-42D9-A947-D4A4297F621E}" type="datetimeFigureOut">
              <a:rPr lang="en-IN" smtClean="0"/>
              <a:t>30-06-2022</a:t>
            </a:fld>
            <a:endParaRPr lang="en-IN"/>
          </a:p>
        </p:txBody>
      </p:sp>
      <p:sp>
        <p:nvSpPr>
          <p:cNvPr id="5" name="Footer Placeholder 4">
            <a:extLst>
              <a:ext uri="{FF2B5EF4-FFF2-40B4-BE49-F238E27FC236}">
                <a16:creationId xmlns:a16="http://schemas.microsoft.com/office/drawing/2014/main" id="{8D88A626-E628-4F16-AC9A-D05DD14A45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D597B7-7FCB-4C73-816E-C6C7ABF1ADBD}"/>
              </a:ext>
            </a:extLst>
          </p:cNvPr>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3655324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BFF0-22BA-48C1-A0F4-0DF70524A2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9EC15E-554A-43B8-9020-9487E8C805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1057BC-94D5-4F95-9EE8-0E9B39B395DA}"/>
              </a:ext>
            </a:extLst>
          </p:cNvPr>
          <p:cNvSpPr>
            <a:spLocks noGrp="1"/>
          </p:cNvSpPr>
          <p:nvPr>
            <p:ph type="dt" sz="half" idx="10"/>
          </p:nvPr>
        </p:nvSpPr>
        <p:spPr/>
        <p:txBody>
          <a:bodyPr/>
          <a:lstStyle/>
          <a:p>
            <a:fld id="{6A493B81-4A09-42D9-A947-D4A4297F621E}" type="datetimeFigureOut">
              <a:rPr lang="en-IN" smtClean="0"/>
              <a:t>30-06-2022</a:t>
            </a:fld>
            <a:endParaRPr lang="en-IN"/>
          </a:p>
        </p:txBody>
      </p:sp>
      <p:sp>
        <p:nvSpPr>
          <p:cNvPr id="5" name="Footer Placeholder 4">
            <a:extLst>
              <a:ext uri="{FF2B5EF4-FFF2-40B4-BE49-F238E27FC236}">
                <a16:creationId xmlns:a16="http://schemas.microsoft.com/office/drawing/2014/main" id="{65A6CF50-7990-4423-8A83-52711F7B80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355A0B-708B-4FB6-A31B-8DA33724643F}"/>
              </a:ext>
            </a:extLst>
          </p:cNvPr>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3093398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2FC7-F81B-4695-835B-AB431C832F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57D677-6DB8-48B2-B0D9-61B8A53059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328B73-B6FB-4D7C-A65A-685A7975F5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E3B82D-2867-4AD2-9F4F-BC5B6957CB3A}"/>
              </a:ext>
            </a:extLst>
          </p:cNvPr>
          <p:cNvSpPr>
            <a:spLocks noGrp="1"/>
          </p:cNvSpPr>
          <p:nvPr>
            <p:ph type="dt" sz="half" idx="10"/>
          </p:nvPr>
        </p:nvSpPr>
        <p:spPr/>
        <p:txBody>
          <a:bodyPr/>
          <a:lstStyle/>
          <a:p>
            <a:fld id="{6A493B81-4A09-42D9-A947-D4A4297F621E}" type="datetimeFigureOut">
              <a:rPr lang="en-IN" smtClean="0"/>
              <a:t>30-06-2022</a:t>
            </a:fld>
            <a:endParaRPr lang="en-IN"/>
          </a:p>
        </p:txBody>
      </p:sp>
      <p:sp>
        <p:nvSpPr>
          <p:cNvPr id="6" name="Footer Placeholder 5">
            <a:extLst>
              <a:ext uri="{FF2B5EF4-FFF2-40B4-BE49-F238E27FC236}">
                <a16:creationId xmlns:a16="http://schemas.microsoft.com/office/drawing/2014/main" id="{6D7F5B9D-0C0B-4000-A856-34A3792D4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C770D5-4B4A-48D3-A0F8-B2E11236C694}"/>
              </a:ext>
            </a:extLst>
          </p:cNvPr>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2715013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D82E-6258-471D-9240-5CED98B58D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F2A600-0848-45DF-BD65-A1C9D925D6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900515-A921-415A-A759-1DDCF0A8CD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040C8A-9556-4B00-8E5F-34DFCDCAEA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B5F5FC-16F2-4F9A-ADF5-9FBE4F16CB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C8CB1A-F16F-48D8-BB5B-EB91FB480742}"/>
              </a:ext>
            </a:extLst>
          </p:cNvPr>
          <p:cNvSpPr>
            <a:spLocks noGrp="1"/>
          </p:cNvSpPr>
          <p:nvPr>
            <p:ph type="dt" sz="half" idx="10"/>
          </p:nvPr>
        </p:nvSpPr>
        <p:spPr/>
        <p:txBody>
          <a:bodyPr/>
          <a:lstStyle/>
          <a:p>
            <a:fld id="{6A493B81-4A09-42D9-A947-D4A4297F621E}" type="datetimeFigureOut">
              <a:rPr lang="en-IN" smtClean="0"/>
              <a:t>30-06-2022</a:t>
            </a:fld>
            <a:endParaRPr lang="en-IN"/>
          </a:p>
        </p:txBody>
      </p:sp>
      <p:sp>
        <p:nvSpPr>
          <p:cNvPr id="8" name="Footer Placeholder 7">
            <a:extLst>
              <a:ext uri="{FF2B5EF4-FFF2-40B4-BE49-F238E27FC236}">
                <a16:creationId xmlns:a16="http://schemas.microsoft.com/office/drawing/2014/main" id="{32BFA2A8-5061-45A6-8D05-37085C4A64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EC7E1D-5E32-411B-BE24-08D06F6E13BA}"/>
              </a:ext>
            </a:extLst>
          </p:cNvPr>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1753490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E1BA-E813-4157-B6F5-087AABA4D2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5E3BDC-B759-4964-80E7-8D541F4FE105}"/>
              </a:ext>
            </a:extLst>
          </p:cNvPr>
          <p:cNvSpPr>
            <a:spLocks noGrp="1"/>
          </p:cNvSpPr>
          <p:nvPr>
            <p:ph type="dt" sz="half" idx="10"/>
          </p:nvPr>
        </p:nvSpPr>
        <p:spPr/>
        <p:txBody>
          <a:bodyPr/>
          <a:lstStyle/>
          <a:p>
            <a:fld id="{6A493B81-4A09-42D9-A947-D4A4297F621E}" type="datetimeFigureOut">
              <a:rPr lang="en-IN" smtClean="0"/>
              <a:t>30-06-2022</a:t>
            </a:fld>
            <a:endParaRPr lang="en-IN"/>
          </a:p>
        </p:txBody>
      </p:sp>
      <p:sp>
        <p:nvSpPr>
          <p:cNvPr id="4" name="Footer Placeholder 3">
            <a:extLst>
              <a:ext uri="{FF2B5EF4-FFF2-40B4-BE49-F238E27FC236}">
                <a16:creationId xmlns:a16="http://schemas.microsoft.com/office/drawing/2014/main" id="{32D1A6DA-82FF-411B-88A9-590F3379C8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8B59AB-ACCF-48D6-85BC-485224A26C90}"/>
              </a:ext>
            </a:extLst>
          </p:cNvPr>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38095689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244A5-21CD-402B-B4EF-CCE7F7F9082C}"/>
              </a:ext>
            </a:extLst>
          </p:cNvPr>
          <p:cNvSpPr>
            <a:spLocks noGrp="1"/>
          </p:cNvSpPr>
          <p:nvPr>
            <p:ph type="dt" sz="half" idx="10"/>
          </p:nvPr>
        </p:nvSpPr>
        <p:spPr/>
        <p:txBody>
          <a:bodyPr/>
          <a:lstStyle/>
          <a:p>
            <a:fld id="{6A493B81-4A09-42D9-A947-D4A4297F621E}" type="datetimeFigureOut">
              <a:rPr lang="en-IN" smtClean="0"/>
              <a:t>30-06-2022</a:t>
            </a:fld>
            <a:endParaRPr lang="en-IN"/>
          </a:p>
        </p:txBody>
      </p:sp>
      <p:sp>
        <p:nvSpPr>
          <p:cNvPr id="3" name="Footer Placeholder 2">
            <a:extLst>
              <a:ext uri="{FF2B5EF4-FFF2-40B4-BE49-F238E27FC236}">
                <a16:creationId xmlns:a16="http://schemas.microsoft.com/office/drawing/2014/main" id="{9F48419B-B1DF-4AA9-9AAA-AA8DCC7A05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8B69B8-7F2C-4B84-881E-876D401C0423}"/>
              </a:ext>
            </a:extLst>
          </p:cNvPr>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3998830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AB92-A1A8-4FE5-9342-890CFC807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34D7CC-820C-4B1C-8FD7-1562A84427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EE052C-3395-4765-B233-76561CDE6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00F8EF-5819-4BB0-A7FE-88A78B25E174}"/>
              </a:ext>
            </a:extLst>
          </p:cNvPr>
          <p:cNvSpPr>
            <a:spLocks noGrp="1"/>
          </p:cNvSpPr>
          <p:nvPr>
            <p:ph type="dt" sz="half" idx="10"/>
          </p:nvPr>
        </p:nvSpPr>
        <p:spPr/>
        <p:txBody>
          <a:bodyPr/>
          <a:lstStyle/>
          <a:p>
            <a:fld id="{6A493B81-4A09-42D9-A947-D4A4297F621E}" type="datetimeFigureOut">
              <a:rPr lang="en-IN" smtClean="0"/>
              <a:t>30-06-2022</a:t>
            </a:fld>
            <a:endParaRPr lang="en-IN"/>
          </a:p>
        </p:txBody>
      </p:sp>
      <p:sp>
        <p:nvSpPr>
          <p:cNvPr id="6" name="Footer Placeholder 5">
            <a:extLst>
              <a:ext uri="{FF2B5EF4-FFF2-40B4-BE49-F238E27FC236}">
                <a16:creationId xmlns:a16="http://schemas.microsoft.com/office/drawing/2014/main" id="{929A7D7C-47A6-4F68-B1B9-E52664A8B8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8E5A6D-A6C0-46A8-A8AB-6F5D33A6F4D2}"/>
              </a:ext>
            </a:extLst>
          </p:cNvPr>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1108048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93B81-4A09-42D9-A947-D4A4297F621E}"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4083640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834C-FC07-42A1-84FB-3177C68A0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58B2B7-86AF-46C6-ADFC-4B1E5AE532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7B9D7A-B135-4001-84E5-CA649B168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426DE5-F4C1-4195-BA70-7008F16408B9}"/>
              </a:ext>
            </a:extLst>
          </p:cNvPr>
          <p:cNvSpPr>
            <a:spLocks noGrp="1"/>
          </p:cNvSpPr>
          <p:nvPr>
            <p:ph type="dt" sz="half" idx="10"/>
          </p:nvPr>
        </p:nvSpPr>
        <p:spPr/>
        <p:txBody>
          <a:bodyPr/>
          <a:lstStyle/>
          <a:p>
            <a:fld id="{6A493B81-4A09-42D9-A947-D4A4297F621E}" type="datetimeFigureOut">
              <a:rPr lang="en-IN" smtClean="0"/>
              <a:t>30-06-2022</a:t>
            </a:fld>
            <a:endParaRPr lang="en-IN"/>
          </a:p>
        </p:txBody>
      </p:sp>
      <p:sp>
        <p:nvSpPr>
          <p:cNvPr id="6" name="Footer Placeholder 5">
            <a:extLst>
              <a:ext uri="{FF2B5EF4-FFF2-40B4-BE49-F238E27FC236}">
                <a16:creationId xmlns:a16="http://schemas.microsoft.com/office/drawing/2014/main" id="{CC5A1836-1588-49A1-86BE-FB773F1EFA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7805A8-E7A7-4939-8452-AC91FBC7F53D}"/>
              </a:ext>
            </a:extLst>
          </p:cNvPr>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4147650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4D8D-28A4-4F1F-924A-E01F349387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6862F1-829F-4A1F-90CF-24A49636D5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2CB2B7-0A72-4CAB-88C2-8539CBA20E32}"/>
              </a:ext>
            </a:extLst>
          </p:cNvPr>
          <p:cNvSpPr>
            <a:spLocks noGrp="1"/>
          </p:cNvSpPr>
          <p:nvPr>
            <p:ph type="dt" sz="half" idx="10"/>
          </p:nvPr>
        </p:nvSpPr>
        <p:spPr/>
        <p:txBody>
          <a:bodyPr/>
          <a:lstStyle/>
          <a:p>
            <a:fld id="{6A493B81-4A09-42D9-A947-D4A4297F621E}" type="datetimeFigureOut">
              <a:rPr lang="en-IN" smtClean="0"/>
              <a:t>30-06-2022</a:t>
            </a:fld>
            <a:endParaRPr lang="en-IN"/>
          </a:p>
        </p:txBody>
      </p:sp>
      <p:sp>
        <p:nvSpPr>
          <p:cNvPr id="5" name="Footer Placeholder 4">
            <a:extLst>
              <a:ext uri="{FF2B5EF4-FFF2-40B4-BE49-F238E27FC236}">
                <a16:creationId xmlns:a16="http://schemas.microsoft.com/office/drawing/2014/main" id="{88B37D36-FA5D-4C9C-B6D6-413E899BDA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2CD391-7A0D-49CD-BE13-0FD85E3C86B0}"/>
              </a:ext>
            </a:extLst>
          </p:cNvPr>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3239407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B412A0-80FB-46FA-AD88-2051A8E7D3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AF2D21-0428-4B15-A622-3E5B686CFF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224D53-D8AC-4415-8F5E-994C18500D74}"/>
              </a:ext>
            </a:extLst>
          </p:cNvPr>
          <p:cNvSpPr>
            <a:spLocks noGrp="1"/>
          </p:cNvSpPr>
          <p:nvPr>
            <p:ph type="dt" sz="half" idx="10"/>
          </p:nvPr>
        </p:nvSpPr>
        <p:spPr/>
        <p:txBody>
          <a:bodyPr/>
          <a:lstStyle/>
          <a:p>
            <a:fld id="{6A493B81-4A09-42D9-A947-D4A4297F621E}" type="datetimeFigureOut">
              <a:rPr lang="en-IN" smtClean="0"/>
              <a:t>30-06-2022</a:t>
            </a:fld>
            <a:endParaRPr lang="en-IN"/>
          </a:p>
        </p:txBody>
      </p:sp>
      <p:sp>
        <p:nvSpPr>
          <p:cNvPr id="5" name="Footer Placeholder 4">
            <a:extLst>
              <a:ext uri="{FF2B5EF4-FFF2-40B4-BE49-F238E27FC236}">
                <a16:creationId xmlns:a16="http://schemas.microsoft.com/office/drawing/2014/main" id="{3A185C6A-0D5E-4580-9C37-62FA46D060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EE6EE6-83D0-4729-8700-3F59067B1382}"/>
              </a:ext>
            </a:extLst>
          </p:cNvPr>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290327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93B81-4A09-42D9-A947-D4A4297F621E}"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DADEC-9A1C-4107-9288-58B2ACB3048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81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93B81-4A09-42D9-A947-D4A4297F621E}"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241029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93B81-4A09-42D9-A947-D4A4297F621E}" type="datetimeFigureOut">
              <a:rPr lang="en-IN" smtClean="0"/>
              <a:t>30-06-2022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163827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93B81-4A09-42D9-A947-D4A4297F621E}" type="datetimeFigureOut">
              <a:rPr lang="en-IN" smtClean="0"/>
              <a:t>30-06-2022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184905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493B81-4A09-42D9-A947-D4A4297F621E}" type="datetimeFigureOut">
              <a:rPr lang="en-IN" smtClean="0"/>
              <a:t>30-06-2022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343786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A493B81-4A09-42D9-A947-D4A4297F621E}" type="datetimeFigureOut">
              <a:rPr lang="en-IN" smtClean="0"/>
              <a:t>30-06-2022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6DADEC-9A1C-4107-9288-58B2ACB30487}" type="slidenum">
              <a:rPr lang="en-IN" smtClean="0"/>
              <a:t>‹#›</a:t>
            </a:fld>
            <a:endParaRPr lang="en-IN"/>
          </a:p>
        </p:txBody>
      </p:sp>
    </p:spTree>
    <p:extLst>
      <p:ext uri="{BB962C8B-B14F-4D97-AF65-F5344CB8AC3E}">
        <p14:creationId xmlns:p14="http://schemas.microsoft.com/office/powerpoint/2010/main" val="188882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93B81-4A09-42D9-A947-D4A4297F621E}"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323358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A493B81-4A09-42D9-A947-D4A4297F621E}" type="datetimeFigureOut">
              <a:rPr lang="en-IN" smtClean="0"/>
              <a:t>30-06-2022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C6DADEC-9A1C-4107-9288-58B2ACB3048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298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4F367-5F57-464B-9F65-2499ADC398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5D4B23-D785-42DE-9C16-C6A6030FF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87A40C-B9F6-4CB2-BBF7-8BB752564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93B81-4A09-42D9-A947-D4A4297F621E}" type="datetimeFigureOut">
              <a:rPr lang="en-IN" smtClean="0"/>
              <a:t>30-06-2022</a:t>
            </a:fld>
            <a:endParaRPr lang="en-IN"/>
          </a:p>
        </p:txBody>
      </p:sp>
      <p:sp>
        <p:nvSpPr>
          <p:cNvPr id="5" name="Footer Placeholder 4">
            <a:extLst>
              <a:ext uri="{FF2B5EF4-FFF2-40B4-BE49-F238E27FC236}">
                <a16:creationId xmlns:a16="http://schemas.microsoft.com/office/drawing/2014/main" id="{5A4B98EF-9353-4C84-A3DB-4731B66D92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6DDCA8-0350-4585-AB19-6904A4B6D8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6DADEC-9A1C-4107-9288-58B2ACB30487}" type="slidenum">
              <a:rPr lang="en-IN" smtClean="0"/>
              <a:t>‹#›</a:t>
            </a:fld>
            <a:endParaRPr lang="en-IN"/>
          </a:p>
        </p:txBody>
      </p:sp>
    </p:spTree>
    <p:extLst>
      <p:ext uri="{BB962C8B-B14F-4D97-AF65-F5344CB8AC3E}">
        <p14:creationId xmlns:p14="http://schemas.microsoft.com/office/powerpoint/2010/main" val="28977887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96C1C-D2D7-43D3-ACED-EDCC2AD0D5AB}"/>
              </a:ext>
            </a:extLst>
          </p:cNvPr>
          <p:cNvSpPr>
            <a:spLocks noGrp="1"/>
          </p:cNvSpPr>
          <p:nvPr>
            <p:ph idx="1"/>
          </p:nvPr>
        </p:nvSpPr>
        <p:spPr>
          <a:xfrm>
            <a:off x="2967599" y="3064648"/>
            <a:ext cx="7637930" cy="2906486"/>
          </a:xfrm>
        </p:spPr>
        <p:txBody>
          <a:bodyPr>
            <a:normAutofit/>
          </a:bodyPr>
          <a:lstStyle/>
          <a:p>
            <a:r>
              <a:rPr lang="en-US" sz="9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 R Diagram</a:t>
            </a:r>
          </a:p>
        </p:txBody>
      </p:sp>
      <p:pic>
        <p:nvPicPr>
          <p:cNvPr id="4" name="Picture 3" descr="File:C-DAC LogoTransp.png - Wikipedia">
            <a:extLst>
              <a:ext uri="{FF2B5EF4-FFF2-40B4-BE49-F238E27FC236}">
                <a16:creationId xmlns:a16="http://schemas.microsoft.com/office/drawing/2014/main" id="{84CC6EF9-61F6-4035-8F73-AA5028043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3124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2800" b="1" dirty="0">
                <a:solidFill>
                  <a:schemeClr val="tx1"/>
                </a:solidFill>
              </a:rPr>
              <a:t>Relationship(One-to-Many): </a:t>
            </a:r>
          </a:p>
          <a:p>
            <a:pPr marL="0" indent="0">
              <a:buNone/>
            </a:pPr>
            <a:endParaRPr lang="en-US" sz="2800" b="1" dirty="0">
              <a:solidFill>
                <a:schemeClr val="tx1"/>
              </a:solidFill>
              <a:latin typeface="+mj-lt"/>
            </a:endParaRPr>
          </a:p>
          <a:p>
            <a:pPr marL="0" indent="0">
              <a:buNone/>
            </a:pPr>
            <a:r>
              <a:rPr lang="en-US" sz="2800" dirty="0">
                <a:solidFill>
                  <a:schemeClr val="tx1"/>
                </a:solidFill>
              </a:rPr>
              <a:t>When more than one instance of an entity is associated with a relationship, it is marked as '1:N'. The following image reflects that only one instance of entity on the left and more than one instance of an entity on the right can be associated with the relationship. It depicts one-to-many relationship.</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pic>
        <p:nvPicPr>
          <p:cNvPr id="6" name="Picture 5" descr="One-to-many">
            <a:extLst>
              <a:ext uri="{FF2B5EF4-FFF2-40B4-BE49-F238E27FC236}">
                <a16:creationId xmlns:a16="http://schemas.microsoft.com/office/drawing/2014/main" id="{DD0B8AA0-B9F8-49C0-9025-B9BC8D18666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622987"/>
            <a:ext cx="5267325" cy="1466850"/>
          </a:xfrm>
          <a:prstGeom prst="rect">
            <a:avLst/>
          </a:prstGeom>
          <a:noFill/>
          <a:ln>
            <a:noFill/>
          </a:ln>
        </p:spPr>
      </p:pic>
    </p:spTree>
    <p:extLst>
      <p:ext uri="{BB962C8B-B14F-4D97-AF65-F5344CB8AC3E}">
        <p14:creationId xmlns:p14="http://schemas.microsoft.com/office/powerpoint/2010/main" val="2359423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3200" b="1" dirty="0">
                <a:solidFill>
                  <a:schemeClr val="tx1"/>
                </a:solidFill>
              </a:rPr>
              <a:t>Relationship(Many-to-One):</a:t>
            </a:r>
          </a:p>
          <a:p>
            <a:pPr marL="0" indent="0">
              <a:buNone/>
            </a:pPr>
            <a:r>
              <a:rPr lang="en-US" sz="2800" dirty="0">
                <a:solidFill>
                  <a:schemeClr val="tx1"/>
                </a:solidFill>
              </a:rPr>
              <a:t> </a:t>
            </a:r>
          </a:p>
          <a:p>
            <a:pPr marL="0" indent="0">
              <a:buNone/>
            </a:pPr>
            <a:r>
              <a:rPr lang="en-US" sz="2800" dirty="0">
                <a:solidFill>
                  <a:schemeClr val="tx1"/>
                </a:solidFill>
              </a:rPr>
              <a:t>When more than one instance of entity is associated with the relationship, it is marked as 'N:1'. The following image reflects that more than one instance of an entity on the left and only one instance of an entity on the right can be associated with the relationship. It depicts many-to-one relationship.</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pic>
        <p:nvPicPr>
          <p:cNvPr id="6" name="Picture 5" descr="Many-to-one">
            <a:extLst>
              <a:ext uri="{FF2B5EF4-FFF2-40B4-BE49-F238E27FC236}">
                <a16:creationId xmlns:a16="http://schemas.microsoft.com/office/drawing/2014/main" id="{ADDB46AE-02FB-4B94-BD8D-BE52A3CC715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41396" y="4622986"/>
            <a:ext cx="5267325" cy="1466850"/>
          </a:xfrm>
          <a:prstGeom prst="rect">
            <a:avLst/>
          </a:prstGeom>
          <a:noFill/>
          <a:ln>
            <a:noFill/>
          </a:ln>
        </p:spPr>
      </p:pic>
    </p:spTree>
    <p:extLst>
      <p:ext uri="{BB962C8B-B14F-4D97-AF65-F5344CB8AC3E}">
        <p14:creationId xmlns:p14="http://schemas.microsoft.com/office/powerpoint/2010/main" val="16905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3200" b="1" dirty="0">
                <a:solidFill>
                  <a:schemeClr val="tx1"/>
                </a:solidFill>
              </a:rPr>
              <a:t>Relationship(Many-to-Many):</a:t>
            </a:r>
          </a:p>
          <a:p>
            <a:pPr marL="0" indent="0">
              <a:buNone/>
            </a:pPr>
            <a:endParaRPr lang="en-US" sz="2800" dirty="0">
              <a:solidFill>
                <a:schemeClr val="tx1"/>
              </a:solidFill>
            </a:endParaRPr>
          </a:p>
          <a:p>
            <a:pPr marL="0" indent="0">
              <a:buNone/>
            </a:pPr>
            <a:r>
              <a:rPr lang="en-US" sz="2800" dirty="0">
                <a:solidFill>
                  <a:schemeClr val="tx1"/>
                </a:solidFill>
              </a:rPr>
              <a:t>The following image reflects that more than one instance of an entity on the left and more than one instance of an entity on the right can be associated with the relationship. It depicts many-to-many relationship.</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pic>
        <p:nvPicPr>
          <p:cNvPr id="6" name="Picture 5" descr="Many-to-many">
            <a:extLst>
              <a:ext uri="{FF2B5EF4-FFF2-40B4-BE49-F238E27FC236}">
                <a16:creationId xmlns:a16="http://schemas.microsoft.com/office/drawing/2014/main" id="{EB7E2E3B-E4AF-4576-908C-A913AE422B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27114" y="4210609"/>
            <a:ext cx="5267325" cy="1466850"/>
          </a:xfrm>
          <a:prstGeom prst="rect">
            <a:avLst/>
          </a:prstGeom>
          <a:noFill/>
          <a:ln>
            <a:noFill/>
          </a:ln>
        </p:spPr>
      </p:pic>
    </p:spTree>
    <p:extLst>
      <p:ext uri="{BB962C8B-B14F-4D97-AF65-F5344CB8AC3E}">
        <p14:creationId xmlns:p14="http://schemas.microsoft.com/office/powerpoint/2010/main" val="41021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A067D85-F15A-4192-B6EF-DAD106CC45D3}"/>
              </a:ext>
            </a:extLst>
          </p:cNvPr>
          <p:cNvSpPr/>
          <p:nvPr/>
        </p:nvSpPr>
        <p:spPr>
          <a:xfrm>
            <a:off x="259977" y="1728974"/>
            <a:ext cx="1524000" cy="827180"/>
          </a:xfrm>
          <a:prstGeom prst="ellipse">
            <a:avLst/>
          </a:prstGeom>
          <a:solidFill>
            <a:schemeClr val="accent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bg1"/>
                </a:solidFill>
              </a:rPr>
              <a:t>PAddress</a:t>
            </a:r>
            <a:endParaRPr lang="en-IN" dirty="0">
              <a:solidFill>
                <a:schemeClr val="bg1"/>
              </a:solidFill>
            </a:endParaRPr>
          </a:p>
        </p:txBody>
      </p:sp>
      <p:sp>
        <p:nvSpPr>
          <p:cNvPr id="9" name="Rectangle 8">
            <a:extLst>
              <a:ext uri="{FF2B5EF4-FFF2-40B4-BE49-F238E27FC236}">
                <a16:creationId xmlns:a16="http://schemas.microsoft.com/office/drawing/2014/main" id="{D427B2F2-E691-4F5E-87DA-18BF8B43597E}"/>
              </a:ext>
            </a:extLst>
          </p:cNvPr>
          <p:cNvSpPr/>
          <p:nvPr/>
        </p:nvSpPr>
        <p:spPr>
          <a:xfrm>
            <a:off x="2810435" y="1842246"/>
            <a:ext cx="1425388" cy="600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Patient</a:t>
            </a:r>
          </a:p>
        </p:txBody>
      </p:sp>
      <p:sp>
        <p:nvSpPr>
          <p:cNvPr id="10" name="Diamond 9">
            <a:extLst>
              <a:ext uri="{FF2B5EF4-FFF2-40B4-BE49-F238E27FC236}">
                <a16:creationId xmlns:a16="http://schemas.microsoft.com/office/drawing/2014/main" id="{C28D0767-1717-4EFE-9804-125D23190A3F}"/>
              </a:ext>
            </a:extLst>
          </p:cNvPr>
          <p:cNvSpPr/>
          <p:nvPr/>
        </p:nvSpPr>
        <p:spPr>
          <a:xfrm>
            <a:off x="5168713" y="1689830"/>
            <a:ext cx="2294966" cy="914400"/>
          </a:xfrm>
          <a:prstGeom prst="diamon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Admitted</a:t>
            </a:r>
          </a:p>
        </p:txBody>
      </p:sp>
      <p:sp>
        <p:nvSpPr>
          <p:cNvPr id="11" name="Oval 10">
            <a:extLst>
              <a:ext uri="{FF2B5EF4-FFF2-40B4-BE49-F238E27FC236}">
                <a16:creationId xmlns:a16="http://schemas.microsoft.com/office/drawing/2014/main" id="{43F8775B-884C-4B89-9511-27030DD62F95}"/>
              </a:ext>
            </a:extLst>
          </p:cNvPr>
          <p:cNvSpPr/>
          <p:nvPr/>
        </p:nvSpPr>
        <p:spPr>
          <a:xfrm>
            <a:off x="2953870" y="153243"/>
            <a:ext cx="1281953" cy="827180"/>
          </a:xfrm>
          <a:prstGeom prst="ellipse">
            <a:avLst/>
          </a:prstGeom>
          <a:solidFill>
            <a:schemeClr val="accent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u="sng" dirty="0">
                <a:solidFill>
                  <a:schemeClr val="bg1"/>
                </a:solidFill>
              </a:rPr>
              <a:t>Pat-id</a:t>
            </a:r>
          </a:p>
        </p:txBody>
      </p:sp>
      <p:sp>
        <p:nvSpPr>
          <p:cNvPr id="12" name="Oval 11">
            <a:extLst>
              <a:ext uri="{FF2B5EF4-FFF2-40B4-BE49-F238E27FC236}">
                <a16:creationId xmlns:a16="http://schemas.microsoft.com/office/drawing/2014/main" id="{7F3C358C-43C3-4413-8997-F4DACC9E5483}"/>
              </a:ext>
            </a:extLst>
          </p:cNvPr>
          <p:cNvSpPr/>
          <p:nvPr/>
        </p:nvSpPr>
        <p:spPr>
          <a:xfrm>
            <a:off x="80683" y="566833"/>
            <a:ext cx="1703294" cy="827180"/>
          </a:xfrm>
          <a:prstGeom prst="ellipse">
            <a:avLst/>
          </a:prstGeom>
          <a:solidFill>
            <a:schemeClr val="accent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bg1"/>
                </a:solidFill>
              </a:rPr>
              <a:t>PDiagnosis</a:t>
            </a:r>
            <a:endParaRPr lang="en-IN" dirty="0">
              <a:solidFill>
                <a:schemeClr val="bg1"/>
              </a:solidFill>
            </a:endParaRPr>
          </a:p>
        </p:txBody>
      </p:sp>
      <p:sp>
        <p:nvSpPr>
          <p:cNvPr id="13" name="Oval 12">
            <a:extLst>
              <a:ext uri="{FF2B5EF4-FFF2-40B4-BE49-F238E27FC236}">
                <a16:creationId xmlns:a16="http://schemas.microsoft.com/office/drawing/2014/main" id="{39744428-5EF3-42FE-BD8F-AF64F5180D04}"/>
              </a:ext>
            </a:extLst>
          </p:cNvPr>
          <p:cNvSpPr/>
          <p:nvPr/>
        </p:nvSpPr>
        <p:spPr>
          <a:xfrm>
            <a:off x="1528483" y="100245"/>
            <a:ext cx="1281952" cy="600637"/>
          </a:xfrm>
          <a:prstGeom prst="ellipse">
            <a:avLst/>
          </a:prstGeom>
          <a:solidFill>
            <a:schemeClr val="accent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bg1"/>
                </a:solidFill>
              </a:rPr>
              <a:t>PName</a:t>
            </a:r>
            <a:endParaRPr lang="en-IN" dirty="0">
              <a:solidFill>
                <a:schemeClr val="bg1"/>
              </a:solidFill>
            </a:endParaRPr>
          </a:p>
        </p:txBody>
      </p:sp>
      <p:sp>
        <p:nvSpPr>
          <p:cNvPr id="16" name="Rectangle 15">
            <a:extLst>
              <a:ext uri="{FF2B5EF4-FFF2-40B4-BE49-F238E27FC236}">
                <a16:creationId xmlns:a16="http://schemas.microsoft.com/office/drawing/2014/main" id="{65DAE2AD-9A72-4F02-A8F3-1A044F2A0F78}"/>
              </a:ext>
            </a:extLst>
          </p:cNvPr>
          <p:cNvSpPr/>
          <p:nvPr/>
        </p:nvSpPr>
        <p:spPr>
          <a:xfrm>
            <a:off x="8396569" y="1832021"/>
            <a:ext cx="1425388" cy="6006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Hospital</a:t>
            </a:r>
          </a:p>
        </p:txBody>
      </p:sp>
      <p:sp>
        <p:nvSpPr>
          <p:cNvPr id="17" name="Diamond 16">
            <a:extLst>
              <a:ext uri="{FF2B5EF4-FFF2-40B4-BE49-F238E27FC236}">
                <a16:creationId xmlns:a16="http://schemas.microsoft.com/office/drawing/2014/main" id="{DA5AD699-9401-4B75-A9CC-0D9CA16DC4EF}"/>
              </a:ext>
            </a:extLst>
          </p:cNvPr>
          <p:cNvSpPr/>
          <p:nvPr/>
        </p:nvSpPr>
        <p:spPr>
          <a:xfrm>
            <a:off x="3014382" y="3063878"/>
            <a:ext cx="1017494" cy="914400"/>
          </a:xfrm>
          <a:prstGeom prst="diamon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18" name="Rectangle 17">
            <a:extLst>
              <a:ext uri="{FF2B5EF4-FFF2-40B4-BE49-F238E27FC236}">
                <a16:creationId xmlns:a16="http://schemas.microsoft.com/office/drawing/2014/main" id="{5E6E8454-2F51-45DA-9AF8-CEDE835BE8B8}"/>
              </a:ext>
            </a:extLst>
          </p:cNvPr>
          <p:cNvSpPr/>
          <p:nvPr/>
        </p:nvSpPr>
        <p:spPr>
          <a:xfrm>
            <a:off x="2593041" y="4620079"/>
            <a:ext cx="1761564" cy="6006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Medical_Record</a:t>
            </a:r>
            <a:endParaRPr lang="en-IN" dirty="0">
              <a:solidFill>
                <a:schemeClr val="tx1"/>
              </a:solidFill>
            </a:endParaRPr>
          </a:p>
        </p:txBody>
      </p:sp>
      <p:sp>
        <p:nvSpPr>
          <p:cNvPr id="19" name="Diamond 18">
            <a:extLst>
              <a:ext uri="{FF2B5EF4-FFF2-40B4-BE49-F238E27FC236}">
                <a16:creationId xmlns:a16="http://schemas.microsoft.com/office/drawing/2014/main" id="{0318EBE2-90F8-4DCF-BFDC-FF480855E6EC}"/>
              </a:ext>
            </a:extLst>
          </p:cNvPr>
          <p:cNvSpPr/>
          <p:nvPr/>
        </p:nvSpPr>
        <p:spPr>
          <a:xfrm>
            <a:off x="8668871" y="3063878"/>
            <a:ext cx="1017494" cy="914400"/>
          </a:xfrm>
          <a:prstGeom prst="diamon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20" name="Rectangle 19">
            <a:extLst>
              <a:ext uri="{FF2B5EF4-FFF2-40B4-BE49-F238E27FC236}">
                <a16:creationId xmlns:a16="http://schemas.microsoft.com/office/drawing/2014/main" id="{95125CD5-E4A6-4EA0-9417-52587CF5DAE0}"/>
              </a:ext>
            </a:extLst>
          </p:cNvPr>
          <p:cNvSpPr/>
          <p:nvPr/>
        </p:nvSpPr>
        <p:spPr>
          <a:xfrm>
            <a:off x="8497982" y="4571618"/>
            <a:ext cx="1425388" cy="600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Doctor</a:t>
            </a:r>
          </a:p>
        </p:txBody>
      </p:sp>
      <p:sp>
        <p:nvSpPr>
          <p:cNvPr id="22" name="Diamond 21">
            <a:extLst>
              <a:ext uri="{FF2B5EF4-FFF2-40B4-BE49-F238E27FC236}">
                <a16:creationId xmlns:a16="http://schemas.microsoft.com/office/drawing/2014/main" id="{B37F16A6-92DB-49B2-898F-562BC10AF346}"/>
              </a:ext>
            </a:extLst>
          </p:cNvPr>
          <p:cNvSpPr/>
          <p:nvPr/>
        </p:nvSpPr>
        <p:spPr>
          <a:xfrm>
            <a:off x="5795901" y="3288890"/>
            <a:ext cx="1460127" cy="652777"/>
          </a:xfrm>
          <a:prstGeom prst="diamon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check</a:t>
            </a:r>
          </a:p>
        </p:txBody>
      </p:sp>
      <p:sp>
        <p:nvSpPr>
          <p:cNvPr id="23" name="Oval 22">
            <a:extLst>
              <a:ext uri="{FF2B5EF4-FFF2-40B4-BE49-F238E27FC236}">
                <a16:creationId xmlns:a16="http://schemas.microsoft.com/office/drawing/2014/main" id="{20567DB4-76B8-49BE-A331-4001171E8AD3}"/>
              </a:ext>
            </a:extLst>
          </p:cNvPr>
          <p:cNvSpPr/>
          <p:nvPr/>
        </p:nvSpPr>
        <p:spPr>
          <a:xfrm>
            <a:off x="364191" y="4773700"/>
            <a:ext cx="1524000" cy="827180"/>
          </a:xfrm>
          <a:prstGeom prst="ellipse">
            <a:avLst/>
          </a:prstGeom>
          <a:solidFill>
            <a:srgbClr val="FFFF00"/>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u="sng" dirty="0">
                <a:solidFill>
                  <a:schemeClr val="tx1"/>
                </a:solidFill>
              </a:rPr>
              <a:t>Record-id</a:t>
            </a:r>
          </a:p>
        </p:txBody>
      </p:sp>
      <p:sp>
        <p:nvSpPr>
          <p:cNvPr id="24" name="Oval 23">
            <a:extLst>
              <a:ext uri="{FF2B5EF4-FFF2-40B4-BE49-F238E27FC236}">
                <a16:creationId xmlns:a16="http://schemas.microsoft.com/office/drawing/2014/main" id="{54C85AF7-7DC7-4E59-91C9-7E4D39A94CE7}"/>
              </a:ext>
            </a:extLst>
          </p:cNvPr>
          <p:cNvSpPr/>
          <p:nvPr/>
        </p:nvSpPr>
        <p:spPr>
          <a:xfrm>
            <a:off x="36419" y="6030820"/>
            <a:ext cx="2518521" cy="827180"/>
          </a:xfrm>
          <a:prstGeom prst="ellipse">
            <a:avLst/>
          </a:prstGeom>
          <a:solidFill>
            <a:srgbClr val="FFFF00"/>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err="1">
                <a:solidFill>
                  <a:schemeClr val="tx1"/>
                </a:solidFill>
              </a:rPr>
              <a:t>Date_of_examination</a:t>
            </a:r>
            <a:endParaRPr lang="en-IN" sz="1400" b="1" dirty="0">
              <a:solidFill>
                <a:schemeClr val="tx1"/>
              </a:solidFill>
            </a:endParaRPr>
          </a:p>
        </p:txBody>
      </p:sp>
      <p:sp>
        <p:nvSpPr>
          <p:cNvPr id="25" name="Oval 24">
            <a:extLst>
              <a:ext uri="{FF2B5EF4-FFF2-40B4-BE49-F238E27FC236}">
                <a16:creationId xmlns:a16="http://schemas.microsoft.com/office/drawing/2014/main" id="{8DA5B1C5-7EDE-4577-9D80-74B4DF88D934}"/>
              </a:ext>
            </a:extLst>
          </p:cNvPr>
          <p:cNvSpPr/>
          <p:nvPr/>
        </p:nvSpPr>
        <p:spPr>
          <a:xfrm>
            <a:off x="2711823" y="5870663"/>
            <a:ext cx="1524000" cy="827180"/>
          </a:xfrm>
          <a:prstGeom prst="ellipse">
            <a:avLst/>
          </a:prstGeom>
          <a:solidFill>
            <a:srgbClr val="FFFF00"/>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Problem</a:t>
            </a:r>
          </a:p>
        </p:txBody>
      </p:sp>
      <p:sp>
        <p:nvSpPr>
          <p:cNvPr id="26" name="Oval 25">
            <a:extLst>
              <a:ext uri="{FF2B5EF4-FFF2-40B4-BE49-F238E27FC236}">
                <a16:creationId xmlns:a16="http://schemas.microsoft.com/office/drawing/2014/main" id="{E47DAFCB-CEC4-4AC7-AC7A-F357ABCE141B}"/>
              </a:ext>
            </a:extLst>
          </p:cNvPr>
          <p:cNvSpPr/>
          <p:nvPr/>
        </p:nvSpPr>
        <p:spPr>
          <a:xfrm>
            <a:off x="7113494" y="5941140"/>
            <a:ext cx="1524000" cy="82718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Salary</a:t>
            </a:r>
          </a:p>
        </p:txBody>
      </p:sp>
      <p:sp>
        <p:nvSpPr>
          <p:cNvPr id="27" name="Oval 26">
            <a:extLst>
              <a:ext uri="{FF2B5EF4-FFF2-40B4-BE49-F238E27FC236}">
                <a16:creationId xmlns:a16="http://schemas.microsoft.com/office/drawing/2014/main" id="{F45092A8-DEDD-4AF4-9955-FCB8BCDD9EF0}"/>
              </a:ext>
            </a:extLst>
          </p:cNvPr>
          <p:cNvSpPr/>
          <p:nvPr/>
        </p:nvSpPr>
        <p:spPr>
          <a:xfrm>
            <a:off x="8877300" y="5968035"/>
            <a:ext cx="1688583" cy="82718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Qualification</a:t>
            </a:r>
          </a:p>
        </p:txBody>
      </p:sp>
      <p:sp>
        <p:nvSpPr>
          <p:cNvPr id="28" name="Oval 27">
            <a:extLst>
              <a:ext uri="{FF2B5EF4-FFF2-40B4-BE49-F238E27FC236}">
                <a16:creationId xmlns:a16="http://schemas.microsoft.com/office/drawing/2014/main" id="{80E98514-6646-49FA-9C88-1A1C6D8C7C23}"/>
              </a:ext>
            </a:extLst>
          </p:cNvPr>
          <p:cNvSpPr/>
          <p:nvPr/>
        </p:nvSpPr>
        <p:spPr>
          <a:xfrm>
            <a:off x="10631581" y="5753280"/>
            <a:ext cx="1524000" cy="82718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Dname</a:t>
            </a:r>
            <a:endParaRPr lang="en-IN" dirty="0">
              <a:solidFill>
                <a:schemeClr val="tx1"/>
              </a:solidFill>
            </a:endParaRPr>
          </a:p>
        </p:txBody>
      </p:sp>
      <p:sp>
        <p:nvSpPr>
          <p:cNvPr id="29" name="Oval 28">
            <a:extLst>
              <a:ext uri="{FF2B5EF4-FFF2-40B4-BE49-F238E27FC236}">
                <a16:creationId xmlns:a16="http://schemas.microsoft.com/office/drawing/2014/main" id="{0951CF2D-F396-4E44-B247-C83105E35287}"/>
              </a:ext>
            </a:extLst>
          </p:cNvPr>
          <p:cNvSpPr/>
          <p:nvPr/>
        </p:nvSpPr>
        <p:spPr>
          <a:xfrm>
            <a:off x="10669120" y="4578532"/>
            <a:ext cx="1524000" cy="82718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u="sng" dirty="0">
                <a:solidFill>
                  <a:schemeClr val="tx1"/>
                </a:solidFill>
              </a:rPr>
              <a:t>Doc-id</a:t>
            </a:r>
          </a:p>
        </p:txBody>
      </p:sp>
      <p:sp>
        <p:nvSpPr>
          <p:cNvPr id="30" name="Oval 29">
            <a:extLst>
              <a:ext uri="{FF2B5EF4-FFF2-40B4-BE49-F238E27FC236}">
                <a16:creationId xmlns:a16="http://schemas.microsoft.com/office/drawing/2014/main" id="{BBCD437F-0581-49A6-907F-574F7756E20F}"/>
              </a:ext>
            </a:extLst>
          </p:cNvPr>
          <p:cNvSpPr/>
          <p:nvPr/>
        </p:nvSpPr>
        <p:spPr>
          <a:xfrm>
            <a:off x="8877300" y="62785"/>
            <a:ext cx="1524000" cy="827180"/>
          </a:xfrm>
          <a:prstGeom prst="ellipse">
            <a:avLst/>
          </a:prstGeom>
          <a:solidFill>
            <a:srgbClr val="00B050"/>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bg1"/>
                </a:solidFill>
              </a:rPr>
              <a:t>HName</a:t>
            </a:r>
            <a:endParaRPr lang="en-IN" dirty="0">
              <a:solidFill>
                <a:schemeClr val="bg1"/>
              </a:solidFill>
            </a:endParaRPr>
          </a:p>
        </p:txBody>
      </p:sp>
      <p:sp>
        <p:nvSpPr>
          <p:cNvPr id="31" name="Oval 30">
            <a:extLst>
              <a:ext uri="{FF2B5EF4-FFF2-40B4-BE49-F238E27FC236}">
                <a16:creationId xmlns:a16="http://schemas.microsoft.com/office/drawing/2014/main" id="{866C5401-5304-476D-9D04-738BB4AD9C5C}"/>
              </a:ext>
            </a:extLst>
          </p:cNvPr>
          <p:cNvSpPr/>
          <p:nvPr/>
        </p:nvSpPr>
        <p:spPr>
          <a:xfrm>
            <a:off x="7254688" y="100245"/>
            <a:ext cx="1524000" cy="827180"/>
          </a:xfrm>
          <a:prstGeom prst="ellipse">
            <a:avLst/>
          </a:prstGeom>
          <a:solidFill>
            <a:srgbClr val="00B050"/>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u="sng" dirty="0">
                <a:solidFill>
                  <a:schemeClr val="bg1"/>
                </a:solidFill>
              </a:rPr>
              <a:t>Hosp-id</a:t>
            </a:r>
          </a:p>
        </p:txBody>
      </p:sp>
      <p:sp>
        <p:nvSpPr>
          <p:cNvPr id="32" name="Oval 31">
            <a:extLst>
              <a:ext uri="{FF2B5EF4-FFF2-40B4-BE49-F238E27FC236}">
                <a16:creationId xmlns:a16="http://schemas.microsoft.com/office/drawing/2014/main" id="{2A640A52-1506-4496-BFBB-5D7772D11609}"/>
              </a:ext>
            </a:extLst>
          </p:cNvPr>
          <p:cNvSpPr/>
          <p:nvPr/>
        </p:nvSpPr>
        <p:spPr>
          <a:xfrm>
            <a:off x="10740274" y="1452288"/>
            <a:ext cx="1524000" cy="827180"/>
          </a:xfrm>
          <a:prstGeom prst="ellipse">
            <a:avLst/>
          </a:prstGeom>
          <a:solidFill>
            <a:srgbClr val="00B050"/>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bg1"/>
                </a:solidFill>
              </a:rPr>
              <a:t>Hcity</a:t>
            </a:r>
            <a:endParaRPr lang="en-IN" dirty="0">
              <a:solidFill>
                <a:schemeClr val="bg1"/>
              </a:solidFill>
            </a:endParaRPr>
          </a:p>
        </p:txBody>
      </p:sp>
      <p:sp>
        <p:nvSpPr>
          <p:cNvPr id="33" name="Oval 32">
            <a:extLst>
              <a:ext uri="{FF2B5EF4-FFF2-40B4-BE49-F238E27FC236}">
                <a16:creationId xmlns:a16="http://schemas.microsoft.com/office/drawing/2014/main" id="{4AAAAE48-7A29-4164-A174-0FDBE7BC553B}"/>
              </a:ext>
            </a:extLst>
          </p:cNvPr>
          <p:cNvSpPr/>
          <p:nvPr/>
        </p:nvSpPr>
        <p:spPr>
          <a:xfrm>
            <a:off x="10548096" y="102483"/>
            <a:ext cx="1524000" cy="827180"/>
          </a:xfrm>
          <a:prstGeom prst="ellipse">
            <a:avLst/>
          </a:prstGeom>
          <a:solidFill>
            <a:srgbClr val="00B050"/>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bg1"/>
                </a:solidFill>
              </a:rPr>
              <a:t>HAddress</a:t>
            </a:r>
            <a:endParaRPr lang="en-IN" dirty="0">
              <a:solidFill>
                <a:schemeClr val="bg1"/>
              </a:solidFill>
            </a:endParaRPr>
          </a:p>
        </p:txBody>
      </p:sp>
      <p:cxnSp>
        <p:nvCxnSpPr>
          <p:cNvPr id="35" name="Straight Connector 34">
            <a:extLst>
              <a:ext uri="{FF2B5EF4-FFF2-40B4-BE49-F238E27FC236}">
                <a16:creationId xmlns:a16="http://schemas.microsoft.com/office/drawing/2014/main" id="{B9CEB2E5-2CCA-4A9E-B1F0-B33514B18266}"/>
              </a:ext>
            </a:extLst>
          </p:cNvPr>
          <p:cNvCxnSpPr>
            <a:stCxn id="7" idx="6"/>
            <a:endCxn id="9" idx="1"/>
          </p:cNvCxnSpPr>
          <p:nvPr/>
        </p:nvCxnSpPr>
        <p:spPr>
          <a:xfrm>
            <a:off x="1783977" y="2142564"/>
            <a:ext cx="1026458" cy="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5187BC94-BCF9-4D2F-A5D4-6CFD5A820E8F}"/>
              </a:ext>
            </a:extLst>
          </p:cNvPr>
          <p:cNvCxnSpPr>
            <a:cxnSpLocks/>
          </p:cNvCxnSpPr>
          <p:nvPr/>
        </p:nvCxnSpPr>
        <p:spPr>
          <a:xfrm>
            <a:off x="1685365" y="1156446"/>
            <a:ext cx="1125070" cy="709432"/>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142F9141-5ACD-44AB-9916-C90A753D6472}"/>
              </a:ext>
            </a:extLst>
          </p:cNvPr>
          <p:cNvCxnSpPr>
            <a:cxnSpLocks/>
          </p:cNvCxnSpPr>
          <p:nvPr/>
        </p:nvCxnSpPr>
        <p:spPr>
          <a:xfrm>
            <a:off x="2328583" y="700882"/>
            <a:ext cx="685799" cy="1164996"/>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5BC8405C-0FD9-4110-98F9-C1387B858F4B}"/>
              </a:ext>
            </a:extLst>
          </p:cNvPr>
          <p:cNvCxnSpPr>
            <a:cxnSpLocks/>
            <a:endCxn id="9" idx="0"/>
          </p:cNvCxnSpPr>
          <p:nvPr/>
        </p:nvCxnSpPr>
        <p:spPr>
          <a:xfrm flipH="1">
            <a:off x="3523129" y="980423"/>
            <a:ext cx="49306" cy="861823"/>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EE6146CA-7023-479B-A4E4-628872C810A8}"/>
              </a:ext>
            </a:extLst>
          </p:cNvPr>
          <p:cNvCxnSpPr>
            <a:cxnSpLocks/>
            <a:stCxn id="23" idx="6"/>
            <a:endCxn id="18" idx="1"/>
          </p:cNvCxnSpPr>
          <p:nvPr/>
        </p:nvCxnSpPr>
        <p:spPr>
          <a:xfrm flipV="1">
            <a:off x="1888191" y="4920397"/>
            <a:ext cx="704850" cy="266893"/>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98B06BBE-290C-46A9-A90D-C35C845AD5A4}"/>
              </a:ext>
            </a:extLst>
          </p:cNvPr>
          <p:cNvCxnSpPr>
            <a:cxnSpLocks/>
            <a:stCxn id="24" idx="7"/>
          </p:cNvCxnSpPr>
          <p:nvPr/>
        </p:nvCxnSpPr>
        <p:spPr>
          <a:xfrm flipV="1">
            <a:off x="2186111" y="5240296"/>
            <a:ext cx="816503" cy="911662"/>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7DDB1D13-372E-4224-B65E-AF2BD522E463}"/>
              </a:ext>
            </a:extLst>
          </p:cNvPr>
          <p:cNvCxnSpPr>
            <a:cxnSpLocks/>
            <a:endCxn id="25" idx="0"/>
          </p:cNvCxnSpPr>
          <p:nvPr/>
        </p:nvCxnSpPr>
        <p:spPr>
          <a:xfrm>
            <a:off x="3371568" y="5220715"/>
            <a:ext cx="102255" cy="649948"/>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33D62A74-D268-4DBE-B24B-EA6E30061A30}"/>
              </a:ext>
            </a:extLst>
          </p:cNvPr>
          <p:cNvCxnSpPr>
            <a:cxnSpLocks/>
            <a:endCxn id="10" idx="1"/>
          </p:cNvCxnSpPr>
          <p:nvPr/>
        </p:nvCxnSpPr>
        <p:spPr>
          <a:xfrm>
            <a:off x="4235823" y="2142564"/>
            <a:ext cx="932890" cy="4466"/>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B37B5116-7CDC-4DB0-8859-174264C19FF4}"/>
              </a:ext>
            </a:extLst>
          </p:cNvPr>
          <p:cNvCxnSpPr>
            <a:cxnSpLocks/>
            <a:stCxn id="9" idx="2"/>
            <a:endCxn id="17" idx="0"/>
          </p:cNvCxnSpPr>
          <p:nvPr/>
        </p:nvCxnSpPr>
        <p:spPr>
          <a:xfrm>
            <a:off x="3523129" y="2442882"/>
            <a:ext cx="0" cy="620996"/>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AAC1711D-2E9B-4B3F-BF2A-162F86F0A321}"/>
              </a:ext>
            </a:extLst>
          </p:cNvPr>
          <p:cNvCxnSpPr>
            <a:cxnSpLocks/>
            <a:endCxn id="16" idx="0"/>
          </p:cNvCxnSpPr>
          <p:nvPr/>
        </p:nvCxnSpPr>
        <p:spPr>
          <a:xfrm>
            <a:off x="8082805" y="927425"/>
            <a:ext cx="1026458" cy="904596"/>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886C5411-9689-4E66-A30D-D2873B8C8E55}"/>
              </a:ext>
            </a:extLst>
          </p:cNvPr>
          <p:cNvCxnSpPr>
            <a:cxnSpLocks/>
          </p:cNvCxnSpPr>
          <p:nvPr/>
        </p:nvCxnSpPr>
        <p:spPr>
          <a:xfrm>
            <a:off x="7458634" y="2142564"/>
            <a:ext cx="932890" cy="4466"/>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11481FAC-F57D-4CD2-B812-F47698C938A7}"/>
              </a:ext>
            </a:extLst>
          </p:cNvPr>
          <p:cNvCxnSpPr>
            <a:cxnSpLocks/>
          </p:cNvCxnSpPr>
          <p:nvPr/>
        </p:nvCxnSpPr>
        <p:spPr>
          <a:xfrm>
            <a:off x="3523129" y="3978278"/>
            <a:ext cx="0" cy="620996"/>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7C735430-D786-4947-B79C-B05884D00913}"/>
              </a:ext>
            </a:extLst>
          </p:cNvPr>
          <p:cNvCxnSpPr>
            <a:cxnSpLocks/>
          </p:cNvCxnSpPr>
          <p:nvPr/>
        </p:nvCxnSpPr>
        <p:spPr>
          <a:xfrm>
            <a:off x="9179858" y="2442882"/>
            <a:ext cx="0" cy="620996"/>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id="{6F816D3A-B282-49CF-A03F-82F01DBA6F38}"/>
              </a:ext>
            </a:extLst>
          </p:cNvPr>
          <p:cNvCxnSpPr>
            <a:cxnSpLocks/>
          </p:cNvCxnSpPr>
          <p:nvPr/>
        </p:nvCxnSpPr>
        <p:spPr>
          <a:xfrm>
            <a:off x="9177618" y="3957536"/>
            <a:ext cx="0" cy="620996"/>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5EAF65C8-5303-4417-BC9D-E022F5EE1D84}"/>
              </a:ext>
            </a:extLst>
          </p:cNvPr>
          <p:cNvCxnSpPr>
            <a:cxnSpLocks/>
          </p:cNvCxnSpPr>
          <p:nvPr/>
        </p:nvCxnSpPr>
        <p:spPr>
          <a:xfrm flipH="1">
            <a:off x="9542089" y="896878"/>
            <a:ext cx="63034" cy="935143"/>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a:extLst>
              <a:ext uri="{FF2B5EF4-FFF2-40B4-BE49-F238E27FC236}">
                <a16:creationId xmlns:a16="http://schemas.microsoft.com/office/drawing/2014/main" id="{B87E5568-6248-4DE7-9A52-A80F47A6A0C8}"/>
              </a:ext>
            </a:extLst>
          </p:cNvPr>
          <p:cNvCxnSpPr>
            <a:cxnSpLocks/>
          </p:cNvCxnSpPr>
          <p:nvPr/>
        </p:nvCxnSpPr>
        <p:spPr>
          <a:xfrm flipV="1">
            <a:off x="9821957" y="934340"/>
            <a:ext cx="1488139" cy="907906"/>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7537058A-741F-4540-9D87-75D50288D38A}"/>
              </a:ext>
            </a:extLst>
          </p:cNvPr>
          <p:cNvCxnSpPr>
            <a:cxnSpLocks/>
            <a:stCxn id="16" idx="3"/>
            <a:endCxn id="32" idx="2"/>
          </p:cNvCxnSpPr>
          <p:nvPr/>
        </p:nvCxnSpPr>
        <p:spPr>
          <a:xfrm flipV="1">
            <a:off x="9821957" y="1865878"/>
            <a:ext cx="918317" cy="266461"/>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a:extLst>
              <a:ext uri="{FF2B5EF4-FFF2-40B4-BE49-F238E27FC236}">
                <a16:creationId xmlns:a16="http://schemas.microsoft.com/office/drawing/2014/main" id="{31B61259-1596-4576-B158-E7CE8B3A7E83}"/>
              </a:ext>
            </a:extLst>
          </p:cNvPr>
          <p:cNvCxnSpPr>
            <a:cxnSpLocks/>
          </p:cNvCxnSpPr>
          <p:nvPr/>
        </p:nvCxnSpPr>
        <p:spPr>
          <a:xfrm>
            <a:off x="4235823" y="2446227"/>
            <a:ext cx="1938959" cy="1007245"/>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id="{575AC6AA-44A0-4495-8FF8-547681C60B97}"/>
              </a:ext>
            </a:extLst>
          </p:cNvPr>
          <p:cNvCxnSpPr>
            <a:cxnSpLocks/>
            <a:endCxn id="29" idx="2"/>
          </p:cNvCxnSpPr>
          <p:nvPr/>
        </p:nvCxnSpPr>
        <p:spPr>
          <a:xfrm>
            <a:off x="9923370" y="4990071"/>
            <a:ext cx="745750" cy="2051"/>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79">
            <a:extLst>
              <a:ext uri="{FF2B5EF4-FFF2-40B4-BE49-F238E27FC236}">
                <a16:creationId xmlns:a16="http://schemas.microsoft.com/office/drawing/2014/main" id="{C956A858-12B2-41FB-A3ED-9A58EA4082EC}"/>
              </a:ext>
            </a:extLst>
          </p:cNvPr>
          <p:cNvCxnSpPr>
            <a:cxnSpLocks/>
            <a:endCxn id="28" idx="1"/>
          </p:cNvCxnSpPr>
          <p:nvPr/>
        </p:nvCxnSpPr>
        <p:spPr>
          <a:xfrm>
            <a:off x="9930934" y="5168984"/>
            <a:ext cx="923832" cy="705434"/>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4E02C135-67EF-45BF-B2F5-21596FA96B9C}"/>
              </a:ext>
            </a:extLst>
          </p:cNvPr>
          <p:cNvCxnSpPr>
            <a:cxnSpLocks/>
            <a:endCxn id="27" idx="0"/>
          </p:cNvCxnSpPr>
          <p:nvPr/>
        </p:nvCxnSpPr>
        <p:spPr>
          <a:xfrm>
            <a:off x="9210676" y="5187290"/>
            <a:ext cx="510916" cy="780745"/>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a:extLst>
              <a:ext uri="{FF2B5EF4-FFF2-40B4-BE49-F238E27FC236}">
                <a16:creationId xmlns:a16="http://schemas.microsoft.com/office/drawing/2014/main" id="{01C1172E-B895-4F3F-B902-2BCB67BEE388}"/>
              </a:ext>
            </a:extLst>
          </p:cNvPr>
          <p:cNvCxnSpPr>
            <a:cxnSpLocks/>
            <a:endCxn id="26" idx="0"/>
          </p:cNvCxnSpPr>
          <p:nvPr/>
        </p:nvCxnSpPr>
        <p:spPr>
          <a:xfrm flipH="1">
            <a:off x="7875494" y="5187290"/>
            <a:ext cx="827698" cy="75385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B5BCCD59-D9DB-4365-860D-D50430A53EA7}"/>
              </a:ext>
            </a:extLst>
          </p:cNvPr>
          <p:cNvCxnSpPr>
            <a:cxnSpLocks/>
          </p:cNvCxnSpPr>
          <p:nvPr/>
        </p:nvCxnSpPr>
        <p:spPr>
          <a:xfrm>
            <a:off x="6842384" y="3814560"/>
            <a:ext cx="1655598" cy="769604"/>
          </a:xfrm>
          <a:prstGeom prst="line">
            <a:avLst/>
          </a:prstGeom>
        </p:spPr>
        <p:style>
          <a:lnRef idx="3">
            <a:schemeClr val="dk1"/>
          </a:lnRef>
          <a:fillRef idx="0">
            <a:schemeClr val="dk1"/>
          </a:fillRef>
          <a:effectRef idx="2">
            <a:schemeClr val="dk1"/>
          </a:effectRef>
          <a:fontRef idx="minor">
            <a:schemeClr val="tx1"/>
          </a:fontRef>
        </p:style>
      </p:cxnSp>
      <p:sp>
        <p:nvSpPr>
          <p:cNvPr id="91" name="TextBox 90">
            <a:extLst>
              <a:ext uri="{FF2B5EF4-FFF2-40B4-BE49-F238E27FC236}">
                <a16:creationId xmlns:a16="http://schemas.microsoft.com/office/drawing/2014/main" id="{62D3B3EE-585D-42C1-A4BD-A376B904C533}"/>
              </a:ext>
            </a:extLst>
          </p:cNvPr>
          <p:cNvSpPr txBox="1"/>
          <p:nvPr/>
        </p:nvSpPr>
        <p:spPr>
          <a:xfrm>
            <a:off x="4617011" y="1689830"/>
            <a:ext cx="333746" cy="369332"/>
          </a:xfrm>
          <a:prstGeom prst="rect">
            <a:avLst/>
          </a:prstGeom>
          <a:noFill/>
        </p:spPr>
        <p:txBody>
          <a:bodyPr wrap="none" rtlCol="0">
            <a:spAutoFit/>
          </a:bodyPr>
          <a:lstStyle/>
          <a:p>
            <a:r>
              <a:rPr lang="en-IN" b="1" dirty="0"/>
              <a:t>N</a:t>
            </a:r>
          </a:p>
        </p:txBody>
      </p:sp>
      <p:sp>
        <p:nvSpPr>
          <p:cNvPr id="92" name="TextBox 91">
            <a:extLst>
              <a:ext uri="{FF2B5EF4-FFF2-40B4-BE49-F238E27FC236}">
                <a16:creationId xmlns:a16="http://schemas.microsoft.com/office/drawing/2014/main" id="{43154A0C-6A6B-4ED9-968D-0FCB54D573D7}"/>
              </a:ext>
            </a:extLst>
          </p:cNvPr>
          <p:cNvSpPr txBox="1"/>
          <p:nvPr/>
        </p:nvSpPr>
        <p:spPr>
          <a:xfrm>
            <a:off x="7562340" y="1681275"/>
            <a:ext cx="301686" cy="369332"/>
          </a:xfrm>
          <a:prstGeom prst="rect">
            <a:avLst/>
          </a:prstGeom>
          <a:noFill/>
        </p:spPr>
        <p:txBody>
          <a:bodyPr wrap="none" rtlCol="0">
            <a:spAutoFit/>
          </a:bodyPr>
          <a:lstStyle/>
          <a:p>
            <a:r>
              <a:rPr lang="en-IN" b="1" dirty="0"/>
              <a:t>1</a:t>
            </a:r>
          </a:p>
        </p:txBody>
      </p:sp>
      <p:sp>
        <p:nvSpPr>
          <p:cNvPr id="93" name="TextBox 92">
            <a:extLst>
              <a:ext uri="{FF2B5EF4-FFF2-40B4-BE49-F238E27FC236}">
                <a16:creationId xmlns:a16="http://schemas.microsoft.com/office/drawing/2014/main" id="{9FC0AE6D-05B3-42F7-9CAF-7DE3C91B4397}"/>
              </a:ext>
            </a:extLst>
          </p:cNvPr>
          <p:cNvSpPr txBox="1"/>
          <p:nvPr/>
        </p:nvSpPr>
        <p:spPr>
          <a:xfrm>
            <a:off x="3146489" y="2545540"/>
            <a:ext cx="301686" cy="369332"/>
          </a:xfrm>
          <a:prstGeom prst="rect">
            <a:avLst/>
          </a:prstGeom>
          <a:noFill/>
        </p:spPr>
        <p:txBody>
          <a:bodyPr wrap="none" rtlCol="0">
            <a:spAutoFit/>
          </a:bodyPr>
          <a:lstStyle/>
          <a:p>
            <a:r>
              <a:rPr lang="en-IN" b="1" dirty="0"/>
              <a:t>1</a:t>
            </a:r>
          </a:p>
        </p:txBody>
      </p:sp>
      <p:sp>
        <p:nvSpPr>
          <p:cNvPr id="94" name="TextBox 93">
            <a:extLst>
              <a:ext uri="{FF2B5EF4-FFF2-40B4-BE49-F238E27FC236}">
                <a16:creationId xmlns:a16="http://schemas.microsoft.com/office/drawing/2014/main" id="{6C1E2EFC-8C88-47DD-BDF7-44EB870E7881}"/>
              </a:ext>
            </a:extLst>
          </p:cNvPr>
          <p:cNvSpPr txBox="1"/>
          <p:nvPr/>
        </p:nvSpPr>
        <p:spPr>
          <a:xfrm>
            <a:off x="3101883" y="4135872"/>
            <a:ext cx="333746" cy="369332"/>
          </a:xfrm>
          <a:prstGeom prst="rect">
            <a:avLst/>
          </a:prstGeom>
          <a:noFill/>
        </p:spPr>
        <p:txBody>
          <a:bodyPr wrap="none" rtlCol="0">
            <a:spAutoFit/>
          </a:bodyPr>
          <a:lstStyle/>
          <a:p>
            <a:r>
              <a:rPr lang="en-IN" b="1" dirty="0"/>
              <a:t>N</a:t>
            </a:r>
          </a:p>
        </p:txBody>
      </p:sp>
      <p:sp>
        <p:nvSpPr>
          <p:cNvPr id="95" name="TextBox 94">
            <a:extLst>
              <a:ext uri="{FF2B5EF4-FFF2-40B4-BE49-F238E27FC236}">
                <a16:creationId xmlns:a16="http://schemas.microsoft.com/office/drawing/2014/main" id="{A1546E81-B4C7-4B02-972E-E950AE7E0D87}"/>
              </a:ext>
            </a:extLst>
          </p:cNvPr>
          <p:cNvSpPr txBox="1"/>
          <p:nvPr/>
        </p:nvSpPr>
        <p:spPr>
          <a:xfrm>
            <a:off x="9170905" y="4155478"/>
            <a:ext cx="333746" cy="369332"/>
          </a:xfrm>
          <a:prstGeom prst="rect">
            <a:avLst/>
          </a:prstGeom>
          <a:noFill/>
        </p:spPr>
        <p:txBody>
          <a:bodyPr wrap="none" rtlCol="0">
            <a:spAutoFit/>
          </a:bodyPr>
          <a:lstStyle/>
          <a:p>
            <a:r>
              <a:rPr lang="en-IN" b="1" dirty="0"/>
              <a:t>N</a:t>
            </a:r>
          </a:p>
        </p:txBody>
      </p:sp>
      <p:sp>
        <p:nvSpPr>
          <p:cNvPr id="96" name="TextBox 95">
            <a:extLst>
              <a:ext uri="{FF2B5EF4-FFF2-40B4-BE49-F238E27FC236}">
                <a16:creationId xmlns:a16="http://schemas.microsoft.com/office/drawing/2014/main" id="{2B01E53F-775D-4CB3-B1C8-30B4E1EF3774}"/>
              </a:ext>
            </a:extLst>
          </p:cNvPr>
          <p:cNvSpPr txBox="1"/>
          <p:nvPr/>
        </p:nvSpPr>
        <p:spPr>
          <a:xfrm>
            <a:off x="7781119" y="3879580"/>
            <a:ext cx="301686" cy="369332"/>
          </a:xfrm>
          <a:prstGeom prst="rect">
            <a:avLst/>
          </a:prstGeom>
          <a:noFill/>
        </p:spPr>
        <p:txBody>
          <a:bodyPr wrap="none" rtlCol="0">
            <a:spAutoFit/>
          </a:bodyPr>
          <a:lstStyle/>
          <a:p>
            <a:r>
              <a:rPr lang="en-IN" b="1" dirty="0"/>
              <a:t>1</a:t>
            </a:r>
          </a:p>
        </p:txBody>
      </p:sp>
      <p:sp>
        <p:nvSpPr>
          <p:cNvPr id="97" name="TextBox 96">
            <a:extLst>
              <a:ext uri="{FF2B5EF4-FFF2-40B4-BE49-F238E27FC236}">
                <a16:creationId xmlns:a16="http://schemas.microsoft.com/office/drawing/2014/main" id="{30A824D6-6F0E-44F4-A778-05468D994F5E}"/>
              </a:ext>
            </a:extLst>
          </p:cNvPr>
          <p:cNvSpPr txBox="1"/>
          <p:nvPr/>
        </p:nvSpPr>
        <p:spPr>
          <a:xfrm>
            <a:off x="9168541" y="2532000"/>
            <a:ext cx="301686" cy="369332"/>
          </a:xfrm>
          <a:prstGeom prst="rect">
            <a:avLst/>
          </a:prstGeom>
          <a:noFill/>
        </p:spPr>
        <p:txBody>
          <a:bodyPr wrap="none" rtlCol="0">
            <a:spAutoFit/>
          </a:bodyPr>
          <a:lstStyle/>
          <a:p>
            <a:r>
              <a:rPr lang="en-IN" b="1" dirty="0"/>
              <a:t>1</a:t>
            </a:r>
          </a:p>
        </p:txBody>
      </p:sp>
      <p:sp>
        <p:nvSpPr>
          <p:cNvPr id="98" name="TextBox 97">
            <a:extLst>
              <a:ext uri="{FF2B5EF4-FFF2-40B4-BE49-F238E27FC236}">
                <a16:creationId xmlns:a16="http://schemas.microsoft.com/office/drawing/2014/main" id="{C194262A-6A80-4C29-B010-F2EBCD883D4F}"/>
              </a:ext>
            </a:extLst>
          </p:cNvPr>
          <p:cNvSpPr txBox="1"/>
          <p:nvPr/>
        </p:nvSpPr>
        <p:spPr>
          <a:xfrm>
            <a:off x="4768366" y="2415098"/>
            <a:ext cx="333746" cy="369332"/>
          </a:xfrm>
          <a:prstGeom prst="rect">
            <a:avLst/>
          </a:prstGeom>
          <a:noFill/>
        </p:spPr>
        <p:txBody>
          <a:bodyPr wrap="none" rtlCol="0">
            <a:spAutoFit/>
          </a:bodyPr>
          <a:lstStyle/>
          <a:p>
            <a:r>
              <a:rPr lang="en-IN" b="1" dirty="0"/>
              <a:t>N</a:t>
            </a:r>
          </a:p>
        </p:txBody>
      </p:sp>
      <p:sp>
        <p:nvSpPr>
          <p:cNvPr id="115" name="TextBox 114">
            <a:extLst>
              <a:ext uri="{FF2B5EF4-FFF2-40B4-BE49-F238E27FC236}">
                <a16:creationId xmlns:a16="http://schemas.microsoft.com/office/drawing/2014/main" id="{DB7028E8-361A-443D-BF04-384165EF07FC}"/>
              </a:ext>
            </a:extLst>
          </p:cNvPr>
          <p:cNvSpPr txBox="1"/>
          <p:nvPr/>
        </p:nvSpPr>
        <p:spPr>
          <a:xfrm>
            <a:off x="4297147" y="361468"/>
            <a:ext cx="2957541" cy="461665"/>
          </a:xfrm>
          <a:prstGeom prst="rect">
            <a:avLst/>
          </a:prstGeom>
          <a:noFill/>
        </p:spPr>
        <p:txBody>
          <a:bodyPr wrap="none" rtlCol="0">
            <a:spAutoFit/>
          </a:bodyPr>
          <a:lstStyle/>
          <a:p>
            <a:r>
              <a:rPr lang="en-IN" sz="2400" b="1" dirty="0">
                <a:solidFill>
                  <a:srgbClr val="FF0000"/>
                </a:solidFill>
              </a:rPr>
              <a:t>Example: E R Diagram</a:t>
            </a:r>
          </a:p>
        </p:txBody>
      </p:sp>
    </p:spTree>
    <p:extLst>
      <p:ext uri="{BB962C8B-B14F-4D97-AF65-F5344CB8AC3E}">
        <p14:creationId xmlns:p14="http://schemas.microsoft.com/office/powerpoint/2010/main" val="1040906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3200" b="1" dirty="0">
                <a:solidFill>
                  <a:schemeClr val="tx1"/>
                </a:solidFill>
                <a:effectLst/>
                <a:ea typeface="Times New Roman" panose="02020603050405020304" pitchFamily="18" charset="0"/>
              </a:rPr>
              <a:t>Converting the E-R Diagram into Tables:</a:t>
            </a:r>
          </a:p>
          <a:p>
            <a:pPr marL="0" indent="0">
              <a:buNone/>
            </a:pPr>
            <a:r>
              <a:rPr lang="en-IN" sz="2800" dirty="0">
                <a:solidFill>
                  <a:schemeClr val="tx1"/>
                </a:solidFill>
              </a:rPr>
              <a:t>                                             Hospital</a:t>
            </a: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graphicFrame>
        <p:nvGraphicFramePr>
          <p:cNvPr id="2" name="Table 1">
            <a:extLst>
              <a:ext uri="{FF2B5EF4-FFF2-40B4-BE49-F238E27FC236}">
                <a16:creationId xmlns:a16="http://schemas.microsoft.com/office/drawing/2014/main" id="{2C13B1AD-775E-41FB-8901-F4D9F8FA971D}"/>
              </a:ext>
            </a:extLst>
          </p:cNvPr>
          <p:cNvGraphicFramePr>
            <a:graphicFrameLocks noGrp="1"/>
          </p:cNvGraphicFramePr>
          <p:nvPr>
            <p:extLst>
              <p:ext uri="{D42A27DB-BD31-4B8C-83A1-F6EECF244321}">
                <p14:modId xmlns:p14="http://schemas.microsoft.com/office/powerpoint/2010/main" val="3657636917"/>
              </p:ext>
            </p:extLst>
          </p:nvPr>
        </p:nvGraphicFramePr>
        <p:xfrm>
          <a:off x="2294232" y="2846294"/>
          <a:ext cx="7603536" cy="2597280"/>
        </p:xfrm>
        <a:graphic>
          <a:graphicData uri="http://schemas.openxmlformats.org/drawingml/2006/table">
            <a:tbl>
              <a:tblPr firstRow="1" firstCol="1" bandRow="1">
                <a:tableStyleId>{5C22544A-7EE6-4342-B048-85BDC9FD1C3A}</a:tableStyleId>
              </a:tblPr>
              <a:tblGrid>
                <a:gridCol w="2554942">
                  <a:extLst>
                    <a:ext uri="{9D8B030D-6E8A-4147-A177-3AD203B41FA5}">
                      <a16:colId xmlns:a16="http://schemas.microsoft.com/office/drawing/2014/main" val="318511665"/>
                    </a:ext>
                  </a:extLst>
                </a:gridCol>
                <a:gridCol w="5048594">
                  <a:extLst>
                    <a:ext uri="{9D8B030D-6E8A-4147-A177-3AD203B41FA5}">
                      <a16:colId xmlns:a16="http://schemas.microsoft.com/office/drawing/2014/main" val="516810571"/>
                    </a:ext>
                  </a:extLst>
                </a:gridCol>
              </a:tblGrid>
              <a:tr h="0">
                <a:tc>
                  <a:txBody>
                    <a:bodyPr/>
                    <a:lstStyle/>
                    <a:p>
                      <a:pPr>
                        <a:lnSpc>
                          <a:spcPct val="107000"/>
                        </a:lnSpc>
                        <a:spcBef>
                          <a:spcPts val="1500"/>
                        </a:spcBef>
                        <a:spcAft>
                          <a:spcPts val="1500"/>
                        </a:spcAft>
                      </a:pPr>
                      <a:r>
                        <a:rPr lang="en-US" sz="1800" b="0" dirty="0">
                          <a:effectLst/>
                        </a:rPr>
                        <a:t>Hosp-id</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Bef>
                          <a:spcPts val="1500"/>
                        </a:spcBef>
                        <a:spcAft>
                          <a:spcPts val="1500"/>
                        </a:spcAft>
                      </a:pPr>
                      <a:r>
                        <a:rPr lang="en-US" sz="1800" b="0" dirty="0">
                          <a:effectLst/>
                        </a:rPr>
                        <a:t>Primary Key</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605085757"/>
                  </a:ext>
                </a:extLst>
              </a:tr>
              <a:tr h="0">
                <a:tc>
                  <a:txBody>
                    <a:bodyPr/>
                    <a:lstStyle/>
                    <a:p>
                      <a:pPr>
                        <a:lnSpc>
                          <a:spcPct val="107000"/>
                        </a:lnSpc>
                        <a:spcBef>
                          <a:spcPts val="1500"/>
                        </a:spcBef>
                        <a:spcAft>
                          <a:spcPts val="1500"/>
                        </a:spcAft>
                      </a:pPr>
                      <a:r>
                        <a:rPr lang="en-US" sz="1800" b="0" dirty="0" err="1">
                          <a:solidFill>
                            <a:schemeClr val="tx1"/>
                          </a:solidFill>
                          <a:effectLst/>
                        </a:rPr>
                        <a:t>HCity</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tx2">
                        <a:lumMod val="20000"/>
                        <a:lumOff val="80000"/>
                      </a:schemeClr>
                    </a:solidFill>
                  </a:tcPr>
                </a:tc>
                <a:tc>
                  <a:txBody>
                    <a:bodyPr/>
                    <a:lstStyle/>
                    <a:p>
                      <a:pPr>
                        <a:lnSpc>
                          <a:spcPct val="107000"/>
                        </a:lnSpc>
                        <a:spcBef>
                          <a:spcPts val="1500"/>
                        </a:spcBef>
                        <a:spcAft>
                          <a:spcPts val="1500"/>
                        </a:spcAft>
                      </a:pPr>
                      <a:r>
                        <a:rPr lang="en-US" sz="1800" b="0" dirty="0">
                          <a:effectLst/>
                        </a:rPr>
                        <a:t> </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tx2">
                        <a:lumMod val="20000"/>
                        <a:lumOff val="80000"/>
                      </a:schemeClr>
                    </a:solidFill>
                  </a:tcPr>
                </a:tc>
                <a:extLst>
                  <a:ext uri="{0D108BD9-81ED-4DB2-BD59-A6C34878D82A}">
                    <a16:rowId xmlns:a16="http://schemas.microsoft.com/office/drawing/2014/main" val="4218115468"/>
                  </a:ext>
                </a:extLst>
              </a:tr>
              <a:tr h="0">
                <a:tc>
                  <a:txBody>
                    <a:bodyPr/>
                    <a:lstStyle/>
                    <a:p>
                      <a:pPr>
                        <a:lnSpc>
                          <a:spcPct val="107000"/>
                        </a:lnSpc>
                        <a:spcBef>
                          <a:spcPts val="1500"/>
                        </a:spcBef>
                        <a:spcAft>
                          <a:spcPts val="1500"/>
                        </a:spcAft>
                      </a:pPr>
                      <a:r>
                        <a:rPr lang="en-US" sz="1800" b="0" dirty="0" err="1">
                          <a:solidFill>
                            <a:schemeClr val="tx1"/>
                          </a:solidFill>
                          <a:effectLst/>
                        </a:rPr>
                        <a:t>HAddress</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tx2">
                        <a:lumMod val="20000"/>
                        <a:lumOff val="80000"/>
                      </a:schemeClr>
                    </a:solidFill>
                  </a:tcPr>
                </a:tc>
                <a:tc>
                  <a:txBody>
                    <a:bodyPr/>
                    <a:lstStyle/>
                    <a:p>
                      <a:pPr>
                        <a:lnSpc>
                          <a:spcPct val="107000"/>
                        </a:lnSpc>
                        <a:spcBef>
                          <a:spcPts val="1500"/>
                        </a:spcBef>
                        <a:spcAft>
                          <a:spcPts val="1500"/>
                        </a:spcAft>
                      </a:pPr>
                      <a:r>
                        <a:rPr lang="en-US" sz="1800" b="0" dirty="0">
                          <a:effectLst/>
                        </a:rPr>
                        <a:t> </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tx2">
                        <a:lumMod val="20000"/>
                        <a:lumOff val="80000"/>
                      </a:schemeClr>
                    </a:solidFill>
                  </a:tcPr>
                </a:tc>
                <a:extLst>
                  <a:ext uri="{0D108BD9-81ED-4DB2-BD59-A6C34878D82A}">
                    <a16:rowId xmlns:a16="http://schemas.microsoft.com/office/drawing/2014/main" val="2581435466"/>
                  </a:ext>
                </a:extLst>
              </a:tr>
              <a:tr h="0">
                <a:tc>
                  <a:txBody>
                    <a:bodyPr/>
                    <a:lstStyle/>
                    <a:p>
                      <a:pPr>
                        <a:lnSpc>
                          <a:spcPct val="107000"/>
                        </a:lnSpc>
                        <a:spcBef>
                          <a:spcPts val="1500"/>
                        </a:spcBef>
                        <a:spcAft>
                          <a:spcPts val="1500"/>
                        </a:spcAft>
                      </a:pPr>
                      <a:r>
                        <a:rPr lang="en-US" sz="1800" b="0" dirty="0" err="1">
                          <a:solidFill>
                            <a:schemeClr val="tx1"/>
                          </a:solidFill>
                          <a:effectLst/>
                        </a:rPr>
                        <a:t>HName</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tx2">
                        <a:lumMod val="20000"/>
                        <a:lumOff val="80000"/>
                      </a:schemeClr>
                    </a:solidFill>
                  </a:tcPr>
                </a:tc>
                <a:tc>
                  <a:txBody>
                    <a:bodyPr/>
                    <a:lstStyle/>
                    <a:p>
                      <a:pPr>
                        <a:lnSpc>
                          <a:spcPct val="107000"/>
                        </a:lnSpc>
                        <a:spcBef>
                          <a:spcPts val="1500"/>
                        </a:spcBef>
                        <a:spcAft>
                          <a:spcPts val="1500"/>
                        </a:spcAft>
                      </a:pPr>
                      <a:r>
                        <a:rPr lang="en-US" sz="1800" b="0" dirty="0">
                          <a:effectLst/>
                        </a:rPr>
                        <a:t> </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tx2">
                        <a:lumMod val="20000"/>
                        <a:lumOff val="80000"/>
                      </a:schemeClr>
                    </a:solidFill>
                  </a:tcPr>
                </a:tc>
                <a:extLst>
                  <a:ext uri="{0D108BD9-81ED-4DB2-BD59-A6C34878D82A}">
                    <a16:rowId xmlns:a16="http://schemas.microsoft.com/office/drawing/2014/main" val="1961870073"/>
                  </a:ext>
                </a:extLst>
              </a:tr>
              <a:tr h="0">
                <a:tc>
                  <a:txBody>
                    <a:bodyPr/>
                    <a:lstStyle/>
                    <a:p>
                      <a:pPr>
                        <a:lnSpc>
                          <a:spcPct val="107000"/>
                        </a:lnSpc>
                        <a:spcBef>
                          <a:spcPts val="1500"/>
                        </a:spcBef>
                        <a:spcAft>
                          <a:spcPts val="1500"/>
                        </a:spcAft>
                      </a:pPr>
                      <a:r>
                        <a:rPr lang="en-US" sz="1800" b="0" dirty="0">
                          <a:effectLst/>
                        </a:rPr>
                        <a:t>Pat-id</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tc>
                  <a:txBody>
                    <a:bodyPr/>
                    <a:lstStyle/>
                    <a:p>
                      <a:pPr>
                        <a:lnSpc>
                          <a:spcPct val="107000"/>
                        </a:lnSpc>
                        <a:spcBef>
                          <a:spcPts val="1500"/>
                        </a:spcBef>
                        <a:spcAft>
                          <a:spcPts val="1500"/>
                        </a:spcAft>
                      </a:pPr>
                      <a:r>
                        <a:rPr lang="en-US" sz="1800" b="0" dirty="0">
                          <a:effectLst/>
                        </a:rPr>
                        <a:t>Foreign key references to Pat-id of Patient table</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extLst>
                  <a:ext uri="{0D108BD9-81ED-4DB2-BD59-A6C34878D82A}">
                    <a16:rowId xmlns:a16="http://schemas.microsoft.com/office/drawing/2014/main" val="2550683989"/>
                  </a:ext>
                </a:extLst>
              </a:tr>
              <a:tr h="0">
                <a:tc>
                  <a:txBody>
                    <a:bodyPr/>
                    <a:lstStyle/>
                    <a:p>
                      <a:pPr>
                        <a:lnSpc>
                          <a:spcPct val="107000"/>
                        </a:lnSpc>
                        <a:spcBef>
                          <a:spcPts val="1500"/>
                        </a:spcBef>
                        <a:spcAft>
                          <a:spcPts val="1500"/>
                        </a:spcAft>
                      </a:pPr>
                      <a:r>
                        <a:rPr lang="en-US" sz="1800" b="0" dirty="0">
                          <a:effectLst/>
                        </a:rPr>
                        <a:t>Doc-id</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tc>
                  <a:txBody>
                    <a:bodyPr/>
                    <a:lstStyle/>
                    <a:p>
                      <a:pPr>
                        <a:lnSpc>
                          <a:spcPct val="107000"/>
                        </a:lnSpc>
                        <a:spcBef>
                          <a:spcPts val="1500"/>
                        </a:spcBef>
                        <a:spcAft>
                          <a:spcPts val="1500"/>
                        </a:spcAft>
                      </a:pPr>
                      <a:r>
                        <a:rPr lang="en-US" sz="1800" b="0" dirty="0">
                          <a:effectLst/>
                        </a:rPr>
                        <a:t>Foreign key references to Doc-id of Doctor table</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extLst>
                  <a:ext uri="{0D108BD9-81ED-4DB2-BD59-A6C34878D82A}">
                    <a16:rowId xmlns:a16="http://schemas.microsoft.com/office/drawing/2014/main" val="3339500738"/>
                  </a:ext>
                </a:extLst>
              </a:tr>
            </a:tbl>
          </a:graphicData>
        </a:graphic>
      </p:graphicFrame>
    </p:spTree>
    <p:extLst>
      <p:ext uri="{BB962C8B-B14F-4D97-AF65-F5344CB8AC3E}">
        <p14:creationId xmlns:p14="http://schemas.microsoft.com/office/powerpoint/2010/main" val="127246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3200" b="1" dirty="0">
                <a:solidFill>
                  <a:schemeClr val="tx1"/>
                </a:solidFill>
                <a:effectLst/>
                <a:ea typeface="Times New Roman" panose="02020603050405020304" pitchFamily="18" charset="0"/>
              </a:rPr>
              <a:t>Converting the E-R Diagram into Tables:</a:t>
            </a:r>
          </a:p>
          <a:p>
            <a:pPr marL="0" indent="0">
              <a:buNone/>
            </a:pPr>
            <a:r>
              <a:rPr lang="en-IN" sz="2800" dirty="0">
                <a:solidFill>
                  <a:schemeClr val="tx1"/>
                </a:solidFill>
              </a:rPr>
              <a:t>                                           Patient</a:t>
            </a:r>
          </a:p>
          <a:p>
            <a:pPr marL="0" indent="0">
              <a:buNone/>
            </a:pP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graphicFrame>
        <p:nvGraphicFramePr>
          <p:cNvPr id="2" name="Table 1">
            <a:extLst>
              <a:ext uri="{FF2B5EF4-FFF2-40B4-BE49-F238E27FC236}">
                <a16:creationId xmlns:a16="http://schemas.microsoft.com/office/drawing/2014/main" id="{A63EF25C-879A-423A-A3C1-2D8A2CCC4489}"/>
              </a:ext>
            </a:extLst>
          </p:cNvPr>
          <p:cNvGraphicFramePr>
            <a:graphicFrameLocks noGrp="1"/>
          </p:cNvGraphicFramePr>
          <p:nvPr>
            <p:extLst>
              <p:ext uri="{D42A27DB-BD31-4B8C-83A1-F6EECF244321}">
                <p14:modId xmlns:p14="http://schemas.microsoft.com/office/powerpoint/2010/main" val="157080489"/>
              </p:ext>
            </p:extLst>
          </p:nvPr>
        </p:nvGraphicFramePr>
        <p:xfrm>
          <a:off x="1853529" y="2872060"/>
          <a:ext cx="8764270" cy="3030160"/>
        </p:xfrm>
        <a:graphic>
          <a:graphicData uri="http://schemas.openxmlformats.org/drawingml/2006/table">
            <a:tbl>
              <a:tblPr firstRow="1" firstCol="1" bandRow="1">
                <a:tableStyleId>{5C22544A-7EE6-4342-B048-85BDC9FD1C3A}</a:tableStyleId>
              </a:tblPr>
              <a:tblGrid>
                <a:gridCol w="2753455">
                  <a:extLst>
                    <a:ext uri="{9D8B030D-6E8A-4147-A177-3AD203B41FA5}">
                      <a16:colId xmlns:a16="http://schemas.microsoft.com/office/drawing/2014/main" val="1615484929"/>
                    </a:ext>
                  </a:extLst>
                </a:gridCol>
                <a:gridCol w="6010815">
                  <a:extLst>
                    <a:ext uri="{9D8B030D-6E8A-4147-A177-3AD203B41FA5}">
                      <a16:colId xmlns:a16="http://schemas.microsoft.com/office/drawing/2014/main" val="2280431196"/>
                    </a:ext>
                  </a:extLst>
                </a:gridCol>
              </a:tblGrid>
              <a:tr h="0">
                <a:tc>
                  <a:txBody>
                    <a:bodyPr/>
                    <a:lstStyle/>
                    <a:p>
                      <a:pPr>
                        <a:lnSpc>
                          <a:spcPct val="107000"/>
                        </a:lnSpc>
                        <a:spcBef>
                          <a:spcPts val="1500"/>
                        </a:spcBef>
                        <a:spcAft>
                          <a:spcPts val="1500"/>
                        </a:spcAft>
                      </a:pPr>
                      <a:r>
                        <a:rPr lang="en-US" sz="1800" b="0" dirty="0">
                          <a:effectLst/>
                        </a:rPr>
                        <a:t>Pat-id</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Bef>
                          <a:spcPts val="1500"/>
                        </a:spcBef>
                        <a:spcAft>
                          <a:spcPts val="1500"/>
                        </a:spcAft>
                      </a:pPr>
                      <a:r>
                        <a:rPr lang="en-US" sz="1800" b="0" dirty="0">
                          <a:effectLst/>
                        </a:rPr>
                        <a:t>Primary Key</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788728096"/>
                  </a:ext>
                </a:extLst>
              </a:tr>
              <a:tr h="0">
                <a:tc>
                  <a:txBody>
                    <a:bodyPr/>
                    <a:lstStyle/>
                    <a:p>
                      <a:pPr>
                        <a:lnSpc>
                          <a:spcPct val="107000"/>
                        </a:lnSpc>
                        <a:spcBef>
                          <a:spcPts val="1500"/>
                        </a:spcBef>
                        <a:spcAft>
                          <a:spcPts val="1500"/>
                        </a:spcAft>
                      </a:pPr>
                      <a:r>
                        <a:rPr lang="en-US" sz="1800" b="0" dirty="0" err="1">
                          <a:solidFill>
                            <a:schemeClr val="tx1"/>
                          </a:solidFill>
                          <a:effectLst/>
                        </a:rPr>
                        <a:t>PName</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tx2">
                        <a:lumMod val="20000"/>
                        <a:lumOff val="80000"/>
                      </a:schemeClr>
                    </a:solidFill>
                  </a:tcPr>
                </a:tc>
                <a:tc>
                  <a:txBody>
                    <a:bodyPr/>
                    <a:lstStyle/>
                    <a:p>
                      <a:pPr>
                        <a:lnSpc>
                          <a:spcPct val="107000"/>
                        </a:lnSpc>
                      </a:pPr>
                      <a:endParaRPr lang="en-IN" sz="1800" b="0" dirty="0">
                        <a:solidFill>
                          <a:schemeClr val="tx1"/>
                        </a:solidFill>
                        <a:effectLst/>
                        <a:latin typeface="Calibri" panose="020F0502020204030204" pitchFamily="34" charset="0"/>
                        <a:cs typeface="Times New Roman" panose="02020603050405020304" pitchFamily="18" charset="0"/>
                      </a:endParaRPr>
                    </a:p>
                  </a:txBody>
                  <a:tcPr marL="9525" marR="9525" marT="9525" marB="9525" anchor="ctr">
                    <a:solidFill>
                      <a:schemeClr val="tx2">
                        <a:lumMod val="20000"/>
                        <a:lumOff val="80000"/>
                      </a:schemeClr>
                    </a:solidFill>
                  </a:tcPr>
                </a:tc>
                <a:extLst>
                  <a:ext uri="{0D108BD9-81ED-4DB2-BD59-A6C34878D82A}">
                    <a16:rowId xmlns:a16="http://schemas.microsoft.com/office/drawing/2014/main" val="521463208"/>
                  </a:ext>
                </a:extLst>
              </a:tr>
              <a:tr h="0">
                <a:tc>
                  <a:txBody>
                    <a:bodyPr/>
                    <a:lstStyle/>
                    <a:p>
                      <a:pPr>
                        <a:lnSpc>
                          <a:spcPct val="107000"/>
                        </a:lnSpc>
                        <a:spcBef>
                          <a:spcPts val="1500"/>
                        </a:spcBef>
                        <a:spcAft>
                          <a:spcPts val="1500"/>
                        </a:spcAft>
                      </a:pPr>
                      <a:r>
                        <a:rPr lang="en-US" sz="1800" b="0" dirty="0" err="1">
                          <a:solidFill>
                            <a:schemeClr val="tx1"/>
                          </a:solidFill>
                          <a:effectLst/>
                        </a:rPr>
                        <a:t>PAddress</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tx2">
                        <a:lumMod val="20000"/>
                        <a:lumOff val="80000"/>
                      </a:schemeClr>
                    </a:solidFill>
                  </a:tcPr>
                </a:tc>
                <a:tc>
                  <a:txBody>
                    <a:bodyPr/>
                    <a:lstStyle/>
                    <a:p>
                      <a:pPr>
                        <a:lnSpc>
                          <a:spcPct val="107000"/>
                        </a:lnSpc>
                      </a:pPr>
                      <a:endParaRPr lang="en-IN" sz="1800" b="0" dirty="0">
                        <a:solidFill>
                          <a:schemeClr val="tx1"/>
                        </a:solidFill>
                        <a:effectLst/>
                        <a:latin typeface="Calibri" panose="020F0502020204030204" pitchFamily="34" charset="0"/>
                        <a:cs typeface="Times New Roman" panose="02020603050405020304" pitchFamily="18" charset="0"/>
                      </a:endParaRPr>
                    </a:p>
                  </a:txBody>
                  <a:tcPr marL="9525" marR="9525" marT="9525" marB="9525" anchor="ctr">
                    <a:solidFill>
                      <a:schemeClr val="tx2">
                        <a:lumMod val="20000"/>
                        <a:lumOff val="80000"/>
                      </a:schemeClr>
                    </a:solidFill>
                  </a:tcPr>
                </a:tc>
                <a:extLst>
                  <a:ext uri="{0D108BD9-81ED-4DB2-BD59-A6C34878D82A}">
                    <a16:rowId xmlns:a16="http://schemas.microsoft.com/office/drawing/2014/main" val="1246505195"/>
                  </a:ext>
                </a:extLst>
              </a:tr>
              <a:tr h="0">
                <a:tc>
                  <a:txBody>
                    <a:bodyPr/>
                    <a:lstStyle/>
                    <a:p>
                      <a:pPr>
                        <a:lnSpc>
                          <a:spcPct val="107000"/>
                        </a:lnSpc>
                        <a:spcBef>
                          <a:spcPts val="1500"/>
                        </a:spcBef>
                        <a:spcAft>
                          <a:spcPts val="1500"/>
                        </a:spcAft>
                      </a:pPr>
                      <a:r>
                        <a:rPr lang="en-US" sz="1800" b="0" dirty="0" err="1">
                          <a:solidFill>
                            <a:schemeClr val="tx1"/>
                          </a:solidFill>
                          <a:effectLst/>
                        </a:rPr>
                        <a:t>PDiagnosis</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tx2">
                        <a:lumMod val="20000"/>
                        <a:lumOff val="80000"/>
                      </a:schemeClr>
                    </a:solidFill>
                  </a:tcPr>
                </a:tc>
                <a:tc>
                  <a:txBody>
                    <a:bodyPr/>
                    <a:lstStyle/>
                    <a:p>
                      <a:pPr>
                        <a:lnSpc>
                          <a:spcPct val="107000"/>
                        </a:lnSpc>
                      </a:pPr>
                      <a:endParaRPr lang="en-IN" sz="1800" b="0" dirty="0">
                        <a:solidFill>
                          <a:schemeClr val="tx1"/>
                        </a:solidFill>
                        <a:effectLst/>
                        <a:latin typeface="Calibri" panose="020F0502020204030204" pitchFamily="34" charset="0"/>
                        <a:cs typeface="Times New Roman" panose="02020603050405020304" pitchFamily="18" charset="0"/>
                      </a:endParaRPr>
                    </a:p>
                  </a:txBody>
                  <a:tcPr marL="9525" marR="9525" marT="9525" marB="9525" anchor="ctr">
                    <a:solidFill>
                      <a:schemeClr val="tx2">
                        <a:lumMod val="20000"/>
                        <a:lumOff val="80000"/>
                      </a:schemeClr>
                    </a:solidFill>
                  </a:tcPr>
                </a:tc>
                <a:extLst>
                  <a:ext uri="{0D108BD9-81ED-4DB2-BD59-A6C34878D82A}">
                    <a16:rowId xmlns:a16="http://schemas.microsoft.com/office/drawing/2014/main" val="878914142"/>
                  </a:ext>
                </a:extLst>
              </a:tr>
              <a:tr h="0">
                <a:tc>
                  <a:txBody>
                    <a:bodyPr/>
                    <a:lstStyle/>
                    <a:p>
                      <a:pPr>
                        <a:lnSpc>
                          <a:spcPct val="107000"/>
                        </a:lnSpc>
                        <a:spcBef>
                          <a:spcPts val="1500"/>
                        </a:spcBef>
                        <a:spcAft>
                          <a:spcPts val="1500"/>
                        </a:spcAft>
                      </a:pPr>
                      <a:r>
                        <a:rPr lang="en-US" sz="1800" b="0" dirty="0">
                          <a:effectLst/>
                        </a:rPr>
                        <a:t>Record-id</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tc>
                  <a:txBody>
                    <a:bodyPr/>
                    <a:lstStyle/>
                    <a:p>
                      <a:pPr>
                        <a:lnSpc>
                          <a:spcPct val="107000"/>
                        </a:lnSpc>
                        <a:spcBef>
                          <a:spcPts val="1500"/>
                        </a:spcBef>
                        <a:spcAft>
                          <a:spcPts val="1500"/>
                        </a:spcAft>
                      </a:pPr>
                      <a:r>
                        <a:rPr lang="en-US" sz="1800" b="0" dirty="0">
                          <a:effectLst/>
                        </a:rPr>
                        <a:t>Foreign key references to Record-id of Medical_Record table</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extLst>
                  <a:ext uri="{0D108BD9-81ED-4DB2-BD59-A6C34878D82A}">
                    <a16:rowId xmlns:a16="http://schemas.microsoft.com/office/drawing/2014/main" val="3734471037"/>
                  </a:ext>
                </a:extLst>
              </a:tr>
              <a:tr h="0">
                <a:tc>
                  <a:txBody>
                    <a:bodyPr/>
                    <a:lstStyle/>
                    <a:p>
                      <a:pPr>
                        <a:lnSpc>
                          <a:spcPct val="107000"/>
                        </a:lnSpc>
                        <a:spcBef>
                          <a:spcPts val="1500"/>
                        </a:spcBef>
                        <a:spcAft>
                          <a:spcPts val="1500"/>
                        </a:spcAft>
                      </a:pPr>
                      <a:r>
                        <a:rPr lang="en-US" sz="1800" b="0">
                          <a:effectLst/>
                        </a:rPr>
                        <a:t>Hosp-id</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tc>
                  <a:txBody>
                    <a:bodyPr/>
                    <a:lstStyle/>
                    <a:p>
                      <a:pPr>
                        <a:lnSpc>
                          <a:spcPct val="107000"/>
                        </a:lnSpc>
                        <a:spcBef>
                          <a:spcPts val="1500"/>
                        </a:spcBef>
                        <a:spcAft>
                          <a:spcPts val="1500"/>
                        </a:spcAft>
                      </a:pPr>
                      <a:r>
                        <a:rPr lang="en-US" sz="1800" b="0" dirty="0">
                          <a:effectLst/>
                        </a:rPr>
                        <a:t>Foreign key references to Hosp-id of Hospital table</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extLst>
                  <a:ext uri="{0D108BD9-81ED-4DB2-BD59-A6C34878D82A}">
                    <a16:rowId xmlns:a16="http://schemas.microsoft.com/office/drawing/2014/main" val="463929089"/>
                  </a:ext>
                </a:extLst>
              </a:tr>
              <a:tr h="0">
                <a:tc>
                  <a:txBody>
                    <a:bodyPr/>
                    <a:lstStyle/>
                    <a:p>
                      <a:pPr>
                        <a:lnSpc>
                          <a:spcPct val="107000"/>
                        </a:lnSpc>
                        <a:spcBef>
                          <a:spcPts val="1500"/>
                        </a:spcBef>
                        <a:spcAft>
                          <a:spcPts val="1500"/>
                        </a:spcAft>
                      </a:pPr>
                      <a:r>
                        <a:rPr lang="en-IN" sz="1800" b="0" dirty="0">
                          <a:effectLst/>
                          <a:latin typeface="Calibri" panose="020F0502020204030204" pitchFamily="34" charset="0"/>
                          <a:ea typeface="Calibri" panose="020F0502020204030204" pitchFamily="34" charset="0"/>
                          <a:cs typeface="Times New Roman" panose="02020603050405020304" pitchFamily="18" charset="0"/>
                        </a:rPr>
                        <a:t>Doc-id</a:t>
                      </a:r>
                    </a:p>
                  </a:txBody>
                  <a:tcPr marL="76200" marR="76200" marT="76200" marB="76200">
                    <a:solidFill>
                      <a:srgbClr val="00B050"/>
                    </a:solidFill>
                  </a:tcPr>
                </a:tc>
                <a:tc>
                  <a:txBody>
                    <a:bodyPr/>
                    <a:lstStyle/>
                    <a:p>
                      <a:pPr marL="0" marR="0" lvl="0" indent="0" algn="l" defTabSz="914400" rtl="0" eaLnBrk="1" fontAlgn="auto" latinLnBrk="0" hangingPunct="1">
                        <a:lnSpc>
                          <a:spcPct val="107000"/>
                        </a:lnSpc>
                        <a:spcBef>
                          <a:spcPts val="1500"/>
                        </a:spcBef>
                        <a:spcAft>
                          <a:spcPts val="1500"/>
                        </a:spcAft>
                        <a:buClrTx/>
                        <a:buSzTx/>
                        <a:buFontTx/>
                        <a:buNone/>
                        <a:tabLst/>
                        <a:defRPr/>
                      </a:pPr>
                      <a:r>
                        <a:rPr lang="en-US" sz="1800" b="0" dirty="0">
                          <a:effectLst/>
                        </a:rPr>
                        <a:t>Foreign key references to Hosp-id of Doctor table</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extLst>
                  <a:ext uri="{0D108BD9-81ED-4DB2-BD59-A6C34878D82A}">
                    <a16:rowId xmlns:a16="http://schemas.microsoft.com/office/drawing/2014/main" val="618086784"/>
                  </a:ext>
                </a:extLst>
              </a:tr>
            </a:tbl>
          </a:graphicData>
        </a:graphic>
      </p:graphicFrame>
    </p:spTree>
    <p:extLst>
      <p:ext uri="{BB962C8B-B14F-4D97-AF65-F5344CB8AC3E}">
        <p14:creationId xmlns:p14="http://schemas.microsoft.com/office/powerpoint/2010/main" val="205901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3200" b="1" dirty="0">
                <a:solidFill>
                  <a:schemeClr val="tx1"/>
                </a:solidFill>
                <a:effectLst/>
                <a:ea typeface="Times New Roman" panose="02020603050405020304" pitchFamily="18" charset="0"/>
              </a:rPr>
              <a:t>Converting the E-R Diagram into Tables:</a:t>
            </a:r>
          </a:p>
          <a:p>
            <a:pPr marL="0" indent="0">
              <a:buNone/>
            </a:pPr>
            <a:r>
              <a:rPr lang="en-US" sz="2800" dirty="0">
                <a:solidFill>
                  <a:schemeClr val="tx1"/>
                </a:solidFill>
              </a:rPr>
              <a:t>			            Medical_Record</a:t>
            </a:r>
          </a:p>
          <a:p>
            <a:pPr marL="0" indent="0">
              <a:buNone/>
            </a:pPr>
            <a:endParaRPr lang="en-US" sz="2800" b="1" dirty="0">
              <a:solidFill>
                <a:srgbClr val="333333"/>
              </a:solidFill>
              <a:effectLst/>
              <a:latin typeface="Arial" panose="020B0604020202020204" pitchFamily="34" charset="0"/>
              <a:ea typeface="Times New Roman" panose="02020603050405020304" pitchFamily="18" charset="0"/>
            </a:endParaRPr>
          </a:p>
          <a:p>
            <a:pPr marL="0" indent="0">
              <a:buNone/>
            </a:pP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graphicFrame>
        <p:nvGraphicFramePr>
          <p:cNvPr id="2" name="Table 1">
            <a:extLst>
              <a:ext uri="{FF2B5EF4-FFF2-40B4-BE49-F238E27FC236}">
                <a16:creationId xmlns:a16="http://schemas.microsoft.com/office/drawing/2014/main" id="{58954299-7304-4455-9CA4-FC9D25493818}"/>
              </a:ext>
            </a:extLst>
          </p:cNvPr>
          <p:cNvGraphicFramePr>
            <a:graphicFrameLocks noGrp="1"/>
          </p:cNvGraphicFramePr>
          <p:nvPr>
            <p:extLst>
              <p:ext uri="{D42A27DB-BD31-4B8C-83A1-F6EECF244321}">
                <p14:modId xmlns:p14="http://schemas.microsoft.com/office/powerpoint/2010/main" val="2669000791"/>
              </p:ext>
            </p:extLst>
          </p:nvPr>
        </p:nvGraphicFramePr>
        <p:xfrm>
          <a:off x="1515317" y="2876295"/>
          <a:ext cx="8346515" cy="1731520"/>
        </p:xfrm>
        <a:graphic>
          <a:graphicData uri="http://schemas.openxmlformats.org/drawingml/2006/table">
            <a:tbl>
              <a:tblPr firstRow="1" firstCol="1" bandRow="1">
                <a:tableStyleId>{5C22544A-7EE6-4342-B048-85BDC9FD1C3A}</a:tableStyleId>
              </a:tblPr>
              <a:tblGrid>
                <a:gridCol w="3341727">
                  <a:extLst>
                    <a:ext uri="{9D8B030D-6E8A-4147-A177-3AD203B41FA5}">
                      <a16:colId xmlns:a16="http://schemas.microsoft.com/office/drawing/2014/main" val="4277522420"/>
                    </a:ext>
                  </a:extLst>
                </a:gridCol>
                <a:gridCol w="5004788">
                  <a:extLst>
                    <a:ext uri="{9D8B030D-6E8A-4147-A177-3AD203B41FA5}">
                      <a16:colId xmlns:a16="http://schemas.microsoft.com/office/drawing/2014/main" val="3072865628"/>
                    </a:ext>
                  </a:extLst>
                </a:gridCol>
              </a:tblGrid>
              <a:tr h="0">
                <a:tc>
                  <a:txBody>
                    <a:bodyPr/>
                    <a:lstStyle/>
                    <a:p>
                      <a:pPr>
                        <a:lnSpc>
                          <a:spcPct val="107000"/>
                        </a:lnSpc>
                        <a:spcBef>
                          <a:spcPts val="1500"/>
                        </a:spcBef>
                        <a:spcAft>
                          <a:spcPts val="1500"/>
                        </a:spcAft>
                      </a:pPr>
                      <a:r>
                        <a:rPr lang="en-US" sz="1800" b="0">
                          <a:effectLst/>
                        </a:rPr>
                        <a:t>Record-id</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Bef>
                          <a:spcPts val="1500"/>
                        </a:spcBef>
                        <a:spcAft>
                          <a:spcPts val="1500"/>
                        </a:spcAft>
                      </a:pPr>
                      <a:r>
                        <a:rPr lang="en-US" sz="1800" b="0" dirty="0">
                          <a:effectLst/>
                        </a:rPr>
                        <a:t>Primary Key</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855968915"/>
                  </a:ext>
                </a:extLst>
              </a:tr>
              <a:tr h="0">
                <a:tc>
                  <a:txBody>
                    <a:bodyPr/>
                    <a:lstStyle/>
                    <a:p>
                      <a:pPr>
                        <a:lnSpc>
                          <a:spcPct val="107000"/>
                        </a:lnSpc>
                        <a:spcBef>
                          <a:spcPts val="1500"/>
                        </a:spcBef>
                        <a:spcAft>
                          <a:spcPts val="1500"/>
                        </a:spcAft>
                      </a:pPr>
                      <a:r>
                        <a:rPr lang="en-US" sz="1800" b="0" dirty="0">
                          <a:solidFill>
                            <a:schemeClr val="tx1"/>
                          </a:solidFill>
                          <a:effectLst/>
                        </a:rPr>
                        <a:t>Problem</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tx2">
                        <a:lumMod val="20000"/>
                        <a:lumOff val="80000"/>
                      </a:schemeClr>
                    </a:solidFill>
                  </a:tcPr>
                </a:tc>
                <a:tc>
                  <a:txBody>
                    <a:bodyPr/>
                    <a:lstStyle/>
                    <a:p>
                      <a:pPr>
                        <a:lnSpc>
                          <a:spcPct val="107000"/>
                        </a:lnSpc>
                      </a:pPr>
                      <a:endParaRPr lang="en-IN" sz="1800" b="0" dirty="0">
                        <a:solidFill>
                          <a:schemeClr val="tx1"/>
                        </a:solidFill>
                        <a:effectLst/>
                        <a:latin typeface="Calibri" panose="020F0502020204030204" pitchFamily="34" charset="0"/>
                        <a:cs typeface="Times New Roman" panose="02020603050405020304" pitchFamily="18" charset="0"/>
                      </a:endParaRPr>
                    </a:p>
                  </a:txBody>
                  <a:tcPr marL="9525" marR="9525" marT="9525" marB="9525" anchor="ctr">
                    <a:solidFill>
                      <a:schemeClr val="tx2">
                        <a:lumMod val="20000"/>
                        <a:lumOff val="80000"/>
                      </a:schemeClr>
                    </a:solidFill>
                  </a:tcPr>
                </a:tc>
                <a:extLst>
                  <a:ext uri="{0D108BD9-81ED-4DB2-BD59-A6C34878D82A}">
                    <a16:rowId xmlns:a16="http://schemas.microsoft.com/office/drawing/2014/main" val="2524100096"/>
                  </a:ext>
                </a:extLst>
              </a:tr>
              <a:tr h="0">
                <a:tc>
                  <a:txBody>
                    <a:bodyPr/>
                    <a:lstStyle/>
                    <a:p>
                      <a:pPr>
                        <a:lnSpc>
                          <a:spcPct val="107000"/>
                        </a:lnSpc>
                        <a:spcBef>
                          <a:spcPts val="1500"/>
                        </a:spcBef>
                        <a:spcAft>
                          <a:spcPts val="1500"/>
                        </a:spcAft>
                      </a:pPr>
                      <a:r>
                        <a:rPr lang="en-US" sz="1800" b="0" dirty="0" err="1">
                          <a:solidFill>
                            <a:schemeClr val="tx1"/>
                          </a:solidFill>
                          <a:effectLst/>
                        </a:rPr>
                        <a:t>Date_of_examination</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tx2">
                        <a:lumMod val="20000"/>
                        <a:lumOff val="80000"/>
                      </a:schemeClr>
                    </a:solidFill>
                  </a:tcPr>
                </a:tc>
                <a:tc>
                  <a:txBody>
                    <a:bodyPr/>
                    <a:lstStyle/>
                    <a:p>
                      <a:pPr>
                        <a:lnSpc>
                          <a:spcPct val="107000"/>
                        </a:lnSpc>
                      </a:pPr>
                      <a:endParaRPr lang="en-IN" sz="1800" b="0" dirty="0">
                        <a:solidFill>
                          <a:schemeClr val="tx1"/>
                        </a:solidFill>
                        <a:effectLst/>
                        <a:latin typeface="Calibri" panose="020F0502020204030204" pitchFamily="34" charset="0"/>
                        <a:cs typeface="Times New Roman" panose="02020603050405020304" pitchFamily="18" charset="0"/>
                      </a:endParaRPr>
                    </a:p>
                  </a:txBody>
                  <a:tcPr marL="9525" marR="9525" marT="9525" marB="9525" anchor="ctr">
                    <a:solidFill>
                      <a:schemeClr val="tx2">
                        <a:lumMod val="20000"/>
                        <a:lumOff val="80000"/>
                      </a:schemeClr>
                    </a:solidFill>
                  </a:tcPr>
                </a:tc>
                <a:extLst>
                  <a:ext uri="{0D108BD9-81ED-4DB2-BD59-A6C34878D82A}">
                    <a16:rowId xmlns:a16="http://schemas.microsoft.com/office/drawing/2014/main" val="679851319"/>
                  </a:ext>
                </a:extLst>
              </a:tr>
              <a:tr h="0">
                <a:tc>
                  <a:txBody>
                    <a:bodyPr/>
                    <a:lstStyle/>
                    <a:p>
                      <a:pPr>
                        <a:lnSpc>
                          <a:spcPct val="107000"/>
                        </a:lnSpc>
                        <a:spcBef>
                          <a:spcPts val="1500"/>
                        </a:spcBef>
                        <a:spcAft>
                          <a:spcPts val="1500"/>
                        </a:spcAft>
                      </a:pPr>
                      <a:r>
                        <a:rPr lang="en-US" sz="1800" b="0" dirty="0">
                          <a:effectLst/>
                        </a:rPr>
                        <a:t>Pat-id</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tc>
                  <a:txBody>
                    <a:bodyPr/>
                    <a:lstStyle/>
                    <a:p>
                      <a:pPr>
                        <a:lnSpc>
                          <a:spcPct val="107000"/>
                        </a:lnSpc>
                        <a:spcBef>
                          <a:spcPts val="1500"/>
                        </a:spcBef>
                        <a:spcAft>
                          <a:spcPts val="1500"/>
                        </a:spcAft>
                      </a:pPr>
                      <a:r>
                        <a:rPr lang="en-US" sz="1800" b="0" dirty="0">
                          <a:effectLst/>
                        </a:rPr>
                        <a:t>Foreign key references to Pat-id of Patient table</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extLst>
                  <a:ext uri="{0D108BD9-81ED-4DB2-BD59-A6C34878D82A}">
                    <a16:rowId xmlns:a16="http://schemas.microsoft.com/office/drawing/2014/main" val="135459603"/>
                  </a:ext>
                </a:extLst>
              </a:tr>
            </a:tbl>
          </a:graphicData>
        </a:graphic>
      </p:graphicFrame>
    </p:spTree>
    <p:extLst>
      <p:ext uri="{BB962C8B-B14F-4D97-AF65-F5344CB8AC3E}">
        <p14:creationId xmlns:p14="http://schemas.microsoft.com/office/powerpoint/2010/main" val="1555289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3200" b="1" dirty="0">
                <a:solidFill>
                  <a:schemeClr val="tx1"/>
                </a:solidFill>
                <a:effectLst/>
                <a:ea typeface="Times New Roman" panose="02020603050405020304" pitchFamily="18" charset="0"/>
              </a:rPr>
              <a:t>Converting the E-R Diagram into Tables:</a:t>
            </a:r>
          </a:p>
          <a:p>
            <a:pPr marL="0" indent="0">
              <a:buNone/>
            </a:pPr>
            <a:r>
              <a:rPr lang="en-US" sz="2800" dirty="0">
                <a:solidFill>
                  <a:schemeClr val="tx1"/>
                </a:solidFill>
              </a:rPr>
              <a:t>			            Doctor</a:t>
            </a:r>
          </a:p>
          <a:p>
            <a:pPr marL="0" indent="0">
              <a:buNone/>
            </a:pP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graphicFrame>
        <p:nvGraphicFramePr>
          <p:cNvPr id="2" name="Table 1">
            <a:extLst>
              <a:ext uri="{FF2B5EF4-FFF2-40B4-BE49-F238E27FC236}">
                <a16:creationId xmlns:a16="http://schemas.microsoft.com/office/drawing/2014/main" id="{2C18159F-0021-4781-B1C3-259773B0F4E6}"/>
              </a:ext>
            </a:extLst>
          </p:cNvPr>
          <p:cNvGraphicFramePr>
            <a:graphicFrameLocks noGrp="1"/>
          </p:cNvGraphicFramePr>
          <p:nvPr>
            <p:extLst>
              <p:ext uri="{D42A27DB-BD31-4B8C-83A1-F6EECF244321}">
                <p14:modId xmlns:p14="http://schemas.microsoft.com/office/powerpoint/2010/main" val="3071608542"/>
              </p:ext>
            </p:extLst>
          </p:nvPr>
        </p:nvGraphicFramePr>
        <p:xfrm>
          <a:off x="1660993" y="2918012"/>
          <a:ext cx="8274797" cy="2597280"/>
        </p:xfrm>
        <a:graphic>
          <a:graphicData uri="http://schemas.openxmlformats.org/drawingml/2006/table">
            <a:tbl>
              <a:tblPr firstRow="1" firstCol="1" bandRow="1">
                <a:tableStyleId>{5C22544A-7EE6-4342-B048-85BDC9FD1C3A}</a:tableStyleId>
              </a:tblPr>
              <a:tblGrid>
                <a:gridCol w="3273926">
                  <a:extLst>
                    <a:ext uri="{9D8B030D-6E8A-4147-A177-3AD203B41FA5}">
                      <a16:colId xmlns:a16="http://schemas.microsoft.com/office/drawing/2014/main" val="2268929344"/>
                    </a:ext>
                  </a:extLst>
                </a:gridCol>
                <a:gridCol w="5000871">
                  <a:extLst>
                    <a:ext uri="{9D8B030D-6E8A-4147-A177-3AD203B41FA5}">
                      <a16:colId xmlns:a16="http://schemas.microsoft.com/office/drawing/2014/main" val="804550123"/>
                    </a:ext>
                  </a:extLst>
                </a:gridCol>
              </a:tblGrid>
              <a:tr h="0">
                <a:tc>
                  <a:txBody>
                    <a:bodyPr/>
                    <a:lstStyle/>
                    <a:p>
                      <a:pPr>
                        <a:lnSpc>
                          <a:spcPct val="107000"/>
                        </a:lnSpc>
                        <a:spcBef>
                          <a:spcPts val="1500"/>
                        </a:spcBef>
                        <a:spcAft>
                          <a:spcPts val="1500"/>
                        </a:spcAft>
                      </a:pPr>
                      <a:r>
                        <a:rPr lang="en-US" sz="1800" b="0">
                          <a:effectLst/>
                        </a:rPr>
                        <a:t>Doc-id</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Bef>
                          <a:spcPts val="1500"/>
                        </a:spcBef>
                        <a:spcAft>
                          <a:spcPts val="1500"/>
                        </a:spcAft>
                      </a:pPr>
                      <a:r>
                        <a:rPr lang="en-US" sz="1800" b="0" dirty="0">
                          <a:effectLst/>
                        </a:rPr>
                        <a:t>Primary Key</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264183366"/>
                  </a:ext>
                </a:extLst>
              </a:tr>
              <a:tr h="0">
                <a:tc>
                  <a:txBody>
                    <a:bodyPr/>
                    <a:lstStyle/>
                    <a:p>
                      <a:pPr>
                        <a:lnSpc>
                          <a:spcPct val="107000"/>
                        </a:lnSpc>
                        <a:spcBef>
                          <a:spcPts val="1500"/>
                        </a:spcBef>
                        <a:spcAft>
                          <a:spcPts val="1500"/>
                        </a:spcAft>
                      </a:pPr>
                      <a:r>
                        <a:rPr lang="en-US" sz="1800" b="0">
                          <a:solidFill>
                            <a:schemeClr val="tx1"/>
                          </a:solidFill>
                          <a:effectLst/>
                        </a:rPr>
                        <a:t>DName</a:t>
                      </a:r>
                      <a:endParaRPr lang="en-IN"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tx2">
                        <a:lumMod val="20000"/>
                        <a:lumOff val="80000"/>
                      </a:schemeClr>
                    </a:solidFill>
                  </a:tcPr>
                </a:tc>
                <a:tc>
                  <a:txBody>
                    <a:bodyPr/>
                    <a:lstStyle/>
                    <a:p>
                      <a:pPr>
                        <a:lnSpc>
                          <a:spcPct val="107000"/>
                        </a:lnSpc>
                      </a:pPr>
                      <a:endParaRPr lang="en-IN" sz="1800" b="0">
                        <a:solidFill>
                          <a:schemeClr val="tx1"/>
                        </a:solidFill>
                        <a:effectLst/>
                        <a:latin typeface="Calibri" panose="020F0502020204030204" pitchFamily="34" charset="0"/>
                        <a:cs typeface="Times New Roman" panose="02020603050405020304" pitchFamily="18" charset="0"/>
                      </a:endParaRPr>
                    </a:p>
                  </a:txBody>
                  <a:tcPr marL="9525" marR="9525" marT="9525" marB="9525" anchor="ctr">
                    <a:solidFill>
                      <a:schemeClr val="tx2">
                        <a:lumMod val="20000"/>
                        <a:lumOff val="80000"/>
                      </a:schemeClr>
                    </a:solidFill>
                  </a:tcPr>
                </a:tc>
                <a:extLst>
                  <a:ext uri="{0D108BD9-81ED-4DB2-BD59-A6C34878D82A}">
                    <a16:rowId xmlns:a16="http://schemas.microsoft.com/office/drawing/2014/main" val="883131559"/>
                  </a:ext>
                </a:extLst>
              </a:tr>
              <a:tr h="0">
                <a:tc>
                  <a:txBody>
                    <a:bodyPr/>
                    <a:lstStyle/>
                    <a:p>
                      <a:pPr>
                        <a:lnSpc>
                          <a:spcPct val="107000"/>
                        </a:lnSpc>
                        <a:spcBef>
                          <a:spcPts val="1500"/>
                        </a:spcBef>
                        <a:spcAft>
                          <a:spcPts val="1500"/>
                        </a:spcAft>
                      </a:pPr>
                      <a:r>
                        <a:rPr lang="en-US" sz="1800" b="0" dirty="0">
                          <a:solidFill>
                            <a:schemeClr val="tx1"/>
                          </a:solidFill>
                          <a:effectLst/>
                        </a:rPr>
                        <a:t>Qualification</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tx2">
                        <a:lumMod val="20000"/>
                        <a:lumOff val="80000"/>
                      </a:schemeClr>
                    </a:solidFill>
                  </a:tcPr>
                </a:tc>
                <a:tc>
                  <a:txBody>
                    <a:bodyPr/>
                    <a:lstStyle/>
                    <a:p>
                      <a:pPr>
                        <a:lnSpc>
                          <a:spcPct val="107000"/>
                        </a:lnSpc>
                      </a:pPr>
                      <a:endParaRPr lang="en-IN" sz="1800" b="0" dirty="0">
                        <a:solidFill>
                          <a:schemeClr val="tx1"/>
                        </a:solidFill>
                        <a:effectLst/>
                        <a:latin typeface="Calibri" panose="020F0502020204030204" pitchFamily="34" charset="0"/>
                        <a:cs typeface="Times New Roman" panose="02020603050405020304" pitchFamily="18" charset="0"/>
                      </a:endParaRPr>
                    </a:p>
                  </a:txBody>
                  <a:tcPr marL="9525" marR="9525" marT="9525" marB="9525" anchor="ctr">
                    <a:solidFill>
                      <a:schemeClr val="tx2">
                        <a:lumMod val="20000"/>
                        <a:lumOff val="80000"/>
                      </a:schemeClr>
                    </a:solidFill>
                  </a:tcPr>
                </a:tc>
                <a:extLst>
                  <a:ext uri="{0D108BD9-81ED-4DB2-BD59-A6C34878D82A}">
                    <a16:rowId xmlns:a16="http://schemas.microsoft.com/office/drawing/2014/main" val="1623787408"/>
                  </a:ext>
                </a:extLst>
              </a:tr>
              <a:tr h="0">
                <a:tc>
                  <a:txBody>
                    <a:bodyPr/>
                    <a:lstStyle/>
                    <a:p>
                      <a:pPr>
                        <a:lnSpc>
                          <a:spcPct val="107000"/>
                        </a:lnSpc>
                        <a:spcBef>
                          <a:spcPts val="1500"/>
                        </a:spcBef>
                        <a:spcAft>
                          <a:spcPts val="1500"/>
                        </a:spcAft>
                      </a:pPr>
                      <a:r>
                        <a:rPr lang="en-US" sz="1800" b="0">
                          <a:solidFill>
                            <a:schemeClr val="tx1"/>
                          </a:solidFill>
                          <a:effectLst/>
                        </a:rPr>
                        <a:t>Salary</a:t>
                      </a:r>
                      <a:endParaRPr lang="en-IN"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tx2">
                        <a:lumMod val="20000"/>
                        <a:lumOff val="80000"/>
                      </a:schemeClr>
                    </a:solidFill>
                  </a:tcPr>
                </a:tc>
                <a:tc>
                  <a:txBody>
                    <a:bodyPr/>
                    <a:lstStyle/>
                    <a:p>
                      <a:pPr>
                        <a:lnSpc>
                          <a:spcPct val="107000"/>
                        </a:lnSpc>
                      </a:pPr>
                      <a:endParaRPr lang="en-IN" sz="1800" b="0" dirty="0">
                        <a:solidFill>
                          <a:schemeClr val="tx1"/>
                        </a:solidFill>
                        <a:effectLst/>
                        <a:latin typeface="Calibri" panose="020F0502020204030204" pitchFamily="34" charset="0"/>
                        <a:cs typeface="Times New Roman" panose="02020603050405020304" pitchFamily="18" charset="0"/>
                      </a:endParaRPr>
                    </a:p>
                  </a:txBody>
                  <a:tcPr marL="9525" marR="9525" marT="9525" marB="9525" anchor="ctr">
                    <a:solidFill>
                      <a:schemeClr val="tx2">
                        <a:lumMod val="20000"/>
                        <a:lumOff val="80000"/>
                      </a:schemeClr>
                    </a:solidFill>
                  </a:tcPr>
                </a:tc>
                <a:extLst>
                  <a:ext uri="{0D108BD9-81ED-4DB2-BD59-A6C34878D82A}">
                    <a16:rowId xmlns:a16="http://schemas.microsoft.com/office/drawing/2014/main" val="478762281"/>
                  </a:ext>
                </a:extLst>
              </a:tr>
              <a:tr h="0">
                <a:tc>
                  <a:txBody>
                    <a:bodyPr/>
                    <a:lstStyle/>
                    <a:p>
                      <a:pPr>
                        <a:lnSpc>
                          <a:spcPct val="107000"/>
                        </a:lnSpc>
                        <a:spcBef>
                          <a:spcPts val="1500"/>
                        </a:spcBef>
                        <a:spcAft>
                          <a:spcPts val="1500"/>
                        </a:spcAft>
                      </a:pPr>
                      <a:r>
                        <a:rPr lang="en-US" sz="1800" b="0" dirty="0">
                          <a:effectLst/>
                        </a:rPr>
                        <a:t>Hosp-id</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tc>
                  <a:txBody>
                    <a:bodyPr/>
                    <a:lstStyle/>
                    <a:p>
                      <a:pPr>
                        <a:lnSpc>
                          <a:spcPct val="107000"/>
                        </a:lnSpc>
                        <a:spcBef>
                          <a:spcPts val="1500"/>
                        </a:spcBef>
                        <a:spcAft>
                          <a:spcPts val="1500"/>
                        </a:spcAft>
                      </a:pPr>
                      <a:r>
                        <a:rPr lang="en-US" sz="1800" b="0" dirty="0">
                          <a:effectLst/>
                        </a:rPr>
                        <a:t>Foreign key references to Hosp-id of Hospital table</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extLst>
                  <a:ext uri="{0D108BD9-81ED-4DB2-BD59-A6C34878D82A}">
                    <a16:rowId xmlns:a16="http://schemas.microsoft.com/office/drawing/2014/main" val="3949664380"/>
                  </a:ext>
                </a:extLst>
              </a:tr>
              <a:tr h="0">
                <a:tc>
                  <a:txBody>
                    <a:bodyPr/>
                    <a:lstStyle/>
                    <a:p>
                      <a:pPr>
                        <a:lnSpc>
                          <a:spcPct val="107000"/>
                        </a:lnSpc>
                        <a:spcBef>
                          <a:spcPts val="1500"/>
                        </a:spcBef>
                        <a:spcAft>
                          <a:spcPts val="1500"/>
                        </a:spcAft>
                      </a:pPr>
                      <a:r>
                        <a:rPr lang="en-IN" sz="1800" b="0" dirty="0">
                          <a:effectLst/>
                          <a:latin typeface="Calibri" panose="020F0502020204030204" pitchFamily="34" charset="0"/>
                          <a:ea typeface="Calibri" panose="020F0502020204030204" pitchFamily="34" charset="0"/>
                          <a:cs typeface="Times New Roman" panose="02020603050405020304" pitchFamily="18" charset="0"/>
                        </a:rPr>
                        <a:t>Pat-id</a:t>
                      </a:r>
                    </a:p>
                  </a:txBody>
                  <a:tcPr marL="76200" marR="76200" marT="76200" marB="76200">
                    <a:solidFill>
                      <a:srgbClr val="00B050"/>
                    </a:solidFill>
                  </a:tcPr>
                </a:tc>
                <a:tc>
                  <a:txBody>
                    <a:bodyPr/>
                    <a:lstStyle/>
                    <a:p>
                      <a:pPr marL="0" marR="0" lvl="0" indent="0" algn="l" defTabSz="914400" rtl="0" eaLnBrk="1" fontAlgn="auto" latinLnBrk="0" hangingPunct="1">
                        <a:lnSpc>
                          <a:spcPct val="107000"/>
                        </a:lnSpc>
                        <a:spcBef>
                          <a:spcPts val="1500"/>
                        </a:spcBef>
                        <a:spcAft>
                          <a:spcPts val="1500"/>
                        </a:spcAft>
                        <a:buClrTx/>
                        <a:buSzTx/>
                        <a:buFontTx/>
                        <a:buNone/>
                        <a:tabLst/>
                        <a:defRPr/>
                      </a:pPr>
                      <a:r>
                        <a:rPr lang="en-US" sz="1800" b="0" dirty="0">
                          <a:effectLst/>
                        </a:rPr>
                        <a:t>Foreign key references to Hosp-id of Patient table</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extLst>
                  <a:ext uri="{0D108BD9-81ED-4DB2-BD59-A6C34878D82A}">
                    <a16:rowId xmlns:a16="http://schemas.microsoft.com/office/drawing/2014/main" val="4075327090"/>
                  </a:ext>
                </a:extLst>
              </a:tr>
            </a:tbl>
          </a:graphicData>
        </a:graphic>
      </p:graphicFrame>
    </p:spTree>
    <p:extLst>
      <p:ext uri="{BB962C8B-B14F-4D97-AF65-F5344CB8AC3E}">
        <p14:creationId xmlns:p14="http://schemas.microsoft.com/office/powerpoint/2010/main" val="1298409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3200" b="1" dirty="0">
                <a:solidFill>
                  <a:schemeClr val="tx1"/>
                </a:solidFill>
              </a:rPr>
              <a:t>Mapping of Attributes:</a:t>
            </a:r>
          </a:p>
          <a:p>
            <a:pPr marL="0" indent="0">
              <a:buNone/>
            </a:pPr>
            <a:r>
              <a:rPr lang="en-US" sz="2800" dirty="0">
                <a:solidFill>
                  <a:schemeClr val="tx1"/>
                </a:solidFill>
              </a:rPr>
              <a:t>Simple Attributes:</a:t>
            </a:r>
          </a:p>
          <a:p>
            <a:pPr marL="0" indent="0">
              <a:buNone/>
            </a:pPr>
            <a:endParaRPr lang="en-US" sz="2800" dirty="0">
              <a:solidFill>
                <a:schemeClr val="tx1"/>
              </a:solidFill>
            </a:endParaRPr>
          </a:p>
          <a:p>
            <a:pPr marL="0" indent="0">
              <a:buNone/>
            </a:pPr>
            <a:r>
              <a:rPr lang="en-US" sz="2800" dirty="0">
                <a:solidFill>
                  <a:schemeClr val="tx1"/>
                </a:solidFill>
              </a:rPr>
              <a:t>Simple Attributes which can not be divided into subparts.</a:t>
            </a:r>
          </a:p>
          <a:p>
            <a:pPr marL="0" indent="0">
              <a:buNone/>
            </a:pPr>
            <a:r>
              <a:rPr lang="en-US" sz="2800" dirty="0">
                <a:solidFill>
                  <a:schemeClr val="tx1"/>
                </a:solidFill>
              </a:rPr>
              <a:t>Example: Salary of Doctor</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pic>
        <p:nvPicPr>
          <p:cNvPr id="6" name="Picture 5" descr="enter image description here">
            <a:extLst>
              <a:ext uri="{FF2B5EF4-FFF2-40B4-BE49-F238E27FC236}">
                <a16:creationId xmlns:a16="http://schemas.microsoft.com/office/drawing/2014/main" id="{6604BDF4-7613-4F26-B9DE-B7948B5BC79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09701" y="4080901"/>
            <a:ext cx="1914525" cy="1152525"/>
          </a:xfrm>
          <a:prstGeom prst="rect">
            <a:avLst/>
          </a:prstGeom>
          <a:noFill/>
          <a:ln>
            <a:noFill/>
          </a:ln>
        </p:spPr>
      </p:pic>
    </p:spTree>
    <p:extLst>
      <p:ext uri="{BB962C8B-B14F-4D97-AF65-F5344CB8AC3E}">
        <p14:creationId xmlns:p14="http://schemas.microsoft.com/office/powerpoint/2010/main" val="394332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3200" b="1" dirty="0">
                <a:solidFill>
                  <a:schemeClr val="tx1"/>
                </a:solidFill>
              </a:rPr>
              <a:t>Mapping of Attributes:</a:t>
            </a:r>
          </a:p>
          <a:p>
            <a:pPr marL="0" indent="0">
              <a:buNone/>
            </a:pPr>
            <a:r>
              <a:rPr lang="en-US" sz="2800" b="1" dirty="0">
                <a:solidFill>
                  <a:schemeClr val="tx1"/>
                </a:solidFill>
                <a:latin typeface="+mj-lt"/>
              </a:rPr>
              <a:t>Composite Attributes:</a:t>
            </a:r>
          </a:p>
          <a:p>
            <a:pPr marL="0" indent="0">
              <a:buNone/>
            </a:pPr>
            <a:endParaRPr lang="en-US" sz="2800" dirty="0">
              <a:solidFill>
                <a:schemeClr val="tx1"/>
              </a:solidFill>
            </a:endParaRPr>
          </a:p>
          <a:p>
            <a:pPr marL="0" indent="0">
              <a:buNone/>
            </a:pPr>
            <a:r>
              <a:rPr lang="en-US" sz="2400" dirty="0">
                <a:solidFill>
                  <a:schemeClr val="tx1"/>
                </a:solidFill>
              </a:rPr>
              <a:t>Composite Attributes which can be divided into subparts.</a:t>
            </a:r>
          </a:p>
          <a:p>
            <a:pPr marL="0" indent="0">
              <a:buNone/>
            </a:pPr>
            <a:r>
              <a:rPr lang="en-US" sz="2400" dirty="0">
                <a:solidFill>
                  <a:schemeClr val="tx1"/>
                </a:solidFill>
              </a:rPr>
              <a:t>Example: Patient Name, Doctor Name</a:t>
            </a:r>
          </a:p>
          <a:p>
            <a:pPr marL="0" indent="0">
              <a:buNone/>
            </a:pPr>
            <a:endParaRPr lang="en-US" sz="2800" dirty="0">
              <a:solidFill>
                <a:schemeClr val="tx1"/>
              </a:solidFill>
            </a:endParaRPr>
          </a:p>
          <a:p>
            <a:pPr marL="0" indent="0">
              <a:buNone/>
            </a:pP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pic>
        <p:nvPicPr>
          <p:cNvPr id="6" name="Picture 5" descr="enter image description here">
            <a:extLst>
              <a:ext uri="{FF2B5EF4-FFF2-40B4-BE49-F238E27FC236}">
                <a16:creationId xmlns:a16="http://schemas.microsoft.com/office/drawing/2014/main" id="{94112BDF-6304-4EBE-BB18-08B9AC24358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32884" y="4097991"/>
            <a:ext cx="3667125" cy="1028700"/>
          </a:xfrm>
          <a:prstGeom prst="rect">
            <a:avLst/>
          </a:prstGeom>
          <a:noFill/>
          <a:ln>
            <a:noFill/>
          </a:ln>
        </p:spPr>
      </p:pic>
    </p:spTree>
    <p:extLst>
      <p:ext uri="{BB962C8B-B14F-4D97-AF65-F5344CB8AC3E}">
        <p14:creationId xmlns:p14="http://schemas.microsoft.com/office/powerpoint/2010/main" val="8153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a:xfrm>
            <a:off x="1237130" y="2232212"/>
            <a:ext cx="9888070" cy="3547235"/>
          </a:xfrm>
        </p:spPr>
        <p:txBody>
          <a:bodyPr>
            <a:normAutofit/>
          </a:bodyPr>
          <a:lstStyle/>
          <a:p>
            <a:pPr marL="0" indent="0">
              <a:buNone/>
            </a:pPr>
            <a:r>
              <a:rPr lang="en-US" sz="2800" dirty="0">
                <a:solidFill>
                  <a:schemeClr val="tx1"/>
                </a:solidFill>
              </a:rPr>
              <a:t>Any object, for example, entities, attributes of an entity, relationship sets, and attributes of relationship sets, can be represented with the help of an ER diagram.</a:t>
            </a:r>
          </a:p>
          <a:p>
            <a:pPr marL="0" indent="0">
              <a:buNone/>
            </a:pP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spTree>
    <p:extLst>
      <p:ext uri="{BB962C8B-B14F-4D97-AF65-F5344CB8AC3E}">
        <p14:creationId xmlns:p14="http://schemas.microsoft.com/office/powerpoint/2010/main" val="1432273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3200" b="1" dirty="0">
                <a:solidFill>
                  <a:schemeClr val="tx1"/>
                </a:solidFill>
              </a:rPr>
              <a:t>Mapping of Relationships:</a:t>
            </a:r>
          </a:p>
          <a:p>
            <a:pPr marL="0" indent="0">
              <a:buNone/>
            </a:pPr>
            <a:r>
              <a:rPr lang="en-US" sz="2800" dirty="0">
                <a:solidFill>
                  <a:schemeClr val="tx1"/>
                </a:solidFill>
              </a:rPr>
              <a:t>Foreign Key approach:</a:t>
            </a:r>
          </a:p>
          <a:p>
            <a:pPr marL="0" indent="0">
              <a:buNone/>
            </a:pPr>
            <a:endParaRPr lang="en-US" sz="2800" dirty="0">
              <a:solidFill>
                <a:schemeClr val="tx1"/>
              </a:solidFill>
            </a:endParaRPr>
          </a:p>
          <a:p>
            <a:pPr marL="0" indent="0">
              <a:buNone/>
            </a:pPr>
            <a:r>
              <a:rPr lang="en-US" sz="2800" dirty="0">
                <a:solidFill>
                  <a:schemeClr val="tx1"/>
                </a:solidFill>
              </a:rPr>
              <a:t>		</a:t>
            </a:r>
            <a:r>
              <a:rPr lang="en-US" sz="2800" dirty="0" err="1">
                <a:solidFill>
                  <a:schemeClr val="tx1"/>
                </a:solidFill>
              </a:rPr>
              <a:t>Hospital_Patient</a:t>
            </a:r>
            <a:endParaRPr lang="en-US" sz="2800" dirty="0">
              <a:solidFill>
                <a:schemeClr val="tx1"/>
              </a:solidFill>
            </a:endParaRPr>
          </a:p>
          <a:p>
            <a:pPr marL="0" indent="0">
              <a:buNone/>
            </a:pP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graphicFrame>
        <p:nvGraphicFramePr>
          <p:cNvPr id="8" name="Table 7">
            <a:extLst>
              <a:ext uri="{FF2B5EF4-FFF2-40B4-BE49-F238E27FC236}">
                <a16:creationId xmlns:a16="http://schemas.microsoft.com/office/drawing/2014/main" id="{DBEDF408-5C42-42B6-A014-4A02BF0DD47B}"/>
              </a:ext>
            </a:extLst>
          </p:cNvPr>
          <p:cNvGraphicFramePr>
            <a:graphicFrameLocks noGrp="1"/>
          </p:cNvGraphicFramePr>
          <p:nvPr>
            <p:extLst>
              <p:ext uri="{D42A27DB-BD31-4B8C-83A1-F6EECF244321}">
                <p14:modId xmlns:p14="http://schemas.microsoft.com/office/powerpoint/2010/main" val="3523656695"/>
              </p:ext>
            </p:extLst>
          </p:nvPr>
        </p:nvGraphicFramePr>
        <p:xfrm>
          <a:off x="1263651" y="4345630"/>
          <a:ext cx="9413314" cy="865760"/>
        </p:xfrm>
        <a:graphic>
          <a:graphicData uri="http://schemas.openxmlformats.org/drawingml/2006/table">
            <a:tbl>
              <a:tblPr firstRow="1" firstCol="1" bandRow="1">
                <a:tableStyleId>{5C22544A-7EE6-4342-B048-85BDC9FD1C3A}</a:tableStyleId>
              </a:tblPr>
              <a:tblGrid>
                <a:gridCol w="1775385">
                  <a:extLst>
                    <a:ext uri="{9D8B030D-6E8A-4147-A177-3AD203B41FA5}">
                      <a16:colId xmlns:a16="http://schemas.microsoft.com/office/drawing/2014/main" val="3377412306"/>
                    </a:ext>
                  </a:extLst>
                </a:gridCol>
                <a:gridCol w="7637929">
                  <a:extLst>
                    <a:ext uri="{9D8B030D-6E8A-4147-A177-3AD203B41FA5}">
                      <a16:colId xmlns:a16="http://schemas.microsoft.com/office/drawing/2014/main" val="2116755084"/>
                    </a:ext>
                  </a:extLst>
                </a:gridCol>
              </a:tblGrid>
              <a:tr h="0">
                <a:tc>
                  <a:txBody>
                    <a:bodyPr/>
                    <a:lstStyle/>
                    <a:p>
                      <a:pPr>
                        <a:lnSpc>
                          <a:spcPct val="107000"/>
                        </a:lnSpc>
                        <a:spcBef>
                          <a:spcPts val="1500"/>
                        </a:spcBef>
                        <a:spcAft>
                          <a:spcPts val="1500"/>
                        </a:spcAft>
                      </a:pPr>
                      <a:r>
                        <a:rPr lang="en-US" sz="1800" dirty="0">
                          <a:solidFill>
                            <a:schemeClr val="tx1"/>
                          </a:solidFill>
                          <a:effectLst/>
                        </a:rPr>
                        <a:t>Pat-id</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tc>
                  <a:txBody>
                    <a:bodyPr/>
                    <a:lstStyle/>
                    <a:p>
                      <a:pPr>
                        <a:lnSpc>
                          <a:spcPct val="107000"/>
                        </a:lnSpc>
                        <a:spcBef>
                          <a:spcPts val="1500"/>
                        </a:spcBef>
                        <a:spcAft>
                          <a:spcPts val="1500"/>
                        </a:spcAft>
                      </a:pPr>
                      <a:r>
                        <a:rPr lang="en-US" sz="1800" b="0" dirty="0">
                          <a:solidFill>
                            <a:schemeClr val="tx1"/>
                          </a:solidFill>
                          <a:effectLst/>
                        </a:rPr>
                        <a:t>Hospital table makes foreign key references to Pat-id of Patient table</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extLst>
                  <a:ext uri="{0D108BD9-81ED-4DB2-BD59-A6C34878D82A}">
                    <a16:rowId xmlns:a16="http://schemas.microsoft.com/office/drawing/2014/main" val="3941329213"/>
                  </a:ext>
                </a:extLst>
              </a:tr>
              <a:tr h="0">
                <a:tc>
                  <a:txBody>
                    <a:bodyPr/>
                    <a:lstStyle/>
                    <a:p>
                      <a:pPr>
                        <a:lnSpc>
                          <a:spcPct val="107000"/>
                        </a:lnSpc>
                        <a:spcBef>
                          <a:spcPts val="1500"/>
                        </a:spcBef>
                        <a:spcAft>
                          <a:spcPts val="1500"/>
                        </a:spcAft>
                      </a:pPr>
                      <a:r>
                        <a:rPr lang="en-US" sz="1800" dirty="0">
                          <a:solidFill>
                            <a:schemeClr val="tx1"/>
                          </a:solidFill>
                          <a:effectLst/>
                        </a:rPr>
                        <a:t>Hosp-id</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tc>
                  <a:txBody>
                    <a:bodyPr/>
                    <a:lstStyle/>
                    <a:p>
                      <a:pPr>
                        <a:lnSpc>
                          <a:spcPct val="107000"/>
                        </a:lnSpc>
                        <a:spcBef>
                          <a:spcPts val="1500"/>
                        </a:spcBef>
                        <a:spcAft>
                          <a:spcPts val="1500"/>
                        </a:spcAft>
                      </a:pPr>
                      <a:r>
                        <a:rPr lang="en-US" sz="1800" dirty="0">
                          <a:solidFill>
                            <a:schemeClr val="tx1"/>
                          </a:solidFill>
                          <a:effectLst/>
                        </a:rPr>
                        <a:t>Patient table makes foreign key references to Hosp-id of Hospital table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extLst>
                  <a:ext uri="{0D108BD9-81ED-4DB2-BD59-A6C34878D82A}">
                    <a16:rowId xmlns:a16="http://schemas.microsoft.com/office/drawing/2014/main" val="2101584951"/>
                  </a:ext>
                </a:extLst>
              </a:tr>
            </a:tbl>
          </a:graphicData>
        </a:graphic>
      </p:graphicFrame>
    </p:spTree>
    <p:extLst>
      <p:ext uri="{BB962C8B-B14F-4D97-AF65-F5344CB8AC3E}">
        <p14:creationId xmlns:p14="http://schemas.microsoft.com/office/powerpoint/2010/main" val="2230702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3200" b="1" dirty="0">
                <a:solidFill>
                  <a:schemeClr val="tx1"/>
                </a:solidFill>
              </a:rPr>
              <a:t>Mapping of Relationships:</a:t>
            </a:r>
          </a:p>
          <a:p>
            <a:pPr marL="0" indent="0">
              <a:buNone/>
            </a:pPr>
            <a:r>
              <a:rPr lang="en-US" sz="2800" dirty="0">
                <a:solidFill>
                  <a:schemeClr val="tx1"/>
                </a:solidFill>
              </a:rPr>
              <a:t>Foreign Key approach:</a:t>
            </a:r>
          </a:p>
          <a:p>
            <a:pPr marL="0" indent="0">
              <a:buNone/>
            </a:pPr>
            <a:endParaRPr lang="en-US" sz="2800" dirty="0">
              <a:solidFill>
                <a:schemeClr val="tx1"/>
              </a:solidFill>
            </a:endParaRPr>
          </a:p>
          <a:p>
            <a:pPr marL="0" indent="0">
              <a:buNone/>
            </a:pPr>
            <a:r>
              <a:rPr lang="en-US" sz="2800" dirty="0">
                <a:solidFill>
                  <a:schemeClr val="tx1"/>
                </a:solidFill>
              </a:rPr>
              <a:t>		</a:t>
            </a:r>
            <a:r>
              <a:rPr lang="en-US" sz="2800" dirty="0" err="1">
                <a:solidFill>
                  <a:schemeClr val="tx1"/>
                </a:solidFill>
              </a:rPr>
              <a:t>Hospital_Doctor</a:t>
            </a:r>
            <a:endParaRPr lang="en-US" sz="2800" dirty="0">
              <a:solidFill>
                <a:schemeClr val="tx1"/>
              </a:solidFill>
            </a:endParaRPr>
          </a:p>
          <a:p>
            <a:pPr marL="0" indent="0">
              <a:buNone/>
            </a:pPr>
            <a:endParaRPr lang="en-US" sz="2800" dirty="0">
              <a:solidFill>
                <a:schemeClr val="tx1"/>
              </a:solidFill>
            </a:endParaRPr>
          </a:p>
          <a:p>
            <a:pPr marL="0" indent="0">
              <a:buNone/>
            </a:pP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graphicFrame>
        <p:nvGraphicFramePr>
          <p:cNvPr id="8" name="Table 7">
            <a:extLst>
              <a:ext uri="{FF2B5EF4-FFF2-40B4-BE49-F238E27FC236}">
                <a16:creationId xmlns:a16="http://schemas.microsoft.com/office/drawing/2014/main" id="{4DCCFCC7-BC12-4777-95A1-63D901DF407F}"/>
              </a:ext>
            </a:extLst>
          </p:cNvPr>
          <p:cNvGraphicFramePr>
            <a:graphicFrameLocks noGrp="1"/>
          </p:cNvGraphicFramePr>
          <p:nvPr>
            <p:extLst>
              <p:ext uri="{D42A27DB-BD31-4B8C-83A1-F6EECF244321}">
                <p14:modId xmlns:p14="http://schemas.microsoft.com/office/powerpoint/2010/main" val="3183776830"/>
              </p:ext>
            </p:extLst>
          </p:nvPr>
        </p:nvGraphicFramePr>
        <p:xfrm>
          <a:off x="1276574" y="4184264"/>
          <a:ext cx="9699812" cy="865760"/>
        </p:xfrm>
        <a:graphic>
          <a:graphicData uri="http://schemas.openxmlformats.org/drawingml/2006/table">
            <a:tbl>
              <a:tblPr firstRow="1" firstCol="1" bandRow="1">
                <a:tableStyleId>{5C22544A-7EE6-4342-B048-85BDC9FD1C3A}</a:tableStyleId>
              </a:tblPr>
              <a:tblGrid>
                <a:gridCol w="2315680">
                  <a:extLst>
                    <a:ext uri="{9D8B030D-6E8A-4147-A177-3AD203B41FA5}">
                      <a16:colId xmlns:a16="http://schemas.microsoft.com/office/drawing/2014/main" val="2933245454"/>
                    </a:ext>
                  </a:extLst>
                </a:gridCol>
                <a:gridCol w="7384132">
                  <a:extLst>
                    <a:ext uri="{9D8B030D-6E8A-4147-A177-3AD203B41FA5}">
                      <a16:colId xmlns:a16="http://schemas.microsoft.com/office/drawing/2014/main" val="134601425"/>
                    </a:ext>
                  </a:extLst>
                </a:gridCol>
              </a:tblGrid>
              <a:tr h="0">
                <a:tc>
                  <a:txBody>
                    <a:bodyPr/>
                    <a:lstStyle/>
                    <a:p>
                      <a:pPr>
                        <a:lnSpc>
                          <a:spcPct val="107000"/>
                        </a:lnSpc>
                        <a:spcBef>
                          <a:spcPts val="1500"/>
                        </a:spcBef>
                        <a:spcAft>
                          <a:spcPts val="1500"/>
                        </a:spcAft>
                      </a:pPr>
                      <a:r>
                        <a:rPr lang="en-US" sz="1800" dirty="0">
                          <a:solidFill>
                            <a:schemeClr val="tx1"/>
                          </a:solidFill>
                          <a:effectLst/>
                        </a:rPr>
                        <a:t>Hosp-id</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tc>
                  <a:txBody>
                    <a:bodyPr/>
                    <a:lstStyle/>
                    <a:p>
                      <a:pPr>
                        <a:lnSpc>
                          <a:spcPct val="107000"/>
                        </a:lnSpc>
                        <a:spcBef>
                          <a:spcPts val="1500"/>
                        </a:spcBef>
                        <a:spcAft>
                          <a:spcPts val="1500"/>
                        </a:spcAft>
                      </a:pPr>
                      <a:r>
                        <a:rPr lang="en-US" sz="1800" b="0" dirty="0">
                          <a:solidFill>
                            <a:schemeClr val="tx1"/>
                          </a:solidFill>
                          <a:effectLst/>
                        </a:rPr>
                        <a:t>Doctor table makes foreign key references to Hosp-id of Hospital table</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extLst>
                  <a:ext uri="{0D108BD9-81ED-4DB2-BD59-A6C34878D82A}">
                    <a16:rowId xmlns:a16="http://schemas.microsoft.com/office/drawing/2014/main" val="200057072"/>
                  </a:ext>
                </a:extLst>
              </a:tr>
              <a:tr h="0">
                <a:tc>
                  <a:txBody>
                    <a:bodyPr/>
                    <a:lstStyle/>
                    <a:p>
                      <a:pPr>
                        <a:lnSpc>
                          <a:spcPct val="107000"/>
                        </a:lnSpc>
                        <a:spcBef>
                          <a:spcPts val="1500"/>
                        </a:spcBef>
                        <a:spcAft>
                          <a:spcPts val="1500"/>
                        </a:spcAft>
                      </a:pPr>
                      <a:r>
                        <a:rPr lang="en-US" sz="1800" dirty="0">
                          <a:solidFill>
                            <a:schemeClr val="tx1"/>
                          </a:solidFill>
                          <a:effectLst/>
                        </a:rPr>
                        <a:t>Doc-id</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tc>
                  <a:txBody>
                    <a:bodyPr/>
                    <a:lstStyle/>
                    <a:p>
                      <a:pPr>
                        <a:lnSpc>
                          <a:spcPct val="107000"/>
                        </a:lnSpc>
                        <a:spcBef>
                          <a:spcPts val="1500"/>
                        </a:spcBef>
                        <a:spcAft>
                          <a:spcPts val="1500"/>
                        </a:spcAft>
                      </a:pPr>
                      <a:r>
                        <a:rPr lang="en-US" sz="1800" b="0" dirty="0">
                          <a:solidFill>
                            <a:schemeClr val="tx1"/>
                          </a:solidFill>
                          <a:effectLst/>
                        </a:rPr>
                        <a:t>Hospital table makes foreign key references to Doc-id of Doctor table</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extLst>
                  <a:ext uri="{0D108BD9-81ED-4DB2-BD59-A6C34878D82A}">
                    <a16:rowId xmlns:a16="http://schemas.microsoft.com/office/drawing/2014/main" val="542110083"/>
                  </a:ext>
                </a:extLst>
              </a:tr>
            </a:tbl>
          </a:graphicData>
        </a:graphic>
      </p:graphicFrame>
    </p:spTree>
    <p:extLst>
      <p:ext uri="{BB962C8B-B14F-4D97-AF65-F5344CB8AC3E}">
        <p14:creationId xmlns:p14="http://schemas.microsoft.com/office/powerpoint/2010/main" val="1991461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3200" b="1" dirty="0">
                <a:solidFill>
                  <a:schemeClr val="tx1"/>
                </a:solidFill>
              </a:rPr>
              <a:t>Mapping of Relationships:</a:t>
            </a:r>
          </a:p>
          <a:p>
            <a:pPr marL="0" indent="0">
              <a:buNone/>
            </a:pPr>
            <a:r>
              <a:rPr lang="en-US" sz="2800" dirty="0">
                <a:solidFill>
                  <a:schemeClr val="tx1"/>
                </a:solidFill>
              </a:rPr>
              <a:t>Foreign Key approach:</a:t>
            </a:r>
          </a:p>
          <a:p>
            <a:pPr marL="0" indent="0">
              <a:buNone/>
            </a:pPr>
            <a:endParaRPr lang="en-IN" sz="2800" dirty="0">
              <a:solidFill>
                <a:schemeClr val="tx1"/>
              </a:solidFill>
            </a:endParaRPr>
          </a:p>
          <a:p>
            <a:pPr marL="0" indent="0">
              <a:buNone/>
            </a:pPr>
            <a:r>
              <a:rPr lang="en-IN" sz="2800" dirty="0">
                <a:solidFill>
                  <a:schemeClr val="tx1"/>
                </a:solidFill>
              </a:rPr>
              <a:t>		</a:t>
            </a:r>
            <a:r>
              <a:rPr lang="en-IN" sz="2800" dirty="0" err="1">
                <a:solidFill>
                  <a:schemeClr val="tx1"/>
                </a:solidFill>
              </a:rPr>
              <a:t>Patient_MedicalRecord</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graphicFrame>
        <p:nvGraphicFramePr>
          <p:cNvPr id="2" name="Table 1">
            <a:extLst>
              <a:ext uri="{FF2B5EF4-FFF2-40B4-BE49-F238E27FC236}">
                <a16:creationId xmlns:a16="http://schemas.microsoft.com/office/drawing/2014/main" id="{8C51FC31-FD37-4181-8BBC-20B6483EC06F}"/>
              </a:ext>
            </a:extLst>
          </p:cNvPr>
          <p:cNvGraphicFramePr>
            <a:graphicFrameLocks noGrp="1"/>
          </p:cNvGraphicFramePr>
          <p:nvPr>
            <p:extLst>
              <p:ext uri="{D42A27DB-BD31-4B8C-83A1-F6EECF244321}">
                <p14:modId xmlns:p14="http://schemas.microsoft.com/office/powerpoint/2010/main" val="1972326981"/>
              </p:ext>
            </p:extLst>
          </p:nvPr>
        </p:nvGraphicFramePr>
        <p:xfrm>
          <a:off x="1433978" y="4309771"/>
          <a:ext cx="10058400" cy="865760"/>
        </p:xfrm>
        <a:graphic>
          <a:graphicData uri="http://schemas.openxmlformats.org/drawingml/2006/table">
            <a:tbl>
              <a:tblPr firstRow="1" firstCol="1" bandRow="1">
                <a:tableStyleId>{5C22544A-7EE6-4342-B048-85BDC9FD1C3A}</a:tableStyleId>
              </a:tblPr>
              <a:tblGrid>
                <a:gridCol w="1873998">
                  <a:extLst>
                    <a:ext uri="{9D8B030D-6E8A-4147-A177-3AD203B41FA5}">
                      <a16:colId xmlns:a16="http://schemas.microsoft.com/office/drawing/2014/main" val="2993306401"/>
                    </a:ext>
                  </a:extLst>
                </a:gridCol>
                <a:gridCol w="8184402">
                  <a:extLst>
                    <a:ext uri="{9D8B030D-6E8A-4147-A177-3AD203B41FA5}">
                      <a16:colId xmlns:a16="http://schemas.microsoft.com/office/drawing/2014/main" val="2543293459"/>
                    </a:ext>
                  </a:extLst>
                </a:gridCol>
              </a:tblGrid>
              <a:tr h="0">
                <a:tc>
                  <a:txBody>
                    <a:bodyPr/>
                    <a:lstStyle/>
                    <a:p>
                      <a:pPr marL="0" algn="l" defTabSz="914400" rtl="0" eaLnBrk="1" latinLnBrk="0" hangingPunct="1">
                        <a:lnSpc>
                          <a:spcPct val="107000"/>
                        </a:lnSpc>
                        <a:spcBef>
                          <a:spcPts val="1500"/>
                        </a:spcBef>
                        <a:spcAft>
                          <a:spcPts val="1500"/>
                        </a:spcAft>
                      </a:pPr>
                      <a:r>
                        <a:rPr lang="en-US" sz="1800" b="1" kern="1200">
                          <a:solidFill>
                            <a:schemeClr val="tx1"/>
                          </a:solidFill>
                          <a:effectLst/>
                          <a:latin typeface="+mn-lt"/>
                          <a:ea typeface="+mn-ea"/>
                          <a:cs typeface="+mn-cs"/>
                        </a:rPr>
                        <a:t>Pat-id</a:t>
                      </a:r>
                      <a:endParaRPr lang="en-IN" sz="1800" b="1" kern="1200">
                        <a:solidFill>
                          <a:schemeClr val="tx1"/>
                        </a:solidFill>
                        <a:effectLst/>
                        <a:latin typeface="+mn-lt"/>
                        <a:ea typeface="+mn-ea"/>
                        <a:cs typeface="+mn-cs"/>
                      </a:endParaRPr>
                    </a:p>
                  </a:txBody>
                  <a:tcPr marL="76200" marR="76200" marT="76200" marB="76200">
                    <a:solidFill>
                      <a:srgbClr val="00B050"/>
                    </a:solidFill>
                  </a:tcPr>
                </a:tc>
                <a:tc>
                  <a:txBody>
                    <a:bodyPr/>
                    <a:lstStyle/>
                    <a:p>
                      <a:pPr marL="0" algn="l" defTabSz="914400" rtl="0" eaLnBrk="1" latinLnBrk="0" hangingPunct="1">
                        <a:lnSpc>
                          <a:spcPct val="107000"/>
                        </a:lnSpc>
                        <a:spcBef>
                          <a:spcPts val="1500"/>
                        </a:spcBef>
                        <a:spcAft>
                          <a:spcPts val="1500"/>
                        </a:spcAft>
                      </a:pPr>
                      <a:r>
                        <a:rPr lang="en-US" sz="1800" b="0" kern="1200">
                          <a:solidFill>
                            <a:schemeClr val="tx1"/>
                          </a:solidFill>
                          <a:effectLst/>
                          <a:latin typeface="+mn-lt"/>
                          <a:ea typeface="+mn-ea"/>
                          <a:cs typeface="+mn-cs"/>
                        </a:rPr>
                        <a:t>Medical Record table makes foreign key references to Pat-id of Patient table</a:t>
                      </a:r>
                      <a:endParaRPr lang="en-IN" sz="1800" b="0" kern="1200">
                        <a:solidFill>
                          <a:schemeClr val="tx1"/>
                        </a:solidFill>
                        <a:effectLst/>
                        <a:latin typeface="+mn-lt"/>
                        <a:ea typeface="+mn-ea"/>
                        <a:cs typeface="+mn-cs"/>
                      </a:endParaRPr>
                    </a:p>
                  </a:txBody>
                  <a:tcPr marL="76200" marR="76200" marT="76200" marB="76200">
                    <a:solidFill>
                      <a:srgbClr val="00B050"/>
                    </a:solidFill>
                  </a:tcPr>
                </a:tc>
                <a:extLst>
                  <a:ext uri="{0D108BD9-81ED-4DB2-BD59-A6C34878D82A}">
                    <a16:rowId xmlns:a16="http://schemas.microsoft.com/office/drawing/2014/main" val="1234409190"/>
                  </a:ext>
                </a:extLst>
              </a:tr>
              <a:tr h="0">
                <a:tc>
                  <a:txBody>
                    <a:bodyPr/>
                    <a:lstStyle/>
                    <a:p>
                      <a:pPr marL="0" algn="l" defTabSz="914400" rtl="0" eaLnBrk="1" latinLnBrk="0" hangingPunct="1">
                        <a:lnSpc>
                          <a:spcPct val="107000"/>
                        </a:lnSpc>
                        <a:spcBef>
                          <a:spcPts val="1500"/>
                        </a:spcBef>
                        <a:spcAft>
                          <a:spcPts val="1500"/>
                        </a:spcAft>
                      </a:pPr>
                      <a:r>
                        <a:rPr lang="en-US" sz="1800" b="1" kern="1200">
                          <a:solidFill>
                            <a:schemeClr val="tx1"/>
                          </a:solidFill>
                          <a:effectLst/>
                          <a:latin typeface="+mn-lt"/>
                          <a:ea typeface="+mn-ea"/>
                          <a:cs typeface="+mn-cs"/>
                        </a:rPr>
                        <a:t>Record-id</a:t>
                      </a:r>
                      <a:endParaRPr lang="en-IN" sz="1800" b="1" kern="1200">
                        <a:solidFill>
                          <a:schemeClr val="tx1"/>
                        </a:solidFill>
                        <a:effectLst/>
                        <a:latin typeface="+mn-lt"/>
                        <a:ea typeface="+mn-ea"/>
                        <a:cs typeface="+mn-cs"/>
                      </a:endParaRPr>
                    </a:p>
                  </a:txBody>
                  <a:tcPr marL="76200" marR="76200" marT="76200" marB="76200">
                    <a:solidFill>
                      <a:srgbClr val="00B050"/>
                    </a:solidFill>
                  </a:tcPr>
                </a:tc>
                <a:tc>
                  <a:txBody>
                    <a:bodyPr/>
                    <a:lstStyle/>
                    <a:p>
                      <a:pPr marL="0" algn="l" defTabSz="914400" rtl="0" eaLnBrk="1" latinLnBrk="0" hangingPunct="1">
                        <a:lnSpc>
                          <a:spcPct val="107000"/>
                        </a:lnSpc>
                        <a:spcBef>
                          <a:spcPts val="1500"/>
                        </a:spcBef>
                        <a:spcAft>
                          <a:spcPts val="1500"/>
                        </a:spcAft>
                      </a:pPr>
                      <a:r>
                        <a:rPr lang="en-US" sz="1800" b="0" kern="1200" dirty="0">
                          <a:solidFill>
                            <a:schemeClr val="tx1"/>
                          </a:solidFill>
                          <a:effectLst/>
                          <a:latin typeface="+mn-lt"/>
                          <a:ea typeface="+mn-ea"/>
                          <a:cs typeface="+mn-cs"/>
                        </a:rPr>
                        <a:t>Patient table makes foreign key references to Record-id of Medical Record table</a:t>
                      </a:r>
                      <a:endParaRPr lang="en-IN" sz="1800" b="0" kern="1200" dirty="0">
                        <a:solidFill>
                          <a:schemeClr val="tx1"/>
                        </a:solidFill>
                        <a:effectLst/>
                        <a:latin typeface="+mn-lt"/>
                        <a:ea typeface="+mn-ea"/>
                        <a:cs typeface="+mn-cs"/>
                      </a:endParaRPr>
                    </a:p>
                  </a:txBody>
                  <a:tcPr marL="76200" marR="76200" marT="76200" marB="76200">
                    <a:solidFill>
                      <a:srgbClr val="00B050"/>
                    </a:solidFill>
                  </a:tcPr>
                </a:tc>
                <a:extLst>
                  <a:ext uri="{0D108BD9-81ED-4DB2-BD59-A6C34878D82A}">
                    <a16:rowId xmlns:a16="http://schemas.microsoft.com/office/drawing/2014/main" val="2786882971"/>
                  </a:ext>
                </a:extLst>
              </a:tr>
            </a:tbl>
          </a:graphicData>
        </a:graphic>
      </p:graphicFrame>
    </p:spTree>
    <p:extLst>
      <p:ext uri="{BB962C8B-B14F-4D97-AF65-F5344CB8AC3E}">
        <p14:creationId xmlns:p14="http://schemas.microsoft.com/office/powerpoint/2010/main" val="3430077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3200" b="1" dirty="0">
                <a:solidFill>
                  <a:schemeClr val="tx1"/>
                </a:solidFill>
              </a:rPr>
              <a:t>Mapping of Relationships:</a:t>
            </a:r>
          </a:p>
          <a:p>
            <a:pPr marL="0" indent="0">
              <a:buNone/>
            </a:pPr>
            <a:r>
              <a:rPr lang="en-US" sz="2800" dirty="0">
                <a:solidFill>
                  <a:schemeClr val="tx1"/>
                </a:solidFill>
              </a:rPr>
              <a:t>Foreign Key approach:</a:t>
            </a:r>
          </a:p>
          <a:p>
            <a:pPr marL="0" indent="0">
              <a:buNone/>
            </a:pPr>
            <a:r>
              <a:rPr lang="en-IN" sz="2800" dirty="0">
                <a:solidFill>
                  <a:schemeClr val="tx1"/>
                </a:solidFill>
              </a:rPr>
              <a:t> </a:t>
            </a:r>
          </a:p>
          <a:p>
            <a:pPr marL="0" indent="0">
              <a:buNone/>
            </a:pPr>
            <a:r>
              <a:rPr lang="en-IN" sz="2800" dirty="0">
                <a:solidFill>
                  <a:schemeClr val="tx1"/>
                </a:solidFill>
              </a:rPr>
              <a:t>			</a:t>
            </a:r>
            <a:r>
              <a:rPr lang="en-IN" sz="2800" dirty="0" err="1">
                <a:solidFill>
                  <a:schemeClr val="tx1"/>
                </a:solidFill>
              </a:rPr>
              <a:t>Patient_Doctor</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graphicFrame>
        <p:nvGraphicFramePr>
          <p:cNvPr id="2" name="Table 1">
            <a:extLst>
              <a:ext uri="{FF2B5EF4-FFF2-40B4-BE49-F238E27FC236}">
                <a16:creationId xmlns:a16="http://schemas.microsoft.com/office/drawing/2014/main" id="{8C51FC31-FD37-4181-8BBC-20B6483EC06F}"/>
              </a:ext>
            </a:extLst>
          </p:cNvPr>
          <p:cNvGraphicFramePr>
            <a:graphicFrameLocks noGrp="1"/>
          </p:cNvGraphicFramePr>
          <p:nvPr>
            <p:extLst>
              <p:ext uri="{D42A27DB-BD31-4B8C-83A1-F6EECF244321}">
                <p14:modId xmlns:p14="http://schemas.microsoft.com/office/powerpoint/2010/main" val="1589510353"/>
              </p:ext>
            </p:extLst>
          </p:nvPr>
        </p:nvGraphicFramePr>
        <p:xfrm>
          <a:off x="1433980" y="4309771"/>
          <a:ext cx="9314702" cy="865760"/>
        </p:xfrm>
        <a:graphic>
          <a:graphicData uri="http://schemas.openxmlformats.org/drawingml/2006/table">
            <a:tbl>
              <a:tblPr firstRow="1" firstCol="1" bandRow="1">
                <a:tableStyleId>{5C22544A-7EE6-4342-B048-85BDC9FD1C3A}</a:tableStyleId>
              </a:tblPr>
              <a:tblGrid>
                <a:gridCol w="2582208">
                  <a:extLst>
                    <a:ext uri="{9D8B030D-6E8A-4147-A177-3AD203B41FA5}">
                      <a16:colId xmlns:a16="http://schemas.microsoft.com/office/drawing/2014/main" val="2993306401"/>
                    </a:ext>
                  </a:extLst>
                </a:gridCol>
                <a:gridCol w="6732494">
                  <a:extLst>
                    <a:ext uri="{9D8B030D-6E8A-4147-A177-3AD203B41FA5}">
                      <a16:colId xmlns:a16="http://schemas.microsoft.com/office/drawing/2014/main" val="2543293459"/>
                    </a:ext>
                  </a:extLst>
                </a:gridCol>
              </a:tblGrid>
              <a:tr h="0">
                <a:tc>
                  <a:txBody>
                    <a:bodyPr/>
                    <a:lstStyle/>
                    <a:p>
                      <a:pPr>
                        <a:lnSpc>
                          <a:spcPct val="107000"/>
                        </a:lnSpc>
                        <a:spcBef>
                          <a:spcPts val="1500"/>
                        </a:spcBef>
                        <a:spcAft>
                          <a:spcPts val="1500"/>
                        </a:spcAft>
                      </a:pPr>
                      <a:r>
                        <a:rPr lang="en-US" sz="1800" dirty="0">
                          <a:solidFill>
                            <a:schemeClr val="tx1"/>
                          </a:solidFill>
                          <a:effectLst/>
                        </a:rPr>
                        <a:t>Pat-id</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tc>
                  <a:txBody>
                    <a:bodyPr/>
                    <a:lstStyle/>
                    <a:p>
                      <a:pPr>
                        <a:lnSpc>
                          <a:spcPct val="107000"/>
                        </a:lnSpc>
                        <a:spcBef>
                          <a:spcPts val="1500"/>
                        </a:spcBef>
                        <a:spcAft>
                          <a:spcPts val="1500"/>
                        </a:spcAft>
                      </a:pPr>
                      <a:r>
                        <a:rPr lang="en-US" sz="1800" b="0" dirty="0">
                          <a:solidFill>
                            <a:schemeClr val="tx1"/>
                          </a:solidFill>
                          <a:effectLst/>
                        </a:rPr>
                        <a:t>Doctor table makes foreign key references to Pat-id of Patient table</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extLst>
                  <a:ext uri="{0D108BD9-81ED-4DB2-BD59-A6C34878D82A}">
                    <a16:rowId xmlns:a16="http://schemas.microsoft.com/office/drawing/2014/main" val="1234409190"/>
                  </a:ext>
                </a:extLst>
              </a:tr>
              <a:tr h="0">
                <a:tc>
                  <a:txBody>
                    <a:bodyPr/>
                    <a:lstStyle/>
                    <a:p>
                      <a:pPr>
                        <a:lnSpc>
                          <a:spcPct val="107000"/>
                        </a:lnSpc>
                        <a:spcBef>
                          <a:spcPts val="1500"/>
                        </a:spcBef>
                        <a:spcAft>
                          <a:spcPts val="1500"/>
                        </a:spcAft>
                      </a:pPr>
                      <a:r>
                        <a:rPr lang="en-US" sz="1800" dirty="0">
                          <a:solidFill>
                            <a:schemeClr val="tx1"/>
                          </a:solidFill>
                          <a:effectLst/>
                        </a:rPr>
                        <a:t>Doc-id</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tc>
                  <a:txBody>
                    <a:bodyPr/>
                    <a:lstStyle/>
                    <a:p>
                      <a:pPr>
                        <a:lnSpc>
                          <a:spcPct val="107000"/>
                        </a:lnSpc>
                        <a:spcBef>
                          <a:spcPts val="1500"/>
                        </a:spcBef>
                        <a:spcAft>
                          <a:spcPts val="1500"/>
                        </a:spcAft>
                      </a:pPr>
                      <a:r>
                        <a:rPr lang="en-US" sz="1800" b="0" dirty="0">
                          <a:solidFill>
                            <a:schemeClr val="tx1"/>
                          </a:solidFill>
                          <a:effectLst/>
                        </a:rPr>
                        <a:t>Patient table makes foreign key references to Doc-id of Doctor table</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rgbClr val="00B050"/>
                    </a:solidFill>
                  </a:tcPr>
                </a:tc>
                <a:extLst>
                  <a:ext uri="{0D108BD9-81ED-4DB2-BD59-A6C34878D82A}">
                    <a16:rowId xmlns:a16="http://schemas.microsoft.com/office/drawing/2014/main" val="2786882971"/>
                  </a:ext>
                </a:extLst>
              </a:tr>
            </a:tbl>
          </a:graphicData>
        </a:graphic>
      </p:graphicFrame>
    </p:spTree>
    <p:extLst>
      <p:ext uri="{BB962C8B-B14F-4D97-AF65-F5344CB8AC3E}">
        <p14:creationId xmlns:p14="http://schemas.microsoft.com/office/powerpoint/2010/main" val="3392542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3200" b="1" dirty="0">
                <a:solidFill>
                  <a:schemeClr val="tx1"/>
                </a:solidFill>
              </a:rPr>
              <a:t>Identifying the relationships:</a:t>
            </a:r>
          </a:p>
          <a:p>
            <a:pPr marL="0" indent="0">
              <a:buNone/>
            </a:pPr>
            <a:endParaRPr lang="en-US" sz="2800" b="1" dirty="0">
              <a:solidFill>
                <a:schemeClr val="tx1"/>
              </a:solidFill>
              <a:latin typeface="+mj-lt"/>
            </a:endParaRPr>
          </a:p>
          <a:p>
            <a:pPr marL="0" indent="0">
              <a:buNone/>
            </a:pPr>
            <a:r>
              <a:rPr lang="en-US" sz="2800" dirty="0">
                <a:solidFill>
                  <a:schemeClr val="tx1"/>
                </a:solidFill>
              </a:rPr>
              <a:t>a. Hospital has a set of patients.</a:t>
            </a:r>
          </a:p>
          <a:p>
            <a:pPr marL="0" indent="0">
              <a:buNone/>
            </a:pPr>
            <a:r>
              <a:rPr lang="en-US" sz="2800" dirty="0">
                <a:solidFill>
                  <a:schemeClr val="tx1"/>
                </a:solidFill>
              </a:rPr>
              <a:t>Therefore the relations is 1……..N.</a:t>
            </a:r>
          </a:p>
          <a:p>
            <a:pPr marL="0" indent="0">
              <a:buNone/>
            </a:pPr>
            <a:r>
              <a:rPr lang="en-US" sz="2800" dirty="0">
                <a:solidFill>
                  <a:schemeClr val="tx1"/>
                </a:solidFill>
              </a:rPr>
              <a:t>b. Hospital has a set of doctors.</a:t>
            </a:r>
          </a:p>
          <a:p>
            <a:pPr marL="0" indent="0">
              <a:buNone/>
            </a:pPr>
            <a:r>
              <a:rPr lang="en-US" sz="2800" dirty="0">
                <a:solidFill>
                  <a:schemeClr val="tx1"/>
                </a:solidFill>
              </a:rPr>
              <a:t>Therefore the relations is 1……..N.</a:t>
            </a: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spTree>
    <p:extLst>
      <p:ext uri="{BB962C8B-B14F-4D97-AF65-F5344CB8AC3E}">
        <p14:creationId xmlns:p14="http://schemas.microsoft.com/office/powerpoint/2010/main" val="3470694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3200" b="1" dirty="0">
                <a:solidFill>
                  <a:schemeClr val="tx1"/>
                </a:solidFill>
              </a:rPr>
              <a:t>Identifying the relationships:</a:t>
            </a:r>
          </a:p>
          <a:p>
            <a:pPr marL="0" indent="0">
              <a:buNone/>
            </a:pPr>
            <a:endParaRPr lang="en-US" sz="2800" b="1" dirty="0">
              <a:solidFill>
                <a:schemeClr val="tx1"/>
              </a:solidFill>
              <a:latin typeface="+mj-lt"/>
            </a:endParaRPr>
          </a:p>
          <a:p>
            <a:pPr marL="0" indent="0">
              <a:buNone/>
            </a:pPr>
            <a:r>
              <a:rPr lang="en-US" sz="2900" dirty="0">
                <a:solidFill>
                  <a:schemeClr val="tx1"/>
                </a:solidFill>
              </a:rPr>
              <a:t>c. Since a doctor is associated with many patients.</a:t>
            </a:r>
          </a:p>
          <a:p>
            <a:pPr marL="0" indent="0">
              <a:buNone/>
            </a:pPr>
            <a:r>
              <a:rPr lang="en-US" sz="2800" dirty="0">
                <a:solidFill>
                  <a:schemeClr val="tx1"/>
                </a:solidFill>
              </a:rPr>
              <a:t>Therefore the relations is 1……..N.</a:t>
            </a:r>
          </a:p>
          <a:p>
            <a:pPr marL="0" indent="0">
              <a:buNone/>
            </a:pPr>
            <a:r>
              <a:rPr lang="en-US" sz="2800" dirty="0">
                <a:solidFill>
                  <a:schemeClr val="tx1"/>
                </a:solidFill>
              </a:rPr>
              <a:t>d. Each patient has record of various test and examination conducted.</a:t>
            </a:r>
          </a:p>
          <a:p>
            <a:pPr marL="0" indent="0">
              <a:buNone/>
            </a:pPr>
            <a:r>
              <a:rPr lang="en-US" sz="2800" dirty="0">
                <a:solidFill>
                  <a:schemeClr val="tx1"/>
                </a:solidFill>
              </a:rPr>
              <a:t>Therefore the relations is 1……..N.</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spTree>
    <p:extLst>
      <p:ext uri="{BB962C8B-B14F-4D97-AF65-F5344CB8AC3E}">
        <p14:creationId xmlns:p14="http://schemas.microsoft.com/office/powerpoint/2010/main" val="2405807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endParaRPr lang="en-US" sz="4800" dirty="0"/>
          </a:p>
        </p:txBody>
      </p:sp>
      <p:sp>
        <p:nvSpPr>
          <p:cNvPr id="6" name="Content Placeholder 2">
            <a:extLst>
              <a:ext uri="{FF2B5EF4-FFF2-40B4-BE49-F238E27FC236}">
                <a16:creationId xmlns:a16="http://schemas.microsoft.com/office/drawing/2014/main" id="{1B0E11C3-180D-4FA5-A69B-22F61319ACFC}"/>
              </a:ext>
            </a:extLst>
          </p:cNvPr>
          <p:cNvSpPr txBox="1">
            <a:spLocks/>
          </p:cNvSpPr>
          <p:nvPr/>
        </p:nvSpPr>
        <p:spPr>
          <a:xfrm>
            <a:off x="3165566" y="2786743"/>
            <a:ext cx="6446520" cy="290648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9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pic>
        <p:nvPicPr>
          <p:cNvPr id="5" name="Picture 4" descr="File:C-DAC LogoTransp.png - Wikipedia">
            <a:extLst>
              <a:ext uri="{FF2B5EF4-FFF2-40B4-BE49-F238E27FC236}">
                <a16:creationId xmlns:a16="http://schemas.microsoft.com/office/drawing/2014/main" id="{259B8A7C-70CF-41AE-BA7A-4BB9F671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5030" y="588645"/>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15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2800" b="1" dirty="0">
                <a:solidFill>
                  <a:schemeClr val="tx1"/>
                </a:solidFill>
              </a:rPr>
              <a:t>Entity:</a:t>
            </a:r>
          </a:p>
          <a:p>
            <a:pPr marL="0" indent="0">
              <a:buNone/>
            </a:pPr>
            <a:endParaRPr lang="en-US" sz="2800" dirty="0">
              <a:solidFill>
                <a:schemeClr val="tx1"/>
              </a:solidFill>
            </a:endParaRPr>
          </a:p>
          <a:p>
            <a:pPr marL="0" indent="0">
              <a:buNone/>
            </a:pPr>
            <a:r>
              <a:rPr lang="en-US" sz="2800" dirty="0">
                <a:solidFill>
                  <a:schemeClr val="tx1"/>
                </a:solidFill>
              </a:rPr>
              <a:t>Entities are represented by means of rectangles. Rectangles are named with the entity set they represent.</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pic>
        <p:nvPicPr>
          <p:cNvPr id="6" name="Picture 5" descr="Entities in a school database">
            <a:extLst>
              <a:ext uri="{FF2B5EF4-FFF2-40B4-BE49-F238E27FC236}">
                <a16:creationId xmlns:a16="http://schemas.microsoft.com/office/drawing/2014/main" id="{7360C244-FC16-4C3B-9A61-BEFB2F046B3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28426" y="4273082"/>
            <a:ext cx="4333875" cy="409575"/>
          </a:xfrm>
          <a:prstGeom prst="rect">
            <a:avLst/>
          </a:prstGeom>
          <a:noFill/>
          <a:ln>
            <a:noFill/>
          </a:ln>
        </p:spPr>
      </p:pic>
    </p:spTree>
    <p:extLst>
      <p:ext uri="{BB962C8B-B14F-4D97-AF65-F5344CB8AC3E}">
        <p14:creationId xmlns:p14="http://schemas.microsoft.com/office/powerpoint/2010/main" val="274561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2800" b="1" dirty="0">
                <a:solidFill>
                  <a:schemeClr val="tx1"/>
                </a:solidFill>
              </a:rPr>
              <a:t>Attributes:</a:t>
            </a:r>
          </a:p>
          <a:p>
            <a:pPr marL="0" indent="0">
              <a:buNone/>
            </a:pPr>
            <a:endParaRPr lang="en-US" sz="2800" dirty="0">
              <a:solidFill>
                <a:schemeClr val="tx1"/>
              </a:solidFill>
            </a:endParaRPr>
          </a:p>
          <a:p>
            <a:pPr marL="0" indent="0">
              <a:buNone/>
            </a:pPr>
            <a:r>
              <a:rPr lang="en-US" sz="2800" dirty="0">
                <a:solidFill>
                  <a:schemeClr val="tx1"/>
                </a:solidFill>
              </a:rPr>
              <a:t>Attributes are the properties of entities. Attributes are represented by means of ellipses. Every ellipse represents one attribute and is directly connected to its entity (rectangle).</a:t>
            </a:r>
          </a:p>
          <a:p>
            <a:pPr marL="0" indent="0">
              <a:buNone/>
            </a:pP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pic>
        <p:nvPicPr>
          <p:cNvPr id="6" name="Picture 5" descr="Simple Attributes">
            <a:extLst>
              <a:ext uri="{FF2B5EF4-FFF2-40B4-BE49-F238E27FC236}">
                <a16:creationId xmlns:a16="http://schemas.microsoft.com/office/drawing/2014/main" id="{5DB01923-8495-4DBE-8505-A56C425B68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90376" y="4349645"/>
            <a:ext cx="3914775" cy="1552575"/>
          </a:xfrm>
          <a:prstGeom prst="rect">
            <a:avLst/>
          </a:prstGeom>
          <a:noFill/>
          <a:ln>
            <a:noFill/>
          </a:ln>
        </p:spPr>
      </p:pic>
    </p:spTree>
    <p:extLst>
      <p:ext uri="{BB962C8B-B14F-4D97-AF65-F5344CB8AC3E}">
        <p14:creationId xmlns:p14="http://schemas.microsoft.com/office/powerpoint/2010/main" val="371271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2800" b="1" dirty="0">
                <a:solidFill>
                  <a:schemeClr val="tx1"/>
                </a:solidFill>
              </a:rPr>
              <a:t>Attributes:</a:t>
            </a:r>
          </a:p>
          <a:p>
            <a:pPr marL="0" indent="0">
              <a:buNone/>
            </a:pPr>
            <a:endParaRPr lang="en-US" sz="2800" dirty="0">
              <a:solidFill>
                <a:schemeClr val="tx1"/>
              </a:solidFill>
            </a:endParaRPr>
          </a:p>
          <a:p>
            <a:pPr marL="0" indent="0">
              <a:buNone/>
            </a:pPr>
            <a:r>
              <a:rPr lang="en-US" sz="2800" dirty="0">
                <a:solidFill>
                  <a:schemeClr val="tx1"/>
                </a:solidFill>
              </a:rPr>
              <a:t>If the attributes are composite, they are </a:t>
            </a:r>
          </a:p>
          <a:p>
            <a:pPr marL="0" indent="0">
              <a:buNone/>
            </a:pPr>
            <a:r>
              <a:rPr lang="en-US" sz="2800" dirty="0">
                <a:solidFill>
                  <a:schemeClr val="tx1"/>
                </a:solidFill>
              </a:rPr>
              <a:t>further divided in a tree like structure. </a:t>
            </a:r>
          </a:p>
          <a:p>
            <a:pPr marL="0" indent="0">
              <a:buNone/>
            </a:pPr>
            <a:r>
              <a:rPr lang="en-US" sz="2800" dirty="0">
                <a:solidFill>
                  <a:schemeClr val="tx1"/>
                </a:solidFill>
              </a:rPr>
              <a:t>Every node is then connected to its </a:t>
            </a:r>
          </a:p>
          <a:p>
            <a:pPr marL="0" indent="0">
              <a:buNone/>
            </a:pPr>
            <a:r>
              <a:rPr lang="en-US" sz="2800" dirty="0">
                <a:solidFill>
                  <a:schemeClr val="tx1"/>
                </a:solidFill>
              </a:rPr>
              <a:t>attribute. That is, composite attributes </a:t>
            </a:r>
          </a:p>
          <a:p>
            <a:pPr marL="0" indent="0">
              <a:buNone/>
            </a:pPr>
            <a:r>
              <a:rPr lang="en-US" sz="2800" dirty="0">
                <a:solidFill>
                  <a:schemeClr val="tx1"/>
                </a:solidFill>
              </a:rPr>
              <a:t>are represented by ellipses that are connected with an ellipse.</a:t>
            </a:r>
          </a:p>
          <a:p>
            <a:pPr marL="0" indent="0">
              <a:buNone/>
            </a:pP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pic>
        <p:nvPicPr>
          <p:cNvPr id="6" name="Picture 5" descr="Composite Attributes">
            <a:extLst>
              <a:ext uri="{FF2B5EF4-FFF2-40B4-BE49-F238E27FC236}">
                <a16:creationId xmlns:a16="http://schemas.microsoft.com/office/drawing/2014/main" id="{7676D615-B75D-4299-8EBF-65A5BD3C68F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95845" y="2401503"/>
            <a:ext cx="4257675" cy="2638425"/>
          </a:xfrm>
          <a:prstGeom prst="rect">
            <a:avLst/>
          </a:prstGeom>
          <a:noFill/>
          <a:ln>
            <a:noFill/>
          </a:ln>
        </p:spPr>
      </p:pic>
    </p:spTree>
    <p:extLst>
      <p:ext uri="{BB962C8B-B14F-4D97-AF65-F5344CB8AC3E}">
        <p14:creationId xmlns:p14="http://schemas.microsoft.com/office/powerpoint/2010/main" val="3164358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2800" b="1" dirty="0">
                <a:solidFill>
                  <a:schemeClr val="tx1"/>
                </a:solidFill>
              </a:rPr>
              <a:t>Attributes:</a:t>
            </a:r>
          </a:p>
          <a:p>
            <a:pPr marL="0" indent="0">
              <a:buNone/>
            </a:pPr>
            <a:endParaRPr lang="en-US" sz="2800" dirty="0">
              <a:solidFill>
                <a:schemeClr val="tx1"/>
              </a:solidFill>
            </a:endParaRPr>
          </a:p>
          <a:p>
            <a:pPr marL="0" indent="0">
              <a:buNone/>
            </a:pPr>
            <a:r>
              <a:rPr lang="en-US" sz="2800" dirty="0">
                <a:solidFill>
                  <a:schemeClr val="tx1"/>
                </a:solidFill>
              </a:rPr>
              <a:t>Multivalued attributes are depicted </a:t>
            </a:r>
          </a:p>
          <a:p>
            <a:pPr marL="0" indent="0">
              <a:buNone/>
            </a:pPr>
            <a:r>
              <a:rPr lang="en-US" sz="2800" dirty="0">
                <a:solidFill>
                  <a:schemeClr val="tx1"/>
                </a:solidFill>
              </a:rPr>
              <a:t>by double ellipse.</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pic>
        <p:nvPicPr>
          <p:cNvPr id="6" name="Picture 5" descr="Multivalued Attributes">
            <a:extLst>
              <a:ext uri="{FF2B5EF4-FFF2-40B4-BE49-F238E27FC236}">
                <a16:creationId xmlns:a16="http://schemas.microsoft.com/office/drawing/2014/main" id="{D39C90D9-8A73-4542-976F-4126DE96D5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98005" y="2314364"/>
            <a:ext cx="4257675" cy="3086100"/>
          </a:xfrm>
          <a:prstGeom prst="rect">
            <a:avLst/>
          </a:prstGeom>
          <a:noFill/>
          <a:ln>
            <a:noFill/>
          </a:ln>
        </p:spPr>
      </p:pic>
    </p:spTree>
    <p:extLst>
      <p:ext uri="{BB962C8B-B14F-4D97-AF65-F5344CB8AC3E}">
        <p14:creationId xmlns:p14="http://schemas.microsoft.com/office/powerpoint/2010/main" val="124591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2800" b="1" dirty="0">
                <a:solidFill>
                  <a:schemeClr val="tx1"/>
                </a:solidFill>
              </a:rPr>
              <a:t>Attributes:</a:t>
            </a:r>
          </a:p>
          <a:p>
            <a:pPr marL="0" indent="0">
              <a:buNone/>
            </a:pPr>
            <a:r>
              <a:rPr lang="en-US" sz="2800" dirty="0">
                <a:solidFill>
                  <a:schemeClr val="tx1"/>
                </a:solidFill>
              </a:rPr>
              <a:t>Derived attributes are depicted by dashed ellipse.</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pic>
        <p:nvPicPr>
          <p:cNvPr id="6" name="Picture 5" descr="Derived Attributes">
            <a:extLst>
              <a:ext uri="{FF2B5EF4-FFF2-40B4-BE49-F238E27FC236}">
                <a16:creationId xmlns:a16="http://schemas.microsoft.com/office/drawing/2014/main" id="{D1E54D34-0377-4EAD-A1B6-D52D509A6C2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16407" y="3352799"/>
            <a:ext cx="4714875" cy="2695015"/>
          </a:xfrm>
          <a:prstGeom prst="rect">
            <a:avLst/>
          </a:prstGeom>
          <a:noFill/>
          <a:ln>
            <a:noFill/>
          </a:ln>
        </p:spPr>
      </p:pic>
    </p:spTree>
    <p:extLst>
      <p:ext uri="{BB962C8B-B14F-4D97-AF65-F5344CB8AC3E}">
        <p14:creationId xmlns:p14="http://schemas.microsoft.com/office/powerpoint/2010/main" val="394696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3600" b="1" dirty="0">
                <a:solidFill>
                  <a:schemeClr val="tx1"/>
                </a:solidFill>
                <a:latin typeface="+mj-lt"/>
              </a:rPr>
              <a:t>Relationship:</a:t>
            </a:r>
          </a:p>
          <a:p>
            <a:pPr marL="0" indent="0">
              <a:buNone/>
            </a:pPr>
            <a:endParaRPr lang="en-US" sz="2800" dirty="0">
              <a:solidFill>
                <a:schemeClr val="tx1"/>
              </a:solidFill>
            </a:endParaRPr>
          </a:p>
          <a:p>
            <a:pPr marL="0" indent="0">
              <a:buNone/>
            </a:pPr>
            <a:r>
              <a:rPr lang="en-US" sz="2800" dirty="0">
                <a:solidFill>
                  <a:schemeClr val="tx1"/>
                </a:solidFill>
              </a:rPr>
              <a:t>Relationships are represented by diamond-shaped box. Name of the relationship is written inside the diamond-box. All the entities (rectangles) participating in a relationship, are connected to it by a line.</a:t>
            </a: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spTree>
    <p:extLst>
      <p:ext uri="{BB962C8B-B14F-4D97-AF65-F5344CB8AC3E}">
        <p14:creationId xmlns:p14="http://schemas.microsoft.com/office/powerpoint/2010/main" val="1017288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57992-5DFF-44FE-A027-A3A2136133DF}"/>
              </a:ext>
            </a:extLst>
          </p:cNvPr>
          <p:cNvSpPr>
            <a:spLocks noGrp="1"/>
          </p:cNvSpPr>
          <p:nvPr>
            <p:ph idx="1"/>
          </p:nvPr>
        </p:nvSpPr>
        <p:spPr/>
        <p:txBody>
          <a:bodyPr>
            <a:normAutofit/>
          </a:bodyPr>
          <a:lstStyle/>
          <a:p>
            <a:pPr marL="0" indent="0">
              <a:buNone/>
            </a:pPr>
            <a:r>
              <a:rPr lang="en-US" sz="3200" b="1" dirty="0">
                <a:solidFill>
                  <a:schemeClr val="tx1"/>
                </a:solidFill>
              </a:rPr>
              <a:t>Relationship(One-to-One):</a:t>
            </a:r>
          </a:p>
          <a:p>
            <a:pPr marL="0" indent="0">
              <a:buNone/>
            </a:pPr>
            <a:endParaRPr lang="en-US" sz="2800" dirty="0">
              <a:solidFill>
                <a:schemeClr val="tx1"/>
              </a:solidFill>
            </a:endParaRPr>
          </a:p>
          <a:p>
            <a:pPr marL="0" indent="0">
              <a:buNone/>
            </a:pPr>
            <a:r>
              <a:rPr lang="en-US" sz="2800" dirty="0">
                <a:solidFill>
                  <a:schemeClr val="tx1"/>
                </a:solidFill>
              </a:rPr>
              <a:t>When only one instance of an entity is associated with the relationship, it is marked as '1:1'. The following image reflects that only one instance of each entity should be associated with the relationship. It depicts one-to-one relationship.</a:t>
            </a:r>
          </a:p>
          <a:p>
            <a:pPr marL="0" indent="0">
              <a:buNone/>
            </a:pP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22106BC6-6E04-4A8A-A3D6-C4A391D4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19A986D-EABB-451A-B362-0571052F5BF6}"/>
              </a:ext>
            </a:extLst>
          </p:cNvPr>
          <p:cNvSpPr txBox="1"/>
          <p:nvPr/>
        </p:nvSpPr>
        <p:spPr>
          <a:xfrm>
            <a:off x="4764871" y="669527"/>
            <a:ext cx="3303363" cy="830997"/>
          </a:xfrm>
          <a:prstGeom prst="rect">
            <a:avLst/>
          </a:prstGeom>
          <a:noFill/>
        </p:spPr>
        <p:txBody>
          <a:bodyPr wrap="square">
            <a:spAutoFit/>
          </a:bodyPr>
          <a:lstStyle/>
          <a:p>
            <a:r>
              <a:rPr lang="en-IN" sz="4800" b="1" dirty="0"/>
              <a:t>E R Diagram</a:t>
            </a:r>
          </a:p>
        </p:txBody>
      </p:sp>
      <p:pic>
        <p:nvPicPr>
          <p:cNvPr id="6" name="Picture 5" descr="One-to-one">
            <a:extLst>
              <a:ext uri="{FF2B5EF4-FFF2-40B4-BE49-F238E27FC236}">
                <a16:creationId xmlns:a16="http://schemas.microsoft.com/office/drawing/2014/main" id="{EDBC9A5E-5DB6-430B-BC47-1C5C6CF6B3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34571" y="4747454"/>
            <a:ext cx="5267325" cy="1466850"/>
          </a:xfrm>
          <a:prstGeom prst="rect">
            <a:avLst/>
          </a:prstGeom>
          <a:noFill/>
          <a:ln>
            <a:noFill/>
          </a:ln>
        </p:spPr>
      </p:pic>
    </p:spTree>
    <p:extLst>
      <p:ext uri="{BB962C8B-B14F-4D97-AF65-F5344CB8AC3E}">
        <p14:creationId xmlns:p14="http://schemas.microsoft.com/office/powerpoint/2010/main" val="10989612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785</TotalTime>
  <Words>950</Words>
  <Application>Microsoft Office PowerPoint</Application>
  <PresentationFormat>Widescreen</PresentationFormat>
  <Paragraphs>193</Paragraphs>
  <Slides>26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Calibri</vt:lpstr>
      <vt:lpstr>Calibri Light</vt:lpstr>
      <vt:lpstr>Retrospect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78</cp:revision>
  <dcterms:created xsi:type="dcterms:W3CDTF">2022-06-17T06:59:01Z</dcterms:created>
  <dcterms:modified xsi:type="dcterms:W3CDTF">2022-06-30T05:38:27Z</dcterms:modified>
</cp:coreProperties>
</file>