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9" r:id="rId2"/>
    <p:sldId id="270" r:id="rId3"/>
    <p:sldId id="279" r:id="rId4"/>
    <p:sldId id="274" r:id="rId5"/>
    <p:sldId id="275" r:id="rId6"/>
    <p:sldId id="277" r:id="rId7"/>
    <p:sldId id="278" r:id="rId8"/>
    <p:sldId id="290" r:id="rId9"/>
    <p:sldId id="291" r:id="rId10"/>
    <p:sldId id="292" r:id="rId11"/>
    <p:sldId id="293" r:id="rId12"/>
    <p:sldId id="294" r:id="rId13"/>
    <p:sldId id="295" r:id="rId14"/>
    <p:sldId id="296" r:id="rId15"/>
    <p:sldId id="297" r:id="rId16"/>
    <p:sldId id="280" r:id="rId17"/>
    <p:sldId id="281" r:id="rId18"/>
    <p:sldId id="287" r:id="rId19"/>
    <p:sldId id="282" r:id="rId20"/>
    <p:sldId id="283" r:id="rId21"/>
    <p:sldId id="284" r:id="rId22"/>
    <p:sldId id="285" r:id="rId23"/>
    <p:sldId id="26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493B81-4A09-42D9-A947-D4A4297F621E}" type="datetimeFigureOut">
              <a:rPr lang="en-IN" smtClean="0"/>
              <a:pPr/>
              <a:t>11-03-2024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6DADEC-9A1C-4107-9288-58B2ACB30487}"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592417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93B81-4A09-42D9-A947-D4A4297F621E}" type="datetimeFigureOut">
              <a:rPr lang="en-IN" smtClean="0"/>
              <a:pPr/>
              <a:t>11-03-2024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6DADEC-9A1C-4107-9288-58B2ACB30487}" type="slidenum">
              <a:rPr lang="en-IN" smtClean="0"/>
              <a:pPr/>
              <a:t>‹#›</a:t>
            </a:fld>
            <a:endParaRPr lang="en-IN"/>
          </a:p>
        </p:txBody>
      </p:sp>
    </p:spTree>
    <p:extLst>
      <p:ext uri="{BB962C8B-B14F-4D97-AF65-F5344CB8AC3E}">
        <p14:creationId xmlns:p14="http://schemas.microsoft.com/office/powerpoint/2010/main" xmlns="" val="827457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93B81-4A09-42D9-A947-D4A4297F621E}" type="datetimeFigureOut">
              <a:rPr lang="en-IN" smtClean="0"/>
              <a:pPr/>
              <a:t>11-03-2024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6DADEC-9A1C-4107-9288-58B2ACB30487}" type="slidenum">
              <a:rPr lang="en-IN" smtClean="0"/>
              <a:pPr/>
              <a:t>‹#›</a:t>
            </a:fld>
            <a:endParaRPr lang="en-IN"/>
          </a:p>
        </p:txBody>
      </p:sp>
    </p:spTree>
    <p:extLst>
      <p:ext uri="{BB962C8B-B14F-4D97-AF65-F5344CB8AC3E}">
        <p14:creationId xmlns:p14="http://schemas.microsoft.com/office/powerpoint/2010/main" xmlns="" val="2539793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93B81-4A09-42D9-A947-D4A4297F621E}" type="datetimeFigureOut">
              <a:rPr lang="en-IN" smtClean="0"/>
              <a:pPr/>
              <a:t>11-03-2024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6DADEC-9A1C-4107-9288-58B2ACB30487}" type="slidenum">
              <a:rPr lang="en-IN" smtClean="0"/>
              <a:pPr/>
              <a:t>‹#›</a:t>
            </a:fld>
            <a:endParaRPr lang="en-IN"/>
          </a:p>
        </p:txBody>
      </p:sp>
    </p:spTree>
    <p:extLst>
      <p:ext uri="{BB962C8B-B14F-4D97-AF65-F5344CB8AC3E}">
        <p14:creationId xmlns:p14="http://schemas.microsoft.com/office/powerpoint/2010/main" xmlns="" val="4083640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93B81-4A09-42D9-A947-D4A4297F621E}" type="datetimeFigureOut">
              <a:rPr lang="en-IN" smtClean="0"/>
              <a:pPr/>
              <a:t>11-03-2024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6DADEC-9A1C-4107-9288-58B2ACB30487}"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857819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493B81-4A09-42D9-A947-D4A4297F621E}" type="datetimeFigureOut">
              <a:rPr lang="en-IN" smtClean="0"/>
              <a:pPr/>
              <a:t>11-03-2024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6DADEC-9A1C-4107-9288-58B2ACB30487}" type="slidenum">
              <a:rPr lang="en-IN" smtClean="0"/>
              <a:pPr/>
              <a:t>‹#›</a:t>
            </a:fld>
            <a:endParaRPr lang="en-IN"/>
          </a:p>
        </p:txBody>
      </p:sp>
    </p:spTree>
    <p:extLst>
      <p:ext uri="{BB962C8B-B14F-4D97-AF65-F5344CB8AC3E}">
        <p14:creationId xmlns:p14="http://schemas.microsoft.com/office/powerpoint/2010/main" xmlns="" val="2410294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493B81-4A09-42D9-A947-D4A4297F621E}" type="datetimeFigureOut">
              <a:rPr lang="en-IN" smtClean="0"/>
              <a:pPr/>
              <a:t>11-03-2024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6DADEC-9A1C-4107-9288-58B2ACB30487}" type="slidenum">
              <a:rPr lang="en-IN" smtClean="0"/>
              <a:pPr/>
              <a:t>‹#›</a:t>
            </a:fld>
            <a:endParaRPr lang="en-IN"/>
          </a:p>
        </p:txBody>
      </p:sp>
    </p:spTree>
    <p:extLst>
      <p:ext uri="{BB962C8B-B14F-4D97-AF65-F5344CB8AC3E}">
        <p14:creationId xmlns:p14="http://schemas.microsoft.com/office/powerpoint/2010/main" xmlns="" val="1638274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493B81-4A09-42D9-A947-D4A4297F621E}" type="datetimeFigureOut">
              <a:rPr lang="en-IN" smtClean="0"/>
              <a:pPr/>
              <a:t>11-03-2024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6DADEC-9A1C-4107-9288-58B2ACB30487}" type="slidenum">
              <a:rPr lang="en-IN" smtClean="0"/>
              <a:pPr/>
              <a:t>‹#›</a:t>
            </a:fld>
            <a:endParaRPr lang="en-IN"/>
          </a:p>
        </p:txBody>
      </p:sp>
    </p:spTree>
    <p:extLst>
      <p:ext uri="{BB962C8B-B14F-4D97-AF65-F5344CB8AC3E}">
        <p14:creationId xmlns:p14="http://schemas.microsoft.com/office/powerpoint/2010/main" xmlns="" val="1849056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A493B81-4A09-42D9-A947-D4A4297F621E}" type="datetimeFigureOut">
              <a:rPr lang="en-IN" smtClean="0"/>
              <a:pPr/>
              <a:t>11-03-2024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0C6DADEC-9A1C-4107-9288-58B2ACB30487}" type="slidenum">
              <a:rPr lang="en-IN" smtClean="0"/>
              <a:pPr/>
              <a:t>‹#›</a:t>
            </a:fld>
            <a:endParaRPr lang="en-IN"/>
          </a:p>
        </p:txBody>
      </p:sp>
    </p:spTree>
    <p:extLst>
      <p:ext uri="{BB962C8B-B14F-4D97-AF65-F5344CB8AC3E}">
        <p14:creationId xmlns:p14="http://schemas.microsoft.com/office/powerpoint/2010/main" xmlns="" val="3437867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A493B81-4A09-42D9-A947-D4A4297F621E}" type="datetimeFigureOut">
              <a:rPr lang="en-IN" smtClean="0"/>
              <a:pPr/>
              <a:t>11-03-2024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C6DADEC-9A1C-4107-9288-58B2ACB30487}" type="slidenum">
              <a:rPr lang="en-IN" smtClean="0"/>
              <a:pPr/>
              <a:t>‹#›</a:t>
            </a:fld>
            <a:endParaRPr lang="en-IN"/>
          </a:p>
        </p:txBody>
      </p:sp>
    </p:spTree>
    <p:extLst>
      <p:ext uri="{BB962C8B-B14F-4D97-AF65-F5344CB8AC3E}">
        <p14:creationId xmlns:p14="http://schemas.microsoft.com/office/powerpoint/2010/main" xmlns="" val="1888826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cstate="print"/>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493B81-4A09-42D9-A947-D4A4297F621E}" type="datetimeFigureOut">
              <a:rPr lang="en-IN" smtClean="0"/>
              <a:pPr/>
              <a:t>11-03-2024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6DADEC-9A1C-4107-9288-58B2ACB30487}" type="slidenum">
              <a:rPr lang="en-IN" smtClean="0"/>
              <a:pPr/>
              <a:t>‹#›</a:t>
            </a:fld>
            <a:endParaRPr lang="en-IN"/>
          </a:p>
        </p:txBody>
      </p:sp>
    </p:spTree>
    <p:extLst>
      <p:ext uri="{BB962C8B-B14F-4D97-AF65-F5344CB8AC3E}">
        <p14:creationId xmlns:p14="http://schemas.microsoft.com/office/powerpoint/2010/main" xmlns="" val="3233584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A493B81-4A09-42D9-A947-D4A4297F621E}" type="datetimeFigureOut">
              <a:rPr lang="en-IN" smtClean="0"/>
              <a:pPr/>
              <a:t>11-03-2024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C6DADEC-9A1C-4107-9288-58B2ACB30487}" type="slidenum">
              <a:rPr lang="en-IN" smtClean="0"/>
              <a:pPr/>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4412982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6996C1C-D2D7-43D3-ACED-EDCC2AD0D5AB}"/>
              </a:ext>
            </a:extLst>
          </p:cNvPr>
          <p:cNvSpPr>
            <a:spLocks noGrp="1"/>
          </p:cNvSpPr>
          <p:nvPr>
            <p:ph idx="1"/>
          </p:nvPr>
        </p:nvSpPr>
        <p:spPr>
          <a:xfrm>
            <a:off x="2384893" y="3091543"/>
            <a:ext cx="7637930" cy="2906486"/>
          </a:xfrm>
        </p:spPr>
        <p:txBody>
          <a:bodyPr>
            <a:normAutofit/>
          </a:bodyPr>
          <a:lstStyle/>
          <a:p>
            <a:r>
              <a:rPr lang="en-US" sz="9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Normalization</a:t>
            </a:r>
          </a:p>
        </p:txBody>
      </p:sp>
      <p:pic>
        <p:nvPicPr>
          <p:cNvPr id="4" name="Picture 3" descr="File:C-DAC LogoTransp.png - Wikipedia">
            <a:extLst>
              <a:ext uri="{FF2B5EF4-FFF2-40B4-BE49-F238E27FC236}">
                <a16:creationId xmlns:a16="http://schemas.microsoft.com/office/drawing/2014/main" xmlns="" id="{84CC6EF9-61F6-4035-8F73-AA5028043247}"/>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717723" y="490874"/>
            <a:ext cx="1390650" cy="1009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873124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C77C16-656D-476A-9D29-D23BF49192BB}"/>
              </a:ext>
            </a:extLst>
          </p:cNvPr>
          <p:cNvSpPr>
            <a:spLocks noGrp="1"/>
          </p:cNvSpPr>
          <p:nvPr>
            <p:ph type="title"/>
          </p:nvPr>
        </p:nvSpPr>
        <p:spPr/>
        <p:txBody>
          <a:bodyPr/>
          <a:lstStyle/>
          <a:p>
            <a:r>
              <a:rPr lang="en-IN" sz="4400" b="1" dirty="0">
                <a:solidFill>
                  <a:srgbClr val="202124"/>
                </a:solidFill>
                <a:ea typeface="+mn-ea"/>
                <a:cs typeface="+mn-cs"/>
              </a:rPr>
              <a:t>				Super Key</a:t>
            </a:r>
          </a:p>
        </p:txBody>
      </p:sp>
      <p:sp>
        <p:nvSpPr>
          <p:cNvPr id="3" name="Content Placeholder 2">
            <a:extLst>
              <a:ext uri="{FF2B5EF4-FFF2-40B4-BE49-F238E27FC236}">
                <a16:creationId xmlns:a16="http://schemas.microsoft.com/office/drawing/2014/main" xmlns="" id="{42CEADE5-F3B0-46E6-A22F-E2C918C92781}"/>
              </a:ext>
            </a:extLst>
          </p:cNvPr>
          <p:cNvSpPr>
            <a:spLocks noGrp="1"/>
          </p:cNvSpPr>
          <p:nvPr>
            <p:ph idx="1"/>
          </p:nvPr>
        </p:nvSpPr>
        <p:spPr/>
        <p:txBody>
          <a:bodyPr/>
          <a:lstStyle/>
          <a:p>
            <a:r>
              <a:rPr lang="en-US" sz="2400" dirty="0">
                <a:solidFill>
                  <a:schemeClr val="tx1"/>
                </a:solidFill>
              </a:rPr>
              <a:t>The set of attributes that can uniquely identify a tuple is known as Super Key. </a:t>
            </a:r>
          </a:p>
          <a:p>
            <a:r>
              <a:rPr lang="en-US" sz="2400" dirty="0">
                <a:solidFill>
                  <a:schemeClr val="tx1"/>
                </a:solidFill>
              </a:rPr>
              <a:t>A Super key may have additional attributes that are not needed for unique identification.</a:t>
            </a:r>
          </a:p>
          <a:p>
            <a:endParaRPr lang="en-IN" sz="2400" dirty="0">
              <a:solidFill>
                <a:schemeClr val="tx1"/>
              </a:solidFill>
            </a:endParaRPr>
          </a:p>
          <a:p>
            <a:endParaRPr lang="en-IN" sz="2400" dirty="0">
              <a:solidFill>
                <a:schemeClr val="tx1"/>
              </a:solidFill>
            </a:endParaRPr>
          </a:p>
          <a:p>
            <a:pPr marL="0" indent="0">
              <a:buNone/>
            </a:pPr>
            <a:r>
              <a:rPr lang="en-US" sz="2400" dirty="0">
                <a:solidFill>
                  <a:schemeClr val="tx1"/>
                </a:solidFill>
              </a:rPr>
              <a:t>			The super key would be – </a:t>
            </a:r>
            <a:r>
              <a:rPr lang="en-US" sz="2400" dirty="0" err="1">
                <a:solidFill>
                  <a:schemeClr val="tx1"/>
                </a:solidFill>
              </a:rPr>
              <a:t>EmpID</a:t>
            </a:r>
            <a:r>
              <a:rPr lang="en-US" sz="2400" dirty="0">
                <a:solidFill>
                  <a:schemeClr val="tx1"/>
                </a:solidFill>
              </a:rPr>
              <a:t>, (</a:t>
            </a:r>
            <a:r>
              <a:rPr lang="en-US" sz="2400" dirty="0" err="1">
                <a:solidFill>
                  <a:schemeClr val="tx1"/>
                </a:solidFill>
              </a:rPr>
              <a:t>Empid</a:t>
            </a:r>
            <a:r>
              <a:rPr lang="en-US" sz="2400" dirty="0">
                <a:solidFill>
                  <a:schemeClr val="tx1"/>
                </a:solidFill>
              </a:rPr>
              <a:t>-Name), </a:t>
            </a:r>
            <a:r>
              <a:rPr lang="en-US" sz="2400" dirty="0" err="1">
                <a:solidFill>
                  <a:schemeClr val="tx1"/>
                </a:solidFill>
              </a:rPr>
              <a:t>etc</a:t>
            </a:r>
            <a:endParaRPr lang="en-IN" sz="2400" dirty="0">
              <a:solidFill>
                <a:schemeClr val="tx1"/>
              </a:solidFill>
            </a:endParaRPr>
          </a:p>
          <a:p>
            <a:endParaRPr lang="en-IN" dirty="0"/>
          </a:p>
        </p:txBody>
      </p:sp>
      <p:graphicFrame>
        <p:nvGraphicFramePr>
          <p:cNvPr id="5" name="Table 4">
            <a:extLst>
              <a:ext uri="{FF2B5EF4-FFF2-40B4-BE49-F238E27FC236}">
                <a16:creationId xmlns:a16="http://schemas.microsoft.com/office/drawing/2014/main" xmlns="" id="{D2A281E0-FCBC-42CC-91AD-BD432A00E284}"/>
              </a:ext>
            </a:extLst>
          </p:cNvPr>
          <p:cNvGraphicFramePr>
            <a:graphicFrameLocks noGrp="1"/>
          </p:cNvGraphicFramePr>
          <p:nvPr/>
        </p:nvGraphicFramePr>
        <p:xfrm>
          <a:off x="1256146" y="3171956"/>
          <a:ext cx="1903505" cy="2773680"/>
        </p:xfrm>
        <a:graphic>
          <a:graphicData uri="http://schemas.openxmlformats.org/drawingml/2006/table">
            <a:tbl>
              <a:tblPr firstRow="1" bandRow="1">
                <a:tableStyleId>{93296810-A885-4BE3-A3E7-6D5BEEA58F35}</a:tableStyleId>
              </a:tblPr>
              <a:tblGrid>
                <a:gridCol w="1903505">
                  <a:extLst>
                    <a:ext uri="{9D8B030D-6E8A-4147-A177-3AD203B41FA5}">
                      <a16:colId xmlns:a16="http://schemas.microsoft.com/office/drawing/2014/main" xmlns="" val="1696095809"/>
                    </a:ext>
                  </a:extLst>
                </a:gridCol>
              </a:tblGrid>
              <a:tr h="370840">
                <a:tc>
                  <a:txBody>
                    <a:bodyPr/>
                    <a:lstStyle/>
                    <a:p>
                      <a:r>
                        <a:rPr lang="en-IN" sz="2000" dirty="0"/>
                        <a:t>EMP</a:t>
                      </a:r>
                    </a:p>
                  </a:txBody>
                  <a:tcPr/>
                </a:tc>
                <a:extLst>
                  <a:ext uri="{0D108BD9-81ED-4DB2-BD59-A6C34878D82A}">
                    <a16:rowId xmlns:a16="http://schemas.microsoft.com/office/drawing/2014/main" xmlns="" val="2082417758"/>
                  </a:ext>
                </a:extLst>
              </a:tr>
              <a:tr h="370840">
                <a:tc>
                  <a:txBody>
                    <a:bodyPr/>
                    <a:lstStyle/>
                    <a:p>
                      <a:r>
                        <a:rPr lang="en-IN" sz="2000" dirty="0" err="1">
                          <a:solidFill>
                            <a:schemeClr val="tx1"/>
                          </a:solidFill>
                        </a:rPr>
                        <a:t>EmpID</a:t>
                      </a:r>
                      <a:endParaRPr lang="en-IN" sz="2000" dirty="0">
                        <a:solidFill>
                          <a:schemeClr val="tx1"/>
                        </a:solidFill>
                      </a:endParaRPr>
                    </a:p>
                  </a:txBody>
                  <a:tcPr/>
                </a:tc>
                <a:extLst>
                  <a:ext uri="{0D108BD9-81ED-4DB2-BD59-A6C34878D82A}">
                    <a16:rowId xmlns:a16="http://schemas.microsoft.com/office/drawing/2014/main" xmlns="" val="669642203"/>
                  </a:ext>
                </a:extLst>
              </a:tr>
              <a:tr h="370840">
                <a:tc>
                  <a:txBody>
                    <a:bodyPr/>
                    <a:lstStyle/>
                    <a:p>
                      <a:r>
                        <a:rPr lang="en-IN" sz="2000" dirty="0">
                          <a:solidFill>
                            <a:schemeClr val="tx1"/>
                          </a:solidFill>
                        </a:rPr>
                        <a:t>Name</a:t>
                      </a:r>
                    </a:p>
                  </a:txBody>
                  <a:tcPr/>
                </a:tc>
                <a:extLst>
                  <a:ext uri="{0D108BD9-81ED-4DB2-BD59-A6C34878D82A}">
                    <a16:rowId xmlns:a16="http://schemas.microsoft.com/office/drawing/2014/main" xmlns="" val="1462319091"/>
                  </a:ext>
                </a:extLst>
              </a:tr>
              <a:tr h="370840">
                <a:tc>
                  <a:txBody>
                    <a:bodyPr/>
                    <a:lstStyle/>
                    <a:p>
                      <a:r>
                        <a:rPr lang="en-IN" sz="2000" dirty="0" err="1">
                          <a:solidFill>
                            <a:schemeClr val="tx1"/>
                          </a:solidFill>
                        </a:rPr>
                        <a:t>Adddress</a:t>
                      </a:r>
                      <a:endParaRPr lang="en-IN" sz="2000" dirty="0">
                        <a:solidFill>
                          <a:schemeClr val="tx1"/>
                        </a:solidFill>
                      </a:endParaRPr>
                    </a:p>
                  </a:txBody>
                  <a:tcPr/>
                </a:tc>
                <a:extLst>
                  <a:ext uri="{0D108BD9-81ED-4DB2-BD59-A6C34878D82A}">
                    <a16:rowId xmlns:a16="http://schemas.microsoft.com/office/drawing/2014/main" xmlns="" val="1169007951"/>
                  </a:ext>
                </a:extLst>
              </a:tr>
              <a:tr h="370840">
                <a:tc>
                  <a:txBody>
                    <a:bodyPr/>
                    <a:lstStyle/>
                    <a:p>
                      <a:r>
                        <a:rPr lang="en-IN" sz="2000" dirty="0" err="1">
                          <a:solidFill>
                            <a:schemeClr val="tx1"/>
                          </a:solidFill>
                        </a:rPr>
                        <a:t>Passport_No</a:t>
                      </a:r>
                      <a:endParaRPr lang="en-IN" sz="2000" dirty="0">
                        <a:solidFill>
                          <a:schemeClr val="tx1"/>
                        </a:solidFill>
                      </a:endParaRPr>
                    </a:p>
                  </a:txBody>
                  <a:tcPr/>
                </a:tc>
                <a:extLst>
                  <a:ext uri="{0D108BD9-81ED-4DB2-BD59-A6C34878D82A}">
                    <a16:rowId xmlns:a16="http://schemas.microsoft.com/office/drawing/2014/main" xmlns="" val="3186822582"/>
                  </a:ext>
                </a:extLst>
              </a:tr>
              <a:tr h="370840">
                <a:tc>
                  <a:txBody>
                    <a:bodyPr/>
                    <a:lstStyle/>
                    <a:p>
                      <a:r>
                        <a:rPr lang="en-IN" sz="2000" dirty="0" err="1">
                          <a:solidFill>
                            <a:schemeClr val="tx1"/>
                          </a:solidFill>
                        </a:rPr>
                        <a:t>PAN_No</a:t>
                      </a:r>
                      <a:endParaRPr lang="en-IN" sz="2000" dirty="0">
                        <a:solidFill>
                          <a:schemeClr val="tx1"/>
                        </a:solidFill>
                      </a:endParaRPr>
                    </a:p>
                  </a:txBody>
                  <a:tcPr/>
                </a:tc>
                <a:extLst>
                  <a:ext uri="{0D108BD9-81ED-4DB2-BD59-A6C34878D82A}">
                    <a16:rowId xmlns:a16="http://schemas.microsoft.com/office/drawing/2014/main" xmlns="" val="1872371564"/>
                  </a:ext>
                </a:extLst>
              </a:tr>
              <a:tr h="370840">
                <a:tc>
                  <a:txBody>
                    <a:bodyPr/>
                    <a:lstStyle/>
                    <a:p>
                      <a:r>
                        <a:rPr lang="en-IN" sz="2000" dirty="0" err="1">
                          <a:solidFill>
                            <a:schemeClr val="tx1"/>
                          </a:solidFill>
                        </a:rPr>
                        <a:t>Dept_No</a:t>
                      </a:r>
                      <a:endParaRPr lang="en-IN" sz="2000" dirty="0">
                        <a:solidFill>
                          <a:schemeClr val="tx1"/>
                        </a:solidFill>
                      </a:endParaRPr>
                    </a:p>
                  </a:txBody>
                  <a:tcPr/>
                </a:tc>
                <a:extLst>
                  <a:ext uri="{0D108BD9-81ED-4DB2-BD59-A6C34878D82A}">
                    <a16:rowId xmlns:a16="http://schemas.microsoft.com/office/drawing/2014/main" xmlns="" val="2069983482"/>
                  </a:ext>
                </a:extLst>
              </a:tr>
            </a:tbl>
          </a:graphicData>
        </a:graphic>
      </p:graphicFrame>
      <p:pic>
        <p:nvPicPr>
          <p:cNvPr id="7" name="Picture 6" descr="File:C-DAC LogoTransp.png - Wikipedia">
            <a:extLst>
              <a:ext uri="{FF2B5EF4-FFF2-40B4-BE49-F238E27FC236}">
                <a16:creationId xmlns:a16="http://schemas.microsoft.com/office/drawing/2014/main" xmlns="" id="{CE9A3600-A03A-4991-9BD5-607FF16262C2}"/>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717723" y="490874"/>
            <a:ext cx="1390650" cy="1009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649616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97E4A5-2CB7-4878-8C5F-1D734B591358}"/>
              </a:ext>
            </a:extLst>
          </p:cNvPr>
          <p:cNvSpPr>
            <a:spLocks noGrp="1"/>
          </p:cNvSpPr>
          <p:nvPr>
            <p:ph type="title"/>
          </p:nvPr>
        </p:nvSpPr>
        <p:spPr/>
        <p:txBody>
          <a:bodyPr/>
          <a:lstStyle/>
          <a:p>
            <a:r>
              <a:rPr lang="en-US" sz="4400" dirty="0">
                <a:solidFill>
                  <a:srgbClr val="202124"/>
                </a:solidFill>
                <a:latin typeface="+mn-lt"/>
                <a:ea typeface="+mn-ea"/>
                <a:cs typeface="+mn-cs"/>
              </a:rPr>
              <a:t>				Candidate Key</a:t>
            </a:r>
            <a:endParaRPr lang="en-IN" sz="4400" dirty="0">
              <a:solidFill>
                <a:srgbClr val="202124"/>
              </a:solidFill>
              <a:latin typeface="+mn-lt"/>
              <a:ea typeface="+mn-ea"/>
              <a:cs typeface="+mn-cs"/>
            </a:endParaRPr>
          </a:p>
        </p:txBody>
      </p:sp>
      <p:sp>
        <p:nvSpPr>
          <p:cNvPr id="3" name="Content Placeholder 2">
            <a:extLst>
              <a:ext uri="{FF2B5EF4-FFF2-40B4-BE49-F238E27FC236}">
                <a16:creationId xmlns:a16="http://schemas.microsoft.com/office/drawing/2014/main" xmlns="" id="{0CF5E6B3-CCAD-41C5-83BD-BC15D7770541}"/>
              </a:ext>
            </a:extLst>
          </p:cNvPr>
          <p:cNvSpPr>
            <a:spLocks noGrp="1"/>
          </p:cNvSpPr>
          <p:nvPr>
            <p:ph idx="1"/>
          </p:nvPr>
        </p:nvSpPr>
        <p:spPr/>
        <p:txBody>
          <a:bodyPr/>
          <a:lstStyle/>
          <a:p>
            <a:r>
              <a:rPr lang="en-US" dirty="0">
                <a:solidFill>
                  <a:schemeClr val="tx1"/>
                </a:solidFill>
              </a:rPr>
              <a:t>A candidate key is a specific type of field in a relational database that can identify each unique record independently of any other data.</a:t>
            </a:r>
          </a:p>
          <a:p>
            <a:r>
              <a:rPr lang="en-US" dirty="0">
                <a:solidFill>
                  <a:schemeClr val="tx1"/>
                </a:solidFill>
              </a:rPr>
              <a:t>You will often see the candidate key referred to as a “minimal” of a super key.</a:t>
            </a:r>
          </a:p>
          <a:p>
            <a:pPr lvl="2"/>
            <a:endParaRPr lang="en-US" dirty="0"/>
          </a:p>
          <a:p>
            <a:endParaRPr lang="en-US" dirty="0"/>
          </a:p>
          <a:p>
            <a:pPr marL="1471400" lvl="8" indent="0">
              <a:buNone/>
            </a:pPr>
            <a:r>
              <a:rPr lang="en-US" sz="2000" dirty="0"/>
              <a:t>                  </a:t>
            </a:r>
          </a:p>
          <a:p>
            <a:pPr marL="1471400" lvl="8" indent="0">
              <a:buNone/>
            </a:pPr>
            <a:r>
              <a:rPr lang="en-US" sz="2000" dirty="0"/>
              <a:t>                                 		</a:t>
            </a:r>
          </a:p>
          <a:p>
            <a:pPr marL="1471400" lvl="8" indent="0">
              <a:buNone/>
            </a:pPr>
            <a:r>
              <a:rPr lang="en-US" sz="2000" dirty="0">
                <a:solidFill>
                  <a:schemeClr val="tx1"/>
                </a:solidFill>
              </a:rPr>
              <a:t>				Candidate key</a:t>
            </a:r>
            <a:endParaRPr lang="en-IN" sz="2000" dirty="0">
              <a:solidFill>
                <a:schemeClr val="tx1"/>
              </a:solidFill>
            </a:endParaRPr>
          </a:p>
        </p:txBody>
      </p:sp>
      <p:graphicFrame>
        <p:nvGraphicFramePr>
          <p:cNvPr id="5" name="Table 4">
            <a:extLst>
              <a:ext uri="{FF2B5EF4-FFF2-40B4-BE49-F238E27FC236}">
                <a16:creationId xmlns:a16="http://schemas.microsoft.com/office/drawing/2014/main" xmlns="" id="{DCF58DA0-112F-4AA3-A73A-C16AA3832302}"/>
              </a:ext>
            </a:extLst>
          </p:cNvPr>
          <p:cNvGraphicFramePr>
            <a:graphicFrameLocks noGrp="1"/>
          </p:cNvGraphicFramePr>
          <p:nvPr/>
        </p:nvGraphicFramePr>
        <p:xfrm>
          <a:off x="1256146" y="3171956"/>
          <a:ext cx="1903505" cy="2773680"/>
        </p:xfrm>
        <a:graphic>
          <a:graphicData uri="http://schemas.openxmlformats.org/drawingml/2006/table">
            <a:tbl>
              <a:tblPr firstRow="1" bandRow="1">
                <a:tableStyleId>{93296810-A885-4BE3-A3E7-6D5BEEA58F35}</a:tableStyleId>
              </a:tblPr>
              <a:tblGrid>
                <a:gridCol w="1903505">
                  <a:extLst>
                    <a:ext uri="{9D8B030D-6E8A-4147-A177-3AD203B41FA5}">
                      <a16:colId xmlns:a16="http://schemas.microsoft.com/office/drawing/2014/main" xmlns="" val="1696095809"/>
                    </a:ext>
                  </a:extLst>
                </a:gridCol>
              </a:tblGrid>
              <a:tr h="370840">
                <a:tc>
                  <a:txBody>
                    <a:bodyPr/>
                    <a:lstStyle/>
                    <a:p>
                      <a:r>
                        <a:rPr lang="en-IN" sz="2000" dirty="0"/>
                        <a:t>EMP</a:t>
                      </a:r>
                    </a:p>
                  </a:txBody>
                  <a:tcPr/>
                </a:tc>
                <a:extLst>
                  <a:ext uri="{0D108BD9-81ED-4DB2-BD59-A6C34878D82A}">
                    <a16:rowId xmlns:a16="http://schemas.microsoft.com/office/drawing/2014/main" xmlns="" val="2082417758"/>
                  </a:ext>
                </a:extLst>
              </a:tr>
              <a:tr h="370840">
                <a:tc>
                  <a:txBody>
                    <a:bodyPr/>
                    <a:lstStyle/>
                    <a:p>
                      <a:r>
                        <a:rPr lang="en-IN" sz="2000" dirty="0" err="1">
                          <a:solidFill>
                            <a:schemeClr val="tx1"/>
                          </a:solidFill>
                        </a:rPr>
                        <a:t>EmpID</a:t>
                      </a:r>
                      <a:endParaRPr lang="en-IN" sz="2000" dirty="0">
                        <a:solidFill>
                          <a:schemeClr val="tx1"/>
                        </a:solidFill>
                      </a:endParaRPr>
                    </a:p>
                  </a:txBody>
                  <a:tcPr/>
                </a:tc>
                <a:extLst>
                  <a:ext uri="{0D108BD9-81ED-4DB2-BD59-A6C34878D82A}">
                    <a16:rowId xmlns:a16="http://schemas.microsoft.com/office/drawing/2014/main" xmlns="" val="669642203"/>
                  </a:ext>
                </a:extLst>
              </a:tr>
              <a:tr h="370840">
                <a:tc>
                  <a:txBody>
                    <a:bodyPr/>
                    <a:lstStyle/>
                    <a:p>
                      <a:r>
                        <a:rPr lang="en-IN" sz="2000" dirty="0">
                          <a:solidFill>
                            <a:schemeClr val="tx1"/>
                          </a:solidFill>
                        </a:rPr>
                        <a:t>Name</a:t>
                      </a:r>
                    </a:p>
                  </a:txBody>
                  <a:tcPr/>
                </a:tc>
                <a:extLst>
                  <a:ext uri="{0D108BD9-81ED-4DB2-BD59-A6C34878D82A}">
                    <a16:rowId xmlns:a16="http://schemas.microsoft.com/office/drawing/2014/main" xmlns="" val="1462319091"/>
                  </a:ext>
                </a:extLst>
              </a:tr>
              <a:tr h="370840">
                <a:tc>
                  <a:txBody>
                    <a:bodyPr/>
                    <a:lstStyle/>
                    <a:p>
                      <a:r>
                        <a:rPr lang="en-IN" sz="2000" dirty="0" err="1">
                          <a:solidFill>
                            <a:schemeClr val="tx1"/>
                          </a:solidFill>
                        </a:rPr>
                        <a:t>Adddress</a:t>
                      </a:r>
                      <a:endParaRPr lang="en-IN" sz="2000" dirty="0">
                        <a:solidFill>
                          <a:schemeClr val="tx1"/>
                        </a:solidFill>
                      </a:endParaRPr>
                    </a:p>
                  </a:txBody>
                  <a:tcPr/>
                </a:tc>
                <a:extLst>
                  <a:ext uri="{0D108BD9-81ED-4DB2-BD59-A6C34878D82A}">
                    <a16:rowId xmlns:a16="http://schemas.microsoft.com/office/drawing/2014/main" xmlns="" val="1169007951"/>
                  </a:ext>
                </a:extLst>
              </a:tr>
              <a:tr h="370840">
                <a:tc>
                  <a:txBody>
                    <a:bodyPr/>
                    <a:lstStyle/>
                    <a:p>
                      <a:r>
                        <a:rPr lang="en-IN" sz="2000" dirty="0" err="1">
                          <a:solidFill>
                            <a:schemeClr val="tx1"/>
                          </a:solidFill>
                        </a:rPr>
                        <a:t>Passport_No</a:t>
                      </a:r>
                      <a:endParaRPr lang="en-IN" sz="2000" dirty="0">
                        <a:solidFill>
                          <a:schemeClr val="tx1"/>
                        </a:solidFill>
                      </a:endParaRPr>
                    </a:p>
                  </a:txBody>
                  <a:tcPr/>
                </a:tc>
                <a:extLst>
                  <a:ext uri="{0D108BD9-81ED-4DB2-BD59-A6C34878D82A}">
                    <a16:rowId xmlns:a16="http://schemas.microsoft.com/office/drawing/2014/main" xmlns="" val="3186822582"/>
                  </a:ext>
                </a:extLst>
              </a:tr>
              <a:tr h="370840">
                <a:tc>
                  <a:txBody>
                    <a:bodyPr/>
                    <a:lstStyle/>
                    <a:p>
                      <a:r>
                        <a:rPr lang="en-IN" sz="2000" dirty="0" err="1">
                          <a:solidFill>
                            <a:schemeClr val="tx1"/>
                          </a:solidFill>
                        </a:rPr>
                        <a:t>PAN_No</a:t>
                      </a:r>
                      <a:endParaRPr lang="en-IN" sz="2000" dirty="0">
                        <a:solidFill>
                          <a:schemeClr val="tx1"/>
                        </a:solidFill>
                      </a:endParaRPr>
                    </a:p>
                  </a:txBody>
                  <a:tcPr/>
                </a:tc>
                <a:extLst>
                  <a:ext uri="{0D108BD9-81ED-4DB2-BD59-A6C34878D82A}">
                    <a16:rowId xmlns:a16="http://schemas.microsoft.com/office/drawing/2014/main" xmlns="" val="1872371564"/>
                  </a:ext>
                </a:extLst>
              </a:tr>
              <a:tr h="370840">
                <a:tc>
                  <a:txBody>
                    <a:bodyPr/>
                    <a:lstStyle/>
                    <a:p>
                      <a:r>
                        <a:rPr lang="en-IN" sz="2000" dirty="0" err="1">
                          <a:solidFill>
                            <a:schemeClr val="tx1"/>
                          </a:solidFill>
                        </a:rPr>
                        <a:t>Dept_No</a:t>
                      </a:r>
                      <a:endParaRPr lang="en-IN" sz="2000" dirty="0">
                        <a:solidFill>
                          <a:schemeClr val="tx1"/>
                        </a:solidFill>
                      </a:endParaRPr>
                    </a:p>
                  </a:txBody>
                  <a:tcPr/>
                </a:tc>
                <a:extLst>
                  <a:ext uri="{0D108BD9-81ED-4DB2-BD59-A6C34878D82A}">
                    <a16:rowId xmlns:a16="http://schemas.microsoft.com/office/drawing/2014/main" xmlns="" val="2069983482"/>
                  </a:ext>
                </a:extLst>
              </a:tr>
            </a:tbl>
          </a:graphicData>
        </a:graphic>
      </p:graphicFrame>
      <p:cxnSp>
        <p:nvCxnSpPr>
          <p:cNvPr id="7" name="Straight Arrow Connector 6">
            <a:extLst>
              <a:ext uri="{FF2B5EF4-FFF2-40B4-BE49-F238E27FC236}">
                <a16:creationId xmlns:a16="http://schemas.microsoft.com/office/drawing/2014/main" xmlns="" id="{E8EDD63E-3C12-4FE8-B70E-51C5BA2FBFE6}"/>
              </a:ext>
            </a:extLst>
          </p:cNvPr>
          <p:cNvCxnSpPr>
            <a:cxnSpLocks/>
          </p:cNvCxnSpPr>
          <p:nvPr/>
        </p:nvCxnSpPr>
        <p:spPr>
          <a:xfrm>
            <a:off x="3159651" y="3731491"/>
            <a:ext cx="2456058" cy="69395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 name="Straight Arrow Connector 7">
            <a:extLst>
              <a:ext uri="{FF2B5EF4-FFF2-40B4-BE49-F238E27FC236}">
                <a16:creationId xmlns:a16="http://schemas.microsoft.com/office/drawing/2014/main" xmlns="" id="{47B5DFD8-F9FD-45B9-8CBA-9EB179E47607}"/>
              </a:ext>
            </a:extLst>
          </p:cNvPr>
          <p:cNvCxnSpPr>
            <a:cxnSpLocks/>
          </p:cNvCxnSpPr>
          <p:nvPr/>
        </p:nvCxnSpPr>
        <p:spPr>
          <a:xfrm flipV="1">
            <a:off x="3159651" y="4479636"/>
            <a:ext cx="2456058" cy="46547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 name="Straight Arrow Connector 8">
            <a:extLst>
              <a:ext uri="{FF2B5EF4-FFF2-40B4-BE49-F238E27FC236}">
                <a16:creationId xmlns:a16="http://schemas.microsoft.com/office/drawing/2014/main" xmlns="" id="{DF40FA4A-2958-406F-9AD2-B4487366FC45}"/>
              </a:ext>
            </a:extLst>
          </p:cNvPr>
          <p:cNvCxnSpPr>
            <a:cxnSpLocks/>
          </p:cNvCxnSpPr>
          <p:nvPr/>
        </p:nvCxnSpPr>
        <p:spPr>
          <a:xfrm flipV="1">
            <a:off x="3159651" y="4555318"/>
            <a:ext cx="2456058" cy="7761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4" name="Rectangle 13">
            <a:extLst>
              <a:ext uri="{FF2B5EF4-FFF2-40B4-BE49-F238E27FC236}">
                <a16:creationId xmlns:a16="http://schemas.microsoft.com/office/drawing/2014/main" xmlns="" id="{CC13F8E4-A172-4D22-9AA3-422513BEF150}"/>
              </a:ext>
            </a:extLst>
          </p:cNvPr>
          <p:cNvSpPr/>
          <p:nvPr/>
        </p:nvSpPr>
        <p:spPr>
          <a:xfrm>
            <a:off x="1256146" y="3623117"/>
            <a:ext cx="1903505" cy="3188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xmlns="" id="{866C48F8-EBFE-4D4F-A4A8-0D7F2E8DA7E2}"/>
              </a:ext>
            </a:extLst>
          </p:cNvPr>
          <p:cNvSpPr/>
          <p:nvPr/>
        </p:nvSpPr>
        <p:spPr>
          <a:xfrm>
            <a:off x="1256146" y="4799641"/>
            <a:ext cx="1903505" cy="3188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xmlns="" id="{992F8F67-1D75-4378-9B42-239F344C3FC0}"/>
              </a:ext>
            </a:extLst>
          </p:cNvPr>
          <p:cNvSpPr/>
          <p:nvPr/>
        </p:nvSpPr>
        <p:spPr>
          <a:xfrm>
            <a:off x="1256146" y="5203493"/>
            <a:ext cx="1903505" cy="3188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Picture 16" descr="File:C-DAC LogoTransp.png - Wikipedia">
            <a:extLst>
              <a:ext uri="{FF2B5EF4-FFF2-40B4-BE49-F238E27FC236}">
                <a16:creationId xmlns:a16="http://schemas.microsoft.com/office/drawing/2014/main" xmlns="" id="{4FE6BC12-DB4D-498A-B407-FA06E9F744D6}"/>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717723" y="490874"/>
            <a:ext cx="1390650" cy="1009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583999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35A9D4-96DF-437A-8203-A25CBE566875}"/>
              </a:ext>
            </a:extLst>
          </p:cNvPr>
          <p:cNvSpPr>
            <a:spLocks noGrp="1"/>
          </p:cNvSpPr>
          <p:nvPr>
            <p:ph type="title"/>
          </p:nvPr>
        </p:nvSpPr>
        <p:spPr/>
        <p:txBody>
          <a:bodyPr/>
          <a:lstStyle/>
          <a:p>
            <a:r>
              <a:rPr lang="en-US" b="1" dirty="0">
                <a:solidFill>
                  <a:schemeClr val="tx1"/>
                </a:solidFill>
              </a:rPr>
              <a:t>				Primary Key</a:t>
            </a:r>
            <a:endParaRPr lang="en-IN" b="1" dirty="0">
              <a:solidFill>
                <a:schemeClr val="tx1"/>
              </a:solidFill>
            </a:endParaRPr>
          </a:p>
        </p:txBody>
      </p:sp>
      <p:sp>
        <p:nvSpPr>
          <p:cNvPr id="3" name="Content Placeholder 2">
            <a:extLst>
              <a:ext uri="{FF2B5EF4-FFF2-40B4-BE49-F238E27FC236}">
                <a16:creationId xmlns:a16="http://schemas.microsoft.com/office/drawing/2014/main" xmlns="" id="{9FCDF644-239C-4FA3-B969-1A97C73D1B38}"/>
              </a:ext>
            </a:extLst>
          </p:cNvPr>
          <p:cNvSpPr>
            <a:spLocks noGrp="1"/>
          </p:cNvSpPr>
          <p:nvPr>
            <p:ph idx="1"/>
          </p:nvPr>
        </p:nvSpPr>
        <p:spPr/>
        <p:txBody>
          <a:bodyPr>
            <a:normAutofit/>
          </a:bodyPr>
          <a:lstStyle/>
          <a:p>
            <a:r>
              <a:rPr lang="en-US" dirty="0">
                <a:solidFill>
                  <a:schemeClr val="tx1"/>
                </a:solidFill>
              </a:rPr>
              <a:t>There can be more than one candidate key in relation out of which one can be chosen as the primary key.</a:t>
            </a:r>
          </a:p>
          <a:p>
            <a:r>
              <a:rPr lang="en-US" dirty="0">
                <a:solidFill>
                  <a:schemeClr val="tx1"/>
                </a:solidFill>
              </a:rPr>
              <a:t>A table cannot have more than one primary key.</a:t>
            </a:r>
          </a:p>
          <a:p>
            <a:pPr lvl="1"/>
            <a:endParaRPr lang="en-IN" sz="2000" dirty="0">
              <a:solidFill>
                <a:schemeClr val="tx1"/>
              </a:solidFill>
            </a:endParaRPr>
          </a:p>
          <a:p>
            <a:pPr marL="0" lvl="8" indent="0">
              <a:spcBef>
                <a:spcPts val="1200"/>
              </a:spcBef>
              <a:spcAft>
                <a:spcPts val="200"/>
              </a:spcAft>
              <a:buSzPct val="100000"/>
              <a:buNone/>
            </a:pPr>
            <a:r>
              <a:rPr lang="en-IN" sz="2000" dirty="0">
                <a:solidFill>
                  <a:schemeClr val="tx1"/>
                </a:solidFill>
              </a:rPr>
              <a:t>			                Primary Key</a:t>
            </a:r>
          </a:p>
          <a:p>
            <a:pPr marL="0" lvl="8" indent="0">
              <a:spcBef>
                <a:spcPts val="1200"/>
              </a:spcBef>
              <a:spcAft>
                <a:spcPts val="200"/>
              </a:spcAft>
              <a:buSzPct val="100000"/>
              <a:buNone/>
            </a:pPr>
            <a:endParaRPr lang="en-IN" sz="2000" dirty="0">
              <a:solidFill>
                <a:schemeClr val="tx1"/>
              </a:solidFill>
            </a:endParaRPr>
          </a:p>
          <a:p>
            <a:pPr marL="0" lvl="8" indent="0">
              <a:spcBef>
                <a:spcPts val="1200"/>
              </a:spcBef>
              <a:spcAft>
                <a:spcPts val="200"/>
              </a:spcAft>
              <a:buSzPct val="100000"/>
              <a:buNone/>
            </a:pPr>
            <a:r>
              <a:rPr lang="en-IN" sz="2000" dirty="0">
                <a:solidFill>
                  <a:schemeClr val="tx1"/>
                </a:solidFill>
              </a:rPr>
              <a:t>				Candidate Key</a:t>
            </a:r>
          </a:p>
        </p:txBody>
      </p:sp>
      <p:graphicFrame>
        <p:nvGraphicFramePr>
          <p:cNvPr id="5" name="Table 4">
            <a:extLst>
              <a:ext uri="{FF2B5EF4-FFF2-40B4-BE49-F238E27FC236}">
                <a16:creationId xmlns:a16="http://schemas.microsoft.com/office/drawing/2014/main" xmlns="" id="{6DA68B7B-52C5-4D57-AAA2-6D898165EE6B}"/>
              </a:ext>
            </a:extLst>
          </p:cNvPr>
          <p:cNvGraphicFramePr>
            <a:graphicFrameLocks noGrp="1"/>
          </p:cNvGraphicFramePr>
          <p:nvPr/>
        </p:nvGraphicFramePr>
        <p:xfrm>
          <a:off x="1256146" y="2983345"/>
          <a:ext cx="1903505" cy="2994124"/>
        </p:xfrm>
        <a:graphic>
          <a:graphicData uri="http://schemas.openxmlformats.org/drawingml/2006/table">
            <a:tbl>
              <a:tblPr firstRow="1" bandRow="1">
                <a:tableStyleId>{93296810-A885-4BE3-A3E7-6D5BEEA58F35}</a:tableStyleId>
              </a:tblPr>
              <a:tblGrid>
                <a:gridCol w="1903505">
                  <a:extLst>
                    <a:ext uri="{9D8B030D-6E8A-4147-A177-3AD203B41FA5}">
                      <a16:colId xmlns:a16="http://schemas.microsoft.com/office/drawing/2014/main" xmlns="" val="1696095809"/>
                    </a:ext>
                  </a:extLst>
                </a:gridCol>
              </a:tblGrid>
              <a:tr h="427732">
                <a:tc>
                  <a:txBody>
                    <a:bodyPr/>
                    <a:lstStyle/>
                    <a:p>
                      <a:r>
                        <a:rPr lang="en-IN" sz="2000" dirty="0"/>
                        <a:t>EMP</a:t>
                      </a:r>
                    </a:p>
                  </a:txBody>
                  <a:tcPr/>
                </a:tc>
                <a:extLst>
                  <a:ext uri="{0D108BD9-81ED-4DB2-BD59-A6C34878D82A}">
                    <a16:rowId xmlns:a16="http://schemas.microsoft.com/office/drawing/2014/main" xmlns="" val="2082417758"/>
                  </a:ext>
                </a:extLst>
              </a:tr>
              <a:tr h="427732">
                <a:tc>
                  <a:txBody>
                    <a:bodyPr/>
                    <a:lstStyle/>
                    <a:p>
                      <a:r>
                        <a:rPr lang="en-IN" sz="2000" dirty="0" err="1">
                          <a:solidFill>
                            <a:schemeClr val="tx1"/>
                          </a:solidFill>
                        </a:rPr>
                        <a:t>EmpID</a:t>
                      </a:r>
                      <a:endParaRPr lang="en-IN" sz="2000" dirty="0">
                        <a:solidFill>
                          <a:schemeClr val="tx1"/>
                        </a:solidFill>
                      </a:endParaRPr>
                    </a:p>
                  </a:txBody>
                  <a:tcPr/>
                </a:tc>
                <a:extLst>
                  <a:ext uri="{0D108BD9-81ED-4DB2-BD59-A6C34878D82A}">
                    <a16:rowId xmlns:a16="http://schemas.microsoft.com/office/drawing/2014/main" xmlns="" val="669642203"/>
                  </a:ext>
                </a:extLst>
              </a:tr>
              <a:tr h="427732">
                <a:tc>
                  <a:txBody>
                    <a:bodyPr/>
                    <a:lstStyle/>
                    <a:p>
                      <a:r>
                        <a:rPr lang="en-IN" sz="2000" dirty="0">
                          <a:solidFill>
                            <a:schemeClr val="tx1"/>
                          </a:solidFill>
                        </a:rPr>
                        <a:t>Name</a:t>
                      </a:r>
                    </a:p>
                  </a:txBody>
                  <a:tcPr/>
                </a:tc>
                <a:extLst>
                  <a:ext uri="{0D108BD9-81ED-4DB2-BD59-A6C34878D82A}">
                    <a16:rowId xmlns:a16="http://schemas.microsoft.com/office/drawing/2014/main" xmlns="" val="1462319091"/>
                  </a:ext>
                </a:extLst>
              </a:tr>
              <a:tr h="427732">
                <a:tc>
                  <a:txBody>
                    <a:bodyPr/>
                    <a:lstStyle/>
                    <a:p>
                      <a:r>
                        <a:rPr lang="en-IN" sz="2000" dirty="0" err="1">
                          <a:solidFill>
                            <a:schemeClr val="tx1"/>
                          </a:solidFill>
                        </a:rPr>
                        <a:t>Adddress</a:t>
                      </a:r>
                      <a:endParaRPr lang="en-IN" sz="2000" dirty="0">
                        <a:solidFill>
                          <a:schemeClr val="tx1"/>
                        </a:solidFill>
                      </a:endParaRPr>
                    </a:p>
                  </a:txBody>
                  <a:tcPr/>
                </a:tc>
                <a:extLst>
                  <a:ext uri="{0D108BD9-81ED-4DB2-BD59-A6C34878D82A}">
                    <a16:rowId xmlns:a16="http://schemas.microsoft.com/office/drawing/2014/main" xmlns="" val="1169007951"/>
                  </a:ext>
                </a:extLst>
              </a:tr>
              <a:tr h="427732">
                <a:tc>
                  <a:txBody>
                    <a:bodyPr/>
                    <a:lstStyle/>
                    <a:p>
                      <a:r>
                        <a:rPr lang="en-IN" sz="2000" dirty="0" err="1">
                          <a:solidFill>
                            <a:schemeClr val="tx1"/>
                          </a:solidFill>
                        </a:rPr>
                        <a:t>Passport_No</a:t>
                      </a:r>
                      <a:endParaRPr lang="en-IN" sz="2000" dirty="0">
                        <a:solidFill>
                          <a:schemeClr val="tx1"/>
                        </a:solidFill>
                      </a:endParaRPr>
                    </a:p>
                  </a:txBody>
                  <a:tcPr/>
                </a:tc>
                <a:extLst>
                  <a:ext uri="{0D108BD9-81ED-4DB2-BD59-A6C34878D82A}">
                    <a16:rowId xmlns:a16="http://schemas.microsoft.com/office/drawing/2014/main" xmlns="" val="3186822582"/>
                  </a:ext>
                </a:extLst>
              </a:tr>
              <a:tr h="427732">
                <a:tc>
                  <a:txBody>
                    <a:bodyPr/>
                    <a:lstStyle/>
                    <a:p>
                      <a:r>
                        <a:rPr lang="en-IN" sz="2000" dirty="0" err="1">
                          <a:solidFill>
                            <a:schemeClr val="tx1"/>
                          </a:solidFill>
                        </a:rPr>
                        <a:t>PAN_No</a:t>
                      </a:r>
                      <a:endParaRPr lang="en-IN" sz="2000" dirty="0">
                        <a:solidFill>
                          <a:schemeClr val="tx1"/>
                        </a:solidFill>
                      </a:endParaRPr>
                    </a:p>
                  </a:txBody>
                  <a:tcPr/>
                </a:tc>
                <a:extLst>
                  <a:ext uri="{0D108BD9-81ED-4DB2-BD59-A6C34878D82A}">
                    <a16:rowId xmlns:a16="http://schemas.microsoft.com/office/drawing/2014/main" xmlns="" val="1872371564"/>
                  </a:ext>
                </a:extLst>
              </a:tr>
              <a:tr h="427732">
                <a:tc>
                  <a:txBody>
                    <a:bodyPr/>
                    <a:lstStyle/>
                    <a:p>
                      <a:r>
                        <a:rPr lang="en-IN" sz="2000" dirty="0" err="1">
                          <a:solidFill>
                            <a:schemeClr val="tx1"/>
                          </a:solidFill>
                        </a:rPr>
                        <a:t>Dept_No</a:t>
                      </a:r>
                      <a:endParaRPr lang="en-IN" sz="2000" dirty="0">
                        <a:solidFill>
                          <a:schemeClr val="tx1"/>
                        </a:solidFill>
                      </a:endParaRPr>
                    </a:p>
                  </a:txBody>
                  <a:tcPr/>
                </a:tc>
                <a:extLst>
                  <a:ext uri="{0D108BD9-81ED-4DB2-BD59-A6C34878D82A}">
                    <a16:rowId xmlns:a16="http://schemas.microsoft.com/office/drawing/2014/main" xmlns="" val="2069983482"/>
                  </a:ext>
                </a:extLst>
              </a:tr>
            </a:tbl>
          </a:graphicData>
        </a:graphic>
      </p:graphicFrame>
      <p:cxnSp>
        <p:nvCxnSpPr>
          <p:cNvPr id="7" name="Straight Arrow Connector 6">
            <a:extLst>
              <a:ext uri="{FF2B5EF4-FFF2-40B4-BE49-F238E27FC236}">
                <a16:creationId xmlns:a16="http://schemas.microsoft.com/office/drawing/2014/main" xmlns="" id="{A75F8FED-72F0-4A66-833C-6E4E89DE85A7}"/>
              </a:ext>
            </a:extLst>
          </p:cNvPr>
          <p:cNvCxnSpPr>
            <a:cxnSpLocks/>
          </p:cNvCxnSpPr>
          <p:nvPr/>
        </p:nvCxnSpPr>
        <p:spPr>
          <a:xfrm>
            <a:off x="3159651" y="3713018"/>
            <a:ext cx="1550894" cy="68121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 name="Straight Arrow Connector 7">
            <a:extLst>
              <a:ext uri="{FF2B5EF4-FFF2-40B4-BE49-F238E27FC236}">
                <a16:creationId xmlns:a16="http://schemas.microsoft.com/office/drawing/2014/main" xmlns="" id="{CC1151EC-D885-4A77-8E62-92F217F1A20F}"/>
              </a:ext>
            </a:extLst>
          </p:cNvPr>
          <p:cNvCxnSpPr>
            <a:cxnSpLocks/>
          </p:cNvCxnSpPr>
          <p:nvPr/>
        </p:nvCxnSpPr>
        <p:spPr>
          <a:xfrm flipV="1">
            <a:off x="3159651" y="4441828"/>
            <a:ext cx="1550894" cy="50363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 name="Straight Arrow Connector 8">
            <a:extLst>
              <a:ext uri="{FF2B5EF4-FFF2-40B4-BE49-F238E27FC236}">
                <a16:creationId xmlns:a16="http://schemas.microsoft.com/office/drawing/2014/main" xmlns="" id="{C3ECCB5D-C223-4826-B2D0-60D870383F4D}"/>
              </a:ext>
            </a:extLst>
          </p:cNvPr>
          <p:cNvCxnSpPr>
            <a:cxnSpLocks/>
          </p:cNvCxnSpPr>
          <p:nvPr/>
        </p:nvCxnSpPr>
        <p:spPr>
          <a:xfrm flipV="1">
            <a:off x="3159651" y="4558796"/>
            <a:ext cx="1550894" cy="76073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5" name="Straight Arrow Connector 14">
            <a:extLst>
              <a:ext uri="{FF2B5EF4-FFF2-40B4-BE49-F238E27FC236}">
                <a16:creationId xmlns:a16="http://schemas.microsoft.com/office/drawing/2014/main" xmlns="" id="{A53D9280-56E1-4ED7-A1EB-5C1C681F13EF}"/>
              </a:ext>
            </a:extLst>
          </p:cNvPr>
          <p:cNvCxnSpPr>
            <a:cxnSpLocks/>
          </p:cNvCxnSpPr>
          <p:nvPr/>
        </p:nvCxnSpPr>
        <p:spPr>
          <a:xfrm flipV="1">
            <a:off x="3159651" y="3556000"/>
            <a:ext cx="1550894" cy="12930"/>
          </a:xfrm>
          <a:prstGeom prst="straightConnector1">
            <a:avLst/>
          </a:prstGeom>
          <a:ln>
            <a:solidFill>
              <a:srgbClr val="002060"/>
            </a:solidFill>
            <a:tailEnd type="triangle"/>
          </a:ln>
        </p:spPr>
        <p:style>
          <a:lnRef idx="3">
            <a:schemeClr val="accent3"/>
          </a:lnRef>
          <a:fillRef idx="0">
            <a:schemeClr val="accent3"/>
          </a:fillRef>
          <a:effectRef idx="2">
            <a:schemeClr val="accent3"/>
          </a:effectRef>
          <a:fontRef idx="minor">
            <a:schemeClr val="tx1"/>
          </a:fontRef>
        </p:style>
      </p:cxnSp>
      <p:sp>
        <p:nvSpPr>
          <p:cNvPr id="17" name="Rectangle 16">
            <a:extLst>
              <a:ext uri="{FF2B5EF4-FFF2-40B4-BE49-F238E27FC236}">
                <a16:creationId xmlns:a16="http://schemas.microsoft.com/office/drawing/2014/main" xmlns="" id="{C1BCBCC5-E1F3-48BA-B4C0-AF9CC2E45780}"/>
              </a:ext>
            </a:extLst>
          </p:cNvPr>
          <p:cNvSpPr/>
          <p:nvPr/>
        </p:nvSpPr>
        <p:spPr>
          <a:xfrm>
            <a:off x="1256146" y="3429000"/>
            <a:ext cx="1903505" cy="3856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xmlns="" id="{4749876F-D5E9-427B-825A-7697FB34075A}"/>
              </a:ext>
            </a:extLst>
          </p:cNvPr>
          <p:cNvSpPr/>
          <p:nvPr/>
        </p:nvSpPr>
        <p:spPr>
          <a:xfrm>
            <a:off x="1256146" y="5135169"/>
            <a:ext cx="1903505" cy="3979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xmlns="" id="{3606A0E8-86CB-40E5-9456-22809BCEC842}"/>
              </a:ext>
            </a:extLst>
          </p:cNvPr>
          <p:cNvSpPr/>
          <p:nvPr/>
        </p:nvSpPr>
        <p:spPr>
          <a:xfrm>
            <a:off x="1256145" y="4707950"/>
            <a:ext cx="1903505" cy="3979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1" name="Picture 20" descr="File:C-DAC LogoTransp.png - Wikipedia">
            <a:extLst>
              <a:ext uri="{FF2B5EF4-FFF2-40B4-BE49-F238E27FC236}">
                <a16:creationId xmlns:a16="http://schemas.microsoft.com/office/drawing/2014/main" xmlns="" id="{D590F884-DC43-4121-A8D4-4DC20ABACD65}"/>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717723" y="490874"/>
            <a:ext cx="1390650" cy="1009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218405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3F95BD-2FE2-40CB-BCCE-BD025F4EF8EA}"/>
              </a:ext>
            </a:extLst>
          </p:cNvPr>
          <p:cNvSpPr>
            <a:spLocks noGrp="1"/>
          </p:cNvSpPr>
          <p:nvPr>
            <p:ph type="title"/>
          </p:nvPr>
        </p:nvSpPr>
        <p:spPr/>
        <p:txBody>
          <a:bodyPr/>
          <a:lstStyle/>
          <a:p>
            <a:r>
              <a:rPr lang="en-US" b="1" dirty="0">
                <a:solidFill>
                  <a:schemeClr val="tx1"/>
                </a:solidFill>
              </a:rPr>
              <a:t>			Alternate Key</a:t>
            </a:r>
            <a:endParaRPr lang="en-IN" b="1" dirty="0">
              <a:solidFill>
                <a:schemeClr val="tx1"/>
              </a:solidFill>
            </a:endParaRPr>
          </a:p>
        </p:txBody>
      </p:sp>
      <p:sp>
        <p:nvSpPr>
          <p:cNvPr id="3" name="Content Placeholder 2">
            <a:extLst>
              <a:ext uri="{FF2B5EF4-FFF2-40B4-BE49-F238E27FC236}">
                <a16:creationId xmlns:a16="http://schemas.microsoft.com/office/drawing/2014/main" xmlns="" id="{92D10056-B195-418A-8EE6-64D95433AF2E}"/>
              </a:ext>
            </a:extLst>
          </p:cNvPr>
          <p:cNvSpPr>
            <a:spLocks noGrp="1"/>
          </p:cNvSpPr>
          <p:nvPr>
            <p:ph idx="1"/>
          </p:nvPr>
        </p:nvSpPr>
        <p:spPr/>
        <p:txBody>
          <a:bodyPr>
            <a:normAutofit/>
          </a:bodyPr>
          <a:lstStyle/>
          <a:p>
            <a:r>
              <a:rPr lang="en-US" dirty="0">
                <a:solidFill>
                  <a:schemeClr val="tx1"/>
                </a:solidFill>
              </a:rPr>
              <a:t>A table can have multiple choices for a primary key but only one can be set as the primary key. </a:t>
            </a:r>
          </a:p>
          <a:p>
            <a:r>
              <a:rPr lang="en-US" dirty="0">
                <a:solidFill>
                  <a:schemeClr val="tx1"/>
                </a:solidFill>
              </a:rPr>
              <a:t>All the keys which are not primary key are called an Alternate Key.</a:t>
            </a:r>
          </a:p>
          <a:p>
            <a:pPr marL="1471400" lvl="8" indent="0">
              <a:buNone/>
            </a:pPr>
            <a:endParaRPr lang="en-US" dirty="0">
              <a:solidFill>
                <a:schemeClr val="tx1"/>
              </a:solidFill>
            </a:endParaRPr>
          </a:p>
          <a:p>
            <a:pPr marL="1471400" lvl="8" indent="0">
              <a:buNone/>
            </a:pPr>
            <a:r>
              <a:rPr lang="en-IN" sz="2000" dirty="0">
                <a:solidFill>
                  <a:schemeClr val="tx1"/>
                </a:solidFill>
              </a:rPr>
              <a:t>     		</a:t>
            </a:r>
          </a:p>
          <a:p>
            <a:pPr marL="1471400" lvl="8" indent="0">
              <a:buNone/>
            </a:pPr>
            <a:r>
              <a:rPr lang="en-IN" sz="2000" dirty="0">
                <a:solidFill>
                  <a:schemeClr val="tx1"/>
                </a:solidFill>
              </a:rPr>
              <a:t>				Primary Key</a:t>
            </a:r>
          </a:p>
          <a:p>
            <a:pPr lvl="8"/>
            <a:endParaRPr lang="en-IN" sz="2000" dirty="0">
              <a:solidFill>
                <a:schemeClr val="tx1"/>
              </a:solidFill>
            </a:endParaRPr>
          </a:p>
          <a:p>
            <a:pPr marL="1471400" lvl="8" indent="0">
              <a:buNone/>
            </a:pPr>
            <a:r>
              <a:rPr lang="en-IN" sz="2000" dirty="0">
                <a:solidFill>
                  <a:schemeClr val="tx1"/>
                </a:solidFill>
              </a:rPr>
              <a:t>                       		Candidate Key</a:t>
            </a:r>
          </a:p>
          <a:p>
            <a:pPr marL="1471400" lvl="8" indent="0">
              <a:buNone/>
            </a:pPr>
            <a:endParaRPr lang="en-IN" sz="2000" dirty="0">
              <a:solidFill>
                <a:schemeClr val="tx1"/>
              </a:solidFill>
            </a:endParaRPr>
          </a:p>
          <a:p>
            <a:pPr marL="1471400" lvl="8" indent="0">
              <a:buNone/>
            </a:pPr>
            <a:r>
              <a:rPr lang="en-IN" sz="2000" dirty="0">
                <a:solidFill>
                  <a:schemeClr val="tx1"/>
                </a:solidFill>
              </a:rPr>
              <a:t>                       		 Alternate Key</a:t>
            </a:r>
          </a:p>
        </p:txBody>
      </p:sp>
      <p:graphicFrame>
        <p:nvGraphicFramePr>
          <p:cNvPr id="6" name="Table 5">
            <a:extLst>
              <a:ext uri="{FF2B5EF4-FFF2-40B4-BE49-F238E27FC236}">
                <a16:creationId xmlns:a16="http://schemas.microsoft.com/office/drawing/2014/main" xmlns="" id="{AE6AC30A-2A82-43DA-B22B-511CF950311B}"/>
              </a:ext>
            </a:extLst>
          </p:cNvPr>
          <p:cNvGraphicFramePr>
            <a:graphicFrameLocks noGrp="1"/>
          </p:cNvGraphicFramePr>
          <p:nvPr/>
        </p:nvGraphicFramePr>
        <p:xfrm>
          <a:off x="1237674" y="2839447"/>
          <a:ext cx="1903505" cy="2773680"/>
        </p:xfrm>
        <a:graphic>
          <a:graphicData uri="http://schemas.openxmlformats.org/drawingml/2006/table">
            <a:tbl>
              <a:tblPr firstRow="1" bandRow="1">
                <a:tableStyleId>{93296810-A885-4BE3-A3E7-6D5BEEA58F35}</a:tableStyleId>
              </a:tblPr>
              <a:tblGrid>
                <a:gridCol w="1903505">
                  <a:extLst>
                    <a:ext uri="{9D8B030D-6E8A-4147-A177-3AD203B41FA5}">
                      <a16:colId xmlns:a16="http://schemas.microsoft.com/office/drawing/2014/main" xmlns="" val="1696095809"/>
                    </a:ext>
                  </a:extLst>
                </a:gridCol>
              </a:tblGrid>
              <a:tr h="370840">
                <a:tc>
                  <a:txBody>
                    <a:bodyPr/>
                    <a:lstStyle/>
                    <a:p>
                      <a:r>
                        <a:rPr lang="en-IN" sz="2000" dirty="0"/>
                        <a:t>EMP</a:t>
                      </a:r>
                    </a:p>
                  </a:txBody>
                  <a:tcPr/>
                </a:tc>
                <a:extLst>
                  <a:ext uri="{0D108BD9-81ED-4DB2-BD59-A6C34878D82A}">
                    <a16:rowId xmlns:a16="http://schemas.microsoft.com/office/drawing/2014/main" xmlns="" val="2082417758"/>
                  </a:ext>
                </a:extLst>
              </a:tr>
              <a:tr h="370840">
                <a:tc>
                  <a:txBody>
                    <a:bodyPr/>
                    <a:lstStyle/>
                    <a:p>
                      <a:r>
                        <a:rPr lang="en-IN" sz="2000" dirty="0" err="1">
                          <a:solidFill>
                            <a:schemeClr val="tx1"/>
                          </a:solidFill>
                        </a:rPr>
                        <a:t>EmpID</a:t>
                      </a:r>
                      <a:endParaRPr lang="en-IN" sz="2000" dirty="0">
                        <a:solidFill>
                          <a:schemeClr val="tx1"/>
                        </a:solidFill>
                      </a:endParaRPr>
                    </a:p>
                  </a:txBody>
                  <a:tcPr/>
                </a:tc>
                <a:extLst>
                  <a:ext uri="{0D108BD9-81ED-4DB2-BD59-A6C34878D82A}">
                    <a16:rowId xmlns:a16="http://schemas.microsoft.com/office/drawing/2014/main" xmlns="" val="669642203"/>
                  </a:ext>
                </a:extLst>
              </a:tr>
              <a:tr h="370840">
                <a:tc>
                  <a:txBody>
                    <a:bodyPr/>
                    <a:lstStyle/>
                    <a:p>
                      <a:r>
                        <a:rPr lang="en-IN" sz="2000" dirty="0">
                          <a:solidFill>
                            <a:schemeClr val="tx1"/>
                          </a:solidFill>
                        </a:rPr>
                        <a:t>Name</a:t>
                      </a:r>
                    </a:p>
                  </a:txBody>
                  <a:tcPr/>
                </a:tc>
                <a:extLst>
                  <a:ext uri="{0D108BD9-81ED-4DB2-BD59-A6C34878D82A}">
                    <a16:rowId xmlns:a16="http://schemas.microsoft.com/office/drawing/2014/main" xmlns="" val="1462319091"/>
                  </a:ext>
                </a:extLst>
              </a:tr>
              <a:tr h="370840">
                <a:tc>
                  <a:txBody>
                    <a:bodyPr/>
                    <a:lstStyle/>
                    <a:p>
                      <a:r>
                        <a:rPr lang="en-IN" sz="2000" dirty="0" err="1">
                          <a:solidFill>
                            <a:schemeClr val="tx1"/>
                          </a:solidFill>
                        </a:rPr>
                        <a:t>Adddress</a:t>
                      </a:r>
                      <a:endParaRPr lang="en-IN" sz="2000" dirty="0">
                        <a:solidFill>
                          <a:schemeClr val="tx1"/>
                        </a:solidFill>
                      </a:endParaRPr>
                    </a:p>
                  </a:txBody>
                  <a:tcPr/>
                </a:tc>
                <a:extLst>
                  <a:ext uri="{0D108BD9-81ED-4DB2-BD59-A6C34878D82A}">
                    <a16:rowId xmlns:a16="http://schemas.microsoft.com/office/drawing/2014/main" xmlns="" val="1169007951"/>
                  </a:ext>
                </a:extLst>
              </a:tr>
              <a:tr h="370840">
                <a:tc>
                  <a:txBody>
                    <a:bodyPr/>
                    <a:lstStyle/>
                    <a:p>
                      <a:r>
                        <a:rPr lang="en-IN" sz="2000" dirty="0" err="1">
                          <a:solidFill>
                            <a:schemeClr val="tx1"/>
                          </a:solidFill>
                        </a:rPr>
                        <a:t>Passport_No</a:t>
                      </a:r>
                      <a:endParaRPr lang="en-IN" sz="2000" dirty="0">
                        <a:solidFill>
                          <a:schemeClr val="tx1"/>
                        </a:solidFill>
                      </a:endParaRPr>
                    </a:p>
                  </a:txBody>
                  <a:tcPr/>
                </a:tc>
                <a:extLst>
                  <a:ext uri="{0D108BD9-81ED-4DB2-BD59-A6C34878D82A}">
                    <a16:rowId xmlns:a16="http://schemas.microsoft.com/office/drawing/2014/main" xmlns="" val="3186822582"/>
                  </a:ext>
                </a:extLst>
              </a:tr>
              <a:tr h="370840">
                <a:tc>
                  <a:txBody>
                    <a:bodyPr/>
                    <a:lstStyle/>
                    <a:p>
                      <a:r>
                        <a:rPr lang="en-IN" sz="2000" dirty="0" err="1">
                          <a:solidFill>
                            <a:schemeClr val="tx1"/>
                          </a:solidFill>
                        </a:rPr>
                        <a:t>PAN_No</a:t>
                      </a:r>
                      <a:endParaRPr lang="en-IN" sz="2000" dirty="0">
                        <a:solidFill>
                          <a:schemeClr val="tx1"/>
                        </a:solidFill>
                      </a:endParaRPr>
                    </a:p>
                  </a:txBody>
                  <a:tcPr/>
                </a:tc>
                <a:extLst>
                  <a:ext uri="{0D108BD9-81ED-4DB2-BD59-A6C34878D82A}">
                    <a16:rowId xmlns:a16="http://schemas.microsoft.com/office/drawing/2014/main" xmlns="" val="1872371564"/>
                  </a:ext>
                </a:extLst>
              </a:tr>
              <a:tr h="370840">
                <a:tc>
                  <a:txBody>
                    <a:bodyPr/>
                    <a:lstStyle/>
                    <a:p>
                      <a:r>
                        <a:rPr lang="en-IN" sz="2000" dirty="0" err="1">
                          <a:solidFill>
                            <a:schemeClr val="tx1"/>
                          </a:solidFill>
                        </a:rPr>
                        <a:t>Dept_No</a:t>
                      </a:r>
                      <a:endParaRPr lang="en-IN" sz="2000" dirty="0">
                        <a:solidFill>
                          <a:schemeClr val="tx1"/>
                        </a:solidFill>
                      </a:endParaRPr>
                    </a:p>
                  </a:txBody>
                  <a:tcPr/>
                </a:tc>
                <a:extLst>
                  <a:ext uri="{0D108BD9-81ED-4DB2-BD59-A6C34878D82A}">
                    <a16:rowId xmlns:a16="http://schemas.microsoft.com/office/drawing/2014/main" xmlns="" val="2069983482"/>
                  </a:ext>
                </a:extLst>
              </a:tr>
            </a:tbl>
          </a:graphicData>
        </a:graphic>
      </p:graphicFrame>
      <p:cxnSp>
        <p:nvCxnSpPr>
          <p:cNvPr id="8" name="Straight Arrow Connector 7">
            <a:extLst>
              <a:ext uri="{FF2B5EF4-FFF2-40B4-BE49-F238E27FC236}">
                <a16:creationId xmlns:a16="http://schemas.microsoft.com/office/drawing/2014/main" xmlns="" id="{E81C72AA-F8DC-4FE8-A7F5-D2F5EA38141F}"/>
              </a:ext>
            </a:extLst>
          </p:cNvPr>
          <p:cNvCxnSpPr>
            <a:cxnSpLocks/>
          </p:cNvCxnSpPr>
          <p:nvPr/>
        </p:nvCxnSpPr>
        <p:spPr>
          <a:xfrm>
            <a:off x="3147291" y="3442547"/>
            <a:ext cx="2444512" cy="62131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 name="Straight Arrow Connector 8">
            <a:extLst>
              <a:ext uri="{FF2B5EF4-FFF2-40B4-BE49-F238E27FC236}">
                <a16:creationId xmlns:a16="http://schemas.microsoft.com/office/drawing/2014/main" xmlns="" id="{0B387F62-271E-42AE-8F71-75C5E780A70A}"/>
              </a:ext>
            </a:extLst>
          </p:cNvPr>
          <p:cNvCxnSpPr>
            <a:cxnSpLocks/>
          </p:cNvCxnSpPr>
          <p:nvPr/>
        </p:nvCxnSpPr>
        <p:spPr>
          <a:xfrm>
            <a:off x="3147291" y="3368964"/>
            <a:ext cx="2444512" cy="60036"/>
          </a:xfrm>
          <a:prstGeom prst="straightConnector1">
            <a:avLst/>
          </a:prstGeom>
          <a:ln>
            <a:solidFill>
              <a:srgbClr val="0070C0"/>
            </a:solidFill>
            <a:tailEnd type="triangle"/>
          </a:ln>
        </p:spPr>
        <p:style>
          <a:lnRef idx="3">
            <a:schemeClr val="accent2"/>
          </a:lnRef>
          <a:fillRef idx="0">
            <a:schemeClr val="accent2"/>
          </a:fillRef>
          <a:effectRef idx="2">
            <a:schemeClr val="accent2"/>
          </a:effectRef>
          <a:fontRef idx="minor">
            <a:schemeClr val="tx1"/>
          </a:fontRef>
        </p:style>
      </p:cxnSp>
      <p:cxnSp>
        <p:nvCxnSpPr>
          <p:cNvPr id="10" name="Straight Arrow Connector 9">
            <a:extLst>
              <a:ext uri="{FF2B5EF4-FFF2-40B4-BE49-F238E27FC236}">
                <a16:creationId xmlns:a16="http://schemas.microsoft.com/office/drawing/2014/main" xmlns="" id="{9703AEF5-334A-4B92-97B0-3F8AC83EAB3E}"/>
              </a:ext>
            </a:extLst>
          </p:cNvPr>
          <p:cNvCxnSpPr>
            <a:cxnSpLocks/>
          </p:cNvCxnSpPr>
          <p:nvPr/>
        </p:nvCxnSpPr>
        <p:spPr>
          <a:xfrm>
            <a:off x="3141179" y="4609050"/>
            <a:ext cx="2520712" cy="190918"/>
          </a:xfrm>
          <a:prstGeom prst="straightConnector1">
            <a:avLst/>
          </a:prstGeom>
          <a:ln>
            <a:solidFill>
              <a:srgbClr val="00B050"/>
            </a:solidFill>
            <a:tailEnd type="triangle"/>
          </a:ln>
        </p:spPr>
        <p:style>
          <a:lnRef idx="3">
            <a:schemeClr val="accent2"/>
          </a:lnRef>
          <a:fillRef idx="0">
            <a:schemeClr val="accent2"/>
          </a:fillRef>
          <a:effectRef idx="2">
            <a:schemeClr val="accent2"/>
          </a:effectRef>
          <a:fontRef idx="minor">
            <a:schemeClr val="tx1"/>
          </a:fontRef>
        </p:style>
      </p:cxnSp>
      <p:cxnSp>
        <p:nvCxnSpPr>
          <p:cNvPr id="11" name="Straight Arrow Connector 10">
            <a:extLst>
              <a:ext uri="{FF2B5EF4-FFF2-40B4-BE49-F238E27FC236}">
                <a16:creationId xmlns:a16="http://schemas.microsoft.com/office/drawing/2014/main" xmlns="" id="{E11C2A4D-CA6C-48EE-97BB-97165EE499C9}"/>
              </a:ext>
            </a:extLst>
          </p:cNvPr>
          <p:cNvCxnSpPr>
            <a:cxnSpLocks/>
          </p:cNvCxnSpPr>
          <p:nvPr/>
        </p:nvCxnSpPr>
        <p:spPr>
          <a:xfrm flipV="1">
            <a:off x="3147291" y="4117913"/>
            <a:ext cx="2444512" cy="40787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Straight Arrow Connector 11">
            <a:extLst>
              <a:ext uri="{FF2B5EF4-FFF2-40B4-BE49-F238E27FC236}">
                <a16:creationId xmlns:a16="http://schemas.microsoft.com/office/drawing/2014/main" xmlns="" id="{CA18B68E-567E-4783-9771-BB43B857537E}"/>
              </a:ext>
            </a:extLst>
          </p:cNvPr>
          <p:cNvCxnSpPr>
            <a:cxnSpLocks/>
          </p:cNvCxnSpPr>
          <p:nvPr/>
        </p:nvCxnSpPr>
        <p:spPr>
          <a:xfrm flipV="1">
            <a:off x="3141179" y="4899105"/>
            <a:ext cx="2520712" cy="214832"/>
          </a:xfrm>
          <a:prstGeom prst="straightConnector1">
            <a:avLst/>
          </a:prstGeom>
          <a:ln>
            <a:solidFill>
              <a:srgbClr val="00B050"/>
            </a:solidFill>
            <a:tailEnd type="triangle"/>
          </a:ln>
        </p:spPr>
        <p:style>
          <a:lnRef idx="3">
            <a:schemeClr val="accent2"/>
          </a:lnRef>
          <a:fillRef idx="0">
            <a:schemeClr val="accent2"/>
          </a:fillRef>
          <a:effectRef idx="2">
            <a:schemeClr val="accent2"/>
          </a:effectRef>
          <a:fontRef idx="minor">
            <a:schemeClr val="tx1"/>
          </a:fontRef>
        </p:style>
      </p:cxnSp>
      <p:cxnSp>
        <p:nvCxnSpPr>
          <p:cNvPr id="13" name="Straight Arrow Connector 12">
            <a:extLst>
              <a:ext uri="{FF2B5EF4-FFF2-40B4-BE49-F238E27FC236}">
                <a16:creationId xmlns:a16="http://schemas.microsoft.com/office/drawing/2014/main" xmlns="" id="{C5380700-5BBC-4671-A4EC-848701BA53CB}"/>
              </a:ext>
            </a:extLst>
          </p:cNvPr>
          <p:cNvCxnSpPr>
            <a:cxnSpLocks/>
          </p:cNvCxnSpPr>
          <p:nvPr/>
        </p:nvCxnSpPr>
        <p:spPr>
          <a:xfrm flipV="1">
            <a:off x="3141179" y="4226287"/>
            <a:ext cx="2450624" cy="77927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4" name="Rectangle 23">
            <a:extLst>
              <a:ext uri="{FF2B5EF4-FFF2-40B4-BE49-F238E27FC236}">
                <a16:creationId xmlns:a16="http://schemas.microsoft.com/office/drawing/2014/main" xmlns="" id="{A2D83595-554F-4AE1-B4ED-C69BA8B0AC79}"/>
              </a:ext>
            </a:extLst>
          </p:cNvPr>
          <p:cNvSpPr/>
          <p:nvPr/>
        </p:nvSpPr>
        <p:spPr>
          <a:xfrm>
            <a:off x="1256146" y="3242773"/>
            <a:ext cx="1903505" cy="3582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xmlns="" id="{D51532A2-C00C-4B91-AEA2-6EEDDFD5A7FA}"/>
              </a:ext>
            </a:extLst>
          </p:cNvPr>
          <p:cNvSpPr/>
          <p:nvPr/>
        </p:nvSpPr>
        <p:spPr>
          <a:xfrm>
            <a:off x="1246910" y="4441208"/>
            <a:ext cx="1903505" cy="3188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xmlns="" id="{B0C90688-7E14-44CB-A04A-93DE03D73A96}"/>
              </a:ext>
            </a:extLst>
          </p:cNvPr>
          <p:cNvSpPr/>
          <p:nvPr/>
        </p:nvSpPr>
        <p:spPr>
          <a:xfrm>
            <a:off x="1256146" y="4887785"/>
            <a:ext cx="1903505" cy="3188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File:C-DAC LogoTransp.png - Wikipedia">
            <a:extLst>
              <a:ext uri="{FF2B5EF4-FFF2-40B4-BE49-F238E27FC236}">
                <a16:creationId xmlns:a16="http://schemas.microsoft.com/office/drawing/2014/main" xmlns="" id="{609C9418-92A1-479C-BFB5-AEFB66AC693C}"/>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717723" y="490874"/>
            <a:ext cx="1390650" cy="1009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832732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86CFA4-AC91-4956-962D-67AA89914ED7}"/>
              </a:ext>
            </a:extLst>
          </p:cNvPr>
          <p:cNvSpPr>
            <a:spLocks noGrp="1"/>
          </p:cNvSpPr>
          <p:nvPr>
            <p:ph type="title"/>
          </p:nvPr>
        </p:nvSpPr>
        <p:spPr/>
        <p:txBody>
          <a:bodyPr/>
          <a:lstStyle/>
          <a:p>
            <a:r>
              <a:rPr lang="en-US" b="1" dirty="0">
                <a:solidFill>
                  <a:schemeClr val="tx1"/>
                </a:solidFill>
              </a:rPr>
              <a:t>				Foreign Key</a:t>
            </a:r>
            <a:endParaRPr lang="en-IN" b="1" dirty="0">
              <a:solidFill>
                <a:schemeClr val="tx1"/>
              </a:solidFill>
            </a:endParaRPr>
          </a:p>
        </p:txBody>
      </p:sp>
      <p:sp>
        <p:nvSpPr>
          <p:cNvPr id="3" name="Content Placeholder 2">
            <a:extLst>
              <a:ext uri="{FF2B5EF4-FFF2-40B4-BE49-F238E27FC236}">
                <a16:creationId xmlns:a16="http://schemas.microsoft.com/office/drawing/2014/main" xmlns="" id="{EE174B47-EA37-4EDE-AAD1-C0FCD211EA4A}"/>
              </a:ext>
            </a:extLst>
          </p:cNvPr>
          <p:cNvSpPr>
            <a:spLocks noGrp="1"/>
          </p:cNvSpPr>
          <p:nvPr>
            <p:ph idx="1"/>
          </p:nvPr>
        </p:nvSpPr>
        <p:spPr/>
        <p:txBody>
          <a:bodyPr/>
          <a:lstStyle/>
          <a:p>
            <a:r>
              <a:rPr lang="en-US" dirty="0">
                <a:solidFill>
                  <a:schemeClr val="tx1"/>
                </a:solidFill>
              </a:rPr>
              <a:t>Foreign keys are the column of the table used to point to the primary key of another table.</a:t>
            </a:r>
            <a:endParaRPr lang="en-IN" dirty="0">
              <a:solidFill>
                <a:schemeClr val="tx1"/>
              </a:solidFill>
            </a:endParaRPr>
          </a:p>
        </p:txBody>
      </p:sp>
      <p:graphicFrame>
        <p:nvGraphicFramePr>
          <p:cNvPr id="5" name="Table 4">
            <a:extLst>
              <a:ext uri="{FF2B5EF4-FFF2-40B4-BE49-F238E27FC236}">
                <a16:creationId xmlns:a16="http://schemas.microsoft.com/office/drawing/2014/main" xmlns="" id="{0C343F3E-0C40-43F4-9EAE-7DE16A74B4DB}"/>
              </a:ext>
            </a:extLst>
          </p:cNvPr>
          <p:cNvGraphicFramePr>
            <a:graphicFrameLocks noGrp="1"/>
          </p:cNvGraphicFramePr>
          <p:nvPr/>
        </p:nvGraphicFramePr>
        <p:xfrm>
          <a:off x="7813964" y="3349590"/>
          <a:ext cx="1487054" cy="1502820"/>
        </p:xfrm>
        <a:graphic>
          <a:graphicData uri="http://schemas.openxmlformats.org/drawingml/2006/table">
            <a:tbl>
              <a:tblPr firstRow="1" bandRow="1">
                <a:tableStyleId>{7DF18680-E054-41AD-8BC1-D1AEF772440D}</a:tableStyleId>
              </a:tblPr>
              <a:tblGrid>
                <a:gridCol w="1487054">
                  <a:extLst>
                    <a:ext uri="{9D8B030D-6E8A-4147-A177-3AD203B41FA5}">
                      <a16:colId xmlns:a16="http://schemas.microsoft.com/office/drawing/2014/main" xmlns="" val="2962534588"/>
                    </a:ext>
                  </a:extLst>
                </a:gridCol>
              </a:tblGrid>
              <a:tr h="430008">
                <a:tc>
                  <a:txBody>
                    <a:bodyPr/>
                    <a:lstStyle/>
                    <a:p>
                      <a:r>
                        <a:rPr lang="en-IN" sz="2400" dirty="0"/>
                        <a:t>DEPT</a:t>
                      </a:r>
                    </a:p>
                  </a:txBody>
                  <a:tcPr/>
                </a:tc>
                <a:extLst>
                  <a:ext uri="{0D108BD9-81ED-4DB2-BD59-A6C34878D82A}">
                    <a16:rowId xmlns:a16="http://schemas.microsoft.com/office/drawing/2014/main" xmlns="" val="295984931"/>
                  </a:ext>
                </a:extLst>
              </a:tr>
              <a:tr h="522810">
                <a:tc>
                  <a:txBody>
                    <a:bodyPr/>
                    <a:lstStyle/>
                    <a:p>
                      <a:r>
                        <a:rPr lang="en-IN" dirty="0" err="1">
                          <a:solidFill>
                            <a:schemeClr val="tx1"/>
                          </a:solidFill>
                        </a:rPr>
                        <a:t>Dept_No</a:t>
                      </a:r>
                      <a:endParaRPr lang="en-IN" dirty="0">
                        <a:solidFill>
                          <a:schemeClr val="tx1"/>
                        </a:solidFill>
                      </a:endParaRPr>
                    </a:p>
                  </a:txBody>
                  <a:tcPr/>
                </a:tc>
                <a:extLst>
                  <a:ext uri="{0D108BD9-81ED-4DB2-BD59-A6C34878D82A}">
                    <a16:rowId xmlns:a16="http://schemas.microsoft.com/office/drawing/2014/main" xmlns="" val="392959172"/>
                  </a:ext>
                </a:extLst>
              </a:tr>
              <a:tr h="522810">
                <a:tc>
                  <a:txBody>
                    <a:bodyPr/>
                    <a:lstStyle/>
                    <a:p>
                      <a:r>
                        <a:rPr lang="en-IN" dirty="0">
                          <a:solidFill>
                            <a:schemeClr val="tx1"/>
                          </a:solidFill>
                        </a:rPr>
                        <a:t>Name</a:t>
                      </a:r>
                    </a:p>
                  </a:txBody>
                  <a:tcPr/>
                </a:tc>
                <a:extLst>
                  <a:ext uri="{0D108BD9-81ED-4DB2-BD59-A6C34878D82A}">
                    <a16:rowId xmlns:a16="http://schemas.microsoft.com/office/drawing/2014/main" xmlns="" val="1109966678"/>
                  </a:ext>
                </a:extLst>
              </a:tr>
            </a:tbl>
          </a:graphicData>
        </a:graphic>
      </p:graphicFrame>
      <p:graphicFrame>
        <p:nvGraphicFramePr>
          <p:cNvPr id="6" name="Table 5">
            <a:extLst>
              <a:ext uri="{FF2B5EF4-FFF2-40B4-BE49-F238E27FC236}">
                <a16:creationId xmlns:a16="http://schemas.microsoft.com/office/drawing/2014/main" xmlns="" id="{4D39A0DC-41BD-435B-B261-22730AA41264}"/>
              </a:ext>
            </a:extLst>
          </p:cNvPr>
          <p:cNvGraphicFramePr>
            <a:graphicFrameLocks noGrp="1"/>
          </p:cNvGraphicFramePr>
          <p:nvPr/>
        </p:nvGraphicFramePr>
        <p:xfrm>
          <a:off x="1274619" y="2616591"/>
          <a:ext cx="1903505" cy="2971629"/>
        </p:xfrm>
        <a:graphic>
          <a:graphicData uri="http://schemas.openxmlformats.org/drawingml/2006/table">
            <a:tbl>
              <a:tblPr firstRow="1" bandRow="1">
                <a:tableStyleId>{93296810-A885-4BE3-A3E7-6D5BEEA58F35}</a:tableStyleId>
              </a:tblPr>
              <a:tblGrid>
                <a:gridCol w="1903505">
                  <a:extLst>
                    <a:ext uri="{9D8B030D-6E8A-4147-A177-3AD203B41FA5}">
                      <a16:colId xmlns:a16="http://schemas.microsoft.com/office/drawing/2014/main" xmlns="" val="1696095809"/>
                    </a:ext>
                  </a:extLst>
                </a:gridCol>
              </a:tblGrid>
              <a:tr h="594189">
                <a:tc>
                  <a:txBody>
                    <a:bodyPr/>
                    <a:lstStyle/>
                    <a:p>
                      <a:r>
                        <a:rPr lang="en-IN" sz="2400" dirty="0"/>
                        <a:t>EMP</a:t>
                      </a:r>
                    </a:p>
                  </a:txBody>
                  <a:tcPr/>
                </a:tc>
                <a:extLst>
                  <a:ext uri="{0D108BD9-81ED-4DB2-BD59-A6C34878D82A}">
                    <a16:rowId xmlns:a16="http://schemas.microsoft.com/office/drawing/2014/main" xmlns="" val="2082417758"/>
                  </a:ext>
                </a:extLst>
              </a:tr>
              <a:tr h="376925">
                <a:tc>
                  <a:txBody>
                    <a:bodyPr/>
                    <a:lstStyle/>
                    <a:p>
                      <a:r>
                        <a:rPr lang="en-IN" sz="2000" dirty="0" err="1">
                          <a:solidFill>
                            <a:schemeClr val="tx1"/>
                          </a:solidFill>
                        </a:rPr>
                        <a:t>EmpID</a:t>
                      </a:r>
                      <a:endParaRPr lang="en-IN" sz="2000" dirty="0">
                        <a:solidFill>
                          <a:schemeClr val="tx1"/>
                        </a:solidFill>
                      </a:endParaRPr>
                    </a:p>
                  </a:txBody>
                  <a:tcPr/>
                </a:tc>
                <a:extLst>
                  <a:ext uri="{0D108BD9-81ED-4DB2-BD59-A6C34878D82A}">
                    <a16:rowId xmlns:a16="http://schemas.microsoft.com/office/drawing/2014/main" xmlns="" val="669642203"/>
                  </a:ext>
                </a:extLst>
              </a:tr>
              <a:tr h="376925">
                <a:tc>
                  <a:txBody>
                    <a:bodyPr/>
                    <a:lstStyle/>
                    <a:p>
                      <a:r>
                        <a:rPr lang="en-IN" sz="2000" dirty="0">
                          <a:solidFill>
                            <a:schemeClr val="tx1"/>
                          </a:solidFill>
                        </a:rPr>
                        <a:t>Name</a:t>
                      </a:r>
                    </a:p>
                  </a:txBody>
                  <a:tcPr/>
                </a:tc>
                <a:extLst>
                  <a:ext uri="{0D108BD9-81ED-4DB2-BD59-A6C34878D82A}">
                    <a16:rowId xmlns:a16="http://schemas.microsoft.com/office/drawing/2014/main" xmlns="" val="1462319091"/>
                  </a:ext>
                </a:extLst>
              </a:tr>
              <a:tr h="376925">
                <a:tc>
                  <a:txBody>
                    <a:bodyPr/>
                    <a:lstStyle/>
                    <a:p>
                      <a:r>
                        <a:rPr lang="en-IN" sz="2000" dirty="0" err="1">
                          <a:solidFill>
                            <a:schemeClr val="tx1"/>
                          </a:solidFill>
                        </a:rPr>
                        <a:t>Adddress</a:t>
                      </a:r>
                      <a:endParaRPr lang="en-IN" sz="2000" dirty="0">
                        <a:solidFill>
                          <a:schemeClr val="tx1"/>
                        </a:solidFill>
                      </a:endParaRPr>
                    </a:p>
                  </a:txBody>
                  <a:tcPr/>
                </a:tc>
                <a:extLst>
                  <a:ext uri="{0D108BD9-81ED-4DB2-BD59-A6C34878D82A}">
                    <a16:rowId xmlns:a16="http://schemas.microsoft.com/office/drawing/2014/main" xmlns="" val="1169007951"/>
                  </a:ext>
                </a:extLst>
              </a:tr>
              <a:tr h="376925">
                <a:tc>
                  <a:txBody>
                    <a:bodyPr/>
                    <a:lstStyle/>
                    <a:p>
                      <a:r>
                        <a:rPr lang="en-IN" sz="2000" dirty="0" err="1">
                          <a:solidFill>
                            <a:schemeClr val="tx1"/>
                          </a:solidFill>
                        </a:rPr>
                        <a:t>Passport_No</a:t>
                      </a:r>
                      <a:endParaRPr lang="en-IN" sz="2000" dirty="0">
                        <a:solidFill>
                          <a:schemeClr val="tx1"/>
                        </a:solidFill>
                      </a:endParaRPr>
                    </a:p>
                  </a:txBody>
                  <a:tcPr/>
                </a:tc>
                <a:extLst>
                  <a:ext uri="{0D108BD9-81ED-4DB2-BD59-A6C34878D82A}">
                    <a16:rowId xmlns:a16="http://schemas.microsoft.com/office/drawing/2014/main" xmlns="" val="3186822582"/>
                  </a:ext>
                </a:extLst>
              </a:tr>
              <a:tr h="376925">
                <a:tc>
                  <a:txBody>
                    <a:bodyPr/>
                    <a:lstStyle/>
                    <a:p>
                      <a:r>
                        <a:rPr lang="en-IN" sz="2000" dirty="0" err="1">
                          <a:solidFill>
                            <a:schemeClr val="tx1"/>
                          </a:solidFill>
                        </a:rPr>
                        <a:t>PAN_No</a:t>
                      </a:r>
                      <a:endParaRPr lang="en-IN" sz="2000" dirty="0">
                        <a:solidFill>
                          <a:schemeClr val="tx1"/>
                        </a:solidFill>
                      </a:endParaRPr>
                    </a:p>
                  </a:txBody>
                  <a:tcPr/>
                </a:tc>
                <a:extLst>
                  <a:ext uri="{0D108BD9-81ED-4DB2-BD59-A6C34878D82A}">
                    <a16:rowId xmlns:a16="http://schemas.microsoft.com/office/drawing/2014/main" xmlns="" val="1872371564"/>
                  </a:ext>
                </a:extLst>
              </a:tr>
              <a:tr h="376925">
                <a:tc>
                  <a:txBody>
                    <a:bodyPr/>
                    <a:lstStyle/>
                    <a:p>
                      <a:r>
                        <a:rPr lang="en-IN" sz="2000" dirty="0" err="1">
                          <a:solidFill>
                            <a:schemeClr val="tx1"/>
                          </a:solidFill>
                        </a:rPr>
                        <a:t>Dept_No</a:t>
                      </a:r>
                      <a:endParaRPr lang="en-IN" sz="2000" dirty="0">
                        <a:solidFill>
                          <a:schemeClr val="tx1"/>
                        </a:solidFill>
                      </a:endParaRPr>
                    </a:p>
                  </a:txBody>
                  <a:tcPr/>
                </a:tc>
                <a:extLst>
                  <a:ext uri="{0D108BD9-81ED-4DB2-BD59-A6C34878D82A}">
                    <a16:rowId xmlns:a16="http://schemas.microsoft.com/office/drawing/2014/main" xmlns="" val="2069983482"/>
                  </a:ext>
                </a:extLst>
              </a:tr>
            </a:tbl>
          </a:graphicData>
        </a:graphic>
      </p:graphicFrame>
      <p:sp>
        <p:nvSpPr>
          <p:cNvPr id="7" name="TextBox 6">
            <a:extLst>
              <a:ext uri="{FF2B5EF4-FFF2-40B4-BE49-F238E27FC236}">
                <a16:creationId xmlns:a16="http://schemas.microsoft.com/office/drawing/2014/main" xmlns="" id="{3619A834-D3E0-4613-A21E-F25FF0FE64B0}"/>
              </a:ext>
            </a:extLst>
          </p:cNvPr>
          <p:cNvSpPr txBox="1"/>
          <p:nvPr/>
        </p:nvSpPr>
        <p:spPr>
          <a:xfrm>
            <a:off x="6529382" y="3217758"/>
            <a:ext cx="1318631" cy="369332"/>
          </a:xfrm>
          <a:prstGeom prst="rect">
            <a:avLst/>
          </a:prstGeom>
          <a:noFill/>
        </p:spPr>
        <p:txBody>
          <a:bodyPr wrap="none" rtlCol="0">
            <a:spAutoFit/>
          </a:bodyPr>
          <a:lstStyle/>
          <a:p>
            <a:r>
              <a:rPr lang="en-IN" b="1" dirty="0">
                <a:solidFill>
                  <a:srgbClr val="0070C0"/>
                </a:solidFill>
              </a:rPr>
              <a:t>Primary key</a:t>
            </a:r>
          </a:p>
        </p:txBody>
      </p:sp>
      <p:sp>
        <p:nvSpPr>
          <p:cNvPr id="8" name="TextBox 7">
            <a:extLst>
              <a:ext uri="{FF2B5EF4-FFF2-40B4-BE49-F238E27FC236}">
                <a16:creationId xmlns:a16="http://schemas.microsoft.com/office/drawing/2014/main" xmlns="" id="{8F027989-CFCB-447A-AC4D-8D1D7DF27CF8}"/>
              </a:ext>
            </a:extLst>
          </p:cNvPr>
          <p:cNvSpPr txBox="1"/>
          <p:nvPr/>
        </p:nvSpPr>
        <p:spPr>
          <a:xfrm>
            <a:off x="3098073" y="4949577"/>
            <a:ext cx="1273747" cy="369332"/>
          </a:xfrm>
          <a:prstGeom prst="rect">
            <a:avLst/>
          </a:prstGeom>
          <a:noFill/>
        </p:spPr>
        <p:txBody>
          <a:bodyPr wrap="none" rtlCol="0">
            <a:spAutoFit/>
          </a:bodyPr>
          <a:lstStyle/>
          <a:p>
            <a:r>
              <a:rPr lang="en-IN" b="1" dirty="0">
                <a:solidFill>
                  <a:srgbClr val="0070C0"/>
                </a:solidFill>
              </a:rPr>
              <a:t>Foreign key</a:t>
            </a:r>
          </a:p>
        </p:txBody>
      </p:sp>
      <p:cxnSp>
        <p:nvCxnSpPr>
          <p:cNvPr id="10" name="Straight Arrow Connector 9">
            <a:extLst>
              <a:ext uri="{FF2B5EF4-FFF2-40B4-BE49-F238E27FC236}">
                <a16:creationId xmlns:a16="http://schemas.microsoft.com/office/drawing/2014/main" xmlns="" id="{1F5D0945-ABCB-4AB2-AD0A-3FBD6A7CC82B}"/>
              </a:ext>
            </a:extLst>
          </p:cNvPr>
          <p:cNvCxnSpPr/>
          <p:nvPr/>
        </p:nvCxnSpPr>
        <p:spPr>
          <a:xfrm flipH="1">
            <a:off x="3149989" y="4009122"/>
            <a:ext cx="4635840" cy="1362487"/>
          </a:xfrm>
          <a:prstGeom prst="straightConnector1">
            <a:avLst/>
          </a:prstGeom>
          <a:ln w="57150"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1" name="Rectangle 10">
            <a:extLst>
              <a:ext uri="{FF2B5EF4-FFF2-40B4-BE49-F238E27FC236}">
                <a16:creationId xmlns:a16="http://schemas.microsoft.com/office/drawing/2014/main" xmlns="" id="{5143B419-BB6A-4C90-AAEB-B135FC5EC999}"/>
              </a:ext>
            </a:extLst>
          </p:cNvPr>
          <p:cNvSpPr/>
          <p:nvPr/>
        </p:nvSpPr>
        <p:spPr>
          <a:xfrm>
            <a:off x="1283856" y="4863530"/>
            <a:ext cx="1875796" cy="3582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xmlns="" id="{5FC29C55-B0D7-4525-91F0-7B87DA0F6B3E}"/>
              </a:ext>
            </a:extLst>
          </p:cNvPr>
          <p:cNvSpPr/>
          <p:nvPr/>
        </p:nvSpPr>
        <p:spPr>
          <a:xfrm>
            <a:off x="7832437" y="3329423"/>
            <a:ext cx="1468581" cy="5498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descr="File:C-DAC LogoTransp.png - Wikipedia">
            <a:extLst>
              <a:ext uri="{FF2B5EF4-FFF2-40B4-BE49-F238E27FC236}">
                <a16:creationId xmlns:a16="http://schemas.microsoft.com/office/drawing/2014/main" xmlns="" id="{B80BFACB-8BA3-4F9D-AE91-C27901328D52}"/>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717723" y="490874"/>
            <a:ext cx="1390650" cy="1009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370168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0962B5-7363-4892-901D-41BF6094037D}"/>
              </a:ext>
            </a:extLst>
          </p:cNvPr>
          <p:cNvSpPr>
            <a:spLocks noGrp="1"/>
          </p:cNvSpPr>
          <p:nvPr>
            <p:ph type="title"/>
          </p:nvPr>
        </p:nvSpPr>
        <p:spPr/>
        <p:txBody>
          <a:bodyPr/>
          <a:lstStyle/>
          <a:p>
            <a:r>
              <a:rPr lang="en-US" b="1" dirty="0">
                <a:solidFill>
                  <a:schemeClr val="tx1"/>
                </a:solidFill>
              </a:rPr>
              <a:t>			Composite Key</a:t>
            </a:r>
            <a:endParaRPr lang="en-IN" b="1" dirty="0">
              <a:solidFill>
                <a:schemeClr val="tx1"/>
              </a:solidFill>
            </a:endParaRPr>
          </a:p>
        </p:txBody>
      </p:sp>
      <p:sp>
        <p:nvSpPr>
          <p:cNvPr id="3" name="Content Placeholder 2">
            <a:extLst>
              <a:ext uri="{FF2B5EF4-FFF2-40B4-BE49-F238E27FC236}">
                <a16:creationId xmlns:a16="http://schemas.microsoft.com/office/drawing/2014/main" xmlns="" id="{EC064665-8003-4561-AA9D-B744DA345202}"/>
              </a:ext>
            </a:extLst>
          </p:cNvPr>
          <p:cNvSpPr>
            <a:spLocks noGrp="1"/>
          </p:cNvSpPr>
          <p:nvPr>
            <p:ph idx="1"/>
          </p:nvPr>
        </p:nvSpPr>
        <p:spPr/>
        <p:txBody>
          <a:bodyPr/>
          <a:lstStyle/>
          <a:p>
            <a:r>
              <a:rPr lang="en-US" dirty="0">
                <a:solidFill>
                  <a:schemeClr val="tx1"/>
                </a:solidFill>
              </a:rPr>
              <a:t>Sometimes, a table might not have a single column/attribute that uniquely identifies all the records of a table. </a:t>
            </a:r>
          </a:p>
          <a:p>
            <a:r>
              <a:rPr lang="en-US" dirty="0">
                <a:solidFill>
                  <a:schemeClr val="tx1"/>
                </a:solidFill>
              </a:rPr>
              <a:t>In order to uniquely identify rows of a table, combination of two or more columns/attributes can be used.</a:t>
            </a:r>
          </a:p>
          <a:p>
            <a:endParaRPr lang="en-US" dirty="0">
              <a:solidFill>
                <a:schemeClr val="tx1"/>
              </a:solidFill>
            </a:endParaRPr>
          </a:p>
          <a:p>
            <a:endParaRPr lang="en-US" dirty="0">
              <a:solidFill>
                <a:schemeClr val="tx1"/>
              </a:solidFill>
            </a:endParaRPr>
          </a:p>
          <a:p>
            <a:endParaRPr lang="en-US" dirty="0">
              <a:solidFill>
                <a:schemeClr val="tx1"/>
              </a:solidFill>
            </a:endParaRPr>
          </a:p>
          <a:p>
            <a:pPr lvl="8"/>
            <a:r>
              <a:rPr lang="en-US" dirty="0">
                <a:solidFill>
                  <a:schemeClr val="tx1"/>
                </a:solidFill>
              </a:rPr>
              <a:t>                                       		                  </a:t>
            </a:r>
            <a:r>
              <a:rPr lang="en-US" sz="2000" dirty="0">
                <a:solidFill>
                  <a:schemeClr val="tx1"/>
                </a:solidFill>
              </a:rPr>
              <a:t>Composite Key</a:t>
            </a:r>
            <a:endParaRPr lang="en-IN" sz="2000" dirty="0">
              <a:solidFill>
                <a:schemeClr val="tx1"/>
              </a:solidFill>
            </a:endParaRPr>
          </a:p>
        </p:txBody>
      </p:sp>
      <p:graphicFrame>
        <p:nvGraphicFramePr>
          <p:cNvPr id="5" name="Table 4">
            <a:extLst>
              <a:ext uri="{FF2B5EF4-FFF2-40B4-BE49-F238E27FC236}">
                <a16:creationId xmlns:a16="http://schemas.microsoft.com/office/drawing/2014/main" xmlns="" id="{4990F246-8895-40D2-BAAD-1DFD078835FE}"/>
              </a:ext>
            </a:extLst>
          </p:cNvPr>
          <p:cNvGraphicFramePr>
            <a:graphicFrameLocks noGrp="1"/>
          </p:cNvGraphicFramePr>
          <p:nvPr/>
        </p:nvGraphicFramePr>
        <p:xfrm>
          <a:off x="1274618" y="3470068"/>
          <a:ext cx="2733964" cy="2399024"/>
        </p:xfrm>
        <a:graphic>
          <a:graphicData uri="http://schemas.openxmlformats.org/drawingml/2006/table">
            <a:tbl>
              <a:tblPr firstRow="1" bandRow="1">
                <a:tableStyleId>{93296810-A885-4BE3-A3E7-6D5BEEA58F35}</a:tableStyleId>
              </a:tblPr>
              <a:tblGrid>
                <a:gridCol w="2733964">
                  <a:extLst>
                    <a:ext uri="{9D8B030D-6E8A-4147-A177-3AD203B41FA5}">
                      <a16:colId xmlns:a16="http://schemas.microsoft.com/office/drawing/2014/main" xmlns="" val="22016385"/>
                    </a:ext>
                  </a:extLst>
                </a:gridCol>
              </a:tblGrid>
              <a:tr h="599756">
                <a:tc>
                  <a:txBody>
                    <a:bodyPr/>
                    <a:lstStyle/>
                    <a:p>
                      <a:r>
                        <a:rPr lang="en-IN" sz="2000" dirty="0"/>
                        <a:t>Student_Registration</a:t>
                      </a:r>
                    </a:p>
                  </a:txBody>
                  <a:tcPr/>
                </a:tc>
                <a:extLst>
                  <a:ext uri="{0D108BD9-81ED-4DB2-BD59-A6C34878D82A}">
                    <a16:rowId xmlns:a16="http://schemas.microsoft.com/office/drawing/2014/main" xmlns="" val="2340703182"/>
                  </a:ext>
                </a:extLst>
              </a:tr>
              <a:tr h="599756">
                <a:tc>
                  <a:txBody>
                    <a:bodyPr/>
                    <a:lstStyle/>
                    <a:p>
                      <a:r>
                        <a:rPr lang="en-IN" dirty="0">
                          <a:solidFill>
                            <a:schemeClr val="tx1"/>
                          </a:solidFill>
                        </a:rPr>
                        <a:t>Name</a:t>
                      </a:r>
                    </a:p>
                  </a:txBody>
                  <a:tcPr/>
                </a:tc>
                <a:extLst>
                  <a:ext uri="{0D108BD9-81ED-4DB2-BD59-A6C34878D82A}">
                    <a16:rowId xmlns:a16="http://schemas.microsoft.com/office/drawing/2014/main" xmlns="" val="760890751"/>
                  </a:ext>
                </a:extLst>
              </a:tr>
              <a:tr h="599756">
                <a:tc>
                  <a:txBody>
                    <a:bodyPr/>
                    <a:lstStyle/>
                    <a:p>
                      <a:r>
                        <a:rPr lang="en-IN" dirty="0">
                          <a:solidFill>
                            <a:schemeClr val="tx1"/>
                          </a:solidFill>
                        </a:rPr>
                        <a:t>DOB</a:t>
                      </a:r>
                    </a:p>
                  </a:txBody>
                  <a:tcPr/>
                </a:tc>
                <a:extLst>
                  <a:ext uri="{0D108BD9-81ED-4DB2-BD59-A6C34878D82A}">
                    <a16:rowId xmlns:a16="http://schemas.microsoft.com/office/drawing/2014/main" xmlns="" val="3979177558"/>
                  </a:ext>
                </a:extLst>
              </a:tr>
              <a:tr h="599756">
                <a:tc>
                  <a:txBody>
                    <a:bodyPr/>
                    <a:lstStyle/>
                    <a:p>
                      <a:r>
                        <a:rPr lang="en-IN" dirty="0">
                          <a:solidFill>
                            <a:schemeClr val="tx1"/>
                          </a:solidFill>
                        </a:rPr>
                        <a:t>Degree</a:t>
                      </a:r>
                    </a:p>
                  </a:txBody>
                  <a:tcPr/>
                </a:tc>
                <a:extLst>
                  <a:ext uri="{0D108BD9-81ED-4DB2-BD59-A6C34878D82A}">
                    <a16:rowId xmlns:a16="http://schemas.microsoft.com/office/drawing/2014/main" xmlns="" val="23398048"/>
                  </a:ext>
                </a:extLst>
              </a:tr>
            </a:tbl>
          </a:graphicData>
        </a:graphic>
      </p:graphicFrame>
      <p:sp>
        <p:nvSpPr>
          <p:cNvPr id="6" name="Right Brace 5">
            <a:extLst>
              <a:ext uri="{FF2B5EF4-FFF2-40B4-BE49-F238E27FC236}">
                <a16:creationId xmlns:a16="http://schemas.microsoft.com/office/drawing/2014/main" xmlns="" id="{B7305585-CDF9-484B-B094-94BB68DEBC27}"/>
              </a:ext>
            </a:extLst>
          </p:cNvPr>
          <p:cNvSpPr/>
          <p:nvPr/>
        </p:nvSpPr>
        <p:spPr>
          <a:xfrm>
            <a:off x="4008582" y="4327834"/>
            <a:ext cx="2290619" cy="683491"/>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IN"/>
          </a:p>
        </p:txBody>
      </p:sp>
      <p:sp>
        <p:nvSpPr>
          <p:cNvPr id="7" name="Rectangle 6">
            <a:extLst>
              <a:ext uri="{FF2B5EF4-FFF2-40B4-BE49-F238E27FC236}">
                <a16:creationId xmlns:a16="http://schemas.microsoft.com/office/drawing/2014/main" xmlns="" id="{4C63803D-12BC-491D-BE6C-CD96987D2737}"/>
              </a:ext>
            </a:extLst>
          </p:cNvPr>
          <p:cNvSpPr/>
          <p:nvPr/>
        </p:nvSpPr>
        <p:spPr>
          <a:xfrm>
            <a:off x="1274618" y="4083281"/>
            <a:ext cx="2733964" cy="11814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descr="File:C-DAC LogoTransp.png - Wikipedia">
            <a:extLst>
              <a:ext uri="{FF2B5EF4-FFF2-40B4-BE49-F238E27FC236}">
                <a16:creationId xmlns:a16="http://schemas.microsoft.com/office/drawing/2014/main" xmlns="" id="{8C26B102-3539-4B76-A3A1-866D4D0552E7}"/>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717723" y="490874"/>
            <a:ext cx="1390650" cy="1009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077360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B857992-5DFF-44FE-A027-A3A2136133DF}"/>
              </a:ext>
            </a:extLst>
          </p:cNvPr>
          <p:cNvSpPr>
            <a:spLocks noGrp="1"/>
          </p:cNvSpPr>
          <p:nvPr>
            <p:ph idx="1"/>
          </p:nvPr>
        </p:nvSpPr>
        <p:spPr/>
        <p:txBody>
          <a:bodyPr/>
          <a:lstStyle/>
          <a:p>
            <a:pPr>
              <a:buFont typeface="Wingdings" panose="05000000000000000000" pitchFamily="2" charset="2"/>
              <a:buChar char="Ø"/>
            </a:pPr>
            <a:r>
              <a:rPr lang="en-US" dirty="0">
                <a:solidFill>
                  <a:schemeClr val="tx1"/>
                </a:solidFill>
                <a:latin typeface="Trebuchet MS" panose="020B0603020202020204" pitchFamily="34" charset="0"/>
                <a:ea typeface="Times New Roman" panose="02020603050405020304" pitchFamily="18" charset="0"/>
                <a:cs typeface="Times New Roman" panose="02020603050405020304" pitchFamily="18" charset="0"/>
              </a:rPr>
              <a:t>A</a:t>
            </a:r>
            <a:r>
              <a:rPr lang="en-US" dirty="0">
                <a:solidFill>
                  <a:schemeClr val="tx1"/>
                </a:solidFill>
                <a:effectLst/>
                <a:latin typeface="Trebuchet MS" panose="020B0603020202020204" pitchFamily="34" charset="0"/>
                <a:ea typeface="Times New Roman" panose="02020603050405020304" pitchFamily="18" charset="0"/>
                <a:cs typeface="Times New Roman" panose="02020603050405020304" pitchFamily="18" charset="0"/>
              </a:rPr>
              <a:t>n attribute (column) of a table cannot hold multiple values. </a:t>
            </a:r>
          </a:p>
          <a:p>
            <a:pPr>
              <a:buFont typeface="Wingdings" panose="05000000000000000000" pitchFamily="2" charset="2"/>
              <a:buChar char="Ø"/>
            </a:pPr>
            <a:r>
              <a:rPr lang="en-US" dirty="0">
                <a:solidFill>
                  <a:schemeClr val="tx1"/>
                </a:solidFill>
                <a:effectLst/>
                <a:latin typeface="Trebuchet MS" panose="020B0603020202020204" pitchFamily="34" charset="0"/>
                <a:ea typeface="Times New Roman" panose="02020603050405020304" pitchFamily="18" charset="0"/>
                <a:cs typeface="Times New Roman" panose="02020603050405020304" pitchFamily="18" charset="0"/>
              </a:rPr>
              <a:t>It should hold only atomic values.</a:t>
            </a:r>
          </a:p>
          <a:p>
            <a:endParaRPr lang="en-IN" dirty="0"/>
          </a:p>
        </p:txBody>
      </p:sp>
      <p:pic>
        <p:nvPicPr>
          <p:cNvPr id="4" name="Picture 3" descr="File:C-DAC LogoTransp.png - Wikipedia">
            <a:extLst>
              <a:ext uri="{FF2B5EF4-FFF2-40B4-BE49-F238E27FC236}">
                <a16:creationId xmlns:a16="http://schemas.microsoft.com/office/drawing/2014/main" xmlns="" id="{22106BC6-6E04-4A8A-A3D6-C4A391D4A4E3}"/>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717723" y="490874"/>
            <a:ext cx="1390650" cy="1009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5">
            <a:extLst>
              <a:ext uri="{FF2B5EF4-FFF2-40B4-BE49-F238E27FC236}">
                <a16:creationId xmlns:a16="http://schemas.microsoft.com/office/drawing/2014/main" xmlns="" id="{9033F4EA-A2A9-43E5-BA8F-EB0D20680207}"/>
              </a:ext>
            </a:extLst>
          </p:cNvPr>
          <p:cNvSpPr txBox="1"/>
          <p:nvPr/>
        </p:nvSpPr>
        <p:spPr>
          <a:xfrm>
            <a:off x="5030404" y="490874"/>
            <a:ext cx="2192152" cy="1107996"/>
          </a:xfrm>
          <a:prstGeom prst="rect">
            <a:avLst/>
          </a:prstGeom>
          <a:noFill/>
        </p:spPr>
        <p:txBody>
          <a:bodyPr wrap="square">
            <a:spAutoFit/>
          </a:bodyPr>
          <a:lstStyle/>
          <a:p>
            <a:r>
              <a:rPr lang="en-US" sz="6600" dirty="0">
                <a:solidFill>
                  <a:schemeClr val="tx1"/>
                </a:solidFill>
              </a:rPr>
              <a:t>1NF</a:t>
            </a:r>
          </a:p>
        </p:txBody>
      </p:sp>
      <p:graphicFrame>
        <p:nvGraphicFramePr>
          <p:cNvPr id="7" name="Table 6">
            <a:extLst>
              <a:ext uri="{FF2B5EF4-FFF2-40B4-BE49-F238E27FC236}">
                <a16:creationId xmlns:a16="http://schemas.microsoft.com/office/drawing/2014/main" xmlns="" id="{BC31C402-D577-4664-919D-3F3D1AB19535}"/>
              </a:ext>
            </a:extLst>
          </p:cNvPr>
          <p:cNvGraphicFramePr>
            <a:graphicFrameLocks noGrp="1"/>
          </p:cNvGraphicFramePr>
          <p:nvPr>
            <p:extLst>
              <p:ext uri="{D42A27DB-BD31-4B8C-83A1-F6EECF244321}">
                <p14:modId xmlns:p14="http://schemas.microsoft.com/office/powerpoint/2010/main" xmlns="" val="3800438017"/>
              </p:ext>
            </p:extLst>
          </p:nvPr>
        </p:nvGraphicFramePr>
        <p:xfrm>
          <a:off x="1250034" y="2963650"/>
          <a:ext cx="5141802" cy="2905444"/>
        </p:xfrm>
        <a:graphic>
          <a:graphicData uri="http://schemas.openxmlformats.org/drawingml/2006/table">
            <a:tbl>
              <a:tblPr firstRow="1" firstCol="1" bandRow="1">
                <a:tableStyleId>{5C22544A-7EE6-4342-B048-85BDC9FD1C3A}</a:tableStyleId>
              </a:tblPr>
              <a:tblGrid>
                <a:gridCol w="776012">
                  <a:extLst>
                    <a:ext uri="{9D8B030D-6E8A-4147-A177-3AD203B41FA5}">
                      <a16:colId xmlns:a16="http://schemas.microsoft.com/office/drawing/2014/main" xmlns="" val="2912059325"/>
                    </a:ext>
                  </a:extLst>
                </a:gridCol>
                <a:gridCol w="1391848">
                  <a:extLst>
                    <a:ext uri="{9D8B030D-6E8A-4147-A177-3AD203B41FA5}">
                      <a16:colId xmlns:a16="http://schemas.microsoft.com/office/drawing/2014/main" xmlns="" val="865666702"/>
                    </a:ext>
                  </a:extLst>
                </a:gridCol>
                <a:gridCol w="1486971">
                  <a:extLst>
                    <a:ext uri="{9D8B030D-6E8A-4147-A177-3AD203B41FA5}">
                      <a16:colId xmlns:a16="http://schemas.microsoft.com/office/drawing/2014/main" xmlns="" val="1676519020"/>
                    </a:ext>
                  </a:extLst>
                </a:gridCol>
                <a:gridCol w="1486971">
                  <a:extLst>
                    <a:ext uri="{9D8B030D-6E8A-4147-A177-3AD203B41FA5}">
                      <a16:colId xmlns:a16="http://schemas.microsoft.com/office/drawing/2014/main" xmlns="" val="856111266"/>
                    </a:ext>
                  </a:extLst>
                </a:gridCol>
              </a:tblGrid>
              <a:tr h="464458">
                <a:tc>
                  <a:txBody>
                    <a:bodyPr/>
                    <a:lstStyle/>
                    <a:p>
                      <a:pPr>
                        <a:lnSpc>
                          <a:spcPct val="107000"/>
                        </a:lnSpc>
                      </a:pPr>
                      <a:r>
                        <a:rPr lang="en-US" sz="1400">
                          <a:effectLst/>
                        </a:rPr>
                        <a:t>emp_id</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400">
                          <a:effectLst/>
                        </a:rPr>
                        <a:t>emp_name</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400">
                          <a:effectLst/>
                        </a:rPr>
                        <a:t>emp_address</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400">
                          <a:effectLst/>
                        </a:rPr>
                        <a:t>emp_mobile</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extLst>
                  <a:ext uri="{0D108BD9-81ED-4DB2-BD59-A6C34878D82A}">
                    <a16:rowId xmlns:a16="http://schemas.microsoft.com/office/drawing/2014/main" xmlns="" val="232249247"/>
                  </a:ext>
                </a:extLst>
              </a:tr>
              <a:tr h="464458">
                <a:tc>
                  <a:txBody>
                    <a:bodyPr/>
                    <a:lstStyle/>
                    <a:p>
                      <a:pPr>
                        <a:lnSpc>
                          <a:spcPct val="107000"/>
                        </a:lnSpc>
                      </a:pPr>
                      <a:r>
                        <a:rPr lang="en-US" sz="1400">
                          <a:effectLst/>
                        </a:rPr>
                        <a:t>101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400">
                          <a:effectLst/>
                        </a:rPr>
                        <a:t>Herschel</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400">
                          <a:effectLst/>
                        </a:rPr>
                        <a:t>New Delhi</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400">
                          <a:effectLst/>
                        </a:rPr>
                        <a:t>8912312390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extLst>
                  <a:ext uri="{0D108BD9-81ED-4DB2-BD59-A6C34878D82A}">
                    <a16:rowId xmlns:a16="http://schemas.microsoft.com/office/drawing/2014/main" xmlns="" val="2728117739"/>
                  </a:ext>
                </a:extLst>
              </a:tr>
              <a:tr h="756035">
                <a:tc>
                  <a:txBody>
                    <a:bodyPr/>
                    <a:lstStyle/>
                    <a:p>
                      <a:pPr>
                        <a:lnSpc>
                          <a:spcPct val="107000"/>
                        </a:lnSpc>
                      </a:pPr>
                      <a:r>
                        <a:rPr lang="en-US" sz="1400">
                          <a:effectLst/>
                        </a:rPr>
                        <a:t>102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400" dirty="0">
                          <a:effectLst/>
                        </a:rPr>
                        <a:t>Jon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400" dirty="0">
                          <a:effectLst/>
                        </a:rPr>
                        <a:t>Kanpur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400">
                          <a:effectLst/>
                        </a:rPr>
                        <a:t>8812121212</a:t>
                      </a:r>
                      <a:endParaRPr lang="en-IN" sz="1400">
                        <a:effectLst/>
                      </a:endParaRPr>
                    </a:p>
                    <a:p>
                      <a:pPr>
                        <a:lnSpc>
                          <a:spcPct val="107000"/>
                        </a:lnSpc>
                      </a:pPr>
                      <a:r>
                        <a:rPr lang="en-US" sz="1400">
                          <a:effectLst/>
                        </a:rPr>
                        <a:t>9900012222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extLst>
                  <a:ext uri="{0D108BD9-81ED-4DB2-BD59-A6C34878D82A}">
                    <a16:rowId xmlns:a16="http://schemas.microsoft.com/office/drawing/2014/main" xmlns="" val="3472311571"/>
                  </a:ext>
                </a:extLst>
              </a:tr>
              <a:tr h="464458">
                <a:tc>
                  <a:txBody>
                    <a:bodyPr/>
                    <a:lstStyle/>
                    <a:p>
                      <a:pPr>
                        <a:lnSpc>
                          <a:spcPct val="107000"/>
                        </a:lnSpc>
                      </a:pPr>
                      <a:r>
                        <a:rPr lang="en-US" sz="1400">
                          <a:effectLst/>
                        </a:rPr>
                        <a:t>103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400">
                          <a:effectLst/>
                        </a:rPr>
                        <a:t>Ron</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400" dirty="0">
                          <a:effectLst/>
                        </a:rPr>
                        <a:t>Chennai</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400">
                          <a:effectLst/>
                        </a:rPr>
                        <a:t>7778881212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extLst>
                  <a:ext uri="{0D108BD9-81ED-4DB2-BD59-A6C34878D82A}">
                    <a16:rowId xmlns:a16="http://schemas.microsoft.com/office/drawing/2014/main" xmlns="" val="3139594907"/>
                  </a:ext>
                </a:extLst>
              </a:tr>
              <a:tr h="756035">
                <a:tc>
                  <a:txBody>
                    <a:bodyPr/>
                    <a:lstStyle/>
                    <a:p>
                      <a:pPr>
                        <a:lnSpc>
                          <a:spcPct val="107000"/>
                        </a:lnSpc>
                      </a:pPr>
                      <a:r>
                        <a:rPr lang="en-US" sz="1400">
                          <a:effectLst/>
                        </a:rPr>
                        <a:t>104</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400">
                          <a:effectLst/>
                        </a:rPr>
                        <a:t>Lester</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400">
                          <a:effectLst/>
                        </a:rPr>
                        <a:t>Bangalore</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400" dirty="0">
                          <a:effectLst/>
                        </a:rPr>
                        <a:t>9990000123</a:t>
                      </a:r>
                      <a:endParaRPr lang="en-IN" sz="1400" dirty="0">
                        <a:effectLst/>
                      </a:endParaRPr>
                    </a:p>
                    <a:p>
                      <a:pPr>
                        <a:lnSpc>
                          <a:spcPct val="107000"/>
                        </a:lnSpc>
                      </a:pPr>
                      <a:r>
                        <a:rPr lang="en-US" sz="1400" dirty="0">
                          <a:effectLst/>
                        </a:rPr>
                        <a:t>8123450987</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extLst>
                  <a:ext uri="{0D108BD9-81ED-4DB2-BD59-A6C34878D82A}">
                    <a16:rowId xmlns:a16="http://schemas.microsoft.com/office/drawing/2014/main" xmlns="" val="1942701657"/>
                  </a:ext>
                </a:extLst>
              </a:tr>
            </a:tbl>
          </a:graphicData>
        </a:graphic>
      </p:graphicFrame>
      <p:graphicFrame>
        <p:nvGraphicFramePr>
          <p:cNvPr id="8" name="Table 7">
            <a:extLst>
              <a:ext uri="{FF2B5EF4-FFF2-40B4-BE49-F238E27FC236}">
                <a16:creationId xmlns:a16="http://schemas.microsoft.com/office/drawing/2014/main" xmlns="" id="{8DF3AFD6-1A06-49FB-8075-FB289B13D10F}"/>
              </a:ext>
            </a:extLst>
          </p:cNvPr>
          <p:cNvGraphicFramePr>
            <a:graphicFrameLocks noGrp="1"/>
          </p:cNvGraphicFramePr>
          <p:nvPr>
            <p:extLst>
              <p:ext uri="{D42A27DB-BD31-4B8C-83A1-F6EECF244321}">
                <p14:modId xmlns:p14="http://schemas.microsoft.com/office/powerpoint/2010/main" xmlns="" val="3036915691"/>
              </p:ext>
            </p:extLst>
          </p:nvPr>
        </p:nvGraphicFramePr>
        <p:xfrm>
          <a:off x="7049209" y="2963650"/>
          <a:ext cx="4943476" cy="2905441"/>
        </p:xfrm>
        <a:graphic>
          <a:graphicData uri="http://schemas.openxmlformats.org/drawingml/2006/table">
            <a:tbl>
              <a:tblPr firstRow="1" firstCol="1" bandRow="1">
                <a:tableStyleId>{5C22544A-7EE6-4342-B048-85BDC9FD1C3A}</a:tableStyleId>
              </a:tblPr>
              <a:tblGrid>
                <a:gridCol w="1235869">
                  <a:extLst>
                    <a:ext uri="{9D8B030D-6E8A-4147-A177-3AD203B41FA5}">
                      <a16:colId xmlns:a16="http://schemas.microsoft.com/office/drawing/2014/main" xmlns="" val="14502742"/>
                    </a:ext>
                  </a:extLst>
                </a:gridCol>
                <a:gridCol w="1235869">
                  <a:extLst>
                    <a:ext uri="{9D8B030D-6E8A-4147-A177-3AD203B41FA5}">
                      <a16:colId xmlns:a16="http://schemas.microsoft.com/office/drawing/2014/main" xmlns="" val="1300060077"/>
                    </a:ext>
                  </a:extLst>
                </a:gridCol>
                <a:gridCol w="1235869">
                  <a:extLst>
                    <a:ext uri="{9D8B030D-6E8A-4147-A177-3AD203B41FA5}">
                      <a16:colId xmlns:a16="http://schemas.microsoft.com/office/drawing/2014/main" xmlns="" val="1079086193"/>
                    </a:ext>
                  </a:extLst>
                </a:gridCol>
                <a:gridCol w="1235869">
                  <a:extLst>
                    <a:ext uri="{9D8B030D-6E8A-4147-A177-3AD203B41FA5}">
                      <a16:colId xmlns:a16="http://schemas.microsoft.com/office/drawing/2014/main" xmlns="" val="2309555730"/>
                    </a:ext>
                  </a:extLst>
                </a:gridCol>
              </a:tblGrid>
              <a:tr h="415063">
                <a:tc>
                  <a:txBody>
                    <a:bodyPr/>
                    <a:lstStyle/>
                    <a:p>
                      <a:pPr>
                        <a:lnSpc>
                          <a:spcPct val="107000"/>
                        </a:lnSpc>
                      </a:pPr>
                      <a:r>
                        <a:rPr lang="en-US" sz="1400">
                          <a:effectLst/>
                        </a:rPr>
                        <a:t>emp_id</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400" dirty="0" err="1">
                          <a:effectLst/>
                        </a:rPr>
                        <a:t>emp_name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400">
                          <a:effectLst/>
                        </a:rPr>
                        <a:t>emp_address</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400">
                          <a:effectLst/>
                        </a:rPr>
                        <a:t>emp_mobile</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extLst>
                  <a:ext uri="{0D108BD9-81ED-4DB2-BD59-A6C34878D82A}">
                    <a16:rowId xmlns:a16="http://schemas.microsoft.com/office/drawing/2014/main" xmlns="" val="1286586376"/>
                  </a:ext>
                </a:extLst>
              </a:tr>
              <a:tr h="415063">
                <a:tc>
                  <a:txBody>
                    <a:bodyPr/>
                    <a:lstStyle/>
                    <a:p>
                      <a:pPr>
                        <a:lnSpc>
                          <a:spcPct val="107000"/>
                        </a:lnSpc>
                      </a:pPr>
                      <a:r>
                        <a:rPr lang="en-US" sz="1400">
                          <a:effectLst/>
                        </a:rPr>
                        <a:t>101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400">
                          <a:effectLst/>
                        </a:rPr>
                        <a:t>Herschel</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400">
                          <a:effectLst/>
                        </a:rPr>
                        <a:t>New Delhi</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400">
                          <a:effectLst/>
                        </a:rPr>
                        <a:t>8912312390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extLst>
                  <a:ext uri="{0D108BD9-81ED-4DB2-BD59-A6C34878D82A}">
                    <a16:rowId xmlns:a16="http://schemas.microsoft.com/office/drawing/2014/main" xmlns="" val="1876304271"/>
                  </a:ext>
                </a:extLst>
              </a:tr>
              <a:tr h="415063">
                <a:tc>
                  <a:txBody>
                    <a:bodyPr/>
                    <a:lstStyle/>
                    <a:p>
                      <a:pPr>
                        <a:lnSpc>
                          <a:spcPct val="107000"/>
                        </a:lnSpc>
                      </a:pPr>
                      <a:r>
                        <a:rPr lang="en-US" sz="1400">
                          <a:effectLst/>
                        </a:rPr>
                        <a:t>102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400" dirty="0">
                          <a:effectLst/>
                        </a:rPr>
                        <a:t>Jon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400">
                          <a:effectLst/>
                        </a:rPr>
                        <a:t>Kanpur</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400">
                          <a:effectLst/>
                        </a:rPr>
                        <a:t>8812121212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extLst>
                  <a:ext uri="{0D108BD9-81ED-4DB2-BD59-A6C34878D82A}">
                    <a16:rowId xmlns:a16="http://schemas.microsoft.com/office/drawing/2014/main" xmlns="" val="361201664"/>
                  </a:ext>
                </a:extLst>
              </a:tr>
              <a:tr h="415063">
                <a:tc>
                  <a:txBody>
                    <a:bodyPr/>
                    <a:lstStyle/>
                    <a:p>
                      <a:pPr>
                        <a:lnSpc>
                          <a:spcPct val="107000"/>
                        </a:lnSpc>
                      </a:pPr>
                      <a:r>
                        <a:rPr lang="en-US" sz="1400">
                          <a:effectLst/>
                        </a:rPr>
                        <a:t>102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400">
                          <a:effectLst/>
                        </a:rPr>
                        <a:t>Jon</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400">
                          <a:effectLst/>
                        </a:rPr>
                        <a:t>Kanpur</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400">
                          <a:effectLst/>
                        </a:rPr>
                        <a:t>9900012222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extLst>
                  <a:ext uri="{0D108BD9-81ED-4DB2-BD59-A6C34878D82A}">
                    <a16:rowId xmlns:a16="http://schemas.microsoft.com/office/drawing/2014/main" xmlns="" val="527550263"/>
                  </a:ext>
                </a:extLst>
              </a:tr>
              <a:tr h="415063">
                <a:tc>
                  <a:txBody>
                    <a:bodyPr/>
                    <a:lstStyle/>
                    <a:p>
                      <a:pPr>
                        <a:lnSpc>
                          <a:spcPct val="107000"/>
                        </a:lnSpc>
                      </a:pPr>
                      <a:r>
                        <a:rPr lang="en-US" sz="1400">
                          <a:effectLst/>
                        </a:rPr>
                        <a:t>103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400" dirty="0">
                          <a:effectLst/>
                        </a:rPr>
                        <a:t>Ron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400" dirty="0">
                          <a:effectLst/>
                        </a:rPr>
                        <a:t>Chennai</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400" dirty="0">
                          <a:effectLst/>
                        </a:rPr>
                        <a:t>7778881212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extLst>
                  <a:ext uri="{0D108BD9-81ED-4DB2-BD59-A6C34878D82A}">
                    <a16:rowId xmlns:a16="http://schemas.microsoft.com/office/drawing/2014/main" xmlns="" val="984230461"/>
                  </a:ext>
                </a:extLst>
              </a:tr>
              <a:tr h="415063">
                <a:tc>
                  <a:txBody>
                    <a:bodyPr/>
                    <a:lstStyle/>
                    <a:p>
                      <a:pPr>
                        <a:lnSpc>
                          <a:spcPct val="107000"/>
                        </a:lnSpc>
                      </a:pPr>
                      <a:r>
                        <a:rPr lang="en-US" sz="1400">
                          <a:effectLst/>
                        </a:rPr>
                        <a:t>104</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400">
                          <a:effectLst/>
                        </a:rPr>
                        <a:t>Lester</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400">
                          <a:effectLst/>
                        </a:rPr>
                        <a:t>Bangalore</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400">
                          <a:effectLst/>
                        </a:rPr>
                        <a:t>9990000123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extLst>
                  <a:ext uri="{0D108BD9-81ED-4DB2-BD59-A6C34878D82A}">
                    <a16:rowId xmlns:a16="http://schemas.microsoft.com/office/drawing/2014/main" xmlns="" val="3649809162"/>
                  </a:ext>
                </a:extLst>
              </a:tr>
              <a:tr h="415063">
                <a:tc>
                  <a:txBody>
                    <a:bodyPr/>
                    <a:lstStyle/>
                    <a:p>
                      <a:pPr>
                        <a:lnSpc>
                          <a:spcPct val="107000"/>
                        </a:lnSpc>
                      </a:pPr>
                      <a:r>
                        <a:rPr lang="en-US" sz="1400">
                          <a:effectLst/>
                        </a:rPr>
                        <a:t>104</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400">
                          <a:effectLst/>
                        </a:rPr>
                        <a:t>Lester</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400">
                          <a:effectLst/>
                        </a:rPr>
                        <a:t>Bangalore</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400" dirty="0">
                          <a:effectLst/>
                        </a:rPr>
                        <a:t>8123450987</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extLst>
                  <a:ext uri="{0D108BD9-81ED-4DB2-BD59-A6C34878D82A}">
                    <a16:rowId xmlns:a16="http://schemas.microsoft.com/office/drawing/2014/main" xmlns="" val="3292650958"/>
                  </a:ext>
                </a:extLst>
              </a:tr>
            </a:tbl>
          </a:graphicData>
        </a:graphic>
      </p:graphicFrame>
      <p:sp>
        <p:nvSpPr>
          <p:cNvPr id="2" name="Arrow: Right 1">
            <a:extLst>
              <a:ext uri="{FF2B5EF4-FFF2-40B4-BE49-F238E27FC236}">
                <a16:creationId xmlns:a16="http://schemas.microsoft.com/office/drawing/2014/main" xmlns="" id="{40C8E20C-4980-44A8-A5B6-B57239D1DA22}"/>
              </a:ext>
            </a:extLst>
          </p:cNvPr>
          <p:cNvSpPr/>
          <p:nvPr/>
        </p:nvSpPr>
        <p:spPr>
          <a:xfrm>
            <a:off x="6391836" y="4294093"/>
            <a:ext cx="657373" cy="484632"/>
          </a:xfrm>
          <a:prstGeom prs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2081240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B857992-5DFF-44FE-A027-A3A2136133DF}"/>
              </a:ext>
            </a:extLst>
          </p:cNvPr>
          <p:cNvSpPr>
            <a:spLocks noGrp="1"/>
          </p:cNvSpPr>
          <p:nvPr>
            <p:ph idx="1"/>
          </p:nvPr>
        </p:nvSpPr>
        <p:spPr/>
        <p:txBody>
          <a:bodyPr>
            <a:normAutofit/>
          </a:bodyPr>
          <a:lstStyle/>
          <a:p>
            <a:pPr>
              <a:buFont typeface="Wingdings" panose="05000000000000000000" pitchFamily="2" charset="2"/>
              <a:buChar char="Ø"/>
            </a:pPr>
            <a:r>
              <a:rPr lang="en-US" sz="3600" dirty="0">
                <a:solidFill>
                  <a:schemeClr val="tx1"/>
                </a:solidFill>
              </a:rPr>
              <a:t>Table is in 1NF</a:t>
            </a:r>
          </a:p>
          <a:p>
            <a:pPr>
              <a:buFont typeface="Wingdings" panose="05000000000000000000" pitchFamily="2" charset="2"/>
              <a:buChar char="Ø"/>
            </a:pPr>
            <a:r>
              <a:rPr lang="en-US" sz="3600" dirty="0">
                <a:solidFill>
                  <a:schemeClr val="tx1"/>
                </a:solidFill>
              </a:rPr>
              <a:t>No non-prime attribute is dependent on the proper subset of any candidate key of table.</a:t>
            </a:r>
            <a:endParaRPr lang="en-IN" sz="3600" dirty="0">
              <a:solidFill>
                <a:schemeClr val="tx1"/>
              </a:solidFill>
            </a:endParaRPr>
          </a:p>
          <a:p>
            <a:endParaRPr lang="en-IN" dirty="0"/>
          </a:p>
        </p:txBody>
      </p:sp>
      <p:pic>
        <p:nvPicPr>
          <p:cNvPr id="4" name="Picture 3" descr="File:C-DAC LogoTransp.png - Wikipedia">
            <a:extLst>
              <a:ext uri="{FF2B5EF4-FFF2-40B4-BE49-F238E27FC236}">
                <a16:creationId xmlns:a16="http://schemas.microsoft.com/office/drawing/2014/main" xmlns="" id="{22106BC6-6E04-4A8A-A3D6-C4A391D4A4E3}"/>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717723" y="490874"/>
            <a:ext cx="1390650" cy="1009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Box 7">
            <a:extLst>
              <a:ext uri="{FF2B5EF4-FFF2-40B4-BE49-F238E27FC236}">
                <a16:creationId xmlns:a16="http://schemas.microsoft.com/office/drawing/2014/main" xmlns="" id="{DE3031FB-8E1A-4442-A75A-23C581CB588B}"/>
              </a:ext>
            </a:extLst>
          </p:cNvPr>
          <p:cNvSpPr txBox="1"/>
          <p:nvPr/>
        </p:nvSpPr>
        <p:spPr>
          <a:xfrm>
            <a:off x="5030404" y="490874"/>
            <a:ext cx="2192152" cy="1107996"/>
          </a:xfrm>
          <a:prstGeom prst="rect">
            <a:avLst/>
          </a:prstGeom>
          <a:noFill/>
        </p:spPr>
        <p:txBody>
          <a:bodyPr wrap="square">
            <a:spAutoFit/>
          </a:bodyPr>
          <a:lstStyle/>
          <a:p>
            <a:r>
              <a:rPr lang="en-US" sz="6600" dirty="0"/>
              <a:t>2</a:t>
            </a:r>
            <a:r>
              <a:rPr lang="en-US" sz="6600" dirty="0">
                <a:solidFill>
                  <a:schemeClr val="tx1"/>
                </a:solidFill>
              </a:rPr>
              <a:t>NF</a:t>
            </a:r>
          </a:p>
        </p:txBody>
      </p:sp>
    </p:spTree>
    <p:extLst>
      <p:ext uri="{BB962C8B-B14F-4D97-AF65-F5344CB8AC3E}">
        <p14:creationId xmlns:p14="http://schemas.microsoft.com/office/powerpoint/2010/main" xmlns="" val="2127111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B857992-5DFF-44FE-A027-A3A2136133DF}"/>
              </a:ext>
            </a:extLst>
          </p:cNvPr>
          <p:cNvSpPr>
            <a:spLocks noGrp="1"/>
          </p:cNvSpPr>
          <p:nvPr>
            <p:ph idx="1"/>
          </p:nvPr>
        </p:nvSpPr>
        <p:spPr/>
        <p:txBody>
          <a:bodyPr>
            <a:normAutofit/>
          </a:bodyPr>
          <a:lstStyle/>
          <a:p>
            <a:r>
              <a:rPr lang="en-IN" dirty="0">
                <a:solidFill>
                  <a:schemeClr val="tx1"/>
                </a:solidFill>
              </a:rPr>
              <a:t>Example:</a:t>
            </a:r>
          </a:p>
          <a:p>
            <a:endParaRPr lang="en-IN" dirty="0"/>
          </a:p>
          <a:p>
            <a:endParaRPr lang="en-IN" dirty="0"/>
          </a:p>
          <a:p>
            <a:endParaRPr lang="en-IN" dirty="0"/>
          </a:p>
          <a:p>
            <a:endParaRPr lang="en-IN" dirty="0"/>
          </a:p>
          <a:p>
            <a:endParaRPr lang="en-IN" dirty="0"/>
          </a:p>
          <a:p>
            <a:endParaRPr lang="en-US" sz="1800" b="1" dirty="0">
              <a:solidFill>
                <a:srgbClr val="222426"/>
              </a:solidFill>
              <a:effectLst/>
              <a:latin typeface="Trebuchet MS" panose="020B0603020202020204" pitchFamily="34" charset="0"/>
              <a:ea typeface="Times New Roman" panose="02020603050405020304" pitchFamily="18" charset="0"/>
              <a:cs typeface="Times New Roman" panose="02020603050405020304" pitchFamily="18" charset="0"/>
            </a:endParaRPr>
          </a:p>
          <a:p>
            <a:r>
              <a:rPr lang="en-US" dirty="0">
                <a:solidFill>
                  <a:schemeClr val="tx1"/>
                </a:solidFill>
              </a:rPr>
              <a:t>Candidate Keys: {</a:t>
            </a:r>
            <a:r>
              <a:rPr lang="en-US" dirty="0" err="1">
                <a:solidFill>
                  <a:schemeClr val="tx1"/>
                </a:solidFill>
              </a:rPr>
              <a:t>teacher_id</a:t>
            </a:r>
            <a:r>
              <a:rPr lang="en-US" dirty="0">
                <a:solidFill>
                  <a:schemeClr val="tx1"/>
                </a:solidFill>
              </a:rPr>
              <a:t>, subject}</a:t>
            </a:r>
          </a:p>
          <a:p>
            <a:r>
              <a:rPr lang="en-US" dirty="0">
                <a:solidFill>
                  <a:schemeClr val="tx1"/>
                </a:solidFill>
              </a:rPr>
              <a:t>Non prime attribute: </a:t>
            </a:r>
            <a:r>
              <a:rPr lang="en-US" dirty="0" err="1">
                <a:solidFill>
                  <a:schemeClr val="tx1"/>
                </a:solidFill>
              </a:rPr>
              <a:t>teacher_age</a:t>
            </a:r>
            <a:endParaRPr lang="en-IN" dirty="0">
              <a:solidFill>
                <a:schemeClr val="tx1"/>
              </a:solidFill>
            </a:endParaRPr>
          </a:p>
        </p:txBody>
      </p:sp>
      <p:pic>
        <p:nvPicPr>
          <p:cNvPr id="4" name="Picture 3" descr="File:C-DAC LogoTransp.png - Wikipedia">
            <a:extLst>
              <a:ext uri="{FF2B5EF4-FFF2-40B4-BE49-F238E27FC236}">
                <a16:creationId xmlns:a16="http://schemas.microsoft.com/office/drawing/2014/main" xmlns="" id="{22106BC6-6E04-4A8A-A3D6-C4A391D4A4E3}"/>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717723" y="490874"/>
            <a:ext cx="1390650" cy="1009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7" name="Table 6">
            <a:extLst>
              <a:ext uri="{FF2B5EF4-FFF2-40B4-BE49-F238E27FC236}">
                <a16:creationId xmlns:a16="http://schemas.microsoft.com/office/drawing/2014/main" xmlns="" id="{CFDC4AD0-B930-4E60-9FAF-361AE5065CE3}"/>
              </a:ext>
            </a:extLst>
          </p:cNvPr>
          <p:cNvGraphicFramePr>
            <a:graphicFrameLocks noGrp="1"/>
          </p:cNvGraphicFramePr>
          <p:nvPr>
            <p:extLst>
              <p:ext uri="{D42A27DB-BD31-4B8C-83A1-F6EECF244321}">
                <p14:modId xmlns:p14="http://schemas.microsoft.com/office/powerpoint/2010/main" xmlns="" val="3179367448"/>
              </p:ext>
            </p:extLst>
          </p:nvPr>
        </p:nvGraphicFramePr>
        <p:xfrm>
          <a:off x="1207379" y="2456608"/>
          <a:ext cx="9272361" cy="2500251"/>
        </p:xfrm>
        <a:graphic>
          <a:graphicData uri="http://schemas.openxmlformats.org/drawingml/2006/table">
            <a:tbl>
              <a:tblPr firstRow="1" firstCol="1" bandRow="1">
                <a:tableStyleId>{5C22544A-7EE6-4342-B048-85BDC9FD1C3A}</a:tableStyleId>
              </a:tblPr>
              <a:tblGrid>
                <a:gridCol w="3090787">
                  <a:extLst>
                    <a:ext uri="{9D8B030D-6E8A-4147-A177-3AD203B41FA5}">
                      <a16:colId xmlns:a16="http://schemas.microsoft.com/office/drawing/2014/main" xmlns="" val="2593643974"/>
                    </a:ext>
                  </a:extLst>
                </a:gridCol>
                <a:gridCol w="3090787">
                  <a:extLst>
                    <a:ext uri="{9D8B030D-6E8A-4147-A177-3AD203B41FA5}">
                      <a16:colId xmlns:a16="http://schemas.microsoft.com/office/drawing/2014/main" xmlns="" val="3235475159"/>
                    </a:ext>
                  </a:extLst>
                </a:gridCol>
                <a:gridCol w="3090787">
                  <a:extLst>
                    <a:ext uri="{9D8B030D-6E8A-4147-A177-3AD203B41FA5}">
                      <a16:colId xmlns:a16="http://schemas.microsoft.com/office/drawing/2014/main" xmlns="" val="4209707705"/>
                    </a:ext>
                  </a:extLst>
                </a:gridCol>
              </a:tblGrid>
              <a:tr h="395371">
                <a:tc>
                  <a:txBody>
                    <a:bodyPr/>
                    <a:lstStyle/>
                    <a:p>
                      <a:pPr>
                        <a:lnSpc>
                          <a:spcPct val="107000"/>
                        </a:lnSpc>
                      </a:pPr>
                      <a:r>
                        <a:rPr lang="en-US" sz="1800">
                          <a:effectLst/>
                        </a:rPr>
                        <a:t>teacher_id</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800">
                          <a:effectLst/>
                        </a:rPr>
                        <a:t>subject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800">
                          <a:effectLst/>
                        </a:rPr>
                        <a:t>teacher_age</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extLst>
                  <a:ext uri="{0D108BD9-81ED-4DB2-BD59-A6C34878D82A}">
                    <a16:rowId xmlns:a16="http://schemas.microsoft.com/office/drawing/2014/main" xmlns="" val="4020651562"/>
                  </a:ext>
                </a:extLst>
              </a:tr>
              <a:tr h="395371">
                <a:tc>
                  <a:txBody>
                    <a:bodyPr/>
                    <a:lstStyle/>
                    <a:p>
                      <a:pPr>
                        <a:lnSpc>
                          <a:spcPct val="107000"/>
                        </a:lnSpc>
                      </a:pPr>
                      <a:r>
                        <a:rPr lang="en-US" sz="1800" dirty="0">
                          <a:effectLst/>
                        </a:rPr>
                        <a:t>111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800">
                          <a:effectLst/>
                        </a:rPr>
                        <a:t>Maths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800">
                          <a:effectLst/>
                        </a:rPr>
                        <a:t>38</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extLst>
                  <a:ext uri="{0D108BD9-81ED-4DB2-BD59-A6C34878D82A}">
                    <a16:rowId xmlns:a16="http://schemas.microsoft.com/office/drawing/2014/main" xmlns="" val="2150614517"/>
                  </a:ext>
                </a:extLst>
              </a:tr>
              <a:tr h="395371">
                <a:tc>
                  <a:txBody>
                    <a:bodyPr/>
                    <a:lstStyle/>
                    <a:p>
                      <a:pPr>
                        <a:lnSpc>
                          <a:spcPct val="107000"/>
                        </a:lnSpc>
                      </a:pPr>
                      <a:r>
                        <a:rPr lang="en-US" sz="1800">
                          <a:effectLst/>
                        </a:rPr>
                        <a:t>111</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800">
                          <a:effectLst/>
                        </a:rPr>
                        <a:t>Physics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800">
                          <a:effectLst/>
                        </a:rPr>
                        <a:t>38</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extLst>
                  <a:ext uri="{0D108BD9-81ED-4DB2-BD59-A6C34878D82A}">
                    <a16:rowId xmlns:a16="http://schemas.microsoft.com/office/drawing/2014/main" xmlns="" val="2799010835"/>
                  </a:ext>
                </a:extLst>
              </a:tr>
              <a:tr h="461266">
                <a:tc>
                  <a:txBody>
                    <a:bodyPr/>
                    <a:lstStyle/>
                    <a:p>
                      <a:pPr>
                        <a:lnSpc>
                          <a:spcPct val="107000"/>
                        </a:lnSpc>
                      </a:pPr>
                      <a:r>
                        <a:rPr lang="en-US" sz="1800" dirty="0">
                          <a:effectLst/>
                        </a:rPr>
                        <a:t>222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800" dirty="0">
                          <a:effectLst/>
                        </a:rPr>
                        <a:t>Biology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800">
                          <a:effectLst/>
                        </a:rPr>
                        <a:t>38</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extLst>
                  <a:ext uri="{0D108BD9-81ED-4DB2-BD59-A6C34878D82A}">
                    <a16:rowId xmlns:a16="http://schemas.microsoft.com/office/drawing/2014/main" xmlns="" val="2505439985"/>
                  </a:ext>
                </a:extLst>
              </a:tr>
              <a:tr h="395371">
                <a:tc>
                  <a:txBody>
                    <a:bodyPr/>
                    <a:lstStyle/>
                    <a:p>
                      <a:pPr>
                        <a:lnSpc>
                          <a:spcPct val="107000"/>
                        </a:lnSpc>
                      </a:pPr>
                      <a:r>
                        <a:rPr lang="en-US" sz="1800">
                          <a:effectLst/>
                        </a:rPr>
                        <a:t>333</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800">
                          <a:effectLst/>
                        </a:rPr>
                        <a:t>Physics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800">
                          <a:effectLst/>
                        </a:rPr>
                        <a:t>40</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extLst>
                  <a:ext uri="{0D108BD9-81ED-4DB2-BD59-A6C34878D82A}">
                    <a16:rowId xmlns:a16="http://schemas.microsoft.com/office/drawing/2014/main" xmlns="" val="2648674957"/>
                  </a:ext>
                </a:extLst>
              </a:tr>
              <a:tr h="395371">
                <a:tc>
                  <a:txBody>
                    <a:bodyPr/>
                    <a:lstStyle/>
                    <a:p>
                      <a:pPr>
                        <a:lnSpc>
                          <a:spcPct val="107000"/>
                        </a:lnSpc>
                      </a:pPr>
                      <a:r>
                        <a:rPr lang="en-US" sz="1800" dirty="0">
                          <a:effectLst/>
                        </a:rPr>
                        <a:t>333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800">
                          <a:effectLst/>
                        </a:rPr>
                        <a:t>Chemistry</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800" dirty="0">
                          <a:effectLst/>
                        </a:rPr>
                        <a:t>40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extLst>
                  <a:ext uri="{0D108BD9-81ED-4DB2-BD59-A6C34878D82A}">
                    <a16:rowId xmlns:a16="http://schemas.microsoft.com/office/drawing/2014/main" xmlns="" val="3583825850"/>
                  </a:ext>
                </a:extLst>
              </a:tr>
            </a:tbl>
          </a:graphicData>
        </a:graphic>
      </p:graphicFrame>
      <p:sp>
        <p:nvSpPr>
          <p:cNvPr id="6" name="TextBox 5">
            <a:extLst>
              <a:ext uri="{FF2B5EF4-FFF2-40B4-BE49-F238E27FC236}">
                <a16:creationId xmlns:a16="http://schemas.microsoft.com/office/drawing/2014/main" xmlns="" id="{74D517AA-9979-405D-B8AA-E909748BD335}"/>
              </a:ext>
            </a:extLst>
          </p:cNvPr>
          <p:cNvSpPr txBox="1"/>
          <p:nvPr/>
        </p:nvSpPr>
        <p:spPr>
          <a:xfrm>
            <a:off x="5030404" y="490874"/>
            <a:ext cx="2192152" cy="1107996"/>
          </a:xfrm>
          <a:prstGeom prst="rect">
            <a:avLst/>
          </a:prstGeom>
          <a:noFill/>
        </p:spPr>
        <p:txBody>
          <a:bodyPr wrap="square">
            <a:spAutoFit/>
          </a:bodyPr>
          <a:lstStyle/>
          <a:p>
            <a:r>
              <a:rPr lang="en-US" sz="6600" dirty="0"/>
              <a:t>2</a:t>
            </a:r>
            <a:r>
              <a:rPr lang="en-US" sz="6600" dirty="0">
                <a:solidFill>
                  <a:schemeClr val="tx1"/>
                </a:solidFill>
              </a:rPr>
              <a:t>NF</a:t>
            </a:r>
          </a:p>
        </p:txBody>
      </p:sp>
    </p:spTree>
    <p:extLst>
      <p:ext uri="{BB962C8B-B14F-4D97-AF65-F5344CB8AC3E}">
        <p14:creationId xmlns:p14="http://schemas.microsoft.com/office/powerpoint/2010/main" xmlns="" val="3636610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B857992-5DFF-44FE-A027-A3A2136133DF}"/>
              </a:ext>
            </a:extLst>
          </p:cNvPr>
          <p:cNvSpPr>
            <a:spLocks noGrp="1"/>
          </p:cNvSpPr>
          <p:nvPr>
            <p:ph idx="1"/>
          </p:nvPr>
        </p:nvSpPr>
        <p:spPr/>
        <p:txBody>
          <a:bodyPr/>
          <a:lstStyle/>
          <a:p>
            <a:r>
              <a:rPr lang="en-US" sz="2400" dirty="0">
                <a:solidFill>
                  <a:schemeClr val="tx1"/>
                </a:solidFill>
              </a:rPr>
              <a:t>The table is in 1 NF because each attribute has atomic values. However, it is not in 2NF because non prime attribute </a:t>
            </a:r>
            <a:r>
              <a:rPr lang="en-US" sz="2400" dirty="0" err="1">
                <a:solidFill>
                  <a:schemeClr val="tx1"/>
                </a:solidFill>
              </a:rPr>
              <a:t>teacher_age</a:t>
            </a:r>
            <a:r>
              <a:rPr lang="en-US" sz="2400" dirty="0">
                <a:solidFill>
                  <a:schemeClr val="tx1"/>
                </a:solidFill>
              </a:rPr>
              <a:t> is dependent on </a:t>
            </a:r>
            <a:r>
              <a:rPr lang="en-US" sz="2400" dirty="0" err="1">
                <a:solidFill>
                  <a:schemeClr val="tx1"/>
                </a:solidFill>
              </a:rPr>
              <a:t>teacher_id</a:t>
            </a:r>
            <a:r>
              <a:rPr lang="en-US" sz="2400" dirty="0">
                <a:solidFill>
                  <a:schemeClr val="tx1"/>
                </a:solidFill>
              </a:rPr>
              <a:t> alone which is a proper subset of candidate key. This violates the rule for 2NF.</a:t>
            </a:r>
          </a:p>
          <a:p>
            <a:r>
              <a:rPr lang="en-US" sz="2400" b="1" dirty="0" err="1">
                <a:solidFill>
                  <a:schemeClr val="tx1"/>
                </a:solidFill>
              </a:rPr>
              <a:t>teacher_details</a:t>
            </a:r>
            <a:r>
              <a:rPr lang="en-US" sz="2400" dirty="0">
                <a:solidFill>
                  <a:schemeClr val="tx1"/>
                </a:solidFill>
              </a:rPr>
              <a:t>					 </a:t>
            </a:r>
            <a:r>
              <a:rPr lang="en-US" sz="2400" b="1" dirty="0" err="1">
                <a:solidFill>
                  <a:schemeClr val="tx1"/>
                </a:solidFill>
              </a:rPr>
              <a:t>teacher_subject</a:t>
            </a:r>
            <a:r>
              <a:rPr lang="en-US" sz="2400" b="1" dirty="0">
                <a:solidFill>
                  <a:schemeClr val="tx1"/>
                </a:solidFill>
              </a:rPr>
              <a:t> </a:t>
            </a:r>
          </a:p>
          <a:p>
            <a:endParaRPr lang="en-IN" dirty="0"/>
          </a:p>
        </p:txBody>
      </p:sp>
      <p:pic>
        <p:nvPicPr>
          <p:cNvPr id="4" name="Picture 3" descr="File:C-DAC LogoTransp.png - Wikipedia">
            <a:extLst>
              <a:ext uri="{FF2B5EF4-FFF2-40B4-BE49-F238E27FC236}">
                <a16:creationId xmlns:a16="http://schemas.microsoft.com/office/drawing/2014/main" xmlns="" id="{22106BC6-6E04-4A8A-A3D6-C4A391D4A4E3}"/>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717723" y="490874"/>
            <a:ext cx="1390650" cy="1009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2" name="Table 1">
            <a:extLst>
              <a:ext uri="{FF2B5EF4-FFF2-40B4-BE49-F238E27FC236}">
                <a16:creationId xmlns:a16="http://schemas.microsoft.com/office/drawing/2014/main" xmlns="" id="{C3DD0776-B98F-4A6E-9E06-C5E8F2D8C706}"/>
              </a:ext>
            </a:extLst>
          </p:cNvPr>
          <p:cNvGraphicFramePr>
            <a:graphicFrameLocks noGrp="1"/>
          </p:cNvGraphicFramePr>
          <p:nvPr>
            <p:extLst>
              <p:ext uri="{D42A27DB-BD31-4B8C-83A1-F6EECF244321}">
                <p14:modId xmlns:p14="http://schemas.microsoft.com/office/powerpoint/2010/main" xmlns="" val="1233556314"/>
              </p:ext>
            </p:extLst>
          </p:nvPr>
        </p:nvGraphicFramePr>
        <p:xfrm>
          <a:off x="1152524" y="3543650"/>
          <a:ext cx="4943476" cy="1761744"/>
        </p:xfrm>
        <a:graphic>
          <a:graphicData uri="http://schemas.openxmlformats.org/drawingml/2006/table">
            <a:tbl>
              <a:tblPr firstRow="1" firstCol="1" bandRow="1">
                <a:tableStyleId>{5C22544A-7EE6-4342-B048-85BDC9FD1C3A}</a:tableStyleId>
              </a:tblPr>
              <a:tblGrid>
                <a:gridCol w="2471738">
                  <a:extLst>
                    <a:ext uri="{9D8B030D-6E8A-4147-A177-3AD203B41FA5}">
                      <a16:colId xmlns:a16="http://schemas.microsoft.com/office/drawing/2014/main" xmlns="" val="192869082"/>
                    </a:ext>
                  </a:extLst>
                </a:gridCol>
                <a:gridCol w="2471738">
                  <a:extLst>
                    <a:ext uri="{9D8B030D-6E8A-4147-A177-3AD203B41FA5}">
                      <a16:colId xmlns:a16="http://schemas.microsoft.com/office/drawing/2014/main" xmlns="" val="3748661676"/>
                    </a:ext>
                  </a:extLst>
                </a:gridCol>
              </a:tblGrid>
              <a:tr h="0">
                <a:tc>
                  <a:txBody>
                    <a:bodyPr/>
                    <a:lstStyle/>
                    <a:p>
                      <a:pPr>
                        <a:lnSpc>
                          <a:spcPct val="107000"/>
                        </a:lnSpc>
                      </a:pPr>
                      <a:r>
                        <a:rPr lang="en-US" sz="2000">
                          <a:effectLst/>
                        </a:rPr>
                        <a:t>teacher_id</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2000">
                          <a:effectLst/>
                        </a:rPr>
                        <a:t>teacher_age</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extLst>
                  <a:ext uri="{0D108BD9-81ED-4DB2-BD59-A6C34878D82A}">
                    <a16:rowId xmlns:a16="http://schemas.microsoft.com/office/drawing/2014/main" xmlns="" val="734509020"/>
                  </a:ext>
                </a:extLst>
              </a:tr>
              <a:tr h="0">
                <a:tc>
                  <a:txBody>
                    <a:bodyPr/>
                    <a:lstStyle/>
                    <a:p>
                      <a:pPr>
                        <a:lnSpc>
                          <a:spcPct val="107000"/>
                        </a:lnSpc>
                      </a:pPr>
                      <a:r>
                        <a:rPr lang="en-US" sz="2000">
                          <a:effectLst/>
                        </a:rPr>
                        <a:t>111</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2000">
                          <a:effectLst/>
                        </a:rPr>
                        <a:t>38</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extLst>
                  <a:ext uri="{0D108BD9-81ED-4DB2-BD59-A6C34878D82A}">
                    <a16:rowId xmlns:a16="http://schemas.microsoft.com/office/drawing/2014/main" xmlns="" val="4043752846"/>
                  </a:ext>
                </a:extLst>
              </a:tr>
              <a:tr h="0">
                <a:tc>
                  <a:txBody>
                    <a:bodyPr/>
                    <a:lstStyle/>
                    <a:p>
                      <a:pPr>
                        <a:lnSpc>
                          <a:spcPct val="107000"/>
                        </a:lnSpc>
                      </a:pPr>
                      <a:r>
                        <a:rPr lang="en-US" sz="2000">
                          <a:effectLst/>
                        </a:rPr>
                        <a:t>222</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2000">
                          <a:effectLst/>
                        </a:rPr>
                        <a:t>38</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extLst>
                  <a:ext uri="{0D108BD9-81ED-4DB2-BD59-A6C34878D82A}">
                    <a16:rowId xmlns:a16="http://schemas.microsoft.com/office/drawing/2014/main" xmlns="" val="2940223921"/>
                  </a:ext>
                </a:extLst>
              </a:tr>
              <a:tr h="0">
                <a:tc>
                  <a:txBody>
                    <a:bodyPr/>
                    <a:lstStyle/>
                    <a:p>
                      <a:pPr>
                        <a:lnSpc>
                          <a:spcPct val="107000"/>
                        </a:lnSpc>
                      </a:pPr>
                      <a:r>
                        <a:rPr lang="en-US" sz="2000">
                          <a:effectLst/>
                        </a:rPr>
                        <a:t>333</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2000" dirty="0">
                          <a:effectLst/>
                        </a:rPr>
                        <a:t>40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extLst>
                  <a:ext uri="{0D108BD9-81ED-4DB2-BD59-A6C34878D82A}">
                    <a16:rowId xmlns:a16="http://schemas.microsoft.com/office/drawing/2014/main" xmlns="" val="2993650404"/>
                  </a:ext>
                </a:extLst>
              </a:tr>
            </a:tbl>
          </a:graphicData>
        </a:graphic>
      </p:graphicFrame>
      <p:graphicFrame>
        <p:nvGraphicFramePr>
          <p:cNvPr id="6" name="Table 5">
            <a:extLst>
              <a:ext uri="{FF2B5EF4-FFF2-40B4-BE49-F238E27FC236}">
                <a16:creationId xmlns:a16="http://schemas.microsoft.com/office/drawing/2014/main" xmlns="" id="{78CEF590-B538-42A7-A67F-7BBD2BD86148}"/>
              </a:ext>
            </a:extLst>
          </p:cNvPr>
          <p:cNvGraphicFramePr>
            <a:graphicFrameLocks noGrp="1"/>
          </p:cNvGraphicFramePr>
          <p:nvPr>
            <p:extLst>
              <p:ext uri="{D42A27DB-BD31-4B8C-83A1-F6EECF244321}">
                <p14:modId xmlns:p14="http://schemas.microsoft.com/office/powerpoint/2010/main" xmlns="" val="775396362"/>
              </p:ext>
            </p:extLst>
          </p:nvPr>
        </p:nvGraphicFramePr>
        <p:xfrm>
          <a:off x="6523131" y="3394722"/>
          <a:ext cx="4943476" cy="2642616"/>
        </p:xfrm>
        <a:graphic>
          <a:graphicData uri="http://schemas.openxmlformats.org/drawingml/2006/table">
            <a:tbl>
              <a:tblPr firstRow="1" firstCol="1" bandRow="1">
                <a:tableStyleId>{5C22544A-7EE6-4342-B048-85BDC9FD1C3A}</a:tableStyleId>
              </a:tblPr>
              <a:tblGrid>
                <a:gridCol w="2471738">
                  <a:extLst>
                    <a:ext uri="{9D8B030D-6E8A-4147-A177-3AD203B41FA5}">
                      <a16:colId xmlns:a16="http://schemas.microsoft.com/office/drawing/2014/main" xmlns="" val="2435721228"/>
                    </a:ext>
                  </a:extLst>
                </a:gridCol>
                <a:gridCol w="2471738">
                  <a:extLst>
                    <a:ext uri="{9D8B030D-6E8A-4147-A177-3AD203B41FA5}">
                      <a16:colId xmlns:a16="http://schemas.microsoft.com/office/drawing/2014/main" xmlns="" val="1269642543"/>
                    </a:ext>
                  </a:extLst>
                </a:gridCol>
              </a:tblGrid>
              <a:tr h="0">
                <a:tc>
                  <a:txBody>
                    <a:bodyPr/>
                    <a:lstStyle/>
                    <a:p>
                      <a:pPr>
                        <a:lnSpc>
                          <a:spcPct val="107000"/>
                        </a:lnSpc>
                      </a:pPr>
                      <a:r>
                        <a:rPr lang="en-US" sz="2000">
                          <a:effectLst/>
                        </a:rPr>
                        <a:t>teacher_id</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2000">
                          <a:effectLst/>
                        </a:rPr>
                        <a:t>subject</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extLst>
                  <a:ext uri="{0D108BD9-81ED-4DB2-BD59-A6C34878D82A}">
                    <a16:rowId xmlns:a16="http://schemas.microsoft.com/office/drawing/2014/main" xmlns="" val="1890956978"/>
                  </a:ext>
                </a:extLst>
              </a:tr>
              <a:tr h="0">
                <a:tc>
                  <a:txBody>
                    <a:bodyPr/>
                    <a:lstStyle/>
                    <a:p>
                      <a:pPr>
                        <a:lnSpc>
                          <a:spcPct val="107000"/>
                        </a:lnSpc>
                      </a:pPr>
                      <a:r>
                        <a:rPr lang="en-US" sz="2000">
                          <a:effectLst/>
                        </a:rPr>
                        <a:t>111</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2000">
                          <a:effectLst/>
                        </a:rPr>
                        <a:t>Maths</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extLst>
                  <a:ext uri="{0D108BD9-81ED-4DB2-BD59-A6C34878D82A}">
                    <a16:rowId xmlns:a16="http://schemas.microsoft.com/office/drawing/2014/main" xmlns="" val="2309587497"/>
                  </a:ext>
                </a:extLst>
              </a:tr>
              <a:tr h="0">
                <a:tc>
                  <a:txBody>
                    <a:bodyPr/>
                    <a:lstStyle/>
                    <a:p>
                      <a:pPr>
                        <a:lnSpc>
                          <a:spcPct val="107000"/>
                        </a:lnSpc>
                      </a:pPr>
                      <a:r>
                        <a:rPr lang="en-US" sz="2000">
                          <a:effectLst/>
                        </a:rPr>
                        <a:t>111</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2000">
                          <a:effectLst/>
                        </a:rPr>
                        <a:t>Physics</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extLst>
                  <a:ext uri="{0D108BD9-81ED-4DB2-BD59-A6C34878D82A}">
                    <a16:rowId xmlns:a16="http://schemas.microsoft.com/office/drawing/2014/main" xmlns="" val="2767474045"/>
                  </a:ext>
                </a:extLst>
              </a:tr>
              <a:tr h="0">
                <a:tc>
                  <a:txBody>
                    <a:bodyPr/>
                    <a:lstStyle/>
                    <a:p>
                      <a:pPr>
                        <a:lnSpc>
                          <a:spcPct val="107000"/>
                        </a:lnSpc>
                      </a:pPr>
                      <a:r>
                        <a:rPr lang="en-US" sz="2000">
                          <a:effectLst/>
                        </a:rPr>
                        <a:t>222</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2000">
                          <a:effectLst/>
                        </a:rPr>
                        <a:t>Biology</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extLst>
                  <a:ext uri="{0D108BD9-81ED-4DB2-BD59-A6C34878D82A}">
                    <a16:rowId xmlns:a16="http://schemas.microsoft.com/office/drawing/2014/main" xmlns="" val="985641701"/>
                  </a:ext>
                </a:extLst>
              </a:tr>
              <a:tr h="0">
                <a:tc>
                  <a:txBody>
                    <a:bodyPr/>
                    <a:lstStyle/>
                    <a:p>
                      <a:pPr>
                        <a:lnSpc>
                          <a:spcPct val="107000"/>
                        </a:lnSpc>
                      </a:pPr>
                      <a:r>
                        <a:rPr lang="en-US" sz="2000">
                          <a:effectLst/>
                        </a:rPr>
                        <a:t>333</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2000">
                          <a:effectLst/>
                        </a:rPr>
                        <a:t>Physics</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extLst>
                  <a:ext uri="{0D108BD9-81ED-4DB2-BD59-A6C34878D82A}">
                    <a16:rowId xmlns:a16="http://schemas.microsoft.com/office/drawing/2014/main" xmlns="" val="1733739859"/>
                  </a:ext>
                </a:extLst>
              </a:tr>
              <a:tr h="0">
                <a:tc>
                  <a:txBody>
                    <a:bodyPr/>
                    <a:lstStyle/>
                    <a:p>
                      <a:pPr>
                        <a:lnSpc>
                          <a:spcPct val="107000"/>
                        </a:lnSpc>
                      </a:pPr>
                      <a:r>
                        <a:rPr lang="en-US" sz="2000">
                          <a:effectLst/>
                        </a:rPr>
                        <a:t>333</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2000" dirty="0">
                          <a:effectLst/>
                        </a:rPr>
                        <a:t>Chemistry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extLst>
                  <a:ext uri="{0D108BD9-81ED-4DB2-BD59-A6C34878D82A}">
                    <a16:rowId xmlns:a16="http://schemas.microsoft.com/office/drawing/2014/main" xmlns="" val="2769491883"/>
                  </a:ext>
                </a:extLst>
              </a:tr>
            </a:tbl>
          </a:graphicData>
        </a:graphic>
      </p:graphicFrame>
      <p:sp>
        <p:nvSpPr>
          <p:cNvPr id="7" name="TextBox 6">
            <a:extLst>
              <a:ext uri="{FF2B5EF4-FFF2-40B4-BE49-F238E27FC236}">
                <a16:creationId xmlns:a16="http://schemas.microsoft.com/office/drawing/2014/main" xmlns="" id="{86397201-F2F7-48FE-8ECC-A6B012FE35A0}"/>
              </a:ext>
            </a:extLst>
          </p:cNvPr>
          <p:cNvSpPr txBox="1"/>
          <p:nvPr/>
        </p:nvSpPr>
        <p:spPr>
          <a:xfrm>
            <a:off x="5030404" y="490874"/>
            <a:ext cx="2192152" cy="1107996"/>
          </a:xfrm>
          <a:prstGeom prst="rect">
            <a:avLst/>
          </a:prstGeom>
          <a:noFill/>
        </p:spPr>
        <p:txBody>
          <a:bodyPr wrap="square">
            <a:spAutoFit/>
          </a:bodyPr>
          <a:lstStyle/>
          <a:p>
            <a:r>
              <a:rPr lang="en-US" sz="6600" dirty="0"/>
              <a:t>2</a:t>
            </a:r>
            <a:r>
              <a:rPr lang="en-US" sz="6600" dirty="0">
                <a:solidFill>
                  <a:schemeClr val="tx1"/>
                </a:solidFill>
              </a:rPr>
              <a:t>NF</a:t>
            </a:r>
          </a:p>
        </p:txBody>
      </p:sp>
    </p:spTree>
    <p:extLst>
      <p:ext uri="{BB962C8B-B14F-4D97-AF65-F5344CB8AC3E}">
        <p14:creationId xmlns:p14="http://schemas.microsoft.com/office/powerpoint/2010/main" xmlns="" val="2931870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B857992-5DFF-44FE-A027-A3A2136133DF}"/>
              </a:ext>
            </a:extLst>
          </p:cNvPr>
          <p:cNvSpPr>
            <a:spLocks noGrp="1"/>
          </p:cNvSpPr>
          <p:nvPr>
            <p:ph idx="1"/>
          </p:nvPr>
        </p:nvSpPr>
        <p:spPr/>
        <p:txBody>
          <a:bodyPr>
            <a:normAutofit/>
          </a:bodyPr>
          <a:lstStyle/>
          <a:p>
            <a:pPr>
              <a:buFont typeface="Wingdings" panose="05000000000000000000" pitchFamily="2" charset="2"/>
              <a:buChar char="Ø"/>
            </a:pPr>
            <a:r>
              <a:rPr lang="en-US" sz="3600" dirty="0">
                <a:solidFill>
                  <a:schemeClr val="tx1"/>
                </a:solidFill>
              </a:rPr>
              <a:t>It removes the duplicate data.</a:t>
            </a:r>
          </a:p>
          <a:p>
            <a:pPr>
              <a:buFont typeface="Wingdings" panose="05000000000000000000" pitchFamily="2" charset="2"/>
              <a:buChar char="Ø"/>
            </a:pPr>
            <a:r>
              <a:rPr lang="en-US" sz="3600" dirty="0">
                <a:solidFill>
                  <a:schemeClr val="tx1"/>
                </a:solidFill>
              </a:rPr>
              <a:t>It is helpful to divide the large database table into smaller tables and link them using relationship.</a:t>
            </a:r>
          </a:p>
          <a:p>
            <a:pPr>
              <a:buFont typeface="Wingdings" panose="05000000000000000000" pitchFamily="2" charset="2"/>
              <a:buChar char="Ø"/>
            </a:pPr>
            <a:r>
              <a:rPr lang="en-US" sz="3600" dirty="0">
                <a:solidFill>
                  <a:schemeClr val="tx1"/>
                </a:solidFill>
              </a:rPr>
              <a:t>It reduces the chances for anomalies to occur in a database.</a:t>
            </a:r>
            <a:endParaRPr lang="en-IN" sz="3600" dirty="0">
              <a:solidFill>
                <a:schemeClr val="tx1"/>
              </a:solidFill>
            </a:endParaRPr>
          </a:p>
        </p:txBody>
      </p:sp>
      <p:pic>
        <p:nvPicPr>
          <p:cNvPr id="4" name="Picture 3" descr="File:C-DAC LogoTransp.png - Wikipedia">
            <a:extLst>
              <a:ext uri="{FF2B5EF4-FFF2-40B4-BE49-F238E27FC236}">
                <a16:creationId xmlns:a16="http://schemas.microsoft.com/office/drawing/2014/main" xmlns="" id="{22106BC6-6E04-4A8A-A3D6-C4A391D4A4E3}"/>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717723" y="490874"/>
            <a:ext cx="1390650" cy="1009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Box 6">
            <a:extLst>
              <a:ext uri="{FF2B5EF4-FFF2-40B4-BE49-F238E27FC236}">
                <a16:creationId xmlns:a16="http://schemas.microsoft.com/office/drawing/2014/main" xmlns="" id="{519A986D-EABB-451A-B362-0571052F5BF6}"/>
              </a:ext>
            </a:extLst>
          </p:cNvPr>
          <p:cNvSpPr txBox="1"/>
          <p:nvPr/>
        </p:nvSpPr>
        <p:spPr>
          <a:xfrm>
            <a:off x="2886634" y="610978"/>
            <a:ext cx="6714565" cy="769441"/>
          </a:xfrm>
          <a:prstGeom prst="rect">
            <a:avLst/>
          </a:prstGeom>
          <a:noFill/>
        </p:spPr>
        <p:txBody>
          <a:bodyPr wrap="square">
            <a:spAutoFit/>
          </a:bodyPr>
          <a:lstStyle/>
          <a:p>
            <a:r>
              <a:rPr lang="en-IN" sz="4400" dirty="0"/>
              <a:t>Objective of Normalization</a:t>
            </a:r>
          </a:p>
        </p:txBody>
      </p:sp>
    </p:spTree>
    <p:extLst>
      <p:ext uri="{BB962C8B-B14F-4D97-AF65-F5344CB8AC3E}">
        <p14:creationId xmlns:p14="http://schemas.microsoft.com/office/powerpoint/2010/main" xmlns="" val="285124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B857992-5DFF-44FE-A027-A3A2136133DF}"/>
              </a:ext>
            </a:extLst>
          </p:cNvPr>
          <p:cNvSpPr>
            <a:spLocks noGrp="1"/>
          </p:cNvSpPr>
          <p:nvPr>
            <p:ph idx="1"/>
          </p:nvPr>
        </p:nvSpPr>
        <p:spPr/>
        <p:txBody>
          <a:bodyPr>
            <a:normAutofit fontScale="92500"/>
          </a:bodyPr>
          <a:lstStyle/>
          <a:p>
            <a:pPr>
              <a:buFont typeface="Wingdings" panose="05000000000000000000" pitchFamily="2" charset="2"/>
              <a:buChar char="Ø"/>
            </a:pPr>
            <a:r>
              <a:rPr lang="en-US" sz="2400" dirty="0">
                <a:solidFill>
                  <a:schemeClr val="tx1"/>
                </a:solidFill>
              </a:rPr>
              <a:t>Table must be in 2NF</a:t>
            </a:r>
          </a:p>
          <a:p>
            <a:pPr>
              <a:buFont typeface="Wingdings" panose="05000000000000000000" pitchFamily="2" charset="2"/>
              <a:buChar char="Ø"/>
            </a:pPr>
            <a:r>
              <a:rPr lang="en-US" sz="2400" dirty="0">
                <a:solidFill>
                  <a:schemeClr val="tx1"/>
                </a:solidFill>
              </a:rPr>
              <a:t>Transitive functional dependency of non-prime attribute on any super key should be removed.</a:t>
            </a:r>
          </a:p>
          <a:p>
            <a:r>
              <a:rPr lang="en-US" sz="2400" dirty="0">
                <a:solidFill>
                  <a:schemeClr val="tx1"/>
                </a:solidFill>
              </a:rPr>
              <a:t>In other words 3NF can be explained like this: </a:t>
            </a:r>
          </a:p>
          <a:p>
            <a:r>
              <a:rPr lang="en-US" sz="2400" dirty="0">
                <a:solidFill>
                  <a:schemeClr val="tx1"/>
                </a:solidFill>
              </a:rPr>
              <a:t>A table is in 3NF if it is in 2NF and for each functional dependency X-&gt; Y at least one of the following conditions hold:</a:t>
            </a:r>
          </a:p>
          <a:p>
            <a:r>
              <a:rPr lang="en-US" sz="2400" dirty="0">
                <a:solidFill>
                  <a:schemeClr val="tx1"/>
                </a:solidFill>
              </a:rPr>
              <a:t>X is a super key of table</a:t>
            </a:r>
          </a:p>
          <a:p>
            <a:r>
              <a:rPr lang="en-US" sz="2400" dirty="0">
                <a:solidFill>
                  <a:schemeClr val="tx1"/>
                </a:solidFill>
              </a:rPr>
              <a:t>Y is a prime attribute of table</a:t>
            </a:r>
          </a:p>
          <a:p>
            <a:r>
              <a:rPr lang="en-US" sz="2400" dirty="0">
                <a:solidFill>
                  <a:schemeClr val="tx1"/>
                </a:solidFill>
              </a:rPr>
              <a:t>An attribute that is a part of one of the candidate key is known as prime attribute.</a:t>
            </a:r>
          </a:p>
          <a:p>
            <a:endParaRPr lang="en-IN" dirty="0"/>
          </a:p>
        </p:txBody>
      </p:sp>
      <p:pic>
        <p:nvPicPr>
          <p:cNvPr id="4" name="Picture 3" descr="File:C-DAC LogoTransp.png - Wikipedia">
            <a:extLst>
              <a:ext uri="{FF2B5EF4-FFF2-40B4-BE49-F238E27FC236}">
                <a16:creationId xmlns:a16="http://schemas.microsoft.com/office/drawing/2014/main" xmlns="" id="{22106BC6-6E04-4A8A-A3D6-C4A391D4A4E3}"/>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717723" y="490874"/>
            <a:ext cx="1390650" cy="1009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Box 6">
            <a:extLst>
              <a:ext uri="{FF2B5EF4-FFF2-40B4-BE49-F238E27FC236}">
                <a16:creationId xmlns:a16="http://schemas.microsoft.com/office/drawing/2014/main" xmlns="" id="{24D07580-9657-4B16-8926-6BEB7527245F}"/>
              </a:ext>
            </a:extLst>
          </p:cNvPr>
          <p:cNvSpPr txBox="1"/>
          <p:nvPr/>
        </p:nvSpPr>
        <p:spPr>
          <a:xfrm>
            <a:off x="5030404" y="490874"/>
            <a:ext cx="2192152" cy="1107996"/>
          </a:xfrm>
          <a:prstGeom prst="rect">
            <a:avLst/>
          </a:prstGeom>
          <a:noFill/>
        </p:spPr>
        <p:txBody>
          <a:bodyPr wrap="square">
            <a:spAutoFit/>
          </a:bodyPr>
          <a:lstStyle/>
          <a:p>
            <a:r>
              <a:rPr lang="en-US" sz="6600" dirty="0">
                <a:solidFill>
                  <a:schemeClr val="tx1"/>
                </a:solidFill>
              </a:rPr>
              <a:t>3NF</a:t>
            </a:r>
          </a:p>
        </p:txBody>
      </p:sp>
    </p:spTree>
    <p:extLst>
      <p:ext uri="{BB962C8B-B14F-4D97-AF65-F5344CB8AC3E}">
        <p14:creationId xmlns:p14="http://schemas.microsoft.com/office/powerpoint/2010/main" xmlns="" val="1129547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B857992-5DFF-44FE-A027-A3A2136133DF}"/>
              </a:ext>
            </a:extLst>
          </p:cNvPr>
          <p:cNvSpPr>
            <a:spLocks noGrp="1"/>
          </p:cNvSpPr>
          <p:nvPr>
            <p:ph idx="1"/>
          </p:nvPr>
        </p:nvSpPr>
        <p:spPr>
          <a:xfrm>
            <a:off x="1228164" y="1862498"/>
            <a:ext cx="10058400" cy="4023360"/>
          </a:xfrm>
        </p:spPr>
        <p:txBody>
          <a:bodyPr>
            <a:normAutofit fontScale="92500" lnSpcReduction="10000"/>
          </a:bodyPr>
          <a:lstStyle/>
          <a:p>
            <a:r>
              <a:rPr lang="en-US" sz="2400" b="1" dirty="0">
                <a:solidFill>
                  <a:schemeClr val="tx1"/>
                </a:solidFill>
              </a:rPr>
              <a:t>Example</a:t>
            </a:r>
          </a:p>
          <a:p>
            <a:r>
              <a:rPr lang="en-US" sz="2400" b="1" dirty="0">
                <a:solidFill>
                  <a:schemeClr val="tx1"/>
                </a:solidFill>
              </a:rPr>
              <a:t>Super keys: </a:t>
            </a:r>
            <a:r>
              <a:rPr lang="en-US" sz="2400" dirty="0">
                <a:solidFill>
                  <a:schemeClr val="tx1"/>
                </a:solidFill>
              </a:rPr>
              <a:t>{</a:t>
            </a:r>
            <a:r>
              <a:rPr lang="en-US" sz="2400" dirty="0" err="1">
                <a:solidFill>
                  <a:schemeClr val="tx1"/>
                </a:solidFill>
              </a:rPr>
              <a:t>eid</a:t>
            </a:r>
            <a:r>
              <a:rPr lang="en-US" sz="2400" dirty="0">
                <a:solidFill>
                  <a:schemeClr val="tx1"/>
                </a:solidFill>
              </a:rPr>
              <a:t>}, {</a:t>
            </a:r>
            <a:r>
              <a:rPr lang="en-US" sz="2400" dirty="0" err="1">
                <a:solidFill>
                  <a:schemeClr val="tx1"/>
                </a:solidFill>
              </a:rPr>
              <a:t>eid</a:t>
            </a:r>
            <a:r>
              <a:rPr lang="en-US" sz="2400" dirty="0">
                <a:solidFill>
                  <a:schemeClr val="tx1"/>
                </a:solidFill>
              </a:rPr>
              <a:t>, </a:t>
            </a:r>
            <a:r>
              <a:rPr lang="en-US" sz="2400" dirty="0" err="1">
                <a:solidFill>
                  <a:schemeClr val="tx1"/>
                </a:solidFill>
              </a:rPr>
              <a:t>ename</a:t>
            </a:r>
            <a:r>
              <a:rPr lang="en-US" sz="2400" dirty="0">
                <a:solidFill>
                  <a:schemeClr val="tx1"/>
                </a:solidFill>
              </a:rPr>
              <a:t>}, </a:t>
            </a:r>
          </a:p>
          <a:p>
            <a:r>
              <a:rPr lang="en-US" sz="2400" dirty="0">
                <a:solidFill>
                  <a:schemeClr val="tx1"/>
                </a:solidFill>
              </a:rPr>
              <a:t>{</a:t>
            </a:r>
            <a:r>
              <a:rPr lang="en-US" sz="2400" dirty="0" err="1">
                <a:solidFill>
                  <a:schemeClr val="tx1"/>
                </a:solidFill>
              </a:rPr>
              <a:t>eid</a:t>
            </a:r>
            <a:r>
              <a:rPr lang="en-US" sz="2400" dirty="0">
                <a:solidFill>
                  <a:schemeClr val="tx1"/>
                </a:solidFill>
              </a:rPr>
              <a:t>, </a:t>
            </a:r>
            <a:r>
              <a:rPr lang="en-US" sz="2400" dirty="0" err="1">
                <a:solidFill>
                  <a:schemeClr val="tx1"/>
                </a:solidFill>
              </a:rPr>
              <a:t>ename</a:t>
            </a:r>
            <a:r>
              <a:rPr lang="en-US" sz="2400" dirty="0">
                <a:solidFill>
                  <a:schemeClr val="tx1"/>
                </a:solidFill>
              </a:rPr>
              <a:t>, </a:t>
            </a:r>
            <a:r>
              <a:rPr lang="en-US" sz="2400" dirty="0" err="1">
                <a:solidFill>
                  <a:schemeClr val="tx1"/>
                </a:solidFill>
              </a:rPr>
              <a:t>ezip</a:t>
            </a:r>
            <a:r>
              <a:rPr lang="en-US" sz="2400" dirty="0">
                <a:solidFill>
                  <a:schemeClr val="tx1"/>
                </a:solidFill>
              </a:rPr>
              <a:t>}…so on</a:t>
            </a:r>
          </a:p>
          <a:p>
            <a:r>
              <a:rPr lang="en-US" sz="2400" b="1" dirty="0">
                <a:solidFill>
                  <a:schemeClr val="tx1"/>
                </a:solidFill>
              </a:rPr>
              <a:t>Candidate Keys</a:t>
            </a:r>
            <a:r>
              <a:rPr lang="en-US" sz="2400" dirty="0">
                <a:solidFill>
                  <a:schemeClr val="tx1"/>
                </a:solidFill>
              </a:rPr>
              <a:t>: {</a:t>
            </a:r>
            <a:r>
              <a:rPr lang="en-US" sz="2400" dirty="0" err="1">
                <a:solidFill>
                  <a:schemeClr val="tx1"/>
                </a:solidFill>
              </a:rPr>
              <a:t>eid</a:t>
            </a:r>
            <a:r>
              <a:rPr lang="en-US" sz="2400" dirty="0">
                <a:solidFill>
                  <a:schemeClr val="tx1"/>
                </a:solidFill>
              </a:rPr>
              <a:t>}</a:t>
            </a:r>
          </a:p>
          <a:p>
            <a:r>
              <a:rPr lang="en-US" sz="2400" b="1" dirty="0">
                <a:solidFill>
                  <a:schemeClr val="tx1"/>
                </a:solidFill>
              </a:rPr>
              <a:t>Non-prime attributes: </a:t>
            </a:r>
          </a:p>
          <a:p>
            <a:r>
              <a:rPr lang="en-US" sz="2400" dirty="0">
                <a:solidFill>
                  <a:schemeClr val="tx1"/>
                </a:solidFill>
              </a:rPr>
              <a:t>all attributes except </a:t>
            </a:r>
            <a:r>
              <a:rPr lang="en-US" sz="2400" dirty="0" err="1">
                <a:solidFill>
                  <a:schemeClr val="tx1"/>
                </a:solidFill>
              </a:rPr>
              <a:t>eid</a:t>
            </a:r>
            <a:r>
              <a:rPr lang="en-US" sz="2400" dirty="0">
                <a:solidFill>
                  <a:schemeClr val="tx1"/>
                </a:solidFill>
              </a:rPr>
              <a:t> are non-prime as they are not part of any candidate keys.</a:t>
            </a:r>
          </a:p>
          <a:p>
            <a:r>
              <a:rPr lang="en-US" sz="2400" dirty="0">
                <a:solidFill>
                  <a:schemeClr val="tx1"/>
                </a:solidFill>
              </a:rPr>
              <a:t>Here, estate, </a:t>
            </a:r>
            <a:r>
              <a:rPr lang="en-US" sz="2400" dirty="0" err="1">
                <a:solidFill>
                  <a:schemeClr val="tx1"/>
                </a:solidFill>
              </a:rPr>
              <a:t>ecity</a:t>
            </a:r>
            <a:r>
              <a:rPr lang="en-US" sz="2400" dirty="0">
                <a:solidFill>
                  <a:schemeClr val="tx1"/>
                </a:solidFill>
              </a:rPr>
              <a:t> &amp; </a:t>
            </a:r>
            <a:r>
              <a:rPr lang="en-US" sz="2400" dirty="0" err="1">
                <a:solidFill>
                  <a:schemeClr val="tx1"/>
                </a:solidFill>
              </a:rPr>
              <a:t>edistrict</a:t>
            </a:r>
            <a:r>
              <a:rPr lang="en-US" sz="2400" dirty="0">
                <a:solidFill>
                  <a:schemeClr val="tx1"/>
                </a:solidFill>
              </a:rPr>
              <a:t> dependent on </a:t>
            </a:r>
            <a:r>
              <a:rPr lang="en-US" sz="2400" dirty="0" err="1">
                <a:solidFill>
                  <a:schemeClr val="tx1"/>
                </a:solidFill>
              </a:rPr>
              <a:t>ezip</a:t>
            </a:r>
            <a:r>
              <a:rPr lang="en-US" sz="2400" dirty="0">
                <a:solidFill>
                  <a:schemeClr val="tx1"/>
                </a:solidFill>
              </a:rPr>
              <a:t>. </a:t>
            </a:r>
          </a:p>
          <a:p>
            <a:r>
              <a:rPr lang="en-US" sz="2400" dirty="0">
                <a:solidFill>
                  <a:schemeClr val="tx1"/>
                </a:solidFill>
              </a:rPr>
              <a:t>And, </a:t>
            </a:r>
            <a:r>
              <a:rPr lang="en-US" sz="2400" dirty="0" err="1">
                <a:solidFill>
                  <a:schemeClr val="tx1"/>
                </a:solidFill>
              </a:rPr>
              <a:t>ezip</a:t>
            </a:r>
            <a:r>
              <a:rPr lang="en-US" sz="2400" dirty="0">
                <a:solidFill>
                  <a:schemeClr val="tx1"/>
                </a:solidFill>
              </a:rPr>
              <a:t> is dependent on </a:t>
            </a:r>
            <a:r>
              <a:rPr lang="en-US" sz="2400" dirty="0" err="1">
                <a:solidFill>
                  <a:schemeClr val="tx1"/>
                </a:solidFill>
              </a:rPr>
              <a:t>eid</a:t>
            </a:r>
            <a:r>
              <a:rPr lang="en-US" sz="2400" dirty="0">
                <a:solidFill>
                  <a:schemeClr val="tx1"/>
                </a:solidFill>
              </a:rPr>
              <a:t> that makes non-prime attributes (estate, </a:t>
            </a:r>
            <a:r>
              <a:rPr lang="en-US" sz="2400" dirty="0" err="1">
                <a:solidFill>
                  <a:schemeClr val="tx1"/>
                </a:solidFill>
              </a:rPr>
              <a:t>ecity</a:t>
            </a:r>
            <a:r>
              <a:rPr lang="en-US" sz="2400" dirty="0">
                <a:solidFill>
                  <a:schemeClr val="tx1"/>
                </a:solidFill>
              </a:rPr>
              <a:t> &amp; </a:t>
            </a:r>
            <a:r>
              <a:rPr lang="en-US" sz="2400" dirty="0" err="1">
                <a:solidFill>
                  <a:schemeClr val="tx1"/>
                </a:solidFill>
              </a:rPr>
              <a:t>edistrict</a:t>
            </a:r>
            <a:r>
              <a:rPr lang="en-US" sz="2400" dirty="0">
                <a:solidFill>
                  <a:schemeClr val="tx1"/>
                </a:solidFill>
              </a:rPr>
              <a:t>) transitively dependent on super key (</a:t>
            </a:r>
            <a:r>
              <a:rPr lang="en-US" sz="2400" dirty="0" err="1">
                <a:solidFill>
                  <a:schemeClr val="tx1"/>
                </a:solidFill>
              </a:rPr>
              <a:t>eid</a:t>
            </a:r>
            <a:r>
              <a:rPr lang="en-US" sz="2400" dirty="0">
                <a:solidFill>
                  <a:schemeClr val="tx1"/>
                </a:solidFill>
              </a:rPr>
              <a:t>). This violates the rule of 3NF.</a:t>
            </a:r>
          </a:p>
          <a:p>
            <a:endParaRPr lang="en-US" dirty="0"/>
          </a:p>
          <a:p>
            <a:endParaRPr lang="en-IN" dirty="0"/>
          </a:p>
        </p:txBody>
      </p:sp>
      <p:pic>
        <p:nvPicPr>
          <p:cNvPr id="4" name="Picture 3" descr="File:C-DAC LogoTransp.png - Wikipedia">
            <a:extLst>
              <a:ext uri="{FF2B5EF4-FFF2-40B4-BE49-F238E27FC236}">
                <a16:creationId xmlns:a16="http://schemas.microsoft.com/office/drawing/2014/main" xmlns="" id="{22106BC6-6E04-4A8A-A3D6-C4A391D4A4E3}"/>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717723" y="490874"/>
            <a:ext cx="1390650" cy="1009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6" name="Table 5">
            <a:extLst>
              <a:ext uri="{FF2B5EF4-FFF2-40B4-BE49-F238E27FC236}">
                <a16:creationId xmlns:a16="http://schemas.microsoft.com/office/drawing/2014/main" xmlns="" id="{234AE300-BF19-4A40-93EF-6E7689363B10}"/>
              </a:ext>
            </a:extLst>
          </p:cNvPr>
          <p:cNvGraphicFramePr>
            <a:graphicFrameLocks noGrp="1"/>
          </p:cNvGraphicFramePr>
          <p:nvPr>
            <p:extLst>
              <p:ext uri="{D42A27DB-BD31-4B8C-83A1-F6EECF244321}">
                <p14:modId xmlns:p14="http://schemas.microsoft.com/office/powerpoint/2010/main" xmlns="" val="2979080641"/>
              </p:ext>
            </p:extLst>
          </p:nvPr>
        </p:nvGraphicFramePr>
        <p:xfrm>
          <a:off x="5030404" y="1833443"/>
          <a:ext cx="6731292" cy="2251332"/>
        </p:xfrm>
        <a:graphic>
          <a:graphicData uri="http://schemas.openxmlformats.org/drawingml/2006/table">
            <a:tbl>
              <a:tblPr firstRow="1" firstCol="1" bandRow="1">
                <a:tableStyleId>{5C22544A-7EE6-4342-B048-85BDC9FD1C3A}</a:tableStyleId>
              </a:tblPr>
              <a:tblGrid>
                <a:gridCol w="1121882">
                  <a:extLst>
                    <a:ext uri="{9D8B030D-6E8A-4147-A177-3AD203B41FA5}">
                      <a16:colId xmlns:a16="http://schemas.microsoft.com/office/drawing/2014/main" xmlns="" val="2717941774"/>
                    </a:ext>
                  </a:extLst>
                </a:gridCol>
                <a:gridCol w="1121882">
                  <a:extLst>
                    <a:ext uri="{9D8B030D-6E8A-4147-A177-3AD203B41FA5}">
                      <a16:colId xmlns:a16="http://schemas.microsoft.com/office/drawing/2014/main" xmlns="" val="2577308161"/>
                    </a:ext>
                  </a:extLst>
                </a:gridCol>
                <a:gridCol w="1121882">
                  <a:extLst>
                    <a:ext uri="{9D8B030D-6E8A-4147-A177-3AD203B41FA5}">
                      <a16:colId xmlns:a16="http://schemas.microsoft.com/office/drawing/2014/main" xmlns="" val="1590167265"/>
                    </a:ext>
                  </a:extLst>
                </a:gridCol>
                <a:gridCol w="1121882">
                  <a:extLst>
                    <a:ext uri="{9D8B030D-6E8A-4147-A177-3AD203B41FA5}">
                      <a16:colId xmlns:a16="http://schemas.microsoft.com/office/drawing/2014/main" xmlns="" val="255822188"/>
                    </a:ext>
                  </a:extLst>
                </a:gridCol>
                <a:gridCol w="1121882">
                  <a:extLst>
                    <a:ext uri="{9D8B030D-6E8A-4147-A177-3AD203B41FA5}">
                      <a16:colId xmlns:a16="http://schemas.microsoft.com/office/drawing/2014/main" xmlns="" val="1998431792"/>
                    </a:ext>
                  </a:extLst>
                </a:gridCol>
                <a:gridCol w="1121882">
                  <a:extLst>
                    <a:ext uri="{9D8B030D-6E8A-4147-A177-3AD203B41FA5}">
                      <a16:colId xmlns:a16="http://schemas.microsoft.com/office/drawing/2014/main" xmlns="" val="3644134812"/>
                    </a:ext>
                  </a:extLst>
                </a:gridCol>
              </a:tblGrid>
              <a:tr h="0">
                <a:tc>
                  <a:txBody>
                    <a:bodyPr/>
                    <a:lstStyle/>
                    <a:p>
                      <a:pPr>
                        <a:lnSpc>
                          <a:spcPct val="107000"/>
                        </a:lnSpc>
                      </a:pPr>
                      <a:r>
                        <a:rPr lang="en-US" sz="1600" dirty="0" err="1">
                          <a:solidFill>
                            <a:schemeClr val="tx1"/>
                          </a:solidFill>
                          <a:effectLst/>
                        </a:rPr>
                        <a:t>eid</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600" dirty="0" err="1">
                          <a:solidFill>
                            <a:schemeClr val="tx1"/>
                          </a:solidFill>
                          <a:effectLst/>
                        </a:rPr>
                        <a:t>ename</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600" dirty="0" err="1">
                          <a:solidFill>
                            <a:schemeClr val="tx1"/>
                          </a:solidFill>
                          <a:effectLst/>
                        </a:rPr>
                        <a:t>ezip</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600" dirty="0">
                          <a:solidFill>
                            <a:schemeClr val="tx1"/>
                          </a:solidFill>
                          <a:effectLst/>
                        </a:rPr>
                        <a:t>estate</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600" dirty="0" err="1">
                          <a:solidFill>
                            <a:schemeClr val="tx1"/>
                          </a:solidFill>
                          <a:effectLst/>
                        </a:rPr>
                        <a:t>ecity</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600" dirty="0" err="1">
                          <a:solidFill>
                            <a:schemeClr val="tx1"/>
                          </a:solidFill>
                          <a:effectLst/>
                        </a:rPr>
                        <a:t>edistrict</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extLst>
                  <a:ext uri="{0D108BD9-81ED-4DB2-BD59-A6C34878D82A}">
                    <a16:rowId xmlns:a16="http://schemas.microsoft.com/office/drawing/2014/main" xmlns="" val="3682908059"/>
                  </a:ext>
                </a:extLst>
              </a:tr>
              <a:tr h="0">
                <a:tc>
                  <a:txBody>
                    <a:bodyPr/>
                    <a:lstStyle/>
                    <a:p>
                      <a:pPr>
                        <a:lnSpc>
                          <a:spcPct val="107000"/>
                        </a:lnSpc>
                      </a:pPr>
                      <a:r>
                        <a:rPr lang="en-US" sz="1600">
                          <a:solidFill>
                            <a:schemeClr val="tx1"/>
                          </a:solidFill>
                          <a:effectLst/>
                        </a:rPr>
                        <a:t>1001</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600" dirty="0">
                          <a:solidFill>
                            <a:schemeClr val="tx1"/>
                          </a:solidFill>
                          <a:effectLst/>
                        </a:rPr>
                        <a:t>Rahul</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600">
                          <a:solidFill>
                            <a:schemeClr val="tx1"/>
                          </a:solidFill>
                          <a:effectLst/>
                        </a:rPr>
                        <a:t>282005</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600">
                          <a:solidFill>
                            <a:schemeClr val="tx1"/>
                          </a:solidFill>
                          <a:effectLst/>
                        </a:rPr>
                        <a:t>UP</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600" dirty="0">
                          <a:solidFill>
                            <a:schemeClr val="tx1"/>
                          </a:solidFill>
                          <a:effectLst/>
                        </a:rPr>
                        <a:t>Noida</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 B Nagar</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extLst>
                  <a:ext uri="{0D108BD9-81ED-4DB2-BD59-A6C34878D82A}">
                    <a16:rowId xmlns:a16="http://schemas.microsoft.com/office/drawing/2014/main" xmlns="" val="1171380909"/>
                  </a:ext>
                </a:extLst>
              </a:tr>
              <a:tr h="0">
                <a:tc>
                  <a:txBody>
                    <a:bodyPr/>
                    <a:lstStyle/>
                    <a:p>
                      <a:pPr>
                        <a:lnSpc>
                          <a:spcPct val="107000"/>
                        </a:lnSpc>
                      </a:pPr>
                      <a:r>
                        <a:rPr lang="en-US" sz="1600" dirty="0">
                          <a:solidFill>
                            <a:schemeClr val="tx1"/>
                          </a:solidFill>
                          <a:effectLst/>
                        </a:rPr>
                        <a:t>1002</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600" dirty="0">
                          <a:solidFill>
                            <a:schemeClr val="tx1"/>
                          </a:solidFill>
                          <a:effectLst/>
                        </a:rPr>
                        <a:t>Ajeet</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600">
                          <a:solidFill>
                            <a:schemeClr val="tx1"/>
                          </a:solidFill>
                          <a:effectLst/>
                        </a:rPr>
                        <a:t>222008</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600" dirty="0">
                          <a:solidFill>
                            <a:schemeClr val="tx1"/>
                          </a:solidFill>
                          <a:effectLst/>
                        </a:rPr>
                        <a:t>TN</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600" dirty="0">
                          <a:solidFill>
                            <a:schemeClr val="tx1"/>
                          </a:solidFill>
                          <a:effectLst/>
                        </a:rPr>
                        <a:t>Chennai</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600" dirty="0">
                          <a:solidFill>
                            <a:schemeClr val="tx1"/>
                          </a:solidFill>
                          <a:effectLst/>
                        </a:rPr>
                        <a:t>M-City</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extLst>
                  <a:ext uri="{0D108BD9-81ED-4DB2-BD59-A6C34878D82A}">
                    <a16:rowId xmlns:a16="http://schemas.microsoft.com/office/drawing/2014/main" xmlns="" val="3715805860"/>
                  </a:ext>
                </a:extLst>
              </a:tr>
              <a:tr h="0">
                <a:tc>
                  <a:txBody>
                    <a:bodyPr/>
                    <a:lstStyle/>
                    <a:p>
                      <a:pPr>
                        <a:lnSpc>
                          <a:spcPct val="107000"/>
                        </a:lnSpc>
                      </a:pPr>
                      <a:r>
                        <a:rPr lang="en-US" sz="1600" dirty="0">
                          <a:solidFill>
                            <a:schemeClr val="tx1"/>
                          </a:solidFill>
                          <a:effectLst/>
                        </a:rPr>
                        <a:t>1006</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Rahim</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600">
                          <a:solidFill>
                            <a:schemeClr val="tx1"/>
                          </a:solidFill>
                          <a:effectLst/>
                        </a:rPr>
                        <a:t>282007</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600">
                          <a:solidFill>
                            <a:schemeClr val="tx1"/>
                          </a:solidFill>
                          <a:effectLst/>
                        </a:rPr>
                        <a:t>TN</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600">
                          <a:solidFill>
                            <a:schemeClr val="tx1"/>
                          </a:solidFill>
                          <a:effectLst/>
                        </a:rPr>
                        <a:t>Chennai</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600" dirty="0" err="1">
                          <a:solidFill>
                            <a:schemeClr val="tx1"/>
                          </a:solidFill>
                          <a:effectLst/>
                        </a:rPr>
                        <a:t>Urrapakkam</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extLst>
                  <a:ext uri="{0D108BD9-81ED-4DB2-BD59-A6C34878D82A}">
                    <a16:rowId xmlns:a16="http://schemas.microsoft.com/office/drawing/2014/main" xmlns="" val="2480857325"/>
                  </a:ext>
                </a:extLst>
              </a:tr>
              <a:tr h="0">
                <a:tc>
                  <a:txBody>
                    <a:bodyPr/>
                    <a:lstStyle/>
                    <a:p>
                      <a:pPr>
                        <a:lnSpc>
                          <a:spcPct val="107000"/>
                        </a:lnSpc>
                      </a:pPr>
                      <a:r>
                        <a:rPr lang="en-US" sz="1600">
                          <a:solidFill>
                            <a:schemeClr val="tx1"/>
                          </a:solidFill>
                          <a:effectLst/>
                        </a:rPr>
                        <a:t>1101</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John</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600">
                          <a:solidFill>
                            <a:schemeClr val="tx1"/>
                          </a:solidFill>
                          <a:effectLst/>
                        </a:rPr>
                        <a:t>292008</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600" dirty="0">
                          <a:solidFill>
                            <a:schemeClr val="tx1"/>
                          </a:solidFill>
                          <a:effectLst/>
                        </a:rPr>
                        <a:t>WB</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600" dirty="0">
                          <a:solidFill>
                            <a:schemeClr val="tx1"/>
                          </a:solidFill>
                          <a:effectLst/>
                        </a:rPr>
                        <a:t>Kolkata</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600" dirty="0">
                          <a:solidFill>
                            <a:schemeClr val="tx1"/>
                          </a:solidFill>
                          <a:effectLst/>
                        </a:rPr>
                        <a:t>Bankura</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extLst>
                  <a:ext uri="{0D108BD9-81ED-4DB2-BD59-A6C34878D82A}">
                    <a16:rowId xmlns:a16="http://schemas.microsoft.com/office/drawing/2014/main" xmlns="" val="4274696829"/>
                  </a:ext>
                </a:extLst>
              </a:tr>
              <a:tr h="0">
                <a:tc>
                  <a:txBody>
                    <a:bodyPr/>
                    <a:lstStyle/>
                    <a:p>
                      <a:pPr>
                        <a:lnSpc>
                          <a:spcPct val="107000"/>
                        </a:lnSpc>
                      </a:pPr>
                      <a:r>
                        <a:rPr lang="en-US" sz="1600">
                          <a:solidFill>
                            <a:schemeClr val="tx1"/>
                          </a:solidFill>
                          <a:effectLst/>
                        </a:rPr>
                        <a:t>1201</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600" dirty="0">
                          <a:solidFill>
                            <a:schemeClr val="tx1"/>
                          </a:solidFill>
                          <a:effectLst/>
                        </a:rPr>
                        <a:t>Steve</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600">
                          <a:solidFill>
                            <a:schemeClr val="tx1"/>
                          </a:solidFill>
                          <a:effectLst/>
                        </a:rPr>
                        <a:t>222999</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600">
                          <a:solidFill>
                            <a:schemeClr val="tx1"/>
                          </a:solidFill>
                          <a:effectLst/>
                        </a:rPr>
                        <a:t>MP</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600">
                          <a:solidFill>
                            <a:schemeClr val="tx1"/>
                          </a:solidFill>
                          <a:effectLst/>
                        </a:rPr>
                        <a:t>Gwalior</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600" dirty="0">
                          <a:solidFill>
                            <a:schemeClr val="tx1"/>
                          </a:solidFill>
                          <a:effectLst/>
                        </a:rPr>
                        <a:t>Ratan</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extLst>
                  <a:ext uri="{0D108BD9-81ED-4DB2-BD59-A6C34878D82A}">
                    <a16:rowId xmlns:a16="http://schemas.microsoft.com/office/drawing/2014/main" xmlns="" val="3599045491"/>
                  </a:ext>
                </a:extLst>
              </a:tr>
            </a:tbl>
          </a:graphicData>
        </a:graphic>
      </p:graphicFrame>
      <p:sp>
        <p:nvSpPr>
          <p:cNvPr id="7" name="TextBox 6">
            <a:extLst>
              <a:ext uri="{FF2B5EF4-FFF2-40B4-BE49-F238E27FC236}">
                <a16:creationId xmlns:a16="http://schemas.microsoft.com/office/drawing/2014/main" xmlns="" id="{9ABF0940-2C04-473B-9A9B-179872AF0EC5}"/>
              </a:ext>
            </a:extLst>
          </p:cNvPr>
          <p:cNvSpPr txBox="1"/>
          <p:nvPr/>
        </p:nvSpPr>
        <p:spPr>
          <a:xfrm>
            <a:off x="5030404" y="490874"/>
            <a:ext cx="2192152" cy="1107996"/>
          </a:xfrm>
          <a:prstGeom prst="rect">
            <a:avLst/>
          </a:prstGeom>
          <a:noFill/>
        </p:spPr>
        <p:txBody>
          <a:bodyPr wrap="square">
            <a:spAutoFit/>
          </a:bodyPr>
          <a:lstStyle/>
          <a:p>
            <a:r>
              <a:rPr lang="en-US" sz="6600" dirty="0">
                <a:solidFill>
                  <a:schemeClr val="tx1"/>
                </a:solidFill>
              </a:rPr>
              <a:t>3NF</a:t>
            </a:r>
          </a:p>
        </p:txBody>
      </p:sp>
    </p:spTree>
    <p:extLst>
      <p:ext uri="{BB962C8B-B14F-4D97-AF65-F5344CB8AC3E}">
        <p14:creationId xmlns:p14="http://schemas.microsoft.com/office/powerpoint/2010/main" xmlns="" val="3450819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B857992-5DFF-44FE-A027-A3A2136133DF}"/>
              </a:ext>
            </a:extLst>
          </p:cNvPr>
          <p:cNvSpPr>
            <a:spLocks noGrp="1"/>
          </p:cNvSpPr>
          <p:nvPr>
            <p:ph idx="1"/>
          </p:nvPr>
        </p:nvSpPr>
        <p:spPr/>
        <p:txBody>
          <a:bodyPr/>
          <a:lstStyle/>
          <a:p>
            <a:r>
              <a:rPr lang="en-US" dirty="0">
                <a:solidFill>
                  <a:schemeClr val="tx1"/>
                </a:solidFill>
              </a:rPr>
              <a:t>To make this table complies with 3NF we have to break the table into two tables to remove the transitive dependency:</a:t>
            </a:r>
          </a:p>
          <a:p>
            <a:r>
              <a:rPr lang="en-US" dirty="0">
                <a:solidFill>
                  <a:schemeClr val="tx1"/>
                </a:solidFill>
              </a:rPr>
              <a:t>                             Employee 					        </a:t>
            </a:r>
            <a:r>
              <a:rPr lang="en-US" dirty="0" err="1">
                <a:solidFill>
                  <a:schemeClr val="tx1"/>
                </a:solidFill>
              </a:rPr>
              <a:t>Employee_ZIP</a:t>
            </a:r>
            <a:endParaRPr lang="en-US" dirty="0">
              <a:solidFill>
                <a:schemeClr val="tx1"/>
              </a:solidFill>
            </a:endParaRPr>
          </a:p>
          <a:p>
            <a:endParaRPr lang="en-IN" dirty="0"/>
          </a:p>
        </p:txBody>
      </p:sp>
      <p:pic>
        <p:nvPicPr>
          <p:cNvPr id="4" name="Picture 3" descr="File:C-DAC LogoTransp.png - Wikipedia">
            <a:extLst>
              <a:ext uri="{FF2B5EF4-FFF2-40B4-BE49-F238E27FC236}">
                <a16:creationId xmlns:a16="http://schemas.microsoft.com/office/drawing/2014/main" xmlns="" id="{22106BC6-6E04-4A8A-A3D6-C4A391D4A4E3}"/>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717723" y="490874"/>
            <a:ext cx="1390650" cy="1009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7" name="Table 6">
            <a:extLst>
              <a:ext uri="{FF2B5EF4-FFF2-40B4-BE49-F238E27FC236}">
                <a16:creationId xmlns:a16="http://schemas.microsoft.com/office/drawing/2014/main" xmlns="" id="{86B4E90F-F6A6-42DD-8FEC-2170477A64C1}"/>
              </a:ext>
            </a:extLst>
          </p:cNvPr>
          <p:cNvGraphicFramePr>
            <a:graphicFrameLocks noGrp="1"/>
          </p:cNvGraphicFramePr>
          <p:nvPr>
            <p:extLst>
              <p:ext uri="{D42A27DB-BD31-4B8C-83A1-F6EECF244321}">
                <p14:modId xmlns:p14="http://schemas.microsoft.com/office/powerpoint/2010/main" xmlns="" val="307110927"/>
              </p:ext>
            </p:extLst>
          </p:nvPr>
        </p:nvGraphicFramePr>
        <p:xfrm>
          <a:off x="1278778" y="3245649"/>
          <a:ext cx="4943475" cy="2446782"/>
        </p:xfrm>
        <a:graphic>
          <a:graphicData uri="http://schemas.openxmlformats.org/drawingml/2006/table">
            <a:tbl>
              <a:tblPr firstRow="1" firstCol="1" bandRow="1">
                <a:tableStyleId>{5C22544A-7EE6-4342-B048-85BDC9FD1C3A}</a:tableStyleId>
              </a:tblPr>
              <a:tblGrid>
                <a:gridCol w="1647825">
                  <a:extLst>
                    <a:ext uri="{9D8B030D-6E8A-4147-A177-3AD203B41FA5}">
                      <a16:colId xmlns:a16="http://schemas.microsoft.com/office/drawing/2014/main" xmlns="" val="1529984324"/>
                    </a:ext>
                  </a:extLst>
                </a:gridCol>
                <a:gridCol w="1647825">
                  <a:extLst>
                    <a:ext uri="{9D8B030D-6E8A-4147-A177-3AD203B41FA5}">
                      <a16:colId xmlns:a16="http://schemas.microsoft.com/office/drawing/2014/main" xmlns="" val="2567945939"/>
                    </a:ext>
                  </a:extLst>
                </a:gridCol>
                <a:gridCol w="1647825">
                  <a:extLst>
                    <a:ext uri="{9D8B030D-6E8A-4147-A177-3AD203B41FA5}">
                      <a16:colId xmlns:a16="http://schemas.microsoft.com/office/drawing/2014/main" xmlns="" val="1910786396"/>
                    </a:ext>
                  </a:extLst>
                </a:gridCol>
              </a:tblGrid>
              <a:tr h="0">
                <a:tc>
                  <a:txBody>
                    <a:bodyPr/>
                    <a:lstStyle/>
                    <a:p>
                      <a:pPr>
                        <a:lnSpc>
                          <a:spcPct val="107000"/>
                        </a:lnSpc>
                      </a:pPr>
                      <a:r>
                        <a:rPr lang="en-US" sz="1800" dirty="0" err="1">
                          <a:effectLst/>
                        </a:rPr>
                        <a:t>eid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800" dirty="0" err="1">
                          <a:effectLst/>
                        </a:rPr>
                        <a:t>ename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800" dirty="0" err="1">
                          <a:effectLst/>
                        </a:rPr>
                        <a:t>ezip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extLst>
                  <a:ext uri="{0D108BD9-81ED-4DB2-BD59-A6C34878D82A}">
                    <a16:rowId xmlns:a16="http://schemas.microsoft.com/office/drawing/2014/main" xmlns="" val="632028398"/>
                  </a:ext>
                </a:extLst>
              </a:tr>
              <a:tr h="0">
                <a:tc>
                  <a:txBody>
                    <a:bodyPr/>
                    <a:lstStyle/>
                    <a:p>
                      <a:pPr>
                        <a:lnSpc>
                          <a:spcPct val="107000"/>
                        </a:lnSpc>
                      </a:pPr>
                      <a:r>
                        <a:rPr lang="en-US" sz="1800">
                          <a:effectLst/>
                        </a:rPr>
                        <a:t>1001</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600" dirty="0">
                          <a:solidFill>
                            <a:schemeClr val="tx1"/>
                          </a:solidFill>
                          <a:effectLst/>
                        </a:rPr>
                        <a:t>Rahul</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800">
                          <a:effectLst/>
                        </a:rPr>
                        <a:t>282005</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extLst>
                  <a:ext uri="{0D108BD9-81ED-4DB2-BD59-A6C34878D82A}">
                    <a16:rowId xmlns:a16="http://schemas.microsoft.com/office/drawing/2014/main" xmlns="" val="3108089352"/>
                  </a:ext>
                </a:extLst>
              </a:tr>
              <a:tr h="0">
                <a:tc>
                  <a:txBody>
                    <a:bodyPr/>
                    <a:lstStyle/>
                    <a:p>
                      <a:pPr>
                        <a:lnSpc>
                          <a:spcPct val="107000"/>
                        </a:lnSpc>
                      </a:pPr>
                      <a:r>
                        <a:rPr lang="en-US" sz="1800">
                          <a:effectLst/>
                        </a:rPr>
                        <a:t>1002</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600" dirty="0">
                          <a:solidFill>
                            <a:schemeClr val="tx1"/>
                          </a:solidFill>
                          <a:effectLst/>
                        </a:rPr>
                        <a:t>Ajeet</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800">
                          <a:effectLst/>
                        </a:rPr>
                        <a:t>222008</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extLst>
                  <a:ext uri="{0D108BD9-81ED-4DB2-BD59-A6C34878D82A}">
                    <a16:rowId xmlns:a16="http://schemas.microsoft.com/office/drawing/2014/main" xmlns="" val="1265283207"/>
                  </a:ext>
                </a:extLst>
              </a:tr>
              <a:tr h="0">
                <a:tc>
                  <a:txBody>
                    <a:bodyPr/>
                    <a:lstStyle/>
                    <a:p>
                      <a:pPr>
                        <a:lnSpc>
                          <a:spcPct val="107000"/>
                        </a:lnSpc>
                      </a:pPr>
                      <a:r>
                        <a:rPr lang="en-US" sz="1800">
                          <a:effectLst/>
                        </a:rPr>
                        <a:t>1006</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Rahim</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800">
                          <a:effectLst/>
                        </a:rPr>
                        <a:t>282007</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extLst>
                  <a:ext uri="{0D108BD9-81ED-4DB2-BD59-A6C34878D82A}">
                    <a16:rowId xmlns:a16="http://schemas.microsoft.com/office/drawing/2014/main" xmlns="" val="3824790553"/>
                  </a:ext>
                </a:extLst>
              </a:tr>
              <a:tr h="0">
                <a:tc>
                  <a:txBody>
                    <a:bodyPr/>
                    <a:lstStyle/>
                    <a:p>
                      <a:pPr>
                        <a:lnSpc>
                          <a:spcPct val="107000"/>
                        </a:lnSpc>
                      </a:pPr>
                      <a:r>
                        <a:rPr lang="en-US" sz="1800">
                          <a:effectLst/>
                        </a:rPr>
                        <a:t>1101</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John</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800" dirty="0">
                          <a:effectLst/>
                        </a:rPr>
                        <a:t>292008</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extLst>
                  <a:ext uri="{0D108BD9-81ED-4DB2-BD59-A6C34878D82A}">
                    <a16:rowId xmlns:a16="http://schemas.microsoft.com/office/drawing/2014/main" xmlns="" val="40430298"/>
                  </a:ext>
                </a:extLst>
              </a:tr>
              <a:tr h="0">
                <a:tc>
                  <a:txBody>
                    <a:bodyPr/>
                    <a:lstStyle/>
                    <a:p>
                      <a:pPr>
                        <a:lnSpc>
                          <a:spcPct val="107000"/>
                        </a:lnSpc>
                      </a:pPr>
                      <a:r>
                        <a:rPr lang="en-US" sz="1800">
                          <a:effectLst/>
                        </a:rPr>
                        <a:t>1201</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600" dirty="0">
                          <a:solidFill>
                            <a:schemeClr val="tx1"/>
                          </a:solidFill>
                          <a:effectLst/>
                        </a:rPr>
                        <a:t>Steve</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800" dirty="0">
                          <a:effectLst/>
                        </a:rPr>
                        <a:t>222999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extLst>
                  <a:ext uri="{0D108BD9-81ED-4DB2-BD59-A6C34878D82A}">
                    <a16:rowId xmlns:a16="http://schemas.microsoft.com/office/drawing/2014/main" xmlns="" val="1021176773"/>
                  </a:ext>
                </a:extLst>
              </a:tr>
            </a:tbl>
          </a:graphicData>
        </a:graphic>
      </p:graphicFrame>
      <p:graphicFrame>
        <p:nvGraphicFramePr>
          <p:cNvPr id="8" name="Table 7">
            <a:extLst>
              <a:ext uri="{FF2B5EF4-FFF2-40B4-BE49-F238E27FC236}">
                <a16:creationId xmlns:a16="http://schemas.microsoft.com/office/drawing/2014/main" xmlns="" id="{E601BA85-2BC5-42F3-AAFC-9B0F43997CFD}"/>
              </a:ext>
            </a:extLst>
          </p:cNvPr>
          <p:cNvGraphicFramePr>
            <a:graphicFrameLocks noGrp="1"/>
          </p:cNvGraphicFramePr>
          <p:nvPr>
            <p:extLst>
              <p:ext uri="{D42A27DB-BD31-4B8C-83A1-F6EECF244321}">
                <p14:modId xmlns:p14="http://schemas.microsoft.com/office/powerpoint/2010/main" xmlns="" val="2159463401"/>
              </p:ext>
            </p:extLst>
          </p:nvPr>
        </p:nvGraphicFramePr>
        <p:xfrm>
          <a:off x="6496237" y="3245649"/>
          <a:ext cx="4736540" cy="2446782"/>
        </p:xfrm>
        <a:graphic>
          <a:graphicData uri="http://schemas.openxmlformats.org/drawingml/2006/table">
            <a:tbl>
              <a:tblPr firstRow="1" firstCol="1" bandRow="1">
                <a:tableStyleId>{5C22544A-7EE6-4342-B048-85BDC9FD1C3A}</a:tableStyleId>
              </a:tblPr>
              <a:tblGrid>
                <a:gridCol w="1184135">
                  <a:extLst>
                    <a:ext uri="{9D8B030D-6E8A-4147-A177-3AD203B41FA5}">
                      <a16:colId xmlns:a16="http://schemas.microsoft.com/office/drawing/2014/main" xmlns="" val="848737306"/>
                    </a:ext>
                  </a:extLst>
                </a:gridCol>
                <a:gridCol w="1184135">
                  <a:extLst>
                    <a:ext uri="{9D8B030D-6E8A-4147-A177-3AD203B41FA5}">
                      <a16:colId xmlns:a16="http://schemas.microsoft.com/office/drawing/2014/main" xmlns="" val="4063914908"/>
                    </a:ext>
                  </a:extLst>
                </a:gridCol>
                <a:gridCol w="1184135">
                  <a:extLst>
                    <a:ext uri="{9D8B030D-6E8A-4147-A177-3AD203B41FA5}">
                      <a16:colId xmlns:a16="http://schemas.microsoft.com/office/drawing/2014/main" xmlns="" val="3050007723"/>
                    </a:ext>
                  </a:extLst>
                </a:gridCol>
                <a:gridCol w="1184135">
                  <a:extLst>
                    <a:ext uri="{9D8B030D-6E8A-4147-A177-3AD203B41FA5}">
                      <a16:colId xmlns:a16="http://schemas.microsoft.com/office/drawing/2014/main" xmlns="" val="692656308"/>
                    </a:ext>
                  </a:extLst>
                </a:gridCol>
              </a:tblGrid>
              <a:tr h="0">
                <a:tc>
                  <a:txBody>
                    <a:bodyPr/>
                    <a:lstStyle/>
                    <a:p>
                      <a:pPr>
                        <a:lnSpc>
                          <a:spcPct val="107000"/>
                        </a:lnSpc>
                      </a:pPr>
                      <a:r>
                        <a:rPr lang="en-US" sz="1800" dirty="0" err="1">
                          <a:effectLst/>
                        </a:rPr>
                        <a:t>ezip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800" dirty="0">
                          <a:effectLst/>
                        </a:rPr>
                        <a:t>estate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800" dirty="0" err="1">
                          <a:effectLst/>
                        </a:rPr>
                        <a:t>ecity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800" dirty="0" err="1">
                          <a:effectLst/>
                        </a:rPr>
                        <a:t>edistrict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extLst>
                  <a:ext uri="{0D108BD9-81ED-4DB2-BD59-A6C34878D82A}">
                    <a16:rowId xmlns:a16="http://schemas.microsoft.com/office/drawing/2014/main" xmlns="" val="1046979424"/>
                  </a:ext>
                </a:extLst>
              </a:tr>
              <a:tr h="0">
                <a:tc>
                  <a:txBody>
                    <a:bodyPr/>
                    <a:lstStyle/>
                    <a:p>
                      <a:pPr>
                        <a:lnSpc>
                          <a:spcPct val="107000"/>
                        </a:lnSpc>
                      </a:pPr>
                      <a:r>
                        <a:rPr lang="en-US" sz="1800">
                          <a:effectLst/>
                        </a:rPr>
                        <a:t>282005</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600">
                          <a:solidFill>
                            <a:schemeClr val="tx1"/>
                          </a:solidFill>
                          <a:effectLst/>
                        </a:rPr>
                        <a:t>UP</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600" dirty="0">
                          <a:solidFill>
                            <a:schemeClr val="tx1"/>
                          </a:solidFill>
                          <a:effectLst/>
                        </a:rPr>
                        <a:t>Noida</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 B Nagar</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extLst>
                  <a:ext uri="{0D108BD9-81ED-4DB2-BD59-A6C34878D82A}">
                    <a16:rowId xmlns:a16="http://schemas.microsoft.com/office/drawing/2014/main" xmlns="" val="844905307"/>
                  </a:ext>
                </a:extLst>
              </a:tr>
              <a:tr h="0">
                <a:tc>
                  <a:txBody>
                    <a:bodyPr/>
                    <a:lstStyle/>
                    <a:p>
                      <a:pPr>
                        <a:lnSpc>
                          <a:spcPct val="107000"/>
                        </a:lnSpc>
                      </a:pPr>
                      <a:r>
                        <a:rPr lang="en-US" sz="1800">
                          <a:effectLst/>
                        </a:rPr>
                        <a:t>222008</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600" dirty="0">
                          <a:solidFill>
                            <a:schemeClr val="tx1"/>
                          </a:solidFill>
                          <a:effectLst/>
                        </a:rPr>
                        <a:t>TN</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600" dirty="0">
                          <a:solidFill>
                            <a:schemeClr val="tx1"/>
                          </a:solidFill>
                          <a:effectLst/>
                        </a:rPr>
                        <a:t>Chennai</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600" dirty="0">
                          <a:solidFill>
                            <a:schemeClr val="tx1"/>
                          </a:solidFill>
                          <a:effectLst/>
                        </a:rPr>
                        <a:t>M-City</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extLst>
                  <a:ext uri="{0D108BD9-81ED-4DB2-BD59-A6C34878D82A}">
                    <a16:rowId xmlns:a16="http://schemas.microsoft.com/office/drawing/2014/main" xmlns="" val="1458042864"/>
                  </a:ext>
                </a:extLst>
              </a:tr>
              <a:tr h="0">
                <a:tc>
                  <a:txBody>
                    <a:bodyPr/>
                    <a:lstStyle/>
                    <a:p>
                      <a:pPr>
                        <a:lnSpc>
                          <a:spcPct val="107000"/>
                        </a:lnSpc>
                      </a:pPr>
                      <a:r>
                        <a:rPr lang="en-US" sz="1800">
                          <a:effectLst/>
                        </a:rPr>
                        <a:t>282007</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600">
                          <a:solidFill>
                            <a:schemeClr val="tx1"/>
                          </a:solidFill>
                          <a:effectLst/>
                        </a:rPr>
                        <a:t>TN</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600">
                          <a:solidFill>
                            <a:schemeClr val="tx1"/>
                          </a:solidFill>
                          <a:effectLst/>
                        </a:rPr>
                        <a:t>Chennai</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600" dirty="0" err="1">
                          <a:solidFill>
                            <a:schemeClr val="tx1"/>
                          </a:solidFill>
                          <a:effectLst/>
                        </a:rPr>
                        <a:t>Urrapakkam</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extLst>
                  <a:ext uri="{0D108BD9-81ED-4DB2-BD59-A6C34878D82A}">
                    <a16:rowId xmlns:a16="http://schemas.microsoft.com/office/drawing/2014/main" xmlns="" val="1070158568"/>
                  </a:ext>
                </a:extLst>
              </a:tr>
              <a:tr h="0">
                <a:tc>
                  <a:txBody>
                    <a:bodyPr/>
                    <a:lstStyle/>
                    <a:p>
                      <a:pPr>
                        <a:lnSpc>
                          <a:spcPct val="107000"/>
                        </a:lnSpc>
                      </a:pPr>
                      <a:r>
                        <a:rPr lang="en-US" sz="1800">
                          <a:effectLst/>
                        </a:rPr>
                        <a:t>292008</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600" dirty="0">
                          <a:solidFill>
                            <a:schemeClr val="tx1"/>
                          </a:solidFill>
                          <a:effectLst/>
                        </a:rPr>
                        <a:t>WB</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600" dirty="0">
                          <a:solidFill>
                            <a:schemeClr val="tx1"/>
                          </a:solidFill>
                          <a:effectLst/>
                        </a:rPr>
                        <a:t>Kolkata</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600" dirty="0">
                          <a:solidFill>
                            <a:schemeClr val="tx1"/>
                          </a:solidFill>
                          <a:effectLst/>
                        </a:rPr>
                        <a:t>Bankura</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extLst>
                  <a:ext uri="{0D108BD9-81ED-4DB2-BD59-A6C34878D82A}">
                    <a16:rowId xmlns:a16="http://schemas.microsoft.com/office/drawing/2014/main" xmlns="" val="3735746988"/>
                  </a:ext>
                </a:extLst>
              </a:tr>
              <a:tr h="0">
                <a:tc>
                  <a:txBody>
                    <a:bodyPr/>
                    <a:lstStyle/>
                    <a:p>
                      <a:pPr>
                        <a:lnSpc>
                          <a:spcPct val="107000"/>
                        </a:lnSpc>
                      </a:pPr>
                      <a:r>
                        <a:rPr lang="en-US" sz="1800">
                          <a:effectLst/>
                        </a:rPr>
                        <a:t>222999</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600">
                          <a:solidFill>
                            <a:schemeClr val="tx1"/>
                          </a:solidFill>
                          <a:effectLst/>
                        </a:rPr>
                        <a:t>MP</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600">
                          <a:solidFill>
                            <a:schemeClr val="tx1"/>
                          </a:solidFill>
                          <a:effectLst/>
                        </a:rPr>
                        <a:t>Gwalior</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tc>
                  <a:txBody>
                    <a:bodyPr/>
                    <a:lstStyle/>
                    <a:p>
                      <a:pPr>
                        <a:lnSpc>
                          <a:spcPct val="107000"/>
                        </a:lnSpc>
                      </a:pPr>
                      <a:r>
                        <a:rPr lang="en-US" sz="1600" dirty="0">
                          <a:solidFill>
                            <a:schemeClr val="tx1"/>
                          </a:solidFill>
                          <a:effectLst/>
                        </a:rPr>
                        <a:t>Ratan</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57150" marB="57150" anchor="ctr"/>
                </a:tc>
                <a:extLst>
                  <a:ext uri="{0D108BD9-81ED-4DB2-BD59-A6C34878D82A}">
                    <a16:rowId xmlns:a16="http://schemas.microsoft.com/office/drawing/2014/main" xmlns="" val="2742592360"/>
                  </a:ext>
                </a:extLst>
              </a:tr>
            </a:tbl>
          </a:graphicData>
        </a:graphic>
      </p:graphicFrame>
      <p:sp>
        <p:nvSpPr>
          <p:cNvPr id="9" name="TextBox 8">
            <a:extLst>
              <a:ext uri="{FF2B5EF4-FFF2-40B4-BE49-F238E27FC236}">
                <a16:creationId xmlns:a16="http://schemas.microsoft.com/office/drawing/2014/main" xmlns="" id="{63DDC62F-FC5A-4981-B5D2-D7251CA25417}"/>
              </a:ext>
            </a:extLst>
          </p:cNvPr>
          <p:cNvSpPr txBox="1"/>
          <p:nvPr/>
        </p:nvSpPr>
        <p:spPr>
          <a:xfrm>
            <a:off x="5030404" y="490874"/>
            <a:ext cx="2192152" cy="1107996"/>
          </a:xfrm>
          <a:prstGeom prst="rect">
            <a:avLst/>
          </a:prstGeom>
          <a:noFill/>
        </p:spPr>
        <p:txBody>
          <a:bodyPr wrap="square">
            <a:spAutoFit/>
          </a:bodyPr>
          <a:lstStyle/>
          <a:p>
            <a:r>
              <a:rPr lang="en-US" sz="6600" dirty="0">
                <a:solidFill>
                  <a:schemeClr val="tx1"/>
                </a:solidFill>
              </a:rPr>
              <a:t>3NF</a:t>
            </a:r>
          </a:p>
        </p:txBody>
      </p:sp>
    </p:spTree>
    <p:extLst>
      <p:ext uri="{BB962C8B-B14F-4D97-AF65-F5344CB8AC3E}">
        <p14:creationId xmlns:p14="http://schemas.microsoft.com/office/powerpoint/2010/main" xmlns="" val="4148118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								</a:t>
            </a:r>
            <a:endParaRPr lang="en-US" sz="4800" dirty="0"/>
          </a:p>
        </p:txBody>
      </p:sp>
      <p:sp>
        <p:nvSpPr>
          <p:cNvPr id="6" name="Content Placeholder 2">
            <a:extLst>
              <a:ext uri="{FF2B5EF4-FFF2-40B4-BE49-F238E27FC236}">
                <a16:creationId xmlns:a16="http://schemas.microsoft.com/office/drawing/2014/main" xmlns="" id="{1B0E11C3-180D-4FA5-A69B-22F61319ACFC}"/>
              </a:ext>
            </a:extLst>
          </p:cNvPr>
          <p:cNvSpPr txBox="1">
            <a:spLocks/>
          </p:cNvSpPr>
          <p:nvPr/>
        </p:nvSpPr>
        <p:spPr>
          <a:xfrm>
            <a:off x="3165566" y="2786743"/>
            <a:ext cx="6446520" cy="290648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9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Thank You</a:t>
            </a:r>
          </a:p>
        </p:txBody>
      </p:sp>
      <p:pic>
        <p:nvPicPr>
          <p:cNvPr id="5" name="Picture 4" descr="File:C-DAC LogoTransp.png - Wikipedia">
            <a:extLst>
              <a:ext uri="{FF2B5EF4-FFF2-40B4-BE49-F238E27FC236}">
                <a16:creationId xmlns:a16="http://schemas.microsoft.com/office/drawing/2014/main" xmlns="" id="{259B8A7C-70CF-41AE-BA7A-4BB9F671D937}"/>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765030" y="588645"/>
            <a:ext cx="1390650" cy="1009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92157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B857992-5DFF-44FE-A027-A3A2136133DF}"/>
              </a:ext>
            </a:extLst>
          </p:cNvPr>
          <p:cNvSpPr>
            <a:spLocks noGrp="1"/>
          </p:cNvSpPr>
          <p:nvPr>
            <p:ph idx="1"/>
          </p:nvPr>
        </p:nvSpPr>
        <p:spPr/>
        <p:txBody>
          <a:bodyPr>
            <a:normAutofit/>
          </a:bodyPr>
          <a:lstStyle/>
          <a:p>
            <a:r>
              <a:rPr lang="en-US" sz="2800" dirty="0">
                <a:solidFill>
                  <a:schemeClr val="tx1"/>
                </a:solidFill>
                <a:effectLst/>
              </a:rPr>
              <a:t>Database anomaly is a flaw in databases because of poor planning and storing everything in a flat database. </a:t>
            </a:r>
          </a:p>
          <a:p>
            <a:r>
              <a:rPr lang="en-US" sz="2800" dirty="0">
                <a:solidFill>
                  <a:schemeClr val="tx1"/>
                </a:solidFill>
                <a:effectLst/>
              </a:rPr>
              <a:t>Anomalies occur when there is too much redundancy in the database. </a:t>
            </a:r>
          </a:p>
          <a:p>
            <a:r>
              <a:rPr lang="en-US" sz="2800" dirty="0">
                <a:solidFill>
                  <a:schemeClr val="tx1"/>
                </a:solidFill>
                <a:effectLst/>
              </a:rPr>
              <a:t>Poor table design has related data scattered over various tables. Any new change in the database should be updated in many places. It is also possible that the information is only half present. It's there in one table, but missing in another one.</a:t>
            </a:r>
            <a:endParaRPr lang="en-IN" sz="2800" dirty="0">
              <a:solidFill>
                <a:schemeClr val="tx1"/>
              </a:solidFill>
            </a:endParaRPr>
          </a:p>
        </p:txBody>
      </p:sp>
      <p:pic>
        <p:nvPicPr>
          <p:cNvPr id="4" name="Picture 3" descr="File:C-DAC LogoTransp.png - Wikipedia">
            <a:extLst>
              <a:ext uri="{FF2B5EF4-FFF2-40B4-BE49-F238E27FC236}">
                <a16:creationId xmlns:a16="http://schemas.microsoft.com/office/drawing/2014/main" xmlns="" id="{22106BC6-6E04-4A8A-A3D6-C4A391D4A4E3}"/>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717723" y="490874"/>
            <a:ext cx="1390650" cy="1009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5">
            <a:extLst>
              <a:ext uri="{FF2B5EF4-FFF2-40B4-BE49-F238E27FC236}">
                <a16:creationId xmlns:a16="http://schemas.microsoft.com/office/drawing/2014/main" xmlns="" id="{C705BB32-694B-48FF-A9E3-A9268DD00F0A}"/>
              </a:ext>
            </a:extLst>
          </p:cNvPr>
          <p:cNvSpPr txBox="1"/>
          <p:nvPr/>
        </p:nvSpPr>
        <p:spPr>
          <a:xfrm>
            <a:off x="3792070" y="804240"/>
            <a:ext cx="4903695" cy="769441"/>
          </a:xfrm>
          <a:prstGeom prst="rect">
            <a:avLst/>
          </a:prstGeom>
          <a:noFill/>
        </p:spPr>
        <p:txBody>
          <a:bodyPr wrap="square">
            <a:spAutoFit/>
          </a:bodyPr>
          <a:lstStyle/>
          <a:p>
            <a:r>
              <a:rPr lang="en-US" sz="4400" dirty="0">
                <a:solidFill>
                  <a:srgbClr val="202124"/>
                </a:solidFill>
                <a:effectLst/>
              </a:rPr>
              <a:t>Database anomaly </a:t>
            </a:r>
            <a:endParaRPr lang="en-IN" sz="4400" dirty="0"/>
          </a:p>
        </p:txBody>
      </p:sp>
    </p:spTree>
    <p:extLst>
      <p:ext uri="{BB962C8B-B14F-4D97-AF65-F5344CB8AC3E}">
        <p14:creationId xmlns:p14="http://schemas.microsoft.com/office/powerpoint/2010/main" xmlns="" val="1876211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5">
            <a:extLst>
              <a:ext uri="{FF2B5EF4-FFF2-40B4-BE49-F238E27FC236}">
                <a16:creationId xmlns:a16="http://schemas.microsoft.com/office/drawing/2014/main" xmlns="" id="{041D2AE3-041F-4C28-B4C4-98B6D83B71B7}"/>
              </a:ext>
            </a:extLst>
          </p:cNvPr>
          <p:cNvGraphicFramePr>
            <a:graphicFrameLocks noGrp="1"/>
          </p:cNvGraphicFramePr>
          <p:nvPr>
            <p:ph idx="1"/>
            <p:extLst>
              <p:ext uri="{D42A27DB-BD31-4B8C-83A1-F6EECF244321}">
                <p14:modId xmlns:p14="http://schemas.microsoft.com/office/powerpoint/2010/main" xmlns="" val="2016835349"/>
              </p:ext>
            </p:extLst>
          </p:nvPr>
        </p:nvGraphicFramePr>
        <p:xfrm>
          <a:off x="2158030" y="2474259"/>
          <a:ext cx="8255018" cy="3182466"/>
        </p:xfrm>
        <a:graphic>
          <a:graphicData uri="http://schemas.openxmlformats.org/drawingml/2006/table">
            <a:tbl>
              <a:tblPr firstRow="1" bandRow="1">
                <a:tableStyleId>{5C22544A-7EE6-4342-B048-85BDC9FD1C3A}</a:tableStyleId>
              </a:tblPr>
              <a:tblGrid>
                <a:gridCol w="2219978">
                  <a:extLst>
                    <a:ext uri="{9D8B030D-6E8A-4147-A177-3AD203B41FA5}">
                      <a16:colId xmlns:a16="http://schemas.microsoft.com/office/drawing/2014/main" xmlns="" val="1307461770"/>
                    </a:ext>
                  </a:extLst>
                </a:gridCol>
                <a:gridCol w="2011680">
                  <a:extLst>
                    <a:ext uri="{9D8B030D-6E8A-4147-A177-3AD203B41FA5}">
                      <a16:colId xmlns:a16="http://schemas.microsoft.com/office/drawing/2014/main" xmlns="" val="2613655382"/>
                    </a:ext>
                  </a:extLst>
                </a:gridCol>
                <a:gridCol w="2011680">
                  <a:extLst>
                    <a:ext uri="{9D8B030D-6E8A-4147-A177-3AD203B41FA5}">
                      <a16:colId xmlns:a16="http://schemas.microsoft.com/office/drawing/2014/main" xmlns="" val="2680357502"/>
                    </a:ext>
                  </a:extLst>
                </a:gridCol>
                <a:gridCol w="2011680">
                  <a:extLst>
                    <a:ext uri="{9D8B030D-6E8A-4147-A177-3AD203B41FA5}">
                      <a16:colId xmlns:a16="http://schemas.microsoft.com/office/drawing/2014/main" xmlns="" val="1070138341"/>
                    </a:ext>
                  </a:extLst>
                </a:gridCol>
              </a:tblGrid>
              <a:tr h="530411">
                <a:tc>
                  <a:txBody>
                    <a:bodyPr/>
                    <a:lstStyle/>
                    <a:p>
                      <a:r>
                        <a:rPr lang="en-US" dirty="0"/>
                        <a:t>I</a:t>
                      </a:r>
                      <a:r>
                        <a:rPr lang="en-IN" dirty="0"/>
                        <a:t>D</a:t>
                      </a:r>
                    </a:p>
                  </a:txBody>
                  <a:tcPr anchor="ctr"/>
                </a:tc>
                <a:tc>
                  <a:txBody>
                    <a:bodyPr/>
                    <a:lstStyle/>
                    <a:p>
                      <a:r>
                        <a:rPr lang="en-IN" dirty="0"/>
                        <a:t>Name</a:t>
                      </a:r>
                    </a:p>
                  </a:txBody>
                  <a:tcPr anchor="ctr"/>
                </a:tc>
                <a:tc>
                  <a:txBody>
                    <a:bodyPr/>
                    <a:lstStyle/>
                    <a:p>
                      <a:r>
                        <a:rPr lang="en-IN"/>
                        <a:t>Address</a:t>
                      </a:r>
                    </a:p>
                  </a:txBody>
                  <a:tcPr anchor="ctr"/>
                </a:tc>
                <a:tc>
                  <a:txBody>
                    <a:bodyPr/>
                    <a:lstStyle/>
                    <a:p>
                      <a:r>
                        <a:rPr lang="en-IN" dirty="0"/>
                        <a:t>Dept</a:t>
                      </a:r>
                    </a:p>
                  </a:txBody>
                  <a:tcPr anchor="ctr"/>
                </a:tc>
                <a:extLst>
                  <a:ext uri="{0D108BD9-81ED-4DB2-BD59-A6C34878D82A}">
                    <a16:rowId xmlns:a16="http://schemas.microsoft.com/office/drawing/2014/main" xmlns="" val="2092181220"/>
                  </a:ext>
                </a:extLst>
              </a:tr>
              <a:tr h="530411">
                <a:tc>
                  <a:txBody>
                    <a:bodyPr/>
                    <a:lstStyle/>
                    <a:p>
                      <a:r>
                        <a:rPr lang="en-IN" dirty="0"/>
                        <a:t>101</a:t>
                      </a:r>
                    </a:p>
                  </a:txBody>
                  <a:tcPr anchor="ctr"/>
                </a:tc>
                <a:tc>
                  <a:txBody>
                    <a:bodyPr/>
                    <a:lstStyle/>
                    <a:p>
                      <a:r>
                        <a:rPr lang="en-IN" dirty="0"/>
                        <a:t>Ronaldo</a:t>
                      </a:r>
                    </a:p>
                  </a:txBody>
                  <a:tcPr anchor="ctr"/>
                </a:tc>
                <a:tc>
                  <a:txBody>
                    <a:bodyPr/>
                    <a:lstStyle/>
                    <a:p>
                      <a:r>
                        <a:rPr lang="en-IN" dirty="0"/>
                        <a:t>Portugal</a:t>
                      </a:r>
                    </a:p>
                  </a:txBody>
                  <a:tcPr anchor="ctr"/>
                </a:tc>
                <a:tc>
                  <a:txBody>
                    <a:bodyPr/>
                    <a:lstStyle/>
                    <a:p>
                      <a:r>
                        <a:rPr lang="en-IN" dirty="0"/>
                        <a:t>D1</a:t>
                      </a:r>
                    </a:p>
                  </a:txBody>
                  <a:tcPr anchor="ctr"/>
                </a:tc>
                <a:extLst>
                  <a:ext uri="{0D108BD9-81ED-4DB2-BD59-A6C34878D82A}">
                    <a16:rowId xmlns:a16="http://schemas.microsoft.com/office/drawing/2014/main" xmlns="" val="3830340126"/>
                  </a:ext>
                </a:extLst>
              </a:tr>
              <a:tr h="530411">
                <a:tc>
                  <a:txBody>
                    <a:bodyPr/>
                    <a:lstStyle/>
                    <a:p>
                      <a:r>
                        <a:rPr lang="en-US" dirty="0"/>
                        <a:t>1</a:t>
                      </a:r>
                      <a:r>
                        <a:rPr lang="en-IN" dirty="0"/>
                        <a:t>01</a:t>
                      </a:r>
                    </a:p>
                  </a:txBody>
                  <a:tcPr anchor="ctr"/>
                </a:tc>
                <a:tc>
                  <a:txBody>
                    <a:bodyPr/>
                    <a:lstStyle/>
                    <a:p>
                      <a:r>
                        <a:rPr lang="en-US" dirty="0"/>
                        <a:t>Ronaldo</a:t>
                      </a:r>
                      <a:endParaRPr lang="en-IN" dirty="0"/>
                    </a:p>
                  </a:txBody>
                  <a:tcPr anchor="ctr"/>
                </a:tc>
                <a:tc>
                  <a:txBody>
                    <a:bodyPr/>
                    <a:lstStyle/>
                    <a:p>
                      <a:r>
                        <a:rPr lang="en-IN" dirty="0"/>
                        <a:t>Portugal</a:t>
                      </a:r>
                    </a:p>
                  </a:txBody>
                  <a:tcPr anchor="ctr"/>
                </a:tc>
                <a:tc>
                  <a:txBody>
                    <a:bodyPr/>
                    <a:lstStyle/>
                    <a:p>
                      <a:r>
                        <a:rPr lang="en-IN" dirty="0"/>
                        <a:t>D2</a:t>
                      </a:r>
                    </a:p>
                  </a:txBody>
                  <a:tcPr anchor="ctr"/>
                </a:tc>
                <a:extLst>
                  <a:ext uri="{0D108BD9-81ED-4DB2-BD59-A6C34878D82A}">
                    <a16:rowId xmlns:a16="http://schemas.microsoft.com/office/drawing/2014/main" xmlns="" val="2575758475"/>
                  </a:ext>
                </a:extLst>
              </a:tr>
              <a:tr h="530411">
                <a:tc>
                  <a:txBody>
                    <a:bodyPr/>
                    <a:lstStyle/>
                    <a:p>
                      <a:r>
                        <a:rPr lang="en-IN" dirty="0"/>
                        <a:t>102</a:t>
                      </a:r>
                    </a:p>
                  </a:txBody>
                  <a:tcPr anchor="ctr"/>
                </a:tc>
                <a:tc>
                  <a:txBody>
                    <a:bodyPr/>
                    <a:lstStyle/>
                    <a:p>
                      <a:r>
                        <a:rPr lang="en-IN" dirty="0"/>
                        <a:t>Carlos</a:t>
                      </a:r>
                    </a:p>
                  </a:txBody>
                  <a:tcPr anchor="ctr"/>
                </a:tc>
                <a:tc>
                  <a:txBody>
                    <a:bodyPr/>
                    <a:lstStyle/>
                    <a:p>
                      <a:r>
                        <a:rPr lang="en-IN" dirty="0"/>
                        <a:t>Brazil</a:t>
                      </a:r>
                    </a:p>
                  </a:txBody>
                  <a:tcPr anchor="ctr"/>
                </a:tc>
                <a:tc>
                  <a:txBody>
                    <a:bodyPr/>
                    <a:lstStyle/>
                    <a:p>
                      <a:r>
                        <a:rPr lang="en-IN" dirty="0"/>
                        <a:t>D3</a:t>
                      </a:r>
                    </a:p>
                  </a:txBody>
                  <a:tcPr anchor="ctr"/>
                </a:tc>
                <a:extLst>
                  <a:ext uri="{0D108BD9-81ED-4DB2-BD59-A6C34878D82A}">
                    <a16:rowId xmlns:a16="http://schemas.microsoft.com/office/drawing/2014/main" xmlns="" val="2803365469"/>
                  </a:ext>
                </a:extLst>
              </a:tr>
              <a:tr h="530411">
                <a:tc>
                  <a:txBody>
                    <a:bodyPr/>
                    <a:lstStyle/>
                    <a:p>
                      <a:r>
                        <a:rPr lang="en-IN" dirty="0"/>
                        <a:t>103</a:t>
                      </a:r>
                    </a:p>
                  </a:txBody>
                  <a:tcPr anchor="ctr"/>
                </a:tc>
                <a:tc>
                  <a:txBody>
                    <a:bodyPr/>
                    <a:lstStyle/>
                    <a:p>
                      <a:r>
                        <a:rPr lang="en-IN" dirty="0"/>
                        <a:t>Messi</a:t>
                      </a:r>
                    </a:p>
                  </a:txBody>
                  <a:tcPr anchor="ctr"/>
                </a:tc>
                <a:tc>
                  <a:txBody>
                    <a:bodyPr/>
                    <a:lstStyle/>
                    <a:p>
                      <a:r>
                        <a:rPr lang="en-IN" dirty="0"/>
                        <a:t>Argentina</a:t>
                      </a:r>
                    </a:p>
                  </a:txBody>
                  <a:tcPr anchor="ctr"/>
                </a:tc>
                <a:tc>
                  <a:txBody>
                    <a:bodyPr/>
                    <a:lstStyle/>
                    <a:p>
                      <a:r>
                        <a:rPr lang="en-IN" dirty="0"/>
                        <a:t>D4</a:t>
                      </a:r>
                    </a:p>
                  </a:txBody>
                  <a:tcPr anchor="ctr"/>
                </a:tc>
                <a:extLst>
                  <a:ext uri="{0D108BD9-81ED-4DB2-BD59-A6C34878D82A}">
                    <a16:rowId xmlns:a16="http://schemas.microsoft.com/office/drawing/2014/main" xmlns="" val="2504899530"/>
                  </a:ext>
                </a:extLst>
              </a:tr>
              <a:tr h="530411">
                <a:tc>
                  <a:txBody>
                    <a:bodyPr/>
                    <a:lstStyle/>
                    <a:p>
                      <a:r>
                        <a:rPr lang="en-US" dirty="0"/>
                        <a:t>1</a:t>
                      </a:r>
                      <a:r>
                        <a:rPr lang="en-IN" dirty="0"/>
                        <a:t>03</a:t>
                      </a:r>
                    </a:p>
                  </a:txBody>
                  <a:tcPr anchor="ctr"/>
                </a:tc>
                <a:tc>
                  <a:txBody>
                    <a:bodyPr/>
                    <a:lstStyle/>
                    <a:p>
                      <a:r>
                        <a:rPr lang="en-US" dirty="0"/>
                        <a:t>Messi</a:t>
                      </a:r>
                      <a:endParaRPr lang="en-IN" dirty="0"/>
                    </a:p>
                  </a:txBody>
                  <a:tcPr anchor="ctr"/>
                </a:tc>
                <a:tc>
                  <a:txBody>
                    <a:bodyPr/>
                    <a:lstStyle/>
                    <a:p>
                      <a:r>
                        <a:rPr lang="en-IN" dirty="0"/>
                        <a:t>Argentina</a:t>
                      </a:r>
                    </a:p>
                  </a:txBody>
                  <a:tcPr anchor="ctr"/>
                </a:tc>
                <a:tc>
                  <a:txBody>
                    <a:bodyPr/>
                    <a:lstStyle/>
                    <a:p>
                      <a:r>
                        <a:rPr lang="en-IN" dirty="0"/>
                        <a:t>D5</a:t>
                      </a:r>
                    </a:p>
                  </a:txBody>
                  <a:tcPr anchor="ctr"/>
                </a:tc>
                <a:extLst>
                  <a:ext uri="{0D108BD9-81ED-4DB2-BD59-A6C34878D82A}">
                    <a16:rowId xmlns:a16="http://schemas.microsoft.com/office/drawing/2014/main" xmlns="" val="626876308"/>
                  </a:ext>
                </a:extLst>
              </a:tr>
            </a:tbl>
          </a:graphicData>
        </a:graphic>
      </p:graphicFrame>
      <p:pic>
        <p:nvPicPr>
          <p:cNvPr id="4" name="Picture 3" descr="File:C-DAC LogoTransp.png - Wikipedia">
            <a:extLst>
              <a:ext uri="{FF2B5EF4-FFF2-40B4-BE49-F238E27FC236}">
                <a16:creationId xmlns:a16="http://schemas.microsoft.com/office/drawing/2014/main" xmlns="" id="{22106BC6-6E04-4A8A-A3D6-C4A391D4A4E3}"/>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717723" y="490874"/>
            <a:ext cx="1390650" cy="1009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Box 6">
            <a:extLst>
              <a:ext uri="{FF2B5EF4-FFF2-40B4-BE49-F238E27FC236}">
                <a16:creationId xmlns:a16="http://schemas.microsoft.com/office/drawing/2014/main" xmlns="" id="{0EA1D91A-6C4C-4D1A-9709-D8CD2833A8DB}"/>
              </a:ext>
            </a:extLst>
          </p:cNvPr>
          <p:cNvSpPr txBox="1"/>
          <p:nvPr/>
        </p:nvSpPr>
        <p:spPr>
          <a:xfrm>
            <a:off x="5139288" y="1712934"/>
            <a:ext cx="1913423" cy="584775"/>
          </a:xfrm>
          <a:prstGeom prst="rect">
            <a:avLst/>
          </a:prstGeom>
          <a:noFill/>
        </p:spPr>
        <p:txBody>
          <a:bodyPr wrap="square">
            <a:spAutoFit/>
          </a:bodyPr>
          <a:lstStyle/>
          <a:p>
            <a:r>
              <a:rPr lang="en-US" sz="3200" dirty="0"/>
              <a:t>Employee</a:t>
            </a:r>
            <a:endParaRPr lang="en-IN" sz="3200" dirty="0"/>
          </a:p>
        </p:txBody>
      </p:sp>
      <p:sp>
        <p:nvSpPr>
          <p:cNvPr id="8" name="TextBox 7">
            <a:extLst>
              <a:ext uri="{FF2B5EF4-FFF2-40B4-BE49-F238E27FC236}">
                <a16:creationId xmlns:a16="http://schemas.microsoft.com/office/drawing/2014/main" xmlns="" id="{A9A9841C-535D-4899-83E2-3ECC73E3D94A}"/>
              </a:ext>
            </a:extLst>
          </p:cNvPr>
          <p:cNvSpPr txBox="1"/>
          <p:nvPr/>
        </p:nvSpPr>
        <p:spPr>
          <a:xfrm>
            <a:off x="3792070" y="804240"/>
            <a:ext cx="4903695" cy="769441"/>
          </a:xfrm>
          <a:prstGeom prst="rect">
            <a:avLst/>
          </a:prstGeom>
          <a:noFill/>
        </p:spPr>
        <p:txBody>
          <a:bodyPr wrap="square">
            <a:spAutoFit/>
          </a:bodyPr>
          <a:lstStyle/>
          <a:p>
            <a:r>
              <a:rPr lang="en-US" sz="4400" dirty="0">
                <a:solidFill>
                  <a:srgbClr val="202124"/>
                </a:solidFill>
                <a:effectLst/>
              </a:rPr>
              <a:t>Database anomaly </a:t>
            </a:r>
            <a:endParaRPr lang="en-IN" sz="4400" dirty="0"/>
          </a:p>
        </p:txBody>
      </p:sp>
    </p:spTree>
    <p:extLst>
      <p:ext uri="{BB962C8B-B14F-4D97-AF65-F5344CB8AC3E}">
        <p14:creationId xmlns:p14="http://schemas.microsoft.com/office/powerpoint/2010/main" xmlns="" val="1865326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B857992-5DFF-44FE-A027-A3A2136133DF}"/>
              </a:ext>
            </a:extLst>
          </p:cNvPr>
          <p:cNvSpPr>
            <a:spLocks noGrp="1"/>
          </p:cNvSpPr>
          <p:nvPr>
            <p:ph idx="1"/>
          </p:nvPr>
        </p:nvSpPr>
        <p:spPr/>
        <p:txBody>
          <a:bodyPr>
            <a:normAutofit/>
          </a:bodyPr>
          <a:lstStyle/>
          <a:p>
            <a:pPr marL="0" indent="0">
              <a:buNone/>
            </a:pPr>
            <a:r>
              <a:rPr lang="en-US" sz="3200" dirty="0">
                <a:solidFill>
                  <a:schemeClr val="tx1"/>
                </a:solidFill>
              </a:rPr>
              <a:t>An insert anomaly occurs in the database when some data are to be inserted into the database without existence of other attributes. </a:t>
            </a:r>
          </a:p>
          <a:p>
            <a:pPr marL="0" indent="0">
              <a:buNone/>
            </a:pPr>
            <a:r>
              <a:rPr lang="en-US" sz="3200" dirty="0">
                <a:solidFill>
                  <a:schemeClr val="tx1"/>
                </a:solidFill>
              </a:rPr>
              <a:t>For example, </a:t>
            </a:r>
            <a:r>
              <a:rPr lang="en-US" sz="3200" dirty="0">
                <a:solidFill>
                  <a:schemeClr val="tx1"/>
                </a:solidFill>
                <a:effectLst/>
              </a:rPr>
              <a:t>Assume that a new employee is joining the organization but till not assigned to any department. </a:t>
            </a:r>
          </a:p>
          <a:p>
            <a:pPr marL="0" indent="0">
              <a:buNone/>
            </a:pPr>
            <a:r>
              <a:rPr lang="en-US" sz="3200" dirty="0">
                <a:solidFill>
                  <a:schemeClr val="tx1"/>
                </a:solidFill>
                <a:effectLst/>
              </a:rPr>
              <a:t>Then, we would not insert the data into the table if the DEPT field doesn't allow nulls.</a:t>
            </a:r>
            <a:endParaRPr lang="en-IN" sz="3200" dirty="0">
              <a:solidFill>
                <a:schemeClr val="tx1"/>
              </a:solidFill>
            </a:endParaRPr>
          </a:p>
        </p:txBody>
      </p:sp>
      <p:pic>
        <p:nvPicPr>
          <p:cNvPr id="4" name="Picture 3" descr="File:C-DAC LogoTransp.png - Wikipedia">
            <a:extLst>
              <a:ext uri="{FF2B5EF4-FFF2-40B4-BE49-F238E27FC236}">
                <a16:creationId xmlns:a16="http://schemas.microsoft.com/office/drawing/2014/main" xmlns="" id="{22106BC6-6E04-4A8A-A3D6-C4A391D4A4E3}"/>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717723" y="490874"/>
            <a:ext cx="1390650" cy="1009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Box 6">
            <a:extLst>
              <a:ext uri="{FF2B5EF4-FFF2-40B4-BE49-F238E27FC236}">
                <a16:creationId xmlns:a16="http://schemas.microsoft.com/office/drawing/2014/main" xmlns="" id="{E7D6F053-3C49-4A0C-BB9B-3EA356E36F32}"/>
              </a:ext>
            </a:extLst>
          </p:cNvPr>
          <p:cNvSpPr txBox="1"/>
          <p:nvPr/>
        </p:nvSpPr>
        <p:spPr>
          <a:xfrm>
            <a:off x="3792070" y="804240"/>
            <a:ext cx="4903695" cy="769441"/>
          </a:xfrm>
          <a:prstGeom prst="rect">
            <a:avLst/>
          </a:prstGeom>
          <a:noFill/>
        </p:spPr>
        <p:txBody>
          <a:bodyPr wrap="square">
            <a:spAutoFit/>
          </a:bodyPr>
          <a:lstStyle/>
          <a:p>
            <a:r>
              <a:rPr lang="en-US" sz="4400" dirty="0">
                <a:solidFill>
                  <a:srgbClr val="202124"/>
                </a:solidFill>
                <a:effectLst/>
              </a:rPr>
              <a:t>INSERT anomaly </a:t>
            </a:r>
            <a:endParaRPr lang="en-IN" sz="4400" dirty="0"/>
          </a:p>
        </p:txBody>
      </p:sp>
    </p:spTree>
    <p:extLst>
      <p:ext uri="{BB962C8B-B14F-4D97-AF65-F5344CB8AC3E}">
        <p14:creationId xmlns:p14="http://schemas.microsoft.com/office/powerpoint/2010/main" xmlns="" val="1949303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B857992-5DFF-44FE-A027-A3A2136133DF}"/>
              </a:ext>
            </a:extLst>
          </p:cNvPr>
          <p:cNvSpPr>
            <a:spLocks noGrp="1"/>
          </p:cNvSpPr>
          <p:nvPr>
            <p:ph idx="1"/>
          </p:nvPr>
        </p:nvSpPr>
        <p:spPr/>
        <p:txBody>
          <a:bodyPr/>
          <a:lstStyle/>
          <a:p>
            <a:r>
              <a:rPr lang="en-US" sz="2400" dirty="0">
                <a:solidFill>
                  <a:schemeClr val="tx1"/>
                </a:solidFill>
              </a:rPr>
              <a:t>The anomaly occurs when duplicate data is updated only in one place and not in all instances. Hence, it makes our data or table inconsistent state. </a:t>
            </a:r>
          </a:p>
          <a:p>
            <a:r>
              <a:rPr lang="en-US" sz="2400" dirty="0">
                <a:solidFill>
                  <a:schemeClr val="tx1"/>
                </a:solidFill>
              </a:rPr>
              <a:t>For example, </a:t>
            </a:r>
            <a:r>
              <a:rPr lang="en-US" sz="2400" dirty="0">
                <a:solidFill>
                  <a:schemeClr val="tx1"/>
                </a:solidFill>
                <a:effectLst/>
              </a:rPr>
              <a:t>we have two rows for an employee named Ronaldo, and he works for two different departments. If we need to update Ronaldo's address, we must update the same address in two rows. Otherwise, the data will become inconsistent. </a:t>
            </a:r>
            <a:endParaRPr lang="en-US" sz="2400" dirty="0">
              <a:solidFill>
                <a:schemeClr val="tx1"/>
              </a:solidFill>
            </a:endParaRPr>
          </a:p>
          <a:p>
            <a:r>
              <a:rPr lang="en-US" sz="2400" dirty="0">
                <a:solidFill>
                  <a:schemeClr val="tx1"/>
                </a:solidFill>
                <a:effectLst/>
              </a:rPr>
              <a:t>If, in some way, we can update the correct address in one department but not the other, then according to the database, Ronaldo will have two different addresses, which is not correct and would lead to inconsistent data. </a:t>
            </a:r>
            <a:endParaRPr lang="en-US" sz="2400" dirty="0">
              <a:solidFill>
                <a:schemeClr val="tx1"/>
              </a:solidFill>
            </a:endParaRPr>
          </a:p>
          <a:p>
            <a:endParaRPr lang="en-IN" dirty="0"/>
          </a:p>
        </p:txBody>
      </p:sp>
      <p:pic>
        <p:nvPicPr>
          <p:cNvPr id="4" name="Picture 3" descr="File:C-DAC LogoTransp.png - Wikipedia">
            <a:extLst>
              <a:ext uri="{FF2B5EF4-FFF2-40B4-BE49-F238E27FC236}">
                <a16:creationId xmlns:a16="http://schemas.microsoft.com/office/drawing/2014/main" xmlns="" id="{22106BC6-6E04-4A8A-A3D6-C4A391D4A4E3}"/>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717723" y="490874"/>
            <a:ext cx="1390650" cy="1009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Box 6">
            <a:extLst>
              <a:ext uri="{FF2B5EF4-FFF2-40B4-BE49-F238E27FC236}">
                <a16:creationId xmlns:a16="http://schemas.microsoft.com/office/drawing/2014/main" xmlns="" id="{80802CA7-A294-4731-B224-1CD17013820B}"/>
              </a:ext>
            </a:extLst>
          </p:cNvPr>
          <p:cNvSpPr txBox="1"/>
          <p:nvPr/>
        </p:nvSpPr>
        <p:spPr>
          <a:xfrm>
            <a:off x="3792070" y="804240"/>
            <a:ext cx="4903695" cy="769441"/>
          </a:xfrm>
          <a:prstGeom prst="rect">
            <a:avLst/>
          </a:prstGeom>
          <a:noFill/>
        </p:spPr>
        <p:txBody>
          <a:bodyPr wrap="square">
            <a:spAutoFit/>
          </a:bodyPr>
          <a:lstStyle/>
          <a:p>
            <a:r>
              <a:rPr lang="en-US" sz="4400" dirty="0">
                <a:solidFill>
                  <a:srgbClr val="202124"/>
                </a:solidFill>
                <a:effectLst/>
              </a:rPr>
              <a:t>UPDATE anomaly </a:t>
            </a:r>
            <a:endParaRPr lang="en-IN" sz="4400" dirty="0"/>
          </a:p>
        </p:txBody>
      </p:sp>
    </p:spTree>
    <p:extLst>
      <p:ext uri="{BB962C8B-B14F-4D97-AF65-F5344CB8AC3E}">
        <p14:creationId xmlns:p14="http://schemas.microsoft.com/office/powerpoint/2010/main" xmlns="" val="1239621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B857992-5DFF-44FE-A027-A3A2136133DF}"/>
              </a:ext>
            </a:extLst>
          </p:cNvPr>
          <p:cNvSpPr>
            <a:spLocks noGrp="1"/>
          </p:cNvSpPr>
          <p:nvPr>
            <p:ph idx="1"/>
          </p:nvPr>
        </p:nvSpPr>
        <p:spPr/>
        <p:txBody>
          <a:bodyPr/>
          <a:lstStyle/>
          <a:p>
            <a:r>
              <a:rPr lang="en-US" sz="3200" dirty="0">
                <a:solidFill>
                  <a:schemeClr val="tx1"/>
                </a:solidFill>
              </a:rPr>
              <a:t>An anomaly occurs in a database table when some records are lost or deleted from the database table due to the deletion of other records.</a:t>
            </a:r>
          </a:p>
          <a:p>
            <a:r>
              <a:rPr lang="en-US" sz="3200" dirty="0">
                <a:solidFill>
                  <a:schemeClr val="tx1"/>
                </a:solidFill>
                <a:effectLst/>
              </a:rPr>
              <a:t>For example, Assume that if the company closes the department D3, then deleting the rows that have DEPT as D3 would also delete the information of employee Carlos since he is assigned only to this department.</a:t>
            </a:r>
            <a:endParaRPr lang="en-US" sz="3200" dirty="0">
              <a:solidFill>
                <a:schemeClr val="tx1"/>
              </a:solidFill>
            </a:endParaRPr>
          </a:p>
          <a:p>
            <a:endParaRPr lang="en-IN" dirty="0"/>
          </a:p>
        </p:txBody>
      </p:sp>
      <p:pic>
        <p:nvPicPr>
          <p:cNvPr id="4" name="Picture 3" descr="File:C-DAC LogoTransp.png - Wikipedia">
            <a:extLst>
              <a:ext uri="{FF2B5EF4-FFF2-40B4-BE49-F238E27FC236}">
                <a16:creationId xmlns:a16="http://schemas.microsoft.com/office/drawing/2014/main" xmlns="" id="{22106BC6-6E04-4A8A-A3D6-C4A391D4A4E3}"/>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717723" y="490874"/>
            <a:ext cx="1390650" cy="1009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Box 6">
            <a:extLst>
              <a:ext uri="{FF2B5EF4-FFF2-40B4-BE49-F238E27FC236}">
                <a16:creationId xmlns:a16="http://schemas.microsoft.com/office/drawing/2014/main" xmlns="" id="{C8C83473-E417-4D08-B064-B9C335EED0FB}"/>
              </a:ext>
            </a:extLst>
          </p:cNvPr>
          <p:cNvSpPr txBox="1"/>
          <p:nvPr/>
        </p:nvSpPr>
        <p:spPr>
          <a:xfrm>
            <a:off x="3792070" y="804240"/>
            <a:ext cx="4903695" cy="769441"/>
          </a:xfrm>
          <a:prstGeom prst="rect">
            <a:avLst/>
          </a:prstGeom>
          <a:noFill/>
        </p:spPr>
        <p:txBody>
          <a:bodyPr wrap="square">
            <a:spAutoFit/>
          </a:bodyPr>
          <a:lstStyle/>
          <a:p>
            <a:r>
              <a:rPr lang="en-US" sz="4400" dirty="0">
                <a:solidFill>
                  <a:srgbClr val="202124"/>
                </a:solidFill>
                <a:effectLst/>
              </a:rPr>
              <a:t>DELETE anomaly </a:t>
            </a:r>
            <a:endParaRPr lang="en-IN" sz="4400" dirty="0"/>
          </a:p>
        </p:txBody>
      </p:sp>
    </p:spTree>
    <p:extLst>
      <p:ext uri="{BB962C8B-B14F-4D97-AF65-F5344CB8AC3E}">
        <p14:creationId xmlns:p14="http://schemas.microsoft.com/office/powerpoint/2010/main" xmlns="" val="4173669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C04326-1154-4D78-A97F-3D85F4190C43}"/>
              </a:ext>
            </a:extLst>
          </p:cNvPr>
          <p:cNvSpPr>
            <a:spLocks noGrp="1"/>
          </p:cNvSpPr>
          <p:nvPr>
            <p:ph type="title"/>
          </p:nvPr>
        </p:nvSpPr>
        <p:spPr>
          <a:xfrm>
            <a:off x="1097280" y="624541"/>
            <a:ext cx="10058400" cy="930537"/>
          </a:xfrm>
        </p:spPr>
        <p:txBody>
          <a:bodyPr/>
          <a:lstStyle/>
          <a:p>
            <a:r>
              <a:rPr lang="en-IN" b="1" dirty="0">
                <a:solidFill>
                  <a:schemeClr val="tx1"/>
                </a:solidFill>
              </a:rPr>
              <a:t>				      </a:t>
            </a:r>
            <a:r>
              <a:rPr lang="en-IN" sz="4400" b="1" dirty="0">
                <a:solidFill>
                  <a:schemeClr val="tx1"/>
                </a:solidFill>
                <a:ea typeface="+mn-ea"/>
                <a:cs typeface="+mn-cs"/>
              </a:rPr>
              <a:t>KEYs</a:t>
            </a:r>
          </a:p>
        </p:txBody>
      </p:sp>
      <p:sp>
        <p:nvSpPr>
          <p:cNvPr id="3" name="Content Placeholder 2">
            <a:extLst>
              <a:ext uri="{FF2B5EF4-FFF2-40B4-BE49-F238E27FC236}">
                <a16:creationId xmlns:a16="http://schemas.microsoft.com/office/drawing/2014/main" xmlns="" id="{CAD069DB-6087-443F-9755-F6F6FA7142A3}"/>
              </a:ext>
            </a:extLst>
          </p:cNvPr>
          <p:cNvSpPr>
            <a:spLocks noGrp="1"/>
          </p:cNvSpPr>
          <p:nvPr>
            <p:ph idx="1"/>
          </p:nvPr>
        </p:nvSpPr>
        <p:spPr/>
        <p:txBody>
          <a:bodyPr>
            <a:normAutofit/>
          </a:bodyPr>
          <a:lstStyle/>
          <a:p>
            <a:r>
              <a:rPr lang="en-US" sz="2800" dirty="0">
                <a:solidFill>
                  <a:schemeClr val="tx1"/>
                </a:solidFill>
              </a:rPr>
              <a:t>Keys help you to identify any row of data in a table. In a real-world application, a table could contain thousands of records. Moreover, the records could be duplicated. Keys in RDBMS ensure that you can uniquely identify a table record despite these challenges.</a:t>
            </a:r>
          </a:p>
          <a:p>
            <a:r>
              <a:rPr lang="en-US" sz="2800" dirty="0">
                <a:solidFill>
                  <a:schemeClr val="tx1"/>
                </a:solidFill>
              </a:rPr>
              <a:t>Allows you to establish a relationship between and identify the relation between tables</a:t>
            </a:r>
          </a:p>
          <a:p>
            <a:r>
              <a:rPr lang="en-US" sz="2800" dirty="0">
                <a:solidFill>
                  <a:schemeClr val="tx1"/>
                </a:solidFill>
              </a:rPr>
              <a:t>Help you to enforce identity and integrity in the relationship.</a:t>
            </a:r>
            <a:endParaRPr lang="en-IN" sz="2800" dirty="0">
              <a:solidFill>
                <a:schemeClr val="tx1"/>
              </a:solidFill>
            </a:endParaRPr>
          </a:p>
        </p:txBody>
      </p:sp>
      <p:pic>
        <p:nvPicPr>
          <p:cNvPr id="4" name="Picture 3" descr="File:C-DAC LogoTransp.png - Wikipedia">
            <a:extLst>
              <a:ext uri="{FF2B5EF4-FFF2-40B4-BE49-F238E27FC236}">
                <a16:creationId xmlns:a16="http://schemas.microsoft.com/office/drawing/2014/main" xmlns="" id="{6FD3A27D-2EC3-4709-B35F-16C56855660A}"/>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717723" y="490874"/>
            <a:ext cx="1390650" cy="1009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399833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DF0FB1-7F42-4AD1-926B-0DA25A414924}"/>
              </a:ext>
            </a:extLst>
          </p:cNvPr>
          <p:cNvSpPr>
            <a:spLocks noGrp="1"/>
          </p:cNvSpPr>
          <p:nvPr>
            <p:ph type="title"/>
          </p:nvPr>
        </p:nvSpPr>
        <p:spPr/>
        <p:txBody>
          <a:bodyPr>
            <a:normAutofit/>
          </a:bodyPr>
          <a:lstStyle/>
          <a:p>
            <a:r>
              <a:rPr lang="en-IN" sz="4400" b="1" dirty="0">
                <a:solidFill>
                  <a:schemeClr val="tx1"/>
                </a:solidFill>
                <a:ea typeface="+mn-ea"/>
                <a:cs typeface="+mn-cs"/>
              </a:rPr>
              <a:t>			Types of Keys</a:t>
            </a:r>
          </a:p>
        </p:txBody>
      </p:sp>
      <p:sp>
        <p:nvSpPr>
          <p:cNvPr id="3" name="Content Placeholder 2">
            <a:extLst>
              <a:ext uri="{FF2B5EF4-FFF2-40B4-BE49-F238E27FC236}">
                <a16:creationId xmlns:a16="http://schemas.microsoft.com/office/drawing/2014/main" xmlns="" id="{5A5C9C10-6750-4F04-853A-B13343D421C5}"/>
              </a:ext>
            </a:extLst>
          </p:cNvPr>
          <p:cNvSpPr>
            <a:spLocks noGrp="1"/>
          </p:cNvSpPr>
          <p:nvPr>
            <p:ph idx="1"/>
          </p:nvPr>
        </p:nvSpPr>
        <p:spPr/>
        <p:txBody>
          <a:bodyPr>
            <a:normAutofit/>
          </a:bodyPr>
          <a:lstStyle/>
          <a:p>
            <a:pPr>
              <a:buFont typeface="Wingdings" panose="05000000000000000000" pitchFamily="2" charset="2"/>
              <a:buChar char="Ø"/>
            </a:pPr>
            <a:r>
              <a:rPr lang="en-US" sz="2800" dirty="0">
                <a:solidFill>
                  <a:schemeClr val="tx1"/>
                </a:solidFill>
              </a:rPr>
              <a:t>Super Key</a:t>
            </a:r>
          </a:p>
          <a:p>
            <a:pPr>
              <a:buFont typeface="Wingdings" panose="05000000000000000000" pitchFamily="2" charset="2"/>
              <a:buChar char="Ø"/>
            </a:pPr>
            <a:r>
              <a:rPr lang="en-US" sz="2800" dirty="0">
                <a:solidFill>
                  <a:schemeClr val="tx1"/>
                </a:solidFill>
              </a:rPr>
              <a:t>Primary Key</a:t>
            </a:r>
          </a:p>
          <a:p>
            <a:pPr>
              <a:buFont typeface="Wingdings" panose="05000000000000000000" pitchFamily="2" charset="2"/>
              <a:buChar char="Ø"/>
            </a:pPr>
            <a:r>
              <a:rPr lang="en-US" sz="2800" dirty="0">
                <a:solidFill>
                  <a:schemeClr val="tx1"/>
                </a:solidFill>
              </a:rPr>
              <a:t>Candidate Key</a:t>
            </a:r>
          </a:p>
          <a:p>
            <a:pPr>
              <a:buFont typeface="Wingdings" panose="05000000000000000000" pitchFamily="2" charset="2"/>
              <a:buChar char="Ø"/>
            </a:pPr>
            <a:r>
              <a:rPr lang="en-US" sz="2800" dirty="0">
                <a:solidFill>
                  <a:schemeClr val="tx1"/>
                </a:solidFill>
              </a:rPr>
              <a:t>Alternate Key</a:t>
            </a:r>
          </a:p>
          <a:p>
            <a:pPr>
              <a:buFont typeface="Wingdings" panose="05000000000000000000" pitchFamily="2" charset="2"/>
              <a:buChar char="Ø"/>
            </a:pPr>
            <a:r>
              <a:rPr lang="en-US" sz="2800" dirty="0">
                <a:solidFill>
                  <a:schemeClr val="tx1"/>
                </a:solidFill>
              </a:rPr>
              <a:t>Foreign Key</a:t>
            </a:r>
          </a:p>
          <a:p>
            <a:pPr>
              <a:buFont typeface="Wingdings" panose="05000000000000000000" pitchFamily="2" charset="2"/>
              <a:buChar char="Ø"/>
            </a:pPr>
            <a:r>
              <a:rPr lang="en-US" sz="2800" dirty="0">
                <a:solidFill>
                  <a:schemeClr val="tx1"/>
                </a:solidFill>
              </a:rPr>
              <a:t>Composite Key</a:t>
            </a:r>
            <a:endParaRPr lang="en-IN" sz="2800" dirty="0">
              <a:solidFill>
                <a:schemeClr val="tx1"/>
              </a:solidFill>
            </a:endParaRPr>
          </a:p>
        </p:txBody>
      </p:sp>
      <p:pic>
        <p:nvPicPr>
          <p:cNvPr id="4" name="Picture 3" descr="File:C-DAC LogoTransp.png - Wikipedia">
            <a:extLst>
              <a:ext uri="{FF2B5EF4-FFF2-40B4-BE49-F238E27FC236}">
                <a16:creationId xmlns:a16="http://schemas.microsoft.com/office/drawing/2014/main" xmlns="" id="{E34B6335-F69E-4D51-A66A-86A045F1CE1D}"/>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717723" y="490874"/>
            <a:ext cx="1390650" cy="1009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45983555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386</TotalTime>
  <Words>1054</Words>
  <Application>Microsoft Office PowerPoint</Application>
  <PresentationFormat>Custom</PresentationFormat>
  <Paragraphs>348</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Retrospect</vt:lpstr>
      <vt:lpstr>Slide 1</vt:lpstr>
      <vt:lpstr>Slide 2</vt:lpstr>
      <vt:lpstr>Slide 3</vt:lpstr>
      <vt:lpstr>Slide 4</vt:lpstr>
      <vt:lpstr>Slide 5</vt:lpstr>
      <vt:lpstr>Slide 6</vt:lpstr>
      <vt:lpstr>Slide 7</vt:lpstr>
      <vt:lpstr>          KEYs</vt:lpstr>
      <vt:lpstr>   Types of Keys</vt:lpstr>
      <vt:lpstr>    Super Key</vt:lpstr>
      <vt:lpstr>    Candidate Key</vt:lpstr>
      <vt:lpstr>    Primary Key</vt:lpstr>
      <vt:lpstr>   Alternate Key</vt:lpstr>
      <vt:lpstr>    Foreign Key</vt:lpstr>
      <vt:lpstr>   Composite Key</vt:lpstr>
      <vt:lpstr>Slide 16</vt:lpstr>
      <vt:lpstr>Slide 17</vt:lpstr>
      <vt:lpstr>Slide 18</vt:lpstr>
      <vt:lpstr>Slide 19</vt:lpstr>
      <vt:lpstr>Slide 20</vt:lpstr>
      <vt:lpstr>Slide 21</vt:lpstr>
      <vt:lpstr>Slide 22</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CDAC</cp:lastModifiedBy>
  <cp:revision>38</cp:revision>
  <dcterms:created xsi:type="dcterms:W3CDTF">2022-06-17T06:59:01Z</dcterms:created>
  <dcterms:modified xsi:type="dcterms:W3CDTF">2024-03-11T06:39:29Z</dcterms:modified>
</cp:coreProperties>
</file>