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331" r:id="rId5"/>
    <p:sldId id="259" r:id="rId6"/>
    <p:sldId id="328" r:id="rId7"/>
    <p:sldId id="329" r:id="rId8"/>
    <p:sldId id="278" r:id="rId9"/>
    <p:sldId id="297" r:id="rId10"/>
    <p:sldId id="261" r:id="rId11"/>
    <p:sldId id="262" r:id="rId12"/>
    <p:sldId id="263" r:id="rId13"/>
    <p:sldId id="264" r:id="rId14"/>
    <p:sldId id="292" r:id="rId15"/>
    <p:sldId id="330" r:id="rId16"/>
    <p:sldId id="266" r:id="rId17"/>
    <p:sldId id="270" r:id="rId18"/>
    <p:sldId id="319" r:id="rId19"/>
    <p:sldId id="320" r:id="rId20"/>
    <p:sldId id="321" r:id="rId21"/>
    <p:sldId id="322" r:id="rId22"/>
    <p:sldId id="323" r:id="rId23"/>
    <p:sldId id="325" r:id="rId24"/>
    <p:sldId id="326" r:id="rId25"/>
    <p:sldId id="324" r:id="rId26"/>
    <p:sldId id="332" r:id="rId27"/>
    <p:sldId id="333" r:id="rId28"/>
    <p:sldId id="334" r:id="rId29"/>
    <p:sldId id="33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57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0286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13436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274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09004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253265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32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23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44968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0465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4910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5397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2156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5342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9138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1481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3673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69B1F-AF70-46E9-9B6A-AAED6CD8AA21}" type="datetimeFigureOut">
              <a:rPr lang="en-US" smtClean="0"/>
              <a:t>3/18/2024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33740474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78488" y="1405719"/>
            <a:ext cx="9403858" cy="380772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4000" b="1" dirty="0">
                <a:solidFill>
                  <a:schemeClr val="tx1"/>
                </a:solidFill>
                <a:latin typeface="Times New Roman" pitchFamily="18" charset="0"/>
                <a:cs typeface="Times New Roman" pitchFamily="18" charset="0"/>
              </a:rPr>
              <a:t>Predicting the Price of Bitcoin Using Machine Learning</a:t>
            </a:r>
            <a:endParaRPr lang="en-IN" sz="4000" b="1" dirty="0">
              <a:solidFill>
                <a:schemeClr val="tx1"/>
              </a:solidFill>
              <a:latin typeface="Times New Roman" pitchFamily="18" charset="0"/>
              <a:cs typeface="Times New Roman" pitchFamily="18" charset="0"/>
            </a:endParaRPr>
          </a:p>
        </p:txBody>
      </p:sp>
      <p:sp>
        <p:nvSpPr>
          <p:cNvPr id="4" name="TextBox 3"/>
          <p:cNvSpPr txBox="1"/>
          <p:nvPr/>
        </p:nvSpPr>
        <p:spPr>
          <a:xfrm>
            <a:off x="7660274" y="217208"/>
            <a:ext cx="3616036" cy="923330"/>
          </a:xfrm>
          <a:prstGeom prst="rect">
            <a:avLst/>
          </a:prstGeom>
          <a:noFill/>
        </p:spPr>
        <p:txBody>
          <a:bodyPr wrap="square" rtlCol="0">
            <a:spAutoFit/>
          </a:bodyPr>
          <a:lstStyle/>
          <a:p>
            <a:r>
              <a:rPr lang="en-US" b="1" dirty="0">
                <a:latin typeface="Times New Roman" pitchFamily="18" charset="0"/>
                <a:cs typeface="Times New Roman" pitchFamily="18" charset="0"/>
              </a:rPr>
              <a:t>Domain: Block Chain</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Technology: Python</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436" y="158597"/>
            <a:ext cx="3833755" cy="631495"/>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p>
        </p:txBody>
      </p:sp>
      <p:sp>
        <p:nvSpPr>
          <p:cNvPr id="6" name="Rectangle 5"/>
          <p:cNvSpPr/>
          <p:nvPr/>
        </p:nvSpPr>
        <p:spPr>
          <a:xfrm>
            <a:off x="380436" y="1123703"/>
            <a:ext cx="11228468"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To fully understand just how powerful forecasting live is need to look at it from the very beginning which is traditional forecasting. Traditional forecasting basically uses historical observations to estimate future business metrics like inventory requirements, budgets, </a:t>
            </a:r>
            <a:r>
              <a:rPr lang="en-US" sz="2400" dirty="0" err="1">
                <a:latin typeface="Times New Roman" panose="02020603050405020304" pitchFamily="18" charset="0"/>
                <a:cs typeface="Times New Roman" panose="02020603050405020304" pitchFamily="18" charset="0"/>
              </a:rPr>
              <a:t>revssenue</a:t>
            </a:r>
            <a:r>
              <a:rPr lang="en-US" sz="2400" dirty="0">
                <a:latin typeface="Times New Roman" panose="02020603050405020304" pitchFamily="18" charset="0"/>
                <a:cs typeface="Times New Roman" panose="02020603050405020304" pitchFamily="18" charset="0"/>
              </a:rPr>
              <a:t> and asset performance. Traditional forecasting practices fail because the past does not necessarily represent the future. Machine Learning have different types of algorithms and each has its own structure of working procedure which contains different intuitions. In these intuitions, models are working on different procedures in different ways and also delivers high and less accuracies. This creates a lot of constraints regarding cases, fatalities and recoveries available. The major challenge is to create a model for them so that no one have less accuracy. In this existing system we used KNN and Logistic regression which results less accuracy. Such a models won’t be able to match with our requirements and it also consumes more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54617" y="449827"/>
            <a:ext cx="8911687" cy="5464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1054617" y="1381929"/>
            <a:ext cx="1047956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buNone/>
            </a:pPr>
            <a:endParaRPr lang="en-US" sz="2000" dirty="0">
              <a:latin typeface="Times New Roman" pitchFamily="18" charset="0"/>
              <a:cs typeface="Times New Roman" pitchFamily="18" charset="0"/>
            </a:endParaRPr>
          </a:p>
          <a:p>
            <a:r>
              <a:rPr lang="en-IN" sz="2000" dirty="0"/>
              <a:t>Low efficiency.</a:t>
            </a:r>
          </a:p>
          <a:p>
            <a:r>
              <a:rPr lang="en-IN" sz="2000" dirty="0"/>
              <a:t>Time consuming.</a:t>
            </a:r>
          </a:p>
          <a:p>
            <a:r>
              <a:rPr lang="en-IN" sz="2000" dirty="0"/>
              <a:t>High complexities.</a:t>
            </a:r>
          </a:p>
          <a:p>
            <a:r>
              <a:rPr lang="en-IN" sz="2000" dirty="0"/>
              <a:t>Resources consuming</a:t>
            </a:r>
          </a:p>
        </p:txBody>
      </p:sp>
    </p:spTree>
    <p:extLst>
      <p:ext uri="{BB962C8B-B14F-4D97-AF65-F5344CB8AC3E}">
        <p14:creationId xmlns:p14="http://schemas.microsoft.com/office/powerpoint/2010/main" val="868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8331" y="537509"/>
            <a:ext cx="9462870" cy="879013"/>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sp>
        <p:nvSpPr>
          <p:cNvPr id="6" name="Rectangle 5"/>
          <p:cNvSpPr/>
          <p:nvPr/>
        </p:nvSpPr>
        <p:spPr>
          <a:xfrm>
            <a:off x="675860" y="1416522"/>
            <a:ext cx="10283687"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We propose this application that can be considered a useful system since it helps to reduce the limitations obtained from Random Forest. By providing support through the forecasting analysis, it can be able to generate best results for attributes without any overlap.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5986" y="668607"/>
            <a:ext cx="3501458" cy="1004274"/>
          </a:xfrm>
        </p:spPr>
        <p:txBody>
          <a:bodyPr>
            <a:normAutofit/>
          </a:bodyPr>
          <a:lstStyle/>
          <a:p>
            <a:r>
              <a:rPr lang="en-US" sz="2400" b="1" dirty="0">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927653" y="1940940"/>
            <a:ext cx="6096000" cy="1569660"/>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	High efficiency.</a:t>
            </a:r>
          </a:p>
          <a:p>
            <a:r>
              <a:rPr lang="en-US" sz="2400" dirty="0">
                <a:latin typeface="Times New Roman" panose="02020603050405020304" pitchFamily="18" charset="0"/>
                <a:cs typeface="Times New Roman" panose="02020603050405020304" pitchFamily="18" charset="0"/>
              </a:rPr>
              <a:t>•	Time Saving.</a:t>
            </a:r>
          </a:p>
          <a:p>
            <a:r>
              <a:rPr lang="en-US" sz="2400" dirty="0">
                <a:latin typeface="Times New Roman" panose="02020603050405020304" pitchFamily="18" charset="0"/>
                <a:cs typeface="Times New Roman" panose="02020603050405020304" pitchFamily="18" charset="0"/>
              </a:rPr>
              <a:t>•	Inexpensive.</a:t>
            </a:r>
          </a:p>
          <a:p>
            <a:r>
              <a:rPr lang="en-US" sz="2400" dirty="0">
                <a:latin typeface="Times New Roman" panose="02020603050405020304" pitchFamily="18" charset="0"/>
                <a:cs typeface="Times New Roman" panose="02020603050405020304" pitchFamily="18" charset="0"/>
              </a:rPr>
              <a:t>•	Low complexities.</a:t>
            </a:r>
          </a:p>
        </p:txBody>
      </p:sp>
    </p:spTree>
    <p:extLst>
      <p:ext uri="{BB962C8B-B14F-4D97-AF65-F5344CB8AC3E}">
        <p14:creationId xmlns:p14="http://schemas.microsoft.com/office/powerpoint/2010/main" val="2502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17971" y="951964"/>
            <a:ext cx="8911687" cy="1004274"/>
          </a:xfrm>
        </p:spPr>
        <p:txBody>
          <a:bodyPr>
            <a:normAutofit/>
          </a:bodyPr>
          <a:lstStyle/>
          <a:p>
            <a:r>
              <a:rPr lang="en-US" sz="2400" b="1" dirty="0">
                <a:latin typeface="Times New Roman" panose="02020603050405020304" pitchFamily="18" charset="0"/>
                <a:cs typeface="Times New Roman" panose="02020603050405020304" pitchFamily="18" charset="0"/>
              </a:rPr>
              <a:t>APPLICATIONS</a:t>
            </a:r>
            <a:endParaRPr lang="en-US" sz="28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91190" y="2572609"/>
            <a:ext cx="5183089" cy="856392"/>
          </a:xfrm>
        </p:spPr>
        <p:txBody>
          <a:bodyPr>
            <a:normAutofit/>
          </a:bodyPr>
          <a:lstStyle/>
          <a:p>
            <a:pPr lvl="0"/>
            <a:r>
              <a:rPr lang="en-US" dirty="0"/>
              <a:t>Low complexity.</a:t>
            </a:r>
            <a:endParaRPr lang="en-IN" dirty="0"/>
          </a:p>
          <a:p>
            <a:r>
              <a:rPr lang="en-US" dirty="0"/>
              <a:t>Highly efficient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5400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284" y="461377"/>
            <a:ext cx="889987"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FLOW</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80777" y="521970"/>
            <a:ext cx="4830445" cy="5814060"/>
          </a:xfrm>
          <a:prstGeom prst="rect">
            <a:avLst/>
          </a:prstGeom>
        </p:spPr>
      </p:pic>
    </p:spTree>
    <p:extLst>
      <p:ext uri="{BB962C8B-B14F-4D97-AF65-F5344CB8AC3E}">
        <p14:creationId xmlns:p14="http://schemas.microsoft.com/office/powerpoint/2010/main" val="110293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200" y="504555"/>
            <a:ext cx="6371960" cy="701337"/>
          </a:xfrm>
        </p:spPr>
        <p:txBody>
          <a:bodyPr>
            <a:noAutofit/>
          </a:bodyPr>
          <a:lstStyle/>
          <a:p>
            <a:r>
              <a:rPr lang="en-US" sz="2400" b="1" dirty="0">
                <a:latin typeface="Times New Roman" panose="02020603050405020304" pitchFamily="18" charset="0"/>
                <a:cs typeface="Times New Roman" panose="02020603050405020304" pitchFamily="18" charset="0"/>
              </a:rPr>
              <a:t>Hardware and Software Requirements</a:t>
            </a:r>
          </a:p>
        </p:txBody>
      </p:sp>
      <p:sp>
        <p:nvSpPr>
          <p:cNvPr id="6" name="Rectangle 5"/>
          <p:cNvSpPr/>
          <p:nvPr/>
        </p:nvSpPr>
        <p:spPr>
          <a:xfrm>
            <a:off x="1258957" y="1407469"/>
            <a:ext cx="9541565" cy="3970318"/>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H/W SPECIFICATIONS:</a:t>
            </a:r>
          </a:p>
          <a:p>
            <a:pPr>
              <a:lnSpc>
                <a:spcPct val="150000"/>
              </a:lnSpc>
            </a:pPr>
            <a:r>
              <a:rPr lang="en-US" sz="2400" dirty="0">
                <a:latin typeface="Times New Roman" panose="02020603050405020304" pitchFamily="18" charset="0"/>
                <a:cs typeface="Times New Roman" panose="02020603050405020304" pitchFamily="18" charset="0"/>
              </a:rPr>
              <a:t>•	Processor           - I3/Intel Processor</a:t>
            </a:r>
          </a:p>
          <a:p>
            <a:pPr>
              <a:lnSpc>
                <a:spcPct val="150000"/>
              </a:lnSpc>
            </a:pPr>
            <a:r>
              <a:rPr lang="en-US" sz="2400" dirty="0">
                <a:latin typeface="Times New Roman" panose="02020603050405020304" pitchFamily="18" charset="0"/>
                <a:cs typeface="Times New Roman" panose="02020603050405020304" pitchFamily="18" charset="0"/>
              </a:rPr>
              <a:t>•	RAM                 - 8GB (min)</a:t>
            </a:r>
          </a:p>
          <a:p>
            <a:pPr>
              <a:lnSpc>
                <a:spcPct val="150000"/>
              </a:lnSpc>
            </a:pPr>
            <a:r>
              <a:rPr lang="en-US" sz="2400" dirty="0">
                <a:latin typeface="Times New Roman" panose="02020603050405020304" pitchFamily="18" charset="0"/>
                <a:cs typeface="Times New Roman" panose="02020603050405020304" pitchFamily="18" charset="0"/>
              </a:rPr>
              <a:t>•	Hard Disk          - 128 GB</a:t>
            </a:r>
          </a:p>
          <a:p>
            <a:pPr>
              <a:lnSpc>
                <a:spcPct val="150000"/>
              </a:lnSpc>
            </a:pPr>
            <a:r>
              <a:rPr lang="en-US" sz="2400" dirty="0">
                <a:latin typeface="Times New Roman" panose="02020603050405020304" pitchFamily="18" charset="0"/>
                <a:cs typeface="Times New Roman" panose="02020603050405020304" pitchFamily="18" charset="0"/>
              </a:rPr>
              <a:t>•	Key Board         - Standard Windows Keyboard</a:t>
            </a:r>
          </a:p>
          <a:p>
            <a:pPr>
              <a:lnSpc>
                <a:spcPct val="150000"/>
              </a:lnSpc>
            </a:pPr>
            <a:r>
              <a:rPr lang="en-US" sz="2400" dirty="0">
                <a:latin typeface="Times New Roman" panose="02020603050405020304" pitchFamily="18" charset="0"/>
                <a:cs typeface="Times New Roman" panose="02020603050405020304" pitchFamily="18" charset="0"/>
              </a:rPr>
              <a:t>•	Mouse                - Two or Three Button Mouse</a:t>
            </a:r>
          </a:p>
          <a:p>
            <a:pPr>
              <a:lnSpc>
                <a:spcPct val="150000"/>
              </a:lnSpc>
            </a:pPr>
            <a:r>
              <a:rPr lang="en-US" sz="2400" dirty="0">
                <a:latin typeface="Times New Roman" panose="02020603050405020304" pitchFamily="18" charset="0"/>
                <a:cs typeface="Times New Roman" panose="02020603050405020304" pitchFamily="18" charset="0"/>
              </a:rPr>
              <a:t>•	Monitor              - Any</a:t>
            </a:r>
          </a:p>
        </p:txBody>
      </p:sp>
    </p:spTree>
    <p:extLst>
      <p:ext uri="{BB962C8B-B14F-4D97-AF65-F5344CB8AC3E}">
        <p14:creationId xmlns:p14="http://schemas.microsoft.com/office/powerpoint/2010/main" val="79421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474" y="776102"/>
            <a:ext cx="10027920" cy="678873"/>
          </a:xfrm>
        </p:spPr>
        <p:txBody>
          <a:bodyPr>
            <a:noAutofit/>
          </a:bodyPr>
          <a:lstStyle/>
          <a:p>
            <a:r>
              <a:rPr lang="en-US" sz="2400" b="1" dirty="0">
                <a:latin typeface="Times New Roman" panose="02020603050405020304" pitchFamily="18" charset="0"/>
                <a:cs typeface="Times New Roman" panose="02020603050405020304" pitchFamily="18" charset="0"/>
              </a:rPr>
              <a:t>Hardware and Software Requirements</a:t>
            </a:r>
            <a:endParaRPr lang="en-US" sz="2400" dirty="0"/>
          </a:p>
        </p:txBody>
      </p:sp>
      <p:sp>
        <p:nvSpPr>
          <p:cNvPr id="6" name="Rectangle 5"/>
          <p:cNvSpPr/>
          <p:nvPr/>
        </p:nvSpPr>
        <p:spPr>
          <a:xfrm>
            <a:off x="1364474" y="1454975"/>
            <a:ext cx="7805530" cy="2795958"/>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	Operating System             	:   Windows 10</a:t>
            </a:r>
          </a:p>
          <a:p>
            <a:pPr algn="just">
              <a:lnSpc>
                <a:spcPct val="150000"/>
              </a:lnSpc>
            </a:pPr>
            <a:r>
              <a:rPr lang="en-IN" sz="2400" dirty="0">
                <a:latin typeface="Times New Roman" panose="02020603050405020304" pitchFamily="18" charset="0"/>
                <a:cs typeface="Times New Roman" panose="02020603050405020304" pitchFamily="18" charset="0"/>
              </a:rPr>
              <a:t>•	Server-side Script             	:   Python 3.6</a:t>
            </a:r>
          </a:p>
          <a:p>
            <a:pPr algn="just">
              <a:lnSpc>
                <a:spcPct val="150000"/>
              </a:lnSpc>
            </a:pPr>
            <a:r>
              <a:rPr lang="en-IN" sz="2400" dirty="0">
                <a:latin typeface="Times New Roman" panose="02020603050405020304" pitchFamily="18" charset="0"/>
                <a:cs typeface="Times New Roman" panose="02020603050405020304" pitchFamily="18" charset="0"/>
              </a:rPr>
              <a:t>•	IDE				:   PyCharm</a:t>
            </a:r>
          </a:p>
          <a:p>
            <a:pPr algn="just">
              <a:lnSpc>
                <a:spcPct val="150000"/>
              </a:lnSpc>
            </a:pPr>
            <a:r>
              <a:rPr lang="en-IN" sz="2400" dirty="0">
                <a:latin typeface="Times New Roman" panose="02020603050405020304" pitchFamily="18" charset="0"/>
                <a:cs typeface="Times New Roman" panose="02020603050405020304" pitchFamily="18" charset="0"/>
              </a:rPr>
              <a:t>•	Libraries Used			:   Pandas, MYSQL</a:t>
            </a:r>
          </a:p>
          <a:p>
            <a:pPr algn="just">
              <a:lnSpc>
                <a:spcPct val="150000"/>
              </a:lnSpc>
            </a:pPr>
            <a:r>
              <a:rPr lang="en-IN" sz="2400" dirty="0">
                <a:latin typeface="Times New Roman" panose="02020603050405020304" pitchFamily="18" charset="0"/>
                <a:cs typeface="Times New Roman" panose="02020603050405020304" pitchFamily="18" charset="0"/>
              </a:rPr>
              <a:t>•	Framework			:   Flask.</a:t>
            </a:r>
          </a:p>
        </p:txBody>
      </p:sp>
    </p:spTree>
    <p:extLst>
      <p:ext uri="{BB962C8B-B14F-4D97-AF65-F5344CB8AC3E}">
        <p14:creationId xmlns:p14="http://schemas.microsoft.com/office/powerpoint/2010/main" val="335059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247"/>
          </a:xfrm>
        </p:spPr>
        <p:txBody>
          <a:bodyPr/>
          <a:lstStyle/>
          <a:p>
            <a:pPr algn="ctr"/>
            <a:r>
              <a:rPr lang="en-US" sz="4000" dirty="0">
                <a:latin typeface="Times New Roman" pitchFamily="18" charset="0"/>
                <a:cs typeface="Times New Roman" pitchFamily="18" charset="0"/>
              </a:rPr>
              <a:t>        </a:t>
            </a:r>
            <a:r>
              <a:rPr lang="en-US" sz="4000" b="1" dirty="0">
                <a:latin typeface="Times New Roman" pitchFamily="18" charset="0"/>
                <a:cs typeface="Times New Roman" pitchFamily="18" charset="0"/>
              </a:rPr>
              <a:t>IMPLEMENTATION</a:t>
            </a:r>
            <a:br>
              <a:rPr lang="en-US" sz="4000" dirty="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4" name="Rectangle 3"/>
          <p:cNvSpPr/>
          <p:nvPr/>
        </p:nvSpPr>
        <p:spPr>
          <a:xfrm>
            <a:off x="646111" y="1565454"/>
            <a:ext cx="10936289" cy="2118529"/>
          </a:xfrm>
          <a:prstGeom prst="rect">
            <a:avLst/>
          </a:prstGeom>
        </p:spPr>
        <p:txBody>
          <a:bodyPr wrap="square">
            <a:spAutoFit/>
          </a:bodyPr>
          <a:lstStyle/>
          <a:p>
            <a:pPr algn="just">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modules includes Home Page, user Signup,signin page</a:t>
            </a:r>
          </a:p>
          <a:p>
            <a:pPr algn="just">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User has to register and then only he/she can login into the system . After successful login user can view his profile and dashboard .In dashboard there is an dynamic graph .With that graph user predicts the net outcome and can store the count of bit coins also. </a:t>
            </a:r>
          </a:p>
          <a:p>
            <a:pPr algn="just">
              <a:lnSpc>
                <a:spcPct val="115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021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Use case diagram:</a:t>
            </a:r>
          </a:p>
        </p:txBody>
      </p:sp>
      <p:pic>
        <p:nvPicPr>
          <p:cNvPr id="4" name="Picture 3"/>
          <p:cNvPicPr/>
          <p:nvPr/>
        </p:nvPicPr>
        <p:blipFill>
          <a:blip r:embed="rId2"/>
          <a:stretch>
            <a:fillRect/>
          </a:stretch>
        </p:blipFill>
        <p:spPr>
          <a:xfrm>
            <a:off x="3635444" y="1297567"/>
            <a:ext cx="4391025" cy="5296535"/>
          </a:xfrm>
          <a:prstGeom prst="rect">
            <a:avLst/>
          </a:prstGeom>
        </p:spPr>
      </p:pic>
    </p:spTree>
    <p:extLst>
      <p:ext uri="{BB962C8B-B14F-4D97-AF65-F5344CB8AC3E}">
        <p14:creationId xmlns:p14="http://schemas.microsoft.com/office/powerpoint/2010/main" val="56101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817418"/>
            <a:ext cx="10440389" cy="5498109"/>
          </a:xfrm>
        </p:spPr>
        <p:txBody>
          <a:bodyPr>
            <a:no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Existing Method</a:t>
            </a:r>
          </a:p>
          <a:p>
            <a:r>
              <a:rPr lang="en-US" sz="2400" dirty="0">
                <a:latin typeface="Times New Roman" panose="02020603050405020304" pitchFamily="18" charset="0"/>
                <a:cs typeface="Times New Roman" panose="02020603050405020304" pitchFamily="18" charset="0"/>
              </a:rPr>
              <a:t>Drawbacks</a:t>
            </a:r>
          </a:p>
          <a:p>
            <a:r>
              <a:rPr lang="en-US" sz="2400" dirty="0">
                <a:latin typeface="Times New Roman" panose="02020603050405020304" pitchFamily="18" charset="0"/>
                <a:cs typeface="Times New Roman" panose="02020603050405020304" pitchFamily="18" charset="0"/>
              </a:rPr>
              <a:t>Proposed method					</a:t>
            </a:r>
          </a:p>
          <a:p>
            <a:r>
              <a:rPr lang="en-US" sz="2400"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Hardware and Software Requirements</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p:txBody>
      </p:sp>
      <p:sp>
        <p:nvSpPr>
          <p:cNvPr id="4" name="Right Brace 3"/>
          <p:cNvSpPr/>
          <p:nvPr/>
        </p:nvSpPr>
        <p:spPr>
          <a:xfrm>
            <a:off x="6110516" y="1422400"/>
            <a:ext cx="508000" cy="5239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Class diagram:</a:t>
            </a:r>
          </a:p>
        </p:txBody>
      </p:sp>
      <p:pic>
        <p:nvPicPr>
          <p:cNvPr id="4" name="Picture 3"/>
          <p:cNvPicPr/>
          <p:nvPr/>
        </p:nvPicPr>
        <p:blipFill>
          <a:blip r:embed="rId2"/>
          <a:stretch>
            <a:fillRect/>
          </a:stretch>
        </p:blipFill>
        <p:spPr>
          <a:xfrm>
            <a:off x="3876675" y="2343150"/>
            <a:ext cx="4438650" cy="2171700"/>
          </a:xfrm>
          <a:prstGeom prst="rect">
            <a:avLst/>
          </a:prstGeom>
        </p:spPr>
      </p:pic>
    </p:spTree>
    <p:extLst>
      <p:ext uri="{BB962C8B-B14F-4D97-AF65-F5344CB8AC3E}">
        <p14:creationId xmlns:p14="http://schemas.microsoft.com/office/powerpoint/2010/main" val="391095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Sequence diagram:</a:t>
            </a:r>
          </a:p>
        </p:txBody>
      </p:sp>
      <p:pic>
        <p:nvPicPr>
          <p:cNvPr id="4" name="Picture 3"/>
          <p:cNvPicPr/>
          <p:nvPr/>
        </p:nvPicPr>
        <p:blipFill>
          <a:blip r:embed="rId2"/>
          <a:stretch>
            <a:fillRect/>
          </a:stretch>
        </p:blipFill>
        <p:spPr>
          <a:xfrm>
            <a:off x="2838317" y="1455144"/>
            <a:ext cx="5020310" cy="4848860"/>
          </a:xfrm>
          <a:prstGeom prst="rect">
            <a:avLst/>
          </a:prstGeom>
        </p:spPr>
      </p:pic>
    </p:spTree>
    <p:extLst>
      <p:ext uri="{BB962C8B-B14F-4D97-AF65-F5344CB8AC3E}">
        <p14:creationId xmlns:p14="http://schemas.microsoft.com/office/powerpoint/2010/main" val="2754549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4000" b="1" dirty="0">
                <a:latin typeface="Times New Roman" pitchFamily="18" charset="0"/>
                <a:cs typeface="Times New Roman" pitchFamily="18" charset="0"/>
              </a:rPr>
              <a:t>Collaboration diagram</a:t>
            </a:r>
          </a:p>
        </p:txBody>
      </p:sp>
      <p:pic>
        <p:nvPicPr>
          <p:cNvPr id="4" name="Picture 3"/>
          <p:cNvPicPr/>
          <p:nvPr/>
        </p:nvPicPr>
        <p:blipFill>
          <a:blip r:embed="rId2"/>
          <a:stretch>
            <a:fillRect/>
          </a:stretch>
        </p:blipFill>
        <p:spPr>
          <a:xfrm>
            <a:off x="3819207" y="2390775"/>
            <a:ext cx="4553585" cy="2076450"/>
          </a:xfrm>
          <a:prstGeom prst="rect">
            <a:avLst/>
          </a:prstGeom>
        </p:spPr>
      </p:pic>
    </p:spTree>
    <p:extLst>
      <p:ext uri="{BB962C8B-B14F-4D97-AF65-F5344CB8AC3E}">
        <p14:creationId xmlns:p14="http://schemas.microsoft.com/office/powerpoint/2010/main" val="144771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Component diagram:</a:t>
            </a:r>
          </a:p>
        </p:txBody>
      </p:sp>
      <p:pic>
        <p:nvPicPr>
          <p:cNvPr id="4" name="Picture 3"/>
          <p:cNvPicPr/>
          <p:nvPr/>
        </p:nvPicPr>
        <p:blipFill>
          <a:blip r:embed="rId2"/>
          <a:stretch>
            <a:fillRect/>
          </a:stretch>
        </p:blipFill>
        <p:spPr>
          <a:xfrm>
            <a:off x="4076700" y="2909887"/>
            <a:ext cx="4038600" cy="1038225"/>
          </a:xfrm>
          <a:prstGeom prst="rect">
            <a:avLst/>
          </a:prstGeom>
        </p:spPr>
      </p:pic>
    </p:spTree>
    <p:extLst>
      <p:ext uri="{BB962C8B-B14F-4D97-AF65-F5344CB8AC3E}">
        <p14:creationId xmlns:p14="http://schemas.microsoft.com/office/powerpoint/2010/main" val="319701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Deployment diagram:</a:t>
            </a:r>
          </a:p>
        </p:txBody>
      </p:sp>
      <p:pic>
        <p:nvPicPr>
          <p:cNvPr id="5" name="Picture 4"/>
          <p:cNvPicPr/>
          <p:nvPr/>
        </p:nvPicPr>
        <p:blipFill>
          <a:blip r:embed="rId2"/>
          <a:stretch>
            <a:fillRect/>
          </a:stretch>
        </p:blipFill>
        <p:spPr>
          <a:xfrm>
            <a:off x="2479191" y="1993831"/>
            <a:ext cx="6360009" cy="2776952"/>
          </a:xfrm>
          <a:prstGeom prst="rect">
            <a:avLst/>
          </a:prstGeom>
        </p:spPr>
      </p:pic>
    </p:spTree>
    <p:extLst>
      <p:ext uri="{BB962C8B-B14F-4D97-AF65-F5344CB8AC3E}">
        <p14:creationId xmlns:p14="http://schemas.microsoft.com/office/powerpoint/2010/main" val="775137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Activity diagram:</a:t>
            </a:r>
          </a:p>
        </p:txBody>
      </p:sp>
      <p:pic>
        <p:nvPicPr>
          <p:cNvPr id="5" name="Picture 4"/>
          <p:cNvPicPr/>
          <p:nvPr/>
        </p:nvPicPr>
        <p:blipFill>
          <a:blip r:embed="rId2"/>
          <a:stretch>
            <a:fillRect/>
          </a:stretch>
        </p:blipFill>
        <p:spPr>
          <a:xfrm>
            <a:off x="4591671" y="1152983"/>
            <a:ext cx="3114675" cy="5210810"/>
          </a:xfrm>
          <a:prstGeom prst="rect">
            <a:avLst/>
          </a:prstGeom>
        </p:spPr>
      </p:pic>
    </p:spTree>
    <p:extLst>
      <p:ext uri="{BB962C8B-B14F-4D97-AF65-F5344CB8AC3E}">
        <p14:creationId xmlns:p14="http://schemas.microsoft.com/office/powerpoint/2010/main" val="3167948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8592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itchFamily="18" charset="0"/>
                <a:cs typeface="Times New Roman" pitchFamily="18" charset="0"/>
              </a:rPr>
              <a:t>ER diagram:</a:t>
            </a:r>
          </a:p>
        </p:txBody>
      </p:sp>
      <p:pic>
        <p:nvPicPr>
          <p:cNvPr id="3" name="Picture 2"/>
          <p:cNvPicPr/>
          <p:nvPr/>
        </p:nvPicPr>
        <p:blipFill>
          <a:blip r:embed="rId2"/>
          <a:stretch>
            <a:fillRect/>
          </a:stretch>
        </p:blipFill>
        <p:spPr>
          <a:xfrm>
            <a:off x="3230245" y="2121535"/>
            <a:ext cx="5731510" cy="2614930"/>
          </a:xfrm>
          <a:prstGeom prst="rect">
            <a:avLst/>
          </a:prstGeom>
        </p:spPr>
      </p:pic>
    </p:spTree>
    <p:extLst>
      <p:ext uri="{BB962C8B-B14F-4D97-AF65-F5344CB8AC3E}">
        <p14:creationId xmlns:p14="http://schemas.microsoft.com/office/powerpoint/2010/main" val="72066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46111" y="452718"/>
            <a:ext cx="9404723" cy="8592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itchFamily="18" charset="0"/>
                <a:cs typeface="Times New Roman" pitchFamily="18" charset="0"/>
              </a:rPr>
              <a:t>DFD diagram:</a:t>
            </a:r>
          </a:p>
        </p:txBody>
      </p:sp>
      <p:pic>
        <p:nvPicPr>
          <p:cNvPr id="4" name="Picture 3"/>
          <p:cNvPicPr/>
          <p:nvPr/>
        </p:nvPicPr>
        <p:blipFill>
          <a:blip r:embed="rId2"/>
          <a:stretch>
            <a:fillRect/>
          </a:stretch>
        </p:blipFill>
        <p:spPr>
          <a:xfrm>
            <a:off x="2871654" y="2794759"/>
            <a:ext cx="4953635" cy="2029032"/>
          </a:xfrm>
          <a:prstGeom prst="rect">
            <a:avLst/>
          </a:prstGeom>
        </p:spPr>
      </p:pic>
    </p:spTree>
    <p:extLst>
      <p:ext uri="{BB962C8B-B14F-4D97-AF65-F5344CB8AC3E}">
        <p14:creationId xmlns:p14="http://schemas.microsoft.com/office/powerpoint/2010/main" val="3972362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792923" y="802724"/>
            <a:ext cx="5731510" cy="5226050"/>
          </a:xfrm>
          <a:prstGeom prst="rect">
            <a:avLst/>
          </a:prstGeom>
        </p:spPr>
      </p:pic>
    </p:spTree>
    <p:extLst>
      <p:ext uri="{BB962C8B-B14F-4D97-AF65-F5344CB8AC3E}">
        <p14:creationId xmlns:p14="http://schemas.microsoft.com/office/powerpoint/2010/main" val="1031264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18210" y="776329"/>
            <a:ext cx="5731510" cy="4987290"/>
          </a:xfrm>
          <a:prstGeom prst="rect">
            <a:avLst/>
          </a:prstGeom>
        </p:spPr>
      </p:pic>
    </p:spTree>
    <p:extLst>
      <p:ext uri="{BB962C8B-B14F-4D97-AF65-F5344CB8AC3E}">
        <p14:creationId xmlns:p14="http://schemas.microsoft.com/office/powerpoint/2010/main" val="136824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725" y="449827"/>
            <a:ext cx="1932754" cy="641995"/>
          </a:xfrm>
        </p:spPr>
        <p:txBody>
          <a:bodyPr>
            <a:normAutofit fontScale="90000"/>
          </a:bodyPr>
          <a:lstStyle/>
          <a:p>
            <a:r>
              <a:rPr lang="en-US" sz="2400" b="1" dirty="0">
                <a:latin typeface="Times New Roman" panose="02020603050405020304" pitchFamily="18" charset="0"/>
                <a:cs typeface="Times New Roman" panose="02020603050405020304" pitchFamily="18" charset="0"/>
              </a:rPr>
              <a:t>OBJECTIVE</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327" y="1091822"/>
            <a:ext cx="10864076" cy="2844074"/>
          </a:xfrm>
        </p:spPr>
        <p:txBody>
          <a:bodyPr>
            <a:noAutofit/>
          </a:bodyPr>
          <a:lstStyle/>
          <a:p>
            <a:pPr algn="just">
              <a:lnSpc>
                <a:spcPct val="150000"/>
              </a:lnSpc>
            </a:pPr>
            <a:r>
              <a:rPr lang="en-US" dirty="0">
                <a:latin typeface="Times New Roman" pitchFamily="18" charset="0"/>
                <a:cs typeface="Times New Roman" pitchFamily="18" charset="0"/>
              </a:rPr>
              <a:t>The objective of this project is about forecasting for an bit coin data. Investing in Crypt-Currency have been increased a lot when compare to the earlier days. If we contribute to prevent the risk on investments, then it should be able to utilize for us, this study attempts to perform future forecasting on the price, by which we can control the risk. Our model will help to create future predictions which reduce the burden to the people who are continuously working on these.</a:t>
            </a: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82724" y="449826"/>
            <a:ext cx="2396579" cy="1392225"/>
          </a:xfrm>
          <a:prstGeom prst="rect">
            <a:avLst/>
          </a:prstGeom>
        </p:spPr>
        <p:txBody>
          <a:bodyPr>
            <a:normAutofit fontScale="97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ABSTRACT</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18053" y="1145938"/>
            <a:ext cx="10588486" cy="3349956"/>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goal of this paper is to ascertain with what accuracy the direction of Bitcoin price in USD can be predicted. The price data is sourced from the Bitcoin Price Index. The task is achieved with varying degrees of success through the implementation. The Random Forest achieves the highest classification accuracy. Finally, both deep learning models are benchmarked on both a GPU and a CPU with the training time on the GPU outperforming the CPU implementation by 67.7%.</a:t>
            </a:r>
          </a:p>
        </p:txBody>
      </p:sp>
    </p:spTree>
    <p:extLst>
      <p:ext uri="{BB962C8B-B14F-4D97-AF65-F5344CB8AC3E}">
        <p14:creationId xmlns:p14="http://schemas.microsoft.com/office/powerpoint/2010/main" val="37156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93" y="274864"/>
            <a:ext cx="3404603" cy="789140"/>
          </a:xfrm>
        </p:spPr>
        <p:txBody>
          <a:bodyPr>
            <a:noAutofit/>
          </a:bodyPr>
          <a:lstStyle/>
          <a:p>
            <a:r>
              <a:rPr lang="en-US" sz="2400" b="1" dirty="0">
                <a:latin typeface="Times New Roman" panose="02020603050405020304" pitchFamily="18" charset="0"/>
                <a:cs typeface="Times New Roman" panose="02020603050405020304" pitchFamily="18" charset="0"/>
              </a:rPr>
              <a:t>INTRODUCTION:</a:t>
            </a:r>
            <a:r>
              <a:rPr lang="en-US" altLang="en-US" sz="2400" dirty="0">
                <a:latin typeface="Times New Roman" panose="02020603050405020304" pitchFamily="18" charset="0"/>
                <a:cs typeface="Times New Roman" panose="02020603050405020304" pitchFamily="18" charset="0"/>
              </a:rPr>
              <a:t> </a:t>
            </a:r>
            <a:endParaRPr lang="en-US" sz="2400" dirty="0"/>
          </a:p>
        </p:txBody>
      </p:sp>
      <p:sp>
        <p:nvSpPr>
          <p:cNvPr id="5" name="Rectangle 4"/>
          <p:cNvSpPr/>
          <p:nvPr/>
        </p:nvSpPr>
        <p:spPr>
          <a:xfrm>
            <a:off x="531293" y="1181392"/>
            <a:ext cx="10799316"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Bitcoin is the worlds’ most valuable crypto currency and is traded on over 40 exchanges worldwide accepting over 30 different currencies. It has a current market capitalization of 9 billion USD according to https://www.blockchain.info/ and sees over 250,000 transactions taking place per day. As a currency, Bitcoin offers a novel opportunity for price prediction due its relatively young age and resulting volatility, which is far greater than that of fiat currencies. It is also unique in relation to traditional fiat currencies in terms of its open nature; no complete data exists regarding cash transactions or money in circulation for fiat currencies. Prediction of mature financial markets such as the stock market has been researched at length. Bitcoin presents an interesting parallel to this as it is a time series prediction problem in a market still in its transient stage. Traditional time series prediction methods such as Holt-Winters’s exponential smoothing models rely on linear assumptions and require data that can be broken down into trend, seasonal and noise to be effective.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297" y="823582"/>
            <a:ext cx="10442712" cy="4457952"/>
          </a:xfrm>
          <a:prstGeom prst="rect">
            <a:avLst/>
          </a:prstGeom>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Traditional time series prediction methods such as Holt-Winters’s exponential smoothing models rely on linear assumptions and require data that can be broken down into trend, seasonal and noise to be effective. This type of methodology is more suitable for a task such as forecasting sales where seasonal effects are present. Due to the lack of seasonality in the Bitcoin market and its high volatility, these methods are not very effective for this task. Given the complexity of the task, deep learning makes for an interesting technological solution based on its performance in similar areas.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39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50" y="1348988"/>
            <a:ext cx="10986053" cy="3970318"/>
          </a:xfrm>
          <a:prstGeom prst="rect">
            <a:avLst/>
          </a:prstGeom>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aim of this paper is to investigate with what accuracy the price of Bitcoin can be predicted using machine learning and compare parallelization methods executed on multi-core and GPU environments. This paper contributes in the following manner: of approximately 653 papers published on Bitcoin, only 7 (at the time of writing) are related to machine learning for prediction. To facilitate a comparison to more traditional approaches in financial forecasting, an Random Forest is also developed for performance comparison purposes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732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56" y="0"/>
            <a:ext cx="9575604" cy="1004273"/>
          </a:xfrm>
        </p:spPr>
        <p:txBody>
          <a:bodyPr>
            <a:no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9879736"/>
              </p:ext>
            </p:extLst>
          </p:nvPr>
        </p:nvGraphicFramePr>
        <p:xfrm>
          <a:off x="1191895" y="1324551"/>
          <a:ext cx="9990136" cy="3296920"/>
        </p:xfrm>
        <a:graphic>
          <a:graphicData uri="http://schemas.openxmlformats.org/drawingml/2006/table">
            <a:tbl>
              <a:tblPr firstRow="1" bandRow="1">
                <a:tableStyleId>{5C22544A-7EE6-4342-B048-85BDC9FD1C3A}</a:tableStyleId>
              </a:tblPr>
              <a:tblGrid>
                <a:gridCol w="912811">
                  <a:extLst>
                    <a:ext uri="{9D8B030D-6E8A-4147-A177-3AD203B41FA5}">
                      <a16:colId xmlns:a16="http://schemas.microsoft.com/office/drawing/2014/main" val="20000"/>
                    </a:ext>
                  </a:extLst>
                </a:gridCol>
                <a:gridCol w="3014543">
                  <a:extLst>
                    <a:ext uri="{9D8B030D-6E8A-4147-A177-3AD203B41FA5}">
                      <a16:colId xmlns:a16="http://schemas.microsoft.com/office/drawing/2014/main" val="20001"/>
                    </a:ext>
                  </a:extLst>
                </a:gridCol>
                <a:gridCol w="6062782">
                  <a:extLst>
                    <a:ext uri="{9D8B030D-6E8A-4147-A177-3AD203B41FA5}">
                      <a16:colId xmlns:a16="http://schemas.microsoft.com/office/drawing/2014/main" val="20002"/>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SL.NO</a:t>
                      </a:r>
                      <a:endParaRPr lang="en-IN" sz="1800" dirty="0">
                        <a:latin typeface="Times New Roman" pitchFamily="18" charset="0"/>
                        <a:cs typeface="Times New Roman"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Title</a:t>
                      </a:r>
                      <a:endParaRPr lang="en-IN"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Outcomes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1</a:t>
                      </a:r>
                    </a:p>
                  </a:txBody>
                  <a:tcPr/>
                </a:tc>
                <a:tc>
                  <a:txBody>
                    <a:bodyPr/>
                    <a:lstStyle/>
                    <a:p>
                      <a:r>
                        <a:rPr lang="en-US" sz="2000" b="0" kern="1200" dirty="0">
                          <a:solidFill>
                            <a:schemeClr val="bg1"/>
                          </a:solidFill>
                          <a:effectLst/>
                          <a:latin typeface="Times New Roman" panose="02020603050405020304" pitchFamily="18" charset="0"/>
                          <a:ea typeface="+mn-ea"/>
                          <a:cs typeface="Times New Roman" panose="02020603050405020304" pitchFamily="18" charset="0"/>
                        </a:rPr>
                        <a:t>Bitcoin: A peer-to-peer electronic cash system</a:t>
                      </a:r>
                      <a:endParaRPr lang="en-IN" sz="2000" b="0" kern="1200" dirty="0">
                        <a:solidFill>
                          <a:schemeClr val="bg1"/>
                        </a:solidFill>
                        <a:latin typeface="Times New Roman" pitchFamily="18" charset="0"/>
                        <a:ea typeface="+mn-ea"/>
                        <a:cs typeface="Times New Roman" pitchFamily="18" charset="0"/>
                      </a:endParaRPr>
                    </a:p>
                  </a:txBody>
                  <a:tcPr/>
                </a:tc>
                <a:tc>
                  <a:txBody>
                    <a:bodyPr/>
                    <a:lstStyle/>
                    <a:p>
                      <a:pPr algn="just"/>
                      <a:r>
                        <a:rPr lang="en-US" sz="2000" dirty="0">
                          <a:latin typeface="Times New Roman" pitchFamily="18" charset="0"/>
                          <a:cs typeface="Times New Roman" pitchFamily="18" charset="0"/>
                        </a:rPr>
                        <a:t>double-spending problem using a peer-to-peer network. The network timestamps transactions by hashing them into an ongoing chain of hash-based proof-of-work, forming a record that cannot be changed without redoing the proof-of-work</a:t>
                      </a:r>
                      <a:endParaRPr lang="en-IN" sz="20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Virtual currency, tangible ` return: Portfolio diversification with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bitcoins</a:t>
                      </a:r>
                      <a:endParaRPr lang="en-IN" sz="2000" b="0" kern="1200" dirty="0">
                        <a:solidFill>
                          <a:schemeClr val="dk1"/>
                        </a:solidFill>
                        <a:latin typeface="Times New Roman" pitchFamily="18" charset="0"/>
                        <a:ea typeface="+mn-ea"/>
                        <a:cs typeface="Times New Roman" pitchFamily="18" charset="0"/>
                      </a:endParaRPr>
                    </a:p>
                  </a:txBody>
                  <a:tcPr/>
                </a:tc>
                <a:tc>
                  <a:txBody>
                    <a:bodyPr/>
                    <a:lstStyle/>
                    <a:p>
                      <a:pPr algn="just"/>
                      <a:r>
                        <a:rPr lang="en-US" sz="2000" kern="1200" dirty="0">
                          <a:solidFill>
                            <a:schemeClr val="bg1"/>
                          </a:solidFill>
                          <a:effectLst/>
                          <a:latin typeface="Times New Roman" panose="02020603050405020304" pitchFamily="18" charset="0"/>
                          <a:ea typeface="+mn-ea"/>
                          <a:cs typeface="Times New Roman" panose="02020603050405020304" pitchFamily="18" charset="0"/>
                        </a:rPr>
                        <a:t>the inclusion of even a small proportion of </a:t>
                      </a:r>
                      <a:r>
                        <a:rPr lang="en-US" sz="2000" kern="1200" dirty="0" err="1">
                          <a:solidFill>
                            <a:schemeClr val="bg1"/>
                          </a:solidFill>
                          <a:effectLst/>
                          <a:latin typeface="Times New Roman" panose="02020603050405020304" pitchFamily="18" charset="0"/>
                          <a:ea typeface="+mn-ea"/>
                          <a:cs typeface="Times New Roman" panose="02020603050405020304" pitchFamily="18" charset="0"/>
                        </a:rPr>
                        <a:t>Bitcoins</a:t>
                      </a:r>
                      <a:r>
                        <a:rPr lang="en-US" sz="2000" kern="1200" dirty="0">
                          <a:solidFill>
                            <a:schemeClr val="bg1"/>
                          </a:solidFill>
                          <a:effectLst/>
                          <a:latin typeface="Times New Roman" panose="02020603050405020304" pitchFamily="18" charset="0"/>
                          <a:ea typeface="+mn-ea"/>
                          <a:cs typeface="Times New Roman" panose="02020603050405020304" pitchFamily="18" charset="0"/>
                        </a:rPr>
                        <a:t> may dramatically improve the risk-return trade-off of well-diversified portfolios</a:t>
                      </a:r>
                      <a:r>
                        <a:rPr lang="en-IN" sz="2000" kern="1200" dirty="0">
                          <a:solidFill>
                            <a:schemeClr val="bg1"/>
                          </a:solidFill>
                          <a:effectLst/>
                          <a:latin typeface="Times New Roman" panose="02020603050405020304" pitchFamily="18" charset="0"/>
                          <a:ea typeface="+mn-ea"/>
                          <a:cs typeface="Times New Roman" panose="02020603050405020304" pitchFamily="18" charset="0"/>
                        </a:rPr>
                        <a:t>on geographic location and age</a:t>
                      </a: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966310991"/>
              </p:ext>
            </p:extLst>
          </p:nvPr>
        </p:nvGraphicFramePr>
        <p:xfrm>
          <a:off x="1191895" y="4627039"/>
          <a:ext cx="10006191" cy="1734709"/>
        </p:xfrm>
        <a:graphic>
          <a:graphicData uri="http://schemas.openxmlformats.org/drawingml/2006/table">
            <a:tbl>
              <a:tblPr firstRow="1" bandRow="1">
                <a:tableStyleId>{5C22544A-7EE6-4342-B048-85BDC9FD1C3A}</a:tableStyleId>
              </a:tblPr>
              <a:tblGrid>
                <a:gridCol w="914279">
                  <a:extLst>
                    <a:ext uri="{9D8B030D-6E8A-4147-A177-3AD203B41FA5}">
                      <a16:colId xmlns:a16="http://schemas.microsoft.com/office/drawing/2014/main" val="20000"/>
                    </a:ext>
                  </a:extLst>
                </a:gridCol>
                <a:gridCol w="3019387">
                  <a:extLst>
                    <a:ext uri="{9D8B030D-6E8A-4147-A177-3AD203B41FA5}">
                      <a16:colId xmlns:a16="http://schemas.microsoft.com/office/drawing/2014/main" val="20001"/>
                    </a:ext>
                  </a:extLst>
                </a:gridCol>
                <a:gridCol w="6072525">
                  <a:extLst>
                    <a:ext uri="{9D8B030D-6E8A-4147-A177-3AD203B41FA5}">
                      <a16:colId xmlns:a16="http://schemas.microsoft.com/office/drawing/2014/main" val="20002"/>
                    </a:ext>
                  </a:extLst>
                </a:gridCol>
              </a:tblGrid>
              <a:tr h="4240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IN" sz="1800" dirty="0">
                        <a:latin typeface="Times New Roman" pitchFamily="18" charset="0"/>
                        <a:cs typeface="Times New Roman" pitchFamily="18" charset="0"/>
                      </a:endParaRPr>
                    </a:p>
                  </a:txBody>
                  <a:tcPr/>
                </a:tc>
                <a:tc>
                  <a:txBody>
                    <a:bodyPr/>
                    <a:lstStyle/>
                    <a:p>
                      <a:pPr algn="ctr"/>
                      <a:endParaRPr lang="en-IN"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Designing a neural network for forecasting financial and economic time series</a:t>
                      </a:r>
                      <a:endParaRPr lang="en-US" sz="2000" b="0" dirty="0">
                        <a:latin typeface="Times New Roman" pitchFamily="18" charset="0"/>
                        <a:cs typeface="Times New Roman"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eight-step procedure to design a neural network forecasting model is explained including a discussion of tradeoffs in parameter selection, some common pitfalls, and points of disagreement among practitioners</a:t>
                      </a:r>
                      <a:endParaRPr lang="en-IN" sz="20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839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917" y="248350"/>
            <a:ext cx="9575604" cy="1004273"/>
          </a:xfrm>
        </p:spPr>
        <p:txBody>
          <a:bodyPr>
            <a:no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val="846429462"/>
              </p:ext>
            </p:extLst>
          </p:nvPr>
        </p:nvGraphicFramePr>
        <p:xfrm>
          <a:off x="1062641" y="873977"/>
          <a:ext cx="10183164" cy="5455920"/>
        </p:xfrm>
        <a:graphic>
          <a:graphicData uri="http://schemas.openxmlformats.org/drawingml/2006/table">
            <a:tbl>
              <a:tblPr firstRow="1" bandRow="1">
                <a:tableStyleId>{5C22544A-7EE6-4342-B048-85BDC9FD1C3A}</a:tableStyleId>
              </a:tblPr>
              <a:tblGrid>
                <a:gridCol w="930448">
                  <a:extLst>
                    <a:ext uri="{9D8B030D-6E8A-4147-A177-3AD203B41FA5}">
                      <a16:colId xmlns:a16="http://schemas.microsoft.com/office/drawing/2014/main" val="20000"/>
                    </a:ext>
                  </a:extLst>
                </a:gridCol>
                <a:gridCol w="3072790">
                  <a:extLst>
                    <a:ext uri="{9D8B030D-6E8A-4147-A177-3AD203B41FA5}">
                      <a16:colId xmlns:a16="http://schemas.microsoft.com/office/drawing/2014/main" val="20001"/>
                    </a:ext>
                  </a:extLst>
                </a:gridCol>
                <a:gridCol w="6179926">
                  <a:extLst>
                    <a:ext uri="{9D8B030D-6E8A-4147-A177-3AD203B41FA5}">
                      <a16:colId xmlns:a16="http://schemas.microsoft.com/office/drawing/2014/main" val="20002"/>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a:tc>
                <a:tc>
                  <a:txBody>
                    <a:bodyPr/>
                    <a:lstStyle/>
                    <a:p>
                      <a:pPr algn="just"/>
                      <a:r>
                        <a:rPr lang="en-US" sz="2000" b="0" kern="1200" dirty="0">
                          <a:solidFill>
                            <a:schemeClr val="lt1"/>
                          </a:solidFill>
                          <a:effectLst/>
                          <a:latin typeface="Times New Roman" panose="02020603050405020304" pitchFamily="18" charset="0"/>
                          <a:ea typeface="+mn-ea"/>
                          <a:cs typeface="Times New Roman" panose="02020603050405020304" pitchFamily="18" charset="0"/>
                        </a:rPr>
                        <a:t>Economic prediction using neural networks: The case of </a:t>
                      </a:r>
                      <a:r>
                        <a:rPr lang="en-US" sz="2000" b="0" kern="1200" dirty="0" err="1">
                          <a:solidFill>
                            <a:schemeClr val="lt1"/>
                          </a:solidFill>
                          <a:effectLst/>
                          <a:latin typeface="Times New Roman" panose="02020603050405020304" pitchFamily="18" charset="0"/>
                          <a:ea typeface="+mn-ea"/>
                          <a:cs typeface="Times New Roman" panose="02020603050405020304" pitchFamily="18" charset="0"/>
                        </a:rPr>
                        <a:t>ibm</a:t>
                      </a:r>
                      <a:r>
                        <a:rPr lang="en-US" sz="2000" b="0" kern="1200" dirty="0">
                          <a:solidFill>
                            <a:schemeClr val="lt1"/>
                          </a:solidFill>
                          <a:effectLst/>
                          <a:latin typeface="Times New Roman" panose="02020603050405020304" pitchFamily="18" charset="0"/>
                          <a:ea typeface="+mn-ea"/>
                          <a:cs typeface="Times New Roman" panose="02020603050405020304" pitchFamily="18" charset="0"/>
                        </a:rPr>
                        <a:t> daily stock returns,</a:t>
                      </a:r>
                      <a:endParaRPr lang="en-IN" sz="2000" b="0"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lt1"/>
                          </a:solidFill>
                          <a:effectLst/>
                          <a:latin typeface="Times New Roman" panose="02020603050405020304" pitchFamily="18" charset="0"/>
                          <a:ea typeface="+mn-ea"/>
                          <a:cs typeface="Times New Roman" panose="02020603050405020304" pitchFamily="18" charset="0"/>
                        </a:rPr>
                        <a:t>decode nonlinear regularities in asset price movements</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5</a:t>
                      </a:r>
                    </a:p>
                  </a:txBody>
                  <a:tcPr/>
                </a:tc>
                <a:tc>
                  <a:txBody>
                    <a:bodyPr/>
                    <a:lstStyle/>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Holt-winters forecasting: some practical issues</a:t>
                      </a:r>
                      <a:endParaRPr lang="en-IN" sz="2000" b="0" kern="1200" dirty="0">
                        <a:solidFill>
                          <a:schemeClr val="bg1"/>
                        </a:solidFill>
                        <a:latin typeface="Times New Roman" pitchFamily="18" charset="0"/>
                        <a:ea typeface="+mn-ea"/>
                        <a:cs typeface="Times New Roman"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Some practical problems in implementing the method are discussed, including the normalization of seasonal indices, the choice of starting values and the choice of smoothing parameters. There is an important distinction between an automatic and a non-automatic approach to forecasting and detailed suggestions are made for implementing Holt-Winters in both ways. The question as to what underlying model, if any, is assumed by the method is also addressed. Some possible areas for future research are then outlined.</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Bitcoin academic paper database</a:t>
                      </a:r>
                      <a:endParaRPr lang="en-IN" sz="2000" b="0" kern="1200" dirty="0">
                        <a:solidFill>
                          <a:schemeClr val="dk1"/>
                        </a:solidFill>
                        <a:latin typeface="Times New Roman" pitchFamily="18" charset="0"/>
                        <a:ea typeface="+mn-ea"/>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Our study provides a knowledge area map that identifies and evaluates the links between authors and countries distribution, the conceptual structure of the field, the structure and connections of most cited papers and journals.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94210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117</TotalTime>
  <Words>1331</Words>
  <Application>Microsoft Office PowerPoint</Application>
  <PresentationFormat>Widescreen</PresentationFormat>
  <Paragraphs>90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Century Gothic</vt:lpstr>
      <vt:lpstr>Times New Roman</vt:lpstr>
      <vt:lpstr>Wingdings 3</vt:lpstr>
      <vt:lpstr>Ion</vt:lpstr>
      <vt:lpstr>PowerPoint Presentation</vt:lpstr>
      <vt:lpstr>PowerPoint Presentation</vt:lpstr>
      <vt:lpstr>OBJECTIVE </vt:lpstr>
      <vt:lpstr>PowerPoint Presentation</vt:lpstr>
      <vt:lpstr>INTRODUCTION: </vt:lpstr>
      <vt:lpstr>PowerPoint Presentation</vt:lpstr>
      <vt:lpstr>PowerPoint Presentation</vt:lpstr>
      <vt:lpstr>LITERATURE REVIEW</vt:lpstr>
      <vt:lpstr>LITERATURE REVIEW</vt:lpstr>
      <vt:lpstr>EXISTING METHOD</vt:lpstr>
      <vt:lpstr>PowerPoint Presentation</vt:lpstr>
      <vt:lpstr>PROPOSED METHOD</vt:lpstr>
      <vt:lpstr>ADVANTAGES</vt:lpstr>
      <vt:lpstr>APPLICATIONS</vt:lpstr>
      <vt:lpstr>PowerPoint Presentation</vt:lpstr>
      <vt:lpstr>Hardware and Software Requirements</vt:lpstr>
      <vt:lpstr>Hardware and Software Requirements</vt:lpstr>
      <vt:lpstr>        IMPLEMENTATION </vt:lpstr>
      <vt:lpstr>Use case diagram:</vt:lpstr>
      <vt:lpstr>Class diagram:</vt:lpstr>
      <vt:lpstr>Sequence diagram:</vt:lpstr>
      <vt:lpstr>Collaboration diagram</vt:lpstr>
      <vt:lpstr>Component diagram:</vt:lpstr>
      <vt:lpstr>Deployment diagram:</vt:lpstr>
      <vt:lpstr>Activity diagram: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CHENCHU LAKSHMI</dc:creator>
  <cp:lastModifiedBy>Akshaya Vs</cp:lastModifiedBy>
  <cp:revision>45</cp:revision>
  <dcterms:modified xsi:type="dcterms:W3CDTF">2024-03-18T16:46:40Z</dcterms:modified>
</cp:coreProperties>
</file>