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9" r:id="rId6"/>
    <p:sldId id="260" r:id="rId7"/>
    <p:sldId id="261" r:id="rId8"/>
    <p:sldId id="262" r:id="rId9"/>
    <p:sldId id="263" r:id="rId10"/>
    <p:sldId id="276" r:id="rId11"/>
    <p:sldId id="264" r:id="rId12"/>
    <p:sldId id="277" r:id="rId13"/>
    <p:sldId id="278" r:id="rId14"/>
    <p:sldId id="265" r:id="rId15"/>
    <p:sldId id="266" r:id="rId16"/>
    <p:sldId id="267" r:id="rId17"/>
    <p:sldId id="268" r:id="rId18"/>
    <p:sldId id="269" r:id="rId19"/>
    <p:sldId id="279" r:id="rId20"/>
    <p:sldId id="270" r:id="rId21"/>
    <p:sldId id="271" r:id="rId22"/>
    <p:sldId id="280" r:id="rId23"/>
    <p:sldId id="27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3B3B4-C2C2-4D15-8E56-14E3CE66466C}" v="3" dt="2022-11-13T09:13:4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97" d="100"/>
          <a:sy n="97" d="100"/>
        </p:scale>
        <p:origin x="1070" y="77"/>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17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571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05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282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5539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313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85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00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97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0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585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21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02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28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72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566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536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74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329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76407"/>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EDA On Hotel Bookings</a:t>
            </a: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By:</a:t>
            </a:r>
            <a:br>
              <a:rPr lang="en-GB" sz="28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Team Members:</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Ajeet Kumar</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a:t>
            </a: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21834"/>
            <a:ext cx="8520600" cy="3647041"/>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hotel has more cancelation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cancellation are in city hotel because it has more reservation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61.50%  of cancellation.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Some time if any person does about to come because of some circumstances he/she not able to come and it is cheaper then resort so guest does cancel city hotel most.</a:t>
            </a:r>
          </a:p>
        </p:txBody>
      </p:sp>
      <p:pic>
        <p:nvPicPr>
          <p:cNvPr id="12" name="Picture 11">
            <a:extLst>
              <a:ext uri="{FF2B5EF4-FFF2-40B4-BE49-F238E27FC236}">
                <a16:creationId xmlns:a16="http://schemas.microsoft.com/office/drawing/2014/main" id="{D2CE05EE-9ED4-8212-BC34-4A90DF179205}"/>
              </a:ext>
            </a:extLst>
          </p:cNvPr>
          <p:cNvPicPr>
            <a:picLocks noChangeAspect="1"/>
          </p:cNvPicPr>
          <p:nvPr/>
        </p:nvPicPr>
        <p:blipFill>
          <a:blip r:embed="rId3"/>
          <a:stretch>
            <a:fillRect/>
          </a:stretch>
        </p:blipFill>
        <p:spPr>
          <a:xfrm>
            <a:off x="5056473" y="1065601"/>
            <a:ext cx="2011854" cy="1936800"/>
          </a:xfrm>
          <a:prstGeom prst="rect">
            <a:avLst/>
          </a:prstGeom>
        </p:spPr>
      </p:pic>
      <p:pic>
        <p:nvPicPr>
          <p:cNvPr id="16" name="Picture 15">
            <a:extLst>
              <a:ext uri="{FF2B5EF4-FFF2-40B4-BE49-F238E27FC236}">
                <a16:creationId xmlns:a16="http://schemas.microsoft.com/office/drawing/2014/main" id="{4B32C2BE-5BBB-E57D-FE0E-05EE3E8A58E1}"/>
              </a:ext>
            </a:extLst>
          </p:cNvPr>
          <p:cNvPicPr>
            <a:picLocks noChangeAspect="1"/>
          </p:cNvPicPr>
          <p:nvPr/>
        </p:nvPicPr>
        <p:blipFill>
          <a:blip r:embed="rId4"/>
          <a:stretch>
            <a:fillRect/>
          </a:stretch>
        </p:blipFill>
        <p:spPr>
          <a:xfrm>
            <a:off x="487326" y="1310530"/>
            <a:ext cx="4084674" cy="1691871"/>
          </a:xfrm>
          <a:prstGeom prst="rect">
            <a:avLst/>
          </a:prstGeom>
        </p:spPr>
      </p:pic>
    </p:spTree>
    <p:extLst>
      <p:ext uri="{BB962C8B-B14F-4D97-AF65-F5344CB8AC3E}">
        <p14:creationId xmlns:p14="http://schemas.microsoft.com/office/powerpoint/2010/main" val="212277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a:t>
            </a:r>
            <a:r>
              <a:rPr lang="en-US" sz="3000" b="1" dirty="0">
                <a:solidFill>
                  <a:schemeClr val="lt1"/>
                </a:solidFill>
                <a:latin typeface="Montserrat"/>
                <a:ea typeface="Montserrat"/>
                <a:cs typeface="Montserrat"/>
                <a:sym typeface="Montserrat"/>
              </a:rPr>
              <a:t> </a:t>
            </a:r>
            <a:r>
              <a:rPr lang="en-US" sz="3000" b="1" dirty="0">
                <a:solidFill>
                  <a:srgbClr val="CC0000"/>
                </a:solidFill>
                <a:latin typeface="Montserrat"/>
                <a:sym typeface="Montserrat"/>
              </a:rPr>
              <a:t>And Visualization</a:t>
            </a:r>
            <a:endParaRPr sz="3000" b="1" dirty="0">
              <a:solidFill>
                <a:srgbClr val="CC0000"/>
              </a:solidFill>
              <a:latin typeface="Montserrat"/>
              <a:sym typeface="Montserrat"/>
            </a:endParaRPr>
          </a:p>
        </p:txBody>
      </p:sp>
      <p:sp>
        <p:nvSpPr>
          <p:cNvPr id="3" name="Text Placeholder 2">
            <a:extLst>
              <a:ext uri="{FF2B5EF4-FFF2-40B4-BE49-F238E27FC236}">
                <a16:creationId xmlns:a16="http://schemas.microsoft.com/office/drawing/2014/main" id="{5298798A-B250-13E0-55EF-DCCC8F752641}"/>
              </a:ext>
            </a:extLst>
          </p:cNvPr>
          <p:cNvSpPr>
            <a:spLocks noGrp="1"/>
          </p:cNvSpPr>
          <p:nvPr>
            <p:ph type="body" idx="1"/>
          </p:nvPr>
        </p:nvSpPr>
        <p:spPr>
          <a:xfrm>
            <a:off x="311700" y="920358"/>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analyzing which type of hotel have Highest reservation</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maximum reservation City hotel 66.4% and Resort Hotel has 33.6% .</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who come to visit any place they used to reserve hotel in city that’s why here city hotel has more reservation.</a:t>
            </a:r>
          </a:p>
          <a:p>
            <a:pPr>
              <a:buClrTx/>
              <a:buFont typeface="Arial" panose="020B0604020202020204" pitchFamily="34" charset="0"/>
              <a:buChar char="•"/>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B4748DE-9A5D-79FB-9650-1FED01498AA4}"/>
              </a:ext>
            </a:extLst>
          </p:cNvPr>
          <p:cNvPicPr>
            <a:picLocks noChangeAspect="1"/>
          </p:cNvPicPr>
          <p:nvPr/>
        </p:nvPicPr>
        <p:blipFill rotWithShape="1">
          <a:blip r:embed="rId3"/>
          <a:srcRect l="12841" t="10721" r="14553" b="4239"/>
          <a:stretch/>
        </p:blipFill>
        <p:spPr>
          <a:xfrm>
            <a:off x="879229" y="1387548"/>
            <a:ext cx="1737361" cy="1730327"/>
          </a:xfrm>
          <a:prstGeom prst="rect">
            <a:avLst/>
          </a:prstGeom>
        </p:spPr>
      </p:pic>
      <p:pic>
        <p:nvPicPr>
          <p:cNvPr id="7" name="Picture 6">
            <a:extLst>
              <a:ext uri="{FF2B5EF4-FFF2-40B4-BE49-F238E27FC236}">
                <a16:creationId xmlns:a16="http://schemas.microsoft.com/office/drawing/2014/main" id="{699BCBED-FB4B-082F-35FE-D7C9A2942395}"/>
              </a:ext>
            </a:extLst>
          </p:cNvPr>
          <p:cNvPicPr>
            <a:picLocks noChangeAspect="1"/>
          </p:cNvPicPr>
          <p:nvPr/>
        </p:nvPicPr>
        <p:blipFill>
          <a:blip r:embed="rId4"/>
          <a:stretch>
            <a:fillRect/>
          </a:stretch>
        </p:blipFill>
        <p:spPr>
          <a:xfrm>
            <a:off x="2616590" y="1319399"/>
            <a:ext cx="4282811" cy="2028712"/>
          </a:xfrm>
          <a:prstGeom prst="rect">
            <a:avLst/>
          </a:prstGeom>
        </p:spPr>
      </p:pic>
    </p:spTree>
    <p:extLst>
      <p:ext uri="{BB962C8B-B14F-4D97-AF65-F5344CB8AC3E}">
        <p14:creationId xmlns:p14="http://schemas.microsoft.com/office/powerpoint/2010/main" val="22505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itle 3">
            <a:extLst>
              <a:ext uri="{FF2B5EF4-FFF2-40B4-BE49-F238E27FC236}">
                <a16:creationId xmlns:a16="http://schemas.microsoft.com/office/drawing/2014/main" id="{E900896A-B7D7-1D56-1280-5AE25E2C195D}"/>
              </a:ext>
            </a:extLst>
          </p:cNvPr>
          <p:cNvSpPr>
            <a:spLocks noGrp="1"/>
          </p:cNvSpPr>
          <p:nvPr>
            <p:ph type="title"/>
          </p:nvPr>
        </p:nvSpPr>
        <p:spPr/>
        <p:txBody>
          <a:bodyPr/>
          <a:lstStyle/>
          <a:p>
            <a:pPr marL="0" lvl="0" indent="0" rtl="0">
              <a:lnSpc>
                <a:spcPct val="100000"/>
              </a:lnSpc>
              <a:spcBef>
                <a:spcPts val="0"/>
              </a:spcBef>
              <a:spcAft>
                <a:spcPts val="0"/>
              </a:spcAft>
            </a:pPr>
            <a:r>
              <a:rPr lang="en-US" sz="3000" b="1" dirty="0">
                <a:solidFill>
                  <a:srgbClr val="CC0000"/>
                </a:solidFill>
                <a:latin typeface="Montserrat"/>
                <a:sym typeface="Montserrat"/>
              </a:rPr>
              <a:t>EDA And Visualization</a:t>
            </a:r>
            <a:br>
              <a:rPr lang="en-US" sz="32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9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EDA And Visualization</a:t>
            </a:r>
            <a:endParaRPr lang="en-US" dirty="0"/>
          </a:p>
        </p:txBody>
      </p:sp>
      <p:sp>
        <p:nvSpPr>
          <p:cNvPr id="5" name="Text Placeholder 4">
            <a:extLst>
              <a:ext uri="{FF2B5EF4-FFF2-40B4-BE49-F238E27FC236}">
                <a16:creationId xmlns:a16="http://schemas.microsoft.com/office/drawing/2014/main" id="{9BA5B5C4-214B-E427-0052-E3E89A8D14AE}"/>
              </a:ext>
            </a:extLst>
          </p:cNvPr>
          <p:cNvSpPr>
            <a:spLocks noGrp="1"/>
          </p:cNvSpPr>
          <p:nvPr>
            <p:ph type="body" idx="1"/>
          </p:nvPr>
        </p:nvSpPr>
        <p:spPr/>
        <p:txBody>
          <a:bodyPr/>
          <a:lstStyle/>
          <a:p>
            <a:pPr marL="11430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Here we are analyzing data on year wise hotel booking </a:t>
            </a: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Hotel booking in 2015 is 30.0% ,2016 is 40.1% , 2017 is 33.0% include resort and city hotel.</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Resort and city has highest booking in 2016.</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Lowest booking or resort and city hotel 2015.</a:t>
            </a:r>
          </a:p>
        </p:txBody>
      </p:sp>
      <p:pic>
        <p:nvPicPr>
          <p:cNvPr id="9" name="Picture 8">
            <a:extLst>
              <a:ext uri="{FF2B5EF4-FFF2-40B4-BE49-F238E27FC236}">
                <a16:creationId xmlns:a16="http://schemas.microsoft.com/office/drawing/2014/main" id="{1B4C77E7-452B-4F90-22D2-18A93B50F14D}"/>
              </a:ext>
            </a:extLst>
          </p:cNvPr>
          <p:cNvPicPr>
            <a:picLocks noChangeAspect="1"/>
          </p:cNvPicPr>
          <p:nvPr/>
        </p:nvPicPr>
        <p:blipFill>
          <a:blip r:embed="rId3"/>
          <a:stretch>
            <a:fillRect/>
          </a:stretch>
        </p:blipFill>
        <p:spPr>
          <a:xfrm>
            <a:off x="4287117" y="1940140"/>
            <a:ext cx="2028516" cy="1418339"/>
          </a:xfrm>
          <a:prstGeom prst="rect">
            <a:avLst/>
          </a:prstGeom>
        </p:spPr>
      </p:pic>
      <p:pic>
        <p:nvPicPr>
          <p:cNvPr id="11" name="Picture 10">
            <a:extLst>
              <a:ext uri="{FF2B5EF4-FFF2-40B4-BE49-F238E27FC236}">
                <a16:creationId xmlns:a16="http://schemas.microsoft.com/office/drawing/2014/main" id="{7582C370-9DF8-FE71-60BD-0D04B019B029}"/>
              </a:ext>
            </a:extLst>
          </p:cNvPr>
          <p:cNvPicPr>
            <a:picLocks noChangeAspect="1"/>
          </p:cNvPicPr>
          <p:nvPr/>
        </p:nvPicPr>
        <p:blipFill>
          <a:blip r:embed="rId4"/>
          <a:stretch>
            <a:fillRect/>
          </a:stretch>
        </p:blipFill>
        <p:spPr>
          <a:xfrm>
            <a:off x="6070210" y="1247532"/>
            <a:ext cx="1477108" cy="1324218"/>
          </a:xfrm>
          <a:prstGeom prst="rect">
            <a:avLst/>
          </a:prstGeom>
        </p:spPr>
      </p:pic>
      <p:pic>
        <p:nvPicPr>
          <p:cNvPr id="13" name="Picture 12">
            <a:extLst>
              <a:ext uri="{FF2B5EF4-FFF2-40B4-BE49-F238E27FC236}">
                <a16:creationId xmlns:a16="http://schemas.microsoft.com/office/drawing/2014/main" id="{2C781201-F4B9-63A5-0BBD-C0A54FB43F1B}"/>
              </a:ext>
            </a:extLst>
          </p:cNvPr>
          <p:cNvPicPr>
            <a:picLocks noChangeAspect="1"/>
          </p:cNvPicPr>
          <p:nvPr/>
        </p:nvPicPr>
        <p:blipFill>
          <a:blip r:embed="rId5"/>
          <a:stretch>
            <a:fillRect/>
          </a:stretch>
        </p:blipFill>
        <p:spPr>
          <a:xfrm>
            <a:off x="7409423" y="1945643"/>
            <a:ext cx="1477108" cy="1350498"/>
          </a:xfrm>
          <a:prstGeom prst="rect">
            <a:avLst/>
          </a:prstGeom>
        </p:spPr>
      </p:pic>
      <p:pic>
        <p:nvPicPr>
          <p:cNvPr id="3" name="Picture 2">
            <a:extLst>
              <a:ext uri="{FF2B5EF4-FFF2-40B4-BE49-F238E27FC236}">
                <a16:creationId xmlns:a16="http://schemas.microsoft.com/office/drawing/2014/main" id="{91525990-01EF-8453-06D0-8274E35663CA}"/>
              </a:ext>
            </a:extLst>
          </p:cNvPr>
          <p:cNvPicPr>
            <a:picLocks noChangeAspect="1"/>
          </p:cNvPicPr>
          <p:nvPr/>
        </p:nvPicPr>
        <p:blipFill>
          <a:blip r:embed="rId6"/>
          <a:stretch>
            <a:fillRect/>
          </a:stretch>
        </p:blipFill>
        <p:spPr>
          <a:xfrm>
            <a:off x="152636" y="1641384"/>
            <a:ext cx="4135510" cy="1771990"/>
          </a:xfrm>
          <a:prstGeom prst="rect">
            <a:avLst/>
          </a:prstGeom>
        </p:spPr>
      </p:pic>
    </p:spTree>
    <p:extLst>
      <p:ext uri="{BB962C8B-B14F-4D97-AF65-F5344CB8AC3E}">
        <p14:creationId xmlns:p14="http://schemas.microsoft.com/office/powerpoint/2010/main" val="352984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1600" b="1" dirty="0">
                <a:solidFill>
                  <a:schemeClr val="lt1"/>
                </a:solidFill>
                <a:latin typeface="Montserrat"/>
                <a:ea typeface="Montserrat"/>
                <a:cs typeface="Montserrat"/>
                <a:sym typeface="Montserrat"/>
              </a:rPr>
              <a:t>EDA And Visualization</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01CD5981-AD8A-1CA9-3D18-2674FF2DFB59}"/>
              </a:ext>
            </a:extLst>
          </p:cNvPr>
          <p:cNvSpPr>
            <a:spLocks noGrp="1"/>
          </p:cNvSpPr>
          <p:nvPr>
            <p:ph type="body" idx="1"/>
          </p:nvPr>
        </p:nvSpPr>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we’re going to analyze and visualize data of busy months in year</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august month hotel booking are on peak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All months of years are average booking.</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Maximum bookings in month of August.</a:t>
            </a:r>
          </a:p>
          <a:p>
            <a:pPr>
              <a:buClrTx/>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2835556-1E98-DA12-476E-BBDB7B24FA73}"/>
              </a:ext>
            </a:extLst>
          </p:cNvPr>
          <p:cNvPicPr>
            <a:picLocks noChangeAspect="1"/>
          </p:cNvPicPr>
          <p:nvPr/>
        </p:nvPicPr>
        <p:blipFill>
          <a:blip r:embed="rId3"/>
          <a:stretch>
            <a:fillRect/>
          </a:stretch>
        </p:blipFill>
        <p:spPr>
          <a:xfrm>
            <a:off x="479769" y="1580318"/>
            <a:ext cx="5722930" cy="2334431"/>
          </a:xfrm>
          <a:prstGeom prst="rect">
            <a:avLst/>
          </a:prstGeom>
        </p:spPr>
      </p:pic>
    </p:spTree>
    <p:extLst>
      <p:ext uri="{BB962C8B-B14F-4D97-AF65-F5344CB8AC3E}">
        <p14:creationId xmlns:p14="http://schemas.microsoft.com/office/powerpoint/2010/main" val="226292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58538"/>
            <a:ext cx="8520600" cy="572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br>
              <a:rPr lang="en-US" sz="1400" b="1" dirty="0">
                <a:solidFill>
                  <a:schemeClr val="lt1"/>
                </a:solidFill>
                <a:latin typeface="Montserrat"/>
                <a:ea typeface="Montserrat"/>
                <a:cs typeface="Montserrat"/>
                <a:sym typeface="Montserrat"/>
              </a:rPr>
            </a:b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763822FE-A484-8424-26AB-30208C842402}"/>
              </a:ext>
            </a:extLst>
          </p:cNvPr>
          <p:cNvSpPr>
            <a:spLocks noGrp="1"/>
          </p:cNvSpPr>
          <p:nvPr>
            <p:ph type="body" idx="1"/>
          </p:nvPr>
        </p:nvSpPr>
        <p:spPr>
          <a:xfrm>
            <a:off x="311700" y="909136"/>
            <a:ext cx="8520600" cy="3416400"/>
          </a:xfrm>
        </p:spPr>
        <p:txBody>
          <a:bodyPr/>
          <a:lstStyle/>
          <a:p>
            <a:pPr marL="114300" indent="0">
              <a:buClr>
                <a:schemeClr val="accent2"/>
              </a:buClr>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Online and offline booking</a:t>
            </a: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at this time , in all over the world have smart phone . So they does prefer to book online most.</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People do online booking because they can see the rating of the hotel and without going to the hotel they can book hotel in a single click.</a:t>
            </a: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D84DB9F-726B-B3A6-90B1-B9C7E7706261}"/>
              </a:ext>
            </a:extLst>
          </p:cNvPr>
          <p:cNvPicPr>
            <a:picLocks noChangeAspect="1"/>
          </p:cNvPicPr>
          <p:nvPr/>
        </p:nvPicPr>
        <p:blipFill>
          <a:blip r:embed="rId3"/>
          <a:stretch>
            <a:fillRect/>
          </a:stretch>
        </p:blipFill>
        <p:spPr>
          <a:xfrm>
            <a:off x="311700" y="1219678"/>
            <a:ext cx="3632863" cy="1938519"/>
          </a:xfrm>
          <a:prstGeom prst="rect">
            <a:avLst/>
          </a:prstGeom>
        </p:spPr>
      </p:pic>
      <p:pic>
        <p:nvPicPr>
          <p:cNvPr id="6" name="Picture 5">
            <a:extLst>
              <a:ext uri="{FF2B5EF4-FFF2-40B4-BE49-F238E27FC236}">
                <a16:creationId xmlns:a16="http://schemas.microsoft.com/office/drawing/2014/main" id="{D6480ED8-BE9A-99B7-DA80-390EC89D6558}"/>
              </a:ext>
            </a:extLst>
          </p:cNvPr>
          <p:cNvPicPr>
            <a:picLocks noChangeAspect="1"/>
          </p:cNvPicPr>
          <p:nvPr/>
        </p:nvPicPr>
        <p:blipFill>
          <a:blip r:embed="rId4"/>
          <a:stretch>
            <a:fillRect/>
          </a:stretch>
        </p:blipFill>
        <p:spPr>
          <a:xfrm>
            <a:off x="4410416" y="1125415"/>
            <a:ext cx="2278577" cy="1938519"/>
          </a:xfrm>
          <a:prstGeom prst="rect">
            <a:avLst/>
          </a:prstGeom>
        </p:spPr>
      </p:pic>
    </p:spTree>
    <p:extLst>
      <p:ext uri="{BB962C8B-B14F-4D97-AF65-F5344CB8AC3E}">
        <p14:creationId xmlns:p14="http://schemas.microsoft.com/office/powerpoint/2010/main" val="23648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6000" b="1" dirty="0">
                <a:solidFill>
                  <a:schemeClr val="lt1"/>
                </a:solidFill>
                <a:latin typeface="Montserrat"/>
                <a:ea typeface="Montserrat"/>
                <a:cs typeface="Montserrat"/>
                <a:sym typeface="Montserrat"/>
              </a:rPr>
            </a:br>
            <a:br>
              <a:rPr lang="en-US" sz="60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B8F93B3A-5255-8FC7-D306-B910F8875F87}"/>
              </a:ext>
            </a:extLst>
          </p:cNvPr>
          <p:cNvSpPr>
            <a:spLocks noGrp="1"/>
          </p:cNvSpPr>
          <p:nvPr>
            <p:ph type="body" idx="1"/>
          </p:nvPr>
        </p:nvSpPr>
        <p:spPr>
          <a:xfrm>
            <a:off x="311700" y="630286"/>
            <a:ext cx="8520600" cy="3927645"/>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and visualization of 2016 cancelations</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cancelation is maximum with 11.8% and minimum with 4.1% in July.</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maximum persons do hotel booking that’s why cancelation ratio lies on peak.</a:t>
            </a:r>
          </a:p>
        </p:txBody>
      </p:sp>
      <p:pic>
        <p:nvPicPr>
          <p:cNvPr id="4" name="Picture 3">
            <a:extLst>
              <a:ext uri="{FF2B5EF4-FFF2-40B4-BE49-F238E27FC236}">
                <a16:creationId xmlns:a16="http://schemas.microsoft.com/office/drawing/2014/main" id="{8DDBC51F-D8A2-42D8-3FAB-35A6670ED292}"/>
              </a:ext>
            </a:extLst>
          </p:cNvPr>
          <p:cNvPicPr>
            <a:picLocks noChangeAspect="1"/>
          </p:cNvPicPr>
          <p:nvPr/>
        </p:nvPicPr>
        <p:blipFill>
          <a:blip r:embed="rId3"/>
          <a:stretch>
            <a:fillRect/>
          </a:stretch>
        </p:blipFill>
        <p:spPr>
          <a:xfrm>
            <a:off x="5894363" y="787326"/>
            <a:ext cx="2848964" cy="2553752"/>
          </a:xfrm>
          <a:prstGeom prst="rect">
            <a:avLst/>
          </a:prstGeom>
        </p:spPr>
      </p:pic>
      <p:pic>
        <p:nvPicPr>
          <p:cNvPr id="6" name="Picture 5">
            <a:extLst>
              <a:ext uri="{FF2B5EF4-FFF2-40B4-BE49-F238E27FC236}">
                <a16:creationId xmlns:a16="http://schemas.microsoft.com/office/drawing/2014/main" id="{8F4C87E2-9A19-37C7-6D3B-A50C1806113F}"/>
              </a:ext>
            </a:extLst>
          </p:cNvPr>
          <p:cNvPicPr>
            <a:picLocks noChangeAspect="1"/>
          </p:cNvPicPr>
          <p:nvPr/>
        </p:nvPicPr>
        <p:blipFill>
          <a:blip r:embed="rId4"/>
          <a:stretch>
            <a:fillRect/>
          </a:stretch>
        </p:blipFill>
        <p:spPr>
          <a:xfrm>
            <a:off x="311700" y="963171"/>
            <a:ext cx="5493690" cy="2377907"/>
          </a:xfrm>
          <a:prstGeom prst="rect">
            <a:avLst/>
          </a:prstGeom>
        </p:spPr>
      </p:pic>
    </p:spTree>
    <p:extLst>
      <p:ext uri="{BB962C8B-B14F-4D97-AF65-F5344CB8AC3E}">
        <p14:creationId xmlns:p14="http://schemas.microsoft.com/office/powerpoint/2010/main" val="165602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6000" b="1" dirty="0">
                <a:solidFill>
                  <a:schemeClr val="lt1"/>
                </a:solidFill>
                <a:latin typeface="Montserrat"/>
                <a:ea typeface="Montserrat"/>
                <a:cs typeface="Montserrat"/>
                <a:sym typeface="Montserrat"/>
              </a:rPr>
            </a:br>
            <a:br>
              <a:rPr lang="en-US" sz="60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B8F93B3A-5255-8FC7-D306-B910F8875F87}"/>
              </a:ext>
            </a:extLst>
          </p:cNvPr>
          <p:cNvSpPr>
            <a:spLocks noGrp="1"/>
          </p:cNvSpPr>
          <p:nvPr>
            <p:ph type="body" idx="1"/>
          </p:nvPr>
        </p:nvSpPr>
        <p:spPr>
          <a:xfrm>
            <a:off x="311700" y="679791"/>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calculating average daily price for per person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high in august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minimum in January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do prefer to stay in city hotel so it’s price does not increase or decrease like resort hotel.</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resort hotel people mostly go for vacation so they reserve resort because they required more space to fun with friend and family .</a:t>
            </a:r>
          </a:p>
        </p:txBody>
      </p:sp>
      <p:pic>
        <p:nvPicPr>
          <p:cNvPr id="6" name="Picture 5">
            <a:extLst>
              <a:ext uri="{FF2B5EF4-FFF2-40B4-BE49-F238E27FC236}">
                <a16:creationId xmlns:a16="http://schemas.microsoft.com/office/drawing/2014/main" id="{B4EE23FE-3AC2-AC95-27CF-2643E3789FEC}"/>
              </a:ext>
            </a:extLst>
          </p:cNvPr>
          <p:cNvPicPr>
            <a:picLocks noChangeAspect="1"/>
          </p:cNvPicPr>
          <p:nvPr/>
        </p:nvPicPr>
        <p:blipFill rotWithShape="1">
          <a:blip r:embed="rId3">
            <a:alphaModFix/>
          </a:blip>
          <a:srcRect l="1447" t="3138" r="1135"/>
          <a:stretch/>
        </p:blipFill>
        <p:spPr>
          <a:xfrm>
            <a:off x="311700" y="1047309"/>
            <a:ext cx="6274191" cy="2117188"/>
          </a:xfrm>
          <a:prstGeom prst="rect">
            <a:avLst/>
          </a:prstGeom>
        </p:spPr>
      </p:pic>
    </p:spTree>
    <p:extLst>
      <p:ext uri="{BB962C8B-B14F-4D97-AF65-F5344CB8AC3E}">
        <p14:creationId xmlns:p14="http://schemas.microsoft.com/office/powerpoint/2010/main" val="1839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46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59FC7200-6084-3676-D1BE-4B90BA9622A9}"/>
              </a:ext>
            </a:extLst>
          </p:cNvPr>
          <p:cNvSpPr>
            <a:spLocks noGrp="1"/>
          </p:cNvSpPr>
          <p:nvPr>
            <p:ph type="body" idx="1"/>
          </p:nvPr>
        </p:nvSpPr>
        <p:spPr>
          <a:xfrm>
            <a:off x="311700" y="7873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data of guest repeated ratio.</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According to ratio of analyzing the data we can cay that there is a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very few no of guest who does repeat hotel booking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Only 3.2% guests has repeated any 96.8% didn’t repeat.</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4A6EED4-4793-AD20-64A7-2642CCDAB0FB}"/>
              </a:ext>
            </a:extLst>
          </p:cNvPr>
          <p:cNvPicPr>
            <a:picLocks noChangeAspect="1"/>
          </p:cNvPicPr>
          <p:nvPr/>
        </p:nvPicPr>
        <p:blipFill>
          <a:blip r:embed="rId3"/>
          <a:stretch>
            <a:fillRect/>
          </a:stretch>
        </p:blipFill>
        <p:spPr>
          <a:xfrm>
            <a:off x="311699" y="1146517"/>
            <a:ext cx="3043445" cy="2398542"/>
          </a:xfrm>
          <a:prstGeom prst="rect">
            <a:avLst/>
          </a:prstGeom>
        </p:spPr>
      </p:pic>
      <p:pic>
        <p:nvPicPr>
          <p:cNvPr id="12" name="Picture 11">
            <a:extLst>
              <a:ext uri="{FF2B5EF4-FFF2-40B4-BE49-F238E27FC236}">
                <a16:creationId xmlns:a16="http://schemas.microsoft.com/office/drawing/2014/main" id="{2B09F275-C652-7219-D018-EBCF74B8F48E}"/>
              </a:ext>
            </a:extLst>
          </p:cNvPr>
          <p:cNvPicPr>
            <a:picLocks noChangeAspect="1"/>
          </p:cNvPicPr>
          <p:nvPr/>
        </p:nvPicPr>
        <p:blipFill>
          <a:blip r:embed="rId4"/>
          <a:stretch>
            <a:fillRect/>
          </a:stretch>
        </p:blipFill>
        <p:spPr>
          <a:xfrm>
            <a:off x="6091311" y="1230173"/>
            <a:ext cx="2932793" cy="3546252"/>
          </a:xfrm>
          <a:prstGeom prst="rect">
            <a:avLst/>
          </a:prstGeom>
        </p:spPr>
      </p:pic>
      <p:pic>
        <p:nvPicPr>
          <p:cNvPr id="4" name="Picture 3">
            <a:extLst>
              <a:ext uri="{FF2B5EF4-FFF2-40B4-BE49-F238E27FC236}">
                <a16:creationId xmlns:a16="http://schemas.microsoft.com/office/drawing/2014/main" id="{396D4F7C-2665-0A57-B1F3-307DB06AD7A7}"/>
              </a:ext>
            </a:extLst>
          </p:cNvPr>
          <p:cNvPicPr>
            <a:picLocks noChangeAspect="1"/>
          </p:cNvPicPr>
          <p:nvPr/>
        </p:nvPicPr>
        <p:blipFill>
          <a:blip r:embed="rId5"/>
          <a:stretch>
            <a:fillRect/>
          </a:stretch>
        </p:blipFill>
        <p:spPr>
          <a:xfrm>
            <a:off x="3355144" y="1135681"/>
            <a:ext cx="3027277" cy="2474579"/>
          </a:xfrm>
          <a:prstGeom prst="rect">
            <a:avLst/>
          </a:prstGeom>
        </p:spPr>
      </p:pic>
    </p:spTree>
    <p:extLst>
      <p:ext uri="{BB962C8B-B14F-4D97-AF65-F5344CB8AC3E}">
        <p14:creationId xmlns:p14="http://schemas.microsoft.com/office/powerpoint/2010/main" val="125221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that in which year has highest bookings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in 2016 has the highest no. of bookings and 2015 has minimum no of bookings.</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We have given only 6 months of data so no of bookings are low due to lesser month than 2016</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75E0301-705B-C3B4-2CB0-12FF3D9B42E2}"/>
              </a:ext>
            </a:extLst>
          </p:cNvPr>
          <p:cNvPicPr>
            <a:picLocks noChangeAspect="1"/>
          </p:cNvPicPr>
          <p:nvPr/>
        </p:nvPicPr>
        <p:blipFill>
          <a:blip r:embed="rId3"/>
          <a:stretch>
            <a:fillRect/>
          </a:stretch>
        </p:blipFill>
        <p:spPr>
          <a:xfrm>
            <a:off x="5901396" y="426212"/>
            <a:ext cx="3242603" cy="3202878"/>
          </a:xfrm>
          <a:prstGeom prst="rect">
            <a:avLst/>
          </a:prstGeom>
        </p:spPr>
      </p:pic>
      <p:pic>
        <p:nvPicPr>
          <p:cNvPr id="8" name="Picture 7">
            <a:extLst>
              <a:ext uri="{FF2B5EF4-FFF2-40B4-BE49-F238E27FC236}">
                <a16:creationId xmlns:a16="http://schemas.microsoft.com/office/drawing/2014/main" id="{3BD69B92-FEAC-290F-C608-993B53D406C8}"/>
              </a:ext>
            </a:extLst>
          </p:cNvPr>
          <p:cNvPicPr>
            <a:picLocks noChangeAspect="1"/>
          </p:cNvPicPr>
          <p:nvPr/>
        </p:nvPicPr>
        <p:blipFill>
          <a:blip r:embed="rId4"/>
          <a:stretch>
            <a:fillRect/>
          </a:stretch>
        </p:blipFill>
        <p:spPr>
          <a:xfrm>
            <a:off x="506438" y="1033375"/>
            <a:ext cx="5493434" cy="2504650"/>
          </a:xfrm>
          <a:prstGeom prst="rect">
            <a:avLst/>
          </a:prstGeom>
        </p:spPr>
      </p:pic>
    </p:spTree>
    <p:extLst>
      <p:ext uri="{BB962C8B-B14F-4D97-AF65-F5344CB8AC3E}">
        <p14:creationId xmlns:p14="http://schemas.microsoft.com/office/powerpoint/2010/main" val="42884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is the most popular meal order by the visitors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BB is the most popular meal ordered by the visitor(67907).</a:t>
            </a:r>
            <a:endParaRPr lang="en-US" sz="1400" b="1" dirty="0">
              <a:solidFill>
                <a:srgbClr val="202124"/>
              </a:solidFill>
              <a:latin typeface="arial" panose="020B0604020202020204" pitchFamily="34" charset="0"/>
              <a:ea typeface="Calibri" panose="020F0502020204030204" pitchFamily="34" charset="0"/>
              <a:cs typeface="Calibri" panose="020F0502020204030204" pitchFamily="34" charset="0"/>
            </a:endParaRP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Bed and breakfast (typically shortened to B&amp;B or BnB) is a small lodging establishment that offers overnight accommodation and breakfast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6D0CFD3-7500-CB60-2781-AA288C2BBDB3}"/>
              </a:ext>
            </a:extLst>
          </p:cNvPr>
          <p:cNvPicPr>
            <a:picLocks noChangeAspect="1"/>
          </p:cNvPicPr>
          <p:nvPr/>
        </p:nvPicPr>
        <p:blipFill>
          <a:blip r:embed="rId3"/>
          <a:stretch>
            <a:fillRect/>
          </a:stretch>
        </p:blipFill>
        <p:spPr>
          <a:xfrm>
            <a:off x="1553736" y="1195327"/>
            <a:ext cx="2830356" cy="2413195"/>
          </a:xfrm>
          <a:prstGeom prst="rect">
            <a:avLst/>
          </a:prstGeom>
        </p:spPr>
      </p:pic>
      <p:pic>
        <p:nvPicPr>
          <p:cNvPr id="10" name="Picture 9">
            <a:extLst>
              <a:ext uri="{FF2B5EF4-FFF2-40B4-BE49-F238E27FC236}">
                <a16:creationId xmlns:a16="http://schemas.microsoft.com/office/drawing/2014/main" id="{A1D57570-1891-70E4-B314-9371E0150ECA}"/>
              </a:ext>
            </a:extLst>
          </p:cNvPr>
          <p:cNvPicPr>
            <a:picLocks noChangeAspect="1"/>
          </p:cNvPicPr>
          <p:nvPr/>
        </p:nvPicPr>
        <p:blipFill>
          <a:blip r:embed="rId4"/>
          <a:stretch>
            <a:fillRect/>
          </a:stretch>
        </p:blipFill>
        <p:spPr>
          <a:xfrm>
            <a:off x="5150616" y="1033375"/>
            <a:ext cx="2920042" cy="2757093"/>
          </a:xfrm>
          <a:prstGeom prst="rect">
            <a:avLst/>
          </a:prstGeom>
        </p:spPr>
      </p:pic>
    </p:spTree>
    <p:extLst>
      <p:ext uri="{BB962C8B-B14F-4D97-AF65-F5344CB8AC3E}">
        <p14:creationId xmlns:p14="http://schemas.microsoft.com/office/powerpoint/2010/main" val="312242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Problem Statement</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3798FB8-AD66-CD7D-A286-D7DBE5710814}"/>
              </a:ext>
            </a:extLst>
          </p:cNvPr>
          <p:cNvSpPr>
            <a:spLocks noGrp="1"/>
          </p:cNvSpPr>
          <p:nvPr>
            <p:ph type="body" idx="1"/>
          </p:nvPr>
        </p:nvSpPr>
        <p:spPr>
          <a:xfrm>
            <a:off x="311700" y="944319"/>
            <a:ext cx="8520600" cy="3416400"/>
          </a:xfrm>
        </p:spPr>
        <p:txBody>
          <a:bodyPr/>
          <a:lstStyle/>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this project we will analyze the data of the hotel booking dataset.</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This hotel dataset  contain booking information for city and resort hotels with their corresponding variables such as canceled bookings, arrival data per annum, arrival data per month, arrival data per day , types of guests( children , adults , babies) and company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Hotel booking is a very big field and depends upon the different factors of such as it’s type of booking data , date ,year , month ,types of meal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Our main purpose behind this analysis is to fetch the important data factor to check in which time we can get hotel booking in minimum/maximum price ,  types of meal guests does prefer to have,  ratio of babies , children , adults who do come in hotel.</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When do guests prefer to come in week.  </a:t>
            </a:r>
          </a:p>
        </p:txBody>
      </p:sp>
    </p:spTree>
    <p:extLst>
      <p:ext uri="{BB962C8B-B14F-4D97-AF65-F5344CB8AC3E}">
        <p14:creationId xmlns:p14="http://schemas.microsoft.com/office/powerpoint/2010/main" val="198393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F57B7290-1EA1-9107-C7DD-91BD28F2E15C}"/>
              </a:ext>
            </a:extLst>
          </p:cNvPr>
          <p:cNvSpPr txBox="1"/>
          <p:nvPr/>
        </p:nvSpPr>
        <p:spPr>
          <a:xfrm>
            <a:off x="1806498" y="1694985"/>
            <a:ext cx="5858107" cy="1446550"/>
          </a:xfrm>
          <a:prstGeom prst="rect">
            <a:avLst/>
          </a:prstGeom>
          <a:noFill/>
        </p:spPr>
        <p:txBody>
          <a:bodyPr wrap="square" rtlCol="0">
            <a:spAutoFit/>
          </a:bodyPr>
          <a:lstStyle/>
          <a:p>
            <a:pPr algn="ctr"/>
            <a:r>
              <a:rPr lang="en-US" sz="8800" dirty="0"/>
              <a:t>Thank you</a:t>
            </a:r>
          </a:p>
        </p:txBody>
      </p:sp>
    </p:spTree>
    <p:extLst>
      <p:ext uri="{BB962C8B-B14F-4D97-AF65-F5344CB8AC3E}">
        <p14:creationId xmlns:p14="http://schemas.microsoft.com/office/powerpoint/2010/main" val="51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a:buSzPts val="5200"/>
            </a:pPr>
            <a:r>
              <a:rPr lang="en-US" sz="3000" b="1" dirty="0">
                <a:solidFill>
                  <a:srgbClr val="CC0000"/>
                </a:solidFill>
                <a:latin typeface="Montserrat"/>
                <a:sym typeface="Montserrat"/>
              </a:rPr>
              <a:t>Process Of Analysis</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F23643B2-2173-169D-7A63-A790BF3B4CD5}"/>
              </a:ext>
            </a:extLst>
          </p:cNvPr>
          <p:cNvSpPr>
            <a:spLocks noGrp="1"/>
          </p:cNvSpPr>
          <p:nvPr>
            <p:ph type="body" idx="1"/>
          </p:nvPr>
        </p:nvSpPr>
        <p:spPr>
          <a:xfrm>
            <a:off x="311700" y="1152475"/>
            <a:ext cx="8520600" cy="3471564"/>
          </a:xfrm>
        </p:spPr>
        <p:txBody>
          <a:bodyPr/>
          <a:lstStyle/>
          <a:p>
            <a:pPr>
              <a:buClrTx/>
              <a:buFont typeface="Wingdings" panose="05000000000000000000" pitchFamily="2" charset="2"/>
              <a:buChar char="§"/>
            </a:pPr>
            <a:r>
              <a:rPr lang="en-US" dirty="0">
                <a:solidFill>
                  <a:schemeClr val="accent2"/>
                </a:solidFill>
              </a:rPr>
              <a:t>We have divide data into three different parts;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EDA we have analysis data on single , double and multiple variables.</a:t>
            </a:r>
          </a:p>
        </p:txBody>
      </p:sp>
      <p:sp>
        <p:nvSpPr>
          <p:cNvPr id="3" name="Arrow: Pentagon 2">
            <a:extLst>
              <a:ext uri="{FF2B5EF4-FFF2-40B4-BE49-F238E27FC236}">
                <a16:creationId xmlns:a16="http://schemas.microsoft.com/office/drawing/2014/main" id="{A3365ED1-A1E1-C46B-F6D7-185B42C6DA77}"/>
              </a:ext>
            </a:extLst>
          </p:cNvPr>
          <p:cNvSpPr/>
          <p:nvPr/>
        </p:nvSpPr>
        <p:spPr>
          <a:xfrm>
            <a:off x="1003610" y="2148468"/>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D4B91F5D-B7FE-B417-6F5E-B829B151FE15}"/>
              </a:ext>
            </a:extLst>
          </p:cNvPr>
          <p:cNvSpPr/>
          <p:nvPr/>
        </p:nvSpPr>
        <p:spPr>
          <a:xfrm>
            <a:off x="3501482" y="2148466"/>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E055002B-6737-CA1A-D46D-50F1E59895A6}"/>
              </a:ext>
            </a:extLst>
          </p:cNvPr>
          <p:cNvSpPr/>
          <p:nvPr/>
        </p:nvSpPr>
        <p:spPr>
          <a:xfrm>
            <a:off x="5798634" y="2148467"/>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871866-17AA-E207-2C63-6F4A4F522927}"/>
              </a:ext>
            </a:extLst>
          </p:cNvPr>
          <p:cNvSpPr txBox="1"/>
          <p:nvPr/>
        </p:nvSpPr>
        <p:spPr>
          <a:xfrm>
            <a:off x="1063083" y="2262354"/>
            <a:ext cx="1605775" cy="738664"/>
          </a:xfrm>
          <a:prstGeom prst="rect">
            <a:avLst/>
          </a:prstGeom>
          <a:noFill/>
        </p:spPr>
        <p:txBody>
          <a:bodyPr wrap="square" rtlCol="0">
            <a:spAutoFit/>
          </a:bodyPr>
          <a:lstStyle/>
          <a:p>
            <a:r>
              <a:rPr lang="en-US" dirty="0"/>
              <a:t>Data Collection </a:t>
            </a:r>
            <a:br>
              <a:rPr lang="en-US" dirty="0"/>
            </a:br>
            <a:r>
              <a:rPr lang="en-US" dirty="0"/>
              <a:t>And </a:t>
            </a:r>
            <a:br>
              <a:rPr lang="en-US" dirty="0"/>
            </a:br>
            <a:r>
              <a:rPr lang="en-US" dirty="0"/>
              <a:t>Understand Data</a:t>
            </a:r>
          </a:p>
        </p:txBody>
      </p:sp>
      <p:sp>
        <p:nvSpPr>
          <p:cNvPr id="9" name="TextBox 8">
            <a:extLst>
              <a:ext uri="{FF2B5EF4-FFF2-40B4-BE49-F238E27FC236}">
                <a16:creationId xmlns:a16="http://schemas.microsoft.com/office/drawing/2014/main" id="{13663E9E-DEAC-6B3E-A387-D219D358D6AB}"/>
              </a:ext>
            </a:extLst>
          </p:cNvPr>
          <p:cNvSpPr txBox="1"/>
          <p:nvPr/>
        </p:nvSpPr>
        <p:spPr>
          <a:xfrm>
            <a:off x="3624146" y="2262353"/>
            <a:ext cx="1360449" cy="738664"/>
          </a:xfrm>
          <a:prstGeom prst="rect">
            <a:avLst/>
          </a:prstGeom>
          <a:noFill/>
        </p:spPr>
        <p:txBody>
          <a:bodyPr wrap="square" rtlCol="0">
            <a:spAutoFit/>
          </a:bodyPr>
          <a:lstStyle/>
          <a:p>
            <a:r>
              <a:rPr lang="en-US" dirty="0"/>
              <a:t>Filtering Data </a:t>
            </a:r>
          </a:p>
          <a:p>
            <a:r>
              <a:rPr lang="en-US" dirty="0"/>
              <a:t>And </a:t>
            </a:r>
            <a:br>
              <a:rPr lang="en-US" dirty="0"/>
            </a:br>
            <a:r>
              <a:rPr lang="en-US" dirty="0"/>
              <a:t>Manipulation</a:t>
            </a:r>
          </a:p>
        </p:txBody>
      </p:sp>
      <p:sp>
        <p:nvSpPr>
          <p:cNvPr id="10" name="TextBox 9">
            <a:extLst>
              <a:ext uri="{FF2B5EF4-FFF2-40B4-BE49-F238E27FC236}">
                <a16:creationId xmlns:a16="http://schemas.microsoft.com/office/drawing/2014/main" id="{464C963C-02EA-0F0E-7974-A0722C739868}"/>
              </a:ext>
            </a:extLst>
          </p:cNvPr>
          <p:cNvSpPr txBox="1"/>
          <p:nvPr/>
        </p:nvSpPr>
        <p:spPr>
          <a:xfrm>
            <a:off x="6333893" y="2453268"/>
            <a:ext cx="847492" cy="307777"/>
          </a:xfrm>
          <a:prstGeom prst="rect">
            <a:avLst/>
          </a:prstGeom>
          <a:noFill/>
        </p:spPr>
        <p:txBody>
          <a:bodyPr wrap="square" rtlCol="0">
            <a:spAutoFit/>
          </a:bodyPr>
          <a:lstStyle/>
          <a:p>
            <a:r>
              <a:rPr lang="en-US" dirty="0"/>
              <a:t>EDA</a:t>
            </a:r>
          </a:p>
        </p:txBody>
      </p:sp>
    </p:spTree>
    <p:extLst>
      <p:ext uri="{BB962C8B-B14F-4D97-AF65-F5344CB8AC3E}">
        <p14:creationId xmlns:p14="http://schemas.microsoft.com/office/powerpoint/2010/main" val="4016032904"/>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DA35DD5-3FFA-090B-2C98-25FE9035A343}"/>
              </a:ext>
            </a:extLst>
          </p:cNvPr>
          <p:cNvSpPr>
            <a:spLocks noGrp="1"/>
          </p:cNvSpPr>
          <p:nvPr>
            <p:ph type="title"/>
          </p:nvPr>
        </p:nvSpPr>
        <p:spPr>
          <a:xfrm>
            <a:off x="311700" y="88186"/>
            <a:ext cx="8520600" cy="572700"/>
          </a:xfrm>
        </p:spPr>
        <p:txBody>
          <a:bodyPr/>
          <a:lstStyle/>
          <a:p>
            <a:r>
              <a:rPr lang="en-US" dirty="0"/>
              <a:t>Data Collection And Understanding of Data</a:t>
            </a:r>
          </a:p>
        </p:txBody>
      </p:sp>
      <p:sp>
        <p:nvSpPr>
          <p:cNvPr id="3" name="Text Placeholder 2">
            <a:extLst>
              <a:ext uri="{FF2B5EF4-FFF2-40B4-BE49-F238E27FC236}">
                <a16:creationId xmlns:a16="http://schemas.microsoft.com/office/drawing/2014/main" id="{AC215631-9234-6E50-3096-EFCB26EAAC54}"/>
              </a:ext>
            </a:extLst>
          </p:cNvPr>
          <p:cNvSpPr>
            <a:spLocks noGrp="1"/>
          </p:cNvSpPr>
          <p:nvPr>
            <p:ph type="body" idx="1"/>
          </p:nvPr>
        </p:nvSpPr>
        <p:spPr>
          <a:xfrm>
            <a:off x="311700" y="660886"/>
            <a:ext cx="8520600" cy="4394428"/>
          </a:xfrm>
        </p:spPr>
        <p:txBody>
          <a:bodyPr/>
          <a:lstStyle/>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After  data collection, it’s very important to understand it and for this we do analysis on data set. After the analysis we get to know that how many columns and rows are present in our data set . We have 119390 rows and 32 columns.</a:t>
            </a:r>
          </a:p>
          <a:p>
            <a:pPr>
              <a:buClr>
                <a:schemeClr val="accent2"/>
              </a:buClr>
              <a:buFont typeface="Arial" panose="020B0604020202020204" pitchFamily="34" charset="0"/>
              <a:buChar char="•"/>
            </a:pP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Set’s Columns:</a:t>
            </a:r>
            <a:b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Hotel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or Resort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is_canceled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has two values 0 and 1. 0 does stand for not canceled 1 stands for canceled.</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lead_time</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days from entering to exit the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arrival_date_year</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year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arrival_date_month</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arrival_date_day</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day of guest.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b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stays_in_weakend_nights</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No.</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of week night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stays_in_weak_night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week nights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adults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adults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children: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children</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babies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babies.</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country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name of country</a:t>
            </a:r>
            <a:br>
              <a:rPr lang="en-US" sz="1400" b="1" dirty="0">
                <a:solidFill>
                  <a:schemeClr val="accent2"/>
                </a:solidFill>
              </a:rPr>
            </a:br>
            <a:endParaRPr lang="en-US" b="1" dirty="0">
              <a:solidFill>
                <a:schemeClr val="accent2"/>
              </a:solidFill>
            </a:endParaRPr>
          </a:p>
          <a:p>
            <a:pPr>
              <a:buClr>
                <a:schemeClr val="accent2"/>
              </a:buClr>
              <a:buFont typeface="Arial" panose="020B0604020202020204" pitchFamily="34" charset="0"/>
              <a:buChar char="•"/>
            </a:pPr>
            <a:endParaRPr lang="en-US" b="1" dirty="0">
              <a:solidFill>
                <a:schemeClr val="accent2"/>
              </a:solidFill>
            </a:endParaRPr>
          </a:p>
          <a:p>
            <a:pPr>
              <a:buClr>
                <a:schemeClr val="accent2"/>
              </a:buClr>
              <a:buFont typeface="Arial" panose="020B0604020202020204" pitchFamily="34" charset="0"/>
              <a:buChar char="•"/>
            </a:pPr>
            <a:endParaRPr lang="en-US" dirty="0">
              <a:solidFill>
                <a:schemeClr val="accent2"/>
              </a:solidFill>
            </a:endParaRPr>
          </a:p>
        </p:txBody>
      </p:sp>
    </p:spTree>
    <p:extLst>
      <p:ext uri="{BB962C8B-B14F-4D97-AF65-F5344CB8AC3E}">
        <p14:creationId xmlns:p14="http://schemas.microsoft.com/office/powerpoint/2010/main" val="294978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331"/>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200" dirty="0"/>
              <a:t>Data Collection And Understanding of Data</a:t>
            </a:r>
            <a:endParaRPr sz="30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99DBEAB5-C5EB-BB3E-45A1-C7333E32B721}"/>
              </a:ext>
            </a:extLst>
          </p:cNvPr>
          <p:cNvSpPr>
            <a:spLocks noGrp="1"/>
          </p:cNvSpPr>
          <p:nvPr>
            <p:ph type="body" idx="1"/>
          </p:nvPr>
        </p:nvSpPr>
        <p:spPr>
          <a:xfrm>
            <a:off x="226356" y="408282"/>
            <a:ext cx="8520600" cy="4735217"/>
          </a:xfrm>
        </p:spPr>
        <p:txBody>
          <a:bodyPr/>
          <a:lstStyle/>
          <a:p>
            <a:pPr marL="114300" indent="0">
              <a:buNone/>
            </a:pPr>
            <a:r>
              <a:rPr lang="en-US" sz="14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market_segment</a:t>
            </a:r>
            <a:r>
              <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arial segment has many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Online TA, Offline TA/TO, Complementary, Groups, Undefined, Aviation.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Distribition</a:t>
            </a: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_channel</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distribution channel has many values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TA/TO, Undefined, GDS.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Is_repeated_guest</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contain two values 0 and 1. if guest repeated then this values will 1 else 0.</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previous_cancellations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how many times guest has canceled booking.</a:t>
            </a:r>
            <a:b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previous_bookings_not_canceled</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represent the booking that didn’t cancel.</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does represent hotel type of booking</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assigned_room_type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type of assign room after reservation.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booking_changes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who does changes the their booking types.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Agent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agent ID.</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company</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name of company.</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days_in_waiting_list</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the waitin</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g list.</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the customer types .Types are as follows;(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Transient, Contract, Transient-Party, Group)</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adr</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conation addresses of all guests.</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required_car_parking_spaces:</a:t>
            </a:r>
            <a:r>
              <a:rPr lang="en-US" sz="140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it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contain information </a:t>
            </a:r>
            <a:r>
              <a:rPr lang="en-US" sz="140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wheither</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is it required for parking or not.</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total_of_special_requests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represent total special guests.</a:t>
            </a:r>
            <a:endPar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it contain information of booking status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reservation_status_date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contain reservation status date.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endPar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77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4266" y="452459"/>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38BBDFDA-FA91-7999-7187-4E9CFA4067E2}"/>
              </a:ext>
            </a:extLst>
          </p:cNvPr>
          <p:cNvSpPr>
            <a:spLocks noGrp="1"/>
          </p:cNvSpPr>
          <p:nvPr>
            <p:ph type="body" idx="1"/>
          </p:nvPr>
        </p:nvSpPr>
        <p:spPr>
          <a:xfrm>
            <a:off x="311700" y="1152474"/>
            <a:ext cx="8520600" cy="3910179"/>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We did rename our data set columns names;</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Raw data frame columns before rename</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frame after rename it’s columns: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created another data frame with name </a:t>
            </a:r>
            <a:r>
              <a:rPr lang="en-US" sz="12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data_f</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and changed the column name in it.</a:t>
            </a:r>
            <a:br>
              <a:rPr lang="en-US" sz="1200" b="1" dirty="0">
                <a:solidFill>
                  <a:schemeClr val="accent2"/>
                </a:solidFill>
              </a:rPr>
            </a:br>
            <a:br>
              <a:rPr lang="en-US" dirty="0">
                <a:solidFill>
                  <a:schemeClr val="accent2"/>
                </a:solidFill>
              </a:rPr>
            </a:br>
            <a:endParaRPr lang="en-US" dirty="0">
              <a:solidFill>
                <a:schemeClr val="accent2"/>
              </a:solidFill>
            </a:endParaRPr>
          </a:p>
          <a:p>
            <a:pPr marL="114300" indent="0">
              <a:buNone/>
            </a:pPr>
            <a:br>
              <a:rPr lang="en-US" dirty="0">
                <a:solidFill>
                  <a:schemeClr val="accent2"/>
                </a:solidFill>
              </a:rPr>
            </a:br>
            <a:br>
              <a:rPr lang="en-US" dirty="0">
                <a:solidFill>
                  <a:schemeClr val="accent2"/>
                </a:solidFill>
              </a:rPr>
            </a:br>
            <a:br>
              <a:rPr lang="en-US" dirty="0">
                <a:solidFill>
                  <a:schemeClr val="accent2"/>
                </a:solidFill>
              </a:rPr>
            </a:br>
            <a:endParaRPr lang="en-US" dirty="0">
              <a:solidFill>
                <a:schemeClr val="accent2"/>
              </a:solidFill>
            </a:endParaRPr>
          </a:p>
        </p:txBody>
      </p:sp>
      <p:pic>
        <p:nvPicPr>
          <p:cNvPr id="6" name="Picture 5">
            <a:extLst>
              <a:ext uri="{FF2B5EF4-FFF2-40B4-BE49-F238E27FC236}">
                <a16:creationId xmlns:a16="http://schemas.microsoft.com/office/drawing/2014/main" id="{1D6ECC46-77C2-E934-CC70-3CA4E600C223}"/>
              </a:ext>
            </a:extLst>
          </p:cNvPr>
          <p:cNvPicPr>
            <a:picLocks noChangeAspect="1"/>
          </p:cNvPicPr>
          <p:nvPr/>
        </p:nvPicPr>
        <p:blipFill rotWithShape="1">
          <a:blip r:embed="rId3"/>
          <a:srcRect l="4392" t="20814" r="39431" b="49846"/>
          <a:stretch/>
        </p:blipFill>
        <p:spPr>
          <a:xfrm>
            <a:off x="512957" y="1732156"/>
            <a:ext cx="6809676" cy="1315844"/>
          </a:xfrm>
          <a:prstGeom prst="rect">
            <a:avLst/>
          </a:prstGeom>
        </p:spPr>
      </p:pic>
      <p:pic>
        <p:nvPicPr>
          <p:cNvPr id="8" name="Picture 7">
            <a:extLst>
              <a:ext uri="{FF2B5EF4-FFF2-40B4-BE49-F238E27FC236}">
                <a16:creationId xmlns:a16="http://schemas.microsoft.com/office/drawing/2014/main" id="{3B8C4563-967A-CAD3-8109-A6A5A286B459}"/>
              </a:ext>
            </a:extLst>
          </p:cNvPr>
          <p:cNvPicPr>
            <a:picLocks noChangeAspect="1"/>
          </p:cNvPicPr>
          <p:nvPr/>
        </p:nvPicPr>
        <p:blipFill rotWithShape="1">
          <a:blip r:embed="rId4"/>
          <a:srcRect l="4147" t="53478" r="23495" b="25564"/>
          <a:stretch/>
        </p:blipFill>
        <p:spPr>
          <a:xfrm>
            <a:off x="512957" y="3441827"/>
            <a:ext cx="6884018" cy="1315844"/>
          </a:xfrm>
          <a:prstGeom prst="rect">
            <a:avLst/>
          </a:prstGeom>
        </p:spPr>
      </p:pic>
    </p:spTree>
    <p:extLst>
      <p:ext uri="{BB962C8B-B14F-4D97-AF65-F5344CB8AC3E}">
        <p14:creationId xmlns:p14="http://schemas.microsoft.com/office/powerpoint/2010/main" val="14180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missing values ;</a:t>
            </a:r>
          </a:p>
          <a:p>
            <a:pPr marL="114300" indent="0">
              <a:buClrTx/>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there are only 4 columns that contain null values</a:t>
            </a: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Make changes in null value: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changed to null values from 0.</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E87911-EC01-90FB-973E-9A5EE178CAA5}"/>
              </a:ext>
            </a:extLst>
          </p:cNvPr>
          <p:cNvPicPr>
            <a:picLocks noChangeAspect="1"/>
          </p:cNvPicPr>
          <p:nvPr/>
        </p:nvPicPr>
        <p:blipFill rotWithShape="1">
          <a:blip r:embed="rId3"/>
          <a:srcRect r="2693" b="25893"/>
          <a:stretch/>
        </p:blipFill>
        <p:spPr>
          <a:xfrm>
            <a:off x="765132" y="1320939"/>
            <a:ext cx="2706616" cy="367083"/>
          </a:xfrm>
          <a:prstGeom prst="rect">
            <a:avLst/>
          </a:prstGeom>
        </p:spPr>
      </p:pic>
      <p:pic>
        <p:nvPicPr>
          <p:cNvPr id="6" name="Picture 5">
            <a:extLst>
              <a:ext uri="{FF2B5EF4-FFF2-40B4-BE49-F238E27FC236}">
                <a16:creationId xmlns:a16="http://schemas.microsoft.com/office/drawing/2014/main" id="{BA894888-8FA1-72C7-431A-0D66F63CD018}"/>
              </a:ext>
            </a:extLst>
          </p:cNvPr>
          <p:cNvPicPr>
            <a:picLocks noChangeAspect="1"/>
          </p:cNvPicPr>
          <p:nvPr/>
        </p:nvPicPr>
        <p:blipFill>
          <a:blip r:embed="rId4"/>
          <a:stretch>
            <a:fillRect/>
          </a:stretch>
        </p:blipFill>
        <p:spPr>
          <a:xfrm>
            <a:off x="690791" y="2064823"/>
            <a:ext cx="4991533" cy="1013854"/>
          </a:xfrm>
          <a:prstGeom prst="rect">
            <a:avLst/>
          </a:prstGeom>
        </p:spPr>
      </p:pic>
      <p:pic>
        <p:nvPicPr>
          <p:cNvPr id="8" name="Picture 7">
            <a:extLst>
              <a:ext uri="{FF2B5EF4-FFF2-40B4-BE49-F238E27FC236}">
                <a16:creationId xmlns:a16="http://schemas.microsoft.com/office/drawing/2014/main" id="{3ABBB2DE-2B39-A475-3AFD-52857C4A5A71}"/>
              </a:ext>
            </a:extLst>
          </p:cNvPr>
          <p:cNvPicPr>
            <a:picLocks noChangeAspect="1"/>
          </p:cNvPicPr>
          <p:nvPr/>
        </p:nvPicPr>
        <p:blipFill>
          <a:blip r:embed="rId5"/>
          <a:stretch>
            <a:fillRect/>
          </a:stretch>
        </p:blipFill>
        <p:spPr>
          <a:xfrm>
            <a:off x="762603" y="3582090"/>
            <a:ext cx="5418290" cy="1160896"/>
          </a:xfrm>
          <a:prstGeom prst="rect">
            <a:avLst/>
          </a:prstGeom>
        </p:spPr>
      </p:pic>
    </p:spTree>
    <p:extLst>
      <p:ext uri="{BB962C8B-B14F-4D97-AF65-F5344CB8AC3E}">
        <p14:creationId xmlns:p14="http://schemas.microsoft.com/office/powerpoint/2010/main" val="8998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duplicate values:</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Dopped Duplicate values</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02CFE51-1B41-75CA-A53F-C6234DA5BEEF}"/>
              </a:ext>
            </a:extLst>
          </p:cNvPr>
          <p:cNvPicPr>
            <a:picLocks noChangeAspect="1"/>
          </p:cNvPicPr>
          <p:nvPr/>
        </p:nvPicPr>
        <p:blipFill>
          <a:blip r:embed="rId3"/>
          <a:stretch>
            <a:fillRect/>
          </a:stretch>
        </p:blipFill>
        <p:spPr>
          <a:xfrm>
            <a:off x="523216" y="1359104"/>
            <a:ext cx="3414056" cy="983065"/>
          </a:xfrm>
          <a:prstGeom prst="rect">
            <a:avLst/>
          </a:prstGeom>
        </p:spPr>
      </p:pic>
      <p:sp>
        <p:nvSpPr>
          <p:cNvPr id="6" name="TextBox 5">
            <a:extLst>
              <a:ext uri="{FF2B5EF4-FFF2-40B4-BE49-F238E27FC236}">
                <a16:creationId xmlns:a16="http://schemas.microsoft.com/office/drawing/2014/main" id="{DDBC31A9-AD7C-DC4C-D511-4A031AC513B8}"/>
              </a:ext>
            </a:extLst>
          </p:cNvPr>
          <p:cNvSpPr txBox="1"/>
          <p:nvPr/>
        </p:nvSpPr>
        <p:spPr>
          <a:xfrm>
            <a:off x="4118517" y="1561171"/>
            <a:ext cx="4502267" cy="523220"/>
          </a:xfrm>
          <a:prstGeom prst="rect">
            <a:avLst/>
          </a:prstGeom>
          <a:noFill/>
        </p:spPr>
        <p:txBody>
          <a:bodyPr wrap="square" rtlCol="0">
            <a:spAutoFit/>
          </a:bodyPr>
          <a:lstStyle/>
          <a:p>
            <a:r>
              <a:rPr lang="en-US" dirty="0"/>
              <a:t>There are 87230 not null values and</a:t>
            </a:r>
            <a:br>
              <a:rPr lang="en-US" dirty="0"/>
            </a:br>
            <a:r>
              <a:rPr lang="en-US" dirty="0"/>
              <a:t>31980 null values.</a:t>
            </a:r>
          </a:p>
        </p:txBody>
      </p:sp>
      <p:pic>
        <p:nvPicPr>
          <p:cNvPr id="8" name="Picture 7">
            <a:extLst>
              <a:ext uri="{FF2B5EF4-FFF2-40B4-BE49-F238E27FC236}">
                <a16:creationId xmlns:a16="http://schemas.microsoft.com/office/drawing/2014/main" id="{5E779482-8210-4E00-87DF-418D67FE56AB}"/>
              </a:ext>
            </a:extLst>
          </p:cNvPr>
          <p:cNvPicPr>
            <a:picLocks noChangeAspect="1"/>
          </p:cNvPicPr>
          <p:nvPr/>
        </p:nvPicPr>
        <p:blipFill>
          <a:blip r:embed="rId4"/>
          <a:stretch>
            <a:fillRect/>
          </a:stretch>
        </p:blipFill>
        <p:spPr>
          <a:xfrm>
            <a:off x="523216" y="2700414"/>
            <a:ext cx="7262489" cy="1767993"/>
          </a:xfrm>
          <a:prstGeom prst="rect">
            <a:avLst/>
          </a:prstGeom>
        </p:spPr>
      </p:pic>
    </p:spTree>
    <p:extLst>
      <p:ext uri="{BB962C8B-B14F-4D97-AF65-F5344CB8AC3E}">
        <p14:creationId xmlns:p14="http://schemas.microsoft.com/office/powerpoint/2010/main" val="24958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analysis data of country column to see top 5 countries visitor data that have visited most.</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Visualization no most visitor country</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'PRT'(Portugal )has the highest no of visitor (27355) and</a:t>
            </a:r>
          </a:p>
          <a:p>
            <a:pPr marL="114300" indent="0" algn="l">
              <a:buNone/>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'GBR'(Great Britain) has the second highest no of the visitor(10424) then comes the 'FRA'(France) with the third highest no of the visitors(8823)</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0E0D9D3-DEAB-EB4F-2395-2CBDC8CE0744}"/>
              </a:ext>
            </a:extLst>
          </p:cNvPr>
          <p:cNvPicPr>
            <a:picLocks noChangeAspect="1"/>
          </p:cNvPicPr>
          <p:nvPr/>
        </p:nvPicPr>
        <p:blipFill>
          <a:blip r:embed="rId3"/>
          <a:stretch>
            <a:fillRect/>
          </a:stretch>
        </p:blipFill>
        <p:spPr>
          <a:xfrm>
            <a:off x="311700" y="1309494"/>
            <a:ext cx="8832300" cy="849883"/>
          </a:xfrm>
          <a:prstGeom prst="rect">
            <a:avLst/>
          </a:prstGeom>
        </p:spPr>
      </p:pic>
      <p:pic>
        <p:nvPicPr>
          <p:cNvPr id="6" name="Picture 5">
            <a:extLst>
              <a:ext uri="{FF2B5EF4-FFF2-40B4-BE49-F238E27FC236}">
                <a16:creationId xmlns:a16="http://schemas.microsoft.com/office/drawing/2014/main" id="{0A712B73-4E8D-826F-BFE3-2F94CCD93C1C}"/>
              </a:ext>
            </a:extLst>
          </p:cNvPr>
          <p:cNvPicPr>
            <a:picLocks noChangeAspect="1"/>
          </p:cNvPicPr>
          <p:nvPr/>
        </p:nvPicPr>
        <p:blipFill>
          <a:blip r:embed="rId4"/>
          <a:stretch>
            <a:fillRect/>
          </a:stretch>
        </p:blipFill>
        <p:spPr>
          <a:xfrm>
            <a:off x="311700" y="2472029"/>
            <a:ext cx="6103168" cy="1784194"/>
          </a:xfrm>
          <a:prstGeom prst="rect">
            <a:avLst/>
          </a:prstGeom>
        </p:spPr>
      </p:pic>
    </p:spTree>
    <p:extLst>
      <p:ext uri="{BB962C8B-B14F-4D97-AF65-F5344CB8AC3E}">
        <p14:creationId xmlns:p14="http://schemas.microsoft.com/office/powerpoint/2010/main" val="392499182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70B70E1521AD46A46894AA1F4F2E53" ma:contentTypeVersion="6" ma:contentTypeDescription="Create a new document." ma:contentTypeScope="" ma:versionID="bf95dac5ca501c7082eb5c52534b8fe6">
  <xsd:schema xmlns:xsd="http://www.w3.org/2001/XMLSchema" xmlns:xs="http://www.w3.org/2001/XMLSchema" xmlns:p="http://schemas.microsoft.com/office/2006/metadata/properties" xmlns:ns3="daccd1e4-6d52-4799-8621-8dca48aafa04" targetNamespace="http://schemas.microsoft.com/office/2006/metadata/properties" ma:root="true" ma:fieldsID="1f168b150eeaa4d1b59948c14fcdf307" ns3:_="">
    <xsd:import namespace="daccd1e4-6d52-4799-8621-8dca48aafa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ccd1e4-6d52-4799-8621-8dca48aaf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D69961-3371-40A3-9E20-372F401A874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accd1e4-6d52-4799-8621-8dca48aafa04"/>
    <ds:schemaRef ds:uri="http://www.w3.org/XML/1998/namespace"/>
    <ds:schemaRef ds:uri="http://purl.org/dc/dcmitype/"/>
  </ds:schemaRefs>
</ds:datastoreItem>
</file>

<file path=customXml/itemProps2.xml><?xml version="1.0" encoding="utf-8"?>
<ds:datastoreItem xmlns:ds="http://schemas.openxmlformats.org/officeDocument/2006/customXml" ds:itemID="{33971F0B-0C38-498B-8CA2-368D9F10F9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ccd1e4-6d52-4799-8621-8dca48aafa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D3FA20-CBE8-47B4-997A-7C5C9648E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1435</TotalTime>
  <Words>1541</Words>
  <Application>Microsoft Office PowerPoint</Application>
  <PresentationFormat>On-screen Show (16:9)</PresentationFormat>
  <Paragraphs>244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Montserrat</vt:lpstr>
      <vt:lpstr>Wingdings</vt:lpstr>
      <vt:lpstr>Arial</vt:lpstr>
      <vt:lpstr>Calibri</vt:lpstr>
      <vt:lpstr>Simple Light</vt:lpstr>
      <vt:lpstr>           Capstone Project-1 EDA On Hotel Bookings By: Team Members:    Ajeet Kumar  </vt:lpstr>
      <vt:lpstr>   Problem Statement</vt:lpstr>
      <vt:lpstr>Process Of Analysis</vt:lpstr>
      <vt:lpstr>Data Collection And Understanding of Data</vt:lpstr>
      <vt:lpstr> Data Collection And Understanding of Data</vt:lpstr>
      <vt:lpstr>   Filtering Data And Manipulation </vt:lpstr>
      <vt:lpstr>     Filtering Data And Manipulation </vt:lpstr>
      <vt:lpstr>     Filtering Data And Manipulation </vt:lpstr>
      <vt:lpstr>     EDA And Visualization</vt:lpstr>
      <vt:lpstr>     EDA And Visualization</vt:lpstr>
      <vt:lpstr>  EDA And Visualization</vt:lpstr>
      <vt:lpstr>EDA And Visualization     EDA And Visualization</vt:lpstr>
      <vt:lpstr>   EDA And Visualization     EDA And Visualization</vt:lpstr>
      <vt:lpstr>  EDA And Visualization</vt:lpstr>
      <vt:lpstr>      EDA And Visualization</vt:lpstr>
      <vt:lpstr>      EDA And Visualization</vt:lpstr>
      <vt:lpstr>   EDA And Visualization</vt:lpstr>
      <vt:lpstr>   EDA And Visualization</vt:lpstr>
      <vt:lpstr>   EDA And Visualization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EDA On Hotel Bookings  By: Team Members: Ajay Singh Ajeet Kumar Laxmi Priya Shruti</dc:title>
  <dc:creator>Dark Knight</dc:creator>
  <cp:lastModifiedBy>Ajeet Kumar</cp:lastModifiedBy>
  <cp:revision>12</cp:revision>
  <dcterms:modified xsi:type="dcterms:W3CDTF">2022-12-09T12:43:31Z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0x0101005C70B70E1521AD46A46894AA1F4F2E53</vt:lpwstr>
  </property>
</Properties>
</file>