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1" r:id="rId9"/>
    <p:sldId id="26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2/29/2024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0069" y="1511999"/>
            <a:ext cx="7772400" cy="1463040"/>
          </a:xfrm>
        </p:spPr>
        <p:txBody>
          <a:bodyPr>
            <a:normAutofit fontScale="90000"/>
          </a:bodyPr>
          <a:lstStyle/>
          <a:p>
            <a:pPr algn="l"/>
            <a:r>
              <a:rPr lang="en-US" b="1" dirty="0"/>
              <a:t>Alcohol and Drowsiness Detection System using ESP32</a:t>
            </a:r>
            <a:endParaRPr lang="en-IN" dirty="0"/>
          </a:p>
        </p:txBody>
      </p:sp>
      <p:sp>
        <p:nvSpPr>
          <p:cNvPr id="3" name="Subtitle 2"/>
          <p:cNvSpPr>
            <a:spLocks noGrp="1"/>
          </p:cNvSpPr>
          <p:nvPr>
            <p:ph type="subTitle" idx="1"/>
          </p:nvPr>
        </p:nvSpPr>
        <p:spPr>
          <a:xfrm>
            <a:off x="8424041" y="5214488"/>
            <a:ext cx="3200400" cy="1364988"/>
          </a:xfrm>
        </p:spPr>
        <p:txBody>
          <a:bodyPr/>
          <a:lstStyle/>
          <a:p>
            <a:r>
              <a:rPr lang="en-IN" dirty="0"/>
              <a:t>Arduino Ide </a:t>
            </a:r>
            <a:endParaRPr lang="en-IN" dirty="0" smtClean="0"/>
          </a:p>
          <a:p>
            <a:r>
              <a:rPr lang="en-IN" dirty="0" smtClean="0"/>
              <a:t>ESP32 Camera Module</a:t>
            </a:r>
          </a:p>
          <a:p>
            <a:r>
              <a:rPr lang="en-IN" dirty="0"/>
              <a:t>MQ3 sensor</a:t>
            </a:r>
            <a:r>
              <a:rPr lang="en-IN" dirty="0" smtClean="0"/>
              <a:t> </a:t>
            </a:r>
          </a:p>
          <a:p>
            <a:endParaRPr lang="en-IN" dirty="0"/>
          </a:p>
        </p:txBody>
      </p:sp>
    </p:spTree>
    <p:extLst>
      <p:ext uri="{BB962C8B-B14F-4D97-AF65-F5344CB8AC3E}">
        <p14:creationId xmlns:p14="http://schemas.microsoft.com/office/powerpoint/2010/main" val="17722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2737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624735" y="2084832"/>
            <a:ext cx="10863072" cy="4023360"/>
          </a:xfrm>
        </p:spPr>
        <p:txBody>
          <a:bodyPr>
            <a:normAutofit fontScale="70000" lnSpcReduction="20000"/>
          </a:bodyPr>
          <a:lstStyle/>
          <a:p>
            <a:endParaRPr lang="en-IN" dirty="0"/>
          </a:p>
          <a:p>
            <a:r>
              <a:rPr lang="en-IN" dirty="0"/>
              <a:t> </a:t>
            </a:r>
          </a:p>
          <a:p>
            <a:pPr marL="457200" indent="-457200">
              <a:buFont typeface="+mj-lt"/>
              <a:buAutoNum type="arabicPeriod"/>
            </a:pPr>
            <a:r>
              <a:rPr lang="en-US" dirty="0"/>
              <a:t>AIIT 2nd International Congress on Transport Infrastructure and Systems in a changing world(TIS ROMA 2019), 23rd-24th September 2019, Rome, Italy Use of eye tracking device to evaluate the “driver’s </a:t>
            </a:r>
            <a:r>
              <a:rPr lang="en-US" dirty="0" err="1"/>
              <a:t>behaviour</a:t>
            </a:r>
            <a:r>
              <a:rPr lang="en-US" dirty="0"/>
              <a:t> and the infrastructures quality in relation to road safety” David Vetturia, Michela Tibonib , Giulio </a:t>
            </a:r>
            <a:r>
              <a:rPr lang="en-US" dirty="0" err="1"/>
              <a:t>Materninib</a:t>
            </a:r>
            <a:r>
              <a:rPr lang="en-US" dirty="0"/>
              <a:t>, Michela </a:t>
            </a:r>
            <a:r>
              <a:rPr lang="en-US" dirty="0" err="1"/>
              <a:t>Bonerab</a:t>
            </a:r>
            <a:r>
              <a:rPr lang="en-US" dirty="0"/>
              <a:t> a DIMI – </a:t>
            </a:r>
            <a:r>
              <a:rPr lang="en-US" dirty="0" err="1"/>
              <a:t>Università</a:t>
            </a:r>
            <a:r>
              <a:rPr lang="en-US" dirty="0"/>
              <a:t> </a:t>
            </a:r>
            <a:r>
              <a:rPr lang="en-US" dirty="0" err="1"/>
              <a:t>degli</a:t>
            </a:r>
            <a:r>
              <a:rPr lang="en-US" dirty="0"/>
              <a:t> </a:t>
            </a:r>
            <a:r>
              <a:rPr lang="en-US" dirty="0" err="1"/>
              <a:t>Studi</a:t>
            </a:r>
            <a:r>
              <a:rPr lang="en-US" dirty="0"/>
              <a:t> di Brescia, Brescia 25125, Italy b DICATAM - </a:t>
            </a:r>
            <a:r>
              <a:rPr lang="en-US" dirty="0" err="1"/>
              <a:t>Università</a:t>
            </a:r>
            <a:r>
              <a:rPr lang="en-US" dirty="0"/>
              <a:t> </a:t>
            </a:r>
            <a:r>
              <a:rPr lang="en-US" dirty="0" err="1"/>
              <a:t>degli</a:t>
            </a:r>
            <a:r>
              <a:rPr lang="en-US" dirty="0"/>
              <a:t> </a:t>
            </a:r>
            <a:r>
              <a:rPr lang="en-US" dirty="0" err="1"/>
              <a:t>Studi</a:t>
            </a:r>
            <a:r>
              <a:rPr lang="en-US" dirty="0"/>
              <a:t> di Brescia, Brescia 25125, Italy </a:t>
            </a:r>
          </a:p>
          <a:p>
            <a:pPr marL="457200" indent="-457200">
              <a:buFont typeface="+mj-lt"/>
              <a:buAutoNum type="arabicPeriod"/>
            </a:pPr>
            <a:r>
              <a:rPr lang="en-IN" dirty="0"/>
              <a:t>J Safety Res 2022 Feb;80:215-225. </a:t>
            </a:r>
            <a:r>
              <a:rPr lang="en-IN" dirty="0" err="1"/>
              <a:t>doi</a:t>
            </a:r>
            <a:r>
              <a:rPr lang="en-IN" dirty="0"/>
              <a:t>: 10.1016/j.jsr.2021.12.001. </a:t>
            </a:r>
            <a:r>
              <a:rPr lang="en-IN" dirty="0" err="1"/>
              <a:t>Epub</a:t>
            </a:r>
            <a:r>
              <a:rPr lang="en-IN" dirty="0"/>
              <a:t> 2021 Dec 13.”Physiological signal-based drowsiness detection using machine learning: Singular and hybrid signal approaches “</a:t>
            </a:r>
            <a:r>
              <a:rPr lang="en-IN" dirty="0" err="1"/>
              <a:t>Md</a:t>
            </a:r>
            <a:r>
              <a:rPr lang="en-IN" dirty="0"/>
              <a:t> </a:t>
            </a:r>
            <a:r>
              <a:rPr lang="en-IN" dirty="0" err="1"/>
              <a:t>Mahmudul</a:t>
            </a:r>
            <a:r>
              <a:rPr lang="en-IN" dirty="0"/>
              <a:t> Hasan , Christopher N Watling , </a:t>
            </a:r>
            <a:r>
              <a:rPr lang="en-IN" dirty="0" err="1"/>
              <a:t>Grégoire</a:t>
            </a:r>
            <a:r>
              <a:rPr lang="en-IN" dirty="0"/>
              <a:t> S Larue PMID: 35249601 DOI: 10.1016/j.jsr.2021.12.001. </a:t>
            </a:r>
          </a:p>
          <a:p>
            <a:pPr marL="457200" indent="-457200">
              <a:buFont typeface="+mj-lt"/>
              <a:buAutoNum type="arabicPeriod"/>
            </a:pPr>
            <a:r>
              <a:rPr lang="en-IN" dirty="0"/>
              <a:t>International Journal of Engineering Applied Sciences and Technology, 2021 Vol. 6, Issue 4, ISSN No. 2455-2143, Pages 299-301 Published Online August 2021 in IJEAST (http://www.ijeast.com) “DRIVER DROWSINESS DETECTION USING PYTHON “</a:t>
            </a:r>
            <a:r>
              <a:rPr lang="en-IN" dirty="0" err="1"/>
              <a:t>Bhumika</a:t>
            </a:r>
            <a:r>
              <a:rPr lang="en-IN" dirty="0"/>
              <a:t> Rajput Department of Electrical Engineering </a:t>
            </a:r>
            <a:r>
              <a:rPr lang="en-IN" dirty="0" err="1"/>
              <a:t>Bundelkhand</a:t>
            </a:r>
            <a:r>
              <a:rPr lang="en-IN" dirty="0"/>
              <a:t> Institute of Engineering and Technology, Jhansi, India. </a:t>
            </a:r>
          </a:p>
          <a:p>
            <a:pPr marL="457200" indent="-457200">
              <a:buFont typeface="+mj-lt"/>
              <a:buAutoNum type="arabicPeriod"/>
            </a:pPr>
            <a:r>
              <a:rPr lang="en-IN" dirty="0"/>
              <a:t>“Real-Time Driver’s Drowsiness Monitoring Based on Dynamically Varying Threshold” </a:t>
            </a:r>
            <a:r>
              <a:rPr lang="en-IN" dirty="0" err="1"/>
              <a:t>Isha</a:t>
            </a:r>
            <a:r>
              <a:rPr lang="en-IN" dirty="0"/>
              <a:t> Gupta, </a:t>
            </a:r>
            <a:r>
              <a:rPr lang="en-IN" dirty="0" err="1"/>
              <a:t>Novesh</a:t>
            </a:r>
            <a:r>
              <a:rPr lang="en-IN" dirty="0"/>
              <a:t> Garg, </a:t>
            </a:r>
            <a:r>
              <a:rPr lang="en-IN" dirty="0" err="1"/>
              <a:t>Apoorva</a:t>
            </a:r>
            <a:r>
              <a:rPr lang="en-IN" dirty="0"/>
              <a:t> Aggarwal, Nitin </a:t>
            </a:r>
            <a:r>
              <a:rPr lang="en-IN" dirty="0" err="1"/>
              <a:t>Nepalia</a:t>
            </a:r>
            <a:r>
              <a:rPr lang="en-IN" dirty="0"/>
              <a:t> and </a:t>
            </a:r>
            <a:r>
              <a:rPr lang="en-IN" dirty="0" err="1"/>
              <a:t>Bindu</a:t>
            </a:r>
            <a:r>
              <a:rPr lang="en-IN" dirty="0"/>
              <a:t> </a:t>
            </a:r>
            <a:r>
              <a:rPr lang="en-IN" dirty="0" err="1"/>
              <a:t>Verma</a:t>
            </a:r>
            <a:r>
              <a:rPr lang="en-IN" dirty="0"/>
              <a:t> Department of Computer Science Engineering </a:t>
            </a:r>
            <a:r>
              <a:rPr lang="en-IN" dirty="0" err="1"/>
              <a:t>Jaypee</a:t>
            </a:r>
            <a:r>
              <a:rPr lang="en-IN" dirty="0"/>
              <a:t> Institute of Information Technology, Noida, India </a:t>
            </a:r>
          </a:p>
          <a:p>
            <a:endParaRPr lang="en-IN" dirty="0"/>
          </a:p>
        </p:txBody>
      </p:sp>
    </p:spTree>
    <p:extLst>
      <p:ext uri="{BB962C8B-B14F-4D97-AF65-F5344CB8AC3E}">
        <p14:creationId xmlns:p14="http://schemas.microsoft.com/office/powerpoint/2010/main" val="20791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534" y="595726"/>
            <a:ext cx="9720072" cy="1499616"/>
          </a:xfrm>
        </p:spPr>
        <p:txBody>
          <a:bodyPr/>
          <a:lstStyle/>
          <a:p>
            <a:r>
              <a:rPr lang="en-IN" dirty="0" smtClean="0"/>
              <a:t>Aim: </a:t>
            </a:r>
            <a:endParaRPr lang="en-IN" dirty="0"/>
          </a:p>
        </p:txBody>
      </p:sp>
      <p:sp>
        <p:nvSpPr>
          <p:cNvPr id="3" name="Content Placeholder 2"/>
          <p:cNvSpPr>
            <a:spLocks noGrp="1"/>
          </p:cNvSpPr>
          <p:nvPr>
            <p:ph idx="1"/>
          </p:nvPr>
        </p:nvSpPr>
        <p:spPr>
          <a:xfrm>
            <a:off x="669503" y="2222739"/>
            <a:ext cx="10589804" cy="4023360"/>
          </a:xfrm>
        </p:spPr>
        <p:txBody>
          <a:bodyPr/>
          <a:lstStyle/>
          <a:p>
            <a:pPr algn="just"/>
            <a:r>
              <a:rPr lang="en-US" dirty="0" smtClean="0"/>
              <a:t>The </a:t>
            </a:r>
            <a:r>
              <a:rPr lang="en-US" dirty="0"/>
              <a:t>system will detect the early symptoms of drowsiness before the driver has fully lost all attentiveness and warn the driver that they are no longer capable of operating the vehicle safely.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929" y="4729655"/>
            <a:ext cx="1576756" cy="1936858"/>
          </a:xfrm>
          <a:prstGeom prst="rect">
            <a:avLst/>
          </a:prstGeom>
        </p:spPr>
      </p:pic>
    </p:spTree>
    <p:extLst>
      <p:ext uri="{BB962C8B-B14F-4D97-AF65-F5344CB8AC3E}">
        <p14:creationId xmlns:p14="http://schemas.microsoft.com/office/powerpoint/2010/main" val="140468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677286" y="2100598"/>
            <a:ext cx="10821031" cy="4023360"/>
          </a:xfrm>
        </p:spPr>
        <p:txBody>
          <a:bodyPr/>
          <a:lstStyle/>
          <a:p>
            <a:pPr marL="457200" indent="-457200" algn="just">
              <a:buFont typeface="+mj-lt"/>
              <a:buAutoNum type="arabicPeriod"/>
            </a:pPr>
            <a:r>
              <a:rPr lang="en-US" dirty="0"/>
              <a:t>The goal of the project is to detect drowsiness while driving and inform the driver at the appropriate time to avoid any mishaps</a:t>
            </a:r>
            <a:r>
              <a:rPr lang="en-US" dirty="0" smtClean="0"/>
              <a:t>.</a:t>
            </a:r>
          </a:p>
          <a:p>
            <a:pPr marL="457200" indent="-457200" algn="just">
              <a:buFont typeface="+mj-lt"/>
              <a:buAutoNum type="arabicPeriod"/>
            </a:pPr>
            <a:r>
              <a:rPr lang="en-US" dirty="0" smtClean="0"/>
              <a:t>The </a:t>
            </a:r>
            <a:r>
              <a:rPr lang="en-US" dirty="0"/>
              <a:t>project employs a CNN model to determine whether or not a person is drowsy based on whether or not their eyes are closed or open</a:t>
            </a:r>
            <a:r>
              <a:rPr lang="en-US" dirty="0" smtClean="0"/>
              <a:t>. </a:t>
            </a:r>
          </a:p>
          <a:p>
            <a:pPr marL="457200" indent="-457200" algn="just">
              <a:buFont typeface="+mj-lt"/>
              <a:buAutoNum type="arabicPeriod"/>
            </a:pPr>
            <a:r>
              <a:rPr lang="en-US" dirty="0" smtClean="0"/>
              <a:t>The </a:t>
            </a:r>
            <a:r>
              <a:rPr lang="en-US" dirty="0"/>
              <a:t>idea has a direct application in the vehicle sector, making driving safer and lowering the number of people killed in car accidents caused by drowsy driving.</a:t>
            </a:r>
            <a:endParaRPr lang="en-IN" dirty="0"/>
          </a:p>
        </p:txBody>
      </p:sp>
    </p:spTree>
    <p:extLst>
      <p:ext uri="{BB962C8B-B14F-4D97-AF65-F5344CB8AC3E}">
        <p14:creationId xmlns:p14="http://schemas.microsoft.com/office/powerpoint/2010/main" val="322552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a:xfrm>
            <a:off x="645756" y="1960179"/>
            <a:ext cx="10842051" cy="4023360"/>
          </a:xfrm>
        </p:spPr>
        <p:txBody>
          <a:bodyPr>
            <a:normAutofit/>
          </a:bodyPr>
          <a:lstStyle/>
          <a:p>
            <a:pPr marL="457200" indent="-457200" algn="just">
              <a:buFont typeface="+mj-lt"/>
              <a:buAutoNum type="arabicPeriod"/>
            </a:pPr>
            <a:r>
              <a:rPr lang="en-US" dirty="0"/>
              <a:t>The purpose of the drowsiness detection system is to aid in the prevention of accidents passenger and commercial vehicles</a:t>
            </a:r>
            <a:r>
              <a:rPr lang="en-US" dirty="0" smtClean="0"/>
              <a:t>.</a:t>
            </a:r>
          </a:p>
          <a:p>
            <a:pPr marL="457200" indent="-457200" algn="just">
              <a:buFont typeface="+mj-lt"/>
              <a:buAutoNum type="arabicPeriod"/>
            </a:pPr>
            <a:r>
              <a:rPr lang="en-US" dirty="0" smtClean="0"/>
              <a:t> </a:t>
            </a:r>
            <a:r>
              <a:rPr lang="en-US" dirty="0"/>
              <a:t>The system will detect the early symptoms of drowsiness before the driver has fully lost all attentiveness and warn the driver that they are no longer capable of operating the vehicle safely. </a:t>
            </a:r>
            <a:endParaRPr lang="en-US" dirty="0" smtClean="0"/>
          </a:p>
          <a:p>
            <a:pPr marL="457200" indent="-457200" algn="just">
              <a:buFont typeface="+mj-lt"/>
              <a:buAutoNum type="arabicPeriod"/>
            </a:pPr>
            <a:r>
              <a:rPr lang="en-US" dirty="0" smtClean="0"/>
              <a:t>This </a:t>
            </a:r>
            <a:r>
              <a:rPr lang="en-US" dirty="0"/>
              <a:t>device will not, however, guarantee that the driver will be fully awakened and that an accident will be avoided</a:t>
            </a:r>
            <a:r>
              <a:rPr lang="en-US" dirty="0" smtClean="0"/>
              <a:t>.</a:t>
            </a:r>
          </a:p>
          <a:p>
            <a:pPr marL="457200" indent="-457200" algn="just">
              <a:buFont typeface="+mj-lt"/>
              <a:buAutoNum type="arabicPeriod"/>
            </a:pPr>
            <a:r>
              <a:rPr lang="en-US" dirty="0" smtClean="0"/>
              <a:t>It </a:t>
            </a:r>
            <a:r>
              <a:rPr lang="en-US" dirty="0"/>
              <a:t>is simply a tool for improving driver safety; focusing primarily on long-haul truck drivers, nighttime drivers, people driving long distances alone or people suffering from sleep deprivation.</a:t>
            </a:r>
            <a:endParaRPr lang="en-IN" dirty="0"/>
          </a:p>
        </p:txBody>
      </p:sp>
    </p:spTree>
    <p:extLst>
      <p:ext uri="{BB962C8B-B14F-4D97-AF65-F5344CB8AC3E}">
        <p14:creationId xmlns:p14="http://schemas.microsoft.com/office/powerpoint/2010/main" val="97231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10883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74706"/>
            <a:ext cx="9720072" cy="1499616"/>
          </a:xfrm>
        </p:spPr>
        <p:txBody>
          <a:bodyPr/>
          <a:lstStyle/>
          <a:p>
            <a:r>
              <a:rPr lang="en-IN" dirty="0" smtClean="0"/>
              <a:t>Requirement &amp; costing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3421390"/>
              </p:ext>
            </p:extLst>
          </p:nvPr>
        </p:nvGraphicFramePr>
        <p:xfrm>
          <a:off x="1023938" y="2285997"/>
          <a:ext cx="9720261" cy="2180898"/>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2913597826"/>
                    </a:ext>
                  </a:extLst>
                </a:gridCol>
                <a:gridCol w="3240087">
                  <a:extLst>
                    <a:ext uri="{9D8B030D-6E8A-4147-A177-3AD203B41FA5}">
                      <a16:colId xmlns:a16="http://schemas.microsoft.com/office/drawing/2014/main" val="3650968657"/>
                    </a:ext>
                  </a:extLst>
                </a:gridCol>
                <a:gridCol w="3240087">
                  <a:extLst>
                    <a:ext uri="{9D8B030D-6E8A-4147-A177-3AD203B41FA5}">
                      <a16:colId xmlns:a16="http://schemas.microsoft.com/office/drawing/2014/main" val="2642320622"/>
                    </a:ext>
                  </a:extLst>
                </a:gridCol>
              </a:tblGrid>
              <a:tr h="726966">
                <a:tc>
                  <a:txBody>
                    <a:bodyPr/>
                    <a:lstStyle/>
                    <a:p>
                      <a:pPr algn="ctr"/>
                      <a:r>
                        <a:rPr lang="en-IN" dirty="0" smtClean="0"/>
                        <a:t>Sr.</a:t>
                      </a:r>
                      <a:r>
                        <a:rPr lang="en-IN" baseline="0" dirty="0" smtClean="0"/>
                        <a:t> No.</a:t>
                      </a:r>
                      <a:endParaRPr lang="en-IN" dirty="0"/>
                    </a:p>
                  </a:txBody>
                  <a:tcPr/>
                </a:tc>
                <a:tc>
                  <a:txBody>
                    <a:bodyPr/>
                    <a:lstStyle/>
                    <a:p>
                      <a:pPr algn="ctr"/>
                      <a:r>
                        <a:rPr lang="en-IN" dirty="0" smtClean="0"/>
                        <a:t>Name of the component</a:t>
                      </a:r>
                      <a:endParaRPr lang="en-IN" dirty="0"/>
                    </a:p>
                  </a:txBody>
                  <a:tcPr/>
                </a:tc>
                <a:tc>
                  <a:txBody>
                    <a:bodyPr/>
                    <a:lstStyle/>
                    <a:p>
                      <a:pPr algn="ctr"/>
                      <a:r>
                        <a:rPr lang="en-IN" dirty="0" smtClean="0"/>
                        <a:t>Price </a:t>
                      </a:r>
                      <a:endParaRPr lang="en-IN" dirty="0"/>
                    </a:p>
                  </a:txBody>
                  <a:tcPr/>
                </a:tc>
                <a:extLst>
                  <a:ext uri="{0D108BD9-81ED-4DB2-BD59-A6C34878D82A}">
                    <a16:rowId xmlns:a16="http://schemas.microsoft.com/office/drawing/2014/main" val="92286072"/>
                  </a:ext>
                </a:extLst>
              </a:tr>
              <a:tr h="726966">
                <a:tc>
                  <a:txBody>
                    <a:bodyPr/>
                    <a:lstStyle/>
                    <a:p>
                      <a:pPr algn="ctr"/>
                      <a:r>
                        <a:rPr lang="en-IN" dirty="0" smtClean="0"/>
                        <a:t>1.</a:t>
                      </a:r>
                    </a:p>
                  </a:txBody>
                  <a:tcPr/>
                </a:tc>
                <a:tc>
                  <a:txBody>
                    <a:bodyPr/>
                    <a:lstStyle/>
                    <a:p>
                      <a:pPr algn="ctr"/>
                      <a:r>
                        <a:rPr lang="en-IN" dirty="0" smtClean="0"/>
                        <a:t>ESP32</a:t>
                      </a:r>
                      <a:r>
                        <a:rPr lang="en-IN" baseline="0" dirty="0" smtClean="0"/>
                        <a:t> Camera Module </a:t>
                      </a:r>
                      <a:endParaRPr lang="en-IN" dirty="0"/>
                    </a:p>
                  </a:txBody>
                  <a:tcPr/>
                </a:tc>
                <a:tc>
                  <a:txBody>
                    <a:bodyPr/>
                    <a:lstStyle/>
                    <a:p>
                      <a:pPr algn="ctr"/>
                      <a:r>
                        <a:rPr lang="en-IN" dirty="0" smtClean="0"/>
                        <a:t>680</a:t>
                      </a:r>
                      <a:endParaRPr lang="en-IN" dirty="0"/>
                    </a:p>
                  </a:txBody>
                  <a:tcPr/>
                </a:tc>
                <a:extLst>
                  <a:ext uri="{0D108BD9-81ED-4DB2-BD59-A6C34878D82A}">
                    <a16:rowId xmlns:a16="http://schemas.microsoft.com/office/drawing/2014/main" val="2948134778"/>
                  </a:ext>
                </a:extLst>
              </a:tr>
              <a:tr h="726966">
                <a:tc>
                  <a:txBody>
                    <a:bodyPr/>
                    <a:lstStyle/>
                    <a:p>
                      <a:pPr algn="ctr"/>
                      <a:r>
                        <a:rPr lang="en-IN" dirty="0" smtClean="0"/>
                        <a:t>2.</a:t>
                      </a:r>
                      <a:endParaRPr lang="en-IN" dirty="0"/>
                    </a:p>
                  </a:txBody>
                  <a:tcPr/>
                </a:tc>
                <a:tc>
                  <a:txBody>
                    <a:bodyPr/>
                    <a:lstStyle/>
                    <a:p>
                      <a:pPr algn="ctr"/>
                      <a:r>
                        <a:rPr lang="en-IN" dirty="0" smtClean="0"/>
                        <a:t>Gas</a:t>
                      </a:r>
                      <a:r>
                        <a:rPr lang="en-IN" baseline="0" dirty="0" smtClean="0"/>
                        <a:t> Sensor(</a:t>
                      </a:r>
                      <a:r>
                        <a:rPr lang="en-IN" sz="1800" b="0" i="0" kern="1200" dirty="0" smtClean="0">
                          <a:solidFill>
                            <a:schemeClr val="dk1"/>
                          </a:solidFill>
                          <a:effectLst/>
                          <a:latin typeface="+mn-lt"/>
                          <a:ea typeface="+mn-ea"/>
                          <a:cs typeface="+mn-cs"/>
                        </a:rPr>
                        <a:t>MQ3 sensor</a:t>
                      </a:r>
                      <a:r>
                        <a:rPr lang="en-IN" baseline="0" dirty="0" smtClean="0"/>
                        <a:t>) </a:t>
                      </a:r>
                      <a:endParaRPr lang="en-IN" dirty="0"/>
                    </a:p>
                  </a:txBody>
                  <a:tcPr/>
                </a:tc>
                <a:tc>
                  <a:txBody>
                    <a:bodyPr/>
                    <a:lstStyle/>
                    <a:p>
                      <a:pPr algn="ctr"/>
                      <a:r>
                        <a:rPr lang="en-IN" dirty="0" smtClean="0"/>
                        <a:t>210</a:t>
                      </a:r>
                      <a:endParaRPr lang="en-IN" dirty="0"/>
                    </a:p>
                  </a:txBody>
                  <a:tcPr/>
                </a:tc>
                <a:extLst>
                  <a:ext uri="{0D108BD9-81ED-4DB2-BD59-A6C34878D82A}">
                    <a16:rowId xmlns:a16="http://schemas.microsoft.com/office/drawing/2014/main" val="4079572139"/>
                  </a:ext>
                </a:extLst>
              </a:tr>
            </a:tbl>
          </a:graphicData>
        </a:graphic>
      </p:graphicFrame>
    </p:spTree>
    <p:extLst>
      <p:ext uri="{BB962C8B-B14F-4D97-AF65-F5344CB8AC3E}">
        <p14:creationId xmlns:p14="http://schemas.microsoft.com/office/powerpoint/2010/main" val="206867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Overview:</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036" y="2084832"/>
            <a:ext cx="5060840" cy="3013857"/>
          </a:xfrm>
        </p:spPr>
      </p:pic>
      <p:sp>
        <p:nvSpPr>
          <p:cNvPr id="8" name="TextBox 7"/>
          <p:cNvSpPr txBox="1"/>
          <p:nvPr/>
        </p:nvSpPr>
        <p:spPr>
          <a:xfrm>
            <a:off x="2982256" y="5257690"/>
            <a:ext cx="914400" cy="369332"/>
          </a:xfrm>
          <a:prstGeom prst="rect">
            <a:avLst/>
          </a:prstGeom>
          <a:noFill/>
        </p:spPr>
        <p:txBody>
          <a:bodyPr wrap="square" rtlCol="0">
            <a:spAutoFit/>
          </a:bodyPr>
          <a:lstStyle/>
          <a:p>
            <a:r>
              <a:rPr lang="en-IN" dirty="0" smtClean="0"/>
              <a:t>ESP32</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621" t="-711" r="6025" b="13773"/>
          <a:stretch/>
        </p:blipFill>
        <p:spPr>
          <a:xfrm>
            <a:off x="6650517" y="2084832"/>
            <a:ext cx="4093683" cy="3282592"/>
          </a:xfrm>
          <a:prstGeom prst="rect">
            <a:avLst/>
          </a:prstGeom>
        </p:spPr>
      </p:pic>
      <p:sp>
        <p:nvSpPr>
          <p:cNvPr id="10" name="TextBox 9"/>
          <p:cNvSpPr txBox="1"/>
          <p:nvPr/>
        </p:nvSpPr>
        <p:spPr>
          <a:xfrm>
            <a:off x="7956331" y="5257690"/>
            <a:ext cx="2133600" cy="369332"/>
          </a:xfrm>
          <a:prstGeom prst="rect">
            <a:avLst/>
          </a:prstGeom>
          <a:noFill/>
        </p:spPr>
        <p:txBody>
          <a:bodyPr wrap="square" rtlCol="0">
            <a:spAutoFit/>
          </a:bodyPr>
          <a:lstStyle/>
          <a:p>
            <a:r>
              <a:rPr lang="en-IN" dirty="0" smtClean="0"/>
              <a:t>Gas Sensor (MQ3)</a:t>
            </a:r>
          </a:p>
        </p:txBody>
      </p:sp>
    </p:spTree>
    <p:extLst>
      <p:ext uri="{BB962C8B-B14F-4D97-AF65-F5344CB8AC3E}">
        <p14:creationId xmlns:p14="http://schemas.microsoft.com/office/powerpoint/2010/main" val="41582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 Experimentation: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76107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883808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68</TotalTime>
  <Words>516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Alcohol and Drowsiness Detection System using ESP32</vt:lpstr>
      <vt:lpstr>Aim: </vt:lpstr>
      <vt:lpstr>Problem Statement:</vt:lpstr>
      <vt:lpstr>Objectives:</vt:lpstr>
      <vt:lpstr>Methodology:</vt:lpstr>
      <vt:lpstr>Requirement &amp; costing</vt:lpstr>
      <vt:lpstr>Components Overview:</vt:lpstr>
      <vt:lpstr>Implementation / Experimentation:</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Drowsiness Detection System using ESP32</dc:title>
  <dc:creator>admin</dc:creator>
  <cp:lastModifiedBy>admin</cp:lastModifiedBy>
  <cp:revision>7</cp:revision>
  <dcterms:created xsi:type="dcterms:W3CDTF">2024-02-29T05:13:16Z</dcterms:created>
  <dcterms:modified xsi:type="dcterms:W3CDTF">2024-02-29T06:22:16Z</dcterms:modified>
</cp:coreProperties>
</file>