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4" r:id="rId4"/>
    <p:sldId id="266" r:id="rId5"/>
    <p:sldId id="273" r:id="rId6"/>
    <p:sldId id="286" r:id="rId7"/>
    <p:sldId id="287" r:id="rId8"/>
    <p:sldId id="288" r:id="rId9"/>
    <p:sldId id="289" r:id="rId10"/>
    <p:sldId id="293" r:id="rId11"/>
    <p:sldId id="292" r:id="rId12"/>
    <p:sldId id="294" r:id="rId13"/>
    <p:sldId id="295" r:id="rId14"/>
    <p:sldId id="296" r:id="rId15"/>
    <p:sldId id="297" r:id="rId16"/>
    <p:sldId id="284" r:id="rId17"/>
    <p:sldId id="283" r:id="rId18"/>
    <p:sldId id="261" r:id="rId19"/>
    <p:sldId id="262" r:id="rId20"/>
    <p:sldId id="263" r:id="rId21"/>
    <p:sldId id="279" r:id="rId22"/>
    <p:sldId id="28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8" autoAdjust="0"/>
    <p:restoredTop sz="94601" autoAdjust="0"/>
  </p:normalViewPr>
  <p:slideViewPr>
    <p:cSldViewPr>
      <p:cViewPr varScale="1">
        <p:scale>
          <a:sx n="70" d="100"/>
          <a:sy n="70" d="100"/>
        </p:scale>
        <p:origin x="1410" y="72"/>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B6DD66-3A70-49A4-B226-C15F58E46E6B}" type="datetimeFigureOut">
              <a:rPr lang="en-US" smtClean="0"/>
              <a:pPr/>
              <a:t>12/14/2016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A4AC5-1AF5-4247-96AC-5D3D64C3AF1C}" type="slidenum">
              <a:rPr lang="en-US" smtClean="0"/>
              <a:pPr/>
              <a:t>‹#›</a:t>
            </a:fld>
            <a:endParaRPr lang="en-US"/>
          </a:p>
        </p:txBody>
      </p:sp>
    </p:spTree>
    <p:extLst>
      <p:ext uri="{BB962C8B-B14F-4D97-AF65-F5344CB8AC3E}">
        <p14:creationId xmlns:p14="http://schemas.microsoft.com/office/powerpoint/2010/main" val="2516735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FA4AC5-1AF5-4247-96AC-5D3D64C3AF1C}" type="slidenum">
              <a:rPr lang="en-US" smtClean="0"/>
              <a:pPr/>
              <a:t>3</a:t>
            </a:fld>
            <a:endParaRPr lang="en-US"/>
          </a:p>
        </p:txBody>
      </p:sp>
    </p:spTree>
    <p:extLst>
      <p:ext uri="{BB962C8B-B14F-4D97-AF65-F5344CB8AC3E}">
        <p14:creationId xmlns:p14="http://schemas.microsoft.com/office/powerpoint/2010/main" val="140793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3D6B0D2-35DD-4FC8-A984-A3CA8CAEFED8}" type="datetimeFigureOut">
              <a:rPr lang="en-US" smtClean="0"/>
              <a:pPr/>
              <a:t>12/14/2016</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3317E23-DC88-48BB-8B05-00236FBA69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D6B0D2-35DD-4FC8-A984-A3CA8CAEFED8}"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17E23-DC88-48BB-8B05-00236FBA69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D6B0D2-35DD-4FC8-A984-A3CA8CAEFED8}"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17E23-DC88-48BB-8B05-00236FBA69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3D6B0D2-35DD-4FC8-A984-A3CA8CAEFED8}" type="datetimeFigureOut">
              <a:rPr lang="en-US" smtClean="0"/>
              <a:pPr/>
              <a:t>12/14/2016</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63317E23-DC88-48BB-8B05-00236FBA69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3D6B0D2-35DD-4FC8-A984-A3CA8CAEFED8}" type="datetimeFigureOut">
              <a:rPr lang="en-US" smtClean="0"/>
              <a:pPr/>
              <a:t>12/14/2016</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63317E23-DC88-48BB-8B05-00236FBA69C3}"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3D6B0D2-35DD-4FC8-A984-A3CA8CAEFED8}" type="datetimeFigureOut">
              <a:rPr lang="en-US" smtClean="0"/>
              <a:pPr/>
              <a:t>12/14/2016</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63317E23-DC88-48BB-8B05-00236FBA69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3D6B0D2-35DD-4FC8-A984-A3CA8CAEFED8}" type="datetimeFigureOut">
              <a:rPr lang="en-US" smtClean="0"/>
              <a:pPr/>
              <a:t>12/14/2016</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63317E23-DC88-48BB-8B05-00236FBA69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D6B0D2-35DD-4FC8-A984-A3CA8CAEFED8}" type="datetimeFigureOut">
              <a:rPr lang="en-US" smtClean="0"/>
              <a:pPr/>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317E23-DC88-48BB-8B05-00236FBA69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3D6B0D2-35DD-4FC8-A984-A3CA8CAEFED8}" type="datetimeFigureOut">
              <a:rPr lang="en-US" smtClean="0"/>
              <a:pPr/>
              <a:t>12/14/2016</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63317E23-DC88-48BB-8B05-00236FBA69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3D6B0D2-35DD-4FC8-A984-A3CA8CAEFED8}" type="datetimeFigureOut">
              <a:rPr lang="en-US" smtClean="0"/>
              <a:pPr/>
              <a:t>12/14/2016</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63317E23-DC88-48BB-8B05-00236FBA69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3D6B0D2-35DD-4FC8-A984-A3CA8CAEFED8}" type="datetimeFigureOut">
              <a:rPr lang="en-US" smtClean="0"/>
              <a:pPr/>
              <a:t>12/14/2016</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63317E23-DC88-48BB-8B05-00236FBA69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3D6B0D2-35DD-4FC8-A984-A3CA8CAEFED8}" type="datetimeFigureOut">
              <a:rPr lang="en-US" smtClean="0"/>
              <a:pPr/>
              <a:t>12/14/2016</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3317E23-DC88-48BB-8B05-00236FBA69C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9677400" cy="1219199"/>
          </a:xfrm>
        </p:spPr>
        <p:txBody>
          <a:bodyPr>
            <a:normAutofit fontScale="90000"/>
          </a:bodyPr>
          <a:lstStyle/>
          <a:p>
            <a:r>
              <a:rPr lang="en-US" sz="4000" dirty="0" smtClean="0"/>
              <a:t>Desktop Monitoring over Local Network</a:t>
            </a:r>
            <a:endParaRPr lang="en-US" sz="4000" dirty="0"/>
          </a:p>
        </p:txBody>
      </p:sp>
      <p:sp>
        <p:nvSpPr>
          <p:cNvPr id="3" name="Subtitle 2"/>
          <p:cNvSpPr>
            <a:spLocks noGrp="1"/>
          </p:cNvSpPr>
          <p:nvPr>
            <p:ph type="subTitle" idx="1"/>
          </p:nvPr>
        </p:nvSpPr>
        <p:spPr>
          <a:xfrm>
            <a:off x="540544" y="1371600"/>
            <a:ext cx="7308056" cy="5334000"/>
          </a:xfrm>
        </p:spPr>
        <p:txBody>
          <a:bodyPr>
            <a:normAutofit fontScale="92500" lnSpcReduction="20000"/>
          </a:bodyPr>
          <a:lstStyle/>
          <a:p>
            <a:endParaRPr lang="en-US" dirty="0">
              <a:solidFill>
                <a:schemeClr val="bg1">
                  <a:lumMod val="95000"/>
                  <a:lumOff val="5000"/>
                </a:schemeClr>
              </a:solidFill>
            </a:endParaRPr>
          </a:p>
          <a:p>
            <a:pPr algn="ctr"/>
            <a:r>
              <a:rPr lang="en-US" sz="2600" dirty="0" smtClean="0">
                <a:solidFill>
                  <a:schemeClr val="bg1">
                    <a:lumMod val="95000"/>
                    <a:lumOff val="5000"/>
                  </a:schemeClr>
                </a:solidFill>
              </a:rPr>
              <a:t>Under the guidance of</a:t>
            </a:r>
          </a:p>
          <a:p>
            <a:pPr algn="ctr"/>
            <a:r>
              <a:rPr lang="en-US" sz="2600" dirty="0" smtClean="0">
                <a:solidFill>
                  <a:schemeClr val="bg1">
                    <a:lumMod val="95000"/>
                    <a:lumOff val="5000"/>
                  </a:schemeClr>
                </a:solidFill>
              </a:rPr>
              <a:t>Dr. </a:t>
            </a:r>
            <a:r>
              <a:rPr lang="en-US" sz="2600" dirty="0" err="1" smtClean="0">
                <a:solidFill>
                  <a:schemeClr val="bg1">
                    <a:lumMod val="95000"/>
                    <a:lumOff val="5000"/>
                  </a:schemeClr>
                </a:solidFill>
              </a:rPr>
              <a:t>T.P.Sharma</a:t>
            </a:r>
            <a:endParaRPr lang="en-US" sz="2600" dirty="0" smtClean="0">
              <a:solidFill>
                <a:schemeClr val="bg1">
                  <a:lumMod val="95000"/>
                  <a:lumOff val="5000"/>
                </a:schemeClr>
              </a:solidFill>
            </a:endParaRPr>
          </a:p>
          <a:p>
            <a:pPr algn="ctr"/>
            <a:r>
              <a:rPr lang="en-US" sz="2600" dirty="0" smtClean="0">
                <a:solidFill>
                  <a:schemeClr val="bg1">
                    <a:lumMod val="95000"/>
                    <a:lumOff val="5000"/>
                  </a:schemeClr>
                </a:solidFill>
              </a:rPr>
              <a:t>Associate Professor, Computer Science &amp; Engineering Department</a:t>
            </a:r>
          </a:p>
          <a:p>
            <a:endParaRPr lang="en-US" dirty="0" smtClean="0">
              <a:solidFill>
                <a:schemeClr val="bg1">
                  <a:lumMod val="95000"/>
                  <a:lumOff val="5000"/>
                </a:schemeClr>
              </a:solidFill>
            </a:endParaRPr>
          </a:p>
          <a:p>
            <a:endParaRPr lang="en-US" dirty="0" smtClean="0">
              <a:solidFill>
                <a:schemeClr val="bg1">
                  <a:lumMod val="95000"/>
                  <a:lumOff val="5000"/>
                </a:schemeClr>
              </a:solidFill>
            </a:endParaRPr>
          </a:p>
          <a:p>
            <a:endParaRPr lang="en-US" dirty="0" smtClean="0">
              <a:solidFill>
                <a:schemeClr val="bg1">
                  <a:lumMod val="95000"/>
                  <a:lumOff val="5000"/>
                </a:schemeClr>
              </a:solidFill>
            </a:endParaRPr>
          </a:p>
          <a:p>
            <a:endParaRPr lang="en-US" dirty="0" smtClean="0">
              <a:solidFill>
                <a:schemeClr val="bg1">
                  <a:lumMod val="95000"/>
                  <a:lumOff val="5000"/>
                </a:schemeClr>
              </a:solidFill>
            </a:endParaRPr>
          </a:p>
          <a:p>
            <a:r>
              <a:rPr lang="en-US" sz="2200" dirty="0" smtClean="0">
                <a:solidFill>
                  <a:schemeClr val="bg1">
                    <a:lumMod val="95000"/>
                    <a:lumOff val="5000"/>
                  </a:schemeClr>
                </a:solidFill>
              </a:rPr>
              <a:t>Submitted by:</a:t>
            </a:r>
          </a:p>
          <a:p>
            <a:r>
              <a:rPr lang="en-US" sz="2200" dirty="0" err="1" smtClean="0">
                <a:solidFill>
                  <a:schemeClr val="bg1">
                    <a:lumMod val="95000"/>
                    <a:lumOff val="5000"/>
                  </a:schemeClr>
                </a:solidFill>
              </a:rPr>
              <a:t>Niharika</a:t>
            </a:r>
            <a:r>
              <a:rPr lang="en-US" sz="2200" dirty="0" smtClean="0">
                <a:solidFill>
                  <a:schemeClr val="bg1">
                    <a:lumMod val="95000"/>
                    <a:lumOff val="5000"/>
                  </a:schemeClr>
                </a:solidFill>
              </a:rPr>
              <a:t> Ahuja(13559)</a:t>
            </a:r>
          </a:p>
          <a:p>
            <a:r>
              <a:rPr lang="en-US" sz="2200" dirty="0" err="1" smtClean="0">
                <a:solidFill>
                  <a:schemeClr val="bg1">
                    <a:lumMod val="95000"/>
                    <a:lumOff val="5000"/>
                  </a:schemeClr>
                </a:solidFill>
              </a:rPr>
              <a:t>Arman</a:t>
            </a:r>
            <a:r>
              <a:rPr lang="en-US" sz="2200" dirty="0" smtClean="0">
                <a:solidFill>
                  <a:schemeClr val="bg1">
                    <a:lumMod val="95000"/>
                    <a:lumOff val="5000"/>
                  </a:schemeClr>
                </a:solidFill>
              </a:rPr>
              <a:t> Jain (13581)</a:t>
            </a:r>
          </a:p>
          <a:p>
            <a:r>
              <a:rPr lang="en-US" sz="2200" dirty="0" smtClean="0">
                <a:solidFill>
                  <a:schemeClr val="bg1">
                    <a:lumMod val="95000"/>
                    <a:lumOff val="5000"/>
                  </a:schemeClr>
                </a:solidFill>
              </a:rPr>
              <a:t>Anil Kumar(13530)</a:t>
            </a:r>
          </a:p>
          <a:p>
            <a:r>
              <a:rPr lang="en-US" sz="2200" dirty="0" smtClean="0">
                <a:solidFill>
                  <a:schemeClr val="bg1">
                    <a:lumMod val="95000"/>
                    <a:lumOff val="5000"/>
                  </a:schemeClr>
                </a:solidFill>
              </a:rPr>
              <a:t>Anil </a:t>
            </a:r>
            <a:r>
              <a:rPr lang="en-US" sz="2200" dirty="0" err="1" smtClean="0">
                <a:solidFill>
                  <a:schemeClr val="bg1">
                    <a:lumMod val="95000"/>
                    <a:lumOff val="5000"/>
                  </a:schemeClr>
                </a:solidFill>
              </a:rPr>
              <a:t>Chaurasiya</a:t>
            </a:r>
            <a:r>
              <a:rPr lang="en-US" sz="2200" dirty="0" smtClean="0">
                <a:solidFill>
                  <a:schemeClr val="bg1">
                    <a:lumMod val="95000"/>
                    <a:lumOff val="5000"/>
                  </a:schemeClr>
                </a:solidFill>
              </a:rPr>
              <a:t>(13568)</a:t>
            </a:r>
          </a:p>
          <a:p>
            <a:r>
              <a:rPr lang="en-US" sz="2200" dirty="0" err="1" smtClean="0">
                <a:solidFill>
                  <a:schemeClr val="bg1">
                    <a:lumMod val="95000"/>
                    <a:lumOff val="5000"/>
                  </a:schemeClr>
                </a:solidFill>
              </a:rPr>
              <a:t>Abhinandan</a:t>
            </a:r>
            <a:r>
              <a:rPr lang="en-US" sz="2200" dirty="0" smtClean="0">
                <a:solidFill>
                  <a:schemeClr val="bg1">
                    <a:lumMod val="95000"/>
                    <a:lumOff val="5000"/>
                  </a:schemeClr>
                </a:solidFill>
              </a:rPr>
              <a:t> (13532</a:t>
            </a:r>
            <a:r>
              <a:rPr lang="en-US" dirty="0" smtClean="0">
                <a:solidFill>
                  <a:schemeClr val="bg1">
                    <a:lumMod val="95000"/>
                    <a:lumOff val="5000"/>
                  </a:schemeClr>
                </a:solidFill>
              </a:rPr>
              <a:t>)</a:t>
            </a:r>
          </a:p>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399032"/>
          </a:xfrm>
        </p:spPr>
        <p:txBody>
          <a:bodyPr/>
          <a:lstStyle/>
          <a:p>
            <a:pPr algn="r"/>
            <a:r>
              <a:rPr lang="en-US" dirty="0" smtClean="0"/>
              <a:t>Detailed Working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091090"/>
            <a:ext cx="5410200" cy="57669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lstStyle/>
          <a:p>
            <a:pPr algn="r"/>
            <a:r>
              <a:rPr lang="en-US" dirty="0" smtClean="0"/>
              <a:t>Initiation</a:t>
            </a:r>
            <a:endParaRPr lang="en-US" dirty="0"/>
          </a:p>
        </p:txBody>
      </p:sp>
      <p:sp>
        <p:nvSpPr>
          <p:cNvPr id="4" name="Content Placeholder 2"/>
          <p:cNvSpPr>
            <a:spLocks noGrp="1"/>
          </p:cNvSpPr>
          <p:nvPr>
            <p:ph idx="1"/>
          </p:nvPr>
        </p:nvSpPr>
        <p:spPr>
          <a:xfrm>
            <a:off x="457200" y="1524000"/>
            <a:ext cx="8229600" cy="4930808"/>
          </a:xfrm>
        </p:spPr>
        <p:txBody>
          <a:bodyPr/>
          <a:lstStyle/>
          <a:p>
            <a:pPr algn="just">
              <a:buNone/>
            </a:pPr>
            <a:r>
              <a:rPr lang="en-US" sz="2000" dirty="0" smtClean="0">
                <a:solidFill>
                  <a:schemeClr val="bg1"/>
                </a:solidFill>
                <a:latin typeface="Arial" pitchFamily="34" charset="0"/>
                <a:cs typeface="Arial" pitchFamily="34" charset="0"/>
              </a:rPr>
              <a:t>Upon initiation of the application, it gets the list of all the </a:t>
            </a:r>
          </a:p>
          <a:p>
            <a:pPr algn="just">
              <a:buNone/>
            </a:pPr>
            <a:r>
              <a:rPr lang="en-US" sz="2000" dirty="0" smtClean="0">
                <a:solidFill>
                  <a:schemeClr val="bg1"/>
                </a:solidFill>
                <a:latin typeface="Arial" pitchFamily="34" charset="0"/>
                <a:cs typeface="Arial" pitchFamily="34" charset="0"/>
              </a:rPr>
              <a:t>available PCs on the network and stores their corresponding IP </a:t>
            </a:r>
          </a:p>
          <a:p>
            <a:pPr algn="just">
              <a:buNone/>
            </a:pPr>
            <a:r>
              <a:rPr lang="en-US" sz="2000" dirty="0" smtClean="0">
                <a:solidFill>
                  <a:schemeClr val="bg1"/>
                </a:solidFill>
                <a:latin typeface="Arial" pitchFamily="34" charset="0"/>
                <a:cs typeface="Arial" pitchFamily="34" charset="0"/>
              </a:rPr>
              <a:t>addresses and port number in a file.</a:t>
            </a:r>
          </a:p>
          <a:p>
            <a:pPr algn="just">
              <a:buNone/>
            </a:pPr>
            <a:endParaRPr lang="en-US" dirty="0">
              <a:solidFill>
                <a:schemeClr val="bg1"/>
              </a:solidFill>
            </a:endParaRPr>
          </a:p>
        </p:txBody>
      </p:sp>
      <p:pic>
        <p:nvPicPr>
          <p:cNvPr id="5" name="Picture 4" descr="C:\Users\john\Downloads\DBMS\Screenshot from 2016-12-12 16-41-45.png"/>
          <p:cNvPicPr/>
          <p:nvPr/>
        </p:nvPicPr>
        <p:blipFill>
          <a:blip r:embed="rId2"/>
          <a:srcRect/>
          <a:stretch>
            <a:fillRect/>
          </a:stretch>
        </p:blipFill>
        <p:spPr bwMode="auto">
          <a:xfrm>
            <a:off x="1447800" y="2971800"/>
            <a:ext cx="63246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Drop Down Menu</a:t>
            </a:r>
            <a:endParaRPr lang="en-US" dirty="0"/>
          </a:p>
        </p:txBody>
      </p:sp>
      <p:sp>
        <p:nvSpPr>
          <p:cNvPr id="3" name="Content Placeholder 2"/>
          <p:cNvSpPr>
            <a:spLocks noGrp="1"/>
          </p:cNvSpPr>
          <p:nvPr>
            <p:ph idx="1"/>
          </p:nvPr>
        </p:nvSpPr>
        <p:spPr/>
        <p:txBody>
          <a:bodyPr>
            <a:normAutofit/>
          </a:bodyPr>
          <a:lstStyle/>
          <a:p>
            <a:pPr>
              <a:buNone/>
            </a:pPr>
            <a:r>
              <a:rPr lang="en-US" sz="2600" dirty="0" smtClean="0">
                <a:solidFill>
                  <a:schemeClr val="bg1"/>
                </a:solidFill>
                <a:latin typeface="Arial" pitchFamily="34" charset="0"/>
                <a:cs typeface="Arial" pitchFamily="34" charset="0"/>
              </a:rPr>
              <a:t>The dropdown menu “Available Monitors” shows the </a:t>
            </a:r>
          </a:p>
          <a:p>
            <a:pPr>
              <a:buNone/>
            </a:pPr>
            <a:r>
              <a:rPr lang="en-US" sz="2600" dirty="0" smtClean="0">
                <a:solidFill>
                  <a:schemeClr val="bg1"/>
                </a:solidFill>
                <a:latin typeface="Arial" pitchFamily="34" charset="0"/>
                <a:cs typeface="Arial" pitchFamily="34" charset="0"/>
              </a:rPr>
              <a:t>list of all the online PCs whose IP addresses are </a:t>
            </a:r>
          </a:p>
          <a:p>
            <a:pPr>
              <a:buNone/>
            </a:pPr>
            <a:r>
              <a:rPr lang="en-US" sz="2600" dirty="0" smtClean="0">
                <a:solidFill>
                  <a:schemeClr val="bg1"/>
                </a:solidFill>
                <a:latin typeface="Arial" pitchFamily="34" charset="0"/>
                <a:cs typeface="Arial" pitchFamily="34" charset="0"/>
              </a:rPr>
              <a:t>stored on the startup of application. The admin can </a:t>
            </a:r>
          </a:p>
          <a:p>
            <a:pPr>
              <a:buNone/>
            </a:pPr>
            <a:r>
              <a:rPr lang="en-US" sz="2600" dirty="0" smtClean="0">
                <a:solidFill>
                  <a:schemeClr val="bg1"/>
                </a:solidFill>
                <a:latin typeface="Arial" pitchFamily="34" charset="0"/>
                <a:cs typeface="Arial" pitchFamily="34" charset="0"/>
              </a:rPr>
              <a:t>chose from any of these available host to get and </a:t>
            </a:r>
          </a:p>
          <a:p>
            <a:pPr>
              <a:buNone/>
            </a:pPr>
            <a:r>
              <a:rPr lang="en-US" sz="2600" dirty="0" smtClean="0">
                <a:solidFill>
                  <a:schemeClr val="bg1"/>
                </a:solidFill>
                <a:latin typeface="Arial" pitchFamily="34" charset="0"/>
                <a:cs typeface="Arial" pitchFamily="34" charset="0"/>
              </a:rPr>
              <a:t>then can get a screenshot.</a:t>
            </a:r>
            <a:endParaRPr lang="en-US" sz="2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Manual Text Field</a:t>
            </a:r>
            <a:endParaRPr lang="en-US" dirty="0"/>
          </a:p>
        </p:txBody>
      </p:sp>
      <p:sp>
        <p:nvSpPr>
          <p:cNvPr id="3" name="Content Placeholder 2"/>
          <p:cNvSpPr>
            <a:spLocks noGrp="1"/>
          </p:cNvSpPr>
          <p:nvPr>
            <p:ph idx="1"/>
          </p:nvPr>
        </p:nvSpPr>
        <p:spPr/>
        <p:txBody>
          <a:bodyPr>
            <a:normAutofit/>
          </a:bodyPr>
          <a:lstStyle/>
          <a:p>
            <a:pPr>
              <a:buNone/>
            </a:pPr>
            <a:r>
              <a:rPr lang="en-US" sz="2600" dirty="0" smtClean="0">
                <a:solidFill>
                  <a:schemeClr val="bg1"/>
                </a:solidFill>
                <a:latin typeface="Arial" pitchFamily="34" charset="0"/>
                <a:cs typeface="Arial" pitchFamily="34" charset="0"/>
              </a:rPr>
              <a:t>There are two text fields in the application:-</a:t>
            </a:r>
          </a:p>
          <a:p>
            <a:pPr>
              <a:buNone/>
            </a:pPr>
            <a:endParaRPr lang="en-US" sz="2600" dirty="0" smtClean="0">
              <a:solidFill>
                <a:schemeClr val="bg1"/>
              </a:solidFill>
              <a:latin typeface="Arial" pitchFamily="34" charset="0"/>
              <a:cs typeface="Arial" pitchFamily="34" charset="0"/>
            </a:endParaRPr>
          </a:p>
          <a:p>
            <a:pPr lvl="0">
              <a:buFont typeface="Wingdings" pitchFamily="2" charset="2"/>
              <a:buChar char="Ø"/>
            </a:pPr>
            <a:r>
              <a:rPr lang="en-US" sz="2600" dirty="0" smtClean="0">
                <a:solidFill>
                  <a:schemeClr val="bg1"/>
                </a:solidFill>
                <a:latin typeface="Arial" pitchFamily="34" charset="0"/>
                <a:cs typeface="Arial" pitchFamily="34" charset="0"/>
              </a:rPr>
              <a:t>Enter IP address-Here a recognized IP address of any of the PC on the network can be entered for the retrieval of the screenshot.</a:t>
            </a:r>
          </a:p>
          <a:p>
            <a:pPr lvl="0">
              <a:buFont typeface="Wingdings" pitchFamily="2" charset="2"/>
              <a:buChar char="Ø"/>
            </a:pPr>
            <a:endParaRPr lang="en-US" sz="2600" dirty="0" smtClean="0">
              <a:solidFill>
                <a:schemeClr val="bg1"/>
              </a:solidFill>
              <a:latin typeface="Arial" pitchFamily="34" charset="0"/>
              <a:cs typeface="Arial" pitchFamily="34" charset="0"/>
            </a:endParaRPr>
          </a:p>
          <a:p>
            <a:pPr lvl="0">
              <a:buFont typeface="Wingdings" pitchFamily="2" charset="2"/>
              <a:buChar char="Ø"/>
            </a:pPr>
            <a:r>
              <a:rPr lang="en-US" sz="2600" dirty="0" smtClean="0">
                <a:solidFill>
                  <a:schemeClr val="bg1"/>
                </a:solidFill>
                <a:latin typeface="Arial" pitchFamily="34" charset="0"/>
                <a:cs typeface="Arial" pitchFamily="34" charset="0"/>
              </a:rPr>
              <a:t>Enter Port-Here corresponding port number to the IP address has to be entered.</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Get Shot</a:t>
            </a:r>
            <a:endParaRPr lang="en-US" dirty="0"/>
          </a:p>
        </p:txBody>
      </p:sp>
      <p:sp>
        <p:nvSpPr>
          <p:cNvPr id="3" name="Content Placeholder 2"/>
          <p:cNvSpPr>
            <a:spLocks noGrp="1"/>
          </p:cNvSpPr>
          <p:nvPr>
            <p:ph idx="1"/>
          </p:nvPr>
        </p:nvSpPr>
        <p:spPr/>
        <p:txBody>
          <a:bodyPr/>
          <a:lstStyle/>
          <a:p>
            <a:pPr>
              <a:buNone/>
            </a:pPr>
            <a:endParaRPr lang="en-US" sz="2600" dirty="0" smtClean="0">
              <a:solidFill>
                <a:schemeClr val="bg1"/>
              </a:solidFill>
              <a:latin typeface="Arial" pitchFamily="34" charset="0"/>
              <a:cs typeface="Arial" pitchFamily="34" charset="0"/>
            </a:endParaRPr>
          </a:p>
          <a:p>
            <a:pPr>
              <a:buNone/>
            </a:pPr>
            <a:r>
              <a:rPr lang="en-US" sz="2600" dirty="0" smtClean="0">
                <a:solidFill>
                  <a:schemeClr val="bg1"/>
                </a:solidFill>
                <a:latin typeface="Arial" pitchFamily="34" charset="0"/>
                <a:cs typeface="Arial" pitchFamily="34" charset="0"/>
              </a:rPr>
              <a:t>After successfully choosing one of the available PC’s </a:t>
            </a:r>
          </a:p>
          <a:p>
            <a:pPr>
              <a:buNone/>
            </a:pPr>
            <a:r>
              <a:rPr lang="en-US" sz="2600" dirty="0" smtClean="0">
                <a:solidFill>
                  <a:schemeClr val="bg1"/>
                </a:solidFill>
                <a:latin typeface="Arial" pitchFamily="34" charset="0"/>
                <a:cs typeface="Arial" pitchFamily="34" charset="0"/>
              </a:rPr>
              <a:t>or entering a valid IP address and port number, this </a:t>
            </a:r>
          </a:p>
          <a:p>
            <a:pPr>
              <a:buNone/>
            </a:pPr>
            <a:r>
              <a:rPr lang="en-US" sz="2600" dirty="0" smtClean="0">
                <a:solidFill>
                  <a:schemeClr val="bg1"/>
                </a:solidFill>
                <a:latin typeface="Arial" pitchFamily="34" charset="0"/>
                <a:cs typeface="Arial" pitchFamily="34" charset="0"/>
              </a:rPr>
              <a:t>button can be used to get the screenshot which pops </a:t>
            </a:r>
          </a:p>
          <a:p>
            <a:pPr>
              <a:buNone/>
            </a:pPr>
            <a:r>
              <a:rPr lang="en-US" sz="2600" dirty="0" smtClean="0">
                <a:solidFill>
                  <a:schemeClr val="bg1"/>
                </a:solidFill>
                <a:latin typeface="Arial" pitchFamily="34" charset="0"/>
                <a:cs typeface="Arial" pitchFamily="34" charset="0"/>
              </a:rPr>
              <a:t>up in a separate window on the </a:t>
            </a:r>
            <a:r>
              <a:rPr lang="en-US" sz="2600" dirty="0" err="1" smtClean="0">
                <a:solidFill>
                  <a:schemeClr val="bg1"/>
                </a:solidFill>
                <a:latin typeface="Arial" pitchFamily="34" charset="0"/>
                <a:cs typeface="Arial" pitchFamily="34" charset="0"/>
              </a:rPr>
              <a:t>admin’s</a:t>
            </a:r>
            <a:r>
              <a:rPr lang="en-US" sz="2600" dirty="0" smtClean="0">
                <a:solidFill>
                  <a:schemeClr val="bg1"/>
                </a:solidFill>
                <a:latin typeface="Arial" pitchFamily="34" charset="0"/>
                <a:cs typeface="Arial" pitchFamily="34" charset="0"/>
              </a:rPr>
              <a:t> screen.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51706"/>
          </a:xfrm>
        </p:spPr>
        <p:txBody>
          <a:bodyPr>
            <a:normAutofit fontScale="90000"/>
          </a:bodyPr>
          <a:lstStyle/>
          <a:p>
            <a:pPr algn="r"/>
            <a:r>
              <a:rPr lang="en-US" dirty="0" smtClean="0">
                <a:solidFill>
                  <a:schemeClr val="bg1"/>
                </a:solidFill>
              </a:rPr>
              <a:t/>
            </a:r>
            <a:br>
              <a:rPr lang="en-US" dirty="0" smtClean="0">
                <a:solidFill>
                  <a:schemeClr val="bg1"/>
                </a:solidFill>
              </a:rPr>
            </a:br>
            <a:r>
              <a:rPr lang="en-US" dirty="0" smtClean="0">
                <a:solidFill>
                  <a:schemeClr val="bg1"/>
                </a:solidFill>
              </a:rPr>
              <a:t>Status Label</a:t>
            </a:r>
            <a:endParaRPr lang="en-US" dirty="0"/>
          </a:p>
        </p:txBody>
      </p:sp>
      <p:sp>
        <p:nvSpPr>
          <p:cNvPr id="3" name="Content Placeholder 2"/>
          <p:cNvSpPr>
            <a:spLocks noGrp="1"/>
          </p:cNvSpPr>
          <p:nvPr>
            <p:ph idx="1"/>
          </p:nvPr>
        </p:nvSpPr>
        <p:spPr>
          <a:xfrm>
            <a:off x="457200" y="1295400"/>
            <a:ext cx="8229600" cy="5159408"/>
          </a:xfrm>
        </p:spPr>
        <p:txBody>
          <a:bodyPr/>
          <a:lstStyle/>
          <a:p>
            <a:pPr>
              <a:buFont typeface="Wingdings" pitchFamily="2" charset="2"/>
              <a:buChar char="ü"/>
            </a:pPr>
            <a:r>
              <a:rPr lang="en-US" sz="2200" dirty="0" smtClean="0">
                <a:solidFill>
                  <a:schemeClr val="bg1"/>
                </a:solidFill>
                <a:latin typeface="Arial" pitchFamily="34" charset="0"/>
                <a:cs typeface="Arial" pitchFamily="34" charset="0"/>
              </a:rPr>
              <a:t>Below the Get Shot button, there is a status label which shows the error like-</a:t>
            </a:r>
          </a:p>
          <a:p>
            <a:pPr>
              <a:buFont typeface="Wingdings" pitchFamily="2" charset="2"/>
              <a:buChar char="ü"/>
            </a:pPr>
            <a:endParaRPr lang="en-US" sz="2200" dirty="0" smtClean="0">
              <a:solidFill>
                <a:schemeClr val="bg1"/>
              </a:solidFill>
              <a:latin typeface="Arial" pitchFamily="34" charset="0"/>
              <a:cs typeface="Arial" pitchFamily="34" charset="0"/>
            </a:endParaRPr>
          </a:p>
          <a:p>
            <a:pPr>
              <a:buFont typeface="Wingdings" pitchFamily="2" charset="2"/>
              <a:buChar char="ü"/>
            </a:pPr>
            <a:r>
              <a:rPr lang="en-US" sz="2200" dirty="0" smtClean="0">
                <a:solidFill>
                  <a:schemeClr val="bg1"/>
                </a:solidFill>
                <a:latin typeface="Arial" pitchFamily="34" charset="0"/>
                <a:cs typeface="Arial" pitchFamily="34" charset="0"/>
              </a:rPr>
              <a:t>Enter valid inputs on entering an unrecognized IP address as shown in Figure 5.2 and it also shows success on the retrieval of the screenshot.</a:t>
            </a:r>
          </a:p>
          <a:p>
            <a:endParaRPr lang="en-US" dirty="0"/>
          </a:p>
        </p:txBody>
      </p:sp>
      <p:pic>
        <p:nvPicPr>
          <p:cNvPr id="4" name="Picture 3" descr="C:\Users\john\Downloads\DBMS\Screenshot from 2016-12-12 16-41-09(1).png"/>
          <p:cNvPicPr/>
          <p:nvPr/>
        </p:nvPicPr>
        <p:blipFill>
          <a:blip r:embed="rId2"/>
          <a:srcRect/>
          <a:stretch>
            <a:fillRect/>
          </a:stretch>
        </p:blipFill>
        <p:spPr bwMode="auto">
          <a:xfrm>
            <a:off x="1600200" y="3505200"/>
            <a:ext cx="6019800" cy="320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lstStyle/>
          <a:p>
            <a:pPr algn="r"/>
            <a:r>
              <a:rPr lang="en-US" dirty="0" smtClean="0"/>
              <a:t>How to make a server</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buFont typeface="Wingdings" pitchFamily="2" charset="2"/>
              <a:buChar char="ü"/>
            </a:pPr>
            <a:r>
              <a:rPr lang="en-US" sz="2300" dirty="0">
                <a:solidFill>
                  <a:schemeClr val="bg1">
                    <a:lumMod val="85000"/>
                    <a:lumOff val="15000"/>
                  </a:schemeClr>
                </a:solidFill>
                <a:latin typeface="Arial" pitchFamily="34" charset="0"/>
                <a:cs typeface="Arial" pitchFamily="34" charset="0"/>
              </a:rPr>
              <a:t>Create a socket with the </a:t>
            </a:r>
            <a:r>
              <a:rPr lang="en-US" sz="2300" b="1" dirty="0">
                <a:solidFill>
                  <a:schemeClr val="bg1">
                    <a:lumMod val="85000"/>
                    <a:lumOff val="15000"/>
                  </a:schemeClr>
                </a:solidFill>
                <a:latin typeface="Arial" pitchFamily="34" charset="0"/>
                <a:cs typeface="Arial" pitchFamily="34" charset="0"/>
              </a:rPr>
              <a:t>socket()</a:t>
            </a:r>
            <a:r>
              <a:rPr lang="en-US" sz="2300" dirty="0">
                <a:solidFill>
                  <a:schemeClr val="bg1">
                    <a:lumMod val="85000"/>
                    <a:lumOff val="15000"/>
                  </a:schemeClr>
                </a:solidFill>
                <a:latin typeface="Arial" pitchFamily="34" charset="0"/>
                <a:cs typeface="Arial" pitchFamily="34" charset="0"/>
              </a:rPr>
              <a:t> system call</a:t>
            </a:r>
            <a:r>
              <a:rPr lang="en-US" sz="2300" dirty="0" smtClean="0">
                <a:solidFill>
                  <a:schemeClr val="bg1">
                    <a:lumMod val="85000"/>
                    <a:lumOff val="15000"/>
                  </a:schemeClr>
                </a:solidFill>
                <a:latin typeface="Arial" pitchFamily="34" charset="0"/>
                <a:cs typeface="Arial" pitchFamily="34" charset="0"/>
              </a:rPr>
              <a:t>.</a:t>
            </a:r>
          </a:p>
          <a:p>
            <a:pPr>
              <a:buFont typeface="Wingdings" pitchFamily="2" charset="2"/>
              <a:buChar char="ü"/>
            </a:pPr>
            <a:endParaRPr lang="en-US" sz="2300" dirty="0">
              <a:solidFill>
                <a:schemeClr val="bg1">
                  <a:lumMod val="85000"/>
                  <a:lumOff val="15000"/>
                </a:schemeClr>
              </a:solidFill>
              <a:latin typeface="Arial" pitchFamily="34" charset="0"/>
              <a:cs typeface="Arial" pitchFamily="34" charset="0"/>
            </a:endParaRPr>
          </a:p>
          <a:p>
            <a:pPr>
              <a:buFont typeface="Wingdings" pitchFamily="2" charset="2"/>
              <a:buChar char="ü"/>
            </a:pPr>
            <a:r>
              <a:rPr lang="en-US" sz="2300" dirty="0">
                <a:solidFill>
                  <a:schemeClr val="bg1">
                    <a:lumMod val="85000"/>
                    <a:lumOff val="15000"/>
                  </a:schemeClr>
                </a:solidFill>
                <a:latin typeface="Arial" pitchFamily="34" charset="0"/>
                <a:cs typeface="Arial" pitchFamily="34" charset="0"/>
              </a:rPr>
              <a:t>Bind the socket to an address using the </a:t>
            </a:r>
            <a:r>
              <a:rPr lang="en-US" sz="2300" b="1" dirty="0">
                <a:solidFill>
                  <a:schemeClr val="bg1">
                    <a:lumMod val="85000"/>
                    <a:lumOff val="15000"/>
                  </a:schemeClr>
                </a:solidFill>
                <a:latin typeface="Arial" pitchFamily="34" charset="0"/>
                <a:cs typeface="Arial" pitchFamily="34" charset="0"/>
              </a:rPr>
              <a:t>bind()</a:t>
            </a:r>
            <a:r>
              <a:rPr lang="en-US" sz="2300" dirty="0">
                <a:solidFill>
                  <a:schemeClr val="bg1">
                    <a:lumMod val="85000"/>
                    <a:lumOff val="15000"/>
                  </a:schemeClr>
                </a:solidFill>
                <a:latin typeface="Arial" pitchFamily="34" charset="0"/>
                <a:cs typeface="Arial" pitchFamily="34" charset="0"/>
              </a:rPr>
              <a:t> system call. For a server socket on the Internet, an address consists of a port number on the host machine</a:t>
            </a:r>
            <a:r>
              <a:rPr lang="en-US" sz="2300" dirty="0" smtClean="0">
                <a:solidFill>
                  <a:schemeClr val="bg1">
                    <a:lumMod val="85000"/>
                    <a:lumOff val="15000"/>
                  </a:schemeClr>
                </a:solidFill>
                <a:latin typeface="Arial" pitchFamily="34" charset="0"/>
                <a:cs typeface="Arial" pitchFamily="34" charset="0"/>
              </a:rPr>
              <a:t>.</a:t>
            </a:r>
          </a:p>
          <a:p>
            <a:pPr>
              <a:buFont typeface="Wingdings" pitchFamily="2" charset="2"/>
              <a:buChar char="ü"/>
            </a:pPr>
            <a:endParaRPr lang="en-US" sz="2300" dirty="0">
              <a:solidFill>
                <a:schemeClr val="bg1">
                  <a:lumMod val="85000"/>
                  <a:lumOff val="15000"/>
                </a:schemeClr>
              </a:solidFill>
              <a:latin typeface="Arial" pitchFamily="34" charset="0"/>
              <a:cs typeface="Arial" pitchFamily="34" charset="0"/>
            </a:endParaRPr>
          </a:p>
          <a:p>
            <a:pPr>
              <a:buFont typeface="Wingdings" pitchFamily="2" charset="2"/>
              <a:buChar char="ü"/>
            </a:pPr>
            <a:r>
              <a:rPr lang="en-US" sz="2300" dirty="0">
                <a:solidFill>
                  <a:schemeClr val="bg1">
                    <a:lumMod val="85000"/>
                    <a:lumOff val="15000"/>
                  </a:schemeClr>
                </a:solidFill>
                <a:latin typeface="Arial" pitchFamily="34" charset="0"/>
                <a:cs typeface="Arial" pitchFamily="34" charset="0"/>
              </a:rPr>
              <a:t>Listen for connections with the </a:t>
            </a:r>
            <a:r>
              <a:rPr lang="en-US" sz="2300" b="1" dirty="0">
                <a:solidFill>
                  <a:schemeClr val="bg1">
                    <a:lumMod val="85000"/>
                    <a:lumOff val="15000"/>
                  </a:schemeClr>
                </a:solidFill>
                <a:latin typeface="Arial" pitchFamily="34" charset="0"/>
                <a:cs typeface="Arial" pitchFamily="34" charset="0"/>
              </a:rPr>
              <a:t>listen()</a:t>
            </a:r>
            <a:r>
              <a:rPr lang="en-US" sz="2300" dirty="0">
                <a:solidFill>
                  <a:schemeClr val="bg1">
                    <a:lumMod val="85000"/>
                    <a:lumOff val="15000"/>
                  </a:schemeClr>
                </a:solidFill>
                <a:latin typeface="Arial" pitchFamily="34" charset="0"/>
                <a:cs typeface="Arial" pitchFamily="34" charset="0"/>
              </a:rPr>
              <a:t> system call</a:t>
            </a:r>
            <a:r>
              <a:rPr lang="en-US" sz="2300" dirty="0" smtClean="0">
                <a:solidFill>
                  <a:schemeClr val="bg1">
                    <a:lumMod val="85000"/>
                    <a:lumOff val="15000"/>
                  </a:schemeClr>
                </a:solidFill>
                <a:latin typeface="Arial" pitchFamily="34" charset="0"/>
                <a:cs typeface="Arial" pitchFamily="34" charset="0"/>
              </a:rPr>
              <a:t>.</a:t>
            </a:r>
          </a:p>
          <a:p>
            <a:pPr>
              <a:buFont typeface="Wingdings" pitchFamily="2" charset="2"/>
              <a:buChar char="ü"/>
            </a:pPr>
            <a:endParaRPr lang="en-US" sz="2300" dirty="0">
              <a:solidFill>
                <a:schemeClr val="bg1">
                  <a:lumMod val="85000"/>
                  <a:lumOff val="15000"/>
                </a:schemeClr>
              </a:solidFill>
              <a:latin typeface="Arial" pitchFamily="34" charset="0"/>
              <a:cs typeface="Arial" pitchFamily="34" charset="0"/>
            </a:endParaRPr>
          </a:p>
          <a:p>
            <a:pPr>
              <a:buFont typeface="Wingdings" pitchFamily="2" charset="2"/>
              <a:buChar char="ü"/>
            </a:pPr>
            <a:r>
              <a:rPr lang="en-US" sz="2300" dirty="0">
                <a:solidFill>
                  <a:schemeClr val="bg1">
                    <a:lumMod val="85000"/>
                    <a:lumOff val="15000"/>
                  </a:schemeClr>
                </a:solidFill>
                <a:latin typeface="Arial" pitchFamily="34" charset="0"/>
                <a:cs typeface="Arial" pitchFamily="34" charset="0"/>
              </a:rPr>
              <a:t>Accept a connection with the </a:t>
            </a:r>
            <a:r>
              <a:rPr lang="en-US" sz="2300" b="1" dirty="0">
                <a:solidFill>
                  <a:schemeClr val="bg1">
                    <a:lumMod val="85000"/>
                    <a:lumOff val="15000"/>
                  </a:schemeClr>
                </a:solidFill>
                <a:latin typeface="Arial" pitchFamily="34" charset="0"/>
                <a:cs typeface="Arial" pitchFamily="34" charset="0"/>
              </a:rPr>
              <a:t>accept()</a:t>
            </a:r>
            <a:r>
              <a:rPr lang="en-US" sz="2300" dirty="0">
                <a:solidFill>
                  <a:schemeClr val="bg1">
                    <a:lumMod val="85000"/>
                    <a:lumOff val="15000"/>
                  </a:schemeClr>
                </a:solidFill>
                <a:latin typeface="Arial" pitchFamily="34" charset="0"/>
                <a:cs typeface="Arial" pitchFamily="34" charset="0"/>
              </a:rPr>
              <a:t> system call. This call typically blocks the connection until a client connects with the server</a:t>
            </a:r>
            <a:r>
              <a:rPr lang="en-US" sz="2300" dirty="0" smtClean="0">
                <a:solidFill>
                  <a:schemeClr val="bg1">
                    <a:lumMod val="85000"/>
                    <a:lumOff val="15000"/>
                  </a:schemeClr>
                </a:solidFill>
                <a:latin typeface="Arial" pitchFamily="34" charset="0"/>
                <a:cs typeface="Arial" pitchFamily="34" charset="0"/>
              </a:rPr>
              <a:t>.</a:t>
            </a:r>
          </a:p>
          <a:p>
            <a:pPr>
              <a:buFont typeface="Wingdings" pitchFamily="2" charset="2"/>
              <a:buChar char="ü"/>
            </a:pPr>
            <a:endParaRPr lang="en-US" sz="2300" dirty="0">
              <a:solidFill>
                <a:schemeClr val="bg1">
                  <a:lumMod val="85000"/>
                  <a:lumOff val="15000"/>
                </a:schemeClr>
              </a:solidFill>
              <a:latin typeface="Arial" pitchFamily="34" charset="0"/>
              <a:cs typeface="Arial" pitchFamily="34" charset="0"/>
            </a:endParaRPr>
          </a:p>
          <a:p>
            <a:pPr>
              <a:buFont typeface="Wingdings" pitchFamily="2" charset="2"/>
              <a:buChar char="ü"/>
            </a:pPr>
            <a:r>
              <a:rPr lang="en-US" sz="2300" dirty="0">
                <a:solidFill>
                  <a:schemeClr val="bg1">
                    <a:lumMod val="85000"/>
                    <a:lumOff val="15000"/>
                  </a:schemeClr>
                </a:solidFill>
                <a:latin typeface="Arial" pitchFamily="34" charset="0"/>
                <a:cs typeface="Arial" pitchFamily="34" charset="0"/>
              </a:rPr>
              <a:t>Send and receive data using the </a:t>
            </a:r>
            <a:r>
              <a:rPr lang="en-US" sz="2300" b="1" dirty="0">
                <a:solidFill>
                  <a:schemeClr val="bg1">
                    <a:lumMod val="85000"/>
                    <a:lumOff val="15000"/>
                  </a:schemeClr>
                </a:solidFill>
                <a:latin typeface="Arial" pitchFamily="34" charset="0"/>
                <a:cs typeface="Arial" pitchFamily="34" charset="0"/>
              </a:rPr>
              <a:t>read()</a:t>
            </a:r>
            <a:r>
              <a:rPr lang="en-US" sz="2300" dirty="0">
                <a:solidFill>
                  <a:schemeClr val="bg1">
                    <a:lumMod val="85000"/>
                    <a:lumOff val="15000"/>
                  </a:schemeClr>
                </a:solidFill>
                <a:latin typeface="Arial" pitchFamily="34" charset="0"/>
                <a:cs typeface="Arial" pitchFamily="34" charset="0"/>
              </a:rPr>
              <a:t> and </a:t>
            </a:r>
            <a:r>
              <a:rPr lang="en-US" sz="2300" b="1" dirty="0">
                <a:solidFill>
                  <a:schemeClr val="bg1">
                    <a:lumMod val="85000"/>
                    <a:lumOff val="15000"/>
                  </a:schemeClr>
                </a:solidFill>
                <a:latin typeface="Arial" pitchFamily="34" charset="0"/>
                <a:cs typeface="Arial" pitchFamily="34" charset="0"/>
              </a:rPr>
              <a:t>write()</a:t>
            </a:r>
            <a:r>
              <a:rPr lang="en-US" sz="2300" dirty="0">
                <a:solidFill>
                  <a:schemeClr val="bg1">
                    <a:lumMod val="85000"/>
                    <a:lumOff val="15000"/>
                  </a:schemeClr>
                </a:solidFill>
                <a:latin typeface="Arial" pitchFamily="34" charset="0"/>
                <a:cs typeface="Arial" pitchFamily="34" charset="0"/>
              </a:rPr>
              <a:t> system calls.</a:t>
            </a:r>
          </a:p>
        </p:txBody>
      </p:sp>
    </p:spTree>
    <p:extLst>
      <p:ext uri="{BB962C8B-B14F-4D97-AF65-F5344CB8AC3E}">
        <p14:creationId xmlns:p14="http://schemas.microsoft.com/office/powerpoint/2010/main" val="545370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Process at server  side</a:t>
            </a:r>
            <a:endParaRPr lang="en-US" dirty="0"/>
          </a:p>
        </p:txBody>
      </p:sp>
      <p:sp>
        <p:nvSpPr>
          <p:cNvPr id="3" name="Content Placeholder 2"/>
          <p:cNvSpPr>
            <a:spLocks noGrp="1"/>
          </p:cNvSpPr>
          <p:nvPr>
            <p:ph idx="1"/>
          </p:nvPr>
        </p:nvSpPr>
        <p:spPr/>
        <p:txBody>
          <a:bodyPr>
            <a:normAutofit/>
          </a:bodyPr>
          <a:lstStyle/>
          <a:p>
            <a:pPr>
              <a:buNone/>
            </a:pPr>
            <a:endParaRPr lang="en-US" sz="2300" dirty="0" smtClean="0">
              <a:solidFill>
                <a:schemeClr val="bg1">
                  <a:lumMod val="85000"/>
                  <a:lumOff val="15000"/>
                </a:schemeClr>
              </a:solidFill>
              <a:latin typeface="+mj-lt"/>
            </a:endParaRPr>
          </a:p>
          <a:p>
            <a:pPr>
              <a:buFont typeface="Wingdings" pitchFamily="2" charset="2"/>
              <a:buChar char="ü"/>
            </a:pPr>
            <a:r>
              <a:rPr lang="en-US" sz="2600" dirty="0" smtClean="0">
                <a:solidFill>
                  <a:schemeClr val="bg1">
                    <a:lumMod val="85000"/>
                    <a:lumOff val="15000"/>
                  </a:schemeClr>
                </a:solidFill>
                <a:latin typeface="Arial" pitchFamily="34" charset="0"/>
                <a:cs typeface="Arial" pitchFamily="34" charset="0"/>
              </a:rPr>
              <a:t>Listens a </a:t>
            </a:r>
            <a:r>
              <a:rPr lang="en-US" sz="2600" dirty="0">
                <a:solidFill>
                  <a:schemeClr val="bg1">
                    <a:lumMod val="85000"/>
                    <a:lumOff val="15000"/>
                  </a:schemeClr>
                </a:solidFill>
                <a:latin typeface="Arial" pitchFamily="34" charset="0"/>
                <a:cs typeface="Arial" pitchFamily="34" charset="0"/>
              </a:rPr>
              <a:t>request from the </a:t>
            </a:r>
            <a:r>
              <a:rPr lang="en-US" sz="2600" dirty="0" smtClean="0">
                <a:solidFill>
                  <a:schemeClr val="bg1">
                    <a:lumMod val="85000"/>
                    <a:lumOff val="15000"/>
                  </a:schemeClr>
                </a:solidFill>
                <a:latin typeface="Arial" pitchFamily="34" charset="0"/>
                <a:cs typeface="Arial" pitchFamily="34" charset="0"/>
              </a:rPr>
              <a:t>client.</a:t>
            </a:r>
          </a:p>
          <a:p>
            <a:pPr>
              <a:buFont typeface="Wingdings" pitchFamily="2" charset="2"/>
              <a:buChar char="ü"/>
            </a:pPr>
            <a:endParaRPr lang="en-US" sz="2600" dirty="0" smtClean="0">
              <a:solidFill>
                <a:schemeClr val="bg1">
                  <a:lumMod val="85000"/>
                  <a:lumOff val="15000"/>
                </a:schemeClr>
              </a:solidFill>
              <a:latin typeface="Arial" pitchFamily="34" charset="0"/>
              <a:cs typeface="Arial" pitchFamily="34" charset="0"/>
            </a:endParaRPr>
          </a:p>
          <a:p>
            <a:pPr>
              <a:buFont typeface="Wingdings" pitchFamily="2" charset="2"/>
              <a:buChar char="ü"/>
            </a:pPr>
            <a:r>
              <a:rPr lang="en-US" sz="2600" dirty="0" smtClean="0">
                <a:solidFill>
                  <a:schemeClr val="bg1">
                    <a:lumMod val="85000"/>
                    <a:lumOff val="15000"/>
                  </a:schemeClr>
                </a:solidFill>
                <a:latin typeface="Arial" pitchFamily="34" charset="0"/>
                <a:cs typeface="Arial" pitchFamily="34" charset="0"/>
              </a:rPr>
              <a:t>On receiving  </a:t>
            </a:r>
            <a:r>
              <a:rPr lang="en-US" sz="2600" dirty="0">
                <a:solidFill>
                  <a:schemeClr val="bg1">
                    <a:lumMod val="85000"/>
                    <a:lumOff val="15000"/>
                  </a:schemeClr>
                </a:solidFill>
                <a:latin typeface="Arial" pitchFamily="34" charset="0"/>
                <a:cs typeface="Arial" pitchFamily="34" charset="0"/>
              </a:rPr>
              <a:t>a request from the client, </a:t>
            </a:r>
            <a:r>
              <a:rPr lang="en-US" sz="2600" dirty="0" smtClean="0">
                <a:solidFill>
                  <a:schemeClr val="bg1">
                    <a:lumMod val="85000"/>
                    <a:lumOff val="15000"/>
                  </a:schemeClr>
                </a:solidFill>
                <a:latin typeface="Arial" pitchFamily="34" charset="0"/>
                <a:cs typeface="Arial" pitchFamily="34" charset="0"/>
              </a:rPr>
              <a:t>it takes screen shot using shell script(take_shot.sh) and sends image to that client.</a:t>
            </a:r>
          </a:p>
        </p:txBody>
      </p:sp>
    </p:spTree>
    <p:extLst>
      <p:ext uri="{BB962C8B-B14F-4D97-AF65-F5344CB8AC3E}">
        <p14:creationId xmlns:p14="http://schemas.microsoft.com/office/powerpoint/2010/main" val="2598086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smtClean="0">
                <a:cs typeface="Times New Roman" pitchFamily="18" charset="0"/>
              </a:rPr>
              <a:t>Advantages</a:t>
            </a:r>
            <a:endParaRPr lang="en-US" dirty="0">
              <a:cs typeface="Times New Roman" pitchFamily="18" charset="0"/>
            </a:endParaRPr>
          </a:p>
        </p:txBody>
      </p:sp>
      <p:sp>
        <p:nvSpPr>
          <p:cNvPr id="3" name="Content Placeholder 2"/>
          <p:cNvSpPr>
            <a:spLocks noGrp="1"/>
          </p:cNvSpPr>
          <p:nvPr>
            <p:ph idx="1"/>
          </p:nvPr>
        </p:nvSpPr>
        <p:spPr>
          <a:xfrm>
            <a:off x="457200" y="1905000"/>
            <a:ext cx="8229600" cy="4572000"/>
          </a:xfrm>
        </p:spPr>
        <p:txBody>
          <a:bodyPr>
            <a:normAutofit/>
          </a:bodyPr>
          <a:lstStyle/>
          <a:p>
            <a:pPr lvl="0">
              <a:buFont typeface="Wingdings" pitchFamily="2" charset="2"/>
              <a:buChar char="ü"/>
            </a:pPr>
            <a:r>
              <a:rPr lang="en-US" sz="2600" dirty="0">
                <a:solidFill>
                  <a:schemeClr val="bg1"/>
                </a:solidFill>
                <a:latin typeface="Arial" pitchFamily="34" charset="0"/>
                <a:cs typeface="Arial" pitchFamily="34" charset="0"/>
              </a:rPr>
              <a:t>Admin can check that </a:t>
            </a:r>
            <a:r>
              <a:rPr lang="en-US" sz="2600" dirty="0" smtClean="0">
                <a:solidFill>
                  <a:schemeClr val="bg1"/>
                </a:solidFill>
                <a:latin typeface="Arial" pitchFamily="34" charset="0"/>
                <a:cs typeface="Arial" pitchFamily="34" charset="0"/>
              </a:rPr>
              <a:t>whether the employee </a:t>
            </a:r>
            <a:r>
              <a:rPr lang="en-US" sz="2600" dirty="0">
                <a:solidFill>
                  <a:schemeClr val="bg1"/>
                </a:solidFill>
                <a:latin typeface="Arial" pitchFamily="34" charset="0"/>
                <a:cs typeface="Arial" pitchFamily="34" charset="0"/>
              </a:rPr>
              <a:t>is doing assigned work on the </a:t>
            </a:r>
            <a:r>
              <a:rPr lang="en-US" sz="2600" dirty="0" smtClean="0">
                <a:solidFill>
                  <a:schemeClr val="bg1"/>
                </a:solidFill>
                <a:latin typeface="Arial" pitchFamily="34" charset="0"/>
                <a:cs typeface="Arial" pitchFamily="34" charset="0"/>
              </a:rPr>
              <a:t>system or not.</a:t>
            </a:r>
          </a:p>
          <a:p>
            <a:pPr lvl="0">
              <a:buFont typeface="Wingdings" pitchFamily="2" charset="2"/>
              <a:buChar char="ü"/>
            </a:pPr>
            <a:endParaRPr lang="en-US" sz="2600" dirty="0">
              <a:solidFill>
                <a:schemeClr val="bg1"/>
              </a:solidFill>
              <a:latin typeface="Arial" pitchFamily="34" charset="0"/>
              <a:cs typeface="Arial" pitchFamily="34" charset="0"/>
            </a:endParaRPr>
          </a:p>
          <a:p>
            <a:pPr lvl="0">
              <a:buFont typeface="Wingdings" pitchFamily="2" charset="2"/>
              <a:buChar char="ü"/>
            </a:pPr>
            <a:r>
              <a:rPr lang="en-US" sz="2600" dirty="0">
                <a:solidFill>
                  <a:schemeClr val="bg1"/>
                </a:solidFill>
                <a:latin typeface="Arial" pitchFamily="34" charset="0"/>
                <a:cs typeface="Arial" pitchFamily="34" charset="0"/>
              </a:rPr>
              <a:t>Admin can get this on just a click</a:t>
            </a:r>
            <a:r>
              <a:rPr lang="en-US" sz="2600" dirty="0" smtClean="0">
                <a:solidFill>
                  <a:schemeClr val="bg1"/>
                </a:solidFill>
                <a:latin typeface="Arial" pitchFamily="34" charset="0"/>
                <a:cs typeface="Arial" pitchFamily="34" charset="0"/>
              </a:rPr>
              <a:t>.</a:t>
            </a:r>
          </a:p>
          <a:p>
            <a:pPr lvl="0">
              <a:buFont typeface="Wingdings" pitchFamily="2" charset="2"/>
              <a:buChar char="ü"/>
            </a:pPr>
            <a:endParaRPr lang="en-US" sz="2600" dirty="0">
              <a:solidFill>
                <a:schemeClr val="bg1"/>
              </a:solidFill>
              <a:latin typeface="Arial" pitchFamily="34" charset="0"/>
              <a:cs typeface="Arial" pitchFamily="34" charset="0"/>
            </a:endParaRPr>
          </a:p>
          <a:p>
            <a:pPr lvl="0">
              <a:buFont typeface="Wingdings" pitchFamily="2" charset="2"/>
              <a:buChar char="ü"/>
            </a:pPr>
            <a:r>
              <a:rPr lang="en-US" sz="2600" dirty="0">
                <a:solidFill>
                  <a:schemeClr val="bg1"/>
                </a:solidFill>
                <a:latin typeface="Arial" pitchFamily="34" charset="0"/>
                <a:cs typeface="Arial" pitchFamily="34" charset="0"/>
              </a:rPr>
              <a:t>Admin will get information about all systems where this is implemented</a:t>
            </a:r>
            <a:r>
              <a:rPr lang="en-US" sz="2600" dirty="0" smtClean="0">
                <a:solidFill>
                  <a:schemeClr val="bg1"/>
                </a:solidFill>
                <a:latin typeface="Arial" pitchFamily="34" charset="0"/>
                <a:cs typeface="Arial" pitchFamily="34" charset="0"/>
              </a:rPr>
              <a:t>.</a:t>
            </a:r>
            <a:endParaRPr lang="en-US" sz="2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99032"/>
          </a:xfrm>
        </p:spPr>
        <p:txBody>
          <a:bodyPr>
            <a:normAutofit/>
          </a:bodyPr>
          <a:lstStyle/>
          <a:p>
            <a:pPr algn="r"/>
            <a:r>
              <a:rPr lang="en-US" b="1" dirty="0" smtClean="0">
                <a:cs typeface="Times New Roman" pitchFamily="18" charset="0"/>
              </a:rPr>
              <a:t>Limitations</a:t>
            </a:r>
            <a:endParaRPr lang="en-US" dirty="0">
              <a:cs typeface="Times New Roman" pitchFamily="18" charset="0"/>
            </a:endParaRPr>
          </a:p>
        </p:txBody>
      </p:sp>
      <p:sp>
        <p:nvSpPr>
          <p:cNvPr id="3" name="Content Placeholder 2"/>
          <p:cNvSpPr>
            <a:spLocks noGrp="1"/>
          </p:cNvSpPr>
          <p:nvPr>
            <p:ph idx="1"/>
          </p:nvPr>
        </p:nvSpPr>
        <p:spPr>
          <a:xfrm>
            <a:off x="457200" y="2057400"/>
            <a:ext cx="8229600" cy="4572000"/>
          </a:xfrm>
        </p:spPr>
        <p:txBody>
          <a:bodyPr/>
          <a:lstStyle/>
          <a:p>
            <a:pPr lvl="0">
              <a:buFont typeface="Wingdings" pitchFamily="2" charset="2"/>
              <a:buChar char="ü"/>
            </a:pPr>
            <a:r>
              <a:rPr lang="en-US" sz="2600" dirty="0" smtClean="0">
                <a:solidFill>
                  <a:schemeClr val="bg1"/>
                </a:solidFill>
                <a:latin typeface="Arial" pitchFamily="34" charset="0"/>
                <a:cs typeface="Arial" pitchFamily="34" charset="0"/>
              </a:rPr>
              <a:t>Each system should have internet connectivity.</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normAutofit/>
          </a:bodyPr>
          <a:lstStyle/>
          <a:p>
            <a:pPr algn="r"/>
            <a:r>
              <a:rPr lang="en-US" dirty="0" smtClean="0"/>
              <a:t>Introduction</a:t>
            </a:r>
            <a:endParaRPr lang="en-US" dirty="0"/>
          </a:p>
        </p:txBody>
      </p:sp>
      <p:sp>
        <p:nvSpPr>
          <p:cNvPr id="3" name="Content Placeholder 2"/>
          <p:cNvSpPr>
            <a:spLocks noGrp="1"/>
          </p:cNvSpPr>
          <p:nvPr>
            <p:ph idx="1"/>
          </p:nvPr>
        </p:nvSpPr>
        <p:spPr>
          <a:xfrm>
            <a:off x="533400" y="1600200"/>
            <a:ext cx="8229600" cy="4953000"/>
          </a:xfrm>
        </p:spPr>
        <p:txBody>
          <a:bodyPr>
            <a:normAutofit fontScale="92500" lnSpcReduction="10000"/>
          </a:bodyPr>
          <a:lstStyle/>
          <a:p>
            <a:pPr lvl="0">
              <a:buFont typeface="Wingdings" pitchFamily="2" charset="2"/>
              <a:buChar char="ü"/>
            </a:pPr>
            <a:r>
              <a:rPr lang="en-US" sz="2800" dirty="0" smtClean="0">
                <a:solidFill>
                  <a:schemeClr val="bg1"/>
                </a:solidFill>
                <a:latin typeface="Arial" pitchFamily="34" charset="0"/>
                <a:cs typeface="Arial" pitchFamily="34" charset="0"/>
              </a:rPr>
              <a:t>We </a:t>
            </a:r>
            <a:r>
              <a:rPr lang="en-US" sz="2800" dirty="0">
                <a:solidFill>
                  <a:schemeClr val="bg1"/>
                </a:solidFill>
                <a:latin typeface="Arial" pitchFamily="34" charset="0"/>
                <a:cs typeface="Arial" pitchFamily="34" charset="0"/>
              </a:rPr>
              <a:t>usually come across areas where an admin or department or company head needs to monitor user work. </a:t>
            </a:r>
            <a:endParaRPr lang="en-US" sz="2800" dirty="0" smtClean="0">
              <a:solidFill>
                <a:schemeClr val="bg1"/>
              </a:solidFill>
              <a:latin typeface="Arial" pitchFamily="34" charset="0"/>
              <a:cs typeface="Arial" pitchFamily="34" charset="0"/>
            </a:endParaRPr>
          </a:p>
          <a:p>
            <a:pPr lvl="0">
              <a:buFont typeface="Wingdings" pitchFamily="2" charset="2"/>
              <a:buChar char="ü"/>
            </a:pPr>
            <a:endParaRPr lang="en-US" sz="2800" dirty="0">
              <a:solidFill>
                <a:schemeClr val="bg1"/>
              </a:solidFill>
              <a:latin typeface="Arial" pitchFamily="34" charset="0"/>
              <a:cs typeface="Arial" pitchFamily="34" charset="0"/>
            </a:endParaRPr>
          </a:p>
          <a:p>
            <a:pPr lvl="0">
              <a:buFont typeface="Wingdings" pitchFamily="2" charset="2"/>
              <a:buChar char="ü"/>
            </a:pPr>
            <a:r>
              <a:rPr lang="en-US" sz="2800" dirty="0">
                <a:solidFill>
                  <a:schemeClr val="bg1"/>
                </a:solidFill>
                <a:latin typeface="Arial" pitchFamily="34" charset="0"/>
                <a:cs typeface="Arial" pitchFamily="34" charset="0"/>
              </a:rPr>
              <a:t>This monitoring helps the authority to know about any unusual activity or any activity not supposed to be done in office premises, which is done by the employee</a:t>
            </a:r>
            <a:r>
              <a:rPr lang="en-US" sz="2800" dirty="0" smtClean="0">
                <a:solidFill>
                  <a:schemeClr val="bg1"/>
                </a:solidFill>
                <a:latin typeface="Arial" pitchFamily="34" charset="0"/>
                <a:cs typeface="Arial" pitchFamily="34" charset="0"/>
              </a:rPr>
              <a:t>.</a:t>
            </a:r>
          </a:p>
          <a:p>
            <a:pPr lvl="0">
              <a:buFont typeface="Wingdings" pitchFamily="2" charset="2"/>
              <a:buChar char="ü"/>
            </a:pPr>
            <a:endParaRPr lang="en-US" sz="2800" dirty="0" smtClean="0">
              <a:solidFill>
                <a:schemeClr val="bg1"/>
              </a:solidFill>
              <a:latin typeface="Arial" pitchFamily="34" charset="0"/>
              <a:cs typeface="Arial" pitchFamily="34" charset="0"/>
            </a:endParaRPr>
          </a:p>
          <a:p>
            <a:pPr lvl="0">
              <a:buFont typeface="Wingdings" pitchFamily="2" charset="2"/>
              <a:buChar char="ü"/>
            </a:pPr>
            <a:r>
              <a:rPr lang="en-US" sz="2800" dirty="0" smtClean="0">
                <a:solidFill>
                  <a:schemeClr val="bg1"/>
                </a:solidFill>
                <a:latin typeface="Arial" pitchFamily="34" charset="0"/>
                <a:cs typeface="Arial" pitchFamily="34" charset="0"/>
              </a:rPr>
              <a:t>To make this monitoring easy and effective, we have come up with an On Demand Authority system that monitors a PC on authority demand.</a:t>
            </a:r>
          </a:p>
          <a:p>
            <a:pPr lvl="0">
              <a:buFont typeface="Wingdings" pitchFamily="2" charset="2"/>
              <a:buChar char="§"/>
            </a:pPr>
            <a:endParaRPr lang="en-US" dirty="0">
              <a:solidFill>
                <a:schemeClr val="bg1"/>
              </a:solidFill>
              <a:latin typeface="+mj-lt"/>
              <a:cs typeface="Times New Roman" pitchFamily="18" charset="0"/>
            </a:endParaRPr>
          </a:p>
          <a:p>
            <a:pPr>
              <a:buFont typeface="Wingdings" pitchFamily="2" charset="2"/>
              <a:buChar char="§"/>
            </a:pPr>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pPr algn="r"/>
            <a:r>
              <a:rPr lang="en-US" b="1" dirty="0" smtClean="0">
                <a:cs typeface="Times New Roman" pitchFamily="18" charset="0"/>
              </a:rPr>
              <a:t>Applications</a:t>
            </a:r>
            <a:endParaRPr lang="en-US" dirty="0">
              <a:cs typeface="Times New Roman" pitchFamily="18" charset="0"/>
            </a:endParaRPr>
          </a:p>
        </p:txBody>
      </p:sp>
      <p:sp>
        <p:nvSpPr>
          <p:cNvPr id="3" name="Content Placeholder 2"/>
          <p:cNvSpPr>
            <a:spLocks noGrp="1"/>
          </p:cNvSpPr>
          <p:nvPr>
            <p:ph idx="1"/>
          </p:nvPr>
        </p:nvSpPr>
        <p:spPr>
          <a:xfrm>
            <a:off x="457200" y="1981200"/>
            <a:ext cx="8229600" cy="4473608"/>
          </a:xfrm>
        </p:spPr>
        <p:txBody>
          <a:bodyPr/>
          <a:lstStyle/>
          <a:p>
            <a:pPr>
              <a:buFont typeface="Wingdings" pitchFamily="2" charset="2"/>
              <a:buChar char="ü"/>
            </a:pPr>
            <a:r>
              <a:rPr lang="en-US" sz="2600" dirty="0" smtClean="0">
                <a:solidFill>
                  <a:schemeClr val="bg1"/>
                </a:solidFill>
                <a:latin typeface="Arial" pitchFamily="34" charset="0"/>
                <a:cs typeface="Arial" pitchFamily="34" charset="0"/>
              </a:rPr>
              <a:t>Can be </a:t>
            </a:r>
            <a:r>
              <a:rPr lang="en-US" sz="2600" dirty="0">
                <a:solidFill>
                  <a:schemeClr val="bg1"/>
                </a:solidFill>
                <a:latin typeface="Arial" pitchFamily="34" charset="0"/>
                <a:cs typeface="Arial" pitchFamily="34" charset="0"/>
              </a:rPr>
              <a:t>used in a MNC where </a:t>
            </a:r>
            <a:r>
              <a:rPr lang="en-US" sz="2600" dirty="0" smtClean="0">
                <a:solidFill>
                  <a:schemeClr val="bg1"/>
                </a:solidFill>
                <a:latin typeface="Arial" pitchFamily="34" charset="0"/>
                <a:cs typeface="Arial" pitchFamily="34" charset="0"/>
              </a:rPr>
              <a:t>boss </a:t>
            </a:r>
            <a:r>
              <a:rPr lang="en-US" sz="2600" dirty="0">
                <a:solidFill>
                  <a:schemeClr val="bg1"/>
                </a:solidFill>
                <a:latin typeface="Arial" pitchFamily="34" charset="0"/>
                <a:cs typeface="Arial" pitchFamily="34" charset="0"/>
              </a:rPr>
              <a:t>does not have time to keep an eye on every activity of employee. </a:t>
            </a:r>
            <a:endParaRPr lang="en-US" sz="2600" dirty="0" smtClean="0">
              <a:solidFill>
                <a:schemeClr val="bg1"/>
              </a:solidFill>
              <a:latin typeface="Arial" pitchFamily="34" charset="0"/>
              <a:cs typeface="Arial" pitchFamily="34" charset="0"/>
            </a:endParaRPr>
          </a:p>
          <a:p>
            <a:pPr>
              <a:buFont typeface="Wingdings" pitchFamily="2" charset="2"/>
              <a:buChar char="ü"/>
            </a:pPr>
            <a:endParaRPr lang="en-US" sz="2600" dirty="0">
              <a:solidFill>
                <a:schemeClr val="bg1"/>
              </a:solidFill>
              <a:latin typeface="Arial" pitchFamily="34" charset="0"/>
              <a:cs typeface="Arial" pitchFamily="34" charset="0"/>
            </a:endParaRPr>
          </a:p>
          <a:p>
            <a:pPr>
              <a:buFont typeface="Wingdings" pitchFamily="2" charset="2"/>
              <a:buChar char="ü"/>
            </a:pPr>
            <a:r>
              <a:rPr lang="en-US" sz="2600" dirty="0" smtClean="0">
                <a:solidFill>
                  <a:schemeClr val="bg1"/>
                </a:solidFill>
                <a:latin typeface="Arial" pitchFamily="34" charset="0"/>
                <a:cs typeface="Arial" pitchFamily="34" charset="0"/>
              </a:rPr>
              <a:t>Can even </a:t>
            </a:r>
            <a:r>
              <a:rPr lang="en-US" sz="2600" dirty="0">
                <a:solidFill>
                  <a:schemeClr val="bg1"/>
                </a:solidFill>
                <a:latin typeface="Arial" pitchFamily="34" charset="0"/>
                <a:cs typeface="Arial" pitchFamily="34" charset="0"/>
              </a:rPr>
              <a:t>be </a:t>
            </a:r>
            <a:r>
              <a:rPr lang="en-US" sz="2600" dirty="0" smtClean="0">
                <a:solidFill>
                  <a:schemeClr val="bg1"/>
                </a:solidFill>
                <a:latin typeface="Arial" pitchFamily="34" charset="0"/>
                <a:cs typeface="Arial" pitchFamily="34" charset="0"/>
              </a:rPr>
              <a:t>used </a:t>
            </a:r>
            <a:r>
              <a:rPr lang="en-US" sz="2600" dirty="0">
                <a:solidFill>
                  <a:schemeClr val="bg1"/>
                </a:solidFill>
                <a:latin typeface="Arial" pitchFamily="34" charset="0"/>
                <a:cs typeface="Arial" pitchFamily="34" charset="0"/>
              </a:rPr>
              <a:t>in </a:t>
            </a:r>
            <a:r>
              <a:rPr lang="en-US" sz="2600" dirty="0" smtClean="0">
                <a:solidFill>
                  <a:schemeClr val="bg1"/>
                </a:solidFill>
                <a:latin typeface="Arial" pitchFamily="34" charset="0"/>
                <a:cs typeface="Arial" pitchFamily="34" charset="0"/>
              </a:rPr>
              <a:t>cyber </a:t>
            </a:r>
            <a:r>
              <a:rPr lang="en-US" sz="2600" dirty="0">
                <a:solidFill>
                  <a:schemeClr val="bg1"/>
                </a:solidFill>
                <a:latin typeface="Arial" pitchFamily="34" charset="0"/>
                <a:cs typeface="Arial" pitchFamily="34" charset="0"/>
              </a:rPr>
              <a:t>c</a:t>
            </a:r>
            <a:r>
              <a:rPr lang="en-US" sz="2600" dirty="0" smtClean="0">
                <a:solidFill>
                  <a:schemeClr val="bg1"/>
                </a:solidFill>
                <a:latin typeface="Arial" pitchFamily="34" charset="0"/>
                <a:cs typeface="Arial" pitchFamily="34" charset="0"/>
              </a:rPr>
              <a:t>afe </a:t>
            </a:r>
            <a:r>
              <a:rPr lang="en-US" sz="2600" dirty="0">
                <a:solidFill>
                  <a:schemeClr val="bg1"/>
                </a:solidFill>
                <a:latin typeface="Arial" pitchFamily="34" charset="0"/>
                <a:cs typeface="Arial" pitchFamily="34" charset="0"/>
              </a:rPr>
              <a:t>where admin can check every user is not using for malfunction. </a:t>
            </a:r>
          </a:p>
          <a:p>
            <a:pPr>
              <a:buFont typeface="Wingdings" pitchFamily="2" charset="2"/>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381001"/>
            <a:ext cx="8062912" cy="1143000"/>
          </a:xfrm>
        </p:spPr>
        <p:txBody>
          <a:bodyPr/>
          <a:lstStyle/>
          <a:p>
            <a:r>
              <a:rPr lang="en-US" dirty="0" smtClean="0"/>
              <a:t>Scope</a:t>
            </a:r>
            <a:endParaRPr lang="en-US" dirty="0"/>
          </a:p>
        </p:txBody>
      </p:sp>
      <p:sp>
        <p:nvSpPr>
          <p:cNvPr id="3" name="Subtitle 2"/>
          <p:cNvSpPr>
            <a:spLocks noGrp="1"/>
          </p:cNvSpPr>
          <p:nvPr>
            <p:ph type="subTitle" idx="1"/>
          </p:nvPr>
        </p:nvSpPr>
        <p:spPr>
          <a:xfrm>
            <a:off x="533400" y="2438400"/>
            <a:ext cx="8062912" cy="3124200"/>
          </a:xfrm>
        </p:spPr>
        <p:txBody>
          <a:bodyPr>
            <a:normAutofit/>
          </a:bodyPr>
          <a:lstStyle/>
          <a:p>
            <a:pPr algn="l"/>
            <a:r>
              <a:rPr lang="en-US" sz="2600" dirty="0" smtClean="0">
                <a:solidFill>
                  <a:schemeClr val="bg1"/>
                </a:solidFill>
                <a:latin typeface="Arial" pitchFamily="34" charset="0"/>
                <a:cs typeface="Arial" pitchFamily="34" charset="0"/>
              </a:rPr>
              <a:t>PC monitor can be extended to the concept of PC control. The admin can hold or shutdown  any of the employee PC’s with the Desktop Application.</a:t>
            </a:r>
            <a:endParaRPr lang="en-US" sz="2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399032"/>
          </a:xfrm>
        </p:spPr>
        <p:txBody>
          <a:bodyPr/>
          <a:lstStyle/>
          <a:p>
            <a:pPr algn="r"/>
            <a:r>
              <a:rPr lang="en-US" dirty="0" smtClean="0"/>
              <a:t>References</a:t>
            </a:r>
            <a:endParaRPr lang="en-US" dirty="0"/>
          </a:p>
        </p:txBody>
      </p:sp>
      <p:sp>
        <p:nvSpPr>
          <p:cNvPr id="3" name="Content Placeholder 2"/>
          <p:cNvSpPr>
            <a:spLocks noGrp="1"/>
          </p:cNvSpPr>
          <p:nvPr>
            <p:ph idx="1"/>
          </p:nvPr>
        </p:nvSpPr>
        <p:spPr>
          <a:xfrm>
            <a:off x="457200" y="1524000"/>
            <a:ext cx="8229600" cy="4930808"/>
          </a:xfrm>
        </p:spPr>
        <p:txBody>
          <a:bodyPr>
            <a:noAutofit/>
          </a:bodyPr>
          <a:lstStyle/>
          <a:p>
            <a:pPr marL="578358" indent="-514350">
              <a:buFont typeface="+mj-lt"/>
              <a:buAutoNum type="arabicPeriod"/>
            </a:pPr>
            <a:r>
              <a:rPr lang="en-US" sz="2400" dirty="0" smtClean="0">
                <a:solidFill>
                  <a:schemeClr val="bg1"/>
                </a:solidFill>
                <a:latin typeface="Arial" pitchFamily="34" charset="0"/>
                <a:cs typeface="Arial" pitchFamily="34" charset="0"/>
              </a:rPr>
              <a:t>PC Control Over Internet | </a:t>
            </a:r>
            <a:r>
              <a:rPr lang="en-US" sz="2400" dirty="0" err="1" smtClean="0">
                <a:solidFill>
                  <a:schemeClr val="bg1"/>
                </a:solidFill>
                <a:latin typeface="Arial" pitchFamily="34" charset="0"/>
                <a:cs typeface="Arial" pitchFamily="34" charset="0"/>
              </a:rPr>
              <a:t>NevonProjects</a:t>
            </a:r>
            <a:r>
              <a:rPr lang="en-US" sz="2400" dirty="0" smtClean="0">
                <a:solidFill>
                  <a:schemeClr val="bg1"/>
                </a:solidFill>
                <a:latin typeface="Arial" pitchFamily="34" charset="0"/>
                <a:cs typeface="Arial" pitchFamily="34" charset="0"/>
              </a:rPr>
              <a:t>, </a:t>
            </a:r>
            <a:r>
              <a:rPr lang="en-US" sz="2400" i="1" dirty="0" smtClean="0">
                <a:solidFill>
                  <a:schemeClr val="bg1"/>
                </a:solidFill>
                <a:latin typeface="Arial" pitchFamily="34" charset="0"/>
                <a:cs typeface="Arial" pitchFamily="34" charset="0"/>
              </a:rPr>
              <a:t>Nevonprojects.com</a:t>
            </a:r>
            <a:r>
              <a:rPr lang="en-US" sz="2400" dirty="0" smtClean="0">
                <a:solidFill>
                  <a:schemeClr val="bg1"/>
                </a:solidFill>
                <a:latin typeface="Arial" pitchFamily="34" charset="0"/>
                <a:cs typeface="Arial" pitchFamily="34" charset="0"/>
              </a:rPr>
              <a:t>, 2016. </a:t>
            </a:r>
          </a:p>
          <a:p>
            <a:pPr marL="578358" lvl="0" indent="-514350">
              <a:buFont typeface="+mj-lt"/>
              <a:buAutoNum type="arabicPeriod"/>
            </a:pPr>
            <a:r>
              <a:rPr lang="en-US" sz="2400" dirty="0" smtClean="0">
                <a:solidFill>
                  <a:schemeClr val="bg1"/>
                </a:solidFill>
                <a:latin typeface="Arial" pitchFamily="34" charset="0"/>
                <a:cs typeface="Arial" pitchFamily="34" charset="0"/>
              </a:rPr>
              <a:t>J. O'Toole, “</a:t>
            </a:r>
            <a:r>
              <a:rPr lang="en-US" sz="2400" dirty="0" err="1" smtClean="0">
                <a:solidFill>
                  <a:schemeClr val="bg1"/>
                </a:solidFill>
                <a:latin typeface="Arial" pitchFamily="34" charset="0"/>
                <a:cs typeface="Arial" pitchFamily="34" charset="0"/>
              </a:rPr>
              <a:t>Golang</a:t>
            </a:r>
            <a:r>
              <a:rPr lang="en-US" sz="2400" dirty="0" smtClean="0">
                <a:solidFill>
                  <a:schemeClr val="bg1"/>
                </a:solidFill>
                <a:latin typeface="Arial" pitchFamily="34" charset="0"/>
                <a:cs typeface="Arial" pitchFamily="34" charset="0"/>
              </a:rPr>
              <a:t> and why it matters,” Medium, 2016. [Online]. Available: https://medium.com/@jamesotoole/golang-and-why-it-matters-1710b3af96f7. [Accessed: 13-Dec-2016].</a:t>
            </a:r>
          </a:p>
          <a:p>
            <a:pPr marL="578358" lvl="0" indent="-514350">
              <a:buFont typeface="+mj-lt"/>
              <a:buAutoNum type="arabicPeriod"/>
            </a:pPr>
            <a:r>
              <a:rPr lang="en-US" sz="2400" dirty="0" smtClean="0">
                <a:solidFill>
                  <a:schemeClr val="bg1"/>
                </a:solidFill>
                <a:latin typeface="Arial" pitchFamily="34" charset="0"/>
                <a:cs typeface="Arial" pitchFamily="34" charset="0"/>
              </a:rPr>
              <a:t>S. Singh and V. Posts, "</a:t>
            </a:r>
            <a:r>
              <a:rPr lang="en-US" sz="2400" dirty="0" err="1" smtClean="0">
                <a:solidFill>
                  <a:schemeClr val="bg1"/>
                </a:solidFill>
                <a:latin typeface="Arial" pitchFamily="34" charset="0"/>
                <a:cs typeface="Arial" pitchFamily="34" charset="0"/>
              </a:rPr>
              <a:t>Scrot</a:t>
            </a:r>
            <a:r>
              <a:rPr lang="en-US" sz="2400" dirty="0" smtClean="0">
                <a:solidFill>
                  <a:schemeClr val="bg1"/>
                </a:solidFill>
                <a:latin typeface="Arial" pitchFamily="34" charset="0"/>
                <a:cs typeface="Arial" pitchFamily="34" charset="0"/>
              </a:rPr>
              <a:t>: A Command Line Tool to Take Desktop/Server Screenshots Automatically in Linux", </a:t>
            </a:r>
            <a:r>
              <a:rPr lang="en-US" sz="2400" i="1" dirty="0" smtClean="0">
                <a:solidFill>
                  <a:schemeClr val="bg1"/>
                </a:solidFill>
                <a:latin typeface="Arial" pitchFamily="34" charset="0"/>
                <a:cs typeface="Arial" pitchFamily="34" charset="0"/>
              </a:rPr>
              <a:t>Tecmint.com</a:t>
            </a:r>
            <a:r>
              <a:rPr lang="en-US" sz="2400" dirty="0" smtClean="0">
                <a:solidFill>
                  <a:schemeClr val="bg1"/>
                </a:solidFill>
                <a:latin typeface="Arial" pitchFamily="34" charset="0"/>
                <a:cs typeface="Arial" pitchFamily="34" charset="0"/>
              </a:rPr>
              <a:t>, 2016.</a:t>
            </a:r>
          </a:p>
          <a:p>
            <a:pPr marL="578358" indent="-514350">
              <a:buFont typeface="+mj-lt"/>
              <a:buAutoNum type="arabicPeriod"/>
            </a:pPr>
            <a:r>
              <a:rPr lang="en-US" sz="2400" dirty="0" smtClean="0">
                <a:solidFill>
                  <a:schemeClr val="bg1"/>
                </a:solidFill>
                <a:latin typeface="Arial" pitchFamily="34" charset="0"/>
                <a:cs typeface="Arial" pitchFamily="34" charset="0"/>
              </a:rPr>
              <a:t>G. </a:t>
            </a:r>
            <a:r>
              <a:rPr lang="en-US" sz="2400" dirty="0" err="1" smtClean="0">
                <a:solidFill>
                  <a:schemeClr val="bg1"/>
                </a:solidFill>
                <a:latin typeface="Arial" pitchFamily="34" charset="0"/>
                <a:cs typeface="Arial" pitchFamily="34" charset="0"/>
              </a:rPr>
              <a:t>Vlasselaer</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Golang</a:t>
            </a:r>
            <a:r>
              <a:rPr lang="en-US" sz="2400" dirty="0" smtClean="0">
                <a:solidFill>
                  <a:schemeClr val="bg1"/>
                </a:solidFill>
                <a:latin typeface="Arial" pitchFamily="34" charset="0"/>
                <a:cs typeface="Arial" pitchFamily="34" charset="0"/>
              </a:rPr>
              <a:t> transfer a file over a TCP socket - </a:t>
            </a:r>
            <a:r>
              <a:rPr lang="en-US" sz="2400" dirty="0" err="1" smtClean="0">
                <a:solidFill>
                  <a:schemeClr val="bg1"/>
                </a:solidFill>
                <a:latin typeface="Arial" pitchFamily="34" charset="0"/>
                <a:cs typeface="Arial" pitchFamily="34" charset="0"/>
              </a:rPr>
              <a:t>Mr.Waggel</a:t>
            </a:r>
            <a:r>
              <a:rPr lang="en-US" sz="2400" dirty="0" smtClean="0">
                <a:solidFill>
                  <a:schemeClr val="bg1"/>
                </a:solidFill>
                <a:latin typeface="Arial" pitchFamily="34" charset="0"/>
                <a:cs typeface="Arial" pitchFamily="34" charset="0"/>
              </a:rPr>
              <a:t>", </a:t>
            </a:r>
            <a:r>
              <a:rPr lang="en-US" sz="2400" i="1" dirty="0" err="1" smtClean="0">
                <a:solidFill>
                  <a:schemeClr val="bg1"/>
                </a:solidFill>
                <a:latin typeface="Arial" pitchFamily="34" charset="0"/>
                <a:cs typeface="Arial" pitchFamily="34" charset="0"/>
              </a:rPr>
              <a:t>Mrwaggel.be</a:t>
            </a:r>
            <a:r>
              <a:rPr lang="en-US" sz="2400" dirty="0" smtClean="0">
                <a:solidFill>
                  <a:schemeClr val="bg1"/>
                </a:solidFill>
                <a:latin typeface="Arial" pitchFamily="34" charset="0"/>
                <a:cs typeface="Arial" pitchFamily="34" charset="0"/>
              </a:rPr>
              <a:t>, 2016.  </a:t>
            </a:r>
          </a:p>
          <a:p>
            <a:pPr marL="578358" indent="-514350">
              <a:buFont typeface="+mj-lt"/>
              <a:buAutoNum type="arabicPeriod"/>
            </a:pPr>
            <a:endParaRPr lang="en-US" sz="24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98203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524000"/>
            <a:ext cx="8229600" cy="4572000"/>
          </a:xfrm>
        </p:spPr>
        <p:txBody>
          <a:bodyPr>
            <a:normAutofit/>
          </a:bodyPr>
          <a:lstStyle/>
          <a:p>
            <a:pPr lvl="0">
              <a:buFont typeface="Wingdings" pitchFamily="2" charset="2"/>
              <a:buChar char="ü"/>
            </a:pPr>
            <a:r>
              <a:rPr lang="en-US" sz="2600" dirty="0" smtClean="0">
                <a:solidFill>
                  <a:schemeClr val="bg1"/>
                </a:solidFill>
                <a:latin typeface="Arial" pitchFamily="34" charset="0"/>
                <a:cs typeface="Arial" pitchFamily="34" charset="0"/>
              </a:rPr>
              <a:t>Remote PC monitoring needs a working internet connection. </a:t>
            </a:r>
          </a:p>
          <a:p>
            <a:pPr lvl="0">
              <a:buFont typeface="Wingdings" pitchFamily="2" charset="2"/>
              <a:buChar char="ü"/>
            </a:pPr>
            <a:endParaRPr lang="en-US" sz="2600" dirty="0" smtClean="0">
              <a:solidFill>
                <a:schemeClr val="bg1"/>
              </a:solidFill>
              <a:latin typeface="Arial" pitchFamily="34" charset="0"/>
              <a:cs typeface="Arial" pitchFamily="34" charset="0"/>
            </a:endParaRPr>
          </a:p>
          <a:p>
            <a:pPr lvl="0">
              <a:buFont typeface="Wingdings" pitchFamily="2" charset="2"/>
              <a:buChar char="ü"/>
            </a:pPr>
            <a:r>
              <a:rPr lang="en-US" sz="2600" dirty="0" smtClean="0">
                <a:solidFill>
                  <a:schemeClr val="bg1"/>
                </a:solidFill>
                <a:latin typeface="Arial" pitchFamily="34" charset="0"/>
                <a:cs typeface="Arial" pitchFamily="34" charset="0"/>
              </a:rPr>
              <a:t>This application is our effort to provide a monitoring facility to people like faculty members in educational institutions, lab heads, managers in the organization to monitor the students or employees in a timely fashion by the medium of real time screenshots. </a:t>
            </a:r>
          </a:p>
          <a:p>
            <a:pPr lvl="0">
              <a:buFont typeface="Wingdings" pitchFamily="2" charset="2"/>
              <a:buChar char="§"/>
            </a:pPr>
            <a:endParaRPr lang="en-US" dirty="0" smtClean="0">
              <a:solidFill>
                <a:schemeClr val="bg1"/>
              </a:solidFill>
              <a:latin typeface="+mj-lt"/>
              <a:cs typeface="Times New Roman" pitchFamily="18" charset="0"/>
            </a:endParaRPr>
          </a:p>
          <a:p>
            <a:pPr>
              <a:buFont typeface="Wingdings" pitchFamily="2" charset="2"/>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Technologies Involved</a:t>
            </a:r>
            <a:br>
              <a:rPr lang="en-US" dirty="0" smtClean="0"/>
            </a:br>
            <a:endParaRPr lang="en-US" dirty="0"/>
          </a:p>
        </p:txBody>
      </p:sp>
      <p:sp>
        <p:nvSpPr>
          <p:cNvPr id="3" name="Subtitle 2"/>
          <p:cNvSpPr>
            <a:spLocks noGrp="1"/>
          </p:cNvSpPr>
          <p:nvPr>
            <p:ph type="subTitle" idx="1"/>
          </p:nvPr>
        </p:nvSpPr>
        <p:spPr/>
        <p:txBody>
          <a:bodyPr/>
          <a:lstStyle/>
          <a:p>
            <a:pPr marL="514350" indent="-514350" algn="l"/>
            <a:endParaRPr lang="en-US" dirty="0" smtClean="0">
              <a:solidFill>
                <a:schemeClr val="bg1"/>
              </a:solidFill>
            </a:endParaRPr>
          </a:p>
          <a:p>
            <a:pPr marL="514350" indent="-514350" algn="l">
              <a:buFont typeface="Wingdings" pitchFamily="2" charset="2"/>
              <a:buChar char="Ø"/>
            </a:pPr>
            <a:r>
              <a:rPr lang="en-US" dirty="0" smtClean="0">
                <a:solidFill>
                  <a:schemeClr val="bg1"/>
                </a:solidFill>
                <a:latin typeface="Arial" pitchFamily="34" charset="0"/>
                <a:cs typeface="Arial" pitchFamily="34" charset="0"/>
              </a:rPr>
              <a:t>Go Language</a:t>
            </a:r>
          </a:p>
          <a:p>
            <a:pPr marL="514350" indent="-514350" algn="l">
              <a:buFont typeface="Wingdings" pitchFamily="2" charset="2"/>
              <a:buChar char="Ø"/>
            </a:pPr>
            <a:r>
              <a:rPr lang="en-US" dirty="0" err="1" smtClean="0">
                <a:solidFill>
                  <a:schemeClr val="bg1"/>
                </a:solidFill>
                <a:latin typeface="Arial" pitchFamily="34" charset="0"/>
                <a:cs typeface="Arial" pitchFamily="34" charset="0"/>
              </a:rPr>
              <a:t>Scrot</a:t>
            </a:r>
            <a:endParaRPr lang="en-US" dirty="0" smtClean="0">
              <a:solidFill>
                <a:schemeClr val="bg1"/>
              </a:solidFill>
              <a:latin typeface="Arial" pitchFamily="34" charset="0"/>
              <a:cs typeface="Arial" pitchFamily="34" charset="0"/>
            </a:endParaRPr>
          </a:p>
          <a:p>
            <a:pPr marL="514350" indent="-514350" algn="l">
              <a:buFont typeface="Wingdings" pitchFamily="2" charset="2"/>
              <a:buChar char="Ø"/>
            </a:pP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8070056" cy="900111"/>
          </a:xfrm>
        </p:spPr>
        <p:txBody>
          <a:bodyPr/>
          <a:lstStyle/>
          <a:p>
            <a:r>
              <a:rPr lang="en-US" dirty="0" smtClean="0"/>
              <a:t>Features of Go Language</a:t>
            </a:r>
            <a:endParaRPr lang="en-US" dirty="0"/>
          </a:p>
        </p:txBody>
      </p:sp>
      <p:sp>
        <p:nvSpPr>
          <p:cNvPr id="3" name="Subtitle 2"/>
          <p:cNvSpPr>
            <a:spLocks noGrp="1"/>
          </p:cNvSpPr>
          <p:nvPr>
            <p:ph type="subTitle" idx="1"/>
          </p:nvPr>
        </p:nvSpPr>
        <p:spPr>
          <a:xfrm>
            <a:off x="533400" y="2209800"/>
            <a:ext cx="8070056" cy="4495800"/>
          </a:xfrm>
        </p:spPr>
        <p:txBody>
          <a:bodyPr>
            <a:noAutofit/>
          </a:bodyPr>
          <a:lstStyle/>
          <a:p>
            <a:pPr marL="342900" indent="-342900" algn="l">
              <a:buFont typeface="Wingdings" pitchFamily="2" charset="2"/>
              <a:buChar char="ü"/>
            </a:pPr>
            <a:r>
              <a:rPr lang="en-US" sz="2600" dirty="0" smtClean="0">
                <a:solidFill>
                  <a:schemeClr val="bg1"/>
                </a:solidFill>
                <a:latin typeface="Arial" pitchFamily="34" charset="0"/>
                <a:cs typeface="Arial" pitchFamily="34" charset="0"/>
              </a:rPr>
              <a:t>Free and open source programming language created at Google in 2007.</a:t>
            </a:r>
          </a:p>
          <a:p>
            <a:pPr marL="342900" indent="-342900" algn="l">
              <a:buFont typeface="Wingdings" pitchFamily="2" charset="2"/>
              <a:buChar char="ü"/>
            </a:pPr>
            <a:endParaRPr lang="en-US" sz="2600" dirty="0" smtClean="0">
              <a:solidFill>
                <a:schemeClr val="bg1"/>
              </a:solidFill>
              <a:latin typeface="Arial" pitchFamily="34" charset="0"/>
              <a:cs typeface="Arial" pitchFamily="34" charset="0"/>
            </a:endParaRPr>
          </a:p>
          <a:p>
            <a:pPr marL="342900" indent="-342900" algn="l">
              <a:buFont typeface="Wingdings" pitchFamily="2" charset="2"/>
              <a:buChar char="ü"/>
            </a:pPr>
            <a:r>
              <a:rPr lang="en-US" sz="2600" dirty="0" smtClean="0">
                <a:solidFill>
                  <a:schemeClr val="bg1"/>
                </a:solidFill>
                <a:latin typeface="Arial" pitchFamily="34" charset="0"/>
                <a:cs typeface="Arial" pitchFamily="34" charset="0"/>
              </a:rPr>
              <a:t>Statically typed, fast compiled language designed for modern development</a:t>
            </a:r>
          </a:p>
          <a:p>
            <a:pPr marL="342900" indent="-342900" algn="l">
              <a:buFont typeface="Wingdings" pitchFamily="2" charset="2"/>
              <a:buChar char="ü"/>
            </a:pPr>
            <a:endParaRPr lang="en-US" sz="2600" dirty="0" smtClean="0">
              <a:solidFill>
                <a:schemeClr val="bg1"/>
              </a:solidFill>
              <a:latin typeface="Arial" pitchFamily="34" charset="0"/>
              <a:cs typeface="Arial" pitchFamily="34" charset="0"/>
            </a:endParaRPr>
          </a:p>
          <a:p>
            <a:pPr marL="342900" indent="-342900" algn="l">
              <a:buFont typeface="Wingdings" pitchFamily="2" charset="2"/>
              <a:buChar char="ü"/>
            </a:pPr>
            <a:r>
              <a:rPr lang="en-US" sz="2600" dirty="0" smtClean="0">
                <a:solidFill>
                  <a:schemeClr val="bg1"/>
                </a:solidFill>
                <a:latin typeface="Arial" pitchFamily="34" charset="0"/>
                <a:cs typeface="Arial" pitchFamily="34" charset="0"/>
              </a:rPr>
              <a:t>Produces binary executables, like C++</a:t>
            </a:r>
          </a:p>
          <a:p>
            <a:pPr marL="342900" indent="-342900" algn="l">
              <a:buFont typeface="Wingdings" pitchFamily="2" charset="2"/>
              <a:buChar char="ü"/>
            </a:pPr>
            <a:endParaRPr lang="en-US" sz="2600" dirty="0" smtClean="0">
              <a:solidFill>
                <a:schemeClr val="bg1"/>
              </a:solidFill>
              <a:latin typeface="Arial" pitchFamily="34" charset="0"/>
              <a:cs typeface="Arial" pitchFamily="34" charset="0"/>
            </a:endParaRPr>
          </a:p>
          <a:p>
            <a:pPr marL="342900" lvl="0" indent="-342900" algn="l">
              <a:buFont typeface="Wingdings" pitchFamily="2" charset="2"/>
              <a:buChar char="ü"/>
            </a:pPr>
            <a:r>
              <a:rPr lang="en-US" sz="2600" dirty="0" smtClean="0">
                <a:solidFill>
                  <a:schemeClr val="bg1"/>
                </a:solidFill>
                <a:latin typeface="Arial" pitchFamily="34" charset="0"/>
                <a:cs typeface="Arial" pitchFamily="34" charset="0"/>
              </a:rPr>
              <a:t>Cross platform </a:t>
            </a:r>
          </a:p>
          <a:p>
            <a:pPr marL="342900" indent="-342900" algn="l">
              <a:buFont typeface="Wingdings" pitchFamily="2" charset="2"/>
              <a:buChar char="§"/>
            </a:pPr>
            <a:endParaRPr lang="en-US" sz="20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838200"/>
            <a:ext cx="8229600" cy="5616608"/>
          </a:xfrm>
        </p:spPr>
        <p:txBody>
          <a:bodyPr>
            <a:normAutofit fontScale="85000" lnSpcReduction="10000"/>
          </a:bodyPr>
          <a:lstStyle/>
          <a:p>
            <a:pPr>
              <a:buFont typeface="Wingdings" pitchFamily="2" charset="2"/>
              <a:buChar char="ü"/>
            </a:pPr>
            <a:r>
              <a:rPr lang="en-US" sz="3100" dirty="0" smtClean="0">
                <a:solidFill>
                  <a:schemeClr val="bg1"/>
                </a:solidFill>
                <a:latin typeface="Arial" pitchFamily="34" charset="0"/>
                <a:cs typeface="Arial" pitchFamily="34" charset="0"/>
              </a:rPr>
              <a:t>Powerful at Concurrency with inbuilt primitives. </a:t>
            </a:r>
          </a:p>
          <a:p>
            <a:pPr>
              <a:buFont typeface="Wingdings" pitchFamily="2" charset="2"/>
              <a:buChar char="ü"/>
            </a:pPr>
            <a:endParaRPr lang="en-US" sz="3100" dirty="0" smtClean="0">
              <a:solidFill>
                <a:schemeClr val="bg1"/>
              </a:solidFill>
              <a:latin typeface="Arial" pitchFamily="34" charset="0"/>
              <a:cs typeface="Arial" pitchFamily="34" charset="0"/>
            </a:endParaRPr>
          </a:p>
          <a:p>
            <a:pPr>
              <a:buFont typeface="Wingdings" pitchFamily="2" charset="2"/>
              <a:buChar char="ü"/>
            </a:pPr>
            <a:r>
              <a:rPr lang="en-US" sz="3100" dirty="0" smtClean="0">
                <a:solidFill>
                  <a:schemeClr val="bg1"/>
                </a:solidFill>
                <a:latin typeface="Arial" pitchFamily="34" charset="0"/>
                <a:cs typeface="Arial" pitchFamily="34" charset="0"/>
              </a:rPr>
              <a:t>Concurrency is baked nicely into the language.</a:t>
            </a:r>
          </a:p>
          <a:p>
            <a:pPr>
              <a:buFont typeface="Wingdings" pitchFamily="2" charset="2"/>
              <a:buChar char="ü"/>
            </a:pPr>
            <a:endParaRPr lang="en-US" sz="3100" dirty="0" smtClean="0">
              <a:solidFill>
                <a:schemeClr val="bg1"/>
              </a:solidFill>
              <a:latin typeface="Arial" pitchFamily="34" charset="0"/>
              <a:cs typeface="Arial" pitchFamily="34" charset="0"/>
            </a:endParaRPr>
          </a:p>
          <a:p>
            <a:pPr>
              <a:buFont typeface="Wingdings" pitchFamily="2" charset="2"/>
              <a:buChar char="ü"/>
            </a:pPr>
            <a:r>
              <a:rPr lang="en-US" sz="3100" dirty="0" smtClean="0">
                <a:solidFill>
                  <a:schemeClr val="bg1"/>
                </a:solidFill>
                <a:latin typeface="Arial" pitchFamily="34" charset="0"/>
                <a:cs typeface="Arial" pitchFamily="34" charset="0"/>
              </a:rPr>
              <a:t>Go has the very simple ‘go’ keyword, which is to say “go do this function in the background”, channels, which allow for buffered references of data for processing as well as parallelism by running go-routines on multiple cores asynchronously. </a:t>
            </a:r>
          </a:p>
          <a:p>
            <a:pPr>
              <a:buFont typeface="Wingdings" pitchFamily="2" charset="2"/>
              <a:buChar char="ü"/>
            </a:pPr>
            <a:endParaRPr lang="en-US" sz="3100" dirty="0" smtClean="0">
              <a:solidFill>
                <a:schemeClr val="bg1"/>
              </a:solidFill>
              <a:latin typeface="Arial" pitchFamily="34" charset="0"/>
              <a:cs typeface="Arial" pitchFamily="34" charset="0"/>
            </a:endParaRPr>
          </a:p>
          <a:p>
            <a:pPr>
              <a:buFont typeface="Wingdings" pitchFamily="2" charset="2"/>
              <a:buChar char="ü"/>
            </a:pPr>
            <a:r>
              <a:rPr lang="en-US" sz="3100" dirty="0" smtClean="0">
                <a:solidFill>
                  <a:schemeClr val="bg1"/>
                </a:solidFill>
                <a:latin typeface="Arial" pitchFamily="34" charset="0"/>
                <a:cs typeface="Arial" pitchFamily="34" charset="0"/>
              </a:rPr>
              <a:t>Developers can write programs that takes full use of the CPU available.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r"/>
            <a:r>
              <a:rPr lang="en-US" sz="4000" b="1" dirty="0" err="1" smtClean="0">
                <a:cs typeface="Times New Roman" pitchFamily="18" charset="0"/>
              </a:rPr>
              <a:t>Scrot</a:t>
            </a:r>
            <a:endParaRPr lang="en-US" dirty="0"/>
          </a:p>
        </p:txBody>
      </p:sp>
      <p:sp>
        <p:nvSpPr>
          <p:cNvPr id="3" name="Content Placeholder 2"/>
          <p:cNvSpPr>
            <a:spLocks noGrp="1"/>
          </p:cNvSpPr>
          <p:nvPr>
            <p:ph idx="1"/>
          </p:nvPr>
        </p:nvSpPr>
        <p:spPr>
          <a:xfrm>
            <a:off x="457200" y="1828800"/>
            <a:ext cx="8229600" cy="4626008"/>
          </a:xfrm>
        </p:spPr>
        <p:txBody>
          <a:bodyPr/>
          <a:lstStyle/>
          <a:p>
            <a:pPr>
              <a:buNone/>
            </a:pPr>
            <a:endParaRPr lang="en-US" dirty="0"/>
          </a:p>
        </p:txBody>
      </p:sp>
      <p:sp>
        <p:nvSpPr>
          <p:cNvPr id="4" name="Title 1"/>
          <p:cNvSpPr txBox="1">
            <a:spLocks/>
          </p:cNvSpPr>
          <p:nvPr/>
        </p:nvSpPr>
        <p:spPr>
          <a:xfrm>
            <a:off x="609600" y="419894"/>
            <a:ext cx="8229600" cy="1399032"/>
          </a:xfrm>
          <a:prstGeom prst="rect">
            <a:avLst/>
          </a:prstGeom>
        </p:spPr>
        <p:txBody>
          <a:bodyPr vert="horz" anchor="ctr">
            <a:normAutofit/>
          </a:bodyPr>
          <a:lstStyle/>
          <a:p>
            <a:pPr marL="484632" marR="0" lvl="0" indent="0" algn="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Times New Roman" pitchFamily="18" charset="0"/>
            </a:endParaRPr>
          </a:p>
        </p:txBody>
      </p:sp>
      <p:sp>
        <p:nvSpPr>
          <p:cNvPr id="5" name="Content Placeholder 2"/>
          <p:cNvSpPr txBox="1">
            <a:spLocks/>
          </p:cNvSpPr>
          <p:nvPr/>
        </p:nvSpPr>
        <p:spPr>
          <a:xfrm>
            <a:off x="457200" y="1905000"/>
            <a:ext cx="8229600" cy="4441792"/>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
              <a:tabLst/>
              <a:defRPr/>
            </a:pPr>
            <a:endParaRPr kumimoji="0" lang="en-US" sz="2000" b="0" i="0" u="none" strike="noStrike" kern="1200" cap="none" spc="0" normalizeH="0" baseline="0" noProof="0" dirty="0" smtClean="0">
              <a:ln>
                <a:noFill/>
              </a:ln>
              <a:solidFill>
                <a:schemeClr val="bg1">
                  <a:lumMod val="85000"/>
                  <a:lumOff val="15000"/>
                </a:schemeClr>
              </a:solidFill>
              <a:effectLst/>
              <a:uLnTx/>
              <a:uFillTx/>
              <a:latin typeface="+mj-lt"/>
              <a:ea typeface="+mn-ea"/>
              <a:cs typeface="Times New Roman" pitchFamily="18"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6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An open source, powerful and flexible, command line utility for taking screen shots of your </a:t>
            </a:r>
            <a:r>
              <a:rPr kumimoji="0" lang="en-US" sz="2600" b="1"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Desktop</a:t>
            </a:r>
            <a:r>
              <a:rPr kumimoji="0" lang="en-US" sz="26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 </a:t>
            </a:r>
            <a:r>
              <a:rPr kumimoji="0" lang="en-US" sz="2600" b="1"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Terminal</a:t>
            </a:r>
            <a:r>
              <a:rPr kumimoji="0" lang="en-US" sz="26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 or a </a:t>
            </a:r>
            <a:r>
              <a:rPr kumimoji="0" lang="en-US" sz="2600" b="1"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Specific Window</a:t>
            </a:r>
            <a:r>
              <a:rPr kumimoji="0" lang="en-US" sz="26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 manually or automatically </a:t>
            </a:r>
            <a:r>
              <a:rPr kumimoji="0" lang="en-US" sz="2600" b="0" i="0" u="none" strike="noStrike" kern="1200" cap="none" spc="0" normalizeH="0" baseline="0" noProof="0" dirty="0" smtClean="0">
                <a:ln>
                  <a:noFill/>
                </a:ln>
                <a:solidFill>
                  <a:schemeClr val="tx1"/>
                </a:solidFill>
                <a:effectLst/>
                <a:uLnTx/>
                <a:uFillTx/>
                <a:latin typeface="Arial" pitchFamily="34" charset="0"/>
                <a:cs typeface="Arial" pitchFamily="34" charset="0"/>
              </a:rPr>
              <a:t>.</a:t>
            </a:r>
            <a:endParaRPr kumimoji="0" lang="en-US" sz="2600" b="0" i="0" u="none" strike="noStrike" kern="1200" cap="none" spc="0" normalizeH="0" baseline="0" noProof="0" dirty="0" smtClean="0">
              <a:ln>
                <a:noFill/>
              </a:ln>
              <a:solidFill>
                <a:schemeClr val="bg1"/>
              </a:solidFill>
              <a:effectLst/>
              <a:uLnTx/>
              <a:uFillTx/>
              <a:latin typeface="Arial" pitchFamily="34" charset="0"/>
              <a:cs typeface="Arial" pitchFamily="34"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endParaRPr kumimoji="0" lang="en-US" sz="26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6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It supports multiple image formats (JPG, PNG, GIF, etc), which you can specify while taking screen shots by using the tool.</a:t>
            </a: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
              <a:tabLst/>
              <a:defRPr/>
            </a:pPr>
            <a:endParaRPr kumimoji="0" lang="en-US" sz="2000" b="0" i="0" u="none" strike="noStrike" kern="1200" cap="none" spc="0" normalizeH="0" baseline="0" noProof="0" dirty="0" smtClean="0">
              <a:ln>
                <a:noFill/>
              </a:ln>
              <a:solidFill>
                <a:schemeClr val="bg1">
                  <a:lumMod val="85000"/>
                  <a:lumOff val="15000"/>
                </a:schemeClr>
              </a:solidFill>
              <a:effectLst/>
              <a:uLnTx/>
              <a:uFillTx/>
              <a:latin typeface="+mj-lt"/>
              <a:ea typeface="+mn-ea"/>
              <a:cs typeface="Times New Roman" pitchFamily="18"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
              <a:tabLst/>
              <a:defRPr/>
            </a:pPr>
            <a:endParaRPr kumimoji="0" lang="en-US" sz="2000" b="0" i="0" u="none" strike="noStrike" kern="1200" cap="none" spc="0" normalizeH="0" baseline="0" noProof="0" dirty="0" smtClean="0">
              <a:ln>
                <a:noFill/>
              </a:ln>
              <a:solidFill>
                <a:schemeClr val="bg1">
                  <a:lumMod val="85000"/>
                  <a:lumOff val="15000"/>
                </a:schemeClr>
              </a:solidFill>
              <a:effectLst/>
              <a:uLnTx/>
              <a:uFillTx/>
              <a:latin typeface="+mj-lt"/>
              <a:ea typeface="+mn-ea"/>
              <a:cs typeface="Times New Roman" pitchFamily="18"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
              <a:tabLst/>
              <a:defRPr/>
            </a:pPr>
            <a:endParaRPr kumimoji="0" lang="en-US" sz="3000" b="0"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a:p>
        </p:txBody>
      </p:sp>
      <p:sp>
        <p:nvSpPr>
          <p:cNvPr id="4" name="Title 1"/>
          <p:cNvSpPr txBox="1">
            <a:spLocks/>
          </p:cNvSpPr>
          <p:nvPr/>
        </p:nvSpPr>
        <p:spPr>
          <a:xfrm>
            <a:off x="609600" y="419894"/>
            <a:ext cx="8229600" cy="1399032"/>
          </a:xfrm>
          <a:prstGeom prst="rect">
            <a:avLst/>
          </a:prstGeom>
        </p:spPr>
        <p:txBody>
          <a:bodyPr vert="horz" anchor="ctr">
            <a:normAutofit/>
          </a:body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Times New Roman" pitchFamily="18" charset="0"/>
              </a:rPr>
              <a:t>Features Of Scrot </a:t>
            </a:r>
            <a:endParaRPr kumimoji="0" lang="en-US" sz="44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Times New Roman" pitchFamily="18" charset="0"/>
            </a:endParaRPr>
          </a:p>
        </p:txBody>
      </p:sp>
      <p:sp>
        <p:nvSpPr>
          <p:cNvPr id="5" name="Content Placeholder 2"/>
          <p:cNvSpPr txBox="1">
            <a:spLocks/>
          </p:cNvSpPr>
          <p:nvPr/>
        </p:nvSpPr>
        <p:spPr>
          <a:xfrm>
            <a:off x="609600" y="1676400"/>
            <a:ext cx="8229600" cy="4930808"/>
          </a:xfrm>
          <a:prstGeom prst="rect">
            <a:avLst/>
          </a:prstGeom>
        </p:spPr>
        <p:txBody>
          <a:bodyPr vert="horz" anchor="t">
            <a:normAutofit fontScale="92500" lnSpcReduction="10000"/>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With </a:t>
            </a:r>
            <a:r>
              <a:rPr kumimoji="0" lang="en-US" sz="2400" b="0" i="0" u="none" strike="noStrike" kern="1200" cap="none" spc="0" normalizeH="0" baseline="0" noProof="0" dirty="0" err="1" smtClean="0">
                <a:ln>
                  <a:noFill/>
                </a:ln>
                <a:solidFill>
                  <a:schemeClr val="bg1">
                    <a:lumMod val="95000"/>
                    <a:lumOff val="5000"/>
                  </a:schemeClr>
                </a:solidFill>
                <a:effectLst/>
                <a:uLnTx/>
                <a:uFillTx/>
                <a:latin typeface="Arial" pitchFamily="34" charset="0"/>
                <a:cs typeface="Arial" pitchFamily="34" charset="0"/>
              </a:rPr>
              <a:t>scrot</a:t>
            </a: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 we can take screen shots easily without any additional work.</a:t>
            </a: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endPar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We can also optimize the quality of the screen shots image (with the </a:t>
            </a:r>
            <a:r>
              <a:rPr kumimoji="0" lang="en-US" sz="2400" b="1"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-q</a:t>
            </a: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 switch, followed by a quality level between </a:t>
            </a:r>
            <a:r>
              <a:rPr kumimoji="0" lang="en-US" sz="2400" b="1"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1</a:t>
            </a: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 and </a:t>
            </a:r>
            <a:r>
              <a:rPr kumimoji="0" lang="en-US" sz="2400" b="1"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100</a:t>
            </a: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 The default quality level is </a:t>
            </a:r>
            <a:r>
              <a:rPr kumimoji="0" lang="en-US" sz="2400" b="1"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75</a:t>
            </a: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a:t>
            </a: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endPar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It is very easy to installation and use.</a:t>
            </a: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endPar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We can capture a specific window or a rectangular area on the screen with the help of switch.</a:t>
            </a: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endPar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400" b="0" i="0" u="none" strike="noStrike" kern="1200" cap="none" spc="0" normalizeH="0" baseline="0" noProof="0" dirty="0" smtClean="0">
                <a:ln>
                  <a:noFill/>
                </a:ln>
                <a:solidFill>
                  <a:schemeClr val="bg1">
                    <a:lumMod val="95000"/>
                    <a:lumOff val="5000"/>
                  </a:schemeClr>
                </a:solidFill>
                <a:effectLst/>
                <a:uLnTx/>
                <a:uFillTx/>
                <a:latin typeface="Arial" pitchFamily="34" charset="0"/>
                <a:cs typeface="Arial" pitchFamily="34" charset="0"/>
              </a:rPr>
              <a:t>Can get all screen shots in a particular directory and also can store all screen shots </a:t>
            </a:r>
            <a:endParaRPr kumimoji="0" lang="en-US" sz="24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Title 1"/>
          <p:cNvSpPr txBox="1">
            <a:spLocks/>
          </p:cNvSpPr>
          <p:nvPr/>
        </p:nvSpPr>
        <p:spPr>
          <a:xfrm>
            <a:off x="457200" y="494012"/>
            <a:ext cx="8229600" cy="1399032"/>
          </a:xfrm>
          <a:prstGeom prst="rect">
            <a:avLst/>
          </a:prstGeom>
        </p:spPr>
        <p:txBody>
          <a:bodyPr vert="horz" anchor="ctr">
            <a:normAutofit/>
          </a:body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Times New Roman" pitchFamily="18" charset="0"/>
              </a:rPr>
              <a:t>Installing </a:t>
            </a:r>
            <a:r>
              <a:rPr kumimoji="0" lang="en-US" sz="4400" b="0" i="0" u="none" strike="noStrike" kern="1200" cap="none" spc="0" normalizeH="0" baseline="0" noProof="0" dirty="0" err="1"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Times New Roman" pitchFamily="18" charset="0"/>
              </a:rPr>
              <a:t>Scrot</a:t>
            </a:r>
            <a:r>
              <a:rPr kumimoji="0" lang="en-US" sz="4400" b="0"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Times New Roman" pitchFamily="18" charset="0"/>
              </a:rPr>
              <a:t> in </a:t>
            </a:r>
            <a:r>
              <a:rPr kumimoji="0" lang="en-US" sz="4400" b="0" i="0" u="none" strike="noStrike" kern="1200" cap="none" spc="0" normalizeH="0" baseline="0" noProof="0" dirty="0" err="1"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Times New Roman" pitchFamily="18" charset="0"/>
              </a:rPr>
              <a:t>linux</a:t>
            </a:r>
            <a:endParaRPr kumimoji="0" lang="en-US" sz="44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Times New Roman" pitchFamily="18" charset="0"/>
            </a:endParaRPr>
          </a:p>
        </p:txBody>
      </p:sp>
      <p:sp>
        <p:nvSpPr>
          <p:cNvPr id="5" name="Content Placeholder 2"/>
          <p:cNvSpPr txBox="1">
            <a:spLocks/>
          </p:cNvSpPr>
          <p:nvPr/>
        </p:nvSpPr>
        <p:spPr>
          <a:xfrm>
            <a:off x="457200" y="1882808"/>
            <a:ext cx="8229600" cy="4572000"/>
          </a:xfrm>
          <a:prstGeom prst="rect">
            <a:avLst/>
          </a:prstGeom>
        </p:spPr>
        <p:txBody>
          <a:bodyPr vert="horz" anchor="t">
            <a:normAutofit/>
          </a:bodyPr>
          <a:lstStyle/>
          <a:p>
            <a:pPr marL="537210" marR="0" lvl="1" algn="l" defTabSz="914400" rtl="0" eaLnBrk="1" fontAlgn="auto" latinLnBrk="0" hangingPunct="1">
              <a:lnSpc>
                <a:spcPct val="100000"/>
              </a:lnSpc>
              <a:spcBef>
                <a:spcPct val="20000"/>
              </a:spcBef>
              <a:spcAft>
                <a:spcPts val="0"/>
              </a:spcAft>
              <a:buClr>
                <a:schemeClr val="accent1"/>
              </a:buClr>
              <a:buSzPct val="95000"/>
              <a:tabLst/>
              <a:defRPr/>
            </a:pPr>
            <a:endParaRPr kumimoji="0" lang="en-US" sz="2400" b="0" i="0" u="none" strike="noStrike" kern="1200" cap="none" spc="0" normalizeH="0" baseline="0" noProof="0" dirty="0" smtClean="0">
              <a:ln>
                <a:noFill/>
              </a:ln>
              <a:solidFill>
                <a:schemeClr val="bg1">
                  <a:lumMod val="85000"/>
                  <a:lumOff val="15000"/>
                </a:schemeClr>
              </a:solidFill>
              <a:effectLst/>
              <a:uLnTx/>
              <a:uFillTx/>
              <a:latin typeface="+mj-lt"/>
              <a:ea typeface="+mn-ea"/>
              <a:cs typeface="Times New Roman" pitchFamily="18"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6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 </a:t>
            </a:r>
            <a:r>
              <a:rPr kumimoji="0" lang="en-US" sz="2600" b="0" i="0" u="none" strike="noStrike" kern="1200" cap="none" spc="0" normalizeH="0" baseline="0" noProof="0" dirty="0" err="1" smtClean="0">
                <a:ln>
                  <a:noFill/>
                </a:ln>
                <a:solidFill>
                  <a:schemeClr val="bg1">
                    <a:lumMod val="85000"/>
                    <a:lumOff val="15000"/>
                  </a:schemeClr>
                </a:solidFill>
                <a:effectLst/>
                <a:uLnTx/>
                <a:uFillTx/>
                <a:latin typeface="Arial" pitchFamily="34" charset="0"/>
                <a:cs typeface="Arial" pitchFamily="34" charset="0"/>
              </a:rPr>
              <a:t>sudo</a:t>
            </a:r>
            <a:r>
              <a:rPr kumimoji="0" lang="en-US" sz="26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rPr>
              <a:t> apt-get install </a:t>
            </a:r>
            <a:r>
              <a:rPr kumimoji="0" lang="en-US" sz="2600" b="0" i="0" u="none" strike="noStrike" kern="1200" cap="none" spc="0" normalizeH="0" baseline="0" noProof="0" dirty="0" err="1" smtClean="0">
                <a:ln>
                  <a:noFill/>
                </a:ln>
                <a:solidFill>
                  <a:schemeClr val="bg1">
                    <a:lumMod val="85000"/>
                    <a:lumOff val="15000"/>
                  </a:schemeClr>
                </a:solidFill>
                <a:effectLst/>
                <a:uLnTx/>
                <a:uFillTx/>
                <a:latin typeface="Arial" pitchFamily="34" charset="0"/>
                <a:cs typeface="Arial" pitchFamily="34" charset="0"/>
              </a:rPr>
              <a:t>scrot</a:t>
            </a:r>
            <a:endParaRPr kumimoji="0" lang="en-US" sz="2600" b="0" i="0" u="none" strike="noStrike" kern="1200" cap="none" spc="0" normalizeH="0" baseline="0" noProof="0" dirty="0" smtClean="0">
              <a:ln>
                <a:noFill/>
              </a:ln>
              <a:solidFill>
                <a:schemeClr val="bg1">
                  <a:lumMod val="85000"/>
                  <a:lumOff val="15000"/>
                </a:schemeClr>
              </a:solidFill>
              <a:effectLst/>
              <a:uLnTx/>
              <a:uFillTx/>
              <a:latin typeface="Arial" pitchFamily="34" charset="0"/>
              <a:cs typeface="Arial" pitchFamily="34"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endParaRPr kumimoji="0" lang="en-US" sz="2600" b="0" i="0" u="none" strike="noStrike" kern="1200" cap="none" spc="0" normalizeH="0" baseline="0" noProof="0" dirty="0" smtClean="0">
              <a:ln>
                <a:noFill/>
              </a:ln>
              <a:solidFill>
                <a:schemeClr val="bg1"/>
              </a:solidFill>
              <a:effectLst/>
              <a:uLnTx/>
              <a:uFillTx/>
              <a:latin typeface="Arial" pitchFamily="34" charset="0"/>
              <a:cs typeface="Arial" pitchFamily="34"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600" b="0" i="0" u="none" strike="noStrike" kern="1200" cap="none" spc="0" normalizeH="0" baseline="0" noProof="0" dirty="0" smtClean="0">
                <a:ln>
                  <a:noFill/>
                </a:ln>
                <a:solidFill>
                  <a:schemeClr val="bg1"/>
                </a:solidFill>
                <a:effectLst/>
                <a:uLnTx/>
                <a:uFillTx/>
                <a:latin typeface="Arial" pitchFamily="34" charset="0"/>
                <a:cs typeface="Arial" pitchFamily="34" charset="0"/>
              </a:rPr>
              <a:t>command to take screen shot</a:t>
            </a: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endParaRPr kumimoji="0" lang="en-US" sz="2600" b="0" i="0" u="none" strike="noStrike" kern="1200" cap="none" spc="0" normalizeH="0" baseline="0" noProof="0" dirty="0" smtClean="0">
              <a:ln>
                <a:noFill/>
              </a:ln>
              <a:solidFill>
                <a:schemeClr val="bg1"/>
              </a:solidFill>
              <a:effectLst/>
              <a:uLnTx/>
              <a:uFillTx/>
              <a:latin typeface="Arial" pitchFamily="34" charset="0"/>
              <a:cs typeface="Arial" pitchFamily="34"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Char char="ü"/>
              <a:tabLst/>
              <a:defRPr/>
            </a:pPr>
            <a:r>
              <a:rPr kumimoji="0" lang="en-US" sz="2600" b="0" i="0" u="none" strike="noStrike" kern="1200" cap="none" spc="0" normalizeH="0" baseline="0" noProof="0" dirty="0" err="1" smtClean="0">
                <a:ln>
                  <a:noFill/>
                </a:ln>
                <a:solidFill>
                  <a:schemeClr val="bg1"/>
                </a:solidFill>
                <a:effectLst/>
                <a:uLnTx/>
                <a:uFillTx/>
                <a:latin typeface="Arial" pitchFamily="34" charset="0"/>
                <a:cs typeface="Arial" pitchFamily="34" charset="0"/>
              </a:rPr>
              <a:t>scrot</a:t>
            </a:r>
            <a:r>
              <a:rPr kumimoji="0" lang="en-US" sz="2600" b="0" i="0" u="none" strike="noStrike" kern="1200" cap="none" spc="0" normalizeH="0" baseline="0" noProof="0" dirty="0" smtClean="0">
                <a:ln>
                  <a:noFill/>
                </a:ln>
                <a:solidFill>
                  <a:schemeClr val="bg1"/>
                </a:solidFill>
                <a:effectLst/>
                <a:uLnTx/>
                <a:uFillTx/>
                <a:latin typeface="Arial" pitchFamily="34" charset="0"/>
                <a:cs typeface="Arial" pitchFamily="34" charset="0"/>
              </a:rPr>
              <a:t> ‘%Y :%m :%d :%H :%M :%S.png’ –e ‘</a:t>
            </a:r>
            <a:r>
              <a:rPr kumimoji="0" lang="en-US" sz="2600" b="0" i="0" u="none" strike="noStrike" kern="1200" cap="none" spc="0" normalizeH="0" baseline="0" noProof="0" dirty="0" err="1" smtClean="0">
                <a:ln>
                  <a:noFill/>
                </a:ln>
                <a:solidFill>
                  <a:schemeClr val="bg1"/>
                </a:solidFill>
                <a:effectLst/>
                <a:uLnTx/>
                <a:uFillTx/>
                <a:latin typeface="Arial" pitchFamily="34" charset="0"/>
                <a:cs typeface="Arial" pitchFamily="34" charset="0"/>
              </a:rPr>
              <a:t>mv</a:t>
            </a:r>
            <a:r>
              <a:rPr kumimoji="0" lang="en-US" sz="2600" b="0" i="0" u="none" strike="noStrike" kern="1200" cap="none" spc="0" normalizeH="0" baseline="0" noProof="0" dirty="0" smtClean="0">
                <a:ln>
                  <a:noFill/>
                </a:ln>
                <a:solidFill>
                  <a:schemeClr val="bg1"/>
                </a:solidFill>
                <a:effectLst/>
                <a:uLnTx/>
                <a:uFillTx/>
                <a:latin typeface="Arial" pitchFamily="34" charset="0"/>
                <a:cs typeface="Arial" pitchFamily="34" charset="0"/>
              </a:rPr>
              <a:t> $f ‘DIRECTORY_PATH’ .</a:t>
            </a:r>
          </a:p>
          <a:p>
            <a:pPr marL="64008" marR="0" lvl="0" indent="0" algn="l" defTabSz="914400" rtl="0" eaLnBrk="1" fontAlgn="auto" latinLnBrk="0" hangingPunct="1">
              <a:lnSpc>
                <a:spcPct val="100000"/>
              </a:lnSpc>
              <a:spcBef>
                <a:spcPct val="20000"/>
              </a:spcBef>
              <a:spcAft>
                <a:spcPts val="0"/>
              </a:spcAft>
              <a:buClr>
                <a:schemeClr val="accent1"/>
              </a:buClr>
              <a:buSzPct val="80000"/>
              <a:tabLst/>
              <a:defRPr/>
            </a:pPr>
            <a:r>
              <a:rPr kumimoji="0" lang="en-US" sz="2600" b="0" i="0" u="none" strike="noStrike" kern="1200" cap="none" spc="0" normalizeH="0" baseline="0" noProof="0" dirty="0" smtClean="0">
                <a:ln>
                  <a:noFill/>
                </a:ln>
                <a:solidFill>
                  <a:schemeClr val="bg1"/>
                </a:solidFill>
                <a:effectLst/>
                <a:uLnTx/>
                <a:uFillTx/>
                <a:latin typeface="Arial" pitchFamily="34" charset="0"/>
                <a:cs typeface="Arial" pitchFamily="34" charset="0"/>
              </a:rPr>
              <a:t>      </a:t>
            </a:r>
            <a:endParaRPr kumimoji="0" lang="en-US" sz="2600" b="0" i="0"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6" name="Rectangle 6"/>
          <p:cNvSpPr>
            <a:spLocks noChangeArrowheads="1"/>
          </p:cNvSpPr>
          <p:nvPr/>
        </p:nvSpPr>
        <p:spPr bwMode="auto">
          <a:xfrm>
            <a:off x="0" y="105489"/>
            <a:ext cx="25840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3035</TotalTime>
  <Words>949</Words>
  <Application>Microsoft Office PowerPoint</Application>
  <PresentationFormat>On-screen Show (4:3)</PresentationFormat>
  <Paragraphs>131</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 Unicode MS</vt:lpstr>
      <vt:lpstr>Arial</vt:lpstr>
      <vt:lpstr>Calibri</vt:lpstr>
      <vt:lpstr>Century Gothic</vt:lpstr>
      <vt:lpstr>Times New Roman</vt:lpstr>
      <vt:lpstr>Verdana</vt:lpstr>
      <vt:lpstr>Wingdings</vt:lpstr>
      <vt:lpstr>Wingdings 2</vt:lpstr>
      <vt:lpstr>Verve</vt:lpstr>
      <vt:lpstr>Desktop Monitoring over Local Network</vt:lpstr>
      <vt:lpstr>Introduction</vt:lpstr>
      <vt:lpstr>PowerPoint Presentation</vt:lpstr>
      <vt:lpstr>Technologies Involved </vt:lpstr>
      <vt:lpstr>Features of Go Language</vt:lpstr>
      <vt:lpstr>PowerPoint Presentation</vt:lpstr>
      <vt:lpstr>Scrot</vt:lpstr>
      <vt:lpstr>PowerPoint Presentation</vt:lpstr>
      <vt:lpstr>PowerPoint Presentation</vt:lpstr>
      <vt:lpstr>Detailed Working</vt:lpstr>
      <vt:lpstr>Initiation</vt:lpstr>
      <vt:lpstr>Drop Down Menu</vt:lpstr>
      <vt:lpstr>Manual Text Field</vt:lpstr>
      <vt:lpstr>Get Shot</vt:lpstr>
      <vt:lpstr> Status Label</vt:lpstr>
      <vt:lpstr>How to make a server</vt:lpstr>
      <vt:lpstr>Process at server  side</vt:lpstr>
      <vt:lpstr>Advantages</vt:lpstr>
      <vt:lpstr>Limitations</vt:lpstr>
      <vt:lpstr>Applications</vt:lpstr>
      <vt:lpstr>Scope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akchaurasiya</cp:lastModifiedBy>
  <cp:revision>81</cp:revision>
  <dcterms:created xsi:type="dcterms:W3CDTF">2016-10-12T16:15:37Z</dcterms:created>
  <dcterms:modified xsi:type="dcterms:W3CDTF">2016-12-14T13:33:37Z</dcterms:modified>
</cp:coreProperties>
</file>