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02" r:id="rId2"/>
    <p:sldId id="368" r:id="rId3"/>
    <p:sldId id="755" r:id="rId4"/>
    <p:sldId id="739" r:id="rId5"/>
    <p:sldId id="740" r:id="rId6"/>
    <p:sldId id="788" r:id="rId7"/>
    <p:sldId id="743" r:id="rId8"/>
    <p:sldId id="756" r:id="rId9"/>
    <p:sldId id="770" r:id="rId10"/>
    <p:sldId id="789" r:id="rId11"/>
    <p:sldId id="758" r:id="rId12"/>
    <p:sldId id="346" r:id="rId13"/>
    <p:sldId id="759" r:id="rId14"/>
    <p:sldId id="763" r:id="rId15"/>
    <p:sldId id="774" r:id="rId16"/>
    <p:sldId id="347" r:id="rId17"/>
    <p:sldId id="784" r:id="rId18"/>
    <p:sldId id="790" r:id="rId19"/>
    <p:sldId id="765" r:id="rId20"/>
    <p:sldId id="787" r:id="rId21"/>
    <p:sldId id="772" r:id="rId22"/>
    <p:sldId id="345" r:id="rId23"/>
    <p:sldId id="343" r:id="rId24"/>
    <p:sldId id="340" r:id="rId25"/>
    <p:sldId id="344" r:id="rId26"/>
    <p:sldId id="781" r:id="rId27"/>
    <p:sldId id="766" r:id="rId28"/>
    <p:sldId id="767" r:id="rId29"/>
    <p:sldId id="791" r:id="rId30"/>
    <p:sldId id="768" r:id="rId31"/>
    <p:sldId id="780" r:id="rId32"/>
    <p:sldId id="776" r:id="rId33"/>
    <p:sldId id="355" r:id="rId34"/>
    <p:sldId id="775" r:id="rId35"/>
    <p:sldId id="777" r:id="rId36"/>
    <p:sldId id="779" r:id="rId37"/>
    <p:sldId id="783" r:id="rId38"/>
    <p:sldId id="353" r:id="rId39"/>
    <p:sldId id="329" r:id="rId40"/>
    <p:sldId id="786" r:id="rId41"/>
    <p:sldId id="77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as Bitar" initials="EB" lastIdx="1" clrIdx="0">
    <p:extLst>
      <p:ext uri="{19B8F6BF-5375-455C-9EA6-DF929625EA0E}">
        <p15:presenceInfo xmlns:p15="http://schemas.microsoft.com/office/powerpoint/2012/main" userId="S-1-5-21-1456475550-346576696-153769433-71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ED3B"/>
    <a:srgbClr val="E119A0"/>
    <a:srgbClr val="F8CBAD"/>
    <a:srgbClr val="C2A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FC5B9-0D29-4F8C-88FD-F5B7F5505FE4}" v="3" dt="2019-09-23T14:33:55.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4660"/>
  </p:normalViewPr>
  <p:slideViewPr>
    <p:cSldViewPr snapToGrid="0">
      <p:cViewPr varScale="1">
        <p:scale>
          <a:sx n="87" d="100"/>
          <a:sy n="87" d="100"/>
        </p:scale>
        <p:origin x="850" y="6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thy Ruchti" userId="4e22f0b5-a644-4f36-91e5-236c797eeb79" providerId="ADAL" clId="{8ACE7075-61A8-4A7B-ADAC-94EF59697FED}"/>
    <pc:docChg chg="modSld sldOrd">
      <pc:chgData name="Timothy Ruchti" userId="4e22f0b5-a644-4f36-91e5-236c797eeb79" providerId="ADAL" clId="{8ACE7075-61A8-4A7B-ADAC-94EF59697FED}" dt="2019-09-23T14:28:01.818" v="36" actId="20577"/>
      <pc:docMkLst>
        <pc:docMk/>
      </pc:docMkLst>
      <pc:sldChg chg="ord">
        <pc:chgData name="Timothy Ruchti" userId="4e22f0b5-a644-4f36-91e5-236c797eeb79" providerId="ADAL" clId="{8ACE7075-61A8-4A7B-ADAC-94EF59697FED}" dt="2019-09-23T14:27:12.002" v="0"/>
        <pc:sldMkLst>
          <pc:docMk/>
          <pc:sldMk cId="3629918737" sldId="768"/>
        </pc:sldMkLst>
      </pc:sldChg>
      <pc:sldChg chg="modSp">
        <pc:chgData name="Timothy Ruchti" userId="4e22f0b5-a644-4f36-91e5-236c797eeb79" providerId="ADAL" clId="{8ACE7075-61A8-4A7B-ADAC-94EF59697FED}" dt="2019-09-23T14:28:01.818" v="36" actId="20577"/>
        <pc:sldMkLst>
          <pc:docMk/>
          <pc:sldMk cId="3197322929" sldId="773"/>
        </pc:sldMkLst>
        <pc:spChg chg="mod">
          <ac:chgData name="Timothy Ruchti" userId="4e22f0b5-a644-4f36-91e5-236c797eeb79" providerId="ADAL" clId="{8ACE7075-61A8-4A7B-ADAC-94EF59697FED}" dt="2019-09-23T14:28:01.818" v="36" actId="20577"/>
          <ac:spMkLst>
            <pc:docMk/>
            <pc:sldMk cId="3197322929" sldId="773"/>
            <ac:spMk id="3" creationId="{80B661C1-DDAA-47C2-8956-B91BEB91F97C}"/>
          </ac:spMkLst>
        </pc:spChg>
      </pc:sldChg>
      <pc:sldChg chg="ord">
        <pc:chgData name="Timothy Ruchti" userId="4e22f0b5-a644-4f36-91e5-236c797eeb79" providerId="ADAL" clId="{8ACE7075-61A8-4A7B-ADAC-94EF59697FED}" dt="2019-09-23T14:27:21.129" v="1"/>
        <pc:sldMkLst>
          <pc:docMk/>
          <pc:sldMk cId="687681439" sldId="79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2D5BA4-2C34-4EAC-B788-B5AD99191081}" type="doc">
      <dgm:prSet loTypeId="urn:microsoft.com/office/officeart/2009/3/layout/PhasedProcess" loCatId="process" qsTypeId="urn:microsoft.com/office/officeart/2005/8/quickstyle/simple1" qsCatId="simple" csTypeId="urn:microsoft.com/office/officeart/2005/8/colors/accent1_2" csCatId="accent1" phldr="1"/>
      <dgm:spPr/>
      <dgm:t>
        <a:bodyPr/>
        <a:lstStyle/>
        <a:p>
          <a:endParaRPr lang="en-US"/>
        </a:p>
      </dgm:t>
    </dgm:pt>
    <dgm:pt modelId="{38AC8D2F-0BF5-4DCB-8B8B-C2E0F072EB95}">
      <dgm:prSet phldrT="[Text]"/>
      <dgm:spPr>
        <a:xfrm>
          <a:off x="554481" y="2980728"/>
          <a:ext cx="2240247" cy="590295"/>
        </a:xfrm>
        <a:noFill/>
        <a:ln>
          <a:noFill/>
        </a:ln>
        <a:effectLst/>
      </dgm:spPr>
      <dgm:t>
        <a:bodyPr/>
        <a:lstStyle/>
        <a:p>
          <a:pPr>
            <a:buNone/>
          </a:pPr>
          <a:r>
            <a:rPr lang="en-US" dirty="0">
              <a:solidFill>
                <a:srgbClr val="326BC9">
                  <a:hueOff val="0"/>
                  <a:satOff val="0"/>
                  <a:lumOff val="0"/>
                  <a:alphaOff val="0"/>
                </a:srgbClr>
              </a:solidFill>
              <a:latin typeface="Arial"/>
              <a:ea typeface="+mn-ea"/>
              <a:cs typeface="+mn-cs"/>
            </a:rPr>
            <a:t>Data</a:t>
          </a:r>
        </a:p>
      </dgm:t>
    </dgm:pt>
    <dgm:pt modelId="{48489B9B-6A18-4DEE-8763-CC7A10785FB3}" type="parTrans" cxnId="{67919F31-8865-4810-BF75-E53D04105E9B}">
      <dgm:prSet/>
      <dgm:spPr/>
      <dgm:t>
        <a:bodyPr/>
        <a:lstStyle/>
        <a:p>
          <a:endParaRPr lang="en-US"/>
        </a:p>
      </dgm:t>
    </dgm:pt>
    <dgm:pt modelId="{9C67E800-8383-4A0A-9A51-35E358EB0111}" type="sibTrans" cxnId="{67919F31-8865-4810-BF75-E53D04105E9B}">
      <dgm:prSet/>
      <dgm:spPr/>
      <dgm:t>
        <a:bodyPr/>
        <a:lstStyle/>
        <a:p>
          <a:endParaRPr lang="en-US"/>
        </a:p>
      </dgm:t>
    </dgm:pt>
    <dgm:pt modelId="{3D8A8801-0B86-4E4D-95B0-40C694051D81}">
      <dgm:prSet phldrT="[Text]" custT="1"/>
      <dgm:spPr>
        <a:xfrm>
          <a:off x="851072" y="865645"/>
          <a:ext cx="934901" cy="934923"/>
        </a:xfrm>
        <a:solidFill>
          <a:srgbClr val="326BC9">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US" sz="1200" b="0" i="0" dirty="0">
              <a:solidFill>
                <a:sysClr val="window" lastClr="FFFFFF"/>
              </a:solidFill>
              <a:latin typeface="ITC Avant Garde Gothic Std Book" charset="0"/>
              <a:ea typeface="ITC Avant Garde Gothic Std Book" charset="0"/>
              <a:cs typeface="ITC Avant Garde Gothic Std Book" charset="0"/>
            </a:rPr>
            <a:t>Patient Monitoring</a:t>
          </a:r>
        </a:p>
      </dgm:t>
    </dgm:pt>
    <dgm:pt modelId="{BCA31279-E919-480A-B85B-268832CFA89D}" type="parTrans" cxnId="{2172DF14-4A22-4148-80AB-4859ACA5C6CD}">
      <dgm:prSet/>
      <dgm:spPr/>
      <dgm:t>
        <a:bodyPr/>
        <a:lstStyle/>
        <a:p>
          <a:endParaRPr lang="en-US"/>
        </a:p>
      </dgm:t>
    </dgm:pt>
    <dgm:pt modelId="{A3722E65-C35A-41E2-816A-9FF37882B8A2}" type="sibTrans" cxnId="{2172DF14-4A22-4148-80AB-4859ACA5C6CD}">
      <dgm:prSet/>
      <dgm:spPr/>
      <dgm:t>
        <a:bodyPr/>
        <a:lstStyle/>
        <a:p>
          <a:endParaRPr lang="en-US"/>
        </a:p>
      </dgm:t>
    </dgm:pt>
    <dgm:pt modelId="{7619D232-FE95-47CE-8E5B-0B2C254FFDE4}">
      <dgm:prSet phldrT="[Text]" custT="1"/>
      <dgm:spPr>
        <a:xfrm>
          <a:off x="1763396" y="1424045"/>
          <a:ext cx="934901" cy="934923"/>
        </a:xfrm>
        <a:solidFill>
          <a:srgbClr val="326BC9">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US" sz="1200" b="0" i="0" dirty="0">
              <a:solidFill>
                <a:sysClr val="window" lastClr="FFFFFF"/>
              </a:solidFill>
              <a:latin typeface="ITC Avant Garde Gothic Std Book" charset="0"/>
              <a:ea typeface="ITC Avant Garde Gothic Std Book" charset="0"/>
              <a:cs typeface="ITC Avant Garde Gothic Std Book" charset="0"/>
            </a:rPr>
            <a:t>Neurology</a:t>
          </a:r>
        </a:p>
      </dgm:t>
    </dgm:pt>
    <dgm:pt modelId="{0EFE6A4D-CC3D-4109-A482-BA101B142ADB}" type="parTrans" cxnId="{F9648472-2975-477D-A6EA-72279BB18C1E}">
      <dgm:prSet/>
      <dgm:spPr/>
      <dgm:t>
        <a:bodyPr/>
        <a:lstStyle/>
        <a:p>
          <a:endParaRPr lang="en-US"/>
        </a:p>
      </dgm:t>
    </dgm:pt>
    <dgm:pt modelId="{5D9E4D62-F597-4FE6-B9FD-448F3CBA38D4}" type="sibTrans" cxnId="{F9648472-2975-477D-A6EA-72279BB18C1E}">
      <dgm:prSet/>
      <dgm:spPr/>
      <dgm:t>
        <a:bodyPr/>
        <a:lstStyle/>
        <a:p>
          <a:endParaRPr lang="en-US"/>
        </a:p>
      </dgm:t>
    </dgm:pt>
    <dgm:pt modelId="{4F095480-3722-4496-B106-ECD5E00ADAE2}">
      <dgm:prSet phldrT="[Text]" custT="1"/>
      <dgm:spPr>
        <a:xfrm>
          <a:off x="867731" y="1958316"/>
          <a:ext cx="934901" cy="934923"/>
        </a:xfrm>
        <a:solidFill>
          <a:srgbClr val="326BC9">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US" sz="1200" b="0" i="0" dirty="0">
              <a:solidFill>
                <a:sysClr val="window" lastClr="FFFFFF"/>
              </a:solidFill>
              <a:latin typeface="ITC Avant Garde Gothic Std Book" charset="0"/>
              <a:ea typeface="ITC Avant Garde Gothic Std Book" charset="0"/>
              <a:cs typeface="ITC Avant Garde Gothic Std Book" charset="0"/>
            </a:rPr>
            <a:t>Cardiology</a:t>
          </a:r>
        </a:p>
      </dgm:t>
    </dgm:pt>
    <dgm:pt modelId="{5ED5BE42-6CF4-407A-B057-95D78AAB0E97}" type="parTrans" cxnId="{5224F4C0-6FE8-4040-84C3-5ABB957C6427}">
      <dgm:prSet/>
      <dgm:spPr/>
      <dgm:t>
        <a:bodyPr/>
        <a:lstStyle/>
        <a:p>
          <a:endParaRPr lang="en-US"/>
        </a:p>
      </dgm:t>
    </dgm:pt>
    <dgm:pt modelId="{22C37289-9CC5-4CE0-B8B1-CE3C4AAAE759}" type="sibTrans" cxnId="{5224F4C0-6FE8-4040-84C3-5ABB957C6427}">
      <dgm:prSet/>
      <dgm:spPr/>
      <dgm:t>
        <a:bodyPr/>
        <a:lstStyle/>
        <a:p>
          <a:endParaRPr lang="en-US"/>
        </a:p>
      </dgm:t>
    </dgm:pt>
    <dgm:pt modelId="{26D5F62F-8CAB-45A4-9461-3E9CBD7F06A6}">
      <dgm:prSet phldrT="[Text]"/>
      <dgm:spPr>
        <a:xfrm>
          <a:off x="3385819" y="2980728"/>
          <a:ext cx="2240247" cy="590295"/>
        </a:xfrm>
        <a:noFill/>
        <a:ln>
          <a:noFill/>
        </a:ln>
        <a:effectLst/>
      </dgm:spPr>
      <dgm:t>
        <a:bodyPr/>
        <a:lstStyle/>
        <a:p>
          <a:pPr>
            <a:buNone/>
          </a:pPr>
          <a:r>
            <a:rPr lang="en-US" dirty="0">
              <a:solidFill>
                <a:srgbClr val="E57200"/>
              </a:solidFill>
              <a:latin typeface="Arial"/>
              <a:ea typeface="+mn-ea"/>
              <a:cs typeface="+mn-cs"/>
            </a:rPr>
            <a:t>Information</a:t>
          </a:r>
        </a:p>
      </dgm:t>
    </dgm:pt>
    <dgm:pt modelId="{2B001614-ADE9-4B40-835E-9B8D65096951}" type="parTrans" cxnId="{F3A292AA-D301-472F-A26B-69E412044669}">
      <dgm:prSet/>
      <dgm:spPr/>
      <dgm:t>
        <a:bodyPr/>
        <a:lstStyle/>
        <a:p>
          <a:endParaRPr lang="en-US"/>
        </a:p>
      </dgm:t>
    </dgm:pt>
    <dgm:pt modelId="{ABCBD9A6-3D1A-48B5-94B1-56463C249F08}" type="sibTrans" cxnId="{F3A292AA-D301-472F-A26B-69E412044669}">
      <dgm:prSet/>
      <dgm:spPr/>
      <dgm:t>
        <a:bodyPr/>
        <a:lstStyle/>
        <a:p>
          <a:endParaRPr lang="en-US"/>
        </a:p>
      </dgm:t>
    </dgm:pt>
    <dgm:pt modelId="{34B935D1-997A-4205-9C30-990E3D3DBDDB}">
      <dgm:prSet phldrT="[Text]" custT="1"/>
      <dgm:spPr>
        <a:xfrm>
          <a:off x="3313834" y="1264369"/>
          <a:ext cx="1351863" cy="1351863"/>
        </a:xfrm>
        <a:solidFill>
          <a:srgbClr val="E57200">
            <a:alpha val="50000"/>
          </a:srgbClr>
        </a:solidFill>
        <a:ln w="25400" cap="flat" cmpd="sng" algn="ctr">
          <a:solidFill>
            <a:sysClr val="window" lastClr="FFFFFF">
              <a:hueOff val="0"/>
              <a:satOff val="0"/>
              <a:lumOff val="0"/>
              <a:alphaOff val="0"/>
            </a:sysClr>
          </a:solidFill>
          <a:prstDash val="solid"/>
        </a:ln>
        <a:effectLst/>
      </dgm:spPr>
      <dgm:t>
        <a:bodyPr/>
        <a:lstStyle/>
        <a:p>
          <a:pPr>
            <a:buNone/>
          </a:pPr>
          <a:r>
            <a:rPr lang="en-US" sz="1400" dirty="0">
              <a:solidFill>
                <a:schemeClr val="bg1"/>
              </a:solidFill>
              <a:latin typeface="ITC Avant Garde Gothic Std Book" charset="0"/>
              <a:ea typeface="ITC Avant Garde Gothic Std Book" charset="0"/>
              <a:cs typeface="ITC Avant Garde Gothic Std Book" charset="0"/>
            </a:rPr>
            <a:t>Database </a:t>
          </a:r>
        </a:p>
      </dgm:t>
    </dgm:pt>
    <dgm:pt modelId="{C87B8E4D-CE33-4AE9-A882-E78D27F08D62}" type="parTrans" cxnId="{88D91594-5EFB-4DA7-A263-57497D559FE9}">
      <dgm:prSet/>
      <dgm:spPr/>
      <dgm:t>
        <a:bodyPr/>
        <a:lstStyle/>
        <a:p>
          <a:endParaRPr lang="en-US"/>
        </a:p>
      </dgm:t>
    </dgm:pt>
    <dgm:pt modelId="{A394E6C5-5948-4275-B8FD-E39EBDB8F812}" type="sibTrans" cxnId="{88D91594-5EFB-4DA7-A263-57497D559FE9}">
      <dgm:prSet/>
      <dgm:spPr/>
      <dgm:t>
        <a:bodyPr/>
        <a:lstStyle/>
        <a:p>
          <a:endParaRPr lang="en-US"/>
        </a:p>
      </dgm:t>
    </dgm:pt>
    <dgm:pt modelId="{FC4B950B-8725-47FD-8FAE-DF80B7118338}">
      <dgm:prSet phldrT="[Text]" custT="1"/>
      <dgm:spPr>
        <a:xfrm>
          <a:off x="4288150" y="1264369"/>
          <a:ext cx="1351863" cy="1351863"/>
        </a:xfrm>
        <a:solidFill>
          <a:srgbClr val="E57200">
            <a:alpha val="50000"/>
          </a:srgbClr>
        </a:solidFill>
        <a:ln w="25400" cap="flat" cmpd="sng" algn="ctr">
          <a:solidFill>
            <a:sysClr val="window" lastClr="FFFFFF">
              <a:hueOff val="0"/>
              <a:satOff val="0"/>
              <a:lumOff val="0"/>
              <a:alphaOff val="0"/>
            </a:sysClr>
          </a:solidFill>
          <a:prstDash val="solid"/>
        </a:ln>
        <a:effectLst/>
      </dgm:spPr>
      <dgm:t>
        <a:bodyPr/>
        <a:lstStyle/>
        <a:p>
          <a:pPr>
            <a:buNone/>
          </a:pPr>
          <a:r>
            <a:rPr lang="en-US" sz="1400" b="0" i="0" dirty="0">
              <a:solidFill>
                <a:schemeClr val="bg1"/>
              </a:solidFill>
              <a:latin typeface="ITC Avant Garde Gothic Std Book" charset="0"/>
              <a:ea typeface="ITC Avant Garde Gothic Std Book" charset="0"/>
              <a:cs typeface="ITC Avant Garde Gothic Std Book" charset="0"/>
            </a:rPr>
            <a:t>Analytics </a:t>
          </a:r>
        </a:p>
      </dgm:t>
    </dgm:pt>
    <dgm:pt modelId="{305CADBA-2910-46E0-A679-D9ECBE2F20EB}" type="parTrans" cxnId="{DC64D2C3-942B-4216-A464-0C2F1872BE43}">
      <dgm:prSet/>
      <dgm:spPr/>
      <dgm:t>
        <a:bodyPr/>
        <a:lstStyle/>
        <a:p>
          <a:endParaRPr lang="en-US"/>
        </a:p>
      </dgm:t>
    </dgm:pt>
    <dgm:pt modelId="{23EC765F-B3E2-448E-B4F3-CEB1A5BCAEB1}" type="sibTrans" cxnId="{DC64D2C3-942B-4216-A464-0C2F1872BE43}">
      <dgm:prSet/>
      <dgm:spPr/>
      <dgm:t>
        <a:bodyPr/>
        <a:lstStyle/>
        <a:p>
          <a:endParaRPr lang="en-US"/>
        </a:p>
      </dgm:t>
    </dgm:pt>
    <dgm:pt modelId="{9DAB10C9-13EF-4D78-9CED-BC4DF7E663D0}">
      <dgm:prSet phldrT="[Text]"/>
      <dgm:spPr>
        <a:xfrm>
          <a:off x="6111796" y="2980728"/>
          <a:ext cx="2240247" cy="590295"/>
        </a:xfrm>
        <a:noFill/>
        <a:ln>
          <a:noFill/>
        </a:ln>
        <a:effectLst/>
      </dgm:spPr>
      <dgm:t>
        <a:bodyPr/>
        <a:lstStyle/>
        <a:p>
          <a:pPr>
            <a:buNone/>
          </a:pPr>
          <a:r>
            <a:rPr lang="en-US" dirty="0">
              <a:solidFill>
                <a:srgbClr val="022345"/>
              </a:solidFill>
              <a:latin typeface="Arial"/>
              <a:ea typeface="+mn-ea"/>
              <a:cs typeface="+mn-cs"/>
            </a:rPr>
            <a:t>Action</a:t>
          </a:r>
        </a:p>
      </dgm:t>
    </dgm:pt>
    <dgm:pt modelId="{534C2DAD-EC80-4B4A-9F25-3E8D18248685}" type="parTrans" cxnId="{299AFA50-8C69-4F45-8ED2-22D7E8EEA9B1}">
      <dgm:prSet/>
      <dgm:spPr/>
      <dgm:t>
        <a:bodyPr/>
        <a:lstStyle/>
        <a:p>
          <a:endParaRPr lang="en-US"/>
        </a:p>
      </dgm:t>
    </dgm:pt>
    <dgm:pt modelId="{DAEAECC1-56EC-494E-825B-53E1EB56B6C3}" type="sibTrans" cxnId="{299AFA50-8C69-4F45-8ED2-22D7E8EEA9B1}">
      <dgm:prSet/>
      <dgm:spPr/>
      <dgm:t>
        <a:bodyPr/>
        <a:lstStyle/>
        <a:p>
          <a:endParaRPr lang="en-US"/>
        </a:p>
      </dgm:t>
    </dgm:pt>
    <dgm:pt modelId="{39CD44BF-C813-4FE7-BFE9-CD5F376CDE0E}">
      <dgm:prSet phldrT="[Text]" custT="1"/>
      <dgm:spPr>
        <a:xfrm>
          <a:off x="6366268" y="1027582"/>
          <a:ext cx="1723267" cy="1722956"/>
        </a:xfrm>
        <a:solidFill>
          <a:srgbClr val="003057"/>
        </a:solidFill>
        <a:ln w="25400" cap="flat" cmpd="sng" algn="ctr">
          <a:solidFill>
            <a:sysClr val="window" lastClr="FFFFFF">
              <a:hueOff val="0"/>
              <a:satOff val="0"/>
              <a:lumOff val="0"/>
              <a:alphaOff val="0"/>
            </a:sysClr>
          </a:solidFill>
          <a:prstDash val="solid"/>
        </a:ln>
        <a:effectLst/>
      </dgm:spPr>
      <dgm:t>
        <a:bodyPr/>
        <a:lstStyle/>
        <a:p>
          <a:pPr>
            <a:buNone/>
          </a:pPr>
          <a:r>
            <a:rPr lang="en-US" sz="2200" b="1" i="0" dirty="0">
              <a:solidFill>
                <a:sysClr val="window" lastClr="FFFFFF"/>
              </a:solidFill>
              <a:latin typeface="ITC Avant Garde Gothic Std Demi" charset="0"/>
              <a:ea typeface="ITC Avant Garde Gothic Std Demi" charset="0"/>
              <a:cs typeface="ITC Avant Garde Gothic Std Demi" charset="0"/>
            </a:rPr>
            <a:t>Predictive Clinical Support</a:t>
          </a:r>
        </a:p>
      </dgm:t>
    </dgm:pt>
    <dgm:pt modelId="{67848AC5-8C8B-450D-8FE0-42BD816C36BF}" type="parTrans" cxnId="{57F1EBBD-87F7-4188-A407-2A71D2C74AA1}">
      <dgm:prSet/>
      <dgm:spPr/>
      <dgm:t>
        <a:bodyPr/>
        <a:lstStyle/>
        <a:p>
          <a:endParaRPr lang="en-US"/>
        </a:p>
      </dgm:t>
    </dgm:pt>
    <dgm:pt modelId="{F0977C4D-581B-4B0C-A3F0-2A08BFE04065}" type="sibTrans" cxnId="{57F1EBBD-87F7-4188-A407-2A71D2C74AA1}">
      <dgm:prSet/>
      <dgm:spPr/>
      <dgm:t>
        <a:bodyPr/>
        <a:lstStyle/>
        <a:p>
          <a:endParaRPr lang="en-US"/>
        </a:p>
      </dgm:t>
    </dgm:pt>
    <dgm:pt modelId="{1EEFC178-A54A-4A35-9F98-34DA8985D3AB}" type="pres">
      <dgm:prSet presAssocID="{0A2D5BA4-2C34-4EAC-B788-B5AD99191081}" presName="Name0" presStyleCnt="0">
        <dgm:presLayoutVars>
          <dgm:chMax val="3"/>
          <dgm:chPref val="3"/>
          <dgm:bulletEnabled val="1"/>
          <dgm:dir/>
          <dgm:animLvl val="lvl"/>
        </dgm:presLayoutVars>
      </dgm:prSet>
      <dgm:spPr/>
    </dgm:pt>
    <dgm:pt modelId="{D211DBE9-370A-4D10-9DCD-E2A3AF07B780}" type="pres">
      <dgm:prSet presAssocID="{0A2D5BA4-2C34-4EAC-B788-B5AD99191081}" presName="arc1" presStyleLbl="node1" presStyleIdx="0" presStyleCnt="4"/>
      <dgm:spPr>
        <a:xfrm rot="5400000">
          <a:off x="226" y="417509"/>
          <a:ext cx="2950530" cy="2950984"/>
        </a:xfrm>
        <a:prstGeom prst="blockArc">
          <a:avLst>
            <a:gd name="adj1" fmla="val 13500000"/>
            <a:gd name="adj2" fmla="val 18900000"/>
            <a:gd name="adj3" fmla="val 4960"/>
          </a:avLst>
        </a:prstGeom>
        <a:solidFill>
          <a:srgbClr val="326BC9">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DA8D8A73-A4BB-464A-A7A9-0DF12D3E53CB}" type="pres">
      <dgm:prSet presAssocID="{0A2D5BA4-2C34-4EAC-B788-B5AD99191081}" presName="arc3" presStyleLbl="node1" presStyleIdx="1" presStyleCnt="4"/>
      <dgm:spPr>
        <a:xfrm rot="16200000">
          <a:off x="3036927" y="417509"/>
          <a:ext cx="2950530" cy="2950984"/>
        </a:xfrm>
        <a:prstGeom prst="blockArc">
          <a:avLst>
            <a:gd name="adj1" fmla="val 13500000"/>
            <a:gd name="adj2" fmla="val 18900000"/>
            <a:gd name="adj3" fmla="val 4960"/>
          </a:avLst>
        </a:prstGeom>
        <a:solidFill>
          <a:srgbClr val="E57200"/>
        </a:solidFill>
        <a:ln w="25400" cap="flat" cmpd="sng" algn="ctr">
          <a:solidFill>
            <a:sysClr val="window" lastClr="FFFFFF">
              <a:hueOff val="0"/>
              <a:satOff val="0"/>
              <a:lumOff val="0"/>
              <a:alphaOff val="0"/>
            </a:sysClr>
          </a:solidFill>
          <a:prstDash val="solid"/>
        </a:ln>
        <a:effectLst/>
      </dgm:spPr>
    </dgm:pt>
    <dgm:pt modelId="{A6BB3489-1B11-4D9F-AEF9-BD247C3F7482}" type="pres">
      <dgm:prSet presAssocID="{0A2D5BA4-2C34-4EAC-B788-B5AD99191081}" presName="parentText2" presStyleLbl="revTx" presStyleIdx="0" presStyleCnt="3" custLinFactNeighborY="19594">
        <dgm:presLayoutVars>
          <dgm:chMax val="4"/>
          <dgm:chPref val="3"/>
          <dgm:bulletEnabled val="1"/>
        </dgm:presLayoutVars>
      </dgm:prSet>
      <dgm:spPr>
        <a:prstGeom prst="rect">
          <a:avLst/>
        </a:prstGeom>
      </dgm:spPr>
    </dgm:pt>
    <dgm:pt modelId="{48084BE8-00A1-49A0-8666-A08010B4EE48}" type="pres">
      <dgm:prSet presAssocID="{0A2D5BA4-2C34-4EAC-B788-B5AD99191081}" presName="arc2" presStyleLbl="node1" presStyleIdx="2" presStyleCnt="4"/>
      <dgm:spPr>
        <a:xfrm rot="5400000">
          <a:off x="2942282" y="417509"/>
          <a:ext cx="2950530" cy="2950984"/>
        </a:xfrm>
        <a:prstGeom prst="blockArc">
          <a:avLst>
            <a:gd name="adj1" fmla="val 13500000"/>
            <a:gd name="adj2" fmla="val 18900000"/>
            <a:gd name="adj3" fmla="val 4960"/>
          </a:avLst>
        </a:prstGeom>
        <a:solidFill>
          <a:srgbClr val="E57200"/>
        </a:solidFill>
        <a:ln w="25400" cap="flat" cmpd="sng" algn="ctr">
          <a:solidFill>
            <a:sysClr val="window" lastClr="FFFFFF">
              <a:hueOff val="0"/>
              <a:satOff val="0"/>
              <a:lumOff val="0"/>
              <a:alphaOff val="0"/>
            </a:sysClr>
          </a:solidFill>
          <a:prstDash val="solid"/>
        </a:ln>
        <a:effectLst/>
      </dgm:spPr>
    </dgm:pt>
    <dgm:pt modelId="{7C71E8E0-013F-48EE-B27D-EC57B45D0008}" type="pres">
      <dgm:prSet presAssocID="{0A2D5BA4-2C34-4EAC-B788-B5AD99191081}" presName="arc4" presStyleLbl="node1" presStyleIdx="3" presStyleCnt="4"/>
      <dgm:spPr>
        <a:xfrm rot="16200000">
          <a:off x="5978090" y="417509"/>
          <a:ext cx="2950530" cy="2950984"/>
        </a:xfrm>
        <a:prstGeom prst="blockArc">
          <a:avLst>
            <a:gd name="adj1" fmla="val 13500000"/>
            <a:gd name="adj2" fmla="val 18900000"/>
            <a:gd name="adj3" fmla="val 4960"/>
          </a:avLst>
        </a:prstGeom>
        <a:solidFill>
          <a:srgbClr val="003057"/>
        </a:solidFill>
        <a:ln w="25400" cap="flat" cmpd="sng" algn="ctr">
          <a:solidFill>
            <a:sysClr val="window" lastClr="FFFFFF">
              <a:hueOff val="0"/>
              <a:satOff val="0"/>
              <a:lumOff val="0"/>
              <a:alphaOff val="0"/>
            </a:sysClr>
          </a:solidFill>
          <a:prstDash val="solid"/>
        </a:ln>
        <a:effectLst/>
      </dgm:spPr>
    </dgm:pt>
    <dgm:pt modelId="{1C8DED9D-E8DF-44DA-A520-263147EA3365}" type="pres">
      <dgm:prSet presAssocID="{0A2D5BA4-2C34-4EAC-B788-B5AD99191081}" presName="parentText3" presStyleLbl="revTx" presStyleIdx="1" presStyleCnt="3" custLinFactNeighborY="19594">
        <dgm:presLayoutVars>
          <dgm:chMax val="1"/>
          <dgm:chPref val="1"/>
          <dgm:bulletEnabled val="1"/>
        </dgm:presLayoutVars>
      </dgm:prSet>
      <dgm:spPr>
        <a:prstGeom prst="rect">
          <a:avLst/>
        </a:prstGeom>
      </dgm:spPr>
    </dgm:pt>
    <dgm:pt modelId="{AD0134ED-AD42-44B0-9770-F344038489B3}" type="pres">
      <dgm:prSet presAssocID="{0A2D5BA4-2C34-4EAC-B788-B5AD99191081}" presName="middleComposite" presStyleCnt="0"/>
      <dgm:spPr/>
    </dgm:pt>
    <dgm:pt modelId="{6ED91DBA-43CC-4666-9313-80FCD4E9DABD}" type="pres">
      <dgm:prSet presAssocID="{34B935D1-997A-4205-9C30-990E3D3DBDDB}" presName="circ1" presStyleLbl="vennNode1" presStyleIdx="0" presStyleCnt="8"/>
      <dgm:spPr>
        <a:prstGeom prst="ellipse">
          <a:avLst/>
        </a:prstGeom>
      </dgm:spPr>
    </dgm:pt>
    <dgm:pt modelId="{E1AF9F1C-F94B-4103-B772-EF75E87EF238}" type="pres">
      <dgm:prSet presAssocID="{34B935D1-997A-4205-9C30-990E3D3DBDDB}" presName="circ1Tx" presStyleLbl="revTx" presStyleIdx="1" presStyleCnt="3">
        <dgm:presLayoutVars>
          <dgm:chMax val="0"/>
          <dgm:chPref val="0"/>
        </dgm:presLayoutVars>
      </dgm:prSet>
      <dgm:spPr/>
    </dgm:pt>
    <dgm:pt modelId="{6AEEEA4E-BD73-45AC-A404-95EB4B73F493}" type="pres">
      <dgm:prSet presAssocID="{FC4B950B-8725-47FD-8FAE-DF80B7118338}" presName="circ2" presStyleLbl="vennNode1" presStyleIdx="1" presStyleCnt="8"/>
      <dgm:spPr>
        <a:prstGeom prst="ellipse">
          <a:avLst/>
        </a:prstGeom>
      </dgm:spPr>
    </dgm:pt>
    <dgm:pt modelId="{785B1069-62C3-42A5-9161-247D025ED0FC}" type="pres">
      <dgm:prSet presAssocID="{FC4B950B-8725-47FD-8FAE-DF80B7118338}" presName="circ2Tx" presStyleLbl="revTx" presStyleIdx="1" presStyleCnt="3">
        <dgm:presLayoutVars>
          <dgm:chMax val="0"/>
          <dgm:chPref val="0"/>
        </dgm:presLayoutVars>
      </dgm:prSet>
      <dgm:spPr/>
    </dgm:pt>
    <dgm:pt modelId="{8BC3D433-8ECE-4802-866E-BB1EADE92908}" type="pres">
      <dgm:prSet presAssocID="{0A2D5BA4-2C34-4EAC-B788-B5AD99191081}" presName="leftComposite" presStyleCnt="0"/>
      <dgm:spPr/>
    </dgm:pt>
    <dgm:pt modelId="{1B588352-A62E-45ED-B42A-8F35B7D485EC}" type="pres">
      <dgm:prSet presAssocID="{3D8A8801-0B86-4E4D-95B0-40C694051D81}" presName="childText1_1" presStyleLbl="vennNode1" presStyleIdx="2" presStyleCnt="8">
        <dgm:presLayoutVars>
          <dgm:chMax val="0"/>
          <dgm:chPref val="0"/>
        </dgm:presLayoutVars>
      </dgm:prSet>
      <dgm:spPr>
        <a:prstGeom prst="ellipse">
          <a:avLst/>
        </a:prstGeom>
      </dgm:spPr>
    </dgm:pt>
    <dgm:pt modelId="{3C251EFE-CF1E-4BAE-9AD0-9CE5CF495038}" type="pres">
      <dgm:prSet presAssocID="{3D8A8801-0B86-4E4D-95B0-40C694051D81}" presName="ellipse1" presStyleLbl="vennNode1" presStyleIdx="3" presStyleCnt="8"/>
      <dgm:spPr>
        <a:xfrm>
          <a:off x="506265" y="1647283"/>
          <a:ext cx="459230" cy="459047"/>
        </a:xfrm>
        <a:prstGeom prst="ellipse">
          <a:avLst/>
        </a:prstGeom>
        <a:solidFill>
          <a:srgbClr val="326BC9">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EDE20212-B2D0-4031-A76F-C34C3FE8DDE9}" type="pres">
      <dgm:prSet presAssocID="{3D8A8801-0B86-4E4D-95B0-40C694051D81}" presName="ellipse2" presStyleLbl="vennNode1" presStyleIdx="4" presStyleCnt="8"/>
      <dgm:spPr>
        <a:xfrm>
          <a:off x="1862695" y="1049548"/>
          <a:ext cx="267208" cy="267034"/>
        </a:xfrm>
        <a:prstGeom prst="ellipse">
          <a:avLst/>
        </a:prstGeom>
        <a:solidFill>
          <a:srgbClr val="326BC9">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C54CDF4D-9E98-4C5E-BA1F-BBC247477C7F}" type="pres">
      <dgm:prSet presAssocID="{7619D232-FE95-47CE-8E5B-0B2C254FFDE4}" presName="childText1_2" presStyleLbl="vennNode1" presStyleIdx="5" presStyleCnt="8">
        <dgm:presLayoutVars>
          <dgm:chMax val="0"/>
          <dgm:chPref val="0"/>
        </dgm:presLayoutVars>
      </dgm:prSet>
      <dgm:spPr>
        <a:prstGeom prst="ellipse">
          <a:avLst/>
        </a:prstGeom>
      </dgm:spPr>
    </dgm:pt>
    <dgm:pt modelId="{B198E42C-3EE8-49A2-A5DC-6540B2A22C63}" type="pres">
      <dgm:prSet presAssocID="{7619D232-FE95-47CE-8E5B-0B2C254FFDE4}" presName="ellipse3" presStyleLbl="vennNode1" presStyleIdx="6" presStyleCnt="8"/>
      <dgm:spPr>
        <a:xfrm>
          <a:off x="1861160" y="2416146"/>
          <a:ext cx="267208" cy="267034"/>
        </a:xfrm>
        <a:prstGeom prst="ellipse">
          <a:avLst/>
        </a:prstGeom>
        <a:solidFill>
          <a:srgbClr val="326BC9">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AB35D4EF-E72E-4534-9EBC-8B9BA3F4E3F8}" type="pres">
      <dgm:prSet presAssocID="{4F095480-3722-4496-B106-ECD5E00ADAE2}" presName="childText1_3" presStyleLbl="vennNode1" presStyleIdx="7" presStyleCnt="8" custScaleX="108892" custScaleY="108892">
        <dgm:presLayoutVars>
          <dgm:chMax val="0"/>
          <dgm:chPref val="0"/>
        </dgm:presLayoutVars>
      </dgm:prSet>
      <dgm:spPr>
        <a:prstGeom prst="ellipse">
          <a:avLst/>
        </a:prstGeom>
      </dgm:spPr>
    </dgm:pt>
    <dgm:pt modelId="{DFD77D21-AD9E-4C6D-A075-F8CC301ACE93}" type="pres">
      <dgm:prSet presAssocID="{0A2D5BA4-2C34-4EAC-B788-B5AD99191081}" presName="rightChild" presStyleLbl="node2" presStyleIdx="0" presStyleCnt="1">
        <dgm:presLayoutVars>
          <dgm:chMax val="0"/>
          <dgm:chPref val="0"/>
        </dgm:presLayoutVars>
      </dgm:prSet>
      <dgm:spPr>
        <a:prstGeom prst="ellipse">
          <a:avLst/>
        </a:prstGeom>
      </dgm:spPr>
    </dgm:pt>
    <dgm:pt modelId="{985D5E2E-4AC2-4EF2-B8BF-017D91196C1C}" type="pres">
      <dgm:prSet presAssocID="{0A2D5BA4-2C34-4EAC-B788-B5AD99191081}" presName="parentText1" presStyleLbl="revTx" presStyleIdx="2" presStyleCnt="3" custLinFactNeighborY="19594">
        <dgm:presLayoutVars>
          <dgm:chMax val="4"/>
          <dgm:chPref val="3"/>
          <dgm:bulletEnabled val="1"/>
        </dgm:presLayoutVars>
      </dgm:prSet>
      <dgm:spPr>
        <a:prstGeom prst="rect">
          <a:avLst/>
        </a:prstGeom>
      </dgm:spPr>
    </dgm:pt>
  </dgm:ptLst>
  <dgm:cxnLst>
    <dgm:cxn modelId="{2172DF14-4A22-4148-80AB-4859ACA5C6CD}" srcId="{38AC8D2F-0BF5-4DCB-8B8B-C2E0F072EB95}" destId="{3D8A8801-0B86-4E4D-95B0-40C694051D81}" srcOrd="0" destOrd="0" parTransId="{BCA31279-E919-480A-B85B-268832CFA89D}" sibTransId="{A3722E65-C35A-41E2-816A-9FF37882B8A2}"/>
    <dgm:cxn modelId="{1718F41E-4F1A-5C48-AC26-410BF45E17B7}" type="presOf" srcId="{FC4B950B-8725-47FD-8FAE-DF80B7118338}" destId="{6AEEEA4E-BD73-45AC-A404-95EB4B73F493}" srcOrd="0" destOrd="0" presId="urn:microsoft.com/office/officeart/2009/3/layout/PhasedProcess"/>
    <dgm:cxn modelId="{67919F31-8865-4810-BF75-E53D04105E9B}" srcId="{0A2D5BA4-2C34-4EAC-B788-B5AD99191081}" destId="{38AC8D2F-0BF5-4DCB-8B8B-C2E0F072EB95}" srcOrd="0" destOrd="0" parTransId="{48489B9B-6A18-4DEE-8763-CC7A10785FB3}" sibTransId="{9C67E800-8383-4A0A-9A51-35E358EB0111}"/>
    <dgm:cxn modelId="{37A82336-F7AE-044B-BAD5-1DEC704A5126}" type="presOf" srcId="{39CD44BF-C813-4FE7-BFE9-CD5F376CDE0E}" destId="{DFD77D21-AD9E-4C6D-A075-F8CC301ACE93}" srcOrd="0" destOrd="0" presId="urn:microsoft.com/office/officeart/2009/3/layout/PhasedProcess"/>
    <dgm:cxn modelId="{968D495E-EED5-EF4D-AE1B-77DC06E26C88}" type="presOf" srcId="{34B935D1-997A-4205-9C30-990E3D3DBDDB}" destId="{6ED91DBA-43CC-4666-9313-80FCD4E9DABD}" srcOrd="0" destOrd="0" presId="urn:microsoft.com/office/officeart/2009/3/layout/PhasedProcess"/>
    <dgm:cxn modelId="{B30C8169-4EE5-4343-93D8-CF28B793E483}" type="presOf" srcId="{4F095480-3722-4496-B106-ECD5E00ADAE2}" destId="{AB35D4EF-E72E-4534-9EBC-8B9BA3F4E3F8}" srcOrd="0" destOrd="0" presId="urn:microsoft.com/office/officeart/2009/3/layout/PhasedProcess"/>
    <dgm:cxn modelId="{299AFA50-8C69-4F45-8ED2-22D7E8EEA9B1}" srcId="{0A2D5BA4-2C34-4EAC-B788-B5AD99191081}" destId="{9DAB10C9-13EF-4D78-9CED-BC4DF7E663D0}" srcOrd="2" destOrd="0" parTransId="{534C2DAD-EC80-4B4A-9F25-3E8D18248685}" sibTransId="{DAEAECC1-56EC-494E-825B-53E1EB56B6C3}"/>
    <dgm:cxn modelId="{F9648472-2975-477D-A6EA-72279BB18C1E}" srcId="{38AC8D2F-0BF5-4DCB-8B8B-C2E0F072EB95}" destId="{7619D232-FE95-47CE-8E5B-0B2C254FFDE4}" srcOrd="1" destOrd="0" parTransId="{0EFE6A4D-CC3D-4109-A482-BA101B142ADB}" sibTransId="{5D9E4D62-F597-4FE6-B9FD-448F3CBA38D4}"/>
    <dgm:cxn modelId="{07518D77-CAF2-4B47-ABC3-9F385A3A8A3B}" type="presOf" srcId="{9DAB10C9-13EF-4D78-9CED-BC4DF7E663D0}" destId="{1C8DED9D-E8DF-44DA-A520-263147EA3365}" srcOrd="0" destOrd="0" presId="urn:microsoft.com/office/officeart/2009/3/layout/PhasedProcess"/>
    <dgm:cxn modelId="{B5A72D7D-0033-3D41-87DD-89FE4D01C99F}" type="presOf" srcId="{7619D232-FE95-47CE-8E5B-0B2C254FFDE4}" destId="{C54CDF4D-9E98-4C5E-BA1F-BBC247477C7F}" srcOrd="0" destOrd="0" presId="urn:microsoft.com/office/officeart/2009/3/layout/PhasedProcess"/>
    <dgm:cxn modelId="{329A6A86-3C4D-7647-93BA-E63D0B4DACD1}" type="presOf" srcId="{38AC8D2F-0BF5-4DCB-8B8B-C2E0F072EB95}" destId="{985D5E2E-4AC2-4EF2-B8BF-017D91196C1C}" srcOrd="0" destOrd="0" presId="urn:microsoft.com/office/officeart/2009/3/layout/PhasedProcess"/>
    <dgm:cxn modelId="{7FE1CA93-17A1-A346-BD0D-5BF9D651CE07}" type="presOf" srcId="{34B935D1-997A-4205-9C30-990E3D3DBDDB}" destId="{E1AF9F1C-F94B-4103-B772-EF75E87EF238}" srcOrd="1" destOrd="0" presId="urn:microsoft.com/office/officeart/2009/3/layout/PhasedProcess"/>
    <dgm:cxn modelId="{88D91594-5EFB-4DA7-A263-57497D559FE9}" srcId="{26D5F62F-8CAB-45A4-9461-3E9CBD7F06A6}" destId="{34B935D1-997A-4205-9C30-990E3D3DBDDB}" srcOrd="0" destOrd="0" parTransId="{C87B8E4D-CE33-4AE9-A882-E78D27F08D62}" sibTransId="{A394E6C5-5948-4275-B8FD-E39EBDB8F812}"/>
    <dgm:cxn modelId="{F3A292AA-D301-472F-A26B-69E412044669}" srcId="{0A2D5BA4-2C34-4EAC-B788-B5AD99191081}" destId="{26D5F62F-8CAB-45A4-9461-3E9CBD7F06A6}" srcOrd="1" destOrd="0" parTransId="{2B001614-ADE9-4B40-835E-9B8D65096951}" sibTransId="{ABCBD9A6-3D1A-48B5-94B1-56463C249F08}"/>
    <dgm:cxn modelId="{AE8282AE-9AB3-3047-B62E-BB4855695253}" type="presOf" srcId="{26D5F62F-8CAB-45A4-9461-3E9CBD7F06A6}" destId="{A6BB3489-1B11-4D9F-AEF9-BD247C3F7482}" srcOrd="0" destOrd="0" presId="urn:microsoft.com/office/officeart/2009/3/layout/PhasedProcess"/>
    <dgm:cxn modelId="{57F1EBBD-87F7-4188-A407-2A71D2C74AA1}" srcId="{9DAB10C9-13EF-4D78-9CED-BC4DF7E663D0}" destId="{39CD44BF-C813-4FE7-BFE9-CD5F376CDE0E}" srcOrd="0" destOrd="0" parTransId="{67848AC5-8C8B-450D-8FE0-42BD816C36BF}" sibTransId="{F0977C4D-581B-4B0C-A3F0-2A08BFE04065}"/>
    <dgm:cxn modelId="{6DE6C9C0-474E-E34F-8ABC-9AF8F704CE31}" type="presOf" srcId="{0A2D5BA4-2C34-4EAC-B788-B5AD99191081}" destId="{1EEFC178-A54A-4A35-9F98-34DA8985D3AB}" srcOrd="0" destOrd="0" presId="urn:microsoft.com/office/officeart/2009/3/layout/PhasedProcess"/>
    <dgm:cxn modelId="{5224F4C0-6FE8-4040-84C3-5ABB957C6427}" srcId="{38AC8D2F-0BF5-4DCB-8B8B-C2E0F072EB95}" destId="{4F095480-3722-4496-B106-ECD5E00ADAE2}" srcOrd="2" destOrd="0" parTransId="{5ED5BE42-6CF4-407A-B057-95D78AAB0E97}" sibTransId="{22C37289-9CC5-4CE0-B8B1-CE3C4AAAE759}"/>
    <dgm:cxn modelId="{DC64D2C3-942B-4216-A464-0C2F1872BE43}" srcId="{26D5F62F-8CAB-45A4-9461-3E9CBD7F06A6}" destId="{FC4B950B-8725-47FD-8FAE-DF80B7118338}" srcOrd="1" destOrd="0" parTransId="{305CADBA-2910-46E0-A679-D9ECBE2F20EB}" sibTransId="{23EC765F-B3E2-448E-B4F3-CEB1A5BCAEB1}"/>
    <dgm:cxn modelId="{0F7B70F9-E095-A64C-9013-5988D639CA90}" type="presOf" srcId="{3D8A8801-0B86-4E4D-95B0-40C694051D81}" destId="{1B588352-A62E-45ED-B42A-8F35B7D485EC}" srcOrd="0" destOrd="0" presId="urn:microsoft.com/office/officeart/2009/3/layout/PhasedProcess"/>
    <dgm:cxn modelId="{6D094DFF-CBD3-194E-84E7-E64477FE9FFC}" type="presOf" srcId="{FC4B950B-8725-47FD-8FAE-DF80B7118338}" destId="{785B1069-62C3-42A5-9161-247D025ED0FC}" srcOrd="1" destOrd="0" presId="urn:microsoft.com/office/officeart/2009/3/layout/PhasedProcess"/>
    <dgm:cxn modelId="{367F6004-7865-D046-AD3E-EA7A39AD9139}" type="presParOf" srcId="{1EEFC178-A54A-4A35-9F98-34DA8985D3AB}" destId="{D211DBE9-370A-4D10-9DCD-E2A3AF07B780}" srcOrd="0" destOrd="0" presId="urn:microsoft.com/office/officeart/2009/3/layout/PhasedProcess"/>
    <dgm:cxn modelId="{E942D707-4D79-A247-A553-0BBCFB01DF7F}" type="presParOf" srcId="{1EEFC178-A54A-4A35-9F98-34DA8985D3AB}" destId="{DA8D8A73-A4BB-464A-A7A9-0DF12D3E53CB}" srcOrd="1" destOrd="0" presId="urn:microsoft.com/office/officeart/2009/3/layout/PhasedProcess"/>
    <dgm:cxn modelId="{93C92C34-D243-8045-81E1-DDCBDE1467C3}" type="presParOf" srcId="{1EEFC178-A54A-4A35-9F98-34DA8985D3AB}" destId="{A6BB3489-1B11-4D9F-AEF9-BD247C3F7482}" srcOrd="2" destOrd="0" presId="urn:microsoft.com/office/officeart/2009/3/layout/PhasedProcess"/>
    <dgm:cxn modelId="{CE718B06-297D-1645-8675-B7562C7A5D51}" type="presParOf" srcId="{1EEFC178-A54A-4A35-9F98-34DA8985D3AB}" destId="{48084BE8-00A1-49A0-8666-A08010B4EE48}" srcOrd="3" destOrd="0" presId="urn:microsoft.com/office/officeart/2009/3/layout/PhasedProcess"/>
    <dgm:cxn modelId="{40EFCB55-B98A-D04B-AE89-1FBE7F992D97}" type="presParOf" srcId="{1EEFC178-A54A-4A35-9F98-34DA8985D3AB}" destId="{7C71E8E0-013F-48EE-B27D-EC57B45D0008}" srcOrd="4" destOrd="0" presId="urn:microsoft.com/office/officeart/2009/3/layout/PhasedProcess"/>
    <dgm:cxn modelId="{95E3CC5D-58DE-224F-8FC0-223A56E61FBD}" type="presParOf" srcId="{1EEFC178-A54A-4A35-9F98-34DA8985D3AB}" destId="{1C8DED9D-E8DF-44DA-A520-263147EA3365}" srcOrd="5" destOrd="0" presId="urn:microsoft.com/office/officeart/2009/3/layout/PhasedProcess"/>
    <dgm:cxn modelId="{A4CB2862-0E19-1743-A9AC-520D36DF701A}" type="presParOf" srcId="{1EEFC178-A54A-4A35-9F98-34DA8985D3AB}" destId="{AD0134ED-AD42-44B0-9770-F344038489B3}" srcOrd="6" destOrd="0" presId="urn:microsoft.com/office/officeart/2009/3/layout/PhasedProcess"/>
    <dgm:cxn modelId="{08692C7F-A4FB-774C-A080-54CC8FCDFE42}" type="presParOf" srcId="{AD0134ED-AD42-44B0-9770-F344038489B3}" destId="{6ED91DBA-43CC-4666-9313-80FCD4E9DABD}" srcOrd="0" destOrd="0" presId="urn:microsoft.com/office/officeart/2009/3/layout/PhasedProcess"/>
    <dgm:cxn modelId="{8FB19664-63A5-6A41-9EB3-C521D0B523B0}" type="presParOf" srcId="{AD0134ED-AD42-44B0-9770-F344038489B3}" destId="{E1AF9F1C-F94B-4103-B772-EF75E87EF238}" srcOrd="1" destOrd="0" presId="urn:microsoft.com/office/officeart/2009/3/layout/PhasedProcess"/>
    <dgm:cxn modelId="{A29780E7-4BAD-114E-A5AD-2D506E89D326}" type="presParOf" srcId="{AD0134ED-AD42-44B0-9770-F344038489B3}" destId="{6AEEEA4E-BD73-45AC-A404-95EB4B73F493}" srcOrd="2" destOrd="0" presId="urn:microsoft.com/office/officeart/2009/3/layout/PhasedProcess"/>
    <dgm:cxn modelId="{EA16CB91-55C7-A54C-A3D0-AE0EA49CEB79}" type="presParOf" srcId="{AD0134ED-AD42-44B0-9770-F344038489B3}" destId="{785B1069-62C3-42A5-9161-247D025ED0FC}" srcOrd="3" destOrd="0" presId="urn:microsoft.com/office/officeart/2009/3/layout/PhasedProcess"/>
    <dgm:cxn modelId="{E8802E8D-0DDF-AC48-BCDF-69E4A50AE8F8}" type="presParOf" srcId="{1EEFC178-A54A-4A35-9F98-34DA8985D3AB}" destId="{8BC3D433-8ECE-4802-866E-BB1EADE92908}" srcOrd="7" destOrd="0" presId="urn:microsoft.com/office/officeart/2009/3/layout/PhasedProcess"/>
    <dgm:cxn modelId="{90420933-55A0-8345-947B-E655463765D6}" type="presParOf" srcId="{8BC3D433-8ECE-4802-866E-BB1EADE92908}" destId="{1B588352-A62E-45ED-B42A-8F35B7D485EC}" srcOrd="0" destOrd="0" presId="urn:microsoft.com/office/officeart/2009/3/layout/PhasedProcess"/>
    <dgm:cxn modelId="{9EEBF981-82D9-494E-B93F-2867B3F87933}" type="presParOf" srcId="{8BC3D433-8ECE-4802-866E-BB1EADE92908}" destId="{3C251EFE-CF1E-4BAE-9AD0-9CE5CF495038}" srcOrd="1" destOrd="0" presId="urn:microsoft.com/office/officeart/2009/3/layout/PhasedProcess"/>
    <dgm:cxn modelId="{80BE9FD7-198F-6044-8C0E-5497C7346A23}" type="presParOf" srcId="{8BC3D433-8ECE-4802-866E-BB1EADE92908}" destId="{EDE20212-B2D0-4031-A76F-C34C3FE8DDE9}" srcOrd="2" destOrd="0" presId="urn:microsoft.com/office/officeart/2009/3/layout/PhasedProcess"/>
    <dgm:cxn modelId="{2447A45B-BBF1-EF42-8559-7006A62D0660}" type="presParOf" srcId="{8BC3D433-8ECE-4802-866E-BB1EADE92908}" destId="{C54CDF4D-9E98-4C5E-BA1F-BBC247477C7F}" srcOrd="3" destOrd="0" presId="urn:microsoft.com/office/officeart/2009/3/layout/PhasedProcess"/>
    <dgm:cxn modelId="{D92F4B46-820C-F648-9F16-6C80E0DCC4EA}" type="presParOf" srcId="{8BC3D433-8ECE-4802-866E-BB1EADE92908}" destId="{B198E42C-3EE8-49A2-A5DC-6540B2A22C63}" srcOrd="4" destOrd="0" presId="urn:microsoft.com/office/officeart/2009/3/layout/PhasedProcess"/>
    <dgm:cxn modelId="{EA0F4787-C01B-6B42-8742-B1448FF85D00}" type="presParOf" srcId="{8BC3D433-8ECE-4802-866E-BB1EADE92908}" destId="{AB35D4EF-E72E-4534-9EBC-8B9BA3F4E3F8}" srcOrd="5" destOrd="0" presId="urn:microsoft.com/office/officeart/2009/3/layout/PhasedProcess"/>
    <dgm:cxn modelId="{7E93A221-B7AC-FF4F-9359-5435574FD674}" type="presParOf" srcId="{1EEFC178-A54A-4A35-9F98-34DA8985D3AB}" destId="{DFD77D21-AD9E-4C6D-A075-F8CC301ACE93}" srcOrd="8" destOrd="0" presId="urn:microsoft.com/office/officeart/2009/3/layout/PhasedProcess"/>
    <dgm:cxn modelId="{6802DE13-63B7-6B47-BA51-37B68CCEE52F}" type="presParOf" srcId="{1EEFC178-A54A-4A35-9F98-34DA8985D3AB}" destId="{985D5E2E-4AC2-4EF2-B8BF-017D91196C1C}" srcOrd="9"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1DBE9-370A-4D10-9DCD-E2A3AF07B780}">
      <dsp:nvSpPr>
        <dsp:cNvPr id="0" name=""/>
        <dsp:cNvSpPr/>
      </dsp:nvSpPr>
      <dsp:spPr>
        <a:xfrm rot="5400000">
          <a:off x="301" y="620589"/>
          <a:ext cx="3919107" cy="3919709"/>
        </a:xfrm>
        <a:prstGeom prst="blockArc">
          <a:avLst>
            <a:gd name="adj1" fmla="val 13500000"/>
            <a:gd name="adj2" fmla="val 18900000"/>
            <a:gd name="adj3" fmla="val 4960"/>
          </a:avLst>
        </a:prstGeom>
        <a:solidFill>
          <a:srgbClr val="326BC9">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DA8D8A73-A4BB-464A-A7A9-0DF12D3E53CB}">
      <dsp:nvSpPr>
        <dsp:cNvPr id="0" name=""/>
        <dsp:cNvSpPr/>
      </dsp:nvSpPr>
      <dsp:spPr>
        <a:xfrm rot="16200000">
          <a:off x="4033866" y="620589"/>
          <a:ext cx="3919107" cy="3919709"/>
        </a:xfrm>
        <a:prstGeom prst="blockArc">
          <a:avLst>
            <a:gd name="adj1" fmla="val 13500000"/>
            <a:gd name="adj2" fmla="val 18900000"/>
            <a:gd name="adj3" fmla="val 4960"/>
          </a:avLst>
        </a:prstGeom>
        <a:solidFill>
          <a:srgbClr val="E57200"/>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A6BB3489-1B11-4D9F-AEF9-BD247C3F7482}">
      <dsp:nvSpPr>
        <dsp:cNvPr id="0" name=""/>
        <dsp:cNvSpPr/>
      </dsp:nvSpPr>
      <dsp:spPr>
        <a:xfrm>
          <a:off x="4497288" y="4178871"/>
          <a:ext cx="2975658" cy="78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rgbClr val="E57200"/>
              </a:solidFill>
              <a:latin typeface="Arial"/>
              <a:ea typeface="+mn-ea"/>
              <a:cs typeface="+mn-cs"/>
            </a:rPr>
            <a:t>Information</a:t>
          </a:r>
        </a:p>
      </dsp:txBody>
      <dsp:txXfrm>
        <a:off x="4497288" y="4178871"/>
        <a:ext cx="2975658" cy="784072"/>
      </dsp:txXfrm>
    </dsp:sp>
    <dsp:sp modelId="{48084BE8-00A1-49A0-8666-A08010B4EE48}">
      <dsp:nvSpPr>
        <dsp:cNvPr id="0" name=""/>
        <dsp:cNvSpPr/>
      </dsp:nvSpPr>
      <dsp:spPr>
        <a:xfrm rot="5400000">
          <a:off x="3908150" y="620589"/>
          <a:ext cx="3919107" cy="3919709"/>
        </a:xfrm>
        <a:prstGeom prst="blockArc">
          <a:avLst>
            <a:gd name="adj1" fmla="val 13500000"/>
            <a:gd name="adj2" fmla="val 18900000"/>
            <a:gd name="adj3" fmla="val 4960"/>
          </a:avLst>
        </a:prstGeom>
        <a:solidFill>
          <a:srgbClr val="E57200"/>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7C71E8E0-013F-48EE-B27D-EC57B45D0008}">
      <dsp:nvSpPr>
        <dsp:cNvPr id="0" name=""/>
        <dsp:cNvSpPr/>
      </dsp:nvSpPr>
      <dsp:spPr>
        <a:xfrm rot="16200000">
          <a:off x="7940529" y="620589"/>
          <a:ext cx="3919107" cy="3919709"/>
        </a:xfrm>
        <a:prstGeom prst="blockArc">
          <a:avLst>
            <a:gd name="adj1" fmla="val 13500000"/>
            <a:gd name="adj2" fmla="val 18900000"/>
            <a:gd name="adj3" fmla="val 4960"/>
          </a:avLst>
        </a:prstGeom>
        <a:solidFill>
          <a:srgbClr val="003057"/>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1C8DED9D-E8DF-44DA-A520-263147EA3365}">
      <dsp:nvSpPr>
        <dsp:cNvPr id="0" name=""/>
        <dsp:cNvSpPr/>
      </dsp:nvSpPr>
      <dsp:spPr>
        <a:xfrm>
          <a:off x="8118127" y="4178871"/>
          <a:ext cx="2975658" cy="78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rgbClr val="022345"/>
              </a:solidFill>
              <a:latin typeface="Arial"/>
              <a:ea typeface="+mn-ea"/>
              <a:cs typeface="+mn-cs"/>
            </a:rPr>
            <a:t>Action</a:t>
          </a:r>
        </a:p>
      </dsp:txBody>
      <dsp:txXfrm>
        <a:off x="8118127" y="4178871"/>
        <a:ext cx="2975658" cy="784072"/>
      </dsp:txXfrm>
    </dsp:sp>
    <dsp:sp modelId="{6ED91DBA-43CC-4666-9313-80FCD4E9DABD}">
      <dsp:nvSpPr>
        <dsp:cNvPr id="0" name=""/>
        <dsp:cNvSpPr/>
      </dsp:nvSpPr>
      <dsp:spPr>
        <a:xfrm>
          <a:off x="4401673" y="1745449"/>
          <a:ext cx="1795642" cy="1795642"/>
        </a:xfrm>
        <a:prstGeom prst="ellipse">
          <a:avLst/>
        </a:prstGeom>
        <a:solidFill>
          <a:srgbClr val="E57200">
            <a:alpha val="5000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ITC Avant Garde Gothic Std Book" charset="0"/>
              <a:ea typeface="ITC Avant Garde Gothic Std Book" charset="0"/>
              <a:cs typeface="ITC Avant Garde Gothic Std Book" charset="0"/>
            </a:rPr>
            <a:t>Database </a:t>
          </a:r>
        </a:p>
      </dsp:txBody>
      <dsp:txXfrm>
        <a:off x="4652416" y="1957194"/>
        <a:ext cx="1035325" cy="1372152"/>
      </dsp:txXfrm>
    </dsp:sp>
    <dsp:sp modelId="{6AEEEA4E-BD73-45AC-A404-95EB4B73F493}">
      <dsp:nvSpPr>
        <dsp:cNvPr id="0" name=""/>
        <dsp:cNvSpPr/>
      </dsp:nvSpPr>
      <dsp:spPr>
        <a:xfrm>
          <a:off x="5695830" y="1745449"/>
          <a:ext cx="1795642" cy="1795642"/>
        </a:xfrm>
        <a:prstGeom prst="ellipse">
          <a:avLst/>
        </a:prstGeom>
        <a:solidFill>
          <a:srgbClr val="E57200">
            <a:alpha val="5000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0" i="0" kern="1200" dirty="0">
              <a:solidFill>
                <a:schemeClr val="bg1"/>
              </a:solidFill>
              <a:latin typeface="ITC Avant Garde Gothic Std Book" charset="0"/>
              <a:ea typeface="ITC Avant Garde Gothic Std Book" charset="0"/>
              <a:cs typeface="ITC Avant Garde Gothic Std Book" charset="0"/>
            </a:rPr>
            <a:t>Analytics </a:t>
          </a:r>
        </a:p>
      </dsp:txBody>
      <dsp:txXfrm>
        <a:off x="6205404" y="1957194"/>
        <a:ext cx="1035325" cy="1372152"/>
      </dsp:txXfrm>
    </dsp:sp>
    <dsp:sp modelId="{1B588352-A62E-45ED-B42A-8F35B7D485EC}">
      <dsp:nvSpPr>
        <dsp:cNvPr id="0" name=""/>
        <dsp:cNvSpPr/>
      </dsp:nvSpPr>
      <dsp:spPr>
        <a:xfrm>
          <a:off x="1130455" y="1188229"/>
          <a:ext cx="1241803" cy="1241832"/>
        </a:xfrm>
        <a:prstGeom prst="ellipse">
          <a:avLst/>
        </a:prstGeom>
        <a:solidFill>
          <a:srgbClr val="326BC9">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solidFill>
                <a:sysClr val="window" lastClr="FFFFFF"/>
              </a:solidFill>
              <a:latin typeface="ITC Avant Garde Gothic Std Book" charset="0"/>
              <a:ea typeface="ITC Avant Garde Gothic Std Book" charset="0"/>
              <a:cs typeface="ITC Avant Garde Gothic Std Book" charset="0"/>
            </a:rPr>
            <a:t>Patient Monitoring</a:t>
          </a:r>
        </a:p>
      </dsp:txBody>
      <dsp:txXfrm>
        <a:off x="1312313" y="1370091"/>
        <a:ext cx="878087" cy="878108"/>
      </dsp:txXfrm>
    </dsp:sp>
    <dsp:sp modelId="{3C251EFE-CF1E-4BAE-9AD0-9CE5CF495038}">
      <dsp:nvSpPr>
        <dsp:cNvPr id="0" name=""/>
        <dsp:cNvSpPr/>
      </dsp:nvSpPr>
      <dsp:spPr>
        <a:xfrm>
          <a:off x="672458" y="2226457"/>
          <a:ext cx="609983" cy="609739"/>
        </a:xfrm>
        <a:prstGeom prst="ellipse">
          <a:avLst/>
        </a:prstGeom>
        <a:solidFill>
          <a:srgbClr val="326BC9">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sp>
    <dsp:sp modelId="{EDE20212-B2D0-4031-A76F-C34C3FE8DDE9}">
      <dsp:nvSpPr>
        <dsp:cNvPr id="0" name=""/>
        <dsp:cNvSpPr/>
      </dsp:nvSpPr>
      <dsp:spPr>
        <a:xfrm>
          <a:off x="2474165" y="1432502"/>
          <a:ext cx="354925" cy="354693"/>
        </a:xfrm>
        <a:prstGeom prst="ellipse">
          <a:avLst/>
        </a:prstGeom>
        <a:solidFill>
          <a:srgbClr val="326BC9">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sp>
    <dsp:sp modelId="{C54CDF4D-9E98-4C5E-BA1F-BBC247477C7F}">
      <dsp:nvSpPr>
        <dsp:cNvPr id="0" name=""/>
        <dsp:cNvSpPr/>
      </dsp:nvSpPr>
      <dsp:spPr>
        <a:xfrm>
          <a:off x="2342269" y="1929936"/>
          <a:ext cx="1241803" cy="1241832"/>
        </a:xfrm>
        <a:prstGeom prst="ellipse">
          <a:avLst/>
        </a:prstGeom>
        <a:solidFill>
          <a:srgbClr val="326BC9">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solidFill>
                <a:sysClr val="window" lastClr="FFFFFF"/>
              </a:solidFill>
              <a:latin typeface="ITC Avant Garde Gothic Std Book" charset="0"/>
              <a:ea typeface="ITC Avant Garde Gothic Std Book" charset="0"/>
              <a:cs typeface="ITC Avant Garde Gothic Std Book" charset="0"/>
            </a:rPr>
            <a:t>Neurology</a:t>
          </a:r>
        </a:p>
      </dsp:txBody>
      <dsp:txXfrm>
        <a:off x="2524127" y="2111798"/>
        <a:ext cx="878087" cy="878108"/>
      </dsp:txXfrm>
    </dsp:sp>
    <dsp:sp modelId="{B198E42C-3EE8-49A2-A5DC-6540B2A22C63}">
      <dsp:nvSpPr>
        <dsp:cNvPr id="0" name=""/>
        <dsp:cNvSpPr/>
      </dsp:nvSpPr>
      <dsp:spPr>
        <a:xfrm>
          <a:off x="2472127" y="3247717"/>
          <a:ext cx="354925" cy="354693"/>
        </a:xfrm>
        <a:prstGeom prst="ellipse">
          <a:avLst/>
        </a:prstGeom>
        <a:solidFill>
          <a:srgbClr val="326BC9">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sp>
    <dsp:sp modelId="{AB35D4EF-E72E-4534-9EBC-8B9BA3F4E3F8}">
      <dsp:nvSpPr>
        <dsp:cNvPr id="0" name=""/>
        <dsp:cNvSpPr/>
      </dsp:nvSpPr>
      <dsp:spPr>
        <a:xfrm>
          <a:off x="1097373" y="2584381"/>
          <a:ext cx="1352224" cy="1352256"/>
        </a:xfrm>
        <a:prstGeom prst="ellipse">
          <a:avLst/>
        </a:prstGeom>
        <a:solidFill>
          <a:srgbClr val="326BC9">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solidFill>
                <a:sysClr val="window" lastClr="FFFFFF"/>
              </a:solidFill>
              <a:latin typeface="ITC Avant Garde Gothic Std Book" charset="0"/>
              <a:ea typeface="ITC Avant Garde Gothic Std Book" charset="0"/>
              <a:cs typeface="ITC Avant Garde Gothic Std Book" charset="0"/>
            </a:rPr>
            <a:t>Cardiology</a:t>
          </a:r>
        </a:p>
      </dsp:txBody>
      <dsp:txXfrm>
        <a:off x="1295402" y="2782414"/>
        <a:ext cx="956166" cy="956190"/>
      </dsp:txXfrm>
    </dsp:sp>
    <dsp:sp modelId="{DFD77D21-AD9E-4C6D-A075-F8CC301ACE93}">
      <dsp:nvSpPr>
        <dsp:cNvPr id="0" name=""/>
        <dsp:cNvSpPr/>
      </dsp:nvSpPr>
      <dsp:spPr>
        <a:xfrm>
          <a:off x="8456135" y="1430931"/>
          <a:ext cx="2288968" cy="2288554"/>
        </a:xfrm>
        <a:prstGeom prst="ellipse">
          <a:avLst/>
        </a:prstGeom>
        <a:solidFill>
          <a:srgbClr val="003057"/>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solidFill>
                <a:sysClr val="window" lastClr="FFFFFF"/>
              </a:solidFill>
              <a:latin typeface="ITC Avant Garde Gothic Std Demi" charset="0"/>
              <a:ea typeface="ITC Avant Garde Gothic Std Demi" charset="0"/>
              <a:cs typeface="ITC Avant Garde Gothic Std Demi" charset="0"/>
            </a:rPr>
            <a:t>Predictive Clinical Support</a:t>
          </a:r>
        </a:p>
      </dsp:txBody>
      <dsp:txXfrm>
        <a:off x="8791347" y="1766082"/>
        <a:ext cx="1618544" cy="1618252"/>
      </dsp:txXfrm>
    </dsp:sp>
    <dsp:sp modelId="{985D5E2E-4AC2-4EF2-B8BF-017D91196C1C}">
      <dsp:nvSpPr>
        <dsp:cNvPr id="0" name=""/>
        <dsp:cNvSpPr/>
      </dsp:nvSpPr>
      <dsp:spPr>
        <a:xfrm>
          <a:off x="736502" y="4178871"/>
          <a:ext cx="2975658" cy="78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rgbClr val="326BC9">
                  <a:hueOff val="0"/>
                  <a:satOff val="0"/>
                  <a:lumOff val="0"/>
                  <a:alphaOff val="0"/>
                </a:srgbClr>
              </a:solidFill>
              <a:latin typeface="Arial"/>
              <a:ea typeface="+mn-ea"/>
              <a:cs typeface="+mn-cs"/>
            </a:rPr>
            <a:t>Data</a:t>
          </a:r>
        </a:p>
      </dsp:txBody>
      <dsp:txXfrm>
        <a:off x="736502" y="4178871"/>
        <a:ext cx="2975658" cy="784072"/>
      </dsp:txXfrm>
    </dsp:sp>
  </dsp:spTree>
</dsp:drawing>
</file>

<file path=ppt/diagrams/layout1.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DD986-0DAC-4BDA-B38F-60691F2842A5}" type="datetimeFigureOut">
              <a:rPr lang="en-US" smtClean="0"/>
              <a:t>9/23/2019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610D7-1454-4465-8754-FD30EBF5BF59}" type="slidenum">
              <a:rPr lang="en-US" smtClean="0"/>
              <a:t>‹#›</a:t>
            </a:fld>
            <a:endParaRPr lang="en-US"/>
          </a:p>
        </p:txBody>
      </p:sp>
    </p:spTree>
    <p:extLst>
      <p:ext uri="{BB962C8B-B14F-4D97-AF65-F5344CB8AC3E}">
        <p14:creationId xmlns:p14="http://schemas.microsoft.com/office/powerpoint/2010/main" val="3270169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30000" dirty="0"/>
          </a:p>
        </p:txBody>
      </p:sp>
    </p:spTree>
    <p:extLst>
      <p:ext uri="{BB962C8B-B14F-4D97-AF65-F5344CB8AC3E}">
        <p14:creationId xmlns:p14="http://schemas.microsoft.com/office/powerpoint/2010/main" val="109856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Nihon Kohden researcher </a:t>
            </a:r>
            <a:r>
              <a:rPr lang="en-US" dirty="0" err="1"/>
              <a:t>Takuo</a:t>
            </a:r>
            <a:r>
              <a:rPr lang="en-US" dirty="0"/>
              <a:t> Aoyagi envisioned the principle of pulse oximetry. Less than a year after detailing his advancement, the company introduced the world’s first ear oximeter. While pulse oximetry revolutionized patient care, the company decided the technology was too valuable to healthcare to keep to itself. Today, all pulse oximeters are based on Dr. Aoyagi’s breakthrough.</a:t>
            </a:r>
          </a:p>
        </p:txBody>
      </p:sp>
      <p:sp>
        <p:nvSpPr>
          <p:cNvPr id="4" name="Slide Number Placeholder 3"/>
          <p:cNvSpPr>
            <a:spLocks noGrp="1"/>
          </p:cNvSpPr>
          <p:nvPr>
            <p:ph type="sldNum" sz="quarter" idx="10"/>
          </p:nvPr>
        </p:nvSpPr>
        <p:spPr/>
        <p:txBody>
          <a:bodyPr/>
          <a:lstStyle/>
          <a:p>
            <a:fld id="{72F3E376-EF5E-FA45-A014-492CC22E6260}" type="slidenum">
              <a:rPr lang="en-US" smtClean="0"/>
              <a:t>4</a:t>
            </a:fld>
            <a:endParaRPr lang="en-US"/>
          </a:p>
        </p:txBody>
      </p:sp>
    </p:spTree>
    <p:extLst>
      <p:ext uri="{BB962C8B-B14F-4D97-AF65-F5344CB8AC3E}">
        <p14:creationId xmlns:p14="http://schemas.microsoft.com/office/powerpoint/2010/main" val="1072636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Nihon Kohden researcher </a:t>
            </a:r>
            <a:r>
              <a:rPr lang="en-US" dirty="0" err="1"/>
              <a:t>Takuo</a:t>
            </a:r>
            <a:r>
              <a:rPr lang="en-US" dirty="0"/>
              <a:t> Aoyagi envisioned the principle of pulse oximetry. Less than a year after detailing his advancement, the company introduced the world’s first ear oximeter. While pulse oximetry revolutionized patient care, the company decided the technology was too valuable to healthcare to keep to itself. Today, all pulse oximeters are based on Dr. Aoyagi’s breakthrough.</a:t>
            </a:r>
          </a:p>
        </p:txBody>
      </p:sp>
      <p:sp>
        <p:nvSpPr>
          <p:cNvPr id="4" name="Slide Number Placeholder 3"/>
          <p:cNvSpPr>
            <a:spLocks noGrp="1"/>
          </p:cNvSpPr>
          <p:nvPr>
            <p:ph type="sldNum" sz="quarter" idx="10"/>
          </p:nvPr>
        </p:nvSpPr>
        <p:spPr/>
        <p:txBody>
          <a:bodyPr/>
          <a:lstStyle/>
          <a:p>
            <a:fld id="{72F3E376-EF5E-FA45-A014-492CC22E6260}" type="slidenum">
              <a:rPr lang="en-US" smtClean="0"/>
              <a:t>5</a:t>
            </a:fld>
            <a:endParaRPr lang="en-US"/>
          </a:p>
        </p:txBody>
      </p:sp>
    </p:spTree>
    <p:extLst>
      <p:ext uri="{BB962C8B-B14F-4D97-AF65-F5344CB8AC3E}">
        <p14:creationId xmlns:p14="http://schemas.microsoft.com/office/powerpoint/2010/main" val="155272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Nihon Kohden's goal is improve the patient and provider experience. We will do this by bring the right person to the right action, quicker, easier or more cost effectively. </a:t>
            </a:r>
          </a:p>
          <a:p>
            <a:endParaRPr lang="en-US" dirty="0"/>
          </a:p>
          <a:p>
            <a:r>
              <a:rPr lang="en-US" dirty="0"/>
              <a:t>To get there, we are taking the data we collect with our data acquisition platforms and combining that data with 3</a:t>
            </a:r>
            <a:r>
              <a:rPr lang="en-US" baseline="30000" dirty="0"/>
              <a:t>rd</a:t>
            </a:r>
            <a:r>
              <a:rPr lang="en-US" dirty="0"/>
              <a:t> party data sources, EMR, other medical devices. The free flow of data into secure, HIPAA compliant database enable the application of advanced analytics to build powerful algorithms. The data turns into information. When presented to the right person at the right time, drives action that improves patient outcomes.   </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F3E376-EF5E-FA45-A014-492CC22E62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025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480983" y="500953"/>
            <a:ext cx="7791676" cy="381000"/>
          </a:xfrm>
          <a:prstGeom prst="rect">
            <a:avLst/>
          </a:prstGeom>
        </p:spPr>
        <p:txBody>
          <a:bodyPr>
            <a:normAutofit fontScale="90000"/>
          </a:bodyPr>
          <a:lstStyle>
            <a:lvl1pPr marL="0" indent="0" algn="l">
              <a:buFont typeface="Arial" charset="0"/>
              <a:buNone/>
              <a:defRPr>
                <a:solidFill>
                  <a:schemeClr val="bg1"/>
                </a:solidFill>
              </a:defRPr>
            </a:lvl1pPr>
          </a:lstStyle>
          <a:p>
            <a:r>
              <a:rPr lang="en-US" dirty="0"/>
              <a:t>Click to edit Master title style</a:t>
            </a:r>
          </a:p>
        </p:txBody>
      </p:sp>
      <p:sp>
        <p:nvSpPr>
          <p:cNvPr id="8" name="Text Placeholder 2"/>
          <p:cNvSpPr>
            <a:spLocks noGrp="1"/>
          </p:cNvSpPr>
          <p:nvPr>
            <p:ph type="body" sz="quarter" idx="10" hasCustomPrompt="1"/>
          </p:nvPr>
        </p:nvSpPr>
        <p:spPr>
          <a:xfrm>
            <a:off x="480983" y="1126882"/>
            <a:ext cx="7791676" cy="304800"/>
          </a:xfrm>
          <a:prstGeom prst="rect">
            <a:avLst/>
          </a:prstGeom>
        </p:spPr>
        <p:txBody>
          <a:bodyPr/>
          <a:lstStyle>
            <a:lvl1pPr marL="0" indent="0" algn="l">
              <a:buNone/>
              <a:defRPr sz="2800" baseline="0">
                <a:solidFill>
                  <a:schemeClr val="bg1"/>
                </a:solidFill>
              </a:defRPr>
            </a:lvl1pPr>
          </a:lstStyle>
          <a:p>
            <a:r>
              <a:rPr lang="en-US" dirty="0"/>
              <a:t>Presentation title placement</a:t>
            </a:r>
          </a:p>
        </p:txBody>
      </p:sp>
    </p:spTree>
    <p:extLst>
      <p:ext uri="{BB962C8B-B14F-4D97-AF65-F5344CB8AC3E}">
        <p14:creationId xmlns:p14="http://schemas.microsoft.com/office/powerpoint/2010/main" val="422276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object with branded header">
    <p:spTree>
      <p:nvGrpSpPr>
        <p:cNvPr id="1" name=""/>
        <p:cNvGrpSpPr/>
        <p:nvPr/>
      </p:nvGrpSpPr>
      <p:grpSpPr>
        <a:xfrm>
          <a:off x="0" y="0"/>
          <a:ext cx="0" cy="0"/>
          <a:chOff x="0" y="0"/>
          <a:chExt cx="0" cy="0"/>
        </a:xfrm>
      </p:grpSpPr>
      <p:pic>
        <p:nvPicPr>
          <p:cNvPr id="4" name="Picture 3" descr="1.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236620" cy="190501"/>
          </a:xfrm>
          <a:prstGeom prst="rect">
            <a:avLst/>
          </a:prstGeom>
        </p:spPr>
      </p:pic>
      <p:pic>
        <p:nvPicPr>
          <p:cNvPr id="5" name="Picture 4" descr="1.png"/>
          <p:cNvPicPr>
            <a:picLocks noChangeAspect="1"/>
          </p:cNvPicPr>
          <p:nvPr userDrawn="1"/>
        </p:nvPicPr>
        <p:blipFill rotWithShape="1">
          <a:blip r:embed="rId3">
            <a:extLst>
              <a:ext uri="{28A0092B-C50C-407E-A947-70E740481C1C}">
                <a14:useLocalDpi xmlns:a14="http://schemas.microsoft.com/office/drawing/2010/main"/>
              </a:ext>
            </a:extLst>
          </a:blip>
          <a:srcRect/>
          <a:stretch/>
        </p:blipFill>
        <p:spPr>
          <a:xfrm>
            <a:off x="10195580" y="303256"/>
            <a:ext cx="1714908" cy="235396"/>
          </a:xfrm>
          <a:prstGeom prst="rect">
            <a:avLst/>
          </a:prstGeom>
        </p:spPr>
      </p:pic>
      <p:sp>
        <p:nvSpPr>
          <p:cNvPr id="3" name="Slide Number Placeholder 2"/>
          <p:cNvSpPr>
            <a:spLocks noGrp="1"/>
          </p:cNvSpPr>
          <p:nvPr>
            <p:ph type="sldNum" sz="quarter" idx="10"/>
          </p:nvPr>
        </p:nvSpPr>
        <p:spPr/>
        <p:txBody>
          <a:bodyPr/>
          <a:lstStyle/>
          <a:p>
            <a:fld id="{8554F043-5E50-CC40-805F-2310A85646C5}" type="slidenum">
              <a:rPr lang="en-US" smtClean="0"/>
              <a:pPr/>
              <a:t>‹#›</a:t>
            </a:fld>
            <a:endParaRPr lang="en-US"/>
          </a:p>
        </p:txBody>
      </p:sp>
      <p:sp>
        <p:nvSpPr>
          <p:cNvPr id="6" name="Content Placeholder 1"/>
          <p:cNvSpPr>
            <a:spLocks noGrp="1"/>
          </p:cNvSpPr>
          <p:nvPr>
            <p:ph sz="quarter" idx="12" hasCustomPrompt="1"/>
          </p:nvPr>
        </p:nvSpPr>
        <p:spPr>
          <a:xfrm>
            <a:off x="237125" y="954088"/>
            <a:ext cx="11823785" cy="5430383"/>
          </a:xfrm>
          <a:prstGeom prst="rect">
            <a:avLst/>
          </a:prstGeom>
        </p:spPr>
        <p:txBody>
          <a:bodyPr/>
          <a:lstStyle>
            <a:lvl1pPr marL="0" indent="0">
              <a:buNone/>
              <a:defRPr sz="2400"/>
            </a:lvl1pPr>
          </a:lstStyle>
          <a:p>
            <a:r>
              <a:rPr lang="en-US" dirty="0"/>
              <a:t>Add text or object</a:t>
            </a:r>
          </a:p>
        </p:txBody>
      </p:sp>
      <p:sp>
        <p:nvSpPr>
          <p:cNvPr id="7" name="Text Placeholder 2"/>
          <p:cNvSpPr>
            <a:spLocks noGrp="1"/>
          </p:cNvSpPr>
          <p:nvPr>
            <p:ph type="body" sz="quarter" idx="11"/>
          </p:nvPr>
        </p:nvSpPr>
        <p:spPr>
          <a:xfrm>
            <a:off x="237125" y="299510"/>
            <a:ext cx="8952727" cy="507999"/>
          </a:xfrm>
          <a:prstGeom prst="rect">
            <a:avLst/>
          </a:prstGeom>
        </p:spPr>
        <p:txBody>
          <a:bodyPr/>
          <a:lstStyle>
            <a:lvl1pPr marL="0" indent="0">
              <a:buNone/>
              <a:defRPr sz="320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29816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bject with blue bkg">
    <p:spTree>
      <p:nvGrpSpPr>
        <p:cNvPr id="1" name=""/>
        <p:cNvGrpSpPr/>
        <p:nvPr/>
      </p:nvGrpSpPr>
      <p:grpSpPr>
        <a:xfrm>
          <a:off x="0" y="0"/>
          <a:ext cx="0" cy="0"/>
          <a:chOff x="0" y="0"/>
          <a:chExt cx="0" cy="0"/>
        </a:xfrm>
      </p:grpSpPr>
      <p:pic>
        <p:nvPicPr>
          <p:cNvPr id="4" name="Picture 3" descr="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5" name="Picture 4" descr="1.png"/>
          <p:cNvPicPr>
            <a:picLocks noChangeAspect="1"/>
          </p:cNvPicPr>
          <p:nvPr userDrawn="1"/>
        </p:nvPicPr>
        <p:blipFill rotWithShape="1">
          <a:blip r:embed="rId3">
            <a:extLst>
              <a:ext uri="{28A0092B-C50C-407E-A947-70E740481C1C}">
                <a14:useLocalDpi xmlns:a14="http://schemas.microsoft.com/office/drawing/2010/main"/>
              </a:ext>
            </a:extLst>
          </a:blip>
          <a:srcRect/>
          <a:stretch/>
        </p:blipFill>
        <p:spPr>
          <a:xfrm>
            <a:off x="9971240" y="67112"/>
            <a:ext cx="2097843" cy="455403"/>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8554F043-5E50-CC40-805F-2310A85646C5}" type="slidenum">
              <a:rPr lang="en-US" smtClean="0"/>
              <a:pPr/>
              <a:t>‹#›</a:t>
            </a:fld>
            <a:endParaRPr lang="en-US"/>
          </a:p>
        </p:txBody>
      </p:sp>
      <p:sp>
        <p:nvSpPr>
          <p:cNvPr id="6" name="Content Placeholder 1"/>
          <p:cNvSpPr>
            <a:spLocks noGrp="1"/>
          </p:cNvSpPr>
          <p:nvPr>
            <p:ph sz="quarter" idx="12" hasCustomPrompt="1"/>
          </p:nvPr>
        </p:nvSpPr>
        <p:spPr>
          <a:xfrm>
            <a:off x="237125" y="954088"/>
            <a:ext cx="9420625" cy="5299755"/>
          </a:xfrm>
          <a:prstGeom prst="rect">
            <a:avLst/>
          </a:prstGeom>
        </p:spPr>
        <p:txBody>
          <a:bodyPr/>
          <a:lstStyle>
            <a:lvl1pPr marL="0" indent="0">
              <a:buNone/>
              <a:defRPr sz="2400" baseline="0">
                <a:solidFill>
                  <a:schemeClr val="bg1"/>
                </a:solidFill>
              </a:defRPr>
            </a:lvl1pPr>
          </a:lstStyle>
          <a:p>
            <a:r>
              <a:rPr lang="en-US" dirty="0"/>
              <a:t>Add text or object</a:t>
            </a:r>
          </a:p>
        </p:txBody>
      </p:sp>
      <p:sp>
        <p:nvSpPr>
          <p:cNvPr id="7" name="Text Placeholder 2"/>
          <p:cNvSpPr>
            <a:spLocks noGrp="1"/>
          </p:cNvSpPr>
          <p:nvPr>
            <p:ph type="body" sz="quarter" idx="11"/>
          </p:nvPr>
        </p:nvSpPr>
        <p:spPr>
          <a:xfrm>
            <a:off x="237125" y="299510"/>
            <a:ext cx="8952727" cy="507999"/>
          </a:xfrm>
          <a:prstGeom prst="rect">
            <a:avLst/>
          </a:prstGeom>
        </p:spPr>
        <p:txBody>
          <a:bodyPr/>
          <a:lstStyle>
            <a:lvl1pPr marL="0" indent="0">
              <a:buNone/>
              <a:defRPr sz="3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61056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554F043-5E50-CC40-805F-2310A85646C5}" type="slidenum">
              <a:rPr lang="en-US" smtClean="0"/>
              <a:pPr/>
              <a:t>‹#›</a:t>
            </a:fld>
            <a:endParaRPr lang="en-US"/>
          </a:p>
        </p:txBody>
      </p:sp>
      <p:pic>
        <p:nvPicPr>
          <p:cNvPr id="4" name="Picture 3" descr="1.png"/>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10195580" y="303256"/>
            <a:ext cx="1714908" cy="235396"/>
          </a:xfrm>
          <a:prstGeom prst="rect">
            <a:avLst/>
          </a:prstGeom>
        </p:spPr>
      </p:pic>
      <p:sp>
        <p:nvSpPr>
          <p:cNvPr id="5" name="Rectangle 4"/>
          <p:cNvSpPr/>
          <p:nvPr userDrawn="1"/>
        </p:nvSpPr>
        <p:spPr>
          <a:xfrm>
            <a:off x="4047040" y="2924919"/>
            <a:ext cx="1459142" cy="1066779"/>
          </a:xfrm>
          <a:prstGeom prst="rect">
            <a:avLst/>
          </a:prstGeom>
          <a:solidFill>
            <a:srgbClr val="76B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2564420" y="2919058"/>
            <a:ext cx="1459142" cy="1066779"/>
          </a:xfrm>
          <a:prstGeom prst="rect">
            <a:avLst/>
          </a:prstGeom>
          <a:solidFill>
            <a:srgbClr val="EE8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5555995" y="2919058"/>
            <a:ext cx="1459142" cy="1066779"/>
          </a:xfrm>
          <a:prstGeom prst="rect">
            <a:avLst/>
          </a:prstGeom>
          <a:solidFill>
            <a:srgbClr val="DC4E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2564420" y="1257800"/>
            <a:ext cx="1457502" cy="1602435"/>
          </a:xfrm>
          <a:prstGeom prst="rect">
            <a:avLst/>
          </a:prstGeom>
          <a:solidFill>
            <a:srgbClr val="427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4064476" y="1257800"/>
            <a:ext cx="1457502" cy="1602435"/>
          </a:xfrm>
          <a:prstGeom prst="rect">
            <a:avLst/>
          </a:prstGeom>
          <a:solidFill>
            <a:srgbClr val="162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5564532" y="1252560"/>
            <a:ext cx="1457502" cy="160243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7064588" y="1252561"/>
            <a:ext cx="1457502" cy="160243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a:xfrm>
            <a:off x="2578316" y="4058183"/>
            <a:ext cx="1457502" cy="605256"/>
          </a:xfrm>
          <a:prstGeom prst="rect">
            <a:avLst/>
          </a:prstGeom>
          <a:solidFill>
            <a:srgbClr val="162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a:xfrm>
            <a:off x="4074104" y="4049326"/>
            <a:ext cx="1457502" cy="605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5569891" y="4058183"/>
            <a:ext cx="1457502" cy="605256"/>
          </a:xfrm>
          <a:prstGeom prst="rect">
            <a:avLst/>
          </a:prstGeom>
          <a:solidFill>
            <a:srgbClr val="EE8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TextBox 14"/>
          <p:cNvSpPr txBox="1"/>
          <p:nvPr userDrawn="1"/>
        </p:nvSpPr>
        <p:spPr>
          <a:xfrm>
            <a:off x="2538940" y="2599836"/>
            <a:ext cx="1571788" cy="276999"/>
          </a:xfrm>
          <a:prstGeom prst="rect">
            <a:avLst/>
          </a:prstGeom>
          <a:noFill/>
        </p:spPr>
        <p:txBody>
          <a:bodyPr wrap="square" rtlCol="0">
            <a:spAutoFit/>
          </a:bodyPr>
          <a:lstStyle/>
          <a:p>
            <a:pPr algn="ctr"/>
            <a:r>
              <a:rPr lang="en-US" sz="1200" dirty="0">
                <a:solidFill>
                  <a:schemeClr val="bg1"/>
                </a:solidFill>
                <a:latin typeface="Century Gothic" charset="0"/>
                <a:ea typeface="Century Gothic" charset="0"/>
                <a:cs typeface="Century Gothic" charset="0"/>
              </a:rPr>
              <a:t>RGB: 15,118,187</a:t>
            </a:r>
          </a:p>
        </p:txBody>
      </p:sp>
      <p:sp>
        <p:nvSpPr>
          <p:cNvPr id="16" name="TextBox 15"/>
          <p:cNvSpPr txBox="1"/>
          <p:nvPr userDrawn="1"/>
        </p:nvSpPr>
        <p:spPr>
          <a:xfrm>
            <a:off x="5519907" y="2599836"/>
            <a:ext cx="1571788" cy="276999"/>
          </a:xfrm>
          <a:prstGeom prst="rect">
            <a:avLst/>
          </a:prstGeom>
          <a:noFill/>
        </p:spPr>
        <p:txBody>
          <a:bodyPr wrap="square" rtlCol="0">
            <a:spAutoFit/>
          </a:bodyPr>
          <a:lstStyle/>
          <a:p>
            <a:pPr algn="ctr"/>
            <a:r>
              <a:rPr lang="en-US" sz="1200" dirty="0">
                <a:solidFill>
                  <a:schemeClr val="tx1">
                    <a:lumMod val="65000"/>
                    <a:lumOff val="35000"/>
                  </a:schemeClr>
                </a:solidFill>
                <a:latin typeface="Century Gothic" pitchFamily="34" charset="0"/>
              </a:rPr>
              <a:t>RGB: 242,242,242</a:t>
            </a:r>
          </a:p>
        </p:txBody>
      </p:sp>
      <p:sp>
        <p:nvSpPr>
          <p:cNvPr id="17" name="TextBox 16"/>
          <p:cNvSpPr txBox="1"/>
          <p:nvPr userDrawn="1"/>
        </p:nvSpPr>
        <p:spPr>
          <a:xfrm>
            <a:off x="367066" y="303521"/>
            <a:ext cx="9538558" cy="523220"/>
          </a:xfrm>
          <a:prstGeom prst="rect">
            <a:avLst/>
          </a:prstGeom>
          <a:noFill/>
        </p:spPr>
        <p:txBody>
          <a:bodyPr wrap="square" rtlCol="0">
            <a:spAutoFit/>
          </a:bodyPr>
          <a:lstStyle/>
          <a:p>
            <a:r>
              <a:rPr lang="en-US" sz="2800" dirty="0">
                <a:solidFill>
                  <a:srgbClr val="162449"/>
                </a:solidFill>
                <a:latin typeface="Century Gothic"/>
                <a:cs typeface="Century Gothic"/>
              </a:rPr>
              <a:t>Master Template Color Palette</a:t>
            </a:r>
            <a:endParaRPr lang="en-US" sz="4000" dirty="0">
              <a:solidFill>
                <a:srgbClr val="162449"/>
              </a:solidFill>
              <a:latin typeface="Century Gothic"/>
              <a:cs typeface="Century Gothic"/>
            </a:endParaRPr>
          </a:p>
        </p:txBody>
      </p:sp>
      <p:sp>
        <p:nvSpPr>
          <p:cNvPr id="18" name="TextBox 17"/>
          <p:cNvSpPr txBox="1"/>
          <p:nvPr userDrawn="1"/>
        </p:nvSpPr>
        <p:spPr>
          <a:xfrm>
            <a:off x="497408" y="2825875"/>
            <a:ext cx="2125715" cy="338554"/>
          </a:xfrm>
          <a:prstGeom prst="rect">
            <a:avLst/>
          </a:prstGeom>
          <a:noFill/>
        </p:spPr>
        <p:txBody>
          <a:bodyPr wrap="square" rtlCol="0">
            <a:spAutoFit/>
          </a:bodyPr>
          <a:lstStyle/>
          <a:p>
            <a:pPr algn="r"/>
            <a:r>
              <a:rPr lang="en-US" sz="1600" i="1" dirty="0">
                <a:latin typeface="+mj-lt"/>
                <a:cs typeface="Century Gothic"/>
              </a:rPr>
              <a:t>secondary colors</a:t>
            </a:r>
            <a:endParaRPr lang="en-US" sz="1800" i="1" dirty="0">
              <a:latin typeface="+mj-lt"/>
              <a:cs typeface="Century Gothic"/>
            </a:endParaRPr>
          </a:p>
        </p:txBody>
      </p:sp>
      <p:sp>
        <p:nvSpPr>
          <p:cNvPr id="19" name="TextBox 18"/>
          <p:cNvSpPr txBox="1"/>
          <p:nvPr userDrawn="1"/>
        </p:nvSpPr>
        <p:spPr>
          <a:xfrm>
            <a:off x="1064421" y="3910983"/>
            <a:ext cx="1535121" cy="338554"/>
          </a:xfrm>
          <a:prstGeom prst="rect">
            <a:avLst/>
          </a:prstGeom>
          <a:noFill/>
        </p:spPr>
        <p:txBody>
          <a:bodyPr wrap="square" rtlCol="0">
            <a:spAutoFit/>
          </a:bodyPr>
          <a:lstStyle/>
          <a:p>
            <a:pPr algn="r"/>
            <a:r>
              <a:rPr lang="en-US" sz="1600" i="1" dirty="0">
                <a:latin typeface="+mj-lt"/>
                <a:cs typeface="Century Gothic"/>
              </a:rPr>
              <a:t>font colors</a:t>
            </a:r>
            <a:endParaRPr lang="en-US" sz="1800" i="1" dirty="0">
              <a:latin typeface="+mj-lt"/>
              <a:cs typeface="Century Gothic"/>
            </a:endParaRPr>
          </a:p>
        </p:txBody>
      </p:sp>
      <p:sp>
        <p:nvSpPr>
          <p:cNvPr id="20" name="TextBox 19"/>
          <p:cNvSpPr txBox="1"/>
          <p:nvPr userDrawn="1"/>
        </p:nvSpPr>
        <p:spPr>
          <a:xfrm>
            <a:off x="562885" y="1179681"/>
            <a:ext cx="1994764" cy="338554"/>
          </a:xfrm>
          <a:prstGeom prst="rect">
            <a:avLst/>
          </a:prstGeom>
          <a:noFill/>
        </p:spPr>
        <p:txBody>
          <a:bodyPr wrap="square" rtlCol="0">
            <a:spAutoFit/>
          </a:bodyPr>
          <a:lstStyle/>
          <a:p>
            <a:pPr algn="r"/>
            <a:r>
              <a:rPr lang="en-US" sz="1600" i="1" dirty="0">
                <a:latin typeface="+mj-lt"/>
                <a:cs typeface="Century Gothic"/>
              </a:rPr>
              <a:t>primary colors</a:t>
            </a:r>
            <a:endParaRPr lang="en-US" sz="1800" i="1" dirty="0">
              <a:latin typeface="+mj-lt"/>
              <a:cs typeface="Century Gothic"/>
            </a:endParaRPr>
          </a:p>
        </p:txBody>
      </p:sp>
      <p:sp>
        <p:nvSpPr>
          <p:cNvPr id="21" name="TextBox 10"/>
          <p:cNvSpPr txBox="1"/>
          <p:nvPr userDrawn="1"/>
        </p:nvSpPr>
        <p:spPr>
          <a:xfrm>
            <a:off x="2570447" y="5172762"/>
            <a:ext cx="6442544"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r>
              <a:rPr lang="en-US" sz="1200" b="1" dirty="0">
                <a:latin typeface="+mj-lt"/>
              </a:rPr>
              <a:t>TINTS and NEUTRALS</a:t>
            </a:r>
          </a:p>
          <a:p>
            <a:pPr algn="just" fontAlgn="base"/>
            <a:r>
              <a:rPr lang="en-US" sz="1100" dirty="0">
                <a:latin typeface="+mj-lt"/>
              </a:rPr>
              <a:t>Using </a:t>
            </a:r>
            <a:r>
              <a:rPr lang="en-US" sz="1100" b="1" dirty="0">
                <a:latin typeface="+mj-lt"/>
              </a:rPr>
              <a:t>tints, tones, and shades </a:t>
            </a:r>
            <a:r>
              <a:rPr lang="en-US" sz="1100" dirty="0">
                <a:latin typeface="+mj-lt"/>
              </a:rPr>
              <a:t>from your custom PPT template color palette is vital. Pure hues all have similar values and saturation levels. Using pure hues alone can lead to a color scheme that is both overwhelming and boring at the same time.</a:t>
            </a:r>
          </a:p>
          <a:p>
            <a:pPr algn="just" fontAlgn="base"/>
            <a:endParaRPr lang="en-US" sz="1100" dirty="0">
              <a:latin typeface="+mj-lt"/>
            </a:endParaRPr>
          </a:p>
          <a:p>
            <a:pPr algn="just" fontAlgn="base"/>
            <a:r>
              <a:rPr lang="en-US" sz="1100" b="1" dirty="0">
                <a:latin typeface="+mj-lt"/>
              </a:rPr>
              <a:t>Neutral color </a:t>
            </a:r>
            <a:r>
              <a:rPr lang="en-US" sz="1100" dirty="0">
                <a:latin typeface="+mj-lt"/>
              </a:rPr>
              <a:t>is an important part of this color scheme. Gray, black, white, brown, tan, and off-white are generally considered neutral colors and help create visual balance. </a:t>
            </a:r>
          </a:p>
        </p:txBody>
      </p:sp>
      <p:sp>
        <p:nvSpPr>
          <p:cNvPr id="22" name="TextBox 21"/>
          <p:cNvSpPr txBox="1"/>
          <p:nvPr userDrawn="1"/>
        </p:nvSpPr>
        <p:spPr>
          <a:xfrm>
            <a:off x="8500874" y="2264647"/>
            <a:ext cx="2581636" cy="600164"/>
          </a:xfrm>
          <a:prstGeom prst="rect">
            <a:avLst/>
          </a:prstGeom>
          <a:noFill/>
        </p:spPr>
        <p:txBody>
          <a:bodyPr wrap="square" rtlCol="0">
            <a:spAutoFit/>
          </a:bodyPr>
          <a:lstStyle/>
          <a:p>
            <a:r>
              <a:rPr lang="en-US" sz="1100" dirty="0">
                <a:latin typeface="+mj-lt"/>
              </a:rPr>
              <a:t>Primary colors should be used for headlines, subheads and to draw attention to important information.</a:t>
            </a:r>
          </a:p>
        </p:txBody>
      </p:sp>
      <p:sp>
        <p:nvSpPr>
          <p:cNvPr id="23" name="TextBox 22"/>
          <p:cNvSpPr txBox="1"/>
          <p:nvPr userDrawn="1"/>
        </p:nvSpPr>
        <p:spPr>
          <a:xfrm>
            <a:off x="4037459" y="2599836"/>
            <a:ext cx="1571788" cy="276999"/>
          </a:xfrm>
          <a:prstGeom prst="rect">
            <a:avLst/>
          </a:prstGeom>
          <a:noFill/>
        </p:spPr>
        <p:txBody>
          <a:bodyPr wrap="square" rtlCol="0">
            <a:spAutoFit/>
          </a:bodyPr>
          <a:lstStyle/>
          <a:p>
            <a:pPr algn="ctr"/>
            <a:r>
              <a:rPr lang="en-US" sz="1200" dirty="0">
                <a:solidFill>
                  <a:schemeClr val="bg1"/>
                </a:solidFill>
                <a:latin typeface="Century Gothic" pitchFamily="34" charset="0"/>
              </a:rPr>
              <a:t>RGB: 22,36,73</a:t>
            </a:r>
          </a:p>
        </p:txBody>
      </p:sp>
      <p:sp>
        <p:nvSpPr>
          <p:cNvPr id="24" name="TextBox 23"/>
          <p:cNvSpPr txBox="1"/>
          <p:nvPr userDrawn="1"/>
        </p:nvSpPr>
        <p:spPr>
          <a:xfrm>
            <a:off x="4017057" y="3731900"/>
            <a:ext cx="1514309" cy="276999"/>
          </a:xfrm>
          <a:prstGeom prst="rect">
            <a:avLst/>
          </a:prstGeom>
          <a:noFill/>
        </p:spPr>
        <p:txBody>
          <a:bodyPr wrap="square" rtlCol="0">
            <a:spAutoFit/>
          </a:bodyPr>
          <a:lstStyle/>
          <a:p>
            <a:pPr algn="ctr"/>
            <a:r>
              <a:rPr lang="en-US" sz="1200" dirty="0">
                <a:solidFill>
                  <a:schemeClr val="bg1"/>
                </a:solidFill>
                <a:latin typeface="Century Gothic" pitchFamily="34" charset="0"/>
              </a:rPr>
              <a:t>RGB: 118,180,221</a:t>
            </a:r>
          </a:p>
        </p:txBody>
      </p:sp>
      <p:sp>
        <p:nvSpPr>
          <p:cNvPr id="25" name="TextBox 24"/>
          <p:cNvSpPr txBox="1"/>
          <p:nvPr userDrawn="1"/>
        </p:nvSpPr>
        <p:spPr>
          <a:xfrm>
            <a:off x="2566060" y="3731900"/>
            <a:ext cx="1496628" cy="276999"/>
          </a:xfrm>
          <a:prstGeom prst="rect">
            <a:avLst/>
          </a:prstGeom>
          <a:noFill/>
        </p:spPr>
        <p:txBody>
          <a:bodyPr wrap="square" rtlCol="0">
            <a:spAutoFit/>
          </a:bodyPr>
          <a:lstStyle/>
          <a:p>
            <a:pPr algn="ctr"/>
            <a:r>
              <a:rPr lang="en-US" sz="1200" dirty="0">
                <a:solidFill>
                  <a:schemeClr val="bg1"/>
                </a:solidFill>
                <a:latin typeface="Century Gothic" pitchFamily="34" charset="0"/>
              </a:rPr>
              <a:t>RGB: 283,140,41</a:t>
            </a:r>
          </a:p>
        </p:txBody>
      </p:sp>
      <p:sp>
        <p:nvSpPr>
          <p:cNvPr id="26" name="TextBox 25"/>
          <p:cNvSpPr txBox="1"/>
          <p:nvPr userDrawn="1"/>
        </p:nvSpPr>
        <p:spPr>
          <a:xfrm>
            <a:off x="5490534" y="3731900"/>
            <a:ext cx="1571788" cy="276999"/>
          </a:xfrm>
          <a:prstGeom prst="rect">
            <a:avLst/>
          </a:prstGeom>
          <a:noFill/>
        </p:spPr>
        <p:txBody>
          <a:bodyPr wrap="square" rtlCol="0">
            <a:spAutoFit/>
          </a:bodyPr>
          <a:lstStyle/>
          <a:p>
            <a:pPr algn="ctr"/>
            <a:r>
              <a:rPr lang="en-US" sz="1200" dirty="0">
                <a:solidFill>
                  <a:schemeClr val="bg1"/>
                </a:solidFill>
                <a:latin typeface="Century Gothic" pitchFamily="34" charset="0"/>
              </a:rPr>
              <a:t>RGB: 220,78,42</a:t>
            </a:r>
          </a:p>
        </p:txBody>
      </p:sp>
      <p:sp>
        <p:nvSpPr>
          <p:cNvPr id="27" name="TextBox 26"/>
          <p:cNvSpPr txBox="1"/>
          <p:nvPr userDrawn="1"/>
        </p:nvSpPr>
        <p:spPr>
          <a:xfrm>
            <a:off x="2498253" y="4395829"/>
            <a:ext cx="1571788" cy="276999"/>
          </a:xfrm>
          <a:prstGeom prst="rect">
            <a:avLst/>
          </a:prstGeom>
          <a:noFill/>
        </p:spPr>
        <p:txBody>
          <a:bodyPr wrap="square" rtlCol="0">
            <a:spAutoFit/>
          </a:bodyPr>
          <a:lstStyle/>
          <a:p>
            <a:pPr algn="ctr"/>
            <a:r>
              <a:rPr lang="en-US" sz="1200" dirty="0">
                <a:solidFill>
                  <a:schemeClr val="bg1"/>
                </a:solidFill>
                <a:latin typeface="Century Gothic" pitchFamily="34" charset="0"/>
              </a:rPr>
              <a:t>RGB: 22,36,73</a:t>
            </a:r>
          </a:p>
        </p:txBody>
      </p:sp>
      <p:sp>
        <p:nvSpPr>
          <p:cNvPr id="28" name="TextBox 27"/>
          <p:cNvSpPr txBox="1"/>
          <p:nvPr userDrawn="1"/>
        </p:nvSpPr>
        <p:spPr>
          <a:xfrm>
            <a:off x="4012700" y="4395829"/>
            <a:ext cx="1571788" cy="276999"/>
          </a:xfrm>
          <a:prstGeom prst="rect">
            <a:avLst/>
          </a:prstGeom>
          <a:noFill/>
        </p:spPr>
        <p:txBody>
          <a:bodyPr wrap="square" rtlCol="0">
            <a:spAutoFit/>
          </a:bodyPr>
          <a:lstStyle/>
          <a:p>
            <a:pPr algn="ctr"/>
            <a:r>
              <a:rPr lang="en-US" sz="1200" dirty="0">
                <a:solidFill>
                  <a:schemeClr val="bg1"/>
                </a:solidFill>
                <a:latin typeface="Century Gothic" charset="0"/>
                <a:ea typeface="Century Gothic" charset="0"/>
                <a:cs typeface="Century Gothic" charset="0"/>
              </a:rPr>
              <a:t>RGB: 0,0,0</a:t>
            </a:r>
          </a:p>
        </p:txBody>
      </p:sp>
      <p:sp>
        <p:nvSpPr>
          <p:cNvPr id="29" name="TextBox 28"/>
          <p:cNvSpPr txBox="1"/>
          <p:nvPr userDrawn="1"/>
        </p:nvSpPr>
        <p:spPr>
          <a:xfrm>
            <a:off x="5471051" y="4395829"/>
            <a:ext cx="1571788" cy="276999"/>
          </a:xfrm>
          <a:prstGeom prst="rect">
            <a:avLst/>
          </a:prstGeom>
          <a:noFill/>
        </p:spPr>
        <p:txBody>
          <a:bodyPr wrap="square" rtlCol="0">
            <a:spAutoFit/>
          </a:bodyPr>
          <a:lstStyle/>
          <a:p>
            <a:pPr algn="ctr"/>
            <a:r>
              <a:rPr lang="en-US" sz="1200" dirty="0">
                <a:solidFill>
                  <a:schemeClr val="bg1"/>
                </a:solidFill>
                <a:latin typeface="Century Gothic" charset="0"/>
                <a:ea typeface="Century Gothic" charset="0"/>
                <a:cs typeface="Century Gothic" charset="0"/>
              </a:rPr>
              <a:t>RGB: 283,140,41</a:t>
            </a:r>
          </a:p>
        </p:txBody>
      </p:sp>
      <p:sp>
        <p:nvSpPr>
          <p:cNvPr id="30" name="TextBox 29"/>
          <p:cNvSpPr txBox="1"/>
          <p:nvPr userDrawn="1"/>
        </p:nvSpPr>
        <p:spPr>
          <a:xfrm>
            <a:off x="7008182" y="2599836"/>
            <a:ext cx="1527513" cy="276999"/>
          </a:xfrm>
          <a:prstGeom prst="rect">
            <a:avLst/>
          </a:prstGeom>
          <a:noFill/>
        </p:spPr>
        <p:txBody>
          <a:bodyPr wrap="square" rtlCol="0">
            <a:spAutoFit/>
          </a:bodyPr>
          <a:lstStyle/>
          <a:p>
            <a:pPr algn="ctr"/>
            <a:r>
              <a:rPr lang="en-US" sz="1200" dirty="0">
                <a:solidFill>
                  <a:schemeClr val="bg1"/>
                </a:solidFill>
                <a:latin typeface="Century Gothic" pitchFamily="34" charset="0"/>
              </a:rPr>
              <a:t>RGB: 0,0,0</a:t>
            </a:r>
          </a:p>
        </p:txBody>
      </p:sp>
      <p:sp>
        <p:nvSpPr>
          <p:cNvPr id="31" name="TextBox 30"/>
          <p:cNvSpPr txBox="1"/>
          <p:nvPr userDrawn="1"/>
        </p:nvSpPr>
        <p:spPr>
          <a:xfrm>
            <a:off x="7039409" y="3300843"/>
            <a:ext cx="4014727" cy="938719"/>
          </a:xfrm>
          <a:prstGeom prst="rect">
            <a:avLst/>
          </a:prstGeom>
          <a:noFill/>
        </p:spPr>
        <p:txBody>
          <a:bodyPr wrap="square" rtlCol="0">
            <a:spAutoFit/>
          </a:bodyPr>
          <a:lstStyle/>
          <a:p>
            <a:r>
              <a:rPr lang="en-US" sz="1100" dirty="0">
                <a:latin typeface="+mj-lt"/>
              </a:rPr>
              <a:t>Secondary color palette complement the primary color palette. The palette usually includes both active and neutral colors. Secondary colors should have a less significant role with visual expression. Reserved for charts and graphs.</a:t>
            </a:r>
          </a:p>
        </p:txBody>
      </p:sp>
      <p:sp>
        <p:nvSpPr>
          <p:cNvPr id="32" name="TextBox 31"/>
          <p:cNvSpPr txBox="1"/>
          <p:nvPr userDrawn="1"/>
        </p:nvSpPr>
        <p:spPr>
          <a:xfrm>
            <a:off x="7008182" y="4249537"/>
            <a:ext cx="3872013" cy="600164"/>
          </a:xfrm>
          <a:prstGeom prst="rect">
            <a:avLst/>
          </a:prstGeom>
          <a:noFill/>
        </p:spPr>
        <p:txBody>
          <a:bodyPr wrap="square" rtlCol="0">
            <a:spAutoFit/>
          </a:bodyPr>
          <a:lstStyle/>
          <a:p>
            <a:r>
              <a:rPr lang="en-US" sz="1100" dirty="0">
                <a:latin typeface="+mj-lt"/>
              </a:rPr>
              <a:t>Font colors are selected based on background contrast as well as consistent hierarchy applied to message copy.</a:t>
            </a:r>
          </a:p>
        </p:txBody>
      </p:sp>
    </p:spTree>
    <p:extLst>
      <p:ext uri="{BB962C8B-B14F-4D97-AF65-F5344CB8AC3E}">
        <p14:creationId xmlns:p14="http://schemas.microsoft.com/office/powerpoint/2010/main" val="96116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white ray">
    <p:spTree>
      <p:nvGrpSpPr>
        <p:cNvPr id="1" name=""/>
        <p:cNvGrpSpPr/>
        <p:nvPr/>
      </p:nvGrpSpPr>
      <p:grpSpPr>
        <a:xfrm>
          <a:off x="0" y="0"/>
          <a:ext cx="0" cy="0"/>
          <a:chOff x="0" y="0"/>
          <a:chExt cx="0" cy="0"/>
        </a:xfrm>
      </p:grpSpPr>
      <p:pic>
        <p:nvPicPr>
          <p:cNvPr id="2" name="Picture 1" descr="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7286"/>
          </a:xfrm>
          <a:prstGeom prst="rect">
            <a:avLst/>
          </a:prstGeom>
        </p:spPr>
      </p:pic>
      <p:pic>
        <p:nvPicPr>
          <p:cNvPr id="4" name="Picture 3" descr="1.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257557" y="6465700"/>
            <a:ext cx="1805834" cy="283398"/>
          </a:xfrm>
          <a:prstGeom prst="rect">
            <a:avLst/>
          </a:prstGeom>
        </p:spPr>
      </p:pic>
      <p:sp>
        <p:nvSpPr>
          <p:cNvPr id="5" name="Text Placeholder 9"/>
          <p:cNvSpPr>
            <a:spLocks noGrp="1"/>
          </p:cNvSpPr>
          <p:nvPr>
            <p:ph type="body" sz="quarter" idx="11"/>
          </p:nvPr>
        </p:nvSpPr>
        <p:spPr>
          <a:xfrm>
            <a:off x="264828" y="286640"/>
            <a:ext cx="11703093" cy="507999"/>
          </a:xfrm>
          <a:prstGeom prst="rect">
            <a:avLst/>
          </a:prstGeom>
        </p:spPr>
        <p:txBody>
          <a:bodyPr/>
          <a:lstStyle>
            <a:lvl1pPr marL="0" indent="0">
              <a:buNone/>
              <a:defRPr>
                <a:solidFill>
                  <a:srgbClr val="003057"/>
                </a:solidFill>
              </a:defRPr>
            </a:lvl1pPr>
          </a:lstStyle>
          <a:p>
            <a:pPr lvl="0"/>
            <a:r>
              <a:rPr lang="en-US" dirty="0"/>
              <a:t>Click to edit Master text styles</a:t>
            </a:r>
          </a:p>
        </p:txBody>
      </p:sp>
      <p:sp>
        <p:nvSpPr>
          <p:cNvPr id="6" name="Content Placeholder 10"/>
          <p:cNvSpPr>
            <a:spLocks noGrp="1"/>
          </p:cNvSpPr>
          <p:nvPr>
            <p:ph sz="quarter" idx="12" hasCustomPrompt="1"/>
          </p:nvPr>
        </p:nvSpPr>
        <p:spPr>
          <a:xfrm>
            <a:off x="250713" y="1075100"/>
            <a:ext cx="11717209" cy="5249505"/>
          </a:xfrm>
          <a:prstGeom prst="rect">
            <a:avLst/>
          </a:prstGeom>
        </p:spPr>
        <p:txBody>
          <a:bodyPr/>
          <a:lstStyle>
            <a:lvl1pPr marL="0" indent="0">
              <a:buNone/>
              <a:defRPr sz="2793" baseline="0"/>
            </a:lvl1pPr>
          </a:lstStyle>
          <a:p>
            <a:r>
              <a:rPr lang="en-US" dirty="0"/>
              <a:t>Click to add text or graphics</a:t>
            </a:r>
          </a:p>
        </p:txBody>
      </p:sp>
      <p:sp>
        <p:nvSpPr>
          <p:cNvPr id="8" name="TextBox 7"/>
          <p:cNvSpPr txBox="1"/>
          <p:nvPr userDrawn="1"/>
        </p:nvSpPr>
        <p:spPr>
          <a:xfrm>
            <a:off x="101629" y="6515105"/>
            <a:ext cx="11941108" cy="246221"/>
          </a:xfrm>
          <a:prstGeom prst="rect">
            <a:avLst/>
          </a:prstGeom>
          <a:noFill/>
        </p:spPr>
        <p:txBody>
          <a:bodyPr wrap="square" rtlCol="0">
            <a:spAutoFit/>
          </a:bodyPr>
          <a:lstStyle/>
          <a:p>
            <a:pPr algn="l"/>
            <a:fld id="{C851C7C0-85B6-0542-BC0C-31B4056D0C4E}" type="slidenum">
              <a:rPr lang="en-US" sz="998" smtClean="0">
                <a:solidFill>
                  <a:schemeClr val="bg1">
                    <a:lumMod val="75000"/>
                  </a:schemeClr>
                </a:solidFill>
                <a:latin typeface="Century Gothic"/>
                <a:cs typeface="Century Gothic"/>
              </a:rPr>
              <a:pPr algn="l"/>
              <a:t>‹#›</a:t>
            </a:fld>
            <a:endParaRPr lang="en-US" sz="998" dirty="0">
              <a:solidFill>
                <a:schemeClr val="bg1">
                  <a:lumMod val="75000"/>
                </a:schemeClr>
              </a:solidFill>
              <a:latin typeface="Century Gothic"/>
              <a:cs typeface="Century Gothic"/>
            </a:endParaRPr>
          </a:p>
        </p:txBody>
      </p:sp>
    </p:spTree>
    <p:extLst>
      <p:ext uri="{BB962C8B-B14F-4D97-AF65-F5344CB8AC3E}">
        <p14:creationId xmlns:p14="http://schemas.microsoft.com/office/powerpoint/2010/main" val="285009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 y="357"/>
            <a:ext cx="12192000" cy="6857286"/>
          </a:xfrm>
          <a:prstGeom prst="rect">
            <a:avLst/>
          </a:prstGeom>
        </p:spPr>
      </p:pic>
    </p:spTree>
    <p:extLst>
      <p:ext uri="{BB962C8B-B14F-4D97-AF65-F5344CB8AC3E}">
        <p14:creationId xmlns:p14="http://schemas.microsoft.com/office/powerpoint/2010/main" val="75234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900">
                <a:solidFill>
                  <a:schemeClr val="tx1">
                    <a:tint val="75000"/>
                  </a:schemeClr>
                </a:solidFill>
                <a:latin typeface="+mn-lt"/>
              </a:defRPr>
            </a:lvl1pPr>
          </a:lstStyle>
          <a:p>
            <a:fld id="{8554F043-5E50-CC40-805F-2310A85646C5}" type="slidenum">
              <a:rPr lang="en-US" smtClean="0"/>
              <a:pPr/>
              <a:t>‹#›</a:t>
            </a:fld>
            <a:endParaRPr lang="en-US"/>
          </a:p>
        </p:txBody>
      </p:sp>
    </p:spTree>
    <p:extLst>
      <p:ext uri="{BB962C8B-B14F-4D97-AF65-F5344CB8AC3E}">
        <p14:creationId xmlns:p14="http://schemas.microsoft.com/office/powerpoint/2010/main" val="1006134360"/>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8" r:id="rId5"/>
    <p:sldLayoutId id="2147483669"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1498" y="3679073"/>
            <a:ext cx="6268019" cy="1938992"/>
          </a:xfrm>
          <a:prstGeom prst="rect">
            <a:avLst/>
          </a:prstGeom>
          <a:noFill/>
        </p:spPr>
        <p:txBody>
          <a:bodyPr wrap="square" rtlCol="0">
            <a:spAutoFit/>
          </a:bodyPr>
          <a:lstStyle/>
          <a:p>
            <a:pPr defTabSz="456194"/>
            <a:r>
              <a:rPr lang="en-US" sz="2400" b="1" dirty="0">
                <a:solidFill>
                  <a:srgbClr val="0E70B2"/>
                </a:solidFill>
                <a:latin typeface="Century Gothic" panose="020B0502020202020204" pitchFamily="34" charset="0"/>
                <a:cs typeface="Arial" panose="020B0604020202020204" pitchFamily="34" charset="0"/>
              </a:rPr>
              <a:t>Predicting Hypoxemia</a:t>
            </a:r>
          </a:p>
          <a:p>
            <a:pPr defTabSz="456194"/>
            <a:endParaRPr lang="en-US" sz="2400" b="1" dirty="0">
              <a:solidFill>
                <a:srgbClr val="0E70B2"/>
              </a:solidFill>
              <a:latin typeface="Century Gothic" panose="020B0502020202020204" pitchFamily="34" charset="0"/>
              <a:cs typeface="Arial" panose="020B0604020202020204" pitchFamily="34" charset="0"/>
            </a:endParaRPr>
          </a:p>
          <a:p>
            <a:pPr defTabSz="456194"/>
            <a:r>
              <a:rPr lang="en-US" sz="2400" b="1" dirty="0">
                <a:solidFill>
                  <a:srgbClr val="0E70B2"/>
                </a:solidFill>
                <a:latin typeface="Century Gothic" panose="020B0502020202020204" pitchFamily="34" charset="0"/>
                <a:cs typeface="Arial" panose="020B0604020202020204" pitchFamily="34" charset="0"/>
              </a:rPr>
              <a:t>Timothy Ruchti, Ph.D.</a:t>
            </a:r>
          </a:p>
          <a:p>
            <a:pPr defTabSz="456194"/>
            <a:r>
              <a:rPr lang="en-US" sz="2400" b="1" dirty="0">
                <a:solidFill>
                  <a:srgbClr val="0E70B2"/>
                </a:solidFill>
                <a:latin typeface="Century Gothic" panose="020B0502020202020204" pitchFamily="34" charset="0"/>
                <a:cs typeface="Arial" panose="020B0604020202020204" pitchFamily="34" charset="0"/>
              </a:rPr>
              <a:t>Director Algorithms</a:t>
            </a:r>
          </a:p>
          <a:p>
            <a:pPr defTabSz="456194"/>
            <a:r>
              <a:rPr lang="en-US" sz="2400" b="1" dirty="0">
                <a:solidFill>
                  <a:srgbClr val="0E70B2"/>
                </a:solidFill>
                <a:latin typeface="Century Gothic" panose="020B0502020202020204" pitchFamily="34" charset="0"/>
                <a:cs typeface="Arial" panose="020B0604020202020204" pitchFamily="34" charset="0"/>
              </a:rPr>
              <a:t>NKUS Lab</a:t>
            </a:r>
          </a:p>
        </p:txBody>
      </p:sp>
      <p:sp>
        <p:nvSpPr>
          <p:cNvPr id="5" name="AutoShape 2" descr="Image result for tenet healthcare">
            <a:extLst>
              <a:ext uri="{FF2B5EF4-FFF2-40B4-BE49-F238E27FC236}">
                <a16:creationId xmlns:a16="http://schemas.microsoft.com/office/drawing/2014/main" id="{AF4BE696-306E-40C2-BBC5-7CF774D17F4B}"/>
              </a:ext>
            </a:extLst>
          </p:cNvPr>
          <p:cNvSpPr>
            <a:spLocks noChangeAspect="1" noChangeArrowheads="1"/>
          </p:cNvSpPr>
          <p:nvPr/>
        </p:nvSpPr>
        <p:spPr bwMode="auto">
          <a:xfrm>
            <a:off x="2385559" y="3276600"/>
            <a:ext cx="3862842" cy="38628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798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1BBB68-9385-442C-8D87-386D8A509C9C}"/>
              </a:ext>
            </a:extLst>
          </p:cNvPr>
          <p:cNvSpPr>
            <a:spLocks noGrp="1"/>
          </p:cNvSpPr>
          <p:nvPr>
            <p:ph type="body" sz="quarter" idx="11"/>
          </p:nvPr>
        </p:nvSpPr>
        <p:spPr>
          <a:xfrm>
            <a:off x="434764" y="1708607"/>
            <a:ext cx="11674141" cy="507999"/>
          </a:xfrm>
        </p:spPr>
        <p:txBody>
          <a:bodyPr/>
          <a:lstStyle/>
          <a:p>
            <a:r>
              <a:rPr lang="en-US" dirty="0"/>
              <a:t>Hypoxemia</a:t>
            </a:r>
          </a:p>
        </p:txBody>
      </p:sp>
    </p:spTree>
    <p:extLst>
      <p:ext uri="{BB962C8B-B14F-4D97-AF65-F5344CB8AC3E}">
        <p14:creationId xmlns:p14="http://schemas.microsoft.com/office/powerpoint/2010/main" val="36290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823E2B2-E778-463F-B88A-9B246871C7F6}"/>
              </a:ext>
            </a:extLst>
          </p:cNvPr>
          <p:cNvSpPr>
            <a:spLocks noGrp="1"/>
          </p:cNvSpPr>
          <p:nvPr>
            <p:ph type="body" sz="quarter" idx="11"/>
          </p:nvPr>
        </p:nvSpPr>
        <p:spPr/>
        <p:txBody>
          <a:bodyPr/>
          <a:lstStyle/>
          <a:p>
            <a:r>
              <a:rPr lang="en-US" dirty="0"/>
              <a:t>Hypoxemia in Critical Care</a:t>
            </a:r>
          </a:p>
        </p:txBody>
      </p:sp>
      <p:sp>
        <p:nvSpPr>
          <p:cNvPr id="6" name="Rectangle 5">
            <a:extLst>
              <a:ext uri="{FF2B5EF4-FFF2-40B4-BE49-F238E27FC236}">
                <a16:creationId xmlns:a16="http://schemas.microsoft.com/office/drawing/2014/main" id="{8B9F6F5B-886A-4EFF-9FF7-822A25355603}"/>
              </a:ext>
            </a:extLst>
          </p:cNvPr>
          <p:cNvSpPr/>
          <p:nvPr/>
        </p:nvSpPr>
        <p:spPr>
          <a:xfrm>
            <a:off x="771329" y="1524009"/>
            <a:ext cx="10453397" cy="2862322"/>
          </a:xfrm>
          <a:prstGeom prst="rect">
            <a:avLst/>
          </a:prstGeom>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Hypoxemia in critical care patients is both frequent and independently associated with higher mortality.  In a recent multi-center study</a:t>
            </a:r>
            <a:r>
              <a:rPr lang="en-US" sz="3600" baseline="30000" dirty="0">
                <a:latin typeface="Calibri" panose="020F0502020204030204" pitchFamily="34" charset="0"/>
                <a:ea typeface="Calibri" panose="020F0502020204030204" pitchFamily="34" charset="0"/>
                <a:cs typeface="Times New Roman" panose="02020603050405020304" pitchFamily="18" charset="0"/>
              </a:rPr>
              <a:t>1</a:t>
            </a:r>
            <a:r>
              <a:rPr lang="en-US" sz="3600" dirty="0">
                <a:latin typeface="Calibri" panose="020F0502020204030204" pitchFamily="34" charset="0"/>
                <a:ea typeface="Calibri" panose="020F0502020204030204" pitchFamily="34" charset="0"/>
                <a:cs typeface="Times New Roman" panose="02020603050405020304" pitchFamily="18" charset="0"/>
              </a:rPr>
              <a:t>, over 50% of ICU patients experienced hypoxemia and had double the length of stay versus non-hypoxemic patients. </a:t>
            </a:r>
            <a:endParaRPr lang="en-US" sz="3600" dirty="0"/>
          </a:p>
        </p:txBody>
      </p:sp>
      <p:sp>
        <p:nvSpPr>
          <p:cNvPr id="7" name="Rectangle 6">
            <a:extLst>
              <a:ext uri="{FF2B5EF4-FFF2-40B4-BE49-F238E27FC236}">
                <a16:creationId xmlns:a16="http://schemas.microsoft.com/office/drawing/2014/main" id="{B4A0E5DA-ECAC-490C-A20F-A3CCB8EE4C78}"/>
              </a:ext>
            </a:extLst>
          </p:cNvPr>
          <p:cNvSpPr/>
          <p:nvPr/>
        </p:nvSpPr>
        <p:spPr>
          <a:xfrm>
            <a:off x="901959" y="5333991"/>
            <a:ext cx="6096000" cy="923330"/>
          </a:xfrm>
          <a:prstGeom prst="rect">
            <a:avLst/>
          </a:prstGeom>
        </p:spPr>
        <p:txBody>
          <a:bodyPr>
            <a:spAutoFit/>
          </a:bodyPr>
          <a:lstStyle/>
          <a:p>
            <a:r>
              <a:rPr lang="en-US" dirty="0">
                <a:solidFill>
                  <a:srgbClr val="222222"/>
                </a:solidFill>
                <a:latin typeface="Arial" panose="020B0604020202020204" pitchFamily="34" charset="0"/>
                <a:ea typeface="Calibri" panose="020F0502020204030204" pitchFamily="34" charset="0"/>
              </a:rPr>
              <a:t>*SRLF Trial Group. "Hypoxemia in the ICU: prevalence, treatment, and outcome." </a:t>
            </a:r>
            <a:r>
              <a:rPr lang="en-US" i="1" dirty="0">
                <a:solidFill>
                  <a:srgbClr val="222222"/>
                </a:solidFill>
                <a:latin typeface="Arial" panose="020B0604020202020204" pitchFamily="34" charset="0"/>
                <a:ea typeface="Calibri" panose="020F0502020204030204" pitchFamily="34" charset="0"/>
              </a:rPr>
              <a:t>Annals of intensive care</a:t>
            </a:r>
            <a:r>
              <a:rPr lang="en-US" dirty="0">
                <a:solidFill>
                  <a:srgbClr val="222222"/>
                </a:solidFill>
                <a:latin typeface="Arial" panose="020B0604020202020204" pitchFamily="34" charset="0"/>
                <a:ea typeface="Calibri" panose="020F0502020204030204" pitchFamily="34" charset="0"/>
              </a:rPr>
              <a:t> 8, no. 1 (2018): 82.</a:t>
            </a:r>
            <a:endParaRPr lang="en-US" dirty="0"/>
          </a:p>
        </p:txBody>
      </p:sp>
    </p:spTree>
    <p:extLst>
      <p:ext uri="{BB962C8B-B14F-4D97-AF65-F5344CB8AC3E}">
        <p14:creationId xmlns:p14="http://schemas.microsoft.com/office/powerpoint/2010/main" val="289574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5049E4B6-C2F8-4A81-9BC0-BFF5B866D87B}"/>
              </a:ext>
            </a:extLst>
          </p:cNvPr>
          <p:cNvSpPr/>
          <p:nvPr/>
        </p:nvSpPr>
        <p:spPr>
          <a:xfrm>
            <a:off x="2571845" y="4179257"/>
            <a:ext cx="6997569" cy="1840089"/>
          </a:xfrm>
          <a:prstGeom prst="ellipse">
            <a:avLst/>
          </a:prstGeom>
          <a:gradFill>
            <a:gsLst>
              <a:gs pos="0">
                <a:schemeClr val="accent2">
                  <a:lumMod val="10000"/>
                  <a:lumOff val="90000"/>
                </a:schemeClr>
              </a:gs>
              <a:gs pos="100000">
                <a:schemeClr val="accent1">
                  <a:lumMod val="20000"/>
                  <a:lumOff val="8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9EA9A3B-BEE0-48A1-92AD-CF92D3E48676}"/>
              </a:ext>
            </a:extLst>
          </p:cNvPr>
          <p:cNvSpPr>
            <a:spLocks noGrp="1"/>
          </p:cNvSpPr>
          <p:nvPr>
            <p:ph type="sldNum" sz="quarter" idx="10"/>
          </p:nvPr>
        </p:nvSpPr>
        <p:spPr>
          <a:xfrm>
            <a:off x="9347200" y="6019346"/>
            <a:ext cx="2844800" cy="365125"/>
          </a:xfrm>
        </p:spPr>
        <p:txBody>
          <a:bodyPr/>
          <a:lstStyle/>
          <a:p>
            <a:fld id="{8554F043-5E50-CC40-805F-2310A85646C5}" type="slidenum">
              <a:rPr lang="en-US" smtClean="0"/>
              <a:pPr/>
              <a:t>12</a:t>
            </a:fld>
            <a:endParaRPr lang="en-US"/>
          </a:p>
        </p:txBody>
      </p:sp>
      <p:sp>
        <p:nvSpPr>
          <p:cNvPr id="3" name="Content Placeholder 2">
            <a:extLst>
              <a:ext uri="{FF2B5EF4-FFF2-40B4-BE49-F238E27FC236}">
                <a16:creationId xmlns:a16="http://schemas.microsoft.com/office/drawing/2014/main" id="{BCCBCE67-891C-40CC-91A5-8271283CF95F}"/>
              </a:ext>
            </a:extLst>
          </p:cNvPr>
          <p:cNvSpPr>
            <a:spLocks noGrp="1"/>
          </p:cNvSpPr>
          <p:nvPr>
            <p:ph sz="quarter" idx="12"/>
          </p:nvPr>
        </p:nvSpPr>
        <p:spPr>
          <a:xfrm>
            <a:off x="333051" y="954088"/>
            <a:ext cx="11525897" cy="5430383"/>
          </a:xfrm>
        </p:spPr>
        <p:txBody>
          <a:bodyPr/>
          <a:lstStyle/>
          <a:p>
            <a:r>
              <a:rPr lang="en-US" sz="2800" b="1" dirty="0"/>
              <a:t>Hypoxemia = low blood oxygen levels</a:t>
            </a:r>
          </a:p>
          <a:p>
            <a:pPr marL="342900" indent="-342900">
              <a:buFont typeface="Arial" panose="020B0604020202020204" pitchFamily="34" charset="0"/>
              <a:buChar char="•"/>
            </a:pPr>
            <a:r>
              <a:rPr lang="en-US" dirty="0"/>
              <a:t>Blood oxygen levels do not support proper physiological system functioning and can lead to deterioration (i.e., heart/brain)</a:t>
            </a:r>
          </a:p>
          <a:p>
            <a:pPr marL="342900" indent="-342900">
              <a:buFont typeface="Arial" panose="020B0604020202020204" pitchFamily="34" charset="0"/>
              <a:buChar char="•"/>
            </a:pPr>
            <a:r>
              <a:rPr lang="en-US" dirty="0"/>
              <a:t>Non-specific indicator of disease/deterioration</a:t>
            </a:r>
          </a:p>
          <a:p>
            <a:pPr marL="342900" indent="-342900">
              <a:buFont typeface="Arial" panose="020B0604020202020204" pitchFamily="34" charset="0"/>
              <a:buChar char="•"/>
            </a:pPr>
            <a:r>
              <a:rPr lang="en-US" dirty="0"/>
              <a:t>Hypoxemia can lead to hypoxia, inadequate tissue and/or organ oxygen levels</a:t>
            </a:r>
          </a:p>
          <a:p>
            <a:pPr marL="342900" indent="-3429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160DDE11-9634-4C88-B0E9-E1C6107F19FE}"/>
              </a:ext>
            </a:extLst>
          </p:cNvPr>
          <p:cNvSpPr>
            <a:spLocks noGrp="1"/>
          </p:cNvSpPr>
          <p:nvPr>
            <p:ph type="body" sz="quarter" idx="11"/>
          </p:nvPr>
        </p:nvSpPr>
        <p:spPr/>
        <p:txBody>
          <a:bodyPr/>
          <a:lstStyle/>
          <a:p>
            <a:r>
              <a:rPr lang="en-US" dirty="0"/>
              <a:t>What is hypoxemia?</a:t>
            </a:r>
          </a:p>
        </p:txBody>
      </p:sp>
      <p:sp>
        <p:nvSpPr>
          <p:cNvPr id="5" name="TextBox 4">
            <a:extLst>
              <a:ext uri="{FF2B5EF4-FFF2-40B4-BE49-F238E27FC236}">
                <a16:creationId xmlns:a16="http://schemas.microsoft.com/office/drawing/2014/main" id="{18000963-B305-411B-B401-EE2090BEAC2D}"/>
              </a:ext>
            </a:extLst>
          </p:cNvPr>
          <p:cNvSpPr txBox="1"/>
          <p:nvPr/>
        </p:nvSpPr>
        <p:spPr>
          <a:xfrm>
            <a:off x="3785808" y="4482431"/>
            <a:ext cx="1305165" cy="369332"/>
          </a:xfrm>
          <a:prstGeom prst="rect">
            <a:avLst/>
          </a:prstGeom>
          <a:noFill/>
        </p:spPr>
        <p:txBody>
          <a:bodyPr wrap="none" rtlCol="0">
            <a:spAutoFit/>
          </a:bodyPr>
          <a:lstStyle/>
          <a:p>
            <a:r>
              <a:rPr lang="en-US" dirty="0"/>
              <a:t>Confusion</a:t>
            </a:r>
          </a:p>
        </p:txBody>
      </p:sp>
      <p:sp>
        <p:nvSpPr>
          <p:cNvPr id="6" name="TextBox 5">
            <a:extLst>
              <a:ext uri="{FF2B5EF4-FFF2-40B4-BE49-F238E27FC236}">
                <a16:creationId xmlns:a16="http://schemas.microsoft.com/office/drawing/2014/main" id="{58243F85-ABB6-49E1-B05B-8E2FA3BDC085}"/>
              </a:ext>
            </a:extLst>
          </p:cNvPr>
          <p:cNvSpPr txBox="1"/>
          <p:nvPr/>
        </p:nvSpPr>
        <p:spPr>
          <a:xfrm>
            <a:off x="3785808" y="4867178"/>
            <a:ext cx="2291012" cy="369332"/>
          </a:xfrm>
          <a:prstGeom prst="rect">
            <a:avLst/>
          </a:prstGeom>
          <a:noFill/>
        </p:spPr>
        <p:txBody>
          <a:bodyPr wrap="none" rtlCol="0">
            <a:spAutoFit/>
          </a:bodyPr>
          <a:lstStyle/>
          <a:p>
            <a:r>
              <a:rPr lang="en-US" dirty="0"/>
              <a:t>Shortness of Breath</a:t>
            </a:r>
          </a:p>
        </p:txBody>
      </p:sp>
      <p:sp>
        <p:nvSpPr>
          <p:cNvPr id="7" name="TextBox 6">
            <a:extLst>
              <a:ext uri="{FF2B5EF4-FFF2-40B4-BE49-F238E27FC236}">
                <a16:creationId xmlns:a16="http://schemas.microsoft.com/office/drawing/2014/main" id="{EBBD88C7-08CA-4447-A5F8-586E0FCE6DBE}"/>
              </a:ext>
            </a:extLst>
          </p:cNvPr>
          <p:cNvSpPr txBox="1"/>
          <p:nvPr/>
        </p:nvSpPr>
        <p:spPr>
          <a:xfrm>
            <a:off x="6433147" y="4638902"/>
            <a:ext cx="1980029" cy="369332"/>
          </a:xfrm>
          <a:prstGeom prst="rect">
            <a:avLst/>
          </a:prstGeom>
          <a:noFill/>
        </p:spPr>
        <p:txBody>
          <a:bodyPr wrap="none" rtlCol="0">
            <a:spAutoFit/>
          </a:bodyPr>
          <a:lstStyle/>
          <a:p>
            <a:r>
              <a:rPr lang="en-US" dirty="0"/>
              <a:t>Rapid Breathing</a:t>
            </a:r>
          </a:p>
        </p:txBody>
      </p:sp>
      <p:sp>
        <p:nvSpPr>
          <p:cNvPr id="8" name="TextBox 7">
            <a:extLst>
              <a:ext uri="{FF2B5EF4-FFF2-40B4-BE49-F238E27FC236}">
                <a16:creationId xmlns:a16="http://schemas.microsoft.com/office/drawing/2014/main" id="{55C04ACF-DE38-4041-AC22-D1825B04C254}"/>
              </a:ext>
            </a:extLst>
          </p:cNvPr>
          <p:cNvSpPr txBox="1"/>
          <p:nvPr/>
        </p:nvSpPr>
        <p:spPr>
          <a:xfrm>
            <a:off x="3737762" y="5352031"/>
            <a:ext cx="2494594" cy="369332"/>
          </a:xfrm>
          <a:prstGeom prst="rect">
            <a:avLst/>
          </a:prstGeom>
          <a:noFill/>
        </p:spPr>
        <p:txBody>
          <a:bodyPr wrap="none" rtlCol="0">
            <a:spAutoFit/>
          </a:bodyPr>
          <a:lstStyle/>
          <a:p>
            <a:r>
              <a:rPr lang="en-US" dirty="0"/>
              <a:t>Slow/Fast Heart Rate</a:t>
            </a:r>
          </a:p>
        </p:txBody>
      </p:sp>
      <p:sp>
        <p:nvSpPr>
          <p:cNvPr id="9" name="TextBox 8">
            <a:extLst>
              <a:ext uri="{FF2B5EF4-FFF2-40B4-BE49-F238E27FC236}">
                <a16:creationId xmlns:a16="http://schemas.microsoft.com/office/drawing/2014/main" id="{54BB0E11-A57E-4C1D-A434-391CF5EE32C3}"/>
              </a:ext>
            </a:extLst>
          </p:cNvPr>
          <p:cNvSpPr txBox="1"/>
          <p:nvPr/>
        </p:nvSpPr>
        <p:spPr>
          <a:xfrm>
            <a:off x="6387892" y="5062595"/>
            <a:ext cx="1454244" cy="369332"/>
          </a:xfrm>
          <a:prstGeom prst="rect">
            <a:avLst/>
          </a:prstGeom>
          <a:noFill/>
        </p:spPr>
        <p:txBody>
          <a:bodyPr wrap="none" rtlCol="0">
            <a:spAutoFit/>
          </a:bodyPr>
          <a:lstStyle/>
          <a:p>
            <a:r>
              <a:rPr lang="en-US" dirty="0"/>
              <a:t>Diaphoresis</a:t>
            </a:r>
          </a:p>
        </p:txBody>
      </p:sp>
      <p:sp>
        <p:nvSpPr>
          <p:cNvPr id="12" name="TextBox 11">
            <a:extLst>
              <a:ext uri="{FF2B5EF4-FFF2-40B4-BE49-F238E27FC236}">
                <a16:creationId xmlns:a16="http://schemas.microsoft.com/office/drawing/2014/main" id="{BB29177A-4E02-4A5B-8526-68AE34B82A09}"/>
              </a:ext>
            </a:extLst>
          </p:cNvPr>
          <p:cNvSpPr txBox="1"/>
          <p:nvPr/>
        </p:nvSpPr>
        <p:spPr>
          <a:xfrm>
            <a:off x="4840965" y="3920726"/>
            <a:ext cx="2459328" cy="369332"/>
          </a:xfrm>
          <a:prstGeom prst="rect">
            <a:avLst/>
          </a:prstGeom>
          <a:solidFill>
            <a:schemeClr val="bg1">
              <a:alpha val="36000"/>
            </a:schemeClr>
          </a:solidFill>
          <a:ln>
            <a:solidFill>
              <a:schemeClr val="tx1">
                <a:alpha val="34000"/>
              </a:schemeClr>
            </a:solidFill>
          </a:ln>
        </p:spPr>
        <p:txBody>
          <a:bodyPr wrap="none" rtlCol="0">
            <a:spAutoFit/>
          </a:bodyPr>
          <a:lstStyle/>
          <a:p>
            <a:r>
              <a:rPr lang="en-US" dirty="0"/>
              <a:t>Common Symptoms</a:t>
            </a:r>
          </a:p>
        </p:txBody>
      </p:sp>
    </p:spTree>
    <p:extLst>
      <p:ext uri="{BB962C8B-B14F-4D97-AF65-F5344CB8AC3E}">
        <p14:creationId xmlns:p14="http://schemas.microsoft.com/office/powerpoint/2010/main" val="327798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P spid="6" grpId="0"/>
      <p:bldP spid="7" grpId="0"/>
      <p:bldP spid="8"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3F640E-5004-4F61-8094-A3AB0F672989}"/>
              </a:ext>
            </a:extLst>
          </p:cNvPr>
          <p:cNvSpPr>
            <a:spLocks noGrp="1"/>
          </p:cNvSpPr>
          <p:nvPr>
            <p:ph type="sldNum" sz="quarter" idx="10"/>
          </p:nvPr>
        </p:nvSpPr>
        <p:spPr/>
        <p:txBody>
          <a:bodyPr/>
          <a:lstStyle/>
          <a:p>
            <a:fld id="{8554F043-5E50-CC40-805F-2310A85646C5}" type="slidenum">
              <a:rPr lang="en-US" smtClean="0"/>
              <a:pPr/>
              <a:t>13</a:t>
            </a:fld>
            <a:endParaRPr lang="en-US"/>
          </a:p>
        </p:txBody>
      </p:sp>
      <p:sp>
        <p:nvSpPr>
          <p:cNvPr id="3" name="Content Placeholder 2">
            <a:extLst>
              <a:ext uri="{FF2B5EF4-FFF2-40B4-BE49-F238E27FC236}">
                <a16:creationId xmlns:a16="http://schemas.microsoft.com/office/drawing/2014/main" id="{F0ACB471-575C-4EE6-812D-47DCD8255CE6}"/>
              </a:ext>
            </a:extLst>
          </p:cNvPr>
          <p:cNvSpPr>
            <a:spLocks noGrp="1"/>
          </p:cNvSpPr>
          <p:nvPr>
            <p:ph sz="quarter" idx="12"/>
          </p:nvPr>
        </p:nvSpPr>
        <p:spPr>
          <a:xfrm>
            <a:off x="778042" y="954088"/>
            <a:ext cx="9986212" cy="5430383"/>
          </a:xfrm>
        </p:spPr>
        <p:txBody>
          <a:bodyPr/>
          <a:lstStyle/>
          <a:p>
            <a:endParaRPr lang="en-US" dirty="0"/>
          </a:p>
          <a:p>
            <a:r>
              <a:rPr lang="en-US" dirty="0"/>
              <a:t>2018 SPECTRUM Study:  1604 Patients, 117 ICUs, 7 French speaking countries [1]</a:t>
            </a:r>
          </a:p>
          <a:p>
            <a:endParaRPr lang="en-US" dirty="0"/>
          </a:p>
          <a:p>
            <a:r>
              <a:rPr lang="en-US" dirty="0"/>
              <a:t>Over 50% of subjects were hypoxemic</a:t>
            </a:r>
          </a:p>
          <a:p>
            <a:pPr marL="1085850" lvl="1" indent="-342900">
              <a:buFont typeface="Arial" panose="020B0604020202020204" pitchFamily="34" charset="0"/>
              <a:buChar char="•"/>
            </a:pPr>
            <a:r>
              <a:rPr lang="en-US" sz="2400" dirty="0"/>
              <a:t>51% Mild</a:t>
            </a:r>
          </a:p>
          <a:p>
            <a:pPr marL="1085850" lvl="1" indent="-342900">
              <a:buFont typeface="Arial" panose="020B0604020202020204" pitchFamily="34" charset="0"/>
              <a:buChar char="•"/>
            </a:pPr>
            <a:r>
              <a:rPr lang="en-US" sz="2400" dirty="0"/>
              <a:t>40% Moderate</a:t>
            </a:r>
          </a:p>
          <a:p>
            <a:pPr marL="1085850" lvl="1" indent="-342900">
              <a:buFont typeface="Arial" panose="020B0604020202020204" pitchFamily="34" charset="0"/>
              <a:buChar char="•"/>
            </a:pPr>
            <a:r>
              <a:rPr lang="en-US" sz="2400" dirty="0"/>
              <a:t>9% Severe</a:t>
            </a:r>
          </a:p>
          <a:p>
            <a:endParaRPr lang="en-US" dirty="0"/>
          </a:p>
        </p:txBody>
      </p:sp>
      <p:sp>
        <p:nvSpPr>
          <p:cNvPr id="4" name="Text Placeholder 3">
            <a:extLst>
              <a:ext uri="{FF2B5EF4-FFF2-40B4-BE49-F238E27FC236}">
                <a16:creationId xmlns:a16="http://schemas.microsoft.com/office/drawing/2014/main" id="{01DD0D75-A55B-45A7-A65D-18CED6D71959}"/>
              </a:ext>
            </a:extLst>
          </p:cNvPr>
          <p:cNvSpPr>
            <a:spLocks noGrp="1"/>
          </p:cNvSpPr>
          <p:nvPr>
            <p:ph type="body" sz="quarter" idx="11"/>
          </p:nvPr>
        </p:nvSpPr>
        <p:spPr/>
        <p:txBody>
          <a:bodyPr/>
          <a:lstStyle/>
          <a:p>
            <a:r>
              <a:rPr lang="en-US" dirty="0"/>
              <a:t>Hypoxemia is Prevalent</a:t>
            </a:r>
          </a:p>
        </p:txBody>
      </p:sp>
      <p:sp>
        <p:nvSpPr>
          <p:cNvPr id="5" name="Rectangle 4">
            <a:extLst>
              <a:ext uri="{FF2B5EF4-FFF2-40B4-BE49-F238E27FC236}">
                <a16:creationId xmlns:a16="http://schemas.microsoft.com/office/drawing/2014/main" id="{C13902F9-A61F-4AAC-8677-4EA33DCF4017}"/>
              </a:ext>
            </a:extLst>
          </p:cNvPr>
          <p:cNvSpPr/>
          <p:nvPr/>
        </p:nvSpPr>
        <p:spPr>
          <a:xfrm>
            <a:off x="333375" y="6035270"/>
            <a:ext cx="6096000" cy="523220"/>
          </a:xfrm>
          <a:prstGeom prst="rect">
            <a:avLst/>
          </a:prstGeom>
        </p:spPr>
        <p:txBody>
          <a:bodyPr>
            <a:spAutoFit/>
          </a:bodyPr>
          <a:lstStyle/>
          <a:p>
            <a:r>
              <a:rPr lang="en-US" sz="1400" dirty="0">
                <a:solidFill>
                  <a:srgbClr val="222222"/>
                </a:solidFill>
                <a:ea typeface="Calibri" panose="020F0502020204030204" pitchFamily="34" charset="0"/>
              </a:rPr>
              <a:t>SRLF Trial Group. "Hypoxemia in the ICU: prevalence, treatment, and outcome." </a:t>
            </a:r>
            <a:r>
              <a:rPr lang="en-US" sz="1400" i="1" dirty="0">
                <a:solidFill>
                  <a:srgbClr val="222222"/>
                </a:solidFill>
                <a:ea typeface="Calibri" panose="020F0502020204030204" pitchFamily="34" charset="0"/>
              </a:rPr>
              <a:t>Annals of intensive care</a:t>
            </a:r>
            <a:r>
              <a:rPr lang="en-US" sz="1400" dirty="0">
                <a:solidFill>
                  <a:srgbClr val="222222"/>
                </a:solidFill>
                <a:ea typeface="Calibri" panose="020F0502020204030204" pitchFamily="34" charset="0"/>
              </a:rPr>
              <a:t> 8, no. 1 (2018): 82.</a:t>
            </a:r>
            <a:endParaRPr lang="en-US" sz="1400" dirty="0"/>
          </a:p>
        </p:txBody>
      </p:sp>
      <p:sp>
        <p:nvSpPr>
          <p:cNvPr id="6" name="TextBox 5">
            <a:extLst>
              <a:ext uri="{FF2B5EF4-FFF2-40B4-BE49-F238E27FC236}">
                <a16:creationId xmlns:a16="http://schemas.microsoft.com/office/drawing/2014/main" id="{287F346C-E37B-4DF3-9819-1EEB9BC1984B}"/>
              </a:ext>
            </a:extLst>
          </p:cNvPr>
          <p:cNvSpPr txBox="1"/>
          <p:nvPr/>
        </p:nvSpPr>
        <p:spPr>
          <a:xfrm>
            <a:off x="7160525" y="2635614"/>
            <a:ext cx="4058653" cy="1938992"/>
          </a:xfrm>
          <a:prstGeom prst="rect">
            <a:avLst/>
          </a:prstGeom>
          <a:noFill/>
        </p:spPr>
        <p:txBody>
          <a:bodyPr wrap="square" rtlCol="0">
            <a:spAutoFit/>
          </a:bodyPr>
          <a:lstStyle/>
          <a:p>
            <a:r>
              <a:rPr lang="en-US" sz="2400" dirty="0"/>
              <a:t>Found hypoxemia is prevalent in non-ventilated patients and in those not meeting the requirements for ARDS</a:t>
            </a:r>
          </a:p>
        </p:txBody>
      </p:sp>
    </p:spTree>
    <p:extLst>
      <p:ext uri="{BB962C8B-B14F-4D97-AF65-F5344CB8AC3E}">
        <p14:creationId xmlns:p14="http://schemas.microsoft.com/office/powerpoint/2010/main" val="417398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57FC00-D6D1-4A77-8330-C6D6AF407D71}"/>
              </a:ext>
            </a:extLst>
          </p:cNvPr>
          <p:cNvSpPr>
            <a:spLocks noGrp="1"/>
          </p:cNvSpPr>
          <p:nvPr>
            <p:ph type="sldNum" sz="quarter" idx="10"/>
          </p:nvPr>
        </p:nvSpPr>
        <p:spPr/>
        <p:txBody>
          <a:bodyPr/>
          <a:lstStyle/>
          <a:p>
            <a:fld id="{8554F043-5E50-CC40-805F-2310A85646C5}" type="slidenum">
              <a:rPr lang="en-US" smtClean="0"/>
              <a:pPr/>
              <a:t>14</a:t>
            </a:fld>
            <a:endParaRPr lang="en-US"/>
          </a:p>
        </p:txBody>
      </p:sp>
      <p:sp>
        <p:nvSpPr>
          <p:cNvPr id="4" name="Text Placeholder 3">
            <a:extLst>
              <a:ext uri="{FF2B5EF4-FFF2-40B4-BE49-F238E27FC236}">
                <a16:creationId xmlns:a16="http://schemas.microsoft.com/office/drawing/2014/main" id="{6E60800E-0D33-4EC0-9ED7-C4081752A5F6}"/>
              </a:ext>
            </a:extLst>
          </p:cNvPr>
          <p:cNvSpPr>
            <a:spLocks noGrp="1"/>
          </p:cNvSpPr>
          <p:nvPr>
            <p:ph type="body" sz="quarter" idx="11"/>
          </p:nvPr>
        </p:nvSpPr>
        <p:spPr/>
        <p:txBody>
          <a:bodyPr/>
          <a:lstStyle/>
          <a:p>
            <a:r>
              <a:rPr lang="en-US" dirty="0"/>
              <a:t>Hypoxemia is Dangerous</a:t>
            </a:r>
          </a:p>
        </p:txBody>
      </p:sp>
      <p:pic>
        <p:nvPicPr>
          <p:cNvPr id="5" name="Content Placeholder 4">
            <a:extLst>
              <a:ext uri="{FF2B5EF4-FFF2-40B4-BE49-F238E27FC236}">
                <a16:creationId xmlns:a16="http://schemas.microsoft.com/office/drawing/2014/main" id="{FF4265D5-C919-4372-B551-FA0C56FCCED2}"/>
              </a:ext>
            </a:extLst>
          </p:cNvPr>
          <p:cNvPicPr>
            <a:picLocks noGrp="1"/>
          </p:cNvPicPr>
          <p:nvPr>
            <p:ph sz="quarter" idx="12"/>
          </p:nvPr>
        </p:nvPicPr>
        <p:blipFill>
          <a:blip r:embed="rId2"/>
          <a:stretch>
            <a:fillRect/>
          </a:stretch>
        </p:blipFill>
        <p:spPr>
          <a:xfrm>
            <a:off x="1878558" y="1011502"/>
            <a:ext cx="8434884" cy="4834996"/>
          </a:xfrm>
          <a:prstGeom prst="rect">
            <a:avLst/>
          </a:prstGeom>
        </p:spPr>
      </p:pic>
      <p:sp>
        <p:nvSpPr>
          <p:cNvPr id="6" name="Rectangle 5">
            <a:extLst>
              <a:ext uri="{FF2B5EF4-FFF2-40B4-BE49-F238E27FC236}">
                <a16:creationId xmlns:a16="http://schemas.microsoft.com/office/drawing/2014/main" id="{BC3D97DB-96AF-426B-A902-72E3C07674C8}"/>
              </a:ext>
            </a:extLst>
          </p:cNvPr>
          <p:cNvSpPr/>
          <p:nvPr/>
        </p:nvSpPr>
        <p:spPr>
          <a:xfrm>
            <a:off x="6692010" y="1261661"/>
            <a:ext cx="3352800" cy="923330"/>
          </a:xfrm>
          <a:prstGeom prst="rect">
            <a:avLst/>
          </a:prstGeom>
          <a:solidFill>
            <a:schemeClr val="bg1"/>
          </a:solidFill>
        </p:spPr>
        <p:txBody>
          <a:bodyPr wrap="square">
            <a:spAutoFit/>
          </a:bodyPr>
          <a:lstStyle/>
          <a:p>
            <a:pPr algn="r"/>
            <a:r>
              <a:rPr lang="en-US" b="1" dirty="0">
                <a:solidFill>
                  <a:srgbClr val="C00000"/>
                </a:solidFill>
              </a:rPr>
              <a:t>Length of stay doubles</a:t>
            </a:r>
          </a:p>
          <a:p>
            <a:pPr algn="r"/>
            <a:r>
              <a:rPr lang="en-US" b="1" dirty="0">
                <a:solidFill>
                  <a:srgbClr val="C00000"/>
                </a:solidFill>
              </a:rPr>
              <a:t>Risk of mortality more than doubled (27% vs 11%)</a:t>
            </a:r>
          </a:p>
        </p:txBody>
      </p:sp>
      <p:sp>
        <p:nvSpPr>
          <p:cNvPr id="7" name="Oval 6">
            <a:extLst>
              <a:ext uri="{FF2B5EF4-FFF2-40B4-BE49-F238E27FC236}">
                <a16:creationId xmlns:a16="http://schemas.microsoft.com/office/drawing/2014/main" id="{A3C0CB13-F9F1-478D-8692-D77E922B42EE}"/>
              </a:ext>
            </a:extLst>
          </p:cNvPr>
          <p:cNvSpPr/>
          <p:nvPr/>
        </p:nvSpPr>
        <p:spPr>
          <a:xfrm>
            <a:off x="6096000" y="1782940"/>
            <a:ext cx="327378" cy="2111022"/>
          </a:xfrm>
          <a:prstGeom prst="ellipse">
            <a:avLst/>
          </a:prstGeom>
          <a:solidFill>
            <a:srgbClr val="002060">
              <a:alpha val="2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BAFD74-9A93-493F-A7F4-068C01420049}"/>
              </a:ext>
            </a:extLst>
          </p:cNvPr>
          <p:cNvSpPr/>
          <p:nvPr/>
        </p:nvSpPr>
        <p:spPr>
          <a:xfrm>
            <a:off x="1561105" y="5385832"/>
            <a:ext cx="9397167" cy="523220"/>
          </a:xfrm>
          <a:prstGeom prst="rect">
            <a:avLst/>
          </a:prstGeom>
          <a:solidFill>
            <a:schemeClr val="bg1"/>
          </a:solidFill>
        </p:spPr>
        <p:txBody>
          <a:bodyPr wrap="square">
            <a:spAutoFit/>
          </a:bodyPr>
          <a:lstStyle/>
          <a:p>
            <a:pPr algn="ctr"/>
            <a:r>
              <a:rPr lang="en-US" sz="2800" b="1" dirty="0">
                <a:solidFill>
                  <a:srgbClr val="C00000"/>
                </a:solidFill>
              </a:rPr>
              <a:t>Hypoxemia is an independent predictor of mortality</a:t>
            </a:r>
          </a:p>
        </p:txBody>
      </p:sp>
      <p:sp>
        <p:nvSpPr>
          <p:cNvPr id="9" name="Rectangle 8">
            <a:extLst>
              <a:ext uri="{FF2B5EF4-FFF2-40B4-BE49-F238E27FC236}">
                <a16:creationId xmlns:a16="http://schemas.microsoft.com/office/drawing/2014/main" id="{3497D554-BDD7-499E-B1A6-29C7DDD1E66C}"/>
              </a:ext>
            </a:extLst>
          </p:cNvPr>
          <p:cNvSpPr/>
          <p:nvPr/>
        </p:nvSpPr>
        <p:spPr>
          <a:xfrm>
            <a:off x="5944789" y="4019069"/>
            <a:ext cx="3352800" cy="646331"/>
          </a:xfrm>
          <a:prstGeom prst="rect">
            <a:avLst/>
          </a:prstGeom>
          <a:solidFill>
            <a:schemeClr val="bg1"/>
          </a:solidFill>
        </p:spPr>
        <p:txBody>
          <a:bodyPr wrap="square">
            <a:spAutoFit/>
          </a:bodyPr>
          <a:lstStyle/>
          <a:p>
            <a:r>
              <a:rPr lang="en-US" b="1" dirty="0">
                <a:solidFill>
                  <a:srgbClr val="C00000"/>
                </a:solidFill>
              </a:rPr>
              <a:t>Severity correlated with survival probability</a:t>
            </a:r>
          </a:p>
        </p:txBody>
      </p:sp>
      <p:sp>
        <p:nvSpPr>
          <p:cNvPr id="10" name="Rectangle 9">
            <a:extLst>
              <a:ext uri="{FF2B5EF4-FFF2-40B4-BE49-F238E27FC236}">
                <a16:creationId xmlns:a16="http://schemas.microsoft.com/office/drawing/2014/main" id="{C489CA29-5943-4CBD-A508-9BCE0B9406BC}"/>
              </a:ext>
            </a:extLst>
          </p:cNvPr>
          <p:cNvSpPr/>
          <p:nvPr/>
        </p:nvSpPr>
        <p:spPr>
          <a:xfrm>
            <a:off x="333375" y="6035270"/>
            <a:ext cx="6096000" cy="523220"/>
          </a:xfrm>
          <a:prstGeom prst="rect">
            <a:avLst/>
          </a:prstGeom>
        </p:spPr>
        <p:txBody>
          <a:bodyPr>
            <a:spAutoFit/>
          </a:bodyPr>
          <a:lstStyle/>
          <a:p>
            <a:r>
              <a:rPr lang="en-US" sz="1400" dirty="0">
                <a:solidFill>
                  <a:srgbClr val="222222"/>
                </a:solidFill>
                <a:ea typeface="Calibri" panose="020F0502020204030204" pitchFamily="34" charset="0"/>
              </a:rPr>
              <a:t>SRLF Trial Group. "Hypoxemia in the ICU: prevalence, treatment, and outcome." </a:t>
            </a:r>
            <a:r>
              <a:rPr lang="en-US" sz="1400" i="1" dirty="0">
                <a:solidFill>
                  <a:srgbClr val="222222"/>
                </a:solidFill>
                <a:ea typeface="Calibri" panose="020F0502020204030204" pitchFamily="34" charset="0"/>
              </a:rPr>
              <a:t>Annals of intensive care</a:t>
            </a:r>
            <a:r>
              <a:rPr lang="en-US" sz="1400" dirty="0">
                <a:solidFill>
                  <a:srgbClr val="222222"/>
                </a:solidFill>
                <a:ea typeface="Calibri" panose="020F0502020204030204" pitchFamily="34" charset="0"/>
              </a:rPr>
              <a:t> 8, no. 1 (2018): 82.</a:t>
            </a:r>
            <a:endParaRPr lang="en-US" sz="1400" dirty="0"/>
          </a:p>
        </p:txBody>
      </p:sp>
    </p:spTree>
    <p:extLst>
      <p:ext uri="{BB962C8B-B14F-4D97-AF65-F5344CB8AC3E}">
        <p14:creationId xmlns:p14="http://schemas.microsoft.com/office/powerpoint/2010/main" val="65436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A5E609-1926-4C84-B7DB-766CB29B0865}"/>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2862624" y="2234016"/>
            <a:ext cx="5373511" cy="3774251"/>
          </a:xfrm>
          <a:prstGeom prst="rect">
            <a:avLst/>
          </a:prstGeom>
        </p:spPr>
      </p:pic>
      <p:sp>
        <p:nvSpPr>
          <p:cNvPr id="2" name="Slide Number Placeholder 1">
            <a:extLst>
              <a:ext uri="{FF2B5EF4-FFF2-40B4-BE49-F238E27FC236}">
                <a16:creationId xmlns:a16="http://schemas.microsoft.com/office/drawing/2014/main" id="{77039F07-DFDC-4813-89F7-5558E24D8B33}"/>
              </a:ext>
            </a:extLst>
          </p:cNvPr>
          <p:cNvSpPr>
            <a:spLocks noGrp="1"/>
          </p:cNvSpPr>
          <p:nvPr>
            <p:ph type="sldNum" sz="quarter" idx="10"/>
          </p:nvPr>
        </p:nvSpPr>
        <p:spPr/>
        <p:txBody>
          <a:bodyPr/>
          <a:lstStyle/>
          <a:p>
            <a:fld id="{8554F043-5E50-CC40-805F-2310A85646C5}" type="slidenum">
              <a:rPr lang="en-US" smtClean="0"/>
              <a:pPr/>
              <a:t>15</a:t>
            </a:fld>
            <a:endParaRPr lang="en-US"/>
          </a:p>
        </p:txBody>
      </p:sp>
      <p:sp>
        <p:nvSpPr>
          <p:cNvPr id="3" name="Content Placeholder 2">
            <a:extLst>
              <a:ext uri="{FF2B5EF4-FFF2-40B4-BE49-F238E27FC236}">
                <a16:creationId xmlns:a16="http://schemas.microsoft.com/office/drawing/2014/main" id="{ADF0E4B4-B917-400C-B5CD-78D66F45C90C}"/>
              </a:ext>
            </a:extLst>
          </p:cNvPr>
          <p:cNvSpPr>
            <a:spLocks noGrp="1"/>
          </p:cNvSpPr>
          <p:nvPr>
            <p:ph sz="quarter" idx="12"/>
          </p:nvPr>
        </p:nvSpPr>
        <p:spPr>
          <a:xfrm>
            <a:off x="1388532" y="1098884"/>
            <a:ext cx="10299032" cy="5245482"/>
          </a:xfrm>
        </p:spPr>
        <p:txBody>
          <a:bodyPr/>
          <a:lstStyle/>
          <a:p>
            <a:r>
              <a:rPr lang="en-US" dirty="0"/>
              <a:t>A 1% decrease in average nocturnal SaO</a:t>
            </a:r>
            <a:r>
              <a:rPr lang="en-US" baseline="-25000" dirty="0"/>
              <a:t>2</a:t>
            </a:r>
            <a:r>
              <a:rPr lang="en-US" dirty="0"/>
              <a:t> (due to apnea) was associated with a 33% increase in the incident risk of cardiovascular events in dialysis patients</a:t>
            </a:r>
          </a:p>
          <a:p>
            <a:endParaRPr lang="en-US" dirty="0"/>
          </a:p>
          <a:p>
            <a:endParaRPr lang="en-US" dirty="0"/>
          </a:p>
        </p:txBody>
      </p:sp>
      <p:sp>
        <p:nvSpPr>
          <p:cNvPr id="4" name="Text Placeholder 3">
            <a:extLst>
              <a:ext uri="{FF2B5EF4-FFF2-40B4-BE49-F238E27FC236}">
                <a16:creationId xmlns:a16="http://schemas.microsoft.com/office/drawing/2014/main" id="{95B1CAF5-53C7-4CC9-A06A-80B05E2D06AC}"/>
              </a:ext>
            </a:extLst>
          </p:cNvPr>
          <p:cNvSpPr>
            <a:spLocks noGrp="1"/>
          </p:cNvSpPr>
          <p:nvPr>
            <p:ph type="body" sz="quarter" idx="11"/>
          </p:nvPr>
        </p:nvSpPr>
        <p:spPr/>
        <p:txBody>
          <a:bodyPr/>
          <a:lstStyle/>
          <a:p>
            <a:r>
              <a:rPr lang="en-US" dirty="0"/>
              <a:t>Nocturnal Hypoxemia == Complications</a:t>
            </a:r>
          </a:p>
        </p:txBody>
      </p:sp>
      <p:sp>
        <p:nvSpPr>
          <p:cNvPr id="6" name="Rectangle 5">
            <a:extLst>
              <a:ext uri="{FF2B5EF4-FFF2-40B4-BE49-F238E27FC236}">
                <a16:creationId xmlns:a16="http://schemas.microsoft.com/office/drawing/2014/main" id="{29EE3D2E-E30A-4991-B014-68D161B10265}"/>
              </a:ext>
            </a:extLst>
          </p:cNvPr>
          <p:cNvSpPr/>
          <p:nvPr/>
        </p:nvSpPr>
        <p:spPr>
          <a:xfrm>
            <a:off x="816364" y="5969656"/>
            <a:ext cx="10871200" cy="523220"/>
          </a:xfrm>
          <a:prstGeom prst="rect">
            <a:avLst/>
          </a:prstGeom>
        </p:spPr>
        <p:txBody>
          <a:bodyPr wrap="square">
            <a:spAutoFit/>
          </a:bodyPr>
          <a:lstStyle/>
          <a:p>
            <a:r>
              <a:rPr lang="en-US" sz="1400" dirty="0">
                <a:solidFill>
                  <a:srgbClr val="222222"/>
                </a:solidFill>
                <a:latin typeface="Arial" panose="020B0604020202020204" pitchFamily="34" charset="0"/>
              </a:rPr>
              <a:t>Zoccali, Carmine, Francesca </a:t>
            </a:r>
            <a:r>
              <a:rPr lang="en-US" sz="1400" dirty="0" err="1">
                <a:solidFill>
                  <a:srgbClr val="222222"/>
                </a:solidFill>
                <a:latin typeface="Arial" panose="020B0604020202020204" pitchFamily="34" charset="0"/>
              </a:rPr>
              <a:t>Mallamaci</a:t>
            </a:r>
            <a:r>
              <a:rPr lang="en-US" sz="1400" dirty="0">
                <a:solidFill>
                  <a:srgbClr val="222222"/>
                </a:solidFill>
                <a:latin typeface="Arial" panose="020B0604020202020204" pitchFamily="34" charset="0"/>
              </a:rPr>
              <a:t>, and Giovanni </a:t>
            </a:r>
            <a:r>
              <a:rPr lang="en-US" sz="1400" dirty="0" err="1">
                <a:solidFill>
                  <a:srgbClr val="222222"/>
                </a:solidFill>
                <a:latin typeface="Arial" panose="020B0604020202020204" pitchFamily="34" charset="0"/>
              </a:rPr>
              <a:t>Tripepi</a:t>
            </a:r>
            <a:r>
              <a:rPr lang="en-US" sz="1400" dirty="0">
                <a:solidFill>
                  <a:srgbClr val="222222"/>
                </a:solidFill>
                <a:latin typeface="Arial" panose="020B0604020202020204" pitchFamily="34" charset="0"/>
              </a:rPr>
              <a:t>. "Nocturnal hypoxemia predicts incident cardiovascular complications in dialysis patients." </a:t>
            </a:r>
            <a:r>
              <a:rPr lang="en-US" sz="1400" i="1" dirty="0">
                <a:solidFill>
                  <a:srgbClr val="222222"/>
                </a:solidFill>
                <a:latin typeface="Arial" panose="020B0604020202020204" pitchFamily="34" charset="0"/>
              </a:rPr>
              <a:t>Journal of the American Society of Nephrology</a:t>
            </a:r>
            <a:r>
              <a:rPr lang="en-US" sz="1400" dirty="0">
                <a:solidFill>
                  <a:srgbClr val="222222"/>
                </a:solidFill>
                <a:latin typeface="Arial" panose="020B0604020202020204" pitchFamily="34" charset="0"/>
              </a:rPr>
              <a:t> 13, no. 3 (2002): 729-733.</a:t>
            </a:r>
            <a:endParaRPr lang="en-US" sz="1400" dirty="0"/>
          </a:p>
        </p:txBody>
      </p:sp>
    </p:spTree>
    <p:extLst>
      <p:ext uri="{BB962C8B-B14F-4D97-AF65-F5344CB8AC3E}">
        <p14:creationId xmlns:p14="http://schemas.microsoft.com/office/powerpoint/2010/main" val="197624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EA9A3B-BEE0-48A1-92AD-CF92D3E48676}"/>
              </a:ext>
            </a:extLst>
          </p:cNvPr>
          <p:cNvSpPr>
            <a:spLocks noGrp="1"/>
          </p:cNvSpPr>
          <p:nvPr>
            <p:ph type="sldNum" sz="quarter" idx="10"/>
          </p:nvPr>
        </p:nvSpPr>
        <p:spPr/>
        <p:txBody>
          <a:bodyPr/>
          <a:lstStyle/>
          <a:p>
            <a:fld id="{8554F043-5E50-CC40-805F-2310A85646C5}" type="slidenum">
              <a:rPr lang="en-US" smtClean="0"/>
              <a:pPr/>
              <a:t>16</a:t>
            </a:fld>
            <a:endParaRPr lang="en-US"/>
          </a:p>
        </p:txBody>
      </p:sp>
      <p:sp>
        <p:nvSpPr>
          <p:cNvPr id="3" name="Content Placeholder 2">
            <a:extLst>
              <a:ext uri="{FF2B5EF4-FFF2-40B4-BE49-F238E27FC236}">
                <a16:creationId xmlns:a16="http://schemas.microsoft.com/office/drawing/2014/main" id="{BCCBCE67-891C-40CC-91A5-8271283CF95F}"/>
              </a:ext>
            </a:extLst>
          </p:cNvPr>
          <p:cNvSpPr>
            <a:spLocks noGrp="1"/>
          </p:cNvSpPr>
          <p:nvPr>
            <p:ph sz="quarter" idx="12"/>
          </p:nvPr>
        </p:nvSpPr>
        <p:spPr>
          <a:xfrm>
            <a:off x="1264356" y="2218198"/>
            <a:ext cx="5170311" cy="3392380"/>
          </a:xfrm>
        </p:spPr>
        <p:txBody>
          <a:bodyPr/>
          <a:lstStyle/>
          <a:p>
            <a:r>
              <a:rPr lang="en-US" sz="1600" dirty="0"/>
              <a:t>Observed Mechanisms/Causes [1]:  </a:t>
            </a:r>
          </a:p>
          <a:p>
            <a:pPr marL="1028700" lvl="1">
              <a:buFont typeface="Arial" panose="020B0604020202020204" pitchFamily="34" charset="0"/>
              <a:buChar char="•"/>
            </a:pPr>
            <a:r>
              <a:rPr lang="en-US" sz="1400" dirty="0"/>
              <a:t>Pneumonia</a:t>
            </a:r>
          </a:p>
          <a:p>
            <a:pPr marL="1028700" lvl="1">
              <a:buFont typeface="Arial" panose="020B0604020202020204" pitchFamily="34" charset="0"/>
              <a:buChar char="•"/>
            </a:pPr>
            <a:r>
              <a:rPr lang="en-US" sz="1400" dirty="0"/>
              <a:t>Fluid Overload</a:t>
            </a:r>
          </a:p>
          <a:p>
            <a:pPr marL="1028700" lvl="1">
              <a:buFont typeface="Arial" panose="020B0604020202020204" pitchFamily="34" charset="0"/>
              <a:buChar char="•"/>
            </a:pPr>
            <a:r>
              <a:rPr lang="en-US" sz="1400" dirty="0"/>
              <a:t>Pleural Effusion</a:t>
            </a:r>
          </a:p>
          <a:p>
            <a:pPr marL="1028700" lvl="1">
              <a:buFont typeface="Arial" panose="020B0604020202020204" pitchFamily="34" charset="0"/>
              <a:buChar char="•"/>
            </a:pPr>
            <a:r>
              <a:rPr lang="en-US" sz="1400" dirty="0"/>
              <a:t>Atelectasis</a:t>
            </a:r>
          </a:p>
          <a:p>
            <a:pPr marL="1028700" lvl="1">
              <a:buFont typeface="Arial" panose="020B0604020202020204" pitchFamily="34" charset="0"/>
              <a:buChar char="•"/>
            </a:pPr>
            <a:r>
              <a:rPr lang="en-US" sz="1400" dirty="0"/>
              <a:t>Acute Chronic Respiratory Failure</a:t>
            </a:r>
          </a:p>
          <a:p>
            <a:pPr marL="1028700" lvl="1">
              <a:buFont typeface="Arial" panose="020B0604020202020204" pitchFamily="34" charset="0"/>
              <a:buChar char="•"/>
            </a:pPr>
            <a:r>
              <a:rPr lang="en-US" sz="1400" dirty="0"/>
              <a:t>Shock </a:t>
            </a:r>
          </a:p>
          <a:p>
            <a:pPr marL="1028700" lvl="1">
              <a:buFont typeface="Arial" panose="020B0604020202020204" pitchFamily="34" charset="0"/>
              <a:buChar char="•"/>
            </a:pPr>
            <a:r>
              <a:rPr lang="en-US" sz="1400" dirty="0"/>
              <a:t>Aspiration</a:t>
            </a:r>
          </a:p>
          <a:p>
            <a:pPr marL="1028700" lvl="1">
              <a:buFont typeface="Arial" panose="020B0604020202020204" pitchFamily="34" charset="0"/>
              <a:buChar char="•"/>
            </a:pPr>
            <a:r>
              <a:rPr lang="en-US" sz="1400" dirty="0"/>
              <a:t>Cardiogenic Pulmonary Edema</a:t>
            </a:r>
          </a:p>
          <a:p>
            <a:pPr marL="1028700" lvl="1">
              <a:buFont typeface="Arial" panose="020B0604020202020204" pitchFamily="34" charset="0"/>
              <a:buChar char="•"/>
            </a:pPr>
            <a:r>
              <a:rPr lang="en-US" sz="1400" dirty="0"/>
              <a:t>Pulmonary Embolism</a:t>
            </a:r>
          </a:p>
          <a:p>
            <a:pPr marL="1028700" lvl="1">
              <a:buFont typeface="Arial" panose="020B0604020202020204" pitchFamily="34" charset="0"/>
              <a:buChar char="•"/>
            </a:pPr>
            <a:r>
              <a:rPr lang="en-US" sz="1400" dirty="0"/>
              <a:t>Thoracic Trauma</a:t>
            </a:r>
          </a:p>
          <a:p>
            <a:pPr marL="1028700" lvl="1">
              <a:buFont typeface="Arial" panose="020B0604020202020204" pitchFamily="34" charset="0"/>
              <a:buChar char="•"/>
            </a:pPr>
            <a:r>
              <a:rPr lang="en-US" sz="1400" dirty="0"/>
              <a:t>Pneumothorax</a:t>
            </a:r>
          </a:p>
          <a:p>
            <a:pPr marL="1028700" lvl="1">
              <a:buFont typeface="Arial" panose="020B0604020202020204" pitchFamily="34" charset="0"/>
              <a:buChar char="•"/>
            </a:pPr>
            <a:r>
              <a:rPr lang="en-US" sz="1400" dirty="0"/>
              <a:t>Acute Pancreatitis</a:t>
            </a:r>
          </a:p>
          <a:p>
            <a:pPr marL="1028700" lvl="1">
              <a:buFont typeface="Arial" panose="020B0604020202020204" pitchFamily="34" charset="0"/>
              <a:buChar char="•"/>
            </a:pPr>
            <a:endParaRPr lang="en-US" sz="1400" dirty="0"/>
          </a:p>
          <a:p>
            <a:pPr marL="1028700" lvl="1">
              <a:buFont typeface="Arial" panose="020B0604020202020204" pitchFamily="34" charset="0"/>
              <a:buChar char="•"/>
            </a:pPr>
            <a:endParaRPr lang="en-US" sz="1400" dirty="0"/>
          </a:p>
          <a:p>
            <a:endParaRPr lang="en-US" sz="1600" dirty="0"/>
          </a:p>
          <a:p>
            <a:endParaRPr lang="en-US" sz="1600" dirty="0"/>
          </a:p>
        </p:txBody>
      </p:sp>
      <p:sp>
        <p:nvSpPr>
          <p:cNvPr id="4" name="Text Placeholder 3">
            <a:extLst>
              <a:ext uri="{FF2B5EF4-FFF2-40B4-BE49-F238E27FC236}">
                <a16:creationId xmlns:a16="http://schemas.microsoft.com/office/drawing/2014/main" id="{160DDE11-9634-4C88-B0E9-E1C6107F19FE}"/>
              </a:ext>
            </a:extLst>
          </p:cNvPr>
          <p:cNvSpPr>
            <a:spLocks noGrp="1"/>
          </p:cNvSpPr>
          <p:nvPr>
            <p:ph type="body" sz="quarter" idx="11"/>
          </p:nvPr>
        </p:nvSpPr>
        <p:spPr/>
        <p:txBody>
          <a:bodyPr/>
          <a:lstStyle/>
          <a:p>
            <a:r>
              <a:rPr lang="en-US" dirty="0"/>
              <a:t>What are causes of hypoxemia?</a:t>
            </a:r>
          </a:p>
        </p:txBody>
      </p:sp>
      <p:pic>
        <p:nvPicPr>
          <p:cNvPr id="5" name="Picture 4">
            <a:extLst>
              <a:ext uri="{FF2B5EF4-FFF2-40B4-BE49-F238E27FC236}">
                <a16:creationId xmlns:a16="http://schemas.microsoft.com/office/drawing/2014/main" id="{29DFC6BC-FDCD-468E-9CD8-F95C08D62449}"/>
              </a:ext>
            </a:extLst>
          </p:cNvPr>
          <p:cNvPicPr>
            <a:picLocks noChangeAspect="1"/>
          </p:cNvPicPr>
          <p:nvPr/>
        </p:nvPicPr>
        <p:blipFill>
          <a:blip r:embed="rId2"/>
          <a:stretch>
            <a:fillRect/>
          </a:stretch>
        </p:blipFill>
        <p:spPr>
          <a:xfrm>
            <a:off x="6434667" y="2218198"/>
            <a:ext cx="3605929" cy="3392380"/>
          </a:xfrm>
          <a:prstGeom prst="rect">
            <a:avLst/>
          </a:prstGeom>
        </p:spPr>
      </p:pic>
      <p:sp>
        <p:nvSpPr>
          <p:cNvPr id="6" name="Rectangle 5">
            <a:extLst>
              <a:ext uri="{FF2B5EF4-FFF2-40B4-BE49-F238E27FC236}">
                <a16:creationId xmlns:a16="http://schemas.microsoft.com/office/drawing/2014/main" id="{DEFD2D92-DA7F-4B0D-9334-61E930466F72}"/>
              </a:ext>
            </a:extLst>
          </p:cNvPr>
          <p:cNvSpPr/>
          <p:nvPr/>
        </p:nvSpPr>
        <p:spPr>
          <a:xfrm>
            <a:off x="880533" y="1005022"/>
            <a:ext cx="9674577" cy="1015663"/>
          </a:xfrm>
          <a:prstGeom prst="rect">
            <a:avLst/>
          </a:prstGeom>
        </p:spPr>
        <p:txBody>
          <a:bodyPr wrap="square">
            <a:spAutoFit/>
          </a:bodyPr>
          <a:lstStyle/>
          <a:p>
            <a:r>
              <a:rPr lang="en-US" sz="2000" b="1" dirty="0"/>
              <a:t>Oxygen transport through the body occurs through convection and diffusion. Consequently, any disease state that interferes with either process may produce hypoxemia.</a:t>
            </a:r>
          </a:p>
        </p:txBody>
      </p:sp>
      <p:sp>
        <p:nvSpPr>
          <p:cNvPr id="7" name="Rectangle 6">
            <a:extLst>
              <a:ext uri="{FF2B5EF4-FFF2-40B4-BE49-F238E27FC236}">
                <a16:creationId xmlns:a16="http://schemas.microsoft.com/office/drawing/2014/main" id="{64782F35-595D-48C7-BA57-3AC3077F0D2F}"/>
              </a:ext>
            </a:extLst>
          </p:cNvPr>
          <p:cNvSpPr/>
          <p:nvPr/>
        </p:nvSpPr>
        <p:spPr>
          <a:xfrm>
            <a:off x="237125" y="5935654"/>
            <a:ext cx="11783291" cy="646331"/>
          </a:xfrm>
          <a:prstGeom prst="rect">
            <a:avLst/>
          </a:prstGeom>
        </p:spPr>
        <p:txBody>
          <a:bodyPr wrap="square">
            <a:spAutoFit/>
          </a:bodyPr>
          <a:lstStyle/>
          <a:p>
            <a:r>
              <a:rPr lang="en-US" sz="1200" dirty="0">
                <a:solidFill>
                  <a:srgbClr val="222222"/>
                </a:solidFill>
                <a:ea typeface="Calibri" panose="020F0502020204030204" pitchFamily="34" charset="0"/>
              </a:rPr>
              <a:t>1SRLF Trial Group. "Hypoxemia in the ICU: prevalence, treatment, and outcome." </a:t>
            </a:r>
            <a:r>
              <a:rPr lang="en-US" sz="1200" i="1" dirty="0">
                <a:solidFill>
                  <a:srgbClr val="222222"/>
                </a:solidFill>
                <a:ea typeface="Calibri" panose="020F0502020204030204" pitchFamily="34" charset="0"/>
              </a:rPr>
              <a:t>Annals of intensive care</a:t>
            </a:r>
            <a:r>
              <a:rPr lang="en-US" sz="1200" dirty="0">
                <a:solidFill>
                  <a:srgbClr val="222222"/>
                </a:solidFill>
                <a:ea typeface="Calibri" panose="020F0502020204030204" pitchFamily="34" charset="0"/>
              </a:rPr>
              <a:t> 8, no. 1 (2018): 82.</a:t>
            </a:r>
            <a:endParaRPr lang="en-US" sz="1200" dirty="0"/>
          </a:p>
          <a:p>
            <a:r>
              <a:rPr lang="en-US" sz="1200" dirty="0"/>
              <a:t>2 Image: </a:t>
            </a:r>
            <a:r>
              <a:rPr lang="en-US" sz="1200" dirty="0" err="1"/>
              <a:t>Heinke</a:t>
            </a:r>
            <a:r>
              <a:rPr lang="en-US" sz="1200" dirty="0"/>
              <a:t>, Stefanie, Carina B. Pereira, Steffen Leonhardt and Marian Walter. “Modeling a healthy and a person with heart failure conditions using the object-oriented modeling environment </a:t>
            </a:r>
            <a:r>
              <a:rPr lang="en-US" sz="1200" dirty="0" err="1"/>
              <a:t>Dymola</a:t>
            </a:r>
            <a:r>
              <a:rPr lang="en-US" sz="1200" dirty="0"/>
              <a:t>.” Medical &amp; Biological Engineering &amp; Computing 53 (2015): 1049-1068.</a:t>
            </a:r>
          </a:p>
        </p:txBody>
      </p:sp>
    </p:spTree>
    <p:extLst>
      <p:ext uri="{BB962C8B-B14F-4D97-AF65-F5344CB8AC3E}">
        <p14:creationId xmlns:p14="http://schemas.microsoft.com/office/powerpoint/2010/main" val="106514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C31D7B-3750-4C7D-B303-9898872FB4FB}"/>
              </a:ext>
            </a:extLst>
          </p:cNvPr>
          <p:cNvPicPr>
            <a:picLocks noChangeAspect="1"/>
          </p:cNvPicPr>
          <p:nvPr/>
        </p:nvPicPr>
        <p:blipFill>
          <a:blip r:embed="rId2"/>
          <a:stretch>
            <a:fillRect/>
          </a:stretch>
        </p:blipFill>
        <p:spPr>
          <a:xfrm>
            <a:off x="8181473" y="2348941"/>
            <a:ext cx="3392905" cy="2544679"/>
          </a:xfrm>
          <a:prstGeom prst="rect">
            <a:avLst/>
          </a:prstGeom>
        </p:spPr>
      </p:pic>
      <p:sp>
        <p:nvSpPr>
          <p:cNvPr id="2" name="Slide Number Placeholder 1">
            <a:extLst>
              <a:ext uri="{FF2B5EF4-FFF2-40B4-BE49-F238E27FC236}">
                <a16:creationId xmlns:a16="http://schemas.microsoft.com/office/drawing/2014/main" id="{63751EDF-FD57-4FDB-BF3C-F19E0E1CDE58}"/>
              </a:ext>
            </a:extLst>
          </p:cNvPr>
          <p:cNvSpPr>
            <a:spLocks noGrp="1"/>
          </p:cNvSpPr>
          <p:nvPr>
            <p:ph type="sldNum" sz="quarter" idx="10"/>
          </p:nvPr>
        </p:nvSpPr>
        <p:spPr/>
        <p:txBody>
          <a:bodyPr/>
          <a:lstStyle/>
          <a:p>
            <a:fld id="{8554F043-5E50-CC40-805F-2310A85646C5}" type="slidenum">
              <a:rPr lang="en-US" smtClean="0"/>
              <a:pPr/>
              <a:t>17</a:t>
            </a:fld>
            <a:endParaRPr lang="en-US"/>
          </a:p>
        </p:txBody>
      </p:sp>
      <p:sp>
        <p:nvSpPr>
          <p:cNvPr id="4" name="Text Placeholder 3">
            <a:extLst>
              <a:ext uri="{FF2B5EF4-FFF2-40B4-BE49-F238E27FC236}">
                <a16:creationId xmlns:a16="http://schemas.microsoft.com/office/drawing/2014/main" id="{8C581834-9B00-4BF5-8FD3-3C0E669F7549}"/>
              </a:ext>
            </a:extLst>
          </p:cNvPr>
          <p:cNvSpPr>
            <a:spLocks noGrp="1"/>
          </p:cNvSpPr>
          <p:nvPr>
            <p:ph type="body" sz="quarter" idx="11"/>
          </p:nvPr>
        </p:nvSpPr>
        <p:spPr/>
        <p:txBody>
          <a:bodyPr/>
          <a:lstStyle/>
          <a:p>
            <a:r>
              <a:rPr lang="en-US" dirty="0"/>
              <a:t>Hypoxemia is Easily Detected</a:t>
            </a:r>
          </a:p>
        </p:txBody>
      </p:sp>
      <p:pic>
        <p:nvPicPr>
          <p:cNvPr id="5" name="Picture 4">
            <a:extLst>
              <a:ext uri="{FF2B5EF4-FFF2-40B4-BE49-F238E27FC236}">
                <a16:creationId xmlns:a16="http://schemas.microsoft.com/office/drawing/2014/main" id="{566FCAA8-F004-46C9-9DBC-46AB39D45E69}"/>
              </a:ext>
            </a:extLst>
          </p:cNvPr>
          <p:cNvPicPr>
            <a:picLocks noChangeAspect="1"/>
          </p:cNvPicPr>
          <p:nvPr/>
        </p:nvPicPr>
        <p:blipFill rotWithShape="1">
          <a:blip r:embed="rId3">
            <a:extLst>
              <a:ext uri="{28A0092B-C50C-407E-A947-70E740481C1C}">
                <a14:useLocalDpi xmlns:a14="http://schemas.microsoft.com/office/drawing/2010/main"/>
              </a:ext>
            </a:extLst>
          </a:blip>
          <a:srcRect r="11100"/>
          <a:stretch/>
        </p:blipFill>
        <p:spPr>
          <a:xfrm>
            <a:off x="6096000" y="2656033"/>
            <a:ext cx="1989221" cy="2237587"/>
          </a:xfrm>
          <a:prstGeom prst="rect">
            <a:avLst/>
          </a:prstGeom>
        </p:spPr>
      </p:pic>
      <p:sp>
        <p:nvSpPr>
          <p:cNvPr id="7" name="TextBox 6">
            <a:extLst>
              <a:ext uri="{FF2B5EF4-FFF2-40B4-BE49-F238E27FC236}">
                <a16:creationId xmlns:a16="http://schemas.microsoft.com/office/drawing/2014/main" id="{7BF60F12-DA59-4770-876D-A91A22F6B4B0}"/>
              </a:ext>
            </a:extLst>
          </p:cNvPr>
          <p:cNvSpPr txBox="1"/>
          <p:nvPr/>
        </p:nvSpPr>
        <p:spPr>
          <a:xfrm>
            <a:off x="6018049" y="1548674"/>
            <a:ext cx="5556329" cy="646331"/>
          </a:xfrm>
          <a:prstGeom prst="rect">
            <a:avLst/>
          </a:prstGeom>
          <a:noFill/>
        </p:spPr>
        <p:txBody>
          <a:bodyPr wrap="none" rtlCol="0">
            <a:spAutoFit/>
          </a:bodyPr>
          <a:lstStyle/>
          <a:p>
            <a:pPr algn="ctr"/>
            <a:r>
              <a:rPr lang="en-US" dirty="0"/>
              <a:t>Continuous, non-invasive measurement of SpO</a:t>
            </a:r>
            <a:r>
              <a:rPr lang="en-US" baseline="-25000" dirty="0"/>
              <a:t>2</a:t>
            </a:r>
          </a:p>
          <a:p>
            <a:pPr algn="ctr"/>
            <a:r>
              <a:rPr lang="en-US" dirty="0"/>
              <a:t>(peripheral capillary oxygen saturation)</a:t>
            </a:r>
          </a:p>
        </p:txBody>
      </p:sp>
      <p:sp>
        <p:nvSpPr>
          <p:cNvPr id="9" name="TextBox 8">
            <a:extLst>
              <a:ext uri="{FF2B5EF4-FFF2-40B4-BE49-F238E27FC236}">
                <a16:creationId xmlns:a16="http://schemas.microsoft.com/office/drawing/2014/main" id="{659FF2D8-A9D3-48A0-9165-70FBA925C431}"/>
              </a:ext>
            </a:extLst>
          </p:cNvPr>
          <p:cNvSpPr txBox="1"/>
          <p:nvPr/>
        </p:nvSpPr>
        <p:spPr>
          <a:xfrm>
            <a:off x="6311398" y="5139250"/>
            <a:ext cx="4969630" cy="369332"/>
          </a:xfrm>
          <a:prstGeom prst="rect">
            <a:avLst/>
          </a:prstGeom>
          <a:noFill/>
        </p:spPr>
        <p:txBody>
          <a:bodyPr wrap="none" rtlCol="0">
            <a:spAutoFit/>
          </a:bodyPr>
          <a:lstStyle/>
          <a:p>
            <a:r>
              <a:rPr lang="en-US" dirty="0"/>
              <a:t>Estimates hypoxemia (i.e., &lt;95% saturation)</a:t>
            </a:r>
          </a:p>
        </p:txBody>
      </p:sp>
      <p:pic>
        <p:nvPicPr>
          <p:cNvPr id="10" name="Picture 9">
            <a:extLst>
              <a:ext uri="{FF2B5EF4-FFF2-40B4-BE49-F238E27FC236}">
                <a16:creationId xmlns:a16="http://schemas.microsoft.com/office/drawing/2014/main" id="{D1831EF5-93E6-4478-9D7C-7D915FABCD46}"/>
              </a:ext>
            </a:extLst>
          </p:cNvPr>
          <p:cNvPicPr>
            <a:picLocks noChangeAspect="1"/>
          </p:cNvPicPr>
          <p:nvPr/>
        </p:nvPicPr>
        <p:blipFill>
          <a:blip r:embed="rId4"/>
          <a:stretch>
            <a:fillRect/>
          </a:stretch>
        </p:blipFill>
        <p:spPr>
          <a:xfrm>
            <a:off x="1908070" y="2936168"/>
            <a:ext cx="2095500" cy="1571625"/>
          </a:xfrm>
          <a:prstGeom prst="rect">
            <a:avLst/>
          </a:prstGeom>
        </p:spPr>
      </p:pic>
      <p:sp>
        <p:nvSpPr>
          <p:cNvPr id="11" name="TextBox 10">
            <a:extLst>
              <a:ext uri="{FF2B5EF4-FFF2-40B4-BE49-F238E27FC236}">
                <a16:creationId xmlns:a16="http://schemas.microsoft.com/office/drawing/2014/main" id="{E088B63E-D7C5-470B-BC77-71E34A1A3A9A}"/>
              </a:ext>
            </a:extLst>
          </p:cNvPr>
          <p:cNvSpPr txBox="1"/>
          <p:nvPr/>
        </p:nvSpPr>
        <p:spPr>
          <a:xfrm>
            <a:off x="8085221" y="1063637"/>
            <a:ext cx="1808508" cy="369332"/>
          </a:xfrm>
          <a:prstGeom prst="rect">
            <a:avLst/>
          </a:prstGeom>
          <a:noFill/>
        </p:spPr>
        <p:txBody>
          <a:bodyPr wrap="none" rtlCol="0">
            <a:spAutoFit/>
          </a:bodyPr>
          <a:lstStyle/>
          <a:p>
            <a:r>
              <a:rPr lang="en-US" u="sng" dirty="0"/>
              <a:t>Pulse Oximetry</a:t>
            </a:r>
          </a:p>
        </p:txBody>
      </p:sp>
      <p:sp>
        <p:nvSpPr>
          <p:cNvPr id="12" name="TextBox 11">
            <a:extLst>
              <a:ext uri="{FF2B5EF4-FFF2-40B4-BE49-F238E27FC236}">
                <a16:creationId xmlns:a16="http://schemas.microsoft.com/office/drawing/2014/main" id="{DD2181CF-D297-44CB-B224-BDCEC8F3B09A}"/>
              </a:ext>
            </a:extLst>
          </p:cNvPr>
          <p:cNvSpPr txBox="1"/>
          <p:nvPr/>
        </p:nvSpPr>
        <p:spPr>
          <a:xfrm>
            <a:off x="1593723" y="1063637"/>
            <a:ext cx="3119765" cy="369332"/>
          </a:xfrm>
          <a:prstGeom prst="rect">
            <a:avLst/>
          </a:prstGeom>
          <a:noFill/>
        </p:spPr>
        <p:txBody>
          <a:bodyPr wrap="none" rtlCol="0">
            <a:spAutoFit/>
          </a:bodyPr>
          <a:lstStyle/>
          <a:p>
            <a:r>
              <a:rPr lang="en-US" u="sng" dirty="0"/>
              <a:t>Arterial Blood Gas Analysis</a:t>
            </a:r>
          </a:p>
        </p:txBody>
      </p:sp>
      <p:sp>
        <p:nvSpPr>
          <p:cNvPr id="13" name="TextBox 12">
            <a:extLst>
              <a:ext uri="{FF2B5EF4-FFF2-40B4-BE49-F238E27FC236}">
                <a16:creationId xmlns:a16="http://schemas.microsoft.com/office/drawing/2014/main" id="{9AE36E7F-CEDF-4EC7-AA31-514BECC1756C}"/>
              </a:ext>
            </a:extLst>
          </p:cNvPr>
          <p:cNvSpPr txBox="1"/>
          <p:nvPr/>
        </p:nvSpPr>
        <p:spPr>
          <a:xfrm>
            <a:off x="521368" y="1548673"/>
            <a:ext cx="5037221" cy="646331"/>
          </a:xfrm>
          <a:prstGeom prst="rect">
            <a:avLst/>
          </a:prstGeom>
          <a:noFill/>
        </p:spPr>
        <p:txBody>
          <a:bodyPr wrap="square" rtlCol="0">
            <a:spAutoFit/>
          </a:bodyPr>
          <a:lstStyle/>
          <a:p>
            <a:pPr algn="ctr"/>
            <a:r>
              <a:rPr lang="en-US" dirty="0"/>
              <a:t>Episodic, invasive measurement of PaO</a:t>
            </a:r>
            <a:r>
              <a:rPr lang="en-US" baseline="-25000" dirty="0"/>
              <a:t>2</a:t>
            </a:r>
            <a:r>
              <a:rPr lang="en-US" dirty="0"/>
              <a:t> (partial pressure of oxygen blood)</a:t>
            </a:r>
          </a:p>
        </p:txBody>
      </p:sp>
      <p:sp>
        <p:nvSpPr>
          <p:cNvPr id="14" name="TextBox 13">
            <a:extLst>
              <a:ext uri="{FF2B5EF4-FFF2-40B4-BE49-F238E27FC236}">
                <a16:creationId xmlns:a16="http://schemas.microsoft.com/office/drawing/2014/main" id="{81EC747B-13DC-4ACA-AC25-F297C7541373}"/>
              </a:ext>
            </a:extLst>
          </p:cNvPr>
          <p:cNvSpPr txBox="1"/>
          <p:nvPr/>
        </p:nvSpPr>
        <p:spPr>
          <a:xfrm>
            <a:off x="752948" y="5064291"/>
            <a:ext cx="4801314" cy="369332"/>
          </a:xfrm>
          <a:prstGeom prst="rect">
            <a:avLst/>
          </a:prstGeom>
          <a:noFill/>
        </p:spPr>
        <p:txBody>
          <a:bodyPr wrap="none" rtlCol="0">
            <a:spAutoFit/>
          </a:bodyPr>
          <a:lstStyle/>
          <a:p>
            <a:r>
              <a:rPr lang="en-US" dirty="0"/>
              <a:t>Determines hypoxemia (i.e., &lt;75 mmHg)</a:t>
            </a:r>
          </a:p>
        </p:txBody>
      </p:sp>
      <p:sp>
        <p:nvSpPr>
          <p:cNvPr id="15" name="TextBox 14">
            <a:extLst>
              <a:ext uri="{FF2B5EF4-FFF2-40B4-BE49-F238E27FC236}">
                <a16:creationId xmlns:a16="http://schemas.microsoft.com/office/drawing/2014/main" id="{F9D31CEF-A9BF-4962-88FB-59C1BBB0DBDF}"/>
              </a:ext>
            </a:extLst>
          </p:cNvPr>
          <p:cNvSpPr txBox="1"/>
          <p:nvPr/>
        </p:nvSpPr>
        <p:spPr>
          <a:xfrm>
            <a:off x="3021875" y="5990121"/>
            <a:ext cx="5774338" cy="461665"/>
          </a:xfrm>
          <a:prstGeom prst="rect">
            <a:avLst/>
          </a:prstGeom>
          <a:noFill/>
        </p:spPr>
        <p:txBody>
          <a:bodyPr wrap="none" rtlCol="0">
            <a:spAutoFit/>
          </a:bodyPr>
          <a:lstStyle/>
          <a:p>
            <a:r>
              <a:rPr lang="en-US" sz="2400" b="1" dirty="0">
                <a:solidFill>
                  <a:srgbClr val="C00000"/>
                </a:solidFill>
              </a:rPr>
              <a:t>Detection = Adverse Event Underway</a:t>
            </a:r>
          </a:p>
        </p:txBody>
      </p:sp>
    </p:spTree>
    <p:extLst>
      <p:ext uri="{BB962C8B-B14F-4D97-AF65-F5344CB8AC3E}">
        <p14:creationId xmlns:p14="http://schemas.microsoft.com/office/powerpoint/2010/main" val="326794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1BBB68-9385-442C-8D87-386D8A509C9C}"/>
              </a:ext>
            </a:extLst>
          </p:cNvPr>
          <p:cNvSpPr>
            <a:spLocks noGrp="1"/>
          </p:cNvSpPr>
          <p:nvPr>
            <p:ph type="body" sz="quarter" idx="11"/>
          </p:nvPr>
        </p:nvSpPr>
        <p:spPr>
          <a:xfrm>
            <a:off x="434764" y="1708607"/>
            <a:ext cx="11674141" cy="507999"/>
          </a:xfrm>
        </p:spPr>
        <p:txBody>
          <a:bodyPr/>
          <a:lstStyle/>
          <a:p>
            <a:r>
              <a:rPr lang="en-US" dirty="0"/>
              <a:t>Prediction of Hypoxemia for early detection of deterioration</a:t>
            </a:r>
          </a:p>
        </p:txBody>
      </p:sp>
    </p:spTree>
    <p:extLst>
      <p:ext uri="{BB962C8B-B14F-4D97-AF65-F5344CB8AC3E}">
        <p14:creationId xmlns:p14="http://schemas.microsoft.com/office/powerpoint/2010/main" val="267455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3FD55B-D2BC-4B33-BA5B-080133F3CD52}"/>
              </a:ext>
            </a:extLst>
          </p:cNvPr>
          <p:cNvSpPr>
            <a:spLocks noGrp="1"/>
          </p:cNvSpPr>
          <p:nvPr>
            <p:ph type="sldNum" sz="quarter" idx="10"/>
          </p:nvPr>
        </p:nvSpPr>
        <p:spPr/>
        <p:txBody>
          <a:bodyPr/>
          <a:lstStyle/>
          <a:p>
            <a:fld id="{8554F043-5E50-CC40-805F-2310A85646C5}" type="slidenum">
              <a:rPr lang="en-US" smtClean="0"/>
              <a:pPr/>
              <a:t>19</a:t>
            </a:fld>
            <a:endParaRPr lang="en-US"/>
          </a:p>
        </p:txBody>
      </p:sp>
      <p:sp>
        <p:nvSpPr>
          <p:cNvPr id="3" name="Content Placeholder 2">
            <a:extLst>
              <a:ext uri="{FF2B5EF4-FFF2-40B4-BE49-F238E27FC236}">
                <a16:creationId xmlns:a16="http://schemas.microsoft.com/office/drawing/2014/main" id="{BC3CED81-F9E3-45E7-BB2C-A4B7854EE1B7}"/>
              </a:ext>
            </a:extLst>
          </p:cNvPr>
          <p:cNvSpPr>
            <a:spLocks noGrp="1"/>
          </p:cNvSpPr>
          <p:nvPr>
            <p:ph sz="quarter" idx="12"/>
          </p:nvPr>
        </p:nvSpPr>
        <p:spPr>
          <a:xfrm>
            <a:off x="834189" y="1062493"/>
            <a:ext cx="10595811" cy="5430383"/>
          </a:xfrm>
        </p:spPr>
        <p:txBody>
          <a:bodyPr/>
          <a:lstStyle/>
          <a:p>
            <a:r>
              <a:rPr lang="en-US" dirty="0"/>
              <a:t>Hypoxemia frequently precedes diagnosis of other (severe) deleterious conditions</a:t>
            </a:r>
          </a:p>
          <a:p>
            <a:endParaRPr lang="en-US" dirty="0"/>
          </a:p>
          <a:p>
            <a:r>
              <a:rPr lang="en-US" dirty="0"/>
              <a:t>Despite its prevalence and current monitoring capability, few studies have been reported which provide predictive information in support prophylactic intervention</a:t>
            </a:r>
          </a:p>
          <a:p>
            <a:endParaRPr lang="en-US" dirty="0"/>
          </a:p>
          <a:p>
            <a:r>
              <a:rPr lang="en-US" dirty="0"/>
              <a:t>We hypothesize that commonly recorded time series data (in combination with contextual variables) can be used to </a:t>
            </a:r>
            <a:r>
              <a:rPr lang="en-US" u="sng" dirty="0"/>
              <a:t>predict the probability of future sustained hypoxemia</a:t>
            </a:r>
            <a:r>
              <a:rPr lang="en-US" dirty="0"/>
              <a:t> and thereby enable intervention prior to the acute and potentially harmful condition.  Further, this predictive indicator with other contextual measurements may provide more specific information regarding the nature of patient decline.</a:t>
            </a:r>
          </a:p>
          <a:p>
            <a:endParaRPr lang="en-US" sz="2000" dirty="0"/>
          </a:p>
        </p:txBody>
      </p:sp>
      <p:sp>
        <p:nvSpPr>
          <p:cNvPr id="4" name="Text Placeholder 3">
            <a:extLst>
              <a:ext uri="{FF2B5EF4-FFF2-40B4-BE49-F238E27FC236}">
                <a16:creationId xmlns:a16="http://schemas.microsoft.com/office/drawing/2014/main" id="{665CCCEF-00DB-43AB-8EF7-3D04833D69EB}"/>
              </a:ext>
            </a:extLst>
          </p:cNvPr>
          <p:cNvSpPr>
            <a:spLocks noGrp="1"/>
          </p:cNvSpPr>
          <p:nvPr>
            <p:ph type="body" sz="quarter" idx="11"/>
          </p:nvPr>
        </p:nvSpPr>
        <p:spPr/>
        <p:txBody>
          <a:bodyPr/>
          <a:lstStyle/>
          <a:p>
            <a:r>
              <a:rPr lang="en-US" dirty="0"/>
              <a:t>Project Problem Statement</a:t>
            </a:r>
          </a:p>
        </p:txBody>
      </p:sp>
    </p:spTree>
    <p:extLst>
      <p:ext uri="{BB962C8B-B14F-4D97-AF65-F5344CB8AC3E}">
        <p14:creationId xmlns:p14="http://schemas.microsoft.com/office/powerpoint/2010/main" val="378167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C639D2-EAD8-4D53-81C4-F4B8B301D4F9}"/>
              </a:ext>
            </a:extLst>
          </p:cNvPr>
          <p:cNvSpPr>
            <a:spLocks noGrp="1"/>
          </p:cNvSpPr>
          <p:nvPr>
            <p:ph type="body" sz="quarter" idx="11"/>
          </p:nvPr>
        </p:nvSpPr>
        <p:spPr/>
        <p:txBody>
          <a:bodyPr/>
          <a:lstStyle/>
          <a:p>
            <a:r>
              <a:rPr lang="en-US" dirty="0"/>
              <a:t>Overview</a:t>
            </a:r>
          </a:p>
        </p:txBody>
      </p:sp>
      <p:sp>
        <p:nvSpPr>
          <p:cNvPr id="3" name="Content Placeholder 2">
            <a:extLst>
              <a:ext uri="{FF2B5EF4-FFF2-40B4-BE49-F238E27FC236}">
                <a16:creationId xmlns:a16="http://schemas.microsoft.com/office/drawing/2014/main" id="{8A959368-205E-467E-A430-8CD46B995F2F}"/>
              </a:ext>
            </a:extLst>
          </p:cNvPr>
          <p:cNvSpPr>
            <a:spLocks noGrp="1"/>
          </p:cNvSpPr>
          <p:nvPr>
            <p:ph sz="quarter" idx="12"/>
          </p:nvPr>
        </p:nvSpPr>
        <p:spPr>
          <a:xfrm>
            <a:off x="237125" y="1216241"/>
            <a:ext cx="11823785" cy="5168230"/>
          </a:xfrm>
        </p:spPr>
        <p:txBody>
          <a:bodyPr/>
          <a:lstStyle/>
          <a:p>
            <a:r>
              <a:rPr lang="en-US" dirty="0"/>
              <a:t>Introduction / Background</a:t>
            </a:r>
          </a:p>
          <a:p>
            <a:endParaRPr lang="en-US" dirty="0"/>
          </a:p>
          <a:p>
            <a:r>
              <a:rPr lang="en-US" dirty="0"/>
              <a:t>What is hypoxemia and why is prediction important?</a:t>
            </a:r>
          </a:p>
          <a:p>
            <a:endParaRPr lang="en-US" dirty="0"/>
          </a:p>
          <a:p>
            <a:r>
              <a:rPr lang="en-US" dirty="0"/>
              <a:t>What is envisioned?</a:t>
            </a:r>
          </a:p>
          <a:p>
            <a:endParaRPr lang="en-US" dirty="0"/>
          </a:p>
          <a:p>
            <a:r>
              <a:rPr lang="en-US" dirty="0"/>
              <a:t>Is there data available to support predictive modeling?</a:t>
            </a:r>
          </a:p>
          <a:p>
            <a:endParaRPr lang="en-US" dirty="0"/>
          </a:p>
          <a:p>
            <a:r>
              <a:rPr lang="en-US" dirty="0"/>
              <a:t>What can we learn from prior research?</a:t>
            </a:r>
          </a:p>
        </p:txBody>
      </p:sp>
    </p:spTree>
    <p:extLst>
      <p:ext uri="{BB962C8B-B14F-4D97-AF65-F5344CB8AC3E}">
        <p14:creationId xmlns:p14="http://schemas.microsoft.com/office/powerpoint/2010/main" val="11404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D8AC697-3A73-42C5-9FEF-BD075BB24950}"/>
              </a:ext>
            </a:extLst>
          </p:cNvPr>
          <p:cNvSpPr/>
          <p:nvPr/>
        </p:nvSpPr>
        <p:spPr>
          <a:xfrm>
            <a:off x="9641306" y="2406315"/>
            <a:ext cx="1700518" cy="3296653"/>
          </a:xfrm>
          <a:prstGeom prst="rect">
            <a:avLst/>
          </a:prstGeom>
          <a:gradFill>
            <a:gsLst>
              <a:gs pos="0">
                <a:schemeClr val="accent2">
                  <a:lumMod val="10000"/>
                  <a:lumOff val="90000"/>
                </a:schemeClr>
              </a:gs>
              <a:gs pos="100000">
                <a:schemeClr val="accent1">
                  <a:lumMod val="20000"/>
                  <a:lumOff val="8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6FAF8B0-148C-4C5D-91DD-6BD319D7B84C}"/>
              </a:ext>
            </a:extLst>
          </p:cNvPr>
          <p:cNvSpPr>
            <a:spLocks noGrp="1"/>
          </p:cNvSpPr>
          <p:nvPr>
            <p:ph type="sldNum" sz="quarter" idx="10"/>
          </p:nvPr>
        </p:nvSpPr>
        <p:spPr/>
        <p:txBody>
          <a:bodyPr/>
          <a:lstStyle/>
          <a:p>
            <a:fld id="{8554F043-5E50-CC40-805F-2310A85646C5}" type="slidenum">
              <a:rPr lang="en-US" smtClean="0"/>
              <a:pPr/>
              <a:t>20</a:t>
            </a:fld>
            <a:endParaRPr lang="en-US"/>
          </a:p>
        </p:txBody>
      </p:sp>
      <p:sp>
        <p:nvSpPr>
          <p:cNvPr id="4" name="Text Placeholder 3">
            <a:extLst>
              <a:ext uri="{FF2B5EF4-FFF2-40B4-BE49-F238E27FC236}">
                <a16:creationId xmlns:a16="http://schemas.microsoft.com/office/drawing/2014/main" id="{EE346EC1-5ABC-4358-B9CC-5C007F2CA476}"/>
              </a:ext>
            </a:extLst>
          </p:cNvPr>
          <p:cNvSpPr>
            <a:spLocks noGrp="1"/>
          </p:cNvSpPr>
          <p:nvPr>
            <p:ph type="body" sz="quarter" idx="11"/>
          </p:nvPr>
        </p:nvSpPr>
        <p:spPr/>
        <p:txBody>
          <a:bodyPr/>
          <a:lstStyle/>
          <a:p>
            <a:r>
              <a:rPr lang="en-US" dirty="0"/>
              <a:t>Envisioned Solution</a:t>
            </a:r>
          </a:p>
        </p:txBody>
      </p:sp>
      <p:pic>
        <p:nvPicPr>
          <p:cNvPr id="5" name="Picture 4">
            <a:extLst>
              <a:ext uri="{FF2B5EF4-FFF2-40B4-BE49-F238E27FC236}">
                <a16:creationId xmlns:a16="http://schemas.microsoft.com/office/drawing/2014/main" id="{9BE58E8A-698B-461B-B413-616DA0B6FFD5}"/>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917188" y="2226189"/>
            <a:ext cx="3330700" cy="1975199"/>
          </a:xfrm>
          <a:prstGeom prst="rect">
            <a:avLst/>
          </a:prstGeom>
        </p:spPr>
      </p:pic>
      <p:sp>
        <p:nvSpPr>
          <p:cNvPr id="6" name="Rectangle 5">
            <a:extLst>
              <a:ext uri="{FF2B5EF4-FFF2-40B4-BE49-F238E27FC236}">
                <a16:creationId xmlns:a16="http://schemas.microsoft.com/office/drawing/2014/main" id="{B2C91D99-4440-4B6D-BBAE-84AFD2A508BB}"/>
              </a:ext>
            </a:extLst>
          </p:cNvPr>
          <p:cNvSpPr/>
          <p:nvPr/>
        </p:nvSpPr>
        <p:spPr>
          <a:xfrm>
            <a:off x="3448898" y="2226189"/>
            <a:ext cx="639192" cy="1837800"/>
          </a:xfrm>
          <a:prstGeom prst="rect">
            <a:avLst/>
          </a:prstGeom>
          <a:solidFill>
            <a:schemeClr val="accent2">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1CDA956-1E94-4C23-899E-6B633B0F97FD}"/>
              </a:ext>
            </a:extLst>
          </p:cNvPr>
          <p:cNvSpPr txBox="1"/>
          <p:nvPr/>
        </p:nvSpPr>
        <p:spPr>
          <a:xfrm>
            <a:off x="917188" y="1203157"/>
            <a:ext cx="3490498" cy="923330"/>
          </a:xfrm>
          <a:prstGeom prst="rect">
            <a:avLst/>
          </a:prstGeom>
          <a:noFill/>
        </p:spPr>
        <p:txBody>
          <a:bodyPr wrap="square" rtlCol="0">
            <a:spAutoFit/>
          </a:bodyPr>
          <a:lstStyle/>
          <a:p>
            <a:pPr algn="ctr"/>
            <a:r>
              <a:rPr lang="en-US" dirty="0"/>
              <a:t>High Fidelity Commonly Measured Time Series Data</a:t>
            </a:r>
          </a:p>
          <a:p>
            <a:pPr algn="ctr"/>
            <a:r>
              <a:rPr lang="en-US" dirty="0"/>
              <a:t>(1 sec to 1 min intervals)</a:t>
            </a:r>
          </a:p>
        </p:txBody>
      </p:sp>
      <p:sp>
        <p:nvSpPr>
          <p:cNvPr id="8" name="TextBox 7">
            <a:extLst>
              <a:ext uri="{FF2B5EF4-FFF2-40B4-BE49-F238E27FC236}">
                <a16:creationId xmlns:a16="http://schemas.microsoft.com/office/drawing/2014/main" id="{172FE945-49CB-4B50-A2CD-08559259EA4A}"/>
              </a:ext>
            </a:extLst>
          </p:cNvPr>
          <p:cNvSpPr txBox="1"/>
          <p:nvPr/>
        </p:nvSpPr>
        <p:spPr>
          <a:xfrm>
            <a:off x="4314493" y="1704931"/>
            <a:ext cx="3170902" cy="646331"/>
          </a:xfrm>
          <a:prstGeom prst="rect">
            <a:avLst/>
          </a:prstGeom>
          <a:noFill/>
        </p:spPr>
        <p:txBody>
          <a:bodyPr wrap="square" rtlCol="0">
            <a:spAutoFit/>
          </a:bodyPr>
          <a:lstStyle/>
          <a:p>
            <a:pPr algn="ctr"/>
            <a:r>
              <a:rPr lang="en-US" dirty="0"/>
              <a:t>Other Data Sources</a:t>
            </a:r>
          </a:p>
          <a:p>
            <a:pPr algn="ctr"/>
            <a:r>
              <a:rPr lang="en-US" dirty="0"/>
              <a:t>(Labs, ADT, Inputs)</a:t>
            </a:r>
          </a:p>
        </p:txBody>
      </p:sp>
      <p:sp>
        <p:nvSpPr>
          <p:cNvPr id="9" name="Flowchart: Magnetic Disk 8">
            <a:extLst>
              <a:ext uri="{FF2B5EF4-FFF2-40B4-BE49-F238E27FC236}">
                <a16:creationId xmlns:a16="http://schemas.microsoft.com/office/drawing/2014/main" id="{51BE081E-A719-4964-806F-620FF1F285A6}"/>
              </a:ext>
            </a:extLst>
          </p:cNvPr>
          <p:cNvSpPr/>
          <p:nvPr/>
        </p:nvSpPr>
        <p:spPr>
          <a:xfrm>
            <a:off x="5416088" y="2535857"/>
            <a:ext cx="834501" cy="1055393"/>
          </a:xfrm>
          <a:prstGeom prst="flowChartMagneticDisk">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87A59-BABE-44CC-9792-22888FD68EEB}"/>
              </a:ext>
            </a:extLst>
          </p:cNvPr>
          <p:cNvSpPr/>
          <p:nvPr/>
        </p:nvSpPr>
        <p:spPr>
          <a:xfrm>
            <a:off x="1948567" y="5109370"/>
            <a:ext cx="1278385" cy="98538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Artifact Rejection</a:t>
            </a:r>
          </a:p>
        </p:txBody>
      </p:sp>
      <p:sp>
        <p:nvSpPr>
          <p:cNvPr id="11" name="Rectangle 10">
            <a:extLst>
              <a:ext uri="{FF2B5EF4-FFF2-40B4-BE49-F238E27FC236}">
                <a16:creationId xmlns:a16="http://schemas.microsoft.com/office/drawing/2014/main" id="{93674427-DBE5-4F3D-94A5-C585906A8EE0}"/>
              </a:ext>
            </a:extLst>
          </p:cNvPr>
          <p:cNvSpPr/>
          <p:nvPr/>
        </p:nvSpPr>
        <p:spPr>
          <a:xfrm>
            <a:off x="3599815" y="5109370"/>
            <a:ext cx="1382512" cy="98538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Signal Processing</a:t>
            </a:r>
          </a:p>
        </p:txBody>
      </p:sp>
      <p:sp>
        <p:nvSpPr>
          <p:cNvPr id="12" name="Rectangle 11">
            <a:extLst>
              <a:ext uri="{FF2B5EF4-FFF2-40B4-BE49-F238E27FC236}">
                <a16:creationId xmlns:a16="http://schemas.microsoft.com/office/drawing/2014/main" id="{DDD63992-471A-41D0-97E4-73119CABA28D}"/>
              </a:ext>
            </a:extLst>
          </p:cNvPr>
          <p:cNvSpPr/>
          <p:nvPr/>
        </p:nvSpPr>
        <p:spPr>
          <a:xfrm>
            <a:off x="5508654" y="5109370"/>
            <a:ext cx="1382512" cy="98538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Feature Extraction</a:t>
            </a:r>
          </a:p>
        </p:txBody>
      </p:sp>
      <p:sp>
        <p:nvSpPr>
          <p:cNvPr id="13" name="Rectangle 12">
            <a:extLst>
              <a:ext uri="{FF2B5EF4-FFF2-40B4-BE49-F238E27FC236}">
                <a16:creationId xmlns:a16="http://schemas.microsoft.com/office/drawing/2014/main" id="{A4B087EB-ADFD-41B3-A855-F762BD6D63C4}"/>
              </a:ext>
            </a:extLst>
          </p:cNvPr>
          <p:cNvSpPr/>
          <p:nvPr/>
        </p:nvSpPr>
        <p:spPr>
          <a:xfrm>
            <a:off x="7552000" y="3582411"/>
            <a:ext cx="1382512" cy="98538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Predictive</a:t>
            </a:r>
          </a:p>
          <a:p>
            <a:pPr algn="ctr"/>
            <a:r>
              <a:rPr lang="en-US" dirty="0">
                <a:solidFill>
                  <a:schemeClr val="tx1"/>
                </a:solidFill>
              </a:rPr>
              <a:t>Model</a:t>
            </a:r>
          </a:p>
        </p:txBody>
      </p:sp>
      <p:cxnSp>
        <p:nvCxnSpPr>
          <p:cNvPr id="15" name="Straight Arrow Connector 14">
            <a:extLst>
              <a:ext uri="{FF2B5EF4-FFF2-40B4-BE49-F238E27FC236}">
                <a16:creationId xmlns:a16="http://schemas.microsoft.com/office/drawing/2014/main" id="{83A082ED-7C56-4D9B-B22A-EFF77D427827}"/>
              </a:ext>
            </a:extLst>
          </p:cNvPr>
          <p:cNvCxnSpPr>
            <a:stCxn id="9" idx="4"/>
          </p:cNvCxnSpPr>
          <p:nvPr/>
        </p:nvCxnSpPr>
        <p:spPr>
          <a:xfrm>
            <a:off x="6250589" y="3063554"/>
            <a:ext cx="1168200" cy="740760"/>
          </a:xfrm>
          <a:prstGeom prst="straightConnector1">
            <a:avLst/>
          </a:prstGeom>
          <a:ln w="41275">
            <a:solidFill>
              <a:schemeClr val="tx1">
                <a:alpha val="46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0C27A52-06EB-49E7-86C9-BBAE00972F62}"/>
              </a:ext>
            </a:extLst>
          </p:cNvPr>
          <p:cNvCxnSpPr>
            <a:cxnSpLocks/>
          </p:cNvCxnSpPr>
          <p:nvPr/>
        </p:nvCxnSpPr>
        <p:spPr>
          <a:xfrm flipV="1">
            <a:off x="7085140" y="4416874"/>
            <a:ext cx="332353" cy="563536"/>
          </a:xfrm>
          <a:prstGeom prst="straightConnector1">
            <a:avLst/>
          </a:prstGeom>
          <a:ln w="41275">
            <a:solidFill>
              <a:schemeClr val="tx1">
                <a:alpha val="46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D22BEF2-BD73-4060-AE39-6C4F07B9FE10}"/>
              </a:ext>
            </a:extLst>
          </p:cNvPr>
          <p:cNvCxnSpPr>
            <a:cxnSpLocks/>
          </p:cNvCxnSpPr>
          <p:nvPr/>
        </p:nvCxnSpPr>
        <p:spPr>
          <a:xfrm>
            <a:off x="3781027" y="4201388"/>
            <a:ext cx="0" cy="779022"/>
          </a:xfrm>
          <a:prstGeom prst="straightConnector1">
            <a:avLst/>
          </a:prstGeom>
          <a:ln w="41275">
            <a:solidFill>
              <a:schemeClr val="tx1">
                <a:alpha val="46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31A1E61-17EA-4354-8E68-35550BCEC12E}"/>
              </a:ext>
            </a:extLst>
          </p:cNvPr>
          <p:cNvCxnSpPr>
            <a:cxnSpLocks/>
            <a:stCxn id="13" idx="3"/>
          </p:cNvCxnSpPr>
          <p:nvPr/>
        </p:nvCxnSpPr>
        <p:spPr>
          <a:xfrm>
            <a:off x="8934512" y="4075103"/>
            <a:ext cx="463888" cy="0"/>
          </a:xfrm>
          <a:prstGeom prst="straightConnector1">
            <a:avLst/>
          </a:prstGeom>
          <a:ln w="41275">
            <a:solidFill>
              <a:schemeClr val="tx1">
                <a:alpha val="46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775796FF-625D-4DF9-BE28-70A5CB29C9FA}"/>
              </a:ext>
            </a:extLst>
          </p:cNvPr>
          <p:cNvSpPr/>
          <p:nvPr/>
        </p:nvSpPr>
        <p:spPr>
          <a:xfrm>
            <a:off x="1691138" y="4980409"/>
            <a:ext cx="5299950" cy="1251947"/>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85C0202-2808-477D-AB0A-DE190CB4B564}"/>
              </a:ext>
            </a:extLst>
          </p:cNvPr>
          <p:cNvSpPr txBox="1"/>
          <p:nvPr/>
        </p:nvSpPr>
        <p:spPr>
          <a:xfrm>
            <a:off x="9398400" y="2696858"/>
            <a:ext cx="2151450" cy="2585323"/>
          </a:xfrm>
          <a:prstGeom prst="rect">
            <a:avLst/>
          </a:prstGeom>
          <a:noFill/>
        </p:spPr>
        <p:txBody>
          <a:bodyPr wrap="square" rtlCol="0">
            <a:spAutoFit/>
          </a:bodyPr>
          <a:lstStyle/>
          <a:p>
            <a:pPr algn="ctr"/>
            <a:r>
              <a:rPr lang="en-US" dirty="0"/>
              <a:t>Hypoxemia</a:t>
            </a:r>
          </a:p>
          <a:p>
            <a:pPr algn="ctr"/>
            <a:r>
              <a:rPr lang="en-US" dirty="0"/>
              <a:t>Prediction</a:t>
            </a:r>
          </a:p>
          <a:p>
            <a:pPr algn="ctr"/>
            <a:endParaRPr lang="en-US" dirty="0"/>
          </a:p>
          <a:p>
            <a:pPr algn="ctr"/>
            <a:r>
              <a:rPr lang="en-US" dirty="0"/>
              <a:t>Probability/ Likelihood</a:t>
            </a:r>
          </a:p>
          <a:p>
            <a:pPr algn="ctr"/>
            <a:endParaRPr lang="en-US" dirty="0"/>
          </a:p>
          <a:p>
            <a:pPr algn="ctr"/>
            <a:r>
              <a:rPr lang="en-US" dirty="0"/>
              <a:t>Trend</a:t>
            </a:r>
          </a:p>
          <a:p>
            <a:pPr algn="ctr"/>
            <a:endParaRPr lang="en-US" dirty="0"/>
          </a:p>
          <a:p>
            <a:pPr algn="ctr"/>
            <a:r>
              <a:rPr lang="en-US" dirty="0"/>
              <a:t>Insight</a:t>
            </a:r>
          </a:p>
        </p:txBody>
      </p:sp>
    </p:spTree>
    <p:extLst>
      <p:ext uri="{BB962C8B-B14F-4D97-AF65-F5344CB8AC3E}">
        <p14:creationId xmlns:p14="http://schemas.microsoft.com/office/powerpoint/2010/main" val="428972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A3C3F-59E0-4337-94A0-7C71C0799FBE}"/>
              </a:ext>
            </a:extLst>
          </p:cNvPr>
          <p:cNvSpPr>
            <a:spLocks noGrp="1"/>
          </p:cNvSpPr>
          <p:nvPr>
            <p:ph type="sldNum" sz="quarter" idx="10"/>
          </p:nvPr>
        </p:nvSpPr>
        <p:spPr/>
        <p:txBody>
          <a:bodyPr/>
          <a:lstStyle/>
          <a:p>
            <a:fld id="{8554F043-5E50-CC40-805F-2310A85646C5}" type="slidenum">
              <a:rPr lang="en-US" smtClean="0"/>
              <a:pPr/>
              <a:t>21</a:t>
            </a:fld>
            <a:endParaRPr lang="en-US" dirty="0"/>
          </a:p>
        </p:txBody>
      </p:sp>
      <p:sp>
        <p:nvSpPr>
          <p:cNvPr id="3" name="Content Placeholder 2">
            <a:extLst>
              <a:ext uri="{FF2B5EF4-FFF2-40B4-BE49-F238E27FC236}">
                <a16:creationId xmlns:a16="http://schemas.microsoft.com/office/drawing/2014/main" id="{7B31D439-B934-49C6-962A-E838C838F0C3}"/>
              </a:ext>
            </a:extLst>
          </p:cNvPr>
          <p:cNvSpPr>
            <a:spLocks noGrp="1"/>
          </p:cNvSpPr>
          <p:nvPr>
            <p:ph sz="quarter" idx="12"/>
          </p:nvPr>
        </p:nvSpPr>
        <p:spPr>
          <a:xfrm>
            <a:off x="301841" y="1251284"/>
            <a:ext cx="11759070" cy="5133187"/>
          </a:xfrm>
        </p:spPr>
        <p:txBody>
          <a:bodyPr/>
          <a:lstStyle/>
          <a:p>
            <a:r>
              <a:rPr lang="en-US" dirty="0"/>
              <a:t>Is there adequate data?</a:t>
            </a:r>
          </a:p>
          <a:p>
            <a:endParaRPr lang="en-US" dirty="0"/>
          </a:p>
          <a:p>
            <a:r>
              <a:rPr lang="en-US" dirty="0"/>
              <a:t>Does prior research support hypoxemia prediction and what can we learn from published studies?</a:t>
            </a:r>
          </a:p>
          <a:p>
            <a:endParaRPr lang="en-US" dirty="0"/>
          </a:p>
          <a:p>
            <a:r>
              <a:rPr lang="en-US" dirty="0"/>
              <a:t>How will a hypoxemia prediction system fit into clinical workflows such that outcomes are improved? (not addressed in the proposal)</a:t>
            </a:r>
          </a:p>
        </p:txBody>
      </p:sp>
      <p:sp>
        <p:nvSpPr>
          <p:cNvPr id="4" name="Text Placeholder 3">
            <a:extLst>
              <a:ext uri="{FF2B5EF4-FFF2-40B4-BE49-F238E27FC236}">
                <a16:creationId xmlns:a16="http://schemas.microsoft.com/office/drawing/2014/main" id="{629DB7EF-6A93-496E-B169-82A442DA1476}"/>
              </a:ext>
            </a:extLst>
          </p:cNvPr>
          <p:cNvSpPr>
            <a:spLocks noGrp="1"/>
          </p:cNvSpPr>
          <p:nvPr>
            <p:ph type="body" sz="quarter" idx="11"/>
          </p:nvPr>
        </p:nvSpPr>
        <p:spPr/>
        <p:txBody>
          <a:bodyPr/>
          <a:lstStyle/>
          <a:p>
            <a:r>
              <a:rPr lang="en-US" dirty="0"/>
              <a:t>Feasibility?</a:t>
            </a:r>
          </a:p>
        </p:txBody>
      </p:sp>
    </p:spTree>
    <p:extLst>
      <p:ext uri="{BB962C8B-B14F-4D97-AF65-F5344CB8AC3E}">
        <p14:creationId xmlns:p14="http://schemas.microsoft.com/office/powerpoint/2010/main" val="369736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3177CF-CBCE-41DF-9CA3-D41C14277223}"/>
              </a:ext>
            </a:extLst>
          </p:cNvPr>
          <p:cNvSpPr>
            <a:spLocks noGrp="1"/>
          </p:cNvSpPr>
          <p:nvPr>
            <p:ph sz="quarter" idx="12"/>
          </p:nvPr>
        </p:nvSpPr>
        <p:spPr/>
        <p:txBody>
          <a:bodyPr/>
          <a:lstStyle/>
          <a:p>
            <a:pPr marL="342900" indent="-342900">
              <a:buFont typeface="Arial" panose="020B0604020202020204" pitchFamily="34" charset="0"/>
              <a:buChar char="•"/>
            </a:pPr>
            <a:r>
              <a:rPr lang="en-US" dirty="0"/>
              <a:t>MIMIC-III (‘Medical Information Mart for Intensive Care’) is a large, single-center database comprising information relating to patients admitted to critical care units at a large tertiary care hospital.</a:t>
            </a:r>
          </a:p>
          <a:p>
            <a:pPr marL="342900" indent="-342900">
              <a:buFont typeface="Arial" panose="020B0604020202020204" pitchFamily="34" charset="0"/>
              <a:buChar char="•"/>
            </a:pPr>
            <a:r>
              <a:rPr lang="en-US" dirty="0"/>
              <a:t>Data includes vital signs, waveforms, medications, laboratory measurements, observations and notes charted by care providers, fluid balance, procedure codes, diagnostic codes, imaging reports, hospital length of stay, survival data, and more.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Diagnostic classification codes (ICD-9) are generated at the end of hospital visits for billing purposes.  MIMIC III includes this information collected from the hospital record system.</a:t>
            </a:r>
          </a:p>
        </p:txBody>
      </p:sp>
      <p:sp>
        <p:nvSpPr>
          <p:cNvPr id="8" name="Text Placeholder 7">
            <a:extLst>
              <a:ext uri="{FF2B5EF4-FFF2-40B4-BE49-F238E27FC236}">
                <a16:creationId xmlns:a16="http://schemas.microsoft.com/office/drawing/2014/main" id="{C7CA86A4-1EA8-43A2-BBD7-CE08A67BD691}"/>
              </a:ext>
            </a:extLst>
          </p:cNvPr>
          <p:cNvSpPr>
            <a:spLocks noGrp="1"/>
          </p:cNvSpPr>
          <p:nvPr>
            <p:ph type="body" sz="quarter" idx="11"/>
          </p:nvPr>
        </p:nvSpPr>
        <p:spPr/>
        <p:txBody>
          <a:bodyPr/>
          <a:lstStyle/>
          <a:p>
            <a:r>
              <a:rPr lang="en-US" dirty="0"/>
              <a:t>Adequate Data?  MIMIC III</a:t>
            </a:r>
          </a:p>
        </p:txBody>
      </p:sp>
      <p:sp>
        <p:nvSpPr>
          <p:cNvPr id="3" name="Rectangle 2">
            <a:extLst>
              <a:ext uri="{FF2B5EF4-FFF2-40B4-BE49-F238E27FC236}">
                <a16:creationId xmlns:a16="http://schemas.microsoft.com/office/drawing/2014/main" id="{1ACAF00E-69B5-4B2B-966E-E88B2075F0F8}"/>
              </a:ext>
            </a:extLst>
          </p:cNvPr>
          <p:cNvSpPr/>
          <p:nvPr/>
        </p:nvSpPr>
        <p:spPr>
          <a:xfrm>
            <a:off x="237125" y="5928848"/>
            <a:ext cx="11443598" cy="738664"/>
          </a:xfrm>
          <a:prstGeom prst="rect">
            <a:avLst/>
          </a:prstGeom>
        </p:spPr>
        <p:txBody>
          <a:bodyPr wrap="square">
            <a:spAutoFit/>
          </a:bodyPr>
          <a:lstStyle/>
          <a:p>
            <a:r>
              <a:rPr lang="en-US" sz="1400" dirty="0"/>
              <a:t>Source:  Johnson, Alistair EW, Tom J. Pollard, Lu Shen, H. Lehman Li-</a:t>
            </a:r>
            <a:r>
              <a:rPr lang="en-US" sz="1400" dirty="0" err="1"/>
              <a:t>wei</a:t>
            </a:r>
            <a:r>
              <a:rPr lang="en-US" sz="1400" dirty="0"/>
              <a:t>, </a:t>
            </a:r>
            <a:r>
              <a:rPr lang="en-US" sz="1400" dirty="0" err="1"/>
              <a:t>Mengling</a:t>
            </a:r>
            <a:r>
              <a:rPr lang="en-US" sz="1400" dirty="0"/>
              <a:t> Feng, Mohammad </a:t>
            </a:r>
            <a:r>
              <a:rPr lang="en-US" sz="1400" dirty="0" err="1"/>
              <a:t>Ghassemi</a:t>
            </a:r>
            <a:r>
              <a:rPr lang="en-US" sz="1400" dirty="0"/>
              <a:t>, Benjamin Moody, Peter </a:t>
            </a:r>
            <a:r>
              <a:rPr lang="en-US" sz="1400" dirty="0" err="1"/>
              <a:t>Szolovits</a:t>
            </a:r>
            <a:r>
              <a:rPr lang="en-US" sz="1400" dirty="0"/>
              <a:t>, Leo Anthony </a:t>
            </a:r>
            <a:r>
              <a:rPr lang="en-US" sz="1400" dirty="0" err="1"/>
              <a:t>Celi</a:t>
            </a:r>
            <a:r>
              <a:rPr lang="en-US" sz="1400" dirty="0"/>
              <a:t>, and Roger G. Mark. "MIMIC-III, a freely accessible critical care database." Scientific data 3 (2016): 160035.</a:t>
            </a:r>
          </a:p>
        </p:txBody>
      </p:sp>
    </p:spTree>
    <p:extLst>
      <p:ext uri="{BB962C8B-B14F-4D97-AF65-F5344CB8AC3E}">
        <p14:creationId xmlns:p14="http://schemas.microsoft.com/office/powerpoint/2010/main" val="427651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01F2F9-216A-4EF4-95C0-A71B4C0B45A3}"/>
              </a:ext>
            </a:extLst>
          </p:cNvPr>
          <p:cNvSpPr>
            <a:spLocks noGrp="1"/>
          </p:cNvSpPr>
          <p:nvPr>
            <p:ph type="sldNum" sz="quarter" idx="10"/>
          </p:nvPr>
        </p:nvSpPr>
        <p:spPr/>
        <p:txBody>
          <a:bodyPr/>
          <a:lstStyle/>
          <a:p>
            <a:fld id="{8554F043-5E50-CC40-805F-2310A85646C5}" type="slidenum">
              <a:rPr lang="en-US" smtClean="0"/>
              <a:pPr/>
              <a:t>23</a:t>
            </a:fld>
            <a:endParaRPr lang="en-US"/>
          </a:p>
        </p:txBody>
      </p:sp>
      <p:sp>
        <p:nvSpPr>
          <p:cNvPr id="4" name="Text Placeholder 3">
            <a:extLst>
              <a:ext uri="{FF2B5EF4-FFF2-40B4-BE49-F238E27FC236}">
                <a16:creationId xmlns:a16="http://schemas.microsoft.com/office/drawing/2014/main" id="{E7DE8558-E7B3-4ABB-BEC6-D96818427EBC}"/>
              </a:ext>
            </a:extLst>
          </p:cNvPr>
          <p:cNvSpPr>
            <a:spLocks noGrp="1"/>
          </p:cNvSpPr>
          <p:nvPr>
            <p:ph type="body" sz="quarter" idx="11"/>
          </p:nvPr>
        </p:nvSpPr>
        <p:spPr/>
        <p:txBody>
          <a:bodyPr/>
          <a:lstStyle/>
          <a:p>
            <a:r>
              <a:rPr lang="en-US" sz="2800" dirty="0"/>
              <a:t>What is the prevalence of hypoxemia in ICD-9 DB?</a:t>
            </a:r>
          </a:p>
        </p:txBody>
      </p:sp>
      <p:sp>
        <p:nvSpPr>
          <p:cNvPr id="5" name="Rectangle 4">
            <a:extLst>
              <a:ext uri="{FF2B5EF4-FFF2-40B4-BE49-F238E27FC236}">
                <a16:creationId xmlns:a16="http://schemas.microsoft.com/office/drawing/2014/main" id="{441A4741-4404-4EDC-B594-3545D4FAAE43}"/>
              </a:ext>
            </a:extLst>
          </p:cNvPr>
          <p:cNvSpPr/>
          <p:nvPr/>
        </p:nvSpPr>
        <p:spPr>
          <a:xfrm>
            <a:off x="3109303" y="1339116"/>
            <a:ext cx="1982242" cy="2962642"/>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7" name="TextBox 6">
            <a:extLst>
              <a:ext uri="{FF2B5EF4-FFF2-40B4-BE49-F238E27FC236}">
                <a16:creationId xmlns:a16="http://schemas.microsoft.com/office/drawing/2014/main" id="{9849651E-D2C9-4422-AC51-409C1E585829}"/>
              </a:ext>
            </a:extLst>
          </p:cNvPr>
          <p:cNvSpPr txBox="1"/>
          <p:nvPr/>
        </p:nvSpPr>
        <p:spPr>
          <a:xfrm>
            <a:off x="3298762" y="1496290"/>
            <a:ext cx="1501839" cy="830997"/>
          </a:xfrm>
          <a:prstGeom prst="rect">
            <a:avLst/>
          </a:prstGeom>
          <a:noFill/>
        </p:spPr>
        <p:txBody>
          <a:bodyPr wrap="square" rtlCol="0">
            <a:spAutoFit/>
          </a:bodyPr>
          <a:lstStyle/>
          <a:p>
            <a:r>
              <a:rPr lang="en-US" sz="2400" dirty="0"/>
              <a:t>ICD-9 Codes</a:t>
            </a:r>
          </a:p>
        </p:txBody>
      </p:sp>
      <p:sp>
        <p:nvSpPr>
          <p:cNvPr id="8" name="Rectangle 7">
            <a:extLst>
              <a:ext uri="{FF2B5EF4-FFF2-40B4-BE49-F238E27FC236}">
                <a16:creationId xmlns:a16="http://schemas.microsoft.com/office/drawing/2014/main" id="{11FB4F15-074B-4FBF-8A09-FC4E2F89C4A2}"/>
              </a:ext>
            </a:extLst>
          </p:cNvPr>
          <p:cNvSpPr/>
          <p:nvPr/>
        </p:nvSpPr>
        <p:spPr>
          <a:xfrm>
            <a:off x="6275066" y="1339116"/>
            <a:ext cx="2748531" cy="2962642"/>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F1FE46BF-F93E-4274-A895-1F6A3E7DACCF}"/>
              </a:ext>
            </a:extLst>
          </p:cNvPr>
          <p:cNvSpPr txBox="1"/>
          <p:nvPr/>
        </p:nvSpPr>
        <p:spPr>
          <a:xfrm>
            <a:off x="6464527" y="1496290"/>
            <a:ext cx="2388528" cy="1200329"/>
          </a:xfrm>
          <a:prstGeom prst="rect">
            <a:avLst/>
          </a:prstGeom>
          <a:noFill/>
        </p:spPr>
        <p:txBody>
          <a:bodyPr wrap="square" rtlCol="0">
            <a:spAutoFit/>
          </a:bodyPr>
          <a:lstStyle/>
          <a:p>
            <a:r>
              <a:rPr lang="en-US" sz="2400" dirty="0"/>
              <a:t>ICD-9 Description</a:t>
            </a:r>
          </a:p>
          <a:p>
            <a:r>
              <a:rPr lang="en-US" sz="2400" dirty="0"/>
              <a:t>Table</a:t>
            </a:r>
          </a:p>
        </p:txBody>
      </p:sp>
      <p:sp>
        <p:nvSpPr>
          <p:cNvPr id="10" name="TextBox 9">
            <a:extLst>
              <a:ext uri="{FF2B5EF4-FFF2-40B4-BE49-F238E27FC236}">
                <a16:creationId xmlns:a16="http://schemas.microsoft.com/office/drawing/2014/main" id="{E41DCEC6-66E5-468C-87DF-8B3AFC6A622C}"/>
              </a:ext>
            </a:extLst>
          </p:cNvPr>
          <p:cNvSpPr txBox="1"/>
          <p:nvPr/>
        </p:nvSpPr>
        <p:spPr>
          <a:xfrm>
            <a:off x="3271835" y="3106842"/>
            <a:ext cx="1685077" cy="461665"/>
          </a:xfrm>
          <a:prstGeom prst="rect">
            <a:avLst/>
          </a:prstGeom>
          <a:noFill/>
        </p:spPr>
        <p:txBody>
          <a:bodyPr wrap="none" rtlCol="0">
            <a:spAutoFit/>
          </a:bodyPr>
          <a:lstStyle/>
          <a:p>
            <a:r>
              <a:rPr lang="en-US" sz="2400" dirty="0"/>
              <a:t>Subject ID</a:t>
            </a:r>
          </a:p>
        </p:txBody>
      </p:sp>
      <p:cxnSp>
        <p:nvCxnSpPr>
          <p:cNvPr id="13" name="Straight Arrow Connector 12">
            <a:extLst>
              <a:ext uri="{FF2B5EF4-FFF2-40B4-BE49-F238E27FC236}">
                <a16:creationId xmlns:a16="http://schemas.microsoft.com/office/drawing/2014/main" id="{D119F683-B898-462B-A715-95DF1F6E7F84}"/>
              </a:ext>
            </a:extLst>
          </p:cNvPr>
          <p:cNvCxnSpPr>
            <a:cxnSpLocks/>
            <a:stCxn id="8" idx="1"/>
            <a:endCxn id="5" idx="3"/>
          </p:cNvCxnSpPr>
          <p:nvPr/>
        </p:nvCxnSpPr>
        <p:spPr>
          <a:xfrm flipH="1">
            <a:off x="5091545" y="2820437"/>
            <a:ext cx="1183521"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B3BEE05C-8412-4DAF-AB43-8CA88F115012}"/>
              </a:ext>
            </a:extLst>
          </p:cNvPr>
          <p:cNvSpPr txBox="1"/>
          <p:nvPr/>
        </p:nvSpPr>
        <p:spPr>
          <a:xfrm>
            <a:off x="2014119" y="4532139"/>
            <a:ext cx="9206345" cy="1384995"/>
          </a:xfrm>
          <a:prstGeom prst="rect">
            <a:avLst/>
          </a:prstGeom>
          <a:noFill/>
        </p:spPr>
        <p:txBody>
          <a:bodyPr wrap="square" rtlCol="0">
            <a:spAutoFit/>
          </a:bodyPr>
          <a:lstStyle/>
          <a:p>
            <a:r>
              <a:rPr lang="en-US" sz="2800" dirty="0"/>
              <a:t>How many entries (hospital stays) per code?</a:t>
            </a:r>
          </a:p>
          <a:p>
            <a:endParaRPr lang="en-US" sz="2800" dirty="0"/>
          </a:p>
          <a:p>
            <a:r>
              <a:rPr lang="en-US" sz="2800" dirty="0"/>
              <a:t>How many unique Subject IDs per code?</a:t>
            </a:r>
          </a:p>
        </p:txBody>
      </p:sp>
    </p:spTree>
    <p:extLst>
      <p:ext uri="{BB962C8B-B14F-4D97-AF65-F5344CB8AC3E}">
        <p14:creationId xmlns:p14="http://schemas.microsoft.com/office/powerpoint/2010/main" val="367013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1C667F-5695-4F59-A0EC-3C3DE244AD88}"/>
              </a:ext>
            </a:extLst>
          </p:cNvPr>
          <p:cNvPicPr>
            <a:picLocks noChangeAspect="1"/>
          </p:cNvPicPr>
          <p:nvPr/>
        </p:nvPicPr>
        <p:blipFill>
          <a:blip r:embed="rId2"/>
          <a:stretch>
            <a:fillRect/>
          </a:stretch>
        </p:blipFill>
        <p:spPr>
          <a:xfrm>
            <a:off x="1201743" y="1390600"/>
            <a:ext cx="9788513" cy="2038400"/>
          </a:xfrm>
          <a:prstGeom prst="rect">
            <a:avLst/>
          </a:prstGeom>
        </p:spPr>
      </p:pic>
      <p:pic>
        <p:nvPicPr>
          <p:cNvPr id="6" name="Picture 5">
            <a:extLst>
              <a:ext uri="{FF2B5EF4-FFF2-40B4-BE49-F238E27FC236}">
                <a16:creationId xmlns:a16="http://schemas.microsoft.com/office/drawing/2014/main" id="{BADC35DE-E7D4-48CC-86DA-3C734D70F3DE}"/>
              </a:ext>
            </a:extLst>
          </p:cNvPr>
          <p:cNvPicPr>
            <a:picLocks noChangeAspect="1"/>
          </p:cNvPicPr>
          <p:nvPr/>
        </p:nvPicPr>
        <p:blipFill>
          <a:blip r:embed="rId3"/>
          <a:stretch>
            <a:fillRect/>
          </a:stretch>
        </p:blipFill>
        <p:spPr>
          <a:xfrm>
            <a:off x="1201743" y="3972950"/>
            <a:ext cx="9788513" cy="1769600"/>
          </a:xfrm>
          <a:prstGeom prst="rect">
            <a:avLst/>
          </a:prstGeom>
        </p:spPr>
      </p:pic>
      <p:sp>
        <p:nvSpPr>
          <p:cNvPr id="8" name="Text Placeholder 7">
            <a:extLst>
              <a:ext uri="{FF2B5EF4-FFF2-40B4-BE49-F238E27FC236}">
                <a16:creationId xmlns:a16="http://schemas.microsoft.com/office/drawing/2014/main" id="{C7CA86A4-1EA8-43A2-BBD7-CE08A67BD691}"/>
              </a:ext>
            </a:extLst>
          </p:cNvPr>
          <p:cNvSpPr>
            <a:spLocks noGrp="1"/>
          </p:cNvSpPr>
          <p:nvPr>
            <p:ph type="body" sz="quarter" idx="11"/>
          </p:nvPr>
        </p:nvSpPr>
        <p:spPr/>
        <p:txBody>
          <a:bodyPr/>
          <a:lstStyle/>
          <a:p>
            <a:r>
              <a:rPr lang="en-US" dirty="0"/>
              <a:t>ICD-9 Code Analysis</a:t>
            </a:r>
          </a:p>
        </p:txBody>
      </p:sp>
      <p:sp>
        <p:nvSpPr>
          <p:cNvPr id="7" name="TextBox 6">
            <a:extLst>
              <a:ext uri="{FF2B5EF4-FFF2-40B4-BE49-F238E27FC236}">
                <a16:creationId xmlns:a16="http://schemas.microsoft.com/office/drawing/2014/main" id="{93F49DF5-26E0-4F42-BAD9-29F23176BF29}"/>
              </a:ext>
            </a:extLst>
          </p:cNvPr>
          <p:cNvSpPr txBox="1"/>
          <p:nvPr/>
        </p:nvSpPr>
        <p:spPr>
          <a:xfrm>
            <a:off x="3055452" y="6024890"/>
            <a:ext cx="6478055" cy="523220"/>
          </a:xfrm>
          <a:prstGeom prst="rect">
            <a:avLst/>
          </a:prstGeom>
          <a:noFill/>
        </p:spPr>
        <p:txBody>
          <a:bodyPr wrap="none" rtlCol="0">
            <a:spAutoFit/>
          </a:bodyPr>
          <a:lstStyle/>
          <a:p>
            <a:r>
              <a:rPr lang="en-US" sz="2800" b="1" dirty="0">
                <a:solidFill>
                  <a:srgbClr val="C00000"/>
                </a:solidFill>
              </a:rPr>
              <a:t>Amount of data appears supportive!</a:t>
            </a:r>
          </a:p>
        </p:txBody>
      </p:sp>
    </p:spTree>
    <p:extLst>
      <p:ext uri="{BB962C8B-B14F-4D97-AF65-F5344CB8AC3E}">
        <p14:creationId xmlns:p14="http://schemas.microsoft.com/office/powerpoint/2010/main" val="61478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D3F249-A0DE-4E2B-995F-51FC0EF93F5F}"/>
              </a:ext>
            </a:extLst>
          </p:cNvPr>
          <p:cNvSpPr>
            <a:spLocks noGrp="1"/>
          </p:cNvSpPr>
          <p:nvPr>
            <p:ph type="sldNum" sz="quarter" idx="10"/>
          </p:nvPr>
        </p:nvSpPr>
        <p:spPr/>
        <p:txBody>
          <a:bodyPr/>
          <a:lstStyle/>
          <a:p>
            <a:fld id="{8554F043-5E50-CC40-805F-2310A85646C5}" type="slidenum">
              <a:rPr lang="en-US" smtClean="0"/>
              <a:pPr/>
              <a:t>25</a:t>
            </a:fld>
            <a:endParaRPr lang="en-US"/>
          </a:p>
        </p:txBody>
      </p:sp>
      <p:sp>
        <p:nvSpPr>
          <p:cNvPr id="3" name="Content Placeholder 2">
            <a:extLst>
              <a:ext uri="{FF2B5EF4-FFF2-40B4-BE49-F238E27FC236}">
                <a16:creationId xmlns:a16="http://schemas.microsoft.com/office/drawing/2014/main" id="{F61B4CB2-FA5C-4D1E-8045-503ED3328711}"/>
              </a:ext>
            </a:extLst>
          </p:cNvPr>
          <p:cNvSpPr>
            <a:spLocks noGrp="1"/>
          </p:cNvSpPr>
          <p:nvPr>
            <p:ph sz="quarter" idx="12"/>
          </p:nvPr>
        </p:nvSpPr>
        <p:spPr>
          <a:xfrm>
            <a:off x="237126" y="954088"/>
            <a:ext cx="11277212" cy="5430383"/>
          </a:xfrm>
        </p:spPr>
        <p:txBody>
          <a:bodyPr/>
          <a:lstStyle/>
          <a:p>
            <a:r>
              <a:rPr lang="en-US" dirty="0"/>
              <a:t>Within the MIMIC III data set, hypoxemia was diagnosed as indicated by ICD9 codes 1298 times in 1235 unique patients. </a:t>
            </a:r>
          </a:p>
          <a:p>
            <a:endParaRPr lang="en-US" dirty="0"/>
          </a:p>
          <a:p>
            <a:r>
              <a:rPr lang="en-US" dirty="0"/>
              <a:t>There are likely many more instances of hypoxemia that can be determined on the basis of a standard definition via inspection of routinely measured vital signs - </a:t>
            </a:r>
            <a:r>
              <a:rPr lang="en-US" i="1" dirty="0"/>
              <a:t>50% of patients in the SPECTRUM study experienced hypoxemia.</a:t>
            </a:r>
          </a:p>
          <a:p>
            <a:endParaRPr lang="en-US" dirty="0"/>
          </a:p>
          <a:p>
            <a:r>
              <a:rPr lang="en-US" dirty="0"/>
              <a:t>The data set must further be analyzed to identify data collected outside of surgical procedures as well as the integration of information related to interventions (i.e., patients receiving oxygen, ventilated, etc.).</a:t>
            </a:r>
          </a:p>
          <a:p>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1827ADF4-2706-4797-96A9-A0500E471F0A}"/>
              </a:ext>
            </a:extLst>
          </p:cNvPr>
          <p:cNvSpPr>
            <a:spLocks noGrp="1"/>
          </p:cNvSpPr>
          <p:nvPr>
            <p:ph type="body" sz="quarter" idx="11"/>
          </p:nvPr>
        </p:nvSpPr>
        <p:spPr/>
        <p:txBody>
          <a:bodyPr/>
          <a:lstStyle/>
          <a:p>
            <a:r>
              <a:rPr lang="en-US" dirty="0"/>
              <a:t>Next Steps</a:t>
            </a:r>
          </a:p>
        </p:txBody>
      </p:sp>
    </p:spTree>
    <p:extLst>
      <p:ext uri="{BB962C8B-B14F-4D97-AF65-F5344CB8AC3E}">
        <p14:creationId xmlns:p14="http://schemas.microsoft.com/office/powerpoint/2010/main" val="386693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C1B0397-E123-49E5-890F-B635767DFE88}"/>
              </a:ext>
            </a:extLst>
          </p:cNvPr>
          <p:cNvSpPr/>
          <p:nvPr/>
        </p:nvSpPr>
        <p:spPr>
          <a:xfrm>
            <a:off x="7237379" y="680936"/>
            <a:ext cx="4464995" cy="5603132"/>
          </a:xfrm>
          <a:prstGeom prst="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F4C37959-EB16-4925-A715-A73B1376D84D}"/>
              </a:ext>
            </a:extLst>
          </p:cNvPr>
          <p:cNvSpPr>
            <a:spLocks noGrp="1"/>
          </p:cNvSpPr>
          <p:nvPr>
            <p:ph type="sldNum" sz="quarter" idx="10"/>
          </p:nvPr>
        </p:nvSpPr>
        <p:spPr/>
        <p:txBody>
          <a:bodyPr/>
          <a:lstStyle/>
          <a:p>
            <a:fld id="{8554F043-5E50-CC40-805F-2310A85646C5}" type="slidenum">
              <a:rPr lang="en-US" smtClean="0"/>
              <a:pPr/>
              <a:t>26</a:t>
            </a:fld>
            <a:endParaRPr lang="en-US"/>
          </a:p>
        </p:txBody>
      </p:sp>
      <p:sp>
        <p:nvSpPr>
          <p:cNvPr id="3" name="Content Placeholder 2">
            <a:extLst>
              <a:ext uri="{FF2B5EF4-FFF2-40B4-BE49-F238E27FC236}">
                <a16:creationId xmlns:a16="http://schemas.microsoft.com/office/drawing/2014/main" id="{887312D6-1A9A-41E1-B2A2-6A996FC3D380}"/>
              </a:ext>
            </a:extLst>
          </p:cNvPr>
          <p:cNvSpPr>
            <a:spLocks noGrp="1"/>
          </p:cNvSpPr>
          <p:nvPr>
            <p:ph sz="quarter" idx="12"/>
          </p:nvPr>
        </p:nvSpPr>
        <p:spPr>
          <a:xfrm>
            <a:off x="237125" y="954088"/>
            <a:ext cx="6846423" cy="5430383"/>
          </a:xfrm>
        </p:spPr>
        <p:txBody>
          <a:bodyPr/>
          <a:lstStyle/>
          <a:p>
            <a:r>
              <a:rPr lang="en-US" sz="2000" dirty="0"/>
              <a:t>Definitions:</a:t>
            </a:r>
          </a:p>
          <a:p>
            <a:pPr marL="1028700" lvl="1">
              <a:buFont typeface="Arial" panose="020B0604020202020204" pitchFamily="34" charset="0"/>
              <a:buChar char="•"/>
            </a:pPr>
            <a:r>
              <a:rPr lang="en-US" sz="2000" dirty="0"/>
              <a:t>What constitutes an event</a:t>
            </a:r>
          </a:p>
          <a:p>
            <a:pPr marL="1028700" lvl="1">
              <a:buFont typeface="Arial" panose="020B0604020202020204" pitchFamily="34" charset="0"/>
              <a:buChar char="•"/>
            </a:pPr>
            <a:r>
              <a:rPr lang="en-US" sz="2000" dirty="0"/>
              <a:t>Erroneous data and outlier identification</a:t>
            </a:r>
          </a:p>
          <a:p>
            <a:pPr>
              <a:spcBef>
                <a:spcPts val="1200"/>
              </a:spcBef>
            </a:pPr>
            <a:r>
              <a:rPr lang="en-US" sz="2000" dirty="0"/>
              <a:t>Subject Inclusion/Exclusion Criteria</a:t>
            </a:r>
          </a:p>
          <a:p>
            <a:pPr>
              <a:spcBef>
                <a:spcPts val="1200"/>
              </a:spcBef>
            </a:pPr>
            <a:r>
              <a:rPr lang="en-US" sz="2000" dirty="0"/>
              <a:t>Identification of variables and their sources</a:t>
            </a:r>
          </a:p>
          <a:p>
            <a:pPr marL="1028700" lvl="1">
              <a:buFont typeface="Arial" panose="020B0604020202020204" pitchFamily="34" charset="0"/>
              <a:buChar char="•"/>
            </a:pPr>
            <a:r>
              <a:rPr lang="en-US" sz="2000" dirty="0"/>
              <a:t>Ideally, time series data collected at frequent intervals (at least 1/min)</a:t>
            </a:r>
          </a:p>
          <a:p>
            <a:pPr marL="1028700" lvl="1">
              <a:buFont typeface="Arial" panose="020B0604020202020204" pitchFamily="34" charset="0"/>
              <a:buChar char="•"/>
            </a:pPr>
            <a:r>
              <a:rPr lang="en-US" sz="2000" dirty="0"/>
              <a:t>Directly from monitors:  1 Hz</a:t>
            </a:r>
          </a:p>
          <a:p>
            <a:pPr>
              <a:spcBef>
                <a:spcPts val="1200"/>
              </a:spcBef>
            </a:pPr>
            <a:r>
              <a:rPr lang="en-US" sz="2000" dirty="0"/>
              <a:t>Determination of target subject population in MIMIC</a:t>
            </a:r>
          </a:p>
          <a:p>
            <a:pPr>
              <a:spcBef>
                <a:spcPts val="1200"/>
              </a:spcBef>
            </a:pPr>
            <a:r>
              <a:rPr lang="en-US" sz="2000" dirty="0"/>
              <a:t>Data Extraction</a:t>
            </a:r>
          </a:p>
          <a:p>
            <a:pPr>
              <a:spcBef>
                <a:spcPts val="1200"/>
              </a:spcBef>
            </a:pPr>
            <a:r>
              <a:rPr lang="en-US" sz="2000" dirty="0"/>
              <a:t>Cleaning/Filtering/etc</a:t>
            </a:r>
          </a:p>
          <a:p>
            <a:pPr>
              <a:spcBef>
                <a:spcPts val="1200"/>
              </a:spcBef>
            </a:pPr>
            <a:r>
              <a:rPr lang="en-US" sz="2000" dirty="0"/>
              <a:t>Labeling</a:t>
            </a:r>
          </a:p>
          <a:p>
            <a:endParaRPr lang="en-US" sz="2000" dirty="0"/>
          </a:p>
        </p:txBody>
      </p:sp>
      <p:sp>
        <p:nvSpPr>
          <p:cNvPr id="4" name="Text Placeholder 3">
            <a:extLst>
              <a:ext uri="{FF2B5EF4-FFF2-40B4-BE49-F238E27FC236}">
                <a16:creationId xmlns:a16="http://schemas.microsoft.com/office/drawing/2014/main" id="{51FDADB3-E872-443F-8E6E-7A29B6BD00C8}"/>
              </a:ext>
            </a:extLst>
          </p:cNvPr>
          <p:cNvSpPr>
            <a:spLocks noGrp="1"/>
          </p:cNvSpPr>
          <p:nvPr>
            <p:ph type="body" sz="quarter" idx="11"/>
          </p:nvPr>
        </p:nvSpPr>
        <p:spPr/>
        <p:txBody>
          <a:bodyPr/>
          <a:lstStyle/>
          <a:p>
            <a:r>
              <a:rPr lang="en-US" dirty="0"/>
              <a:t>Cleaning and Labeling the Data</a:t>
            </a:r>
          </a:p>
        </p:txBody>
      </p:sp>
      <p:sp>
        <p:nvSpPr>
          <p:cNvPr id="5" name="Rectangle 4">
            <a:extLst>
              <a:ext uri="{FF2B5EF4-FFF2-40B4-BE49-F238E27FC236}">
                <a16:creationId xmlns:a16="http://schemas.microsoft.com/office/drawing/2014/main" id="{8F6795E7-5151-43EE-9BA3-77A315DEA288}"/>
              </a:ext>
            </a:extLst>
          </p:cNvPr>
          <p:cNvSpPr/>
          <p:nvPr/>
        </p:nvSpPr>
        <p:spPr>
          <a:xfrm>
            <a:off x="7565332" y="1089498"/>
            <a:ext cx="1147864" cy="1750978"/>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Training</a:t>
            </a:r>
          </a:p>
          <a:p>
            <a:pPr algn="ctr"/>
            <a:r>
              <a:rPr lang="en-US" dirty="0"/>
              <a:t>Set</a:t>
            </a:r>
          </a:p>
        </p:txBody>
      </p:sp>
      <p:sp>
        <p:nvSpPr>
          <p:cNvPr id="6" name="Rectangle 5">
            <a:extLst>
              <a:ext uri="{FF2B5EF4-FFF2-40B4-BE49-F238E27FC236}">
                <a16:creationId xmlns:a16="http://schemas.microsoft.com/office/drawing/2014/main" id="{668F8328-1F01-4274-80AC-1D8742E2207E}"/>
              </a:ext>
            </a:extLst>
          </p:cNvPr>
          <p:cNvSpPr/>
          <p:nvPr/>
        </p:nvSpPr>
        <p:spPr>
          <a:xfrm>
            <a:off x="7555604" y="2916887"/>
            <a:ext cx="1167319" cy="61770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Mon.</a:t>
            </a:r>
          </a:p>
          <a:p>
            <a:pPr algn="ctr"/>
            <a:r>
              <a:rPr lang="en-US" dirty="0"/>
              <a:t> Set</a:t>
            </a:r>
          </a:p>
        </p:txBody>
      </p:sp>
      <p:sp>
        <p:nvSpPr>
          <p:cNvPr id="7" name="Rectangle 6">
            <a:extLst>
              <a:ext uri="{FF2B5EF4-FFF2-40B4-BE49-F238E27FC236}">
                <a16:creationId xmlns:a16="http://schemas.microsoft.com/office/drawing/2014/main" id="{A6157248-27F9-4505-B293-B75139537519}"/>
              </a:ext>
            </a:extLst>
          </p:cNvPr>
          <p:cNvSpPr/>
          <p:nvPr/>
        </p:nvSpPr>
        <p:spPr>
          <a:xfrm>
            <a:off x="7565332" y="4228711"/>
            <a:ext cx="1147864" cy="143278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Test</a:t>
            </a:r>
          </a:p>
          <a:p>
            <a:pPr algn="ctr"/>
            <a:r>
              <a:rPr lang="en-US" dirty="0"/>
              <a:t>Set</a:t>
            </a:r>
          </a:p>
        </p:txBody>
      </p:sp>
      <p:sp>
        <p:nvSpPr>
          <p:cNvPr id="8" name="TextBox 7">
            <a:extLst>
              <a:ext uri="{FF2B5EF4-FFF2-40B4-BE49-F238E27FC236}">
                <a16:creationId xmlns:a16="http://schemas.microsoft.com/office/drawing/2014/main" id="{FC984155-2FE7-4926-B18E-D883BFC47227}"/>
              </a:ext>
            </a:extLst>
          </p:cNvPr>
          <p:cNvSpPr txBox="1"/>
          <p:nvPr/>
        </p:nvSpPr>
        <p:spPr>
          <a:xfrm>
            <a:off x="8867027" y="1089498"/>
            <a:ext cx="2279791" cy="369332"/>
          </a:xfrm>
          <a:prstGeom prst="rect">
            <a:avLst/>
          </a:prstGeom>
          <a:noFill/>
        </p:spPr>
        <p:txBody>
          <a:bodyPr wrap="none" rtlCol="0">
            <a:spAutoFit/>
          </a:bodyPr>
          <a:lstStyle/>
          <a:p>
            <a:r>
              <a:rPr lang="en-US" dirty="0"/>
              <a:t>Used for Modeling</a:t>
            </a:r>
          </a:p>
        </p:txBody>
      </p:sp>
      <p:sp>
        <p:nvSpPr>
          <p:cNvPr id="9" name="TextBox 8">
            <a:extLst>
              <a:ext uri="{FF2B5EF4-FFF2-40B4-BE49-F238E27FC236}">
                <a16:creationId xmlns:a16="http://schemas.microsoft.com/office/drawing/2014/main" id="{E6CE009D-E0B1-4F7B-8556-B8FEEBB26728}"/>
              </a:ext>
            </a:extLst>
          </p:cNvPr>
          <p:cNvSpPr txBox="1"/>
          <p:nvPr/>
        </p:nvSpPr>
        <p:spPr>
          <a:xfrm>
            <a:off x="8867027" y="2830748"/>
            <a:ext cx="2366609" cy="646331"/>
          </a:xfrm>
          <a:prstGeom prst="rect">
            <a:avLst/>
          </a:prstGeom>
          <a:noFill/>
        </p:spPr>
        <p:txBody>
          <a:bodyPr wrap="square" rtlCol="0">
            <a:spAutoFit/>
          </a:bodyPr>
          <a:lstStyle/>
          <a:p>
            <a:r>
              <a:rPr lang="en-US" dirty="0"/>
              <a:t>Used for Modeling Decisions</a:t>
            </a:r>
          </a:p>
        </p:txBody>
      </p:sp>
      <p:sp>
        <p:nvSpPr>
          <p:cNvPr id="10" name="TextBox 9">
            <a:extLst>
              <a:ext uri="{FF2B5EF4-FFF2-40B4-BE49-F238E27FC236}">
                <a16:creationId xmlns:a16="http://schemas.microsoft.com/office/drawing/2014/main" id="{00C5D47E-F109-46CD-A1E4-49E93F4F8AE5}"/>
              </a:ext>
            </a:extLst>
          </p:cNvPr>
          <p:cNvSpPr txBox="1"/>
          <p:nvPr/>
        </p:nvSpPr>
        <p:spPr>
          <a:xfrm>
            <a:off x="8867027" y="4220868"/>
            <a:ext cx="2212465" cy="1477328"/>
          </a:xfrm>
          <a:prstGeom prst="rect">
            <a:avLst/>
          </a:prstGeom>
          <a:noFill/>
        </p:spPr>
        <p:txBody>
          <a:bodyPr wrap="none" rtlCol="0">
            <a:spAutoFit/>
          </a:bodyPr>
          <a:lstStyle/>
          <a:p>
            <a:r>
              <a:rPr lang="en-US" dirty="0"/>
              <a:t>Independent set</a:t>
            </a:r>
          </a:p>
          <a:p>
            <a:r>
              <a:rPr lang="en-US" dirty="0"/>
              <a:t>of unique patients</a:t>
            </a:r>
          </a:p>
          <a:p>
            <a:endParaRPr lang="en-US" dirty="0"/>
          </a:p>
          <a:p>
            <a:r>
              <a:rPr lang="en-US" dirty="0"/>
              <a:t>Set aside for final</a:t>
            </a:r>
          </a:p>
          <a:p>
            <a:r>
              <a:rPr lang="en-US" dirty="0"/>
              <a:t>evaluation </a:t>
            </a:r>
          </a:p>
        </p:txBody>
      </p:sp>
    </p:spTree>
    <p:extLst>
      <p:ext uri="{BB962C8B-B14F-4D97-AF65-F5344CB8AC3E}">
        <p14:creationId xmlns:p14="http://schemas.microsoft.com/office/powerpoint/2010/main" val="425326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EA9A3B-BEE0-48A1-92AD-CF92D3E48676}"/>
              </a:ext>
            </a:extLst>
          </p:cNvPr>
          <p:cNvSpPr>
            <a:spLocks noGrp="1"/>
          </p:cNvSpPr>
          <p:nvPr>
            <p:ph type="sldNum" sz="quarter" idx="10"/>
          </p:nvPr>
        </p:nvSpPr>
        <p:spPr/>
        <p:txBody>
          <a:bodyPr/>
          <a:lstStyle/>
          <a:p>
            <a:fld id="{8554F043-5E50-CC40-805F-2310A85646C5}" type="slidenum">
              <a:rPr lang="en-US" smtClean="0"/>
              <a:pPr/>
              <a:t>27</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CBCE67-891C-40CC-91A5-8271283CF95F}"/>
                  </a:ext>
                </a:extLst>
              </p:cNvPr>
              <p:cNvSpPr>
                <a:spLocks noGrp="1"/>
              </p:cNvSpPr>
              <p:nvPr>
                <p:ph sz="quarter" idx="12"/>
              </p:nvPr>
            </p:nvSpPr>
            <p:spPr>
              <a:xfrm>
                <a:off x="237125" y="1387966"/>
                <a:ext cx="7220949" cy="4996505"/>
              </a:xfrm>
            </p:spPr>
            <p:txBody>
              <a:bodyPr/>
              <a:lstStyle/>
              <a:p>
                <a:r>
                  <a:rPr lang="en-US" sz="1800" dirty="0"/>
                  <a:t>Hypoxemia is determined by measuring the blood oxygen level:</a:t>
                </a:r>
              </a:p>
              <a:p>
                <a:pPr marL="1085850" lvl="1" indent="-342900">
                  <a:buFont typeface="Arial" panose="020B0604020202020204" pitchFamily="34" charset="0"/>
                  <a:buChar char="•"/>
                </a:pPr>
                <a:r>
                  <a:rPr lang="en-US" sz="2000" dirty="0"/>
                  <a:t>Arterial blood gas – direct/invasive measurement of </a:t>
                </a:r>
                <a14:m>
                  <m:oMath xmlns:m="http://schemas.openxmlformats.org/officeDocument/2006/math">
                    <m:r>
                      <a:rPr lang="en-US" sz="2000" i="1">
                        <a:latin typeface="Cambria Math" panose="02040503050406030204" pitchFamily="18" charset="0"/>
                      </a:rPr>
                      <m:t>𝑃𝑎</m:t>
                    </m:r>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r>
                          <a:rPr lang="en-US" sz="2000" i="1">
                            <a:latin typeface="Cambria Math" panose="02040503050406030204" pitchFamily="18" charset="0"/>
                          </a:rPr>
                          <m:t>2</m:t>
                        </m:r>
                      </m:sub>
                    </m:sSub>
                  </m:oMath>
                </a14:m>
                <a:endParaRPr lang="en-US" sz="2000" dirty="0"/>
              </a:p>
              <a:p>
                <a:pPr marL="1085850" lvl="1" indent="-342900">
                  <a:buFont typeface="Arial" panose="020B0604020202020204" pitchFamily="34" charset="0"/>
                  <a:buChar char="•"/>
                </a:pPr>
                <a:r>
                  <a:rPr lang="en-US" sz="2000" dirty="0"/>
                  <a:t>Pulse oximeter – indirect/noninvasive measurement of Sp</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r>
                          <a:rPr lang="en-US" sz="2000" i="1">
                            <a:latin typeface="Cambria Math" panose="02040503050406030204" pitchFamily="18" charset="0"/>
                          </a:rPr>
                          <m:t>2</m:t>
                        </m:r>
                      </m:sub>
                    </m:sSub>
                  </m:oMath>
                </a14:m>
                <a:r>
                  <a:rPr lang="en-US" sz="2000" dirty="0"/>
                  <a:t>.  Biased by the oxygen disassociation curve and depends on temperature and </a:t>
                </a:r>
                <a:r>
                  <a:rPr lang="en-US" sz="2000" dirty="0" err="1"/>
                  <a:t>pH.</a:t>
                </a:r>
                <a:endParaRPr lang="en-US" sz="2000" dirty="0"/>
              </a:p>
              <a:p>
                <a:endParaRPr lang="en-US" sz="1800" dirty="0"/>
              </a:p>
              <a:p>
                <a:r>
                  <a:rPr lang="en-US" sz="1800" dirty="0"/>
                  <a:t>Hypoxemia is determined by the ratio of arterial partial pressure of oxygen to the fraction of inspired oxygen</a:t>
                </a:r>
              </a:p>
            </p:txBody>
          </p:sp>
        </mc:Choice>
        <mc:Fallback xmlns="">
          <p:sp>
            <p:nvSpPr>
              <p:cNvPr id="3" name="Content Placeholder 2">
                <a:extLst>
                  <a:ext uri="{FF2B5EF4-FFF2-40B4-BE49-F238E27FC236}">
                    <a16:creationId xmlns:a16="http://schemas.microsoft.com/office/drawing/2014/main" id="{BCCBCE67-891C-40CC-91A5-8271283CF95F}"/>
                  </a:ext>
                </a:extLst>
              </p:cNvPr>
              <p:cNvSpPr>
                <a:spLocks noGrp="1" noRot="1" noChangeAspect="1" noMove="1" noResize="1" noEditPoints="1" noAdjustHandles="1" noChangeArrowheads="1" noChangeShapeType="1" noTextEdit="1"/>
              </p:cNvSpPr>
              <p:nvPr>
                <p:ph sz="quarter" idx="12"/>
              </p:nvPr>
            </p:nvSpPr>
            <p:spPr>
              <a:xfrm>
                <a:off x="237125" y="1387966"/>
                <a:ext cx="7220949" cy="4996505"/>
              </a:xfrm>
              <a:blipFill>
                <a:blip r:embed="rId2"/>
                <a:stretch>
                  <a:fillRect l="-760" t="-733" r="-126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160DDE11-9634-4C88-B0E9-E1C6107F19FE}"/>
              </a:ext>
            </a:extLst>
          </p:cNvPr>
          <p:cNvSpPr>
            <a:spLocks noGrp="1"/>
          </p:cNvSpPr>
          <p:nvPr>
            <p:ph type="body" sz="quarter" idx="11"/>
          </p:nvPr>
        </p:nvSpPr>
        <p:spPr/>
        <p:txBody>
          <a:bodyPr/>
          <a:lstStyle/>
          <a:p>
            <a:r>
              <a:rPr lang="en-US" dirty="0"/>
              <a:t>Hypoxemia Definitions for Labeling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B3EC62-A999-49ED-A416-564CCA9F1FBA}"/>
                  </a:ext>
                </a:extLst>
              </p:cNvPr>
              <p:cNvSpPr txBox="1"/>
              <p:nvPr/>
            </p:nvSpPr>
            <p:spPr>
              <a:xfrm>
                <a:off x="2092731" y="5303456"/>
                <a:ext cx="3077601" cy="6058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type m:val="skw"/>
                          <m:ctrlPr>
                            <a:rPr lang="en-US" sz="2400" b="0" i="1" smtClean="0">
                              <a:latin typeface="Cambria Math" panose="02040503050406030204" pitchFamily="18" charset="0"/>
                            </a:rPr>
                          </m:ctrlPr>
                        </m:fPr>
                        <m:num>
                          <m:r>
                            <a:rPr lang="en-US" sz="2400" i="1">
                              <a:latin typeface="Cambria Math" panose="02040503050406030204" pitchFamily="18" charset="0"/>
                            </a:rPr>
                            <m:t>𝑃𝑎</m:t>
                          </m:r>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2</m:t>
                              </m:r>
                            </m:sub>
                          </m:sSub>
                          <m:r>
                            <m:rPr>
                              <m:nor/>
                            </m:rPr>
                            <a:rPr lang="en-US" sz="2400" dirty="0"/>
                            <m:t> </m:t>
                          </m:r>
                        </m:num>
                        <m:den>
                          <m:r>
                            <a:rPr lang="en-US" sz="2400" b="0" i="1" smtClean="0">
                              <a:latin typeface="Cambria Math" panose="02040503050406030204" pitchFamily="18" charset="0"/>
                            </a:rPr>
                            <m:t>𝐹𝑖</m:t>
                          </m:r>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2</m:t>
                              </m:r>
                            </m:sub>
                          </m:sSub>
                          <m:r>
                            <m:rPr>
                              <m:nor/>
                            </m:rPr>
                            <a:rPr lang="en-US" sz="2400" dirty="0"/>
                            <m:t> </m:t>
                          </m:r>
                        </m:den>
                      </m:f>
                    </m:oMath>
                  </m:oMathPara>
                </a14:m>
                <a:endParaRPr lang="en-US" sz="2400" dirty="0"/>
              </a:p>
            </p:txBody>
          </p:sp>
        </mc:Choice>
        <mc:Fallback xmlns="">
          <p:sp>
            <p:nvSpPr>
              <p:cNvPr id="5" name="TextBox 4">
                <a:extLst>
                  <a:ext uri="{FF2B5EF4-FFF2-40B4-BE49-F238E27FC236}">
                    <a16:creationId xmlns:a16="http://schemas.microsoft.com/office/drawing/2014/main" id="{8FB3EC62-A999-49ED-A416-564CCA9F1FBA}"/>
                  </a:ext>
                </a:extLst>
              </p:cNvPr>
              <p:cNvSpPr txBox="1">
                <a:spLocks noRot="1" noChangeAspect="1" noMove="1" noResize="1" noEditPoints="1" noAdjustHandles="1" noChangeArrowheads="1" noChangeShapeType="1" noTextEdit="1"/>
              </p:cNvSpPr>
              <p:nvPr/>
            </p:nvSpPr>
            <p:spPr>
              <a:xfrm>
                <a:off x="2092731" y="5303456"/>
                <a:ext cx="3077601" cy="605871"/>
              </a:xfrm>
              <a:prstGeom prst="rect">
                <a:avLst/>
              </a:prstGeom>
              <a:blipFill>
                <a:blip r:embed="rId3"/>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7C39FBDE-458D-4B09-84CD-F06680A09377}"/>
              </a:ext>
            </a:extLst>
          </p:cNvPr>
          <p:cNvSpPr/>
          <p:nvPr/>
        </p:nvSpPr>
        <p:spPr>
          <a:xfrm>
            <a:off x="7458074" y="1609724"/>
            <a:ext cx="285750" cy="21431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ectangle 8">
            <a:extLst>
              <a:ext uri="{FF2B5EF4-FFF2-40B4-BE49-F238E27FC236}">
                <a16:creationId xmlns:a16="http://schemas.microsoft.com/office/drawing/2014/main" id="{A635747F-3FE5-42C4-BD0F-E4CD56124C06}"/>
              </a:ext>
            </a:extLst>
          </p:cNvPr>
          <p:cNvSpPr/>
          <p:nvPr/>
        </p:nvSpPr>
        <p:spPr>
          <a:xfrm>
            <a:off x="8153400" y="1609725"/>
            <a:ext cx="3638550" cy="1695450"/>
          </a:xfrm>
          <a:prstGeom prst="rect">
            <a:avLst/>
          </a:prstGeom>
          <a:gradFill>
            <a:gsLst>
              <a:gs pos="0">
                <a:schemeClr val="accent2">
                  <a:lumMod val="10000"/>
                  <a:lumOff val="90000"/>
                </a:schemeClr>
              </a:gs>
              <a:gs pos="100000">
                <a:schemeClr val="accent1">
                  <a:lumMod val="20000"/>
                  <a:lumOff val="8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solidFill>
                  <a:schemeClr val="tx1"/>
                </a:solidFill>
              </a:rPr>
              <a:t>In the SPECTRUM study, 40% of hypoxemic patients were detected/managed via SpO</a:t>
            </a:r>
            <a:r>
              <a:rPr lang="en-US" i="1" baseline="-25000" dirty="0">
                <a:solidFill>
                  <a:schemeClr val="tx1"/>
                </a:solidFill>
              </a:rPr>
              <a:t>2</a:t>
            </a:r>
            <a:r>
              <a:rPr lang="en-US" i="1" dirty="0">
                <a:solidFill>
                  <a:schemeClr val="tx1"/>
                </a:solidFill>
              </a:rPr>
              <a:t> measurements</a:t>
            </a:r>
          </a:p>
        </p:txBody>
      </p:sp>
      <p:sp>
        <p:nvSpPr>
          <p:cNvPr id="6" name="TextBox 5">
            <a:extLst>
              <a:ext uri="{FF2B5EF4-FFF2-40B4-BE49-F238E27FC236}">
                <a16:creationId xmlns:a16="http://schemas.microsoft.com/office/drawing/2014/main" id="{DF3A5533-9918-47EB-9187-77F4279B6716}"/>
              </a:ext>
            </a:extLst>
          </p:cNvPr>
          <p:cNvSpPr txBox="1"/>
          <p:nvPr/>
        </p:nvSpPr>
        <p:spPr>
          <a:xfrm>
            <a:off x="4811573" y="5421725"/>
            <a:ext cx="4624984" cy="369332"/>
          </a:xfrm>
          <a:prstGeom prst="rect">
            <a:avLst/>
          </a:prstGeom>
          <a:noFill/>
        </p:spPr>
        <p:txBody>
          <a:bodyPr wrap="none" rtlCol="0">
            <a:spAutoFit/>
          </a:bodyPr>
          <a:lstStyle/>
          <a:p>
            <a:r>
              <a:rPr lang="en-US" dirty="0"/>
              <a:t>Problem:  not always available or timely</a:t>
            </a:r>
          </a:p>
        </p:txBody>
      </p:sp>
    </p:spTree>
    <p:extLst>
      <p:ext uri="{BB962C8B-B14F-4D97-AF65-F5344CB8AC3E}">
        <p14:creationId xmlns:p14="http://schemas.microsoft.com/office/powerpoint/2010/main" val="65955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05D6BC-0B00-49EB-95DE-D55F5B2D9BCA}"/>
              </a:ext>
            </a:extLst>
          </p:cNvPr>
          <p:cNvSpPr>
            <a:spLocks noGrp="1"/>
          </p:cNvSpPr>
          <p:nvPr>
            <p:ph type="sldNum" sz="quarter" idx="10"/>
          </p:nvPr>
        </p:nvSpPr>
        <p:spPr/>
        <p:txBody>
          <a:bodyPr/>
          <a:lstStyle/>
          <a:p>
            <a:fld id="{8554F043-5E50-CC40-805F-2310A85646C5}" type="slidenum">
              <a:rPr lang="en-US" smtClean="0"/>
              <a:pPr/>
              <a:t>28</a:t>
            </a:fld>
            <a:endParaRPr lang="en-US"/>
          </a:p>
        </p:txBody>
      </p:sp>
      <p:sp>
        <p:nvSpPr>
          <p:cNvPr id="4" name="Text Placeholder 3">
            <a:extLst>
              <a:ext uri="{FF2B5EF4-FFF2-40B4-BE49-F238E27FC236}">
                <a16:creationId xmlns:a16="http://schemas.microsoft.com/office/drawing/2014/main" id="{33DF5FD1-E4AD-4137-B7A7-6B0D4CF5BEED}"/>
              </a:ext>
            </a:extLst>
          </p:cNvPr>
          <p:cNvSpPr>
            <a:spLocks noGrp="1"/>
          </p:cNvSpPr>
          <p:nvPr>
            <p:ph type="body" sz="quarter" idx="11"/>
          </p:nvPr>
        </p:nvSpPr>
        <p:spPr>
          <a:xfrm>
            <a:off x="237125" y="299510"/>
            <a:ext cx="9584208" cy="507999"/>
          </a:xfrm>
        </p:spPr>
        <p:txBody>
          <a:bodyPr/>
          <a:lstStyle/>
          <a:p>
            <a:r>
              <a:rPr lang="en-US" sz="2400" dirty="0"/>
              <a:t>SPECTRUM Study Labeling </a:t>
            </a:r>
            <a:r>
              <a:rPr lang="en-US" sz="2400" dirty="0" err="1"/>
              <a:t>ExampleHypoxemia</a:t>
            </a:r>
            <a:r>
              <a:rPr lang="en-US" sz="2400" dirty="0"/>
              <a:t> </a:t>
            </a:r>
          </a:p>
        </p:txBody>
      </p:sp>
      <mc:AlternateContent xmlns:mc="http://schemas.openxmlformats.org/markup-compatibility/2006" xmlns:a14="http://schemas.microsoft.com/office/drawing/2010/main">
        <mc:Choice Requires="a14">
          <p:graphicFrame>
            <p:nvGraphicFramePr>
              <p:cNvPr id="5" name="Table 6">
                <a:extLst>
                  <a:ext uri="{FF2B5EF4-FFF2-40B4-BE49-F238E27FC236}">
                    <a16:creationId xmlns:a16="http://schemas.microsoft.com/office/drawing/2014/main" id="{9DE9D137-5CE9-4FBB-9D42-0E1C7B59EC65}"/>
                  </a:ext>
                </a:extLst>
              </p:cNvPr>
              <p:cNvGraphicFramePr>
                <a:graphicFrameLocks noGrp="1"/>
              </p:cNvGraphicFramePr>
              <p:nvPr>
                <p:extLst>
                  <p:ext uri="{D42A27DB-BD31-4B8C-83A1-F6EECF244321}">
                    <p14:modId xmlns:p14="http://schemas.microsoft.com/office/powerpoint/2010/main" val="603931534"/>
                  </p:ext>
                </p:extLst>
              </p:nvPr>
            </p:nvGraphicFramePr>
            <p:xfrm>
              <a:off x="893963" y="1636301"/>
              <a:ext cx="3819525" cy="2396744"/>
            </p:xfrm>
            <a:graphic>
              <a:graphicData uri="http://schemas.openxmlformats.org/drawingml/2006/table">
                <a:tbl>
                  <a:tblPr firstRow="1" bandRow="1">
                    <a:tableStyleId>{5C22544A-7EE6-4342-B048-85BDC9FD1C3A}</a:tableStyleId>
                  </a:tblPr>
                  <a:tblGrid>
                    <a:gridCol w="1953398">
                      <a:extLst>
                        <a:ext uri="{9D8B030D-6E8A-4147-A177-3AD203B41FA5}">
                          <a16:colId xmlns:a16="http://schemas.microsoft.com/office/drawing/2014/main" val="1924629741"/>
                        </a:ext>
                      </a:extLst>
                    </a:gridCol>
                    <a:gridCol w="1866127">
                      <a:extLst>
                        <a:ext uri="{9D8B030D-6E8A-4147-A177-3AD203B41FA5}">
                          <a16:colId xmlns:a16="http://schemas.microsoft.com/office/drawing/2014/main" val="560650267"/>
                        </a:ext>
                      </a:extLst>
                    </a:gridCol>
                  </a:tblGrid>
                  <a:tr h="370840">
                    <a:tc>
                      <a:txBody>
                        <a:bodyPr/>
                        <a:lstStyle/>
                        <a:p>
                          <a:pPr algn="ctr"/>
                          <a14:m>
                            <m:oMathPara xmlns:m="http://schemas.openxmlformats.org/officeDocument/2006/math">
                              <m:oMathParaPr>
                                <m:jc m:val="centerGroup"/>
                              </m:oMathParaPr>
                              <m:oMath xmlns:m="http://schemas.openxmlformats.org/officeDocument/2006/math">
                                <m:f>
                                  <m:fPr>
                                    <m:type m:val="skw"/>
                                    <m:ctrlPr>
                                      <a:rPr lang="en-US" sz="1800" b="1" i="1" smtClean="0">
                                        <a:latin typeface="Cambria Math" panose="02040503050406030204" pitchFamily="18" charset="0"/>
                                      </a:rPr>
                                    </m:ctrlPr>
                                  </m:fPr>
                                  <m:num>
                                    <m:r>
                                      <a:rPr lang="en-US" sz="1800" b="1" i="1">
                                        <a:latin typeface="Cambria Math" panose="02040503050406030204" pitchFamily="18" charset="0"/>
                                      </a:rPr>
                                      <m:t>𝑷𝒂</m:t>
                                    </m:r>
                                    <m:sSub>
                                      <m:sSubPr>
                                        <m:ctrlPr>
                                          <a:rPr lang="en-US" sz="1800" b="1" i="1">
                                            <a:latin typeface="Cambria Math" panose="02040503050406030204" pitchFamily="18" charset="0"/>
                                          </a:rPr>
                                        </m:ctrlPr>
                                      </m:sSubPr>
                                      <m:e>
                                        <m:r>
                                          <a:rPr lang="en-US" sz="1800" b="1" i="1">
                                            <a:latin typeface="Cambria Math" panose="02040503050406030204" pitchFamily="18" charset="0"/>
                                          </a:rPr>
                                          <m:t>𝑶</m:t>
                                        </m:r>
                                      </m:e>
                                      <m:sub>
                                        <m:r>
                                          <a:rPr lang="en-US" sz="1800" b="1" i="1">
                                            <a:latin typeface="Cambria Math" panose="02040503050406030204" pitchFamily="18" charset="0"/>
                                          </a:rPr>
                                          <m:t>𝟐</m:t>
                                        </m:r>
                                      </m:sub>
                                    </m:sSub>
                                    <m:r>
                                      <m:rPr>
                                        <m:nor/>
                                      </m:rPr>
                                      <a:rPr lang="en-US" sz="1800" b="1" dirty="0"/>
                                      <m:t> </m:t>
                                    </m:r>
                                  </m:num>
                                  <m:den>
                                    <m:r>
                                      <a:rPr lang="en-US" sz="1800" b="1" i="1" smtClean="0">
                                        <a:latin typeface="Cambria Math" panose="02040503050406030204" pitchFamily="18" charset="0"/>
                                      </a:rPr>
                                      <m:t>𝑭𝒊</m:t>
                                    </m:r>
                                    <m:sSub>
                                      <m:sSubPr>
                                        <m:ctrlPr>
                                          <a:rPr lang="en-US" sz="1800" b="1" i="1">
                                            <a:latin typeface="Cambria Math" panose="02040503050406030204" pitchFamily="18" charset="0"/>
                                          </a:rPr>
                                        </m:ctrlPr>
                                      </m:sSubPr>
                                      <m:e>
                                        <m:r>
                                          <a:rPr lang="en-US" sz="1800" b="1" i="1">
                                            <a:latin typeface="Cambria Math" panose="02040503050406030204" pitchFamily="18" charset="0"/>
                                          </a:rPr>
                                          <m:t>𝑶</m:t>
                                        </m:r>
                                      </m:e>
                                      <m:sub>
                                        <m:r>
                                          <a:rPr lang="en-US" sz="1800" b="1" i="1">
                                            <a:latin typeface="Cambria Math" panose="02040503050406030204" pitchFamily="18" charset="0"/>
                                          </a:rPr>
                                          <m:t>𝟐</m:t>
                                        </m:r>
                                      </m:sub>
                                    </m:sSub>
                                    <m:r>
                                      <m:rPr>
                                        <m:nor/>
                                      </m:rPr>
                                      <a:rPr lang="en-US" sz="1800" b="1" dirty="0"/>
                                      <m:t> </m:t>
                                    </m:r>
                                  </m:den>
                                </m:f>
                              </m:oMath>
                            </m:oMathPara>
                          </a14:m>
                          <a:endParaRPr lang="en-US" b="1" dirty="0"/>
                        </a:p>
                      </a:txBody>
                      <a:tcPr/>
                    </a:tc>
                    <a:tc>
                      <a:txBody>
                        <a:bodyPr/>
                        <a:lstStyle/>
                        <a:p>
                          <a:pPr algn="ctr"/>
                          <a:r>
                            <a:rPr lang="en-US" dirty="0"/>
                            <a:t>Designation</a:t>
                          </a:r>
                        </a:p>
                      </a:txBody>
                      <a:tcPr anchor="b"/>
                    </a:tc>
                    <a:extLst>
                      <a:ext uri="{0D108BD9-81ED-4DB2-BD59-A6C34878D82A}">
                        <a16:rowId xmlns:a16="http://schemas.microsoft.com/office/drawing/2014/main" val="2697870392"/>
                      </a:ext>
                    </a:extLst>
                  </a:tr>
                  <a:tr h="370840">
                    <a:tc>
                      <a:txBody>
                        <a:bodyPr/>
                        <a:lstStyle/>
                        <a:p>
                          <a:pPr algn="ctr"/>
                          <a:r>
                            <a:rPr lang="en-US" dirty="0"/>
                            <a:t>&gt;300</a:t>
                          </a:r>
                        </a:p>
                      </a:txBody>
                      <a:tcPr/>
                    </a:tc>
                    <a:tc>
                      <a:txBody>
                        <a:bodyPr/>
                        <a:lstStyle/>
                        <a:p>
                          <a:pPr algn="ctr"/>
                          <a:r>
                            <a:rPr lang="en-US" dirty="0"/>
                            <a:t>Negative</a:t>
                          </a:r>
                        </a:p>
                      </a:txBody>
                      <a:tcPr/>
                    </a:tc>
                    <a:extLst>
                      <a:ext uri="{0D108BD9-81ED-4DB2-BD59-A6C34878D82A}">
                        <a16:rowId xmlns:a16="http://schemas.microsoft.com/office/drawing/2014/main" val="1434604038"/>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≤300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Hypoxemia</a:t>
                          </a:r>
                        </a:p>
                      </a:txBody>
                      <a:tcPr/>
                    </a:tc>
                    <a:extLst>
                      <a:ext uri="{0D108BD9-81ED-4DB2-BD59-A6C34878D82A}">
                        <a16:rowId xmlns:a16="http://schemas.microsoft.com/office/drawing/2014/main" val="1132886349"/>
                      </a:ext>
                    </a:extLst>
                  </a:tr>
                  <a:tr h="370840">
                    <a:tc>
                      <a:txBody>
                        <a:bodyPr/>
                        <a:lstStyle/>
                        <a:p>
                          <a:pPr algn="ctr"/>
                          <a:r>
                            <a:rPr lang="en-US" dirty="0"/>
                            <a:t>201-300</a:t>
                          </a:r>
                        </a:p>
                      </a:txBody>
                      <a:tcPr/>
                    </a:tc>
                    <a:tc>
                      <a:txBody>
                        <a:bodyPr/>
                        <a:lstStyle/>
                        <a:p>
                          <a:pPr algn="ctr"/>
                          <a:r>
                            <a:rPr lang="en-US" dirty="0"/>
                            <a:t>Mild</a:t>
                          </a:r>
                        </a:p>
                      </a:txBody>
                      <a:tcPr/>
                    </a:tc>
                    <a:extLst>
                      <a:ext uri="{0D108BD9-81ED-4DB2-BD59-A6C34878D82A}">
                        <a16:rowId xmlns:a16="http://schemas.microsoft.com/office/drawing/2014/main" val="27675742"/>
                      </a:ext>
                    </a:extLst>
                  </a:tr>
                  <a:tr h="370840">
                    <a:tc>
                      <a:txBody>
                        <a:bodyPr/>
                        <a:lstStyle/>
                        <a:p>
                          <a:pPr algn="ctr"/>
                          <a:r>
                            <a:rPr lang="en-US" dirty="0"/>
                            <a:t>101-200</a:t>
                          </a:r>
                        </a:p>
                      </a:txBody>
                      <a:tcPr/>
                    </a:tc>
                    <a:tc>
                      <a:txBody>
                        <a:bodyPr/>
                        <a:lstStyle/>
                        <a:p>
                          <a:pPr algn="ctr"/>
                          <a:r>
                            <a:rPr lang="en-US" dirty="0"/>
                            <a:t>Moderate</a:t>
                          </a:r>
                        </a:p>
                      </a:txBody>
                      <a:tcPr/>
                    </a:tc>
                    <a:extLst>
                      <a:ext uri="{0D108BD9-81ED-4DB2-BD59-A6C34878D82A}">
                        <a16:rowId xmlns:a16="http://schemas.microsoft.com/office/drawing/2014/main" val="1536110312"/>
                      </a:ext>
                    </a:extLst>
                  </a:tr>
                  <a:tr h="370840">
                    <a:tc>
                      <a:txBody>
                        <a:bodyPr/>
                        <a:lstStyle/>
                        <a:p>
                          <a:pPr algn="ctr"/>
                          <a:r>
                            <a:rPr lang="en-US" dirty="0"/>
                            <a:t>&lt;100</a:t>
                          </a:r>
                        </a:p>
                      </a:txBody>
                      <a:tcPr/>
                    </a:tc>
                    <a:tc>
                      <a:txBody>
                        <a:bodyPr/>
                        <a:lstStyle/>
                        <a:p>
                          <a:pPr algn="ctr"/>
                          <a:r>
                            <a:rPr lang="en-US" dirty="0"/>
                            <a:t>Severe</a:t>
                          </a:r>
                        </a:p>
                      </a:txBody>
                      <a:tcPr/>
                    </a:tc>
                    <a:extLst>
                      <a:ext uri="{0D108BD9-81ED-4DB2-BD59-A6C34878D82A}">
                        <a16:rowId xmlns:a16="http://schemas.microsoft.com/office/drawing/2014/main" val="2131122021"/>
                      </a:ext>
                    </a:extLst>
                  </a:tr>
                </a:tbl>
              </a:graphicData>
            </a:graphic>
          </p:graphicFrame>
        </mc:Choice>
        <mc:Fallback xmlns="">
          <p:graphicFrame>
            <p:nvGraphicFramePr>
              <p:cNvPr id="5" name="Table 6">
                <a:extLst>
                  <a:ext uri="{FF2B5EF4-FFF2-40B4-BE49-F238E27FC236}">
                    <a16:creationId xmlns:a16="http://schemas.microsoft.com/office/drawing/2014/main" id="{9DE9D137-5CE9-4FBB-9D42-0E1C7B59EC65}"/>
                  </a:ext>
                </a:extLst>
              </p:cNvPr>
              <p:cNvGraphicFramePr>
                <a:graphicFrameLocks noGrp="1"/>
              </p:cNvGraphicFramePr>
              <p:nvPr>
                <p:extLst>
                  <p:ext uri="{D42A27DB-BD31-4B8C-83A1-F6EECF244321}">
                    <p14:modId xmlns:p14="http://schemas.microsoft.com/office/powerpoint/2010/main" val="603931534"/>
                  </p:ext>
                </p:extLst>
              </p:nvPr>
            </p:nvGraphicFramePr>
            <p:xfrm>
              <a:off x="893963" y="1636301"/>
              <a:ext cx="3819525" cy="2396744"/>
            </p:xfrm>
            <a:graphic>
              <a:graphicData uri="http://schemas.openxmlformats.org/drawingml/2006/table">
                <a:tbl>
                  <a:tblPr firstRow="1" bandRow="1">
                    <a:tableStyleId>{5C22544A-7EE6-4342-B048-85BDC9FD1C3A}</a:tableStyleId>
                  </a:tblPr>
                  <a:tblGrid>
                    <a:gridCol w="1953398">
                      <a:extLst>
                        <a:ext uri="{9D8B030D-6E8A-4147-A177-3AD203B41FA5}">
                          <a16:colId xmlns:a16="http://schemas.microsoft.com/office/drawing/2014/main" val="1924629741"/>
                        </a:ext>
                      </a:extLst>
                    </a:gridCol>
                    <a:gridCol w="1866127">
                      <a:extLst>
                        <a:ext uri="{9D8B030D-6E8A-4147-A177-3AD203B41FA5}">
                          <a16:colId xmlns:a16="http://schemas.microsoft.com/office/drawing/2014/main" val="560650267"/>
                        </a:ext>
                      </a:extLst>
                    </a:gridCol>
                  </a:tblGrid>
                  <a:tr h="542544">
                    <a:tc>
                      <a:txBody>
                        <a:bodyPr/>
                        <a:lstStyle/>
                        <a:p>
                          <a:endParaRPr lang="en-US"/>
                        </a:p>
                      </a:txBody>
                      <a:tcPr>
                        <a:blipFill>
                          <a:blip r:embed="rId2"/>
                          <a:stretch>
                            <a:fillRect l="-312" t="-1124" r="-96885" b="-359551"/>
                          </a:stretch>
                        </a:blipFill>
                      </a:tcPr>
                    </a:tc>
                    <a:tc>
                      <a:txBody>
                        <a:bodyPr/>
                        <a:lstStyle/>
                        <a:p>
                          <a:pPr algn="ctr"/>
                          <a:r>
                            <a:rPr lang="en-US" dirty="0"/>
                            <a:t>Designation</a:t>
                          </a:r>
                        </a:p>
                      </a:txBody>
                      <a:tcPr anchor="b"/>
                    </a:tc>
                    <a:extLst>
                      <a:ext uri="{0D108BD9-81ED-4DB2-BD59-A6C34878D82A}">
                        <a16:rowId xmlns:a16="http://schemas.microsoft.com/office/drawing/2014/main" val="2697870392"/>
                      </a:ext>
                    </a:extLst>
                  </a:tr>
                  <a:tr h="370840">
                    <a:tc>
                      <a:txBody>
                        <a:bodyPr/>
                        <a:lstStyle/>
                        <a:p>
                          <a:pPr algn="ctr"/>
                          <a:r>
                            <a:rPr lang="en-US" dirty="0"/>
                            <a:t>&gt;300</a:t>
                          </a:r>
                        </a:p>
                      </a:txBody>
                      <a:tcPr/>
                    </a:tc>
                    <a:tc>
                      <a:txBody>
                        <a:bodyPr/>
                        <a:lstStyle/>
                        <a:p>
                          <a:pPr algn="ctr"/>
                          <a:r>
                            <a:rPr lang="en-US" dirty="0"/>
                            <a:t>Negative</a:t>
                          </a:r>
                        </a:p>
                      </a:txBody>
                      <a:tcPr/>
                    </a:tc>
                    <a:extLst>
                      <a:ext uri="{0D108BD9-81ED-4DB2-BD59-A6C34878D82A}">
                        <a16:rowId xmlns:a16="http://schemas.microsoft.com/office/drawing/2014/main" val="1434604038"/>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≤300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Hypoxemia</a:t>
                          </a:r>
                        </a:p>
                      </a:txBody>
                      <a:tcPr/>
                    </a:tc>
                    <a:extLst>
                      <a:ext uri="{0D108BD9-81ED-4DB2-BD59-A6C34878D82A}">
                        <a16:rowId xmlns:a16="http://schemas.microsoft.com/office/drawing/2014/main" val="1132886349"/>
                      </a:ext>
                    </a:extLst>
                  </a:tr>
                  <a:tr h="370840">
                    <a:tc>
                      <a:txBody>
                        <a:bodyPr/>
                        <a:lstStyle/>
                        <a:p>
                          <a:pPr algn="ctr"/>
                          <a:r>
                            <a:rPr lang="en-US" dirty="0"/>
                            <a:t>201-300</a:t>
                          </a:r>
                        </a:p>
                      </a:txBody>
                      <a:tcPr/>
                    </a:tc>
                    <a:tc>
                      <a:txBody>
                        <a:bodyPr/>
                        <a:lstStyle/>
                        <a:p>
                          <a:pPr algn="ctr"/>
                          <a:r>
                            <a:rPr lang="en-US" dirty="0"/>
                            <a:t>Mild</a:t>
                          </a:r>
                        </a:p>
                      </a:txBody>
                      <a:tcPr/>
                    </a:tc>
                    <a:extLst>
                      <a:ext uri="{0D108BD9-81ED-4DB2-BD59-A6C34878D82A}">
                        <a16:rowId xmlns:a16="http://schemas.microsoft.com/office/drawing/2014/main" val="27675742"/>
                      </a:ext>
                    </a:extLst>
                  </a:tr>
                  <a:tr h="370840">
                    <a:tc>
                      <a:txBody>
                        <a:bodyPr/>
                        <a:lstStyle/>
                        <a:p>
                          <a:pPr algn="ctr"/>
                          <a:r>
                            <a:rPr lang="en-US" dirty="0"/>
                            <a:t>101-200</a:t>
                          </a:r>
                        </a:p>
                      </a:txBody>
                      <a:tcPr/>
                    </a:tc>
                    <a:tc>
                      <a:txBody>
                        <a:bodyPr/>
                        <a:lstStyle/>
                        <a:p>
                          <a:pPr algn="ctr"/>
                          <a:r>
                            <a:rPr lang="en-US" dirty="0"/>
                            <a:t>Moderate</a:t>
                          </a:r>
                        </a:p>
                      </a:txBody>
                      <a:tcPr/>
                    </a:tc>
                    <a:extLst>
                      <a:ext uri="{0D108BD9-81ED-4DB2-BD59-A6C34878D82A}">
                        <a16:rowId xmlns:a16="http://schemas.microsoft.com/office/drawing/2014/main" val="1536110312"/>
                      </a:ext>
                    </a:extLst>
                  </a:tr>
                  <a:tr h="370840">
                    <a:tc>
                      <a:txBody>
                        <a:bodyPr/>
                        <a:lstStyle/>
                        <a:p>
                          <a:pPr algn="ctr"/>
                          <a:r>
                            <a:rPr lang="en-US" dirty="0"/>
                            <a:t>&lt;100</a:t>
                          </a:r>
                        </a:p>
                      </a:txBody>
                      <a:tcPr/>
                    </a:tc>
                    <a:tc>
                      <a:txBody>
                        <a:bodyPr/>
                        <a:lstStyle/>
                        <a:p>
                          <a:pPr algn="ctr"/>
                          <a:r>
                            <a:rPr lang="en-US" dirty="0"/>
                            <a:t>Severe</a:t>
                          </a:r>
                        </a:p>
                      </a:txBody>
                      <a:tcPr/>
                    </a:tc>
                    <a:extLst>
                      <a:ext uri="{0D108BD9-81ED-4DB2-BD59-A6C34878D82A}">
                        <a16:rowId xmlns:a16="http://schemas.microsoft.com/office/drawing/2014/main" val="2131122021"/>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BEF79B-9C33-4D9D-AB31-35D716DA943F}"/>
                  </a:ext>
                </a:extLst>
              </p:cNvPr>
              <p:cNvSpPr txBox="1"/>
              <p:nvPr/>
            </p:nvSpPr>
            <p:spPr>
              <a:xfrm>
                <a:off x="6096000" y="1819010"/>
                <a:ext cx="4991646" cy="2585323"/>
              </a:xfrm>
              <a:prstGeom prst="rect">
                <a:avLst/>
              </a:prstGeom>
              <a:noFill/>
            </p:spPr>
            <p:txBody>
              <a:bodyPr wrap="square" rtlCol="0">
                <a:spAutoFit/>
              </a:bodyPr>
              <a:lstStyle/>
              <a:p>
                <a:r>
                  <a:rPr lang="en-US" dirty="0"/>
                  <a:t>When no arterial blood gas was measured, saturated oxygen via pulse ox was used when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𝑆𝑝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&lt;97%</m:t>
                    </m:r>
                  </m:oMath>
                </a14:m>
                <a:r>
                  <a:rPr lang="en-US" dirty="0"/>
                  <a:t> through the Rice Equation [2]</a:t>
                </a:r>
              </a:p>
              <a:p>
                <a:endParaRPr lang="en-US" dirty="0"/>
              </a:p>
              <a:p>
                <a:r>
                  <a:rPr lang="en-US" dirty="0"/>
                  <a:t>Use equations to determine </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𝑎</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𝐹𝑖</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oMath>
                </a14:m>
                <a:r>
                  <a:rPr lang="en-US" dirty="0"/>
                  <a:t> from </a:t>
                </a:r>
                <a14:m>
                  <m:oMath xmlns:m="http://schemas.openxmlformats.org/officeDocument/2006/math">
                    <m:r>
                      <a:rPr lang="en-US" i="1">
                        <a:latin typeface="Cambria Math" panose="02040503050406030204" pitchFamily="18" charset="0"/>
                      </a:rPr>
                      <m:t>𝑆𝑝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𝐹𝑖</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[3]</a:t>
                </a:r>
              </a:p>
              <a:p>
                <a:endParaRPr lang="en-US" dirty="0"/>
              </a:p>
              <a:p>
                <a:r>
                  <a:rPr lang="en-US" dirty="0"/>
                  <a:t>Then standard categories apply</a:t>
                </a:r>
              </a:p>
            </p:txBody>
          </p:sp>
        </mc:Choice>
        <mc:Fallback xmlns="">
          <p:sp>
            <p:nvSpPr>
              <p:cNvPr id="6" name="TextBox 5">
                <a:extLst>
                  <a:ext uri="{FF2B5EF4-FFF2-40B4-BE49-F238E27FC236}">
                    <a16:creationId xmlns:a16="http://schemas.microsoft.com/office/drawing/2014/main" id="{10BEF79B-9C33-4D9D-AB31-35D716DA943F}"/>
                  </a:ext>
                </a:extLst>
              </p:cNvPr>
              <p:cNvSpPr txBox="1">
                <a:spLocks noRot="1" noChangeAspect="1" noMove="1" noResize="1" noEditPoints="1" noAdjustHandles="1" noChangeArrowheads="1" noChangeShapeType="1" noTextEdit="1"/>
              </p:cNvSpPr>
              <p:nvPr/>
            </p:nvSpPr>
            <p:spPr>
              <a:xfrm>
                <a:off x="6096000" y="1819010"/>
                <a:ext cx="4991646" cy="2585323"/>
              </a:xfrm>
              <a:prstGeom prst="rect">
                <a:avLst/>
              </a:prstGeom>
              <a:blipFill>
                <a:blip r:embed="rId3"/>
                <a:stretch>
                  <a:fillRect l="-977" t="-1179" r="-1465" b="-2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3896FCA-8798-453C-B4B9-C0BDA64B7907}"/>
                  </a:ext>
                </a:extLst>
              </p:cNvPr>
              <p:cNvSpPr txBox="1"/>
              <p:nvPr/>
            </p:nvSpPr>
            <p:spPr>
              <a:xfrm>
                <a:off x="427852" y="4315674"/>
                <a:ext cx="49598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0.21+(0.03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𝑜𝑥𝑦𝑔𝑒𝑛</m:t>
                      </m:r>
                      <m:r>
                        <a:rPr lang="en-US" b="0" i="1" smtClean="0">
                          <a:latin typeface="Cambria Math" panose="02040503050406030204" pitchFamily="18" charset="0"/>
                        </a:rPr>
                        <m:t> </m:t>
                      </m:r>
                      <m:r>
                        <a:rPr lang="en-US" b="0" i="1" smtClean="0">
                          <a:latin typeface="Cambria Math" panose="02040503050406030204" pitchFamily="18" charset="0"/>
                        </a:rPr>
                        <m:t>𝑓𝑙𝑜𝑤</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𝑚𝑖𝑛</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73896FCA-8798-453C-B4B9-C0BDA64B7907}"/>
                  </a:ext>
                </a:extLst>
              </p:cNvPr>
              <p:cNvSpPr txBox="1">
                <a:spLocks noRot="1" noChangeAspect="1" noMove="1" noResize="1" noEditPoints="1" noAdjustHandles="1" noChangeArrowheads="1" noChangeShapeType="1" noTextEdit="1"/>
              </p:cNvSpPr>
              <p:nvPr/>
            </p:nvSpPr>
            <p:spPr>
              <a:xfrm>
                <a:off x="427852" y="4315674"/>
                <a:ext cx="4959819" cy="276999"/>
              </a:xfrm>
              <a:prstGeom prst="rect">
                <a:avLst/>
              </a:prstGeom>
              <a:blipFill>
                <a:blip r:embed="rId4"/>
                <a:stretch>
                  <a:fillRect l="-614" r="-1106" b="-40000"/>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DDFA1569-4A8B-4247-A374-7E60438E005B}"/>
              </a:ext>
            </a:extLst>
          </p:cNvPr>
          <p:cNvSpPr/>
          <p:nvPr/>
        </p:nvSpPr>
        <p:spPr>
          <a:xfrm>
            <a:off x="661987" y="5700020"/>
            <a:ext cx="10868025" cy="938719"/>
          </a:xfrm>
          <a:prstGeom prst="rect">
            <a:avLst/>
          </a:prstGeom>
        </p:spPr>
        <p:txBody>
          <a:bodyPr wrap="square">
            <a:spAutoFit/>
          </a:bodyPr>
          <a:lstStyle/>
          <a:p>
            <a:r>
              <a:rPr lang="en-US" sz="1100" dirty="0">
                <a:solidFill>
                  <a:srgbClr val="222222"/>
                </a:solidFill>
                <a:ea typeface="Calibri" panose="020F0502020204030204" pitchFamily="34" charset="0"/>
              </a:rPr>
              <a:t>1 SRLF Trial Group. "Hypoxemia in the ICU: prevalence, treatment, and outcome." </a:t>
            </a:r>
            <a:r>
              <a:rPr lang="en-US" sz="1100" i="1" dirty="0">
                <a:solidFill>
                  <a:srgbClr val="222222"/>
                </a:solidFill>
                <a:ea typeface="Calibri" panose="020F0502020204030204" pitchFamily="34" charset="0"/>
              </a:rPr>
              <a:t>Annals of intensive care</a:t>
            </a:r>
            <a:r>
              <a:rPr lang="en-US" sz="1100" dirty="0">
                <a:solidFill>
                  <a:srgbClr val="222222"/>
                </a:solidFill>
                <a:ea typeface="Calibri" panose="020F0502020204030204" pitchFamily="34" charset="0"/>
              </a:rPr>
              <a:t> 8, no. 1 (2018): 82.</a:t>
            </a:r>
            <a:endParaRPr lang="en-US" sz="1100" dirty="0"/>
          </a:p>
          <a:p>
            <a:r>
              <a:rPr lang="en-US" sz="1100" dirty="0"/>
              <a:t>2 Rice TW, Wheeler AP, Bernard GR, Hayden DL, Schoenfeld DA, Ware LB. Comparison of the SpO2/FiO2 ratio and the PaO2/FiO2 ratio in patients with acute lung injury or ARDS. Chest. 2007;132(2):410–7.</a:t>
            </a:r>
          </a:p>
          <a:p>
            <a:r>
              <a:rPr lang="en-US" sz="1100" dirty="0"/>
              <a:t>3 Brown SM, Grissom CK, Moss M, et al. Nonlinear Imputation of Pao2/Fio2 From Spo2/Fio2 Among Patients With Acute Respiratory Distress Syndrome. Chest. 2016;150(2):307–313. doi:10.1016/j.chest.2016.01.003</a:t>
            </a:r>
          </a:p>
        </p:txBody>
      </p:sp>
      <p:sp>
        <p:nvSpPr>
          <p:cNvPr id="3" name="TextBox 2">
            <a:extLst>
              <a:ext uri="{FF2B5EF4-FFF2-40B4-BE49-F238E27FC236}">
                <a16:creationId xmlns:a16="http://schemas.microsoft.com/office/drawing/2014/main" id="{A1DC9EEC-5ECA-4BB9-BF5D-2831A68D21CC}"/>
              </a:ext>
            </a:extLst>
          </p:cNvPr>
          <p:cNvSpPr txBox="1"/>
          <p:nvPr/>
        </p:nvSpPr>
        <p:spPr>
          <a:xfrm>
            <a:off x="864177" y="1041157"/>
            <a:ext cx="4083169" cy="369332"/>
          </a:xfrm>
          <a:prstGeom prst="rect">
            <a:avLst/>
          </a:prstGeom>
          <a:noFill/>
        </p:spPr>
        <p:txBody>
          <a:bodyPr wrap="none" rtlCol="0">
            <a:spAutoFit/>
          </a:bodyPr>
          <a:lstStyle/>
          <a:p>
            <a:r>
              <a:rPr lang="en-US" b="1" dirty="0"/>
              <a:t>Blood Gas Measurement Available</a:t>
            </a:r>
          </a:p>
        </p:txBody>
      </p:sp>
      <p:sp>
        <p:nvSpPr>
          <p:cNvPr id="10" name="TextBox 9">
            <a:extLst>
              <a:ext uri="{FF2B5EF4-FFF2-40B4-BE49-F238E27FC236}">
                <a16:creationId xmlns:a16="http://schemas.microsoft.com/office/drawing/2014/main" id="{54605AC5-D898-4718-B834-98EF481528B4}"/>
              </a:ext>
            </a:extLst>
          </p:cNvPr>
          <p:cNvSpPr txBox="1"/>
          <p:nvPr/>
        </p:nvSpPr>
        <p:spPr>
          <a:xfrm>
            <a:off x="6096000" y="1041157"/>
            <a:ext cx="3579826" cy="369332"/>
          </a:xfrm>
          <a:prstGeom prst="rect">
            <a:avLst/>
          </a:prstGeom>
          <a:noFill/>
        </p:spPr>
        <p:txBody>
          <a:bodyPr wrap="none" rtlCol="0">
            <a:spAutoFit/>
          </a:bodyPr>
          <a:lstStyle/>
          <a:p>
            <a:r>
              <a:rPr lang="en-US" b="1" dirty="0"/>
              <a:t>Only Pulse Oximeter Available</a:t>
            </a:r>
          </a:p>
        </p:txBody>
      </p:sp>
    </p:spTree>
    <p:extLst>
      <p:ext uri="{BB962C8B-B14F-4D97-AF65-F5344CB8AC3E}">
        <p14:creationId xmlns:p14="http://schemas.microsoft.com/office/powerpoint/2010/main" val="353649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725FD8-721F-4A18-B615-1E6EDDED8A31}"/>
              </a:ext>
            </a:extLst>
          </p:cNvPr>
          <p:cNvSpPr>
            <a:spLocks noGrp="1"/>
          </p:cNvSpPr>
          <p:nvPr>
            <p:ph type="sldNum" sz="quarter" idx="10"/>
          </p:nvPr>
        </p:nvSpPr>
        <p:spPr/>
        <p:txBody>
          <a:bodyPr/>
          <a:lstStyle/>
          <a:p>
            <a:fld id="{8554F043-5E50-CC40-805F-2310A85646C5}" type="slidenum">
              <a:rPr lang="en-US" smtClean="0"/>
              <a:pPr/>
              <a:t>29</a:t>
            </a:fld>
            <a:endParaRPr lang="en-US"/>
          </a:p>
        </p:txBody>
      </p:sp>
      <p:sp>
        <p:nvSpPr>
          <p:cNvPr id="4" name="Text Placeholder 3">
            <a:extLst>
              <a:ext uri="{FF2B5EF4-FFF2-40B4-BE49-F238E27FC236}">
                <a16:creationId xmlns:a16="http://schemas.microsoft.com/office/drawing/2014/main" id="{857433EA-FE2D-4074-BBC2-589783F1EC8B}"/>
              </a:ext>
            </a:extLst>
          </p:cNvPr>
          <p:cNvSpPr>
            <a:spLocks noGrp="1"/>
          </p:cNvSpPr>
          <p:nvPr>
            <p:ph type="body" sz="quarter" idx="11"/>
          </p:nvPr>
        </p:nvSpPr>
        <p:spPr/>
        <p:txBody>
          <a:bodyPr/>
          <a:lstStyle/>
          <a:p>
            <a:r>
              <a:rPr lang="en-US" dirty="0"/>
              <a:t>Note on Blood Oxygen Measures</a:t>
            </a:r>
          </a:p>
        </p:txBody>
      </p:sp>
      <p:sp>
        <p:nvSpPr>
          <p:cNvPr id="5" name="Rectangle 4">
            <a:extLst>
              <a:ext uri="{FF2B5EF4-FFF2-40B4-BE49-F238E27FC236}">
                <a16:creationId xmlns:a16="http://schemas.microsoft.com/office/drawing/2014/main" id="{FC8C5CD8-F88B-499F-8B38-3DB22B3CBECF}"/>
              </a:ext>
            </a:extLst>
          </p:cNvPr>
          <p:cNvSpPr/>
          <p:nvPr/>
        </p:nvSpPr>
        <p:spPr>
          <a:xfrm>
            <a:off x="448927" y="5691185"/>
            <a:ext cx="11294144" cy="830997"/>
          </a:xfrm>
          <a:prstGeom prst="rect">
            <a:avLst/>
          </a:prstGeom>
        </p:spPr>
        <p:txBody>
          <a:bodyPr wrap="square">
            <a:spAutoFit/>
          </a:bodyPr>
          <a:lstStyle/>
          <a:p>
            <a:r>
              <a:rPr lang="en-US" sz="1600" dirty="0">
                <a:solidFill>
                  <a:srgbClr val="333333"/>
                </a:solidFill>
                <a:latin typeface="Source Sans Pro" panose="020B0604020202020204" pitchFamily="34" charset="0"/>
              </a:rPr>
              <a:t>Image adapted from  </a:t>
            </a:r>
            <a:r>
              <a:rPr lang="en-US" sz="1600" dirty="0" err="1">
                <a:solidFill>
                  <a:srgbClr val="333333"/>
                </a:solidFill>
                <a:latin typeface="Source Sans Pro" panose="020B0604020202020204" pitchFamily="34" charset="0"/>
              </a:rPr>
              <a:t>Duscio</a:t>
            </a:r>
            <a:r>
              <a:rPr lang="en-US" sz="1600" dirty="0">
                <a:solidFill>
                  <a:srgbClr val="333333"/>
                </a:solidFill>
                <a:latin typeface="Source Sans Pro" panose="020B0604020202020204" pitchFamily="34" charset="0"/>
              </a:rPr>
              <a:t> E., </a:t>
            </a:r>
            <a:r>
              <a:rPr lang="en-US" sz="1600" dirty="0" err="1">
                <a:solidFill>
                  <a:srgbClr val="333333"/>
                </a:solidFill>
                <a:latin typeface="Source Sans Pro" panose="020B0604020202020204" pitchFamily="34" charset="0"/>
              </a:rPr>
              <a:t>Vasques</a:t>
            </a:r>
            <a:r>
              <a:rPr lang="en-US" sz="1600" dirty="0">
                <a:solidFill>
                  <a:srgbClr val="333333"/>
                </a:solidFill>
                <a:latin typeface="Source Sans Pro" panose="020B0604020202020204" pitchFamily="34" charset="0"/>
              </a:rPr>
              <a:t> F., </a:t>
            </a:r>
            <a:r>
              <a:rPr lang="en-US" sz="1600" dirty="0" err="1">
                <a:solidFill>
                  <a:srgbClr val="333333"/>
                </a:solidFill>
                <a:latin typeface="Source Sans Pro" panose="020B0604020202020204" pitchFamily="34" charset="0"/>
              </a:rPr>
              <a:t>Romitti</a:t>
            </a:r>
            <a:r>
              <a:rPr lang="en-US" sz="1600" dirty="0">
                <a:solidFill>
                  <a:srgbClr val="333333"/>
                </a:solidFill>
                <a:latin typeface="Source Sans Pro" panose="020B0604020202020204" pitchFamily="34" charset="0"/>
              </a:rPr>
              <a:t> F., </a:t>
            </a:r>
            <a:r>
              <a:rPr lang="en-US" sz="1600" dirty="0" err="1">
                <a:solidFill>
                  <a:srgbClr val="333333"/>
                </a:solidFill>
                <a:latin typeface="Source Sans Pro" panose="020B0604020202020204" pitchFamily="34" charset="0"/>
              </a:rPr>
              <a:t>Cipulli</a:t>
            </a:r>
            <a:r>
              <a:rPr lang="en-US" sz="1600" dirty="0">
                <a:solidFill>
                  <a:srgbClr val="333333"/>
                </a:solidFill>
                <a:latin typeface="Source Sans Pro" panose="020B0604020202020204" pitchFamily="34" charset="0"/>
              </a:rPr>
              <a:t> F., </a:t>
            </a:r>
            <a:r>
              <a:rPr lang="en-US" sz="1600" dirty="0" err="1">
                <a:solidFill>
                  <a:srgbClr val="333333"/>
                </a:solidFill>
                <a:latin typeface="Source Sans Pro" panose="020B0604020202020204" pitchFamily="34" charset="0"/>
              </a:rPr>
              <a:t>Gattinoni</a:t>
            </a:r>
            <a:r>
              <a:rPr lang="en-US" sz="1600" dirty="0">
                <a:solidFill>
                  <a:srgbClr val="333333"/>
                </a:solidFill>
                <a:latin typeface="Source Sans Pro" panose="020B0604020202020204" pitchFamily="34" charset="0"/>
              </a:rPr>
              <a:t> L. (2019) Oxygen Delivery. In: Pinsky M., </a:t>
            </a:r>
            <a:r>
              <a:rPr lang="en-US" sz="1600" dirty="0" err="1">
                <a:solidFill>
                  <a:srgbClr val="333333"/>
                </a:solidFill>
                <a:latin typeface="Source Sans Pro" panose="020B0604020202020204" pitchFamily="34" charset="0"/>
              </a:rPr>
              <a:t>Teboul</a:t>
            </a:r>
            <a:r>
              <a:rPr lang="en-US" sz="1600" dirty="0">
                <a:solidFill>
                  <a:srgbClr val="333333"/>
                </a:solidFill>
                <a:latin typeface="Source Sans Pro" panose="020B0604020202020204" pitchFamily="34" charset="0"/>
              </a:rPr>
              <a:t> JL., Vincent JL. (eds) Hemodynamic Monitoring. Lessons from the ICU (Under the Auspices of the European Society of Intensive Care Medicine). Springer, Cham</a:t>
            </a:r>
            <a:endParaRPr lang="en-US" sz="1600" dirty="0"/>
          </a:p>
        </p:txBody>
      </p:sp>
      <p:pic>
        <p:nvPicPr>
          <p:cNvPr id="6" name="Picture 5">
            <a:extLst>
              <a:ext uri="{FF2B5EF4-FFF2-40B4-BE49-F238E27FC236}">
                <a16:creationId xmlns:a16="http://schemas.microsoft.com/office/drawing/2014/main" id="{64F98E0D-268A-4C63-B20C-30AA49D446E5}"/>
              </a:ext>
            </a:extLst>
          </p:cNvPr>
          <p:cNvPicPr>
            <a:picLocks noChangeAspect="1"/>
          </p:cNvPicPr>
          <p:nvPr/>
        </p:nvPicPr>
        <p:blipFill>
          <a:blip r:embed="rId2"/>
          <a:stretch>
            <a:fillRect/>
          </a:stretch>
        </p:blipFill>
        <p:spPr>
          <a:xfrm>
            <a:off x="4072868" y="1234475"/>
            <a:ext cx="4377003" cy="3295098"/>
          </a:xfrm>
          <a:prstGeom prst="rect">
            <a:avLst/>
          </a:prstGeom>
        </p:spPr>
      </p:pic>
      <p:sp>
        <p:nvSpPr>
          <p:cNvPr id="7" name="TextBox 6">
            <a:extLst>
              <a:ext uri="{FF2B5EF4-FFF2-40B4-BE49-F238E27FC236}">
                <a16:creationId xmlns:a16="http://schemas.microsoft.com/office/drawing/2014/main" id="{C972F0B8-D3E5-4627-BBAA-D6D9A785F368}"/>
              </a:ext>
            </a:extLst>
          </p:cNvPr>
          <p:cNvSpPr txBox="1"/>
          <p:nvPr/>
        </p:nvSpPr>
        <p:spPr>
          <a:xfrm>
            <a:off x="4980561" y="4604291"/>
            <a:ext cx="2781531" cy="369332"/>
          </a:xfrm>
          <a:prstGeom prst="rect">
            <a:avLst/>
          </a:prstGeom>
          <a:noFill/>
        </p:spPr>
        <p:txBody>
          <a:bodyPr wrap="none" rtlCol="0">
            <a:spAutoFit/>
          </a:bodyPr>
          <a:lstStyle/>
          <a:p>
            <a:r>
              <a:rPr lang="en-US" dirty="0"/>
              <a:t>Oxygen Partial Pressure</a:t>
            </a:r>
            <a:endParaRPr lang="en-US" baseline="-25000" dirty="0"/>
          </a:p>
        </p:txBody>
      </p:sp>
      <p:sp>
        <p:nvSpPr>
          <p:cNvPr id="8" name="TextBox 7">
            <a:extLst>
              <a:ext uri="{FF2B5EF4-FFF2-40B4-BE49-F238E27FC236}">
                <a16:creationId xmlns:a16="http://schemas.microsoft.com/office/drawing/2014/main" id="{4D100263-382B-4AA5-8DA6-53DE6F321AAC}"/>
              </a:ext>
            </a:extLst>
          </p:cNvPr>
          <p:cNvSpPr txBox="1"/>
          <p:nvPr/>
        </p:nvSpPr>
        <p:spPr>
          <a:xfrm rot="16200000">
            <a:off x="2516219" y="2697358"/>
            <a:ext cx="2265364" cy="369332"/>
          </a:xfrm>
          <a:prstGeom prst="rect">
            <a:avLst/>
          </a:prstGeom>
          <a:noFill/>
        </p:spPr>
        <p:txBody>
          <a:bodyPr wrap="none" rtlCol="0">
            <a:spAutoFit/>
          </a:bodyPr>
          <a:lstStyle/>
          <a:p>
            <a:r>
              <a:rPr lang="en-US" dirty="0"/>
              <a:t>Oxygen Saturation</a:t>
            </a:r>
          </a:p>
        </p:txBody>
      </p:sp>
      <p:sp>
        <p:nvSpPr>
          <p:cNvPr id="9" name="TextBox 8">
            <a:extLst>
              <a:ext uri="{FF2B5EF4-FFF2-40B4-BE49-F238E27FC236}">
                <a16:creationId xmlns:a16="http://schemas.microsoft.com/office/drawing/2014/main" id="{D51D5158-9B93-4D8A-A57B-9128A6B33F02}"/>
              </a:ext>
            </a:extLst>
          </p:cNvPr>
          <p:cNvSpPr txBox="1"/>
          <p:nvPr/>
        </p:nvSpPr>
        <p:spPr>
          <a:xfrm>
            <a:off x="1381328" y="2558857"/>
            <a:ext cx="1611339" cy="923330"/>
          </a:xfrm>
          <a:prstGeom prst="rect">
            <a:avLst/>
          </a:prstGeom>
          <a:noFill/>
        </p:spPr>
        <p:txBody>
          <a:bodyPr wrap="none" rtlCol="0">
            <a:spAutoFit/>
          </a:bodyPr>
          <a:lstStyle/>
          <a:p>
            <a:pPr algn="ctr"/>
            <a:r>
              <a:rPr lang="en-US" dirty="0"/>
              <a:t>Oxygenated</a:t>
            </a:r>
          </a:p>
          <a:p>
            <a:pPr algn="ctr"/>
            <a:r>
              <a:rPr lang="en-US" dirty="0"/>
              <a:t>Hemoglobin</a:t>
            </a:r>
          </a:p>
          <a:p>
            <a:pPr algn="ctr"/>
            <a:r>
              <a:rPr lang="en-US" dirty="0"/>
              <a:t>SpO</a:t>
            </a:r>
            <a:r>
              <a:rPr lang="en-US" baseline="-25000" dirty="0"/>
              <a:t>2</a:t>
            </a:r>
            <a:r>
              <a:rPr lang="en-US" dirty="0"/>
              <a:t> (%)</a:t>
            </a:r>
            <a:endParaRPr lang="en-US" baseline="-25000" dirty="0"/>
          </a:p>
        </p:txBody>
      </p:sp>
      <p:sp>
        <p:nvSpPr>
          <p:cNvPr id="10" name="TextBox 9">
            <a:extLst>
              <a:ext uri="{FF2B5EF4-FFF2-40B4-BE49-F238E27FC236}">
                <a16:creationId xmlns:a16="http://schemas.microsoft.com/office/drawing/2014/main" id="{2BD048C9-3351-41EC-9DF9-D334A6E33D0A}"/>
              </a:ext>
            </a:extLst>
          </p:cNvPr>
          <p:cNvSpPr txBox="1"/>
          <p:nvPr/>
        </p:nvSpPr>
        <p:spPr>
          <a:xfrm>
            <a:off x="3833567" y="5107183"/>
            <a:ext cx="5238935" cy="369332"/>
          </a:xfrm>
          <a:prstGeom prst="rect">
            <a:avLst/>
          </a:prstGeom>
          <a:noFill/>
        </p:spPr>
        <p:txBody>
          <a:bodyPr wrap="none" rtlCol="0">
            <a:spAutoFit/>
          </a:bodyPr>
          <a:lstStyle/>
          <a:p>
            <a:r>
              <a:rPr lang="en-US" dirty="0"/>
              <a:t>Oxygen Dissolved in the Blood  PaO</a:t>
            </a:r>
            <a:r>
              <a:rPr lang="en-US" baseline="-25000" dirty="0"/>
              <a:t>2</a:t>
            </a:r>
            <a:r>
              <a:rPr lang="en-US" dirty="0"/>
              <a:t> (mmHg)</a:t>
            </a:r>
          </a:p>
        </p:txBody>
      </p:sp>
      <p:sp>
        <p:nvSpPr>
          <p:cNvPr id="11" name="TextBox 10">
            <a:extLst>
              <a:ext uri="{FF2B5EF4-FFF2-40B4-BE49-F238E27FC236}">
                <a16:creationId xmlns:a16="http://schemas.microsoft.com/office/drawing/2014/main" id="{CD2BB6B7-F3A4-4844-AD11-EC3D84D1671C}"/>
              </a:ext>
            </a:extLst>
          </p:cNvPr>
          <p:cNvSpPr txBox="1"/>
          <p:nvPr/>
        </p:nvSpPr>
        <p:spPr>
          <a:xfrm>
            <a:off x="8449871" y="1321879"/>
            <a:ext cx="2038935" cy="523220"/>
          </a:xfrm>
          <a:prstGeom prst="rect">
            <a:avLst/>
          </a:prstGeom>
          <a:noFill/>
        </p:spPr>
        <p:txBody>
          <a:bodyPr wrap="square" rtlCol="0">
            <a:spAutoFit/>
          </a:bodyPr>
          <a:lstStyle/>
          <a:p>
            <a:r>
              <a:rPr lang="en-US" sz="1400" b="1" dirty="0">
                <a:solidFill>
                  <a:srgbClr val="C00000"/>
                </a:solidFill>
              </a:rPr>
              <a:t>Oxygenated Blood Leaving the Lungs</a:t>
            </a:r>
          </a:p>
        </p:txBody>
      </p:sp>
      <p:sp>
        <p:nvSpPr>
          <p:cNvPr id="12" name="TextBox 11">
            <a:extLst>
              <a:ext uri="{FF2B5EF4-FFF2-40B4-BE49-F238E27FC236}">
                <a16:creationId xmlns:a16="http://schemas.microsoft.com/office/drawing/2014/main" id="{C0369731-C3AD-449D-BD63-47CA3DC0B228}"/>
              </a:ext>
            </a:extLst>
          </p:cNvPr>
          <p:cNvSpPr txBox="1"/>
          <p:nvPr/>
        </p:nvSpPr>
        <p:spPr>
          <a:xfrm>
            <a:off x="5584072" y="2998651"/>
            <a:ext cx="1346963" cy="523220"/>
          </a:xfrm>
          <a:prstGeom prst="rect">
            <a:avLst/>
          </a:prstGeom>
          <a:noFill/>
        </p:spPr>
        <p:txBody>
          <a:bodyPr wrap="square" rtlCol="0">
            <a:spAutoFit/>
          </a:bodyPr>
          <a:lstStyle/>
          <a:p>
            <a:r>
              <a:rPr lang="en-US" sz="1400" b="1" dirty="0">
                <a:solidFill>
                  <a:schemeClr val="tx2"/>
                </a:solidFill>
              </a:rPr>
              <a:t>Returning from tissue</a:t>
            </a:r>
          </a:p>
        </p:txBody>
      </p:sp>
      <p:sp>
        <p:nvSpPr>
          <p:cNvPr id="13" name="Oval 12">
            <a:extLst>
              <a:ext uri="{FF2B5EF4-FFF2-40B4-BE49-F238E27FC236}">
                <a16:creationId xmlns:a16="http://schemas.microsoft.com/office/drawing/2014/main" id="{F655489A-F846-4F81-8E9B-F1F150D5C506}"/>
              </a:ext>
            </a:extLst>
          </p:cNvPr>
          <p:cNvSpPr/>
          <p:nvPr/>
        </p:nvSpPr>
        <p:spPr>
          <a:xfrm>
            <a:off x="8054502" y="1267456"/>
            <a:ext cx="373392" cy="608055"/>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13CED3F-FEA0-4359-B699-2E8B5E4DAFEA}"/>
              </a:ext>
            </a:extLst>
          </p:cNvPr>
          <p:cNvSpPr/>
          <p:nvPr/>
        </p:nvSpPr>
        <p:spPr>
          <a:xfrm rot="2183899">
            <a:off x="5655746" y="1645303"/>
            <a:ext cx="373392" cy="1551474"/>
          </a:xfrm>
          <a:prstGeom prst="ellipse">
            <a:avLst/>
          </a:prstGeom>
          <a:solidFill>
            <a:schemeClr val="tx2">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768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1BBB68-9385-442C-8D87-386D8A509C9C}"/>
              </a:ext>
            </a:extLst>
          </p:cNvPr>
          <p:cNvSpPr>
            <a:spLocks noGrp="1"/>
          </p:cNvSpPr>
          <p:nvPr>
            <p:ph type="body" sz="quarter" idx="11"/>
          </p:nvPr>
        </p:nvSpPr>
        <p:spPr>
          <a:xfrm>
            <a:off x="434764" y="1708607"/>
            <a:ext cx="11674141" cy="507999"/>
          </a:xfrm>
        </p:spPr>
        <p:txBody>
          <a:bodyPr/>
          <a:lstStyle/>
          <a:p>
            <a:r>
              <a:rPr lang="en-US" dirty="0"/>
              <a:t>Introduction</a:t>
            </a:r>
          </a:p>
        </p:txBody>
      </p:sp>
    </p:spTree>
    <p:extLst>
      <p:ext uri="{BB962C8B-B14F-4D97-AF65-F5344CB8AC3E}">
        <p14:creationId xmlns:p14="http://schemas.microsoft.com/office/powerpoint/2010/main" val="8400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AEACE4-1E74-4340-9F8A-F70DF5130E5E}"/>
              </a:ext>
            </a:extLst>
          </p:cNvPr>
          <p:cNvSpPr>
            <a:spLocks noGrp="1"/>
          </p:cNvSpPr>
          <p:nvPr>
            <p:ph type="sldNum" sz="quarter" idx="10"/>
          </p:nvPr>
        </p:nvSpPr>
        <p:spPr/>
        <p:txBody>
          <a:bodyPr/>
          <a:lstStyle/>
          <a:p>
            <a:fld id="{8554F043-5E50-CC40-805F-2310A85646C5}" type="slidenum">
              <a:rPr lang="en-US" smtClean="0"/>
              <a:pPr/>
              <a:t>30</a:t>
            </a:fld>
            <a:endParaRPr lang="en-US"/>
          </a:p>
        </p:txBody>
      </p:sp>
      <p:sp>
        <p:nvSpPr>
          <p:cNvPr id="4" name="Text Placeholder 3">
            <a:extLst>
              <a:ext uri="{FF2B5EF4-FFF2-40B4-BE49-F238E27FC236}">
                <a16:creationId xmlns:a16="http://schemas.microsoft.com/office/drawing/2014/main" id="{BB1D0A6F-7C3F-4FAF-BEEC-31B5FEA9BDA8}"/>
              </a:ext>
            </a:extLst>
          </p:cNvPr>
          <p:cNvSpPr>
            <a:spLocks noGrp="1"/>
          </p:cNvSpPr>
          <p:nvPr>
            <p:ph type="body" sz="quarter" idx="11"/>
          </p:nvPr>
        </p:nvSpPr>
        <p:spPr/>
        <p:txBody>
          <a:bodyPr/>
          <a:lstStyle/>
          <a:p>
            <a:r>
              <a:rPr lang="en-US" dirty="0"/>
              <a:t>Detecting Hypoxemia via SpO</a:t>
            </a:r>
            <a:r>
              <a:rPr lang="en-US" baseline="-25000" dirty="0"/>
              <a:t>2</a:t>
            </a:r>
          </a:p>
        </p:txBody>
      </p:sp>
      <p:pic>
        <p:nvPicPr>
          <p:cNvPr id="7" name="Picture 6">
            <a:extLst>
              <a:ext uri="{FF2B5EF4-FFF2-40B4-BE49-F238E27FC236}">
                <a16:creationId xmlns:a16="http://schemas.microsoft.com/office/drawing/2014/main" id="{66AE8BB0-B081-457F-AD6B-71F5BD2E32CC}"/>
              </a:ext>
            </a:extLst>
          </p:cNvPr>
          <p:cNvPicPr>
            <a:picLocks noChangeAspect="1"/>
          </p:cNvPicPr>
          <p:nvPr/>
        </p:nvPicPr>
        <p:blipFill>
          <a:blip r:embed="rId2"/>
          <a:stretch>
            <a:fillRect/>
          </a:stretch>
        </p:blipFill>
        <p:spPr>
          <a:xfrm>
            <a:off x="5998245" y="1295656"/>
            <a:ext cx="5839869" cy="484473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BF07993-B66D-44E5-8CE3-3A94880C386E}"/>
                  </a:ext>
                </a:extLst>
              </p:cNvPr>
              <p:cNvSpPr txBox="1"/>
              <p:nvPr/>
            </p:nvSpPr>
            <p:spPr>
              <a:xfrm>
                <a:off x="816437" y="1035256"/>
                <a:ext cx="4803441" cy="3139321"/>
              </a:xfrm>
              <a:prstGeom prst="rect">
                <a:avLst/>
              </a:prstGeom>
              <a:noFill/>
            </p:spPr>
            <p:txBody>
              <a:bodyPr wrap="square" rtlCol="0">
                <a:spAutoFit/>
              </a:bodyPr>
              <a:lstStyle/>
              <a:p>
                <a:r>
                  <a:rPr lang="en-US" dirty="0"/>
                  <a:t>Both bias and variance are present in the estimates of PF (</a:t>
                </a:r>
                <a14:m>
                  <m:oMath xmlns:m="http://schemas.openxmlformats.org/officeDocument/2006/math">
                    <m:r>
                      <a:rPr lang="en-US" i="1">
                        <a:latin typeface="Cambria Math" panose="02040503050406030204" pitchFamily="18" charset="0"/>
                      </a:rPr>
                      <m:t>𝑆𝑎</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𝐹𝑖</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oMath>
                </a14:m>
                <a:r>
                  <a:rPr lang="en-US" dirty="0"/>
                  <a:t> ).</a:t>
                </a:r>
              </a:p>
              <a:p>
                <a:endParaRPr lang="en-US" dirty="0"/>
              </a:p>
              <a:p>
                <a:r>
                  <a:rPr lang="en-US" dirty="0"/>
                  <a:t>Above 96% oxygen saturation all methods are inaccurate</a:t>
                </a:r>
              </a:p>
              <a:p>
                <a:endParaRPr lang="en-US" dirty="0"/>
              </a:p>
              <a:p>
                <a:r>
                  <a:rPr lang="en-US" dirty="0"/>
                  <a:t>The equations are most accurate where it matters the most</a:t>
                </a:r>
              </a:p>
              <a:p>
                <a:endParaRPr lang="en-US" dirty="0"/>
              </a:p>
              <a:p>
                <a:r>
                  <a:rPr lang="en-US" dirty="0"/>
                  <a:t>Percent mortality between the methods was equivalent (established utility)</a:t>
                </a:r>
              </a:p>
            </p:txBody>
          </p:sp>
        </mc:Choice>
        <mc:Fallback xmlns="">
          <p:sp>
            <p:nvSpPr>
              <p:cNvPr id="8" name="TextBox 7">
                <a:extLst>
                  <a:ext uri="{FF2B5EF4-FFF2-40B4-BE49-F238E27FC236}">
                    <a16:creationId xmlns:a16="http://schemas.microsoft.com/office/drawing/2014/main" id="{5BF07993-B66D-44E5-8CE3-3A94880C386E}"/>
                  </a:ext>
                </a:extLst>
              </p:cNvPr>
              <p:cNvSpPr txBox="1">
                <a:spLocks noRot="1" noChangeAspect="1" noMove="1" noResize="1" noEditPoints="1" noAdjustHandles="1" noChangeArrowheads="1" noChangeShapeType="1" noTextEdit="1"/>
              </p:cNvSpPr>
              <p:nvPr/>
            </p:nvSpPr>
            <p:spPr>
              <a:xfrm>
                <a:off x="816437" y="1035256"/>
                <a:ext cx="4803441" cy="3139321"/>
              </a:xfrm>
              <a:prstGeom prst="rect">
                <a:avLst/>
              </a:prstGeom>
              <a:blipFill>
                <a:blip r:embed="rId3"/>
                <a:stretch>
                  <a:fillRect l="-1142" t="-1165" r="-1523" b="-213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645F3B6-6A09-419C-A41C-548C923357C6}"/>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702662" y="4302550"/>
            <a:ext cx="5106400" cy="1965813"/>
          </a:xfrm>
          <a:prstGeom prst="rect">
            <a:avLst/>
          </a:prstGeom>
        </p:spPr>
      </p:pic>
      <p:sp>
        <p:nvSpPr>
          <p:cNvPr id="10" name="Rectangle 9">
            <a:extLst>
              <a:ext uri="{FF2B5EF4-FFF2-40B4-BE49-F238E27FC236}">
                <a16:creationId xmlns:a16="http://schemas.microsoft.com/office/drawing/2014/main" id="{CDCDDE52-1FC6-4A73-9BE8-C08D7D34224B}"/>
              </a:ext>
            </a:extLst>
          </p:cNvPr>
          <p:cNvSpPr/>
          <p:nvPr/>
        </p:nvSpPr>
        <p:spPr>
          <a:xfrm>
            <a:off x="816437" y="6268363"/>
            <a:ext cx="10672901" cy="461665"/>
          </a:xfrm>
          <a:prstGeom prst="rect">
            <a:avLst/>
          </a:prstGeom>
        </p:spPr>
        <p:txBody>
          <a:bodyPr wrap="square">
            <a:spAutoFit/>
          </a:bodyPr>
          <a:lstStyle/>
          <a:p>
            <a:r>
              <a:rPr lang="en-US" sz="1200" dirty="0"/>
              <a:t>Brown SM, Grissom CK, Moss M, et al. Nonlinear Imputation of Pao2/Fio2 From Spo2/Fio2 Among Patients With Acute Respiratory Distress Syndrome. Chest. 2016;150(2):307–313. doi:10.1016/j.chest.2016.01.003</a:t>
            </a:r>
          </a:p>
        </p:txBody>
      </p:sp>
    </p:spTree>
    <p:extLst>
      <p:ext uri="{BB962C8B-B14F-4D97-AF65-F5344CB8AC3E}">
        <p14:creationId xmlns:p14="http://schemas.microsoft.com/office/powerpoint/2010/main" val="362991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D56826-C18D-4148-A9E5-2EC42320B3FC}"/>
              </a:ext>
            </a:extLst>
          </p:cNvPr>
          <p:cNvSpPr>
            <a:spLocks noGrp="1"/>
          </p:cNvSpPr>
          <p:nvPr>
            <p:ph type="sldNum" sz="quarter" idx="10"/>
          </p:nvPr>
        </p:nvSpPr>
        <p:spPr/>
        <p:txBody>
          <a:bodyPr/>
          <a:lstStyle/>
          <a:p>
            <a:fld id="{8554F043-5E50-CC40-805F-2310A85646C5}" type="slidenum">
              <a:rPr lang="en-US" smtClean="0"/>
              <a:pPr/>
              <a:t>31</a:t>
            </a:fld>
            <a:endParaRPr lang="en-US"/>
          </a:p>
        </p:txBody>
      </p:sp>
      <p:sp>
        <p:nvSpPr>
          <p:cNvPr id="5" name="Text Placeholder 4">
            <a:extLst>
              <a:ext uri="{FF2B5EF4-FFF2-40B4-BE49-F238E27FC236}">
                <a16:creationId xmlns:a16="http://schemas.microsoft.com/office/drawing/2014/main" id="{1D022987-4D20-4655-9D77-5C1D9D6CDA75}"/>
              </a:ext>
            </a:extLst>
          </p:cNvPr>
          <p:cNvSpPr>
            <a:spLocks noGrp="1"/>
          </p:cNvSpPr>
          <p:nvPr>
            <p:ph type="body" sz="quarter" idx="11"/>
          </p:nvPr>
        </p:nvSpPr>
        <p:spPr/>
        <p:txBody>
          <a:bodyPr/>
          <a:lstStyle/>
          <a:p>
            <a:r>
              <a:rPr lang="en-US" dirty="0"/>
              <a:t>Labeling Example</a:t>
            </a:r>
          </a:p>
        </p:txBody>
      </p:sp>
      <p:pic>
        <p:nvPicPr>
          <p:cNvPr id="8" name="Picture 7">
            <a:extLst>
              <a:ext uri="{FF2B5EF4-FFF2-40B4-BE49-F238E27FC236}">
                <a16:creationId xmlns:a16="http://schemas.microsoft.com/office/drawing/2014/main" id="{3D702695-6A9B-4261-9201-2788091B17B5}"/>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509617" y="1973568"/>
            <a:ext cx="8737816" cy="3344779"/>
          </a:xfrm>
          <a:prstGeom prst="rect">
            <a:avLst/>
          </a:prstGeom>
        </p:spPr>
      </p:pic>
      <p:sp>
        <p:nvSpPr>
          <p:cNvPr id="9" name="TextBox 8">
            <a:extLst>
              <a:ext uri="{FF2B5EF4-FFF2-40B4-BE49-F238E27FC236}">
                <a16:creationId xmlns:a16="http://schemas.microsoft.com/office/drawing/2014/main" id="{EED5F225-3CC6-4286-8133-946903A8A80D}"/>
              </a:ext>
            </a:extLst>
          </p:cNvPr>
          <p:cNvSpPr txBox="1"/>
          <p:nvPr/>
        </p:nvSpPr>
        <p:spPr>
          <a:xfrm>
            <a:off x="2572439" y="1330729"/>
            <a:ext cx="7047122" cy="369332"/>
          </a:xfrm>
          <a:prstGeom prst="rect">
            <a:avLst/>
          </a:prstGeom>
          <a:noFill/>
        </p:spPr>
        <p:txBody>
          <a:bodyPr wrap="none" rtlCol="0">
            <a:spAutoFit/>
          </a:bodyPr>
          <a:lstStyle/>
          <a:p>
            <a:r>
              <a:rPr lang="en-US" dirty="0"/>
              <a:t>Automatic Labeling – Ensures Clear Drops for Reference Data</a:t>
            </a:r>
          </a:p>
        </p:txBody>
      </p:sp>
      <p:sp>
        <p:nvSpPr>
          <p:cNvPr id="10" name="Rectangle 9">
            <a:extLst>
              <a:ext uri="{FF2B5EF4-FFF2-40B4-BE49-F238E27FC236}">
                <a16:creationId xmlns:a16="http://schemas.microsoft.com/office/drawing/2014/main" id="{D549AE5E-E5EE-4488-80E1-D88862854DD8}"/>
              </a:ext>
            </a:extLst>
          </p:cNvPr>
          <p:cNvSpPr/>
          <p:nvPr/>
        </p:nvSpPr>
        <p:spPr>
          <a:xfrm>
            <a:off x="643707" y="5745742"/>
            <a:ext cx="11205411" cy="738664"/>
          </a:xfrm>
          <a:prstGeom prst="rect">
            <a:avLst/>
          </a:prstGeom>
        </p:spPr>
        <p:txBody>
          <a:bodyPr wrap="square">
            <a:spAutoFit/>
          </a:bodyPr>
          <a:lstStyle/>
          <a:p>
            <a:r>
              <a:rPr lang="en-US" sz="1400" dirty="0">
                <a:solidFill>
                  <a:srgbClr val="222222"/>
                </a:solidFill>
                <a:latin typeface="Arial" panose="020B0604020202020204" pitchFamily="34" charset="0"/>
              </a:rPr>
              <a:t>From Supplementary Materials:  Lundberg, Scott M., </a:t>
            </a:r>
            <a:r>
              <a:rPr lang="en-US" sz="1400" dirty="0" err="1">
                <a:solidFill>
                  <a:srgbClr val="222222"/>
                </a:solidFill>
                <a:latin typeface="Arial" panose="020B0604020202020204" pitchFamily="34" charset="0"/>
              </a:rPr>
              <a:t>Bala</a:t>
            </a:r>
            <a:r>
              <a:rPr lang="en-US" sz="1400" dirty="0">
                <a:solidFill>
                  <a:srgbClr val="222222"/>
                </a:solidFill>
                <a:latin typeface="Arial" panose="020B0604020202020204" pitchFamily="34" charset="0"/>
              </a:rPr>
              <a:t> Nair, Monica S. Vavilala, Mayumi </a:t>
            </a:r>
            <a:r>
              <a:rPr lang="en-US" sz="1400" dirty="0" err="1">
                <a:solidFill>
                  <a:srgbClr val="222222"/>
                </a:solidFill>
                <a:latin typeface="Arial" panose="020B0604020202020204" pitchFamily="34" charset="0"/>
              </a:rPr>
              <a:t>Horibe</a:t>
            </a:r>
            <a:r>
              <a:rPr lang="en-US" sz="1400" dirty="0">
                <a:solidFill>
                  <a:srgbClr val="222222"/>
                </a:solidFill>
                <a:latin typeface="Arial" panose="020B0604020202020204" pitchFamily="34" charset="0"/>
              </a:rPr>
              <a:t>, Michael J. </a:t>
            </a:r>
            <a:r>
              <a:rPr lang="en-US" sz="1400" dirty="0" err="1">
                <a:solidFill>
                  <a:srgbClr val="222222"/>
                </a:solidFill>
                <a:latin typeface="Arial" panose="020B0604020202020204" pitchFamily="34" charset="0"/>
              </a:rPr>
              <a:t>Eisses</a:t>
            </a:r>
            <a:r>
              <a:rPr lang="en-US" sz="1400" dirty="0">
                <a:solidFill>
                  <a:srgbClr val="222222"/>
                </a:solidFill>
                <a:latin typeface="Arial" panose="020B0604020202020204" pitchFamily="34" charset="0"/>
              </a:rPr>
              <a:t>, Trevor Adams, David E. Liston et al. "Explainable machine-learning predictions for the prevention of </a:t>
            </a:r>
            <a:r>
              <a:rPr lang="en-US" sz="1400" dirty="0" err="1">
                <a:solidFill>
                  <a:srgbClr val="222222"/>
                </a:solidFill>
                <a:latin typeface="Arial" panose="020B0604020202020204" pitchFamily="34" charset="0"/>
              </a:rPr>
              <a:t>hypoxaemia</a:t>
            </a:r>
            <a:r>
              <a:rPr lang="en-US" sz="1400" dirty="0">
                <a:solidFill>
                  <a:srgbClr val="222222"/>
                </a:solidFill>
                <a:latin typeface="Arial" panose="020B0604020202020204" pitchFamily="34" charset="0"/>
              </a:rPr>
              <a:t> during surgery." </a:t>
            </a:r>
            <a:r>
              <a:rPr lang="en-US" sz="1400" i="1" dirty="0">
                <a:solidFill>
                  <a:srgbClr val="222222"/>
                </a:solidFill>
                <a:latin typeface="Arial" panose="020B0604020202020204" pitchFamily="34" charset="0"/>
              </a:rPr>
              <a:t>Nature biomedical engineering</a:t>
            </a:r>
            <a:r>
              <a:rPr lang="en-US" sz="1400" dirty="0">
                <a:solidFill>
                  <a:srgbClr val="222222"/>
                </a:solidFill>
                <a:latin typeface="Arial" panose="020B0604020202020204" pitchFamily="34" charset="0"/>
              </a:rPr>
              <a:t> 2, no. 10 (2018): 749.</a:t>
            </a:r>
            <a:endParaRPr lang="en-US" sz="1400" dirty="0"/>
          </a:p>
        </p:txBody>
      </p:sp>
    </p:spTree>
    <p:extLst>
      <p:ext uri="{BB962C8B-B14F-4D97-AF65-F5344CB8AC3E}">
        <p14:creationId xmlns:p14="http://schemas.microsoft.com/office/powerpoint/2010/main" val="394976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5A89B7-E849-4DFE-966B-130AA1DBF07B}"/>
              </a:ext>
            </a:extLst>
          </p:cNvPr>
          <p:cNvSpPr>
            <a:spLocks noGrp="1"/>
          </p:cNvSpPr>
          <p:nvPr>
            <p:ph type="sldNum" sz="quarter" idx="10"/>
          </p:nvPr>
        </p:nvSpPr>
        <p:spPr/>
        <p:txBody>
          <a:bodyPr/>
          <a:lstStyle/>
          <a:p>
            <a:fld id="{8554F043-5E50-CC40-805F-2310A85646C5}" type="slidenum">
              <a:rPr lang="en-US" smtClean="0"/>
              <a:pPr/>
              <a:t>32</a:t>
            </a:fld>
            <a:endParaRPr lang="en-US" dirty="0"/>
          </a:p>
        </p:txBody>
      </p:sp>
      <p:sp>
        <p:nvSpPr>
          <p:cNvPr id="4" name="Text Placeholder 3">
            <a:extLst>
              <a:ext uri="{FF2B5EF4-FFF2-40B4-BE49-F238E27FC236}">
                <a16:creationId xmlns:a16="http://schemas.microsoft.com/office/drawing/2014/main" id="{38CF588C-3B47-4D2C-BBF4-1F47B8D04414}"/>
              </a:ext>
            </a:extLst>
          </p:cNvPr>
          <p:cNvSpPr>
            <a:spLocks noGrp="1"/>
          </p:cNvSpPr>
          <p:nvPr>
            <p:ph type="body" sz="quarter" idx="11"/>
          </p:nvPr>
        </p:nvSpPr>
        <p:spPr/>
        <p:txBody>
          <a:bodyPr/>
          <a:lstStyle/>
          <a:p>
            <a:r>
              <a:rPr lang="en-US" dirty="0"/>
              <a:t>Example (MIMIC II) Time Series Data</a:t>
            </a:r>
          </a:p>
        </p:txBody>
      </p:sp>
      <p:pic>
        <p:nvPicPr>
          <p:cNvPr id="6" name="Picture 5">
            <a:extLst>
              <a:ext uri="{FF2B5EF4-FFF2-40B4-BE49-F238E27FC236}">
                <a16:creationId xmlns:a16="http://schemas.microsoft.com/office/drawing/2014/main" id="{32284794-E102-4715-BAF6-1DBF6F28797A}"/>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844982" y="863231"/>
            <a:ext cx="8087838" cy="4796315"/>
          </a:xfrm>
          <a:prstGeom prst="rect">
            <a:avLst/>
          </a:prstGeom>
        </p:spPr>
      </p:pic>
      <p:sp>
        <p:nvSpPr>
          <p:cNvPr id="5" name="Rectangle 4">
            <a:extLst>
              <a:ext uri="{FF2B5EF4-FFF2-40B4-BE49-F238E27FC236}">
                <a16:creationId xmlns:a16="http://schemas.microsoft.com/office/drawing/2014/main" id="{A3E87018-00D5-499D-8855-DAF4EA69BA7B}"/>
              </a:ext>
            </a:extLst>
          </p:cNvPr>
          <p:cNvSpPr/>
          <p:nvPr/>
        </p:nvSpPr>
        <p:spPr>
          <a:xfrm>
            <a:off x="8070155" y="4880081"/>
            <a:ext cx="558799" cy="34713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F664867-86BE-4834-AB8A-8ADAA21D38C7}"/>
              </a:ext>
            </a:extLst>
          </p:cNvPr>
          <p:cNvSpPr txBox="1"/>
          <p:nvPr/>
        </p:nvSpPr>
        <p:spPr>
          <a:xfrm>
            <a:off x="3314877" y="1487634"/>
            <a:ext cx="481222" cy="369332"/>
          </a:xfrm>
          <a:prstGeom prst="rect">
            <a:avLst/>
          </a:prstGeom>
          <a:noFill/>
        </p:spPr>
        <p:txBody>
          <a:bodyPr wrap="none" rtlCol="0">
            <a:spAutoFit/>
          </a:bodyPr>
          <a:lstStyle/>
          <a:p>
            <a:r>
              <a:rPr lang="en-US" dirty="0"/>
              <a:t>HR</a:t>
            </a:r>
          </a:p>
        </p:txBody>
      </p:sp>
      <p:sp>
        <p:nvSpPr>
          <p:cNvPr id="9" name="TextBox 8">
            <a:extLst>
              <a:ext uri="{FF2B5EF4-FFF2-40B4-BE49-F238E27FC236}">
                <a16:creationId xmlns:a16="http://schemas.microsoft.com/office/drawing/2014/main" id="{4D6D3117-6E04-4B98-AEE9-6AFD11F54433}"/>
              </a:ext>
            </a:extLst>
          </p:cNvPr>
          <p:cNvSpPr txBox="1"/>
          <p:nvPr/>
        </p:nvSpPr>
        <p:spPr>
          <a:xfrm>
            <a:off x="3303421" y="3085189"/>
            <a:ext cx="2694969" cy="369332"/>
          </a:xfrm>
          <a:prstGeom prst="rect">
            <a:avLst/>
          </a:prstGeom>
          <a:noFill/>
        </p:spPr>
        <p:txBody>
          <a:bodyPr wrap="none" rtlCol="0">
            <a:spAutoFit/>
          </a:bodyPr>
          <a:lstStyle/>
          <a:p>
            <a:r>
              <a:rPr lang="en-US" dirty="0"/>
              <a:t>Systolic Blood Pressure</a:t>
            </a:r>
          </a:p>
        </p:txBody>
      </p:sp>
      <p:sp>
        <p:nvSpPr>
          <p:cNvPr id="10" name="TextBox 9">
            <a:extLst>
              <a:ext uri="{FF2B5EF4-FFF2-40B4-BE49-F238E27FC236}">
                <a16:creationId xmlns:a16="http://schemas.microsoft.com/office/drawing/2014/main" id="{6645DE1E-7D93-41AE-BF46-5A6C650A47A8}"/>
              </a:ext>
            </a:extLst>
          </p:cNvPr>
          <p:cNvSpPr txBox="1"/>
          <p:nvPr/>
        </p:nvSpPr>
        <p:spPr>
          <a:xfrm>
            <a:off x="3303421" y="4061991"/>
            <a:ext cx="785793" cy="369332"/>
          </a:xfrm>
          <a:prstGeom prst="rect">
            <a:avLst/>
          </a:prstGeom>
          <a:noFill/>
        </p:spPr>
        <p:txBody>
          <a:bodyPr wrap="none" rtlCol="0">
            <a:spAutoFit/>
          </a:bodyPr>
          <a:lstStyle/>
          <a:p>
            <a:r>
              <a:rPr lang="en-US" dirty="0"/>
              <a:t>SpO2</a:t>
            </a:r>
          </a:p>
        </p:txBody>
      </p:sp>
      <p:sp>
        <p:nvSpPr>
          <p:cNvPr id="12" name="Freeform: Shape 11">
            <a:extLst>
              <a:ext uri="{FF2B5EF4-FFF2-40B4-BE49-F238E27FC236}">
                <a16:creationId xmlns:a16="http://schemas.microsoft.com/office/drawing/2014/main" id="{4DB57CD8-2141-4903-AFE6-C725925BD918}"/>
              </a:ext>
            </a:extLst>
          </p:cNvPr>
          <p:cNvSpPr/>
          <p:nvPr/>
        </p:nvSpPr>
        <p:spPr>
          <a:xfrm>
            <a:off x="2177354" y="5723046"/>
            <a:ext cx="7349067" cy="601134"/>
          </a:xfrm>
          <a:custGeom>
            <a:avLst/>
            <a:gdLst>
              <a:gd name="connsiteX0" fmla="*/ 0 w 7349067"/>
              <a:gd name="connsiteY0" fmla="*/ 567267 h 601134"/>
              <a:gd name="connsiteX1" fmla="*/ 50800 w 7349067"/>
              <a:gd name="connsiteY1" fmla="*/ 558800 h 601134"/>
              <a:gd name="connsiteX2" fmla="*/ 101600 w 7349067"/>
              <a:gd name="connsiteY2" fmla="*/ 541867 h 601134"/>
              <a:gd name="connsiteX3" fmla="*/ 220133 w 7349067"/>
              <a:gd name="connsiteY3" fmla="*/ 550334 h 601134"/>
              <a:gd name="connsiteX4" fmla="*/ 245533 w 7349067"/>
              <a:gd name="connsiteY4" fmla="*/ 558800 h 601134"/>
              <a:gd name="connsiteX5" fmla="*/ 338667 w 7349067"/>
              <a:gd name="connsiteY5" fmla="*/ 567267 h 601134"/>
              <a:gd name="connsiteX6" fmla="*/ 423333 w 7349067"/>
              <a:gd name="connsiteY6" fmla="*/ 592667 h 601134"/>
              <a:gd name="connsiteX7" fmla="*/ 448733 w 7349067"/>
              <a:gd name="connsiteY7" fmla="*/ 601134 h 601134"/>
              <a:gd name="connsiteX8" fmla="*/ 804333 w 7349067"/>
              <a:gd name="connsiteY8" fmla="*/ 592667 h 601134"/>
              <a:gd name="connsiteX9" fmla="*/ 846667 w 7349067"/>
              <a:gd name="connsiteY9" fmla="*/ 584200 h 601134"/>
              <a:gd name="connsiteX10" fmla="*/ 922867 w 7349067"/>
              <a:gd name="connsiteY10" fmla="*/ 575734 h 601134"/>
              <a:gd name="connsiteX11" fmla="*/ 1007533 w 7349067"/>
              <a:gd name="connsiteY11" fmla="*/ 558800 h 601134"/>
              <a:gd name="connsiteX12" fmla="*/ 1058333 w 7349067"/>
              <a:gd name="connsiteY12" fmla="*/ 541867 h 601134"/>
              <a:gd name="connsiteX13" fmla="*/ 1083733 w 7349067"/>
              <a:gd name="connsiteY13" fmla="*/ 533400 h 601134"/>
              <a:gd name="connsiteX14" fmla="*/ 1109133 w 7349067"/>
              <a:gd name="connsiteY14" fmla="*/ 524934 h 601134"/>
              <a:gd name="connsiteX15" fmla="*/ 1261533 w 7349067"/>
              <a:gd name="connsiteY15" fmla="*/ 533400 h 601134"/>
              <a:gd name="connsiteX16" fmla="*/ 1439333 w 7349067"/>
              <a:gd name="connsiteY16" fmla="*/ 550334 h 601134"/>
              <a:gd name="connsiteX17" fmla="*/ 1794933 w 7349067"/>
              <a:gd name="connsiteY17" fmla="*/ 567267 h 601134"/>
              <a:gd name="connsiteX18" fmla="*/ 1845733 w 7349067"/>
              <a:gd name="connsiteY18" fmla="*/ 575734 h 601134"/>
              <a:gd name="connsiteX19" fmla="*/ 2362200 w 7349067"/>
              <a:gd name="connsiteY19" fmla="*/ 584200 h 601134"/>
              <a:gd name="connsiteX20" fmla="*/ 2480733 w 7349067"/>
              <a:gd name="connsiteY20" fmla="*/ 601134 h 601134"/>
              <a:gd name="connsiteX21" fmla="*/ 2692400 w 7349067"/>
              <a:gd name="connsiteY21" fmla="*/ 592667 h 601134"/>
              <a:gd name="connsiteX22" fmla="*/ 2777067 w 7349067"/>
              <a:gd name="connsiteY22" fmla="*/ 567267 h 601134"/>
              <a:gd name="connsiteX23" fmla="*/ 2827867 w 7349067"/>
              <a:gd name="connsiteY23" fmla="*/ 550334 h 601134"/>
              <a:gd name="connsiteX24" fmla="*/ 2895600 w 7349067"/>
              <a:gd name="connsiteY24" fmla="*/ 533400 h 601134"/>
              <a:gd name="connsiteX25" fmla="*/ 2946400 w 7349067"/>
              <a:gd name="connsiteY25" fmla="*/ 516467 h 601134"/>
              <a:gd name="connsiteX26" fmla="*/ 3141133 w 7349067"/>
              <a:gd name="connsiteY26" fmla="*/ 499534 h 601134"/>
              <a:gd name="connsiteX27" fmla="*/ 3166533 w 7349067"/>
              <a:gd name="connsiteY27" fmla="*/ 491067 h 601134"/>
              <a:gd name="connsiteX28" fmla="*/ 3640667 w 7349067"/>
              <a:gd name="connsiteY28" fmla="*/ 491067 h 601134"/>
              <a:gd name="connsiteX29" fmla="*/ 3666067 w 7349067"/>
              <a:gd name="connsiteY29" fmla="*/ 499534 h 601134"/>
              <a:gd name="connsiteX30" fmla="*/ 4174067 w 7349067"/>
              <a:gd name="connsiteY30" fmla="*/ 499534 h 601134"/>
              <a:gd name="connsiteX31" fmla="*/ 4224867 w 7349067"/>
              <a:gd name="connsiteY31" fmla="*/ 482600 h 601134"/>
              <a:gd name="connsiteX32" fmla="*/ 4275667 w 7349067"/>
              <a:gd name="connsiteY32" fmla="*/ 448734 h 601134"/>
              <a:gd name="connsiteX33" fmla="*/ 4301067 w 7349067"/>
              <a:gd name="connsiteY33" fmla="*/ 440267 h 601134"/>
              <a:gd name="connsiteX34" fmla="*/ 4377267 w 7349067"/>
              <a:gd name="connsiteY34" fmla="*/ 397934 h 601134"/>
              <a:gd name="connsiteX35" fmla="*/ 4394200 w 7349067"/>
              <a:gd name="connsiteY35" fmla="*/ 381000 h 601134"/>
              <a:gd name="connsiteX36" fmla="*/ 4453467 w 7349067"/>
              <a:gd name="connsiteY36" fmla="*/ 347134 h 601134"/>
              <a:gd name="connsiteX37" fmla="*/ 4470400 w 7349067"/>
              <a:gd name="connsiteY37" fmla="*/ 330200 h 601134"/>
              <a:gd name="connsiteX38" fmla="*/ 4555067 w 7349067"/>
              <a:gd name="connsiteY38" fmla="*/ 304800 h 601134"/>
              <a:gd name="connsiteX39" fmla="*/ 4580467 w 7349067"/>
              <a:gd name="connsiteY39" fmla="*/ 287867 h 601134"/>
              <a:gd name="connsiteX40" fmla="*/ 4673600 w 7349067"/>
              <a:gd name="connsiteY40" fmla="*/ 279400 h 601134"/>
              <a:gd name="connsiteX41" fmla="*/ 4699000 w 7349067"/>
              <a:gd name="connsiteY41" fmla="*/ 270934 h 601134"/>
              <a:gd name="connsiteX42" fmla="*/ 4800600 w 7349067"/>
              <a:gd name="connsiteY42" fmla="*/ 254000 h 601134"/>
              <a:gd name="connsiteX43" fmla="*/ 4902200 w 7349067"/>
              <a:gd name="connsiteY43" fmla="*/ 220134 h 601134"/>
              <a:gd name="connsiteX44" fmla="*/ 4927600 w 7349067"/>
              <a:gd name="connsiteY44" fmla="*/ 211667 h 601134"/>
              <a:gd name="connsiteX45" fmla="*/ 4953000 w 7349067"/>
              <a:gd name="connsiteY45" fmla="*/ 203200 h 601134"/>
              <a:gd name="connsiteX46" fmla="*/ 4978400 w 7349067"/>
              <a:gd name="connsiteY46" fmla="*/ 186267 h 601134"/>
              <a:gd name="connsiteX47" fmla="*/ 5029200 w 7349067"/>
              <a:gd name="connsiteY47" fmla="*/ 169334 h 601134"/>
              <a:gd name="connsiteX48" fmla="*/ 5054600 w 7349067"/>
              <a:gd name="connsiteY48" fmla="*/ 160867 h 601134"/>
              <a:gd name="connsiteX49" fmla="*/ 5080000 w 7349067"/>
              <a:gd name="connsiteY49" fmla="*/ 152400 h 601134"/>
              <a:gd name="connsiteX50" fmla="*/ 5122333 w 7349067"/>
              <a:gd name="connsiteY50" fmla="*/ 143934 h 601134"/>
              <a:gd name="connsiteX51" fmla="*/ 5173133 w 7349067"/>
              <a:gd name="connsiteY51" fmla="*/ 127000 h 601134"/>
              <a:gd name="connsiteX52" fmla="*/ 5223933 w 7349067"/>
              <a:gd name="connsiteY52" fmla="*/ 110067 h 601134"/>
              <a:gd name="connsiteX53" fmla="*/ 5274733 w 7349067"/>
              <a:gd name="connsiteY53" fmla="*/ 93134 h 601134"/>
              <a:gd name="connsiteX54" fmla="*/ 5325533 w 7349067"/>
              <a:gd name="connsiteY54" fmla="*/ 84667 h 601134"/>
              <a:gd name="connsiteX55" fmla="*/ 5350933 w 7349067"/>
              <a:gd name="connsiteY55" fmla="*/ 76200 h 601134"/>
              <a:gd name="connsiteX56" fmla="*/ 5537200 w 7349067"/>
              <a:gd name="connsiteY56" fmla="*/ 50800 h 601134"/>
              <a:gd name="connsiteX57" fmla="*/ 5604933 w 7349067"/>
              <a:gd name="connsiteY57" fmla="*/ 42334 h 601134"/>
              <a:gd name="connsiteX58" fmla="*/ 5782733 w 7349067"/>
              <a:gd name="connsiteY58" fmla="*/ 25400 h 601134"/>
              <a:gd name="connsiteX59" fmla="*/ 5884333 w 7349067"/>
              <a:gd name="connsiteY59" fmla="*/ 16934 h 601134"/>
              <a:gd name="connsiteX60" fmla="*/ 6519333 w 7349067"/>
              <a:gd name="connsiteY60" fmla="*/ 0 h 601134"/>
              <a:gd name="connsiteX61" fmla="*/ 7349067 w 7349067"/>
              <a:gd name="connsiteY61" fmla="*/ 8467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349067" h="601134">
                <a:moveTo>
                  <a:pt x="0" y="567267"/>
                </a:moveTo>
                <a:cubicBezTo>
                  <a:pt x="16933" y="564445"/>
                  <a:pt x="34146" y="562964"/>
                  <a:pt x="50800" y="558800"/>
                </a:cubicBezTo>
                <a:cubicBezTo>
                  <a:pt x="68116" y="554471"/>
                  <a:pt x="101600" y="541867"/>
                  <a:pt x="101600" y="541867"/>
                </a:cubicBezTo>
                <a:cubicBezTo>
                  <a:pt x="141111" y="544689"/>
                  <a:pt x="180793" y="545706"/>
                  <a:pt x="220133" y="550334"/>
                </a:cubicBezTo>
                <a:cubicBezTo>
                  <a:pt x="228996" y="551377"/>
                  <a:pt x="236698" y="557538"/>
                  <a:pt x="245533" y="558800"/>
                </a:cubicBezTo>
                <a:cubicBezTo>
                  <a:pt x="276392" y="563208"/>
                  <a:pt x="307622" y="564445"/>
                  <a:pt x="338667" y="567267"/>
                </a:cubicBezTo>
                <a:cubicBezTo>
                  <a:pt x="389846" y="580063"/>
                  <a:pt x="361499" y="572056"/>
                  <a:pt x="423333" y="592667"/>
                </a:cubicBezTo>
                <a:lnTo>
                  <a:pt x="448733" y="601134"/>
                </a:lnTo>
                <a:lnTo>
                  <a:pt x="804333" y="592667"/>
                </a:lnTo>
                <a:cubicBezTo>
                  <a:pt x="818711" y="592055"/>
                  <a:pt x="832421" y="586235"/>
                  <a:pt x="846667" y="584200"/>
                </a:cubicBezTo>
                <a:cubicBezTo>
                  <a:pt x="871966" y="580586"/>
                  <a:pt x="897467" y="578556"/>
                  <a:pt x="922867" y="575734"/>
                </a:cubicBezTo>
                <a:cubicBezTo>
                  <a:pt x="993299" y="552256"/>
                  <a:pt x="881070" y="587984"/>
                  <a:pt x="1007533" y="558800"/>
                </a:cubicBezTo>
                <a:cubicBezTo>
                  <a:pt x="1024925" y="554786"/>
                  <a:pt x="1041400" y="547511"/>
                  <a:pt x="1058333" y="541867"/>
                </a:cubicBezTo>
                <a:lnTo>
                  <a:pt x="1083733" y="533400"/>
                </a:lnTo>
                <a:lnTo>
                  <a:pt x="1109133" y="524934"/>
                </a:lnTo>
                <a:lnTo>
                  <a:pt x="1261533" y="533400"/>
                </a:lnTo>
                <a:cubicBezTo>
                  <a:pt x="1340943" y="538694"/>
                  <a:pt x="1365196" y="542096"/>
                  <a:pt x="1439333" y="550334"/>
                </a:cubicBezTo>
                <a:cubicBezTo>
                  <a:pt x="1570976" y="594212"/>
                  <a:pt x="1433735" y="551213"/>
                  <a:pt x="1794933" y="567267"/>
                </a:cubicBezTo>
                <a:cubicBezTo>
                  <a:pt x="1812083" y="568029"/>
                  <a:pt x="1828574" y="575222"/>
                  <a:pt x="1845733" y="575734"/>
                </a:cubicBezTo>
                <a:cubicBezTo>
                  <a:pt x="2017835" y="580871"/>
                  <a:pt x="2190044" y="581378"/>
                  <a:pt x="2362200" y="584200"/>
                </a:cubicBezTo>
                <a:cubicBezTo>
                  <a:pt x="2401282" y="592017"/>
                  <a:pt x="2440509" y="601134"/>
                  <a:pt x="2480733" y="601134"/>
                </a:cubicBezTo>
                <a:cubicBezTo>
                  <a:pt x="2551345" y="601134"/>
                  <a:pt x="2621844" y="595489"/>
                  <a:pt x="2692400" y="592667"/>
                </a:cubicBezTo>
                <a:cubicBezTo>
                  <a:pt x="2743580" y="579872"/>
                  <a:pt x="2715233" y="587878"/>
                  <a:pt x="2777067" y="567267"/>
                </a:cubicBezTo>
                <a:lnTo>
                  <a:pt x="2827867" y="550334"/>
                </a:lnTo>
                <a:cubicBezTo>
                  <a:pt x="2850445" y="544689"/>
                  <a:pt x="2873522" y="540759"/>
                  <a:pt x="2895600" y="533400"/>
                </a:cubicBezTo>
                <a:cubicBezTo>
                  <a:pt x="2912533" y="527756"/>
                  <a:pt x="2928596" y="517739"/>
                  <a:pt x="2946400" y="516467"/>
                </a:cubicBezTo>
                <a:cubicBezTo>
                  <a:pt x="3090424" y="506179"/>
                  <a:pt x="3025564" y="512374"/>
                  <a:pt x="3141133" y="499534"/>
                </a:cubicBezTo>
                <a:cubicBezTo>
                  <a:pt x="3149600" y="496712"/>
                  <a:pt x="3157637" y="491779"/>
                  <a:pt x="3166533" y="491067"/>
                </a:cubicBezTo>
                <a:cubicBezTo>
                  <a:pt x="3359608" y="475620"/>
                  <a:pt x="3428276" y="484820"/>
                  <a:pt x="3640667" y="491067"/>
                </a:cubicBezTo>
                <a:cubicBezTo>
                  <a:pt x="3649134" y="493889"/>
                  <a:pt x="3657409" y="497369"/>
                  <a:pt x="3666067" y="499534"/>
                </a:cubicBezTo>
                <a:cubicBezTo>
                  <a:pt x="3824350" y="539104"/>
                  <a:pt x="4085448" y="501145"/>
                  <a:pt x="4174067" y="499534"/>
                </a:cubicBezTo>
                <a:cubicBezTo>
                  <a:pt x="4191000" y="493889"/>
                  <a:pt x="4210015" y="492501"/>
                  <a:pt x="4224867" y="482600"/>
                </a:cubicBezTo>
                <a:cubicBezTo>
                  <a:pt x="4241800" y="471311"/>
                  <a:pt x="4256360" y="455170"/>
                  <a:pt x="4275667" y="448734"/>
                </a:cubicBezTo>
                <a:cubicBezTo>
                  <a:pt x="4284134" y="445912"/>
                  <a:pt x="4293265" y="444601"/>
                  <a:pt x="4301067" y="440267"/>
                </a:cubicBezTo>
                <a:cubicBezTo>
                  <a:pt x="4388400" y="391748"/>
                  <a:pt x="4319795" y="417090"/>
                  <a:pt x="4377267" y="397934"/>
                </a:cubicBezTo>
                <a:cubicBezTo>
                  <a:pt x="4382911" y="392289"/>
                  <a:pt x="4387967" y="385987"/>
                  <a:pt x="4394200" y="381000"/>
                </a:cubicBezTo>
                <a:cubicBezTo>
                  <a:pt x="4414144" y="365045"/>
                  <a:pt x="4430292" y="358721"/>
                  <a:pt x="4453467" y="347134"/>
                </a:cubicBezTo>
                <a:cubicBezTo>
                  <a:pt x="4459111" y="341489"/>
                  <a:pt x="4463260" y="333770"/>
                  <a:pt x="4470400" y="330200"/>
                </a:cubicBezTo>
                <a:cubicBezTo>
                  <a:pt x="4517743" y="306528"/>
                  <a:pt x="4499119" y="342098"/>
                  <a:pt x="4555067" y="304800"/>
                </a:cubicBezTo>
                <a:cubicBezTo>
                  <a:pt x="4563534" y="299156"/>
                  <a:pt x="4570517" y="289999"/>
                  <a:pt x="4580467" y="287867"/>
                </a:cubicBezTo>
                <a:cubicBezTo>
                  <a:pt x="4610947" y="281335"/>
                  <a:pt x="4642556" y="282222"/>
                  <a:pt x="4673600" y="279400"/>
                </a:cubicBezTo>
                <a:cubicBezTo>
                  <a:pt x="4682067" y="276578"/>
                  <a:pt x="4690342" y="273098"/>
                  <a:pt x="4699000" y="270934"/>
                </a:cubicBezTo>
                <a:cubicBezTo>
                  <a:pt x="4732020" y="262679"/>
                  <a:pt x="4767140" y="258780"/>
                  <a:pt x="4800600" y="254000"/>
                </a:cubicBezTo>
                <a:lnTo>
                  <a:pt x="4902200" y="220134"/>
                </a:lnTo>
                <a:lnTo>
                  <a:pt x="4927600" y="211667"/>
                </a:lnTo>
                <a:cubicBezTo>
                  <a:pt x="4936067" y="208845"/>
                  <a:pt x="4945574" y="208150"/>
                  <a:pt x="4953000" y="203200"/>
                </a:cubicBezTo>
                <a:cubicBezTo>
                  <a:pt x="4961467" y="197556"/>
                  <a:pt x="4969101" y="190400"/>
                  <a:pt x="4978400" y="186267"/>
                </a:cubicBezTo>
                <a:cubicBezTo>
                  <a:pt x="4994711" y="179018"/>
                  <a:pt x="5012267" y="174978"/>
                  <a:pt x="5029200" y="169334"/>
                </a:cubicBezTo>
                <a:lnTo>
                  <a:pt x="5054600" y="160867"/>
                </a:lnTo>
                <a:cubicBezTo>
                  <a:pt x="5063067" y="158045"/>
                  <a:pt x="5071249" y="154150"/>
                  <a:pt x="5080000" y="152400"/>
                </a:cubicBezTo>
                <a:cubicBezTo>
                  <a:pt x="5094111" y="149578"/>
                  <a:pt x="5108450" y="147720"/>
                  <a:pt x="5122333" y="143934"/>
                </a:cubicBezTo>
                <a:cubicBezTo>
                  <a:pt x="5139553" y="139238"/>
                  <a:pt x="5156200" y="132644"/>
                  <a:pt x="5173133" y="127000"/>
                </a:cubicBezTo>
                <a:lnTo>
                  <a:pt x="5223933" y="110067"/>
                </a:lnTo>
                <a:cubicBezTo>
                  <a:pt x="5223940" y="110065"/>
                  <a:pt x="5274725" y="93135"/>
                  <a:pt x="5274733" y="93134"/>
                </a:cubicBezTo>
                <a:cubicBezTo>
                  <a:pt x="5291666" y="90312"/>
                  <a:pt x="5308775" y="88391"/>
                  <a:pt x="5325533" y="84667"/>
                </a:cubicBezTo>
                <a:cubicBezTo>
                  <a:pt x="5334245" y="82731"/>
                  <a:pt x="5342221" y="78136"/>
                  <a:pt x="5350933" y="76200"/>
                </a:cubicBezTo>
                <a:cubicBezTo>
                  <a:pt x="5391928" y="67090"/>
                  <a:pt x="5529682" y="51740"/>
                  <a:pt x="5537200" y="50800"/>
                </a:cubicBezTo>
                <a:lnTo>
                  <a:pt x="5604933" y="42334"/>
                </a:lnTo>
                <a:cubicBezTo>
                  <a:pt x="5679779" y="17384"/>
                  <a:pt x="5614703" y="36602"/>
                  <a:pt x="5782733" y="25400"/>
                </a:cubicBezTo>
                <a:cubicBezTo>
                  <a:pt x="5816642" y="23139"/>
                  <a:pt x="5850380" y="18379"/>
                  <a:pt x="5884333" y="16934"/>
                </a:cubicBezTo>
                <a:cubicBezTo>
                  <a:pt x="5967602" y="13391"/>
                  <a:pt x="6454348" y="1625"/>
                  <a:pt x="6519333" y="0"/>
                </a:cubicBezTo>
                <a:cubicBezTo>
                  <a:pt x="7134563" y="10254"/>
                  <a:pt x="6857976" y="8467"/>
                  <a:pt x="7349067" y="8467"/>
                </a:cubicBezTo>
              </a:path>
            </a:pathLst>
          </a:custGeom>
          <a:noFill/>
          <a:ln w="2222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DC22679-2364-49F6-97DD-ED29A262AFFB}"/>
              </a:ext>
            </a:extLst>
          </p:cNvPr>
          <p:cNvSpPr/>
          <p:nvPr/>
        </p:nvSpPr>
        <p:spPr>
          <a:xfrm>
            <a:off x="2177353" y="5676479"/>
            <a:ext cx="7755467" cy="77681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A23EB46-0A7B-474C-9FB1-55CBFA1B2D3C}"/>
              </a:ext>
            </a:extLst>
          </p:cNvPr>
          <p:cNvSpPr txBox="1"/>
          <p:nvPr/>
        </p:nvSpPr>
        <p:spPr>
          <a:xfrm>
            <a:off x="592850" y="5604383"/>
            <a:ext cx="1324605" cy="954107"/>
          </a:xfrm>
          <a:prstGeom prst="rect">
            <a:avLst/>
          </a:prstGeom>
          <a:noFill/>
        </p:spPr>
        <p:txBody>
          <a:bodyPr wrap="square" rtlCol="0">
            <a:spAutoFit/>
          </a:bodyPr>
          <a:lstStyle/>
          <a:p>
            <a:pPr algn="r"/>
            <a:r>
              <a:rPr lang="en-US" sz="1400" b="1" dirty="0"/>
              <a:t>Conceptual hypoxemia probability index</a:t>
            </a:r>
          </a:p>
        </p:txBody>
      </p:sp>
      <p:cxnSp>
        <p:nvCxnSpPr>
          <p:cNvPr id="16" name="Straight Arrow Connector 15">
            <a:extLst>
              <a:ext uri="{FF2B5EF4-FFF2-40B4-BE49-F238E27FC236}">
                <a16:creationId xmlns:a16="http://schemas.microsoft.com/office/drawing/2014/main" id="{587A3D32-8ACA-4F74-8B06-164E7B1FFCB2}"/>
              </a:ext>
            </a:extLst>
          </p:cNvPr>
          <p:cNvCxnSpPr>
            <a:cxnSpLocks/>
          </p:cNvCxnSpPr>
          <p:nvPr/>
        </p:nvCxnSpPr>
        <p:spPr>
          <a:xfrm flipV="1">
            <a:off x="7292666" y="5906137"/>
            <a:ext cx="0" cy="547158"/>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EAB3060-E5D4-4F59-B206-AB774379BDD2}"/>
              </a:ext>
            </a:extLst>
          </p:cNvPr>
          <p:cNvSpPr txBox="1"/>
          <p:nvPr/>
        </p:nvSpPr>
        <p:spPr>
          <a:xfrm>
            <a:off x="7212688" y="5952672"/>
            <a:ext cx="700833" cy="369332"/>
          </a:xfrm>
          <a:prstGeom prst="rect">
            <a:avLst/>
          </a:prstGeom>
          <a:noFill/>
        </p:spPr>
        <p:txBody>
          <a:bodyPr wrap="none" rtlCol="0">
            <a:spAutoFit/>
          </a:bodyPr>
          <a:lstStyle/>
          <a:p>
            <a:r>
              <a:rPr lang="en-US" b="1" dirty="0">
                <a:solidFill>
                  <a:schemeClr val="tx2">
                    <a:lumMod val="75000"/>
                  </a:schemeClr>
                </a:solidFill>
              </a:rPr>
              <a:t>Alert</a:t>
            </a:r>
          </a:p>
        </p:txBody>
      </p:sp>
      <p:sp>
        <p:nvSpPr>
          <p:cNvPr id="25" name="TextBox 24">
            <a:extLst>
              <a:ext uri="{FF2B5EF4-FFF2-40B4-BE49-F238E27FC236}">
                <a16:creationId xmlns:a16="http://schemas.microsoft.com/office/drawing/2014/main" id="{E530B438-786D-4306-8483-CD3B22F4CC21}"/>
              </a:ext>
            </a:extLst>
          </p:cNvPr>
          <p:cNvSpPr txBox="1"/>
          <p:nvPr/>
        </p:nvSpPr>
        <p:spPr>
          <a:xfrm>
            <a:off x="4067453" y="4854127"/>
            <a:ext cx="3735318" cy="369332"/>
          </a:xfrm>
          <a:prstGeom prst="rect">
            <a:avLst/>
          </a:prstGeom>
          <a:noFill/>
        </p:spPr>
        <p:txBody>
          <a:bodyPr wrap="none" rtlCol="0">
            <a:spAutoFit/>
          </a:bodyPr>
          <a:lstStyle/>
          <a:p>
            <a:r>
              <a:rPr lang="en-US" dirty="0"/>
              <a:t>Labeled instance of hypoxemia</a:t>
            </a:r>
          </a:p>
        </p:txBody>
      </p:sp>
      <p:cxnSp>
        <p:nvCxnSpPr>
          <p:cNvPr id="27" name="Straight Arrow Connector 26">
            <a:extLst>
              <a:ext uri="{FF2B5EF4-FFF2-40B4-BE49-F238E27FC236}">
                <a16:creationId xmlns:a16="http://schemas.microsoft.com/office/drawing/2014/main" id="{8FAF2C5B-CF34-4D1A-B011-C2785126B976}"/>
              </a:ext>
            </a:extLst>
          </p:cNvPr>
          <p:cNvCxnSpPr/>
          <p:nvPr/>
        </p:nvCxnSpPr>
        <p:spPr>
          <a:xfrm>
            <a:off x="7756888" y="5038793"/>
            <a:ext cx="31326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C320F5A-E678-4E94-BA0B-6213C786E39E}"/>
              </a:ext>
            </a:extLst>
          </p:cNvPr>
          <p:cNvSpPr/>
          <p:nvPr/>
        </p:nvSpPr>
        <p:spPr>
          <a:xfrm>
            <a:off x="2257730" y="1076241"/>
            <a:ext cx="785793" cy="5377053"/>
          </a:xfrm>
          <a:prstGeom prst="rect">
            <a:avLst/>
          </a:prstGeom>
          <a:solidFill>
            <a:schemeClr val="accent1">
              <a:alpha val="1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01796B59-B224-470A-A508-1CECC048A8F7}"/>
              </a:ext>
            </a:extLst>
          </p:cNvPr>
          <p:cNvSpPr/>
          <p:nvPr/>
        </p:nvSpPr>
        <p:spPr>
          <a:xfrm>
            <a:off x="2964820" y="6231596"/>
            <a:ext cx="141364" cy="13704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E5AD0074-23E8-4062-99D6-ADA22B07B4F5}"/>
              </a:ext>
            </a:extLst>
          </p:cNvPr>
          <p:cNvCxnSpPr>
            <a:cxnSpLocks/>
          </p:cNvCxnSpPr>
          <p:nvPr/>
        </p:nvCxnSpPr>
        <p:spPr>
          <a:xfrm>
            <a:off x="2177353" y="5880055"/>
            <a:ext cx="7755467"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6F92C697-62AE-4DD5-B142-9F4C711F9B33}"/>
              </a:ext>
            </a:extLst>
          </p:cNvPr>
          <p:cNvSpPr txBox="1"/>
          <p:nvPr/>
        </p:nvSpPr>
        <p:spPr>
          <a:xfrm>
            <a:off x="9960189" y="6175907"/>
            <a:ext cx="312906" cy="369332"/>
          </a:xfrm>
          <a:prstGeom prst="rect">
            <a:avLst/>
          </a:prstGeom>
          <a:noFill/>
        </p:spPr>
        <p:txBody>
          <a:bodyPr wrap="none" rtlCol="0">
            <a:spAutoFit/>
          </a:bodyPr>
          <a:lstStyle/>
          <a:p>
            <a:r>
              <a:rPr lang="en-US" dirty="0"/>
              <a:t>0</a:t>
            </a:r>
          </a:p>
        </p:txBody>
      </p:sp>
      <p:sp>
        <p:nvSpPr>
          <p:cNvPr id="37" name="TextBox 36">
            <a:extLst>
              <a:ext uri="{FF2B5EF4-FFF2-40B4-BE49-F238E27FC236}">
                <a16:creationId xmlns:a16="http://schemas.microsoft.com/office/drawing/2014/main" id="{D8B57055-DA4F-41F7-B8C7-9687545D3030}"/>
              </a:ext>
            </a:extLst>
          </p:cNvPr>
          <p:cNvSpPr txBox="1"/>
          <p:nvPr/>
        </p:nvSpPr>
        <p:spPr>
          <a:xfrm>
            <a:off x="9947777" y="5538380"/>
            <a:ext cx="312906" cy="369332"/>
          </a:xfrm>
          <a:prstGeom prst="rect">
            <a:avLst/>
          </a:prstGeom>
          <a:noFill/>
        </p:spPr>
        <p:txBody>
          <a:bodyPr wrap="none" rtlCol="0">
            <a:spAutoFit/>
          </a:bodyPr>
          <a:lstStyle/>
          <a:p>
            <a:r>
              <a:rPr lang="en-US" dirty="0"/>
              <a:t>1</a:t>
            </a:r>
          </a:p>
        </p:txBody>
      </p:sp>
      <p:sp>
        <p:nvSpPr>
          <p:cNvPr id="39" name="Rectangle 38">
            <a:extLst>
              <a:ext uri="{FF2B5EF4-FFF2-40B4-BE49-F238E27FC236}">
                <a16:creationId xmlns:a16="http://schemas.microsoft.com/office/drawing/2014/main" id="{6ABD891E-842C-4B8B-8940-194DFF94E8ED}"/>
              </a:ext>
            </a:extLst>
          </p:cNvPr>
          <p:cNvSpPr/>
          <p:nvPr/>
        </p:nvSpPr>
        <p:spPr>
          <a:xfrm>
            <a:off x="7027334" y="3860799"/>
            <a:ext cx="1494096" cy="446043"/>
          </a:xfrm>
          <a:prstGeom prst="rect">
            <a:avLst/>
          </a:prstGeom>
          <a:noFill/>
          <a:ln>
            <a:solidFill>
              <a:schemeClr val="accent6"/>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5853FCE0-31FB-4891-BAFF-61F10A872D04}"/>
              </a:ext>
            </a:extLst>
          </p:cNvPr>
          <p:cNvSpPr/>
          <p:nvPr/>
        </p:nvSpPr>
        <p:spPr>
          <a:xfrm>
            <a:off x="6561667" y="2508095"/>
            <a:ext cx="956733" cy="652901"/>
          </a:xfrm>
          <a:prstGeom prst="rect">
            <a:avLst/>
          </a:prstGeom>
          <a:noFill/>
          <a:ln>
            <a:solidFill>
              <a:schemeClr val="accent6"/>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70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4" grpId="0"/>
      <p:bldP spid="22" grpId="0"/>
      <p:bldP spid="25" grpId="0"/>
      <p:bldP spid="7" grpId="0" animBg="1"/>
      <p:bldP spid="28" grpId="0" animBg="1"/>
      <p:bldP spid="35" grpId="0"/>
      <p:bldP spid="37" grpId="0"/>
      <p:bldP spid="39" grpId="0" animBg="1"/>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8C3338-6E8A-4EE6-BD3E-8B3C901FB49B}"/>
              </a:ext>
            </a:extLst>
          </p:cNvPr>
          <p:cNvSpPr>
            <a:spLocks noGrp="1"/>
          </p:cNvSpPr>
          <p:nvPr>
            <p:ph type="sldNum" sz="quarter" idx="10"/>
          </p:nvPr>
        </p:nvSpPr>
        <p:spPr/>
        <p:txBody>
          <a:bodyPr/>
          <a:lstStyle/>
          <a:p>
            <a:fld id="{8554F043-5E50-CC40-805F-2310A85646C5}" type="slidenum">
              <a:rPr lang="en-US" smtClean="0"/>
              <a:pPr/>
              <a:t>33</a:t>
            </a:fld>
            <a:endParaRPr lang="en-US"/>
          </a:p>
        </p:txBody>
      </p:sp>
      <p:sp>
        <p:nvSpPr>
          <p:cNvPr id="3" name="Content Placeholder 2">
            <a:extLst>
              <a:ext uri="{FF2B5EF4-FFF2-40B4-BE49-F238E27FC236}">
                <a16:creationId xmlns:a16="http://schemas.microsoft.com/office/drawing/2014/main" id="{C6CB3A32-D25E-4F47-A092-1657BD9BF239}"/>
              </a:ext>
            </a:extLst>
          </p:cNvPr>
          <p:cNvSpPr>
            <a:spLocks noGrp="1"/>
          </p:cNvSpPr>
          <p:nvPr>
            <p:ph sz="quarter" idx="12"/>
          </p:nvPr>
        </p:nvSpPr>
        <p:spPr/>
        <p:txBody>
          <a:bodyPr/>
          <a:lstStyle/>
          <a:p>
            <a:r>
              <a:rPr lang="en-US" sz="2000" dirty="0"/>
              <a:t>Anesthesiologist implicitly predict hypoxemia and take action before it happens -- use patient context, meds, vital signs, trends </a:t>
            </a:r>
          </a:p>
          <a:p>
            <a:endParaRPr lang="en-US" sz="2000" dirty="0"/>
          </a:p>
          <a:p>
            <a:r>
              <a:rPr lang="en-US" sz="2000" dirty="0"/>
              <a:t>University of Washington – developed “prescience” to predict hypoxemia during surgery (ventilated, under anesthesia) [1]</a:t>
            </a:r>
          </a:p>
          <a:p>
            <a:pPr marL="1085850" lvl="1" indent="-342900">
              <a:buFont typeface="Arial" panose="020B0604020202020204" pitchFamily="34" charset="0"/>
              <a:buChar char="•"/>
            </a:pPr>
            <a:r>
              <a:rPr lang="en-US" sz="2000" dirty="0"/>
              <a:t>Important contribution</a:t>
            </a:r>
          </a:p>
          <a:p>
            <a:pPr marL="1085850" lvl="1" indent="-342900">
              <a:buFont typeface="Arial" panose="020B0604020202020204" pitchFamily="34" charset="0"/>
              <a:buChar char="•"/>
            </a:pPr>
            <a:r>
              <a:rPr lang="en-US" sz="2000" dirty="0"/>
              <a:t>Prediction feasible</a:t>
            </a:r>
          </a:p>
          <a:p>
            <a:pPr marL="1085850" lvl="1" indent="-342900">
              <a:buFont typeface="Arial" panose="020B0604020202020204" pitchFamily="34" charset="0"/>
              <a:buChar char="•"/>
            </a:pPr>
            <a:r>
              <a:rPr lang="en-US" sz="2000" dirty="0"/>
              <a:t>Adds methods to explain predictions regardless of model complexity</a:t>
            </a:r>
          </a:p>
          <a:p>
            <a:pPr marL="108585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Key differences:  </a:t>
            </a:r>
          </a:p>
          <a:p>
            <a:pPr marL="1085850" lvl="1" indent="-342900">
              <a:buFont typeface="Arial" panose="020B0604020202020204" pitchFamily="34" charset="0"/>
              <a:buChar char="•"/>
            </a:pPr>
            <a:r>
              <a:rPr lang="en-US" sz="2000" dirty="0"/>
              <a:t>Prior work utilizes ventilated patients under general anesthesia during surgery.  We would like to monitor any critical care patient and use commonly available signals.</a:t>
            </a:r>
          </a:p>
          <a:p>
            <a:pPr marL="1085850" lvl="1" indent="-342900">
              <a:buFont typeface="Arial" panose="020B0604020202020204" pitchFamily="34" charset="0"/>
              <a:buChar char="•"/>
            </a:pPr>
            <a:r>
              <a:rPr lang="en-US" sz="2000" dirty="0"/>
              <a:t>Prior delivers predictions with a 5 minute ahead horizon.  This may not be adequate for a patient who is not under constant anesthesiologist watch.</a:t>
            </a:r>
          </a:p>
          <a:p>
            <a:pPr lvl="1" indent="0">
              <a:buNone/>
            </a:pPr>
            <a:endParaRPr lang="en-US" sz="2000" dirty="0"/>
          </a:p>
          <a:p>
            <a:pPr marL="1085850" lvl="1" indent="-342900">
              <a:buFont typeface="Arial" panose="020B0604020202020204" pitchFamily="34" charset="0"/>
              <a:buChar char="•"/>
            </a:pPr>
            <a:endParaRPr lang="en-US" sz="2400" dirty="0"/>
          </a:p>
          <a:p>
            <a:endParaRPr lang="en-US" sz="2000" dirty="0"/>
          </a:p>
          <a:p>
            <a:endParaRPr lang="en-US" sz="2000" dirty="0"/>
          </a:p>
          <a:p>
            <a:endParaRPr lang="en-US" sz="2000" dirty="0"/>
          </a:p>
          <a:p>
            <a:endParaRPr lang="en-US" sz="2000" dirty="0"/>
          </a:p>
        </p:txBody>
      </p:sp>
      <p:sp>
        <p:nvSpPr>
          <p:cNvPr id="4" name="Text Placeholder 3">
            <a:extLst>
              <a:ext uri="{FF2B5EF4-FFF2-40B4-BE49-F238E27FC236}">
                <a16:creationId xmlns:a16="http://schemas.microsoft.com/office/drawing/2014/main" id="{BBAE74FA-813D-431C-8880-5B0A960EB305}"/>
              </a:ext>
            </a:extLst>
          </p:cNvPr>
          <p:cNvSpPr>
            <a:spLocks noGrp="1"/>
          </p:cNvSpPr>
          <p:nvPr>
            <p:ph type="body" sz="quarter" idx="11"/>
          </p:nvPr>
        </p:nvSpPr>
        <p:spPr/>
        <p:txBody>
          <a:bodyPr/>
          <a:lstStyle/>
          <a:p>
            <a:r>
              <a:rPr lang="en-US" sz="2800" dirty="0"/>
              <a:t>Prior Research Shows Feasibility &amp; Opportunity</a:t>
            </a:r>
          </a:p>
        </p:txBody>
      </p:sp>
      <p:sp>
        <p:nvSpPr>
          <p:cNvPr id="6" name="Rectangle 5">
            <a:extLst>
              <a:ext uri="{FF2B5EF4-FFF2-40B4-BE49-F238E27FC236}">
                <a16:creationId xmlns:a16="http://schemas.microsoft.com/office/drawing/2014/main" id="{F1F1CE68-C0D0-4C45-8AEC-09FD8E383785}"/>
              </a:ext>
            </a:extLst>
          </p:cNvPr>
          <p:cNvSpPr/>
          <p:nvPr/>
        </p:nvSpPr>
        <p:spPr>
          <a:xfrm>
            <a:off x="237125" y="6131739"/>
            <a:ext cx="11205411" cy="523220"/>
          </a:xfrm>
          <a:prstGeom prst="rect">
            <a:avLst/>
          </a:prstGeom>
        </p:spPr>
        <p:txBody>
          <a:bodyPr wrap="square">
            <a:spAutoFit/>
          </a:bodyPr>
          <a:lstStyle/>
          <a:p>
            <a:r>
              <a:rPr lang="en-US" sz="1400" dirty="0">
                <a:solidFill>
                  <a:srgbClr val="222222"/>
                </a:solidFill>
                <a:latin typeface="Arial" panose="020B0604020202020204" pitchFamily="34" charset="0"/>
              </a:rPr>
              <a:t>1 Lundberg, Scott M., </a:t>
            </a:r>
            <a:r>
              <a:rPr lang="en-US" sz="1400" dirty="0" err="1">
                <a:solidFill>
                  <a:srgbClr val="222222"/>
                </a:solidFill>
                <a:latin typeface="Arial" panose="020B0604020202020204" pitchFamily="34" charset="0"/>
              </a:rPr>
              <a:t>Bala</a:t>
            </a:r>
            <a:r>
              <a:rPr lang="en-US" sz="1400" dirty="0">
                <a:solidFill>
                  <a:srgbClr val="222222"/>
                </a:solidFill>
                <a:latin typeface="Arial" panose="020B0604020202020204" pitchFamily="34" charset="0"/>
              </a:rPr>
              <a:t> Nair, Monica S. Vavilala, Mayumi </a:t>
            </a:r>
            <a:r>
              <a:rPr lang="en-US" sz="1400" dirty="0" err="1">
                <a:solidFill>
                  <a:srgbClr val="222222"/>
                </a:solidFill>
                <a:latin typeface="Arial" panose="020B0604020202020204" pitchFamily="34" charset="0"/>
              </a:rPr>
              <a:t>Horibe</a:t>
            </a:r>
            <a:r>
              <a:rPr lang="en-US" sz="1400" dirty="0">
                <a:solidFill>
                  <a:srgbClr val="222222"/>
                </a:solidFill>
                <a:latin typeface="Arial" panose="020B0604020202020204" pitchFamily="34" charset="0"/>
              </a:rPr>
              <a:t>, Michael J. </a:t>
            </a:r>
            <a:r>
              <a:rPr lang="en-US" sz="1400" dirty="0" err="1">
                <a:solidFill>
                  <a:srgbClr val="222222"/>
                </a:solidFill>
                <a:latin typeface="Arial" panose="020B0604020202020204" pitchFamily="34" charset="0"/>
              </a:rPr>
              <a:t>Eisses</a:t>
            </a:r>
            <a:r>
              <a:rPr lang="en-US" sz="1400" dirty="0">
                <a:solidFill>
                  <a:srgbClr val="222222"/>
                </a:solidFill>
                <a:latin typeface="Arial" panose="020B0604020202020204" pitchFamily="34" charset="0"/>
              </a:rPr>
              <a:t>, Trevor Adams, David E. Liston et al. "Explainable machine-learning predictions for the prevention of </a:t>
            </a:r>
            <a:r>
              <a:rPr lang="en-US" sz="1400" dirty="0" err="1">
                <a:solidFill>
                  <a:srgbClr val="222222"/>
                </a:solidFill>
                <a:latin typeface="Arial" panose="020B0604020202020204" pitchFamily="34" charset="0"/>
              </a:rPr>
              <a:t>hypoxaemia</a:t>
            </a:r>
            <a:r>
              <a:rPr lang="en-US" sz="1400" dirty="0">
                <a:solidFill>
                  <a:srgbClr val="222222"/>
                </a:solidFill>
                <a:latin typeface="Arial" panose="020B0604020202020204" pitchFamily="34" charset="0"/>
              </a:rPr>
              <a:t> during surgery." </a:t>
            </a:r>
            <a:r>
              <a:rPr lang="en-US" sz="1400" i="1" dirty="0">
                <a:solidFill>
                  <a:srgbClr val="222222"/>
                </a:solidFill>
                <a:latin typeface="Arial" panose="020B0604020202020204" pitchFamily="34" charset="0"/>
              </a:rPr>
              <a:t>Nature biomedical engineering</a:t>
            </a:r>
            <a:r>
              <a:rPr lang="en-US" sz="1400" dirty="0">
                <a:solidFill>
                  <a:srgbClr val="222222"/>
                </a:solidFill>
                <a:latin typeface="Arial" panose="020B0604020202020204" pitchFamily="34" charset="0"/>
              </a:rPr>
              <a:t> 2, no. 10 (2018): 749.</a:t>
            </a:r>
            <a:endParaRPr lang="en-US" sz="1400" dirty="0"/>
          </a:p>
        </p:txBody>
      </p:sp>
    </p:spTree>
    <p:extLst>
      <p:ext uri="{BB962C8B-B14F-4D97-AF65-F5344CB8AC3E}">
        <p14:creationId xmlns:p14="http://schemas.microsoft.com/office/powerpoint/2010/main" val="321781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BD12AA-93DB-4050-8E73-76BA66575EA4}"/>
              </a:ext>
            </a:extLst>
          </p:cNvPr>
          <p:cNvSpPr>
            <a:spLocks noGrp="1"/>
          </p:cNvSpPr>
          <p:nvPr>
            <p:ph type="sldNum" sz="quarter" idx="10"/>
          </p:nvPr>
        </p:nvSpPr>
        <p:spPr/>
        <p:txBody>
          <a:bodyPr/>
          <a:lstStyle/>
          <a:p>
            <a:fld id="{8554F043-5E50-CC40-805F-2310A85646C5}" type="slidenum">
              <a:rPr lang="en-US" smtClean="0"/>
              <a:pPr/>
              <a:t>34</a:t>
            </a:fld>
            <a:endParaRPr lang="en-US"/>
          </a:p>
        </p:txBody>
      </p:sp>
      <p:sp>
        <p:nvSpPr>
          <p:cNvPr id="5" name="Text Placeholder 4">
            <a:extLst>
              <a:ext uri="{FF2B5EF4-FFF2-40B4-BE49-F238E27FC236}">
                <a16:creationId xmlns:a16="http://schemas.microsoft.com/office/drawing/2014/main" id="{2BE2198E-7753-4DCC-8D57-83D897B0B524}"/>
              </a:ext>
            </a:extLst>
          </p:cNvPr>
          <p:cNvSpPr>
            <a:spLocks noGrp="1"/>
          </p:cNvSpPr>
          <p:nvPr>
            <p:ph type="body" sz="quarter" idx="11"/>
          </p:nvPr>
        </p:nvSpPr>
        <p:spPr>
          <a:xfrm>
            <a:off x="237125" y="299510"/>
            <a:ext cx="9625966" cy="507999"/>
          </a:xfrm>
        </p:spPr>
        <p:txBody>
          <a:bodyPr/>
          <a:lstStyle/>
          <a:p>
            <a:r>
              <a:rPr lang="en-US" sz="2800" dirty="0"/>
              <a:t>5 Min Ahead Prediction Performance vs Human Panel</a:t>
            </a:r>
          </a:p>
        </p:txBody>
      </p:sp>
      <p:pic>
        <p:nvPicPr>
          <p:cNvPr id="7" name="Picture 6">
            <a:extLst>
              <a:ext uri="{FF2B5EF4-FFF2-40B4-BE49-F238E27FC236}">
                <a16:creationId xmlns:a16="http://schemas.microsoft.com/office/drawing/2014/main" id="{A8D504C9-53BB-42FA-9FD0-3B2534E3E2D5}"/>
              </a:ext>
            </a:extLst>
          </p:cNvPr>
          <p:cNvPicPr>
            <a:picLocks noChangeAspect="1"/>
          </p:cNvPicPr>
          <p:nvPr/>
        </p:nvPicPr>
        <p:blipFill rotWithShape="1">
          <a:blip r:embed="rId2">
            <a:extLst>
              <a:ext uri="{28A0092B-C50C-407E-A947-70E740481C1C}">
                <a14:useLocalDpi xmlns:a14="http://schemas.microsoft.com/office/drawing/2010/main"/>
              </a:ext>
            </a:extLst>
          </a:blip>
          <a:srcRect l="49381"/>
          <a:stretch/>
        </p:blipFill>
        <p:spPr>
          <a:xfrm>
            <a:off x="5097025" y="840722"/>
            <a:ext cx="6345511" cy="5248926"/>
          </a:xfrm>
          <a:prstGeom prst="rect">
            <a:avLst/>
          </a:prstGeom>
        </p:spPr>
      </p:pic>
      <p:sp>
        <p:nvSpPr>
          <p:cNvPr id="8" name="TextBox 7">
            <a:extLst>
              <a:ext uri="{FF2B5EF4-FFF2-40B4-BE49-F238E27FC236}">
                <a16:creationId xmlns:a16="http://schemas.microsoft.com/office/drawing/2014/main" id="{E86061FE-CCED-4301-BE01-A3BDDD24C213}"/>
              </a:ext>
            </a:extLst>
          </p:cNvPr>
          <p:cNvSpPr txBox="1"/>
          <p:nvPr/>
        </p:nvSpPr>
        <p:spPr>
          <a:xfrm>
            <a:off x="361295" y="1431841"/>
            <a:ext cx="3937296" cy="2031325"/>
          </a:xfrm>
          <a:prstGeom prst="rect">
            <a:avLst/>
          </a:prstGeom>
          <a:noFill/>
        </p:spPr>
        <p:txBody>
          <a:bodyPr wrap="none" rtlCol="0">
            <a:spAutoFit/>
          </a:bodyPr>
          <a:lstStyle/>
          <a:p>
            <a:r>
              <a:rPr lang="en-US" dirty="0"/>
              <a:t>Independent Test Set</a:t>
            </a:r>
          </a:p>
          <a:p>
            <a:endParaRPr lang="en-US" dirty="0"/>
          </a:p>
          <a:p>
            <a:r>
              <a:rPr lang="en-US" dirty="0"/>
              <a:t>523 test cases</a:t>
            </a:r>
          </a:p>
          <a:p>
            <a:endParaRPr lang="en-US" dirty="0"/>
          </a:p>
          <a:p>
            <a:r>
              <a:rPr lang="en-US" dirty="0"/>
              <a:t>           AUC Anesthesiologists:  0.66</a:t>
            </a:r>
          </a:p>
          <a:p>
            <a:endParaRPr lang="en-US" dirty="0"/>
          </a:p>
          <a:p>
            <a:r>
              <a:rPr lang="en-US" dirty="0"/>
              <a:t>          AUC Predictive Model:  0.81</a:t>
            </a:r>
          </a:p>
        </p:txBody>
      </p:sp>
      <p:sp>
        <p:nvSpPr>
          <p:cNvPr id="3" name="TextBox 2">
            <a:extLst>
              <a:ext uri="{FF2B5EF4-FFF2-40B4-BE49-F238E27FC236}">
                <a16:creationId xmlns:a16="http://schemas.microsoft.com/office/drawing/2014/main" id="{4849E6D8-C801-4417-8F4D-0E4FAE0BA462}"/>
              </a:ext>
            </a:extLst>
          </p:cNvPr>
          <p:cNvSpPr txBox="1"/>
          <p:nvPr/>
        </p:nvSpPr>
        <p:spPr>
          <a:xfrm>
            <a:off x="342116" y="3767044"/>
            <a:ext cx="4355692" cy="1938992"/>
          </a:xfrm>
          <a:prstGeom prst="rect">
            <a:avLst/>
          </a:prstGeom>
          <a:noFill/>
        </p:spPr>
        <p:txBody>
          <a:bodyPr wrap="square" rtlCol="0">
            <a:spAutoFit/>
          </a:bodyPr>
          <a:lstStyle/>
          <a:p>
            <a:r>
              <a:rPr lang="en-US" sz="2400" b="1" dirty="0"/>
              <a:t>Given the same information, the machine learning model provides improved prediction performance vs a panel of anesthesiologists. </a:t>
            </a:r>
          </a:p>
        </p:txBody>
      </p:sp>
      <p:cxnSp>
        <p:nvCxnSpPr>
          <p:cNvPr id="6" name="Straight Connector 5">
            <a:extLst>
              <a:ext uri="{FF2B5EF4-FFF2-40B4-BE49-F238E27FC236}">
                <a16:creationId xmlns:a16="http://schemas.microsoft.com/office/drawing/2014/main" id="{C8E3AD74-E426-462A-BA76-0D3A017990C2}"/>
              </a:ext>
            </a:extLst>
          </p:cNvPr>
          <p:cNvCxnSpPr/>
          <p:nvPr/>
        </p:nvCxnSpPr>
        <p:spPr>
          <a:xfrm>
            <a:off x="517478" y="2696337"/>
            <a:ext cx="430428" cy="0"/>
          </a:xfrm>
          <a:prstGeom prst="line">
            <a:avLst/>
          </a:prstGeom>
          <a:ln w="41275">
            <a:solidFill>
              <a:srgbClr val="E119A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19E10C1-4B69-41E7-A44D-10436AD0E10A}"/>
              </a:ext>
            </a:extLst>
          </p:cNvPr>
          <p:cNvCxnSpPr/>
          <p:nvPr/>
        </p:nvCxnSpPr>
        <p:spPr>
          <a:xfrm>
            <a:off x="517478" y="3265987"/>
            <a:ext cx="430428" cy="0"/>
          </a:xfrm>
          <a:prstGeom prst="line">
            <a:avLst/>
          </a:prstGeom>
          <a:ln w="41275">
            <a:solidFill>
              <a:srgbClr val="9EED3B"/>
            </a:solidFill>
          </a:ln>
          <a:effectLst/>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F313893C-BC43-45FE-8788-8522C0CA6EBE}"/>
              </a:ext>
            </a:extLst>
          </p:cNvPr>
          <p:cNvSpPr/>
          <p:nvPr/>
        </p:nvSpPr>
        <p:spPr>
          <a:xfrm>
            <a:off x="237125" y="6149495"/>
            <a:ext cx="11205411" cy="523220"/>
          </a:xfrm>
          <a:prstGeom prst="rect">
            <a:avLst/>
          </a:prstGeom>
        </p:spPr>
        <p:txBody>
          <a:bodyPr wrap="square">
            <a:spAutoFit/>
          </a:bodyPr>
          <a:lstStyle/>
          <a:p>
            <a:r>
              <a:rPr lang="en-US" sz="1400" dirty="0">
                <a:solidFill>
                  <a:srgbClr val="222222"/>
                </a:solidFill>
                <a:latin typeface="Arial" panose="020B0604020202020204" pitchFamily="34" charset="0"/>
              </a:rPr>
              <a:t>1 Lundberg, Scott M., </a:t>
            </a:r>
            <a:r>
              <a:rPr lang="en-US" sz="1400" dirty="0" err="1">
                <a:solidFill>
                  <a:srgbClr val="222222"/>
                </a:solidFill>
                <a:latin typeface="Arial" panose="020B0604020202020204" pitchFamily="34" charset="0"/>
              </a:rPr>
              <a:t>Bala</a:t>
            </a:r>
            <a:r>
              <a:rPr lang="en-US" sz="1400" dirty="0">
                <a:solidFill>
                  <a:srgbClr val="222222"/>
                </a:solidFill>
                <a:latin typeface="Arial" panose="020B0604020202020204" pitchFamily="34" charset="0"/>
              </a:rPr>
              <a:t> Nair, Monica S. Vavilala, Mayumi </a:t>
            </a:r>
            <a:r>
              <a:rPr lang="en-US" sz="1400" dirty="0" err="1">
                <a:solidFill>
                  <a:srgbClr val="222222"/>
                </a:solidFill>
                <a:latin typeface="Arial" panose="020B0604020202020204" pitchFamily="34" charset="0"/>
              </a:rPr>
              <a:t>Horibe</a:t>
            </a:r>
            <a:r>
              <a:rPr lang="en-US" sz="1400" dirty="0">
                <a:solidFill>
                  <a:srgbClr val="222222"/>
                </a:solidFill>
                <a:latin typeface="Arial" panose="020B0604020202020204" pitchFamily="34" charset="0"/>
              </a:rPr>
              <a:t>, Michael J. </a:t>
            </a:r>
            <a:r>
              <a:rPr lang="en-US" sz="1400" dirty="0" err="1">
                <a:solidFill>
                  <a:srgbClr val="222222"/>
                </a:solidFill>
                <a:latin typeface="Arial" panose="020B0604020202020204" pitchFamily="34" charset="0"/>
              </a:rPr>
              <a:t>Eisses</a:t>
            </a:r>
            <a:r>
              <a:rPr lang="en-US" sz="1400" dirty="0">
                <a:solidFill>
                  <a:srgbClr val="222222"/>
                </a:solidFill>
                <a:latin typeface="Arial" panose="020B0604020202020204" pitchFamily="34" charset="0"/>
              </a:rPr>
              <a:t>, Trevor Adams, David E. Liston et al. "Explainable machine-learning predictions for the prevention of </a:t>
            </a:r>
            <a:r>
              <a:rPr lang="en-US" sz="1400" dirty="0" err="1">
                <a:solidFill>
                  <a:srgbClr val="222222"/>
                </a:solidFill>
                <a:latin typeface="Arial" panose="020B0604020202020204" pitchFamily="34" charset="0"/>
              </a:rPr>
              <a:t>hypoxaemia</a:t>
            </a:r>
            <a:r>
              <a:rPr lang="en-US" sz="1400" dirty="0">
                <a:solidFill>
                  <a:srgbClr val="222222"/>
                </a:solidFill>
                <a:latin typeface="Arial" panose="020B0604020202020204" pitchFamily="34" charset="0"/>
              </a:rPr>
              <a:t> during surgery." </a:t>
            </a:r>
            <a:r>
              <a:rPr lang="en-US" sz="1400" i="1" dirty="0">
                <a:solidFill>
                  <a:srgbClr val="222222"/>
                </a:solidFill>
                <a:latin typeface="Arial" panose="020B0604020202020204" pitchFamily="34" charset="0"/>
              </a:rPr>
              <a:t>Nature biomedical engineering</a:t>
            </a:r>
            <a:r>
              <a:rPr lang="en-US" sz="1400" dirty="0">
                <a:solidFill>
                  <a:srgbClr val="222222"/>
                </a:solidFill>
                <a:latin typeface="Arial" panose="020B0604020202020204" pitchFamily="34" charset="0"/>
              </a:rPr>
              <a:t> 2, no. 10 (2018): 749.</a:t>
            </a:r>
            <a:endParaRPr lang="en-US" sz="1400" dirty="0"/>
          </a:p>
        </p:txBody>
      </p:sp>
    </p:spTree>
    <p:extLst>
      <p:ext uri="{BB962C8B-B14F-4D97-AF65-F5344CB8AC3E}">
        <p14:creationId xmlns:p14="http://schemas.microsoft.com/office/powerpoint/2010/main" val="380369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6E1D29-F35F-4B3B-9F5E-968E191BA2CF}"/>
              </a:ext>
            </a:extLst>
          </p:cNvPr>
          <p:cNvSpPr>
            <a:spLocks noGrp="1"/>
          </p:cNvSpPr>
          <p:nvPr>
            <p:ph type="sldNum" sz="quarter" idx="10"/>
          </p:nvPr>
        </p:nvSpPr>
        <p:spPr/>
        <p:txBody>
          <a:bodyPr/>
          <a:lstStyle/>
          <a:p>
            <a:fld id="{8554F043-5E50-CC40-805F-2310A85646C5}" type="slidenum">
              <a:rPr lang="en-US" smtClean="0"/>
              <a:pPr/>
              <a:t>35</a:t>
            </a:fld>
            <a:endParaRPr lang="en-US"/>
          </a:p>
        </p:txBody>
      </p:sp>
      <p:sp>
        <p:nvSpPr>
          <p:cNvPr id="5" name="Text Placeholder 4">
            <a:extLst>
              <a:ext uri="{FF2B5EF4-FFF2-40B4-BE49-F238E27FC236}">
                <a16:creationId xmlns:a16="http://schemas.microsoft.com/office/drawing/2014/main" id="{E708151F-DEF7-4BC6-8E3D-CE6E6E0CD3A4}"/>
              </a:ext>
            </a:extLst>
          </p:cNvPr>
          <p:cNvSpPr>
            <a:spLocks noGrp="1"/>
          </p:cNvSpPr>
          <p:nvPr>
            <p:ph type="body" sz="quarter" idx="11"/>
          </p:nvPr>
        </p:nvSpPr>
        <p:spPr>
          <a:xfrm>
            <a:off x="237125" y="299510"/>
            <a:ext cx="9830153" cy="507999"/>
          </a:xfrm>
        </p:spPr>
        <p:txBody>
          <a:bodyPr/>
          <a:lstStyle/>
          <a:p>
            <a:r>
              <a:rPr lang="en-US" sz="2800" dirty="0"/>
              <a:t>What variables supported hypoxemia prediction?</a:t>
            </a:r>
          </a:p>
        </p:txBody>
      </p:sp>
      <p:pic>
        <p:nvPicPr>
          <p:cNvPr id="7" name="Picture 6">
            <a:extLst>
              <a:ext uri="{FF2B5EF4-FFF2-40B4-BE49-F238E27FC236}">
                <a16:creationId xmlns:a16="http://schemas.microsoft.com/office/drawing/2014/main" id="{B4229E6A-28F8-441D-98ED-D694383316D6}"/>
              </a:ext>
            </a:extLst>
          </p:cNvPr>
          <p:cNvPicPr>
            <a:picLocks noChangeAspect="1"/>
          </p:cNvPicPr>
          <p:nvPr/>
        </p:nvPicPr>
        <p:blipFill>
          <a:blip r:embed="rId2"/>
          <a:stretch>
            <a:fillRect/>
          </a:stretch>
        </p:blipFill>
        <p:spPr>
          <a:xfrm>
            <a:off x="1524530" y="1147712"/>
            <a:ext cx="8790601" cy="5084800"/>
          </a:xfrm>
          <a:prstGeom prst="rect">
            <a:avLst/>
          </a:prstGeom>
        </p:spPr>
      </p:pic>
      <p:sp>
        <p:nvSpPr>
          <p:cNvPr id="3" name="Rectangle 2">
            <a:extLst>
              <a:ext uri="{FF2B5EF4-FFF2-40B4-BE49-F238E27FC236}">
                <a16:creationId xmlns:a16="http://schemas.microsoft.com/office/drawing/2014/main" id="{B8C199DE-3F10-454F-AF1B-ED39EBE3B8D0}"/>
              </a:ext>
            </a:extLst>
          </p:cNvPr>
          <p:cNvSpPr/>
          <p:nvPr/>
        </p:nvSpPr>
        <p:spPr>
          <a:xfrm>
            <a:off x="1652337" y="1394841"/>
            <a:ext cx="8662794" cy="2214256"/>
          </a:xfrm>
          <a:prstGeom prst="rect">
            <a:avLst/>
          </a:prstGeom>
          <a:solidFill>
            <a:schemeClr val="tx2">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D0F7F91-12E4-490B-AB9C-994E837535E7}"/>
              </a:ext>
            </a:extLst>
          </p:cNvPr>
          <p:cNvSpPr txBox="1"/>
          <p:nvPr/>
        </p:nvSpPr>
        <p:spPr>
          <a:xfrm>
            <a:off x="9693665" y="758434"/>
            <a:ext cx="2370338" cy="646331"/>
          </a:xfrm>
          <a:prstGeom prst="rect">
            <a:avLst/>
          </a:prstGeom>
          <a:noFill/>
        </p:spPr>
        <p:txBody>
          <a:bodyPr wrap="square" rtlCol="0">
            <a:spAutoFit/>
          </a:bodyPr>
          <a:lstStyle/>
          <a:p>
            <a:pPr algn="ctr"/>
            <a:r>
              <a:rPr lang="en-US" dirty="0">
                <a:solidFill>
                  <a:srgbClr val="FF0000"/>
                </a:solidFill>
              </a:rPr>
              <a:t>What if only SpO2 was used?</a:t>
            </a:r>
          </a:p>
        </p:txBody>
      </p:sp>
      <p:sp>
        <p:nvSpPr>
          <p:cNvPr id="6" name="Oval 5">
            <a:extLst>
              <a:ext uri="{FF2B5EF4-FFF2-40B4-BE49-F238E27FC236}">
                <a16:creationId xmlns:a16="http://schemas.microsoft.com/office/drawing/2014/main" id="{02A591C6-1456-4A8E-95FF-28A4B256F49E}"/>
              </a:ext>
            </a:extLst>
          </p:cNvPr>
          <p:cNvSpPr/>
          <p:nvPr/>
        </p:nvSpPr>
        <p:spPr>
          <a:xfrm>
            <a:off x="7182035" y="1677875"/>
            <a:ext cx="372862" cy="337351"/>
          </a:xfrm>
          <a:prstGeom prst="ellipse">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952DB0D-C115-4E22-9B06-5B9CBF707E08}"/>
              </a:ext>
            </a:extLst>
          </p:cNvPr>
          <p:cNvSpPr/>
          <p:nvPr/>
        </p:nvSpPr>
        <p:spPr>
          <a:xfrm>
            <a:off x="237125" y="6122861"/>
            <a:ext cx="11205411" cy="523220"/>
          </a:xfrm>
          <a:prstGeom prst="rect">
            <a:avLst/>
          </a:prstGeom>
        </p:spPr>
        <p:txBody>
          <a:bodyPr wrap="square">
            <a:spAutoFit/>
          </a:bodyPr>
          <a:lstStyle/>
          <a:p>
            <a:r>
              <a:rPr lang="en-US" sz="1400" dirty="0">
                <a:solidFill>
                  <a:srgbClr val="222222"/>
                </a:solidFill>
                <a:latin typeface="Arial" panose="020B0604020202020204" pitchFamily="34" charset="0"/>
              </a:rPr>
              <a:t>1 Lundberg, Scott M., </a:t>
            </a:r>
            <a:r>
              <a:rPr lang="en-US" sz="1400" dirty="0" err="1">
                <a:solidFill>
                  <a:srgbClr val="222222"/>
                </a:solidFill>
                <a:latin typeface="Arial" panose="020B0604020202020204" pitchFamily="34" charset="0"/>
              </a:rPr>
              <a:t>Bala</a:t>
            </a:r>
            <a:r>
              <a:rPr lang="en-US" sz="1400" dirty="0">
                <a:solidFill>
                  <a:srgbClr val="222222"/>
                </a:solidFill>
                <a:latin typeface="Arial" panose="020B0604020202020204" pitchFamily="34" charset="0"/>
              </a:rPr>
              <a:t> Nair, Monica S. Vavilala, Mayumi </a:t>
            </a:r>
            <a:r>
              <a:rPr lang="en-US" sz="1400" dirty="0" err="1">
                <a:solidFill>
                  <a:srgbClr val="222222"/>
                </a:solidFill>
                <a:latin typeface="Arial" panose="020B0604020202020204" pitchFamily="34" charset="0"/>
              </a:rPr>
              <a:t>Horibe</a:t>
            </a:r>
            <a:r>
              <a:rPr lang="en-US" sz="1400" dirty="0">
                <a:solidFill>
                  <a:srgbClr val="222222"/>
                </a:solidFill>
                <a:latin typeface="Arial" panose="020B0604020202020204" pitchFamily="34" charset="0"/>
              </a:rPr>
              <a:t>, Michael J. </a:t>
            </a:r>
            <a:r>
              <a:rPr lang="en-US" sz="1400" dirty="0" err="1">
                <a:solidFill>
                  <a:srgbClr val="222222"/>
                </a:solidFill>
                <a:latin typeface="Arial" panose="020B0604020202020204" pitchFamily="34" charset="0"/>
              </a:rPr>
              <a:t>Eisses</a:t>
            </a:r>
            <a:r>
              <a:rPr lang="en-US" sz="1400" dirty="0">
                <a:solidFill>
                  <a:srgbClr val="222222"/>
                </a:solidFill>
                <a:latin typeface="Arial" panose="020B0604020202020204" pitchFamily="34" charset="0"/>
              </a:rPr>
              <a:t>, Trevor Adams, David E. Liston et al. "Explainable machine-learning predictions for the prevention of </a:t>
            </a:r>
            <a:r>
              <a:rPr lang="en-US" sz="1400" dirty="0" err="1">
                <a:solidFill>
                  <a:srgbClr val="222222"/>
                </a:solidFill>
                <a:latin typeface="Arial" panose="020B0604020202020204" pitchFamily="34" charset="0"/>
              </a:rPr>
              <a:t>hypoxaemia</a:t>
            </a:r>
            <a:r>
              <a:rPr lang="en-US" sz="1400" dirty="0">
                <a:solidFill>
                  <a:srgbClr val="222222"/>
                </a:solidFill>
                <a:latin typeface="Arial" panose="020B0604020202020204" pitchFamily="34" charset="0"/>
              </a:rPr>
              <a:t> during surgery." </a:t>
            </a:r>
            <a:r>
              <a:rPr lang="en-US" sz="1400" i="1" dirty="0">
                <a:solidFill>
                  <a:srgbClr val="222222"/>
                </a:solidFill>
                <a:latin typeface="Arial" panose="020B0604020202020204" pitchFamily="34" charset="0"/>
              </a:rPr>
              <a:t>Nature biomedical engineering</a:t>
            </a:r>
            <a:r>
              <a:rPr lang="en-US" sz="1400" dirty="0">
                <a:solidFill>
                  <a:srgbClr val="222222"/>
                </a:solidFill>
                <a:latin typeface="Arial" panose="020B0604020202020204" pitchFamily="34" charset="0"/>
              </a:rPr>
              <a:t> 2, no. 10 (2018): 749.</a:t>
            </a:r>
            <a:endParaRPr lang="en-US" sz="1400" dirty="0"/>
          </a:p>
        </p:txBody>
      </p:sp>
    </p:spTree>
    <p:extLst>
      <p:ext uri="{BB962C8B-B14F-4D97-AF65-F5344CB8AC3E}">
        <p14:creationId xmlns:p14="http://schemas.microsoft.com/office/powerpoint/2010/main" val="235038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E19DF2-D7D5-4636-B09E-67C93092D4C3}"/>
              </a:ext>
            </a:extLst>
          </p:cNvPr>
          <p:cNvSpPr>
            <a:spLocks noGrp="1"/>
          </p:cNvSpPr>
          <p:nvPr>
            <p:ph type="sldNum" sz="quarter" idx="10"/>
          </p:nvPr>
        </p:nvSpPr>
        <p:spPr/>
        <p:txBody>
          <a:bodyPr/>
          <a:lstStyle/>
          <a:p>
            <a:fld id="{8554F043-5E50-CC40-805F-2310A85646C5}" type="slidenum">
              <a:rPr lang="en-US" smtClean="0"/>
              <a:pPr/>
              <a:t>36</a:t>
            </a:fld>
            <a:endParaRPr lang="en-US"/>
          </a:p>
        </p:txBody>
      </p:sp>
      <p:sp>
        <p:nvSpPr>
          <p:cNvPr id="4" name="Text Placeholder 3">
            <a:extLst>
              <a:ext uri="{FF2B5EF4-FFF2-40B4-BE49-F238E27FC236}">
                <a16:creationId xmlns:a16="http://schemas.microsoft.com/office/drawing/2014/main" id="{AA3A177A-2431-4D02-B8DD-E95199FB9682}"/>
              </a:ext>
            </a:extLst>
          </p:cNvPr>
          <p:cNvSpPr>
            <a:spLocks noGrp="1"/>
          </p:cNvSpPr>
          <p:nvPr>
            <p:ph type="body" sz="quarter" idx="11"/>
          </p:nvPr>
        </p:nvSpPr>
        <p:spPr/>
        <p:txBody>
          <a:bodyPr/>
          <a:lstStyle/>
          <a:p>
            <a:r>
              <a:rPr lang="en-US" dirty="0"/>
              <a:t>Hypoxemia Predictions using only SpO</a:t>
            </a:r>
            <a:r>
              <a:rPr lang="en-US" baseline="-25000" dirty="0"/>
              <a:t>2</a:t>
            </a:r>
          </a:p>
        </p:txBody>
      </p:sp>
      <p:pic>
        <p:nvPicPr>
          <p:cNvPr id="5" name="Picture 4">
            <a:extLst>
              <a:ext uri="{FF2B5EF4-FFF2-40B4-BE49-F238E27FC236}">
                <a16:creationId xmlns:a16="http://schemas.microsoft.com/office/drawing/2014/main" id="{AD34D598-62B2-4FDD-8BF1-8066BCE8C1E0}"/>
              </a:ext>
            </a:extLst>
          </p:cNvPr>
          <p:cNvPicPr>
            <a:picLocks noChangeAspect="1"/>
          </p:cNvPicPr>
          <p:nvPr/>
        </p:nvPicPr>
        <p:blipFill rotWithShape="1">
          <a:blip r:embed="rId2">
            <a:extLst>
              <a:ext uri="{28A0092B-C50C-407E-A947-70E740481C1C}">
                <a14:useLocalDpi xmlns:a14="http://schemas.microsoft.com/office/drawing/2010/main"/>
              </a:ext>
            </a:extLst>
          </a:blip>
          <a:srcRect b="28484"/>
          <a:stretch/>
        </p:blipFill>
        <p:spPr>
          <a:xfrm>
            <a:off x="2247757" y="1372673"/>
            <a:ext cx="8970001" cy="3492289"/>
          </a:xfrm>
          <a:prstGeom prst="rect">
            <a:avLst/>
          </a:prstGeom>
        </p:spPr>
      </p:pic>
      <p:sp>
        <p:nvSpPr>
          <p:cNvPr id="6" name="Left Brace 5">
            <a:extLst>
              <a:ext uri="{FF2B5EF4-FFF2-40B4-BE49-F238E27FC236}">
                <a16:creationId xmlns:a16="http://schemas.microsoft.com/office/drawing/2014/main" id="{B2E497AA-E859-4FDE-BBFF-EE24F243E164}"/>
              </a:ext>
            </a:extLst>
          </p:cNvPr>
          <p:cNvSpPr/>
          <p:nvPr/>
        </p:nvSpPr>
        <p:spPr>
          <a:xfrm>
            <a:off x="2166891" y="3424807"/>
            <a:ext cx="228600" cy="67733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CA97AB89-FC3D-4A2F-965D-39F850421033}"/>
              </a:ext>
            </a:extLst>
          </p:cNvPr>
          <p:cNvSpPr txBox="1"/>
          <p:nvPr/>
        </p:nvSpPr>
        <p:spPr>
          <a:xfrm>
            <a:off x="430402" y="3578807"/>
            <a:ext cx="1574800" cy="369332"/>
          </a:xfrm>
          <a:prstGeom prst="rect">
            <a:avLst/>
          </a:prstGeom>
          <a:noFill/>
        </p:spPr>
        <p:txBody>
          <a:bodyPr wrap="square" rtlCol="0">
            <a:spAutoFit/>
          </a:bodyPr>
          <a:lstStyle/>
          <a:p>
            <a:pPr algn="r"/>
            <a:r>
              <a:rPr lang="en-US" dirty="0"/>
              <a:t>Equivalent</a:t>
            </a:r>
          </a:p>
        </p:txBody>
      </p:sp>
      <p:sp>
        <p:nvSpPr>
          <p:cNvPr id="3" name="TextBox 2">
            <a:extLst>
              <a:ext uri="{FF2B5EF4-FFF2-40B4-BE49-F238E27FC236}">
                <a16:creationId xmlns:a16="http://schemas.microsoft.com/office/drawing/2014/main" id="{0994C824-9BDA-4C5A-ADFD-D8721AF17E3F}"/>
              </a:ext>
            </a:extLst>
          </p:cNvPr>
          <p:cNvSpPr txBox="1"/>
          <p:nvPr/>
        </p:nvSpPr>
        <p:spPr>
          <a:xfrm>
            <a:off x="2467497" y="4387932"/>
            <a:ext cx="3559946" cy="646331"/>
          </a:xfrm>
          <a:prstGeom prst="rect">
            <a:avLst/>
          </a:prstGeom>
          <a:noFill/>
        </p:spPr>
        <p:txBody>
          <a:bodyPr wrap="square" rtlCol="0">
            <a:spAutoFit/>
          </a:bodyPr>
          <a:lstStyle/>
          <a:p>
            <a:r>
              <a:rPr lang="en-US" dirty="0"/>
              <a:t>Long-Short Memory Network (recurrent DNN)</a:t>
            </a:r>
          </a:p>
        </p:txBody>
      </p:sp>
      <p:sp>
        <p:nvSpPr>
          <p:cNvPr id="8" name="TextBox 7">
            <a:extLst>
              <a:ext uri="{FF2B5EF4-FFF2-40B4-BE49-F238E27FC236}">
                <a16:creationId xmlns:a16="http://schemas.microsoft.com/office/drawing/2014/main" id="{D4C3A64C-7861-4005-AF75-6803803C6237}"/>
              </a:ext>
            </a:extLst>
          </p:cNvPr>
          <p:cNvSpPr txBox="1"/>
          <p:nvPr/>
        </p:nvSpPr>
        <p:spPr>
          <a:xfrm>
            <a:off x="1634247" y="5754164"/>
            <a:ext cx="9659566" cy="400110"/>
          </a:xfrm>
          <a:prstGeom prst="rect">
            <a:avLst/>
          </a:prstGeom>
          <a:noFill/>
        </p:spPr>
        <p:txBody>
          <a:bodyPr wrap="square" rtlCol="0">
            <a:spAutoFit/>
          </a:bodyPr>
          <a:lstStyle/>
          <a:p>
            <a:r>
              <a:rPr lang="en-US" sz="2000" b="1" dirty="0"/>
              <a:t>Preliminary / Promising Results – no need to limit ourselves to only SpO2</a:t>
            </a:r>
          </a:p>
        </p:txBody>
      </p:sp>
    </p:spTree>
    <p:extLst>
      <p:ext uri="{BB962C8B-B14F-4D97-AF65-F5344CB8AC3E}">
        <p14:creationId xmlns:p14="http://schemas.microsoft.com/office/powerpoint/2010/main" val="34174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9A947A-9997-4B05-8DC1-60098C4EB351}"/>
              </a:ext>
            </a:extLst>
          </p:cNvPr>
          <p:cNvSpPr>
            <a:spLocks noGrp="1"/>
          </p:cNvSpPr>
          <p:nvPr>
            <p:ph type="sldNum" sz="quarter" idx="10"/>
          </p:nvPr>
        </p:nvSpPr>
        <p:spPr/>
        <p:txBody>
          <a:bodyPr/>
          <a:lstStyle/>
          <a:p>
            <a:fld id="{8554F043-5E50-CC40-805F-2310A85646C5}" type="slidenum">
              <a:rPr lang="en-US" smtClean="0"/>
              <a:pPr/>
              <a:t>37</a:t>
            </a:fld>
            <a:endParaRPr lang="en-US"/>
          </a:p>
        </p:txBody>
      </p:sp>
      <p:sp>
        <p:nvSpPr>
          <p:cNvPr id="3" name="Content Placeholder 2">
            <a:extLst>
              <a:ext uri="{FF2B5EF4-FFF2-40B4-BE49-F238E27FC236}">
                <a16:creationId xmlns:a16="http://schemas.microsoft.com/office/drawing/2014/main" id="{5D65E003-C146-40EC-819D-569D5090F661}"/>
              </a:ext>
            </a:extLst>
          </p:cNvPr>
          <p:cNvSpPr>
            <a:spLocks noGrp="1"/>
          </p:cNvSpPr>
          <p:nvPr>
            <p:ph sz="quarter" idx="12"/>
          </p:nvPr>
        </p:nvSpPr>
        <p:spPr>
          <a:xfrm>
            <a:off x="237125" y="1062493"/>
            <a:ext cx="11823785" cy="5430383"/>
          </a:xfrm>
        </p:spPr>
        <p:txBody>
          <a:bodyPr/>
          <a:lstStyle/>
          <a:p>
            <a:r>
              <a:rPr lang="en-US" dirty="0"/>
              <a:t>Prediction results that are explainable and can be evaluated on the basis of clinical rationale are strongly preferred.</a:t>
            </a:r>
          </a:p>
          <a:p>
            <a:endParaRPr lang="en-US" dirty="0"/>
          </a:p>
          <a:p>
            <a:r>
              <a:rPr lang="en-US" dirty="0"/>
              <a:t>When results are significantly better with a more complex model with limited transparency it is likely that (1) adoption will suffer and (2) testing requirements will be more stringent.</a:t>
            </a:r>
          </a:p>
          <a:p>
            <a:endParaRPr lang="en-US" dirty="0"/>
          </a:p>
          <a:p>
            <a:r>
              <a:rPr lang="en-US" dirty="0"/>
              <a:t>However, there are new methodologies worth exploring that estimate the contribution of individual features to the prediction result.</a:t>
            </a:r>
          </a:p>
          <a:p>
            <a:endParaRPr lang="en-US" dirty="0"/>
          </a:p>
          <a:p>
            <a:endParaRPr lang="en-US" dirty="0"/>
          </a:p>
        </p:txBody>
      </p:sp>
      <p:sp>
        <p:nvSpPr>
          <p:cNvPr id="4" name="Text Placeholder 3">
            <a:extLst>
              <a:ext uri="{FF2B5EF4-FFF2-40B4-BE49-F238E27FC236}">
                <a16:creationId xmlns:a16="http://schemas.microsoft.com/office/drawing/2014/main" id="{B004EB65-FFCE-42E5-AEAA-CA1F4D45DDC0}"/>
              </a:ext>
            </a:extLst>
          </p:cNvPr>
          <p:cNvSpPr>
            <a:spLocks noGrp="1"/>
          </p:cNvSpPr>
          <p:nvPr>
            <p:ph type="body" sz="quarter" idx="11"/>
          </p:nvPr>
        </p:nvSpPr>
        <p:spPr/>
        <p:txBody>
          <a:bodyPr/>
          <a:lstStyle/>
          <a:p>
            <a:r>
              <a:rPr lang="en-US" dirty="0"/>
              <a:t>Transparency vs Model Complexity</a:t>
            </a:r>
          </a:p>
        </p:txBody>
      </p:sp>
    </p:spTree>
    <p:extLst>
      <p:ext uri="{BB962C8B-B14F-4D97-AF65-F5344CB8AC3E}">
        <p14:creationId xmlns:p14="http://schemas.microsoft.com/office/powerpoint/2010/main" val="166442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AF8D7C-CA18-4919-95AD-3A72854BF167}"/>
              </a:ext>
            </a:extLst>
          </p:cNvPr>
          <p:cNvSpPr>
            <a:spLocks noGrp="1"/>
          </p:cNvSpPr>
          <p:nvPr>
            <p:ph type="body" sz="quarter" idx="11"/>
          </p:nvPr>
        </p:nvSpPr>
        <p:spPr>
          <a:xfrm>
            <a:off x="264827" y="286637"/>
            <a:ext cx="11703094" cy="507999"/>
          </a:xfrm>
        </p:spPr>
        <p:txBody>
          <a:bodyPr/>
          <a:lstStyle/>
          <a:p>
            <a:r>
              <a:rPr lang="en-US" dirty="0"/>
              <a:t>Contrast in Modeling Methodologies</a:t>
            </a:r>
          </a:p>
        </p:txBody>
      </p:sp>
      <p:sp>
        <p:nvSpPr>
          <p:cNvPr id="4" name="Rectangle 3">
            <a:extLst>
              <a:ext uri="{FF2B5EF4-FFF2-40B4-BE49-F238E27FC236}">
                <a16:creationId xmlns:a16="http://schemas.microsoft.com/office/drawing/2014/main" id="{4C3AEEE2-BEF2-4E81-9CD1-6032A6EECD89}"/>
              </a:ext>
            </a:extLst>
          </p:cNvPr>
          <p:cNvSpPr/>
          <p:nvPr/>
        </p:nvSpPr>
        <p:spPr>
          <a:xfrm>
            <a:off x="1776215" y="2712580"/>
            <a:ext cx="1580091" cy="972938"/>
          </a:xfrm>
          <a:prstGeom prst="rect">
            <a:avLst/>
          </a:prstGeom>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Manual Feature Extraction</a:t>
            </a:r>
          </a:p>
        </p:txBody>
      </p:sp>
      <p:sp>
        <p:nvSpPr>
          <p:cNvPr id="5" name="Rectangle 4">
            <a:extLst>
              <a:ext uri="{FF2B5EF4-FFF2-40B4-BE49-F238E27FC236}">
                <a16:creationId xmlns:a16="http://schemas.microsoft.com/office/drawing/2014/main" id="{17614ED4-BD9D-49F3-B779-B23B96BB3091}"/>
              </a:ext>
            </a:extLst>
          </p:cNvPr>
          <p:cNvSpPr/>
          <p:nvPr/>
        </p:nvSpPr>
        <p:spPr>
          <a:xfrm>
            <a:off x="1776215" y="4021330"/>
            <a:ext cx="1580091" cy="97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Expert Rule Design</a:t>
            </a:r>
          </a:p>
        </p:txBody>
      </p:sp>
      <p:sp>
        <p:nvSpPr>
          <p:cNvPr id="6" name="Rectangle 5">
            <a:extLst>
              <a:ext uri="{FF2B5EF4-FFF2-40B4-BE49-F238E27FC236}">
                <a16:creationId xmlns:a16="http://schemas.microsoft.com/office/drawing/2014/main" id="{259B01D9-81EB-44A3-A609-691AAD32E38A}"/>
              </a:ext>
            </a:extLst>
          </p:cNvPr>
          <p:cNvSpPr/>
          <p:nvPr/>
        </p:nvSpPr>
        <p:spPr>
          <a:xfrm>
            <a:off x="1776215" y="1886320"/>
            <a:ext cx="1580091" cy="500863"/>
          </a:xfrm>
          <a:prstGeom prst="rect">
            <a:avLst/>
          </a:prstGeom>
          <a:solidFill>
            <a:schemeClr val="bg2"/>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a:t>
            </a:r>
          </a:p>
        </p:txBody>
      </p:sp>
      <p:sp>
        <p:nvSpPr>
          <p:cNvPr id="7" name="Rectangle 6">
            <a:extLst>
              <a:ext uri="{FF2B5EF4-FFF2-40B4-BE49-F238E27FC236}">
                <a16:creationId xmlns:a16="http://schemas.microsoft.com/office/drawing/2014/main" id="{DB469BD4-4C41-43DE-9820-EBAD1D228D42}"/>
              </a:ext>
            </a:extLst>
          </p:cNvPr>
          <p:cNvSpPr/>
          <p:nvPr/>
        </p:nvSpPr>
        <p:spPr>
          <a:xfrm>
            <a:off x="1776215" y="5295061"/>
            <a:ext cx="1580091" cy="500863"/>
          </a:xfrm>
          <a:prstGeom prst="rect">
            <a:avLst/>
          </a:prstGeom>
          <a:solidFill>
            <a:schemeClr val="bg2"/>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Output</a:t>
            </a:r>
          </a:p>
        </p:txBody>
      </p:sp>
      <p:sp>
        <p:nvSpPr>
          <p:cNvPr id="8" name="Rectangle 7">
            <a:extLst>
              <a:ext uri="{FF2B5EF4-FFF2-40B4-BE49-F238E27FC236}">
                <a16:creationId xmlns:a16="http://schemas.microsoft.com/office/drawing/2014/main" id="{2057319F-89A6-4A8B-BB72-9E71FDA9D457}"/>
              </a:ext>
            </a:extLst>
          </p:cNvPr>
          <p:cNvSpPr/>
          <p:nvPr/>
        </p:nvSpPr>
        <p:spPr>
          <a:xfrm>
            <a:off x="4263662" y="2714000"/>
            <a:ext cx="1580091" cy="972938"/>
          </a:xfrm>
          <a:prstGeom prst="rect">
            <a:avLst/>
          </a:prstGeom>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Manual Feature Extraction</a:t>
            </a:r>
          </a:p>
        </p:txBody>
      </p:sp>
      <p:sp>
        <p:nvSpPr>
          <p:cNvPr id="9" name="Rectangle 8">
            <a:extLst>
              <a:ext uri="{FF2B5EF4-FFF2-40B4-BE49-F238E27FC236}">
                <a16:creationId xmlns:a16="http://schemas.microsoft.com/office/drawing/2014/main" id="{3513EC2C-F378-4306-8963-EE12526B6688}"/>
              </a:ext>
            </a:extLst>
          </p:cNvPr>
          <p:cNvSpPr/>
          <p:nvPr/>
        </p:nvSpPr>
        <p:spPr>
          <a:xfrm>
            <a:off x="4263661" y="4021330"/>
            <a:ext cx="1580091" cy="972938"/>
          </a:xfrm>
          <a:prstGeom prst="rect">
            <a:avLst/>
          </a:prstGeom>
          <a:solidFill>
            <a:srgbClr val="00B050"/>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Auto-Learned Mapping</a:t>
            </a:r>
          </a:p>
        </p:txBody>
      </p:sp>
      <p:sp>
        <p:nvSpPr>
          <p:cNvPr id="10" name="Rectangle 9">
            <a:extLst>
              <a:ext uri="{FF2B5EF4-FFF2-40B4-BE49-F238E27FC236}">
                <a16:creationId xmlns:a16="http://schemas.microsoft.com/office/drawing/2014/main" id="{1C23EFC7-1B5E-4EE3-8B9F-B7D415F2E965}"/>
              </a:ext>
            </a:extLst>
          </p:cNvPr>
          <p:cNvSpPr/>
          <p:nvPr/>
        </p:nvSpPr>
        <p:spPr>
          <a:xfrm>
            <a:off x="4263662" y="1886320"/>
            <a:ext cx="1580091" cy="500863"/>
          </a:xfrm>
          <a:prstGeom prst="rect">
            <a:avLst/>
          </a:prstGeom>
          <a:solidFill>
            <a:schemeClr val="bg2"/>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a:t>
            </a:r>
          </a:p>
        </p:txBody>
      </p:sp>
      <p:sp>
        <p:nvSpPr>
          <p:cNvPr id="11" name="Rectangle 10">
            <a:extLst>
              <a:ext uri="{FF2B5EF4-FFF2-40B4-BE49-F238E27FC236}">
                <a16:creationId xmlns:a16="http://schemas.microsoft.com/office/drawing/2014/main" id="{13BA5D49-F4BD-4BC2-8D37-26692532E1F2}"/>
              </a:ext>
            </a:extLst>
          </p:cNvPr>
          <p:cNvSpPr/>
          <p:nvPr/>
        </p:nvSpPr>
        <p:spPr>
          <a:xfrm>
            <a:off x="4263661" y="5298142"/>
            <a:ext cx="1580091" cy="500863"/>
          </a:xfrm>
          <a:prstGeom prst="rect">
            <a:avLst/>
          </a:prstGeom>
          <a:solidFill>
            <a:schemeClr val="bg2"/>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Output</a:t>
            </a:r>
          </a:p>
        </p:txBody>
      </p:sp>
      <p:sp>
        <p:nvSpPr>
          <p:cNvPr id="12" name="Rectangle 11">
            <a:extLst>
              <a:ext uri="{FF2B5EF4-FFF2-40B4-BE49-F238E27FC236}">
                <a16:creationId xmlns:a16="http://schemas.microsoft.com/office/drawing/2014/main" id="{9A7CF68B-438E-4358-BE1D-C80443B12DC8}"/>
              </a:ext>
            </a:extLst>
          </p:cNvPr>
          <p:cNvSpPr/>
          <p:nvPr/>
        </p:nvSpPr>
        <p:spPr>
          <a:xfrm>
            <a:off x="6751107" y="2720219"/>
            <a:ext cx="1580091" cy="972938"/>
          </a:xfrm>
          <a:prstGeom prst="rect">
            <a:avLst/>
          </a:prstGeom>
          <a:solidFill>
            <a:srgbClr val="00B050"/>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Auto-Feature Extraction</a:t>
            </a:r>
          </a:p>
        </p:txBody>
      </p:sp>
      <p:sp>
        <p:nvSpPr>
          <p:cNvPr id="13" name="Rectangle 12">
            <a:extLst>
              <a:ext uri="{FF2B5EF4-FFF2-40B4-BE49-F238E27FC236}">
                <a16:creationId xmlns:a16="http://schemas.microsoft.com/office/drawing/2014/main" id="{FAF05787-6959-4A43-95F8-D2BEE6AB27AE}"/>
              </a:ext>
            </a:extLst>
          </p:cNvPr>
          <p:cNvSpPr/>
          <p:nvPr/>
        </p:nvSpPr>
        <p:spPr>
          <a:xfrm>
            <a:off x="6751107" y="4021330"/>
            <a:ext cx="1580091" cy="972938"/>
          </a:xfrm>
          <a:prstGeom prst="rect">
            <a:avLst/>
          </a:prstGeom>
          <a:solidFill>
            <a:srgbClr val="00B050"/>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Auto-Learned Mapping</a:t>
            </a:r>
          </a:p>
        </p:txBody>
      </p:sp>
      <p:sp>
        <p:nvSpPr>
          <p:cNvPr id="14" name="Rectangle 13">
            <a:extLst>
              <a:ext uri="{FF2B5EF4-FFF2-40B4-BE49-F238E27FC236}">
                <a16:creationId xmlns:a16="http://schemas.microsoft.com/office/drawing/2014/main" id="{41F2869A-382B-42DD-AEE5-13698193AEF9}"/>
              </a:ext>
            </a:extLst>
          </p:cNvPr>
          <p:cNvSpPr/>
          <p:nvPr/>
        </p:nvSpPr>
        <p:spPr>
          <a:xfrm>
            <a:off x="6751107" y="1886320"/>
            <a:ext cx="1580091" cy="500863"/>
          </a:xfrm>
          <a:prstGeom prst="rect">
            <a:avLst/>
          </a:prstGeom>
          <a:solidFill>
            <a:schemeClr val="bg2"/>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a:t>
            </a:r>
          </a:p>
        </p:txBody>
      </p:sp>
      <p:sp>
        <p:nvSpPr>
          <p:cNvPr id="15" name="Rectangle 14">
            <a:extLst>
              <a:ext uri="{FF2B5EF4-FFF2-40B4-BE49-F238E27FC236}">
                <a16:creationId xmlns:a16="http://schemas.microsoft.com/office/drawing/2014/main" id="{C4BA9289-E941-472A-B8A3-136EBC8A6B37}"/>
              </a:ext>
            </a:extLst>
          </p:cNvPr>
          <p:cNvSpPr/>
          <p:nvPr/>
        </p:nvSpPr>
        <p:spPr>
          <a:xfrm>
            <a:off x="6751107" y="5295061"/>
            <a:ext cx="1580091" cy="500863"/>
          </a:xfrm>
          <a:prstGeom prst="rect">
            <a:avLst/>
          </a:prstGeom>
          <a:solidFill>
            <a:schemeClr val="bg2"/>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Output</a:t>
            </a:r>
          </a:p>
        </p:txBody>
      </p:sp>
      <p:cxnSp>
        <p:nvCxnSpPr>
          <p:cNvPr id="17" name="Straight Arrow Connector 16">
            <a:extLst>
              <a:ext uri="{FF2B5EF4-FFF2-40B4-BE49-F238E27FC236}">
                <a16:creationId xmlns:a16="http://schemas.microsoft.com/office/drawing/2014/main" id="{32044375-9463-4CA0-8037-0049D904E0E9}"/>
              </a:ext>
            </a:extLst>
          </p:cNvPr>
          <p:cNvCxnSpPr>
            <a:stCxn id="6" idx="2"/>
            <a:endCxn id="4" idx="0"/>
          </p:cNvCxnSpPr>
          <p:nvPr/>
        </p:nvCxnSpPr>
        <p:spPr>
          <a:xfrm>
            <a:off x="2566261" y="2387183"/>
            <a:ext cx="0" cy="325397"/>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ADF5474-C105-4F5F-9483-ACDD86981CE0}"/>
              </a:ext>
            </a:extLst>
          </p:cNvPr>
          <p:cNvCxnSpPr>
            <a:cxnSpLocks/>
            <a:stCxn id="4" idx="2"/>
            <a:endCxn id="5" idx="0"/>
          </p:cNvCxnSpPr>
          <p:nvPr/>
        </p:nvCxnSpPr>
        <p:spPr>
          <a:xfrm>
            <a:off x="2566261" y="3685518"/>
            <a:ext cx="0" cy="335812"/>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AF63A46-EAD2-4662-B203-C7C718A01D54}"/>
              </a:ext>
            </a:extLst>
          </p:cNvPr>
          <p:cNvCxnSpPr>
            <a:cxnSpLocks/>
            <a:stCxn id="10" idx="2"/>
            <a:endCxn id="8" idx="0"/>
          </p:cNvCxnSpPr>
          <p:nvPr/>
        </p:nvCxnSpPr>
        <p:spPr>
          <a:xfrm>
            <a:off x="5053708" y="2387183"/>
            <a:ext cx="0" cy="326817"/>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E4C8DCB-0E7A-48AA-830A-183E16F4FB3D}"/>
              </a:ext>
            </a:extLst>
          </p:cNvPr>
          <p:cNvCxnSpPr>
            <a:cxnSpLocks/>
            <a:stCxn id="5" idx="2"/>
            <a:endCxn id="7" idx="0"/>
          </p:cNvCxnSpPr>
          <p:nvPr/>
        </p:nvCxnSpPr>
        <p:spPr>
          <a:xfrm>
            <a:off x="2566261" y="4994268"/>
            <a:ext cx="0" cy="300793"/>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3906EA3-1E65-4388-98AB-E90AFA912D70}"/>
              </a:ext>
            </a:extLst>
          </p:cNvPr>
          <p:cNvCxnSpPr>
            <a:cxnSpLocks/>
            <a:stCxn id="8" idx="2"/>
            <a:endCxn id="9" idx="0"/>
          </p:cNvCxnSpPr>
          <p:nvPr/>
        </p:nvCxnSpPr>
        <p:spPr>
          <a:xfrm flipH="1">
            <a:off x="5053707" y="3686938"/>
            <a:ext cx="1" cy="334392"/>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B0871043-5C03-4DB7-ABCC-72E16992024D}"/>
              </a:ext>
            </a:extLst>
          </p:cNvPr>
          <p:cNvCxnSpPr>
            <a:cxnSpLocks/>
            <a:stCxn id="9" idx="2"/>
            <a:endCxn id="11" idx="0"/>
          </p:cNvCxnSpPr>
          <p:nvPr/>
        </p:nvCxnSpPr>
        <p:spPr>
          <a:xfrm>
            <a:off x="5053707" y="4994268"/>
            <a:ext cx="0" cy="303874"/>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5EE34B5-95FC-46D6-9577-984B3B954F99}"/>
              </a:ext>
            </a:extLst>
          </p:cNvPr>
          <p:cNvCxnSpPr>
            <a:cxnSpLocks/>
            <a:stCxn id="14" idx="2"/>
            <a:endCxn id="12" idx="0"/>
          </p:cNvCxnSpPr>
          <p:nvPr/>
        </p:nvCxnSpPr>
        <p:spPr>
          <a:xfrm>
            <a:off x="7541153" y="2387183"/>
            <a:ext cx="0" cy="333036"/>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1FBA70DE-1FA7-4D49-AC92-998EBFEE75BB}"/>
              </a:ext>
            </a:extLst>
          </p:cNvPr>
          <p:cNvCxnSpPr>
            <a:cxnSpLocks/>
            <a:stCxn id="12" idx="2"/>
            <a:endCxn id="13" idx="0"/>
          </p:cNvCxnSpPr>
          <p:nvPr/>
        </p:nvCxnSpPr>
        <p:spPr>
          <a:xfrm>
            <a:off x="7541153" y="3693157"/>
            <a:ext cx="0" cy="328173"/>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1CA555C-C415-4B42-BC8B-A1B72D1DE1A7}"/>
              </a:ext>
            </a:extLst>
          </p:cNvPr>
          <p:cNvCxnSpPr>
            <a:cxnSpLocks/>
            <a:stCxn id="13" idx="2"/>
            <a:endCxn id="15" idx="0"/>
          </p:cNvCxnSpPr>
          <p:nvPr/>
        </p:nvCxnSpPr>
        <p:spPr>
          <a:xfrm>
            <a:off x="7541153" y="4994268"/>
            <a:ext cx="0" cy="300793"/>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0593D932-75B6-4936-8C8B-7788DD2AA464}"/>
              </a:ext>
            </a:extLst>
          </p:cNvPr>
          <p:cNvSpPr txBox="1"/>
          <p:nvPr/>
        </p:nvSpPr>
        <p:spPr>
          <a:xfrm>
            <a:off x="1631917" y="1073296"/>
            <a:ext cx="1868685" cy="707886"/>
          </a:xfrm>
          <a:prstGeom prst="rect">
            <a:avLst/>
          </a:prstGeom>
          <a:noFill/>
        </p:spPr>
        <p:txBody>
          <a:bodyPr wrap="square" rtlCol="0">
            <a:spAutoFit/>
          </a:bodyPr>
          <a:lstStyle/>
          <a:p>
            <a:pPr algn="ctr"/>
            <a:r>
              <a:rPr lang="en-US" sz="2000" b="1" dirty="0"/>
              <a:t>Rule Based Systems</a:t>
            </a:r>
          </a:p>
        </p:txBody>
      </p:sp>
      <p:sp>
        <p:nvSpPr>
          <p:cNvPr id="43" name="TextBox 42">
            <a:extLst>
              <a:ext uri="{FF2B5EF4-FFF2-40B4-BE49-F238E27FC236}">
                <a16:creationId xmlns:a16="http://schemas.microsoft.com/office/drawing/2014/main" id="{6115DAA5-08C8-4929-845D-022BE522146C}"/>
              </a:ext>
            </a:extLst>
          </p:cNvPr>
          <p:cNvSpPr txBox="1"/>
          <p:nvPr/>
        </p:nvSpPr>
        <p:spPr>
          <a:xfrm>
            <a:off x="3759201" y="1073296"/>
            <a:ext cx="2552700" cy="707886"/>
          </a:xfrm>
          <a:prstGeom prst="rect">
            <a:avLst/>
          </a:prstGeom>
          <a:noFill/>
        </p:spPr>
        <p:txBody>
          <a:bodyPr wrap="square" rtlCol="0">
            <a:spAutoFit/>
          </a:bodyPr>
          <a:lstStyle/>
          <a:p>
            <a:pPr algn="ctr"/>
            <a:r>
              <a:rPr lang="en-US" sz="2000" b="1" dirty="0"/>
              <a:t>Classical Machine Learning</a:t>
            </a:r>
          </a:p>
        </p:txBody>
      </p:sp>
      <p:sp>
        <p:nvSpPr>
          <p:cNvPr id="44" name="TextBox 43">
            <a:extLst>
              <a:ext uri="{FF2B5EF4-FFF2-40B4-BE49-F238E27FC236}">
                <a16:creationId xmlns:a16="http://schemas.microsoft.com/office/drawing/2014/main" id="{6C4B0E8A-5CD5-4AFB-9C76-FFC07B7608F8}"/>
              </a:ext>
            </a:extLst>
          </p:cNvPr>
          <p:cNvSpPr txBox="1"/>
          <p:nvPr/>
        </p:nvSpPr>
        <p:spPr>
          <a:xfrm>
            <a:off x="6353704" y="1073296"/>
            <a:ext cx="2552700" cy="707886"/>
          </a:xfrm>
          <a:prstGeom prst="rect">
            <a:avLst/>
          </a:prstGeom>
          <a:noFill/>
        </p:spPr>
        <p:txBody>
          <a:bodyPr wrap="square" rtlCol="0">
            <a:spAutoFit/>
          </a:bodyPr>
          <a:lstStyle/>
          <a:p>
            <a:pPr algn="ctr"/>
            <a:r>
              <a:rPr lang="en-US" sz="2000" b="1" dirty="0"/>
              <a:t>Representation Learning</a:t>
            </a:r>
          </a:p>
        </p:txBody>
      </p:sp>
      <p:sp>
        <p:nvSpPr>
          <p:cNvPr id="45" name="Rectangle 44">
            <a:extLst>
              <a:ext uri="{FF2B5EF4-FFF2-40B4-BE49-F238E27FC236}">
                <a16:creationId xmlns:a16="http://schemas.microsoft.com/office/drawing/2014/main" id="{FC4064D6-A89F-4A71-A40B-C121B73E94A4}"/>
              </a:ext>
            </a:extLst>
          </p:cNvPr>
          <p:cNvSpPr/>
          <p:nvPr/>
        </p:nvSpPr>
        <p:spPr>
          <a:xfrm>
            <a:off x="812800" y="6036989"/>
            <a:ext cx="10972800" cy="307777"/>
          </a:xfrm>
          <a:prstGeom prst="rect">
            <a:avLst/>
          </a:prstGeom>
        </p:spPr>
        <p:txBody>
          <a:bodyPr wrap="square">
            <a:spAutoFit/>
          </a:bodyPr>
          <a:lstStyle/>
          <a:p>
            <a:r>
              <a:rPr lang="en-US" sz="1400" dirty="0"/>
              <a:t>Adapted from Goodfellow, I., </a:t>
            </a:r>
            <a:r>
              <a:rPr lang="en-US" sz="1400" dirty="0" err="1"/>
              <a:t>Bengio</a:t>
            </a:r>
            <a:r>
              <a:rPr lang="en-US" sz="1400" dirty="0"/>
              <a:t>, Y., Courville, A., &amp; </a:t>
            </a:r>
            <a:r>
              <a:rPr lang="en-US" sz="1400" dirty="0" err="1"/>
              <a:t>Bengio</a:t>
            </a:r>
            <a:r>
              <a:rPr lang="en-US" sz="1400" dirty="0"/>
              <a:t>, Y. (2016). Deep learning (Vol. 1). Cambridge: MIT press.</a:t>
            </a:r>
          </a:p>
        </p:txBody>
      </p:sp>
      <p:sp>
        <p:nvSpPr>
          <p:cNvPr id="47" name="Rectangle 46">
            <a:extLst>
              <a:ext uri="{FF2B5EF4-FFF2-40B4-BE49-F238E27FC236}">
                <a16:creationId xmlns:a16="http://schemas.microsoft.com/office/drawing/2014/main" id="{6D687DAD-50D9-450A-B853-CECF09397E67}"/>
              </a:ext>
            </a:extLst>
          </p:cNvPr>
          <p:cNvSpPr/>
          <p:nvPr/>
        </p:nvSpPr>
        <p:spPr>
          <a:xfrm>
            <a:off x="9043291" y="2722669"/>
            <a:ext cx="1580091" cy="400110"/>
          </a:xfrm>
          <a:prstGeom prst="rect">
            <a:avLst/>
          </a:prstGeom>
          <a:solidFill>
            <a:srgbClr val="00B050"/>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Simple</a:t>
            </a:r>
          </a:p>
        </p:txBody>
      </p:sp>
      <p:sp>
        <p:nvSpPr>
          <p:cNvPr id="48" name="Rectangle 47">
            <a:extLst>
              <a:ext uri="{FF2B5EF4-FFF2-40B4-BE49-F238E27FC236}">
                <a16:creationId xmlns:a16="http://schemas.microsoft.com/office/drawing/2014/main" id="{24154D95-6ACC-4FCC-921D-604155579523}"/>
              </a:ext>
            </a:extLst>
          </p:cNvPr>
          <p:cNvSpPr/>
          <p:nvPr/>
        </p:nvSpPr>
        <p:spPr>
          <a:xfrm>
            <a:off x="9043291" y="3318705"/>
            <a:ext cx="1580091" cy="400110"/>
          </a:xfrm>
          <a:prstGeom prst="rect">
            <a:avLst/>
          </a:prstGeom>
          <a:solidFill>
            <a:srgbClr val="00B050"/>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Complex</a:t>
            </a:r>
          </a:p>
        </p:txBody>
      </p:sp>
      <p:sp>
        <p:nvSpPr>
          <p:cNvPr id="49" name="Rectangle 48">
            <a:extLst>
              <a:ext uri="{FF2B5EF4-FFF2-40B4-BE49-F238E27FC236}">
                <a16:creationId xmlns:a16="http://schemas.microsoft.com/office/drawing/2014/main" id="{36E424F1-0F2A-455E-85F1-486ED904E5CB}"/>
              </a:ext>
            </a:extLst>
          </p:cNvPr>
          <p:cNvSpPr/>
          <p:nvPr/>
        </p:nvSpPr>
        <p:spPr>
          <a:xfrm>
            <a:off x="9038000" y="4006269"/>
            <a:ext cx="1580091" cy="972938"/>
          </a:xfrm>
          <a:prstGeom prst="rect">
            <a:avLst/>
          </a:prstGeom>
          <a:solidFill>
            <a:srgbClr val="00B050"/>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Auto-Learned Mapping</a:t>
            </a:r>
          </a:p>
        </p:txBody>
      </p:sp>
      <p:sp>
        <p:nvSpPr>
          <p:cNvPr id="51" name="Rectangle 50">
            <a:extLst>
              <a:ext uri="{FF2B5EF4-FFF2-40B4-BE49-F238E27FC236}">
                <a16:creationId xmlns:a16="http://schemas.microsoft.com/office/drawing/2014/main" id="{9FCF0BF6-2B15-4682-8BB4-DB3A96AB0437}"/>
              </a:ext>
            </a:extLst>
          </p:cNvPr>
          <p:cNvSpPr/>
          <p:nvPr/>
        </p:nvSpPr>
        <p:spPr>
          <a:xfrm>
            <a:off x="9038000" y="1889670"/>
            <a:ext cx="1580091" cy="500863"/>
          </a:xfrm>
          <a:prstGeom prst="rect">
            <a:avLst/>
          </a:prstGeom>
          <a:solidFill>
            <a:schemeClr val="bg2"/>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a:t>
            </a:r>
          </a:p>
        </p:txBody>
      </p:sp>
      <p:sp>
        <p:nvSpPr>
          <p:cNvPr id="52" name="Rectangle 51">
            <a:extLst>
              <a:ext uri="{FF2B5EF4-FFF2-40B4-BE49-F238E27FC236}">
                <a16:creationId xmlns:a16="http://schemas.microsoft.com/office/drawing/2014/main" id="{35C7D783-68D2-4980-B696-2F21734C7D72}"/>
              </a:ext>
            </a:extLst>
          </p:cNvPr>
          <p:cNvSpPr/>
          <p:nvPr/>
        </p:nvSpPr>
        <p:spPr>
          <a:xfrm>
            <a:off x="9038000" y="5298411"/>
            <a:ext cx="1580091" cy="500863"/>
          </a:xfrm>
          <a:prstGeom prst="rect">
            <a:avLst/>
          </a:prstGeom>
          <a:solidFill>
            <a:schemeClr val="bg2"/>
          </a:solidFill>
          <a:ln>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Output</a:t>
            </a:r>
          </a:p>
        </p:txBody>
      </p:sp>
      <p:cxnSp>
        <p:nvCxnSpPr>
          <p:cNvPr id="53" name="Straight Arrow Connector 52">
            <a:extLst>
              <a:ext uri="{FF2B5EF4-FFF2-40B4-BE49-F238E27FC236}">
                <a16:creationId xmlns:a16="http://schemas.microsoft.com/office/drawing/2014/main" id="{B1F250DF-47AE-4D57-8803-70B18469709D}"/>
              </a:ext>
            </a:extLst>
          </p:cNvPr>
          <p:cNvCxnSpPr>
            <a:cxnSpLocks/>
            <a:stCxn id="48" idx="2"/>
            <a:endCxn id="49" idx="0"/>
          </p:cNvCxnSpPr>
          <p:nvPr/>
        </p:nvCxnSpPr>
        <p:spPr>
          <a:xfrm flipH="1">
            <a:off x="9828046" y="3718815"/>
            <a:ext cx="5291" cy="287454"/>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10E2FEFE-86A1-4465-BB6D-AE48ABBBAC78}"/>
              </a:ext>
            </a:extLst>
          </p:cNvPr>
          <p:cNvCxnSpPr>
            <a:cxnSpLocks/>
            <a:stCxn id="51" idx="2"/>
            <a:endCxn id="47" idx="0"/>
          </p:cNvCxnSpPr>
          <p:nvPr/>
        </p:nvCxnSpPr>
        <p:spPr>
          <a:xfrm>
            <a:off x="9828046" y="2390533"/>
            <a:ext cx="5291" cy="332136"/>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D1822B0-2E4F-4D0E-B824-5490AFEB8BB1}"/>
              </a:ext>
            </a:extLst>
          </p:cNvPr>
          <p:cNvCxnSpPr>
            <a:cxnSpLocks/>
            <a:stCxn id="49" idx="2"/>
            <a:endCxn id="52" idx="0"/>
          </p:cNvCxnSpPr>
          <p:nvPr/>
        </p:nvCxnSpPr>
        <p:spPr>
          <a:xfrm>
            <a:off x="9828046" y="4979207"/>
            <a:ext cx="0" cy="319204"/>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5934CFC9-BE36-49D0-9430-F771B23D41EA}"/>
              </a:ext>
            </a:extLst>
          </p:cNvPr>
          <p:cNvCxnSpPr>
            <a:cxnSpLocks/>
            <a:stCxn id="47" idx="2"/>
            <a:endCxn id="48" idx="0"/>
          </p:cNvCxnSpPr>
          <p:nvPr/>
        </p:nvCxnSpPr>
        <p:spPr>
          <a:xfrm>
            <a:off x="9833337" y="3122779"/>
            <a:ext cx="0" cy="195926"/>
          </a:xfrm>
          <a:prstGeom prst="straightConnector1">
            <a:avLst/>
          </a:prstGeom>
          <a:ln w="47625">
            <a:solidFill>
              <a:schemeClr val="tx1">
                <a:alpha val="28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621644A9-16FC-4C85-8FCF-06182E24D8E9}"/>
              </a:ext>
            </a:extLst>
          </p:cNvPr>
          <p:cNvSpPr txBox="1"/>
          <p:nvPr/>
        </p:nvSpPr>
        <p:spPr>
          <a:xfrm>
            <a:off x="8948207" y="1073296"/>
            <a:ext cx="1669884" cy="707886"/>
          </a:xfrm>
          <a:prstGeom prst="rect">
            <a:avLst/>
          </a:prstGeom>
          <a:noFill/>
        </p:spPr>
        <p:txBody>
          <a:bodyPr wrap="square" rtlCol="0">
            <a:spAutoFit/>
          </a:bodyPr>
          <a:lstStyle/>
          <a:p>
            <a:pPr algn="ctr"/>
            <a:r>
              <a:rPr lang="en-US" sz="2000" b="1" dirty="0"/>
              <a:t>Deep Learning</a:t>
            </a:r>
          </a:p>
        </p:txBody>
      </p:sp>
    </p:spTree>
    <p:extLst>
      <p:ext uri="{BB962C8B-B14F-4D97-AF65-F5344CB8AC3E}">
        <p14:creationId xmlns:p14="http://schemas.microsoft.com/office/powerpoint/2010/main" val="395166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43" grpId="0"/>
      <p:bldP spid="44" grpId="0"/>
      <p:bldP spid="47" grpId="0" animBg="1"/>
      <p:bldP spid="48" grpId="0" animBg="1"/>
      <p:bldP spid="49" grpId="0" animBg="1"/>
      <p:bldP spid="51" grpId="0" animBg="1"/>
      <p:bldP spid="52" grpId="0" animBg="1"/>
      <p:bldP spid="5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01A6D4-0779-438C-A077-209308E6FF2D}"/>
              </a:ext>
            </a:extLst>
          </p:cNvPr>
          <p:cNvSpPr>
            <a:spLocks noGrp="1"/>
          </p:cNvSpPr>
          <p:nvPr>
            <p:ph type="body" sz="quarter" idx="11"/>
          </p:nvPr>
        </p:nvSpPr>
        <p:spPr/>
        <p:txBody>
          <a:bodyPr/>
          <a:lstStyle/>
          <a:p>
            <a:r>
              <a:rPr lang="en-US" dirty="0"/>
              <a:t>Why did the DNN Detect Myocardial Infarction?</a:t>
            </a:r>
          </a:p>
        </p:txBody>
      </p:sp>
      <p:pic>
        <p:nvPicPr>
          <p:cNvPr id="4" name="Picture 3">
            <a:extLst>
              <a:ext uri="{FF2B5EF4-FFF2-40B4-BE49-F238E27FC236}">
                <a16:creationId xmlns:a16="http://schemas.microsoft.com/office/drawing/2014/main" id="{22417CDC-CB91-4DC7-983D-71F1000B687E}"/>
              </a:ext>
            </a:extLst>
          </p:cNvPr>
          <p:cNvPicPr>
            <a:picLocks noChangeAspect="1"/>
          </p:cNvPicPr>
          <p:nvPr/>
        </p:nvPicPr>
        <p:blipFill>
          <a:blip r:embed="rId2"/>
          <a:stretch>
            <a:fillRect/>
          </a:stretch>
        </p:blipFill>
        <p:spPr>
          <a:xfrm>
            <a:off x="2282561" y="1143692"/>
            <a:ext cx="7667625" cy="4106568"/>
          </a:xfrm>
          <a:prstGeom prst="rect">
            <a:avLst/>
          </a:prstGeom>
        </p:spPr>
      </p:pic>
      <p:sp>
        <p:nvSpPr>
          <p:cNvPr id="5" name="TextBox 4">
            <a:extLst>
              <a:ext uri="{FF2B5EF4-FFF2-40B4-BE49-F238E27FC236}">
                <a16:creationId xmlns:a16="http://schemas.microsoft.com/office/drawing/2014/main" id="{52B2FEF0-C766-4663-A178-34F0B105BA9C}"/>
              </a:ext>
            </a:extLst>
          </p:cNvPr>
          <p:cNvSpPr txBox="1"/>
          <p:nvPr/>
        </p:nvSpPr>
        <p:spPr>
          <a:xfrm>
            <a:off x="3543392" y="5599313"/>
            <a:ext cx="5145961" cy="369332"/>
          </a:xfrm>
          <a:prstGeom prst="rect">
            <a:avLst/>
          </a:prstGeom>
          <a:noFill/>
        </p:spPr>
        <p:txBody>
          <a:bodyPr wrap="none" rtlCol="0">
            <a:spAutoFit/>
          </a:bodyPr>
          <a:lstStyle/>
          <a:p>
            <a:r>
              <a:rPr lang="en-US" dirty="0"/>
              <a:t>Dark area contribute heavily to the MI Result</a:t>
            </a:r>
          </a:p>
        </p:txBody>
      </p:sp>
      <p:sp>
        <p:nvSpPr>
          <p:cNvPr id="6" name="TextBox 5">
            <a:extLst>
              <a:ext uri="{FF2B5EF4-FFF2-40B4-BE49-F238E27FC236}">
                <a16:creationId xmlns:a16="http://schemas.microsoft.com/office/drawing/2014/main" id="{B9EE4168-E735-4F0C-B365-73F87EE4D667}"/>
              </a:ext>
            </a:extLst>
          </p:cNvPr>
          <p:cNvSpPr txBox="1"/>
          <p:nvPr/>
        </p:nvSpPr>
        <p:spPr>
          <a:xfrm>
            <a:off x="686262" y="6491064"/>
            <a:ext cx="9263924" cy="307777"/>
          </a:xfrm>
          <a:prstGeom prst="rect">
            <a:avLst/>
          </a:prstGeom>
          <a:noFill/>
        </p:spPr>
        <p:txBody>
          <a:bodyPr wrap="square" rtlCol="0">
            <a:spAutoFit/>
          </a:bodyPr>
          <a:lstStyle/>
          <a:p>
            <a:r>
              <a:rPr lang="en-US" sz="1400" dirty="0"/>
              <a:t>Comment:  sensitivity analysis of a convolution neural network about an input leading to an MI Prediction</a:t>
            </a:r>
          </a:p>
        </p:txBody>
      </p:sp>
    </p:spTree>
    <p:extLst>
      <p:ext uri="{BB962C8B-B14F-4D97-AF65-F5344CB8AC3E}">
        <p14:creationId xmlns:p14="http://schemas.microsoft.com/office/powerpoint/2010/main" val="202283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531FE32-EE1C-4F5A-9256-261F749207DD}"/>
              </a:ext>
            </a:extLst>
          </p:cNvPr>
          <p:cNvSpPr>
            <a:spLocks noGrp="1"/>
          </p:cNvSpPr>
          <p:nvPr>
            <p:ph type="body" sz="quarter" idx="11"/>
          </p:nvPr>
        </p:nvSpPr>
        <p:spPr/>
        <p:txBody>
          <a:bodyPr/>
          <a:lstStyle/>
          <a:p>
            <a:r>
              <a:rPr lang="en-US" sz="3600" dirty="0">
                <a:latin typeface="Century Gothic" panose="020B0502020202020204" pitchFamily="34" charset="0"/>
              </a:rPr>
              <a:t>Nihon Kohden Overview</a:t>
            </a:r>
          </a:p>
        </p:txBody>
      </p:sp>
      <p:sp>
        <p:nvSpPr>
          <p:cNvPr id="7" name="Rectangle 6">
            <a:extLst>
              <a:ext uri="{FF2B5EF4-FFF2-40B4-BE49-F238E27FC236}">
                <a16:creationId xmlns:a16="http://schemas.microsoft.com/office/drawing/2014/main" id="{75F5F935-766F-408B-AA25-AA48D02EC516}"/>
              </a:ext>
            </a:extLst>
          </p:cNvPr>
          <p:cNvSpPr/>
          <p:nvPr/>
        </p:nvSpPr>
        <p:spPr>
          <a:xfrm>
            <a:off x="2054857" y="3078540"/>
            <a:ext cx="3921252" cy="553998"/>
          </a:xfrm>
          <a:prstGeom prst="rect">
            <a:avLst/>
          </a:prstGeom>
        </p:spPr>
        <p:txBody>
          <a:bodyPr wrap="square" lIns="0" tIns="0" rIns="0" bIns="0" anchor="ctr">
            <a:spAutoFit/>
          </a:bodyPr>
          <a:lstStyle/>
          <a:p>
            <a:pPr marL="0" lvl="1"/>
            <a:r>
              <a:rPr lang="en-US" dirty="0">
                <a:solidFill>
                  <a:schemeClr val="tx2"/>
                </a:solidFill>
                <a:latin typeface="Century Gothic" panose="020B0502020202020204" pitchFamily="34" charset="0"/>
              </a:rPr>
              <a:t>US Headquarters in</a:t>
            </a:r>
            <a:br>
              <a:rPr lang="en-US" dirty="0">
                <a:solidFill>
                  <a:schemeClr val="tx2"/>
                </a:solidFill>
                <a:latin typeface="Century Gothic" panose="020B0502020202020204" pitchFamily="34" charset="0"/>
              </a:rPr>
            </a:br>
            <a:r>
              <a:rPr lang="en-US" dirty="0">
                <a:solidFill>
                  <a:schemeClr val="tx2"/>
                </a:solidFill>
                <a:latin typeface="Century Gothic" panose="020B0502020202020204" pitchFamily="34" charset="0"/>
              </a:rPr>
              <a:t>California, 1979</a:t>
            </a:r>
          </a:p>
        </p:txBody>
      </p:sp>
      <p:sp>
        <p:nvSpPr>
          <p:cNvPr id="8" name="Rectangle 7">
            <a:extLst>
              <a:ext uri="{FF2B5EF4-FFF2-40B4-BE49-F238E27FC236}">
                <a16:creationId xmlns:a16="http://schemas.microsoft.com/office/drawing/2014/main" id="{A732DC5C-BAC9-4741-9926-BAE5ED47391E}"/>
              </a:ext>
            </a:extLst>
          </p:cNvPr>
          <p:cNvSpPr/>
          <p:nvPr/>
        </p:nvSpPr>
        <p:spPr>
          <a:xfrm>
            <a:off x="2054857" y="1556028"/>
            <a:ext cx="3921252" cy="276999"/>
          </a:xfrm>
          <a:prstGeom prst="rect">
            <a:avLst/>
          </a:prstGeom>
        </p:spPr>
        <p:txBody>
          <a:bodyPr wrap="square" lIns="0" tIns="0" rIns="0" bIns="0" anchor="ctr">
            <a:spAutoFit/>
          </a:bodyPr>
          <a:lstStyle/>
          <a:p>
            <a:pPr marL="0" lvl="1"/>
            <a:r>
              <a:rPr lang="en-US" dirty="0">
                <a:solidFill>
                  <a:schemeClr val="tx2"/>
                </a:solidFill>
                <a:latin typeface="Century Gothic" panose="020B0502020202020204" pitchFamily="34" charset="0"/>
              </a:rPr>
              <a:t>Founded 1951 in Tokyo, Japan</a:t>
            </a:r>
          </a:p>
        </p:txBody>
      </p:sp>
      <p:sp>
        <p:nvSpPr>
          <p:cNvPr id="9" name="Rectangle 8">
            <a:extLst>
              <a:ext uri="{FF2B5EF4-FFF2-40B4-BE49-F238E27FC236}">
                <a16:creationId xmlns:a16="http://schemas.microsoft.com/office/drawing/2014/main" id="{BBCE8A75-6F1A-4021-8E05-AC46A5278882}"/>
              </a:ext>
            </a:extLst>
          </p:cNvPr>
          <p:cNvSpPr/>
          <p:nvPr/>
        </p:nvSpPr>
        <p:spPr>
          <a:xfrm>
            <a:off x="1999329" y="4462550"/>
            <a:ext cx="3921252" cy="1107996"/>
          </a:xfrm>
          <a:prstGeom prst="rect">
            <a:avLst/>
          </a:prstGeom>
        </p:spPr>
        <p:txBody>
          <a:bodyPr wrap="square" lIns="0" tIns="0" rIns="0" bIns="0" anchor="ctr">
            <a:spAutoFit/>
          </a:bodyPr>
          <a:lstStyle/>
          <a:p>
            <a:pPr marL="0" lvl="1"/>
            <a:r>
              <a:rPr lang="en-US" dirty="0">
                <a:solidFill>
                  <a:schemeClr val="tx2"/>
                </a:solidFill>
                <a:latin typeface="Century Gothic" panose="020B0502020202020204" pitchFamily="34" charset="0"/>
              </a:rPr>
              <a:t>Top Leading Medical Device Company specializing in Patient Monitoring, Neurology and Cardiology</a:t>
            </a:r>
          </a:p>
        </p:txBody>
      </p:sp>
      <p:sp>
        <p:nvSpPr>
          <p:cNvPr id="10" name="Rectangle 9">
            <a:extLst>
              <a:ext uri="{FF2B5EF4-FFF2-40B4-BE49-F238E27FC236}">
                <a16:creationId xmlns:a16="http://schemas.microsoft.com/office/drawing/2014/main" id="{8F5E52D6-B229-4DD5-B5F5-870630424E05}"/>
              </a:ext>
            </a:extLst>
          </p:cNvPr>
          <p:cNvSpPr/>
          <p:nvPr/>
        </p:nvSpPr>
        <p:spPr>
          <a:xfrm>
            <a:off x="7866729" y="3217041"/>
            <a:ext cx="3921252" cy="276999"/>
          </a:xfrm>
          <a:prstGeom prst="rect">
            <a:avLst/>
          </a:prstGeom>
        </p:spPr>
        <p:txBody>
          <a:bodyPr wrap="square" lIns="0" tIns="0" rIns="0" bIns="0" anchor="ctr">
            <a:spAutoFit/>
          </a:bodyPr>
          <a:lstStyle/>
          <a:p>
            <a:pPr marL="0" lvl="1"/>
            <a:r>
              <a:rPr lang="en-US" dirty="0">
                <a:solidFill>
                  <a:schemeClr val="tx2"/>
                </a:solidFill>
                <a:latin typeface="Century Gothic" panose="020B0502020202020204" pitchFamily="34" charset="0"/>
              </a:rPr>
              <a:t>Track Record of Innovation</a:t>
            </a:r>
          </a:p>
        </p:txBody>
      </p:sp>
      <p:sp>
        <p:nvSpPr>
          <p:cNvPr id="11" name="Rectangle 10">
            <a:extLst>
              <a:ext uri="{FF2B5EF4-FFF2-40B4-BE49-F238E27FC236}">
                <a16:creationId xmlns:a16="http://schemas.microsoft.com/office/drawing/2014/main" id="{89A9DCBE-D3C6-455B-94C2-3BA910D4636A}"/>
              </a:ext>
            </a:extLst>
          </p:cNvPr>
          <p:cNvSpPr/>
          <p:nvPr/>
        </p:nvSpPr>
        <p:spPr>
          <a:xfrm>
            <a:off x="7866729" y="1556028"/>
            <a:ext cx="3921252" cy="276999"/>
          </a:xfrm>
          <a:prstGeom prst="rect">
            <a:avLst/>
          </a:prstGeom>
        </p:spPr>
        <p:txBody>
          <a:bodyPr wrap="square" lIns="0" tIns="0" rIns="0" bIns="0" anchor="ctr">
            <a:spAutoFit/>
          </a:bodyPr>
          <a:lstStyle/>
          <a:p>
            <a:pPr marL="0" lvl="1"/>
            <a:r>
              <a:rPr lang="en-US" dirty="0">
                <a:solidFill>
                  <a:schemeClr val="tx2"/>
                </a:solidFill>
                <a:latin typeface="Century Gothic" panose="020B0502020202020204" pitchFamily="34" charset="0"/>
              </a:rPr>
              <a:t>$1.7 Billion in Sales Globally</a:t>
            </a:r>
          </a:p>
        </p:txBody>
      </p:sp>
      <p:sp>
        <p:nvSpPr>
          <p:cNvPr id="12" name="Rectangle 11">
            <a:extLst>
              <a:ext uri="{FF2B5EF4-FFF2-40B4-BE49-F238E27FC236}">
                <a16:creationId xmlns:a16="http://schemas.microsoft.com/office/drawing/2014/main" id="{160BE2FF-3669-49E5-AC4C-931FDF871641}"/>
              </a:ext>
            </a:extLst>
          </p:cNvPr>
          <p:cNvSpPr/>
          <p:nvPr/>
        </p:nvSpPr>
        <p:spPr>
          <a:xfrm>
            <a:off x="7866729" y="4739549"/>
            <a:ext cx="3921252" cy="553998"/>
          </a:xfrm>
          <a:prstGeom prst="rect">
            <a:avLst/>
          </a:prstGeom>
        </p:spPr>
        <p:txBody>
          <a:bodyPr wrap="square" lIns="0" tIns="0" rIns="0" bIns="0" anchor="ctr">
            <a:spAutoFit/>
          </a:bodyPr>
          <a:lstStyle/>
          <a:p>
            <a:pPr marL="0" lvl="1"/>
            <a:r>
              <a:rPr lang="en-US" dirty="0">
                <a:solidFill>
                  <a:schemeClr val="tx2"/>
                </a:solidFill>
                <a:latin typeface="Century Gothic" panose="020B0502020202020204" pitchFamily="34" charset="0"/>
              </a:rPr>
              <a:t>Fastest Growing Monitoring Company in US</a:t>
            </a:r>
          </a:p>
        </p:txBody>
      </p:sp>
      <p:grpSp>
        <p:nvGrpSpPr>
          <p:cNvPr id="13" name="Group 12">
            <a:extLst>
              <a:ext uri="{FF2B5EF4-FFF2-40B4-BE49-F238E27FC236}">
                <a16:creationId xmlns:a16="http://schemas.microsoft.com/office/drawing/2014/main" id="{44347B8A-AEA8-4634-873E-904F94AAA1E6}"/>
              </a:ext>
            </a:extLst>
          </p:cNvPr>
          <p:cNvGrpSpPr/>
          <p:nvPr/>
        </p:nvGrpSpPr>
        <p:grpSpPr>
          <a:xfrm>
            <a:off x="477009" y="2754065"/>
            <a:ext cx="1202945" cy="1202945"/>
            <a:chOff x="406399" y="2754064"/>
            <a:chExt cx="1202945" cy="1202945"/>
          </a:xfrm>
        </p:grpSpPr>
        <p:grpSp>
          <p:nvGrpSpPr>
            <p:cNvPr id="14" name="Group 13">
              <a:extLst>
                <a:ext uri="{FF2B5EF4-FFF2-40B4-BE49-F238E27FC236}">
                  <a16:creationId xmlns:a16="http://schemas.microsoft.com/office/drawing/2014/main" id="{2CFEFDAF-AB47-44BA-BB64-6BB97C10B9A4}"/>
                </a:ext>
              </a:extLst>
            </p:cNvPr>
            <p:cNvGrpSpPr/>
            <p:nvPr/>
          </p:nvGrpSpPr>
          <p:grpSpPr>
            <a:xfrm>
              <a:off x="406399" y="2754064"/>
              <a:ext cx="1202945" cy="1202945"/>
              <a:chOff x="6299835" y="1150620"/>
              <a:chExt cx="1135380" cy="1135380"/>
            </a:xfrm>
          </p:grpSpPr>
          <p:sp>
            <p:nvSpPr>
              <p:cNvPr id="19" name="Oval 18">
                <a:extLst>
                  <a:ext uri="{FF2B5EF4-FFF2-40B4-BE49-F238E27FC236}">
                    <a16:creationId xmlns:a16="http://schemas.microsoft.com/office/drawing/2014/main" id="{CD87441B-7CD7-47BA-8922-A07C2854CC35}"/>
                  </a:ext>
                </a:extLst>
              </p:cNvPr>
              <p:cNvSpPr/>
              <p:nvPr/>
            </p:nvSpPr>
            <p:spPr>
              <a:xfrm>
                <a:off x="6299835" y="1150620"/>
                <a:ext cx="1135380" cy="1135380"/>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20" name="Oval 19">
                <a:extLst>
                  <a:ext uri="{FF2B5EF4-FFF2-40B4-BE49-F238E27FC236}">
                    <a16:creationId xmlns:a16="http://schemas.microsoft.com/office/drawing/2014/main" id="{E7F5ED94-F138-49A7-BA89-D2C1A4EE05A5}"/>
                  </a:ext>
                </a:extLst>
              </p:cNvPr>
              <p:cNvSpPr/>
              <p:nvPr/>
            </p:nvSpPr>
            <p:spPr>
              <a:xfrm>
                <a:off x="6377940" y="1228725"/>
                <a:ext cx="979170" cy="979170"/>
              </a:xfrm>
              <a:prstGeom prst="ellipse">
                <a:avLst/>
              </a:prstGeom>
              <a:no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grpSp>
        <p:grpSp>
          <p:nvGrpSpPr>
            <p:cNvPr id="15" name="Group 8">
              <a:extLst>
                <a:ext uri="{FF2B5EF4-FFF2-40B4-BE49-F238E27FC236}">
                  <a16:creationId xmlns:a16="http://schemas.microsoft.com/office/drawing/2014/main" id="{39E35E37-DDFF-4200-A683-CC0F08A79DF0}"/>
                </a:ext>
              </a:extLst>
            </p:cNvPr>
            <p:cNvGrpSpPr>
              <a:grpSpLocks noChangeAspect="1"/>
            </p:cNvGrpSpPr>
            <p:nvPr/>
          </p:nvGrpSpPr>
          <p:grpSpPr bwMode="auto">
            <a:xfrm>
              <a:off x="767968" y="3089365"/>
              <a:ext cx="479808" cy="532342"/>
              <a:chOff x="2262" y="407"/>
              <a:chExt cx="3160" cy="3506"/>
            </a:xfrm>
            <a:solidFill>
              <a:schemeClr val="accent4"/>
            </a:solidFill>
          </p:grpSpPr>
          <p:sp>
            <p:nvSpPr>
              <p:cNvPr id="16" name="Freeform 9">
                <a:extLst>
                  <a:ext uri="{FF2B5EF4-FFF2-40B4-BE49-F238E27FC236}">
                    <a16:creationId xmlns:a16="http://schemas.microsoft.com/office/drawing/2014/main" id="{DC397A09-F801-4ACD-8FF3-6CAD1D69DE8B}"/>
                  </a:ext>
                </a:extLst>
              </p:cNvPr>
              <p:cNvSpPr>
                <a:spLocks noEditPoints="1"/>
              </p:cNvSpPr>
              <p:nvPr/>
            </p:nvSpPr>
            <p:spPr bwMode="auto">
              <a:xfrm>
                <a:off x="3140" y="407"/>
                <a:ext cx="1403" cy="3506"/>
              </a:xfrm>
              <a:custGeom>
                <a:avLst/>
                <a:gdLst>
                  <a:gd name="T0" fmla="*/ 1054 w 1403"/>
                  <a:gd name="T1" fmla="*/ 0 h 3506"/>
                  <a:gd name="T2" fmla="*/ 350 w 1403"/>
                  <a:gd name="T3" fmla="*/ 0 h 3506"/>
                  <a:gd name="T4" fmla="*/ 350 w 1403"/>
                  <a:gd name="T5" fmla="*/ 526 h 3506"/>
                  <a:gd name="T6" fmla="*/ 0 w 1403"/>
                  <a:gd name="T7" fmla="*/ 526 h 3506"/>
                  <a:gd name="T8" fmla="*/ 0 w 1403"/>
                  <a:gd name="T9" fmla="*/ 3506 h 3506"/>
                  <a:gd name="T10" fmla="*/ 1403 w 1403"/>
                  <a:gd name="T11" fmla="*/ 3506 h 3506"/>
                  <a:gd name="T12" fmla="*/ 1403 w 1403"/>
                  <a:gd name="T13" fmla="*/ 526 h 3506"/>
                  <a:gd name="T14" fmla="*/ 1054 w 1403"/>
                  <a:gd name="T15" fmla="*/ 526 h 3506"/>
                  <a:gd name="T16" fmla="*/ 1054 w 1403"/>
                  <a:gd name="T17" fmla="*/ 0 h 3506"/>
                  <a:gd name="T18" fmla="*/ 527 w 1403"/>
                  <a:gd name="T19" fmla="*/ 3331 h 3506"/>
                  <a:gd name="T20" fmla="*/ 175 w 1403"/>
                  <a:gd name="T21" fmla="*/ 3331 h 3506"/>
                  <a:gd name="T22" fmla="*/ 175 w 1403"/>
                  <a:gd name="T23" fmla="*/ 2980 h 3506"/>
                  <a:gd name="T24" fmla="*/ 527 w 1403"/>
                  <a:gd name="T25" fmla="*/ 2980 h 3506"/>
                  <a:gd name="T26" fmla="*/ 527 w 1403"/>
                  <a:gd name="T27" fmla="*/ 3331 h 3506"/>
                  <a:gd name="T28" fmla="*/ 527 w 1403"/>
                  <a:gd name="T29" fmla="*/ 2805 h 3506"/>
                  <a:gd name="T30" fmla="*/ 175 w 1403"/>
                  <a:gd name="T31" fmla="*/ 2805 h 3506"/>
                  <a:gd name="T32" fmla="*/ 175 w 1403"/>
                  <a:gd name="T33" fmla="*/ 2454 h 3506"/>
                  <a:gd name="T34" fmla="*/ 527 w 1403"/>
                  <a:gd name="T35" fmla="*/ 2454 h 3506"/>
                  <a:gd name="T36" fmla="*/ 527 w 1403"/>
                  <a:gd name="T37" fmla="*/ 2805 h 3506"/>
                  <a:gd name="T38" fmla="*/ 527 w 1403"/>
                  <a:gd name="T39" fmla="*/ 2279 h 3506"/>
                  <a:gd name="T40" fmla="*/ 175 w 1403"/>
                  <a:gd name="T41" fmla="*/ 2279 h 3506"/>
                  <a:gd name="T42" fmla="*/ 175 w 1403"/>
                  <a:gd name="T43" fmla="*/ 1928 h 3506"/>
                  <a:gd name="T44" fmla="*/ 527 w 1403"/>
                  <a:gd name="T45" fmla="*/ 1928 h 3506"/>
                  <a:gd name="T46" fmla="*/ 527 w 1403"/>
                  <a:gd name="T47" fmla="*/ 2279 h 3506"/>
                  <a:gd name="T48" fmla="*/ 527 w 1403"/>
                  <a:gd name="T49" fmla="*/ 1753 h 3506"/>
                  <a:gd name="T50" fmla="*/ 175 w 1403"/>
                  <a:gd name="T51" fmla="*/ 1753 h 3506"/>
                  <a:gd name="T52" fmla="*/ 175 w 1403"/>
                  <a:gd name="T53" fmla="*/ 1402 h 3506"/>
                  <a:gd name="T54" fmla="*/ 527 w 1403"/>
                  <a:gd name="T55" fmla="*/ 1402 h 3506"/>
                  <a:gd name="T56" fmla="*/ 527 w 1403"/>
                  <a:gd name="T57" fmla="*/ 1753 h 3506"/>
                  <a:gd name="T58" fmla="*/ 527 w 1403"/>
                  <a:gd name="T59" fmla="*/ 1227 h 3506"/>
                  <a:gd name="T60" fmla="*/ 175 w 1403"/>
                  <a:gd name="T61" fmla="*/ 1227 h 3506"/>
                  <a:gd name="T62" fmla="*/ 175 w 1403"/>
                  <a:gd name="T63" fmla="*/ 876 h 3506"/>
                  <a:gd name="T64" fmla="*/ 527 w 1403"/>
                  <a:gd name="T65" fmla="*/ 876 h 3506"/>
                  <a:gd name="T66" fmla="*/ 527 w 1403"/>
                  <a:gd name="T67" fmla="*/ 1227 h 3506"/>
                  <a:gd name="T68" fmla="*/ 1229 w 1403"/>
                  <a:gd name="T69" fmla="*/ 3331 h 3506"/>
                  <a:gd name="T70" fmla="*/ 877 w 1403"/>
                  <a:gd name="T71" fmla="*/ 3331 h 3506"/>
                  <a:gd name="T72" fmla="*/ 877 w 1403"/>
                  <a:gd name="T73" fmla="*/ 2980 h 3506"/>
                  <a:gd name="T74" fmla="*/ 1229 w 1403"/>
                  <a:gd name="T75" fmla="*/ 2980 h 3506"/>
                  <a:gd name="T76" fmla="*/ 1229 w 1403"/>
                  <a:gd name="T77" fmla="*/ 3331 h 3506"/>
                  <a:gd name="T78" fmla="*/ 1229 w 1403"/>
                  <a:gd name="T79" fmla="*/ 2805 h 3506"/>
                  <a:gd name="T80" fmla="*/ 877 w 1403"/>
                  <a:gd name="T81" fmla="*/ 2805 h 3506"/>
                  <a:gd name="T82" fmla="*/ 877 w 1403"/>
                  <a:gd name="T83" fmla="*/ 2454 h 3506"/>
                  <a:gd name="T84" fmla="*/ 1229 w 1403"/>
                  <a:gd name="T85" fmla="*/ 2454 h 3506"/>
                  <a:gd name="T86" fmla="*/ 1229 w 1403"/>
                  <a:gd name="T87" fmla="*/ 2805 h 3506"/>
                  <a:gd name="T88" fmla="*/ 1229 w 1403"/>
                  <a:gd name="T89" fmla="*/ 2279 h 3506"/>
                  <a:gd name="T90" fmla="*/ 877 w 1403"/>
                  <a:gd name="T91" fmla="*/ 2279 h 3506"/>
                  <a:gd name="T92" fmla="*/ 877 w 1403"/>
                  <a:gd name="T93" fmla="*/ 1928 h 3506"/>
                  <a:gd name="T94" fmla="*/ 1229 w 1403"/>
                  <a:gd name="T95" fmla="*/ 1928 h 3506"/>
                  <a:gd name="T96" fmla="*/ 1229 w 1403"/>
                  <a:gd name="T97" fmla="*/ 2279 h 3506"/>
                  <a:gd name="T98" fmla="*/ 1229 w 1403"/>
                  <a:gd name="T99" fmla="*/ 1753 h 3506"/>
                  <a:gd name="T100" fmla="*/ 877 w 1403"/>
                  <a:gd name="T101" fmla="*/ 1753 h 3506"/>
                  <a:gd name="T102" fmla="*/ 877 w 1403"/>
                  <a:gd name="T103" fmla="*/ 1402 h 3506"/>
                  <a:gd name="T104" fmla="*/ 1229 w 1403"/>
                  <a:gd name="T105" fmla="*/ 1402 h 3506"/>
                  <a:gd name="T106" fmla="*/ 1229 w 1403"/>
                  <a:gd name="T107" fmla="*/ 1753 h 3506"/>
                  <a:gd name="T108" fmla="*/ 1229 w 1403"/>
                  <a:gd name="T109" fmla="*/ 876 h 3506"/>
                  <a:gd name="T110" fmla="*/ 1229 w 1403"/>
                  <a:gd name="T111" fmla="*/ 1227 h 3506"/>
                  <a:gd name="T112" fmla="*/ 877 w 1403"/>
                  <a:gd name="T113" fmla="*/ 1227 h 3506"/>
                  <a:gd name="T114" fmla="*/ 877 w 1403"/>
                  <a:gd name="T115" fmla="*/ 876 h 3506"/>
                  <a:gd name="T116" fmla="*/ 1229 w 1403"/>
                  <a:gd name="T117" fmla="*/ 876 h 3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3" h="3506">
                    <a:moveTo>
                      <a:pt x="1054" y="0"/>
                    </a:moveTo>
                    <a:lnTo>
                      <a:pt x="350" y="0"/>
                    </a:lnTo>
                    <a:lnTo>
                      <a:pt x="350" y="526"/>
                    </a:lnTo>
                    <a:lnTo>
                      <a:pt x="0" y="526"/>
                    </a:lnTo>
                    <a:lnTo>
                      <a:pt x="0" y="3506"/>
                    </a:lnTo>
                    <a:lnTo>
                      <a:pt x="1403" y="3506"/>
                    </a:lnTo>
                    <a:lnTo>
                      <a:pt x="1403" y="526"/>
                    </a:lnTo>
                    <a:lnTo>
                      <a:pt x="1054" y="526"/>
                    </a:lnTo>
                    <a:lnTo>
                      <a:pt x="1054" y="0"/>
                    </a:lnTo>
                    <a:close/>
                    <a:moveTo>
                      <a:pt x="527" y="3331"/>
                    </a:moveTo>
                    <a:lnTo>
                      <a:pt x="175" y="3331"/>
                    </a:lnTo>
                    <a:lnTo>
                      <a:pt x="175" y="2980"/>
                    </a:lnTo>
                    <a:lnTo>
                      <a:pt x="527" y="2980"/>
                    </a:lnTo>
                    <a:lnTo>
                      <a:pt x="527" y="3331"/>
                    </a:lnTo>
                    <a:close/>
                    <a:moveTo>
                      <a:pt x="527" y="2805"/>
                    </a:moveTo>
                    <a:lnTo>
                      <a:pt x="175" y="2805"/>
                    </a:lnTo>
                    <a:lnTo>
                      <a:pt x="175" y="2454"/>
                    </a:lnTo>
                    <a:lnTo>
                      <a:pt x="527" y="2454"/>
                    </a:lnTo>
                    <a:lnTo>
                      <a:pt x="527" y="2805"/>
                    </a:lnTo>
                    <a:close/>
                    <a:moveTo>
                      <a:pt x="527" y="2279"/>
                    </a:moveTo>
                    <a:lnTo>
                      <a:pt x="175" y="2279"/>
                    </a:lnTo>
                    <a:lnTo>
                      <a:pt x="175" y="1928"/>
                    </a:lnTo>
                    <a:lnTo>
                      <a:pt x="527" y="1928"/>
                    </a:lnTo>
                    <a:lnTo>
                      <a:pt x="527" y="2279"/>
                    </a:lnTo>
                    <a:close/>
                    <a:moveTo>
                      <a:pt x="527" y="1753"/>
                    </a:moveTo>
                    <a:lnTo>
                      <a:pt x="175" y="1753"/>
                    </a:lnTo>
                    <a:lnTo>
                      <a:pt x="175" y="1402"/>
                    </a:lnTo>
                    <a:lnTo>
                      <a:pt x="527" y="1402"/>
                    </a:lnTo>
                    <a:lnTo>
                      <a:pt x="527" y="1753"/>
                    </a:lnTo>
                    <a:close/>
                    <a:moveTo>
                      <a:pt x="527" y="1227"/>
                    </a:moveTo>
                    <a:lnTo>
                      <a:pt x="175" y="1227"/>
                    </a:lnTo>
                    <a:lnTo>
                      <a:pt x="175" y="876"/>
                    </a:lnTo>
                    <a:lnTo>
                      <a:pt x="527" y="876"/>
                    </a:lnTo>
                    <a:lnTo>
                      <a:pt x="527" y="1227"/>
                    </a:lnTo>
                    <a:close/>
                    <a:moveTo>
                      <a:pt x="1229" y="3331"/>
                    </a:moveTo>
                    <a:lnTo>
                      <a:pt x="877" y="3331"/>
                    </a:lnTo>
                    <a:lnTo>
                      <a:pt x="877" y="2980"/>
                    </a:lnTo>
                    <a:lnTo>
                      <a:pt x="1229" y="2980"/>
                    </a:lnTo>
                    <a:lnTo>
                      <a:pt x="1229" y="3331"/>
                    </a:lnTo>
                    <a:close/>
                    <a:moveTo>
                      <a:pt x="1229" y="2805"/>
                    </a:moveTo>
                    <a:lnTo>
                      <a:pt x="877" y="2805"/>
                    </a:lnTo>
                    <a:lnTo>
                      <a:pt x="877" y="2454"/>
                    </a:lnTo>
                    <a:lnTo>
                      <a:pt x="1229" y="2454"/>
                    </a:lnTo>
                    <a:lnTo>
                      <a:pt x="1229" y="2805"/>
                    </a:lnTo>
                    <a:close/>
                    <a:moveTo>
                      <a:pt x="1229" y="2279"/>
                    </a:moveTo>
                    <a:lnTo>
                      <a:pt x="877" y="2279"/>
                    </a:lnTo>
                    <a:lnTo>
                      <a:pt x="877" y="1928"/>
                    </a:lnTo>
                    <a:lnTo>
                      <a:pt x="1229" y="1928"/>
                    </a:lnTo>
                    <a:lnTo>
                      <a:pt x="1229" y="2279"/>
                    </a:lnTo>
                    <a:close/>
                    <a:moveTo>
                      <a:pt x="1229" y="1753"/>
                    </a:moveTo>
                    <a:lnTo>
                      <a:pt x="877" y="1753"/>
                    </a:lnTo>
                    <a:lnTo>
                      <a:pt x="877" y="1402"/>
                    </a:lnTo>
                    <a:lnTo>
                      <a:pt x="1229" y="1402"/>
                    </a:lnTo>
                    <a:lnTo>
                      <a:pt x="1229" y="1753"/>
                    </a:lnTo>
                    <a:close/>
                    <a:moveTo>
                      <a:pt x="1229" y="876"/>
                    </a:moveTo>
                    <a:lnTo>
                      <a:pt x="1229" y="1227"/>
                    </a:lnTo>
                    <a:lnTo>
                      <a:pt x="877" y="1227"/>
                    </a:lnTo>
                    <a:lnTo>
                      <a:pt x="877" y="876"/>
                    </a:lnTo>
                    <a:lnTo>
                      <a:pt x="1229" y="8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17" name="Freeform 10">
                <a:extLst>
                  <a:ext uri="{FF2B5EF4-FFF2-40B4-BE49-F238E27FC236}">
                    <a16:creationId xmlns:a16="http://schemas.microsoft.com/office/drawing/2014/main" id="{AB676299-B8F2-481F-8709-F16A5874D0AE}"/>
                  </a:ext>
                </a:extLst>
              </p:cNvPr>
              <p:cNvSpPr>
                <a:spLocks noEditPoints="1"/>
              </p:cNvSpPr>
              <p:nvPr/>
            </p:nvSpPr>
            <p:spPr bwMode="auto">
              <a:xfrm>
                <a:off x="4720" y="1020"/>
                <a:ext cx="702" cy="2893"/>
              </a:xfrm>
              <a:custGeom>
                <a:avLst/>
                <a:gdLst>
                  <a:gd name="T0" fmla="*/ 350 w 702"/>
                  <a:gd name="T1" fmla="*/ 351 h 2893"/>
                  <a:gd name="T2" fmla="*/ 350 w 702"/>
                  <a:gd name="T3" fmla="*/ 0 h 2893"/>
                  <a:gd name="T4" fmla="*/ 0 w 702"/>
                  <a:gd name="T5" fmla="*/ 0 h 2893"/>
                  <a:gd name="T6" fmla="*/ 0 w 702"/>
                  <a:gd name="T7" fmla="*/ 2893 h 2893"/>
                  <a:gd name="T8" fmla="*/ 702 w 702"/>
                  <a:gd name="T9" fmla="*/ 2893 h 2893"/>
                  <a:gd name="T10" fmla="*/ 702 w 702"/>
                  <a:gd name="T11" fmla="*/ 351 h 2893"/>
                  <a:gd name="T12" fmla="*/ 350 w 702"/>
                  <a:gd name="T13" fmla="*/ 351 h 2893"/>
                  <a:gd name="T14" fmla="*/ 527 w 702"/>
                  <a:gd name="T15" fmla="*/ 2630 h 2893"/>
                  <a:gd name="T16" fmla="*/ 175 w 702"/>
                  <a:gd name="T17" fmla="*/ 2630 h 2893"/>
                  <a:gd name="T18" fmla="*/ 175 w 702"/>
                  <a:gd name="T19" fmla="*/ 2281 h 2893"/>
                  <a:gd name="T20" fmla="*/ 527 w 702"/>
                  <a:gd name="T21" fmla="*/ 2281 h 2893"/>
                  <a:gd name="T22" fmla="*/ 527 w 702"/>
                  <a:gd name="T23" fmla="*/ 2630 h 2893"/>
                  <a:gd name="T24" fmla="*/ 527 w 702"/>
                  <a:gd name="T25" fmla="*/ 2104 h 2893"/>
                  <a:gd name="T26" fmla="*/ 175 w 702"/>
                  <a:gd name="T27" fmla="*/ 2104 h 2893"/>
                  <a:gd name="T28" fmla="*/ 175 w 702"/>
                  <a:gd name="T29" fmla="*/ 1754 h 2893"/>
                  <a:gd name="T30" fmla="*/ 527 w 702"/>
                  <a:gd name="T31" fmla="*/ 1754 h 2893"/>
                  <a:gd name="T32" fmla="*/ 527 w 702"/>
                  <a:gd name="T33" fmla="*/ 2104 h 2893"/>
                  <a:gd name="T34" fmla="*/ 527 w 702"/>
                  <a:gd name="T35" fmla="*/ 1578 h 2893"/>
                  <a:gd name="T36" fmla="*/ 175 w 702"/>
                  <a:gd name="T37" fmla="*/ 1578 h 2893"/>
                  <a:gd name="T38" fmla="*/ 175 w 702"/>
                  <a:gd name="T39" fmla="*/ 1228 h 2893"/>
                  <a:gd name="T40" fmla="*/ 527 w 702"/>
                  <a:gd name="T41" fmla="*/ 1228 h 2893"/>
                  <a:gd name="T42" fmla="*/ 527 w 702"/>
                  <a:gd name="T43" fmla="*/ 1578 h 2893"/>
                  <a:gd name="T44" fmla="*/ 527 w 702"/>
                  <a:gd name="T45" fmla="*/ 1052 h 2893"/>
                  <a:gd name="T46" fmla="*/ 175 w 702"/>
                  <a:gd name="T47" fmla="*/ 1052 h 2893"/>
                  <a:gd name="T48" fmla="*/ 175 w 702"/>
                  <a:gd name="T49" fmla="*/ 702 h 2893"/>
                  <a:gd name="T50" fmla="*/ 527 w 702"/>
                  <a:gd name="T51" fmla="*/ 702 h 2893"/>
                  <a:gd name="T52" fmla="*/ 527 w 702"/>
                  <a:gd name="T53" fmla="*/ 1052 h 2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2893">
                    <a:moveTo>
                      <a:pt x="350" y="351"/>
                    </a:moveTo>
                    <a:lnTo>
                      <a:pt x="350" y="0"/>
                    </a:lnTo>
                    <a:lnTo>
                      <a:pt x="0" y="0"/>
                    </a:lnTo>
                    <a:lnTo>
                      <a:pt x="0" y="2893"/>
                    </a:lnTo>
                    <a:lnTo>
                      <a:pt x="702" y="2893"/>
                    </a:lnTo>
                    <a:lnTo>
                      <a:pt x="702" y="351"/>
                    </a:lnTo>
                    <a:lnTo>
                      <a:pt x="350" y="351"/>
                    </a:lnTo>
                    <a:close/>
                    <a:moveTo>
                      <a:pt x="527" y="2630"/>
                    </a:moveTo>
                    <a:lnTo>
                      <a:pt x="175" y="2630"/>
                    </a:lnTo>
                    <a:lnTo>
                      <a:pt x="175" y="2281"/>
                    </a:lnTo>
                    <a:lnTo>
                      <a:pt x="527" y="2281"/>
                    </a:lnTo>
                    <a:lnTo>
                      <a:pt x="527" y="2630"/>
                    </a:lnTo>
                    <a:close/>
                    <a:moveTo>
                      <a:pt x="527" y="2104"/>
                    </a:moveTo>
                    <a:lnTo>
                      <a:pt x="175" y="2104"/>
                    </a:lnTo>
                    <a:lnTo>
                      <a:pt x="175" y="1754"/>
                    </a:lnTo>
                    <a:lnTo>
                      <a:pt x="527" y="1754"/>
                    </a:lnTo>
                    <a:lnTo>
                      <a:pt x="527" y="2104"/>
                    </a:lnTo>
                    <a:close/>
                    <a:moveTo>
                      <a:pt x="527" y="1578"/>
                    </a:moveTo>
                    <a:lnTo>
                      <a:pt x="175" y="1578"/>
                    </a:lnTo>
                    <a:lnTo>
                      <a:pt x="175" y="1228"/>
                    </a:lnTo>
                    <a:lnTo>
                      <a:pt x="527" y="1228"/>
                    </a:lnTo>
                    <a:lnTo>
                      <a:pt x="527" y="1578"/>
                    </a:lnTo>
                    <a:close/>
                    <a:moveTo>
                      <a:pt x="527" y="1052"/>
                    </a:moveTo>
                    <a:lnTo>
                      <a:pt x="175" y="1052"/>
                    </a:lnTo>
                    <a:lnTo>
                      <a:pt x="175" y="702"/>
                    </a:lnTo>
                    <a:lnTo>
                      <a:pt x="527" y="702"/>
                    </a:lnTo>
                    <a:lnTo>
                      <a:pt x="527" y="10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18" name="Freeform 11">
                <a:extLst>
                  <a:ext uri="{FF2B5EF4-FFF2-40B4-BE49-F238E27FC236}">
                    <a16:creationId xmlns:a16="http://schemas.microsoft.com/office/drawing/2014/main" id="{AC583AA4-A217-4CE0-92B7-FDD1868A39DE}"/>
                  </a:ext>
                </a:extLst>
              </p:cNvPr>
              <p:cNvSpPr>
                <a:spLocks noEditPoints="1"/>
              </p:cNvSpPr>
              <p:nvPr/>
            </p:nvSpPr>
            <p:spPr bwMode="auto">
              <a:xfrm>
                <a:off x="2262" y="1108"/>
                <a:ext cx="701" cy="2805"/>
              </a:xfrm>
              <a:custGeom>
                <a:avLst/>
                <a:gdLst>
                  <a:gd name="T0" fmla="*/ 701 w 701"/>
                  <a:gd name="T1" fmla="*/ 0 h 2805"/>
                  <a:gd name="T2" fmla="*/ 352 w 701"/>
                  <a:gd name="T3" fmla="*/ 0 h 2805"/>
                  <a:gd name="T4" fmla="*/ 352 w 701"/>
                  <a:gd name="T5" fmla="*/ 351 h 2805"/>
                  <a:gd name="T6" fmla="*/ 0 w 701"/>
                  <a:gd name="T7" fmla="*/ 351 h 2805"/>
                  <a:gd name="T8" fmla="*/ 0 w 701"/>
                  <a:gd name="T9" fmla="*/ 2805 h 2805"/>
                  <a:gd name="T10" fmla="*/ 701 w 701"/>
                  <a:gd name="T11" fmla="*/ 2805 h 2805"/>
                  <a:gd name="T12" fmla="*/ 701 w 701"/>
                  <a:gd name="T13" fmla="*/ 0 h 2805"/>
                  <a:gd name="T14" fmla="*/ 527 w 701"/>
                  <a:gd name="T15" fmla="*/ 2630 h 2805"/>
                  <a:gd name="T16" fmla="*/ 175 w 701"/>
                  <a:gd name="T17" fmla="*/ 2630 h 2805"/>
                  <a:gd name="T18" fmla="*/ 175 w 701"/>
                  <a:gd name="T19" fmla="*/ 2279 h 2805"/>
                  <a:gd name="T20" fmla="*/ 527 w 701"/>
                  <a:gd name="T21" fmla="*/ 2279 h 2805"/>
                  <a:gd name="T22" fmla="*/ 527 w 701"/>
                  <a:gd name="T23" fmla="*/ 2630 h 2805"/>
                  <a:gd name="T24" fmla="*/ 527 w 701"/>
                  <a:gd name="T25" fmla="*/ 2104 h 2805"/>
                  <a:gd name="T26" fmla="*/ 175 w 701"/>
                  <a:gd name="T27" fmla="*/ 2104 h 2805"/>
                  <a:gd name="T28" fmla="*/ 175 w 701"/>
                  <a:gd name="T29" fmla="*/ 1753 h 2805"/>
                  <a:gd name="T30" fmla="*/ 527 w 701"/>
                  <a:gd name="T31" fmla="*/ 1753 h 2805"/>
                  <a:gd name="T32" fmla="*/ 527 w 701"/>
                  <a:gd name="T33" fmla="*/ 2104 h 2805"/>
                  <a:gd name="T34" fmla="*/ 527 w 701"/>
                  <a:gd name="T35" fmla="*/ 1578 h 2805"/>
                  <a:gd name="T36" fmla="*/ 175 w 701"/>
                  <a:gd name="T37" fmla="*/ 1578 h 2805"/>
                  <a:gd name="T38" fmla="*/ 175 w 701"/>
                  <a:gd name="T39" fmla="*/ 1227 h 2805"/>
                  <a:gd name="T40" fmla="*/ 527 w 701"/>
                  <a:gd name="T41" fmla="*/ 1227 h 2805"/>
                  <a:gd name="T42" fmla="*/ 527 w 701"/>
                  <a:gd name="T43" fmla="*/ 1578 h 2805"/>
                  <a:gd name="T44" fmla="*/ 527 w 701"/>
                  <a:gd name="T45" fmla="*/ 1052 h 2805"/>
                  <a:gd name="T46" fmla="*/ 175 w 701"/>
                  <a:gd name="T47" fmla="*/ 1052 h 2805"/>
                  <a:gd name="T48" fmla="*/ 175 w 701"/>
                  <a:gd name="T49" fmla="*/ 701 h 2805"/>
                  <a:gd name="T50" fmla="*/ 527 w 701"/>
                  <a:gd name="T51" fmla="*/ 701 h 2805"/>
                  <a:gd name="T52" fmla="*/ 527 w 701"/>
                  <a:gd name="T53" fmla="*/ 1052 h 2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1" h="2805">
                    <a:moveTo>
                      <a:pt x="701" y="0"/>
                    </a:moveTo>
                    <a:lnTo>
                      <a:pt x="352" y="0"/>
                    </a:lnTo>
                    <a:lnTo>
                      <a:pt x="352" y="351"/>
                    </a:lnTo>
                    <a:lnTo>
                      <a:pt x="0" y="351"/>
                    </a:lnTo>
                    <a:lnTo>
                      <a:pt x="0" y="2805"/>
                    </a:lnTo>
                    <a:lnTo>
                      <a:pt x="701" y="2805"/>
                    </a:lnTo>
                    <a:lnTo>
                      <a:pt x="701" y="0"/>
                    </a:lnTo>
                    <a:close/>
                    <a:moveTo>
                      <a:pt x="527" y="2630"/>
                    </a:moveTo>
                    <a:lnTo>
                      <a:pt x="175" y="2630"/>
                    </a:lnTo>
                    <a:lnTo>
                      <a:pt x="175" y="2279"/>
                    </a:lnTo>
                    <a:lnTo>
                      <a:pt x="527" y="2279"/>
                    </a:lnTo>
                    <a:lnTo>
                      <a:pt x="527" y="2630"/>
                    </a:lnTo>
                    <a:close/>
                    <a:moveTo>
                      <a:pt x="527" y="2104"/>
                    </a:moveTo>
                    <a:lnTo>
                      <a:pt x="175" y="2104"/>
                    </a:lnTo>
                    <a:lnTo>
                      <a:pt x="175" y="1753"/>
                    </a:lnTo>
                    <a:lnTo>
                      <a:pt x="527" y="1753"/>
                    </a:lnTo>
                    <a:lnTo>
                      <a:pt x="527" y="2104"/>
                    </a:lnTo>
                    <a:close/>
                    <a:moveTo>
                      <a:pt x="527" y="1578"/>
                    </a:moveTo>
                    <a:lnTo>
                      <a:pt x="175" y="1578"/>
                    </a:lnTo>
                    <a:lnTo>
                      <a:pt x="175" y="1227"/>
                    </a:lnTo>
                    <a:lnTo>
                      <a:pt x="527" y="1227"/>
                    </a:lnTo>
                    <a:lnTo>
                      <a:pt x="527" y="1578"/>
                    </a:lnTo>
                    <a:close/>
                    <a:moveTo>
                      <a:pt x="527" y="1052"/>
                    </a:moveTo>
                    <a:lnTo>
                      <a:pt x="175" y="1052"/>
                    </a:lnTo>
                    <a:lnTo>
                      <a:pt x="175" y="701"/>
                    </a:lnTo>
                    <a:lnTo>
                      <a:pt x="527" y="701"/>
                    </a:lnTo>
                    <a:lnTo>
                      <a:pt x="527" y="10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grpSp>
      </p:grpSp>
      <p:grpSp>
        <p:nvGrpSpPr>
          <p:cNvPr id="21" name="Group 20">
            <a:extLst>
              <a:ext uri="{FF2B5EF4-FFF2-40B4-BE49-F238E27FC236}">
                <a16:creationId xmlns:a16="http://schemas.microsoft.com/office/drawing/2014/main" id="{60CD3425-DCBC-4F4D-82E6-D8D662BAFDDC}"/>
              </a:ext>
            </a:extLst>
          </p:cNvPr>
          <p:cNvGrpSpPr/>
          <p:nvPr/>
        </p:nvGrpSpPr>
        <p:grpSpPr>
          <a:xfrm>
            <a:off x="477009" y="1093054"/>
            <a:ext cx="1202945" cy="1202945"/>
            <a:chOff x="406399" y="1093053"/>
            <a:chExt cx="1202945" cy="1202945"/>
          </a:xfrm>
        </p:grpSpPr>
        <p:grpSp>
          <p:nvGrpSpPr>
            <p:cNvPr id="22" name="Group 21">
              <a:extLst>
                <a:ext uri="{FF2B5EF4-FFF2-40B4-BE49-F238E27FC236}">
                  <a16:creationId xmlns:a16="http://schemas.microsoft.com/office/drawing/2014/main" id="{940BC292-AA09-496F-A257-B787EB994DE9}"/>
                </a:ext>
              </a:extLst>
            </p:cNvPr>
            <p:cNvGrpSpPr/>
            <p:nvPr/>
          </p:nvGrpSpPr>
          <p:grpSpPr>
            <a:xfrm>
              <a:off x="406399" y="1093053"/>
              <a:ext cx="1202945" cy="1202945"/>
              <a:chOff x="6299835" y="1150620"/>
              <a:chExt cx="1135380" cy="1135380"/>
            </a:xfrm>
          </p:grpSpPr>
          <p:sp>
            <p:nvSpPr>
              <p:cNvPr id="32" name="Oval 31">
                <a:extLst>
                  <a:ext uri="{FF2B5EF4-FFF2-40B4-BE49-F238E27FC236}">
                    <a16:creationId xmlns:a16="http://schemas.microsoft.com/office/drawing/2014/main" id="{B4555415-D57E-4D40-B794-B8113027E1F0}"/>
                  </a:ext>
                </a:extLst>
              </p:cNvPr>
              <p:cNvSpPr/>
              <p:nvPr/>
            </p:nvSpPr>
            <p:spPr>
              <a:xfrm>
                <a:off x="6299835" y="1150620"/>
                <a:ext cx="1135380" cy="1135380"/>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33" name="Oval 32">
                <a:extLst>
                  <a:ext uri="{FF2B5EF4-FFF2-40B4-BE49-F238E27FC236}">
                    <a16:creationId xmlns:a16="http://schemas.microsoft.com/office/drawing/2014/main" id="{C2D7646A-281B-47B6-98BB-6B2C3B98FD71}"/>
                  </a:ext>
                </a:extLst>
              </p:cNvPr>
              <p:cNvSpPr/>
              <p:nvPr/>
            </p:nvSpPr>
            <p:spPr>
              <a:xfrm>
                <a:off x="6377940" y="1228725"/>
                <a:ext cx="979170" cy="979170"/>
              </a:xfrm>
              <a:prstGeom prst="ellipse">
                <a:avLst/>
              </a:prstGeom>
              <a:no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grpSp>
        <p:grpSp>
          <p:nvGrpSpPr>
            <p:cNvPr id="23" name="Group 14">
              <a:extLst>
                <a:ext uri="{FF2B5EF4-FFF2-40B4-BE49-F238E27FC236}">
                  <a16:creationId xmlns:a16="http://schemas.microsoft.com/office/drawing/2014/main" id="{C8A3EDE7-D6CD-424A-8F4D-9C904F62BDEF}"/>
                </a:ext>
              </a:extLst>
            </p:cNvPr>
            <p:cNvGrpSpPr>
              <a:grpSpLocks noChangeAspect="1"/>
            </p:cNvGrpSpPr>
            <p:nvPr/>
          </p:nvGrpSpPr>
          <p:grpSpPr bwMode="auto">
            <a:xfrm>
              <a:off x="764498" y="1457214"/>
              <a:ext cx="486747" cy="474622"/>
              <a:chOff x="2153" y="515"/>
              <a:chExt cx="3372" cy="3288"/>
            </a:xfrm>
            <a:solidFill>
              <a:schemeClr val="accent4"/>
            </a:solidFill>
          </p:grpSpPr>
          <p:sp>
            <p:nvSpPr>
              <p:cNvPr id="24" name="Freeform 15">
                <a:extLst>
                  <a:ext uri="{FF2B5EF4-FFF2-40B4-BE49-F238E27FC236}">
                    <a16:creationId xmlns:a16="http://schemas.microsoft.com/office/drawing/2014/main" id="{4C8474BD-3CE3-4150-B5BC-83F681FD6CDD}"/>
                  </a:ext>
                </a:extLst>
              </p:cNvPr>
              <p:cNvSpPr>
                <a:spLocks/>
              </p:cNvSpPr>
              <p:nvPr/>
            </p:nvSpPr>
            <p:spPr bwMode="auto">
              <a:xfrm>
                <a:off x="2232" y="515"/>
                <a:ext cx="3214" cy="684"/>
              </a:xfrm>
              <a:custGeom>
                <a:avLst/>
                <a:gdLst>
                  <a:gd name="T0" fmla="*/ 854 w 1708"/>
                  <a:gd name="T1" fmla="*/ 211 h 364"/>
                  <a:gd name="T2" fmla="*/ 0 w 1708"/>
                  <a:gd name="T3" fmla="*/ 0 h 364"/>
                  <a:gd name="T4" fmla="*/ 112 w 1708"/>
                  <a:gd name="T5" fmla="*/ 364 h 364"/>
                  <a:gd name="T6" fmla="*/ 1596 w 1708"/>
                  <a:gd name="T7" fmla="*/ 364 h 364"/>
                  <a:gd name="T8" fmla="*/ 1708 w 1708"/>
                  <a:gd name="T9" fmla="*/ 0 h 364"/>
                  <a:gd name="T10" fmla="*/ 854 w 1708"/>
                  <a:gd name="T11" fmla="*/ 211 h 364"/>
                </a:gdLst>
                <a:ahLst/>
                <a:cxnLst>
                  <a:cxn ang="0">
                    <a:pos x="T0" y="T1"/>
                  </a:cxn>
                  <a:cxn ang="0">
                    <a:pos x="T2" y="T3"/>
                  </a:cxn>
                  <a:cxn ang="0">
                    <a:pos x="T4" y="T5"/>
                  </a:cxn>
                  <a:cxn ang="0">
                    <a:pos x="T6" y="T7"/>
                  </a:cxn>
                  <a:cxn ang="0">
                    <a:pos x="T8" y="T9"/>
                  </a:cxn>
                  <a:cxn ang="0">
                    <a:pos x="T10" y="T11"/>
                  </a:cxn>
                </a:cxnLst>
                <a:rect l="0" t="0" r="r" b="b"/>
                <a:pathLst>
                  <a:path w="1708" h="364">
                    <a:moveTo>
                      <a:pt x="854" y="211"/>
                    </a:moveTo>
                    <a:cubicBezTo>
                      <a:pt x="378" y="211"/>
                      <a:pt x="0" y="0"/>
                      <a:pt x="0" y="0"/>
                    </a:cubicBezTo>
                    <a:cubicBezTo>
                      <a:pt x="112" y="364"/>
                      <a:pt x="112" y="364"/>
                      <a:pt x="112" y="364"/>
                    </a:cubicBezTo>
                    <a:cubicBezTo>
                      <a:pt x="1596" y="364"/>
                      <a:pt x="1596" y="364"/>
                      <a:pt x="1596" y="364"/>
                    </a:cubicBezTo>
                    <a:cubicBezTo>
                      <a:pt x="1708" y="0"/>
                      <a:pt x="1708" y="0"/>
                      <a:pt x="1708" y="0"/>
                    </a:cubicBezTo>
                    <a:cubicBezTo>
                      <a:pt x="1708" y="0"/>
                      <a:pt x="1330" y="211"/>
                      <a:pt x="854"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25" name="Freeform 16">
                <a:extLst>
                  <a:ext uri="{FF2B5EF4-FFF2-40B4-BE49-F238E27FC236}">
                    <a16:creationId xmlns:a16="http://schemas.microsoft.com/office/drawing/2014/main" id="{66EE5946-B501-418B-A920-20A8E1FC8E43}"/>
                  </a:ext>
                </a:extLst>
              </p:cNvPr>
              <p:cNvSpPr>
                <a:spLocks/>
              </p:cNvSpPr>
              <p:nvPr/>
            </p:nvSpPr>
            <p:spPr bwMode="auto">
              <a:xfrm>
                <a:off x="2654" y="1199"/>
                <a:ext cx="2370" cy="342"/>
              </a:xfrm>
              <a:custGeom>
                <a:avLst/>
                <a:gdLst>
                  <a:gd name="T0" fmla="*/ 2295 w 2370"/>
                  <a:gd name="T1" fmla="*/ 342 h 342"/>
                  <a:gd name="T2" fmla="*/ 75 w 2370"/>
                  <a:gd name="T3" fmla="*/ 342 h 342"/>
                  <a:gd name="T4" fmla="*/ 0 w 2370"/>
                  <a:gd name="T5" fmla="*/ 0 h 342"/>
                  <a:gd name="T6" fmla="*/ 2370 w 2370"/>
                  <a:gd name="T7" fmla="*/ 0 h 342"/>
                  <a:gd name="T8" fmla="*/ 2295 w 2370"/>
                  <a:gd name="T9" fmla="*/ 342 h 342"/>
                </a:gdLst>
                <a:ahLst/>
                <a:cxnLst>
                  <a:cxn ang="0">
                    <a:pos x="T0" y="T1"/>
                  </a:cxn>
                  <a:cxn ang="0">
                    <a:pos x="T2" y="T3"/>
                  </a:cxn>
                  <a:cxn ang="0">
                    <a:pos x="T4" y="T5"/>
                  </a:cxn>
                  <a:cxn ang="0">
                    <a:pos x="T6" y="T7"/>
                  </a:cxn>
                  <a:cxn ang="0">
                    <a:pos x="T8" y="T9"/>
                  </a:cxn>
                </a:cxnLst>
                <a:rect l="0" t="0" r="r" b="b"/>
                <a:pathLst>
                  <a:path w="2370" h="342">
                    <a:moveTo>
                      <a:pt x="2295" y="342"/>
                    </a:moveTo>
                    <a:lnTo>
                      <a:pt x="75" y="342"/>
                    </a:lnTo>
                    <a:lnTo>
                      <a:pt x="0" y="0"/>
                    </a:lnTo>
                    <a:lnTo>
                      <a:pt x="2370" y="0"/>
                    </a:lnTo>
                    <a:lnTo>
                      <a:pt x="2295"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26" name="Rectangle 17">
                <a:extLst>
                  <a:ext uri="{FF2B5EF4-FFF2-40B4-BE49-F238E27FC236}">
                    <a16:creationId xmlns:a16="http://schemas.microsoft.com/office/drawing/2014/main" id="{436FA325-7262-4B72-A95A-E442A3B9AD5F}"/>
                  </a:ext>
                </a:extLst>
              </p:cNvPr>
              <p:cNvSpPr>
                <a:spLocks noChangeArrowheads="1"/>
              </p:cNvSpPr>
              <p:nvPr/>
            </p:nvSpPr>
            <p:spPr bwMode="auto">
              <a:xfrm>
                <a:off x="2917" y="1541"/>
                <a:ext cx="324" cy="21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27" name="Rectangle 18">
                <a:extLst>
                  <a:ext uri="{FF2B5EF4-FFF2-40B4-BE49-F238E27FC236}">
                    <a16:creationId xmlns:a16="http://schemas.microsoft.com/office/drawing/2014/main" id="{CADC0417-3CBA-4E23-8E4E-DA88C2352089}"/>
                  </a:ext>
                </a:extLst>
              </p:cNvPr>
              <p:cNvSpPr>
                <a:spLocks noChangeArrowheads="1"/>
              </p:cNvSpPr>
              <p:nvPr/>
            </p:nvSpPr>
            <p:spPr bwMode="auto">
              <a:xfrm>
                <a:off x="4439" y="1541"/>
                <a:ext cx="322" cy="21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28" name="Rectangle 19">
                <a:extLst>
                  <a:ext uri="{FF2B5EF4-FFF2-40B4-BE49-F238E27FC236}">
                    <a16:creationId xmlns:a16="http://schemas.microsoft.com/office/drawing/2014/main" id="{D147C8BA-3CD5-44D1-AE13-A71902DCAA90}"/>
                  </a:ext>
                </a:extLst>
              </p:cNvPr>
              <p:cNvSpPr>
                <a:spLocks noChangeArrowheads="1"/>
              </p:cNvSpPr>
              <p:nvPr/>
            </p:nvSpPr>
            <p:spPr bwMode="auto">
              <a:xfrm>
                <a:off x="3241" y="2058"/>
                <a:ext cx="1198" cy="3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29" name="Rectangle 20">
                <a:extLst>
                  <a:ext uri="{FF2B5EF4-FFF2-40B4-BE49-F238E27FC236}">
                    <a16:creationId xmlns:a16="http://schemas.microsoft.com/office/drawing/2014/main" id="{671D8D88-0E60-41F8-B6E8-E690DEAF7109}"/>
                  </a:ext>
                </a:extLst>
              </p:cNvPr>
              <p:cNvSpPr>
                <a:spLocks noChangeArrowheads="1"/>
              </p:cNvSpPr>
              <p:nvPr/>
            </p:nvSpPr>
            <p:spPr bwMode="auto">
              <a:xfrm>
                <a:off x="4761" y="2058"/>
                <a:ext cx="474" cy="3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30" name="Rectangle 21">
                <a:extLst>
                  <a:ext uri="{FF2B5EF4-FFF2-40B4-BE49-F238E27FC236}">
                    <a16:creationId xmlns:a16="http://schemas.microsoft.com/office/drawing/2014/main" id="{4A4E739B-9A90-430D-AB2D-494712CBC76B}"/>
                  </a:ext>
                </a:extLst>
              </p:cNvPr>
              <p:cNvSpPr>
                <a:spLocks noChangeArrowheads="1"/>
              </p:cNvSpPr>
              <p:nvPr/>
            </p:nvSpPr>
            <p:spPr bwMode="auto">
              <a:xfrm>
                <a:off x="2443" y="2058"/>
                <a:ext cx="474" cy="3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31" name="Freeform 22">
                <a:extLst>
                  <a:ext uri="{FF2B5EF4-FFF2-40B4-BE49-F238E27FC236}">
                    <a16:creationId xmlns:a16="http://schemas.microsoft.com/office/drawing/2014/main" id="{E51274D8-6B4A-4E66-A112-2338175BDB6F}"/>
                  </a:ext>
                </a:extLst>
              </p:cNvPr>
              <p:cNvSpPr>
                <a:spLocks/>
              </p:cNvSpPr>
              <p:nvPr/>
            </p:nvSpPr>
            <p:spPr bwMode="auto">
              <a:xfrm>
                <a:off x="2153" y="3645"/>
                <a:ext cx="3372" cy="158"/>
              </a:xfrm>
              <a:custGeom>
                <a:avLst/>
                <a:gdLst>
                  <a:gd name="T0" fmla="*/ 1750 w 1792"/>
                  <a:gd name="T1" fmla="*/ 84 h 84"/>
                  <a:gd name="T2" fmla="*/ 42 w 1792"/>
                  <a:gd name="T3" fmla="*/ 84 h 84"/>
                  <a:gd name="T4" fmla="*/ 0 w 1792"/>
                  <a:gd name="T5" fmla="*/ 42 h 84"/>
                  <a:gd name="T6" fmla="*/ 42 w 1792"/>
                  <a:gd name="T7" fmla="*/ 0 h 84"/>
                  <a:gd name="T8" fmla="*/ 1750 w 1792"/>
                  <a:gd name="T9" fmla="*/ 0 h 84"/>
                  <a:gd name="T10" fmla="*/ 1792 w 1792"/>
                  <a:gd name="T11" fmla="*/ 42 h 84"/>
                  <a:gd name="T12" fmla="*/ 1750 w 1792"/>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1792" h="84">
                    <a:moveTo>
                      <a:pt x="1750" y="84"/>
                    </a:moveTo>
                    <a:cubicBezTo>
                      <a:pt x="42" y="84"/>
                      <a:pt x="42" y="84"/>
                      <a:pt x="42" y="84"/>
                    </a:cubicBezTo>
                    <a:cubicBezTo>
                      <a:pt x="19" y="84"/>
                      <a:pt x="0" y="65"/>
                      <a:pt x="0" y="42"/>
                    </a:cubicBezTo>
                    <a:cubicBezTo>
                      <a:pt x="0" y="19"/>
                      <a:pt x="19" y="0"/>
                      <a:pt x="42" y="0"/>
                    </a:cubicBezTo>
                    <a:cubicBezTo>
                      <a:pt x="1750" y="0"/>
                      <a:pt x="1750" y="0"/>
                      <a:pt x="1750" y="0"/>
                    </a:cubicBezTo>
                    <a:cubicBezTo>
                      <a:pt x="1773" y="0"/>
                      <a:pt x="1792" y="19"/>
                      <a:pt x="1792" y="42"/>
                    </a:cubicBezTo>
                    <a:cubicBezTo>
                      <a:pt x="1792" y="65"/>
                      <a:pt x="1773" y="84"/>
                      <a:pt x="175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grpSp>
      </p:grpSp>
      <p:grpSp>
        <p:nvGrpSpPr>
          <p:cNvPr id="34" name="Group 33">
            <a:extLst>
              <a:ext uri="{FF2B5EF4-FFF2-40B4-BE49-F238E27FC236}">
                <a16:creationId xmlns:a16="http://schemas.microsoft.com/office/drawing/2014/main" id="{1BAFFA63-AF5A-450D-AC9C-03332BDAFA33}"/>
              </a:ext>
            </a:extLst>
          </p:cNvPr>
          <p:cNvGrpSpPr/>
          <p:nvPr/>
        </p:nvGrpSpPr>
        <p:grpSpPr>
          <a:xfrm>
            <a:off x="421482" y="4415075"/>
            <a:ext cx="1202945" cy="1202945"/>
            <a:chOff x="406400" y="4415074"/>
            <a:chExt cx="1202945" cy="1202945"/>
          </a:xfrm>
        </p:grpSpPr>
        <p:grpSp>
          <p:nvGrpSpPr>
            <p:cNvPr id="35" name="Group 34">
              <a:extLst>
                <a:ext uri="{FF2B5EF4-FFF2-40B4-BE49-F238E27FC236}">
                  <a16:creationId xmlns:a16="http://schemas.microsoft.com/office/drawing/2014/main" id="{D6158823-681E-4221-BDC9-2E574C3B0099}"/>
                </a:ext>
              </a:extLst>
            </p:cNvPr>
            <p:cNvGrpSpPr/>
            <p:nvPr/>
          </p:nvGrpSpPr>
          <p:grpSpPr>
            <a:xfrm>
              <a:off x="406400" y="4415074"/>
              <a:ext cx="1202945" cy="1202945"/>
              <a:chOff x="6299836" y="1150620"/>
              <a:chExt cx="1135380" cy="1135380"/>
            </a:xfrm>
          </p:grpSpPr>
          <p:sp>
            <p:nvSpPr>
              <p:cNvPr id="37" name="Oval 36">
                <a:extLst>
                  <a:ext uri="{FF2B5EF4-FFF2-40B4-BE49-F238E27FC236}">
                    <a16:creationId xmlns:a16="http://schemas.microsoft.com/office/drawing/2014/main" id="{79DD7437-2631-46EF-9CE0-D0A6D100C3DD}"/>
                  </a:ext>
                </a:extLst>
              </p:cNvPr>
              <p:cNvSpPr/>
              <p:nvPr/>
            </p:nvSpPr>
            <p:spPr>
              <a:xfrm>
                <a:off x="6299836" y="1150620"/>
                <a:ext cx="1135380" cy="1135380"/>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38" name="Oval 37">
                <a:extLst>
                  <a:ext uri="{FF2B5EF4-FFF2-40B4-BE49-F238E27FC236}">
                    <a16:creationId xmlns:a16="http://schemas.microsoft.com/office/drawing/2014/main" id="{7423EF68-DCD8-47EB-834D-459B0C2333E4}"/>
                  </a:ext>
                </a:extLst>
              </p:cNvPr>
              <p:cNvSpPr/>
              <p:nvPr/>
            </p:nvSpPr>
            <p:spPr>
              <a:xfrm>
                <a:off x="6377940" y="1228725"/>
                <a:ext cx="979170" cy="979170"/>
              </a:xfrm>
              <a:prstGeom prst="ellipse">
                <a:avLst/>
              </a:prstGeom>
              <a:no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grpSp>
        <p:sp>
          <p:nvSpPr>
            <p:cNvPr id="36" name="Freeform 26">
              <a:extLst>
                <a:ext uri="{FF2B5EF4-FFF2-40B4-BE49-F238E27FC236}">
                  <a16:creationId xmlns:a16="http://schemas.microsoft.com/office/drawing/2014/main" id="{3E9BAE48-68BF-473F-9C19-57B2D8257A77}"/>
                </a:ext>
              </a:extLst>
            </p:cNvPr>
            <p:cNvSpPr>
              <a:spLocks noEditPoints="1"/>
            </p:cNvSpPr>
            <p:nvPr/>
          </p:nvSpPr>
          <p:spPr bwMode="auto">
            <a:xfrm>
              <a:off x="753584" y="4725287"/>
              <a:ext cx="508576" cy="582518"/>
            </a:xfrm>
            <a:custGeom>
              <a:avLst/>
              <a:gdLst>
                <a:gd name="T0" fmla="*/ 1111 w 1499"/>
                <a:gd name="T1" fmla="*/ 1284 h 1719"/>
                <a:gd name="T2" fmla="*/ 1175 w 1499"/>
                <a:gd name="T3" fmla="*/ 1430 h 1719"/>
                <a:gd name="T4" fmla="*/ 573 w 1499"/>
                <a:gd name="T5" fmla="*/ 1238 h 1719"/>
                <a:gd name="T6" fmla="*/ 608 w 1499"/>
                <a:gd name="T7" fmla="*/ 1226 h 1719"/>
                <a:gd name="T8" fmla="*/ 789 w 1499"/>
                <a:gd name="T9" fmla="*/ 1093 h 1719"/>
                <a:gd name="T10" fmla="*/ 1041 w 1499"/>
                <a:gd name="T11" fmla="*/ 627 h 1719"/>
                <a:gd name="T12" fmla="*/ 1063 w 1499"/>
                <a:gd name="T13" fmla="*/ 450 h 1719"/>
                <a:gd name="T14" fmla="*/ 1063 w 1499"/>
                <a:gd name="T15" fmla="*/ 430 h 1719"/>
                <a:gd name="T16" fmla="*/ 1063 w 1499"/>
                <a:gd name="T17" fmla="*/ 422 h 1719"/>
                <a:gd name="T18" fmla="*/ 1051 w 1499"/>
                <a:gd name="T19" fmla="*/ 291 h 1719"/>
                <a:gd name="T20" fmla="*/ 997 w 1499"/>
                <a:gd name="T21" fmla="*/ 157 h 1719"/>
                <a:gd name="T22" fmla="*/ 935 w 1499"/>
                <a:gd name="T23" fmla="*/ 97 h 1719"/>
                <a:gd name="T24" fmla="*/ 852 w 1499"/>
                <a:gd name="T25" fmla="*/ 63 h 1719"/>
                <a:gd name="T26" fmla="*/ 771 w 1499"/>
                <a:gd name="T27" fmla="*/ 53 h 1719"/>
                <a:gd name="T28" fmla="*/ 733 w 1499"/>
                <a:gd name="T29" fmla="*/ 81 h 1719"/>
                <a:gd name="T30" fmla="*/ 770 w 1499"/>
                <a:gd name="T31" fmla="*/ 119 h 1719"/>
                <a:gd name="T32" fmla="*/ 771 w 1499"/>
                <a:gd name="T33" fmla="*/ 169 h 1719"/>
                <a:gd name="T34" fmla="*/ 871 w 1499"/>
                <a:gd name="T35" fmla="*/ 146 h 1719"/>
                <a:gd name="T36" fmla="*/ 933 w 1499"/>
                <a:gd name="T37" fmla="*/ 200 h 1719"/>
                <a:gd name="T38" fmla="*/ 976 w 1499"/>
                <a:gd name="T39" fmla="*/ 398 h 1719"/>
                <a:gd name="T40" fmla="*/ 976 w 1499"/>
                <a:gd name="T41" fmla="*/ 426 h 1719"/>
                <a:gd name="T42" fmla="*/ 976 w 1499"/>
                <a:gd name="T43" fmla="*/ 427 h 1719"/>
                <a:gd name="T44" fmla="*/ 976 w 1499"/>
                <a:gd name="T45" fmla="*/ 434 h 1719"/>
                <a:gd name="T46" fmla="*/ 971 w 1499"/>
                <a:gd name="T47" fmla="*/ 499 h 1719"/>
                <a:gd name="T48" fmla="*/ 864 w 1499"/>
                <a:gd name="T49" fmla="*/ 822 h 1719"/>
                <a:gd name="T50" fmla="*/ 622 w 1499"/>
                <a:gd name="T51" fmla="*/ 1105 h 1719"/>
                <a:gd name="T52" fmla="*/ 517 w 1499"/>
                <a:gd name="T53" fmla="*/ 1140 h 1719"/>
                <a:gd name="T54" fmla="*/ 502 w 1499"/>
                <a:gd name="T55" fmla="*/ 1137 h 1719"/>
                <a:gd name="T56" fmla="*/ 425 w 1499"/>
                <a:gd name="T57" fmla="*/ 1101 h 1719"/>
                <a:gd name="T58" fmla="*/ 189 w 1499"/>
                <a:gd name="T59" fmla="*/ 816 h 1719"/>
                <a:gd name="T60" fmla="*/ 91 w 1499"/>
                <a:gd name="T61" fmla="*/ 489 h 1719"/>
                <a:gd name="T62" fmla="*/ 88 w 1499"/>
                <a:gd name="T63" fmla="*/ 437 h 1719"/>
                <a:gd name="T64" fmla="*/ 87 w 1499"/>
                <a:gd name="T65" fmla="*/ 428 h 1719"/>
                <a:gd name="T66" fmla="*/ 87 w 1499"/>
                <a:gd name="T67" fmla="*/ 427 h 1719"/>
                <a:gd name="T68" fmla="*/ 87 w 1499"/>
                <a:gd name="T69" fmla="*/ 413 h 1719"/>
                <a:gd name="T70" fmla="*/ 119 w 1499"/>
                <a:gd name="T71" fmla="*/ 222 h 1719"/>
                <a:gd name="T72" fmla="*/ 240 w 1499"/>
                <a:gd name="T73" fmla="*/ 129 h 1719"/>
                <a:gd name="T74" fmla="*/ 312 w 1499"/>
                <a:gd name="T75" fmla="*/ 117 h 1719"/>
                <a:gd name="T76" fmla="*/ 341 w 1499"/>
                <a:gd name="T77" fmla="*/ 84 h 1719"/>
                <a:gd name="T78" fmla="*/ 312 w 1499"/>
                <a:gd name="T79" fmla="*/ 0 h 1719"/>
                <a:gd name="T80" fmla="*/ 173 w 1499"/>
                <a:gd name="T81" fmla="*/ 75 h 1719"/>
                <a:gd name="T82" fmla="*/ 122 w 1499"/>
                <a:gd name="T83" fmla="*/ 101 h 1719"/>
                <a:gd name="T84" fmla="*/ 48 w 1499"/>
                <a:gd name="T85" fmla="*/ 186 h 1719"/>
                <a:gd name="T86" fmla="*/ 29 w 1499"/>
                <a:gd name="T87" fmla="*/ 231 h 1719"/>
                <a:gd name="T88" fmla="*/ 6 w 1499"/>
                <a:gd name="T89" fmla="*/ 331 h 1719"/>
                <a:gd name="T90" fmla="*/ 0 w 1499"/>
                <a:gd name="T91" fmla="*/ 410 h 1719"/>
                <a:gd name="T92" fmla="*/ 0 w 1499"/>
                <a:gd name="T93" fmla="*/ 428 h 1719"/>
                <a:gd name="T94" fmla="*/ 0 w 1499"/>
                <a:gd name="T95" fmla="*/ 439 h 1719"/>
                <a:gd name="T96" fmla="*/ 2 w 1499"/>
                <a:gd name="T97" fmla="*/ 496 h 1719"/>
                <a:gd name="T98" fmla="*/ 102 w 1499"/>
                <a:gd name="T99" fmla="*/ 859 h 1719"/>
                <a:gd name="T100" fmla="*/ 369 w 1499"/>
                <a:gd name="T101" fmla="*/ 1185 h 1719"/>
                <a:gd name="T102" fmla="*/ 477 w 1499"/>
                <a:gd name="T103" fmla="*/ 1236 h 1719"/>
                <a:gd name="T104" fmla="*/ 783 w 1499"/>
                <a:gd name="T105" fmla="*/ 1707 h 1719"/>
                <a:gd name="T106" fmla="*/ 1244 w 1499"/>
                <a:gd name="T107" fmla="*/ 1473 h 1719"/>
                <a:gd name="T108" fmla="*/ 1305 w 1499"/>
                <a:gd name="T109" fmla="*/ 1478 h 1719"/>
                <a:gd name="T110" fmla="*/ 1305 w 1499"/>
                <a:gd name="T111" fmla="*/ 1090 h 1719"/>
                <a:gd name="T112" fmla="*/ 1169 w 1499"/>
                <a:gd name="T113" fmla="*/ 1284 h 1719"/>
                <a:gd name="T114" fmla="*/ 1441 w 1499"/>
                <a:gd name="T115" fmla="*/ 1284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99" h="1719">
                  <a:moveTo>
                    <a:pt x="1305" y="1090"/>
                  </a:moveTo>
                  <a:cubicBezTo>
                    <a:pt x="1198" y="1090"/>
                    <a:pt x="1111" y="1177"/>
                    <a:pt x="1111" y="1284"/>
                  </a:cubicBezTo>
                  <a:cubicBezTo>
                    <a:pt x="1111" y="1341"/>
                    <a:pt x="1136" y="1393"/>
                    <a:pt x="1176" y="1428"/>
                  </a:cubicBezTo>
                  <a:cubicBezTo>
                    <a:pt x="1176" y="1429"/>
                    <a:pt x="1175" y="1429"/>
                    <a:pt x="1175" y="1430"/>
                  </a:cubicBezTo>
                  <a:cubicBezTo>
                    <a:pt x="1073" y="1591"/>
                    <a:pt x="935" y="1665"/>
                    <a:pt x="806" y="1628"/>
                  </a:cubicBezTo>
                  <a:cubicBezTo>
                    <a:pt x="672" y="1589"/>
                    <a:pt x="583" y="1438"/>
                    <a:pt x="573" y="1238"/>
                  </a:cubicBezTo>
                  <a:cubicBezTo>
                    <a:pt x="579" y="1236"/>
                    <a:pt x="584" y="1235"/>
                    <a:pt x="589" y="1233"/>
                  </a:cubicBezTo>
                  <a:cubicBezTo>
                    <a:pt x="596" y="1231"/>
                    <a:pt x="602" y="1229"/>
                    <a:pt x="608" y="1226"/>
                  </a:cubicBezTo>
                  <a:cubicBezTo>
                    <a:pt x="634" y="1216"/>
                    <a:pt x="657" y="1203"/>
                    <a:pt x="678" y="1189"/>
                  </a:cubicBezTo>
                  <a:cubicBezTo>
                    <a:pt x="720" y="1160"/>
                    <a:pt x="756" y="1128"/>
                    <a:pt x="789" y="1093"/>
                  </a:cubicBezTo>
                  <a:cubicBezTo>
                    <a:pt x="854" y="1024"/>
                    <a:pt x="907" y="947"/>
                    <a:pt x="950" y="868"/>
                  </a:cubicBezTo>
                  <a:cubicBezTo>
                    <a:pt x="992" y="789"/>
                    <a:pt x="1022" y="707"/>
                    <a:pt x="1041" y="627"/>
                  </a:cubicBezTo>
                  <a:cubicBezTo>
                    <a:pt x="1050" y="586"/>
                    <a:pt x="1057" y="547"/>
                    <a:pt x="1060" y="508"/>
                  </a:cubicBezTo>
                  <a:cubicBezTo>
                    <a:pt x="1061" y="488"/>
                    <a:pt x="1063" y="467"/>
                    <a:pt x="1063" y="450"/>
                  </a:cubicBezTo>
                  <a:cubicBezTo>
                    <a:pt x="1063" y="437"/>
                    <a:pt x="1063" y="437"/>
                    <a:pt x="1063" y="437"/>
                  </a:cubicBezTo>
                  <a:cubicBezTo>
                    <a:pt x="1063" y="430"/>
                    <a:pt x="1063" y="430"/>
                    <a:pt x="1063" y="430"/>
                  </a:cubicBezTo>
                  <a:cubicBezTo>
                    <a:pt x="1063" y="425"/>
                    <a:pt x="1063" y="425"/>
                    <a:pt x="1063" y="425"/>
                  </a:cubicBezTo>
                  <a:cubicBezTo>
                    <a:pt x="1063" y="422"/>
                    <a:pt x="1063" y="422"/>
                    <a:pt x="1063" y="422"/>
                  </a:cubicBezTo>
                  <a:cubicBezTo>
                    <a:pt x="1063" y="413"/>
                    <a:pt x="1062" y="404"/>
                    <a:pt x="1062" y="395"/>
                  </a:cubicBezTo>
                  <a:cubicBezTo>
                    <a:pt x="1061" y="359"/>
                    <a:pt x="1057" y="324"/>
                    <a:pt x="1051" y="291"/>
                  </a:cubicBezTo>
                  <a:cubicBezTo>
                    <a:pt x="1043" y="258"/>
                    <a:pt x="1035" y="226"/>
                    <a:pt x="1020" y="197"/>
                  </a:cubicBezTo>
                  <a:cubicBezTo>
                    <a:pt x="1014" y="183"/>
                    <a:pt x="1005" y="170"/>
                    <a:pt x="997" y="157"/>
                  </a:cubicBezTo>
                  <a:cubicBezTo>
                    <a:pt x="987" y="145"/>
                    <a:pt x="978" y="132"/>
                    <a:pt x="967" y="123"/>
                  </a:cubicBezTo>
                  <a:cubicBezTo>
                    <a:pt x="957" y="112"/>
                    <a:pt x="946" y="105"/>
                    <a:pt x="935" y="97"/>
                  </a:cubicBezTo>
                  <a:cubicBezTo>
                    <a:pt x="924" y="90"/>
                    <a:pt x="913" y="84"/>
                    <a:pt x="902" y="79"/>
                  </a:cubicBezTo>
                  <a:cubicBezTo>
                    <a:pt x="884" y="72"/>
                    <a:pt x="867" y="67"/>
                    <a:pt x="852" y="63"/>
                  </a:cubicBezTo>
                  <a:cubicBezTo>
                    <a:pt x="842" y="27"/>
                    <a:pt x="810" y="0"/>
                    <a:pt x="771" y="0"/>
                  </a:cubicBezTo>
                  <a:cubicBezTo>
                    <a:pt x="771" y="53"/>
                    <a:pt x="771" y="53"/>
                    <a:pt x="771" y="53"/>
                  </a:cubicBezTo>
                  <a:cubicBezTo>
                    <a:pt x="769" y="53"/>
                    <a:pt x="768" y="52"/>
                    <a:pt x="768" y="52"/>
                  </a:cubicBezTo>
                  <a:cubicBezTo>
                    <a:pt x="751" y="51"/>
                    <a:pt x="735" y="64"/>
                    <a:pt x="733" y="81"/>
                  </a:cubicBezTo>
                  <a:cubicBezTo>
                    <a:pt x="731" y="99"/>
                    <a:pt x="744" y="116"/>
                    <a:pt x="762" y="118"/>
                  </a:cubicBezTo>
                  <a:cubicBezTo>
                    <a:pt x="762" y="118"/>
                    <a:pt x="764" y="118"/>
                    <a:pt x="770" y="119"/>
                  </a:cubicBezTo>
                  <a:cubicBezTo>
                    <a:pt x="770" y="119"/>
                    <a:pt x="770" y="119"/>
                    <a:pt x="771" y="119"/>
                  </a:cubicBezTo>
                  <a:cubicBezTo>
                    <a:pt x="771" y="169"/>
                    <a:pt x="771" y="169"/>
                    <a:pt x="771" y="169"/>
                  </a:cubicBezTo>
                  <a:cubicBezTo>
                    <a:pt x="799" y="169"/>
                    <a:pt x="824" y="155"/>
                    <a:pt x="840" y="133"/>
                  </a:cubicBezTo>
                  <a:cubicBezTo>
                    <a:pt x="850" y="136"/>
                    <a:pt x="860" y="141"/>
                    <a:pt x="871" y="146"/>
                  </a:cubicBezTo>
                  <a:cubicBezTo>
                    <a:pt x="886" y="153"/>
                    <a:pt x="901" y="163"/>
                    <a:pt x="914" y="177"/>
                  </a:cubicBezTo>
                  <a:cubicBezTo>
                    <a:pt x="921" y="183"/>
                    <a:pt x="926" y="192"/>
                    <a:pt x="933" y="200"/>
                  </a:cubicBezTo>
                  <a:cubicBezTo>
                    <a:pt x="938" y="210"/>
                    <a:pt x="944" y="219"/>
                    <a:pt x="948" y="230"/>
                  </a:cubicBezTo>
                  <a:cubicBezTo>
                    <a:pt x="967" y="274"/>
                    <a:pt x="975" y="333"/>
                    <a:pt x="976" y="398"/>
                  </a:cubicBezTo>
                  <a:cubicBezTo>
                    <a:pt x="976" y="406"/>
                    <a:pt x="976" y="414"/>
                    <a:pt x="976" y="423"/>
                  </a:cubicBezTo>
                  <a:cubicBezTo>
                    <a:pt x="976" y="426"/>
                    <a:pt x="976" y="426"/>
                    <a:pt x="976" y="426"/>
                  </a:cubicBezTo>
                  <a:cubicBezTo>
                    <a:pt x="976" y="426"/>
                    <a:pt x="976" y="426"/>
                    <a:pt x="976" y="426"/>
                  </a:cubicBezTo>
                  <a:cubicBezTo>
                    <a:pt x="976" y="426"/>
                    <a:pt x="976" y="426"/>
                    <a:pt x="976" y="427"/>
                  </a:cubicBezTo>
                  <a:cubicBezTo>
                    <a:pt x="976" y="428"/>
                    <a:pt x="976" y="428"/>
                    <a:pt x="976" y="428"/>
                  </a:cubicBezTo>
                  <a:cubicBezTo>
                    <a:pt x="976" y="434"/>
                    <a:pt x="976" y="434"/>
                    <a:pt x="976" y="434"/>
                  </a:cubicBezTo>
                  <a:cubicBezTo>
                    <a:pt x="975" y="448"/>
                    <a:pt x="975" y="448"/>
                    <a:pt x="975" y="448"/>
                  </a:cubicBezTo>
                  <a:cubicBezTo>
                    <a:pt x="975" y="466"/>
                    <a:pt x="973" y="481"/>
                    <a:pt x="971" y="499"/>
                  </a:cubicBezTo>
                  <a:cubicBezTo>
                    <a:pt x="967" y="533"/>
                    <a:pt x="960" y="569"/>
                    <a:pt x="951" y="605"/>
                  </a:cubicBezTo>
                  <a:cubicBezTo>
                    <a:pt x="933" y="677"/>
                    <a:pt x="902" y="750"/>
                    <a:pt x="864" y="822"/>
                  </a:cubicBezTo>
                  <a:cubicBezTo>
                    <a:pt x="825" y="893"/>
                    <a:pt x="776" y="963"/>
                    <a:pt x="717" y="1024"/>
                  </a:cubicBezTo>
                  <a:cubicBezTo>
                    <a:pt x="687" y="1054"/>
                    <a:pt x="656" y="1083"/>
                    <a:pt x="622" y="1105"/>
                  </a:cubicBezTo>
                  <a:cubicBezTo>
                    <a:pt x="589" y="1127"/>
                    <a:pt x="551" y="1143"/>
                    <a:pt x="526" y="1140"/>
                  </a:cubicBezTo>
                  <a:cubicBezTo>
                    <a:pt x="517" y="1140"/>
                    <a:pt x="517" y="1140"/>
                    <a:pt x="517" y="1140"/>
                  </a:cubicBezTo>
                  <a:cubicBezTo>
                    <a:pt x="515" y="1140"/>
                    <a:pt x="514" y="1139"/>
                    <a:pt x="512" y="1139"/>
                  </a:cubicBezTo>
                  <a:cubicBezTo>
                    <a:pt x="509" y="1138"/>
                    <a:pt x="506" y="1138"/>
                    <a:pt x="502" y="1137"/>
                  </a:cubicBezTo>
                  <a:cubicBezTo>
                    <a:pt x="493" y="1135"/>
                    <a:pt x="485" y="1132"/>
                    <a:pt x="476" y="1128"/>
                  </a:cubicBezTo>
                  <a:cubicBezTo>
                    <a:pt x="459" y="1121"/>
                    <a:pt x="442" y="1112"/>
                    <a:pt x="425" y="1101"/>
                  </a:cubicBezTo>
                  <a:cubicBezTo>
                    <a:pt x="391" y="1078"/>
                    <a:pt x="360" y="1051"/>
                    <a:pt x="331" y="1020"/>
                  </a:cubicBezTo>
                  <a:cubicBezTo>
                    <a:pt x="273" y="959"/>
                    <a:pt x="226" y="888"/>
                    <a:pt x="189" y="816"/>
                  </a:cubicBezTo>
                  <a:cubicBezTo>
                    <a:pt x="152" y="743"/>
                    <a:pt x="125" y="668"/>
                    <a:pt x="108" y="596"/>
                  </a:cubicBezTo>
                  <a:cubicBezTo>
                    <a:pt x="100" y="559"/>
                    <a:pt x="94" y="523"/>
                    <a:pt x="91" y="489"/>
                  </a:cubicBezTo>
                  <a:cubicBezTo>
                    <a:pt x="90" y="480"/>
                    <a:pt x="89" y="471"/>
                    <a:pt x="89" y="463"/>
                  </a:cubicBezTo>
                  <a:cubicBezTo>
                    <a:pt x="88" y="454"/>
                    <a:pt x="88" y="446"/>
                    <a:pt x="88" y="437"/>
                  </a:cubicBezTo>
                  <a:cubicBezTo>
                    <a:pt x="87" y="431"/>
                    <a:pt x="87" y="431"/>
                    <a:pt x="87" y="431"/>
                  </a:cubicBezTo>
                  <a:cubicBezTo>
                    <a:pt x="87" y="428"/>
                    <a:pt x="87" y="428"/>
                    <a:pt x="87" y="428"/>
                  </a:cubicBezTo>
                  <a:cubicBezTo>
                    <a:pt x="87" y="428"/>
                    <a:pt x="87" y="426"/>
                    <a:pt x="87" y="428"/>
                  </a:cubicBezTo>
                  <a:cubicBezTo>
                    <a:pt x="87" y="427"/>
                    <a:pt x="87" y="427"/>
                    <a:pt x="87" y="427"/>
                  </a:cubicBezTo>
                  <a:cubicBezTo>
                    <a:pt x="87" y="426"/>
                    <a:pt x="87" y="426"/>
                    <a:pt x="87" y="426"/>
                  </a:cubicBezTo>
                  <a:cubicBezTo>
                    <a:pt x="87" y="413"/>
                    <a:pt x="87" y="413"/>
                    <a:pt x="87" y="413"/>
                  </a:cubicBezTo>
                  <a:cubicBezTo>
                    <a:pt x="87" y="404"/>
                    <a:pt x="88" y="395"/>
                    <a:pt x="88" y="387"/>
                  </a:cubicBezTo>
                  <a:cubicBezTo>
                    <a:pt x="89" y="323"/>
                    <a:pt x="99" y="264"/>
                    <a:pt x="119" y="222"/>
                  </a:cubicBezTo>
                  <a:cubicBezTo>
                    <a:pt x="139" y="180"/>
                    <a:pt x="169" y="155"/>
                    <a:pt x="200" y="142"/>
                  </a:cubicBezTo>
                  <a:cubicBezTo>
                    <a:pt x="214" y="136"/>
                    <a:pt x="228" y="132"/>
                    <a:pt x="240" y="129"/>
                  </a:cubicBezTo>
                  <a:cubicBezTo>
                    <a:pt x="255" y="153"/>
                    <a:pt x="281" y="169"/>
                    <a:pt x="312" y="169"/>
                  </a:cubicBezTo>
                  <a:cubicBezTo>
                    <a:pt x="312" y="117"/>
                    <a:pt x="312" y="117"/>
                    <a:pt x="312" y="117"/>
                  </a:cubicBezTo>
                  <a:cubicBezTo>
                    <a:pt x="312" y="117"/>
                    <a:pt x="312" y="117"/>
                    <a:pt x="312" y="117"/>
                  </a:cubicBezTo>
                  <a:cubicBezTo>
                    <a:pt x="329" y="115"/>
                    <a:pt x="342" y="101"/>
                    <a:pt x="341" y="84"/>
                  </a:cubicBezTo>
                  <a:cubicBezTo>
                    <a:pt x="341" y="67"/>
                    <a:pt x="328" y="54"/>
                    <a:pt x="312" y="52"/>
                  </a:cubicBezTo>
                  <a:cubicBezTo>
                    <a:pt x="312" y="0"/>
                    <a:pt x="312" y="0"/>
                    <a:pt x="312" y="0"/>
                  </a:cubicBezTo>
                  <a:cubicBezTo>
                    <a:pt x="274" y="0"/>
                    <a:pt x="243" y="25"/>
                    <a:pt x="232" y="59"/>
                  </a:cubicBezTo>
                  <a:cubicBezTo>
                    <a:pt x="215" y="62"/>
                    <a:pt x="195" y="66"/>
                    <a:pt x="173" y="75"/>
                  </a:cubicBezTo>
                  <a:cubicBezTo>
                    <a:pt x="162" y="78"/>
                    <a:pt x="151" y="84"/>
                    <a:pt x="139" y="90"/>
                  </a:cubicBezTo>
                  <a:cubicBezTo>
                    <a:pt x="133" y="93"/>
                    <a:pt x="128" y="97"/>
                    <a:pt x="122" y="101"/>
                  </a:cubicBezTo>
                  <a:cubicBezTo>
                    <a:pt x="116" y="105"/>
                    <a:pt x="111" y="109"/>
                    <a:pt x="105" y="114"/>
                  </a:cubicBezTo>
                  <a:cubicBezTo>
                    <a:pt x="82" y="132"/>
                    <a:pt x="64" y="158"/>
                    <a:pt x="48" y="186"/>
                  </a:cubicBezTo>
                  <a:cubicBezTo>
                    <a:pt x="45" y="193"/>
                    <a:pt x="41" y="201"/>
                    <a:pt x="37" y="208"/>
                  </a:cubicBezTo>
                  <a:cubicBezTo>
                    <a:pt x="34" y="216"/>
                    <a:pt x="32" y="223"/>
                    <a:pt x="29" y="231"/>
                  </a:cubicBezTo>
                  <a:cubicBezTo>
                    <a:pt x="22" y="247"/>
                    <a:pt x="19" y="263"/>
                    <a:pt x="15" y="280"/>
                  </a:cubicBezTo>
                  <a:cubicBezTo>
                    <a:pt x="11" y="296"/>
                    <a:pt x="9" y="313"/>
                    <a:pt x="6" y="331"/>
                  </a:cubicBezTo>
                  <a:cubicBezTo>
                    <a:pt x="4" y="348"/>
                    <a:pt x="2" y="367"/>
                    <a:pt x="1" y="384"/>
                  </a:cubicBezTo>
                  <a:cubicBezTo>
                    <a:pt x="1" y="393"/>
                    <a:pt x="1" y="402"/>
                    <a:pt x="0" y="410"/>
                  </a:cubicBezTo>
                  <a:cubicBezTo>
                    <a:pt x="0" y="423"/>
                    <a:pt x="0" y="423"/>
                    <a:pt x="0" y="423"/>
                  </a:cubicBezTo>
                  <a:cubicBezTo>
                    <a:pt x="0" y="428"/>
                    <a:pt x="0" y="428"/>
                    <a:pt x="0" y="428"/>
                  </a:cubicBezTo>
                  <a:cubicBezTo>
                    <a:pt x="0" y="431"/>
                    <a:pt x="0" y="431"/>
                    <a:pt x="0" y="431"/>
                  </a:cubicBezTo>
                  <a:cubicBezTo>
                    <a:pt x="0" y="439"/>
                    <a:pt x="0" y="439"/>
                    <a:pt x="0" y="439"/>
                  </a:cubicBezTo>
                  <a:cubicBezTo>
                    <a:pt x="0" y="448"/>
                    <a:pt x="0" y="457"/>
                    <a:pt x="0" y="467"/>
                  </a:cubicBezTo>
                  <a:cubicBezTo>
                    <a:pt x="1" y="477"/>
                    <a:pt x="1" y="486"/>
                    <a:pt x="2" y="496"/>
                  </a:cubicBezTo>
                  <a:cubicBezTo>
                    <a:pt x="5" y="535"/>
                    <a:pt x="9" y="575"/>
                    <a:pt x="18" y="615"/>
                  </a:cubicBezTo>
                  <a:cubicBezTo>
                    <a:pt x="34" y="696"/>
                    <a:pt x="61" y="779"/>
                    <a:pt x="102" y="859"/>
                  </a:cubicBezTo>
                  <a:cubicBezTo>
                    <a:pt x="142" y="939"/>
                    <a:pt x="193" y="1018"/>
                    <a:pt x="258" y="1088"/>
                  </a:cubicBezTo>
                  <a:cubicBezTo>
                    <a:pt x="291" y="1123"/>
                    <a:pt x="327" y="1156"/>
                    <a:pt x="369" y="1185"/>
                  </a:cubicBezTo>
                  <a:cubicBezTo>
                    <a:pt x="390" y="1199"/>
                    <a:pt x="413" y="1212"/>
                    <a:pt x="437" y="1222"/>
                  </a:cubicBezTo>
                  <a:cubicBezTo>
                    <a:pt x="450" y="1227"/>
                    <a:pt x="463" y="1232"/>
                    <a:pt x="477" y="1236"/>
                  </a:cubicBezTo>
                  <a:cubicBezTo>
                    <a:pt x="481" y="1237"/>
                    <a:pt x="486" y="1238"/>
                    <a:pt x="492" y="1239"/>
                  </a:cubicBezTo>
                  <a:cubicBezTo>
                    <a:pt x="502" y="1476"/>
                    <a:pt x="614" y="1658"/>
                    <a:pt x="783" y="1707"/>
                  </a:cubicBezTo>
                  <a:cubicBezTo>
                    <a:pt x="812" y="1715"/>
                    <a:pt x="841" y="1719"/>
                    <a:pt x="871" y="1719"/>
                  </a:cubicBezTo>
                  <a:cubicBezTo>
                    <a:pt x="1007" y="1719"/>
                    <a:pt x="1145" y="1631"/>
                    <a:pt x="1244" y="1473"/>
                  </a:cubicBezTo>
                  <a:cubicBezTo>
                    <a:pt x="1245" y="1472"/>
                    <a:pt x="1246" y="1470"/>
                    <a:pt x="1247" y="1469"/>
                  </a:cubicBezTo>
                  <a:cubicBezTo>
                    <a:pt x="1265" y="1475"/>
                    <a:pt x="1285" y="1478"/>
                    <a:pt x="1305" y="1478"/>
                  </a:cubicBezTo>
                  <a:cubicBezTo>
                    <a:pt x="1412" y="1478"/>
                    <a:pt x="1499" y="1391"/>
                    <a:pt x="1499" y="1284"/>
                  </a:cubicBezTo>
                  <a:cubicBezTo>
                    <a:pt x="1499" y="1177"/>
                    <a:pt x="1412" y="1090"/>
                    <a:pt x="1305" y="1090"/>
                  </a:cubicBezTo>
                  <a:moveTo>
                    <a:pt x="1305" y="1420"/>
                  </a:moveTo>
                  <a:cubicBezTo>
                    <a:pt x="1230" y="1420"/>
                    <a:pt x="1169" y="1359"/>
                    <a:pt x="1169" y="1284"/>
                  </a:cubicBezTo>
                  <a:cubicBezTo>
                    <a:pt x="1169" y="1209"/>
                    <a:pt x="1230" y="1147"/>
                    <a:pt x="1305" y="1147"/>
                  </a:cubicBezTo>
                  <a:cubicBezTo>
                    <a:pt x="1380" y="1147"/>
                    <a:pt x="1441" y="1209"/>
                    <a:pt x="1441" y="1284"/>
                  </a:cubicBezTo>
                  <a:cubicBezTo>
                    <a:pt x="1441" y="1359"/>
                    <a:pt x="1380" y="1420"/>
                    <a:pt x="1305" y="142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grpSp>
      <p:grpSp>
        <p:nvGrpSpPr>
          <p:cNvPr id="39" name="Group 38">
            <a:extLst>
              <a:ext uri="{FF2B5EF4-FFF2-40B4-BE49-F238E27FC236}">
                <a16:creationId xmlns:a16="http://schemas.microsoft.com/office/drawing/2014/main" id="{22D02941-EA17-4E52-9589-6F0A51EF5482}"/>
              </a:ext>
            </a:extLst>
          </p:cNvPr>
          <p:cNvGrpSpPr/>
          <p:nvPr/>
        </p:nvGrpSpPr>
        <p:grpSpPr>
          <a:xfrm>
            <a:off x="6288881" y="1093054"/>
            <a:ext cx="1202945" cy="1202945"/>
            <a:chOff x="6273799" y="1093053"/>
            <a:chExt cx="1202945" cy="1202945"/>
          </a:xfrm>
        </p:grpSpPr>
        <p:grpSp>
          <p:nvGrpSpPr>
            <p:cNvPr id="40" name="Group 39">
              <a:extLst>
                <a:ext uri="{FF2B5EF4-FFF2-40B4-BE49-F238E27FC236}">
                  <a16:creationId xmlns:a16="http://schemas.microsoft.com/office/drawing/2014/main" id="{1C847F20-5911-433B-B6A9-BA36807FDE4D}"/>
                </a:ext>
              </a:extLst>
            </p:cNvPr>
            <p:cNvGrpSpPr/>
            <p:nvPr/>
          </p:nvGrpSpPr>
          <p:grpSpPr>
            <a:xfrm>
              <a:off x="6273799" y="1093053"/>
              <a:ext cx="1202945" cy="1202945"/>
              <a:chOff x="6299835" y="1150620"/>
              <a:chExt cx="1135380" cy="1135380"/>
            </a:xfrm>
          </p:grpSpPr>
          <p:sp>
            <p:nvSpPr>
              <p:cNvPr id="42" name="Oval 41">
                <a:extLst>
                  <a:ext uri="{FF2B5EF4-FFF2-40B4-BE49-F238E27FC236}">
                    <a16:creationId xmlns:a16="http://schemas.microsoft.com/office/drawing/2014/main" id="{8DA7242D-3A35-4363-8AAA-46B8618F9AD3}"/>
                  </a:ext>
                </a:extLst>
              </p:cNvPr>
              <p:cNvSpPr/>
              <p:nvPr/>
            </p:nvSpPr>
            <p:spPr>
              <a:xfrm>
                <a:off x="6299835" y="1150620"/>
                <a:ext cx="1135380" cy="1135380"/>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43" name="Oval 42">
                <a:extLst>
                  <a:ext uri="{FF2B5EF4-FFF2-40B4-BE49-F238E27FC236}">
                    <a16:creationId xmlns:a16="http://schemas.microsoft.com/office/drawing/2014/main" id="{22F18E98-1825-4BC6-912D-6085C845524C}"/>
                  </a:ext>
                </a:extLst>
              </p:cNvPr>
              <p:cNvSpPr/>
              <p:nvPr/>
            </p:nvSpPr>
            <p:spPr>
              <a:xfrm>
                <a:off x="6377940" y="1228725"/>
                <a:ext cx="979170" cy="979170"/>
              </a:xfrm>
              <a:prstGeom prst="ellipse">
                <a:avLst/>
              </a:prstGeom>
              <a:no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grpSp>
        <p:sp>
          <p:nvSpPr>
            <p:cNvPr id="41" name="Freeform 30">
              <a:extLst>
                <a:ext uri="{FF2B5EF4-FFF2-40B4-BE49-F238E27FC236}">
                  <a16:creationId xmlns:a16="http://schemas.microsoft.com/office/drawing/2014/main" id="{6D4713EA-6E57-4F91-B6D7-03A52EEC35A6}"/>
                </a:ext>
              </a:extLst>
            </p:cNvPr>
            <p:cNvSpPr>
              <a:spLocks noEditPoints="1"/>
            </p:cNvSpPr>
            <p:nvPr/>
          </p:nvSpPr>
          <p:spPr bwMode="auto">
            <a:xfrm>
              <a:off x="6552585" y="1459575"/>
              <a:ext cx="645372" cy="469900"/>
            </a:xfrm>
            <a:custGeom>
              <a:avLst/>
              <a:gdLst>
                <a:gd name="T0" fmla="*/ 785 w 1736"/>
                <a:gd name="T1" fmla="*/ 392 h 1265"/>
                <a:gd name="T2" fmla="*/ 860 w 1736"/>
                <a:gd name="T3" fmla="*/ 86 h 1265"/>
                <a:gd name="T4" fmla="*/ 969 w 1736"/>
                <a:gd name="T5" fmla="*/ 14 h 1265"/>
                <a:gd name="T6" fmla="*/ 1199 w 1736"/>
                <a:gd name="T7" fmla="*/ 86 h 1265"/>
                <a:gd name="T8" fmla="*/ 1215 w 1736"/>
                <a:gd name="T9" fmla="*/ 473 h 1265"/>
                <a:gd name="T10" fmla="*/ 233 w 1736"/>
                <a:gd name="T11" fmla="*/ 562 h 1265"/>
                <a:gd name="T12" fmla="*/ 604 w 1736"/>
                <a:gd name="T13" fmla="*/ 512 h 1265"/>
                <a:gd name="T14" fmla="*/ 494 w 1736"/>
                <a:gd name="T15" fmla="*/ 197 h 1265"/>
                <a:gd name="T16" fmla="*/ 351 w 1736"/>
                <a:gd name="T17" fmla="*/ 182 h 1265"/>
                <a:gd name="T18" fmla="*/ 210 w 1736"/>
                <a:gd name="T19" fmla="*/ 331 h 1265"/>
                <a:gd name="T20" fmla="*/ 1143 w 1736"/>
                <a:gd name="T21" fmla="*/ 955 h 1265"/>
                <a:gd name="T22" fmla="*/ 1358 w 1736"/>
                <a:gd name="T23" fmla="*/ 955 h 1265"/>
                <a:gd name="T24" fmla="*/ 1371 w 1736"/>
                <a:gd name="T25" fmla="*/ 738 h 1265"/>
                <a:gd name="T26" fmla="*/ 1111 w 1736"/>
                <a:gd name="T27" fmla="*/ 923 h 1265"/>
                <a:gd name="T28" fmla="*/ 1025 w 1736"/>
                <a:gd name="T29" fmla="*/ 722 h 1265"/>
                <a:gd name="T30" fmla="*/ 1025 w 1736"/>
                <a:gd name="T31" fmla="*/ 722 h 1265"/>
                <a:gd name="T32" fmla="*/ 1000 w 1736"/>
                <a:gd name="T33" fmla="*/ 854 h 1265"/>
                <a:gd name="T34" fmla="*/ 1061 w 1736"/>
                <a:gd name="T35" fmla="*/ 888 h 1265"/>
                <a:gd name="T36" fmla="*/ 946 w 1736"/>
                <a:gd name="T37" fmla="*/ 921 h 1265"/>
                <a:gd name="T38" fmla="*/ 625 w 1736"/>
                <a:gd name="T39" fmla="*/ 765 h 1265"/>
                <a:gd name="T40" fmla="*/ 451 w 1736"/>
                <a:gd name="T41" fmla="*/ 985 h 1265"/>
                <a:gd name="T42" fmla="*/ 398 w 1736"/>
                <a:gd name="T43" fmla="*/ 779 h 1265"/>
                <a:gd name="T44" fmla="*/ 398 w 1736"/>
                <a:gd name="T45" fmla="*/ 779 h 1265"/>
                <a:gd name="T46" fmla="*/ 378 w 1736"/>
                <a:gd name="T47" fmla="*/ 890 h 1265"/>
                <a:gd name="T48" fmla="*/ 260 w 1736"/>
                <a:gd name="T49" fmla="*/ 716 h 1265"/>
                <a:gd name="T50" fmla="*/ 396 w 1736"/>
                <a:gd name="T51" fmla="*/ 1082 h 1265"/>
                <a:gd name="T52" fmla="*/ 783 w 1736"/>
                <a:gd name="T53" fmla="*/ 1082 h 1265"/>
                <a:gd name="T54" fmla="*/ 942 w 1736"/>
                <a:gd name="T55" fmla="*/ 923 h 1265"/>
                <a:gd name="T56" fmla="*/ 1186 w 1736"/>
                <a:gd name="T57" fmla="*/ 1213 h 1265"/>
                <a:gd name="T58" fmla="*/ 1252 w 1736"/>
                <a:gd name="T59" fmla="*/ 1265 h 1265"/>
                <a:gd name="T60" fmla="*/ 1437 w 1736"/>
                <a:gd name="T61" fmla="*/ 1095 h 1265"/>
                <a:gd name="T62" fmla="*/ 1629 w 1736"/>
                <a:gd name="T63" fmla="*/ 903 h 1265"/>
                <a:gd name="T64" fmla="*/ 1657 w 1736"/>
                <a:gd name="T65" fmla="*/ 896 h 1265"/>
                <a:gd name="T66" fmla="*/ 1717 w 1736"/>
                <a:gd name="T67" fmla="*/ 940 h 1265"/>
                <a:gd name="T68" fmla="*/ 1715 w 1736"/>
                <a:gd name="T69" fmla="*/ 740 h 1265"/>
                <a:gd name="T70" fmla="*/ 1534 w 1736"/>
                <a:gd name="T71" fmla="*/ 758 h 1265"/>
                <a:gd name="T72" fmla="*/ 1570 w 1736"/>
                <a:gd name="T73" fmla="*/ 845 h 1265"/>
                <a:gd name="T74" fmla="*/ 1376 w 1736"/>
                <a:gd name="T75" fmla="*/ 1037 h 1265"/>
                <a:gd name="T76" fmla="*/ 1093 w 1736"/>
                <a:gd name="T77" fmla="*/ 1005 h 1265"/>
                <a:gd name="T78" fmla="*/ 1027 w 1736"/>
                <a:gd name="T79" fmla="*/ 953 h 1265"/>
                <a:gd name="T80" fmla="*/ 812 w 1736"/>
                <a:gd name="T81" fmla="*/ 1155 h 1265"/>
                <a:gd name="T82" fmla="*/ 846 w 1736"/>
                <a:gd name="T83" fmla="*/ 1225 h 1265"/>
                <a:gd name="T84" fmla="*/ 1036 w 1736"/>
                <a:gd name="T85" fmla="*/ 1062 h 1265"/>
                <a:gd name="T86" fmla="*/ 1521 w 1736"/>
                <a:gd name="T87" fmla="*/ 435 h 1265"/>
                <a:gd name="T88" fmla="*/ 1446 w 1736"/>
                <a:gd name="T89" fmla="*/ 351 h 1265"/>
                <a:gd name="T90" fmla="*/ 1550 w 1736"/>
                <a:gd name="T91" fmla="*/ 353 h 1265"/>
                <a:gd name="T92" fmla="*/ 1511 w 1736"/>
                <a:gd name="T93" fmla="*/ 288 h 1265"/>
                <a:gd name="T94" fmla="*/ 1451 w 1736"/>
                <a:gd name="T95" fmla="*/ 238 h 1265"/>
                <a:gd name="T96" fmla="*/ 1419 w 1736"/>
                <a:gd name="T97" fmla="*/ 295 h 1265"/>
                <a:gd name="T98" fmla="*/ 1462 w 1736"/>
                <a:gd name="T99" fmla="*/ 489 h 1265"/>
                <a:gd name="T100" fmla="*/ 1437 w 1736"/>
                <a:gd name="T101" fmla="*/ 561 h 1265"/>
                <a:gd name="T102" fmla="*/ 1351 w 1736"/>
                <a:gd name="T103" fmla="*/ 580 h 1265"/>
                <a:gd name="T104" fmla="*/ 1430 w 1736"/>
                <a:gd name="T105" fmla="*/ 638 h 1265"/>
                <a:gd name="T106" fmla="*/ 1473 w 1736"/>
                <a:gd name="T107" fmla="*/ 672 h 1265"/>
                <a:gd name="T108" fmla="*/ 1498 w 1736"/>
                <a:gd name="T109" fmla="*/ 614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36" h="1265">
                  <a:moveTo>
                    <a:pt x="1021" y="659"/>
                  </a:moveTo>
                  <a:cubicBezTo>
                    <a:pt x="882" y="648"/>
                    <a:pt x="839" y="544"/>
                    <a:pt x="826" y="464"/>
                  </a:cubicBezTo>
                  <a:cubicBezTo>
                    <a:pt x="815" y="464"/>
                    <a:pt x="801" y="448"/>
                    <a:pt x="785" y="392"/>
                  </a:cubicBezTo>
                  <a:cubicBezTo>
                    <a:pt x="763" y="315"/>
                    <a:pt x="787" y="304"/>
                    <a:pt x="806" y="306"/>
                  </a:cubicBezTo>
                  <a:cubicBezTo>
                    <a:pt x="792" y="267"/>
                    <a:pt x="792" y="227"/>
                    <a:pt x="801" y="190"/>
                  </a:cubicBezTo>
                  <a:cubicBezTo>
                    <a:pt x="812" y="147"/>
                    <a:pt x="835" y="113"/>
                    <a:pt x="860" y="86"/>
                  </a:cubicBezTo>
                  <a:cubicBezTo>
                    <a:pt x="876" y="68"/>
                    <a:pt x="896" y="53"/>
                    <a:pt x="916" y="41"/>
                  </a:cubicBezTo>
                  <a:cubicBezTo>
                    <a:pt x="932" y="30"/>
                    <a:pt x="950" y="19"/>
                    <a:pt x="969" y="14"/>
                  </a:cubicBezTo>
                  <a:cubicBezTo>
                    <a:pt x="969" y="14"/>
                    <a:pt x="969" y="14"/>
                    <a:pt x="969" y="14"/>
                  </a:cubicBezTo>
                  <a:cubicBezTo>
                    <a:pt x="984" y="9"/>
                    <a:pt x="1000" y="5"/>
                    <a:pt x="1018" y="5"/>
                  </a:cubicBezTo>
                  <a:cubicBezTo>
                    <a:pt x="1070" y="0"/>
                    <a:pt x="1111" y="14"/>
                    <a:pt x="1140" y="30"/>
                  </a:cubicBezTo>
                  <a:cubicBezTo>
                    <a:pt x="1183" y="53"/>
                    <a:pt x="1199" y="86"/>
                    <a:pt x="1199" y="86"/>
                  </a:cubicBezTo>
                  <a:cubicBezTo>
                    <a:pt x="1199" y="86"/>
                    <a:pt x="1306" y="93"/>
                    <a:pt x="1260" y="320"/>
                  </a:cubicBezTo>
                  <a:cubicBezTo>
                    <a:pt x="1274" y="326"/>
                    <a:pt x="1285" y="345"/>
                    <a:pt x="1267" y="405"/>
                  </a:cubicBezTo>
                  <a:cubicBezTo>
                    <a:pt x="1245" y="476"/>
                    <a:pt x="1227" y="482"/>
                    <a:pt x="1215" y="473"/>
                  </a:cubicBezTo>
                  <a:cubicBezTo>
                    <a:pt x="1201" y="552"/>
                    <a:pt x="1159" y="654"/>
                    <a:pt x="1021" y="659"/>
                  </a:cubicBezTo>
                  <a:close/>
                  <a:moveTo>
                    <a:pt x="197" y="501"/>
                  </a:moveTo>
                  <a:cubicBezTo>
                    <a:pt x="210" y="548"/>
                    <a:pt x="222" y="562"/>
                    <a:pt x="233" y="562"/>
                  </a:cubicBezTo>
                  <a:cubicBezTo>
                    <a:pt x="244" y="630"/>
                    <a:pt x="281" y="718"/>
                    <a:pt x="398" y="727"/>
                  </a:cubicBezTo>
                  <a:cubicBezTo>
                    <a:pt x="512" y="722"/>
                    <a:pt x="548" y="638"/>
                    <a:pt x="561" y="571"/>
                  </a:cubicBezTo>
                  <a:cubicBezTo>
                    <a:pt x="570" y="578"/>
                    <a:pt x="586" y="575"/>
                    <a:pt x="604" y="512"/>
                  </a:cubicBezTo>
                  <a:cubicBezTo>
                    <a:pt x="618" y="462"/>
                    <a:pt x="609" y="446"/>
                    <a:pt x="597" y="440"/>
                  </a:cubicBezTo>
                  <a:cubicBezTo>
                    <a:pt x="636" y="251"/>
                    <a:pt x="545" y="243"/>
                    <a:pt x="545" y="243"/>
                  </a:cubicBezTo>
                  <a:cubicBezTo>
                    <a:pt x="545" y="243"/>
                    <a:pt x="530" y="216"/>
                    <a:pt x="494" y="197"/>
                  </a:cubicBezTo>
                  <a:cubicBezTo>
                    <a:pt x="469" y="182"/>
                    <a:pt x="437" y="172"/>
                    <a:pt x="392" y="175"/>
                  </a:cubicBezTo>
                  <a:cubicBezTo>
                    <a:pt x="378" y="175"/>
                    <a:pt x="364" y="179"/>
                    <a:pt x="351" y="182"/>
                  </a:cubicBezTo>
                  <a:cubicBezTo>
                    <a:pt x="351" y="182"/>
                    <a:pt x="351" y="182"/>
                    <a:pt x="351" y="182"/>
                  </a:cubicBezTo>
                  <a:cubicBezTo>
                    <a:pt x="335" y="188"/>
                    <a:pt x="321" y="197"/>
                    <a:pt x="306" y="206"/>
                  </a:cubicBezTo>
                  <a:cubicBezTo>
                    <a:pt x="290" y="216"/>
                    <a:pt x="274" y="229"/>
                    <a:pt x="260" y="243"/>
                  </a:cubicBezTo>
                  <a:cubicBezTo>
                    <a:pt x="238" y="265"/>
                    <a:pt x="219" y="295"/>
                    <a:pt x="210" y="331"/>
                  </a:cubicBezTo>
                  <a:cubicBezTo>
                    <a:pt x="202" y="362"/>
                    <a:pt x="202" y="396"/>
                    <a:pt x="213" y="428"/>
                  </a:cubicBezTo>
                  <a:cubicBezTo>
                    <a:pt x="199" y="428"/>
                    <a:pt x="179" y="437"/>
                    <a:pt x="197" y="501"/>
                  </a:cubicBezTo>
                  <a:close/>
                  <a:moveTo>
                    <a:pt x="1143" y="955"/>
                  </a:moveTo>
                  <a:cubicBezTo>
                    <a:pt x="1251" y="1062"/>
                    <a:pt x="1251" y="1062"/>
                    <a:pt x="1251" y="1062"/>
                  </a:cubicBezTo>
                  <a:cubicBezTo>
                    <a:pt x="1326" y="987"/>
                    <a:pt x="1326" y="987"/>
                    <a:pt x="1326" y="987"/>
                  </a:cubicBezTo>
                  <a:cubicBezTo>
                    <a:pt x="1358" y="955"/>
                    <a:pt x="1358" y="955"/>
                    <a:pt x="1358" y="955"/>
                  </a:cubicBezTo>
                  <a:cubicBezTo>
                    <a:pt x="1371" y="942"/>
                    <a:pt x="1371" y="942"/>
                    <a:pt x="1371" y="942"/>
                  </a:cubicBezTo>
                  <a:cubicBezTo>
                    <a:pt x="1473" y="840"/>
                    <a:pt x="1473" y="840"/>
                    <a:pt x="1473" y="840"/>
                  </a:cubicBezTo>
                  <a:cubicBezTo>
                    <a:pt x="1457" y="792"/>
                    <a:pt x="1428" y="759"/>
                    <a:pt x="1371" y="738"/>
                  </a:cubicBezTo>
                  <a:cubicBezTo>
                    <a:pt x="1256" y="695"/>
                    <a:pt x="1188" y="650"/>
                    <a:pt x="1188" y="650"/>
                  </a:cubicBezTo>
                  <a:cubicBezTo>
                    <a:pt x="1104" y="915"/>
                    <a:pt x="1104" y="915"/>
                    <a:pt x="1104" y="915"/>
                  </a:cubicBezTo>
                  <a:cubicBezTo>
                    <a:pt x="1111" y="923"/>
                    <a:pt x="1111" y="923"/>
                    <a:pt x="1111" y="923"/>
                  </a:cubicBezTo>
                  <a:lnTo>
                    <a:pt x="1143" y="955"/>
                  </a:lnTo>
                  <a:close/>
                  <a:moveTo>
                    <a:pt x="1025" y="722"/>
                  </a:moveTo>
                  <a:cubicBezTo>
                    <a:pt x="1025" y="722"/>
                    <a:pt x="1025" y="722"/>
                    <a:pt x="1025" y="722"/>
                  </a:cubicBezTo>
                  <a:cubicBezTo>
                    <a:pt x="1025" y="722"/>
                    <a:pt x="1025" y="722"/>
                    <a:pt x="1025" y="722"/>
                  </a:cubicBezTo>
                  <a:cubicBezTo>
                    <a:pt x="1025" y="722"/>
                    <a:pt x="1025" y="722"/>
                    <a:pt x="1025" y="722"/>
                  </a:cubicBezTo>
                  <a:cubicBezTo>
                    <a:pt x="1023" y="722"/>
                    <a:pt x="1023" y="722"/>
                    <a:pt x="1025" y="722"/>
                  </a:cubicBezTo>
                  <a:cubicBezTo>
                    <a:pt x="1023" y="722"/>
                    <a:pt x="1023" y="722"/>
                    <a:pt x="1025" y="722"/>
                  </a:cubicBezTo>
                  <a:cubicBezTo>
                    <a:pt x="1025" y="722"/>
                    <a:pt x="1025" y="722"/>
                    <a:pt x="1025" y="722"/>
                  </a:cubicBezTo>
                  <a:cubicBezTo>
                    <a:pt x="1007" y="722"/>
                    <a:pt x="910" y="727"/>
                    <a:pt x="1000" y="854"/>
                  </a:cubicBezTo>
                  <a:cubicBezTo>
                    <a:pt x="987" y="892"/>
                    <a:pt x="987" y="892"/>
                    <a:pt x="987" y="892"/>
                  </a:cubicBezTo>
                  <a:cubicBezTo>
                    <a:pt x="1000" y="887"/>
                    <a:pt x="1014" y="883"/>
                    <a:pt x="1028" y="883"/>
                  </a:cubicBezTo>
                  <a:cubicBezTo>
                    <a:pt x="1039" y="883"/>
                    <a:pt x="1050" y="885"/>
                    <a:pt x="1061" y="888"/>
                  </a:cubicBezTo>
                  <a:cubicBezTo>
                    <a:pt x="1048" y="854"/>
                    <a:pt x="1048" y="854"/>
                    <a:pt x="1048" y="854"/>
                  </a:cubicBezTo>
                  <a:cubicBezTo>
                    <a:pt x="1140" y="727"/>
                    <a:pt x="1041" y="722"/>
                    <a:pt x="1025" y="722"/>
                  </a:cubicBezTo>
                  <a:close/>
                  <a:moveTo>
                    <a:pt x="946" y="921"/>
                  </a:moveTo>
                  <a:cubicBezTo>
                    <a:pt x="860" y="650"/>
                    <a:pt x="860" y="650"/>
                    <a:pt x="860" y="650"/>
                  </a:cubicBezTo>
                  <a:cubicBezTo>
                    <a:pt x="860" y="650"/>
                    <a:pt x="792" y="695"/>
                    <a:pt x="677" y="738"/>
                  </a:cubicBezTo>
                  <a:cubicBezTo>
                    <a:pt x="658" y="745"/>
                    <a:pt x="640" y="754"/>
                    <a:pt x="625" y="765"/>
                  </a:cubicBezTo>
                  <a:cubicBezTo>
                    <a:pt x="568" y="738"/>
                    <a:pt x="536" y="718"/>
                    <a:pt x="536" y="718"/>
                  </a:cubicBezTo>
                  <a:cubicBezTo>
                    <a:pt x="462" y="953"/>
                    <a:pt x="462" y="953"/>
                    <a:pt x="462" y="953"/>
                  </a:cubicBezTo>
                  <a:cubicBezTo>
                    <a:pt x="451" y="985"/>
                    <a:pt x="451" y="985"/>
                    <a:pt x="451" y="985"/>
                  </a:cubicBezTo>
                  <a:cubicBezTo>
                    <a:pt x="417" y="890"/>
                    <a:pt x="417" y="890"/>
                    <a:pt x="417" y="890"/>
                  </a:cubicBezTo>
                  <a:cubicBezTo>
                    <a:pt x="494" y="785"/>
                    <a:pt x="412" y="779"/>
                    <a:pt x="398" y="779"/>
                  </a:cubicBezTo>
                  <a:cubicBezTo>
                    <a:pt x="398" y="779"/>
                    <a:pt x="398" y="779"/>
                    <a:pt x="398" y="779"/>
                  </a:cubicBezTo>
                  <a:cubicBezTo>
                    <a:pt x="398" y="779"/>
                    <a:pt x="398" y="779"/>
                    <a:pt x="398" y="779"/>
                  </a:cubicBezTo>
                  <a:cubicBezTo>
                    <a:pt x="398" y="779"/>
                    <a:pt x="398" y="779"/>
                    <a:pt x="398" y="779"/>
                  </a:cubicBezTo>
                  <a:cubicBezTo>
                    <a:pt x="398" y="779"/>
                    <a:pt x="398" y="779"/>
                    <a:pt x="398" y="779"/>
                  </a:cubicBezTo>
                  <a:cubicBezTo>
                    <a:pt x="398" y="779"/>
                    <a:pt x="398" y="779"/>
                    <a:pt x="398" y="779"/>
                  </a:cubicBezTo>
                  <a:cubicBezTo>
                    <a:pt x="398" y="779"/>
                    <a:pt x="398" y="779"/>
                    <a:pt x="398" y="779"/>
                  </a:cubicBezTo>
                  <a:cubicBezTo>
                    <a:pt x="383" y="779"/>
                    <a:pt x="301" y="785"/>
                    <a:pt x="378" y="890"/>
                  </a:cubicBezTo>
                  <a:cubicBezTo>
                    <a:pt x="344" y="985"/>
                    <a:pt x="344" y="985"/>
                    <a:pt x="344" y="985"/>
                  </a:cubicBezTo>
                  <a:cubicBezTo>
                    <a:pt x="333" y="953"/>
                    <a:pt x="333" y="953"/>
                    <a:pt x="333" y="953"/>
                  </a:cubicBezTo>
                  <a:cubicBezTo>
                    <a:pt x="260" y="716"/>
                    <a:pt x="260" y="716"/>
                    <a:pt x="260" y="716"/>
                  </a:cubicBezTo>
                  <a:cubicBezTo>
                    <a:pt x="260" y="716"/>
                    <a:pt x="202" y="754"/>
                    <a:pt x="106" y="792"/>
                  </a:cubicBezTo>
                  <a:cubicBezTo>
                    <a:pt x="0" y="831"/>
                    <a:pt x="5" y="917"/>
                    <a:pt x="3" y="1082"/>
                  </a:cubicBezTo>
                  <a:cubicBezTo>
                    <a:pt x="396" y="1082"/>
                    <a:pt x="396" y="1082"/>
                    <a:pt x="396" y="1082"/>
                  </a:cubicBezTo>
                  <a:cubicBezTo>
                    <a:pt x="398" y="1082"/>
                    <a:pt x="398" y="1082"/>
                    <a:pt x="398" y="1082"/>
                  </a:cubicBezTo>
                  <a:cubicBezTo>
                    <a:pt x="555" y="1082"/>
                    <a:pt x="555" y="1082"/>
                    <a:pt x="555" y="1082"/>
                  </a:cubicBezTo>
                  <a:cubicBezTo>
                    <a:pt x="783" y="1082"/>
                    <a:pt x="783" y="1082"/>
                    <a:pt x="783" y="1082"/>
                  </a:cubicBezTo>
                  <a:cubicBezTo>
                    <a:pt x="790" y="1082"/>
                    <a:pt x="790" y="1082"/>
                    <a:pt x="790" y="1082"/>
                  </a:cubicBezTo>
                  <a:cubicBezTo>
                    <a:pt x="790" y="1080"/>
                    <a:pt x="790" y="1077"/>
                    <a:pt x="790" y="1075"/>
                  </a:cubicBezTo>
                  <a:cubicBezTo>
                    <a:pt x="942" y="923"/>
                    <a:pt x="942" y="923"/>
                    <a:pt x="942" y="923"/>
                  </a:cubicBezTo>
                  <a:lnTo>
                    <a:pt x="946" y="921"/>
                  </a:lnTo>
                  <a:close/>
                  <a:moveTo>
                    <a:pt x="1036" y="1062"/>
                  </a:moveTo>
                  <a:cubicBezTo>
                    <a:pt x="1186" y="1213"/>
                    <a:pt x="1186" y="1213"/>
                    <a:pt x="1186" y="1213"/>
                  </a:cubicBezTo>
                  <a:cubicBezTo>
                    <a:pt x="1218" y="1245"/>
                    <a:pt x="1218" y="1245"/>
                    <a:pt x="1218" y="1245"/>
                  </a:cubicBezTo>
                  <a:cubicBezTo>
                    <a:pt x="1227" y="1254"/>
                    <a:pt x="1227" y="1254"/>
                    <a:pt x="1227" y="1254"/>
                  </a:cubicBezTo>
                  <a:cubicBezTo>
                    <a:pt x="1235" y="1261"/>
                    <a:pt x="1244" y="1265"/>
                    <a:pt x="1252" y="1265"/>
                  </a:cubicBezTo>
                  <a:cubicBezTo>
                    <a:pt x="1261" y="1265"/>
                    <a:pt x="1270" y="1261"/>
                    <a:pt x="1278" y="1254"/>
                  </a:cubicBezTo>
                  <a:cubicBezTo>
                    <a:pt x="1287" y="1245"/>
                    <a:pt x="1287" y="1245"/>
                    <a:pt x="1287" y="1245"/>
                  </a:cubicBezTo>
                  <a:cubicBezTo>
                    <a:pt x="1437" y="1095"/>
                    <a:pt x="1437" y="1095"/>
                    <a:pt x="1437" y="1095"/>
                  </a:cubicBezTo>
                  <a:cubicBezTo>
                    <a:pt x="1469" y="1062"/>
                    <a:pt x="1469" y="1062"/>
                    <a:pt x="1469" y="1062"/>
                  </a:cubicBezTo>
                  <a:cubicBezTo>
                    <a:pt x="1482" y="1050"/>
                    <a:pt x="1482" y="1050"/>
                    <a:pt x="1482" y="1050"/>
                  </a:cubicBezTo>
                  <a:cubicBezTo>
                    <a:pt x="1629" y="903"/>
                    <a:pt x="1629" y="903"/>
                    <a:pt x="1629" y="903"/>
                  </a:cubicBezTo>
                  <a:cubicBezTo>
                    <a:pt x="1647" y="885"/>
                    <a:pt x="1647" y="885"/>
                    <a:pt x="1647" y="885"/>
                  </a:cubicBezTo>
                  <a:cubicBezTo>
                    <a:pt x="1652" y="890"/>
                    <a:pt x="1652" y="890"/>
                    <a:pt x="1652" y="890"/>
                  </a:cubicBezTo>
                  <a:cubicBezTo>
                    <a:pt x="1654" y="892"/>
                    <a:pt x="1656" y="894"/>
                    <a:pt x="1657" y="896"/>
                  </a:cubicBezTo>
                  <a:cubicBezTo>
                    <a:pt x="1670" y="908"/>
                    <a:pt x="1683" y="921"/>
                    <a:pt x="1695" y="933"/>
                  </a:cubicBezTo>
                  <a:cubicBezTo>
                    <a:pt x="1699" y="937"/>
                    <a:pt x="1704" y="942"/>
                    <a:pt x="1709" y="942"/>
                  </a:cubicBezTo>
                  <a:cubicBezTo>
                    <a:pt x="1711" y="942"/>
                    <a:pt x="1715" y="942"/>
                    <a:pt x="1717" y="940"/>
                  </a:cubicBezTo>
                  <a:cubicBezTo>
                    <a:pt x="1726" y="935"/>
                    <a:pt x="1727" y="926"/>
                    <a:pt x="1729" y="917"/>
                  </a:cubicBezTo>
                  <a:cubicBezTo>
                    <a:pt x="1731" y="865"/>
                    <a:pt x="1735" y="815"/>
                    <a:pt x="1736" y="763"/>
                  </a:cubicBezTo>
                  <a:cubicBezTo>
                    <a:pt x="1736" y="747"/>
                    <a:pt x="1731" y="740"/>
                    <a:pt x="1715" y="740"/>
                  </a:cubicBezTo>
                  <a:cubicBezTo>
                    <a:pt x="1713" y="740"/>
                    <a:pt x="1713" y="740"/>
                    <a:pt x="1713" y="740"/>
                  </a:cubicBezTo>
                  <a:cubicBezTo>
                    <a:pt x="1661" y="742"/>
                    <a:pt x="1607" y="745"/>
                    <a:pt x="1555" y="747"/>
                  </a:cubicBezTo>
                  <a:cubicBezTo>
                    <a:pt x="1546" y="747"/>
                    <a:pt x="1539" y="747"/>
                    <a:pt x="1534" y="758"/>
                  </a:cubicBezTo>
                  <a:cubicBezTo>
                    <a:pt x="1528" y="767"/>
                    <a:pt x="1534" y="774"/>
                    <a:pt x="1539" y="779"/>
                  </a:cubicBezTo>
                  <a:cubicBezTo>
                    <a:pt x="1555" y="795"/>
                    <a:pt x="1571" y="811"/>
                    <a:pt x="1588" y="828"/>
                  </a:cubicBezTo>
                  <a:cubicBezTo>
                    <a:pt x="1570" y="845"/>
                    <a:pt x="1570" y="845"/>
                    <a:pt x="1570" y="845"/>
                  </a:cubicBezTo>
                  <a:cubicBezTo>
                    <a:pt x="1421" y="992"/>
                    <a:pt x="1421" y="992"/>
                    <a:pt x="1421" y="992"/>
                  </a:cubicBezTo>
                  <a:cubicBezTo>
                    <a:pt x="1408" y="1005"/>
                    <a:pt x="1408" y="1005"/>
                    <a:pt x="1408" y="1005"/>
                  </a:cubicBezTo>
                  <a:cubicBezTo>
                    <a:pt x="1376" y="1037"/>
                    <a:pt x="1376" y="1037"/>
                    <a:pt x="1376" y="1037"/>
                  </a:cubicBezTo>
                  <a:cubicBezTo>
                    <a:pt x="1251" y="1163"/>
                    <a:pt x="1251" y="1163"/>
                    <a:pt x="1251" y="1163"/>
                  </a:cubicBezTo>
                  <a:cubicBezTo>
                    <a:pt x="1244" y="1155"/>
                    <a:pt x="1244" y="1155"/>
                    <a:pt x="1244" y="1155"/>
                  </a:cubicBezTo>
                  <a:cubicBezTo>
                    <a:pt x="1093" y="1005"/>
                    <a:pt x="1093" y="1005"/>
                    <a:pt x="1093" y="1005"/>
                  </a:cubicBezTo>
                  <a:cubicBezTo>
                    <a:pt x="1061" y="973"/>
                    <a:pt x="1061" y="973"/>
                    <a:pt x="1061" y="973"/>
                  </a:cubicBezTo>
                  <a:cubicBezTo>
                    <a:pt x="1052" y="964"/>
                    <a:pt x="1052" y="964"/>
                    <a:pt x="1052" y="964"/>
                  </a:cubicBezTo>
                  <a:cubicBezTo>
                    <a:pt x="1045" y="957"/>
                    <a:pt x="1036" y="953"/>
                    <a:pt x="1027" y="953"/>
                  </a:cubicBezTo>
                  <a:cubicBezTo>
                    <a:pt x="1018" y="953"/>
                    <a:pt x="1009" y="957"/>
                    <a:pt x="1002" y="964"/>
                  </a:cubicBezTo>
                  <a:cubicBezTo>
                    <a:pt x="994" y="973"/>
                    <a:pt x="994" y="973"/>
                    <a:pt x="994" y="973"/>
                  </a:cubicBezTo>
                  <a:cubicBezTo>
                    <a:pt x="812" y="1155"/>
                    <a:pt x="812" y="1155"/>
                    <a:pt x="812" y="1155"/>
                  </a:cubicBezTo>
                  <a:cubicBezTo>
                    <a:pt x="797" y="1170"/>
                    <a:pt x="797" y="1191"/>
                    <a:pt x="812" y="1206"/>
                  </a:cubicBezTo>
                  <a:cubicBezTo>
                    <a:pt x="821" y="1215"/>
                    <a:pt x="821" y="1215"/>
                    <a:pt x="821" y="1215"/>
                  </a:cubicBezTo>
                  <a:cubicBezTo>
                    <a:pt x="828" y="1222"/>
                    <a:pt x="837" y="1225"/>
                    <a:pt x="846" y="1225"/>
                  </a:cubicBezTo>
                  <a:cubicBezTo>
                    <a:pt x="855" y="1225"/>
                    <a:pt x="864" y="1222"/>
                    <a:pt x="871" y="1215"/>
                  </a:cubicBezTo>
                  <a:cubicBezTo>
                    <a:pt x="1028" y="1057"/>
                    <a:pt x="1028" y="1057"/>
                    <a:pt x="1028" y="1057"/>
                  </a:cubicBezTo>
                  <a:lnTo>
                    <a:pt x="1036" y="1062"/>
                  </a:lnTo>
                  <a:close/>
                  <a:moveTo>
                    <a:pt x="1498" y="614"/>
                  </a:moveTo>
                  <a:cubicBezTo>
                    <a:pt x="1519" y="609"/>
                    <a:pt x="1537" y="596"/>
                    <a:pt x="1552" y="580"/>
                  </a:cubicBezTo>
                  <a:cubicBezTo>
                    <a:pt x="1589" y="534"/>
                    <a:pt x="1575" y="466"/>
                    <a:pt x="1521" y="435"/>
                  </a:cubicBezTo>
                  <a:cubicBezTo>
                    <a:pt x="1503" y="426"/>
                    <a:pt x="1485" y="419"/>
                    <a:pt x="1468" y="412"/>
                  </a:cubicBezTo>
                  <a:cubicBezTo>
                    <a:pt x="1457" y="408"/>
                    <a:pt x="1448" y="403"/>
                    <a:pt x="1439" y="396"/>
                  </a:cubicBezTo>
                  <a:cubicBezTo>
                    <a:pt x="1421" y="381"/>
                    <a:pt x="1425" y="360"/>
                    <a:pt x="1446" y="351"/>
                  </a:cubicBezTo>
                  <a:cubicBezTo>
                    <a:pt x="1451" y="349"/>
                    <a:pt x="1459" y="347"/>
                    <a:pt x="1464" y="347"/>
                  </a:cubicBezTo>
                  <a:cubicBezTo>
                    <a:pt x="1487" y="345"/>
                    <a:pt x="1511" y="351"/>
                    <a:pt x="1532" y="360"/>
                  </a:cubicBezTo>
                  <a:cubicBezTo>
                    <a:pt x="1543" y="365"/>
                    <a:pt x="1546" y="363"/>
                    <a:pt x="1550" y="353"/>
                  </a:cubicBezTo>
                  <a:cubicBezTo>
                    <a:pt x="1554" y="340"/>
                    <a:pt x="1557" y="329"/>
                    <a:pt x="1561" y="317"/>
                  </a:cubicBezTo>
                  <a:cubicBezTo>
                    <a:pt x="1563" y="310"/>
                    <a:pt x="1561" y="304"/>
                    <a:pt x="1554" y="301"/>
                  </a:cubicBezTo>
                  <a:cubicBezTo>
                    <a:pt x="1539" y="295"/>
                    <a:pt x="1527" y="290"/>
                    <a:pt x="1511" y="288"/>
                  </a:cubicBezTo>
                  <a:cubicBezTo>
                    <a:pt x="1491" y="285"/>
                    <a:pt x="1491" y="285"/>
                    <a:pt x="1491" y="265"/>
                  </a:cubicBezTo>
                  <a:cubicBezTo>
                    <a:pt x="1491" y="238"/>
                    <a:pt x="1491" y="238"/>
                    <a:pt x="1464" y="238"/>
                  </a:cubicBezTo>
                  <a:cubicBezTo>
                    <a:pt x="1460" y="238"/>
                    <a:pt x="1457" y="238"/>
                    <a:pt x="1451" y="238"/>
                  </a:cubicBezTo>
                  <a:cubicBezTo>
                    <a:pt x="1439" y="238"/>
                    <a:pt x="1437" y="240"/>
                    <a:pt x="1435" y="254"/>
                  </a:cubicBezTo>
                  <a:cubicBezTo>
                    <a:pt x="1435" y="259"/>
                    <a:pt x="1435" y="265"/>
                    <a:pt x="1435" y="272"/>
                  </a:cubicBezTo>
                  <a:cubicBezTo>
                    <a:pt x="1435" y="290"/>
                    <a:pt x="1435" y="288"/>
                    <a:pt x="1419" y="295"/>
                  </a:cubicBezTo>
                  <a:cubicBezTo>
                    <a:pt x="1380" y="310"/>
                    <a:pt x="1355" y="337"/>
                    <a:pt x="1353" y="380"/>
                  </a:cubicBezTo>
                  <a:cubicBezTo>
                    <a:pt x="1351" y="417"/>
                    <a:pt x="1371" y="444"/>
                    <a:pt x="1401" y="462"/>
                  </a:cubicBezTo>
                  <a:cubicBezTo>
                    <a:pt x="1421" y="473"/>
                    <a:pt x="1442" y="480"/>
                    <a:pt x="1462" y="489"/>
                  </a:cubicBezTo>
                  <a:cubicBezTo>
                    <a:pt x="1469" y="492"/>
                    <a:pt x="1478" y="496"/>
                    <a:pt x="1484" y="501"/>
                  </a:cubicBezTo>
                  <a:cubicBezTo>
                    <a:pt x="1503" y="518"/>
                    <a:pt x="1500" y="544"/>
                    <a:pt x="1476" y="555"/>
                  </a:cubicBezTo>
                  <a:cubicBezTo>
                    <a:pt x="1464" y="561"/>
                    <a:pt x="1451" y="562"/>
                    <a:pt x="1437" y="561"/>
                  </a:cubicBezTo>
                  <a:cubicBezTo>
                    <a:pt x="1416" y="559"/>
                    <a:pt x="1396" y="552"/>
                    <a:pt x="1378" y="543"/>
                  </a:cubicBezTo>
                  <a:cubicBezTo>
                    <a:pt x="1367" y="537"/>
                    <a:pt x="1364" y="539"/>
                    <a:pt x="1360" y="550"/>
                  </a:cubicBezTo>
                  <a:cubicBezTo>
                    <a:pt x="1356" y="561"/>
                    <a:pt x="1355" y="571"/>
                    <a:pt x="1351" y="580"/>
                  </a:cubicBezTo>
                  <a:cubicBezTo>
                    <a:pt x="1347" y="595"/>
                    <a:pt x="1349" y="598"/>
                    <a:pt x="1362" y="604"/>
                  </a:cubicBezTo>
                  <a:cubicBezTo>
                    <a:pt x="1380" y="612"/>
                    <a:pt x="1398" y="616"/>
                    <a:pt x="1416" y="620"/>
                  </a:cubicBezTo>
                  <a:cubicBezTo>
                    <a:pt x="1430" y="621"/>
                    <a:pt x="1430" y="623"/>
                    <a:pt x="1430" y="638"/>
                  </a:cubicBezTo>
                  <a:cubicBezTo>
                    <a:pt x="1430" y="645"/>
                    <a:pt x="1430" y="652"/>
                    <a:pt x="1430" y="657"/>
                  </a:cubicBezTo>
                  <a:cubicBezTo>
                    <a:pt x="1430" y="666"/>
                    <a:pt x="1433" y="672"/>
                    <a:pt x="1442" y="672"/>
                  </a:cubicBezTo>
                  <a:cubicBezTo>
                    <a:pt x="1453" y="672"/>
                    <a:pt x="1462" y="672"/>
                    <a:pt x="1473" y="672"/>
                  </a:cubicBezTo>
                  <a:cubicBezTo>
                    <a:pt x="1482" y="672"/>
                    <a:pt x="1485" y="666"/>
                    <a:pt x="1485" y="659"/>
                  </a:cubicBezTo>
                  <a:cubicBezTo>
                    <a:pt x="1485" y="650"/>
                    <a:pt x="1485" y="641"/>
                    <a:pt x="1485" y="630"/>
                  </a:cubicBezTo>
                  <a:cubicBezTo>
                    <a:pt x="1485" y="621"/>
                    <a:pt x="1489" y="616"/>
                    <a:pt x="1498" y="61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grpSp>
      <p:grpSp>
        <p:nvGrpSpPr>
          <p:cNvPr id="44" name="Group 43">
            <a:extLst>
              <a:ext uri="{FF2B5EF4-FFF2-40B4-BE49-F238E27FC236}">
                <a16:creationId xmlns:a16="http://schemas.microsoft.com/office/drawing/2014/main" id="{905E5AFC-847A-47BC-87D6-9BEABDA1667A}"/>
              </a:ext>
            </a:extLst>
          </p:cNvPr>
          <p:cNvGrpSpPr/>
          <p:nvPr/>
        </p:nvGrpSpPr>
        <p:grpSpPr>
          <a:xfrm>
            <a:off x="6288881" y="2754065"/>
            <a:ext cx="1202945" cy="1202945"/>
            <a:chOff x="6273799" y="2754064"/>
            <a:chExt cx="1202945" cy="1202945"/>
          </a:xfrm>
        </p:grpSpPr>
        <p:grpSp>
          <p:nvGrpSpPr>
            <p:cNvPr id="45" name="Group 44">
              <a:extLst>
                <a:ext uri="{FF2B5EF4-FFF2-40B4-BE49-F238E27FC236}">
                  <a16:creationId xmlns:a16="http://schemas.microsoft.com/office/drawing/2014/main" id="{E1ABCA32-2987-4A85-A502-1872787DF7DF}"/>
                </a:ext>
              </a:extLst>
            </p:cNvPr>
            <p:cNvGrpSpPr/>
            <p:nvPr/>
          </p:nvGrpSpPr>
          <p:grpSpPr>
            <a:xfrm>
              <a:off x="6273799" y="2754064"/>
              <a:ext cx="1202945" cy="1202945"/>
              <a:chOff x="6299835" y="1150620"/>
              <a:chExt cx="1135380" cy="1135380"/>
            </a:xfrm>
          </p:grpSpPr>
          <p:sp>
            <p:nvSpPr>
              <p:cNvPr id="55" name="Oval 54">
                <a:extLst>
                  <a:ext uri="{FF2B5EF4-FFF2-40B4-BE49-F238E27FC236}">
                    <a16:creationId xmlns:a16="http://schemas.microsoft.com/office/drawing/2014/main" id="{F6D54AAA-1CF0-40C8-9ECD-C49273E98436}"/>
                  </a:ext>
                </a:extLst>
              </p:cNvPr>
              <p:cNvSpPr/>
              <p:nvPr/>
            </p:nvSpPr>
            <p:spPr>
              <a:xfrm>
                <a:off x="6299835" y="1150620"/>
                <a:ext cx="1135380" cy="1135380"/>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56" name="Oval 55">
                <a:extLst>
                  <a:ext uri="{FF2B5EF4-FFF2-40B4-BE49-F238E27FC236}">
                    <a16:creationId xmlns:a16="http://schemas.microsoft.com/office/drawing/2014/main" id="{31EB7E4E-8591-4C2C-8E9E-7965CEAA5B1A}"/>
                  </a:ext>
                </a:extLst>
              </p:cNvPr>
              <p:cNvSpPr/>
              <p:nvPr/>
            </p:nvSpPr>
            <p:spPr>
              <a:xfrm>
                <a:off x="6377940" y="1228725"/>
                <a:ext cx="979170" cy="979170"/>
              </a:xfrm>
              <a:prstGeom prst="ellipse">
                <a:avLst/>
              </a:prstGeom>
              <a:no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grpSp>
        <p:grpSp>
          <p:nvGrpSpPr>
            <p:cNvPr id="46" name="Group 33">
              <a:extLst>
                <a:ext uri="{FF2B5EF4-FFF2-40B4-BE49-F238E27FC236}">
                  <a16:creationId xmlns:a16="http://schemas.microsoft.com/office/drawing/2014/main" id="{F859A035-41B7-4412-A912-19A5E20236C3}"/>
                </a:ext>
              </a:extLst>
            </p:cNvPr>
            <p:cNvGrpSpPr>
              <a:grpSpLocks noChangeAspect="1"/>
            </p:cNvGrpSpPr>
            <p:nvPr/>
          </p:nvGrpSpPr>
          <p:grpSpPr bwMode="auto">
            <a:xfrm>
              <a:off x="6592440" y="3099894"/>
              <a:ext cx="565663" cy="511285"/>
              <a:chOff x="2172" y="661"/>
              <a:chExt cx="3360" cy="3037"/>
            </a:xfrm>
            <a:solidFill>
              <a:schemeClr val="accent4"/>
            </a:solidFill>
          </p:grpSpPr>
          <p:sp>
            <p:nvSpPr>
              <p:cNvPr id="47" name="Freeform 34">
                <a:extLst>
                  <a:ext uri="{FF2B5EF4-FFF2-40B4-BE49-F238E27FC236}">
                    <a16:creationId xmlns:a16="http://schemas.microsoft.com/office/drawing/2014/main" id="{3B536F09-A5DC-4B7A-BCC0-88BF26D5AF6B}"/>
                  </a:ext>
                </a:extLst>
              </p:cNvPr>
              <p:cNvSpPr>
                <a:spLocks/>
              </p:cNvSpPr>
              <p:nvPr/>
            </p:nvSpPr>
            <p:spPr bwMode="auto">
              <a:xfrm>
                <a:off x="4372" y="2387"/>
                <a:ext cx="306" cy="310"/>
              </a:xfrm>
              <a:custGeom>
                <a:avLst/>
                <a:gdLst>
                  <a:gd name="T0" fmla="*/ 77 w 163"/>
                  <a:gd name="T1" fmla="*/ 2 h 165"/>
                  <a:gd name="T2" fmla="*/ 161 w 163"/>
                  <a:gd name="T3" fmla="*/ 81 h 165"/>
                  <a:gd name="T4" fmla="*/ 84 w 163"/>
                  <a:gd name="T5" fmla="*/ 165 h 165"/>
                  <a:gd name="T6" fmla="*/ 81 w 163"/>
                  <a:gd name="T7" fmla="*/ 165 h 165"/>
                  <a:gd name="T8" fmla="*/ 0 w 163"/>
                  <a:gd name="T9" fmla="*/ 82 h 165"/>
                  <a:gd name="T10" fmla="*/ 77 w 163"/>
                  <a:gd name="T11" fmla="*/ 2 h 165"/>
                </a:gdLst>
                <a:ahLst/>
                <a:cxnLst>
                  <a:cxn ang="0">
                    <a:pos x="T0" y="T1"/>
                  </a:cxn>
                  <a:cxn ang="0">
                    <a:pos x="T2" y="T3"/>
                  </a:cxn>
                  <a:cxn ang="0">
                    <a:pos x="T4" y="T5"/>
                  </a:cxn>
                  <a:cxn ang="0">
                    <a:pos x="T6" y="T7"/>
                  </a:cxn>
                  <a:cxn ang="0">
                    <a:pos x="T8" y="T9"/>
                  </a:cxn>
                  <a:cxn ang="0">
                    <a:pos x="T10" y="T11"/>
                  </a:cxn>
                </a:cxnLst>
                <a:rect l="0" t="0" r="r" b="b"/>
                <a:pathLst>
                  <a:path w="163" h="165">
                    <a:moveTo>
                      <a:pt x="77" y="2"/>
                    </a:moveTo>
                    <a:cubicBezTo>
                      <a:pt x="122" y="0"/>
                      <a:pt x="160" y="36"/>
                      <a:pt x="161" y="81"/>
                    </a:cubicBezTo>
                    <a:cubicBezTo>
                      <a:pt x="163" y="125"/>
                      <a:pt x="129" y="162"/>
                      <a:pt x="84" y="165"/>
                    </a:cubicBezTo>
                    <a:cubicBezTo>
                      <a:pt x="81" y="165"/>
                      <a:pt x="81" y="165"/>
                      <a:pt x="81" y="165"/>
                    </a:cubicBezTo>
                    <a:cubicBezTo>
                      <a:pt x="35" y="164"/>
                      <a:pt x="0" y="127"/>
                      <a:pt x="0" y="82"/>
                    </a:cubicBezTo>
                    <a:cubicBezTo>
                      <a:pt x="1" y="39"/>
                      <a:pt x="35" y="4"/>
                      <a:pt x="7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48" name="Freeform 35">
                <a:extLst>
                  <a:ext uri="{FF2B5EF4-FFF2-40B4-BE49-F238E27FC236}">
                    <a16:creationId xmlns:a16="http://schemas.microsoft.com/office/drawing/2014/main" id="{9A33BCE9-03FF-4611-8EEA-B0CCAB238EBC}"/>
                  </a:ext>
                </a:extLst>
              </p:cNvPr>
              <p:cNvSpPr>
                <a:spLocks/>
              </p:cNvSpPr>
              <p:nvPr/>
            </p:nvSpPr>
            <p:spPr bwMode="auto">
              <a:xfrm>
                <a:off x="4345" y="1894"/>
                <a:ext cx="313" cy="308"/>
              </a:xfrm>
              <a:custGeom>
                <a:avLst/>
                <a:gdLst>
                  <a:gd name="T0" fmla="*/ 79 w 166"/>
                  <a:gd name="T1" fmla="*/ 1 h 164"/>
                  <a:gd name="T2" fmla="*/ 3 w 166"/>
                  <a:gd name="T3" fmla="*/ 88 h 164"/>
                  <a:gd name="T4" fmla="*/ 83 w 166"/>
                  <a:gd name="T5" fmla="*/ 164 h 164"/>
                  <a:gd name="T6" fmla="*/ 86 w 166"/>
                  <a:gd name="T7" fmla="*/ 164 h 164"/>
                  <a:gd name="T8" fmla="*/ 164 w 166"/>
                  <a:gd name="T9" fmla="*/ 79 h 164"/>
                  <a:gd name="T10" fmla="*/ 138 w 166"/>
                  <a:gd name="T11" fmla="*/ 22 h 164"/>
                  <a:gd name="T12" fmla="*/ 79 w 166"/>
                  <a:gd name="T13" fmla="*/ 1 h 164"/>
                </a:gdLst>
                <a:ahLst/>
                <a:cxnLst>
                  <a:cxn ang="0">
                    <a:pos x="T0" y="T1"/>
                  </a:cxn>
                  <a:cxn ang="0">
                    <a:pos x="T2" y="T3"/>
                  </a:cxn>
                  <a:cxn ang="0">
                    <a:pos x="T4" y="T5"/>
                  </a:cxn>
                  <a:cxn ang="0">
                    <a:pos x="T6" y="T7"/>
                  </a:cxn>
                  <a:cxn ang="0">
                    <a:pos x="T8" y="T9"/>
                  </a:cxn>
                  <a:cxn ang="0">
                    <a:pos x="T10" y="T11"/>
                  </a:cxn>
                  <a:cxn ang="0">
                    <a:pos x="T12" y="T13"/>
                  </a:cxn>
                </a:cxnLst>
                <a:rect l="0" t="0" r="r" b="b"/>
                <a:pathLst>
                  <a:path w="166" h="164">
                    <a:moveTo>
                      <a:pt x="79" y="1"/>
                    </a:moveTo>
                    <a:cubicBezTo>
                      <a:pt x="34" y="4"/>
                      <a:pt x="0" y="43"/>
                      <a:pt x="3" y="88"/>
                    </a:cubicBezTo>
                    <a:cubicBezTo>
                      <a:pt x="5" y="130"/>
                      <a:pt x="40" y="163"/>
                      <a:pt x="83" y="164"/>
                    </a:cubicBezTo>
                    <a:cubicBezTo>
                      <a:pt x="86" y="164"/>
                      <a:pt x="86" y="164"/>
                      <a:pt x="86" y="164"/>
                    </a:cubicBezTo>
                    <a:cubicBezTo>
                      <a:pt x="131" y="162"/>
                      <a:pt x="166" y="124"/>
                      <a:pt x="164" y="79"/>
                    </a:cubicBezTo>
                    <a:cubicBezTo>
                      <a:pt x="163" y="57"/>
                      <a:pt x="154" y="37"/>
                      <a:pt x="138" y="22"/>
                    </a:cubicBezTo>
                    <a:cubicBezTo>
                      <a:pt x="122" y="8"/>
                      <a:pt x="101" y="0"/>
                      <a:pt x="7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49" name="Freeform 36">
                <a:extLst>
                  <a:ext uri="{FF2B5EF4-FFF2-40B4-BE49-F238E27FC236}">
                    <a16:creationId xmlns:a16="http://schemas.microsoft.com/office/drawing/2014/main" id="{B1022EB0-0D68-46DE-8737-9B4DCA82AB0B}"/>
                  </a:ext>
                </a:extLst>
              </p:cNvPr>
              <p:cNvSpPr>
                <a:spLocks/>
              </p:cNvSpPr>
              <p:nvPr/>
            </p:nvSpPr>
            <p:spPr bwMode="auto">
              <a:xfrm>
                <a:off x="4323" y="1400"/>
                <a:ext cx="312" cy="310"/>
              </a:xfrm>
              <a:custGeom>
                <a:avLst/>
                <a:gdLst>
                  <a:gd name="T0" fmla="*/ 79 w 166"/>
                  <a:gd name="T1" fmla="*/ 2 h 165"/>
                  <a:gd name="T2" fmla="*/ 3 w 166"/>
                  <a:gd name="T3" fmla="*/ 88 h 165"/>
                  <a:gd name="T4" fmla="*/ 83 w 166"/>
                  <a:gd name="T5" fmla="*/ 165 h 165"/>
                  <a:gd name="T6" fmla="*/ 86 w 166"/>
                  <a:gd name="T7" fmla="*/ 165 h 165"/>
                  <a:gd name="T8" fmla="*/ 163 w 166"/>
                  <a:gd name="T9" fmla="*/ 78 h 165"/>
                  <a:gd name="T10" fmla="*/ 79 w 166"/>
                  <a:gd name="T11" fmla="*/ 2 h 165"/>
                </a:gdLst>
                <a:ahLst/>
                <a:cxnLst>
                  <a:cxn ang="0">
                    <a:pos x="T0" y="T1"/>
                  </a:cxn>
                  <a:cxn ang="0">
                    <a:pos x="T2" y="T3"/>
                  </a:cxn>
                  <a:cxn ang="0">
                    <a:pos x="T4" y="T5"/>
                  </a:cxn>
                  <a:cxn ang="0">
                    <a:pos x="T6" y="T7"/>
                  </a:cxn>
                  <a:cxn ang="0">
                    <a:pos x="T8" y="T9"/>
                  </a:cxn>
                  <a:cxn ang="0">
                    <a:pos x="T10" y="T11"/>
                  </a:cxn>
                </a:cxnLst>
                <a:rect l="0" t="0" r="r" b="b"/>
                <a:pathLst>
                  <a:path w="166" h="165">
                    <a:moveTo>
                      <a:pt x="79" y="2"/>
                    </a:moveTo>
                    <a:cubicBezTo>
                      <a:pt x="34" y="4"/>
                      <a:pt x="0" y="43"/>
                      <a:pt x="3" y="88"/>
                    </a:cubicBezTo>
                    <a:cubicBezTo>
                      <a:pt x="5" y="131"/>
                      <a:pt x="40" y="164"/>
                      <a:pt x="83" y="165"/>
                    </a:cubicBezTo>
                    <a:cubicBezTo>
                      <a:pt x="86" y="165"/>
                      <a:pt x="86" y="165"/>
                      <a:pt x="86" y="165"/>
                    </a:cubicBezTo>
                    <a:cubicBezTo>
                      <a:pt x="131" y="162"/>
                      <a:pt x="166" y="124"/>
                      <a:pt x="163" y="78"/>
                    </a:cubicBezTo>
                    <a:cubicBezTo>
                      <a:pt x="161" y="34"/>
                      <a:pt x="123" y="0"/>
                      <a:pt x="7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50" name="Freeform 37">
                <a:extLst>
                  <a:ext uri="{FF2B5EF4-FFF2-40B4-BE49-F238E27FC236}">
                    <a16:creationId xmlns:a16="http://schemas.microsoft.com/office/drawing/2014/main" id="{58ABE691-3CE8-4C05-AB91-D84F14D8C9A9}"/>
                  </a:ext>
                </a:extLst>
              </p:cNvPr>
              <p:cNvSpPr>
                <a:spLocks/>
              </p:cNvSpPr>
              <p:nvPr/>
            </p:nvSpPr>
            <p:spPr bwMode="auto">
              <a:xfrm>
                <a:off x="3092" y="815"/>
                <a:ext cx="2440" cy="2883"/>
              </a:xfrm>
              <a:custGeom>
                <a:avLst/>
                <a:gdLst>
                  <a:gd name="T0" fmla="*/ 1263 w 1297"/>
                  <a:gd name="T1" fmla="*/ 523 h 1534"/>
                  <a:gd name="T2" fmla="*/ 1176 w 1297"/>
                  <a:gd name="T3" fmla="*/ 313 h 1534"/>
                  <a:gd name="T4" fmla="*/ 1176 w 1297"/>
                  <a:gd name="T5" fmla="*/ 313 h 1534"/>
                  <a:gd name="T6" fmla="*/ 1119 w 1297"/>
                  <a:gd name="T7" fmla="*/ 289 h 1534"/>
                  <a:gd name="T8" fmla="*/ 1114 w 1297"/>
                  <a:gd name="T9" fmla="*/ 158 h 1534"/>
                  <a:gd name="T10" fmla="*/ 945 w 1297"/>
                  <a:gd name="T11" fmla="*/ 4 h 1534"/>
                  <a:gd name="T12" fmla="*/ 945 w 1297"/>
                  <a:gd name="T13" fmla="*/ 4 h 1534"/>
                  <a:gd name="T14" fmla="*/ 417 w 1297"/>
                  <a:gd name="T15" fmla="*/ 29 h 1534"/>
                  <a:gd name="T16" fmla="*/ 412 w 1297"/>
                  <a:gd name="T17" fmla="*/ 205 h 1534"/>
                  <a:gd name="T18" fmla="*/ 409 w 1297"/>
                  <a:gd name="T19" fmla="*/ 214 h 1534"/>
                  <a:gd name="T20" fmla="*/ 930 w 1297"/>
                  <a:gd name="T21" fmla="*/ 189 h 1534"/>
                  <a:gd name="T22" fmla="*/ 972 w 1297"/>
                  <a:gd name="T23" fmla="*/ 1105 h 1534"/>
                  <a:gd name="T24" fmla="*/ 107 w 1297"/>
                  <a:gd name="T25" fmla="*/ 1145 h 1534"/>
                  <a:gd name="T26" fmla="*/ 0 w 1297"/>
                  <a:gd name="T27" fmla="*/ 1335 h 1534"/>
                  <a:gd name="T28" fmla="*/ 258 w 1297"/>
                  <a:gd name="T29" fmla="*/ 1323 h 1534"/>
                  <a:gd name="T30" fmla="*/ 681 w 1297"/>
                  <a:gd name="T31" fmla="*/ 1500 h 1534"/>
                  <a:gd name="T32" fmla="*/ 892 w 1297"/>
                  <a:gd name="T33" fmla="*/ 1413 h 1534"/>
                  <a:gd name="T34" fmla="*/ 892 w 1297"/>
                  <a:gd name="T35" fmla="*/ 1413 h 1534"/>
                  <a:gd name="T36" fmla="*/ 943 w 1297"/>
                  <a:gd name="T37" fmla="*/ 1291 h 1534"/>
                  <a:gd name="T38" fmla="*/ 1004 w 1297"/>
                  <a:gd name="T39" fmla="*/ 1288 h 1534"/>
                  <a:gd name="T40" fmla="*/ 1158 w 1297"/>
                  <a:gd name="T41" fmla="*/ 1120 h 1534"/>
                  <a:gd name="T42" fmla="*/ 1158 w 1297"/>
                  <a:gd name="T43" fmla="*/ 1120 h 1534"/>
                  <a:gd name="T44" fmla="*/ 1143 w 1297"/>
                  <a:gd name="T45" fmla="*/ 810 h 1534"/>
                  <a:gd name="T46" fmla="*/ 1263 w 1297"/>
                  <a:gd name="T47" fmla="*/ 523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7" h="1534">
                    <a:moveTo>
                      <a:pt x="1263" y="523"/>
                    </a:moveTo>
                    <a:cubicBezTo>
                      <a:pt x="1297" y="441"/>
                      <a:pt x="1258" y="347"/>
                      <a:pt x="1176" y="313"/>
                    </a:cubicBezTo>
                    <a:cubicBezTo>
                      <a:pt x="1176" y="313"/>
                      <a:pt x="1176" y="313"/>
                      <a:pt x="1176" y="313"/>
                    </a:cubicBezTo>
                    <a:cubicBezTo>
                      <a:pt x="1119" y="289"/>
                      <a:pt x="1119" y="289"/>
                      <a:pt x="1119" y="289"/>
                    </a:cubicBezTo>
                    <a:cubicBezTo>
                      <a:pt x="1114" y="158"/>
                      <a:pt x="1114" y="158"/>
                      <a:pt x="1114" y="158"/>
                    </a:cubicBezTo>
                    <a:cubicBezTo>
                      <a:pt x="1110" y="69"/>
                      <a:pt x="1034" y="0"/>
                      <a:pt x="945" y="4"/>
                    </a:cubicBezTo>
                    <a:cubicBezTo>
                      <a:pt x="945" y="4"/>
                      <a:pt x="945" y="4"/>
                      <a:pt x="945" y="4"/>
                    </a:cubicBezTo>
                    <a:cubicBezTo>
                      <a:pt x="417" y="29"/>
                      <a:pt x="417" y="29"/>
                      <a:pt x="417" y="29"/>
                    </a:cubicBezTo>
                    <a:cubicBezTo>
                      <a:pt x="432" y="87"/>
                      <a:pt x="431" y="148"/>
                      <a:pt x="412" y="205"/>
                    </a:cubicBezTo>
                    <a:cubicBezTo>
                      <a:pt x="409" y="214"/>
                      <a:pt x="409" y="214"/>
                      <a:pt x="409" y="214"/>
                    </a:cubicBezTo>
                    <a:cubicBezTo>
                      <a:pt x="930" y="189"/>
                      <a:pt x="930" y="189"/>
                      <a:pt x="930" y="189"/>
                    </a:cubicBezTo>
                    <a:cubicBezTo>
                      <a:pt x="972" y="1105"/>
                      <a:pt x="972" y="1105"/>
                      <a:pt x="972" y="1105"/>
                    </a:cubicBezTo>
                    <a:cubicBezTo>
                      <a:pt x="107" y="1145"/>
                      <a:pt x="107" y="1145"/>
                      <a:pt x="107" y="1145"/>
                    </a:cubicBezTo>
                    <a:cubicBezTo>
                      <a:pt x="79" y="1212"/>
                      <a:pt x="43" y="1276"/>
                      <a:pt x="0" y="1335"/>
                    </a:cubicBezTo>
                    <a:cubicBezTo>
                      <a:pt x="258" y="1323"/>
                      <a:pt x="258" y="1323"/>
                      <a:pt x="258" y="1323"/>
                    </a:cubicBezTo>
                    <a:cubicBezTo>
                      <a:pt x="681" y="1500"/>
                      <a:pt x="681" y="1500"/>
                      <a:pt x="681" y="1500"/>
                    </a:cubicBezTo>
                    <a:cubicBezTo>
                      <a:pt x="763" y="1534"/>
                      <a:pt x="858" y="1495"/>
                      <a:pt x="892" y="1413"/>
                    </a:cubicBezTo>
                    <a:cubicBezTo>
                      <a:pt x="892" y="1413"/>
                      <a:pt x="892" y="1413"/>
                      <a:pt x="892" y="1413"/>
                    </a:cubicBezTo>
                    <a:cubicBezTo>
                      <a:pt x="943" y="1291"/>
                      <a:pt x="943" y="1291"/>
                      <a:pt x="943" y="1291"/>
                    </a:cubicBezTo>
                    <a:cubicBezTo>
                      <a:pt x="1004" y="1288"/>
                      <a:pt x="1004" y="1288"/>
                      <a:pt x="1004" y="1288"/>
                    </a:cubicBezTo>
                    <a:cubicBezTo>
                      <a:pt x="1093" y="1284"/>
                      <a:pt x="1162" y="1209"/>
                      <a:pt x="1158" y="1120"/>
                    </a:cubicBezTo>
                    <a:cubicBezTo>
                      <a:pt x="1158" y="1120"/>
                      <a:pt x="1158" y="1120"/>
                      <a:pt x="1158" y="1120"/>
                    </a:cubicBezTo>
                    <a:cubicBezTo>
                      <a:pt x="1143" y="810"/>
                      <a:pt x="1143" y="810"/>
                      <a:pt x="1143" y="810"/>
                    </a:cubicBezTo>
                    <a:cubicBezTo>
                      <a:pt x="1263" y="523"/>
                      <a:pt x="1263" y="523"/>
                      <a:pt x="1263" y="5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51" name="Freeform 38">
                <a:extLst>
                  <a:ext uri="{FF2B5EF4-FFF2-40B4-BE49-F238E27FC236}">
                    <a16:creationId xmlns:a16="http://schemas.microsoft.com/office/drawing/2014/main" id="{29ADCDFF-FC9B-43C0-BDBD-AE899174E698}"/>
                  </a:ext>
                </a:extLst>
              </p:cNvPr>
              <p:cNvSpPr>
                <a:spLocks/>
              </p:cNvSpPr>
              <p:nvPr/>
            </p:nvSpPr>
            <p:spPr bwMode="auto">
              <a:xfrm>
                <a:off x="3709" y="1469"/>
                <a:ext cx="457" cy="224"/>
              </a:xfrm>
              <a:custGeom>
                <a:avLst/>
                <a:gdLst>
                  <a:gd name="T0" fmla="*/ 185 w 243"/>
                  <a:gd name="T1" fmla="*/ 2 h 119"/>
                  <a:gd name="T2" fmla="*/ 36 w 243"/>
                  <a:gd name="T3" fmla="*/ 8 h 119"/>
                  <a:gd name="T4" fmla="*/ 0 w 243"/>
                  <a:gd name="T5" fmla="*/ 119 h 119"/>
                  <a:gd name="T6" fmla="*/ 189 w 243"/>
                  <a:gd name="T7" fmla="*/ 111 h 119"/>
                  <a:gd name="T8" fmla="*/ 242 w 243"/>
                  <a:gd name="T9" fmla="*/ 54 h 119"/>
                  <a:gd name="T10" fmla="*/ 242 w 243"/>
                  <a:gd name="T11" fmla="*/ 54 h 119"/>
                  <a:gd name="T12" fmla="*/ 184 w 243"/>
                  <a:gd name="T13" fmla="*/ 2 h 119"/>
                  <a:gd name="T14" fmla="*/ 185 w 243"/>
                  <a:gd name="T15" fmla="*/ 2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19">
                    <a:moveTo>
                      <a:pt x="185" y="2"/>
                    </a:moveTo>
                    <a:cubicBezTo>
                      <a:pt x="36" y="8"/>
                      <a:pt x="36" y="8"/>
                      <a:pt x="36" y="8"/>
                    </a:cubicBezTo>
                    <a:cubicBezTo>
                      <a:pt x="0" y="119"/>
                      <a:pt x="0" y="119"/>
                      <a:pt x="0" y="119"/>
                    </a:cubicBezTo>
                    <a:cubicBezTo>
                      <a:pt x="189" y="111"/>
                      <a:pt x="189" y="111"/>
                      <a:pt x="189" y="111"/>
                    </a:cubicBezTo>
                    <a:cubicBezTo>
                      <a:pt x="220" y="110"/>
                      <a:pt x="243" y="84"/>
                      <a:pt x="242" y="54"/>
                    </a:cubicBezTo>
                    <a:cubicBezTo>
                      <a:pt x="242" y="54"/>
                      <a:pt x="242" y="54"/>
                      <a:pt x="242" y="54"/>
                    </a:cubicBezTo>
                    <a:cubicBezTo>
                      <a:pt x="240" y="24"/>
                      <a:pt x="214" y="0"/>
                      <a:pt x="184" y="2"/>
                    </a:cubicBezTo>
                    <a:lnTo>
                      <a:pt x="18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52" name="Freeform 39">
                <a:extLst>
                  <a:ext uri="{FF2B5EF4-FFF2-40B4-BE49-F238E27FC236}">
                    <a16:creationId xmlns:a16="http://schemas.microsoft.com/office/drawing/2014/main" id="{A99DFDE7-8B5A-4030-91EB-4753E55531F2}"/>
                  </a:ext>
                </a:extLst>
              </p:cNvPr>
              <p:cNvSpPr>
                <a:spLocks/>
              </p:cNvSpPr>
              <p:nvPr/>
            </p:nvSpPr>
            <p:spPr bwMode="auto">
              <a:xfrm>
                <a:off x="3547" y="1966"/>
                <a:ext cx="638" cy="229"/>
              </a:xfrm>
              <a:custGeom>
                <a:avLst/>
                <a:gdLst>
                  <a:gd name="T0" fmla="*/ 283 w 339"/>
                  <a:gd name="T1" fmla="*/ 0 h 122"/>
                  <a:gd name="T2" fmla="*/ 36 w 339"/>
                  <a:gd name="T3" fmla="*/ 11 h 122"/>
                  <a:gd name="T4" fmla="*/ 0 w 339"/>
                  <a:gd name="T5" fmla="*/ 122 h 122"/>
                  <a:gd name="T6" fmla="*/ 287 w 339"/>
                  <a:gd name="T7" fmla="*/ 109 h 122"/>
                  <a:gd name="T8" fmla="*/ 337 w 339"/>
                  <a:gd name="T9" fmla="*/ 51 h 122"/>
                  <a:gd name="T10" fmla="*/ 282 w 339"/>
                  <a:gd name="T11" fmla="*/ 0 h 122"/>
                  <a:gd name="T12" fmla="*/ 283 w 33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339" h="122">
                    <a:moveTo>
                      <a:pt x="283" y="0"/>
                    </a:moveTo>
                    <a:cubicBezTo>
                      <a:pt x="36" y="11"/>
                      <a:pt x="36" y="11"/>
                      <a:pt x="36" y="11"/>
                    </a:cubicBezTo>
                    <a:cubicBezTo>
                      <a:pt x="0" y="122"/>
                      <a:pt x="0" y="122"/>
                      <a:pt x="0" y="122"/>
                    </a:cubicBezTo>
                    <a:cubicBezTo>
                      <a:pt x="287" y="109"/>
                      <a:pt x="287" y="109"/>
                      <a:pt x="287" y="109"/>
                    </a:cubicBezTo>
                    <a:cubicBezTo>
                      <a:pt x="317" y="107"/>
                      <a:pt x="339" y="81"/>
                      <a:pt x="337" y="51"/>
                    </a:cubicBezTo>
                    <a:cubicBezTo>
                      <a:pt x="335" y="22"/>
                      <a:pt x="311" y="0"/>
                      <a:pt x="282" y="0"/>
                    </a:cubicBezTo>
                    <a:lnTo>
                      <a:pt x="2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53" name="Freeform 40">
                <a:extLst>
                  <a:ext uri="{FF2B5EF4-FFF2-40B4-BE49-F238E27FC236}">
                    <a16:creationId xmlns:a16="http://schemas.microsoft.com/office/drawing/2014/main" id="{6CE26FE6-FCD2-4B69-ADB2-EF071839ACD0}"/>
                  </a:ext>
                </a:extLst>
              </p:cNvPr>
              <p:cNvSpPr>
                <a:spLocks/>
              </p:cNvSpPr>
              <p:nvPr/>
            </p:nvSpPr>
            <p:spPr bwMode="auto">
              <a:xfrm>
                <a:off x="3386" y="2458"/>
                <a:ext cx="826" cy="239"/>
              </a:xfrm>
              <a:custGeom>
                <a:avLst/>
                <a:gdLst>
                  <a:gd name="T0" fmla="*/ 36 w 439"/>
                  <a:gd name="T1" fmla="*/ 16 h 127"/>
                  <a:gd name="T2" fmla="*/ 0 w 439"/>
                  <a:gd name="T3" fmla="*/ 127 h 127"/>
                  <a:gd name="T4" fmla="*/ 384 w 439"/>
                  <a:gd name="T5" fmla="*/ 110 h 127"/>
                  <a:gd name="T6" fmla="*/ 439 w 439"/>
                  <a:gd name="T7" fmla="*/ 57 h 127"/>
                  <a:gd name="T8" fmla="*/ 420 w 439"/>
                  <a:gd name="T9" fmla="*/ 15 h 127"/>
                  <a:gd name="T10" fmla="*/ 381 w 439"/>
                  <a:gd name="T11" fmla="*/ 1 h 127"/>
                  <a:gd name="T12" fmla="*/ 36 w 439"/>
                  <a:gd name="T13" fmla="*/ 16 h 127"/>
                </a:gdLst>
                <a:ahLst/>
                <a:cxnLst>
                  <a:cxn ang="0">
                    <a:pos x="T0" y="T1"/>
                  </a:cxn>
                  <a:cxn ang="0">
                    <a:pos x="T2" y="T3"/>
                  </a:cxn>
                  <a:cxn ang="0">
                    <a:pos x="T4" y="T5"/>
                  </a:cxn>
                  <a:cxn ang="0">
                    <a:pos x="T6" y="T7"/>
                  </a:cxn>
                  <a:cxn ang="0">
                    <a:pos x="T8" y="T9"/>
                  </a:cxn>
                  <a:cxn ang="0">
                    <a:pos x="T10" y="T11"/>
                  </a:cxn>
                  <a:cxn ang="0">
                    <a:pos x="T12" y="T13"/>
                  </a:cxn>
                </a:cxnLst>
                <a:rect l="0" t="0" r="r" b="b"/>
                <a:pathLst>
                  <a:path w="439" h="127">
                    <a:moveTo>
                      <a:pt x="36" y="16"/>
                    </a:moveTo>
                    <a:cubicBezTo>
                      <a:pt x="0" y="127"/>
                      <a:pt x="0" y="127"/>
                      <a:pt x="0" y="127"/>
                    </a:cubicBezTo>
                    <a:cubicBezTo>
                      <a:pt x="384" y="110"/>
                      <a:pt x="384" y="110"/>
                      <a:pt x="384" y="110"/>
                    </a:cubicBezTo>
                    <a:cubicBezTo>
                      <a:pt x="414" y="110"/>
                      <a:pt x="439" y="87"/>
                      <a:pt x="439" y="57"/>
                    </a:cubicBezTo>
                    <a:cubicBezTo>
                      <a:pt x="439" y="41"/>
                      <a:pt x="432" y="26"/>
                      <a:pt x="420" y="15"/>
                    </a:cubicBezTo>
                    <a:cubicBezTo>
                      <a:pt x="409" y="5"/>
                      <a:pt x="395" y="0"/>
                      <a:pt x="381" y="1"/>
                    </a:cubicBezTo>
                    <a:lnTo>
                      <a:pt x="3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54" name="Freeform 41">
                <a:extLst>
                  <a:ext uri="{FF2B5EF4-FFF2-40B4-BE49-F238E27FC236}">
                    <a16:creationId xmlns:a16="http://schemas.microsoft.com/office/drawing/2014/main" id="{8836B5AA-DD5A-47A8-92E7-014B9B0C01DF}"/>
                  </a:ext>
                </a:extLst>
              </p:cNvPr>
              <p:cNvSpPr>
                <a:spLocks/>
              </p:cNvSpPr>
              <p:nvPr/>
            </p:nvSpPr>
            <p:spPr bwMode="auto">
              <a:xfrm>
                <a:off x="2172" y="661"/>
                <a:ext cx="1526" cy="2861"/>
              </a:xfrm>
              <a:custGeom>
                <a:avLst/>
                <a:gdLst>
                  <a:gd name="T0" fmla="*/ 585 w 811"/>
                  <a:gd name="T1" fmla="*/ 0 h 1522"/>
                  <a:gd name="T2" fmla="*/ 419 w 811"/>
                  <a:gd name="T3" fmla="*/ 131 h 1522"/>
                  <a:gd name="T4" fmla="*/ 396 w 811"/>
                  <a:gd name="T5" fmla="*/ 203 h 1522"/>
                  <a:gd name="T6" fmla="*/ 311 w 811"/>
                  <a:gd name="T7" fmla="*/ 177 h 1522"/>
                  <a:gd name="T8" fmla="*/ 266 w 811"/>
                  <a:gd name="T9" fmla="*/ 170 h 1522"/>
                  <a:gd name="T10" fmla="*/ 255 w 811"/>
                  <a:gd name="T11" fmla="*/ 170 h 1522"/>
                  <a:gd name="T12" fmla="*/ 127 w 811"/>
                  <a:gd name="T13" fmla="*/ 271 h 1522"/>
                  <a:gd name="T14" fmla="*/ 11 w 811"/>
                  <a:gd name="T15" fmla="*/ 629 h 1522"/>
                  <a:gd name="T16" fmla="*/ 55 w 811"/>
                  <a:gd name="T17" fmla="*/ 714 h 1522"/>
                  <a:gd name="T18" fmla="*/ 75 w 811"/>
                  <a:gd name="T19" fmla="*/ 717 h 1522"/>
                  <a:gd name="T20" fmla="*/ 80 w 811"/>
                  <a:gd name="T21" fmla="*/ 717 h 1522"/>
                  <a:gd name="T22" fmla="*/ 139 w 811"/>
                  <a:gd name="T23" fmla="*/ 672 h 1522"/>
                  <a:gd name="T24" fmla="*/ 255 w 811"/>
                  <a:gd name="T25" fmla="*/ 313 h 1522"/>
                  <a:gd name="T26" fmla="*/ 265 w 811"/>
                  <a:gd name="T27" fmla="*/ 305 h 1522"/>
                  <a:gd name="T28" fmla="*/ 266 w 811"/>
                  <a:gd name="T29" fmla="*/ 305 h 1522"/>
                  <a:gd name="T30" fmla="*/ 270 w 811"/>
                  <a:gd name="T31" fmla="*/ 305 h 1522"/>
                  <a:gd name="T32" fmla="*/ 354 w 811"/>
                  <a:gd name="T33" fmla="*/ 332 h 1522"/>
                  <a:gd name="T34" fmla="*/ 139 w 811"/>
                  <a:gd name="T35" fmla="*/ 1000 h 1522"/>
                  <a:gd name="T36" fmla="*/ 139 w 811"/>
                  <a:gd name="T37" fmla="*/ 1488 h 1522"/>
                  <a:gd name="T38" fmla="*/ 187 w 811"/>
                  <a:gd name="T39" fmla="*/ 1522 h 1522"/>
                  <a:gd name="T40" fmla="*/ 191 w 811"/>
                  <a:gd name="T41" fmla="*/ 1522 h 1522"/>
                  <a:gd name="T42" fmla="*/ 217 w 811"/>
                  <a:gd name="T43" fmla="*/ 1513 h 1522"/>
                  <a:gd name="T44" fmla="*/ 500 w 811"/>
                  <a:gd name="T45" fmla="*/ 1116 h 1522"/>
                  <a:gd name="T46" fmla="*/ 779 w 811"/>
                  <a:gd name="T47" fmla="*/ 248 h 1522"/>
                  <a:gd name="T48" fmla="*/ 657 w 811"/>
                  <a:gd name="T49" fmla="*/ 9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11" h="1522">
                    <a:moveTo>
                      <a:pt x="585" y="0"/>
                    </a:moveTo>
                    <a:cubicBezTo>
                      <a:pt x="508" y="6"/>
                      <a:pt x="442" y="58"/>
                      <a:pt x="419" y="131"/>
                    </a:cubicBezTo>
                    <a:cubicBezTo>
                      <a:pt x="396" y="203"/>
                      <a:pt x="396" y="203"/>
                      <a:pt x="396" y="203"/>
                    </a:cubicBezTo>
                    <a:cubicBezTo>
                      <a:pt x="311" y="177"/>
                      <a:pt x="311" y="177"/>
                      <a:pt x="311" y="177"/>
                    </a:cubicBezTo>
                    <a:cubicBezTo>
                      <a:pt x="296" y="172"/>
                      <a:pt x="281" y="170"/>
                      <a:pt x="266" y="170"/>
                    </a:cubicBezTo>
                    <a:cubicBezTo>
                      <a:pt x="255" y="170"/>
                      <a:pt x="255" y="170"/>
                      <a:pt x="255" y="170"/>
                    </a:cubicBezTo>
                    <a:cubicBezTo>
                      <a:pt x="195" y="174"/>
                      <a:pt x="145" y="214"/>
                      <a:pt x="127" y="271"/>
                    </a:cubicBezTo>
                    <a:cubicBezTo>
                      <a:pt x="11" y="629"/>
                      <a:pt x="11" y="629"/>
                      <a:pt x="11" y="629"/>
                    </a:cubicBezTo>
                    <a:cubicBezTo>
                      <a:pt x="0" y="665"/>
                      <a:pt x="19" y="703"/>
                      <a:pt x="55" y="714"/>
                    </a:cubicBezTo>
                    <a:cubicBezTo>
                      <a:pt x="61" y="716"/>
                      <a:pt x="68" y="717"/>
                      <a:pt x="75" y="717"/>
                    </a:cubicBezTo>
                    <a:cubicBezTo>
                      <a:pt x="80" y="717"/>
                      <a:pt x="80" y="717"/>
                      <a:pt x="80" y="717"/>
                    </a:cubicBezTo>
                    <a:cubicBezTo>
                      <a:pt x="107" y="716"/>
                      <a:pt x="130" y="697"/>
                      <a:pt x="139" y="672"/>
                    </a:cubicBezTo>
                    <a:cubicBezTo>
                      <a:pt x="255" y="313"/>
                      <a:pt x="255" y="313"/>
                      <a:pt x="255" y="313"/>
                    </a:cubicBezTo>
                    <a:cubicBezTo>
                      <a:pt x="256" y="309"/>
                      <a:pt x="260" y="305"/>
                      <a:pt x="265" y="305"/>
                    </a:cubicBezTo>
                    <a:cubicBezTo>
                      <a:pt x="266" y="305"/>
                      <a:pt x="266" y="305"/>
                      <a:pt x="266" y="305"/>
                    </a:cubicBezTo>
                    <a:cubicBezTo>
                      <a:pt x="267" y="305"/>
                      <a:pt x="268" y="305"/>
                      <a:pt x="270" y="305"/>
                    </a:cubicBezTo>
                    <a:cubicBezTo>
                      <a:pt x="354" y="332"/>
                      <a:pt x="354" y="332"/>
                      <a:pt x="354" y="332"/>
                    </a:cubicBezTo>
                    <a:cubicBezTo>
                      <a:pt x="139" y="1000"/>
                      <a:pt x="139" y="1000"/>
                      <a:pt x="139" y="1000"/>
                    </a:cubicBezTo>
                    <a:cubicBezTo>
                      <a:pt x="88" y="1159"/>
                      <a:pt x="88" y="1329"/>
                      <a:pt x="139" y="1488"/>
                    </a:cubicBezTo>
                    <a:cubicBezTo>
                      <a:pt x="146" y="1509"/>
                      <a:pt x="165" y="1522"/>
                      <a:pt x="187" y="1522"/>
                    </a:cubicBezTo>
                    <a:cubicBezTo>
                      <a:pt x="191" y="1522"/>
                      <a:pt x="191" y="1522"/>
                      <a:pt x="191" y="1522"/>
                    </a:cubicBezTo>
                    <a:cubicBezTo>
                      <a:pt x="200" y="1522"/>
                      <a:pt x="209" y="1518"/>
                      <a:pt x="217" y="1513"/>
                    </a:cubicBezTo>
                    <a:cubicBezTo>
                      <a:pt x="350" y="1413"/>
                      <a:pt x="450" y="1275"/>
                      <a:pt x="500" y="1116"/>
                    </a:cubicBezTo>
                    <a:cubicBezTo>
                      <a:pt x="779" y="248"/>
                      <a:pt x="779" y="248"/>
                      <a:pt x="779" y="248"/>
                    </a:cubicBezTo>
                    <a:cubicBezTo>
                      <a:pt x="811" y="148"/>
                      <a:pt x="757" y="41"/>
                      <a:pt x="65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grpSp>
      </p:grpSp>
      <p:grpSp>
        <p:nvGrpSpPr>
          <p:cNvPr id="57" name="Group 56">
            <a:extLst>
              <a:ext uri="{FF2B5EF4-FFF2-40B4-BE49-F238E27FC236}">
                <a16:creationId xmlns:a16="http://schemas.microsoft.com/office/drawing/2014/main" id="{02B04680-CEF8-4AF2-9B85-781F96AD92F0}"/>
              </a:ext>
            </a:extLst>
          </p:cNvPr>
          <p:cNvGrpSpPr/>
          <p:nvPr/>
        </p:nvGrpSpPr>
        <p:grpSpPr>
          <a:xfrm>
            <a:off x="6288882" y="4415075"/>
            <a:ext cx="1202945" cy="1202945"/>
            <a:chOff x="6273800" y="4415074"/>
            <a:chExt cx="1202945" cy="1202945"/>
          </a:xfrm>
        </p:grpSpPr>
        <p:grpSp>
          <p:nvGrpSpPr>
            <p:cNvPr id="58" name="Group 57">
              <a:extLst>
                <a:ext uri="{FF2B5EF4-FFF2-40B4-BE49-F238E27FC236}">
                  <a16:creationId xmlns:a16="http://schemas.microsoft.com/office/drawing/2014/main" id="{301AE8E5-12B9-4988-93F6-0DD13D0D7167}"/>
                </a:ext>
              </a:extLst>
            </p:cNvPr>
            <p:cNvGrpSpPr/>
            <p:nvPr/>
          </p:nvGrpSpPr>
          <p:grpSpPr>
            <a:xfrm>
              <a:off x="6273800" y="4415074"/>
              <a:ext cx="1202945" cy="1202945"/>
              <a:chOff x="6299836" y="1150620"/>
              <a:chExt cx="1135380" cy="1135380"/>
            </a:xfrm>
          </p:grpSpPr>
          <p:sp>
            <p:nvSpPr>
              <p:cNvPr id="65" name="Oval 64">
                <a:extLst>
                  <a:ext uri="{FF2B5EF4-FFF2-40B4-BE49-F238E27FC236}">
                    <a16:creationId xmlns:a16="http://schemas.microsoft.com/office/drawing/2014/main" id="{74ED539B-B947-4907-A7F3-C60E163EAE8F}"/>
                  </a:ext>
                </a:extLst>
              </p:cNvPr>
              <p:cNvSpPr/>
              <p:nvPr/>
            </p:nvSpPr>
            <p:spPr>
              <a:xfrm>
                <a:off x="6299836" y="1150620"/>
                <a:ext cx="1135380" cy="1135380"/>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66" name="Oval 65">
                <a:extLst>
                  <a:ext uri="{FF2B5EF4-FFF2-40B4-BE49-F238E27FC236}">
                    <a16:creationId xmlns:a16="http://schemas.microsoft.com/office/drawing/2014/main" id="{D74F4C87-A2A9-4D37-960A-FC6CE4CE1378}"/>
                  </a:ext>
                </a:extLst>
              </p:cNvPr>
              <p:cNvSpPr/>
              <p:nvPr/>
            </p:nvSpPr>
            <p:spPr>
              <a:xfrm>
                <a:off x="6377940" y="1228725"/>
                <a:ext cx="979170" cy="979170"/>
              </a:xfrm>
              <a:prstGeom prst="ellipse">
                <a:avLst/>
              </a:prstGeom>
              <a:no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grpSp>
        <p:grpSp>
          <p:nvGrpSpPr>
            <p:cNvPr id="59" name="Group 44">
              <a:extLst>
                <a:ext uri="{FF2B5EF4-FFF2-40B4-BE49-F238E27FC236}">
                  <a16:creationId xmlns:a16="http://schemas.microsoft.com/office/drawing/2014/main" id="{15C3ED75-1102-40BA-A9DD-B2C59EC1B561}"/>
                </a:ext>
              </a:extLst>
            </p:cNvPr>
            <p:cNvGrpSpPr>
              <a:grpSpLocks noChangeAspect="1"/>
            </p:cNvGrpSpPr>
            <p:nvPr/>
          </p:nvGrpSpPr>
          <p:grpSpPr bwMode="auto">
            <a:xfrm>
              <a:off x="6615774" y="4714974"/>
              <a:ext cx="518996" cy="555518"/>
              <a:chOff x="2420" y="639"/>
              <a:chExt cx="2842" cy="3042"/>
            </a:xfrm>
            <a:solidFill>
              <a:schemeClr val="accent4"/>
            </a:solidFill>
          </p:grpSpPr>
          <p:sp>
            <p:nvSpPr>
              <p:cNvPr id="60" name="Freeform 45">
                <a:extLst>
                  <a:ext uri="{FF2B5EF4-FFF2-40B4-BE49-F238E27FC236}">
                    <a16:creationId xmlns:a16="http://schemas.microsoft.com/office/drawing/2014/main" id="{CF27AA9A-772D-467C-AA97-2B9766E9E22B}"/>
                  </a:ext>
                </a:extLst>
              </p:cNvPr>
              <p:cNvSpPr>
                <a:spLocks/>
              </p:cNvSpPr>
              <p:nvPr/>
            </p:nvSpPr>
            <p:spPr bwMode="auto">
              <a:xfrm>
                <a:off x="4349" y="1706"/>
                <a:ext cx="640" cy="1975"/>
              </a:xfrm>
              <a:custGeom>
                <a:avLst/>
                <a:gdLst>
                  <a:gd name="T0" fmla="*/ 296 w 340"/>
                  <a:gd name="T1" fmla="*/ 1051 h 1051"/>
                  <a:gd name="T2" fmla="*/ 340 w 340"/>
                  <a:gd name="T3" fmla="*/ 995 h 1051"/>
                  <a:gd name="T4" fmla="*/ 340 w 340"/>
                  <a:gd name="T5" fmla="*/ 0 h 1051"/>
                  <a:gd name="T6" fmla="*/ 260 w 340"/>
                  <a:gd name="T7" fmla="*/ 147 h 1051"/>
                  <a:gd name="T8" fmla="*/ 0 w 340"/>
                  <a:gd name="T9" fmla="*/ 392 h 1051"/>
                  <a:gd name="T10" fmla="*/ 0 w 340"/>
                  <a:gd name="T11" fmla="*/ 995 h 1051"/>
                  <a:gd name="T12" fmla="*/ 51 w 340"/>
                  <a:gd name="T13" fmla="*/ 1051 h 1051"/>
                </a:gdLst>
                <a:ahLst/>
                <a:cxnLst>
                  <a:cxn ang="0">
                    <a:pos x="T0" y="T1"/>
                  </a:cxn>
                  <a:cxn ang="0">
                    <a:pos x="T2" y="T3"/>
                  </a:cxn>
                  <a:cxn ang="0">
                    <a:pos x="T4" y="T5"/>
                  </a:cxn>
                  <a:cxn ang="0">
                    <a:pos x="T6" y="T7"/>
                  </a:cxn>
                  <a:cxn ang="0">
                    <a:pos x="T8" y="T9"/>
                  </a:cxn>
                  <a:cxn ang="0">
                    <a:pos x="T10" y="T11"/>
                  </a:cxn>
                  <a:cxn ang="0">
                    <a:pos x="T12" y="T13"/>
                  </a:cxn>
                </a:cxnLst>
                <a:rect l="0" t="0" r="r" b="b"/>
                <a:pathLst>
                  <a:path w="340" h="1051">
                    <a:moveTo>
                      <a:pt x="296" y="1051"/>
                    </a:moveTo>
                    <a:cubicBezTo>
                      <a:pt x="323" y="1051"/>
                      <a:pt x="340" y="1022"/>
                      <a:pt x="340" y="995"/>
                    </a:cubicBezTo>
                    <a:cubicBezTo>
                      <a:pt x="340" y="0"/>
                      <a:pt x="340" y="0"/>
                      <a:pt x="340" y="0"/>
                    </a:cubicBezTo>
                    <a:cubicBezTo>
                      <a:pt x="317" y="52"/>
                      <a:pt x="291" y="102"/>
                      <a:pt x="260" y="147"/>
                    </a:cubicBezTo>
                    <a:cubicBezTo>
                      <a:pt x="193" y="247"/>
                      <a:pt x="105" y="329"/>
                      <a:pt x="0" y="392"/>
                    </a:cubicBezTo>
                    <a:cubicBezTo>
                      <a:pt x="0" y="995"/>
                      <a:pt x="0" y="995"/>
                      <a:pt x="0" y="995"/>
                    </a:cubicBezTo>
                    <a:cubicBezTo>
                      <a:pt x="0" y="1022"/>
                      <a:pt x="24" y="1051"/>
                      <a:pt x="51" y="105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61" name="Freeform 46">
                <a:extLst>
                  <a:ext uri="{FF2B5EF4-FFF2-40B4-BE49-F238E27FC236}">
                    <a16:creationId xmlns:a16="http://schemas.microsoft.com/office/drawing/2014/main" id="{5B21D2B8-502F-408C-9118-0649CD7B018B}"/>
                  </a:ext>
                </a:extLst>
              </p:cNvPr>
              <p:cNvSpPr>
                <a:spLocks/>
              </p:cNvSpPr>
              <p:nvPr/>
            </p:nvSpPr>
            <p:spPr bwMode="auto">
              <a:xfrm>
                <a:off x="2476" y="2665"/>
                <a:ext cx="642" cy="1016"/>
              </a:xfrm>
              <a:custGeom>
                <a:avLst/>
                <a:gdLst>
                  <a:gd name="T0" fmla="*/ 295 w 341"/>
                  <a:gd name="T1" fmla="*/ 541 h 541"/>
                  <a:gd name="T2" fmla="*/ 341 w 341"/>
                  <a:gd name="T3" fmla="*/ 485 h 541"/>
                  <a:gd name="T4" fmla="*/ 341 w 341"/>
                  <a:gd name="T5" fmla="*/ 34 h 541"/>
                  <a:gd name="T6" fmla="*/ 0 w 341"/>
                  <a:gd name="T7" fmla="*/ 0 h 541"/>
                  <a:gd name="T8" fmla="*/ 0 w 341"/>
                  <a:gd name="T9" fmla="*/ 485 h 541"/>
                  <a:gd name="T10" fmla="*/ 50 w 341"/>
                  <a:gd name="T11" fmla="*/ 541 h 541"/>
                </a:gdLst>
                <a:ahLst/>
                <a:cxnLst>
                  <a:cxn ang="0">
                    <a:pos x="T0" y="T1"/>
                  </a:cxn>
                  <a:cxn ang="0">
                    <a:pos x="T2" y="T3"/>
                  </a:cxn>
                  <a:cxn ang="0">
                    <a:pos x="T4" y="T5"/>
                  </a:cxn>
                  <a:cxn ang="0">
                    <a:pos x="T6" y="T7"/>
                  </a:cxn>
                  <a:cxn ang="0">
                    <a:pos x="T8" y="T9"/>
                  </a:cxn>
                  <a:cxn ang="0">
                    <a:pos x="T10" y="T11"/>
                  </a:cxn>
                </a:cxnLst>
                <a:rect l="0" t="0" r="r" b="b"/>
                <a:pathLst>
                  <a:path w="341" h="541">
                    <a:moveTo>
                      <a:pt x="295" y="541"/>
                    </a:moveTo>
                    <a:cubicBezTo>
                      <a:pt x="322" y="541"/>
                      <a:pt x="341" y="512"/>
                      <a:pt x="341" y="485"/>
                    </a:cubicBezTo>
                    <a:cubicBezTo>
                      <a:pt x="341" y="34"/>
                      <a:pt x="341" y="34"/>
                      <a:pt x="341" y="34"/>
                    </a:cubicBezTo>
                    <a:cubicBezTo>
                      <a:pt x="191" y="33"/>
                      <a:pt x="66" y="13"/>
                      <a:pt x="0" y="0"/>
                    </a:cubicBezTo>
                    <a:cubicBezTo>
                      <a:pt x="0" y="485"/>
                      <a:pt x="0" y="485"/>
                      <a:pt x="0" y="485"/>
                    </a:cubicBezTo>
                    <a:cubicBezTo>
                      <a:pt x="0" y="512"/>
                      <a:pt x="23" y="541"/>
                      <a:pt x="50" y="54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62" name="Freeform 47">
                <a:extLst>
                  <a:ext uri="{FF2B5EF4-FFF2-40B4-BE49-F238E27FC236}">
                    <a16:creationId xmlns:a16="http://schemas.microsoft.com/office/drawing/2014/main" id="{518542D1-169F-4EF9-87B5-79353B404259}"/>
                  </a:ext>
                </a:extLst>
              </p:cNvPr>
              <p:cNvSpPr>
                <a:spLocks/>
              </p:cNvSpPr>
              <p:nvPr/>
            </p:nvSpPr>
            <p:spPr bwMode="auto">
              <a:xfrm>
                <a:off x="3425" y="2578"/>
                <a:ext cx="642" cy="1103"/>
              </a:xfrm>
              <a:custGeom>
                <a:avLst/>
                <a:gdLst>
                  <a:gd name="T0" fmla="*/ 289 w 341"/>
                  <a:gd name="T1" fmla="*/ 587 h 587"/>
                  <a:gd name="T2" fmla="*/ 341 w 341"/>
                  <a:gd name="T3" fmla="*/ 531 h 587"/>
                  <a:gd name="T4" fmla="*/ 341 w 341"/>
                  <a:gd name="T5" fmla="*/ 0 h 587"/>
                  <a:gd name="T6" fmla="*/ 165 w 341"/>
                  <a:gd name="T7" fmla="*/ 51 h 587"/>
                  <a:gd name="T8" fmla="*/ 0 w 341"/>
                  <a:gd name="T9" fmla="*/ 74 h 587"/>
                  <a:gd name="T10" fmla="*/ 0 w 341"/>
                  <a:gd name="T11" fmla="*/ 531 h 587"/>
                  <a:gd name="T12" fmla="*/ 44 w 341"/>
                  <a:gd name="T13" fmla="*/ 587 h 587"/>
                </a:gdLst>
                <a:ahLst/>
                <a:cxnLst>
                  <a:cxn ang="0">
                    <a:pos x="T0" y="T1"/>
                  </a:cxn>
                  <a:cxn ang="0">
                    <a:pos x="T2" y="T3"/>
                  </a:cxn>
                  <a:cxn ang="0">
                    <a:pos x="T4" y="T5"/>
                  </a:cxn>
                  <a:cxn ang="0">
                    <a:pos x="T6" y="T7"/>
                  </a:cxn>
                  <a:cxn ang="0">
                    <a:pos x="T8" y="T9"/>
                  </a:cxn>
                  <a:cxn ang="0">
                    <a:pos x="T10" y="T11"/>
                  </a:cxn>
                  <a:cxn ang="0">
                    <a:pos x="T12" y="T13"/>
                  </a:cxn>
                </a:cxnLst>
                <a:rect l="0" t="0" r="r" b="b"/>
                <a:pathLst>
                  <a:path w="341" h="587">
                    <a:moveTo>
                      <a:pt x="289" y="587"/>
                    </a:moveTo>
                    <a:cubicBezTo>
                      <a:pt x="316" y="587"/>
                      <a:pt x="341" y="558"/>
                      <a:pt x="341" y="531"/>
                    </a:cubicBezTo>
                    <a:cubicBezTo>
                      <a:pt x="341" y="0"/>
                      <a:pt x="341" y="0"/>
                      <a:pt x="341" y="0"/>
                    </a:cubicBezTo>
                    <a:cubicBezTo>
                      <a:pt x="286" y="21"/>
                      <a:pt x="227" y="38"/>
                      <a:pt x="165" y="51"/>
                    </a:cubicBezTo>
                    <a:cubicBezTo>
                      <a:pt x="113" y="62"/>
                      <a:pt x="57" y="69"/>
                      <a:pt x="0" y="74"/>
                    </a:cubicBezTo>
                    <a:cubicBezTo>
                      <a:pt x="0" y="531"/>
                      <a:pt x="0" y="531"/>
                      <a:pt x="0" y="531"/>
                    </a:cubicBezTo>
                    <a:cubicBezTo>
                      <a:pt x="0" y="558"/>
                      <a:pt x="17" y="587"/>
                      <a:pt x="44" y="58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63" name="Freeform 48">
                <a:extLst>
                  <a:ext uri="{FF2B5EF4-FFF2-40B4-BE49-F238E27FC236}">
                    <a16:creationId xmlns:a16="http://schemas.microsoft.com/office/drawing/2014/main" id="{EF07F57C-77E8-42AE-BB08-C3A20A3E7330}"/>
                  </a:ext>
                </a:extLst>
              </p:cNvPr>
              <p:cNvSpPr>
                <a:spLocks/>
              </p:cNvSpPr>
              <p:nvPr/>
            </p:nvSpPr>
            <p:spPr bwMode="auto">
              <a:xfrm>
                <a:off x="3425" y="1813"/>
                <a:ext cx="546" cy="404"/>
              </a:xfrm>
              <a:custGeom>
                <a:avLst/>
                <a:gdLst>
                  <a:gd name="T0" fmla="*/ 283 w 290"/>
                  <a:gd name="T1" fmla="*/ 9 h 215"/>
                  <a:gd name="T2" fmla="*/ 290 w 290"/>
                  <a:gd name="T3" fmla="*/ 0 h 215"/>
                  <a:gd name="T4" fmla="*/ 289 w 290"/>
                  <a:gd name="T5" fmla="*/ 0 h 215"/>
                  <a:gd name="T6" fmla="*/ 44 w 290"/>
                  <a:gd name="T7" fmla="*/ 0 h 215"/>
                  <a:gd name="T8" fmla="*/ 0 w 290"/>
                  <a:gd name="T9" fmla="*/ 55 h 215"/>
                  <a:gd name="T10" fmla="*/ 0 w 290"/>
                  <a:gd name="T11" fmla="*/ 215 h 215"/>
                  <a:gd name="T12" fmla="*/ 29 w 290"/>
                  <a:gd name="T13" fmla="*/ 203 h 215"/>
                  <a:gd name="T14" fmla="*/ 283 w 290"/>
                  <a:gd name="T15" fmla="*/ 9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215">
                    <a:moveTo>
                      <a:pt x="283" y="9"/>
                    </a:moveTo>
                    <a:cubicBezTo>
                      <a:pt x="285" y="6"/>
                      <a:pt x="288" y="3"/>
                      <a:pt x="290" y="0"/>
                    </a:cubicBezTo>
                    <a:cubicBezTo>
                      <a:pt x="290" y="0"/>
                      <a:pt x="289" y="0"/>
                      <a:pt x="289" y="0"/>
                    </a:cubicBezTo>
                    <a:cubicBezTo>
                      <a:pt x="44" y="0"/>
                      <a:pt x="44" y="0"/>
                      <a:pt x="44" y="0"/>
                    </a:cubicBezTo>
                    <a:cubicBezTo>
                      <a:pt x="17" y="0"/>
                      <a:pt x="0" y="28"/>
                      <a:pt x="0" y="55"/>
                    </a:cubicBezTo>
                    <a:cubicBezTo>
                      <a:pt x="0" y="215"/>
                      <a:pt x="0" y="215"/>
                      <a:pt x="0" y="215"/>
                    </a:cubicBezTo>
                    <a:cubicBezTo>
                      <a:pt x="10" y="211"/>
                      <a:pt x="20" y="207"/>
                      <a:pt x="29" y="203"/>
                    </a:cubicBezTo>
                    <a:cubicBezTo>
                      <a:pt x="134" y="157"/>
                      <a:pt x="219" y="91"/>
                      <a:pt x="28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sp>
            <p:nvSpPr>
              <p:cNvPr id="64" name="Freeform 49">
                <a:extLst>
                  <a:ext uri="{FF2B5EF4-FFF2-40B4-BE49-F238E27FC236}">
                    <a16:creationId xmlns:a16="http://schemas.microsoft.com/office/drawing/2014/main" id="{8863FDDC-02A4-439F-AC70-A1960D139148}"/>
                  </a:ext>
                </a:extLst>
              </p:cNvPr>
              <p:cNvSpPr>
                <a:spLocks/>
              </p:cNvSpPr>
              <p:nvPr/>
            </p:nvSpPr>
            <p:spPr bwMode="auto">
              <a:xfrm>
                <a:off x="2420" y="639"/>
                <a:ext cx="2842" cy="1945"/>
              </a:xfrm>
              <a:custGeom>
                <a:avLst/>
                <a:gdLst>
                  <a:gd name="T0" fmla="*/ 1178 w 1510"/>
                  <a:gd name="T1" fmla="*/ 0 h 1035"/>
                  <a:gd name="T2" fmla="*/ 846 w 1510"/>
                  <a:gd name="T3" fmla="*/ 291 h 1035"/>
                  <a:gd name="T4" fmla="*/ 1024 w 1510"/>
                  <a:gd name="T5" fmla="*/ 291 h 1035"/>
                  <a:gd name="T6" fmla="*/ 875 w 1510"/>
                  <a:gd name="T7" fmla="*/ 686 h 1035"/>
                  <a:gd name="T8" fmla="*/ 534 w 1510"/>
                  <a:gd name="T9" fmla="*/ 923 h 1035"/>
                  <a:gd name="T10" fmla="*/ 154 w 1510"/>
                  <a:gd name="T11" fmla="*/ 992 h 1035"/>
                  <a:gd name="T12" fmla="*/ 79 w 1510"/>
                  <a:gd name="T13" fmla="*/ 994 h 1035"/>
                  <a:gd name="T14" fmla="*/ 69 w 1510"/>
                  <a:gd name="T15" fmla="*/ 994 h 1035"/>
                  <a:gd name="T16" fmla="*/ 0 w 1510"/>
                  <a:gd name="T17" fmla="*/ 992 h 1035"/>
                  <a:gd name="T18" fmla="*/ 51 w 1510"/>
                  <a:gd name="T19" fmla="*/ 1003 h 1035"/>
                  <a:gd name="T20" fmla="*/ 370 w 1510"/>
                  <a:gd name="T21" fmla="*/ 1035 h 1035"/>
                  <a:gd name="T22" fmla="*/ 391 w 1510"/>
                  <a:gd name="T23" fmla="*/ 1035 h 1035"/>
                  <a:gd name="T24" fmla="*/ 534 w 1510"/>
                  <a:gd name="T25" fmla="*/ 1029 h 1035"/>
                  <a:gd name="T26" fmla="*/ 875 w 1510"/>
                  <a:gd name="T27" fmla="*/ 949 h 1035"/>
                  <a:gd name="T28" fmla="*/ 1025 w 1510"/>
                  <a:gd name="T29" fmla="*/ 868 h 1035"/>
                  <a:gd name="T30" fmla="*/ 1363 w 1510"/>
                  <a:gd name="T31" fmla="*/ 291 h 1035"/>
                  <a:gd name="T32" fmla="*/ 1364 w 1510"/>
                  <a:gd name="T33" fmla="*/ 291 h 1035"/>
                  <a:gd name="T34" fmla="*/ 1510 w 1510"/>
                  <a:gd name="T35" fmla="*/ 291 h 1035"/>
                  <a:gd name="T36" fmla="*/ 1178 w 1510"/>
                  <a:gd name="T37" fmla="*/ 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0" h="1035">
                    <a:moveTo>
                      <a:pt x="1178" y="0"/>
                    </a:moveTo>
                    <a:cubicBezTo>
                      <a:pt x="846" y="291"/>
                      <a:pt x="846" y="291"/>
                      <a:pt x="846" y="291"/>
                    </a:cubicBezTo>
                    <a:cubicBezTo>
                      <a:pt x="1024" y="291"/>
                      <a:pt x="1024" y="291"/>
                      <a:pt x="1024" y="291"/>
                    </a:cubicBezTo>
                    <a:cubicBezTo>
                      <a:pt x="1022" y="344"/>
                      <a:pt x="1004" y="522"/>
                      <a:pt x="875" y="686"/>
                    </a:cubicBezTo>
                    <a:cubicBezTo>
                      <a:pt x="802" y="778"/>
                      <a:pt x="694" y="865"/>
                      <a:pt x="534" y="923"/>
                    </a:cubicBezTo>
                    <a:cubicBezTo>
                      <a:pt x="431" y="961"/>
                      <a:pt x="306" y="986"/>
                      <a:pt x="154" y="992"/>
                    </a:cubicBezTo>
                    <a:cubicBezTo>
                      <a:pt x="130" y="993"/>
                      <a:pt x="105" y="994"/>
                      <a:pt x="79" y="994"/>
                    </a:cubicBezTo>
                    <a:cubicBezTo>
                      <a:pt x="75" y="994"/>
                      <a:pt x="72" y="994"/>
                      <a:pt x="69" y="994"/>
                    </a:cubicBezTo>
                    <a:cubicBezTo>
                      <a:pt x="46" y="994"/>
                      <a:pt x="23" y="993"/>
                      <a:pt x="0" y="992"/>
                    </a:cubicBezTo>
                    <a:cubicBezTo>
                      <a:pt x="0" y="992"/>
                      <a:pt x="18" y="997"/>
                      <a:pt x="51" y="1003"/>
                    </a:cubicBezTo>
                    <a:cubicBezTo>
                      <a:pt x="114" y="1015"/>
                      <a:pt x="231" y="1033"/>
                      <a:pt x="370" y="1035"/>
                    </a:cubicBezTo>
                    <a:cubicBezTo>
                      <a:pt x="377" y="1035"/>
                      <a:pt x="384" y="1035"/>
                      <a:pt x="391" y="1035"/>
                    </a:cubicBezTo>
                    <a:cubicBezTo>
                      <a:pt x="437" y="1035"/>
                      <a:pt x="485" y="1033"/>
                      <a:pt x="534" y="1029"/>
                    </a:cubicBezTo>
                    <a:cubicBezTo>
                      <a:pt x="646" y="1018"/>
                      <a:pt x="764" y="995"/>
                      <a:pt x="875" y="949"/>
                    </a:cubicBezTo>
                    <a:cubicBezTo>
                      <a:pt x="927" y="927"/>
                      <a:pt x="977" y="901"/>
                      <a:pt x="1025" y="868"/>
                    </a:cubicBezTo>
                    <a:cubicBezTo>
                      <a:pt x="1188" y="757"/>
                      <a:pt x="1318" y="577"/>
                      <a:pt x="1363" y="291"/>
                    </a:cubicBezTo>
                    <a:cubicBezTo>
                      <a:pt x="1364" y="291"/>
                      <a:pt x="1364" y="291"/>
                      <a:pt x="1364" y="291"/>
                    </a:cubicBezTo>
                    <a:cubicBezTo>
                      <a:pt x="1510" y="291"/>
                      <a:pt x="1510" y="291"/>
                      <a:pt x="1510" y="291"/>
                    </a:cubicBezTo>
                    <a:cubicBezTo>
                      <a:pt x="1178" y="0"/>
                      <a:pt x="1178" y="0"/>
                      <a:pt x="11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Century Gothic" panose="020B0502020202020204" pitchFamily="34" charset="0"/>
                </a:endParaRPr>
              </a:p>
            </p:txBody>
          </p:sp>
        </p:grpSp>
      </p:grpSp>
    </p:spTree>
    <p:extLst>
      <p:ext uri="{BB962C8B-B14F-4D97-AF65-F5344CB8AC3E}">
        <p14:creationId xmlns:p14="http://schemas.microsoft.com/office/powerpoint/2010/main" val="44722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289BAD-8C8F-4DDA-8DE4-7BD77C7E49EC}"/>
              </a:ext>
            </a:extLst>
          </p:cNvPr>
          <p:cNvSpPr>
            <a:spLocks noGrp="1"/>
          </p:cNvSpPr>
          <p:nvPr>
            <p:ph type="body" sz="quarter" idx="11"/>
          </p:nvPr>
        </p:nvSpPr>
        <p:spPr/>
        <p:txBody>
          <a:bodyPr/>
          <a:lstStyle/>
          <a:p>
            <a:r>
              <a:rPr lang="en-US" dirty="0"/>
              <a:t>Shapley Additive Explanations (SHAP) Analysis</a:t>
            </a:r>
          </a:p>
        </p:txBody>
      </p:sp>
      <p:sp>
        <p:nvSpPr>
          <p:cNvPr id="3" name="Content Placeholder 2">
            <a:extLst>
              <a:ext uri="{FF2B5EF4-FFF2-40B4-BE49-F238E27FC236}">
                <a16:creationId xmlns:a16="http://schemas.microsoft.com/office/drawing/2014/main" id="{1CAE2AE1-B9F4-4161-8AB1-BB6BC6A5EDF0}"/>
              </a:ext>
            </a:extLst>
          </p:cNvPr>
          <p:cNvSpPr>
            <a:spLocks noGrp="1"/>
          </p:cNvSpPr>
          <p:nvPr>
            <p:ph sz="quarter" idx="12"/>
          </p:nvPr>
        </p:nvSpPr>
        <p:spPr/>
        <p:txBody>
          <a:bodyPr/>
          <a:lstStyle/>
          <a:p>
            <a:r>
              <a:rPr lang="en-US" dirty="0"/>
              <a:t>Feature importance estimated:  uses the change in the model prediction that occurs with and without the observation of each feature</a:t>
            </a:r>
          </a:p>
        </p:txBody>
      </p:sp>
      <p:pic>
        <p:nvPicPr>
          <p:cNvPr id="4" name="Picture 3">
            <a:extLst>
              <a:ext uri="{FF2B5EF4-FFF2-40B4-BE49-F238E27FC236}">
                <a16:creationId xmlns:a16="http://schemas.microsoft.com/office/drawing/2014/main" id="{9BCE9457-D5F4-46F0-A40E-0F5FA392D662}"/>
              </a:ext>
            </a:extLst>
          </p:cNvPr>
          <p:cNvPicPr>
            <a:picLocks noChangeAspect="1"/>
          </p:cNvPicPr>
          <p:nvPr/>
        </p:nvPicPr>
        <p:blipFill>
          <a:blip r:embed="rId2"/>
          <a:stretch>
            <a:fillRect/>
          </a:stretch>
        </p:blipFill>
        <p:spPr>
          <a:xfrm>
            <a:off x="710417" y="3079805"/>
            <a:ext cx="10513633" cy="1240094"/>
          </a:xfrm>
          <a:prstGeom prst="rect">
            <a:avLst/>
          </a:prstGeom>
        </p:spPr>
      </p:pic>
      <p:sp>
        <p:nvSpPr>
          <p:cNvPr id="5" name="Rectangle 4">
            <a:extLst>
              <a:ext uri="{FF2B5EF4-FFF2-40B4-BE49-F238E27FC236}">
                <a16:creationId xmlns:a16="http://schemas.microsoft.com/office/drawing/2014/main" id="{9CDC6DA8-5EF6-471C-9133-D7CBF678BE0F}"/>
              </a:ext>
            </a:extLst>
          </p:cNvPr>
          <p:cNvSpPr/>
          <p:nvPr/>
        </p:nvSpPr>
        <p:spPr>
          <a:xfrm>
            <a:off x="364527" y="6086677"/>
            <a:ext cx="6625532" cy="369332"/>
          </a:xfrm>
          <a:prstGeom prst="rect">
            <a:avLst/>
          </a:prstGeom>
        </p:spPr>
        <p:txBody>
          <a:bodyPr wrap="none">
            <a:spAutoFit/>
          </a:bodyPr>
          <a:lstStyle/>
          <a:p>
            <a:r>
              <a:rPr lang="en-US" dirty="0"/>
              <a:t>SHAP Tool available:  (http://github.com/slundberg/shap)</a:t>
            </a:r>
          </a:p>
        </p:txBody>
      </p:sp>
      <p:sp>
        <p:nvSpPr>
          <p:cNvPr id="6" name="Rectangle 5">
            <a:extLst>
              <a:ext uri="{FF2B5EF4-FFF2-40B4-BE49-F238E27FC236}">
                <a16:creationId xmlns:a16="http://schemas.microsoft.com/office/drawing/2014/main" id="{3ACA9558-E432-4364-94C2-AA7BDDC4FB90}"/>
              </a:ext>
            </a:extLst>
          </p:cNvPr>
          <p:cNvSpPr/>
          <p:nvPr/>
        </p:nvSpPr>
        <p:spPr>
          <a:xfrm>
            <a:off x="364527" y="4892246"/>
            <a:ext cx="11205411" cy="1169551"/>
          </a:xfrm>
          <a:prstGeom prst="rect">
            <a:avLst/>
          </a:prstGeom>
        </p:spPr>
        <p:txBody>
          <a:bodyPr wrap="square">
            <a:spAutoFit/>
          </a:bodyPr>
          <a:lstStyle/>
          <a:p>
            <a:r>
              <a:rPr lang="en-US" sz="1400" dirty="0">
                <a:solidFill>
                  <a:srgbClr val="222222"/>
                </a:solidFill>
                <a:latin typeface="Arial" panose="020B0604020202020204" pitchFamily="34" charset="0"/>
              </a:rPr>
              <a:t>SHAP:  Lundberg, Scott M., and </a:t>
            </a:r>
            <a:r>
              <a:rPr lang="en-US" sz="1400" dirty="0" err="1">
                <a:solidFill>
                  <a:srgbClr val="222222"/>
                </a:solidFill>
                <a:latin typeface="Arial" panose="020B0604020202020204" pitchFamily="34" charset="0"/>
              </a:rPr>
              <a:t>Su</a:t>
            </a:r>
            <a:r>
              <a:rPr lang="en-US" sz="1400" dirty="0">
                <a:solidFill>
                  <a:srgbClr val="222222"/>
                </a:solidFill>
                <a:latin typeface="Arial" panose="020B0604020202020204" pitchFamily="34" charset="0"/>
              </a:rPr>
              <a:t>-In Lee. "A unified approach to interpreting model predictions." In Advances in Neural Information Processing Systems, pp. 4765-4774. 2017.</a:t>
            </a:r>
          </a:p>
          <a:p>
            <a:r>
              <a:rPr lang="en-US" sz="1400" dirty="0">
                <a:solidFill>
                  <a:srgbClr val="222222"/>
                </a:solidFill>
                <a:latin typeface="Arial" panose="020B0604020202020204" pitchFamily="34" charset="0"/>
              </a:rPr>
              <a:t>Figure from Lundberg, Scott M., </a:t>
            </a:r>
            <a:r>
              <a:rPr lang="en-US" sz="1400" dirty="0" err="1">
                <a:solidFill>
                  <a:srgbClr val="222222"/>
                </a:solidFill>
                <a:latin typeface="Arial" panose="020B0604020202020204" pitchFamily="34" charset="0"/>
              </a:rPr>
              <a:t>Bala</a:t>
            </a:r>
            <a:r>
              <a:rPr lang="en-US" sz="1400" dirty="0">
                <a:solidFill>
                  <a:srgbClr val="222222"/>
                </a:solidFill>
                <a:latin typeface="Arial" panose="020B0604020202020204" pitchFamily="34" charset="0"/>
              </a:rPr>
              <a:t> Nair, Monica S. Vavilala, Mayumi </a:t>
            </a:r>
            <a:r>
              <a:rPr lang="en-US" sz="1400" dirty="0" err="1">
                <a:solidFill>
                  <a:srgbClr val="222222"/>
                </a:solidFill>
                <a:latin typeface="Arial" panose="020B0604020202020204" pitchFamily="34" charset="0"/>
              </a:rPr>
              <a:t>Horibe</a:t>
            </a:r>
            <a:r>
              <a:rPr lang="en-US" sz="1400" dirty="0">
                <a:solidFill>
                  <a:srgbClr val="222222"/>
                </a:solidFill>
                <a:latin typeface="Arial" panose="020B0604020202020204" pitchFamily="34" charset="0"/>
              </a:rPr>
              <a:t>, Michael J. </a:t>
            </a:r>
            <a:r>
              <a:rPr lang="en-US" sz="1400" dirty="0" err="1">
                <a:solidFill>
                  <a:srgbClr val="222222"/>
                </a:solidFill>
                <a:latin typeface="Arial" panose="020B0604020202020204" pitchFamily="34" charset="0"/>
              </a:rPr>
              <a:t>Eisses</a:t>
            </a:r>
            <a:r>
              <a:rPr lang="en-US" sz="1400" dirty="0">
                <a:solidFill>
                  <a:srgbClr val="222222"/>
                </a:solidFill>
                <a:latin typeface="Arial" panose="020B0604020202020204" pitchFamily="34" charset="0"/>
              </a:rPr>
              <a:t>, Trevor Adams, David E. Liston et al. "Explainable machine-learning predictions for the prevention of </a:t>
            </a:r>
            <a:r>
              <a:rPr lang="en-US" sz="1400" dirty="0" err="1">
                <a:solidFill>
                  <a:srgbClr val="222222"/>
                </a:solidFill>
                <a:latin typeface="Arial" panose="020B0604020202020204" pitchFamily="34" charset="0"/>
              </a:rPr>
              <a:t>hypoxaemia</a:t>
            </a:r>
            <a:r>
              <a:rPr lang="en-US" sz="1400" dirty="0">
                <a:solidFill>
                  <a:srgbClr val="222222"/>
                </a:solidFill>
                <a:latin typeface="Arial" panose="020B0604020202020204" pitchFamily="34" charset="0"/>
              </a:rPr>
              <a:t> during surgery." </a:t>
            </a:r>
            <a:r>
              <a:rPr lang="en-US" sz="1400" i="1" dirty="0">
                <a:solidFill>
                  <a:srgbClr val="222222"/>
                </a:solidFill>
                <a:latin typeface="Arial" panose="020B0604020202020204" pitchFamily="34" charset="0"/>
              </a:rPr>
              <a:t>Nature biomedical engineering</a:t>
            </a:r>
            <a:r>
              <a:rPr lang="en-US" sz="1400" dirty="0">
                <a:solidFill>
                  <a:srgbClr val="222222"/>
                </a:solidFill>
                <a:latin typeface="Arial" panose="020B0604020202020204" pitchFamily="34" charset="0"/>
              </a:rPr>
              <a:t> 2, no. 10 (2018): 749.</a:t>
            </a:r>
            <a:endParaRPr lang="en-US" sz="1400" dirty="0"/>
          </a:p>
        </p:txBody>
      </p:sp>
    </p:spTree>
    <p:extLst>
      <p:ext uri="{BB962C8B-B14F-4D97-AF65-F5344CB8AC3E}">
        <p14:creationId xmlns:p14="http://schemas.microsoft.com/office/powerpoint/2010/main" val="202392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A6C3C1-8379-420E-9E13-FBD1FBD1E8A3}"/>
              </a:ext>
            </a:extLst>
          </p:cNvPr>
          <p:cNvSpPr>
            <a:spLocks noGrp="1"/>
          </p:cNvSpPr>
          <p:nvPr>
            <p:ph type="sldNum" sz="quarter" idx="10"/>
          </p:nvPr>
        </p:nvSpPr>
        <p:spPr/>
        <p:txBody>
          <a:bodyPr/>
          <a:lstStyle/>
          <a:p>
            <a:fld id="{8554F043-5E50-CC40-805F-2310A85646C5}" type="slidenum">
              <a:rPr lang="en-US" smtClean="0"/>
              <a:pPr/>
              <a:t>41</a:t>
            </a:fld>
            <a:endParaRPr lang="en-US"/>
          </a:p>
        </p:txBody>
      </p:sp>
      <p:sp>
        <p:nvSpPr>
          <p:cNvPr id="3" name="Content Placeholder 2">
            <a:extLst>
              <a:ext uri="{FF2B5EF4-FFF2-40B4-BE49-F238E27FC236}">
                <a16:creationId xmlns:a16="http://schemas.microsoft.com/office/drawing/2014/main" id="{80B661C1-DDAA-47C2-8956-B91BEB91F97C}"/>
              </a:ext>
            </a:extLst>
          </p:cNvPr>
          <p:cNvSpPr>
            <a:spLocks noGrp="1"/>
          </p:cNvSpPr>
          <p:nvPr>
            <p:ph sz="quarter" idx="12"/>
          </p:nvPr>
        </p:nvSpPr>
        <p:spPr/>
        <p:txBody>
          <a:bodyPr/>
          <a:lstStyle/>
          <a:p>
            <a:r>
              <a:rPr lang="en-US" dirty="0"/>
              <a:t>Hypoxemia is prevalent and detrimental despite being easily detected</a:t>
            </a:r>
          </a:p>
          <a:p>
            <a:endParaRPr lang="en-US" dirty="0"/>
          </a:p>
          <a:p>
            <a:r>
              <a:rPr lang="en-US" dirty="0"/>
              <a:t>Early detection of hypoxemia is a high-value application involving predictive modeling</a:t>
            </a:r>
          </a:p>
          <a:p>
            <a:endParaRPr lang="en-US" dirty="0"/>
          </a:p>
          <a:p>
            <a:r>
              <a:rPr lang="en-US" dirty="0"/>
              <a:t>Use of multivariate high-fidelity time-series data is likely to provide improved predictive capability</a:t>
            </a:r>
          </a:p>
          <a:p>
            <a:endParaRPr lang="en-US" dirty="0"/>
          </a:p>
          <a:p>
            <a:r>
              <a:rPr lang="en-US" dirty="0"/>
              <a:t>Application development should consider the integration of results into the clinical workflow.  This includes the rationale for the </a:t>
            </a:r>
            <a:r>
              <a:rPr lang="en-US"/>
              <a:t>predictive information.</a:t>
            </a:r>
            <a:endParaRPr lang="en-US" dirty="0"/>
          </a:p>
        </p:txBody>
      </p:sp>
      <p:sp>
        <p:nvSpPr>
          <p:cNvPr id="4" name="Text Placeholder 3">
            <a:extLst>
              <a:ext uri="{FF2B5EF4-FFF2-40B4-BE49-F238E27FC236}">
                <a16:creationId xmlns:a16="http://schemas.microsoft.com/office/drawing/2014/main" id="{CDEED55D-2727-49CF-B919-8721F3DD90FB}"/>
              </a:ext>
            </a:extLst>
          </p:cNvPr>
          <p:cNvSpPr>
            <a:spLocks noGrp="1"/>
          </p:cNvSpPr>
          <p:nvPr>
            <p:ph type="body" sz="quarter" idx="11"/>
          </p:nvPr>
        </p:nvSpPr>
        <p:spPr/>
        <p:txBody>
          <a:bodyPr/>
          <a:lstStyle/>
          <a:p>
            <a:r>
              <a:rPr lang="en-US" dirty="0"/>
              <a:t>Summary and Discussion</a:t>
            </a:r>
          </a:p>
        </p:txBody>
      </p:sp>
    </p:spTree>
    <p:extLst>
      <p:ext uri="{BB962C8B-B14F-4D97-AF65-F5344CB8AC3E}">
        <p14:creationId xmlns:p14="http://schemas.microsoft.com/office/powerpoint/2010/main" val="319732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531FE32-EE1C-4F5A-9256-261F749207DD}"/>
              </a:ext>
            </a:extLst>
          </p:cNvPr>
          <p:cNvSpPr>
            <a:spLocks noGrp="1"/>
          </p:cNvSpPr>
          <p:nvPr>
            <p:ph type="body" sz="quarter" idx="11"/>
          </p:nvPr>
        </p:nvSpPr>
        <p:spPr/>
        <p:txBody>
          <a:bodyPr/>
          <a:lstStyle/>
          <a:p>
            <a:r>
              <a:rPr lang="en-US" sz="3600" dirty="0">
                <a:solidFill>
                  <a:prstClr val="black"/>
                </a:solidFill>
                <a:latin typeface="Century Gothic" panose="020B0502020202020204" pitchFamily="34" charset="0"/>
              </a:rPr>
              <a:t>60 year history of innovation</a:t>
            </a:r>
          </a:p>
          <a:p>
            <a:endParaRPr lang="en-US" sz="3600" dirty="0">
              <a:latin typeface="Century Gothic" panose="020B0502020202020204" pitchFamily="34" charset="0"/>
            </a:endParaRPr>
          </a:p>
        </p:txBody>
      </p:sp>
      <p:cxnSp>
        <p:nvCxnSpPr>
          <p:cNvPr id="3" name="Straight Connector 2">
            <a:extLst>
              <a:ext uri="{FF2B5EF4-FFF2-40B4-BE49-F238E27FC236}">
                <a16:creationId xmlns:a16="http://schemas.microsoft.com/office/drawing/2014/main" id="{11C4093C-2AAA-4E4F-99F7-33196D6FB46F}"/>
              </a:ext>
            </a:extLst>
          </p:cNvPr>
          <p:cNvCxnSpPr>
            <a:cxnSpLocks/>
          </p:cNvCxnSpPr>
          <p:nvPr/>
        </p:nvCxnSpPr>
        <p:spPr>
          <a:xfrm>
            <a:off x="6143914" y="3757614"/>
            <a:ext cx="0" cy="231457"/>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05D8C3B5-81B1-4B0F-95A9-4376C0BF4EF9}"/>
              </a:ext>
            </a:extLst>
          </p:cNvPr>
          <p:cNvCxnSpPr>
            <a:cxnSpLocks/>
          </p:cNvCxnSpPr>
          <p:nvPr/>
        </p:nvCxnSpPr>
        <p:spPr>
          <a:xfrm>
            <a:off x="5962372" y="3786188"/>
            <a:ext cx="0" cy="1265146"/>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705BDED-BE38-4D81-AB4A-D250713485D8}"/>
              </a:ext>
            </a:extLst>
          </p:cNvPr>
          <p:cNvCxnSpPr>
            <a:cxnSpLocks/>
          </p:cNvCxnSpPr>
          <p:nvPr/>
        </p:nvCxnSpPr>
        <p:spPr>
          <a:xfrm>
            <a:off x="968943" y="3769520"/>
            <a:ext cx="0" cy="333851"/>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40389-7D88-4D06-9A11-586A1E9112E3}"/>
              </a:ext>
            </a:extLst>
          </p:cNvPr>
          <p:cNvCxnSpPr/>
          <p:nvPr/>
        </p:nvCxnSpPr>
        <p:spPr>
          <a:xfrm>
            <a:off x="-39648" y="3317261"/>
            <a:ext cx="12192000" cy="0"/>
          </a:xfrm>
          <a:prstGeom prst="line">
            <a:avLst/>
          </a:prstGeom>
          <a:ln w="38100">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4BFE073-DE30-4527-B058-A4F8D1B90A2E}"/>
              </a:ext>
            </a:extLst>
          </p:cNvPr>
          <p:cNvSpPr txBox="1"/>
          <p:nvPr/>
        </p:nvSpPr>
        <p:spPr>
          <a:xfrm>
            <a:off x="718397" y="5194402"/>
            <a:ext cx="1398287" cy="369332"/>
          </a:xfrm>
          <a:prstGeom prst="rect">
            <a:avLst/>
          </a:prstGeom>
          <a:noFill/>
        </p:spPr>
        <p:txBody>
          <a:bodyPr wrap="square" lIns="0" tIns="0" rIns="0" bIns="0" rtlCol="0">
            <a:spAutoFit/>
          </a:bodyPr>
          <a:lstStyle/>
          <a:p>
            <a:r>
              <a:rPr lang="en-US" sz="1200" dirty="0">
                <a:solidFill>
                  <a:schemeClr val="tx2"/>
                </a:solidFill>
                <a:latin typeface="Century Gothic" panose="020B0502020202020204" pitchFamily="34" charset="0"/>
              </a:rPr>
              <a:t>Nihon </a:t>
            </a:r>
            <a:r>
              <a:rPr lang="en-US" sz="1200" dirty="0" err="1">
                <a:solidFill>
                  <a:schemeClr val="tx2"/>
                </a:solidFill>
                <a:latin typeface="Century Gothic" panose="020B0502020202020204" pitchFamily="34" charset="0"/>
              </a:rPr>
              <a:t>Kohden</a:t>
            </a:r>
            <a:r>
              <a:rPr lang="en-US" sz="1200" dirty="0">
                <a:solidFill>
                  <a:schemeClr val="tx2"/>
                </a:solidFill>
                <a:latin typeface="Century Gothic" panose="020B0502020202020204" pitchFamily="34" charset="0"/>
              </a:rPr>
              <a:t> Founded</a:t>
            </a:r>
          </a:p>
        </p:txBody>
      </p:sp>
      <p:sp>
        <p:nvSpPr>
          <p:cNvPr id="9" name="TextBox 8">
            <a:extLst>
              <a:ext uri="{FF2B5EF4-FFF2-40B4-BE49-F238E27FC236}">
                <a16:creationId xmlns:a16="http://schemas.microsoft.com/office/drawing/2014/main" id="{23E4029E-E39C-4F2E-9A06-4CE7201F19CF}"/>
              </a:ext>
            </a:extLst>
          </p:cNvPr>
          <p:cNvSpPr txBox="1"/>
          <p:nvPr/>
        </p:nvSpPr>
        <p:spPr>
          <a:xfrm>
            <a:off x="2528381" y="1006334"/>
            <a:ext cx="1475921" cy="553998"/>
          </a:xfrm>
          <a:prstGeom prst="rect">
            <a:avLst/>
          </a:prstGeom>
          <a:noFill/>
        </p:spPr>
        <p:txBody>
          <a:bodyPr wrap="square" lIns="0" tIns="0" rIns="0" bIns="0" rtlCol="0" anchor="b">
            <a:spAutoFit/>
          </a:bodyPr>
          <a:lstStyle/>
          <a:p>
            <a:r>
              <a:rPr lang="en-US" sz="1200" dirty="0">
                <a:solidFill>
                  <a:schemeClr val="tx2"/>
                </a:solidFill>
                <a:latin typeface="Century Gothic" panose="020B0502020202020204" pitchFamily="34" charset="0"/>
              </a:rPr>
              <a:t>World’s 1st Battery Powered Defibrillator</a:t>
            </a:r>
          </a:p>
        </p:txBody>
      </p:sp>
      <p:sp>
        <p:nvSpPr>
          <p:cNvPr id="10" name="TextBox 9">
            <a:extLst>
              <a:ext uri="{FF2B5EF4-FFF2-40B4-BE49-F238E27FC236}">
                <a16:creationId xmlns:a16="http://schemas.microsoft.com/office/drawing/2014/main" id="{10EA803B-BD72-480A-8FC1-7CB854D0733C}"/>
              </a:ext>
            </a:extLst>
          </p:cNvPr>
          <p:cNvSpPr txBox="1"/>
          <p:nvPr/>
        </p:nvSpPr>
        <p:spPr>
          <a:xfrm>
            <a:off x="3127080" y="5194402"/>
            <a:ext cx="1789056" cy="553998"/>
          </a:xfrm>
          <a:prstGeom prst="rect">
            <a:avLst/>
          </a:prstGeom>
          <a:noFill/>
        </p:spPr>
        <p:txBody>
          <a:bodyPr wrap="square" lIns="0" tIns="0" rIns="0" bIns="0" rtlCol="0">
            <a:spAutoFit/>
          </a:bodyPr>
          <a:lstStyle/>
          <a:p>
            <a:r>
              <a:rPr lang="en-US" sz="1200" dirty="0">
                <a:solidFill>
                  <a:schemeClr val="tx2"/>
                </a:solidFill>
                <a:latin typeface="Century Gothic" panose="020B0502020202020204" pitchFamily="34" charset="0"/>
              </a:rPr>
              <a:t>Japan’s 1st Central Alarm Monitoring System</a:t>
            </a:r>
          </a:p>
        </p:txBody>
      </p:sp>
      <p:sp>
        <p:nvSpPr>
          <p:cNvPr id="11" name="TextBox 10">
            <a:extLst>
              <a:ext uri="{FF2B5EF4-FFF2-40B4-BE49-F238E27FC236}">
                <a16:creationId xmlns:a16="http://schemas.microsoft.com/office/drawing/2014/main" id="{46D3A956-EBB5-4BF3-A7B8-310C110C5C06}"/>
              </a:ext>
            </a:extLst>
          </p:cNvPr>
          <p:cNvSpPr txBox="1"/>
          <p:nvPr/>
        </p:nvSpPr>
        <p:spPr>
          <a:xfrm>
            <a:off x="10749728" y="1504371"/>
            <a:ext cx="1143545" cy="923330"/>
          </a:xfrm>
          <a:prstGeom prst="rect">
            <a:avLst/>
          </a:prstGeom>
          <a:noFill/>
        </p:spPr>
        <p:txBody>
          <a:bodyPr wrap="square" lIns="0" tIns="0" rIns="0" bIns="0" rtlCol="0" anchor="b">
            <a:spAutoFit/>
          </a:bodyPr>
          <a:lstStyle/>
          <a:p>
            <a:r>
              <a:rPr lang="en-US" sz="1200" dirty="0">
                <a:solidFill>
                  <a:schemeClr val="tx2"/>
                </a:solidFill>
                <a:latin typeface="Century Gothic" panose="020B0502020202020204" pitchFamily="34" charset="0"/>
              </a:rPr>
              <a:t>World’s smallest fully featured transport monitor</a:t>
            </a:r>
          </a:p>
        </p:txBody>
      </p:sp>
      <p:cxnSp>
        <p:nvCxnSpPr>
          <p:cNvPr id="12" name="Straight Connector 11">
            <a:extLst>
              <a:ext uri="{FF2B5EF4-FFF2-40B4-BE49-F238E27FC236}">
                <a16:creationId xmlns:a16="http://schemas.microsoft.com/office/drawing/2014/main" id="{92B9E1CD-F9C7-40F4-9A6F-FD23856F3B2E}"/>
              </a:ext>
            </a:extLst>
          </p:cNvPr>
          <p:cNvCxnSpPr>
            <a:cxnSpLocks/>
          </p:cNvCxnSpPr>
          <p:nvPr/>
        </p:nvCxnSpPr>
        <p:spPr>
          <a:xfrm>
            <a:off x="751229" y="3757614"/>
            <a:ext cx="0" cy="1293721"/>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F00833A-DA23-4C70-A847-382EA0D39783}"/>
              </a:ext>
            </a:extLst>
          </p:cNvPr>
          <p:cNvCxnSpPr>
            <a:cxnSpLocks/>
          </p:cNvCxnSpPr>
          <p:nvPr/>
        </p:nvCxnSpPr>
        <p:spPr>
          <a:xfrm flipV="1">
            <a:off x="2567299" y="1712596"/>
            <a:ext cx="0" cy="1129664"/>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D62F7D7-F129-43BA-8EA8-11031CA963E9}"/>
              </a:ext>
            </a:extLst>
          </p:cNvPr>
          <p:cNvCxnSpPr>
            <a:cxnSpLocks/>
          </p:cNvCxnSpPr>
          <p:nvPr/>
        </p:nvCxnSpPr>
        <p:spPr>
          <a:xfrm flipV="1">
            <a:off x="5695968" y="1712598"/>
            <a:ext cx="0" cy="1190146"/>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E52CE3B9-DE46-422C-B126-6BDEF2E05BD4}"/>
              </a:ext>
            </a:extLst>
          </p:cNvPr>
          <p:cNvSpPr txBox="1"/>
          <p:nvPr/>
        </p:nvSpPr>
        <p:spPr>
          <a:xfrm>
            <a:off x="936111" y="4251155"/>
            <a:ext cx="1398287" cy="553998"/>
          </a:xfrm>
          <a:prstGeom prst="rect">
            <a:avLst/>
          </a:prstGeom>
          <a:noFill/>
        </p:spPr>
        <p:txBody>
          <a:bodyPr wrap="square" lIns="0" tIns="0" rIns="0" bIns="0" rtlCol="0">
            <a:spAutoFit/>
          </a:bodyPr>
          <a:lstStyle/>
          <a:p>
            <a:r>
              <a:rPr lang="en-US" sz="1200" dirty="0">
                <a:solidFill>
                  <a:schemeClr val="tx2"/>
                </a:solidFill>
                <a:latin typeface="Century Gothic" panose="020B0502020202020204" pitchFamily="34" charset="0"/>
              </a:rPr>
              <a:t>World’s 1st 8 Channel EEG with AC Power</a:t>
            </a:r>
          </a:p>
        </p:txBody>
      </p:sp>
      <p:sp>
        <p:nvSpPr>
          <p:cNvPr id="16" name="TextBox 15">
            <a:extLst>
              <a:ext uri="{FF2B5EF4-FFF2-40B4-BE49-F238E27FC236}">
                <a16:creationId xmlns:a16="http://schemas.microsoft.com/office/drawing/2014/main" id="{301F02B1-E4EA-428B-82A4-8CA3521C9E75}"/>
              </a:ext>
            </a:extLst>
          </p:cNvPr>
          <p:cNvSpPr txBox="1"/>
          <p:nvPr/>
        </p:nvSpPr>
        <p:spPr>
          <a:xfrm>
            <a:off x="1384435" y="2058369"/>
            <a:ext cx="1004683" cy="369332"/>
          </a:xfrm>
          <a:prstGeom prst="rect">
            <a:avLst/>
          </a:prstGeom>
          <a:noFill/>
        </p:spPr>
        <p:txBody>
          <a:bodyPr wrap="square" lIns="0" tIns="0" rIns="0" bIns="0" rtlCol="0">
            <a:spAutoFit/>
          </a:bodyPr>
          <a:lstStyle/>
          <a:p>
            <a:r>
              <a:rPr lang="en-US" sz="1200" dirty="0">
                <a:solidFill>
                  <a:schemeClr val="tx2"/>
                </a:solidFill>
                <a:latin typeface="Century Gothic" panose="020B0502020202020204" pitchFamily="34" charset="0"/>
              </a:rPr>
              <a:t>World’s 1st ECG System</a:t>
            </a:r>
          </a:p>
        </p:txBody>
      </p:sp>
      <p:cxnSp>
        <p:nvCxnSpPr>
          <p:cNvPr id="17" name="Straight Connector 16">
            <a:extLst>
              <a:ext uri="{FF2B5EF4-FFF2-40B4-BE49-F238E27FC236}">
                <a16:creationId xmlns:a16="http://schemas.microsoft.com/office/drawing/2014/main" id="{C4184DA1-8B1E-49EE-8335-44CF9D6C8759}"/>
              </a:ext>
            </a:extLst>
          </p:cNvPr>
          <p:cNvCxnSpPr>
            <a:cxnSpLocks/>
          </p:cNvCxnSpPr>
          <p:nvPr/>
        </p:nvCxnSpPr>
        <p:spPr>
          <a:xfrm flipV="1">
            <a:off x="1448588" y="2576351"/>
            <a:ext cx="0" cy="731520"/>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14B9B77-BDB3-4E34-BE27-364F3CFF166D}"/>
              </a:ext>
            </a:extLst>
          </p:cNvPr>
          <p:cNvCxnSpPr>
            <a:cxnSpLocks/>
          </p:cNvCxnSpPr>
          <p:nvPr/>
        </p:nvCxnSpPr>
        <p:spPr>
          <a:xfrm>
            <a:off x="3176276" y="3303270"/>
            <a:ext cx="0" cy="1748064"/>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D81C44E-B1D5-4921-97DB-9DCBA3DAFD85}"/>
              </a:ext>
            </a:extLst>
          </p:cNvPr>
          <p:cNvCxnSpPr>
            <a:cxnSpLocks/>
          </p:cNvCxnSpPr>
          <p:nvPr/>
        </p:nvCxnSpPr>
        <p:spPr>
          <a:xfrm>
            <a:off x="3962372" y="3520440"/>
            <a:ext cx="0" cy="822960"/>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2FE5ED85-2EAD-410C-BA63-13D596760834}"/>
              </a:ext>
            </a:extLst>
          </p:cNvPr>
          <p:cNvSpPr txBox="1"/>
          <p:nvPr/>
        </p:nvSpPr>
        <p:spPr>
          <a:xfrm>
            <a:off x="3876940" y="4507493"/>
            <a:ext cx="1704396" cy="369332"/>
          </a:xfrm>
          <a:prstGeom prst="rect">
            <a:avLst/>
          </a:prstGeom>
          <a:noFill/>
        </p:spPr>
        <p:txBody>
          <a:bodyPr wrap="square" lIns="0" tIns="0" rIns="0" bIns="0" rtlCol="0">
            <a:spAutoFit/>
          </a:bodyPr>
          <a:lstStyle/>
          <a:p>
            <a:r>
              <a:rPr lang="en-US" sz="1200" dirty="0">
                <a:solidFill>
                  <a:schemeClr val="tx2"/>
                </a:solidFill>
                <a:latin typeface="Century Gothic" panose="020B0502020202020204" pitchFamily="34" charset="0"/>
              </a:rPr>
              <a:t>World’s 1st Compact EEG for Transport</a:t>
            </a:r>
          </a:p>
        </p:txBody>
      </p:sp>
      <p:sp>
        <p:nvSpPr>
          <p:cNvPr id="21" name="TextBox 20">
            <a:extLst>
              <a:ext uri="{FF2B5EF4-FFF2-40B4-BE49-F238E27FC236}">
                <a16:creationId xmlns:a16="http://schemas.microsoft.com/office/drawing/2014/main" id="{8934AE95-41B5-4EAF-9FCA-1C075887622A}"/>
              </a:ext>
            </a:extLst>
          </p:cNvPr>
          <p:cNvSpPr txBox="1"/>
          <p:nvPr/>
        </p:nvSpPr>
        <p:spPr>
          <a:xfrm>
            <a:off x="4151901" y="1873703"/>
            <a:ext cx="1244608" cy="553998"/>
          </a:xfrm>
          <a:prstGeom prst="rect">
            <a:avLst/>
          </a:prstGeom>
          <a:noFill/>
        </p:spPr>
        <p:txBody>
          <a:bodyPr wrap="square" lIns="0" tIns="0" rIns="0" bIns="0" rtlCol="0">
            <a:spAutoFit/>
          </a:bodyPr>
          <a:lstStyle/>
          <a:p>
            <a:r>
              <a:rPr lang="en-US" sz="1200" dirty="0">
                <a:solidFill>
                  <a:schemeClr val="tx2"/>
                </a:solidFill>
                <a:latin typeface="Century Gothic" panose="020B0502020202020204" pitchFamily="34" charset="0"/>
              </a:rPr>
              <a:t>World’s 1st SpO2 technology developed</a:t>
            </a:r>
          </a:p>
        </p:txBody>
      </p:sp>
      <p:sp>
        <p:nvSpPr>
          <p:cNvPr id="22" name="TextBox 21">
            <a:extLst>
              <a:ext uri="{FF2B5EF4-FFF2-40B4-BE49-F238E27FC236}">
                <a16:creationId xmlns:a16="http://schemas.microsoft.com/office/drawing/2014/main" id="{83E93943-FD43-4C73-89CC-AFF816EB276A}"/>
              </a:ext>
            </a:extLst>
          </p:cNvPr>
          <p:cNvSpPr txBox="1"/>
          <p:nvPr/>
        </p:nvSpPr>
        <p:spPr>
          <a:xfrm>
            <a:off x="6111082" y="4136855"/>
            <a:ext cx="1183333" cy="553998"/>
          </a:xfrm>
          <a:prstGeom prst="rect">
            <a:avLst/>
          </a:prstGeom>
          <a:noFill/>
        </p:spPr>
        <p:txBody>
          <a:bodyPr wrap="square" lIns="0" tIns="0" rIns="0" bIns="0" rtlCol="0">
            <a:spAutoFit/>
          </a:bodyPr>
          <a:lstStyle/>
          <a:p>
            <a:r>
              <a:rPr lang="en-US" sz="1200" dirty="0">
                <a:solidFill>
                  <a:schemeClr val="tx2"/>
                </a:solidFill>
                <a:latin typeface="Century Gothic" panose="020B0502020202020204" pitchFamily="34" charset="0"/>
              </a:rPr>
              <a:t>World’s 1st 3 Channel Holter ECG Recorder</a:t>
            </a:r>
          </a:p>
        </p:txBody>
      </p:sp>
      <p:sp>
        <p:nvSpPr>
          <p:cNvPr id="23" name="TextBox 22">
            <a:extLst>
              <a:ext uri="{FF2B5EF4-FFF2-40B4-BE49-F238E27FC236}">
                <a16:creationId xmlns:a16="http://schemas.microsoft.com/office/drawing/2014/main" id="{E250B0C9-2B97-4D9F-8EC5-2E03914B04C9}"/>
              </a:ext>
            </a:extLst>
          </p:cNvPr>
          <p:cNvSpPr txBox="1"/>
          <p:nvPr/>
        </p:nvSpPr>
        <p:spPr>
          <a:xfrm>
            <a:off x="5929540" y="5194402"/>
            <a:ext cx="1398287" cy="553998"/>
          </a:xfrm>
          <a:prstGeom prst="rect">
            <a:avLst/>
          </a:prstGeom>
          <a:noFill/>
        </p:spPr>
        <p:txBody>
          <a:bodyPr wrap="square" lIns="0" tIns="0" rIns="0" bIns="0" rtlCol="0">
            <a:spAutoFit/>
          </a:bodyPr>
          <a:lstStyle/>
          <a:p>
            <a:r>
              <a:rPr lang="en-US" sz="1200" dirty="0">
                <a:solidFill>
                  <a:schemeClr val="tx2"/>
                </a:solidFill>
                <a:latin typeface="Century Gothic" panose="020B0502020202020204" pitchFamily="34" charset="0"/>
              </a:rPr>
              <a:t>World’s 1st arrhythmia analysis </a:t>
            </a:r>
          </a:p>
        </p:txBody>
      </p:sp>
      <p:sp>
        <p:nvSpPr>
          <p:cNvPr id="24" name="TextBox 23">
            <a:extLst>
              <a:ext uri="{FF2B5EF4-FFF2-40B4-BE49-F238E27FC236}">
                <a16:creationId xmlns:a16="http://schemas.microsoft.com/office/drawing/2014/main" id="{18595DD1-C062-4C71-9B90-EBCC4D6DC071}"/>
              </a:ext>
            </a:extLst>
          </p:cNvPr>
          <p:cNvSpPr txBox="1"/>
          <p:nvPr/>
        </p:nvSpPr>
        <p:spPr>
          <a:xfrm>
            <a:off x="5669559" y="1191000"/>
            <a:ext cx="1475921" cy="369332"/>
          </a:xfrm>
          <a:prstGeom prst="rect">
            <a:avLst/>
          </a:prstGeom>
          <a:noFill/>
        </p:spPr>
        <p:txBody>
          <a:bodyPr wrap="square" lIns="0" tIns="0" rIns="0" bIns="0" rtlCol="0" anchor="b">
            <a:spAutoFit/>
          </a:bodyPr>
          <a:lstStyle/>
          <a:p>
            <a:r>
              <a:rPr lang="en-US" sz="1200" dirty="0">
                <a:solidFill>
                  <a:schemeClr val="tx2"/>
                </a:solidFill>
                <a:latin typeface="Century Gothic" panose="020B0502020202020204" pitchFamily="34" charset="0"/>
              </a:rPr>
              <a:t>Worlds 1st Automatic EEG</a:t>
            </a:r>
          </a:p>
        </p:txBody>
      </p:sp>
      <p:cxnSp>
        <p:nvCxnSpPr>
          <p:cNvPr id="25" name="Straight Connector 24">
            <a:extLst>
              <a:ext uri="{FF2B5EF4-FFF2-40B4-BE49-F238E27FC236}">
                <a16:creationId xmlns:a16="http://schemas.microsoft.com/office/drawing/2014/main" id="{1EFB44D3-E3E2-478D-AEA9-7C66AAA182F5}"/>
              </a:ext>
            </a:extLst>
          </p:cNvPr>
          <p:cNvCxnSpPr>
            <a:cxnSpLocks/>
          </p:cNvCxnSpPr>
          <p:nvPr/>
        </p:nvCxnSpPr>
        <p:spPr>
          <a:xfrm flipV="1">
            <a:off x="7583200" y="2121692"/>
            <a:ext cx="0" cy="716758"/>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2390BEE0-7738-4E61-BD24-636E8987CF25}"/>
              </a:ext>
            </a:extLst>
          </p:cNvPr>
          <p:cNvSpPr txBox="1"/>
          <p:nvPr/>
        </p:nvSpPr>
        <p:spPr>
          <a:xfrm>
            <a:off x="7516875" y="1627245"/>
            <a:ext cx="1475921" cy="369332"/>
          </a:xfrm>
          <a:prstGeom prst="rect">
            <a:avLst/>
          </a:prstGeom>
          <a:noFill/>
        </p:spPr>
        <p:txBody>
          <a:bodyPr wrap="square" lIns="0" tIns="0" rIns="0" bIns="0" rtlCol="0" anchor="b">
            <a:spAutoFit/>
          </a:bodyPr>
          <a:lstStyle/>
          <a:p>
            <a:r>
              <a:rPr lang="en-US" sz="1200" dirty="0">
                <a:solidFill>
                  <a:schemeClr val="tx2"/>
                </a:solidFill>
                <a:latin typeface="Century Gothic" panose="020B0502020202020204" pitchFamily="34" charset="0"/>
              </a:rPr>
              <a:t>World’s 1st 192 channel EEG</a:t>
            </a:r>
          </a:p>
        </p:txBody>
      </p:sp>
      <p:sp>
        <p:nvSpPr>
          <p:cNvPr id="27" name="TextBox 26">
            <a:extLst>
              <a:ext uri="{FF2B5EF4-FFF2-40B4-BE49-F238E27FC236}">
                <a16:creationId xmlns:a16="http://schemas.microsoft.com/office/drawing/2014/main" id="{B88AA474-FF4E-49A2-BF23-EDEB8F638A0B}"/>
              </a:ext>
            </a:extLst>
          </p:cNvPr>
          <p:cNvSpPr txBox="1"/>
          <p:nvPr/>
        </p:nvSpPr>
        <p:spPr>
          <a:xfrm>
            <a:off x="9398966" y="5194402"/>
            <a:ext cx="1548775" cy="738664"/>
          </a:xfrm>
          <a:prstGeom prst="rect">
            <a:avLst/>
          </a:prstGeom>
          <a:noFill/>
        </p:spPr>
        <p:txBody>
          <a:bodyPr wrap="square" lIns="0" tIns="0" rIns="0" bIns="0" rtlCol="0">
            <a:spAutoFit/>
          </a:bodyPr>
          <a:lstStyle/>
          <a:p>
            <a:r>
              <a:rPr lang="en-US" sz="1200" dirty="0">
                <a:solidFill>
                  <a:schemeClr val="tx2"/>
                </a:solidFill>
                <a:latin typeface="Century Gothic" panose="020B0502020202020204" pitchFamily="34" charset="0"/>
              </a:rPr>
              <a:t>World’s 1st mainstream CO2 sensor for non-intubated patients</a:t>
            </a:r>
          </a:p>
        </p:txBody>
      </p:sp>
      <p:cxnSp>
        <p:nvCxnSpPr>
          <p:cNvPr id="28" name="Straight Connector 27">
            <a:extLst>
              <a:ext uri="{FF2B5EF4-FFF2-40B4-BE49-F238E27FC236}">
                <a16:creationId xmlns:a16="http://schemas.microsoft.com/office/drawing/2014/main" id="{88C38B13-06CA-465E-B7A8-B8ABCD5981EA}"/>
              </a:ext>
            </a:extLst>
          </p:cNvPr>
          <p:cNvCxnSpPr>
            <a:cxnSpLocks/>
          </p:cNvCxnSpPr>
          <p:nvPr/>
        </p:nvCxnSpPr>
        <p:spPr>
          <a:xfrm>
            <a:off x="9431798" y="3779044"/>
            <a:ext cx="0" cy="1272290"/>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ED07ACF-FC33-4982-B277-1B1BCB462528}"/>
              </a:ext>
            </a:extLst>
          </p:cNvPr>
          <p:cNvCxnSpPr>
            <a:cxnSpLocks/>
          </p:cNvCxnSpPr>
          <p:nvPr/>
        </p:nvCxnSpPr>
        <p:spPr>
          <a:xfrm flipV="1">
            <a:off x="9072030" y="1712598"/>
            <a:ext cx="0" cy="1159191"/>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B76D3898-8375-4E28-A03E-5AD7820E8055}"/>
              </a:ext>
            </a:extLst>
          </p:cNvPr>
          <p:cNvSpPr txBox="1"/>
          <p:nvPr/>
        </p:nvSpPr>
        <p:spPr>
          <a:xfrm>
            <a:off x="9045621" y="1006334"/>
            <a:ext cx="1475921" cy="553998"/>
          </a:xfrm>
          <a:prstGeom prst="rect">
            <a:avLst/>
          </a:prstGeom>
          <a:noFill/>
        </p:spPr>
        <p:txBody>
          <a:bodyPr wrap="square" lIns="0" tIns="0" rIns="0" bIns="0" rtlCol="0" anchor="b">
            <a:spAutoFit/>
          </a:bodyPr>
          <a:lstStyle/>
          <a:p>
            <a:r>
              <a:rPr lang="en-US" sz="1200" dirty="0">
                <a:solidFill>
                  <a:schemeClr val="tx2"/>
                </a:solidFill>
                <a:latin typeface="Century Gothic" panose="020B0502020202020204" pitchFamily="34" charset="0"/>
              </a:rPr>
              <a:t>World’s 1st Early Detection and </a:t>
            </a:r>
          </a:p>
          <a:p>
            <a:r>
              <a:rPr lang="en-US" sz="1200" dirty="0">
                <a:solidFill>
                  <a:schemeClr val="tx2"/>
                </a:solidFill>
                <a:latin typeface="Century Gothic" panose="020B0502020202020204" pitchFamily="34" charset="0"/>
              </a:rPr>
              <a:t>Notification System</a:t>
            </a:r>
          </a:p>
        </p:txBody>
      </p:sp>
      <p:cxnSp>
        <p:nvCxnSpPr>
          <p:cNvPr id="31" name="Straight Connector 30">
            <a:extLst>
              <a:ext uri="{FF2B5EF4-FFF2-40B4-BE49-F238E27FC236}">
                <a16:creationId xmlns:a16="http://schemas.microsoft.com/office/drawing/2014/main" id="{8C556A41-0AB1-4CDE-9A0D-A7C4DFFAB370}"/>
              </a:ext>
            </a:extLst>
          </p:cNvPr>
          <p:cNvCxnSpPr>
            <a:cxnSpLocks/>
          </p:cNvCxnSpPr>
          <p:nvPr/>
        </p:nvCxnSpPr>
        <p:spPr>
          <a:xfrm flipV="1">
            <a:off x="10801405" y="2533650"/>
            <a:ext cx="0" cy="316706"/>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F30C378-05DB-4AFA-8682-F1D6856FD11B}"/>
              </a:ext>
            </a:extLst>
          </p:cNvPr>
          <p:cNvCxnSpPr>
            <a:cxnSpLocks/>
          </p:cNvCxnSpPr>
          <p:nvPr/>
        </p:nvCxnSpPr>
        <p:spPr>
          <a:xfrm>
            <a:off x="11092606" y="3779044"/>
            <a:ext cx="0" cy="244316"/>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CDA25910-8AB5-42EA-90C1-B0775D30F548}"/>
              </a:ext>
            </a:extLst>
          </p:cNvPr>
          <p:cNvSpPr txBox="1"/>
          <p:nvPr/>
        </p:nvSpPr>
        <p:spPr>
          <a:xfrm>
            <a:off x="11059775" y="4171145"/>
            <a:ext cx="796787" cy="553998"/>
          </a:xfrm>
          <a:prstGeom prst="rect">
            <a:avLst/>
          </a:prstGeom>
          <a:noFill/>
        </p:spPr>
        <p:txBody>
          <a:bodyPr wrap="square" lIns="0" tIns="0" rIns="0" bIns="0" rtlCol="0">
            <a:spAutoFit/>
          </a:bodyPr>
          <a:lstStyle/>
          <a:p>
            <a:r>
              <a:rPr lang="en-US" sz="1200" dirty="0">
                <a:solidFill>
                  <a:schemeClr val="tx2"/>
                </a:solidFill>
                <a:latin typeface="Century Gothic" panose="020B0502020202020204" pitchFamily="34" charset="0"/>
              </a:rPr>
              <a:t>World’s 1st Wireless EEG</a:t>
            </a:r>
          </a:p>
        </p:txBody>
      </p:sp>
      <p:sp>
        <p:nvSpPr>
          <p:cNvPr id="34" name="Oval 33">
            <a:extLst>
              <a:ext uri="{FF2B5EF4-FFF2-40B4-BE49-F238E27FC236}">
                <a16:creationId xmlns:a16="http://schemas.microsoft.com/office/drawing/2014/main" id="{36315739-AA2F-479E-8471-5118240A48CF}"/>
              </a:ext>
            </a:extLst>
          </p:cNvPr>
          <p:cNvSpPr/>
          <p:nvPr/>
        </p:nvSpPr>
        <p:spPr>
          <a:xfrm>
            <a:off x="501810" y="2930682"/>
            <a:ext cx="773159" cy="773159"/>
          </a:xfrm>
          <a:prstGeom prst="ellipse">
            <a:avLst/>
          </a:prstGeom>
          <a:solidFill>
            <a:schemeClr val="bg1"/>
          </a:solid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b="1" dirty="0">
                <a:solidFill>
                  <a:schemeClr val="accent4"/>
                </a:solidFill>
                <a:latin typeface="Century Gothic" panose="020B0502020202020204" pitchFamily="34" charset="0"/>
              </a:rPr>
              <a:t>1950</a:t>
            </a:r>
          </a:p>
        </p:txBody>
      </p:sp>
      <p:sp>
        <p:nvSpPr>
          <p:cNvPr id="35" name="Oval 34">
            <a:extLst>
              <a:ext uri="{FF2B5EF4-FFF2-40B4-BE49-F238E27FC236}">
                <a16:creationId xmlns:a16="http://schemas.microsoft.com/office/drawing/2014/main" id="{84B754D6-9352-4E02-99E0-AA9DC8DBC3F7}"/>
              </a:ext>
            </a:extLst>
          </p:cNvPr>
          <p:cNvSpPr/>
          <p:nvPr/>
        </p:nvSpPr>
        <p:spPr>
          <a:xfrm>
            <a:off x="2180721" y="2930682"/>
            <a:ext cx="773159" cy="773159"/>
          </a:xfrm>
          <a:prstGeom prst="ellipse">
            <a:avLst/>
          </a:prstGeom>
          <a:solidFill>
            <a:schemeClr val="bg1"/>
          </a:solid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b="1" dirty="0">
                <a:solidFill>
                  <a:schemeClr val="accent4"/>
                </a:solidFill>
                <a:latin typeface="Century Gothic" panose="020B0502020202020204" pitchFamily="34" charset="0"/>
              </a:rPr>
              <a:t>1960</a:t>
            </a:r>
          </a:p>
        </p:txBody>
      </p:sp>
      <p:sp>
        <p:nvSpPr>
          <p:cNvPr id="36" name="Oval 35">
            <a:extLst>
              <a:ext uri="{FF2B5EF4-FFF2-40B4-BE49-F238E27FC236}">
                <a16:creationId xmlns:a16="http://schemas.microsoft.com/office/drawing/2014/main" id="{9AF9950B-068C-4A9E-A737-C2682E83A6AD}"/>
              </a:ext>
            </a:extLst>
          </p:cNvPr>
          <p:cNvSpPr/>
          <p:nvPr/>
        </p:nvSpPr>
        <p:spPr>
          <a:xfrm>
            <a:off x="3852688" y="2930682"/>
            <a:ext cx="773159" cy="773159"/>
          </a:xfrm>
          <a:prstGeom prst="ellipse">
            <a:avLst/>
          </a:prstGeom>
          <a:solidFill>
            <a:schemeClr val="bg1"/>
          </a:solid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b="1" dirty="0">
                <a:solidFill>
                  <a:schemeClr val="accent4"/>
                </a:solidFill>
                <a:latin typeface="Century Gothic" panose="020B0502020202020204" pitchFamily="34" charset="0"/>
              </a:rPr>
              <a:t>1970</a:t>
            </a:r>
          </a:p>
        </p:txBody>
      </p:sp>
      <p:sp>
        <p:nvSpPr>
          <p:cNvPr id="37" name="Oval 36">
            <a:extLst>
              <a:ext uri="{FF2B5EF4-FFF2-40B4-BE49-F238E27FC236}">
                <a16:creationId xmlns:a16="http://schemas.microsoft.com/office/drawing/2014/main" id="{60116622-8DCC-4E0D-9E22-5CD0E6119503}"/>
              </a:ext>
            </a:extLst>
          </p:cNvPr>
          <p:cNvSpPr/>
          <p:nvPr/>
        </p:nvSpPr>
        <p:spPr>
          <a:xfrm>
            <a:off x="5579384" y="2930682"/>
            <a:ext cx="773159" cy="773159"/>
          </a:xfrm>
          <a:prstGeom prst="ellipse">
            <a:avLst/>
          </a:prstGeom>
          <a:solidFill>
            <a:schemeClr val="bg1"/>
          </a:solid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b="1" dirty="0">
                <a:solidFill>
                  <a:schemeClr val="accent4"/>
                </a:solidFill>
                <a:latin typeface="Century Gothic" panose="020B0502020202020204" pitchFamily="34" charset="0"/>
              </a:rPr>
              <a:t>1980</a:t>
            </a:r>
          </a:p>
        </p:txBody>
      </p:sp>
      <p:sp>
        <p:nvSpPr>
          <p:cNvPr id="38" name="Oval 37">
            <a:extLst>
              <a:ext uri="{FF2B5EF4-FFF2-40B4-BE49-F238E27FC236}">
                <a16:creationId xmlns:a16="http://schemas.microsoft.com/office/drawing/2014/main" id="{BD9B9448-BB03-42AD-8D70-F22DF8F2B60C}"/>
              </a:ext>
            </a:extLst>
          </p:cNvPr>
          <p:cNvSpPr/>
          <p:nvPr/>
        </p:nvSpPr>
        <p:spPr>
          <a:xfrm>
            <a:off x="7196622" y="2930682"/>
            <a:ext cx="773159" cy="773159"/>
          </a:xfrm>
          <a:prstGeom prst="ellipse">
            <a:avLst/>
          </a:prstGeom>
          <a:solidFill>
            <a:schemeClr val="bg1"/>
          </a:solid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b="1" dirty="0">
                <a:solidFill>
                  <a:schemeClr val="accent4"/>
                </a:solidFill>
                <a:latin typeface="Century Gothic" panose="020B0502020202020204" pitchFamily="34" charset="0"/>
              </a:rPr>
              <a:t>1990</a:t>
            </a:r>
          </a:p>
        </p:txBody>
      </p:sp>
      <p:sp>
        <p:nvSpPr>
          <p:cNvPr id="39" name="Oval 38">
            <a:extLst>
              <a:ext uri="{FF2B5EF4-FFF2-40B4-BE49-F238E27FC236}">
                <a16:creationId xmlns:a16="http://schemas.microsoft.com/office/drawing/2014/main" id="{FEC21C16-BAD1-4692-B718-58DA8BB5B0ED}"/>
              </a:ext>
            </a:extLst>
          </p:cNvPr>
          <p:cNvSpPr/>
          <p:nvPr/>
        </p:nvSpPr>
        <p:spPr>
          <a:xfrm>
            <a:off x="8868589" y="2930682"/>
            <a:ext cx="773159" cy="773159"/>
          </a:xfrm>
          <a:prstGeom prst="ellipse">
            <a:avLst/>
          </a:prstGeom>
          <a:solidFill>
            <a:schemeClr val="bg1"/>
          </a:solid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b="1" dirty="0">
                <a:solidFill>
                  <a:schemeClr val="accent4"/>
                </a:solidFill>
                <a:latin typeface="Century Gothic" panose="020B0502020202020204" pitchFamily="34" charset="0"/>
              </a:rPr>
              <a:t>2000</a:t>
            </a:r>
          </a:p>
        </p:txBody>
      </p:sp>
      <p:sp>
        <p:nvSpPr>
          <p:cNvPr id="40" name="Oval 39">
            <a:extLst>
              <a:ext uri="{FF2B5EF4-FFF2-40B4-BE49-F238E27FC236}">
                <a16:creationId xmlns:a16="http://schemas.microsoft.com/office/drawing/2014/main" id="{7BE88BAA-504A-411D-9C0D-6C94FD990813}"/>
              </a:ext>
            </a:extLst>
          </p:cNvPr>
          <p:cNvSpPr/>
          <p:nvPr/>
        </p:nvSpPr>
        <p:spPr>
          <a:xfrm>
            <a:off x="10540557" y="2930682"/>
            <a:ext cx="773159" cy="773159"/>
          </a:xfrm>
          <a:prstGeom prst="ellipse">
            <a:avLst/>
          </a:prstGeom>
          <a:solidFill>
            <a:schemeClr val="bg1"/>
          </a:solidFill>
          <a:ln w="25400" cap="rnd" cmpd="sng">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b="1" dirty="0">
                <a:solidFill>
                  <a:schemeClr val="accent4"/>
                </a:solidFill>
                <a:latin typeface="Century Gothic" panose="020B0502020202020204" pitchFamily="34" charset="0"/>
              </a:rPr>
              <a:t>2010</a:t>
            </a:r>
          </a:p>
        </p:txBody>
      </p:sp>
      <p:cxnSp>
        <p:nvCxnSpPr>
          <p:cNvPr id="41" name="Straight Connector 40">
            <a:extLst>
              <a:ext uri="{FF2B5EF4-FFF2-40B4-BE49-F238E27FC236}">
                <a16:creationId xmlns:a16="http://schemas.microsoft.com/office/drawing/2014/main" id="{C78DEB80-4519-4429-A1E5-C390A0260586}"/>
              </a:ext>
            </a:extLst>
          </p:cNvPr>
          <p:cNvCxnSpPr>
            <a:cxnSpLocks/>
          </p:cNvCxnSpPr>
          <p:nvPr/>
        </p:nvCxnSpPr>
        <p:spPr>
          <a:xfrm flipV="1">
            <a:off x="4231461" y="2533650"/>
            <a:ext cx="0" cy="298450"/>
          </a:xfrm>
          <a:prstGeom prst="line">
            <a:avLst/>
          </a:prstGeom>
          <a:ln w="12700">
            <a:solidFill>
              <a:schemeClr val="accent4"/>
            </a:solidFill>
            <a:tailEnd type="oval"/>
          </a:ln>
          <a:effectLst/>
        </p:spPr>
        <p:style>
          <a:lnRef idx="2">
            <a:schemeClr val="accent1"/>
          </a:lnRef>
          <a:fillRef idx="0">
            <a:schemeClr val="accent1"/>
          </a:fillRef>
          <a:effectRef idx="1">
            <a:schemeClr val="accent1"/>
          </a:effectRef>
          <a:fontRef idx="minor">
            <a:schemeClr val="tx1"/>
          </a:fontRef>
        </p:style>
      </p:cxnSp>
      <p:sp>
        <p:nvSpPr>
          <p:cNvPr id="42" name="Oval 41">
            <a:extLst>
              <a:ext uri="{FF2B5EF4-FFF2-40B4-BE49-F238E27FC236}">
                <a16:creationId xmlns:a16="http://schemas.microsoft.com/office/drawing/2014/main" id="{F2E46D26-1D02-4711-BE57-81653F490ABE}"/>
              </a:ext>
            </a:extLst>
          </p:cNvPr>
          <p:cNvSpPr/>
          <p:nvPr/>
        </p:nvSpPr>
        <p:spPr>
          <a:xfrm>
            <a:off x="2125008" y="2869009"/>
            <a:ext cx="896504" cy="896504"/>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Century Gothic" panose="020B0502020202020204" pitchFamily="34" charset="0"/>
            </a:endParaRPr>
          </a:p>
        </p:txBody>
      </p:sp>
      <p:sp>
        <p:nvSpPr>
          <p:cNvPr id="43" name="Oval 42">
            <a:extLst>
              <a:ext uri="{FF2B5EF4-FFF2-40B4-BE49-F238E27FC236}">
                <a16:creationId xmlns:a16="http://schemas.microsoft.com/office/drawing/2014/main" id="{1AA08071-AF35-4D92-AC05-6977FDE2FCF8}"/>
              </a:ext>
            </a:extLst>
          </p:cNvPr>
          <p:cNvSpPr/>
          <p:nvPr/>
        </p:nvSpPr>
        <p:spPr>
          <a:xfrm>
            <a:off x="3796975" y="2869009"/>
            <a:ext cx="896504" cy="896504"/>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Century Gothic" panose="020B0502020202020204" pitchFamily="34" charset="0"/>
            </a:endParaRPr>
          </a:p>
        </p:txBody>
      </p:sp>
      <p:sp>
        <p:nvSpPr>
          <p:cNvPr id="44" name="Oval 43">
            <a:extLst>
              <a:ext uri="{FF2B5EF4-FFF2-40B4-BE49-F238E27FC236}">
                <a16:creationId xmlns:a16="http://schemas.microsoft.com/office/drawing/2014/main" id="{ABECDDB1-E1B5-4B8B-8EC7-3F4485840944}"/>
              </a:ext>
            </a:extLst>
          </p:cNvPr>
          <p:cNvSpPr/>
          <p:nvPr/>
        </p:nvSpPr>
        <p:spPr>
          <a:xfrm>
            <a:off x="5517710" y="2869009"/>
            <a:ext cx="896504" cy="896504"/>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Century Gothic" panose="020B0502020202020204" pitchFamily="34" charset="0"/>
            </a:endParaRPr>
          </a:p>
        </p:txBody>
      </p:sp>
      <p:sp>
        <p:nvSpPr>
          <p:cNvPr id="45" name="Oval 44">
            <a:extLst>
              <a:ext uri="{FF2B5EF4-FFF2-40B4-BE49-F238E27FC236}">
                <a16:creationId xmlns:a16="http://schemas.microsoft.com/office/drawing/2014/main" id="{166610C7-53CE-4CAB-B5E6-807BF7CEDC33}"/>
              </a:ext>
            </a:extLst>
          </p:cNvPr>
          <p:cNvSpPr/>
          <p:nvPr/>
        </p:nvSpPr>
        <p:spPr>
          <a:xfrm>
            <a:off x="7140909" y="2869009"/>
            <a:ext cx="896504" cy="896504"/>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Century Gothic" panose="020B0502020202020204" pitchFamily="34" charset="0"/>
            </a:endParaRPr>
          </a:p>
        </p:txBody>
      </p:sp>
      <p:sp>
        <p:nvSpPr>
          <p:cNvPr id="46" name="Oval 45">
            <a:extLst>
              <a:ext uri="{FF2B5EF4-FFF2-40B4-BE49-F238E27FC236}">
                <a16:creationId xmlns:a16="http://schemas.microsoft.com/office/drawing/2014/main" id="{09B21A36-4745-4C7E-97E7-EA9E9B827633}"/>
              </a:ext>
            </a:extLst>
          </p:cNvPr>
          <p:cNvSpPr/>
          <p:nvPr/>
        </p:nvSpPr>
        <p:spPr>
          <a:xfrm>
            <a:off x="8812876" y="2869009"/>
            <a:ext cx="896504" cy="896504"/>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Century Gothic" panose="020B0502020202020204" pitchFamily="34" charset="0"/>
            </a:endParaRPr>
          </a:p>
        </p:txBody>
      </p:sp>
      <p:sp>
        <p:nvSpPr>
          <p:cNvPr id="47" name="Oval 46">
            <a:extLst>
              <a:ext uri="{FF2B5EF4-FFF2-40B4-BE49-F238E27FC236}">
                <a16:creationId xmlns:a16="http://schemas.microsoft.com/office/drawing/2014/main" id="{EED93C43-3574-4E9A-BDE7-3753041B5FDB}"/>
              </a:ext>
            </a:extLst>
          </p:cNvPr>
          <p:cNvSpPr/>
          <p:nvPr/>
        </p:nvSpPr>
        <p:spPr>
          <a:xfrm>
            <a:off x="10484845" y="2869009"/>
            <a:ext cx="896504" cy="896504"/>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Century Gothic" panose="020B0502020202020204" pitchFamily="34" charset="0"/>
            </a:endParaRPr>
          </a:p>
        </p:txBody>
      </p:sp>
      <p:sp>
        <p:nvSpPr>
          <p:cNvPr id="48" name="Oval 47">
            <a:extLst>
              <a:ext uri="{FF2B5EF4-FFF2-40B4-BE49-F238E27FC236}">
                <a16:creationId xmlns:a16="http://schemas.microsoft.com/office/drawing/2014/main" id="{DECE902D-C302-47EA-B322-078C164D4532}"/>
              </a:ext>
            </a:extLst>
          </p:cNvPr>
          <p:cNvSpPr/>
          <p:nvPr/>
        </p:nvSpPr>
        <p:spPr>
          <a:xfrm>
            <a:off x="453041" y="2875952"/>
            <a:ext cx="882618" cy="882618"/>
          </a:xfrm>
          <a:prstGeom prst="ellipse">
            <a:avLst/>
          </a:prstGeom>
          <a:noFill/>
          <a:ln w="25400" cap="rnd">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Century Gothic" panose="020B0502020202020204" pitchFamily="34" charset="0"/>
            </a:endParaRPr>
          </a:p>
        </p:txBody>
      </p:sp>
      <p:sp>
        <p:nvSpPr>
          <p:cNvPr id="2" name="Oval 1">
            <a:extLst>
              <a:ext uri="{FF2B5EF4-FFF2-40B4-BE49-F238E27FC236}">
                <a16:creationId xmlns:a16="http://schemas.microsoft.com/office/drawing/2014/main" id="{CA698E84-B5F4-4091-A782-E30983A60DCB}"/>
              </a:ext>
            </a:extLst>
          </p:cNvPr>
          <p:cNvSpPr/>
          <p:nvPr/>
        </p:nvSpPr>
        <p:spPr>
          <a:xfrm>
            <a:off x="3796975" y="1560332"/>
            <a:ext cx="1819758" cy="1156408"/>
          </a:xfrm>
          <a:prstGeom prst="ellipse">
            <a:avLst/>
          </a:prstGeom>
          <a:solidFill>
            <a:srgbClr val="0070C0">
              <a:alpha val="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03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1BBB68-9385-442C-8D87-386D8A509C9C}"/>
              </a:ext>
            </a:extLst>
          </p:cNvPr>
          <p:cNvSpPr>
            <a:spLocks noGrp="1"/>
          </p:cNvSpPr>
          <p:nvPr>
            <p:ph type="body" sz="quarter" idx="11"/>
          </p:nvPr>
        </p:nvSpPr>
        <p:spPr>
          <a:xfrm>
            <a:off x="434764" y="1708607"/>
            <a:ext cx="11674141" cy="507999"/>
          </a:xfrm>
        </p:spPr>
        <p:txBody>
          <a:bodyPr/>
          <a:lstStyle/>
          <a:p>
            <a:r>
              <a:rPr lang="en-US" dirty="0"/>
              <a:t>Data Platforms and Medical Devices</a:t>
            </a:r>
          </a:p>
        </p:txBody>
      </p:sp>
    </p:spTree>
    <p:extLst>
      <p:ext uri="{BB962C8B-B14F-4D97-AF65-F5344CB8AC3E}">
        <p14:creationId xmlns:p14="http://schemas.microsoft.com/office/powerpoint/2010/main" val="41462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Alignment with JHU Precision Medicine Initiatives</a:t>
            </a:r>
          </a:p>
        </p:txBody>
      </p:sp>
      <p:graphicFrame>
        <p:nvGraphicFramePr>
          <p:cNvPr id="4" name="Diagram 3"/>
          <p:cNvGraphicFramePr/>
          <p:nvPr>
            <p:extLst>
              <p:ext uri="{D42A27DB-BD31-4B8C-83A1-F6EECF244321}">
                <p14:modId xmlns:p14="http://schemas.microsoft.com/office/powerpoint/2010/main" val="743890503"/>
              </p:ext>
            </p:extLst>
          </p:nvPr>
        </p:nvGraphicFramePr>
        <p:xfrm>
          <a:off x="233142" y="658887"/>
          <a:ext cx="11859938" cy="5430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880631" y="1335358"/>
            <a:ext cx="936860" cy="840198"/>
            <a:chOff x="1171748" y="2701113"/>
            <a:chExt cx="910737" cy="816772"/>
          </a:xfrm>
          <a:solidFill>
            <a:schemeClr val="tx1">
              <a:lumMod val="85000"/>
              <a:lumOff val="15000"/>
            </a:schemeClr>
          </a:solidFill>
        </p:grpSpPr>
        <p:sp>
          <p:nvSpPr>
            <p:cNvPr id="6" name="Freeform 27"/>
            <p:cNvSpPr>
              <a:spLocks noEditPoints="1"/>
            </p:cNvSpPr>
            <p:nvPr/>
          </p:nvSpPr>
          <p:spPr bwMode="auto">
            <a:xfrm>
              <a:off x="1284988" y="2701113"/>
              <a:ext cx="684258" cy="655346"/>
            </a:xfrm>
            <a:custGeom>
              <a:avLst/>
              <a:gdLst>
                <a:gd name="T0" fmla="*/ 90 w 568"/>
                <a:gd name="T1" fmla="*/ 468 h 544"/>
                <a:gd name="T2" fmla="*/ 102 w 568"/>
                <a:gd name="T3" fmla="*/ 524 h 544"/>
                <a:gd name="T4" fmla="*/ 116 w 568"/>
                <a:gd name="T5" fmla="*/ 530 h 544"/>
                <a:gd name="T6" fmla="*/ 122 w 568"/>
                <a:gd name="T7" fmla="*/ 514 h 544"/>
                <a:gd name="T8" fmla="*/ 114 w 568"/>
                <a:gd name="T9" fmla="*/ 434 h 544"/>
                <a:gd name="T10" fmla="*/ 144 w 568"/>
                <a:gd name="T11" fmla="*/ 398 h 544"/>
                <a:gd name="T12" fmla="*/ 278 w 568"/>
                <a:gd name="T13" fmla="*/ 300 h 544"/>
                <a:gd name="T14" fmla="*/ 318 w 568"/>
                <a:gd name="T15" fmla="*/ 320 h 544"/>
                <a:gd name="T16" fmla="*/ 420 w 568"/>
                <a:gd name="T17" fmla="*/ 396 h 544"/>
                <a:gd name="T18" fmla="*/ 454 w 568"/>
                <a:gd name="T19" fmla="*/ 434 h 544"/>
                <a:gd name="T20" fmla="*/ 446 w 568"/>
                <a:gd name="T21" fmla="*/ 514 h 544"/>
                <a:gd name="T22" fmla="*/ 452 w 568"/>
                <a:gd name="T23" fmla="*/ 530 h 544"/>
                <a:gd name="T24" fmla="*/ 466 w 568"/>
                <a:gd name="T25" fmla="*/ 522 h 544"/>
                <a:gd name="T26" fmla="*/ 506 w 568"/>
                <a:gd name="T27" fmla="*/ 490 h 544"/>
                <a:gd name="T28" fmla="*/ 552 w 568"/>
                <a:gd name="T29" fmla="*/ 544 h 544"/>
                <a:gd name="T30" fmla="*/ 566 w 568"/>
                <a:gd name="T31" fmla="*/ 536 h 544"/>
                <a:gd name="T32" fmla="*/ 496 w 568"/>
                <a:gd name="T33" fmla="*/ 442 h 544"/>
                <a:gd name="T34" fmla="*/ 410 w 568"/>
                <a:gd name="T35" fmla="*/ 358 h 544"/>
                <a:gd name="T36" fmla="*/ 288 w 568"/>
                <a:gd name="T37" fmla="*/ 272 h 544"/>
                <a:gd name="T38" fmla="*/ 210 w 568"/>
                <a:gd name="T39" fmla="*/ 320 h 544"/>
                <a:gd name="T40" fmla="*/ 96 w 568"/>
                <a:gd name="T41" fmla="*/ 416 h 544"/>
                <a:gd name="T42" fmla="*/ 4 w 568"/>
                <a:gd name="T43" fmla="*/ 526 h 544"/>
                <a:gd name="T44" fmla="*/ 8 w 568"/>
                <a:gd name="T45" fmla="*/ 544 h 544"/>
                <a:gd name="T46" fmla="*/ 24 w 568"/>
                <a:gd name="T47" fmla="*/ 540 h 544"/>
                <a:gd name="T48" fmla="*/ 64 w 568"/>
                <a:gd name="T49" fmla="*/ 488 h 544"/>
                <a:gd name="T50" fmla="*/ 88 w 568"/>
                <a:gd name="T51" fmla="*/ 354 h 544"/>
                <a:gd name="T52" fmla="*/ 4 w 568"/>
                <a:gd name="T53" fmla="*/ 450 h 544"/>
                <a:gd name="T54" fmla="*/ 4 w 568"/>
                <a:gd name="T55" fmla="*/ 466 h 544"/>
                <a:gd name="T56" fmla="*/ 22 w 568"/>
                <a:gd name="T57" fmla="*/ 462 h 544"/>
                <a:gd name="T58" fmla="*/ 118 w 568"/>
                <a:gd name="T59" fmla="*/ 358 h 544"/>
                <a:gd name="T60" fmla="*/ 184 w 568"/>
                <a:gd name="T61" fmla="*/ 306 h 544"/>
                <a:gd name="T62" fmla="*/ 270 w 568"/>
                <a:gd name="T63" fmla="*/ 234 h 544"/>
                <a:gd name="T64" fmla="*/ 272 w 568"/>
                <a:gd name="T65" fmla="*/ 12 h 544"/>
                <a:gd name="T66" fmla="*/ 260 w 568"/>
                <a:gd name="T67" fmla="*/ 0 h 544"/>
                <a:gd name="T68" fmla="*/ 248 w 568"/>
                <a:gd name="T69" fmla="*/ 12 h 544"/>
                <a:gd name="T70" fmla="*/ 248 w 568"/>
                <a:gd name="T71" fmla="*/ 222 h 544"/>
                <a:gd name="T72" fmla="*/ 184 w 568"/>
                <a:gd name="T73" fmla="*/ 280 h 544"/>
                <a:gd name="T74" fmla="*/ 120 w 568"/>
                <a:gd name="T75" fmla="*/ 320 h 544"/>
                <a:gd name="T76" fmla="*/ 66 w 568"/>
                <a:gd name="T77" fmla="*/ 326 h 544"/>
                <a:gd name="T78" fmla="*/ 22 w 568"/>
                <a:gd name="T79" fmla="*/ 314 h 544"/>
                <a:gd name="T80" fmla="*/ 12 w 568"/>
                <a:gd name="T81" fmla="*/ 328 h 544"/>
                <a:gd name="T82" fmla="*/ 52 w 568"/>
                <a:gd name="T83" fmla="*/ 348 h 544"/>
                <a:gd name="T84" fmla="*/ 478 w 568"/>
                <a:gd name="T85" fmla="*/ 350 h 544"/>
                <a:gd name="T86" fmla="*/ 488 w 568"/>
                <a:gd name="T87" fmla="*/ 350 h 544"/>
                <a:gd name="T88" fmla="*/ 548 w 568"/>
                <a:gd name="T89" fmla="*/ 336 h 544"/>
                <a:gd name="T90" fmla="*/ 552 w 568"/>
                <a:gd name="T91" fmla="*/ 316 h 544"/>
                <a:gd name="T92" fmla="*/ 534 w 568"/>
                <a:gd name="T93" fmla="*/ 316 h 544"/>
                <a:gd name="T94" fmla="*/ 486 w 568"/>
                <a:gd name="T95" fmla="*/ 326 h 544"/>
                <a:gd name="T96" fmla="*/ 422 w 568"/>
                <a:gd name="T97" fmla="*/ 304 h 544"/>
                <a:gd name="T98" fmla="*/ 328 w 568"/>
                <a:gd name="T99" fmla="*/ 240 h 544"/>
                <a:gd name="T100" fmla="*/ 318 w 568"/>
                <a:gd name="T101" fmla="*/ 224 h 544"/>
                <a:gd name="T102" fmla="*/ 318 w 568"/>
                <a:gd name="T103" fmla="*/ 6 h 544"/>
                <a:gd name="T104" fmla="*/ 302 w 568"/>
                <a:gd name="T105" fmla="*/ 0 h 544"/>
                <a:gd name="T106" fmla="*/ 296 w 568"/>
                <a:gd name="T107" fmla="*/ 16 h 544"/>
                <a:gd name="T108" fmla="*/ 300 w 568"/>
                <a:gd name="T109" fmla="*/ 244 h 544"/>
                <a:gd name="T110" fmla="*/ 402 w 568"/>
                <a:gd name="T111" fmla="*/ 320 h 544"/>
                <a:gd name="T112" fmla="*/ 500 w 568"/>
                <a:gd name="T113" fmla="*/ 406 h 544"/>
                <a:gd name="T114" fmla="*/ 548 w 568"/>
                <a:gd name="T115" fmla="*/ 464 h 544"/>
                <a:gd name="T116" fmla="*/ 564 w 568"/>
                <a:gd name="T117" fmla="*/ 466 h 544"/>
                <a:gd name="T118" fmla="*/ 566 w 568"/>
                <a:gd name="T119" fmla="*/ 452 h 544"/>
                <a:gd name="T120" fmla="*/ 478 w 568"/>
                <a:gd name="T121" fmla="*/ 35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8" h="544">
                  <a:moveTo>
                    <a:pt x="86" y="460"/>
                  </a:moveTo>
                  <a:lnTo>
                    <a:pt x="86" y="460"/>
                  </a:lnTo>
                  <a:lnTo>
                    <a:pt x="88" y="462"/>
                  </a:lnTo>
                  <a:lnTo>
                    <a:pt x="88" y="462"/>
                  </a:lnTo>
                  <a:lnTo>
                    <a:pt x="90" y="468"/>
                  </a:lnTo>
                  <a:lnTo>
                    <a:pt x="90" y="468"/>
                  </a:lnTo>
                  <a:lnTo>
                    <a:pt x="92" y="496"/>
                  </a:lnTo>
                  <a:lnTo>
                    <a:pt x="96" y="510"/>
                  </a:lnTo>
                  <a:lnTo>
                    <a:pt x="102" y="524"/>
                  </a:lnTo>
                  <a:lnTo>
                    <a:pt x="102" y="524"/>
                  </a:lnTo>
                  <a:lnTo>
                    <a:pt x="104" y="528"/>
                  </a:lnTo>
                  <a:lnTo>
                    <a:pt x="108" y="530"/>
                  </a:lnTo>
                  <a:lnTo>
                    <a:pt x="112" y="532"/>
                  </a:lnTo>
                  <a:lnTo>
                    <a:pt x="116" y="530"/>
                  </a:lnTo>
                  <a:lnTo>
                    <a:pt x="116" y="530"/>
                  </a:lnTo>
                  <a:lnTo>
                    <a:pt x="120" y="528"/>
                  </a:lnTo>
                  <a:lnTo>
                    <a:pt x="122" y="524"/>
                  </a:lnTo>
                  <a:lnTo>
                    <a:pt x="124" y="520"/>
                  </a:lnTo>
                  <a:lnTo>
                    <a:pt x="122" y="514"/>
                  </a:lnTo>
                  <a:lnTo>
                    <a:pt x="122" y="514"/>
                  </a:lnTo>
                  <a:lnTo>
                    <a:pt x="116" y="496"/>
                  </a:lnTo>
                  <a:lnTo>
                    <a:pt x="112" y="476"/>
                  </a:lnTo>
                  <a:lnTo>
                    <a:pt x="112" y="454"/>
                  </a:lnTo>
                  <a:lnTo>
                    <a:pt x="114" y="434"/>
                  </a:lnTo>
                  <a:lnTo>
                    <a:pt x="114" y="434"/>
                  </a:lnTo>
                  <a:lnTo>
                    <a:pt x="114" y="430"/>
                  </a:lnTo>
                  <a:lnTo>
                    <a:pt x="116" y="426"/>
                  </a:lnTo>
                  <a:lnTo>
                    <a:pt x="116" y="426"/>
                  </a:lnTo>
                  <a:lnTo>
                    <a:pt x="130" y="412"/>
                  </a:lnTo>
                  <a:lnTo>
                    <a:pt x="144" y="398"/>
                  </a:lnTo>
                  <a:lnTo>
                    <a:pt x="144" y="398"/>
                  </a:lnTo>
                  <a:lnTo>
                    <a:pt x="170" y="378"/>
                  </a:lnTo>
                  <a:lnTo>
                    <a:pt x="194" y="358"/>
                  </a:lnTo>
                  <a:lnTo>
                    <a:pt x="194" y="358"/>
                  </a:lnTo>
                  <a:lnTo>
                    <a:pt x="278" y="300"/>
                  </a:lnTo>
                  <a:lnTo>
                    <a:pt x="278" y="300"/>
                  </a:lnTo>
                  <a:lnTo>
                    <a:pt x="284" y="298"/>
                  </a:lnTo>
                  <a:lnTo>
                    <a:pt x="290" y="300"/>
                  </a:lnTo>
                  <a:lnTo>
                    <a:pt x="290" y="300"/>
                  </a:lnTo>
                  <a:lnTo>
                    <a:pt x="318" y="320"/>
                  </a:lnTo>
                  <a:lnTo>
                    <a:pt x="318" y="320"/>
                  </a:lnTo>
                  <a:lnTo>
                    <a:pt x="386" y="368"/>
                  </a:lnTo>
                  <a:lnTo>
                    <a:pt x="386" y="368"/>
                  </a:lnTo>
                  <a:lnTo>
                    <a:pt x="404" y="382"/>
                  </a:lnTo>
                  <a:lnTo>
                    <a:pt x="420" y="396"/>
                  </a:lnTo>
                  <a:lnTo>
                    <a:pt x="450" y="426"/>
                  </a:lnTo>
                  <a:lnTo>
                    <a:pt x="450" y="426"/>
                  </a:lnTo>
                  <a:lnTo>
                    <a:pt x="454" y="430"/>
                  </a:lnTo>
                  <a:lnTo>
                    <a:pt x="454" y="434"/>
                  </a:lnTo>
                  <a:lnTo>
                    <a:pt x="454" y="434"/>
                  </a:lnTo>
                  <a:lnTo>
                    <a:pt x="456" y="454"/>
                  </a:lnTo>
                  <a:lnTo>
                    <a:pt x="456" y="474"/>
                  </a:lnTo>
                  <a:lnTo>
                    <a:pt x="452" y="494"/>
                  </a:lnTo>
                  <a:lnTo>
                    <a:pt x="446" y="514"/>
                  </a:lnTo>
                  <a:lnTo>
                    <a:pt x="446" y="514"/>
                  </a:lnTo>
                  <a:lnTo>
                    <a:pt x="444" y="520"/>
                  </a:lnTo>
                  <a:lnTo>
                    <a:pt x="446" y="524"/>
                  </a:lnTo>
                  <a:lnTo>
                    <a:pt x="448" y="528"/>
                  </a:lnTo>
                  <a:lnTo>
                    <a:pt x="452" y="530"/>
                  </a:lnTo>
                  <a:lnTo>
                    <a:pt x="452" y="530"/>
                  </a:lnTo>
                  <a:lnTo>
                    <a:pt x="456" y="532"/>
                  </a:lnTo>
                  <a:lnTo>
                    <a:pt x="460" y="530"/>
                  </a:lnTo>
                  <a:lnTo>
                    <a:pt x="464" y="528"/>
                  </a:lnTo>
                  <a:lnTo>
                    <a:pt x="466" y="522"/>
                  </a:lnTo>
                  <a:lnTo>
                    <a:pt x="466" y="522"/>
                  </a:lnTo>
                  <a:lnTo>
                    <a:pt x="478" y="480"/>
                  </a:lnTo>
                  <a:lnTo>
                    <a:pt x="478" y="480"/>
                  </a:lnTo>
                  <a:lnTo>
                    <a:pt x="480" y="458"/>
                  </a:lnTo>
                  <a:lnTo>
                    <a:pt x="480" y="458"/>
                  </a:lnTo>
                  <a:lnTo>
                    <a:pt x="506" y="490"/>
                  </a:lnTo>
                  <a:lnTo>
                    <a:pt x="506" y="490"/>
                  </a:lnTo>
                  <a:lnTo>
                    <a:pt x="546" y="540"/>
                  </a:lnTo>
                  <a:lnTo>
                    <a:pt x="546" y="540"/>
                  </a:lnTo>
                  <a:lnTo>
                    <a:pt x="548" y="544"/>
                  </a:lnTo>
                  <a:lnTo>
                    <a:pt x="552" y="544"/>
                  </a:lnTo>
                  <a:lnTo>
                    <a:pt x="556" y="544"/>
                  </a:lnTo>
                  <a:lnTo>
                    <a:pt x="560" y="542"/>
                  </a:lnTo>
                  <a:lnTo>
                    <a:pt x="560" y="542"/>
                  </a:lnTo>
                  <a:lnTo>
                    <a:pt x="564" y="540"/>
                  </a:lnTo>
                  <a:lnTo>
                    <a:pt x="566" y="536"/>
                  </a:lnTo>
                  <a:lnTo>
                    <a:pt x="564" y="528"/>
                  </a:lnTo>
                  <a:lnTo>
                    <a:pt x="564" y="528"/>
                  </a:lnTo>
                  <a:lnTo>
                    <a:pt x="562" y="522"/>
                  </a:lnTo>
                  <a:lnTo>
                    <a:pt x="562" y="522"/>
                  </a:lnTo>
                  <a:lnTo>
                    <a:pt x="496" y="442"/>
                  </a:lnTo>
                  <a:lnTo>
                    <a:pt x="496" y="442"/>
                  </a:lnTo>
                  <a:lnTo>
                    <a:pt x="476" y="420"/>
                  </a:lnTo>
                  <a:lnTo>
                    <a:pt x="456" y="398"/>
                  </a:lnTo>
                  <a:lnTo>
                    <a:pt x="434" y="376"/>
                  </a:lnTo>
                  <a:lnTo>
                    <a:pt x="410" y="358"/>
                  </a:lnTo>
                  <a:lnTo>
                    <a:pt x="410" y="358"/>
                  </a:lnTo>
                  <a:lnTo>
                    <a:pt x="378" y="334"/>
                  </a:lnTo>
                  <a:lnTo>
                    <a:pt x="344" y="310"/>
                  </a:lnTo>
                  <a:lnTo>
                    <a:pt x="344" y="310"/>
                  </a:lnTo>
                  <a:lnTo>
                    <a:pt x="288" y="272"/>
                  </a:lnTo>
                  <a:lnTo>
                    <a:pt x="288" y="272"/>
                  </a:lnTo>
                  <a:lnTo>
                    <a:pt x="284" y="270"/>
                  </a:lnTo>
                  <a:lnTo>
                    <a:pt x="278" y="272"/>
                  </a:lnTo>
                  <a:lnTo>
                    <a:pt x="278" y="272"/>
                  </a:lnTo>
                  <a:lnTo>
                    <a:pt x="210" y="320"/>
                  </a:lnTo>
                  <a:lnTo>
                    <a:pt x="210" y="320"/>
                  </a:lnTo>
                  <a:lnTo>
                    <a:pt x="178" y="342"/>
                  </a:lnTo>
                  <a:lnTo>
                    <a:pt x="150" y="364"/>
                  </a:lnTo>
                  <a:lnTo>
                    <a:pt x="122" y="388"/>
                  </a:lnTo>
                  <a:lnTo>
                    <a:pt x="96" y="416"/>
                  </a:lnTo>
                  <a:lnTo>
                    <a:pt x="96" y="416"/>
                  </a:lnTo>
                  <a:lnTo>
                    <a:pt x="56" y="462"/>
                  </a:lnTo>
                  <a:lnTo>
                    <a:pt x="18" y="510"/>
                  </a:lnTo>
                  <a:lnTo>
                    <a:pt x="18" y="510"/>
                  </a:lnTo>
                  <a:lnTo>
                    <a:pt x="4" y="526"/>
                  </a:lnTo>
                  <a:lnTo>
                    <a:pt x="4" y="526"/>
                  </a:lnTo>
                  <a:lnTo>
                    <a:pt x="2" y="530"/>
                  </a:lnTo>
                  <a:lnTo>
                    <a:pt x="2" y="536"/>
                  </a:lnTo>
                  <a:lnTo>
                    <a:pt x="4" y="540"/>
                  </a:lnTo>
                  <a:lnTo>
                    <a:pt x="8" y="544"/>
                  </a:lnTo>
                  <a:lnTo>
                    <a:pt x="8" y="544"/>
                  </a:lnTo>
                  <a:lnTo>
                    <a:pt x="12" y="544"/>
                  </a:lnTo>
                  <a:lnTo>
                    <a:pt x="16" y="544"/>
                  </a:lnTo>
                  <a:lnTo>
                    <a:pt x="20" y="542"/>
                  </a:lnTo>
                  <a:lnTo>
                    <a:pt x="24" y="540"/>
                  </a:lnTo>
                  <a:lnTo>
                    <a:pt x="24" y="540"/>
                  </a:lnTo>
                  <a:lnTo>
                    <a:pt x="30" y="530"/>
                  </a:lnTo>
                  <a:lnTo>
                    <a:pt x="30" y="530"/>
                  </a:lnTo>
                  <a:lnTo>
                    <a:pt x="64" y="488"/>
                  </a:lnTo>
                  <a:lnTo>
                    <a:pt x="64" y="488"/>
                  </a:lnTo>
                  <a:lnTo>
                    <a:pt x="86" y="460"/>
                  </a:lnTo>
                  <a:lnTo>
                    <a:pt x="86" y="460"/>
                  </a:lnTo>
                  <a:close/>
                  <a:moveTo>
                    <a:pt x="90" y="350"/>
                  </a:moveTo>
                  <a:lnTo>
                    <a:pt x="90" y="350"/>
                  </a:lnTo>
                  <a:lnTo>
                    <a:pt x="88" y="354"/>
                  </a:lnTo>
                  <a:lnTo>
                    <a:pt x="88" y="354"/>
                  </a:lnTo>
                  <a:lnTo>
                    <a:pt x="34" y="410"/>
                  </a:lnTo>
                  <a:lnTo>
                    <a:pt x="34" y="410"/>
                  </a:lnTo>
                  <a:lnTo>
                    <a:pt x="4" y="450"/>
                  </a:lnTo>
                  <a:lnTo>
                    <a:pt x="4" y="450"/>
                  </a:lnTo>
                  <a:lnTo>
                    <a:pt x="0" y="454"/>
                  </a:lnTo>
                  <a:lnTo>
                    <a:pt x="0" y="460"/>
                  </a:lnTo>
                  <a:lnTo>
                    <a:pt x="2" y="464"/>
                  </a:lnTo>
                  <a:lnTo>
                    <a:pt x="4" y="466"/>
                  </a:lnTo>
                  <a:lnTo>
                    <a:pt x="4" y="466"/>
                  </a:lnTo>
                  <a:lnTo>
                    <a:pt x="8" y="468"/>
                  </a:lnTo>
                  <a:lnTo>
                    <a:pt x="12" y="468"/>
                  </a:lnTo>
                  <a:lnTo>
                    <a:pt x="18" y="466"/>
                  </a:lnTo>
                  <a:lnTo>
                    <a:pt x="22" y="462"/>
                  </a:lnTo>
                  <a:lnTo>
                    <a:pt x="22" y="462"/>
                  </a:lnTo>
                  <a:lnTo>
                    <a:pt x="34" y="446"/>
                  </a:lnTo>
                  <a:lnTo>
                    <a:pt x="48" y="430"/>
                  </a:lnTo>
                  <a:lnTo>
                    <a:pt x="48" y="430"/>
                  </a:lnTo>
                  <a:lnTo>
                    <a:pt x="82" y="394"/>
                  </a:lnTo>
                  <a:lnTo>
                    <a:pt x="118" y="358"/>
                  </a:lnTo>
                  <a:lnTo>
                    <a:pt x="118" y="358"/>
                  </a:lnTo>
                  <a:lnTo>
                    <a:pt x="134" y="344"/>
                  </a:lnTo>
                  <a:lnTo>
                    <a:pt x="150" y="330"/>
                  </a:lnTo>
                  <a:lnTo>
                    <a:pt x="184" y="306"/>
                  </a:lnTo>
                  <a:lnTo>
                    <a:pt x="184" y="306"/>
                  </a:lnTo>
                  <a:lnTo>
                    <a:pt x="254" y="258"/>
                  </a:lnTo>
                  <a:lnTo>
                    <a:pt x="254" y="258"/>
                  </a:lnTo>
                  <a:lnTo>
                    <a:pt x="262" y="252"/>
                  </a:lnTo>
                  <a:lnTo>
                    <a:pt x="268" y="244"/>
                  </a:lnTo>
                  <a:lnTo>
                    <a:pt x="270" y="234"/>
                  </a:lnTo>
                  <a:lnTo>
                    <a:pt x="272" y="224"/>
                  </a:lnTo>
                  <a:lnTo>
                    <a:pt x="272" y="224"/>
                  </a:lnTo>
                  <a:lnTo>
                    <a:pt x="272" y="88"/>
                  </a:lnTo>
                  <a:lnTo>
                    <a:pt x="272" y="88"/>
                  </a:lnTo>
                  <a:lnTo>
                    <a:pt x="272" y="12"/>
                  </a:lnTo>
                  <a:lnTo>
                    <a:pt x="272" y="12"/>
                  </a:lnTo>
                  <a:lnTo>
                    <a:pt x="270" y="6"/>
                  </a:lnTo>
                  <a:lnTo>
                    <a:pt x="268" y="2"/>
                  </a:lnTo>
                  <a:lnTo>
                    <a:pt x="264" y="0"/>
                  </a:lnTo>
                  <a:lnTo>
                    <a:pt x="260" y="0"/>
                  </a:lnTo>
                  <a:lnTo>
                    <a:pt x="260" y="0"/>
                  </a:lnTo>
                  <a:lnTo>
                    <a:pt x="256" y="0"/>
                  </a:lnTo>
                  <a:lnTo>
                    <a:pt x="252" y="2"/>
                  </a:lnTo>
                  <a:lnTo>
                    <a:pt x="250" y="6"/>
                  </a:lnTo>
                  <a:lnTo>
                    <a:pt x="248" y="12"/>
                  </a:lnTo>
                  <a:lnTo>
                    <a:pt x="248" y="12"/>
                  </a:lnTo>
                  <a:lnTo>
                    <a:pt x="248" y="24"/>
                  </a:lnTo>
                  <a:lnTo>
                    <a:pt x="248" y="24"/>
                  </a:lnTo>
                  <a:lnTo>
                    <a:pt x="248" y="222"/>
                  </a:lnTo>
                  <a:lnTo>
                    <a:pt x="248" y="222"/>
                  </a:lnTo>
                  <a:lnTo>
                    <a:pt x="248" y="232"/>
                  </a:lnTo>
                  <a:lnTo>
                    <a:pt x="246" y="236"/>
                  </a:lnTo>
                  <a:lnTo>
                    <a:pt x="242" y="238"/>
                  </a:lnTo>
                  <a:lnTo>
                    <a:pt x="242" y="238"/>
                  </a:lnTo>
                  <a:lnTo>
                    <a:pt x="184" y="280"/>
                  </a:lnTo>
                  <a:lnTo>
                    <a:pt x="184" y="280"/>
                  </a:lnTo>
                  <a:lnTo>
                    <a:pt x="150" y="302"/>
                  </a:lnTo>
                  <a:lnTo>
                    <a:pt x="150" y="302"/>
                  </a:lnTo>
                  <a:lnTo>
                    <a:pt x="134" y="312"/>
                  </a:lnTo>
                  <a:lnTo>
                    <a:pt x="120" y="320"/>
                  </a:lnTo>
                  <a:lnTo>
                    <a:pt x="120" y="320"/>
                  </a:lnTo>
                  <a:lnTo>
                    <a:pt x="106" y="324"/>
                  </a:lnTo>
                  <a:lnTo>
                    <a:pt x="94" y="326"/>
                  </a:lnTo>
                  <a:lnTo>
                    <a:pt x="80" y="328"/>
                  </a:lnTo>
                  <a:lnTo>
                    <a:pt x="66" y="326"/>
                  </a:lnTo>
                  <a:lnTo>
                    <a:pt x="66" y="326"/>
                  </a:lnTo>
                  <a:lnTo>
                    <a:pt x="50" y="322"/>
                  </a:lnTo>
                  <a:lnTo>
                    <a:pt x="34" y="316"/>
                  </a:lnTo>
                  <a:lnTo>
                    <a:pt x="34" y="316"/>
                  </a:lnTo>
                  <a:lnTo>
                    <a:pt x="22" y="314"/>
                  </a:lnTo>
                  <a:lnTo>
                    <a:pt x="18" y="314"/>
                  </a:lnTo>
                  <a:lnTo>
                    <a:pt x="16" y="316"/>
                  </a:lnTo>
                  <a:lnTo>
                    <a:pt x="16" y="316"/>
                  </a:lnTo>
                  <a:lnTo>
                    <a:pt x="12" y="322"/>
                  </a:lnTo>
                  <a:lnTo>
                    <a:pt x="12" y="328"/>
                  </a:lnTo>
                  <a:lnTo>
                    <a:pt x="16" y="332"/>
                  </a:lnTo>
                  <a:lnTo>
                    <a:pt x="20" y="336"/>
                  </a:lnTo>
                  <a:lnTo>
                    <a:pt x="20" y="336"/>
                  </a:lnTo>
                  <a:lnTo>
                    <a:pt x="36" y="342"/>
                  </a:lnTo>
                  <a:lnTo>
                    <a:pt x="52" y="348"/>
                  </a:lnTo>
                  <a:lnTo>
                    <a:pt x="52" y="348"/>
                  </a:lnTo>
                  <a:lnTo>
                    <a:pt x="70" y="350"/>
                  </a:lnTo>
                  <a:lnTo>
                    <a:pt x="90" y="350"/>
                  </a:lnTo>
                  <a:lnTo>
                    <a:pt x="90" y="350"/>
                  </a:lnTo>
                  <a:close/>
                  <a:moveTo>
                    <a:pt x="478" y="350"/>
                  </a:moveTo>
                  <a:lnTo>
                    <a:pt x="478" y="350"/>
                  </a:lnTo>
                  <a:lnTo>
                    <a:pt x="480" y="350"/>
                  </a:lnTo>
                  <a:lnTo>
                    <a:pt x="480" y="350"/>
                  </a:lnTo>
                  <a:lnTo>
                    <a:pt x="488" y="350"/>
                  </a:lnTo>
                  <a:lnTo>
                    <a:pt x="488" y="350"/>
                  </a:lnTo>
                  <a:lnTo>
                    <a:pt x="504" y="348"/>
                  </a:lnTo>
                  <a:lnTo>
                    <a:pt x="520" y="346"/>
                  </a:lnTo>
                  <a:lnTo>
                    <a:pt x="534" y="342"/>
                  </a:lnTo>
                  <a:lnTo>
                    <a:pt x="548" y="336"/>
                  </a:lnTo>
                  <a:lnTo>
                    <a:pt x="548" y="336"/>
                  </a:lnTo>
                  <a:lnTo>
                    <a:pt x="552" y="332"/>
                  </a:lnTo>
                  <a:lnTo>
                    <a:pt x="556" y="328"/>
                  </a:lnTo>
                  <a:lnTo>
                    <a:pt x="556" y="322"/>
                  </a:lnTo>
                  <a:lnTo>
                    <a:pt x="552" y="316"/>
                  </a:lnTo>
                  <a:lnTo>
                    <a:pt x="552" y="316"/>
                  </a:lnTo>
                  <a:lnTo>
                    <a:pt x="550" y="314"/>
                  </a:lnTo>
                  <a:lnTo>
                    <a:pt x="544" y="312"/>
                  </a:lnTo>
                  <a:lnTo>
                    <a:pt x="540" y="314"/>
                  </a:lnTo>
                  <a:lnTo>
                    <a:pt x="534" y="316"/>
                  </a:lnTo>
                  <a:lnTo>
                    <a:pt x="534" y="316"/>
                  </a:lnTo>
                  <a:lnTo>
                    <a:pt x="526" y="320"/>
                  </a:lnTo>
                  <a:lnTo>
                    <a:pt x="526" y="320"/>
                  </a:lnTo>
                  <a:lnTo>
                    <a:pt x="512" y="324"/>
                  </a:lnTo>
                  <a:lnTo>
                    <a:pt x="498" y="326"/>
                  </a:lnTo>
                  <a:lnTo>
                    <a:pt x="486" y="326"/>
                  </a:lnTo>
                  <a:lnTo>
                    <a:pt x="472" y="326"/>
                  </a:lnTo>
                  <a:lnTo>
                    <a:pt x="458" y="322"/>
                  </a:lnTo>
                  <a:lnTo>
                    <a:pt x="446" y="318"/>
                  </a:lnTo>
                  <a:lnTo>
                    <a:pt x="434" y="312"/>
                  </a:lnTo>
                  <a:lnTo>
                    <a:pt x="422" y="304"/>
                  </a:lnTo>
                  <a:lnTo>
                    <a:pt x="422" y="304"/>
                  </a:lnTo>
                  <a:lnTo>
                    <a:pt x="358" y="260"/>
                  </a:lnTo>
                  <a:lnTo>
                    <a:pt x="358" y="260"/>
                  </a:lnTo>
                  <a:lnTo>
                    <a:pt x="328" y="240"/>
                  </a:lnTo>
                  <a:lnTo>
                    <a:pt x="328" y="240"/>
                  </a:lnTo>
                  <a:lnTo>
                    <a:pt x="324" y="238"/>
                  </a:lnTo>
                  <a:lnTo>
                    <a:pt x="322" y="234"/>
                  </a:lnTo>
                  <a:lnTo>
                    <a:pt x="320" y="230"/>
                  </a:lnTo>
                  <a:lnTo>
                    <a:pt x="318" y="224"/>
                  </a:lnTo>
                  <a:lnTo>
                    <a:pt x="318" y="224"/>
                  </a:lnTo>
                  <a:lnTo>
                    <a:pt x="318" y="40"/>
                  </a:lnTo>
                  <a:lnTo>
                    <a:pt x="318" y="40"/>
                  </a:lnTo>
                  <a:lnTo>
                    <a:pt x="318" y="12"/>
                  </a:lnTo>
                  <a:lnTo>
                    <a:pt x="318" y="12"/>
                  </a:lnTo>
                  <a:lnTo>
                    <a:pt x="318" y="6"/>
                  </a:lnTo>
                  <a:lnTo>
                    <a:pt x="316" y="2"/>
                  </a:lnTo>
                  <a:lnTo>
                    <a:pt x="312" y="0"/>
                  </a:lnTo>
                  <a:lnTo>
                    <a:pt x="306" y="0"/>
                  </a:lnTo>
                  <a:lnTo>
                    <a:pt x="306" y="0"/>
                  </a:lnTo>
                  <a:lnTo>
                    <a:pt x="302" y="0"/>
                  </a:lnTo>
                  <a:lnTo>
                    <a:pt x="300" y="2"/>
                  </a:lnTo>
                  <a:lnTo>
                    <a:pt x="298" y="6"/>
                  </a:lnTo>
                  <a:lnTo>
                    <a:pt x="296" y="12"/>
                  </a:lnTo>
                  <a:lnTo>
                    <a:pt x="296" y="12"/>
                  </a:lnTo>
                  <a:lnTo>
                    <a:pt x="296" y="16"/>
                  </a:lnTo>
                  <a:lnTo>
                    <a:pt x="296" y="16"/>
                  </a:lnTo>
                  <a:lnTo>
                    <a:pt x="296" y="224"/>
                  </a:lnTo>
                  <a:lnTo>
                    <a:pt x="296" y="224"/>
                  </a:lnTo>
                  <a:lnTo>
                    <a:pt x="298" y="234"/>
                  </a:lnTo>
                  <a:lnTo>
                    <a:pt x="300" y="244"/>
                  </a:lnTo>
                  <a:lnTo>
                    <a:pt x="306" y="250"/>
                  </a:lnTo>
                  <a:lnTo>
                    <a:pt x="314" y="258"/>
                  </a:lnTo>
                  <a:lnTo>
                    <a:pt x="314" y="258"/>
                  </a:lnTo>
                  <a:lnTo>
                    <a:pt x="402" y="320"/>
                  </a:lnTo>
                  <a:lnTo>
                    <a:pt x="402" y="320"/>
                  </a:lnTo>
                  <a:lnTo>
                    <a:pt x="430" y="342"/>
                  </a:lnTo>
                  <a:lnTo>
                    <a:pt x="458" y="364"/>
                  </a:lnTo>
                  <a:lnTo>
                    <a:pt x="458" y="364"/>
                  </a:lnTo>
                  <a:lnTo>
                    <a:pt x="480" y="384"/>
                  </a:lnTo>
                  <a:lnTo>
                    <a:pt x="500" y="406"/>
                  </a:lnTo>
                  <a:lnTo>
                    <a:pt x="520" y="428"/>
                  </a:lnTo>
                  <a:lnTo>
                    <a:pt x="538" y="452"/>
                  </a:lnTo>
                  <a:lnTo>
                    <a:pt x="538" y="452"/>
                  </a:lnTo>
                  <a:lnTo>
                    <a:pt x="548" y="464"/>
                  </a:lnTo>
                  <a:lnTo>
                    <a:pt x="548" y="464"/>
                  </a:lnTo>
                  <a:lnTo>
                    <a:pt x="552" y="468"/>
                  </a:lnTo>
                  <a:lnTo>
                    <a:pt x="556" y="468"/>
                  </a:lnTo>
                  <a:lnTo>
                    <a:pt x="560" y="468"/>
                  </a:lnTo>
                  <a:lnTo>
                    <a:pt x="564" y="466"/>
                  </a:lnTo>
                  <a:lnTo>
                    <a:pt x="564" y="466"/>
                  </a:lnTo>
                  <a:lnTo>
                    <a:pt x="566" y="464"/>
                  </a:lnTo>
                  <a:lnTo>
                    <a:pt x="568" y="460"/>
                  </a:lnTo>
                  <a:lnTo>
                    <a:pt x="568" y="456"/>
                  </a:lnTo>
                  <a:lnTo>
                    <a:pt x="566" y="452"/>
                  </a:lnTo>
                  <a:lnTo>
                    <a:pt x="566" y="452"/>
                  </a:lnTo>
                  <a:lnTo>
                    <a:pt x="560" y="444"/>
                  </a:lnTo>
                  <a:lnTo>
                    <a:pt x="560" y="444"/>
                  </a:lnTo>
                  <a:lnTo>
                    <a:pt x="504" y="378"/>
                  </a:lnTo>
                  <a:lnTo>
                    <a:pt x="504" y="378"/>
                  </a:lnTo>
                  <a:lnTo>
                    <a:pt x="478" y="350"/>
                  </a:lnTo>
                  <a:lnTo>
                    <a:pt x="478" y="350"/>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7" name="Freeform 28"/>
            <p:cNvSpPr>
              <a:spLocks/>
            </p:cNvSpPr>
            <p:nvPr/>
          </p:nvSpPr>
          <p:spPr bwMode="auto">
            <a:xfrm>
              <a:off x="1706625" y="2823990"/>
              <a:ext cx="375860" cy="693895"/>
            </a:xfrm>
            <a:custGeom>
              <a:avLst/>
              <a:gdLst>
                <a:gd name="T0" fmla="*/ 308 w 312"/>
                <a:gd name="T1" fmla="*/ 558 h 576"/>
                <a:gd name="T2" fmla="*/ 290 w 312"/>
                <a:gd name="T3" fmla="*/ 568 h 576"/>
                <a:gd name="T4" fmla="*/ 198 w 312"/>
                <a:gd name="T5" fmla="*/ 576 h 576"/>
                <a:gd name="T6" fmla="*/ 140 w 312"/>
                <a:gd name="T7" fmla="*/ 574 h 576"/>
                <a:gd name="T8" fmla="*/ 112 w 312"/>
                <a:gd name="T9" fmla="*/ 568 h 576"/>
                <a:gd name="T10" fmla="*/ 72 w 312"/>
                <a:gd name="T11" fmla="*/ 552 h 576"/>
                <a:gd name="T12" fmla="*/ 42 w 312"/>
                <a:gd name="T13" fmla="*/ 522 h 576"/>
                <a:gd name="T14" fmla="*/ 28 w 312"/>
                <a:gd name="T15" fmla="*/ 498 h 576"/>
                <a:gd name="T16" fmla="*/ 8 w 312"/>
                <a:gd name="T17" fmla="*/ 428 h 576"/>
                <a:gd name="T18" fmla="*/ 2 w 312"/>
                <a:gd name="T19" fmla="*/ 342 h 576"/>
                <a:gd name="T20" fmla="*/ 2 w 312"/>
                <a:gd name="T21" fmla="*/ 270 h 576"/>
                <a:gd name="T22" fmla="*/ 34 w 312"/>
                <a:gd name="T23" fmla="*/ 294 h 576"/>
                <a:gd name="T24" fmla="*/ 36 w 312"/>
                <a:gd name="T25" fmla="*/ 300 h 576"/>
                <a:gd name="T26" fmla="*/ 44 w 312"/>
                <a:gd name="T27" fmla="*/ 420 h 576"/>
                <a:gd name="T28" fmla="*/ 54 w 312"/>
                <a:gd name="T29" fmla="*/ 466 h 576"/>
                <a:gd name="T30" fmla="*/ 66 w 312"/>
                <a:gd name="T31" fmla="*/ 494 h 576"/>
                <a:gd name="T32" fmla="*/ 92 w 312"/>
                <a:gd name="T33" fmla="*/ 520 h 576"/>
                <a:gd name="T34" fmla="*/ 126 w 312"/>
                <a:gd name="T35" fmla="*/ 534 h 576"/>
                <a:gd name="T36" fmla="*/ 168 w 312"/>
                <a:gd name="T37" fmla="*/ 540 h 576"/>
                <a:gd name="T38" fmla="*/ 256 w 312"/>
                <a:gd name="T39" fmla="*/ 534 h 576"/>
                <a:gd name="T40" fmla="*/ 270 w 312"/>
                <a:gd name="T41" fmla="*/ 532 h 576"/>
                <a:gd name="T42" fmla="*/ 276 w 312"/>
                <a:gd name="T43" fmla="*/ 524 h 576"/>
                <a:gd name="T44" fmla="*/ 274 w 312"/>
                <a:gd name="T45" fmla="*/ 386 h 576"/>
                <a:gd name="T46" fmla="*/ 264 w 312"/>
                <a:gd name="T47" fmla="*/ 292 h 576"/>
                <a:gd name="T48" fmla="*/ 238 w 312"/>
                <a:gd name="T49" fmla="*/ 200 h 576"/>
                <a:gd name="T50" fmla="*/ 216 w 312"/>
                <a:gd name="T51" fmla="*/ 158 h 576"/>
                <a:gd name="T52" fmla="*/ 178 w 312"/>
                <a:gd name="T53" fmla="*/ 104 h 576"/>
                <a:gd name="T54" fmla="*/ 142 w 312"/>
                <a:gd name="T55" fmla="*/ 74 h 576"/>
                <a:gd name="T56" fmla="*/ 78 w 312"/>
                <a:gd name="T57" fmla="*/ 42 h 576"/>
                <a:gd name="T58" fmla="*/ 72 w 312"/>
                <a:gd name="T59" fmla="*/ 38 h 576"/>
                <a:gd name="T60" fmla="*/ 48 w 312"/>
                <a:gd name="T61" fmla="*/ 40 h 576"/>
                <a:gd name="T62" fmla="*/ 42 w 312"/>
                <a:gd name="T63" fmla="*/ 56 h 576"/>
                <a:gd name="T64" fmla="*/ 38 w 312"/>
                <a:gd name="T65" fmla="*/ 88 h 576"/>
                <a:gd name="T66" fmla="*/ 36 w 312"/>
                <a:gd name="T67" fmla="*/ 150 h 576"/>
                <a:gd name="T68" fmla="*/ 4 w 312"/>
                <a:gd name="T69" fmla="*/ 124 h 576"/>
                <a:gd name="T70" fmla="*/ 2 w 312"/>
                <a:gd name="T71" fmla="*/ 82 h 576"/>
                <a:gd name="T72" fmla="*/ 8 w 312"/>
                <a:gd name="T73" fmla="*/ 42 h 576"/>
                <a:gd name="T74" fmla="*/ 24 w 312"/>
                <a:gd name="T75" fmla="*/ 14 h 576"/>
                <a:gd name="T76" fmla="*/ 50 w 312"/>
                <a:gd name="T77" fmla="*/ 2 h 576"/>
                <a:gd name="T78" fmla="*/ 74 w 312"/>
                <a:gd name="T79" fmla="*/ 2 h 576"/>
                <a:gd name="T80" fmla="*/ 136 w 312"/>
                <a:gd name="T81" fmla="*/ 26 h 576"/>
                <a:gd name="T82" fmla="*/ 182 w 312"/>
                <a:gd name="T83" fmla="*/ 56 h 576"/>
                <a:gd name="T84" fmla="*/ 222 w 312"/>
                <a:gd name="T85" fmla="*/ 100 h 576"/>
                <a:gd name="T86" fmla="*/ 266 w 312"/>
                <a:gd name="T87" fmla="*/ 172 h 576"/>
                <a:gd name="T88" fmla="*/ 288 w 312"/>
                <a:gd name="T89" fmla="*/ 232 h 576"/>
                <a:gd name="T90" fmla="*/ 300 w 312"/>
                <a:gd name="T91" fmla="*/ 294 h 576"/>
                <a:gd name="T92" fmla="*/ 310 w 312"/>
                <a:gd name="T93" fmla="*/ 390 h 576"/>
                <a:gd name="T94" fmla="*/ 312 w 312"/>
                <a:gd name="T95" fmla="*/ 55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2" h="576">
                  <a:moveTo>
                    <a:pt x="312" y="552"/>
                  </a:moveTo>
                  <a:lnTo>
                    <a:pt x="312" y="552"/>
                  </a:lnTo>
                  <a:lnTo>
                    <a:pt x="308" y="558"/>
                  </a:lnTo>
                  <a:lnTo>
                    <a:pt x="304" y="562"/>
                  </a:lnTo>
                  <a:lnTo>
                    <a:pt x="298" y="566"/>
                  </a:lnTo>
                  <a:lnTo>
                    <a:pt x="290" y="568"/>
                  </a:lnTo>
                  <a:lnTo>
                    <a:pt x="290" y="568"/>
                  </a:lnTo>
                  <a:lnTo>
                    <a:pt x="228" y="574"/>
                  </a:lnTo>
                  <a:lnTo>
                    <a:pt x="198" y="576"/>
                  </a:lnTo>
                  <a:lnTo>
                    <a:pt x="168" y="576"/>
                  </a:lnTo>
                  <a:lnTo>
                    <a:pt x="168" y="576"/>
                  </a:lnTo>
                  <a:lnTo>
                    <a:pt x="140" y="574"/>
                  </a:lnTo>
                  <a:lnTo>
                    <a:pt x="126" y="572"/>
                  </a:lnTo>
                  <a:lnTo>
                    <a:pt x="112" y="568"/>
                  </a:lnTo>
                  <a:lnTo>
                    <a:pt x="112" y="568"/>
                  </a:lnTo>
                  <a:lnTo>
                    <a:pt x="98" y="564"/>
                  </a:lnTo>
                  <a:lnTo>
                    <a:pt x="84" y="558"/>
                  </a:lnTo>
                  <a:lnTo>
                    <a:pt x="72" y="552"/>
                  </a:lnTo>
                  <a:lnTo>
                    <a:pt x="62" y="544"/>
                  </a:lnTo>
                  <a:lnTo>
                    <a:pt x="52" y="534"/>
                  </a:lnTo>
                  <a:lnTo>
                    <a:pt x="42" y="522"/>
                  </a:lnTo>
                  <a:lnTo>
                    <a:pt x="34" y="510"/>
                  </a:lnTo>
                  <a:lnTo>
                    <a:pt x="28" y="498"/>
                  </a:lnTo>
                  <a:lnTo>
                    <a:pt x="28" y="498"/>
                  </a:lnTo>
                  <a:lnTo>
                    <a:pt x="18" y="474"/>
                  </a:lnTo>
                  <a:lnTo>
                    <a:pt x="12" y="452"/>
                  </a:lnTo>
                  <a:lnTo>
                    <a:pt x="8" y="428"/>
                  </a:lnTo>
                  <a:lnTo>
                    <a:pt x="6" y="404"/>
                  </a:lnTo>
                  <a:lnTo>
                    <a:pt x="6" y="404"/>
                  </a:lnTo>
                  <a:lnTo>
                    <a:pt x="2" y="342"/>
                  </a:lnTo>
                  <a:lnTo>
                    <a:pt x="0" y="280"/>
                  </a:lnTo>
                  <a:lnTo>
                    <a:pt x="0" y="280"/>
                  </a:lnTo>
                  <a:lnTo>
                    <a:pt x="2" y="270"/>
                  </a:lnTo>
                  <a:lnTo>
                    <a:pt x="2" y="270"/>
                  </a:lnTo>
                  <a:lnTo>
                    <a:pt x="34" y="294"/>
                  </a:lnTo>
                  <a:lnTo>
                    <a:pt x="34" y="294"/>
                  </a:lnTo>
                  <a:lnTo>
                    <a:pt x="36" y="296"/>
                  </a:lnTo>
                  <a:lnTo>
                    <a:pt x="36" y="300"/>
                  </a:lnTo>
                  <a:lnTo>
                    <a:pt x="36" y="300"/>
                  </a:lnTo>
                  <a:lnTo>
                    <a:pt x="38" y="360"/>
                  </a:lnTo>
                  <a:lnTo>
                    <a:pt x="40" y="390"/>
                  </a:lnTo>
                  <a:lnTo>
                    <a:pt x="44" y="420"/>
                  </a:lnTo>
                  <a:lnTo>
                    <a:pt x="44" y="420"/>
                  </a:lnTo>
                  <a:lnTo>
                    <a:pt x="50" y="452"/>
                  </a:lnTo>
                  <a:lnTo>
                    <a:pt x="54" y="466"/>
                  </a:lnTo>
                  <a:lnTo>
                    <a:pt x="60" y="482"/>
                  </a:lnTo>
                  <a:lnTo>
                    <a:pt x="60" y="482"/>
                  </a:lnTo>
                  <a:lnTo>
                    <a:pt x="66" y="494"/>
                  </a:lnTo>
                  <a:lnTo>
                    <a:pt x="74" y="504"/>
                  </a:lnTo>
                  <a:lnTo>
                    <a:pt x="82" y="512"/>
                  </a:lnTo>
                  <a:lnTo>
                    <a:pt x="92" y="520"/>
                  </a:lnTo>
                  <a:lnTo>
                    <a:pt x="104" y="526"/>
                  </a:lnTo>
                  <a:lnTo>
                    <a:pt x="114" y="530"/>
                  </a:lnTo>
                  <a:lnTo>
                    <a:pt x="126" y="534"/>
                  </a:lnTo>
                  <a:lnTo>
                    <a:pt x="140" y="536"/>
                  </a:lnTo>
                  <a:lnTo>
                    <a:pt x="140" y="536"/>
                  </a:lnTo>
                  <a:lnTo>
                    <a:pt x="168" y="540"/>
                  </a:lnTo>
                  <a:lnTo>
                    <a:pt x="198" y="538"/>
                  </a:lnTo>
                  <a:lnTo>
                    <a:pt x="226" y="538"/>
                  </a:lnTo>
                  <a:lnTo>
                    <a:pt x="256" y="534"/>
                  </a:lnTo>
                  <a:lnTo>
                    <a:pt x="256" y="534"/>
                  </a:lnTo>
                  <a:lnTo>
                    <a:pt x="270" y="532"/>
                  </a:lnTo>
                  <a:lnTo>
                    <a:pt x="270" y="532"/>
                  </a:lnTo>
                  <a:lnTo>
                    <a:pt x="274" y="532"/>
                  </a:lnTo>
                  <a:lnTo>
                    <a:pt x="276" y="530"/>
                  </a:lnTo>
                  <a:lnTo>
                    <a:pt x="276" y="524"/>
                  </a:lnTo>
                  <a:lnTo>
                    <a:pt x="276" y="524"/>
                  </a:lnTo>
                  <a:lnTo>
                    <a:pt x="276" y="432"/>
                  </a:lnTo>
                  <a:lnTo>
                    <a:pt x="274" y="386"/>
                  </a:lnTo>
                  <a:lnTo>
                    <a:pt x="270" y="340"/>
                  </a:lnTo>
                  <a:lnTo>
                    <a:pt x="270" y="340"/>
                  </a:lnTo>
                  <a:lnTo>
                    <a:pt x="264" y="292"/>
                  </a:lnTo>
                  <a:lnTo>
                    <a:pt x="252" y="246"/>
                  </a:lnTo>
                  <a:lnTo>
                    <a:pt x="246" y="222"/>
                  </a:lnTo>
                  <a:lnTo>
                    <a:pt x="238" y="200"/>
                  </a:lnTo>
                  <a:lnTo>
                    <a:pt x="228" y="178"/>
                  </a:lnTo>
                  <a:lnTo>
                    <a:pt x="216" y="158"/>
                  </a:lnTo>
                  <a:lnTo>
                    <a:pt x="216" y="158"/>
                  </a:lnTo>
                  <a:lnTo>
                    <a:pt x="206" y="138"/>
                  </a:lnTo>
                  <a:lnTo>
                    <a:pt x="192" y="120"/>
                  </a:lnTo>
                  <a:lnTo>
                    <a:pt x="178" y="104"/>
                  </a:lnTo>
                  <a:lnTo>
                    <a:pt x="162" y="88"/>
                  </a:lnTo>
                  <a:lnTo>
                    <a:pt x="162" y="88"/>
                  </a:lnTo>
                  <a:lnTo>
                    <a:pt x="142" y="74"/>
                  </a:lnTo>
                  <a:lnTo>
                    <a:pt x="122" y="60"/>
                  </a:lnTo>
                  <a:lnTo>
                    <a:pt x="102" y="50"/>
                  </a:lnTo>
                  <a:lnTo>
                    <a:pt x="78" y="42"/>
                  </a:lnTo>
                  <a:lnTo>
                    <a:pt x="78" y="42"/>
                  </a:lnTo>
                  <a:lnTo>
                    <a:pt x="72" y="38"/>
                  </a:lnTo>
                  <a:lnTo>
                    <a:pt x="72" y="38"/>
                  </a:lnTo>
                  <a:lnTo>
                    <a:pt x="60" y="36"/>
                  </a:lnTo>
                  <a:lnTo>
                    <a:pt x="52" y="38"/>
                  </a:lnTo>
                  <a:lnTo>
                    <a:pt x="48" y="40"/>
                  </a:lnTo>
                  <a:lnTo>
                    <a:pt x="46" y="44"/>
                  </a:lnTo>
                  <a:lnTo>
                    <a:pt x="42" y="56"/>
                  </a:lnTo>
                  <a:lnTo>
                    <a:pt x="42" y="56"/>
                  </a:lnTo>
                  <a:lnTo>
                    <a:pt x="38" y="70"/>
                  </a:lnTo>
                  <a:lnTo>
                    <a:pt x="38" y="88"/>
                  </a:lnTo>
                  <a:lnTo>
                    <a:pt x="38" y="88"/>
                  </a:lnTo>
                  <a:lnTo>
                    <a:pt x="38" y="138"/>
                  </a:lnTo>
                  <a:lnTo>
                    <a:pt x="38" y="138"/>
                  </a:lnTo>
                  <a:lnTo>
                    <a:pt x="36" y="150"/>
                  </a:lnTo>
                  <a:lnTo>
                    <a:pt x="36" y="150"/>
                  </a:lnTo>
                  <a:lnTo>
                    <a:pt x="4" y="124"/>
                  </a:lnTo>
                  <a:lnTo>
                    <a:pt x="4" y="124"/>
                  </a:lnTo>
                  <a:lnTo>
                    <a:pt x="2" y="120"/>
                  </a:lnTo>
                  <a:lnTo>
                    <a:pt x="2" y="120"/>
                  </a:lnTo>
                  <a:lnTo>
                    <a:pt x="2" y="82"/>
                  </a:lnTo>
                  <a:lnTo>
                    <a:pt x="4" y="62"/>
                  </a:lnTo>
                  <a:lnTo>
                    <a:pt x="8" y="42"/>
                  </a:lnTo>
                  <a:lnTo>
                    <a:pt x="8" y="42"/>
                  </a:lnTo>
                  <a:lnTo>
                    <a:pt x="12" y="32"/>
                  </a:lnTo>
                  <a:lnTo>
                    <a:pt x="16" y="22"/>
                  </a:lnTo>
                  <a:lnTo>
                    <a:pt x="24" y="14"/>
                  </a:lnTo>
                  <a:lnTo>
                    <a:pt x="32" y="8"/>
                  </a:lnTo>
                  <a:lnTo>
                    <a:pt x="40" y="4"/>
                  </a:lnTo>
                  <a:lnTo>
                    <a:pt x="50" y="2"/>
                  </a:lnTo>
                  <a:lnTo>
                    <a:pt x="62" y="0"/>
                  </a:lnTo>
                  <a:lnTo>
                    <a:pt x="74" y="2"/>
                  </a:lnTo>
                  <a:lnTo>
                    <a:pt x="74" y="2"/>
                  </a:lnTo>
                  <a:lnTo>
                    <a:pt x="96" y="8"/>
                  </a:lnTo>
                  <a:lnTo>
                    <a:pt x="116" y="16"/>
                  </a:lnTo>
                  <a:lnTo>
                    <a:pt x="136" y="26"/>
                  </a:lnTo>
                  <a:lnTo>
                    <a:pt x="156" y="38"/>
                  </a:lnTo>
                  <a:lnTo>
                    <a:pt x="156" y="38"/>
                  </a:lnTo>
                  <a:lnTo>
                    <a:pt x="182" y="56"/>
                  </a:lnTo>
                  <a:lnTo>
                    <a:pt x="204" y="78"/>
                  </a:lnTo>
                  <a:lnTo>
                    <a:pt x="204" y="78"/>
                  </a:lnTo>
                  <a:lnTo>
                    <a:pt x="222" y="100"/>
                  </a:lnTo>
                  <a:lnTo>
                    <a:pt x="240" y="122"/>
                  </a:lnTo>
                  <a:lnTo>
                    <a:pt x="254" y="146"/>
                  </a:lnTo>
                  <a:lnTo>
                    <a:pt x="266" y="172"/>
                  </a:lnTo>
                  <a:lnTo>
                    <a:pt x="266" y="172"/>
                  </a:lnTo>
                  <a:lnTo>
                    <a:pt x="278" y="202"/>
                  </a:lnTo>
                  <a:lnTo>
                    <a:pt x="288" y="232"/>
                  </a:lnTo>
                  <a:lnTo>
                    <a:pt x="294" y="264"/>
                  </a:lnTo>
                  <a:lnTo>
                    <a:pt x="300" y="294"/>
                  </a:lnTo>
                  <a:lnTo>
                    <a:pt x="300" y="294"/>
                  </a:lnTo>
                  <a:lnTo>
                    <a:pt x="306" y="342"/>
                  </a:lnTo>
                  <a:lnTo>
                    <a:pt x="310" y="390"/>
                  </a:lnTo>
                  <a:lnTo>
                    <a:pt x="310" y="390"/>
                  </a:lnTo>
                  <a:lnTo>
                    <a:pt x="312" y="402"/>
                  </a:lnTo>
                  <a:lnTo>
                    <a:pt x="312" y="402"/>
                  </a:lnTo>
                  <a:lnTo>
                    <a:pt x="312" y="552"/>
                  </a:lnTo>
                  <a:lnTo>
                    <a:pt x="312" y="552"/>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8" name="Freeform 29"/>
            <p:cNvSpPr>
              <a:spLocks/>
            </p:cNvSpPr>
            <p:nvPr/>
          </p:nvSpPr>
          <p:spPr bwMode="auto">
            <a:xfrm>
              <a:off x="1171748" y="2823990"/>
              <a:ext cx="375860" cy="693895"/>
            </a:xfrm>
            <a:custGeom>
              <a:avLst/>
              <a:gdLst>
                <a:gd name="T0" fmla="*/ 2 w 312"/>
                <a:gd name="T1" fmla="*/ 372 h 576"/>
                <a:gd name="T2" fmla="*/ 12 w 312"/>
                <a:gd name="T3" fmla="*/ 290 h 576"/>
                <a:gd name="T4" fmla="*/ 30 w 312"/>
                <a:gd name="T5" fmla="*/ 212 h 576"/>
                <a:gd name="T6" fmla="*/ 66 w 312"/>
                <a:gd name="T7" fmla="*/ 134 h 576"/>
                <a:gd name="T8" fmla="*/ 102 w 312"/>
                <a:gd name="T9" fmla="*/ 84 h 576"/>
                <a:gd name="T10" fmla="*/ 150 w 312"/>
                <a:gd name="T11" fmla="*/ 42 h 576"/>
                <a:gd name="T12" fmla="*/ 212 w 312"/>
                <a:gd name="T13" fmla="*/ 8 h 576"/>
                <a:gd name="T14" fmla="*/ 250 w 312"/>
                <a:gd name="T15" fmla="*/ 0 h 576"/>
                <a:gd name="T16" fmla="*/ 282 w 312"/>
                <a:gd name="T17" fmla="*/ 10 h 576"/>
                <a:gd name="T18" fmla="*/ 302 w 312"/>
                <a:gd name="T19" fmla="*/ 36 h 576"/>
                <a:gd name="T20" fmla="*/ 308 w 312"/>
                <a:gd name="T21" fmla="*/ 68 h 576"/>
                <a:gd name="T22" fmla="*/ 310 w 312"/>
                <a:gd name="T23" fmla="*/ 120 h 576"/>
                <a:gd name="T24" fmla="*/ 306 w 312"/>
                <a:gd name="T25" fmla="*/ 126 h 576"/>
                <a:gd name="T26" fmla="*/ 274 w 312"/>
                <a:gd name="T27" fmla="*/ 106 h 576"/>
                <a:gd name="T28" fmla="*/ 272 w 312"/>
                <a:gd name="T29" fmla="*/ 58 h 576"/>
                <a:gd name="T30" fmla="*/ 268 w 312"/>
                <a:gd name="T31" fmla="*/ 46 h 576"/>
                <a:gd name="T32" fmla="*/ 254 w 312"/>
                <a:gd name="T33" fmla="*/ 36 h 576"/>
                <a:gd name="T34" fmla="*/ 234 w 312"/>
                <a:gd name="T35" fmla="*/ 40 h 576"/>
                <a:gd name="T36" fmla="*/ 184 w 312"/>
                <a:gd name="T37" fmla="*/ 64 h 576"/>
                <a:gd name="T38" fmla="*/ 144 w 312"/>
                <a:gd name="T39" fmla="*/ 94 h 576"/>
                <a:gd name="T40" fmla="*/ 112 w 312"/>
                <a:gd name="T41" fmla="*/ 130 h 576"/>
                <a:gd name="T42" fmla="*/ 78 w 312"/>
                <a:gd name="T43" fmla="*/ 192 h 576"/>
                <a:gd name="T44" fmla="*/ 56 w 312"/>
                <a:gd name="T45" fmla="*/ 254 h 576"/>
                <a:gd name="T46" fmla="*/ 44 w 312"/>
                <a:gd name="T47" fmla="*/ 316 h 576"/>
                <a:gd name="T48" fmla="*/ 34 w 312"/>
                <a:gd name="T49" fmla="*/ 474 h 576"/>
                <a:gd name="T50" fmla="*/ 36 w 312"/>
                <a:gd name="T51" fmla="*/ 530 h 576"/>
                <a:gd name="T52" fmla="*/ 74 w 312"/>
                <a:gd name="T53" fmla="*/ 536 h 576"/>
                <a:gd name="T54" fmla="*/ 172 w 312"/>
                <a:gd name="T55" fmla="*/ 536 h 576"/>
                <a:gd name="T56" fmla="*/ 204 w 312"/>
                <a:gd name="T57" fmla="*/ 528 h 576"/>
                <a:gd name="T58" fmla="*/ 234 w 312"/>
                <a:gd name="T59" fmla="*/ 508 h 576"/>
                <a:gd name="T60" fmla="*/ 254 w 312"/>
                <a:gd name="T61" fmla="*/ 476 h 576"/>
                <a:gd name="T62" fmla="*/ 270 w 312"/>
                <a:gd name="T63" fmla="*/ 404 h 576"/>
                <a:gd name="T64" fmla="*/ 276 w 312"/>
                <a:gd name="T65" fmla="*/ 330 h 576"/>
                <a:gd name="T66" fmla="*/ 276 w 312"/>
                <a:gd name="T67" fmla="*/ 294 h 576"/>
                <a:gd name="T68" fmla="*/ 310 w 312"/>
                <a:gd name="T69" fmla="*/ 270 h 576"/>
                <a:gd name="T70" fmla="*/ 310 w 312"/>
                <a:gd name="T71" fmla="*/ 278 h 576"/>
                <a:gd name="T72" fmla="*/ 306 w 312"/>
                <a:gd name="T73" fmla="*/ 406 h 576"/>
                <a:gd name="T74" fmla="*/ 296 w 312"/>
                <a:gd name="T75" fmla="*/ 468 h 576"/>
                <a:gd name="T76" fmla="*/ 270 w 312"/>
                <a:gd name="T77" fmla="*/ 522 h 576"/>
                <a:gd name="T78" fmla="*/ 250 w 312"/>
                <a:gd name="T79" fmla="*/ 542 h 576"/>
                <a:gd name="T80" fmla="*/ 210 w 312"/>
                <a:gd name="T81" fmla="*/ 566 h 576"/>
                <a:gd name="T82" fmla="*/ 166 w 312"/>
                <a:gd name="T83" fmla="*/ 576 h 576"/>
                <a:gd name="T84" fmla="*/ 52 w 312"/>
                <a:gd name="T85" fmla="*/ 572 h 576"/>
                <a:gd name="T86" fmla="*/ 24 w 312"/>
                <a:gd name="T87" fmla="*/ 568 h 576"/>
                <a:gd name="T88" fmla="*/ 4 w 312"/>
                <a:gd name="T89" fmla="*/ 558 h 576"/>
                <a:gd name="T90" fmla="*/ 0 w 312"/>
                <a:gd name="T91" fmla="*/ 40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2" h="576">
                  <a:moveTo>
                    <a:pt x="0" y="402"/>
                  </a:moveTo>
                  <a:lnTo>
                    <a:pt x="0" y="402"/>
                  </a:lnTo>
                  <a:lnTo>
                    <a:pt x="2" y="372"/>
                  </a:lnTo>
                  <a:lnTo>
                    <a:pt x="2" y="372"/>
                  </a:lnTo>
                  <a:lnTo>
                    <a:pt x="6" y="330"/>
                  </a:lnTo>
                  <a:lnTo>
                    <a:pt x="12" y="290"/>
                  </a:lnTo>
                  <a:lnTo>
                    <a:pt x="20" y="252"/>
                  </a:lnTo>
                  <a:lnTo>
                    <a:pt x="30" y="212"/>
                  </a:lnTo>
                  <a:lnTo>
                    <a:pt x="30" y="212"/>
                  </a:lnTo>
                  <a:lnTo>
                    <a:pt x="46" y="172"/>
                  </a:lnTo>
                  <a:lnTo>
                    <a:pt x="56" y="152"/>
                  </a:lnTo>
                  <a:lnTo>
                    <a:pt x="66" y="134"/>
                  </a:lnTo>
                  <a:lnTo>
                    <a:pt x="66" y="134"/>
                  </a:lnTo>
                  <a:lnTo>
                    <a:pt x="84" y="108"/>
                  </a:lnTo>
                  <a:lnTo>
                    <a:pt x="102" y="84"/>
                  </a:lnTo>
                  <a:lnTo>
                    <a:pt x="124" y="62"/>
                  </a:lnTo>
                  <a:lnTo>
                    <a:pt x="150" y="42"/>
                  </a:lnTo>
                  <a:lnTo>
                    <a:pt x="150" y="42"/>
                  </a:lnTo>
                  <a:lnTo>
                    <a:pt x="170" y="28"/>
                  </a:lnTo>
                  <a:lnTo>
                    <a:pt x="190" y="18"/>
                  </a:lnTo>
                  <a:lnTo>
                    <a:pt x="212" y="8"/>
                  </a:lnTo>
                  <a:lnTo>
                    <a:pt x="236" y="2"/>
                  </a:lnTo>
                  <a:lnTo>
                    <a:pt x="236" y="2"/>
                  </a:lnTo>
                  <a:lnTo>
                    <a:pt x="250" y="0"/>
                  </a:lnTo>
                  <a:lnTo>
                    <a:pt x="262" y="2"/>
                  </a:lnTo>
                  <a:lnTo>
                    <a:pt x="274" y="4"/>
                  </a:lnTo>
                  <a:lnTo>
                    <a:pt x="282" y="10"/>
                  </a:lnTo>
                  <a:lnTo>
                    <a:pt x="292" y="16"/>
                  </a:lnTo>
                  <a:lnTo>
                    <a:pt x="298" y="26"/>
                  </a:lnTo>
                  <a:lnTo>
                    <a:pt x="302" y="36"/>
                  </a:lnTo>
                  <a:lnTo>
                    <a:pt x="306" y="50"/>
                  </a:lnTo>
                  <a:lnTo>
                    <a:pt x="306" y="50"/>
                  </a:lnTo>
                  <a:lnTo>
                    <a:pt x="308" y="68"/>
                  </a:lnTo>
                  <a:lnTo>
                    <a:pt x="310" y="86"/>
                  </a:lnTo>
                  <a:lnTo>
                    <a:pt x="310" y="120"/>
                  </a:lnTo>
                  <a:lnTo>
                    <a:pt x="310" y="120"/>
                  </a:lnTo>
                  <a:lnTo>
                    <a:pt x="308" y="124"/>
                  </a:lnTo>
                  <a:lnTo>
                    <a:pt x="306" y="126"/>
                  </a:lnTo>
                  <a:lnTo>
                    <a:pt x="306" y="126"/>
                  </a:lnTo>
                  <a:lnTo>
                    <a:pt x="274" y="150"/>
                  </a:lnTo>
                  <a:lnTo>
                    <a:pt x="274" y="150"/>
                  </a:lnTo>
                  <a:lnTo>
                    <a:pt x="274" y="106"/>
                  </a:lnTo>
                  <a:lnTo>
                    <a:pt x="274" y="106"/>
                  </a:lnTo>
                  <a:lnTo>
                    <a:pt x="274" y="82"/>
                  </a:lnTo>
                  <a:lnTo>
                    <a:pt x="272" y="58"/>
                  </a:lnTo>
                  <a:lnTo>
                    <a:pt x="272" y="58"/>
                  </a:lnTo>
                  <a:lnTo>
                    <a:pt x="270" y="52"/>
                  </a:lnTo>
                  <a:lnTo>
                    <a:pt x="268" y="46"/>
                  </a:lnTo>
                  <a:lnTo>
                    <a:pt x="264" y="42"/>
                  </a:lnTo>
                  <a:lnTo>
                    <a:pt x="260" y="38"/>
                  </a:lnTo>
                  <a:lnTo>
                    <a:pt x="254" y="36"/>
                  </a:lnTo>
                  <a:lnTo>
                    <a:pt x="248" y="36"/>
                  </a:lnTo>
                  <a:lnTo>
                    <a:pt x="242" y="38"/>
                  </a:lnTo>
                  <a:lnTo>
                    <a:pt x="234" y="40"/>
                  </a:lnTo>
                  <a:lnTo>
                    <a:pt x="234" y="40"/>
                  </a:lnTo>
                  <a:lnTo>
                    <a:pt x="210" y="52"/>
                  </a:lnTo>
                  <a:lnTo>
                    <a:pt x="184" y="64"/>
                  </a:lnTo>
                  <a:lnTo>
                    <a:pt x="184" y="64"/>
                  </a:lnTo>
                  <a:lnTo>
                    <a:pt x="164" y="78"/>
                  </a:lnTo>
                  <a:lnTo>
                    <a:pt x="144" y="94"/>
                  </a:lnTo>
                  <a:lnTo>
                    <a:pt x="128" y="110"/>
                  </a:lnTo>
                  <a:lnTo>
                    <a:pt x="112" y="130"/>
                  </a:lnTo>
                  <a:lnTo>
                    <a:pt x="112" y="130"/>
                  </a:lnTo>
                  <a:lnTo>
                    <a:pt x="102" y="144"/>
                  </a:lnTo>
                  <a:lnTo>
                    <a:pt x="94" y="160"/>
                  </a:lnTo>
                  <a:lnTo>
                    <a:pt x="78" y="192"/>
                  </a:lnTo>
                  <a:lnTo>
                    <a:pt x="78" y="192"/>
                  </a:lnTo>
                  <a:lnTo>
                    <a:pt x="66" y="222"/>
                  </a:lnTo>
                  <a:lnTo>
                    <a:pt x="56" y="254"/>
                  </a:lnTo>
                  <a:lnTo>
                    <a:pt x="50" y="284"/>
                  </a:lnTo>
                  <a:lnTo>
                    <a:pt x="44" y="316"/>
                  </a:lnTo>
                  <a:lnTo>
                    <a:pt x="44" y="316"/>
                  </a:lnTo>
                  <a:lnTo>
                    <a:pt x="38" y="368"/>
                  </a:lnTo>
                  <a:lnTo>
                    <a:pt x="36" y="420"/>
                  </a:lnTo>
                  <a:lnTo>
                    <a:pt x="34" y="474"/>
                  </a:lnTo>
                  <a:lnTo>
                    <a:pt x="36" y="526"/>
                  </a:lnTo>
                  <a:lnTo>
                    <a:pt x="36" y="526"/>
                  </a:lnTo>
                  <a:lnTo>
                    <a:pt x="36" y="530"/>
                  </a:lnTo>
                  <a:lnTo>
                    <a:pt x="40" y="532"/>
                  </a:lnTo>
                  <a:lnTo>
                    <a:pt x="40" y="532"/>
                  </a:lnTo>
                  <a:lnTo>
                    <a:pt x="74" y="536"/>
                  </a:lnTo>
                  <a:lnTo>
                    <a:pt x="106" y="538"/>
                  </a:lnTo>
                  <a:lnTo>
                    <a:pt x="140" y="540"/>
                  </a:lnTo>
                  <a:lnTo>
                    <a:pt x="172" y="536"/>
                  </a:lnTo>
                  <a:lnTo>
                    <a:pt x="172" y="536"/>
                  </a:lnTo>
                  <a:lnTo>
                    <a:pt x="188" y="534"/>
                  </a:lnTo>
                  <a:lnTo>
                    <a:pt x="204" y="528"/>
                  </a:lnTo>
                  <a:lnTo>
                    <a:pt x="204" y="528"/>
                  </a:lnTo>
                  <a:lnTo>
                    <a:pt x="220" y="520"/>
                  </a:lnTo>
                  <a:lnTo>
                    <a:pt x="234" y="508"/>
                  </a:lnTo>
                  <a:lnTo>
                    <a:pt x="246" y="494"/>
                  </a:lnTo>
                  <a:lnTo>
                    <a:pt x="254" y="476"/>
                  </a:lnTo>
                  <a:lnTo>
                    <a:pt x="254" y="476"/>
                  </a:lnTo>
                  <a:lnTo>
                    <a:pt x="260" y="458"/>
                  </a:lnTo>
                  <a:lnTo>
                    <a:pt x="264" y="440"/>
                  </a:lnTo>
                  <a:lnTo>
                    <a:pt x="270" y="404"/>
                  </a:lnTo>
                  <a:lnTo>
                    <a:pt x="274" y="368"/>
                  </a:lnTo>
                  <a:lnTo>
                    <a:pt x="276" y="330"/>
                  </a:lnTo>
                  <a:lnTo>
                    <a:pt x="276" y="330"/>
                  </a:lnTo>
                  <a:lnTo>
                    <a:pt x="276" y="300"/>
                  </a:lnTo>
                  <a:lnTo>
                    <a:pt x="276" y="300"/>
                  </a:lnTo>
                  <a:lnTo>
                    <a:pt x="276" y="294"/>
                  </a:lnTo>
                  <a:lnTo>
                    <a:pt x="280" y="290"/>
                  </a:lnTo>
                  <a:lnTo>
                    <a:pt x="280" y="290"/>
                  </a:lnTo>
                  <a:lnTo>
                    <a:pt x="310" y="270"/>
                  </a:lnTo>
                  <a:lnTo>
                    <a:pt x="310" y="270"/>
                  </a:lnTo>
                  <a:lnTo>
                    <a:pt x="310" y="278"/>
                  </a:lnTo>
                  <a:lnTo>
                    <a:pt x="310" y="278"/>
                  </a:lnTo>
                  <a:lnTo>
                    <a:pt x="312" y="322"/>
                  </a:lnTo>
                  <a:lnTo>
                    <a:pt x="310" y="364"/>
                  </a:lnTo>
                  <a:lnTo>
                    <a:pt x="306" y="406"/>
                  </a:lnTo>
                  <a:lnTo>
                    <a:pt x="300" y="448"/>
                  </a:lnTo>
                  <a:lnTo>
                    <a:pt x="300" y="448"/>
                  </a:lnTo>
                  <a:lnTo>
                    <a:pt x="296" y="468"/>
                  </a:lnTo>
                  <a:lnTo>
                    <a:pt x="288" y="486"/>
                  </a:lnTo>
                  <a:lnTo>
                    <a:pt x="280" y="504"/>
                  </a:lnTo>
                  <a:lnTo>
                    <a:pt x="270" y="522"/>
                  </a:lnTo>
                  <a:lnTo>
                    <a:pt x="270" y="522"/>
                  </a:lnTo>
                  <a:lnTo>
                    <a:pt x="260" y="532"/>
                  </a:lnTo>
                  <a:lnTo>
                    <a:pt x="250" y="542"/>
                  </a:lnTo>
                  <a:lnTo>
                    <a:pt x="250" y="542"/>
                  </a:lnTo>
                  <a:lnTo>
                    <a:pt x="232" y="556"/>
                  </a:lnTo>
                  <a:lnTo>
                    <a:pt x="210" y="566"/>
                  </a:lnTo>
                  <a:lnTo>
                    <a:pt x="188" y="572"/>
                  </a:lnTo>
                  <a:lnTo>
                    <a:pt x="166" y="576"/>
                  </a:lnTo>
                  <a:lnTo>
                    <a:pt x="166" y="576"/>
                  </a:lnTo>
                  <a:lnTo>
                    <a:pt x="136" y="576"/>
                  </a:lnTo>
                  <a:lnTo>
                    <a:pt x="108" y="576"/>
                  </a:lnTo>
                  <a:lnTo>
                    <a:pt x="52" y="572"/>
                  </a:lnTo>
                  <a:lnTo>
                    <a:pt x="52" y="572"/>
                  </a:lnTo>
                  <a:lnTo>
                    <a:pt x="24" y="568"/>
                  </a:lnTo>
                  <a:lnTo>
                    <a:pt x="24" y="568"/>
                  </a:lnTo>
                  <a:lnTo>
                    <a:pt x="16" y="568"/>
                  </a:lnTo>
                  <a:lnTo>
                    <a:pt x="10" y="564"/>
                  </a:lnTo>
                  <a:lnTo>
                    <a:pt x="4" y="558"/>
                  </a:lnTo>
                  <a:lnTo>
                    <a:pt x="0" y="552"/>
                  </a:lnTo>
                  <a:lnTo>
                    <a:pt x="0" y="552"/>
                  </a:lnTo>
                  <a:lnTo>
                    <a:pt x="0" y="402"/>
                  </a:lnTo>
                  <a:lnTo>
                    <a:pt x="0" y="402"/>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9" name="Freeform 30"/>
            <p:cNvSpPr>
              <a:spLocks/>
            </p:cNvSpPr>
            <p:nvPr/>
          </p:nvSpPr>
          <p:spPr bwMode="auto">
            <a:xfrm>
              <a:off x="1287397" y="3026376"/>
              <a:ext cx="679439" cy="330082"/>
            </a:xfrm>
            <a:custGeom>
              <a:avLst/>
              <a:gdLst>
                <a:gd name="T0" fmla="*/ 84 w 564"/>
                <a:gd name="T1" fmla="*/ 190 h 274"/>
                <a:gd name="T2" fmla="*/ 62 w 564"/>
                <a:gd name="T3" fmla="*/ 218 h 274"/>
                <a:gd name="T4" fmla="*/ 28 w 564"/>
                <a:gd name="T5" fmla="*/ 260 h 274"/>
                <a:gd name="T6" fmla="*/ 22 w 564"/>
                <a:gd name="T7" fmla="*/ 270 h 274"/>
                <a:gd name="T8" fmla="*/ 14 w 564"/>
                <a:gd name="T9" fmla="*/ 274 h 274"/>
                <a:gd name="T10" fmla="*/ 6 w 564"/>
                <a:gd name="T11" fmla="*/ 274 h 274"/>
                <a:gd name="T12" fmla="*/ 2 w 564"/>
                <a:gd name="T13" fmla="*/ 270 h 274"/>
                <a:gd name="T14" fmla="*/ 0 w 564"/>
                <a:gd name="T15" fmla="*/ 260 h 274"/>
                <a:gd name="T16" fmla="*/ 2 w 564"/>
                <a:gd name="T17" fmla="*/ 256 h 274"/>
                <a:gd name="T18" fmla="*/ 16 w 564"/>
                <a:gd name="T19" fmla="*/ 240 h 274"/>
                <a:gd name="T20" fmla="*/ 94 w 564"/>
                <a:gd name="T21" fmla="*/ 146 h 274"/>
                <a:gd name="T22" fmla="*/ 120 w 564"/>
                <a:gd name="T23" fmla="*/ 118 h 274"/>
                <a:gd name="T24" fmla="*/ 176 w 564"/>
                <a:gd name="T25" fmla="*/ 72 h 274"/>
                <a:gd name="T26" fmla="*/ 208 w 564"/>
                <a:gd name="T27" fmla="*/ 50 h 274"/>
                <a:gd name="T28" fmla="*/ 276 w 564"/>
                <a:gd name="T29" fmla="*/ 2 h 274"/>
                <a:gd name="T30" fmla="*/ 286 w 564"/>
                <a:gd name="T31" fmla="*/ 2 h 274"/>
                <a:gd name="T32" fmla="*/ 342 w 564"/>
                <a:gd name="T33" fmla="*/ 40 h 274"/>
                <a:gd name="T34" fmla="*/ 376 w 564"/>
                <a:gd name="T35" fmla="*/ 64 h 274"/>
                <a:gd name="T36" fmla="*/ 408 w 564"/>
                <a:gd name="T37" fmla="*/ 88 h 274"/>
                <a:gd name="T38" fmla="*/ 454 w 564"/>
                <a:gd name="T39" fmla="*/ 128 h 274"/>
                <a:gd name="T40" fmla="*/ 494 w 564"/>
                <a:gd name="T41" fmla="*/ 172 h 274"/>
                <a:gd name="T42" fmla="*/ 560 w 564"/>
                <a:gd name="T43" fmla="*/ 252 h 274"/>
                <a:gd name="T44" fmla="*/ 562 w 564"/>
                <a:gd name="T45" fmla="*/ 258 h 274"/>
                <a:gd name="T46" fmla="*/ 564 w 564"/>
                <a:gd name="T47" fmla="*/ 266 h 274"/>
                <a:gd name="T48" fmla="*/ 558 w 564"/>
                <a:gd name="T49" fmla="*/ 272 h 274"/>
                <a:gd name="T50" fmla="*/ 554 w 564"/>
                <a:gd name="T51" fmla="*/ 274 h 274"/>
                <a:gd name="T52" fmla="*/ 546 w 564"/>
                <a:gd name="T53" fmla="*/ 274 h 274"/>
                <a:gd name="T54" fmla="*/ 544 w 564"/>
                <a:gd name="T55" fmla="*/ 270 h 274"/>
                <a:gd name="T56" fmla="*/ 504 w 564"/>
                <a:gd name="T57" fmla="*/ 220 h 274"/>
                <a:gd name="T58" fmla="*/ 478 w 564"/>
                <a:gd name="T59" fmla="*/ 188 h 274"/>
                <a:gd name="T60" fmla="*/ 476 w 564"/>
                <a:gd name="T61" fmla="*/ 210 h 274"/>
                <a:gd name="T62" fmla="*/ 464 w 564"/>
                <a:gd name="T63" fmla="*/ 252 h 274"/>
                <a:gd name="T64" fmla="*/ 458 w 564"/>
                <a:gd name="T65" fmla="*/ 260 h 274"/>
                <a:gd name="T66" fmla="*/ 450 w 564"/>
                <a:gd name="T67" fmla="*/ 260 h 274"/>
                <a:gd name="T68" fmla="*/ 446 w 564"/>
                <a:gd name="T69" fmla="*/ 258 h 274"/>
                <a:gd name="T70" fmla="*/ 442 w 564"/>
                <a:gd name="T71" fmla="*/ 250 h 274"/>
                <a:gd name="T72" fmla="*/ 444 w 564"/>
                <a:gd name="T73" fmla="*/ 244 h 274"/>
                <a:gd name="T74" fmla="*/ 454 w 564"/>
                <a:gd name="T75" fmla="*/ 204 h 274"/>
                <a:gd name="T76" fmla="*/ 452 w 564"/>
                <a:gd name="T77" fmla="*/ 164 h 274"/>
                <a:gd name="T78" fmla="*/ 452 w 564"/>
                <a:gd name="T79" fmla="*/ 160 h 274"/>
                <a:gd name="T80" fmla="*/ 448 w 564"/>
                <a:gd name="T81" fmla="*/ 156 h 274"/>
                <a:gd name="T82" fmla="*/ 402 w 564"/>
                <a:gd name="T83" fmla="*/ 112 h 274"/>
                <a:gd name="T84" fmla="*/ 384 w 564"/>
                <a:gd name="T85" fmla="*/ 98 h 274"/>
                <a:gd name="T86" fmla="*/ 316 w 564"/>
                <a:gd name="T87" fmla="*/ 50 h 274"/>
                <a:gd name="T88" fmla="*/ 288 w 564"/>
                <a:gd name="T89" fmla="*/ 30 h 274"/>
                <a:gd name="T90" fmla="*/ 276 w 564"/>
                <a:gd name="T91" fmla="*/ 30 h 274"/>
                <a:gd name="T92" fmla="*/ 192 w 564"/>
                <a:gd name="T93" fmla="*/ 88 h 274"/>
                <a:gd name="T94" fmla="*/ 168 w 564"/>
                <a:gd name="T95" fmla="*/ 108 h 274"/>
                <a:gd name="T96" fmla="*/ 142 w 564"/>
                <a:gd name="T97" fmla="*/ 128 h 274"/>
                <a:gd name="T98" fmla="*/ 114 w 564"/>
                <a:gd name="T99" fmla="*/ 156 h 274"/>
                <a:gd name="T100" fmla="*/ 112 w 564"/>
                <a:gd name="T101" fmla="*/ 160 h 274"/>
                <a:gd name="T102" fmla="*/ 112 w 564"/>
                <a:gd name="T103" fmla="*/ 164 h 274"/>
                <a:gd name="T104" fmla="*/ 110 w 564"/>
                <a:gd name="T105" fmla="*/ 206 h 274"/>
                <a:gd name="T106" fmla="*/ 120 w 564"/>
                <a:gd name="T107" fmla="*/ 244 h 274"/>
                <a:gd name="T108" fmla="*/ 122 w 564"/>
                <a:gd name="T109" fmla="*/ 250 h 274"/>
                <a:gd name="T110" fmla="*/ 118 w 564"/>
                <a:gd name="T111" fmla="*/ 258 h 274"/>
                <a:gd name="T112" fmla="*/ 114 w 564"/>
                <a:gd name="T113" fmla="*/ 260 h 274"/>
                <a:gd name="T114" fmla="*/ 106 w 564"/>
                <a:gd name="T115" fmla="*/ 260 h 274"/>
                <a:gd name="T116" fmla="*/ 100 w 564"/>
                <a:gd name="T117" fmla="*/ 254 h 274"/>
                <a:gd name="T118" fmla="*/ 94 w 564"/>
                <a:gd name="T119" fmla="*/ 240 h 274"/>
                <a:gd name="T120" fmla="*/ 88 w 564"/>
                <a:gd name="T121" fmla="*/ 198 h 274"/>
                <a:gd name="T122" fmla="*/ 86 w 564"/>
                <a:gd name="T123" fmla="*/ 192 h 274"/>
                <a:gd name="T124" fmla="*/ 84 w 564"/>
                <a:gd name="T125" fmla="*/ 19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4" h="274">
                  <a:moveTo>
                    <a:pt x="84" y="190"/>
                  </a:moveTo>
                  <a:lnTo>
                    <a:pt x="84" y="190"/>
                  </a:lnTo>
                  <a:lnTo>
                    <a:pt x="62" y="218"/>
                  </a:lnTo>
                  <a:lnTo>
                    <a:pt x="62" y="218"/>
                  </a:lnTo>
                  <a:lnTo>
                    <a:pt x="28" y="260"/>
                  </a:lnTo>
                  <a:lnTo>
                    <a:pt x="28" y="260"/>
                  </a:lnTo>
                  <a:lnTo>
                    <a:pt x="22" y="270"/>
                  </a:lnTo>
                  <a:lnTo>
                    <a:pt x="22" y="270"/>
                  </a:lnTo>
                  <a:lnTo>
                    <a:pt x="18" y="272"/>
                  </a:lnTo>
                  <a:lnTo>
                    <a:pt x="14" y="274"/>
                  </a:lnTo>
                  <a:lnTo>
                    <a:pt x="10" y="274"/>
                  </a:lnTo>
                  <a:lnTo>
                    <a:pt x="6" y="274"/>
                  </a:lnTo>
                  <a:lnTo>
                    <a:pt x="6" y="274"/>
                  </a:lnTo>
                  <a:lnTo>
                    <a:pt x="2" y="270"/>
                  </a:lnTo>
                  <a:lnTo>
                    <a:pt x="0" y="266"/>
                  </a:lnTo>
                  <a:lnTo>
                    <a:pt x="0" y="260"/>
                  </a:lnTo>
                  <a:lnTo>
                    <a:pt x="2" y="256"/>
                  </a:lnTo>
                  <a:lnTo>
                    <a:pt x="2" y="256"/>
                  </a:lnTo>
                  <a:lnTo>
                    <a:pt x="16" y="240"/>
                  </a:lnTo>
                  <a:lnTo>
                    <a:pt x="16" y="240"/>
                  </a:lnTo>
                  <a:lnTo>
                    <a:pt x="54" y="192"/>
                  </a:lnTo>
                  <a:lnTo>
                    <a:pt x="94" y="146"/>
                  </a:lnTo>
                  <a:lnTo>
                    <a:pt x="94" y="146"/>
                  </a:lnTo>
                  <a:lnTo>
                    <a:pt x="120" y="118"/>
                  </a:lnTo>
                  <a:lnTo>
                    <a:pt x="148" y="94"/>
                  </a:lnTo>
                  <a:lnTo>
                    <a:pt x="176" y="72"/>
                  </a:lnTo>
                  <a:lnTo>
                    <a:pt x="208" y="50"/>
                  </a:lnTo>
                  <a:lnTo>
                    <a:pt x="208" y="50"/>
                  </a:lnTo>
                  <a:lnTo>
                    <a:pt x="276" y="2"/>
                  </a:lnTo>
                  <a:lnTo>
                    <a:pt x="276" y="2"/>
                  </a:lnTo>
                  <a:lnTo>
                    <a:pt x="282" y="0"/>
                  </a:lnTo>
                  <a:lnTo>
                    <a:pt x="286" y="2"/>
                  </a:lnTo>
                  <a:lnTo>
                    <a:pt x="286" y="2"/>
                  </a:lnTo>
                  <a:lnTo>
                    <a:pt x="342" y="40"/>
                  </a:lnTo>
                  <a:lnTo>
                    <a:pt x="342" y="40"/>
                  </a:lnTo>
                  <a:lnTo>
                    <a:pt x="376" y="64"/>
                  </a:lnTo>
                  <a:lnTo>
                    <a:pt x="408" y="88"/>
                  </a:lnTo>
                  <a:lnTo>
                    <a:pt x="408" y="88"/>
                  </a:lnTo>
                  <a:lnTo>
                    <a:pt x="432" y="106"/>
                  </a:lnTo>
                  <a:lnTo>
                    <a:pt x="454" y="128"/>
                  </a:lnTo>
                  <a:lnTo>
                    <a:pt x="474" y="150"/>
                  </a:lnTo>
                  <a:lnTo>
                    <a:pt x="494" y="172"/>
                  </a:lnTo>
                  <a:lnTo>
                    <a:pt x="494" y="172"/>
                  </a:lnTo>
                  <a:lnTo>
                    <a:pt x="560" y="252"/>
                  </a:lnTo>
                  <a:lnTo>
                    <a:pt x="560" y="252"/>
                  </a:lnTo>
                  <a:lnTo>
                    <a:pt x="562" y="258"/>
                  </a:lnTo>
                  <a:lnTo>
                    <a:pt x="562" y="258"/>
                  </a:lnTo>
                  <a:lnTo>
                    <a:pt x="564" y="266"/>
                  </a:lnTo>
                  <a:lnTo>
                    <a:pt x="562" y="270"/>
                  </a:lnTo>
                  <a:lnTo>
                    <a:pt x="558" y="272"/>
                  </a:lnTo>
                  <a:lnTo>
                    <a:pt x="558" y="272"/>
                  </a:lnTo>
                  <a:lnTo>
                    <a:pt x="554" y="274"/>
                  </a:lnTo>
                  <a:lnTo>
                    <a:pt x="550" y="274"/>
                  </a:lnTo>
                  <a:lnTo>
                    <a:pt x="546" y="274"/>
                  </a:lnTo>
                  <a:lnTo>
                    <a:pt x="544" y="270"/>
                  </a:lnTo>
                  <a:lnTo>
                    <a:pt x="544" y="270"/>
                  </a:lnTo>
                  <a:lnTo>
                    <a:pt x="504" y="220"/>
                  </a:lnTo>
                  <a:lnTo>
                    <a:pt x="504" y="220"/>
                  </a:lnTo>
                  <a:lnTo>
                    <a:pt x="478" y="188"/>
                  </a:lnTo>
                  <a:lnTo>
                    <a:pt x="478" y="188"/>
                  </a:lnTo>
                  <a:lnTo>
                    <a:pt x="476" y="210"/>
                  </a:lnTo>
                  <a:lnTo>
                    <a:pt x="476" y="210"/>
                  </a:lnTo>
                  <a:lnTo>
                    <a:pt x="464" y="252"/>
                  </a:lnTo>
                  <a:lnTo>
                    <a:pt x="464" y="252"/>
                  </a:lnTo>
                  <a:lnTo>
                    <a:pt x="462" y="258"/>
                  </a:lnTo>
                  <a:lnTo>
                    <a:pt x="458" y="260"/>
                  </a:lnTo>
                  <a:lnTo>
                    <a:pt x="454" y="262"/>
                  </a:lnTo>
                  <a:lnTo>
                    <a:pt x="450" y="260"/>
                  </a:lnTo>
                  <a:lnTo>
                    <a:pt x="450" y="260"/>
                  </a:lnTo>
                  <a:lnTo>
                    <a:pt x="446" y="258"/>
                  </a:lnTo>
                  <a:lnTo>
                    <a:pt x="444" y="254"/>
                  </a:lnTo>
                  <a:lnTo>
                    <a:pt x="442" y="250"/>
                  </a:lnTo>
                  <a:lnTo>
                    <a:pt x="444" y="244"/>
                  </a:lnTo>
                  <a:lnTo>
                    <a:pt x="444" y="244"/>
                  </a:lnTo>
                  <a:lnTo>
                    <a:pt x="450" y="224"/>
                  </a:lnTo>
                  <a:lnTo>
                    <a:pt x="454" y="204"/>
                  </a:lnTo>
                  <a:lnTo>
                    <a:pt x="454" y="184"/>
                  </a:lnTo>
                  <a:lnTo>
                    <a:pt x="452" y="164"/>
                  </a:lnTo>
                  <a:lnTo>
                    <a:pt x="452" y="164"/>
                  </a:lnTo>
                  <a:lnTo>
                    <a:pt x="452" y="160"/>
                  </a:lnTo>
                  <a:lnTo>
                    <a:pt x="448" y="156"/>
                  </a:lnTo>
                  <a:lnTo>
                    <a:pt x="448" y="156"/>
                  </a:lnTo>
                  <a:lnTo>
                    <a:pt x="418" y="126"/>
                  </a:lnTo>
                  <a:lnTo>
                    <a:pt x="402" y="112"/>
                  </a:lnTo>
                  <a:lnTo>
                    <a:pt x="384" y="98"/>
                  </a:lnTo>
                  <a:lnTo>
                    <a:pt x="384" y="98"/>
                  </a:lnTo>
                  <a:lnTo>
                    <a:pt x="316" y="50"/>
                  </a:lnTo>
                  <a:lnTo>
                    <a:pt x="316" y="50"/>
                  </a:lnTo>
                  <a:lnTo>
                    <a:pt x="288" y="30"/>
                  </a:lnTo>
                  <a:lnTo>
                    <a:pt x="288" y="30"/>
                  </a:lnTo>
                  <a:lnTo>
                    <a:pt x="282" y="28"/>
                  </a:lnTo>
                  <a:lnTo>
                    <a:pt x="276" y="30"/>
                  </a:lnTo>
                  <a:lnTo>
                    <a:pt x="276" y="30"/>
                  </a:lnTo>
                  <a:lnTo>
                    <a:pt x="192" y="88"/>
                  </a:lnTo>
                  <a:lnTo>
                    <a:pt x="192" y="88"/>
                  </a:lnTo>
                  <a:lnTo>
                    <a:pt x="168" y="108"/>
                  </a:lnTo>
                  <a:lnTo>
                    <a:pt x="142" y="128"/>
                  </a:lnTo>
                  <a:lnTo>
                    <a:pt x="142" y="128"/>
                  </a:lnTo>
                  <a:lnTo>
                    <a:pt x="128" y="142"/>
                  </a:lnTo>
                  <a:lnTo>
                    <a:pt x="114" y="156"/>
                  </a:lnTo>
                  <a:lnTo>
                    <a:pt x="114" y="156"/>
                  </a:lnTo>
                  <a:lnTo>
                    <a:pt x="112" y="160"/>
                  </a:lnTo>
                  <a:lnTo>
                    <a:pt x="112" y="164"/>
                  </a:lnTo>
                  <a:lnTo>
                    <a:pt x="112" y="164"/>
                  </a:lnTo>
                  <a:lnTo>
                    <a:pt x="110" y="184"/>
                  </a:lnTo>
                  <a:lnTo>
                    <a:pt x="110" y="206"/>
                  </a:lnTo>
                  <a:lnTo>
                    <a:pt x="114" y="226"/>
                  </a:lnTo>
                  <a:lnTo>
                    <a:pt x="120" y="244"/>
                  </a:lnTo>
                  <a:lnTo>
                    <a:pt x="120" y="244"/>
                  </a:lnTo>
                  <a:lnTo>
                    <a:pt x="122" y="250"/>
                  </a:lnTo>
                  <a:lnTo>
                    <a:pt x="120" y="254"/>
                  </a:lnTo>
                  <a:lnTo>
                    <a:pt x="118" y="258"/>
                  </a:lnTo>
                  <a:lnTo>
                    <a:pt x="114" y="260"/>
                  </a:lnTo>
                  <a:lnTo>
                    <a:pt x="114" y="260"/>
                  </a:lnTo>
                  <a:lnTo>
                    <a:pt x="110" y="262"/>
                  </a:lnTo>
                  <a:lnTo>
                    <a:pt x="106" y="260"/>
                  </a:lnTo>
                  <a:lnTo>
                    <a:pt x="102" y="258"/>
                  </a:lnTo>
                  <a:lnTo>
                    <a:pt x="100" y="254"/>
                  </a:lnTo>
                  <a:lnTo>
                    <a:pt x="100" y="254"/>
                  </a:lnTo>
                  <a:lnTo>
                    <a:pt x="94" y="240"/>
                  </a:lnTo>
                  <a:lnTo>
                    <a:pt x="90" y="226"/>
                  </a:lnTo>
                  <a:lnTo>
                    <a:pt x="88" y="198"/>
                  </a:lnTo>
                  <a:lnTo>
                    <a:pt x="88" y="198"/>
                  </a:lnTo>
                  <a:lnTo>
                    <a:pt x="86" y="192"/>
                  </a:lnTo>
                  <a:lnTo>
                    <a:pt x="86" y="192"/>
                  </a:lnTo>
                  <a:lnTo>
                    <a:pt x="84" y="190"/>
                  </a:lnTo>
                  <a:lnTo>
                    <a:pt x="84" y="190"/>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10" name="Freeform 31"/>
            <p:cNvSpPr>
              <a:spLocks/>
            </p:cNvSpPr>
            <p:nvPr/>
          </p:nvSpPr>
          <p:spPr bwMode="auto">
            <a:xfrm>
              <a:off x="1284988" y="2701113"/>
              <a:ext cx="327673" cy="563790"/>
            </a:xfrm>
            <a:custGeom>
              <a:avLst/>
              <a:gdLst>
                <a:gd name="T0" fmla="*/ 90 w 272"/>
                <a:gd name="T1" fmla="*/ 350 h 468"/>
                <a:gd name="T2" fmla="*/ 52 w 272"/>
                <a:gd name="T3" fmla="*/ 348 h 468"/>
                <a:gd name="T4" fmla="*/ 36 w 272"/>
                <a:gd name="T5" fmla="*/ 342 h 468"/>
                <a:gd name="T6" fmla="*/ 20 w 272"/>
                <a:gd name="T7" fmla="*/ 336 h 468"/>
                <a:gd name="T8" fmla="*/ 12 w 272"/>
                <a:gd name="T9" fmla="*/ 328 h 468"/>
                <a:gd name="T10" fmla="*/ 16 w 272"/>
                <a:gd name="T11" fmla="*/ 316 h 468"/>
                <a:gd name="T12" fmla="*/ 18 w 272"/>
                <a:gd name="T13" fmla="*/ 314 h 468"/>
                <a:gd name="T14" fmla="*/ 34 w 272"/>
                <a:gd name="T15" fmla="*/ 316 h 468"/>
                <a:gd name="T16" fmla="*/ 50 w 272"/>
                <a:gd name="T17" fmla="*/ 322 h 468"/>
                <a:gd name="T18" fmla="*/ 66 w 272"/>
                <a:gd name="T19" fmla="*/ 326 h 468"/>
                <a:gd name="T20" fmla="*/ 94 w 272"/>
                <a:gd name="T21" fmla="*/ 326 h 468"/>
                <a:gd name="T22" fmla="*/ 120 w 272"/>
                <a:gd name="T23" fmla="*/ 320 h 468"/>
                <a:gd name="T24" fmla="*/ 134 w 272"/>
                <a:gd name="T25" fmla="*/ 312 h 468"/>
                <a:gd name="T26" fmla="*/ 150 w 272"/>
                <a:gd name="T27" fmla="*/ 302 h 468"/>
                <a:gd name="T28" fmla="*/ 184 w 272"/>
                <a:gd name="T29" fmla="*/ 280 h 468"/>
                <a:gd name="T30" fmla="*/ 242 w 272"/>
                <a:gd name="T31" fmla="*/ 238 h 468"/>
                <a:gd name="T32" fmla="*/ 248 w 272"/>
                <a:gd name="T33" fmla="*/ 232 h 468"/>
                <a:gd name="T34" fmla="*/ 248 w 272"/>
                <a:gd name="T35" fmla="*/ 222 h 468"/>
                <a:gd name="T36" fmla="*/ 248 w 272"/>
                <a:gd name="T37" fmla="*/ 24 h 468"/>
                <a:gd name="T38" fmla="*/ 248 w 272"/>
                <a:gd name="T39" fmla="*/ 12 h 468"/>
                <a:gd name="T40" fmla="*/ 252 w 272"/>
                <a:gd name="T41" fmla="*/ 2 h 468"/>
                <a:gd name="T42" fmla="*/ 260 w 272"/>
                <a:gd name="T43" fmla="*/ 0 h 468"/>
                <a:gd name="T44" fmla="*/ 264 w 272"/>
                <a:gd name="T45" fmla="*/ 0 h 468"/>
                <a:gd name="T46" fmla="*/ 270 w 272"/>
                <a:gd name="T47" fmla="*/ 6 h 468"/>
                <a:gd name="T48" fmla="*/ 272 w 272"/>
                <a:gd name="T49" fmla="*/ 12 h 468"/>
                <a:gd name="T50" fmla="*/ 272 w 272"/>
                <a:gd name="T51" fmla="*/ 88 h 468"/>
                <a:gd name="T52" fmla="*/ 272 w 272"/>
                <a:gd name="T53" fmla="*/ 224 h 468"/>
                <a:gd name="T54" fmla="*/ 268 w 272"/>
                <a:gd name="T55" fmla="*/ 244 h 468"/>
                <a:gd name="T56" fmla="*/ 254 w 272"/>
                <a:gd name="T57" fmla="*/ 258 h 468"/>
                <a:gd name="T58" fmla="*/ 184 w 272"/>
                <a:gd name="T59" fmla="*/ 306 h 468"/>
                <a:gd name="T60" fmla="*/ 150 w 272"/>
                <a:gd name="T61" fmla="*/ 330 h 468"/>
                <a:gd name="T62" fmla="*/ 118 w 272"/>
                <a:gd name="T63" fmla="*/ 358 h 468"/>
                <a:gd name="T64" fmla="*/ 82 w 272"/>
                <a:gd name="T65" fmla="*/ 394 h 468"/>
                <a:gd name="T66" fmla="*/ 48 w 272"/>
                <a:gd name="T67" fmla="*/ 430 h 468"/>
                <a:gd name="T68" fmla="*/ 22 w 272"/>
                <a:gd name="T69" fmla="*/ 462 h 468"/>
                <a:gd name="T70" fmla="*/ 18 w 272"/>
                <a:gd name="T71" fmla="*/ 466 h 468"/>
                <a:gd name="T72" fmla="*/ 8 w 272"/>
                <a:gd name="T73" fmla="*/ 468 h 468"/>
                <a:gd name="T74" fmla="*/ 4 w 272"/>
                <a:gd name="T75" fmla="*/ 466 h 468"/>
                <a:gd name="T76" fmla="*/ 0 w 272"/>
                <a:gd name="T77" fmla="*/ 460 h 468"/>
                <a:gd name="T78" fmla="*/ 4 w 272"/>
                <a:gd name="T79" fmla="*/ 450 h 468"/>
                <a:gd name="T80" fmla="*/ 34 w 272"/>
                <a:gd name="T81" fmla="*/ 410 h 468"/>
                <a:gd name="T82" fmla="*/ 88 w 272"/>
                <a:gd name="T83" fmla="*/ 354 h 468"/>
                <a:gd name="T84" fmla="*/ 90 w 272"/>
                <a:gd name="T85" fmla="*/ 35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468">
                  <a:moveTo>
                    <a:pt x="90" y="350"/>
                  </a:moveTo>
                  <a:lnTo>
                    <a:pt x="90" y="350"/>
                  </a:lnTo>
                  <a:lnTo>
                    <a:pt x="70" y="350"/>
                  </a:lnTo>
                  <a:lnTo>
                    <a:pt x="52" y="348"/>
                  </a:lnTo>
                  <a:lnTo>
                    <a:pt x="52" y="348"/>
                  </a:lnTo>
                  <a:lnTo>
                    <a:pt x="36" y="342"/>
                  </a:lnTo>
                  <a:lnTo>
                    <a:pt x="20" y="336"/>
                  </a:lnTo>
                  <a:lnTo>
                    <a:pt x="20" y="336"/>
                  </a:lnTo>
                  <a:lnTo>
                    <a:pt x="16" y="332"/>
                  </a:lnTo>
                  <a:lnTo>
                    <a:pt x="12" y="328"/>
                  </a:lnTo>
                  <a:lnTo>
                    <a:pt x="12" y="322"/>
                  </a:lnTo>
                  <a:lnTo>
                    <a:pt x="16" y="316"/>
                  </a:lnTo>
                  <a:lnTo>
                    <a:pt x="16" y="316"/>
                  </a:lnTo>
                  <a:lnTo>
                    <a:pt x="18" y="314"/>
                  </a:lnTo>
                  <a:lnTo>
                    <a:pt x="22" y="314"/>
                  </a:lnTo>
                  <a:lnTo>
                    <a:pt x="34" y="316"/>
                  </a:lnTo>
                  <a:lnTo>
                    <a:pt x="34" y="316"/>
                  </a:lnTo>
                  <a:lnTo>
                    <a:pt x="50" y="322"/>
                  </a:lnTo>
                  <a:lnTo>
                    <a:pt x="66" y="326"/>
                  </a:lnTo>
                  <a:lnTo>
                    <a:pt x="66" y="326"/>
                  </a:lnTo>
                  <a:lnTo>
                    <a:pt x="80" y="328"/>
                  </a:lnTo>
                  <a:lnTo>
                    <a:pt x="94" y="326"/>
                  </a:lnTo>
                  <a:lnTo>
                    <a:pt x="106" y="324"/>
                  </a:lnTo>
                  <a:lnTo>
                    <a:pt x="120" y="320"/>
                  </a:lnTo>
                  <a:lnTo>
                    <a:pt x="120" y="320"/>
                  </a:lnTo>
                  <a:lnTo>
                    <a:pt x="134" y="312"/>
                  </a:lnTo>
                  <a:lnTo>
                    <a:pt x="150" y="302"/>
                  </a:lnTo>
                  <a:lnTo>
                    <a:pt x="150" y="302"/>
                  </a:lnTo>
                  <a:lnTo>
                    <a:pt x="184" y="280"/>
                  </a:lnTo>
                  <a:lnTo>
                    <a:pt x="184" y="280"/>
                  </a:lnTo>
                  <a:lnTo>
                    <a:pt x="242" y="238"/>
                  </a:lnTo>
                  <a:lnTo>
                    <a:pt x="242" y="238"/>
                  </a:lnTo>
                  <a:lnTo>
                    <a:pt x="246" y="236"/>
                  </a:lnTo>
                  <a:lnTo>
                    <a:pt x="248" y="232"/>
                  </a:lnTo>
                  <a:lnTo>
                    <a:pt x="248" y="222"/>
                  </a:lnTo>
                  <a:lnTo>
                    <a:pt x="248" y="222"/>
                  </a:lnTo>
                  <a:lnTo>
                    <a:pt x="248" y="24"/>
                  </a:lnTo>
                  <a:lnTo>
                    <a:pt x="248" y="24"/>
                  </a:lnTo>
                  <a:lnTo>
                    <a:pt x="248" y="12"/>
                  </a:lnTo>
                  <a:lnTo>
                    <a:pt x="248" y="12"/>
                  </a:lnTo>
                  <a:lnTo>
                    <a:pt x="250" y="6"/>
                  </a:lnTo>
                  <a:lnTo>
                    <a:pt x="252" y="2"/>
                  </a:lnTo>
                  <a:lnTo>
                    <a:pt x="256" y="0"/>
                  </a:lnTo>
                  <a:lnTo>
                    <a:pt x="260" y="0"/>
                  </a:lnTo>
                  <a:lnTo>
                    <a:pt x="260" y="0"/>
                  </a:lnTo>
                  <a:lnTo>
                    <a:pt x="264" y="0"/>
                  </a:lnTo>
                  <a:lnTo>
                    <a:pt x="268" y="2"/>
                  </a:lnTo>
                  <a:lnTo>
                    <a:pt x="270" y="6"/>
                  </a:lnTo>
                  <a:lnTo>
                    <a:pt x="272" y="12"/>
                  </a:lnTo>
                  <a:lnTo>
                    <a:pt x="272" y="12"/>
                  </a:lnTo>
                  <a:lnTo>
                    <a:pt x="272" y="88"/>
                  </a:lnTo>
                  <a:lnTo>
                    <a:pt x="272" y="88"/>
                  </a:lnTo>
                  <a:lnTo>
                    <a:pt x="272" y="224"/>
                  </a:lnTo>
                  <a:lnTo>
                    <a:pt x="272" y="224"/>
                  </a:lnTo>
                  <a:lnTo>
                    <a:pt x="270" y="234"/>
                  </a:lnTo>
                  <a:lnTo>
                    <a:pt x="268" y="244"/>
                  </a:lnTo>
                  <a:lnTo>
                    <a:pt x="262" y="252"/>
                  </a:lnTo>
                  <a:lnTo>
                    <a:pt x="254" y="258"/>
                  </a:lnTo>
                  <a:lnTo>
                    <a:pt x="254" y="258"/>
                  </a:lnTo>
                  <a:lnTo>
                    <a:pt x="184" y="306"/>
                  </a:lnTo>
                  <a:lnTo>
                    <a:pt x="184" y="306"/>
                  </a:lnTo>
                  <a:lnTo>
                    <a:pt x="150" y="330"/>
                  </a:lnTo>
                  <a:lnTo>
                    <a:pt x="134" y="344"/>
                  </a:lnTo>
                  <a:lnTo>
                    <a:pt x="118" y="358"/>
                  </a:lnTo>
                  <a:lnTo>
                    <a:pt x="118" y="358"/>
                  </a:lnTo>
                  <a:lnTo>
                    <a:pt x="82" y="394"/>
                  </a:lnTo>
                  <a:lnTo>
                    <a:pt x="48" y="430"/>
                  </a:lnTo>
                  <a:lnTo>
                    <a:pt x="48" y="430"/>
                  </a:lnTo>
                  <a:lnTo>
                    <a:pt x="34" y="446"/>
                  </a:lnTo>
                  <a:lnTo>
                    <a:pt x="22" y="462"/>
                  </a:lnTo>
                  <a:lnTo>
                    <a:pt x="22" y="462"/>
                  </a:lnTo>
                  <a:lnTo>
                    <a:pt x="18" y="466"/>
                  </a:lnTo>
                  <a:lnTo>
                    <a:pt x="12" y="468"/>
                  </a:lnTo>
                  <a:lnTo>
                    <a:pt x="8" y="468"/>
                  </a:lnTo>
                  <a:lnTo>
                    <a:pt x="4" y="466"/>
                  </a:lnTo>
                  <a:lnTo>
                    <a:pt x="4" y="466"/>
                  </a:lnTo>
                  <a:lnTo>
                    <a:pt x="2" y="464"/>
                  </a:lnTo>
                  <a:lnTo>
                    <a:pt x="0" y="460"/>
                  </a:lnTo>
                  <a:lnTo>
                    <a:pt x="0" y="454"/>
                  </a:lnTo>
                  <a:lnTo>
                    <a:pt x="4" y="450"/>
                  </a:lnTo>
                  <a:lnTo>
                    <a:pt x="4" y="450"/>
                  </a:lnTo>
                  <a:lnTo>
                    <a:pt x="34" y="410"/>
                  </a:lnTo>
                  <a:lnTo>
                    <a:pt x="34" y="410"/>
                  </a:lnTo>
                  <a:lnTo>
                    <a:pt x="88" y="354"/>
                  </a:lnTo>
                  <a:lnTo>
                    <a:pt x="88" y="354"/>
                  </a:lnTo>
                  <a:lnTo>
                    <a:pt x="90" y="350"/>
                  </a:lnTo>
                  <a:lnTo>
                    <a:pt x="90" y="350"/>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11" name="Freeform 32"/>
            <p:cNvSpPr>
              <a:spLocks/>
            </p:cNvSpPr>
            <p:nvPr/>
          </p:nvSpPr>
          <p:spPr bwMode="auto">
            <a:xfrm>
              <a:off x="1641573" y="2701113"/>
              <a:ext cx="327673" cy="563790"/>
            </a:xfrm>
            <a:custGeom>
              <a:avLst/>
              <a:gdLst>
                <a:gd name="T0" fmla="*/ 182 w 272"/>
                <a:gd name="T1" fmla="*/ 350 h 468"/>
                <a:gd name="T2" fmla="*/ 208 w 272"/>
                <a:gd name="T3" fmla="*/ 378 h 468"/>
                <a:gd name="T4" fmla="*/ 264 w 272"/>
                <a:gd name="T5" fmla="*/ 444 h 468"/>
                <a:gd name="T6" fmla="*/ 270 w 272"/>
                <a:gd name="T7" fmla="*/ 452 h 468"/>
                <a:gd name="T8" fmla="*/ 272 w 272"/>
                <a:gd name="T9" fmla="*/ 460 h 468"/>
                <a:gd name="T10" fmla="*/ 268 w 272"/>
                <a:gd name="T11" fmla="*/ 466 h 468"/>
                <a:gd name="T12" fmla="*/ 264 w 272"/>
                <a:gd name="T13" fmla="*/ 468 h 468"/>
                <a:gd name="T14" fmla="*/ 256 w 272"/>
                <a:gd name="T15" fmla="*/ 468 h 468"/>
                <a:gd name="T16" fmla="*/ 252 w 272"/>
                <a:gd name="T17" fmla="*/ 464 h 468"/>
                <a:gd name="T18" fmla="*/ 242 w 272"/>
                <a:gd name="T19" fmla="*/ 452 h 468"/>
                <a:gd name="T20" fmla="*/ 204 w 272"/>
                <a:gd name="T21" fmla="*/ 406 h 468"/>
                <a:gd name="T22" fmla="*/ 162 w 272"/>
                <a:gd name="T23" fmla="*/ 364 h 468"/>
                <a:gd name="T24" fmla="*/ 134 w 272"/>
                <a:gd name="T25" fmla="*/ 342 h 468"/>
                <a:gd name="T26" fmla="*/ 106 w 272"/>
                <a:gd name="T27" fmla="*/ 320 h 468"/>
                <a:gd name="T28" fmla="*/ 18 w 272"/>
                <a:gd name="T29" fmla="*/ 258 h 468"/>
                <a:gd name="T30" fmla="*/ 4 w 272"/>
                <a:gd name="T31" fmla="*/ 244 h 468"/>
                <a:gd name="T32" fmla="*/ 0 w 272"/>
                <a:gd name="T33" fmla="*/ 224 h 468"/>
                <a:gd name="T34" fmla="*/ 0 w 272"/>
                <a:gd name="T35" fmla="*/ 16 h 468"/>
                <a:gd name="T36" fmla="*/ 0 w 272"/>
                <a:gd name="T37" fmla="*/ 12 h 468"/>
                <a:gd name="T38" fmla="*/ 2 w 272"/>
                <a:gd name="T39" fmla="*/ 6 h 468"/>
                <a:gd name="T40" fmla="*/ 6 w 272"/>
                <a:gd name="T41" fmla="*/ 0 h 468"/>
                <a:gd name="T42" fmla="*/ 10 w 272"/>
                <a:gd name="T43" fmla="*/ 0 h 468"/>
                <a:gd name="T44" fmla="*/ 20 w 272"/>
                <a:gd name="T45" fmla="*/ 2 h 468"/>
                <a:gd name="T46" fmla="*/ 22 w 272"/>
                <a:gd name="T47" fmla="*/ 12 h 468"/>
                <a:gd name="T48" fmla="*/ 22 w 272"/>
                <a:gd name="T49" fmla="*/ 40 h 468"/>
                <a:gd name="T50" fmla="*/ 22 w 272"/>
                <a:gd name="T51" fmla="*/ 224 h 468"/>
                <a:gd name="T52" fmla="*/ 24 w 272"/>
                <a:gd name="T53" fmla="*/ 230 h 468"/>
                <a:gd name="T54" fmla="*/ 28 w 272"/>
                <a:gd name="T55" fmla="*/ 238 h 468"/>
                <a:gd name="T56" fmla="*/ 32 w 272"/>
                <a:gd name="T57" fmla="*/ 240 h 468"/>
                <a:gd name="T58" fmla="*/ 62 w 272"/>
                <a:gd name="T59" fmla="*/ 260 h 468"/>
                <a:gd name="T60" fmla="*/ 126 w 272"/>
                <a:gd name="T61" fmla="*/ 304 h 468"/>
                <a:gd name="T62" fmla="*/ 150 w 272"/>
                <a:gd name="T63" fmla="*/ 318 h 468"/>
                <a:gd name="T64" fmla="*/ 176 w 272"/>
                <a:gd name="T65" fmla="*/ 326 h 468"/>
                <a:gd name="T66" fmla="*/ 202 w 272"/>
                <a:gd name="T67" fmla="*/ 326 h 468"/>
                <a:gd name="T68" fmla="*/ 230 w 272"/>
                <a:gd name="T69" fmla="*/ 320 h 468"/>
                <a:gd name="T70" fmla="*/ 238 w 272"/>
                <a:gd name="T71" fmla="*/ 316 h 468"/>
                <a:gd name="T72" fmla="*/ 244 w 272"/>
                <a:gd name="T73" fmla="*/ 314 h 468"/>
                <a:gd name="T74" fmla="*/ 254 w 272"/>
                <a:gd name="T75" fmla="*/ 314 h 468"/>
                <a:gd name="T76" fmla="*/ 256 w 272"/>
                <a:gd name="T77" fmla="*/ 316 h 468"/>
                <a:gd name="T78" fmla="*/ 260 w 272"/>
                <a:gd name="T79" fmla="*/ 328 h 468"/>
                <a:gd name="T80" fmla="*/ 252 w 272"/>
                <a:gd name="T81" fmla="*/ 336 h 468"/>
                <a:gd name="T82" fmla="*/ 238 w 272"/>
                <a:gd name="T83" fmla="*/ 342 h 468"/>
                <a:gd name="T84" fmla="*/ 208 w 272"/>
                <a:gd name="T85" fmla="*/ 348 h 468"/>
                <a:gd name="T86" fmla="*/ 192 w 272"/>
                <a:gd name="T87" fmla="*/ 350 h 468"/>
                <a:gd name="T88" fmla="*/ 184 w 272"/>
                <a:gd name="T89" fmla="*/ 350 h 468"/>
                <a:gd name="T90" fmla="*/ 182 w 272"/>
                <a:gd name="T91" fmla="*/ 35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2" h="468">
                  <a:moveTo>
                    <a:pt x="182" y="350"/>
                  </a:moveTo>
                  <a:lnTo>
                    <a:pt x="182" y="350"/>
                  </a:lnTo>
                  <a:lnTo>
                    <a:pt x="208" y="378"/>
                  </a:lnTo>
                  <a:lnTo>
                    <a:pt x="208" y="378"/>
                  </a:lnTo>
                  <a:lnTo>
                    <a:pt x="264" y="444"/>
                  </a:lnTo>
                  <a:lnTo>
                    <a:pt x="264" y="444"/>
                  </a:lnTo>
                  <a:lnTo>
                    <a:pt x="270" y="452"/>
                  </a:lnTo>
                  <a:lnTo>
                    <a:pt x="270" y="452"/>
                  </a:lnTo>
                  <a:lnTo>
                    <a:pt x="272" y="456"/>
                  </a:lnTo>
                  <a:lnTo>
                    <a:pt x="272" y="460"/>
                  </a:lnTo>
                  <a:lnTo>
                    <a:pt x="270" y="464"/>
                  </a:lnTo>
                  <a:lnTo>
                    <a:pt x="268" y="466"/>
                  </a:lnTo>
                  <a:lnTo>
                    <a:pt x="268" y="466"/>
                  </a:lnTo>
                  <a:lnTo>
                    <a:pt x="264" y="468"/>
                  </a:lnTo>
                  <a:lnTo>
                    <a:pt x="260" y="468"/>
                  </a:lnTo>
                  <a:lnTo>
                    <a:pt x="256" y="468"/>
                  </a:lnTo>
                  <a:lnTo>
                    <a:pt x="252" y="464"/>
                  </a:lnTo>
                  <a:lnTo>
                    <a:pt x="252" y="464"/>
                  </a:lnTo>
                  <a:lnTo>
                    <a:pt x="242" y="452"/>
                  </a:lnTo>
                  <a:lnTo>
                    <a:pt x="242" y="452"/>
                  </a:lnTo>
                  <a:lnTo>
                    <a:pt x="224" y="428"/>
                  </a:lnTo>
                  <a:lnTo>
                    <a:pt x="204" y="406"/>
                  </a:lnTo>
                  <a:lnTo>
                    <a:pt x="184" y="384"/>
                  </a:lnTo>
                  <a:lnTo>
                    <a:pt x="162" y="364"/>
                  </a:lnTo>
                  <a:lnTo>
                    <a:pt x="162" y="364"/>
                  </a:lnTo>
                  <a:lnTo>
                    <a:pt x="134" y="342"/>
                  </a:lnTo>
                  <a:lnTo>
                    <a:pt x="106" y="320"/>
                  </a:lnTo>
                  <a:lnTo>
                    <a:pt x="106" y="320"/>
                  </a:lnTo>
                  <a:lnTo>
                    <a:pt x="18" y="258"/>
                  </a:lnTo>
                  <a:lnTo>
                    <a:pt x="18" y="258"/>
                  </a:lnTo>
                  <a:lnTo>
                    <a:pt x="10" y="250"/>
                  </a:lnTo>
                  <a:lnTo>
                    <a:pt x="4" y="244"/>
                  </a:lnTo>
                  <a:lnTo>
                    <a:pt x="2" y="234"/>
                  </a:lnTo>
                  <a:lnTo>
                    <a:pt x="0" y="224"/>
                  </a:lnTo>
                  <a:lnTo>
                    <a:pt x="0" y="224"/>
                  </a:lnTo>
                  <a:lnTo>
                    <a:pt x="0" y="16"/>
                  </a:lnTo>
                  <a:lnTo>
                    <a:pt x="0" y="16"/>
                  </a:lnTo>
                  <a:lnTo>
                    <a:pt x="0" y="12"/>
                  </a:lnTo>
                  <a:lnTo>
                    <a:pt x="0" y="12"/>
                  </a:lnTo>
                  <a:lnTo>
                    <a:pt x="2" y="6"/>
                  </a:lnTo>
                  <a:lnTo>
                    <a:pt x="4" y="2"/>
                  </a:lnTo>
                  <a:lnTo>
                    <a:pt x="6" y="0"/>
                  </a:lnTo>
                  <a:lnTo>
                    <a:pt x="10" y="0"/>
                  </a:lnTo>
                  <a:lnTo>
                    <a:pt x="10" y="0"/>
                  </a:lnTo>
                  <a:lnTo>
                    <a:pt x="16" y="0"/>
                  </a:lnTo>
                  <a:lnTo>
                    <a:pt x="20" y="2"/>
                  </a:lnTo>
                  <a:lnTo>
                    <a:pt x="22" y="6"/>
                  </a:lnTo>
                  <a:lnTo>
                    <a:pt x="22" y="12"/>
                  </a:lnTo>
                  <a:lnTo>
                    <a:pt x="22" y="12"/>
                  </a:lnTo>
                  <a:lnTo>
                    <a:pt x="22" y="40"/>
                  </a:lnTo>
                  <a:lnTo>
                    <a:pt x="22" y="40"/>
                  </a:lnTo>
                  <a:lnTo>
                    <a:pt x="22" y="224"/>
                  </a:lnTo>
                  <a:lnTo>
                    <a:pt x="22" y="224"/>
                  </a:lnTo>
                  <a:lnTo>
                    <a:pt x="24" y="230"/>
                  </a:lnTo>
                  <a:lnTo>
                    <a:pt x="26" y="234"/>
                  </a:lnTo>
                  <a:lnTo>
                    <a:pt x="28" y="238"/>
                  </a:lnTo>
                  <a:lnTo>
                    <a:pt x="32" y="240"/>
                  </a:lnTo>
                  <a:lnTo>
                    <a:pt x="32" y="240"/>
                  </a:lnTo>
                  <a:lnTo>
                    <a:pt x="62" y="260"/>
                  </a:lnTo>
                  <a:lnTo>
                    <a:pt x="62" y="260"/>
                  </a:lnTo>
                  <a:lnTo>
                    <a:pt x="126" y="304"/>
                  </a:lnTo>
                  <a:lnTo>
                    <a:pt x="126" y="304"/>
                  </a:lnTo>
                  <a:lnTo>
                    <a:pt x="138" y="312"/>
                  </a:lnTo>
                  <a:lnTo>
                    <a:pt x="150" y="318"/>
                  </a:lnTo>
                  <a:lnTo>
                    <a:pt x="162" y="322"/>
                  </a:lnTo>
                  <a:lnTo>
                    <a:pt x="176" y="326"/>
                  </a:lnTo>
                  <a:lnTo>
                    <a:pt x="190" y="326"/>
                  </a:lnTo>
                  <a:lnTo>
                    <a:pt x="202" y="326"/>
                  </a:lnTo>
                  <a:lnTo>
                    <a:pt x="216" y="324"/>
                  </a:lnTo>
                  <a:lnTo>
                    <a:pt x="230" y="320"/>
                  </a:lnTo>
                  <a:lnTo>
                    <a:pt x="230" y="320"/>
                  </a:lnTo>
                  <a:lnTo>
                    <a:pt x="238" y="316"/>
                  </a:lnTo>
                  <a:lnTo>
                    <a:pt x="238" y="316"/>
                  </a:lnTo>
                  <a:lnTo>
                    <a:pt x="244" y="314"/>
                  </a:lnTo>
                  <a:lnTo>
                    <a:pt x="248" y="312"/>
                  </a:lnTo>
                  <a:lnTo>
                    <a:pt x="254" y="314"/>
                  </a:lnTo>
                  <a:lnTo>
                    <a:pt x="256" y="316"/>
                  </a:lnTo>
                  <a:lnTo>
                    <a:pt x="256" y="316"/>
                  </a:lnTo>
                  <a:lnTo>
                    <a:pt x="260" y="322"/>
                  </a:lnTo>
                  <a:lnTo>
                    <a:pt x="260" y="328"/>
                  </a:lnTo>
                  <a:lnTo>
                    <a:pt x="256" y="332"/>
                  </a:lnTo>
                  <a:lnTo>
                    <a:pt x="252" y="336"/>
                  </a:lnTo>
                  <a:lnTo>
                    <a:pt x="252" y="336"/>
                  </a:lnTo>
                  <a:lnTo>
                    <a:pt x="238" y="342"/>
                  </a:lnTo>
                  <a:lnTo>
                    <a:pt x="224" y="346"/>
                  </a:lnTo>
                  <a:lnTo>
                    <a:pt x="208" y="348"/>
                  </a:lnTo>
                  <a:lnTo>
                    <a:pt x="192" y="350"/>
                  </a:lnTo>
                  <a:lnTo>
                    <a:pt x="192" y="350"/>
                  </a:lnTo>
                  <a:lnTo>
                    <a:pt x="184" y="350"/>
                  </a:lnTo>
                  <a:lnTo>
                    <a:pt x="184" y="350"/>
                  </a:lnTo>
                  <a:lnTo>
                    <a:pt x="182" y="350"/>
                  </a:lnTo>
                  <a:lnTo>
                    <a:pt x="182" y="350"/>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grpSp>
      <p:grpSp>
        <p:nvGrpSpPr>
          <p:cNvPr id="12" name="Group 11"/>
          <p:cNvGrpSpPr/>
          <p:nvPr/>
        </p:nvGrpSpPr>
        <p:grpSpPr>
          <a:xfrm>
            <a:off x="957547" y="3851021"/>
            <a:ext cx="812842" cy="1018593"/>
            <a:chOff x="2361971" y="2272247"/>
            <a:chExt cx="770995" cy="966153"/>
          </a:xfrm>
          <a:solidFill>
            <a:schemeClr val="tx1">
              <a:lumMod val="65000"/>
              <a:lumOff val="35000"/>
            </a:schemeClr>
          </a:solidFill>
        </p:grpSpPr>
        <p:sp>
          <p:nvSpPr>
            <p:cNvPr id="13" name="Freeform 19"/>
            <p:cNvSpPr>
              <a:spLocks noEditPoints="1"/>
            </p:cNvSpPr>
            <p:nvPr/>
          </p:nvSpPr>
          <p:spPr bwMode="auto">
            <a:xfrm>
              <a:off x="2398112" y="2392715"/>
              <a:ext cx="734854" cy="722808"/>
            </a:xfrm>
            <a:custGeom>
              <a:avLst/>
              <a:gdLst>
                <a:gd name="T0" fmla="*/ 388 w 610"/>
                <a:gd name="T1" fmla="*/ 382 h 600"/>
                <a:gd name="T2" fmla="*/ 396 w 610"/>
                <a:gd name="T3" fmla="*/ 362 h 600"/>
                <a:gd name="T4" fmla="*/ 338 w 610"/>
                <a:gd name="T5" fmla="*/ 324 h 600"/>
                <a:gd name="T6" fmla="*/ 340 w 610"/>
                <a:gd name="T7" fmla="*/ 246 h 600"/>
                <a:gd name="T8" fmla="*/ 412 w 610"/>
                <a:gd name="T9" fmla="*/ 212 h 600"/>
                <a:gd name="T10" fmla="*/ 534 w 610"/>
                <a:gd name="T11" fmla="*/ 204 h 600"/>
                <a:gd name="T12" fmla="*/ 602 w 610"/>
                <a:gd name="T13" fmla="*/ 212 h 600"/>
                <a:gd name="T14" fmla="*/ 596 w 610"/>
                <a:gd name="T15" fmla="*/ 192 h 600"/>
                <a:gd name="T16" fmla="*/ 498 w 610"/>
                <a:gd name="T17" fmla="*/ 176 h 600"/>
                <a:gd name="T18" fmla="*/ 390 w 610"/>
                <a:gd name="T19" fmla="*/ 192 h 600"/>
                <a:gd name="T20" fmla="*/ 314 w 610"/>
                <a:gd name="T21" fmla="*/ 232 h 600"/>
                <a:gd name="T22" fmla="*/ 308 w 610"/>
                <a:gd name="T23" fmla="*/ 316 h 600"/>
                <a:gd name="T24" fmla="*/ 328 w 610"/>
                <a:gd name="T25" fmla="*/ 356 h 600"/>
                <a:gd name="T26" fmla="*/ 344 w 610"/>
                <a:gd name="T27" fmla="*/ 410 h 600"/>
                <a:gd name="T28" fmla="*/ 312 w 610"/>
                <a:gd name="T29" fmla="*/ 452 h 600"/>
                <a:gd name="T30" fmla="*/ 222 w 610"/>
                <a:gd name="T31" fmla="*/ 498 h 600"/>
                <a:gd name="T32" fmla="*/ 230 w 610"/>
                <a:gd name="T33" fmla="*/ 520 h 600"/>
                <a:gd name="T34" fmla="*/ 298 w 610"/>
                <a:gd name="T35" fmla="*/ 492 h 600"/>
                <a:gd name="T36" fmla="*/ 300 w 610"/>
                <a:gd name="T37" fmla="*/ 536 h 600"/>
                <a:gd name="T38" fmla="*/ 276 w 610"/>
                <a:gd name="T39" fmla="*/ 594 h 600"/>
                <a:gd name="T40" fmla="*/ 298 w 610"/>
                <a:gd name="T41" fmla="*/ 594 h 600"/>
                <a:gd name="T42" fmla="*/ 342 w 610"/>
                <a:gd name="T43" fmla="*/ 532 h 600"/>
                <a:gd name="T44" fmla="*/ 344 w 610"/>
                <a:gd name="T45" fmla="*/ 578 h 600"/>
                <a:gd name="T46" fmla="*/ 366 w 610"/>
                <a:gd name="T47" fmla="*/ 578 h 600"/>
                <a:gd name="T48" fmla="*/ 364 w 610"/>
                <a:gd name="T49" fmla="*/ 510 h 600"/>
                <a:gd name="T50" fmla="*/ 362 w 610"/>
                <a:gd name="T51" fmla="*/ 460 h 600"/>
                <a:gd name="T52" fmla="*/ 258 w 610"/>
                <a:gd name="T53" fmla="*/ 122 h 600"/>
                <a:gd name="T54" fmla="*/ 294 w 610"/>
                <a:gd name="T55" fmla="*/ 176 h 600"/>
                <a:gd name="T56" fmla="*/ 314 w 610"/>
                <a:gd name="T57" fmla="*/ 180 h 600"/>
                <a:gd name="T58" fmla="*/ 422 w 610"/>
                <a:gd name="T59" fmla="*/ 142 h 600"/>
                <a:gd name="T60" fmla="*/ 518 w 610"/>
                <a:gd name="T61" fmla="*/ 140 h 600"/>
                <a:gd name="T62" fmla="*/ 608 w 610"/>
                <a:gd name="T63" fmla="*/ 152 h 600"/>
                <a:gd name="T64" fmla="*/ 600 w 610"/>
                <a:gd name="T65" fmla="*/ 130 h 600"/>
                <a:gd name="T66" fmla="*/ 484 w 610"/>
                <a:gd name="T67" fmla="*/ 112 h 600"/>
                <a:gd name="T68" fmla="*/ 364 w 610"/>
                <a:gd name="T69" fmla="*/ 130 h 600"/>
                <a:gd name="T70" fmla="*/ 296 w 610"/>
                <a:gd name="T71" fmla="*/ 128 h 600"/>
                <a:gd name="T72" fmla="*/ 258 w 610"/>
                <a:gd name="T73" fmla="*/ 122 h 600"/>
                <a:gd name="T74" fmla="*/ 212 w 610"/>
                <a:gd name="T75" fmla="*/ 184 h 600"/>
                <a:gd name="T76" fmla="*/ 220 w 610"/>
                <a:gd name="T77" fmla="*/ 236 h 600"/>
                <a:gd name="T78" fmla="*/ 218 w 610"/>
                <a:gd name="T79" fmla="*/ 298 h 600"/>
                <a:gd name="T80" fmla="*/ 170 w 610"/>
                <a:gd name="T81" fmla="*/ 304 h 600"/>
                <a:gd name="T82" fmla="*/ 162 w 610"/>
                <a:gd name="T83" fmla="*/ 322 h 600"/>
                <a:gd name="T84" fmla="*/ 196 w 610"/>
                <a:gd name="T85" fmla="*/ 326 h 600"/>
                <a:gd name="T86" fmla="*/ 240 w 610"/>
                <a:gd name="T87" fmla="*/ 314 h 600"/>
                <a:gd name="T88" fmla="*/ 252 w 610"/>
                <a:gd name="T89" fmla="*/ 264 h 600"/>
                <a:gd name="T90" fmla="*/ 224 w 610"/>
                <a:gd name="T91" fmla="*/ 162 h 600"/>
                <a:gd name="T92" fmla="*/ 52 w 610"/>
                <a:gd name="T93" fmla="*/ 0 h 600"/>
                <a:gd name="T94" fmla="*/ 36 w 610"/>
                <a:gd name="T95" fmla="*/ 16 h 600"/>
                <a:gd name="T96" fmla="*/ 102 w 610"/>
                <a:gd name="T97" fmla="*/ 36 h 600"/>
                <a:gd name="T98" fmla="*/ 82 w 610"/>
                <a:gd name="T99" fmla="*/ 72 h 600"/>
                <a:gd name="T100" fmla="*/ 2 w 610"/>
                <a:gd name="T101" fmla="*/ 64 h 600"/>
                <a:gd name="T102" fmla="*/ 12 w 610"/>
                <a:gd name="T103" fmla="*/ 82 h 600"/>
                <a:gd name="T104" fmla="*/ 70 w 610"/>
                <a:gd name="T105" fmla="*/ 94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0" h="600">
                  <a:moveTo>
                    <a:pt x="368" y="374"/>
                  </a:moveTo>
                  <a:lnTo>
                    <a:pt x="368" y="374"/>
                  </a:lnTo>
                  <a:lnTo>
                    <a:pt x="378" y="380"/>
                  </a:lnTo>
                  <a:lnTo>
                    <a:pt x="378" y="380"/>
                  </a:lnTo>
                  <a:lnTo>
                    <a:pt x="384" y="382"/>
                  </a:lnTo>
                  <a:lnTo>
                    <a:pt x="388" y="382"/>
                  </a:lnTo>
                  <a:lnTo>
                    <a:pt x="394" y="380"/>
                  </a:lnTo>
                  <a:lnTo>
                    <a:pt x="398" y="376"/>
                  </a:lnTo>
                  <a:lnTo>
                    <a:pt x="398" y="376"/>
                  </a:lnTo>
                  <a:lnTo>
                    <a:pt x="400" y="370"/>
                  </a:lnTo>
                  <a:lnTo>
                    <a:pt x="398" y="366"/>
                  </a:lnTo>
                  <a:lnTo>
                    <a:pt x="396" y="362"/>
                  </a:lnTo>
                  <a:lnTo>
                    <a:pt x="392" y="358"/>
                  </a:lnTo>
                  <a:lnTo>
                    <a:pt x="392" y="358"/>
                  </a:lnTo>
                  <a:lnTo>
                    <a:pt x="344" y="330"/>
                  </a:lnTo>
                  <a:lnTo>
                    <a:pt x="344" y="330"/>
                  </a:lnTo>
                  <a:lnTo>
                    <a:pt x="340" y="328"/>
                  </a:lnTo>
                  <a:lnTo>
                    <a:pt x="338" y="324"/>
                  </a:lnTo>
                  <a:lnTo>
                    <a:pt x="336" y="320"/>
                  </a:lnTo>
                  <a:lnTo>
                    <a:pt x="336" y="316"/>
                  </a:lnTo>
                  <a:lnTo>
                    <a:pt x="336" y="316"/>
                  </a:lnTo>
                  <a:lnTo>
                    <a:pt x="340" y="252"/>
                  </a:lnTo>
                  <a:lnTo>
                    <a:pt x="340" y="252"/>
                  </a:lnTo>
                  <a:lnTo>
                    <a:pt x="340" y="246"/>
                  </a:lnTo>
                  <a:lnTo>
                    <a:pt x="346" y="242"/>
                  </a:lnTo>
                  <a:lnTo>
                    <a:pt x="346" y="242"/>
                  </a:lnTo>
                  <a:lnTo>
                    <a:pt x="370" y="230"/>
                  </a:lnTo>
                  <a:lnTo>
                    <a:pt x="396" y="218"/>
                  </a:lnTo>
                  <a:lnTo>
                    <a:pt x="396" y="218"/>
                  </a:lnTo>
                  <a:lnTo>
                    <a:pt x="412" y="212"/>
                  </a:lnTo>
                  <a:lnTo>
                    <a:pt x="430" y="208"/>
                  </a:lnTo>
                  <a:lnTo>
                    <a:pt x="446" y="204"/>
                  </a:lnTo>
                  <a:lnTo>
                    <a:pt x="464" y="202"/>
                  </a:lnTo>
                  <a:lnTo>
                    <a:pt x="498" y="202"/>
                  </a:lnTo>
                  <a:lnTo>
                    <a:pt x="534" y="204"/>
                  </a:lnTo>
                  <a:lnTo>
                    <a:pt x="534" y="204"/>
                  </a:lnTo>
                  <a:lnTo>
                    <a:pt x="560" y="210"/>
                  </a:lnTo>
                  <a:lnTo>
                    <a:pt x="588" y="218"/>
                  </a:lnTo>
                  <a:lnTo>
                    <a:pt x="588" y="218"/>
                  </a:lnTo>
                  <a:lnTo>
                    <a:pt x="594" y="218"/>
                  </a:lnTo>
                  <a:lnTo>
                    <a:pt x="598" y="216"/>
                  </a:lnTo>
                  <a:lnTo>
                    <a:pt x="602" y="212"/>
                  </a:lnTo>
                  <a:lnTo>
                    <a:pt x="604" y="208"/>
                  </a:lnTo>
                  <a:lnTo>
                    <a:pt x="604" y="208"/>
                  </a:lnTo>
                  <a:lnTo>
                    <a:pt x="604" y="204"/>
                  </a:lnTo>
                  <a:lnTo>
                    <a:pt x="604" y="198"/>
                  </a:lnTo>
                  <a:lnTo>
                    <a:pt x="600" y="194"/>
                  </a:lnTo>
                  <a:lnTo>
                    <a:pt x="596" y="192"/>
                  </a:lnTo>
                  <a:lnTo>
                    <a:pt x="596" y="192"/>
                  </a:lnTo>
                  <a:lnTo>
                    <a:pt x="580" y="188"/>
                  </a:lnTo>
                  <a:lnTo>
                    <a:pt x="580" y="188"/>
                  </a:lnTo>
                  <a:lnTo>
                    <a:pt x="538" y="180"/>
                  </a:lnTo>
                  <a:lnTo>
                    <a:pt x="518" y="176"/>
                  </a:lnTo>
                  <a:lnTo>
                    <a:pt x="498" y="176"/>
                  </a:lnTo>
                  <a:lnTo>
                    <a:pt x="478" y="176"/>
                  </a:lnTo>
                  <a:lnTo>
                    <a:pt x="456" y="176"/>
                  </a:lnTo>
                  <a:lnTo>
                    <a:pt x="436" y="180"/>
                  </a:lnTo>
                  <a:lnTo>
                    <a:pt x="416" y="184"/>
                  </a:lnTo>
                  <a:lnTo>
                    <a:pt x="416" y="184"/>
                  </a:lnTo>
                  <a:lnTo>
                    <a:pt x="390" y="192"/>
                  </a:lnTo>
                  <a:lnTo>
                    <a:pt x="366" y="200"/>
                  </a:lnTo>
                  <a:lnTo>
                    <a:pt x="344" y="212"/>
                  </a:lnTo>
                  <a:lnTo>
                    <a:pt x="322" y="226"/>
                  </a:lnTo>
                  <a:lnTo>
                    <a:pt x="322" y="226"/>
                  </a:lnTo>
                  <a:lnTo>
                    <a:pt x="316" y="228"/>
                  </a:lnTo>
                  <a:lnTo>
                    <a:pt x="314" y="232"/>
                  </a:lnTo>
                  <a:lnTo>
                    <a:pt x="312" y="236"/>
                  </a:lnTo>
                  <a:lnTo>
                    <a:pt x="312" y="242"/>
                  </a:lnTo>
                  <a:lnTo>
                    <a:pt x="312" y="242"/>
                  </a:lnTo>
                  <a:lnTo>
                    <a:pt x="310" y="278"/>
                  </a:lnTo>
                  <a:lnTo>
                    <a:pt x="308" y="316"/>
                  </a:lnTo>
                  <a:lnTo>
                    <a:pt x="308" y="316"/>
                  </a:lnTo>
                  <a:lnTo>
                    <a:pt x="308" y="326"/>
                  </a:lnTo>
                  <a:lnTo>
                    <a:pt x="310" y="334"/>
                  </a:lnTo>
                  <a:lnTo>
                    <a:pt x="316" y="342"/>
                  </a:lnTo>
                  <a:lnTo>
                    <a:pt x="322" y="348"/>
                  </a:lnTo>
                  <a:lnTo>
                    <a:pt x="322" y="348"/>
                  </a:lnTo>
                  <a:lnTo>
                    <a:pt x="328" y="356"/>
                  </a:lnTo>
                  <a:lnTo>
                    <a:pt x="336" y="364"/>
                  </a:lnTo>
                  <a:lnTo>
                    <a:pt x="336" y="364"/>
                  </a:lnTo>
                  <a:lnTo>
                    <a:pt x="340" y="374"/>
                  </a:lnTo>
                  <a:lnTo>
                    <a:pt x="344" y="386"/>
                  </a:lnTo>
                  <a:lnTo>
                    <a:pt x="344" y="398"/>
                  </a:lnTo>
                  <a:lnTo>
                    <a:pt x="344" y="410"/>
                  </a:lnTo>
                  <a:lnTo>
                    <a:pt x="344" y="410"/>
                  </a:lnTo>
                  <a:lnTo>
                    <a:pt x="340" y="422"/>
                  </a:lnTo>
                  <a:lnTo>
                    <a:pt x="336" y="428"/>
                  </a:lnTo>
                  <a:lnTo>
                    <a:pt x="332" y="434"/>
                  </a:lnTo>
                  <a:lnTo>
                    <a:pt x="332" y="434"/>
                  </a:lnTo>
                  <a:lnTo>
                    <a:pt x="312" y="452"/>
                  </a:lnTo>
                  <a:lnTo>
                    <a:pt x="292" y="466"/>
                  </a:lnTo>
                  <a:lnTo>
                    <a:pt x="268" y="480"/>
                  </a:lnTo>
                  <a:lnTo>
                    <a:pt x="244" y="490"/>
                  </a:lnTo>
                  <a:lnTo>
                    <a:pt x="244" y="490"/>
                  </a:lnTo>
                  <a:lnTo>
                    <a:pt x="222" y="498"/>
                  </a:lnTo>
                  <a:lnTo>
                    <a:pt x="222" y="498"/>
                  </a:lnTo>
                  <a:lnTo>
                    <a:pt x="216" y="504"/>
                  </a:lnTo>
                  <a:lnTo>
                    <a:pt x="216" y="508"/>
                  </a:lnTo>
                  <a:lnTo>
                    <a:pt x="216" y="512"/>
                  </a:lnTo>
                  <a:lnTo>
                    <a:pt x="216" y="512"/>
                  </a:lnTo>
                  <a:lnTo>
                    <a:pt x="222" y="516"/>
                  </a:lnTo>
                  <a:lnTo>
                    <a:pt x="230" y="520"/>
                  </a:lnTo>
                  <a:lnTo>
                    <a:pt x="230" y="520"/>
                  </a:lnTo>
                  <a:lnTo>
                    <a:pt x="234" y="520"/>
                  </a:lnTo>
                  <a:lnTo>
                    <a:pt x="240" y="518"/>
                  </a:lnTo>
                  <a:lnTo>
                    <a:pt x="240" y="518"/>
                  </a:lnTo>
                  <a:lnTo>
                    <a:pt x="298" y="492"/>
                  </a:lnTo>
                  <a:lnTo>
                    <a:pt x="298" y="492"/>
                  </a:lnTo>
                  <a:lnTo>
                    <a:pt x="312" y="484"/>
                  </a:lnTo>
                  <a:lnTo>
                    <a:pt x="326" y="474"/>
                  </a:lnTo>
                  <a:lnTo>
                    <a:pt x="326" y="474"/>
                  </a:lnTo>
                  <a:lnTo>
                    <a:pt x="324" y="484"/>
                  </a:lnTo>
                  <a:lnTo>
                    <a:pt x="324" y="484"/>
                  </a:lnTo>
                  <a:lnTo>
                    <a:pt x="300" y="536"/>
                  </a:lnTo>
                  <a:lnTo>
                    <a:pt x="300" y="536"/>
                  </a:lnTo>
                  <a:lnTo>
                    <a:pt x="276" y="580"/>
                  </a:lnTo>
                  <a:lnTo>
                    <a:pt x="276" y="580"/>
                  </a:lnTo>
                  <a:lnTo>
                    <a:pt x="274" y="586"/>
                  </a:lnTo>
                  <a:lnTo>
                    <a:pt x="274" y="590"/>
                  </a:lnTo>
                  <a:lnTo>
                    <a:pt x="276" y="594"/>
                  </a:lnTo>
                  <a:lnTo>
                    <a:pt x="280" y="598"/>
                  </a:lnTo>
                  <a:lnTo>
                    <a:pt x="280" y="598"/>
                  </a:lnTo>
                  <a:lnTo>
                    <a:pt x="286" y="600"/>
                  </a:lnTo>
                  <a:lnTo>
                    <a:pt x="290" y="600"/>
                  </a:lnTo>
                  <a:lnTo>
                    <a:pt x="294" y="598"/>
                  </a:lnTo>
                  <a:lnTo>
                    <a:pt x="298" y="594"/>
                  </a:lnTo>
                  <a:lnTo>
                    <a:pt x="298" y="594"/>
                  </a:lnTo>
                  <a:lnTo>
                    <a:pt x="312" y="570"/>
                  </a:lnTo>
                  <a:lnTo>
                    <a:pt x="312" y="570"/>
                  </a:lnTo>
                  <a:lnTo>
                    <a:pt x="338" y="520"/>
                  </a:lnTo>
                  <a:lnTo>
                    <a:pt x="338" y="520"/>
                  </a:lnTo>
                  <a:lnTo>
                    <a:pt x="342" y="532"/>
                  </a:lnTo>
                  <a:lnTo>
                    <a:pt x="342" y="544"/>
                  </a:lnTo>
                  <a:lnTo>
                    <a:pt x="342" y="556"/>
                  </a:lnTo>
                  <a:lnTo>
                    <a:pt x="342" y="566"/>
                  </a:lnTo>
                  <a:lnTo>
                    <a:pt x="342" y="566"/>
                  </a:lnTo>
                  <a:lnTo>
                    <a:pt x="342" y="574"/>
                  </a:lnTo>
                  <a:lnTo>
                    <a:pt x="344" y="578"/>
                  </a:lnTo>
                  <a:lnTo>
                    <a:pt x="346" y="582"/>
                  </a:lnTo>
                  <a:lnTo>
                    <a:pt x="352" y="584"/>
                  </a:lnTo>
                  <a:lnTo>
                    <a:pt x="352" y="584"/>
                  </a:lnTo>
                  <a:lnTo>
                    <a:pt x="358" y="584"/>
                  </a:lnTo>
                  <a:lnTo>
                    <a:pt x="362" y="582"/>
                  </a:lnTo>
                  <a:lnTo>
                    <a:pt x="366" y="578"/>
                  </a:lnTo>
                  <a:lnTo>
                    <a:pt x="368" y="572"/>
                  </a:lnTo>
                  <a:lnTo>
                    <a:pt x="368" y="572"/>
                  </a:lnTo>
                  <a:lnTo>
                    <a:pt x="370" y="552"/>
                  </a:lnTo>
                  <a:lnTo>
                    <a:pt x="368" y="532"/>
                  </a:lnTo>
                  <a:lnTo>
                    <a:pt x="368" y="532"/>
                  </a:lnTo>
                  <a:lnTo>
                    <a:pt x="364" y="510"/>
                  </a:lnTo>
                  <a:lnTo>
                    <a:pt x="358" y="490"/>
                  </a:lnTo>
                  <a:lnTo>
                    <a:pt x="358" y="490"/>
                  </a:lnTo>
                  <a:lnTo>
                    <a:pt x="358" y="482"/>
                  </a:lnTo>
                  <a:lnTo>
                    <a:pt x="358" y="476"/>
                  </a:lnTo>
                  <a:lnTo>
                    <a:pt x="362" y="460"/>
                  </a:lnTo>
                  <a:lnTo>
                    <a:pt x="362" y="460"/>
                  </a:lnTo>
                  <a:lnTo>
                    <a:pt x="368" y="440"/>
                  </a:lnTo>
                  <a:lnTo>
                    <a:pt x="370" y="418"/>
                  </a:lnTo>
                  <a:lnTo>
                    <a:pt x="372" y="396"/>
                  </a:lnTo>
                  <a:lnTo>
                    <a:pt x="368" y="374"/>
                  </a:lnTo>
                  <a:lnTo>
                    <a:pt x="368" y="374"/>
                  </a:lnTo>
                  <a:close/>
                  <a:moveTo>
                    <a:pt x="258" y="122"/>
                  </a:moveTo>
                  <a:lnTo>
                    <a:pt x="258" y="122"/>
                  </a:lnTo>
                  <a:lnTo>
                    <a:pt x="258" y="124"/>
                  </a:lnTo>
                  <a:lnTo>
                    <a:pt x="258" y="124"/>
                  </a:lnTo>
                  <a:lnTo>
                    <a:pt x="278" y="148"/>
                  </a:lnTo>
                  <a:lnTo>
                    <a:pt x="286" y="162"/>
                  </a:lnTo>
                  <a:lnTo>
                    <a:pt x="294" y="176"/>
                  </a:lnTo>
                  <a:lnTo>
                    <a:pt x="294" y="176"/>
                  </a:lnTo>
                  <a:lnTo>
                    <a:pt x="296" y="180"/>
                  </a:lnTo>
                  <a:lnTo>
                    <a:pt x="302" y="184"/>
                  </a:lnTo>
                  <a:lnTo>
                    <a:pt x="308" y="184"/>
                  </a:lnTo>
                  <a:lnTo>
                    <a:pt x="314" y="180"/>
                  </a:lnTo>
                  <a:lnTo>
                    <a:pt x="314" y="180"/>
                  </a:lnTo>
                  <a:lnTo>
                    <a:pt x="340" y="168"/>
                  </a:lnTo>
                  <a:lnTo>
                    <a:pt x="366" y="158"/>
                  </a:lnTo>
                  <a:lnTo>
                    <a:pt x="366" y="158"/>
                  </a:lnTo>
                  <a:lnTo>
                    <a:pt x="384" y="152"/>
                  </a:lnTo>
                  <a:lnTo>
                    <a:pt x="404" y="146"/>
                  </a:lnTo>
                  <a:lnTo>
                    <a:pt x="422" y="142"/>
                  </a:lnTo>
                  <a:lnTo>
                    <a:pt x="442" y="138"/>
                  </a:lnTo>
                  <a:lnTo>
                    <a:pt x="460" y="138"/>
                  </a:lnTo>
                  <a:lnTo>
                    <a:pt x="480" y="138"/>
                  </a:lnTo>
                  <a:lnTo>
                    <a:pt x="500" y="138"/>
                  </a:lnTo>
                  <a:lnTo>
                    <a:pt x="518" y="140"/>
                  </a:lnTo>
                  <a:lnTo>
                    <a:pt x="518" y="140"/>
                  </a:lnTo>
                  <a:lnTo>
                    <a:pt x="556" y="148"/>
                  </a:lnTo>
                  <a:lnTo>
                    <a:pt x="592" y="156"/>
                  </a:lnTo>
                  <a:lnTo>
                    <a:pt x="592" y="156"/>
                  </a:lnTo>
                  <a:lnTo>
                    <a:pt x="598" y="156"/>
                  </a:lnTo>
                  <a:lnTo>
                    <a:pt x="604" y="154"/>
                  </a:lnTo>
                  <a:lnTo>
                    <a:pt x="608" y="152"/>
                  </a:lnTo>
                  <a:lnTo>
                    <a:pt x="610" y="148"/>
                  </a:lnTo>
                  <a:lnTo>
                    <a:pt x="610" y="148"/>
                  </a:lnTo>
                  <a:lnTo>
                    <a:pt x="610" y="142"/>
                  </a:lnTo>
                  <a:lnTo>
                    <a:pt x="608" y="136"/>
                  </a:lnTo>
                  <a:lnTo>
                    <a:pt x="606" y="134"/>
                  </a:lnTo>
                  <a:lnTo>
                    <a:pt x="600" y="130"/>
                  </a:lnTo>
                  <a:lnTo>
                    <a:pt x="600" y="130"/>
                  </a:lnTo>
                  <a:lnTo>
                    <a:pt x="562" y="122"/>
                  </a:lnTo>
                  <a:lnTo>
                    <a:pt x="526" y="116"/>
                  </a:lnTo>
                  <a:lnTo>
                    <a:pt x="526" y="116"/>
                  </a:lnTo>
                  <a:lnTo>
                    <a:pt x="506" y="112"/>
                  </a:lnTo>
                  <a:lnTo>
                    <a:pt x="484" y="112"/>
                  </a:lnTo>
                  <a:lnTo>
                    <a:pt x="464" y="112"/>
                  </a:lnTo>
                  <a:lnTo>
                    <a:pt x="444" y="112"/>
                  </a:lnTo>
                  <a:lnTo>
                    <a:pt x="424" y="116"/>
                  </a:lnTo>
                  <a:lnTo>
                    <a:pt x="404" y="120"/>
                  </a:lnTo>
                  <a:lnTo>
                    <a:pt x="384" y="124"/>
                  </a:lnTo>
                  <a:lnTo>
                    <a:pt x="364" y="130"/>
                  </a:lnTo>
                  <a:lnTo>
                    <a:pt x="364" y="130"/>
                  </a:lnTo>
                  <a:lnTo>
                    <a:pt x="312" y="152"/>
                  </a:lnTo>
                  <a:lnTo>
                    <a:pt x="312" y="152"/>
                  </a:lnTo>
                  <a:lnTo>
                    <a:pt x="304" y="140"/>
                  </a:lnTo>
                  <a:lnTo>
                    <a:pt x="304" y="140"/>
                  </a:lnTo>
                  <a:lnTo>
                    <a:pt x="296" y="128"/>
                  </a:lnTo>
                  <a:lnTo>
                    <a:pt x="296" y="128"/>
                  </a:lnTo>
                  <a:lnTo>
                    <a:pt x="288" y="120"/>
                  </a:lnTo>
                  <a:lnTo>
                    <a:pt x="278" y="116"/>
                  </a:lnTo>
                  <a:lnTo>
                    <a:pt x="268" y="116"/>
                  </a:lnTo>
                  <a:lnTo>
                    <a:pt x="258" y="122"/>
                  </a:lnTo>
                  <a:lnTo>
                    <a:pt x="258" y="122"/>
                  </a:lnTo>
                  <a:close/>
                  <a:moveTo>
                    <a:pt x="224" y="162"/>
                  </a:moveTo>
                  <a:lnTo>
                    <a:pt x="224" y="162"/>
                  </a:lnTo>
                  <a:lnTo>
                    <a:pt x="220" y="162"/>
                  </a:lnTo>
                  <a:lnTo>
                    <a:pt x="220" y="162"/>
                  </a:lnTo>
                  <a:lnTo>
                    <a:pt x="216" y="174"/>
                  </a:lnTo>
                  <a:lnTo>
                    <a:pt x="212" y="184"/>
                  </a:lnTo>
                  <a:lnTo>
                    <a:pt x="212" y="196"/>
                  </a:lnTo>
                  <a:lnTo>
                    <a:pt x="212" y="206"/>
                  </a:lnTo>
                  <a:lnTo>
                    <a:pt x="212" y="206"/>
                  </a:lnTo>
                  <a:lnTo>
                    <a:pt x="218" y="220"/>
                  </a:lnTo>
                  <a:lnTo>
                    <a:pt x="220" y="236"/>
                  </a:lnTo>
                  <a:lnTo>
                    <a:pt x="220" y="236"/>
                  </a:lnTo>
                  <a:lnTo>
                    <a:pt x="222" y="262"/>
                  </a:lnTo>
                  <a:lnTo>
                    <a:pt x="224" y="290"/>
                  </a:lnTo>
                  <a:lnTo>
                    <a:pt x="224" y="290"/>
                  </a:lnTo>
                  <a:lnTo>
                    <a:pt x="224" y="294"/>
                  </a:lnTo>
                  <a:lnTo>
                    <a:pt x="222" y="296"/>
                  </a:lnTo>
                  <a:lnTo>
                    <a:pt x="218" y="298"/>
                  </a:lnTo>
                  <a:lnTo>
                    <a:pt x="214" y="298"/>
                  </a:lnTo>
                  <a:lnTo>
                    <a:pt x="214" y="298"/>
                  </a:lnTo>
                  <a:lnTo>
                    <a:pt x="190" y="300"/>
                  </a:lnTo>
                  <a:lnTo>
                    <a:pt x="190" y="300"/>
                  </a:lnTo>
                  <a:lnTo>
                    <a:pt x="180" y="300"/>
                  </a:lnTo>
                  <a:lnTo>
                    <a:pt x="170" y="304"/>
                  </a:lnTo>
                  <a:lnTo>
                    <a:pt x="170" y="304"/>
                  </a:lnTo>
                  <a:lnTo>
                    <a:pt x="164" y="306"/>
                  </a:lnTo>
                  <a:lnTo>
                    <a:pt x="160" y="312"/>
                  </a:lnTo>
                  <a:lnTo>
                    <a:pt x="160" y="316"/>
                  </a:lnTo>
                  <a:lnTo>
                    <a:pt x="162" y="322"/>
                  </a:lnTo>
                  <a:lnTo>
                    <a:pt x="162" y="322"/>
                  </a:lnTo>
                  <a:lnTo>
                    <a:pt x="164" y="324"/>
                  </a:lnTo>
                  <a:lnTo>
                    <a:pt x="168" y="328"/>
                  </a:lnTo>
                  <a:lnTo>
                    <a:pt x="174" y="328"/>
                  </a:lnTo>
                  <a:lnTo>
                    <a:pt x="178" y="328"/>
                  </a:lnTo>
                  <a:lnTo>
                    <a:pt x="178" y="328"/>
                  </a:lnTo>
                  <a:lnTo>
                    <a:pt x="196" y="326"/>
                  </a:lnTo>
                  <a:lnTo>
                    <a:pt x="214" y="324"/>
                  </a:lnTo>
                  <a:lnTo>
                    <a:pt x="214" y="324"/>
                  </a:lnTo>
                  <a:lnTo>
                    <a:pt x="220" y="324"/>
                  </a:lnTo>
                  <a:lnTo>
                    <a:pt x="226" y="322"/>
                  </a:lnTo>
                  <a:lnTo>
                    <a:pt x="234" y="320"/>
                  </a:lnTo>
                  <a:lnTo>
                    <a:pt x="240" y="314"/>
                  </a:lnTo>
                  <a:lnTo>
                    <a:pt x="244" y="310"/>
                  </a:lnTo>
                  <a:lnTo>
                    <a:pt x="248" y="302"/>
                  </a:lnTo>
                  <a:lnTo>
                    <a:pt x="250" y="296"/>
                  </a:lnTo>
                  <a:lnTo>
                    <a:pt x="252" y="288"/>
                  </a:lnTo>
                  <a:lnTo>
                    <a:pt x="252" y="288"/>
                  </a:lnTo>
                  <a:lnTo>
                    <a:pt x="252" y="264"/>
                  </a:lnTo>
                  <a:lnTo>
                    <a:pt x="248" y="242"/>
                  </a:lnTo>
                  <a:lnTo>
                    <a:pt x="244" y="218"/>
                  </a:lnTo>
                  <a:lnTo>
                    <a:pt x="238" y="196"/>
                  </a:lnTo>
                  <a:lnTo>
                    <a:pt x="238" y="196"/>
                  </a:lnTo>
                  <a:lnTo>
                    <a:pt x="224" y="162"/>
                  </a:lnTo>
                  <a:lnTo>
                    <a:pt x="224" y="162"/>
                  </a:lnTo>
                  <a:close/>
                  <a:moveTo>
                    <a:pt x="128" y="16"/>
                  </a:moveTo>
                  <a:lnTo>
                    <a:pt x="128" y="16"/>
                  </a:lnTo>
                  <a:lnTo>
                    <a:pt x="80" y="4"/>
                  </a:lnTo>
                  <a:lnTo>
                    <a:pt x="80" y="4"/>
                  </a:lnTo>
                  <a:lnTo>
                    <a:pt x="52" y="0"/>
                  </a:lnTo>
                  <a:lnTo>
                    <a:pt x="52" y="0"/>
                  </a:lnTo>
                  <a:lnTo>
                    <a:pt x="46" y="0"/>
                  </a:lnTo>
                  <a:lnTo>
                    <a:pt x="42" y="2"/>
                  </a:lnTo>
                  <a:lnTo>
                    <a:pt x="38" y="6"/>
                  </a:lnTo>
                  <a:lnTo>
                    <a:pt x="36" y="12"/>
                  </a:lnTo>
                  <a:lnTo>
                    <a:pt x="36" y="12"/>
                  </a:lnTo>
                  <a:lnTo>
                    <a:pt x="36" y="16"/>
                  </a:lnTo>
                  <a:lnTo>
                    <a:pt x="40" y="20"/>
                  </a:lnTo>
                  <a:lnTo>
                    <a:pt x="42" y="24"/>
                  </a:lnTo>
                  <a:lnTo>
                    <a:pt x="48" y="26"/>
                  </a:lnTo>
                  <a:lnTo>
                    <a:pt x="48" y="26"/>
                  </a:lnTo>
                  <a:lnTo>
                    <a:pt x="102" y="36"/>
                  </a:lnTo>
                  <a:lnTo>
                    <a:pt x="102" y="36"/>
                  </a:lnTo>
                  <a:lnTo>
                    <a:pt x="106" y="36"/>
                  </a:lnTo>
                  <a:lnTo>
                    <a:pt x="110" y="34"/>
                  </a:lnTo>
                  <a:lnTo>
                    <a:pt x="110" y="34"/>
                  </a:lnTo>
                  <a:lnTo>
                    <a:pt x="128" y="16"/>
                  </a:lnTo>
                  <a:lnTo>
                    <a:pt x="128" y="16"/>
                  </a:lnTo>
                  <a:close/>
                  <a:moveTo>
                    <a:pt x="82" y="72"/>
                  </a:moveTo>
                  <a:lnTo>
                    <a:pt x="82" y="72"/>
                  </a:lnTo>
                  <a:lnTo>
                    <a:pt x="16" y="58"/>
                  </a:lnTo>
                  <a:lnTo>
                    <a:pt x="16" y="58"/>
                  </a:lnTo>
                  <a:lnTo>
                    <a:pt x="10" y="58"/>
                  </a:lnTo>
                  <a:lnTo>
                    <a:pt x="6" y="60"/>
                  </a:lnTo>
                  <a:lnTo>
                    <a:pt x="2" y="64"/>
                  </a:lnTo>
                  <a:lnTo>
                    <a:pt x="0" y="68"/>
                  </a:lnTo>
                  <a:lnTo>
                    <a:pt x="0" y="68"/>
                  </a:lnTo>
                  <a:lnTo>
                    <a:pt x="0" y="74"/>
                  </a:lnTo>
                  <a:lnTo>
                    <a:pt x="2" y="78"/>
                  </a:lnTo>
                  <a:lnTo>
                    <a:pt x="6" y="80"/>
                  </a:lnTo>
                  <a:lnTo>
                    <a:pt x="12" y="82"/>
                  </a:lnTo>
                  <a:lnTo>
                    <a:pt x="12" y="82"/>
                  </a:lnTo>
                  <a:lnTo>
                    <a:pt x="64" y="94"/>
                  </a:lnTo>
                  <a:lnTo>
                    <a:pt x="64" y="94"/>
                  </a:lnTo>
                  <a:lnTo>
                    <a:pt x="68" y="94"/>
                  </a:lnTo>
                  <a:lnTo>
                    <a:pt x="70" y="94"/>
                  </a:lnTo>
                  <a:lnTo>
                    <a:pt x="70" y="94"/>
                  </a:lnTo>
                  <a:lnTo>
                    <a:pt x="82" y="72"/>
                  </a:lnTo>
                  <a:lnTo>
                    <a:pt x="82" y="72"/>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14" name="Freeform 20"/>
            <p:cNvSpPr>
              <a:spLocks/>
            </p:cNvSpPr>
            <p:nvPr/>
          </p:nvSpPr>
          <p:spPr bwMode="auto">
            <a:xfrm>
              <a:off x="2496895" y="2272247"/>
              <a:ext cx="438503" cy="467416"/>
            </a:xfrm>
            <a:custGeom>
              <a:avLst/>
              <a:gdLst>
                <a:gd name="T0" fmla="*/ 222 w 364"/>
                <a:gd name="T1" fmla="*/ 0 h 388"/>
                <a:gd name="T2" fmla="*/ 228 w 364"/>
                <a:gd name="T3" fmla="*/ 36 h 388"/>
                <a:gd name="T4" fmla="*/ 224 w 364"/>
                <a:gd name="T5" fmla="*/ 72 h 388"/>
                <a:gd name="T6" fmla="*/ 220 w 364"/>
                <a:gd name="T7" fmla="*/ 86 h 388"/>
                <a:gd name="T8" fmla="*/ 214 w 364"/>
                <a:gd name="T9" fmla="*/ 102 h 388"/>
                <a:gd name="T10" fmla="*/ 226 w 364"/>
                <a:gd name="T11" fmla="*/ 90 h 388"/>
                <a:gd name="T12" fmla="*/ 250 w 364"/>
                <a:gd name="T13" fmla="*/ 60 h 388"/>
                <a:gd name="T14" fmla="*/ 272 w 364"/>
                <a:gd name="T15" fmla="*/ 24 h 388"/>
                <a:gd name="T16" fmla="*/ 276 w 364"/>
                <a:gd name="T17" fmla="*/ 18 h 388"/>
                <a:gd name="T18" fmla="*/ 284 w 364"/>
                <a:gd name="T19" fmla="*/ 14 h 388"/>
                <a:gd name="T20" fmla="*/ 290 w 364"/>
                <a:gd name="T21" fmla="*/ 14 h 388"/>
                <a:gd name="T22" fmla="*/ 364 w 364"/>
                <a:gd name="T23" fmla="*/ 30 h 388"/>
                <a:gd name="T24" fmla="*/ 334 w 364"/>
                <a:gd name="T25" fmla="*/ 88 h 388"/>
                <a:gd name="T26" fmla="*/ 292 w 364"/>
                <a:gd name="T27" fmla="*/ 140 h 388"/>
                <a:gd name="T28" fmla="*/ 328 w 364"/>
                <a:gd name="T29" fmla="*/ 186 h 388"/>
                <a:gd name="T30" fmla="*/ 320 w 364"/>
                <a:gd name="T31" fmla="*/ 190 h 388"/>
                <a:gd name="T32" fmla="*/ 252 w 364"/>
                <a:gd name="T33" fmla="*/ 216 h 388"/>
                <a:gd name="T34" fmla="*/ 248 w 364"/>
                <a:gd name="T35" fmla="*/ 216 h 388"/>
                <a:gd name="T36" fmla="*/ 240 w 364"/>
                <a:gd name="T37" fmla="*/ 214 h 388"/>
                <a:gd name="T38" fmla="*/ 236 w 364"/>
                <a:gd name="T39" fmla="*/ 210 h 388"/>
                <a:gd name="T40" fmla="*/ 220 w 364"/>
                <a:gd name="T41" fmla="*/ 194 h 388"/>
                <a:gd name="T42" fmla="*/ 198 w 364"/>
                <a:gd name="T43" fmla="*/ 184 h 388"/>
                <a:gd name="T44" fmla="*/ 174 w 364"/>
                <a:gd name="T45" fmla="*/ 186 h 388"/>
                <a:gd name="T46" fmla="*/ 152 w 364"/>
                <a:gd name="T47" fmla="*/ 196 h 388"/>
                <a:gd name="T48" fmla="*/ 138 w 364"/>
                <a:gd name="T49" fmla="*/ 206 h 388"/>
                <a:gd name="T50" fmla="*/ 120 w 364"/>
                <a:gd name="T51" fmla="*/ 228 h 388"/>
                <a:gd name="T52" fmla="*/ 112 w 364"/>
                <a:gd name="T53" fmla="*/ 242 h 388"/>
                <a:gd name="T54" fmla="*/ 102 w 364"/>
                <a:gd name="T55" fmla="*/ 266 h 388"/>
                <a:gd name="T56" fmla="*/ 96 w 364"/>
                <a:gd name="T57" fmla="*/ 292 h 388"/>
                <a:gd name="T58" fmla="*/ 100 w 364"/>
                <a:gd name="T59" fmla="*/ 346 h 388"/>
                <a:gd name="T60" fmla="*/ 100 w 364"/>
                <a:gd name="T61" fmla="*/ 356 h 388"/>
                <a:gd name="T62" fmla="*/ 98 w 364"/>
                <a:gd name="T63" fmla="*/ 372 h 388"/>
                <a:gd name="T64" fmla="*/ 90 w 364"/>
                <a:gd name="T65" fmla="*/ 380 h 388"/>
                <a:gd name="T66" fmla="*/ 68 w 364"/>
                <a:gd name="T67" fmla="*/ 388 h 388"/>
                <a:gd name="T68" fmla="*/ 56 w 364"/>
                <a:gd name="T69" fmla="*/ 388 h 388"/>
                <a:gd name="T70" fmla="*/ 34 w 364"/>
                <a:gd name="T71" fmla="*/ 386 h 388"/>
                <a:gd name="T72" fmla="*/ 22 w 364"/>
                <a:gd name="T73" fmla="*/ 382 h 388"/>
                <a:gd name="T74" fmla="*/ 10 w 364"/>
                <a:gd name="T75" fmla="*/ 370 h 388"/>
                <a:gd name="T76" fmla="*/ 8 w 364"/>
                <a:gd name="T77" fmla="*/ 366 h 388"/>
                <a:gd name="T78" fmla="*/ 2 w 364"/>
                <a:gd name="T79" fmla="*/ 326 h 388"/>
                <a:gd name="T80" fmla="*/ 0 w 364"/>
                <a:gd name="T81" fmla="*/ 286 h 388"/>
                <a:gd name="T82" fmla="*/ 6 w 364"/>
                <a:gd name="T83" fmla="*/ 246 h 388"/>
                <a:gd name="T84" fmla="*/ 18 w 364"/>
                <a:gd name="T85" fmla="*/ 208 h 388"/>
                <a:gd name="T86" fmla="*/ 30 w 364"/>
                <a:gd name="T87" fmla="*/ 188 h 388"/>
                <a:gd name="T88" fmla="*/ 56 w 364"/>
                <a:gd name="T89" fmla="*/ 152 h 388"/>
                <a:gd name="T90" fmla="*/ 74 w 364"/>
                <a:gd name="T91" fmla="*/ 136 h 388"/>
                <a:gd name="T92" fmla="*/ 118 w 364"/>
                <a:gd name="T93" fmla="*/ 114 h 388"/>
                <a:gd name="T94" fmla="*/ 126 w 364"/>
                <a:gd name="T95" fmla="*/ 110 h 388"/>
                <a:gd name="T96" fmla="*/ 136 w 364"/>
                <a:gd name="T97" fmla="*/ 98 h 388"/>
                <a:gd name="T98" fmla="*/ 140 w 364"/>
                <a:gd name="T99" fmla="*/ 90 h 388"/>
                <a:gd name="T100" fmla="*/ 146 w 364"/>
                <a:gd name="T101" fmla="*/ 58 h 388"/>
                <a:gd name="T102" fmla="*/ 148 w 364"/>
                <a:gd name="T103" fmla="*/ 26 h 388"/>
                <a:gd name="T104" fmla="*/ 144 w 364"/>
                <a:gd name="T105" fmla="*/ 0 h 388"/>
                <a:gd name="T106" fmla="*/ 222 w 364"/>
                <a:gd name="T107"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88">
                  <a:moveTo>
                    <a:pt x="222" y="0"/>
                  </a:moveTo>
                  <a:lnTo>
                    <a:pt x="222" y="0"/>
                  </a:lnTo>
                  <a:lnTo>
                    <a:pt x="226" y="18"/>
                  </a:lnTo>
                  <a:lnTo>
                    <a:pt x="228" y="36"/>
                  </a:lnTo>
                  <a:lnTo>
                    <a:pt x="226" y="54"/>
                  </a:lnTo>
                  <a:lnTo>
                    <a:pt x="224" y="72"/>
                  </a:lnTo>
                  <a:lnTo>
                    <a:pt x="224" y="72"/>
                  </a:lnTo>
                  <a:lnTo>
                    <a:pt x="220" y="86"/>
                  </a:lnTo>
                  <a:lnTo>
                    <a:pt x="214" y="102"/>
                  </a:lnTo>
                  <a:lnTo>
                    <a:pt x="214" y="102"/>
                  </a:lnTo>
                  <a:lnTo>
                    <a:pt x="220" y="96"/>
                  </a:lnTo>
                  <a:lnTo>
                    <a:pt x="226" y="90"/>
                  </a:lnTo>
                  <a:lnTo>
                    <a:pt x="226" y="90"/>
                  </a:lnTo>
                  <a:lnTo>
                    <a:pt x="250" y="60"/>
                  </a:lnTo>
                  <a:lnTo>
                    <a:pt x="262" y="42"/>
                  </a:lnTo>
                  <a:lnTo>
                    <a:pt x="272" y="24"/>
                  </a:lnTo>
                  <a:lnTo>
                    <a:pt x="272" y="24"/>
                  </a:lnTo>
                  <a:lnTo>
                    <a:pt x="276" y="18"/>
                  </a:lnTo>
                  <a:lnTo>
                    <a:pt x="278" y="14"/>
                  </a:lnTo>
                  <a:lnTo>
                    <a:pt x="284" y="14"/>
                  </a:lnTo>
                  <a:lnTo>
                    <a:pt x="290" y="14"/>
                  </a:lnTo>
                  <a:lnTo>
                    <a:pt x="290" y="14"/>
                  </a:lnTo>
                  <a:lnTo>
                    <a:pt x="364" y="30"/>
                  </a:lnTo>
                  <a:lnTo>
                    <a:pt x="364" y="30"/>
                  </a:lnTo>
                  <a:lnTo>
                    <a:pt x="350" y="60"/>
                  </a:lnTo>
                  <a:lnTo>
                    <a:pt x="334" y="88"/>
                  </a:lnTo>
                  <a:lnTo>
                    <a:pt x="314" y="116"/>
                  </a:lnTo>
                  <a:lnTo>
                    <a:pt x="292" y="140"/>
                  </a:lnTo>
                  <a:lnTo>
                    <a:pt x="292" y="140"/>
                  </a:lnTo>
                  <a:lnTo>
                    <a:pt x="328" y="186"/>
                  </a:lnTo>
                  <a:lnTo>
                    <a:pt x="328" y="186"/>
                  </a:lnTo>
                  <a:lnTo>
                    <a:pt x="320" y="190"/>
                  </a:lnTo>
                  <a:lnTo>
                    <a:pt x="320" y="190"/>
                  </a:lnTo>
                  <a:lnTo>
                    <a:pt x="252" y="216"/>
                  </a:lnTo>
                  <a:lnTo>
                    <a:pt x="252" y="216"/>
                  </a:lnTo>
                  <a:lnTo>
                    <a:pt x="248" y="216"/>
                  </a:lnTo>
                  <a:lnTo>
                    <a:pt x="244" y="216"/>
                  </a:lnTo>
                  <a:lnTo>
                    <a:pt x="240" y="214"/>
                  </a:lnTo>
                  <a:lnTo>
                    <a:pt x="236" y="210"/>
                  </a:lnTo>
                  <a:lnTo>
                    <a:pt x="236" y="210"/>
                  </a:lnTo>
                  <a:lnTo>
                    <a:pt x="228" y="200"/>
                  </a:lnTo>
                  <a:lnTo>
                    <a:pt x="220" y="194"/>
                  </a:lnTo>
                  <a:lnTo>
                    <a:pt x="208" y="188"/>
                  </a:lnTo>
                  <a:lnTo>
                    <a:pt x="198" y="184"/>
                  </a:lnTo>
                  <a:lnTo>
                    <a:pt x="186" y="184"/>
                  </a:lnTo>
                  <a:lnTo>
                    <a:pt x="174" y="186"/>
                  </a:lnTo>
                  <a:lnTo>
                    <a:pt x="162" y="190"/>
                  </a:lnTo>
                  <a:lnTo>
                    <a:pt x="152" y="196"/>
                  </a:lnTo>
                  <a:lnTo>
                    <a:pt x="152" y="196"/>
                  </a:lnTo>
                  <a:lnTo>
                    <a:pt x="138" y="206"/>
                  </a:lnTo>
                  <a:lnTo>
                    <a:pt x="128" y="216"/>
                  </a:lnTo>
                  <a:lnTo>
                    <a:pt x="120" y="228"/>
                  </a:lnTo>
                  <a:lnTo>
                    <a:pt x="112" y="242"/>
                  </a:lnTo>
                  <a:lnTo>
                    <a:pt x="112" y="242"/>
                  </a:lnTo>
                  <a:lnTo>
                    <a:pt x="106" y="254"/>
                  </a:lnTo>
                  <a:lnTo>
                    <a:pt x="102" y="266"/>
                  </a:lnTo>
                  <a:lnTo>
                    <a:pt x="98" y="280"/>
                  </a:lnTo>
                  <a:lnTo>
                    <a:pt x="96" y="292"/>
                  </a:lnTo>
                  <a:lnTo>
                    <a:pt x="96" y="320"/>
                  </a:lnTo>
                  <a:lnTo>
                    <a:pt x="100" y="346"/>
                  </a:lnTo>
                  <a:lnTo>
                    <a:pt x="100" y="346"/>
                  </a:lnTo>
                  <a:lnTo>
                    <a:pt x="100" y="356"/>
                  </a:lnTo>
                  <a:lnTo>
                    <a:pt x="100" y="364"/>
                  </a:lnTo>
                  <a:lnTo>
                    <a:pt x="98" y="372"/>
                  </a:lnTo>
                  <a:lnTo>
                    <a:pt x="94" y="376"/>
                  </a:lnTo>
                  <a:lnTo>
                    <a:pt x="90" y="380"/>
                  </a:lnTo>
                  <a:lnTo>
                    <a:pt x="84" y="384"/>
                  </a:lnTo>
                  <a:lnTo>
                    <a:pt x="68" y="388"/>
                  </a:lnTo>
                  <a:lnTo>
                    <a:pt x="68" y="388"/>
                  </a:lnTo>
                  <a:lnTo>
                    <a:pt x="56" y="388"/>
                  </a:lnTo>
                  <a:lnTo>
                    <a:pt x="46" y="388"/>
                  </a:lnTo>
                  <a:lnTo>
                    <a:pt x="34" y="386"/>
                  </a:lnTo>
                  <a:lnTo>
                    <a:pt x="22" y="382"/>
                  </a:lnTo>
                  <a:lnTo>
                    <a:pt x="22" y="382"/>
                  </a:lnTo>
                  <a:lnTo>
                    <a:pt x="14" y="374"/>
                  </a:lnTo>
                  <a:lnTo>
                    <a:pt x="10" y="370"/>
                  </a:lnTo>
                  <a:lnTo>
                    <a:pt x="8" y="366"/>
                  </a:lnTo>
                  <a:lnTo>
                    <a:pt x="8" y="366"/>
                  </a:lnTo>
                  <a:lnTo>
                    <a:pt x="4" y="346"/>
                  </a:lnTo>
                  <a:lnTo>
                    <a:pt x="2" y="326"/>
                  </a:lnTo>
                  <a:lnTo>
                    <a:pt x="0" y="306"/>
                  </a:lnTo>
                  <a:lnTo>
                    <a:pt x="0" y="286"/>
                  </a:lnTo>
                  <a:lnTo>
                    <a:pt x="2" y="266"/>
                  </a:lnTo>
                  <a:lnTo>
                    <a:pt x="6" y="246"/>
                  </a:lnTo>
                  <a:lnTo>
                    <a:pt x="12" y="228"/>
                  </a:lnTo>
                  <a:lnTo>
                    <a:pt x="18" y="208"/>
                  </a:lnTo>
                  <a:lnTo>
                    <a:pt x="18" y="208"/>
                  </a:lnTo>
                  <a:lnTo>
                    <a:pt x="30" y="188"/>
                  </a:lnTo>
                  <a:lnTo>
                    <a:pt x="42" y="168"/>
                  </a:lnTo>
                  <a:lnTo>
                    <a:pt x="56" y="152"/>
                  </a:lnTo>
                  <a:lnTo>
                    <a:pt x="74" y="136"/>
                  </a:lnTo>
                  <a:lnTo>
                    <a:pt x="74" y="136"/>
                  </a:lnTo>
                  <a:lnTo>
                    <a:pt x="96" y="124"/>
                  </a:lnTo>
                  <a:lnTo>
                    <a:pt x="118" y="114"/>
                  </a:lnTo>
                  <a:lnTo>
                    <a:pt x="118" y="114"/>
                  </a:lnTo>
                  <a:lnTo>
                    <a:pt x="126" y="110"/>
                  </a:lnTo>
                  <a:lnTo>
                    <a:pt x="132" y="104"/>
                  </a:lnTo>
                  <a:lnTo>
                    <a:pt x="136" y="98"/>
                  </a:lnTo>
                  <a:lnTo>
                    <a:pt x="140" y="90"/>
                  </a:lnTo>
                  <a:lnTo>
                    <a:pt x="140" y="90"/>
                  </a:lnTo>
                  <a:lnTo>
                    <a:pt x="144" y="74"/>
                  </a:lnTo>
                  <a:lnTo>
                    <a:pt x="146" y="58"/>
                  </a:lnTo>
                  <a:lnTo>
                    <a:pt x="148" y="42"/>
                  </a:lnTo>
                  <a:lnTo>
                    <a:pt x="148" y="26"/>
                  </a:lnTo>
                  <a:lnTo>
                    <a:pt x="148" y="26"/>
                  </a:lnTo>
                  <a:lnTo>
                    <a:pt x="144" y="0"/>
                  </a:lnTo>
                  <a:lnTo>
                    <a:pt x="144" y="0"/>
                  </a:lnTo>
                  <a:lnTo>
                    <a:pt x="222" y="0"/>
                  </a:lnTo>
                  <a:lnTo>
                    <a:pt x="222" y="0"/>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15" name="Freeform 21"/>
            <p:cNvSpPr>
              <a:spLocks/>
            </p:cNvSpPr>
            <p:nvPr/>
          </p:nvSpPr>
          <p:spPr bwMode="auto">
            <a:xfrm>
              <a:off x="2361971" y="2580645"/>
              <a:ext cx="652936" cy="657755"/>
            </a:xfrm>
            <a:custGeom>
              <a:avLst/>
              <a:gdLst>
                <a:gd name="T0" fmla="*/ 288 w 542"/>
                <a:gd name="T1" fmla="*/ 538 h 546"/>
                <a:gd name="T2" fmla="*/ 224 w 542"/>
                <a:gd name="T3" fmla="*/ 496 h 546"/>
                <a:gd name="T4" fmla="*/ 172 w 542"/>
                <a:gd name="T5" fmla="*/ 448 h 546"/>
                <a:gd name="T6" fmla="*/ 112 w 542"/>
                <a:gd name="T7" fmla="*/ 392 h 546"/>
                <a:gd name="T8" fmla="*/ 62 w 542"/>
                <a:gd name="T9" fmla="*/ 342 h 546"/>
                <a:gd name="T10" fmla="*/ 38 w 542"/>
                <a:gd name="T11" fmla="*/ 306 h 546"/>
                <a:gd name="T12" fmla="*/ 24 w 542"/>
                <a:gd name="T13" fmla="*/ 264 h 546"/>
                <a:gd name="T14" fmla="*/ 22 w 542"/>
                <a:gd name="T15" fmla="*/ 212 h 546"/>
                <a:gd name="T16" fmla="*/ 22 w 542"/>
                <a:gd name="T17" fmla="*/ 202 h 546"/>
                <a:gd name="T18" fmla="*/ 8 w 542"/>
                <a:gd name="T19" fmla="*/ 176 h 546"/>
                <a:gd name="T20" fmla="*/ 0 w 542"/>
                <a:gd name="T21" fmla="*/ 126 h 546"/>
                <a:gd name="T22" fmla="*/ 12 w 542"/>
                <a:gd name="T23" fmla="*/ 78 h 546"/>
                <a:gd name="T24" fmla="*/ 30 w 542"/>
                <a:gd name="T25" fmla="*/ 46 h 546"/>
                <a:gd name="T26" fmla="*/ 74 w 542"/>
                <a:gd name="T27" fmla="*/ 4 h 546"/>
                <a:gd name="T28" fmla="*/ 84 w 542"/>
                <a:gd name="T29" fmla="*/ 0 h 546"/>
                <a:gd name="T30" fmla="*/ 78 w 542"/>
                <a:gd name="T31" fmla="*/ 34 h 546"/>
                <a:gd name="T32" fmla="*/ 76 w 542"/>
                <a:gd name="T33" fmla="*/ 52 h 546"/>
                <a:gd name="T34" fmla="*/ 64 w 542"/>
                <a:gd name="T35" fmla="*/ 68 h 546"/>
                <a:gd name="T36" fmla="*/ 42 w 542"/>
                <a:gd name="T37" fmla="*/ 120 h 546"/>
                <a:gd name="T38" fmla="*/ 42 w 542"/>
                <a:gd name="T39" fmla="*/ 140 h 546"/>
                <a:gd name="T40" fmla="*/ 44 w 542"/>
                <a:gd name="T41" fmla="*/ 152 h 546"/>
                <a:gd name="T42" fmla="*/ 54 w 542"/>
                <a:gd name="T43" fmla="*/ 142 h 546"/>
                <a:gd name="T44" fmla="*/ 78 w 542"/>
                <a:gd name="T45" fmla="*/ 140 h 546"/>
                <a:gd name="T46" fmla="*/ 86 w 542"/>
                <a:gd name="T47" fmla="*/ 152 h 546"/>
                <a:gd name="T48" fmla="*/ 80 w 542"/>
                <a:gd name="T49" fmla="*/ 174 h 546"/>
                <a:gd name="T50" fmla="*/ 66 w 542"/>
                <a:gd name="T51" fmla="*/ 202 h 546"/>
                <a:gd name="T52" fmla="*/ 60 w 542"/>
                <a:gd name="T53" fmla="*/ 226 h 546"/>
                <a:gd name="T54" fmla="*/ 68 w 542"/>
                <a:gd name="T55" fmla="*/ 272 h 546"/>
                <a:gd name="T56" fmla="*/ 90 w 542"/>
                <a:gd name="T57" fmla="*/ 314 h 546"/>
                <a:gd name="T58" fmla="*/ 138 w 542"/>
                <a:gd name="T59" fmla="*/ 362 h 546"/>
                <a:gd name="T60" fmla="*/ 186 w 542"/>
                <a:gd name="T61" fmla="*/ 408 h 546"/>
                <a:gd name="T62" fmla="*/ 270 w 542"/>
                <a:gd name="T63" fmla="*/ 482 h 546"/>
                <a:gd name="T64" fmla="*/ 290 w 542"/>
                <a:gd name="T65" fmla="*/ 494 h 546"/>
                <a:gd name="T66" fmla="*/ 318 w 542"/>
                <a:gd name="T67" fmla="*/ 508 h 546"/>
                <a:gd name="T68" fmla="*/ 346 w 542"/>
                <a:gd name="T69" fmla="*/ 502 h 546"/>
                <a:gd name="T70" fmla="*/ 380 w 542"/>
                <a:gd name="T71" fmla="*/ 484 h 546"/>
                <a:gd name="T72" fmla="*/ 408 w 542"/>
                <a:gd name="T73" fmla="*/ 458 h 546"/>
                <a:gd name="T74" fmla="*/ 456 w 542"/>
                <a:gd name="T75" fmla="*/ 390 h 546"/>
                <a:gd name="T76" fmla="*/ 472 w 542"/>
                <a:gd name="T77" fmla="*/ 348 h 546"/>
                <a:gd name="T78" fmla="*/ 480 w 542"/>
                <a:gd name="T79" fmla="*/ 290 h 546"/>
                <a:gd name="T80" fmla="*/ 474 w 542"/>
                <a:gd name="T81" fmla="*/ 264 h 546"/>
                <a:gd name="T82" fmla="*/ 460 w 542"/>
                <a:gd name="T83" fmla="*/ 226 h 546"/>
                <a:gd name="T84" fmla="*/ 476 w 542"/>
                <a:gd name="T85" fmla="*/ 198 h 546"/>
                <a:gd name="T86" fmla="*/ 488 w 542"/>
                <a:gd name="T87" fmla="*/ 180 h 546"/>
                <a:gd name="T88" fmla="*/ 500 w 542"/>
                <a:gd name="T89" fmla="*/ 150 h 546"/>
                <a:gd name="T90" fmla="*/ 498 w 542"/>
                <a:gd name="T91" fmla="*/ 118 h 546"/>
                <a:gd name="T92" fmla="*/ 482 w 542"/>
                <a:gd name="T93" fmla="*/ 78 h 546"/>
                <a:gd name="T94" fmla="*/ 512 w 542"/>
                <a:gd name="T95" fmla="*/ 76 h 546"/>
                <a:gd name="T96" fmla="*/ 526 w 542"/>
                <a:gd name="T97" fmla="*/ 78 h 546"/>
                <a:gd name="T98" fmla="*/ 534 w 542"/>
                <a:gd name="T99" fmla="*/ 90 h 546"/>
                <a:gd name="T100" fmla="*/ 540 w 542"/>
                <a:gd name="T101" fmla="*/ 158 h 546"/>
                <a:gd name="T102" fmla="*/ 534 w 542"/>
                <a:gd name="T103" fmla="*/ 180 h 546"/>
                <a:gd name="T104" fmla="*/ 508 w 542"/>
                <a:gd name="T105" fmla="*/ 220 h 546"/>
                <a:gd name="T106" fmla="*/ 506 w 542"/>
                <a:gd name="T107" fmla="*/ 230 h 546"/>
                <a:gd name="T108" fmla="*/ 518 w 542"/>
                <a:gd name="T109" fmla="*/ 268 h 546"/>
                <a:gd name="T110" fmla="*/ 518 w 542"/>
                <a:gd name="T111" fmla="*/ 324 h 546"/>
                <a:gd name="T112" fmla="*/ 504 w 542"/>
                <a:gd name="T113" fmla="*/ 378 h 546"/>
                <a:gd name="T114" fmla="*/ 480 w 542"/>
                <a:gd name="T115" fmla="*/ 430 h 546"/>
                <a:gd name="T116" fmla="*/ 452 w 542"/>
                <a:gd name="T117" fmla="*/ 468 h 546"/>
                <a:gd name="T118" fmla="*/ 420 w 542"/>
                <a:gd name="T119" fmla="*/ 502 h 546"/>
                <a:gd name="T120" fmla="*/ 360 w 542"/>
                <a:gd name="T121" fmla="*/ 538 h 546"/>
                <a:gd name="T122" fmla="*/ 314 w 542"/>
                <a:gd name="T123" fmla="*/ 54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2" h="546">
                  <a:moveTo>
                    <a:pt x="314" y="546"/>
                  </a:moveTo>
                  <a:lnTo>
                    <a:pt x="314" y="546"/>
                  </a:lnTo>
                  <a:lnTo>
                    <a:pt x="288" y="538"/>
                  </a:lnTo>
                  <a:lnTo>
                    <a:pt x="266" y="526"/>
                  </a:lnTo>
                  <a:lnTo>
                    <a:pt x="244" y="512"/>
                  </a:lnTo>
                  <a:lnTo>
                    <a:pt x="224" y="496"/>
                  </a:lnTo>
                  <a:lnTo>
                    <a:pt x="224" y="496"/>
                  </a:lnTo>
                  <a:lnTo>
                    <a:pt x="172" y="448"/>
                  </a:lnTo>
                  <a:lnTo>
                    <a:pt x="172" y="448"/>
                  </a:lnTo>
                  <a:lnTo>
                    <a:pt x="142" y="420"/>
                  </a:lnTo>
                  <a:lnTo>
                    <a:pt x="112" y="392"/>
                  </a:lnTo>
                  <a:lnTo>
                    <a:pt x="112" y="392"/>
                  </a:lnTo>
                  <a:lnTo>
                    <a:pt x="86" y="368"/>
                  </a:lnTo>
                  <a:lnTo>
                    <a:pt x="72" y="356"/>
                  </a:lnTo>
                  <a:lnTo>
                    <a:pt x="62" y="342"/>
                  </a:lnTo>
                  <a:lnTo>
                    <a:pt x="62" y="342"/>
                  </a:lnTo>
                  <a:lnTo>
                    <a:pt x="48" y="324"/>
                  </a:lnTo>
                  <a:lnTo>
                    <a:pt x="38" y="306"/>
                  </a:lnTo>
                  <a:lnTo>
                    <a:pt x="30" y="286"/>
                  </a:lnTo>
                  <a:lnTo>
                    <a:pt x="24" y="264"/>
                  </a:lnTo>
                  <a:lnTo>
                    <a:pt x="24" y="264"/>
                  </a:lnTo>
                  <a:lnTo>
                    <a:pt x="20" y="238"/>
                  </a:lnTo>
                  <a:lnTo>
                    <a:pt x="20" y="226"/>
                  </a:lnTo>
                  <a:lnTo>
                    <a:pt x="22" y="212"/>
                  </a:lnTo>
                  <a:lnTo>
                    <a:pt x="22" y="212"/>
                  </a:lnTo>
                  <a:lnTo>
                    <a:pt x="22" y="206"/>
                  </a:lnTo>
                  <a:lnTo>
                    <a:pt x="22" y="202"/>
                  </a:lnTo>
                  <a:lnTo>
                    <a:pt x="16" y="192"/>
                  </a:lnTo>
                  <a:lnTo>
                    <a:pt x="16" y="192"/>
                  </a:lnTo>
                  <a:lnTo>
                    <a:pt x="8" y="176"/>
                  </a:lnTo>
                  <a:lnTo>
                    <a:pt x="4" y="160"/>
                  </a:lnTo>
                  <a:lnTo>
                    <a:pt x="0" y="142"/>
                  </a:lnTo>
                  <a:lnTo>
                    <a:pt x="0" y="126"/>
                  </a:lnTo>
                  <a:lnTo>
                    <a:pt x="2" y="110"/>
                  </a:lnTo>
                  <a:lnTo>
                    <a:pt x="6" y="94"/>
                  </a:lnTo>
                  <a:lnTo>
                    <a:pt x="12" y="78"/>
                  </a:lnTo>
                  <a:lnTo>
                    <a:pt x="20" y="62"/>
                  </a:lnTo>
                  <a:lnTo>
                    <a:pt x="20" y="62"/>
                  </a:lnTo>
                  <a:lnTo>
                    <a:pt x="30" y="46"/>
                  </a:lnTo>
                  <a:lnTo>
                    <a:pt x="44" y="30"/>
                  </a:lnTo>
                  <a:lnTo>
                    <a:pt x="58" y="16"/>
                  </a:lnTo>
                  <a:lnTo>
                    <a:pt x="74" y="4"/>
                  </a:lnTo>
                  <a:lnTo>
                    <a:pt x="74" y="4"/>
                  </a:lnTo>
                  <a:lnTo>
                    <a:pt x="84" y="0"/>
                  </a:lnTo>
                  <a:lnTo>
                    <a:pt x="84" y="0"/>
                  </a:lnTo>
                  <a:lnTo>
                    <a:pt x="80" y="28"/>
                  </a:lnTo>
                  <a:lnTo>
                    <a:pt x="80" y="28"/>
                  </a:lnTo>
                  <a:lnTo>
                    <a:pt x="78" y="34"/>
                  </a:lnTo>
                  <a:lnTo>
                    <a:pt x="78" y="34"/>
                  </a:lnTo>
                  <a:lnTo>
                    <a:pt x="78" y="44"/>
                  </a:lnTo>
                  <a:lnTo>
                    <a:pt x="76" y="52"/>
                  </a:lnTo>
                  <a:lnTo>
                    <a:pt x="70" y="60"/>
                  </a:lnTo>
                  <a:lnTo>
                    <a:pt x="64" y="68"/>
                  </a:lnTo>
                  <a:lnTo>
                    <a:pt x="64" y="68"/>
                  </a:lnTo>
                  <a:lnTo>
                    <a:pt x="54" y="84"/>
                  </a:lnTo>
                  <a:lnTo>
                    <a:pt x="46" y="102"/>
                  </a:lnTo>
                  <a:lnTo>
                    <a:pt x="42" y="120"/>
                  </a:lnTo>
                  <a:lnTo>
                    <a:pt x="40" y="130"/>
                  </a:lnTo>
                  <a:lnTo>
                    <a:pt x="42" y="140"/>
                  </a:lnTo>
                  <a:lnTo>
                    <a:pt x="42" y="140"/>
                  </a:lnTo>
                  <a:lnTo>
                    <a:pt x="42" y="146"/>
                  </a:lnTo>
                  <a:lnTo>
                    <a:pt x="42" y="146"/>
                  </a:lnTo>
                  <a:lnTo>
                    <a:pt x="44" y="152"/>
                  </a:lnTo>
                  <a:lnTo>
                    <a:pt x="44" y="152"/>
                  </a:lnTo>
                  <a:lnTo>
                    <a:pt x="54" y="142"/>
                  </a:lnTo>
                  <a:lnTo>
                    <a:pt x="54" y="142"/>
                  </a:lnTo>
                  <a:lnTo>
                    <a:pt x="62" y="140"/>
                  </a:lnTo>
                  <a:lnTo>
                    <a:pt x="70" y="138"/>
                  </a:lnTo>
                  <a:lnTo>
                    <a:pt x="78" y="140"/>
                  </a:lnTo>
                  <a:lnTo>
                    <a:pt x="84" y="146"/>
                  </a:lnTo>
                  <a:lnTo>
                    <a:pt x="84" y="146"/>
                  </a:lnTo>
                  <a:lnTo>
                    <a:pt x="86" y="152"/>
                  </a:lnTo>
                  <a:lnTo>
                    <a:pt x="86" y="158"/>
                  </a:lnTo>
                  <a:lnTo>
                    <a:pt x="84" y="166"/>
                  </a:lnTo>
                  <a:lnTo>
                    <a:pt x="80" y="174"/>
                  </a:lnTo>
                  <a:lnTo>
                    <a:pt x="80" y="174"/>
                  </a:lnTo>
                  <a:lnTo>
                    <a:pt x="70" y="186"/>
                  </a:lnTo>
                  <a:lnTo>
                    <a:pt x="66" y="202"/>
                  </a:lnTo>
                  <a:lnTo>
                    <a:pt x="66" y="202"/>
                  </a:lnTo>
                  <a:lnTo>
                    <a:pt x="62" y="214"/>
                  </a:lnTo>
                  <a:lnTo>
                    <a:pt x="60" y="226"/>
                  </a:lnTo>
                  <a:lnTo>
                    <a:pt x="60" y="238"/>
                  </a:lnTo>
                  <a:lnTo>
                    <a:pt x="62" y="250"/>
                  </a:lnTo>
                  <a:lnTo>
                    <a:pt x="68" y="272"/>
                  </a:lnTo>
                  <a:lnTo>
                    <a:pt x="76" y="294"/>
                  </a:lnTo>
                  <a:lnTo>
                    <a:pt x="76" y="294"/>
                  </a:lnTo>
                  <a:lnTo>
                    <a:pt x="90" y="314"/>
                  </a:lnTo>
                  <a:lnTo>
                    <a:pt x="104" y="332"/>
                  </a:lnTo>
                  <a:lnTo>
                    <a:pt x="120" y="348"/>
                  </a:lnTo>
                  <a:lnTo>
                    <a:pt x="138" y="362"/>
                  </a:lnTo>
                  <a:lnTo>
                    <a:pt x="138" y="362"/>
                  </a:lnTo>
                  <a:lnTo>
                    <a:pt x="162" y="386"/>
                  </a:lnTo>
                  <a:lnTo>
                    <a:pt x="186" y="408"/>
                  </a:lnTo>
                  <a:lnTo>
                    <a:pt x="186" y="408"/>
                  </a:lnTo>
                  <a:lnTo>
                    <a:pt x="228" y="446"/>
                  </a:lnTo>
                  <a:lnTo>
                    <a:pt x="270" y="482"/>
                  </a:lnTo>
                  <a:lnTo>
                    <a:pt x="270" y="482"/>
                  </a:lnTo>
                  <a:lnTo>
                    <a:pt x="280" y="488"/>
                  </a:lnTo>
                  <a:lnTo>
                    <a:pt x="290" y="494"/>
                  </a:lnTo>
                  <a:lnTo>
                    <a:pt x="310" y="504"/>
                  </a:lnTo>
                  <a:lnTo>
                    <a:pt x="310" y="504"/>
                  </a:lnTo>
                  <a:lnTo>
                    <a:pt x="318" y="508"/>
                  </a:lnTo>
                  <a:lnTo>
                    <a:pt x="328" y="508"/>
                  </a:lnTo>
                  <a:lnTo>
                    <a:pt x="338" y="506"/>
                  </a:lnTo>
                  <a:lnTo>
                    <a:pt x="346" y="502"/>
                  </a:lnTo>
                  <a:lnTo>
                    <a:pt x="346" y="502"/>
                  </a:lnTo>
                  <a:lnTo>
                    <a:pt x="364" y="494"/>
                  </a:lnTo>
                  <a:lnTo>
                    <a:pt x="380" y="484"/>
                  </a:lnTo>
                  <a:lnTo>
                    <a:pt x="394" y="472"/>
                  </a:lnTo>
                  <a:lnTo>
                    <a:pt x="408" y="458"/>
                  </a:lnTo>
                  <a:lnTo>
                    <a:pt x="408" y="458"/>
                  </a:lnTo>
                  <a:lnTo>
                    <a:pt x="426" y="436"/>
                  </a:lnTo>
                  <a:lnTo>
                    <a:pt x="442" y="414"/>
                  </a:lnTo>
                  <a:lnTo>
                    <a:pt x="456" y="390"/>
                  </a:lnTo>
                  <a:lnTo>
                    <a:pt x="466" y="366"/>
                  </a:lnTo>
                  <a:lnTo>
                    <a:pt x="466" y="366"/>
                  </a:lnTo>
                  <a:lnTo>
                    <a:pt x="472" y="348"/>
                  </a:lnTo>
                  <a:lnTo>
                    <a:pt x="476" y="328"/>
                  </a:lnTo>
                  <a:lnTo>
                    <a:pt x="480" y="310"/>
                  </a:lnTo>
                  <a:lnTo>
                    <a:pt x="480" y="290"/>
                  </a:lnTo>
                  <a:lnTo>
                    <a:pt x="480" y="290"/>
                  </a:lnTo>
                  <a:lnTo>
                    <a:pt x="478" y="276"/>
                  </a:lnTo>
                  <a:lnTo>
                    <a:pt x="474" y="264"/>
                  </a:lnTo>
                  <a:lnTo>
                    <a:pt x="466" y="240"/>
                  </a:lnTo>
                  <a:lnTo>
                    <a:pt x="466" y="240"/>
                  </a:lnTo>
                  <a:lnTo>
                    <a:pt x="460" y="226"/>
                  </a:lnTo>
                  <a:lnTo>
                    <a:pt x="462" y="216"/>
                  </a:lnTo>
                  <a:lnTo>
                    <a:pt x="466" y="208"/>
                  </a:lnTo>
                  <a:lnTo>
                    <a:pt x="476" y="198"/>
                  </a:lnTo>
                  <a:lnTo>
                    <a:pt x="476" y="198"/>
                  </a:lnTo>
                  <a:lnTo>
                    <a:pt x="482" y="188"/>
                  </a:lnTo>
                  <a:lnTo>
                    <a:pt x="488" y="180"/>
                  </a:lnTo>
                  <a:lnTo>
                    <a:pt x="494" y="170"/>
                  </a:lnTo>
                  <a:lnTo>
                    <a:pt x="498" y="160"/>
                  </a:lnTo>
                  <a:lnTo>
                    <a:pt x="500" y="150"/>
                  </a:lnTo>
                  <a:lnTo>
                    <a:pt x="500" y="140"/>
                  </a:lnTo>
                  <a:lnTo>
                    <a:pt x="500" y="130"/>
                  </a:lnTo>
                  <a:lnTo>
                    <a:pt x="498" y="118"/>
                  </a:lnTo>
                  <a:lnTo>
                    <a:pt x="498" y="118"/>
                  </a:lnTo>
                  <a:lnTo>
                    <a:pt x="492" y="98"/>
                  </a:lnTo>
                  <a:lnTo>
                    <a:pt x="482" y="78"/>
                  </a:lnTo>
                  <a:lnTo>
                    <a:pt x="482" y="78"/>
                  </a:lnTo>
                  <a:lnTo>
                    <a:pt x="502" y="76"/>
                  </a:lnTo>
                  <a:lnTo>
                    <a:pt x="512" y="76"/>
                  </a:lnTo>
                  <a:lnTo>
                    <a:pt x="524" y="76"/>
                  </a:lnTo>
                  <a:lnTo>
                    <a:pt x="524" y="76"/>
                  </a:lnTo>
                  <a:lnTo>
                    <a:pt x="526" y="78"/>
                  </a:lnTo>
                  <a:lnTo>
                    <a:pt x="528" y="82"/>
                  </a:lnTo>
                  <a:lnTo>
                    <a:pt x="534" y="90"/>
                  </a:lnTo>
                  <a:lnTo>
                    <a:pt x="534" y="90"/>
                  </a:lnTo>
                  <a:lnTo>
                    <a:pt x="540" y="112"/>
                  </a:lnTo>
                  <a:lnTo>
                    <a:pt x="542" y="136"/>
                  </a:lnTo>
                  <a:lnTo>
                    <a:pt x="540" y="158"/>
                  </a:lnTo>
                  <a:lnTo>
                    <a:pt x="538" y="168"/>
                  </a:lnTo>
                  <a:lnTo>
                    <a:pt x="534" y="180"/>
                  </a:lnTo>
                  <a:lnTo>
                    <a:pt x="534" y="180"/>
                  </a:lnTo>
                  <a:lnTo>
                    <a:pt x="528" y="190"/>
                  </a:lnTo>
                  <a:lnTo>
                    <a:pt x="522" y="200"/>
                  </a:lnTo>
                  <a:lnTo>
                    <a:pt x="508" y="220"/>
                  </a:lnTo>
                  <a:lnTo>
                    <a:pt x="508" y="220"/>
                  </a:lnTo>
                  <a:lnTo>
                    <a:pt x="506" y="226"/>
                  </a:lnTo>
                  <a:lnTo>
                    <a:pt x="506" y="230"/>
                  </a:lnTo>
                  <a:lnTo>
                    <a:pt x="506" y="230"/>
                  </a:lnTo>
                  <a:lnTo>
                    <a:pt x="512" y="250"/>
                  </a:lnTo>
                  <a:lnTo>
                    <a:pt x="518" y="268"/>
                  </a:lnTo>
                  <a:lnTo>
                    <a:pt x="520" y="286"/>
                  </a:lnTo>
                  <a:lnTo>
                    <a:pt x="520" y="304"/>
                  </a:lnTo>
                  <a:lnTo>
                    <a:pt x="518" y="324"/>
                  </a:lnTo>
                  <a:lnTo>
                    <a:pt x="516" y="342"/>
                  </a:lnTo>
                  <a:lnTo>
                    <a:pt x="510" y="360"/>
                  </a:lnTo>
                  <a:lnTo>
                    <a:pt x="504" y="378"/>
                  </a:lnTo>
                  <a:lnTo>
                    <a:pt x="504" y="378"/>
                  </a:lnTo>
                  <a:lnTo>
                    <a:pt x="494" y="404"/>
                  </a:lnTo>
                  <a:lnTo>
                    <a:pt x="480" y="430"/>
                  </a:lnTo>
                  <a:lnTo>
                    <a:pt x="480" y="430"/>
                  </a:lnTo>
                  <a:lnTo>
                    <a:pt x="466" y="450"/>
                  </a:lnTo>
                  <a:lnTo>
                    <a:pt x="452" y="468"/>
                  </a:lnTo>
                  <a:lnTo>
                    <a:pt x="436" y="486"/>
                  </a:lnTo>
                  <a:lnTo>
                    <a:pt x="420" y="502"/>
                  </a:lnTo>
                  <a:lnTo>
                    <a:pt x="420" y="502"/>
                  </a:lnTo>
                  <a:lnTo>
                    <a:pt x="400" y="516"/>
                  </a:lnTo>
                  <a:lnTo>
                    <a:pt x="382" y="528"/>
                  </a:lnTo>
                  <a:lnTo>
                    <a:pt x="360" y="538"/>
                  </a:lnTo>
                  <a:lnTo>
                    <a:pt x="338" y="546"/>
                  </a:lnTo>
                  <a:lnTo>
                    <a:pt x="338" y="546"/>
                  </a:lnTo>
                  <a:lnTo>
                    <a:pt x="314" y="546"/>
                  </a:lnTo>
                  <a:lnTo>
                    <a:pt x="314" y="546"/>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16" name="Freeform 22"/>
            <p:cNvSpPr>
              <a:spLocks/>
            </p:cNvSpPr>
            <p:nvPr/>
          </p:nvSpPr>
          <p:spPr bwMode="auto">
            <a:xfrm>
              <a:off x="2658322" y="2604739"/>
              <a:ext cx="467416" cy="510784"/>
            </a:xfrm>
            <a:custGeom>
              <a:avLst/>
              <a:gdLst>
                <a:gd name="T0" fmla="*/ 156 w 388"/>
                <a:gd name="T1" fmla="*/ 220 h 424"/>
                <a:gd name="T2" fmla="*/ 146 w 388"/>
                <a:gd name="T3" fmla="*/ 284 h 424"/>
                <a:gd name="T4" fmla="*/ 142 w 388"/>
                <a:gd name="T5" fmla="*/ 306 h 424"/>
                <a:gd name="T6" fmla="*/ 148 w 388"/>
                <a:gd name="T7" fmla="*/ 334 h 424"/>
                <a:gd name="T8" fmla="*/ 154 w 388"/>
                <a:gd name="T9" fmla="*/ 376 h 424"/>
                <a:gd name="T10" fmla="*/ 150 w 388"/>
                <a:gd name="T11" fmla="*/ 402 h 424"/>
                <a:gd name="T12" fmla="*/ 136 w 388"/>
                <a:gd name="T13" fmla="*/ 408 h 424"/>
                <a:gd name="T14" fmla="*/ 128 w 388"/>
                <a:gd name="T15" fmla="*/ 402 h 424"/>
                <a:gd name="T16" fmla="*/ 126 w 388"/>
                <a:gd name="T17" fmla="*/ 390 h 424"/>
                <a:gd name="T18" fmla="*/ 126 w 388"/>
                <a:gd name="T19" fmla="*/ 356 h 424"/>
                <a:gd name="T20" fmla="*/ 96 w 388"/>
                <a:gd name="T21" fmla="*/ 394 h 424"/>
                <a:gd name="T22" fmla="*/ 82 w 388"/>
                <a:gd name="T23" fmla="*/ 418 h 424"/>
                <a:gd name="T24" fmla="*/ 70 w 388"/>
                <a:gd name="T25" fmla="*/ 424 h 424"/>
                <a:gd name="T26" fmla="*/ 60 w 388"/>
                <a:gd name="T27" fmla="*/ 418 h 424"/>
                <a:gd name="T28" fmla="*/ 60 w 388"/>
                <a:gd name="T29" fmla="*/ 404 h 424"/>
                <a:gd name="T30" fmla="*/ 84 w 388"/>
                <a:gd name="T31" fmla="*/ 360 h 424"/>
                <a:gd name="T32" fmla="*/ 110 w 388"/>
                <a:gd name="T33" fmla="*/ 298 h 424"/>
                <a:gd name="T34" fmla="*/ 82 w 388"/>
                <a:gd name="T35" fmla="*/ 316 h 424"/>
                <a:gd name="T36" fmla="*/ 24 w 388"/>
                <a:gd name="T37" fmla="*/ 342 h 424"/>
                <a:gd name="T38" fmla="*/ 14 w 388"/>
                <a:gd name="T39" fmla="*/ 344 h 424"/>
                <a:gd name="T40" fmla="*/ 0 w 388"/>
                <a:gd name="T41" fmla="*/ 336 h 424"/>
                <a:gd name="T42" fmla="*/ 6 w 388"/>
                <a:gd name="T43" fmla="*/ 322 h 424"/>
                <a:gd name="T44" fmla="*/ 28 w 388"/>
                <a:gd name="T45" fmla="*/ 314 h 424"/>
                <a:gd name="T46" fmla="*/ 96 w 388"/>
                <a:gd name="T47" fmla="*/ 276 h 424"/>
                <a:gd name="T48" fmla="*/ 120 w 388"/>
                <a:gd name="T49" fmla="*/ 252 h 424"/>
                <a:gd name="T50" fmla="*/ 128 w 388"/>
                <a:gd name="T51" fmla="*/ 234 h 424"/>
                <a:gd name="T52" fmla="*/ 124 w 388"/>
                <a:gd name="T53" fmla="*/ 198 h 424"/>
                <a:gd name="T54" fmla="*/ 112 w 388"/>
                <a:gd name="T55" fmla="*/ 180 h 424"/>
                <a:gd name="T56" fmla="*/ 100 w 388"/>
                <a:gd name="T57" fmla="*/ 166 h 424"/>
                <a:gd name="T58" fmla="*/ 92 w 388"/>
                <a:gd name="T59" fmla="*/ 140 h 424"/>
                <a:gd name="T60" fmla="*/ 96 w 388"/>
                <a:gd name="T61" fmla="*/ 66 h 424"/>
                <a:gd name="T62" fmla="*/ 98 w 388"/>
                <a:gd name="T63" fmla="*/ 56 h 424"/>
                <a:gd name="T64" fmla="*/ 106 w 388"/>
                <a:gd name="T65" fmla="*/ 50 h 424"/>
                <a:gd name="T66" fmla="*/ 174 w 388"/>
                <a:gd name="T67" fmla="*/ 16 h 424"/>
                <a:gd name="T68" fmla="*/ 220 w 388"/>
                <a:gd name="T69" fmla="*/ 4 h 424"/>
                <a:gd name="T70" fmla="*/ 282 w 388"/>
                <a:gd name="T71" fmla="*/ 0 h 424"/>
                <a:gd name="T72" fmla="*/ 364 w 388"/>
                <a:gd name="T73" fmla="*/ 12 h 424"/>
                <a:gd name="T74" fmla="*/ 380 w 388"/>
                <a:gd name="T75" fmla="*/ 16 h 424"/>
                <a:gd name="T76" fmla="*/ 388 w 388"/>
                <a:gd name="T77" fmla="*/ 28 h 424"/>
                <a:gd name="T78" fmla="*/ 386 w 388"/>
                <a:gd name="T79" fmla="*/ 36 h 424"/>
                <a:gd name="T80" fmla="*/ 372 w 388"/>
                <a:gd name="T81" fmla="*/ 42 h 424"/>
                <a:gd name="T82" fmla="*/ 318 w 388"/>
                <a:gd name="T83" fmla="*/ 28 h 424"/>
                <a:gd name="T84" fmla="*/ 248 w 388"/>
                <a:gd name="T85" fmla="*/ 26 h 424"/>
                <a:gd name="T86" fmla="*/ 196 w 388"/>
                <a:gd name="T87" fmla="*/ 36 h 424"/>
                <a:gd name="T88" fmla="*/ 154 w 388"/>
                <a:gd name="T89" fmla="*/ 54 h 424"/>
                <a:gd name="T90" fmla="*/ 124 w 388"/>
                <a:gd name="T91" fmla="*/ 70 h 424"/>
                <a:gd name="T92" fmla="*/ 120 w 388"/>
                <a:gd name="T93" fmla="*/ 140 h 424"/>
                <a:gd name="T94" fmla="*/ 122 w 388"/>
                <a:gd name="T95" fmla="*/ 148 h 424"/>
                <a:gd name="T96" fmla="*/ 128 w 388"/>
                <a:gd name="T97" fmla="*/ 154 h 424"/>
                <a:gd name="T98" fmla="*/ 180 w 388"/>
                <a:gd name="T99" fmla="*/ 186 h 424"/>
                <a:gd name="T100" fmla="*/ 182 w 388"/>
                <a:gd name="T101" fmla="*/ 200 h 424"/>
                <a:gd name="T102" fmla="*/ 172 w 388"/>
                <a:gd name="T103" fmla="*/ 206 h 424"/>
                <a:gd name="T104" fmla="*/ 162 w 388"/>
                <a:gd name="T105" fmla="*/ 204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8" h="424">
                  <a:moveTo>
                    <a:pt x="152" y="198"/>
                  </a:moveTo>
                  <a:lnTo>
                    <a:pt x="152" y="198"/>
                  </a:lnTo>
                  <a:lnTo>
                    <a:pt x="156" y="220"/>
                  </a:lnTo>
                  <a:lnTo>
                    <a:pt x="154" y="242"/>
                  </a:lnTo>
                  <a:lnTo>
                    <a:pt x="152" y="264"/>
                  </a:lnTo>
                  <a:lnTo>
                    <a:pt x="146" y="284"/>
                  </a:lnTo>
                  <a:lnTo>
                    <a:pt x="146" y="284"/>
                  </a:lnTo>
                  <a:lnTo>
                    <a:pt x="142" y="300"/>
                  </a:lnTo>
                  <a:lnTo>
                    <a:pt x="142" y="306"/>
                  </a:lnTo>
                  <a:lnTo>
                    <a:pt x="142" y="314"/>
                  </a:lnTo>
                  <a:lnTo>
                    <a:pt x="142" y="314"/>
                  </a:lnTo>
                  <a:lnTo>
                    <a:pt x="148" y="334"/>
                  </a:lnTo>
                  <a:lnTo>
                    <a:pt x="152" y="356"/>
                  </a:lnTo>
                  <a:lnTo>
                    <a:pt x="152" y="356"/>
                  </a:lnTo>
                  <a:lnTo>
                    <a:pt x="154" y="376"/>
                  </a:lnTo>
                  <a:lnTo>
                    <a:pt x="152" y="396"/>
                  </a:lnTo>
                  <a:lnTo>
                    <a:pt x="152" y="396"/>
                  </a:lnTo>
                  <a:lnTo>
                    <a:pt x="150" y="402"/>
                  </a:lnTo>
                  <a:lnTo>
                    <a:pt x="146" y="406"/>
                  </a:lnTo>
                  <a:lnTo>
                    <a:pt x="142" y="408"/>
                  </a:lnTo>
                  <a:lnTo>
                    <a:pt x="136" y="408"/>
                  </a:lnTo>
                  <a:lnTo>
                    <a:pt x="136" y="408"/>
                  </a:lnTo>
                  <a:lnTo>
                    <a:pt x="130" y="406"/>
                  </a:lnTo>
                  <a:lnTo>
                    <a:pt x="128" y="402"/>
                  </a:lnTo>
                  <a:lnTo>
                    <a:pt x="126" y="398"/>
                  </a:lnTo>
                  <a:lnTo>
                    <a:pt x="126" y="390"/>
                  </a:lnTo>
                  <a:lnTo>
                    <a:pt x="126" y="390"/>
                  </a:lnTo>
                  <a:lnTo>
                    <a:pt x="126" y="380"/>
                  </a:lnTo>
                  <a:lnTo>
                    <a:pt x="126" y="368"/>
                  </a:lnTo>
                  <a:lnTo>
                    <a:pt x="126" y="356"/>
                  </a:lnTo>
                  <a:lnTo>
                    <a:pt x="122" y="344"/>
                  </a:lnTo>
                  <a:lnTo>
                    <a:pt x="122" y="344"/>
                  </a:lnTo>
                  <a:lnTo>
                    <a:pt x="96" y="394"/>
                  </a:lnTo>
                  <a:lnTo>
                    <a:pt x="96" y="394"/>
                  </a:lnTo>
                  <a:lnTo>
                    <a:pt x="82" y="418"/>
                  </a:lnTo>
                  <a:lnTo>
                    <a:pt x="82" y="418"/>
                  </a:lnTo>
                  <a:lnTo>
                    <a:pt x="78" y="422"/>
                  </a:lnTo>
                  <a:lnTo>
                    <a:pt x="74" y="424"/>
                  </a:lnTo>
                  <a:lnTo>
                    <a:pt x="70" y="424"/>
                  </a:lnTo>
                  <a:lnTo>
                    <a:pt x="64" y="422"/>
                  </a:lnTo>
                  <a:lnTo>
                    <a:pt x="64" y="422"/>
                  </a:lnTo>
                  <a:lnTo>
                    <a:pt x="60" y="418"/>
                  </a:lnTo>
                  <a:lnTo>
                    <a:pt x="58" y="414"/>
                  </a:lnTo>
                  <a:lnTo>
                    <a:pt x="58" y="410"/>
                  </a:lnTo>
                  <a:lnTo>
                    <a:pt x="60" y="404"/>
                  </a:lnTo>
                  <a:lnTo>
                    <a:pt x="60" y="404"/>
                  </a:lnTo>
                  <a:lnTo>
                    <a:pt x="84" y="360"/>
                  </a:lnTo>
                  <a:lnTo>
                    <a:pt x="84" y="360"/>
                  </a:lnTo>
                  <a:lnTo>
                    <a:pt x="108" y="308"/>
                  </a:lnTo>
                  <a:lnTo>
                    <a:pt x="108" y="308"/>
                  </a:lnTo>
                  <a:lnTo>
                    <a:pt x="110" y="298"/>
                  </a:lnTo>
                  <a:lnTo>
                    <a:pt x="110" y="298"/>
                  </a:lnTo>
                  <a:lnTo>
                    <a:pt x="96" y="308"/>
                  </a:lnTo>
                  <a:lnTo>
                    <a:pt x="82" y="316"/>
                  </a:lnTo>
                  <a:lnTo>
                    <a:pt x="82" y="316"/>
                  </a:lnTo>
                  <a:lnTo>
                    <a:pt x="24" y="342"/>
                  </a:lnTo>
                  <a:lnTo>
                    <a:pt x="24" y="342"/>
                  </a:lnTo>
                  <a:lnTo>
                    <a:pt x="18" y="344"/>
                  </a:lnTo>
                  <a:lnTo>
                    <a:pt x="14" y="344"/>
                  </a:lnTo>
                  <a:lnTo>
                    <a:pt x="14" y="344"/>
                  </a:lnTo>
                  <a:lnTo>
                    <a:pt x="6" y="340"/>
                  </a:lnTo>
                  <a:lnTo>
                    <a:pt x="0" y="336"/>
                  </a:lnTo>
                  <a:lnTo>
                    <a:pt x="0" y="336"/>
                  </a:lnTo>
                  <a:lnTo>
                    <a:pt x="0" y="332"/>
                  </a:lnTo>
                  <a:lnTo>
                    <a:pt x="0" y="328"/>
                  </a:lnTo>
                  <a:lnTo>
                    <a:pt x="6" y="322"/>
                  </a:lnTo>
                  <a:lnTo>
                    <a:pt x="6" y="322"/>
                  </a:lnTo>
                  <a:lnTo>
                    <a:pt x="28" y="314"/>
                  </a:lnTo>
                  <a:lnTo>
                    <a:pt x="28" y="314"/>
                  </a:lnTo>
                  <a:lnTo>
                    <a:pt x="52" y="304"/>
                  </a:lnTo>
                  <a:lnTo>
                    <a:pt x="76" y="290"/>
                  </a:lnTo>
                  <a:lnTo>
                    <a:pt x="96" y="276"/>
                  </a:lnTo>
                  <a:lnTo>
                    <a:pt x="116" y="258"/>
                  </a:lnTo>
                  <a:lnTo>
                    <a:pt x="116" y="258"/>
                  </a:lnTo>
                  <a:lnTo>
                    <a:pt x="120" y="252"/>
                  </a:lnTo>
                  <a:lnTo>
                    <a:pt x="124" y="246"/>
                  </a:lnTo>
                  <a:lnTo>
                    <a:pt x="128" y="234"/>
                  </a:lnTo>
                  <a:lnTo>
                    <a:pt x="128" y="234"/>
                  </a:lnTo>
                  <a:lnTo>
                    <a:pt x="128" y="222"/>
                  </a:lnTo>
                  <a:lnTo>
                    <a:pt x="128" y="210"/>
                  </a:lnTo>
                  <a:lnTo>
                    <a:pt x="124" y="198"/>
                  </a:lnTo>
                  <a:lnTo>
                    <a:pt x="120" y="188"/>
                  </a:lnTo>
                  <a:lnTo>
                    <a:pt x="120" y="188"/>
                  </a:lnTo>
                  <a:lnTo>
                    <a:pt x="112" y="180"/>
                  </a:lnTo>
                  <a:lnTo>
                    <a:pt x="106" y="172"/>
                  </a:lnTo>
                  <a:lnTo>
                    <a:pt x="106" y="172"/>
                  </a:lnTo>
                  <a:lnTo>
                    <a:pt x="100" y="166"/>
                  </a:lnTo>
                  <a:lnTo>
                    <a:pt x="94" y="158"/>
                  </a:lnTo>
                  <a:lnTo>
                    <a:pt x="92" y="150"/>
                  </a:lnTo>
                  <a:lnTo>
                    <a:pt x="92" y="140"/>
                  </a:lnTo>
                  <a:lnTo>
                    <a:pt x="92" y="140"/>
                  </a:lnTo>
                  <a:lnTo>
                    <a:pt x="94" y="102"/>
                  </a:lnTo>
                  <a:lnTo>
                    <a:pt x="96" y="66"/>
                  </a:lnTo>
                  <a:lnTo>
                    <a:pt x="96" y="66"/>
                  </a:lnTo>
                  <a:lnTo>
                    <a:pt x="96" y="60"/>
                  </a:lnTo>
                  <a:lnTo>
                    <a:pt x="98" y="56"/>
                  </a:lnTo>
                  <a:lnTo>
                    <a:pt x="100" y="52"/>
                  </a:lnTo>
                  <a:lnTo>
                    <a:pt x="106" y="50"/>
                  </a:lnTo>
                  <a:lnTo>
                    <a:pt x="106" y="50"/>
                  </a:lnTo>
                  <a:lnTo>
                    <a:pt x="128" y="36"/>
                  </a:lnTo>
                  <a:lnTo>
                    <a:pt x="150" y="24"/>
                  </a:lnTo>
                  <a:lnTo>
                    <a:pt x="174" y="16"/>
                  </a:lnTo>
                  <a:lnTo>
                    <a:pt x="200" y="8"/>
                  </a:lnTo>
                  <a:lnTo>
                    <a:pt x="200" y="8"/>
                  </a:lnTo>
                  <a:lnTo>
                    <a:pt x="220" y="4"/>
                  </a:lnTo>
                  <a:lnTo>
                    <a:pt x="240" y="0"/>
                  </a:lnTo>
                  <a:lnTo>
                    <a:pt x="262" y="0"/>
                  </a:lnTo>
                  <a:lnTo>
                    <a:pt x="282" y="0"/>
                  </a:lnTo>
                  <a:lnTo>
                    <a:pt x="302" y="0"/>
                  </a:lnTo>
                  <a:lnTo>
                    <a:pt x="322" y="4"/>
                  </a:lnTo>
                  <a:lnTo>
                    <a:pt x="364" y="12"/>
                  </a:lnTo>
                  <a:lnTo>
                    <a:pt x="364" y="12"/>
                  </a:lnTo>
                  <a:lnTo>
                    <a:pt x="380" y="16"/>
                  </a:lnTo>
                  <a:lnTo>
                    <a:pt x="380" y="16"/>
                  </a:lnTo>
                  <a:lnTo>
                    <a:pt x="384" y="18"/>
                  </a:lnTo>
                  <a:lnTo>
                    <a:pt x="388" y="22"/>
                  </a:lnTo>
                  <a:lnTo>
                    <a:pt x="388" y="28"/>
                  </a:lnTo>
                  <a:lnTo>
                    <a:pt x="388" y="32"/>
                  </a:lnTo>
                  <a:lnTo>
                    <a:pt x="388" y="32"/>
                  </a:lnTo>
                  <a:lnTo>
                    <a:pt x="386" y="36"/>
                  </a:lnTo>
                  <a:lnTo>
                    <a:pt x="382" y="40"/>
                  </a:lnTo>
                  <a:lnTo>
                    <a:pt x="378" y="42"/>
                  </a:lnTo>
                  <a:lnTo>
                    <a:pt x="372" y="42"/>
                  </a:lnTo>
                  <a:lnTo>
                    <a:pt x="372" y="42"/>
                  </a:lnTo>
                  <a:lnTo>
                    <a:pt x="344" y="34"/>
                  </a:lnTo>
                  <a:lnTo>
                    <a:pt x="318" y="28"/>
                  </a:lnTo>
                  <a:lnTo>
                    <a:pt x="318" y="28"/>
                  </a:lnTo>
                  <a:lnTo>
                    <a:pt x="282" y="26"/>
                  </a:lnTo>
                  <a:lnTo>
                    <a:pt x="248" y="26"/>
                  </a:lnTo>
                  <a:lnTo>
                    <a:pt x="230" y="28"/>
                  </a:lnTo>
                  <a:lnTo>
                    <a:pt x="214" y="32"/>
                  </a:lnTo>
                  <a:lnTo>
                    <a:pt x="196" y="36"/>
                  </a:lnTo>
                  <a:lnTo>
                    <a:pt x="180" y="42"/>
                  </a:lnTo>
                  <a:lnTo>
                    <a:pt x="180" y="42"/>
                  </a:lnTo>
                  <a:lnTo>
                    <a:pt x="154" y="54"/>
                  </a:lnTo>
                  <a:lnTo>
                    <a:pt x="130" y="66"/>
                  </a:lnTo>
                  <a:lnTo>
                    <a:pt x="130" y="66"/>
                  </a:lnTo>
                  <a:lnTo>
                    <a:pt x="124" y="70"/>
                  </a:lnTo>
                  <a:lnTo>
                    <a:pt x="124" y="76"/>
                  </a:lnTo>
                  <a:lnTo>
                    <a:pt x="124" y="76"/>
                  </a:lnTo>
                  <a:lnTo>
                    <a:pt x="120" y="140"/>
                  </a:lnTo>
                  <a:lnTo>
                    <a:pt x="120" y="140"/>
                  </a:lnTo>
                  <a:lnTo>
                    <a:pt x="120" y="144"/>
                  </a:lnTo>
                  <a:lnTo>
                    <a:pt x="122" y="148"/>
                  </a:lnTo>
                  <a:lnTo>
                    <a:pt x="124" y="152"/>
                  </a:lnTo>
                  <a:lnTo>
                    <a:pt x="128" y="154"/>
                  </a:lnTo>
                  <a:lnTo>
                    <a:pt x="128" y="154"/>
                  </a:lnTo>
                  <a:lnTo>
                    <a:pt x="176" y="182"/>
                  </a:lnTo>
                  <a:lnTo>
                    <a:pt x="176" y="182"/>
                  </a:lnTo>
                  <a:lnTo>
                    <a:pt x="180" y="186"/>
                  </a:lnTo>
                  <a:lnTo>
                    <a:pt x="182" y="190"/>
                  </a:lnTo>
                  <a:lnTo>
                    <a:pt x="184" y="194"/>
                  </a:lnTo>
                  <a:lnTo>
                    <a:pt x="182" y="200"/>
                  </a:lnTo>
                  <a:lnTo>
                    <a:pt x="182" y="200"/>
                  </a:lnTo>
                  <a:lnTo>
                    <a:pt x="178" y="204"/>
                  </a:lnTo>
                  <a:lnTo>
                    <a:pt x="172" y="206"/>
                  </a:lnTo>
                  <a:lnTo>
                    <a:pt x="168" y="206"/>
                  </a:lnTo>
                  <a:lnTo>
                    <a:pt x="162" y="204"/>
                  </a:lnTo>
                  <a:lnTo>
                    <a:pt x="162" y="204"/>
                  </a:lnTo>
                  <a:lnTo>
                    <a:pt x="152" y="198"/>
                  </a:lnTo>
                  <a:lnTo>
                    <a:pt x="152" y="198"/>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17" name="Freeform 23"/>
            <p:cNvSpPr>
              <a:spLocks/>
            </p:cNvSpPr>
            <p:nvPr/>
          </p:nvSpPr>
          <p:spPr bwMode="auto">
            <a:xfrm>
              <a:off x="2708919" y="2527639"/>
              <a:ext cx="424047" cy="86737"/>
            </a:xfrm>
            <a:custGeom>
              <a:avLst/>
              <a:gdLst>
                <a:gd name="T0" fmla="*/ 0 w 352"/>
                <a:gd name="T1" fmla="*/ 10 h 72"/>
                <a:gd name="T2" fmla="*/ 0 w 352"/>
                <a:gd name="T3" fmla="*/ 10 h 72"/>
                <a:gd name="T4" fmla="*/ 10 w 352"/>
                <a:gd name="T5" fmla="*/ 4 h 72"/>
                <a:gd name="T6" fmla="*/ 20 w 352"/>
                <a:gd name="T7" fmla="*/ 4 h 72"/>
                <a:gd name="T8" fmla="*/ 30 w 352"/>
                <a:gd name="T9" fmla="*/ 8 h 72"/>
                <a:gd name="T10" fmla="*/ 38 w 352"/>
                <a:gd name="T11" fmla="*/ 16 h 72"/>
                <a:gd name="T12" fmla="*/ 38 w 352"/>
                <a:gd name="T13" fmla="*/ 16 h 72"/>
                <a:gd name="T14" fmla="*/ 46 w 352"/>
                <a:gd name="T15" fmla="*/ 28 h 72"/>
                <a:gd name="T16" fmla="*/ 46 w 352"/>
                <a:gd name="T17" fmla="*/ 28 h 72"/>
                <a:gd name="T18" fmla="*/ 54 w 352"/>
                <a:gd name="T19" fmla="*/ 40 h 72"/>
                <a:gd name="T20" fmla="*/ 54 w 352"/>
                <a:gd name="T21" fmla="*/ 40 h 72"/>
                <a:gd name="T22" fmla="*/ 106 w 352"/>
                <a:gd name="T23" fmla="*/ 18 h 72"/>
                <a:gd name="T24" fmla="*/ 106 w 352"/>
                <a:gd name="T25" fmla="*/ 18 h 72"/>
                <a:gd name="T26" fmla="*/ 126 w 352"/>
                <a:gd name="T27" fmla="*/ 12 h 72"/>
                <a:gd name="T28" fmla="*/ 146 w 352"/>
                <a:gd name="T29" fmla="*/ 8 h 72"/>
                <a:gd name="T30" fmla="*/ 166 w 352"/>
                <a:gd name="T31" fmla="*/ 4 h 72"/>
                <a:gd name="T32" fmla="*/ 186 w 352"/>
                <a:gd name="T33" fmla="*/ 0 h 72"/>
                <a:gd name="T34" fmla="*/ 206 w 352"/>
                <a:gd name="T35" fmla="*/ 0 h 72"/>
                <a:gd name="T36" fmla="*/ 226 w 352"/>
                <a:gd name="T37" fmla="*/ 0 h 72"/>
                <a:gd name="T38" fmla="*/ 248 w 352"/>
                <a:gd name="T39" fmla="*/ 0 h 72"/>
                <a:gd name="T40" fmla="*/ 268 w 352"/>
                <a:gd name="T41" fmla="*/ 4 h 72"/>
                <a:gd name="T42" fmla="*/ 268 w 352"/>
                <a:gd name="T43" fmla="*/ 4 h 72"/>
                <a:gd name="T44" fmla="*/ 304 w 352"/>
                <a:gd name="T45" fmla="*/ 10 h 72"/>
                <a:gd name="T46" fmla="*/ 342 w 352"/>
                <a:gd name="T47" fmla="*/ 18 h 72"/>
                <a:gd name="T48" fmla="*/ 342 w 352"/>
                <a:gd name="T49" fmla="*/ 18 h 72"/>
                <a:gd name="T50" fmla="*/ 348 w 352"/>
                <a:gd name="T51" fmla="*/ 22 h 72"/>
                <a:gd name="T52" fmla="*/ 350 w 352"/>
                <a:gd name="T53" fmla="*/ 24 h 72"/>
                <a:gd name="T54" fmla="*/ 352 w 352"/>
                <a:gd name="T55" fmla="*/ 30 h 72"/>
                <a:gd name="T56" fmla="*/ 352 w 352"/>
                <a:gd name="T57" fmla="*/ 36 h 72"/>
                <a:gd name="T58" fmla="*/ 352 w 352"/>
                <a:gd name="T59" fmla="*/ 36 h 72"/>
                <a:gd name="T60" fmla="*/ 350 w 352"/>
                <a:gd name="T61" fmla="*/ 40 h 72"/>
                <a:gd name="T62" fmla="*/ 346 w 352"/>
                <a:gd name="T63" fmla="*/ 42 h 72"/>
                <a:gd name="T64" fmla="*/ 340 w 352"/>
                <a:gd name="T65" fmla="*/ 44 h 72"/>
                <a:gd name="T66" fmla="*/ 334 w 352"/>
                <a:gd name="T67" fmla="*/ 44 h 72"/>
                <a:gd name="T68" fmla="*/ 334 w 352"/>
                <a:gd name="T69" fmla="*/ 44 h 72"/>
                <a:gd name="T70" fmla="*/ 298 w 352"/>
                <a:gd name="T71" fmla="*/ 36 h 72"/>
                <a:gd name="T72" fmla="*/ 260 w 352"/>
                <a:gd name="T73" fmla="*/ 28 h 72"/>
                <a:gd name="T74" fmla="*/ 260 w 352"/>
                <a:gd name="T75" fmla="*/ 28 h 72"/>
                <a:gd name="T76" fmla="*/ 242 w 352"/>
                <a:gd name="T77" fmla="*/ 26 h 72"/>
                <a:gd name="T78" fmla="*/ 222 w 352"/>
                <a:gd name="T79" fmla="*/ 26 h 72"/>
                <a:gd name="T80" fmla="*/ 202 w 352"/>
                <a:gd name="T81" fmla="*/ 26 h 72"/>
                <a:gd name="T82" fmla="*/ 184 w 352"/>
                <a:gd name="T83" fmla="*/ 26 h 72"/>
                <a:gd name="T84" fmla="*/ 164 w 352"/>
                <a:gd name="T85" fmla="*/ 30 h 72"/>
                <a:gd name="T86" fmla="*/ 146 w 352"/>
                <a:gd name="T87" fmla="*/ 34 h 72"/>
                <a:gd name="T88" fmla="*/ 126 w 352"/>
                <a:gd name="T89" fmla="*/ 40 h 72"/>
                <a:gd name="T90" fmla="*/ 108 w 352"/>
                <a:gd name="T91" fmla="*/ 46 h 72"/>
                <a:gd name="T92" fmla="*/ 108 w 352"/>
                <a:gd name="T93" fmla="*/ 46 h 72"/>
                <a:gd name="T94" fmla="*/ 82 w 352"/>
                <a:gd name="T95" fmla="*/ 56 h 72"/>
                <a:gd name="T96" fmla="*/ 56 w 352"/>
                <a:gd name="T97" fmla="*/ 68 h 72"/>
                <a:gd name="T98" fmla="*/ 56 w 352"/>
                <a:gd name="T99" fmla="*/ 68 h 72"/>
                <a:gd name="T100" fmla="*/ 50 w 352"/>
                <a:gd name="T101" fmla="*/ 72 h 72"/>
                <a:gd name="T102" fmla="*/ 44 w 352"/>
                <a:gd name="T103" fmla="*/ 72 h 72"/>
                <a:gd name="T104" fmla="*/ 38 w 352"/>
                <a:gd name="T105" fmla="*/ 68 h 72"/>
                <a:gd name="T106" fmla="*/ 36 w 352"/>
                <a:gd name="T107" fmla="*/ 64 h 72"/>
                <a:gd name="T108" fmla="*/ 36 w 352"/>
                <a:gd name="T109" fmla="*/ 64 h 72"/>
                <a:gd name="T110" fmla="*/ 28 w 352"/>
                <a:gd name="T111" fmla="*/ 50 h 72"/>
                <a:gd name="T112" fmla="*/ 20 w 352"/>
                <a:gd name="T113" fmla="*/ 36 h 72"/>
                <a:gd name="T114" fmla="*/ 0 w 352"/>
                <a:gd name="T115" fmla="*/ 12 h 72"/>
                <a:gd name="T116" fmla="*/ 0 w 352"/>
                <a:gd name="T117" fmla="*/ 12 h 72"/>
                <a:gd name="T118" fmla="*/ 0 w 352"/>
                <a:gd name="T119" fmla="*/ 10 h 72"/>
                <a:gd name="T120" fmla="*/ 0 w 352"/>
                <a:gd name="T121" fmla="*/ 1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2" h="72">
                  <a:moveTo>
                    <a:pt x="0" y="10"/>
                  </a:moveTo>
                  <a:lnTo>
                    <a:pt x="0" y="10"/>
                  </a:lnTo>
                  <a:lnTo>
                    <a:pt x="10" y="4"/>
                  </a:lnTo>
                  <a:lnTo>
                    <a:pt x="20" y="4"/>
                  </a:lnTo>
                  <a:lnTo>
                    <a:pt x="30" y="8"/>
                  </a:lnTo>
                  <a:lnTo>
                    <a:pt x="38" y="16"/>
                  </a:lnTo>
                  <a:lnTo>
                    <a:pt x="38" y="16"/>
                  </a:lnTo>
                  <a:lnTo>
                    <a:pt x="46" y="28"/>
                  </a:lnTo>
                  <a:lnTo>
                    <a:pt x="46" y="28"/>
                  </a:lnTo>
                  <a:lnTo>
                    <a:pt x="54" y="40"/>
                  </a:lnTo>
                  <a:lnTo>
                    <a:pt x="54" y="40"/>
                  </a:lnTo>
                  <a:lnTo>
                    <a:pt x="106" y="18"/>
                  </a:lnTo>
                  <a:lnTo>
                    <a:pt x="106" y="18"/>
                  </a:lnTo>
                  <a:lnTo>
                    <a:pt x="126" y="12"/>
                  </a:lnTo>
                  <a:lnTo>
                    <a:pt x="146" y="8"/>
                  </a:lnTo>
                  <a:lnTo>
                    <a:pt x="166" y="4"/>
                  </a:lnTo>
                  <a:lnTo>
                    <a:pt x="186" y="0"/>
                  </a:lnTo>
                  <a:lnTo>
                    <a:pt x="206" y="0"/>
                  </a:lnTo>
                  <a:lnTo>
                    <a:pt x="226" y="0"/>
                  </a:lnTo>
                  <a:lnTo>
                    <a:pt x="248" y="0"/>
                  </a:lnTo>
                  <a:lnTo>
                    <a:pt x="268" y="4"/>
                  </a:lnTo>
                  <a:lnTo>
                    <a:pt x="268" y="4"/>
                  </a:lnTo>
                  <a:lnTo>
                    <a:pt x="304" y="10"/>
                  </a:lnTo>
                  <a:lnTo>
                    <a:pt x="342" y="18"/>
                  </a:lnTo>
                  <a:lnTo>
                    <a:pt x="342" y="18"/>
                  </a:lnTo>
                  <a:lnTo>
                    <a:pt x="348" y="22"/>
                  </a:lnTo>
                  <a:lnTo>
                    <a:pt x="350" y="24"/>
                  </a:lnTo>
                  <a:lnTo>
                    <a:pt x="352" y="30"/>
                  </a:lnTo>
                  <a:lnTo>
                    <a:pt x="352" y="36"/>
                  </a:lnTo>
                  <a:lnTo>
                    <a:pt x="352" y="36"/>
                  </a:lnTo>
                  <a:lnTo>
                    <a:pt x="350" y="40"/>
                  </a:lnTo>
                  <a:lnTo>
                    <a:pt x="346" y="42"/>
                  </a:lnTo>
                  <a:lnTo>
                    <a:pt x="340" y="44"/>
                  </a:lnTo>
                  <a:lnTo>
                    <a:pt x="334" y="44"/>
                  </a:lnTo>
                  <a:lnTo>
                    <a:pt x="334" y="44"/>
                  </a:lnTo>
                  <a:lnTo>
                    <a:pt x="298" y="36"/>
                  </a:lnTo>
                  <a:lnTo>
                    <a:pt x="260" y="28"/>
                  </a:lnTo>
                  <a:lnTo>
                    <a:pt x="260" y="28"/>
                  </a:lnTo>
                  <a:lnTo>
                    <a:pt x="242" y="26"/>
                  </a:lnTo>
                  <a:lnTo>
                    <a:pt x="222" y="26"/>
                  </a:lnTo>
                  <a:lnTo>
                    <a:pt x="202" y="26"/>
                  </a:lnTo>
                  <a:lnTo>
                    <a:pt x="184" y="26"/>
                  </a:lnTo>
                  <a:lnTo>
                    <a:pt x="164" y="30"/>
                  </a:lnTo>
                  <a:lnTo>
                    <a:pt x="146" y="34"/>
                  </a:lnTo>
                  <a:lnTo>
                    <a:pt x="126" y="40"/>
                  </a:lnTo>
                  <a:lnTo>
                    <a:pt x="108" y="46"/>
                  </a:lnTo>
                  <a:lnTo>
                    <a:pt x="108" y="46"/>
                  </a:lnTo>
                  <a:lnTo>
                    <a:pt x="82" y="56"/>
                  </a:lnTo>
                  <a:lnTo>
                    <a:pt x="56" y="68"/>
                  </a:lnTo>
                  <a:lnTo>
                    <a:pt x="56" y="68"/>
                  </a:lnTo>
                  <a:lnTo>
                    <a:pt x="50" y="72"/>
                  </a:lnTo>
                  <a:lnTo>
                    <a:pt x="44" y="72"/>
                  </a:lnTo>
                  <a:lnTo>
                    <a:pt x="38" y="68"/>
                  </a:lnTo>
                  <a:lnTo>
                    <a:pt x="36" y="64"/>
                  </a:lnTo>
                  <a:lnTo>
                    <a:pt x="36" y="64"/>
                  </a:lnTo>
                  <a:lnTo>
                    <a:pt x="28" y="50"/>
                  </a:lnTo>
                  <a:lnTo>
                    <a:pt x="20" y="36"/>
                  </a:lnTo>
                  <a:lnTo>
                    <a:pt x="0" y="12"/>
                  </a:lnTo>
                  <a:lnTo>
                    <a:pt x="0" y="12"/>
                  </a:lnTo>
                  <a:lnTo>
                    <a:pt x="0" y="10"/>
                  </a:lnTo>
                  <a:lnTo>
                    <a:pt x="0" y="10"/>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18" name="Freeform 24"/>
            <p:cNvSpPr>
              <a:spLocks/>
            </p:cNvSpPr>
            <p:nvPr/>
          </p:nvSpPr>
          <p:spPr bwMode="auto">
            <a:xfrm>
              <a:off x="2590860" y="2587873"/>
              <a:ext cx="110831" cy="199977"/>
            </a:xfrm>
            <a:custGeom>
              <a:avLst/>
              <a:gdLst>
                <a:gd name="T0" fmla="*/ 64 w 92"/>
                <a:gd name="T1" fmla="*/ 0 h 166"/>
                <a:gd name="T2" fmla="*/ 64 w 92"/>
                <a:gd name="T3" fmla="*/ 0 h 166"/>
                <a:gd name="T4" fmla="*/ 78 w 92"/>
                <a:gd name="T5" fmla="*/ 34 h 166"/>
                <a:gd name="T6" fmla="*/ 78 w 92"/>
                <a:gd name="T7" fmla="*/ 34 h 166"/>
                <a:gd name="T8" fmla="*/ 84 w 92"/>
                <a:gd name="T9" fmla="*/ 56 h 166"/>
                <a:gd name="T10" fmla="*/ 88 w 92"/>
                <a:gd name="T11" fmla="*/ 80 h 166"/>
                <a:gd name="T12" fmla="*/ 92 w 92"/>
                <a:gd name="T13" fmla="*/ 102 h 166"/>
                <a:gd name="T14" fmla="*/ 92 w 92"/>
                <a:gd name="T15" fmla="*/ 126 h 166"/>
                <a:gd name="T16" fmla="*/ 92 w 92"/>
                <a:gd name="T17" fmla="*/ 126 h 166"/>
                <a:gd name="T18" fmla="*/ 90 w 92"/>
                <a:gd name="T19" fmla="*/ 134 h 166"/>
                <a:gd name="T20" fmla="*/ 88 w 92"/>
                <a:gd name="T21" fmla="*/ 140 h 166"/>
                <a:gd name="T22" fmla="*/ 84 w 92"/>
                <a:gd name="T23" fmla="*/ 148 h 166"/>
                <a:gd name="T24" fmla="*/ 80 w 92"/>
                <a:gd name="T25" fmla="*/ 152 h 166"/>
                <a:gd name="T26" fmla="*/ 74 w 92"/>
                <a:gd name="T27" fmla="*/ 158 h 166"/>
                <a:gd name="T28" fmla="*/ 66 w 92"/>
                <a:gd name="T29" fmla="*/ 160 h 166"/>
                <a:gd name="T30" fmla="*/ 60 w 92"/>
                <a:gd name="T31" fmla="*/ 162 h 166"/>
                <a:gd name="T32" fmla="*/ 54 w 92"/>
                <a:gd name="T33" fmla="*/ 162 h 166"/>
                <a:gd name="T34" fmla="*/ 54 w 92"/>
                <a:gd name="T35" fmla="*/ 162 h 166"/>
                <a:gd name="T36" fmla="*/ 36 w 92"/>
                <a:gd name="T37" fmla="*/ 164 h 166"/>
                <a:gd name="T38" fmla="*/ 18 w 92"/>
                <a:gd name="T39" fmla="*/ 166 h 166"/>
                <a:gd name="T40" fmla="*/ 18 w 92"/>
                <a:gd name="T41" fmla="*/ 166 h 166"/>
                <a:gd name="T42" fmla="*/ 14 w 92"/>
                <a:gd name="T43" fmla="*/ 166 h 166"/>
                <a:gd name="T44" fmla="*/ 8 w 92"/>
                <a:gd name="T45" fmla="*/ 166 h 166"/>
                <a:gd name="T46" fmla="*/ 4 w 92"/>
                <a:gd name="T47" fmla="*/ 162 h 166"/>
                <a:gd name="T48" fmla="*/ 2 w 92"/>
                <a:gd name="T49" fmla="*/ 160 h 166"/>
                <a:gd name="T50" fmla="*/ 2 w 92"/>
                <a:gd name="T51" fmla="*/ 160 h 166"/>
                <a:gd name="T52" fmla="*/ 0 w 92"/>
                <a:gd name="T53" fmla="*/ 154 h 166"/>
                <a:gd name="T54" fmla="*/ 0 w 92"/>
                <a:gd name="T55" fmla="*/ 150 h 166"/>
                <a:gd name="T56" fmla="*/ 4 w 92"/>
                <a:gd name="T57" fmla="*/ 144 h 166"/>
                <a:gd name="T58" fmla="*/ 10 w 92"/>
                <a:gd name="T59" fmla="*/ 142 h 166"/>
                <a:gd name="T60" fmla="*/ 10 w 92"/>
                <a:gd name="T61" fmla="*/ 142 h 166"/>
                <a:gd name="T62" fmla="*/ 20 w 92"/>
                <a:gd name="T63" fmla="*/ 138 h 166"/>
                <a:gd name="T64" fmla="*/ 30 w 92"/>
                <a:gd name="T65" fmla="*/ 138 h 166"/>
                <a:gd name="T66" fmla="*/ 30 w 92"/>
                <a:gd name="T67" fmla="*/ 138 h 166"/>
                <a:gd name="T68" fmla="*/ 54 w 92"/>
                <a:gd name="T69" fmla="*/ 136 h 166"/>
                <a:gd name="T70" fmla="*/ 54 w 92"/>
                <a:gd name="T71" fmla="*/ 136 h 166"/>
                <a:gd name="T72" fmla="*/ 58 w 92"/>
                <a:gd name="T73" fmla="*/ 136 h 166"/>
                <a:gd name="T74" fmla="*/ 62 w 92"/>
                <a:gd name="T75" fmla="*/ 134 h 166"/>
                <a:gd name="T76" fmla="*/ 64 w 92"/>
                <a:gd name="T77" fmla="*/ 132 h 166"/>
                <a:gd name="T78" fmla="*/ 64 w 92"/>
                <a:gd name="T79" fmla="*/ 128 h 166"/>
                <a:gd name="T80" fmla="*/ 64 w 92"/>
                <a:gd name="T81" fmla="*/ 128 h 166"/>
                <a:gd name="T82" fmla="*/ 62 w 92"/>
                <a:gd name="T83" fmla="*/ 100 h 166"/>
                <a:gd name="T84" fmla="*/ 60 w 92"/>
                <a:gd name="T85" fmla="*/ 74 h 166"/>
                <a:gd name="T86" fmla="*/ 60 w 92"/>
                <a:gd name="T87" fmla="*/ 74 h 166"/>
                <a:gd name="T88" fmla="*/ 58 w 92"/>
                <a:gd name="T89" fmla="*/ 58 h 166"/>
                <a:gd name="T90" fmla="*/ 52 w 92"/>
                <a:gd name="T91" fmla="*/ 44 h 166"/>
                <a:gd name="T92" fmla="*/ 52 w 92"/>
                <a:gd name="T93" fmla="*/ 44 h 166"/>
                <a:gd name="T94" fmla="*/ 52 w 92"/>
                <a:gd name="T95" fmla="*/ 34 h 166"/>
                <a:gd name="T96" fmla="*/ 52 w 92"/>
                <a:gd name="T97" fmla="*/ 22 h 166"/>
                <a:gd name="T98" fmla="*/ 56 w 92"/>
                <a:gd name="T99" fmla="*/ 12 h 166"/>
                <a:gd name="T100" fmla="*/ 60 w 92"/>
                <a:gd name="T101" fmla="*/ 0 h 166"/>
                <a:gd name="T102" fmla="*/ 60 w 92"/>
                <a:gd name="T103" fmla="*/ 0 h 166"/>
                <a:gd name="T104" fmla="*/ 64 w 92"/>
                <a:gd name="T105" fmla="*/ 0 h 166"/>
                <a:gd name="T106" fmla="*/ 64 w 92"/>
                <a:gd name="T10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 h="166">
                  <a:moveTo>
                    <a:pt x="64" y="0"/>
                  </a:moveTo>
                  <a:lnTo>
                    <a:pt x="64" y="0"/>
                  </a:lnTo>
                  <a:lnTo>
                    <a:pt x="78" y="34"/>
                  </a:lnTo>
                  <a:lnTo>
                    <a:pt x="78" y="34"/>
                  </a:lnTo>
                  <a:lnTo>
                    <a:pt x="84" y="56"/>
                  </a:lnTo>
                  <a:lnTo>
                    <a:pt x="88" y="80"/>
                  </a:lnTo>
                  <a:lnTo>
                    <a:pt x="92" y="102"/>
                  </a:lnTo>
                  <a:lnTo>
                    <a:pt x="92" y="126"/>
                  </a:lnTo>
                  <a:lnTo>
                    <a:pt x="92" y="126"/>
                  </a:lnTo>
                  <a:lnTo>
                    <a:pt x="90" y="134"/>
                  </a:lnTo>
                  <a:lnTo>
                    <a:pt x="88" y="140"/>
                  </a:lnTo>
                  <a:lnTo>
                    <a:pt x="84" y="148"/>
                  </a:lnTo>
                  <a:lnTo>
                    <a:pt x="80" y="152"/>
                  </a:lnTo>
                  <a:lnTo>
                    <a:pt x="74" y="158"/>
                  </a:lnTo>
                  <a:lnTo>
                    <a:pt x="66" y="160"/>
                  </a:lnTo>
                  <a:lnTo>
                    <a:pt x="60" y="162"/>
                  </a:lnTo>
                  <a:lnTo>
                    <a:pt x="54" y="162"/>
                  </a:lnTo>
                  <a:lnTo>
                    <a:pt x="54" y="162"/>
                  </a:lnTo>
                  <a:lnTo>
                    <a:pt x="36" y="164"/>
                  </a:lnTo>
                  <a:lnTo>
                    <a:pt x="18" y="166"/>
                  </a:lnTo>
                  <a:lnTo>
                    <a:pt x="18" y="166"/>
                  </a:lnTo>
                  <a:lnTo>
                    <a:pt x="14" y="166"/>
                  </a:lnTo>
                  <a:lnTo>
                    <a:pt x="8" y="166"/>
                  </a:lnTo>
                  <a:lnTo>
                    <a:pt x="4" y="162"/>
                  </a:lnTo>
                  <a:lnTo>
                    <a:pt x="2" y="160"/>
                  </a:lnTo>
                  <a:lnTo>
                    <a:pt x="2" y="160"/>
                  </a:lnTo>
                  <a:lnTo>
                    <a:pt x="0" y="154"/>
                  </a:lnTo>
                  <a:lnTo>
                    <a:pt x="0" y="150"/>
                  </a:lnTo>
                  <a:lnTo>
                    <a:pt x="4" y="144"/>
                  </a:lnTo>
                  <a:lnTo>
                    <a:pt x="10" y="142"/>
                  </a:lnTo>
                  <a:lnTo>
                    <a:pt x="10" y="142"/>
                  </a:lnTo>
                  <a:lnTo>
                    <a:pt x="20" y="138"/>
                  </a:lnTo>
                  <a:lnTo>
                    <a:pt x="30" y="138"/>
                  </a:lnTo>
                  <a:lnTo>
                    <a:pt x="30" y="138"/>
                  </a:lnTo>
                  <a:lnTo>
                    <a:pt x="54" y="136"/>
                  </a:lnTo>
                  <a:lnTo>
                    <a:pt x="54" y="136"/>
                  </a:lnTo>
                  <a:lnTo>
                    <a:pt x="58" y="136"/>
                  </a:lnTo>
                  <a:lnTo>
                    <a:pt x="62" y="134"/>
                  </a:lnTo>
                  <a:lnTo>
                    <a:pt x="64" y="132"/>
                  </a:lnTo>
                  <a:lnTo>
                    <a:pt x="64" y="128"/>
                  </a:lnTo>
                  <a:lnTo>
                    <a:pt x="64" y="128"/>
                  </a:lnTo>
                  <a:lnTo>
                    <a:pt x="62" y="100"/>
                  </a:lnTo>
                  <a:lnTo>
                    <a:pt x="60" y="74"/>
                  </a:lnTo>
                  <a:lnTo>
                    <a:pt x="60" y="74"/>
                  </a:lnTo>
                  <a:lnTo>
                    <a:pt x="58" y="58"/>
                  </a:lnTo>
                  <a:lnTo>
                    <a:pt x="52" y="44"/>
                  </a:lnTo>
                  <a:lnTo>
                    <a:pt x="52" y="44"/>
                  </a:lnTo>
                  <a:lnTo>
                    <a:pt x="52" y="34"/>
                  </a:lnTo>
                  <a:lnTo>
                    <a:pt x="52" y="22"/>
                  </a:lnTo>
                  <a:lnTo>
                    <a:pt x="56" y="12"/>
                  </a:lnTo>
                  <a:lnTo>
                    <a:pt x="60" y="0"/>
                  </a:lnTo>
                  <a:lnTo>
                    <a:pt x="60" y="0"/>
                  </a:lnTo>
                  <a:lnTo>
                    <a:pt x="64" y="0"/>
                  </a:lnTo>
                  <a:lnTo>
                    <a:pt x="64" y="0"/>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19" name="Freeform 25"/>
            <p:cNvSpPr>
              <a:spLocks/>
            </p:cNvSpPr>
            <p:nvPr/>
          </p:nvSpPr>
          <p:spPr bwMode="auto">
            <a:xfrm>
              <a:off x="2441480" y="2392715"/>
              <a:ext cx="110831" cy="43368"/>
            </a:xfrm>
            <a:custGeom>
              <a:avLst/>
              <a:gdLst>
                <a:gd name="T0" fmla="*/ 92 w 92"/>
                <a:gd name="T1" fmla="*/ 16 h 36"/>
                <a:gd name="T2" fmla="*/ 92 w 92"/>
                <a:gd name="T3" fmla="*/ 16 h 36"/>
                <a:gd name="T4" fmla="*/ 74 w 92"/>
                <a:gd name="T5" fmla="*/ 34 h 36"/>
                <a:gd name="T6" fmla="*/ 74 w 92"/>
                <a:gd name="T7" fmla="*/ 34 h 36"/>
                <a:gd name="T8" fmla="*/ 70 w 92"/>
                <a:gd name="T9" fmla="*/ 36 h 36"/>
                <a:gd name="T10" fmla="*/ 66 w 92"/>
                <a:gd name="T11" fmla="*/ 36 h 36"/>
                <a:gd name="T12" fmla="*/ 66 w 92"/>
                <a:gd name="T13" fmla="*/ 36 h 36"/>
                <a:gd name="T14" fmla="*/ 12 w 92"/>
                <a:gd name="T15" fmla="*/ 26 h 36"/>
                <a:gd name="T16" fmla="*/ 12 w 92"/>
                <a:gd name="T17" fmla="*/ 26 h 36"/>
                <a:gd name="T18" fmla="*/ 6 w 92"/>
                <a:gd name="T19" fmla="*/ 24 h 36"/>
                <a:gd name="T20" fmla="*/ 4 w 92"/>
                <a:gd name="T21" fmla="*/ 20 h 36"/>
                <a:gd name="T22" fmla="*/ 0 w 92"/>
                <a:gd name="T23" fmla="*/ 16 h 36"/>
                <a:gd name="T24" fmla="*/ 0 w 92"/>
                <a:gd name="T25" fmla="*/ 12 h 36"/>
                <a:gd name="T26" fmla="*/ 0 w 92"/>
                <a:gd name="T27" fmla="*/ 12 h 36"/>
                <a:gd name="T28" fmla="*/ 2 w 92"/>
                <a:gd name="T29" fmla="*/ 6 h 36"/>
                <a:gd name="T30" fmla="*/ 6 w 92"/>
                <a:gd name="T31" fmla="*/ 2 h 36"/>
                <a:gd name="T32" fmla="*/ 10 w 92"/>
                <a:gd name="T33" fmla="*/ 0 h 36"/>
                <a:gd name="T34" fmla="*/ 16 w 92"/>
                <a:gd name="T35" fmla="*/ 0 h 36"/>
                <a:gd name="T36" fmla="*/ 16 w 92"/>
                <a:gd name="T37" fmla="*/ 0 h 36"/>
                <a:gd name="T38" fmla="*/ 44 w 92"/>
                <a:gd name="T39" fmla="*/ 4 h 36"/>
                <a:gd name="T40" fmla="*/ 44 w 92"/>
                <a:gd name="T41" fmla="*/ 4 h 36"/>
                <a:gd name="T42" fmla="*/ 92 w 92"/>
                <a:gd name="T43" fmla="*/ 16 h 36"/>
                <a:gd name="T44" fmla="*/ 92 w 92"/>
                <a:gd name="T45" fmla="*/ 1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 h="36">
                  <a:moveTo>
                    <a:pt x="92" y="16"/>
                  </a:moveTo>
                  <a:lnTo>
                    <a:pt x="92" y="16"/>
                  </a:lnTo>
                  <a:lnTo>
                    <a:pt x="74" y="34"/>
                  </a:lnTo>
                  <a:lnTo>
                    <a:pt x="74" y="34"/>
                  </a:lnTo>
                  <a:lnTo>
                    <a:pt x="70" y="36"/>
                  </a:lnTo>
                  <a:lnTo>
                    <a:pt x="66" y="36"/>
                  </a:lnTo>
                  <a:lnTo>
                    <a:pt x="66" y="36"/>
                  </a:lnTo>
                  <a:lnTo>
                    <a:pt x="12" y="26"/>
                  </a:lnTo>
                  <a:lnTo>
                    <a:pt x="12" y="26"/>
                  </a:lnTo>
                  <a:lnTo>
                    <a:pt x="6" y="24"/>
                  </a:lnTo>
                  <a:lnTo>
                    <a:pt x="4" y="20"/>
                  </a:lnTo>
                  <a:lnTo>
                    <a:pt x="0" y="16"/>
                  </a:lnTo>
                  <a:lnTo>
                    <a:pt x="0" y="12"/>
                  </a:lnTo>
                  <a:lnTo>
                    <a:pt x="0" y="12"/>
                  </a:lnTo>
                  <a:lnTo>
                    <a:pt x="2" y="6"/>
                  </a:lnTo>
                  <a:lnTo>
                    <a:pt x="6" y="2"/>
                  </a:lnTo>
                  <a:lnTo>
                    <a:pt x="10" y="0"/>
                  </a:lnTo>
                  <a:lnTo>
                    <a:pt x="16" y="0"/>
                  </a:lnTo>
                  <a:lnTo>
                    <a:pt x="16" y="0"/>
                  </a:lnTo>
                  <a:lnTo>
                    <a:pt x="44" y="4"/>
                  </a:lnTo>
                  <a:lnTo>
                    <a:pt x="44" y="4"/>
                  </a:lnTo>
                  <a:lnTo>
                    <a:pt x="92" y="16"/>
                  </a:lnTo>
                  <a:lnTo>
                    <a:pt x="92" y="16"/>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20" name="Freeform 26"/>
            <p:cNvSpPr>
              <a:spLocks/>
            </p:cNvSpPr>
            <p:nvPr/>
          </p:nvSpPr>
          <p:spPr bwMode="auto">
            <a:xfrm>
              <a:off x="2398112" y="2462586"/>
              <a:ext cx="98784" cy="43368"/>
            </a:xfrm>
            <a:custGeom>
              <a:avLst/>
              <a:gdLst>
                <a:gd name="T0" fmla="*/ 82 w 82"/>
                <a:gd name="T1" fmla="*/ 14 h 36"/>
                <a:gd name="T2" fmla="*/ 82 w 82"/>
                <a:gd name="T3" fmla="*/ 14 h 36"/>
                <a:gd name="T4" fmla="*/ 70 w 82"/>
                <a:gd name="T5" fmla="*/ 36 h 36"/>
                <a:gd name="T6" fmla="*/ 70 w 82"/>
                <a:gd name="T7" fmla="*/ 36 h 36"/>
                <a:gd name="T8" fmla="*/ 68 w 82"/>
                <a:gd name="T9" fmla="*/ 36 h 36"/>
                <a:gd name="T10" fmla="*/ 64 w 82"/>
                <a:gd name="T11" fmla="*/ 36 h 36"/>
                <a:gd name="T12" fmla="*/ 64 w 82"/>
                <a:gd name="T13" fmla="*/ 36 h 36"/>
                <a:gd name="T14" fmla="*/ 12 w 82"/>
                <a:gd name="T15" fmla="*/ 24 h 36"/>
                <a:gd name="T16" fmla="*/ 12 w 82"/>
                <a:gd name="T17" fmla="*/ 24 h 36"/>
                <a:gd name="T18" fmla="*/ 6 w 82"/>
                <a:gd name="T19" fmla="*/ 22 h 36"/>
                <a:gd name="T20" fmla="*/ 2 w 82"/>
                <a:gd name="T21" fmla="*/ 20 h 36"/>
                <a:gd name="T22" fmla="*/ 0 w 82"/>
                <a:gd name="T23" fmla="*/ 16 h 36"/>
                <a:gd name="T24" fmla="*/ 0 w 82"/>
                <a:gd name="T25" fmla="*/ 10 h 36"/>
                <a:gd name="T26" fmla="*/ 0 w 82"/>
                <a:gd name="T27" fmla="*/ 10 h 36"/>
                <a:gd name="T28" fmla="*/ 2 w 82"/>
                <a:gd name="T29" fmla="*/ 6 h 36"/>
                <a:gd name="T30" fmla="*/ 6 w 82"/>
                <a:gd name="T31" fmla="*/ 2 h 36"/>
                <a:gd name="T32" fmla="*/ 10 w 82"/>
                <a:gd name="T33" fmla="*/ 0 h 36"/>
                <a:gd name="T34" fmla="*/ 16 w 82"/>
                <a:gd name="T35" fmla="*/ 0 h 36"/>
                <a:gd name="T36" fmla="*/ 16 w 82"/>
                <a:gd name="T37" fmla="*/ 0 h 36"/>
                <a:gd name="T38" fmla="*/ 82 w 82"/>
                <a:gd name="T39" fmla="*/ 14 h 36"/>
                <a:gd name="T40" fmla="*/ 82 w 82"/>
                <a:gd name="T41"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36">
                  <a:moveTo>
                    <a:pt x="82" y="14"/>
                  </a:moveTo>
                  <a:lnTo>
                    <a:pt x="82" y="14"/>
                  </a:lnTo>
                  <a:lnTo>
                    <a:pt x="70" y="36"/>
                  </a:lnTo>
                  <a:lnTo>
                    <a:pt x="70" y="36"/>
                  </a:lnTo>
                  <a:lnTo>
                    <a:pt x="68" y="36"/>
                  </a:lnTo>
                  <a:lnTo>
                    <a:pt x="64" y="36"/>
                  </a:lnTo>
                  <a:lnTo>
                    <a:pt x="64" y="36"/>
                  </a:lnTo>
                  <a:lnTo>
                    <a:pt x="12" y="24"/>
                  </a:lnTo>
                  <a:lnTo>
                    <a:pt x="12" y="24"/>
                  </a:lnTo>
                  <a:lnTo>
                    <a:pt x="6" y="22"/>
                  </a:lnTo>
                  <a:lnTo>
                    <a:pt x="2" y="20"/>
                  </a:lnTo>
                  <a:lnTo>
                    <a:pt x="0" y="16"/>
                  </a:lnTo>
                  <a:lnTo>
                    <a:pt x="0" y="10"/>
                  </a:lnTo>
                  <a:lnTo>
                    <a:pt x="0" y="10"/>
                  </a:lnTo>
                  <a:lnTo>
                    <a:pt x="2" y="6"/>
                  </a:lnTo>
                  <a:lnTo>
                    <a:pt x="6" y="2"/>
                  </a:lnTo>
                  <a:lnTo>
                    <a:pt x="10" y="0"/>
                  </a:lnTo>
                  <a:lnTo>
                    <a:pt x="16" y="0"/>
                  </a:lnTo>
                  <a:lnTo>
                    <a:pt x="16" y="0"/>
                  </a:lnTo>
                  <a:lnTo>
                    <a:pt x="82" y="14"/>
                  </a:lnTo>
                  <a:lnTo>
                    <a:pt x="82" y="14"/>
                  </a:ln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grpSp>
      <p:grpSp>
        <p:nvGrpSpPr>
          <p:cNvPr id="21" name="Group 20"/>
          <p:cNvGrpSpPr/>
          <p:nvPr/>
        </p:nvGrpSpPr>
        <p:grpSpPr>
          <a:xfrm>
            <a:off x="2990578" y="2201783"/>
            <a:ext cx="718555" cy="822246"/>
            <a:chOff x="8858703" y="5410200"/>
            <a:chExt cx="866775" cy="893763"/>
          </a:xfrm>
          <a:solidFill>
            <a:schemeClr val="tx1">
              <a:lumMod val="75000"/>
              <a:lumOff val="25000"/>
            </a:schemeClr>
          </a:solidFill>
        </p:grpSpPr>
        <p:sp>
          <p:nvSpPr>
            <p:cNvPr id="22" name="Freeform 5"/>
            <p:cNvSpPr>
              <a:spLocks/>
            </p:cNvSpPr>
            <p:nvPr/>
          </p:nvSpPr>
          <p:spPr bwMode="auto">
            <a:xfrm flipH="1">
              <a:off x="8858703" y="5410200"/>
              <a:ext cx="866775" cy="893763"/>
            </a:xfrm>
            <a:custGeom>
              <a:avLst/>
              <a:gdLst>
                <a:gd name="T0" fmla="*/ 191 w 287"/>
                <a:gd name="T1" fmla="*/ 297 h 297"/>
                <a:gd name="T2" fmla="*/ 184 w 287"/>
                <a:gd name="T3" fmla="*/ 290 h 297"/>
                <a:gd name="T4" fmla="*/ 184 w 287"/>
                <a:gd name="T5" fmla="*/ 247 h 297"/>
                <a:gd name="T6" fmla="*/ 191 w 287"/>
                <a:gd name="T7" fmla="*/ 240 h 297"/>
                <a:gd name="T8" fmla="*/ 216 w 287"/>
                <a:gd name="T9" fmla="*/ 240 h 297"/>
                <a:gd name="T10" fmla="*/ 239 w 287"/>
                <a:gd name="T11" fmla="*/ 217 h 297"/>
                <a:gd name="T12" fmla="*/ 239 w 287"/>
                <a:gd name="T13" fmla="*/ 183 h 297"/>
                <a:gd name="T14" fmla="*/ 246 w 287"/>
                <a:gd name="T15" fmla="*/ 176 h 297"/>
                <a:gd name="T16" fmla="*/ 269 w 287"/>
                <a:gd name="T17" fmla="*/ 176 h 297"/>
                <a:gd name="T18" fmla="*/ 227 w 287"/>
                <a:gd name="T19" fmla="*/ 78 h 297"/>
                <a:gd name="T20" fmla="*/ 118 w 287"/>
                <a:gd name="T21" fmla="*/ 19 h 297"/>
                <a:gd name="T22" fmla="*/ 18 w 287"/>
                <a:gd name="T23" fmla="*/ 120 h 297"/>
                <a:gd name="T24" fmla="*/ 70 w 287"/>
                <a:gd name="T25" fmla="*/ 223 h 297"/>
                <a:gd name="T26" fmla="*/ 73 w 287"/>
                <a:gd name="T27" fmla="*/ 229 h 297"/>
                <a:gd name="T28" fmla="*/ 73 w 287"/>
                <a:gd name="T29" fmla="*/ 290 h 297"/>
                <a:gd name="T30" fmla="*/ 66 w 287"/>
                <a:gd name="T31" fmla="*/ 297 h 297"/>
                <a:gd name="T32" fmla="*/ 59 w 287"/>
                <a:gd name="T33" fmla="*/ 290 h 297"/>
                <a:gd name="T34" fmla="*/ 59 w 287"/>
                <a:gd name="T35" fmla="*/ 233 h 297"/>
                <a:gd name="T36" fmla="*/ 4 w 287"/>
                <a:gd name="T37" fmla="*/ 119 h 297"/>
                <a:gd name="T38" fmla="*/ 117 w 287"/>
                <a:gd name="T39" fmla="*/ 5 h 297"/>
                <a:gd name="T40" fmla="*/ 239 w 287"/>
                <a:gd name="T41" fmla="*/ 72 h 297"/>
                <a:gd name="T42" fmla="*/ 239 w 287"/>
                <a:gd name="T43" fmla="*/ 73 h 297"/>
                <a:gd name="T44" fmla="*/ 286 w 287"/>
                <a:gd name="T45" fmla="*/ 180 h 297"/>
                <a:gd name="T46" fmla="*/ 285 w 287"/>
                <a:gd name="T47" fmla="*/ 187 h 297"/>
                <a:gd name="T48" fmla="*/ 279 w 287"/>
                <a:gd name="T49" fmla="*/ 190 h 297"/>
                <a:gd name="T50" fmla="*/ 253 w 287"/>
                <a:gd name="T51" fmla="*/ 190 h 297"/>
                <a:gd name="T52" fmla="*/ 253 w 287"/>
                <a:gd name="T53" fmla="*/ 217 h 297"/>
                <a:gd name="T54" fmla="*/ 216 w 287"/>
                <a:gd name="T55" fmla="*/ 254 h 297"/>
                <a:gd name="T56" fmla="*/ 198 w 287"/>
                <a:gd name="T57" fmla="*/ 254 h 297"/>
                <a:gd name="T58" fmla="*/ 198 w 287"/>
                <a:gd name="T59" fmla="*/ 290 h 297"/>
                <a:gd name="T60" fmla="*/ 191 w 287"/>
                <a:gd name="T61"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7" h="297">
                  <a:moveTo>
                    <a:pt x="191" y="297"/>
                  </a:moveTo>
                  <a:cubicBezTo>
                    <a:pt x="187" y="297"/>
                    <a:pt x="184" y="294"/>
                    <a:pt x="184" y="290"/>
                  </a:cubicBezTo>
                  <a:cubicBezTo>
                    <a:pt x="184" y="247"/>
                    <a:pt x="184" y="247"/>
                    <a:pt x="184" y="247"/>
                  </a:cubicBezTo>
                  <a:cubicBezTo>
                    <a:pt x="184" y="243"/>
                    <a:pt x="187" y="240"/>
                    <a:pt x="191" y="240"/>
                  </a:cubicBezTo>
                  <a:cubicBezTo>
                    <a:pt x="216" y="240"/>
                    <a:pt x="216" y="240"/>
                    <a:pt x="216" y="240"/>
                  </a:cubicBezTo>
                  <a:cubicBezTo>
                    <a:pt x="229" y="240"/>
                    <a:pt x="239" y="230"/>
                    <a:pt x="239" y="217"/>
                  </a:cubicBezTo>
                  <a:cubicBezTo>
                    <a:pt x="239" y="183"/>
                    <a:pt x="239" y="183"/>
                    <a:pt x="239" y="183"/>
                  </a:cubicBezTo>
                  <a:cubicBezTo>
                    <a:pt x="239" y="179"/>
                    <a:pt x="242" y="176"/>
                    <a:pt x="246" y="176"/>
                  </a:cubicBezTo>
                  <a:cubicBezTo>
                    <a:pt x="269" y="176"/>
                    <a:pt x="269" y="176"/>
                    <a:pt x="269" y="176"/>
                  </a:cubicBezTo>
                  <a:cubicBezTo>
                    <a:pt x="227" y="78"/>
                    <a:pt x="227" y="78"/>
                    <a:pt x="227" y="78"/>
                  </a:cubicBezTo>
                  <a:cubicBezTo>
                    <a:pt x="206" y="38"/>
                    <a:pt x="163" y="15"/>
                    <a:pt x="118" y="19"/>
                  </a:cubicBezTo>
                  <a:cubicBezTo>
                    <a:pt x="65" y="23"/>
                    <a:pt x="22" y="67"/>
                    <a:pt x="18" y="120"/>
                  </a:cubicBezTo>
                  <a:cubicBezTo>
                    <a:pt x="14" y="161"/>
                    <a:pt x="34" y="201"/>
                    <a:pt x="70" y="223"/>
                  </a:cubicBezTo>
                  <a:cubicBezTo>
                    <a:pt x="72" y="224"/>
                    <a:pt x="73" y="227"/>
                    <a:pt x="73" y="229"/>
                  </a:cubicBezTo>
                  <a:cubicBezTo>
                    <a:pt x="73" y="290"/>
                    <a:pt x="73" y="290"/>
                    <a:pt x="73" y="290"/>
                  </a:cubicBezTo>
                  <a:cubicBezTo>
                    <a:pt x="73" y="294"/>
                    <a:pt x="70" y="297"/>
                    <a:pt x="66" y="297"/>
                  </a:cubicBezTo>
                  <a:cubicBezTo>
                    <a:pt x="62" y="297"/>
                    <a:pt x="59" y="294"/>
                    <a:pt x="59" y="290"/>
                  </a:cubicBezTo>
                  <a:cubicBezTo>
                    <a:pt x="59" y="233"/>
                    <a:pt x="59" y="233"/>
                    <a:pt x="59" y="233"/>
                  </a:cubicBezTo>
                  <a:cubicBezTo>
                    <a:pt x="21" y="208"/>
                    <a:pt x="0" y="164"/>
                    <a:pt x="4" y="119"/>
                  </a:cubicBezTo>
                  <a:cubicBezTo>
                    <a:pt x="9" y="59"/>
                    <a:pt x="57" y="10"/>
                    <a:pt x="117" y="5"/>
                  </a:cubicBezTo>
                  <a:cubicBezTo>
                    <a:pt x="168" y="0"/>
                    <a:pt x="216" y="27"/>
                    <a:pt x="239" y="72"/>
                  </a:cubicBezTo>
                  <a:cubicBezTo>
                    <a:pt x="239" y="72"/>
                    <a:pt x="239" y="72"/>
                    <a:pt x="239" y="73"/>
                  </a:cubicBezTo>
                  <a:cubicBezTo>
                    <a:pt x="286" y="180"/>
                    <a:pt x="286" y="180"/>
                    <a:pt x="286" y="180"/>
                  </a:cubicBezTo>
                  <a:cubicBezTo>
                    <a:pt x="287" y="182"/>
                    <a:pt x="287" y="185"/>
                    <a:pt x="285" y="187"/>
                  </a:cubicBezTo>
                  <a:cubicBezTo>
                    <a:pt x="284" y="189"/>
                    <a:pt x="282" y="190"/>
                    <a:pt x="279" y="190"/>
                  </a:cubicBezTo>
                  <a:cubicBezTo>
                    <a:pt x="253" y="190"/>
                    <a:pt x="253" y="190"/>
                    <a:pt x="253" y="190"/>
                  </a:cubicBezTo>
                  <a:cubicBezTo>
                    <a:pt x="253" y="217"/>
                    <a:pt x="253" y="217"/>
                    <a:pt x="253" y="217"/>
                  </a:cubicBezTo>
                  <a:cubicBezTo>
                    <a:pt x="253" y="238"/>
                    <a:pt x="236" y="254"/>
                    <a:pt x="216" y="254"/>
                  </a:cubicBezTo>
                  <a:cubicBezTo>
                    <a:pt x="198" y="254"/>
                    <a:pt x="198" y="254"/>
                    <a:pt x="198" y="254"/>
                  </a:cubicBezTo>
                  <a:cubicBezTo>
                    <a:pt x="198" y="290"/>
                    <a:pt x="198" y="290"/>
                    <a:pt x="198" y="290"/>
                  </a:cubicBezTo>
                  <a:cubicBezTo>
                    <a:pt x="198" y="294"/>
                    <a:pt x="195" y="297"/>
                    <a:pt x="191" y="297"/>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23" name="Freeform 6"/>
            <p:cNvSpPr>
              <a:spLocks/>
            </p:cNvSpPr>
            <p:nvPr/>
          </p:nvSpPr>
          <p:spPr bwMode="auto">
            <a:xfrm flipH="1">
              <a:off x="9434966" y="5721350"/>
              <a:ext cx="193675" cy="171450"/>
            </a:xfrm>
            <a:custGeom>
              <a:avLst/>
              <a:gdLst>
                <a:gd name="T0" fmla="*/ 33 w 64"/>
                <a:gd name="T1" fmla="*/ 57 h 57"/>
                <a:gd name="T2" fmla="*/ 24 w 64"/>
                <a:gd name="T3" fmla="*/ 56 h 57"/>
                <a:gd name="T4" fmla="*/ 3 w 64"/>
                <a:gd name="T5" fmla="*/ 39 h 57"/>
                <a:gd name="T6" fmla="*/ 4 w 64"/>
                <a:gd name="T7" fmla="*/ 17 h 57"/>
                <a:gd name="T8" fmla="*/ 22 w 64"/>
                <a:gd name="T9" fmla="*/ 1 h 57"/>
                <a:gd name="T10" fmla="*/ 28 w 64"/>
                <a:gd name="T11" fmla="*/ 4 h 57"/>
                <a:gd name="T12" fmla="*/ 25 w 64"/>
                <a:gd name="T13" fmla="*/ 10 h 57"/>
                <a:gd name="T14" fmla="*/ 13 w 64"/>
                <a:gd name="T15" fmla="*/ 21 h 57"/>
                <a:gd name="T16" fmla="*/ 13 w 64"/>
                <a:gd name="T17" fmla="*/ 35 h 57"/>
                <a:gd name="T18" fmla="*/ 27 w 64"/>
                <a:gd name="T19" fmla="*/ 46 h 57"/>
                <a:gd name="T20" fmla="*/ 55 w 64"/>
                <a:gd name="T21" fmla="*/ 38 h 57"/>
                <a:gd name="T22" fmla="*/ 62 w 64"/>
                <a:gd name="T23" fmla="*/ 39 h 57"/>
                <a:gd name="T24" fmla="*/ 62 w 64"/>
                <a:gd name="T25" fmla="*/ 46 h 57"/>
                <a:gd name="T26" fmla="*/ 33 w 64"/>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57">
                  <a:moveTo>
                    <a:pt x="33" y="57"/>
                  </a:moveTo>
                  <a:cubicBezTo>
                    <a:pt x="30" y="57"/>
                    <a:pt x="27" y="56"/>
                    <a:pt x="24" y="56"/>
                  </a:cubicBezTo>
                  <a:cubicBezTo>
                    <a:pt x="15" y="53"/>
                    <a:pt x="7" y="47"/>
                    <a:pt x="3" y="39"/>
                  </a:cubicBezTo>
                  <a:cubicBezTo>
                    <a:pt x="0" y="32"/>
                    <a:pt x="1" y="24"/>
                    <a:pt x="4" y="17"/>
                  </a:cubicBezTo>
                  <a:cubicBezTo>
                    <a:pt x="7" y="9"/>
                    <a:pt x="14" y="3"/>
                    <a:pt x="22" y="1"/>
                  </a:cubicBezTo>
                  <a:cubicBezTo>
                    <a:pt x="24" y="0"/>
                    <a:pt x="27" y="1"/>
                    <a:pt x="28" y="4"/>
                  </a:cubicBezTo>
                  <a:cubicBezTo>
                    <a:pt x="29" y="6"/>
                    <a:pt x="27" y="9"/>
                    <a:pt x="25" y="10"/>
                  </a:cubicBezTo>
                  <a:cubicBezTo>
                    <a:pt x="20" y="12"/>
                    <a:pt x="15" y="16"/>
                    <a:pt x="13" y="21"/>
                  </a:cubicBezTo>
                  <a:cubicBezTo>
                    <a:pt x="11" y="26"/>
                    <a:pt x="11" y="30"/>
                    <a:pt x="13" y="35"/>
                  </a:cubicBezTo>
                  <a:cubicBezTo>
                    <a:pt x="15" y="40"/>
                    <a:pt x="20" y="44"/>
                    <a:pt x="27" y="46"/>
                  </a:cubicBezTo>
                  <a:cubicBezTo>
                    <a:pt x="36" y="48"/>
                    <a:pt x="46" y="45"/>
                    <a:pt x="55" y="38"/>
                  </a:cubicBezTo>
                  <a:cubicBezTo>
                    <a:pt x="57" y="36"/>
                    <a:pt x="61" y="36"/>
                    <a:pt x="62" y="39"/>
                  </a:cubicBezTo>
                  <a:cubicBezTo>
                    <a:pt x="64" y="41"/>
                    <a:pt x="64" y="44"/>
                    <a:pt x="62" y="46"/>
                  </a:cubicBezTo>
                  <a:cubicBezTo>
                    <a:pt x="53" y="53"/>
                    <a:pt x="43" y="57"/>
                    <a:pt x="33" y="57"/>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24" name="Freeform 7"/>
            <p:cNvSpPr>
              <a:spLocks/>
            </p:cNvSpPr>
            <p:nvPr/>
          </p:nvSpPr>
          <p:spPr bwMode="auto">
            <a:xfrm flipH="1">
              <a:off x="9354003" y="5554663"/>
              <a:ext cx="187325" cy="180975"/>
            </a:xfrm>
            <a:custGeom>
              <a:avLst/>
              <a:gdLst>
                <a:gd name="T0" fmla="*/ 25 w 62"/>
                <a:gd name="T1" fmla="*/ 60 h 60"/>
                <a:gd name="T2" fmla="*/ 24 w 62"/>
                <a:gd name="T3" fmla="*/ 60 h 60"/>
                <a:gd name="T4" fmla="*/ 1 w 62"/>
                <a:gd name="T5" fmla="*/ 35 h 60"/>
                <a:gd name="T6" fmla="*/ 8 w 62"/>
                <a:gd name="T7" fmla="*/ 13 h 60"/>
                <a:gd name="T8" fmla="*/ 30 w 62"/>
                <a:gd name="T9" fmla="*/ 2 h 60"/>
                <a:gd name="T10" fmla="*/ 61 w 62"/>
                <a:gd name="T11" fmla="*/ 17 h 60"/>
                <a:gd name="T12" fmla="*/ 59 w 62"/>
                <a:gd name="T13" fmla="*/ 23 h 60"/>
                <a:gd name="T14" fmla="*/ 52 w 62"/>
                <a:gd name="T15" fmla="*/ 22 h 60"/>
                <a:gd name="T16" fmla="*/ 31 w 62"/>
                <a:gd name="T17" fmla="*/ 11 h 60"/>
                <a:gd name="T18" fmla="*/ 16 w 62"/>
                <a:gd name="T19" fmla="*/ 19 h 60"/>
                <a:gd name="T20" fmla="*/ 11 w 62"/>
                <a:gd name="T21" fmla="*/ 34 h 60"/>
                <a:gd name="T22" fmla="*/ 26 w 62"/>
                <a:gd name="T23" fmla="*/ 50 h 60"/>
                <a:gd name="T24" fmla="*/ 30 w 62"/>
                <a:gd name="T25" fmla="*/ 56 h 60"/>
                <a:gd name="T26" fmla="*/ 25 w 62"/>
                <a:gd name="T2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0">
                  <a:moveTo>
                    <a:pt x="25" y="60"/>
                  </a:moveTo>
                  <a:cubicBezTo>
                    <a:pt x="25" y="60"/>
                    <a:pt x="24" y="60"/>
                    <a:pt x="24" y="60"/>
                  </a:cubicBezTo>
                  <a:cubicBezTo>
                    <a:pt x="4" y="56"/>
                    <a:pt x="1" y="36"/>
                    <a:pt x="1" y="35"/>
                  </a:cubicBezTo>
                  <a:cubicBezTo>
                    <a:pt x="0" y="27"/>
                    <a:pt x="3" y="19"/>
                    <a:pt x="8" y="13"/>
                  </a:cubicBezTo>
                  <a:cubicBezTo>
                    <a:pt x="14" y="6"/>
                    <a:pt x="21" y="2"/>
                    <a:pt x="30" y="2"/>
                  </a:cubicBezTo>
                  <a:cubicBezTo>
                    <a:pt x="42" y="0"/>
                    <a:pt x="55" y="6"/>
                    <a:pt x="61" y="17"/>
                  </a:cubicBezTo>
                  <a:cubicBezTo>
                    <a:pt x="62" y="19"/>
                    <a:pt x="61" y="22"/>
                    <a:pt x="59" y="23"/>
                  </a:cubicBezTo>
                  <a:cubicBezTo>
                    <a:pt x="57" y="25"/>
                    <a:pt x="54" y="24"/>
                    <a:pt x="52" y="22"/>
                  </a:cubicBezTo>
                  <a:cubicBezTo>
                    <a:pt x="48" y="14"/>
                    <a:pt x="39" y="10"/>
                    <a:pt x="31" y="11"/>
                  </a:cubicBezTo>
                  <a:cubicBezTo>
                    <a:pt x="25" y="12"/>
                    <a:pt x="20" y="15"/>
                    <a:pt x="16" y="19"/>
                  </a:cubicBezTo>
                  <a:cubicBezTo>
                    <a:pt x="12" y="23"/>
                    <a:pt x="11" y="29"/>
                    <a:pt x="11" y="34"/>
                  </a:cubicBezTo>
                  <a:cubicBezTo>
                    <a:pt x="11" y="34"/>
                    <a:pt x="13" y="48"/>
                    <a:pt x="26" y="50"/>
                  </a:cubicBezTo>
                  <a:cubicBezTo>
                    <a:pt x="29" y="51"/>
                    <a:pt x="30" y="54"/>
                    <a:pt x="30" y="56"/>
                  </a:cubicBezTo>
                  <a:cubicBezTo>
                    <a:pt x="29" y="59"/>
                    <a:pt x="27" y="60"/>
                    <a:pt x="25" y="60"/>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25" name="Freeform 8"/>
            <p:cNvSpPr>
              <a:spLocks/>
            </p:cNvSpPr>
            <p:nvPr/>
          </p:nvSpPr>
          <p:spPr bwMode="auto">
            <a:xfrm flipH="1">
              <a:off x="9242878" y="5540375"/>
              <a:ext cx="184150" cy="63500"/>
            </a:xfrm>
            <a:custGeom>
              <a:avLst/>
              <a:gdLst>
                <a:gd name="T0" fmla="*/ 55 w 61"/>
                <a:gd name="T1" fmla="*/ 21 h 21"/>
                <a:gd name="T2" fmla="*/ 51 w 61"/>
                <a:gd name="T3" fmla="*/ 19 h 21"/>
                <a:gd name="T4" fmla="*/ 28 w 61"/>
                <a:gd name="T5" fmla="*/ 10 h 21"/>
                <a:gd name="T6" fmla="*/ 10 w 61"/>
                <a:gd name="T7" fmla="*/ 16 h 21"/>
                <a:gd name="T8" fmla="*/ 3 w 61"/>
                <a:gd name="T9" fmla="*/ 17 h 21"/>
                <a:gd name="T10" fmla="*/ 2 w 61"/>
                <a:gd name="T11" fmla="*/ 10 h 21"/>
                <a:gd name="T12" fmla="*/ 27 w 61"/>
                <a:gd name="T13" fmla="*/ 0 h 21"/>
                <a:gd name="T14" fmla="*/ 59 w 61"/>
                <a:gd name="T15" fmla="*/ 13 h 21"/>
                <a:gd name="T16" fmla="*/ 58 w 61"/>
                <a:gd name="T17" fmla="*/ 20 h 21"/>
                <a:gd name="T18" fmla="*/ 55 w 61"/>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21">
                  <a:moveTo>
                    <a:pt x="55" y="21"/>
                  </a:moveTo>
                  <a:cubicBezTo>
                    <a:pt x="54" y="21"/>
                    <a:pt x="52" y="20"/>
                    <a:pt x="51" y="19"/>
                  </a:cubicBezTo>
                  <a:cubicBezTo>
                    <a:pt x="44" y="11"/>
                    <a:pt x="34" y="10"/>
                    <a:pt x="28" y="10"/>
                  </a:cubicBezTo>
                  <a:cubicBezTo>
                    <a:pt x="18" y="11"/>
                    <a:pt x="11" y="15"/>
                    <a:pt x="10" y="16"/>
                  </a:cubicBezTo>
                  <a:cubicBezTo>
                    <a:pt x="9" y="18"/>
                    <a:pt x="6" y="19"/>
                    <a:pt x="3" y="17"/>
                  </a:cubicBezTo>
                  <a:cubicBezTo>
                    <a:pt x="1" y="16"/>
                    <a:pt x="0" y="13"/>
                    <a:pt x="2" y="10"/>
                  </a:cubicBezTo>
                  <a:cubicBezTo>
                    <a:pt x="6" y="5"/>
                    <a:pt x="16" y="1"/>
                    <a:pt x="27" y="0"/>
                  </a:cubicBezTo>
                  <a:cubicBezTo>
                    <a:pt x="40" y="0"/>
                    <a:pt x="51" y="4"/>
                    <a:pt x="59" y="13"/>
                  </a:cubicBezTo>
                  <a:cubicBezTo>
                    <a:pt x="61" y="15"/>
                    <a:pt x="60" y="18"/>
                    <a:pt x="58" y="20"/>
                  </a:cubicBezTo>
                  <a:cubicBezTo>
                    <a:pt x="57" y="21"/>
                    <a:pt x="56" y="21"/>
                    <a:pt x="55" y="21"/>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26" name="Freeform 9"/>
            <p:cNvSpPr>
              <a:spLocks/>
            </p:cNvSpPr>
            <p:nvPr/>
          </p:nvSpPr>
          <p:spPr bwMode="auto">
            <a:xfrm flipH="1">
              <a:off x="9055553" y="5618163"/>
              <a:ext cx="217488" cy="231775"/>
            </a:xfrm>
            <a:custGeom>
              <a:avLst/>
              <a:gdLst>
                <a:gd name="T0" fmla="*/ 24 w 72"/>
                <a:gd name="T1" fmla="*/ 77 h 77"/>
                <a:gd name="T2" fmla="*/ 16 w 72"/>
                <a:gd name="T3" fmla="*/ 77 h 77"/>
                <a:gd name="T4" fmla="*/ 11 w 72"/>
                <a:gd name="T5" fmla="*/ 71 h 77"/>
                <a:gd name="T6" fmla="*/ 17 w 72"/>
                <a:gd name="T7" fmla="*/ 67 h 77"/>
                <a:gd name="T8" fmla="*/ 55 w 72"/>
                <a:gd name="T9" fmla="*/ 57 h 77"/>
                <a:gd name="T10" fmla="*/ 61 w 72"/>
                <a:gd name="T11" fmla="*/ 38 h 77"/>
                <a:gd name="T12" fmla="*/ 49 w 72"/>
                <a:gd name="T13" fmla="*/ 16 h 77"/>
                <a:gd name="T14" fmla="*/ 30 w 72"/>
                <a:gd name="T15" fmla="*/ 12 h 77"/>
                <a:gd name="T16" fmla="*/ 11 w 72"/>
                <a:gd name="T17" fmla="*/ 27 h 77"/>
                <a:gd name="T18" fmla="*/ 7 w 72"/>
                <a:gd name="T19" fmla="*/ 33 h 77"/>
                <a:gd name="T20" fmla="*/ 1 w 72"/>
                <a:gd name="T21" fmla="*/ 28 h 77"/>
                <a:gd name="T22" fmla="*/ 29 w 72"/>
                <a:gd name="T23" fmla="*/ 2 h 77"/>
                <a:gd name="T24" fmla="*/ 55 w 72"/>
                <a:gd name="T25" fmla="*/ 8 h 77"/>
                <a:gd name="T26" fmla="*/ 71 w 72"/>
                <a:gd name="T27" fmla="*/ 37 h 77"/>
                <a:gd name="T28" fmla="*/ 62 w 72"/>
                <a:gd name="T29" fmla="*/ 64 h 77"/>
                <a:gd name="T30" fmla="*/ 24 w 72"/>
                <a:gd name="T3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77">
                  <a:moveTo>
                    <a:pt x="24" y="77"/>
                  </a:moveTo>
                  <a:cubicBezTo>
                    <a:pt x="21" y="77"/>
                    <a:pt x="19" y="77"/>
                    <a:pt x="16" y="77"/>
                  </a:cubicBezTo>
                  <a:cubicBezTo>
                    <a:pt x="13" y="76"/>
                    <a:pt x="11" y="74"/>
                    <a:pt x="11" y="71"/>
                  </a:cubicBezTo>
                  <a:cubicBezTo>
                    <a:pt x="12" y="69"/>
                    <a:pt x="14" y="66"/>
                    <a:pt x="17" y="67"/>
                  </a:cubicBezTo>
                  <a:cubicBezTo>
                    <a:pt x="33" y="68"/>
                    <a:pt x="47" y="65"/>
                    <a:pt x="55" y="57"/>
                  </a:cubicBezTo>
                  <a:cubicBezTo>
                    <a:pt x="60" y="52"/>
                    <a:pt x="62" y="45"/>
                    <a:pt x="61" y="38"/>
                  </a:cubicBezTo>
                  <a:cubicBezTo>
                    <a:pt x="60" y="29"/>
                    <a:pt x="55" y="21"/>
                    <a:pt x="49" y="16"/>
                  </a:cubicBezTo>
                  <a:cubicBezTo>
                    <a:pt x="44" y="12"/>
                    <a:pt x="37" y="11"/>
                    <a:pt x="30" y="12"/>
                  </a:cubicBezTo>
                  <a:cubicBezTo>
                    <a:pt x="30" y="12"/>
                    <a:pt x="10" y="16"/>
                    <a:pt x="11" y="27"/>
                  </a:cubicBezTo>
                  <a:cubicBezTo>
                    <a:pt x="11" y="30"/>
                    <a:pt x="9" y="32"/>
                    <a:pt x="7" y="33"/>
                  </a:cubicBezTo>
                  <a:cubicBezTo>
                    <a:pt x="4" y="33"/>
                    <a:pt x="1" y="31"/>
                    <a:pt x="1" y="28"/>
                  </a:cubicBezTo>
                  <a:cubicBezTo>
                    <a:pt x="0" y="12"/>
                    <a:pt x="18" y="4"/>
                    <a:pt x="29" y="2"/>
                  </a:cubicBezTo>
                  <a:cubicBezTo>
                    <a:pt x="38" y="0"/>
                    <a:pt x="47" y="2"/>
                    <a:pt x="55" y="8"/>
                  </a:cubicBezTo>
                  <a:cubicBezTo>
                    <a:pt x="63" y="14"/>
                    <a:pt x="69" y="25"/>
                    <a:pt x="71" y="37"/>
                  </a:cubicBezTo>
                  <a:cubicBezTo>
                    <a:pt x="72" y="47"/>
                    <a:pt x="69" y="57"/>
                    <a:pt x="62" y="64"/>
                  </a:cubicBezTo>
                  <a:cubicBezTo>
                    <a:pt x="53" y="72"/>
                    <a:pt x="40" y="77"/>
                    <a:pt x="24" y="77"/>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27" name="Freeform 10"/>
            <p:cNvSpPr>
              <a:spLocks/>
            </p:cNvSpPr>
            <p:nvPr/>
          </p:nvSpPr>
          <p:spPr bwMode="auto">
            <a:xfrm flipH="1">
              <a:off x="9333366" y="5735638"/>
              <a:ext cx="188913" cy="77788"/>
            </a:xfrm>
            <a:custGeom>
              <a:avLst/>
              <a:gdLst>
                <a:gd name="T0" fmla="*/ 32 w 63"/>
                <a:gd name="T1" fmla="*/ 26 h 26"/>
                <a:gd name="T2" fmla="*/ 1 w 63"/>
                <a:gd name="T3" fmla="*/ 8 h 26"/>
                <a:gd name="T4" fmla="*/ 3 w 63"/>
                <a:gd name="T5" fmla="*/ 1 h 26"/>
                <a:gd name="T6" fmla="*/ 10 w 63"/>
                <a:gd name="T7" fmla="*/ 3 h 26"/>
                <a:gd name="T8" fmla="*/ 36 w 63"/>
                <a:gd name="T9" fmla="*/ 15 h 26"/>
                <a:gd name="T10" fmla="*/ 53 w 63"/>
                <a:gd name="T11" fmla="*/ 4 h 26"/>
                <a:gd name="T12" fmla="*/ 60 w 63"/>
                <a:gd name="T13" fmla="*/ 3 h 26"/>
                <a:gd name="T14" fmla="*/ 61 w 63"/>
                <a:gd name="T15" fmla="*/ 10 h 26"/>
                <a:gd name="T16" fmla="*/ 37 w 63"/>
                <a:gd name="T17" fmla="*/ 25 h 26"/>
                <a:gd name="T18" fmla="*/ 32 w 63"/>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6">
                  <a:moveTo>
                    <a:pt x="32" y="26"/>
                  </a:moveTo>
                  <a:cubicBezTo>
                    <a:pt x="20" y="26"/>
                    <a:pt x="7" y="20"/>
                    <a:pt x="1" y="8"/>
                  </a:cubicBezTo>
                  <a:cubicBezTo>
                    <a:pt x="0" y="5"/>
                    <a:pt x="1" y="2"/>
                    <a:pt x="3" y="1"/>
                  </a:cubicBezTo>
                  <a:cubicBezTo>
                    <a:pt x="6" y="0"/>
                    <a:pt x="9" y="1"/>
                    <a:pt x="10" y="3"/>
                  </a:cubicBezTo>
                  <a:cubicBezTo>
                    <a:pt x="14" y="13"/>
                    <a:pt x="26" y="17"/>
                    <a:pt x="36" y="15"/>
                  </a:cubicBezTo>
                  <a:cubicBezTo>
                    <a:pt x="43" y="14"/>
                    <a:pt x="51" y="7"/>
                    <a:pt x="53" y="4"/>
                  </a:cubicBezTo>
                  <a:cubicBezTo>
                    <a:pt x="55" y="1"/>
                    <a:pt x="58" y="1"/>
                    <a:pt x="60" y="3"/>
                  </a:cubicBezTo>
                  <a:cubicBezTo>
                    <a:pt x="62" y="4"/>
                    <a:pt x="63" y="7"/>
                    <a:pt x="61" y="10"/>
                  </a:cubicBezTo>
                  <a:cubicBezTo>
                    <a:pt x="60" y="10"/>
                    <a:pt x="50" y="24"/>
                    <a:pt x="37" y="25"/>
                  </a:cubicBezTo>
                  <a:cubicBezTo>
                    <a:pt x="36" y="26"/>
                    <a:pt x="34" y="26"/>
                    <a:pt x="32" y="26"/>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28" name="Freeform 11"/>
            <p:cNvSpPr>
              <a:spLocks/>
            </p:cNvSpPr>
            <p:nvPr/>
          </p:nvSpPr>
          <p:spPr bwMode="auto">
            <a:xfrm flipH="1">
              <a:off x="9501641" y="5607050"/>
              <a:ext cx="127000" cy="168275"/>
            </a:xfrm>
            <a:custGeom>
              <a:avLst/>
              <a:gdLst>
                <a:gd name="T0" fmla="*/ 10 w 42"/>
                <a:gd name="T1" fmla="*/ 56 h 56"/>
                <a:gd name="T2" fmla="*/ 6 w 42"/>
                <a:gd name="T3" fmla="*/ 53 h 56"/>
                <a:gd name="T4" fmla="*/ 2 w 42"/>
                <a:gd name="T5" fmla="*/ 40 h 56"/>
                <a:gd name="T6" fmla="*/ 36 w 42"/>
                <a:gd name="T7" fmla="*/ 0 h 56"/>
                <a:gd name="T8" fmla="*/ 42 w 42"/>
                <a:gd name="T9" fmla="*/ 4 h 56"/>
                <a:gd name="T10" fmla="*/ 37 w 42"/>
                <a:gd name="T11" fmla="*/ 10 h 56"/>
                <a:gd name="T12" fmla="*/ 12 w 42"/>
                <a:gd name="T13" fmla="*/ 39 h 56"/>
                <a:gd name="T14" fmla="*/ 15 w 42"/>
                <a:gd name="T15" fmla="*/ 48 h 56"/>
                <a:gd name="T16" fmla="*/ 13 w 42"/>
                <a:gd name="T17" fmla="*/ 55 h 56"/>
                <a:gd name="T18" fmla="*/ 10 w 42"/>
                <a:gd name="T1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6">
                  <a:moveTo>
                    <a:pt x="10" y="56"/>
                  </a:moveTo>
                  <a:cubicBezTo>
                    <a:pt x="9" y="56"/>
                    <a:pt x="7" y="55"/>
                    <a:pt x="6" y="53"/>
                  </a:cubicBezTo>
                  <a:cubicBezTo>
                    <a:pt x="4" y="49"/>
                    <a:pt x="2" y="44"/>
                    <a:pt x="2" y="40"/>
                  </a:cubicBezTo>
                  <a:cubicBezTo>
                    <a:pt x="0" y="20"/>
                    <a:pt x="15" y="2"/>
                    <a:pt x="36" y="0"/>
                  </a:cubicBezTo>
                  <a:cubicBezTo>
                    <a:pt x="39" y="0"/>
                    <a:pt x="41" y="2"/>
                    <a:pt x="42" y="4"/>
                  </a:cubicBezTo>
                  <a:cubicBezTo>
                    <a:pt x="42" y="7"/>
                    <a:pt x="40" y="10"/>
                    <a:pt x="37" y="10"/>
                  </a:cubicBezTo>
                  <a:cubicBezTo>
                    <a:pt x="22" y="11"/>
                    <a:pt x="10" y="24"/>
                    <a:pt x="12" y="39"/>
                  </a:cubicBezTo>
                  <a:cubicBezTo>
                    <a:pt x="12" y="42"/>
                    <a:pt x="13" y="45"/>
                    <a:pt x="15" y="48"/>
                  </a:cubicBezTo>
                  <a:cubicBezTo>
                    <a:pt x="16" y="51"/>
                    <a:pt x="15" y="54"/>
                    <a:pt x="13" y="55"/>
                  </a:cubicBezTo>
                  <a:cubicBezTo>
                    <a:pt x="12" y="56"/>
                    <a:pt x="11" y="56"/>
                    <a:pt x="10" y="56"/>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29" name="Freeform 12"/>
            <p:cNvSpPr>
              <a:spLocks/>
            </p:cNvSpPr>
            <p:nvPr/>
          </p:nvSpPr>
          <p:spPr bwMode="auto">
            <a:xfrm flipH="1">
              <a:off x="9380991" y="5634038"/>
              <a:ext cx="77788" cy="61913"/>
            </a:xfrm>
            <a:custGeom>
              <a:avLst/>
              <a:gdLst>
                <a:gd name="T0" fmla="*/ 21 w 26"/>
                <a:gd name="T1" fmla="*/ 21 h 21"/>
                <a:gd name="T2" fmla="*/ 0 w 26"/>
                <a:gd name="T3" fmla="*/ 7 h 21"/>
                <a:gd name="T4" fmla="*/ 4 w 26"/>
                <a:gd name="T5" fmla="*/ 1 h 21"/>
                <a:gd name="T6" fmla="*/ 10 w 26"/>
                <a:gd name="T7" fmla="*/ 4 h 21"/>
                <a:gd name="T8" fmla="*/ 21 w 26"/>
                <a:gd name="T9" fmla="*/ 11 h 21"/>
                <a:gd name="T10" fmla="*/ 26 w 26"/>
                <a:gd name="T11" fmla="*/ 16 h 21"/>
                <a:gd name="T12" fmla="*/ 21 w 2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6" h="21">
                  <a:moveTo>
                    <a:pt x="21" y="21"/>
                  </a:moveTo>
                  <a:cubicBezTo>
                    <a:pt x="20" y="21"/>
                    <a:pt x="4" y="20"/>
                    <a:pt x="0" y="7"/>
                  </a:cubicBezTo>
                  <a:cubicBezTo>
                    <a:pt x="0" y="4"/>
                    <a:pt x="1" y="2"/>
                    <a:pt x="4" y="1"/>
                  </a:cubicBezTo>
                  <a:cubicBezTo>
                    <a:pt x="7" y="0"/>
                    <a:pt x="9" y="2"/>
                    <a:pt x="10" y="4"/>
                  </a:cubicBezTo>
                  <a:cubicBezTo>
                    <a:pt x="12" y="11"/>
                    <a:pt x="21" y="11"/>
                    <a:pt x="21" y="11"/>
                  </a:cubicBezTo>
                  <a:cubicBezTo>
                    <a:pt x="24" y="11"/>
                    <a:pt x="26" y="14"/>
                    <a:pt x="26" y="16"/>
                  </a:cubicBezTo>
                  <a:cubicBezTo>
                    <a:pt x="25" y="19"/>
                    <a:pt x="23" y="21"/>
                    <a:pt x="21" y="21"/>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30" name="Freeform 13"/>
            <p:cNvSpPr>
              <a:spLocks/>
            </p:cNvSpPr>
            <p:nvPr/>
          </p:nvSpPr>
          <p:spPr bwMode="auto">
            <a:xfrm flipH="1">
              <a:off x="9203191" y="5651500"/>
              <a:ext cx="265113" cy="255588"/>
            </a:xfrm>
            <a:custGeom>
              <a:avLst/>
              <a:gdLst>
                <a:gd name="T0" fmla="*/ 41 w 88"/>
                <a:gd name="T1" fmla="*/ 85 h 85"/>
                <a:gd name="T2" fmla="*/ 4 w 88"/>
                <a:gd name="T3" fmla="*/ 81 h 85"/>
                <a:gd name="T4" fmla="*/ 1 w 88"/>
                <a:gd name="T5" fmla="*/ 75 h 85"/>
                <a:gd name="T6" fmla="*/ 6 w 88"/>
                <a:gd name="T7" fmla="*/ 71 h 85"/>
                <a:gd name="T8" fmla="*/ 74 w 88"/>
                <a:gd name="T9" fmla="*/ 63 h 85"/>
                <a:gd name="T10" fmla="*/ 72 w 88"/>
                <a:gd name="T11" fmla="*/ 45 h 85"/>
                <a:gd name="T12" fmla="*/ 52 w 88"/>
                <a:gd name="T13" fmla="*/ 39 h 85"/>
                <a:gd name="T14" fmla="*/ 25 w 88"/>
                <a:gd name="T15" fmla="*/ 29 h 85"/>
                <a:gd name="T16" fmla="*/ 25 w 88"/>
                <a:gd name="T17" fmla="*/ 3 h 85"/>
                <a:gd name="T18" fmla="*/ 32 w 88"/>
                <a:gd name="T19" fmla="*/ 2 h 85"/>
                <a:gd name="T20" fmla="*/ 33 w 88"/>
                <a:gd name="T21" fmla="*/ 9 h 85"/>
                <a:gd name="T22" fmla="*/ 33 w 88"/>
                <a:gd name="T23" fmla="*/ 23 h 85"/>
                <a:gd name="T24" fmla="*/ 50 w 88"/>
                <a:gd name="T25" fmla="*/ 29 h 85"/>
                <a:gd name="T26" fmla="*/ 80 w 88"/>
                <a:gd name="T27" fmla="*/ 38 h 85"/>
                <a:gd name="T28" fmla="*/ 83 w 88"/>
                <a:gd name="T29" fmla="*/ 67 h 85"/>
                <a:gd name="T30" fmla="*/ 41 w 88"/>
                <a:gd name="T31"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 h="85">
                  <a:moveTo>
                    <a:pt x="41" y="85"/>
                  </a:moveTo>
                  <a:cubicBezTo>
                    <a:pt x="30" y="85"/>
                    <a:pt x="18" y="84"/>
                    <a:pt x="4" y="81"/>
                  </a:cubicBezTo>
                  <a:cubicBezTo>
                    <a:pt x="2" y="80"/>
                    <a:pt x="0" y="78"/>
                    <a:pt x="1" y="75"/>
                  </a:cubicBezTo>
                  <a:cubicBezTo>
                    <a:pt x="1" y="72"/>
                    <a:pt x="4" y="71"/>
                    <a:pt x="6" y="71"/>
                  </a:cubicBezTo>
                  <a:cubicBezTo>
                    <a:pt x="42" y="79"/>
                    <a:pt x="68" y="75"/>
                    <a:pt x="74" y="63"/>
                  </a:cubicBezTo>
                  <a:cubicBezTo>
                    <a:pt x="77" y="57"/>
                    <a:pt x="76" y="50"/>
                    <a:pt x="72" y="45"/>
                  </a:cubicBezTo>
                  <a:cubicBezTo>
                    <a:pt x="68" y="39"/>
                    <a:pt x="61" y="37"/>
                    <a:pt x="52" y="39"/>
                  </a:cubicBezTo>
                  <a:cubicBezTo>
                    <a:pt x="41" y="41"/>
                    <a:pt x="31" y="38"/>
                    <a:pt x="25" y="29"/>
                  </a:cubicBezTo>
                  <a:cubicBezTo>
                    <a:pt x="19" y="20"/>
                    <a:pt x="19" y="10"/>
                    <a:pt x="25" y="3"/>
                  </a:cubicBezTo>
                  <a:cubicBezTo>
                    <a:pt x="26" y="1"/>
                    <a:pt x="29" y="0"/>
                    <a:pt x="32" y="2"/>
                  </a:cubicBezTo>
                  <a:cubicBezTo>
                    <a:pt x="34" y="3"/>
                    <a:pt x="34" y="6"/>
                    <a:pt x="33" y="9"/>
                  </a:cubicBezTo>
                  <a:cubicBezTo>
                    <a:pt x="30" y="13"/>
                    <a:pt x="30" y="18"/>
                    <a:pt x="33" y="23"/>
                  </a:cubicBezTo>
                  <a:cubicBezTo>
                    <a:pt x="35" y="26"/>
                    <a:pt x="40" y="31"/>
                    <a:pt x="50" y="29"/>
                  </a:cubicBezTo>
                  <a:cubicBezTo>
                    <a:pt x="63" y="27"/>
                    <a:pt x="73" y="30"/>
                    <a:pt x="80" y="38"/>
                  </a:cubicBezTo>
                  <a:cubicBezTo>
                    <a:pt x="86" y="47"/>
                    <a:pt x="88" y="58"/>
                    <a:pt x="83" y="67"/>
                  </a:cubicBezTo>
                  <a:cubicBezTo>
                    <a:pt x="77" y="79"/>
                    <a:pt x="63" y="85"/>
                    <a:pt x="41" y="85"/>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31" name="Freeform 14"/>
            <p:cNvSpPr>
              <a:spLocks/>
            </p:cNvSpPr>
            <p:nvPr/>
          </p:nvSpPr>
          <p:spPr bwMode="auto">
            <a:xfrm flipH="1">
              <a:off x="9398453" y="5864225"/>
              <a:ext cx="146050" cy="87313"/>
            </a:xfrm>
            <a:custGeom>
              <a:avLst/>
              <a:gdLst>
                <a:gd name="T0" fmla="*/ 33 w 48"/>
                <a:gd name="T1" fmla="*/ 29 h 29"/>
                <a:gd name="T2" fmla="*/ 1 w 48"/>
                <a:gd name="T3" fmla="*/ 7 h 29"/>
                <a:gd name="T4" fmla="*/ 4 w 48"/>
                <a:gd name="T5" fmla="*/ 1 h 29"/>
                <a:gd name="T6" fmla="*/ 10 w 48"/>
                <a:gd name="T7" fmla="*/ 4 h 29"/>
                <a:gd name="T8" fmla="*/ 41 w 48"/>
                <a:gd name="T9" fmla="*/ 18 h 29"/>
                <a:gd name="T10" fmla="*/ 47 w 48"/>
                <a:gd name="T11" fmla="*/ 22 h 29"/>
                <a:gd name="T12" fmla="*/ 43 w 48"/>
                <a:gd name="T13" fmla="*/ 28 h 29"/>
                <a:gd name="T14" fmla="*/ 33 w 48"/>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9">
                  <a:moveTo>
                    <a:pt x="33" y="29"/>
                  </a:moveTo>
                  <a:cubicBezTo>
                    <a:pt x="7" y="29"/>
                    <a:pt x="1" y="7"/>
                    <a:pt x="1" y="7"/>
                  </a:cubicBezTo>
                  <a:cubicBezTo>
                    <a:pt x="0" y="4"/>
                    <a:pt x="2" y="2"/>
                    <a:pt x="4" y="1"/>
                  </a:cubicBezTo>
                  <a:cubicBezTo>
                    <a:pt x="7" y="0"/>
                    <a:pt x="10" y="2"/>
                    <a:pt x="10" y="4"/>
                  </a:cubicBezTo>
                  <a:cubicBezTo>
                    <a:pt x="11" y="6"/>
                    <a:pt x="16" y="23"/>
                    <a:pt x="41" y="18"/>
                  </a:cubicBezTo>
                  <a:cubicBezTo>
                    <a:pt x="44" y="18"/>
                    <a:pt x="47" y="20"/>
                    <a:pt x="47" y="22"/>
                  </a:cubicBezTo>
                  <a:cubicBezTo>
                    <a:pt x="48" y="25"/>
                    <a:pt x="46" y="28"/>
                    <a:pt x="43" y="28"/>
                  </a:cubicBezTo>
                  <a:cubicBezTo>
                    <a:pt x="39" y="29"/>
                    <a:pt x="36" y="29"/>
                    <a:pt x="33" y="29"/>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32" name="Freeform 15"/>
            <p:cNvSpPr>
              <a:spLocks/>
            </p:cNvSpPr>
            <p:nvPr/>
          </p:nvSpPr>
          <p:spPr bwMode="auto">
            <a:xfrm flipH="1">
              <a:off x="9233353" y="5618163"/>
              <a:ext cx="90488" cy="69850"/>
            </a:xfrm>
            <a:custGeom>
              <a:avLst/>
              <a:gdLst>
                <a:gd name="T0" fmla="*/ 22 w 30"/>
                <a:gd name="T1" fmla="*/ 23 h 23"/>
                <a:gd name="T2" fmla="*/ 7 w 30"/>
                <a:gd name="T3" fmla="*/ 18 h 23"/>
                <a:gd name="T4" fmla="*/ 0 w 30"/>
                <a:gd name="T5" fmla="*/ 6 h 23"/>
                <a:gd name="T6" fmla="*/ 5 w 30"/>
                <a:gd name="T7" fmla="*/ 1 h 23"/>
                <a:gd name="T8" fmla="*/ 10 w 30"/>
                <a:gd name="T9" fmla="*/ 5 h 23"/>
                <a:gd name="T10" fmla="*/ 13 w 30"/>
                <a:gd name="T11" fmla="*/ 11 h 23"/>
                <a:gd name="T12" fmla="*/ 24 w 30"/>
                <a:gd name="T13" fmla="*/ 13 h 23"/>
                <a:gd name="T14" fmla="*/ 30 w 30"/>
                <a:gd name="T15" fmla="*/ 17 h 23"/>
                <a:gd name="T16" fmla="*/ 26 w 30"/>
                <a:gd name="T17" fmla="*/ 23 h 23"/>
                <a:gd name="T18" fmla="*/ 22 w 30"/>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3">
                  <a:moveTo>
                    <a:pt x="22" y="23"/>
                  </a:moveTo>
                  <a:cubicBezTo>
                    <a:pt x="18" y="23"/>
                    <a:pt x="12" y="22"/>
                    <a:pt x="7" y="18"/>
                  </a:cubicBezTo>
                  <a:cubicBezTo>
                    <a:pt x="3" y="15"/>
                    <a:pt x="1" y="11"/>
                    <a:pt x="0" y="6"/>
                  </a:cubicBezTo>
                  <a:cubicBezTo>
                    <a:pt x="0" y="3"/>
                    <a:pt x="2" y="1"/>
                    <a:pt x="5" y="1"/>
                  </a:cubicBezTo>
                  <a:cubicBezTo>
                    <a:pt x="8" y="0"/>
                    <a:pt x="10" y="2"/>
                    <a:pt x="10" y="5"/>
                  </a:cubicBezTo>
                  <a:cubicBezTo>
                    <a:pt x="11" y="8"/>
                    <a:pt x="11" y="9"/>
                    <a:pt x="13" y="11"/>
                  </a:cubicBezTo>
                  <a:cubicBezTo>
                    <a:pt x="16" y="13"/>
                    <a:pt x="23" y="13"/>
                    <a:pt x="24" y="13"/>
                  </a:cubicBezTo>
                  <a:cubicBezTo>
                    <a:pt x="27" y="13"/>
                    <a:pt x="30" y="15"/>
                    <a:pt x="30" y="17"/>
                  </a:cubicBezTo>
                  <a:cubicBezTo>
                    <a:pt x="30" y="20"/>
                    <a:pt x="28" y="23"/>
                    <a:pt x="26" y="23"/>
                  </a:cubicBezTo>
                  <a:cubicBezTo>
                    <a:pt x="25" y="23"/>
                    <a:pt x="24" y="23"/>
                    <a:pt x="22" y="23"/>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33" name="Freeform 16"/>
            <p:cNvSpPr>
              <a:spLocks/>
            </p:cNvSpPr>
            <p:nvPr/>
          </p:nvSpPr>
          <p:spPr bwMode="auto">
            <a:xfrm flipH="1">
              <a:off x="9142866" y="5726113"/>
              <a:ext cx="104775" cy="66675"/>
            </a:xfrm>
            <a:custGeom>
              <a:avLst/>
              <a:gdLst>
                <a:gd name="T0" fmla="*/ 8 w 35"/>
                <a:gd name="T1" fmla="*/ 22 h 22"/>
                <a:gd name="T2" fmla="*/ 5 w 35"/>
                <a:gd name="T3" fmla="*/ 22 h 22"/>
                <a:gd name="T4" fmla="*/ 1 w 35"/>
                <a:gd name="T5" fmla="*/ 17 h 22"/>
                <a:gd name="T6" fmla="*/ 6 w 35"/>
                <a:gd name="T7" fmla="*/ 12 h 22"/>
                <a:gd name="T8" fmla="*/ 25 w 35"/>
                <a:gd name="T9" fmla="*/ 4 h 22"/>
                <a:gd name="T10" fmla="*/ 31 w 35"/>
                <a:gd name="T11" fmla="*/ 1 h 22"/>
                <a:gd name="T12" fmla="*/ 34 w 35"/>
                <a:gd name="T13" fmla="*/ 8 h 22"/>
                <a:gd name="T14" fmla="*/ 8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8" y="22"/>
                  </a:moveTo>
                  <a:cubicBezTo>
                    <a:pt x="6" y="22"/>
                    <a:pt x="5" y="22"/>
                    <a:pt x="5" y="22"/>
                  </a:cubicBezTo>
                  <a:cubicBezTo>
                    <a:pt x="3" y="22"/>
                    <a:pt x="0" y="19"/>
                    <a:pt x="1" y="17"/>
                  </a:cubicBezTo>
                  <a:cubicBezTo>
                    <a:pt x="1" y="14"/>
                    <a:pt x="3" y="12"/>
                    <a:pt x="6" y="12"/>
                  </a:cubicBezTo>
                  <a:cubicBezTo>
                    <a:pt x="6" y="12"/>
                    <a:pt x="20" y="13"/>
                    <a:pt x="25" y="4"/>
                  </a:cubicBezTo>
                  <a:cubicBezTo>
                    <a:pt x="26" y="1"/>
                    <a:pt x="29" y="0"/>
                    <a:pt x="31" y="1"/>
                  </a:cubicBezTo>
                  <a:cubicBezTo>
                    <a:pt x="34" y="2"/>
                    <a:pt x="35" y="5"/>
                    <a:pt x="34" y="8"/>
                  </a:cubicBezTo>
                  <a:cubicBezTo>
                    <a:pt x="28" y="21"/>
                    <a:pt x="13" y="22"/>
                    <a:pt x="8" y="22"/>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34" name="Freeform 17"/>
            <p:cNvSpPr>
              <a:spLocks/>
            </p:cNvSpPr>
            <p:nvPr/>
          </p:nvSpPr>
          <p:spPr bwMode="auto">
            <a:xfrm flipH="1">
              <a:off x="9314316" y="5880100"/>
              <a:ext cx="100013" cy="123825"/>
            </a:xfrm>
            <a:custGeom>
              <a:avLst/>
              <a:gdLst>
                <a:gd name="T0" fmla="*/ 6 w 33"/>
                <a:gd name="T1" fmla="*/ 41 h 41"/>
                <a:gd name="T2" fmla="*/ 3 w 33"/>
                <a:gd name="T3" fmla="*/ 40 h 41"/>
                <a:gd name="T4" fmla="*/ 1 w 33"/>
                <a:gd name="T5" fmla="*/ 33 h 41"/>
                <a:gd name="T6" fmla="*/ 23 w 33"/>
                <a:gd name="T7" fmla="*/ 2 h 41"/>
                <a:gd name="T8" fmla="*/ 30 w 33"/>
                <a:gd name="T9" fmla="*/ 1 h 41"/>
                <a:gd name="T10" fmla="*/ 31 w 33"/>
                <a:gd name="T11" fmla="*/ 8 h 41"/>
                <a:gd name="T12" fmla="*/ 10 w 33"/>
                <a:gd name="T13" fmla="*/ 39 h 41"/>
                <a:gd name="T14" fmla="*/ 6 w 33"/>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41">
                  <a:moveTo>
                    <a:pt x="6" y="41"/>
                  </a:moveTo>
                  <a:cubicBezTo>
                    <a:pt x="5" y="41"/>
                    <a:pt x="4" y="41"/>
                    <a:pt x="3" y="40"/>
                  </a:cubicBezTo>
                  <a:cubicBezTo>
                    <a:pt x="0" y="38"/>
                    <a:pt x="0" y="35"/>
                    <a:pt x="1" y="33"/>
                  </a:cubicBezTo>
                  <a:cubicBezTo>
                    <a:pt x="23" y="2"/>
                    <a:pt x="23" y="2"/>
                    <a:pt x="23" y="2"/>
                  </a:cubicBezTo>
                  <a:cubicBezTo>
                    <a:pt x="25" y="0"/>
                    <a:pt x="28" y="0"/>
                    <a:pt x="30" y="1"/>
                  </a:cubicBezTo>
                  <a:cubicBezTo>
                    <a:pt x="32" y="3"/>
                    <a:pt x="33" y="6"/>
                    <a:pt x="31" y="8"/>
                  </a:cubicBezTo>
                  <a:cubicBezTo>
                    <a:pt x="10" y="39"/>
                    <a:pt x="10" y="39"/>
                    <a:pt x="10" y="39"/>
                  </a:cubicBezTo>
                  <a:cubicBezTo>
                    <a:pt x="9" y="40"/>
                    <a:pt x="7" y="41"/>
                    <a:pt x="6" y="41"/>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35" name="Freeform 18"/>
            <p:cNvSpPr>
              <a:spLocks/>
            </p:cNvSpPr>
            <p:nvPr/>
          </p:nvSpPr>
          <p:spPr bwMode="auto">
            <a:xfrm flipH="1">
              <a:off x="9377816" y="5886450"/>
              <a:ext cx="90488" cy="114300"/>
            </a:xfrm>
            <a:custGeom>
              <a:avLst/>
              <a:gdLst>
                <a:gd name="T0" fmla="*/ 6 w 30"/>
                <a:gd name="T1" fmla="*/ 38 h 38"/>
                <a:gd name="T2" fmla="*/ 3 w 30"/>
                <a:gd name="T3" fmla="*/ 37 h 38"/>
                <a:gd name="T4" fmla="*/ 2 w 30"/>
                <a:gd name="T5" fmla="*/ 30 h 38"/>
                <a:gd name="T6" fmla="*/ 21 w 30"/>
                <a:gd name="T7" fmla="*/ 3 h 38"/>
                <a:gd name="T8" fmla="*/ 27 w 30"/>
                <a:gd name="T9" fmla="*/ 1 h 38"/>
                <a:gd name="T10" fmla="*/ 29 w 30"/>
                <a:gd name="T11" fmla="*/ 8 h 38"/>
                <a:gd name="T12" fmla="*/ 10 w 30"/>
                <a:gd name="T13" fmla="*/ 36 h 38"/>
                <a:gd name="T14" fmla="*/ 6 w 30"/>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8">
                  <a:moveTo>
                    <a:pt x="6" y="38"/>
                  </a:moveTo>
                  <a:cubicBezTo>
                    <a:pt x="5" y="38"/>
                    <a:pt x="4" y="38"/>
                    <a:pt x="3" y="37"/>
                  </a:cubicBezTo>
                  <a:cubicBezTo>
                    <a:pt x="1" y="36"/>
                    <a:pt x="0" y="33"/>
                    <a:pt x="2" y="30"/>
                  </a:cubicBezTo>
                  <a:cubicBezTo>
                    <a:pt x="21" y="3"/>
                    <a:pt x="21" y="3"/>
                    <a:pt x="21" y="3"/>
                  </a:cubicBezTo>
                  <a:cubicBezTo>
                    <a:pt x="22" y="0"/>
                    <a:pt x="25" y="0"/>
                    <a:pt x="27" y="1"/>
                  </a:cubicBezTo>
                  <a:cubicBezTo>
                    <a:pt x="30" y="3"/>
                    <a:pt x="30" y="6"/>
                    <a:pt x="29" y="8"/>
                  </a:cubicBezTo>
                  <a:cubicBezTo>
                    <a:pt x="10" y="36"/>
                    <a:pt x="10" y="36"/>
                    <a:pt x="10" y="36"/>
                  </a:cubicBezTo>
                  <a:cubicBezTo>
                    <a:pt x="9" y="37"/>
                    <a:pt x="8" y="38"/>
                    <a:pt x="6" y="38"/>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36" name="Freeform 19"/>
            <p:cNvSpPr>
              <a:spLocks/>
            </p:cNvSpPr>
            <p:nvPr/>
          </p:nvSpPr>
          <p:spPr bwMode="auto">
            <a:xfrm flipH="1">
              <a:off x="9146041" y="5543550"/>
              <a:ext cx="141288" cy="111125"/>
            </a:xfrm>
            <a:custGeom>
              <a:avLst/>
              <a:gdLst>
                <a:gd name="T0" fmla="*/ 41 w 47"/>
                <a:gd name="T1" fmla="*/ 37 h 37"/>
                <a:gd name="T2" fmla="*/ 36 w 47"/>
                <a:gd name="T3" fmla="*/ 32 h 37"/>
                <a:gd name="T4" fmla="*/ 25 w 47"/>
                <a:gd name="T5" fmla="*/ 18 h 37"/>
                <a:gd name="T6" fmla="*/ 7 w 47"/>
                <a:gd name="T7" fmla="*/ 15 h 37"/>
                <a:gd name="T8" fmla="*/ 1 w 47"/>
                <a:gd name="T9" fmla="*/ 12 h 37"/>
                <a:gd name="T10" fmla="*/ 4 w 47"/>
                <a:gd name="T11" fmla="*/ 6 h 37"/>
                <a:gd name="T12" fmla="*/ 31 w 47"/>
                <a:gd name="T13" fmla="*/ 10 h 37"/>
                <a:gd name="T14" fmla="*/ 46 w 47"/>
                <a:gd name="T15" fmla="*/ 31 h 37"/>
                <a:gd name="T16" fmla="*/ 42 w 47"/>
                <a:gd name="T17" fmla="*/ 36 h 37"/>
                <a:gd name="T18" fmla="*/ 41 w 47"/>
                <a:gd name="T1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7">
                  <a:moveTo>
                    <a:pt x="41" y="37"/>
                  </a:moveTo>
                  <a:cubicBezTo>
                    <a:pt x="39" y="37"/>
                    <a:pt x="37" y="35"/>
                    <a:pt x="36" y="32"/>
                  </a:cubicBezTo>
                  <a:cubicBezTo>
                    <a:pt x="36" y="32"/>
                    <a:pt x="35" y="24"/>
                    <a:pt x="25" y="18"/>
                  </a:cubicBezTo>
                  <a:cubicBezTo>
                    <a:pt x="16" y="12"/>
                    <a:pt x="8" y="15"/>
                    <a:pt x="7" y="15"/>
                  </a:cubicBezTo>
                  <a:cubicBezTo>
                    <a:pt x="5" y="16"/>
                    <a:pt x="2" y="15"/>
                    <a:pt x="1" y="12"/>
                  </a:cubicBezTo>
                  <a:cubicBezTo>
                    <a:pt x="0" y="10"/>
                    <a:pt x="1" y="7"/>
                    <a:pt x="4" y="6"/>
                  </a:cubicBezTo>
                  <a:cubicBezTo>
                    <a:pt x="4" y="6"/>
                    <a:pt x="17" y="0"/>
                    <a:pt x="31" y="10"/>
                  </a:cubicBezTo>
                  <a:cubicBezTo>
                    <a:pt x="44" y="19"/>
                    <a:pt x="46" y="30"/>
                    <a:pt x="46" y="31"/>
                  </a:cubicBezTo>
                  <a:cubicBezTo>
                    <a:pt x="47" y="34"/>
                    <a:pt x="45" y="36"/>
                    <a:pt x="42" y="36"/>
                  </a:cubicBezTo>
                  <a:cubicBezTo>
                    <a:pt x="42" y="37"/>
                    <a:pt x="42" y="37"/>
                    <a:pt x="41" y="37"/>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37" name="Freeform 20"/>
            <p:cNvSpPr>
              <a:spLocks/>
            </p:cNvSpPr>
            <p:nvPr/>
          </p:nvSpPr>
          <p:spPr bwMode="auto">
            <a:xfrm flipH="1">
              <a:off x="9458778" y="5772150"/>
              <a:ext cx="93663" cy="63500"/>
            </a:xfrm>
            <a:custGeom>
              <a:avLst/>
              <a:gdLst>
                <a:gd name="T0" fmla="*/ 6 w 31"/>
                <a:gd name="T1" fmla="*/ 21 h 21"/>
                <a:gd name="T2" fmla="*/ 4 w 31"/>
                <a:gd name="T3" fmla="*/ 21 h 21"/>
                <a:gd name="T4" fmla="*/ 1 w 31"/>
                <a:gd name="T5" fmla="*/ 15 h 21"/>
                <a:gd name="T6" fmla="*/ 26 w 31"/>
                <a:gd name="T7" fmla="*/ 0 h 21"/>
                <a:gd name="T8" fmla="*/ 30 w 31"/>
                <a:gd name="T9" fmla="*/ 6 h 21"/>
                <a:gd name="T10" fmla="*/ 25 w 31"/>
                <a:gd name="T11" fmla="*/ 10 h 21"/>
                <a:gd name="T12" fmla="*/ 10 w 31"/>
                <a:gd name="T13" fmla="*/ 17 h 21"/>
                <a:gd name="T14" fmla="*/ 6 w 31"/>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6" y="21"/>
                  </a:moveTo>
                  <a:cubicBezTo>
                    <a:pt x="5" y="21"/>
                    <a:pt x="5" y="21"/>
                    <a:pt x="4" y="21"/>
                  </a:cubicBezTo>
                  <a:cubicBezTo>
                    <a:pt x="2" y="20"/>
                    <a:pt x="0" y="17"/>
                    <a:pt x="1" y="15"/>
                  </a:cubicBezTo>
                  <a:cubicBezTo>
                    <a:pt x="4" y="2"/>
                    <a:pt x="18" y="0"/>
                    <a:pt x="26" y="0"/>
                  </a:cubicBezTo>
                  <a:cubicBezTo>
                    <a:pt x="29" y="1"/>
                    <a:pt x="31" y="3"/>
                    <a:pt x="30" y="6"/>
                  </a:cubicBezTo>
                  <a:cubicBezTo>
                    <a:pt x="30" y="9"/>
                    <a:pt x="28" y="11"/>
                    <a:pt x="25" y="10"/>
                  </a:cubicBezTo>
                  <a:cubicBezTo>
                    <a:pt x="25" y="10"/>
                    <a:pt x="12" y="9"/>
                    <a:pt x="10" y="17"/>
                  </a:cubicBezTo>
                  <a:cubicBezTo>
                    <a:pt x="10" y="19"/>
                    <a:pt x="8" y="21"/>
                    <a:pt x="6" y="21"/>
                  </a:cubicBezTo>
                  <a:close/>
                </a:path>
              </a:pathLst>
            </a:custGeom>
            <a:grpFill/>
            <a:ln w="9525">
              <a:noFill/>
              <a:round/>
              <a:headEnd/>
              <a:tailEnd/>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grpSp>
      <p:grpSp>
        <p:nvGrpSpPr>
          <p:cNvPr id="38" name="Group 37"/>
          <p:cNvGrpSpPr/>
          <p:nvPr/>
        </p:nvGrpSpPr>
        <p:grpSpPr>
          <a:xfrm>
            <a:off x="6488879" y="2007188"/>
            <a:ext cx="762846" cy="685985"/>
            <a:chOff x="6188076" y="2076450"/>
            <a:chExt cx="1465262" cy="1317625"/>
          </a:xfrm>
          <a:solidFill>
            <a:schemeClr val="tx1">
              <a:lumMod val="75000"/>
              <a:lumOff val="25000"/>
            </a:schemeClr>
          </a:solidFill>
        </p:grpSpPr>
        <p:sp>
          <p:nvSpPr>
            <p:cNvPr id="39" name="Freeform 31"/>
            <p:cNvSpPr>
              <a:spLocks/>
            </p:cNvSpPr>
            <p:nvPr/>
          </p:nvSpPr>
          <p:spPr bwMode="auto">
            <a:xfrm>
              <a:off x="6230938" y="2076450"/>
              <a:ext cx="139700" cy="379413"/>
            </a:xfrm>
            <a:custGeom>
              <a:avLst/>
              <a:gdLst>
                <a:gd name="T0" fmla="*/ 2 w 47"/>
                <a:gd name="T1" fmla="*/ 47 h 127"/>
                <a:gd name="T2" fmla="*/ 2 w 47"/>
                <a:gd name="T3" fmla="*/ 46 h 127"/>
                <a:gd name="T4" fmla="*/ 2 w 47"/>
                <a:gd name="T5" fmla="*/ 47 h 127"/>
                <a:gd name="T6" fmla="*/ 9 w 47"/>
                <a:gd name="T7" fmla="*/ 50 h 127"/>
                <a:gd name="T8" fmla="*/ 17 w 47"/>
                <a:gd name="T9" fmla="*/ 48 h 127"/>
                <a:gd name="T10" fmla="*/ 22 w 47"/>
                <a:gd name="T11" fmla="*/ 43 h 127"/>
                <a:gd name="T12" fmla="*/ 25 w 47"/>
                <a:gd name="T13" fmla="*/ 40 h 127"/>
                <a:gd name="T14" fmla="*/ 26 w 47"/>
                <a:gd name="T15" fmla="*/ 78 h 127"/>
                <a:gd name="T16" fmla="*/ 25 w 47"/>
                <a:gd name="T17" fmla="*/ 117 h 127"/>
                <a:gd name="T18" fmla="*/ 29 w 47"/>
                <a:gd name="T19" fmla="*/ 125 h 127"/>
                <a:gd name="T20" fmla="*/ 36 w 47"/>
                <a:gd name="T21" fmla="*/ 127 h 127"/>
                <a:gd name="T22" fmla="*/ 43 w 47"/>
                <a:gd name="T23" fmla="*/ 125 h 127"/>
                <a:gd name="T24" fmla="*/ 47 w 47"/>
                <a:gd name="T25" fmla="*/ 117 h 127"/>
                <a:gd name="T26" fmla="*/ 46 w 47"/>
                <a:gd name="T27" fmla="*/ 12 h 127"/>
                <a:gd name="T28" fmla="*/ 44 w 47"/>
                <a:gd name="T29" fmla="*/ 6 h 127"/>
                <a:gd name="T30" fmla="*/ 39 w 47"/>
                <a:gd name="T31" fmla="*/ 2 h 127"/>
                <a:gd name="T32" fmla="*/ 32 w 47"/>
                <a:gd name="T33" fmla="*/ 0 h 127"/>
                <a:gd name="T34" fmla="*/ 24 w 47"/>
                <a:gd name="T35" fmla="*/ 5 h 127"/>
                <a:gd name="T36" fmla="*/ 24 w 47"/>
                <a:gd name="T37" fmla="*/ 5 h 127"/>
                <a:gd name="T38" fmla="*/ 21 w 47"/>
                <a:gd name="T39" fmla="*/ 12 h 127"/>
                <a:gd name="T40" fmla="*/ 16 w 47"/>
                <a:gd name="T41" fmla="*/ 18 h 127"/>
                <a:gd name="T42" fmla="*/ 11 w 47"/>
                <a:gd name="T43" fmla="*/ 25 h 127"/>
                <a:gd name="T44" fmla="*/ 9 w 47"/>
                <a:gd name="T45" fmla="*/ 27 h 127"/>
                <a:gd name="T46" fmla="*/ 4 w 47"/>
                <a:gd name="T47" fmla="*/ 32 h 127"/>
                <a:gd name="T48" fmla="*/ 0 w 47"/>
                <a:gd name="T49" fmla="*/ 40 h 127"/>
                <a:gd name="T50" fmla="*/ 2 w 47"/>
                <a:gd name="T51" fmla="*/ 46 h 127"/>
                <a:gd name="T52" fmla="*/ 2 w 47"/>
                <a:gd name="T53" fmla="*/ 4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7" h="127">
                  <a:moveTo>
                    <a:pt x="2" y="47"/>
                  </a:moveTo>
                  <a:cubicBezTo>
                    <a:pt x="2" y="46"/>
                    <a:pt x="2" y="46"/>
                    <a:pt x="2" y="46"/>
                  </a:cubicBezTo>
                  <a:cubicBezTo>
                    <a:pt x="2" y="47"/>
                    <a:pt x="2" y="47"/>
                    <a:pt x="2" y="47"/>
                  </a:cubicBezTo>
                  <a:cubicBezTo>
                    <a:pt x="4" y="48"/>
                    <a:pt x="6" y="49"/>
                    <a:pt x="9" y="50"/>
                  </a:cubicBezTo>
                  <a:cubicBezTo>
                    <a:pt x="11" y="50"/>
                    <a:pt x="14" y="50"/>
                    <a:pt x="17" y="48"/>
                  </a:cubicBezTo>
                  <a:cubicBezTo>
                    <a:pt x="19" y="47"/>
                    <a:pt x="20" y="45"/>
                    <a:pt x="22" y="43"/>
                  </a:cubicBezTo>
                  <a:cubicBezTo>
                    <a:pt x="23" y="42"/>
                    <a:pt x="24" y="41"/>
                    <a:pt x="25" y="40"/>
                  </a:cubicBezTo>
                  <a:cubicBezTo>
                    <a:pt x="26" y="78"/>
                    <a:pt x="26" y="78"/>
                    <a:pt x="26" y="78"/>
                  </a:cubicBezTo>
                  <a:cubicBezTo>
                    <a:pt x="25" y="117"/>
                    <a:pt x="25" y="117"/>
                    <a:pt x="25" y="117"/>
                  </a:cubicBezTo>
                  <a:cubicBezTo>
                    <a:pt x="25" y="122"/>
                    <a:pt x="28" y="124"/>
                    <a:pt x="29" y="125"/>
                  </a:cubicBezTo>
                  <a:cubicBezTo>
                    <a:pt x="31" y="126"/>
                    <a:pt x="33" y="127"/>
                    <a:pt x="36" y="127"/>
                  </a:cubicBezTo>
                  <a:cubicBezTo>
                    <a:pt x="38" y="127"/>
                    <a:pt x="41" y="126"/>
                    <a:pt x="43" y="125"/>
                  </a:cubicBezTo>
                  <a:cubicBezTo>
                    <a:pt x="46" y="123"/>
                    <a:pt x="47" y="120"/>
                    <a:pt x="47" y="117"/>
                  </a:cubicBezTo>
                  <a:cubicBezTo>
                    <a:pt x="46" y="12"/>
                    <a:pt x="46" y="12"/>
                    <a:pt x="46" y="12"/>
                  </a:cubicBezTo>
                  <a:cubicBezTo>
                    <a:pt x="46" y="10"/>
                    <a:pt x="45" y="8"/>
                    <a:pt x="44" y="6"/>
                  </a:cubicBezTo>
                  <a:cubicBezTo>
                    <a:pt x="42" y="5"/>
                    <a:pt x="41" y="3"/>
                    <a:pt x="39" y="2"/>
                  </a:cubicBezTo>
                  <a:cubicBezTo>
                    <a:pt x="37" y="1"/>
                    <a:pt x="34" y="0"/>
                    <a:pt x="32" y="0"/>
                  </a:cubicBezTo>
                  <a:cubicBezTo>
                    <a:pt x="28" y="1"/>
                    <a:pt x="26" y="3"/>
                    <a:pt x="24" y="5"/>
                  </a:cubicBezTo>
                  <a:cubicBezTo>
                    <a:pt x="24" y="5"/>
                    <a:pt x="24" y="5"/>
                    <a:pt x="24" y="5"/>
                  </a:cubicBezTo>
                  <a:cubicBezTo>
                    <a:pt x="23" y="8"/>
                    <a:pt x="22" y="10"/>
                    <a:pt x="21" y="12"/>
                  </a:cubicBezTo>
                  <a:cubicBezTo>
                    <a:pt x="19" y="14"/>
                    <a:pt x="18" y="16"/>
                    <a:pt x="16" y="18"/>
                  </a:cubicBezTo>
                  <a:cubicBezTo>
                    <a:pt x="15" y="21"/>
                    <a:pt x="13" y="23"/>
                    <a:pt x="11" y="25"/>
                  </a:cubicBezTo>
                  <a:cubicBezTo>
                    <a:pt x="10" y="26"/>
                    <a:pt x="9" y="26"/>
                    <a:pt x="9" y="27"/>
                  </a:cubicBezTo>
                  <a:cubicBezTo>
                    <a:pt x="4" y="32"/>
                    <a:pt x="4" y="32"/>
                    <a:pt x="4" y="32"/>
                  </a:cubicBezTo>
                  <a:cubicBezTo>
                    <a:pt x="1" y="34"/>
                    <a:pt x="0" y="37"/>
                    <a:pt x="0" y="40"/>
                  </a:cubicBezTo>
                  <a:cubicBezTo>
                    <a:pt x="0" y="42"/>
                    <a:pt x="1" y="45"/>
                    <a:pt x="2" y="46"/>
                  </a:cubicBezTo>
                  <a:lnTo>
                    <a:pt x="2"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40" name="Freeform 32"/>
            <p:cNvSpPr>
              <a:spLocks noEditPoints="1"/>
            </p:cNvSpPr>
            <p:nvPr/>
          </p:nvSpPr>
          <p:spPr bwMode="auto">
            <a:xfrm>
              <a:off x="6421438" y="2082800"/>
              <a:ext cx="311150" cy="369888"/>
            </a:xfrm>
            <a:custGeom>
              <a:avLst/>
              <a:gdLst>
                <a:gd name="T0" fmla="*/ 99 w 104"/>
                <a:gd name="T1" fmla="*/ 38 h 124"/>
                <a:gd name="T2" fmla="*/ 93 w 104"/>
                <a:gd name="T3" fmla="*/ 24 h 124"/>
                <a:gd name="T4" fmla="*/ 83 w 104"/>
                <a:gd name="T5" fmla="*/ 12 h 124"/>
                <a:gd name="T6" fmla="*/ 69 w 104"/>
                <a:gd name="T7" fmla="*/ 4 h 124"/>
                <a:gd name="T8" fmla="*/ 34 w 104"/>
                <a:gd name="T9" fmla="*/ 4 h 124"/>
                <a:gd name="T10" fmla="*/ 20 w 104"/>
                <a:gd name="T11" fmla="*/ 13 h 124"/>
                <a:gd name="T12" fmla="*/ 10 w 104"/>
                <a:gd name="T13" fmla="*/ 25 h 124"/>
                <a:gd name="T14" fmla="*/ 4 w 104"/>
                <a:gd name="T15" fmla="*/ 39 h 124"/>
                <a:gd name="T16" fmla="*/ 1 w 104"/>
                <a:gd name="T17" fmla="*/ 53 h 124"/>
                <a:gd name="T18" fmla="*/ 0 w 104"/>
                <a:gd name="T19" fmla="*/ 66 h 124"/>
                <a:gd name="T20" fmla="*/ 2 w 104"/>
                <a:gd name="T21" fmla="*/ 86 h 124"/>
                <a:gd name="T22" fmla="*/ 11 w 104"/>
                <a:gd name="T23" fmla="*/ 105 h 124"/>
                <a:gd name="T24" fmla="*/ 27 w 104"/>
                <a:gd name="T25" fmla="*/ 119 h 124"/>
                <a:gd name="T26" fmla="*/ 51 w 104"/>
                <a:gd name="T27" fmla="*/ 124 h 124"/>
                <a:gd name="T28" fmla="*/ 75 w 104"/>
                <a:gd name="T29" fmla="*/ 119 h 124"/>
                <a:gd name="T30" fmla="*/ 91 w 104"/>
                <a:gd name="T31" fmla="*/ 106 h 124"/>
                <a:gd name="T32" fmla="*/ 101 w 104"/>
                <a:gd name="T33" fmla="*/ 87 h 124"/>
                <a:gd name="T34" fmla="*/ 104 w 104"/>
                <a:gd name="T35" fmla="*/ 66 h 124"/>
                <a:gd name="T36" fmla="*/ 103 w 104"/>
                <a:gd name="T37" fmla="*/ 53 h 124"/>
                <a:gd name="T38" fmla="*/ 99 w 104"/>
                <a:gd name="T39" fmla="*/ 38 h 124"/>
                <a:gd name="T40" fmla="*/ 83 w 104"/>
                <a:gd name="T41" fmla="*/ 66 h 124"/>
                <a:gd name="T42" fmla="*/ 81 w 104"/>
                <a:gd name="T43" fmla="*/ 81 h 124"/>
                <a:gd name="T44" fmla="*/ 75 w 104"/>
                <a:gd name="T45" fmla="*/ 93 h 124"/>
                <a:gd name="T46" fmla="*/ 65 w 104"/>
                <a:gd name="T47" fmla="*/ 100 h 124"/>
                <a:gd name="T48" fmla="*/ 37 w 104"/>
                <a:gd name="T49" fmla="*/ 100 h 124"/>
                <a:gd name="T50" fmla="*/ 28 w 104"/>
                <a:gd name="T51" fmla="*/ 93 h 124"/>
                <a:gd name="T52" fmla="*/ 23 w 104"/>
                <a:gd name="T53" fmla="*/ 81 h 124"/>
                <a:gd name="T54" fmla="*/ 21 w 104"/>
                <a:gd name="T55" fmla="*/ 66 h 124"/>
                <a:gd name="T56" fmla="*/ 23 w 104"/>
                <a:gd name="T57" fmla="*/ 50 h 124"/>
                <a:gd name="T58" fmla="*/ 29 w 104"/>
                <a:gd name="T59" fmla="*/ 35 h 124"/>
                <a:gd name="T60" fmla="*/ 38 w 104"/>
                <a:gd name="T61" fmla="*/ 26 h 124"/>
                <a:gd name="T62" fmla="*/ 52 w 104"/>
                <a:gd name="T63" fmla="*/ 22 h 124"/>
                <a:gd name="T64" fmla="*/ 66 w 104"/>
                <a:gd name="T65" fmla="*/ 26 h 124"/>
                <a:gd name="T66" fmla="*/ 75 w 104"/>
                <a:gd name="T67" fmla="*/ 35 h 124"/>
                <a:gd name="T68" fmla="*/ 81 w 104"/>
                <a:gd name="T69" fmla="*/ 49 h 124"/>
                <a:gd name="T70" fmla="*/ 83 w 104"/>
                <a:gd name="T71"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4">
                  <a:moveTo>
                    <a:pt x="99" y="38"/>
                  </a:moveTo>
                  <a:cubicBezTo>
                    <a:pt x="98" y="33"/>
                    <a:pt x="96" y="29"/>
                    <a:pt x="93" y="24"/>
                  </a:cubicBezTo>
                  <a:cubicBezTo>
                    <a:pt x="90" y="20"/>
                    <a:pt x="87" y="16"/>
                    <a:pt x="83" y="12"/>
                  </a:cubicBezTo>
                  <a:cubicBezTo>
                    <a:pt x="79" y="9"/>
                    <a:pt x="75" y="6"/>
                    <a:pt x="69" y="4"/>
                  </a:cubicBezTo>
                  <a:cubicBezTo>
                    <a:pt x="59" y="0"/>
                    <a:pt x="44" y="0"/>
                    <a:pt x="34" y="4"/>
                  </a:cubicBezTo>
                  <a:cubicBezTo>
                    <a:pt x="28" y="6"/>
                    <a:pt x="24" y="9"/>
                    <a:pt x="20" y="13"/>
                  </a:cubicBezTo>
                  <a:cubicBezTo>
                    <a:pt x="16" y="16"/>
                    <a:pt x="13" y="20"/>
                    <a:pt x="10" y="25"/>
                  </a:cubicBezTo>
                  <a:cubicBezTo>
                    <a:pt x="8" y="30"/>
                    <a:pt x="6" y="34"/>
                    <a:pt x="4" y="39"/>
                  </a:cubicBezTo>
                  <a:cubicBezTo>
                    <a:pt x="3" y="44"/>
                    <a:pt x="1" y="49"/>
                    <a:pt x="1" y="53"/>
                  </a:cubicBezTo>
                  <a:cubicBezTo>
                    <a:pt x="0" y="58"/>
                    <a:pt x="0" y="62"/>
                    <a:pt x="0" y="66"/>
                  </a:cubicBezTo>
                  <a:cubicBezTo>
                    <a:pt x="0" y="73"/>
                    <a:pt x="1" y="79"/>
                    <a:pt x="2" y="86"/>
                  </a:cubicBezTo>
                  <a:cubicBezTo>
                    <a:pt x="4" y="93"/>
                    <a:pt x="7" y="99"/>
                    <a:pt x="11" y="105"/>
                  </a:cubicBezTo>
                  <a:cubicBezTo>
                    <a:pt x="15" y="110"/>
                    <a:pt x="21" y="115"/>
                    <a:pt x="27" y="119"/>
                  </a:cubicBezTo>
                  <a:cubicBezTo>
                    <a:pt x="34" y="123"/>
                    <a:pt x="42" y="124"/>
                    <a:pt x="51" y="124"/>
                  </a:cubicBezTo>
                  <a:cubicBezTo>
                    <a:pt x="60" y="124"/>
                    <a:pt x="68" y="123"/>
                    <a:pt x="75" y="119"/>
                  </a:cubicBezTo>
                  <a:cubicBezTo>
                    <a:pt x="81" y="116"/>
                    <a:pt x="87" y="111"/>
                    <a:pt x="91" y="106"/>
                  </a:cubicBezTo>
                  <a:cubicBezTo>
                    <a:pt x="96" y="100"/>
                    <a:pt x="99" y="94"/>
                    <a:pt x="101" y="87"/>
                  </a:cubicBezTo>
                  <a:cubicBezTo>
                    <a:pt x="103" y="80"/>
                    <a:pt x="104" y="73"/>
                    <a:pt x="104" y="66"/>
                  </a:cubicBezTo>
                  <a:cubicBezTo>
                    <a:pt x="104" y="62"/>
                    <a:pt x="104" y="58"/>
                    <a:pt x="103" y="53"/>
                  </a:cubicBezTo>
                  <a:cubicBezTo>
                    <a:pt x="102" y="48"/>
                    <a:pt x="101" y="43"/>
                    <a:pt x="99" y="38"/>
                  </a:cubicBezTo>
                  <a:close/>
                  <a:moveTo>
                    <a:pt x="83" y="66"/>
                  </a:moveTo>
                  <a:cubicBezTo>
                    <a:pt x="83" y="72"/>
                    <a:pt x="82" y="77"/>
                    <a:pt x="81" y="81"/>
                  </a:cubicBezTo>
                  <a:cubicBezTo>
                    <a:pt x="79" y="86"/>
                    <a:pt x="78" y="90"/>
                    <a:pt x="75" y="93"/>
                  </a:cubicBezTo>
                  <a:cubicBezTo>
                    <a:pt x="73" y="96"/>
                    <a:pt x="69" y="99"/>
                    <a:pt x="65" y="100"/>
                  </a:cubicBezTo>
                  <a:cubicBezTo>
                    <a:pt x="58" y="104"/>
                    <a:pt x="45" y="104"/>
                    <a:pt x="37" y="100"/>
                  </a:cubicBezTo>
                  <a:cubicBezTo>
                    <a:pt x="34" y="99"/>
                    <a:pt x="31" y="96"/>
                    <a:pt x="28" y="93"/>
                  </a:cubicBezTo>
                  <a:cubicBezTo>
                    <a:pt x="26" y="90"/>
                    <a:pt x="24" y="86"/>
                    <a:pt x="23" y="81"/>
                  </a:cubicBezTo>
                  <a:cubicBezTo>
                    <a:pt x="22" y="77"/>
                    <a:pt x="21" y="72"/>
                    <a:pt x="21" y="66"/>
                  </a:cubicBezTo>
                  <a:cubicBezTo>
                    <a:pt x="21" y="61"/>
                    <a:pt x="22" y="55"/>
                    <a:pt x="23" y="50"/>
                  </a:cubicBezTo>
                  <a:cubicBezTo>
                    <a:pt x="24" y="44"/>
                    <a:pt x="26" y="40"/>
                    <a:pt x="29" y="35"/>
                  </a:cubicBezTo>
                  <a:cubicBezTo>
                    <a:pt x="31" y="31"/>
                    <a:pt x="34" y="28"/>
                    <a:pt x="38" y="26"/>
                  </a:cubicBezTo>
                  <a:cubicBezTo>
                    <a:pt x="42" y="23"/>
                    <a:pt x="46" y="22"/>
                    <a:pt x="52" y="22"/>
                  </a:cubicBezTo>
                  <a:cubicBezTo>
                    <a:pt x="57" y="22"/>
                    <a:pt x="62" y="23"/>
                    <a:pt x="66" y="26"/>
                  </a:cubicBezTo>
                  <a:cubicBezTo>
                    <a:pt x="70" y="28"/>
                    <a:pt x="73" y="31"/>
                    <a:pt x="75" y="35"/>
                  </a:cubicBezTo>
                  <a:cubicBezTo>
                    <a:pt x="78" y="39"/>
                    <a:pt x="79" y="44"/>
                    <a:pt x="81" y="49"/>
                  </a:cubicBezTo>
                  <a:cubicBezTo>
                    <a:pt x="82" y="55"/>
                    <a:pt x="83" y="60"/>
                    <a:pt x="8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41" name="Freeform 33"/>
            <p:cNvSpPr>
              <a:spLocks noEditPoints="1"/>
            </p:cNvSpPr>
            <p:nvPr/>
          </p:nvSpPr>
          <p:spPr bwMode="auto">
            <a:xfrm>
              <a:off x="6738938" y="2082800"/>
              <a:ext cx="311150" cy="369888"/>
            </a:xfrm>
            <a:custGeom>
              <a:avLst/>
              <a:gdLst>
                <a:gd name="T0" fmla="*/ 11 w 104"/>
                <a:gd name="T1" fmla="*/ 105 h 124"/>
                <a:gd name="T2" fmla="*/ 27 w 104"/>
                <a:gd name="T3" fmla="*/ 119 h 124"/>
                <a:gd name="T4" fmla="*/ 51 w 104"/>
                <a:gd name="T5" fmla="*/ 124 h 124"/>
                <a:gd name="T6" fmla="*/ 75 w 104"/>
                <a:gd name="T7" fmla="*/ 119 h 124"/>
                <a:gd name="T8" fmla="*/ 91 w 104"/>
                <a:gd name="T9" fmla="*/ 106 h 124"/>
                <a:gd name="T10" fmla="*/ 101 w 104"/>
                <a:gd name="T11" fmla="*/ 87 h 124"/>
                <a:gd name="T12" fmla="*/ 104 w 104"/>
                <a:gd name="T13" fmla="*/ 66 h 124"/>
                <a:gd name="T14" fmla="*/ 103 w 104"/>
                <a:gd name="T15" fmla="*/ 53 h 124"/>
                <a:gd name="T16" fmla="*/ 99 w 104"/>
                <a:gd name="T17" fmla="*/ 38 h 124"/>
                <a:gd name="T18" fmla="*/ 93 w 104"/>
                <a:gd name="T19" fmla="*/ 24 h 124"/>
                <a:gd name="T20" fmla="*/ 83 w 104"/>
                <a:gd name="T21" fmla="*/ 12 h 124"/>
                <a:gd name="T22" fmla="*/ 69 w 104"/>
                <a:gd name="T23" fmla="*/ 4 h 124"/>
                <a:gd name="T24" fmla="*/ 34 w 104"/>
                <a:gd name="T25" fmla="*/ 4 h 124"/>
                <a:gd name="T26" fmla="*/ 20 w 104"/>
                <a:gd name="T27" fmla="*/ 13 h 124"/>
                <a:gd name="T28" fmla="*/ 10 w 104"/>
                <a:gd name="T29" fmla="*/ 25 h 124"/>
                <a:gd name="T30" fmla="*/ 4 w 104"/>
                <a:gd name="T31" fmla="*/ 39 h 124"/>
                <a:gd name="T32" fmla="*/ 1 w 104"/>
                <a:gd name="T33" fmla="*/ 53 h 124"/>
                <a:gd name="T34" fmla="*/ 0 w 104"/>
                <a:gd name="T35" fmla="*/ 66 h 124"/>
                <a:gd name="T36" fmla="*/ 2 w 104"/>
                <a:gd name="T37" fmla="*/ 86 h 124"/>
                <a:gd name="T38" fmla="*/ 11 w 104"/>
                <a:gd name="T39" fmla="*/ 105 h 124"/>
                <a:gd name="T40" fmla="*/ 21 w 104"/>
                <a:gd name="T41" fmla="*/ 66 h 124"/>
                <a:gd name="T42" fmla="*/ 23 w 104"/>
                <a:gd name="T43" fmla="*/ 50 h 124"/>
                <a:gd name="T44" fmla="*/ 29 w 104"/>
                <a:gd name="T45" fmla="*/ 35 h 124"/>
                <a:gd name="T46" fmla="*/ 38 w 104"/>
                <a:gd name="T47" fmla="*/ 26 h 124"/>
                <a:gd name="T48" fmla="*/ 52 w 104"/>
                <a:gd name="T49" fmla="*/ 22 h 124"/>
                <a:gd name="T50" fmla="*/ 66 w 104"/>
                <a:gd name="T51" fmla="*/ 26 h 124"/>
                <a:gd name="T52" fmla="*/ 75 w 104"/>
                <a:gd name="T53" fmla="*/ 35 h 124"/>
                <a:gd name="T54" fmla="*/ 81 w 104"/>
                <a:gd name="T55" fmla="*/ 49 h 124"/>
                <a:gd name="T56" fmla="*/ 83 w 104"/>
                <a:gd name="T57" fmla="*/ 66 h 124"/>
                <a:gd name="T58" fmla="*/ 81 w 104"/>
                <a:gd name="T59" fmla="*/ 81 h 124"/>
                <a:gd name="T60" fmla="*/ 75 w 104"/>
                <a:gd name="T61" fmla="*/ 93 h 124"/>
                <a:gd name="T62" fmla="*/ 65 w 104"/>
                <a:gd name="T63" fmla="*/ 100 h 124"/>
                <a:gd name="T64" fmla="*/ 37 w 104"/>
                <a:gd name="T65" fmla="*/ 100 h 124"/>
                <a:gd name="T66" fmla="*/ 28 w 104"/>
                <a:gd name="T67" fmla="*/ 93 h 124"/>
                <a:gd name="T68" fmla="*/ 23 w 104"/>
                <a:gd name="T69" fmla="*/ 81 h 124"/>
                <a:gd name="T70" fmla="*/ 21 w 104"/>
                <a:gd name="T71"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4">
                  <a:moveTo>
                    <a:pt x="11" y="105"/>
                  </a:moveTo>
                  <a:cubicBezTo>
                    <a:pt x="15" y="110"/>
                    <a:pt x="21" y="115"/>
                    <a:pt x="27" y="119"/>
                  </a:cubicBezTo>
                  <a:cubicBezTo>
                    <a:pt x="34" y="123"/>
                    <a:pt x="42" y="124"/>
                    <a:pt x="51" y="124"/>
                  </a:cubicBezTo>
                  <a:cubicBezTo>
                    <a:pt x="60" y="124"/>
                    <a:pt x="68" y="123"/>
                    <a:pt x="75" y="119"/>
                  </a:cubicBezTo>
                  <a:cubicBezTo>
                    <a:pt x="81" y="116"/>
                    <a:pt x="87" y="111"/>
                    <a:pt x="91" y="106"/>
                  </a:cubicBezTo>
                  <a:cubicBezTo>
                    <a:pt x="96" y="100"/>
                    <a:pt x="99" y="94"/>
                    <a:pt x="101" y="87"/>
                  </a:cubicBezTo>
                  <a:cubicBezTo>
                    <a:pt x="103" y="80"/>
                    <a:pt x="104" y="73"/>
                    <a:pt x="104" y="66"/>
                  </a:cubicBezTo>
                  <a:cubicBezTo>
                    <a:pt x="104" y="62"/>
                    <a:pt x="104" y="58"/>
                    <a:pt x="103" y="53"/>
                  </a:cubicBezTo>
                  <a:cubicBezTo>
                    <a:pt x="102" y="48"/>
                    <a:pt x="101" y="43"/>
                    <a:pt x="99" y="38"/>
                  </a:cubicBezTo>
                  <a:cubicBezTo>
                    <a:pt x="98" y="33"/>
                    <a:pt x="96" y="29"/>
                    <a:pt x="93" y="24"/>
                  </a:cubicBezTo>
                  <a:cubicBezTo>
                    <a:pt x="90" y="20"/>
                    <a:pt x="87" y="16"/>
                    <a:pt x="83" y="12"/>
                  </a:cubicBezTo>
                  <a:cubicBezTo>
                    <a:pt x="79" y="9"/>
                    <a:pt x="75" y="6"/>
                    <a:pt x="69" y="4"/>
                  </a:cubicBezTo>
                  <a:cubicBezTo>
                    <a:pt x="59" y="0"/>
                    <a:pt x="44" y="0"/>
                    <a:pt x="34" y="4"/>
                  </a:cubicBezTo>
                  <a:cubicBezTo>
                    <a:pt x="29" y="6"/>
                    <a:pt x="24" y="9"/>
                    <a:pt x="20" y="13"/>
                  </a:cubicBezTo>
                  <a:cubicBezTo>
                    <a:pt x="16" y="16"/>
                    <a:pt x="13" y="20"/>
                    <a:pt x="10" y="25"/>
                  </a:cubicBezTo>
                  <a:cubicBezTo>
                    <a:pt x="8" y="30"/>
                    <a:pt x="6" y="34"/>
                    <a:pt x="4" y="39"/>
                  </a:cubicBezTo>
                  <a:cubicBezTo>
                    <a:pt x="3" y="44"/>
                    <a:pt x="1" y="49"/>
                    <a:pt x="1" y="53"/>
                  </a:cubicBezTo>
                  <a:cubicBezTo>
                    <a:pt x="0" y="58"/>
                    <a:pt x="0" y="62"/>
                    <a:pt x="0" y="66"/>
                  </a:cubicBezTo>
                  <a:cubicBezTo>
                    <a:pt x="0" y="73"/>
                    <a:pt x="1" y="79"/>
                    <a:pt x="2" y="86"/>
                  </a:cubicBezTo>
                  <a:cubicBezTo>
                    <a:pt x="4" y="93"/>
                    <a:pt x="7" y="99"/>
                    <a:pt x="11" y="105"/>
                  </a:cubicBezTo>
                  <a:close/>
                  <a:moveTo>
                    <a:pt x="21" y="66"/>
                  </a:moveTo>
                  <a:cubicBezTo>
                    <a:pt x="21" y="61"/>
                    <a:pt x="22" y="55"/>
                    <a:pt x="23" y="50"/>
                  </a:cubicBezTo>
                  <a:cubicBezTo>
                    <a:pt x="24" y="44"/>
                    <a:pt x="26" y="40"/>
                    <a:pt x="29" y="35"/>
                  </a:cubicBezTo>
                  <a:cubicBezTo>
                    <a:pt x="31" y="31"/>
                    <a:pt x="34" y="28"/>
                    <a:pt x="38" y="26"/>
                  </a:cubicBezTo>
                  <a:cubicBezTo>
                    <a:pt x="42" y="23"/>
                    <a:pt x="46" y="22"/>
                    <a:pt x="52" y="22"/>
                  </a:cubicBezTo>
                  <a:cubicBezTo>
                    <a:pt x="57" y="22"/>
                    <a:pt x="62" y="23"/>
                    <a:pt x="66" y="26"/>
                  </a:cubicBezTo>
                  <a:cubicBezTo>
                    <a:pt x="70" y="28"/>
                    <a:pt x="73" y="31"/>
                    <a:pt x="75" y="35"/>
                  </a:cubicBezTo>
                  <a:cubicBezTo>
                    <a:pt x="78" y="39"/>
                    <a:pt x="79" y="44"/>
                    <a:pt x="81" y="49"/>
                  </a:cubicBezTo>
                  <a:cubicBezTo>
                    <a:pt x="82" y="55"/>
                    <a:pt x="83" y="60"/>
                    <a:pt x="83" y="66"/>
                  </a:cubicBezTo>
                  <a:cubicBezTo>
                    <a:pt x="83" y="72"/>
                    <a:pt x="82" y="77"/>
                    <a:pt x="81" y="81"/>
                  </a:cubicBezTo>
                  <a:cubicBezTo>
                    <a:pt x="79" y="86"/>
                    <a:pt x="78" y="90"/>
                    <a:pt x="75" y="93"/>
                  </a:cubicBezTo>
                  <a:cubicBezTo>
                    <a:pt x="73" y="96"/>
                    <a:pt x="69" y="99"/>
                    <a:pt x="65" y="100"/>
                  </a:cubicBezTo>
                  <a:cubicBezTo>
                    <a:pt x="58" y="104"/>
                    <a:pt x="45" y="104"/>
                    <a:pt x="37" y="100"/>
                  </a:cubicBezTo>
                  <a:cubicBezTo>
                    <a:pt x="34" y="99"/>
                    <a:pt x="31" y="96"/>
                    <a:pt x="28" y="93"/>
                  </a:cubicBezTo>
                  <a:cubicBezTo>
                    <a:pt x="26" y="90"/>
                    <a:pt x="24" y="86"/>
                    <a:pt x="23" y="81"/>
                  </a:cubicBezTo>
                  <a:cubicBezTo>
                    <a:pt x="22" y="77"/>
                    <a:pt x="21" y="72"/>
                    <a:pt x="2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42" name="Freeform 34"/>
            <p:cNvSpPr>
              <a:spLocks noEditPoints="1"/>
            </p:cNvSpPr>
            <p:nvPr/>
          </p:nvSpPr>
          <p:spPr bwMode="auto">
            <a:xfrm>
              <a:off x="6188076" y="2506663"/>
              <a:ext cx="311150" cy="374650"/>
            </a:xfrm>
            <a:custGeom>
              <a:avLst/>
              <a:gdLst>
                <a:gd name="T0" fmla="*/ 91 w 104"/>
                <a:gd name="T1" fmla="*/ 106 h 125"/>
                <a:gd name="T2" fmla="*/ 101 w 104"/>
                <a:gd name="T3" fmla="*/ 88 h 125"/>
                <a:gd name="T4" fmla="*/ 104 w 104"/>
                <a:gd name="T5" fmla="*/ 67 h 125"/>
                <a:gd name="T6" fmla="*/ 103 w 104"/>
                <a:gd name="T7" fmla="*/ 53 h 125"/>
                <a:gd name="T8" fmla="*/ 99 w 104"/>
                <a:gd name="T9" fmla="*/ 39 h 125"/>
                <a:gd name="T10" fmla="*/ 93 w 104"/>
                <a:gd name="T11" fmla="*/ 25 h 125"/>
                <a:gd name="T12" fmla="*/ 83 w 104"/>
                <a:gd name="T13" fmla="*/ 13 h 125"/>
                <a:gd name="T14" fmla="*/ 69 w 104"/>
                <a:gd name="T15" fmla="*/ 5 h 125"/>
                <a:gd name="T16" fmla="*/ 34 w 104"/>
                <a:gd name="T17" fmla="*/ 5 h 125"/>
                <a:gd name="T18" fmla="*/ 20 w 104"/>
                <a:gd name="T19" fmla="*/ 14 h 125"/>
                <a:gd name="T20" fmla="*/ 10 w 104"/>
                <a:gd name="T21" fmla="*/ 26 h 125"/>
                <a:gd name="T22" fmla="*/ 4 w 104"/>
                <a:gd name="T23" fmla="*/ 40 h 125"/>
                <a:gd name="T24" fmla="*/ 1 w 104"/>
                <a:gd name="T25" fmla="*/ 54 h 125"/>
                <a:gd name="T26" fmla="*/ 0 w 104"/>
                <a:gd name="T27" fmla="*/ 67 h 125"/>
                <a:gd name="T28" fmla="*/ 2 w 104"/>
                <a:gd name="T29" fmla="*/ 87 h 125"/>
                <a:gd name="T30" fmla="*/ 11 w 104"/>
                <a:gd name="T31" fmla="*/ 105 h 125"/>
                <a:gd name="T32" fmla="*/ 27 w 104"/>
                <a:gd name="T33" fmla="*/ 120 h 125"/>
                <a:gd name="T34" fmla="*/ 51 w 104"/>
                <a:gd name="T35" fmla="*/ 125 h 125"/>
                <a:gd name="T36" fmla="*/ 75 w 104"/>
                <a:gd name="T37" fmla="*/ 120 h 125"/>
                <a:gd name="T38" fmla="*/ 91 w 104"/>
                <a:gd name="T39" fmla="*/ 106 h 125"/>
                <a:gd name="T40" fmla="*/ 82 w 104"/>
                <a:gd name="T41" fmla="*/ 67 h 125"/>
                <a:gd name="T42" fmla="*/ 81 w 104"/>
                <a:gd name="T43" fmla="*/ 82 h 125"/>
                <a:gd name="T44" fmla="*/ 75 w 104"/>
                <a:gd name="T45" fmla="*/ 94 h 125"/>
                <a:gd name="T46" fmla="*/ 65 w 104"/>
                <a:gd name="T47" fmla="*/ 101 h 125"/>
                <a:gd name="T48" fmla="*/ 37 w 104"/>
                <a:gd name="T49" fmla="*/ 101 h 125"/>
                <a:gd name="T50" fmla="*/ 28 w 104"/>
                <a:gd name="T51" fmla="*/ 94 h 125"/>
                <a:gd name="T52" fmla="*/ 23 w 104"/>
                <a:gd name="T53" fmla="*/ 82 h 125"/>
                <a:gd name="T54" fmla="*/ 21 w 104"/>
                <a:gd name="T55" fmla="*/ 67 h 125"/>
                <a:gd name="T56" fmla="*/ 23 w 104"/>
                <a:gd name="T57" fmla="*/ 50 h 125"/>
                <a:gd name="T58" fmla="*/ 29 w 104"/>
                <a:gd name="T59" fmla="*/ 36 h 125"/>
                <a:gd name="T60" fmla="*/ 38 w 104"/>
                <a:gd name="T61" fmla="*/ 26 h 125"/>
                <a:gd name="T62" fmla="*/ 52 w 104"/>
                <a:gd name="T63" fmla="*/ 23 h 125"/>
                <a:gd name="T64" fmla="*/ 66 w 104"/>
                <a:gd name="T65" fmla="*/ 26 h 125"/>
                <a:gd name="T66" fmla="*/ 75 w 104"/>
                <a:gd name="T67" fmla="*/ 36 h 125"/>
                <a:gd name="T68" fmla="*/ 81 w 104"/>
                <a:gd name="T69" fmla="*/ 50 h 125"/>
                <a:gd name="T70" fmla="*/ 82 w 104"/>
                <a:gd name="T71" fmla="*/ 6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5">
                  <a:moveTo>
                    <a:pt x="91" y="106"/>
                  </a:moveTo>
                  <a:cubicBezTo>
                    <a:pt x="95" y="101"/>
                    <a:pt x="99" y="95"/>
                    <a:pt x="101" y="88"/>
                  </a:cubicBezTo>
                  <a:cubicBezTo>
                    <a:pt x="103" y="81"/>
                    <a:pt x="104" y="74"/>
                    <a:pt x="104" y="67"/>
                  </a:cubicBezTo>
                  <a:cubicBezTo>
                    <a:pt x="104" y="63"/>
                    <a:pt x="103" y="58"/>
                    <a:pt x="103" y="53"/>
                  </a:cubicBezTo>
                  <a:cubicBezTo>
                    <a:pt x="102" y="49"/>
                    <a:pt x="101" y="44"/>
                    <a:pt x="99" y="39"/>
                  </a:cubicBezTo>
                  <a:cubicBezTo>
                    <a:pt x="98" y="34"/>
                    <a:pt x="95" y="30"/>
                    <a:pt x="93" y="25"/>
                  </a:cubicBezTo>
                  <a:cubicBezTo>
                    <a:pt x="90" y="21"/>
                    <a:pt x="87" y="17"/>
                    <a:pt x="83" y="13"/>
                  </a:cubicBezTo>
                  <a:cubicBezTo>
                    <a:pt x="79" y="10"/>
                    <a:pt x="75" y="7"/>
                    <a:pt x="69" y="5"/>
                  </a:cubicBezTo>
                  <a:cubicBezTo>
                    <a:pt x="59" y="1"/>
                    <a:pt x="44" y="0"/>
                    <a:pt x="34" y="5"/>
                  </a:cubicBezTo>
                  <a:cubicBezTo>
                    <a:pt x="28" y="7"/>
                    <a:pt x="24" y="10"/>
                    <a:pt x="20" y="14"/>
                  </a:cubicBezTo>
                  <a:cubicBezTo>
                    <a:pt x="16" y="17"/>
                    <a:pt x="13" y="21"/>
                    <a:pt x="10" y="26"/>
                  </a:cubicBezTo>
                  <a:cubicBezTo>
                    <a:pt x="8" y="30"/>
                    <a:pt x="6" y="35"/>
                    <a:pt x="4" y="40"/>
                  </a:cubicBezTo>
                  <a:cubicBezTo>
                    <a:pt x="2" y="45"/>
                    <a:pt x="1" y="49"/>
                    <a:pt x="1" y="54"/>
                  </a:cubicBezTo>
                  <a:cubicBezTo>
                    <a:pt x="0" y="59"/>
                    <a:pt x="0" y="63"/>
                    <a:pt x="0" y="67"/>
                  </a:cubicBezTo>
                  <a:cubicBezTo>
                    <a:pt x="0" y="73"/>
                    <a:pt x="1" y="80"/>
                    <a:pt x="2" y="87"/>
                  </a:cubicBezTo>
                  <a:cubicBezTo>
                    <a:pt x="4" y="94"/>
                    <a:pt x="7" y="100"/>
                    <a:pt x="11" y="105"/>
                  </a:cubicBezTo>
                  <a:cubicBezTo>
                    <a:pt x="15" y="111"/>
                    <a:pt x="21" y="116"/>
                    <a:pt x="27" y="120"/>
                  </a:cubicBezTo>
                  <a:cubicBezTo>
                    <a:pt x="34" y="123"/>
                    <a:pt x="42" y="125"/>
                    <a:pt x="51" y="125"/>
                  </a:cubicBezTo>
                  <a:cubicBezTo>
                    <a:pt x="60" y="125"/>
                    <a:pt x="68" y="123"/>
                    <a:pt x="75" y="120"/>
                  </a:cubicBezTo>
                  <a:cubicBezTo>
                    <a:pt x="81" y="116"/>
                    <a:pt x="87" y="112"/>
                    <a:pt x="91" y="106"/>
                  </a:cubicBezTo>
                  <a:close/>
                  <a:moveTo>
                    <a:pt x="82" y="67"/>
                  </a:moveTo>
                  <a:cubicBezTo>
                    <a:pt x="82" y="72"/>
                    <a:pt x="82" y="77"/>
                    <a:pt x="81" y="82"/>
                  </a:cubicBezTo>
                  <a:cubicBezTo>
                    <a:pt x="79" y="87"/>
                    <a:pt x="77" y="90"/>
                    <a:pt x="75" y="94"/>
                  </a:cubicBezTo>
                  <a:cubicBezTo>
                    <a:pt x="72" y="97"/>
                    <a:pt x="69" y="99"/>
                    <a:pt x="65" y="101"/>
                  </a:cubicBezTo>
                  <a:cubicBezTo>
                    <a:pt x="58" y="105"/>
                    <a:pt x="45" y="105"/>
                    <a:pt x="37" y="101"/>
                  </a:cubicBezTo>
                  <a:cubicBezTo>
                    <a:pt x="33" y="99"/>
                    <a:pt x="31" y="97"/>
                    <a:pt x="28" y="94"/>
                  </a:cubicBezTo>
                  <a:cubicBezTo>
                    <a:pt x="26" y="90"/>
                    <a:pt x="24" y="87"/>
                    <a:pt x="23" y="82"/>
                  </a:cubicBezTo>
                  <a:cubicBezTo>
                    <a:pt x="22" y="77"/>
                    <a:pt x="21" y="72"/>
                    <a:pt x="21" y="67"/>
                  </a:cubicBezTo>
                  <a:cubicBezTo>
                    <a:pt x="21" y="61"/>
                    <a:pt x="22" y="56"/>
                    <a:pt x="23" y="50"/>
                  </a:cubicBezTo>
                  <a:cubicBezTo>
                    <a:pt x="24" y="45"/>
                    <a:pt x="26" y="40"/>
                    <a:pt x="29" y="36"/>
                  </a:cubicBezTo>
                  <a:cubicBezTo>
                    <a:pt x="31" y="32"/>
                    <a:pt x="34" y="29"/>
                    <a:pt x="38" y="26"/>
                  </a:cubicBezTo>
                  <a:cubicBezTo>
                    <a:pt x="42" y="24"/>
                    <a:pt x="46" y="23"/>
                    <a:pt x="52" y="23"/>
                  </a:cubicBezTo>
                  <a:cubicBezTo>
                    <a:pt x="57" y="23"/>
                    <a:pt x="62" y="24"/>
                    <a:pt x="66" y="26"/>
                  </a:cubicBezTo>
                  <a:cubicBezTo>
                    <a:pt x="69" y="29"/>
                    <a:pt x="73" y="32"/>
                    <a:pt x="75" y="36"/>
                  </a:cubicBezTo>
                  <a:cubicBezTo>
                    <a:pt x="77" y="40"/>
                    <a:pt x="79" y="45"/>
                    <a:pt x="81" y="50"/>
                  </a:cubicBezTo>
                  <a:cubicBezTo>
                    <a:pt x="82" y="55"/>
                    <a:pt x="82" y="61"/>
                    <a:pt x="8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43" name="Freeform 35"/>
            <p:cNvSpPr>
              <a:spLocks/>
            </p:cNvSpPr>
            <p:nvPr/>
          </p:nvSpPr>
          <p:spPr bwMode="auto">
            <a:xfrm>
              <a:off x="6546851" y="2503488"/>
              <a:ext cx="141288" cy="377825"/>
            </a:xfrm>
            <a:custGeom>
              <a:avLst/>
              <a:gdLst>
                <a:gd name="T0" fmla="*/ 16 w 47"/>
                <a:gd name="T1" fmla="*/ 18 h 126"/>
                <a:gd name="T2" fmla="*/ 11 w 47"/>
                <a:gd name="T3" fmla="*/ 25 h 126"/>
                <a:gd name="T4" fmla="*/ 9 w 47"/>
                <a:gd name="T5" fmla="*/ 27 h 126"/>
                <a:gd name="T6" fmla="*/ 4 w 47"/>
                <a:gd name="T7" fmla="*/ 31 h 126"/>
                <a:gd name="T8" fmla="*/ 0 w 47"/>
                <a:gd name="T9" fmla="*/ 39 h 126"/>
                <a:gd name="T10" fmla="*/ 2 w 47"/>
                <a:gd name="T11" fmla="*/ 46 h 126"/>
                <a:gd name="T12" fmla="*/ 2 w 47"/>
                <a:gd name="T13" fmla="*/ 46 h 126"/>
                <a:gd name="T14" fmla="*/ 2 w 47"/>
                <a:gd name="T15" fmla="*/ 46 h 126"/>
                <a:gd name="T16" fmla="*/ 3 w 47"/>
                <a:gd name="T17" fmla="*/ 46 h 126"/>
                <a:gd name="T18" fmla="*/ 9 w 47"/>
                <a:gd name="T19" fmla="*/ 50 h 126"/>
                <a:gd name="T20" fmla="*/ 17 w 47"/>
                <a:gd name="T21" fmla="*/ 48 h 126"/>
                <a:gd name="T22" fmla="*/ 22 w 47"/>
                <a:gd name="T23" fmla="*/ 43 h 126"/>
                <a:gd name="T24" fmla="*/ 25 w 47"/>
                <a:gd name="T25" fmla="*/ 39 h 126"/>
                <a:gd name="T26" fmla="*/ 26 w 47"/>
                <a:gd name="T27" fmla="*/ 78 h 126"/>
                <a:gd name="T28" fmla="*/ 25 w 47"/>
                <a:gd name="T29" fmla="*/ 117 h 126"/>
                <a:gd name="T30" fmla="*/ 29 w 47"/>
                <a:gd name="T31" fmla="*/ 125 h 126"/>
                <a:gd name="T32" fmla="*/ 36 w 47"/>
                <a:gd name="T33" fmla="*/ 126 h 126"/>
                <a:gd name="T34" fmla="*/ 43 w 47"/>
                <a:gd name="T35" fmla="*/ 125 h 126"/>
                <a:gd name="T36" fmla="*/ 47 w 47"/>
                <a:gd name="T37" fmla="*/ 117 h 126"/>
                <a:gd name="T38" fmla="*/ 46 w 47"/>
                <a:gd name="T39" fmla="*/ 12 h 126"/>
                <a:gd name="T40" fmla="*/ 44 w 47"/>
                <a:gd name="T41" fmla="*/ 6 h 126"/>
                <a:gd name="T42" fmla="*/ 39 w 47"/>
                <a:gd name="T43" fmla="*/ 2 h 126"/>
                <a:gd name="T44" fmla="*/ 32 w 47"/>
                <a:gd name="T45" fmla="*/ 0 h 126"/>
                <a:gd name="T46" fmla="*/ 24 w 47"/>
                <a:gd name="T47" fmla="*/ 5 h 126"/>
                <a:gd name="T48" fmla="*/ 24 w 47"/>
                <a:gd name="T49" fmla="*/ 5 h 126"/>
                <a:gd name="T50" fmla="*/ 21 w 47"/>
                <a:gd name="T51" fmla="*/ 12 h 126"/>
                <a:gd name="T52" fmla="*/ 16 w 47"/>
                <a:gd name="T5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7" h="126">
                  <a:moveTo>
                    <a:pt x="16" y="18"/>
                  </a:moveTo>
                  <a:cubicBezTo>
                    <a:pt x="15" y="20"/>
                    <a:pt x="13" y="22"/>
                    <a:pt x="11" y="25"/>
                  </a:cubicBezTo>
                  <a:cubicBezTo>
                    <a:pt x="10" y="25"/>
                    <a:pt x="10" y="26"/>
                    <a:pt x="9" y="27"/>
                  </a:cubicBezTo>
                  <a:cubicBezTo>
                    <a:pt x="4" y="31"/>
                    <a:pt x="4" y="31"/>
                    <a:pt x="4" y="31"/>
                  </a:cubicBezTo>
                  <a:cubicBezTo>
                    <a:pt x="1" y="34"/>
                    <a:pt x="0" y="37"/>
                    <a:pt x="0" y="39"/>
                  </a:cubicBezTo>
                  <a:cubicBezTo>
                    <a:pt x="0" y="42"/>
                    <a:pt x="1" y="44"/>
                    <a:pt x="2" y="46"/>
                  </a:cubicBezTo>
                  <a:cubicBezTo>
                    <a:pt x="2" y="46"/>
                    <a:pt x="2" y="46"/>
                    <a:pt x="2" y="46"/>
                  </a:cubicBezTo>
                  <a:cubicBezTo>
                    <a:pt x="2" y="46"/>
                    <a:pt x="2" y="46"/>
                    <a:pt x="2" y="46"/>
                  </a:cubicBezTo>
                  <a:cubicBezTo>
                    <a:pt x="2" y="46"/>
                    <a:pt x="2" y="46"/>
                    <a:pt x="3" y="46"/>
                  </a:cubicBezTo>
                  <a:cubicBezTo>
                    <a:pt x="4" y="48"/>
                    <a:pt x="6" y="49"/>
                    <a:pt x="9" y="50"/>
                  </a:cubicBezTo>
                  <a:cubicBezTo>
                    <a:pt x="11" y="50"/>
                    <a:pt x="14" y="50"/>
                    <a:pt x="17" y="48"/>
                  </a:cubicBezTo>
                  <a:cubicBezTo>
                    <a:pt x="19" y="46"/>
                    <a:pt x="20" y="45"/>
                    <a:pt x="22" y="43"/>
                  </a:cubicBezTo>
                  <a:cubicBezTo>
                    <a:pt x="23" y="42"/>
                    <a:pt x="24" y="41"/>
                    <a:pt x="25" y="39"/>
                  </a:cubicBezTo>
                  <a:cubicBezTo>
                    <a:pt x="26" y="78"/>
                    <a:pt x="26" y="78"/>
                    <a:pt x="26" y="78"/>
                  </a:cubicBezTo>
                  <a:cubicBezTo>
                    <a:pt x="25" y="117"/>
                    <a:pt x="25" y="117"/>
                    <a:pt x="25" y="117"/>
                  </a:cubicBezTo>
                  <a:cubicBezTo>
                    <a:pt x="25" y="122"/>
                    <a:pt x="28" y="124"/>
                    <a:pt x="29" y="125"/>
                  </a:cubicBezTo>
                  <a:cubicBezTo>
                    <a:pt x="31" y="126"/>
                    <a:pt x="33" y="126"/>
                    <a:pt x="36" y="126"/>
                  </a:cubicBezTo>
                  <a:cubicBezTo>
                    <a:pt x="38" y="126"/>
                    <a:pt x="41" y="126"/>
                    <a:pt x="43" y="125"/>
                  </a:cubicBezTo>
                  <a:cubicBezTo>
                    <a:pt x="46" y="123"/>
                    <a:pt x="47" y="120"/>
                    <a:pt x="47" y="117"/>
                  </a:cubicBezTo>
                  <a:cubicBezTo>
                    <a:pt x="46" y="12"/>
                    <a:pt x="46" y="12"/>
                    <a:pt x="46" y="12"/>
                  </a:cubicBezTo>
                  <a:cubicBezTo>
                    <a:pt x="46" y="10"/>
                    <a:pt x="45" y="8"/>
                    <a:pt x="44" y="6"/>
                  </a:cubicBezTo>
                  <a:cubicBezTo>
                    <a:pt x="42" y="4"/>
                    <a:pt x="41" y="3"/>
                    <a:pt x="39" y="2"/>
                  </a:cubicBezTo>
                  <a:cubicBezTo>
                    <a:pt x="37" y="1"/>
                    <a:pt x="34" y="0"/>
                    <a:pt x="32" y="0"/>
                  </a:cubicBezTo>
                  <a:cubicBezTo>
                    <a:pt x="28" y="0"/>
                    <a:pt x="26" y="2"/>
                    <a:pt x="24" y="5"/>
                  </a:cubicBezTo>
                  <a:cubicBezTo>
                    <a:pt x="24" y="5"/>
                    <a:pt x="24" y="5"/>
                    <a:pt x="24" y="5"/>
                  </a:cubicBezTo>
                  <a:cubicBezTo>
                    <a:pt x="23" y="7"/>
                    <a:pt x="22" y="10"/>
                    <a:pt x="21" y="12"/>
                  </a:cubicBezTo>
                  <a:cubicBezTo>
                    <a:pt x="19" y="14"/>
                    <a:pt x="18" y="16"/>
                    <a:pt x="1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44" name="Freeform 36"/>
            <p:cNvSpPr>
              <a:spLocks/>
            </p:cNvSpPr>
            <p:nvPr/>
          </p:nvSpPr>
          <p:spPr bwMode="auto">
            <a:xfrm>
              <a:off x="7132638" y="2076450"/>
              <a:ext cx="144463" cy="379413"/>
            </a:xfrm>
            <a:custGeom>
              <a:avLst/>
              <a:gdLst>
                <a:gd name="T0" fmla="*/ 3 w 48"/>
                <a:gd name="T1" fmla="*/ 47 h 127"/>
                <a:gd name="T2" fmla="*/ 3 w 48"/>
                <a:gd name="T3" fmla="*/ 46 h 127"/>
                <a:gd name="T4" fmla="*/ 3 w 48"/>
                <a:gd name="T5" fmla="*/ 47 h 127"/>
                <a:gd name="T6" fmla="*/ 9 w 48"/>
                <a:gd name="T7" fmla="*/ 50 h 127"/>
                <a:gd name="T8" fmla="*/ 18 w 48"/>
                <a:gd name="T9" fmla="*/ 48 h 127"/>
                <a:gd name="T10" fmla="*/ 22 w 48"/>
                <a:gd name="T11" fmla="*/ 43 h 127"/>
                <a:gd name="T12" fmla="*/ 26 w 48"/>
                <a:gd name="T13" fmla="*/ 40 h 127"/>
                <a:gd name="T14" fmla="*/ 26 w 48"/>
                <a:gd name="T15" fmla="*/ 78 h 127"/>
                <a:gd name="T16" fmla="*/ 26 w 48"/>
                <a:gd name="T17" fmla="*/ 117 h 127"/>
                <a:gd name="T18" fmla="*/ 30 w 48"/>
                <a:gd name="T19" fmla="*/ 125 h 127"/>
                <a:gd name="T20" fmla="*/ 36 w 48"/>
                <a:gd name="T21" fmla="*/ 127 h 127"/>
                <a:gd name="T22" fmla="*/ 43 w 48"/>
                <a:gd name="T23" fmla="*/ 125 h 127"/>
                <a:gd name="T24" fmla="*/ 48 w 48"/>
                <a:gd name="T25" fmla="*/ 117 h 127"/>
                <a:gd name="T26" fmla="*/ 47 w 48"/>
                <a:gd name="T27" fmla="*/ 12 h 127"/>
                <a:gd name="T28" fmla="*/ 44 w 48"/>
                <a:gd name="T29" fmla="*/ 6 h 127"/>
                <a:gd name="T30" fmla="*/ 39 w 48"/>
                <a:gd name="T31" fmla="*/ 2 h 127"/>
                <a:gd name="T32" fmla="*/ 32 w 48"/>
                <a:gd name="T33" fmla="*/ 0 h 127"/>
                <a:gd name="T34" fmla="*/ 25 w 48"/>
                <a:gd name="T35" fmla="*/ 5 h 127"/>
                <a:gd name="T36" fmla="*/ 25 w 48"/>
                <a:gd name="T37" fmla="*/ 5 h 127"/>
                <a:gd name="T38" fmla="*/ 21 w 48"/>
                <a:gd name="T39" fmla="*/ 12 h 127"/>
                <a:gd name="T40" fmla="*/ 17 w 48"/>
                <a:gd name="T41" fmla="*/ 18 h 127"/>
                <a:gd name="T42" fmla="*/ 11 w 48"/>
                <a:gd name="T43" fmla="*/ 25 h 127"/>
                <a:gd name="T44" fmla="*/ 9 w 48"/>
                <a:gd name="T45" fmla="*/ 27 h 127"/>
                <a:gd name="T46" fmla="*/ 4 w 48"/>
                <a:gd name="T47" fmla="*/ 32 h 127"/>
                <a:gd name="T48" fmla="*/ 0 w 48"/>
                <a:gd name="T49" fmla="*/ 40 h 127"/>
                <a:gd name="T50" fmla="*/ 3 w 48"/>
                <a:gd name="T51" fmla="*/ 46 h 127"/>
                <a:gd name="T52" fmla="*/ 3 w 48"/>
                <a:gd name="T53" fmla="*/ 4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127">
                  <a:moveTo>
                    <a:pt x="3" y="47"/>
                  </a:moveTo>
                  <a:cubicBezTo>
                    <a:pt x="3" y="46"/>
                    <a:pt x="3" y="46"/>
                    <a:pt x="3" y="46"/>
                  </a:cubicBezTo>
                  <a:cubicBezTo>
                    <a:pt x="3" y="47"/>
                    <a:pt x="3" y="47"/>
                    <a:pt x="3" y="47"/>
                  </a:cubicBezTo>
                  <a:cubicBezTo>
                    <a:pt x="5" y="48"/>
                    <a:pt x="7" y="49"/>
                    <a:pt x="9" y="50"/>
                  </a:cubicBezTo>
                  <a:cubicBezTo>
                    <a:pt x="12" y="50"/>
                    <a:pt x="14" y="50"/>
                    <a:pt x="18" y="48"/>
                  </a:cubicBezTo>
                  <a:cubicBezTo>
                    <a:pt x="19" y="47"/>
                    <a:pt x="21" y="45"/>
                    <a:pt x="22" y="43"/>
                  </a:cubicBezTo>
                  <a:cubicBezTo>
                    <a:pt x="23" y="42"/>
                    <a:pt x="25" y="41"/>
                    <a:pt x="26" y="40"/>
                  </a:cubicBezTo>
                  <a:cubicBezTo>
                    <a:pt x="26" y="78"/>
                    <a:pt x="26" y="78"/>
                    <a:pt x="26" y="78"/>
                  </a:cubicBezTo>
                  <a:cubicBezTo>
                    <a:pt x="26" y="117"/>
                    <a:pt x="26" y="117"/>
                    <a:pt x="26" y="117"/>
                  </a:cubicBezTo>
                  <a:cubicBezTo>
                    <a:pt x="26" y="122"/>
                    <a:pt x="28" y="124"/>
                    <a:pt x="30" y="125"/>
                  </a:cubicBezTo>
                  <a:cubicBezTo>
                    <a:pt x="32" y="126"/>
                    <a:pt x="34" y="127"/>
                    <a:pt x="36" y="127"/>
                  </a:cubicBezTo>
                  <a:cubicBezTo>
                    <a:pt x="39" y="127"/>
                    <a:pt x="41" y="126"/>
                    <a:pt x="43" y="125"/>
                  </a:cubicBezTo>
                  <a:cubicBezTo>
                    <a:pt x="46" y="123"/>
                    <a:pt x="48" y="120"/>
                    <a:pt x="48" y="117"/>
                  </a:cubicBezTo>
                  <a:cubicBezTo>
                    <a:pt x="47" y="12"/>
                    <a:pt x="47" y="12"/>
                    <a:pt x="47" y="12"/>
                  </a:cubicBezTo>
                  <a:cubicBezTo>
                    <a:pt x="46" y="10"/>
                    <a:pt x="45" y="8"/>
                    <a:pt x="44" y="6"/>
                  </a:cubicBezTo>
                  <a:cubicBezTo>
                    <a:pt x="43" y="5"/>
                    <a:pt x="41" y="3"/>
                    <a:pt x="39" y="2"/>
                  </a:cubicBezTo>
                  <a:cubicBezTo>
                    <a:pt x="37" y="1"/>
                    <a:pt x="35" y="0"/>
                    <a:pt x="32" y="0"/>
                  </a:cubicBezTo>
                  <a:cubicBezTo>
                    <a:pt x="29" y="1"/>
                    <a:pt x="26" y="3"/>
                    <a:pt x="25" y="5"/>
                  </a:cubicBezTo>
                  <a:cubicBezTo>
                    <a:pt x="25" y="5"/>
                    <a:pt x="25" y="5"/>
                    <a:pt x="25" y="5"/>
                  </a:cubicBezTo>
                  <a:cubicBezTo>
                    <a:pt x="24" y="8"/>
                    <a:pt x="22" y="10"/>
                    <a:pt x="21" y="12"/>
                  </a:cubicBezTo>
                  <a:cubicBezTo>
                    <a:pt x="20" y="14"/>
                    <a:pt x="18" y="16"/>
                    <a:pt x="17" y="18"/>
                  </a:cubicBezTo>
                  <a:cubicBezTo>
                    <a:pt x="15" y="21"/>
                    <a:pt x="13" y="23"/>
                    <a:pt x="11" y="25"/>
                  </a:cubicBezTo>
                  <a:cubicBezTo>
                    <a:pt x="11" y="26"/>
                    <a:pt x="10" y="26"/>
                    <a:pt x="9" y="27"/>
                  </a:cubicBezTo>
                  <a:cubicBezTo>
                    <a:pt x="4" y="32"/>
                    <a:pt x="4" y="32"/>
                    <a:pt x="4" y="32"/>
                  </a:cubicBezTo>
                  <a:cubicBezTo>
                    <a:pt x="2" y="34"/>
                    <a:pt x="0" y="37"/>
                    <a:pt x="0" y="40"/>
                  </a:cubicBezTo>
                  <a:cubicBezTo>
                    <a:pt x="0" y="42"/>
                    <a:pt x="1" y="45"/>
                    <a:pt x="3" y="46"/>
                  </a:cubicBezTo>
                  <a:lnTo>
                    <a:pt x="3"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45" name="Freeform 37"/>
            <p:cNvSpPr>
              <a:spLocks noEditPoints="1"/>
            </p:cNvSpPr>
            <p:nvPr/>
          </p:nvSpPr>
          <p:spPr bwMode="auto">
            <a:xfrm>
              <a:off x="7324726" y="2082800"/>
              <a:ext cx="311150" cy="369888"/>
            </a:xfrm>
            <a:custGeom>
              <a:avLst/>
              <a:gdLst>
                <a:gd name="T0" fmla="*/ 12 w 104"/>
                <a:gd name="T1" fmla="*/ 105 h 124"/>
                <a:gd name="T2" fmla="*/ 28 w 104"/>
                <a:gd name="T3" fmla="*/ 119 h 124"/>
                <a:gd name="T4" fmla="*/ 52 w 104"/>
                <a:gd name="T5" fmla="*/ 124 h 124"/>
                <a:gd name="T6" fmla="*/ 75 w 104"/>
                <a:gd name="T7" fmla="*/ 119 h 124"/>
                <a:gd name="T8" fmla="*/ 92 w 104"/>
                <a:gd name="T9" fmla="*/ 106 h 124"/>
                <a:gd name="T10" fmla="*/ 101 w 104"/>
                <a:gd name="T11" fmla="*/ 87 h 124"/>
                <a:gd name="T12" fmla="*/ 104 w 104"/>
                <a:gd name="T13" fmla="*/ 66 h 124"/>
                <a:gd name="T14" fmla="*/ 103 w 104"/>
                <a:gd name="T15" fmla="*/ 53 h 124"/>
                <a:gd name="T16" fmla="*/ 100 w 104"/>
                <a:gd name="T17" fmla="*/ 38 h 124"/>
                <a:gd name="T18" fmla="*/ 94 w 104"/>
                <a:gd name="T19" fmla="*/ 24 h 124"/>
                <a:gd name="T20" fmla="*/ 84 w 104"/>
                <a:gd name="T21" fmla="*/ 12 h 124"/>
                <a:gd name="T22" fmla="*/ 70 w 104"/>
                <a:gd name="T23" fmla="*/ 4 h 124"/>
                <a:gd name="T24" fmla="*/ 34 w 104"/>
                <a:gd name="T25" fmla="*/ 4 h 124"/>
                <a:gd name="T26" fmla="*/ 21 w 104"/>
                <a:gd name="T27" fmla="*/ 13 h 124"/>
                <a:gd name="T28" fmla="*/ 11 w 104"/>
                <a:gd name="T29" fmla="*/ 25 h 124"/>
                <a:gd name="T30" fmla="*/ 5 w 104"/>
                <a:gd name="T31" fmla="*/ 39 h 124"/>
                <a:gd name="T32" fmla="*/ 1 w 104"/>
                <a:gd name="T33" fmla="*/ 53 h 124"/>
                <a:gd name="T34" fmla="*/ 0 w 104"/>
                <a:gd name="T35" fmla="*/ 66 h 124"/>
                <a:gd name="T36" fmla="*/ 3 w 104"/>
                <a:gd name="T37" fmla="*/ 86 h 124"/>
                <a:gd name="T38" fmla="*/ 12 w 104"/>
                <a:gd name="T39" fmla="*/ 105 h 124"/>
                <a:gd name="T40" fmla="*/ 22 w 104"/>
                <a:gd name="T41" fmla="*/ 66 h 124"/>
                <a:gd name="T42" fmla="*/ 24 w 104"/>
                <a:gd name="T43" fmla="*/ 50 h 124"/>
                <a:gd name="T44" fmla="*/ 29 w 104"/>
                <a:gd name="T45" fmla="*/ 35 h 124"/>
                <a:gd name="T46" fmla="*/ 39 w 104"/>
                <a:gd name="T47" fmla="*/ 26 h 124"/>
                <a:gd name="T48" fmla="*/ 52 w 104"/>
                <a:gd name="T49" fmla="*/ 22 h 124"/>
                <a:gd name="T50" fmla="*/ 66 w 104"/>
                <a:gd name="T51" fmla="*/ 26 h 124"/>
                <a:gd name="T52" fmla="*/ 76 w 104"/>
                <a:gd name="T53" fmla="*/ 35 h 124"/>
                <a:gd name="T54" fmla="*/ 81 w 104"/>
                <a:gd name="T55" fmla="*/ 49 h 124"/>
                <a:gd name="T56" fmla="*/ 83 w 104"/>
                <a:gd name="T57" fmla="*/ 66 h 124"/>
                <a:gd name="T58" fmla="*/ 81 w 104"/>
                <a:gd name="T59" fmla="*/ 81 h 124"/>
                <a:gd name="T60" fmla="*/ 76 w 104"/>
                <a:gd name="T61" fmla="*/ 93 h 124"/>
                <a:gd name="T62" fmla="*/ 66 w 104"/>
                <a:gd name="T63" fmla="*/ 100 h 124"/>
                <a:gd name="T64" fmla="*/ 38 w 104"/>
                <a:gd name="T65" fmla="*/ 100 h 124"/>
                <a:gd name="T66" fmla="*/ 29 w 104"/>
                <a:gd name="T67" fmla="*/ 93 h 124"/>
                <a:gd name="T68" fmla="*/ 24 w 104"/>
                <a:gd name="T69" fmla="*/ 81 h 124"/>
                <a:gd name="T70" fmla="*/ 22 w 104"/>
                <a:gd name="T71"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4">
                  <a:moveTo>
                    <a:pt x="12" y="105"/>
                  </a:moveTo>
                  <a:cubicBezTo>
                    <a:pt x="16" y="110"/>
                    <a:pt x="21" y="115"/>
                    <a:pt x="28" y="119"/>
                  </a:cubicBezTo>
                  <a:cubicBezTo>
                    <a:pt x="34" y="123"/>
                    <a:pt x="42" y="124"/>
                    <a:pt x="52" y="124"/>
                  </a:cubicBezTo>
                  <a:cubicBezTo>
                    <a:pt x="60" y="124"/>
                    <a:pt x="68" y="123"/>
                    <a:pt x="75" y="119"/>
                  </a:cubicBezTo>
                  <a:cubicBezTo>
                    <a:pt x="82" y="116"/>
                    <a:pt x="87" y="111"/>
                    <a:pt x="92" y="106"/>
                  </a:cubicBezTo>
                  <a:cubicBezTo>
                    <a:pt x="96" y="100"/>
                    <a:pt x="99" y="94"/>
                    <a:pt x="101" y="87"/>
                  </a:cubicBezTo>
                  <a:cubicBezTo>
                    <a:pt x="103" y="80"/>
                    <a:pt x="104" y="73"/>
                    <a:pt x="104" y="66"/>
                  </a:cubicBezTo>
                  <a:cubicBezTo>
                    <a:pt x="104" y="62"/>
                    <a:pt x="104" y="58"/>
                    <a:pt x="103" y="53"/>
                  </a:cubicBezTo>
                  <a:cubicBezTo>
                    <a:pt x="103" y="48"/>
                    <a:pt x="101" y="43"/>
                    <a:pt x="100" y="38"/>
                  </a:cubicBezTo>
                  <a:cubicBezTo>
                    <a:pt x="98" y="33"/>
                    <a:pt x="96" y="29"/>
                    <a:pt x="94" y="24"/>
                  </a:cubicBezTo>
                  <a:cubicBezTo>
                    <a:pt x="91" y="20"/>
                    <a:pt x="88" y="16"/>
                    <a:pt x="84" y="12"/>
                  </a:cubicBezTo>
                  <a:cubicBezTo>
                    <a:pt x="80" y="9"/>
                    <a:pt x="75" y="6"/>
                    <a:pt x="70" y="4"/>
                  </a:cubicBezTo>
                  <a:cubicBezTo>
                    <a:pt x="60" y="0"/>
                    <a:pt x="45" y="0"/>
                    <a:pt x="34" y="4"/>
                  </a:cubicBezTo>
                  <a:cubicBezTo>
                    <a:pt x="29" y="6"/>
                    <a:pt x="24" y="9"/>
                    <a:pt x="21" y="13"/>
                  </a:cubicBezTo>
                  <a:cubicBezTo>
                    <a:pt x="17" y="16"/>
                    <a:pt x="14" y="20"/>
                    <a:pt x="11" y="25"/>
                  </a:cubicBezTo>
                  <a:cubicBezTo>
                    <a:pt x="8" y="30"/>
                    <a:pt x="6" y="34"/>
                    <a:pt x="5" y="39"/>
                  </a:cubicBezTo>
                  <a:cubicBezTo>
                    <a:pt x="3" y="44"/>
                    <a:pt x="2" y="49"/>
                    <a:pt x="1" y="53"/>
                  </a:cubicBezTo>
                  <a:cubicBezTo>
                    <a:pt x="1" y="58"/>
                    <a:pt x="0" y="62"/>
                    <a:pt x="0" y="66"/>
                  </a:cubicBezTo>
                  <a:cubicBezTo>
                    <a:pt x="0" y="73"/>
                    <a:pt x="1" y="79"/>
                    <a:pt x="3" y="86"/>
                  </a:cubicBezTo>
                  <a:cubicBezTo>
                    <a:pt x="5" y="93"/>
                    <a:pt x="8" y="99"/>
                    <a:pt x="12" y="105"/>
                  </a:cubicBezTo>
                  <a:close/>
                  <a:moveTo>
                    <a:pt x="22" y="66"/>
                  </a:moveTo>
                  <a:cubicBezTo>
                    <a:pt x="22" y="61"/>
                    <a:pt x="23" y="55"/>
                    <a:pt x="24" y="50"/>
                  </a:cubicBezTo>
                  <a:cubicBezTo>
                    <a:pt x="25" y="44"/>
                    <a:pt x="27" y="40"/>
                    <a:pt x="29" y="35"/>
                  </a:cubicBezTo>
                  <a:cubicBezTo>
                    <a:pt x="32" y="31"/>
                    <a:pt x="35" y="28"/>
                    <a:pt x="39" y="26"/>
                  </a:cubicBezTo>
                  <a:cubicBezTo>
                    <a:pt x="42" y="23"/>
                    <a:pt x="47" y="22"/>
                    <a:pt x="52" y="22"/>
                  </a:cubicBezTo>
                  <a:cubicBezTo>
                    <a:pt x="58" y="22"/>
                    <a:pt x="62" y="23"/>
                    <a:pt x="66" y="26"/>
                  </a:cubicBezTo>
                  <a:cubicBezTo>
                    <a:pt x="70" y="28"/>
                    <a:pt x="73" y="31"/>
                    <a:pt x="76" y="35"/>
                  </a:cubicBezTo>
                  <a:cubicBezTo>
                    <a:pt x="78" y="39"/>
                    <a:pt x="80" y="44"/>
                    <a:pt x="81" y="49"/>
                  </a:cubicBezTo>
                  <a:cubicBezTo>
                    <a:pt x="82" y="55"/>
                    <a:pt x="83" y="61"/>
                    <a:pt x="83" y="66"/>
                  </a:cubicBezTo>
                  <a:cubicBezTo>
                    <a:pt x="83" y="72"/>
                    <a:pt x="82" y="77"/>
                    <a:pt x="81" y="81"/>
                  </a:cubicBezTo>
                  <a:cubicBezTo>
                    <a:pt x="80" y="86"/>
                    <a:pt x="78" y="90"/>
                    <a:pt x="76" y="93"/>
                  </a:cubicBezTo>
                  <a:cubicBezTo>
                    <a:pt x="73" y="96"/>
                    <a:pt x="70" y="99"/>
                    <a:pt x="66" y="100"/>
                  </a:cubicBezTo>
                  <a:cubicBezTo>
                    <a:pt x="58" y="104"/>
                    <a:pt x="45" y="104"/>
                    <a:pt x="38" y="100"/>
                  </a:cubicBezTo>
                  <a:cubicBezTo>
                    <a:pt x="34" y="99"/>
                    <a:pt x="31" y="96"/>
                    <a:pt x="29" y="93"/>
                  </a:cubicBezTo>
                  <a:cubicBezTo>
                    <a:pt x="26" y="90"/>
                    <a:pt x="25" y="86"/>
                    <a:pt x="24" y="81"/>
                  </a:cubicBezTo>
                  <a:cubicBezTo>
                    <a:pt x="23" y="77"/>
                    <a:pt x="22" y="72"/>
                    <a:pt x="22"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46" name="Freeform 38"/>
            <p:cNvSpPr>
              <a:spLocks/>
            </p:cNvSpPr>
            <p:nvPr/>
          </p:nvSpPr>
          <p:spPr bwMode="auto">
            <a:xfrm>
              <a:off x="6230938" y="2952750"/>
              <a:ext cx="139700" cy="379413"/>
            </a:xfrm>
            <a:custGeom>
              <a:avLst/>
              <a:gdLst>
                <a:gd name="T0" fmla="*/ 44 w 47"/>
                <a:gd name="T1" fmla="*/ 6 h 127"/>
                <a:gd name="T2" fmla="*/ 39 w 47"/>
                <a:gd name="T3" fmla="*/ 2 h 127"/>
                <a:gd name="T4" fmla="*/ 32 w 47"/>
                <a:gd name="T5" fmla="*/ 1 h 127"/>
                <a:gd name="T6" fmla="*/ 24 w 47"/>
                <a:gd name="T7" fmla="*/ 5 h 127"/>
                <a:gd name="T8" fmla="*/ 24 w 47"/>
                <a:gd name="T9" fmla="*/ 5 h 127"/>
                <a:gd name="T10" fmla="*/ 21 w 47"/>
                <a:gd name="T11" fmla="*/ 12 h 127"/>
                <a:gd name="T12" fmla="*/ 16 w 47"/>
                <a:gd name="T13" fmla="*/ 18 h 127"/>
                <a:gd name="T14" fmla="*/ 11 w 47"/>
                <a:gd name="T15" fmla="*/ 25 h 127"/>
                <a:gd name="T16" fmla="*/ 9 w 47"/>
                <a:gd name="T17" fmla="*/ 27 h 127"/>
                <a:gd name="T18" fmla="*/ 4 w 47"/>
                <a:gd name="T19" fmla="*/ 32 h 127"/>
                <a:gd name="T20" fmla="*/ 0 w 47"/>
                <a:gd name="T21" fmla="*/ 40 h 127"/>
                <a:gd name="T22" fmla="*/ 2 w 47"/>
                <a:gd name="T23" fmla="*/ 47 h 127"/>
                <a:gd name="T24" fmla="*/ 2 w 47"/>
                <a:gd name="T25" fmla="*/ 47 h 127"/>
                <a:gd name="T26" fmla="*/ 2 w 47"/>
                <a:gd name="T27" fmla="*/ 47 h 127"/>
                <a:gd name="T28" fmla="*/ 2 w 47"/>
                <a:gd name="T29" fmla="*/ 47 h 127"/>
                <a:gd name="T30" fmla="*/ 9 w 47"/>
                <a:gd name="T31" fmla="*/ 50 h 127"/>
                <a:gd name="T32" fmla="*/ 17 w 47"/>
                <a:gd name="T33" fmla="*/ 48 h 127"/>
                <a:gd name="T34" fmla="*/ 22 w 47"/>
                <a:gd name="T35" fmla="*/ 43 h 127"/>
                <a:gd name="T36" fmla="*/ 25 w 47"/>
                <a:gd name="T37" fmla="*/ 40 h 127"/>
                <a:gd name="T38" fmla="*/ 26 w 47"/>
                <a:gd name="T39" fmla="*/ 78 h 127"/>
                <a:gd name="T40" fmla="*/ 25 w 47"/>
                <a:gd name="T41" fmla="*/ 117 h 127"/>
                <a:gd name="T42" fmla="*/ 29 w 47"/>
                <a:gd name="T43" fmla="*/ 125 h 127"/>
                <a:gd name="T44" fmla="*/ 36 w 47"/>
                <a:gd name="T45" fmla="*/ 127 h 127"/>
                <a:gd name="T46" fmla="*/ 43 w 47"/>
                <a:gd name="T47" fmla="*/ 125 h 127"/>
                <a:gd name="T48" fmla="*/ 47 w 47"/>
                <a:gd name="T49" fmla="*/ 117 h 127"/>
                <a:gd name="T50" fmla="*/ 46 w 47"/>
                <a:gd name="T51" fmla="*/ 12 h 127"/>
                <a:gd name="T52" fmla="*/ 44 w 47"/>
                <a:gd name="T53"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7" h="127">
                  <a:moveTo>
                    <a:pt x="44" y="6"/>
                  </a:moveTo>
                  <a:cubicBezTo>
                    <a:pt x="42" y="5"/>
                    <a:pt x="41" y="3"/>
                    <a:pt x="39" y="2"/>
                  </a:cubicBezTo>
                  <a:cubicBezTo>
                    <a:pt x="37" y="1"/>
                    <a:pt x="34" y="0"/>
                    <a:pt x="32" y="1"/>
                  </a:cubicBezTo>
                  <a:cubicBezTo>
                    <a:pt x="28" y="1"/>
                    <a:pt x="26" y="3"/>
                    <a:pt x="24" y="5"/>
                  </a:cubicBezTo>
                  <a:cubicBezTo>
                    <a:pt x="24" y="5"/>
                    <a:pt x="24" y="5"/>
                    <a:pt x="24" y="5"/>
                  </a:cubicBezTo>
                  <a:cubicBezTo>
                    <a:pt x="23" y="8"/>
                    <a:pt x="22" y="10"/>
                    <a:pt x="21" y="12"/>
                  </a:cubicBezTo>
                  <a:cubicBezTo>
                    <a:pt x="19" y="14"/>
                    <a:pt x="18" y="16"/>
                    <a:pt x="16" y="18"/>
                  </a:cubicBezTo>
                  <a:cubicBezTo>
                    <a:pt x="15" y="21"/>
                    <a:pt x="13" y="23"/>
                    <a:pt x="11" y="25"/>
                  </a:cubicBezTo>
                  <a:cubicBezTo>
                    <a:pt x="10" y="26"/>
                    <a:pt x="10" y="26"/>
                    <a:pt x="9" y="27"/>
                  </a:cubicBezTo>
                  <a:cubicBezTo>
                    <a:pt x="4" y="32"/>
                    <a:pt x="4" y="32"/>
                    <a:pt x="4" y="32"/>
                  </a:cubicBezTo>
                  <a:cubicBezTo>
                    <a:pt x="1" y="34"/>
                    <a:pt x="0" y="37"/>
                    <a:pt x="0" y="40"/>
                  </a:cubicBezTo>
                  <a:cubicBezTo>
                    <a:pt x="0" y="42"/>
                    <a:pt x="1" y="45"/>
                    <a:pt x="2" y="47"/>
                  </a:cubicBezTo>
                  <a:cubicBezTo>
                    <a:pt x="2" y="47"/>
                    <a:pt x="2" y="47"/>
                    <a:pt x="2" y="47"/>
                  </a:cubicBezTo>
                  <a:cubicBezTo>
                    <a:pt x="2" y="47"/>
                    <a:pt x="2" y="47"/>
                    <a:pt x="2" y="47"/>
                  </a:cubicBezTo>
                  <a:cubicBezTo>
                    <a:pt x="2" y="47"/>
                    <a:pt x="2" y="47"/>
                    <a:pt x="2" y="47"/>
                  </a:cubicBezTo>
                  <a:cubicBezTo>
                    <a:pt x="4" y="48"/>
                    <a:pt x="6" y="49"/>
                    <a:pt x="9" y="50"/>
                  </a:cubicBezTo>
                  <a:cubicBezTo>
                    <a:pt x="11" y="50"/>
                    <a:pt x="14" y="50"/>
                    <a:pt x="17" y="48"/>
                  </a:cubicBezTo>
                  <a:cubicBezTo>
                    <a:pt x="19" y="47"/>
                    <a:pt x="20" y="45"/>
                    <a:pt x="22" y="43"/>
                  </a:cubicBezTo>
                  <a:cubicBezTo>
                    <a:pt x="23" y="42"/>
                    <a:pt x="24" y="41"/>
                    <a:pt x="25" y="40"/>
                  </a:cubicBezTo>
                  <a:cubicBezTo>
                    <a:pt x="26" y="78"/>
                    <a:pt x="26" y="78"/>
                    <a:pt x="26" y="78"/>
                  </a:cubicBezTo>
                  <a:cubicBezTo>
                    <a:pt x="25" y="117"/>
                    <a:pt x="25" y="117"/>
                    <a:pt x="25" y="117"/>
                  </a:cubicBezTo>
                  <a:cubicBezTo>
                    <a:pt x="25" y="122"/>
                    <a:pt x="28" y="124"/>
                    <a:pt x="29" y="125"/>
                  </a:cubicBezTo>
                  <a:cubicBezTo>
                    <a:pt x="31" y="126"/>
                    <a:pt x="33" y="127"/>
                    <a:pt x="36" y="127"/>
                  </a:cubicBezTo>
                  <a:cubicBezTo>
                    <a:pt x="38" y="127"/>
                    <a:pt x="41" y="126"/>
                    <a:pt x="43" y="125"/>
                  </a:cubicBezTo>
                  <a:cubicBezTo>
                    <a:pt x="46" y="123"/>
                    <a:pt x="47" y="120"/>
                    <a:pt x="47" y="117"/>
                  </a:cubicBezTo>
                  <a:cubicBezTo>
                    <a:pt x="46" y="12"/>
                    <a:pt x="46" y="12"/>
                    <a:pt x="46" y="12"/>
                  </a:cubicBezTo>
                  <a:cubicBezTo>
                    <a:pt x="46" y="10"/>
                    <a:pt x="45" y="8"/>
                    <a:pt x="4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47" name="Freeform 39"/>
            <p:cNvSpPr>
              <a:spLocks noEditPoints="1"/>
            </p:cNvSpPr>
            <p:nvPr/>
          </p:nvSpPr>
          <p:spPr bwMode="auto">
            <a:xfrm>
              <a:off x="6421438" y="2957513"/>
              <a:ext cx="311150" cy="374650"/>
            </a:xfrm>
            <a:custGeom>
              <a:avLst/>
              <a:gdLst>
                <a:gd name="T0" fmla="*/ 99 w 104"/>
                <a:gd name="T1" fmla="*/ 38 h 125"/>
                <a:gd name="T2" fmla="*/ 93 w 104"/>
                <a:gd name="T3" fmla="*/ 25 h 125"/>
                <a:gd name="T4" fmla="*/ 83 w 104"/>
                <a:gd name="T5" fmla="*/ 13 h 125"/>
                <a:gd name="T6" fmla="*/ 69 w 104"/>
                <a:gd name="T7" fmla="*/ 4 h 125"/>
                <a:gd name="T8" fmla="*/ 34 w 104"/>
                <a:gd name="T9" fmla="*/ 4 h 125"/>
                <a:gd name="T10" fmla="*/ 20 w 104"/>
                <a:gd name="T11" fmla="*/ 13 h 125"/>
                <a:gd name="T12" fmla="*/ 10 w 104"/>
                <a:gd name="T13" fmla="*/ 25 h 125"/>
                <a:gd name="T14" fmla="*/ 4 w 104"/>
                <a:gd name="T15" fmla="*/ 39 h 125"/>
                <a:gd name="T16" fmla="*/ 1 w 104"/>
                <a:gd name="T17" fmla="*/ 53 h 125"/>
                <a:gd name="T18" fmla="*/ 0 w 104"/>
                <a:gd name="T19" fmla="*/ 66 h 125"/>
                <a:gd name="T20" fmla="*/ 2 w 104"/>
                <a:gd name="T21" fmla="*/ 86 h 125"/>
                <a:gd name="T22" fmla="*/ 11 w 104"/>
                <a:gd name="T23" fmla="*/ 105 h 125"/>
                <a:gd name="T24" fmla="*/ 27 w 104"/>
                <a:gd name="T25" fmla="*/ 119 h 125"/>
                <a:gd name="T26" fmla="*/ 51 w 104"/>
                <a:gd name="T27" fmla="*/ 125 h 125"/>
                <a:gd name="T28" fmla="*/ 75 w 104"/>
                <a:gd name="T29" fmla="*/ 119 h 125"/>
                <a:gd name="T30" fmla="*/ 91 w 104"/>
                <a:gd name="T31" fmla="*/ 106 h 125"/>
                <a:gd name="T32" fmla="*/ 101 w 104"/>
                <a:gd name="T33" fmla="*/ 87 h 125"/>
                <a:gd name="T34" fmla="*/ 104 w 104"/>
                <a:gd name="T35" fmla="*/ 66 h 125"/>
                <a:gd name="T36" fmla="*/ 103 w 104"/>
                <a:gd name="T37" fmla="*/ 53 h 125"/>
                <a:gd name="T38" fmla="*/ 99 w 104"/>
                <a:gd name="T39" fmla="*/ 38 h 125"/>
                <a:gd name="T40" fmla="*/ 81 w 104"/>
                <a:gd name="T41" fmla="*/ 81 h 125"/>
                <a:gd name="T42" fmla="*/ 75 w 104"/>
                <a:gd name="T43" fmla="*/ 93 h 125"/>
                <a:gd name="T44" fmla="*/ 65 w 104"/>
                <a:gd name="T45" fmla="*/ 100 h 125"/>
                <a:gd name="T46" fmla="*/ 37 w 104"/>
                <a:gd name="T47" fmla="*/ 100 h 125"/>
                <a:gd name="T48" fmla="*/ 28 w 104"/>
                <a:gd name="T49" fmla="*/ 93 h 125"/>
                <a:gd name="T50" fmla="*/ 23 w 104"/>
                <a:gd name="T51" fmla="*/ 81 h 125"/>
                <a:gd name="T52" fmla="*/ 21 w 104"/>
                <a:gd name="T53" fmla="*/ 66 h 125"/>
                <a:gd name="T54" fmla="*/ 23 w 104"/>
                <a:gd name="T55" fmla="*/ 50 h 125"/>
                <a:gd name="T56" fmla="*/ 29 w 104"/>
                <a:gd name="T57" fmla="*/ 36 h 125"/>
                <a:gd name="T58" fmla="*/ 38 w 104"/>
                <a:gd name="T59" fmla="*/ 26 h 125"/>
                <a:gd name="T60" fmla="*/ 52 w 104"/>
                <a:gd name="T61" fmla="*/ 22 h 125"/>
                <a:gd name="T62" fmla="*/ 66 w 104"/>
                <a:gd name="T63" fmla="*/ 26 h 125"/>
                <a:gd name="T64" fmla="*/ 75 w 104"/>
                <a:gd name="T65" fmla="*/ 35 h 125"/>
                <a:gd name="T66" fmla="*/ 81 w 104"/>
                <a:gd name="T67" fmla="*/ 49 h 125"/>
                <a:gd name="T68" fmla="*/ 83 w 104"/>
                <a:gd name="T69" fmla="*/ 66 h 125"/>
                <a:gd name="T70" fmla="*/ 81 w 104"/>
                <a:gd name="T71"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5">
                  <a:moveTo>
                    <a:pt x="99" y="38"/>
                  </a:moveTo>
                  <a:cubicBezTo>
                    <a:pt x="98" y="33"/>
                    <a:pt x="96" y="29"/>
                    <a:pt x="93" y="25"/>
                  </a:cubicBezTo>
                  <a:cubicBezTo>
                    <a:pt x="90" y="20"/>
                    <a:pt x="87" y="16"/>
                    <a:pt x="83" y="13"/>
                  </a:cubicBezTo>
                  <a:cubicBezTo>
                    <a:pt x="79" y="9"/>
                    <a:pt x="75" y="6"/>
                    <a:pt x="69" y="4"/>
                  </a:cubicBezTo>
                  <a:cubicBezTo>
                    <a:pt x="59" y="0"/>
                    <a:pt x="44" y="0"/>
                    <a:pt x="34" y="4"/>
                  </a:cubicBezTo>
                  <a:cubicBezTo>
                    <a:pt x="28" y="6"/>
                    <a:pt x="24" y="9"/>
                    <a:pt x="20" y="13"/>
                  </a:cubicBezTo>
                  <a:cubicBezTo>
                    <a:pt x="16" y="16"/>
                    <a:pt x="13" y="21"/>
                    <a:pt x="10" y="25"/>
                  </a:cubicBezTo>
                  <a:cubicBezTo>
                    <a:pt x="8" y="30"/>
                    <a:pt x="6" y="34"/>
                    <a:pt x="4" y="39"/>
                  </a:cubicBezTo>
                  <a:cubicBezTo>
                    <a:pt x="3" y="44"/>
                    <a:pt x="1" y="49"/>
                    <a:pt x="1" y="53"/>
                  </a:cubicBezTo>
                  <a:cubicBezTo>
                    <a:pt x="0" y="58"/>
                    <a:pt x="0" y="62"/>
                    <a:pt x="0" y="66"/>
                  </a:cubicBezTo>
                  <a:cubicBezTo>
                    <a:pt x="0" y="73"/>
                    <a:pt x="1" y="79"/>
                    <a:pt x="2" y="86"/>
                  </a:cubicBezTo>
                  <a:cubicBezTo>
                    <a:pt x="4" y="93"/>
                    <a:pt x="7" y="99"/>
                    <a:pt x="11" y="105"/>
                  </a:cubicBezTo>
                  <a:cubicBezTo>
                    <a:pt x="15" y="111"/>
                    <a:pt x="21" y="115"/>
                    <a:pt x="27" y="119"/>
                  </a:cubicBezTo>
                  <a:cubicBezTo>
                    <a:pt x="34" y="123"/>
                    <a:pt x="42" y="125"/>
                    <a:pt x="51" y="125"/>
                  </a:cubicBezTo>
                  <a:cubicBezTo>
                    <a:pt x="60" y="125"/>
                    <a:pt x="68" y="123"/>
                    <a:pt x="75" y="119"/>
                  </a:cubicBezTo>
                  <a:cubicBezTo>
                    <a:pt x="81" y="116"/>
                    <a:pt x="87" y="111"/>
                    <a:pt x="91" y="106"/>
                  </a:cubicBezTo>
                  <a:cubicBezTo>
                    <a:pt x="96" y="100"/>
                    <a:pt x="99" y="94"/>
                    <a:pt x="101" y="87"/>
                  </a:cubicBezTo>
                  <a:cubicBezTo>
                    <a:pt x="103" y="80"/>
                    <a:pt x="104" y="73"/>
                    <a:pt x="104" y="66"/>
                  </a:cubicBezTo>
                  <a:cubicBezTo>
                    <a:pt x="104" y="62"/>
                    <a:pt x="104" y="58"/>
                    <a:pt x="103" y="53"/>
                  </a:cubicBezTo>
                  <a:cubicBezTo>
                    <a:pt x="102" y="48"/>
                    <a:pt x="101" y="43"/>
                    <a:pt x="99" y="38"/>
                  </a:cubicBezTo>
                  <a:close/>
                  <a:moveTo>
                    <a:pt x="81" y="81"/>
                  </a:moveTo>
                  <a:cubicBezTo>
                    <a:pt x="79" y="86"/>
                    <a:pt x="78" y="90"/>
                    <a:pt x="75" y="93"/>
                  </a:cubicBezTo>
                  <a:cubicBezTo>
                    <a:pt x="73" y="96"/>
                    <a:pt x="69" y="99"/>
                    <a:pt x="65" y="100"/>
                  </a:cubicBezTo>
                  <a:cubicBezTo>
                    <a:pt x="58" y="104"/>
                    <a:pt x="45" y="104"/>
                    <a:pt x="37" y="100"/>
                  </a:cubicBezTo>
                  <a:cubicBezTo>
                    <a:pt x="34" y="99"/>
                    <a:pt x="31" y="96"/>
                    <a:pt x="28" y="93"/>
                  </a:cubicBezTo>
                  <a:cubicBezTo>
                    <a:pt x="26" y="90"/>
                    <a:pt x="24" y="86"/>
                    <a:pt x="23" y="81"/>
                  </a:cubicBezTo>
                  <a:cubicBezTo>
                    <a:pt x="22" y="77"/>
                    <a:pt x="21" y="72"/>
                    <a:pt x="21" y="66"/>
                  </a:cubicBezTo>
                  <a:cubicBezTo>
                    <a:pt x="21" y="61"/>
                    <a:pt x="22" y="55"/>
                    <a:pt x="23" y="50"/>
                  </a:cubicBezTo>
                  <a:cubicBezTo>
                    <a:pt x="24" y="44"/>
                    <a:pt x="26" y="40"/>
                    <a:pt x="29" y="36"/>
                  </a:cubicBezTo>
                  <a:cubicBezTo>
                    <a:pt x="31" y="31"/>
                    <a:pt x="34" y="28"/>
                    <a:pt x="38" y="26"/>
                  </a:cubicBezTo>
                  <a:cubicBezTo>
                    <a:pt x="42" y="23"/>
                    <a:pt x="46" y="22"/>
                    <a:pt x="52" y="22"/>
                  </a:cubicBezTo>
                  <a:cubicBezTo>
                    <a:pt x="57" y="22"/>
                    <a:pt x="62" y="23"/>
                    <a:pt x="66" y="26"/>
                  </a:cubicBezTo>
                  <a:cubicBezTo>
                    <a:pt x="70" y="28"/>
                    <a:pt x="73" y="31"/>
                    <a:pt x="75" y="35"/>
                  </a:cubicBezTo>
                  <a:cubicBezTo>
                    <a:pt x="78" y="39"/>
                    <a:pt x="79" y="44"/>
                    <a:pt x="81" y="49"/>
                  </a:cubicBezTo>
                  <a:cubicBezTo>
                    <a:pt x="82" y="55"/>
                    <a:pt x="83" y="61"/>
                    <a:pt x="83" y="66"/>
                  </a:cubicBezTo>
                  <a:cubicBezTo>
                    <a:pt x="83" y="72"/>
                    <a:pt x="82" y="77"/>
                    <a:pt x="8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48" name="Freeform 40"/>
            <p:cNvSpPr>
              <a:spLocks/>
            </p:cNvSpPr>
            <p:nvPr/>
          </p:nvSpPr>
          <p:spPr bwMode="auto">
            <a:xfrm>
              <a:off x="7450138" y="2503488"/>
              <a:ext cx="142875" cy="377825"/>
            </a:xfrm>
            <a:custGeom>
              <a:avLst/>
              <a:gdLst>
                <a:gd name="T0" fmla="*/ 30 w 48"/>
                <a:gd name="T1" fmla="*/ 125 h 126"/>
                <a:gd name="T2" fmla="*/ 36 w 48"/>
                <a:gd name="T3" fmla="*/ 126 h 126"/>
                <a:gd name="T4" fmla="*/ 43 w 48"/>
                <a:gd name="T5" fmla="*/ 125 h 126"/>
                <a:gd name="T6" fmla="*/ 48 w 48"/>
                <a:gd name="T7" fmla="*/ 117 h 126"/>
                <a:gd name="T8" fmla="*/ 47 w 48"/>
                <a:gd name="T9" fmla="*/ 12 h 126"/>
                <a:gd name="T10" fmla="*/ 44 w 48"/>
                <a:gd name="T11" fmla="*/ 6 h 126"/>
                <a:gd name="T12" fmla="*/ 39 w 48"/>
                <a:gd name="T13" fmla="*/ 2 h 126"/>
                <a:gd name="T14" fmla="*/ 32 w 48"/>
                <a:gd name="T15" fmla="*/ 0 h 126"/>
                <a:gd name="T16" fmla="*/ 25 w 48"/>
                <a:gd name="T17" fmla="*/ 5 h 126"/>
                <a:gd name="T18" fmla="*/ 25 w 48"/>
                <a:gd name="T19" fmla="*/ 5 h 126"/>
                <a:gd name="T20" fmla="*/ 21 w 48"/>
                <a:gd name="T21" fmla="*/ 12 h 126"/>
                <a:gd name="T22" fmla="*/ 17 w 48"/>
                <a:gd name="T23" fmla="*/ 18 h 126"/>
                <a:gd name="T24" fmla="*/ 11 w 48"/>
                <a:gd name="T25" fmla="*/ 25 h 126"/>
                <a:gd name="T26" fmla="*/ 10 w 48"/>
                <a:gd name="T27" fmla="*/ 26 h 126"/>
                <a:gd name="T28" fmla="*/ 4 w 48"/>
                <a:gd name="T29" fmla="*/ 31 h 126"/>
                <a:gd name="T30" fmla="*/ 0 w 48"/>
                <a:gd name="T31" fmla="*/ 39 h 126"/>
                <a:gd name="T32" fmla="*/ 3 w 48"/>
                <a:gd name="T33" fmla="*/ 46 h 126"/>
                <a:gd name="T34" fmla="*/ 3 w 48"/>
                <a:gd name="T35" fmla="*/ 46 h 126"/>
                <a:gd name="T36" fmla="*/ 3 w 48"/>
                <a:gd name="T37" fmla="*/ 46 h 126"/>
                <a:gd name="T38" fmla="*/ 3 w 48"/>
                <a:gd name="T39" fmla="*/ 46 h 126"/>
                <a:gd name="T40" fmla="*/ 9 w 48"/>
                <a:gd name="T41" fmla="*/ 50 h 126"/>
                <a:gd name="T42" fmla="*/ 18 w 48"/>
                <a:gd name="T43" fmla="*/ 48 h 126"/>
                <a:gd name="T44" fmla="*/ 22 w 48"/>
                <a:gd name="T45" fmla="*/ 43 h 126"/>
                <a:gd name="T46" fmla="*/ 26 w 48"/>
                <a:gd name="T47" fmla="*/ 39 h 126"/>
                <a:gd name="T48" fmla="*/ 26 w 48"/>
                <a:gd name="T49" fmla="*/ 78 h 126"/>
                <a:gd name="T50" fmla="*/ 26 w 48"/>
                <a:gd name="T51" fmla="*/ 117 h 126"/>
                <a:gd name="T52" fmla="*/ 30 w 48"/>
                <a:gd name="T53" fmla="*/ 12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126">
                  <a:moveTo>
                    <a:pt x="30" y="125"/>
                  </a:moveTo>
                  <a:cubicBezTo>
                    <a:pt x="32" y="126"/>
                    <a:pt x="34" y="126"/>
                    <a:pt x="36" y="126"/>
                  </a:cubicBezTo>
                  <a:cubicBezTo>
                    <a:pt x="39" y="126"/>
                    <a:pt x="41" y="126"/>
                    <a:pt x="43" y="125"/>
                  </a:cubicBezTo>
                  <a:cubicBezTo>
                    <a:pt x="46" y="123"/>
                    <a:pt x="48" y="120"/>
                    <a:pt x="48" y="117"/>
                  </a:cubicBezTo>
                  <a:cubicBezTo>
                    <a:pt x="47" y="12"/>
                    <a:pt x="47" y="12"/>
                    <a:pt x="47" y="12"/>
                  </a:cubicBezTo>
                  <a:cubicBezTo>
                    <a:pt x="46" y="10"/>
                    <a:pt x="46" y="8"/>
                    <a:pt x="44" y="6"/>
                  </a:cubicBezTo>
                  <a:cubicBezTo>
                    <a:pt x="43" y="4"/>
                    <a:pt x="41" y="3"/>
                    <a:pt x="39" y="2"/>
                  </a:cubicBezTo>
                  <a:cubicBezTo>
                    <a:pt x="37" y="1"/>
                    <a:pt x="35" y="0"/>
                    <a:pt x="32" y="0"/>
                  </a:cubicBezTo>
                  <a:cubicBezTo>
                    <a:pt x="29" y="0"/>
                    <a:pt x="26" y="2"/>
                    <a:pt x="25" y="5"/>
                  </a:cubicBezTo>
                  <a:cubicBezTo>
                    <a:pt x="25" y="5"/>
                    <a:pt x="25" y="5"/>
                    <a:pt x="25" y="5"/>
                  </a:cubicBezTo>
                  <a:cubicBezTo>
                    <a:pt x="24" y="7"/>
                    <a:pt x="22" y="10"/>
                    <a:pt x="21" y="12"/>
                  </a:cubicBezTo>
                  <a:cubicBezTo>
                    <a:pt x="20" y="14"/>
                    <a:pt x="18" y="16"/>
                    <a:pt x="17" y="18"/>
                  </a:cubicBezTo>
                  <a:cubicBezTo>
                    <a:pt x="15" y="20"/>
                    <a:pt x="13" y="22"/>
                    <a:pt x="11" y="25"/>
                  </a:cubicBezTo>
                  <a:cubicBezTo>
                    <a:pt x="11" y="25"/>
                    <a:pt x="10" y="26"/>
                    <a:pt x="10" y="26"/>
                  </a:cubicBezTo>
                  <a:cubicBezTo>
                    <a:pt x="4" y="31"/>
                    <a:pt x="4" y="31"/>
                    <a:pt x="4" y="31"/>
                  </a:cubicBezTo>
                  <a:cubicBezTo>
                    <a:pt x="2" y="34"/>
                    <a:pt x="0" y="37"/>
                    <a:pt x="0" y="39"/>
                  </a:cubicBezTo>
                  <a:cubicBezTo>
                    <a:pt x="0" y="42"/>
                    <a:pt x="1" y="44"/>
                    <a:pt x="3" y="46"/>
                  </a:cubicBezTo>
                  <a:cubicBezTo>
                    <a:pt x="3" y="46"/>
                    <a:pt x="3" y="46"/>
                    <a:pt x="3" y="46"/>
                  </a:cubicBezTo>
                  <a:cubicBezTo>
                    <a:pt x="3" y="46"/>
                    <a:pt x="3" y="46"/>
                    <a:pt x="3" y="46"/>
                  </a:cubicBezTo>
                  <a:cubicBezTo>
                    <a:pt x="3" y="46"/>
                    <a:pt x="3" y="46"/>
                    <a:pt x="3" y="46"/>
                  </a:cubicBezTo>
                  <a:cubicBezTo>
                    <a:pt x="5" y="48"/>
                    <a:pt x="7" y="49"/>
                    <a:pt x="9" y="50"/>
                  </a:cubicBezTo>
                  <a:cubicBezTo>
                    <a:pt x="12" y="50"/>
                    <a:pt x="14" y="50"/>
                    <a:pt x="18" y="48"/>
                  </a:cubicBezTo>
                  <a:cubicBezTo>
                    <a:pt x="19" y="46"/>
                    <a:pt x="21" y="45"/>
                    <a:pt x="22" y="43"/>
                  </a:cubicBezTo>
                  <a:cubicBezTo>
                    <a:pt x="23" y="42"/>
                    <a:pt x="25" y="41"/>
                    <a:pt x="26" y="39"/>
                  </a:cubicBezTo>
                  <a:cubicBezTo>
                    <a:pt x="26" y="78"/>
                    <a:pt x="26" y="78"/>
                    <a:pt x="26" y="78"/>
                  </a:cubicBezTo>
                  <a:cubicBezTo>
                    <a:pt x="26" y="117"/>
                    <a:pt x="26" y="117"/>
                    <a:pt x="26" y="117"/>
                  </a:cubicBezTo>
                  <a:cubicBezTo>
                    <a:pt x="26" y="122"/>
                    <a:pt x="28" y="124"/>
                    <a:pt x="30"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49" name="Freeform 41"/>
            <p:cNvSpPr>
              <a:spLocks/>
            </p:cNvSpPr>
            <p:nvPr/>
          </p:nvSpPr>
          <p:spPr bwMode="auto">
            <a:xfrm>
              <a:off x="6891338" y="2817813"/>
              <a:ext cx="223838" cy="220663"/>
            </a:xfrm>
            <a:custGeom>
              <a:avLst/>
              <a:gdLst>
                <a:gd name="T0" fmla="*/ 62 w 75"/>
                <a:gd name="T1" fmla="*/ 49 h 74"/>
                <a:gd name="T2" fmla="*/ 26 w 75"/>
                <a:gd name="T3" fmla="*/ 12 h 74"/>
                <a:gd name="T4" fmla="*/ 13 w 75"/>
                <a:gd name="T5" fmla="*/ 0 h 74"/>
                <a:gd name="T6" fmla="*/ 0 w 75"/>
                <a:gd name="T7" fmla="*/ 12 h 74"/>
                <a:gd name="T8" fmla="*/ 62 w 75"/>
                <a:gd name="T9" fmla="*/ 74 h 74"/>
                <a:gd name="T10" fmla="*/ 75 w 75"/>
                <a:gd name="T11" fmla="*/ 61 h 74"/>
                <a:gd name="T12" fmla="*/ 62 w 75"/>
                <a:gd name="T13" fmla="*/ 49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62" y="49"/>
                  </a:moveTo>
                  <a:cubicBezTo>
                    <a:pt x="42" y="49"/>
                    <a:pt x="26" y="32"/>
                    <a:pt x="26" y="12"/>
                  </a:cubicBezTo>
                  <a:cubicBezTo>
                    <a:pt x="26" y="5"/>
                    <a:pt x="20" y="0"/>
                    <a:pt x="13" y="0"/>
                  </a:cubicBezTo>
                  <a:cubicBezTo>
                    <a:pt x="6" y="0"/>
                    <a:pt x="0" y="5"/>
                    <a:pt x="0" y="12"/>
                  </a:cubicBezTo>
                  <a:cubicBezTo>
                    <a:pt x="0" y="47"/>
                    <a:pt x="28" y="74"/>
                    <a:pt x="62" y="74"/>
                  </a:cubicBezTo>
                  <a:cubicBezTo>
                    <a:pt x="69" y="74"/>
                    <a:pt x="75" y="68"/>
                    <a:pt x="75" y="61"/>
                  </a:cubicBezTo>
                  <a:cubicBezTo>
                    <a:pt x="75" y="54"/>
                    <a:pt x="69" y="49"/>
                    <a:pt x="6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50" name="Oval 42"/>
            <p:cNvSpPr>
              <a:spLocks noChangeArrowheads="1"/>
            </p:cNvSpPr>
            <p:nvPr/>
          </p:nvSpPr>
          <p:spPr bwMode="auto">
            <a:xfrm>
              <a:off x="6911976" y="2725738"/>
              <a:ext cx="71438" cy="746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51" name="Freeform 43"/>
            <p:cNvSpPr>
              <a:spLocks noEditPoints="1"/>
            </p:cNvSpPr>
            <p:nvPr/>
          </p:nvSpPr>
          <p:spPr bwMode="auto">
            <a:xfrm>
              <a:off x="6738938" y="2489200"/>
              <a:ext cx="914400" cy="904875"/>
            </a:xfrm>
            <a:custGeom>
              <a:avLst/>
              <a:gdLst>
                <a:gd name="T0" fmla="*/ 230 w 306"/>
                <a:gd name="T1" fmla="*/ 190 h 303"/>
                <a:gd name="T2" fmla="*/ 224 w 306"/>
                <a:gd name="T3" fmla="*/ 196 h 303"/>
                <a:gd name="T4" fmla="*/ 213 w 306"/>
                <a:gd name="T5" fmla="*/ 185 h 303"/>
                <a:gd name="T6" fmla="*/ 236 w 306"/>
                <a:gd name="T7" fmla="*/ 116 h 303"/>
                <a:gd name="T8" fmla="*/ 119 w 306"/>
                <a:gd name="T9" fmla="*/ 0 h 303"/>
                <a:gd name="T10" fmla="*/ 2 w 306"/>
                <a:gd name="T11" fmla="*/ 116 h 303"/>
                <a:gd name="T12" fmla="*/ 17 w 306"/>
                <a:gd name="T13" fmla="*/ 173 h 303"/>
                <a:gd name="T14" fmla="*/ 10 w 306"/>
                <a:gd name="T15" fmla="*/ 182 h 303"/>
                <a:gd name="T16" fmla="*/ 4 w 306"/>
                <a:gd name="T17" fmla="*/ 196 h 303"/>
                <a:gd name="T18" fmla="*/ 1 w 306"/>
                <a:gd name="T19" fmla="*/ 210 h 303"/>
                <a:gd name="T20" fmla="*/ 0 w 306"/>
                <a:gd name="T21" fmla="*/ 223 h 303"/>
                <a:gd name="T22" fmla="*/ 2 w 306"/>
                <a:gd name="T23" fmla="*/ 243 h 303"/>
                <a:gd name="T24" fmla="*/ 11 w 306"/>
                <a:gd name="T25" fmla="*/ 262 h 303"/>
                <a:gd name="T26" fmla="*/ 27 w 306"/>
                <a:gd name="T27" fmla="*/ 276 h 303"/>
                <a:gd name="T28" fmla="*/ 51 w 306"/>
                <a:gd name="T29" fmla="*/ 282 h 303"/>
                <a:gd name="T30" fmla="*/ 75 w 306"/>
                <a:gd name="T31" fmla="*/ 276 h 303"/>
                <a:gd name="T32" fmla="*/ 91 w 306"/>
                <a:gd name="T33" fmla="*/ 263 h 303"/>
                <a:gd name="T34" fmla="*/ 101 w 306"/>
                <a:gd name="T35" fmla="*/ 244 h 303"/>
                <a:gd name="T36" fmla="*/ 103 w 306"/>
                <a:gd name="T37" fmla="*/ 232 h 303"/>
                <a:gd name="T38" fmla="*/ 119 w 306"/>
                <a:gd name="T39" fmla="*/ 233 h 303"/>
                <a:gd name="T40" fmla="*/ 188 w 306"/>
                <a:gd name="T41" fmla="*/ 210 h 303"/>
                <a:gd name="T42" fmla="*/ 199 w 306"/>
                <a:gd name="T43" fmla="*/ 221 h 303"/>
                <a:gd name="T44" fmla="*/ 193 w 306"/>
                <a:gd name="T45" fmla="*/ 228 h 303"/>
                <a:gd name="T46" fmla="*/ 268 w 306"/>
                <a:gd name="T47" fmla="*/ 303 h 303"/>
                <a:gd name="T48" fmla="*/ 274 w 306"/>
                <a:gd name="T49" fmla="*/ 297 h 303"/>
                <a:gd name="T50" fmla="*/ 300 w 306"/>
                <a:gd name="T51" fmla="*/ 272 h 303"/>
                <a:gd name="T52" fmla="*/ 306 w 306"/>
                <a:gd name="T53" fmla="*/ 265 h 303"/>
                <a:gd name="T54" fmla="*/ 230 w 306"/>
                <a:gd name="T55" fmla="*/ 190 h 303"/>
                <a:gd name="T56" fmla="*/ 81 w 306"/>
                <a:gd name="T57" fmla="*/ 238 h 303"/>
                <a:gd name="T58" fmla="*/ 75 w 306"/>
                <a:gd name="T59" fmla="*/ 250 h 303"/>
                <a:gd name="T60" fmla="*/ 65 w 306"/>
                <a:gd name="T61" fmla="*/ 257 h 303"/>
                <a:gd name="T62" fmla="*/ 37 w 306"/>
                <a:gd name="T63" fmla="*/ 257 h 303"/>
                <a:gd name="T64" fmla="*/ 28 w 306"/>
                <a:gd name="T65" fmla="*/ 250 h 303"/>
                <a:gd name="T66" fmla="*/ 23 w 306"/>
                <a:gd name="T67" fmla="*/ 238 h 303"/>
                <a:gd name="T68" fmla="*/ 21 w 306"/>
                <a:gd name="T69" fmla="*/ 223 h 303"/>
                <a:gd name="T70" fmla="*/ 23 w 306"/>
                <a:gd name="T71" fmla="*/ 207 h 303"/>
                <a:gd name="T72" fmla="*/ 29 w 306"/>
                <a:gd name="T73" fmla="*/ 193 h 303"/>
                <a:gd name="T74" fmla="*/ 30 w 306"/>
                <a:gd name="T75" fmla="*/ 191 h 303"/>
                <a:gd name="T76" fmla="*/ 82 w 306"/>
                <a:gd name="T77" fmla="*/ 227 h 303"/>
                <a:gd name="T78" fmla="*/ 81 w 306"/>
                <a:gd name="T79" fmla="*/ 238 h 303"/>
                <a:gd name="T80" fmla="*/ 119 w 306"/>
                <a:gd name="T81" fmla="*/ 203 h 303"/>
                <a:gd name="T82" fmla="*/ 101 w 306"/>
                <a:gd name="T83" fmla="*/ 201 h 303"/>
                <a:gd name="T84" fmla="*/ 101 w 306"/>
                <a:gd name="T85" fmla="*/ 201 h 303"/>
                <a:gd name="T86" fmla="*/ 73 w 306"/>
                <a:gd name="T87" fmla="*/ 190 h 303"/>
                <a:gd name="T88" fmla="*/ 62 w 306"/>
                <a:gd name="T89" fmla="*/ 181 h 303"/>
                <a:gd name="T90" fmla="*/ 62 w 306"/>
                <a:gd name="T91" fmla="*/ 181 h 303"/>
                <a:gd name="T92" fmla="*/ 52 w 306"/>
                <a:gd name="T93" fmla="*/ 171 h 303"/>
                <a:gd name="T94" fmla="*/ 51 w 306"/>
                <a:gd name="T95" fmla="*/ 170 h 303"/>
                <a:gd name="T96" fmla="*/ 43 w 306"/>
                <a:gd name="T97" fmla="*/ 159 h 303"/>
                <a:gd name="T98" fmla="*/ 43 w 306"/>
                <a:gd name="T99" fmla="*/ 159 h 303"/>
                <a:gd name="T100" fmla="*/ 32 w 306"/>
                <a:gd name="T101" fmla="*/ 116 h 303"/>
                <a:gd name="T102" fmla="*/ 119 w 306"/>
                <a:gd name="T103" fmla="*/ 29 h 303"/>
                <a:gd name="T104" fmla="*/ 206 w 306"/>
                <a:gd name="T105" fmla="*/ 116 h 303"/>
                <a:gd name="T106" fmla="*/ 119 w 306"/>
                <a:gd name="T107" fmla="*/ 20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3">
                  <a:moveTo>
                    <a:pt x="230" y="190"/>
                  </a:moveTo>
                  <a:cubicBezTo>
                    <a:pt x="224" y="196"/>
                    <a:pt x="224" y="196"/>
                    <a:pt x="224" y="196"/>
                  </a:cubicBezTo>
                  <a:cubicBezTo>
                    <a:pt x="213" y="185"/>
                    <a:pt x="213" y="185"/>
                    <a:pt x="213" y="185"/>
                  </a:cubicBezTo>
                  <a:cubicBezTo>
                    <a:pt x="227" y="166"/>
                    <a:pt x="236" y="142"/>
                    <a:pt x="236" y="116"/>
                  </a:cubicBezTo>
                  <a:cubicBezTo>
                    <a:pt x="236" y="52"/>
                    <a:pt x="183" y="0"/>
                    <a:pt x="119" y="0"/>
                  </a:cubicBezTo>
                  <a:cubicBezTo>
                    <a:pt x="55" y="0"/>
                    <a:pt x="2" y="52"/>
                    <a:pt x="2" y="116"/>
                  </a:cubicBezTo>
                  <a:cubicBezTo>
                    <a:pt x="2" y="137"/>
                    <a:pt x="8" y="156"/>
                    <a:pt x="17" y="173"/>
                  </a:cubicBezTo>
                  <a:cubicBezTo>
                    <a:pt x="15" y="176"/>
                    <a:pt x="12" y="179"/>
                    <a:pt x="10" y="182"/>
                  </a:cubicBezTo>
                  <a:cubicBezTo>
                    <a:pt x="8" y="187"/>
                    <a:pt x="6" y="191"/>
                    <a:pt x="4" y="196"/>
                  </a:cubicBezTo>
                  <a:cubicBezTo>
                    <a:pt x="3" y="201"/>
                    <a:pt x="1" y="206"/>
                    <a:pt x="1" y="210"/>
                  </a:cubicBezTo>
                  <a:cubicBezTo>
                    <a:pt x="0" y="215"/>
                    <a:pt x="0" y="219"/>
                    <a:pt x="0" y="223"/>
                  </a:cubicBezTo>
                  <a:cubicBezTo>
                    <a:pt x="0" y="230"/>
                    <a:pt x="1" y="236"/>
                    <a:pt x="2" y="243"/>
                  </a:cubicBezTo>
                  <a:cubicBezTo>
                    <a:pt x="4" y="250"/>
                    <a:pt x="7" y="256"/>
                    <a:pt x="11" y="262"/>
                  </a:cubicBezTo>
                  <a:cubicBezTo>
                    <a:pt x="15" y="268"/>
                    <a:pt x="21" y="272"/>
                    <a:pt x="27" y="276"/>
                  </a:cubicBezTo>
                  <a:cubicBezTo>
                    <a:pt x="34" y="280"/>
                    <a:pt x="42" y="282"/>
                    <a:pt x="51" y="282"/>
                  </a:cubicBezTo>
                  <a:cubicBezTo>
                    <a:pt x="60" y="282"/>
                    <a:pt x="68" y="280"/>
                    <a:pt x="75" y="276"/>
                  </a:cubicBezTo>
                  <a:cubicBezTo>
                    <a:pt x="81" y="273"/>
                    <a:pt x="87" y="268"/>
                    <a:pt x="91" y="263"/>
                  </a:cubicBezTo>
                  <a:cubicBezTo>
                    <a:pt x="96" y="257"/>
                    <a:pt x="99" y="251"/>
                    <a:pt x="101" y="244"/>
                  </a:cubicBezTo>
                  <a:cubicBezTo>
                    <a:pt x="102" y="240"/>
                    <a:pt x="103" y="236"/>
                    <a:pt x="103" y="232"/>
                  </a:cubicBezTo>
                  <a:cubicBezTo>
                    <a:pt x="108" y="232"/>
                    <a:pt x="114" y="233"/>
                    <a:pt x="119" y="233"/>
                  </a:cubicBezTo>
                  <a:cubicBezTo>
                    <a:pt x="145" y="233"/>
                    <a:pt x="169" y="224"/>
                    <a:pt x="188" y="210"/>
                  </a:cubicBezTo>
                  <a:cubicBezTo>
                    <a:pt x="199" y="221"/>
                    <a:pt x="199" y="221"/>
                    <a:pt x="199" y="221"/>
                  </a:cubicBezTo>
                  <a:cubicBezTo>
                    <a:pt x="193" y="228"/>
                    <a:pt x="193" y="228"/>
                    <a:pt x="193" y="228"/>
                  </a:cubicBezTo>
                  <a:cubicBezTo>
                    <a:pt x="268" y="303"/>
                    <a:pt x="268" y="303"/>
                    <a:pt x="268" y="303"/>
                  </a:cubicBezTo>
                  <a:cubicBezTo>
                    <a:pt x="274" y="297"/>
                    <a:pt x="274" y="297"/>
                    <a:pt x="274" y="297"/>
                  </a:cubicBezTo>
                  <a:cubicBezTo>
                    <a:pt x="300" y="272"/>
                    <a:pt x="300" y="272"/>
                    <a:pt x="300" y="272"/>
                  </a:cubicBezTo>
                  <a:cubicBezTo>
                    <a:pt x="306" y="265"/>
                    <a:pt x="306" y="265"/>
                    <a:pt x="306" y="265"/>
                  </a:cubicBezTo>
                  <a:lnTo>
                    <a:pt x="230" y="190"/>
                  </a:lnTo>
                  <a:close/>
                  <a:moveTo>
                    <a:pt x="81" y="238"/>
                  </a:moveTo>
                  <a:cubicBezTo>
                    <a:pt x="79" y="243"/>
                    <a:pt x="78" y="247"/>
                    <a:pt x="75" y="250"/>
                  </a:cubicBezTo>
                  <a:cubicBezTo>
                    <a:pt x="73" y="253"/>
                    <a:pt x="69" y="256"/>
                    <a:pt x="65" y="257"/>
                  </a:cubicBezTo>
                  <a:cubicBezTo>
                    <a:pt x="58" y="261"/>
                    <a:pt x="45" y="261"/>
                    <a:pt x="37" y="257"/>
                  </a:cubicBezTo>
                  <a:cubicBezTo>
                    <a:pt x="34" y="256"/>
                    <a:pt x="31" y="253"/>
                    <a:pt x="28" y="250"/>
                  </a:cubicBezTo>
                  <a:cubicBezTo>
                    <a:pt x="26" y="247"/>
                    <a:pt x="24" y="243"/>
                    <a:pt x="23" y="238"/>
                  </a:cubicBezTo>
                  <a:cubicBezTo>
                    <a:pt x="22" y="234"/>
                    <a:pt x="21" y="229"/>
                    <a:pt x="21" y="223"/>
                  </a:cubicBezTo>
                  <a:cubicBezTo>
                    <a:pt x="21" y="218"/>
                    <a:pt x="22" y="212"/>
                    <a:pt x="23" y="207"/>
                  </a:cubicBezTo>
                  <a:cubicBezTo>
                    <a:pt x="24" y="201"/>
                    <a:pt x="26" y="197"/>
                    <a:pt x="29" y="193"/>
                  </a:cubicBezTo>
                  <a:cubicBezTo>
                    <a:pt x="29" y="192"/>
                    <a:pt x="29" y="192"/>
                    <a:pt x="30" y="191"/>
                  </a:cubicBezTo>
                  <a:cubicBezTo>
                    <a:pt x="43" y="207"/>
                    <a:pt x="61" y="220"/>
                    <a:pt x="82" y="227"/>
                  </a:cubicBezTo>
                  <a:cubicBezTo>
                    <a:pt x="82" y="231"/>
                    <a:pt x="82" y="235"/>
                    <a:pt x="81" y="238"/>
                  </a:cubicBezTo>
                  <a:close/>
                  <a:moveTo>
                    <a:pt x="119" y="203"/>
                  </a:moveTo>
                  <a:cubicBezTo>
                    <a:pt x="113" y="203"/>
                    <a:pt x="107" y="202"/>
                    <a:pt x="101" y="201"/>
                  </a:cubicBezTo>
                  <a:cubicBezTo>
                    <a:pt x="101" y="201"/>
                    <a:pt x="101" y="201"/>
                    <a:pt x="101" y="201"/>
                  </a:cubicBezTo>
                  <a:cubicBezTo>
                    <a:pt x="91" y="199"/>
                    <a:pt x="82" y="195"/>
                    <a:pt x="73" y="190"/>
                  </a:cubicBezTo>
                  <a:cubicBezTo>
                    <a:pt x="69" y="187"/>
                    <a:pt x="65" y="184"/>
                    <a:pt x="62" y="181"/>
                  </a:cubicBezTo>
                  <a:cubicBezTo>
                    <a:pt x="62" y="181"/>
                    <a:pt x="62" y="181"/>
                    <a:pt x="62" y="181"/>
                  </a:cubicBezTo>
                  <a:cubicBezTo>
                    <a:pt x="58" y="178"/>
                    <a:pt x="55" y="175"/>
                    <a:pt x="52" y="171"/>
                  </a:cubicBezTo>
                  <a:cubicBezTo>
                    <a:pt x="52" y="171"/>
                    <a:pt x="52" y="171"/>
                    <a:pt x="51" y="170"/>
                  </a:cubicBezTo>
                  <a:cubicBezTo>
                    <a:pt x="48" y="167"/>
                    <a:pt x="46" y="163"/>
                    <a:pt x="43" y="159"/>
                  </a:cubicBezTo>
                  <a:cubicBezTo>
                    <a:pt x="43" y="159"/>
                    <a:pt x="43" y="159"/>
                    <a:pt x="43" y="159"/>
                  </a:cubicBezTo>
                  <a:cubicBezTo>
                    <a:pt x="36" y="146"/>
                    <a:pt x="32" y="132"/>
                    <a:pt x="32" y="116"/>
                  </a:cubicBezTo>
                  <a:cubicBezTo>
                    <a:pt x="32" y="68"/>
                    <a:pt x="71" y="29"/>
                    <a:pt x="119" y="29"/>
                  </a:cubicBezTo>
                  <a:cubicBezTo>
                    <a:pt x="167" y="29"/>
                    <a:pt x="206" y="68"/>
                    <a:pt x="206" y="116"/>
                  </a:cubicBezTo>
                  <a:cubicBezTo>
                    <a:pt x="206" y="164"/>
                    <a:pt x="167" y="203"/>
                    <a:pt x="119"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grpSp>
      <p:sp>
        <p:nvSpPr>
          <p:cNvPr id="52" name="Freeform 47"/>
          <p:cNvSpPr>
            <a:spLocks noEditPoints="1"/>
          </p:cNvSpPr>
          <p:nvPr/>
        </p:nvSpPr>
        <p:spPr bwMode="auto">
          <a:xfrm>
            <a:off x="5110997" y="3811443"/>
            <a:ext cx="698927" cy="754919"/>
          </a:xfrm>
          <a:custGeom>
            <a:avLst/>
            <a:gdLst>
              <a:gd name="T0" fmla="*/ 152 w 192"/>
              <a:gd name="T1" fmla="*/ 132 h 208"/>
              <a:gd name="T2" fmla="*/ 168 w 192"/>
              <a:gd name="T3" fmla="*/ 132 h 208"/>
              <a:gd name="T4" fmla="*/ 124 w 192"/>
              <a:gd name="T5" fmla="*/ 128 h 208"/>
              <a:gd name="T6" fmla="*/ 132 w 192"/>
              <a:gd name="T7" fmla="*/ 136 h 208"/>
              <a:gd name="T8" fmla="*/ 164 w 192"/>
              <a:gd name="T9" fmla="*/ 96 h 208"/>
              <a:gd name="T10" fmla="*/ 156 w 192"/>
              <a:gd name="T11" fmla="*/ 104 h 208"/>
              <a:gd name="T12" fmla="*/ 164 w 192"/>
              <a:gd name="T13" fmla="*/ 96 h 208"/>
              <a:gd name="T14" fmla="*/ 120 w 192"/>
              <a:gd name="T15" fmla="*/ 100 h 208"/>
              <a:gd name="T16" fmla="*/ 136 w 192"/>
              <a:gd name="T17" fmla="*/ 100 h 208"/>
              <a:gd name="T18" fmla="*/ 192 w 192"/>
              <a:gd name="T19" fmla="*/ 96 h 208"/>
              <a:gd name="T20" fmla="*/ 192 w 192"/>
              <a:gd name="T21" fmla="*/ 64 h 208"/>
              <a:gd name="T22" fmla="*/ 192 w 192"/>
              <a:gd name="T23" fmla="*/ 61 h 208"/>
              <a:gd name="T24" fmla="*/ 190 w 192"/>
              <a:gd name="T25" fmla="*/ 57 h 208"/>
              <a:gd name="T26" fmla="*/ 163 w 192"/>
              <a:gd name="T27" fmla="*/ 6 h 208"/>
              <a:gd name="T28" fmla="*/ 40 w 192"/>
              <a:gd name="T29" fmla="*/ 0 h 208"/>
              <a:gd name="T30" fmla="*/ 2 w 192"/>
              <a:gd name="T31" fmla="*/ 56 h 208"/>
              <a:gd name="T32" fmla="*/ 1 w 192"/>
              <a:gd name="T33" fmla="*/ 58 h 208"/>
              <a:gd name="T34" fmla="*/ 0 w 192"/>
              <a:gd name="T35" fmla="*/ 64 h 208"/>
              <a:gd name="T36" fmla="*/ 0 w 192"/>
              <a:gd name="T37" fmla="*/ 96 h 208"/>
              <a:gd name="T38" fmla="*/ 0 w 192"/>
              <a:gd name="T39" fmla="*/ 128 h 208"/>
              <a:gd name="T40" fmla="*/ 92 w 192"/>
              <a:gd name="T41" fmla="*/ 152 h 208"/>
              <a:gd name="T42" fmla="*/ 36 w 192"/>
              <a:gd name="T43" fmla="*/ 184 h 208"/>
              <a:gd name="T44" fmla="*/ 76 w 192"/>
              <a:gd name="T45" fmla="*/ 192 h 208"/>
              <a:gd name="T46" fmla="*/ 156 w 192"/>
              <a:gd name="T47" fmla="*/ 192 h 208"/>
              <a:gd name="T48" fmla="*/ 116 w 192"/>
              <a:gd name="T49" fmla="*/ 184 h 208"/>
              <a:gd name="T50" fmla="*/ 176 w 192"/>
              <a:gd name="T51" fmla="*/ 152 h 208"/>
              <a:gd name="T52" fmla="*/ 186 w 192"/>
              <a:gd name="T53" fmla="*/ 116 h 208"/>
              <a:gd name="T54" fmla="*/ 37 w 192"/>
              <a:gd name="T55" fmla="*/ 10 h 208"/>
              <a:gd name="T56" fmla="*/ 155 w 192"/>
              <a:gd name="T57" fmla="*/ 10 h 208"/>
              <a:gd name="T58" fmla="*/ 176 w 192"/>
              <a:gd name="T59" fmla="*/ 48 h 208"/>
              <a:gd name="T60" fmla="*/ 36 w 192"/>
              <a:gd name="T61" fmla="*/ 11 h 208"/>
              <a:gd name="T62" fmla="*/ 8 w 192"/>
              <a:gd name="T63" fmla="*/ 62 h 208"/>
              <a:gd name="T64" fmla="*/ 16 w 192"/>
              <a:gd name="T65" fmla="*/ 56 h 208"/>
              <a:gd name="T66" fmla="*/ 183 w 192"/>
              <a:gd name="T67" fmla="*/ 60 h 208"/>
              <a:gd name="T68" fmla="*/ 184 w 192"/>
              <a:gd name="T69" fmla="*/ 64 h 208"/>
              <a:gd name="T70" fmla="*/ 176 w 192"/>
              <a:gd name="T71" fmla="*/ 80 h 208"/>
              <a:gd name="T72" fmla="*/ 16 w 192"/>
              <a:gd name="T73" fmla="*/ 80 h 208"/>
              <a:gd name="T74" fmla="*/ 8 w 192"/>
              <a:gd name="T75" fmla="*/ 72 h 208"/>
              <a:gd name="T76" fmla="*/ 108 w 192"/>
              <a:gd name="T77" fmla="*/ 188 h 208"/>
              <a:gd name="T78" fmla="*/ 84 w 192"/>
              <a:gd name="T79" fmla="*/ 188 h 208"/>
              <a:gd name="T80" fmla="*/ 96 w 192"/>
              <a:gd name="T81" fmla="*/ 176 h 208"/>
              <a:gd name="T82" fmla="*/ 16 w 192"/>
              <a:gd name="T83" fmla="*/ 144 h 208"/>
              <a:gd name="T84" fmla="*/ 16 w 192"/>
              <a:gd name="T85" fmla="*/ 120 h 208"/>
              <a:gd name="T86" fmla="*/ 176 w 192"/>
              <a:gd name="T87" fmla="*/ 120 h 208"/>
              <a:gd name="T88" fmla="*/ 176 w 192"/>
              <a:gd name="T89" fmla="*/ 144 h 208"/>
              <a:gd name="T90" fmla="*/ 8 w 192"/>
              <a:gd name="T91" fmla="*/ 104 h 208"/>
              <a:gd name="T92" fmla="*/ 16 w 192"/>
              <a:gd name="T93" fmla="*/ 88 h 208"/>
              <a:gd name="T94" fmla="*/ 176 w 192"/>
              <a:gd name="T95" fmla="*/ 88 h 208"/>
              <a:gd name="T96" fmla="*/ 176 w 192"/>
              <a:gd name="T97" fmla="*/ 112 h 208"/>
              <a:gd name="T98" fmla="*/ 168 w 192"/>
              <a:gd name="T99" fmla="*/ 68 h 208"/>
              <a:gd name="T100" fmla="*/ 152 w 192"/>
              <a:gd name="T101" fmla="*/ 68 h 208"/>
              <a:gd name="T102" fmla="*/ 132 w 192"/>
              <a:gd name="T103" fmla="*/ 72 h 208"/>
              <a:gd name="T104" fmla="*/ 124 w 192"/>
              <a:gd name="T105" fmla="*/ 6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2" h="208">
                <a:moveTo>
                  <a:pt x="164" y="128"/>
                </a:moveTo>
                <a:cubicBezTo>
                  <a:pt x="156" y="128"/>
                  <a:pt x="156" y="128"/>
                  <a:pt x="156" y="128"/>
                </a:cubicBezTo>
                <a:cubicBezTo>
                  <a:pt x="154" y="128"/>
                  <a:pt x="152" y="130"/>
                  <a:pt x="152" y="132"/>
                </a:cubicBezTo>
                <a:cubicBezTo>
                  <a:pt x="152" y="134"/>
                  <a:pt x="154" y="136"/>
                  <a:pt x="156" y="136"/>
                </a:cubicBezTo>
                <a:cubicBezTo>
                  <a:pt x="164" y="136"/>
                  <a:pt x="164" y="136"/>
                  <a:pt x="164" y="136"/>
                </a:cubicBezTo>
                <a:cubicBezTo>
                  <a:pt x="166" y="136"/>
                  <a:pt x="168" y="134"/>
                  <a:pt x="168" y="132"/>
                </a:cubicBezTo>
                <a:cubicBezTo>
                  <a:pt x="168" y="130"/>
                  <a:pt x="166" y="128"/>
                  <a:pt x="164" y="128"/>
                </a:cubicBezTo>
                <a:close/>
                <a:moveTo>
                  <a:pt x="132" y="128"/>
                </a:moveTo>
                <a:cubicBezTo>
                  <a:pt x="124" y="128"/>
                  <a:pt x="124" y="128"/>
                  <a:pt x="124" y="128"/>
                </a:cubicBezTo>
                <a:cubicBezTo>
                  <a:pt x="122" y="128"/>
                  <a:pt x="120" y="130"/>
                  <a:pt x="120" y="132"/>
                </a:cubicBezTo>
                <a:cubicBezTo>
                  <a:pt x="120" y="134"/>
                  <a:pt x="122" y="136"/>
                  <a:pt x="124" y="136"/>
                </a:cubicBezTo>
                <a:cubicBezTo>
                  <a:pt x="132" y="136"/>
                  <a:pt x="132" y="136"/>
                  <a:pt x="132" y="136"/>
                </a:cubicBezTo>
                <a:cubicBezTo>
                  <a:pt x="134" y="136"/>
                  <a:pt x="136" y="134"/>
                  <a:pt x="136" y="132"/>
                </a:cubicBezTo>
                <a:cubicBezTo>
                  <a:pt x="136" y="130"/>
                  <a:pt x="134" y="128"/>
                  <a:pt x="132" y="128"/>
                </a:cubicBezTo>
                <a:close/>
                <a:moveTo>
                  <a:pt x="164" y="96"/>
                </a:moveTo>
                <a:cubicBezTo>
                  <a:pt x="156" y="96"/>
                  <a:pt x="156" y="96"/>
                  <a:pt x="156" y="96"/>
                </a:cubicBezTo>
                <a:cubicBezTo>
                  <a:pt x="154" y="96"/>
                  <a:pt x="152" y="98"/>
                  <a:pt x="152" y="100"/>
                </a:cubicBezTo>
                <a:cubicBezTo>
                  <a:pt x="152" y="102"/>
                  <a:pt x="154" y="104"/>
                  <a:pt x="156" y="104"/>
                </a:cubicBezTo>
                <a:cubicBezTo>
                  <a:pt x="164" y="104"/>
                  <a:pt x="164" y="104"/>
                  <a:pt x="164" y="104"/>
                </a:cubicBezTo>
                <a:cubicBezTo>
                  <a:pt x="166" y="104"/>
                  <a:pt x="168" y="102"/>
                  <a:pt x="168" y="100"/>
                </a:cubicBezTo>
                <a:cubicBezTo>
                  <a:pt x="168" y="98"/>
                  <a:pt x="166" y="96"/>
                  <a:pt x="164" y="96"/>
                </a:cubicBezTo>
                <a:close/>
                <a:moveTo>
                  <a:pt x="132" y="96"/>
                </a:moveTo>
                <a:cubicBezTo>
                  <a:pt x="124" y="96"/>
                  <a:pt x="124" y="96"/>
                  <a:pt x="124" y="96"/>
                </a:cubicBezTo>
                <a:cubicBezTo>
                  <a:pt x="122" y="96"/>
                  <a:pt x="120" y="98"/>
                  <a:pt x="120" y="100"/>
                </a:cubicBezTo>
                <a:cubicBezTo>
                  <a:pt x="120" y="102"/>
                  <a:pt x="122" y="104"/>
                  <a:pt x="124" y="104"/>
                </a:cubicBezTo>
                <a:cubicBezTo>
                  <a:pt x="132" y="104"/>
                  <a:pt x="132" y="104"/>
                  <a:pt x="132" y="104"/>
                </a:cubicBezTo>
                <a:cubicBezTo>
                  <a:pt x="134" y="104"/>
                  <a:pt x="136" y="102"/>
                  <a:pt x="136" y="100"/>
                </a:cubicBezTo>
                <a:cubicBezTo>
                  <a:pt x="136" y="98"/>
                  <a:pt x="134" y="96"/>
                  <a:pt x="132" y="96"/>
                </a:cubicBezTo>
                <a:close/>
                <a:moveTo>
                  <a:pt x="192" y="104"/>
                </a:moveTo>
                <a:cubicBezTo>
                  <a:pt x="192" y="96"/>
                  <a:pt x="192" y="96"/>
                  <a:pt x="192" y="96"/>
                </a:cubicBezTo>
                <a:cubicBezTo>
                  <a:pt x="192" y="91"/>
                  <a:pt x="190" y="87"/>
                  <a:pt x="186" y="84"/>
                </a:cubicBezTo>
                <a:cubicBezTo>
                  <a:pt x="190" y="81"/>
                  <a:pt x="192" y="77"/>
                  <a:pt x="192" y="72"/>
                </a:cubicBezTo>
                <a:cubicBezTo>
                  <a:pt x="192" y="64"/>
                  <a:pt x="192" y="64"/>
                  <a:pt x="192" y="64"/>
                </a:cubicBezTo>
                <a:cubicBezTo>
                  <a:pt x="192" y="64"/>
                  <a:pt x="192" y="64"/>
                  <a:pt x="192" y="64"/>
                </a:cubicBezTo>
                <a:cubicBezTo>
                  <a:pt x="192" y="64"/>
                  <a:pt x="192" y="64"/>
                  <a:pt x="192" y="64"/>
                </a:cubicBezTo>
                <a:cubicBezTo>
                  <a:pt x="192" y="63"/>
                  <a:pt x="192" y="62"/>
                  <a:pt x="192" y="61"/>
                </a:cubicBezTo>
                <a:cubicBezTo>
                  <a:pt x="192" y="61"/>
                  <a:pt x="192" y="61"/>
                  <a:pt x="192" y="60"/>
                </a:cubicBezTo>
                <a:cubicBezTo>
                  <a:pt x="191" y="60"/>
                  <a:pt x="191" y="59"/>
                  <a:pt x="191" y="58"/>
                </a:cubicBezTo>
                <a:cubicBezTo>
                  <a:pt x="191" y="58"/>
                  <a:pt x="191" y="58"/>
                  <a:pt x="190" y="57"/>
                </a:cubicBezTo>
                <a:cubicBezTo>
                  <a:pt x="190" y="57"/>
                  <a:pt x="190" y="57"/>
                  <a:pt x="190" y="57"/>
                </a:cubicBezTo>
                <a:cubicBezTo>
                  <a:pt x="190" y="57"/>
                  <a:pt x="190" y="57"/>
                  <a:pt x="190" y="56"/>
                </a:cubicBezTo>
                <a:cubicBezTo>
                  <a:pt x="163" y="6"/>
                  <a:pt x="163" y="6"/>
                  <a:pt x="163" y="6"/>
                </a:cubicBezTo>
                <a:cubicBezTo>
                  <a:pt x="162" y="6"/>
                  <a:pt x="162" y="6"/>
                  <a:pt x="162" y="6"/>
                </a:cubicBezTo>
                <a:cubicBezTo>
                  <a:pt x="160" y="2"/>
                  <a:pt x="156" y="0"/>
                  <a:pt x="152" y="0"/>
                </a:cubicBezTo>
                <a:cubicBezTo>
                  <a:pt x="40" y="0"/>
                  <a:pt x="40" y="0"/>
                  <a:pt x="40" y="0"/>
                </a:cubicBezTo>
                <a:cubicBezTo>
                  <a:pt x="36" y="0"/>
                  <a:pt x="32" y="2"/>
                  <a:pt x="30" y="6"/>
                </a:cubicBezTo>
                <a:cubicBezTo>
                  <a:pt x="30" y="6"/>
                  <a:pt x="30" y="6"/>
                  <a:pt x="29" y="6"/>
                </a:cubicBezTo>
                <a:cubicBezTo>
                  <a:pt x="2" y="56"/>
                  <a:pt x="2" y="56"/>
                  <a:pt x="2" y="56"/>
                </a:cubicBezTo>
                <a:cubicBezTo>
                  <a:pt x="2" y="57"/>
                  <a:pt x="2" y="57"/>
                  <a:pt x="2" y="57"/>
                </a:cubicBezTo>
                <a:cubicBezTo>
                  <a:pt x="2" y="57"/>
                  <a:pt x="2" y="57"/>
                  <a:pt x="2" y="57"/>
                </a:cubicBezTo>
                <a:cubicBezTo>
                  <a:pt x="1" y="58"/>
                  <a:pt x="1" y="58"/>
                  <a:pt x="1" y="58"/>
                </a:cubicBezTo>
                <a:cubicBezTo>
                  <a:pt x="1" y="59"/>
                  <a:pt x="1" y="60"/>
                  <a:pt x="0" y="60"/>
                </a:cubicBezTo>
                <a:cubicBezTo>
                  <a:pt x="0" y="61"/>
                  <a:pt x="0" y="61"/>
                  <a:pt x="0" y="61"/>
                </a:cubicBezTo>
                <a:cubicBezTo>
                  <a:pt x="0" y="62"/>
                  <a:pt x="0" y="63"/>
                  <a:pt x="0" y="64"/>
                </a:cubicBezTo>
                <a:cubicBezTo>
                  <a:pt x="0" y="72"/>
                  <a:pt x="0" y="72"/>
                  <a:pt x="0" y="72"/>
                </a:cubicBezTo>
                <a:cubicBezTo>
                  <a:pt x="0" y="77"/>
                  <a:pt x="2" y="81"/>
                  <a:pt x="6" y="84"/>
                </a:cubicBezTo>
                <a:cubicBezTo>
                  <a:pt x="2" y="87"/>
                  <a:pt x="0" y="91"/>
                  <a:pt x="0" y="96"/>
                </a:cubicBezTo>
                <a:cubicBezTo>
                  <a:pt x="0" y="104"/>
                  <a:pt x="0" y="104"/>
                  <a:pt x="0" y="104"/>
                </a:cubicBezTo>
                <a:cubicBezTo>
                  <a:pt x="0" y="109"/>
                  <a:pt x="2" y="113"/>
                  <a:pt x="6" y="116"/>
                </a:cubicBezTo>
                <a:cubicBezTo>
                  <a:pt x="2" y="119"/>
                  <a:pt x="0" y="123"/>
                  <a:pt x="0" y="128"/>
                </a:cubicBezTo>
                <a:cubicBezTo>
                  <a:pt x="0" y="136"/>
                  <a:pt x="0" y="136"/>
                  <a:pt x="0" y="136"/>
                </a:cubicBezTo>
                <a:cubicBezTo>
                  <a:pt x="0" y="145"/>
                  <a:pt x="7" y="152"/>
                  <a:pt x="16" y="152"/>
                </a:cubicBezTo>
                <a:cubicBezTo>
                  <a:pt x="92" y="152"/>
                  <a:pt x="92" y="152"/>
                  <a:pt x="92" y="152"/>
                </a:cubicBezTo>
                <a:cubicBezTo>
                  <a:pt x="92" y="168"/>
                  <a:pt x="92" y="168"/>
                  <a:pt x="92" y="168"/>
                </a:cubicBezTo>
                <a:cubicBezTo>
                  <a:pt x="84" y="170"/>
                  <a:pt x="78" y="176"/>
                  <a:pt x="76" y="184"/>
                </a:cubicBezTo>
                <a:cubicBezTo>
                  <a:pt x="36" y="184"/>
                  <a:pt x="36" y="184"/>
                  <a:pt x="36" y="184"/>
                </a:cubicBezTo>
                <a:cubicBezTo>
                  <a:pt x="34" y="184"/>
                  <a:pt x="32" y="186"/>
                  <a:pt x="32" y="188"/>
                </a:cubicBezTo>
                <a:cubicBezTo>
                  <a:pt x="32" y="190"/>
                  <a:pt x="34" y="192"/>
                  <a:pt x="36" y="192"/>
                </a:cubicBezTo>
                <a:cubicBezTo>
                  <a:pt x="76" y="192"/>
                  <a:pt x="76" y="192"/>
                  <a:pt x="76" y="192"/>
                </a:cubicBezTo>
                <a:cubicBezTo>
                  <a:pt x="78" y="201"/>
                  <a:pt x="86" y="208"/>
                  <a:pt x="96" y="208"/>
                </a:cubicBezTo>
                <a:cubicBezTo>
                  <a:pt x="106" y="208"/>
                  <a:pt x="114" y="201"/>
                  <a:pt x="116" y="192"/>
                </a:cubicBezTo>
                <a:cubicBezTo>
                  <a:pt x="156" y="192"/>
                  <a:pt x="156" y="192"/>
                  <a:pt x="156" y="192"/>
                </a:cubicBezTo>
                <a:cubicBezTo>
                  <a:pt x="158" y="192"/>
                  <a:pt x="160" y="190"/>
                  <a:pt x="160" y="188"/>
                </a:cubicBezTo>
                <a:cubicBezTo>
                  <a:pt x="160" y="186"/>
                  <a:pt x="158" y="184"/>
                  <a:pt x="156" y="184"/>
                </a:cubicBezTo>
                <a:cubicBezTo>
                  <a:pt x="116" y="184"/>
                  <a:pt x="116" y="184"/>
                  <a:pt x="116" y="184"/>
                </a:cubicBezTo>
                <a:cubicBezTo>
                  <a:pt x="114" y="176"/>
                  <a:pt x="108" y="170"/>
                  <a:pt x="100" y="168"/>
                </a:cubicBezTo>
                <a:cubicBezTo>
                  <a:pt x="100" y="152"/>
                  <a:pt x="100" y="152"/>
                  <a:pt x="100" y="152"/>
                </a:cubicBezTo>
                <a:cubicBezTo>
                  <a:pt x="176" y="152"/>
                  <a:pt x="176" y="152"/>
                  <a:pt x="176" y="152"/>
                </a:cubicBezTo>
                <a:cubicBezTo>
                  <a:pt x="185" y="152"/>
                  <a:pt x="192" y="145"/>
                  <a:pt x="192" y="136"/>
                </a:cubicBezTo>
                <a:cubicBezTo>
                  <a:pt x="192" y="128"/>
                  <a:pt x="192" y="128"/>
                  <a:pt x="192" y="128"/>
                </a:cubicBezTo>
                <a:cubicBezTo>
                  <a:pt x="192" y="123"/>
                  <a:pt x="190" y="119"/>
                  <a:pt x="186" y="116"/>
                </a:cubicBezTo>
                <a:cubicBezTo>
                  <a:pt x="190" y="113"/>
                  <a:pt x="192" y="109"/>
                  <a:pt x="192" y="104"/>
                </a:cubicBezTo>
                <a:close/>
                <a:moveTo>
                  <a:pt x="36" y="11"/>
                </a:moveTo>
                <a:cubicBezTo>
                  <a:pt x="36" y="10"/>
                  <a:pt x="36" y="10"/>
                  <a:pt x="37" y="10"/>
                </a:cubicBezTo>
                <a:cubicBezTo>
                  <a:pt x="37" y="9"/>
                  <a:pt x="39" y="8"/>
                  <a:pt x="40" y="8"/>
                </a:cubicBezTo>
                <a:cubicBezTo>
                  <a:pt x="152" y="8"/>
                  <a:pt x="152" y="8"/>
                  <a:pt x="152" y="8"/>
                </a:cubicBezTo>
                <a:cubicBezTo>
                  <a:pt x="153" y="8"/>
                  <a:pt x="155" y="9"/>
                  <a:pt x="155" y="10"/>
                </a:cubicBezTo>
                <a:cubicBezTo>
                  <a:pt x="156" y="10"/>
                  <a:pt x="156" y="10"/>
                  <a:pt x="156" y="11"/>
                </a:cubicBezTo>
                <a:cubicBezTo>
                  <a:pt x="176" y="48"/>
                  <a:pt x="176" y="48"/>
                  <a:pt x="176" y="48"/>
                </a:cubicBezTo>
                <a:cubicBezTo>
                  <a:pt x="176" y="48"/>
                  <a:pt x="176" y="48"/>
                  <a:pt x="176" y="48"/>
                </a:cubicBezTo>
                <a:cubicBezTo>
                  <a:pt x="16" y="48"/>
                  <a:pt x="16" y="48"/>
                  <a:pt x="16" y="48"/>
                </a:cubicBezTo>
                <a:cubicBezTo>
                  <a:pt x="16" y="48"/>
                  <a:pt x="16" y="48"/>
                  <a:pt x="16" y="48"/>
                </a:cubicBezTo>
                <a:lnTo>
                  <a:pt x="36" y="11"/>
                </a:lnTo>
                <a:close/>
                <a:moveTo>
                  <a:pt x="8" y="64"/>
                </a:moveTo>
                <a:cubicBezTo>
                  <a:pt x="8" y="63"/>
                  <a:pt x="8" y="63"/>
                  <a:pt x="8" y="62"/>
                </a:cubicBezTo>
                <a:cubicBezTo>
                  <a:pt x="8" y="62"/>
                  <a:pt x="8" y="62"/>
                  <a:pt x="8" y="62"/>
                </a:cubicBezTo>
                <a:cubicBezTo>
                  <a:pt x="8" y="61"/>
                  <a:pt x="9" y="61"/>
                  <a:pt x="9" y="60"/>
                </a:cubicBezTo>
                <a:cubicBezTo>
                  <a:pt x="9" y="60"/>
                  <a:pt x="9" y="60"/>
                  <a:pt x="9" y="60"/>
                </a:cubicBezTo>
                <a:cubicBezTo>
                  <a:pt x="10" y="58"/>
                  <a:pt x="13" y="56"/>
                  <a:pt x="16" y="56"/>
                </a:cubicBezTo>
                <a:cubicBezTo>
                  <a:pt x="176" y="56"/>
                  <a:pt x="176" y="56"/>
                  <a:pt x="176" y="56"/>
                </a:cubicBezTo>
                <a:cubicBezTo>
                  <a:pt x="179" y="56"/>
                  <a:pt x="182" y="58"/>
                  <a:pt x="183" y="60"/>
                </a:cubicBezTo>
                <a:cubicBezTo>
                  <a:pt x="183" y="60"/>
                  <a:pt x="183" y="60"/>
                  <a:pt x="183" y="60"/>
                </a:cubicBezTo>
                <a:cubicBezTo>
                  <a:pt x="183" y="61"/>
                  <a:pt x="184" y="61"/>
                  <a:pt x="184" y="62"/>
                </a:cubicBezTo>
                <a:cubicBezTo>
                  <a:pt x="184" y="62"/>
                  <a:pt x="184" y="62"/>
                  <a:pt x="184" y="62"/>
                </a:cubicBezTo>
                <a:cubicBezTo>
                  <a:pt x="184" y="63"/>
                  <a:pt x="184" y="63"/>
                  <a:pt x="184" y="64"/>
                </a:cubicBezTo>
                <a:cubicBezTo>
                  <a:pt x="184" y="64"/>
                  <a:pt x="184" y="72"/>
                  <a:pt x="184" y="72"/>
                </a:cubicBezTo>
                <a:cubicBezTo>
                  <a:pt x="184" y="76"/>
                  <a:pt x="180" y="80"/>
                  <a:pt x="176" y="80"/>
                </a:cubicBezTo>
                <a:cubicBezTo>
                  <a:pt x="176" y="80"/>
                  <a:pt x="176" y="80"/>
                  <a:pt x="176" y="80"/>
                </a:cubicBezTo>
                <a:cubicBezTo>
                  <a:pt x="176" y="80"/>
                  <a:pt x="176" y="80"/>
                  <a:pt x="176" y="80"/>
                </a:cubicBezTo>
                <a:cubicBezTo>
                  <a:pt x="176" y="80"/>
                  <a:pt x="176" y="80"/>
                  <a:pt x="176" y="80"/>
                </a:cubicBezTo>
                <a:cubicBezTo>
                  <a:pt x="16" y="80"/>
                  <a:pt x="16" y="80"/>
                  <a:pt x="16" y="80"/>
                </a:cubicBezTo>
                <a:cubicBezTo>
                  <a:pt x="16" y="80"/>
                  <a:pt x="16" y="80"/>
                  <a:pt x="16" y="80"/>
                </a:cubicBezTo>
                <a:cubicBezTo>
                  <a:pt x="16" y="80"/>
                  <a:pt x="16" y="80"/>
                  <a:pt x="16" y="80"/>
                </a:cubicBezTo>
                <a:cubicBezTo>
                  <a:pt x="12" y="80"/>
                  <a:pt x="8" y="76"/>
                  <a:pt x="8" y="72"/>
                </a:cubicBezTo>
                <a:cubicBezTo>
                  <a:pt x="8" y="72"/>
                  <a:pt x="8" y="64"/>
                  <a:pt x="8" y="64"/>
                </a:cubicBezTo>
                <a:close/>
                <a:moveTo>
                  <a:pt x="108" y="188"/>
                </a:moveTo>
                <a:cubicBezTo>
                  <a:pt x="108" y="188"/>
                  <a:pt x="108" y="188"/>
                  <a:pt x="108" y="188"/>
                </a:cubicBezTo>
                <a:cubicBezTo>
                  <a:pt x="108" y="188"/>
                  <a:pt x="108" y="188"/>
                  <a:pt x="108" y="188"/>
                </a:cubicBezTo>
                <a:cubicBezTo>
                  <a:pt x="108" y="195"/>
                  <a:pt x="103" y="200"/>
                  <a:pt x="96" y="200"/>
                </a:cubicBezTo>
                <a:cubicBezTo>
                  <a:pt x="89" y="200"/>
                  <a:pt x="84" y="195"/>
                  <a:pt x="84" y="188"/>
                </a:cubicBezTo>
                <a:cubicBezTo>
                  <a:pt x="84" y="188"/>
                  <a:pt x="84" y="188"/>
                  <a:pt x="84" y="188"/>
                </a:cubicBezTo>
                <a:cubicBezTo>
                  <a:pt x="84" y="188"/>
                  <a:pt x="84" y="188"/>
                  <a:pt x="84" y="188"/>
                </a:cubicBezTo>
                <a:cubicBezTo>
                  <a:pt x="84" y="181"/>
                  <a:pt x="89" y="176"/>
                  <a:pt x="96" y="176"/>
                </a:cubicBezTo>
                <a:cubicBezTo>
                  <a:pt x="103" y="176"/>
                  <a:pt x="108" y="181"/>
                  <a:pt x="108" y="188"/>
                </a:cubicBezTo>
                <a:close/>
                <a:moveTo>
                  <a:pt x="176" y="144"/>
                </a:moveTo>
                <a:cubicBezTo>
                  <a:pt x="16" y="144"/>
                  <a:pt x="16" y="144"/>
                  <a:pt x="16" y="144"/>
                </a:cubicBezTo>
                <a:cubicBezTo>
                  <a:pt x="12" y="144"/>
                  <a:pt x="8" y="140"/>
                  <a:pt x="8" y="136"/>
                </a:cubicBezTo>
                <a:cubicBezTo>
                  <a:pt x="8" y="128"/>
                  <a:pt x="8" y="128"/>
                  <a:pt x="8" y="128"/>
                </a:cubicBezTo>
                <a:cubicBezTo>
                  <a:pt x="8" y="124"/>
                  <a:pt x="12" y="120"/>
                  <a:pt x="16" y="120"/>
                </a:cubicBezTo>
                <a:cubicBezTo>
                  <a:pt x="16" y="120"/>
                  <a:pt x="16" y="120"/>
                  <a:pt x="16" y="120"/>
                </a:cubicBezTo>
                <a:cubicBezTo>
                  <a:pt x="176" y="120"/>
                  <a:pt x="176" y="120"/>
                  <a:pt x="176" y="120"/>
                </a:cubicBezTo>
                <a:cubicBezTo>
                  <a:pt x="176" y="120"/>
                  <a:pt x="176" y="120"/>
                  <a:pt x="176" y="120"/>
                </a:cubicBezTo>
                <a:cubicBezTo>
                  <a:pt x="180" y="120"/>
                  <a:pt x="184" y="124"/>
                  <a:pt x="184" y="128"/>
                </a:cubicBezTo>
                <a:cubicBezTo>
                  <a:pt x="184" y="136"/>
                  <a:pt x="184" y="136"/>
                  <a:pt x="184" y="136"/>
                </a:cubicBezTo>
                <a:cubicBezTo>
                  <a:pt x="184" y="140"/>
                  <a:pt x="180" y="144"/>
                  <a:pt x="176" y="144"/>
                </a:cubicBezTo>
                <a:close/>
                <a:moveTo>
                  <a:pt x="176" y="112"/>
                </a:moveTo>
                <a:cubicBezTo>
                  <a:pt x="16" y="112"/>
                  <a:pt x="16" y="112"/>
                  <a:pt x="16" y="112"/>
                </a:cubicBezTo>
                <a:cubicBezTo>
                  <a:pt x="12" y="112"/>
                  <a:pt x="8" y="108"/>
                  <a:pt x="8" y="104"/>
                </a:cubicBezTo>
                <a:cubicBezTo>
                  <a:pt x="8" y="96"/>
                  <a:pt x="8" y="96"/>
                  <a:pt x="8" y="96"/>
                </a:cubicBezTo>
                <a:cubicBezTo>
                  <a:pt x="8" y="92"/>
                  <a:pt x="12" y="88"/>
                  <a:pt x="16" y="88"/>
                </a:cubicBezTo>
                <a:cubicBezTo>
                  <a:pt x="16" y="88"/>
                  <a:pt x="16" y="88"/>
                  <a:pt x="16" y="88"/>
                </a:cubicBezTo>
                <a:cubicBezTo>
                  <a:pt x="176" y="88"/>
                  <a:pt x="176" y="88"/>
                  <a:pt x="176" y="88"/>
                </a:cubicBezTo>
                <a:cubicBezTo>
                  <a:pt x="176" y="88"/>
                  <a:pt x="176" y="88"/>
                  <a:pt x="176" y="88"/>
                </a:cubicBezTo>
                <a:cubicBezTo>
                  <a:pt x="176" y="88"/>
                  <a:pt x="176" y="88"/>
                  <a:pt x="176" y="88"/>
                </a:cubicBezTo>
                <a:cubicBezTo>
                  <a:pt x="180" y="88"/>
                  <a:pt x="184" y="92"/>
                  <a:pt x="184" y="96"/>
                </a:cubicBezTo>
                <a:cubicBezTo>
                  <a:pt x="184" y="104"/>
                  <a:pt x="184" y="104"/>
                  <a:pt x="184" y="104"/>
                </a:cubicBezTo>
                <a:cubicBezTo>
                  <a:pt x="184" y="108"/>
                  <a:pt x="180" y="112"/>
                  <a:pt x="176" y="112"/>
                </a:cubicBezTo>
                <a:close/>
                <a:moveTo>
                  <a:pt x="156" y="72"/>
                </a:moveTo>
                <a:cubicBezTo>
                  <a:pt x="164" y="72"/>
                  <a:pt x="164" y="72"/>
                  <a:pt x="164" y="72"/>
                </a:cubicBezTo>
                <a:cubicBezTo>
                  <a:pt x="166" y="72"/>
                  <a:pt x="168" y="70"/>
                  <a:pt x="168" y="68"/>
                </a:cubicBezTo>
                <a:cubicBezTo>
                  <a:pt x="168" y="66"/>
                  <a:pt x="166" y="64"/>
                  <a:pt x="164" y="64"/>
                </a:cubicBezTo>
                <a:cubicBezTo>
                  <a:pt x="156" y="64"/>
                  <a:pt x="156" y="64"/>
                  <a:pt x="156" y="64"/>
                </a:cubicBezTo>
                <a:cubicBezTo>
                  <a:pt x="154" y="64"/>
                  <a:pt x="152" y="66"/>
                  <a:pt x="152" y="68"/>
                </a:cubicBezTo>
                <a:cubicBezTo>
                  <a:pt x="152" y="70"/>
                  <a:pt x="154" y="72"/>
                  <a:pt x="156" y="72"/>
                </a:cubicBezTo>
                <a:close/>
                <a:moveTo>
                  <a:pt x="124" y="72"/>
                </a:moveTo>
                <a:cubicBezTo>
                  <a:pt x="132" y="72"/>
                  <a:pt x="132" y="72"/>
                  <a:pt x="132" y="72"/>
                </a:cubicBezTo>
                <a:cubicBezTo>
                  <a:pt x="134" y="72"/>
                  <a:pt x="136" y="70"/>
                  <a:pt x="136" y="68"/>
                </a:cubicBezTo>
                <a:cubicBezTo>
                  <a:pt x="136" y="66"/>
                  <a:pt x="134" y="64"/>
                  <a:pt x="132" y="64"/>
                </a:cubicBezTo>
                <a:cubicBezTo>
                  <a:pt x="124" y="64"/>
                  <a:pt x="124" y="64"/>
                  <a:pt x="124" y="64"/>
                </a:cubicBezTo>
                <a:cubicBezTo>
                  <a:pt x="122" y="64"/>
                  <a:pt x="120" y="66"/>
                  <a:pt x="120" y="68"/>
                </a:cubicBezTo>
                <a:cubicBezTo>
                  <a:pt x="120" y="70"/>
                  <a:pt x="122" y="72"/>
                  <a:pt x="124" y="72"/>
                </a:cubicBezTo>
                <a:close/>
              </a:path>
            </a:pathLst>
          </a:custGeom>
          <a:solidFill>
            <a:schemeClr val="tx1">
              <a:lumMod val="65000"/>
              <a:lumOff val="35000"/>
            </a:schemeClr>
          </a:solid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grpSp>
        <p:nvGrpSpPr>
          <p:cNvPr id="53" name="Group 52"/>
          <p:cNvGrpSpPr/>
          <p:nvPr/>
        </p:nvGrpSpPr>
        <p:grpSpPr>
          <a:xfrm>
            <a:off x="10516419" y="3516947"/>
            <a:ext cx="898550" cy="826858"/>
            <a:chOff x="7798538" y="678770"/>
            <a:chExt cx="596900" cy="549275"/>
          </a:xfrm>
          <a:solidFill>
            <a:schemeClr val="tx1">
              <a:lumMod val="65000"/>
              <a:lumOff val="35000"/>
            </a:schemeClr>
          </a:solidFill>
        </p:grpSpPr>
        <p:sp>
          <p:nvSpPr>
            <p:cNvPr id="54" name="Freeform 13"/>
            <p:cNvSpPr>
              <a:spLocks noEditPoints="1"/>
            </p:cNvSpPr>
            <p:nvPr/>
          </p:nvSpPr>
          <p:spPr bwMode="auto">
            <a:xfrm>
              <a:off x="7882675" y="1001032"/>
              <a:ext cx="119063" cy="119063"/>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8 h 40"/>
                <a:gd name="T12" fmla="*/ 8 w 40"/>
                <a:gd name="T13" fmla="*/ 20 h 40"/>
                <a:gd name="T14" fmla="*/ 20 w 40"/>
                <a:gd name="T15" fmla="*/ 32 h 40"/>
                <a:gd name="T16" fmla="*/ 32 w 40"/>
                <a:gd name="T17" fmla="*/ 20 h 40"/>
                <a:gd name="T18" fmla="*/ 20 w 40"/>
                <a:gd name="T19"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8"/>
                  </a:moveTo>
                  <a:cubicBezTo>
                    <a:pt x="13" y="8"/>
                    <a:pt x="8" y="13"/>
                    <a:pt x="8" y="20"/>
                  </a:cubicBezTo>
                  <a:cubicBezTo>
                    <a:pt x="8" y="27"/>
                    <a:pt x="13" y="32"/>
                    <a:pt x="20" y="32"/>
                  </a:cubicBezTo>
                  <a:cubicBezTo>
                    <a:pt x="27" y="32"/>
                    <a:pt x="32" y="27"/>
                    <a:pt x="32" y="20"/>
                  </a:cubicBezTo>
                  <a:cubicBezTo>
                    <a:pt x="32" y="13"/>
                    <a:pt x="27" y="8"/>
                    <a:pt x="2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55" name="Freeform 14"/>
            <p:cNvSpPr>
              <a:spLocks/>
            </p:cNvSpPr>
            <p:nvPr/>
          </p:nvSpPr>
          <p:spPr bwMode="auto">
            <a:xfrm>
              <a:off x="7957288" y="878795"/>
              <a:ext cx="101600" cy="149225"/>
            </a:xfrm>
            <a:custGeom>
              <a:avLst/>
              <a:gdLst>
                <a:gd name="T0" fmla="*/ 28 w 34"/>
                <a:gd name="T1" fmla="*/ 0 h 50"/>
                <a:gd name="T2" fmla="*/ 0 w 34"/>
                <a:gd name="T3" fmla="*/ 46 h 50"/>
                <a:gd name="T4" fmla="*/ 6 w 34"/>
                <a:gd name="T5" fmla="*/ 50 h 50"/>
                <a:gd name="T6" fmla="*/ 34 w 34"/>
                <a:gd name="T7" fmla="*/ 4 h 50"/>
                <a:gd name="T8" fmla="*/ 28 w 34"/>
                <a:gd name="T9" fmla="*/ 0 h 50"/>
              </a:gdLst>
              <a:ahLst/>
              <a:cxnLst>
                <a:cxn ang="0">
                  <a:pos x="T0" y="T1"/>
                </a:cxn>
                <a:cxn ang="0">
                  <a:pos x="T2" y="T3"/>
                </a:cxn>
                <a:cxn ang="0">
                  <a:pos x="T4" y="T5"/>
                </a:cxn>
                <a:cxn ang="0">
                  <a:pos x="T6" y="T7"/>
                </a:cxn>
                <a:cxn ang="0">
                  <a:pos x="T8" y="T9"/>
                </a:cxn>
              </a:cxnLst>
              <a:rect l="0" t="0" r="r" b="b"/>
              <a:pathLst>
                <a:path w="34" h="50">
                  <a:moveTo>
                    <a:pt x="28" y="0"/>
                  </a:moveTo>
                  <a:cubicBezTo>
                    <a:pt x="0" y="46"/>
                    <a:pt x="0" y="46"/>
                    <a:pt x="0" y="46"/>
                  </a:cubicBezTo>
                  <a:cubicBezTo>
                    <a:pt x="2" y="47"/>
                    <a:pt x="5" y="48"/>
                    <a:pt x="6" y="50"/>
                  </a:cubicBezTo>
                  <a:cubicBezTo>
                    <a:pt x="34" y="4"/>
                    <a:pt x="34" y="4"/>
                    <a:pt x="34" y="4"/>
                  </a:cubicBezTo>
                  <a:cubicBezTo>
                    <a:pt x="32" y="3"/>
                    <a:pt x="29" y="2"/>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56" name="Freeform 15"/>
            <p:cNvSpPr>
              <a:spLocks/>
            </p:cNvSpPr>
            <p:nvPr/>
          </p:nvSpPr>
          <p:spPr bwMode="auto">
            <a:xfrm>
              <a:off x="8096988" y="869270"/>
              <a:ext cx="71438" cy="71438"/>
            </a:xfrm>
            <a:custGeom>
              <a:avLst/>
              <a:gdLst>
                <a:gd name="T0" fmla="*/ 6 w 24"/>
                <a:gd name="T1" fmla="*/ 0 h 24"/>
                <a:gd name="T2" fmla="*/ 0 w 24"/>
                <a:gd name="T3" fmla="*/ 6 h 24"/>
                <a:gd name="T4" fmla="*/ 18 w 24"/>
                <a:gd name="T5" fmla="*/ 24 h 24"/>
                <a:gd name="T6" fmla="*/ 24 w 24"/>
                <a:gd name="T7" fmla="*/ 18 h 24"/>
                <a:gd name="T8" fmla="*/ 6 w 24"/>
                <a:gd name="T9" fmla="*/ 0 h 24"/>
              </a:gdLst>
              <a:ahLst/>
              <a:cxnLst>
                <a:cxn ang="0">
                  <a:pos x="T0" y="T1"/>
                </a:cxn>
                <a:cxn ang="0">
                  <a:pos x="T2" y="T3"/>
                </a:cxn>
                <a:cxn ang="0">
                  <a:pos x="T4" y="T5"/>
                </a:cxn>
                <a:cxn ang="0">
                  <a:pos x="T6" y="T7"/>
                </a:cxn>
                <a:cxn ang="0">
                  <a:pos x="T8" y="T9"/>
                </a:cxn>
              </a:cxnLst>
              <a:rect l="0" t="0" r="r" b="b"/>
              <a:pathLst>
                <a:path w="24" h="24">
                  <a:moveTo>
                    <a:pt x="6" y="0"/>
                  </a:moveTo>
                  <a:cubicBezTo>
                    <a:pt x="4" y="2"/>
                    <a:pt x="2" y="4"/>
                    <a:pt x="0" y="6"/>
                  </a:cubicBezTo>
                  <a:cubicBezTo>
                    <a:pt x="18" y="24"/>
                    <a:pt x="18" y="24"/>
                    <a:pt x="18" y="24"/>
                  </a:cubicBezTo>
                  <a:cubicBezTo>
                    <a:pt x="20" y="22"/>
                    <a:pt x="22" y="20"/>
                    <a:pt x="24" y="18"/>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57" name="Freeform 16"/>
            <p:cNvSpPr>
              <a:spLocks noEditPoints="1"/>
            </p:cNvSpPr>
            <p:nvPr/>
          </p:nvSpPr>
          <p:spPr bwMode="auto">
            <a:xfrm>
              <a:off x="8012850" y="785132"/>
              <a:ext cx="120650" cy="120650"/>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8 h 40"/>
                <a:gd name="T12" fmla="*/ 8 w 40"/>
                <a:gd name="T13" fmla="*/ 20 h 40"/>
                <a:gd name="T14" fmla="*/ 20 w 40"/>
                <a:gd name="T15" fmla="*/ 32 h 40"/>
                <a:gd name="T16" fmla="*/ 32 w 40"/>
                <a:gd name="T17" fmla="*/ 20 h 40"/>
                <a:gd name="T18" fmla="*/ 20 w 40"/>
                <a:gd name="T19"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8"/>
                  </a:moveTo>
                  <a:cubicBezTo>
                    <a:pt x="13" y="8"/>
                    <a:pt x="8" y="13"/>
                    <a:pt x="8" y="20"/>
                  </a:cubicBezTo>
                  <a:cubicBezTo>
                    <a:pt x="8" y="27"/>
                    <a:pt x="13" y="32"/>
                    <a:pt x="20" y="32"/>
                  </a:cubicBezTo>
                  <a:cubicBezTo>
                    <a:pt x="27" y="32"/>
                    <a:pt x="32" y="27"/>
                    <a:pt x="32" y="20"/>
                  </a:cubicBezTo>
                  <a:cubicBezTo>
                    <a:pt x="32" y="13"/>
                    <a:pt x="27" y="8"/>
                    <a:pt x="2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58" name="Freeform 17"/>
            <p:cNvSpPr>
              <a:spLocks/>
            </p:cNvSpPr>
            <p:nvPr/>
          </p:nvSpPr>
          <p:spPr bwMode="auto">
            <a:xfrm>
              <a:off x="8208113" y="770845"/>
              <a:ext cx="112713" cy="161925"/>
            </a:xfrm>
            <a:custGeom>
              <a:avLst/>
              <a:gdLst>
                <a:gd name="T0" fmla="*/ 7 w 38"/>
                <a:gd name="T1" fmla="*/ 54 h 54"/>
                <a:gd name="T2" fmla="*/ 38 w 38"/>
                <a:gd name="T3" fmla="*/ 4 h 54"/>
                <a:gd name="T4" fmla="*/ 31 w 38"/>
                <a:gd name="T5" fmla="*/ 0 h 54"/>
                <a:gd name="T6" fmla="*/ 0 w 38"/>
                <a:gd name="T7" fmla="*/ 50 h 54"/>
                <a:gd name="T8" fmla="*/ 7 w 38"/>
                <a:gd name="T9" fmla="*/ 54 h 54"/>
              </a:gdLst>
              <a:ahLst/>
              <a:cxnLst>
                <a:cxn ang="0">
                  <a:pos x="T0" y="T1"/>
                </a:cxn>
                <a:cxn ang="0">
                  <a:pos x="T2" y="T3"/>
                </a:cxn>
                <a:cxn ang="0">
                  <a:pos x="T4" y="T5"/>
                </a:cxn>
                <a:cxn ang="0">
                  <a:pos x="T6" y="T7"/>
                </a:cxn>
                <a:cxn ang="0">
                  <a:pos x="T8" y="T9"/>
                </a:cxn>
              </a:cxnLst>
              <a:rect l="0" t="0" r="r" b="b"/>
              <a:pathLst>
                <a:path w="38" h="54">
                  <a:moveTo>
                    <a:pt x="7" y="54"/>
                  </a:moveTo>
                  <a:cubicBezTo>
                    <a:pt x="38" y="4"/>
                    <a:pt x="38" y="4"/>
                    <a:pt x="38" y="4"/>
                  </a:cubicBezTo>
                  <a:cubicBezTo>
                    <a:pt x="36" y="3"/>
                    <a:pt x="33" y="2"/>
                    <a:pt x="31" y="0"/>
                  </a:cubicBezTo>
                  <a:cubicBezTo>
                    <a:pt x="0" y="50"/>
                    <a:pt x="0" y="50"/>
                    <a:pt x="0" y="50"/>
                  </a:cubicBezTo>
                  <a:cubicBezTo>
                    <a:pt x="2" y="51"/>
                    <a:pt x="5" y="52"/>
                    <a:pt x="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59" name="Freeform 18"/>
            <p:cNvSpPr>
              <a:spLocks noEditPoints="1"/>
            </p:cNvSpPr>
            <p:nvPr/>
          </p:nvSpPr>
          <p:spPr bwMode="auto">
            <a:xfrm>
              <a:off x="8133500" y="905782"/>
              <a:ext cx="119063" cy="119063"/>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8 h 40"/>
                <a:gd name="T12" fmla="*/ 8 w 40"/>
                <a:gd name="T13" fmla="*/ 20 h 40"/>
                <a:gd name="T14" fmla="*/ 20 w 40"/>
                <a:gd name="T15" fmla="*/ 32 h 40"/>
                <a:gd name="T16" fmla="*/ 32 w 40"/>
                <a:gd name="T17" fmla="*/ 20 h 40"/>
                <a:gd name="T18" fmla="*/ 20 w 40"/>
                <a:gd name="T19"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8"/>
                  </a:moveTo>
                  <a:cubicBezTo>
                    <a:pt x="13" y="8"/>
                    <a:pt x="8" y="13"/>
                    <a:pt x="8" y="20"/>
                  </a:cubicBezTo>
                  <a:cubicBezTo>
                    <a:pt x="8" y="27"/>
                    <a:pt x="13" y="32"/>
                    <a:pt x="20" y="32"/>
                  </a:cubicBezTo>
                  <a:cubicBezTo>
                    <a:pt x="27" y="32"/>
                    <a:pt x="32" y="27"/>
                    <a:pt x="32" y="20"/>
                  </a:cubicBezTo>
                  <a:cubicBezTo>
                    <a:pt x="32" y="13"/>
                    <a:pt x="27" y="8"/>
                    <a:pt x="2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60" name="Freeform 19"/>
            <p:cNvSpPr>
              <a:spLocks noEditPoints="1"/>
            </p:cNvSpPr>
            <p:nvPr/>
          </p:nvSpPr>
          <p:spPr bwMode="auto">
            <a:xfrm>
              <a:off x="8276375" y="678770"/>
              <a:ext cx="119063" cy="119063"/>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8 h 40"/>
                <a:gd name="T12" fmla="*/ 8 w 40"/>
                <a:gd name="T13" fmla="*/ 20 h 40"/>
                <a:gd name="T14" fmla="*/ 20 w 40"/>
                <a:gd name="T15" fmla="*/ 32 h 40"/>
                <a:gd name="T16" fmla="*/ 32 w 40"/>
                <a:gd name="T17" fmla="*/ 20 h 40"/>
                <a:gd name="T18" fmla="*/ 20 w 40"/>
                <a:gd name="T19"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8"/>
                  </a:moveTo>
                  <a:cubicBezTo>
                    <a:pt x="13" y="8"/>
                    <a:pt x="8" y="13"/>
                    <a:pt x="8" y="20"/>
                  </a:cubicBezTo>
                  <a:cubicBezTo>
                    <a:pt x="8" y="27"/>
                    <a:pt x="13" y="32"/>
                    <a:pt x="20" y="32"/>
                  </a:cubicBezTo>
                  <a:cubicBezTo>
                    <a:pt x="27" y="32"/>
                    <a:pt x="32" y="27"/>
                    <a:pt x="32" y="20"/>
                  </a:cubicBezTo>
                  <a:cubicBezTo>
                    <a:pt x="32" y="13"/>
                    <a:pt x="27" y="8"/>
                    <a:pt x="2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61" name="Freeform 20"/>
            <p:cNvSpPr>
              <a:spLocks/>
            </p:cNvSpPr>
            <p:nvPr/>
          </p:nvSpPr>
          <p:spPr bwMode="auto">
            <a:xfrm>
              <a:off x="7798538" y="1204232"/>
              <a:ext cx="596900" cy="23813"/>
            </a:xfrm>
            <a:custGeom>
              <a:avLst/>
              <a:gdLst>
                <a:gd name="T0" fmla="*/ 196 w 200"/>
                <a:gd name="T1" fmla="*/ 8 h 8"/>
                <a:gd name="T2" fmla="*/ 4 w 200"/>
                <a:gd name="T3" fmla="*/ 8 h 8"/>
                <a:gd name="T4" fmla="*/ 0 w 200"/>
                <a:gd name="T5" fmla="*/ 4 h 8"/>
                <a:gd name="T6" fmla="*/ 4 w 200"/>
                <a:gd name="T7" fmla="*/ 0 h 8"/>
                <a:gd name="T8" fmla="*/ 196 w 200"/>
                <a:gd name="T9" fmla="*/ 0 h 8"/>
                <a:gd name="T10" fmla="*/ 200 w 200"/>
                <a:gd name="T11" fmla="*/ 4 h 8"/>
                <a:gd name="T12" fmla="*/ 196 w 20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00" h="8">
                  <a:moveTo>
                    <a:pt x="196" y="8"/>
                  </a:moveTo>
                  <a:cubicBezTo>
                    <a:pt x="4" y="8"/>
                    <a:pt x="4" y="8"/>
                    <a:pt x="4" y="8"/>
                  </a:cubicBezTo>
                  <a:cubicBezTo>
                    <a:pt x="2" y="8"/>
                    <a:pt x="0" y="6"/>
                    <a:pt x="0" y="4"/>
                  </a:cubicBezTo>
                  <a:cubicBezTo>
                    <a:pt x="0" y="2"/>
                    <a:pt x="2" y="0"/>
                    <a:pt x="4" y="0"/>
                  </a:cubicBezTo>
                  <a:cubicBezTo>
                    <a:pt x="196" y="0"/>
                    <a:pt x="196" y="0"/>
                    <a:pt x="196" y="0"/>
                  </a:cubicBezTo>
                  <a:cubicBezTo>
                    <a:pt x="198" y="0"/>
                    <a:pt x="200" y="2"/>
                    <a:pt x="200" y="4"/>
                  </a:cubicBezTo>
                  <a:cubicBezTo>
                    <a:pt x="200" y="6"/>
                    <a:pt x="198" y="8"/>
                    <a:pt x="19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62" name="Oval 21"/>
            <p:cNvSpPr>
              <a:spLocks noChangeArrowheads="1"/>
            </p:cNvSpPr>
            <p:nvPr/>
          </p:nvSpPr>
          <p:spPr bwMode="auto">
            <a:xfrm>
              <a:off x="7798538" y="1108982"/>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63" name="Oval 22"/>
            <p:cNvSpPr>
              <a:spLocks noChangeArrowheads="1"/>
            </p:cNvSpPr>
            <p:nvPr/>
          </p:nvSpPr>
          <p:spPr bwMode="auto">
            <a:xfrm>
              <a:off x="7798538" y="1037545"/>
              <a:ext cx="23813" cy="23813"/>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64" name="Oval 23"/>
            <p:cNvSpPr>
              <a:spLocks noChangeArrowheads="1"/>
            </p:cNvSpPr>
            <p:nvPr/>
          </p:nvSpPr>
          <p:spPr bwMode="auto">
            <a:xfrm>
              <a:off x="7798538" y="964520"/>
              <a:ext cx="23813" cy="23813"/>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65" name="Oval 24"/>
            <p:cNvSpPr>
              <a:spLocks noChangeArrowheads="1"/>
            </p:cNvSpPr>
            <p:nvPr/>
          </p:nvSpPr>
          <p:spPr bwMode="auto">
            <a:xfrm>
              <a:off x="7798538" y="893082"/>
              <a:ext cx="23813" cy="23813"/>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66" name="Oval 25"/>
            <p:cNvSpPr>
              <a:spLocks noChangeArrowheads="1"/>
            </p:cNvSpPr>
            <p:nvPr/>
          </p:nvSpPr>
          <p:spPr bwMode="auto">
            <a:xfrm>
              <a:off x="7798538" y="821645"/>
              <a:ext cx="23813" cy="23813"/>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67" name="Oval 26"/>
            <p:cNvSpPr>
              <a:spLocks noChangeArrowheads="1"/>
            </p:cNvSpPr>
            <p:nvPr/>
          </p:nvSpPr>
          <p:spPr bwMode="auto">
            <a:xfrm>
              <a:off x="7798538" y="750207"/>
              <a:ext cx="23813" cy="23813"/>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sp>
          <p:nvSpPr>
            <p:cNvPr id="68" name="Oval 27"/>
            <p:cNvSpPr>
              <a:spLocks noChangeArrowheads="1"/>
            </p:cNvSpPr>
            <p:nvPr/>
          </p:nvSpPr>
          <p:spPr bwMode="auto">
            <a:xfrm>
              <a:off x="7798538" y="678770"/>
              <a:ext cx="23813" cy="23813"/>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grpSp>
      <p:grpSp>
        <p:nvGrpSpPr>
          <p:cNvPr id="69" name="Group 68"/>
          <p:cNvGrpSpPr/>
          <p:nvPr/>
        </p:nvGrpSpPr>
        <p:grpSpPr>
          <a:xfrm>
            <a:off x="11288264" y="3727511"/>
            <a:ext cx="206743" cy="542652"/>
            <a:chOff x="-3314019" y="-590550"/>
            <a:chExt cx="820738" cy="2154237"/>
          </a:xfrm>
          <a:solidFill>
            <a:schemeClr val="tx1">
              <a:lumMod val="65000"/>
              <a:lumOff val="35000"/>
            </a:schemeClr>
          </a:solidFill>
        </p:grpSpPr>
        <p:sp>
          <p:nvSpPr>
            <p:cNvPr id="70" name="Freeform 5"/>
            <p:cNvSpPr>
              <a:spLocks/>
            </p:cNvSpPr>
            <p:nvPr/>
          </p:nvSpPr>
          <p:spPr bwMode="auto">
            <a:xfrm>
              <a:off x="-3314019" y="49212"/>
              <a:ext cx="820738" cy="1514475"/>
            </a:xfrm>
            <a:custGeom>
              <a:avLst/>
              <a:gdLst>
                <a:gd name="T0" fmla="*/ 259 w 518"/>
                <a:gd name="T1" fmla="*/ 957 h 957"/>
                <a:gd name="T2" fmla="*/ 354 w 518"/>
                <a:gd name="T3" fmla="*/ 957 h 957"/>
                <a:gd name="T4" fmla="*/ 427 w 518"/>
                <a:gd name="T5" fmla="*/ 571 h 957"/>
                <a:gd name="T6" fmla="*/ 474 w 518"/>
                <a:gd name="T7" fmla="*/ 495 h 957"/>
                <a:gd name="T8" fmla="*/ 492 w 518"/>
                <a:gd name="T9" fmla="*/ 84 h 957"/>
                <a:gd name="T10" fmla="*/ 259 w 518"/>
                <a:gd name="T11" fmla="*/ 0 h 957"/>
                <a:gd name="T12" fmla="*/ 259 w 518"/>
                <a:gd name="T13" fmla="*/ 0 h 957"/>
                <a:gd name="T14" fmla="*/ 26 w 518"/>
                <a:gd name="T15" fmla="*/ 84 h 957"/>
                <a:gd name="T16" fmla="*/ 44 w 518"/>
                <a:gd name="T17" fmla="*/ 495 h 957"/>
                <a:gd name="T18" fmla="*/ 91 w 518"/>
                <a:gd name="T19" fmla="*/ 571 h 957"/>
                <a:gd name="T20" fmla="*/ 164 w 518"/>
                <a:gd name="T21" fmla="*/ 957 h 957"/>
                <a:gd name="T22" fmla="*/ 259 w 518"/>
                <a:gd name="T23" fmla="*/ 95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8" h="957">
                  <a:moveTo>
                    <a:pt x="259" y="957"/>
                  </a:moveTo>
                  <a:cubicBezTo>
                    <a:pt x="354" y="957"/>
                    <a:pt x="354" y="957"/>
                    <a:pt x="354" y="957"/>
                  </a:cubicBezTo>
                  <a:cubicBezTo>
                    <a:pt x="354" y="957"/>
                    <a:pt x="387" y="914"/>
                    <a:pt x="427" y="571"/>
                  </a:cubicBezTo>
                  <a:cubicBezTo>
                    <a:pt x="427" y="571"/>
                    <a:pt x="456" y="542"/>
                    <a:pt x="474" y="495"/>
                  </a:cubicBezTo>
                  <a:cubicBezTo>
                    <a:pt x="474" y="495"/>
                    <a:pt x="518" y="335"/>
                    <a:pt x="492" y="84"/>
                  </a:cubicBezTo>
                  <a:cubicBezTo>
                    <a:pt x="492" y="84"/>
                    <a:pt x="470" y="29"/>
                    <a:pt x="259" y="0"/>
                  </a:cubicBezTo>
                  <a:cubicBezTo>
                    <a:pt x="259" y="0"/>
                    <a:pt x="259" y="0"/>
                    <a:pt x="259" y="0"/>
                  </a:cubicBezTo>
                  <a:cubicBezTo>
                    <a:pt x="47" y="29"/>
                    <a:pt x="26" y="84"/>
                    <a:pt x="26" y="84"/>
                  </a:cubicBezTo>
                  <a:cubicBezTo>
                    <a:pt x="0" y="335"/>
                    <a:pt x="44" y="495"/>
                    <a:pt x="44" y="495"/>
                  </a:cubicBezTo>
                  <a:cubicBezTo>
                    <a:pt x="62" y="542"/>
                    <a:pt x="91" y="571"/>
                    <a:pt x="91" y="571"/>
                  </a:cubicBezTo>
                  <a:cubicBezTo>
                    <a:pt x="131" y="914"/>
                    <a:pt x="164" y="957"/>
                    <a:pt x="164" y="957"/>
                  </a:cubicBezTo>
                  <a:cubicBezTo>
                    <a:pt x="259" y="957"/>
                    <a:pt x="259" y="957"/>
                    <a:pt x="259" y="957"/>
                  </a:cubicBezTo>
                  <a:close/>
                </a:path>
              </a:pathLst>
            </a:cu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dirty="0">
                <a:solidFill>
                  <a:srgbClr val="000000"/>
                </a:solidFill>
                <a:latin typeface="Century Gothic"/>
              </a:endParaRPr>
            </a:p>
          </p:txBody>
        </p:sp>
        <p:sp>
          <p:nvSpPr>
            <p:cNvPr id="71" name="Oval 6"/>
            <p:cNvSpPr>
              <a:spLocks noChangeArrowheads="1"/>
            </p:cNvSpPr>
            <p:nvPr/>
          </p:nvSpPr>
          <p:spPr bwMode="auto">
            <a:xfrm>
              <a:off x="-3198131" y="-590550"/>
              <a:ext cx="590550" cy="590550"/>
            </a:xfrm>
            <a:prstGeom prst="ellipse">
              <a:avLst/>
            </a:prstGeom>
            <a:grpFill/>
            <a:ln>
              <a:noFill/>
            </a:ln>
          </p:spPr>
          <p:txBody>
            <a:bodyPr vert="horz" wrap="square" lIns="91190" tIns="45595" rIns="91190" bIns="45595" numCol="1" anchor="t" anchorCtr="0" compatLnSpc="1">
              <a:prstTxWarp prst="textNoShape">
                <a:avLst/>
              </a:prstTxWarp>
            </a:bodyPr>
            <a:lstStyle/>
            <a:p>
              <a:pPr defTabSz="911842">
                <a:defRPr/>
              </a:pPr>
              <a:endParaRPr lang="en-US" sz="1794">
                <a:solidFill>
                  <a:srgbClr val="000000"/>
                </a:solidFill>
                <a:latin typeface="Century Gothic"/>
              </a:endParaRPr>
            </a:p>
          </p:txBody>
        </p:sp>
      </p:grpSp>
    </p:spTree>
    <p:extLst>
      <p:ext uri="{BB962C8B-B14F-4D97-AF65-F5344CB8AC3E}">
        <p14:creationId xmlns:p14="http://schemas.microsoft.com/office/powerpoint/2010/main" val="257307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06A1A2-3808-492E-89CB-78D483DF5803}"/>
              </a:ext>
            </a:extLst>
          </p:cNvPr>
          <p:cNvSpPr>
            <a:spLocks noGrp="1"/>
          </p:cNvSpPr>
          <p:nvPr>
            <p:ph type="body" sz="quarter" idx="11"/>
          </p:nvPr>
        </p:nvSpPr>
        <p:spPr/>
        <p:txBody>
          <a:bodyPr/>
          <a:lstStyle/>
          <a:p>
            <a:r>
              <a:rPr lang="en-US" dirty="0"/>
              <a:t>The application development process</a:t>
            </a:r>
          </a:p>
        </p:txBody>
      </p:sp>
      <p:sp>
        <p:nvSpPr>
          <p:cNvPr id="5" name="Oval 4">
            <a:extLst>
              <a:ext uri="{FF2B5EF4-FFF2-40B4-BE49-F238E27FC236}">
                <a16:creationId xmlns:a16="http://schemas.microsoft.com/office/drawing/2014/main" id="{D2807990-0C3D-42E3-A01E-62663DC9CC5B}"/>
              </a:ext>
            </a:extLst>
          </p:cNvPr>
          <p:cNvSpPr/>
          <p:nvPr/>
        </p:nvSpPr>
        <p:spPr>
          <a:xfrm>
            <a:off x="1346199" y="2315184"/>
            <a:ext cx="2755901" cy="1745031"/>
          </a:xfrm>
          <a:prstGeom prst="ellipse">
            <a:avLst/>
          </a:prstGeom>
          <a:gradFill>
            <a:gsLst>
              <a:gs pos="0">
                <a:schemeClr val="accent2">
                  <a:lumMod val="10000"/>
                  <a:lumOff val="90000"/>
                </a:schemeClr>
              </a:gs>
              <a:gs pos="100000">
                <a:schemeClr val="accent1">
                  <a:lumMod val="20000"/>
                  <a:lumOff val="8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Clinical Environment</a:t>
            </a:r>
          </a:p>
        </p:txBody>
      </p:sp>
      <p:sp>
        <p:nvSpPr>
          <p:cNvPr id="6" name="Oval 5">
            <a:extLst>
              <a:ext uri="{FF2B5EF4-FFF2-40B4-BE49-F238E27FC236}">
                <a16:creationId xmlns:a16="http://schemas.microsoft.com/office/drawing/2014/main" id="{B2983F92-6FF0-4F10-9B96-FC151C829747}"/>
              </a:ext>
            </a:extLst>
          </p:cNvPr>
          <p:cNvSpPr/>
          <p:nvPr/>
        </p:nvSpPr>
        <p:spPr>
          <a:xfrm>
            <a:off x="4965699" y="904138"/>
            <a:ext cx="2755901" cy="1745031"/>
          </a:xfrm>
          <a:prstGeom prst="ellipse">
            <a:avLst/>
          </a:prstGeom>
          <a:gradFill>
            <a:gsLst>
              <a:gs pos="0">
                <a:schemeClr val="accent2">
                  <a:lumMod val="10000"/>
                  <a:lumOff val="90000"/>
                </a:schemeClr>
              </a:gs>
              <a:gs pos="100000">
                <a:schemeClr val="accent1">
                  <a:lumMod val="20000"/>
                  <a:lumOff val="8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Research Environment</a:t>
            </a:r>
          </a:p>
        </p:txBody>
      </p:sp>
      <p:sp>
        <p:nvSpPr>
          <p:cNvPr id="7" name="Oval 6">
            <a:extLst>
              <a:ext uri="{FF2B5EF4-FFF2-40B4-BE49-F238E27FC236}">
                <a16:creationId xmlns:a16="http://schemas.microsoft.com/office/drawing/2014/main" id="{08497118-3386-4658-B5D6-9A0BF679BEC8}"/>
              </a:ext>
            </a:extLst>
          </p:cNvPr>
          <p:cNvSpPr/>
          <p:nvPr/>
        </p:nvSpPr>
        <p:spPr>
          <a:xfrm>
            <a:off x="8585199" y="2315183"/>
            <a:ext cx="2755901" cy="1745031"/>
          </a:xfrm>
          <a:prstGeom prst="ellipse">
            <a:avLst/>
          </a:prstGeom>
          <a:gradFill>
            <a:gsLst>
              <a:gs pos="0">
                <a:schemeClr val="accent2">
                  <a:lumMod val="10000"/>
                  <a:lumOff val="90000"/>
                </a:schemeClr>
              </a:gs>
              <a:gs pos="100000">
                <a:schemeClr val="accent1">
                  <a:lumMod val="20000"/>
                  <a:lumOff val="8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Computational Environment</a:t>
            </a:r>
          </a:p>
        </p:txBody>
      </p:sp>
      <p:sp>
        <p:nvSpPr>
          <p:cNvPr id="8" name="Oval 7">
            <a:extLst>
              <a:ext uri="{FF2B5EF4-FFF2-40B4-BE49-F238E27FC236}">
                <a16:creationId xmlns:a16="http://schemas.microsoft.com/office/drawing/2014/main" id="{85D45AB8-DC0E-4448-812B-11194D1F2231}"/>
              </a:ext>
            </a:extLst>
          </p:cNvPr>
          <p:cNvSpPr/>
          <p:nvPr/>
        </p:nvSpPr>
        <p:spPr>
          <a:xfrm>
            <a:off x="4965698" y="4089400"/>
            <a:ext cx="2755901" cy="1745031"/>
          </a:xfrm>
          <a:prstGeom prst="ellipse">
            <a:avLst/>
          </a:prstGeom>
          <a:gradFill>
            <a:gsLst>
              <a:gs pos="0">
                <a:schemeClr val="accent2">
                  <a:lumMod val="10000"/>
                  <a:lumOff val="90000"/>
                </a:schemeClr>
              </a:gs>
              <a:gs pos="100000">
                <a:schemeClr val="accent1">
                  <a:lumMod val="20000"/>
                  <a:lumOff val="8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Application Environment</a:t>
            </a:r>
          </a:p>
        </p:txBody>
      </p:sp>
      <p:sp>
        <p:nvSpPr>
          <p:cNvPr id="10" name="Arrow: Right 9">
            <a:extLst>
              <a:ext uri="{FF2B5EF4-FFF2-40B4-BE49-F238E27FC236}">
                <a16:creationId xmlns:a16="http://schemas.microsoft.com/office/drawing/2014/main" id="{EDC8C561-7971-4EAC-958A-0F095FB42A97}"/>
              </a:ext>
            </a:extLst>
          </p:cNvPr>
          <p:cNvSpPr/>
          <p:nvPr/>
        </p:nvSpPr>
        <p:spPr>
          <a:xfrm rot="20127011">
            <a:off x="4204961" y="2205380"/>
            <a:ext cx="876300" cy="685802"/>
          </a:xfrm>
          <a:prstGeom prst="rightArrow">
            <a:avLst/>
          </a:prstGeom>
          <a:gradFill>
            <a:gsLst>
              <a:gs pos="0">
                <a:schemeClr val="accent2">
                  <a:lumMod val="10000"/>
                  <a:lumOff val="90000"/>
                </a:schemeClr>
              </a:gs>
              <a:gs pos="100000">
                <a:schemeClr val="accent1">
                  <a:lumMod val="20000"/>
                  <a:lumOff val="8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AD6E145-8117-4435-A28A-DD5DE9B62FD6}"/>
              </a:ext>
            </a:extLst>
          </p:cNvPr>
          <p:cNvSpPr/>
          <p:nvPr/>
        </p:nvSpPr>
        <p:spPr>
          <a:xfrm rot="1472989" flipV="1">
            <a:off x="7715250" y="2130834"/>
            <a:ext cx="876300" cy="685802"/>
          </a:xfrm>
          <a:prstGeom prst="rightArrow">
            <a:avLst/>
          </a:prstGeom>
          <a:gradFill>
            <a:gsLst>
              <a:gs pos="0">
                <a:schemeClr val="accent2">
                  <a:lumMod val="10000"/>
                  <a:lumOff val="90000"/>
                </a:schemeClr>
              </a:gs>
              <a:gs pos="100000">
                <a:schemeClr val="accent1">
                  <a:lumMod val="20000"/>
                  <a:lumOff val="8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219CDA74-5A74-4D72-83C7-2C303629F947}"/>
              </a:ext>
            </a:extLst>
          </p:cNvPr>
          <p:cNvSpPr/>
          <p:nvPr/>
        </p:nvSpPr>
        <p:spPr>
          <a:xfrm rot="1472989" flipH="1">
            <a:off x="3986536" y="3921933"/>
            <a:ext cx="876300" cy="685802"/>
          </a:xfrm>
          <a:prstGeom prst="rightArrow">
            <a:avLst/>
          </a:prstGeom>
          <a:gradFill>
            <a:gsLst>
              <a:gs pos="0">
                <a:schemeClr val="accent2">
                  <a:lumMod val="10000"/>
                  <a:lumOff val="90000"/>
                </a:schemeClr>
              </a:gs>
              <a:gs pos="100000">
                <a:schemeClr val="accent1">
                  <a:lumMod val="20000"/>
                  <a:lumOff val="8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5B5975E-9B89-4D66-9077-3D9B4B5E8C99}"/>
              </a:ext>
            </a:extLst>
          </p:cNvPr>
          <p:cNvSpPr/>
          <p:nvPr/>
        </p:nvSpPr>
        <p:spPr>
          <a:xfrm rot="20127011" flipH="1" flipV="1">
            <a:off x="7879088" y="3949633"/>
            <a:ext cx="876300" cy="685802"/>
          </a:xfrm>
          <a:prstGeom prst="rightArrow">
            <a:avLst/>
          </a:prstGeom>
          <a:gradFill>
            <a:gsLst>
              <a:gs pos="0">
                <a:schemeClr val="accent2">
                  <a:lumMod val="10000"/>
                  <a:lumOff val="90000"/>
                </a:schemeClr>
              </a:gs>
              <a:gs pos="100000">
                <a:schemeClr val="accent1">
                  <a:lumMod val="20000"/>
                  <a:lumOff val="8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79DAA0F-36C0-453E-91E2-A04E911788C7}"/>
              </a:ext>
            </a:extLst>
          </p:cNvPr>
          <p:cNvSpPr txBox="1"/>
          <p:nvPr/>
        </p:nvSpPr>
        <p:spPr>
          <a:xfrm>
            <a:off x="2537434" y="1343656"/>
            <a:ext cx="2366353" cy="923330"/>
          </a:xfrm>
          <a:prstGeom prst="rect">
            <a:avLst/>
          </a:prstGeom>
          <a:noFill/>
        </p:spPr>
        <p:txBody>
          <a:bodyPr wrap="none" rtlCol="0">
            <a:spAutoFit/>
          </a:bodyPr>
          <a:lstStyle/>
          <a:p>
            <a:r>
              <a:rPr lang="en-US" dirty="0"/>
              <a:t>Identify opportunity</a:t>
            </a:r>
          </a:p>
          <a:p>
            <a:r>
              <a:rPr lang="en-US" dirty="0"/>
              <a:t>Define use cases</a:t>
            </a:r>
          </a:p>
          <a:p>
            <a:endParaRPr lang="en-US" dirty="0"/>
          </a:p>
        </p:txBody>
      </p:sp>
      <p:sp>
        <p:nvSpPr>
          <p:cNvPr id="15" name="TextBox 14">
            <a:extLst>
              <a:ext uri="{FF2B5EF4-FFF2-40B4-BE49-F238E27FC236}">
                <a16:creationId xmlns:a16="http://schemas.microsoft.com/office/drawing/2014/main" id="{DB78FC3F-11AD-4907-A907-7C22D9017BE9}"/>
              </a:ext>
            </a:extLst>
          </p:cNvPr>
          <p:cNvSpPr txBox="1"/>
          <p:nvPr/>
        </p:nvSpPr>
        <p:spPr>
          <a:xfrm>
            <a:off x="8317238" y="1202661"/>
            <a:ext cx="2316660" cy="1200329"/>
          </a:xfrm>
          <a:prstGeom prst="rect">
            <a:avLst/>
          </a:prstGeom>
          <a:noFill/>
        </p:spPr>
        <p:txBody>
          <a:bodyPr wrap="none" rtlCol="0">
            <a:spAutoFit/>
          </a:bodyPr>
          <a:lstStyle/>
          <a:p>
            <a:r>
              <a:rPr lang="en-US" dirty="0"/>
              <a:t>Collaborate</a:t>
            </a:r>
          </a:p>
          <a:p>
            <a:r>
              <a:rPr lang="en-US" dirty="0"/>
              <a:t>Gather information</a:t>
            </a:r>
          </a:p>
          <a:p>
            <a:r>
              <a:rPr lang="en-US" dirty="0"/>
              <a:t>Create data sets</a:t>
            </a:r>
          </a:p>
          <a:p>
            <a:endParaRPr lang="en-US" dirty="0"/>
          </a:p>
        </p:txBody>
      </p:sp>
      <p:sp>
        <p:nvSpPr>
          <p:cNvPr id="16" name="TextBox 15">
            <a:extLst>
              <a:ext uri="{FF2B5EF4-FFF2-40B4-BE49-F238E27FC236}">
                <a16:creationId xmlns:a16="http://schemas.microsoft.com/office/drawing/2014/main" id="{477932D0-E76D-4595-ACC7-D8D89FD9B5B8}"/>
              </a:ext>
            </a:extLst>
          </p:cNvPr>
          <p:cNvSpPr txBox="1"/>
          <p:nvPr/>
        </p:nvSpPr>
        <p:spPr>
          <a:xfrm>
            <a:off x="8194716" y="5113728"/>
            <a:ext cx="1768433" cy="646331"/>
          </a:xfrm>
          <a:prstGeom prst="rect">
            <a:avLst/>
          </a:prstGeom>
          <a:noFill/>
        </p:spPr>
        <p:txBody>
          <a:bodyPr wrap="none" rtlCol="0">
            <a:spAutoFit/>
          </a:bodyPr>
          <a:lstStyle/>
          <a:p>
            <a:pPr algn="ctr"/>
            <a:r>
              <a:rPr lang="en-US" dirty="0"/>
              <a:t>Build/Validate</a:t>
            </a:r>
          </a:p>
          <a:p>
            <a:pPr algn="ctr"/>
            <a:r>
              <a:rPr lang="en-US" dirty="0"/>
              <a:t>Models </a:t>
            </a:r>
          </a:p>
        </p:txBody>
      </p:sp>
      <p:sp>
        <p:nvSpPr>
          <p:cNvPr id="17" name="TextBox 16">
            <a:extLst>
              <a:ext uri="{FF2B5EF4-FFF2-40B4-BE49-F238E27FC236}">
                <a16:creationId xmlns:a16="http://schemas.microsoft.com/office/drawing/2014/main" id="{C453F39F-86EC-43DA-96F8-604104133A5E}"/>
              </a:ext>
            </a:extLst>
          </p:cNvPr>
          <p:cNvSpPr txBox="1"/>
          <p:nvPr/>
        </p:nvSpPr>
        <p:spPr>
          <a:xfrm>
            <a:off x="2537434" y="4786482"/>
            <a:ext cx="2271776" cy="923330"/>
          </a:xfrm>
          <a:prstGeom prst="rect">
            <a:avLst/>
          </a:prstGeom>
          <a:noFill/>
        </p:spPr>
        <p:txBody>
          <a:bodyPr wrap="none" rtlCol="0">
            <a:spAutoFit/>
          </a:bodyPr>
          <a:lstStyle/>
          <a:p>
            <a:r>
              <a:rPr lang="en-US" dirty="0"/>
              <a:t>Integrate workflow</a:t>
            </a:r>
          </a:p>
          <a:p>
            <a:r>
              <a:rPr lang="en-US" dirty="0"/>
              <a:t>Deploy model</a:t>
            </a:r>
          </a:p>
          <a:p>
            <a:endParaRPr lang="en-US" dirty="0"/>
          </a:p>
        </p:txBody>
      </p:sp>
      <p:sp>
        <p:nvSpPr>
          <p:cNvPr id="18" name="TextBox 17">
            <a:extLst>
              <a:ext uri="{FF2B5EF4-FFF2-40B4-BE49-F238E27FC236}">
                <a16:creationId xmlns:a16="http://schemas.microsoft.com/office/drawing/2014/main" id="{A8030AF7-5FDD-461B-8C09-3D6C5430C625}"/>
              </a:ext>
            </a:extLst>
          </p:cNvPr>
          <p:cNvSpPr txBox="1"/>
          <p:nvPr/>
        </p:nvSpPr>
        <p:spPr>
          <a:xfrm>
            <a:off x="901701" y="6097434"/>
            <a:ext cx="9194799" cy="584775"/>
          </a:xfrm>
          <a:prstGeom prst="rect">
            <a:avLst/>
          </a:prstGeom>
          <a:noFill/>
        </p:spPr>
        <p:txBody>
          <a:bodyPr wrap="square" rtlCol="0">
            <a:spAutoFit/>
          </a:bodyPr>
          <a:lstStyle/>
          <a:p>
            <a:r>
              <a:rPr lang="en-US" sz="1600" dirty="0"/>
              <a:t>Adapted From:  Dreyer, K and J.R. Geis, When Machines Think:  Radiology’s Next Frontier, Radiology, Vol 285, No 4, Dec. 2017</a:t>
            </a:r>
          </a:p>
        </p:txBody>
      </p:sp>
      <p:sp>
        <p:nvSpPr>
          <p:cNvPr id="19" name="TextBox 18">
            <a:extLst>
              <a:ext uri="{FF2B5EF4-FFF2-40B4-BE49-F238E27FC236}">
                <a16:creationId xmlns:a16="http://schemas.microsoft.com/office/drawing/2014/main" id="{4A93AE4A-34F8-4E06-9820-E07A72337428}"/>
              </a:ext>
            </a:extLst>
          </p:cNvPr>
          <p:cNvSpPr txBox="1"/>
          <p:nvPr/>
        </p:nvSpPr>
        <p:spPr>
          <a:xfrm>
            <a:off x="9294885" y="4085679"/>
            <a:ext cx="2429415" cy="1569660"/>
          </a:xfrm>
          <a:prstGeom prst="rect">
            <a:avLst/>
          </a:prstGeom>
          <a:noFill/>
        </p:spPr>
        <p:txBody>
          <a:bodyPr wrap="square" rtlCol="0">
            <a:spAutoFit/>
          </a:bodyPr>
          <a:lstStyle/>
          <a:p>
            <a:pPr algn="ctr"/>
            <a:r>
              <a:rPr lang="en-US" sz="2400" b="1" dirty="0">
                <a:solidFill>
                  <a:srgbClr val="C00000"/>
                </a:solidFill>
              </a:rPr>
              <a:t>Most Reported Work Ends Here</a:t>
            </a:r>
          </a:p>
          <a:p>
            <a:pPr algn="ctr"/>
            <a:endParaRPr lang="en-US" sz="2400" b="1" dirty="0">
              <a:solidFill>
                <a:srgbClr val="C00000"/>
              </a:solidFill>
            </a:endParaRPr>
          </a:p>
        </p:txBody>
      </p:sp>
      <p:sp>
        <p:nvSpPr>
          <p:cNvPr id="22" name="Oval 21">
            <a:extLst>
              <a:ext uri="{FF2B5EF4-FFF2-40B4-BE49-F238E27FC236}">
                <a16:creationId xmlns:a16="http://schemas.microsoft.com/office/drawing/2014/main" id="{097E14A9-15A1-47CE-A8C4-C22250821F92}"/>
              </a:ext>
            </a:extLst>
          </p:cNvPr>
          <p:cNvSpPr/>
          <p:nvPr/>
        </p:nvSpPr>
        <p:spPr>
          <a:xfrm>
            <a:off x="7878087" y="4671874"/>
            <a:ext cx="2083213" cy="1398584"/>
          </a:xfrm>
          <a:prstGeom prst="ellipse">
            <a:avLst/>
          </a:prstGeom>
          <a:solidFill>
            <a:srgbClr val="C00000">
              <a:alpha val="6000"/>
            </a:srgbClr>
          </a:solidFill>
          <a:ln>
            <a:solidFill>
              <a:schemeClr val="tx1">
                <a:alpha val="12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0DEAA36A-5007-412F-A9AF-D4DC0E97689E}"/>
              </a:ext>
            </a:extLst>
          </p:cNvPr>
          <p:cNvSpPr txBox="1"/>
          <p:nvPr/>
        </p:nvSpPr>
        <p:spPr>
          <a:xfrm>
            <a:off x="9179669" y="664730"/>
            <a:ext cx="2429415" cy="830997"/>
          </a:xfrm>
          <a:prstGeom prst="rect">
            <a:avLst/>
          </a:prstGeom>
          <a:noFill/>
        </p:spPr>
        <p:txBody>
          <a:bodyPr wrap="square" rtlCol="0">
            <a:spAutoFit/>
          </a:bodyPr>
          <a:lstStyle/>
          <a:p>
            <a:pPr algn="ctr"/>
            <a:r>
              <a:rPr lang="en-US" sz="2400" b="1" dirty="0">
                <a:solidFill>
                  <a:srgbClr val="C00000"/>
                </a:solidFill>
              </a:rPr>
              <a:t>Significant Effort</a:t>
            </a:r>
          </a:p>
        </p:txBody>
      </p:sp>
      <p:sp>
        <p:nvSpPr>
          <p:cNvPr id="21" name="TextBox 20">
            <a:extLst>
              <a:ext uri="{FF2B5EF4-FFF2-40B4-BE49-F238E27FC236}">
                <a16:creationId xmlns:a16="http://schemas.microsoft.com/office/drawing/2014/main" id="{5D307A2A-8818-4842-9EE1-18D80BF77C20}"/>
              </a:ext>
            </a:extLst>
          </p:cNvPr>
          <p:cNvSpPr txBox="1"/>
          <p:nvPr/>
        </p:nvSpPr>
        <p:spPr>
          <a:xfrm>
            <a:off x="47517" y="4264834"/>
            <a:ext cx="2823201" cy="1200329"/>
          </a:xfrm>
          <a:prstGeom prst="rect">
            <a:avLst/>
          </a:prstGeom>
          <a:noFill/>
        </p:spPr>
        <p:txBody>
          <a:bodyPr wrap="square" rtlCol="0">
            <a:spAutoFit/>
          </a:bodyPr>
          <a:lstStyle/>
          <a:p>
            <a:pPr algn="ctr"/>
            <a:r>
              <a:rPr lang="en-US" sz="2400" b="1" dirty="0">
                <a:solidFill>
                  <a:srgbClr val="C00000"/>
                </a:solidFill>
              </a:rPr>
              <a:t>Underestimated</a:t>
            </a:r>
          </a:p>
          <a:p>
            <a:pPr algn="ctr"/>
            <a:r>
              <a:rPr lang="en-US" sz="2400" b="1" dirty="0">
                <a:solidFill>
                  <a:srgbClr val="C00000"/>
                </a:solidFill>
              </a:rPr>
              <a:t>Challenge</a:t>
            </a:r>
          </a:p>
          <a:p>
            <a:pPr algn="ctr"/>
            <a:endParaRPr lang="en-US" sz="2400" b="1" dirty="0">
              <a:solidFill>
                <a:srgbClr val="C00000"/>
              </a:solidFill>
            </a:endParaRPr>
          </a:p>
        </p:txBody>
      </p:sp>
      <p:sp>
        <p:nvSpPr>
          <p:cNvPr id="23" name="TextBox 22">
            <a:extLst>
              <a:ext uri="{FF2B5EF4-FFF2-40B4-BE49-F238E27FC236}">
                <a16:creationId xmlns:a16="http://schemas.microsoft.com/office/drawing/2014/main" id="{6FD50762-8FD6-4A0B-BE00-45A85B396CD7}"/>
              </a:ext>
            </a:extLst>
          </p:cNvPr>
          <p:cNvSpPr txBox="1"/>
          <p:nvPr/>
        </p:nvSpPr>
        <p:spPr>
          <a:xfrm>
            <a:off x="313725" y="776342"/>
            <a:ext cx="2429415" cy="830997"/>
          </a:xfrm>
          <a:prstGeom prst="rect">
            <a:avLst/>
          </a:prstGeom>
          <a:noFill/>
        </p:spPr>
        <p:txBody>
          <a:bodyPr wrap="square" rtlCol="0">
            <a:spAutoFit/>
          </a:bodyPr>
          <a:lstStyle/>
          <a:p>
            <a:pPr algn="ctr"/>
            <a:r>
              <a:rPr lang="en-US" sz="2400" b="1" dirty="0">
                <a:solidFill>
                  <a:srgbClr val="C00000"/>
                </a:solidFill>
              </a:rPr>
              <a:t>Potential &amp;</a:t>
            </a:r>
          </a:p>
          <a:p>
            <a:pPr algn="ctr"/>
            <a:r>
              <a:rPr lang="en-US" sz="2400" b="1" dirty="0">
                <a:solidFill>
                  <a:srgbClr val="C00000"/>
                </a:solidFill>
              </a:rPr>
              <a:t>Enthusiasm</a:t>
            </a:r>
          </a:p>
        </p:txBody>
      </p:sp>
    </p:spTree>
    <p:extLst>
      <p:ext uri="{BB962C8B-B14F-4D97-AF65-F5344CB8AC3E}">
        <p14:creationId xmlns:p14="http://schemas.microsoft.com/office/powerpoint/2010/main" val="402518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p:bldP spid="15" grpId="0"/>
      <p:bldP spid="16" grpId="0"/>
      <p:bldP spid="17" grpId="0"/>
      <p:bldP spid="19" grpId="0"/>
      <p:bldP spid="22" grpId="0" animBg="1"/>
      <p:bldP spid="20" grpId="0"/>
      <p:bldP spid="21"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234DAA-CF9B-4159-BA42-2568B60E2A5C}"/>
              </a:ext>
            </a:extLst>
          </p:cNvPr>
          <p:cNvSpPr>
            <a:spLocks noGrp="1"/>
          </p:cNvSpPr>
          <p:nvPr>
            <p:ph type="body" sz="quarter" idx="11"/>
          </p:nvPr>
        </p:nvSpPr>
        <p:spPr/>
        <p:txBody>
          <a:bodyPr/>
          <a:lstStyle/>
          <a:p>
            <a:r>
              <a:rPr lang="en-US" dirty="0"/>
              <a:t>Data Platform – High Level View</a:t>
            </a:r>
          </a:p>
        </p:txBody>
      </p:sp>
      <p:sp>
        <p:nvSpPr>
          <p:cNvPr id="4" name="Freeform 108">
            <a:extLst>
              <a:ext uri="{FF2B5EF4-FFF2-40B4-BE49-F238E27FC236}">
                <a16:creationId xmlns:a16="http://schemas.microsoft.com/office/drawing/2014/main" id="{2C495E7A-8079-443E-872D-5B7C7FD97083}"/>
              </a:ext>
            </a:extLst>
          </p:cNvPr>
          <p:cNvSpPr>
            <a:spLocks noChangeAspect="1"/>
          </p:cNvSpPr>
          <p:nvPr/>
        </p:nvSpPr>
        <p:spPr>
          <a:xfrm>
            <a:off x="4993770" y="2738622"/>
            <a:ext cx="1929363" cy="1017365"/>
          </a:xfrm>
          <a:custGeom>
            <a:avLst/>
            <a:gdLst>
              <a:gd name="connsiteX0" fmla="*/ 4539920 w 7777725"/>
              <a:gd name="connsiteY0" fmla="*/ 0 h 4101239"/>
              <a:gd name="connsiteX1" fmla="*/ 6388951 w 7777725"/>
              <a:gd name="connsiteY1" fmla="*/ 1228525 h 4101239"/>
              <a:gd name="connsiteX2" fmla="*/ 6432944 w 7777725"/>
              <a:gd name="connsiteY2" fmla="*/ 1349009 h 4101239"/>
              <a:gd name="connsiteX3" fmla="*/ 6544578 w 7777725"/>
              <a:gd name="connsiteY3" fmla="*/ 1354660 h 4101239"/>
              <a:gd name="connsiteX4" fmla="*/ 7777725 w 7777725"/>
              <a:gd name="connsiteY4" fmla="*/ 2724395 h 4101239"/>
              <a:gd name="connsiteX5" fmla="*/ 6544578 w 7777725"/>
              <a:gd name="connsiteY5" fmla="*/ 4094131 h 4101239"/>
              <a:gd name="connsiteX6" fmla="*/ 6422813 w 7777725"/>
              <a:gd name="connsiteY6" fmla="*/ 4100294 h 4101239"/>
              <a:gd name="connsiteX7" fmla="*/ 6422813 w 7777725"/>
              <a:gd name="connsiteY7" fmla="*/ 4101239 h 4101239"/>
              <a:gd name="connsiteX8" fmla="*/ 6404136 w 7777725"/>
              <a:gd name="connsiteY8" fmla="*/ 4101239 h 4101239"/>
              <a:gd name="connsiteX9" fmla="*/ 1183539 w 7777725"/>
              <a:gd name="connsiteY9" fmla="*/ 4101239 h 4101239"/>
              <a:gd name="connsiteX10" fmla="*/ 1178279 w 7777725"/>
              <a:gd name="connsiteY10" fmla="*/ 4101239 h 4101239"/>
              <a:gd name="connsiteX11" fmla="*/ 1178279 w 7777725"/>
              <a:gd name="connsiteY11" fmla="*/ 4100973 h 4101239"/>
              <a:gd name="connsiteX12" fmla="*/ 1062529 w 7777725"/>
              <a:gd name="connsiteY12" fmla="*/ 4095114 h 4101239"/>
              <a:gd name="connsiteX13" fmla="*/ 0 w 7777725"/>
              <a:gd name="connsiteY13" fmla="*/ 2914895 h 4101239"/>
              <a:gd name="connsiteX14" fmla="*/ 1062529 w 7777725"/>
              <a:gd name="connsiteY14" fmla="*/ 1734676 h 4101239"/>
              <a:gd name="connsiteX15" fmla="*/ 1178279 w 7777725"/>
              <a:gd name="connsiteY15" fmla="*/ 1728817 h 4101239"/>
              <a:gd name="connsiteX16" fmla="*/ 1178279 w 7777725"/>
              <a:gd name="connsiteY16" fmla="*/ 1728562 h 4101239"/>
              <a:gd name="connsiteX17" fmla="*/ 1178278 w 7777725"/>
              <a:gd name="connsiteY17" fmla="*/ 1728551 h 4101239"/>
              <a:gd name="connsiteX18" fmla="*/ 2269960 w 7777725"/>
              <a:gd name="connsiteY18" fmla="*/ 634282 h 4101239"/>
              <a:gd name="connsiteX19" fmla="*/ 2880330 w 7777725"/>
              <a:gd name="connsiteY19" fmla="*/ 821166 h 4101239"/>
              <a:gd name="connsiteX20" fmla="*/ 2907932 w 7777725"/>
              <a:gd name="connsiteY20" fmla="*/ 841855 h 4101239"/>
              <a:gd name="connsiteX21" fmla="*/ 2917525 w 7777725"/>
              <a:gd name="connsiteY21" fmla="*/ 827433 h 4101239"/>
              <a:gd name="connsiteX22" fmla="*/ 4539920 w 7777725"/>
              <a:gd name="connsiteY22" fmla="*/ 0 h 4101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77725" h="4101239">
                <a:moveTo>
                  <a:pt x="4539920" y="0"/>
                </a:moveTo>
                <a:cubicBezTo>
                  <a:pt x="5371135" y="0"/>
                  <a:pt x="6084313" y="506573"/>
                  <a:pt x="6388951" y="1228525"/>
                </a:cubicBezTo>
                <a:lnTo>
                  <a:pt x="6432944" y="1349009"/>
                </a:lnTo>
                <a:lnTo>
                  <a:pt x="6544578" y="1354660"/>
                </a:lnTo>
                <a:cubicBezTo>
                  <a:pt x="7237218" y="1425168"/>
                  <a:pt x="7777725" y="2011511"/>
                  <a:pt x="7777725" y="2724395"/>
                </a:cubicBezTo>
                <a:cubicBezTo>
                  <a:pt x="7777725" y="3437280"/>
                  <a:pt x="7237218" y="4023623"/>
                  <a:pt x="6544578" y="4094131"/>
                </a:cubicBezTo>
                <a:lnTo>
                  <a:pt x="6422813" y="4100294"/>
                </a:lnTo>
                <a:lnTo>
                  <a:pt x="6422813" y="4101239"/>
                </a:lnTo>
                <a:lnTo>
                  <a:pt x="6404136" y="4101239"/>
                </a:lnTo>
                <a:lnTo>
                  <a:pt x="1183539" y="4101239"/>
                </a:lnTo>
                <a:lnTo>
                  <a:pt x="1178279" y="4101239"/>
                </a:lnTo>
                <a:lnTo>
                  <a:pt x="1178279" y="4100973"/>
                </a:lnTo>
                <a:lnTo>
                  <a:pt x="1062529" y="4095114"/>
                </a:lnTo>
                <a:cubicBezTo>
                  <a:pt x="465722" y="4034362"/>
                  <a:pt x="0" y="3529145"/>
                  <a:pt x="0" y="2914895"/>
                </a:cubicBezTo>
                <a:cubicBezTo>
                  <a:pt x="0" y="2300645"/>
                  <a:pt x="465722" y="1795429"/>
                  <a:pt x="1062529" y="1734676"/>
                </a:cubicBezTo>
                <a:lnTo>
                  <a:pt x="1178279" y="1728817"/>
                </a:lnTo>
                <a:lnTo>
                  <a:pt x="1178279" y="1728562"/>
                </a:lnTo>
                <a:lnTo>
                  <a:pt x="1178278" y="1728551"/>
                </a:lnTo>
                <a:cubicBezTo>
                  <a:pt x="1178278" y="1124203"/>
                  <a:pt x="1667041" y="634282"/>
                  <a:pt x="2269960" y="634282"/>
                </a:cubicBezTo>
                <a:cubicBezTo>
                  <a:pt x="2496055" y="634282"/>
                  <a:pt x="2706096" y="703177"/>
                  <a:pt x="2880330" y="821166"/>
                </a:cubicBezTo>
                <a:lnTo>
                  <a:pt x="2907932" y="841855"/>
                </a:lnTo>
                <a:lnTo>
                  <a:pt x="2917525" y="827433"/>
                </a:lnTo>
                <a:cubicBezTo>
                  <a:pt x="3282451" y="325897"/>
                  <a:pt x="3873217" y="0"/>
                  <a:pt x="4539920" y="0"/>
                </a:cubicBezTo>
                <a:close/>
              </a:path>
            </a:pathLst>
          </a:cu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86"/>
          </a:p>
        </p:txBody>
      </p:sp>
      <p:sp>
        <p:nvSpPr>
          <p:cNvPr id="5" name="TextBox 4">
            <a:extLst>
              <a:ext uri="{FF2B5EF4-FFF2-40B4-BE49-F238E27FC236}">
                <a16:creationId xmlns:a16="http://schemas.microsoft.com/office/drawing/2014/main" id="{72F3BFF9-485D-457A-97FB-AF54C2F423CA}"/>
              </a:ext>
            </a:extLst>
          </p:cNvPr>
          <p:cNvSpPr txBox="1"/>
          <p:nvPr/>
        </p:nvSpPr>
        <p:spPr>
          <a:xfrm>
            <a:off x="9674196" y="2351010"/>
            <a:ext cx="1393362" cy="521926"/>
          </a:xfrm>
          <a:prstGeom prst="rect">
            <a:avLst/>
          </a:prstGeom>
          <a:noFill/>
        </p:spPr>
        <p:txBody>
          <a:bodyPr wrap="square" rtlCol="0">
            <a:spAutoFit/>
          </a:bodyPr>
          <a:lstStyle/>
          <a:p>
            <a:r>
              <a:rPr lang="en-US" sz="1397" b="1" dirty="0">
                <a:solidFill>
                  <a:schemeClr val="accent1"/>
                </a:solidFill>
                <a:latin typeface="Century Gothic" charset="0"/>
                <a:ea typeface="Century Gothic" charset="0"/>
                <a:cs typeface="Century Gothic" charset="0"/>
              </a:rPr>
              <a:t>Analytics and Reporting</a:t>
            </a:r>
          </a:p>
        </p:txBody>
      </p:sp>
      <p:pic>
        <p:nvPicPr>
          <p:cNvPr id="6" name="Picture 5">
            <a:extLst>
              <a:ext uri="{FF2B5EF4-FFF2-40B4-BE49-F238E27FC236}">
                <a16:creationId xmlns:a16="http://schemas.microsoft.com/office/drawing/2014/main" id="{3BE225A7-600E-4723-98C3-301F9403B0F4}"/>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170049" y="2331650"/>
            <a:ext cx="1185595" cy="1037395"/>
          </a:xfrm>
          <a:prstGeom prst="rect">
            <a:avLst/>
          </a:prstGeom>
        </p:spPr>
      </p:pic>
      <p:grpSp>
        <p:nvGrpSpPr>
          <p:cNvPr id="7" name="Group 6">
            <a:extLst>
              <a:ext uri="{FF2B5EF4-FFF2-40B4-BE49-F238E27FC236}">
                <a16:creationId xmlns:a16="http://schemas.microsoft.com/office/drawing/2014/main" id="{FFA66907-1E44-4933-94AB-FB2983523783}"/>
              </a:ext>
            </a:extLst>
          </p:cNvPr>
          <p:cNvGrpSpPr/>
          <p:nvPr/>
        </p:nvGrpSpPr>
        <p:grpSpPr>
          <a:xfrm>
            <a:off x="964220" y="3533179"/>
            <a:ext cx="545929" cy="1083496"/>
            <a:chOff x="5936382" y="186742"/>
            <a:chExt cx="548640" cy="1088877"/>
          </a:xfrm>
          <a:solidFill>
            <a:schemeClr val="bg1"/>
          </a:solidFill>
        </p:grpSpPr>
        <p:grpSp>
          <p:nvGrpSpPr>
            <p:cNvPr id="8" name="Group 7">
              <a:extLst>
                <a:ext uri="{FF2B5EF4-FFF2-40B4-BE49-F238E27FC236}">
                  <a16:creationId xmlns:a16="http://schemas.microsoft.com/office/drawing/2014/main" id="{C4E3864B-DA8B-4EAE-ABAC-18FE42F27ACA}"/>
                </a:ext>
              </a:extLst>
            </p:cNvPr>
            <p:cNvGrpSpPr>
              <a:grpSpLocks noChangeAspect="1"/>
            </p:cNvGrpSpPr>
            <p:nvPr/>
          </p:nvGrpSpPr>
          <p:grpSpPr>
            <a:xfrm>
              <a:off x="5936382" y="186742"/>
              <a:ext cx="548640" cy="1088877"/>
              <a:chOff x="8210975" y="2107339"/>
              <a:chExt cx="548640" cy="1088877"/>
            </a:xfrm>
            <a:grpFill/>
          </p:grpSpPr>
          <p:sp>
            <p:nvSpPr>
              <p:cNvPr id="10" name="Rounded Rectangle 89">
                <a:extLst>
                  <a:ext uri="{FF2B5EF4-FFF2-40B4-BE49-F238E27FC236}">
                    <a16:creationId xmlns:a16="http://schemas.microsoft.com/office/drawing/2014/main" id="{F9882264-7841-4FC2-AAB6-40EBC5CB3B4E}"/>
                  </a:ext>
                </a:extLst>
              </p:cNvPr>
              <p:cNvSpPr/>
              <p:nvPr/>
            </p:nvSpPr>
            <p:spPr>
              <a:xfrm>
                <a:off x="8210975" y="2107339"/>
                <a:ext cx="548640" cy="1088877"/>
              </a:xfrm>
              <a:prstGeom prst="roundRect">
                <a:avLst/>
              </a:prstGeom>
              <a:grpFill/>
              <a:ln w="603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1"/>
              </a:p>
            </p:txBody>
          </p:sp>
          <p:pic>
            <p:nvPicPr>
              <p:cNvPr id="11" name="Picture 10">
                <a:extLst>
                  <a:ext uri="{FF2B5EF4-FFF2-40B4-BE49-F238E27FC236}">
                    <a16:creationId xmlns:a16="http://schemas.microsoft.com/office/drawing/2014/main" id="{C9579824-ACC6-4827-98E0-A734B152F7FC}"/>
                  </a:ext>
                </a:extLst>
              </p:cNvPr>
              <p:cNvPicPr>
                <a:picLocks noChangeAspect="1"/>
              </p:cNvPicPr>
              <p:nvPr/>
            </p:nvPicPr>
            <p:blipFill>
              <a:blip r:embed="rId3">
                <a:duotone>
                  <a:schemeClr val="accent3">
                    <a:shade val="45000"/>
                    <a:satMod val="135000"/>
                  </a:schemeClr>
                  <a:prstClr val="white"/>
                </a:duotone>
              </a:blip>
              <a:stretch>
                <a:fillRect/>
              </a:stretch>
            </p:blipFill>
            <p:spPr>
              <a:xfrm>
                <a:off x="8294393" y="2192842"/>
                <a:ext cx="365760" cy="430578"/>
              </a:xfrm>
              <a:prstGeom prst="rect">
                <a:avLst/>
              </a:prstGeom>
              <a:grpFill/>
            </p:spPr>
          </p:pic>
          <p:sp>
            <p:nvSpPr>
              <p:cNvPr id="12" name="Rounded Rectangle 91">
                <a:extLst>
                  <a:ext uri="{FF2B5EF4-FFF2-40B4-BE49-F238E27FC236}">
                    <a16:creationId xmlns:a16="http://schemas.microsoft.com/office/drawing/2014/main" id="{0C1F0418-A4E3-4A47-AD03-EDB1F1CA5A1D}"/>
                  </a:ext>
                </a:extLst>
              </p:cNvPr>
              <p:cNvSpPr/>
              <p:nvPr/>
            </p:nvSpPr>
            <p:spPr>
              <a:xfrm>
                <a:off x="8252673" y="3102351"/>
                <a:ext cx="457200" cy="59799"/>
              </a:xfrm>
              <a:prstGeom prst="roundRect">
                <a:avLst>
                  <a:gd name="adj" fmla="val 0"/>
                </a:avLst>
              </a:prstGeom>
              <a:grpFill/>
              <a:ln w="603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1"/>
              </a:p>
            </p:txBody>
          </p:sp>
          <p:sp>
            <p:nvSpPr>
              <p:cNvPr id="13" name="Oval 12">
                <a:extLst>
                  <a:ext uri="{FF2B5EF4-FFF2-40B4-BE49-F238E27FC236}">
                    <a16:creationId xmlns:a16="http://schemas.microsoft.com/office/drawing/2014/main" id="{BEA03091-BD5C-44FB-A872-E0642DEFD08E}"/>
                  </a:ext>
                </a:extLst>
              </p:cNvPr>
              <p:cNvSpPr>
                <a:spLocks noChangeAspect="1"/>
              </p:cNvSpPr>
              <p:nvPr/>
            </p:nvSpPr>
            <p:spPr>
              <a:xfrm>
                <a:off x="8439575" y="309701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1"/>
              </a:p>
            </p:txBody>
          </p:sp>
        </p:grpSp>
        <p:pic>
          <p:nvPicPr>
            <p:cNvPr id="9" name="Picture 8">
              <a:extLst>
                <a:ext uri="{FF2B5EF4-FFF2-40B4-BE49-F238E27FC236}">
                  <a16:creationId xmlns:a16="http://schemas.microsoft.com/office/drawing/2014/main" id="{28932AD3-5D10-42F7-BB49-C5A201EF4175}"/>
                </a:ext>
              </a:extLst>
            </p:cNvPr>
            <p:cNvPicPr>
              <a:picLocks noChangeAspect="1"/>
            </p:cNvPicPr>
            <p:nvPr/>
          </p:nvPicPr>
          <p:blipFill>
            <a:blip r:embed="rId4">
              <a:duotone>
                <a:schemeClr val="accent3">
                  <a:shade val="45000"/>
                  <a:satMod val="135000"/>
                </a:schemeClr>
                <a:prstClr val="white"/>
              </a:duotone>
            </a:blip>
            <a:stretch>
              <a:fillRect/>
            </a:stretch>
          </p:blipFill>
          <p:spPr>
            <a:xfrm>
              <a:off x="6065520" y="754676"/>
              <a:ext cx="274320" cy="337514"/>
            </a:xfrm>
            <a:prstGeom prst="rect">
              <a:avLst/>
            </a:prstGeom>
            <a:grpFill/>
          </p:spPr>
        </p:pic>
      </p:grpSp>
      <p:cxnSp>
        <p:nvCxnSpPr>
          <p:cNvPr id="14" name="Straight Arrow Connector 13">
            <a:extLst>
              <a:ext uri="{FF2B5EF4-FFF2-40B4-BE49-F238E27FC236}">
                <a16:creationId xmlns:a16="http://schemas.microsoft.com/office/drawing/2014/main" id="{A6F36999-D3CD-462C-BC70-E6888074E008}"/>
              </a:ext>
            </a:extLst>
          </p:cNvPr>
          <p:cNvCxnSpPr>
            <a:cxnSpLocks/>
          </p:cNvCxnSpPr>
          <p:nvPr/>
        </p:nvCxnSpPr>
        <p:spPr>
          <a:xfrm flipV="1">
            <a:off x="7169128" y="3442474"/>
            <a:ext cx="1279217" cy="531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01182-9FCB-4F21-A2C7-096F42D5DCEB}"/>
              </a:ext>
            </a:extLst>
          </p:cNvPr>
          <p:cNvCxnSpPr>
            <a:cxnSpLocks/>
          </p:cNvCxnSpPr>
          <p:nvPr/>
        </p:nvCxnSpPr>
        <p:spPr>
          <a:xfrm>
            <a:off x="2720083" y="3696368"/>
            <a:ext cx="1941979" cy="867"/>
          </a:xfrm>
          <a:prstGeom prst="straightConnector1">
            <a:avLst/>
          </a:prstGeom>
          <a:ln w="41275">
            <a:solidFill>
              <a:srgbClr val="EE8C29"/>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6" name="Graphic 15" descr="Database">
            <a:extLst>
              <a:ext uri="{FF2B5EF4-FFF2-40B4-BE49-F238E27FC236}">
                <a16:creationId xmlns:a16="http://schemas.microsoft.com/office/drawing/2014/main" id="{8A73B3F0-2971-4126-A242-986448329E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72701" y="3010617"/>
            <a:ext cx="685751" cy="685751"/>
          </a:xfrm>
          <a:prstGeom prst="rect">
            <a:avLst/>
          </a:prstGeom>
        </p:spPr>
      </p:pic>
      <p:pic>
        <p:nvPicPr>
          <p:cNvPr id="17" name="Graphic 16" descr="Single gear">
            <a:extLst>
              <a:ext uri="{FF2B5EF4-FFF2-40B4-BE49-F238E27FC236}">
                <a16:creationId xmlns:a16="http://schemas.microsoft.com/office/drawing/2014/main" id="{6CA954AA-250D-4962-98B1-9BB3A82FDDE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49464" y="2955616"/>
            <a:ext cx="1235817" cy="1235817"/>
          </a:xfrm>
          <a:prstGeom prst="rect">
            <a:avLst/>
          </a:prstGeom>
        </p:spPr>
      </p:pic>
      <p:sp>
        <p:nvSpPr>
          <p:cNvPr id="18" name="Oval 17">
            <a:extLst>
              <a:ext uri="{FF2B5EF4-FFF2-40B4-BE49-F238E27FC236}">
                <a16:creationId xmlns:a16="http://schemas.microsoft.com/office/drawing/2014/main" id="{74AEC503-6F6A-49A2-BAC8-500A6FC0FA1B}"/>
              </a:ext>
            </a:extLst>
          </p:cNvPr>
          <p:cNvSpPr/>
          <p:nvPr/>
        </p:nvSpPr>
        <p:spPr>
          <a:xfrm>
            <a:off x="8746643" y="3261410"/>
            <a:ext cx="641459" cy="619131"/>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95" b="1" dirty="0">
                <a:solidFill>
                  <a:srgbClr val="0F76BB"/>
                </a:solidFill>
              </a:rPr>
              <a:t>AI</a:t>
            </a:r>
            <a:endParaRPr lang="en-US" sz="1097" b="1" dirty="0">
              <a:solidFill>
                <a:srgbClr val="0F76BB"/>
              </a:solidFill>
            </a:endParaRPr>
          </a:p>
        </p:txBody>
      </p:sp>
      <p:sp>
        <p:nvSpPr>
          <p:cNvPr id="19" name="TextBox 18">
            <a:extLst>
              <a:ext uri="{FF2B5EF4-FFF2-40B4-BE49-F238E27FC236}">
                <a16:creationId xmlns:a16="http://schemas.microsoft.com/office/drawing/2014/main" id="{233777EB-731C-4F78-9A69-A1FD7D7359E5}"/>
              </a:ext>
            </a:extLst>
          </p:cNvPr>
          <p:cNvSpPr txBox="1"/>
          <p:nvPr/>
        </p:nvSpPr>
        <p:spPr>
          <a:xfrm>
            <a:off x="9674196" y="3164761"/>
            <a:ext cx="1393362" cy="736837"/>
          </a:xfrm>
          <a:prstGeom prst="rect">
            <a:avLst/>
          </a:prstGeom>
          <a:noFill/>
        </p:spPr>
        <p:txBody>
          <a:bodyPr wrap="square" rtlCol="0">
            <a:spAutoFit/>
          </a:bodyPr>
          <a:lstStyle/>
          <a:p>
            <a:r>
              <a:rPr lang="en-US" sz="1397" b="1" dirty="0">
                <a:solidFill>
                  <a:schemeClr val="accent1"/>
                </a:solidFill>
                <a:latin typeface="Century Gothic" charset="0"/>
                <a:ea typeface="Century Gothic" charset="0"/>
                <a:cs typeface="Century Gothic" charset="0"/>
              </a:rPr>
              <a:t>Analytical</a:t>
            </a:r>
          </a:p>
          <a:p>
            <a:r>
              <a:rPr lang="en-US" sz="1397" b="1" dirty="0">
                <a:solidFill>
                  <a:schemeClr val="accent1"/>
                </a:solidFill>
                <a:latin typeface="Century Gothic" charset="0"/>
                <a:ea typeface="Century Gothic" charset="0"/>
                <a:cs typeface="Century Gothic" charset="0"/>
              </a:rPr>
              <a:t>Application</a:t>
            </a:r>
          </a:p>
          <a:p>
            <a:r>
              <a:rPr lang="en-US" sz="1397" b="1" dirty="0">
                <a:solidFill>
                  <a:schemeClr val="accent1"/>
                </a:solidFill>
                <a:latin typeface="Century Gothic" charset="0"/>
                <a:ea typeface="Century Gothic" charset="0"/>
                <a:cs typeface="Century Gothic" charset="0"/>
              </a:rPr>
              <a:t>Development</a:t>
            </a:r>
          </a:p>
        </p:txBody>
      </p:sp>
      <p:sp>
        <p:nvSpPr>
          <p:cNvPr id="20" name="Arrow: Bent 19">
            <a:extLst>
              <a:ext uri="{FF2B5EF4-FFF2-40B4-BE49-F238E27FC236}">
                <a16:creationId xmlns:a16="http://schemas.microsoft.com/office/drawing/2014/main" id="{35DBE0A3-A380-487B-B502-BD502D6D9EAA}"/>
              </a:ext>
            </a:extLst>
          </p:cNvPr>
          <p:cNvSpPr/>
          <p:nvPr/>
        </p:nvSpPr>
        <p:spPr>
          <a:xfrm rot="10800000">
            <a:off x="7340663" y="4126854"/>
            <a:ext cx="1797323" cy="619131"/>
          </a:xfrm>
          <a:prstGeom prst="bentArrow">
            <a:avLst>
              <a:gd name="adj1" fmla="val 17445"/>
              <a:gd name="adj2" fmla="val 21289"/>
              <a:gd name="adj3" fmla="val 34444"/>
              <a:gd name="adj4" fmla="val 36195"/>
            </a:avLst>
          </a:prstGeom>
          <a:solidFill>
            <a:srgbClr val="487F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5">
              <a:solidFill>
                <a:schemeClr val="tx1"/>
              </a:solidFill>
            </a:endParaRPr>
          </a:p>
        </p:txBody>
      </p:sp>
      <p:sp>
        <p:nvSpPr>
          <p:cNvPr id="21" name="TextBox 20">
            <a:extLst>
              <a:ext uri="{FF2B5EF4-FFF2-40B4-BE49-F238E27FC236}">
                <a16:creationId xmlns:a16="http://schemas.microsoft.com/office/drawing/2014/main" id="{FE92FF92-E48D-4B40-BA16-8992DDAD8626}"/>
              </a:ext>
            </a:extLst>
          </p:cNvPr>
          <p:cNvSpPr txBox="1"/>
          <p:nvPr/>
        </p:nvSpPr>
        <p:spPr>
          <a:xfrm>
            <a:off x="8291344" y="4913622"/>
            <a:ext cx="1651859" cy="951747"/>
          </a:xfrm>
          <a:prstGeom prst="rect">
            <a:avLst/>
          </a:prstGeom>
          <a:noFill/>
        </p:spPr>
        <p:txBody>
          <a:bodyPr wrap="square" rtlCol="0">
            <a:spAutoFit/>
          </a:bodyPr>
          <a:lstStyle/>
          <a:p>
            <a:pPr algn="ctr"/>
            <a:r>
              <a:rPr lang="en-US" sz="1397" b="1" dirty="0">
                <a:solidFill>
                  <a:schemeClr val="accent1"/>
                </a:solidFill>
                <a:latin typeface="Century Gothic" charset="0"/>
                <a:ea typeface="Century Gothic" charset="0"/>
                <a:cs typeface="Century Gothic" charset="0"/>
              </a:rPr>
              <a:t>Application Deployment</a:t>
            </a:r>
          </a:p>
          <a:p>
            <a:pPr algn="ctr"/>
            <a:r>
              <a:rPr lang="en-US" sz="1397" b="1" dirty="0">
                <a:solidFill>
                  <a:schemeClr val="accent1"/>
                </a:solidFill>
                <a:latin typeface="Century Gothic" charset="0"/>
                <a:ea typeface="Century Gothic" charset="0"/>
                <a:cs typeface="Century Gothic" charset="0"/>
              </a:rPr>
              <a:t>(Customer &amp; NK)</a:t>
            </a:r>
          </a:p>
          <a:p>
            <a:pPr algn="ctr"/>
            <a:endParaRPr lang="en-US" sz="1397" b="1" dirty="0">
              <a:solidFill>
                <a:schemeClr val="accent1"/>
              </a:solidFill>
              <a:latin typeface="Century Gothic" charset="0"/>
              <a:ea typeface="Century Gothic" charset="0"/>
              <a:cs typeface="Century Gothic" charset="0"/>
            </a:endParaRPr>
          </a:p>
        </p:txBody>
      </p:sp>
      <p:sp>
        <p:nvSpPr>
          <p:cNvPr id="22" name="Oval 21">
            <a:extLst>
              <a:ext uri="{FF2B5EF4-FFF2-40B4-BE49-F238E27FC236}">
                <a16:creationId xmlns:a16="http://schemas.microsoft.com/office/drawing/2014/main" id="{B8FEAC3A-3D5B-4FBA-8C72-EB3AB359E301}"/>
              </a:ext>
            </a:extLst>
          </p:cNvPr>
          <p:cNvSpPr/>
          <p:nvPr/>
        </p:nvSpPr>
        <p:spPr>
          <a:xfrm>
            <a:off x="5543053" y="4158943"/>
            <a:ext cx="962522" cy="611416"/>
          </a:xfrm>
          <a:prstGeom prst="ellipse">
            <a:avLst/>
          </a:prstGeom>
          <a:solidFill>
            <a:schemeClr val="bg1"/>
          </a:solidFill>
          <a:ln w="50800">
            <a:solidFill>
              <a:srgbClr val="0F76B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97" dirty="0">
                <a:solidFill>
                  <a:schemeClr val="tx1"/>
                </a:solidFill>
              </a:rPr>
              <a:t>Sepsis</a:t>
            </a:r>
          </a:p>
        </p:txBody>
      </p:sp>
      <p:sp>
        <p:nvSpPr>
          <p:cNvPr id="23" name="Oval 22">
            <a:extLst>
              <a:ext uri="{FF2B5EF4-FFF2-40B4-BE49-F238E27FC236}">
                <a16:creationId xmlns:a16="http://schemas.microsoft.com/office/drawing/2014/main" id="{CE1E2EAD-B600-4430-8F0F-8C8654AFAD66}"/>
              </a:ext>
            </a:extLst>
          </p:cNvPr>
          <p:cNvSpPr/>
          <p:nvPr/>
        </p:nvSpPr>
        <p:spPr>
          <a:xfrm>
            <a:off x="5695076" y="4310966"/>
            <a:ext cx="962522" cy="611416"/>
          </a:xfrm>
          <a:prstGeom prst="ellipse">
            <a:avLst/>
          </a:prstGeom>
          <a:solidFill>
            <a:schemeClr val="bg1"/>
          </a:solidFill>
          <a:ln w="50800">
            <a:solidFill>
              <a:srgbClr val="0F76B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97" dirty="0">
                <a:solidFill>
                  <a:schemeClr val="tx1"/>
                </a:solidFill>
              </a:rPr>
              <a:t>Sepsis</a:t>
            </a:r>
          </a:p>
        </p:txBody>
      </p:sp>
      <p:sp>
        <p:nvSpPr>
          <p:cNvPr id="24" name="Oval 23">
            <a:extLst>
              <a:ext uri="{FF2B5EF4-FFF2-40B4-BE49-F238E27FC236}">
                <a16:creationId xmlns:a16="http://schemas.microsoft.com/office/drawing/2014/main" id="{67082826-0CDF-4FB2-8AE8-AECA7761B991}"/>
              </a:ext>
            </a:extLst>
          </p:cNvPr>
          <p:cNvSpPr/>
          <p:nvPr/>
        </p:nvSpPr>
        <p:spPr>
          <a:xfrm>
            <a:off x="5847099" y="4462989"/>
            <a:ext cx="962522" cy="611416"/>
          </a:xfrm>
          <a:prstGeom prst="ellipse">
            <a:avLst/>
          </a:prstGeom>
          <a:solidFill>
            <a:schemeClr val="bg1"/>
          </a:solidFill>
          <a:ln w="50800">
            <a:solidFill>
              <a:srgbClr val="0F76B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97" b="1" dirty="0">
                <a:solidFill>
                  <a:srgbClr val="0F76BB"/>
                </a:solidFill>
              </a:rPr>
              <a:t>Apps</a:t>
            </a:r>
          </a:p>
        </p:txBody>
      </p:sp>
      <p:sp>
        <p:nvSpPr>
          <p:cNvPr id="25" name="Rectangle 24">
            <a:extLst>
              <a:ext uri="{FF2B5EF4-FFF2-40B4-BE49-F238E27FC236}">
                <a16:creationId xmlns:a16="http://schemas.microsoft.com/office/drawing/2014/main" id="{46010E49-6C7A-4806-B20F-D4B2BFC4E02E}"/>
              </a:ext>
            </a:extLst>
          </p:cNvPr>
          <p:cNvSpPr/>
          <p:nvPr/>
        </p:nvSpPr>
        <p:spPr>
          <a:xfrm>
            <a:off x="5365858" y="5229274"/>
            <a:ext cx="1620958" cy="400110"/>
          </a:xfrm>
          <a:prstGeom prst="rect">
            <a:avLst/>
          </a:prstGeom>
        </p:spPr>
        <p:txBody>
          <a:bodyPr wrap="none">
            <a:spAutoFit/>
          </a:bodyPr>
          <a:lstStyle/>
          <a:p>
            <a:pPr algn="ctr"/>
            <a:r>
              <a:rPr lang="en-US" sz="2000" b="1" dirty="0">
                <a:solidFill>
                  <a:srgbClr val="C00000"/>
                </a:solidFill>
              </a:rPr>
              <a:t>Hypoxemia</a:t>
            </a:r>
          </a:p>
        </p:txBody>
      </p:sp>
      <p:pic>
        <p:nvPicPr>
          <p:cNvPr id="26" name="Graphic 25" descr="Bar chart">
            <a:extLst>
              <a:ext uri="{FF2B5EF4-FFF2-40B4-BE49-F238E27FC236}">
                <a16:creationId xmlns:a16="http://schemas.microsoft.com/office/drawing/2014/main" id="{7EF01E7D-8EE4-4BAB-A6DA-91CAD4BDE6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11302" y="2155904"/>
            <a:ext cx="912138" cy="912138"/>
          </a:xfrm>
          <a:prstGeom prst="rect">
            <a:avLst/>
          </a:prstGeom>
        </p:spPr>
      </p:pic>
      <p:cxnSp>
        <p:nvCxnSpPr>
          <p:cNvPr id="27" name="Straight Arrow Connector 26">
            <a:extLst>
              <a:ext uri="{FF2B5EF4-FFF2-40B4-BE49-F238E27FC236}">
                <a16:creationId xmlns:a16="http://schemas.microsoft.com/office/drawing/2014/main" id="{9DD2D3B9-4FE6-4DC3-8A36-320B4AB5D552}"/>
              </a:ext>
            </a:extLst>
          </p:cNvPr>
          <p:cNvCxnSpPr>
            <a:cxnSpLocks/>
            <a:endCxn id="22" idx="0"/>
          </p:cNvCxnSpPr>
          <p:nvPr/>
        </p:nvCxnSpPr>
        <p:spPr>
          <a:xfrm>
            <a:off x="6024315" y="3732905"/>
            <a:ext cx="1" cy="42604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D6000065-58E1-475A-B8CA-6CD0C7738E45}"/>
              </a:ext>
            </a:extLst>
          </p:cNvPr>
          <p:cNvGrpSpPr/>
          <p:nvPr/>
        </p:nvGrpSpPr>
        <p:grpSpPr>
          <a:xfrm>
            <a:off x="1623569" y="3519296"/>
            <a:ext cx="865666" cy="1081006"/>
            <a:chOff x="-48397" y="2637326"/>
            <a:chExt cx="867813" cy="1083687"/>
          </a:xfrm>
        </p:grpSpPr>
        <p:sp>
          <p:nvSpPr>
            <p:cNvPr id="29" name="Rectangle 28">
              <a:extLst>
                <a:ext uri="{FF2B5EF4-FFF2-40B4-BE49-F238E27FC236}">
                  <a16:creationId xmlns:a16="http://schemas.microsoft.com/office/drawing/2014/main" id="{238664C7-E291-4AA7-B582-F3E49FA13298}"/>
                </a:ext>
              </a:extLst>
            </p:cNvPr>
            <p:cNvSpPr/>
            <p:nvPr/>
          </p:nvSpPr>
          <p:spPr>
            <a:xfrm>
              <a:off x="587587" y="2730284"/>
              <a:ext cx="148858" cy="132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86"/>
            </a:p>
          </p:txBody>
        </p:sp>
        <p:pic>
          <p:nvPicPr>
            <p:cNvPr id="30" name="Picture 29">
              <a:extLst>
                <a:ext uri="{FF2B5EF4-FFF2-40B4-BE49-F238E27FC236}">
                  <a16:creationId xmlns:a16="http://schemas.microsoft.com/office/drawing/2014/main" id="{49D86BA2-6F51-4757-A34C-50841ADB28FC}"/>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48397" y="2637326"/>
              <a:ext cx="867813" cy="1083687"/>
            </a:xfrm>
            <a:prstGeom prst="rect">
              <a:avLst/>
            </a:prstGeom>
          </p:spPr>
        </p:pic>
      </p:grpSp>
      <p:pic>
        <p:nvPicPr>
          <p:cNvPr id="31" name="Graphic 30" descr="Gears">
            <a:extLst>
              <a:ext uri="{FF2B5EF4-FFF2-40B4-BE49-F238E27FC236}">
                <a16:creationId xmlns:a16="http://schemas.microsoft.com/office/drawing/2014/main" id="{B3F27CDC-2627-4F79-923A-D9A43E3EB97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98981" y="2979421"/>
            <a:ext cx="667659" cy="667659"/>
          </a:xfrm>
          <a:prstGeom prst="rect">
            <a:avLst/>
          </a:prstGeom>
        </p:spPr>
      </p:pic>
      <p:sp>
        <p:nvSpPr>
          <p:cNvPr id="32" name="TextBox 31">
            <a:extLst>
              <a:ext uri="{FF2B5EF4-FFF2-40B4-BE49-F238E27FC236}">
                <a16:creationId xmlns:a16="http://schemas.microsoft.com/office/drawing/2014/main" id="{031C68B8-A880-4BBD-A2A4-875F533DE684}"/>
              </a:ext>
            </a:extLst>
          </p:cNvPr>
          <p:cNvSpPr txBox="1"/>
          <p:nvPr/>
        </p:nvSpPr>
        <p:spPr>
          <a:xfrm>
            <a:off x="2852742" y="3965403"/>
            <a:ext cx="2183565" cy="521926"/>
          </a:xfrm>
          <a:prstGeom prst="rect">
            <a:avLst/>
          </a:prstGeom>
          <a:noFill/>
        </p:spPr>
        <p:txBody>
          <a:bodyPr wrap="square" rtlCol="0">
            <a:spAutoFit/>
          </a:bodyPr>
          <a:lstStyle/>
          <a:p>
            <a:pPr algn="ctr"/>
            <a:r>
              <a:rPr lang="en-US" sz="1397" b="1" dirty="0">
                <a:solidFill>
                  <a:srgbClr val="EE8C29"/>
                </a:solidFill>
                <a:latin typeface="Century Gothic" charset="0"/>
              </a:rPr>
              <a:t>Alerts, Insight and Results to Point of Care</a:t>
            </a:r>
          </a:p>
        </p:txBody>
      </p:sp>
      <p:grpSp>
        <p:nvGrpSpPr>
          <p:cNvPr id="33" name="Group 32">
            <a:extLst>
              <a:ext uri="{FF2B5EF4-FFF2-40B4-BE49-F238E27FC236}">
                <a16:creationId xmlns:a16="http://schemas.microsoft.com/office/drawing/2014/main" id="{4CD4FCF7-597F-44C1-A9E6-F8E3ACEB7325}"/>
              </a:ext>
            </a:extLst>
          </p:cNvPr>
          <p:cNvGrpSpPr/>
          <p:nvPr/>
        </p:nvGrpSpPr>
        <p:grpSpPr>
          <a:xfrm>
            <a:off x="135340" y="1084503"/>
            <a:ext cx="11815356" cy="547283"/>
            <a:chOff x="234525" y="5528147"/>
            <a:chExt cx="11844659" cy="548640"/>
          </a:xfrm>
        </p:grpSpPr>
        <p:sp>
          <p:nvSpPr>
            <p:cNvPr id="34" name="Pentagon 40">
              <a:extLst>
                <a:ext uri="{FF2B5EF4-FFF2-40B4-BE49-F238E27FC236}">
                  <a16:creationId xmlns:a16="http://schemas.microsoft.com/office/drawing/2014/main" id="{C1C68865-7388-48B4-AE53-FFC16E975373}"/>
                </a:ext>
              </a:extLst>
            </p:cNvPr>
            <p:cNvSpPr/>
            <p:nvPr/>
          </p:nvSpPr>
          <p:spPr>
            <a:xfrm>
              <a:off x="4110291" y="5528147"/>
              <a:ext cx="4114800" cy="548640"/>
            </a:xfrm>
            <a:prstGeom prst="homePlate">
              <a:avLst>
                <a:gd name="adj" fmla="val 0"/>
              </a:avLst>
            </a:prstGeom>
            <a:solidFill>
              <a:schemeClr val="accent1">
                <a:lumMod val="60000"/>
                <a:lumOff val="4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5" dirty="0"/>
            </a:p>
          </p:txBody>
        </p:sp>
        <p:sp>
          <p:nvSpPr>
            <p:cNvPr id="35" name="Pentagon 41">
              <a:extLst>
                <a:ext uri="{FF2B5EF4-FFF2-40B4-BE49-F238E27FC236}">
                  <a16:creationId xmlns:a16="http://schemas.microsoft.com/office/drawing/2014/main" id="{9CDEAE8C-A470-40BB-8FFA-9BB5B096A9C5}"/>
                </a:ext>
              </a:extLst>
            </p:cNvPr>
            <p:cNvSpPr/>
            <p:nvPr/>
          </p:nvSpPr>
          <p:spPr>
            <a:xfrm>
              <a:off x="234525" y="5528147"/>
              <a:ext cx="4114800" cy="548640"/>
            </a:xfrm>
            <a:prstGeom prst="homePlate">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5" dirty="0"/>
            </a:p>
          </p:txBody>
        </p:sp>
        <p:sp>
          <p:nvSpPr>
            <p:cNvPr id="36" name="Pentagon 42">
              <a:extLst>
                <a:ext uri="{FF2B5EF4-FFF2-40B4-BE49-F238E27FC236}">
                  <a16:creationId xmlns:a16="http://schemas.microsoft.com/office/drawing/2014/main" id="{AA6213BE-7555-4862-A731-55B048F5EF3D}"/>
                </a:ext>
              </a:extLst>
            </p:cNvPr>
            <p:cNvSpPr/>
            <p:nvPr/>
          </p:nvSpPr>
          <p:spPr>
            <a:xfrm rot="10800000">
              <a:off x="7964384" y="5528147"/>
              <a:ext cx="4114800" cy="548640"/>
            </a:xfrm>
            <a:prstGeom prst="homePlate">
              <a:avLst/>
            </a:prstGeom>
            <a:solidFill>
              <a:schemeClr val="accent1">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5" dirty="0"/>
            </a:p>
          </p:txBody>
        </p:sp>
        <p:sp>
          <p:nvSpPr>
            <p:cNvPr id="37" name="TextBox 36">
              <a:extLst>
                <a:ext uri="{FF2B5EF4-FFF2-40B4-BE49-F238E27FC236}">
                  <a16:creationId xmlns:a16="http://schemas.microsoft.com/office/drawing/2014/main" id="{0322430C-165B-4711-8003-E042385BA5DA}"/>
                </a:ext>
              </a:extLst>
            </p:cNvPr>
            <p:cNvSpPr txBox="1"/>
            <p:nvPr/>
          </p:nvSpPr>
          <p:spPr>
            <a:xfrm>
              <a:off x="1480501" y="5637528"/>
              <a:ext cx="1244123" cy="369476"/>
            </a:xfrm>
            <a:prstGeom prst="rect">
              <a:avLst/>
            </a:prstGeom>
            <a:noFill/>
          </p:spPr>
          <p:txBody>
            <a:bodyPr wrap="none" rtlCol="0">
              <a:spAutoFit/>
            </a:bodyPr>
            <a:lstStyle/>
            <a:p>
              <a:pPr defTabSz="456057"/>
              <a:r>
                <a:rPr lang="en-US" sz="1795" dirty="0">
                  <a:solidFill>
                    <a:schemeClr val="bg1"/>
                  </a:solidFill>
                  <a:latin typeface="Century Gothic" charset="0"/>
                </a:rPr>
                <a:t>Gateway</a:t>
              </a:r>
            </a:p>
          </p:txBody>
        </p:sp>
        <p:sp>
          <p:nvSpPr>
            <p:cNvPr id="38" name="TextBox 37">
              <a:extLst>
                <a:ext uri="{FF2B5EF4-FFF2-40B4-BE49-F238E27FC236}">
                  <a16:creationId xmlns:a16="http://schemas.microsoft.com/office/drawing/2014/main" id="{3F4535BC-818E-4196-A88A-07A80A837C6B}"/>
                </a:ext>
              </a:extLst>
            </p:cNvPr>
            <p:cNvSpPr txBox="1"/>
            <p:nvPr/>
          </p:nvSpPr>
          <p:spPr>
            <a:xfrm>
              <a:off x="5126380" y="5621762"/>
              <a:ext cx="1743893" cy="369476"/>
            </a:xfrm>
            <a:prstGeom prst="rect">
              <a:avLst/>
            </a:prstGeom>
            <a:noFill/>
          </p:spPr>
          <p:txBody>
            <a:bodyPr wrap="none" rtlCol="0">
              <a:spAutoFit/>
            </a:bodyPr>
            <a:lstStyle/>
            <a:p>
              <a:pPr defTabSz="456057"/>
              <a:r>
                <a:rPr lang="en-US" sz="1795" dirty="0">
                  <a:solidFill>
                    <a:schemeClr val="bg1"/>
                  </a:solidFill>
                  <a:latin typeface="Century Gothic" charset="0"/>
                </a:rPr>
                <a:t>Data Platform</a:t>
              </a:r>
            </a:p>
          </p:txBody>
        </p:sp>
        <p:sp>
          <p:nvSpPr>
            <p:cNvPr id="39" name="TextBox 38">
              <a:extLst>
                <a:ext uri="{FF2B5EF4-FFF2-40B4-BE49-F238E27FC236}">
                  <a16:creationId xmlns:a16="http://schemas.microsoft.com/office/drawing/2014/main" id="{18A66312-9FBC-429F-B9EB-636BD71F0BC3}"/>
                </a:ext>
              </a:extLst>
            </p:cNvPr>
            <p:cNvSpPr txBox="1"/>
            <p:nvPr/>
          </p:nvSpPr>
          <p:spPr>
            <a:xfrm>
              <a:off x="8715654" y="5617865"/>
              <a:ext cx="2182599" cy="369476"/>
            </a:xfrm>
            <a:prstGeom prst="rect">
              <a:avLst/>
            </a:prstGeom>
            <a:noFill/>
          </p:spPr>
          <p:txBody>
            <a:bodyPr wrap="none" rtlCol="0">
              <a:spAutoFit/>
            </a:bodyPr>
            <a:lstStyle/>
            <a:p>
              <a:pPr defTabSz="456057"/>
              <a:r>
                <a:rPr lang="en-US" sz="1795" dirty="0">
                  <a:solidFill>
                    <a:schemeClr val="bg1"/>
                  </a:solidFill>
                  <a:latin typeface="Century Gothic" charset="0"/>
                </a:rPr>
                <a:t>Analytics Platform</a:t>
              </a:r>
            </a:p>
          </p:txBody>
        </p:sp>
      </p:grpSp>
      <p:cxnSp>
        <p:nvCxnSpPr>
          <p:cNvPr id="40" name="Straight Arrow Connector 39">
            <a:extLst>
              <a:ext uri="{FF2B5EF4-FFF2-40B4-BE49-F238E27FC236}">
                <a16:creationId xmlns:a16="http://schemas.microsoft.com/office/drawing/2014/main" id="{D20FE048-084F-408B-BE21-B32B95007613}"/>
              </a:ext>
            </a:extLst>
          </p:cNvPr>
          <p:cNvCxnSpPr>
            <a:cxnSpLocks/>
          </p:cNvCxnSpPr>
          <p:nvPr/>
        </p:nvCxnSpPr>
        <p:spPr>
          <a:xfrm>
            <a:off x="2720083" y="3442474"/>
            <a:ext cx="1941979"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48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animBg="1"/>
      <p:bldP spid="19" grpId="0"/>
      <p:bldP spid="20" grpId="0" animBg="1"/>
      <p:bldP spid="21" grpId="0"/>
      <p:bldP spid="22" grpId="0" animBg="1"/>
      <p:bldP spid="23" grpId="0" animBg="1"/>
      <p:bldP spid="24" grpId="0" animBg="1"/>
      <p:bldP spid="25" grpId="0"/>
      <p:bldP spid="32" grpId="0"/>
    </p:bldLst>
  </p:timing>
</p:sld>
</file>

<file path=ppt/theme/theme1.xml><?xml version="1.0" encoding="utf-8"?>
<a:theme xmlns:a="http://schemas.openxmlformats.org/drawingml/2006/main" name="NihonKohden_template">
  <a:themeElements>
    <a:clrScheme name="Custom 8">
      <a:dk1>
        <a:srgbClr val="000000"/>
      </a:dk1>
      <a:lt1>
        <a:srgbClr val="FFFFFF"/>
      </a:lt1>
      <a:dk2>
        <a:srgbClr val="0F76BB"/>
      </a:dk2>
      <a:lt2>
        <a:srgbClr val="FFFFFF"/>
      </a:lt2>
      <a:accent1>
        <a:srgbClr val="0F76BB"/>
      </a:accent1>
      <a:accent2>
        <a:srgbClr val="162449"/>
      </a:accent2>
      <a:accent3>
        <a:srgbClr val="F2F2F2"/>
      </a:accent3>
      <a:accent4>
        <a:srgbClr val="F38C29"/>
      </a:accent4>
      <a:accent5>
        <a:srgbClr val="76B4DD"/>
      </a:accent5>
      <a:accent6>
        <a:srgbClr val="DC4E2A"/>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2">
                <a:lumMod val="10000"/>
                <a:lumOff val="90000"/>
              </a:schemeClr>
            </a:gs>
            <a:gs pos="100000">
              <a:schemeClr val="accent1">
                <a:lumMod val="20000"/>
                <a:lumOff val="80000"/>
              </a:schemeClr>
            </a:gs>
          </a:gsLst>
        </a:gra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honKhoden_template" id="{4924309E-DE11-0E4C-9BA0-62153FBF801D}" vid="{5EDA3098-B599-AC4D-B853-60D904C8A6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16989</TotalTime>
  <Words>2793</Words>
  <Application>Microsoft Office PowerPoint</Application>
  <PresentationFormat>Widescreen</PresentationFormat>
  <Paragraphs>411</Paragraphs>
  <Slides>41</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Cambria Math</vt:lpstr>
      <vt:lpstr>Century Gothic</vt:lpstr>
      <vt:lpstr>ITC Avant Garde Gothic Std Book</vt:lpstr>
      <vt:lpstr>ITC Avant Garde Gothic Std Demi</vt:lpstr>
      <vt:lpstr>Source Sans Pro</vt:lpstr>
      <vt:lpstr>NihonKohden_template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Timothy Ruchti</cp:lastModifiedBy>
  <cp:revision>218</cp:revision>
  <dcterms:created xsi:type="dcterms:W3CDTF">2018-05-23T14:33:13Z</dcterms:created>
  <dcterms:modified xsi:type="dcterms:W3CDTF">2019-09-23T14:34:06Z</dcterms:modified>
</cp:coreProperties>
</file>