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1"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 id="281" r:id="rId26"/>
    <p:sldId id="282" r:id="rId27"/>
    <p:sldId id="283"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5" r:id="rId48"/>
    <p:sldId id="30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10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A8FB2-7A84-47BE-B193-B2B04E6AA6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FF13A5-7A6E-4231-A5E2-01E94AA8B7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776197-6E99-4D60-AF41-3944AD6184CC}"/>
              </a:ext>
            </a:extLst>
          </p:cNvPr>
          <p:cNvSpPr>
            <a:spLocks noGrp="1"/>
          </p:cNvSpPr>
          <p:nvPr>
            <p:ph type="dt" sz="half" idx="10"/>
          </p:nvPr>
        </p:nvSpPr>
        <p:spPr/>
        <p:txBody>
          <a:bodyPr/>
          <a:lstStyle/>
          <a:p>
            <a:fld id="{7EC8AA28-A1D4-4CDD-B4FB-084646ADB4D2}" type="datetimeFigureOut">
              <a:rPr lang="en-US" smtClean="0"/>
              <a:t>9/6/2022</a:t>
            </a:fld>
            <a:endParaRPr lang="en-US"/>
          </a:p>
        </p:txBody>
      </p:sp>
      <p:sp>
        <p:nvSpPr>
          <p:cNvPr id="5" name="Footer Placeholder 4">
            <a:extLst>
              <a:ext uri="{FF2B5EF4-FFF2-40B4-BE49-F238E27FC236}">
                <a16:creationId xmlns:a16="http://schemas.microsoft.com/office/drawing/2014/main" id="{749A4337-9463-4403-960B-33E3614E6B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D7EDD-7075-4327-B240-D01A6F139356}"/>
              </a:ext>
            </a:extLst>
          </p:cNvPr>
          <p:cNvSpPr>
            <a:spLocks noGrp="1"/>
          </p:cNvSpPr>
          <p:nvPr>
            <p:ph type="sldNum" sz="quarter" idx="12"/>
          </p:nvPr>
        </p:nvSpPr>
        <p:spPr/>
        <p:txBody>
          <a:bodyPr/>
          <a:lstStyle/>
          <a:p>
            <a:fld id="{949AC23C-6E33-4516-A949-81CDAA6787AB}" type="slidenum">
              <a:rPr lang="en-US" smtClean="0"/>
              <a:t>‹#›</a:t>
            </a:fld>
            <a:endParaRPr lang="en-US"/>
          </a:p>
        </p:txBody>
      </p:sp>
    </p:spTree>
    <p:extLst>
      <p:ext uri="{BB962C8B-B14F-4D97-AF65-F5344CB8AC3E}">
        <p14:creationId xmlns:p14="http://schemas.microsoft.com/office/powerpoint/2010/main" val="773736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6BE1C-FBEE-4C17-A709-E90ECE20DC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8AD451-6AAE-4E86-A39B-24D179FBB4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66FEEC-6BD5-44DE-85F6-CC2185304A1A}"/>
              </a:ext>
            </a:extLst>
          </p:cNvPr>
          <p:cNvSpPr>
            <a:spLocks noGrp="1"/>
          </p:cNvSpPr>
          <p:nvPr>
            <p:ph type="dt" sz="half" idx="10"/>
          </p:nvPr>
        </p:nvSpPr>
        <p:spPr/>
        <p:txBody>
          <a:bodyPr/>
          <a:lstStyle/>
          <a:p>
            <a:fld id="{7EC8AA28-A1D4-4CDD-B4FB-084646ADB4D2}" type="datetimeFigureOut">
              <a:rPr lang="en-US" smtClean="0"/>
              <a:t>9/6/2022</a:t>
            </a:fld>
            <a:endParaRPr lang="en-US"/>
          </a:p>
        </p:txBody>
      </p:sp>
      <p:sp>
        <p:nvSpPr>
          <p:cNvPr id="5" name="Footer Placeholder 4">
            <a:extLst>
              <a:ext uri="{FF2B5EF4-FFF2-40B4-BE49-F238E27FC236}">
                <a16:creationId xmlns:a16="http://schemas.microsoft.com/office/drawing/2014/main" id="{F0EEC2C3-949E-4507-BFCE-4A6069656E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5EF15-18F9-405C-AC86-1037C78E09F9}"/>
              </a:ext>
            </a:extLst>
          </p:cNvPr>
          <p:cNvSpPr>
            <a:spLocks noGrp="1"/>
          </p:cNvSpPr>
          <p:nvPr>
            <p:ph type="sldNum" sz="quarter" idx="12"/>
          </p:nvPr>
        </p:nvSpPr>
        <p:spPr/>
        <p:txBody>
          <a:bodyPr/>
          <a:lstStyle/>
          <a:p>
            <a:fld id="{949AC23C-6E33-4516-A949-81CDAA6787AB}" type="slidenum">
              <a:rPr lang="en-US" smtClean="0"/>
              <a:t>‹#›</a:t>
            </a:fld>
            <a:endParaRPr lang="en-US"/>
          </a:p>
        </p:txBody>
      </p:sp>
    </p:spTree>
    <p:extLst>
      <p:ext uri="{BB962C8B-B14F-4D97-AF65-F5344CB8AC3E}">
        <p14:creationId xmlns:p14="http://schemas.microsoft.com/office/powerpoint/2010/main" val="2386817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812B88-0C5B-4E5D-830B-44CCBB0224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1CDC20-82D5-4969-BE22-B27288C8A1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23F10-2B96-406D-B3DF-21588705B13C}"/>
              </a:ext>
            </a:extLst>
          </p:cNvPr>
          <p:cNvSpPr>
            <a:spLocks noGrp="1"/>
          </p:cNvSpPr>
          <p:nvPr>
            <p:ph type="dt" sz="half" idx="10"/>
          </p:nvPr>
        </p:nvSpPr>
        <p:spPr/>
        <p:txBody>
          <a:bodyPr/>
          <a:lstStyle/>
          <a:p>
            <a:fld id="{7EC8AA28-A1D4-4CDD-B4FB-084646ADB4D2}" type="datetimeFigureOut">
              <a:rPr lang="en-US" smtClean="0"/>
              <a:t>9/6/2022</a:t>
            </a:fld>
            <a:endParaRPr lang="en-US"/>
          </a:p>
        </p:txBody>
      </p:sp>
      <p:sp>
        <p:nvSpPr>
          <p:cNvPr id="5" name="Footer Placeholder 4">
            <a:extLst>
              <a:ext uri="{FF2B5EF4-FFF2-40B4-BE49-F238E27FC236}">
                <a16:creationId xmlns:a16="http://schemas.microsoft.com/office/drawing/2014/main" id="{4F2A5EF4-D8BB-41C2-8CD7-1BF253F61B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932190-14FB-4D57-8705-E382CB55337C}"/>
              </a:ext>
            </a:extLst>
          </p:cNvPr>
          <p:cNvSpPr>
            <a:spLocks noGrp="1"/>
          </p:cNvSpPr>
          <p:nvPr>
            <p:ph type="sldNum" sz="quarter" idx="12"/>
          </p:nvPr>
        </p:nvSpPr>
        <p:spPr/>
        <p:txBody>
          <a:bodyPr/>
          <a:lstStyle/>
          <a:p>
            <a:fld id="{949AC23C-6E33-4516-A949-81CDAA6787AB}" type="slidenum">
              <a:rPr lang="en-US" smtClean="0"/>
              <a:t>‹#›</a:t>
            </a:fld>
            <a:endParaRPr lang="en-US"/>
          </a:p>
        </p:txBody>
      </p:sp>
    </p:spTree>
    <p:extLst>
      <p:ext uri="{BB962C8B-B14F-4D97-AF65-F5344CB8AC3E}">
        <p14:creationId xmlns:p14="http://schemas.microsoft.com/office/powerpoint/2010/main" val="101741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83FC3-E51C-4511-A118-4710C93EED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C93E5B-B619-43E4-8119-54F576D3F9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2840DC-3AB1-4F61-B530-EE7D89B7AEBB}"/>
              </a:ext>
            </a:extLst>
          </p:cNvPr>
          <p:cNvSpPr>
            <a:spLocks noGrp="1"/>
          </p:cNvSpPr>
          <p:nvPr>
            <p:ph type="dt" sz="half" idx="10"/>
          </p:nvPr>
        </p:nvSpPr>
        <p:spPr/>
        <p:txBody>
          <a:bodyPr/>
          <a:lstStyle/>
          <a:p>
            <a:fld id="{7EC8AA28-A1D4-4CDD-B4FB-084646ADB4D2}" type="datetimeFigureOut">
              <a:rPr lang="en-US" smtClean="0"/>
              <a:t>9/6/2022</a:t>
            </a:fld>
            <a:endParaRPr lang="en-US"/>
          </a:p>
        </p:txBody>
      </p:sp>
      <p:sp>
        <p:nvSpPr>
          <p:cNvPr id="5" name="Footer Placeholder 4">
            <a:extLst>
              <a:ext uri="{FF2B5EF4-FFF2-40B4-BE49-F238E27FC236}">
                <a16:creationId xmlns:a16="http://schemas.microsoft.com/office/drawing/2014/main" id="{6AE5B91D-76B0-41C5-9997-794AEF6F03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3EA527-B0C8-4F62-9AAD-4C7B62F443A6}"/>
              </a:ext>
            </a:extLst>
          </p:cNvPr>
          <p:cNvSpPr>
            <a:spLocks noGrp="1"/>
          </p:cNvSpPr>
          <p:nvPr>
            <p:ph type="sldNum" sz="quarter" idx="12"/>
          </p:nvPr>
        </p:nvSpPr>
        <p:spPr/>
        <p:txBody>
          <a:bodyPr/>
          <a:lstStyle/>
          <a:p>
            <a:fld id="{949AC23C-6E33-4516-A949-81CDAA6787AB}" type="slidenum">
              <a:rPr lang="en-US" smtClean="0"/>
              <a:t>‹#›</a:t>
            </a:fld>
            <a:endParaRPr lang="en-US"/>
          </a:p>
        </p:txBody>
      </p:sp>
    </p:spTree>
    <p:extLst>
      <p:ext uri="{BB962C8B-B14F-4D97-AF65-F5344CB8AC3E}">
        <p14:creationId xmlns:p14="http://schemas.microsoft.com/office/powerpoint/2010/main" val="619424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0BAD9-474F-4FA5-A5D6-E62E882196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1026B4-53D2-4406-9770-A6063B2950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2F5C58-DE63-49DB-B8DE-C739393DB7E5}"/>
              </a:ext>
            </a:extLst>
          </p:cNvPr>
          <p:cNvSpPr>
            <a:spLocks noGrp="1"/>
          </p:cNvSpPr>
          <p:nvPr>
            <p:ph type="dt" sz="half" idx="10"/>
          </p:nvPr>
        </p:nvSpPr>
        <p:spPr/>
        <p:txBody>
          <a:bodyPr/>
          <a:lstStyle/>
          <a:p>
            <a:fld id="{7EC8AA28-A1D4-4CDD-B4FB-084646ADB4D2}" type="datetimeFigureOut">
              <a:rPr lang="en-US" smtClean="0"/>
              <a:t>9/6/2022</a:t>
            </a:fld>
            <a:endParaRPr lang="en-US"/>
          </a:p>
        </p:txBody>
      </p:sp>
      <p:sp>
        <p:nvSpPr>
          <p:cNvPr id="5" name="Footer Placeholder 4">
            <a:extLst>
              <a:ext uri="{FF2B5EF4-FFF2-40B4-BE49-F238E27FC236}">
                <a16:creationId xmlns:a16="http://schemas.microsoft.com/office/drawing/2014/main" id="{D317C208-B8F4-4416-87AF-FBB8E21F6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A3148F-9472-4C59-B9C4-91FCF84C7D02}"/>
              </a:ext>
            </a:extLst>
          </p:cNvPr>
          <p:cNvSpPr>
            <a:spLocks noGrp="1"/>
          </p:cNvSpPr>
          <p:nvPr>
            <p:ph type="sldNum" sz="quarter" idx="12"/>
          </p:nvPr>
        </p:nvSpPr>
        <p:spPr/>
        <p:txBody>
          <a:bodyPr/>
          <a:lstStyle/>
          <a:p>
            <a:fld id="{949AC23C-6E33-4516-A949-81CDAA6787AB}" type="slidenum">
              <a:rPr lang="en-US" smtClean="0"/>
              <a:t>‹#›</a:t>
            </a:fld>
            <a:endParaRPr lang="en-US"/>
          </a:p>
        </p:txBody>
      </p:sp>
    </p:spTree>
    <p:extLst>
      <p:ext uri="{BB962C8B-B14F-4D97-AF65-F5344CB8AC3E}">
        <p14:creationId xmlns:p14="http://schemas.microsoft.com/office/powerpoint/2010/main" val="2148281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91EF4-6714-48DC-A7A7-93BEF11A91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561592-8982-48E2-83FE-04C987F266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A22789-A296-4E9D-8496-C6CC15DF77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276746-9745-4F6B-8DE0-391FBC74BC4E}"/>
              </a:ext>
            </a:extLst>
          </p:cNvPr>
          <p:cNvSpPr>
            <a:spLocks noGrp="1"/>
          </p:cNvSpPr>
          <p:nvPr>
            <p:ph type="dt" sz="half" idx="10"/>
          </p:nvPr>
        </p:nvSpPr>
        <p:spPr/>
        <p:txBody>
          <a:bodyPr/>
          <a:lstStyle/>
          <a:p>
            <a:fld id="{7EC8AA28-A1D4-4CDD-B4FB-084646ADB4D2}" type="datetimeFigureOut">
              <a:rPr lang="en-US" smtClean="0"/>
              <a:t>9/6/2022</a:t>
            </a:fld>
            <a:endParaRPr lang="en-US"/>
          </a:p>
        </p:txBody>
      </p:sp>
      <p:sp>
        <p:nvSpPr>
          <p:cNvPr id="6" name="Footer Placeholder 5">
            <a:extLst>
              <a:ext uri="{FF2B5EF4-FFF2-40B4-BE49-F238E27FC236}">
                <a16:creationId xmlns:a16="http://schemas.microsoft.com/office/drawing/2014/main" id="{138BFFD5-E17A-4250-8A24-3AD5886196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F88CEA-2DEB-416C-86FF-7D5295CE93ED}"/>
              </a:ext>
            </a:extLst>
          </p:cNvPr>
          <p:cNvSpPr>
            <a:spLocks noGrp="1"/>
          </p:cNvSpPr>
          <p:nvPr>
            <p:ph type="sldNum" sz="quarter" idx="12"/>
          </p:nvPr>
        </p:nvSpPr>
        <p:spPr/>
        <p:txBody>
          <a:bodyPr/>
          <a:lstStyle/>
          <a:p>
            <a:fld id="{949AC23C-6E33-4516-A949-81CDAA6787AB}" type="slidenum">
              <a:rPr lang="en-US" smtClean="0"/>
              <a:t>‹#›</a:t>
            </a:fld>
            <a:endParaRPr lang="en-US"/>
          </a:p>
        </p:txBody>
      </p:sp>
    </p:spTree>
    <p:extLst>
      <p:ext uri="{BB962C8B-B14F-4D97-AF65-F5344CB8AC3E}">
        <p14:creationId xmlns:p14="http://schemas.microsoft.com/office/powerpoint/2010/main" val="495823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8B211-FC69-4C57-8D2B-7ED8368778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BA99D1-D930-4469-B8C6-B57C1D84A9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996842-948A-4588-AED5-3E3CEFCBD2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8C1A39-7412-44EC-ACBB-E44F57479B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8F883D-5A3C-41F6-A2BA-01E20481B0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CA666E-4F9A-4B33-BC87-E5BBDE10025B}"/>
              </a:ext>
            </a:extLst>
          </p:cNvPr>
          <p:cNvSpPr>
            <a:spLocks noGrp="1"/>
          </p:cNvSpPr>
          <p:nvPr>
            <p:ph type="dt" sz="half" idx="10"/>
          </p:nvPr>
        </p:nvSpPr>
        <p:spPr/>
        <p:txBody>
          <a:bodyPr/>
          <a:lstStyle/>
          <a:p>
            <a:fld id="{7EC8AA28-A1D4-4CDD-B4FB-084646ADB4D2}" type="datetimeFigureOut">
              <a:rPr lang="en-US" smtClean="0"/>
              <a:t>9/6/2022</a:t>
            </a:fld>
            <a:endParaRPr lang="en-US"/>
          </a:p>
        </p:txBody>
      </p:sp>
      <p:sp>
        <p:nvSpPr>
          <p:cNvPr id="8" name="Footer Placeholder 7">
            <a:extLst>
              <a:ext uri="{FF2B5EF4-FFF2-40B4-BE49-F238E27FC236}">
                <a16:creationId xmlns:a16="http://schemas.microsoft.com/office/drawing/2014/main" id="{C4D0EB08-BFF1-4E67-8F71-2883B84329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593DD2-3531-4249-9A86-080048E4448D}"/>
              </a:ext>
            </a:extLst>
          </p:cNvPr>
          <p:cNvSpPr>
            <a:spLocks noGrp="1"/>
          </p:cNvSpPr>
          <p:nvPr>
            <p:ph type="sldNum" sz="quarter" idx="12"/>
          </p:nvPr>
        </p:nvSpPr>
        <p:spPr/>
        <p:txBody>
          <a:bodyPr/>
          <a:lstStyle/>
          <a:p>
            <a:fld id="{949AC23C-6E33-4516-A949-81CDAA6787AB}" type="slidenum">
              <a:rPr lang="en-US" smtClean="0"/>
              <a:t>‹#›</a:t>
            </a:fld>
            <a:endParaRPr lang="en-US"/>
          </a:p>
        </p:txBody>
      </p:sp>
    </p:spTree>
    <p:extLst>
      <p:ext uri="{BB962C8B-B14F-4D97-AF65-F5344CB8AC3E}">
        <p14:creationId xmlns:p14="http://schemas.microsoft.com/office/powerpoint/2010/main" val="2767618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7C286-FF2F-4245-A1FE-36896C6662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D83CC4-7D7E-465A-9555-E1C638ABD03D}"/>
              </a:ext>
            </a:extLst>
          </p:cNvPr>
          <p:cNvSpPr>
            <a:spLocks noGrp="1"/>
          </p:cNvSpPr>
          <p:nvPr>
            <p:ph type="dt" sz="half" idx="10"/>
          </p:nvPr>
        </p:nvSpPr>
        <p:spPr/>
        <p:txBody>
          <a:bodyPr/>
          <a:lstStyle/>
          <a:p>
            <a:fld id="{7EC8AA28-A1D4-4CDD-B4FB-084646ADB4D2}" type="datetimeFigureOut">
              <a:rPr lang="en-US" smtClean="0"/>
              <a:t>9/6/2022</a:t>
            </a:fld>
            <a:endParaRPr lang="en-US"/>
          </a:p>
        </p:txBody>
      </p:sp>
      <p:sp>
        <p:nvSpPr>
          <p:cNvPr id="4" name="Footer Placeholder 3">
            <a:extLst>
              <a:ext uri="{FF2B5EF4-FFF2-40B4-BE49-F238E27FC236}">
                <a16:creationId xmlns:a16="http://schemas.microsoft.com/office/drawing/2014/main" id="{407C6D0A-B36C-40DB-9305-6E07FEBFD3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408063-D864-451A-985B-CD339AE74AA7}"/>
              </a:ext>
            </a:extLst>
          </p:cNvPr>
          <p:cNvSpPr>
            <a:spLocks noGrp="1"/>
          </p:cNvSpPr>
          <p:nvPr>
            <p:ph type="sldNum" sz="quarter" idx="12"/>
          </p:nvPr>
        </p:nvSpPr>
        <p:spPr/>
        <p:txBody>
          <a:bodyPr/>
          <a:lstStyle/>
          <a:p>
            <a:fld id="{949AC23C-6E33-4516-A949-81CDAA6787AB}" type="slidenum">
              <a:rPr lang="en-US" smtClean="0"/>
              <a:t>‹#›</a:t>
            </a:fld>
            <a:endParaRPr lang="en-US"/>
          </a:p>
        </p:txBody>
      </p:sp>
    </p:spTree>
    <p:extLst>
      <p:ext uri="{BB962C8B-B14F-4D97-AF65-F5344CB8AC3E}">
        <p14:creationId xmlns:p14="http://schemas.microsoft.com/office/powerpoint/2010/main" val="3167249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84CE9F-C97C-46C2-A0DC-FB730A1AF80A}"/>
              </a:ext>
            </a:extLst>
          </p:cNvPr>
          <p:cNvSpPr>
            <a:spLocks noGrp="1"/>
          </p:cNvSpPr>
          <p:nvPr>
            <p:ph type="dt" sz="half" idx="10"/>
          </p:nvPr>
        </p:nvSpPr>
        <p:spPr/>
        <p:txBody>
          <a:bodyPr/>
          <a:lstStyle/>
          <a:p>
            <a:fld id="{7EC8AA28-A1D4-4CDD-B4FB-084646ADB4D2}" type="datetimeFigureOut">
              <a:rPr lang="en-US" smtClean="0"/>
              <a:t>9/6/2022</a:t>
            </a:fld>
            <a:endParaRPr lang="en-US"/>
          </a:p>
        </p:txBody>
      </p:sp>
      <p:sp>
        <p:nvSpPr>
          <p:cNvPr id="3" name="Footer Placeholder 2">
            <a:extLst>
              <a:ext uri="{FF2B5EF4-FFF2-40B4-BE49-F238E27FC236}">
                <a16:creationId xmlns:a16="http://schemas.microsoft.com/office/drawing/2014/main" id="{0F666FDF-79A8-467D-975A-F8002CA9EC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AD7079-B1E7-4AC1-AF83-BEBD98C531B2}"/>
              </a:ext>
            </a:extLst>
          </p:cNvPr>
          <p:cNvSpPr>
            <a:spLocks noGrp="1"/>
          </p:cNvSpPr>
          <p:nvPr>
            <p:ph type="sldNum" sz="quarter" idx="12"/>
          </p:nvPr>
        </p:nvSpPr>
        <p:spPr/>
        <p:txBody>
          <a:bodyPr/>
          <a:lstStyle/>
          <a:p>
            <a:fld id="{949AC23C-6E33-4516-A949-81CDAA6787AB}" type="slidenum">
              <a:rPr lang="en-US" smtClean="0"/>
              <a:t>‹#›</a:t>
            </a:fld>
            <a:endParaRPr lang="en-US"/>
          </a:p>
        </p:txBody>
      </p:sp>
    </p:spTree>
    <p:extLst>
      <p:ext uri="{BB962C8B-B14F-4D97-AF65-F5344CB8AC3E}">
        <p14:creationId xmlns:p14="http://schemas.microsoft.com/office/powerpoint/2010/main" val="3172846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22864-2634-4F19-A2AE-BF90A9AC95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C02E52-E8EC-4CAC-BEAC-83A1543685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42D6C2-A452-4E0D-9FBD-16ABDBE53B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E7891A-9383-44D8-9FD8-0452730980A1}"/>
              </a:ext>
            </a:extLst>
          </p:cNvPr>
          <p:cNvSpPr>
            <a:spLocks noGrp="1"/>
          </p:cNvSpPr>
          <p:nvPr>
            <p:ph type="dt" sz="half" idx="10"/>
          </p:nvPr>
        </p:nvSpPr>
        <p:spPr/>
        <p:txBody>
          <a:bodyPr/>
          <a:lstStyle/>
          <a:p>
            <a:fld id="{7EC8AA28-A1D4-4CDD-B4FB-084646ADB4D2}" type="datetimeFigureOut">
              <a:rPr lang="en-US" smtClean="0"/>
              <a:t>9/6/2022</a:t>
            </a:fld>
            <a:endParaRPr lang="en-US"/>
          </a:p>
        </p:txBody>
      </p:sp>
      <p:sp>
        <p:nvSpPr>
          <p:cNvPr id="6" name="Footer Placeholder 5">
            <a:extLst>
              <a:ext uri="{FF2B5EF4-FFF2-40B4-BE49-F238E27FC236}">
                <a16:creationId xmlns:a16="http://schemas.microsoft.com/office/drawing/2014/main" id="{FE1D901E-45E0-4FFF-8D87-672FF15416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396E78-B7B8-4CAB-9102-7FE5860D947A}"/>
              </a:ext>
            </a:extLst>
          </p:cNvPr>
          <p:cNvSpPr>
            <a:spLocks noGrp="1"/>
          </p:cNvSpPr>
          <p:nvPr>
            <p:ph type="sldNum" sz="quarter" idx="12"/>
          </p:nvPr>
        </p:nvSpPr>
        <p:spPr/>
        <p:txBody>
          <a:bodyPr/>
          <a:lstStyle/>
          <a:p>
            <a:fld id="{949AC23C-6E33-4516-A949-81CDAA6787AB}" type="slidenum">
              <a:rPr lang="en-US" smtClean="0"/>
              <a:t>‹#›</a:t>
            </a:fld>
            <a:endParaRPr lang="en-US"/>
          </a:p>
        </p:txBody>
      </p:sp>
    </p:spTree>
    <p:extLst>
      <p:ext uri="{BB962C8B-B14F-4D97-AF65-F5344CB8AC3E}">
        <p14:creationId xmlns:p14="http://schemas.microsoft.com/office/powerpoint/2010/main" val="1051260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3F86A-C2F7-4FE2-B164-CDB7FB544C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9E5A2A-5D54-46D1-BD3C-F28AF9E0F8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431209-F9C7-4297-B940-E13F7A1DBA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8B0B57-46B4-4F92-850C-DD5B51CA8630}"/>
              </a:ext>
            </a:extLst>
          </p:cNvPr>
          <p:cNvSpPr>
            <a:spLocks noGrp="1"/>
          </p:cNvSpPr>
          <p:nvPr>
            <p:ph type="dt" sz="half" idx="10"/>
          </p:nvPr>
        </p:nvSpPr>
        <p:spPr/>
        <p:txBody>
          <a:bodyPr/>
          <a:lstStyle/>
          <a:p>
            <a:fld id="{7EC8AA28-A1D4-4CDD-B4FB-084646ADB4D2}" type="datetimeFigureOut">
              <a:rPr lang="en-US" smtClean="0"/>
              <a:t>9/6/2022</a:t>
            </a:fld>
            <a:endParaRPr lang="en-US"/>
          </a:p>
        </p:txBody>
      </p:sp>
      <p:sp>
        <p:nvSpPr>
          <p:cNvPr id="6" name="Footer Placeholder 5">
            <a:extLst>
              <a:ext uri="{FF2B5EF4-FFF2-40B4-BE49-F238E27FC236}">
                <a16:creationId xmlns:a16="http://schemas.microsoft.com/office/drawing/2014/main" id="{4E1587DE-A114-45BB-8D13-9F2EB31309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C53B94-B81F-4BDF-BF83-2AE9620619B3}"/>
              </a:ext>
            </a:extLst>
          </p:cNvPr>
          <p:cNvSpPr>
            <a:spLocks noGrp="1"/>
          </p:cNvSpPr>
          <p:nvPr>
            <p:ph type="sldNum" sz="quarter" idx="12"/>
          </p:nvPr>
        </p:nvSpPr>
        <p:spPr/>
        <p:txBody>
          <a:bodyPr/>
          <a:lstStyle/>
          <a:p>
            <a:fld id="{949AC23C-6E33-4516-A949-81CDAA6787AB}" type="slidenum">
              <a:rPr lang="en-US" smtClean="0"/>
              <a:t>‹#›</a:t>
            </a:fld>
            <a:endParaRPr lang="en-US"/>
          </a:p>
        </p:txBody>
      </p:sp>
    </p:spTree>
    <p:extLst>
      <p:ext uri="{BB962C8B-B14F-4D97-AF65-F5344CB8AC3E}">
        <p14:creationId xmlns:p14="http://schemas.microsoft.com/office/powerpoint/2010/main" val="974069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3ED32E-6DC7-4F25-BA4F-3FDE552B39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EA227C-DB44-43E9-9222-CB3A8E5B82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04F979-80DE-4555-81E5-93A040CC0C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8AA28-A1D4-4CDD-B4FB-084646ADB4D2}" type="datetimeFigureOut">
              <a:rPr lang="en-US" smtClean="0"/>
              <a:t>9/6/2022</a:t>
            </a:fld>
            <a:endParaRPr lang="en-US"/>
          </a:p>
        </p:txBody>
      </p:sp>
      <p:sp>
        <p:nvSpPr>
          <p:cNvPr id="5" name="Footer Placeholder 4">
            <a:extLst>
              <a:ext uri="{FF2B5EF4-FFF2-40B4-BE49-F238E27FC236}">
                <a16:creationId xmlns:a16="http://schemas.microsoft.com/office/drawing/2014/main" id="{BACE7C52-145A-4164-AFE8-7B00E4A7CD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93DA09-98A6-4F95-9D01-05A1A963AF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9AC23C-6E33-4516-A949-81CDAA6787AB}" type="slidenum">
              <a:rPr lang="en-US" smtClean="0"/>
              <a:t>‹#›</a:t>
            </a:fld>
            <a:endParaRPr lang="en-US"/>
          </a:p>
        </p:txBody>
      </p:sp>
    </p:spTree>
    <p:extLst>
      <p:ext uri="{BB962C8B-B14F-4D97-AF65-F5344CB8AC3E}">
        <p14:creationId xmlns:p14="http://schemas.microsoft.com/office/powerpoint/2010/main" val="3278154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7.emf"/><Relationship Id="rId7" Type="http://schemas.openxmlformats.org/officeDocument/2006/relationships/image" Target="../media/image9.e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8.emf"/><Relationship Id="rId4" Type="http://schemas.openxmlformats.org/officeDocument/2006/relationships/oleObject" Target="../embeddings/oleObject2.bin"/><Relationship Id="rId9" Type="http://schemas.openxmlformats.org/officeDocument/2006/relationships/image" Target="../media/image10.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DF6CA-ABFF-4035-BC7E-0C6E4BD4B6A0}"/>
              </a:ext>
            </a:extLst>
          </p:cNvPr>
          <p:cNvSpPr>
            <a:spLocks noGrp="1"/>
          </p:cNvSpPr>
          <p:nvPr>
            <p:ph type="ctrTitle"/>
          </p:nvPr>
        </p:nvSpPr>
        <p:spPr/>
        <p:txBody>
          <a:bodyPr/>
          <a:lstStyle/>
          <a:p>
            <a:r>
              <a:rPr lang="en-US"/>
              <a:t>ECE365: </a:t>
            </a:r>
            <a:r>
              <a:rPr lang="en-US" dirty="0"/>
              <a:t>Data Structures and Algorithms II (DSA 2)</a:t>
            </a:r>
          </a:p>
        </p:txBody>
      </p:sp>
      <p:sp>
        <p:nvSpPr>
          <p:cNvPr id="3" name="Subtitle 2">
            <a:extLst>
              <a:ext uri="{FF2B5EF4-FFF2-40B4-BE49-F238E27FC236}">
                <a16:creationId xmlns:a16="http://schemas.microsoft.com/office/drawing/2014/main" id="{47F3D3CB-7094-414E-914D-3CAF740BDB5B}"/>
              </a:ext>
            </a:extLst>
          </p:cNvPr>
          <p:cNvSpPr>
            <a:spLocks noGrp="1"/>
          </p:cNvSpPr>
          <p:nvPr>
            <p:ph type="subTitle" idx="1"/>
          </p:nvPr>
        </p:nvSpPr>
        <p:spPr/>
        <p:txBody>
          <a:bodyPr>
            <a:normAutofit/>
          </a:bodyPr>
          <a:lstStyle/>
          <a:p>
            <a:r>
              <a:rPr lang="en-US" sz="4800" dirty="0"/>
              <a:t>Priority Queues and Heaps</a:t>
            </a:r>
          </a:p>
        </p:txBody>
      </p:sp>
    </p:spTree>
    <p:extLst>
      <p:ext uri="{BB962C8B-B14F-4D97-AF65-F5344CB8AC3E}">
        <p14:creationId xmlns:p14="http://schemas.microsoft.com/office/powerpoint/2010/main" val="3096131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text, watch&#10;&#10;Description automatically generated">
            <a:extLst>
              <a:ext uri="{FF2B5EF4-FFF2-40B4-BE49-F238E27FC236}">
                <a16:creationId xmlns:a16="http://schemas.microsoft.com/office/drawing/2014/main" id="{270F2D30-029D-BE5F-E81A-C105AB4E1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7547" y="1890776"/>
            <a:ext cx="9476906" cy="3770741"/>
          </a:xfrm>
          <a:prstGeom prst="rect">
            <a:avLst/>
          </a:prstGeom>
        </p:spPr>
      </p:pic>
      <p:sp>
        <p:nvSpPr>
          <p:cNvPr id="2" name="Title 1">
            <a:extLst>
              <a:ext uri="{FF2B5EF4-FFF2-40B4-BE49-F238E27FC236}">
                <a16:creationId xmlns:a16="http://schemas.microsoft.com/office/drawing/2014/main" id="{A1D4D149-2450-4A11-8573-32DAC4597C0A}"/>
              </a:ext>
            </a:extLst>
          </p:cNvPr>
          <p:cNvSpPr>
            <a:spLocks noGrp="1"/>
          </p:cNvSpPr>
          <p:nvPr>
            <p:ph type="title"/>
          </p:nvPr>
        </p:nvSpPr>
        <p:spPr/>
        <p:txBody>
          <a:bodyPr/>
          <a:lstStyle/>
          <a:p>
            <a:r>
              <a:rPr lang="en-US" dirty="0"/>
              <a:t>Heap Example (only the left one is valid)</a:t>
            </a:r>
          </a:p>
        </p:txBody>
      </p:sp>
      <p:sp>
        <p:nvSpPr>
          <p:cNvPr id="5" name="TextBox 4">
            <a:extLst>
              <a:ext uri="{FF2B5EF4-FFF2-40B4-BE49-F238E27FC236}">
                <a16:creationId xmlns:a16="http://schemas.microsoft.com/office/drawing/2014/main" id="{1FF8A0F4-9EEE-417E-A033-E07A34B5E69E}"/>
              </a:ext>
            </a:extLst>
          </p:cNvPr>
          <p:cNvSpPr txBox="1"/>
          <p:nvPr/>
        </p:nvSpPr>
        <p:spPr>
          <a:xfrm>
            <a:off x="7655882" y="1196483"/>
            <a:ext cx="2531165" cy="4708981"/>
          </a:xfrm>
          <a:prstGeom prst="rect">
            <a:avLst/>
          </a:prstGeom>
          <a:noFill/>
        </p:spPr>
        <p:txBody>
          <a:bodyPr wrap="square" rtlCol="0">
            <a:spAutoFit/>
          </a:bodyPr>
          <a:lstStyle/>
          <a:p>
            <a:r>
              <a:rPr lang="en-US" sz="30000" dirty="0">
                <a:solidFill>
                  <a:srgbClr val="FF0000"/>
                </a:solidFill>
                <a:latin typeface="Eras Light ITC" panose="020B0402030504020804" pitchFamily="34" charset="0"/>
              </a:rPr>
              <a:t>X</a:t>
            </a:r>
          </a:p>
        </p:txBody>
      </p:sp>
    </p:spTree>
    <p:extLst>
      <p:ext uri="{BB962C8B-B14F-4D97-AF65-F5344CB8AC3E}">
        <p14:creationId xmlns:p14="http://schemas.microsoft.com/office/powerpoint/2010/main" val="673517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B316A-6F6A-4710-A8F8-A1702AD01030}"/>
              </a:ext>
            </a:extLst>
          </p:cNvPr>
          <p:cNvSpPr>
            <a:spLocks noGrp="1"/>
          </p:cNvSpPr>
          <p:nvPr>
            <p:ph type="title"/>
          </p:nvPr>
        </p:nvSpPr>
        <p:spPr/>
        <p:txBody>
          <a:bodyPr/>
          <a:lstStyle/>
          <a:p>
            <a:r>
              <a:rPr lang="en-US" dirty="0"/>
              <a:t>Insertion and Percolate Up</a:t>
            </a:r>
          </a:p>
        </p:txBody>
      </p:sp>
      <p:sp>
        <p:nvSpPr>
          <p:cNvPr id="3" name="Content Placeholder 2">
            <a:extLst>
              <a:ext uri="{FF2B5EF4-FFF2-40B4-BE49-F238E27FC236}">
                <a16:creationId xmlns:a16="http://schemas.microsoft.com/office/drawing/2014/main" id="{6D816781-18BF-4906-88C4-28B3BFBEC56E}"/>
              </a:ext>
            </a:extLst>
          </p:cNvPr>
          <p:cNvSpPr>
            <a:spLocks noGrp="1"/>
          </p:cNvSpPr>
          <p:nvPr>
            <p:ph idx="1"/>
          </p:nvPr>
        </p:nvSpPr>
        <p:spPr/>
        <p:txBody>
          <a:bodyPr>
            <a:normAutofit fontScale="92500" lnSpcReduction="20000"/>
          </a:bodyPr>
          <a:lstStyle/>
          <a:p>
            <a:r>
              <a:rPr lang="en-US" dirty="0"/>
              <a:t>To perform an </a:t>
            </a:r>
            <a:r>
              <a:rPr lang="en-US" b="1" dirty="0"/>
              <a:t>insert</a:t>
            </a:r>
            <a:r>
              <a:rPr lang="en-US" dirty="0"/>
              <a:t> operation into a binary heap, there is a specific place that the new item needs to be inserted to maintain a complete binary tree</a:t>
            </a:r>
          </a:p>
          <a:p>
            <a:r>
              <a:rPr lang="en-US" dirty="0"/>
              <a:t>However, a simple insertion may violate the heap order property if the value of the key of the new node is smaller than the key of its parent</a:t>
            </a:r>
          </a:p>
          <a:p>
            <a:r>
              <a:rPr lang="en-US" dirty="0"/>
              <a:t>If the heap order property is violated, the insertion operation continues by exchanging the newly inserted item with its parent</a:t>
            </a:r>
          </a:p>
          <a:p>
            <a:r>
              <a:rPr lang="en-US" dirty="0"/>
              <a:t>This is repeated until the heap order property is restored</a:t>
            </a:r>
          </a:p>
          <a:p>
            <a:r>
              <a:rPr lang="en-US" dirty="0"/>
              <a:t>This strategy of fixing the heap is known as a </a:t>
            </a:r>
            <a:r>
              <a:rPr lang="en-US" b="1" dirty="0"/>
              <a:t>percolate up</a:t>
            </a:r>
          </a:p>
          <a:p>
            <a:r>
              <a:rPr lang="en-US" dirty="0"/>
              <a:t>To make the insertion more efficient, rather than doing full swaps, elements can move down into a </a:t>
            </a:r>
            <a:r>
              <a:rPr lang="en-US" i="1" dirty="0"/>
              <a:t>hole</a:t>
            </a:r>
          </a:p>
          <a:p>
            <a:r>
              <a:rPr lang="en-US" dirty="0"/>
              <a:t>The new element is only copied to the heap after its final location is determined</a:t>
            </a:r>
          </a:p>
        </p:txBody>
      </p:sp>
    </p:spTree>
    <p:extLst>
      <p:ext uri="{BB962C8B-B14F-4D97-AF65-F5344CB8AC3E}">
        <p14:creationId xmlns:p14="http://schemas.microsoft.com/office/powerpoint/2010/main" val="2309944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83B87-CEB1-4058-9D5D-40537CCFDE2F}"/>
              </a:ext>
            </a:extLst>
          </p:cNvPr>
          <p:cNvSpPr>
            <a:spLocks noGrp="1"/>
          </p:cNvSpPr>
          <p:nvPr>
            <p:ph type="title"/>
          </p:nvPr>
        </p:nvSpPr>
        <p:spPr/>
        <p:txBody>
          <a:bodyPr/>
          <a:lstStyle/>
          <a:p>
            <a:r>
              <a:rPr lang="en-US" dirty="0"/>
              <a:t>Insertion Example (insert 14)</a:t>
            </a:r>
          </a:p>
        </p:txBody>
      </p:sp>
      <p:pic>
        <p:nvPicPr>
          <p:cNvPr id="8" name="Picture 7" descr="Diagram&#10;&#10;Description automatically generated">
            <a:extLst>
              <a:ext uri="{FF2B5EF4-FFF2-40B4-BE49-F238E27FC236}">
                <a16:creationId xmlns:a16="http://schemas.microsoft.com/office/drawing/2014/main" id="{62B9FF8C-045C-6B69-30B2-09E86619C6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4712" y="1690688"/>
            <a:ext cx="5362575" cy="4486275"/>
          </a:xfrm>
          <a:prstGeom prst="rect">
            <a:avLst/>
          </a:prstGeom>
        </p:spPr>
      </p:pic>
    </p:spTree>
    <p:extLst>
      <p:ext uri="{BB962C8B-B14F-4D97-AF65-F5344CB8AC3E}">
        <p14:creationId xmlns:p14="http://schemas.microsoft.com/office/powerpoint/2010/main" val="768351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56B78-C745-4848-8F31-E3307143B141}"/>
              </a:ext>
            </a:extLst>
          </p:cNvPr>
          <p:cNvSpPr>
            <a:spLocks noGrp="1"/>
          </p:cNvSpPr>
          <p:nvPr>
            <p:ph type="title"/>
          </p:nvPr>
        </p:nvSpPr>
        <p:spPr/>
        <p:txBody>
          <a:bodyPr/>
          <a:lstStyle/>
          <a:p>
            <a:r>
              <a:rPr lang="en-US" dirty="0"/>
              <a:t>Deletion and Percolate Down</a:t>
            </a:r>
          </a:p>
        </p:txBody>
      </p:sp>
      <p:sp>
        <p:nvSpPr>
          <p:cNvPr id="3" name="Content Placeholder 2">
            <a:extLst>
              <a:ext uri="{FF2B5EF4-FFF2-40B4-BE49-F238E27FC236}">
                <a16:creationId xmlns:a16="http://schemas.microsoft.com/office/drawing/2014/main" id="{F0C7059E-433B-4540-BC5D-6BDA7D736C01}"/>
              </a:ext>
            </a:extLst>
          </p:cNvPr>
          <p:cNvSpPr>
            <a:spLocks noGrp="1"/>
          </p:cNvSpPr>
          <p:nvPr>
            <p:ph idx="1"/>
          </p:nvPr>
        </p:nvSpPr>
        <p:spPr/>
        <p:txBody>
          <a:bodyPr>
            <a:normAutofit fontScale="85000" lnSpcReduction="20000"/>
          </a:bodyPr>
          <a:lstStyle/>
          <a:p>
            <a:r>
              <a:rPr lang="en-US" dirty="0"/>
              <a:t>To perform a </a:t>
            </a:r>
            <a:r>
              <a:rPr lang="en-US" b="1" dirty="0"/>
              <a:t>deleteMin</a:t>
            </a:r>
            <a:r>
              <a:rPr lang="en-US" dirty="0"/>
              <a:t> operation, we need to start by finding the minimum element; that’s easy – it’s at the root!</a:t>
            </a:r>
          </a:p>
          <a:p>
            <a:r>
              <a:rPr lang="en-US" dirty="0"/>
              <a:t>Once this is removed, the heap is one item smaller than it was</a:t>
            </a:r>
          </a:p>
          <a:p>
            <a:r>
              <a:rPr lang="en-US" dirty="0"/>
              <a:t>Structurally, the last item (i.e., the right-most item at the bottom level) must be removed</a:t>
            </a:r>
          </a:p>
          <a:p>
            <a:r>
              <a:rPr lang="en-US" dirty="0"/>
              <a:t>We can start by moving its value to the root; however, that will very likely violate the heap order property</a:t>
            </a:r>
          </a:p>
          <a:p>
            <a:r>
              <a:rPr lang="en-US" dirty="0"/>
              <a:t>This element is thus exchanged with the smaller of its two children; this process is repeated until the heap order property is restored</a:t>
            </a:r>
          </a:p>
          <a:p>
            <a:r>
              <a:rPr lang="en-US" dirty="0"/>
              <a:t>This strategy is known as </a:t>
            </a:r>
            <a:r>
              <a:rPr lang="en-US" b="1" dirty="0"/>
              <a:t>percolate down </a:t>
            </a:r>
          </a:p>
          <a:p>
            <a:r>
              <a:rPr lang="en-US" dirty="0"/>
              <a:t>As with insertion, we can make this more efficient by using the concept of a hole</a:t>
            </a:r>
          </a:p>
          <a:p>
            <a:r>
              <a:rPr lang="en-US" dirty="0"/>
              <a:t>Elements are moved up into the hole; the item that started at the last position is only reinserted when its correct location is found</a:t>
            </a:r>
          </a:p>
        </p:txBody>
      </p:sp>
    </p:spTree>
    <p:extLst>
      <p:ext uri="{BB962C8B-B14F-4D97-AF65-F5344CB8AC3E}">
        <p14:creationId xmlns:p14="http://schemas.microsoft.com/office/powerpoint/2010/main" val="3621565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3DDD8-9840-4428-8B7B-A3D9F35C92ED}"/>
              </a:ext>
            </a:extLst>
          </p:cNvPr>
          <p:cNvSpPr>
            <a:spLocks noGrp="1"/>
          </p:cNvSpPr>
          <p:nvPr>
            <p:ph type="title"/>
          </p:nvPr>
        </p:nvSpPr>
        <p:spPr/>
        <p:txBody>
          <a:bodyPr/>
          <a:lstStyle/>
          <a:p>
            <a:r>
              <a:rPr lang="en-US" dirty="0" err="1"/>
              <a:t>DeleteMin</a:t>
            </a:r>
            <a:r>
              <a:rPr lang="en-US" dirty="0"/>
              <a:t> Example (31 is percolating down)</a:t>
            </a:r>
          </a:p>
        </p:txBody>
      </p:sp>
      <p:pic>
        <p:nvPicPr>
          <p:cNvPr id="9" name="Picture 8" descr="A picture containing text, map, watch&#10;&#10;Description automatically generated">
            <a:extLst>
              <a:ext uri="{FF2B5EF4-FFF2-40B4-BE49-F238E27FC236}">
                <a16:creationId xmlns:a16="http://schemas.microsoft.com/office/drawing/2014/main" id="{E658EF12-140B-4196-46B9-168F01D889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375" y="2054554"/>
            <a:ext cx="5334000" cy="2095500"/>
          </a:xfrm>
          <a:prstGeom prst="rect">
            <a:avLst/>
          </a:prstGeom>
        </p:spPr>
      </p:pic>
      <p:pic>
        <p:nvPicPr>
          <p:cNvPr id="13" name="Picture 12" descr="A picture containing text, watch, scissors&#10;&#10;Description automatically generated">
            <a:extLst>
              <a:ext uri="{FF2B5EF4-FFF2-40B4-BE49-F238E27FC236}">
                <a16:creationId xmlns:a16="http://schemas.microsoft.com/office/drawing/2014/main" id="{C9EA6A78-83D8-2E21-4A0B-29A1FE3BB0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054554"/>
            <a:ext cx="5362575" cy="2105025"/>
          </a:xfrm>
          <a:prstGeom prst="rect">
            <a:avLst/>
          </a:prstGeom>
        </p:spPr>
      </p:pic>
      <p:pic>
        <p:nvPicPr>
          <p:cNvPr id="15" name="Picture 14" descr="A picture containing watch&#10;&#10;Description automatically generated">
            <a:extLst>
              <a:ext uri="{FF2B5EF4-FFF2-40B4-BE49-F238E27FC236}">
                <a16:creationId xmlns:a16="http://schemas.microsoft.com/office/drawing/2014/main" id="{6C313A45-BA3F-B56A-2849-41EAE8794D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9850" y="4304424"/>
            <a:ext cx="5353050" cy="2085975"/>
          </a:xfrm>
          <a:prstGeom prst="rect">
            <a:avLst/>
          </a:prstGeom>
        </p:spPr>
      </p:pic>
    </p:spTree>
    <p:extLst>
      <p:ext uri="{BB962C8B-B14F-4D97-AF65-F5344CB8AC3E}">
        <p14:creationId xmlns:p14="http://schemas.microsoft.com/office/powerpoint/2010/main" val="1366515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9A681-7352-4EB0-8C67-AC4BD7E54BEB}"/>
              </a:ext>
            </a:extLst>
          </p:cNvPr>
          <p:cNvSpPr>
            <a:spLocks noGrp="1"/>
          </p:cNvSpPr>
          <p:nvPr>
            <p:ph type="title"/>
          </p:nvPr>
        </p:nvSpPr>
        <p:spPr/>
        <p:txBody>
          <a:bodyPr/>
          <a:lstStyle/>
          <a:p>
            <a:r>
              <a:rPr lang="en-US" dirty="0"/>
              <a:t>Be Careful!</a:t>
            </a:r>
          </a:p>
        </p:txBody>
      </p:sp>
      <p:sp>
        <p:nvSpPr>
          <p:cNvPr id="3" name="Content Placeholder 2">
            <a:extLst>
              <a:ext uri="{FF2B5EF4-FFF2-40B4-BE49-F238E27FC236}">
                <a16:creationId xmlns:a16="http://schemas.microsoft.com/office/drawing/2014/main" id="{E47A0735-98EA-481B-AB6C-74193D81781A}"/>
              </a:ext>
            </a:extLst>
          </p:cNvPr>
          <p:cNvSpPr>
            <a:spLocks noGrp="1"/>
          </p:cNvSpPr>
          <p:nvPr>
            <p:ph idx="1"/>
          </p:nvPr>
        </p:nvSpPr>
        <p:spPr/>
        <p:txBody>
          <a:bodyPr/>
          <a:lstStyle/>
          <a:p>
            <a:r>
              <a:rPr lang="en-US" dirty="0"/>
              <a:t>There is a possible implementation error that can occur when percolating down</a:t>
            </a:r>
          </a:p>
          <a:p>
            <a:r>
              <a:rPr lang="en-US" dirty="0"/>
              <a:t>You can not assume that every non-leaf node will have two children</a:t>
            </a:r>
          </a:p>
          <a:p>
            <a:r>
              <a:rPr lang="en-US" dirty="0"/>
              <a:t>One way to tackle this is to use sentinel values guaranteed to be larger than every valid key</a:t>
            </a:r>
          </a:p>
          <a:p>
            <a:r>
              <a:rPr lang="en-US" dirty="0"/>
              <a:t>A simpler way to handle this is to do extra checks, verifying that the locations of the left and right child of the hole are valid locations</a:t>
            </a:r>
          </a:p>
        </p:txBody>
      </p:sp>
    </p:spTree>
    <p:extLst>
      <p:ext uri="{BB962C8B-B14F-4D97-AF65-F5344CB8AC3E}">
        <p14:creationId xmlns:p14="http://schemas.microsoft.com/office/powerpoint/2010/main" val="361978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7C00E-8885-48E4-B5B9-804637098265}"/>
              </a:ext>
            </a:extLst>
          </p:cNvPr>
          <p:cNvSpPr>
            <a:spLocks noGrp="1"/>
          </p:cNvSpPr>
          <p:nvPr>
            <p:ph type="title"/>
          </p:nvPr>
        </p:nvSpPr>
        <p:spPr/>
        <p:txBody>
          <a:bodyPr/>
          <a:lstStyle/>
          <a:p>
            <a:r>
              <a:rPr lang="en-US" dirty="0"/>
              <a:t>Insert and DeleteMin Complexities</a:t>
            </a:r>
          </a:p>
        </p:txBody>
      </p:sp>
      <p:sp>
        <p:nvSpPr>
          <p:cNvPr id="3" name="Content Placeholder 2">
            <a:extLst>
              <a:ext uri="{FF2B5EF4-FFF2-40B4-BE49-F238E27FC236}">
                <a16:creationId xmlns:a16="http://schemas.microsoft.com/office/drawing/2014/main" id="{CD521A9B-1725-4A7F-B78E-1F05386E2EA2}"/>
              </a:ext>
            </a:extLst>
          </p:cNvPr>
          <p:cNvSpPr>
            <a:spLocks noGrp="1"/>
          </p:cNvSpPr>
          <p:nvPr>
            <p:ph idx="1"/>
          </p:nvPr>
        </p:nvSpPr>
        <p:spPr/>
        <p:txBody>
          <a:bodyPr>
            <a:normAutofit/>
          </a:bodyPr>
          <a:lstStyle/>
          <a:p>
            <a:r>
              <a:rPr lang="en-US" dirty="0"/>
              <a:t>Insert requires no more than log</a:t>
            </a:r>
            <a:r>
              <a:rPr lang="en-US" baseline="-25000" dirty="0"/>
              <a:t>2</a:t>
            </a:r>
            <a:r>
              <a:rPr lang="en-US" dirty="0"/>
              <a:t>N comparisons</a:t>
            </a:r>
          </a:p>
          <a:p>
            <a:r>
              <a:rPr lang="en-US" dirty="0"/>
              <a:t>DeleteMin requires at most 2 * log</a:t>
            </a:r>
            <a:r>
              <a:rPr lang="en-US" baseline="-25000" dirty="0"/>
              <a:t>2</a:t>
            </a:r>
            <a:r>
              <a:rPr lang="en-US" dirty="0"/>
              <a:t>N comparisons</a:t>
            </a:r>
          </a:p>
          <a:p>
            <a:r>
              <a:rPr lang="en-US" dirty="0"/>
              <a:t>Clearly, these are both worst-case O(log N) operations</a:t>
            </a:r>
          </a:p>
          <a:p>
            <a:r>
              <a:rPr lang="en-US" dirty="0"/>
              <a:t>However, insert is often much quicker</a:t>
            </a:r>
          </a:p>
          <a:p>
            <a:r>
              <a:rPr lang="en-US" dirty="0"/>
              <a:t>According to the book, the average insertion requires 2.607 comparisons</a:t>
            </a:r>
          </a:p>
          <a:p>
            <a:r>
              <a:rPr lang="en-US" dirty="0"/>
              <a:t>This means that the hole is percolated up 1.607 levels on average</a:t>
            </a:r>
          </a:p>
          <a:p>
            <a:r>
              <a:rPr lang="en-US" dirty="0"/>
              <a:t>This means that insert takes constant average time</a:t>
            </a:r>
          </a:p>
          <a:p>
            <a:endParaRPr lang="en-US" dirty="0"/>
          </a:p>
        </p:txBody>
      </p:sp>
    </p:spTree>
    <p:extLst>
      <p:ext uri="{BB962C8B-B14F-4D97-AF65-F5344CB8AC3E}">
        <p14:creationId xmlns:p14="http://schemas.microsoft.com/office/powerpoint/2010/main" val="3568570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39E2B-E824-4E94-B725-CC5FF8C8B82F}"/>
              </a:ext>
            </a:extLst>
          </p:cNvPr>
          <p:cNvSpPr>
            <a:spLocks noGrp="1"/>
          </p:cNvSpPr>
          <p:nvPr>
            <p:ph type="title"/>
          </p:nvPr>
        </p:nvSpPr>
        <p:spPr/>
        <p:txBody>
          <a:bodyPr/>
          <a:lstStyle/>
          <a:p>
            <a:r>
              <a:rPr lang="en-US" dirty="0"/>
              <a:t>Locating Items in a Binary Heap</a:t>
            </a:r>
          </a:p>
        </p:txBody>
      </p:sp>
      <p:sp>
        <p:nvSpPr>
          <p:cNvPr id="3" name="Content Placeholder 2">
            <a:extLst>
              <a:ext uri="{FF2B5EF4-FFF2-40B4-BE49-F238E27FC236}">
                <a16:creationId xmlns:a16="http://schemas.microsoft.com/office/drawing/2014/main" id="{5BC8DDC9-9508-456D-A38A-610A73A4A23D}"/>
              </a:ext>
            </a:extLst>
          </p:cNvPr>
          <p:cNvSpPr>
            <a:spLocks noGrp="1"/>
          </p:cNvSpPr>
          <p:nvPr>
            <p:ph idx="1"/>
          </p:nvPr>
        </p:nvSpPr>
        <p:spPr/>
        <p:txBody>
          <a:bodyPr/>
          <a:lstStyle/>
          <a:p>
            <a:r>
              <a:rPr lang="en-US" dirty="0"/>
              <a:t>Note that a binary heap contains very little ordering information</a:t>
            </a:r>
          </a:p>
          <a:p>
            <a:r>
              <a:rPr lang="en-US" dirty="0"/>
              <a:t>There is no way to find a particular item in the binary heap without a linear scan through the entire heap</a:t>
            </a:r>
          </a:p>
          <a:p>
            <a:r>
              <a:rPr lang="en-US" dirty="0"/>
              <a:t>To be able to locate items within a binary heap, you must combine the heap with another data structure such as a </a:t>
            </a:r>
            <a:r>
              <a:rPr lang="en-US" b="1" dirty="0"/>
              <a:t>hash table</a:t>
            </a:r>
          </a:p>
          <a:p>
            <a:r>
              <a:rPr lang="en-US" dirty="0"/>
              <a:t>Note that the key used by the hash table to identify an item can be different than the key used by the binary heap to order nodes</a:t>
            </a:r>
          </a:p>
        </p:txBody>
      </p:sp>
    </p:spTree>
    <p:extLst>
      <p:ext uri="{BB962C8B-B14F-4D97-AF65-F5344CB8AC3E}">
        <p14:creationId xmlns:p14="http://schemas.microsoft.com/office/powerpoint/2010/main" val="1197580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94989-9A3C-4063-AD8F-4147D7EB2CC6}"/>
              </a:ext>
            </a:extLst>
          </p:cNvPr>
          <p:cNvSpPr>
            <a:spLocks noGrp="1"/>
          </p:cNvSpPr>
          <p:nvPr>
            <p:ph type="title"/>
          </p:nvPr>
        </p:nvSpPr>
        <p:spPr/>
        <p:txBody>
          <a:bodyPr/>
          <a:lstStyle/>
          <a:p>
            <a:r>
              <a:rPr lang="en-US" dirty="0"/>
              <a:t>Other Heap Operations</a:t>
            </a:r>
          </a:p>
        </p:txBody>
      </p:sp>
      <p:sp>
        <p:nvSpPr>
          <p:cNvPr id="3" name="Content Placeholder 2">
            <a:extLst>
              <a:ext uri="{FF2B5EF4-FFF2-40B4-BE49-F238E27FC236}">
                <a16:creationId xmlns:a16="http://schemas.microsoft.com/office/drawing/2014/main" id="{A1630E60-6435-44B5-9742-71FE4605D24D}"/>
              </a:ext>
            </a:extLst>
          </p:cNvPr>
          <p:cNvSpPr>
            <a:spLocks noGrp="1"/>
          </p:cNvSpPr>
          <p:nvPr>
            <p:ph idx="1"/>
          </p:nvPr>
        </p:nvSpPr>
        <p:spPr/>
        <p:txBody>
          <a:bodyPr>
            <a:normAutofit fontScale="70000" lnSpcReduction="20000"/>
          </a:bodyPr>
          <a:lstStyle/>
          <a:p>
            <a:r>
              <a:rPr lang="en-US" b="1" dirty="0"/>
              <a:t>decreaseKey</a:t>
            </a:r>
          </a:p>
          <a:p>
            <a:pPr lvl="1"/>
            <a:r>
              <a:rPr lang="en-US" dirty="0"/>
              <a:t>Specifies a position (in the array) and a positive amount to decrease the value of the key; this might violate the heap order property, so it requires a percolate up</a:t>
            </a:r>
          </a:p>
          <a:p>
            <a:pPr lvl="1"/>
            <a:r>
              <a:rPr lang="en-US" dirty="0"/>
              <a:t>Note that if some sort of id is specified, and not the position, then you would need a hash table or some other extra data structure to locate the item efficiently</a:t>
            </a:r>
          </a:p>
          <a:p>
            <a:r>
              <a:rPr lang="en-US" b="1" dirty="0"/>
              <a:t>increaseKey</a:t>
            </a:r>
          </a:p>
          <a:p>
            <a:pPr lvl="1"/>
            <a:r>
              <a:rPr lang="en-US" dirty="0"/>
              <a:t>Analogous to decreaseKey</a:t>
            </a:r>
          </a:p>
          <a:p>
            <a:pPr lvl="1"/>
            <a:r>
              <a:rPr lang="en-US" dirty="0"/>
              <a:t>It requires a percolate down</a:t>
            </a:r>
          </a:p>
          <a:p>
            <a:r>
              <a:rPr lang="en-US" b="1" dirty="0"/>
              <a:t>remove</a:t>
            </a:r>
            <a:r>
              <a:rPr lang="en-US" dirty="0"/>
              <a:t> (or </a:t>
            </a:r>
            <a:r>
              <a:rPr lang="en-US" b="1" dirty="0"/>
              <a:t>delete</a:t>
            </a:r>
            <a:r>
              <a:rPr lang="en-US" dirty="0"/>
              <a:t>)</a:t>
            </a:r>
          </a:p>
          <a:p>
            <a:pPr lvl="1"/>
            <a:r>
              <a:rPr lang="en-US" dirty="0"/>
              <a:t>One way to implement this is to first use decreaseKey to change the value to negative infinity (or to the root's key minus one) and then call deleteMin</a:t>
            </a:r>
          </a:p>
          <a:p>
            <a:pPr lvl="1"/>
            <a:r>
              <a:rPr lang="en-US" dirty="0"/>
              <a:t>Another approach is to move the final item to the delete node’s location, and then percolate it up or down</a:t>
            </a:r>
          </a:p>
          <a:p>
            <a:r>
              <a:rPr lang="en-US" b="1" dirty="0"/>
              <a:t>buildHeap</a:t>
            </a:r>
          </a:p>
          <a:p>
            <a:pPr lvl="1"/>
            <a:r>
              <a:rPr lang="en-US" dirty="0"/>
              <a:t>This takes N items as input and creates a binary heap</a:t>
            </a:r>
          </a:p>
          <a:p>
            <a:pPr lvl="1"/>
            <a:r>
              <a:rPr lang="en-US" dirty="0"/>
              <a:t>One way to do this is to simply perform N insert operations; this solution requires worst-case time O(N log N), but average case time O(N), since insertions take constant average time to perform</a:t>
            </a:r>
          </a:p>
          <a:p>
            <a:pPr lvl="1"/>
            <a:r>
              <a:rPr lang="en-US" dirty="0"/>
              <a:t>There is another approach that takes worst-case linear time</a:t>
            </a:r>
          </a:p>
        </p:txBody>
      </p:sp>
    </p:spTree>
    <p:extLst>
      <p:ext uri="{BB962C8B-B14F-4D97-AF65-F5344CB8AC3E}">
        <p14:creationId xmlns:p14="http://schemas.microsoft.com/office/powerpoint/2010/main" val="2574021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A969A-771D-4FD1-A600-8670427365C5}"/>
              </a:ext>
            </a:extLst>
          </p:cNvPr>
          <p:cNvSpPr>
            <a:spLocks noGrp="1"/>
          </p:cNvSpPr>
          <p:nvPr>
            <p:ph type="title"/>
          </p:nvPr>
        </p:nvSpPr>
        <p:spPr/>
        <p:txBody>
          <a:bodyPr/>
          <a:lstStyle/>
          <a:p>
            <a:r>
              <a:rPr lang="en-US" dirty="0"/>
              <a:t>Worst-case Linear BuildHeap</a:t>
            </a:r>
          </a:p>
        </p:txBody>
      </p:sp>
      <p:sp>
        <p:nvSpPr>
          <p:cNvPr id="3" name="Content Placeholder 2">
            <a:extLst>
              <a:ext uri="{FF2B5EF4-FFF2-40B4-BE49-F238E27FC236}">
                <a16:creationId xmlns:a16="http://schemas.microsoft.com/office/drawing/2014/main" id="{115AD056-DB08-4FDE-8102-54FD4B979958}"/>
              </a:ext>
            </a:extLst>
          </p:cNvPr>
          <p:cNvSpPr>
            <a:spLocks noGrp="1"/>
          </p:cNvSpPr>
          <p:nvPr>
            <p:ph idx="1"/>
          </p:nvPr>
        </p:nvSpPr>
        <p:spPr/>
        <p:txBody>
          <a:bodyPr/>
          <a:lstStyle/>
          <a:p>
            <a:r>
              <a:rPr lang="en-US" dirty="0"/>
              <a:t>First, place the items in the array in any order</a:t>
            </a:r>
          </a:p>
          <a:p>
            <a:r>
              <a:rPr lang="en-US" dirty="0"/>
              <a:t>Then do the following:</a:t>
            </a:r>
          </a:p>
          <a:p>
            <a:pPr marL="457200" lvl="1" indent="0">
              <a:buNone/>
            </a:pPr>
            <a:r>
              <a:rPr lang="en-US" sz="2800" dirty="0">
                <a:latin typeface="Courier New" panose="02070309020205020404" pitchFamily="49" charset="0"/>
                <a:cs typeface="Courier New" panose="02070309020205020404" pitchFamily="49" charset="0"/>
              </a:rPr>
              <a:t>Loop i from N / 2 down to 1</a:t>
            </a:r>
          </a:p>
          <a:p>
            <a:pPr marL="457200" lvl="1" indent="0">
              <a:buNone/>
            </a:pPr>
            <a:r>
              <a:rPr lang="en-US" sz="2800" dirty="0">
                <a:latin typeface="Courier New" panose="02070309020205020404" pitchFamily="49" charset="0"/>
                <a:cs typeface="Courier New" panose="02070309020205020404" pitchFamily="49" charset="0"/>
              </a:rPr>
              <a:t>  percolateDown(i)</a:t>
            </a:r>
          </a:p>
          <a:p>
            <a:r>
              <a:rPr lang="en-US" dirty="0"/>
              <a:t>Note that N / 2 (using integer division) is the position of the parent of the final node in the heap</a:t>
            </a:r>
          </a:p>
          <a:p>
            <a:endParaRPr lang="en-US" dirty="0"/>
          </a:p>
        </p:txBody>
      </p:sp>
    </p:spTree>
    <p:extLst>
      <p:ext uri="{BB962C8B-B14F-4D97-AF65-F5344CB8AC3E}">
        <p14:creationId xmlns:p14="http://schemas.microsoft.com/office/powerpoint/2010/main" val="2870332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BBA64-4FFA-4B22-8FD5-33F7B9AB7D86}"/>
              </a:ext>
            </a:extLst>
          </p:cNvPr>
          <p:cNvSpPr>
            <a:spLocks noGrp="1"/>
          </p:cNvSpPr>
          <p:nvPr>
            <p:ph type="title"/>
          </p:nvPr>
        </p:nvSpPr>
        <p:spPr/>
        <p:txBody>
          <a:bodyPr/>
          <a:lstStyle/>
          <a:p>
            <a:r>
              <a:rPr lang="en-US" dirty="0"/>
              <a:t>Priority Queues</a:t>
            </a:r>
          </a:p>
        </p:txBody>
      </p:sp>
      <p:sp>
        <p:nvSpPr>
          <p:cNvPr id="3" name="Content Placeholder 2">
            <a:extLst>
              <a:ext uri="{FF2B5EF4-FFF2-40B4-BE49-F238E27FC236}">
                <a16:creationId xmlns:a16="http://schemas.microsoft.com/office/drawing/2014/main" id="{4D051EFB-A2F3-460C-91BD-70DE3FF2044A}"/>
              </a:ext>
            </a:extLst>
          </p:cNvPr>
          <p:cNvSpPr>
            <a:spLocks noGrp="1"/>
          </p:cNvSpPr>
          <p:nvPr>
            <p:ph idx="1"/>
          </p:nvPr>
        </p:nvSpPr>
        <p:spPr/>
        <p:txBody>
          <a:bodyPr>
            <a:normAutofit lnSpcReduction="10000"/>
          </a:bodyPr>
          <a:lstStyle/>
          <a:p>
            <a:r>
              <a:rPr lang="en-US" dirty="0"/>
              <a:t>A </a:t>
            </a:r>
            <a:r>
              <a:rPr lang="en-US" b="1" dirty="0"/>
              <a:t>priority queue </a:t>
            </a:r>
            <a:r>
              <a:rPr lang="en-US" dirty="0"/>
              <a:t>is an ADT that supports two operations:</a:t>
            </a:r>
          </a:p>
          <a:p>
            <a:pPr lvl="1"/>
            <a:r>
              <a:rPr lang="en-US" i="1" dirty="0"/>
              <a:t>insert</a:t>
            </a:r>
          </a:p>
          <a:p>
            <a:pPr lvl="1"/>
            <a:r>
              <a:rPr lang="en-US" i="1" dirty="0"/>
              <a:t>deleteMin</a:t>
            </a:r>
            <a:r>
              <a:rPr lang="en-US" dirty="0"/>
              <a:t> (or deleteMax, but not both)</a:t>
            </a:r>
          </a:p>
          <a:p>
            <a:r>
              <a:rPr lang="en-US" dirty="0"/>
              <a:t>The insert operation inserts a new item into the priority queue</a:t>
            </a:r>
          </a:p>
          <a:p>
            <a:r>
              <a:rPr lang="en-US" dirty="0"/>
              <a:t>Every item has a </a:t>
            </a:r>
            <a:r>
              <a:rPr lang="en-US" b="1" dirty="0"/>
              <a:t>key</a:t>
            </a:r>
          </a:p>
          <a:p>
            <a:r>
              <a:rPr lang="en-US" dirty="0"/>
              <a:t>The deleteMin (or deleteMax) operation returns the element with the minimum (or maximum) key</a:t>
            </a:r>
          </a:p>
          <a:p>
            <a:r>
              <a:rPr lang="en-US" dirty="0"/>
              <a:t>The deleteMin operation also alters the data structure, removing the element</a:t>
            </a:r>
          </a:p>
          <a:p>
            <a:r>
              <a:rPr lang="en-US" dirty="0"/>
              <a:t>Sometimes other operations are also implemented</a:t>
            </a:r>
          </a:p>
          <a:p>
            <a:endParaRPr lang="en-US" dirty="0"/>
          </a:p>
        </p:txBody>
      </p:sp>
    </p:spTree>
    <p:extLst>
      <p:ext uri="{BB962C8B-B14F-4D97-AF65-F5344CB8AC3E}">
        <p14:creationId xmlns:p14="http://schemas.microsoft.com/office/powerpoint/2010/main" val="1231678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33C11-E8A5-454A-A59E-A1A6AE91CABC}"/>
              </a:ext>
            </a:extLst>
          </p:cNvPr>
          <p:cNvSpPr>
            <a:spLocks noGrp="1"/>
          </p:cNvSpPr>
          <p:nvPr>
            <p:ph type="title"/>
          </p:nvPr>
        </p:nvSpPr>
        <p:spPr/>
        <p:txBody>
          <a:bodyPr/>
          <a:lstStyle/>
          <a:p>
            <a:r>
              <a:rPr lang="en-US" dirty="0"/>
              <a:t>BuildHeap Example</a:t>
            </a:r>
          </a:p>
        </p:txBody>
      </p:sp>
      <p:graphicFrame>
        <p:nvGraphicFramePr>
          <p:cNvPr id="4" name="Content Placeholder 3">
            <a:extLst>
              <a:ext uri="{FF2B5EF4-FFF2-40B4-BE49-F238E27FC236}">
                <a16:creationId xmlns:a16="http://schemas.microsoft.com/office/drawing/2014/main" id="{73DDBE29-5EDA-413E-A35A-D1187E14A6A0}"/>
              </a:ext>
            </a:extLst>
          </p:cNvPr>
          <p:cNvGraphicFramePr>
            <a:graphicFrameLocks noGrp="1" noChangeAspect="1"/>
          </p:cNvGraphicFramePr>
          <p:nvPr>
            <p:ph idx="1"/>
            <p:extLst>
              <p:ext uri="{D42A27DB-BD31-4B8C-83A1-F6EECF244321}">
                <p14:modId xmlns:p14="http://schemas.microsoft.com/office/powerpoint/2010/main" val="1840445016"/>
              </p:ext>
            </p:extLst>
          </p:nvPr>
        </p:nvGraphicFramePr>
        <p:xfrm>
          <a:off x="694458" y="1970640"/>
          <a:ext cx="5258938" cy="1594195"/>
        </p:xfrm>
        <a:graphic>
          <a:graphicData uri="http://schemas.openxmlformats.org/presentationml/2006/ole">
            <mc:AlternateContent xmlns:mc="http://schemas.openxmlformats.org/markup-compatibility/2006">
              <mc:Choice xmlns:v="urn:schemas-microsoft-com:vml" Requires="v">
                <p:oleObj name="Acrobat Document" r:id="rId2" imgW="3362178" imgH="1019122" progId="AcroExch.Document.DC">
                  <p:embed/>
                </p:oleObj>
              </mc:Choice>
              <mc:Fallback>
                <p:oleObj name="Acrobat Document" r:id="rId2" imgW="3362178" imgH="1019122" progId="AcroExch.Document.DC">
                  <p:embed/>
                  <p:pic>
                    <p:nvPicPr>
                      <p:cNvPr id="0" name=""/>
                      <p:cNvPicPr/>
                      <p:nvPr/>
                    </p:nvPicPr>
                    <p:blipFill>
                      <a:blip r:embed="rId3"/>
                      <a:stretch>
                        <a:fillRect/>
                      </a:stretch>
                    </p:blipFill>
                    <p:spPr>
                      <a:xfrm>
                        <a:off x="694458" y="1970640"/>
                        <a:ext cx="5258938" cy="1594195"/>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7143FC35-54A8-47F4-9E16-3410795A9128}"/>
              </a:ext>
            </a:extLst>
          </p:cNvPr>
          <p:cNvGraphicFramePr>
            <a:graphicFrameLocks noChangeAspect="1"/>
          </p:cNvGraphicFramePr>
          <p:nvPr>
            <p:extLst>
              <p:ext uri="{D42A27DB-BD31-4B8C-83A1-F6EECF244321}">
                <p14:modId xmlns:p14="http://schemas.microsoft.com/office/powerpoint/2010/main" val="1599933762"/>
              </p:ext>
            </p:extLst>
          </p:nvPr>
        </p:nvGraphicFramePr>
        <p:xfrm>
          <a:off x="6238188" y="1970640"/>
          <a:ext cx="5259354" cy="1594195"/>
        </p:xfrm>
        <a:graphic>
          <a:graphicData uri="http://schemas.openxmlformats.org/presentationml/2006/ole">
            <mc:AlternateContent xmlns:mc="http://schemas.openxmlformats.org/markup-compatibility/2006">
              <mc:Choice xmlns:v="urn:schemas-microsoft-com:vml" Requires="v">
                <p:oleObj name="Acrobat Document" r:id="rId4" imgW="3362178" imgH="1019122" progId="AcroExch.Document.DC">
                  <p:embed/>
                </p:oleObj>
              </mc:Choice>
              <mc:Fallback>
                <p:oleObj name="Acrobat Document" r:id="rId4" imgW="3362178" imgH="1019122" progId="AcroExch.Document.DC">
                  <p:embed/>
                  <p:pic>
                    <p:nvPicPr>
                      <p:cNvPr id="0" name=""/>
                      <p:cNvPicPr/>
                      <p:nvPr/>
                    </p:nvPicPr>
                    <p:blipFill>
                      <a:blip r:embed="rId5"/>
                      <a:stretch>
                        <a:fillRect/>
                      </a:stretch>
                    </p:blipFill>
                    <p:spPr>
                      <a:xfrm>
                        <a:off x="6238188" y="1970640"/>
                        <a:ext cx="5259354" cy="1594195"/>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B2C51E3F-9ECB-46BE-8EE2-FC5F9B876543}"/>
              </a:ext>
            </a:extLst>
          </p:cNvPr>
          <p:cNvGraphicFramePr>
            <a:graphicFrameLocks noChangeAspect="1"/>
          </p:cNvGraphicFramePr>
          <p:nvPr>
            <p:extLst>
              <p:ext uri="{D42A27DB-BD31-4B8C-83A1-F6EECF244321}">
                <p14:modId xmlns:p14="http://schemas.microsoft.com/office/powerpoint/2010/main" val="4242061322"/>
              </p:ext>
            </p:extLst>
          </p:nvPr>
        </p:nvGraphicFramePr>
        <p:xfrm>
          <a:off x="694042" y="4252454"/>
          <a:ext cx="5259354" cy="1594195"/>
        </p:xfrm>
        <a:graphic>
          <a:graphicData uri="http://schemas.openxmlformats.org/presentationml/2006/ole">
            <mc:AlternateContent xmlns:mc="http://schemas.openxmlformats.org/markup-compatibility/2006">
              <mc:Choice xmlns:v="urn:schemas-microsoft-com:vml" Requires="v">
                <p:oleObj name="Acrobat Document" r:id="rId6" imgW="3362178" imgH="1019122" progId="AcroExch.Document.DC">
                  <p:embed/>
                </p:oleObj>
              </mc:Choice>
              <mc:Fallback>
                <p:oleObj name="Acrobat Document" r:id="rId6" imgW="3362178" imgH="1019122" progId="AcroExch.Document.DC">
                  <p:embed/>
                  <p:pic>
                    <p:nvPicPr>
                      <p:cNvPr id="0" name=""/>
                      <p:cNvPicPr/>
                      <p:nvPr/>
                    </p:nvPicPr>
                    <p:blipFill>
                      <a:blip r:embed="rId7"/>
                      <a:stretch>
                        <a:fillRect/>
                      </a:stretch>
                    </p:blipFill>
                    <p:spPr>
                      <a:xfrm>
                        <a:off x="694042" y="4252454"/>
                        <a:ext cx="5259354" cy="1594195"/>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A099F03C-C1DC-49A6-9098-ACF83DB29EC9}"/>
              </a:ext>
            </a:extLst>
          </p:cNvPr>
          <p:cNvGraphicFramePr>
            <a:graphicFrameLocks noChangeAspect="1"/>
          </p:cNvGraphicFramePr>
          <p:nvPr>
            <p:extLst>
              <p:ext uri="{D42A27DB-BD31-4B8C-83A1-F6EECF244321}">
                <p14:modId xmlns:p14="http://schemas.microsoft.com/office/powerpoint/2010/main" val="31228866"/>
              </p:ext>
            </p:extLst>
          </p:nvPr>
        </p:nvGraphicFramePr>
        <p:xfrm>
          <a:off x="6238188" y="4252454"/>
          <a:ext cx="5259354" cy="1594195"/>
        </p:xfrm>
        <a:graphic>
          <a:graphicData uri="http://schemas.openxmlformats.org/presentationml/2006/ole">
            <mc:AlternateContent xmlns:mc="http://schemas.openxmlformats.org/markup-compatibility/2006">
              <mc:Choice xmlns:v="urn:schemas-microsoft-com:vml" Requires="v">
                <p:oleObj name="Acrobat Document" r:id="rId8" imgW="3362178" imgH="1019122" progId="AcroExch.Document.DC">
                  <p:embed/>
                </p:oleObj>
              </mc:Choice>
              <mc:Fallback>
                <p:oleObj name="Acrobat Document" r:id="rId8" imgW="3362178" imgH="1019122" progId="AcroExch.Document.DC">
                  <p:embed/>
                  <p:pic>
                    <p:nvPicPr>
                      <p:cNvPr id="0" name=""/>
                      <p:cNvPicPr/>
                      <p:nvPr/>
                    </p:nvPicPr>
                    <p:blipFill>
                      <a:blip r:embed="rId9"/>
                      <a:stretch>
                        <a:fillRect/>
                      </a:stretch>
                    </p:blipFill>
                    <p:spPr>
                      <a:xfrm>
                        <a:off x="6238188" y="4252454"/>
                        <a:ext cx="5259354" cy="1594195"/>
                      </a:xfrm>
                      <a:prstGeom prst="rect">
                        <a:avLst/>
                      </a:prstGeom>
                    </p:spPr>
                  </p:pic>
                </p:oleObj>
              </mc:Fallback>
            </mc:AlternateContent>
          </a:graphicData>
        </a:graphic>
      </p:graphicFrame>
    </p:spTree>
    <p:extLst>
      <p:ext uri="{BB962C8B-B14F-4D97-AF65-F5344CB8AC3E}">
        <p14:creationId xmlns:p14="http://schemas.microsoft.com/office/powerpoint/2010/main" val="4004249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234FD-4C03-49FD-89EC-124922D3D871}"/>
              </a:ext>
            </a:extLst>
          </p:cNvPr>
          <p:cNvSpPr>
            <a:spLocks noGrp="1"/>
          </p:cNvSpPr>
          <p:nvPr>
            <p:ph type="title"/>
          </p:nvPr>
        </p:nvSpPr>
        <p:spPr/>
        <p:txBody>
          <a:bodyPr/>
          <a:lstStyle/>
          <a:p>
            <a:r>
              <a:rPr lang="en-US" dirty="0"/>
              <a:t>Proving Worst-case Linear BuildHeap</a:t>
            </a:r>
          </a:p>
        </p:txBody>
      </p:sp>
      <p:sp>
        <p:nvSpPr>
          <p:cNvPr id="3" name="Content Placeholder 2">
            <a:extLst>
              <a:ext uri="{FF2B5EF4-FFF2-40B4-BE49-F238E27FC236}">
                <a16:creationId xmlns:a16="http://schemas.microsoft.com/office/drawing/2014/main" id="{E40F0448-D782-46F6-9E3B-5E4B8E0CE051}"/>
              </a:ext>
            </a:extLst>
          </p:cNvPr>
          <p:cNvSpPr>
            <a:spLocks noGrp="1"/>
          </p:cNvSpPr>
          <p:nvPr>
            <p:ph idx="1"/>
          </p:nvPr>
        </p:nvSpPr>
        <p:spPr/>
        <p:txBody>
          <a:bodyPr>
            <a:normAutofit fontScale="92500" lnSpcReduction="20000"/>
          </a:bodyPr>
          <a:lstStyle/>
          <a:p>
            <a:r>
              <a:rPr lang="en-US" dirty="0"/>
              <a:t>Consider a </a:t>
            </a:r>
            <a:r>
              <a:rPr lang="en-US" i="1" dirty="0"/>
              <a:t>perfect binary tree </a:t>
            </a:r>
            <a:r>
              <a:rPr lang="en-US" dirty="0"/>
              <a:t>(a complete binary tree with a full final level) of height h</a:t>
            </a:r>
          </a:p>
          <a:p>
            <a:r>
              <a:rPr lang="en-US" dirty="0"/>
              <a:t>Such a tree has 2</a:t>
            </a:r>
            <a:r>
              <a:rPr lang="en-US" baseline="30000" dirty="0"/>
              <a:t>h</a:t>
            </a:r>
            <a:r>
              <a:rPr lang="en-US" dirty="0"/>
              <a:t> leaf nodes and 2</a:t>
            </a:r>
            <a:r>
              <a:rPr lang="en-US" baseline="30000" dirty="0"/>
              <a:t>h+1</a:t>
            </a:r>
            <a:r>
              <a:rPr lang="en-US" dirty="0"/>
              <a:t> - 1 total nodes</a:t>
            </a:r>
          </a:p>
          <a:p>
            <a:r>
              <a:rPr lang="en-US" dirty="0"/>
              <a:t>The sum of the heights of all the nodes is: </a:t>
            </a:r>
            <a:r>
              <a:rPr lang="en-US" sz="2800" dirty="0">
                <a:effectLst/>
                <a:latin typeface="Courier New" panose="02070309020205020404" pitchFamily="49" charset="0"/>
                <a:ea typeface="Times New Roman" panose="02020603050405020304" pitchFamily="18" charset="0"/>
              </a:rPr>
              <a:t>1*h + 2*(h-1)+ 4*(h-2) + ... = ∑ </a:t>
            </a:r>
            <a:r>
              <a:rPr lang="en-US" sz="2800" baseline="-25000" dirty="0">
                <a:effectLst/>
                <a:latin typeface="Courier New" panose="02070309020205020404" pitchFamily="49" charset="0"/>
                <a:ea typeface="Times New Roman" panose="02020603050405020304" pitchFamily="18" charset="0"/>
              </a:rPr>
              <a:t>i=0..h</a:t>
            </a:r>
            <a:r>
              <a:rPr lang="en-US" sz="2800" dirty="0">
                <a:effectLst/>
                <a:latin typeface="Courier New" panose="02070309020205020404" pitchFamily="49" charset="0"/>
                <a:ea typeface="Times New Roman" panose="02020603050405020304" pitchFamily="18" charset="0"/>
              </a:rPr>
              <a:t> 2</a:t>
            </a:r>
            <a:r>
              <a:rPr lang="en-US" sz="2800" baseline="30000" dirty="0">
                <a:effectLst/>
                <a:latin typeface="Courier New" panose="02070309020205020404" pitchFamily="49" charset="0"/>
                <a:ea typeface="Times New Roman" panose="02020603050405020304" pitchFamily="18" charset="0"/>
              </a:rPr>
              <a:t>i</a:t>
            </a:r>
            <a:r>
              <a:rPr lang="en-US" sz="2800" dirty="0">
                <a:effectLst/>
                <a:latin typeface="Courier New" panose="02070309020205020404" pitchFamily="49" charset="0"/>
                <a:ea typeface="Times New Roman" panose="02020603050405020304" pitchFamily="18" charset="0"/>
              </a:rPr>
              <a:t> * (h - i) = 2</a:t>
            </a:r>
            <a:r>
              <a:rPr lang="en-US" sz="2800" baseline="30000" dirty="0">
                <a:effectLst/>
                <a:latin typeface="Courier New" panose="02070309020205020404" pitchFamily="49" charset="0"/>
                <a:ea typeface="Times New Roman" panose="02020603050405020304" pitchFamily="18" charset="0"/>
              </a:rPr>
              <a:t>h+1</a:t>
            </a:r>
            <a:r>
              <a:rPr lang="en-US" sz="2800" dirty="0">
                <a:effectLst/>
                <a:latin typeface="Courier New" panose="02070309020205020404" pitchFamily="49" charset="0"/>
                <a:ea typeface="Times New Roman" panose="02020603050405020304" pitchFamily="18" charset="0"/>
              </a:rPr>
              <a:t> - 1 - (h + 1)</a:t>
            </a:r>
            <a:endParaRPr lang="en-US" dirty="0"/>
          </a:p>
          <a:p>
            <a:r>
              <a:rPr lang="en-US" dirty="0"/>
              <a:t>A complete binary tree is not necessarily a perfect binary tree,</a:t>
            </a:r>
          </a:p>
          <a:p>
            <a:r>
              <a:rPr lang="en-US" dirty="0"/>
              <a:t>This formula still gives an upper bound on the sum of the heights for any complete binary tree of height h</a:t>
            </a:r>
          </a:p>
          <a:p>
            <a:r>
              <a:rPr lang="en-US" dirty="0"/>
              <a:t>Since any complete binary tree has at least 2</a:t>
            </a:r>
            <a:r>
              <a:rPr lang="en-US" baseline="30000" dirty="0"/>
              <a:t>h</a:t>
            </a:r>
            <a:r>
              <a:rPr lang="en-US" dirty="0"/>
              <a:t> nodes, it is easy to see that the sum of the heights is linear with respect to the number of nodes</a:t>
            </a:r>
          </a:p>
          <a:p>
            <a:r>
              <a:rPr lang="en-US" dirty="0"/>
              <a:t>Since each node will be percolated down a number of levels less than or equal to its height, the algorithm is guaranteed to be linear overall</a:t>
            </a:r>
          </a:p>
          <a:p>
            <a:endParaRPr lang="en-US" dirty="0"/>
          </a:p>
        </p:txBody>
      </p:sp>
    </p:spTree>
    <p:extLst>
      <p:ext uri="{BB962C8B-B14F-4D97-AF65-F5344CB8AC3E}">
        <p14:creationId xmlns:p14="http://schemas.microsoft.com/office/powerpoint/2010/main" val="2878627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0BB2D-D27C-423C-AA66-B55038B346DD}"/>
              </a:ext>
            </a:extLst>
          </p:cNvPr>
          <p:cNvSpPr>
            <a:spLocks noGrp="1"/>
          </p:cNvSpPr>
          <p:nvPr>
            <p:ph type="title"/>
          </p:nvPr>
        </p:nvSpPr>
        <p:spPr/>
        <p:txBody>
          <a:bodyPr/>
          <a:lstStyle/>
          <a:p>
            <a:r>
              <a:rPr lang="en-US" dirty="0"/>
              <a:t>Applications of Priority Queues (Revisited)</a:t>
            </a:r>
          </a:p>
        </p:txBody>
      </p:sp>
      <p:sp>
        <p:nvSpPr>
          <p:cNvPr id="3" name="Content Placeholder 2">
            <a:extLst>
              <a:ext uri="{FF2B5EF4-FFF2-40B4-BE49-F238E27FC236}">
                <a16:creationId xmlns:a16="http://schemas.microsoft.com/office/drawing/2014/main" id="{7E3E8182-BC80-4AE5-A5C7-F6700290FD50}"/>
              </a:ext>
            </a:extLst>
          </p:cNvPr>
          <p:cNvSpPr>
            <a:spLocks noGrp="1"/>
          </p:cNvSpPr>
          <p:nvPr>
            <p:ph idx="1"/>
          </p:nvPr>
        </p:nvSpPr>
        <p:spPr/>
        <p:txBody>
          <a:bodyPr>
            <a:normAutofit fontScale="92500" lnSpcReduction="20000"/>
          </a:bodyPr>
          <a:lstStyle/>
          <a:p>
            <a:r>
              <a:rPr lang="en-US" dirty="0"/>
              <a:t>Job scheduling – Trivially simple with a priority queue</a:t>
            </a:r>
          </a:p>
          <a:p>
            <a:r>
              <a:rPr lang="en-US" dirty="0"/>
              <a:t>Heapsort</a:t>
            </a:r>
          </a:p>
          <a:p>
            <a:pPr lvl="1"/>
            <a:r>
              <a:rPr lang="en-US" dirty="0"/>
              <a:t>First, you can apply a linear buildHeap operation (perhaps using the original memory, if the data is provided in sequential memory)</a:t>
            </a:r>
          </a:p>
          <a:p>
            <a:pPr lvl="1"/>
            <a:r>
              <a:rPr lang="en-US" dirty="0"/>
              <a:t>Then, you can perform N worst-case logarithmic deleteMin operations</a:t>
            </a:r>
          </a:p>
          <a:p>
            <a:pPr lvl="1"/>
            <a:r>
              <a:rPr lang="en-US" dirty="0"/>
              <a:t>Each removed item can be placed in what was the final heap location</a:t>
            </a:r>
          </a:p>
          <a:p>
            <a:pPr lvl="1"/>
            <a:r>
              <a:rPr lang="en-US" dirty="0"/>
              <a:t>This would result in a reverse-sorted sequence; if this is not what is desired, a heap supporting deleteMax (instead of deleteMin) can be used</a:t>
            </a:r>
          </a:p>
          <a:p>
            <a:r>
              <a:rPr lang="en-US" dirty="0"/>
              <a:t>Certain graph algorithms (covered in our next topic)</a:t>
            </a:r>
          </a:p>
          <a:p>
            <a:r>
              <a:rPr lang="en-US" dirty="0"/>
              <a:t>Huffman coding (covered later in the course)</a:t>
            </a:r>
          </a:p>
          <a:p>
            <a:r>
              <a:rPr lang="en-US" dirty="0"/>
              <a:t>The A* search algorithm (we learn about this in my Artificial Intelligence course)</a:t>
            </a:r>
          </a:p>
        </p:txBody>
      </p:sp>
    </p:spTree>
    <p:extLst>
      <p:ext uri="{BB962C8B-B14F-4D97-AF65-F5344CB8AC3E}">
        <p14:creationId xmlns:p14="http://schemas.microsoft.com/office/powerpoint/2010/main" val="2133468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370BB-8AAB-40D2-A793-C425321F0247}"/>
              </a:ext>
            </a:extLst>
          </p:cNvPr>
          <p:cNvSpPr>
            <a:spLocks noGrp="1"/>
          </p:cNvSpPr>
          <p:nvPr>
            <p:ph type="title"/>
          </p:nvPr>
        </p:nvSpPr>
        <p:spPr/>
        <p:txBody>
          <a:bodyPr/>
          <a:lstStyle/>
          <a:p>
            <a:r>
              <a:rPr lang="en-US" dirty="0"/>
              <a:t>d-Heaps</a:t>
            </a:r>
          </a:p>
        </p:txBody>
      </p:sp>
      <p:sp>
        <p:nvSpPr>
          <p:cNvPr id="3" name="Content Placeholder 2">
            <a:extLst>
              <a:ext uri="{FF2B5EF4-FFF2-40B4-BE49-F238E27FC236}">
                <a16:creationId xmlns:a16="http://schemas.microsoft.com/office/drawing/2014/main" id="{5B9C49BF-FC44-452E-98C6-4CCE52956E78}"/>
              </a:ext>
            </a:extLst>
          </p:cNvPr>
          <p:cNvSpPr>
            <a:spLocks noGrp="1"/>
          </p:cNvSpPr>
          <p:nvPr>
            <p:ph idx="1"/>
          </p:nvPr>
        </p:nvSpPr>
        <p:spPr/>
        <p:txBody>
          <a:bodyPr>
            <a:normAutofit fontScale="92500" lnSpcReduction="10000"/>
          </a:bodyPr>
          <a:lstStyle/>
          <a:p>
            <a:r>
              <a:rPr lang="en-US" dirty="0"/>
              <a:t>One possible extension of heaps is to use </a:t>
            </a:r>
            <a:r>
              <a:rPr lang="en-US" i="1" dirty="0"/>
              <a:t>d-heaps</a:t>
            </a:r>
            <a:r>
              <a:rPr lang="en-US" dirty="0"/>
              <a:t> instead of binary heaps</a:t>
            </a:r>
          </a:p>
          <a:p>
            <a:r>
              <a:rPr lang="en-US" dirty="0"/>
              <a:t>In a d-heap, each node has d children (so a two-heap is equivalent to a binary heap)</a:t>
            </a:r>
          </a:p>
          <a:p>
            <a:r>
              <a:rPr lang="en-US" dirty="0"/>
              <a:t>A d-heap can be much shallower than a binary heap, improving the running time of the insert operation to O(</a:t>
            </a:r>
            <a:r>
              <a:rPr lang="en-US" dirty="0" err="1"/>
              <a:t>log</a:t>
            </a:r>
            <a:r>
              <a:rPr lang="en-US" baseline="-25000" dirty="0" err="1"/>
              <a:t>d</a:t>
            </a:r>
            <a:r>
              <a:rPr lang="en-US" dirty="0" err="1"/>
              <a:t>N</a:t>
            </a:r>
            <a:r>
              <a:rPr lang="en-US" dirty="0"/>
              <a:t>)</a:t>
            </a:r>
          </a:p>
          <a:p>
            <a:r>
              <a:rPr lang="en-US" dirty="0"/>
              <a:t>The deleteMin operation is slower, however, requiring O(d * </a:t>
            </a:r>
            <a:r>
              <a:rPr lang="en-US" dirty="0" err="1"/>
              <a:t>log</a:t>
            </a:r>
            <a:r>
              <a:rPr lang="en-US" baseline="-25000" dirty="0" err="1"/>
              <a:t>d</a:t>
            </a:r>
            <a:r>
              <a:rPr lang="en-US" dirty="0" err="1"/>
              <a:t>N</a:t>
            </a:r>
            <a:r>
              <a:rPr lang="en-US" dirty="0"/>
              <a:t>) time; if d is treated as a constant, the asymptotic running time is the same</a:t>
            </a:r>
          </a:p>
          <a:p>
            <a:r>
              <a:rPr lang="en-US" dirty="0"/>
              <a:t>Note that if items are stored in an array, finding parents and children can not use bit shifts for multiplication and division unless d is a power of 2</a:t>
            </a:r>
          </a:p>
          <a:p>
            <a:r>
              <a:rPr lang="en-US" dirty="0"/>
              <a:t>According to the textbook, there is evidence that 4-heaps may outperform binary heaps in practice</a:t>
            </a:r>
          </a:p>
        </p:txBody>
      </p:sp>
    </p:spTree>
    <p:extLst>
      <p:ext uri="{BB962C8B-B14F-4D97-AF65-F5344CB8AC3E}">
        <p14:creationId xmlns:p14="http://schemas.microsoft.com/office/powerpoint/2010/main" val="15230467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F35E1-7A80-4A82-B2D8-0FD05F688999}"/>
              </a:ext>
            </a:extLst>
          </p:cNvPr>
          <p:cNvSpPr>
            <a:spLocks noGrp="1"/>
          </p:cNvSpPr>
          <p:nvPr>
            <p:ph type="title"/>
          </p:nvPr>
        </p:nvSpPr>
        <p:spPr/>
        <p:txBody>
          <a:bodyPr/>
          <a:lstStyle/>
          <a:p>
            <a:r>
              <a:rPr lang="en-US" dirty="0"/>
              <a:t>Merge for Priority Queues</a:t>
            </a:r>
          </a:p>
        </p:txBody>
      </p:sp>
      <p:sp>
        <p:nvSpPr>
          <p:cNvPr id="3" name="Content Placeholder 2">
            <a:extLst>
              <a:ext uri="{FF2B5EF4-FFF2-40B4-BE49-F238E27FC236}">
                <a16:creationId xmlns:a16="http://schemas.microsoft.com/office/drawing/2014/main" id="{1BCAEC74-511F-4888-84F1-8F50564BB06C}"/>
              </a:ext>
            </a:extLst>
          </p:cNvPr>
          <p:cNvSpPr>
            <a:spLocks noGrp="1"/>
          </p:cNvSpPr>
          <p:nvPr>
            <p:ph idx="1"/>
          </p:nvPr>
        </p:nvSpPr>
        <p:spPr/>
        <p:txBody>
          <a:bodyPr>
            <a:normAutofit fontScale="85000" lnSpcReduction="20000"/>
          </a:bodyPr>
          <a:lstStyle/>
          <a:p>
            <a:r>
              <a:rPr lang="en-US" dirty="0"/>
              <a:t>One drawback of binary heaps is that there is no efficient way to </a:t>
            </a:r>
            <a:r>
              <a:rPr lang="en-US" b="1" dirty="0"/>
              <a:t>merge</a:t>
            </a:r>
            <a:r>
              <a:rPr lang="en-US" dirty="0"/>
              <a:t> two existing heaps together</a:t>
            </a:r>
          </a:p>
          <a:p>
            <a:r>
              <a:rPr lang="en-US" dirty="0"/>
              <a:t>This is important for certain applications (although we will not encounter any in this course)</a:t>
            </a:r>
          </a:p>
          <a:p>
            <a:r>
              <a:rPr lang="en-US" dirty="0"/>
              <a:t>Merging two binary heaps with the existing implementation can be done in linear time using the buildHeap operation</a:t>
            </a:r>
          </a:p>
          <a:p>
            <a:r>
              <a:rPr lang="en-US" dirty="0"/>
              <a:t>We will now discuss other implementations of priority queues that allow efficient (logarithmic) merges</a:t>
            </a:r>
          </a:p>
          <a:p>
            <a:r>
              <a:rPr lang="en-US" dirty="0"/>
              <a:t>All of these implementations involve pointers and dynamic memory allocation</a:t>
            </a:r>
          </a:p>
          <a:p>
            <a:r>
              <a:rPr lang="en-US" dirty="0"/>
              <a:t>Therefore, the standard operations will be slower by some constant factor</a:t>
            </a:r>
          </a:p>
          <a:p>
            <a:r>
              <a:rPr lang="en-US" dirty="0"/>
              <a:t>It would almost certainly not be possible to do provide a logarithmic merge operation with any array-based priority queue implementation</a:t>
            </a:r>
          </a:p>
          <a:p>
            <a:r>
              <a:rPr lang="en-US" dirty="0"/>
              <a:t>Just concatenating two arrays requires linear time</a:t>
            </a:r>
          </a:p>
          <a:p>
            <a:endParaRPr lang="en-US" dirty="0"/>
          </a:p>
        </p:txBody>
      </p:sp>
    </p:spTree>
    <p:extLst>
      <p:ext uri="{BB962C8B-B14F-4D97-AF65-F5344CB8AC3E}">
        <p14:creationId xmlns:p14="http://schemas.microsoft.com/office/powerpoint/2010/main" val="3742344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40ACF-DF7C-4B51-8180-AAA218DC3A16}"/>
              </a:ext>
            </a:extLst>
          </p:cNvPr>
          <p:cNvSpPr>
            <a:spLocks noGrp="1"/>
          </p:cNvSpPr>
          <p:nvPr>
            <p:ph type="title"/>
          </p:nvPr>
        </p:nvSpPr>
        <p:spPr/>
        <p:txBody>
          <a:bodyPr/>
          <a:lstStyle/>
          <a:p>
            <a:r>
              <a:rPr lang="en-US" dirty="0"/>
              <a:t>Leftist Heaps</a:t>
            </a:r>
          </a:p>
        </p:txBody>
      </p:sp>
      <p:sp>
        <p:nvSpPr>
          <p:cNvPr id="3" name="Content Placeholder 2">
            <a:extLst>
              <a:ext uri="{FF2B5EF4-FFF2-40B4-BE49-F238E27FC236}">
                <a16:creationId xmlns:a16="http://schemas.microsoft.com/office/drawing/2014/main" id="{5F8B71A8-E99F-49B7-82F0-803A82AD6984}"/>
              </a:ext>
            </a:extLst>
          </p:cNvPr>
          <p:cNvSpPr>
            <a:spLocks noGrp="1"/>
          </p:cNvSpPr>
          <p:nvPr>
            <p:ph idx="1"/>
          </p:nvPr>
        </p:nvSpPr>
        <p:spPr/>
        <p:txBody>
          <a:bodyPr>
            <a:normAutofit fontScale="85000" lnSpcReduction="10000"/>
          </a:bodyPr>
          <a:lstStyle/>
          <a:p>
            <a:r>
              <a:rPr lang="en-US" dirty="0"/>
              <a:t>The first implementation of a priority queue that supports an efficient merge is known as a </a:t>
            </a:r>
            <a:r>
              <a:rPr lang="en-US" b="1" dirty="0"/>
              <a:t>leftist heap</a:t>
            </a:r>
          </a:p>
          <a:p>
            <a:r>
              <a:rPr lang="en-US" dirty="0"/>
              <a:t>Like a binary heap, a leftist heap is a binary tree, and it uses the same </a:t>
            </a:r>
            <a:r>
              <a:rPr lang="en-US" i="1" dirty="0"/>
              <a:t>heap order property</a:t>
            </a:r>
          </a:p>
          <a:p>
            <a:r>
              <a:rPr lang="en-US" dirty="0"/>
              <a:t>However, it is not a complete binary tree; in fact, it is generally quite unbalanced</a:t>
            </a:r>
          </a:p>
          <a:p>
            <a:r>
              <a:rPr lang="en-US" dirty="0"/>
              <a:t>There is an additional property that leftist heaps must follow; this is known as the </a:t>
            </a:r>
            <a:r>
              <a:rPr lang="en-US" b="1" dirty="0"/>
              <a:t>leftist heap property</a:t>
            </a:r>
          </a:p>
          <a:p>
            <a:pPr lvl="1"/>
            <a:r>
              <a:rPr lang="en-US" dirty="0"/>
              <a:t>We define the </a:t>
            </a:r>
            <a:r>
              <a:rPr lang="en-US" b="1" dirty="0"/>
              <a:t>null path length</a:t>
            </a:r>
            <a:r>
              <a:rPr lang="en-US" dirty="0"/>
              <a:t>, NPL(x), of a node x, to be the length of the shortest path from x to a node without two children</a:t>
            </a:r>
          </a:p>
          <a:p>
            <a:pPr lvl="1"/>
            <a:r>
              <a:rPr lang="en-US" dirty="0"/>
              <a:t>If x does not have two children, NPL(x) is 0</a:t>
            </a:r>
          </a:p>
          <a:p>
            <a:pPr lvl="1"/>
            <a:r>
              <a:rPr lang="en-US" dirty="0"/>
              <a:t>If x is a null value, we define NPL(x) to be -1</a:t>
            </a:r>
          </a:p>
          <a:p>
            <a:pPr lvl="1"/>
            <a:r>
              <a:rPr lang="en-US" dirty="0"/>
              <a:t>The </a:t>
            </a:r>
            <a:r>
              <a:rPr lang="en-US" i="1" dirty="0"/>
              <a:t>leftist heap property </a:t>
            </a:r>
            <a:r>
              <a:rPr lang="en-US" dirty="0"/>
              <a:t>states that for every node x in the heap, the null path length of the left child is at least as large as that of the right child</a:t>
            </a:r>
          </a:p>
          <a:p>
            <a:endParaRPr lang="en-US" dirty="0"/>
          </a:p>
        </p:txBody>
      </p:sp>
    </p:spTree>
    <p:extLst>
      <p:ext uri="{BB962C8B-B14F-4D97-AF65-F5344CB8AC3E}">
        <p14:creationId xmlns:p14="http://schemas.microsoft.com/office/powerpoint/2010/main" val="3350130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hanger, scissors&#10;&#10;Description automatically generated">
            <a:extLst>
              <a:ext uri="{FF2B5EF4-FFF2-40B4-BE49-F238E27FC236}">
                <a16:creationId xmlns:a16="http://schemas.microsoft.com/office/drawing/2014/main" id="{AB72F73F-3A35-FC74-B69E-8E0D7513AE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8368" y="2249487"/>
            <a:ext cx="7895263" cy="3534760"/>
          </a:xfrm>
          <a:prstGeom prst="rect">
            <a:avLst/>
          </a:prstGeom>
        </p:spPr>
      </p:pic>
      <p:sp>
        <p:nvSpPr>
          <p:cNvPr id="2" name="Title 1">
            <a:extLst>
              <a:ext uri="{FF2B5EF4-FFF2-40B4-BE49-F238E27FC236}">
                <a16:creationId xmlns:a16="http://schemas.microsoft.com/office/drawing/2014/main" id="{176C639C-70AF-4ACF-B089-7348EA777DF2}"/>
              </a:ext>
            </a:extLst>
          </p:cNvPr>
          <p:cNvSpPr>
            <a:spLocks noGrp="1"/>
          </p:cNvSpPr>
          <p:nvPr>
            <p:ph type="title"/>
          </p:nvPr>
        </p:nvSpPr>
        <p:spPr>
          <a:xfrm>
            <a:off x="838200" y="365125"/>
            <a:ext cx="10683240" cy="1325563"/>
          </a:xfrm>
        </p:spPr>
        <p:txBody>
          <a:bodyPr/>
          <a:lstStyle/>
          <a:p>
            <a:r>
              <a:rPr lang="en-US" dirty="0"/>
              <a:t>Leftist Heap Example (only the left one is valid)</a:t>
            </a:r>
          </a:p>
        </p:txBody>
      </p:sp>
      <p:sp>
        <p:nvSpPr>
          <p:cNvPr id="8" name="TextBox 7">
            <a:extLst>
              <a:ext uri="{FF2B5EF4-FFF2-40B4-BE49-F238E27FC236}">
                <a16:creationId xmlns:a16="http://schemas.microsoft.com/office/drawing/2014/main" id="{A840DAF3-52FC-4B11-9B54-0F47BC8E8892}"/>
              </a:ext>
            </a:extLst>
          </p:cNvPr>
          <p:cNvSpPr txBox="1"/>
          <p:nvPr/>
        </p:nvSpPr>
        <p:spPr>
          <a:xfrm>
            <a:off x="7512466" y="1287491"/>
            <a:ext cx="2531165" cy="4708981"/>
          </a:xfrm>
          <a:prstGeom prst="rect">
            <a:avLst/>
          </a:prstGeom>
          <a:noFill/>
        </p:spPr>
        <p:txBody>
          <a:bodyPr wrap="square" rtlCol="0">
            <a:spAutoFit/>
          </a:bodyPr>
          <a:lstStyle/>
          <a:p>
            <a:r>
              <a:rPr lang="en-US" sz="30000" dirty="0">
                <a:solidFill>
                  <a:srgbClr val="FF0000"/>
                </a:solidFill>
                <a:latin typeface="Eras Light ITC" panose="020B0402030504020804" pitchFamily="34" charset="0"/>
              </a:rPr>
              <a:t>X</a:t>
            </a:r>
          </a:p>
        </p:txBody>
      </p:sp>
    </p:spTree>
    <p:extLst>
      <p:ext uri="{BB962C8B-B14F-4D97-AF65-F5344CB8AC3E}">
        <p14:creationId xmlns:p14="http://schemas.microsoft.com/office/powerpoint/2010/main" val="54405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AF4E0-A92F-4F16-92E9-FB390396A348}"/>
              </a:ext>
            </a:extLst>
          </p:cNvPr>
          <p:cNvSpPr>
            <a:spLocks noGrp="1"/>
          </p:cNvSpPr>
          <p:nvPr>
            <p:ph type="title"/>
          </p:nvPr>
        </p:nvSpPr>
        <p:spPr/>
        <p:txBody>
          <a:bodyPr/>
          <a:lstStyle/>
          <a:p>
            <a:r>
              <a:rPr lang="en-US" dirty="0"/>
              <a:t>Properties of Leftist Heaps</a:t>
            </a:r>
          </a:p>
        </p:txBody>
      </p:sp>
      <p:sp>
        <p:nvSpPr>
          <p:cNvPr id="3" name="Content Placeholder 2">
            <a:extLst>
              <a:ext uri="{FF2B5EF4-FFF2-40B4-BE49-F238E27FC236}">
                <a16:creationId xmlns:a16="http://schemas.microsoft.com/office/drawing/2014/main" id="{92E0AA05-983C-4DAC-92D1-1239CF61C783}"/>
              </a:ext>
            </a:extLst>
          </p:cNvPr>
          <p:cNvSpPr>
            <a:spLocks noGrp="1"/>
          </p:cNvSpPr>
          <p:nvPr>
            <p:ph idx="1"/>
          </p:nvPr>
        </p:nvSpPr>
        <p:spPr/>
        <p:txBody>
          <a:bodyPr>
            <a:normAutofit fontScale="92500" lnSpcReduction="10000"/>
          </a:bodyPr>
          <a:lstStyle/>
          <a:p>
            <a:r>
              <a:rPr lang="en-US" dirty="0"/>
              <a:t>It should seem intuitive that, due to the leftist heap property, leftist heaps tend to be left heavy; that is, left paths tend to be deeper than right paths</a:t>
            </a:r>
          </a:p>
          <a:p>
            <a:r>
              <a:rPr lang="en-US" dirty="0"/>
              <a:t>In fact, a tree consisting of a long path of left nodes is possible</a:t>
            </a:r>
          </a:p>
          <a:p>
            <a:r>
              <a:rPr lang="en-US" dirty="0"/>
              <a:t>Because a leftist heap tends to have deep left paths, the right paths tend to be short</a:t>
            </a:r>
          </a:p>
          <a:p>
            <a:r>
              <a:rPr lang="en-US" dirty="0"/>
              <a:t>In fact, the right path down a leftist heap is as short as any path from the root to a null</a:t>
            </a:r>
          </a:p>
          <a:p>
            <a:r>
              <a:rPr lang="en-US" dirty="0"/>
              <a:t>This means that a leftist tree with r nodes on the right path must have at least 2</a:t>
            </a:r>
            <a:r>
              <a:rPr lang="en-US" baseline="30000" dirty="0"/>
              <a:t>r</a:t>
            </a:r>
            <a:r>
              <a:rPr lang="en-US" dirty="0"/>
              <a:t> - 1 nodes; i.e., N ≥ 2</a:t>
            </a:r>
            <a:r>
              <a:rPr lang="en-US" baseline="30000" dirty="0"/>
              <a:t>r</a:t>
            </a:r>
            <a:r>
              <a:rPr lang="en-US" dirty="0"/>
              <a:t> - 1</a:t>
            </a:r>
          </a:p>
          <a:p>
            <a:r>
              <a:rPr lang="en-US" dirty="0"/>
              <a:t>Therefore, a leftist heap with N nodes has a right path containing at most the floor of log</a:t>
            </a:r>
            <a:r>
              <a:rPr lang="en-US" baseline="-25000" dirty="0"/>
              <a:t>2</a:t>
            </a:r>
            <a:r>
              <a:rPr lang="en-US" dirty="0"/>
              <a:t>(N + 1) nodes; i.e., r ≤ log</a:t>
            </a:r>
            <a:r>
              <a:rPr lang="en-US" baseline="-25000" dirty="0"/>
              <a:t>2</a:t>
            </a:r>
            <a:r>
              <a:rPr lang="en-US" dirty="0"/>
              <a:t>(N + 1)</a:t>
            </a:r>
          </a:p>
          <a:p>
            <a:endParaRPr lang="en-US" dirty="0"/>
          </a:p>
        </p:txBody>
      </p:sp>
    </p:spTree>
    <p:extLst>
      <p:ext uri="{BB962C8B-B14F-4D97-AF65-F5344CB8AC3E}">
        <p14:creationId xmlns:p14="http://schemas.microsoft.com/office/powerpoint/2010/main" val="3608795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50A60-4A75-429D-A7CD-82C451A3E82F}"/>
              </a:ext>
            </a:extLst>
          </p:cNvPr>
          <p:cNvSpPr>
            <a:spLocks noGrp="1"/>
          </p:cNvSpPr>
          <p:nvPr>
            <p:ph type="title"/>
          </p:nvPr>
        </p:nvSpPr>
        <p:spPr/>
        <p:txBody>
          <a:bodyPr/>
          <a:lstStyle/>
          <a:p>
            <a:r>
              <a:rPr lang="en-US" dirty="0"/>
              <a:t>Leftist Heap Merge Operation (recursive)</a:t>
            </a:r>
          </a:p>
        </p:txBody>
      </p:sp>
      <p:sp>
        <p:nvSpPr>
          <p:cNvPr id="3" name="Content Placeholder 2">
            <a:extLst>
              <a:ext uri="{FF2B5EF4-FFF2-40B4-BE49-F238E27FC236}">
                <a16:creationId xmlns:a16="http://schemas.microsoft.com/office/drawing/2014/main" id="{EE370A60-69F6-4820-BFEE-805991C0F052}"/>
              </a:ext>
            </a:extLst>
          </p:cNvPr>
          <p:cNvSpPr>
            <a:spLocks noGrp="1"/>
          </p:cNvSpPr>
          <p:nvPr>
            <p:ph idx="1"/>
          </p:nvPr>
        </p:nvSpPr>
        <p:spPr/>
        <p:txBody>
          <a:bodyPr>
            <a:normAutofit fontScale="92500" lnSpcReduction="10000"/>
          </a:bodyPr>
          <a:lstStyle/>
          <a:p>
            <a:r>
              <a:rPr lang="en-US" dirty="0"/>
              <a:t>First, we will examine a </a:t>
            </a:r>
            <a:r>
              <a:rPr lang="en-US" i="1" dirty="0"/>
              <a:t>recursive solution </a:t>
            </a:r>
            <a:r>
              <a:rPr lang="en-US" dirty="0"/>
              <a:t>for the </a:t>
            </a:r>
            <a:r>
              <a:rPr lang="en-US" b="1" dirty="0"/>
              <a:t>merge</a:t>
            </a:r>
            <a:r>
              <a:rPr lang="en-US" dirty="0"/>
              <a:t> of two leftist heaps</a:t>
            </a:r>
          </a:p>
          <a:p>
            <a:pPr lvl="1"/>
            <a:r>
              <a:rPr lang="en-US" dirty="0"/>
              <a:t>If one of the heaps is empty, the other heap is returned</a:t>
            </a:r>
          </a:p>
          <a:p>
            <a:pPr lvl="1"/>
            <a:r>
              <a:rPr lang="en-US" dirty="0"/>
              <a:t>Otherwise, we compare the roots of the two heaps</a:t>
            </a:r>
          </a:p>
          <a:p>
            <a:pPr lvl="1"/>
            <a:r>
              <a:rPr lang="en-US" dirty="0"/>
              <a:t>We then recursively merge the heap with the larger root with the right sub-heap of the heap with the smaller root</a:t>
            </a:r>
          </a:p>
          <a:p>
            <a:pPr lvl="1"/>
            <a:r>
              <a:rPr lang="en-US" dirty="0"/>
              <a:t>Assume that the recursive call works in such a way that the merge of these two heaps works correctly without violating either property</a:t>
            </a:r>
          </a:p>
          <a:p>
            <a:pPr lvl="1"/>
            <a:r>
              <a:rPr lang="en-US" dirty="0"/>
              <a:t>This step still may violate the leftist heap property at the root of the original heap with the smaller root; this can be fixed with a simple swap of the root's children</a:t>
            </a:r>
          </a:p>
          <a:p>
            <a:r>
              <a:rPr lang="en-US" dirty="0"/>
              <a:t>The time to perform the merge is proportional to the sum of the length of the right paths</a:t>
            </a:r>
          </a:p>
          <a:p>
            <a:r>
              <a:rPr lang="en-US" dirty="0"/>
              <a:t>Thus, we obtain an O(log N) time bound to merge two heaps</a:t>
            </a:r>
          </a:p>
        </p:txBody>
      </p:sp>
    </p:spTree>
    <p:extLst>
      <p:ext uri="{BB962C8B-B14F-4D97-AF65-F5344CB8AC3E}">
        <p14:creationId xmlns:p14="http://schemas.microsoft.com/office/powerpoint/2010/main" val="11853501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84789-BE35-4B97-B7BB-A7CEE5951604}"/>
              </a:ext>
            </a:extLst>
          </p:cNvPr>
          <p:cNvSpPr>
            <a:spLocks noGrp="1"/>
          </p:cNvSpPr>
          <p:nvPr>
            <p:ph type="title"/>
          </p:nvPr>
        </p:nvSpPr>
        <p:spPr/>
        <p:txBody>
          <a:bodyPr/>
          <a:lstStyle/>
          <a:p>
            <a:r>
              <a:rPr lang="en-US" dirty="0"/>
              <a:t>Example: Two Leftist Heaps to Merge</a:t>
            </a:r>
          </a:p>
        </p:txBody>
      </p:sp>
      <p:pic>
        <p:nvPicPr>
          <p:cNvPr id="7" name="Picture 6" descr="Diagram&#10;&#10;Description automatically generated">
            <a:extLst>
              <a:ext uri="{FF2B5EF4-FFF2-40B4-BE49-F238E27FC236}">
                <a16:creationId xmlns:a16="http://schemas.microsoft.com/office/drawing/2014/main" id="{EFC9899B-B48B-7B2F-3AEA-F5735748B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8676" y="1690688"/>
            <a:ext cx="7994647" cy="3866799"/>
          </a:xfrm>
          <a:prstGeom prst="rect">
            <a:avLst/>
          </a:prstGeom>
        </p:spPr>
      </p:pic>
    </p:spTree>
    <p:extLst>
      <p:ext uri="{BB962C8B-B14F-4D97-AF65-F5344CB8AC3E}">
        <p14:creationId xmlns:p14="http://schemas.microsoft.com/office/powerpoint/2010/main" val="1243270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0BB2D-D27C-423C-AA66-B55038B346DD}"/>
              </a:ext>
            </a:extLst>
          </p:cNvPr>
          <p:cNvSpPr>
            <a:spLocks noGrp="1"/>
          </p:cNvSpPr>
          <p:nvPr>
            <p:ph type="title"/>
          </p:nvPr>
        </p:nvSpPr>
        <p:spPr/>
        <p:txBody>
          <a:bodyPr/>
          <a:lstStyle/>
          <a:p>
            <a:r>
              <a:rPr lang="en-US" dirty="0"/>
              <a:t>Applications of Priority Queues</a:t>
            </a:r>
          </a:p>
        </p:txBody>
      </p:sp>
      <p:sp>
        <p:nvSpPr>
          <p:cNvPr id="3" name="Content Placeholder 2">
            <a:extLst>
              <a:ext uri="{FF2B5EF4-FFF2-40B4-BE49-F238E27FC236}">
                <a16:creationId xmlns:a16="http://schemas.microsoft.com/office/drawing/2014/main" id="{7E3E8182-BC80-4AE5-A5C7-F6700290FD50}"/>
              </a:ext>
            </a:extLst>
          </p:cNvPr>
          <p:cNvSpPr>
            <a:spLocks noGrp="1"/>
          </p:cNvSpPr>
          <p:nvPr>
            <p:ph idx="1"/>
          </p:nvPr>
        </p:nvSpPr>
        <p:spPr/>
        <p:txBody>
          <a:bodyPr/>
          <a:lstStyle/>
          <a:p>
            <a:r>
              <a:rPr lang="en-US" dirty="0"/>
              <a:t>Job scheduling</a:t>
            </a:r>
          </a:p>
          <a:p>
            <a:r>
              <a:rPr lang="en-US" dirty="0"/>
              <a:t>Heapsort</a:t>
            </a:r>
          </a:p>
          <a:p>
            <a:r>
              <a:rPr lang="en-US" dirty="0"/>
              <a:t>Certain graph algorithms (covered in our next topic)</a:t>
            </a:r>
          </a:p>
          <a:p>
            <a:r>
              <a:rPr lang="en-US" dirty="0"/>
              <a:t>Huffman coding (covered later in the course)</a:t>
            </a:r>
          </a:p>
          <a:p>
            <a:r>
              <a:rPr lang="en-US" dirty="0"/>
              <a:t>The A* search algorithm (we learn about this in my Artificial Intelligence course)</a:t>
            </a:r>
          </a:p>
        </p:txBody>
      </p:sp>
    </p:spTree>
    <p:extLst>
      <p:ext uri="{BB962C8B-B14F-4D97-AF65-F5344CB8AC3E}">
        <p14:creationId xmlns:p14="http://schemas.microsoft.com/office/powerpoint/2010/main" val="3711284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F5EF6-7CD0-4653-8BCD-005DF57332E1}"/>
              </a:ext>
            </a:extLst>
          </p:cNvPr>
          <p:cNvSpPr>
            <a:spLocks noGrp="1"/>
          </p:cNvSpPr>
          <p:nvPr>
            <p:ph type="title"/>
          </p:nvPr>
        </p:nvSpPr>
        <p:spPr/>
        <p:txBody>
          <a:bodyPr/>
          <a:lstStyle/>
          <a:p>
            <a:r>
              <a:rPr lang="en-US" dirty="0"/>
              <a:t>Example: Merging H</a:t>
            </a:r>
            <a:r>
              <a:rPr lang="en-US" baseline="-25000" dirty="0"/>
              <a:t>2</a:t>
            </a:r>
            <a:r>
              <a:rPr lang="en-US" dirty="0"/>
              <a:t> and H</a:t>
            </a:r>
            <a:r>
              <a:rPr lang="en-US" baseline="-25000" dirty="0"/>
              <a:t>1</a:t>
            </a:r>
            <a:r>
              <a:rPr lang="en-US" dirty="0"/>
              <a:t>'s Right Sub-heap</a:t>
            </a:r>
          </a:p>
        </p:txBody>
      </p:sp>
      <p:pic>
        <p:nvPicPr>
          <p:cNvPr id="7" name="Picture 6" descr="Diagram, schematic&#10;&#10;Description automatically generated">
            <a:extLst>
              <a:ext uri="{FF2B5EF4-FFF2-40B4-BE49-F238E27FC236}">
                <a16:creationId xmlns:a16="http://schemas.microsoft.com/office/drawing/2014/main" id="{64DD77BB-CCA2-EE1A-A48C-A4011B5002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3280" y="1690688"/>
            <a:ext cx="6145440" cy="4151586"/>
          </a:xfrm>
          <a:prstGeom prst="rect">
            <a:avLst/>
          </a:prstGeom>
        </p:spPr>
      </p:pic>
    </p:spTree>
    <p:extLst>
      <p:ext uri="{BB962C8B-B14F-4D97-AF65-F5344CB8AC3E}">
        <p14:creationId xmlns:p14="http://schemas.microsoft.com/office/powerpoint/2010/main" val="2696935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BFEB3-B261-4B7B-A99B-41A7EB77F4A0}"/>
              </a:ext>
            </a:extLst>
          </p:cNvPr>
          <p:cNvSpPr>
            <a:spLocks noGrp="1"/>
          </p:cNvSpPr>
          <p:nvPr>
            <p:ph type="title"/>
          </p:nvPr>
        </p:nvSpPr>
        <p:spPr/>
        <p:txBody>
          <a:bodyPr/>
          <a:lstStyle/>
          <a:p>
            <a:r>
              <a:rPr lang="en-US" dirty="0"/>
              <a:t>Example: Full Heap After the Recursive Step</a:t>
            </a:r>
          </a:p>
        </p:txBody>
      </p:sp>
      <p:pic>
        <p:nvPicPr>
          <p:cNvPr id="7" name="Picture 6" descr="Diagram&#10;&#10;Description automatically generated">
            <a:extLst>
              <a:ext uri="{FF2B5EF4-FFF2-40B4-BE49-F238E27FC236}">
                <a16:creationId xmlns:a16="http://schemas.microsoft.com/office/drawing/2014/main" id="{D19B4AAC-4AB1-C231-23A9-E214FC7343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2372" y="1690688"/>
            <a:ext cx="7207255" cy="4133193"/>
          </a:xfrm>
          <a:prstGeom prst="rect">
            <a:avLst/>
          </a:prstGeom>
        </p:spPr>
      </p:pic>
    </p:spTree>
    <p:extLst>
      <p:ext uri="{BB962C8B-B14F-4D97-AF65-F5344CB8AC3E}">
        <p14:creationId xmlns:p14="http://schemas.microsoft.com/office/powerpoint/2010/main" val="40994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14DEA-084C-4A8B-9FC3-D8FB318326D6}"/>
              </a:ext>
            </a:extLst>
          </p:cNvPr>
          <p:cNvSpPr>
            <a:spLocks noGrp="1"/>
          </p:cNvSpPr>
          <p:nvPr>
            <p:ph type="title"/>
          </p:nvPr>
        </p:nvSpPr>
        <p:spPr/>
        <p:txBody>
          <a:bodyPr/>
          <a:lstStyle/>
          <a:p>
            <a:r>
              <a:rPr lang="en-US" dirty="0"/>
              <a:t>Example: Final Result of Leftist Heap Merge</a:t>
            </a:r>
          </a:p>
        </p:txBody>
      </p:sp>
      <p:pic>
        <p:nvPicPr>
          <p:cNvPr id="7" name="Picture 6" descr="Diagram&#10;&#10;Description automatically generated">
            <a:extLst>
              <a:ext uri="{FF2B5EF4-FFF2-40B4-BE49-F238E27FC236}">
                <a16:creationId xmlns:a16="http://schemas.microsoft.com/office/drawing/2014/main" id="{ABD1546C-06DD-96BF-2BC9-9FF0499781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4033" y="1690688"/>
            <a:ext cx="6843934" cy="4336339"/>
          </a:xfrm>
          <a:prstGeom prst="rect">
            <a:avLst/>
          </a:prstGeom>
        </p:spPr>
      </p:pic>
    </p:spTree>
    <p:extLst>
      <p:ext uri="{BB962C8B-B14F-4D97-AF65-F5344CB8AC3E}">
        <p14:creationId xmlns:p14="http://schemas.microsoft.com/office/powerpoint/2010/main" val="4818586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50A60-4A75-429D-A7CD-82C451A3E82F}"/>
              </a:ext>
            </a:extLst>
          </p:cNvPr>
          <p:cNvSpPr>
            <a:spLocks noGrp="1"/>
          </p:cNvSpPr>
          <p:nvPr>
            <p:ph type="title"/>
          </p:nvPr>
        </p:nvSpPr>
        <p:spPr/>
        <p:txBody>
          <a:bodyPr/>
          <a:lstStyle/>
          <a:p>
            <a:r>
              <a:rPr lang="en-US" dirty="0"/>
              <a:t>Leftist Heap Merge Operation (non-recursive)</a:t>
            </a:r>
          </a:p>
        </p:txBody>
      </p:sp>
      <p:sp>
        <p:nvSpPr>
          <p:cNvPr id="3" name="Content Placeholder 2">
            <a:extLst>
              <a:ext uri="{FF2B5EF4-FFF2-40B4-BE49-F238E27FC236}">
                <a16:creationId xmlns:a16="http://schemas.microsoft.com/office/drawing/2014/main" id="{EE370A60-69F6-4820-BFEE-805991C0F052}"/>
              </a:ext>
            </a:extLst>
          </p:cNvPr>
          <p:cNvSpPr>
            <a:spLocks noGrp="1"/>
          </p:cNvSpPr>
          <p:nvPr>
            <p:ph idx="1"/>
          </p:nvPr>
        </p:nvSpPr>
        <p:spPr/>
        <p:txBody>
          <a:bodyPr>
            <a:normAutofit/>
          </a:bodyPr>
          <a:lstStyle/>
          <a:p>
            <a:r>
              <a:rPr lang="en-US" dirty="0"/>
              <a:t>Next, we will examine a </a:t>
            </a:r>
            <a:r>
              <a:rPr lang="en-US" i="1" dirty="0"/>
              <a:t>non-recursive solution </a:t>
            </a:r>
            <a:r>
              <a:rPr lang="en-US" dirty="0"/>
              <a:t>for the </a:t>
            </a:r>
            <a:r>
              <a:rPr lang="en-US" b="1" dirty="0"/>
              <a:t>merge</a:t>
            </a:r>
            <a:r>
              <a:rPr lang="en-US" dirty="0"/>
              <a:t> of two leftist heaps</a:t>
            </a:r>
          </a:p>
          <a:p>
            <a:pPr lvl="1"/>
            <a:r>
              <a:rPr lang="en-US" dirty="0"/>
              <a:t>First, merge the two right paths of the two leftist heaps (similar to the merge from mergesort, keeping the nodes' children hanging on)</a:t>
            </a:r>
          </a:p>
          <a:p>
            <a:pPr lvl="1"/>
            <a:r>
              <a:rPr lang="en-US" dirty="0"/>
              <a:t>Next, we walk up the new right path, checking for violations of the leftist heap property</a:t>
            </a:r>
          </a:p>
          <a:p>
            <a:pPr lvl="1"/>
            <a:r>
              <a:rPr lang="en-US" dirty="0"/>
              <a:t>When we find a violation at a node, we fix it with a swap of the node’s children</a:t>
            </a:r>
          </a:p>
          <a:p>
            <a:r>
              <a:rPr lang="en-US" dirty="0"/>
              <a:t>This routine does essentially the same swaps in the same order as the recursive solution</a:t>
            </a:r>
          </a:p>
        </p:txBody>
      </p:sp>
    </p:spTree>
    <p:extLst>
      <p:ext uri="{BB962C8B-B14F-4D97-AF65-F5344CB8AC3E}">
        <p14:creationId xmlns:p14="http://schemas.microsoft.com/office/powerpoint/2010/main" val="20952954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D2E76-2CB2-433F-935F-C42DA5171A4E}"/>
              </a:ext>
            </a:extLst>
          </p:cNvPr>
          <p:cNvSpPr>
            <a:spLocks noGrp="1"/>
          </p:cNvSpPr>
          <p:nvPr>
            <p:ph type="title"/>
          </p:nvPr>
        </p:nvSpPr>
        <p:spPr/>
        <p:txBody>
          <a:bodyPr/>
          <a:lstStyle/>
          <a:p>
            <a:r>
              <a:rPr lang="en-US" dirty="0"/>
              <a:t>Example: Result of Merging Right Paths</a:t>
            </a:r>
          </a:p>
        </p:txBody>
      </p:sp>
      <p:pic>
        <p:nvPicPr>
          <p:cNvPr id="7" name="Picture 6" descr="Diagram&#10;&#10;Description automatically generated">
            <a:extLst>
              <a:ext uri="{FF2B5EF4-FFF2-40B4-BE49-F238E27FC236}">
                <a16:creationId xmlns:a16="http://schemas.microsoft.com/office/drawing/2014/main" id="{F7EF7CC0-63B6-77D7-4BF4-9BA20086BC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242" y="1690688"/>
            <a:ext cx="7047515" cy="4325190"/>
          </a:xfrm>
          <a:prstGeom prst="rect">
            <a:avLst/>
          </a:prstGeom>
        </p:spPr>
      </p:pic>
    </p:spTree>
    <p:extLst>
      <p:ext uri="{BB962C8B-B14F-4D97-AF65-F5344CB8AC3E}">
        <p14:creationId xmlns:p14="http://schemas.microsoft.com/office/powerpoint/2010/main" val="25671831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14DEA-084C-4A8B-9FC3-D8FB318326D6}"/>
              </a:ext>
            </a:extLst>
          </p:cNvPr>
          <p:cNvSpPr>
            <a:spLocks noGrp="1"/>
          </p:cNvSpPr>
          <p:nvPr>
            <p:ph type="title"/>
          </p:nvPr>
        </p:nvSpPr>
        <p:spPr/>
        <p:txBody>
          <a:bodyPr/>
          <a:lstStyle/>
          <a:p>
            <a:r>
              <a:rPr lang="en-US" dirty="0"/>
              <a:t>Example: Final Result of Merge (again)</a:t>
            </a:r>
          </a:p>
        </p:txBody>
      </p:sp>
      <p:pic>
        <p:nvPicPr>
          <p:cNvPr id="7" name="Picture 6" descr="Diagram&#10;&#10;Description automatically generated">
            <a:extLst>
              <a:ext uri="{FF2B5EF4-FFF2-40B4-BE49-F238E27FC236}">
                <a16:creationId xmlns:a16="http://schemas.microsoft.com/office/drawing/2014/main" id="{D4C95858-9217-97D9-7B2E-E09439585A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4033" y="1690688"/>
            <a:ext cx="6843934" cy="4336339"/>
          </a:xfrm>
          <a:prstGeom prst="rect">
            <a:avLst/>
          </a:prstGeom>
        </p:spPr>
      </p:pic>
    </p:spTree>
    <p:extLst>
      <p:ext uri="{BB962C8B-B14F-4D97-AF65-F5344CB8AC3E}">
        <p14:creationId xmlns:p14="http://schemas.microsoft.com/office/powerpoint/2010/main" val="20121852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A5CEB-C260-4D80-AACD-1C698409AE00}"/>
              </a:ext>
            </a:extLst>
          </p:cNvPr>
          <p:cNvSpPr>
            <a:spLocks noGrp="1"/>
          </p:cNvSpPr>
          <p:nvPr>
            <p:ph type="title"/>
          </p:nvPr>
        </p:nvSpPr>
        <p:spPr/>
        <p:txBody>
          <a:bodyPr/>
          <a:lstStyle/>
          <a:p>
            <a:r>
              <a:rPr lang="en-US" dirty="0"/>
              <a:t>Insert and DeleteMin for Leftist Heaps</a:t>
            </a:r>
          </a:p>
        </p:txBody>
      </p:sp>
      <p:sp>
        <p:nvSpPr>
          <p:cNvPr id="3" name="Content Placeholder 2">
            <a:extLst>
              <a:ext uri="{FF2B5EF4-FFF2-40B4-BE49-F238E27FC236}">
                <a16:creationId xmlns:a16="http://schemas.microsoft.com/office/drawing/2014/main" id="{2A1ECEE7-005F-48AC-BD4F-8270A380C406}"/>
              </a:ext>
            </a:extLst>
          </p:cNvPr>
          <p:cNvSpPr>
            <a:spLocks noGrp="1"/>
          </p:cNvSpPr>
          <p:nvPr>
            <p:ph idx="1"/>
          </p:nvPr>
        </p:nvSpPr>
        <p:spPr/>
        <p:txBody>
          <a:bodyPr/>
          <a:lstStyle/>
          <a:p>
            <a:r>
              <a:rPr lang="en-US" dirty="0"/>
              <a:t>The </a:t>
            </a:r>
            <a:r>
              <a:rPr lang="en-US" b="1" dirty="0"/>
              <a:t>insert</a:t>
            </a:r>
            <a:r>
              <a:rPr lang="en-US" dirty="0"/>
              <a:t> and </a:t>
            </a:r>
            <a:r>
              <a:rPr lang="en-US" b="1" dirty="0"/>
              <a:t>deleteMin</a:t>
            </a:r>
            <a:r>
              <a:rPr lang="en-US" dirty="0"/>
              <a:t> operations for leftist heaps can be implemented using the merge operation</a:t>
            </a:r>
          </a:p>
          <a:p>
            <a:r>
              <a:rPr lang="en-US" dirty="0"/>
              <a:t>Insert is really just a special case of merge (the new node can be treated as a one-node leftist heap)</a:t>
            </a:r>
          </a:p>
          <a:p>
            <a:r>
              <a:rPr lang="en-US" dirty="0"/>
              <a:t>For deleteMin, we remove the root and merge the two sub-heaps</a:t>
            </a:r>
          </a:p>
        </p:txBody>
      </p:sp>
    </p:spTree>
    <p:extLst>
      <p:ext uri="{BB962C8B-B14F-4D97-AF65-F5344CB8AC3E}">
        <p14:creationId xmlns:p14="http://schemas.microsoft.com/office/powerpoint/2010/main" val="32892727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E0079-C847-4A8A-874F-20A9F4FE7FB5}"/>
              </a:ext>
            </a:extLst>
          </p:cNvPr>
          <p:cNvSpPr>
            <a:spLocks noGrp="1"/>
          </p:cNvSpPr>
          <p:nvPr>
            <p:ph type="title"/>
          </p:nvPr>
        </p:nvSpPr>
        <p:spPr/>
        <p:txBody>
          <a:bodyPr/>
          <a:lstStyle/>
          <a:p>
            <a:r>
              <a:rPr lang="en-US" dirty="0"/>
              <a:t>Skew Heaps (briefly)</a:t>
            </a:r>
          </a:p>
        </p:txBody>
      </p:sp>
      <p:sp>
        <p:nvSpPr>
          <p:cNvPr id="3" name="Content Placeholder 2">
            <a:extLst>
              <a:ext uri="{FF2B5EF4-FFF2-40B4-BE49-F238E27FC236}">
                <a16:creationId xmlns:a16="http://schemas.microsoft.com/office/drawing/2014/main" id="{29DDAB61-2D43-4E0E-9947-ADB9C7AC3337}"/>
              </a:ext>
            </a:extLst>
          </p:cNvPr>
          <p:cNvSpPr>
            <a:spLocks noGrp="1"/>
          </p:cNvSpPr>
          <p:nvPr>
            <p:ph idx="1"/>
          </p:nvPr>
        </p:nvSpPr>
        <p:spPr/>
        <p:txBody>
          <a:bodyPr>
            <a:normAutofit fontScale="92500" lnSpcReduction="20000"/>
          </a:bodyPr>
          <a:lstStyle/>
          <a:p>
            <a:r>
              <a:rPr lang="en-US" dirty="0"/>
              <a:t>A </a:t>
            </a:r>
            <a:r>
              <a:rPr lang="en-US" b="1" dirty="0"/>
              <a:t>skew heap </a:t>
            </a:r>
            <a:r>
              <a:rPr lang="en-US" dirty="0"/>
              <a:t>is another implementation of a priority queue that allows an efficient method of merging</a:t>
            </a:r>
          </a:p>
          <a:p>
            <a:r>
              <a:rPr lang="en-US" dirty="0"/>
              <a:t>Skew heaps are binary trees with the heap order property but no structural constraint</a:t>
            </a:r>
          </a:p>
          <a:p>
            <a:r>
              <a:rPr lang="en-US" dirty="0"/>
              <a:t>No information is maintained concerning null path lengths</a:t>
            </a:r>
          </a:p>
          <a:p>
            <a:r>
              <a:rPr lang="en-US" dirty="0"/>
              <a:t>We will not discuss the details of skew heaps, but they have an interesting property</a:t>
            </a:r>
          </a:p>
          <a:p>
            <a:r>
              <a:rPr lang="en-US" dirty="0"/>
              <a:t>Skew heaps can become very unbalanced, and the worst-case running time of all operations is O(N)</a:t>
            </a:r>
          </a:p>
          <a:p>
            <a:r>
              <a:rPr lang="en-US" dirty="0"/>
              <a:t>However, it can be shown that for any M consecutive operations starting with an empty structure, the total worst-case running time is O(M log N)</a:t>
            </a:r>
          </a:p>
          <a:p>
            <a:r>
              <a:rPr lang="en-US" dirty="0"/>
              <a:t>Thus, skew heaps have O(log N) </a:t>
            </a:r>
            <a:r>
              <a:rPr lang="en-US" i="1" dirty="0"/>
              <a:t>amortized cost per operation</a:t>
            </a:r>
          </a:p>
          <a:p>
            <a:endParaRPr lang="en-US" dirty="0"/>
          </a:p>
        </p:txBody>
      </p:sp>
    </p:spTree>
    <p:extLst>
      <p:ext uri="{BB962C8B-B14F-4D97-AF65-F5344CB8AC3E}">
        <p14:creationId xmlns:p14="http://schemas.microsoft.com/office/powerpoint/2010/main" val="17973845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0F82D-0944-45EF-95D9-E7281B830FB3}"/>
              </a:ext>
            </a:extLst>
          </p:cNvPr>
          <p:cNvSpPr>
            <a:spLocks noGrp="1"/>
          </p:cNvSpPr>
          <p:nvPr>
            <p:ph type="title"/>
          </p:nvPr>
        </p:nvSpPr>
        <p:spPr/>
        <p:txBody>
          <a:bodyPr/>
          <a:lstStyle/>
          <a:p>
            <a:r>
              <a:rPr lang="en-US" dirty="0"/>
              <a:t>Binomial Queues</a:t>
            </a:r>
          </a:p>
        </p:txBody>
      </p:sp>
      <p:sp>
        <p:nvSpPr>
          <p:cNvPr id="3" name="Content Placeholder 2">
            <a:extLst>
              <a:ext uri="{FF2B5EF4-FFF2-40B4-BE49-F238E27FC236}">
                <a16:creationId xmlns:a16="http://schemas.microsoft.com/office/drawing/2014/main" id="{FA40CEAB-36F7-4C1E-9121-B93473D0B83D}"/>
              </a:ext>
            </a:extLst>
          </p:cNvPr>
          <p:cNvSpPr>
            <a:spLocks noGrp="1"/>
          </p:cNvSpPr>
          <p:nvPr>
            <p:ph idx="1"/>
          </p:nvPr>
        </p:nvSpPr>
        <p:spPr/>
        <p:txBody>
          <a:bodyPr>
            <a:normAutofit fontScale="77500" lnSpcReduction="20000"/>
          </a:bodyPr>
          <a:lstStyle/>
          <a:p>
            <a:r>
              <a:rPr lang="en-US" dirty="0"/>
              <a:t>A </a:t>
            </a:r>
            <a:r>
              <a:rPr lang="en-US" b="1" dirty="0"/>
              <a:t>binomial queues </a:t>
            </a:r>
            <a:r>
              <a:rPr lang="en-US" dirty="0"/>
              <a:t>(a.k.a. </a:t>
            </a:r>
            <a:r>
              <a:rPr lang="en-US" b="1" dirty="0"/>
              <a:t>binomial heap</a:t>
            </a:r>
            <a:r>
              <a:rPr lang="en-US" dirty="0"/>
              <a:t>) is another implementation of a priority queue</a:t>
            </a:r>
          </a:p>
          <a:p>
            <a:r>
              <a:rPr lang="en-US" dirty="0"/>
              <a:t>Binomial queues also guarantee worst-case O(log N) time per operation for merging, insertion, and deleteMin</a:t>
            </a:r>
          </a:p>
          <a:p>
            <a:r>
              <a:rPr lang="en-US" dirty="0"/>
              <a:t>They also provide the further benefit that insertions take constant average time, as with binary heaps</a:t>
            </a:r>
          </a:p>
          <a:p>
            <a:r>
              <a:rPr lang="en-US" dirty="0"/>
              <a:t>A binomial queue is not a single heap-ordered tree, but rather a </a:t>
            </a:r>
            <a:r>
              <a:rPr lang="en-US" i="1" dirty="0"/>
              <a:t>collection of heap-ordered trees</a:t>
            </a:r>
            <a:r>
              <a:rPr lang="en-US" dirty="0"/>
              <a:t> (general trees, not binary trees, that obey the </a:t>
            </a:r>
            <a:r>
              <a:rPr lang="en-US" i="1" dirty="0"/>
              <a:t>heap order property</a:t>
            </a:r>
            <a:r>
              <a:rPr lang="en-US" dirty="0"/>
              <a:t>)</a:t>
            </a:r>
          </a:p>
          <a:p>
            <a:r>
              <a:rPr lang="en-US" dirty="0"/>
              <a:t>A collection of trees is also known as a </a:t>
            </a:r>
            <a:r>
              <a:rPr lang="en-US" i="1" dirty="0"/>
              <a:t>forest</a:t>
            </a:r>
          </a:p>
          <a:p>
            <a:r>
              <a:rPr lang="en-US" dirty="0"/>
              <a:t>Each of the heap-ordered trees is of a constrained form known as a </a:t>
            </a:r>
            <a:r>
              <a:rPr lang="en-US" b="1" dirty="0"/>
              <a:t>binomial tree</a:t>
            </a:r>
          </a:p>
          <a:p>
            <a:r>
              <a:rPr lang="en-US" dirty="0"/>
              <a:t>A binomial tree of height 0 has exactly one node</a:t>
            </a:r>
          </a:p>
          <a:p>
            <a:r>
              <a:rPr lang="en-US" dirty="0"/>
              <a:t>A binomial tree, B</a:t>
            </a:r>
            <a:r>
              <a:rPr lang="en-US" baseline="-25000" dirty="0"/>
              <a:t>k</a:t>
            </a:r>
            <a:r>
              <a:rPr lang="en-US" dirty="0"/>
              <a:t>, of height k, is formed by attaching a binomial tree B</a:t>
            </a:r>
            <a:r>
              <a:rPr lang="en-US" baseline="-25000" dirty="0"/>
              <a:t>k-1</a:t>
            </a:r>
            <a:r>
              <a:rPr lang="en-US" dirty="0"/>
              <a:t> to the root of another binomial tree, B</a:t>
            </a:r>
            <a:r>
              <a:rPr lang="en-US" baseline="-25000" dirty="0"/>
              <a:t>k-1</a:t>
            </a:r>
            <a:r>
              <a:rPr lang="en-US" dirty="0"/>
              <a:t> (the one with the larger root goes lower)</a:t>
            </a:r>
          </a:p>
          <a:p>
            <a:r>
              <a:rPr lang="en-US" dirty="0"/>
              <a:t>In a binomial queue, there may be at most one binomial tree of every height</a:t>
            </a:r>
          </a:p>
        </p:txBody>
      </p:sp>
    </p:spTree>
    <p:extLst>
      <p:ext uri="{BB962C8B-B14F-4D97-AF65-F5344CB8AC3E}">
        <p14:creationId xmlns:p14="http://schemas.microsoft.com/office/powerpoint/2010/main" val="21433186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643AA-B8A5-4723-B648-A4BE3E7A513A}"/>
              </a:ext>
            </a:extLst>
          </p:cNvPr>
          <p:cNvSpPr>
            <a:spLocks noGrp="1"/>
          </p:cNvSpPr>
          <p:nvPr>
            <p:ph type="title"/>
          </p:nvPr>
        </p:nvSpPr>
        <p:spPr/>
        <p:txBody>
          <a:bodyPr/>
          <a:lstStyle/>
          <a:p>
            <a:r>
              <a:rPr lang="en-US" dirty="0"/>
              <a:t>Examples of Binomial Trees</a:t>
            </a:r>
          </a:p>
        </p:txBody>
      </p:sp>
      <p:pic>
        <p:nvPicPr>
          <p:cNvPr id="7" name="Picture 6" descr="A picture containing scatter chart&#10;&#10;Description automatically generated">
            <a:extLst>
              <a:ext uri="{FF2B5EF4-FFF2-40B4-BE49-F238E27FC236}">
                <a16:creationId xmlns:a16="http://schemas.microsoft.com/office/drawing/2014/main" id="{E6C3CEF9-F456-49CF-F860-BD863D09C5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4057" y="1471612"/>
            <a:ext cx="6743886" cy="5021263"/>
          </a:xfrm>
          <a:prstGeom prst="rect">
            <a:avLst/>
          </a:prstGeom>
        </p:spPr>
      </p:pic>
    </p:spTree>
    <p:extLst>
      <p:ext uri="{BB962C8B-B14F-4D97-AF65-F5344CB8AC3E}">
        <p14:creationId xmlns:p14="http://schemas.microsoft.com/office/powerpoint/2010/main" val="3702523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25E9F-CD3A-4B20-823E-384FA93E3FEF}"/>
              </a:ext>
            </a:extLst>
          </p:cNvPr>
          <p:cNvSpPr>
            <a:spLocks noGrp="1"/>
          </p:cNvSpPr>
          <p:nvPr>
            <p:ph type="title"/>
          </p:nvPr>
        </p:nvSpPr>
        <p:spPr/>
        <p:txBody>
          <a:bodyPr/>
          <a:lstStyle/>
          <a:p>
            <a:r>
              <a:rPr lang="en-US" dirty="0"/>
              <a:t>Simple Implementations of Priority Queues</a:t>
            </a:r>
          </a:p>
        </p:txBody>
      </p:sp>
      <p:sp>
        <p:nvSpPr>
          <p:cNvPr id="3" name="Content Placeholder 2">
            <a:extLst>
              <a:ext uri="{FF2B5EF4-FFF2-40B4-BE49-F238E27FC236}">
                <a16:creationId xmlns:a16="http://schemas.microsoft.com/office/drawing/2014/main" id="{E846CBC0-E1EA-42B8-A470-16CBD7F6B205}"/>
              </a:ext>
            </a:extLst>
          </p:cNvPr>
          <p:cNvSpPr>
            <a:spLocks noGrp="1"/>
          </p:cNvSpPr>
          <p:nvPr>
            <p:ph idx="1"/>
          </p:nvPr>
        </p:nvSpPr>
        <p:spPr/>
        <p:txBody>
          <a:bodyPr>
            <a:normAutofit fontScale="85000" lnSpcReduction="20000"/>
          </a:bodyPr>
          <a:lstStyle/>
          <a:p>
            <a:r>
              <a:rPr lang="en-US" dirty="0"/>
              <a:t>Idea 1: Use a simple linked list, inserting new nodes at the start or end</a:t>
            </a:r>
          </a:p>
          <a:p>
            <a:pPr lvl="1"/>
            <a:r>
              <a:rPr lang="en-US" dirty="0"/>
              <a:t>insert would take O(1)</a:t>
            </a:r>
          </a:p>
          <a:p>
            <a:pPr lvl="1"/>
            <a:r>
              <a:rPr lang="en-US" dirty="0"/>
              <a:t>deleteMin would take O(N)</a:t>
            </a:r>
          </a:p>
          <a:p>
            <a:r>
              <a:rPr lang="en-US" dirty="0"/>
              <a:t>Idea 2: Use a linked list, keeping it sorted</a:t>
            </a:r>
          </a:p>
          <a:p>
            <a:pPr lvl="1"/>
            <a:r>
              <a:rPr lang="en-US" dirty="0"/>
              <a:t>insert would take O(N)</a:t>
            </a:r>
          </a:p>
          <a:p>
            <a:pPr lvl="1"/>
            <a:r>
              <a:rPr lang="en-US" dirty="0"/>
              <a:t>deleteMin would take O(1)</a:t>
            </a:r>
          </a:p>
          <a:p>
            <a:r>
              <a:rPr lang="en-US" dirty="0"/>
              <a:t>There are at least as many insertions as deleteMin operations, so the first idea is probably the better of the two</a:t>
            </a:r>
          </a:p>
          <a:p>
            <a:r>
              <a:rPr lang="en-US" dirty="0"/>
              <a:t>However, neither idea is good, because one of the two main operations is linear in either case</a:t>
            </a:r>
          </a:p>
          <a:p>
            <a:r>
              <a:rPr lang="en-US" dirty="0"/>
              <a:t>Idea 3: Use a balanced binary search tree (e.g., an AVL tree)</a:t>
            </a:r>
          </a:p>
          <a:p>
            <a:pPr lvl="1"/>
            <a:r>
              <a:rPr lang="en-US" dirty="0"/>
              <a:t>Both insert and deleteMin would have worst-case logarithmic time</a:t>
            </a:r>
          </a:p>
          <a:p>
            <a:pPr lvl="1"/>
            <a:r>
              <a:rPr lang="en-US" dirty="0"/>
              <a:t>This is better than the first two ideas, but it is still overkill (it supports other, unnecessary operations), and it is not as efficient as the next method we will introduce</a:t>
            </a:r>
          </a:p>
        </p:txBody>
      </p:sp>
    </p:spTree>
    <p:extLst>
      <p:ext uri="{BB962C8B-B14F-4D97-AF65-F5344CB8AC3E}">
        <p14:creationId xmlns:p14="http://schemas.microsoft.com/office/powerpoint/2010/main" val="41048868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232C1-AE2F-4DB0-80C1-09699852A608}"/>
              </a:ext>
            </a:extLst>
          </p:cNvPr>
          <p:cNvSpPr>
            <a:spLocks noGrp="1"/>
          </p:cNvSpPr>
          <p:nvPr>
            <p:ph type="title"/>
          </p:nvPr>
        </p:nvSpPr>
        <p:spPr/>
        <p:txBody>
          <a:bodyPr/>
          <a:lstStyle/>
          <a:p>
            <a:r>
              <a:rPr lang="en-US" dirty="0"/>
              <a:t>Properties of Binomial Trees</a:t>
            </a:r>
          </a:p>
        </p:txBody>
      </p:sp>
      <p:sp>
        <p:nvSpPr>
          <p:cNvPr id="3" name="Content Placeholder 2">
            <a:extLst>
              <a:ext uri="{FF2B5EF4-FFF2-40B4-BE49-F238E27FC236}">
                <a16:creationId xmlns:a16="http://schemas.microsoft.com/office/drawing/2014/main" id="{100AC9EC-3B6B-499C-A304-ADB43E822866}"/>
              </a:ext>
            </a:extLst>
          </p:cNvPr>
          <p:cNvSpPr>
            <a:spLocks noGrp="1"/>
          </p:cNvSpPr>
          <p:nvPr>
            <p:ph idx="1"/>
          </p:nvPr>
        </p:nvSpPr>
        <p:spPr/>
        <p:txBody>
          <a:bodyPr>
            <a:normAutofit fontScale="92500" lnSpcReduction="20000"/>
          </a:bodyPr>
          <a:lstStyle/>
          <a:p>
            <a:r>
              <a:rPr lang="en-US" dirty="0"/>
              <a:t>It is simple to see that a binomial tree of height k has exactly 2</a:t>
            </a:r>
            <a:r>
              <a:rPr lang="en-US" baseline="30000" dirty="0"/>
              <a:t>k</a:t>
            </a:r>
            <a:r>
              <a:rPr lang="en-US" dirty="0"/>
              <a:t> nodes</a:t>
            </a:r>
          </a:p>
          <a:p>
            <a:r>
              <a:rPr lang="en-US" dirty="0"/>
              <a:t>Furthermore, in a binomial tree of height k, the number of nodes at depth d is the binomial coefficient </a:t>
            </a:r>
            <a:r>
              <a:rPr lang="en-US" baseline="-25000" dirty="0"/>
              <a:t>k</a:t>
            </a:r>
            <a:r>
              <a:rPr lang="en-US" dirty="0"/>
              <a:t>C</a:t>
            </a:r>
            <a:r>
              <a:rPr lang="en-US" baseline="-25000" dirty="0"/>
              <a:t>d</a:t>
            </a:r>
            <a:r>
              <a:rPr lang="en-US" dirty="0"/>
              <a:t> = k! / (d! * (k – d)!)</a:t>
            </a:r>
          </a:p>
          <a:p>
            <a:r>
              <a:rPr lang="en-US" dirty="0"/>
              <a:t>This is related to the numbers in Pascal's triangle</a:t>
            </a:r>
          </a:p>
          <a:p>
            <a:r>
              <a:rPr lang="en-US" dirty="0"/>
              <a:t>We can uniquely represent a priority queue of any size by a collection of binomial trees with different sizes</a:t>
            </a:r>
          </a:p>
          <a:p>
            <a:r>
              <a:rPr lang="en-US" dirty="0"/>
              <a:t>This is analogous to representing a number in binary</a:t>
            </a:r>
          </a:p>
          <a:p>
            <a:r>
              <a:rPr lang="en-US" dirty="0"/>
              <a:t>As previously mentioned, in a binomial queue, we impose the heap order property on each binomial tree</a:t>
            </a:r>
          </a:p>
          <a:p>
            <a:r>
              <a:rPr lang="en-US" dirty="0"/>
              <a:t>We have seen that our textbook draws binomial trees leaning to the right</a:t>
            </a:r>
          </a:p>
          <a:p>
            <a:r>
              <a:rPr lang="en-US" dirty="0"/>
              <a:t>Some other sources draw them leaning to the left (which I think may make more sense, given the implementation details, which we will discuss later)</a:t>
            </a:r>
          </a:p>
        </p:txBody>
      </p:sp>
    </p:spTree>
    <p:extLst>
      <p:ext uri="{BB962C8B-B14F-4D97-AF65-F5344CB8AC3E}">
        <p14:creationId xmlns:p14="http://schemas.microsoft.com/office/powerpoint/2010/main" val="29110626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1547-5DD5-408B-BC6F-0527A08DFBFC}"/>
              </a:ext>
            </a:extLst>
          </p:cNvPr>
          <p:cNvSpPr>
            <a:spLocks noGrp="1"/>
          </p:cNvSpPr>
          <p:nvPr>
            <p:ph type="title"/>
          </p:nvPr>
        </p:nvSpPr>
        <p:spPr/>
        <p:txBody>
          <a:bodyPr/>
          <a:lstStyle/>
          <a:p>
            <a:r>
              <a:rPr lang="en-US" dirty="0"/>
              <a:t>Binomial Queue Merge Operation</a:t>
            </a:r>
          </a:p>
        </p:txBody>
      </p:sp>
      <p:sp>
        <p:nvSpPr>
          <p:cNvPr id="3" name="Content Placeholder 2">
            <a:extLst>
              <a:ext uri="{FF2B5EF4-FFF2-40B4-BE49-F238E27FC236}">
                <a16:creationId xmlns:a16="http://schemas.microsoft.com/office/drawing/2014/main" id="{56DF3943-6A64-4BF0-B5B5-770C747D275F}"/>
              </a:ext>
            </a:extLst>
          </p:cNvPr>
          <p:cNvSpPr>
            <a:spLocks noGrp="1"/>
          </p:cNvSpPr>
          <p:nvPr>
            <p:ph idx="1"/>
          </p:nvPr>
        </p:nvSpPr>
        <p:spPr/>
        <p:txBody>
          <a:bodyPr>
            <a:normAutofit lnSpcReduction="10000"/>
          </a:bodyPr>
          <a:lstStyle/>
          <a:p>
            <a:r>
              <a:rPr lang="en-US" dirty="0"/>
              <a:t>The process of merging two binomial queues is analogous to binary addition</a:t>
            </a:r>
          </a:p>
          <a:p>
            <a:pPr lvl="1"/>
            <a:r>
              <a:rPr lang="en-US" dirty="0"/>
              <a:t>The process marches from the smallest binomial trees to the largest, in parallel, in each binomial queue</a:t>
            </a:r>
          </a:p>
          <a:p>
            <a:pPr lvl="1"/>
            <a:r>
              <a:rPr lang="en-US" dirty="0"/>
              <a:t>You process the B</a:t>
            </a:r>
            <a:r>
              <a:rPr lang="en-US" baseline="-25000" dirty="0"/>
              <a:t>0</a:t>
            </a:r>
            <a:r>
              <a:rPr lang="en-US" dirty="0"/>
              <a:t> trees, then the B</a:t>
            </a:r>
            <a:r>
              <a:rPr lang="en-US" baseline="-25000" dirty="0"/>
              <a:t>1</a:t>
            </a:r>
            <a:r>
              <a:rPr lang="en-US" dirty="0"/>
              <a:t> trees, then the B</a:t>
            </a:r>
            <a:r>
              <a:rPr lang="en-US" baseline="-25000" dirty="0"/>
              <a:t>2</a:t>
            </a:r>
            <a:r>
              <a:rPr lang="en-US" dirty="0"/>
              <a:t> trees, etc.</a:t>
            </a:r>
          </a:p>
          <a:p>
            <a:pPr lvl="1"/>
            <a:r>
              <a:rPr lang="en-US" dirty="0"/>
              <a:t>If there is a single B</a:t>
            </a:r>
            <a:r>
              <a:rPr lang="en-US" baseline="-25000" dirty="0"/>
              <a:t>k</a:t>
            </a:r>
            <a:r>
              <a:rPr lang="en-US" dirty="0"/>
              <a:t> tree, it just moves to the new binomial queue</a:t>
            </a:r>
          </a:p>
          <a:p>
            <a:pPr lvl="1"/>
            <a:r>
              <a:rPr lang="en-US" dirty="0"/>
              <a:t>If there are two B</a:t>
            </a:r>
            <a:r>
              <a:rPr lang="en-US" baseline="-25000" dirty="0"/>
              <a:t>k</a:t>
            </a:r>
            <a:r>
              <a:rPr lang="en-US" dirty="0"/>
              <a:t> trees, they combine to form a B</a:t>
            </a:r>
            <a:r>
              <a:rPr lang="en-US" baseline="-25000" dirty="0"/>
              <a:t>k+1</a:t>
            </a:r>
            <a:r>
              <a:rPr lang="en-US" dirty="0"/>
              <a:t> tree</a:t>
            </a:r>
          </a:p>
          <a:p>
            <a:pPr lvl="1"/>
            <a:r>
              <a:rPr lang="en-US" dirty="0"/>
              <a:t>If there are three B</a:t>
            </a:r>
            <a:r>
              <a:rPr lang="en-US" baseline="-25000" dirty="0"/>
              <a:t>k</a:t>
            </a:r>
            <a:r>
              <a:rPr lang="en-US" dirty="0"/>
              <a:t> trees, two are combined to form a B</a:t>
            </a:r>
            <a:r>
              <a:rPr lang="en-US" baseline="-25000" dirty="0"/>
              <a:t>k+1</a:t>
            </a:r>
            <a:r>
              <a:rPr lang="en-US" dirty="0"/>
              <a:t> tree and the third just moves to the new binomial queue</a:t>
            </a:r>
          </a:p>
          <a:p>
            <a:r>
              <a:rPr lang="en-US" dirty="0"/>
              <a:t>Combining two binomial trees takes constant time</a:t>
            </a:r>
          </a:p>
          <a:p>
            <a:r>
              <a:rPr lang="en-US" dirty="0"/>
              <a:t>There are O(log N) binomial trees, so the merge takes O(log N) time</a:t>
            </a:r>
          </a:p>
        </p:txBody>
      </p:sp>
    </p:spTree>
    <p:extLst>
      <p:ext uri="{BB962C8B-B14F-4D97-AF65-F5344CB8AC3E}">
        <p14:creationId xmlns:p14="http://schemas.microsoft.com/office/powerpoint/2010/main" val="38924447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CCD9E-FA79-4DA5-BEAB-68F23377CF7E}"/>
              </a:ext>
            </a:extLst>
          </p:cNvPr>
          <p:cNvSpPr>
            <a:spLocks noGrp="1"/>
          </p:cNvSpPr>
          <p:nvPr>
            <p:ph type="title"/>
          </p:nvPr>
        </p:nvSpPr>
        <p:spPr/>
        <p:txBody>
          <a:bodyPr/>
          <a:lstStyle/>
          <a:p>
            <a:r>
              <a:rPr lang="en-US" dirty="0"/>
              <a:t>Example: Two Binomial Queues to Merge</a:t>
            </a:r>
          </a:p>
        </p:txBody>
      </p:sp>
      <p:pic>
        <p:nvPicPr>
          <p:cNvPr id="7" name="Picture 6" descr="Diagram, shape, circle&#10;&#10;Description automatically generated">
            <a:extLst>
              <a:ext uri="{FF2B5EF4-FFF2-40B4-BE49-F238E27FC236}">
                <a16:creationId xmlns:a16="http://schemas.microsoft.com/office/drawing/2014/main" id="{997664F9-C814-805B-BADD-B9D9B6D1B5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0668" y="1870470"/>
            <a:ext cx="4650663" cy="3577433"/>
          </a:xfrm>
          <a:prstGeom prst="rect">
            <a:avLst/>
          </a:prstGeom>
        </p:spPr>
      </p:pic>
    </p:spTree>
    <p:extLst>
      <p:ext uri="{BB962C8B-B14F-4D97-AF65-F5344CB8AC3E}">
        <p14:creationId xmlns:p14="http://schemas.microsoft.com/office/powerpoint/2010/main" val="35398800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8F479-58EC-49EE-B3B8-9232F3A93961}"/>
              </a:ext>
            </a:extLst>
          </p:cNvPr>
          <p:cNvSpPr>
            <a:spLocks noGrp="1"/>
          </p:cNvSpPr>
          <p:nvPr>
            <p:ph type="title"/>
          </p:nvPr>
        </p:nvSpPr>
        <p:spPr/>
        <p:txBody>
          <a:bodyPr/>
          <a:lstStyle/>
          <a:p>
            <a:r>
              <a:rPr lang="en-US" dirty="0"/>
              <a:t>Example: Result of Binomial Queue Merge</a:t>
            </a:r>
          </a:p>
        </p:txBody>
      </p:sp>
      <p:pic>
        <p:nvPicPr>
          <p:cNvPr id="6" name="Picture 5" descr="Diagram&#10;&#10;Description automatically generated">
            <a:extLst>
              <a:ext uri="{FF2B5EF4-FFF2-40B4-BE49-F238E27FC236}">
                <a16:creationId xmlns:a16="http://schemas.microsoft.com/office/drawing/2014/main" id="{EFDBD186-F292-144E-7C25-E4ACD7DAFA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8348" y="2370164"/>
            <a:ext cx="7555304" cy="2117671"/>
          </a:xfrm>
          <a:prstGeom prst="rect">
            <a:avLst/>
          </a:prstGeom>
        </p:spPr>
      </p:pic>
    </p:spTree>
    <p:extLst>
      <p:ext uri="{BB962C8B-B14F-4D97-AF65-F5344CB8AC3E}">
        <p14:creationId xmlns:p14="http://schemas.microsoft.com/office/powerpoint/2010/main" val="37613025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B22F-52A5-4988-B94F-C1052F8765CE}"/>
              </a:ext>
            </a:extLst>
          </p:cNvPr>
          <p:cNvSpPr>
            <a:spLocks noGrp="1"/>
          </p:cNvSpPr>
          <p:nvPr>
            <p:ph type="title"/>
          </p:nvPr>
        </p:nvSpPr>
        <p:spPr/>
        <p:txBody>
          <a:bodyPr/>
          <a:lstStyle/>
          <a:p>
            <a:r>
              <a:rPr lang="en-US" dirty="0"/>
              <a:t>Insertion for Binomial Queues</a:t>
            </a:r>
          </a:p>
        </p:txBody>
      </p:sp>
      <p:sp>
        <p:nvSpPr>
          <p:cNvPr id="3" name="Content Placeholder 2">
            <a:extLst>
              <a:ext uri="{FF2B5EF4-FFF2-40B4-BE49-F238E27FC236}">
                <a16:creationId xmlns:a16="http://schemas.microsoft.com/office/drawing/2014/main" id="{08CA0150-6F23-47C4-9AD1-E1FB17C6FC32}"/>
              </a:ext>
            </a:extLst>
          </p:cNvPr>
          <p:cNvSpPr>
            <a:spLocks noGrp="1"/>
          </p:cNvSpPr>
          <p:nvPr>
            <p:ph idx="1"/>
          </p:nvPr>
        </p:nvSpPr>
        <p:spPr/>
        <p:txBody>
          <a:bodyPr>
            <a:normAutofit/>
          </a:bodyPr>
          <a:lstStyle/>
          <a:p>
            <a:r>
              <a:rPr lang="en-US" dirty="0"/>
              <a:t>As with leftist heaps, </a:t>
            </a:r>
            <a:r>
              <a:rPr lang="en-US" b="1" dirty="0"/>
              <a:t>insert</a:t>
            </a:r>
            <a:r>
              <a:rPr lang="en-US" dirty="0"/>
              <a:t> is once again just a special case of merge (the new node can be treated as a one-node binomial queue)</a:t>
            </a:r>
          </a:p>
          <a:p>
            <a:r>
              <a:rPr lang="en-US" dirty="0"/>
              <a:t>Therefore, insert takes worst-case logarithmic time</a:t>
            </a:r>
          </a:p>
          <a:p>
            <a:r>
              <a:rPr lang="en-US" dirty="0"/>
              <a:t>It turns out that it takes average-case constant time</a:t>
            </a:r>
          </a:p>
          <a:p>
            <a:r>
              <a:rPr lang="en-US" dirty="0"/>
              <a:t>Assume that there is a 1/2 probability that a tree of any particular height will be present in an arbitrary binomial queue</a:t>
            </a:r>
          </a:p>
          <a:p>
            <a:r>
              <a:rPr lang="en-US" dirty="0"/>
              <a:t>Then, the average insertion will terminate after two steps:</a:t>
            </a:r>
          </a:p>
          <a:p>
            <a:pPr marL="0" indent="0">
              <a:buNone/>
            </a:pPr>
            <a:r>
              <a:rPr lang="en-US" dirty="0"/>
              <a:t>	(1/2) * 1 + (1/4) * 2 + (1/8) * 3 + (1/16) * 4 + ... = 2</a:t>
            </a:r>
          </a:p>
          <a:p>
            <a:endParaRPr lang="en-US" dirty="0"/>
          </a:p>
          <a:p>
            <a:endParaRPr lang="en-US" dirty="0"/>
          </a:p>
          <a:p>
            <a:endParaRPr lang="en-US" dirty="0"/>
          </a:p>
        </p:txBody>
      </p:sp>
    </p:spTree>
    <p:extLst>
      <p:ext uri="{BB962C8B-B14F-4D97-AF65-F5344CB8AC3E}">
        <p14:creationId xmlns:p14="http://schemas.microsoft.com/office/powerpoint/2010/main" val="21032549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88D28-5E83-4C5F-9A48-FDA99399E137}"/>
              </a:ext>
            </a:extLst>
          </p:cNvPr>
          <p:cNvSpPr>
            <a:spLocks noGrp="1"/>
          </p:cNvSpPr>
          <p:nvPr>
            <p:ph type="title"/>
          </p:nvPr>
        </p:nvSpPr>
        <p:spPr/>
        <p:txBody>
          <a:bodyPr/>
          <a:lstStyle/>
          <a:p>
            <a:r>
              <a:rPr lang="en-US" dirty="0"/>
              <a:t>DeleteMin for Binomial Queues</a:t>
            </a:r>
          </a:p>
        </p:txBody>
      </p:sp>
      <p:sp>
        <p:nvSpPr>
          <p:cNvPr id="3" name="Content Placeholder 2">
            <a:extLst>
              <a:ext uri="{FF2B5EF4-FFF2-40B4-BE49-F238E27FC236}">
                <a16:creationId xmlns:a16="http://schemas.microsoft.com/office/drawing/2014/main" id="{8A2A2843-4C46-4B5B-A794-7B1B51B41D51}"/>
              </a:ext>
            </a:extLst>
          </p:cNvPr>
          <p:cNvSpPr>
            <a:spLocks noGrp="1"/>
          </p:cNvSpPr>
          <p:nvPr>
            <p:ph idx="1"/>
          </p:nvPr>
        </p:nvSpPr>
        <p:spPr/>
        <p:txBody>
          <a:bodyPr>
            <a:normAutofit fontScale="92500" lnSpcReduction="10000"/>
          </a:bodyPr>
          <a:lstStyle/>
          <a:p>
            <a:r>
              <a:rPr lang="en-US" dirty="0"/>
              <a:t>As with leftist heaps, </a:t>
            </a:r>
            <a:r>
              <a:rPr lang="en-US" b="1" dirty="0"/>
              <a:t>deleteMin</a:t>
            </a:r>
            <a:r>
              <a:rPr lang="en-US" dirty="0"/>
              <a:t> for a binomial queue can be implemented using the merge operation</a:t>
            </a:r>
          </a:p>
          <a:p>
            <a:r>
              <a:rPr lang="en-US" dirty="0"/>
              <a:t>The node with the smallest key must be the root of one of the binomial trees (since they all obey the heap order property)</a:t>
            </a:r>
          </a:p>
          <a:p>
            <a:r>
              <a:rPr lang="en-US" dirty="0"/>
              <a:t>This can be found in logarithmic time</a:t>
            </a:r>
          </a:p>
          <a:p>
            <a:r>
              <a:rPr lang="en-US" dirty="0"/>
              <a:t>When we remove the root from a binomial tree, the result is a binomial queue!</a:t>
            </a:r>
          </a:p>
          <a:p>
            <a:r>
              <a:rPr lang="en-US" dirty="0"/>
              <a:t>Therefore, we have two binomial queues to merge:</a:t>
            </a:r>
          </a:p>
          <a:p>
            <a:pPr lvl="1"/>
            <a:r>
              <a:rPr lang="en-US" dirty="0"/>
              <a:t>One is the original binomial queue minus the binomial tree that had its root removed</a:t>
            </a:r>
          </a:p>
          <a:p>
            <a:pPr lvl="1"/>
            <a:r>
              <a:rPr lang="en-US" dirty="0"/>
              <a:t>The other is the binomial queue formed by removing the root of one binomial tree</a:t>
            </a:r>
          </a:p>
          <a:p>
            <a:r>
              <a:rPr lang="en-US" dirty="0"/>
              <a:t>The merge is also logarithmic, so deleteMin is worst-case O(log N)</a:t>
            </a:r>
          </a:p>
        </p:txBody>
      </p:sp>
    </p:spTree>
    <p:extLst>
      <p:ext uri="{BB962C8B-B14F-4D97-AF65-F5344CB8AC3E}">
        <p14:creationId xmlns:p14="http://schemas.microsoft.com/office/powerpoint/2010/main" val="22485857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53FBE-B80B-4E3C-9F9E-2DF616C976B2}"/>
              </a:ext>
            </a:extLst>
          </p:cNvPr>
          <p:cNvSpPr>
            <a:spLocks noGrp="1"/>
          </p:cNvSpPr>
          <p:nvPr>
            <p:ph type="title"/>
          </p:nvPr>
        </p:nvSpPr>
        <p:spPr/>
        <p:txBody>
          <a:bodyPr/>
          <a:lstStyle/>
          <a:p>
            <a:r>
              <a:rPr lang="en-US" dirty="0"/>
              <a:t>Implementing Binomial Queues</a:t>
            </a:r>
          </a:p>
        </p:txBody>
      </p:sp>
      <p:sp>
        <p:nvSpPr>
          <p:cNvPr id="3" name="Content Placeholder 2">
            <a:extLst>
              <a:ext uri="{FF2B5EF4-FFF2-40B4-BE49-F238E27FC236}">
                <a16:creationId xmlns:a16="http://schemas.microsoft.com/office/drawing/2014/main" id="{D4F3196E-FEBC-4257-AC70-88BB67FE4FA9}"/>
              </a:ext>
            </a:extLst>
          </p:cNvPr>
          <p:cNvSpPr>
            <a:spLocks noGrp="1"/>
          </p:cNvSpPr>
          <p:nvPr>
            <p:ph idx="1"/>
          </p:nvPr>
        </p:nvSpPr>
        <p:spPr/>
        <p:txBody>
          <a:bodyPr>
            <a:normAutofit/>
          </a:bodyPr>
          <a:lstStyle/>
          <a:p>
            <a:r>
              <a:rPr lang="en-US" dirty="0"/>
              <a:t>Nodes store the leftmost child and right sibling (which is common for general trees)</a:t>
            </a:r>
          </a:p>
          <a:p>
            <a:r>
              <a:rPr lang="en-US" dirty="0"/>
              <a:t>Children are arranged in order of decreasing size</a:t>
            </a:r>
          </a:p>
          <a:p>
            <a:r>
              <a:rPr lang="en-US" dirty="0"/>
              <a:t>Some sources draw binomial trees as leaning to the left, which I think is more intuitive given this implementation detail</a:t>
            </a:r>
          </a:p>
          <a:p>
            <a:r>
              <a:rPr lang="en-US" dirty="0"/>
              <a:t>If each node also stores a pointer to its parent, it is not complicated to implement the decreaseKey operation to run in O(log N) time</a:t>
            </a:r>
          </a:p>
          <a:p>
            <a:r>
              <a:rPr lang="en-US" dirty="0"/>
              <a:t>A delete operation can then be implemented in O(log N) time as a decreaseKey followed by a deleteMin</a:t>
            </a:r>
          </a:p>
          <a:p>
            <a:endParaRPr lang="en-US" dirty="0"/>
          </a:p>
          <a:p>
            <a:endParaRPr lang="en-US" dirty="0"/>
          </a:p>
        </p:txBody>
      </p:sp>
    </p:spTree>
    <p:extLst>
      <p:ext uri="{BB962C8B-B14F-4D97-AF65-F5344CB8AC3E}">
        <p14:creationId xmlns:p14="http://schemas.microsoft.com/office/powerpoint/2010/main" val="2184494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D9BAC-5FB3-444B-9C5F-9417A9C77E4C}"/>
              </a:ext>
            </a:extLst>
          </p:cNvPr>
          <p:cNvSpPr>
            <a:spLocks noGrp="1"/>
          </p:cNvSpPr>
          <p:nvPr>
            <p:ph type="title"/>
          </p:nvPr>
        </p:nvSpPr>
        <p:spPr/>
        <p:txBody>
          <a:bodyPr/>
          <a:lstStyle/>
          <a:p>
            <a:r>
              <a:rPr lang="en-US" dirty="0"/>
              <a:t>Example of Binomial Queue Implementation</a:t>
            </a:r>
          </a:p>
        </p:txBody>
      </p:sp>
      <p:pic>
        <p:nvPicPr>
          <p:cNvPr id="9" name="Content Placeholder 8" descr="Diagram&#10;&#10;Description automatically generated">
            <a:extLst>
              <a:ext uri="{FF2B5EF4-FFF2-40B4-BE49-F238E27FC236}">
                <a16:creationId xmlns:a16="http://schemas.microsoft.com/office/drawing/2014/main" id="{2B1637DA-3820-454F-874C-F621A0460010}"/>
              </a:ext>
            </a:extLst>
          </p:cNvPr>
          <p:cNvPicPr>
            <a:picLocks noGrp="1" noChangeAspect="1"/>
          </p:cNvPicPr>
          <p:nvPr>
            <p:ph idx="1"/>
          </p:nvPr>
        </p:nvPicPr>
        <p:blipFill>
          <a:blip r:embed="rId2"/>
          <a:stretch>
            <a:fillRect/>
          </a:stretch>
        </p:blipFill>
        <p:spPr>
          <a:xfrm>
            <a:off x="2788115" y="1690688"/>
            <a:ext cx="6615770" cy="4288211"/>
          </a:xfrm>
        </p:spPr>
      </p:pic>
    </p:spTree>
    <p:extLst>
      <p:ext uri="{BB962C8B-B14F-4D97-AF65-F5344CB8AC3E}">
        <p14:creationId xmlns:p14="http://schemas.microsoft.com/office/powerpoint/2010/main" val="14074433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9D259-7153-4905-80EE-F814ABB8F802}"/>
              </a:ext>
            </a:extLst>
          </p:cNvPr>
          <p:cNvSpPr>
            <a:spLocks noGrp="1"/>
          </p:cNvSpPr>
          <p:nvPr>
            <p:ph type="title"/>
          </p:nvPr>
        </p:nvSpPr>
        <p:spPr/>
        <p:txBody>
          <a:bodyPr/>
          <a:lstStyle/>
          <a:p>
            <a:r>
              <a:rPr lang="en-US" dirty="0"/>
              <a:t>Fibonacci Heaps (briefly)</a:t>
            </a:r>
          </a:p>
        </p:txBody>
      </p:sp>
      <p:sp>
        <p:nvSpPr>
          <p:cNvPr id="3" name="Content Placeholder 2">
            <a:extLst>
              <a:ext uri="{FF2B5EF4-FFF2-40B4-BE49-F238E27FC236}">
                <a16:creationId xmlns:a16="http://schemas.microsoft.com/office/drawing/2014/main" id="{0D8BD516-0C68-4CF1-B9E9-28ADB588CF82}"/>
              </a:ext>
            </a:extLst>
          </p:cNvPr>
          <p:cNvSpPr>
            <a:spLocks noGrp="1"/>
          </p:cNvSpPr>
          <p:nvPr>
            <p:ph idx="1"/>
          </p:nvPr>
        </p:nvSpPr>
        <p:spPr/>
        <p:txBody>
          <a:bodyPr>
            <a:normAutofit fontScale="85000" lnSpcReduction="20000"/>
          </a:bodyPr>
          <a:lstStyle/>
          <a:p>
            <a:r>
              <a:rPr lang="en-US" dirty="0"/>
              <a:t>A </a:t>
            </a:r>
            <a:r>
              <a:rPr lang="en-US" b="1" dirty="0"/>
              <a:t>Fibonacci heap </a:t>
            </a:r>
            <a:r>
              <a:rPr lang="en-US" dirty="0"/>
              <a:t>is another implementation of a priority queue</a:t>
            </a:r>
          </a:p>
          <a:p>
            <a:r>
              <a:rPr lang="en-US" dirty="0"/>
              <a:t>We will not discuss the details of Fibonacci heaps, but they have some very nice properties</a:t>
            </a:r>
          </a:p>
          <a:p>
            <a:r>
              <a:rPr lang="en-US" dirty="0"/>
              <a:t>As with binomial queues, Fibonacci heaps are collections of trees</a:t>
            </a:r>
          </a:p>
          <a:p>
            <a:r>
              <a:rPr lang="en-US" dirty="0"/>
              <a:t>In fact, if the decreaseKey operation and the delete operation are never invoked, each tree will be a binomial tree</a:t>
            </a:r>
          </a:p>
          <a:p>
            <a:r>
              <a:rPr lang="en-US" dirty="0"/>
              <a:t>Generally, though, Fibonacci heaps allow a more relaxed structure</a:t>
            </a:r>
          </a:p>
          <a:p>
            <a:r>
              <a:rPr lang="en-US" dirty="0"/>
              <a:t>All operations that do not involve deleting an element (e.g., insert, merge, decreaseKey) run in constant amortized time and worst-case logarithmic time</a:t>
            </a:r>
          </a:p>
          <a:p>
            <a:r>
              <a:rPr lang="en-US" dirty="0"/>
              <a:t>The other major operations (deleteMin and delete) run in worst-case and average-case logarithmic time</a:t>
            </a:r>
          </a:p>
          <a:p>
            <a:r>
              <a:rPr lang="en-US" dirty="0"/>
              <a:t>This can lead to very efficient implementations of certain algorithms</a:t>
            </a:r>
          </a:p>
        </p:txBody>
      </p:sp>
    </p:spTree>
    <p:extLst>
      <p:ext uri="{BB962C8B-B14F-4D97-AF65-F5344CB8AC3E}">
        <p14:creationId xmlns:p14="http://schemas.microsoft.com/office/powerpoint/2010/main" val="205576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4F30D-14BF-4A89-A8B9-B59573ECE3A5}"/>
              </a:ext>
            </a:extLst>
          </p:cNvPr>
          <p:cNvSpPr>
            <a:spLocks noGrp="1"/>
          </p:cNvSpPr>
          <p:nvPr>
            <p:ph type="title"/>
          </p:nvPr>
        </p:nvSpPr>
        <p:spPr/>
        <p:txBody>
          <a:bodyPr/>
          <a:lstStyle/>
          <a:p>
            <a:r>
              <a:rPr lang="en-US" dirty="0"/>
              <a:t>Binary Heaps</a:t>
            </a:r>
          </a:p>
        </p:txBody>
      </p:sp>
      <p:sp>
        <p:nvSpPr>
          <p:cNvPr id="3" name="Content Placeholder 2">
            <a:extLst>
              <a:ext uri="{FF2B5EF4-FFF2-40B4-BE49-F238E27FC236}">
                <a16:creationId xmlns:a16="http://schemas.microsoft.com/office/drawing/2014/main" id="{C15D4553-6465-4EA6-AA7D-915FA83C7DB9}"/>
              </a:ext>
            </a:extLst>
          </p:cNvPr>
          <p:cNvSpPr>
            <a:spLocks noGrp="1"/>
          </p:cNvSpPr>
          <p:nvPr>
            <p:ph idx="1"/>
          </p:nvPr>
        </p:nvSpPr>
        <p:spPr/>
        <p:txBody>
          <a:bodyPr/>
          <a:lstStyle/>
          <a:p>
            <a:r>
              <a:rPr lang="en-US" dirty="0"/>
              <a:t>A </a:t>
            </a:r>
            <a:r>
              <a:rPr lang="en-US" b="1" dirty="0"/>
              <a:t>binary heap</a:t>
            </a:r>
            <a:r>
              <a:rPr lang="en-US" dirty="0"/>
              <a:t>, a.k.a. a </a:t>
            </a:r>
            <a:r>
              <a:rPr lang="en-US" b="1" dirty="0"/>
              <a:t>heap</a:t>
            </a:r>
            <a:r>
              <a:rPr lang="en-US" dirty="0"/>
              <a:t>, is a very common data structure to implement a priority queue</a:t>
            </a:r>
          </a:p>
          <a:p>
            <a:r>
              <a:rPr lang="en-US" dirty="0"/>
              <a:t>Recall that "heap" also has a different meaning in computer science; it can refer to the portion of RAM where dynamic memory is located</a:t>
            </a:r>
          </a:p>
          <a:p>
            <a:r>
              <a:rPr lang="en-US" dirty="0"/>
              <a:t>Binary heaps will support both insert and deleteMin in worst-case logarithmic time</a:t>
            </a:r>
          </a:p>
          <a:p>
            <a:r>
              <a:rPr lang="en-US" dirty="0"/>
              <a:t>The insert operation will have average-case constant time</a:t>
            </a:r>
          </a:p>
          <a:p>
            <a:r>
              <a:rPr lang="en-US" dirty="0"/>
              <a:t>A binary heap will also allow building a priority queue (if all data is provided at once) in worst-case linear time</a:t>
            </a:r>
          </a:p>
        </p:txBody>
      </p:sp>
    </p:spTree>
    <p:extLst>
      <p:ext uri="{BB962C8B-B14F-4D97-AF65-F5344CB8AC3E}">
        <p14:creationId xmlns:p14="http://schemas.microsoft.com/office/powerpoint/2010/main" val="3615005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F2CC2-C14E-490D-9E74-0E96C165B284}"/>
              </a:ext>
            </a:extLst>
          </p:cNvPr>
          <p:cNvSpPr>
            <a:spLocks noGrp="1"/>
          </p:cNvSpPr>
          <p:nvPr>
            <p:ph type="title"/>
          </p:nvPr>
        </p:nvSpPr>
        <p:spPr/>
        <p:txBody>
          <a:bodyPr/>
          <a:lstStyle/>
          <a:p>
            <a:r>
              <a:rPr lang="en-US" dirty="0"/>
              <a:t>A Structural Constraint</a:t>
            </a:r>
          </a:p>
        </p:txBody>
      </p:sp>
      <p:sp>
        <p:nvSpPr>
          <p:cNvPr id="3" name="Content Placeholder 2">
            <a:extLst>
              <a:ext uri="{FF2B5EF4-FFF2-40B4-BE49-F238E27FC236}">
                <a16:creationId xmlns:a16="http://schemas.microsoft.com/office/drawing/2014/main" id="{EBF6A103-4C10-44C5-BDB6-6E259BF2700F}"/>
              </a:ext>
            </a:extLst>
          </p:cNvPr>
          <p:cNvSpPr>
            <a:spLocks noGrp="1"/>
          </p:cNvSpPr>
          <p:nvPr>
            <p:ph idx="1"/>
          </p:nvPr>
        </p:nvSpPr>
        <p:spPr/>
        <p:txBody>
          <a:bodyPr>
            <a:normAutofit fontScale="85000" lnSpcReduction="20000"/>
          </a:bodyPr>
          <a:lstStyle/>
          <a:p>
            <a:r>
              <a:rPr lang="en-US" dirty="0"/>
              <a:t>A binary heap will be implemented using a </a:t>
            </a:r>
            <a:r>
              <a:rPr lang="en-US" b="1" dirty="0"/>
              <a:t>complete binary tree</a:t>
            </a:r>
          </a:p>
          <a:p>
            <a:r>
              <a:rPr lang="en-US" dirty="0"/>
              <a:t>This is a binary tree in which every level of the tree is completely filled, with the possible exception of the bottom level which gets filled from left to right</a:t>
            </a:r>
          </a:p>
          <a:p>
            <a:r>
              <a:rPr lang="en-US" dirty="0"/>
              <a:t>It is easy to see that a complete binary tree of height h has between 2</a:t>
            </a:r>
            <a:r>
              <a:rPr lang="en-US" baseline="30000" dirty="0"/>
              <a:t>h</a:t>
            </a:r>
            <a:r>
              <a:rPr lang="en-US" dirty="0"/>
              <a:t> and 2</a:t>
            </a:r>
            <a:r>
              <a:rPr lang="en-US" baseline="30000" dirty="0"/>
              <a:t>h+1</a:t>
            </a:r>
            <a:r>
              <a:rPr lang="en-US" dirty="0"/>
              <a:t>-1 nodes</a:t>
            </a:r>
          </a:p>
          <a:p>
            <a:r>
              <a:rPr lang="en-US" dirty="0"/>
              <a:t>This implies that the height of a complete binary tree with N nodes is the floor of log</a:t>
            </a:r>
            <a:r>
              <a:rPr lang="en-US" baseline="-25000" dirty="0"/>
              <a:t>2</a:t>
            </a:r>
            <a:r>
              <a:rPr lang="en-US" dirty="0"/>
              <a:t>N, which is clearly O(log</a:t>
            </a:r>
            <a:r>
              <a:rPr lang="en-US" baseline="-25000" dirty="0"/>
              <a:t>2</a:t>
            </a:r>
            <a:r>
              <a:rPr lang="en-US" dirty="0"/>
              <a:t>N)</a:t>
            </a:r>
          </a:p>
          <a:p>
            <a:r>
              <a:rPr lang="en-US" dirty="0"/>
              <a:t>If the maximum possible number of items is known, it is easy to implement a complete binary tree with a regular array</a:t>
            </a:r>
          </a:p>
          <a:p>
            <a:r>
              <a:rPr lang="en-US" dirty="0"/>
              <a:t>Otherwise, in C++, a vector can be used, and resized when necessary</a:t>
            </a:r>
          </a:p>
          <a:p>
            <a:r>
              <a:rPr lang="en-US" dirty="0"/>
              <a:t>It is common to not store any item in index 0 of the array or vector (we will see that this makes certain operations simpler to implement and a bit more efficient)</a:t>
            </a:r>
          </a:p>
        </p:txBody>
      </p:sp>
    </p:spTree>
    <p:extLst>
      <p:ext uri="{BB962C8B-B14F-4D97-AF65-F5344CB8AC3E}">
        <p14:creationId xmlns:p14="http://schemas.microsoft.com/office/powerpoint/2010/main" val="2110419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 shape&#10;&#10;Description automatically generated">
            <a:extLst>
              <a:ext uri="{FF2B5EF4-FFF2-40B4-BE49-F238E27FC236}">
                <a16:creationId xmlns:a16="http://schemas.microsoft.com/office/drawing/2014/main" id="{A66C52EF-430F-E976-433B-9463B76B3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0657" y="1597449"/>
            <a:ext cx="5999138" cy="4561142"/>
          </a:xfrm>
          <a:prstGeom prst="rect">
            <a:avLst/>
          </a:prstGeom>
        </p:spPr>
      </p:pic>
      <p:sp>
        <p:nvSpPr>
          <p:cNvPr id="2" name="Title 1">
            <a:extLst>
              <a:ext uri="{FF2B5EF4-FFF2-40B4-BE49-F238E27FC236}">
                <a16:creationId xmlns:a16="http://schemas.microsoft.com/office/drawing/2014/main" id="{459E5C27-0355-4BD9-B6F5-B10A04623C0B}"/>
              </a:ext>
            </a:extLst>
          </p:cNvPr>
          <p:cNvSpPr>
            <a:spLocks noGrp="1"/>
          </p:cNvSpPr>
          <p:nvPr>
            <p:ph type="title"/>
          </p:nvPr>
        </p:nvSpPr>
        <p:spPr/>
        <p:txBody>
          <a:bodyPr/>
          <a:lstStyle/>
          <a:p>
            <a:r>
              <a:rPr lang="en-US" dirty="0"/>
              <a:t>Complete Binary Tree Example</a:t>
            </a:r>
          </a:p>
        </p:txBody>
      </p:sp>
      <p:sp>
        <p:nvSpPr>
          <p:cNvPr id="6" name="TextBox 5">
            <a:extLst>
              <a:ext uri="{FF2B5EF4-FFF2-40B4-BE49-F238E27FC236}">
                <a16:creationId xmlns:a16="http://schemas.microsoft.com/office/drawing/2014/main" id="{8A1552E6-4C4B-42AE-A9A9-83C25721C59A}"/>
              </a:ext>
            </a:extLst>
          </p:cNvPr>
          <p:cNvSpPr txBox="1"/>
          <p:nvPr/>
        </p:nvSpPr>
        <p:spPr>
          <a:xfrm>
            <a:off x="4992450" y="1597449"/>
            <a:ext cx="238435" cy="369332"/>
          </a:xfrm>
          <a:prstGeom prst="rect">
            <a:avLst/>
          </a:prstGeom>
          <a:noFill/>
        </p:spPr>
        <p:txBody>
          <a:bodyPr wrap="square" rtlCol="0">
            <a:spAutoFit/>
          </a:bodyPr>
          <a:lstStyle/>
          <a:p>
            <a:r>
              <a:rPr lang="en-US" dirty="0"/>
              <a:t>1</a:t>
            </a:r>
          </a:p>
        </p:txBody>
      </p:sp>
      <p:sp>
        <p:nvSpPr>
          <p:cNvPr id="8" name="TextBox 7">
            <a:extLst>
              <a:ext uri="{FF2B5EF4-FFF2-40B4-BE49-F238E27FC236}">
                <a16:creationId xmlns:a16="http://schemas.microsoft.com/office/drawing/2014/main" id="{48A0B41C-8F91-4133-BE91-FF654A7185B7}"/>
              </a:ext>
            </a:extLst>
          </p:cNvPr>
          <p:cNvSpPr txBox="1"/>
          <p:nvPr/>
        </p:nvSpPr>
        <p:spPr>
          <a:xfrm>
            <a:off x="3783497" y="2307572"/>
            <a:ext cx="291548" cy="369332"/>
          </a:xfrm>
          <a:prstGeom prst="rect">
            <a:avLst/>
          </a:prstGeom>
          <a:noFill/>
        </p:spPr>
        <p:txBody>
          <a:bodyPr wrap="square" rtlCol="0">
            <a:spAutoFit/>
          </a:bodyPr>
          <a:lstStyle/>
          <a:p>
            <a:r>
              <a:rPr lang="en-US" dirty="0"/>
              <a:t>2</a:t>
            </a:r>
          </a:p>
        </p:txBody>
      </p:sp>
      <p:sp>
        <p:nvSpPr>
          <p:cNvPr id="10" name="TextBox 9">
            <a:extLst>
              <a:ext uri="{FF2B5EF4-FFF2-40B4-BE49-F238E27FC236}">
                <a16:creationId xmlns:a16="http://schemas.microsoft.com/office/drawing/2014/main" id="{9FA09AEE-415D-43D3-991B-1BCDFCCAE4BA}"/>
              </a:ext>
            </a:extLst>
          </p:cNvPr>
          <p:cNvSpPr txBox="1"/>
          <p:nvPr/>
        </p:nvSpPr>
        <p:spPr>
          <a:xfrm>
            <a:off x="6867991" y="2307572"/>
            <a:ext cx="291548" cy="369332"/>
          </a:xfrm>
          <a:prstGeom prst="rect">
            <a:avLst/>
          </a:prstGeom>
          <a:noFill/>
        </p:spPr>
        <p:txBody>
          <a:bodyPr wrap="square" rtlCol="0">
            <a:spAutoFit/>
          </a:bodyPr>
          <a:lstStyle/>
          <a:p>
            <a:r>
              <a:rPr lang="en-US" dirty="0"/>
              <a:t>3</a:t>
            </a:r>
          </a:p>
        </p:txBody>
      </p:sp>
      <p:sp>
        <p:nvSpPr>
          <p:cNvPr id="12" name="TextBox 11">
            <a:extLst>
              <a:ext uri="{FF2B5EF4-FFF2-40B4-BE49-F238E27FC236}">
                <a16:creationId xmlns:a16="http://schemas.microsoft.com/office/drawing/2014/main" id="{7825114C-BFC4-4BF2-B669-EDBE33D1921A}"/>
              </a:ext>
            </a:extLst>
          </p:cNvPr>
          <p:cNvSpPr txBox="1"/>
          <p:nvPr/>
        </p:nvSpPr>
        <p:spPr>
          <a:xfrm>
            <a:off x="3183199" y="3056791"/>
            <a:ext cx="291548" cy="369332"/>
          </a:xfrm>
          <a:prstGeom prst="rect">
            <a:avLst/>
          </a:prstGeom>
          <a:noFill/>
        </p:spPr>
        <p:txBody>
          <a:bodyPr wrap="square" rtlCol="0">
            <a:spAutoFit/>
          </a:bodyPr>
          <a:lstStyle/>
          <a:p>
            <a:r>
              <a:rPr lang="en-US" dirty="0"/>
              <a:t>4</a:t>
            </a:r>
          </a:p>
        </p:txBody>
      </p:sp>
      <p:sp>
        <p:nvSpPr>
          <p:cNvPr id="14" name="TextBox 13">
            <a:extLst>
              <a:ext uri="{FF2B5EF4-FFF2-40B4-BE49-F238E27FC236}">
                <a16:creationId xmlns:a16="http://schemas.microsoft.com/office/drawing/2014/main" id="{08F23E40-096F-4AF1-862B-2FEE3435C5A5}"/>
              </a:ext>
            </a:extLst>
          </p:cNvPr>
          <p:cNvSpPr txBox="1"/>
          <p:nvPr/>
        </p:nvSpPr>
        <p:spPr>
          <a:xfrm>
            <a:off x="5085111" y="3107678"/>
            <a:ext cx="291548" cy="369332"/>
          </a:xfrm>
          <a:prstGeom prst="rect">
            <a:avLst/>
          </a:prstGeom>
          <a:noFill/>
        </p:spPr>
        <p:txBody>
          <a:bodyPr wrap="square" rtlCol="0">
            <a:spAutoFit/>
          </a:bodyPr>
          <a:lstStyle/>
          <a:p>
            <a:r>
              <a:rPr lang="en-US" dirty="0"/>
              <a:t>5</a:t>
            </a:r>
          </a:p>
        </p:txBody>
      </p:sp>
      <p:sp>
        <p:nvSpPr>
          <p:cNvPr id="16" name="TextBox 15">
            <a:extLst>
              <a:ext uri="{FF2B5EF4-FFF2-40B4-BE49-F238E27FC236}">
                <a16:creationId xmlns:a16="http://schemas.microsoft.com/office/drawing/2014/main" id="{51A3F4E5-07B9-4778-A999-8F5879DB1E85}"/>
              </a:ext>
            </a:extLst>
          </p:cNvPr>
          <p:cNvSpPr txBox="1"/>
          <p:nvPr/>
        </p:nvSpPr>
        <p:spPr>
          <a:xfrm>
            <a:off x="5587204" y="3107678"/>
            <a:ext cx="291548" cy="369332"/>
          </a:xfrm>
          <a:prstGeom prst="rect">
            <a:avLst/>
          </a:prstGeom>
          <a:noFill/>
        </p:spPr>
        <p:txBody>
          <a:bodyPr wrap="square" rtlCol="0">
            <a:spAutoFit/>
          </a:bodyPr>
          <a:lstStyle/>
          <a:p>
            <a:r>
              <a:rPr lang="en-US" dirty="0"/>
              <a:t>6</a:t>
            </a:r>
          </a:p>
        </p:txBody>
      </p:sp>
      <p:sp>
        <p:nvSpPr>
          <p:cNvPr id="18" name="TextBox 17">
            <a:extLst>
              <a:ext uri="{FF2B5EF4-FFF2-40B4-BE49-F238E27FC236}">
                <a16:creationId xmlns:a16="http://schemas.microsoft.com/office/drawing/2014/main" id="{1C710F98-38CA-41EC-8916-F0D5C1346086}"/>
              </a:ext>
            </a:extLst>
          </p:cNvPr>
          <p:cNvSpPr txBox="1"/>
          <p:nvPr/>
        </p:nvSpPr>
        <p:spPr>
          <a:xfrm>
            <a:off x="7489116" y="3107678"/>
            <a:ext cx="291548" cy="369332"/>
          </a:xfrm>
          <a:prstGeom prst="rect">
            <a:avLst/>
          </a:prstGeom>
          <a:noFill/>
        </p:spPr>
        <p:txBody>
          <a:bodyPr wrap="square" rtlCol="0">
            <a:spAutoFit/>
          </a:bodyPr>
          <a:lstStyle/>
          <a:p>
            <a:r>
              <a:rPr lang="en-US" dirty="0"/>
              <a:t>7</a:t>
            </a:r>
          </a:p>
        </p:txBody>
      </p:sp>
      <p:sp>
        <p:nvSpPr>
          <p:cNvPr id="20" name="TextBox 19">
            <a:extLst>
              <a:ext uri="{FF2B5EF4-FFF2-40B4-BE49-F238E27FC236}">
                <a16:creationId xmlns:a16="http://schemas.microsoft.com/office/drawing/2014/main" id="{250198BE-B74B-429E-8024-1E3D8D46C683}"/>
              </a:ext>
            </a:extLst>
          </p:cNvPr>
          <p:cNvSpPr txBox="1"/>
          <p:nvPr/>
        </p:nvSpPr>
        <p:spPr>
          <a:xfrm>
            <a:off x="2804883" y="3878020"/>
            <a:ext cx="291548" cy="369332"/>
          </a:xfrm>
          <a:prstGeom prst="rect">
            <a:avLst/>
          </a:prstGeom>
          <a:noFill/>
        </p:spPr>
        <p:txBody>
          <a:bodyPr wrap="square" rtlCol="0">
            <a:spAutoFit/>
          </a:bodyPr>
          <a:lstStyle/>
          <a:p>
            <a:r>
              <a:rPr lang="en-US" dirty="0"/>
              <a:t>8</a:t>
            </a:r>
          </a:p>
        </p:txBody>
      </p:sp>
      <p:sp>
        <p:nvSpPr>
          <p:cNvPr id="22" name="TextBox 21">
            <a:extLst>
              <a:ext uri="{FF2B5EF4-FFF2-40B4-BE49-F238E27FC236}">
                <a16:creationId xmlns:a16="http://schemas.microsoft.com/office/drawing/2014/main" id="{CAE52E9A-FAAC-46F1-99A0-131A8F8B0691}"/>
              </a:ext>
            </a:extLst>
          </p:cNvPr>
          <p:cNvSpPr txBox="1"/>
          <p:nvPr/>
        </p:nvSpPr>
        <p:spPr>
          <a:xfrm>
            <a:off x="3637723" y="3878020"/>
            <a:ext cx="291548" cy="369332"/>
          </a:xfrm>
          <a:prstGeom prst="rect">
            <a:avLst/>
          </a:prstGeom>
          <a:noFill/>
        </p:spPr>
        <p:txBody>
          <a:bodyPr wrap="square" rtlCol="0">
            <a:spAutoFit/>
          </a:bodyPr>
          <a:lstStyle/>
          <a:p>
            <a:r>
              <a:rPr lang="en-US" dirty="0"/>
              <a:t>9</a:t>
            </a:r>
          </a:p>
        </p:txBody>
      </p:sp>
      <p:sp>
        <p:nvSpPr>
          <p:cNvPr id="24" name="TextBox 23">
            <a:extLst>
              <a:ext uri="{FF2B5EF4-FFF2-40B4-BE49-F238E27FC236}">
                <a16:creationId xmlns:a16="http://schemas.microsoft.com/office/drawing/2014/main" id="{015E3038-E05D-4BAC-9837-4F0F42571C35}"/>
              </a:ext>
            </a:extLst>
          </p:cNvPr>
          <p:cNvSpPr txBox="1"/>
          <p:nvPr/>
        </p:nvSpPr>
        <p:spPr>
          <a:xfrm>
            <a:off x="4802621" y="3878020"/>
            <a:ext cx="463827" cy="369332"/>
          </a:xfrm>
          <a:prstGeom prst="rect">
            <a:avLst/>
          </a:prstGeom>
          <a:noFill/>
        </p:spPr>
        <p:txBody>
          <a:bodyPr wrap="square" rtlCol="0">
            <a:spAutoFit/>
          </a:bodyPr>
          <a:lstStyle/>
          <a:p>
            <a:r>
              <a:rPr lang="en-US" dirty="0"/>
              <a:t>10</a:t>
            </a:r>
          </a:p>
        </p:txBody>
      </p:sp>
    </p:spTree>
    <p:extLst>
      <p:ext uri="{BB962C8B-B14F-4D97-AF65-F5344CB8AC3E}">
        <p14:creationId xmlns:p14="http://schemas.microsoft.com/office/powerpoint/2010/main" val="866912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BD12A-623A-4C65-B1FF-20DE126FFFF3}"/>
              </a:ext>
            </a:extLst>
          </p:cNvPr>
          <p:cNvSpPr>
            <a:spLocks noGrp="1"/>
          </p:cNvSpPr>
          <p:nvPr>
            <p:ph type="title"/>
          </p:nvPr>
        </p:nvSpPr>
        <p:spPr/>
        <p:txBody>
          <a:bodyPr/>
          <a:lstStyle/>
          <a:p>
            <a:r>
              <a:rPr lang="en-US" dirty="0"/>
              <a:t>Array-based Complete Binary Trees</a:t>
            </a:r>
          </a:p>
        </p:txBody>
      </p:sp>
      <p:sp>
        <p:nvSpPr>
          <p:cNvPr id="3" name="Content Placeholder 2">
            <a:extLst>
              <a:ext uri="{FF2B5EF4-FFF2-40B4-BE49-F238E27FC236}">
                <a16:creationId xmlns:a16="http://schemas.microsoft.com/office/drawing/2014/main" id="{2FA573F3-6A06-42D1-8F44-732946896FCC}"/>
              </a:ext>
            </a:extLst>
          </p:cNvPr>
          <p:cNvSpPr>
            <a:spLocks noGrp="1"/>
          </p:cNvSpPr>
          <p:nvPr>
            <p:ph idx="1"/>
          </p:nvPr>
        </p:nvSpPr>
        <p:spPr/>
        <p:txBody>
          <a:bodyPr/>
          <a:lstStyle/>
          <a:p>
            <a:r>
              <a:rPr lang="en-US" dirty="0"/>
              <a:t>Using array-based complete binary trees, ignoring the zero index will help make operations simpler to implement and a bit more efficient</a:t>
            </a:r>
          </a:p>
          <a:p>
            <a:r>
              <a:rPr lang="en-US" dirty="0"/>
              <a:t>The left child of an item stored in array position i will be stored in position 2 * i</a:t>
            </a:r>
          </a:p>
          <a:p>
            <a:r>
              <a:rPr lang="en-US" dirty="0"/>
              <a:t>The right child will be stored in position 2 * i + 1</a:t>
            </a:r>
          </a:p>
          <a:p>
            <a:r>
              <a:rPr lang="en-US" dirty="0"/>
              <a:t>The index of the parent of a node in slot i is i / 2 (integer division)</a:t>
            </a:r>
          </a:p>
          <a:p>
            <a:r>
              <a:rPr lang="en-US" dirty="0"/>
              <a:t>Because of this, bit-shifts and occasional plus-one operations can be used to calculate indexes of parents and children</a:t>
            </a:r>
          </a:p>
        </p:txBody>
      </p:sp>
    </p:spTree>
    <p:extLst>
      <p:ext uri="{BB962C8B-B14F-4D97-AF65-F5344CB8AC3E}">
        <p14:creationId xmlns:p14="http://schemas.microsoft.com/office/powerpoint/2010/main" val="4011459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7BF43-0572-499B-981C-9F49969C8634}"/>
              </a:ext>
            </a:extLst>
          </p:cNvPr>
          <p:cNvSpPr>
            <a:spLocks noGrp="1"/>
          </p:cNvSpPr>
          <p:nvPr>
            <p:ph type="title"/>
          </p:nvPr>
        </p:nvSpPr>
        <p:spPr/>
        <p:txBody>
          <a:bodyPr/>
          <a:lstStyle/>
          <a:p>
            <a:r>
              <a:rPr lang="en-US" dirty="0"/>
              <a:t>The Heap Order Property</a:t>
            </a:r>
          </a:p>
        </p:txBody>
      </p:sp>
      <p:sp>
        <p:nvSpPr>
          <p:cNvPr id="3" name="Content Placeholder 2">
            <a:extLst>
              <a:ext uri="{FF2B5EF4-FFF2-40B4-BE49-F238E27FC236}">
                <a16:creationId xmlns:a16="http://schemas.microsoft.com/office/drawing/2014/main" id="{3E4A5F8C-4768-450E-97CD-F55C159B6852}"/>
              </a:ext>
            </a:extLst>
          </p:cNvPr>
          <p:cNvSpPr>
            <a:spLocks noGrp="1"/>
          </p:cNvSpPr>
          <p:nvPr>
            <p:ph idx="1"/>
          </p:nvPr>
        </p:nvSpPr>
        <p:spPr/>
        <p:txBody>
          <a:bodyPr>
            <a:normAutofit fontScale="92500" lnSpcReduction="10000"/>
          </a:bodyPr>
          <a:lstStyle/>
          <a:p>
            <a:r>
              <a:rPr lang="en-US" dirty="0"/>
              <a:t>As with binary search trees and AVL trees, we will impose not only the structure, but also an ordering property</a:t>
            </a:r>
          </a:p>
          <a:p>
            <a:r>
              <a:rPr lang="en-US" dirty="0"/>
              <a:t>For binary heaps, we will call this the </a:t>
            </a:r>
            <a:r>
              <a:rPr lang="en-US" b="1" dirty="0"/>
              <a:t>heap order property</a:t>
            </a:r>
          </a:p>
          <a:p>
            <a:r>
              <a:rPr lang="en-US" dirty="0"/>
              <a:t>The heap order property states that the value of the key of each node must be less than or equal to the values of the keys of all children of the node</a:t>
            </a:r>
          </a:p>
          <a:p>
            <a:r>
              <a:rPr lang="en-US" dirty="0"/>
              <a:t>This implies that each node has a key with a value smaller than or equal to the keys of all of its descendants</a:t>
            </a:r>
          </a:p>
          <a:p>
            <a:r>
              <a:rPr lang="en-US" dirty="0"/>
              <a:t>No node can have a key value smaller than that of the root of the tree</a:t>
            </a:r>
          </a:p>
          <a:p>
            <a:r>
              <a:rPr lang="en-US" dirty="0"/>
              <a:t>As with AVL trees, a basic operation may, at first, violate one of the constraints, in this case the heap order property</a:t>
            </a:r>
          </a:p>
          <a:p>
            <a:r>
              <a:rPr lang="en-US" dirty="0"/>
              <a:t>We cannot let a heap operation terminate until it is restored</a:t>
            </a:r>
          </a:p>
        </p:txBody>
      </p:sp>
    </p:spTree>
    <p:extLst>
      <p:ext uri="{BB962C8B-B14F-4D97-AF65-F5344CB8AC3E}">
        <p14:creationId xmlns:p14="http://schemas.microsoft.com/office/powerpoint/2010/main" val="306768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1141</TotalTime>
  <Words>3976</Words>
  <Application>Microsoft Office PowerPoint</Application>
  <PresentationFormat>Widescreen</PresentationFormat>
  <Paragraphs>277</Paragraphs>
  <Slides>48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5" baseType="lpstr">
      <vt:lpstr>Arial</vt:lpstr>
      <vt:lpstr>Calibri</vt:lpstr>
      <vt:lpstr>Calibri Light</vt:lpstr>
      <vt:lpstr>Courier New</vt:lpstr>
      <vt:lpstr>Eras Light ITC</vt:lpstr>
      <vt:lpstr>Office Theme</vt:lpstr>
      <vt:lpstr>Acrobat Document</vt:lpstr>
      <vt:lpstr>ECE365: Data Structures and Algorithms II (DSA 2)</vt:lpstr>
      <vt:lpstr>Priority Queues</vt:lpstr>
      <vt:lpstr>Applications of Priority Queues</vt:lpstr>
      <vt:lpstr>Simple Implementations of Priority Queues</vt:lpstr>
      <vt:lpstr>Binary Heaps</vt:lpstr>
      <vt:lpstr>A Structural Constraint</vt:lpstr>
      <vt:lpstr>Complete Binary Tree Example</vt:lpstr>
      <vt:lpstr>Array-based Complete Binary Trees</vt:lpstr>
      <vt:lpstr>The Heap Order Property</vt:lpstr>
      <vt:lpstr>Heap Example (only the left one is valid)</vt:lpstr>
      <vt:lpstr>Insertion and Percolate Up</vt:lpstr>
      <vt:lpstr>Insertion Example (insert 14)</vt:lpstr>
      <vt:lpstr>Deletion and Percolate Down</vt:lpstr>
      <vt:lpstr>DeleteMin Example (31 is percolating down)</vt:lpstr>
      <vt:lpstr>Be Careful!</vt:lpstr>
      <vt:lpstr>Insert and DeleteMin Complexities</vt:lpstr>
      <vt:lpstr>Locating Items in a Binary Heap</vt:lpstr>
      <vt:lpstr>Other Heap Operations</vt:lpstr>
      <vt:lpstr>Worst-case Linear BuildHeap</vt:lpstr>
      <vt:lpstr>BuildHeap Example</vt:lpstr>
      <vt:lpstr>Proving Worst-case Linear BuildHeap</vt:lpstr>
      <vt:lpstr>Applications of Priority Queues (Revisited)</vt:lpstr>
      <vt:lpstr>d-Heaps</vt:lpstr>
      <vt:lpstr>Merge for Priority Queues</vt:lpstr>
      <vt:lpstr>Leftist Heaps</vt:lpstr>
      <vt:lpstr>Leftist Heap Example (only the left one is valid)</vt:lpstr>
      <vt:lpstr>Properties of Leftist Heaps</vt:lpstr>
      <vt:lpstr>Leftist Heap Merge Operation (recursive)</vt:lpstr>
      <vt:lpstr>Example: Two Leftist Heaps to Merge</vt:lpstr>
      <vt:lpstr>Example: Merging H2 and H1's Right Sub-heap</vt:lpstr>
      <vt:lpstr>Example: Full Heap After the Recursive Step</vt:lpstr>
      <vt:lpstr>Example: Final Result of Leftist Heap Merge</vt:lpstr>
      <vt:lpstr>Leftist Heap Merge Operation (non-recursive)</vt:lpstr>
      <vt:lpstr>Example: Result of Merging Right Paths</vt:lpstr>
      <vt:lpstr>Example: Final Result of Merge (again)</vt:lpstr>
      <vt:lpstr>Insert and DeleteMin for Leftist Heaps</vt:lpstr>
      <vt:lpstr>Skew Heaps (briefly)</vt:lpstr>
      <vt:lpstr>Binomial Queues</vt:lpstr>
      <vt:lpstr>Examples of Binomial Trees</vt:lpstr>
      <vt:lpstr>Properties of Binomial Trees</vt:lpstr>
      <vt:lpstr>Binomial Queue Merge Operation</vt:lpstr>
      <vt:lpstr>Example: Two Binomial Queues to Merge</vt:lpstr>
      <vt:lpstr>Example: Result of Binomial Queue Merge</vt:lpstr>
      <vt:lpstr>Insertion for Binomial Queues</vt:lpstr>
      <vt:lpstr>DeleteMin for Binomial Queues</vt:lpstr>
      <vt:lpstr>Implementing Binomial Queues</vt:lpstr>
      <vt:lpstr>Example of Binomial Queue Implementation</vt:lpstr>
      <vt:lpstr>Fibonacci Heaps (briefly)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ECE264: Data Structures and Algorithms II (DSA 2)</dc:title>
  <dc:creator>Carl</dc:creator>
  <cp:lastModifiedBy>Carl Sable</cp:lastModifiedBy>
  <cp:revision>67</cp:revision>
  <dcterms:created xsi:type="dcterms:W3CDTF">2020-09-10T00:23:29Z</dcterms:created>
  <dcterms:modified xsi:type="dcterms:W3CDTF">2022-09-06T13:00:24Z</dcterms:modified>
</cp:coreProperties>
</file>