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473" r:id="rId8"/>
    <p:sldId id="262" r:id="rId9"/>
    <p:sldId id="263"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422" r:id="rId89"/>
    <p:sldId id="423" r:id="rId90"/>
    <p:sldId id="424" r:id="rId91"/>
    <p:sldId id="425" r:id="rId92"/>
    <p:sldId id="426" r:id="rId93"/>
    <p:sldId id="427" r:id="rId94"/>
    <p:sldId id="428" r:id="rId95"/>
    <p:sldId id="429" r:id="rId96"/>
    <p:sldId id="430" r:id="rId97"/>
    <p:sldId id="433" r:id="rId98"/>
    <p:sldId id="432" r:id="rId99"/>
    <p:sldId id="431" r:id="rId100"/>
    <p:sldId id="434" r:id="rId101"/>
    <p:sldId id="436" r:id="rId102"/>
    <p:sldId id="435" r:id="rId103"/>
    <p:sldId id="437" r:id="rId104"/>
    <p:sldId id="438" r:id="rId105"/>
    <p:sldId id="439" r:id="rId106"/>
    <p:sldId id="440" r:id="rId107"/>
    <p:sldId id="441" r:id="rId108"/>
    <p:sldId id="442" r:id="rId109"/>
    <p:sldId id="443" r:id="rId110"/>
    <p:sldId id="444" r:id="rId111"/>
    <p:sldId id="445" r:id="rId112"/>
    <p:sldId id="447" r:id="rId113"/>
    <p:sldId id="446" r:id="rId114"/>
    <p:sldId id="449" r:id="rId115"/>
    <p:sldId id="448" r:id="rId116"/>
    <p:sldId id="450" r:id="rId117"/>
    <p:sldId id="451" r:id="rId118"/>
    <p:sldId id="452" r:id="rId119"/>
    <p:sldId id="453" r:id="rId120"/>
    <p:sldId id="454" r:id="rId121"/>
    <p:sldId id="455" r:id="rId122"/>
    <p:sldId id="456" r:id="rId123"/>
    <p:sldId id="457" r:id="rId124"/>
    <p:sldId id="458" r:id="rId125"/>
    <p:sldId id="459" r:id="rId126"/>
    <p:sldId id="460" r:id="rId127"/>
    <p:sldId id="461" r:id="rId128"/>
    <p:sldId id="462" r:id="rId129"/>
    <p:sldId id="463" r:id="rId130"/>
    <p:sldId id="465" r:id="rId131"/>
    <p:sldId id="466" r:id="rId132"/>
    <p:sldId id="468" r:id="rId133"/>
    <p:sldId id="467" r:id="rId134"/>
    <p:sldId id="469" r:id="rId135"/>
    <p:sldId id="470" r:id="rId136"/>
    <p:sldId id="471" r:id="rId137"/>
    <p:sldId id="472" r:id="rId138"/>
    <p:sldId id="464"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AB30-1D6F-4B91-857C-A853B4212F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0A30DD-6A73-4FC7-A135-829B56A97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E5293-DAC6-42DA-B32E-3833A5BA5CE4}"/>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5" name="Footer Placeholder 4">
            <a:extLst>
              <a:ext uri="{FF2B5EF4-FFF2-40B4-BE49-F238E27FC236}">
                <a16:creationId xmlns:a16="http://schemas.microsoft.com/office/drawing/2014/main" id="{CBAE17DD-01DD-47C5-B990-BFC945574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A4FAD-1D88-42D8-B33A-A76DAA6A2A53}"/>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29200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8268-AB36-4C9C-BC3F-0D8AA501A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EBA4C3-CF6F-47B2-B53D-73E7E9B0D2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DCB2D-6FF3-40C2-ACC3-14282389BDCA}"/>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5" name="Footer Placeholder 4">
            <a:extLst>
              <a:ext uri="{FF2B5EF4-FFF2-40B4-BE49-F238E27FC236}">
                <a16:creationId xmlns:a16="http://schemas.microsoft.com/office/drawing/2014/main" id="{663520ED-FDE4-45E5-8C73-20899C602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CE58F-FE4A-4AAB-BAFB-67A2B1C034FA}"/>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69058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7F7E1-4E3B-4F7C-B83A-D91FDDC02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7B091-5F18-4125-B879-EF996E4DC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7F27C-E330-496B-96EA-54AAEDDDE382}"/>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5" name="Footer Placeholder 4">
            <a:extLst>
              <a:ext uri="{FF2B5EF4-FFF2-40B4-BE49-F238E27FC236}">
                <a16:creationId xmlns:a16="http://schemas.microsoft.com/office/drawing/2014/main" id="{6074AB00-9255-4F51-91A2-A29091DDC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A48C1-C3BB-4FCC-91FA-15356E1CAEC4}"/>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26914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1345-ADB6-4313-867A-CEA634EC2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9E925-FF84-4C09-BA8E-70B26CD30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8E236-A4FC-49EC-862C-85CF4742B536}"/>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5" name="Footer Placeholder 4">
            <a:extLst>
              <a:ext uri="{FF2B5EF4-FFF2-40B4-BE49-F238E27FC236}">
                <a16:creationId xmlns:a16="http://schemas.microsoft.com/office/drawing/2014/main" id="{482B4409-60C2-40B9-AD60-50B821E55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8612-D40F-449C-9C7B-788589E882BD}"/>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54052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E7D5-3726-4BA4-9842-86765A6FE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36B41-0437-4057-B81E-6BC25AE8E4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03E33-5922-407B-829E-F6E1112410B9}"/>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5" name="Footer Placeholder 4">
            <a:extLst>
              <a:ext uri="{FF2B5EF4-FFF2-40B4-BE49-F238E27FC236}">
                <a16:creationId xmlns:a16="http://schemas.microsoft.com/office/drawing/2014/main" id="{AE7833A2-2E9A-42E3-BA18-0944561A4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28C6B-B5E4-49A2-B975-E4E38377A827}"/>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156928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BC45-B512-41FD-8343-AC349B810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2E794B-D67F-4336-932A-96D40D51AC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F31ADC-6E77-403E-8A0E-6FFB5ECCB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3C02B-684E-4C49-A6CC-92EF990553EC}"/>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6" name="Footer Placeholder 5">
            <a:extLst>
              <a:ext uri="{FF2B5EF4-FFF2-40B4-BE49-F238E27FC236}">
                <a16:creationId xmlns:a16="http://schemas.microsoft.com/office/drawing/2014/main" id="{A4EC13F5-9548-4371-8D79-4222A6C56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78228-F789-4C8C-8385-311C0674C039}"/>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1897329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9BC6-025F-47D7-9AD1-900B43456C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C1792-C418-4501-A699-D4A3E17A9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F5E70E-F402-407A-AD8D-CE59F8E79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19E22-6662-4B26-88A3-4091A17CD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C5125-FCB0-44B0-AE85-60A65CF84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1BEA0-9EAE-4BD5-9522-908F2BE62CFD}"/>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8" name="Footer Placeholder 7">
            <a:extLst>
              <a:ext uri="{FF2B5EF4-FFF2-40B4-BE49-F238E27FC236}">
                <a16:creationId xmlns:a16="http://schemas.microsoft.com/office/drawing/2014/main" id="{C9D4667A-ED79-4172-B2AD-7BBFB659D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6747F3-0E43-4241-9612-692D16C49076}"/>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33350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6249-4440-4590-BE3B-DEF0464099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F727C6-EFB2-404A-9C04-8A2FF6C8C69C}"/>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4" name="Footer Placeholder 3">
            <a:extLst>
              <a:ext uri="{FF2B5EF4-FFF2-40B4-BE49-F238E27FC236}">
                <a16:creationId xmlns:a16="http://schemas.microsoft.com/office/drawing/2014/main" id="{B2EAEEF1-47E8-4BA1-85D9-DAD429EC8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F5BE9-86BC-4E6F-AEA5-694132C25B46}"/>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50654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F1E5B5-9DC8-4B43-951D-5C15C839F17F}"/>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3" name="Footer Placeholder 2">
            <a:extLst>
              <a:ext uri="{FF2B5EF4-FFF2-40B4-BE49-F238E27FC236}">
                <a16:creationId xmlns:a16="http://schemas.microsoft.com/office/drawing/2014/main" id="{418BAFB0-C2F3-4C6A-B46B-C17677A5B1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2AF46-C54C-4FE8-A90F-6E8F00AD2484}"/>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88823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1BB6-40D1-4388-A77A-BA1D6013D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1B21B-48F0-40CD-B4B0-7C4178420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FF9EBD-49CC-447B-8409-5D2BDE0E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58580-0C1C-434B-920C-054A4915C4A0}"/>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6" name="Footer Placeholder 5">
            <a:extLst>
              <a:ext uri="{FF2B5EF4-FFF2-40B4-BE49-F238E27FC236}">
                <a16:creationId xmlns:a16="http://schemas.microsoft.com/office/drawing/2014/main" id="{21555E9A-CCE7-4BB2-AAAC-A1F492CA1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B9A22-381A-4289-B728-DFF2F8FC1F43}"/>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210725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9189-789A-4949-AF90-B6FEBECBA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5B12A-85D6-402E-8384-83782E3FD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A77F94-3884-43EA-BD53-088407F9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A6887-B840-4913-8FF7-F356A4365E62}"/>
              </a:ext>
            </a:extLst>
          </p:cNvPr>
          <p:cNvSpPr>
            <a:spLocks noGrp="1"/>
          </p:cNvSpPr>
          <p:nvPr>
            <p:ph type="dt" sz="half" idx="10"/>
          </p:nvPr>
        </p:nvSpPr>
        <p:spPr/>
        <p:txBody>
          <a:bodyPr/>
          <a:lstStyle/>
          <a:p>
            <a:fld id="{FE4F03D3-3AFF-419A-B8C5-8E2B4CD47574}" type="datetimeFigureOut">
              <a:rPr lang="en-US" smtClean="0"/>
              <a:t>9/25/2022</a:t>
            </a:fld>
            <a:endParaRPr lang="en-US"/>
          </a:p>
        </p:txBody>
      </p:sp>
      <p:sp>
        <p:nvSpPr>
          <p:cNvPr id="6" name="Footer Placeholder 5">
            <a:extLst>
              <a:ext uri="{FF2B5EF4-FFF2-40B4-BE49-F238E27FC236}">
                <a16:creationId xmlns:a16="http://schemas.microsoft.com/office/drawing/2014/main" id="{EFCD025A-4FA9-4A14-97D6-B3CCE2EE7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FD819-7B3B-4D57-BD08-4B1AF99691AB}"/>
              </a:ext>
            </a:extLst>
          </p:cNvPr>
          <p:cNvSpPr>
            <a:spLocks noGrp="1"/>
          </p:cNvSpPr>
          <p:nvPr>
            <p:ph type="sldNum" sz="quarter" idx="12"/>
          </p:nvPr>
        </p:nvSpPr>
        <p:spPr/>
        <p:txBody>
          <a:bodyPr/>
          <a:lstStyle/>
          <a:p>
            <a:fld id="{4945D864-C35C-4746-B740-75ADE3739930}" type="slidenum">
              <a:rPr lang="en-US" smtClean="0"/>
              <a:t>‹#›</a:t>
            </a:fld>
            <a:endParaRPr lang="en-US"/>
          </a:p>
        </p:txBody>
      </p:sp>
    </p:spTree>
    <p:extLst>
      <p:ext uri="{BB962C8B-B14F-4D97-AF65-F5344CB8AC3E}">
        <p14:creationId xmlns:p14="http://schemas.microsoft.com/office/powerpoint/2010/main" val="345725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63A24F-4F3C-463F-98B4-34E167A15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3E11B4-C00D-46C5-AFA5-E5B644F7E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FB0D0-3060-4858-8338-64DE902B2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F03D3-3AFF-419A-B8C5-8E2B4CD47574}" type="datetimeFigureOut">
              <a:rPr lang="en-US" smtClean="0"/>
              <a:t>9/25/2022</a:t>
            </a:fld>
            <a:endParaRPr lang="en-US"/>
          </a:p>
        </p:txBody>
      </p:sp>
      <p:sp>
        <p:nvSpPr>
          <p:cNvPr id="5" name="Footer Placeholder 4">
            <a:extLst>
              <a:ext uri="{FF2B5EF4-FFF2-40B4-BE49-F238E27FC236}">
                <a16:creationId xmlns:a16="http://schemas.microsoft.com/office/drawing/2014/main" id="{305CF1D2-5F46-4534-8E1A-285AEC1C4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91DDA1-69FB-462E-AC3C-D92CC757D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5D864-C35C-4746-B740-75ADE3739930}" type="slidenum">
              <a:rPr lang="en-US" smtClean="0"/>
              <a:t>‹#›</a:t>
            </a:fld>
            <a:endParaRPr lang="en-US"/>
          </a:p>
        </p:txBody>
      </p:sp>
    </p:spTree>
    <p:extLst>
      <p:ext uri="{BB962C8B-B14F-4D97-AF65-F5344CB8AC3E}">
        <p14:creationId xmlns:p14="http://schemas.microsoft.com/office/powerpoint/2010/main" val="2737748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F6CA-ABFF-4035-BC7E-0C6E4BD4B6A0}"/>
              </a:ext>
            </a:extLst>
          </p:cNvPr>
          <p:cNvSpPr>
            <a:spLocks noGrp="1"/>
          </p:cNvSpPr>
          <p:nvPr>
            <p:ph type="ctrTitle"/>
          </p:nvPr>
        </p:nvSpPr>
        <p:spPr/>
        <p:txBody>
          <a:bodyPr/>
          <a:lstStyle/>
          <a:p>
            <a:r>
              <a:rPr lang="en-US" dirty="0"/>
              <a:t>ECE365: Data Structures and Algorithms II (DSA 2)</a:t>
            </a:r>
          </a:p>
        </p:txBody>
      </p:sp>
      <p:sp>
        <p:nvSpPr>
          <p:cNvPr id="3" name="Subtitle 2">
            <a:extLst>
              <a:ext uri="{FF2B5EF4-FFF2-40B4-BE49-F238E27FC236}">
                <a16:creationId xmlns:a16="http://schemas.microsoft.com/office/drawing/2014/main" id="{47F3D3CB-7094-414E-914D-3CAF740BDB5B}"/>
              </a:ext>
            </a:extLst>
          </p:cNvPr>
          <p:cNvSpPr>
            <a:spLocks noGrp="1"/>
          </p:cNvSpPr>
          <p:nvPr>
            <p:ph type="subTitle" idx="1"/>
          </p:nvPr>
        </p:nvSpPr>
        <p:spPr/>
        <p:txBody>
          <a:bodyPr>
            <a:normAutofit/>
          </a:bodyPr>
          <a:lstStyle/>
          <a:p>
            <a:r>
              <a:rPr lang="en-US" sz="4800" dirty="0"/>
              <a:t>Graph Algorithms</a:t>
            </a:r>
          </a:p>
        </p:txBody>
      </p:sp>
    </p:spTree>
    <p:extLst>
      <p:ext uri="{BB962C8B-B14F-4D97-AF65-F5344CB8AC3E}">
        <p14:creationId xmlns:p14="http://schemas.microsoft.com/office/powerpoint/2010/main" val="309613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5D92-FC4B-42AD-9D64-D73FE1D6E3E3}"/>
              </a:ext>
            </a:extLst>
          </p:cNvPr>
          <p:cNvSpPr>
            <a:spLocks noGrp="1"/>
          </p:cNvSpPr>
          <p:nvPr>
            <p:ph type="title"/>
          </p:nvPr>
        </p:nvSpPr>
        <p:spPr/>
        <p:txBody>
          <a:bodyPr/>
          <a:lstStyle/>
          <a:p>
            <a:r>
              <a:rPr lang="en-US" dirty="0"/>
              <a:t>Directed Graph Example (weighted)</a:t>
            </a:r>
          </a:p>
        </p:txBody>
      </p:sp>
      <p:pic>
        <p:nvPicPr>
          <p:cNvPr id="7" name="Picture 6">
            <a:extLst>
              <a:ext uri="{FF2B5EF4-FFF2-40B4-BE49-F238E27FC236}">
                <a16:creationId xmlns:a16="http://schemas.microsoft.com/office/drawing/2014/main" id="{28CAD0BE-91C1-45EF-8291-6742A7C51589}"/>
              </a:ext>
            </a:extLst>
          </p:cNvPr>
          <p:cNvPicPr>
            <a:picLocks noChangeAspect="1"/>
          </p:cNvPicPr>
          <p:nvPr/>
        </p:nvPicPr>
        <p:blipFill>
          <a:blip r:embed="rId2"/>
          <a:stretch>
            <a:fillRect/>
          </a:stretch>
        </p:blipFill>
        <p:spPr>
          <a:xfrm>
            <a:off x="2137041" y="1486150"/>
            <a:ext cx="8192887" cy="4770271"/>
          </a:xfrm>
          <a:prstGeom prst="rect">
            <a:avLst/>
          </a:prstGeom>
        </p:spPr>
      </p:pic>
    </p:spTree>
    <p:extLst>
      <p:ext uri="{BB962C8B-B14F-4D97-AF65-F5344CB8AC3E}">
        <p14:creationId xmlns:p14="http://schemas.microsoft.com/office/powerpoint/2010/main" val="39641050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A04086-900B-48CE-89B7-A6CE4375F86E}"/>
              </a:ext>
            </a:extLst>
          </p:cNvPr>
          <p:cNvSpPr>
            <a:spLocks noGrp="1"/>
          </p:cNvSpPr>
          <p:nvPr>
            <p:ph type="title"/>
          </p:nvPr>
        </p:nvSpPr>
        <p:spPr/>
        <p:txBody>
          <a:bodyPr/>
          <a:lstStyle/>
          <a:p>
            <a:r>
              <a:rPr lang="en-US" dirty="0"/>
              <a:t>Network Flow Problems</a:t>
            </a:r>
          </a:p>
        </p:txBody>
      </p:sp>
      <p:sp>
        <p:nvSpPr>
          <p:cNvPr id="6" name="Content Placeholder 5">
            <a:extLst>
              <a:ext uri="{FF2B5EF4-FFF2-40B4-BE49-F238E27FC236}">
                <a16:creationId xmlns:a16="http://schemas.microsoft.com/office/drawing/2014/main" id="{E5BC3D17-7018-476C-94A2-5312F0427671}"/>
              </a:ext>
            </a:extLst>
          </p:cNvPr>
          <p:cNvSpPr>
            <a:spLocks noGrp="1"/>
          </p:cNvSpPr>
          <p:nvPr>
            <p:ph idx="1"/>
          </p:nvPr>
        </p:nvSpPr>
        <p:spPr/>
        <p:txBody>
          <a:bodyPr>
            <a:normAutofit fontScale="77500" lnSpcReduction="20000"/>
          </a:bodyPr>
          <a:lstStyle/>
          <a:p>
            <a:r>
              <a:rPr lang="en-US" dirty="0"/>
              <a:t>The next subtopic involves what are known as </a:t>
            </a:r>
            <a:r>
              <a:rPr lang="en-US" b="1" dirty="0"/>
              <a:t>network flow problems</a:t>
            </a:r>
          </a:p>
          <a:p>
            <a:r>
              <a:rPr lang="en-US" dirty="0"/>
              <a:t>The </a:t>
            </a:r>
            <a:r>
              <a:rPr lang="en-US" i="1" dirty="0"/>
              <a:t>directed graphs </a:t>
            </a:r>
            <a:r>
              <a:rPr lang="en-US" dirty="0"/>
              <a:t>used for these problems are sometimes called </a:t>
            </a:r>
            <a:r>
              <a:rPr lang="en-US" b="1" dirty="0"/>
              <a:t>flow networks</a:t>
            </a:r>
          </a:p>
          <a:p>
            <a:r>
              <a:rPr lang="en-US" dirty="0"/>
              <a:t>We will cover this topic in more detail than the textbook</a:t>
            </a:r>
          </a:p>
          <a:p>
            <a:r>
              <a:rPr lang="en-US" dirty="0"/>
              <a:t>When dealing with a flow network, two vertices are designated to be the </a:t>
            </a:r>
            <a:r>
              <a:rPr lang="en-US" b="1" dirty="0"/>
              <a:t>source</a:t>
            </a:r>
            <a:r>
              <a:rPr lang="en-US" dirty="0"/>
              <a:t>, s, where </a:t>
            </a:r>
            <a:r>
              <a:rPr lang="en-US" i="1" dirty="0"/>
              <a:t>material</a:t>
            </a:r>
            <a:r>
              <a:rPr lang="en-US" dirty="0"/>
              <a:t> is produced and the </a:t>
            </a:r>
            <a:r>
              <a:rPr lang="en-US" b="1" dirty="0"/>
              <a:t>sink</a:t>
            </a:r>
            <a:r>
              <a:rPr lang="en-US" dirty="0"/>
              <a:t>, t, where material is consumed</a:t>
            </a:r>
          </a:p>
          <a:p>
            <a:r>
              <a:rPr lang="en-US" dirty="0"/>
              <a:t>We are using the term material very generally; e.g., it could be information</a:t>
            </a:r>
          </a:p>
          <a:p>
            <a:r>
              <a:rPr lang="en-US" dirty="0"/>
              <a:t>The source produces material at a steady rate, and the sink consumes material at the same rate; the material is said to </a:t>
            </a:r>
            <a:r>
              <a:rPr lang="en-US" i="1" dirty="0"/>
              <a:t>flow</a:t>
            </a:r>
            <a:r>
              <a:rPr lang="en-US" dirty="0"/>
              <a:t> from the source to the sink</a:t>
            </a:r>
          </a:p>
          <a:p>
            <a:r>
              <a:rPr lang="en-US" dirty="0"/>
              <a:t>Each directed edge can be thought of as a conduit for a material; vertices represent conduit junctions</a:t>
            </a:r>
          </a:p>
          <a:p>
            <a:r>
              <a:rPr lang="en-US" dirty="0"/>
              <a:t>The edge weights, c</a:t>
            </a:r>
            <a:r>
              <a:rPr lang="en-US" baseline="-25000" dirty="0"/>
              <a:t>v,w</a:t>
            </a:r>
            <a:r>
              <a:rPr lang="en-US" dirty="0"/>
              <a:t>, represent </a:t>
            </a:r>
            <a:r>
              <a:rPr lang="en-US" i="1" dirty="0"/>
              <a:t>capacities</a:t>
            </a:r>
            <a:endParaRPr lang="en-US" dirty="0"/>
          </a:p>
          <a:p>
            <a:r>
              <a:rPr lang="en-US" dirty="0"/>
              <a:t>Each edge also has a current flow, f</a:t>
            </a:r>
            <a:r>
              <a:rPr lang="en-US" baseline="-25000" dirty="0"/>
              <a:t>v,w</a:t>
            </a:r>
            <a:r>
              <a:rPr lang="en-US" dirty="0"/>
              <a:t>; it must be the case that: f</a:t>
            </a:r>
            <a:r>
              <a:rPr lang="en-US" baseline="-25000" dirty="0"/>
              <a:t>v,w</a:t>
            </a:r>
            <a:r>
              <a:rPr lang="en-US" dirty="0"/>
              <a:t> ≤ c</a:t>
            </a:r>
            <a:r>
              <a:rPr lang="en-US" baseline="-25000" dirty="0"/>
              <a:t>v,w</a:t>
            </a:r>
            <a:endParaRPr lang="en-US" dirty="0"/>
          </a:p>
          <a:p>
            <a:r>
              <a:rPr lang="en-US" dirty="0"/>
              <a:t>By convention, we will also specify that: f</a:t>
            </a:r>
            <a:r>
              <a:rPr lang="en-US" baseline="-25000" dirty="0"/>
              <a:t>v,w</a:t>
            </a:r>
            <a:r>
              <a:rPr lang="en-US" dirty="0"/>
              <a:t> = -f</a:t>
            </a:r>
            <a:r>
              <a:rPr lang="en-US" baseline="-25000" dirty="0"/>
              <a:t>w,v</a:t>
            </a:r>
          </a:p>
        </p:txBody>
      </p:sp>
    </p:spTree>
    <p:extLst>
      <p:ext uri="{BB962C8B-B14F-4D97-AF65-F5344CB8AC3E}">
        <p14:creationId xmlns:p14="http://schemas.microsoft.com/office/powerpoint/2010/main" val="42638522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2D90-454A-4D6D-A702-78FCF4E69E5D}"/>
              </a:ext>
            </a:extLst>
          </p:cNvPr>
          <p:cNvSpPr>
            <a:spLocks noGrp="1"/>
          </p:cNvSpPr>
          <p:nvPr>
            <p:ph type="title"/>
          </p:nvPr>
        </p:nvSpPr>
        <p:spPr/>
        <p:txBody>
          <a:bodyPr/>
          <a:lstStyle/>
          <a:p>
            <a:r>
              <a:rPr lang="en-US" dirty="0"/>
              <a:t>Conservation of Flow</a:t>
            </a:r>
          </a:p>
        </p:txBody>
      </p:sp>
      <p:sp>
        <p:nvSpPr>
          <p:cNvPr id="3" name="Content Placeholder 2">
            <a:extLst>
              <a:ext uri="{FF2B5EF4-FFF2-40B4-BE49-F238E27FC236}">
                <a16:creationId xmlns:a16="http://schemas.microsoft.com/office/drawing/2014/main" id="{FB7B15D7-AADA-42BB-AFD3-5413E4B08874}"/>
              </a:ext>
            </a:extLst>
          </p:cNvPr>
          <p:cNvSpPr>
            <a:spLocks noGrp="1"/>
          </p:cNvSpPr>
          <p:nvPr>
            <p:ph idx="1"/>
          </p:nvPr>
        </p:nvSpPr>
        <p:spPr/>
        <p:txBody>
          <a:bodyPr>
            <a:normAutofit fontScale="92500" lnSpcReduction="10000"/>
          </a:bodyPr>
          <a:lstStyle/>
          <a:p>
            <a:r>
              <a:rPr lang="en-US" dirty="0"/>
              <a:t>As previously mentioned, each directed edge can be thought of as a conduit for a material, and vertices represent conduit junctions</a:t>
            </a:r>
          </a:p>
          <a:p>
            <a:r>
              <a:rPr lang="en-US" dirty="0"/>
              <a:t>Recall that material is produced at the source and consumed at the sink</a:t>
            </a:r>
          </a:p>
          <a:p>
            <a:r>
              <a:rPr lang="en-US" dirty="0"/>
              <a:t>Other than the source and the sink, material flows through vertices without collecting in them</a:t>
            </a:r>
          </a:p>
          <a:p>
            <a:r>
              <a:rPr lang="en-US" dirty="0"/>
              <a:t>In other words, the rate at which material enters a vertex must equal the rate at which it leaves the vertex</a:t>
            </a:r>
          </a:p>
          <a:p>
            <a:r>
              <a:rPr lang="en-US" dirty="0"/>
              <a:t>This is known as the property of </a:t>
            </a:r>
            <a:r>
              <a:rPr lang="en-US" i="1" dirty="0"/>
              <a:t>flow conservation</a:t>
            </a:r>
            <a:endParaRPr lang="en-US" dirty="0"/>
          </a:p>
          <a:p>
            <a:r>
              <a:rPr lang="en-US" dirty="0"/>
              <a:t>Formally, flow conservation can be expressed as: </a:t>
            </a:r>
            <a:r>
              <a:rPr lang="en-US" dirty="0">
                <a:latin typeface="Cambria Math" panose="02040503050406030204" pitchFamily="18" charset="0"/>
                <a:ea typeface="Cambria Math" panose="02040503050406030204" pitchFamily="18" charset="0"/>
              </a:rPr>
              <a:t>∀</a:t>
            </a:r>
            <a:r>
              <a:rPr lang="en-US" baseline="-25000" dirty="0"/>
              <a:t>vεV</a:t>
            </a:r>
            <a:r>
              <a:rPr lang="en-US" dirty="0"/>
              <a:t>, ∑</a:t>
            </a:r>
            <a:r>
              <a:rPr lang="en-US" baseline="-25000" dirty="0"/>
              <a:t>wεV</a:t>
            </a:r>
            <a:r>
              <a:rPr lang="en-US" dirty="0"/>
              <a:t> f</a:t>
            </a:r>
            <a:r>
              <a:rPr lang="en-US" baseline="-25000" dirty="0"/>
              <a:t>v,w</a:t>
            </a:r>
            <a:r>
              <a:rPr lang="en-US" dirty="0"/>
              <a:t> = 0</a:t>
            </a:r>
          </a:p>
          <a:p>
            <a:r>
              <a:rPr lang="en-US" dirty="0"/>
              <a:t>Note that this formula relies on the convention that f</a:t>
            </a:r>
            <a:r>
              <a:rPr lang="en-US" baseline="-25000" dirty="0"/>
              <a:t>v,w</a:t>
            </a:r>
            <a:r>
              <a:rPr lang="en-US" dirty="0"/>
              <a:t> = -f</a:t>
            </a:r>
            <a:r>
              <a:rPr lang="en-US" baseline="-25000" dirty="0"/>
              <a:t>w,v</a:t>
            </a:r>
            <a:endParaRPr lang="en-US" dirty="0"/>
          </a:p>
          <a:p>
            <a:endParaRPr lang="en-US" dirty="0"/>
          </a:p>
        </p:txBody>
      </p:sp>
    </p:spTree>
    <p:extLst>
      <p:ext uri="{BB962C8B-B14F-4D97-AF65-F5344CB8AC3E}">
        <p14:creationId xmlns:p14="http://schemas.microsoft.com/office/powerpoint/2010/main" val="37677510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A95D-83D0-4295-B353-8D1106DCFEC5}"/>
              </a:ext>
            </a:extLst>
          </p:cNvPr>
          <p:cNvSpPr>
            <a:spLocks noGrp="1"/>
          </p:cNvSpPr>
          <p:nvPr>
            <p:ph type="title"/>
          </p:nvPr>
        </p:nvSpPr>
        <p:spPr/>
        <p:txBody>
          <a:bodyPr/>
          <a:lstStyle/>
          <a:p>
            <a:r>
              <a:rPr lang="en-US" dirty="0"/>
              <a:t>Flow Network Applications</a:t>
            </a:r>
          </a:p>
        </p:txBody>
      </p:sp>
      <p:sp>
        <p:nvSpPr>
          <p:cNvPr id="3" name="Content Placeholder 2">
            <a:extLst>
              <a:ext uri="{FF2B5EF4-FFF2-40B4-BE49-F238E27FC236}">
                <a16:creationId xmlns:a16="http://schemas.microsoft.com/office/drawing/2014/main" id="{6201B4DC-7A71-49F0-9B79-4D5E50EBDED2}"/>
              </a:ext>
            </a:extLst>
          </p:cNvPr>
          <p:cNvSpPr>
            <a:spLocks noGrp="1"/>
          </p:cNvSpPr>
          <p:nvPr>
            <p:ph idx="1"/>
          </p:nvPr>
        </p:nvSpPr>
        <p:spPr/>
        <p:txBody>
          <a:bodyPr/>
          <a:lstStyle/>
          <a:p>
            <a:r>
              <a:rPr lang="en-US" dirty="0"/>
              <a:t>A flow network can be used to model various things; for example:</a:t>
            </a:r>
          </a:p>
          <a:p>
            <a:pPr lvl="1"/>
            <a:r>
              <a:rPr lang="en-US" dirty="0"/>
              <a:t>Liquids flowing through pipes</a:t>
            </a:r>
          </a:p>
          <a:p>
            <a:pPr lvl="1"/>
            <a:r>
              <a:rPr lang="en-US" dirty="0"/>
              <a:t>Parts through assembly lines</a:t>
            </a:r>
          </a:p>
          <a:p>
            <a:pPr lvl="1"/>
            <a:r>
              <a:rPr lang="en-US" dirty="0"/>
              <a:t>Current through electrical networks</a:t>
            </a:r>
          </a:p>
          <a:p>
            <a:pPr lvl="1"/>
            <a:r>
              <a:rPr lang="en-US" dirty="0"/>
              <a:t>Information flowing through communication networks</a:t>
            </a:r>
          </a:p>
          <a:p>
            <a:pPr lvl="1"/>
            <a:r>
              <a:rPr lang="en-US" dirty="0"/>
              <a:t>Traffic flowing between intersections</a:t>
            </a:r>
          </a:p>
          <a:p>
            <a:pPr lvl="1"/>
            <a:r>
              <a:rPr lang="en-US" dirty="0"/>
              <a:t>Merchandise that must be transported to a destination</a:t>
            </a:r>
          </a:p>
          <a:p>
            <a:r>
              <a:rPr lang="en-US" dirty="0"/>
              <a:t>The algorithm we consider assumes we are trying to maximize the flow of material from the source, s, to the sink, t, in a flow network</a:t>
            </a:r>
          </a:p>
        </p:txBody>
      </p:sp>
    </p:spTree>
    <p:extLst>
      <p:ext uri="{BB962C8B-B14F-4D97-AF65-F5344CB8AC3E}">
        <p14:creationId xmlns:p14="http://schemas.microsoft.com/office/powerpoint/2010/main" val="31748813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ED95-D89B-4DA9-A586-A038F1F6563D}"/>
              </a:ext>
            </a:extLst>
          </p:cNvPr>
          <p:cNvSpPr>
            <a:spLocks noGrp="1"/>
          </p:cNvSpPr>
          <p:nvPr>
            <p:ph type="title"/>
          </p:nvPr>
        </p:nvSpPr>
        <p:spPr/>
        <p:txBody>
          <a:bodyPr/>
          <a:lstStyle/>
          <a:p>
            <a:r>
              <a:rPr lang="en-US" dirty="0"/>
              <a:t>The Maximum Flow Problem</a:t>
            </a:r>
          </a:p>
        </p:txBody>
      </p:sp>
      <p:sp>
        <p:nvSpPr>
          <p:cNvPr id="3" name="Content Placeholder 2">
            <a:extLst>
              <a:ext uri="{FF2B5EF4-FFF2-40B4-BE49-F238E27FC236}">
                <a16:creationId xmlns:a16="http://schemas.microsoft.com/office/drawing/2014/main" id="{42326D7A-BB48-4638-9FF9-57F88B26A9C8}"/>
              </a:ext>
            </a:extLst>
          </p:cNvPr>
          <p:cNvSpPr>
            <a:spLocks noGrp="1"/>
          </p:cNvSpPr>
          <p:nvPr>
            <p:ph idx="1"/>
          </p:nvPr>
        </p:nvSpPr>
        <p:spPr/>
        <p:txBody>
          <a:bodyPr>
            <a:normAutofit fontScale="92500" lnSpcReduction="10000"/>
          </a:bodyPr>
          <a:lstStyle/>
          <a:p>
            <a:r>
              <a:rPr lang="en-US" dirty="0"/>
              <a:t>The </a:t>
            </a:r>
            <a:r>
              <a:rPr lang="en-US" b="1" dirty="0"/>
              <a:t>maximum-flow problem </a:t>
            </a:r>
            <a:r>
              <a:rPr lang="en-US" dirty="0"/>
              <a:t>asks us to determine the greatest rate at which material can be shipped from s to t without violating any constraints</a:t>
            </a:r>
          </a:p>
          <a:p>
            <a:r>
              <a:rPr lang="en-US" dirty="0"/>
              <a:t>The textbook uses three types of graphs to discuss the steps for finding a solution:</a:t>
            </a:r>
          </a:p>
          <a:p>
            <a:pPr lvl="1"/>
            <a:r>
              <a:rPr lang="en-US" dirty="0"/>
              <a:t>The </a:t>
            </a:r>
            <a:r>
              <a:rPr lang="en-US" b="1" dirty="0"/>
              <a:t>graph</a:t>
            </a:r>
            <a:r>
              <a:rPr lang="en-US" dirty="0"/>
              <a:t> is just the given flow network; it indicates the capacities of edges, and this graph never changes during the execution of the algorithm we will cover</a:t>
            </a:r>
          </a:p>
          <a:p>
            <a:pPr lvl="1"/>
            <a:r>
              <a:rPr lang="en-US" dirty="0"/>
              <a:t>The </a:t>
            </a:r>
            <a:r>
              <a:rPr lang="en-US" b="1" dirty="0"/>
              <a:t>flow graph </a:t>
            </a:r>
            <a:r>
              <a:rPr lang="en-US" dirty="0"/>
              <a:t>indicates the current flow along each edge; I have seen some other sources combine the graph and the flow graph</a:t>
            </a:r>
          </a:p>
          <a:p>
            <a:pPr lvl="1"/>
            <a:r>
              <a:rPr lang="en-US" dirty="0"/>
              <a:t>The </a:t>
            </a:r>
            <a:r>
              <a:rPr lang="en-US" b="1" dirty="0"/>
              <a:t>residual graph</a:t>
            </a:r>
            <a:r>
              <a:rPr lang="en-US" dirty="0"/>
              <a:t>, a.k.a. </a:t>
            </a:r>
            <a:r>
              <a:rPr lang="en-US" i="1" dirty="0"/>
              <a:t>residual network</a:t>
            </a:r>
            <a:r>
              <a:rPr lang="en-US" dirty="0"/>
              <a:t>, shows how much additional flow can be pumped along each edge; all the edges in this graph have positive weights</a:t>
            </a:r>
          </a:p>
          <a:p>
            <a:r>
              <a:rPr lang="en-US" dirty="0"/>
              <a:t>Initially, the flow graph has zeros for every edge, and the residual graph is the same as the original graph</a:t>
            </a:r>
          </a:p>
        </p:txBody>
      </p:sp>
    </p:spTree>
    <p:extLst>
      <p:ext uri="{BB962C8B-B14F-4D97-AF65-F5344CB8AC3E}">
        <p14:creationId xmlns:p14="http://schemas.microsoft.com/office/powerpoint/2010/main" val="23714803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D14B-3C4B-4CEE-A14C-94E2BE271035}"/>
              </a:ext>
            </a:extLst>
          </p:cNvPr>
          <p:cNvSpPr>
            <a:spLocks noGrp="1"/>
          </p:cNvSpPr>
          <p:nvPr>
            <p:ph type="title"/>
          </p:nvPr>
        </p:nvSpPr>
        <p:spPr/>
        <p:txBody>
          <a:bodyPr/>
          <a:lstStyle/>
          <a:p>
            <a:r>
              <a:rPr lang="en-US" dirty="0"/>
              <a:t>Example of Initial Graphs</a:t>
            </a:r>
          </a:p>
        </p:txBody>
      </p:sp>
      <p:pic>
        <p:nvPicPr>
          <p:cNvPr id="7" name="Content Placeholder 6">
            <a:extLst>
              <a:ext uri="{FF2B5EF4-FFF2-40B4-BE49-F238E27FC236}">
                <a16:creationId xmlns:a16="http://schemas.microsoft.com/office/drawing/2014/main" id="{740B4ABA-9173-4C94-BDC4-39D0034BB1F0}"/>
              </a:ext>
            </a:extLst>
          </p:cNvPr>
          <p:cNvPicPr>
            <a:picLocks noGrp="1" noChangeAspect="1"/>
          </p:cNvPicPr>
          <p:nvPr>
            <p:ph idx="1"/>
          </p:nvPr>
        </p:nvPicPr>
        <p:blipFill>
          <a:blip r:embed="rId2"/>
          <a:stretch>
            <a:fillRect/>
          </a:stretch>
        </p:blipFill>
        <p:spPr>
          <a:xfrm>
            <a:off x="895714" y="1690688"/>
            <a:ext cx="10400572" cy="4112704"/>
          </a:xfrm>
        </p:spPr>
      </p:pic>
    </p:spTree>
    <p:extLst>
      <p:ext uri="{BB962C8B-B14F-4D97-AF65-F5344CB8AC3E}">
        <p14:creationId xmlns:p14="http://schemas.microsoft.com/office/powerpoint/2010/main" val="26676213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00A0-4923-46AE-B15B-56D3E486AE55}"/>
              </a:ext>
            </a:extLst>
          </p:cNvPr>
          <p:cNvSpPr>
            <a:spLocks noGrp="1"/>
          </p:cNvSpPr>
          <p:nvPr>
            <p:ph type="title"/>
          </p:nvPr>
        </p:nvSpPr>
        <p:spPr/>
        <p:txBody>
          <a:bodyPr/>
          <a:lstStyle/>
          <a:p>
            <a:r>
              <a:rPr lang="en-US" dirty="0"/>
              <a:t>Augmenting Paths</a:t>
            </a:r>
          </a:p>
        </p:txBody>
      </p:sp>
      <p:sp>
        <p:nvSpPr>
          <p:cNvPr id="3" name="Content Placeholder 2">
            <a:extLst>
              <a:ext uri="{FF2B5EF4-FFF2-40B4-BE49-F238E27FC236}">
                <a16:creationId xmlns:a16="http://schemas.microsoft.com/office/drawing/2014/main" id="{696B1599-8D95-4798-B617-42DAE7B07C41}"/>
              </a:ext>
            </a:extLst>
          </p:cNvPr>
          <p:cNvSpPr>
            <a:spLocks noGrp="1"/>
          </p:cNvSpPr>
          <p:nvPr>
            <p:ph idx="1"/>
          </p:nvPr>
        </p:nvSpPr>
        <p:spPr/>
        <p:txBody>
          <a:bodyPr>
            <a:normAutofit fontScale="70000" lnSpcReduction="20000"/>
          </a:bodyPr>
          <a:lstStyle/>
          <a:p>
            <a:r>
              <a:rPr lang="en-US" dirty="0"/>
              <a:t>At any time, a path from the source to the sink in the residual graph is called an </a:t>
            </a:r>
            <a:r>
              <a:rPr lang="en-US" b="1" dirty="0"/>
              <a:t>augmenting path</a:t>
            </a:r>
          </a:p>
          <a:p>
            <a:r>
              <a:rPr lang="en-US" dirty="0"/>
              <a:t>Any augmenting path represents a valid way to push more flow from the source to the sink</a:t>
            </a:r>
          </a:p>
          <a:p>
            <a:r>
              <a:rPr lang="en-US" dirty="0">
                <a:sym typeface="Wingdings" panose="05000000000000000000" pitchFamily="2" charset="2"/>
              </a:rPr>
              <a:t>We will see from an example that when we pump material along a path, we need to add additional </a:t>
            </a:r>
            <a:r>
              <a:rPr lang="en-US" i="1" dirty="0">
                <a:sym typeface="Wingdings" panose="05000000000000000000" pitchFamily="2" charset="2"/>
              </a:rPr>
              <a:t>back edges </a:t>
            </a:r>
            <a:r>
              <a:rPr lang="en-US" dirty="0">
                <a:sym typeface="Wingdings" panose="05000000000000000000" pitchFamily="2" charset="2"/>
              </a:rPr>
              <a:t>in the residual graph</a:t>
            </a:r>
          </a:p>
          <a:p>
            <a:r>
              <a:rPr lang="en-US" dirty="0">
                <a:sym typeface="Wingdings" panose="05000000000000000000" pitchFamily="2" charset="2"/>
              </a:rPr>
              <a:t>The back edges indicates that we are allowed to undo flow, which is equivalent to pumping flow in the opposite direction</a:t>
            </a:r>
          </a:p>
          <a:p>
            <a:r>
              <a:rPr lang="en-US" dirty="0">
                <a:sym typeface="Wingdings" panose="05000000000000000000" pitchFamily="2" charset="2"/>
              </a:rPr>
              <a:t>If we do not allow this, in certain circumstances, we might saturate our graph with a suboptimal solution</a:t>
            </a:r>
          </a:p>
          <a:p>
            <a:r>
              <a:rPr lang="en-US" dirty="0"/>
              <a:t>For example, consider what happens when we start by pumping 3 units of material along the augmenting path s </a:t>
            </a:r>
            <a:r>
              <a:rPr lang="en-US" dirty="0">
                <a:sym typeface="Wingdings" panose="05000000000000000000" pitchFamily="2" charset="2"/>
              </a:rPr>
              <a:t> a  d  t in our example graph</a:t>
            </a:r>
          </a:p>
          <a:p>
            <a:pPr lvl="1"/>
            <a:r>
              <a:rPr lang="en-US" dirty="0">
                <a:sym typeface="Wingdings" panose="05000000000000000000" pitchFamily="2" charset="2"/>
              </a:rPr>
              <a:t>Without the back edges, only one additional unit of flow can be pumped along the path s  a  c  t, leading to a total flow of 4, which is suboptimal (the figure on the next slide helps to visualize this)</a:t>
            </a:r>
          </a:p>
          <a:p>
            <a:pPr lvl="1"/>
            <a:r>
              <a:rPr lang="en-US" dirty="0">
                <a:sym typeface="Wingdings" panose="05000000000000000000" pitchFamily="2" charset="2"/>
              </a:rPr>
              <a:t>With the back edges, 2 additional units of flow can be pumped along the path s  b  d  a  c  t, leading to a total flow of 5, which is optimal (the figure in two slides helps to visualize this)</a:t>
            </a:r>
            <a:endParaRPr lang="en-US" dirty="0"/>
          </a:p>
          <a:p>
            <a:endParaRPr lang="en-US" dirty="0"/>
          </a:p>
          <a:p>
            <a:endParaRPr lang="en-US" dirty="0"/>
          </a:p>
        </p:txBody>
      </p:sp>
    </p:spTree>
    <p:extLst>
      <p:ext uri="{BB962C8B-B14F-4D97-AF65-F5344CB8AC3E}">
        <p14:creationId xmlns:p14="http://schemas.microsoft.com/office/powerpoint/2010/main" val="38373324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9338-16DB-430F-B1EC-D96B0C8F0F3D}"/>
              </a:ext>
            </a:extLst>
          </p:cNvPr>
          <p:cNvSpPr>
            <a:spLocks noGrp="1"/>
          </p:cNvSpPr>
          <p:nvPr>
            <p:ph type="title"/>
          </p:nvPr>
        </p:nvSpPr>
        <p:spPr/>
        <p:txBody>
          <a:bodyPr/>
          <a:lstStyle/>
          <a:p>
            <a:r>
              <a:rPr lang="en-US" dirty="0"/>
              <a:t>Residual Graph without Back Edges</a:t>
            </a:r>
          </a:p>
        </p:txBody>
      </p:sp>
      <p:pic>
        <p:nvPicPr>
          <p:cNvPr id="7" name="Content Placeholder 6">
            <a:extLst>
              <a:ext uri="{FF2B5EF4-FFF2-40B4-BE49-F238E27FC236}">
                <a16:creationId xmlns:a16="http://schemas.microsoft.com/office/drawing/2014/main" id="{D487C98B-993A-4171-B7DB-72DFFE668046}"/>
              </a:ext>
            </a:extLst>
          </p:cNvPr>
          <p:cNvPicPr>
            <a:picLocks noGrp="1" noChangeAspect="1"/>
          </p:cNvPicPr>
          <p:nvPr>
            <p:ph idx="1"/>
          </p:nvPr>
        </p:nvPicPr>
        <p:blipFill>
          <a:blip r:embed="rId2"/>
          <a:stretch>
            <a:fillRect/>
          </a:stretch>
        </p:blipFill>
        <p:spPr>
          <a:xfrm>
            <a:off x="505728" y="1690688"/>
            <a:ext cx="11180543" cy="4300209"/>
          </a:xfrm>
        </p:spPr>
      </p:pic>
    </p:spTree>
    <p:extLst>
      <p:ext uri="{BB962C8B-B14F-4D97-AF65-F5344CB8AC3E}">
        <p14:creationId xmlns:p14="http://schemas.microsoft.com/office/powerpoint/2010/main" val="4268701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FD49-CAF8-4538-99B3-29C1AC67DE7C}"/>
              </a:ext>
            </a:extLst>
          </p:cNvPr>
          <p:cNvSpPr>
            <a:spLocks noGrp="1"/>
          </p:cNvSpPr>
          <p:nvPr>
            <p:ph type="title"/>
          </p:nvPr>
        </p:nvSpPr>
        <p:spPr/>
        <p:txBody>
          <a:bodyPr/>
          <a:lstStyle/>
          <a:p>
            <a:r>
              <a:rPr lang="en-US" dirty="0"/>
              <a:t>Residual Graph With Back Edges</a:t>
            </a:r>
          </a:p>
        </p:txBody>
      </p:sp>
      <p:pic>
        <p:nvPicPr>
          <p:cNvPr id="7" name="Content Placeholder 6">
            <a:extLst>
              <a:ext uri="{FF2B5EF4-FFF2-40B4-BE49-F238E27FC236}">
                <a16:creationId xmlns:a16="http://schemas.microsoft.com/office/drawing/2014/main" id="{9F238D0E-1DAA-4C7D-9007-0FEAAF43FF53}"/>
              </a:ext>
            </a:extLst>
          </p:cNvPr>
          <p:cNvPicPr>
            <a:picLocks noGrp="1" noChangeAspect="1"/>
          </p:cNvPicPr>
          <p:nvPr>
            <p:ph idx="1"/>
          </p:nvPr>
        </p:nvPicPr>
        <p:blipFill>
          <a:blip r:embed="rId2"/>
          <a:stretch>
            <a:fillRect/>
          </a:stretch>
        </p:blipFill>
        <p:spPr>
          <a:xfrm>
            <a:off x="456437" y="1690688"/>
            <a:ext cx="11279125" cy="4286463"/>
          </a:xfrm>
        </p:spPr>
      </p:pic>
    </p:spTree>
    <p:extLst>
      <p:ext uri="{BB962C8B-B14F-4D97-AF65-F5344CB8AC3E}">
        <p14:creationId xmlns:p14="http://schemas.microsoft.com/office/powerpoint/2010/main" val="15051992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990C-22FE-42C9-A527-65D788261D5A}"/>
              </a:ext>
            </a:extLst>
          </p:cNvPr>
          <p:cNvSpPr>
            <a:spLocks noGrp="1"/>
          </p:cNvSpPr>
          <p:nvPr>
            <p:ph type="title"/>
          </p:nvPr>
        </p:nvSpPr>
        <p:spPr/>
        <p:txBody>
          <a:bodyPr/>
          <a:lstStyle/>
          <a:p>
            <a:r>
              <a:rPr lang="en-US" dirty="0"/>
              <a:t>The Ford-Fulkerson Method</a:t>
            </a:r>
          </a:p>
        </p:txBody>
      </p:sp>
      <p:sp>
        <p:nvSpPr>
          <p:cNvPr id="3" name="Content Placeholder 2">
            <a:extLst>
              <a:ext uri="{FF2B5EF4-FFF2-40B4-BE49-F238E27FC236}">
                <a16:creationId xmlns:a16="http://schemas.microsoft.com/office/drawing/2014/main" id="{1D66673B-92AB-406B-8425-DF5D31E0A7BF}"/>
              </a:ext>
            </a:extLst>
          </p:cNvPr>
          <p:cNvSpPr>
            <a:spLocks noGrp="1"/>
          </p:cNvSpPr>
          <p:nvPr>
            <p:ph idx="1"/>
          </p:nvPr>
        </p:nvSpPr>
        <p:spPr/>
        <p:txBody>
          <a:bodyPr>
            <a:normAutofit fontScale="70000" lnSpcReduction="20000"/>
          </a:bodyPr>
          <a:lstStyle/>
          <a:p>
            <a:r>
              <a:rPr lang="en-US" dirty="0"/>
              <a:t>An effective approach for solving the maximum-flow problem is known as the </a:t>
            </a:r>
            <a:r>
              <a:rPr lang="en-US" b="1" dirty="0"/>
              <a:t>Ford-Fulkerson method</a:t>
            </a:r>
            <a:r>
              <a:rPr lang="en-US" dirty="0"/>
              <a:t>, a.k.a. the </a:t>
            </a:r>
            <a:r>
              <a:rPr lang="en-US" i="1" dirty="0"/>
              <a:t>augmenting-path method</a:t>
            </a:r>
            <a:r>
              <a:rPr lang="en-US" dirty="0"/>
              <a:t> (the name is not mentioned in the textbook)</a:t>
            </a:r>
          </a:p>
          <a:p>
            <a:r>
              <a:rPr lang="en-US" dirty="0"/>
              <a:t>Note that this is called a method instead of an algorithm, because it is quite general, and there are actually several algorithms that can be used to implement this method</a:t>
            </a:r>
          </a:p>
          <a:p>
            <a:r>
              <a:rPr lang="en-US" dirty="0"/>
              <a:t>My pseudo-code for the method is as follows:</a:t>
            </a:r>
          </a:p>
          <a:p>
            <a:pPr marL="457200" lvl="1" indent="0">
              <a:buNone/>
            </a:pPr>
            <a:r>
              <a:rPr lang="en-US" noProof="1">
                <a:latin typeface="Courier New" panose="02070309020205020404" pitchFamily="49" charset="0"/>
                <a:cs typeface="Courier New" panose="02070309020205020404" pitchFamily="49" charset="0"/>
              </a:rPr>
              <a:t>FordFulkersonMethod (Graph G, source s, sink t)</a:t>
            </a:r>
          </a:p>
          <a:p>
            <a:pPr marL="457200" lvl="1" indent="0">
              <a:buNone/>
            </a:pPr>
            <a:r>
              <a:rPr lang="en-US" noProof="1">
                <a:latin typeface="Courier New" panose="02070309020205020404" pitchFamily="49" charset="0"/>
                <a:cs typeface="Courier New" panose="02070309020205020404" pitchFamily="49" charset="0"/>
              </a:rPr>
              <a:t>  initialize all flows to 0</a:t>
            </a:r>
          </a:p>
          <a:p>
            <a:pPr marL="457200" lvl="1" indent="0">
              <a:buNone/>
            </a:pPr>
            <a:r>
              <a:rPr lang="en-US" noProof="1">
                <a:latin typeface="Courier New" panose="02070309020205020404" pitchFamily="49" charset="0"/>
                <a:cs typeface="Courier New" panose="02070309020205020404" pitchFamily="49" charset="0"/>
              </a:rPr>
              <a:t>  while there exists an augmenting path p</a:t>
            </a:r>
          </a:p>
          <a:p>
            <a:pPr marL="457200" lvl="1" indent="0">
              <a:buNone/>
            </a:pPr>
            <a:r>
              <a:rPr lang="en-US" noProof="1">
                <a:latin typeface="Courier New" panose="02070309020205020404" pitchFamily="49" charset="0"/>
                <a:cs typeface="Courier New" panose="02070309020205020404" pitchFamily="49" charset="0"/>
              </a:rPr>
              <a:t>    augment the flow f along p as much as possible</a:t>
            </a:r>
          </a:p>
          <a:p>
            <a:r>
              <a:rPr lang="en-US" dirty="0"/>
              <a:t>We still need to decide which augmenting path to use when multiple such paths exist</a:t>
            </a:r>
          </a:p>
          <a:p>
            <a:r>
              <a:rPr lang="en-US" dirty="0"/>
              <a:t>No matter how we choose the paths, the final solution will be optimal (we will discuss why soon)</a:t>
            </a:r>
          </a:p>
          <a:p>
            <a:r>
              <a:rPr lang="en-US" dirty="0"/>
              <a:t>However, some methods of choosing the augmenting paths will lead to more efficient running times than others (we will mention a couple of reasonable possibilities shortly)</a:t>
            </a:r>
          </a:p>
        </p:txBody>
      </p:sp>
    </p:spTree>
    <p:extLst>
      <p:ext uri="{BB962C8B-B14F-4D97-AF65-F5344CB8AC3E}">
        <p14:creationId xmlns:p14="http://schemas.microsoft.com/office/powerpoint/2010/main" val="14874248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51B5-AB06-4F9F-B6C6-6E2483DFAC64}"/>
              </a:ext>
            </a:extLst>
          </p:cNvPr>
          <p:cNvSpPr>
            <a:spLocks noGrp="1"/>
          </p:cNvSpPr>
          <p:nvPr>
            <p:ph type="title"/>
          </p:nvPr>
        </p:nvSpPr>
        <p:spPr/>
        <p:txBody>
          <a:bodyPr/>
          <a:lstStyle/>
          <a:p>
            <a:r>
              <a:rPr lang="en-US" dirty="0"/>
              <a:t>Cuts in Flow Networks</a:t>
            </a:r>
          </a:p>
        </p:txBody>
      </p:sp>
      <p:sp>
        <p:nvSpPr>
          <p:cNvPr id="3" name="Content Placeholder 2">
            <a:extLst>
              <a:ext uri="{FF2B5EF4-FFF2-40B4-BE49-F238E27FC236}">
                <a16:creationId xmlns:a16="http://schemas.microsoft.com/office/drawing/2014/main" id="{C346E121-B90A-4C13-A579-02F2C6E134DA}"/>
              </a:ext>
            </a:extLst>
          </p:cNvPr>
          <p:cNvSpPr>
            <a:spLocks noGrp="1"/>
          </p:cNvSpPr>
          <p:nvPr>
            <p:ph idx="1"/>
          </p:nvPr>
        </p:nvSpPr>
        <p:spPr/>
        <p:txBody>
          <a:bodyPr>
            <a:normAutofit/>
          </a:bodyPr>
          <a:lstStyle/>
          <a:p>
            <a:r>
              <a:rPr lang="en-US" dirty="0"/>
              <a:t>Remember the definition of a </a:t>
            </a:r>
            <a:r>
              <a:rPr lang="en-US" b="1" dirty="0"/>
              <a:t>cut</a:t>
            </a:r>
            <a:r>
              <a:rPr lang="en-US" dirty="0"/>
              <a:t>, which is a partitioning of the vertices of a graph into two sets </a:t>
            </a:r>
          </a:p>
          <a:p>
            <a:r>
              <a:rPr lang="en-US" dirty="0"/>
              <a:t>Let (S, T) be any cut of the graph G such that the source, s, is a member of S and the sink, t, is a member of T</a:t>
            </a:r>
          </a:p>
          <a:p>
            <a:r>
              <a:rPr lang="en-US" dirty="0"/>
              <a:t>The flow from s to t is also the net flow across any such cut</a:t>
            </a:r>
          </a:p>
          <a:p>
            <a:r>
              <a:rPr lang="en-US" dirty="0"/>
              <a:t>There are 2</a:t>
            </a:r>
            <a:r>
              <a:rPr lang="en-US" baseline="30000" dirty="0"/>
              <a:t>|V|-2 </a:t>
            </a:r>
            <a:r>
              <a:rPr lang="en-US" dirty="0"/>
              <a:t>such cuts</a:t>
            </a:r>
          </a:p>
          <a:p>
            <a:r>
              <a:rPr lang="en-US" dirty="0"/>
              <a:t>This means that the value of any flow in a flow network G is bounded by the capacity of any such (S, T) cut of G</a:t>
            </a:r>
          </a:p>
        </p:txBody>
      </p:sp>
    </p:spTree>
    <p:extLst>
      <p:ext uri="{BB962C8B-B14F-4D97-AF65-F5344CB8AC3E}">
        <p14:creationId xmlns:p14="http://schemas.microsoft.com/office/powerpoint/2010/main" val="149109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B27F-C381-4581-BDEA-B50FE328A8A3}"/>
              </a:ext>
            </a:extLst>
          </p:cNvPr>
          <p:cNvSpPr>
            <a:spLocks noGrp="1"/>
          </p:cNvSpPr>
          <p:nvPr>
            <p:ph type="title"/>
          </p:nvPr>
        </p:nvSpPr>
        <p:spPr/>
        <p:txBody>
          <a:bodyPr/>
          <a:lstStyle/>
          <a:p>
            <a:r>
              <a:rPr lang="en-US" dirty="0"/>
              <a:t>Analyzing Graph Algorithms</a:t>
            </a:r>
          </a:p>
        </p:txBody>
      </p:sp>
      <p:sp>
        <p:nvSpPr>
          <p:cNvPr id="3" name="Content Placeholder 2">
            <a:extLst>
              <a:ext uri="{FF2B5EF4-FFF2-40B4-BE49-F238E27FC236}">
                <a16:creationId xmlns:a16="http://schemas.microsoft.com/office/drawing/2014/main" id="{C31AE247-C9B7-4EA2-AB28-CB9D2AB45C00}"/>
              </a:ext>
            </a:extLst>
          </p:cNvPr>
          <p:cNvSpPr>
            <a:spLocks noGrp="1"/>
          </p:cNvSpPr>
          <p:nvPr>
            <p:ph idx="1"/>
          </p:nvPr>
        </p:nvSpPr>
        <p:spPr/>
        <p:txBody>
          <a:bodyPr>
            <a:normAutofit fontScale="85000" lnSpcReduction="20000"/>
          </a:bodyPr>
          <a:lstStyle/>
          <a:p>
            <a:r>
              <a:rPr lang="en-US" dirty="0"/>
              <a:t>When analyzing data structures and algorithms involving graphs, we will consider the number of both vertices and edges; that is |V| and |E|</a:t>
            </a:r>
          </a:p>
          <a:p>
            <a:r>
              <a:rPr lang="en-US" dirty="0"/>
              <a:t>Recall that V and E are sets (of vertices and edges, respectively)</a:t>
            </a:r>
          </a:p>
          <a:p>
            <a:r>
              <a:rPr lang="en-US" dirty="0"/>
              <a:t>The vertical bars around a set represent the size of the set, or the number of items in the set (in this case, the number of vertices or edges)</a:t>
            </a:r>
          </a:p>
          <a:p>
            <a:r>
              <a:rPr lang="en-US" dirty="0"/>
              <a:t>When using big-Oh notation, as a shorthand, I may sometimes write V and E without the vertical bars, but this is just shorthand</a:t>
            </a:r>
          </a:p>
          <a:p>
            <a:r>
              <a:rPr lang="en-US" dirty="0"/>
              <a:t>For example, O(V*E) should really be O(|V|*|E|)</a:t>
            </a:r>
          </a:p>
          <a:p>
            <a:r>
              <a:rPr lang="en-US" dirty="0"/>
              <a:t>Of course, these two sizes (|V| and |E|) are related</a:t>
            </a:r>
          </a:p>
          <a:p>
            <a:pPr lvl="1"/>
            <a:r>
              <a:rPr lang="en-US" dirty="0"/>
              <a:t>For an undirected graph, |E| ≤ |V| * (|V| - 1) / 2, assuming we do not allow edges from a vertex to itself, and we do not allow duplicate edges</a:t>
            </a:r>
          </a:p>
          <a:p>
            <a:pPr lvl="1"/>
            <a:r>
              <a:rPr lang="en-US" dirty="0"/>
              <a:t>For a directed graph, |E| ≤ |V|</a:t>
            </a:r>
            <a:r>
              <a:rPr lang="en-US" baseline="30000" dirty="0"/>
              <a:t>2</a:t>
            </a:r>
            <a:r>
              <a:rPr lang="en-US" dirty="0"/>
              <a:t>, assuming we allow an edge from a vertex to itself, which is more commonly allowed for a directed graph, but no duplicate edges</a:t>
            </a:r>
          </a:p>
          <a:p>
            <a:endParaRPr lang="en-US" dirty="0"/>
          </a:p>
        </p:txBody>
      </p:sp>
    </p:spTree>
    <p:extLst>
      <p:ext uri="{BB962C8B-B14F-4D97-AF65-F5344CB8AC3E}">
        <p14:creationId xmlns:p14="http://schemas.microsoft.com/office/powerpoint/2010/main" val="47713011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9D98-BD2B-43DD-964D-C55CB51F81D2}"/>
              </a:ext>
            </a:extLst>
          </p:cNvPr>
          <p:cNvSpPr>
            <a:spLocks noGrp="1"/>
          </p:cNvSpPr>
          <p:nvPr>
            <p:ph type="title"/>
          </p:nvPr>
        </p:nvSpPr>
        <p:spPr/>
        <p:txBody>
          <a:bodyPr/>
          <a:lstStyle/>
          <a:p>
            <a:r>
              <a:rPr lang="en-US" dirty="0"/>
              <a:t>The Max-flow, Min-cut Theorem</a:t>
            </a:r>
          </a:p>
        </p:txBody>
      </p:sp>
      <p:sp>
        <p:nvSpPr>
          <p:cNvPr id="3" name="Content Placeholder 2">
            <a:extLst>
              <a:ext uri="{FF2B5EF4-FFF2-40B4-BE49-F238E27FC236}">
                <a16:creationId xmlns:a16="http://schemas.microsoft.com/office/drawing/2014/main" id="{C593674A-F956-4524-8978-565D58374CC7}"/>
              </a:ext>
            </a:extLst>
          </p:cNvPr>
          <p:cNvSpPr>
            <a:spLocks noGrp="1"/>
          </p:cNvSpPr>
          <p:nvPr>
            <p:ph idx="1"/>
          </p:nvPr>
        </p:nvSpPr>
        <p:spPr/>
        <p:txBody>
          <a:bodyPr>
            <a:normAutofit fontScale="70000" lnSpcReduction="20000"/>
          </a:bodyPr>
          <a:lstStyle/>
          <a:p>
            <a:r>
              <a:rPr lang="en-US" dirty="0"/>
              <a:t>The </a:t>
            </a:r>
            <a:r>
              <a:rPr lang="en-US" b="1" dirty="0"/>
              <a:t>max-flow, min-cut theorem </a:t>
            </a:r>
            <a:r>
              <a:rPr lang="en-US" dirty="0"/>
              <a:t>(not mentioned in our textbook) states that the maximum possible flow in a flow network is equal to the minimum capacity of all (S, T) cuts</a:t>
            </a:r>
          </a:p>
          <a:p>
            <a:r>
              <a:rPr lang="en-US" dirty="0"/>
              <a:t>We are not going to fully prove the max-flow, min-cut theorem, but we will use it to prove that the Ford-Fulkerson method leads to a correct solution to the maximum-flow problem</a:t>
            </a:r>
          </a:p>
          <a:p>
            <a:r>
              <a:rPr lang="en-US" dirty="0"/>
              <a:t>Also, we have already discussed why half of what the max-flow, min-cut theorem states is obvious, and that is the only part of the theorem that we need to rely on here</a:t>
            </a:r>
          </a:p>
          <a:p>
            <a:r>
              <a:rPr lang="en-US" dirty="0"/>
              <a:t>Consider the situation after the Ford-Fulkerson method terminates</a:t>
            </a:r>
          </a:p>
          <a:p>
            <a:pPr lvl="1"/>
            <a:r>
              <a:rPr lang="en-US" dirty="0"/>
              <a:t>Then consider the cut (S, T) such that S contains all the vertices that can be reached starting form s (the source) in the residual network and T contains all other vertices</a:t>
            </a:r>
          </a:p>
          <a:p>
            <a:pPr lvl="1"/>
            <a:r>
              <a:rPr lang="en-US" dirty="0"/>
              <a:t>Clearly, the sink, t, must be in T, or else there would be an augmenting path in the residual graph and the Ford-Fulkerson method would not yet terminate</a:t>
            </a:r>
          </a:p>
          <a:p>
            <a:pPr lvl="1"/>
            <a:r>
              <a:rPr lang="en-US" dirty="0"/>
              <a:t>The flow through this cut must be equal  to the current flow through the graph</a:t>
            </a:r>
          </a:p>
          <a:p>
            <a:pPr lvl="1"/>
            <a:r>
              <a:rPr lang="en-US" dirty="0"/>
              <a:t>Also, this cut must be at its full capacity (it is said to be saturated), or else there would be some vertex in T that should have been added to S</a:t>
            </a:r>
          </a:p>
          <a:p>
            <a:pPr lvl="1"/>
            <a:r>
              <a:rPr lang="en-US" dirty="0"/>
              <a:t>This must be the maximum possible flow, since we cannot exceed the capacity of any cut</a:t>
            </a:r>
          </a:p>
          <a:p>
            <a:r>
              <a:rPr lang="en-US" dirty="0"/>
              <a:t>The figure on the next slide displays the flow graph, along with a saturated cut in the residual graph, at the end of the process for our sample graph</a:t>
            </a:r>
          </a:p>
        </p:txBody>
      </p:sp>
    </p:spTree>
    <p:extLst>
      <p:ext uri="{BB962C8B-B14F-4D97-AF65-F5344CB8AC3E}">
        <p14:creationId xmlns:p14="http://schemas.microsoft.com/office/powerpoint/2010/main" val="34785450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BF24-A4F0-472A-87CB-71FFA6431216}"/>
              </a:ext>
            </a:extLst>
          </p:cNvPr>
          <p:cNvSpPr>
            <a:spLocks noGrp="1"/>
          </p:cNvSpPr>
          <p:nvPr>
            <p:ph type="title"/>
          </p:nvPr>
        </p:nvSpPr>
        <p:spPr/>
        <p:txBody>
          <a:bodyPr/>
          <a:lstStyle/>
          <a:p>
            <a:r>
              <a:rPr lang="en-US" dirty="0"/>
              <a:t>Saturated Cut Example</a:t>
            </a:r>
          </a:p>
        </p:txBody>
      </p:sp>
      <p:pic>
        <p:nvPicPr>
          <p:cNvPr id="7" name="Content Placeholder 6">
            <a:extLst>
              <a:ext uri="{FF2B5EF4-FFF2-40B4-BE49-F238E27FC236}">
                <a16:creationId xmlns:a16="http://schemas.microsoft.com/office/drawing/2014/main" id="{7FDB3215-AEBD-4A7E-9835-0349F00AAB39}"/>
              </a:ext>
            </a:extLst>
          </p:cNvPr>
          <p:cNvPicPr>
            <a:picLocks noGrp="1" noChangeAspect="1"/>
          </p:cNvPicPr>
          <p:nvPr>
            <p:ph idx="1"/>
          </p:nvPr>
        </p:nvPicPr>
        <p:blipFill>
          <a:blip r:embed="rId2"/>
          <a:stretch>
            <a:fillRect/>
          </a:stretch>
        </p:blipFill>
        <p:spPr>
          <a:xfrm>
            <a:off x="2519845" y="1690688"/>
            <a:ext cx="7152309" cy="4435995"/>
          </a:xfrm>
        </p:spPr>
      </p:pic>
    </p:spTree>
    <p:extLst>
      <p:ext uri="{BB962C8B-B14F-4D97-AF65-F5344CB8AC3E}">
        <p14:creationId xmlns:p14="http://schemas.microsoft.com/office/powerpoint/2010/main" val="2917380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667C-4A39-49DA-9259-C023B060A9B4}"/>
              </a:ext>
            </a:extLst>
          </p:cNvPr>
          <p:cNvSpPr>
            <a:spLocks noGrp="1"/>
          </p:cNvSpPr>
          <p:nvPr>
            <p:ph type="title"/>
          </p:nvPr>
        </p:nvSpPr>
        <p:spPr/>
        <p:txBody>
          <a:bodyPr/>
          <a:lstStyle/>
          <a:p>
            <a:r>
              <a:rPr lang="en-US" dirty="0"/>
              <a:t>How to Choose Augmenting Paths</a:t>
            </a:r>
          </a:p>
        </p:txBody>
      </p:sp>
      <p:sp>
        <p:nvSpPr>
          <p:cNvPr id="3" name="Content Placeholder 2">
            <a:extLst>
              <a:ext uri="{FF2B5EF4-FFF2-40B4-BE49-F238E27FC236}">
                <a16:creationId xmlns:a16="http://schemas.microsoft.com/office/drawing/2014/main" id="{E5D3E174-BDD9-4B6B-AC19-08944DBD11F4}"/>
              </a:ext>
            </a:extLst>
          </p:cNvPr>
          <p:cNvSpPr>
            <a:spLocks noGrp="1"/>
          </p:cNvSpPr>
          <p:nvPr>
            <p:ph idx="1"/>
          </p:nvPr>
        </p:nvSpPr>
        <p:spPr/>
        <p:txBody>
          <a:bodyPr>
            <a:normAutofit fontScale="62500" lnSpcReduction="20000"/>
          </a:bodyPr>
          <a:lstStyle/>
          <a:p>
            <a:r>
              <a:rPr lang="en-US" dirty="0"/>
              <a:t>We still need a good way to choose which augmenting path to use for the for Ford-Fulkerson method, as the previous example illustrates</a:t>
            </a:r>
          </a:p>
          <a:p>
            <a:r>
              <a:rPr lang="en-US" dirty="0"/>
              <a:t>An example of a bad strategy would be to choose the path with the largest number of nodes, as demonstrated by the graph on the next slide</a:t>
            </a:r>
          </a:p>
          <a:p>
            <a:r>
              <a:rPr lang="en-US" dirty="0"/>
              <a:t>Two reasonable solutions are:</a:t>
            </a:r>
          </a:p>
          <a:p>
            <a:pPr marL="914400" lvl="1" indent="-457200">
              <a:buFont typeface="+mj-lt"/>
              <a:buAutoNum type="arabicPeriod"/>
            </a:pPr>
            <a:r>
              <a:rPr lang="en-US" sz="2600" dirty="0"/>
              <a:t>Choose the augmenting path that leads to the biggest increase in flow (this is known as the </a:t>
            </a:r>
            <a:r>
              <a:rPr lang="en-US" sz="2600" i="1" dirty="0"/>
              <a:t>Ford-Fulkerson algorithm</a:t>
            </a:r>
            <a:r>
              <a:rPr lang="en-US" sz="2600" dirty="0"/>
              <a:t>)</a:t>
            </a:r>
          </a:p>
          <a:p>
            <a:pPr marL="914400" lvl="1" indent="-457200">
              <a:buFont typeface="+mj-lt"/>
              <a:buAutoNum type="arabicPeriod"/>
            </a:pPr>
            <a:r>
              <a:rPr lang="en-US" sz="2600" dirty="0"/>
              <a:t>Choose the augmenting path with the fewest number of nodes (this is known as the </a:t>
            </a:r>
            <a:r>
              <a:rPr lang="en-US" sz="2600" i="1" dirty="0"/>
              <a:t>Edmunds-Karp algorithm</a:t>
            </a:r>
            <a:r>
              <a:rPr lang="en-US" sz="2600" dirty="0"/>
              <a:t>)</a:t>
            </a:r>
          </a:p>
          <a:p>
            <a:r>
              <a:rPr lang="en-US" dirty="0"/>
              <a:t>Implementations using choice 2 involve a </a:t>
            </a:r>
            <a:r>
              <a:rPr lang="en-US" i="1" dirty="0"/>
              <a:t>breadth-first search </a:t>
            </a:r>
            <a:r>
              <a:rPr lang="en-US" dirty="0"/>
              <a:t>from the source to find the augmenting path</a:t>
            </a:r>
          </a:p>
          <a:p>
            <a:r>
              <a:rPr lang="en-US" dirty="0"/>
              <a:t>We will not prove it, but it can be shown that an algorithm implemented this way has a worst-case running time that is O(|V| * |E|</a:t>
            </a:r>
            <a:r>
              <a:rPr lang="en-US" baseline="30000" dirty="0"/>
              <a:t>2</a:t>
            </a:r>
            <a:r>
              <a:rPr lang="en-US" dirty="0"/>
              <a:t>)</a:t>
            </a:r>
          </a:p>
          <a:p>
            <a:r>
              <a:rPr lang="en-US" dirty="0"/>
              <a:t>More advanced methods have been found that improve the running time; according to our textbook,  the best-known bound for this problem is O(|E| * |V|)</a:t>
            </a:r>
          </a:p>
          <a:p>
            <a:r>
              <a:rPr lang="en-US" dirty="0"/>
              <a:t>Given any reasonable implementation of the Ford-Fulkerson method, if all weights are integers, it is simple to show that the running time is at most O(|E| * f), where f is the maximum flow</a:t>
            </a:r>
          </a:p>
          <a:p>
            <a:r>
              <a:rPr lang="en-US" dirty="0"/>
              <a:t>This assumes that each iteration will examine at most |E| edges, finding an augmenting path in O(|E|) time, and will increase the flow by at least one</a:t>
            </a:r>
          </a:p>
        </p:txBody>
      </p:sp>
    </p:spTree>
    <p:extLst>
      <p:ext uri="{BB962C8B-B14F-4D97-AF65-F5344CB8AC3E}">
        <p14:creationId xmlns:p14="http://schemas.microsoft.com/office/powerpoint/2010/main" val="12434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92C4-6473-4E70-8207-1CB1A5225B5F}"/>
              </a:ext>
            </a:extLst>
          </p:cNvPr>
          <p:cNvSpPr>
            <a:spLocks noGrp="1"/>
          </p:cNvSpPr>
          <p:nvPr>
            <p:ph type="title"/>
          </p:nvPr>
        </p:nvSpPr>
        <p:spPr/>
        <p:txBody>
          <a:bodyPr/>
          <a:lstStyle/>
          <a:p>
            <a:r>
              <a:rPr lang="en-US" dirty="0"/>
              <a:t>Contrived Flow Network</a:t>
            </a:r>
          </a:p>
        </p:txBody>
      </p:sp>
      <p:pic>
        <p:nvPicPr>
          <p:cNvPr id="7" name="Content Placeholder 6">
            <a:extLst>
              <a:ext uri="{FF2B5EF4-FFF2-40B4-BE49-F238E27FC236}">
                <a16:creationId xmlns:a16="http://schemas.microsoft.com/office/drawing/2014/main" id="{295BB17F-DAAE-443D-9A04-CD7D5D703AB9}"/>
              </a:ext>
            </a:extLst>
          </p:cNvPr>
          <p:cNvPicPr>
            <a:picLocks noGrp="1" noChangeAspect="1"/>
          </p:cNvPicPr>
          <p:nvPr>
            <p:ph idx="1"/>
          </p:nvPr>
        </p:nvPicPr>
        <p:blipFill>
          <a:blip r:embed="rId2"/>
          <a:stretch>
            <a:fillRect/>
          </a:stretch>
        </p:blipFill>
        <p:spPr>
          <a:xfrm>
            <a:off x="1869288" y="1690688"/>
            <a:ext cx="8453423" cy="4499151"/>
          </a:xfrm>
        </p:spPr>
      </p:pic>
    </p:spTree>
    <p:extLst>
      <p:ext uri="{BB962C8B-B14F-4D97-AF65-F5344CB8AC3E}">
        <p14:creationId xmlns:p14="http://schemas.microsoft.com/office/powerpoint/2010/main" val="26843905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69E5-6C9F-4A4E-8DAE-103C10527A15}"/>
              </a:ext>
            </a:extLst>
          </p:cNvPr>
          <p:cNvSpPr>
            <a:spLocks noGrp="1"/>
          </p:cNvSpPr>
          <p:nvPr>
            <p:ph type="title"/>
          </p:nvPr>
        </p:nvSpPr>
        <p:spPr/>
        <p:txBody>
          <a:bodyPr/>
          <a:lstStyle/>
          <a:p>
            <a:r>
              <a:rPr lang="en-US" dirty="0"/>
              <a:t>The Maximum-Bipartite-Matching Problem</a:t>
            </a:r>
          </a:p>
        </p:txBody>
      </p:sp>
      <p:sp>
        <p:nvSpPr>
          <p:cNvPr id="3" name="Content Placeholder 2">
            <a:extLst>
              <a:ext uri="{FF2B5EF4-FFF2-40B4-BE49-F238E27FC236}">
                <a16:creationId xmlns:a16="http://schemas.microsoft.com/office/drawing/2014/main" id="{9C67792C-EDF3-45A2-A797-203080E38875}"/>
              </a:ext>
            </a:extLst>
          </p:cNvPr>
          <p:cNvSpPr>
            <a:spLocks noGrp="1"/>
          </p:cNvSpPr>
          <p:nvPr>
            <p:ph idx="1"/>
          </p:nvPr>
        </p:nvSpPr>
        <p:spPr/>
        <p:txBody>
          <a:bodyPr>
            <a:normAutofit fontScale="70000" lnSpcReduction="20000"/>
          </a:bodyPr>
          <a:lstStyle/>
          <a:p>
            <a:r>
              <a:rPr lang="en-US" dirty="0"/>
              <a:t>Next, we will discuss the </a:t>
            </a:r>
            <a:r>
              <a:rPr lang="en-US" b="1" dirty="0"/>
              <a:t>maximum-bipartite-matching problem </a:t>
            </a:r>
            <a:r>
              <a:rPr lang="en-US" dirty="0"/>
              <a:t>(this problem is not mentioned in our textbook)</a:t>
            </a:r>
          </a:p>
          <a:p>
            <a:r>
              <a:rPr lang="en-US" dirty="0"/>
              <a:t>A </a:t>
            </a:r>
            <a:r>
              <a:rPr lang="en-US" b="1" dirty="0"/>
              <a:t>bipartite graph </a:t>
            </a:r>
            <a:r>
              <a:rPr lang="en-US" dirty="0"/>
              <a:t>is a graph for which the vertices can be decomposed into two disjoint sets such that no two graph vertices within the same set are adjacent</a:t>
            </a:r>
          </a:p>
          <a:p>
            <a:r>
              <a:rPr lang="en-US" dirty="0"/>
              <a:t>Consider two columns of vertices; some vertices in the left column are connected by undirected edges to some vertices in the right column</a:t>
            </a:r>
          </a:p>
          <a:p>
            <a:r>
              <a:rPr lang="en-US" dirty="0"/>
              <a:t>An example of a bipartite graph is shown on the next slide</a:t>
            </a:r>
          </a:p>
          <a:p>
            <a:r>
              <a:rPr lang="en-US" dirty="0"/>
              <a:t>The two sets of vertices might represent employees and jobs, teachers and classes, etc.</a:t>
            </a:r>
          </a:p>
          <a:p>
            <a:r>
              <a:rPr lang="en-US" dirty="0"/>
              <a:t>An edge represents a potential mutually beneficial match (e.g., an employee who can do a job, or a teacher who can teach a class)</a:t>
            </a:r>
          </a:p>
          <a:p>
            <a:r>
              <a:rPr lang="en-US" dirty="0"/>
              <a:t>However, each vertex on the left can only be matched to a single vertex on the right, and each vertex on the right can only be matched to a single vertex on the left</a:t>
            </a:r>
          </a:p>
          <a:p>
            <a:r>
              <a:rPr lang="en-US" dirty="0"/>
              <a:t>A </a:t>
            </a:r>
            <a:r>
              <a:rPr lang="en-US" i="1" dirty="0"/>
              <a:t>matching</a:t>
            </a:r>
            <a:r>
              <a:rPr lang="en-US" dirty="0"/>
              <a:t> is a set of edges that touch each vertex at most once (so no two edges are incident on the same vertex)</a:t>
            </a:r>
          </a:p>
          <a:p>
            <a:r>
              <a:rPr lang="en-US" dirty="0"/>
              <a:t>The problem is to determine the matching that uses the maximum number of edges</a:t>
            </a:r>
          </a:p>
        </p:txBody>
      </p:sp>
    </p:spTree>
    <p:extLst>
      <p:ext uri="{BB962C8B-B14F-4D97-AF65-F5344CB8AC3E}">
        <p14:creationId xmlns:p14="http://schemas.microsoft.com/office/powerpoint/2010/main" val="25115035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0108-0216-43EC-ADEB-648956D1ABDF}"/>
              </a:ext>
            </a:extLst>
          </p:cNvPr>
          <p:cNvSpPr>
            <a:spLocks noGrp="1"/>
          </p:cNvSpPr>
          <p:nvPr>
            <p:ph type="title"/>
          </p:nvPr>
        </p:nvSpPr>
        <p:spPr/>
        <p:txBody>
          <a:bodyPr/>
          <a:lstStyle/>
          <a:p>
            <a:r>
              <a:rPr lang="en-US" dirty="0"/>
              <a:t>Example from “Introduction to Algorithms”</a:t>
            </a:r>
          </a:p>
        </p:txBody>
      </p:sp>
      <p:pic>
        <p:nvPicPr>
          <p:cNvPr id="4" name="Content Placeholder 3">
            <a:extLst>
              <a:ext uri="{FF2B5EF4-FFF2-40B4-BE49-F238E27FC236}">
                <a16:creationId xmlns:a16="http://schemas.microsoft.com/office/drawing/2014/main" id="{51801233-D6E7-4B11-825C-A789FA27F05B}"/>
              </a:ext>
            </a:extLst>
          </p:cNvPr>
          <p:cNvPicPr>
            <a:picLocks noGrp="1" noChangeAspect="1"/>
          </p:cNvPicPr>
          <p:nvPr>
            <p:ph idx="1"/>
          </p:nvPr>
        </p:nvPicPr>
        <p:blipFill>
          <a:blip r:embed="rId2"/>
          <a:stretch>
            <a:fillRect/>
          </a:stretch>
        </p:blipFill>
        <p:spPr>
          <a:xfrm>
            <a:off x="2788817" y="1690688"/>
            <a:ext cx="6614365" cy="4061151"/>
          </a:xfrm>
          <a:prstGeom prst="rect">
            <a:avLst/>
          </a:prstGeom>
        </p:spPr>
      </p:pic>
    </p:spTree>
    <p:extLst>
      <p:ext uri="{BB962C8B-B14F-4D97-AF65-F5344CB8AC3E}">
        <p14:creationId xmlns:p14="http://schemas.microsoft.com/office/powerpoint/2010/main" val="18694976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7003-C71A-48BD-BD4A-0517B452DC86}"/>
              </a:ext>
            </a:extLst>
          </p:cNvPr>
          <p:cNvSpPr>
            <a:spLocks noGrp="1"/>
          </p:cNvSpPr>
          <p:nvPr>
            <p:ph type="title"/>
          </p:nvPr>
        </p:nvSpPr>
        <p:spPr/>
        <p:txBody>
          <a:bodyPr/>
          <a:lstStyle/>
          <a:p>
            <a:r>
              <a:rPr lang="en-US" dirty="0"/>
              <a:t>Straight-forward Approaches Don’t Work Well</a:t>
            </a:r>
          </a:p>
        </p:txBody>
      </p:sp>
      <p:sp>
        <p:nvSpPr>
          <p:cNvPr id="3" name="Content Placeholder 2">
            <a:extLst>
              <a:ext uri="{FF2B5EF4-FFF2-40B4-BE49-F238E27FC236}">
                <a16:creationId xmlns:a16="http://schemas.microsoft.com/office/drawing/2014/main" id="{5117AD08-90CC-4B8D-8D9F-12F71812DF4F}"/>
              </a:ext>
            </a:extLst>
          </p:cNvPr>
          <p:cNvSpPr>
            <a:spLocks noGrp="1"/>
          </p:cNvSpPr>
          <p:nvPr>
            <p:ph idx="1"/>
          </p:nvPr>
        </p:nvSpPr>
        <p:spPr/>
        <p:txBody>
          <a:bodyPr>
            <a:normAutofit fontScale="92500" lnSpcReduction="10000"/>
          </a:bodyPr>
          <a:lstStyle/>
          <a:p>
            <a:r>
              <a:rPr lang="en-US" dirty="0"/>
              <a:t>It may seem like a solution is to start with an empty matching, and to keep adding edges until no more can be added without violating a constraint</a:t>
            </a:r>
          </a:p>
          <a:p>
            <a:r>
              <a:rPr lang="en-US" dirty="0"/>
              <a:t>The previous simple example shows us that this is not guaranteed to lead to an optimal solution</a:t>
            </a:r>
          </a:p>
          <a:p>
            <a:r>
              <a:rPr lang="en-US" dirty="0"/>
              <a:t>Note that the matching in part (a) has a size of 2, and no more edges can be added to this matching, but this is suboptimal</a:t>
            </a:r>
          </a:p>
          <a:p>
            <a:r>
              <a:rPr lang="en-US" dirty="0"/>
              <a:t>The matching in part (b) has size 3, and this is optimal for the example bipartite graph</a:t>
            </a:r>
          </a:p>
          <a:p>
            <a:r>
              <a:rPr lang="en-US" dirty="0"/>
              <a:t>One possible method to find the optimal solution would be to cycle though all possible subsets of edges to find the optimal, valid subset</a:t>
            </a:r>
          </a:p>
          <a:p>
            <a:r>
              <a:rPr lang="en-US" dirty="0"/>
              <a:t>This algorithm, however, would require exponential time</a:t>
            </a:r>
          </a:p>
          <a:p>
            <a:endParaRPr lang="en-US" dirty="0"/>
          </a:p>
        </p:txBody>
      </p:sp>
    </p:spTree>
    <p:extLst>
      <p:ext uri="{BB962C8B-B14F-4D97-AF65-F5344CB8AC3E}">
        <p14:creationId xmlns:p14="http://schemas.microsoft.com/office/powerpoint/2010/main" val="15092780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0180-21BA-4EF0-91B6-9E98EA301F36}"/>
              </a:ext>
            </a:extLst>
          </p:cNvPr>
          <p:cNvSpPr>
            <a:spLocks noGrp="1"/>
          </p:cNvSpPr>
          <p:nvPr>
            <p:ph type="title"/>
          </p:nvPr>
        </p:nvSpPr>
        <p:spPr/>
        <p:txBody>
          <a:bodyPr/>
          <a:lstStyle/>
          <a:p>
            <a:r>
              <a:rPr lang="en-US" dirty="0"/>
              <a:t>Reductions</a:t>
            </a:r>
          </a:p>
        </p:txBody>
      </p:sp>
      <p:sp>
        <p:nvSpPr>
          <p:cNvPr id="3" name="Content Placeholder 2">
            <a:extLst>
              <a:ext uri="{FF2B5EF4-FFF2-40B4-BE49-F238E27FC236}">
                <a16:creationId xmlns:a16="http://schemas.microsoft.com/office/drawing/2014/main" id="{642A4F71-82B8-4E72-B794-4D3FE8C6C61D}"/>
              </a:ext>
            </a:extLst>
          </p:cNvPr>
          <p:cNvSpPr>
            <a:spLocks noGrp="1"/>
          </p:cNvSpPr>
          <p:nvPr>
            <p:ph idx="1"/>
          </p:nvPr>
        </p:nvSpPr>
        <p:spPr/>
        <p:txBody>
          <a:bodyPr>
            <a:normAutofit/>
          </a:bodyPr>
          <a:lstStyle/>
          <a:p>
            <a:r>
              <a:rPr lang="en-US" dirty="0"/>
              <a:t>In computer science, it is often the case that an instance of one problem can be </a:t>
            </a:r>
            <a:r>
              <a:rPr lang="en-US" i="1" dirty="0"/>
              <a:t>reduced</a:t>
            </a:r>
            <a:r>
              <a:rPr lang="en-US" dirty="0"/>
              <a:t> to an instance of another</a:t>
            </a:r>
          </a:p>
          <a:p>
            <a:r>
              <a:rPr lang="en-US" dirty="0"/>
              <a:t>The process is called </a:t>
            </a:r>
            <a:r>
              <a:rPr lang="en-US" b="1" dirty="0"/>
              <a:t>reduction</a:t>
            </a:r>
          </a:p>
          <a:p>
            <a:r>
              <a:rPr lang="en-US" dirty="0"/>
              <a:t>If a new problem is reduced to an already-solved problem, a solution to the solved problem can be applied to the new problem as well</a:t>
            </a:r>
          </a:p>
          <a:p>
            <a:r>
              <a:rPr lang="en-US" dirty="0"/>
              <a:t>Sometimes, the two problems will not appear similar to each other on the surface</a:t>
            </a:r>
          </a:p>
          <a:p>
            <a:r>
              <a:rPr lang="en-US" dirty="0"/>
              <a:t>This notion will be very important when we discuss </a:t>
            </a:r>
            <a:r>
              <a:rPr lang="en-US" i="1" dirty="0"/>
              <a:t>complexity classes </a:t>
            </a:r>
            <a:r>
              <a:rPr lang="en-US" dirty="0"/>
              <a:t>and </a:t>
            </a:r>
            <a:r>
              <a:rPr lang="en-US" i="1" dirty="0"/>
              <a:t>NP-complete problems</a:t>
            </a:r>
            <a:r>
              <a:rPr lang="en-US" dirty="0"/>
              <a:t> later in the course</a:t>
            </a:r>
          </a:p>
          <a:p>
            <a:endParaRPr lang="en-US" dirty="0"/>
          </a:p>
        </p:txBody>
      </p:sp>
    </p:spTree>
    <p:extLst>
      <p:ext uri="{BB962C8B-B14F-4D97-AF65-F5344CB8AC3E}">
        <p14:creationId xmlns:p14="http://schemas.microsoft.com/office/powerpoint/2010/main" val="20297092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7FDF-9543-4DDE-9015-EFA434C2634B}"/>
              </a:ext>
            </a:extLst>
          </p:cNvPr>
          <p:cNvSpPr>
            <a:spLocks noGrp="1"/>
          </p:cNvSpPr>
          <p:nvPr>
            <p:ph type="title"/>
          </p:nvPr>
        </p:nvSpPr>
        <p:spPr/>
        <p:txBody>
          <a:bodyPr/>
          <a:lstStyle/>
          <a:p>
            <a:r>
              <a:rPr lang="en-US" dirty="0"/>
              <a:t>An Interesting Reduction</a:t>
            </a:r>
          </a:p>
        </p:txBody>
      </p:sp>
      <p:sp>
        <p:nvSpPr>
          <p:cNvPr id="3" name="Content Placeholder 2">
            <a:extLst>
              <a:ext uri="{FF2B5EF4-FFF2-40B4-BE49-F238E27FC236}">
                <a16:creationId xmlns:a16="http://schemas.microsoft.com/office/drawing/2014/main" id="{C51491F2-9F9C-4951-99C2-A9A7FC1D8934}"/>
              </a:ext>
            </a:extLst>
          </p:cNvPr>
          <p:cNvSpPr>
            <a:spLocks noGrp="1"/>
          </p:cNvSpPr>
          <p:nvPr>
            <p:ph idx="1"/>
          </p:nvPr>
        </p:nvSpPr>
        <p:spPr/>
        <p:txBody>
          <a:bodyPr>
            <a:normAutofit lnSpcReduction="10000"/>
          </a:bodyPr>
          <a:lstStyle/>
          <a:p>
            <a:r>
              <a:rPr lang="en-US" dirty="0"/>
              <a:t>Without much difficulty, </a:t>
            </a:r>
            <a:r>
              <a:rPr lang="en-US" i="1" dirty="0"/>
              <a:t>we can reduce the maximum-bipartite-matching problem to the maximum-flow problem</a:t>
            </a:r>
            <a:r>
              <a:rPr lang="en-US" dirty="0"/>
              <a:t>!</a:t>
            </a:r>
          </a:p>
          <a:p>
            <a:r>
              <a:rPr lang="en-US" dirty="0"/>
              <a:t>First, consider all edges to be directed from left to right</a:t>
            </a:r>
          </a:p>
          <a:p>
            <a:r>
              <a:rPr lang="en-US" dirty="0"/>
              <a:t>Then, add two new vertices:</a:t>
            </a:r>
          </a:p>
          <a:p>
            <a:pPr lvl="1"/>
            <a:r>
              <a:rPr lang="en-US" dirty="0"/>
              <a:t>A source, s, with outgoing directed edges to all left vertices</a:t>
            </a:r>
          </a:p>
          <a:p>
            <a:pPr lvl="1"/>
            <a:r>
              <a:rPr lang="en-US" dirty="0"/>
              <a:t>A sink, t, with incoming directed edges from all right vertices</a:t>
            </a:r>
          </a:p>
          <a:p>
            <a:r>
              <a:rPr lang="en-US" dirty="0"/>
              <a:t>Finally, assign every edge a weight, or capacity, of one</a:t>
            </a:r>
          </a:p>
          <a:p>
            <a:r>
              <a:rPr lang="en-US" dirty="0"/>
              <a:t>Now, the edges used to solve this instance of the maximum-flow problem also solves the maximum-bipartite-matching problem</a:t>
            </a:r>
          </a:p>
          <a:p>
            <a:r>
              <a:rPr lang="en-US" dirty="0"/>
              <a:t>An example of this reduction is shown on the next slide</a:t>
            </a:r>
          </a:p>
        </p:txBody>
      </p:sp>
    </p:spTree>
    <p:extLst>
      <p:ext uri="{BB962C8B-B14F-4D97-AF65-F5344CB8AC3E}">
        <p14:creationId xmlns:p14="http://schemas.microsoft.com/office/powerpoint/2010/main" val="5860136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4102-5741-4885-B73D-89CB6FE0B7BF}"/>
              </a:ext>
            </a:extLst>
          </p:cNvPr>
          <p:cNvSpPr>
            <a:spLocks noGrp="1"/>
          </p:cNvSpPr>
          <p:nvPr>
            <p:ph type="title"/>
          </p:nvPr>
        </p:nvSpPr>
        <p:spPr/>
        <p:txBody>
          <a:bodyPr/>
          <a:lstStyle/>
          <a:p>
            <a:r>
              <a:rPr lang="en-US" dirty="0"/>
              <a:t>Example Reduction</a:t>
            </a:r>
          </a:p>
        </p:txBody>
      </p:sp>
      <p:pic>
        <p:nvPicPr>
          <p:cNvPr id="4" name="Content Placeholder 3">
            <a:extLst>
              <a:ext uri="{FF2B5EF4-FFF2-40B4-BE49-F238E27FC236}">
                <a16:creationId xmlns:a16="http://schemas.microsoft.com/office/drawing/2014/main" id="{6C93C2A7-896C-4B0A-8C42-63A78F3C8A4C}"/>
              </a:ext>
            </a:extLst>
          </p:cNvPr>
          <p:cNvPicPr>
            <a:picLocks noGrp="1" noChangeAspect="1"/>
          </p:cNvPicPr>
          <p:nvPr>
            <p:ph idx="1"/>
          </p:nvPr>
        </p:nvPicPr>
        <p:blipFill>
          <a:blip r:embed="rId2"/>
          <a:stretch>
            <a:fillRect/>
          </a:stretch>
        </p:blipFill>
        <p:spPr>
          <a:xfrm>
            <a:off x="2131800" y="1690688"/>
            <a:ext cx="7928399" cy="4111022"/>
          </a:xfrm>
          <a:prstGeom prst="rect">
            <a:avLst/>
          </a:prstGeom>
        </p:spPr>
      </p:pic>
    </p:spTree>
    <p:extLst>
      <p:ext uri="{BB962C8B-B14F-4D97-AF65-F5344CB8AC3E}">
        <p14:creationId xmlns:p14="http://schemas.microsoft.com/office/powerpoint/2010/main" val="101743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06F2-E9B3-4E23-A225-968B6F5B9AB8}"/>
              </a:ext>
            </a:extLst>
          </p:cNvPr>
          <p:cNvSpPr>
            <a:spLocks noGrp="1"/>
          </p:cNvSpPr>
          <p:nvPr>
            <p:ph type="title"/>
          </p:nvPr>
        </p:nvSpPr>
        <p:spPr/>
        <p:txBody>
          <a:bodyPr/>
          <a:lstStyle/>
          <a:p>
            <a:r>
              <a:rPr lang="en-US" dirty="0"/>
              <a:t>Representing Graphs: Adjacency Matrices</a:t>
            </a:r>
          </a:p>
        </p:txBody>
      </p:sp>
      <p:sp>
        <p:nvSpPr>
          <p:cNvPr id="3" name="Content Placeholder 2">
            <a:extLst>
              <a:ext uri="{FF2B5EF4-FFF2-40B4-BE49-F238E27FC236}">
                <a16:creationId xmlns:a16="http://schemas.microsoft.com/office/drawing/2014/main" id="{A3F1B45F-03E8-4157-B568-AB6516D7AA1F}"/>
              </a:ext>
            </a:extLst>
          </p:cNvPr>
          <p:cNvSpPr>
            <a:spLocks noGrp="1"/>
          </p:cNvSpPr>
          <p:nvPr>
            <p:ph idx="1"/>
          </p:nvPr>
        </p:nvSpPr>
        <p:spPr/>
        <p:txBody>
          <a:bodyPr>
            <a:normAutofit fontScale="77500" lnSpcReduction="20000"/>
          </a:bodyPr>
          <a:lstStyle/>
          <a:p>
            <a:r>
              <a:rPr lang="en-US" dirty="0"/>
              <a:t>One way to represent a graph is with a two-dimensional array known as an </a:t>
            </a:r>
            <a:r>
              <a:rPr lang="en-US" b="1" dirty="0"/>
              <a:t>adjacency matrix</a:t>
            </a:r>
          </a:p>
          <a:p>
            <a:r>
              <a:rPr lang="en-US" dirty="0"/>
              <a:t>For each edge (u, v) in an unweighted graph, the slot A[u][v] is set to 1; all other slots are set to 0</a:t>
            </a:r>
          </a:p>
          <a:p>
            <a:r>
              <a:rPr lang="en-US" dirty="0"/>
              <a:t>If edges have associated weights or costs, the array slot is set to the weight for existing edges</a:t>
            </a:r>
          </a:p>
          <a:p>
            <a:r>
              <a:rPr lang="en-US" dirty="0"/>
              <a:t>A constant that depends on the application can be used to represent non-existent edges, or a separate Boolean can be used in addition to the weight</a:t>
            </a:r>
          </a:p>
          <a:p>
            <a:r>
              <a:rPr lang="en-US" dirty="0"/>
              <a:t>For example, if the graph represents available airline flights and the weight of an edge is the cost of a flight, non-existent flights might be represented by a cost of infinity</a:t>
            </a:r>
          </a:p>
          <a:p>
            <a:r>
              <a:rPr lang="en-US" dirty="0"/>
              <a:t>This matrix has an obvious space requirement of Θ(|V|</a:t>
            </a:r>
            <a:r>
              <a:rPr lang="en-US" baseline="30000" dirty="0"/>
              <a:t>2</a:t>
            </a:r>
            <a:r>
              <a:rPr lang="en-US" dirty="0"/>
              <a:t>)</a:t>
            </a:r>
          </a:p>
          <a:p>
            <a:r>
              <a:rPr lang="en-US" dirty="0"/>
              <a:t>This is appropriate if we are dealing with a </a:t>
            </a:r>
            <a:r>
              <a:rPr lang="en-US" b="1" dirty="0"/>
              <a:t>dense graph</a:t>
            </a:r>
            <a:r>
              <a:rPr lang="en-US" dirty="0"/>
              <a:t>; this means that |E| ≈ |V|</a:t>
            </a:r>
            <a:r>
              <a:rPr lang="en-US" baseline="30000" dirty="0"/>
              <a:t>2</a:t>
            </a:r>
          </a:p>
          <a:p>
            <a:r>
              <a:rPr lang="en-US" dirty="0"/>
              <a:t>If we are dealing with an undirected graph, you only have to store half of the matrix; that is, the half above or below (perhaps inclusively) the main diagonal</a:t>
            </a:r>
          </a:p>
        </p:txBody>
      </p:sp>
    </p:spTree>
    <p:extLst>
      <p:ext uri="{BB962C8B-B14F-4D97-AF65-F5344CB8AC3E}">
        <p14:creationId xmlns:p14="http://schemas.microsoft.com/office/powerpoint/2010/main" val="406055129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ECC2-51BA-4B97-BF24-8C755D030574}"/>
              </a:ext>
            </a:extLst>
          </p:cNvPr>
          <p:cNvSpPr>
            <a:spLocks noGrp="1"/>
          </p:cNvSpPr>
          <p:nvPr>
            <p:ph type="title"/>
          </p:nvPr>
        </p:nvSpPr>
        <p:spPr/>
        <p:txBody>
          <a:bodyPr/>
          <a:lstStyle/>
          <a:p>
            <a:r>
              <a:rPr lang="en-US" dirty="0"/>
              <a:t>Analyzing the Solution</a:t>
            </a:r>
          </a:p>
        </p:txBody>
      </p:sp>
      <p:sp>
        <p:nvSpPr>
          <p:cNvPr id="3" name="Content Placeholder 2">
            <a:extLst>
              <a:ext uri="{FF2B5EF4-FFF2-40B4-BE49-F238E27FC236}">
                <a16:creationId xmlns:a16="http://schemas.microsoft.com/office/drawing/2014/main" id="{D02DCEBA-43B7-441B-9C7E-73DC322C913D}"/>
              </a:ext>
            </a:extLst>
          </p:cNvPr>
          <p:cNvSpPr>
            <a:spLocks noGrp="1"/>
          </p:cNvSpPr>
          <p:nvPr>
            <p:ph idx="1"/>
          </p:nvPr>
        </p:nvSpPr>
        <p:spPr/>
        <p:txBody>
          <a:bodyPr>
            <a:normAutofit fontScale="92500" lnSpcReduction="20000"/>
          </a:bodyPr>
          <a:lstStyle/>
          <a:p>
            <a:r>
              <a:rPr lang="en-US" dirty="0"/>
              <a:t>Remember that every edge has been assigned a capacity of 1</a:t>
            </a:r>
          </a:p>
          <a:p>
            <a:r>
              <a:rPr lang="en-US" dirty="0"/>
              <a:t>Any solution to the maximum-bipartite-matching problem with n edges will also lead to a flow of n through the flow network</a:t>
            </a:r>
          </a:p>
          <a:p>
            <a:r>
              <a:rPr lang="en-US" dirty="0"/>
              <a:t>Any solution to the maximum-flow problem with a flow of n will leads to a matching of size n</a:t>
            </a:r>
          </a:p>
          <a:p>
            <a:r>
              <a:rPr lang="en-US" dirty="0"/>
              <a:t>Recall that when all weights are integers, any reasonable implementation of the Ford-Fulkerson method has a running time is at most O(|E| * f)</a:t>
            </a:r>
          </a:p>
          <a:p>
            <a:r>
              <a:rPr lang="en-US" dirty="0"/>
              <a:t>Here, f is the maximum flow through the flow network</a:t>
            </a:r>
          </a:p>
          <a:p>
            <a:r>
              <a:rPr lang="en-US" dirty="0"/>
              <a:t>For flow networks resulting from reductions from the maximum-bipartite matching problem, the maximum flow will have a size that is O(|V|)</a:t>
            </a:r>
          </a:p>
          <a:p>
            <a:r>
              <a:rPr lang="en-US" dirty="0"/>
              <a:t>Therefore, any reasonable implementation of the Ford-Fulkerson method, applied to these graphs, will have a running time that is O(|E| * |V|)</a:t>
            </a:r>
          </a:p>
        </p:txBody>
      </p:sp>
    </p:spTree>
    <p:extLst>
      <p:ext uri="{BB962C8B-B14F-4D97-AF65-F5344CB8AC3E}">
        <p14:creationId xmlns:p14="http://schemas.microsoft.com/office/powerpoint/2010/main" val="38950694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28B8-8B68-43B8-A680-37BFA1A82D22}"/>
              </a:ext>
            </a:extLst>
          </p:cNvPr>
          <p:cNvSpPr>
            <a:spLocks noGrp="1"/>
          </p:cNvSpPr>
          <p:nvPr>
            <p:ph type="title"/>
          </p:nvPr>
        </p:nvSpPr>
        <p:spPr/>
        <p:txBody>
          <a:bodyPr/>
          <a:lstStyle/>
          <a:p>
            <a:r>
              <a:rPr lang="en-US" dirty="0"/>
              <a:t>Depth-first Search</a:t>
            </a:r>
          </a:p>
        </p:txBody>
      </p:sp>
      <p:sp>
        <p:nvSpPr>
          <p:cNvPr id="3" name="Content Placeholder 2">
            <a:extLst>
              <a:ext uri="{FF2B5EF4-FFF2-40B4-BE49-F238E27FC236}">
                <a16:creationId xmlns:a16="http://schemas.microsoft.com/office/drawing/2014/main" id="{CC3DFA58-9794-413B-89EC-E81F180E9890}"/>
              </a:ext>
            </a:extLst>
          </p:cNvPr>
          <p:cNvSpPr>
            <a:spLocks noGrp="1"/>
          </p:cNvSpPr>
          <p:nvPr>
            <p:ph idx="1"/>
          </p:nvPr>
        </p:nvSpPr>
        <p:spPr/>
        <p:txBody>
          <a:bodyPr>
            <a:normAutofit fontScale="62500" lnSpcReduction="20000"/>
          </a:bodyPr>
          <a:lstStyle/>
          <a:p>
            <a:r>
              <a:rPr lang="en-US" dirty="0"/>
              <a:t>The last subtopic involving graphs that we will discuss is </a:t>
            </a:r>
            <a:r>
              <a:rPr lang="en-US" b="1" dirty="0"/>
              <a:t>depth-first search </a:t>
            </a:r>
            <a:r>
              <a:rPr lang="en-US" dirty="0"/>
              <a:t>(</a:t>
            </a:r>
            <a:r>
              <a:rPr lang="en-US" b="1" dirty="0"/>
              <a:t>DFS</a:t>
            </a:r>
            <a:r>
              <a:rPr lang="en-US" dirty="0"/>
              <a:t>)</a:t>
            </a:r>
          </a:p>
          <a:p>
            <a:r>
              <a:rPr lang="en-US" dirty="0"/>
              <a:t>A depth-first search of a graph is very similar to a </a:t>
            </a:r>
            <a:r>
              <a:rPr lang="en-US" i="1" dirty="0"/>
              <a:t>preorder traversal</a:t>
            </a:r>
          </a:p>
          <a:p>
            <a:r>
              <a:rPr lang="en-US" dirty="0"/>
              <a:t>We visit the current node first, then we recursively visit all its adjacent neighbors that have not already been visited</a:t>
            </a:r>
          </a:p>
          <a:p>
            <a:r>
              <a:rPr lang="en-US" dirty="0"/>
              <a:t>To avoid infinite loops and generally improve the time complexity of DFS, we must have a way to mark a node as visited</a:t>
            </a:r>
          </a:p>
          <a:p>
            <a:r>
              <a:rPr lang="en-US" dirty="0"/>
              <a:t>For a finite graph in which all the nodes have their own data structure, we can simply use a Boolean field for this purpose</a:t>
            </a:r>
          </a:p>
          <a:p>
            <a:r>
              <a:rPr lang="en-US" dirty="0"/>
              <a:t>We will consider depth-first search applied to undirected graphs</a:t>
            </a:r>
          </a:p>
          <a:p>
            <a:r>
              <a:rPr lang="en-US" dirty="0"/>
              <a:t>We will assume that adjacency lists are used, and that each edge exists in both incident vertices' adjacency lists</a:t>
            </a:r>
          </a:p>
          <a:p>
            <a:r>
              <a:rPr lang="en-US" dirty="0"/>
              <a:t>Assuming these things, every node will be visited at most once and every edge will be traversed at most once</a:t>
            </a:r>
          </a:p>
          <a:p>
            <a:r>
              <a:rPr lang="en-US" dirty="0"/>
              <a:t>A simple, usually recursive, implementation will have a worst-case running time that is O(|V| + |E|)</a:t>
            </a:r>
          </a:p>
          <a:p>
            <a:r>
              <a:rPr lang="en-US" dirty="0"/>
              <a:t>We will discuss two applications of DFS, but there are many others; e.g., in my AI course, DFS is an important component of the main algorithm discussed for implementing strategic, AI game-playing programs</a:t>
            </a:r>
          </a:p>
        </p:txBody>
      </p:sp>
    </p:spTree>
    <p:extLst>
      <p:ext uri="{BB962C8B-B14F-4D97-AF65-F5344CB8AC3E}">
        <p14:creationId xmlns:p14="http://schemas.microsoft.com/office/powerpoint/2010/main" val="36950587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C353-AD6C-4FB3-BA0B-FAD3950690CE}"/>
              </a:ext>
            </a:extLst>
          </p:cNvPr>
          <p:cNvSpPr>
            <a:spLocks noGrp="1"/>
          </p:cNvSpPr>
          <p:nvPr>
            <p:ph type="title"/>
          </p:nvPr>
        </p:nvSpPr>
        <p:spPr/>
        <p:txBody>
          <a:bodyPr/>
          <a:lstStyle/>
          <a:p>
            <a:r>
              <a:rPr lang="en-US" dirty="0"/>
              <a:t>Depth-first Spanning Trees</a:t>
            </a:r>
          </a:p>
        </p:txBody>
      </p:sp>
      <p:sp>
        <p:nvSpPr>
          <p:cNvPr id="3" name="Content Placeholder 2">
            <a:extLst>
              <a:ext uri="{FF2B5EF4-FFF2-40B4-BE49-F238E27FC236}">
                <a16:creationId xmlns:a16="http://schemas.microsoft.com/office/drawing/2014/main" id="{E4A41E45-7A1A-4923-AA77-C9DD16E17E72}"/>
              </a:ext>
            </a:extLst>
          </p:cNvPr>
          <p:cNvSpPr>
            <a:spLocks noGrp="1"/>
          </p:cNvSpPr>
          <p:nvPr>
            <p:ph idx="1"/>
          </p:nvPr>
        </p:nvSpPr>
        <p:spPr/>
        <p:txBody>
          <a:bodyPr>
            <a:normAutofit fontScale="85000" lnSpcReduction="20000"/>
          </a:bodyPr>
          <a:lstStyle/>
          <a:p>
            <a:r>
              <a:rPr lang="en-US" dirty="0"/>
              <a:t>As we traverse the nodes of a graph using a depth-first search, we will call the edges that are actually followed </a:t>
            </a:r>
            <a:r>
              <a:rPr lang="en-US" b="1" dirty="0"/>
              <a:t>tree edges</a:t>
            </a:r>
          </a:p>
          <a:p>
            <a:r>
              <a:rPr lang="en-US" dirty="0"/>
              <a:t>We will call any edge that would lead back to a node that was already visited a </a:t>
            </a:r>
            <a:r>
              <a:rPr lang="en-US" b="1" dirty="0"/>
              <a:t>back edge</a:t>
            </a:r>
          </a:p>
          <a:p>
            <a:r>
              <a:rPr lang="en-US" dirty="0"/>
              <a:t>The existence of any back edge indicates a cycle in the graph</a:t>
            </a:r>
          </a:p>
          <a:p>
            <a:r>
              <a:rPr lang="en-US" dirty="0"/>
              <a:t>We will graphically draw a tree using the tree edges, and depict the (not followed) back edges using dashed lines</a:t>
            </a:r>
          </a:p>
          <a:p>
            <a:r>
              <a:rPr lang="en-US" dirty="0"/>
              <a:t>This graphical depiction that demonstrates the order in which nodes are visited is called a </a:t>
            </a:r>
            <a:r>
              <a:rPr lang="en-US" b="1" dirty="0"/>
              <a:t>depth-first spanning tree</a:t>
            </a:r>
          </a:p>
          <a:p>
            <a:r>
              <a:rPr lang="en-US" dirty="0"/>
              <a:t>During the depth first search, assuming the graph is connected, every edge becomes either a tree edge or a back edge in the depth-first spanning tree</a:t>
            </a:r>
          </a:p>
          <a:p>
            <a:r>
              <a:rPr lang="en-US" dirty="0"/>
              <a:t>An example of a graph and its depth-first spanning tree are shown on the next two slides</a:t>
            </a:r>
          </a:p>
        </p:txBody>
      </p:sp>
    </p:spTree>
    <p:extLst>
      <p:ext uri="{BB962C8B-B14F-4D97-AF65-F5344CB8AC3E}">
        <p14:creationId xmlns:p14="http://schemas.microsoft.com/office/powerpoint/2010/main" val="18526114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45CF-600C-4C9B-8E86-352DD628F3D5}"/>
              </a:ext>
            </a:extLst>
          </p:cNvPr>
          <p:cNvSpPr>
            <a:spLocks noGrp="1"/>
          </p:cNvSpPr>
          <p:nvPr>
            <p:ph type="title"/>
          </p:nvPr>
        </p:nvSpPr>
        <p:spPr/>
        <p:txBody>
          <a:bodyPr/>
          <a:lstStyle/>
          <a:p>
            <a:r>
              <a:rPr lang="en-US" dirty="0"/>
              <a:t>Undirected Graph Example</a:t>
            </a:r>
          </a:p>
        </p:txBody>
      </p:sp>
      <p:pic>
        <p:nvPicPr>
          <p:cNvPr id="7" name="Picture 6">
            <a:extLst>
              <a:ext uri="{FF2B5EF4-FFF2-40B4-BE49-F238E27FC236}">
                <a16:creationId xmlns:a16="http://schemas.microsoft.com/office/drawing/2014/main" id="{712181AE-9150-4448-BD30-7A8756C94EAF}"/>
              </a:ext>
            </a:extLst>
          </p:cNvPr>
          <p:cNvPicPr>
            <a:picLocks noChangeAspect="1"/>
          </p:cNvPicPr>
          <p:nvPr/>
        </p:nvPicPr>
        <p:blipFill>
          <a:blip r:embed="rId2"/>
          <a:stretch>
            <a:fillRect/>
          </a:stretch>
        </p:blipFill>
        <p:spPr>
          <a:xfrm>
            <a:off x="2102649" y="1690688"/>
            <a:ext cx="7986702" cy="4464050"/>
          </a:xfrm>
          <a:prstGeom prst="rect">
            <a:avLst/>
          </a:prstGeom>
        </p:spPr>
      </p:pic>
    </p:spTree>
    <p:extLst>
      <p:ext uri="{BB962C8B-B14F-4D97-AF65-F5344CB8AC3E}">
        <p14:creationId xmlns:p14="http://schemas.microsoft.com/office/powerpoint/2010/main" val="41995118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0604-B813-4A8F-A3C8-BA50595472FC}"/>
              </a:ext>
            </a:extLst>
          </p:cNvPr>
          <p:cNvSpPr>
            <a:spLocks noGrp="1"/>
          </p:cNvSpPr>
          <p:nvPr>
            <p:ph type="title"/>
          </p:nvPr>
        </p:nvSpPr>
        <p:spPr/>
        <p:txBody>
          <a:bodyPr/>
          <a:lstStyle/>
          <a:p>
            <a:r>
              <a:rPr lang="en-US" dirty="0"/>
              <a:t>Depth-first Spanning Tree Example</a:t>
            </a:r>
          </a:p>
        </p:txBody>
      </p:sp>
      <p:pic>
        <p:nvPicPr>
          <p:cNvPr id="7" name="Picture 6">
            <a:extLst>
              <a:ext uri="{FF2B5EF4-FFF2-40B4-BE49-F238E27FC236}">
                <a16:creationId xmlns:a16="http://schemas.microsoft.com/office/drawing/2014/main" id="{BD1E0957-2148-4917-8104-A386E97E87A8}"/>
              </a:ext>
            </a:extLst>
          </p:cNvPr>
          <p:cNvPicPr>
            <a:picLocks noChangeAspect="1"/>
          </p:cNvPicPr>
          <p:nvPr/>
        </p:nvPicPr>
        <p:blipFill>
          <a:blip r:embed="rId2"/>
          <a:stretch>
            <a:fillRect/>
          </a:stretch>
        </p:blipFill>
        <p:spPr>
          <a:xfrm>
            <a:off x="2546706" y="1690688"/>
            <a:ext cx="7098588" cy="4434927"/>
          </a:xfrm>
          <a:prstGeom prst="rect">
            <a:avLst/>
          </a:prstGeom>
        </p:spPr>
      </p:pic>
    </p:spTree>
    <p:extLst>
      <p:ext uri="{BB962C8B-B14F-4D97-AF65-F5344CB8AC3E}">
        <p14:creationId xmlns:p14="http://schemas.microsoft.com/office/powerpoint/2010/main" val="23252967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2CBA-04A1-4217-B89F-0428346923D2}"/>
              </a:ext>
            </a:extLst>
          </p:cNvPr>
          <p:cNvSpPr>
            <a:spLocks noGrp="1"/>
          </p:cNvSpPr>
          <p:nvPr>
            <p:ph type="title"/>
          </p:nvPr>
        </p:nvSpPr>
        <p:spPr/>
        <p:txBody>
          <a:bodyPr/>
          <a:lstStyle/>
          <a:p>
            <a:r>
              <a:rPr lang="en-US" dirty="0"/>
              <a:t>Biconnectivity</a:t>
            </a:r>
          </a:p>
        </p:txBody>
      </p:sp>
      <p:sp>
        <p:nvSpPr>
          <p:cNvPr id="3" name="Content Placeholder 2">
            <a:extLst>
              <a:ext uri="{FF2B5EF4-FFF2-40B4-BE49-F238E27FC236}">
                <a16:creationId xmlns:a16="http://schemas.microsoft.com/office/drawing/2014/main" id="{BA27FDAE-AAFB-4171-B039-31DE646BDA13}"/>
              </a:ext>
            </a:extLst>
          </p:cNvPr>
          <p:cNvSpPr>
            <a:spLocks noGrp="1"/>
          </p:cNvSpPr>
          <p:nvPr>
            <p:ph idx="1"/>
          </p:nvPr>
        </p:nvSpPr>
        <p:spPr/>
        <p:txBody>
          <a:bodyPr>
            <a:normAutofit fontScale="92500" lnSpcReduction="10000"/>
          </a:bodyPr>
          <a:lstStyle/>
          <a:p>
            <a:r>
              <a:rPr lang="en-US" dirty="0"/>
              <a:t>One simple use of a DFS is to check if an undirected graph is connected; simply perform a DFS and see if there is any node that is not visited</a:t>
            </a:r>
          </a:p>
          <a:p>
            <a:r>
              <a:rPr lang="en-US" dirty="0"/>
              <a:t>A harder problem is to check for </a:t>
            </a:r>
            <a:r>
              <a:rPr lang="en-US" b="1" dirty="0"/>
              <a:t>biconnectivity</a:t>
            </a:r>
            <a:r>
              <a:rPr lang="en-US" dirty="0"/>
              <a:t> in an undirected graph</a:t>
            </a:r>
          </a:p>
          <a:p>
            <a:r>
              <a:rPr lang="en-US" dirty="0"/>
              <a:t>A graph is biconnected if and only if there are no vertices whose removal disconnects the rest of the graph</a:t>
            </a:r>
          </a:p>
          <a:p>
            <a:r>
              <a:rPr lang="en-US" dirty="0"/>
              <a:t>If the graph is not biconnected, the vertices whose removal would disconnect the graph are known as </a:t>
            </a:r>
            <a:r>
              <a:rPr lang="en-US" b="1" dirty="0"/>
              <a:t>articulation points</a:t>
            </a:r>
          </a:p>
          <a:p>
            <a:r>
              <a:rPr lang="en-US" dirty="0"/>
              <a:t>Therefore, a graph is biconnected if and only if there are no articulation points</a:t>
            </a:r>
          </a:p>
          <a:p>
            <a:r>
              <a:rPr lang="en-US" dirty="0"/>
              <a:t>A possible application: Determine if there are there any computers in a network that, if they went down, would cause communication failures</a:t>
            </a:r>
          </a:p>
        </p:txBody>
      </p:sp>
    </p:spTree>
    <p:extLst>
      <p:ext uri="{BB962C8B-B14F-4D97-AF65-F5344CB8AC3E}">
        <p14:creationId xmlns:p14="http://schemas.microsoft.com/office/powerpoint/2010/main" val="3064498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4FA8-3B94-4A76-A35C-36F03F74539D}"/>
              </a:ext>
            </a:extLst>
          </p:cNvPr>
          <p:cNvSpPr>
            <a:spLocks noGrp="1"/>
          </p:cNvSpPr>
          <p:nvPr>
            <p:ph type="title"/>
          </p:nvPr>
        </p:nvSpPr>
        <p:spPr/>
        <p:txBody>
          <a:bodyPr/>
          <a:lstStyle/>
          <a:p>
            <a:r>
              <a:rPr lang="en-US" dirty="0"/>
              <a:t>Num and Low Values</a:t>
            </a:r>
          </a:p>
        </p:txBody>
      </p:sp>
      <p:sp>
        <p:nvSpPr>
          <p:cNvPr id="3" name="Content Placeholder 2">
            <a:extLst>
              <a:ext uri="{FF2B5EF4-FFF2-40B4-BE49-F238E27FC236}">
                <a16:creationId xmlns:a16="http://schemas.microsoft.com/office/drawing/2014/main" id="{D9F177ED-88D9-48C0-82BC-775B6630A869}"/>
              </a:ext>
            </a:extLst>
          </p:cNvPr>
          <p:cNvSpPr>
            <a:spLocks noGrp="1"/>
          </p:cNvSpPr>
          <p:nvPr>
            <p:ph idx="1"/>
          </p:nvPr>
        </p:nvSpPr>
        <p:spPr/>
        <p:txBody>
          <a:bodyPr>
            <a:normAutofit fontScale="70000" lnSpcReduction="20000"/>
          </a:bodyPr>
          <a:lstStyle/>
          <a:p>
            <a:r>
              <a:rPr lang="en-US" dirty="0"/>
              <a:t>For each vertex, v, in a depth-first spanning tree, we will define the following two parameters:</a:t>
            </a:r>
          </a:p>
          <a:p>
            <a:pPr lvl="1"/>
            <a:r>
              <a:rPr lang="en-US" dirty="0"/>
              <a:t>Num(v) = the position of v if you number the vertices based in the order in which they are visited in the DFS (the root is assigned the value 1)</a:t>
            </a:r>
          </a:p>
          <a:p>
            <a:pPr lvl="1"/>
            <a:r>
              <a:rPr lang="en-US" dirty="0"/>
              <a:t>Low(v) = the lowest number, Num(w), of all vertices w that can be reached starting at v using zero or more tree edges and optionally one back edge (which must be used last)</a:t>
            </a:r>
          </a:p>
          <a:p>
            <a:r>
              <a:rPr lang="en-US" dirty="0"/>
              <a:t>Equivalently, we can define Low(v) to be the minimum of these three values:</a:t>
            </a:r>
          </a:p>
          <a:p>
            <a:pPr marL="914400" lvl="1" indent="-457200">
              <a:buFont typeface="+mj-lt"/>
              <a:buAutoNum type="arabicPeriod"/>
            </a:pPr>
            <a:r>
              <a:rPr lang="en-US" dirty="0"/>
              <a:t>Num(v)</a:t>
            </a:r>
          </a:p>
          <a:p>
            <a:pPr marL="914400" lvl="1" indent="-457200">
              <a:buFont typeface="+mj-lt"/>
              <a:buAutoNum type="arabicPeriod"/>
            </a:pPr>
            <a:r>
              <a:rPr lang="en-US" dirty="0"/>
              <a:t>The lowest Num(w) among all back edges (v, w)</a:t>
            </a:r>
          </a:p>
          <a:p>
            <a:pPr marL="914400" lvl="1" indent="-457200">
              <a:buFont typeface="+mj-lt"/>
              <a:buAutoNum type="arabicPeriod"/>
            </a:pPr>
            <a:r>
              <a:rPr lang="en-US" dirty="0"/>
              <a:t>The lowest Low(w) among all tree edges (v, w)</a:t>
            </a:r>
          </a:p>
          <a:p>
            <a:r>
              <a:rPr lang="en-US" dirty="0"/>
              <a:t>The values defined in 1 and 2 above  can be evaluated by looking at v and the edges leaving v (stored in an adjacency list)</a:t>
            </a:r>
          </a:p>
          <a:p>
            <a:r>
              <a:rPr lang="en-US" dirty="0"/>
              <a:t>The definition in 3 is recursive</a:t>
            </a:r>
          </a:p>
          <a:p>
            <a:r>
              <a:rPr lang="en-US" dirty="0"/>
              <a:t>We need to evaluate the Low of the children before the Low of the current node; this requires a </a:t>
            </a:r>
            <a:r>
              <a:rPr lang="en-US" i="1" dirty="0"/>
              <a:t>postorder traversal</a:t>
            </a:r>
            <a:r>
              <a:rPr lang="en-US" dirty="0"/>
              <a:t>, which is also based on a DFS</a:t>
            </a:r>
          </a:p>
          <a:p>
            <a:r>
              <a:rPr lang="en-US" dirty="0"/>
              <a:t>An example of a graph and its depth-first spanning tree including Num and Low values are shown on the next two slides</a:t>
            </a:r>
          </a:p>
          <a:p>
            <a:endParaRPr lang="en-US" dirty="0"/>
          </a:p>
        </p:txBody>
      </p:sp>
    </p:spTree>
    <p:extLst>
      <p:ext uri="{BB962C8B-B14F-4D97-AF65-F5344CB8AC3E}">
        <p14:creationId xmlns:p14="http://schemas.microsoft.com/office/powerpoint/2010/main" val="6458416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021-294B-4A2A-AAD9-BB2617F09D11}"/>
              </a:ext>
            </a:extLst>
          </p:cNvPr>
          <p:cNvSpPr>
            <a:spLocks noGrp="1"/>
          </p:cNvSpPr>
          <p:nvPr>
            <p:ph type="title"/>
          </p:nvPr>
        </p:nvSpPr>
        <p:spPr/>
        <p:txBody>
          <a:bodyPr/>
          <a:lstStyle/>
          <a:p>
            <a:r>
              <a:rPr lang="en-US"/>
              <a:t>Another Undirected Graph Example</a:t>
            </a:r>
            <a:endParaRPr lang="en-US" dirty="0"/>
          </a:p>
        </p:txBody>
      </p:sp>
      <p:pic>
        <p:nvPicPr>
          <p:cNvPr id="7" name="Picture 6">
            <a:extLst>
              <a:ext uri="{FF2B5EF4-FFF2-40B4-BE49-F238E27FC236}">
                <a16:creationId xmlns:a16="http://schemas.microsoft.com/office/drawing/2014/main" id="{5908EC5A-C503-4B31-8363-65D080094750}"/>
              </a:ext>
            </a:extLst>
          </p:cNvPr>
          <p:cNvPicPr>
            <a:picLocks noChangeAspect="1"/>
          </p:cNvPicPr>
          <p:nvPr/>
        </p:nvPicPr>
        <p:blipFill>
          <a:blip r:embed="rId2"/>
          <a:stretch>
            <a:fillRect/>
          </a:stretch>
        </p:blipFill>
        <p:spPr>
          <a:xfrm>
            <a:off x="2353619" y="1690688"/>
            <a:ext cx="7484761" cy="4531394"/>
          </a:xfrm>
          <a:prstGeom prst="rect">
            <a:avLst/>
          </a:prstGeom>
        </p:spPr>
      </p:pic>
    </p:spTree>
    <p:extLst>
      <p:ext uri="{BB962C8B-B14F-4D97-AF65-F5344CB8AC3E}">
        <p14:creationId xmlns:p14="http://schemas.microsoft.com/office/powerpoint/2010/main" val="21822651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0AAE-9763-4C7D-9172-39F0A7E8E976}"/>
              </a:ext>
            </a:extLst>
          </p:cNvPr>
          <p:cNvSpPr>
            <a:spLocks noGrp="1"/>
          </p:cNvSpPr>
          <p:nvPr>
            <p:ph type="title"/>
          </p:nvPr>
        </p:nvSpPr>
        <p:spPr/>
        <p:txBody>
          <a:bodyPr/>
          <a:lstStyle/>
          <a:p>
            <a:r>
              <a:rPr lang="en-US" dirty="0"/>
              <a:t>Example with Num and Low Values</a:t>
            </a:r>
          </a:p>
        </p:txBody>
      </p:sp>
      <p:pic>
        <p:nvPicPr>
          <p:cNvPr id="7" name="Picture 6">
            <a:extLst>
              <a:ext uri="{FF2B5EF4-FFF2-40B4-BE49-F238E27FC236}">
                <a16:creationId xmlns:a16="http://schemas.microsoft.com/office/drawing/2014/main" id="{47E521DC-1C1D-4B40-ACA0-ABC7F79798C8}"/>
              </a:ext>
            </a:extLst>
          </p:cNvPr>
          <p:cNvPicPr>
            <a:picLocks noChangeAspect="1"/>
          </p:cNvPicPr>
          <p:nvPr/>
        </p:nvPicPr>
        <p:blipFill>
          <a:blip r:embed="rId2"/>
          <a:stretch>
            <a:fillRect/>
          </a:stretch>
        </p:blipFill>
        <p:spPr>
          <a:xfrm>
            <a:off x="2918151" y="1509712"/>
            <a:ext cx="6355697" cy="4983163"/>
          </a:xfrm>
          <a:prstGeom prst="rect">
            <a:avLst/>
          </a:prstGeom>
        </p:spPr>
      </p:pic>
    </p:spTree>
    <p:extLst>
      <p:ext uri="{BB962C8B-B14F-4D97-AF65-F5344CB8AC3E}">
        <p14:creationId xmlns:p14="http://schemas.microsoft.com/office/powerpoint/2010/main" val="17486653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F1B3-B881-4053-BFE7-0ACFF5FC2CE4}"/>
              </a:ext>
            </a:extLst>
          </p:cNvPr>
          <p:cNvSpPr>
            <a:spLocks noGrp="1"/>
          </p:cNvSpPr>
          <p:nvPr>
            <p:ph type="title"/>
          </p:nvPr>
        </p:nvSpPr>
        <p:spPr/>
        <p:txBody>
          <a:bodyPr/>
          <a:lstStyle/>
          <a:p>
            <a:r>
              <a:rPr lang="en-US" dirty="0"/>
              <a:t>Detecting Articulation Points</a:t>
            </a:r>
          </a:p>
        </p:txBody>
      </p:sp>
      <p:sp>
        <p:nvSpPr>
          <p:cNvPr id="3" name="Content Placeholder 2">
            <a:extLst>
              <a:ext uri="{FF2B5EF4-FFF2-40B4-BE49-F238E27FC236}">
                <a16:creationId xmlns:a16="http://schemas.microsoft.com/office/drawing/2014/main" id="{A9100C5D-AF75-488A-8CD2-3A46DCB0F97F}"/>
              </a:ext>
            </a:extLst>
          </p:cNvPr>
          <p:cNvSpPr>
            <a:spLocks noGrp="1"/>
          </p:cNvSpPr>
          <p:nvPr>
            <p:ph idx="1"/>
          </p:nvPr>
        </p:nvSpPr>
        <p:spPr>
          <a:xfrm>
            <a:off x="838200" y="1800225"/>
            <a:ext cx="10515600" cy="4351338"/>
          </a:xfrm>
        </p:spPr>
        <p:txBody>
          <a:bodyPr>
            <a:normAutofit lnSpcReduction="10000"/>
          </a:bodyPr>
          <a:lstStyle/>
          <a:p>
            <a:r>
              <a:rPr lang="en-US" dirty="0"/>
              <a:t>The root of the DFS spanning tree is an articulation point if and only if it has more than one child (the reasoning for this should be clear)</a:t>
            </a:r>
          </a:p>
          <a:p>
            <a:r>
              <a:rPr lang="en-US" dirty="0"/>
              <a:t>For any other vertex, v, v is an articulation point if and only if v has some child w such that Low(w) ≥ Num(v)</a:t>
            </a:r>
          </a:p>
          <a:p>
            <a:pPr lvl="1"/>
            <a:r>
              <a:rPr lang="en-US" dirty="0"/>
              <a:t>The "if" part is clear enough, and applies to both C and D in the previous example</a:t>
            </a:r>
          </a:p>
          <a:p>
            <a:pPr lvl="1"/>
            <a:r>
              <a:rPr lang="en-US" dirty="0"/>
              <a:t>That is, for any child, w, of a node, v, such that Low(w) ≥ Num(v), w can only get to ancestors of v by going through v</a:t>
            </a:r>
          </a:p>
          <a:p>
            <a:pPr lvl="1"/>
            <a:r>
              <a:rPr lang="en-US" dirty="0"/>
              <a:t>The "only if" part may be less obvious; that is, why does this algorithm find all articulation points?</a:t>
            </a:r>
          </a:p>
          <a:p>
            <a:pPr lvl="1"/>
            <a:r>
              <a:rPr lang="en-US" dirty="0"/>
              <a:t>The reason is that if all the children have Low(w) &lt; Num(v), then they (and their descendants) have alternate routes to the top part of the tree</a:t>
            </a:r>
          </a:p>
        </p:txBody>
      </p:sp>
    </p:spTree>
    <p:extLst>
      <p:ext uri="{BB962C8B-B14F-4D97-AF65-F5344CB8AC3E}">
        <p14:creationId xmlns:p14="http://schemas.microsoft.com/office/powerpoint/2010/main" val="52460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1BB2-A726-4183-9E3E-CBE555312164}"/>
              </a:ext>
            </a:extLst>
          </p:cNvPr>
          <p:cNvSpPr>
            <a:spLocks noGrp="1"/>
          </p:cNvSpPr>
          <p:nvPr>
            <p:ph type="title"/>
          </p:nvPr>
        </p:nvSpPr>
        <p:spPr/>
        <p:txBody>
          <a:bodyPr/>
          <a:lstStyle/>
          <a:p>
            <a:r>
              <a:rPr lang="en-US" dirty="0"/>
              <a:t>Representing Graphs: Adjacency Lists</a:t>
            </a:r>
          </a:p>
        </p:txBody>
      </p:sp>
      <p:sp>
        <p:nvSpPr>
          <p:cNvPr id="3" name="Content Placeholder 2">
            <a:extLst>
              <a:ext uri="{FF2B5EF4-FFF2-40B4-BE49-F238E27FC236}">
                <a16:creationId xmlns:a16="http://schemas.microsoft.com/office/drawing/2014/main" id="{4ED18BB5-EA8C-46F4-820B-1A015071FDD1}"/>
              </a:ext>
            </a:extLst>
          </p:cNvPr>
          <p:cNvSpPr>
            <a:spLocks noGrp="1"/>
          </p:cNvSpPr>
          <p:nvPr>
            <p:ph idx="1"/>
          </p:nvPr>
        </p:nvSpPr>
        <p:spPr/>
        <p:txBody>
          <a:bodyPr>
            <a:normAutofit fontScale="77500" lnSpcReduction="20000"/>
          </a:bodyPr>
          <a:lstStyle/>
          <a:p>
            <a:r>
              <a:rPr lang="en-US" dirty="0"/>
              <a:t>For most of the applications we consider, we will be dealing with </a:t>
            </a:r>
            <a:r>
              <a:rPr lang="en-US" b="1" dirty="0"/>
              <a:t>sparse graphs</a:t>
            </a:r>
            <a:r>
              <a:rPr lang="en-US" dirty="0"/>
              <a:t>; this means that |E| is significantly less than |V|</a:t>
            </a:r>
            <a:r>
              <a:rPr lang="en-US" baseline="30000" dirty="0"/>
              <a:t>2</a:t>
            </a:r>
          </a:p>
          <a:p>
            <a:r>
              <a:rPr lang="en-US" dirty="0"/>
              <a:t>The book talks about a street map for a city with a Manhattan-like structure; for such a sparse graph, |E| ≈ 4 * |V|</a:t>
            </a:r>
          </a:p>
          <a:p>
            <a:r>
              <a:rPr lang="en-US" dirty="0"/>
              <a:t>For sparse graphs, a better solution is to use an </a:t>
            </a:r>
            <a:r>
              <a:rPr lang="en-US" b="1" dirty="0"/>
              <a:t>adjacency list </a:t>
            </a:r>
            <a:r>
              <a:rPr lang="en-US" dirty="0"/>
              <a:t>representation</a:t>
            </a:r>
          </a:p>
          <a:p>
            <a:r>
              <a:rPr lang="en-US" dirty="0"/>
              <a:t>For each vertex, we keep a list of all adjacent vertices</a:t>
            </a:r>
          </a:p>
          <a:p>
            <a:r>
              <a:rPr lang="en-US" dirty="0"/>
              <a:t>This can be done using an array or vector of linked lists</a:t>
            </a:r>
          </a:p>
          <a:p>
            <a:r>
              <a:rPr lang="en-US" dirty="0"/>
              <a:t>Header nodes (the slots of the array) can store additional information about the vertices</a:t>
            </a:r>
          </a:p>
          <a:p>
            <a:r>
              <a:rPr lang="en-US" dirty="0"/>
              <a:t>The space requirement is Θ(|E| + |V|), a huge benefit over adjacency matrices for sparse graphs</a:t>
            </a:r>
          </a:p>
          <a:p>
            <a:r>
              <a:rPr lang="en-US" dirty="0"/>
              <a:t>If edges have associated weights or costs, this information is also kept in each edge node</a:t>
            </a:r>
          </a:p>
          <a:p>
            <a:r>
              <a:rPr lang="en-US" dirty="0"/>
              <a:t>One advantage of an adjacency matrix over an adjacency list is that you can determine in quick, constant time whether an edge exists</a:t>
            </a:r>
          </a:p>
        </p:txBody>
      </p:sp>
    </p:spTree>
    <p:extLst>
      <p:ext uri="{BB962C8B-B14F-4D97-AF65-F5344CB8AC3E}">
        <p14:creationId xmlns:p14="http://schemas.microsoft.com/office/powerpoint/2010/main" val="26255546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640F-5450-4D62-A95C-C96AC7C4F38C}"/>
              </a:ext>
            </a:extLst>
          </p:cNvPr>
          <p:cNvSpPr>
            <a:spLocks noGrp="1"/>
          </p:cNvSpPr>
          <p:nvPr>
            <p:ph type="title"/>
          </p:nvPr>
        </p:nvSpPr>
        <p:spPr/>
        <p:txBody>
          <a:bodyPr/>
          <a:lstStyle/>
          <a:p>
            <a:r>
              <a:rPr lang="en-US" dirty="0"/>
              <a:t>Euler Tours and Euler Circuits</a:t>
            </a:r>
          </a:p>
        </p:txBody>
      </p:sp>
      <p:sp>
        <p:nvSpPr>
          <p:cNvPr id="3" name="Content Placeholder 2">
            <a:extLst>
              <a:ext uri="{FF2B5EF4-FFF2-40B4-BE49-F238E27FC236}">
                <a16:creationId xmlns:a16="http://schemas.microsoft.com/office/drawing/2014/main" id="{B9BB7D3E-C299-4F2C-8CCB-3825F6D2ECDB}"/>
              </a:ext>
            </a:extLst>
          </p:cNvPr>
          <p:cNvSpPr>
            <a:spLocks noGrp="1"/>
          </p:cNvSpPr>
          <p:nvPr>
            <p:ph idx="1"/>
          </p:nvPr>
        </p:nvSpPr>
        <p:spPr/>
        <p:txBody>
          <a:bodyPr>
            <a:normAutofit/>
          </a:bodyPr>
          <a:lstStyle/>
          <a:p>
            <a:r>
              <a:rPr lang="en-US" sz="1800" dirty="0"/>
              <a:t>An </a:t>
            </a:r>
            <a:r>
              <a:rPr lang="en-US" sz="1800" b="1" dirty="0"/>
              <a:t>Euler tour</a:t>
            </a:r>
            <a:r>
              <a:rPr lang="en-US" sz="1800" dirty="0"/>
              <a:t>, a.k.a. an </a:t>
            </a:r>
            <a:r>
              <a:rPr lang="en-US" sz="1800" i="1" dirty="0"/>
              <a:t>Euler path</a:t>
            </a:r>
            <a:r>
              <a:rPr lang="en-US" sz="1800" dirty="0"/>
              <a:t>, is a path in a graph that visits (i.e., traverses) every edge exactly once</a:t>
            </a:r>
          </a:p>
          <a:p>
            <a:r>
              <a:rPr lang="en-US" sz="1800" dirty="0"/>
              <a:t>An </a:t>
            </a:r>
            <a:r>
              <a:rPr lang="en-US" sz="1800" b="1" dirty="0"/>
              <a:t>Euler circuit</a:t>
            </a:r>
            <a:r>
              <a:rPr lang="en-US" sz="1800" dirty="0"/>
              <a:t>, a.k.a. an </a:t>
            </a:r>
            <a:r>
              <a:rPr lang="en-US" sz="1800" i="1" dirty="0"/>
              <a:t>Euler cycle</a:t>
            </a:r>
            <a:r>
              <a:rPr lang="en-US" sz="1800" dirty="0"/>
              <a:t>,</a:t>
            </a:r>
            <a:r>
              <a:rPr lang="en-US" sz="1800" b="1" dirty="0"/>
              <a:t> </a:t>
            </a:r>
            <a:r>
              <a:rPr lang="en-US" sz="1800" dirty="0"/>
              <a:t>is an Euler tour that starts and ends on the same vertex</a:t>
            </a:r>
          </a:p>
          <a:p>
            <a:r>
              <a:rPr lang="en-US" sz="1800" dirty="0"/>
              <a:t>An Euler tour can only exist in an undirected graph if zero or exactly two vertices have an odd degree (i.e., an odd number of incident edges)</a:t>
            </a:r>
          </a:p>
          <a:p>
            <a:r>
              <a:rPr lang="en-US" sz="1800" dirty="0"/>
              <a:t>It turns out that this is also a sufficient condition, although we won’t prove it</a:t>
            </a:r>
          </a:p>
          <a:p>
            <a:r>
              <a:rPr lang="en-US" sz="1800" dirty="0"/>
              <a:t>An Euler cycle can only exist in an undirect graph if every vertex has an even degree; again, we won’t prove it, but this is also a sufficient condition</a:t>
            </a:r>
          </a:p>
          <a:p>
            <a:r>
              <a:rPr lang="en-US" sz="1800" dirty="0"/>
              <a:t>Clearly, we can check for these conditions in O(|E| + |V|) time</a:t>
            </a:r>
          </a:p>
          <a:p>
            <a:r>
              <a:rPr lang="en-US" sz="1800" dirty="0"/>
              <a:t>In the following graphs, the first has only Euler tours possible, the second has Euler tours and circuits possible, and the third has neither possible:</a:t>
            </a:r>
          </a:p>
        </p:txBody>
      </p:sp>
      <p:pic>
        <p:nvPicPr>
          <p:cNvPr id="6" name="Picture 5">
            <a:extLst>
              <a:ext uri="{FF2B5EF4-FFF2-40B4-BE49-F238E27FC236}">
                <a16:creationId xmlns:a16="http://schemas.microsoft.com/office/drawing/2014/main" id="{2E27B30F-426E-495F-AA92-062D55D0C596}"/>
              </a:ext>
            </a:extLst>
          </p:cNvPr>
          <p:cNvPicPr>
            <a:picLocks noChangeAspect="1"/>
          </p:cNvPicPr>
          <p:nvPr/>
        </p:nvPicPr>
        <p:blipFill>
          <a:blip r:embed="rId2"/>
          <a:stretch>
            <a:fillRect/>
          </a:stretch>
        </p:blipFill>
        <p:spPr>
          <a:xfrm>
            <a:off x="3443251" y="5171090"/>
            <a:ext cx="5305497" cy="1321785"/>
          </a:xfrm>
          <a:prstGeom prst="rect">
            <a:avLst/>
          </a:prstGeom>
        </p:spPr>
      </p:pic>
    </p:spTree>
    <p:extLst>
      <p:ext uri="{BB962C8B-B14F-4D97-AF65-F5344CB8AC3E}">
        <p14:creationId xmlns:p14="http://schemas.microsoft.com/office/powerpoint/2010/main" val="25146391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3DC8-677B-4A67-B9F1-915BBD62F619}"/>
              </a:ext>
            </a:extLst>
          </p:cNvPr>
          <p:cNvSpPr>
            <a:spLocks noGrp="1"/>
          </p:cNvSpPr>
          <p:nvPr>
            <p:ph type="title"/>
          </p:nvPr>
        </p:nvSpPr>
        <p:spPr/>
        <p:txBody>
          <a:bodyPr/>
          <a:lstStyle/>
          <a:p>
            <a:r>
              <a:rPr lang="en-US" dirty="0"/>
              <a:t>Finding an Euler circuit</a:t>
            </a:r>
          </a:p>
        </p:txBody>
      </p:sp>
      <p:sp>
        <p:nvSpPr>
          <p:cNvPr id="3" name="Content Placeholder 2">
            <a:extLst>
              <a:ext uri="{FF2B5EF4-FFF2-40B4-BE49-F238E27FC236}">
                <a16:creationId xmlns:a16="http://schemas.microsoft.com/office/drawing/2014/main" id="{6EBAA104-2A45-4476-89A2-6486473A6EE4}"/>
              </a:ext>
            </a:extLst>
          </p:cNvPr>
          <p:cNvSpPr>
            <a:spLocks noGrp="1"/>
          </p:cNvSpPr>
          <p:nvPr>
            <p:ph idx="1"/>
          </p:nvPr>
        </p:nvSpPr>
        <p:spPr/>
        <p:txBody>
          <a:bodyPr>
            <a:normAutofit fontScale="85000" lnSpcReduction="20000"/>
          </a:bodyPr>
          <a:lstStyle/>
          <a:p>
            <a:r>
              <a:rPr lang="en-US" dirty="0"/>
              <a:t>We will focus on the problem of finding Euler circuits (but the algorithm for finding Euler tours is very similar)</a:t>
            </a:r>
          </a:p>
          <a:p>
            <a:r>
              <a:rPr lang="en-US" dirty="0"/>
              <a:t>If an Euler circuit is possible, which we check for first, we can then apply the following algorithm (we will step through an example shortly):</a:t>
            </a:r>
          </a:p>
          <a:p>
            <a:pPr lvl="1"/>
            <a:r>
              <a:rPr lang="en-US" dirty="0"/>
              <a:t>Start at any vertex</a:t>
            </a:r>
          </a:p>
          <a:p>
            <a:pPr lvl="1"/>
            <a:r>
              <a:rPr lang="en-US" dirty="0"/>
              <a:t>Apply a depth-first search, stopping when we get back to the starting vertex</a:t>
            </a:r>
          </a:p>
          <a:p>
            <a:pPr lvl="1"/>
            <a:r>
              <a:rPr lang="en-US" dirty="0"/>
              <a:t>Note that we will never get stuck along the way, because every vertex has an even number of incident edges</a:t>
            </a:r>
          </a:p>
          <a:p>
            <a:pPr lvl="1"/>
            <a:r>
              <a:rPr lang="en-US" dirty="0"/>
              <a:t>When we return to the starting vertex, we might be stuck at a dead end without having visited every edge</a:t>
            </a:r>
          </a:p>
          <a:p>
            <a:pPr lvl="1"/>
            <a:r>
              <a:rPr lang="en-US" dirty="0"/>
              <a:t>If we are not stuck, we continue and find a larger cycle</a:t>
            </a:r>
          </a:p>
          <a:p>
            <a:pPr lvl="1"/>
            <a:r>
              <a:rPr lang="en-US" dirty="0"/>
              <a:t>If we are stuck, we find the first vertex, v, on the cycle that has additional unexplored edges</a:t>
            </a:r>
          </a:p>
          <a:p>
            <a:pPr lvl="1"/>
            <a:r>
              <a:rPr lang="en-US" dirty="0"/>
              <a:t>We then apply another DFS to find a cycle starting and ending at v</a:t>
            </a:r>
          </a:p>
          <a:p>
            <a:pPr lvl="1"/>
            <a:r>
              <a:rPr lang="en-US" dirty="0"/>
              <a:t>We splice this cycle into the previous cycle</a:t>
            </a:r>
          </a:p>
          <a:p>
            <a:pPr lvl="1"/>
            <a:r>
              <a:rPr lang="en-US" dirty="0"/>
              <a:t>We repeat the last few steps until we have a Euler cycle</a:t>
            </a:r>
          </a:p>
          <a:p>
            <a:pPr lvl="1"/>
            <a:endParaRPr lang="en-US" dirty="0"/>
          </a:p>
          <a:p>
            <a:pPr lvl="1"/>
            <a:endParaRPr lang="en-US" dirty="0"/>
          </a:p>
        </p:txBody>
      </p:sp>
    </p:spTree>
    <p:extLst>
      <p:ext uri="{BB962C8B-B14F-4D97-AF65-F5344CB8AC3E}">
        <p14:creationId xmlns:p14="http://schemas.microsoft.com/office/powerpoint/2010/main" val="5110689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7164-79E0-49EE-B5A8-7F65B5080263}"/>
              </a:ext>
            </a:extLst>
          </p:cNvPr>
          <p:cNvSpPr>
            <a:spLocks noGrp="1"/>
          </p:cNvSpPr>
          <p:nvPr>
            <p:ph type="title"/>
          </p:nvPr>
        </p:nvSpPr>
        <p:spPr/>
        <p:txBody>
          <a:bodyPr/>
          <a:lstStyle/>
          <a:p>
            <a:r>
              <a:rPr lang="en-US" dirty="0"/>
              <a:t>Euler Circuit Algorithm Example</a:t>
            </a:r>
          </a:p>
        </p:txBody>
      </p:sp>
      <p:sp>
        <p:nvSpPr>
          <p:cNvPr id="3" name="Content Placeholder 2">
            <a:extLst>
              <a:ext uri="{FF2B5EF4-FFF2-40B4-BE49-F238E27FC236}">
                <a16:creationId xmlns:a16="http://schemas.microsoft.com/office/drawing/2014/main" id="{D1AFCA43-35A9-4987-9AFA-5A9E672DEB43}"/>
              </a:ext>
            </a:extLst>
          </p:cNvPr>
          <p:cNvSpPr>
            <a:spLocks noGrp="1"/>
          </p:cNvSpPr>
          <p:nvPr>
            <p:ph idx="1"/>
          </p:nvPr>
        </p:nvSpPr>
        <p:spPr/>
        <p:txBody>
          <a:bodyPr>
            <a:normAutofit fontScale="62500" lnSpcReduction="20000"/>
          </a:bodyPr>
          <a:lstStyle/>
          <a:p>
            <a:r>
              <a:rPr lang="en-US" dirty="0"/>
              <a:t>An example graph is shown on the next slide</a:t>
            </a:r>
          </a:p>
          <a:p>
            <a:r>
              <a:rPr lang="en-US" dirty="0"/>
              <a:t>Suppose we start at vertex 5 and find the cycle 5, 4, 10, 5; the figure two slides forward shows the graph with the edges so far removed</a:t>
            </a:r>
          </a:p>
          <a:p>
            <a:r>
              <a:rPr lang="en-US" dirty="0"/>
              <a:t>We are stuck, so we find the first vertex in the cycle that has unexplored edges; this is 4</a:t>
            </a:r>
          </a:p>
          <a:p>
            <a:r>
              <a:rPr lang="en-US" dirty="0"/>
              <a:t>We apply a DFS from there; suppose we find the cycle 4, 1, 3, 7, 4, 11, 10, 7, 9, 3, 4; the figure three slides forward shows the updated graph</a:t>
            </a:r>
          </a:p>
          <a:p>
            <a:r>
              <a:rPr lang="en-US" dirty="0"/>
              <a:t>Splicing this into the first cycle where four was encountered gives us 5, 4, 1, 3, 7, 4, 11, 10, 7, 9, 3, 4, 10, 5</a:t>
            </a:r>
          </a:p>
          <a:p>
            <a:r>
              <a:rPr lang="en-US" dirty="0"/>
              <a:t>We are still not done; now, the first vertex in the cycle with unexplored edges is 3</a:t>
            </a:r>
          </a:p>
          <a:p>
            <a:r>
              <a:rPr lang="en-US" dirty="0"/>
              <a:t>We apply a DFS from there; suppose we find the cycle 3, 2, 8, 9, 6, 3; see the updated graph in four slides</a:t>
            </a:r>
          </a:p>
          <a:p>
            <a:r>
              <a:rPr lang="en-US" dirty="0"/>
              <a:t>Splicing this into the larger cycle gives 5, 4, 1, 3, 2, 8, 9, 6, 3, 7, 4, 11, 10, 7, 9, 3, 4, 10, 5</a:t>
            </a:r>
          </a:p>
          <a:p>
            <a:r>
              <a:rPr lang="en-US" dirty="0"/>
              <a:t>We are still not done; now, the first vertex in the cycle with unexplored edges is 9</a:t>
            </a:r>
          </a:p>
          <a:p>
            <a:r>
              <a:rPr lang="en-US" dirty="0"/>
              <a:t>We apply a DFS from there; suppose we find 9, 12, 10, 9 (after which all edges would be removed)</a:t>
            </a:r>
          </a:p>
          <a:p>
            <a:r>
              <a:rPr lang="en-US" dirty="0"/>
              <a:t>Splicing this into the larger cycle gives 5, 4, 1, 3, 2, 8, 9, 12, 10, 9, 6, 3, 7, 4, 11, 10, 7, 9, 3, 4, 10, 5</a:t>
            </a:r>
          </a:p>
          <a:p>
            <a:r>
              <a:rPr lang="en-US" dirty="0"/>
              <a:t>Now, all edges have been traversed, and we have found an Euler circuit</a:t>
            </a:r>
          </a:p>
        </p:txBody>
      </p:sp>
    </p:spTree>
    <p:extLst>
      <p:ext uri="{BB962C8B-B14F-4D97-AF65-F5344CB8AC3E}">
        <p14:creationId xmlns:p14="http://schemas.microsoft.com/office/powerpoint/2010/main" val="29272427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7105-2F87-4B36-A813-D9EC2EFF12CA}"/>
              </a:ext>
            </a:extLst>
          </p:cNvPr>
          <p:cNvSpPr>
            <a:spLocks noGrp="1"/>
          </p:cNvSpPr>
          <p:nvPr>
            <p:ph type="title"/>
          </p:nvPr>
        </p:nvSpPr>
        <p:spPr/>
        <p:txBody>
          <a:bodyPr/>
          <a:lstStyle/>
          <a:p>
            <a:r>
              <a:rPr lang="en-US" dirty="0"/>
              <a:t>Sample Graph with Euler Circuit Possible</a:t>
            </a:r>
          </a:p>
        </p:txBody>
      </p:sp>
      <p:pic>
        <p:nvPicPr>
          <p:cNvPr id="7" name="Picture 6">
            <a:extLst>
              <a:ext uri="{FF2B5EF4-FFF2-40B4-BE49-F238E27FC236}">
                <a16:creationId xmlns:a16="http://schemas.microsoft.com/office/drawing/2014/main" id="{19FE1DCD-1435-46D6-8198-4FBCD018495A}"/>
              </a:ext>
            </a:extLst>
          </p:cNvPr>
          <p:cNvPicPr>
            <a:picLocks noChangeAspect="1"/>
          </p:cNvPicPr>
          <p:nvPr/>
        </p:nvPicPr>
        <p:blipFill>
          <a:blip r:embed="rId2"/>
          <a:stretch>
            <a:fillRect/>
          </a:stretch>
        </p:blipFill>
        <p:spPr>
          <a:xfrm>
            <a:off x="918297" y="1908776"/>
            <a:ext cx="10355405" cy="3040447"/>
          </a:xfrm>
          <a:prstGeom prst="rect">
            <a:avLst/>
          </a:prstGeom>
        </p:spPr>
      </p:pic>
    </p:spTree>
    <p:extLst>
      <p:ext uri="{BB962C8B-B14F-4D97-AF65-F5344CB8AC3E}">
        <p14:creationId xmlns:p14="http://schemas.microsoft.com/office/powerpoint/2010/main" val="38229276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045C-CED6-46E0-9FEB-4C1D3E7AC3AE}"/>
              </a:ext>
            </a:extLst>
          </p:cNvPr>
          <p:cNvSpPr>
            <a:spLocks noGrp="1"/>
          </p:cNvSpPr>
          <p:nvPr>
            <p:ph type="title"/>
          </p:nvPr>
        </p:nvSpPr>
        <p:spPr/>
        <p:txBody>
          <a:bodyPr/>
          <a:lstStyle/>
          <a:p>
            <a:r>
              <a:rPr lang="en-US" dirty="0"/>
              <a:t>Sample Graph after One Iteration</a:t>
            </a:r>
          </a:p>
        </p:txBody>
      </p:sp>
      <p:pic>
        <p:nvPicPr>
          <p:cNvPr id="7" name="Picture 6">
            <a:extLst>
              <a:ext uri="{FF2B5EF4-FFF2-40B4-BE49-F238E27FC236}">
                <a16:creationId xmlns:a16="http://schemas.microsoft.com/office/drawing/2014/main" id="{9D62329A-FB98-4814-80EC-AF35FCA4BB84}"/>
              </a:ext>
            </a:extLst>
          </p:cNvPr>
          <p:cNvPicPr>
            <a:picLocks noChangeAspect="1"/>
          </p:cNvPicPr>
          <p:nvPr/>
        </p:nvPicPr>
        <p:blipFill>
          <a:blip r:embed="rId2"/>
          <a:stretch>
            <a:fillRect/>
          </a:stretch>
        </p:blipFill>
        <p:spPr>
          <a:xfrm>
            <a:off x="851480" y="1917398"/>
            <a:ext cx="10489039" cy="3023203"/>
          </a:xfrm>
          <a:prstGeom prst="rect">
            <a:avLst/>
          </a:prstGeom>
        </p:spPr>
      </p:pic>
    </p:spTree>
    <p:extLst>
      <p:ext uri="{BB962C8B-B14F-4D97-AF65-F5344CB8AC3E}">
        <p14:creationId xmlns:p14="http://schemas.microsoft.com/office/powerpoint/2010/main" val="263547617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74BE-8420-420A-8D4A-B7E8A93956D2}"/>
              </a:ext>
            </a:extLst>
          </p:cNvPr>
          <p:cNvSpPr>
            <a:spLocks noGrp="1"/>
          </p:cNvSpPr>
          <p:nvPr>
            <p:ph type="title"/>
          </p:nvPr>
        </p:nvSpPr>
        <p:spPr/>
        <p:txBody>
          <a:bodyPr>
            <a:normAutofit/>
          </a:bodyPr>
          <a:lstStyle/>
          <a:p>
            <a:r>
              <a:rPr lang="en-US" dirty="0"/>
              <a:t>Sample Graph after Two Iterations</a:t>
            </a:r>
          </a:p>
        </p:txBody>
      </p:sp>
      <p:pic>
        <p:nvPicPr>
          <p:cNvPr id="7" name="Picture 6">
            <a:extLst>
              <a:ext uri="{FF2B5EF4-FFF2-40B4-BE49-F238E27FC236}">
                <a16:creationId xmlns:a16="http://schemas.microsoft.com/office/drawing/2014/main" id="{112BB455-0D55-4C76-AB8D-74045DA8C175}"/>
              </a:ext>
            </a:extLst>
          </p:cNvPr>
          <p:cNvPicPr>
            <a:picLocks noChangeAspect="1"/>
          </p:cNvPicPr>
          <p:nvPr/>
        </p:nvPicPr>
        <p:blipFill>
          <a:blip r:embed="rId2"/>
          <a:stretch>
            <a:fillRect/>
          </a:stretch>
        </p:blipFill>
        <p:spPr>
          <a:xfrm>
            <a:off x="795383" y="1846307"/>
            <a:ext cx="10601234" cy="3165386"/>
          </a:xfrm>
          <a:prstGeom prst="rect">
            <a:avLst/>
          </a:prstGeom>
        </p:spPr>
      </p:pic>
    </p:spTree>
    <p:extLst>
      <p:ext uri="{BB962C8B-B14F-4D97-AF65-F5344CB8AC3E}">
        <p14:creationId xmlns:p14="http://schemas.microsoft.com/office/powerpoint/2010/main" val="17312138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0288-2252-40BA-9E97-AE90A15F6328}"/>
              </a:ext>
            </a:extLst>
          </p:cNvPr>
          <p:cNvSpPr>
            <a:spLocks noGrp="1"/>
          </p:cNvSpPr>
          <p:nvPr>
            <p:ph type="title"/>
          </p:nvPr>
        </p:nvSpPr>
        <p:spPr/>
        <p:txBody>
          <a:bodyPr/>
          <a:lstStyle/>
          <a:p>
            <a:r>
              <a:rPr lang="en-US" dirty="0"/>
              <a:t>Graph After Three Iterations</a:t>
            </a:r>
          </a:p>
        </p:txBody>
      </p:sp>
      <p:pic>
        <p:nvPicPr>
          <p:cNvPr id="9" name="Picture 8">
            <a:extLst>
              <a:ext uri="{FF2B5EF4-FFF2-40B4-BE49-F238E27FC236}">
                <a16:creationId xmlns:a16="http://schemas.microsoft.com/office/drawing/2014/main" id="{49B9F668-2E77-400A-9E79-97EC04235597}"/>
              </a:ext>
            </a:extLst>
          </p:cNvPr>
          <p:cNvPicPr>
            <a:picLocks noChangeAspect="1"/>
          </p:cNvPicPr>
          <p:nvPr/>
        </p:nvPicPr>
        <p:blipFill>
          <a:blip r:embed="rId2"/>
          <a:stretch>
            <a:fillRect/>
          </a:stretch>
        </p:blipFill>
        <p:spPr>
          <a:xfrm>
            <a:off x="938589" y="1889066"/>
            <a:ext cx="10314822" cy="3079867"/>
          </a:xfrm>
          <a:prstGeom prst="rect">
            <a:avLst/>
          </a:prstGeom>
        </p:spPr>
      </p:pic>
    </p:spTree>
    <p:extLst>
      <p:ext uri="{BB962C8B-B14F-4D97-AF65-F5344CB8AC3E}">
        <p14:creationId xmlns:p14="http://schemas.microsoft.com/office/powerpoint/2010/main" val="321711364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C591-D51D-4746-98D9-E1DCAAD4E2E9}"/>
              </a:ext>
            </a:extLst>
          </p:cNvPr>
          <p:cNvSpPr>
            <a:spLocks noGrp="1"/>
          </p:cNvSpPr>
          <p:nvPr>
            <p:ph type="title"/>
          </p:nvPr>
        </p:nvSpPr>
        <p:spPr/>
        <p:txBody>
          <a:bodyPr/>
          <a:lstStyle/>
          <a:p>
            <a:r>
              <a:rPr lang="en-US" dirty="0"/>
              <a:t>Some Implementation Details</a:t>
            </a:r>
          </a:p>
        </p:txBody>
      </p:sp>
      <p:sp>
        <p:nvSpPr>
          <p:cNvPr id="3" name="Content Placeholder 2">
            <a:extLst>
              <a:ext uri="{FF2B5EF4-FFF2-40B4-BE49-F238E27FC236}">
                <a16:creationId xmlns:a16="http://schemas.microsoft.com/office/drawing/2014/main" id="{B37C29BA-0429-4291-997C-BE411CDAE144}"/>
              </a:ext>
            </a:extLst>
          </p:cNvPr>
          <p:cNvSpPr>
            <a:spLocks noGrp="1"/>
          </p:cNvSpPr>
          <p:nvPr>
            <p:ph idx="1"/>
          </p:nvPr>
        </p:nvSpPr>
        <p:spPr/>
        <p:txBody>
          <a:bodyPr/>
          <a:lstStyle/>
          <a:p>
            <a:r>
              <a:rPr lang="en-US" dirty="0"/>
              <a:t>The textbook suggests using linked lists to store the cycles since splicing of shorter cycles into longer cycles is necessary</a:t>
            </a:r>
          </a:p>
          <a:p>
            <a:r>
              <a:rPr lang="en-US" dirty="0"/>
              <a:t>Each node should maintain a pointer to the last explored edge in its adjacency lists to avoid repetitive scanning</a:t>
            </a:r>
          </a:p>
          <a:p>
            <a:r>
              <a:rPr lang="en-US" dirty="0"/>
              <a:t>Each search to find the first vertex with unexplored edges should start at the point where the last one was found</a:t>
            </a:r>
          </a:p>
          <a:p>
            <a:r>
              <a:rPr lang="en-US" dirty="0"/>
              <a:t>The textbook states that with the appropriate data structures, the total running time of the algorithm is O(|V| + |E|)</a:t>
            </a:r>
          </a:p>
          <a:p>
            <a:endParaRPr lang="en-US" dirty="0"/>
          </a:p>
        </p:txBody>
      </p:sp>
    </p:spTree>
    <p:extLst>
      <p:ext uri="{BB962C8B-B14F-4D97-AF65-F5344CB8AC3E}">
        <p14:creationId xmlns:p14="http://schemas.microsoft.com/office/powerpoint/2010/main" val="31837402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831F-0A17-4DB3-9FB7-E3FD77D83803}"/>
              </a:ext>
            </a:extLst>
          </p:cNvPr>
          <p:cNvSpPr>
            <a:spLocks noGrp="1"/>
          </p:cNvSpPr>
          <p:nvPr>
            <p:ph type="title"/>
          </p:nvPr>
        </p:nvSpPr>
        <p:spPr/>
        <p:txBody>
          <a:bodyPr/>
          <a:lstStyle/>
          <a:p>
            <a:r>
              <a:rPr lang="en-US" dirty="0"/>
              <a:t>Hamiltonian Paths and Hamiltonian Cycles</a:t>
            </a:r>
          </a:p>
        </p:txBody>
      </p:sp>
      <p:sp>
        <p:nvSpPr>
          <p:cNvPr id="3" name="Content Placeholder 2">
            <a:extLst>
              <a:ext uri="{FF2B5EF4-FFF2-40B4-BE49-F238E27FC236}">
                <a16:creationId xmlns:a16="http://schemas.microsoft.com/office/drawing/2014/main" id="{D1AC638F-5058-4BAD-9E85-14826F1DA67B}"/>
              </a:ext>
            </a:extLst>
          </p:cNvPr>
          <p:cNvSpPr>
            <a:spLocks noGrp="1"/>
          </p:cNvSpPr>
          <p:nvPr>
            <p:ph idx="1"/>
          </p:nvPr>
        </p:nvSpPr>
        <p:spPr/>
        <p:txBody>
          <a:bodyPr>
            <a:normAutofit fontScale="77500" lnSpcReduction="20000"/>
          </a:bodyPr>
          <a:lstStyle/>
          <a:p>
            <a:r>
              <a:rPr lang="en-US" dirty="0"/>
              <a:t>A </a:t>
            </a:r>
            <a:r>
              <a:rPr lang="en-US" b="1" dirty="0"/>
              <a:t>Hamiltonian path </a:t>
            </a:r>
            <a:r>
              <a:rPr lang="en-US" dirty="0"/>
              <a:t>is a path in a graph that visits every vertex exactly once</a:t>
            </a:r>
          </a:p>
          <a:p>
            <a:r>
              <a:rPr lang="en-US" dirty="0"/>
              <a:t>A </a:t>
            </a:r>
            <a:r>
              <a:rPr lang="en-US" b="1" dirty="0"/>
              <a:t>Hamiltonian cycle </a:t>
            </a:r>
            <a:r>
              <a:rPr lang="en-US" dirty="0"/>
              <a:t>is a Hamiltonian path that it starts and ends on the same vertex</a:t>
            </a:r>
          </a:p>
          <a:p>
            <a:r>
              <a:rPr lang="en-US" dirty="0"/>
              <a:t>The </a:t>
            </a:r>
            <a:r>
              <a:rPr lang="en-US" b="1" dirty="0"/>
              <a:t>Hamiltonian cycle problem </a:t>
            </a:r>
            <a:r>
              <a:rPr lang="en-US" dirty="0"/>
              <a:t>asks us to determine if a given graph has a Hamiltonian cycle</a:t>
            </a:r>
          </a:p>
          <a:p>
            <a:r>
              <a:rPr lang="en-US" dirty="0"/>
              <a:t>This may sound very similar to the problem that asks us to find an Euler circuit in a graph, for which we have just seen an efficient solution</a:t>
            </a:r>
          </a:p>
          <a:p>
            <a:r>
              <a:rPr lang="en-US" dirty="0"/>
              <a:t>We have seen that it is even simpler to determine if a Euler circuit for a graph exists, without actually finding it</a:t>
            </a:r>
          </a:p>
          <a:p>
            <a:r>
              <a:rPr lang="en-US" dirty="0"/>
              <a:t>However, there is no known polynomial-time solution for the Hamiltonian cycle problem, and it is believed by most computer scientists that no polynomial solution exists</a:t>
            </a:r>
          </a:p>
          <a:p>
            <a:r>
              <a:rPr lang="en-US" dirty="0"/>
              <a:t>The Hamiltonian cycle problem is an </a:t>
            </a:r>
            <a:r>
              <a:rPr lang="en-US" b="1" dirty="0"/>
              <a:t>NP-complete problem</a:t>
            </a:r>
            <a:r>
              <a:rPr lang="en-US" dirty="0"/>
              <a:t>; we will talk more about such problems as part of our final topic in the course</a:t>
            </a:r>
          </a:p>
          <a:p>
            <a:r>
              <a:rPr lang="en-US" dirty="0"/>
              <a:t>A related, but even harder, problem is the </a:t>
            </a:r>
            <a:r>
              <a:rPr lang="en-US" b="1" dirty="0"/>
              <a:t>traveling salesman problem</a:t>
            </a:r>
            <a:r>
              <a:rPr lang="en-US" dirty="0"/>
              <a:t>,</a:t>
            </a:r>
            <a:r>
              <a:rPr lang="en-US" b="1" dirty="0"/>
              <a:t> </a:t>
            </a:r>
            <a:r>
              <a:rPr lang="en-US" dirty="0"/>
              <a:t>which asks to find the Hamiltonian cycle with the lowest cost</a:t>
            </a:r>
          </a:p>
        </p:txBody>
      </p:sp>
    </p:spTree>
    <p:extLst>
      <p:ext uri="{BB962C8B-B14F-4D97-AF65-F5344CB8AC3E}">
        <p14:creationId xmlns:p14="http://schemas.microsoft.com/office/powerpoint/2010/main" val="351317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B5C8-29C6-4B7A-961C-66026CBB35F8}"/>
              </a:ext>
            </a:extLst>
          </p:cNvPr>
          <p:cNvSpPr>
            <a:spLocks noGrp="1"/>
          </p:cNvSpPr>
          <p:nvPr>
            <p:ph type="title"/>
          </p:nvPr>
        </p:nvSpPr>
        <p:spPr/>
        <p:txBody>
          <a:bodyPr/>
          <a:lstStyle/>
          <a:p>
            <a:r>
              <a:rPr lang="en-US" dirty="0"/>
              <a:t>Named Vertices</a:t>
            </a:r>
          </a:p>
        </p:txBody>
      </p:sp>
      <p:sp>
        <p:nvSpPr>
          <p:cNvPr id="3" name="Content Placeholder 2">
            <a:extLst>
              <a:ext uri="{FF2B5EF4-FFF2-40B4-BE49-F238E27FC236}">
                <a16:creationId xmlns:a16="http://schemas.microsoft.com/office/drawing/2014/main" id="{86752EE1-917F-42E4-8D9C-D25A5293ADD1}"/>
              </a:ext>
            </a:extLst>
          </p:cNvPr>
          <p:cNvSpPr>
            <a:spLocks noGrp="1"/>
          </p:cNvSpPr>
          <p:nvPr>
            <p:ph idx="1"/>
          </p:nvPr>
        </p:nvSpPr>
        <p:spPr/>
        <p:txBody>
          <a:bodyPr>
            <a:normAutofit fontScale="85000" lnSpcReduction="20000"/>
          </a:bodyPr>
          <a:lstStyle/>
          <a:p>
            <a:r>
              <a:rPr lang="en-US" dirty="0"/>
              <a:t>If the names of vertices are arbitrary strings, each vertex name must be mapped to a location in memory</a:t>
            </a:r>
          </a:p>
          <a:p>
            <a:r>
              <a:rPr lang="en-US" dirty="0"/>
              <a:t>A </a:t>
            </a:r>
            <a:r>
              <a:rPr lang="en-US" i="1" dirty="0"/>
              <a:t>hash table </a:t>
            </a:r>
            <a:r>
              <a:rPr lang="en-US" dirty="0"/>
              <a:t>can be useful to store this mapping</a:t>
            </a:r>
          </a:p>
          <a:p>
            <a:r>
              <a:rPr lang="en-US" dirty="0"/>
              <a:t>For example, the hash table might map a name to a pointer to a slot in an array or vertex storing the appropriate header node for an adjacency list representation </a:t>
            </a:r>
          </a:p>
          <a:p>
            <a:r>
              <a:rPr lang="en-US" dirty="0"/>
              <a:t>When creating a graph, whenever a vertex name is encountered, we check if the name has already been mapped to a number</a:t>
            </a:r>
          </a:p>
          <a:p>
            <a:r>
              <a:rPr lang="en-US" dirty="0"/>
              <a:t>If not, we assign it one, and add it to the end of the sequence of graph nodes</a:t>
            </a:r>
          </a:p>
          <a:p>
            <a:r>
              <a:rPr lang="en-US" dirty="0"/>
              <a:t>You might also need a way to map indexes an array or vector of header nodes back to vertex names</a:t>
            </a:r>
          </a:p>
          <a:p>
            <a:r>
              <a:rPr lang="en-US" dirty="0"/>
              <a:t>This can be done with a separate array of vector of vertex names</a:t>
            </a:r>
          </a:p>
          <a:p>
            <a:r>
              <a:rPr lang="en-US" dirty="0"/>
              <a:t>Alternatively, the header nodes of the adjacency list representation of the graph can store the vertex names or they can store pointers into the hash table</a:t>
            </a:r>
          </a:p>
        </p:txBody>
      </p:sp>
    </p:spTree>
    <p:extLst>
      <p:ext uri="{BB962C8B-B14F-4D97-AF65-F5344CB8AC3E}">
        <p14:creationId xmlns:p14="http://schemas.microsoft.com/office/powerpoint/2010/main" val="130678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7A22-C74A-45E8-B47C-4110DF0F61FA}"/>
              </a:ext>
            </a:extLst>
          </p:cNvPr>
          <p:cNvSpPr>
            <a:spLocks noGrp="1"/>
          </p:cNvSpPr>
          <p:nvPr>
            <p:ph type="title"/>
          </p:nvPr>
        </p:nvSpPr>
        <p:spPr/>
        <p:txBody>
          <a:bodyPr/>
          <a:lstStyle/>
          <a:p>
            <a:r>
              <a:rPr lang="en-US" dirty="0"/>
              <a:t>Topological Sort</a:t>
            </a:r>
          </a:p>
        </p:txBody>
      </p:sp>
      <p:sp>
        <p:nvSpPr>
          <p:cNvPr id="3" name="Content Placeholder 2">
            <a:extLst>
              <a:ext uri="{FF2B5EF4-FFF2-40B4-BE49-F238E27FC236}">
                <a16:creationId xmlns:a16="http://schemas.microsoft.com/office/drawing/2014/main" id="{564C7361-DBA4-4D74-B5D7-989788A969BC}"/>
              </a:ext>
            </a:extLst>
          </p:cNvPr>
          <p:cNvSpPr>
            <a:spLocks noGrp="1"/>
          </p:cNvSpPr>
          <p:nvPr>
            <p:ph idx="1"/>
          </p:nvPr>
        </p:nvSpPr>
        <p:spPr/>
        <p:txBody>
          <a:bodyPr>
            <a:normAutofit fontScale="77500" lnSpcReduction="20000"/>
          </a:bodyPr>
          <a:lstStyle/>
          <a:p>
            <a:r>
              <a:rPr lang="en-US" dirty="0"/>
              <a:t>The first graph algorithm task we will discuss is a </a:t>
            </a:r>
            <a:r>
              <a:rPr lang="en-US" b="1" dirty="0"/>
              <a:t>topological sort</a:t>
            </a:r>
          </a:p>
          <a:p>
            <a:r>
              <a:rPr lang="en-US" dirty="0"/>
              <a:t>A topological sort is an ordering of the vertices in a DAG such that if there is a path from v</a:t>
            </a:r>
            <a:r>
              <a:rPr lang="en-US" baseline="-25000" dirty="0"/>
              <a:t>i</a:t>
            </a:r>
            <a:r>
              <a:rPr lang="en-US" dirty="0"/>
              <a:t> to v</a:t>
            </a:r>
            <a:r>
              <a:rPr lang="en-US" baseline="-25000" dirty="0"/>
              <a:t>j</a:t>
            </a:r>
            <a:r>
              <a:rPr lang="en-US" dirty="0"/>
              <a:t>, then v</a:t>
            </a:r>
            <a:r>
              <a:rPr lang="en-US" baseline="-25000" dirty="0"/>
              <a:t>j</a:t>
            </a:r>
            <a:r>
              <a:rPr lang="en-US" dirty="0"/>
              <a:t> appears after v</a:t>
            </a:r>
            <a:r>
              <a:rPr lang="en-US" baseline="-25000" dirty="0"/>
              <a:t>i</a:t>
            </a:r>
            <a:r>
              <a:rPr lang="en-US" dirty="0"/>
              <a:t> in the ordering</a:t>
            </a:r>
          </a:p>
          <a:p>
            <a:r>
              <a:rPr lang="en-US" dirty="0"/>
              <a:t>Two other ways to look at this (not mentioned in book) are:</a:t>
            </a:r>
          </a:p>
          <a:p>
            <a:pPr lvl="1"/>
            <a:r>
              <a:rPr lang="en-US" dirty="0"/>
              <a:t>Given a DAG, number the vertices such that every directed edge points from a lower numbered vertex to a higher numbered vertex</a:t>
            </a:r>
          </a:p>
          <a:p>
            <a:pPr lvl="1"/>
            <a:r>
              <a:rPr lang="en-US" dirty="0"/>
              <a:t>Given a DAG, rearrange the vertices on a horizontal line such that all directed edges point from left to right</a:t>
            </a:r>
          </a:p>
          <a:p>
            <a:r>
              <a:rPr lang="en-US" dirty="0"/>
              <a:t>It should be obvious that a topological ordering is not possible if the graph has a cycle</a:t>
            </a:r>
          </a:p>
          <a:p>
            <a:r>
              <a:rPr lang="en-US" dirty="0"/>
              <a:t>Often, there will be multiple valid orderings; generally, when performing a topological sort, any one of the valid orderings is acceptable</a:t>
            </a:r>
          </a:p>
          <a:p>
            <a:r>
              <a:rPr lang="en-US" dirty="0"/>
              <a:t>Examples of applications of topological sort include graphs where:</a:t>
            </a:r>
          </a:p>
          <a:p>
            <a:pPr lvl="1"/>
            <a:r>
              <a:rPr lang="en-US" dirty="0"/>
              <a:t>The vertices represent tasks, and the edges represent constraints on the ordering of tasks</a:t>
            </a:r>
          </a:p>
          <a:p>
            <a:pPr lvl="1"/>
            <a:r>
              <a:rPr lang="en-US" dirty="0"/>
              <a:t>The vertices represent courses, and the edges represent prerequisites</a:t>
            </a:r>
          </a:p>
        </p:txBody>
      </p:sp>
    </p:spTree>
    <p:extLst>
      <p:ext uri="{BB962C8B-B14F-4D97-AF65-F5344CB8AC3E}">
        <p14:creationId xmlns:p14="http://schemas.microsoft.com/office/powerpoint/2010/main" val="343675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B4FC-1B4C-45E2-BEA5-1C8DF6573ABD}"/>
              </a:ext>
            </a:extLst>
          </p:cNvPr>
          <p:cNvSpPr>
            <a:spLocks noGrp="1"/>
          </p:cNvSpPr>
          <p:nvPr>
            <p:ph type="title"/>
          </p:nvPr>
        </p:nvSpPr>
        <p:spPr/>
        <p:txBody>
          <a:bodyPr/>
          <a:lstStyle/>
          <a:p>
            <a:r>
              <a:rPr lang="en-US" dirty="0"/>
              <a:t>Topological Sort Pseudo-code</a:t>
            </a:r>
          </a:p>
        </p:txBody>
      </p:sp>
      <p:sp>
        <p:nvSpPr>
          <p:cNvPr id="3" name="Content Placeholder 2">
            <a:extLst>
              <a:ext uri="{FF2B5EF4-FFF2-40B4-BE49-F238E27FC236}">
                <a16:creationId xmlns:a16="http://schemas.microsoft.com/office/drawing/2014/main" id="{BE85D7D6-D03B-4642-906E-6D23FF121AD4}"/>
              </a:ext>
            </a:extLst>
          </p:cNvPr>
          <p:cNvSpPr>
            <a:spLocks noGrp="1"/>
          </p:cNvSpPr>
          <p:nvPr>
            <p:ph sz="half" idx="1"/>
          </p:nvPr>
        </p:nvSpPr>
        <p:spPr/>
        <p:txBody>
          <a:bodyPr>
            <a:normAutofit fontScale="85000" lnSpcReduction="20000"/>
          </a:bodyPr>
          <a:lstStyle/>
          <a:p>
            <a:r>
              <a:rPr lang="en-US" sz="2000" noProof="1">
                <a:cs typeface="Courier New" panose="02070309020205020404" pitchFamily="49" charset="0"/>
              </a:rPr>
              <a:t>Two useful terms that will be helpful (not mentioned until a later subtopic in the textbook):</a:t>
            </a:r>
          </a:p>
          <a:p>
            <a:pPr lvl="1"/>
            <a:r>
              <a:rPr lang="en-US" sz="1600" noProof="1">
                <a:cs typeface="Courier New" panose="02070309020205020404" pitchFamily="49" charset="0"/>
              </a:rPr>
              <a:t>A </a:t>
            </a:r>
            <a:r>
              <a:rPr lang="en-US" sz="1600" b="1" noProof="1">
                <a:cs typeface="Courier New" panose="02070309020205020404" pitchFamily="49" charset="0"/>
              </a:rPr>
              <a:t>source</a:t>
            </a:r>
            <a:r>
              <a:rPr lang="en-US" sz="1600" noProof="1">
                <a:cs typeface="Courier New" panose="02070309020205020404" pitchFamily="49" charset="0"/>
              </a:rPr>
              <a:t> is a vertex with no incoming edges (i.e., the in-degree is 0)</a:t>
            </a:r>
          </a:p>
          <a:p>
            <a:pPr lvl="1"/>
            <a:r>
              <a:rPr lang="en-US" sz="1600" noProof="1">
                <a:cs typeface="Courier New" panose="02070309020205020404" pitchFamily="49" charset="0"/>
              </a:rPr>
              <a:t>A </a:t>
            </a:r>
            <a:r>
              <a:rPr lang="en-US" sz="1600" b="1" noProof="1">
                <a:cs typeface="Courier New" panose="02070309020205020404" pitchFamily="49" charset="0"/>
              </a:rPr>
              <a:t>sink</a:t>
            </a:r>
            <a:r>
              <a:rPr lang="en-US" sz="1600" noProof="1">
                <a:cs typeface="Courier New" panose="02070309020205020404" pitchFamily="49" charset="0"/>
              </a:rPr>
              <a:t> is a vertex with no outgoing edges (i.e., the out-degree is 0)</a:t>
            </a:r>
          </a:p>
          <a:p>
            <a:r>
              <a:rPr lang="en-US" sz="2000" noProof="1">
                <a:cs typeface="Courier New" panose="02070309020205020404" pitchFamily="49" charset="0"/>
              </a:rPr>
              <a:t>A simple algorithm (my pseudo-code on right):</a:t>
            </a:r>
          </a:p>
          <a:p>
            <a:pPr lvl="1"/>
            <a:r>
              <a:rPr lang="en-US" sz="1600" noProof="1">
                <a:cs typeface="Courier New" panose="02070309020205020404" pitchFamily="49" charset="0"/>
              </a:rPr>
              <a:t>Find any source</a:t>
            </a:r>
          </a:p>
          <a:p>
            <a:pPr lvl="1"/>
            <a:r>
              <a:rPr lang="en-US" sz="1600" noProof="1">
                <a:cs typeface="Courier New" panose="02070309020205020404" pitchFamily="49" charset="0"/>
              </a:rPr>
              <a:t>Display or number this vertex</a:t>
            </a:r>
          </a:p>
          <a:p>
            <a:pPr lvl="1"/>
            <a:r>
              <a:rPr lang="en-US" sz="1600" noProof="1">
                <a:cs typeface="Courier New" panose="02070309020205020404" pitchFamily="49" charset="0"/>
              </a:rPr>
              <a:t>Remove the newly numbered vertex (along with its outgoing edges) from the graph</a:t>
            </a:r>
          </a:p>
          <a:p>
            <a:pPr lvl="1"/>
            <a:r>
              <a:rPr lang="en-US" sz="1600" noProof="1">
                <a:cs typeface="Courier New" panose="02070309020205020404" pitchFamily="49" charset="0"/>
              </a:rPr>
              <a:t>Repeat this process for the rest of the graph</a:t>
            </a:r>
          </a:p>
          <a:p>
            <a:r>
              <a:rPr lang="en-US" sz="2000" noProof="1">
                <a:cs typeface="Courier New" panose="02070309020205020404" pitchFamily="49" charset="0"/>
              </a:rPr>
              <a:t>If the algorithm fails, meaning not every vertex gets numbered, then there is a directed cycle in the graph</a:t>
            </a:r>
          </a:p>
          <a:p>
            <a:r>
              <a:rPr lang="en-US" sz="2000" noProof="1">
                <a:cs typeface="Courier New" panose="02070309020205020404" pitchFamily="49" charset="0"/>
              </a:rPr>
              <a:t>An analysis shows the time complexity is Θ(|V| + |E|) </a:t>
            </a:r>
            <a:r>
              <a:rPr lang="en-US" sz="2000" i="1" noProof="1">
                <a:cs typeface="Courier New" panose="02070309020205020404" pitchFamily="49" charset="0"/>
              </a:rPr>
              <a:t>if adjacency lists are used</a:t>
            </a:r>
          </a:p>
          <a:p>
            <a:r>
              <a:rPr lang="en-US" sz="2000" noProof="1">
                <a:cs typeface="Courier New" panose="02070309020205020404" pitchFamily="49" charset="0"/>
              </a:rPr>
              <a:t>This is because the body of the inner for loop is executed at most once per edge</a:t>
            </a:r>
          </a:p>
          <a:p>
            <a:r>
              <a:rPr lang="en-US" sz="2000" noProof="1">
                <a:cs typeface="Courier New" panose="02070309020205020404" pitchFamily="49" charset="0"/>
              </a:rPr>
              <a:t>The textbook shows C++-style pseudo-code</a:t>
            </a:r>
          </a:p>
          <a:p>
            <a:endParaRPr lang="en-US" sz="2000" noProof="1">
              <a:cs typeface="Courier New" panose="02070309020205020404" pitchFamily="49" charset="0"/>
            </a:endParaRPr>
          </a:p>
        </p:txBody>
      </p:sp>
      <p:sp>
        <p:nvSpPr>
          <p:cNvPr id="4" name="Content Placeholder 3">
            <a:extLst>
              <a:ext uri="{FF2B5EF4-FFF2-40B4-BE49-F238E27FC236}">
                <a16:creationId xmlns:a16="http://schemas.microsoft.com/office/drawing/2014/main" id="{FCF692FE-95A3-4F39-888B-AAD18C800430}"/>
              </a:ext>
            </a:extLst>
          </p:cNvPr>
          <p:cNvSpPr>
            <a:spLocks noGrp="1"/>
          </p:cNvSpPr>
          <p:nvPr>
            <p:ph sz="half" idx="2"/>
          </p:nvPr>
        </p:nvSpPr>
        <p:spPr/>
        <p:txBody>
          <a:bodyPr>
            <a:normAutofit fontScale="55000" lnSpcReduction="20000"/>
          </a:bodyPr>
          <a:lstStyle/>
          <a:p>
            <a:pPr marL="0" indent="0">
              <a:buNone/>
            </a:pPr>
            <a:r>
              <a:rPr lang="en-US" noProof="1">
                <a:latin typeface="Courier New" panose="02070309020205020404" pitchFamily="49" charset="0"/>
                <a:cs typeface="Courier New" panose="02070309020205020404" pitchFamily="49" charset="0"/>
              </a:rPr>
              <a:t>TopologicalSort (Graph G)</a:t>
            </a:r>
          </a:p>
          <a:p>
            <a:pPr marL="0" indent="0">
              <a:buNone/>
            </a:pPr>
            <a:r>
              <a:rPr lang="en-US" noProof="1">
                <a:latin typeface="Courier New" panose="02070309020205020404" pitchFamily="49" charset="0"/>
                <a:cs typeface="Courier New" panose="02070309020205020404" pitchFamily="49" charset="0"/>
              </a:rPr>
              <a:t>  initialize Q as empty queue</a:t>
            </a:r>
          </a:p>
          <a:p>
            <a:pPr marL="0" indent="0">
              <a:buNone/>
            </a:pPr>
            <a:r>
              <a:rPr lang="en-US" noProof="1">
                <a:latin typeface="Courier New" panose="02070309020205020404" pitchFamily="49" charset="0"/>
                <a:cs typeface="Courier New" panose="02070309020205020404" pitchFamily="49" charset="0"/>
              </a:rPr>
              <a:t>  for each vertex v in G</a:t>
            </a:r>
          </a:p>
          <a:p>
            <a:pPr marL="0" indent="0">
              <a:buNone/>
            </a:pPr>
            <a:r>
              <a:rPr lang="en-US" noProof="1">
                <a:latin typeface="Courier New" panose="02070309020205020404" pitchFamily="49" charset="0"/>
                <a:cs typeface="Courier New" panose="02070309020205020404" pitchFamily="49" charset="0"/>
              </a:rPr>
              <a:t>    if in-degree[v] == 0</a:t>
            </a:r>
          </a:p>
          <a:p>
            <a:pPr marL="0" indent="0">
              <a:buNone/>
            </a:pPr>
            <a:r>
              <a:rPr lang="en-US" noProof="1">
                <a:latin typeface="Courier New" panose="02070309020205020404" pitchFamily="49" charset="0"/>
                <a:cs typeface="Courier New" panose="02070309020205020404" pitchFamily="49" charset="0"/>
              </a:rPr>
              <a:t>      push v onto Q</a:t>
            </a:r>
          </a:p>
          <a:p>
            <a:pPr marL="0" indent="0">
              <a:buNone/>
            </a:pPr>
            <a:r>
              <a:rPr lang="en-US" noProof="1">
                <a:latin typeface="Courier New" panose="02070309020205020404" pitchFamily="49" charset="0"/>
                <a:cs typeface="Courier New" panose="02070309020205020404" pitchFamily="49" charset="0"/>
              </a:rPr>
              <a:t>  i ← 0</a:t>
            </a:r>
          </a:p>
          <a:p>
            <a:pPr marL="0" indent="0">
              <a:buNone/>
            </a:pPr>
            <a:r>
              <a:rPr lang="en-US" noProof="1">
                <a:latin typeface="Courier New" panose="02070309020205020404" pitchFamily="49" charset="0"/>
                <a:cs typeface="Courier New" panose="02070309020205020404" pitchFamily="49" charset="0"/>
              </a:rPr>
              <a:t>  while Q is not empty</a:t>
            </a:r>
          </a:p>
          <a:p>
            <a:pPr marL="0" indent="0">
              <a:buNone/>
            </a:pPr>
            <a:r>
              <a:rPr lang="en-US" noProof="1">
                <a:latin typeface="Courier New" panose="02070309020205020404" pitchFamily="49" charset="0"/>
                <a:cs typeface="Courier New" panose="02070309020205020404" pitchFamily="49" charset="0"/>
              </a:rPr>
              <a:t>    u ← pop(Q)</a:t>
            </a:r>
          </a:p>
          <a:p>
            <a:pPr marL="0" indent="0">
              <a:buNone/>
            </a:pPr>
            <a:r>
              <a:rPr lang="en-US" noProof="1">
                <a:latin typeface="Courier New" panose="02070309020205020404" pitchFamily="49" charset="0"/>
                <a:cs typeface="Courier New" panose="02070309020205020404" pitchFamily="49" charset="0"/>
              </a:rPr>
              <a:t>    i ← i + 1</a:t>
            </a:r>
          </a:p>
          <a:p>
            <a:pPr marL="0" indent="0">
              <a:buNone/>
            </a:pPr>
            <a:r>
              <a:rPr lang="en-US" noProof="1">
                <a:latin typeface="Courier New" panose="02070309020205020404" pitchFamily="49" charset="0"/>
                <a:cs typeface="Courier New" panose="02070309020205020404" pitchFamily="49" charset="0"/>
              </a:rPr>
              <a:t>    assign u the number i</a:t>
            </a:r>
          </a:p>
          <a:p>
            <a:pPr marL="0" indent="0">
              <a:buNone/>
            </a:pPr>
            <a:r>
              <a:rPr lang="en-US" noProof="1">
                <a:latin typeface="Courier New" panose="02070309020205020404" pitchFamily="49" charset="0"/>
                <a:cs typeface="Courier New" panose="02070309020205020404" pitchFamily="49" charset="0"/>
              </a:rPr>
              <a:t>    for each edge from vertex u to vertex w</a:t>
            </a:r>
          </a:p>
          <a:p>
            <a:pPr marL="0" indent="0">
              <a:buNone/>
            </a:pPr>
            <a:r>
              <a:rPr lang="en-US" noProof="1">
                <a:latin typeface="Courier New" panose="02070309020205020404" pitchFamily="49" charset="0"/>
                <a:cs typeface="Courier New" panose="02070309020205020404" pitchFamily="49" charset="0"/>
              </a:rPr>
              <a:t>      in-degree[w] ← in-degree[w] - 1</a:t>
            </a:r>
          </a:p>
          <a:p>
            <a:pPr marL="0" indent="0">
              <a:buNone/>
            </a:pPr>
            <a:r>
              <a:rPr lang="en-US" noProof="1">
                <a:latin typeface="Courier New" panose="02070309020205020404" pitchFamily="49" charset="0"/>
                <a:cs typeface="Courier New" panose="02070309020205020404" pitchFamily="49" charset="0"/>
              </a:rPr>
              <a:t>      if in-degree[w] == 0</a:t>
            </a:r>
          </a:p>
          <a:p>
            <a:pPr marL="0" indent="0">
              <a:buNone/>
            </a:pPr>
            <a:r>
              <a:rPr lang="en-US" noProof="1">
                <a:latin typeface="Courier New" panose="02070309020205020404" pitchFamily="49" charset="0"/>
                <a:cs typeface="Courier New" panose="02070309020205020404" pitchFamily="49" charset="0"/>
              </a:rPr>
              <a:t>        push w onto Q</a:t>
            </a:r>
          </a:p>
          <a:p>
            <a:endParaRPr lang="en-US" dirty="0"/>
          </a:p>
        </p:txBody>
      </p:sp>
    </p:spTree>
    <p:extLst>
      <p:ext uri="{BB962C8B-B14F-4D97-AF65-F5344CB8AC3E}">
        <p14:creationId xmlns:p14="http://schemas.microsoft.com/office/powerpoint/2010/main" val="245815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015D70-563E-4E73-B6D5-7E212CBECE1E}"/>
              </a:ext>
            </a:extLst>
          </p:cNvPr>
          <p:cNvSpPr>
            <a:spLocks noGrp="1"/>
          </p:cNvSpPr>
          <p:nvPr>
            <p:ph type="title"/>
          </p:nvPr>
        </p:nvSpPr>
        <p:spPr/>
        <p:txBody>
          <a:bodyPr/>
          <a:lstStyle/>
          <a:p>
            <a:r>
              <a:rPr lang="en-US" dirty="0"/>
              <a:t>Shortest-path Algorithms</a:t>
            </a:r>
          </a:p>
        </p:txBody>
      </p:sp>
      <p:sp>
        <p:nvSpPr>
          <p:cNvPr id="6" name="Content Placeholder 5">
            <a:extLst>
              <a:ext uri="{FF2B5EF4-FFF2-40B4-BE49-F238E27FC236}">
                <a16:creationId xmlns:a16="http://schemas.microsoft.com/office/drawing/2014/main" id="{D269F57A-3EE9-4FB3-9158-D9EA0AC6BE4C}"/>
              </a:ext>
            </a:extLst>
          </p:cNvPr>
          <p:cNvSpPr>
            <a:spLocks noGrp="1"/>
          </p:cNvSpPr>
          <p:nvPr>
            <p:ph idx="1"/>
          </p:nvPr>
        </p:nvSpPr>
        <p:spPr/>
        <p:txBody>
          <a:bodyPr>
            <a:normAutofit fontScale="85000" lnSpcReduction="20000"/>
          </a:bodyPr>
          <a:lstStyle/>
          <a:p>
            <a:r>
              <a:rPr lang="en-US" dirty="0"/>
              <a:t>Next, we will discuss </a:t>
            </a:r>
            <a:r>
              <a:rPr lang="en-US" b="1" dirty="0"/>
              <a:t>shortest-path algorithms</a:t>
            </a:r>
          </a:p>
          <a:p>
            <a:r>
              <a:rPr lang="en-US" dirty="0"/>
              <a:t>If we are dealing with a weighted graph, and each edge (v</a:t>
            </a:r>
            <a:r>
              <a:rPr lang="en-US" baseline="-25000" dirty="0"/>
              <a:t>i</a:t>
            </a:r>
            <a:r>
              <a:rPr lang="en-US" dirty="0"/>
              <a:t>, v</a:t>
            </a:r>
            <a:r>
              <a:rPr lang="en-US" baseline="-25000" dirty="0"/>
              <a:t>j</a:t>
            </a:r>
            <a:r>
              <a:rPr lang="en-US" dirty="0"/>
              <a:t>) has an associated cost c</a:t>
            </a:r>
            <a:r>
              <a:rPr lang="en-US" baseline="-25000" dirty="0"/>
              <a:t>i,j</a:t>
            </a:r>
            <a:r>
              <a:rPr lang="en-US" dirty="0"/>
              <a:t>, then the cost of a path is the sum of the costs of its edges</a:t>
            </a:r>
          </a:p>
          <a:p>
            <a:r>
              <a:rPr lang="en-US" dirty="0"/>
              <a:t>This </a:t>
            </a:r>
            <a:r>
              <a:rPr lang="en-US" i="1" dirty="0"/>
              <a:t>path cost</a:t>
            </a:r>
            <a:r>
              <a:rPr lang="en-US" dirty="0"/>
              <a:t> is also referred to as the </a:t>
            </a:r>
            <a:r>
              <a:rPr lang="en-US" i="1" dirty="0"/>
              <a:t>weighted path length</a:t>
            </a:r>
          </a:p>
          <a:p>
            <a:r>
              <a:rPr lang="en-US" dirty="0"/>
              <a:t>The </a:t>
            </a:r>
            <a:r>
              <a:rPr lang="en-US" i="1" dirty="0"/>
              <a:t>unweighted path length</a:t>
            </a:r>
            <a:r>
              <a:rPr lang="en-US" dirty="0"/>
              <a:t> is the number of edges on the path</a:t>
            </a:r>
          </a:p>
          <a:p>
            <a:r>
              <a:rPr lang="en-US" dirty="0"/>
              <a:t>One problem we will consider is referred to by the textbook as the </a:t>
            </a:r>
            <a:r>
              <a:rPr lang="en-US" b="1" dirty="0"/>
              <a:t>single-source shortest-path problem</a:t>
            </a:r>
            <a:r>
              <a:rPr lang="en-US" dirty="0"/>
              <a:t>; we will discuss multiple versions of this problem</a:t>
            </a:r>
          </a:p>
          <a:p>
            <a:r>
              <a:rPr lang="en-US" dirty="0"/>
              <a:t>Problem: Given as input a weighted graph, G = (V, E), and a distinguished vertex, s, find the shortest weighted path from s to every other vertex in G</a:t>
            </a:r>
          </a:p>
          <a:p>
            <a:r>
              <a:rPr lang="en-US" dirty="0"/>
              <a:t>The problem is simplest if we can assume there are no negative costs for any edge</a:t>
            </a:r>
          </a:p>
          <a:p>
            <a:r>
              <a:rPr lang="en-US" dirty="0"/>
              <a:t>The problem may not have an answer at all if there can be a negative cost cycle</a:t>
            </a:r>
          </a:p>
        </p:txBody>
      </p:sp>
    </p:spTree>
    <p:extLst>
      <p:ext uri="{BB962C8B-B14F-4D97-AF65-F5344CB8AC3E}">
        <p14:creationId xmlns:p14="http://schemas.microsoft.com/office/powerpoint/2010/main" val="396385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7049-3C7B-435F-8134-69E45540DF54}"/>
              </a:ext>
            </a:extLst>
          </p:cNvPr>
          <p:cNvSpPr>
            <a:spLocks noGrp="1"/>
          </p:cNvSpPr>
          <p:nvPr>
            <p:ph type="title"/>
          </p:nvPr>
        </p:nvSpPr>
        <p:spPr/>
        <p:txBody>
          <a:bodyPr/>
          <a:lstStyle/>
          <a:p>
            <a:r>
              <a:rPr lang="en-US" dirty="0"/>
              <a:t>Unweighted Path Length</a:t>
            </a:r>
          </a:p>
        </p:txBody>
      </p:sp>
      <p:sp>
        <p:nvSpPr>
          <p:cNvPr id="3" name="Content Placeholder 2">
            <a:extLst>
              <a:ext uri="{FF2B5EF4-FFF2-40B4-BE49-F238E27FC236}">
                <a16:creationId xmlns:a16="http://schemas.microsoft.com/office/drawing/2014/main" id="{8FD46C27-4E87-4C80-8AB4-0CF4CCE1F77B}"/>
              </a:ext>
            </a:extLst>
          </p:cNvPr>
          <p:cNvSpPr>
            <a:spLocks noGrp="1"/>
          </p:cNvSpPr>
          <p:nvPr>
            <p:ph idx="1"/>
          </p:nvPr>
        </p:nvSpPr>
        <p:spPr/>
        <p:txBody>
          <a:bodyPr>
            <a:normAutofit fontScale="85000" lnSpcReduction="10000"/>
          </a:bodyPr>
          <a:lstStyle/>
          <a:p>
            <a:r>
              <a:rPr lang="en-US" dirty="0"/>
              <a:t>The first algorithm we will consider assumes an unweighted graph</a:t>
            </a:r>
          </a:p>
          <a:p>
            <a:r>
              <a:rPr lang="en-US" dirty="0"/>
              <a:t>We can define the path cost for an unweighted graph to be the number of edges on a path (i.e., we treat the graph as if every edge has a cost of one)</a:t>
            </a:r>
          </a:p>
          <a:p>
            <a:r>
              <a:rPr lang="en-US" dirty="0"/>
              <a:t>A simple algorithm for this is as follows (pseudo-code is shown on the next page):</a:t>
            </a:r>
          </a:p>
          <a:p>
            <a:pPr lvl="1"/>
            <a:r>
              <a:rPr lang="en-US" dirty="0"/>
              <a:t>Assign the distance of the distinguished vertex, s, to 0 and push s onto a queue</a:t>
            </a:r>
          </a:p>
          <a:p>
            <a:pPr lvl="1"/>
            <a:r>
              <a:rPr lang="en-US" dirty="0"/>
              <a:t>As long as the queue is not empty, pop a vertex, v, from the queue</a:t>
            </a:r>
          </a:p>
          <a:p>
            <a:pPr lvl="2"/>
            <a:r>
              <a:rPr lang="en-US" dirty="0"/>
              <a:t>For every vertex w that can be reached from v, if the distance to w is not known:</a:t>
            </a:r>
          </a:p>
          <a:p>
            <a:pPr lvl="3"/>
            <a:r>
              <a:rPr lang="en-US" dirty="0"/>
              <a:t>Set the distance of w to be one greater than the distance of v, and consider w to be known</a:t>
            </a:r>
          </a:p>
          <a:p>
            <a:pPr lvl="3"/>
            <a:r>
              <a:rPr lang="en-US" dirty="0"/>
              <a:t>Push w onto the queue</a:t>
            </a:r>
          </a:p>
          <a:p>
            <a:r>
              <a:rPr lang="en-US" dirty="0"/>
              <a:t>All we are really doing here is a </a:t>
            </a:r>
            <a:r>
              <a:rPr lang="en-US" i="1" dirty="0"/>
              <a:t>breadth-first search </a:t>
            </a:r>
            <a:r>
              <a:rPr lang="en-US" dirty="0"/>
              <a:t>using the starting node as the root</a:t>
            </a:r>
          </a:p>
          <a:p>
            <a:r>
              <a:rPr lang="en-US" dirty="0"/>
              <a:t>With a slight modification, we can also retrieve the shortest unweighted path to each node</a:t>
            </a:r>
          </a:p>
        </p:txBody>
      </p:sp>
    </p:spTree>
    <p:extLst>
      <p:ext uri="{BB962C8B-B14F-4D97-AF65-F5344CB8AC3E}">
        <p14:creationId xmlns:p14="http://schemas.microsoft.com/office/powerpoint/2010/main" val="88815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8598-2446-423D-9B50-70AEDC128718}"/>
              </a:ext>
            </a:extLst>
          </p:cNvPr>
          <p:cNvSpPr>
            <a:spLocks noGrp="1"/>
          </p:cNvSpPr>
          <p:nvPr>
            <p:ph type="title"/>
          </p:nvPr>
        </p:nvSpPr>
        <p:spPr/>
        <p:txBody>
          <a:bodyPr/>
          <a:lstStyle/>
          <a:p>
            <a:r>
              <a:rPr lang="en-US" dirty="0"/>
              <a:t>Unweighted Path Length Pseudo-code</a:t>
            </a:r>
          </a:p>
        </p:txBody>
      </p:sp>
      <p:sp>
        <p:nvSpPr>
          <p:cNvPr id="4" name="Content Placeholder 3">
            <a:extLst>
              <a:ext uri="{FF2B5EF4-FFF2-40B4-BE49-F238E27FC236}">
                <a16:creationId xmlns:a16="http://schemas.microsoft.com/office/drawing/2014/main" id="{C8A6A67B-5F10-4829-8ECC-0BFB71CCAA70}"/>
              </a:ext>
            </a:extLst>
          </p:cNvPr>
          <p:cNvSpPr>
            <a:spLocks noGrp="1"/>
          </p:cNvSpPr>
          <p:nvPr>
            <p:ph sz="half" idx="1"/>
          </p:nvPr>
        </p:nvSpPr>
        <p:spPr/>
        <p:txBody>
          <a:bodyPr>
            <a:normAutofit fontScale="92500" lnSpcReduction="10000"/>
          </a:bodyPr>
          <a:lstStyle/>
          <a:p>
            <a:r>
              <a:rPr lang="en-US" dirty="0"/>
              <a:t>My pseudo-code is to the right</a:t>
            </a:r>
          </a:p>
          <a:p>
            <a:r>
              <a:rPr lang="en-US" dirty="0"/>
              <a:t>At the end of the algorithm, each vertex stores its shortest distance</a:t>
            </a:r>
          </a:p>
          <a:p>
            <a:r>
              <a:rPr lang="en-US" dirty="0"/>
              <a:t>The "prev" fields allow us to retrieve the shortest paths</a:t>
            </a:r>
          </a:p>
          <a:p>
            <a:r>
              <a:rPr lang="en-US" dirty="0"/>
              <a:t>This running time is Θ(|E| + |V|) if adjacency lists are used</a:t>
            </a:r>
          </a:p>
          <a:p>
            <a:r>
              <a:rPr lang="en-US" dirty="0"/>
              <a:t>That’s the same time complexity as topological sort</a:t>
            </a:r>
          </a:p>
          <a:p>
            <a:r>
              <a:rPr lang="en-US" dirty="0"/>
              <a:t>If an adjacency matrix is used, the running time is Θ(|V|</a:t>
            </a:r>
            <a:r>
              <a:rPr lang="en-US" baseline="30000" dirty="0"/>
              <a:t>2</a:t>
            </a:r>
            <a:r>
              <a:rPr lang="en-US" dirty="0"/>
              <a:t>)</a:t>
            </a:r>
          </a:p>
          <a:p>
            <a:endParaRPr lang="en-US" dirty="0"/>
          </a:p>
        </p:txBody>
      </p:sp>
      <p:sp>
        <p:nvSpPr>
          <p:cNvPr id="5" name="Content Placeholder 4">
            <a:extLst>
              <a:ext uri="{FF2B5EF4-FFF2-40B4-BE49-F238E27FC236}">
                <a16:creationId xmlns:a16="http://schemas.microsoft.com/office/drawing/2014/main" id="{1A9E5948-2AEA-46B3-AEC7-42E3B0174005}"/>
              </a:ext>
            </a:extLst>
          </p:cNvPr>
          <p:cNvSpPr>
            <a:spLocks noGrp="1"/>
          </p:cNvSpPr>
          <p:nvPr>
            <p:ph sz="half" idx="2"/>
          </p:nvPr>
        </p:nvSpPr>
        <p:spPr/>
        <p:txBody>
          <a:bodyPr>
            <a:normAutofit fontScale="92500" lnSpcReduction="10000"/>
          </a:bodyPr>
          <a:lstStyle/>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UnweightedPL (Graph G, Vertex s)</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initialize Q as empty queue</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for each vertex v in G</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v.distance ← ∞</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s.distance ← 0</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s.prev ← NULL</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push s onto Q</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while Q is not empty</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v ← pop(Q)</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for each edge from v to vertex w</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if w.distance == ∞</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w.distance ← v.distance + 1</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w.prev ← v </a:t>
            </a:r>
          </a:p>
          <a:p>
            <a:pPr marL="0" marR="0" indent="0">
              <a:lnSpc>
                <a:spcPct val="110000"/>
              </a:lnSpc>
              <a:spcBef>
                <a:spcPts val="0"/>
              </a:spcBef>
              <a:spcAft>
                <a:spcPts val="0"/>
              </a:spcAft>
              <a:buNone/>
            </a:pPr>
            <a:r>
              <a:rPr lang="en-US" sz="1800" noProof="1">
                <a:effectLst/>
                <a:latin typeface="Courier New" panose="02070309020205020404" pitchFamily="49" charset="0"/>
                <a:ea typeface="Times New Roman" panose="02020603050405020304" pitchFamily="18" charset="0"/>
                <a:cs typeface="Courier New" panose="02070309020205020404" pitchFamily="49" charset="0"/>
              </a:rPr>
              <a:t>        push w onto Q</a:t>
            </a:r>
          </a:p>
        </p:txBody>
      </p:sp>
    </p:spTree>
    <p:extLst>
      <p:ext uri="{BB962C8B-B14F-4D97-AF65-F5344CB8AC3E}">
        <p14:creationId xmlns:p14="http://schemas.microsoft.com/office/powerpoint/2010/main" val="165358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3FB9-E7A5-4806-A97D-D4BAC5F7E9DD}"/>
              </a:ext>
            </a:extLst>
          </p:cNvPr>
          <p:cNvSpPr>
            <a:spLocks noGrp="1"/>
          </p:cNvSpPr>
          <p:nvPr>
            <p:ph type="title"/>
          </p:nvPr>
        </p:nvSpPr>
        <p:spPr/>
        <p:txBody>
          <a:bodyPr/>
          <a:lstStyle/>
          <a:p>
            <a:r>
              <a:rPr lang="en-US" dirty="0"/>
              <a:t>Graphs</a:t>
            </a:r>
          </a:p>
        </p:txBody>
      </p:sp>
      <p:sp>
        <p:nvSpPr>
          <p:cNvPr id="3" name="Content Placeholder 2">
            <a:extLst>
              <a:ext uri="{FF2B5EF4-FFF2-40B4-BE49-F238E27FC236}">
                <a16:creationId xmlns:a16="http://schemas.microsoft.com/office/drawing/2014/main" id="{AF94DF36-2222-4B1E-8C0F-A55EC47BFEFD}"/>
              </a:ext>
            </a:extLst>
          </p:cNvPr>
          <p:cNvSpPr>
            <a:spLocks noGrp="1"/>
          </p:cNvSpPr>
          <p:nvPr>
            <p:ph idx="1"/>
          </p:nvPr>
        </p:nvSpPr>
        <p:spPr/>
        <p:txBody>
          <a:bodyPr>
            <a:normAutofit fontScale="92500" lnSpcReduction="20000"/>
          </a:bodyPr>
          <a:lstStyle/>
          <a:p>
            <a:r>
              <a:rPr lang="en-US" dirty="0"/>
              <a:t>A </a:t>
            </a:r>
            <a:r>
              <a:rPr lang="en-US" b="1" dirty="0"/>
              <a:t>graph</a:t>
            </a:r>
            <a:r>
              <a:rPr lang="en-US" dirty="0"/>
              <a:t>, G, consists of a set of </a:t>
            </a:r>
            <a:r>
              <a:rPr lang="en-US" b="1" dirty="0"/>
              <a:t>vertices</a:t>
            </a:r>
            <a:r>
              <a:rPr lang="en-US" dirty="0"/>
              <a:t> (a.k.a. </a:t>
            </a:r>
            <a:r>
              <a:rPr lang="en-US" i="1" dirty="0"/>
              <a:t>nodes</a:t>
            </a:r>
            <a:r>
              <a:rPr lang="en-US" dirty="0"/>
              <a:t>, </a:t>
            </a:r>
            <a:r>
              <a:rPr lang="en-US" i="1" dirty="0"/>
              <a:t>points</a:t>
            </a:r>
            <a:r>
              <a:rPr lang="en-US" dirty="0"/>
              <a:t>, or </a:t>
            </a:r>
            <a:r>
              <a:rPr lang="en-US" i="1" dirty="0"/>
              <a:t>items</a:t>
            </a:r>
            <a:r>
              <a:rPr lang="en-US" dirty="0"/>
              <a:t>), V, and a set of </a:t>
            </a:r>
            <a:r>
              <a:rPr lang="en-US" b="1" dirty="0"/>
              <a:t>edges</a:t>
            </a:r>
            <a:r>
              <a:rPr lang="en-US" dirty="0"/>
              <a:t> (a.k.a. </a:t>
            </a:r>
            <a:r>
              <a:rPr lang="en-US" i="1" dirty="0"/>
              <a:t>arcs</a:t>
            </a:r>
            <a:r>
              <a:rPr lang="en-US" dirty="0"/>
              <a:t>, </a:t>
            </a:r>
            <a:r>
              <a:rPr lang="en-US" i="1" dirty="0"/>
              <a:t>lines</a:t>
            </a:r>
            <a:r>
              <a:rPr lang="en-US" dirty="0"/>
              <a:t>, </a:t>
            </a:r>
            <a:r>
              <a:rPr lang="en-US" i="1" dirty="0"/>
              <a:t>links</a:t>
            </a:r>
            <a:r>
              <a:rPr lang="en-US" dirty="0"/>
              <a:t>, or </a:t>
            </a:r>
            <a:r>
              <a:rPr lang="en-US" i="1" dirty="0"/>
              <a:t>connections</a:t>
            </a:r>
            <a:r>
              <a:rPr lang="en-US" dirty="0"/>
              <a:t>), E</a:t>
            </a:r>
          </a:p>
          <a:p>
            <a:r>
              <a:rPr lang="en-US" dirty="0"/>
              <a:t>Every edge can be expressed as a pair (v, w) such that v, w ε V</a:t>
            </a:r>
          </a:p>
          <a:p>
            <a:r>
              <a:rPr lang="en-US" dirty="0"/>
              <a:t>By convention, you typically do not repeat the same edge twice in the set of edges, E</a:t>
            </a:r>
          </a:p>
          <a:p>
            <a:r>
              <a:rPr lang="en-US" dirty="0"/>
              <a:t>Sometimes every edge will have an associated </a:t>
            </a:r>
            <a:r>
              <a:rPr lang="en-US" b="1" dirty="0"/>
              <a:t>weight</a:t>
            </a:r>
            <a:r>
              <a:rPr lang="en-US" dirty="0"/>
              <a:t> or </a:t>
            </a:r>
            <a:r>
              <a:rPr lang="en-US" i="1" dirty="0"/>
              <a:t>cost</a:t>
            </a:r>
            <a:r>
              <a:rPr lang="en-US" dirty="0"/>
              <a:t>; if so, we call the graph a </a:t>
            </a:r>
            <a:r>
              <a:rPr lang="en-US" i="1" dirty="0"/>
              <a:t>weighted graph</a:t>
            </a:r>
            <a:r>
              <a:rPr lang="en-US" dirty="0"/>
              <a:t>; otherwise, it is an </a:t>
            </a:r>
            <a:r>
              <a:rPr lang="en-US" i="1" dirty="0"/>
              <a:t>unweighted graph</a:t>
            </a:r>
          </a:p>
          <a:p>
            <a:r>
              <a:rPr lang="en-US" dirty="0"/>
              <a:t>Edges can be </a:t>
            </a:r>
            <a:r>
              <a:rPr lang="en-US" b="1" dirty="0"/>
              <a:t>directed</a:t>
            </a:r>
            <a:r>
              <a:rPr lang="en-US" dirty="0"/>
              <a:t> or </a:t>
            </a:r>
            <a:r>
              <a:rPr lang="en-US" b="1" dirty="0"/>
              <a:t>undirected</a:t>
            </a:r>
          </a:p>
          <a:p>
            <a:r>
              <a:rPr lang="en-US" dirty="0"/>
              <a:t>If the edges are directed, then we are dealing with a </a:t>
            </a:r>
            <a:r>
              <a:rPr lang="en-US" i="1" dirty="0"/>
              <a:t>directed graph</a:t>
            </a:r>
            <a:r>
              <a:rPr lang="en-US" dirty="0"/>
              <a:t>, a.k.a. a </a:t>
            </a:r>
            <a:r>
              <a:rPr lang="en-US" i="1" dirty="0"/>
              <a:t>digraph</a:t>
            </a:r>
            <a:r>
              <a:rPr lang="en-US" dirty="0"/>
              <a:t>; otherwise, we are dealing with an </a:t>
            </a:r>
            <a:r>
              <a:rPr lang="en-US" i="1" dirty="0"/>
              <a:t>undirected graph</a:t>
            </a:r>
          </a:p>
          <a:p>
            <a:r>
              <a:rPr lang="en-US" dirty="0"/>
              <a:t>It is also possible to have a mixed graph which contains both directed and undirected edges, although this is not common</a:t>
            </a:r>
          </a:p>
          <a:p>
            <a:endParaRPr lang="en-US" dirty="0"/>
          </a:p>
        </p:txBody>
      </p:sp>
    </p:spTree>
    <p:extLst>
      <p:ext uri="{BB962C8B-B14F-4D97-AF65-F5344CB8AC3E}">
        <p14:creationId xmlns:p14="http://schemas.microsoft.com/office/powerpoint/2010/main" val="35734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63F63C-9CE2-4A3C-9036-DA3617059B28}"/>
              </a:ext>
            </a:extLst>
          </p:cNvPr>
          <p:cNvSpPr>
            <a:spLocks noGrp="1"/>
          </p:cNvSpPr>
          <p:nvPr>
            <p:ph type="title"/>
          </p:nvPr>
        </p:nvSpPr>
        <p:spPr/>
        <p:txBody>
          <a:bodyPr/>
          <a:lstStyle/>
          <a:p>
            <a:r>
              <a:rPr lang="en-US" dirty="0"/>
              <a:t>Unweighted Path Length Example (start at v</a:t>
            </a:r>
            <a:r>
              <a:rPr lang="en-US" baseline="-25000" dirty="0"/>
              <a:t>3</a:t>
            </a:r>
            <a:r>
              <a:rPr lang="en-US" dirty="0"/>
              <a:t>)</a:t>
            </a:r>
          </a:p>
        </p:txBody>
      </p:sp>
      <p:pic>
        <p:nvPicPr>
          <p:cNvPr id="6" name="Content Placeholder 5">
            <a:extLst>
              <a:ext uri="{FF2B5EF4-FFF2-40B4-BE49-F238E27FC236}">
                <a16:creationId xmlns:a16="http://schemas.microsoft.com/office/drawing/2014/main" id="{C1627773-D625-4B99-84F4-9FBB4CEC9267}"/>
              </a:ext>
            </a:extLst>
          </p:cNvPr>
          <p:cNvPicPr>
            <a:picLocks noGrp="1" noChangeAspect="1"/>
          </p:cNvPicPr>
          <p:nvPr>
            <p:ph idx="1"/>
          </p:nvPr>
        </p:nvPicPr>
        <p:blipFill>
          <a:blip r:embed="rId2"/>
          <a:stretch>
            <a:fillRect/>
          </a:stretch>
        </p:blipFill>
        <p:spPr>
          <a:xfrm>
            <a:off x="2011266" y="1690688"/>
            <a:ext cx="8169468" cy="4674394"/>
          </a:xfrm>
        </p:spPr>
      </p:pic>
    </p:spTree>
    <p:extLst>
      <p:ext uri="{BB962C8B-B14F-4D97-AF65-F5344CB8AC3E}">
        <p14:creationId xmlns:p14="http://schemas.microsoft.com/office/powerpoint/2010/main" val="1887950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A535-AC08-4D4E-979A-22BB3892CDBC}"/>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F363FE9D-994D-4260-8515-C3CC7DE269DB}"/>
              </a:ext>
            </a:extLst>
          </p:cNvPr>
          <p:cNvSpPr>
            <a:spLocks noGrp="1"/>
          </p:cNvSpPr>
          <p:nvPr>
            <p:ph idx="1"/>
          </p:nvPr>
        </p:nvSpPr>
        <p:spPr/>
        <p:txBody>
          <a:bodyPr>
            <a:normAutofit fontScale="77500" lnSpcReduction="20000"/>
          </a:bodyPr>
          <a:lstStyle/>
          <a:p>
            <a:r>
              <a:rPr lang="en-US" dirty="0"/>
              <a:t>Next, we'll consider </a:t>
            </a:r>
            <a:r>
              <a:rPr lang="en-US" i="1" dirty="0"/>
              <a:t>a weighted graph with no negative-cost edges</a:t>
            </a:r>
          </a:p>
          <a:p>
            <a:r>
              <a:rPr lang="en-US" dirty="0"/>
              <a:t>We now want to find the shortest </a:t>
            </a:r>
            <a:r>
              <a:rPr lang="en-US" i="1" dirty="0"/>
              <a:t>weighted path </a:t>
            </a:r>
            <a:r>
              <a:rPr lang="en-US" dirty="0"/>
              <a:t>from a single source to all other nodes (as specified by the single-source shortest-path problem mentioned earlier)</a:t>
            </a:r>
          </a:p>
          <a:p>
            <a:r>
              <a:rPr lang="en-US" dirty="0"/>
              <a:t>The algorithm we will cover is called </a:t>
            </a:r>
            <a:r>
              <a:rPr lang="en-US" b="1" dirty="0"/>
              <a:t>Dijkstra's algorithm</a:t>
            </a:r>
          </a:p>
          <a:p>
            <a:r>
              <a:rPr lang="en-US" dirty="0"/>
              <a:t>During the execution, we will keep track of vertices for which we have already computed the known minimum distance from the specified source, s</a:t>
            </a:r>
          </a:p>
          <a:p>
            <a:r>
              <a:rPr lang="en-US" dirty="0"/>
              <a:t>We will refer to the vertices for which the final/shortest/best distances, d</a:t>
            </a:r>
            <a:r>
              <a:rPr lang="en-US" baseline="-25000" dirty="0"/>
              <a:t>v</a:t>
            </a:r>
            <a:r>
              <a:rPr lang="en-US" dirty="0"/>
              <a:t>, are known as </a:t>
            </a:r>
            <a:r>
              <a:rPr lang="en-US" i="1" dirty="0"/>
              <a:t>known vertices</a:t>
            </a:r>
          </a:p>
          <a:p>
            <a:r>
              <a:rPr lang="en-US" dirty="0"/>
              <a:t>The vertices for which the final distances are not yet known are </a:t>
            </a:r>
            <a:r>
              <a:rPr lang="en-US" i="1" dirty="0"/>
              <a:t>unknown vertices</a:t>
            </a:r>
          </a:p>
          <a:p>
            <a:r>
              <a:rPr lang="en-US" dirty="0"/>
              <a:t>For each unknown vertex, v, we will also keep track of a tentative distance, d</a:t>
            </a:r>
            <a:r>
              <a:rPr lang="en-US" baseline="-25000" dirty="0"/>
              <a:t>v</a:t>
            </a:r>
            <a:r>
              <a:rPr lang="en-US" dirty="0"/>
              <a:t>, which represents the shortest path from s to v using only known vertices</a:t>
            </a:r>
          </a:p>
          <a:p>
            <a:r>
              <a:rPr lang="en-US" dirty="0"/>
              <a:t>We will also keep track of p</a:t>
            </a:r>
            <a:r>
              <a:rPr lang="en-US" baseline="-25000" dirty="0"/>
              <a:t>v</a:t>
            </a:r>
            <a:r>
              <a:rPr lang="en-US" dirty="0"/>
              <a:t>, the previous vertex on the path to v leading to d</a:t>
            </a:r>
            <a:r>
              <a:rPr lang="en-US" baseline="-25000" dirty="0"/>
              <a:t>v</a:t>
            </a:r>
            <a:r>
              <a:rPr lang="en-US" dirty="0"/>
              <a:t>, so that we will be able to recover the paths that led to the final computed distances</a:t>
            </a:r>
          </a:p>
        </p:txBody>
      </p:sp>
    </p:spTree>
    <p:extLst>
      <p:ext uri="{BB962C8B-B14F-4D97-AF65-F5344CB8AC3E}">
        <p14:creationId xmlns:p14="http://schemas.microsoft.com/office/powerpoint/2010/main" val="3557215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78374-1D9C-4C5F-BBAF-2535B48F34F8}"/>
              </a:ext>
            </a:extLst>
          </p:cNvPr>
          <p:cNvSpPr>
            <a:spLocks noGrp="1"/>
          </p:cNvSpPr>
          <p:nvPr>
            <p:ph type="title"/>
          </p:nvPr>
        </p:nvSpPr>
        <p:spPr/>
        <p:txBody>
          <a:bodyPr/>
          <a:lstStyle/>
          <a:p>
            <a:r>
              <a:rPr lang="en-US" dirty="0"/>
              <a:t>Dijkstra’s Algorithm Pseudo-code</a:t>
            </a:r>
          </a:p>
        </p:txBody>
      </p:sp>
      <p:sp>
        <p:nvSpPr>
          <p:cNvPr id="5" name="Content Placeholder 4">
            <a:extLst>
              <a:ext uri="{FF2B5EF4-FFF2-40B4-BE49-F238E27FC236}">
                <a16:creationId xmlns:a16="http://schemas.microsoft.com/office/drawing/2014/main" id="{7D0FA0CE-EF98-455D-86B6-98E24ECBD61B}"/>
              </a:ext>
            </a:extLst>
          </p:cNvPr>
          <p:cNvSpPr>
            <a:spLocks noGrp="1"/>
          </p:cNvSpPr>
          <p:nvPr>
            <p:ph sz="half" idx="1"/>
          </p:nvPr>
        </p:nvSpPr>
        <p:spPr/>
        <p:txBody>
          <a:bodyPr>
            <a:normAutofit fontScale="55000" lnSpcReduction="20000"/>
          </a:bodyPr>
          <a:lstStyle/>
          <a:p>
            <a:r>
              <a:rPr lang="en-US" dirty="0"/>
              <a:t>My pseudo-code for Dijkstra’s algorithm is to the right</a:t>
            </a:r>
          </a:p>
          <a:p>
            <a:r>
              <a:rPr lang="en-US" dirty="0"/>
              <a:t>The start of Dijkstra’s algorithm performs initialization, including setting the distance to s to be 0</a:t>
            </a:r>
          </a:p>
          <a:p>
            <a:r>
              <a:rPr lang="en-US" dirty="0"/>
              <a:t>The algorithm then proceeds through passes</a:t>
            </a:r>
          </a:p>
          <a:p>
            <a:r>
              <a:rPr lang="en-US" dirty="0"/>
              <a:t>At the start of each pass, Dijkstra's algorithm selects the vertex v which has the smallest d</a:t>
            </a:r>
            <a:r>
              <a:rPr lang="en-US" baseline="-25000" dirty="0"/>
              <a:t>v</a:t>
            </a:r>
            <a:r>
              <a:rPr lang="en-US" dirty="0"/>
              <a:t> among all vertices that do not already have their minimum cost decided</a:t>
            </a:r>
          </a:p>
          <a:p>
            <a:r>
              <a:rPr lang="en-US" dirty="0"/>
              <a:t>I am purposely keeping that part of the algorithm vague (for now)</a:t>
            </a:r>
          </a:p>
          <a:p>
            <a:r>
              <a:rPr lang="en-US" dirty="0"/>
              <a:t>This vertex becomes a known vertex; i.e., we assume its d</a:t>
            </a:r>
            <a:r>
              <a:rPr lang="en-US" baseline="-25000" dirty="0"/>
              <a:t>v</a:t>
            </a:r>
            <a:r>
              <a:rPr lang="en-US" dirty="0"/>
              <a:t> has the correct final value</a:t>
            </a:r>
          </a:p>
          <a:p>
            <a:r>
              <a:rPr lang="en-US" dirty="0"/>
              <a:t>The remainder of the pass cycles through the vertices, w, that are adjacent to v; i.e., the vertices for which (v, w) ε E</a:t>
            </a:r>
          </a:p>
          <a:p>
            <a:r>
              <a:rPr lang="en-US" dirty="0"/>
              <a:t>The value of d</a:t>
            </a:r>
            <a:r>
              <a:rPr lang="en-US" baseline="-25000" dirty="0"/>
              <a:t>w</a:t>
            </a:r>
            <a:r>
              <a:rPr lang="en-US" dirty="0"/>
              <a:t> is updated as: d</a:t>
            </a:r>
            <a:r>
              <a:rPr lang="en-US" baseline="-25000" dirty="0"/>
              <a:t>w</a:t>
            </a:r>
            <a:r>
              <a:rPr lang="en-US" dirty="0"/>
              <a:t> = min(d</a:t>
            </a:r>
            <a:r>
              <a:rPr lang="en-US" baseline="-25000" dirty="0"/>
              <a:t>w</a:t>
            </a:r>
            <a:r>
              <a:rPr lang="en-US" dirty="0"/>
              <a:t>, d</a:t>
            </a:r>
            <a:r>
              <a:rPr lang="en-US" baseline="-25000" dirty="0"/>
              <a:t>v</a:t>
            </a:r>
            <a:r>
              <a:rPr lang="en-US" dirty="0"/>
              <a:t> + c</a:t>
            </a:r>
            <a:r>
              <a:rPr lang="en-US" baseline="-25000" dirty="0"/>
              <a:t>v,w</a:t>
            </a:r>
            <a:r>
              <a:rPr lang="en-US" dirty="0"/>
              <a:t>), where c</a:t>
            </a:r>
            <a:r>
              <a:rPr lang="en-US" baseline="-25000" dirty="0"/>
              <a:t>v,w</a:t>
            </a:r>
            <a:r>
              <a:rPr lang="en-US" dirty="0"/>
              <a:t> is the cost to travel from vertex v to vertex w</a:t>
            </a:r>
          </a:p>
          <a:p>
            <a:r>
              <a:rPr lang="en-US" dirty="0"/>
              <a:t>The value of p</a:t>
            </a:r>
            <a:r>
              <a:rPr lang="en-US" baseline="-25000" dirty="0"/>
              <a:t>w</a:t>
            </a:r>
            <a:r>
              <a:rPr lang="en-US" dirty="0"/>
              <a:t> is also updated if appropriate to v, meaning that v is the previous node on the best path to w found so far</a:t>
            </a:r>
          </a:p>
        </p:txBody>
      </p:sp>
      <p:sp>
        <p:nvSpPr>
          <p:cNvPr id="6" name="Content Placeholder 5">
            <a:extLst>
              <a:ext uri="{FF2B5EF4-FFF2-40B4-BE49-F238E27FC236}">
                <a16:creationId xmlns:a16="http://schemas.microsoft.com/office/drawing/2014/main" id="{E73C4031-92B4-4F45-97EF-8FB65CFE5909}"/>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a:p>
            <a:endParaRPr lang="en-US" dirty="0"/>
          </a:p>
        </p:txBody>
      </p:sp>
    </p:spTree>
    <p:extLst>
      <p:ext uri="{BB962C8B-B14F-4D97-AF65-F5344CB8AC3E}">
        <p14:creationId xmlns:p14="http://schemas.microsoft.com/office/powerpoint/2010/main" val="292375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320E9D-6C26-48A7-9ABD-501731816E93}"/>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(start at v</a:t>
            </a:r>
            <a:r>
              <a:rPr lang="en-US" baseline="-25000" dirty="0"/>
              <a:t>1</a:t>
            </a:r>
            <a:r>
              <a:rPr lang="en-US" dirty="0"/>
              <a: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991380563"/>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p>
        </p:txBody>
      </p:sp>
    </p:spTree>
    <p:extLst>
      <p:ext uri="{BB962C8B-B14F-4D97-AF65-F5344CB8AC3E}">
        <p14:creationId xmlns:p14="http://schemas.microsoft.com/office/powerpoint/2010/main" val="3338355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C42D60-F81E-4EF5-A933-FEA3CFD85D49}"/>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a:t>
            </a:r>
          </a:p>
        </p:txBody>
      </p:sp>
    </p:spTree>
    <p:extLst>
      <p:ext uri="{BB962C8B-B14F-4D97-AF65-F5344CB8AC3E}">
        <p14:creationId xmlns:p14="http://schemas.microsoft.com/office/powerpoint/2010/main" val="2228323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DCFC975-6AE5-4642-90F1-2C26F7E79620}"/>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206602024"/>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a:t>
            </a:r>
          </a:p>
        </p:txBody>
      </p:sp>
    </p:spTree>
    <p:extLst>
      <p:ext uri="{BB962C8B-B14F-4D97-AF65-F5344CB8AC3E}">
        <p14:creationId xmlns:p14="http://schemas.microsoft.com/office/powerpoint/2010/main" val="375983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744319-D516-49EC-9AD8-C83DA59F7690}"/>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2</a:t>
            </a:r>
          </a:p>
        </p:txBody>
      </p:sp>
    </p:spTree>
    <p:extLst>
      <p:ext uri="{BB962C8B-B14F-4D97-AF65-F5344CB8AC3E}">
        <p14:creationId xmlns:p14="http://schemas.microsoft.com/office/powerpoint/2010/main" val="2029848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9A07918-B0AA-4DA3-B5AA-057C7EA2A174}"/>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2</a:t>
            </a:r>
          </a:p>
        </p:txBody>
      </p:sp>
    </p:spTree>
    <p:extLst>
      <p:ext uri="{BB962C8B-B14F-4D97-AF65-F5344CB8AC3E}">
        <p14:creationId xmlns:p14="http://schemas.microsoft.com/office/powerpoint/2010/main" val="1934626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A0C80C-8FDA-4B52-8A2C-A528189DF0EF}"/>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7563140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2</a:t>
            </a:r>
          </a:p>
        </p:txBody>
      </p:sp>
    </p:spTree>
    <p:extLst>
      <p:ext uri="{BB962C8B-B14F-4D97-AF65-F5344CB8AC3E}">
        <p14:creationId xmlns:p14="http://schemas.microsoft.com/office/powerpoint/2010/main" val="2847622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59E153-6FB4-4D3B-92D0-CA387B31F293}"/>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310244454"/>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2</a:t>
            </a:r>
          </a:p>
        </p:txBody>
      </p:sp>
    </p:spTree>
    <p:extLst>
      <p:ext uri="{BB962C8B-B14F-4D97-AF65-F5344CB8AC3E}">
        <p14:creationId xmlns:p14="http://schemas.microsoft.com/office/powerpoint/2010/main" val="21490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E86F-FB75-4D29-B496-EE9F0B760D81}"/>
              </a:ext>
            </a:extLst>
          </p:cNvPr>
          <p:cNvSpPr>
            <a:spLocks noGrp="1"/>
          </p:cNvSpPr>
          <p:nvPr>
            <p:ph type="title"/>
          </p:nvPr>
        </p:nvSpPr>
        <p:spPr/>
        <p:txBody>
          <a:bodyPr/>
          <a:lstStyle/>
          <a:p>
            <a:r>
              <a:rPr lang="en-US" dirty="0"/>
              <a:t>Adjacency</a:t>
            </a:r>
          </a:p>
        </p:txBody>
      </p:sp>
      <p:sp>
        <p:nvSpPr>
          <p:cNvPr id="3" name="Content Placeholder 2">
            <a:extLst>
              <a:ext uri="{FF2B5EF4-FFF2-40B4-BE49-F238E27FC236}">
                <a16:creationId xmlns:a16="http://schemas.microsoft.com/office/drawing/2014/main" id="{4B2C750F-032A-4173-9221-3D189640DF3D}"/>
              </a:ext>
            </a:extLst>
          </p:cNvPr>
          <p:cNvSpPr>
            <a:spLocks noGrp="1"/>
          </p:cNvSpPr>
          <p:nvPr>
            <p:ph idx="1"/>
          </p:nvPr>
        </p:nvSpPr>
        <p:spPr/>
        <p:txBody>
          <a:bodyPr>
            <a:normAutofit fontScale="92500" lnSpcReduction="10000"/>
          </a:bodyPr>
          <a:lstStyle/>
          <a:p>
            <a:r>
              <a:rPr lang="en-US" dirty="0"/>
              <a:t>Vertex w is said to be </a:t>
            </a:r>
            <a:r>
              <a:rPr lang="en-US" b="1" dirty="0"/>
              <a:t>adjacent</a:t>
            </a:r>
            <a:r>
              <a:rPr lang="en-US" dirty="0"/>
              <a:t> to vertex v if and only if (v, w) ε E</a:t>
            </a:r>
          </a:p>
          <a:p>
            <a:r>
              <a:rPr lang="en-US" dirty="0"/>
              <a:t>If the graph is undirected, and w is adjacent to v, then v will also be adjacent to w</a:t>
            </a:r>
          </a:p>
          <a:p>
            <a:r>
              <a:rPr lang="en-US" dirty="0"/>
              <a:t>In a directed graph, it is possible for w to be adjacent to v without v being adjacent to w</a:t>
            </a:r>
          </a:p>
          <a:p>
            <a:r>
              <a:rPr lang="en-US" dirty="0"/>
              <a:t>An edge connecting two vertices is said to be incident on the vertices</a:t>
            </a:r>
          </a:p>
          <a:p>
            <a:r>
              <a:rPr lang="en-US" dirty="0"/>
              <a:t>You can talk about the </a:t>
            </a:r>
            <a:r>
              <a:rPr lang="en-US" i="1" dirty="0"/>
              <a:t>in-degree</a:t>
            </a:r>
            <a:r>
              <a:rPr lang="en-US" dirty="0"/>
              <a:t> or </a:t>
            </a:r>
            <a:r>
              <a:rPr lang="en-US" i="1" dirty="0"/>
              <a:t>out-degree</a:t>
            </a:r>
            <a:r>
              <a:rPr lang="en-US" dirty="0"/>
              <a:t> of a vertex in a directed graph</a:t>
            </a:r>
          </a:p>
          <a:p>
            <a:r>
              <a:rPr lang="en-US" dirty="0"/>
              <a:t>The in-degree is the number of directed incoming edges coming into a vertex</a:t>
            </a:r>
          </a:p>
          <a:p>
            <a:r>
              <a:rPr lang="en-US" dirty="0"/>
              <a:t>The out-degree is the number of directed outgoing edges leaving a vertex</a:t>
            </a:r>
          </a:p>
          <a:p>
            <a:endParaRPr lang="en-US" dirty="0"/>
          </a:p>
        </p:txBody>
      </p:sp>
    </p:spTree>
    <p:extLst>
      <p:ext uri="{BB962C8B-B14F-4D97-AF65-F5344CB8AC3E}">
        <p14:creationId xmlns:p14="http://schemas.microsoft.com/office/powerpoint/2010/main" val="1922313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CE97B68-FE23-4FE3-803D-64FD76471D62}"/>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4</a:t>
            </a:r>
          </a:p>
        </p:txBody>
      </p:sp>
    </p:spTree>
    <p:extLst>
      <p:ext uri="{BB962C8B-B14F-4D97-AF65-F5344CB8AC3E}">
        <p14:creationId xmlns:p14="http://schemas.microsoft.com/office/powerpoint/2010/main" val="705031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8E2160-A0E0-49D2-9FEE-1A635C6B1CA9}"/>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4</a:t>
            </a:r>
          </a:p>
        </p:txBody>
      </p:sp>
    </p:spTree>
    <p:extLst>
      <p:ext uri="{BB962C8B-B14F-4D97-AF65-F5344CB8AC3E}">
        <p14:creationId xmlns:p14="http://schemas.microsoft.com/office/powerpoint/2010/main" val="51149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015844-A076-4E01-90E8-1679193AF894}"/>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3688208167"/>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4</a:t>
            </a:r>
          </a:p>
        </p:txBody>
      </p:sp>
    </p:spTree>
    <p:extLst>
      <p:ext uri="{BB962C8B-B14F-4D97-AF65-F5344CB8AC3E}">
        <p14:creationId xmlns:p14="http://schemas.microsoft.com/office/powerpoint/2010/main" val="125750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580F51-58B3-4AB9-9F4E-4F0231C58052}"/>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428394022"/>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1</a:t>
            </a:r>
            <a:r>
              <a:rPr lang="en-US" dirty="0"/>
              <a:t> </a:t>
            </a:r>
          </a:p>
          <a:p>
            <a:endParaRPr lang="en-US" dirty="0"/>
          </a:p>
          <a:p>
            <a:r>
              <a:rPr lang="en-US" dirty="0"/>
              <a:t>w: v</a:t>
            </a:r>
            <a:r>
              <a:rPr lang="en-US" baseline="-25000" dirty="0"/>
              <a:t>4</a:t>
            </a:r>
          </a:p>
        </p:txBody>
      </p:sp>
    </p:spTree>
    <p:extLst>
      <p:ext uri="{BB962C8B-B14F-4D97-AF65-F5344CB8AC3E}">
        <p14:creationId xmlns:p14="http://schemas.microsoft.com/office/powerpoint/2010/main" val="3437251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E131DB-46DB-4AB5-93DF-45F17431459A}"/>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baseline="-25000" dirty="0"/>
          </a:p>
        </p:txBody>
      </p:sp>
    </p:spTree>
    <p:extLst>
      <p:ext uri="{BB962C8B-B14F-4D97-AF65-F5344CB8AC3E}">
        <p14:creationId xmlns:p14="http://schemas.microsoft.com/office/powerpoint/2010/main" val="2286603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4BE8AF-45AD-4A5C-B20B-9890667FE0B0}"/>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a:t>
            </a:r>
            <a:endParaRPr lang="en-US" baseline="-25000" dirty="0"/>
          </a:p>
        </p:txBody>
      </p:sp>
    </p:spTree>
    <p:extLst>
      <p:ext uri="{BB962C8B-B14F-4D97-AF65-F5344CB8AC3E}">
        <p14:creationId xmlns:p14="http://schemas.microsoft.com/office/powerpoint/2010/main" val="1127090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BF45A5-7C05-4F16-8D91-990EE5DA4C71}"/>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94439325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a:t>
            </a:r>
            <a:endParaRPr lang="en-US" baseline="-25000" dirty="0"/>
          </a:p>
        </p:txBody>
      </p:sp>
    </p:spTree>
    <p:extLst>
      <p:ext uri="{BB962C8B-B14F-4D97-AF65-F5344CB8AC3E}">
        <p14:creationId xmlns:p14="http://schemas.microsoft.com/office/powerpoint/2010/main" val="423050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E2FB602-B522-4A0B-A54C-A5F9FC296AD3}"/>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3</a:t>
            </a:r>
          </a:p>
        </p:txBody>
      </p:sp>
    </p:spTree>
    <p:extLst>
      <p:ext uri="{BB962C8B-B14F-4D97-AF65-F5344CB8AC3E}">
        <p14:creationId xmlns:p14="http://schemas.microsoft.com/office/powerpoint/2010/main" val="2525675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0365D9-4F22-4A73-A7A3-1E64F9648E07}"/>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3</a:t>
            </a:r>
          </a:p>
        </p:txBody>
      </p:sp>
    </p:spTree>
    <p:extLst>
      <p:ext uri="{BB962C8B-B14F-4D97-AF65-F5344CB8AC3E}">
        <p14:creationId xmlns:p14="http://schemas.microsoft.com/office/powerpoint/2010/main" val="4013311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CCB74C-89AB-410D-ADA5-65D6B82BF0A0}"/>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571557160"/>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3</a:t>
            </a:r>
          </a:p>
        </p:txBody>
      </p:sp>
    </p:spTree>
    <p:extLst>
      <p:ext uri="{BB962C8B-B14F-4D97-AF65-F5344CB8AC3E}">
        <p14:creationId xmlns:p14="http://schemas.microsoft.com/office/powerpoint/2010/main" val="301970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95E4-B5FD-4CC2-9898-6BFE5E07BC51}"/>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48D1E8A2-5F64-4FDD-BE2C-BEE8FE712BBA}"/>
              </a:ext>
            </a:extLst>
          </p:cNvPr>
          <p:cNvSpPr>
            <a:spLocks noGrp="1"/>
          </p:cNvSpPr>
          <p:nvPr>
            <p:ph idx="1"/>
          </p:nvPr>
        </p:nvSpPr>
        <p:spPr/>
        <p:txBody>
          <a:bodyPr>
            <a:normAutofit fontScale="92500" lnSpcReduction="20000"/>
          </a:bodyPr>
          <a:lstStyle/>
          <a:p>
            <a:r>
              <a:rPr lang="en-US" dirty="0"/>
              <a:t>A </a:t>
            </a:r>
            <a:r>
              <a:rPr lang="en-US" b="1" dirty="0"/>
              <a:t>path</a:t>
            </a:r>
            <a:r>
              <a:rPr lang="en-US" dirty="0"/>
              <a:t> is a sequence of vertices w</a:t>
            </a:r>
            <a:r>
              <a:rPr lang="en-US" baseline="-25000" dirty="0"/>
              <a:t>1</a:t>
            </a:r>
            <a:r>
              <a:rPr lang="en-US" dirty="0"/>
              <a:t>, w</a:t>
            </a:r>
            <a:r>
              <a:rPr lang="en-US" baseline="-25000" dirty="0"/>
              <a:t>2</a:t>
            </a:r>
            <a:r>
              <a:rPr lang="en-US" dirty="0"/>
              <a:t>, ..., w</a:t>
            </a:r>
            <a:r>
              <a:rPr lang="en-US" baseline="-25000" dirty="0"/>
              <a:t>N</a:t>
            </a:r>
            <a:r>
              <a:rPr lang="en-US" dirty="0"/>
              <a:t> such that (w</a:t>
            </a:r>
            <a:r>
              <a:rPr lang="en-US" baseline="-25000" dirty="0"/>
              <a:t>i</a:t>
            </a:r>
            <a:r>
              <a:rPr lang="en-US" dirty="0"/>
              <a:t>, w</a:t>
            </a:r>
            <a:r>
              <a:rPr lang="en-US" baseline="-25000" dirty="0"/>
              <a:t>i+1</a:t>
            </a:r>
            <a:r>
              <a:rPr lang="en-US" dirty="0"/>
              <a:t>) ε E for 1 ≤ </a:t>
            </a:r>
            <a:r>
              <a:rPr lang="en-US" dirty="0" err="1"/>
              <a:t>i</a:t>
            </a:r>
            <a:r>
              <a:rPr lang="en-US" dirty="0"/>
              <a:t> &lt; N</a:t>
            </a:r>
          </a:p>
          <a:p>
            <a:r>
              <a:rPr lang="en-US" dirty="0"/>
              <a:t>The </a:t>
            </a:r>
            <a:r>
              <a:rPr lang="en-US" i="1" dirty="0"/>
              <a:t>length</a:t>
            </a:r>
            <a:r>
              <a:rPr lang="en-US" dirty="0"/>
              <a:t> of the path is the number of edges on the path, which is N-1 above</a:t>
            </a:r>
          </a:p>
          <a:p>
            <a:r>
              <a:rPr lang="en-US" dirty="0"/>
              <a:t>Our textbook allows a path from a vertex to itself; if this path contains no edges, then the path has length 0</a:t>
            </a:r>
          </a:p>
          <a:p>
            <a:r>
              <a:rPr lang="en-US" dirty="0"/>
              <a:t>If there is an edge from a vertex to itself, the path (v, v) is sometimes referred to as a </a:t>
            </a:r>
            <a:r>
              <a:rPr lang="en-US" i="1" dirty="0"/>
              <a:t>loop</a:t>
            </a:r>
          </a:p>
          <a:p>
            <a:r>
              <a:rPr lang="en-US" dirty="0"/>
              <a:t>A </a:t>
            </a:r>
            <a:r>
              <a:rPr lang="en-US" i="1" dirty="0"/>
              <a:t>simple path </a:t>
            </a:r>
            <a:r>
              <a:rPr lang="en-US" dirty="0"/>
              <a:t>is a path such that all vertices are distinct, except that the first vertex and last vertex can be the same</a:t>
            </a:r>
          </a:p>
          <a:p>
            <a:r>
              <a:rPr lang="en-US" dirty="0"/>
              <a:t>Some sources define a simple path to mean that all vertices are distinct, and they do not allow the first and last vertices to be the same</a:t>
            </a:r>
          </a:p>
        </p:txBody>
      </p:sp>
    </p:spTree>
    <p:extLst>
      <p:ext uri="{BB962C8B-B14F-4D97-AF65-F5344CB8AC3E}">
        <p14:creationId xmlns:p14="http://schemas.microsoft.com/office/powerpoint/2010/main" val="121466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7D095A-333B-403E-A056-78B2AC3ACCCD}"/>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761713487"/>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3</a:t>
            </a:r>
          </a:p>
        </p:txBody>
      </p:sp>
    </p:spTree>
    <p:extLst>
      <p:ext uri="{BB962C8B-B14F-4D97-AF65-F5344CB8AC3E}">
        <p14:creationId xmlns:p14="http://schemas.microsoft.com/office/powerpoint/2010/main" val="275610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C1971D-6463-440F-8853-D070BD831711}"/>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5</a:t>
            </a:r>
          </a:p>
        </p:txBody>
      </p:sp>
    </p:spTree>
    <p:extLst>
      <p:ext uri="{BB962C8B-B14F-4D97-AF65-F5344CB8AC3E}">
        <p14:creationId xmlns:p14="http://schemas.microsoft.com/office/powerpoint/2010/main" val="2895581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2DBFB0-78D0-48FA-8C18-83EB0A50E44E}"/>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5</a:t>
            </a:r>
          </a:p>
        </p:txBody>
      </p:sp>
    </p:spTree>
    <p:extLst>
      <p:ext uri="{BB962C8B-B14F-4D97-AF65-F5344CB8AC3E}">
        <p14:creationId xmlns:p14="http://schemas.microsoft.com/office/powerpoint/2010/main" val="1371894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72E0E6-69A9-4A98-8719-0A5ACBC2B87C}"/>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205722372"/>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5</a:t>
            </a:r>
          </a:p>
        </p:txBody>
      </p:sp>
    </p:spTree>
    <p:extLst>
      <p:ext uri="{BB962C8B-B14F-4D97-AF65-F5344CB8AC3E}">
        <p14:creationId xmlns:p14="http://schemas.microsoft.com/office/powerpoint/2010/main" val="1415411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4EE362-FCA5-468A-A140-7B2FA97B0D5B}"/>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465621100"/>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5</a:t>
            </a:r>
          </a:p>
        </p:txBody>
      </p:sp>
    </p:spTree>
    <p:extLst>
      <p:ext uri="{BB962C8B-B14F-4D97-AF65-F5344CB8AC3E}">
        <p14:creationId xmlns:p14="http://schemas.microsoft.com/office/powerpoint/2010/main" val="3304211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7D357F-DFB6-483F-B33E-48459181E2A2}"/>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6</a:t>
            </a:r>
          </a:p>
        </p:txBody>
      </p:sp>
    </p:spTree>
    <p:extLst>
      <p:ext uri="{BB962C8B-B14F-4D97-AF65-F5344CB8AC3E}">
        <p14:creationId xmlns:p14="http://schemas.microsoft.com/office/powerpoint/2010/main" val="3292607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EE1BE3-8F15-4994-9B64-1C19FD490229}"/>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6</a:t>
            </a:r>
          </a:p>
        </p:txBody>
      </p:sp>
    </p:spTree>
    <p:extLst>
      <p:ext uri="{BB962C8B-B14F-4D97-AF65-F5344CB8AC3E}">
        <p14:creationId xmlns:p14="http://schemas.microsoft.com/office/powerpoint/2010/main" val="4246067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85B54DD-7559-42F2-8ED6-838C6543DB0F}"/>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755666120"/>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6</a:t>
            </a:r>
          </a:p>
        </p:txBody>
      </p:sp>
    </p:spTree>
    <p:extLst>
      <p:ext uri="{BB962C8B-B14F-4D97-AF65-F5344CB8AC3E}">
        <p14:creationId xmlns:p14="http://schemas.microsoft.com/office/powerpoint/2010/main" val="435065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836278-4ACF-4275-A204-1A836BAB7550}"/>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95968035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6</a:t>
            </a:r>
          </a:p>
        </p:txBody>
      </p:sp>
    </p:spTree>
    <p:extLst>
      <p:ext uri="{BB962C8B-B14F-4D97-AF65-F5344CB8AC3E}">
        <p14:creationId xmlns:p14="http://schemas.microsoft.com/office/powerpoint/2010/main" val="2076232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19A992-2242-4A2F-BE03-413D0496990F}"/>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7</a:t>
            </a:r>
          </a:p>
        </p:txBody>
      </p:sp>
    </p:spTree>
    <p:extLst>
      <p:ext uri="{BB962C8B-B14F-4D97-AF65-F5344CB8AC3E}">
        <p14:creationId xmlns:p14="http://schemas.microsoft.com/office/powerpoint/2010/main" val="274753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F7C2-6264-4D76-858D-17EE293F43CA}"/>
              </a:ext>
            </a:extLst>
          </p:cNvPr>
          <p:cNvSpPr>
            <a:spLocks noGrp="1"/>
          </p:cNvSpPr>
          <p:nvPr>
            <p:ph type="title"/>
          </p:nvPr>
        </p:nvSpPr>
        <p:spPr/>
        <p:txBody>
          <a:bodyPr/>
          <a:lstStyle/>
          <a:p>
            <a:r>
              <a:rPr lang="en-US" dirty="0"/>
              <a:t>Cycles</a:t>
            </a:r>
          </a:p>
        </p:txBody>
      </p:sp>
      <p:sp>
        <p:nvSpPr>
          <p:cNvPr id="3" name="Content Placeholder 2">
            <a:extLst>
              <a:ext uri="{FF2B5EF4-FFF2-40B4-BE49-F238E27FC236}">
                <a16:creationId xmlns:a16="http://schemas.microsoft.com/office/drawing/2014/main" id="{CCB38543-324F-4A6F-BAF6-B83D64059665}"/>
              </a:ext>
            </a:extLst>
          </p:cNvPr>
          <p:cNvSpPr>
            <a:spLocks noGrp="1"/>
          </p:cNvSpPr>
          <p:nvPr>
            <p:ph idx="1"/>
          </p:nvPr>
        </p:nvSpPr>
        <p:spPr/>
        <p:txBody>
          <a:bodyPr>
            <a:normAutofit fontScale="92500" lnSpcReduction="10000"/>
          </a:bodyPr>
          <a:lstStyle/>
          <a:p>
            <a:r>
              <a:rPr lang="en-US" dirty="0"/>
              <a:t>A </a:t>
            </a:r>
            <a:r>
              <a:rPr lang="en-US" b="1" dirty="0"/>
              <a:t>cycle</a:t>
            </a:r>
            <a:r>
              <a:rPr lang="en-US" dirty="0"/>
              <a:t> in a directed graph is a path of length at least 1 such that w</a:t>
            </a:r>
            <a:r>
              <a:rPr lang="en-US" baseline="-25000" dirty="0"/>
              <a:t>1</a:t>
            </a:r>
            <a:r>
              <a:rPr lang="en-US" dirty="0"/>
              <a:t> = w</a:t>
            </a:r>
            <a:r>
              <a:rPr lang="en-US" baseline="-25000" dirty="0"/>
              <a:t>N</a:t>
            </a:r>
          </a:p>
          <a:p>
            <a:r>
              <a:rPr lang="en-US" dirty="0"/>
              <a:t>This cycle is simple if the path is simple (recall that our textbook allows the first and last vertex to be the same in a simple path)</a:t>
            </a:r>
          </a:p>
          <a:p>
            <a:r>
              <a:rPr lang="en-US" dirty="0"/>
              <a:t>For undirected graphs, the definition of a cycle should also include the fact that the edges are all distinct</a:t>
            </a:r>
          </a:p>
          <a:p>
            <a:r>
              <a:rPr lang="en-US" dirty="0"/>
              <a:t>For example, the path u, v, u in an undirected graph is not generally considered to be a cycle</a:t>
            </a:r>
          </a:p>
          <a:p>
            <a:r>
              <a:rPr lang="en-US" dirty="0"/>
              <a:t>In a directed graph, if (u, v) and (v, u) are both edges, then the path u, v, u does represent a cycle</a:t>
            </a:r>
          </a:p>
          <a:p>
            <a:r>
              <a:rPr lang="en-US" dirty="0"/>
              <a:t>A directed graph is </a:t>
            </a:r>
            <a:r>
              <a:rPr lang="en-US" i="1" dirty="0"/>
              <a:t>acyclic</a:t>
            </a:r>
            <a:r>
              <a:rPr lang="en-US" dirty="0"/>
              <a:t> if it has no cycles; a </a:t>
            </a:r>
            <a:r>
              <a:rPr lang="en-US" i="1" dirty="0"/>
              <a:t>directed acyclic graph </a:t>
            </a:r>
            <a:r>
              <a:rPr lang="en-US" dirty="0"/>
              <a:t>is also known as a </a:t>
            </a:r>
            <a:r>
              <a:rPr lang="en-US" i="1" dirty="0"/>
              <a:t>DAG</a:t>
            </a:r>
          </a:p>
          <a:p>
            <a:endParaRPr lang="en-US" dirty="0"/>
          </a:p>
        </p:txBody>
      </p:sp>
    </p:spTree>
    <p:extLst>
      <p:ext uri="{BB962C8B-B14F-4D97-AF65-F5344CB8AC3E}">
        <p14:creationId xmlns:p14="http://schemas.microsoft.com/office/powerpoint/2010/main" val="1241772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1BFD57-332D-4E18-AB9D-0CD9578A311C}"/>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7</a:t>
            </a:r>
          </a:p>
        </p:txBody>
      </p:sp>
    </p:spTree>
    <p:extLst>
      <p:ext uri="{BB962C8B-B14F-4D97-AF65-F5344CB8AC3E}">
        <p14:creationId xmlns:p14="http://schemas.microsoft.com/office/powerpoint/2010/main" val="3825473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93B316-49ED-41D3-8102-70BA3C4DB365}"/>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57565763"/>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7</a:t>
            </a:r>
          </a:p>
        </p:txBody>
      </p:sp>
    </p:spTree>
    <p:extLst>
      <p:ext uri="{BB962C8B-B14F-4D97-AF65-F5344CB8AC3E}">
        <p14:creationId xmlns:p14="http://schemas.microsoft.com/office/powerpoint/2010/main" val="3593226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4DB37E-EBA4-4D02-9B03-AE509AFDAA09}"/>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767348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v</a:t>
            </a:r>
            <a:r>
              <a:rPr lang="en-US" baseline="-25000" dirty="0"/>
              <a:t>4</a:t>
            </a:r>
            <a:r>
              <a:rPr lang="en-US" dirty="0"/>
              <a:t> </a:t>
            </a:r>
          </a:p>
          <a:p>
            <a:endParaRPr lang="en-US" dirty="0"/>
          </a:p>
          <a:p>
            <a:r>
              <a:rPr lang="en-US" dirty="0"/>
              <a:t>w: v</a:t>
            </a:r>
            <a:r>
              <a:rPr lang="en-US" baseline="-25000" dirty="0"/>
              <a:t>7</a:t>
            </a:r>
          </a:p>
        </p:txBody>
      </p:sp>
    </p:spTree>
    <p:extLst>
      <p:ext uri="{BB962C8B-B14F-4D97-AF65-F5344CB8AC3E}">
        <p14:creationId xmlns:p14="http://schemas.microsoft.com/office/powerpoint/2010/main" val="3003113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FA5028-A060-4C8A-B390-7BAAE8B3DC77}"/>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baseline="-25000" dirty="0"/>
          </a:p>
        </p:txBody>
      </p:sp>
    </p:spTree>
    <p:extLst>
      <p:ext uri="{BB962C8B-B14F-4D97-AF65-F5344CB8AC3E}">
        <p14:creationId xmlns:p14="http://schemas.microsoft.com/office/powerpoint/2010/main" val="2028463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1ED86B-6050-4202-8B4E-1204DF979178}"/>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endParaRPr lang="en-US" baseline="-25000" dirty="0"/>
          </a:p>
        </p:txBody>
      </p:sp>
    </p:spTree>
    <p:extLst>
      <p:ext uri="{BB962C8B-B14F-4D97-AF65-F5344CB8AC3E}">
        <p14:creationId xmlns:p14="http://schemas.microsoft.com/office/powerpoint/2010/main" val="5568088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8600D2-1B95-4017-B197-B3443D6182A9}"/>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119338657"/>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endParaRPr lang="en-US" baseline="-25000" dirty="0"/>
          </a:p>
        </p:txBody>
      </p:sp>
    </p:spTree>
    <p:extLst>
      <p:ext uri="{BB962C8B-B14F-4D97-AF65-F5344CB8AC3E}">
        <p14:creationId xmlns:p14="http://schemas.microsoft.com/office/powerpoint/2010/main" val="2512574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37FE2E-A590-4498-9CDB-EA1B6DF0C875}"/>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4</a:t>
            </a:r>
          </a:p>
        </p:txBody>
      </p:sp>
    </p:spTree>
    <p:extLst>
      <p:ext uri="{BB962C8B-B14F-4D97-AF65-F5344CB8AC3E}">
        <p14:creationId xmlns:p14="http://schemas.microsoft.com/office/powerpoint/2010/main" val="1064123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F1B555-DF9B-4317-A3BA-1DA27DD797B6}"/>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4</a:t>
            </a:r>
          </a:p>
        </p:txBody>
      </p:sp>
    </p:spTree>
    <p:extLst>
      <p:ext uri="{BB962C8B-B14F-4D97-AF65-F5344CB8AC3E}">
        <p14:creationId xmlns:p14="http://schemas.microsoft.com/office/powerpoint/2010/main" val="1542918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EB3FCF-A8FC-458E-A562-62CD7910045D}"/>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r>
              <a:rPr lang="en-US" sz="1800" dirty="0">
                <a:ln>
                  <a:noFill/>
                </a:ln>
                <a:solidFill>
                  <a:schemeClr val="tx1"/>
                </a:solidFill>
              </a:rPr>
              <a:t>v</a:t>
            </a:r>
            <a:r>
              <a:rPr lang="en-US" baseline="-25000" dirty="0"/>
              <a:t>5</a:t>
            </a:r>
            <a:endParaRPr lang="en-US" sz="1800" baseline="-25000" dirty="0">
              <a:ln>
                <a:noFill/>
              </a:ln>
              <a:solidFill>
                <a:schemeClr val="tx1"/>
              </a:solidFill>
            </a:endParaRPr>
          </a:p>
        </p:txBody>
      </p:sp>
    </p:spTree>
    <p:extLst>
      <p:ext uri="{BB962C8B-B14F-4D97-AF65-F5344CB8AC3E}">
        <p14:creationId xmlns:p14="http://schemas.microsoft.com/office/powerpoint/2010/main" val="41679249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4A8886-9EFA-43C2-99AF-DFC83701117A}"/>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2</a:t>
            </a:r>
            <a:endParaRPr lang="en-US" dirty="0"/>
          </a:p>
          <a:p>
            <a:endParaRPr lang="en-US" dirty="0"/>
          </a:p>
          <a:p>
            <a:r>
              <a:rPr lang="en-US" dirty="0"/>
              <a:t>w: </a:t>
            </a:r>
            <a:r>
              <a:rPr lang="en-US" sz="1800" dirty="0">
                <a:ln>
                  <a:noFill/>
                </a:ln>
                <a:solidFill>
                  <a:schemeClr val="tx1"/>
                </a:solidFill>
              </a:rPr>
              <a:t>v</a:t>
            </a:r>
            <a:r>
              <a:rPr lang="en-US" baseline="-25000" dirty="0"/>
              <a:t>5</a:t>
            </a:r>
            <a:endParaRPr lang="en-US" sz="1800" baseline="-25000" dirty="0">
              <a:ln>
                <a:noFill/>
              </a:ln>
              <a:solidFill>
                <a:schemeClr val="tx1"/>
              </a:solidFill>
            </a:endParaRPr>
          </a:p>
        </p:txBody>
      </p:sp>
    </p:spTree>
    <p:extLst>
      <p:ext uri="{BB962C8B-B14F-4D97-AF65-F5344CB8AC3E}">
        <p14:creationId xmlns:p14="http://schemas.microsoft.com/office/powerpoint/2010/main" val="240570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A22D-E0DC-4918-9D1A-14E88058BAA9}"/>
              </a:ext>
            </a:extLst>
          </p:cNvPr>
          <p:cNvSpPr>
            <a:spLocks noGrp="1"/>
          </p:cNvSpPr>
          <p:nvPr>
            <p:ph type="title"/>
          </p:nvPr>
        </p:nvSpPr>
        <p:spPr/>
        <p:txBody>
          <a:bodyPr/>
          <a:lstStyle/>
          <a:p>
            <a:r>
              <a:rPr lang="en-US" dirty="0"/>
              <a:t>Connected Graphs</a:t>
            </a:r>
          </a:p>
        </p:txBody>
      </p:sp>
      <p:sp>
        <p:nvSpPr>
          <p:cNvPr id="3" name="Content Placeholder 2">
            <a:extLst>
              <a:ext uri="{FF2B5EF4-FFF2-40B4-BE49-F238E27FC236}">
                <a16:creationId xmlns:a16="http://schemas.microsoft.com/office/drawing/2014/main" id="{221A2A33-998D-4E5F-869B-A339DB0CA3FF}"/>
              </a:ext>
            </a:extLst>
          </p:cNvPr>
          <p:cNvSpPr>
            <a:spLocks noGrp="1"/>
          </p:cNvSpPr>
          <p:nvPr>
            <p:ph idx="1"/>
          </p:nvPr>
        </p:nvSpPr>
        <p:spPr/>
        <p:txBody>
          <a:bodyPr>
            <a:normAutofit fontScale="92500" lnSpcReduction="10000"/>
          </a:bodyPr>
          <a:lstStyle/>
          <a:p>
            <a:r>
              <a:rPr lang="en-US" dirty="0"/>
              <a:t>An undirected graph is </a:t>
            </a:r>
            <a:r>
              <a:rPr lang="en-US" b="1" dirty="0"/>
              <a:t>connected</a:t>
            </a:r>
            <a:r>
              <a:rPr lang="en-US" dirty="0"/>
              <a:t> if there is a path from every vertex to every other vertex</a:t>
            </a:r>
          </a:p>
          <a:p>
            <a:r>
              <a:rPr lang="en-US" dirty="0"/>
              <a:t>A directed graph with this property is said to be </a:t>
            </a:r>
            <a:r>
              <a:rPr lang="en-US" i="1" dirty="0"/>
              <a:t>strongly connected</a:t>
            </a:r>
          </a:p>
          <a:p>
            <a:r>
              <a:rPr lang="en-US" dirty="0"/>
              <a:t>If a directed graph is not strongly connected, but the underlying undirected graph is connected, then the directed graph is said to be </a:t>
            </a:r>
            <a:r>
              <a:rPr lang="en-US" i="1" dirty="0"/>
              <a:t>weakly connected</a:t>
            </a:r>
          </a:p>
          <a:p>
            <a:r>
              <a:rPr lang="en-US" dirty="0"/>
              <a:t>An undirected graph that is not connected can be divided into </a:t>
            </a:r>
            <a:r>
              <a:rPr lang="en-US" i="1" dirty="0"/>
              <a:t>connected components</a:t>
            </a:r>
            <a:r>
              <a:rPr lang="en-US" dirty="0"/>
              <a:t>, which are maximal connected subgraphs</a:t>
            </a:r>
          </a:p>
          <a:p>
            <a:r>
              <a:rPr lang="en-US" dirty="0"/>
              <a:t>This means that there is no path from a vertex in one subgraph to a vertex in another subgraph (but all vertices within a subgraph are connected)</a:t>
            </a:r>
          </a:p>
          <a:p>
            <a:r>
              <a:rPr lang="en-US" dirty="0"/>
              <a:t>If there is an edge between every pair of vertices, the graph is said to be </a:t>
            </a:r>
            <a:r>
              <a:rPr lang="en-US" i="1" dirty="0"/>
              <a:t>complete</a:t>
            </a:r>
          </a:p>
        </p:txBody>
      </p:sp>
    </p:spTree>
    <p:extLst>
      <p:ext uri="{BB962C8B-B14F-4D97-AF65-F5344CB8AC3E}">
        <p14:creationId xmlns:p14="http://schemas.microsoft.com/office/powerpoint/2010/main" val="9696762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F421FA-C3E9-4039-811D-D6C4A8FF775F}"/>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1574030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8756E4-795F-4BFF-AC80-95FB48AFEF18}"/>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8877932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63976C-CAAE-4881-8F47-4901256C2A2A}"/>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583444738"/>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4046081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F870AC-0C85-4004-A7D8-21011EA497CD}"/>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1</a:t>
            </a:r>
          </a:p>
        </p:txBody>
      </p:sp>
    </p:spTree>
    <p:extLst>
      <p:ext uri="{BB962C8B-B14F-4D97-AF65-F5344CB8AC3E}">
        <p14:creationId xmlns:p14="http://schemas.microsoft.com/office/powerpoint/2010/main" val="3378873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20071C-0280-490E-9368-C7D80067CBFF}"/>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1</a:t>
            </a:r>
          </a:p>
        </p:txBody>
      </p:sp>
    </p:spTree>
    <p:extLst>
      <p:ext uri="{BB962C8B-B14F-4D97-AF65-F5344CB8AC3E}">
        <p14:creationId xmlns:p14="http://schemas.microsoft.com/office/powerpoint/2010/main" val="38461124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D7AE5F-5083-41BA-8219-6002C7079191}"/>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baseline="-25000" dirty="0"/>
              <a:t>6</a:t>
            </a:r>
            <a:endParaRPr lang="en-US" sz="1800" baseline="-25000" dirty="0">
              <a:ln>
                <a:noFill/>
              </a:ln>
              <a:solidFill>
                <a:schemeClr val="tx1"/>
              </a:solidFill>
            </a:endParaRPr>
          </a:p>
        </p:txBody>
      </p:sp>
    </p:spTree>
    <p:extLst>
      <p:ext uri="{BB962C8B-B14F-4D97-AF65-F5344CB8AC3E}">
        <p14:creationId xmlns:p14="http://schemas.microsoft.com/office/powerpoint/2010/main" val="5294352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695EC9A-D09D-4604-9997-68FC318FC92C}"/>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baseline="-25000" dirty="0"/>
              <a:t>6</a:t>
            </a:r>
            <a:endParaRPr lang="en-US" sz="1800" baseline="-25000" dirty="0">
              <a:ln>
                <a:noFill/>
              </a:ln>
              <a:solidFill>
                <a:schemeClr val="tx1"/>
              </a:solidFill>
            </a:endParaRPr>
          </a:p>
        </p:txBody>
      </p:sp>
    </p:spTree>
    <p:extLst>
      <p:ext uri="{BB962C8B-B14F-4D97-AF65-F5344CB8AC3E}">
        <p14:creationId xmlns:p14="http://schemas.microsoft.com/office/powerpoint/2010/main" val="564907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E7EAA2-41FD-480C-8284-2F3456BB440D}"/>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3188841782"/>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baseline="-25000" dirty="0"/>
              <a:t>6</a:t>
            </a:r>
            <a:endParaRPr lang="en-US" sz="1800" baseline="-25000" dirty="0">
              <a:ln>
                <a:noFill/>
              </a:ln>
              <a:solidFill>
                <a:schemeClr val="tx1"/>
              </a:solidFill>
            </a:endParaRPr>
          </a:p>
        </p:txBody>
      </p:sp>
    </p:spTree>
    <p:extLst>
      <p:ext uri="{BB962C8B-B14F-4D97-AF65-F5344CB8AC3E}">
        <p14:creationId xmlns:p14="http://schemas.microsoft.com/office/powerpoint/2010/main" val="2395253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A8B98A-D468-4993-8290-9874ACA3D6E6}"/>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322696886"/>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3</a:t>
            </a:r>
            <a:endParaRPr lang="en-US" dirty="0"/>
          </a:p>
          <a:p>
            <a:endParaRPr lang="en-US" dirty="0"/>
          </a:p>
          <a:p>
            <a:r>
              <a:rPr lang="en-US" dirty="0"/>
              <a:t>w: </a:t>
            </a:r>
            <a:r>
              <a:rPr lang="en-US" sz="1800" dirty="0">
                <a:ln>
                  <a:noFill/>
                </a:ln>
                <a:solidFill>
                  <a:schemeClr val="tx1"/>
                </a:solidFill>
              </a:rPr>
              <a:t>v</a:t>
            </a:r>
            <a:r>
              <a:rPr lang="en-US" baseline="-25000" dirty="0"/>
              <a:t>6</a:t>
            </a:r>
            <a:endParaRPr lang="en-US" sz="1800" baseline="-25000" dirty="0">
              <a:ln>
                <a:noFill/>
              </a:ln>
              <a:solidFill>
                <a:schemeClr val="tx1"/>
              </a:solidFill>
            </a:endParaRPr>
          </a:p>
        </p:txBody>
      </p:sp>
    </p:spTree>
    <p:extLst>
      <p:ext uri="{BB962C8B-B14F-4D97-AF65-F5344CB8AC3E}">
        <p14:creationId xmlns:p14="http://schemas.microsoft.com/office/powerpoint/2010/main" val="3513558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14F520-E16B-457B-AC01-1D3F9865D317}"/>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17108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4899-2A73-2B05-04F1-48234AB25DB3}"/>
              </a:ext>
            </a:extLst>
          </p:cNvPr>
          <p:cNvSpPr>
            <a:spLocks noGrp="1"/>
          </p:cNvSpPr>
          <p:nvPr>
            <p:ph type="title"/>
          </p:nvPr>
        </p:nvSpPr>
        <p:spPr/>
        <p:txBody>
          <a:bodyPr/>
          <a:lstStyle/>
          <a:p>
            <a:r>
              <a:rPr lang="en-US" dirty="0"/>
              <a:t>The Importance of Graph Algorithms</a:t>
            </a:r>
          </a:p>
        </p:txBody>
      </p:sp>
      <p:sp>
        <p:nvSpPr>
          <p:cNvPr id="3" name="Content Placeholder 2">
            <a:extLst>
              <a:ext uri="{FF2B5EF4-FFF2-40B4-BE49-F238E27FC236}">
                <a16:creationId xmlns:a16="http://schemas.microsoft.com/office/drawing/2014/main" id="{02437856-3F9D-DFDD-7147-E2E943BEB047}"/>
              </a:ext>
            </a:extLst>
          </p:cNvPr>
          <p:cNvSpPr>
            <a:spLocks noGrp="1"/>
          </p:cNvSpPr>
          <p:nvPr>
            <p:ph idx="1"/>
          </p:nvPr>
        </p:nvSpPr>
        <p:spPr/>
        <p:txBody>
          <a:bodyPr>
            <a:normAutofit fontScale="85000" lnSpcReduction="10000"/>
          </a:bodyPr>
          <a:lstStyle/>
          <a:p>
            <a:r>
              <a:rPr lang="en-US" dirty="0"/>
              <a:t>We will see on the next slide that graphs can represent many important concepts</a:t>
            </a:r>
          </a:p>
          <a:p>
            <a:r>
              <a:rPr lang="en-US" dirty="0"/>
              <a:t>Many DSA textbooks devote significantly more space than ours does to graph algorithms</a:t>
            </a:r>
          </a:p>
          <a:p>
            <a:r>
              <a:rPr lang="en-US" dirty="0"/>
              <a:t>For example, consider the other DSA textbooks that I frequently reference:</a:t>
            </a:r>
          </a:p>
          <a:p>
            <a:pPr lvl="1"/>
            <a:r>
              <a:rPr lang="en-US" dirty="0"/>
              <a:t>"Algorithms, 3rd Edition, in C" (not the current edition) by Sedgewick is an extreme example</a:t>
            </a:r>
          </a:p>
          <a:p>
            <a:pPr lvl="2"/>
            <a:r>
              <a:rPr lang="en-US" dirty="0"/>
              <a:t>The textbook is divided into five "parts", with the fifth part being titled "Graph Algorithms"</a:t>
            </a:r>
          </a:p>
          <a:p>
            <a:pPr lvl="2"/>
            <a:r>
              <a:rPr lang="en-US" dirty="0"/>
              <a:t>This part of the book was so large that it was bound and published as a separate book, and sold separately</a:t>
            </a:r>
          </a:p>
          <a:p>
            <a:pPr lvl="2"/>
            <a:r>
              <a:rPr lang="en-US" dirty="0"/>
              <a:t>The other four parts, about the rest of DSA, was bound as a single book</a:t>
            </a:r>
          </a:p>
          <a:p>
            <a:pPr lvl="1"/>
            <a:r>
              <a:rPr lang="en-US" dirty="0"/>
              <a:t>"Algorithms, 4</a:t>
            </a:r>
            <a:r>
              <a:rPr lang="en-US" baseline="30000" dirty="0"/>
              <a:t>th</a:t>
            </a:r>
            <a:r>
              <a:rPr lang="en-US" dirty="0"/>
              <a:t> Edition" by Sedgewick (only available for Java) is bound as a single book, and has only a single chapter on "Graphs", but that chapter is almost 200 pages long</a:t>
            </a:r>
          </a:p>
          <a:p>
            <a:pPr lvl="1"/>
            <a:r>
              <a:rPr lang="en-US" dirty="0"/>
              <a:t>"Introduction to Algorithms, 2nd Edition" by Cormen, Leiserson, Rivest, and Stein devotes five chapters to graph algorithms</a:t>
            </a:r>
          </a:p>
          <a:p>
            <a:endParaRPr lang="en-US" dirty="0"/>
          </a:p>
        </p:txBody>
      </p:sp>
    </p:spTree>
    <p:extLst>
      <p:ext uri="{BB962C8B-B14F-4D97-AF65-F5344CB8AC3E}">
        <p14:creationId xmlns:p14="http://schemas.microsoft.com/office/powerpoint/2010/main" val="23566551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3A5FDD-4397-4CA4-B0A9-7A8B91149B5B}"/>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baseline="-25000" dirty="0"/>
              <a:t>5</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2668700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CA5CAE0-875E-404B-A2D8-6722AAE66B36}"/>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491161216"/>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baseline="-25000" dirty="0"/>
              <a:t>5</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549368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CA9068-CE66-408F-991A-E7EEC7C0F619}"/>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baseline="-25000" dirty="0"/>
              <a:t>5</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7</a:t>
            </a:r>
          </a:p>
        </p:txBody>
      </p:sp>
    </p:spTree>
    <p:extLst>
      <p:ext uri="{BB962C8B-B14F-4D97-AF65-F5344CB8AC3E}">
        <p14:creationId xmlns:p14="http://schemas.microsoft.com/office/powerpoint/2010/main" val="926624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D83F21-53FE-4613-B6E0-DD1532F453CF}"/>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baseline="-25000" dirty="0"/>
              <a:t>5</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7</a:t>
            </a:r>
          </a:p>
        </p:txBody>
      </p:sp>
    </p:spTree>
    <p:extLst>
      <p:ext uri="{BB962C8B-B14F-4D97-AF65-F5344CB8AC3E}">
        <p14:creationId xmlns:p14="http://schemas.microsoft.com/office/powerpoint/2010/main" val="3286591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F04DBAF-F027-4E77-ACE0-90F116C79C9A}"/>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3841021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EDA1F3-9939-451D-A86F-13FE3BEC2A93}"/>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2049554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989F74-508A-4F6D-A311-E876AE4F5CF2}"/>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2594781780"/>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31824205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E59BE9-E079-46F9-A767-1636F33BF1FE}"/>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6</a:t>
            </a:r>
          </a:p>
        </p:txBody>
      </p:sp>
    </p:spTree>
    <p:extLst>
      <p:ext uri="{BB962C8B-B14F-4D97-AF65-F5344CB8AC3E}">
        <p14:creationId xmlns:p14="http://schemas.microsoft.com/office/powerpoint/2010/main" val="40935525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0C528A-0640-4962-891E-06EC2C3F352F}"/>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6</a:t>
            </a:r>
          </a:p>
        </p:txBody>
      </p:sp>
    </p:spTree>
    <p:extLst>
      <p:ext uri="{BB962C8B-B14F-4D97-AF65-F5344CB8AC3E}">
        <p14:creationId xmlns:p14="http://schemas.microsoft.com/office/powerpoint/2010/main" val="19380444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2FF46C-0E6A-4BFD-BDE2-2E26A0342962}"/>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3392326675"/>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6</a:t>
            </a:r>
          </a:p>
        </p:txBody>
      </p:sp>
    </p:spTree>
    <p:extLst>
      <p:ext uri="{BB962C8B-B14F-4D97-AF65-F5344CB8AC3E}">
        <p14:creationId xmlns:p14="http://schemas.microsoft.com/office/powerpoint/2010/main" val="52670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B55D-FB1B-466B-83E6-FDE29F1094CD}"/>
              </a:ext>
            </a:extLst>
          </p:cNvPr>
          <p:cNvSpPr>
            <a:spLocks noGrp="1"/>
          </p:cNvSpPr>
          <p:nvPr>
            <p:ph type="title"/>
          </p:nvPr>
        </p:nvSpPr>
        <p:spPr/>
        <p:txBody>
          <a:bodyPr/>
          <a:lstStyle/>
          <a:p>
            <a:r>
              <a:rPr lang="en-US" dirty="0"/>
              <a:t>Applications of Graphs</a:t>
            </a:r>
          </a:p>
        </p:txBody>
      </p:sp>
      <p:sp>
        <p:nvSpPr>
          <p:cNvPr id="3" name="Content Placeholder 2">
            <a:extLst>
              <a:ext uri="{FF2B5EF4-FFF2-40B4-BE49-F238E27FC236}">
                <a16:creationId xmlns:a16="http://schemas.microsoft.com/office/drawing/2014/main" id="{8D77EC04-729D-40E3-A115-3A8F76B03F10}"/>
              </a:ext>
            </a:extLst>
          </p:cNvPr>
          <p:cNvSpPr>
            <a:spLocks noGrp="1"/>
          </p:cNvSpPr>
          <p:nvPr>
            <p:ph idx="1"/>
          </p:nvPr>
        </p:nvSpPr>
        <p:spPr/>
        <p:txBody>
          <a:bodyPr>
            <a:normAutofit fontScale="70000" lnSpcReduction="20000"/>
          </a:bodyPr>
          <a:lstStyle/>
          <a:p>
            <a:r>
              <a:rPr lang="en-US" dirty="0"/>
              <a:t>Some real-world concepts that can be represented as graphs include:</a:t>
            </a:r>
          </a:p>
          <a:p>
            <a:pPr lvl="1"/>
            <a:r>
              <a:rPr lang="en-US" i="1" dirty="0"/>
              <a:t>Maps</a:t>
            </a:r>
            <a:r>
              <a:rPr lang="en-US" dirty="0"/>
              <a:t> - vertices may be cities, towns, street corners, etc.; edges might be streets or roads; or maybe they connect adjacent cities</a:t>
            </a:r>
          </a:p>
          <a:p>
            <a:pPr lvl="1"/>
            <a:r>
              <a:rPr lang="en-US" i="1" dirty="0"/>
              <a:t>The World Wide Web </a:t>
            </a:r>
            <a:r>
              <a:rPr lang="en-US" dirty="0"/>
              <a:t>- vertices are the available web pages; edges are links; graph algorithms are essential components to WWW search engines</a:t>
            </a:r>
          </a:p>
          <a:p>
            <a:pPr lvl="1"/>
            <a:r>
              <a:rPr lang="en-US" i="1" dirty="0"/>
              <a:t>Circuits</a:t>
            </a:r>
            <a:r>
              <a:rPr lang="en-US" dirty="0"/>
              <a:t> - vertices represent devices such as transistors, resistors, and capacitors; edges represent wires</a:t>
            </a:r>
          </a:p>
          <a:p>
            <a:pPr lvl="1"/>
            <a:r>
              <a:rPr lang="en-US" i="1" dirty="0"/>
              <a:t>Schedules</a:t>
            </a:r>
            <a:r>
              <a:rPr lang="en-US" dirty="0"/>
              <a:t> - vertices represent tasks to be performed; edges represent constraints (e.g., that certain tasks can not start until others have finished)</a:t>
            </a:r>
          </a:p>
          <a:p>
            <a:pPr lvl="1"/>
            <a:r>
              <a:rPr lang="en-US" i="1" dirty="0"/>
              <a:t>Transactions</a:t>
            </a:r>
            <a:r>
              <a:rPr lang="en-US" dirty="0"/>
              <a:t> - telephone example: vertices represent households and edges represent calls; finance example: vertices represent accounts and edges represent cash transfers</a:t>
            </a:r>
          </a:p>
          <a:p>
            <a:pPr lvl="1"/>
            <a:r>
              <a:rPr lang="en-US" i="1" dirty="0"/>
              <a:t>Matching</a:t>
            </a:r>
            <a:r>
              <a:rPr lang="en-US" dirty="0"/>
              <a:t> - example: vertices represent candidates for jobs and available positions; edges represent assignments or potential assignments</a:t>
            </a:r>
          </a:p>
          <a:p>
            <a:pPr lvl="1"/>
            <a:r>
              <a:rPr lang="en-US" i="1" dirty="0"/>
              <a:t>Networks</a:t>
            </a:r>
            <a:r>
              <a:rPr lang="en-US" dirty="0"/>
              <a:t> - vertices represent machines and edges represent direct connections between machines</a:t>
            </a:r>
          </a:p>
          <a:p>
            <a:pPr lvl="1"/>
            <a:r>
              <a:rPr lang="en-US" i="1" dirty="0"/>
              <a:t>Program structure </a:t>
            </a:r>
            <a:r>
              <a:rPr lang="en-US" dirty="0"/>
              <a:t>- vertices represent functions and directed edges represent potential functions calls; used by compilers and other code analysis tools</a:t>
            </a:r>
          </a:p>
          <a:p>
            <a:r>
              <a:rPr lang="en-US" dirty="0"/>
              <a:t>This list comes from " Algorithms, 3rd Edition, in C " by Sedgewick (mentioned on the previous slide)</a:t>
            </a:r>
          </a:p>
        </p:txBody>
      </p:sp>
    </p:spTree>
    <p:extLst>
      <p:ext uri="{BB962C8B-B14F-4D97-AF65-F5344CB8AC3E}">
        <p14:creationId xmlns:p14="http://schemas.microsoft.com/office/powerpoint/2010/main" val="9083981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329758-4348-4A3E-98CF-C31A4EC60F7F}"/>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197020707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7</a:t>
            </a:r>
            <a:endParaRPr lang="en-US" dirty="0"/>
          </a:p>
          <a:p>
            <a:endParaRPr lang="en-US" dirty="0"/>
          </a:p>
          <a:p>
            <a:r>
              <a:rPr lang="en-US" dirty="0"/>
              <a:t>w: </a:t>
            </a:r>
            <a:r>
              <a:rPr lang="en-US" sz="1800" dirty="0">
                <a:ln>
                  <a:noFill/>
                </a:ln>
                <a:solidFill>
                  <a:schemeClr val="tx1"/>
                </a:solidFill>
              </a:rPr>
              <a:t>v</a:t>
            </a:r>
            <a:r>
              <a:rPr lang="en-US" sz="1800" baseline="-25000" dirty="0">
                <a:ln>
                  <a:noFill/>
                </a:ln>
                <a:solidFill>
                  <a:schemeClr val="tx1"/>
                </a:solidFill>
              </a:rPr>
              <a:t>6</a:t>
            </a:r>
          </a:p>
        </p:txBody>
      </p:sp>
    </p:spTree>
    <p:extLst>
      <p:ext uri="{BB962C8B-B14F-4D97-AF65-F5344CB8AC3E}">
        <p14:creationId xmlns:p14="http://schemas.microsoft.com/office/powerpoint/2010/main" val="17860223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962A8C5-B994-48EB-9FA5-F64E24E269BD}"/>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1958316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8D0EA24-9B43-4788-A778-20C3C071DB58}"/>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6</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25484099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2CD149-1D5B-40EA-AE48-19BC9C5FC395}"/>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extLst>
              <p:ext uri="{D42A27DB-BD31-4B8C-83A1-F6EECF244321}">
                <p14:modId xmlns:p14="http://schemas.microsoft.com/office/powerpoint/2010/main" val="3932529021"/>
              </p:ext>
            </p:extLst>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6</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21631267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E263B2-8EDB-4CE4-80EF-EE9B7C175E87}"/>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=&gt;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923330"/>
          </a:xfrm>
          <a:prstGeom prst="rect">
            <a:avLst/>
          </a:prstGeom>
          <a:noFill/>
          <a:ln>
            <a:solidFill>
              <a:schemeClr val="tx1"/>
            </a:solidFill>
          </a:ln>
        </p:spPr>
        <p:txBody>
          <a:bodyPr wrap="square" rtlCol="0">
            <a:spAutoFit/>
          </a:bodyPr>
          <a:lstStyle/>
          <a:p>
            <a:r>
              <a:rPr lang="en-US" dirty="0"/>
              <a:t>v: </a:t>
            </a:r>
            <a:r>
              <a:rPr lang="en-US" sz="1800" dirty="0">
                <a:ln>
                  <a:noFill/>
                </a:ln>
                <a:solidFill>
                  <a:schemeClr val="tx1"/>
                </a:solidFill>
              </a:rPr>
              <a:t>v</a:t>
            </a:r>
            <a:r>
              <a:rPr lang="en-US" sz="1800" baseline="-25000" dirty="0">
                <a:ln>
                  <a:noFill/>
                </a:ln>
                <a:solidFill>
                  <a:schemeClr val="tx1"/>
                </a:solidFill>
              </a:rPr>
              <a:t>6</a:t>
            </a:r>
            <a:endParaRPr lang="en-US" dirty="0"/>
          </a:p>
          <a:p>
            <a:endParaRPr lang="en-US" dirty="0"/>
          </a:p>
          <a:p>
            <a:r>
              <a:rPr lang="en-US" dirty="0"/>
              <a:t>w: </a:t>
            </a:r>
            <a:endParaRPr lang="en-US" sz="1800" baseline="-25000" dirty="0">
              <a:ln>
                <a:noFill/>
              </a:ln>
              <a:solidFill>
                <a:schemeClr val="tx1"/>
              </a:solidFill>
            </a:endParaRPr>
          </a:p>
        </p:txBody>
      </p:sp>
    </p:spTree>
    <p:extLst>
      <p:ext uri="{BB962C8B-B14F-4D97-AF65-F5344CB8AC3E}">
        <p14:creationId xmlns:p14="http://schemas.microsoft.com/office/powerpoint/2010/main" val="9271052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423DD87-95FF-4689-960E-79BDB3A9E0C8}"/>
              </a:ext>
            </a:extLst>
          </p:cNvPr>
          <p:cNvPicPr>
            <a:picLocks noChangeAspect="1"/>
          </p:cNvPicPr>
          <p:nvPr/>
        </p:nvPicPr>
        <p:blipFill>
          <a:blip r:embed="rId2"/>
          <a:stretch>
            <a:fillRect/>
          </a:stretch>
        </p:blipFill>
        <p:spPr>
          <a:xfrm>
            <a:off x="1923125" y="4148051"/>
            <a:ext cx="4536999" cy="2641647"/>
          </a:xfrm>
          <a:prstGeom prst="rect">
            <a:avLst/>
          </a:prstGeom>
        </p:spPr>
      </p:pic>
      <p:sp>
        <p:nvSpPr>
          <p:cNvPr id="2" name="Title 1">
            <a:extLst>
              <a:ext uri="{FF2B5EF4-FFF2-40B4-BE49-F238E27FC236}">
                <a16:creationId xmlns:a16="http://schemas.microsoft.com/office/drawing/2014/main" id="{B296535E-5461-48F0-9C48-B29411B50228}"/>
              </a:ext>
            </a:extLst>
          </p:cNvPr>
          <p:cNvSpPr>
            <a:spLocks noGrp="1"/>
          </p:cNvSpPr>
          <p:nvPr>
            <p:ph type="title"/>
          </p:nvPr>
        </p:nvSpPr>
        <p:spPr/>
        <p:txBody>
          <a:bodyPr/>
          <a:lstStyle/>
          <a:p>
            <a:r>
              <a:rPr lang="en-US" dirty="0"/>
              <a:t>Dijkstra’s Algorithm Example (cont.)</a:t>
            </a:r>
          </a:p>
        </p:txBody>
      </p:sp>
      <p:graphicFrame>
        <p:nvGraphicFramePr>
          <p:cNvPr id="6" name="Table 6">
            <a:extLst>
              <a:ext uri="{FF2B5EF4-FFF2-40B4-BE49-F238E27FC236}">
                <a16:creationId xmlns:a16="http://schemas.microsoft.com/office/drawing/2014/main" id="{6AC289EA-024C-445D-A2B1-5D377AD37600}"/>
              </a:ext>
            </a:extLst>
          </p:cNvPr>
          <p:cNvGraphicFramePr>
            <a:graphicFrameLocks noGrp="1"/>
          </p:cNvGraphicFramePr>
          <p:nvPr>
            <p:ph sz="half" idx="1"/>
          </p:nvPr>
        </p:nvGraphicFramePr>
        <p:xfrm>
          <a:off x="2616239" y="1465811"/>
          <a:ext cx="3150772" cy="2682240"/>
        </p:xfrm>
        <a:graphic>
          <a:graphicData uri="http://schemas.openxmlformats.org/drawingml/2006/table">
            <a:tbl>
              <a:tblPr firstRow="1" bandRow="1">
                <a:tableStyleId>{F2DE63D5-997A-4646-A377-4702673A728D}</a:tableStyleId>
              </a:tblPr>
              <a:tblGrid>
                <a:gridCol w="787693">
                  <a:extLst>
                    <a:ext uri="{9D8B030D-6E8A-4147-A177-3AD203B41FA5}">
                      <a16:colId xmlns:a16="http://schemas.microsoft.com/office/drawing/2014/main" val="3687415578"/>
                    </a:ext>
                  </a:extLst>
                </a:gridCol>
                <a:gridCol w="787693">
                  <a:extLst>
                    <a:ext uri="{9D8B030D-6E8A-4147-A177-3AD203B41FA5}">
                      <a16:colId xmlns:a16="http://schemas.microsoft.com/office/drawing/2014/main" val="1320241675"/>
                    </a:ext>
                  </a:extLst>
                </a:gridCol>
                <a:gridCol w="787693">
                  <a:extLst>
                    <a:ext uri="{9D8B030D-6E8A-4147-A177-3AD203B41FA5}">
                      <a16:colId xmlns:a16="http://schemas.microsoft.com/office/drawing/2014/main" val="3847870622"/>
                    </a:ext>
                  </a:extLst>
                </a:gridCol>
                <a:gridCol w="787693">
                  <a:extLst>
                    <a:ext uri="{9D8B030D-6E8A-4147-A177-3AD203B41FA5}">
                      <a16:colId xmlns:a16="http://schemas.microsoft.com/office/drawing/2014/main" val="457081919"/>
                    </a:ext>
                  </a:extLst>
                </a:gridCol>
              </a:tblGrid>
              <a:tr h="223920">
                <a:tc>
                  <a:txBody>
                    <a:bodyPr/>
                    <a:lstStyle/>
                    <a:p>
                      <a:pPr algn="ctr"/>
                      <a:r>
                        <a:rPr lang="en-US" sz="16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d</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p</a:t>
                      </a:r>
                      <a:r>
                        <a:rPr lang="en-US" sz="1600" baseline="-25000" dirty="0">
                          <a:ln>
                            <a:noFill/>
                          </a:ln>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843753"/>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524157"/>
                  </a:ext>
                </a:extLst>
              </a:tr>
              <a:tr h="290393">
                <a:tc>
                  <a:txBody>
                    <a:bodyPr/>
                    <a:lstStyle/>
                    <a:p>
                      <a:pPr algn="ctr"/>
                      <a:r>
                        <a:rPr lang="en-US" sz="1600" dirty="0">
                          <a:ln>
                            <a:noFill/>
                          </a:ln>
                          <a:solidFill>
                            <a:schemeClr val="tx1"/>
                          </a:solidFill>
                        </a:rPr>
                        <a:t>v</a:t>
                      </a:r>
                      <a:r>
                        <a:rPr lang="en-US" sz="1600" baseline="-250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831776"/>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1653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704929"/>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6876583"/>
                  </a:ext>
                </a:extLst>
              </a:tr>
              <a:tr h="0">
                <a:tc>
                  <a:txBody>
                    <a:bodyPr/>
                    <a:lstStyle/>
                    <a:p>
                      <a:pPr algn="ctr"/>
                      <a:r>
                        <a:rPr lang="en-US" sz="1600" dirty="0">
                          <a:ln>
                            <a:noFill/>
                          </a:ln>
                          <a:solidFill>
                            <a:schemeClr val="tx1"/>
                          </a:solidFill>
                        </a:rPr>
                        <a:t>v</a:t>
                      </a:r>
                      <a:r>
                        <a:rPr lang="en-US" sz="1600" baseline="-250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285771"/>
                  </a:ext>
                </a:extLst>
              </a:tr>
              <a:tr h="223920">
                <a:tc>
                  <a:txBody>
                    <a:bodyPr/>
                    <a:lstStyle/>
                    <a:p>
                      <a:pPr algn="ctr"/>
                      <a:r>
                        <a:rPr lang="en-US" sz="1600" dirty="0">
                          <a:ln>
                            <a:noFill/>
                          </a:ln>
                          <a:solidFill>
                            <a:schemeClr val="tx1"/>
                          </a:solidFill>
                        </a:rPr>
                        <a:t>v</a:t>
                      </a:r>
                      <a:r>
                        <a:rPr lang="en-US" sz="1600" baseline="-25000" dirty="0">
                          <a:ln>
                            <a:noFill/>
                          </a:ln>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n>
                            <a:noFill/>
                          </a:ln>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rPr>
                        <a:t>v</a:t>
                      </a:r>
                      <a:r>
                        <a:rPr lang="en-US" sz="1600" baseline="-25000"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668265"/>
                  </a:ext>
                </a:extLst>
              </a:tr>
            </a:tbl>
          </a:graphicData>
        </a:graphic>
      </p:graphicFrame>
      <p:sp>
        <p:nvSpPr>
          <p:cNvPr id="4" name="Content Placeholder 3">
            <a:extLst>
              <a:ext uri="{FF2B5EF4-FFF2-40B4-BE49-F238E27FC236}">
                <a16:creationId xmlns:a16="http://schemas.microsoft.com/office/drawing/2014/main" id="{4AE2BB93-FA90-4833-AB06-958C7FCBA3F7}"/>
              </a:ext>
            </a:extLst>
          </p:cNvPr>
          <p:cNvSpPr>
            <a:spLocks noGrp="1"/>
          </p:cNvSpPr>
          <p:nvPr>
            <p:ph sz="half" idx="2"/>
          </p:nvPr>
        </p:nvSpPr>
        <p:spPr/>
        <p:txBody>
          <a:bodyPr>
            <a:normAutofit fontScale="55000" lnSpcReduction="20000"/>
          </a:bodyPr>
          <a:lstStyle/>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WeightedPLDijkstra (Graph G, Vertex 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vertex v in G</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FALSE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0</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s</a:t>
            </a:r>
            <a:r>
              <a:rPr lang="en-US" noProof="1">
                <a:latin typeface="Courier New" panose="02070309020205020404" pitchFamily="49" charset="0"/>
                <a:cs typeface="Courier New" panose="02070309020205020404" pitchFamily="49" charset="0"/>
              </a:rPr>
              <a:t> ← NULL</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while there are still unknown vertices</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v ← the unknown vertex with the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smallest d-value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known</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TRUE</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for each edge from v to vertex 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if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r>
              <a:rPr lang="en-US" noProof="1">
                <a:latin typeface="Courier New" panose="02070309020205020404" pitchFamily="49" charset="0"/>
                <a:cs typeface="Courier New" panose="02070309020205020404" pitchFamily="49" charset="0"/>
              </a:rPr>
              <a:t> &lt; d</a:t>
            </a:r>
            <a:r>
              <a:rPr lang="en-US" baseline="-25000" noProof="1">
                <a:latin typeface="Courier New" panose="02070309020205020404" pitchFamily="49" charset="0"/>
                <a:cs typeface="Courier New" panose="02070309020205020404" pitchFamily="49" charset="0"/>
              </a:rPr>
              <a:t>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d</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d</a:t>
            </a:r>
            <a:r>
              <a:rPr lang="en-US" baseline="-25000" noProof="1">
                <a:latin typeface="Courier New" panose="02070309020205020404" pitchFamily="49" charset="0"/>
                <a:cs typeface="Courier New" panose="02070309020205020404" pitchFamily="49" charset="0"/>
              </a:rPr>
              <a:t>v</a:t>
            </a:r>
            <a:r>
              <a:rPr lang="en-US" noProof="1">
                <a:latin typeface="Courier New" panose="02070309020205020404" pitchFamily="49" charset="0"/>
                <a:cs typeface="Courier New" panose="02070309020205020404" pitchFamily="49" charset="0"/>
              </a:rPr>
              <a:t> + c</a:t>
            </a:r>
            <a:r>
              <a:rPr lang="en-US" baseline="-25000" noProof="1">
                <a:latin typeface="Courier New" panose="02070309020205020404" pitchFamily="49" charset="0"/>
                <a:cs typeface="Courier New" panose="02070309020205020404" pitchFamily="49" charset="0"/>
              </a:rPr>
              <a:t>v,w</a:t>
            </a:r>
          </a:p>
          <a:p>
            <a:pPr marL="0" indent="0">
              <a:lnSpc>
                <a:spcPct val="120000"/>
              </a:lnSpc>
              <a:spcBef>
                <a:spcPts val="600"/>
              </a:spcBef>
              <a:buNone/>
            </a:pPr>
            <a:r>
              <a:rPr lang="en-US" noProof="1">
                <a:latin typeface="Courier New" panose="02070309020205020404" pitchFamily="49" charset="0"/>
                <a:cs typeface="Courier New" panose="02070309020205020404" pitchFamily="49" charset="0"/>
              </a:rPr>
              <a:t>         p</a:t>
            </a:r>
            <a:r>
              <a:rPr lang="en-US" baseline="-25000" noProof="1">
                <a:latin typeface="Courier New" panose="02070309020205020404" pitchFamily="49" charset="0"/>
                <a:cs typeface="Courier New" panose="02070309020205020404" pitchFamily="49" charset="0"/>
              </a:rPr>
              <a:t>w</a:t>
            </a:r>
            <a:r>
              <a:rPr lang="en-US" noProof="1">
                <a:latin typeface="Courier New" panose="02070309020205020404" pitchFamily="49" charset="0"/>
                <a:cs typeface="Courier New" panose="02070309020205020404" pitchFamily="49" charset="0"/>
              </a:rPr>
              <a:t> ← v</a:t>
            </a:r>
          </a:p>
        </p:txBody>
      </p:sp>
      <p:sp>
        <p:nvSpPr>
          <p:cNvPr id="8" name="TextBox 7">
            <a:extLst>
              <a:ext uri="{FF2B5EF4-FFF2-40B4-BE49-F238E27FC236}">
                <a16:creationId xmlns:a16="http://schemas.microsoft.com/office/drawing/2014/main" id="{A979AF9F-CD40-49B7-AD0E-F1FB7D2D81C3}"/>
              </a:ext>
            </a:extLst>
          </p:cNvPr>
          <p:cNvSpPr txBox="1"/>
          <p:nvPr/>
        </p:nvSpPr>
        <p:spPr>
          <a:xfrm>
            <a:off x="1246773" y="2345266"/>
            <a:ext cx="964277" cy="369332"/>
          </a:xfrm>
          <a:prstGeom prst="rect">
            <a:avLst/>
          </a:prstGeom>
          <a:noFill/>
          <a:ln>
            <a:solidFill>
              <a:schemeClr val="tx1"/>
            </a:solidFill>
          </a:ln>
        </p:spPr>
        <p:txBody>
          <a:bodyPr wrap="square" rtlCol="0">
            <a:spAutoFit/>
          </a:bodyPr>
          <a:lstStyle/>
          <a:p>
            <a:r>
              <a:rPr lang="en-US" dirty="0">
                <a:solidFill>
                  <a:srgbClr val="FF0000"/>
                </a:solidFill>
              </a:rPr>
              <a:t>DONE!</a:t>
            </a:r>
            <a:endParaRPr lang="en-US" sz="1800" baseline="-25000" dirty="0">
              <a:ln>
                <a:noFill/>
              </a:ln>
              <a:solidFill>
                <a:srgbClr val="FF0000"/>
              </a:solidFill>
            </a:endParaRPr>
          </a:p>
        </p:txBody>
      </p:sp>
    </p:spTree>
    <p:extLst>
      <p:ext uri="{BB962C8B-B14F-4D97-AF65-F5344CB8AC3E}">
        <p14:creationId xmlns:p14="http://schemas.microsoft.com/office/powerpoint/2010/main" val="15510758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020F55-6530-4029-BFEE-36B6A160F2A5}"/>
              </a:ext>
            </a:extLst>
          </p:cNvPr>
          <p:cNvSpPr>
            <a:spLocks noGrp="1"/>
          </p:cNvSpPr>
          <p:nvPr>
            <p:ph type="title"/>
          </p:nvPr>
        </p:nvSpPr>
        <p:spPr/>
        <p:txBody>
          <a:bodyPr/>
          <a:lstStyle/>
          <a:p>
            <a:r>
              <a:rPr lang="en-US" dirty="0"/>
              <a:t>Time Complexity of Dijkstra’s Algorithm</a:t>
            </a:r>
          </a:p>
        </p:txBody>
      </p:sp>
      <p:sp>
        <p:nvSpPr>
          <p:cNvPr id="6" name="Content Placeholder 5">
            <a:extLst>
              <a:ext uri="{FF2B5EF4-FFF2-40B4-BE49-F238E27FC236}">
                <a16:creationId xmlns:a16="http://schemas.microsoft.com/office/drawing/2014/main" id="{9ECC6C55-CA6A-44C0-8BB6-E8F5DA692167}"/>
              </a:ext>
            </a:extLst>
          </p:cNvPr>
          <p:cNvSpPr>
            <a:spLocks noGrp="1"/>
          </p:cNvSpPr>
          <p:nvPr>
            <p:ph idx="1"/>
          </p:nvPr>
        </p:nvSpPr>
        <p:spPr/>
        <p:txBody>
          <a:bodyPr>
            <a:normAutofit fontScale="70000" lnSpcReduction="20000"/>
          </a:bodyPr>
          <a:lstStyle/>
          <a:p>
            <a:r>
              <a:rPr lang="en-US" dirty="0"/>
              <a:t>Assume for now that it takes time linear with respect to |V| to find the unknown vertex with the smallest cost, and that it also takes linear time to find all outgoing edges from a vertex</a:t>
            </a:r>
          </a:p>
          <a:p>
            <a:r>
              <a:rPr lang="en-US" dirty="0"/>
              <a:t>Then, this would clearly lead to an Θ(|V|</a:t>
            </a:r>
            <a:r>
              <a:rPr lang="en-US" baseline="30000" dirty="0"/>
              <a:t>2</a:t>
            </a:r>
            <a:r>
              <a:rPr lang="en-US" dirty="0"/>
              <a:t>) algorithm (two consecutive linear parts inside a linear loop), which is the best we can do if the graph is dense, since |E| ≈ |V|</a:t>
            </a:r>
            <a:r>
              <a:rPr lang="en-US" baseline="30000" dirty="0"/>
              <a:t>2</a:t>
            </a:r>
            <a:r>
              <a:rPr lang="en-US" dirty="0"/>
              <a:t> in that case</a:t>
            </a:r>
          </a:p>
          <a:p>
            <a:r>
              <a:rPr lang="en-US" dirty="0"/>
              <a:t>If the graph is sparse, especially if |E| = Θ(|V|), we can do much better</a:t>
            </a:r>
          </a:p>
          <a:p>
            <a:r>
              <a:rPr lang="en-US" dirty="0"/>
              <a:t>Assume that we use adjacency lists to store the outgoing edges from each vertex</a:t>
            </a:r>
          </a:p>
          <a:p>
            <a:r>
              <a:rPr lang="en-US" dirty="0"/>
              <a:t>To find the unknown vertex with the smallest d-value, we will rely on a </a:t>
            </a:r>
            <a:r>
              <a:rPr lang="en-US" b="1" dirty="0"/>
              <a:t>priority queue</a:t>
            </a:r>
            <a:r>
              <a:rPr lang="en-US" dirty="0"/>
              <a:t> (we’ll assume a binary heap that includes a hash table to efficiently find items based on their ids)</a:t>
            </a:r>
            <a:endParaRPr lang="en-US" b="1" dirty="0"/>
          </a:p>
          <a:p>
            <a:r>
              <a:rPr lang="en-US" dirty="0"/>
              <a:t>Consider the line: </a:t>
            </a:r>
            <a:r>
              <a:rPr lang="en-US" dirty="0">
                <a:latin typeface="Courier New" panose="02070309020205020404" pitchFamily="49" charset="0"/>
                <a:cs typeface="Courier New" panose="02070309020205020404" pitchFamily="49" charset="0"/>
              </a:rPr>
              <a:t>v ← the unknown vertex with the smallest d-value</a:t>
            </a:r>
          </a:p>
          <a:p>
            <a:r>
              <a:rPr lang="en-US" dirty="0"/>
              <a:t>This is accomplished by a </a:t>
            </a:r>
            <a:r>
              <a:rPr lang="en-US" i="1" dirty="0"/>
              <a:t>deleteMin</a:t>
            </a:r>
            <a:r>
              <a:rPr lang="en-US" dirty="0"/>
              <a:t> operation, which takes time O(log |V|)</a:t>
            </a:r>
          </a:p>
          <a:p>
            <a:r>
              <a:rPr lang="en-US" dirty="0"/>
              <a:t>Now consider the line: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w</a:t>
            </a:r>
            <a:r>
              <a:rPr lang="en-US" dirty="0">
                <a:latin typeface="Courier New" panose="02070309020205020404" pitchFamily="49" charset="0"/>
                <a:cs typeface="Courier New" panose="02070309020205020404" pitchFamily="49" charset="0"/>
              </a:rPr>
              <a:t> ← d</a:t>
            </a:r>
            <a:r>
              <a:rPr lang="en-US" baseline="-25000" dirty="0">
                <a:latin typeface="Courier New" panose="02070309020205020404" pitchFamily="49" charset="0"/>
                <a:cs typeface="Courier New" panose="02070309020205020404" pitchFamily="49" charset="0"/>
              </a:rPr>
              <a:t>v</a:t>
            </a:r>
            <a:r>
              <a:rPr lang="en-US" dirty="0">
                <a:latin typeface="Courier New" panose="02070309020205020404" pitchFamily="49" charset="0"/>
                <a:cs typeface="Courier New" panose="02070309020205020404" pitchFamily="49" charset="0"/>
              </a:rPr>
              <a:t> + c</a:t>
            </a:r>
            <a:r>
              <a:rPr lang="en-US" baseline="-25000" dirty="0">
                <a:latin typeface="Courier New" panose="02070309020205020404" pitchFamily="49" charset="0"/>
                <a:cs typeface="Courier New" panose="02070309020205020404" pitchFamily="49" charset="0"/>
              </a:rPr>
              <a:t>v,w</a:t>
            </a:r>
            <a:endParaRPr lang="en-US" baseline="-25000" dirty="0"/>
          </a:p>
          <a:p>
            <a:r>
              <a:rPr lang="en-US" dirty="0"/>
              <a:t>This is accomplished by a </a:t>
            </a:r>
            <a:r>
              <a:rPr lang="en-US" i="1" dirty="0"/>
              <a:t>decreaseKey</a:t>
            </a:r>
            <a:r>
              <a:rPr lang="en-US" dirty="0"/>
              <a:t> operation, which also takes time O(log |V|)</a:t>
            </a:r>
          </a:p>
          <a:p>
            <a:r>
              <a:rPr lang="en-US" dirty="0"/>
              <a:t>Note also that the inner loop will execute at most once per edge, so the total running time of the algorithm will be </a:t>
            </a:r>
            <a:r>
              <a:rPr lang="el-GR" dirty="0"/>
              <a:t>θ</a:t>
            </a:r>
            <a:r>
              <a:rPr lang="en-US" dirty="0"/>
              <a:t>(|V| * log |V| + |E| * log |V|) = </a:t>
            </a:r>
            <a:r>
              <a:rPr lang="el-GR" dirty="0"/>
              <a:t>θ</a:t>
            </a:r>
            <a:r>
              <a:rPr lang="en-US" dirty="0"/>
              <a:t>(|E| * log |V|)</a:t>
            </a:r>
          </a:p>
        </p:txBody>
      </p:sp>
    </p:spTree>
    <p:extLst>
      <p:ext uri="{BB962C8B-B14F-4D97-AF65-F5344CB8AC3E}">
        <p14:creationId xmlns:p14="http://schemas.microsoft.com/office/powerpoint/2010/main" val="16536934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95D7-8B76-463B-8DA6-014C20634812}"/>
              </a:ext>
            </a:extLst>
          </p:cNvPr>
          <p:cNvSpPr>
            <a:spLocks noGrp="1"/>
          </p:cNvSpPr>
          <p:nvPr>
            <p:ph type="title"/>
          </p:nvPr>
        </p:nvSpPr>
        <p:spPr/>
        <p:txBody>
          <a:bodyPr/>
          <a:lstStyle/>
          <a:p>
            <a:r>
              <a:rPr lang="en-US" dirty="0"/>
              <a:t>Proving the Optimality of Dijkstra’s Algorithm</a:t>
            </a:r>
          </a:p>
        </p:txBody>
      </p:sp>
      <p:sp>
        <p:nvSpPr>
          <p:cNvPr id="3" name="Content Placeholder 2">
            <a:extLst>
              <a:ext uri="{FF2B5EF4-FFF2-40B4-BE49-F238E27FC236}">
                <a16:creationId xmlns:a16="http://schemas.microsoft.com/office/drawing/2014/main" id="{50F8FC7D-73C5-4886-837A-7F8B2C41136A}"/>
              </a:ext>
            </a:extLst>
          </p:cNvPr>
          <p:cNvSpPr>
            <a:spLocks noGrp="1"/>
          </p:cNvSpPr>
          <p:nvPr>
            <p:ph idx="1"/>
          </p:nvPr>
        </p:nvSpPr>
        <p:spPr/>
        <p:txBody>
          <a:bodyPr>
            <a:normAutofit fontScale="55000" lnSpcReduction="20000"/>
          </a:bodyPr>
          <a:lstStyle/>
          <a:p>
            <a:r>
              <a:rPr lang="en-US" dirty="0"/>
              <a:t>Dijkstra's algorithm is an example of a </a:t>
            </a:r>
            <a:r>
              <a:rPr lang="en-US" b="1" dirty="0"/>
              <a:t>greedy algorithm</a:t>
            </a:r>
            <a:r>
              <a:rPr lang="en-US" dirty="0"/>
              <a:t> (we will talk about greedy algorithms in general later in the course)</a:t>
            </a:r>
          </a:p>
          <a:p>
            <a:r>
              <a:rPr lang="en-US" dirty="0"/>
              <a:t>Not all greedy algorithms lead to the best possible solution for the problem they are solving (i.e., they are not all optimal)</a:t>
            </a:r>
          </a:p>
          <a:p>
            <a:r>
              <a:rPr lang="en-US" dirty="0"/>
              <a:t>We will use an inductive proof to show that </a:t>
            </a:r>
            <a:r>
              <a:rPr lang="en-US" i="1" dirty="0"/>
              <a:t>Dijkstra's algorithm is optimal if there are no negative cost edges </a:t>
            </a:r>
            <a:r>
              <a:rPr lang="en-US" dirty="0"/>
              <a:t>in the graph</a:t>
            </a:r>
          </a:p>
          <a:p>
            <a:r>
              <a:rPr lang="en-US" dirty="0"/>
              <a:t>Our textbook mentions an indirect proof to prove the same thing, but leaves it as an exercise</a:t>
            </a:r>
          </a:p>
          <a:p>
            <a:r>
              <a:rPr lang="en-US" dirty="0"/>
              <a:t>Clearly, the best cost for the starting vertex is the zero cost to which it is initialized</a:t>
            </a:r>
          </a:p>
          <a:p>
            <a:r>
              <a:rPr lang="en-US" dirty="0"/>
              <a:t>During the first pass of the algorithm, the starting vertex becomes the first known node, and vertices adjacent to it are assigned their appropriate distances</a:t>
            </a:r>
          </a:p>
          <a:p>
            <a:r>
              <a:rPr lang="en-US" dirty="0"/>
              <a:t>Clearly, all the d-values are correct after this first pass (for both known and unknown vertices, with meanings previously defined)</a:t>
            </a:r>
          </a:p>
          <a:p>
            <a:r>
              <a:rPr lang="en-US" dirty="0"/>
              <a:t>Now assume that after some pass, we know the shortest possible paths to all known vertices, and we know the shortest path to each unknown vertex starting at the starting vertex and only going through known vertices (both are true after the first pass)</a:t>
            </a:r>
          </a:p>
          <a:p>
            <a:r>
              <a:rPr lang="en-US" dirty="0"/>
              <a:t>Then,  unknown vertex with the smallest d-value must have that cost be its best possible cost</a:t>
            </a:r>
          </a:p>
          <a:p>
            <a:r>
              <a:rPr lang="en-US" dirty="0"/>
              <a:t>Otherwise, there would have to be another unknown vertex with a smaller achievable cost (assuming no negative cost edges)</a:t>
            </a:r>
          </a:p>
          <a:p>
            <a:r>
              <a:rPr lang="en-US" dirty="0"/>
              <a:t>Also, each remaining unknown node only needs to be updated if there is a better weighted path cost starting from s, traveling through only known vertices with the new one last, and then moving to the unknown node</a:t>
            </a:r>
          </a:p>
          <a:p>
            <a:r>
              <a:rPr lang="en-US" dirty="0"/>
              <a:t>Therefore, adding the selected vertex to the known list and updating the costs of paths to adjacent unknown vertices, as specified by the algorithm, keeps the stated assumptions true after the next pass</a:t>
            </a:r>
          </a:p>
        </p:txBody>
      </p:sp>
    </p:spTree>
    <p:extLst>
      <p:ext uri="{BB962C8B-B14F-4D97-AF65-F5344CB8AC3E}">
        <p14:creationId xmlns:p14="http://schemas.microsoft.com/office/powerpoint/2010/main" val="21467419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28A883-044F-47F4-95EB-5775ED85E62F}"/>
              </a:ext>
            </a:extLst>
          </p:cNvPr>
          <p:cNvSpPr>
            <a:spLocks noGrp="1"/>
          </p:cNvSpPr>
          <p:nvPr>
            <p:ph type="title"/>
          </p:nvPr>
        </p:nvSpPr>
        <p:spPr/>
        <p:txBody>
          <a:bodyPr/>
          <a:lstStyle/>
          <a:p>
            <a:r>
              <a:rPr lang="en-US" dirty="0"/>
              <a:t>Proof of Dijkstra’s (inductive step, part 1)</a:t>
            </a:r>
          </a:p>
        </p:txBody>
      </p:sp>
      <p:sp>
        <p:nvSpPr>
          <p:cNvPr id="5" name="Text Placeholder 4">
            <a:extLst>
              <a:ext uri="{FF2B5EF4-FFF2-40B4-BE49-F238E27FC236}">
                <a16:creationId xmlns:a16="http://schemas.microsoft.com/office/drawing/2014/main" id="{9AEAB91F-C91C-4701-8C75-B4502F08D009}"/>
              </a:ext>
            </a:extLst>
          </p:cNvPr>
          <p:cNvSpPr>
            <a:spLocks noGrp="1"/>
          </p:cNvSpPr>
          <p:nvPr>
            <p:ph type="body" idx="1"/>
          </p:nvPr>
        </p:nvSpPr>
        <p:spPr/>
        <p:txBody>
          <a:bodyPr/>
          <a:lstStyle/>
          <a:p>
            <a:pPr algn="ctr"/>
            <a:r>
              <a:rPr lang="en-US" dirty="0"/>
              <a:t>Known vertices</a:t>
            </a:r>
          </a:p>
        </p:txBody>
      </p:sp>
      <p:sp>
        <p:nvSpPr>
          <p:cNvPr id="7" name="Text Placeholder 6">
            <a:extLst>
              <a:ext uri="{FF2B5EF4-FFF2-40B4-BE49-F238E27FC236}">
                <a16:creationId xmlns:a16="http://schemas.microsoft.com/office/drawing/2014/main" id="{A4EE819D-6628-45D7-BD88-DD01D714B1CF}"/>
              </a:ext>
            </a:extLst>
          </p:cNvPr>
          <p:cNvSpPr>
            <a:spLocks noGrp="1"/>
          </p:cNvSpPr>
          <p:nvPr>
            <p:ph type="body" sz="quarter" idx="3"/>
          </p:nvPr>
        </p:nvSpPr>
        <p:spPr/>
        <p:txBody>
          <a:bodyPr/>
          <a:lstStyle/>
          <a:p>
            <a:pPr algn="ctr"/>
            <a:r>
              <a:rPr lang="en-US" dirty="0"/>
              <a:t>Unknown vertices</a:t>
            </a:r>
          </a:p>
        </p:txBody>
      </p:sp>
      <p:sp>
        <p:nvSpPr>
          <p:cNvPr id="9" name="Oval 8">
            <a:extLst>
              <a:ext uri="{FF2B5EF4-FFF2-40B4-BE49-F238E27FC236}">
                <a16:creationId xmlns:a16="http://schemas.microsoft.com/office/drawing/2014/main" id="{0FBB803F-0F34-411F-B61D-5B1252B75E76}"/>
              </a:ext>
            </a:extLst>
          </p:cNvPr>
          <p:cNvSpPr/>
          <p:nvPr/>
        </p:nvSpPr>
        <p:spPr>
          <a:xfrm>
            <a:off x="1765300" y="35814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2CC7D8BD-2782-495C-AB2F-D356EB1AD26D}"/>
              </a:ext>
            </a:extLst>
          </p:cNvPr>
          <p:cNvSpPr/>
          <p:nvPr/>
        </p:nvSpPr>
        <p:spPr>
          <a:xfrm>
            <a:off x="2832100" y="3318134"/>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5AE12829-1001-4C17-AC14-A2069C981A9F}"/>
              </a:ext>
            </a:extLst>
          </p:cNvPr>
          <p:cNvSpPr/>
          <p:nvPr/>
        </p:nvSpPr>
        <p:spPr>
          <a:xfrm>
            <a:off x="1522615" y="4310856"/>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a:extLst>
              <a:ext uri="{FF2B5EF4-FFF2-40B4-BE49-F238E27FC236}">
                <a16:creationId xmlns:a16="http://schemas.microsoft.com/office/drawing/2014/main" id="{0D506AD4-34EA-4265-842C-D37DF806773C}"/>
              </a:ext>
            </a:extLst>
          </p:cNvPr>
          <p:cNvSpPr/>
          <p:nvPr/>
        </p:nvSpPr>
        <p:spPr>
          <a:xfrm>
            <a:off x="2245360" y="3513512"/>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AEC71E2C-1A14-464C-ABE0-612F17FC0E42}"/>
              </a:ext>
            </a:extLst>
          </p:cNvPr>
          <p:cNvSpPr/>
          <p:nvPr/>
        </p:nvSpPr>
        <p:spPr>
          <a:xfrm>
            <a:off x="2374900" y="41910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12D61BD3-42F1-43D6-94E8-2C8CFC679FAE}"/>
              </a:ext>
            </a:extLst>
          </p:cNvPr>
          <p:cNvSpPr/>
          <p:nvPr/>
        </p:nvSpPr>
        <p:spPr>
          <a:xfrm>
            <a:off x="2245360" y="494162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1" name="Oval 20">
            <a:extLst>
              <a:ext uri="{FF2B5EF4-FFF2-40B4-BE49-F238E27FC236}">
                <a16:creationId xmlns:a16="http://schemas.microsoft.com/office/drawing/2014/main" id="{8FC0FABC-6534-48BE-8790-71EA5BDEBD56}"/>
              </a:ext>
            </a:extLst>
          </p:cNvPr>
          <p:cNvSpPr/>
          <p:nvPr/>
        </p:nvSpPr>
        <p:spPr>
          <a:xfrm>
            <a:off x="3227185" y="398621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sp>
        <p:nvSpPr>
          <p:cNvPr id="23" name="Oval 22">
            <a:extLst>
              <a:ext uri="{FF2B5EF4-FFF2-40B4-BE49-F238E27FC236}">
                <a16:creationId xmlns:a16="http://schemas.microsoft.com/office/drawing/2014/main" id="{5403021F-E9C9-4856-8774-5B5E86135CBC}"/>
              </a:ext>
            </a:extLst>
          </p:cNvPr>
          <p:cNvSpPr/>
          <p:nvPr/>
        </p:nvSpPr>
        <p:spPr>
          <a:xfrm>
            <a:off x="3975013" y="354331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E47D9FD6-5185-49AC-A159-B739D6CED7F7}"/>
              </a:ext>
            </a:extLst>
          </p:cNvPr>
          <p:cNvSpPr/>
          <p:nvPr/>
        </p:nvSpPr>
        <p:spPr>
          <a:xfrm>
            <a:off x="3757324" y="517683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6AFEA5C6-ED4C-4B4F-AC20-5F4BAAFDD513}"/>
              </a:ext>
            </a:extLst>
          </p:cNvPr>
          <p:cNvSpPr/>
          <p:nvPr/>
        </p:nvSpPr>
        <p:spPr>
          <a:xfrm>
            <a:off x="2973185" y="5457651"/>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347EFB28-42AE-45ED-9900-D967DAB1241C}"/>
              </a:ext>
            </a:extLst>
          </p:cNvPr>
          <p:cNvSpPr/>
          <p:nvPr/>
        </p:nvSpPr>
        <p:spPr>
          <a:xfrm>
            <a:off x="4612149" y="386150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Oval 30">
            <a:extLst>
              <a:ext uri="{FF2B5EF4-FFF2-40B4-BE49-F238E27FC236}">
                <a16:creationId xmlns:a16="http://schemas.microsoft.com/office/drawing/2014/main" id="{79BD0B37-FF94-4366-B51C-0AF6A5718B22}"/>
              </a:ext>
            </a:extLst>
          </p:cNvPr>
          <p:cNvSpPr/>
          <p:nvPr/>
        </p:nvSpPr>
        <p:spPr>
          <a:xfrm>
            <a:off x="4229244" y="4701235"/>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2A7E1983-89DD-4FC6-B579-8D542D106345}"/>
              </a:ext>
            </a:extLst>
          </p:cNvPr>
          <p:cNvSpPr/>
          <p:nvPr/>
        </p:nvSpPr>
        <p:spPr>
          <a:xfrm>
            <a:off x="4739149" y="5337795"/>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B9315C7E-91B9-42D1-BDE8-BCC273E0110B}"/>
              </a:ext>
            </a:extLst>
          </p:cNvPr>
          <p:cNvSpPr/>
          <p:nvPr/>
        </p:nvSpPr>
        <p:spPr>
          <a:xfrm>
            <a:off x="2374900" y="41910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03EE4098-5D34-4691-8FCB-3343327CC8A3}"/>
              </a:ext>
            </a:extLst>
          </p:cNvPr>
          <p:cNvSpPr/>
          <p:nvPr/>
        </p:nvSpPr>
        <p:spPr>
          <a:xfrm>
            <a:off x="9232900" y="346154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76DCB906-97D3-4194-AFA8-BB3AD0D585DF}"/>
              </a:ext>
            </a:extLst>
          </p:cNvPr>
          <p:cNvSpPr/>
          <p:nvPr/>
        </p:nvSpPr>
        <p:spPr>
          <a:xfrm>
            <a:off x="7473228" y="35813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
            </a:r>
          </a:p>
        </p:txBody>
      </p:sp>
      <p:sp>
        <p:nvSpPr>
          <p:cNvPr id="41" name="Oval 40">
            <a:extLst>
              <a:ext uri="{FF2B5EF4-FFF2-40B4-BE49-F238E27FC236}">
                <a16:creationId xmlns:a16="http://schemas.microsoft.com/office/drawing/2014/main" id="{02C4A610-63AB-4AB0-825F-608E5808FFDF}"/>
              </a:ext>
            </a:extLst>
          </p:cNvPr>
          <p:cNvSpPr/>
          <p:nvPr/>
        </p:nvSpPr>
        <p:spPr>
          <a:xfrm>
            <a:off x="7458738" y="4581378"/>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3" name="Oval 42">
            <a:extLst>
              <a:ext uri="{FF2B5EF4-FFF2-40B4-BE49-F238E27FC236}">
                <a16:creationId xmlns:a16="http://schemas.microsoft.com/office/drawing/2014/main" id="{9A2911AD-CCB2-4554-9943-0CCC9A607325}"/>
              </a:ext>
            </a:extLst>
          </p:cNvPr>
          <p:cNvSpPr/>
          <p:nvPr/>
        </p:nvSpPr>
        <p:spPr>
          <a:xfrm>
            <a:off x="6608517" y="48363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5" name="Oval 44">
            <a:extLst>
              <a:ext uri="{FF2B5EF4-FFF2-40B4-BE49-F238E27FC236}">
                <a16:creationId xmlns:a16="http://schemas.microsoft.com/office/drawing/2014/main" id="{7DF90729-E65F-4576-8C97-5489132BCCBF}"/>
              </a:ext>
            </a:extLst>
          </p:cNvPr>
          <p:cNvSpPr/>
          <p:nvPr/>
        </p:nvSpPr>
        <p:spPr>
          <a:xfrm>
            <a:off x="8978900" y="39838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71FA4F9-50B1-4246-829F-5684FE33269B}"/>
              </a:ext>
            </a:extLst>
          </p:cNvPr>
          <p:cNvSpPr/>
          <p:nvPr/>
        </p:nvSpPr>
        <p:spPr>
          <a:xfrm>
            <a:off x="8132849" y="517683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1D5FC7C4-B13C-4DFF-9A52-546E083686B5}"/>
              </a:ext>
            </a:extLst>
          </p:cNvPr>
          <p:cNvSpPr/>
          <p:nvPr/>
        </p:nvSpPr>
        <p:spPr>
          <a:xfrm>
            <a:off x="7126546" y="40385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1" name="Oval 50">
            <a:extLst>
              <a:ext uri="{FF2B5EF4-FFF2-40B4-BE49-F238E27FC236}">
                <a16:creationId xmlns:a16="http://schemas.microsoft.com/office/drawing/2014/main" id="{D88E0C8D-2F5E-4DF0-957F-7D93046A77F2}"/>
              </a:ext>
            </a:extLst>
          </p:cNvPr>
          <p:cNvSpPr/>
          <p:nvPr/>
        </p:nvSpPr>
        <p:spPr>
          <a:xfrm>
            <a:off x="8952374" y="459661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3" name="Oval 52">
            <a:extLst>
              <a:ext uri="{FF2B5EF4-FFF2-40B4-BE49-F238E27FC236}">
                <a16:creationId xmlns:a16="http://schemas.microsoft.com/office/drawing/2014/main" id="{A15122ED-DF15-425F-92C6-E33EF8A77710}"/>
              </a:ext>
            </a:extLst>
          </p:cNvPr>
          <p:cNvSpPr/>
          <p:nvPr/>
        </p:nvSpPr>
        <p:spPr>
          <a:xfrm>
            <a:off x="10410305" y="35813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5" name="Oval 54">
            <a:extLst>
              <a:ext uri="{FF2B5EF4-FFF2-40B4-BE49-F238E27FC236}">
                <a16:creationId xmlns:a16="http://schemas.microsoft.com/office/drawing/2014/main" id="{50C97D9B-F7C4-4374-9036-1F4B62BD5F6A}"/>
              </a:ext>
            </a:extLst>
          </p:cNvPr>
          <p:cNvSpPr/>
          <p:nvPr/>
        </p:nvSpPr>
        <p:spPr>
          <a:xfrm>
            <a:off x="8357523" y="386150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7" name="Oval 56">
            <a:extLst>
              <a:ext uri="{FF2B5EF4-FFF2-40B4-BE49-F238E27FC236}">
                <a16:creationId xmlns:a16="http://schemas.microsoft.com/office/drawing/2014/main" id="{F2354B56-D321-42F8-8D5F-1B09CB643041}"/>
              </a:ext>
            </a:extLst>
          </p:cNvPr>
          <p:cNvSpPr/>
          <p:nvPr/>
        </p:nvSpPr>
        <p:spPr>
          <a:xfrm>
            <a:off x="9478385" y="42886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t>
            </a:r>
          </a:p>
        </p:txBody>
      </p:sp>
      <p:sp>
        <p:nvSpPr>
          <p:cNvPr id="59" name="Oval 58">
            <a:extLst>
              <a:ext uri="{FF2B5EF4-FFF2-40B4-BE49-F238E27FC236}">
                <a16:creationId xmlns:a16="http://schemas.microsoft.com/office/drawing/2014/main" id="{A2852972-C620-472F-8816-39B31E778A63}"/>
              </a:ext>
            </a:extLst>
          </p:cNvPr>
          <p:cNvSpPr/>
          <p:nvPr/>
        </p:nvSpPr>
        <p:spPr>
          <a:xfrm>
            <a:off x="9232900" y="5423476"/>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F81D7A2D-83F6-4268-8255-9CC48187DDAB}"/>
              </a:ext>
            </a:extLst>
          </p:cNvPr>
          <p:cNvSpPr/>
          <p:nvPr/>
        </p:nvSpPr>
        <p:spPr>
          <a:xfrm>
            <a:off x="10299700" y="452834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317504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28A883-044F-47F4-95EB-5775ED85E62F}"/>
              </a:ext>
            </a:extLst>
          </p:cNvPr>
          <p:cNvSpPr>
            <a:spLocks noGrp="1"/>
          </p:cNvSpPr>
          <p:nvPr>
            <p:ph type="title"/>
          </p:nvPr>
        </p:nvSpPr>
        <p:spPr/>
        <p:txBody>
          <a:bodyPr/>
          <a:lstStyle/>
          <a:p>
            <a:r>
              <a:rPr lang="en-US" dirty="0"/>
              <a:t>Proof of Dijkstra’s (inductive step, part 2)</a:t>
            </a:r>
          </a:p>
        </p:txBody>
      </p:sp>
      <p:sp>
        <p:nvSpPr>
          <p:cNvPr id="5" name="Text Placeholder 4">
            <a:extLst>
              <a:ext uri="{FF2B5EF4-FFF2-40B4-BE49-F238E27FC236}">
                <a16:creationId xmlns:a16="http://schemas.microsoft.com/office/drawing/2014/main" id="{9AEAB91F-C91C-4701-8C75-B4502F08D009}"/>
              </a:ext>
            </a:extLst>
          </p:cNvPr>
          <p:cNvSpPr>
            <a:spLocks noGrp="1"/>
          </p:cNvSpPr>
          <p:nvPr>
            <p:ph type="body" idx="1"/>
          </p:nvPr>
        </p:nvSpPr>
        <p:spPr/>
        <p:txBody>
          <a:bodyPr/>
          <a:lstStyle/>
          <a:p>
            <a:pPr algn="ctr"/>
            <a:r>
              <a:rPr lang="en-US" dirty="0"/>
              <a:t>Known vertices</a:t>
            </a:r>
          </a:p>
        </p:txBody>
      </p:sp>
      <p:sp>
        <p:nvSpPr>
          <p:cNvPr id="7" name="Text Placeholder 6">
            <a:extLst>
              <a:ext uri="{FF2B5EF4-FFF2-40B4-BE49-F238E27FC236}">
                <a16:creationId xmlns:a16="http://schemas.microsoft.com/office/drawing/2014/main" id="{A4EE819D-6628-45D7-BD88-DD01D714B1CF}"/>
              </a:ext>
            </a:extLst>
          </p:cNvPr>
          <p:cNvSpPr>
            <a:spLocks noGrp="1"/>
          </p:cNvSpPr>
          <p:nvPr>
            <p:ph type="body" sz="quarter" idx="3"/>
          </p:nvPr>
        </p:nvSpPr>
        <p:spPr/>
        <p:txBody>
          <a:bodyPr/>
          <a:lstStyle/>
          <a:p>
            <a:pPr algn="ctr"/>
            <a:r>
              <a:rPr lang="en-US" dirty="0"/>
              <a:t>Unknown vertices</a:t>
            </a:r>
          </a:p>
        </p:txBody>
      </p:sp>
      <p:sp>
        <p:nvSpPr>
          <p:cNvPr id="9" name="Oval 8">
            <a:extLst>
              <a:ext uri="{FF2B5EF4-FFF2-40B4-BE49-F238E27FC236}">
                <a16:creationId xmlns:a16="http://schemas.microsoft.com/office/drawing/2014/main" id="{0FBB803F-0F34-411F-B61D-5B1252B75E76}"/>
              </a:ext>
            </a:extLst>
          </p:cNvPr>
          <p:cNvSpPr/>
          <p:nvPr/>
        </p:nvSpPr>
        <p:spPr>
          <a:xfrm>
            <a:off x="1765300" y="35814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2CC7D8BD-2782-495C-AB2F-D356EB1AD26D}"/>
              </a:ext>
            </a:extLst>
          </p:cNvPr>
          <p:cNvSpPr/>
          <p:nvPr/>
        </p:nvSpPr>
        <p:spPr>
          <a:xfrm>
            <a:off x="2832100" y="3318134"/>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5AE12829-1001-4C17-AC14-A2069C981A9F}"/>
              </a:ext>
            </a:extLst>
          </p:cNvPr>
          <p:cNvSpPr/>
          <p:nvPr/>
        </p:nvSpPr>
        <p:spPr>
          <a:xfrm>
            <a:off x="1522615" y="4310856"/>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a:extLst>
              <a:ext uri="{FF2B5EF4-FFF2-40B4-BE49-F238E27FC236}">
                <a16:creationId xmlns:a16="http://schemas.microsoft.com/office/drawing/2014/main" id="{0D506AD4-34EA-4265-842C-D37DF806773C}"/>
              </a:ext>
            </a:extLst>
          </p:cNvPr>
          <p:cNvSpPr/>
          <p:nvPr/>
        </p:nvSpPr>
        <p:spPr>
          <a:xfrm>
            <a:off x="2245360" y="3513512"/>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AEC71E2C-1A14-464C-ABE0-612F17FC0E42}"/>
              </a:ext>
            </a:extLst>
          </p:cNvPr>
          <p:cNvSpPr/>
          <p:nvPr/>
        </p:nvSpPr>
        <p:spPr>
          <a:xfrm>
            <a:off x="2374900" y="41910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12D61BD3-42F1-43D6-94E8-2C8CFC679FAE}"/>
              </a:ext>
            </a:extLst>
          </p:cNvPr>
          <p:cNvSpPr/>
          <p:nvPr/>
        </p:nvSpPr>
        <p:spPr>
          <a:xfrm>
            <a:off x="2245360" y="494162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1" name="Oval 20">
            <a:extLst>
              <a:ext uri="{FF2B5EF4-FFF2-40B4-BE49-F238E27FC236}">
                <a16:creationId xmlns:a16="http://schemas.microsoft.com/office/drawing/2014/main" id="{8FC0FABC-6534-48BE-8790-71EA5BDEBD56}"/>
              </a:ext>
            </a:extLst>
          </p:cNvPr>
          <p:cNvSpPr/>
          <p:nvPr/>
        </p:nvSpPr>
        <p:spPr>
          <a:xfrm>
            <a:off x="3227185" y="398621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sp>
        <p:nvSpPr>
          <p:cNvPr id="23" name="Oval 22">
            <a:extLst>
              <a:ext uri="{FF2B5EF4-FFF2-40B4-BE49-F238E27FC236}">
                <a16:creationId xmlns:a16="http://schemas.microsoft.com/office/drawing/2014/main" id="{5403021F-E9C9-4856-8774-5B5E86135CBC}"/>
              </a:ext>
            </a:extLst>
          </p:cNvPr>
          <p:cNvSpPr/>
          <p:nvPr/>
        </p:nvSpPr>
        <p:spPr>
          <a:xfrm>
            <a:off x="3975013" y="354331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E47D9FD6-5185-49AC-A159-B739D6CED7F7}"/>
              </a:ext>
            </a:extLst>
          </p:cNvPr>
          <p:cNvSpPr/>
          <p:nvPr/>
        </p:nvSpPr>
        <p:spPr>
          <a:xfrm>
            <a:off x="3757324" y="517683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6AFEA5C6-ED4C-4B4F-AC20-5F4BAAFDD513}"/>
              </a:ext>
            </a:extLst>
          </p:cNvPr>
          <p:cNvSpPr/>
          <p:nvPr/>
        </p:nvSpPr>
        <p:spPr>
          <a:xfrm>
            <a:off x="2973185" y="5457651"/>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347EFB28-42AE-45ED-9900-D967DAB1241C}"/>
              </a:ext>
            </a:extLst>
          </p:cNvPr>
          <p:cNvSpPr/>
          <p:nvPr/>
        </p:nvSpPr>
        <p:spPr>
          <a:xfrm>
            <a:off x="4612149" y="386150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Oval 30">
            <a:extLst>
              <a:ext uri="{FF2B5EF4-FFF2-40B4-BE49-F238E27FC236}">
                <a16:creationId xmlns:a16="http://schemas.microsoft.com/office/drawing/2014/main" id="{79BD0B37-FF94-4366-B51C-0AF6A5718B22}"/>
              </a:ext>
            </a:extLst>
          </p:cNvPr>
          <p:cNvSpPr/>
          <p:nvPr/>
        </p:nvSpPr>
        <p:spPr>
          <a:xfrm>
            <a:off x="4229244" y="4701235"/>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2A7E1983-89DD-4FC6-B579-8D542D106345}"/>
              </a:ext>
            </a:extLst>
          </p:cNvPr>
          <p:cNvSpPr/>
          <p:nvPr/>
        </p:nvSpPr>
        <p:spPr>
          <a:xfrm>
            <a:off x="4739149" y="5337795"/>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B9315C7E-91B9-42D1-BDE8-BCC273E0110B}"/>
              </a:ext>
            </a:extLst>
          </p:cNvPr>
          <p:cNvSpPr/>
          <p:nvPr/>
        </p:nvSpPr>
        <p:spPr>
          <a:xfrm>
            <a:off x="2374900" y="419100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03EE4098-5D34-4691-8FCB-3343327CC8A3}"/>
              </a:ext>
            </a:extLst>
          </p:cNvPr>
          <p:cNvSpPr/>
          <p:nvPr/>
        </p:nvSpPr>
        <p:spPr>
          <a:xfrm>
            <a:off x="9232900" y="346154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76DCB906-97D3-4194-AFA8-BB3AD0D585DF}"/>
              </a:ext>
            </a:extLst>
          </p:cNvPr>
          <p:cNvSpPr/>
          <p:nvPr/>
        </p:nvSpPr>
        <p:spPr>
          <a:xfrm>
            <a:off x="7473228" y="35813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
            </a:r>
          </a:p>
        </p:txBody>
      </p:sp>
      <p:sp>
        <p:nvSpPr>
          <p:cNvPr id="41" name="Oval 40">
            <a:extLst>
              <a:ext uri="{FF2B5EF4-FFF2-40B4-BE49-F238E27FC236}">
                <a16:creationId xmlns:a16="http://schemas.microsoft.com/office/drawing/2014/main" id="{02C4A610-63AB-4AB0-825F-608E5808FFDF}"/>
              </a:ext>
            </a:extLst>
          </p:cNvPr>
          <p:cNvSpPr/>
          <p:nvPr/>
        </p:nvSpPr>
        <p:spPr>
          <a:xfrm>
            <a:off x="7458738" y="4581378"/>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3" name="Oval 42">
            <a:extLst>
              <a:ext uri="{FF2B5EF4-FFF2-40B4-BE49-F238E27FC236}">
                <a16:creationId xmlns:a16="http://schemas.microsoft.com/office/drawing/2014/main" id="{9A2911AD-CCB2-4554-9943-0CCC9A607325}"/>
              </a:ext>
            </a:extLst>
          </p:cNvPr>
          <p:cNvSpPr/>
          <p:nvPr/>
        </p:nvSpPr>
        <p:spPr>
          <a:xfrm>
            <a:off x="6608517" y="48363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5" name="Oval 44">
            <a:extLst>
              <a:ext uri="{FF2B5EF4-FFF2-40B4-BE49-F238E27FC236}">
                <a16:creationId xmlns:a16="http://schemas.microsoft.com/office/drawing/2014/main" id="{7DF90729-E65F-4576-8C97-5489132BCCBF}"/>
              </a:ext>
            </a:extLst>
          </p:cNvPr>
          <p:cNvSpPr/>
          <p:nvPr/>
        </p:nvSpPr>
        <p:spPr>
          <a:xfrm>
            <a:off x="8978900" y="3983830"/>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71FA4F9-50B1-4246-829F-5684FE33269B}"/>
              </a:ext>
            </a:extLst>
          </p:cNvPr>
          <p:cNvSpPr/>
          <p:nvPr/>
        </p:nvSpPr>
        <p:spPr>
          <a:xfrm>
            <a:off x="8132849" y="517683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1D5FC7C4-B13C-4DFF-9A52-546E083686B5}"/>
              </a:ext>
            </a:extLst>
          </p:cNvPr>
          <p:cNvSpPr/>
          <p:nvPr/>
        </p:nvSpPr>
        <p:spPr>
          <a:xfrm>
            <a:off x="7126546" y="40385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1" name="Oval 50">
            <a:extLst>
              <a:ext uri="{FF2B5EF4-FFF2-40B4-BE49-F238E27FC236}">
                <a16:creationId xmlns:a16="http://schemas.microsoft.com/office/drawing/2014/main" id="{D88E0C8D-2F5E-4DF0-957F-7D93046A77F2}"/>
              </a:ext>
            </a:extLst>
          </p:cNvPr>
          <p:cNvSpPr/>
          <p:nvPr/>
        </p:nvSpPr>
        <p:spPr>
          <a:xfrm>
            <a:off x="8952374" y="459661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3" name="Oval 52">
            <a:extLst>
              <a:ext uri="{FF2B5EF4-FFF2-40B4-BE49-F238E27FC236}">
                <a16:creationId xmlns:a16="http://schemas.microsoft.com/office/drawing/2014/main" id="{A15122ED-DF15-425F-92C6-E33EF8A77710}"/>
              </a:ext>
            </a:extLst>
          </p:cNvPr>
          <p:cNvSpPr/>
          <p:nvPr/>
        </p:nvSpPr>
        <p:spPr>
          <a:xfrm>
            <a:off x="10410305" y="3581399"/>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5" name="Oval 54">
            <a:extLst>
              <a:ext uri="{FF2B5EF4-FFF2-40B4-BE49-F238E27FC236}">
                <a16:creationId xmlns:a16="http://schemas.microsoft.com/office/drawing/2014/main" id="{50C97D9B-F7C4-4374-9036-1F4B62BD5F6A}"/>
              </a:ext>
            </a:extLst>
          </p:cNvPr>
          <p:cNvSpPr/>
          <p:nvPr/>
        </p:nvSpPr>
        <p:spPr>
          <a:xfrm>
            <a:off x="8357523" y="3861507"/>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7" name="Oval 56">
            <a:extLst>
              <a:ext uri="{FF2B5EF4-FFF2-40B4-BE49-F238E27FC236}">
                <a16:creationId xmlns:a16="http://schemas.microsoft.com/office/drawing/2014/main" id="{F2354B56-D321-42F8-8D5F-1B09CB643041}"/>
              </a:ext>
            </a:extLst>
          </p:cNvPr>
          <p:cNvSpPr/>
          <p:nvPr/>
        </p:nvSpPr>
        <p:spPr>
          <a:xfrm>
            <a:off x="3008918" y="4632858"/>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t>
            </a:r>
          </a:p>
        </p:txBody>
      </p:sp>
      <p:sp>
        <p:nvSpPr>
          <p:cNvPr id="59" name="Oval 58">
            <a:extLst>
              <a:ext uri="{FF2B5EF4-FFF2-40B4-BE49-F238E27FC236}">
                <a16:creationId xmlns:a16="http://schemas.microsoft.com/office/drawing/2014/main" id="{A2852972-C620-472F-8816-39B31E778A63}"/>
              </a:ext>
            </a:extLst>
          </p:cNvPr>
          <p:cNvSpPr/>
          <p:nvPr/>
        </p:nvSpPr>
        <p:spPr>
          <a:xfrm>
            <a:off x="9232900" y="5423476"/>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F81D7A2D-83F6-4268-8255-9CC48187DDAB}"/>
              </a:ext>
            </a:extLst>
          </p:cNvPr>
          <p:cNvSpPr/>
          <p:nvPr/>
        </p:nvSpPr>
        <p:spPr>
          <a:xfrm>
            <a:off x="10299700" y="4528343"/>
            <a:ext cx="254000" cy="239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 name="Straight Arrow Connector 2">
            <a:extLst>
              <a:ext uri="{FF2B5EF4-FFF2-40B4-BE49-F238E27FC236}">
                <a16:creationId xmlns:a16="http://schemas.microsoft.com/office/drawing/2014/main" id="{79ED8F4F-273B-42D6-9F0B-AC474D45B28A}"/>
              </a:ext>
            </a:extLst>
          </p:cNvPr>
          <p:cNvCxnSpPr>
            <a:cxnSpLocks/>
            <a:stCxn id="57" idx="6"/>
            <a:endCxn id="39" idx="3"/>
          </p:cNvCxnSpPr>
          <p:nvPr/>
        </p:nvCxnSpPr>
        <p:spPr>
          <a:xfrm flipV="1">
            <a:off x="3262918" y="3786007"/>
            <a:ext cx="4247507" cy="966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58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8AA7-915F-45F3-A0B3-CEA1FA8735CA}"/>
              </a:ext>
            </a:extLst>
          </p:cNvPr>
          <p:cNvSpPr>
            <a:spLocks noGrp="1"/>
          </p:cNvSpPr>
          <p:nvPr>
            <p:ph type="title"/>
          </p:nvPr>
        </p:nvSpPr>
        <p:spPr/>
        <p:txBody>
          <a:bodyPr/>
          <a:lstStyle/>
          <a:p>
            <a:r>
              <a:rPr lang="en-US" dirty="0"/>
              <a:t>Directed Graph Example (unweighted)</a:t>
            </a:r>
          </a:p>
        </p:txBody>
      </p:sp>
      <p:pic>
        <p:nvPicPr>
          <p:cNvPr id="14" name="Picture 13">
            <a:extLst>
              <a:ext uri="{FF2B5EF4-FFF2-40B4-BE49-F238E27FC236}">
                <a16:creationId xmlns:a16="http://schemas.microsoft.com/office/drawing/2014/main" id="{D1355690-035E-4D3D-9F67-44DB4BED9458}"/>
              </a:ext>
            </a:extLst>
          </p:cNvPr>
          <p:cNvPicPr>
            <a:picLocks noChangeAspect="1"/>
          </p:cNvPicPr>
          <p:nvPr/>
        </p:nvPicPr>
        <p:blipFill>
          <a:blip r:embed="rId2"/>
          <a:stretch>
            <a:fillRect/>
          </a:stretch>
        </p:blipFill>
        <p:spPr>
          <a:xfrm>
            <a:off x="1951132" y="1690688"/>
            <a:ext cx="8289735" cy="4583988"/>
          </a:xfrm>
          <a:prstGeom prst="rect">
            <a:avLst/>
          </a:prstGeom>
        </p:spPr>
      </p:pic>
    </p:spTree>
    <p:extLst>
      <p:ext uri="{BB962C8B-B14F-4D97-AF65-F5344CB8AC3E}">
        <p14:creationId xmlns:p14="http://schemas.microsoft.com/office/powerpoint/2010/main" val="31903414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4D4AD9-D137-4DD9-9CCE-6D1095AE635D}"/>
              </a:ext>
            </a:extLst>
          </p:cNvPr>
          <p:cNvSpPr>
            <a:spLocks noGrp="1"/>
          </p:cNvSpPr>
          <p:nvPr>
            <p:ph type="title"/>
          </p:nvPr>
        </p:nvSpPr>
        <p:spPr/>
        <p:txBody>
          <a:bodyPr/>
          <a:lstStyle/>
          <a:p>
            <a:r>
              <a:rPr lang="en-US" dirty="0"/>
              <a:t>Bellman-Ford algorithm</a:t>
            </a:r>
          </a:p>
        </p:txBody>
      </p:sp>
      <p:sp>
        <p:nvSpPr>
          <p:cNvPr id="8" name="Content Placeholder 7">
            <a:extLst>
              <a:ext uri="{FF2B5EF4-FFF2-40B4-BE49-F238E27FC236}">
                <a16:creationId xmlns:a16="http://schemas.microsoft.com/office/drawing/2014/main" id="{5C537874-25EE-4150-B530-9F9F551981B4}"/>
              </a:ext>
            </a:extLst>
          </p:cNvPr>
          <p:cNvSpPr>
            <a:spLocks noGrp="1"/>
          </p:cNvSpPr>
          <p:nvPr>
            <p:ph idx="1"/>
          </p:nvPr>
        </p:nvSpPr>
        <p:spPr/>
        <p:txBody>
          <a:bodyPr>
            <a:normAutofit fontScale="62500" lnSpcReduction="20000"/>
          </a:bodyPr>
          <a:lstStyle/>
          <a:p>
            <a:r>
              <a:rPr lang="en-US" dirty="0"/>
              <a:t>Next, we'll consider a weighted graph that may include negative-cost edges</a:t>
            </a:r>
          </a:p>
          <a:p>
            <a:r>
              <a:rPr lang="en-US" dirty="0"/>
              <a:t>Recall that if there are negative-cost cycles, the problem does not have a solution</a:t>
            </a:r>
          </a:p>
          <a:p>
            <a:r>
              <a:rPr lang="en-US" dirty="0"/>
              <a:t>We still want to find the shortest weighted path from a single source to all other nodes (i.e., this is another version of the single-source shortest-path problem)</a:t>
            </a:r>
          </a:p>
          <a:p>
            <a:r>
              <a:rPr lang="en-US" dirty="0"/>
              <a:t>The textbook shows pseudo-code for a solution that has a worst-case time complexity of O(|V| * |E|), but it might run considerably faster if the graph is sparse</a:t>
            </a:r>
          </a:p>
          <a:p>
            <a:r>
              <a:rPr lang="en-US" dirty="0"/>
              <a:t>The book's solution uses a regular queue and falls into an infinite loop if negative cycles are present, although the authors state how this can be remedied</a:t>
            </a:r>
          </a:p>
          <a:p>
            <a:r>
              <a:rPr lang="en-US" dirty="0"/>
              <a:t>The book's solution is a variation of a solution known as the </a:t>
            </a:r>
            <a:r>
              <a:rPr lang="en-US" b="1" dirty="0"/>
              <a:t>Bellman-Ford algorithm </a:t>
            </a:r>
            <a:r>
              <a:rPr lang="en-US" dirty="0"/>
              <a:t>(although they don’t specify the name)</a:t>
            </a:r>
          </a:p>
          <a:p>
            <a:r>
              <a:rPr lang="en-US" dirty="0"/>
              <a:t>We are going to look at different version of the Bellman-Ford algorithm that also has a time complexity of O(|V| * |E|) and always takes that long</a:t>
            </a:r>
          </a:p>
          <a:p>
            <a:r>
              <a:rPr lang="en-US" dirty="0"/>
              <a:t>Note that this is significantly slower than Dijkstra’s algorithm for a sparse graph, but that is necessary if we are allowing negative cost-edges</a:t>
            </a:r>
          </a:p>
          <a:p>
            <a:r>
              <a:rPr lang="en-US" dirty="0"/>
              <a:t>Our solution will be simpler than the one from the book, and it will never fall into an infinite loop; it will return FALSE if a negative cycle is present, and TRUE otherwise</a:t>
            </a:r>
          </a:p>
          <a:p>
            <a:endParaRPr lang="en-US" dirty="0"/>
          </a:p>
          <a:p>
            <a:endParaRPr lang="en-US" dirty="0"/>
          </a:p>
        </p:txBody>
      </p:sp>
    </p:spTree>
    <p:extLst>
      <p:ext uri="{BB962C8B-B14F-4D97-AF65-F5344CB8AC3E}">
        <p14:creationId xmlns:p14="http://schemas.microsoft.com/office/powerpoint/2010/main" val="6218519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8D8E-2C17-4BBC-8ECB-28BE8D514ECD}"/>
              </a:ext>
            </a:extLst>
          </p:cNvPr>
          <p:cNvSpPr>
            <a:spLocks noGrp="1"/>
          </p:cNvSpPr>
          <p:nvPr>
            <p:ph type="title"/>
          </p:nvPr>
        </p:nvSpPr>
        <p:spPr/>
        <p:txBody>
          <a:bodyPr/>
          <a:lstStyle/>
          <a:p>
            <a:r>
              <a:rPr lang="en-US" dirty="0"/>
              <a:t>Bellman-Ford Algorithm Pseudo-code</a:t>
            </a:r>
          </a:p>
        </p:txBody>
      </p:sp>
      <p:sp>
        <p:nvSpPr>
          <p:cNvPr id="3" name="Content Placeholder 2">
            <a:extLst>
              <a:ext uri="{FF2B5EF4-FFF2-40B4-BE49-F238E27FC236}">
                <a16:creationId xmlns:a16="http://schemas.microsoft.com/office/drawing/2014/main" id="{052D6BD1-34A3-40CF-99FE-E56B905DBD99}"/>
              </a:ext>
            </a:extLst>
          </p:cNvPr>
          <p:cNvSpPr>
            <a:spLocks noGrp="1"/>
          </p:cNvSpPr>
          <p:nvPr>
            <p:ph sz="half" idx="1"/>
          </p:nvPr>
        </p:nvSpPr>
        <p:spPr>
          <a:xfrm>
            <a:off x="838200" y="1825625"/>
            <a:ext cx="4965700" cy="4351338"/>
          </a:xfrm>
        </p:spPr>
        <p:txBody>
          <a:bodyPr>
            <a:normAutofit/>
          </a:bodyPr>
          <a:lstStyle/>
          <a:p>
            <a:pPr>
              <a:spcBef>
                <a:spcPts val="500"/>
              </a:spcBef>
            </a:pPr>
            <a:r>
              <a:rPr lang="en-US" sz="1600" noProof="1">
                <a:cs typeface="Courier New" panose="02070309020205020404" pitchFamily="49" charset="0"/>
              </a:rPr>
              <a:t>The time complexity of the algorithm, </a:t>
            </a:r>
            <a:r>
              <a:rPr lang="en-US" sz="1600" dirty="0"/>
              <a:t>O(|V| * |E|),</a:t>
            </a:r>
            <a:r>
              <a:rPr lang="en-US" sz="1600" noProof="1">
                <a:cs typeface="Courier New" panose="02070309020205020404" pitchFamily="49" charset="0"/>
              </a:rPr>
              <a:t> should be obvious</a:t>
            </a:r>
          </a:p>
          <a:p>
            <a:pPr>
              <a:spcBef>
                <a:spcPts val="500"/>
              </a:spcBef>
            </a:pPr>
            <a:r>
              <a:rPr lang="en-US" sz="1600" noProof="1">
                <a:cs typeface="Courier New" panose="02070309020205020404" pitchFamily="49" charset="0"/>
              </a:rPr>
              <a:t>After the k</a:t>
            </a:r>
            <a:r>
              <a:rPr lang="en-US" sz="1600" baseline="30000" noProof="1">
                <a:cs typeface="Courier New" panose="02070309020205020404" pitchFamily="49" charset="0"/>
              </a:rPr>
              <a:t>th</a:t>
            </a:r>
            <a:r>
              <a:rPr lang="en-US" sz="1600" noProof="1">
                <a:cs typeface="Courier New" panose="02070309020205020404" pitchFamily="49" charset="0"/>
              </a:rPr>
              <a:t> pass of the outer loop, all paths from s with up to k edges will have been discovered</a:t>
            </a:r>
          </a:p>
          <a:p>
            <a:pPr>
              <a:spcBef>
                <a:spcPts val="500"/>
              </a:spcBef>
            </a:pPr>
            <a:r>
              <a:rPr lang="en-US" sz="1600" noProof="1">
                <a:cs typeface="Courier New" panose="02070309020205020404" pitchFamily="49" charset="0"/>
              </a:rPr>
              <a:t>After the k</a:t>
            </a:r>
            <a:r>
              <a:rPr lang="en-US" sz="1600" baseline="30000" noProof="1">
                <a:cs typeface="Courier New" panose="02070309020205020404" pitchFamily="49" charset="0"/>
              </a:rPr>
              <a:t>th</a:t>
            </a:r>
            <a:r>
              <a:rPr lang="en-US" sz="1600" noProof="1">
                <a:cs typeface="Courier New" panose="02070309020205020404" pitchFamily="49" charset="0"/>
              </a:rPr>
              <a:t> pass, we will have found the best way to get from s to every other node using at most k edges</a:t>
            </a:r>
          </a:p>
          <a:p>
            <a:pPr>
              <a:spcBef>
                <a:spcPts val="500"/>
              </a:spcBef>
            </a:pPr>
            <a:r>
              <a:rPr lang="en-US" sz="1600" noProof="1">
                <a:cs typeface="Courier New" panose="02070309020205020404" pitchFamily="49" charset="0"/>
              </a:rPr>
              <a:t>If we assume no negative-cost cycles, the optimal path from one vertex to another uses at most |V| - 1 edges</a:t>
            </a:r>
          </a:p>
          <a:p>
            <a:pPr>
              <a:spcBef>
                <a:spcPts val="500"/>
              </a:spcBef>
            </a:pPr>
            <a:r>
              <a:rPr lang="en-US" sz="1600" noProof="1">
                <a:cs typeface="Courier New" panose="02070309020205020404" pitchFamily="49" charset="0"/>
              </a:rPr>
              <a:t>Therefore, after |V| - 1 passes, all optimal paths from s will be discovered, unless there is a negative-cost cycle</a:t>
            </a:r>
          </a:p>
          <a:p>
            <a:pPr>
              <a:spcBef>
                <a:spcPts val="500"/>
              </a:spcBef>
            </a:pPr>
            <a:r>
              <a:rPr lang="en-US" sz="1600" noProof="1">
                <a:cs typeface="Courier New" panose="02070309020205020404" pitchFamily="49" charset="0"/>
              </a:rPr>
              <a:t>This can be checked with one more loop to see if further improvements are possible</a:t>
            </a:r>
          </a:p>
          <a:p>
            <a:pPr>
              <a:spcBef>
                <a:spcPts val="500"/>
              </a:spcBef>
            </a:pPr>
            <a:r>
              <a:rPr lang="en-US" sz="1600" noProof="1">
                <a:cs typeface="Courier New" panose="02070309020205020404" pitchFamily="49" charset="0"/>
              </a:rPr>
              <a:t>If so, the algorithm returns false</a:t>
            </a:r>
          </a:p>
          <a:p>
            <a:pPr>
              <a:spcBef>
                <a:spcPts val="500"/>
              </a:spcBef>
            </a:pPr>
            <a:r>
              <a:rPr lang="en-US" sz="1600" noProof="1">
                <a:cs typeface="Courier New" panose="02070309020205020404" pitchFamily="49" charset="0"/>
              </a:rPr>
              <a:t>In this case, not all the lengths and paths determined by the algorithm are optimal</a:t>
            </a:r>
          </a:p>
          <a:p>
            <a:pPr>
              <a:spcBef>
                <a:spcPts val="500"/>
              </a:spcBef>
            </a:pPr>
            <a:r>
              <a:rPr lang="en-US" sz="1600" noProof="1">
                <a:cs typeface="Courier New" panose="02070309020205020404" pitchFamily="49" charset="0"/>
              </a:rPr>
              <a:t>The algorithm returns TRUE otherwise, meaning that every discovered path is optimal</a:t>
            </a:r>
          </a:p>
        </p:txBody>
      </p:sp>
      <p:sp>
        <p:nvSpPr>
          <p:cNvPr id="4" name="Content Placeholder 3">
            <a:extLst>
              <a:ext uri="{FF2B5EF4-FFF2-40B4-BE49-F238E27FC236}">
                <a16:creationId xmlns:a16="http://schemas.microsoft.com/office/drawing/2014/main" id="{0542D7ED-18C1-4E6C-A52C-D47C153E168B}"/>
              </a:ext>
            </a:extLst>
          </p:cNvPr>
          <p:cNvSpPr>
            <a:spLocks noGrp="1"/>
          </p:cNvSpPr>
          <p:nvPr>
            <p:ph sz="half" idx="2"/>
          </p:nvPr>
        </p:nvSpPr>
        <p:spPr>
          <a:xfrm>
            <a:off x="6096000" y="1825625"/>
            <a:ext cx="5257800" cy="4351338"/>
          </a:xfrm>
        </p:spPr>
        <p:txBody>
          <a:bodyPr>
            <a:noAutofit/>
          </a:bodyPr>
          <a:lstStyle/>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WeightedPLBellmanFord (Graph G, Vertex s)</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for each vertex v in G</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d</a:t>
            </a:r>
            <a:r>
              <a:rPr lang="en-US" sz="1600" baseline="-25000" noProof="1">
                <a:latin typeface="Courier New" panose="02070309020205020404" pitchFamily="49" charset="0"/>
                <a:cs typeface="Courier New" panose="02070309020205020404" pitchFamily="49" charset="0"/>
              </a:rPr>
              <a:t>v</a:t>
            </a:r>
            <a:r>
              <a:rPr lang="en-US" sz="1600" noProof="1">
                <a:latin typeface="Courier New" panose="02070309020205020404" pitchFamily="49" charset="0"/>
                <a:cs typeface="Courier New" panose="02070309020205020404" pitchFamily="49" charset="0"/>
              </a:rPr>
              <a:t> ← ∞</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d</a:t>
            </a:r>
            <a:r>
              <a:rPr lang="en-US" sz="1600" baseline="-25000" noProof="1">
                <a:latin typeface="Courier New" panose="02070309020205020404" pitchFamily="49" charset="0"/>
                <a:cs typeface="Courier New" panose="02070309020205020404" pitchFamily="49" charset="0"/>
              </a:rPr>
              <a:t>s</a:t>
            </a:r>
            <a:r>
              <a:rPr lang="en-US" sz="1600" noProof="1">
                <a:latin typeface="Courier New" panose="02070309020205020404" pitchFamily="49" charset="0"/>
                <a:cs typeface="Courier New" panose="02070309020205020404" pitchFamily="49" charset="0"/>
              </a:rPr>
              <a:t> ← 0</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p</a:t>
            </a:r>
            <a:r>
              <a:rPr lang="en-US" sz="1600" baseline="-25000" noProof="1">
                <a:latin typeface="Courier New" panose="02070309020205020404" pitchFamily="49" charset="0"/>
                <a:cs typeface="Courier New" panose="02070309020205020404" pitchFamily="49" charset="0"/>
              </a:rPr>
              <a:t>s</a:t>
            </a:r>
            <a:r>
              <a:rPr lang="en-US" sz="1600" noProof="1">
                <a:latin typeface="Courier New" panose="02070309020205020404" pitchFamily="49" charset="0"/>
                <a:cs typeface="Courier New" panose="02070309020205020404" pitchFamily="49" charset="0"/>
              </a:rPr>
              <a:t> ← NULL</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repeat |V| - 1 times</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for every edge (v, 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if d</a:t>
            </a:r>
            <a:r>
              <a:rPr lang="en-US" sz="1600" baseline="-25000" noProof="1">
                <a:latin typeface="Courier New" panose="02070309020205020404" pitchFamily="49" charset="0"/>
                <a:cs typeface="Courier New" panose="02070309020205020404" pitchFamily="49" charset="0"/>
              </a:rPr>
              <a:t>v</a:t>
            </a:r>
            <a:r>
              <a:rPr lang="en-US" sz="1600" noProof="1">
                <a:latin typeface="Courier New" panose="02070309020205020404" pitchFamily="49" charset="0"/>
                <a:cs typeface="Courier New" panose="02070309020205020404" pitchFamily="49" charset="0"/>
              </a:rPr>
              <a:t> + c</a:t>
            </a:r>
            <a:r>
              <a:rPr lang="en-US" sz="1600" baseline="-25000" noProof="1">
                <a:latin typeface="Courier New" panose="02070309020205020404" pitchFamily="49" charset="0"/>
                <a:cs typeface="Courier New" panose="02070309020205020404" pitchFamily="49" charset="0"/>
              </a:rPr>
              <a:t>v,w</a:t>
            </a:r>
            <a:r>
              <a:rPr lang="en-US" sz="1600" noProof="1">
                <a:latin typeface="Courier New" panose="02070309020205020404" pitchFamily="49" charset="0"/>
                <a:cs typeface="Courier New" panose="02070309020205020404" pitchFamily="49" charset="0"/>
              </a:rPr>
              <a:t> &lt; d</a:t>
            </a:r>
            <a:r>
              <a:rPr lang="en-US" sz="1600" baseline="-25000" noProof="1">
                <a:latin typeface="Courier New" panose="02070309020205020404" pitchFamily="49" charset="0"/>
                <a:cs typeface="Courier New" panose="02070309020205020404" pitchFamily="49" charset="0"/>
              </a:rPr>
              <a:t>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d</a:t>
            </a:r>
            <a:r>
              <a:rPr lang="en-US" sz="1600" baseline="-25000" noProof="1">
                <a:latin typeface="Courier New" panose="02070309020205020404" pitchFamily="49" charset="0"/>
                <a:cs typeface="Courier New" panose="02070309020205020404" pitchFamily="49" charset="0"/>
              </a:rPr>
              <a:t>w</a:t>
            </a:r>
            <a:r>
              <a:rPr lang="en-US" sz="1600" noProof="1">
                <a:latin typeface="Courier New" panose="02070309020205020404" pitchFamily="49" charset="0"/>
                <a:cs typeface="Courier New" panose="02070309020205020404" pitchFamily="49" charset="0"/>
              </a:rPr>
              <a:t> ← dv + c</a:t>
            </a:r>
            <a:r>
              <a:rPr lang="en-US" sz="1600" baseline="-25000" noProof="1">
                <a:latin typeface="Courier New" panose="02070309020205020404" pitchFamily="49" charset="0"/>
                <a:cs typeface="Courier New" panose="02070309020205020404" pitchFamily="49" charset="0"/>
              </a:rPr>
              <a:t>v,w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p</a:t>
            </a:r>
            <a:r>
              <a:rPr lang="en-US" sz="1600" baseline="-25000" noProof="1">
                <a:latin typeface="Courier New" panose="02070309020205020404" pitchFamily="49" charset="0"/>
                <a:cs typeface="Courier New" panose="02070309020205020404" pitchFamily="49" charset="0"/>
              </a:rPr>
              <a:t>w</a:t>
            </a:r>
            <a:r>
              <a:rPr lang="en-US" sz="1600" noProof="1">
                <a:latin typeface="Courier New" panose="02070309020205020404" pitchFamily="49" charset="0"/>
                <a:cs typeface="Courier New" panose="02070309020205020404" pitchFamily="49" charset="0"/>
              </a:rPr>
              <a:t> ← v</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for every edge (v, 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if d</a:t>
            </a:r>
            <a:r>
              <a:rPr lang="en-US" sz="1600" baseline="-25000" noProof="1">
                <a:latin typeface="Courier New" panose="02070309020205020404" pitchFamily="49" charset="0"/>
                <a:cs typeface="Courier New" panose="02070309020205020404" pitchFamily="49" charset="0"/>
              </a:rPr>
              <a:t>v</a:t>
            </a:r>
            <a:r>
              <a:rPr lang="en-US" sz="1600" noProof="1">
                <a:latin typeface="Courier New" panose="02070309020205020404" pitchFamily="49" charset="0"/>
                <a:cs typeface="Courier New" panose="02070309020205020404" pitchFamily="49" charset="0"/>
              </a:rPr>
              <a:t> + c</a:t>
            </a:r>
            <a:r>
              <a:rPr lang="en-US" sz="1600" baseline="-25000" noProof="1">
                <a:latin typeface="Courier New" panose="02070309020205020404" pitchFamily="49" charset="0"/>
                <a:cs typeface="Courier New" panose="02070309020205020404" pitchFamily="49" charset="0"/>
              </a:rPr>
              <a:t>v,w </a:t>
            </a:r>
            <a:r>
              <a:rPr lang="en-US" sz="1600" noProof="1">
                <a:latin typeface="Courier New" panose="02070309020205020404" pitchFamily="49" charset="0"/>
                <a:cs typeface="Courier New" panose="02070309020205020404" pitchFamily="49" charset="0"/>
              </a:rPr>
              <a:t>&lt; d</a:t>
            </a:r>
            <a:r>
              <a:rPr lang="en-US" sz="1600" baseline="-25000" noProof="1">
                <a:latin typeface="Courier New" panose="02070309020205020404" pitchFamily="49" charset="0"/>
                <a:cs typeface="Courier New" panose="02070309020205020404" pitchFamily="49" charset="0"/>
              </a:rPr>
              <a:t>w</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return FALSE</a:t>
            </a:r>
          </a:p>
          <a:p>
            <a:pPr marL="0" indent="0">
              <a:lnSpc>
                <a:spcPct val="100000"/>
              </a:lnSpc>
              <a:spcBef>
                <a:spcPts val="500"/>
              </a:spcBef>
              <a:buNone/>
            </a:pPr>
            <a:r>
              <a:rPr lang="en-US" sz="1600" noProof="1">
                <a:latin typeface="Courier New" panose="02070309020205020404" pitchFamily="49" charset="0"/>
                <a:cs typeface="Courier New" panose="02070309020205020404" pitchFamily="49" charset="0"/>
              </a:rPr>
              <a:t>  return TRUE</a:t>
            </a:r>
          </a:p>
        </p:txBody>
      </p:sp>
    </p:spTree>
    <p:extLst>
      <p:ext uri="{BB962C8B-B14F-4D97-AF65-F5344CB8AC3E}">
        <p14:creationId xmlns:p14="http://schemas.microsoft.com/office/powerpoint/2010/main" val="30859203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1B9326-62E5-4EFF-A610-B206CA070F46}"/>
              </a:ext>
            </a:extLst>
          </p:cNvPr>
          <p:cNvSpPr>
            <a:spLocks noGrp="1"/>
          </p:cNvSpPr>
          <p:nvPr>
            <p:ph type="title"/>
          </p:nvPr>
        </p:nvSpPr>
        <p:spPr/>
        <p:txBody>
          <a:bodyPr/>
          <a:lstStyle/>
          <a:p>
            <a:r>
              <a:rPr lang="en-US" dirty="0"/>
              <a:t>Other Shortest-Path Algorithms (briefly)</a:t>
            </a:r>
          </a:p>
        </p:txBody>
      </p:sp>
      <p:sp>
        <p:nvSpPr>
          <p:cNvPr id="6" name="Content Placeholder 5">
            <a:extLst>
              <a:ext uri="{FF2B5EF4-FFF2-40B4-BE49-F238E27FC236}">
                <a16:creationId xmlns:a16="http://schemas.microsoft.com/office/drawing/2014/main" id="{80F35604-66FD-4144-A362-292BE2FD861A}"/>
              </a:ext>
            </a:extLst>
          </p:cNvPr>
          <p:cNvSpPr>
            <a:spLocks noGrp="1"/>
          </p:cNvSpPr>
          <p:nvPr>
            <p:ph idx="1"/>
          </p:nvPr>
        </p:nvSpPr>
        <p:spPr/>
        <p:txBody>
          <a:bodyPr>
            <a:normAutofit fontScale="70000" lnSpcReduction="20000"/>
          </a:bodyPr>
          <a:lstStyle/>
          <a:p>
            <a:r>
              <a:rPr lang="en-US" dirty="0"/>
              <a:t>The textbook describes another solution to the single-source shortest-path problem that can be used for directed acyclic graphs (DAGs)</a:t>
            </a:r>
          </a:p>
          <a:p>
            <a:pPr lvl="1"/>
            <a:r>
              <a:rPr lang="en-US" dirty="0"/>
              <a:t>Because we know there are no cycles, there is an optimal solution that is more efficient than Dijkstra’s algorithm, even if negative-cost edges are present</a:t>
            </a:r>
          </a:p>
          <a:p>
            <a:pPr lvl="1"/>
            <a:r>
              <a:rPr lang="en-US" dirty="0"/>
              <a:t>One application of this algorithm involves critical path analysis</a:t>
            </a:r>
          </a:p>
          <a:p>
            <a:r>
              <a:rPr lang="en-US" dirty="0"/>
              <a:t>Sometimes, we want to find the shortest path from a starting vertex, s, to a single destination vertex, d (not mentioned in the textbook)</a:t>
            </a:r>
          </a:p>
          <a:p>
            <a:pPr lvl="1"/>
            <a:r>
              <a:rPr lang="en-US" dirty="0"/>
              <a:t>One possibility is to apply Dijkstra’s algorithm and stop when d becomes known</a:t>
            </a:r>
          </a:p>
          <a:p>
            <a:pPr lvl="1"/>
            <a:r>
              <a:rPr lang="en-US" dirty="0"/>
              <a:t>Another possibility, often discussed in a course on artificial intelligence, is to use A* search</a:t>
            </a:r>
          </a:p>
          <a:p>
            <a:pPr lvl="1"/>
            <a:r>
              <a:rPr lang="en-US" dirty="0"/>
              <a:t>A* search relies on a domain-specific heuristic to estimate the path cost from each other node to d</a:t>
            </a:r>
          </a:p>
          <a:p>
            <a:r>
              <a:rPr lang="en-US" dirty="0"/>
              <a:t>The textbook also discusses the all-pairs shortest path problem</a:t>
            </a:r>
          </a:p>
          <a:p>
            <a:pPr lvl="1"/>
            <a:r>
              <a:rPr lang="en-US" dirty="0"/>
              <a:t>The goal of this problem is to find the shortest path from each node to every other node</a:t>
            </a:r>
          </a:p>
          <a:p>
            <a:pPr lvl="1"/>
            <a:r>
              <a:rPr lang="en-US" dirty="0"/>
              <a:t>If we can assume there are no negative-cost edges and the graph is sparse, I don’t think we can do much better than applying Dijkstra’s algorithm |V| times</a:t>
            </a:r>
          </a:p>
          <a:p>
            <a:pPr lvl="1"/>
            <a:r>
              <a:rPr lang="en-US" dirty="0"/>
              <a:t>If negative-cost edges are allowed, one possibility is to apply the Bellman-Ford algorithm |V| times; however, the cost would likely be prohibitive</a:t>
            </a:r>
          </a:p>
          <a:p>
            <a:pPr lvl="1"/>
            <a:r>
              <a:rPr lang="en-US" dirty="0"/>
              <a:t>The textbook discusses another solution that relies on dynamic programming in a later chapter</a:t>
            </a:r>
          </a:p>
        </p:txBody>
      </p:sp>
    </p:spTree>
    <p:extLst>
      <p:ext uri="{BB962C8B-B14F-4D97-AF65-F5344CB8AC3E}">
        <p14:creationId xmlns:p14="http://schemas.microsoft.com/office/powerpoint/2010/main" val="39540281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4BFA-D424-4AD5-BC61-99BBC5196E77}"/>
              </a:ext>
            </a:extLst>
          </p:cNvPr>
          <p:cNvSpPr>
            <a:spLocks noGrp="1"/>
          </p:cNvSpPr>
          <p:nvPr>
            <p:ph type="title"/>
          </p:nvPr>
        </p:nvSpPr>
        <p:spPr/>
        <p:txBody>
          <a:bodyPr/>
          <a:lstStyle/>
          <a:p>
            <a:r>
              <a:rPr lang="en-US" dirty="0"/>
              <a:t>Minimum Spanning Trees</a:t>
            </a:r>
          </a:p>
        </p:txBody>
      </p:sp>
      <p:sp>
        <p:nvSpPr>
          <p:cNvPr id="3" name="Content Placeholder 2">
            <a:extLst>
              <a:ext uri="{FF2B5EF4-FFF2-40B4-BE49-F238E27FC236}">
                <a16:creationId xmlns:a16="http://schemas.microsoft.com/office/drawing/2014/main" id="{769E2AAD-73DA-42DD-A351-9C9FEA680A28}"/>
              </a:ext>
            </a:extLst>
          </p:cNvPr>
          <p:cNvSpPr>
            <a:spLocks noGrp="1"/>
          </p:cNvSpPr>
          <p:nvPr>
            <p:ph idx="1"/>
          </p:nvPr>
        </p:nvSpPr>
        <p:spPr/>
        <p:txBody>
          <a:bodyPr>
            <a:normAutofit fontScale="62500" lnSpcReduction="20000"/>
          </a:bodyPr>
          <a:lstStyle/>
          <a:p>
            <a:r>
              <a:rPr lang="en-US" dirty="0"/>
              <a:t>A </a:t>
            </a:r>
            <a:r>
              <a:rPr lang="en-US" b="1" dirty="0"/>
              <a:t>spanning tree </a:t>
            </a:r>
            <a:r>
              <a:rPr lang="en-US" dirty="0"/>
              <a:t>for an undirected graph, G, is a tree that connects all the vertices in G</a:t>
            </a:r>
          </a:p>
          <a:p>
            <a:r>
              <a:rPr lang="en-US" dirty="0"/>
              <a:t>The </a:t>
            </a:r>
            <a:r>
              <a:rPr lang="en-US" b="1" dirty="0"/>
              <a:t>minimum spanning tree </a:t>
            </a:r>
            <a:r>
              <a:rPr lang="en-US" dirty="0"/>
              <a:t>is the spanning tree such that the sum of the costs of all edges in the tree is as low as possible</a:t>
            </a:r>
          </a:p>
          <a:p>
            <a:r>
              <a:rPr lang="en-US" dirty="0"/>
              <a:t>The concept of a minimum spanning tree for a directed graph exists, but the analogous problem is less common, and the algorithms are different (we will not cover that)</a:t>
            </a:r>
          </a:p>
          <a:p>
            <a:r>
              <a:rPr lang="en-US" dirty="0"/>
              <a:t>Often there are multiple minimum spanning trees that share the same cost</a:t>
            </a:r>
          </a:p>
          <a:p>
            <a:r>
              <a:rPr lang="en-US" dirty="0"/>
              <a:t>If so, algorithms to determine a minimum spanning tree are generally free to pick any one of the optimal spanning trees</a:t>
            </a:r>
          </a:p>
          <a:p>
            <a:r>
              <a:rPr lang="en-US" dirty="0"/>
              <a:t>A minimum spanning tree only exists if the graph is </a:t>
            </a:r>
            <a:r>
              <a:rPr lang="en-US" i="1" dirty="0"/>
              <a:t>connected</a:t>
            </a:r>
          </a:p>
          <a:p>
            <a:r>
              <a:rPr lang="en-US" dirty="0"/>
              <a:t>A robust algorithm would determine if the graph is not connected, but the book's algorithms assume a connected graph</a:t>
            </a:r>
          </a:p>
          <a:p>
            <a:r>
              <a:rPr lang="en-US" dirty="0"/>
              <a:t>From another source, a few applications of minimum spanning trees relate to communication networks, transportation networks, electrical grids, approximation algorithms, etc.</a:t>
            </a:r>
          </a:p>
          <a:p>
            <a:r>
              <a:rPr lang="en-US" dirty="0"/>
              <a:t>Out textbook's example is wiring a house with minimal wire, but I don't think that is a great example</a:t>
            </a:r>
          </a:p>
          <a:p>
            <a:r>
              <a:rPr lang="en-US" dirty="0"/>
              <a:t>The costs of edges can represent different things for different domains; for electrical grids, for example, they could represent distance, or they could represent monetary cost</a:t>
            </a:r>
          </a:p>
          <a:p>
            <a:endParaRPr lang="en-US" dirty="0"/>
          </a:p>
        </p:txBody>
      </p:sp>
    </p:spTree>
    <p:extLst>
      <p:ext uri="{BB962C8B-B14F-4D97-AF65-F5344CB8AC3E}">
        <p14:creationId xmlns:p14="http://schemas.microsoft.com/office/powerpoint/2010/main" val="22691352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03E4-049B-4733-ADA6-89EB35530D40}"/>
              </a:ext>
            </a:extLst>
          </p:cNvPr>
          <p:cNvSpPr>
            <a:spLocks noGrp="1"/>
          </p:cNvSpPr>
          <p:nvPr>
            <p:ph type="title"/>
          </p:nvPr>
        </p:nvSpPr>
        <p:spPr/>
        <p:txBody>
          <a:bodyPr/>
          <a:lstStyle/>
          <a:p>
            <a:r>
              <a:rPr lang="en-US" dirty="0"/>
              <a:t>Minimum Spanning Tree Example</a:t>
            </a:r>
          </a:p>
        </p:txBody>
      </p:sp>
      <p:pic>
        <p:nvPicPr>
          <p:cNvPr id="7" name="Content Placeholder 6">
            <a:extLst>
              <a:ext uri="{FF2B5EF4-FFF2-40B4-BE49-F238E27FC236}">
                <a16:creationId xmlns:a16="http://schemas.microsoft.com/office/drawing/2014/main" id="{EFF83E3F-1766-407A-82BF-5D9C60769630}"/>
              </a:ext>
            </a:extLst>
          </p:cNvPr>
          <p:cNvPicPr>
            <a:picLocks noGrp="1" noChangeAspect="1"/>
          </p:cNvPicPr>
          <p:nvPr>
            <p:ph idx="1"/>
          </p:nvPr>
        </p:nvPicPr>
        <p:blipFill>
          <a:blip r:embed="rId2"/>
          <a:stretch>
            <a:fillRect/>
          </a:stretch>
        </p:blipFill>
        <p:spPr>
          <a:xfrm>
            <a:off x="4048005" y="1690688"/>
            <a:ext cx="4095989" cy="4529931"/>
          </a:xfrm>
        </p:spPr>
      </p:pic>
    </p:spTree>
    <p:extLst>
      <p:ext uri="{BB962C8B-B14F-4D97-AF65-F5344CB8AC3E}">
        <p14:creationId xmlns:p14="http://schemas.microsoft.com/office/powerpoint/2010/main" val="33372251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00E4-5F41-40A8-85AE-850937283EE1}"/>
              </a:ext>
            </a:extLst>
          </p:cNvPr>
          <p:cNvSpPr>
            <a:spLocks noGrp="1"/>
          </p:cNvSpPr>
          <p:nvPr>
            <p:ph type="title"/>
          </p:nvPr>
        </p:nvSpPr>
        <p:spPr/>
        <p:txBody>
          <a:bodyPr/>
          <a:lstStyle/>
          <a:p>
            <a:r>
              <a:rPr lang="en-US" dirty="0"/>
              <a:t>Facts About Minimum Spanning Trees</a:t>
            </a:r>
          </a:p>
        </p:txBody>
      </p:sp>
      <p:sp>
        <p:nvSpPr>
          <p:cNvPr id="3" name="Content Placeholder 2">
            <a:extLst>
              <a:ext uri="{FF2B5EF4-FFF2-40B4-BE49-F238E27FC236}">
                <a16:creationId xmlns:a16="http://schemas.microsoft.com/office/drawing/2014/main" id="{76A0A45A-CE3F-4B98-B866-05F4E85B4CEC}"/>
              </a:ext>
            </a:extLst>
          </p:cNvPr>
          <p:cNvSpPr>
            <a:spLocks noGrp="1"/>
          </p:cNvSpPr>
          <p:nvPr>
            <p:ph idx="1"/>
          </p:nvPr>
        </p:nvSpPr>
        <p:spPr/>
        <p:txBody>
          <a:bodyPr>
            <a:normAutofit fontScale="62500" lnSpcReduction="20000"/>
          </a:bodyPr>
          <a:lstStyle/>
          <a:p>
            <a:r>
              <a:rPr lang="en-US" dirty="0"/>
              <a:t>The number of edges in any minimum spanning tree, or a more general spanning tree, is |V| - 1</a:t>
            </a:r>
          </a:p>
          <a:p>
            <a:r>
              <a:rPr lang="en-US" dirty="0"/>
              <a:t>If any edge, e, is added to any spanning tree, T, a cycle is created; the removal of any edge on the cycle reinstates the spanning tree property</a:t>
            </a:r>
          </a:p>
          <a:p>
            <a:r>
              <a:rPr lang="en-US" dirty="0"/>
              <a:t>If e has a lower cost than the removed edge, then the cost of the spanning tree is lowered</a:t>
            </a:r>
          </a:p>
          <a:p>
            <a:r>
              <a:rPr lang="en-US" dirty="0"/>
              <a:t>There are certain algorithms that, following specific rules, iteratively select a minimum remaining edge according to the rules, constructing a minimum spanning tree in the process </a:t>
            </a:r>
          </a:p>
          <a:p>
            <a:r>
              <a:rPr lang="en-US" dirty="0"/>
              <a:t>Two important concepts that are not mentioned in this context in our textbook are cuts and crossing edges</a:t>
            </a:r>
          </a:p>
          <a:p>
            <a:r>
              <a:rPr lang="en-US" dirty="0"/>
              <a:t>Let G be an undirected weighted graph partitioned into two sets of vertices V</a:t>
            </a:r>
            <a:r>
              <a:rPr lang="en-US" baseline="-25000" dirty="0"/>
              <a:t>1</a:t>
            </a:r>
            <a:r>
              <a:rPr lang="en-US" dirty="0"/>
              <a:t> and V</a:t>
            </a:r>
            <a:r>
              <a:rPr lang="en-US" baseline="-25000" dirty="0"/>
              <a:t>2</a:t>
            </a:r>
            <a:r>
              <a:rPr lang="en-US" dirty="0"/>
              <a:t>; this is often referred to as a </a:t>
            </a:r>
            <a:r>
              <a:rPr lang="en-US" b="1" dirty="0"/>
              <a:t>cut</a:t>
            </a:r>
            <a:r>
              <a:rPr lang="en-US" dirty="0"/>
              <a:t> in a graph</a:t>
            </a:r>
          </a:p>
          <a:p>
            <a:r>
              <a:rPr lang="en-US" dirty="0"/>
              <a:t>Any edge that connects two vertices across a cut is called a </a:t>
            </a:r>
            <a:r>
              <a:rPr lang="en-US" b="1" dirty="0"/>
              <a:t>crossing edge</a:t>
            </a:r>
          </a:p>
          <a:p>
            <a:r>
              <a:rPr lang="en-US" dirty="0"/>
              <a:t>Let e be the minimum-weight crossing edge that connects V</a:t>
            </a:r>
            <a:r>
              <a:rPr lang="en-US" baseline="-25000" dirty="0"/>
              <a:t>1</a:t>
            </a:r>
            <a:r>
              <a:rPr lang="en-US" dirty="0"/>
              <a:t> and V</a:t>
            </a:r>
            <a:r>
              <a:rPr lang="en-US" baseline="-25000" dirty="0"/>
              <a:t>2</a:t>
            </a:r>
            <a:r>
              <a:rPr lang="en-US" dirty="0"/>
              <a:t> for some cut; then e is a valid edge to add as we are constructing a minimum spanning tree, T</a:t>
            </a:r>
          </a:p>
          <a:p>
            <a:r>
              <a:rPr lang="en-US" dirty="0"/>
              <a:t>We can easily prove this with an indirect proof</a:t>
            </a:r>
          </a:p>
          <a:p>
            <a:pPr lvl="1"/>
            <a:r>
              <a:rPr lang="en-US" dirty="0"/>
              <a:t>Add e, the minimum crossing edge across some cut of a graph, to any spanning tree, T', that does not contain e</a:t>
            </a:r>
          </a:p>
          <a:p>
            <a:pPr lvl="1"/>
            <a:r>
              <a:rPr lang="en-US" dirty="0"/>
              <a:t>This creates a cycle containing at least one other crossing edge, e', where e' must have a cost greater than or equal to e</a:t>
            </a:r>
          </a:p>
          <a:p>
            <a:pPr lvl="1"/>
            <a:r>
              <a:rPr lang="en-US" dirty="0"/>
              <a:t>Removing the other crossing edge leads to another spanning tree with at least as low of a cost as T'</a:t>
            </a:r>
            <a:endParaRPr lang="en-US" baseline="-25000" dirty="0"/>
          </a:p>
        </p:txBody>
      </p:sp>
    </p:spTree>
    <p:extLst>
      <p:ext uri="{BB962C8B-B14F-4D97-AF65-F5344CB8AC3E}">
        <p14:creationId xmlns:p14="http://schemas.microsoft.com/office/powerpoint/2010/main" val="37907518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1693-24CD-4B7C-830E-A301D3ACB9B9}"/>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95E8DCFB-EA19-46D3-871F-540C0534A4A2}"/>
              </a:ext>
            </a:extLst>
          </p:cNvPr>
          <p:cNvSpPr>
            <a:spLocks noGrp="1"/>
          </p:cNvSpPr>
          <p:nvPr>
            <p:ph idx="1"/>
          </p:nvPr>
        </p:nvSpPr>
        <p:spPr/>
        <p:txBody>
          <a:bodyPr>
            <a:normAutofit fontScale="70000" lnSpcReduction="20000"/>
          </a:bodyPr>
          <a:lstStyle/>
          <a:p>
            <a:r>
              <a:rPr lang="en-US" dirty="0"/>
              <a:t>The algorithm we will cover to determine a minimum spanning tree is known as </a:t>
            </a:r>
            <a:r>
              <a:rPr lang="en-US" b="1" dirty="0"/>
              <a:t>Prim's algorithm</a:t>
            </a:r>
            <a:r>
              <a:rPr lang="en-US" dirty="0"/>
              <a:t>, a.k.a. </a:t>
            </a:r>
            <a:r>
              <a:rPr lang="en-US" i="1" dirty="0"/>
              <a:t>the Prim-</a:t>
            </a:r>
            <a:r>
              <a:rPr lang="en-US" i="1" dirty="0" err="1"/>
              <a:t>Jarnik</a:t>
            </a:r>
            <a:r>
              <a:rPr lang="en-US" i="1" dirty="0"/>
              <a:t> algorithm</a:t>
            </a:r>
          </a:p>
          <a:p>
            <a:r>
              <a:rPr lang="en-US" dirty="0"/>
              <a:t>The textbook also covers a second algorithm, called Kruskal's algorithm, but we will skip that</a:t>
            </a:r>
          </a:p>
          <a:p>
            <a:r>
              <a:rPr lang="en-US" dirty="0"/>
              <a:t>The steps of Prim's algorithm are very simple:</a:t>
            </a:r>
          </a:p>
          <a:p>
            <a:pPr lvl="1"/>
            <a:r>
              <a:rPr lang="en-US" dirty="0"/>
              <a:t>Start with any vertex, s, and add it as the first vertex (we can consider it the root) of the spanning tree</a:t>
            </a:r>
          </a:p>
          <a:p>
            <a:pPr lvl="1"/>
            <a:r>
              <a:rPr lang="en-US" dirty="0"/>
              <a:t>Then repeatedly add to the spanning tree the minimum edge connecting a vertex already in the spanning tree to a vertex not yet included in the spanning tree</a:t>
            </a:r>
          </a:p>
          <a:p>
            <a:pPr lvl="1"/>
            <a:r>
              <a:rPr lang="en-US" dirty="0"/>
              <a:t>Also add the vertex on the other end of this edge to the spanning tree</a:t>
            </a:r>
          </a:p>
          <a:p>
            <a:pPr lvl="1"/>
            <a:r>
              <a:rPr lang="en-US" dirty="0"/>
              <a:t>Continue this procedure until all vertices are in the spanning tree</a:t>
            </a:r>
          </a:p>
          <a:p>
            <a:r>
              <a:rPr lang="en-US" dirty="0"/>
              <a:t>Note that this is guaranteed to lead to a valid spanning tree because of what we previously said about cuts and crossing edges</a:t>
            </a:r>
          </a:p>
          <a:p>
            <a:pPr lvl="1"/>
            <a:r>
              <a:rPr lang="en-US" dirty="0"/>
              <a:t>At the start of any pass, we can say that V</a:t>
            </a:r>
            <a:r>
              <a:rPr lang="en-US" baseline="-25000" dirty="0"/>
              <a:t>1</a:t>
            </a:r>
            <a:r>
              <a:rPr lang="en-US" dirty="0"/>
              <a:t> is the set of all vertices in the spanning tree so far, and V</a:t>
            </a:r>
            <a:r>
              <a:rPr lang="en-US" baseline="-25000" dirty="0"/>
              <a:t>2</a:t>
            </a:r>
            <a:r>
              <a:rPr lang="en-US" dirty="0"/>
              <a:t> is the set of all other vertices</a:t>
            </a:r>
          </a:p>
          <a:p>
            <a:pPr lvl="1"/>
            <a:r>
              <a:rPr lang="en-US" dirty="0"/>
              <a:t>At every step, we are adding the edge that is the minimum crossing edge across the cut formed by V</a:t>
            </a:r>
            <a:r>
              <a:rPr lang="en-US" baseline="-25000" dirty="0"/>
              <a:t>1</a:t>
            </a:r>
            <a:r>
              <a:rPr lang="en-US" dirty="0"/>
              <a:t> and V</a:t>
            </a:r>
            <a:r>
              <a:rPr lang="en-US" baseline="-25000" dirty="0"/>
              <a:t>2</a:t>
            </a:r>
          </a:p>
        </p:txBody>
      </p:sp>
    </p:spTree>
    <p:extLst>
      <p:ext uri="{BB962C8B-B14F-4D97-AF65-F5344CB8AC3E}">
        <p14:creationId xmlns:p14="http://schemas.microsoft.com/office/powerpoint/2010/main" val="19206058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F201-909B-4485-A606-7B704B6642CC}"/>
              </a:ext>
            </a:extLst>
          </p:cNvPr>
          <p:cNvSpPr>
            <a:spLocks noGrp="1"/>
          </p:cNvSpPr>
          <p:nvPr>
            <p:ph type="title"/>
          </p:nvPr>
        </p:nvSpPr>
        <p:spPr/>
        <p:txBody>
          <a:bodyPr/>
          <a:lstStyle/>
          <a:p>
            <a:r>
              <a:rPr lang="en-US" dirty="0"/>
              <a:t>Prim’s Algorithm Example (starting with v</a:t>
            </a:r>
            <a:r>
              <a:rPr lang="en-US" baseline="-25000" dirty="0"/>
              <a:t>1</a:t>
            </a:r>
            <a:r>
              <a:rPr lang="en-US" dirty="0"/>
              <a:t>)</a:t>
            </a:r>
          </a:p>
        </p:txBody>
      </p:sp>
      <p:pic>
        <p:nvPicPr>
          <p:cNvPr id="7" name="Content Placeholder 6">
            <a:extLst>
              <a:ext uri="{FF2B5EF4-FFF2-40B4-BE49-F238E27FC236}">
                <a16:creationId xmlns:a16="http://schemas.microsoft.com/office/drawing/2014/main" id="{DB7C846A-0701-488A-8B01-F52D7E20BAC8}"/>
              </a:ext>
            </a:extLst>
          </p:cNvPr>
          <p:cNvPicPr>
            <a:picLocks noGrp="1" noChangeAspect="1"/>
          </p:cNvPicPr>
          <p:nvPr>
            <p:ph idx="1"/>
          </p:nvPr>
        </p:nvPicPr>
        <p:blipFill>
          <a:blip r:embed="rId2"/>
          <a:stretch>
            <a:fillRect/>
          </a:stretch>
        </p:blipFill>
        <p:spPr>
          <a:xfrm>
            <a:off x="2039227" y="1690688"/>
            <a:ext cx="8113545" cy="4802187"/>
          </a:xfrm>
        </p:spPr>
      </p:pic>
    </p:spTree>
    <p:extLst>
      <p:ext uri="{BB962C8B-B14F-4D97-AF65-F5344CB8AC3E}">
        <p14:creationId xmlns:p14="http://schemas.microsoft.com/office/powerpoint/2010/main" val="22551676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A77F-1802-4409-BAC6-68F3917EE051}"/>
              </a:ext>
            </a:extLst>
          </p:cNvPr>
          <p:cNvSpPr>
            <a:spLocks noGrp="1"/>
          </p:cNvSpPr>
          <p:nvPr>
            <p:ph type="title"/>
          </p:nvPr>
        </p:nvSpPr>
        <p:spPr/>
        <p:txBody>
          <a:bodyPr/>
          <a:lstStyle/>
          <a:p>
            <a:r>
              <a:rPr lang="en-US" dirty="0"/>
              <a:t>Prim’s Algorithm vs. Dijkstra’s Algorithm</a:t>
            </a:r>
          </a:p>
        </p:txBody>
      </p:sp>
      <p:sp>
        <p:nvSpPr>
          <p:cNvPr id="3" name="Content Placeholder 2">
            <a:extLst>
              <a:ext uri="{FF2B5EF4-FFF2-40B4-BE49-F238E27FC236}">
                <a16:creationId xmlns:a16="http://schemas.microsoft.com/office/drawing/2014/main" id="{59E60E96-C177-4369-ABB6-4612D4A1F207}"/>
              </a:ext>
            </a:extLst>
          </p:cNvPr>
          <p:cNvSpPr>
            <a:spLocks noGrp="1"/>
          </p:cNvSpPr>
          <p:nvPr>
            <p:ph idx="1"/>
          </p:nvPr>
        </p:nvSpPr>
        <p:spPr/>
        <p:txBody>
          <a:bodyPr>
            <a:normAutofit fontScale="62500" lnSpcReduction="20000"/>
          </a:bodyPr>
          <a:lstStyle/>
          <a:p>
            <a:r>
              <a:rPr lang="en-US" dirty="0"/>
              <a:t>An astute student may notice that the implementation of Prim’s algorithm would be extremely similar to that of Dijkstra’s algorithm</a:t>
            </a:r>
          </a:p>
          <a:p>
            <a:r>
              <a:rPr lang="en-US" dirty="0"/>
              <a:t>We can consider the vertices already in the spanning tree to be known, and the others to be unknown</a:t>
            </a:r>
          </a:p>
          <a:p>
            <a:r>
              <a:rPr lang="en-US" dirty="0"/>
              <a:t>The d-value for each unknown vertex represents the cost of the minimum edge connecting it to any known vertex</a:t>
            </a:r>
          </a:p>
          <a:p>
            <a:r>
              <a:rPr lang="en-US" dirty="0"/>
              <a:t>For known nodes, the d-values are irrelevant to the algorithm, but they represent the cost of the edge that was used to add the vertex to the spanning tree</a:t>
            </a:r>
          </a:p>
          <a:p>
            <a:r>
              <a:rPr lang="en-US" dirty="0"/>
              <a:t>The p-value for each unknown vertex is the known vertex responsible for the d-value</a:t>
            </a:r>
          </a:p>
          <a:p>
            <a:r>
              <a:rPr lang="en-US" dirty="0"/>
              <a:t>The p-values for each known vertex is its parent of the vertex in the spanning tree</a:t>
            </a:r>
          </a:p>
          <a:p>
            <a:r>
              <a:rPr lang="en-US" dirty="0"/>
              <a:t>The update rule becomes: d</a:t>
            </a:r>
            <a:r>
              <a:rPr lang="en-US" baseline="-25000" dirty="0"/>
              <a:t>w</a:t>
            </a:r>
            <a:r>
              <a:rPr lang="en-US" dirty="0"/>
              <a:t> = min(d</a:t>
            </a:r>
            <a:r>
              <a:rPr lang="en-US" baseline="-25000" dirty="0"/>
              <a:t>w</a:t>
            </a:r>
            <a:r>
              <a:rPr lang="en-US" dirty="0"/>
              <a:t>, c</a:t>
            </a:r>
            <a:r>
              <a:rPr lang="en-US" baseline="-25000" dirty="0"/>
              <a:t>v,w</a:t>
            </a:r>
            <a:r>
              <a:rPr lang="en-US" dirty="0"/>
              <a:t>)</a:t>
            </a:r>
          </a:p>
          <a:p>
            <a:r>
              <a:rPr lang="en-US" dirty="0"/>
              <a:t>Other than the interpretation of the variables, the update rule is the only thing that changes</a:t>
            </a:r>
          </a:p>
          <a:p>
            <a:r>
              <a:rPr lang="en-US" dirty="0"/>
              <a:t>Therefore, as with Dijkstra’s algorithm, if we use a binary heap and adjacency lists, the running time will be O(|E| * log |V|)</a:t>
            </a:r>
          </a:p>
          <a:p>
            <a:r>
              <a:rPr lang="en-US" dirty="0"/>
              <a:t>Since we are now dealing with an undirected graph, each edge is stored in two adjacency lists</a:t>
            </a:r>
          </a:p>
        </p:txBody>
      </p:sp>
    </p:spTree>
    <p:extLst>
      <p:ext uri="{BB962C8B-B14F-4D97-AF65-F5344CB8AC3E}">
        <p14:creationId xmlns:p14="http://schemas.microsoft.com/office/powerpoint/2010/main" val="31653978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B587-2028-4C76-B12F-D8BD4F8461F6}"/>
              </a:ext>
            </a:extLst>
          </p:cNvPr>
          <p:cNvSpPr>
            <a:spLocks noGrp="1"/>
          </p:cNvSpPr>
          <p:nvPr>
            <p:ph type="title"/>
          </p:nvPr>
        </p:nvSpPr>
        <p:spPr/>
        <p:txBody>
          <a:bodyPr/>
          <a:lstStyle/>
          <a:p>
            <a:r>
              <a:rPr lang="en-US" dirty="0"/>
              <a:t>Prim’s Algorithm Pseudo-Code (vs. Dijkstra)</a:t>
            </a:r>
          </a:p>
        </p:txBody>
      </p:sp>
      <p:sp>
        <p:nvSpPr>
          <p:cNvPr id="3" name="Content Placeholder 2">
            <a:extLst>
              <a:ext uri="{FF2B5EF4-FFF2-40B4-BE49-F238E27FC236}">
                <a16:creationId xmlns:a16="http://schemas.microsoft.com/office/drawing/2014/main" id="{FFEED85C-C857-4F06-A4F0-4E52FAE2A036}"/>
              </a:ext>
            </a:extLst>
          </p:cNvPr>
          <p:cNvSpPr>
            <a:spLocks noGrp="1"/>
          </p:cNvSpPr>
          <p:nvPr>
            <p:ph sz="half" idx="1"/>
          </p:nvPr>
        </p:nvSpPr>
        <p:spPr/>
        <p:txBody>
          <a:bodyPr>
            <a:normAutofit fontScale="92500" lnSpcReduction="20000"/>
          </a:body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MinimumSpanningTreePrim (Graph G, Vertex s)</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for each vertex v in G</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known</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FALSE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0</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p</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NULL</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while there are still unknown vertices</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v ← the unknown vertex with the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smallest d-value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known</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TRUE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for each edge from v to vertex 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if c</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v,w</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&lt;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w</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 c</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p</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w</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v</a:t>
            </a:r>
          </a:p>
        </p:txBody>
      </p:sp>
      <p:sp>
        <p:nvSpPr>
          <p:cNvPr id="4" name="Content Placeholder 3">
            <a:extLst>
              <a:ext uri="{FF2B5EF4-FFF2-40B4-BE49-F238E27FC236}">
                <a16:creationId xmlns:a16="http://schemas.microsoft.com/office/drawing/2014/main" id="{CBE16108-F543-4A2A-BAAD-B6218EF39462}"/>
              </a:ext>
            </a:extLst>
          </p:cNvPr>
          <p:cNvSpPr>
            <a:spLocks noGrp="1"/>
          </p:cNvSpPr>
          <p:nvPr>
            <p:ph sz="half" idx="2"/>
          </p:nvPr>
        </p:nvSpPr>
        <p:spPr/>
        <p:txBody>
          <a:bodyPr>
            <a:normAutofit fontScale="92500" lnSpcReduction="20000"/>
          </a:body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WeightedPLDijkstra (Graph G, Vertex s)</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for each vertex v in G</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known</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FALSE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0</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p</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NULL</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while there are still unknown vertices</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v ← the unknown vertex with the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smallest d-value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known</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TRUE</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sz="1500" noProof="1">
                <a:solidFill>
                  <a:prstClr val="black"/>
                </a:solidFill>
                <a:latin typeface="Courier New" panose="02070309020205020404" pitchFamily="49" charset="0"/>
                <a:cs typeface="Courier New" panose="02070309020205020404" pitchFamily="49" charset="0"/>
              </a:rPr>
              <a:t>  </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for each edge from v to vertex 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if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 c</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v,w</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&lt;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w</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 d</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a:t>
            </a:r>
            <a:r>
              <a:rPr kumimoji="0" lang="en-US" sz="1500" b="0" i="0" u="none" strike="noStrike" kern="1200" cap="none" spc="0" normalizeH="0" baseline="0" noProof="1">
                <a:ln>
                  <a:noFill/>
                </a:ln>
                <a:solidFill>
                  <a:srgbClr val="FF0000"/>
                </a:solidFill>
                <a:effectLst/>
                <a:uLnTx/>
                <a:uFillTx/>
                <a:latin typeface="Courier New" panose="02070309020205020404" pitchFamily="49" charset="0"/>
                <a:ea typeface="+mn-ea"/>
                <a:cs typeface="Courier New" panose="02070309020205020404" pitchFamily="49" charset="0"/>
              </a:rPr>
              <a:t> + c</a:t>
            </a:r>
            <a:r>
              <a:rPr kumimoji="0" lang="en-US" sz="1500" b="0" i="0" u="none" strike="noStrike" kern="1200" cap="none" spc="0" normalizeH="0" baseline="-25000" noProof="1">
                <a:ln>
                  <a:noFill/>
                </a:ln>
                <a:solidFill>
                  <a:srgbClr val="FF0000"/>
                </a:solidFill>
                <a:effectLst/>
                <a:uLnTx/>
                <a:uFillTx/>
                <a:latin typeface="Courier New" panose="02070309020205020404" pitchFamily="49" charset="0"/>
                <a:ea typeface="+mn-ea"/>
                <a:cs typeface="Courier New" panose="02070309020205020404" pitchFamily="49" charset="0"/>
              </a:rPr>
              <a:t>v,w</a:t>
            </a:r>
          </a:p>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p</a:t>
            </a:r>
            <a:r>
              <a:rPr kumimoji="0" lang="en-US" sz="1500" b="0" i="0" u="none" strike="noStrike" kern="1200" cap="none" spc="0" normalizeH="0" baseline="-25000" noProof="1">
                <a:ln>
                  <a:noFill/>
                </a:ln>
                <a:solidFill>
                  <a:prstClr val="black"/>
                </a:solidFill>
                <a:effectLst/>
                <a:uLnTx/>
                <a:uFillTx/>
                <a:latin typeface="Courier New" panose="02070309020205020404" pitchFamily="49" charset="0"/>
                <a:ea typeface="+mn-ea"/>
                <a:cs typeface="Courier New" panose="02070309020205020404" pitchFamily="49" charset="0"/>
              </a:rPr>
              <a:t>w</a:t>
            </a:r>
            <a:r>
              <a:rPr kumimoji="0" lang="en-US" sz="1500" b="0" i="0" u="none" strike="noStrike" kern="1200" cap="none" spc="0" normalizeH="0" baseline="0" noProof="1">
                <a:ln>
                  <a:noFill/>
                </a:ln>
                <a:solidFill>
                  <a:prstClr val="black"/>
                </a:solidFill>
                <a:effectLst/>
                <a:uLnTx/>
                <a:uFillTx/>
                <a:latin typeface="Courier New" panose="02070309020205020404" pitchFamily="49" charset="0"/>
                <a:ea typeface="+mn-ea"/>
                <a:cs typeface="Courier New" panose="02070309020205020404" pitchFamily="49" charset="0"/>
              </a:rPr>
              <a:t> ← v</a:t>
            </a:r>
          </a:p>
        </p:txBody>
      </p:sp>
    </p:spTree>
    <p:extLst>
      <p:ext uri="{BB962C8B-B14F-4D97-AF65-F5344CB8AC3E}">
        <p14:creationId xmlns:p14="http://schemas.microsoft.com/office/powerpoint/2010/main" val="3640202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5542</TotalTime>
  <Words>18017</Words>
  <Application>Microsoft Office PowerPoint</Application>
  <PresentationFormat>Widescreen</PresentationFormat>
  <Paragraphs>3642</Paragraphs>
  <Slides>138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138</vt:i4>
      </vt:variant>
    </vt:vector>
  </HeadingPairs>
  <TitlesOfParts>
    <vt:vector size="144" baseType="lpstr">
      <vt:lpstr>Arial</vt:lpstr>
      <vt:lpstr>Calibri</vt:lpstr>
      <vt:lpstr>Calibri Light</vt:lpstr>
      <vt:lpstr>Cambria Math</vt:lpstr>
      <vt:lpstr>Courier New</vt:lpstr>
      <vt:lpstr>Office Theme</vt:lpstr>
      <vt:lpstr>ECE365: Data Structures and Algorithms II (DSA 2)</vt:lpstr>
      <vt:lpstr>Graphs</vt:lpstr>
      <vt:lpstr>Adjacency</vt:lpstr>
      <vt:lpstr>Paths</vt:lpstr>
      <vt:lpstr>Cycles</vt:lpstr>
      <vt:lpstr>Connected Graphs</vt:lpstr>
      <vt:lpstr>The Importance of Graph Algorithms</vt:lpstr>
      <vt:lpstr>Applications of Graphs</vt:lpstr>
      <vt:lpstr>Directed Graph Example (unweighted)</vt:lpstr>
      <vt:lpstr>Directed Graph Example (weighted)</vt:lpstr>
      <vt:lpstr>Analyzing Graph Algorithms</vt:lpstr>
      <vt:lpstr>Representing Graphs: Adjacency Matrices</vt:lpstr>
      <vt:lpstr>Representing Graphs: Adjacency Lists</vt:lpstr>
      <vt:lpstr>Named Vertices</vt:lpstr>
      <vt:lpstr>Topological Sort</vt:lpstr>
      <vt:lpstr>Topological Sort Pseudo-code</vt:lpstr>
      <vt:lpstr>Shortest-path Algorithms</vt:lpstr>
      <vt:lpstr>Unweighted Path Length</vt:lpstr>
      <vt:lpstr>Unweighted Path Length Pseudo-code</vt:lpstr>
      <vt:lpstr>Unweighted Path Length Example (start at v3)</vt:lpstr>
      <vt:lpstr>Dijkstra’s Algorithm</vt:lpstr>
      <vt:lpstr>Dijkstra’s Algorithm Pseudo-code</vt:lpstr>
      <vt:lpstr>Dijkstra’s Algorithm Example (start at v1)</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Dijkstra’s Algorithm Example (cont.)</vt:lpstr>
      <vt:lpstr>Time Complexity of Dijkstra’s Algorithm</vt:lpstr>
      <vt:lpstr>Proving the Optimality of Dijkstra’s Algorithm</vt:lpstr>
      <vt:lpstr>Proof of Dijkstra’s (inductive step, part 1)</vt:lpstr>
      <vt:lpstr>Proof of Dijkstra’s (inductive step, part 2)</vt:lpstr>
      <vt:lpstr>Bellman-Ford algorithm</vt:lpstr>
      <vt:lpstr>Bellman-Ford Algorithm Pseudo-code</vt:lpstr>
      <vt:lpstr>Other Shortest-Path Algorithms (briefly)</vt:lpstr>
      <vt:lpstr>Minimum Spanning Trees</vt:lpstr>
      <vt:lpstr>Minimum Spanning Tree Example</vt:lpstr>
      <vt:lpstr>Facts About Minimum Spanning Trees</vt:lpstr>
      <vt:lpstr>Prim’s Algorithm</vt:lpstr>
      <vt:lpstr>Prim’s Algorithm Example (starting with v1)</vt:lpstr>
      <vt:lpstr>Prim’s Algorithm vs. Dijkstra’s Algorithm</vt:lpstr>
      <vt:lpstr>Prim’s Algorithm Pseudo-Code (vs. Dijkstra)</vt:lpstr>
      <vt:lpstr>Network Flow Problems</vt:lpstr>
      <vt:lpstr>Conservation of Flow</vt:lpstr>
      <vt:lpstr>Flow Network Applications</vt:lpstr>
      <vt:lpstr>The Maximum Flow Problem</vt:lpstr>
      <vt:lpstr>Example of Initial Graphs</vt:lpstr>
      <vt:lpstr>Augmenting Paths</vt:lpstr>
      <vt:lpstr>Residual Graph without Back Edges</vt:lpstr>
      <vt:lpstr>Residual Graph With Back Edges</vt:lpstr>
      <vt:lpstr>The Ford-Fulkerson Method</vt:lpstr>
      <vt:lpstr>Cuts in Flow Networks</vt:lpstr>
      <vt:lpstr>The Max-flow, Min-cut Theorem</vt:lpstr>
      <vt:lpstr>Saturated Cut Example</vt:lpstr>
      <vt:lpstr>How to Choose Augmenting Paths</vt:lpstr>
      <vt:lpstr>Contrived Flow Network</vt:lpstr>
      <vt:lpstr>The Maximum-Bipartite-Matching Problem</vt:lpstr>
      <vt:lpstr>Example from “Introduction to Algorithms”</vt:lpstr>
      <vt:lpstr>Straight-forward Approaches Don’t Work Well</vt:lpstr>
      <vt:lpstr>Reductions</vt:lpstr>
      <vt:lpstr>An Interesting Reduction</vt:lpstr>
      <vt:lpstr>Example Reduction</vt:lpstr>
      <vt:lpstr>Analyzing the Solution</vt:lpstr>
      <vt:lpstr>Depth-first Search</vt:lpstr>
      <vt:lpstr>Depth-first Spanning Trees</vt:lpstr>
      <vt:lpstr>Undirected Graph Example</vt:lpstr>
      <vt:lpstr>Depth-first Spanning Tree Example</vt:lpstr>
      <vt:lpstr>Biconnectivity</vt:lpstr>
      <vt:lpstr>Num and Low Values</vt:lpstr>
      <vt:lpstr>Another Undirected Graph Example</vt:lpstr>
      <vt:lpstr>Example with Num and Low Values</vt:lpstr>
      <vt:lpstr>Detecting Articulation Points</vt:lpstr>
      <vt:lpstr>Euler Tours and Euler Circuits</vt:lpstr>
      <vt:lpstr>Finding an Euler circuit</vt:lpstr>
      <vt:lpstr>Euler Circuit Algorithm Example</vt:lpstr>
      <vt:lpstr>Sample Graph with Euler Circuit Possible</vt:lpstr>
      <vt:lpstr>Sample Graph after One Iteration</vt:lpstr>
      <vt:lpstr>Sample Graph after Two Iterations</vt:lpstr>
      <vt:lpstr>Graph After Three Iterations</vt:lpstr>
      <vt:lpstr>Some Implementation Details</vt:lpstr>
      <vt:lpstr>Hamiltonian Paths and Hamiltonian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ECE264: Data Structures and Algorithms II (DSA 2)</dc:title>
  <dc:creator>Carl</dc:creator>
  <cp:lastModifiedBy>Carl Sable</cp:lastModifiedBy>
  <cp:revision>147</cp:revision>
  <dcterms:created xsi:type="dcterms:W3CDTF">2020-09-30T03:02:30Z</dcterms:created>
  <dcterms:modified xsi:type="dcterms:W3CDTF">2022-09-26T18:19:05Z</dcterms:modified>
</cp:coreProperties>
</file>