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14"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F62B1-66F5-4997-8F13-A60CC1F933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7AD243-A830-4588-A8F8-595D252BC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2F5542-7385-435B-8A4F-26D359842121}"/>
              </a:ext>
            </a:extLst>
          </p:cNvPr>
          <p:cNvSpPr>
            <a:spLocks noGrp="1"/>
          </p:cNvSpPr>
          <p:nvPr>
            <p:ph type="dt" sz="half" idx="10"/>
          </p:nvPr>
        </p:nvSpPr>
        <p:spPr/>
        <p:txBody>
          <a:bodyPr/>
          <a:lstStyle/>
          <a:p>
            <a:fld id="{519878CB-1560-4A35-89A2-F1F5C20BDAD5}" type="datetimeFigureOut">
              <a:rPr lang="en-US" smtClean="0"/>
              <a:t>11/24/2022</a:t>
            </a:fld>
            <a:endParaRPr lang="en-US" dirty="0"/>
          </a:p>
        </p:txBody>
      </p:sp>
      <p:sp>
        <p:nvSpPr>
          <p:cNvPr id="5" name="Footer Placeholder 4">
            <a:extLst>
              <a:ext uri="{FF2B5EF4-FFF2-40B4-BE49-F238E27FC236}">
                <a16:creationId xmlns:a16="http://schemas.microsoft.com/office/drawing/2014/main" id="{DB72557F-F665-4E94-B870-18978734B7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BED9D6-F1B1-4C48-BDDE-BD4B35BF9758}"/>
              </a:ext>
            </a:extLst>
          </p:cNvPr>
          <p:cNvSpPr>
            <a:spLocks noGrp="1"/>
          </p:cNvSpPr>
          <p:nvPr>
            <p:ph type="sldNum" sz="quarter" idx="12"/>
          </p:nvPr>
        </p:nvSpPr>
        <p:spPr/>
        <p:txBody>
          <a:bodyPr/>
          <a:lstStyle/>
          <a:p>
            <a:fld id="{AAF82693-D3C7-42F6-ADFE-9422304FE7CE}" type="slidenum">
              <a:rPr lang="en-US" smtClean="0"/>
              <a:t>‹#›</a:t>
            </a:fld>
            <a:endParaRPr lang="en-US" dirty="0"/>
          </a:p>
        </p:txBody>
      </p:sp>
    </p:spTree>
    <p:extLst>
      <p:ext uri="{BB962C8B-B14F-4D97-AF65-F5344CB8AC3E}">
        <p14:creationId xmlns:p14="http://schemas.microsoft.com/office/powerpoint/2010/main" val="2709239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FFE2-DE3B-46B9-9438-ADD28A6405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9C0309-2432-40DE-B9F0-8FFE0BDBEF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947BA-F972-43D7-9A69-9ED9DF8FA924}"/>
              </a:ext>
            </a:extLst>
          </p:cNvPr>
          <p:cNvSpPr>
            <a:spLocks noGrp="1"/>
          </p:cNvSpPr>
          <p:nvPr>
            <p:ph type="dt" sz="half" idx="10"/>
          </p:nvPr>
        </p:nvSpPr>
        <p:spPr/>
        <p:txBody>
          <a:bodyPr/>
          <a:lstStyle/>
          <a:p>
            <a:fld id="{519878CB-1560-4A35-89A2-F1F5C20BDAD5}" type="datetimeFigureOut">
              <a:rPr lang="en-US" smtClean="0"/>
              <a:t>11/24/2022</a:t>
            </a:fld>
            <a:endParaRPr lang="en-US" dirty="0"/>
          </a:p>
        </p:txBody>
      </p:sp>
      <p:sp>
        <p:nvSpPr>
          <p:cNvPr id="5" name="Footer Placeholder 4">
            <a:extLst>
              <a:ext uri="{FF2B5EF4-FFF2-40B4-BE49-F238E27FC236}">
                <a16:creationId xmlns:a16="http://schemas.microsoft.com/office/drawing/2014/main" id="{EA522203-193C-4FC6-A8EC-2A1F045B62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6DA2E0-6346-4A85-9966-012AE48BCC64}"/>
              </a:ext>
            </a:extLst>
          </p:cNvPr>
          <p:cNvSpPr>
            <a:spLocks noGrp="1"/>
          </p:cNvSpPr>
          <p:nvPr>
            <p:ph type="sldNum" sz="quarter" idx="12"/>
          </p:nvPr>
        </p:nvSpPr>
        <p:spPr/>
        <p:txBody>
          <a:bodyPr/>
          <a:lstStyle/>
          <a:p>
            <a:fld id="{AAF82693-D3C7-42F6-ADFE-9422304FE7CE}" type="slidenum">
              <a:rPr lang="en-US" smtClean="0"/>
              <a:t>‹#›</a:t>
            </a:fld>
            <a:endParaRPr lang="en-US" dirty="0"/>
          </a:p>
        </p:txBody>
      </p:sp>
    </p:spTree>
    <p:extLst>
      <p:ext uri="{BB962C8B-B14F-4D97-AF65-F5344CB8AC3E}">
        <p14:creationId xmlns:p14="http://schemas.microsoft.com/office/powerpoint/2010/main" val="3936183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E22D2B-5C89-49D5-9E17-C2EC440ACA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74ECF8-C9B4-4FFE-B70D-9FE606695F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BFF14-9ED7-47C0-9C0E-51B55DAC9A94}"/>
              </a:ext>
            </a:extLst>
          </p:cNvPr>
          <p:cNvSpPr>
            <a:spLocks noGrp="1"/>
          </p:cNvSpPr>
          <p:nvPr>
            <p:ph type="dt" sz="half" idx="10"/>
          </p:nvPr>
        </p:nvSpPr>
        <p:spPr/>
        <p:txBody>
          <a:bodyPr/>
          <a:lstStyle/>
          <a:p>
            <a:fld id="{519878CB-1560-4A35-89A2-F1F5C20BDAD5}" type="datetimeFigureOut">
              <a:rPr lang="en-US" smtClean="0"/>
              <a:t>11/24/2022</a:t>
            </a:fld>
            <a:endParaRPr lang="en-US" dirty="0"/>
          </a:p>
        </p:txBody>
      </p:sp>
      <p:sp>
        <p:nvSpPr>
          <p:cNvPr id="5" name="Footer Placeholder 4">
            <a:extLst>
              <a:ext uri="{FF2B5EF4-FFF2-40B4-BE49-F238E27FC236}">
                <a16:creationId xmlns:a16="http://schemas.microsoft.com/office/drawing/2014/main" id="{F3A39B1B-7408-4801-ABF8-709269FFB4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F6EDED-CBBB-41C8-82A7-21189B953FB0}"/>
              </a:ext>
            </a:extLst>
          </p:cNvPr>
          <p:cNvSpPr>
            <a:spLocks noGrp="1"/>
          </p:cNvSpPr>
          <p:nvPr>
            <p:ph type="sldNum" sz="quarter" idx="12"/>
          </p:nvPr>
        </p:nvSpPr>
        <p:spPr/>
        <p:txBody>
          <a:bodyPr/>
          <a:lstStyle/>
          <a:p>
            <a:fld id="{AAF82693-D3C7-42F6-ADFE-9422304FE7CE}" type="slidenum">
              <a:rPr lang="en-US" smtClean="0"/>
              <a:t>‹#›</a:t>
            </a:fld>
            <a:endParaRPr lang="en-US" dirty="0"/>
          </a:p>
        </p:txBody>
      </p:sp>
    </p:spTree>
    <p:extLst>
      <p:ext uri="{BB962C8B-B14F-4D97-AF65-F5344CB8AC3E}">
        <p14:creationId xmlns:p14="http://schemas.microsoft.com/office/powerpoint/2010/main" val="1429709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BA0D-4AEB-4D75-B024-1B73F64268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8EE138-321F-40EC-8BAF-26F45B4AE0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2C427-D939-4939-BEF6-F0DFE078931D}"/>
              </a:ext>
            </a:extLst>
          </p:cNvPr>
          <p:cNvSpPr>
            <a:spLocks noGrp="1"/>
          </p:cNvSpPr>
          <p:nvPr>
            <p:ph type="dt" sz="half" idx="10"/>
          </p:nvPr>
        </p:nvSpPr>
        <p:spPr/>
        <p:txBody>
          <a:bodyPr/>
          <a:lstStyle/>
          <a:p>
            <a:fld id="{519878CB-1560-4A35-89A2-F1F5C20BDAD5}" type="datetimeFigureOut">
              <a:rPr lang="en-US" smtClean="0"/>
              <a:t>11/24/2022</a:t>
            </a:fld>
            <a:endParaRPr lang="en-US" dirty="0"/>
          </a:p>
        </p:txBody>
      </p:sp>
      <p:sp>
        <p:nvSpPr>
          <p:cNvPr id="5" name="Footer Placeholder 4">
            <a:extLst>
              <a:ext uri="{FF2B5EF4-FFF2-40B4-BE49-F238E27FC236}">
                <a16:creationId xmlns:a16="http://schemas.microsoft.com/office/drawing/2014/main" id="{F47EE4C3-CA4F-4B67-AD27-7051412834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071044-50C8-4CC8-A086-CA96B937C602}"/>
              </a:ext>
            </a:extLst>
          </p:cNvPr>
          <p:cNvSpPr>
            <a:spLocks noGrp="1"/>
          </p:cNvSpPr>
          <p:nvPr>
            <p:ph type="sldNum" sz="quarter" idx="12"/>
          </p:nvPr>
        </p:nvSpPr>
        <p:spPr/>
        <p:txBody>
          <a:bodyPr/>
          <a:lstStyle/>
          <a:p>
            <a:fld id="{AAF82693-D3C7-42F6-ADFE-9422304FE7CE}" type="slidenum">
              <a:rPr lang="en-US" smtClean="0"/>
              <a:t>‹#›</a:t>
            </a:fld>
            <a:endParaRPr lang="en-US" dirty="0"/>
          </a:p>
        </p:txBody>
      </p:sp>
    </p:spTree>
    <p:extLst>
      <p:ext uri="{BB962C8B-B14F-4D97-AF65-F5344CB8AC3E}">
        <p14:creationId xmlns:p14="http://schemas.microsoft.com/office/powerpoint/2010/main" val="1556915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AD5D-AAEB-4E29-9EEA-6357949C2D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0E89B-76BD-47A0-817D-04A62D1994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BED83-0A8C-4854-8D11-F16414C8ABC4}"/>
              </a:ext>
            </a:extLst>
          </p:cNvPr>
          <p:cNvSpPr>
            <a:spLocks noGrp="1"/>
          </p:cNvSpPr>
          <p:nvPr>
            <p:ph type="dt" sz="half" idx="10"/>
          </p:nvPr>
        </p:nvSpPr>
        <p:spPr/>
        <p:txBody>
          <a:bodyPr/>
          <a:lstStyle/>
          <a:p>
            <a:fld id="{519878CB-1560-4A35-89A2-F1F5C20BDAD5}" type="datetimeFigureOut">
              <a:rPr lang="en-US" smtClean="0"/>
              <a:t>11/24/2022</a:t>
            </a:fld>
            <a:endParaRPr lang="en-US" dirty="0"/>
          </a:p>
        </p:txBody>
      </p:sp>
      <p:sp>
        <p:nvSpPr>
          <p:cNvPr id="5" name="Footer Placeholder 4">
            <a:extLst>
              <a:ext uri="{FF2B5EF4-FFF2-40B4-BE49-F238E27FC236}">
                <a16:creationId xmlns:a16="http://schemas.microsoft.com/office/drawing/2014/main" id="{A79D18A3-1BD1-4D2B-BA8B-53502E03E3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E93398-36B2-4D48-A9D8-53CB33BC7942}"/>
              </a:ext>
            </a:extLst>
          </p:cNvPr>
          <p:cNvSpPr>
            <a:spLocks noGrp="1"/>
          </p:cNvSpPr>
          <p:nvPr>
            <p:ph type="sldNum" sz="quarter" idx="12"/>
          </p:nvPr>
        </p:nvSpPr>
        <p:spPr/>
        <p:txBody>
          <a:bodyPr/>
          <a:lstStyle/>
          <a:p>
            <a:fld id="{AAF82693-D3C7-42F6-ADFE-9422304FE7CE}" type="slidenum">
              <a:rPr lang="en-US" smtClean="0"/>
              <a:t>‹#›</a:t>
            </a:fld>
            <a:endParaRPr lang="en-US" dirty="0"/>
          </a:p>
        </p:txBody>
      </p:sp>
    </p:spTree>
    <p:extLst>
      <p:ext uri="{BB962C8B-B14F-4D97-AF65-F5344CB8AC3E}">
        <p14:creationId xmlns:p14="http://schemas.microsoft.com/office/powerpoint/2010/main" val="4066683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FF56-D9B5-496A-85AA-51F9EFF93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107AE3-2EF7-46A3-90E5-717561BBA6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905ACA-299E-464C-B352-1DADA39AC4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0CFEFF-6B95-423F-84CD-546667CDC9E3}"/>
              </a:ext>
            </a:extLst>
          </p:cNvPr>
          <p:cNvSpPr>
            <a:spLocks noGrp="1"/>
          </p:cNvSpPr>
          <p:nvPr>
            <p:ph type="dt" sz="half" idx="10"/>
          </p:nvPr>
        </p:nvSpPr>
        <p:spPr/>
        <p:txBody>
          <a:bodyPr/>
          <a:lstStyle/>
          <a:p>
            <a:fld id="{519878CB-1560-4A35-89A2-F1F5C20BDAD5}" type="datetimeFigureOut">
              <a:rPr lang="en-US" smtClean="0"/>
              <a:t>11/24/2022</a:t>
            </a:fld>
            <a:endParaRPr lang="en-US" dirty="0"/>
          </a:p>
        </p:txBody>
      </p:sp>
      <p:sp>
        <p:nvSpPr>
          <p:cNvPr id="6" name="Footer Placeholder 5">
            <a:extLst>
              <a:ext uri="{FF2B5EF4-FFF2-40B4-BE49-F238E27FC236}">
                <a16:creationId xmlns:a16="http://schemas.microsoft.com/office/drawing/2014/main" id="{F40984F6-C423-4E2C-9767-F7D20BCAD9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C18CDE-FBD1-4299-9DDD-F0F68492AB39}"/>
              </a:ext>
            </a:extLst>
          </p:cNvPr>
          <p:cNvSpPr>
            <a:spLocks noGrp="1"/>
          </p:cNvSpPr>
          <p:nvPr>
            <p:ph type="sldNum" sz="quarter" idx="12"/>
          </p:nvPr>
        </p:nvSpPr>
        <p:spPr/>
        <p:txBody>
          <a:bodyPr/>
          <a:lstStyle/>
          <a:p>
            <a:fld id="{AAF82693-D3C7-42F6-ADFE-9422304FE7CE}" type="slidenum">
              <a:rPr lang="en-US" smtClean="0"/>
              <a:t>‹#›</a:t>
            </a:fld>
            <a:endParaRPr lang="en-US" dirty="0"/>
          </a:p>
        </p:txBody>
      </p:sp>
    </p:spTree>
    <p:extLst>
      <p:ext uri="{BB962C8B-B14F-4D97-AF65-F5344CB8AC3E}">
        <p14:creationId xmlns:p14="http://schemas.microsoft.com/office/powerpoint/2010/main" val="3967398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B9DAD-23BF-4681-9CC8-177EF94C13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8E7BDD-8186-4254-902C-1A1037276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28C9F7-A587-4BC4-AA7B-F4849B4781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62CE3C-F346-47C7-8004-033DE91A5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F6D8F9-E499-49B6-A525-55B5FD6CFC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CF6045-B67F-41B2-A7EC-DD05FBAADC05}"/>
              </a:ext>
            </a:extLst>
          </p:cNvPr>
          <p:cNvSpPr>
            <a:spLocks noGrp="1"/>
          </p:cNvSpPr>
          <p:nvPr>
            <p:ph type="dt" sz="half" idx="10"/>
          </p:nvPr>
        </p:nvSpPr>
        <p:spPr/>
        <p:txBody>
          <a:bodyPr/>
          <a:lstStyle/>
          <a:p>
            <a:fld id="{519878CB-1560-4A35-89A2-F1F5C20BDAD5}" type="datetimeFigureOut">
              <a:rPr lang="en-US" smtClean="0"/>
              <a:t>11/24/2022</a:t>
            </a:fld>
            <a:endParaRPr lang="en-US" dirty="0"/>
          </a:p>
        </p:txBody>
      </p:sp>
      <p:sp>
        <p:nvSpPr>
          <p:cNvPr id="8" name="Footer Placeholder 7">
            <a:extLst>
              <a:ext uri="{FF2B5EF4-FFF2-40B4-BE49-F238E27FC236}">
                <a16:creationId xmlns:a16="http://schemas.microsoft.com/office/drawing/2014/main" id="{A7C3E2B9-2349-44B9-859C-7B9600E79BE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79F6723-2465-4006-BB9A-A625EC52042B}"/>
              </a:ext>
            </a:extLst>
          </p:cNvPr>
          <p:cNvSpPr>
            <a:spLocks noGrp="1"/>
          </p:cNvSpPr>
          <p:nvPr>
            <p:ph type="sldNum" sz="quarter" idx="12"/>
          </p:nvPr>
        </p:nvSpPr>
        <p:spPr/>
        <p:txBody>
          <a:bodyPr/>
          <a:lstStyle/>
          <a:p>
            <a:fld id="{AAF82693-D3C7-42F6-ADFE-9422304FE7CE}" type="slidenum">
              <a:rPr lang="en-US" smtClean="0"/>
              <a:t>‹#›</a:t>
            </a:fld>
            <a:endParaRPr lang="en-US" dirty="0"/>
          </a:p>
        </p:txBody>
      </p:sp>
    </p:spTree>
    <p:extLst>
      <p:ext uri="{BB962C8B-B14F-4D97-AF65-F5344CB8AC3E}">
        <p14:creationId xmlns:p14="http://schemas.microsoft.com/office/powerpoint/2010/main" val="83324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65AA-23D0-4179-BF46-90C3259972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21E37-FAB3-428D-9C64-8B4A7C499246}"/>
              </a:ext>
            </a:extLst>
          </p:cNvPr>
          <p:cNvSpPr>
            <a:spLocks noGrp="1"/>
          </p:cNvSpPr>
          <p:nvPr>
            <p:ph type="dt" sz="half" idx="10"/>
          </p:nvPr>
        </p:nvSpPr>
        <p:spPr/>
        <p:txBody>
          <a:bodyPr/>
          <a:lstStyle/>
          <a:p>
            <a:fld id="{519878CB-1560-4A35-89A2-F1F5C20BDAD5}" type="datetimeFigureOut">
              <a:rPr lang="en-US" smtClean="0"/>
              <a:t>11/24/2022</a:t>
            </a:fld>
            <a:endParaRPr lang="en-US" dirty="0"/>
          </a:p>
        </p:txBody>
      </p:sp>
      <p:sp>
        <p:nvSpPr>
          <p:cNvPr id="4" name="Footer Placeholder 3">
            <a:extLst>
              <a:ext uri="{FF2B5EF4-FFF2-40B4-BE49-F238E27FC236}">
                <a16:creationId xmlns:a16="http://schemas.microsoft.com/office/drawing/2014/main" id="{0F60F58C-373A-4AA4-9B6E-EF3B9CE6054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F839E01-D0E8-4025-A2E5-B4C33F45355E}"/>
              </a:ext>
            </a:extLst>
          </p:cNvPr>
          <p:cNvSpPr>
            <a:spLocks noGrp="1"/>
          </p:cNvSpPr>
          <p:nvPr>
            <p:ph type="sldNum" sz="quarter" idx="12"/>
          </p:nvPr>
        </p:nvSpPr>
        <p:spPr/>
        <p:txBody>
          <a:bodyPr/>
          <a:lstStyle/>
          <a:p>
            <a:fld id="{AAF82693-D3C7-42F6-ADFE-9422304FE7CE}" type="slidenum">
              <a:rPr lang="en-US" smtClean="0"/>
              <a:t>‹#›</a:t>
            </a:fld>
            <a:endParaRPr lang="en-US" dirty="0"/>
          </a:p>
        </p:txBody>
      </p:sp>
    </p:spTree>
    <p:extLst>
      <p:ext uri="{BB962C8B-B14F-4D97-AF65-F5344CB8AC3E}">
        <p14:creationId xmlns:p14="http://schemas.microsoft.com/office/powerpoint/2010/main" val="211516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A3C20B-DAD6-4F73-94F5-4B464542F522}"/>
              </a:ext>
            </a:extLst>
          </p:cNvPr>
          <p:cNvSpPr>
            <a:spLocks noGrp="1"/>
          </p:cNvSpPr>
          <p:nvPr>
            <p:ph type="dt" sz="half" idx="10"/>
          </p:nvPr>
        </p:nvSpPr>
        <p:spPr/>
        <p:txBody>
          <a:bodyPr/>
          <a:lstStyle/>
          <a:p>
            <a:fld id="{519878CB-1560-4A35-89A2-F1F5C20BDAD5}" type="datetimeFigureOut">
              <a:rPr lang="en-US" smtClean="0"/>
              <a:t>11/24/2022</a:t>
            </a:fld>
            <a:endParaRPr lang="en-US" dirty="0"/>
          </a:p>
        </p:txBody>
      </p:sp>
      <p:sp>
        <p:nvSpPr>
          <p:cNvPr id="3" name="Footer Placeholder 2">
            <a:extLst>
              <a:ext uri="{FF2B5EF4-FFF2-40B4-BE49-F238E27FC236}">
                <a16:creationId xmlns:a16="http://schemas.microsoft.com/office/drawing/2014/main" id="{93FC28D5-1E28-4B32-B0F2-094DF3CC9C9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FB51C7D-3A14-4A9D-9D8B-598BB1D77B9C}"/>
              </a:ext>
            </a:extLst>
          </p:cNvPr>
          <p:cNvSpPr>
            <a:spLocks noGrp="1"/>
          </p:cNvSpPr>
          <p:nvPr>
            <p:ph type="sldNum" sz="quarter" idx="12"/>
          </p:nvPr>
        </p:nvSpPr>
        <p:spPr/>
        <p:txBody>
          <a:bodyPr/>
          <a:lstStyle/>
          <a:p>
            <a:fld id="{AAF82693-D3C7-42F6-ADFE-9422304FE7CE}" type="slidenum">
              <a:rPr lang="en-US" smtClean="0"/>
              <a:t>‹#›</a:t>
            </a:fld>
            <a:endParaRPr lang="en-US" dirty="0"/>
          </a:p>
        </p:txBody>
      </p:sp>
    </p:spTree>
    <p:extLst>
      <p:ext uri="{BB962C8B-B14F-4D97-AF65-F5344CB8AC3E}">
        <p14:creationId xmlns:p14="http://schemas.microsoft.com/office/powerpoint/2010/main" val="167641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1598B-2C9A-4D75-B99C-B5ED66728D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2B63BB-C0A9-441C-8F97-8BF2A1E8C3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D9D5BD-C998-451A-A338-C4A0959A1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0F8BE0-E07D-429B-9611-5DAF2C604991}"/>
              </a:ext>
            </a:extLst>
          </p:cNvPr>
          <p:cNvSpPr>
            <a:spLocks noGrp="1"/>
          </p:cNvSpPr>
          <p:nvPr>
            <p:ph type="dt" sz="half" idx="10"/>
          </p:nvPr>
        </p:nvSpPr>
        <p:spPr/>
        <p:txBody>
          <a:bodyPr/>
          <a:lstStyle/>
          <a:p>
            <a:fld id="{519878CB-1560-4A35-89A2-F1F5C20BDAD5}" type="datetimeFigureOut">
              <a:rPr lang="en-US" smtClean="0"/>
              <a:t>11/24/2022</a:t>
            </a:fld>
            <a:endParaRPr lang="en-US" dirty="0"/>
          </a:p>
        </p:txBody>
      </p:sp>
      <p:sp>
        <p:nvSpPr>
          <p:cNvPr id="6" name="Footer Placeholder 5">
            <a:extLst>
              <a:ext uri="{FF2B5EF4-FFF2-40B4-BE49-F238E27FC236}">
                <a16:creationId xmlns:a16="http://schemas.microsoft.com/office/drawing/2014/main" id="{7CCEF5CB-C995-4E00-AFC6-DC1B405377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251C4C-EBFC-4B42-9963-CA70E464711B}"/>
              </a:ext>
            </a:extLst>
          </p:cNvPr>
          <p:cNvSpPr>
            <a:spLocks noGrp="1"/>
          </p:cNvSpPr>
          <p:nvPr>
            <p:ph type="sldNum" sz="quarter" idx="12"/>
          </p:nvPr>
        </p:nvSpPr>
        <p:spPr/>
        <p:txBody>
          <a:bodyPr/>
          <a:lstStyle/>
          <a:p>
            <a:fld id="{AAF82693-D3C7-42F6-ADFE-9422304FE7CE}" type="slidenum">
              <a:rPr lang="en-US" smtClean="0"/>
              <a:t>‹#›</a:t>
            </a:fld>
            <a:endParaRPr lang="en-US" dirty="0"/>
          </a:p>
        </p:txBody>
      </p:sp>
    </p:spTree>
    <p:extLst>
      <p:ext uri="{BB962C8B-B14F-4D97-AF65-F5344CB8AC3E}">
        <p14:creationId xmlns:p14="http://schemas.microsoft.com/office/powerpoint/2010/main" val="121812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EFDEC-F892-4098-8CBE-50431C013A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81ED82-C189-4562-8E3A-DA29FDB72B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1C2F687-72E9-4430-98B8-6E898E087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015896-FE4E-46E7-910B-226CB9E2C76E}"/>
              </a:ext>
            </a:extLst>
          </p:cNvPr>
          <p:cNvSpPr>
            <a:spLocks noGrp="1"/>
          </p:cNvSpPr>
          <p:nvPr>
            <p:ph type="dt" sz="half" idx="10"/>
          </p:nvPr>
        </p:nvSpPr>
        <p:spPr/>
        <p:txBody>
          <a:bodyPr/>
          <a:lstStyle/>
          <a:p>
            <a:fld id="{519878CB-1560-4A35-89A2-F1F5C20BDAD5}" type="datetimeFigureOut">
              <a:rPr lang="en-US" smtClean="0"/>
              <a:t>11/24/2022</a:t>
            </a:fld>
            <a:endParaRPr lang="en-US" dirty="0"/>
          </a:p>
        </p:txBody>
      </p:sp>
      <p:sp>
        <p:nvSpPr>
          <p:cNvPr id="6" name="Footer Placeholder 5">
            <a:extLst>
              <a:ext uri="{FF2B5EF4-FFF2-40B4-BE49-F238E27FC236}">
                <a16:creationId xmlns:a16="http://schemas.microsoft.com/office/drawing/2014/main" id="{2A5A10A2-1B4C-43FE-9CF0-DF602B8291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86CB0D8-B1D3-4B19-93EF-4479CB64AA57}"/>
              </a:ext>
            </a:extLst>
          </p:cNvPr>
          <p:cNvSpPr>
            <a:spLocks noGrp="1"/>
          </p:cNvSpPr>
          <p:nvPr>
            <p:ph type="sldNum" sz="quarter" idx="12"/>
          </p:nvPr>
        </p:nvSpPr>
        <p:spPr/>
        <p:txBody>
          <a:bodyPr/>
          <a:lstStyle/>
          <a:p>
            <a:fld id="{AAF82693-D3C7-42F6-ADFE-9422304FE7CE}" type="slidenum">
              <a:rPr lang="en-US" smtClean="0"/>
              <a:t>‹#›</a:t>
            </a:fld>
            <a:endParaRPr lang="en-US" dirty="0"/>
          </a:p>
        </p:txBody>
      </p:sp>
    </p:spTree>
    <p:extLst>
      <p:ext uri="{BB962C8B-B14F-4D97-AF65-F5344CB8AC3E}">
        <p14:creationId xmlns:p14="http://schemas.microsoft.com/office/powerpoint/2010/main" val="3325280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7E070-8270-4B7B-B521-BD44FED9D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BFE762-C87A-4832-A14D-F2DBBF268A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B92C6-3865-47B1-8AD8-E2D13F180D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878CB-1560-4A35-89A2-F1F5C20BDAD5}" type="datetimeFigureOut">
              <a:rPr lang="en-US" smtClean="0"/>
              <a:t>11/24/2022</a:t>
            </a:fld>
            <a:endParaRPr lang="en-US" dirty="0"/>
          </a:p>
        </p:txBody>
      </p:sp>
      <p:sp>
        <p:nvSpPr>
          <p:cNvPr id="5" name="Footer Placeholder 4">
            <a:extLst>
              <a:ext uri="{FF2B5EF4-FFF2-40B4-BE49-F238E27FC236}">
                <a16:creationId xmlns:a16="http://schemas.microsoft.com/office/drawing/2014/main" id="{5CD9AD63-D79D-4E09-B50E-F47D017ECF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34C26A4-D5BC-48ED-9DBC-AB7F055F3D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82693-D3C7-42F6-ADFE-9422304FE7CE}" type="slidenum">
              <a:rPr lang="en-US" smtClean="0"/>
              <a:t>‹#›</a:t>
            </a:fld>
            <a:endParaRPr lang="en-US" dirty="0"/>
          </a:p>
        </p:txBody>
      </p:sp>
    </p:spTree>
    <p:extLst>
      <p:ext uri="{BB962C8B-B14F-4D97-AF65-F5344CB8AC3E}">
        <p14:creationId xmlns:p14="http://schemas.microsoft.com/office/powerpoint/2010/main" val="4077042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F6CA-ABFF-4035-BC7E-0C6E4BD4B6A0}"/>
              </a:ext>
            </a:extLst>
          </p:cNvPr>
          <p:cNvSpPr>
            <a:spLocks noGrp="1"/>
          </p:cNvSpPr>
          <p:nvPr>
            <p:ph type="ctrTitle"/>
          </p:nvPr>
        </p:nvSpPr>
        <p:spPr/>
        <p:txBody>
          <a:bodyPr/>
          <a:lstStyle/>
          <a:p>
            <a:r>
              <a:rPr lang="en-US" dirty="0"/>
              <a:t>ECE365: Data Structures and Algorithms II (DSA 2)</a:t>
            </a:r>
          </a:p>
        </p:txBody>
      </p:sp>
      <p:sp>
        <p:nvSpPr>
          <p:cNvPr id="3" name="Subtitle 2">
            <a:extLst>
              <a:ext uri="{FF2B5EF4-FFF2-40B4-BE49-F238E27FC236}">
                <a16:creationId xmlns:a16="http://schemas.microsoft.com/office/drawing/2014/main" id="{47F3D3CB-7094-414E-914D-3CAF740BDB5B}"/>
              </a:ext>
            </a:extLst>
          </p:cNvPr>
          <p:cNvSpPr>
            <a:spLocks noGrp="1"/>
          </p:cNvSpPr>
          <p:nvPr>
            <p:ph type="subTitle" idx="1"/>
          </p:nvPr>
        </p:nvSpPr>
        <p:spPr/>
        <p:txBody>
          <a:bodyPr>
            <a:normAutofit/>
          </a:bodyPr>
          <a:lstStyle/>
          <a:p>
            <a:r>
              <a:rPr lang="en-US" sz="4800" dirty="0"/>
              <a:t>Theoretical Computer Science</a:t>
            </a:r>
          </a:p>
        </p:txBody>
      </p:sp>
    </p:spTree>
    <p:extLst>
      <p:ext uri="{BB962C8B-B14F-4D97-AF65-F5344CB8AC3E}">
        <p14:creationId xmlns:p14="http://schemas.microsoft.com/office/powerpoint/2010/main" val="3096131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2822-CA79-4C1A-B588-D28620423CF3}"/>
              </a:ext>
            </a:extLst>
          </p:cNvPr>
          <p:cNvSpPr>
            <a:spLocks noGrp="1"/>
          </p:cNvSpPr>
          <p:nvPr>
            <p:ph type="title"/>
          </p:nvPr>
        </p:nvSpPr>
        <p:spPr/>
        <p:txBody>
          <a:bodyPr/>
          <a:lstStyle/>
          <a:p>
            <a:r>
              <a:rPr lang="en-US" dirty="0"/>
              <a:t>The Church-Turing Thesis</a:t>
            </a:r>
          </a:p>
        </p:txBody>
      </p:sp>
      <p:sp>
        <p:nvSpPr>
          <p:cNvPr id="3" name="Content Placeholder 2">
            <a:extLst>
              <a:ext uri="{FF2B5EF4-FFF2-40B4-BE49-F238E27FC236}">
                <a16:creationId xmlns:a16="http://schemas.microsoft.com/office/drawing/2014/main" id="{0BF8625E-EC97-47C4-8903-6466B8404A2A}"/>
              </a:ext>
            </a:extLst>
          </p:cNvPr>
          <p:cNvSpPr>
            <a:spLocks noGrp="1"/>
          </p:cNvSpPr>
          <p:nvPr>
            <p:ph idx="1"/>
          </p:nvPr>
        </p:nvSpPr>
        <p:spPr/>
        <p:txBody>
          <a:bodyPr>
            <a:normAutofit fontScale="62500" lnSpcReduction="20000"/>
          </a:bodyPr>
          <a:lstStyle/>
          <a:p>
            <a:r>
              <a:rPr lang="en-US" dirty="0"/>
              <a:t>The hypothesis known as </a:t>
            </a:r>
            <a:r>
              <a:rPr lang="en-US" b="1" dirty="0"/>
              <a:t>the Church-Turing thesis </a:t>
            </a:r>
            <a:r>
              <a:rPr lang="en-US" dirty="0"/>
              <a:t>states that any calculation that can be performed by any device is computable on a Turing machine</a:t>
            </a:r>
          </a:p>
          <a:p>
            <a:pPr lvl="1"/>
            <a:r>
              <a:rPr lang="en-US" dirty="0"/>
              <a:t>Sources differ as to what exactly counts as a calculation</a:t>
            </a:r>
          </a:p>
          <a:p>
            <a:pPr lvl="1"/>
            <a:r>
              <a:rPr lang="en-US" dirty="0"/>
              <a:t>For example, some sources say that the Church-Turing thesis applies specifically to functions of natural numbers</a:t>
            </a:r>
          </a:p>
          <a:p>
            <a:pPr lvl="1"/>
            <a:r>
              <a:rPr lang="en-US" dirty="0"/>
              <a:t>Others say it applies to calculations involving any number that can be generated one digit at a time by a Turing machine; this includes all rational numbers and some irrational numbers such as e and pi</a:t>
            </a:r>
          </a:p>
          <a:p>
            <a:pPr lvl="1"/>
            <a:r>
              <a:rPr lang="en-US" dirty="0"/>
              <a:t>In practice, calculations involving strings of characters are also generally allowed</a:t>
            </a:r>
          </a:p>
          <a:p>
            <a:r>
              <a:rPr lang="en-US" dirty="0"/>
              <a:t>Turing showed that many basic calculations and various other standard procedures could be implemented with a Turing machine</a:t>
            </a:r>
          </a:p>
          <a:p>
            <a:r>
              <a:rPr lang="en-US" dirty="0"/>
              <a:t>He reasoned that these were the necessary building blocks for what we now refer to as </a:t>
            </a:r>
            <a:r>
              <a:rPr lang="en-US" b="1" dirty="0"/>
              <a:t>algorithms</a:t>
            </a:r>
          </a:p>
          <a:p>
            <a:r>
              <a:rPr lang="en-US" dirty="0"/>
              <a:t>Today, this viewpoint that all algorithms can be performed by Turing machines is widely accepted by computer scientists</a:t>
            </a:r>
          </a:p>
          <a:p>
            <a:r>
              <a:rPr lang="en-US" dirty="0"/>
              <a:t>All efforts to produce a mechanical formulation that is more powerful have failed</a:t>
            </a:r>
          </a:p>
          <a:p>
            <a:r>
              <a:rPr lang="en-US" dirty="0"/>
              <a:t>In fact, most theoretical computer scientists accept this as a </a:t>
            </a:r>
            <a:r>
              <a:rPr lang="en-US" i="1" dirty="0"/>
              <a:t>formal definition of an algorithm</a:t>
            </a:r>
          </a:p>
          <a:p>
            <a:r>
              <a:rPr lang="en-US" dirty="0"/>
              <a:t>That is, </a:t>
            </a:r>
            <a:r>
              <a:rPr lang="en-US" i="1" dirty="0"/>
              <a:t>an algorithm is a computational process that can be reproduced by some Turing machine</a:t>
            </a:r>
            <a:r>
              <a:rPr lang="en-US" dirty="0"/>
              <a:t> (or an equivalent device)</a:t>
            </a:r>
          </a:p>
          <a:p>
            <a:endParaRPr lang="en-US" dirty="0"/>
          </a:p>
        </p:txBody>
      </p:sp>
    </p:spTree>
    <p:extLst>
      <p:ext uri="{BB962C8B-B14F-4D97-AF65-F5344CB8AC3E}">
        <p14:creationId xmlns:p14="http://schemas.microsoft.com/office/powerpoint/2010/main" val="116101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E50A-F4A5-4ECB-A49C-C6F60DA538C6}"/>
              </a:ext>
            </a:extLst>
          </p:cNvPr>
          <p:cNvSpPr>
            <a:spLocks noGrp="1"/>
          </p:cNvSpPr>
          <p:nvPr>
            <p:ph type="title"/>
          </p:nvPr>
        </p:nvSpPr>
        <p:spPr/>
        <p:txBody>
          <a:bodyPr/>
          <a:lstStyle/>
          <a:p>
            <a:r>
              <a:rPr lang="en-US" dirty="0"/>
              <a:t>Consequences of the Church-Turing Thesis</a:t>
            </a:r>
          </a:p>
        </p:txBody>
      </p:sp>
      <p:sp>
        <p:nvSpPr>
          <p:cNvPr id="3" name="Content Placeholder 2">
            <a:extLst>
              <a:ext uri="{FF2B5EF4-FFF2-40B4-BE49-F238E27FC236}">
                <a16:creationId xmlns:a16="http://schemas.microsoft.com/office/drawing/2014/main" id="{3A7E74A4-C079-463D-9BA3-1366E3800E21}"/>
              </a:ext>
            </a:extLst>
          </p:cNvPr>
          <p:cNvSpPr>
            <a:spLocks noGrp="1"/>
          </p:cNvSpPr>
          <p:nvPr>
            <p:ph idx="1"/>
          </p:nvPr>
        </p:nvSpPr>
        <p:spPr/>
        <p:txBody>
          <a:bodyPr>
            <a:normAutofit fontScale="62500" lnSpcReduction="20000"/>
          </a:bodyPr>
          <a:lstStyle/>
          <a:p>
            <a:r>
              <a:rPr lang="en-US" dirty="0"/>
              <a:t>A modern computer is not capable of any calculation that is not reproducible on a Turing machine</a:t>
            </a:r>
          </a:p>
          <a:p>
            <a:r>
              <a:rPr lang="en-US" dirty="0"/>
              <a:t>In fact, modern computers are, technically speaking, less powerful than Turing machines because they have finite memory</a:t>
            </a:r>
          </a:p>
          <a:p>
            <a:r>
              <a:rPr lang="en-US" dirty="0"/>
              <a:t>A modern computer is certainly able to perform many calculations more efficiently (in terms of big-O, not just real time) than a Turing machine</a:t>
            </a:r>
          </a:p>
          <a:p>
            <a:r>
              <a:rPr lang="en-US" dirty="0"/>
              <a:t>However, </a:t>
            </a:r>
            <a:r>
              <a:rPr lang="en-US" i="1" dirty="0"/>
              <a:t>any polynomial-time algorithm that is implementable on a modern computer can also be implemented as a polynomial-time algorithm on a Turing machine</a:t>
            </a:r>
          </a:p>
          <a:p>
            <a:r>
              <a:rPr lang="en-US" dirty="0"/>
              <a:t>This does not necessarily mean that nothing is more powerful than a Turing machine</a:t>
            </a:r>
          </a:p>
          <a:p>
            <a:r>
              <a:rPr lang="en-US" dirty="0"/>
              <a:t>Quantum computers, at the very least, should be able to solve more problems in polynomial time</a:t>
            </a:r>
          </a:p>
          <a:p>
            <a:r>
              <a:rPr lang="en-US" dirty="0"/>
              <a:t>Technically speaking, any analog device is doing something that a Turing machine cannot exactly reproduce, but the Turing machine can simulate it with infinite precision</a:t>
            </a:r>
          </a:p>
          <a:p>
            <a:r>
              <a:rPr lang="en-US" dirty="0"/>
              <a:t>Some people believe that the human mind is capable of things that a Turing machine is not (e.g., Roger Penrose has this view), and I discuss this possibility in my AI class, but most scientists seem to reject this</a:t>
            </a:r>
          </a:p>
          <a:p>
            <a:r>
              <a:rPr lang="en-US" dirty="0"/>
              <a:t>However, no known discrete augmentation of Turing machines has been shown to increase the power of Turing machines</a:t>
            </a:r>
          </a:p>
          <a:p>
            <a:r>
              <a:rPr lang="en-US" dirty="0"/>
              <a:t>For example, allowing multiple tapes does not increase the power of a Turing machine</a:t>
            </a:r>
          </a:p>
        </p:txBody>
      </p:sp>
    </p:spTree>
    <p:extLst>
      <p:ext uri="{BB962C8B-B14F-4D97-AF65-F5344CB8AC3E}">
        <p14:creationId xmlns:p14="http://schemas.microsoft.com/office/powerpoint/2010/main" val="2564544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BA67-3520-4E2F-9FAA-6239DA055686}"/>
              </a:ext>
            </a:extLst>
          </p:cNvPr>
          <p:cNvSpPr>
            <a:spLocks noGrp="1"/>
          </p:cNvSpPr>
          <p:nvPr>
            <p:ph type="title"/>
          </p:nvPr>
        </p:nvSpPr>
        <p:spPr/>
        <p:txBody>
          <a:bodyPr/>
          <a:lstStyle/>
          <a:p>
            <a:r>
              <a:rPr lang="en-US" dirty="0"/>
              <a:t>The Universal Turing Machine</a:t>
            </a:r>
          </a:p>
        </p:txBody>
      </p:sp>
      <p:sp>
        <p:nvSpPr>
          <p:cNvPr id="3" name="Content Placeholder 2">
            <a:extLst>
              <a:ext uri="{FF2B5EF4-FFF2-40B4-BE49-F238E27FC236}">
                <a16:creationId xmlns:a16="http://schemas.microsoft.com/office/drawing/2014/main" id="{489C17E2-6889-4005-B3D3-93FBFE8C66BF}"/>
              </a:ext>
            </a:extLst>
          </p:cNvPr>
          <p:cNvSpPr>
            <a:spLocks noGrp="1"/>
          </p:cNvSpPr>
          <p:nvPr>
            <p:ph idx="1"/>
          </p:nvPr>
        </p:nvSpPr>
        <p:spPr/>
        <p:txBody>
          <a:bodyPr>
            <a:normAutofit fontScale="62500" lnSpcReduction="20000"/>
          </a:bodyPr>
          <a:lstStyle/>
          <a:p>
            <a:r>
              <a:rPr lang="en-US" dirty="0"/>
              <a:t>Up to this point in our discussion, it seems that we would need a separate Turing machine, each with their own sets of internal states and rules, to implement any particular algorithm</a:t>
            </a:r>
          </a:p>
          <a:p>
            <a:r>
              <a:rPr lang="en-US" dirty="0"/>
              <a:t>This leads to a question: Might there be a single Turing machine that can simulate all other Turing machines?</a:t>
            </a:r>
          </a:p>
          <a:p>
            <a:r>
              <a:rPr lang="en-US" dirty="0"/>
              <a:t>Turing showed that the answer to this question is yes, and a Turing machine that can achieve this is referred to as a </a:t>
            </a:r>
            <a:r>
              <a:rPr lang="en-US" b="1" dirty="0"/>
              <a:t>universal Turing machine</a:t>
            </a:r>
          </a:p>
          <a:p>
            <a:r>
              <a:rPr lang="en-US" dirty="0"/>
              <a:t>Imagine a methodology to encode the specification of a Turing machine using 0s and 1s (or a more general alphabet)</a:t>
            </a:r>
          </a:p>
          <a:p>
            <a:r>
              <a:rPr lang="en-US" dirty="0"/>
              <a:t>A universal Turing machine reads from its input tape a description, or encoding, of a Turing machine to emulate; the rest of the tape stores the input to this Turing machine</a:t>
            </a:r>
          </a:p>
          <a:p>
            <a:r>
              <a:rPr lang="en-US" dirty="0"/>
              <a:t>The universal Turing machine simulates the specified Turing machine and applies it to the appropriate input</a:t>
            </a:r>
          </a:p>
          <a:p>
            <a:r>
              <a:rPr lang="en-US" dirty="0"/>
              <a:t>Note that we can imagine ordering all possible Turing machines using a principle similar to the lexicographical ordering described during the discussion of Gödel's theorem</a:t>
            </a:r>
          </a:p>
          <a:p>
            <a:r>
              <a:rPr lang="en-US" dirty="0"/>
              <a:t>If we were to iterate though all the possible Turing machines, according to the ordering scheme just mentioned, one of them would be the universal Turing machine</a:t>
            </a:r>
          </a:p>
        </p:txBody>
      </p:sp>
    </p:spTree>
    <p:extLst>
      <p:ext uri="{BB962C8B-B14F-4D97-AF65-F5344CB8AC3E}">
        <p14:creationId xmlns:p14="http://schemas.microsoft.com/office/powerpoint/2010/main" val="2322571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9EDA7-3871-4874-AF18-BB6B39E05E2F}"/>
              </a:ext>
            </a:extLst>
          </p:cNvPr>
          <p:cNvSpPr>
            <a:spLocks noGrp="1"/>
          </p:cNvSpPr>
          <p:nvPr>
            <p:ph type="title"/>
          </p:nvPr>
        </p:nvSpPr>
        <p:spPr/>
        <p:txBody>
          <a:bodyPr/>
          <a:lstStyle/>
          <a:p>
            <a:r>
              <a:rPr lang="en-US" dirty="0"/>
              <a:t>The Halting Problem</a:t>
            </a:r>
          </a:p>
        </p:txBody>
      </p:sp>
      <p:sp>
        <p:nvSpPr>
          <p:cNvPr id="3" name="Content Placeholder 2">
            <a:extLst>
              <a:ext uri="{FF2B5EF4-FFF2-40B4-BE49-F238E27FC236}">
                <a16:creationId xmlns:a16="http://schemas.microsoft.com/office/drawing/2014/main" id="{EA2ABB56-169E-45D3-BE34-42C19C30E501}"/>
              </a:ext>
            </a:extLst>
          </p:cNvPr>
          <p:cNvSpPr>
            <a:spLocks noGrp="1"/>
          </p:cNvSpPr>
          <p:nvPr>
            <p:ph idx="1"/>
          </p:nvPr>
        </p:nvSpPr>
        <p:spPr/>
        <p:txBody>
          <a:bodyPr>
            <a:normAutofit fontScale="62500" lnSpcReduction="20000"/>
          </a:bodyPr>
          <a:lstStyle/>
          <a:p>
            <a:r>
              <a:rPr lang="en-US" dirty="0"/>
              <a:t>Now we will turn our discussion back to the Entscheidungsproblem; Turing invented the notion of a Turing machine to explore this problem</a:t>
            </a:r>
          </a:p>
          <a:p>
            <a:r>
              <a:rPr lang="en-US" dirty="0"/>
              <a:t>Turing proposed a problem now known as </a:t>
            </a:r>
            <a:r>
              <a:rPr lang="en-US" b="1" dirty="0"/>
              <a:t>the halting problem</a:t>
            </a:r>
            <a:r>
              <a:rPr lang="en-US" dirty="0"/>
              <a:t>, which can be states as follows: Devise an algorithm to decide whether the n</a:t>
            </a:r>
            <a:r>
              <a:rPr lang="en-US" baseline="30000" dirty="0"/>
              <a:t>th</a:t>
            </a:r>
            <a:r>
              <a:rPr lang="en-US" dirty="0"/>
              <a:t> Turing machine eventually halts on the m</a:t>
            </a:r>
            <a:r>
              <a:rPr lang="en-US" baseline="30000" dirty="0"/>
              <a:t>th</a:t>
            </a:r>
            <a:r>
              <a:rPr lang="en-US" dirty="0"/>
              <a:t> possible input</a:t>
            </a:r>
          </a:p>
          <a:p>
            <a:r>
              <a:rPr lang="en-US" dirty="0"/>
              <a:t>Today, it might make more sense to consider this in terms of figuring out whether a given computer program (with infinite memory available) will fall into an infinite loop when applied to a particular input</a:t>
            </a:r>
          </a:p>
          <a:p>
            <a:r>
              <a:rPr lang="en-US" dirty="0"/>
              <a:t>The halting problem is an example of what is known as a </a:t>
            </a:r>
            <a:r>
              <a:rPr lang="en-US" b="1" dirty="0"/>
              <a:t>decision problem</a:t>
            </a:r>
            <a:r>
              <a:rPr lang="en-US" dirty="0"/>
              <a:t>, which challenges us to find an algorithmic solution to answer a yes/no (or otherwise Boolean) question</a:t>
            </a:r>
          </a:p>
          <a:p>
            <a:r>
              <a:rPr lang="en-US" dirty="0"/>
              <a:t>If such an algorithm exists, the problem is said to be </a:t>
            </a:r>
            <a:r>
              <a:rPr lang="en-US" i="1" dirty="0"/>
              <a:t>decidable</a:t>
            </a:r>
            <a:r>
              <a:rPr lang="en-US" dirty="0"/>
              <a:t>, </a:t>
            </a:r>
            <a:r>
              <a:rPr lang="en-US" i="1" dirty="0"/>
              <a:t>solvable</a:t>
            </a:r>
            <a:r>
              <a:rPr lang="en-US" dirty="0"/>
              <a:t>, or </a:t>
            </a:r>
            <a:r>
              <a:rPr lang="en-US" i="1" dirty="0"/>
              <a:t>computable</a:t>
            </a:r>
            <a:r>
              <a:rPr lang="en-US" dirty="0"/>
              <a:t>; otherwise, it is </a:t>
            </a:r>
            <a:r>
              <a:rPr lang="en-US" b="1" dirty="0"/>
              <a:t>undecidable</a:t>
            </a:r>
          </a:p>
          <a:p>
            <a:r>
              <a:rPr lang="en-US" dirty="0"/>
              <a:t>Turing proved that it is impossible to devise an algorithm which solves the halting problem for all cases; that is, </a:t>
            </a:r>
            <a:r>
              <a:rPr lang="en-US" i="1" dirty="0"/>
              <a:t>the halting problem is undecidable</a:t>
            </a:r>
          </a:p>
          <a:p>
            <a:r>
              <a:rPr lang="en-US" dirty="0"/>
              <a:t>Of course, there will be some program/input combinations that you can prove will halt, and some program/input combinations that you can prove will fall into an infinite loop</a:t>
            </a:r>
          </a:p>
          <a:p>
            <a:r>
              <a:rPr lang="en-US" dirty="0"/>
              <a:t>For others, the best you can do is run the program on the input; if it is taking a really long time, you don’t know if it is in an infinite loop, or if it just hasn’t finished yet</a:t>
            </a:r>
          </a:p>
        </p:txBody>
      </p:sp>
    </p:spTree>
    <p:extLst>
      <p:ext uri="{BB962C8B-B14F-4D97-AF65-F5344CB8AC3E}">
        <p14:creationId xmlns:p14="http://schemas.microsoft.com/office/powerpoint/2010/main" val="722573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6D3F1-C398-4CC1-9072-F771F1DB0D6C}"/>
              </a:ext>
            </a:extLst>
          </p:cNvPr>
          <p:cNvSpPr>
            <a:spLocks noGrp="1"/>
          </p:cNvSpPr>
          <p:nvPr>
            <p:ph type="title"/>
          </p:nvPr>
        </p:nvSpPr>
        <p:spPr/>
        <p:txBody>
          <a:bodyPr/>
          <a:lstStyle/>
          <a:p>
            <a:r>
              <a:rPr lang="en-US" dirty="0"/>
              <a:t>Trouble</a:t>
            </a:r>
          </a:p>
        </p:txBody>
      </p:sp>
      <p:sp>
        <p:nvSpPr>
          <p:cNvPr id="3" name="Content Placeholder 2">
            <a:extLst>
              <a:ext uri="{FF2B5EF4-FFF2-40B4-BE49-F238E27FC236}">
                <a16:creationId xmlns:a16="http://schemas.microsoft.com/office/drawing/2014/main" id="{DE552A91-CC96-44F0-A264-D675C0C7C636}"/>
              </a:ext>
            </a:extLst>
          </p:cNvPr>
          <p:cNvSpPr>
            <a:spLocks noGrp="1"/>
          </p:cNvSpPr>
          <p:nvPr>
            <p:ph idx="1"/>
          </p:nvPr>
        </p:nvSpPr>
        <p:spPr/>
        <p:txBody>
          <a:bodyPr>
            <a:normAutofit fontScale="62500" lnSpcReduction="20000"/>
          </a:bodyPr>
          <a:lstStyle/>
          <a:p>
            <a:r>
              <a:rPr lang="en-US" dirty="0"/>
              <a:t>One way to prove that the halting problem is undecidable is with an indirect proof</a:t>
            </a:r>
          </a:p>
          <a:p>
            <a:r>
              <a:rPr lang="en-US" dirty="0"/>
              <a:t>First, assume it is possible to solve the halting problem</a:t>
            </a:r>
          </a:p>
          <a:p>
            <a:r>
              <a:rPr lang="en-US" dirty="0"/>
              <a:t>Then you could create a function, halt(a, i), which accepts two strings representing the encoding of a Turing machine (or a computer program, or more generally, an algorithm) and its input</a:t>
            </a:r>
          </a:p>
          <a:p>
            <a:r>
              <a:rPr lang="en-US" dirty="0"/>
              <a:t>This should return true if the algorithm, a, halts on the input, i, and it should return false otherwise</a:t>
            </a:r>
          </a:p>
          <a:p>
            <a:r>
              <a:rPr lang="en-US" dirty="0"/>
              <a:t>Now consider the following procedure, which should be implementable if halt exists:</a:t>
            </a:r>
          </a:p>
          <a:p>
            <a:pPr marL="457200" lvl="1" indent="0">
              <a:buNone/>
            </a:pPr>
            <a:r>
              <a:rPr lang="en-US" dirty="0">
                <a:latin typeface="Courier New" panose="02070309020205020404" pitchFamily="49" charset="0"/>
                <a:cs typeface="Courier New" panose="02070309020205020404" pitchFamily="49" charset="0"/>
              </a:rPr>
              <a:t>function Trouble(string s)</a:t>
            </a:r>
          </a:p>
          <a:p>
            <a:pPr marL="457200" lvl="1" indent="0">
              <a:buNone/>
            </a:pPr>
            <a:r>
              <a:rPr lang="en-US" dirty="0">
                <a:latin typeface="Courier New" panose="02070309020205020404" pitchFamily="49" charset="0"/>
                <a:cs typeface="Courier New" panose="02070309020205020404" pitchFamily="49" charset="0"/>
              </a:rPr>
              <a:t>   if halt(s, s) == false</a:t>
            </a:r>
          </a:p>
          <a:p>
            <a:pPr marL="457200" lvl="1" indent="0">
              <a:buNone/>
            </a:pPr>
            <a:r>
              <a:rPr lang="en-US" dirty="0">
                <a:latin typeface="Courier New" panose="02070309020205020404" pitchFamily="49" charset="0"/>
                <a:cs typeface="Courier New" panose="02070309020205020404" pitchFamily="49" charset="0"/>
              </a:rPr>
              <a:t>     return true</a:t>
            </a:r>
          </a:p>
          <a:p>
            <a:pPr marL="457200" lvl="1" indent="0">
              <a:buNone/>
            </a:pPr>
            <a:r>
              <a:rPr lang="en-US" dirty="0">
                <a:latin typeface="Courier New" panose="02070309020205020404" pitchFamily="49" charset="0"/>
                <a:cs typeface="Courier New" panose="02070309020205020404" pitchFamily="49" charset="0"/>
              </a:rPr>
              <a:t>   else</a:t>
            </a:r>
          </a:p>
          <a:p>
            <a:pPr marL="457200" lvl="1" indent="0">
              <a:buNone/>
            </a:pPr>
            <a:r>
              <a:rPr lang="en-US" dirty="0">
                <a:latin typeface="Courier New" panose="02070309020205020404" pitchFamily="49" charset="0"/>
                <a:cs typeface="Courier New" panose="02070309020205020404" pitchFamily="49" charset="0"/>
              </a:rPr>
              <a:t>     loop forever</a:t>
            </a:r>
          </a:p>
          <a:p>
            <a:r>
              <a:rPr lang="en-US" dirty="0"/>
              <a:t>If it is possible to write such a function, then it must be implemented by some Turing machine; let t be the string encoding of that Turing machine</a:t>
            </a:r>
          </a:p>
          <a:p>
            <a:r>
              <a:rPr lang="en-US" dirty="0"/>
              <a:t>Imagine, then, calling Trouble(t); this leads to a paradox!</a:t>
            </a:r>
          </a:p>
          <a:p>
            <a:r>
              <a:rPr lang="en-US" dirty="0"/>
              <a:t>In order to avoid the paradox, it must not be possible to solve the halting problem</a:t>
            </a:r>
          </a:p>
        </p:txBody>
      </p:sp>
    </p:spTree>
    <p:extLst>
      <p:ext uri="{BB962C8B-B14F-4D97-AF65-F5344CB8AC3E}">
        <p14:creationId xmlns:p14="http://schemas.microsoft.com/office/powerpoint/2010/main" val="2790390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D210-E6CE-4E9F-977C-0D63AF19D220}"/>
              </a:ext>
            </a:extLst>
          </p:cNvPr>
          <p:cNvSpPr>
            <a:spLocks noGrp="1"/>
          </p:cNvSpPr>
          <p:nvPr>
            <p:ph type="title"/>
          </p:nvPr>
        </p:nvSpPr>
        <p:spPr/>
        <p:txBody>
          <a:bodyPr/>
          <a:lstStyle/>
          <a:p>
            <a:r>
              <a:rPr lang="en-US" dirty="0"/>
              <a:t>Diagonalization</a:t>
            </a:r>
          </a:p>
        </p:txBody>
      </p:sp>
      <p:sp>
        <p:nvSpPr>
          <p:cNvPr id="3" name="Content Placeholder 2">
            <a:extLst>
              <a:ext uri="{FF2B5EF4-FFF2-40B4-BE49-F238E27FC236}">
                <a16:creationId xmlns:a16="http://schemas.microsoft.com/office/drawing/2014/main" id="{CC46B2B4-909C-4FD6-9F82-CEEE9FD2A3B1}"/>
              </a:ext>
            </a:extLst>
          </p:cNvPr>
          <p:cNvSpPr>
            <a:spLocks noGrp="1"/>
          </p:cNvSpPr>
          <p:nvPr>
            <p:ph idx="1"/>
          </p:nvPr>
        </p:nvSpPr>
        <p:spPr/>
        <p:txBody>
          <a:bodyPr>
            <a:normAutofit fontScale="62500" lnSpcReduction="20000"/>
          </a:bodyPr>
          <a:lstStyle/>
          <a:p>
            <a:r>
              <a:rPr lang="en-US" dirty="0"/>
              <a:t>Turing's use of the Turing machine concept to prove that the halting problem is undecidable was also related to the Trouble algorithm, but the proof was different</a:t>
            </a:r>
          </a:p>
          <a:p>
            <a:r>
              <a:rPr lang="en-US" dirty="0"/>
              <a:t>Turing's proof relied on a method known as </a:t>
            </a:r>
            <a:r>
              <a:rPr lang="en-US" b="1" dirty="0"/>
              <a:t>diagonalization</a:t>
            </a:r>
          </a:p>
          <a:p>
            <a:r>
              <a:rPr lang="en-US" dirty="0"/>
              <a:t>There are different variations of this proof; one goes like this:</a:t>
            </a:r>
          </a:p>
          <a:p>
            <a:pPr lvl="1"/>
            <a:r>
              <a:rPr lang="en-US" dirty="0"/>
              <a:t>Assume that we use binary to represent Turing machines and inputs</a:t>
            </a:r>
          </a:p>
          <a:p>
            <a:pPr lvl="1"/>
            <a:r>
              <a:rPr lang="en-US" dirty="0"/>
              <a:t>Consider a matrix, M, where the number in the i</a:t>
            </a:r>
            <a:r>
              <a:rPr lang="en-US" baseline="30000" dirty="0"/>
              <a:t>th</a:t>
            </a:r>
            <a:r>
              <a:rPr lang="en-US" dirty="0"/>
              <a:t> row and j</a:t>
            </a:r>
            <a:r>
              <a:rPr lang="en-US" baseline="30000" dirty="0"/>
              <a:t>th</a:t>
            </a:r>
            <a:r>
              <a:rPr lang="en-US" dirty="0"/>
              <a:t> column is 1 (representing true) if the Turing machine represented by i in binary halts on the input represented by j in binary, and 0 (representing false) otherwise</a:t>
            </a:r>
          </a:p>
          <a:p>
            <a:pPr lvl="1"/>
            <a:r>
              <a:rPr lang="en-US" dirty="0"/>
              <a:t>Assume that any invalid Turing machine halts right away on all inputs, so that every entry of M is well-defined</a:t>
            </a:r>
          </a:p>
          <a:p>
            <a:pPr lvl="1"/>
            <a:r>
              <a:rPr lang="en-US" dirty="0"/>
              <a:t>Then the value in row i of column j of M is just halt(i, j)</a:t>
            </a:r>
          </a:p>
          <a:p>
            <a:pPr lvl="1"/>
            <a:r>
              <a:rPr lang="en-US" dirty="0"/>
              <a:t>Now consider the Trouble algorithm; assume it can be implemented by some Turing machine with binary encoding t (which would be possible if the halting problem could be solved)</a:t>
            </a:r>
          </a:p>
          <a:p>
            <a:pPr lvl="1"/>
            <a:r>
              <a:rPr lang="en-US" dirty="0"/>
              <a:t>We know that halt(t, i) returns true if the Trouble algorithm halts for input i, and it returns false if the Trouble algorithm does not halt for input i</a:t>
            </a:r>
          </a:p>
          <a:p>
            <a:pPr lvl="1"/>
            <a:r>
              <a:rPr lang="en-US" dirty="0"/>
              <a:t>Looking back at the pseudo-code for the Trouble algorithm, we see that Trouble(</a:t>
            </a:r>
            <a:r>
              <a:rPr lang="en-US" dirty="0" err="1"/>
              <a:t>i</a:t>
            </a:r>
            <a:r>
              <a:rPr lang="en-US" dirty="0"/>
              <a:t>) should return true if halt(i, i) returns false, and Trouble(</a:t>
            </a:r>
            <a:r>
              <a:rPr lang="en-US" dirty="0" err="1"/>
              <a:t>i</a:t>
            </a:r>
            <a:r>
              <a:rPr lang="en-US" dirty="0"/>
              <a:t>) should loop forever if halt(i, i) returns true</a:t>
            </a:r>
          </a:p>
          <a:p>
            <a:pPr lvl="1"/>
            <a:r>
              <a:rPr lang="en-US" dirty="0"/>
              <a:t>Therefore, halt(t, i) must differ from every row in the matrix in at least one position (the main diagonal, where the row number equals the column number), so no row of the matrix can represent the Trouble algorithm</a:t>
            </a:r>
          </a:p>
          <a:p>
            <a:pPr lvl="1"/>
            <a:r>
              <a:rPr lang="en-US" dirty="0"/>
              <a:t>Recall that each row in M represents a Turing machine, and every Turing machines is represented by some row in the matrix</a:t>
            </a:r>
          </a:p>
          <a:p>
            <a:pPr lvl="1"/>
            <a:r>
              <a:rPr lang="en-US" dirty="0"/>
              <a:t>However, if implementing a solution to halt were possible, then implementing Trouble would be possible, and we just reasoned that no row in the matrix represents the Trouble algorithm; therefore, implementing halt is not possible</a:t>
            </a:r>
          </a:p>
        </p:txBody>
      </p:sp>
    </p:spTree>
    <p:extLst>
      <p:ext uri="{BB962C8B-B14F-4D97-AF65-F5344CB8AC3E}">
        <p14:creationId xmlns:p14="http://schemas.microsoft.com/office/powerpoint/2010/main" val="3762110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AE0-863D-4B6F-BD44-34FC972D797A}"/>
              </a:ext>
            </a:extLst>
          </p:cNvPr>
          <p:cNvSpPr>
            <a:spLocks noGrp="1"/>
          </p:cNvSpPr>
          <p:nvPr>
            <p:ph type="title"/>
          </p:nvPr>
        </p:nvSpPr>
        <p:spPr/>
        <p:txBody>
          <a:bodyPr/>
          <a:lstStyle/>
          <a:p>
            <a:r>
              <a:rPr lang="en-US" dirty="0"/>
              <a:t>An Impossible Task</a:t>
            </a:r>
          </a:p>
        </p:txBody>
      </p:sp>
      <p:sp>
        <p:nvSpPr>
          <p:cNvPr id="3" name="Content Placeholder 2">
            <a:extLst>
              <a:ext uri="{FF2B5EF4-FFF2-40B4-BE49-F238E27FC236}">
                <a16:creationId xmlns:a16="http://schemas.microsoft.com/office/drawing/2014/main" id="{CD523DF8-2006-4828-968A-056D225ECAAC}"/>
              </a:ext>
            </a:extLst>
          </p:cNvPr>
          <p:cNvSpPr>
            <a:spLocks noGrp="1"/>
          </p:cNvSpPr>
          <p:nvPr>
            <p:ph idx="1"/>
          </p:nvPr>
        </p:nvSpPr>
        <p:spPr/>
        <p:txBody>
          <a:bodyPr>
            <a:normAutofit fontScale="77500" lnSpcReduction="20000"/>
          </a:bodyPr>
          <a:lstStyle/>
          <a:p>
            <a:r>
              <a:rPr lang="en-US" dirty="0"/>
              <a:t>I have seen diagonalization used to demonstrate that there are well-defined sequences of 0s and 1s that cannot be produced by any algorithm</a:t>
            </a:r>
          </a:p>
          <a:p>
            <a:r>
              <a:rPr lang="en-US" dirty="0"/>
              <a:t>Imagine ordering all possible inputs to a universal Turing machine (binary version)</a:t>
            </a:r>
          </a:p>
          <a:p>
            <a:r>
              <a:rPr lang="en-US" dirty="0"/>
              <a:t>Consider a matrix with rows representing each input that leads to an output with infinite length (i.e., it produces an infinite sequence of 0s and 1s)</a:t>
            </a:r>
          </a:p>
          <a:p>
            <a:r>
              <a:rPr lang="en-US" dirty="0"/>
              <a:t>Now consider the main diagonal, but change all the 0s to 1s and all the 1s to 0s</a:t>
            </a:r>
          </a:p>
          <a:p>
            <a:r>
              <a:rPr lang="en-US" dirty="0"/>
              <a:t>This is a well-defined sequence of 0s and 1s that is not produced by any input to the universal Turing machine, and therefore, not produced by any algorithm</a:t>
            </a:r>
          </a:p>
          <a:p>
            <a:r>
              <a:rPr lang="en-US" dirty="0"/>
              <a:t>You might ask: Why can't you just design a Turing machine to produce this sequence?</a:t>
            </a:r>
          </a:p>
          <a:p>
            <a:r>
              <a:rPr lang="en-US" dirty="0"/>
              <a:t>The reason is that this would require determining whether the universal Turing machine halts for each of its input (to determine whether this represents a row of the matrix)</a:t>
            </a:r>
          </a:p>
          <a:p>
            <a:r>
              <a:rPr lang="en-US" dirty="0"/>
              <a:t>That turns out to be equivalent to the halting problem; it is not solvable</a:t>
            </a:r>
          </a:p>
        </p:txBody>
      </p:sp>
    </p:spTree>
    <p:extLst>
      <p:ext uri="{BB962C8B-B14F-4D97-AF65-F5344CB8AC3E}">
        <p14:creationId xmlns:p14="http://schemas.microsoft.com/office/powerpoint/2010/main" val="3316470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178F-1AB7-4D71-AD46-848E31935664}"/>
              </a:ext>
            </a:extLst>
          </p:cNvPr>
          <p:cNvSpPr>
            <a:spLocks noGrp="1"/>
          </p:cNvSpPr>
          <p:nvPr>
            <p:ph type="title"/>
          </p:nvPr>
        </p:nvSpPr>
        <p:spPr/>
        <p:txBody>
          <a:bodyPr/>
          <a:lstStyle/>
          <a:p>
            <a:r>
              <a:rPr lang="en-US" dirty="0"/>
              <a:t>Nondeterministic Turing Machines</a:t>
            </a:r>
          </a:p>
        </p:txBody>
      </p:sp>
      <p:sp>
        <p:nvSpPr>
          <p:cNvPr id="3" name="Content Placeholder 2">
            <a:extLst>
              <a:ext uri="{FF2B5EF4-FFF2-40B4-BE49-F238E27FC236}">
                <a16:creationId xmlns:a16="http://schemas.microsoft.com/office/drawing/2014/main" id="{79FEE510-4E10-48AF-A939-19AB244744BE}"/>
              </a:ext>
            </a:extLst>
          </p:cNvPr>
          <p:cNvSpPr>
            <a:spLocks noGrp="1"/>
          </p:cNvSpPr>
          <p:nvPr>
            <p:ph idx="1"/>
          </p:nvPr>
        </p:nvSpPr>
        <p:spPr/>
        <p:txBody>
          <a:bodyPr>
            <a:normAutofit fontScale="62500" lnSpcReduction="20000"/>
          </a:bodyPr>
          <a:lstStyle/>
          <a:p>
            <a:r>
              <a:rPr lang="en-US" dirty="0"/>
              <a:t>All the Turing machines that we can produce are deterministic; given the machine and a specific input, there is a direct course of action that will follow</a:t>
            </a:r>
          </a:p>
          <a:p>
            <a:r>
              <a:rPr lang="en-US" dirty="0"/>
              <a:t>We can hypothesize an extension of the Turing machine model that is (in a sense) nondeterministic; this will be called a </a:t>
            </a:r>
            <a:r>
              <a:rPr lang="en-US" b="1" dirty="0"/>
              <a:t>nondeterministic Turing machine</a:t>
            </a:r>
          </a:p>
          <a:p>
            <a:pPr lvl="1"/>
            <a:r>
              <a:rPr lang="en-US" dirty="0"/>
              <a:t>As with regular Turing machines, there are multiple ways to define this, but all valid definitions are ultimately equivalent; we will consider one valid definition</a:t>
            </a:r>
          </a:p>
          <a:p>
            <a:pPr lvl="1"/>
            <a:r>
              <a:rPr lang="en-US" dirty="0"/>
              <a:t>For every internal state, symbol combination, instead of one </a:t>
            </a:r>
            <a:r>
              <a:rPr lang="en-US" i="1" dirty="0"/>
              <a:t>action</a:t>
            </a:r>
            <a:r>
              <a:rPr lang="en-US" dirty="0"/>
              <a:t> that is always taken (indicating a symbol to write, a direction to move, and a destination state), there will be a set of actions</a:t>
            </a:r>
          </a:p>
          <a:p>
            <a:pPr lvl="1"/>
            <a:r>
              <a:rPr lang="en-US" dirty="0"/>
              <a:t>The set may contain no actions, one action, or many actions</a:t>
            </a:r>
          </a:p>
          <a:p>
            <a:pPr lvl="1"/>
            <a:r>
              <a:rPr lang="en-US" dirty="0"/>
              <a:t>A nondeterministic Turing machine takes all applicable actions at once (i.e., in parallel), leading to a superposition of Turing machine configurations</a:t>
            </a:r>
          </a:p>
          <a:p>
            <a:pPr lvl="1"/>
            <a:r>
              <a:rPr lang="en-US" dirty="0"/>
              <a:t>Note that the nondeterministic Turing machine is not randomly choosing a single action; it is taking all applicable actions at the same instant</a:t>
            </a:r>
          </a:p>
          <a:p>
            <a:pPr lvl="1"/>
            <a:r>
              <a:rPr lang="en-US" dirty="0"/>
              <a:t>As soon as any path leads to an accepting state, the entire machine stops</a:t>
            </a:r>
          </a:p>
          <a:p>
            <a:r>
              <a:rPr lang="en-US" dirty="0"/>
              <a:t>A nondeterministic Turing machine can be simulated by a regular Turing machine, but the slowdown (at least using an obvious approach) would be exponential</a:t>
            </a:r>
          </a:p>
          <a:p>
            <a:r>
              <a:rPr lang="en-US" dirty="0"/>
              <a:t>Everything that is computable by a nondeterministic Turing machine is also computable by a regular Turing machine, but some things might be much faster on a nondeterministic Turing machine</a:t>
            </a:r>
          </a:p>
        </p:txBody>
      </p:sp>
    </p:spTree>
    <p:extLst>
      <p:ext uri="{BB962C8B-B14F-4D97-AF65-F5344CB8AC3E}">
        <p14:creationId xmlns:p14="http://schemas.microsoft.com/office/powerpoint/2010/main" val="4168820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297E0-8F58-4DFC-AA05-36AE701B4E1B}"/>
              </a:ext>
            </a:extLst>
          </p:cNvPr>
          <p:cNvSpPr>
            <a:spLocks noGrp="1"/>
          </p:cNvSpPr>
          <p:nvPr>
            <p:ph type="title"/>
          </p:nvPr>
        </p:nvSpPr>
        <p:spPr/>
        <p:txBody>
          <a:bodyPr/>
          <a:lstStyle/>
          <a:p>
            <a:r>
              <a:rPr lang="en-US" dirty="0"/>
              <a:t>Optimization Problems</a:t>
            </a:r>
          </a:p>
        </p:txBody>
      </p:sp>
      <p:sp>
        <p:nvSpPr>
          <p:cNvPr id="3" name="Content Placeholder 2">
            <a:extLst>
              <a:ext uri="{FF2B5EF4-FFF2-40B4-BE49-F238E27FC236}">
                <a16:creationId xmlns:a16="http://schemas.microsoft.com/office/drawing/2014/main" id="{5141E883-8B87-4A9B-9A1E-7A5FA9CCEF32}"/>
              </a:ext>
            </a:extLst>
          </p:cNvPr>
          <p:cNvSpPr>
            <a:spLocks noGrp="1"/>
          </p:cNvSpPr>
          <p:nvPr>
            <p:ph idx="1"/>
          </p:nvPr>
        </p:nvSpPr>
        <p:spPr/>
        <p:txBody>
          <a:bodyPr>
            <a:normAutofit fontScale="77500" lnSpcReduction="20000"/>
          </a:bodyPr>
          <a:lstStyle/>
          <a:p>
            <a:r>
              <a:rPr lang="en-US" dirty="0"/>
              <a:t>When talking about different problems that may or may not be solvable by a regular or a nondeterministic Turing machine, there are often two versions of the problem</a:t>
            </a:r>
          </a:p>
          <a:p>
            <a:r>
              <a:rPr lang="en-US" dirty="0"/>
              <a:t>The simpler version of the problem is called a </a:t>
            </a:r>
            <a:r>
              <a:rPr lang="en-US" i="1" dirty="0"/>
              <a:t>decision problem </a:t>
            </a:r>
            <a:r>
              <a:rPr lang="en-US" dirty="0"/>
              <a:t>which, as we have already discussed, asks a yes/no question</a:t>
            </a:r>
          </a:p>
          <a:p>
            <a:r>
              <a:rPr lang="en-US" dirty="0"/>
              <a:t>The harder version is called an </a:t>
            </a:r>
            <a:r>
              <a:rPr lang="en-US" i="1" dirty="0"/>
              <a:t>optimization problem</a:t>
            </a:r>
            <a:r>
              <a:rPr lang="en-US" dirty="0"/>
              <a:t>, which asks us to find the best way of doing something</a:t>
            </a:r>
          </a:p>
          <a:p>
            <a:r>
              <a:rPr lang="en-US" dirty="0"/>
              <a:t>For example, </a:t>
            </a:r>
            <a:r>
              <a:rPr lang="en-US" i="1" dirty="0"/>
              <a:t>the Hamiltonian cycle problem </a:t>
            </a:r>
            <a:r>
              <a:rPr lang="en-US" dirty="0"/>
              <a:t>asks whether there is any Hamiltonian cycle in a graph; this is a decision problem</a:t>
            </a:r>
          </a:p>
          <a:p>
            <a:r>
              <a:rPr lang="en-US" dirty="0"/>
              <a:t>The related optimization problem allows weighted edges and asks us to find the shortest Hamiltonian cycle in the graph; this is also known as </a:t>
            </a:r>
            <a:r>
              <a:rPr lang="en-US" i="1" dirty="0"/>
              <a:t>the traveling salesman problem</a:t>
            </a:r>
          </a:p>
          <a:p>
            <a:r>
              <a:rPr lang="en-US" dirty="0"/>
              <a:t>We can typically recast optimization problems as a sequence of decision problems</a:t>
            </a:r>
          </a:p>
          <a:p>
            <a:r>
              <a:rPr lang="en-US" dirty="0"/>
              <a:t>For example, we can ask if a solution exists with an answer better than some chosen upper-bound or lower-bound, and we can vary the bound iteratively</a:t>
            </a:r>
          </a:p>
        </p:txBody>
      </p:sp>
    </p:spTree>
    <p:extLst>
      <p:ext uri="{BB962C8B-B14F-4D97-AF65-F5344CB8AC3E}">
        <p14:creationId xmlns:p14="http://schemas.microsoft.com/office/powerpoint/2010/main" val="1421242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E052-5D09-401B-8A7C-46A12BF35B91}"/>
              </a:ext>
            </a:extLst>
          </p:cNvPr>
          <p:cNvSpPr>
            <a:spLocks noGrp="1"/>
          </p:cNvSpPr>
          <p:nvPr>
            <p:ph type="title"/>
          </p:nvPr>
        </p:nvSpPr>
        <p:spPr/>
        <p:txBody>
          <a:bodyPr/>
          <a:lstStyle/>
          <a:p>
            <a:r>
              <a:rPr lang="en-US" dirty="0"/>
              <a:t>Complexity Classes P and NP</a:t>
            </a:r>
          </a:p>
        </p:txBody>
      </p:sp>
      <p:sp>
        <p:nvSpPr>
          <p:cNvPr id="3" name="Content Placeholder 2">
            <a:extLst>
              <a:ext uri="{FF2B5EF4-FFF2-40B4-BE49-F238E27FC236}">
                <a16:creationId xmlns:a16="http://schemas.microsoft.com/office/drawing/2014/main" id="{2666B6AD-632D-4006-84F9-AFB2158F7445}"/>
              </a:ext>
            </a:extLst>
          </p:cNvPr>
          <p:cNvSpPr>
            <a:spLocks noGrp="1"/>
          </p:cNvSpPr>
          <p:nvPr>
            <p:ph idx="1"/>
          </p:nvPr>
        </p:nvSpPr>
        <p:spPr/>
        <p:txBody>
          <a:bodyPr>
            <a:normAutofit fontScale="70000" lnSpcReduction="20000"/>
          </a:bodyPr>
          <a:lstStyle/>
          <a:p>
            <a:r>
              <a:rPr lang="en-US" dirty="0"/>
              <a:t>A </a:t>
            </a:r>
            <a:r>
              <a:rPr lang="en-US" b="1" dirty="0"/>
              <a:t>complexity class </a:t>
            </a:r>
            <a:r>
              <a:rPr lang="en-US" dirty="0"/>
              <a:t>defines a set of computational problems with similar big-Oh time or memory bounds for deterministic or nondeterministic Turing machines</a:t>
            </a:r>
          </a:p>
          <a:p>
            <a:r>
              <a:rPr lang="en-US" dirty="0"/>
              <a:t>The class </a:t>
            </a:r>
            <a:r>
              <a:rPr lang="en-US" b="1" dirty="0"/>
              <a:t>P </a:t>
            </a:r>
            <a:r>
              <a:rPr lang="en-US" dirty="0"/>
              <a:t>defines all decision problems that can be solved by a regular Turing machine (i.e., an algorithm) in polynomial time</a:t>
            </a:r>
          </a:p>
          <a:p>
            <a:r>
              <a:rPr lang="en-US" dirty="0"/>
              <a:t>The class </a:t>
            </a:r>
            <a:r>
              <a:rPr lang="en-US" b="1" dirty="0"/>
              <a:t>NP </a:t>
            </a:r>
            <a:r>
              <a:rPr lang="en-US" dirty="0"/>
              <a:t>defines all decision problems that can be solved by a nondeterministic Turing machine in polynomial time</a:t>
            </a:r>
          </a:p>
          <a:p>
            <a:r>
              <a:rPr lang="en-US" dirty="0"/>
              <a:t>It is equivalent to define NP (roughly speaking) as the set of decision problems for which a yes solution to the problem can be checked by a regular Turing machine in polynomial time</a:t>
            </a:r>
          </a:p>
          <a:p>
            <a:r>
              <a:rPr lang="en-US" dirty="0"/>
              <a:t>This is not obvious; we are not going to prove it formally in this class, but here is a (hopefully) intuitive explanation</a:t>
            </a:r>
          </a:p>
          <a:p>
            <a:pPr lvl="1"/>
            <a:r>
              <a:rPr lang="en-US" dirty="0"/>
              <a:t>If a regular Turing machine can check a yes solution in polynomial time, a non-deterministic polynomial Turing machine can try every possible solution in parallel and check them</a:t>
            </a:r>
          </a:p>
          <a:p>
            <a:pPr lvl="1"/>
            <a:r>
              <a:rPr lang="en-US" dirty="0"/>
              <a:t>If a non-deterministic Turing machine finds an accepting state in polynomial time, a regular Turing machine can check the path leading to an accepting state and verify that it is valid</a:t>
            </a:r>
          </a:p>
          <a:p>
            <a:r>
              <a:rPr lang="en-US" dirty="0"/>
              <a:t>It is a common misconception for people to think that "NP" stands for "non-polynomial", but it does not; it stands for "non-deterministic polynomial time"</a:t>
            </a:r>
          </a:p>
        </p:txBody>
      </p:sp>
    </p:spTree>
    <p:extLst>
      <p:ext uri="{BB962C8B-B14F-4D97-AF65-F5344CB8AC3E}">
        <p14:creationId xmlns:p14="http://schemas.microsoft.com/office/powerpoint/2010/main" val="127366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DC8E-B993-4A03-966E-AB8F8FCA775F}"/>
              </a:ext>
            </a:extLst>
          </p:cNvPr>
          <p:cNvSpPr>
            <a:spLocks noGrp="1"/>
          </p:cNvSpPr>
          <p:nvPr>
            <p:ph type="title"/>
          </p:nvPr>
        </p:nvSpPr>
        <p:spPr/>
        <p:txBody>
          <a:bodyPr/>
          <a:lstStyle/>
          <a:p>
            <a:r>
              <a:rPr lang="en-US" dirty="0"/>
              <a:t>Give Credit Where Credit is Due</a:t>
            </a:r>
          </a:p>
        </p:txBody>
      </p:sp>
      <p:sp>
        <p:nvSpPr>
          <p:cNvPr id="3" name="Content Placeholder 2">
            <a:extLst>
              <a:ext uri="{FF2B5EF4-FFF2-40B4-BE49-F238E27FC236}">
                <a16:creationId xmlns:a16="http://schemas.microsoft.com/office/drawing/2014/main" id="{CFE13A84-6F3C-4EA6-98D0-C64074B4B810}"/>
              </a:ext>
            </a:extLst>
          </p:cNvPr>
          <p:cNvSpPr>
            <a:spLocks noGrp="1"/>
          </p:cNvSpPr>
          <p:nvPr>
            <p:ph idx="1"/>
          </p:nvPr>
        </p:nvSpPr>
        <p:spPr/>
        <p:txBody>
          <a:bodyPr/>
          <a:lstStyle/>
          <a:p>
            <a:r>
              <a:rPr lang="en-US" dirty="0"/>
              <a:t>Most of the content of this topic is not discussed in our textbook</a:t>
            </a:r>
          </a:p>
          <a:p>
            <a:r>
              <a:rPr lang="en-US" dirty="0"/>
              <a:t>I have partially relied on the following resources:</a:t>
            </a:r>
          </a:p>
          <a:p>
            <a:pPr lvl="1"/>
            <a:r>
              <a:rPr lang="en-US" dirty="0"/>
              <a:t>"The Emperor's New Mind: Concerning Computers, Minds, and the Laws of Physics" by Roger Penrose (possibly my favorite book, not really about CS!)</a:t>
            </a:r>
          </a:p>
          <a:p>
            <a:pPr lvl="1"/>
            <a:r>
              <a:rPr lang="en-US" dirty="0"/>
              <a:t>"Computational Complexity" by Papadimitriou</a:t>
            </a:r>
          </a:p>
          <a:p>
            <a:pPr lvl="1"/>
            <a:r>
              <a:rPr lang="en-US" dirty="0"/>
              <a:t>"Introduction to the Theory of Computation" (2</a:t>
            </a:r>
            <a:r>
              <a:rPr lang="en-US" baseline="30000" dirty="0"/>
              <a:t>nd</a:t>
            </a:r>
            <a:r>
              <a:rPr lang="en-US" dirty="0"/>
              <a:t> or 3</a:t>
            </a:r>
            <a:r>
              <a:rPr lang="en-US" baseline="30000" dirty="0"/>
              <a:t>rd</a:t>
            </a:r>
            <a:r>
              <a:rPr lang="en-US" dirty="0"/>
              <a:t> Ed.) by Michael Sipser</a:t>
            </a:r>
          </a:p>
          <a:p>
            <a:pPr lvl="1"/>
            <a:r>
              <a:rPr lang="en-US" dirty="0"/>
              <a:t>"Computational Complexity: A Modern Approach" by Arora and Barak</a:t>
            </a:r>
          </a:p>
          <a:p>
            <a:pPr lvl="1"/>
            <a:r>
              <a:rPr lang="en-US" dirty="0"/>
              <a:t>Various on-line resources, including pages from Wikipedia</a:t>
            </a:r>
          </a:p>
        </p:txBody>
      </p:sp>
    </p:spTree>
    <p:extLst>
      <p:ext uri="{BB962C8B-B14F-4D97-AF65-F5344CB8AC3E}">
        <p14:creationId xmlns:p14="http://schemas.microsoft.com/office/powerpoint/2010/main" val="1032577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3044D-54E6-4B90-9F63-91425C495C79}"/>
              </a:ext>
            </a:extLst>
          </p:cNvPr>
          <p:cNvSpPr>
            <a:spLocks noGrp="1"/>
          </p:cNvSpPr>
          <p:nvPr>
            <p:ph type="title"/>
          </p:nvPr>
        </p:nvSpPr>
        <p:spPr/>
        <p:txBody>
          <a:bodyPr/>
          <a:lstStyle/>
          <a:p>
            <a:r>
              <a:rPr lang="en-US" dirty="0"/>
              <a:t>Does P = NP?</a:t>
            </a:r>
          </a:p>
        </p:txBody>
      </p:sp>
      <p:sp>
        <p:nvSpPr>
          <p:cNvPr id="3" name="Content Placeholder 2">
            <a:extLst>
              <a:ext uri="{FF2B5EF4-FFF2-40B4-BE49-F238E27FC236}">
                <a16:creationId xmlns:a16="http://schemas.microsoft.com/office/drawing/2014/main" id="{9961735F-1456-4162-8170-542536744DE7}"/>
              </a:ext>
            </a:extLst>
          </p:cNvPr>
          <p:cNvSpPr>
            <a:spLocks noGrp="1"/>
          </p:cNvSpPr>
          <p:nvPr>
            <p:ph idx="1"/>
          </p:nvPr>
        </p:nvSpPr>
        <p:spPr/>
        <p:txBody>
          <a:bodyPr>
            <a:normAutofit fontScale="62500" lnSpcReduction="20000"/>
          </a:bodyPr>
          <a:lstStyle/>
          <a:p>
            <a:r>
              <a:rPr lang="en-US" dirty="0"/>
              <a:t>Clearly, </a:t>
            </a:r>
            <a:r>
              <a:rPr lang="en-US" i="1" dirty="0"/>
              <a:t>the class P must be a subset of the class NP</a:t>
            </a:r>
            <a:r>
              <a:rPr lang="en-US" dirty="0"/>
              <a:t>, because every regular Turing machine is also a valid non-deterministic Turing machine</a:t>
            </a:r>
          </a:p>
          <a:p>
            <a:r>
              <a:rPr lang="en-US" dirty="0"/>
              <a:t>This leads to the question: Are there any problems in NP that are not in P? Or, are the two complexity classes equivalent?</a:t>
            </a:r>
          </a:p>
          <a:p>
            <a:r>
              <a:rPr lang="en-US" dirty="0"/>
              <a:t>This is </a:t>
            </a:r>
            <a:r>
              <a:rPr lang="en-US" b="1" dirty="0"/>
              <a:t>the P = NP question</a:t>
            </a:r>
            <a:r>
              <a:rPr lang="en-US" dirty="0"/>
              <a:t>, a.k.a. </a:t>
            </a:r>
            <a:r>
              <a:rPr lang="en-US" i="1" dirty="0"/>
              <a:t>the P versus NP problem</a:t>
            </a:r>
          </a:p>
          <a:p>
            <a:r>
              <a:rPr lang="en-US" dirty="0"/>
              <a:t>The answer, to this day, is not known!</a:t>
            </a:r>
          </a:p>
          <a:p>
            <a:r>
              <a:rPr lang="en-US" dirty="0"/>
              <a:t>It is believed by a majority of computer scientists (as verified by a semi-recent poll) that P ≠ NP, but this has never been proven</a:t>
            </a:r>
          </a:p>
          <a:p>
            <a:r>
              <a:rPr lang="en-US" dirty="0"/>
              <a:t>This is probably the most important open question in computer science</a:t>
            </a:r>
          </a:p>
          <a:p>
            <a:r>
              <a:rPr lang="en-US" dirty="0"/>
              <a:t>If there is any problem that is in NP but not P, such a problem is solvable by a regular Turing machine in theory, but only with an exponential-time algorithm</a:t>
            </a:r>
          </a:p>
          <a:p>
            <a:r>
              <a:rPr lang="en-US" dirty="0"/>
              <a:t>Such problems are said to be </a:t>
            </a:r>
            <a:r>
              <a:rPr lang="en-US" b="1" dirty="0"/>
              <a:t>intractable</a:t>
            </a:r>
          </a:p>
          <a:p>
            <a:r>
              <a:rPr lang="en-US" dirty="0"/>
              <a:t>Sometimes, theoretical computer scientists say a problem is "easy" if it has a polynomial time solution, and "hard" if it requires an exponential solution</a:t>
            </a:r>
          </a:p>
          <a:p>
            <a:r>
              <a:rPr lang="en-US" dirty="0"/>
              <a:t>By this convention, intractable problems are hard</a:t>
            </a:r>
          </a:p>
        </p:txBody>
      </p:sp>
    </p:spTree>
    <p:extLst>
      <p:ext uri="{BB962C8B-B14F-4D97-AF65-F5344CB8AC3E}">
        <p14:creationId xmlns:p14="http://schemas.microsoft.com/office/powerpoint/2010/main" val="3678851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C7BDF-6B6B-4090-A39B-6246ED0DDDE3}"/>
              </a:ext>
            </a:extLst>
          </p:cNvPr>
          <p:cNvSpPr>
            <a:spLocks noGrp="1"/>
          </p:cNvSpPr>
          <p:nvPr>
            <p:ph type="title"/>
          </p:nvPr>
        </p:nvSpPr>
        <p:spPr/>
        <p:txBody>
          <a:bodyPr/>
          <a:lstStyle/>
          <a:p>
            <a:r>
              <a:rPr lang="en-US" dirty="0"/>
              <a:t>Reductions</a:t>
            </a:r>
          </a:p>
        </p:txBody>
      </p:sp>
      <p:sp>
        <p:nvSpPr>
          <p:cNvPr id="3" name="Content Placeholder 2">
            <a:extLst>
              <a:ext uri="{FF2B5EF4-FFF2-40B4-BE49-F238E27FC236}">
                <a16:creationId xmlns:a16="http://schemas.microsoft.com/office/drawing/2014/main" id="{4FE894C2-A98F-4D67-BB92-53DD28C84975}"/>
              </a:ext>
            </a:extLst>
          </p:cNvPr>
          <p:cNvSpPr>
            <a:spLocks noGrp="1"/>
          </p:cNvSpPr>
          <p:nvPr>
            <p:ph idx="1"/>
          </p:nvPr>
        </p:nvSpPr>
        <p:spPr/>
        <p:txBody>
          <a:bodyPr>
            <a:normAutofit fontScale="85000" lnSpcReduction="20000"/>
          </a:bodyPr>
          <a:lstStyle/>
          <a:p>
            <a:r>
              <a:rPr lang="en-US" dirty="0"/>
              <a:t>Remember the notion of </a:t>
            </a:r>
            <a:r>
              <a:rPr lang="en-US" b="1" dirty="0"/>
              <a:t>reduction</a:t>
            </a:r>
            <a:r>
              <a:rPr lang="en-US" dirty="0"/>
              <a:t>, which refers to the situation when an instance of one problem can be mapped to an instance of another problem</a:t>
            </a:r>
          </a:p>
          <a:p>
            <a:r>
              <a:rPr lang="en-US" dirty="0"/>
              <a:t>Typically, we are interested in polynomial-time reductions (i.e., for which the mapping itself takes polynomial time)</a:t>
            </a:r>
          </a:p>
          <a:p>
            <a:r>
              <a:rPr lang="en-US" dirty="0"/>
              <a:t>For example, in a previous topic, we saw that the maximum bipartite matching problem can be reduced to the network flow problem</a:t>
            </a:r>
          </a:p>
          <a:p>
            <a:r>
              <a:rPr lang="en-US" dirty="0"/>
              <a:t>If P</a:t>
            </a:r>
            <a:r>
              <a:rPr lang="en-US" baseline="-25000" dirty="0"/>
              <a:t>1</a:t>
            </a:r>
            <a:r>
              <a:rPr lang="en-US" dirty="0"/>
              <a:t> can be reduced to P</a:t>
            </a:r>
            <a:r>
              <a:rPr lang="en-US" baseline="-25000" dirty="0"/>
              <a:t>2</a:t>
            </a:r>
            <a:r>
              <a:rPr lang="en-US" dirty="0"/>
              <a:t> in polynomial time, you can express this as P</a:t>
            </a:r>
            <a:r>
              <a:rPr lang="en-US" baseline="-25000" dirty="0"/>
              <a:t>1</a:t>
            </a:r>
            <a:r>
              <a:rPr lang="en-US" dirty="0"/>
              <a:t> ≤</a:t>
            </a:r>
            <a:r>
              <a:rPr lang="en-US" baseline="-25000" dirty="0"/>
              <a:t>P</a:t>
            </a:r>
            <a:r>
              <a:rPr lang="en-US" dirty="0"/>
              <a:t> P</a:t>
            </a:r>
            <a:r>
              <a:rPr lang="en-US" baseline="-25000" dirty="0"/>
              <a:t>2</a:t>
            </a:r>
          </a:p>
          <a:p>
            <a:r>
              <a:rPr lang="en-US" dirty="0"/>
              <a:t>Then you can use an algorithm that solves P</a:t>
            </a:r>
            <a:r>
              <a:rPr lang="en-US" baseline="-25000" dirty="0"/>
              <a:t>2</a:t>
            </a:r>
            <a:r>
              <a:rPr lang="en-US" dirty="0"/>
              <a:t> to solve P</a:t>
            </a:r>
            <a:r>
              <a:rPr lang="en-US" baseline="-25000" dirty="0"/>
              <a:t>1</a:t>
            </a:r>
          </a:p>
          <a:p>
            <a:r>
              <a:rPr lang="en-US" dirty="0"/>
              <a:t>If P</a:t>
            </a:r>
            <a:r>
              <a:rPr lang="en-US" baseline="-25000" dirty="0"/>
              <a:t>1</a:t>
            </a:r>
            <a:r>
              <a:rPr lang="en-US" dirty="0"/>
              <a:t> and P</a:t>
            </a:r>
            <a:r>
              <a:rPr lang="en-US" baseline="-25000" dirty="0"/>
              <a:t>2</a:t>
            </a:r>
            <a:r>
              <a:rPr lang="en-US" dirty="0"/>
              <a:t> are decision problems, the answer to the mapped instance of P</a:t>
            </a:r>
            <a:r>
              <a:rPr lang="en-US" baseline="-25000" dirty="0"/>
              <a:t>2</a:t>
            </a:r>
            <a:r>
              <a:rPr lang="en-US" dirty="0"/>
              <a:t> is the same as the answer to the original instance of P</a:t>
            </a:r>
            <a:r>
              <a:rPr lang="en-US" baseline="-25000" dirty="0"/>
              <a:t>1</a:t>
            </a:r>
          </a:p>
          <a:p>
            <a:r>
              <a:rPr lang="en-US" dirty="0"/>
              <a:t>When such a reduction is possible, we can formally say that P</a:t>
            </a:r>
            <a:r>
              <a:rPr lang="en-US" baseline="-25000" dirty="0"/>
              <a:t>1</a:t>
            </a:r>
            <a:r>
              <a:rPr lang="en-US" dirty="0"/>
              <a:t> is at least as easy P</a:t>
            </a:r>
            <a:r>
              <a:rPr lang="en-US" baseline="-25000" dirty="0"/>
              <a:t>2</a:t>
            </a:r>
            <a:r>
              <a:rPr lang="en-US" dirty="0"/>
              <a:t> and P</a:t>
            </a:r>
            <a:r>
              <a:rPr lang="en-US" baseline="-25000" dirty="0"/>
              <a:t>2</a:t>
            </a:r>
            <a:r>
              <a:rPr lang="en-US" dirty="0"/>
              <a:t> is at least as hard as P</a:t>
            </a:r>
            <a:r>
              <a:rPr lang="en-US" baseline="-25000" dirty="0"/>
              <a:t>1</a:t>
            </a:r>
          </a:p>
          <a:p>
            <a:r>
              <a:rPr lang="en-US" dirty="0"/>
              <a:t>It should be fairly obvious that reduction is transitive</a:t>
            </a:r>
          </a:p>
        </p:txBody>
      </p:sp>
    </p:spTree>
    <p:extLst>
      <p:ext uri="{BB962C8B-B14F-4D97-AF65-F5344CB8AC3E}">
        <p14:creationId xmlns:p14="http://schemas.microsoft.com/office/powerpoint/2010/main" val="367358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930C-8F25-4395-BA09-EA56B719604E}"/>
              </a:ext>
            </a:extLst>
          </p:cNvPr>
          <p:cNvSpPr>
            <a:spLocks noGrp="1"/>
          </p:cNvSpPr>
          <p:nvPr>
            <p:ph type="title"/>
          </p:nvPr>
        </p:nvSpPr>
        <p:spPr/>
        <p:txBody>
          <a:bodyPr/>
          <a:lstStyle/>
          <a:p>
            <a:r>
              <a:rPr lang="en-US" dirty="0"/>
              <a:t>Complexity Classes NP-hard and NP-complete</a:t>
            </a:r>
          </a:p>
        </p:txBody>
      </p:sp>
      <p:sp>
        <p:nvSpPr>
          <p:cNvPr id="3" name="Content Placeholder 2">
            <a:extLst>
              <a:ext uri="{FF2B5EF4-FFF2-40B4-BE49-F238E27FC236}">
                <a16:creationId xmlns:a16="http://schemas.microsoft.com/office/drawing/2014/main" id="{C01DDDFF-D983-44D6-B388-1B2675B79D38}"/>
              </a:ext>
            </a:extLst>
          </p:cNvPr>
          <p:cNvSpPr>
            <a:spLocks noGrp="1"/>
          </p:cNvSpPr>
          <p:nvPr>
            <p:ph idx="1"/>
          </p:nvPr>
        </p:nvSpPr>
        <p:spPr/>
        <p:txBody>
          <a:bodyPr>
            <a:normAutofit fontScale="70000" lnSpcReduction="20000"/>
          </a:bodyPr>
          <a:lstStyle/>
          <a:p>
            <a:r>
              <a:rPr lang="en-US" dirty="0"/>
              <a:t>We are now ready to define two additional complexity classes</a:t>
            </a:r>
          </a:p>
          <a:p>
            <a:r>
              <a:rPr lang="en-US" dirty="0"/>
              <a:t>The class </a:t>
            </a:r>
            <a:r>
              <a:rPr lang="en-US" b="1" dirty="0"/>
              <a:t>NP-hard</a:t>
            </a:r>
            <a:r>
              <a:rPr lang="en-US" dirty="0"/>
              <a:t> includes every decision problem for which every problem in NP can be reduced to it in polynomial time</a:t>
            </a:r>
          </a:p>
          <a:p>
            <a:r>
              <a:rPr lang="en-US" dirty="0"/>
              <a:t>A problem in the class NP-hard is called an </a:t>
            </a:r>
            <a:r>
              <a:rPr lang="en-US" i="1" dirty="0"/>
              <a:t>NP-hard problem</a:t>
            </a:r>
          </a:p>
          <a:p>
            <a:r>
              <a:rPr lang="en-US" dirty="0"/>
              <a:t>The class </a:t>
            </a:r>
            <a:r>
              <a:rPr lang="en-US" b="1" dirty="0"/>
              <a:t>NP-complete</a:t>
            </a:r>
            <a:r>
              <a:rPr lang="en-US" dirty="0"/>
              <a:t> includes every decision problem that is in NP and for which every problem that is in NP can be reduced to it in polynomial time</a:t>
            </a:r>
          </a:p>
          <a:p>
            <a:r>
              <a:rPr lang="en-US" dirty="0"/>
              <a:t>A problem in the class NP-complete is called an </a:t>
            </a:r>
            <a:r>
              <a:rPr lang="en-US" i="1" dirty="0"/>
              <a:t>NP-complete problem</a:t>
            </a:r>
          </a:p>
          <a:p>
            <a:r>
              <a:rPr lang="en-US" dirty="0"/>
              <a:t>An alternative definition of an NP-complete problem is a problem that it is NP-hard and is also in NP</a:t>
            </a:r>
          </a:p>
          <a:p>
            <a:r>
              <a:rPr lang="en-US" dirty="0"/>
              <a:t>Note that </a:t>
            </a:r>
            <a:r>
              <a:rPr lang="en-US" i="1" dirty="0"/>
              <a:t>if we can solve any NP-complete problem in polynomial time, then we can solve all NP problems in polynomial time</a:t>
            </a:r>
            <a:r>
              <a:rPr lang="en-US" dirty="0"/>
              <a:t>!</a:t>
            </a:r>
          </a:p>
          <a:p>
            <a:r>
              <a:rPr lang="en-US" dirty="0"/>
              <a:t>This would mean that P = NP</a:t>
            </a:r>
          </a:p>
          <a:p>
            <a:r>
              <a:rPr lang="en-US" dirty="0"/>
              <a:t>Note that not all sources define NP-hard and NP-complete as complexity classes, but rather as properties that some problems might have</a:t>
            </a:r>
          </a:p>
          <a:p>
            <a:endParaRPr lang="en-US" dirty="0"/>
          </a:p>
        </p:txBody>
      </p:sp>
    </p:spTree>
    <p:extLst>
      <p:ext uri="{BB962C8B-B14F-4D97-AF65-F5344CB8AC3E}">
        <p14:creationId xmlns:p14="http://schemas.microsoft.com/office/powerpoint/2010/main" val="1451726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8D479-A8CC-4CA6-9D9B-13132C64C89D}"/>
              </a:ext>
            </a:extLst>
          </p:cNvPr>
          <p:cNvSpPr>
            <a:spLocks noGrp="1"/>
          </p:cNvSpPr>
          <p:nvPr>
            <p:ph type="title"/>
          </p:nvPr>
        </p:nvSpPr>
        <p:spPr/>
        <p:txBody>
          <a:bodyPr/>
          <a:lstStyle/>
          <a:p>
            <a:r>
              <a:rPr lang="en-US" dirty="0"/>
              <a:t>Cook’s Theorem</a:t>
            </a:r>
          </a:p>
        </p:txBody>
      </p:sp>
      <p:sp>
        <p:nvSpPr>
          <p:cNvPr id="3" name="Content Placeholder 2">
            <a:extLst>
              <a:ext uri="{FF2B5EF4-FFF2-40B4-BE49-F238E27FC236}">
                <a16:creationId xmlns:a16="http://schemas.microsoft.com/office/drawing/2014/main" id="{103DC2CD-AEBF-4846-ACF4-EAE5C8782DFC}"/>
              </a:ext>
            </a:extLst>
          </p:cNvPr>
          <p:cNvSpPr>
            <a:spLocks noGrp="1"/>
          </p:cNvSpPr>
          <p:nvPr>
            <p:ph idx="1"/>
          </p:nvPr>
        </p:nvSpPr>
        <p:spPr/>
        <p:txBody>
          <a:bodyPr>
            <a:normAutofit fontScale="70000" lnSpcReduction="20000"/>
          </a:bodyPr>
          <a:lstStyle/>
          <a:p>
            <a:r>
              <a:rPr lang="en-US" dirty="0"/>
              <a:t>In 1971, Stephen Cook proved </a:t>
            </a:r>
            <a:r>
              <a:rPr lang="en-US" i="1" dirty="0"/>
              <a:t>Cook's Theorem</a:t>
            </a:r>
            <a:r>
              <a:rPr lang="en-US" dirty="0"/>
              <a:t>, a.k.a. the Cook–Levin theorem, which states that </a:t>
            </a:r>
            <a:r>
              <a:rPr lang="en-US" i="1" dirty="0"/>
              <a:t>the Boolean satisfiability problem (SAT) is NP-Complete</a:t>
            </a:r>
            <a:endParaRPr lang="en-US" dirty="0"/>
          </a:p>
          <a:p>
            <a:r>
              <a:rPr lang="en-US" dirty="0"/>
              <a:t>The problem: Given a Boolean expression containing Boolean variables, ands, ors, nots, and parentheses, is there any assignment of truth values that makes the expression true?</a:t>
            </a:r>
          </a:p>
          <a:p>
            <a:r>
              <a:rPr lang="en-US" dirty="0"/>
              <a:t>To prove that SAT is NP-complete, we need to prove that it is in NP, and that it is NP-hard</a:t>
            </a:r>
          </a:p>
          <a:p>
            <a:r>
              <a:rPr lang="en-US" dirty="0"/>
              <a:t>Clearly, a potential solution to an instance of SAT can be verified by a regular Turing machine in polynomial time</a:t>
            </a:r>
          </a:p>
          <a:p>
            <a:r>
              <a:rPr lang="en-US" dirty="0"/>
              <a:t>Similarly, a nondeterministic Turing machine could try out all possible solutions simultaneously, and solve the decision problem in polynomial time</a:t>
            </a:r>
          </a:p>
          <a:p>
            <a:r>
              <a:rPr lang="en-US" dirty="0"/>
              <a:t>So, SAT is in NP; this is one of two conditions that must be true for an NP-complete problem</a:t>
            </a:r>
          </a:p>
          <a:p>
            <a:r>
              <a:rPr lang="en-US" dirty="0"/>
              <a:t>The second condition is much more complicated to prove</a:t>
            </a:r>
          </a:p>
          <a:p>
            <a:r>
              <a:rPr lang="en-US" dirty="0"/>
              <a:t>We are going to discuss a version of the proof that I found years ago on Wikipedia (although it has since been edited to some extent)</a:t>
            </a:r>
          </a:p>
        </p:txBody>
      </p:sp>
    </p:spTree>
    <p:extLst>
      <p:ext uri="{BB962C8B-B14F-4D97-AF65-F5344CB8AC3E}">
        <p14:creationId xmlns:p14="http://schemas.microsoft.com/office/powerpoint/2010/main" val="1341426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F615B-8EFA-4395-9A45-09EAABC4EACD}"/>
              </a:ext>
            </a:extLst>
          </p:cNvPr>
          <p:cNvSpPr>
            <a:spLocks noGrp="1"/>
          </p:cNvSpPr>
          <p:nvPr>
            <p:ph type="title"/>
          </p:nvPr>
        </p:nvSpPr>
        <p:spPr/>
        <p:txBody>
          <a:bodyPr/>
          <a:lstStyle/>
          <a:p>
            <a:r>
              <a:rPr lang="en-US" dirty="0"/>
              <a:t>Cook’s Proof (high-level details first)</a:t>
            </a:r>
          </a:p>
        </p:txBody>
      </p:sp>
      <p:sp>
        <p:nvSpPr>
          <p:cNvPr id="3" name="Content Placeholder 2">
            <a:extLst>
              <a:ext uri="{FF2B5EF4-FFF2-40B4-BE49-F238E27FC236}">
                <a16:creationId xmlns:a16="http://schemas.microsoft.com/office/drawing/2014/main" id="{9E01371A-A3D1-49EB-A0CD-D9C537113582}"/>
              </a:ext>
            </a:extLst>
          </p:cNvPr>
          <p:cNvSpPr>
            <a:spLocks noGrp="1"/>
          </p:cNvSpPr>
          <p:nvPr>
            <p:ph idx="1"/>
          </p:nvPr>
        </p:nvSpPr>
        <p:spPr/>
        <p:txBody>
          <a:bodyPr>
            <a:normAutofit fontScale="70000" lnSpcReduction="20000"/>
          </a:bodyPr>
          <a:lstStyle/>
          <a:p>
            <a:r>
              <a:rPr lang="en-US" dirty="0"/>
              <a:t>Consider any given NP problem, X</a:t>
            </a:r>
          </a:p>
          <a:p>
            <a:r>
              <a:rPr lang="en-US" dirty="0"/>
              <a:t>By the definition of NP, there is some nondeterministic Turing machine M = (Q, Σ, s, F, δ) that solves the problem X in polynomial time</a:t>
            </a:r>
          </a:p>
          <a:p>
            <a:r>
              <a:rPr lang="en-US" dirty="0"/>
              <a:t>Here, Q is the set of states including an initial state s and accepting states F; Σ is the alphabet; and δ is the transition function</a:t>
            </a:r>
          </a:p>
          <a:p>
            <a:r>
              <a:rPr lang="en-US" dirty="0"/>
              <a:t>This machine will accept some instances of input to the problem and reject others in polynomial time; that is, for a given input, it decides whether there is a solution</a:t>
            </a:r>
          </a:p>
          <a:p>
            <a:r>
              <a:rPr lang="en-US" dirty="0"/>
              <a:t>Cook showed that it is possible to construct, in polynomial time, a Boolean expression, B, based on M and its input, I, such that B is satisfiable if and only if M accepts I </a:t>
            </a:r>
          </a:p>
          <a:p>
            <a:r>
              <a:rPr lang="en-US" dirty="0"/>
              <a:t>This means that the expression, B, is satisfiable if and only if the answer to the given instance of the decision problem, X, is yes</a:t>
            </a:r>
          </a:p>
          <a:p>
            <a:r>
              <a:rPr lang="en-US" dirty="0"/>
              <a:t>Thus, if SAT is solvable in polynomial time, we can determine the answer to any NP problem, X, in polynomial time</a:t>
            </a:r>
          </a:p>
          <a:p>
            <a:r>
              <a:rPr lang="en-US" dirty="0"/>
              <a:t>We could do this by formulating M (the hypothetical non-deterministic Turing machine to solve X), creating B, and applying the SAT solution to B</a:t>
            </a:r>
          </a:p>
        </p:txBody>
      </p:sp>
    </p:spTree>
    <p:extLst>
      <p:ext uri="{BB962C8B-B14F-4D97-AF65-F5344CB8AC3E}">
        <p14:creationId xmlns:p14="http://schemas.microsoft.com/office/powerpoint/2010/main" val="3427310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9CA10-EB8C-48C4-BD4D-7F56FF379338}"/>
              </a:ext>
            </a:extLst>
          </p:cNvPr>
          <p:cNvSpPr>
            <a:spLocks noGrp="1"/>
          </p:cNvSpPr>
          <p:nvPr>
            <p:ph type="title"/>
          </p:nvPr>
        </p:nvSpPr>
        <p:spPr/>
        <p:txBody>
          <a:bodyPr/>
          <a:lstStyle/>
          <a:p>
            <a:r>
              <a:rPr lang="en-US" dirty="0"/>
              <a:t>The Variables of B</a:t>
            </a:r>
          </a:p>
        </p:txBody>
      </p:sp>
      <p:sp>
        <p:nvSpPr>
          <p:cNvPr id="3" name="Content Placeholder 2">
            <a:extLst>
              <a:ext uri="{FF2B5EF4-FFF2-40B4-BE49-F238E27FC236}">
                <a16:creationId xmlns:a16="http://schemas.microsoft.com/office/drawing/2014/main" id="{1E40727A-CA49-405A-BA3C-000C1A4404A3}"/>
              </a:ext>
            </a:extLst>
          </p:cNvPr>
          <p:cNvSpPr>
            <a:spLocks noGrp="1"/>
          </p:cNvSpPr>
          <p:nvPr>
            <p:ph idx="1"/>
          </p:nvPr>
        </p:nvSpPr>
        <p:spPr/>
        <p:txBody>
          <a:bodyPr>
            <a:normAutofit fontScale="92500" lnSpcReduction="10000"/>
          </a:bodyPr>
          <a:lstStyle/>
          <a:p>
            <a:r>
              <a:rPr lang="en-US" dirty="0"/>
              <a:t>In what follows, q ∈ Q, −p(n) ≤ i ≤ p(n), j ∈ Σ, 0 ≤ k ≤ p(n), and p(n) is the (polynomial) time it takes M to solve a problem instance of size n</a:t>
            </a:r>
          </a:p>
          <a:p>
            <a:r>
              <a:rPr lang="en-US" dirty="0"/>
              <a:t>Note that |Σ| and |Q| are technically constants</a:t>
            </a:r>
          </a:p>
          <a:p>
            <a:r>
              <a:rPr lang="en-US" dirty="0"/>
              <a:t>The Boolean formula B relies on the following variables:</a:t>
            </a:r>
          </a:p>
          <a:p>
            <a:pPr lvl="1"/>
            <a:r>
              <a:rPr lang="en-US" dirty="0"/>
              <a:t>T</a:t>
            </a:r>
            <a:r>
              <a:rPr lang="en-US" baseline="-25000" dirty="0"/>
              <a:t>i,j,k</a:t>
            </a:r>
            <a:r>
              <a:rPr lang="en-US" dirty="0"/>
              <a:t> is true iff tape cell i contains symbol j at step k of the computation; there are O(p(n)</a:t>
            </a:r>
            <a:r>
              <a:rPr lang="en-US" baseline="30000" dirty="0"/>
              <a:t>2</a:t>
            </a:r>
            <a:r>
              <a:rPr lang="en-US" dirty="0"/>
              <a:t>) such variables</a:t>
            </a:r>
          </a:p>
          <a:p>
            <a:pPr lvl="1"/>
            <a:r>
              <a:rPr lang="en-US" dirty="0"/>
              <a:t>H</a:t>
            </a:r>
            <a:r>
              <a:rPr lang="en-US" baseline="-25000" dirty="0"/>
              <a:t>i,k</a:t>
            </a:r>
            <a:r>
              <a:rPr lang="en-US" dirty="0"/>
              <a:t> is true iff the M's read/write head is at tape cell i at step k of the computation; there are O(p(n)</a:t>
            </a:r>
            <a:r>
              <a:rPr lang="en-US" baseline="30000" dirty="0"/>
              <a:t>2</a:t>
            </a:r>
            <a:r>
              <a:rPr lang="en-US" dirty="0"/>
              <a:t>) such variables</a:t>
            </a:r>
          </a:p>
          <a:p>
            <a:pPr lvl="1"/>
            <a:r>
              <a:rPr lang="en-US" dirty="0"/>
              <a:t>Q</a:t>
            </a:r>
            <a:r>
              <a:rPr lang="en-US" baseline="-25000" dirty="0"/>
              <a:t>q,k</a:t>
            </a:r>
            <a:r>
              <a:rPr lang="en-US" dirty="0"/>
              <a:t> is true iff M is in state q at step k of the computation; there are O(p(n)) such variables</a:t>
            </a:r>
          </a:p>
          <a:p>
            <a:r>
              <a:rPr lang="en-US" dirty="0"/>
              <a:t>Note that these are intended interpretations of the variables, not assigned values</a:t>
            </a:r>
          </a:p>
        </p:txBody>
      </p:sp>
    </p:spTree>
    <p:extLst>
      <p:ext uri="{BB962C8B-B14F-4D97-AF65-F5344CB8AC3E}">
        <p14:creationId xmlns:p14="http://schemas.microsoft.com/office/powerpoint/2010/main" val="3862077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BCFF-1CB0-4C75-80CC-B8C262ED7BB6}"/>
              </a:ext>
            </a:extLst>
          </p:cNvPr>
          <p:cNvSpPr>
            <a:spLocks noGrp="1"/>
          </p:cNvSpPr>
          <p:nvPr>
            <p:ph type="title"/>
          </p:nvPr>
        </p:nvSpPr>
        <p:spPr/>
        <p:txBody>
          <a:bodyPr/>
          <a:lstStyle/>
          <a:p>
            <a:r>
              <a:rPr lang="en-US" dirty="0"/>
              <a:t>The Clauses of B</a:t>
            </a:r>
          </a:p>
        </p:txBody>
      </p:sp>
      <p:sp>
        <p:nvSpPr>
          <p:cNvPr id="3" name="Content Placeholder 2">
            <a:extLst>
              <a:ext uri="{FF2B5EF4-FFF2-40B4-BE49-F238E27FC236}">
                <a16:creationId xmlns:a16="http://schemas.microsoft.com/office/drawing/2014/main" id="{04FE5180-1227-4735-94E3-3F4C0BCA8A79}"/>
              </a:ext>
            </a:extLst>
          </p:cNvPr>
          <p:cNvSpPr>
            <a:spLocks noGrp="1"/>
          </p:cNvSpPr>
          <p:nvPr>
            <p:ph idx="1"/>
          </p:nvPr>
        </p:nvSpPr>
        <p:spPr/>
        <p:txBody>
          <a:bodyPr>
            <a:normAutofit fontScale="62500" lnSpcReduction="20000"/>
          </a:bodyPr>
          <a:lstStyle/>
          <a:p>
            <a:r>
              <a:rPr lang="en-US" dirty="0"/>
              <a:t>Now let's consider the following clauses:</a:t>
            </a:r>
          </a:p>
          <a:p>
            <a:pPr lvl="1">
              <a:lnSpc>
                <a:spcPct val="120000"/>
              </a:lnSpc>
              <a:spcBef>
                <a:spcPts val="0"/>
              </a:spcBef>
            </a:pPr>
            <a:r>
              <a:rPr lang="en-US" dirty="0"/>
              <a:t>T</a:t>
            </a:r>
            <a:r>
              <a:rPr lang="en-US" baseline="-25000" dirty="0"/>
              <a:t>i,j,0</a:t>
            </a:r>
            <a:r>
              <a:rPr lang="en-US" dirty="0"/>
              <a:t> for all i and j such that tape cell i of the input I contains symbol j; this represents the initial contents of the tape; there are O(p(n)) such clauses</a:t>
            </a:r>
          </a:p>
          <a:p>
            <a:pPr lvl="1">
              <a:lnSpc>
                <a:spcPct val="120000"/>
              </a:lnSpc>
              <a:spcBef>
                <a:spcPts val="0"/>
              </a:spcBef>
            </a:pPr>
            <a:r>
              <a:rPr lang="en-US" dirty="0"/>
              <a:t>Q</a:t>
            </a:r>
            <a:r>
              <a:rPr lang="en-US" baseline="-25000" dirty="0"/>
              <a:t>s,0</a:t>
            </a:r>
            <a:r>
              <a:rPr lang="en-US" dirty="0"/>
              <a:t>, which represents the initial state of M; there is one such clause</a:t>
            </a:r>
          </a:p>
          <a:p>
            <a:pPr lvl="1">
              <a:lnSpc>
                <a:spcPct val="120000"/>
              </a:lnSpc>
              <a:spcBef>
                <a:spcPts val="0"/>
              </a:spcBef>
            </a:pPr>
            <a:r>
              <a:rPr lang="en-US" dirty="0"/>
              <a:t>H</a:t>
            </a:r>
            <a:r>
              <a:rPr lang="en-US" baseline="-25000" dirty="0"/>
              <a:t>0,0</a:t>
            </a:r>
            <a:r>
              <a:rPr lang="en-US" dirty="0"/>
              <a:t>, which represents the initial position of the read/write head; there is one such clause</a:t>
            </a:r>
          </a:p>
          <a:p>
            <a:pPr lvl="1">
              <a:lnSpc>
                <a:spcPct val="120000"/>
              </a:lnSpc>
              <a:spcBef>
                <a:spcPts val="0"/>
              </a:spcBef>
            </a:pPr>
            <a:r>
              <a:rPr lang="en-US" dirty="0"/>
              <a:t>T</a:t>
            </a:r>
            <a:r>
              <a:rPr lang="en-US" baseline="-25000" dirty="0"/>
              <a:t>i,j,k</a:t>
            </a:r>
            <a:r>
              <a:rPr lang="en-US" dirty="0"/>
              <a:t> → ¬ T</a:t>
            </a:r>
            <a:r>
              <a:rPr lang="en-US" baseline="-25000" dirty="0"/>
              <a:t>i,j’,k</a:t>
            </a:r>
            <a:r>
              <a:rPr lang="en-US" dirty="0"/>
              <a:t> for all j and j' such that j ≠ j' (and for all i and k); i.e., there can be only one symbol per tape cell; there are O(p(n)</a:t>
            </a:r>
            <a:r>
              <a:rPr lang="en-US" baseline="30000" dirty="0"/>
              <a:t>2</a:t>
            </a:r>
            <a:r>
              <a:rPr lang="en-US" dirty="0"/>
              <a:t>) such clauses</a:t>
            </a:r>
          </a:p>
          <a:p>
            <a:pPr lvl="1">
              <a:lnSpc>
                <a:spcPct val="120000"/>
              </a:lnSpc>
              <a:spcBef>
                <a:spcPts val="0"/>
              </a:spcBef>
            </a:pPr>
            <a:r>
              <a:rPr lang="en-US" dirty="0"/>
              <a:t>T</a:t>
            </a:r>
            <a:r>
              <a:rPr lang="en-US" baseline="-25000" dirty="0"/>
              <a:t>i,j,k</a:t>
            </a:r>
            <a:r>
              <a:rPr lang="en-US" dirty="0"/>
              <a:t> ∧ T</a:t>
            </a:r>
            <a:r>
              <a:rPr lang="en-US" baseline="-25000" dirty="0"/>
              <a:t>i,j’,(k+1)</a:t>
            </a:r>
            <a:r>
              <a:rPr lang="en-US" dirty="0"/>
              <a:t> → H</a:t>
            </a:r>
            <a:r>
              <a:rPr lang="en-US" baseline="-25000" dirty="0"/>
              <a:t>i,k </a:t>
            </a:r>
            <a:r>
              <a:rPr lang="en-US" dirty="0"/>
              <a:t>for all j and j' such that j ≠ j' (and for all i and k); i.e., each tape symbol remains unchanged unless written; there are O(p(n)</a:t>
            </a:r>
            <a:r>
              <a:rPr lang="en-US" baseline="30000" dirty="0"/>
              <a:t>2</a:t>
            </a:r>
            <a:r>
              <a:rPr lang="en-US" dirty="0"/>
              <a:t>) such clauses</a:t>
            </a:r>
          </a:p>
          <a:p>
            <a:pPr lvl="1">
              <a:lnSpc>
                <a:spcPct val="120000"/>
              </a:lnSpc>
              <a:spcBef>
                <a:spcPts val="0"/>
              </a:spcBef>
            </a:pPr>
            <a:r>
              <a:rPr lang="en-US" dirty="0"/>
              <a:t>Q</a:t>
            </a:r>
            <a:r>
              <a:rPr lang="en-US" baseline="-25000" dirty="0"/>
              <a:t>q,k</a:t>
            </a:r>
            <a:r>
              <a:rPr lang="en-US" dirty="0"/>
              <a:t> → ¬ Q</a:t>
            </a:r>
            <a:r>
              <a:rPr lang="en-US" baseline="-25000" dirty="0"/>
              <a:t>q’,k</a:t>
            </a:r>
            <a:r>
              <a:rPr lang="en-US" dirty="0"/>
              <a:t> for all q and q' such that q ≠ q' (and for all k); i.e., there can be only one state at a time; there are O(p(n)) such clauses</a:t>
            </a:r>
          </a:p>
          <a:p>
            <a:pPr lvl="1">
              <a:lnSpc>
                <a:spcPct val="120000"/>
              </a:lnSpc>
              <a:spcBef>
                <a:spcPts val="0"/>
              </a:spcBef>
            </a:pPr>
            <a:r>
              <a:rPr lang="en-US" dirty="0"/>
              <a:t>H</a:t>
            </a:r>
            <a:r>
              <a:rPr lang="en-US" baseline="-25000" dirty="0"/>
              <a:t>i,k</a:t>
            </a:r>
            <a:r>
              <a:rPr lang="en-US" dirty="0"/>
              <a:t> → ¬ H</a:t>
            </a:r>
            <a:r>
              <a:rPr lang="en-US" baseline="-25000" dirty="0"/>
              <a:t>i’,k</a:t>
            </a:r>
            <a:r>
              <a:rPr lang="en-US" dirty="0"/>
              <a:t> for all i ≠ i' (and for all k); i.e., there can be only one head position at a time; there are O(p(n)</a:t>
            </a:r>
            <a:r>
              <a:rPr lang="en-US" baseline="30000" dirty="0"/>
              <a:t>3</a:t>
            </a:r>
            <a:r>
              <a:rPr lang="en-US" dirty="0"/>
              <a:t>) such clauses</a:t>
            </a:r>
          </a:p>
          <a:p>
            <a:pPr lvl="1">
              <a:lnSpc>
                <a:spcPct val="120000"/>
              </a:lnSpc>
              <a:spcBef>
                <a:spcPts val="0"/>
              </a:spcBef>
            </a:pPr>
            <a:r>
              <a:rPr lang="en-US" dirty="0"/>
              <a:t>(H</a:t>
            </a:r>
            <a:r>
              <a:rPr lang="en-US" baseline="-25000" dirty="0"/>
              <a:t>i,k </a:t>
            </a:r>
            <a:r>
              <a:rPr lang="en-US" dirty="0"/>
              <a:t>∧ Q</a:t>
            </a:r>
            <a:r>
              <a:rPr lang="en-US" baseline="-25000" dirty="0"/>
              <a:t>q,k</a:t>
            </a:r>
            <a:r>
              <a:rPr lang="en-US" dirty="0"/>
              <a:t> ∧ T</a:t>
            </a:r>
            <a:r>
              <a:rPr lang="en-US" baseline="-25000" dirty="0"/>
              <a:t>i,σ,k</a:t>
            </a:r>
            <a:r>
              <a:rPr lang="en-US" dirty="0"/>
              <a:t>) → </a:t>
            </a:r>
            <a:r>
              <a:rPr lang="en-US" sz="1800" dirty="0">
                <a:effectLst/>
                <a:latin typeface="MS Mincho" panose="02020609040205080304" pitchFamily="49" charset="-128"/>
                <a:cs typeface="MS Mincho" panose="02020609040205080304" pitchFamily="49" charset="-128"/>
              </a:rPr>
              <a:t>∨</a:t>
            </a:r>
            <a:r>
              <a:rPr lang="en-US" baseline="-25000" dirty="0"/>
              <a:t>(q, σ, q′, σ′, d) ∈ δ</a:t>
            </a:r>
            <a:r>
              <a:rPr lang="en-US" dirty="0"/>
              <a:t> [H</a:t>
            </a:r>
            <a:r>
              <a:rPr lang="en-US" baseline="-25000" dirty="0"/>
              <a:t>i+d,k+1</a:t>
            </a:r>
            <a:r>
              <a:rPr lang="en-US" dirty="0"/>
              <a:t> ∧ Q</a:t>
            </a:r>
            <a:r>
              <a:rPr lang="en-US" baseline="-25000" dirty="0"/>
              <a:t>q’,k+1</a:t>
            </a:r>
            <a:r>
              <a:rPr lang="en-US" dirty="0"/>
              <a:t> ∧ T</a:t>
            </a:r>
            <a:r>
              <a:rPr lang="en-US" baseline="-25000" dirty="0"/>
              <a:t>i,σ’,k+1</a:t>
            </a:r>
            <a:r>
              <a:rPr lang="en-US" dirty="0"/>
              <a:t>] (for all i and k); i.e., all transitions must be valid; d is +1 or -1, and to generate the right-hand side, we need to loop through all valid transitions; there are O(p(n)</a:t>
            </a:r>
            <a:r>
              <a:rPr lang="en-US" baseline="30000" dirty="0"/>
              <a:t>2</a:t>
            </a:r>
            <a:r>
              <a:rPr lang="en-US" dirty="0"/>
              <a:t>) such clauses</a:t>
            </a:r>
          </a:p>
          <a:p>
            <a:pPr lvl="1">
              <a:lnSpc>
                <a:spcPct val="120000"/>
              </a:lnSpc>
              <a:spcBef>
                <a:spcPts val="0"/>
              </a:spcBef>
            </a:pPr>
            <a:r>
              <a:rPr lang="en-US" sz="2400" dirty="0">
                <a:effectLst/>
                <a:latin typeface="MS Mincho" panose="02020609040205080304" pitchFamily="49" charset="-128"/>
                <a:cs typeface="MS Mincho" panose="02020609040205080304" pitchFamily="49" charset="-128"/>
              </a:rPr>
              <a:t>∨</a:t>
            </a:r>
            <a:r>
              <a:rPr lang="en-US" baseline="-25000" dirty="0"/>
              <a:t>f ∈ F</a:t>
            </a:r>
            <a:r>
              <a:rPr lang="en-US" dirty="0"/>
              <a:t> Q</a:t>
            </a:r>
            <a:r>
              <a:rPr lang="en-US" baseline="-25000" dirty="0"/>
              <a:t>f,p(n)</a:t>
            </a:r>
            <a:r>
              <a:rPr lang="en-US" dirty="0"/>
              <a:t>; this is a single disjunction (logical OR) of clauses representing possible accepting states; i.e., the machine must end in an accepting state; there is one such clause</a:t>
            </a:r>
          </a:p>
          <a:p>
            <a:pPr>
              <a:lnSpc>
                <a:spcPct val="120000"/>
              </a:lnSpc>
              <a:spcBef>
                <a:spcPts val="0"/>
              </a:spcBef>
            </a:pPr>
            <a:r>
              <a:rPr lang="en-US" dirty="0"/>
              <a:t>The Boolean expression, B, is the conjunction (logical AND) of all these clauses</a:t>
            </a:r>
          </a:p>
          <a:p>
            <a:pPr>
              <a:lnSpc>
                <a:spcPct val="120000"/>
              </a:lnSpc>
              <a:spcBef>
                <a:spcPts val="0"/>
              </a:spcBef>
            </a:pPr>
            <a:r>
              <a:rPr lang="en-US" dirty="0"/>
              <a:t>The number of clauses is polynomial with respect to the input size, so B can be formed in polynomial time</a:t>
            </a:r>
          </a:p>
        </p:txBody>
      </p:sp>
    </p:spTree>
    <p:extLst>
      <p:ext uri="{BB962C8B-B14F-4D97-AF65-F5344CB8AC3E}">
        <p14:creationId xmlns:p14="http://schemas.microsoft.com/office/powerpoint/2010/main" val="2438326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97FB4-7DD3-470A-B036-5C5DC2826E5F}"/>
              </a:ext>
            </a:extLst>
          </p:cNvPr>
          <p:cNvSpPr>
            <a:spLocks noGrp="1"/>
          </p:cNvSpPr>
          <p:nvPr>
            <p:ph type="title"/>
          </p:nvPr>
        </p:nvSpPr>
        <p:spPr/>
        <p:txBody>
          <a:bodyPr/>
          <a:lstStyle/>
          <a:p>
            <a:r>
              <a:rPr lang="en-US" dirty="0"/>
              <a:t>What Does B Mean?</a:t>
            </a:r>
          </a:p>
        </p:txBody>
      </p:sp>
      <p:sp>
        <p:nvSpPr>
          <p:cNvPr id="3" name="Content Placeholder 2">
            <a:extLst>
              <a:ext uri="{FF2B5EF4-FFF2-40B4-BE49-F238E27FC236}">
                <a16:creationId xmlns:a16="http://schemas.microsoft.com/office/drawing/2014/main" id="{152587C5-6EF8-4BD7-B64B-77E548E4151A}"/>
              </a:ext>
            </a:extLst>
          </p:cNvPr>
          <p:cNvSpPr>
            <a:spLocks noGrp="1"/>
          </p:cNvSpPr>
          <p:nvPr>
            <p:ph idx="1"/>
          </p:nvPr>
        </p:nvSpPr>
        <p:spPr/>
        <p:txBody>
          <a:bodyPr>
            <a:normAutofit fontScale="70000" lnSpcReduction="20000"/>
          </a:bodyPr>
          <a:lstStyle/>
          <a:p>
            <a:r>
              <a:rPr lang="en-US" dirty="0"/>
              <a:t>The meaning of B roughly translates to the following in English (this is my own wording):</a:t>
            </a:r>
          </a:p>
          <a:p>
            <a:pPr marL="457200" lvl="1" indent="0">
              <a:buNone/>
            </a:pPr>
            <a:r>
              <a:rPr lang="en-US" dirty="0"/>
              <a:t>"We start with the initial contents of the tape, in the initial state, at the initial position of the read-write head, and there is only one symbol in each tape slot at all times, and no symbol changes unless it is written, and we are in only one state at a time, and we are at only one tape position at a time, and every change represents a valid transition, and we end up at an accepting state."</a:t>
            </a:r>
          </a:p>
          <a:p>
            <a:r>
              <a:rPr lang="en-US" dirty="0"/>
              <a:t>Any of assignment of values to the variables that makes the expression B true is analogous to a polynomial-length path for M leading to an accepting state for the original problem instance</a:t>
            </a:r>
          </a:p>
          <a:p>
            <a:r>
              <a:rPr lang="en-US" dirty="0"/>
              <a:t>Similarly, if M contains a polynomial-length path that leads to an accepting state, that path can be used to fill in the variables of B (assigning them their intended values) to make B true</a:t>
            </a:r>
          </a:p>
          <a:p>
            <a:r>
              <a:rPr lang="en-US" dirty="0"/>
              <a:t>Thus, B is satisfiable if an only if M accepts I</a:t>
            </a:r>
          </a:p>
          <a:p>
            <a:r>
              <a:rPr lang="en-US" dirty="0"/>
              <a:t>Instead of solving an instance of the NP problem with M applied to I, you can translate M and I to a Boolean expression, B, in polynomial time, and then determine if B is satisfiable</a:t>
            </a:r>
          </a:p>
          <a:p>
            <a:r>
              <a:rPr lang="en-US" dirty="0"/>
              <a:t>If the Boolean satisfiability problem can be solved in polynomial time, this then shows that any NP problem can be solved in polynomial time by an algorithm (in which case, P = NP)</a:t>
            </a:r>
          </a:p>
        </p:txBody>
      </p:sp>
    </p:spTree>
    <p:extLst>
      <p:ext uri="{BB962C8B-B14F-4D97-AF65-F5344CB8AC3E}">
        <p14:creationId xmlns:p14="http://schemas.microsoft.com/office/powerpoint/2010/main" val="1784049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D52B1-5911-4EC5-B42A-DF3C00AB6592}"/>
              </a:ext>
            </a:extLst>
          </p:cNvPr>
          <p:cNvSpPr>
            <a:spLocks noGrp="1"/>
          </p:cNvSpPr>
          <p:nvPr>
            <p:ph type="title"/>
          </p:nvPr>
        </p:nvSpPr>
        <p:spPr/>
        <p:txBody>
          <a:bodyPr/>
          <a:lstStyle/>
          <a:p>
            <a:r>
              <a:rPr lang="en-US" dirty="0"/>
              <a:t>One Year Later…</a:t>
            </a:r>
          </a:p>
        </p:txBody>
      </p:sp>
      <p:sp>
        <p:nvSpPr>
          <p:cNvPr id="3" name="Content Placeholder 2">
            <a:extLst>
              <a:ext uri="{FF2B5EF4-FFF2-40B4-BE49-F238E27FC236}">
                <a16:creationId xmlns:a16="http://schemas.microsoft.com/office/drawing/2014/main" id="{667ED8A1-DB9C-4294-AB94-DD75D9714A03}"/>
              </a:ext>
            </a:extLst>
          </p:cNvPr>
          <p:cNvSpPr>
            <a:spLocks noGrp="1"/>
          </p:cNvSpPr>
          <p:nvPr>
            <p:ph idx="1"/>
          </p:nvPr>
        </p:nvSpPr>
        <p:spPr/>
        <p:txBody>
          <a:bodyPr>
            <a:normAutofit fontScale="62500" lnSpcReduction="20000"/>
          </a:bodyPr>
          <a:lstStyle/>
          <a:p>
            <a:r>
              <a:rPr lang="en-US" dirty="0"/>
              <a:t>In 1972, the year after Cook proved his theorem, Richard Karp published a very influential paper titled, "Reducibility Among Combinatorial Problems"</a:t>
            </a:r>
          </a:p>
          <a:p>
            <a:r>
              <a:rPr lang="en-US" dirty="0"/>
              <a:t>This paper showed that 21 problems are NP-complete</a:t>
            </a:r>
          </a:p>
          <a:p>
            <a:r>
              <a:rPr lang="en-US" dirty="0"/>
              <a:t>However, Karp’s methodology was nothing like Cook’s</a:t>
            </a:r>
          </a:p>
          <a:p>
            <a:r>
              <a:rPr lang="en-US" dirty="0"/>
              <a:t>Once Cook shows that SAT is NP-complete, it became much simpler to prove that other problems are NP-complete</a:t>
            </a:r>
          </a:p>
          <a:p>
            <a:r>
              <a:rPr lang="en-US" i="1" dirty="0"/>
              <a:t>To show that a new problem is NP-complete, you need to reduce a known NP-complete problem to the new problem in polynomial time</a:t>
            </a:r>
            <a:r>
              <a:rPr lang="en-US" dirty="0"/>
              <a:t>; note that the direction of the reduction is important</a:t>
            </a:r>
          </a:p>
          <a:p>
            <a:r>
              <a:rPr lang="en-US" dirty="0"/>
              <a:t>A successful reduction means that a polynomial-time solution to the new problem can be used to solve an NP-complete problem (and thus all NP problems) in polynomial time</a:t>
            </a:r>
          </a:p>
          <a:p>
            <a:r>
              <a:rPr lang="en-US" dirty="0"/>
              <a:t>The reduction proves that the new problem is NP-hard</a:t>
            </a:r>
          </a:p>
          <a:p>
            <a:r>
              <a:rPr lang="en-US" i="1" dirty="0"/>
              <a:t>You also need to prove that the new problem is in NP</a:t>
            </a:r>
            <a:r>
              <a:rPr lang="en-US" dirty="0"/>
              <a:t> (this is usually simple)</a:t>
            </a:r>
          </a:p>
          <a:p>
            <a:r>
              <a:rPr lang="en-US" dirty="0"/>
              <a:t>Karp started with Cook's result and used a series of reductions to form a hierarchy of problems that are NP-complete</a:t>
            </a:r>
          </a:p>
          <a:p>
            <a:r>
              <a:rPr lang="en-US" dirty="0"/>
              <a:t>Many additional problems have been shown to be NP-complete since then</a:t>
            </a:r>
          </a:p>
        </p:txBody>
      </p:sp>
    </p:spTree>
    <p:extLst>
      <p:ext uri="{BB962C8B-B14F-4D97-AF65-F5344CB8AC3E}">
        <p14:creationId xmlns:p14="http://schemas.microsoft.com/office/powerpoint/2010/main" val="2129761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9817-EFB4-4B98-8882-2A4CFE6FF9D2}"/>
              </a:ext>
            </a:extLst>
          </p:cNvPr>
          <p:cNvSpPr>
            <a:spLocks noGrp="1"/>
          </p:cNvSpPr>
          <p:nvPr>
            <p:ph type="title"/>
          </p:nvPr>
        </p:nvSpPr>
        <p:spPr/>
        <p:txBody>
          <a:bodyPr/>
          <a:lstStyle/>
          <a:p>
            <a:r>
              <a:rPr lang="en-US" dirty="0"/>
              <a:t>3SAT</a:t>
            </a:r>
          </a:p>
        </p:txBody>
      </p:sp>
      <p:sp>
        <p:nvSpPr>
          <p:cNvPr id="3" name="Content Placeholder 2">
            <a:extLst>
              <a:ext uri="{FF2B5EF4-FFF2-40B4-BE49-F238E27FC236}">
                <a16:creationId xmlns:a16="http://schemas.microsoft.com/office/drawing/2014/main" id="{4FF0462B-44B3-4098-9CC8-942B0A6F102E}"/>
              </a:ext>
            </a:extLst>
          </p:cNvPr>
          <p:cNvSpPr>
            <a:spLocks noGrp="1"/>
          </p:cNvSpPr>
          <p:nvPr>
            <p:ph idx="1"/>
          </p:nvPr>
        </p:nvSpPr>
        <p:spPr/>
        <p:txBody>
          <a:bodyPr>
            <a:normAutofit fontScale="85000" lnSpcReduction="20000"/>
          </a:bodyPr>
          <a:lstStyle/>
          <a:p>
            <a:r>
              <a:rPr lang="en-US" i="1" dirty="0"/>
              <a:t>3SAT</a:t>
            </a:r>
            <a:r>
              <a:rPr lang="en-US" dirty="0"/>
              <a:t> is a variation of SAT in which the Boolean expression is restricted to expressions in conjunctive normal form (CNF) with exactly 3 literals in each clause</a:t>
            </a:r>
          </a:p>
          <a:p>
            <a:r>
              <a:rPr lang="en-US" dirty="0"/>
              <a:t>CNF means that the Boolean expression is expressed as a conjunction of clauses</a:t>
            </a:r>
          </a:p>
          <a:p>
            <a:r>
              <a:rPr lang="en-US" dirty="0"/>
              <a:t>Each clause is a disjunction of literals, and each literal is a variable or its negation</a:t>
            </a:r>
          </a:p>
          <a:p>
            <a:r>
              <a:rPr lang="en-US" dirty="0"/>
              <a:t>A common notation is:</a:t>
            </a:r>
          </a:p>
          <a:p>
            <a:pPr lvl="1"/>
            <a:r>
              <a:rPr lang="en-US" dirty="0"/>
              <a:t>Disjunctions use the symbol "∨" meaning "or“</a:t>
            </a:r>
          </a:p>
          <a:p>
            <a:pPr lvl="1"/>
            <a:r>
              <a:rPr lang="en-US" dirty="0"/>
              <a:t>Conjunctions use the symbol "∧", meaning "and“</a:t>
            </a:r>
          </a:p>
          <a:p>
            <a:pPr lvl="1"/>
            <a:r>
              <a:rPr lang="en-US" dirty="0"/>
              <a:t>Negation uses the symbol "¬"</a:t>
            </a:r>
          </a:p>
          <a:p>
            <a:r>
              <a:rPr lang="en-US" dirty="0"/>
              <a:t>There is a simple reduction from SAT to 3SAT</a:t>
            </a:r>
          </a:p>
          <a:p>
            <a:r>
              <a:rPr lang="en-US" dirty="0"/>
              <a:t>For example, a disjunction with less than three literals can be converted to a disjunction with exactly three literals be repeating a term more than once</a:t>
            </a:r>
          </a:p>
          <a:p>
            <a:r>
              <a:rPr lang="en-US" dirty="0"/>
              <a:t>This is important because it turns out to be simpler to reduce 3SAT (compared to SAT) to many other NP-complete problems</a:t>
            </a:r>
          </a:p>
          <a:p>
            <a:endParaRPr lang="en-US" dirty="0"/>
          </a:p>
        </p:txBody>
      </p:sp>
    </p:spTree>
    <p:extLst>
      <p:ext uri="{BB962C8B-B14F-4D97-AF65-F5344CB8AC3E}">
        <p14:creationId xmlns:p14="http://schemas.microsoft.com/office/powerpoint/2010/main" val="108714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1F17-A8FD-438E-A70B-723CF7A8883D}"/>
              </a:ext>
            </a:extLst>
          </p:cNvPr>
          <p:cNvSpPr>
            <a:spLocks noGrp="1"/>
          </p:cNvSpPr>
          <p:nvPr>
            <p:ph type="title"/>
          </p:nvPr>
        </p:nvSpPr>
        <p:spPr/>
        <p:txBody>
          <a:bodyPr/>
          <a:lstStyle/>
          <a:p>
            <a:r>
              <a:rPr lang="en-US" dirty="0"/>
              <a:t>Gödel's Theorem</a:t>
            </a:r>
          </a:p>
        </p:txBody>
      </p:sp>
      <p:sp>
        <p:nvSpPr>
          <p:cNvPr id="3" name="Content Placeholder 2">
            <a:extLst>
              <a:ext uri="{FF2B5EF4-FFF2-40B4-BE49-F238E27FC236}">
                <a16:creationId xmlns:a16="http://schemas.microsoft.com/office/drawing/2014/main" id="{0B3E93FF-43D3-4FBF-8123-44B89B898D00}"/>
              </a:ext>
            </a:extLst>
          </p:cNvPr>
          <p:cNvSpPr>
            <a:spLocks noGrp="1"/>
          </p:cNvSpPr>
          <p:nvPr>
            <p:ph idx="1"/>
          </p:nvPr>
        </p:nvSpPr>
        <p:spPr/>
        <p:txBody>
          <a:bodyPr>
            <a:normAutofit fontScale="70000" lnSpcReduction="20000"/>
          </a:bodyPr>
          <a:lstStyle/>
          <a:p>
            <a:r>
              <a:rPr lang="en-US" b="1" dirty="0"/>
              <a:t>Gödel’s theorem </a:t>
            </a:r>
            <a:r>
              <a:rPr lang="en-US" dirty="0"/>
              <a:t>(1931) is really the first of two theorems often referred to, together, as </a:t>
            </a:r>
            <a:r>
              <a:rPr lang="en-US" i="1" dirty="0"/>
              <a:t>Gödel’s incompleteness theorems</a:t>
            </a:r>
          </a:p>
          <a:p>
            <a:r>
              <a:rPr lang="en-US" dirty="0"/>
              <a:t>The theorem was in response to the efforts of David Hilbert, who was trying to prove that arithmetic was both </a:t>
            </a:r>
            <a:r>
              <a:rPr lang="en-US" b="1" dirty="0"/>
              <a:t>consistent</a:t>
            </a:r>
            <a:r>
              <a:rPr lang="en-US" dirty="0"/>
              <a:t> and </a:t>
            </a:r>
            <a:r>
              <a:rPr lang="en-US" b="1" dirty="0"/>
              <a:t>complete</a:t>
            </a:r>
          </a:p>
          <a:p>
            <a:pPr lvl="1"/>
            <a:r>
              <a:rPr lang="en-US" dirty="0"/>
              <a:t>Informally, a </a:t>
            </a:r>
            <a:r>
              <a:rPr lang="en-US" i="1" dirty="0"/>
              <a:t>complete</a:t>
            </a:r>
            <a:r>
              <a:rPr lang="en-US" dirty="0"/>
              <a:t> system of arithmetic is one such that every true statement that can be expressed by the language can theoretically be proven within the language</a:t>
            </a:r>
          </a:p>
          <a:p>
            <a:pPr lvl="1"/>
            <a:r>
              <a:rPr lang="en-US" dirty="0"/>
              <a:t>Informally, a </a:t>
            </a:r>
            <a:r>
              <a:rPr lang="en-US" i="1" dirty="0"/>
              <a:t>consistent</a:t>
            </a:r>
            <a:r>
              <a:rPr lang="en-US" dirty="0"/>
              <a:t> system of arithmetic is one that does not contradict itself</a:t>
            </a:r>
          </a:p>
          <a:p>
            <a:r>
              <a:rPr lang="en-US" dirty="0"/>
              <a:t>Gödel proved not only that arithmetic of his day wasn’t consistent and complete, but further, that no system capable of expressing all basic facts of arithmetic can be both consistent and complete!</a:t>
            </a:r>
          </a:p>
          <a:p>
            <a:r>
              <a:rPr lang="en-US" dirty="0"/>
              <a:t>For any consistent, formal system capable of expressing all basic arithmetical facts, there must be certain true statements expressible by the language that cannot be proven within the language</a:t>
            </a:r>
          </a:p>
          <a:p>
            <a:r>
              <a:rPr lang="en-US" dirty="0"/>
              <a:t>This came as a blow to both mathematicians and philosophers</a:t>
            </a:r>
          </a:p>
          <a:p>
            <a:r>
              <a:rPr lang="en-US" dirty="0"/>
              <a:t>Gödel's original proof included a very technical portion that, among other things, proved that symbols representing certain concepts (e.g., "there exists", "for all", etc.) must exist</a:t>
            </a:r>
          </a:p>
          <a:p>
            <a:r>
              <a:rPr lang="en-US" dirty="0"/>
              <a:t>The second part of the proof is relatively simple, elegant, and clever, and we will discuss it</a:t>
            </a:r>
          </a:p>
        </p:txBody>
      </p:sp>
    </p:spTree>
    <p:extLst>
      <p:ext uri="{BB962C8B-B14F-4D97-AF65-F5344CB8AC3E}">
        <p14:creationId xmlns:p14="http://schemas.microsoft.com/office/powerpoint/2010/main" val="3098318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DA49-3AF9-4386-8FB8-A0639E77153F}"/>
              </a:ext>
            </a:extLst>
          </p:cNvPr>
          <p:cNvSpPr>
            <a:spLocks noGrp="1"/>
          </p:cNvSpPr>
          <p:nvPr>
            <p:ph type="title"/>
          </p:nvPr>
        </p:nvSpPr>
        <p:spPr/>
        <p:txBody>
          <a:bodyPr/>
          <a:lstStyle/>
          <a:p>
            <a:r>
              <a:rPr lang="en-US" dirty="0"/>
              <a:t>The Independent Set Problem</a:t>
            </a:r>
          </a:p>
        </p:txBody>
      </p:sp>
      <p:sp>
        <p:nvSpPr>
          <p:cNvPr id="3" name="Content Placeholder 2">
            <a:extLst>
              <a:ext uri="{FF2B5EF4-FFF2-40B4-BE49-F238E27FC236}">
                <a16:creationId xmlns:a16="http://schemas.microsoft.com/office/drawing/2014/main" id="{406BFD9C-C723-4000-9DD5-CF59B0B75AB9}"/>
              </a:ext>
            </a:extLst>
          </p:cNvPr>
          <p:cNvSpPr>
            <a:spLocks noGrp="1"/>
          </p:cNvSpPr>
          <p:nvPr>
            <p:ph idx="1"/>
          </p:nvPr>
        </p:nvSpPr>
        <p:spPr/>
        <p:txBody>
          <a:bodyPr>
            <a:normAutofit fontScale="92500" lnSpcReduction="10000"/>
          </a:bodyPr>
          <a:lstStyle/>
          <a:p>
            <a:r>
              <a:rPr lang="en-US" dirty="0"/>
              <a:t>Consider an undirected graph G = (V, E)</a:t>
            </a:r>
          </a:p>
          <a:p>
            <a:r>
              <a:rPr lang="en-US" dirty="0"/>
              <a:t>A set of vertices I (a subset of V) is said to be </a:t>
            </a:r>
            <a:r>
              <a:rPr lang="en-US" i="1" dirty="0"/>
              <a:t>independent</a:t>
            </a:r>
            <a:r>
              <a:rPr lang="en-US" dirty="0"/>
              <a:t> if for all (i, j) such that i, j ε I, the edge (i, j) does not exist</a:t>
            </a:r>
          </a:p>
          <a:p>
            <a:r>
              <a:rPr lang="en-US" dirty="0"/>
              <a:t>The </a:t>
            </a:r>
            <a:r>
              <a:rPr lang="en-US" i="1" dirty="0"/>
              <a:t>independent set problem</a:t>
            </a:r>
            <a:r>
              <a:rPr lang="en-US" dirty="0"/>
              <a:t>: Given a graph G and a number k, determine if there is any independent set of nodes, I, with at least k nodes</a:t>
            </a:r>
          </a:p>
          <a:p>
            <a:r>
              <a:rPr lang="en-US" dirty="0"/>
              <a:t>This is a decision problem, and it is clearly in NP (because we can clearly verify a solution in polynomial time)</a:t>
            </a:r>
          </a:p>
          <a:p>
            <a:r>
              <a:rPr lang="en-US" dirty="0"/>
              <a:t>The optimization version of the problem would ask to find the largest independent set in the graph</a:t>
            </a:r>
          </a:p>
          <a:p>
            <a:r>
              <a:rPr lang="en-US" dirty="0"/>
              <a:t>To prove that the independent set problem is NP-complete, what remains is to reduce a known NP-complete problem to this problem</a:t>
            </a:r>
          </a:p>
          <a:p>
            <a:pPr marL="0" indent="0">
              <a:buNone/>
            </a:pPr>
            <a:endParaRPr lang="en-US" dirty="0"/>
          </a:p>
        </p:txBody>
      </p:sp>
    </p:spTree>
    <p:extLst>
      <p:ext uri="{BB962C8B-B14F-4D97-AF65-F5344CB8AC3E}">
        <p14:creationId xmlns:p14="http://schemas.microsoft.com/office/powerpoint/2010/main" val="688721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983C6-8E03-4071-991A-C0F2F4E2FB1A}"/>
              </a:ext>
            </a:extLst>
          </p:cNvPr>
          <p:cNvSpPr>
            <a:spLocks noGrp="1"/>
          </p:cNvSpPr>
          <p:nvPr>
            <p:ph type="title"/>
          </p:nvPr>
        </p:nvSpPr>
        <p:spPr/>
        <p:txBody>
          <a:bodyPr/>
          <a:lstStyle/>
          <a:p>
            <a:r>
              <a:rPr lang="en-US" dirty="0"/>
              <a:t>A Neat Reduction</a:t>
            </a:r>
          </a:p>
        </p:txBody>
      </p:sp>
      <p:sp>
        <p:nvSpPr>
          <p:cNvPr id="3" name="Content Placeholder 2">
            <a:extLst>
              <a:ext uri="{FF2B5EF4-FFF2-40B4-BE49-F238E27FC236}">
                <a16:creationId xmlns:a16="http://schemas.microsoft.com/office/drawing/2014/main" id="{E5A6CE57-8377-4009-B7A6-82D534FF054F}"/>
              </a:ext>
            </a:extLst>
          </p:cNvPr>
          <p:cNvSpPr>
            <a:spLocks noGrp="1"/>
          </p:cNvSpPr>
          <p:nvPr>
            <p:ph idx="1"/>
          </p:nvPr>
        </p:nvSpPr>
        <p:spPr/>
        <p:txBody>
          <a:bodyPr>
            <a:normAutofit fontScale="55000" lnSpcReduction="20000"/>
          </a:bodyPr>
          <a:lstStyle/>
          <a:p>
            <a:r>
              <a:rPr lang="en-US" dirty="0"/>
              <a:t>There is a reasonably simple reduction from 3SAT to the independent set problem!</a:t>
            </a:r>
          </a:p>
          <a:p>
            <a:r>
              <a:rPr lang="en-US" dirty="0"/>
              <a:t>Start with a Boolean expression in the conjunctive normal form with k clauses and three literals per clause</a:t>
            </a:r>
          </a:p>
          <a:p>
            <a:r>
              <a:rPr lang="en-US" dirty="0"/>
              <a:t>For each clause, construct a triangle in a graph (i.e., give the graph three connected vertices, one for each literal in the clause); so, the graph will consist of k triangles overall</a:t>
            </a:r>
          </a:p>
          <a:p>
            <a:r>
              <a:rPr lang="en-US" dirty="0"/>
              <a:t>Then, connect two vertices in separate triangles if and only if one represents the negation of the other; e.g., a vertex representing x</a:t>
            </a:r>
            <a:r>
              <a:rPr lang="en-US" baseline="-25000" dirty="0"/>
              <a:t>1</a:t>
            </a:r>
            <a:r>
              <a:rPr lang="en-US" dirty="0"/>
              <a:t> would be connected to all vertices representing ¬x</a:t>
            </a:r>
            <a:r>
              <a:rPr lang="en-US" baseline="-25000" dirty="0"/>
              <a:t>1</a:t>
            </a:r>
          </a:p>
          <a:p>
            <a:r>
              <a:rPr lang="en-US" dirty="0"/>
              <a:t>If there were a polynomial solution for the independent set problem, this would mean that you could determine, in polynomial time, if there is an independent set of at least size k</a:t>
            </a:r>
          </a:p>
          <a:p>
            <a:r>
              <a:rPr lang="en-US" dirty="0"/>
              <a:t>Since this independent set could not use two vertices in the same triangle, it must use exactly one vertex from each triangle (and the size of the independent set would be exactly k)</a:t>
            </a:r>
          </a:p>
          <a:p>
            <a:r>
              <a:rPr lang="en-US" dirty="0"/>
              <a:t>This independent set would map to one literal from each of the clauses in the original 3SAT problem that could all be set to true, and thus it represents a solution to that problem</a:t>
            </a:r>
          </a:p>
          <a:p>
            <a:r>
              <a:rPr lang="en-US" dirty="0"/>
              <a:t>Similarly, if there is any valid assignment of variables in the original 3SAT problem that makes the original expression true, by choosing one true variable in each clause, we could also find an independent set of size k in the constructed graph</a:t>
            </a:r>
          </a:p>
          <a:p>
            <a:r>
              <a:rPr lang="en-US" dirty="0"/>
              <a:t>This reduction proves that the independent set problem is at least as hard as 3SAT, and thus is NP-hard</a:t>
            </a:r>
          </a:p>
          <a:p>
            <a:r>
              <a:rPr lang="en-US" dirty="0"/>
              <a:t>We have already stated that the problem is clearly in NP, since a potential solution can be checked in polynomial time</a:t>
            </a:r>
          </a:p>
          <a:p>
            <a:r>
              <a:rPr lang="en-US" dirty="0"/>
              <a:t>Therefore, the independent set problem is NP-complete</a:t>
            </a:r>
          </a:p>
        </p:txBody>
      </p:sp>
    </p:spTree>
    <p:extLst>
      <p:ext uri="{BB962C8B-B14F-4D97-AF65-F5344CB8AC3E}">
        <p14:creationId xmlns:p14="http://schemas.microsoft.com/office/powerpoint/2010/main" val="4164861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D0EA-C8B0-4441-A6B3-B51429732E8B}"/>
              </a:ext>
            </a:extLst>
          </p:cNvPr>
          <p:cNvSpPr>
            <a:spLocks noGrp="1"/>
          </p:cNvSpPr>
          <p:nvPr>
            <p:ph type="title"/>
          </p:nvPr>
        </p:nvSpPr>
        <p:spPr/>
        <p:txBody>
          <a:bodyPr/>
          <a:lstStyle/>
          <a:p>
            <a:r>
              <a:rPr lang="en-US" dirty="0"/>
              <a:t>A Neat Reduction: Example</a:t>
            </a:r>
          </a:p>
        </p:txBody>
      </p:sp>
      <p:sp>
        <p:nvSpPr>
          <p:cNvPr id="3" name="Content Placeholder 2">
            <a:extLst>
              <a:ext uri="{FF2B5EF4-FFF2-40B4-BE49-F238E27FC236}">
                <a16:creationId xmlns:a16="http://schemas.microsoft.com/office/drawing/2014/main" id="{DB6D2192-5767-462B-923F-254D1169A349}"/>
              </a:ext>
            </a:extLst>
          </p:cNvPr>
          <p:cNvSpPr>
            <a:spLocks noGrp="1"/>
          </p:cNvSpPr>
          <p:nvPr>
            <p:ph idx="1"/>
          </p:nvPr>
        </p:nvSpPr>
        <p:spPr/>
        <p:txBody>
          <a:bodyPr>
            <a:normAutofit fontScale="85000" lnSpcReduction="20000"/>
          </a:bodyPr>
          <a:lstStyle/>
          <a:p>
            <a:r>
              <a:rPr lang="en-US" dirty="0"/>
              <a:t>Consider the following Boolean expression in 3SAT form:</a:t>
            </a:r>
          </a:p>
          <a:p>
            <a:pPr marL="457200" lvl="1" indent="0">
              <a:buNone/>
            </a:pPr>
            <a:r>
              <a:rPr lang="en-US" dirty="0"/>
              <a:t>(x</a:t>
            </a:r>
            <a:r>
              <a:rPr lang="en-US" baseline="-25000" dirty="0"/>
              <a:t>1</a:t>
            </a:r>
            <a:r>
              <a:rPr lang="en-US" dirty="0"/>
              <a:t> V ¬x</a:t>
            </a:r>
            <a:r>
              <a:rPr lang="en-US" baseline="-25000" dirty="0"/>
              <a:t>2</a:t>
            </a:r>
            <a:r>
              <a:rPr lang="en-US" dirty="0"/>
              <a:t> V ¬x</a:t>
            </a:r>
            <a:r>
              <a:rPr lang="en-US" baseline="-25000" dirty="0"/>
              <a:t>3</a:t>
            </a:r>
            <a:r>
              <a:rPr lang="en-US" dirty="0"/>
              <a:t>) ^ (x</a:t>
            </a:r>
            <a:r>
              <a:rPr lang="en-US" baseline="-25000" dirty="0"/>
              <a:t>1</a:t>
            </a:r>
            <a:r>
              <a:rPr lang="en-US" dirty="0"/>
              <a:t> V ¬x</a:t>
            </a:r>
            <a:r>
              <a:rPr lang="en-US" baseline="-25000" dirty="0"/>
              <a:t>2</a:t>
            </a:r>
            <a:r>
              <a:rPr lang="en-US" dirty="0"/>
              <a:t> V x</a:t>
            </a:r>
            <a:r>
              <a:rPr lang="en-US" baseline="-25000" dirty="0"/>
              <a:t>3</a:t>
            </a:r>
            <a:r>
              <a:rPr lang="en-US" dirty="0"/>
              <a:t>) ^ (¬x</a:t>
            </a:r>
            <a:r>
              <a:rPr lang="en-US" baseline="-25000" dirty="0"/>
              <a:t>1</a:t>
            </a:r>
            <a:r>
              <a:rPr lang="en-US" dirty="0"/>
              <a:t> V x</a:t>
            </a:r>
            <a:r>
              <a:rPr lang="en-US" baseline="-25000" dirty="0"/>
              <a:t>2</a:t>
            </a:r>
            <a:r>
              <a:rPr lang="en-US" dirty="0"/>
              <a:t> V x</a:t>
            </a:r>
            <a:r>
              <a:rPr lang="en-US" baseline="-25000" dirty="0"/>
              <a:t>4</a:t>
            </a:r>
            <a:r>
              <a:rPr lang="en-US" dirty="0"/>
              <a:t>) ^ (¬x</a:t>
            </a:r>
            <a:r>
              <a:rPr lang="en-US" baseline="-25000" dirty="0"/>
              <a:t>1</a:t>
            </a:r>
            <a:r>
              <a:rPr lang="en-US" dirty="0"/>
              <a:t> V ¬x</a:t>
            </a:r>
            <a:r>
              <a:rPr lang="en-US" baseline="-25000" dirty="0"/>
              <a:t>3</a:t>
            </a:r>
            <a:r>
              <a:rPr lang="en-US" dirty="0"/>
              <a:t> V ¬x</a:t>
            </a:r>
            <a:r>
              <a:rPr lang="en-US" baseline="-25000" dirty="0"/>
              <a:t>4</a:t>
            </a:r>
            <a:r>
              <a:rPr lang="en-US" dirty="0"/>
              <a:t>)</a:t>
            </a:r>
          </a:p>
          <a:p>
            <a:r>
              <a:rPr lang="en-US" dirty="0"/>
              <a:t>We could map this to the following graph:</a:t>
            </a:r>
          </a:p>
          <a:p>
            <a:endParaRPr lang="en-US" dirty="0"/>
          </a:p>
          <a:p>
            <a:endParaRPr lang="en-US" dirty="0"/>
          </a:p>
          <a:p>
            <a:endParaRPr lang="en-US" dirty="0"/>
          </a:p>
          <a:p>
            <a:endParaRPr lang="en-US" dirty="0"/>
          </a:p>
          <a:p>
            <a:endParaRPr lang="en-US" dirty="0"/>
          </a:p>
          <a:p>
            <a:endParaRPr lang="en-US" dirty="0"/>
          </a:p>
          <a:p>
            <a:endParaRPr lang="en-US" dirty="0"/>
          </a:p>
          <a:p>
            <a:r>
              <a:rPr lang="en-US" dirty="0"/>
              <a:t>Any independent set of size 4 has a direct mapping to an assignment of Boolean values that make the original 3SAT expression true</a:t>
            </a:r>
          </a:p>
        </p:txBody>
      </p:sp>
      <p:pic>
        <p:nvPicPr>
          <p:cNvPr id="5" name="Picture 4" descr="Diagram&#10;&#10;Description automatically generated">
            <a:extLst>
              <a:ext uri="{FF2B5EF4-FFF2-40B4-BE49-F238E27FC236}">
                <a16:creationId xmlns:a16="http://schemas.microsoft.com/office/drawing/2014/main" id="{DE0D4891-2C77-499C-BBCE-FAA6A3A00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1771" y="2812459"/>
            <a:ext cx="5728457" cy="2660690"/>
          </a:xfrm>
          <a:prstGeom prst="rect">
            <a:avLst/>
          </a:prstGeom>
        </p:spPr>
      </p:pic>
    </p:spTree>
    <p:extLst>
      <p:ext uri="{BB962C8B-B14F-4D97-AF65-F5344CB8AC3E}">
        <p14:creationId xmlns:p14="http://schemas.microsoft.com/office/powerpoint/2010/main" val="1823883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E902-86A4-4481-9AF1-B3C60999549D}"/>
              </a:ext>
            </a:extLst>
          </p:cNvPr>
          <p:cNvSpPr>
            <a:spLocks noGrp="1"/>
          </p:cNvSpPr>
          <p:nvPr>
            <p:ph type="title"/>
          </p:nvPr>
        </p:nvSpPr>
        <p:spPr/>
        <p:txBody>
          <a:bodyPr/>
          <a:lstStyle/>
          <a:p>
            <a:r>
              <a:rPr lang="en-US" dirty="0"/>
              <a:t>Two Related Problems</a:t>
            </a:r>
          </a:p>
        </p:txBody>
      </p:sp>
      <p:sp>
        <p:nvSpPr>
          <p:cNvPr id="3" name="Content Placeholder 2">
            <a:extLst>
              <a:ext uri="{FF2B5EF4-FFF2-40B4-BE49-F238E27FC236}">
                <a16:creationId xmlns:a16="http://schemas.microsoft.com/office/drawing/2014/main" id="{FEB97713-9B5E-4120-B355-8CC3E89D291F}"/>
              </a:ext>
            </a:extLst>
          </p:cNvPr>
          <p:cNvSpPr>
            <a:spLocks noGrp="1"/>
          </p:cNvSpPr>
          <p:nvPr>
            <p:ph idx="1"/>
          </p:nvPr>
        </p:nvSpPr>
        <p:spPr/>
        <p:txBody>
          <a:bodyPr>
            <a:normAutofit lnSpcReduction="10000"/>
          </a:bodyPr>
          <a:lstStyle/>
          <a:p>
            <a:r>
              <a:rPr lang="en-US" dirty="0"/>
              <a:t>The </a:t>
            </a:r>
            <a:r>
              <a:rPr lang="en-US" i="1" dirty="0"/>
              <a:t>clique problem</a:t>
            </a:r>
            <a:r>
              <a:rPr lang="en-US" dirty="0"/>
              <a:t>:</a:t>
            </a:r>
          </a:p>
          <a:p>
            <a:pPr lvl="1"/>
            <a:r>
              <a:rPr lang="en-US" dirty="0"/>
              <a:t>Given a graph G and a number k, is there any set of at least k vertices that form a clique</a:t>
            </a:r>
          </a:p>
          <a:p>
            <a:pPr lvl="1"/>
            <a:r>
              <a:rPr lang="en-US" dirty="0"/>
              <a:t>A clique is a set of vertices such that all edges between them exist</a:t>
            </a:r>
          </a:p>
          <a:p>
            <a:r>
              <a:rPr lang="en-US" dirty="0"/>
              <a:t>The </a:t>
            </a:r>
            <a:r>
              <a:rPr lang="en-US" i="1" dirty="0"/>
              <a:t>node cover problem</a:t>
            </a:r>
            <a:r>
              <a:rPr lang="en-US" dirty="0"/>
              <a:t>:</a:t>
            </a:r>
          </a:p>
          <a:p>
            <a:pPr lvl="1"/>
            <a:r>
              <a:rPr lang="en-US" dirty="0"/>
              <a:t>Given a graph G and a number k, is there a set of at most k vertices that form a node cover</a:t>
            </a:r>
          </a:p>
          <a:p>
            <a:pPr lvl="1"/>
            <a:r>
              <a:rPr lang="en-US" dirty="0"/>
              <a:t>A node cover is a set of vertices such that it contains at least one endpoint of every edge</a:t>
            </a:r>
          </a:p>
          <a:p>
            <a:r>
              <a:rPr lang="en-US" dirty="0"/>
              <a:t>There are simple reductions from the independent set problem to each of these problems (I’ll leave that as an exercise!)</a:t>
            </a:r>
          </a:p>
        </p:txBody>
      </p:sp>
    </p:spTree>
    <p:extLst>
      <p:ext uri="{BB962C8B-B14F-4D97-AF65-F5344CB8AC3E}">
        <p14:creationId xmlns:p14="http://schemas.microsoft.com/office/powerpoint/2010/main" val="734743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9435-0C18-4893-A008-4F6723F0B7CF}"/>
              </a:ext>
            </a:extLst>
          </p:cNvPr>
          <p:cNvSpPr>
            <a:spLocks noGrp="1"/>
          </p:cNvSpPr>
          <p:nvPr>
            <p:ph type="title"/>
          </p:nvPr>
        </p:nvSpPr>
        <p:spPr/>
        <p:txBody>
          <a:bodyPr/>
          <a:lstStyle/>
          <a:p>
            <a:r>
              <a:rPr lang="en-US" dirty="0"/>
              <a:t>A Few Other NP-complete Problems</a:t>
            </a:r>
          </a:p>
        </p:txBody>
      </p:sp>
      <p:sp>
        <p:nvSpPr>
          <p:cNvPr id="3" name="Content Placeholder 2">
            <a:extLst>
              <a:ext uri="{FF2B5EF4-FFF2-40B4-BE49-F238E27FC236}">
                <a16:creationId xmlns:a16="http://schemas.microsoft.com/office/drawing/2014/main" id="{56933811-9E5A-42AB-9A01-59F795CE9F4C}"/>
              </a:ext>
            </a:extLst>
          </p:cNvPr>
          <p:cNvSpPr>
            <a:spLocks noGrp="1"/>
          </p:cNvSpPr>
          <p:nvPr>
            <p:ph idx="1"/>
          </p:nvPr>
        </p:nvSpPr>
        <p:spPr/>
        <p:txBody>
          <a:bodyPr>
            <a:normAutofit fontScale="85000" lnSpcReduction="20000"/>
          </a:bodyPr>
          <a:lstStyle/>
          <a:p>
            <a:r>
              <a:rPr lang="en-US" dirty="0"/>
              <a:t>The </a:t>
            </a:r>
            <a:r>
              <a:rPr lang="en-US" i="1" dirty="0"/>
              <a:t>max cut problem</a:t>
            </a:r>
            <a:r>
              <a:rPr lang="en-US" dirty="0"/>
              <a:t>:</a:t>
            </a:r>
          </a:p>
          <a:p>
            <a:pPr lvl="1"/>
            <a:r>
              <a:rPr lang="en-US" dirty="0"/>
              <a:t>The optimization version of this problem asks us to find the maximum cut in a graph</a:t>
            </a:r>
          </a:p>
          <a:p>
            <a:pPr lvl="1"/>
            <a:r>
              <a:rPr lang="en-US" dirty="0"/>
              <a:t>The decision version asks if a cut exists with a capacity of at least some given number k</a:t>
            </a:r>
          </a:p>
          <a:p>
            <a:pPr lvl="1"/>
            <a:r>
              <a:rPr lang="en-US" dirty="0"/>
              <a:t>Recall that the minimum cut, related to the maximum flow, can be easily determined</a:t>
            </a:r>
          </a:p>
          <a:p>
            <a:r>
              <a:rPr lang="en-US" dirty="0"/>
              <a:t>The </a:t>
            </a:r>
            <a:r>
              <a:rPr lang="en-US" i="1" dirty="0"/>
              <a:t>graph coloring problem</a:t>
            </a:r>
            <a:r>
              <a:rPr lang="en-US" dirty="0"/>
              <a:t>:</a:t>
            </a:r>
          </a:p>
          <a:p>
            <a:pPr lvl="1"/>
            <a:r>
              <a:rPr lang="en-US" dirty="0"/>
              <a:t>This problem asks us to determine whether the vertices of a graph, G, be colored with k or less colors, such that no adjacent vertices will have the same color</a:t>
            </a:r>
          </a:p>
          <a:p>
            <a:pPr lvl="1"/>
            <a:r>
              <a:rPr lang="en-US" dirty="0"/>
              <a:t>Even if you simplify the problem to 3-coloring or 4-coloring, and you restrict the graph to planar graphs, the problem is still NP-complete</a:t>
            </a:r>
          </a:p>
          <a:p>
            <a:r>
              <a:rPr lang="en-US" dirty="0"/>
              <a:t>The </a:t>
            </a:r>
            <a:r>
              <a:rPr lang="en-US" i="1" dirty="0"/>
              <a:t>Hamiltonian cycle problem</a:t>
            </a:r>
            <a:r>
              <a:rPr lang="en-US" dirty="0"/>
              <a:t>:</a:t>
            </a:r>
          </a:p>
          <a:p>
            <a:pPr lvl="1"/>
            <a:r>
              <a:rPr lang="en-US" dirty="0"/>
              <a:t>Given a graph, G, determine if the graph contains any Hamiltonian cycle</a:t>
            </a:r>
          </a:p>
          <a:p>
            <a:pPr lvl="1"/>
            <a:r>
              <a:rPr lang="en-US" dirty="0"/>
              <a:t>A Hamiltonian cycle is a simple cycle that starts and ends at the same node and visits every other node exactly once</a:t>
            </a:r>
          </a:p>
          <a:p>
            <a:pPr lvl="1"/>
            <a:r>
              <a:rPr lang="en-US" dirty="0"/>
              <a:t>The optimization problem asks you to find the shortest Hamiltonian cycle in a graph; this is also known as the Traveling Salesman Problem</a:t>
            </a:r>
          </a:p>
        </p:txBody>
      </p:sp>
    </p:spTree>
    <p:extLst>
      <p:ext uri="{BB962C8B-B14F-4D97-AF65-F5344CB8AC3E}">
        <p14:creationId xmlns:p14="http://schemas.microsoft.com/office/powerpoint/2010/main" val="1514701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8440-31C3-4A91-AB5A-C8F23261EE01}"/>
              </a:ext>
            </a:extLst>
          </p:cNvPr>
          <p:cNvSpPr>
            <a:spLocks noGrp="1"/>
          </p:cNvSpPr>
          <p:nvPr>
            <p:ph type="title"/>
          </p:nvPr>
        </p:nvSpPr>
        <p:spPr/>
        <p:txBody>
          <a:bodyPr/>
          <a:lstStyle/>
          <a:p>
            <a:r>
              <a:rPr lang="en-US" dirty="0"/>
              <a:t>And a Few More NP-complete Problems</a:t>
            </a:r>
          </a:p>
        </p:txBody>
      </p:sp>
      <p:sp>
        <p:nvSpPr>
          <p:cNvPr id="3" name="Content Placeholder 2">
            <a:extLst>
              <a:ext uri="{FF2B5EF4-FFF2-40B4-BE49-F238E27FC236}">
                <a16:creationId xmlns:a16="http://schemas.microsoft.com/office/drawing/2014/main" id="{180C52A2-D6AC-4180-967A-129E5D0597AC}"/>
              </a:ext>
            </a:extLst>
          </p:cNvPr>
          <p:cNvSpPr>
            <a:spLocks noGrp="1"/>
          </p:cNvSpPr>
          <p:nvPr>
            <p:ph idx="1"/>
          </p:nvPr>
        </p:nvSpPr>
        <p:spPr/>
        <p:txBody>
          <a:bodyPr>
            <a:normAutofit fontScale="85000" lnSpcReduction="20000"/>
          </a:bodyPr>
          <a:lstStyle/>
          <a:p>
            <a:r>
              <a:rPr lang="en-US" dirty="0"/>
              <a:t>The </a:t>
            </a:r>
            <a:r>
              <a:rPr lang="en-US" i="1" dirty="0"/>
              <a:t>knapsack problem</a:t>
            </a:r>
            <a:r>
              <a:rPr lang="en-US" dirty="0"/>
              <a:t>:</a:t>
            </a:r>
          </a:p>
          <a:p>
            <a:pPr lvl="1"/>
            <a:r>
              <a:rPr lang="en-US" dirty="0"/>
              <a:t>This problem asks you to select a subset of items from n items; each item i has value v</a:t>
            </a:r>
            <a:r>
              <a:rPr lang="en-US" baseline="-25000" dirty="0"/>
              <a:t>i</a:t>
            </a:r>
            <a:r>
              <a:rPr lang="en-US" dirty="0"/>
              <a:t> and weight w</a:t>
            </a:r>
            <a:r>
              <a:rPr lang="en-US" baseline="-25000" dirty="0"/>
              <a:t>i</a:t>
            </a:r>
            <a:r>
              <a:rPr lang="en-US" dirty="0"/>
              <a:t>, and both are positive integers</a:t>
            </a:r>
          </a:p>
          <a:p>
            <a:pPr lvl="1"/>
            <a:r>
              <a:rPr lang="en-US" dirty="0"/>
              <a:t>There is a limit, W, to the total weight of items you can choose (a weight constraint)</a:t>
            </a:r>
          </a:p>
          <a:p>
            <a:pPr lvl="1"/>
            <a:r>
              <a:rPr lang="en-US" dirty="0"/>
              <a:t>The decision version of the knapsack problem asks whether it is possible to choose items with a total value of at least some given value k</a:t>
            </a:r>
          </a:p>
          <a:p>
            <a:pPr lvl="1"/>
            <a:r>
              <a:rPr lang="en-US" dirty="0"/>
              <a:t>The optimization version asks you to maximize the value of your items</a:t>
            </a:r>
          </a:p>
          <a:p>
            <a:r>
              <a:rPr lang="en-US" dirty="0"/>
              <a:t>The </a:t>
            </a:r>
            <a:r>
              <a:rPr lang="en-US" i="1" dirty="0"/>
              <a:t>bin packing problem</a:t>
            </a:r>
            <a:r>
              <a:rPr lang="en-US" dirty="0"/>
              <a:t>:</a:t>
            </a:r>
          </a:p>
          <a:p>
            <a:pPr lvl="1"/>
            <a:r>
              <a:rPr lang="en-US" dirty="0"/>
              <a:t>This problem asks if it is possible to place N items into B bins</a:t>
            </a:r>
          </a:p>
          <a:p>
            <a:pPr lvl="1"/>
            <a:r>
              <a:rPr lang="en-US" dirty="0"/>
              <a:t>Each item has a specified integer size, and all bins share the same capacity, C</a:t>
            </a:r>
          </a:p>
          <a:p>
            <a:pPr lvl="1"/>
            <a:r>
              <a:rPr lang="en-US" dirty="0"/>
              <a:t>The optimization problem asks you to find the minimum number of bins that can fit the items</a:t>
            </a:r>
          </a:p>
          <a:p>
            <a:r>
              <a:rPr lang="en-US" dirty="0"/>
              <a:t>The </a:t>
            </a:r>
            <a:r>
              <a:rPr lang="en-US" i="1" dirty="0"/>
              <a:t>partition problem</a:t>
            </a:r>
            <a:r>
              <a:rPr lang="en-US" dirty="0"/>
              <a:t>:</a:t>
            </a:r>
          </a:p>
          <a:p>
            <a:pPr lvl="1"/>
            <a:r>
              <a:rPr lang="en-US" dirty="0"/>
              <a:t>Given a set of N integers, this problem asks you to determine if it be divided into two independent subsets such that the sums of the numbers in each subset are the same</a:t>
            </a:r>
          </a:p>
          <a:p>
            <a:pPr lvl="1"/>
            <a:r>
              <a:rPr lang="en-US" dirty="0"/>
              <a:t>To me, this is most surprising NP-complete problem</a:t>
            </a:r>
          </a:p>
        </p:txBody>
      </p:sp>
    </p:spTree>
    <p:extLst>
      <p:ext uri="{BB962C8B-B14F-4D97-AF65-F5344CB8AC3E}">
        <p14:creationId xmlns:p14="http://schemas.microsoft.com/office/powerpoint/2010/main" val="2677205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B1C4-7291-416A-944F-3BEDB3FE9250}"/>
              </a:ext>
            </a:extLst>
          </p:cNvPr>
          <p:cNvSpPr>
            <a:spLocks noGrp="1"/>
          </p:cNvSpPr>
          <p:nvPr>
            <p:ph type="title"/>
          </p:nvPr>
        </p:nvSpPr>
        <p:spPr/>
        <p:txBody>
          <a:bodyPr/>
          <a:lstStyle/>
          <a:p>
            <a:r>
              <a:rPr lang="en-US" dirty="0"/>
              <a:t>Why is this important?</a:t>
            </a:r>
          </a:p>
        </p:txBody>
      </p:sp>
      <p:sp>
        <p:nvSpPr>
          <p:cNvPr id="3" name="Content Placeholder 2">
            <a:extLst>
              <a:ext uri="{FF2B5EF4-FFF2-40B4-BE49-F238E27FC236}">
                <a16:creationId xmlns:a16="http://schemas.microsoft.com/office/drawing/2014/main" id="{7E824322-1CBF-4AD8-A5C9-21D0DCB65852}"/>
              </a:ext>
            </a:extLst>
          </p:cNvPr>
          <p:cNvSpPr>
            <a:spLocks noGrp="1"/>
          </p:cNvSpPr>
          <p:nvPr>
            <p:ph idx="1"/>
          </p:nvPr>
        </p:nvSpPr>
        <p:spPr/>
        <p:txBody>
          <a:bodyPr>
            <a:normAutofit fontScale="85000" lnSpcReduction="20000"/>
          </a:bodyPr>
          <a:lstStyle/>
          <a:p>
            <a:r>
              <a:rPr lang="en-US" dirty="0"/>
              <a:t>There are many known NP-complete problems</a:t>
            </a:r>
          </a:p>
          <a:p>
            <a:r>
              <a:rPr lang="en-US" dirty="0"/>
              <a:t>If any of these problems can be solved in polynomial time, then they all can, as can all NP problems in general</a:t>
            </a:r>
          </a:p>
          <a:p>
            <a:r>
              <a:rPr lang="en-US" dirty="0"/>
              <a:t>If this turns out to be the case, then P = NP</a:t>
            </a:r>
          </a:p>
          <a:p>
            <a:r>
              <a:rPr lang="en-US" dirty="0"/>
              <a:t>However, it is generally believed by most computer scientists that P ≠ NP</a:t>
            </a:r>
          </a:p>
          <a:p>
            <a:r>
              <a:rPr lang="en-US" dirty="0"/>
              <a:t>That would mean that the NP-complete problems can only be solved by algorithms that require exponential time</a:t>
            </a:r>
          </a:p>
          <a:p>
            <a:r>
              <a:rPr lang="en-US" dirty="0"/>
              <a:t>This is a problem, because many NP-complete problems, or variations of them, show up often in real-world applications</a:t>
            </a:r>
          </a:p>
          <a:p>
            <a:r>
              <a:rPr lang="en-US" dirty="0"/>
              <a:t>Often, it is the optimization version of the problem that comes up in practice, but obviously, these are at least as hard as the decision version of the problem</a:t>
            </a:r>
          </a:p>
          <a:p>
            <a:r>
              <a:rPr lang="en-US" dirty="0"/>
              <a:t>If we have learned anything in the two Data Structures and Algorithms courses, we have learned that exponential solutions are not feasible in practice</a:t>
            </a:r>
          </a:p>
          <a:p>
            <a:endParaRPr lang="en-US" dirty="0"/>
          </a:p>
        </p:txBody>
      </p:sp>
    </p:spTree>
    <p:extLst>
      <p:ext uri="{BB962C8B-B14F-4D97-AF65-F5344CB8AC3E}">
        <p14:creationId xmlns:p14="http://schemas.microsoft.com/office/powerpoint/2010/main" val="2203617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3A2A-9930-43F1-9DBC-5F27DC6B8BD7}"/>
              </a:ext>
            </a:extLst>
          </p:cNvPr>
          <p:cNvSpPr>
            <a:spLocks noGrp="1"/>
          </p:cNvSpPr>
          <p:nvPr>
            <p:ph type="title"/>
          </p:nvPr>
        </p:nvSpPr>
        <p:spPr/>
        <p:txBody>
          <a:bodyPr/>
          <a:lstStyle/>
          <a:p>
            <a:r>
              <a:rPr lang="en-US" dirty="0"/>
              <a:t>Approximation Algorithms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E50D6D-C217-4C38-B7B6-C343E4146487}"/>
                  </a:ext>
                </a:extLst>
              </p:cNvPr>
              <p:cNvSpPr>
                <a:spLocks noGrp="1"/>
              </p:cNvSpPr>
              <p:nvPr>
                <p:ph idx="1"/>
              </p:nvPr>
            </p:nvSpPr>
            <p:spPr/>
            <p:txBody>
              <a:bodyPr>
                <a:normAutofit fontScale="70000" lnSpcReduction="20000"/>
              </a:bodyPr>
              <a:lstStyle/>
              <a:p>
                <a:r>
                  <a:rPr lang="en-US" dirty="0"/>
                  <a:t>Fortunately, for real many real-world applications that deal with </a:t>
                </a:r>
                <a:r>
                  <a:rPr lang="en-US" i="1" dirty="0"/>
                  <a:t>optimization problems</a:t>
                </a:r>
                <a:r>
                  <a:rPr lang="en-US" dirty="0"/>
                  <a:t>, you don't need an algorithm that is guaranteed to find the best solution</a:t>
                </a:r>
              </a:p>
              <a:p>
                <a:r>
                  <a:rPr lang="en-US" dirty="0"/>
                  <a:t>An </a:t>
                </a:r>
                <a:r>
                  <a:rPr lang="en-US" b="1" dirty="0"/>
                  <a:t>approximation algorithm </a:t>
                </a:r>
                <a:r>
                  <a:rPr lang="en-US" dirty="0"/>
                  <a:t>is a polynomial-time algorithm for a problem that is guaranteed to find a solution whose cost is "close" to the best possible solution</a:t>
                </a:r>
              </a:p>
              <a:p>
                <a:r>
                  <a:rPr lang="en-US" dirty="0"/>
                  <a:t>Consider an algorithm, M, that can be applied to an instance, x, of some optimization problem</a:t>
                </a:r>
              </a:p>
              <a:p>
                <a:pPr lvl="1"/>
                <a:r>
                  <a:rPr lang="en-US" dirty="0"/>
                  <a:t>Let c(M(x)) be the cost of the solution that M finds</a:t>
                </a:r>
              </a:p>
              <a:p>
                <a:pPr lvl="1"/>
                <a:r>
                  <a:rPr lang="en-US" dirty="0"/>
                  <a:t>Let OPT(x) be the cost of optimal solution for x</a:t>
                </a:r>
              </a:p>
              <a:p>
                <a:r>
                  <a:rPr lang="en-US" dirty="0"/>
                  <a:t>We say that M is an </a:t>
                </a:r>
                <a:r>
                  <a:rPr lang="en-US" b="1" dirty="0"/>
                  <a:t>ε-approximation </a:t>
                </a:r>
                <a:r>
                  <a:rPr lang="en-US" dirty="0"/>
                  <a:t>algorithm (one type of approximation algorithm) if it is guaranteed that:</a:t>
                </a:r>
              </a:p>
              <a:p>
                <a:pPr marL="457200" lvl="1" indent="0">
                  <a:buNone/>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m:rPr>
                                  <m:sty m:val="p"/>
                                </m:rPr>
                                <a:rPr lang="en-US" b="0" i="0" smtClean="0">
                                  <a:latin typeface="Cambria Math" panose="02040503050406030204" pitchFamily="18" charset="0"/>
                                </a:rPr>
                                <m:t>c</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M</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e>
                              </m:d>
                              <m:r>
                                <a:rPr lang="en-US" b="0" i="0" smtClean="0">
                                  <a:latin typeface="Cambria Math" panose="02040503050406030204" pitchFamily="18" charset="0"/>
                                </a:rPr>
                                <m:t>−</m:t>
                              </m:r>
                              <m:r>
                                <m:rPr>
                                  <m:sty m:val="p"/>
                                </m:rPr>
                                <a:rPr lang="en-US" b="0" i="0" smtClean="0">
                                  <a:latin typeface="Cambria Math" panose="02040503050406030204" pitchFamily="18" charset="0"/>
                                </a:rPr>
                                <m:t>OPT</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e>
                          </m:d>
                        </m:num>
                        <m:den>
                          <m:r>
                            <m:rPr>
                              <m:sty m:val="p"/>
                            </m:rPr>
                            <a:rPr lang="en-US" b="0" i="0" smtClean="0">
                              <a:latin typeface="Cambria Math" panose="02040503050406030204" pitchFamily="18" charset="0"/>
                            </a:rPr>
                            <m:t>max</m:t>
                          </m:r>
                          <m:d>
                            <m:dPr>
                              <m:begChr m:val="{"/>
                              <m:endChr m:val="}"/>
                              <m:ctrlPr>
                                <a:rPr lang="en-US" b="0" i="1" smtClean="0">
                                  <a:latin typeface="Cambria Math" panose="02040503050406030204" pitchFamily="18" charset="0"/>
                                </a:rPr>
                              </m:ctrlPr>
                            </m:dPr>
                            <m:e>
                              <m:r>
                                <m:rPr>
                                  <m:sty m:val="p"/>
                                </m:rPr>
                                <a:rPr lang="en-US">
                                  <a:latin typeface="Cambria Math" panose="02040503050406030204" pitchFamily="18" charset="0"/>
                                </a:rPr>
                                <m:t>OPT</m:t>
                              </m:r>
                              <m:d>
                                <m:dPr>
                                  <m:ctrlPr>
                                    <a:rPr lang="en-US" i="1">
                                      <a:latin typeface="Cambria Math" panose="02040503050406030204" pitchFamily="18" charset="0"/>
                                    </a:rPr>
                                  </m:ctrlPr>
                                </m:dPr>
                                <m:e>
                                  <m:r>
                                    <m:rPr>
                                      <m:sty m:val="p"/>
                                    </m:rPr>
                                    <a:rPr lang="en-US">
                                      <a:latin typeface="Cambria Math" panose="02040503050406030204" pitchFamily="18" charset="0"/>
                                    </a:rPr>
                                    <m:t>x</m:t>
                                  </m:r>
                                </m:e>
                              </m:d>
                              <m:r>
                                <a:rPr lang="en-US" b="0" i="1" smtClean="0">
                                  <a:latin typeface="Cambria Math" panose="02040503050406030204" pitchFamily="18" charset="0"/>
                                </a:rPr>
                                <m:t>,</m:t>
                              </m:r>
                              <m:r>
                                <m:rPr>
                                  <m:sty m:val="p"/>
                                </m:rPr>
                                <a:rPr lang="en-US">
                                  <a:latin typeface="Cambria Math" panose="02040503050406030204" pitchFamily="18" charset="0"/>
                                </a:rPr>
                                <m:t>c</m:t>
                              </m:r>
                              <m:d>
                                <m:dPr>
                                  <m:ctrlPr>
                                    <a:rPr lang="en-US" i="1">
                                      <a:latin typeface="Cambria Math" panose="02040503050406030204" pitchFamily="18" charset="0"/>
                                    </a:rPr>
                                  </m:ctrlPr>
                                </m:dPr>
                                <m:e>
                                  <m:r>
                                    <m:rPr>
                                      <m:sty m:val="p"/>
                                    </m:rPr>
                                    <a:rPr lang="en-US">
                                      <a:latin typeface="Cambria Math" panose="02040503050406030204" pitchFamily="18" charset="0"/>
                                    </a:rPr>
                                    <m:t>M</m:t>
                                  </m:r>
                                  <m:d>
                                    <m:dPr>
                                      <m:ctrlPr>
                                        <a:rPr lang="en-US" i="1">
                                          <a:latin typeface="Cambria Math" panose="02040503050406030204" pitchFamily="18" charset="0"/>
                                        </a:rPr>
                                      </m:ctrlPr>
                                    </m:dPr>
                                    <m:e>
                                      <m:r>
                                        <m:rPr>
                                          <m:sty m:val="p"/>
                                        </m:rPr>
                                        <a:rPr lang="en-US">
                                          <a:latin typeface="Cambria Math" panose="02040503050406030204" pitchFamily="18" charset="0"/>
                                        </a:rPr>
                                        <m:t>x</m:t>
                                      </m:r>
                                    </m:e>
                                  </m:d>
                                </m:e>
                              </m:d>
                            </m:e>
                          </m:d>
                        </m:den>
                      </m:f>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𝜀</m:t>
                      </m:r>
                    </m:oMath>
                  </m:oMathPara>
                </a14:m>
                <a:endParaRPr lang="en-US" dirty="0"/>
              </a:p>
              <a:p>
                <a:r>
                  <a:rPr lang="en-US" dirty="0"/>
                  <a:t>For </a:t>
                </a:r>
                <a:r>
                  <a:rPr lang="en-US" i="1" dirty="0"/>
                  <a:t>maximization problems</a:t>
                </a:r>
                <a:r>
                  <a:rPr lang="en-US" dirty="0"/>
                  <a:t>, the cost of the solution returned by an ε-approximation algorithm is never less than 1 - ε times the optimal solution</a:t>
                </a:r>
              </a:p>
              <a:p>
                <a:r>
                  <a:rPr lang="en-US" dirty="0"/>
                  <a:t>For </a:t>
                </a:r>
                <a:r>
                  <a:rPr lang="en-US" i="1" dirty="0"/>
                  <a:t>minimization problems</a:t>
                </a:r>
                <a:r>
                  <a:rPr lang="en-US" dirty="0"/>
                  <a:t>, the solution returned by an ε-approximation algorithm is never more than 1 / (1 - ε) times the optimal solution</a:t>
                </a:r>
              </a:p>
              <a:p>
                <a:endParaRPr lang="en-US" dirty="0"/>
              </a:p>
            </p:txBody>
          </p:sp>
        </mc:Choice>
        <mc:Fallback xmlns="">
          <p:sp>
            <p:nvSpPr>
              <p:cNvPr id="3" name="Content Placeholder 2">
                <a:extLst>
                  <a:ext uri="{FF2B5EF4-FFF2-40B4-BE49-F238E27FC236}">
                    <a16:creationId xmlns:a16="http://schemas.microsoft.com/office/drawing/2014/main" id="{4DE50D6D-C217-4C38-B7B6-C343E4146487}"/>
                  </a:ext>
                </a:extLst>
              </p:cNvPr>
              <p:cNvSpPr>
                <a:spLocks noGrp="1" noRot="1" noChangeAspect="1" noMove="1" noResize="1" noEditPoints="1" noAdjustHandles="1" noChangeArrowheads="1" noChangeShapeType="1" noTextEdit="1"/>
              </p:cNvSpPr>
              <p:nvPr>
                <p:ph idx="1"/>
              </p:nvPr>
            </p:nvSpPr>
            <p:spPr>
              <a:blipFill>
                <a:blip r:embed="rId2"/>
                <a:stretch>
                  <a:fillRect l="-522" t="-2521" r="-580"/>
                </a:stretch>
              </a:blipFill>
            </p:spPr>
            <p:txBody>
              <a:bodyPr/>
              <a:lstStyle/>
              <a:p>
                <a:r>
                  <a:rPr lang="en-US">
                    <a:noFill/>
                  </a:rPr>
                  <a:t> </a:t>
                </a:r>
              </a:p>
            </p:txBody>
          </p:sp>
        </mc:Fallback>
      </mc:AlternateContent>
    </p:spTree>
    <p:extLst>
      <p:ext uri="{BB962C8B-B14F-4D97-AF65-F5344CB8AC3E}">
        <p14:creationId xmlns:p14="http://schemas.microsoft.com/office/powerpoint/2010/main" val="972522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A83E5-8728-4CC9-86D8-48D5ECAC4B8B}"/>
              </a:ext>
            </a:extLst>
          </p:cNvPr>
          <p:cNvSpPr>
            <a:spLocks noGrp="1"/>
          </p:cNvSpPr>
          <p:nvPr>
            <p:ph type="title"/>
          </p:nvPr>
        </p:nvSpPr>
        <p:spPr/>
        <p:txBody>
          <a:bodyPr/>
          <a:lstStyle/>
          <a:p>
            <a:r>
              <a:rPr lang="en-US" dirty="0"/>
              <a:t>Example of an ε-Approximation Algorithm</a:t>
            </a:r>
          </a:p>
        </p:txBody>
      </p:sp>
      <p:sp>
        <p:nvSpPr>
          <p:cNvPr id="3" name="Content Placeholder 2">
            <a:extLst>
              <a:ext uri="{FF2B5EF4-FFF2-40B4-BE49-F238E27FC236}">
                <a16:creationId xmlns:a16="http://schemas.microsoft.com/office/drawing/2014/main" id="{3BA112E3-C7BA-4174-AC11-7055FA6C1AF3}"/>
              </a:ext>
            </a:extLst>
          </p:cNvPr>
          <p:cNvSpPr>
            <a:spLocks noGrp="1"/>
          </p:cNvSpPr>
          <p:nvPr>
            <p:ph idx="1"/>
          </p:nvPr>
        </p:nvSpPr>
        <p:spPr/>
        <p:txBody>
          <a:bodyPr>
            <a:normAutofit fontScale="62500" lnSpcReduction="20000"/>
          </a:bodyPr>
          <a:lstStyle/>
          <a:p>
            <a:r>
              <a:rPr lang="en-US" dirty="0"/>
              <a:t>For example, consider the optimization version of the node cover problem</a:t>
            </a:r>
          </a:p>
          <a:p>
            <a:r>
              <a:rPr lang="en-US" dirty="0"/>
              <a:t>Given a graph, G, we want to create a node cover, C, such that each edge has at least one of its endpoints in C; the smaller the node cover, the better</a:t>
            </a:r>
          </a:p>
          <a:p>
            <a:r>
              <a:rPr lang="en-US" dirty="0"/>
              <a:t>It might seem that a good idea would be to use a greedy algorithm that selects the node in the graph with the largest degree, then adds it to the node cover and removes it from the graph, etc.</a:t>
            </a:r>
          </a:p>
          <a:p>
            <a:r>
              <a:rPr lang="en-US" dirty="0"/>
              <a:t>It turns out that this is not an ε-approximation algorithm for any ε less than one, and the error ratio grows as log n, where n is the number of nodes in the graph</a:t>
            </a:r>
          </a:p>
          <a:p>
            <a:r>
              <a:rPr lang="en-US" dirty="0"/>
              <a:t>However, a less sophisticated greedy algorithm leads to an ε of 1/2</a:t>
            </a:r>
          </a:p>
          <a:p>
            <a:r>
              <a:rPr lang="en-US" dirty="0"/>
              <a:t>Start with an empty set of vertices, C</a:t>
            </a:r>
          </a:p>
          <a:p>
            <a:r>
              <a:rPr lang="en-US" dirty="0"/>
              <a:t>While there are still edges in G, choose any edge; add both vertices that the edge connects to C; remove both vertices (and incident edges) from the graph; continue</a:t>
            </a:r>
          </a:p>
          <a:p>
            <a:r>
              <a:rPr lang="en-US" dirty="0"/>
              <a:t>Since C was composed of vertices from 1/2 * |C| edges of G, no two of which share a node, any node cover must contain at least one node from each of these edges</a:t>
            </a:r>
          </a:p>
          <a:p>
            <a:r>
              <a:rPr lang="en-US" dirty="0"/>
              <a:t>Therefore, OPT(G) ≥ 1/2 * |C| and |C| </a:t>
            </a:r>
            <a:r>
              <a:rPr lang="en-US" dirty="0">
                <a:ea typeface="Cambria Math" panose="02040503050406030204" pitchFamily="18" charset="0"/>
              </a:rPr>
              <a:t>≤ 2 * OPT(G)</a:t>
            </a:r>
            <a:endParaRPr lang="en-US" dirty="0"/>
          </a:p>
          <a:p>
            <a:r>
              <a:rPr lang="en-US" dirty="0"/>
              <a:t>Surprisingly, this is the best-known ε-approximation algorithm for this problem</a:t>
            </a:r>
          </a:p>
        </p:txBody>
      </p:sp>
    </p:spTree>
    <p:extLst>
      <p:ext uri="{BB962C8B-B14F-4D97-AF65-F5344CB8AC3E}">
        <p14:creationId xmlns:p14="http://schemas.microsoft.com/office/powerpoint/2010/main" val="2946718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26A24-DE3A-4FB1-9E90-1AA37FA15E29}"/>
              </a:ext>
            </a:extLst>
          </p:cNvPr>
          <p:cNvSpPr>
            <a:spLocks noGrp="1"/>
          </p:cNvSpPr>
          <p:nvPr>
            <p:ph type="title"/>
          </p:nvPr>
        </p:nvSpPr>
        <p:spPr/>
        <p:txBody>
          <a:bodyPr/>
          <a:lstStyle/>
          <a:p>
            <a:r>
              <a:rPr lang="en-US" dirty="0"/>
              <a:t>More about ε-Approximation Algorithms </a:t>
            </a:r>
          </a:p>
        </p:txBody>
      </p:sp>
      <p:sp>
        <p:nvSpPr>
          <p:cNvPr id="3" name="Content Placeholder 2">
            <a:extLst>
              <a:ext uri="{FF2B5EF4-FFF2-40B4-BE49-F238E27FC236}">
                <a16:creationId xmlns:a16="http://schemas.microsoft.com/office/drawing/2014/main" id="{708E9486-DCFA-424D-A271-96B58E0749B4}"/>
              </a:ext>
            </a:extLst>
          </p:cNvPr>
          <p:cNvSpPr>
            <a:spLocks noGrp="1"/>
          </p:cNvSpPr>
          <p:nvPr>
            <p:ph idx="1"/>
          </p:nvPr>
        </p:nvSpPr>
        <p:spPr/>
        <p:txBody>
          <a:bodyPr>
            <a:normAutofit fontScale="85000" lnSpcReduction="20000"/>
          </a:bodyPr>
          <a:lstStyle/>
          <a:p>
            <a:r>
              <a:rPr lang="en-US" dirty="0"/>
              <a:t>The best-known ε-approximation algorithms for the optimization versions of different NP-complete problems differ wildly in quality</a:t>
            </a:r>
          </a:p>
          <a:p>
            <a:r>
              <a:rPr lang="en-US" dirty="0"/>
              <a:t>For the knapsack problem, for any given ε &gt; 0, you can construct a polynomial-time ε-approximation to solve the problem</a:t>
            </a:r>
          </a:p>
          <a:p>
            <a:r>
              <a:rPr lang="en-US" dirty="0"/>
              <a:t>For the general traveling salesman problem, on the other hand, it is provable that there is no polynomial ε-approximation algorithm with ε &lt; 1 (unless P = NP)</a:t>
            </a:r>
          </a:p>
          <a:p>
            <a:r>
              <a:rPr lang="en-US" dirty="0"/>
              <a:t>However, for certain types of graphs (e.g., graphs that obey the triangle inequality), there are known ε-approximation algorithms</a:t>
            </a:r>
          </a:p>
          <a:p>
            <a:r>
              <a:rPr lang="en-US" dirty="0"/>
              <a:t>There are even better ε-approximation algorithms for Euclidean graphs</a:t>
            </a:r>
          </a:p>
          <a:p>
            <a:r>
              <a:rPr lang="en-US" dirty="0"/>
              <a:t>For complex graphs that do not allow ε-approximation algorithms, there still may be </a:t>
            </a:r>
            <a:r>
              <a:rPr lang="en-US" i="1" dirty="0"/>
              <a:t>heuristics</a:t>
            </a:r>
            <a:r>
              <a:rPr lang="en-US" dirty="0"/>
              <a:t> that are likely to find close-to-optimal solutions</a:t>
            </a:r>
          </a:p>
          <a:p>
            <a:r>
              <a:rPr lang="en-US" dirty="0"/>
              <a:t>Unlike an approximation algorithm, however, a heuristic is not guaranteed to find a solution close to optimal</a:t>
            </a:r>
          </a:p>
          <a:p>
            <a:endParaRPr lang="en-US" dirty="0"/>
          </a:p>
        </p:txBody>
      </p:sp>
    </p:spTree>
    <p:extLst>
      <p:ext uri="{BB962C8B-B14F-4D97-AF65-F5344CB8AC3E}">
        <p14:creationId xmlns:p14="http://schemas.microsoft.com/office/powerpoint/2010/main" val="325308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F6E28-8D22-45FC-8336-5BF9CA529D83}"/>
              </a:ext>
            </a:extLst>
          </p:cNvPr>
          <p:cNvSpPr>
            <a:spLocks noGrp="1"/>
          </p:cNvSpPr>
          <p:nvPr>
            <p:ph type="title"/>
          </p:nvPr>
        </p:nvSpPr>
        <p:spPr/>
        <p:txBody>
          <a:bodyPr/>
          <a:lstStyle/>
          <a:p>
            <a:r>
              <a:rPr lang="en-US" dirty="0"/>
              <a:t>Things we can State in a Formal Language</a:t>
            </a:r>
          </a:p>
        </p:txBody>
      </p:sp>
      <p:sp>
        <p:nvSpPr>
          <p:cNvPr id="3" name="Content Placeholder 2">
            <a:extLst>
              <a:ext uri="{FF2B5EF4-FFF2-40B4-BE49-F238E27FC236}">
                <a16:creationId xmlns:a16="http://schemas.microsoft.com/office/drawing/2014/main" id="{E1FA6624-E62B-446F-B150-B1BF5EC8930B}"/>
              </a:ext>
            </a:extLst>
          </p:cNvPr>
          <p:cNvSpPr>
            <a:spLocks noGrp="1"/>
          </p:cNvSpPr>
          <p:nvPr>
            <p:ph idx="1"/>
          </p:nvPr>
        </p:nvSpPr>
        <p:spPr/>
        <p:txBody>
          <a:bodyPr>
            <a:normAutofit fontScale="70000" lnSpcReduction="20000"/>
          </a:bodyPr>
          <a:lstStyle/>
          <a:p>
            <a:r>
              <a:rPr lang="en-US" dirty="0"/>
              <a:t>Imagine all the symbols that are part of a formal system ordered in some way</a:t>
            </a:r>
          </a:p>
          <a:p>
            <a:r>
              <a:rPr lang="en-US" dirty="0"/>
              <a:t>It is then possible to express all possible finite strings of length one, ordered, followed by all possible finite strings of length two, ordered, etc.</a:t>
            </a:r>
          </a:p>
          <a:p>
            <a:r>
              <a:rPr lang="en-US" dirty="0"/>
              <a:t>This is called a </a:t>
            </a:r>
            <a:r>
              <a:rPr lang="en-US" b="1" dirty="0"/>
              <a:t>lexicographical ordering</a:t>
            </a:r>
          </a:p>
          <a:p>
            <a:r>
              <a:rPr lang="en-US" dirty="0"/>
              <a:t>Some of these strings will have meaning and some will not</a:t>
            </a:r>
          </a:p>
          <a:p>
            <a:r>
              <a:rPr lang="en-US" dirty="0"/>
              <a:t>Those strings with meanings in a formal mathematical language will include all true and false mathematical statements, definitions of functions, formal proofs, etc.</a:t>
            </a:r>
          </a:p>
          <a:p>
            <a:r>
              <a:rPr lang="en-US" b="1" dirty="0"/>
              <a:t>Propositions</a:t>
            </a:r>
            <a:r>
              <a:rPr lang="en-US" dirty="0"/>
              <a:t> are mathematical facts that can be stated in the language</a:t>
            </a:r>
          </a:p>
          <a:p>
            <a:r>
              <a:rPr lang="en-US" dirty="0"/>
              <a:t>Some will be </a:t>
            </a:r>
            <a:r>
              <a:rPr lang="en-US" b="1" dirty="0"/>
              <a:t>propositional </a:t>
            </a:r>
            <a:r>
              <a:rPr lang="en-US" dirty="0"/>
              <a:t>functions (functions that evaluate to true or false) that depend on one or more variables (arguments to the functions)</a:t>
            </a:r>
          </a:p>
          <a:p>
            <a:r>
              <a:rPr lang="en-US" dirty="0"/>
              <a:t>Let's denote the n</a:t>
            </a:r>
            <a:r>
              <a:rPr lang="en-US" baseline="30000" dirty="0"/>
              <a:t>th</a:t>
            </a:r>
            <a:r>
              <a:rPr lang="en-US" dirty="0"/>
              <a:t> propositional function on a single variable (according to the lexicographical ordering) as P</a:t>
            </a:r>
            <a:r>
              <a:rPr lang="en-US" baseline="-25000" dirty="0"/>
              <a:t>n</a:t>
            </a:r>
          </a:p>
          <a:p>
            <a:r>
              <a:rPr lang="en-US" dirty="0"/>
              <a:t>Then P</a:t>
            </a:r>
            <a:r>
              <a:rPr lang="en-US" baseline="-25000" dirty="0"/>
              <a:t>n</a:t>
            </a:r>
            <a:r>
              <a:rPr lang="en-US" dirty="0"/>
              <a:t>(w) is that propositional function applied to w</a:t>
            </a:r>
          </a:p>
          <a:p>
            <a:r>
              <a:rPr lang="en-US" dirty="0"/>
              <a:t>Let's denote the n</a:t>
            </a:r>
            <a:r>
              <a:rPr lang="en-US" baseline="30000" dirty="0"/>
              <a:t>th</a:t>
            </a:r>
            <a:r>
              <a:rPr lang="en-US" dirty="0"/>
              <a:t> proof in the language (according to the lexicographical ordering) as ∏</a:t>
            </a:r>
            <a:r>
              <a:rPr lang="en-US" baseline="-25000" dirty="0"/>
              <a:t>n</a:t>
            </a:r>
          </a:p>
        </p:txBody>
      </p:sp>
    </p:spTree>
    <p:extLst>
      <p:ext uri="{BB962C8B-B14F-4D97-AF65-F5344CB8AC3E}">
        <p14:creationId xmlns:p14="http://schemas.microsoft.com/office/powerpoint/2010/main" val="1200438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0706C-2DA1-4D50-A693-90BB4D9571FE}"/>
              </a:ext>
            </a:extLst>
          </p:cNvPr>
          <p:cNvSpPr>
            <a:spLocks noGrp="1"/>
          </p:cNvSpPr>
          <p:nvPr>
            <p:ph type="title"/>
          </p:nvPr>
        </p:nvSpPr>
        <p:spPr/>
        <p:txBody>
          <a:bodyPr/>
          <a:lstStyle/>
          <a:p>
            <a:r>
              <a:rPr lang="en-US" dirty="0"/>
              <a:t>Gödel Sentences</a:t>
            </a:r>
          </a:p>
        </p:txBody>
      </p:sp>
      <p:sp>
        <p:nvSpPr>
          <p:cNvPr id="3" name="Content Placeholder 2">
            <a:extLst>
              <a:ext uri="{FF2B5EF4-FFF2-40B4-BE49-F238E27FC236}">
                <a16:creationId xmlns:a16="http://schemas.microsoft.com/office/drawing/2014/main" id="{65A2E8EA-49FD-4507-901B-B5D779CF1A0C}"/>
              </a:ext>
            </a:extLst>
          </p:cNvPr>
          <p:cNvSpPr>
            <a:spLocks noGrp="1"/>
          </p:cNvSpPr>
          <p:nvPr>
            <p:ph idx="1"/>
          </p:nvPr>
        </p:nvSpPr>
        <p:spPr/>
        <p:txBody>
          <a:bodyPr>
            <a:normAutofit fontScale="92500" lnSpcReduction="20000"/>
          </a:bodyPr>
          <a:lstStyle/>
          <a:p>
            <a:r>
              <a:rPr lang="en-US" dirty="0"/>
              <a:t>Now consider the following propositional function that depends on a single natural number w: ~</a:t>
            </a:r>
            <a:r>
              <a:rPr lang="en-US" dirty="0">
                <a:effectLst/>
                <a:latin typeface="Symbol" panose="05050102010706020507" pitchFamily="18" charset="2"/>
                <a:ea typeface="Cambria Math" panose="02040503050406030204" pitchFamily="18" charset="0"/>
                <a:cs typeface="Times New Roman" panose="02020603050405020304" pitchFamily="18" charset="0"/>
              </a:rPr>
              <a:t>$</a:t>
            </a:r>
            <a:r>
              <a:rPr lang="en-US" dirty="0"/>
              <a:t>x [∏</a:t>
            </a:r>
            <a:r>
              <a:rPr lang="en-US" baseline="-25000" dirty="0"/>
              <a:t>x</a:t>
            </a:r>
            <a:r>
              <a:rPr lang="en-US" dirty="0"/>
              <a:t> proves P</a:t>
            </a:r>
            <a:r>
              <a:rPr lang="en-US" baseline="-25000" dirty="0"/>
              <a:t>w</a:t>
            </a:r>
            <a:r>
              <a:rPr lang="en-US" dirty="0"/>
              <a:t>(w)]</a:t>
            </a:r>
          </a:p>
          <a:p>
            <a:r>
              <a:rPr lang="en-US" dirty="0"/>
              <a:t>This is a propositional function on a single variable, w</a:t>
            </a:r>
          </a:p>
          <a:p>
            <a:r>
              <a:rPr lang="en-US" dirty="0"/>
              <a:t>The more complex part of Gödel's proof shows that expressions such as these are expressible in the languages under consideration</a:t>
            </a:r>
          </a:p>
          <a:p>
            <a:r>
              <a:rPr lang="en-US" dirty="0"/>
              <a:t>Note that this propositional function might be true for some values of w and false for others</a:t>
            </a:r>
          </a:p>
          <a:p>
            <a:r>
              <a:rPr lang="en-US" dirty="0"/>
              <a:t>There must be some k for which P</a:t>
            </a:r>
            <a:r>
              <a:rPr lang="en-US" baseline="-25000" dirty="0"/>
              <a:t>k</a:t>
            </a:r>
            <a:r>
              <a:rPr lang="en-US" dirty="0"/>
              <a:t>(w) is equal to the above expression</a:t>
            </a:r>
          </a:p>
          <a:p>
            <a:r>
              <a:rPr lang="en-US" dirty="0"/>
              <a:t>Therefore, we have: P</a:t>
            </a:r>
            <a:r>
              <a:rPr lang="en-US" baseline="-25000" dirty="0"/>
              <a:t>k</a:t>
            </a:r>
            <a:r>
              <a:rPr lang="en-US" dirty="0"/>
              <a:t>(w) = ~</a:t>
            </a:r>
            <a:r>
              <a:rPr lang="en-US" dirty="0">
                <a:effectLst/>
                <a:latin typeface="Symbol" panose="05050102010706020507" pitchFamily="18" charset="2"/>
                <a:ea typeface="Cambria Math" panose="02040503050406030204" pitchFamily="18" charset="0"/>
                <a:cs typeface="Times New Roman" panose="02020603050405020304" pitchFamily="18" charset="0"/>
              </a:rPr>
              <a:t>$</a:t>
            </a:r>
            <a:r>
              <a:rPr lang="en-US" dirty="0"/>
              <a:t>x [∏</a:t>
            </a:r>
            <a:r>
              <a:rPr lang="en-US" baseline="-25000" dirty="0"/>
              <a:t>x</a:t>
            </a:r>
            <a:r>
              <a:rPr lang="en-US" dirty="0"/>
              <a:t> proves P</a:t>
            </a:r>
            <a:r>
              <a:rPr lang="en-US" baseline="-25000" dirty="0"/>
              <a:t>w</a:t>
            </a:r>
            <a:r>
              <a:rPr lang="en-US" dirty="0"/>
              <a:t>(w)]</a:t>
            </a:r>
          </a:p>
          <a:p>
            <a:r>
              <a:rPr lang="en-US" dirty="0"/>
              <a:t>Applying this to k leads to an example of a </a:t>
            </a:r>
            <a:r>
              <a:rPr lang="en-US" i="1" dirty="0"/>
              <a:t>Gödel sentence</a:t>
            </a:r>
            <a:r>
              <a:rPr lang="en-US" dirty="0"/>
              <a:t>:</a:t>
            </a:r>
          </a:p>
          <a:p>
            <a:pPr marL="457200" lvl="1" indent="0">
              <a:buNone/>
            </a:pPr>
            <a:r>
              <a:rPr lang="en-US" sz="2800" dirty="0"/>
              <a:t>P</a:t>
            </a:r>
            <a:r>
              <a:rPr lang="en-US" sz="2800" baseline="-25000" dirty="0"/>
              <a:t>k</a:t>
            </a:r>
            <a:r>
              <a:rPr lang="en-US" sz="2800" dirty="0"/>
              <a:t>(k) = ~</a:t>
            </a:r>
            <a:r>
              <a:rPr lang="en-US" sz="2800" dirty="0">
                <a:effectLst/>
                <a:latin typeface="Symbol" panose="05050102010706020507" pitchFamily="18" charset="2"/>
                <a:ea typeface="Cambria Math" panose="02040503050406030204" pitchFamily="18" charset="0"/>
                <a:cs typeface="Times New Roman" panose="02020603050405020304" pitchFamily="18" charset="0"/>
              </a:rPr>
              <a:t>$</a:t>
            </a:r>
            <a:r>
              <a:rPr lang="en-US" sz="2800" dirty="0"/>
              <a:t>x [∏</a:t>
            </a:r>
            <a:r>
              <a:rPr lang="en-US" sz="2800" baseline="-25000" dirty="0"/>
              <a:t>x</a:t>
            </a:r>
            <a:r>
              <a:rPr lang="en-US" sz="2800" dirty="0"/>
              <a:t> proves P</a:t>
            </a:r>
            <a:r>
              <a:rPr lang="en-US" sz="2800" baseline="-25000" dirty="0"/>
              <a:t>k</a:t>
            </a:r>
            <a:r>
              <a:rPr lang="en-US" sz="2800" dirty="0"/>
              <a:t>(k)]</a:t>
            </a:r>
          </a:p>
        </p:txBody>
      </p:sp>
    </p:spTree>
    <p:extLst>
      <p:ext uri="{BB962C8B-B14F-4D97-AF65-F5344CB8AC3E}">
        <p14:creationId xmlns:p14="http://schemas.microsoft.com/office/powerpoint/2010/main" val="326832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50C7-5C1F-4011-AC34-F89213B0E3BA}"/>
              </a:ext>
            </a:extLst>
          </p:cNvPr>
          <p:cNvSpPr>
            <a:spLocks noGrp="1"/>
          </p:cNvSpPr>
          <p:nvPr>
            <p:ph type="title"/>
          </p:nvPr>
        </p:nvSpPr>
        <p:spPr/>
        <p:txBody>
          <a:bodyPr/>
          <a:lstStyle/>
          <a:p>
            <a:r>
              <a:rPr lang="en-US" dirty="0"/>
              <a:t>Implications of the Gödel Sentence</a:t>
            </a:r>
          </a:p>
        </p:txBody>
      </p:sp>
      <p:sp>
        <p:nvSpPr>
          <p:cNvPr id="3" name="Content Placeholder 2">
            <a:extLst>
              <a:ext uri="{FF2B5EF4-FFF2-40B4-BE49-F238E27FC236}">
                <a16:creationId xmlns:a16="http://schemas.microsoft.com/office/drawing/2014/main" id="{0A918A5C-9586-47BD-BF51-B0CFBA8854AD}"/>
              </a:ext>
            </a:extLst>
          </p:cNvPr>
          <p:cNvSpPr>
            <a:spLocks noGrp="1"/>
          </p:cNvSpPr>
          <p:nvPr>
            <p:ph idx="1"/>
          </p:nvPr>
        </p:nvSpPr>
        <p:spPr/>
        <p:txBody>
          <a:bodyPr>
            <a:normAutofit fontScale="92500" lnSpcReduction="10000"/>
          </a:bodyPr>
          <a:lstStyle/>
          <a:p>
            <a:r>
              <a:rPr lang="en-US" dirty="0"/>
              <a:t>Let’s think about the Gödel sentence: </a:t>
            </a:r>
            <a:r>
              <a:rPr lang="en-US" sz="2800" dirty="0"/>
              <a:t>P</a:t>
            </a:r>
            <a:r>
              <a:rPr lang="en-US" sz="2800" baseline="-25000" dirty="0"/>
              <a:t>k</a:t>
            </a:r>
            <a:r>
              <a:rPr lang="en-US" sz="2800" dirty="0"/>
              <a:t>(k) = ~</a:t>
            </a:r>
            <a:r>
              <a:rPr lang="en-US" sz="2800" dirty="0">
                <a:effectLst/>
                <a:latin typeface="Symbol" panose="05050102010706020507" pitchFamily="18" charset="2"/>
                <a:ea typeface="Cambria Math" panose="02040503050406030204" pitchFamily="18" charset="0"/>
                <a:cs typeface="Times New Roman" panose="02020603050405020304" pitchFamily="18" charset="0"/>
              </a:rPr>
              <a:t>$</a:t>
            </a:r>
            <a:r>
              <a:rPr lang="en-US" sz="2800" dirty="0"/>
              <a:t>x [∏</a:t>
            </a:r>
            <a:r>
              <a:rPr lang="en-US" sz="2800" baseline="-25000" dirty="0"/>
              <a:t>x</a:t>
            </a:r>
            <a:r>
              <a:rPr lang="en-US" sz="2800" dirty="0"/>
              <a:t> proves P</a:t>
            </a:r>
            <a:r>
              <a:rPr lang="en-US" sz="2800" baseline="-25000" dirty="0"/>
              <a:t>k</a:t>
            </a:r>
            <a:r>
              <a:rPr lang="en-US" sz="2800" dirty="0"/>
              <a:t>(k)]</a:t>
            </a:r>
            <a:endParaRPr lang="en-US" dirty="0"/>
          </a:p>
          <a:p>
            <a:r>
              <a:rPr lang="en-US" dirty="0"/>
              <a:t>The meaning of this statement, more or less, is "There does not exist a proof of this statement", or alternatively, "This statement is not provable"</a:t>
            </a:r>
          </a:p>
          <a:p>
            <a:r>
              <a:rPr lang="en-US" dirty="0"/>
              <a:t>If there is a proof of the statement within the formal system, the statement is false, and therefore the formal system must contain contradictions</a:t>
            </a:r>
          </a:p>
          <a:p>
            <a:r>
              <a:rPr lang="en-US" dirty="0"/>
              <a:t>Otherwise, the statement is a true statement that is expressible in the formal system but cannot be proved within the system</a:t>
            </a:r>
          </a:p>
          <a:p>
            <a:r>
              <a:rPr lang="en-US" dirty="0"/>
              <a:t>As mentioned earlier, Gödel's theorem came as a blow to mathematicians and philosophers</a:t>
            </a:r>
          </a:p>
          <a:p>
            <a:r>
              <a:rPr lang="en-US" dirty="0"/>
              <a:t>It proves that no matter how many axioms are added, there will be certain true statements that cannot be proven (assuming the system is consistent)</a:t>
            </a:r>
          </a:p>
        </p:txBody>
      </p:sp>
    </p:spTree>
    <p:extLst>
      <p:ext uri="{BB962C8B-B14F-4D97-AF65-F5344CB8AC3E}">
        <p14:creationId xmlns:p14="http://schemas.microsoft.com/office/powerpoint/2010/main" val="727621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F553-4465-4C03-A377-86ACA06A4E4A}"/>
              </a:ext>
            </a:extLst>
          </p:cNvPr>
          <p:cNvSpPr>
            <a:spLocks noGrp="1"/>
          </p:cNvSpPr>
          <p:nvPr>
            <p:ph type="title"/>
          </p:nvPr>
        </p:nvSpPr>
        <p:spPr/>
        <p:txBody>
          <a:bodyPr/>
          <a:lstStyle/>
          <a:p>
            <a:r>
              <a:rPr lang="en-US" dirty="0"/>
              <a:t>Entscheidungsproblem</a:t>
            </a:r>
          </a:p>
        </p:txBody>
      </p:sp>
      <p:sp>
        <p:nvSpPr>
          <p:cNvPr id="3" name="Content Placeholder 2">
            <a:extLst>
              <a:ext uri="{FF2B5EF4-FFF2-40B4-BE49-F238E27FC236}">
                <a16:creationId xmlns:a16="http://schemas.microsoft.com/office/drawing/2014/main" id="{2F61EACB-64AD-4764-BD31-33182CF01B82}"/>
              </a:ext>
            </a:extLst>
          </p:cNvPr>
          <p:cNvSpPr>
            <a:spLocks noGrp="1"/>
          </p:cNvSpPr>
          <p:nvPr>
            <p:ph idx="1"/>
          </p:nvPr>
        </p:nvSpPr>
        <p:spPr/>
        <p:txBody>
          <a:bodyPr>
            <a:normAutofit fontScale="70000" lnSpcReduction="20000"/>
          </a:bodyPr>
          <a:lstStyle/>
          <a:p>
            <a:r>
              <a:rPr lang="en-US" dirty="0"/>
              <a:t>Alan Turing invented the notion of the </a:t>
            </a:r>
            <a:r>
              <a:rPr lang="en-US" b="1" dirty="0"/>
              <a:t>Turing machine </a:t>
            </a:r>
            <a:r>
              <a:rPr lang="en-US" dirty="0"/>
              <a:t>in response to a related problem Hilbert was also working on; this problem is sometimes referred to as the </a:t>
            </a:r>
            <a:r>
              <a:rPr lang="en-US" i="1" dirty="0"/>
              <a:t>Entscheidungsproblem</a:t>
            </a:r>
          </a:p>
          <a:p>
            <a:r>
              <a:rPr lang="en-US" dirty="0"/>
              <a:t>Turing also had a remarkable career in cryptography, and he invented the Turing Test, which I discuss in my AI class</a:t>
            </a:r>
          </a:p>
          <a:p>
            <a:r>
              <a:rPr lang="en-US" dirty="0"/>
              <a:t>The Entscheidungsproblem was a challenge to mathematicians to produce a mechanical procedure that could, in principle, solve all formally expressible yes/no mathematical questions</a:t>
            </a:r>
          </a:p>
          <a:p>
            <a:r>
              <a:rPr lang="en-US" dirty="0"/>
              <a:t>The English term for the Entscheidungsproblem is "decision problem"</a:t>
            </a:r>
          </a:p>
          <a:p>
            <a:r>
              <a:rPr lang="en-US" dirty="0"/>
              <a:t>We will further discuss the term </a:t>
            </a:r>
            <a:r>
              <a:rPr lang="en-US" i="1" dirty="0"/>
              <a:t>decision problem </a:t>
            </a:r>
            <a:r>
              <a:rPr lang="en-US" dirty="0"/>
              <a:t>later in the topic, which implies that a problem has a yes or no answer</a:t>
            </a:r>
          </a:p>
          <a:p>
            <a:r>
              <a:rPr lang="en-US" dirty="0"/>
              <a:t>In 1936, Turing proved that a solution to the problem is impossible</a:t>
            </a:r>
          </a:p>
          <a:p>
            <a:r>
              <a:rPr lang="en-US" dirty="0"/>
              <a:t>Alonzo Church independently proved the same result earlier the same year, involving his development of lambda calculus</a:t>
            </a:r>
          </a:p>
          <a:p>
            <a:r>
              <a:rPr lang="en-US" dirty="0"/>
              <a:t>The two are now generally given joint credit for solving the problem</a:t>
            </a:r>
          </a:p>
        </p:txBody>
      </p:sp>
    </p:spTree>
    <p:extLst>
      <p:ext uri="{BB962C8B-B14F-4D97-AF65-F5344CB8AC3E}">
        <p14:creationId xmlns:p14="http://schemas.microsoft.com/office/powerpoint/2010/main" val="196359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36FF-B697-4224-95A4-DD785227EA78}"/>
              </a:ext>
            </a:extLst>
          </p:cNvPr>
          <p:cNvSpPr>
            <a:spLocks noGrp="1"/>
          </p:cNvSpPr>
          <p:nvPr>
            <p:ph type="title"/>
          </p:nvPr>
        </p:nvSpPr>
        <p:spPr/>
        <p:txBody>
          <a:bodyPr/>
          <a:lstStyle/>
          <a:p>
            <a:r>
              <a:rPr lang="en-US" dirty="0"/>
              <a:t>Turing Machines</a:t>
            </a:r>
          </a:p>
        </p:txBody>
      </p:sp>
      <p:sp>
        <p:nvSpPr>
          <p:cNvPr id="3" name="Content Placeholder 2">
            <a:extLst>
              <a:ext uri="{FF2B5EF4-FFF2-40B4-BE49-F238E27FC236}">
                <a16:creationId xmlns:a16="http://schemas.microsoft.com/office/drawing/2014/main" id="{17536EBD-C484-4DCF-8719-56FCF26BAFC7}"/>
              </a:ext>
            </a:extLst>
          </p:cNvPr>
          <p:cNvSpPr>
            <a:spLocks noGrp="1"/>
          </p:cNvSpPr>
          <p:nvPr>
            <p:ph idx="1"/>
          </p:nvPr>
        </p:nvSpPr>
        <p:spPr/>
        <p:txBody>
          <a:bodyPr>
            <a:normAutofit fontScale="70000" lnSpcReduction="20000"/>
          </a:bodyPr>
          <a:lstStyle/>
          <a:p>
            <a:r>
              <a:rPr lang="en-US" dirty="0"/>
              <a:t>There are various ways that Turing machines can be defined; we will consider one valid definition</a:t>
            </a:r>
          </a:p>
          <a:p>
            <a:r>
              <a:rPr lang="en-US" dirty="0"/>
              <a:t>A </a:t>
            </a:r>
            <a:r>
              <a:rPr lang="en-US" b="1" dirty="0"/>
              <a:t>Turing machine </a:t>
            </a:r>
            <a:r>
              <a:rPr lang="en-US" dirty="0"/>
              <a:t>consists of a </a:t>
            </a:r>
            <a:r>
              <a:rPr lang="en-US" i="1" dirty="0"/>
              <a:t>tape</a:t>
            </a:r>
            <a:r>
              <a:rPr lang="en-US" dirty="0"/>
              <a:t> that is infinitely long in both directions</a:t>
            </a:r>
          </a:p>
          <a:p>
            <a:pPr lvl="1"/>
            <a:r>
              <a:rPr lang="en-US" dirty="0"/>
              <a:t>The tape is comprised of an infinite sequence of squares, and each square is either marked or blank</a:t>
            </a:r>
          </a:p>
          <a:p>
            <a:pPr lvl="1"/>
            <a:r>
              <a:rPr lang="en-US" dirty="0"/>
              <a:t>We can imagine a read-write head that starts over some starting location</a:t>
            </a:r>
          </a:p>
          <a:p>
            <a:pPr lvl="1"/>
            <a:r>
              <a:rPr lang="en-US" dirty="0"/>
              <a:t>In Turing's original formulation, he allowed any finite collection of symbols to be used (i.e., an </a:t>
            </a:r>
            <a:r>
              <a:rPr lang="en-US" i="1" dirty="0"/>
              <a:t>alphabet</a:t>
            </a:r>
            <a:r>
              <a:rPr lang="en-US" dirty="0"/>
              <a:t>), plus a special symbol representing a blank cell</a:t>
            </a:r>
          </a:p>
          <a:p>
            <a:pPr lvl="1"/>
            <a:r>
              <a:rPr lang="en-US" dirty="0"/>
              <a:t>At most a finite number of squares on the tape will be marked with a symbol from the alphabet; the rest will be blank</a:t>
            </a:r>
          </a:p>
          <a:p>
            <a:r>
              <a:rPr lang="en-US" dirty="0"/>
              <a:t>A Turing machine also consists of a finite (but potentially very large) set of possible </a:t>
            </a:r>
            <a:r>
              <a:rPr lang="en-US" i="1" dirty="0"/>
              <a:t>internal states</a:t>
            </a:r>
          </a:p>
          <a:p>
            <a:pPr lvl="1"/>
            <a:r>
              <a:rPr lang="en-US" dirty="0"/>
              <a:t>One state is indicated as the </a:t>
            </a:r>
            <a:r>
              <a:rPr lang="en-US" i="1" dirty="0"/>
              <a:t>initial state</a:t>
            </a:r>
          </a:p>
          <a:p>
            <a:pPr lvl="1"/>
            <a:r>
              <a:rPr lang="en-US" dirty="0"/>
              <a:t>Some states are </a:t>
            </a:r>
            <a:r>
              <a:rPr lang="en-US" i="1" dirty="0"/>
              <a:t>final states</a:t>
            </a:r>
            <a:r>
              <a:rPr lang="en-US" dirty="0"/>
              <a:t>, a.k.a. </a:t>
            </a:r>
            <a:r>
              <a:rPr lang="en-US" i="1" dirty="0"/>
              <a:t>accepting states</a:t>
            </a:r>
          </a:p>
          <a:p>
            <a:r>
              <a:rPr lang="en-US" dirty="0"/>
              <a:t>Finally, the Turing machine includes a </a:t>
            </a:r>
            <a:r>
              <a:rPr lang="en-US" i="1" dirty="0"/>
              <a:t>transition function </a:t>
            </a:r>
            <a:r>
              <a:rPr lang="en-US" dirty="0"/>
              <a:t>indicating a set of </a:t>
            </a:r>
            <a:r>
              <a:rPr lang="en-US" i="1" dirty="0"/>
              <a:t>rules</a:t>
            </a:r>
          </a:p>
          <a:p>
            <a:pPr lvl="1"/>
            <a:r>
              <a:rPr lang="en-US" dirty="0"/>
              <a:t>Each rule has a very specific format: If we are in state x and read symbol s</a:t>
            </a:r>
            <a:r>
              <a:rPr lang="en-US" baseline="-25000" dirty="0"/>
              <a:t>1</a:t>
            </a:r>
            <a:r>
              <a:rPr lang="en-US" dirty="0"/>
              <a:t>, then write symbol s</a:t>
            </a:r>
            <a:r>
              <a:rPr lang="en-US" baseline="-25000" dirty="0"/>
              <a:t>2</a:t>
            </a:r>
            <a:r>
              <a:rPr lang="en-US" dirty="0"/>
              <a:t>, move one square (either left or right will be specified) on the tape, and go to state y</a:t>
            </a:r>
          </a:p>
          <a:p>
            <a:pPr lvl="1"/>
            <a:r>
              <a:rPr lang="en-US" dirty="0"/>
              <a:t>Example rule: If we are in state 17 and read ‘Q’, then write ‘Z’ and move one square left and jump to state 92</a:t>
            </a:r>
          </a:p>
          <a:p>
            <a:pPr lvl="1"/>
            <a:r>
              <a:rPr lang="en-US" dirty="0"/>
              <a:t>This is the only type of action a Turing machine is capable of!</a:t>
            </a:r>
          </a:p>
          <a:p>
            <a:pPr lvl="1"/>
            <a:r>
              <a:rPr lang="en-US" dirty="0"/>
              <a:t>Whenever a Turing machine follows a rule that leads to an accepting state, it stops</a:t>
            </a:r>
          </a:p>
        </p:txBody>
      </p:sp>
    </p:spTree>
    <p:extLst>
      <p:ext uri="{BB962C8B-B14F-4D97-AF65-F5344CB8AC3E}">
        <p14:creationId xmlns:p14="http://schemas.microsoft.com/office/powerpoint/2010/main" val="3025104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3B56-A1AE-46D2-8165-AC7E197BBB49}"/>
              </a:ext>
            </a:extLst>
          </p:cNvPr>
          <p:cNvSpPr>
            <a:spLocks noGrp="1"/>
          </p:cNvSpPr>
          <p:nvPr>
            <p:ph type="title"/>
          </p:nvPr>
        </p:nvSpPr>
        <p:spPr/>
        <p:txBody>
          <a:bodyPr/>
          <a:lstStyle/>
          <a:p>
            <a:r>
              <a:rPr lang="en-US" dirty="0"/>
              <a:t>Turing Machine Variations</a:t>
            </a:r>
          </a:p>
        </p:txBody>
      </p:sp>
      <p:sp>
        <p:nvSpPr>
          <p:cNvPr id="3" name="Content Placeholder 2">
            <a:extLst>
              <a:ext uri="{FF2B5EF4-FFF2-40B4-BE49-F238E27FC236}">
                <a16:creationId xmlns:a16="http://schemas.microsoft.com/office/drawing/2014/main" id="{46CC26E9-1EF3-4E5F-A9EB-73C027AA336D}"/>
              </a:ext>
            </a:extLst>
          </p:cNvPr>
          <p:cNvSpPr>
            <a:spLocks noGrp="1"/>
          </p:cNvSpPr>
          <p:nvPr>
            <p:ph idx="1"/>
          </p:nvPr>
        </p:nvSpPr>
        <p:spPr/>
        <p:txBody>
          <a:bodyPr>
            <a:normAutofit fontScale="70000" lnSpcReduction="20000"/>
          </a:bodyPr>
          <a:lstStyle/>
          <a:p>
            <a:r>
              <a:rPr lang="en-US" dirty="0"/>
              <a:t>When you look up the definition of a Turing machine in different sources, the definitions will vary, but if correctly specified, all definitions will be equivalent</a:t>
            </a:r>
          </a:p>
          <a:p>
            <a:r>
              <a:rPr lang="en-US" dirty="0"/>
              <a:t>For example, it turns out that you don’t need a full alphabet or blank cells</a:t>
            </a:r>
          </a:p>
          <a:p>
            <a:r>
              <a:rPr lang="en-US" dirty="0"/>
              <a:t>Limiting the symbols to 0 and 1, and constraining the tape to always contain a finite number of 1s, does not decrease the </a:t>
            </a:r>
            <a:r>
              <a:rPr lang="en-US" b="1" dirty="0"/>
              <a:t>power</a:t>
            </a:r>
            <a:r>
              <a:rPr lang="en-US" dirty="0"/>
              <a:t> of the machine</a:t>
            </a:r>
          </a:p>
          <a:p>
            <a:r>
              <a:rPr lang="en-US" dirty="0"/>
              <a:t>The definition of "power" that we are using here has nothing to do with speed or efficiency; it only implies what is (or is not) possible to perform</a:t>
            </a:r>
          </a:p>
          <a:p>
            <a:r>
              <a:rPr lang="en-US" dirty="0"/>
              <a:t>At any given time, the read-write head will always be above a 0 or a 1</a:t>
            </a:r>
          </a:p>
          <a:p>
            <a:r>
              <a:rPr lang="en-US" dirty="0"/>
              <a:t>Depending on this value and the current internal state of the machine, it writes a 0 or 1, moves one space left or right, and changes to a new internal state</a:t>
            </a:r>
          </a:p>
          <a:p>
            <a:r>
              <a:rPr lang="en-US" dirty="0"/>
              <a:t>Then, an example of a specific rule might be expressed like this: </a:t>
            </a:r>
            <a:r>
              <a:rPr lang="en-US" baseline="-25000" dirty="0"/>
              <a:t>100</a:t>
            </a:r>
            <a:r>
              <a:rPr lang="en-US" dirty="0"/>
              <a:t>0 → </a:t>
            </a:r>
            <a:r>
              <a:rPr lang="en-US" baseline="-25000" dirty="0"/>
              <a:t>10101</a:t>
            </a:r>
            <a:r>
              <a:rPr lang="en-US" dirty="0"/>
              <a:t>1R</a:t>
            </a:r>
          </a:p>
          <a:p>
            <a:r>
              <a:rPr lang="en-US" dirty="0"/>
              <a:t>Once again, this is the only type of action that such a Turing machine is capable of</a:t>
            </a:r>
          </a:p>
          <a:p>
            <a:r>
              <a:rPr lang="en-US" dirty="0"/>
              <a:t>Other variations of Turing machines might only allow the tape to be infinitely long in one direction, or might add rejecting states in addition to accepting states</a:t>
            </a:r>
          </a:p>
        </p:txBody>
      </p:sp>
    </p:spTree>
    <p:extLst>
      <p:ext uri="{BB962C8B-B14F-4D97-AF65-F5344CB8AC3E}">
        <p14:creationId xmlns:p14="http://schemas.microsoft.com/office/powerpoint/2010/main" val="3945876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2799</TotalTime>
  <Words>7825</Words>
  <Application>Microsoft Office PowerPoint</Application>
  <PresentationFormat>Widescreen</PresentationFormat>
  <Paragraphs>388</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MS Mincho</vt:lpstr>
      <vt:lpstr>Arial</vt:lpstr>
      <vt:lpstr>Calibri</vt:lpstr>
      <vt:lpstr>Calibri Light</vt:lpstr>
      <vt:lpstr>Cambria Math</vt:lpstr>
      <vt:lpstr>Courier New</vt:lpstr>
      <vt:lpstr>Symbol</vt:lpstr>
      <vt:lpstr>Office Theme</vt:lpstr>
      <vt:lpstr>ECE365: Data Structures and Algorithms II (DSA 2)</vt:lpstr>
      <vt:lpstr>Give Credit Where Credit is Due</vt:lpstr>
      <vt:lpstr>Gödel's Theorem</vt:lpstr>
      <vt:lpstr>Things we can State in a Formal Language</vt:lpstr>
      <vt:lpstr>Gödel Sentences</vt:lpstr>
      <vt:lpstr>Implications of the Gödel Sentence</vt:lpstr>
      <vt:lpstr>Entscheidungsproblem</vt:lpstr>
      <vt:lpstr>Turing Machines</vt:lpstr>
      <vt:lpstr>Turing Machine Variations</vt:lpstr>
      <vt:lpstr>The Church-Turing Thesis</vt:lpstr>
      <vt:lpstr>Consequences of the Church-Turing Thesis</vt:lpstr>
      <vt:lpstr>The Universal Turing Machine</vt:lpstr>
      <vt:lpstr>The Halting Problem</vt:lpstr>
      <vt:lpstr>Trouble</vt:lpstr>
      <vt:lpstr>Diagonalization</vt:lpstr>
      <vt:lpstr>An Impossible Task</vt:lpstr>
      <vt:lpstr>Nondeterministic Turing Machines</vt:lpstr>
      <vt:lpstr>Optimization Problems</vt:lpstr>
      <vt:lpstr>Complexity Classes P and NP</vt:lpstr>
      <vt:lpstr>Does P = NP?</vt:lpstr>
      <vt:lpstr>Reductions</vt:lpstr>
      <vt:lpstr>Complexity Classes NP-hard and NP-complete</vt:lpstr>
      <vt:lpstr>Cook’s Theorem</vt:lpstr>
      <vt:lpstr>Cook’s Proof (high-level details first)</vt:lpstr>
      <vt:lpstr>The Variables of B</vt:lpstr>
      <vt:lpstr>The Clauses of B</vt:lpstr>
      <vt:lpstr>What Does B Mean?</vt:lpstr>
      <vt:lpstr>One Year Later…</vt:lpstr>
      <vt:lpstr>3SAT</vt:lpstr>
      <vt:lpstr>The Independent Set Problem</vt:lpstr>
      <vt:lpstr>A Neat Reduction</vt:lpstr>
      <vt:lpstr>A Neat Reduction: Example</vt:lpstr>
      <vt:lpstr>Two Related Problems</vt:lpstr>
      <vt:lpstr>A Few Other NP-complete Problems</vt:lpstr>
      <vt:lpstr>And a Few More NP-complete Problems</vt:lpstr>
      <vt:lpstr>Why is this important?</vt:lpstr>
      <vt:lpstr>Approximation Algorithms</vt:lpstr>
      <vt:lpstr>Example of an ε-Approximation Algorithm</vt:lpstr>
      <vt:lpstr>More about ε-Approximation Algorithms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ECE264: Data Structures and Algorithms II (DSA 2)</dc:title>
  <dc:creator>Carl</dc:creator>
  <cp:lastModifiedBy>Carl Sable</cp:lastModifiedBy>
  <cp:revision>103</cp:revision>
  <dcterms:created xsi:type="dcterms:W3CDTF">2020-11-18T23:29:46Z</dcterms:created>
  <dcterms:modified xsi:type="dcterms:W3CDTF">2022-11-24T15:25:33Z</dcterms:modified>
</cp:coreProperties>
</file>