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140"/>
  </p:notesMasterIdLst>
  <p:sldIdLst>
    <p:sldId id="417" r:id="rId3"/>
    <p:sldId id="256" r:id="rId4"/>
    <p:sldId id="282" r:id="rId5"/>
    <p:sldId id="283" r:id="rId6"/>
    <p:sldId id="284" r:id="rId7"/>
    <p:sldId id="285" r:id="rId8"/>
    <p:sldId id="287" r:id="rId9"/>
    <p:sldId id="286" r:id="rId10"/>
    <p:sldId id="289" r:id="rId11"/>
    <p:sldId id="288" r:id="rId12"/>
    <p:sldId id="290" r:id="rId13"/>
    <p:sldId id="291" r:id="rId14"/>
    <p:sldId id="293" r:id="rId15"/>
    <p:sldId id="292"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9" r:id="rId31"/>
    <p:sldId id="308" r:id="rId32"/>
    <p:sldId id="310" r:id="rId33"/>
    <p:sldId id="311" r:id="rId34"/>
    <p:sldId id="313" r:id="rId35"/>
    <p:sldId id="312" r:id="rId36"/>
    <p:sldId id="314" r:id="rId37"/>
    <p:sldId id="315" r:id="rId38"/>
    <p:sldId id="316" r:id="rId39"/>
    <p:sldId id="317" r:id="rId40"/>
    <p:sldId id="319" r:id="rId41"/>
    <p:sldId id="318" r:id="rId42"/>
    <p:sldId id="320" r:id="rId43"/>
    <p:sldId id="321" r:id="rId44"/>
    <p:sldId id="322" r:id="rId45"/>
    <p:sldId id="323" r:id="rId46"/>
    <p:sldId id="324" r:id="rId47"/>
    <p:sldId id="325" r:id="rId48"/>
    <p:sldId id="326" r:id="rId49"/>
    <p:sldId id="327" r:id="rId50"/>
    <p:sldId id="328" r:id="rId51"/>
    <p:sldId id="329" r:id="rId52"/>
    <p:sldId id="330" r:id="rId53"/>
    <p:sldId id="331" r:id="rId54"/>
    <p:sldId id="332" r:id="rId55"/>
    <p:sldId id="333" r:id="rId56"/>
    <p:sldId id="334" r:id="rId57"/>
    <p:sldId id="336" r:id="rId58"/>
    <p:sldId id="335" r:id="rId59"/>
    <p:sldId id="337" r:id="rId60"/>
    <p:sldId id="338" r:id="rId61"/>
    <p:sldId id="339" r:id="rId62"/>
    <p:sldId id="341" r:id="rId63"/>
    <p:sldId id="340" r:id="rId64"/>
    <p:sldId id="342" r:id="rId65"/>
    <p:sldId id="343" r:id="rId66"/>
    <p:sldId id="344" r:id="rId67"/>
    <p:sldId id="345" r:id="rId68"/>
    <p:sldId id="346" r:id="rId69"/>
    <p:sldId id="347" r:id="rId70"/>
    <p:sldId id="348" r:id="rId71"/>
    <p:sldId id="349" r:id="rId72"/>
    <p:sldId id="351" r:id="rId73"/>
    <p:sldId id="350" r:id="rId74"/>
    <p:sldId id="352" r:id="rId75"/>
    <p:sldId id="353" r:id="rId76"/>
    <p:sldId id="354" r:id="rId77"/>
    <p:sldId id="356" r:id="rId78"/>
    <p:sldId id="357" r:id="rId79"/>
    <p:sldId id="355" r:id="rId80"/>
    <p:sldId id="358" r:id="rId81"/>
    <p:sldId id="359" r:id="rId82"/>
    <p:sldId id="360" r:id="rId83"/>
    <p:sldId id="361" r:id="rId84"/>
    <p:sldId id="362" r:id="rId85"/>
    <p:sldId id="363" r:id="rId86"/>
    <p:sldId id="364" r:id="rId87"/>
    <p:sldId id="365" r:id="rId88"/>
    <p:sldId id="366" r:id="rId89"/>
    <p:sldId id="367" r:id="rId90"/>
    <p:sldId id="369" r:id="rId91"/>
    <p:sldId id="368" r:id="rId92"/>
    <p:sldId id="370" r:id="rId93"/>
    <p:sldId id="371" r:id="rId94"/>
    <p:sldId id="372" r:id="rId95"/>
    <p:sldId id="373" r:id="rId96"/>
    <p:sldId id="374" r:id="rId97"/>
    <p:sldId id="375" r:id="rId98"/>
    <p:sldId id="376" r:id="rId99"/>
    <p:sldId id="377" r:id="rId100"/>
    <p:sldId id="379" r:id="rId101"/>
    <p:sldId id="378" r:id="rId102"/>
    <p:sldId id="380" r:id="rId103"/>
    <p:sldId id="381" r:id="rId104"/>
    <p:sldId id="383" r:id="rId105"/>
    <p:sldId id="382" r:id="rId106"/>
    <p:sldId id="384" r:id="rId107"/>
    <p:sldId id="386" r:id="rId108"/>
    <p:sldId id="385" r:id="rId109"/>
    <p:sldId id="387" r:id="rId110"/>
    <p:sldId id="389" r:id="rId111"/>
    <p:sldId id="388" r:id="rId112"/>
    <p:sldId id="391" r:id="rId113"/>
    <p:sldId id="392" r:id="rId114"/>
    <p:sldId id="390" r:id="rId115"/>
    <p:sldId id="393" r:id="rId116"/>
    <p:sldId id="394" r:id="rId117"/>
    <p:sldId id="395" r:id="rId118"/>
    <p:sldId id="396" r:id="rId119"/>
    <p:sldId id="397" r:id="rId120"/>
    <p:sldId id="398" r:id="rId121"/>
    <p:sldId id="399" r:id="rId122"/>
    <p:sldId id="401" r:id="rId123"/>
    <p:sldId id="402" r:id="rId124"/>
    <p:sldId id="403" r:id="rId125"/>
    <p:sldId id="404" r:id="rId126"/>
    <p:sldId id="405" r:id="rId127"/>
    <p:sldId id="406" r:id="rId128"/>
    <p:sldId id="407" r:id="rId129"/>
    <p:sldId id="408" r:id="rId130"/>
    <p:sldId id="409" r:id="rId131"/>
    <p:sldId id="410" r:id="rId132"/>
    <p:sldId id="411" r:id="rId133"/>
    <p:sldId id="412" r:id="rId134"/>
    <p:sldId id="413" r:id="rId135"/>
    <p:sldId id="414" r:id="rId136"/>
    <p:sldId id="415" r:id="rId137"/>
    <p:sldId id="416" r:id="rId138"/>
    <p:sldId id="281" r:id="rId139"/>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687F"/>
    <a:srgbClr val="E7B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51" y="189"/>
      </p:cViewPr>
      <p:guideLst>
        <p:guide orient="horz" pos="2178"/>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viewProps" Target="view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84E22354-FB4A-46D1-9B56-21ACFF13B8E4}" type="datetimeFigureOut">
              <a:rPr lang="zh-CN" altLang="en-US" smtClean="0"/>
              <a:t>2021/3/2</a:t>
            </a:fld>
            <a:endParaRPr lang="zh-CN" altLang="en-US"/>
          </a:p>
        </p:txBody>
      </p:sp>
      <p:sp>
        <p:nvSpPr>
          <p:cNvPr id="4" name="幻灯片图像占位符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860925"/>
            <a:ext cx="5683250" cy="4605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DD4B490F-C951-45F0-AD0D-07129F711B4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4B490F-C951-45F0-AD0D-07129F711B42}"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4B490F-C951-45F0-AD0D-07129F711B42}" type="slidenum">
              <a:rPr lang="zh-CN" altLang="en-US" smtClean="0"/>
              <a:t>71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4B490F-C951-45F0-AD0D-07129F711B42}" type="slidenum">
              <a:rPr lang="zh-CN" altLang="en-US" smtClean="0"/>
              <a:t>76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4B490F-C951-45F0-AD0D-07129F711B42}" type="slidenum">
              <a:rPr lang="zh-CN" altLang="en-US" smtClean="0"/>
              <a:t>77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4B490F-C951-45F0-AD0D-07129F711B42}" type="slidenum">
              <a:rPr lang="zh-CN" altLang="en-US" smtClean="0"/>
              <a:t>82</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4B490F-C951-45F0-AD0D-07129F711B42}" type="slidenum">
              <a:rPr lang="zh-CN" altLang="en-US" smtClean="0"/>
              <a:t>89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4B490F-C951-45F0-AD0D-07129F711B42}" type="slidenum">
              <a:rPr lang="zh-CN" altLang="en-US" smtClean="0"/>
              <a:t>94</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4B490F-C951-45F0-AD0D-07129F711B42}" type="slidenum">
              <a:rPr lang="zh-CN" altLang="en-US" smtClean="0"/>
              <a:t>99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4B490F-C951-45F0-AD0D-07129F711B42}" type="slidenum">
              <a:rPr lang="zh-CN" altLang="en-US" smtClean="0"/>
              <a:t>103</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4B490F-C951-45F0-AD0D-07129F711B42}" type="slidenum">
              <a:rPr lang="zh-CN" altLang="en-US" smtClean="0"/>
              <a:t>106</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4B490F-C951-45F0-AD0D-07129F711B42}" type="slidenum">
              <a:rPr lang="zh-CN" altLang="en-US" smtClean="0"/>
              <a:t>109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4B490F-C951-45F0-AD0D-07129F711B42}" type="slidenum">
              <a:rPr lang="zh-CN" altLang="en-US" smtClean="0"/>
              <a:t>7</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4B490F-C951-45F0-AD0D-07129F711B42}" type="slidenum">
              <a:rPr lang="zh-CN" altLang="en-US" smtClean="0"/>
              <a:t>111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4B490F-C951-45F0-AD0D-07129F711B42}" type="slidenum">
              <a:rPr lang="zh-CN" altLang="en-US" smtClean="0"/>
              <a:t>112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4B490F-C951-45F0-AD0D-07129F711B42}" type="slidenum">
              <a:rPr lang="zh-CN" altLang="en-US" smtClean="0"/>
              <a:t>120</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4B490F-C951-45F0-AD0D-07129F711B42}" type="slidenum">
              <a:rPr lang="zh-CN" altLang="en-US" smtClean="0"/>
              <a:t>137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4B490F-C951-45F0-AD0D-07129F711B42}" type="slidenum">
              <a:rPr lang="zh-CN" altLang="en-US" smtClean="0"/>
              <a:t>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4B490F-C951-45F0-AD0D-07129F711B42}" type="slidenum">
              <a:rPr lang="zh-CN" altLang="en-US" smtClean="0"/>
              <a:t>13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4B490F-C951-45F0-AD0D-07129F711B42}" type="slidenum">
              <a:rPr lang="zh-CN" altLang="en-US" smtClean="0"/>
              <a:t>29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4B490F-C951-45F0-AD0D-07129F711B42}" type="slidenum">
              <a:rPr lang="zh-CN" altLang="en-US" smtClean="0"/>
              <a:t>33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4B490F-C951-45F0-AD0D-07129F711B42}" type="slidenum">
              <a:rPr lang="zh-CN" altLang="en-US" smtClean="0"/>
              <a:t>39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4B490F-C951-45F0-AD0D-07129F711B42}" type="slidenum">
              <a:rPr lang="zh-CN" altLang="en-US" smtClean="0"/>
              <a:t>56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4B490F-C951-45F0-AD0D-07129F711B42}" type="slidenum">
              <a:rPr lang="zh-CN" altLang="en-US" smtClean="0"/>
              <a:t>61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2021/3/2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2284" y="3789364"/>
            <a:ext cx="10363200"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ln>
        </p:spPr>
        <p:txBody>
          <a:bodyPr/>
          <a:lstStyle/>
          <a:p>
            <a:pPr>
              <a:defRPr/>
            </a:pPr>
            <a:endParaRPr lang="zh-CN" altLang="en-US" sz="2400">
              <a:latin typeface="Times New Roman" panose="02020603050405020304" pitchFamily="18" charset="0"/>
            </a:endParaRPr>
          </a:p>
        </p:txBody>
      </p:sp>
      <p:sp>
        <p:nvSpPr>
          <p:cNvPr id="45058" name="Rectangle 2"/>
          <p:cNvSpPr>
            <a:spLocks noGrp="1" noChangeArrowheads="1"/>
          </p:cNvSpPr>
          <p:nvPr>
            <p:ph type="ctrTitle"/>
          </p:nvPr>
        </p:nvSpPr>
        <p:spPr>
          <a:xfrm>
            <a:off x="624417" y="2060575"/>
            <a:ext cx="10363200" cy="1371600"/>
          </a:xfrm>
        </p:spPr>
        <p:txBody>
          <a:bodyPr/>
          <a:lstStyle>
            <a:lvl1pPr>
              <a:defRPr sz="4000"/>
            </a:lvl1pPr>
          </a:lstStyle>
          <a:p>
            <a:r>
              <a:rPr lang="zh-CN" altLang="en-US"/>
              <a:t>单击此处编辑母版标题样式</a:t>
            </a:r>
          </a:p>
        </p:txBody>
      </p:sp>
      <p:sp>
        <p:nvSpPr>
          <p:cNvPr id="45059" name="Rectangle 3"/>
          <p:cNvSpPr>
            <a:spLocks noGrp="1" noChangeArrowheads="1"/>
          </p:cNvSpPr>
          <p:nvPr>
            <p:ph type="subTitle" idx="1"/>
          </p:nvPr>
        </p:nvSpPr>
        <p:spPr>
          <a:xfrm>
            <a:off x="1871133" y="4005263"/>
            <a:ext cx="9347200" cy="1600200"/>
          </a:xfrm>
        </p:spPr>
        <p:txBody>
          <a:bodyPr/>
          <a:lstStyle>
            <a:lvl1pPr marL="0" indent="0">
              <a:buFont typeface="Wingdings" panose="05000000000000000000" pitchFamily="2" charset="2"/>
              <a:buNone/>
              <a:defRPr sz="2800"/>
            </a:lvl1pPr>
          </a:lstStyle>
          <a:p>
            <a:r>
              <a:rPr lang="zh-CN" altLang="en-US"/>
              <a:t>单击此处编辑母版副标题样式</a:t>
            </a:r>
          </a:p>
        </p:txBody>
      </p:sp>
      <p:sp>
        <p:nvSpPr>
          <p:cNvPr id="6" name="Rectangle 4"/>
          <p:cNvSpPr>
            <a:spLocks noGrp="1" noChangeArrowheads="1"/>
          </p:cNvSpPr>
          <p:nvPr>
            <p:ph type="dt" sz="half" idx="10"/>
          </p:nvPr>
        </p:nvSpPr>
        <p:spPr>
          <a:xfrm>
            <a:off x="914400" y="6248400"/>
            <a:ext cx="2540000" cy="457200"/>
          </a:xfrm>
        </p:spPr>
        <p:txBody>
          <a:bodyPr/>
          <a:lstStyle>
            <a:lvl1pPr>
              <a:defRPr/>
            </a:lvl1pPr>
          </a:lstStyle>
          <a:p>
            <a:pPr>
              <a:defRPr/>
            </a:pPr>
            <a:fld id="{E788E2BF-306C-427E-9860-C085EA0567E1}" type="datetime1">
              <a:rPr lang="zh-CN" altLang="en-US"/>
              <a:t>2021/3/2</a:t>
            </a:fld>
            <a:endParaRPr lang="en-US" altLang="zh-CN"/>
          </a:p>
        </p:txBody>
      </p:sp>
      <p:sp>
        <p:nvSpPr>
          <p:cNvPr id="7" name="Rectangle 5"/>
          <p:cNvSpPr>
            <a:spLocks noGrp="1" noChangeArrowheads="1"/>
          </p:cNvSpPr>
          <p:nvPr>
            <p:ph type="ftr" sz="quarter" idx="11"/>
          </p:nvPr>
        </p:nvSpPr>
        <p:spPr>
          <a:xfrm>
            <a:off x="4165600" y="6248400"/>
            <a:ext cx="38608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xfrm>
            <a:off x="8737600" y="6248400"/>
            <a:ext cx="2540000" cy="457200"/>
          </a:xfrm>
        </p:spPr>
        <p:txBody>
          <a:bodyPr/>
          <a:lstStyle>
            <a:lvl1pPr>
              <a:defRPr/>
            </a:lvl1pPr>
          </a:lstStyle>
          <a:p>
            <a:fld id="{0EE1BA47-FC82-41CD-ACFC-3067C1005C09}" type="slidenum">
              <a:rPr lang="zh-CN" altLang="en-US"/>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fld id="{D84CAACE-EE59-44EB-9B0F-DF89C9564FE6}" type="datetime1">
              <a:rPr lang="zh-CN" altLang="en-US"/>
              <a:t>2021/3/2</a:t>
            </a:fld>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fld id="{33D891D3-C101-4DCD-A6F8-346D41946914}" type="slidenum">
              <a:rPr lang="zh-CN" altLang="en-US"/>
              <a:t>‹#›</a:t>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p:txBody>
          <a:bodyPr/>
          <a:lstStyle>
            <a:lvl1pPr>
              <a:defRPr/>
            </a:lvl1pPr>
          </a:lstStyle>
          <a:p>
            <a:pPr>
              <a:defRPr/>
            </a:pPr>
            <a:fld id="{3142823F-F04F-428A-B09D-A0EF21BDBB47}" type="datetime1">
              <a:rPr lang="zh-CN" altLang="en-US"/>
              <a:t>2021/3/2</a:t>
            </a:fld>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fld id="{A060D57A-8859-4FEE-ABAC-080086E704E3}" type="slidenum">
              <a:rPr lang="zh-CN" altLang="en-US"/>
              <a:t>‹#›</a:t>
            </a:fld>
            <a:endParaRPr lang="en-US" altLang="zh-C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981076"/>
            <a:ext cx="52324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981076"/>
            <a:ext cx="52324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a:defRPr/>
            </a:pPr>
            <a:fld id="{5A8F646C-8598-473F-B49B-BBADA8295B16}" type="datetime1">
              <a:rPr lang="zh-CN" altLang="en-US"/>
              <a:t>2021/3/2</a:t>
            </a:fld>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fld id="{1B9EEC92-08FB-4356-8045-34252793BCF7}" type="slidenum">
              <a:rPr lang="zh-CN" altLang="en-US"/>
              <a:t>‹#›</a:t>
            </a:fld>
            <a:endParaRPr lang="en-US" altLang="zh-CN"/>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p:txBody>
          <a:bodyPr/>
          <a:lstStyle>
            <a:lvl1pPr>
              <a:defRPr/>
            </a:lvl1pPr>
          </a:lstStyle>
          <a:p>
            <a:pPr>
              <a:defRPr/>
            </a:pPr>
            <a:fld id="{BB9CDBEC-8162-4605-9AE4-FAEB9C19BC1D}" type="datetime1">
              <a:rPr lang="zh-CN" altLang="en-US"/>
              <a:t>2021/3/2</a:t>
            </a:fld>
            <a:endParaRPr lang="en-US" altLang="zh-CN"/>
          </a:p>
        </p:txBody>
      </p:sp>
      <p:sp>
        <p:nvSpPr>
          <p:cNvPr id="8" name="Rectangle 7"/>
          <p:cNvSpPr>
            <a:spLocks noGrp="1" noChangeArrowheads="1"/>
          </p:cNvSpPr>
          <p:nvPr>
            <p:ph type="ftr" sz="quarter" idx="11"/>
          </p:nvPr>
        </p:nvSpPr>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p:txBody>
          <a:bodyPr/>
          <a:lstStyle>
            <a:lvl1pPr>
              <a:defRPr/>
            </a:lvl1pPr>
          </a:lstStyle>
          <a:p>
            <a:fld id="{F1EF694A-4184-4490-AA92-AB1126FEA0F5}" type="slidenum">
              <a:rPr lang="zh-CN" altLang="en-US"/>
              <a:t>‹#›</a:t>
            </a:fld>
            <a:endParaRPr lang="en-US" altLang="zh-CN"/>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p:txBody>
          <a:bodyPr/>
          <a:lstStyle>
            <a:lvl1pPr>
              <a:defRPr/>
            </a:lvl1pPr>
          </a:lstStyle>
          <a:p>
            <a:pPr>
              <a:defRPr/>
            </a:pPr>
            <a:fld id="{DE25164D-1B7F-42F1-BBD2-723C4350688F}" type="datetime1">
              <a:rPr lang="zh-CN" altLang="en-US"/>
              <a:t>2021/3/2</a:t>
            </a:fld>
            <a:endParaRPr lang="en-US" altLang="zh-CN"/>
          </a:p>
        </p:txBody>
      </p:sp>
      <p:sp>
        <p:nvSpPr>
          <p:cNvPr id="4" name="Rectangle 7"/>
          <p:cNvSpPr>
            <a:spLocks noGrp="1" noChangeArrowheads="1"/>
          </p:cNvSpPr>
          <p:nvPr>
            <p:ph type="ftr" sz="quarter" idx="11"/>
          </p:nvPr>
        </p:nvSpPr>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p:txBody>
          <a:bodyPr/>
          <a:lstStyle>
            <a:lvl1pPr>
              <a:defRPr/>
            </a:lvl1pPr>
          </a:lstStyle>
          <a:p>
            <a:fld id="{DC4AE4BF-4DC9-4C1F-B569-E8D64189959A}" type="slidenum">
              <a:rPr lang="zh-CN" altLang="en-US"/>
              <a:t>‹#›</a:t>
            </a:fld>
            <a:endParaRPr lang="en-US" altLang="zh-CN"/>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31A0778F-15FC-4F0A-955E-55E4D0B358DB}" type="datetime1">
              <a:rPr lang="zh-CN" altLang="en-US"/>
              <a:t>2021/3/2</a:t>
            </a:fld>
            <a:endParaRPr lang="en-US" altLang="zh-CN"/>
          </a:p>
        </p:txBody>
      </p:sp>
      <p:sp>
        <p:nvSpPr>
          <p:cNvPr id="3" name="Rectangle 7"/>
          <p:cNvSpPr>
            <a:spLocks noGrp="1" noChangeArrowheads="1"/>
          </p:cNvSpPr>
          <p:nvPr>
            <p:ph type="ftr" sz="quarter" idx="11"/>
          </p:nvPr>
        </p:nvSpPr>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p:txBody>
          <a:bodyPr/>
          <a:lstStyle>
            <a:lvl1pPr>
              <a:defRPr/>
            </a:lvl1pPr>
          </a:lstStyle>
          <a:p>
            <a:fld id="{8CD6148B-07F4-4DC3-AB58-0A73C0A8C853}" type="slidenum">
              <a:rPr lang="zh-CN" altLang="en-US"/>
              <a:t>‹#›</a:t>
            </a:fld>
            <a:endParaRPr lang="en-US" altLang="zh-CN"/>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fld id="{F1EE962F-356F-47FB-8C1D-12F5CDA467CD}" type="datetime1">
              <a:rPr lang="zh-CN" altLang="en-US"/>
              <a:t>2021/3/2</a:t>
            </a:fld>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fld id="{7C3C8D5C-7278-4292-9E56-C558F4690BAD}" type="slidenum">
              <a:rPr lang="zh-CN" altLang="en-US"/>
              <a:t>‹#›</a:t>
            </a:fld>
            <a:endParaRPr lang="en-US" altLang="zh-CN"/>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fld id="{B652BF1B-A5BC-46A4-A10E-26E6EF071BF7}" type="datetime1">
              <a:rPr lang="zh-CN" altLang="en-US"/>
              <a:t>2021/3/2</a:t>
            </a:fld>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fld id="{71BA3A8E-0872-4E6E-9B6C-C27CDF0069B6}" type="slidenum">
              <a:rPr lang="zh-CN" altLang="en-US"/>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fld id="{4F32424B-1881-4B3D-9603-DCB804851025}" type="datetime1">
              <a:rPr lang="zh-CN" altLang="en-US"/>
              <a:t>2021/3/2</a:t>
            </a:fld>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fld id="{D086015F-C85E-4F5A-9171-C44CF017C5AE}" type="slidenum">
              <a:rPr lang="zh-CN" altLang="en-US"/>
              <a:t>‹#›</a:t>
            </a:fld>
            <a:endParaRPr lang="en-US" altLang="zh-CN"/>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48184" y="0"/>
            <a:ext cx="2675467" cy="6165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19667" y="0"/>
            <a:ext cx="7825317" cy="6165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fld id="{F9B94815-72A4-4EBD-946F-EF52C9F43A69}" type="datetime1">
              <a:rPr lang="zh-CN" altLang="en-US"/>
              <a:t>2021/3/2</a:t>
            </a:fld>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fld id="{2AF0116A-5E8E-4EFC-B76F-E1BF1E5D4DDB}" type="slidenum">
              <a:rPr lang="zh-CN" altLang="en-US"/>
              <a:t>‹#›</a:t>
            </a:fld>
            <a:endParaRPr lang="en-US" altLang="zh-CN"/>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19667" y="1"/>
            <a:ext cx="10668000" cy="720725"/>
          </a:xfrm>
        </p:spPr>
        <p:txBody>
          <a:bodyPr/>
          <a:lstStyle/>
          <a:p>
            <a:r>
              <a:rPr lang="zh-CN" altLang="en-US"/>
              <a:t>单击此处编辑母版标题样式</a:t>
            </a:r>
          </a:p>
        </p:txBody>
      </p:sp>
      <p:sp>
        <p:nvSpPr>
          <p:cNvPr id="3" name="文本占位符 2"/>
          <p:cNvSpPr>
            <a:spLocks noGrp="1"/>
          </p:cNvSpPr>
          <p:nvPr>
            <p:ph type="body" sz="half" idx="1"/>
          </p:nvPr>
        </p:nvSpPr>
        <p:spPr>
          <a:xfrm>
            <a:off x="755651" y="981076"/>
            <a:ext cx="5232400" cy="5184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981076"/>
            <a:ext cx="5232400" cy="5184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a:defRPr/>
            </a:pPr>
            <a:fld id="{C8C19ED3-1C92-43CB-82A2-3F59C7846BDF}" type="datetime1">
              <a:rPr lang="zh-CN" altLang="en-US"/>
              <a:t>2021/3/2</a:t>
            </a:fld>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fld id="{8463CFF0-F1D7-438C-BAE4-F6831882465F}" type="slidenum">
              <a:rPr lang="zh-CN" altLang="en-US"/>
              <a:t>‹#›</a:t>
            </a:fld>
            <a:endParaRPr lang="en-US" altLang="zh-CN"/>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19667" y="1"/>
            <a:ext cx="10668000" cy="720725"/>
          </a:xfrm>
        </p:spPr>
        <p:txBody>
          <a:bodyPr/>
          <a:lstStyle/>
          <a:p>
            <a:r>
              <a:rPr lang="zh-CN" altLang="en-US"/>
              <a:t>单击此处编辑母版标题样式</a:t>
            </a:r>
          </a:p>
        </p:txBody>
      </p:sp>
      <p:sp>
        <p:nvSpPr>
          <p:cNvPr id="3" name="表格占位符 2"/>
          <p:cNvSpPr>
            <a:spLocks noGrp="1"/>
          </p:cNvSpPr>
          <p:nvPr>
            <p:ph type="tbl" idx="1"/>
          </p:nvPr>
        </p:nvSpPr>
        <p:spPr>
          <a:xfrm>
            <a:off x="755651" y="981076"/>
            <a:ext cx="10668000" cy="5184775"/>
          </a:xfrm>
        </p:spPr>
        <p:txBody>
          <a:bodyPr/>
          <a:lstStyle/>
          <a:p>
            <a:pPr lvl="0"/>
            <a:endParaRPr lang="zh-CN" altLang="en-US" noProof="0"/>
          </a:p>
        </p:txBody>
      </p:sp>
      <p:sp>
        <p:nvSpPr>
          <p:cNvPr id="4" name="Rectangle 6"/>
          <p:cNvSpPr>
            <a:spLocks noGrp="1" noChangeArrowheads="1"/>
          </p:cNvSpPr>
          <p:nvPr>
            <p:ph type="dt" sz="half" idx="10"/>
          </p:nvPr>
        </p:nvSpPr>
        <p:spPr/>
        <p:txBody>
          <a:bodyPr/>
          <a:lstStyle>
            <a:lvl1pPr>
              <a:defRPr/>
            </a:lvl1pPr>
          </a:lstStyle>
          <a:p>
            <a:pPr>
              <a:defRPr/>
            </a:pPr>
            <a:fld id="{3C848EC9-324E-4817-8A84-98DDB19B8500}" type="datetime1">
              <a:rPr lang="zh-CN" altLang="en-US"/>
              <a:t>2021/3/2</a:t>
            </a:fld>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fld id="{935DF9BE-0F21-4D95-9981-87845FD2BD32}" type="slidenum">
              <a:rPr lang="zh-CN" altLang="en-US"/>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2021/3/2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2021/3/2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2021/3/2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5" name="矩形 4"/>
          <p:cNvSpPr/>
          <p:nvPr userDrawn="1"/>
        </p:nvSpPr>
        <p:spPr>
          <a:xfrm>
            <a:off x="1" y="252859"/>
            <a:ext cx="12192002" cy="484285"/>
          </a:xfrm>
          <a:prstGeom prst="rect">
            <a:avLst/>
          </a:prstGeom>
          <a:gradFill>
            <a:gsLst>
              <a:gs pos="0">
                <a:schemeClr val="accent1">
                  <a:lumMod val="5000"/>
                  <a:lumOff val="95000"/>
                  <a:alpha val="0"/>
                </a:schemeClr>
              </a:gs>
              <a:gs pos="78000">
                <a:srgbClr val="CA687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 name="圆角矩形 6"/>
          <p:cNvSpPr/>
          <p:nvPr userDrawn="1"/>
        </p:nvSpPr>
        <p:spPr>
          <a:xfrm rot="16200000" flipV="1">
            <a:off x="11457520" y="249444"/>
            <a:ext cx="484287" cy="491115"/>
          </a:xfrm>
          <a:prstGeom prst="roundRect">
            <a:avLst>
              <a:gd name="adj" fmla="val 5039"/>
            </a:avLst>
          </a:prstGeom>
          <a:solidFill>
            <a:srgbClr val="CA687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96"/>
          <p:cNvSpPr/>
          <p:nvPr userDrawn="1"/>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7B2C4"/>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2021/3/2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9667" y="1"/>
            <a:ext cx="106680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755651" y="981076"/>
            <a:ext cx="106680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4036" name="AutoShape 4"/>
          <p:cNvSpPr>
            <a:spLocks noChangeArrowheads="1"/>
          </p:cNvSpPr>
          <p:nvPr/>
        </p:nvSpPr>
        <p:spPr bwMode="auto">
          <a:xfrm>
            <a:off x="719667" y="769939"/>
            <a:ext cx="10610851"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ln>
        </p:spPr>
        <p:txBody>
          <a:bodyPr/>
          <a:lstStyle/>
          <a:p>
            <a:pPr>
              <a:defRPr/>
            </a:pPr>
            <a:endParaRPr lang="zh-CN" altLang="en-US" sz="2400">
              <a:latin typeface="Times New Roman" panose="02020603050405020304" pitchFamily="18" charset="0"/>
            </a:endParaRPr>
          </a:p>
        </p:txBody>
      </p:sp>
      <p:sp>
        <p:nvSpPr>
          <p:cNvPr id="44037" name="Line 5"/>
          <p:cNvSpPr>
            <a:spLocks noChangeShapeType="1"/>
          </p:cNvSpPr>
          <p:nvPr/>
        </p:nvSpPr>
        <p:spPr bwMode="auto">
          <a:xfrm flipV="1">
            <a:off x="812800" y="6238875"/>
            <a:ext cx="10566400" cy="0"/>
          </a:xfrm>
          <a:prstGeom prst="line">
            <a:avLst/>
          </a:prstGeom>
          <a:noFill/>
          <a:ln w="3175">
            <a:solidFill>
              <a:schemeClr val="accent2"/>
            </a:solidFill>
            <a:round/>
          </a:ln>
          <a:effectLst/>
        </p:spPr>
        <p:txBody>
          <a:bodyPr/>
          <a:lstStyle/>
          <a:p>
            <a:pPr>
              <a:defRPr/>
            </a:pPr>
            <a:endParaRPr lang="zh-CN" altLang="en-US" sz="1800">
              <a:latin typeface="Arial" panose="020B0604020202020204" pitchFamily="34" charset="0"/>
            </a:endParaRPr>
          </a:p>
        </p:txBody>
      </p:sp>
      <p:sp>
        <p:nvSpPr>
          <p:cNvPr id="44038" name="Rectangle 6"/>
          <p:cNvSpPr>
            <a:spLocks noGrp="1" noChangeArrowheads="1"/>
          </p:cNvSpPr>
          <p:nvPr>
            <p:ph type="dt" sz="half" idx="2"/>
          </p:nvPr>
        </p:nvSpPr>
        <p:spPr bwMode="auto">
          <a:xfrm>
            <a:off x="812800" y="6308725"/>
            <a:ext cx="2641600" cy="412750"/>
          </a:xfrm>
          <a:prstGeom prst="rect">
            <a:avLst/>
          </a:prstGeom>
          <a:noFill/>
          <a:ln w="9525">
            <a:noFill/>
            <a:miter lim="800000"/>
          </a:ln>
          <a:effectLst/>
        </p:spPr>
        <p:txBody>
          <a:bodyPr vert="horz" wrap="square" lIns="91440" tIns="45720" rIns="91440" bIns="45720" numCol="1" anchor="t" anchorCtr="0" compatLnSpc="1"/>
          <a:lstStyle>
            <a:lvl1pPr>
              <a:defRPr sz="1200">
                <a:latin typeface="+mn-lt"/>
              </a:defRPr>
            </a:lvl1pPr>
          </a:lstStyle>
          <a:p>
            <a:pPr>
              <a:defRPr/>
            </a:pPr>
            <a:fld id="{E27530D8-3A8D-4198-ADAC-E9383542CA92}" type="datetime1">
              <a:rPr lang="zh-CN" altLang="en-US"/>
              <a:t>2021/3/2</a:t>
            </a:fld>
            <a:endParaRPr lang="en-US" altLang="zh-CN"/>
          </a:p>
        </p:txBody>
      </p:sp>
      <p:sp>
        <p:nvSpPr>
          <p:cNvPr id="44039" name="Rectangle 7"/>
          <p:cNvSpPr>
            <a:spLocks noGrp="1" noChangeArrowheads="1"/>
          </p:cNvSpPr>
          <p:nvPr>
            <p:ph type="ftr" sz="quarter" idx="3"/>
          </p:nvPr>
        </p:nvSpPr>
        <p:spPr bwMode="auto">
          <a:xfrm>
            <a:off x="4165600" y="6308725"/>
            <a:ext cx="3860800" cy="412750"/>
          </a:xfrm>
          <a:prstGeom prst="rect">
            <a:avLst/>
          </a:prstGeom>
          <a:noFill/>
          <a:ln w="9525">
            <a:noFill/>
            <a:miter lim="800000"/>
          </a:ln>
          <a:effectLst/>
        </p:spPr>
        <p:txBody>
          <a:bodyPr vert="horz" wrap="square" lIns="91440" tIns="45720" rIns="91440" bIns="45720" numCol="1" anchor="t" anchorCtr="0" compatLnSpc="1"/>
          <a:lstStyle>
            <a:lvl1pPr algn="ctr">
              <a:defRPr sz="1200">
                <a:latin typeface="+mn-lt"/>
              </a:defRPr>
            </a:lvl1pPr>
          </a:lstStyle>
          <a:p>
            <a:pPr>
              <a:defRPr/>
            </a:pPr>
            <a:endParaRPr lang="en-US" altLang="zh-CN"/>
          </a:p>
        </p:txBody>
      </p:sp>
      <p:sp>
        <p:nvSpPr>
          <p:cNvPr id="44040" name="Rectangle 8"/>
          <p:cNvSpPr>
            <a:spLocks noGrp="1" noChangeArrowheads="1"/>
          </p:cNvSpPr>
          <p:nvPr>
            <p:ph type="sldNum" sz="quarter" idx="4"/>
          </p:nvPr>
        </p:nvSpPr>
        <p:spPr bwMode="auto">
          <a:xfrm>
            <a:off x="8737600" y="6308725"/>
            <a:ext cx="2641600" cy="412750"/>
          </a:xfrm>
          <a:prstGeom prst="rect">
            <a:avLst/>
          </a:prstGeom>
          <a:noFill/>
          <a:ln w="9525">
            <a:noFill/>
            <a:miter lim="800000"/>
          </a:ln>
          <a:effectLst/>
        </p:spPr>
        <p:txBody>
          <a:bodyPr vert="horz" wrap="square" lIns="91440" tIns="45720" rIns="91440" bIns="45720" numCol="1" anchor="t" anchorCtr="0" compatLnSpc="1"/>
          <a:lstStyle>
            <a:lvl1pPr algn="r">
              <a:defRPr sz="1200">
                <a:latin typeface="Verdana" panose="020B0604030504040204" pitchFamily="34" charset="0"/>
              </a:defRPr>
            </a:lvl1pPr>
          </a:lstStyle>
          <a:p>
            <a:fld id="{EF3D00D6-AF4F-4BE4-A5D4-B676D50322CC}"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transition/>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2.jpeg"/></Relationships>
</file>

<file path=ppt/slides/_rels/slide10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2.jpe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cd_catalog.css&#25991;&#20214;&#20869;&#23481;.txt" TargetMode="Externa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19.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hyperlink" Target="breakfast_menu.xsl&#25991;&#20214;&#20869;&#23481;.txt" TargetMode="External"/><Relationship Id="rId2" Type="http://schemas.openxmlformats.org/officeDocument/2006/relationships/hyperlink" Target="breakfast_menu..xml&#25991;&#20214;&#20869;&#23481;.txt" TargetMode="Externa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16.jpeg"/></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1.xml"/><Relationship Id="rId4" Type="http://schemas.openxmlformats.org/officeDocument/2006/relationships/image" Target="../media/image2.jpe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2.xml"/><Relationship Id="rId4" Type="http://schemas.openxmlformats.org/officeDocument/2006/relationships/image" Target="../media/image2.jpe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2.jpe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3.xml"/><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2.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12304;&#20363;2.3&#12305;&#21019;&#24314;&#19968;&#20010;&#32479;&#35745;&#23398;&#29983;&#35838;&#31243;&#25104;&#32489;&#30340;&#34920;&#26684;.txt"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hyperlink" Target="&#12304;&#20363;2.4&#12305;&#21046;&#20316;&#19968;&#20010;&#23398;&#29983;&#20010;&#20154;&#36164;&#26009;&#30340;&#34920;&#21333;.txt" TargetMode="Externa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2.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2.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jpeg"/></Relationships>
</file>

<file path=ppt/slides/_rels/slide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16.jpe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16.jpe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2.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2.jpe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2.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2.jpe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zh-CN" sz="6100" b="1">
                <a:latin typeface="华文隶书" panose="02010800040101010101" pitchFamily="2" charset="-122"/>
                <a:ea typeface="华文隶书" panose="02010800040101010101" pitchFamily="2" charset="-122"/>
              </a:rPr>
              <a:t>Java EE</a:t>
            </a:r>
            <a:r>
              <a:rPr lang="zh-CN" altLang="en-US" sz="6100" b="1">
                <a:latin typeface="华文隶书" panose="02010800040101010101" pitchFamily="2" charset="-122"/>
                <a:ea typeface="华文隶书" panose="02010800040101010101" pitchFamily="2" charset="-122"/>
              </a:rPr>
              <a:t>开发技术基础</a:t>
            </a:r>
          </a:p>
        </p:txBody>
      </p:sp>
      <p:sp>
        <p:nvSpPr>
          <p:cNvPr id="3075" name="Rectangle 3"/>
          <p:cNvSpPr>
            <a:spLocks noGrp="1" noChangeArrowheads="1"/>
          </p:cNvSpPr>
          <p:nvPr>
            <p:ph type="subTitle" idx="1"/>
          </p:nvPr>
        </p:nvSpPr>
        <p:spPr/>
        <p:txBody>
          <a:bodyPr/>
          <a:lstStyle/>
          <a:p>
            <a:pPr algn="r" eaLnBrk="1" hangingPunct="1"/>
            <a:r>
              <a:rPr lang="zh-CN" altLang="en-US">
                <a:ea typeface="华文隶书" panose="02010800040101010101" pitchFamily="2" charset="-122"/>
              </a:rPr>
              <a:t>主讲：陆悠</a:t>
            </a:r>
          </a:p>
          <a:p>
            <a:pPr algn="r" eaLnBrk="1" hangingPunct="1"/>
            <a:r>
              <a:rPr lang="zh-CN" altLang="en-US">
                <a:ea typeface="华文隶书" panose="02010800040101010101" pitchFamily="2" charset="-122"/>
              </a:rPr>
              <a:t>电子与信息工程学院</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465" y="282012"/>
            <a:ext cx="2862842" cy="461665"/>
          </a:xfrm>
          <a:prstGeom prst="rect">
            <a:avLst/>
          </a:prstGeom>
          <a:noFill/>
        </p:spPr>
        <p:txBody>
          <a:bodyPr wrap="square" rtlCol="0">
            <a:spAutoFit/>
          </a:bodyPr>
          <a:lstStyle/>
          <a:p>
            <a:r>
              <a:rPr lang="zh-CN" altLang="zh-CN" sz="2400" b="1" dirty="0">
                <a:solidFill>
                  <a:schemeClr val="bg1"/>
                </a:solidFill>
              </a:rPr>
              <a:t>文档正文</a:t>
            </a:r>
          </a:p>
        </p:txBody>
      </p:sp>
      <p:sp>
        <p:nvSpPr>
          <p:cNvPr id="3" name="TextBox 2"/>
          <p:cNvSpPr txBox="1"/>
          <p:nvPr/>
        </p:nvSpPr>
        <p:spPr>
          <a:xfrm>
            <a:off x="967563" y="946298"/>
            <a:ext cx="10037135" cy="646331"/>
          </a:xfrm>
          <a:prstGeom prst="rect">
            <a:avLst/>
          </a:prstGeom>
          <a:noFill/>
        </p:spPr>
        <p:txBody>
          <a:bodyPr wrap="square" rtlCol="0">
            <a:spAutoFit/>
          </a:bodyPr>
          <a:lstStyle/>
          <a:p>
            <a:pPr indent="446405"/>
            <a:r>
              <a:rPr lang="en-US" altLang="zh-CN" dirty="0"/>
              <a:t>&lt;body&gt;</a:t>
            </a:r>
            <a:r>
              <a:rPr lang="zh-CN" altLang="zh-CN" dirty="0"/>
              <a:t>和</a:t>
            </a:r>
            <a:r>
              <a:rPr lang="en-US" altLang="zh-CN" dirty="0"/>
              <a:t>&lt;/body&gt;</a:t>
            </a:r>
            <a:r>
              <a:rPr lang="zh-CN" altLang="zh-CN" dirty="0"/>
              <a:t>是文档正文标记，文档的主体部分就处于这两个标记之间。</a:t>
            </a:r>
            <a:r>
              <a:rPr lang="en-US" altLang="zh-CN" dirty="0"/>
              <a:t>&lt;body&gt;</a:t>
            </a:r>
            <a:r>
              <a:rPr lang="zh-CN" altLang="zh-CN" dirty="0"/>
              <a:t>标记中还可以定义文档主体的一些内容，格式如下：</a:t>
            </a:r>
          </a:p>
        </p:txBody>
      </p:sp>
      <p:sp>
        <p:nvSpPr>
          <p:cNvPr id="4" name="圆角矩形 3"/>
          <p:cNvSpPr/>
          <p:nvPr/>
        </p:nvSpPr>
        <p:spPr>
          <a:xfrm>
            <a:off x="1407343" y="1592629"/>
            <a:ext cx="9267745" cy="408623"/>
          </a:xfrm>
          <a:prstGeom prst="roundRect">
            <a:avLst/>
          </a:prstGeom>
          <a:solidFill>
            <a:schemeClr val="bg1">
              <a:lumMod val="85000"/>
            </a:schemeClr>
          </a:solidFill>
        </p:spPr>
        <p:txBody>
          <a:bodyPr wrap="square">
            <a:spAutoFit/>
          </a:bodyPr>
          <a:lstStyle/>
          <a:p>
            <a:r>
              <a:rPr lang="en-US" altLang="zh-CN" dirty="0"/>
              <a:t>&lt;body </a:t>
            </a:r>
            <a:r>
              <a:rPr lang="zh-CN" altLang="zh-CN" dirty="0"/>
              <a:t>属性</a:t>
            </a:r>
            <a:r>
              <a:rPr lang="en-US" altLang="zh-CN" dirty="0"/>
              <a:t>="</a:t>
            </a:r>
            <a:r>
              <a:rPr lang="zh-CN" altLang="zh-CN" dirty="0"/>
              <a:t>值</a:t>
            </a:r>
            <a:r>
              <a:rPr lang="en-US" altLang="zh-CN" dirty="0"/>
              <a:t>"… </a:t>
            </a:r>
            <a:r>
              <a:rPr lang="zh-CN" altLang="zh-CN" dirty="0"/>
              <a:t>事件</a:t>
            </a:r>
            <a:r>
              <a:rPr lang="en-US" altLang="zh-CN" dirty="0"/>
              <a:t>="</a:t>
            </a:r>
            <a:r>
              <a:rPr lang="zh-CN" altLang="zh-CN" dirty="0"/>
              <a:t>执行的程序</a:t>
            </a:r>
            <a:r>
              <a:rPr lang="en-US" altLang="zh-CN" dirty="0"/>
              <a:t>"…&gt;  …… &lt;/body&gt;</a:t>
            </a:r>
            <a:endParaRPr lang="zh-CN" altLang="zh-CN" dirty="0"/>
          </a:p>
        </p:txBody>
      </p:sp>
      <p:sp>
        <p:nvSpPr>
          <p:cNvPr id="5" name="TextBox 4"/>
          <p:cNvSpPr txBox="1"/>
          <p:nvPr/>
        </p:nvSpPr>
        <p:spPr>
          <a:xfrm>
            <a:off x="967563" y="2126512"/>
            <a:ext cx="9835116" cy="646331"/>
          </a:xfrm>
          <a:prstGeom prst="rect">
            <a:avLst/>
          </a:prstGeom>
          <a:noFill/>
        </p:spPr>
        <p:txBody>
          <a:bodyPr wrap="square" rtlCol="0">
            <a:spAutoFit/>
          </a:bodyPr>
          <a:lstStyle/>
          <a:p>
            <a:pPr indent="446405"/>
            <a:r>
              <a:rPr lang="en-US" altLang="zh-CN" dirty="0"/>
              <a:t>&lt;body&gt;</a:t>
            </a:r>
            <a:r>
              <a:rPr lang="zh-CN" altLang="zh-CN" dirty="0"/>
              <a:t>标记常用的属性如下。</a:t>
            </a:r>
          </a:p>
          <a:p>
            <a:pPr marL="285750" lvl="0" indent="-285750">
              <a:buSzPct val="60000"/>
              <a:buFont typeface="Wingdings" panose="05000000000000000000" pitchFamily="2" charset="2"/>
              <a:buChar char="l"/>
            </a:pPr>
            <a:r>
              <a:rPr lang="en-US" altLang="zh-CN" dirty="0"/>
              <a:t>background</a:t>
            </a:r>
            <a:r>
              <a:rPr lang="zh-CN" altLang="zh-CN" dirty="0"/>
              <a:t>。文档背景图片的</a:t>
            </a:r>
            <a:r>
              <a:rPr lang="en-US" altLang="zh-CN" dirty="0"/>
              <a:t>URL</a:t>
            </a:r>
            <a:r>
              <a:rPr lang="zh-CN" altLang="zh-CN" dirty="0"/>
              <a:t>地址。例如：</a:t>
            </a:r>
          </a:p>
        </p:txBody>
      </p:sp>
      <p:sp>
        <p:nvSpPr>
          <p:cNvPr id="6" name="圆角矩形 5"/>
          <p:cNvSpPr/>
          <p:nvPr/>
        </p:nvSpPr>
        <p:spPr>
          <a:xfrm>
            <a:off x="1407343" y="2813969"/>
            <a:ext cx="9267745" cy="408623"/>
          </a:xfrm>
          <a:prstGeom prst="roundRect">
            <a:avLst/>
          </a:prstGeom>
          <a:solidFill>
            <a:schemeClr val="bg1">
              <a:lumMod val="85000"/>
            </a:schemeClr>
          </a:solidFill>
        </p:spPr>
        <p:txBody>
          <a:bodyPr wrap="square">
            <a:spAutoFit/>
          </a:bodyPr>
          <a:lstStyle/>
          <a:p>
            <a:r>
              <a:rPr lang="en-US" altLang="zh-CN" dirty="0"/>
              <a:t>&lt;body background</a:t>
            </a:r>
            <a:r>
              <a:rPr lang="zh-CN" altLang="zh-CN" dirty="0"/>
              <a:t>＝</a:t>
            </a:r>
            <a:r>
              <a:rPr lang="en-US" altLang="zh-CN" dirty="0"/>
              <a:t>"back-ground.gif"&gt;</a:t>
            </a:r>
            <a:endParaRPr lang="zh-CN" altLang="zh-CN" dirty="0"/>
          </a:p>
        </p:txBody>
      </p:sp>
      <p:sp>
        <p:nvSpPr>
          <p:cNvPr id="7" name="TextBox 6"/>
          <p:cNvSpPr txBox="1"/>
          <p:nvPr/>
        </p:nvSpPr>
        <p:spPr>
          <a:xfrm>
            <a:off x="884420" y="3222592"/>
            <a:ext cx="10122195" cy="646331"/>
          </a:xfrm>
          <a:prstGeom prst="rect">
            <a:avLst/>
          </a:prstGeom>
          <a:noFill/>
        </p:spPr>
        <p:txBody>
          <a:bodyPr wrap="square" rtlCol="0">
            <a:spAutoFit/>
          </a:bodyPr>
          <a:lstStyle/>
          <a:p>
            <a:pPr indent="446405"/>
            <a:r>
              <a:rPr lang="zh-CN" altLang="zh-CN" dirty="0"/>
              <a:t>表示文档背景图片名称为</a:t>
            </a:r>
            <a:r>
              <a:rPr lang="en-US" altLang="zh-CN" dirty="0"/>
              <a:t>back-ground.gif</a:t>
            </a:r>
            <a:r>
              <a:rPr lang="zh-CN" altLang="zh-CN" dirty="0"/>
              <a:t>，上面代码中没有给出图片所在的位置，则表示图片和文档文件在同一文件夹下，如果图片和文档文件不在同一位置，则需要给出图片的路径，例如：</a:t>
            </a:r>
          </a:p>
        </p:txBody>
      </p:sp>
      <p:sp>
        <p:nvSpPr>
          <p:cNvPr id="8" name="圆角矩形 7"/>
          <p:cNvSpPr/>
          <p:nvPr/>
        </p:nvSpPr>
        <p:spPr>
          <a:xfrm>
            <a:off x="1407342" y="3878153"/>
            <a:ext cx="9267745" cy="408623"/>
          </a:xfrm>
          <a:prstGeom prst="roundRect">
            <a:avLst/>
          </a:prstGeom>
          <a:solidFill>
            <a:schemeClr val="bg1">
              <a:lumMod val="85000"/>
            </a:schemeClr>
          </a:solidFill>
        </p:spPr>
        <p:txBody>
          <a:bodyPr wrap="square">
            <a:spAutoFit/>
          </a:bodyPr>
          <a:lstStyle/>
          <a:p>
            <a:r>
              <a:rPr lang="en-US" altLang="zh-CN" dirty="0"/>
              <a:t>&lt;body background</a:t>
            </a:r>
            <a:r>
              <a:rPr lang="zh-CN" altLang="zh-CN" dirty="0"/>
              <a:t>＝</a:t>
            </a:r>
            <a:r>
              <a:rPr lang="en-US" altLang="zh-CN" dirty="0"/>
              <a:t>"C:/image/back-ground.gif"&gt;</a:t>
            </a:r>
            <a:endParaRPr lang="zh-CN" altLang="zh-CN" dirty="0"/>
          </a:p>
        </p:txBody>
      </p:sp>
      <p:sp>
        <p:nvSpPr>
          <p:cNvPr id="9" name="矩形 8"/>
          <p:cNvSpPr/>
          <p:nvPr/>
        </p:nvSpPr>
        <p:spPr>
          <a:xfrm>
            <a:off x="967563" y="4296005"/>
            <a:ext cx="4385027" cy="369332"/>
          </a:xfrm>
          <a:prstGeom prst="rect">
            <a:avLst/>
          </a:prstGeom>
        </p:spPr>
        <p:txBody>
          <a:bodyPr wrap="square">
            <a:spAutoFit/>
          </a:bodyPr>
          <a:lstStyle/>
          <a:p>
            <a:pPr marL="285750" lvl="0" indent="-285750">
              <a:buSzPct val="60000"/>
              <a:buFont typeface="Wingdings" panose="05000000000000000000" pitchFamily="2" charset="2"/>
              <a:buChar char="l"/>
            </a:pPr>
            <a:r>
              <a:rPr lang="en-US" altLang="zh-CN" dirty="0" err="1"/>
              <a:t>bgcolor</a:t>
            </a:r>
            <a:r>
              <a:rPr lang="zh-CN" altLang="zh-CN" dirty="0"/>
              <a:t>。文档的背景颜色，例如：</a:t>
            </a:r>
          </a:p>
        </p:txBody>
      </p:sp>
      <p:sp>
        <p:nvSpPr>
          <p:cNvPr id="10" name="圆角矩形 9"/>
          <p:cNvSpPr/>
          <p:nvPr/>
        </p:nvSpPr>
        <p:spPr>
          <a:xfrm>
            <a:off x="1407343" y="4674566"/>
            <a:ext cx="9267744" cy="408623"/>
          </a:xfrm>
          <a:prstGeom prst="roundRect">
            <a:avLst/>
          </a:prstGeom>
          <a:solidFill>
            <a:schemeClr val="bg1">
              <a:lumMod val="85000"/>
            </a:schemeClr>
          </a:solidFill>
        </p:spPr>
        <p:txBody>
          <a:bodyPr wrap="square">
            <a:spAutoFit/>
          </a:bodyPr>
          <a:lstStyle/>
          <a:p>
            <a:r>
              <a:rPr lang="en-US" altLang="zh-CN" dirty="0"/>
              <a:t>&lt;body </a:t>
            </a:r>
            <a:r>
              <a:rPr lang="en-US" altLang="zh-CN" dirty="0" err="1"/>
              <a:t>bgcolor</a:t>
            </a:r>
            <a:r>
              <a:rPr lang="zh-CN" altLang="zh-CN" dirty="0"/>
              <a:t>＝</a:t>
            </a:r>
            <a:r>
              <a:rPr lang="en-US" altLang="zh-CN" dirty="0"/>
              <a:t>"red"&gt;</a:t>
            </a:r>
            <a:endParaRPr lang="zh-CN" altLang="zh-CN" dirty="0"/>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XML </a:t>
            </a:r>
            <a:r>
              <a:rPr lang="zh-CN" altLang="zh-CN" sz="2400" b="1" dirty="0">
                <a:solidFill>
                  <a:schemeClr val="bg1"/>
                </a:solidFill>
              </a:rPr>
              <a:t>验证</a:t>
            </a:r>
          </a:p>
        </p:txBody>
      </p:sp>
      <p:sp>
        <p:nvSpPr>
          <p:cNvPr id="3" name="TextBox 2"/>
          <p:cNvSpPr txBox="1"/>
          <p:nvPr/>
        </p:nvSpPr>
        <p:spPr>
          <a:xfrm>
            <a:off x="818707" y="1031358"/>
            <a:ext cx="10122195" cy="3000821"/>
          </a:xfrm>
          <a:prstGeom prst="rect">
            <a:avLst/>
          </a:prstGeom>
          <a:noFill/>
        </p:spPr>
        <p:txBody>
          <a:bodyPr wrap="square" rtlCol="0">
            <a:spAutoFit/>
          </a:bodyPr>
          <a:lstStyle/>
          <a:p>
            <a:pPr indent="446405">
              <a:lnSpc>
                <a:spcPct val="150000"/>
              </a:lnSpc>
            </a:pPr>
            <a:r>
              <a:rPr lang="zh-CN" altLang="zh-CN" dirty="0"/>
              <a:t>拥有正确语法的</a:t>
            </a:r>
            <a:r>
              <a:rPr lang="en-US" altLang="zh-CN" dirty="0"/>
              <a:t> XML </a:t>
            </a:r>
            <a:r>
              <a:rPr lang="zh-CN" altLang="zh-CN" dirty="0"/>
              <a:t>被称为“形式良好”的</a:t>
            </a:r>
            <a:r>
              <a:rPr lang="en-US" altLang="zh-CN" dirty="0"/>
              <a:t> XML</a:t>
            </a:r>
            <a:r>
              <a:rPr lang="zh-CN" altLang="zh-CN" dirty="0"/>
              <a:t>，通过</a:t>
            </a:r>
            <a:r>
              <a:rPr lang="en-US" altLang="zh-CN" dirty="0"/>
              <a:t> DTD </a:t>
            </a:r>
            <a:r>
              <a:rPr lang="zh-CN" altLang="zh-CN" dirty="0"/>
              <a:t>验证的</a:t>
            </a:r>
            <a:r>
              <a:rPr lang="en-US" altLang="zh-CN" dirty="0"/>
              <a:t> XML </a:t>
            </a:r>
            <a:r>
              <a:rPr lang="zh-CN" altLang="zh-CN" dirty="0"/>
              <a:t>是“合法”的</a:t>
            </a:r>
            <a:r>
              <a:rPr lang="en-US" altLang="zh-CN" dirty="0"/>
              <a:t> XML</a:t>
            </a:r>
            <a:r>
              <a:rPr lang="zh-CN" altLang="zh-CN" dirty="0"/>
              <a:t>。“形式良好”的</a:t>
            </a:r>
            <a:r>
              <a:rPr lang="en-US" altLang="zh-CN" dirty="0"/>
              <a:t>XML </a:t>
            </a:r>
            <a:r>
              <a:rPr lang="zh-CN" altLang="zh-CN" dirty="0"/>
              <a:t>文档会遵守下列</a:t>
            </a:r>
            <a:r>
              <a:rPr lang="en-US" altLang="zh-CN" dirty="0"/>
              <a:t>XML</a:t>
            </a:r>
            <a:r>
              <a:rPr lang="zh-CN" altLang="zh-CN" dirty="0"/>
              <a:t>语法规则：</a:t>
            </a:r>
          </a:p>
          <a:p>
            <a:pPr indent="446405">
              <a:lnSpc>
                <a:spcPct val="150000"/>
              </a:lnSpc>
            </a:pPr>
            <a:r>
              <a:rPr lang="zh-CN" altLang="en-US" dirty="0">
                <a:solidFill>
                  <a:schemeClr val="bg1"/>
                </a:solidFill>
                <a:sym typeface="Wingdings" panose="05000000000000000000"/>
              </a:rPr>
              <a:t></a:t>
            </a:r>
            <a:r>
              <a:rPr lang="zh-CN" altLang="zh-CN" dirty="0"/>
              <a:t>（</a:t>
            </a:r>
            <a:r>
              <a:rPr lang="en-US" altLang="zh-CN" dirty="0"/>
              <a:t>1</a:t>
            </a:r>
            <a:r>
              <a:rPr lang="zh-CN" altLang="zh-CN" dirty="0"/>
              <a:t>）</a:t>
            </a:r>
            <a:r>
              <a:rPr lang="en-US" altLang="zh-CN" dirty="0"/>
              <a:t>XML </a:t>
            </a:r>
            <a:r>
              <a:rPr lang="zh-CN" altLang="zh-CN" dirty="0"/>
              <a:t>文档必须有根元素</a:t>
            </a:r>
          </a:p>
          <a:p>
            <a:pPr indent="446405">
              <a:lnSpc>
                <a:spcPct val="150000"/>
              </a:lnSpc>
            </a:pPr>
            <a:r>
              <a:rPr lang="zh-CN" altLang="en-US" dirty="0">
                <a:solidFill>
                  <a:schemeClr val="bg1"/>
                </a:solidFill>
                <a:sym typeface="Wingdings" panose="05000000000000000000"/>
              </a:rPr>
              <a:t></a:t>
            </a:r>
            <a:r>
              <a:rPr lang="zh-CN" altLang="zh-CN" dirty="0"/>
              <a:t>（</a:t>
            </a:r>
            <a:r>
              <a:rPr lang="en-US" altLang="zh-CN" dirty="0"/>
              <a:t>2</a:t>
            </a:r>
            <a:r>
              <a:rPr lang="zh-CN" altLang="zh-CN" dirty="0"/>
              <a:t>）</a:t>
            </a:r>
            <a:r>
              <a:rPr lang="en-US" altLang="zh-CN" dirty="0"/>
              <a:t>XML </a:t>
            </a:r>
            <a:r>
              <a:rPr lang="zh-CN" altLang="zh-CN" dirty="0"/>
              <a:t>文档必须有关闭标签</a:t>
            </a:r>
          </a:p>
          <a:p>
            <a:pPr indent="446405">
              <a:lnSpc>
                <a:spcPct val="150000"/>
              </a:lnSpc>
            </a:pPr>
            <a:r>
              <a:rPr lang="zh-CN" altLang="en-US" dirty="0">
                <a:solidFill>
                  <a:schemeClr val="bg1"/>
                </a:solidFill>
                <a:sym typeface="Wingdings" panose="05000000000000000000"/>
              </a:rPr>
              <a:t></a:t>
            </a:r>
            <a:r>
              <a:rPr lang="zh-CN" altLang="zh-CN" dirty="0"/>
              <a:t>（</a:t>
            </a:r>
            <a:r>
              <a:rPr lang="en-US" altLang="zh-CN" dirty="0"/>
              <a:t>3</a:t>
            </a:r>
            <a:r>
              <a:rPr lang="zh-CN" altLang="zh-CN" dirty="0"/>
              <a:t>）</a:t>
            </a:r>
            <a:r>
              <a:rPr lang="en-US" altLang="zh-CN" dirty="0"/>
              <a:t>XML </a:t>
            </a:r>
            <a:r>
              <a:rPr lang="zh-CN" altLang="zh-CN" dirty="0"/>
              <a:t>标签对大小写敏感</a:t>
            </a:r>
          </a:p>
          <a:p>
            <a:pPr indent="446405">
              <a:lnSpc>
                <a:spcPct val="150000"/>
              </a:lnSpc>
            </a:pPr>
            <a:r>
              <a:rPr lang="zh-CN" altLang="en-US" dirty="0">
                <a:solidFill>
                  <a:schemeClr val="bg1"/>
                </a:solidFill>
                <a:sym typeface="Wingdings" panose="05000000000000000000"/>
              </a:rPr>
              <a:t></a:t>
            </a:r>
            <a:r>
              <a:rPr lang="zh-CN" altLang="zh-CN" dirty="0"/>
              <a:t>（</a:t>
            </a:r>
            <a:r>
              <a:rPr lang="en-US" altLang="zh-CN" dirty="0"/>
              <a:t>4</a:t>
            </a:r>
            <a:r>
              <a:rPr lang="zh-CN" altLang="zh-CN" dirty="0"/>
              <a:t>）</a:t>
            </a:r>
            <a:r>
              <a:rPr lang="en-US" altLang="zh-CN" dirty="0"/>
              <a:t>XML </a:t>
            </a:r>
            <a:r>
              <a:rPr lang="zh-CN" altLang="zh-CN" dirty="0"/>
              <a:t>元素必须被正确的嵌套</a:t>
            </a:r>
          </a:p>
          <a:p>
            <a:pPr indent="446405">
              <a:lnSpc>
                <a:spcPct val="150000"/>
              </a:lnSpc>
            </a:pPr>
            <a:r>
              <a:rPr lang="zh-CN" altLang="en-US" dirty="0">
                <a:solidFill>
                  <a:schemeClr val="bg1"/>
                </a:solidFill>
                <a:sym typeface="Wingdings" panose="05000000000000000000"/>
              </a:rPr>
              <a:t></a:t>
            </a:r>
            <a:r>
              <a:rPr lang="zh-CN" altLang="zh-CN" dirty="0"/>
              <a:t>（</a:t>
            </a:r>
            <a:r>
              <a:rPr lang="en-US" altLang="zh-CN" dirty="0"/>
              <a:t>5</a:t>
            </a:r>
            <a:r>
              <a:rPr lang="zh-CN" altLang="zh-CN" dirty="0"/>
              <a:t>）</a:t>
            </a:r>
            <a:r>
              <a:rPr lang="en-US" altLang="zh-CN" dirty="0"/>
              <a:t>XML </a:t>
            </a:r>
            <a:r>
              <a:rPr lang="zh-CN" altLang="zh-CN" dirty="0"/>
              <a:t>属性必须加引号</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XML </a:t>
            </a:r>
            <a:r>
              <a:rPr lang="zh-CN" altLang="zh-CN" sz="2400" b="1" dirty="0">
                <a:solidFill>
                  <a:schemeClr val="bg1"/>
                </a:solidFill>
              </a:rPr>
              <a:t>验证</a:t>
            </a:r>
          </a:p>
        </p:txBody>
      </p:sp>
      <p:sp>
        <p:nvSpPr>
          <p:cNvPr id="3" name="TextBox 2"/>
          <p:cNvSpPr txBox="1"/>
          <p:nvPr/>
        </p:nvSpPr>
        <p:spPr>
          <a:xfrm>
            <a:off x="1031358" y="1010093"/>
            <a:ext cx="10015870" cy="369332"/>
          </a:xfrm>
          <a:prstGeom prst="rect">
            <a:avLst/>
          </a:prstGeom>
          <a:noFill/>
        </p:spPr>
        <p:txBody>
          <a:bodyPr wrap="square" rtlCol="0">
            <a:spAutoFit/>
          </a:bodyPr>
          <a:lstStyle/>
          <a:p>
            <a:r>
              <a:rPr lang="zh-CN" altLang="zh-CN" dirty="0"/>
              <a:t>合法的</a:t>
            </a:r>
            <a:r>
              <a:rPr lang="en-US" altLang="zh-CN" dirty="0"/>
              <a:t> XML </a:t>
            </a:r>
            <a:r>
              <a:rPr lang="zh-CN" altLang="zh-CN" dirty="0"/>
              <a:t>文档同样遵守文档类型定义</a:t>
            </a:r>
            <a:r>
              <a:rPr lang="en-US" altLang="zh-CN" dirty="0"/>
              <a:t> (DTD) </a:t>
            </a:r>
            <a:r>
              <a:rPr lang="zh-CN" altLang="zh-CN" dirty="0"/>
              <a:t>的语法规则，例如文件名为</a:t>
            </a:r>
            <a:r>
              <a:rPr lang="en-US" altLang="zh-CN" dirty="0"/>
              <a:t>note1.xml</a:t>
            </a:r>
            <a:r>
              <a:rPr lang="zh-CN" altLang="zh-CN" dirty="0"/>
              <a:t>内容如下：</a:t>
            </a:r>
          </a:p>
        </p:txBody>
      </p:sp>
      <p:sp>
        <p:nvSpPr>
          <p:cNvPr id="4" name="TextBox 3"/>
          <p:cNvSpPr txBox="1"/>
          <p:nvPr/>
        </p:nvSpPr>
        <p:spPr>
          <a:xfrm>
            <a:off x="1190846" y="1379425"/>
            <a:ext cx="9473609" cy="4329470"/>
          </a:xfrm>
          <a:prstGeom prst="roundRect">
            <a:avLst>
              <a:gd name="adj" fmla="val 3770"/>
            </a:avLst>
          </a:prstGeom>
          <a:solidFill>
            <a:schemeClr val="bg1">
              <a:lumMod val="85000"/>
            </a:schemeClr>
          </a:solidFill>
        </p:spPr>
        <p:txBody>
          <a:bodyPr wrap="square" rtlCol="0">
            <a:spAutoFit/>
          </a:bodyPr>
          <a:lstStyle/>
          <a:p>
            <a:r>
              <a:rPr lang="en-US" altLang="zh-CN" dirty="0"/>
              <a:t>&lt;?xml version="1.0" ?&gt; </a:t>
            </a:r>
            <a:endParaRPr lang="zh-CN" altLang="zh-CN" dirty="0"/>
          </a:p>
          <a:p>
            <a:r>
              <a:rPr lang="en-US" altLang="zh-CN" dirty="0"/>
              <a:t>&lt;!DOCTYPE note [</a:t>
            </a:r>
            <a:endParaRPr lang="zh-CN" altLang="zh-CN" dirty="0"/>
          </a:p>
          <a:p>
            <a:r>
              <a:rPr lang="en-US" altLang="zh-CN" dirty="0"/>
              <a:t>  &lt;!ELEMENT note (</a:t>
            </a:r>
            <a:r>
              <a:rPr lang="en-US" altLang="zh-CN" dirty="0" err="1"/>
              <a:t>to,from,heading,body</a:t>
            </a:r>
            <a:r>
              <a:rPr lang="en-US" altLang="zh-CN" dirty="0"/>
              <a:t>)&gt;</a:t>
            </a:r>
            <a:endParaRPr lang="zh-CN" altLang="zh-CN" dirty="0"/>
          </a:p>
          <a:p>
            <a:r>
              <a:rPr lang="en-US" altLang="zh-CN" dirty="0"/>
              <a:t>  &lt;!ELEMENT to      (#PCDATA)&gt;</a:t>
            </a:r>
            <a:endParaRPr lang="zh-CN" altLang="zh-CN" dirty="0"/>
          </a:p>
          <a:p>
            <a:r>
              <a:rPr lang="en-US" altLang="zh-CN" dirty="0"/>
              <a:t>  &lt;!ELEMENT from    (#PCDATA)&gt;</a:t>
            </a:r>
            <a:endParaRPr lang="zh-CN" altLang="zh-CN" dirty="0"/>
          </a:p>
          <a:p>
            <a:r>
              <a:rPr lang="en-US" altLang="zh-CN" dirty="0"/>
              <a:t>  &lt;!ELEMENT heading (#PCDATA)&gt;</a:t>
            </a:r>
            <a:endParaRPr lang="zh-CN" altLang="zh-CN" dirty="0"/>
          </a:p>
          <a:p>
            <a:r>
              <a:rPr lang="en-US" altLang="zh-CN" dirty="0"/>
              <a:t>  &lt;!ELEMENT body    (#PCDATA)&gt;</a:t>
            </a:r>
            <a:endParaRPr lang="zh-CN" altLang="zh-CN" dirty="0"/>
          </a:p>
          <a:p>
            <a:r>
              <a:rPr lang="en-US" altLang="zh-CN" dirty="0"/>
              <a:t>]&gt;</a:t>
            </a:r>
            <a:endParaRPr lang="zh-CN" altLang="zh-CN" dirty="0"/>
          </a:p>
          <a:p>
            <a:r>
              <a:rPr lang="en-US" altLang="zh-CN" dirty="0"/>
              <a:t>&lt;note&gt;</a:t>
            </a:r>
            <a:endParaRPr lang="zh-CN" altLang="zh-CN" dirty="0"/>
          </a:p>
          <a:p>
            <a:r>
              <a:rPr lang="en-US" altLang="zh-CN" dirty="0"/>
              <a:t>&lt;to&gt;George&lt;/to&gt; </a:t>
            </a:r>
            <a:endParaRPr lang="zh-CN" altLang="zh-CN" dirty="0"/>
          </a:p>
          <a:p>
            <a:r>
              <a:rPr lang="en-US" altLang="zh-CN" dirty="0"/>
              <a:t>&lt;from&gt;John&lt;/</a:t>
            </a:r>
            <a:r>
              <a:rPr lang="en-US" altLang="zh-CN" dirty="0" err="1"/>
              <a:t>Ffrom</a:t>
            </a:r>
            <a:r>
              <a:rPr lang="en-US" altLang="zh-CN" dirty="0"/>
              <a:t>&gt; </a:t>
            </a:r>
            <a:endParaRPr lang="zh-CN" altLang="zh-CN" dirty="0"/>
          </a:p>
          <a:p>
            <a:r>
              <a:rPr lang="en-US" altLang="zh-CN" dirty="0"/>
              <a:t>&lt;heading&gt;Reminder&lt;/heading&gt; </a:t>
            </a:r>
            <a:endParaRPr lang="zh-CN" altLang="zh-CN" dirty="0"/>
          </a:p>
          <a:p>
            <a:r>
              <a:rPr lang="en-US" altLang="zh-CN" dirty="0"/>
              <a:t>&lt;body&gt;Don't forget the meeting!&lt;/body&gt; </a:t>
            </a:r>
            <a:endParaRPr lang="zh-CN" altLang="zh-CN" dirty="0"/>
          </a:p>
          <a:p>
            <a:r>
              <a:rPr lang="en-US" altLang="zh-CN" dirty="0"/>
              <a:t>&lt;/note&gt;</a:t>
            </a:r>
            <a:endParaRPr lang="zh-CN" altLang="zh-CN" dirty="0"/>
          </a:p>
          <a:p>
            <a:r>
              <a:rPr lang="en-US" altLang="zh-CN" dirty="0"/>
              <a:t>&lt;?xml version="1.0" encoding="ISO-8859-1"?&gt;</a:t>
            </a: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XML </a:t>
            </a:r>
            <a:r>
              <a:rPr lang="zh-CN" altLang="zh-CN" sz="2400" b="1" dirty="0">
                <a:solidFill>
                  <a:schemeClr val="bg1"/>
                </a:solidFill>
              </a:rPr>
              <a:t>验证</a:t>
            </a:r>
          </a:p>
        </p:txBody>
      </p:sp>
      <p:sp>
        <p:nvSpPr>
          <p:cNvPr id="3" name="矩形 2"/>
          <p:cNvSpPr/>
          <p:nvPr/>
        </p:nvSpPr>
        <p:spPr>
          <a:xfrm>
            <a:off x="1189074" y="936793"/>
            <a:ext cx="7467600" cy="369332"/>
          </a:xfrm>
          <a:prstGeom prst="rect">
            <a:avLst/>
          </a:prstGeom>
        </p:spPr>
        <p:txBody>
          <a:bodyPr wrap="square">
            <a:spAutoFit/>
          </a:bodyPr>
          <a:lstStyle/>
          <a:p>
            <a:r>
              <a:rPr lang="en-US" altLang="zh-CN" dirty="0"/>
              <a:t>W3C </a:t>
            </a:r>
            <a:r>
              <a:rPr lang="zh-CN" altLang="zh-CN" dirty="0"/>
              <a:t>支持一种基于</a:t>
            </a:r>
            <a:r>
              <a:rPr lang="en-US" altLang="zh-CN" dirty="0"/>
              <a:t> XML </a:t>
            </a:r>
            <a:r>
              <a:rPr lang="zh-CN" altLang="zh-CN" dirty="0"/>
              <a:t>的</a:t>
            </a:r>
            <a:r>
              <a:rPr lang="en-US" altLang="zh-CN" dirty="0"/>
              <a:t> DTD </a:t>
            </a:r>
            <a:r>
              <a:rPr lang="zh-CN" altLang="zh-CN" dirty="0"/>
              <a:t>代替者，它名为</a:t>
            </a:r>
            <a:r>
              <a:rPr lang="en-US" altLang="zh-CN" dirty="0"/>
              <a:t> XML Schema</a:t>
            </a:r>
            <a:r>
              <a:rPr lang="zh-CN" altLang="zh-CN" dirty="0"/>
              <a:t>：</a:t>
            </a:r>
          </a:p>
        </p:txBody>
      </p:sp>
      <p:sp>
        <p:nvSpPr>
          <p:cNvPr id="4" name="TextBox 3"/>
          <p:cNvSpPr txBox="1"/>
          <p:nvPr/>
        </p:nvSpPr>
        <p:spPr>
          <a:xfrm>
            <a:off x="1189074" y="1306125"/>
            <a:ext cx="9613605" cy="2945368"/>
          </a:xfrm>
          <a:prstGeom prst="roundRect">
            <a:avLst>
              <a:gd name="adj" fmla="val 4916"/>
            </a:avLst>
          </a:prstGeom>
          <a:solidFill>
            <a:schemeClr val="bg1">
              <a:lumMod val="85000"/>
            </a:schemeClr>
          </a:solidFill>
        </p:spPr>
        <p:txBody>
          <a:bodyPr wrap="square" rtlCol="0">
            <a:spAutoFit/>
          </a:bodyPr>
          <a:lstStyle/>
          <a:p>
            <a:r>
              <a:rPr lang="en-US" altLang="zh-CN" dirty="0"/>
              <a:t>&lt;</a:t>
            </a:r>
            <a:r>
              <a:rPr lang="en-US" altLang="zh-CN" dirty="0" err="1"/>
              <a:t>xs:element</a:t>
            </a:r>
            <a:r>
              <a:rPr lang="en-US" altLang="zh-CN" dirty="0"/>
              <a:t> name="note"&gt;</a:t>
            </a:r>
            <a:endParaRPr lang="zh-CN" altLang="zh-CN" dirty="0"/>
          </a:p>
          <a:p>
            <a:r>
              <a:rPr lang="en-US" altLang="zh-CN" dirty="0"/>
              <a:t>&lt;</a:t>
            </a:r>
            <a:r>
              <a:rPr lang="en-US" altLang="zh-CN" dirty="0" err="1"/>
              <a:t>xs:complexType</a:t>
            </a:r>
            <a:r>
              <a:rPr lang="en-US" altLang="zh-CN" dirty="0"/>
              <a:t>&gt;</a:t>
            </a:r>
            <a:endParaRPr lang="zh-CN" altLang="zh-CN" dirty="0"/>
          </a:p>
          <a:p>
            <a:r>
              <a:rPr lang="en-US" altLang="zh-CN" dirty="0"/>
              <a:t>  &lt;</a:t>
            </a:r>
            <a:r>
              <a:rPr lang="en-US" altLang="zh-CN" dirty="0" err="1"/>
              <a:t>xs:sequence</a:t>
            </a:r>
            <a:r>
              <a:rPr lang="en-US" altLang="zh-CN" dirty="0"/>
              <a:t>&gt;</a:t>
            </a:r>
            <a:endParaRPr lang="zh-CN" altLang="zh-CN" dirty="0"/>
          </a:p>
          <a:p>
            <a:r>
              <a:rPr lang="en-US" altLang="zh-CN" dirty="0"/>
              <a:t>    &lt;</a:t>
            </a:r>
            <a:r>
              <a:rPr lang="en-US" altLang="zh-CN" dirty="0" err="1"/>
              <a:t>xs:element</a:t>
            </a:r>
            <a:r>
              <a:rPr lang="en-US" altLang="zh-CN" dirty="0"/>
              <a:t> name="to"      type="</a:t>
            </a:r>
            <a:r>
              <a:rPr lang="en-US" altLang="zh-CN" dirty="0" err="1"/>
              <a:t>xs:string</a:t>
            </a:r>
            <a:r>
              <a:rPr lang="en-US" altLang="zh-CN" dirty="0"/>
              <a:t>"/&gt;</a:t>
            </a:r>
            <a:endParaRPr lang="zh-CN" altLang="zh-CN" dirty="0"/>
          </a:p>
          <a:p>
            <a:r>
              <a:rPr lang="en-US" altLang="zh-CN" dirty="0"/>
              <a:t>    &lt;</a:t>
            </a:r>
            <a:r>
              <a:rPr lang="en-US" altLang="zh-CN" dirty="0" err="1"/>
              <a:t>xs:element</a:t>
            </a:r>
            <a:r>
              <a:rPr lang="en-US" altLang="zh-CN" dirty="0"/>
              <a:t> name="from"    type="</a:t>
            </a:r>
            <a:r>
              <a:rPr lang="en-US" altLang="zh-CN" dirty="0" err="1"/>
              <a:t>xs:string</a:t>
            </a:r>
            <a:r>
              <a:rPr lang="en-US" altLang="zh-CN" dirty="0"/>
              <a:t>"/&gt;</a:t>
            </a:r>
            <a:endParaRPr lang="zh-CN" altLang="zh-CN" dirty="0"/>
          </a:p>
          <a:p>
            <a:r>
              <a:rPr lang="en-US" altLang="zh-CN" dirty="0"/>
              <a:t>    &lt;</a:t>
            </a:r>
            <a:r>
              <a:rPr lang="en-US" altLang="zh-CN" dirty="0" err="1"/>
              <a:t>xs:element</a:t>
            </a:r>
            <a:r>
              <a:rPr lang="en-US" altLang="zh-CN" dirty="0"/>
              <a:t> name="heading"  type="</a:t>
            </a:r>
            <a:r>
              <a:rPr lang="en-US" altLang="zh-CN" dirty="0" err="1"/>
              <a:t>xs:string</a:t>
            </a:r>
            <a:r>
              <a:rPr lang="en-US" altLang="zh-CN" dirty="0"/>
              <a:t>"/&gt;</a:t>
            </a:r>
            <a:endParaRPr lang="zh-CN" altLang="zh-CN" dirty="0"/>
          </a:p>
          <a:p>
            <a:r>
              <a:rPr lang="en-US" altLang="zh-CN" dirty="0"/>
              <a:t>    &lt;</a:t>
            </a:r>
            <a:r>
              <a:rPr lang="en-US" altLang="zh-CN" dirty="0" err="1"/>
              <a:t>xs:element</a:t>
            </a:r>
            <a:r>
              <a:rPr lang="en-US" altLang="zh-CN" dirty="0"/>
              <a:t> name="body"    type="</a:t>
            </a:r>
            <a:r>
              <a:rPr lang="en-US" altLang="zh-CN" dirty="0" err="1"/>
              <a:t>xs:string</a:t>
            </a:r>
            <a:r>
              <a:rPr lang="en-US" altLang="zh-CN" dirty="0"/>
              <a:t>"/&gt;</a:t>
            </a:r>
            <a:endParaRPr lang="zh-CN" altLang="zh-CN" dirty="0"/>
          </a:p>
          <a:p>
            <a:r>
              <a:rPr lang="en-US" altLang="zh-CN" dirty="0"/>
              <a:t>  &lt;/</a:t>
            </a:r>
            <a:r>
              <a:rPr lang="en-US" altLang="zh-CN" dirty="0" err="1"/>
              <a:t>xs:sequence</a:t>
            </a:r>
            <a:r>
              <a:rPr lang="en-US" altLang="zh-CN" dirty="0"/>
              <a:t>&gt;</a:t>
            </a:r>
            <a:endParaRPr lang="zh-CN" altLang="zh-CN" dirty="0"/>
          </a:p>
          <a:p>
            <a:r>
              <a:rPr lang="en-US" altLang="zh-CN" dirty="0"/>
              <a:t>&lt;/</a:t>
            </a:r>
            <a:r>
              <a:rPr lang="en-US" altLang="zh-CN" dirty="0" err="1"/>
              <a:t>xs:complexType</a:t>
            </a:r>
            <a:r>
              <a:rPr lang="en-US" altLang="zh-CN" dirty="0"/>
              <a:t>&gt;</a:t>
            </a:r>
            <a:endParaRPr lang="zh-CN" altLang="zh-CN" dirty="0"/>
          </a:p>
          <a:p>
            <a:r>
              <a:rPr lang="en-US" altLang="zh-CN" dirty="0"/>
              <a:t>&lt;/</a:t>
            </a:r>
            <a:r>
              <a:rPr lang="en-US" altLang="zh-CN" dirty="0" err="1"/>
              <a:t>xs:element</a:t>
            </a:r>
            <a:r>
              <a:rPr lang="en-US" altLang="zh-CN" dirty="0"/>
              <a:t>&gt; </a:t>
            </a: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show="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9" name="文本框 68"/>
          <p:cNvSpPr txBox="1"/>
          <p:nvPr/>
        </p:nvSpPr>
        <p:spPr>
          <a:xfrm>
            <a:off x="5104780" y="2446527"/>
            <a:ext cx="3122211" cy="523220"/>
          </a:xfrm>
          <a:prstGeom prst="rect">
            <a:avLst/>
          </a:prstGeom>
          <a:gradFill>
            <a:gsLst>
              <a:gs pos="0">
                <a:srgbClr val="CA687F"/>
              </a:gs>
              <a:gs pos="18000">
                <a:srgbClr val="CA687F"/>
              </a:gs>
              <a:gs pos="100000">
                <a:srgbClr val="E7B2C4"/>
              </a:gs>
            </a:gsLst>
            <a:lin ang="5400000" scaled="0"/>
          </a:gradFill>
          <a:effectLst/>
        </p:spPr>
        <p:txBody>
          <a:bodyPr wrap="square" rtlCol="0">
            <a:spAutoFit/>
          </a:bodyPr>
          <a:lstStyle/>
          <a:p>
            <a:pPr algn="ctr"/>
            <a:r>
              <a:rPr lang="zh-CN" altLang="zh-CN" sz="2800" b="1" dirty="0">
                <a:solidFill>
                  <a:schemeClr val="bg1"/>
                </a:solidFill>
              </a:rPr>
              <a:t>查看 </a:t>
            </a:r>
            <a:r>
              <a:rPr lang="en-US" altLang="zh-CN" sz="2800" b="1" dirty="0">
                <a:solidFill>
                  <a:schemeClr val="bg1"/>
                </a:solidFill>
              </a:rPr>
              <a:t>XML</a:t>
            </a:r>
            <a:r>
              <a:rPr lang="zh-CN" altLang="zh-CN" sz="2800" b="1" dirty="0">
                <a:solidFill>
                  <a:schemeClr val="bg1"/>
                </a:solidFill>
              </a:rPr>
              <a:t>文件</a:t>
            </a:r>
          </a:p>
        </p:txBody>
      </p:sp>
      <p:sp>
        <p:nvSpPr>
          <p:cNvPr id="20" name="文本框 128"/>
          <p:cNvSpPr txBox="1"/>
          <p:nvPr/>
        </p:nvSpPr>
        <p:spPr>
          <a:xfrm>
            <a:off x="4214355" y="2381505"/>
            <a:ext cx="828000" cy="707886"/>
          </a:xfrm>
          <a:prstGeom prst="rect">
            <a:avLst/>
          </a:prstGeom>
          <a:noFill/>
          <a:ln>
            <a:noFill/>
          </a:ln>
        </p:spPr>
        <p:txBody>
          <a:bodyPr wrap="square" rtlCol="0">
            <a:spAutoFit/>
          </a:bodyPr>
          <a:lstStyle/>
          <a:p>
            <a:pPr algn="ctr"/>
            <a:r>
              <a:rPr lang="en-US" altLang="zh-CN" sz="4000" b="1" dirty="0">
                <a:solidFill>
                  <a:schemeClr val="bg1"/>
                </a:solidFill>
                <a:latin typeface="微软雅黑" panose="020B0503020204020204" charset="-122"/>
                <a:ea typeface="微软雅黑" panose="020B0503020204020204" charset="-122"/>
              </a:rPr>
              <a:t>06</a:t>
            </a:r>
          </a:p>
        </p:txBody>
      </p:sp>
      <p:sp>
        <p:nvSpPr>
          <p:cNvPr id="21" name="矩形 20"/>
          <p:cNvSpPr/>
          <p:nvPr/>
        </p:nvSpPr>
        <p:spPr>
          <a:xfrm>
            <a:off x="4214355" y="2321448"/>
            <a:ext cx="828000" cy="82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custDataLst>
      <p:tags r:id="rId1"/>
    </p:custData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zh-CN" altLang="zh-CN" sz="2400" b="1" dirty="0">
                <a:solidFill>
                  <a:schemeClr val="bg1"/>
                </a:solidFill>
              </a:rPr>
              <a:t>查看 </a:t>
            </a:r>
            <a:r>
              <a:rPr lang="en-US" altLang="zh-CN" sz="2400" b="1" dirty="0">
                <a:solidFill>
                  <a:schemeClr val="bg1"/>
                </a:solidFill>
              </a:rPr>
              <a:t>XML</a:t>
            </a:r>
            <a:r>
              <a:rPr lang="zh-CN" altLang="zh-CN" sz="2400" b="1" dirty="0">
                <a:solidFill>
                  <a:schemeClr val="bg1"/>
                </a:solidFill>
              </a:rPr>
              <a:t>文件</a:t>
            </a:r>
          </a:p>
        </p:txBody>
      </p:sp>
      <p:sp>
        <p:nvSpPr>
          <p:cNvPr id="3" name="TextBox 2"/>
          <p:cNvSpPr txBox="1"/>
          <p:nvPr/>
        </p:nvSpPr>
        <p:spPr>
          <a:xfrm>
            <a:off x="946298" y="1010093"/>
            <a:ext cx="10143460" cy="646331"/>
          </a:xfrm>
          <a:prstGeom prst="rect">
            <a:avLst/>
          </a:prstGeom>
          <a:noFill/>
        </p:spPr>
        <p:txBody>
          <a:bodyPr wrap="square" rtlCol="0">
            <a:spAutoFit/>
          </a:bodyPr>
          <a:lstStyle/>
          <a:p>
            <a:pPr indent="446405"/>
            <a:r>
              <a:rPr lang="zh-CN" altLang="zh-CN" dirty="0"/>
              <a:t>在所有现代浏览器中，均能够查看原始的</a:t>
            </a:r>
            <a:r>
              <a:rPr lang="en-US" altLang="zh-CN" dirty="0"/>
              <a:t> XML </a:t>
            </a:r>
            <a:r>
              <a:rPr lang="zh-CN" altLang="zh-CN" dirty="0"/>
              <a:t>文件。不要指望</a:t>
            </a:r>
            <a:r>
              <a:rPr lang="en-US" altLang="zh-CN" dirty="0"/>
              <a:t> XML </a:t>
            </a:r>
            <a:r>
              <a:rPr lang="zh-CN" altLang="zh-CN" dirty="0"/>
              <a:t>文件会直接显示为</a:t>
            </a:r>
            <a:r>
              <a:rPr lang="en-US" altLang="zh-CN" dirty="0"/>
              <a:t> HTML </a:t>
            </a:r>
            <a:r>
              <a:rPr lang="zh-CN" altLang="zh-CN" dirty="0"/>
              <a:t>页面。如果</a:t>
            </a:r>
            <a:r>
              <a:rPr lang="en-US" altLang="zh-CN" dirty="0"/>
              <a:t>XML</a:t>
            </a:r>
            <a:r>
              <a:rPr lang="zh-CN" altLang="zh-CN" dirty="0"/>
              <a:t>文档保存在</a:t>
            </a:r>
            <a:r>
              <a:rPr lang="en-US" altLang="zh-CN" dirty="0"/>
              <a:t>note.xml</a:t>
            </a:r>
            <a:r>
              <a:rPr lang="zh-CN" altLang="zh-CN" dirty="0"/>
              <a:t>中，用浏览器查看</a:t>
            </a:r>
            <a:r>
              <a:rPr lang="en-US" altLang="zh-CN" dirty="0"/>
              <a:t> XML </a:t>
            </a:r>
            <a:r>
              <a:rPr lang="zh-CN" altLang="zh-CN" dirty="0"/>
              <a:t>文件，显示如图</a:t>
            </a:r>
            <a:r>
              <a:rPr lang="en-US" altLang="zh-CN" dirty="0"/>
              <a:t>2.8</a:t>
            </a:r>
            <a:r>
              <a:rPr lang="zh-CN" altLang="zh-CN" dirty="0"/>
              <a:t>所示。</a:t>
            </a:r>
          </a:p>
        </p:txBody>
      </p:sp>
      <p:pic>
        <p:nvPicPr>
          <p:cNvPr id="1229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3322" y="1762125"/>
            <a:ext cx="6129411" cy="40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zh-CN" altLang="zh-CN" sz="2400" b="1" dirty="0">
                <a:solidFill>
                  <a:schemeClr val="bg1"/>
                </a:solidFill>
              </a:rPr>
              <a:t>查看 </a:t>
            </a:r>
            <a:r>
              <a:rPr lang="en-US" altLang="zh-CN" sz="2400" b="1" dirty="0">
                <a:solidFill>
                  <a:schemeClr val="bg1"/>
                </a:solidFill>
              </a:rPr>
              <a:t>XML</a:t>
            </a:r>
            <a:r>
              <a:rPr lang="zh-CN" altLang="zh-CN" sz="2400" b="1" dirty="0">
                <a:solidFill>
                  <a:schemeClr val="bg1"/>
                </a:solidFill>
              </a:rPr>
              <a:t>文件</a:t>
            </a:r>
          </a:p>
        </p:txBody>
      </p:sp>
      <p:sp>
        <p:nvSpPr>
          <p:cNvPr id="3" name="矩形 2"/>
          <p:cNvSpPr/>
          <p:nvPr/>
        </p:nvSpPr>
        <p:spPr>
          <a:xfrm>
            <a:off x="1176668" y="947426"/>
            <a:ext cx="9753601" cy="646331"/>
          </a:xfrm>
          <a:prstGeom prst="rect">
            <a:avLst/>
          </a:prstGeom>
        </p:spPr>
        <p:txBody>
          <a:bodyPr wrap="square">
            <a:spAutoFit/>
          </a:bodyPr>
          <a:lstStyle/>
          <a:p>
            <a:pPr indent="446405"/>
            <a:r>
              <a:rPr lang="zh-CN" altLang="zh-CN" dirty="0"/>
              <a:t>如果</a:t>
            </a:r>
            <a:r>
              <a:rPr lang="en-US" altLang="zh-CN" dirty="0"/>
              <a:t>XML</a:t>
            </a:r>
            <a:r>
              <a:rPr lang="zh-CN" altLang="zh-CN" dirty="0"/>
              <a:t>文档出现错误，例如：</a:t>
            </a:r>
            <a:r>
              <a:rPr lang="en-US" altLang="zh-CN" dirty="0"/>
              <a:t>&lt;/from&gt;</a:t>
            </a:r>
            <a:r>
              <a:rPr lang="zh-CN" altLang="zh-CN" dirty="0"/>
              <a:t>误写成了</a:t>
            </a:r>
            <a:r>
              <a:rPr lang="en-US" altLang="zh-CN" dirty="0"/>
              <a:t>&lt;/From&gt;</a:t>
            </a:r>
            <a:r>
              <a:rPr lang="zh-CN" altLang="zh-CN" dirty="0"/>
              <a:t>，用浏览器查看</a:t>
            </a:r>
            <a:r>
              <a:rPr lang="en-US" altLang="zh-CN" dirty="0"/>
              <a:t> XML </a:t>
            </a:r>
            <a:r>
              <a:rPr lang="zh-CN" altLang="zh-CN" dirty="0"/>
              <a:t>文件，显示如图</a:t>
            </a:r>
            <a:r>
              <a:rPr lang="en-US" altLang="zh-CN" dirty="0"/>
              <a:t>2.9</a:t>
            </a:r>
            <a:r>
              <a:rPr lang="zh-CN" altLang="zh-CN" dirty="0"/>
              <a:t>所示。</a:t>
            </a:r>
          </a:p>
        </p:txBody>
      </p:sp>
      <p:pic>
        <p:nvPicPr>
          <p:cNvPr id="13314"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922" y="1732147"/>
            <a:ext cx="6160018" cy="4319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show="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9" name="文本框 68"/>
          <p:cNvSpPr txBox="1"/>
          <p:nvPr/>
        </p:nvSpPr>
        <p:spPr>
          <a:xfrm>
            <a:off x="5104780" y="2446527"/>
            <a:ext cx="3688346" cy="523220"/>
          </a:xfrm>
          <a:prstGeom prst="rect">
            <a:avLst/>
          </a:prstGeom>
          <a:gradFill>
            <a:gsLst>
              <a:gs pos="0">
                <a:srgbClr val="CA687F"/>
              </a:gs>
              <a:gs pos="18000">
                <a:srgbClr val="CA687F"/>
              </a:gs>
              <a:gs pos="100000">
                <a:srgbClr val="E7B2C4"/>
              </a:gs>
            </a:gsLst>
            <a:lin ang="5400000" scaled="0"/>
          </a:gradFill>
          <a:effectLst/>
        </p:spPr>
        <p:txBody>
          <a:bodyPr wrap="square" rtlCol="0">
            <a:spAutoFit/>
          </a:bodyPr>
          <a:lstStyle/>
          <a:p>
            <a:pPr algn="ctr"/>
            <a:r>
              <a:rPr lang="zh-CN" altLang="zh-CN" sz="2800" b="1" dirty="0">
                <a:solidFill>
                  <a:schemeClr val="bg1"/>
                </a:solidFill>
              </a:rPr>
              <a:t>使用</a:t>
            </a:r>
            <a:r>
              <a:rPr lang="en-US" altLang="zh-CN" sz="2800" b="1" dirty="0">
                <a:solidFill>
                  <a:schemeClr val="bg1"/>
                </a:solidFill>
              </a:rPr>
              <a:t>CSS</a:t>
            </a:r>
            <a:r>
              <a:rPr lang="zh-CN" altLang="zh-CN" sz="2800" b="1" dirty="0">
                <a:solidFill>
                  <a:schemeClr val="bg1"/>
                </a:solidFill>
              </a:rPr>
              <a:t>显示</a:t>
            </a:r>
            <a:r>
              <a:rPr lang="en-US" altLang="zh-CN" sz="2800" b="1" dirty="0">
                <a:solidFill>
                  <a:schemeClr val="bg1"/>
                </a:solidFill>
              </a:rPr>
              <a:t>XML</a:t>
            </a:r>
            <a:r>
              <a:rPr lang="zh-CN" altLang="zh-CN" sz="2800" b="1" dirty="0">
                <a:solidFill>
                  <a:schemeClr val="bg1"/>
                </a:solidFill>
              </a:rPr>
              <a:t>文件</a:t>
            </a:r>
          </a:p>
        </p:txBody>
      </p:sp>
      <p:sp>
        <p:nvSpPr>
          <p:cNvPr id="20" name="文本框 128"/>
          <p:cNvSpPr txBox="1"/>
          <p:nvPr/>
        </p:nvSpPr>
        <p:spPr>
          <a:xfrm>
            <a:off x="4214355" y="2381505"/>
            <a:ext cx="828000" cy="707886"/>
          </a:xfrm>
          <a:prstGeom prst="rect">
            <a:avLst/>
          </a:prstGeom>
          <a:noFill/>
          <a:ln>
            <a:noFill/>
          </a:ln>
        </p:spPr>
        <p:txBody>
          <a:bodyPr wrap="square" rtlCol="0">
            <a:spAutoFit/>
          </a:bodyPr>
          <a:lstStyle/>
          <a:p>
            <a:pPr algn="ctr"/>
            <a:r>
              <a:rPr lang="en-US" altLang="zh-CN" sz="4000" b="1" dirty="0">
                <a:solidFill>
                  <a:schemeClr val="bg1"/>
                </a:solidFill>
                <a:latin typeface="微软雅黑" panose="020B0503020204020204" charset="-122"/>
                <a:ea typeface="微软雅黑" panose="020B0503020204020204" charset="-122"/>
              </a:rPr>
              <a:t>07</a:t>
            </a:r>
          </a:p>
        </p:txBody>
      </p:sp>
      <p:sp>
        <p:nvSpPr>
          <p:cNvPr id="21" name="矩形 20"/>
          <p:cNvSpPr/>
          <p:nvPr/>
        </p:nvSpPr>
        <p:spPr>
          <a:xfrm>
            <a:off x="4214355" y="2321448"/>
            <a:ext cx="828000" cy="82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custDataLst>
      <p:tags r:id="rId1"/>
    </p:custData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zh-CN" altLang="zh-CN" sz="2400" b="1" dirty="0">
                <a:solidFill>
                  <a:schemeClr val="bg1"/>
                </a:solidFill>
              </a:rPr>
              <a:t>使用</a:t>
            </a:r>
            <a:r>
              <a:rPr lang="en-US" altLang="zh-CN" sz="2400" b="1" dirty="0">
                <a:solidFill>
                  <a:schemeClr val="bg1"/>
                </a:solidFill>
              </a:rPr>
              <a:t>CSS</a:t>
            </a:r>
            <a:r>
              <a:rPr lang="zh-CN" altLang="zh-CN" sz="2400" b="1" dirty="0">
                <a:solidFill>
                  <a:schemeClr val="bg1"/>
                </a:solidFill>
              </a:rPr>
              <a:t>显示</a:t>
            </a:r>
            <a:r>
              <a:rPr lang="en-US" altLang="zh-CN" sz="2400" b="1" dirty="0">
                <a:solidFill>
                  <a:schemeClr val="bg1"/>
                </a:solidFill>
              </a:rPr>
              <a:t>XML </a:t>
            </a:r>
            <a:r>
              <a:rPr lang="zh-CN" altLang="zh-CN" sz="2400" b="1" dirty="0">
                <a:solidFill>
                  <a:schemeClr val="bg1"/>
                </a:solidFill>
              </a:rPr>
              <a:t>文件</a:t>
            </a:r>
          </a:p>
        </p:txBody>
      </p:sp>
      <p:sp>
        <p:nvSpPr>
          <p:cNvPr id="3" name="矩形 2"/>
          <p:cNvSpPr/>
          <p:nvPr/>
        </p:nvSpPr>
        <p:spPr>
          <a:xfrm>
            <a:off x="1220970" y="927843"/>
            <a:ext cx="9732335" cy="369332"/>
          </a:xfrm>
          <a:prstGeom prst="rect">
            <a:avLst/>
          </a:prstGeom>
        </p:spPr>
        <p:txBody>
          <a:bodyPr wrap="square">
            <a:spAutoFit/>
          </a:bodyPr>
          <a:lstStyle/>
          <a:p>
            <a:r>
              <a:rPr lang="zh-CN" altLang="zh-CN" dirty="0"/>
              <a:t>通过使用</a:t>
            </a:r>
            <a:r>
              <a:rPr lang="en-US" altLang="zh-CN" dirty="0"/>
              <a:t> CSS</a:t>
            </a:r>
            <a:r>
              <a:rPr lang="zh-CN" altLang="zh-CN" dirty="0"/>
              <a:t>，可为</a:t>
            </a:r>
            <a:r>
              <a:rPr lang="en-US" altLang="zh-CN" dirty="0"/>
              <a:t> XML </a:t>
            </a:r>
            <a:r>
              <a:rPr lang="zh-CN" altLang="zh-CN" dirty="0"/>
              <a:t>文档添加显示信息。例如，</a:t>
            </a:r>
            <a:r>
              <a:rPr lang="en-US" altLang="zh-CN" dirty="0"/>
              <a:t>cd_catalog.xml</a:t>
            </a:r>
            <a:r>
              <a:rPr lang="zh-CN" altLang="zh-CN" dirty="0"/>
              <a:t>文件内容如下：</a:t>
            </a:r>
          </a:p>
        </p:txBody>
      </p:sp>
      <p:sp>
        <p:nvSpPr>
          <p:cNvPr id="4" name="TextBox 3"/>
          <p:cNvSpPr txBox="1"/>
          <p:nvPr/>
        </p:nvSpPr>
        <p:spPr>
          <a:xfrm>
            <a:off x="1220970" y="1297175"/>
            <a:ext cx="9431079" cy="5113794"/>
          </a:xfrm>
          <a:prstGeom prst="roundRect">
            <a:avLst>
              <a:gd name="adj" fmla="val 3641"/>
            </a:avLst>
          </a:prstGeom>
          <a:solidFill>
            <a:schemeClr val="bg1">
              <a:lumMod val="85000"/>
            </a:schemeClr>
          </a:solidFill>
        </p:spPr>
        <p:txBody>
          <a:bodyPr wrap="square" rtlCol="0">
            <a:spAutoFit/>
          </a:bodyPr>
          <a:lstStyle/>
          <a:p>
            <a:r>
              <a:rPr lang="en-US" altLang="zh-CN" sz="1600" dirty="0"/>
              <a:t>&lt;?xml version="1.0" encoding="ISO-8859-1"?&gt;</a:t>
            </a:r>
            <a:endParaRPr lang="zh-CN" altLang="zh-CN" sz="1600" dirty="0"/>
          </a:p>
          <a:p>
            <a:r>
              <a:rPr lang="en-US" altLang="zh-CN" sz="1600" dirty="0"/>
              <a:t>&lt;?xml-</a:t>
            </a:r>
            <a:r>
              <a:rPr lang="en-US" altLang="zh-CN" sz="1600" dirty="0" err="1"/>
              <a:t>stylesheet</a:t>
            </a:r>
            <a:r>
              <a:rPr lang="en-US" altLang="zh-CN" sz="1600" dirty="0"/>
              <a:t> type="text/</a:t>
            </a:r>
            <a:r>
              <a:rPr lang="en-US" altLang="zh-CN" sz="1600" dirty="0" err="1"/>
              <a:t>css</a:t>
            </a:r>
            <a:r>
              <a:rPr lang="en-US" altLang="zh-CN" sz="1600" dirty="0"/>
              <a:t>" </a:t>
            </a:r>
            <a:r>
              <a:rPr lang="en-US" altLang="zh-CN" sz="1600" dirty="0" err="1"/>
              <a:t>href</a:t>
            </a:r>
            <a:r>
              <a:rPr lang="en-US" altLang="zh-CN" sz="1600" dirty="0"/>
              <a:t>="cd_catalog.css"?&gt;</a:t>
            </a:r>
            <a:endParaRPr lang="zh-CN" altLang="zh-CN" sz="1600" dirty="0"/>
          </a:p>
          <a:p>
            <a:r>
              <a:rPr lang="en-US" altLang="zh-CN" sz="1600" dirty="0"/>
              <a:t>&lt;CATALOG&gt;</a:t>
            </a:r>
            <a:endParaRPr lang="zh-CN" altLang="zh-CN" sz="1600" dirty="0"/>
          </a:p>
          <a:p>
            <a:r>
              <a:rPr lang="en-US" altLang="zh-CN" sz="1600" dirty="0"/>
              <a:t>  &lt;CD&gt;</a:t>
            </a:r>
            <a:endParaRPr lang="zh-CN" altLang="zh-CN" sz="1600" dirty="0"/>
          </a:p>
          <a:p>
            <a:r>
              <a:rPr lang="en-US" altLang="zh-CN" sz="1600" dirty="0"/>
              <a:t>    &lt;TITLE&gt;Empire Burlesque&lt;/TITLE&gt;</a:t>
            </a:r>
            <a:endParaRPr lang="zh-CN" altLang="zh-CN" sz="1600" dirty="0"/>
          </a:p>
          <a:p>
            <a:r>
              <a:rPr lang="en-US" altLang="zh-CN" sz="1600" dirty="0"/>
              <a:t>    &lt;ARTIST&gt;Bob Dylan&lt;/ARTIST&gt;</a:t>
            </a:r>
            <a:endParaRPr lang="zh-CN" altLang="zh-CN" sz="1600" dirty="0"/>
          </a:p>
          <a:p>
            <a:r>
              <a:rPr lang="en-US" altLang="zh-CN" sz="1600" dirty="0"/>
              <a:t>    &lt;COUNTRY&gt;USA&lt;/COUNTRY&gt;</a:t>
            </a:r>
            <a:endParaRPr lang="zh-CN" altLang="zh-CN" sz="1600" dirty="0"/>
          </a:p>
          <a:p>
            <a:r>
              <a:rPr lang="en-US" altLang="zh-CN" sz="1600" dirty="0"/>
              <a:t>    &lt;COMPANY&gt;Columbia&lt;/COMPANY&gt;</a:t>
            </a:r>
            <a:endParaRPr lang="zh-CN" altLang="zh-CN" sz="1600" dirty="0"/>
          </a:p>
          <a:p>
            <a:r>
              <a:rPr lang="en-US" altLang="zh-CN" sz="1600" dirty="0"/>
              <a:t>    &lt;PRICE&gt;10.90&lt;/PRICE&gt;</a:t>
            </a:r>
            <a:endParaRPr lang="zh-CN" altLang="zh-CN" sz="1600" dirty="0"/>
          </a:p>
          <a:p>
            <a:r>
              <a:rPr lang="en-US" altLang="zh-CN" sz="1600" dirty="0"/>
              <a:t>    &lt;YEAR&gt;1985&lt;/YEAR&gt;</a:t>
            </a:r>
            <a:endParaRPr lang="zh-CN" altLang="zh-CN" sz="1600" dirty="0"/>
          </a:p>
          <a:p>
            <a:r>
              <a:rPr lang="en-US" altLang="zh-CN" sz="1600" dirty="0"/>
              <a:t>  &lt;/CD&gt;</a:t>
            </a:r>
            <a:endParaRPr lang="zh-CN" altLang="zh-CN" sz="1600" dirty="0"/>
          </a:p>
          <a:p>
            <a:r>
              <a:rPr lang="en-US" altLang="zh-CN" sz="1600" dirty="0"/>
              <a:t>  &lt;CD&gt;</a:t>
            </a:r>
            <a:endParaRPr lang="zh-CN" altLang="zh-CN" sz="1600" dirty="0"/>
          </a:p>
          <a:p>
            <a:r>
              <a:rPr lang="en-US" altLang="zh-CN" sz="1600" dirty="0"/>
              <a:t>    &lt;TITLE&gt;Hide your heart&lt;/TITLE&gt;</a:t>
            </a:r>
            <a:endParaRPr lang="zh-CN" altLang="zh-CN" sz="1600" dirty="0"/>
          </a:p>
          <a:p>
            <a:r>
              <a:rPr lang="en-US" altLang="zh-CN" sz="1600" dirty="0"/>
              <a:t>    &lt;ARTIST&gt;Bonnie Tyler&lt;/ARTIST&gt;</a:t>
            </a:r>
            <a:endParaRPr lang="zh-CN" altLang="zh-CN" sz="1600" dirty="0"/>
          </a:p>
          <a:p>
            <a:r>
              <a:rPr lang="en-US" altLang="zh-CN" sz="1600" dirty="0"/>
              <a:t>    &lt;COUNTRY&gt;UK&lt;/COUNTRY&gt;</a:t>
            </a:r>
            <a:endParaRPr lang="zh-CN" altLang="zh-CN" sz="1600" dirty="0"/>
          </a:p>
          <a:p>
            <a:r>
              <a:rPr lang="en-US" altLang="zh-CN" sz="1600" dirty="0"/>
              <a:t>    &lt;COMPANY&gt;CBS Records&lt;/COMPANY&gt;</a:t>
            </a:r>
            <a:endParaRPr lang="zh-CN" altLang="zh-CN" sz="1600" dirty="0"/>
          </a:p>
          <a:p>
            <a:r>
              <a:rPr lang="en-US" altLang="zh-CN" sz="1600" dirty="0"/>
              <a:t>    &lt;PRICE&gt;9.90&lt;/PRICE&gt;</a:t>
            </a:r>
            <a:endParaRPr lang="zh-CN" altLang="zh-CN" sz="1600" dirty="0"/>
          </a:p>
          <a:p>
            <a:r>
              <a:rPr lang="en-US" altLang="zh-CN" sz="1600" dirty="0"/>
              <a:t>    &lt;YEAR&gt;1988&lt;/YEAR&gt;</a:t>
            </a:r>
            <a:endParaRPr lang="zh-CN" altLang="zh-CN" sz="1600" dirty="0"/>
          </a:p>
          <a:p>
            <a:r>
              <a:rPr lang="en-US" altLang="zh-CN" sz="1600" dirty="0"/>
              <a:t>  &lt;/CD&gt;</a:t>
            </a:r>
            <a:endParaRPr lang="zh-CN" altLang="zh-CN" sz="1600" dirty="0"/>
          </a:p>
          <a:p>
            <a:r>
              <a:rPr lang="en-US" altLang="zh-CN" sz="1600" dirty="0"/>
              <a:t>&lt;/CATALOG&gt;</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zh-CN" altLang="zh-CN" sz="2400" b="1" dirty="0">
                <a:solidFill>
                  <a:schemeClr val="bg1"/>
                </a:solidFill>
              </a:rPr>
              <a:t>使用</a:t>
            </a:r>
            <a:r>
              <a:rPr lang="en-US" altLang="zh-CN" sz="2400" b="1" dirty="0">
                <a:solidFill>
                  <a:schemeClr val="bg1"/>
                </a:solidFill>
              </a:rPr>
              <a:t>CSS</a:t>
            </a:r>
            <a:r>
              <a:rPr lang="zh-CN" altLang="zh-CN" sz="2400" b="1" dirty="0">
                <a:solidFill>
                  <a:schemeClr val="bg1"/>
                </a:solidFill>
              </a:rPr>
              <a:t>显示</a:t>
            </a:r>
            <a:r>
              <a:rPr lang="en-US" altLang="zh-CN" sz="2400" b="1" dirty="0">
                <a:solidFill>
                  <a:schemeClr val="bg1"/>
                </a:solidFill>
              </a:rPr>
              <a:t>XML </a:t>
            </a:r>
            <a:r>
              <a:rPr lang="zh-CN" altLang="zh-CN" sz="2400" b="1" dirty="0">
                <a:solidFill>
                  <a:schemeClr val="bg1"/>
                </a:solidFill>
              </a:rPr>
              <a:t>文件</a:t>
            </a:r>
          </a:p>
        </p:txBody>
      </p:sp>
      <p:sp>
        <p:nvSpPr>
          <p:cNvPr id="3" name="矩形 2"/>
          <p:cNvSpPr/>
          <p:nvPr/>
        </p:nvSpPr>
        <p:spPr>
          <a:xfrm>
            <a:off x="1292021" y="1000864"/>
            <a:ext cx="5688930" cy="923330"/>
          </a:xfrm>
          <a:prstGeom prst="rect">
            <a:avLst/>
          </a:prstGeom>
        </p:spPr>
        <p:txBody>
          <a:bodyPr wrap="none">
            <a:spAutoFit/>
          </a:bodyPr>
          <a:lstStyle/>
          <a:p>
            <a:r>
              <a:rPr lang="en-US" altLang="zh-CN" dirty="0">
                <a:hlinkClick r:id="rId2" action="ppaction://hlinkfile"/>
              </a:rPr>
              <a:t>cd_catalog.css</a:t>
            </a:r>
            <a:r>
              <a:rPr lang="zh-CN" altLang="zh-CN" dirty="0">
                <a:hlinkClick r:id="rId2" action="ppaction://hlinkfile"/>
              </a:rPr>
              <a:t>文件内容如下</a:t>
            </a:r>
            <a:r>
              <a:rPr lang="zh-CN" altLang="en-US" dirty="0">
                <a:hlinkClick r:id="rId2" action="ppaction://hlinkfile"/>
              </a:rPr>
              <a:t>。</a:t>
            </a:r>
            <a:endParaRPr lang="en-US" altLang="zh-CN" dirty="0"/>
          </a:p>
          <a:p>
            <a:r>
              <a:rPr lang="zh-CN" altLang="zh-CN" dirty="0"/>
              <a:t>用浏览器查看</a:t>
            </a:r>
            <a:r>
              <a:rPr lang="en-US" altLang="zh-CN" dirty="0"/>
              <a:t>cd_catalog.xml</a:t>
            </a:r>
            <a:r>
              <a:rPr lang="zh-CN" altLang="zh-CN" dirty="0"/>
              <a:t>文件，显示如图</a:t>
            </a:r>
            <a:r>
              <a:rPr lang="en-US" altLang="zh-CN" dirty="0"/>
              <a:t>2.10</a:t>
            </a:r>
            <a:r>
              <a:rPr lang="zh-CN" altLang="zh-CN" dirty="0"/>
              <a:t>所示。</a:t>
            </a:r>
          </a:p>
          <a:p>
            <a:endParaRPr lang="zh-CN" altLang="zh-CN" dirty="0"/>
          </a:p>
        </p:txBody>
      </p:sp>
      <p:pic>
        <p:nvPicPr>
          <p:cNvPr id="14338" name="图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467" y="1671638"/>
            <a:ext cx="4812724" cy="439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show="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9" name="文本框 68"/>
          <p:cNvSpPr txBox="1"/>
          <p:nvPr/>
        </p:nvSpPr>
        <p:spPr>
          <a:xfrm>
            <a:off x="5104780" y="2446527"/>
            <a:ext cx="3688346" cy="523220"/>
          </a:xfrm>
          <a:prstGeom prst="rect">
            <a:avLst/>
          </a:prstGeom>
          <a:gradFill>
            <a:gsLst>
              <a:gs pos="0">
                <a:srgbClr val="CA687F"/>
              </a:gs>
              <a:gs pos="18000">
                <a:srgbClr val="CA687F"/>
              </a:gs>
              <a:gs pos="100000">
                <a:srgbClr val="E7B2C4"/>
              </a:gs>
            </a:gsLst>
            <a:lin ang="5400000" scaled="0"/>
          </a:gradFill>
          <a:effectLst/>
        </p:spPr>
        <p:txBody>
          <a:bodyPr wrap="square" rtlCol="0">
            <a:spAutoFit/>
          </a:bodyPr>
          <a:lstStyle/>
          <a:p>
            <a:pPr algn="ctr"/>
            <a:r>
              <a:rPr lang="zh-CN" altLang="zh-CN" sz="2800" b="1" dirty="0">
                <a:solidFill>
                  <a:schemeClr val="bg1"/>
                </a:solidFill>
              </a:rPr>
              <a:t>使用</a:t>
            </a:r>
            <a:r>
              <a:rPr lang="en-US" altLang="zh-CN" sz="2800" b="1" dirty="0">
                <a:solidFill>
                  <a:schemeClr val="bg1"/>
                </a:solidFill>
              </a:rPr>
              <a:t> XSLT </a:t>
            </a:r>
            <a:r>
              <a:rPr lang="zh-CN" altLang="zh-CN" sz="2800" b="1" dirty="0">
                <a:solidFill>
                  <a:schemeClr val="bg1"/>
                </a:solidFill>
              </a:rPr>
              <a:t>显示</a:t>
            </a:r>
            <a:r>
              <a:rPr lang="en-US" altLang="zh-CN" sz="2800" b="1" dirty="0">
                <a:solidFill>
                  <a:schemeClr val="bg1"/>
                </a:solidFill>
              </a:rPr>
              <a:t> XML</a:t>
            </a:r>
            <a:endParaRPr lang="zh-CN" altLang="zh-CN" sz="2800" b="1" dirty="0">
              <a:solidFill>
                <a:schemeClr val="bg1"/>
              </a:solidFill>
            </a:endParaRPr>
          </a:p>
        </p:txBody>
      </p:sp>
      <p:sp>
        <p:nvSpPr>
          <p:cNvPr id="20" name="文本框 128"/>
          <p:cNvSpPr txBox="1"/>
          <p:nvPr/>
        </p:nvSpPr>
        <p:spPr>
          <a:xfrm>
            <a:off x="4214355" y="2381505"/>
            <a:ext cx="828000" cy="707886"/>
          </a:xfrm>
          <a:prstGeom prst="rect">
            <a:avLst/>
          </a:prstGeom>
          <a:noFill/>
          <a:ln>
            <a:noFill/>
          </a:ln>
        </p:spPr>
        <p:txBody>
          <a:bodyPr wrap="square" rtlCol="0">
            <a:spAutoFit/>
          </a:bodyPr>
          <a:lstStyle/>
          <a:p>
            <a:pPr algn="ctr"/>
            <a:r>
              <a:rPr lang="en-US" altLang="zh-CN" sz="4000" b="1" dirty="0">
                <a:solidFill>
                  <a:schemeClr val="bg1"/>
                </a:solidFill>
                <a:latin typeface="微软雅黑" panose="020B0503020204020204" charset="-122"/>
                <a:ea typeface="微软雅黑" panose="020B0503020204020204" charset="-122"/>
              </a:rPr>
              <a:t>08</a:t>
            </a:r>
          </a:p>
        </p:txBody>
      </p:sp>
      <p:sp>
        <p:nvSpPr>
          <p:cNvPr id="21" name="矩形 20"/>
          <p:cNvSpPr/>
          <p:nvPr/>
        </p:nvSpPr>
        <p:spPr>
          <a:xfrm>
            <a:off x="4214355" y="2321448"/>
            <a:ext cx="828000" cy="82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custDataLst>
      <p:tags r:id="rId1"/>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465" y="282012"/>
            <a:ext cx="2862842" cy="461665"/>
          </a:xfrm>
          <a:prstGeom prst="rect">
            <a:avLst/>
          </a:prstGeom>
          <a:noFill/>
        </p:spPr>
        <p:txBody>
          <a:bodyPr wrap="square" rtlCol="0">
            <a:spAutoFit/>
          </a:bodyPr>
          <a:lstStyle/>
          <a:p>
            <a:r>
              <a:rPr lang="zh-CN" altLang="zh-CN" sz="2400" b="1" dirty="0">
                <a:solidFill>
                  <a:schemeClr val="bg1"/>
                </a:solidFill>
              </a:rPr>
              <a:t>文档正文</a:t>
            </a:r>
          </a:p>
        </p:txBody>
      </p:sp>
      <p:sp>
        <p:nvSpPr>
          <p:cNvPr id="3" name="TextBox 2"/>
          <p:cNvSpPr txBox="1"/>
          <p:nvPr/>
        </p:nvSpPr>
        <p:spPr>
          <a:xfrm>
            <a:off x="914400" y="1063256"/>
            <a:ext cx="10271051" cy="646331"/>
          </a:xfrm>
          <a:prstGeom prst="rect">
            <a:avLst/>
          </a:prstGeom>
          <a:noFill/>
        </p:spPr>
        <p:txBody>
          <a:bodyPr wrap="square" rtlCol="0">
            <a:spAutoFit/>
          </a:bodyPr>
          <a:lstStyle/>
          <a:p>
            <a:pPr indent="446405"/>
            <a:r>
              <a:rPr lang="zh-CN" altLang="zh-CN" dirty="0"/>
              <a:t>表示文档的背景颜色为红色。系统的许多标记都会使用到颜色值，颜色值一般用颜色名称或十六进制数值来表示，表</a:t>
            </a:r>
            <a:r>
              <a:rPr lang="en-US" altLang="zh-CN" dirty="0"/>
              <a:t>2.1</a:t>
            </a:r>
            <a:r>
              <a:rPr lang="zh-CN" altLang="zh-CN" dirty="0"/>
              <a:t>列出了</a:t>
            </a:r>
            <a:r>
              <a:rPr lang="en-US" altLang="zh-CN" dirty="0"/>
              <a:t>16</a:t>
            </a:r>
            <a:r>
              <a:rPr lang="zh-CN" altLang="zh-CN" dirty="0"/>
              <a:t>种标准颜色的名称及其十六进制数值。</a:t>
            </a:r>
          </a:p>
        </p:txBody>
      </p:sp>
      <p:graphicFrame>
        <p:nvGraphicFramePr>
          <p:cNvPr id="4" name="表格 3"/>
          <p:cNvGraphicFramePr>
            <a:graphicFrameLocks noGrp="1"/>
          </p:cNvGraphicFramePr>
          <p:nvPr/>
        </p:nvGraphicFramePr>
        <p:xfrm>
          <a:off x="2169044" y="1925287"/>
          <a:ext cx="8420982" cy="2742408"/>
        </p:xfrm>
        <a:graphic>
          <a:graphicData uri="http://schemas.openxmlformats.org/drawingml/2006/table">
            <a:tbl>
              <a:tblPr firstRow="1" firstCol="1" lastRow="1" lastCol="1" bandRow="1" bandCol="1"/>
              <a:tblGrid>
                <a:gridCol w="1403497">
                  <a:extLst>
                    <a:ext uri="{9D8B030D-6E8A-4147-A177-3AD203B41FA5}">
                      <a16:colId xmlns:a16="http://schemas.microsoft.com/office/drawing/2014/main" val="20000"/>
                    </a:ext>
                  </a:extLst>
                </a:gridCol>
                <a:gridCol w="1403497">
                  <a:extLst>
                    <a:ext uri="{9D8B030D-6E8A-4147-A177-3AD203B41FA5}">
                      <a16:colId xmlns:a16="http://schemas.microsoft.com/office/drawing/2014/main" val="20001"/>
                    </a:ext>
                  </a:extLst>
                </a:gridCol>
                <a:gridCol w="1403497">
                  <a:extLst>
                    <a:ext uri="{9D8B030D-6E8A-4147-A177-3AD203B41FA5}">
                      <a16:colId xmlns:a16="http://schemas.microsoft.com/office/drawing/2014/main" val="20002"/>
                    </a:ext>
                  </a:extLst>
                </a:gridCol>
                <a:gridCol w="1403497">
                  <a:extLst>
                    <a:ext uri="{9D8B030D-6E8A-4147-A177-3AD203B41FA5}">
                      <a16:colId xmlns:a16="http://schemas.microsoft.com/office/drawing/2014/main" val="20003"/>
                    </a:ext>
                  </a:extLst>
                </a:gridCol>
                <a:gridCol w="1403497">
                  <a:extLst>
                    <a:ext uri="{9D8B030D-6E8A-4147-A177-3AD203B41FA5}">
                      <a16:colId xmlns:a16="http://schemas.microsoft.com/office/drawing/2014/main" val="20004"/>
                    </a:ext>
                  </a:extLst>
                </a:gridCol>
                <a:gridCol w="1403497">
                  <a:extLst>
                    <a:ext uri="{9D8B030D-6E8A-4147-A177-3AD203B41FA5}">
                      <a16:colId xmlns:a16="http://schemas.microsoft.com/office/drawing/2014/main" val="20005"/>
                    </a:ext>
                  </a:extLst>
                </a:gridCol>
              </a:tblGrid>
              <a:tr h="304712">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颜</a:t>
                      </a:r>
                      <a:r>
                        <a:rPr lang="en-US" sz="1400" kern="100">
                          <a:effectLst/>
                          <a:latin typeface="Times New Roman" panose="02020603050405020304"/>
                          <a:ea typeface="宋体" panose="02010600030101010101" pitchFamily="2" charset="-122"/>
                        </a:rPr>
                        <a:t>    </a:t>
                      </a:r>
                      <a:r>
                        <a:rPr lang="zh-CN" sz="1400" kern="100">
                          <a:effectLst/>
                          <a:latin typeface="Times New Roman" panose="02020603050405020304"/>
                          <a:ea typeface="宋体" panose="02010600030101010101" pitchFamily="2" charset="-122"/>
                        </a:rPr>
                        <a:t>色</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名</a:t>
                      </a:r>
                      <a:r>
                        <a:rPr lang="en-US" sz="1400" kern="100">
                          <a:effectLst/>
                          <a:latin typeface="Times New Roman" panose="02020603050405020304"/>
                          <a:ea typeface="宋体" panose="02010600030101010101" pitchFamily="2" charset="-122"/>
                        </a:rPr>
                        <a:t>    </a:t>
                      </a:r>
                      <a:r>
                        <a:rPr lang="zh-CN" sz="1400" kern="100">
                          <a:effectLst/>
                          <a:latin typeface="Times New Roman" panose="02020603050405020304"/>
                          <a:ea typeface="宋体" panose="02010600030101010101" pitchFamily="2" charset="-122"/>
                        </a:rPr>
                        <a:t>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十六进制数值</a:t>
                      </a: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颜</a:t>
                      </a:r>
                      <a:r>
                        <a:rPr lang="en-US" sz="1400" kern="100">
                          <a:effectLst/>
                          <a:latin typeface="Times New Roman" panose="02020603050405020304"/>
                          <a:ea typeface="宋体" panose="02010600030101010101" pitchFamily="2" charset="-122"/>
                        </a:rPr>
                        <a:t>    </a:t>
                      </a:r>
                      <a:r>
                        <a:rPr lang="zh-CN" sz="1400" kern="100">
                          <a:effectLst/>
                          <a:latin typeface="Times New Roman" panose="02020603050405020304"/>
                          <a:ea typeface="宋体" panose="02010600030101010101" pitchFamily="2" charset="-122"/>
                        </a:rPr>
                        <a:t>色</a:t>
                      </a: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名</a:t>
                      </a:r>
                      <a:r>
                        <a:rPr lang="en-US" sz="1400" kern="100">
                          <a:effectLst/>
                          <a:latin typeface="Times New Roman" panose="02020603050405020304"/>
                          <a:ea typeface="宋体" panose="02010600030101010101" pitchFamily="2" charset="-122"/>
                        </a:rPr>
                        <a:t>    </a:t>
                      </a:r>
                      <a:r>
                        <a:rPr lang="zh-CN" sz="1400" kern="100">
                          <a:effectLst/>
                          <a:latin typeface="Times New Roman" panose="02020603050405020304"/>
                          <a:ea typeface="宋体" panose="02010600030101010101" pitchFamily="2" charset="-122"/>
                        </a:rPr>
                        <a:t>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十六进制数值</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304712">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淡蓝</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aqua(cyan)</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#00FFFF</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海蓝</a:t>
                      </a: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navy</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#000080</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4712">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黑</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black</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#000000</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橄榄色</a:t>
                      </a: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olive</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#808000</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4712">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蓝</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blue</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#0000FF</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紫</a:t>
                      </a: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purple</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#800080</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4712">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紫红</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fuchsia(magenta)</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#FF00FF</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红</a:t>
                      </a: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red</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#FF0000</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4712">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灰</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gray</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#808080</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银色</a:t>
                      </a: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silver</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#C0C0C0</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04712">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绿</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green</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#008000</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淡青</a:t>
                      </a: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teal</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#008080</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04712">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橙</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lime</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#00FF00</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白</a:t>
                      </a: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white</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#FFFFFF</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04712">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褐红</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maroon</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#800000</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黄</a:t>
                      </a: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yellow</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dirty="0">
                          <a:effectLst/>
                          <a:latin typeface="Times New Roman" panose="02020603050405020304"/>
                          <a:ea typeface="宋体" panose="02010600030101010101" pitchFamily="2" charset="-122"/>
                        </a:rPr>
                        <a:t>#FFFF00</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zh-CN" altLang="zh-CN" sz="2400" b="1" dirty="0">
                <a:solidFill>
                  <a:schemeClr val="bg1"/>
                </a:solidFill>
              </a:rPr>
              <a:t>使用</a:t>
            </a:r>
            <a:r>
              <a:rPr lang="en-US" altLang="zh-CN" sz="2400" b="1" dirty="0">
                <a:solidFill>
                  <a:schemeClr val="bg1"/>
                </a:solidFill>
              </a:rPr>
              <a:t> XSLT </a:t>
            </a:r>
            <a:r>
              <a:rPr lang="zh-CN" altLang="zh-CN" sz="2400" b="1" dirty="0">
                <a:solidFill>
                  <a:schemeClr val="bg1"/>
                </a:solidFill>
              </a:rPr>
              <a:t>显示</a:t>
            </a:r>
            <a:r>
              <a:rPr lang="en-US" altLang="zh-CN" sz="2400" b="1" dirty="0">
                <a:solidFill>
                  <a:schemeClr val="bg1"/>
                </a:solidFill>
              </a:rPr>
              <a:t> XML</a:t>
            </a:r>
            <a:endParaRPr lang="zh-CN" altLang="zh-CN" sz="2400" b="1" dirty="0">
              <a:solidFill>
                <a:schemeClr val="bg1"/>
              </a:solidFill>
            </a:endParaRPr>
          </a:p>
        </p:txBody>
      </p:sp>
      <p:sp>
        <p:nvSpPr>
          <p:cNvPr id="3" name="TextBox 2"/>
          <p:cNvSpPr txBox="1"/>
          <p:nvPr/>
        </p:nvSpPr>
        <p:spPr>
          <a:xfrm>
            <a:off x="1084520" y="871869"/>
            <a:ext cx="10005237" cy="2585323"/>
          </a:xfrm>
          <a:prstGeom prst="rect">
            <a:avLst/>
          </a:prstGeom>
          <a:noFill/>
        </p:spPr>
        <p:txBody>
          <a:bodyPr wrap="square" rtlCol="0">
            <a:spAutoFit/>
          </a:bodyPr>
          <a:lstStyle/>
          <a:p>
            <a:pPr indent="446405">
              <a:lnSpc>
                <a:spcPct val="150000"/>
              </a:lnSpc>
            </a:pPr>
            <a:r>
              <a:rPr lang="en-US" altLang="zh-CN" dirty="0"/>
              <a:t>XSLT(</a:t>
            </a:r>
            <a:r>
              <a:rPr lang="en-US" altLang="zh-CN" dirty="0" err="1"/>
              <a:t>eXtensible</a:t>
            </a:r>
            <a:r>
              <a:rPr lang="en-US" altLang="zh-CN" dirty="0"/>
              <a:t> </a:t>
            </a:r>
            <a:r>
              <a:rPr lang="en-US" altLang="zh-CN" dirty="0" err="1"/>
              <a:t>Stylesheet</a:t>
            </a:r>
            <a:r>
              <a:rPr lang="en-US" altLang="zh-CN" dirty="0"/>
              <a:t> Language Transformations) </a:t>
            </a:r>
            <a:r>
              <a:rPr lang="zh-CN" altLang="zh-CN" dirty="0"/>
              <a:t>是首选的</a:t>
            </a:r>
            <a:r>
              <a:rPr lang="en-US" altLang="zh-CN" dirty="0"/>
              <a:t> XML </a:t>
            </a:r>
            <a:r>
              <a:rPr lang="zh-CN" altLang="zh-CN" dirty="0"/>
              <a:t>样式表语言，</a:t>
            </a:r>
            <a:r>
              <a:rPr lang="en-US" altLang="zh-CN" dirty="0"/>
              <a:t>XSLT</a:t>
            </a:r>
            <a:r>
              <a:rPr lang="zh-CN" altLang="zh-CN" dirty="0"/>
              <a:t>远比</a:t>
            </a:r>
            <a:r>
              <a:rPr lang="en-US" altLang="zh-CN" dirty="0"/>
              <a:t> CSS </a:t>
            </a:r>
            <a:r>
              <a:rPr lang="zh-CN" altLang="zh-CN" dirty="0"/>
              <a:t>更加完善。使用</a:t>
            </a:r>
            <a:r>
              <a:rPr lang="en-US" altLang="zh-CN" dirty="0"/>
              <a:t> XSLT </a:t>
            </a:r>
            <a:r>
              <a:rPr lang="zh-CN" altLang="zh-CN" dirty="0"/>
              <a:t>的方法之一是在浏览器显示</a:t>
            </a:r>
            <a:r>
              <a:rPr lang="en-US" altLang="zh-CN" dirty="0"/>
              <a:t> XML </a:t>
            </a:r>
            <a:r>
              <a:rPr lang="zh-CN" altLang="zh-CN" dirty="0"/>
              <a:t>文件之前，系统先把它转换为</a:t>
            </a:r>
            <a:r>
              <a:rPr lang="en-US" altLang="zh-CN" dirty="0"/>
              <a:t> HTML</a:t>
            </a:r>
            <a:r>
              <a:rPr lang="zh-CN" altLang="zh-CN" dirty="0"/>
              <a:t>。例如：</a:t>
            </a:r>
          </a:p>
          <a:p>
            <a:pPr indent="446405">
              <a:lnSpc>
                <a:spcPct val="150000"/>
              </a:lnSpc>
            </a:pPr>
            <a:r>
              <a:rPr lang="en-US" altLang="zh-CN" dirty="0" err="1">
                <a:hlinkClick r:id="rId2" action="ppaction://hlinkfile"/>
              </a:rPr>
              <a:t>breakfast_menu..xml</a:t>
            </a:r>
            <a:r>
              <a:rPr lang="zh-CN" altLang="zh-CN" dirty="0">
                <a:hlinkClick r:id="rId2" action="ppaction://hlinkfile"/>
              </a:rPr>
              <a:t>文件内容</a:t>
            </a:r>
            <a:r>
              <a:rPr lang="zh-CN" altLang="en-US" dirty="0">
                <a:hlinkClick r:id="rId2" action="ppaction://hlinkfile"/>
              </a:rPr>
              <a:t>。</a:t>
            </a:r>
            <a:endParaRPr lang="en-US" altLang="zh-CN" dirty="0"/>
          </a:p>
          <a:p>
            <a:pPr indent="446405">
              <a:lnSpc>
                <a:spcPct val="150000"/>
              </a:lnSpc>
            </a:pPr>
            <a:r>
              <a:rPr lang="en-US" altLang="zh-CN" dirty="0">
                <a:hlinkClick r:id="rId3" action="ppaction://hlinkfile"/>
              </a:rPr>
              <a:t>breakfast_menu.xsl</a:t>
            </a:r>
            <a:r>
              <a:rPr lang="zh-CN" altLang="zh-CN" dirty="0">
                <a:hlinkClick r:id="rId3" action="ppaction://hlinkfile"/>
              </a:rPr>
              <a:t>文件内容</a:t>
            </a:r>
            <a:r>
              <a:rPr lang="zh-CN" altLang="en-US" dirty="0">
                <a:hlinkClick r:id="rId3" action="ppaction://hlinkfile"/>
              </a:rPr>
              <a:t>。</a:t>
            </a:r>
            <a:endParaRPr lang="en-US" altLang="zh-CN" dirty="0"/>
          </a:p>
          <a:p>
            <a:pPr indent="446405">
              <a:lnSpc>
                <a:spcPct val="150000"/>
              </a:lnSpc>
            </a:pPr>
            <a:r>
              <a:rPr lang="zh-CN" altLang="zh-CN" dirty="0"/>
              <a:t>用浏览器查看</a:t>
            </a:r>
            <a:r>
              <a:rPr lang="en-US" altLang="zh-CN" dirty="0"/>
              <a:t>breakfast_menu.xml</a:t>
            </a:r>
            <a:r>
              <a:rPr lang="zh-CN" altLang="zh-CN" dirty="0"/>
              <a:t>文件，显示如图</a:t>
            </a:r>
            <a:r>
              <a:rPr lang="en-US" altLang="zh-CN" dirty="0"/>
              <a:t>2.11</a:t>
            </a:r>
            <a:r>
              <a:rPr lang="zh-CN" altLang="zh-CN" dirty="0"/>
              <a:t>所示。</a:t>
            </a:r>
          </a:p>
          <a:p>
            <a:pPr indent="446405">
              <a:lnSpc>
                <a:spcPct val="150000"/>
              </a:lnSpc>
            </a:pPr>
            <a:endParaRPr lang="zh-CN" altLang="zh-CN" dirty="0"/>
          </a:p>
        </p:txBody>
      </p:sp>
      <p:pic>
        <p:nvPicPr>
          <p:cNvPr id="15362" name="图片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9920" y="3021974"/>
            <a:ext cx="5274229" cy="3186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直角三角形 1"/>
          <p:cNvSpPr/>
          <p:nvPr/>
        </p:nvSpPr>
        <p:spPr>
          <a:xfrm>
            <a:off x="0" y="3337088"/>
            <a:ext cx="4213781" cy="3520911"/>
          </a:xfrm>
          <a:prstGeom prst="rtTriangle">
            <a:avLst/>
          </a:prstGeom>
          <a:solidFill>
            <a:srgbClr val="CA687F">
              <a:alpha val="45000"/>
            </a:srgbClr>
          </a:solidFill>
          <a:ln>
            <a:noFill/>
          </a:ln>
          <a:effectLst>
            <a:outerShdw blurRad="190500" dist="127000" dir="18900000" algn="b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flipV="1">
            <a:off x="6815580" y="0"/>
            <a:ext cx="5376420" cy="5376420"/>
          </a:xfrm>
          <a:prstGeom prst="rtTriangle">
            <a:avLst/>
          </a:prstGeom>
          <a:solidFill>
            <a:srgbClr val="CA687F">
              <a:alpha val="47000"/>
            </a:srgbClr>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rot="5400000" flipV="1">
            <a:off x="9248502" y="0"/>
            <a:ext cx="2943498" cy="2943498"/>
          </a:xfrm>
          <a:prstGeom prst="rtTriangle">
            <a:avLst/>
          </a:prstGeom>
          <a:solidFill>
            <a:schemeClr val="bg1">
              <a:alpha val="72000"/>
            </a:schemeClr>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3530104" y="2186052"/>
            <a:ext cx="5131790" cy="769441"/>
          </a:xfrm>
          <a:prstGeom prst="rect">
            <a:avLst/>
          </a:prstGeom>
          <a:noFill/>
        </p:spPr>
        <p:txBody>
          <a:bodyPr wrap="square" rtlCol="0">
            <a:spAutoFit/>
          </a:bodyPr>
          <a:lstStyle/>
          <a:p>
            <a:pPr algn="ctr"/>
            <a:endParaRPr lang="en-US" altLang="zh-CN" sz="4400" b="1" dirty="0">
              <a:solidFill>
                <a:schemeClr val="bg1"/>
              </a:solidFill>
              <a:latin typeface="微软雅黑" panose="020B0503020204020204" charset="-122"/>
              <a:ea typeface="微软雅黑" panose="020B0503020204020204" charset="-122"/>
            </a:endParaRPr>
          </a:p>
        </p:txBody>
      </p:sp>
      <p:sp>
        <p:nvSpPr>
          <p:cNvPr id="9" name="文本框 19"/>
          <p:cNvSpPr txBox="1"/>
          <p:nvPr/>
        </p:nvSpPr>
        <p:spPr>
          <a:xfrm>
            <a:off x="3419009" y="1934509"/>
            <a:ext cx="5131790" cy="769441"/>
          </a:xfrm>
          <a:prstGeom prst="rect">
            <a:avLst/>
          </a:prstGeom>
          <a:noFill/>
        </p:spPr>
        <p:txBody>
          <a:bodyPr wrap="square" rtlCol="0">
            <a:spAutoFit/>
          </a:bodyPr>
          <a:lstStyle/>
          <a:p>
            <a:pPr algn="ctr"/>
            <a:r>
              <a:rPr lang="zh-CN" altLang="zh-CN" sz="4400" dirty="0">
                <a:ln w="18415" cmpd="sng">
                  <a:solidFill>
                    <a:srgbClr val="FFFFFF"/>
                  </a:solidFill>
                  <a:prstDash val="solid"/>
                </a:ln>
                <a:solidFill>
                  <a:srgbClr val="FFFFFF"/>
                </a:solidFill>
                <a:effectLst>
                  <a:outerShdw blurRad="63500" dir="3600000" algn="tl" rotWithShape="0">
                    <a:srgbClr val="000000">
                      <a:alpha val="70000"/>
                    </a:srgbClr>
                  </a:outerShdw>
                </a:effectLst>
              </a:rPr>
              <a:t>第</a:t>
            </a:r>
            <a:r>
              <a:rPr lang="en-US" altLang="zh-CN" sz="4400" dirty="0">
                <a:ln w="18415" cmpd="sng">
                  <a:solidFill>
                    <a:srgbClr val="FFFFFF"/>
                  </a:solidFill>
                  <a:prstDash val="solid"/>
                </a:ln>
                <a:solidFill>
                  <a:srgbClr val="FFFFFF"/>
                </a:solidFill>
                <a:effectLst>
                  <a:outerShdw blurRad="63500" dir="3600000" algn="tl" rotWithShape="0">
                    <a:srgbClr val="000000">
                      <a:alpha val="70000"/>
                    </a:srgbClr>
                  </a:outerShdw>
                </a:effectLst>
              </a:rPr>
              <a:t>2</a:t>
            </a:r>
            <a:r>
              <a:rPr lang="zh-CN" altLang="zh-CN" sz="4400" dirty="0">
                <a:ln w="18415" cmpd="sng">
                  <a:solidFill>
                    <a:srgbClr val="FFFFFF"/>
                  </a:solidFill>
                  <a:prstDash val="solid"/>
                </a:ln>
                <a:solidFill>
                  <a:srgbClr val="FFFFFF"/>
                </a:solidFill>
                <a:effectLst>
                  <a:outerShdw blurRad="63500" dir="3600000" algn="tl" rotWithShape="0">
                    <a:srgbClr val="000000">
                      <a:alpha val="70000"/>
                    </a:srgbClr>
                  </a:outerShdw>
                </a:effectLst>
              </a:rPr>
              <a:t>章 网页设计基础</a:t>
            </a:r>
          </a:p>
        </p:txBody>
      </p:sp>
      <p:sp>
        <p:nvSpPr>
          <p:cNvPr id="10" name="文本框 20"/>
          <p:cNvSpPr txBox="1"/>
          <p:nvPr/>
        </p:nvSpPr>
        <p:spPr>
          <a:xfrm>
            <a:off x="8876093" y="6057106"/>
            <a:ext cx="1635370" cy="338554"/>
          </a:xfrm>
          <a:prstGeom prst="rect">
            <a:avLst/>
          </a:prstGeom>
          <a:noFill/>
        </p:spPr>
        <p:txBody>
          <a:bodyPr wrap="square" rtlCol="0">
            <a:spAutoFit/>
          </a:bodyPr>
          <a:lstStyle/>
          <a:p>
            <a:pPr algn="ctr"/>
            <a:r>
              <a:rPr lang="zh-CN" altLang="en-US" sz="1600" b="1" dirty="0">
                <a:ln w="10541" cmpd="sng">
                  <a:solidFill>
                    <a:schemeClr val="accent6">
                      <a:lumMod val="60000"/>
                      <a:lumOff val="40000"/>
                    </a:schemeClr>
                  </a:solidFill>
                  <a:prstDash val="solid"/>
                </a:ln>
                <a:solidFill>
                  <a:schemeClr val="accent6">
                    <a:lumMod val="50000"/>
                  </a:schemeClr>
                </a:solidFill>
                <a:latin typeface="微软雅黑" panose="020B0503020204020204" charset="-122"/>
                <a:ea typeface="微软雅黑" panose="020B0503020204020204" charset="-122"/>
              </a:rPr>
              <a:t>主编：郑阿奇</a:t>
            </a:r>
          </a:p>
        </p:txBody>
      </p:sp>
      <p:sp>
        <p:nvSpPr>
          <p:cNvPr id="11" name="文本框 21"/>
          <p:cNvSpPr txBox="1"/>
          <p:nvPr/>
        </p:nvSpPr>
        <p:spPr>
          <a:xfrm>
            <a:off x="5984905" y="3465847"/>
            <a:ext cx="4030966" cy="583565"/>
          </a:xfrm>
          <a:prstGeom prst="rect">
            <a:avLst/>
          </a:prstGeom>
          <a:noFill/>
        </p:spPr>
        <p:txBody>
          <a:bodyPr wrap="square" rtlCol="0">
            <a:spAutoFit/>
          </a:bodyPr>
          <a:lstStyle/>
          <a:p>
            <a:r>
              <a:rPr lang="en-US" altLang="zh-CN"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微软雅黑" panose="020B0503020204020204" charset="-122"/>
                <a:ea typeface="微软雅黑" panose="020B0503020204020204" charset="-122"/>
              </a:rPr>
              <a:t>——</a:t>
            </a:r>
            <a:r>
              <a:rPr lang="en-US" altLang="zh-CN"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JavaScript</a:t>
            </a:r>
            <a:r>
              <a:rPr lang="zh-CN" altLang="zh-CN"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基础</a:t>
            </a:r>
            <a:r>
              <a:rPr lang="en-US" altLang="zh-CN"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n-US" altLang="zh-CN"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微软雅黑" panose="020B0503020204020204" charset="-122"/>
              <a:ea typeface="微软雅黑" panose="020B0503020204020204" charset="-122"/>
            </a:endParaRPr>
          </a:p>
        </p:txBody>
      </p:sp>
      <p:sp>
        <p:nvSpPr>
          <p:cNvPr id="12" name="矩形 11"/>
          <p:cNvSpPr/>
          <p:nvPr/>
        </p:nvSpPr>
        <p:spPr>
          <a:xfrm>
            <a:off x="9967477" y="86464"/>
            <a:ext cx="2222661" cy="338554"/>
          </a:xfrm>
          <a:prstGeom prst="rect">
            <a:avLst/>
          </a:prstGeom>
        </p:spPr>
        <p:txBody>
          <a:bodyPr wrap="none">
            <a:spAutoFit/>
          </a:bodyPr>
          <a:lstStyle/>
          <a:p>
            <a:pPr algn="ctr"/>
            <a:r>
              <a:rPr lang="en-US" altLang="zh-CN" sz="1600" b="1" dirty="0" err="1">
                <a:ln w="10541" cmpd="sng">
                  <a:solidFill>
                    <a:schemeClr val="accent6">
                      <a:lumMod val="60000"/>
                      <a:lumOff val="40000"/>
                    </a:schemeClr>
                  </a:solidFill>
                  <a:prstDash val="solid"/>
                </a:ln>
                <a:solidFill>
                  <a:schemeClr val="accent6">
                    <a:lumMod val="50000"/>
                  </a:schemeClr>
                </a:solidFill>
                <a:latin typeface="微软雅黑" panose="020B0503020204020204" charset="-122"/>
                <a:ea typeface="微软雅黑" panose="020B0503020204020204" charset="-122"/>
              </a:rPr>
              <a:t>JavaEE</a:t>
            </a:r>
            <a:r>
              <a:rPr lang="zh-CN" altLang="en-US" sz="1600" b="1" dirty="0">
                <a:ln w="10541" cmpd="sng">
                  <a:solidFill>
                    <a:schemeClr val="accent6">
                      <a:lumMod val="60000"/>
                      <a:lumOff val="40000"/>
                    </a:schemeClr>
                  </a:solidFill>
                  <a:prstDash val="solid"/>
                </a:ln>
                <a:solidFill>
                  <a:schemeClr val="accent6">
                    <a:lumMod val="50000"/>
                  </a:schemeClr>
                </a:solidFill>
                <a:latin typeface="微软雅黑" panose="020B0503020204020204" charset="-122"/>
                <a:ea typeface="微软雅黑" panose="020B0503020204020204" charset="-122"/>
              </a:rPr>
              <a:t>教程（第</a:t>
            </a:r>
            <a:r>
              <a:rPr lang="en-US" altLang="zh-CN" sz="1600" b="1" dirty="0">
                <a:ln w="10541" cmpd="sng">
                  <a:solidFill>
                    <a:schemeClr val="accent6">
                      <a:lumMod val="60000"/>
                      <a:lumOff val="40000"/>
                    </a:schemeClr>
                  </a:solidFill>
                  <a:prstDash val="solid"/>
                </a:ln>
                <a:solidFill>
                  <a:schemeClr val="accent6">
                    <a:lumMod val="50000"/>
                  </a:schemeClr>
                </a:solidFill>
                <a:latin typeface="微软雅黑" panose="020B0503020204020204" charset="-122"/>
                <a:ea typeface="微软雅黑" panose="020B0503020204020204" charset="-122"/>
              </a:rPr>
              <a:t>2</a:t>
            </a:r>
            <a:r>
              <a:rPr lang="zh-CN" altLang="en-US" sz="1600" b="1" dirty="0">
                <a:ln w="10541" cmpd="sng">
                  <a:solidFill>
                    <a:schemeClr val="accent6">
                      <a:lumMod val="60000"/>
                      <a:lumOff val="40000"/>
                    </a:schemeClr>
                  </a:solidFill>
                  <a:prstDash val="solid"/>
                </a:ln>
                <a:solidFill>
                  <a:schemeClr val="accent6">
                    <a:lumMod val="50000"/>
                  </a:schemeClr>
                </a:solidFill>
                <a:latin typeface="微软雅黑" panose="020B0503020204020204" charset="-122"/>
                <a:ea typeface="微软雅黑" panose="020B0503020204020204" charset="-122"/>
              </a:rPr>
              <a:t>版）</a:t>
            </a:r>
          </a:p>
        </p:txBody>
      </p:sp>
    </p:spTree>
    <p:custDataLst>
      <p:tags r:id="rId1"/>
    </p:custDataLst>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show="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9" name="文本框 68"/>
          <p:cNvSpPr txBox="1"/>
          <p:nvPr/>
        </p:nvSpPr>
        <p:spPr>
          <a:xfrm>
            <a:off x="5104780" y="2446527"/>
            <a:ext cx="3688346" cy="523220"/>
          </a:xfrm>
          <a:prstGeom prst="rect">
            <a:avLst/>
          </a:prstGeom>
          <a:gradFill>
            <a:gsLst>
              <a:gs pos="0">
                <a:srgbClr val="CA687F"/>
              </a:gs>
              <a:gs pos="18000">
                <a:srgbClr val="CA687F"/>
              </a:gs>
              <a:gs pos="100000">
                <a:srgbClr val="E7B2C4"/>
              </a:gs>
            </a:gsLst>
            <a:lin ang="5400000" scaled="0"/>
          </a:gradFill>
          <a:effectLst/>
        </p:spPr>
        <p:txBody>
          <a:bodyPr wrap="square" rtlCol="0">
            <a:spAutoFit/>
          </a:bodyPr>
          <a:lstStyle/>
          <a:p>
            <a:pPr algn="ctr"/>
            <a:r>
              <a:rPr lang="en-US" altLang="zh-CN" sz="2800" b="1" dirty="0">
                <a:solidFill>
                  <a:schemeClr val="bg1"/>
                </a:solidFill>
              </a:rPr>
              <a:t>JavaScript</a:t>
            </a:r>
            <a:r>
              <a:rPr lang="zh-CN" altLang="zh-CN" sz="2800" b="1" dirty="0">
                <a:solidFill>
                  <a:schemeClr val="bg1"/>
                </a:solidFill>
              </a:rPr>
              <a:t>语法基础</a:t>
            </a:r>
          </a:p>
        </p:txBody>
      </p:sp>
      <p:sp>
        <p:nvSpPr>
          <p:cNvPr id="20" name="文本框 128"/>
          <p:cNvSpPr txBox="1"/>
          <p:nvPr/>
        </p:nvSpPr>
        <p:spPr>
          <a:xfrm>
            <a:off x="4214355" y="2381505"/>
            <a:ext cx="828000" cy="707886"/>
          </a:xfrm>
          <a:prstGeom prst="rect">
            <a:avLst/>
          </a:prstGeom>
          <a:noFill/>
          <a:ln>
            <a:noFill/>
          </a:ln>
        </p:spPr>
        <p:txBody>
          <a:bodyPr wrap="square" rtlCol="0">
            <a:spAutoFit/>
          </a:bodyPr>
          <a:lstStyle/>
          <a:p>
            <a:pPr algn="ctr"/>
            <a:r>
              <a:rPr lang="en-US" altLang="zh-CN" sz="4000" b="1" dirty="0">
                <a:solidFill>
                  <a:schemeClr val="bg1"/>
                </a:solidFill>
                <a:latin typeface="微软雅黑" panose="020B0503020204020204" charset="-122"/>
                <a:ea typeface="微软雅黑" panose="020B0503020204020204" charset="-122"/>
              </a:rPr>
              <a:t>01</a:t>
            </a:r>
          </a:p>
        </p:txBody>
      </p:sp>
      <p:sp>
        <p:nvSpPr>
          <p:cNvPr id="21" name="矩形 20"/>
          <p:cNvSpPr/>
          <p:nvPr/>
        </p:nvSpPr>
        <p:spPr>
          <a:xfrm>
            <a:off x="4214355" y="2321448"/>
            <a:ext cx="828000" cy="82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矩形 1"/>
          <p:cNvSpPr/>
          <p:nvPr/>
        </p:nvSpPr>
        <p:spPr>
          <a:xfrm>
            <a:off x="5350432" y="3149448"/>
            <a:ext cx="1810111" cy="369332"/>
          </a:xfrm>
          <a:prstGeom prst="rect">
            <a:avLst/>
          </a:prstGeom>
        </p:spPr>
        <p:txBody>
          <a:bodyPr wrap="none">
            <a:spAutoFit/>
          </a:bodyPr>
          <a:lstStyle/>
          <a:p>
            <a:r>
              <a:rPr lang="en-US" altLang="zh-CN" b="1" dirty="0"/>
              <a:t>1. </a:t>
            </a:r>
            <a:r>
              <a:rPr lang="zh-CN" altLang="zh-CN" b="1" dirty="0"/>
              <a:t>基本数据类型</a:t>
            </a:r>
          </a:p>
        </p:txBody>
      </p:sp>
      <p:sp>
        <p:nvSpPr>
          <p:cNvPr id="3" name="矩形 2"/>
          <p:cNvSpPr/>
          <p:nvPr/>
        </p:nvSpPr>
        <p:spPr>
          <a:xfrm>
            <a:off x="7413148" y="3149448"/>
            <a:ext cx="880369" cy="369332"/>
          </a:xfrm>
          <a:prstGeom prst="rect">
            <a:avLst/>
          </a:prstGeom>
        </p:spPr>
        <p:txBody>
          <a:bodyPr wrap="none">
            <a:spAutoFit/>
          </a:bodyPr>
          <a:lstStyle/>
          <a:p>
            <a:r>
              <a:rPr lang="en-US" altLang="zh-CN" b="1" dirty="0"/>
              <a:t>2. </a:t>
            </a:r>
            <a:r>
              <a:rPr lang="zh-CN" altLang="zh-CN" b="1" dirty="0"/>
              <a:t>常量</a:t>
            </a:r>
          </a:p>
        </p:txBody>
      </p:sp>
      <p:sp>
        <p:nvSpPr>
          <p:cNvPr id="4" name="矩形 3"/>
          <p:cNvSpPr/>
          <p:nvPr/>
        </p:nvSpPr>
        <p:spPr>
          <a:xfrm>
            <a:off x="5350432" y="3518780"/>
            <a:ext cx="880369" cy="369332"/>
          </a:xfrm>
          <a:prstGeom prst="rect">
            <a:avLst/>
          </a:prstGeom>
        </p:spPr>
        <p:txBody>
          <a:bodyPr wrap="none">
            <a:spAutoFit/>
          </a:bodyPr>
          <a:lstStyle/>
          <a:p>
            <a:r>
              <a:rPr lang="en-US" altLang="zh-CN" b="1" dirty="0"/>
              <a:t>3. </a:t>
            </a:r>
            <a:r>
              <a:rPr lang="zh-CN" altLang="zh-CN" b="1" dirty="0"/>
              <a:t>变量</a:t>
            </a:r>
          </a:p>
        </p:txBody>
      </p:sp>
      <p:sp>
        <p:nvSpPr>
          <p:cNvPr id="5" name="矩形 4"/>
          <p:cNvSpPr/>
          <p:nvPr/>
        </p:nvSpPr>
        <p:spPr>
          <a:xfrm>
            <a:off x="7413148" y="3503340"/>
            <a:ext cx="1112805" cy="369332"/>
          </a:xfrm>
          <a:prstGeom prst="rect">
            <a:avLst/>
          </a:prstGeom>
        </p:spPr>
        <p:txBody>
          <a:bodyPr wrap="none">
            <a:spAutoFit/>
          </a:bodyPr>
          <a:lstStyle/>
          <a:p>
            <a:r>
              <a:rPr lang="en-US" altLang="zh-CN" b="1" dirty="0"/>
              <a:t>4. </a:t>
            </a:r>
            <a:r>
              <a:rPr lang="zh-CN" altLang="zh-CN" b="1" dirty="0"/>
              <a:t>运算符</a:t>
            </a:r>
          </a:p>
        </p:txBody>
      </p:sp>
      <p:sp>
        <p:nvSpPr>
          <p:cNvPr id="6" name="矩形 5"/>
          <p:cNvSpPr/>
          <p:nvPr/>
        </p:nvSpPr>
        <p:spPr>
          <a:xfrm>
            <a:off x="5353852" y="3888112"/>
            <a:ext cx="880369" cy="369332"/>
          </a:xfrm>
          <a:prstGeom prst="rect">
            <a:avLst/>
          </a:prstGeom>
        </p:spPr>
        <p:txBody>
          <a:bodyPr wrap="none">
            <a:spAutoFit/>
          </a:bodyPr>
          <a:lstStyle/>
          <a:p>
            <a:r>
              <a:rPr lang="en-US" altLang="zh-CN" b="1" dirty="0"/>
              <a:t>5. </a:t>
            </a:r>
            <a:r>
              <a:rPr lang="zh-CN" altLang="zh-CN" b="1" dirty="0"/>
              <a:t>语句</a:t>
            </a:r>
          </a:p>
        </p:txBody>
      </p:sp>
      <p:sp>
        <p:nvSpPr>
          <p:cNvPr id="7" name="矩形 6"/>
          <p:cNvSpPr/>
          <p:nvPr/>
        </p:nvSpPr>
        <p:spPr>
          <a:xfrm>
            <a:off x="7413147" y="3888112"/>
            <a:ext cx="880369" cy="369332"/>
          </a:xfrm>
          <a:prstGeom prst="rect">
            <a:avLst/>
          </a:prstGeom>
        </p:spPr>
        <p:txBody>
          <a:bodyPr wrap="none">
            <a:spAutoFit/>
          </a:bodyPr>
          <a:lstStyle/>
          <a:p>
            <a:r>
              <a:rPr lang="en-US" altLang="zh-CN" b="1" dirty="0"/>
              <a:t>6. </a:t>
            </a:r>
            <a:r>
              <a:rPr lang="zh-CN" altLang="zh-CN" b="1" dirty="0"/>
              <a:t>函数</a:t>
            </a:r>
          </a:p>
        </p:txBody>
      </p:sp>
    </p:spTree>
    <p:custDataLst>
      <p:tags r:id="rId1"/>
    </p:custData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1. </a:t>
            </a:r>
            <a:r>
              <a:rPr lang="zh-CN" altLang="zh-CN" sz="2400" b="1" dirty="0">
                <a:solidFill>
                  <a:schemeClr val="bg1"/>
                </a:solidFill>
              </a:rPr>
              <a:t>基本数据类型</a:t>
            </a:r>
          </a:p>
        </p:txBody>
      </p:sp>
      <p:sp>
        <p:nvSpPr>
          <p:cNvPr id="3" name="TextBox 2"/>
          <p:cNvSpPr txBox="1"/>
          <p:nvPr/>
        </p:nvSpPr>
        <p:spPr>
          <a:xfrm>
            <a:off x="1063256" y="1084521"/>
            <a:ext cx="9909544" cy="2537874"/>
          </a:xfrm>
          <a:prstGeom prst="rect">
            <a:avLst/>
          </a:prstGeom>
          <a:noFill/>
        </p:spPr>
        <p:txBody>
          <a:bodyPr wrap="square" rtlCol="0">
            <a:spAutoFit/>
          </a:bodyPr>
          <a:lstStyle/>
          <a:p>
            <a:pPr indent="446405">
              <a:lnSpc>
                <a:spcPct val="150000"/>
              </a:lnSpc>
            </a:pPr>
            <a:r>
              <a:rPr lang="en-US" altLang="zh-CN" dirty="0"/>
              <a:t>JavaScript</a:t>
            </a:r>
            <a:r>
              <a:rPr lang="zh-CN" altLang="zh-CN" dirty="0"/>
              <a:t>脚本语言同其他语言一样，有自身的基本数据类型、表达式、算术运算符及程序的基本框架结构。</a:t>
            </a:r>
            <a:r>
              <a:rPr lang="en-US" altLang="zh-CN" dirty="0"/>
              <a:t>JavaScript</a:t>
            </a:r>
            <a:r>
              <a:rPr lang="zh-CN" altLang="zh-CN" dirty="0"/>
              <a:t>有</a:t>
            </a:r>
            <a:r>
              <a:rPr lang="en-US" altLang="zh-CN" dirty="0"/>
              <a:t>4</a:t>
            </a:r>
            <a:r>
              <a:rPr lang="zh-CN" altLang="zh-CN" dirty="0"/>
              <a:t>种基本数据类型。</a:t>
            </a:r>
          </a:p>
          <a:p>
            <a:pPr indent="446405">
              <a:lnSpc>
                <a:spcPct val="150000"/>
              </a:lnSpc>
            </a:pPr>
            <a:r>
              <a:rPr lang="zh-CN" altLang="zh-CN" dirty="0"/>
              <a:t>① 数值型，包括整数和实数。</a:t>
            </a:r>
          </a:p>
          <a:p>
            <a:pPr indent="446405">
              <a:lnSpc>
                <a:spcPct val="150000"/>
              </a:lnSpc>
            </a:pPr>
            <a:r>
              <a:rPr lang="zh-CN" altLang="zh-CN" dirty="0"/>
              <a:t>② 字符串型，用</a:t>
            </a:r>
            <a:r>
              <a:rPr lang="en-US" altLang="zh-CN" dirty="0"/>
              <a:t>" "</a:t>
            </a:r>
            <a:r>
              <a:rPr lang="zh-CN" altLang="zh-CN" dirty="0"/>
              <a:t>或</a:t>
            </a:r>
            <a:r>
              <a:rPr lang="en-US" altLang="zh-CN" dirty="0"/>
              <a:t>' ' </a:t>
            </a:r>
            <a:r>
              <a:rPr lang="zh-CN" altLang="zh-CN" dirty="0"/>
              <a:t>括起来的字符。</a:t>
            </a:r>
          </a:p>
          <a:p>
            <a:pPr indent="446405">
              <a:lnSpc>
                <a:spcPct val="150000"/>
              </a:lnSpc>
            </a:pPr>
            <a:r>
              <a:rPr lang="zh-CN" altLang="zh-CN" dirty="0"/>
              <a:t>③ 布尔型，使用</a:t>
            </a:r>
            <a:r>
              <a:rPr lang="en-US" altLang="zh-CN" dirty="0"/>
              <a:t>true</a:t>
            </a:r>
            <a:r>
              <a:rPr lang="zh-CN" altLang="zh-CN" dirty="0"/>
              <a:t>和</a:t>
            </a:r>
            <a:r>
              <a:rPr lang="en-US" altLang="zh-CN" dirty="0"/>
              <a:t>false</a:t>
            </a:r>
            <a:r>
              <a:rPr lang="zh-CN" altLang="zh-CN" dirty="0"/>
              <a:t>表示。</a:t>
            </a:r>
          </a:p>
          <a:p>
            <a:pPr indent="446405">
              <a:lnSpc>
                <a:spcPct val="150000"/>
              </a:lnSpc>
            </a:pPr>
            <a:r>
              <a:rPr lang="zh-CN" altLang="zh-CN" dirty="0"/>
              <a:t>④ 空值，</a:t>
            </a:r>
            <a:r>
              <a:rPr lang="en-US" altLang="zh-CN" dirty="0"/>
              <a:t>null</a:t>
            </a:r>
            <a:r>
              <a:rPr lang="zh-CN" altLang="zh-CN" dirty="0"/>
              <a:t>。</a:t>
            </a: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2. </a:t>
            </a:r>
            <a:r>
              <a:rPr lang="zh-CN" altLang="zh-CN" sz="2400" b="1" dirty="0">
                <a:solidFill>
                  <a:schemeClr val="bg1"/>
                </a:solidFill>
              </a:rPr>
              <a:t>常量</a:t>
            </a:r>
          </a:p>
        </p:txBody>
      </p:sp>
      <p:sp>
        <p:nvSpPr>
          <p:cNvPr id="3" name="TextBox 2"/>
          <p:cNvSpPr txBox="1"/>
          <p:nvPr/>
        </p:nvSpPr>
        <p:spPr>
          <a:xfrm>
            <a:off x="1010093" y="1041991"/>
            <a:ext cx="10015870" cy="3784369"/>
          </a:xfrm>
          <a:prstGeom prst="rect">
            <a:avLst/>
          </a:prstGeom>
          <a:noFill/>
        </p:spPr>
        <p:txBody>
          <a:bodyPr wrap="square" rtlCol="0">
            <a:spAutoFit/>
          </a:bodyPr>
          <a:lstStyle/>
          <a:p>
            <a:pPr indent="446405">
              <a:lnSpc>
                <a:spcPct val="150000"/>
              </a:lnSpc>
            </a:pPr>
            <a:r>
              <a:rPr lang="en-US" altLang="zh-CN" dirty="0"/>
              <a:t>JavaScript</a:t>
            </a:r>
            <a:r>
              <a:rPr lang="zh-CN" altLang="zh-CN" dirty="0"/>
              <a:t>中常量分为整型常量、实型常量、布尔常量、字符型常量、空值和转义符几种。</a:t>
            </a:r>
          </a:p>
          <a:p>
            <a:pPr indent="446405">
              <a:lnSpc>
                <a:spcPct val="150000"/>
              </a:lnSpc>
            </a:pPr>
            <a:r>
              <a:rPr lang="zh-CN" altLang="zh-CN" dirty="0"/>
              <a:t>整型常量可以使用十六进制、八进制和十进制数表示。</a:t>
            </a:r>
          </a:p>
          <a:p>
            <a:pPr indent="446405">
              <a:lnSpc>
                <a:spcPct val="150000"/>
              </a:lnSpc>
            </a:pPr>
            <a:r>
              <a:rPr lang="zh-CN" altLang="zh-CN" dirty="0"/>
              <a:t>实型常量由整数部分加小数部分表示，如</a:t>
            </a:r>
            <a:r>
              <a:rPr lang="en-US" altLang="zh-CN" dirty="0"/>
              <a:t>3.14</a:t>
            </a:r>
            <a:r>
              <a:rPr lang="zh-CN" altLang="zh-CN" dirty="0"/>
              <a:t>、</a:t>
            </a:r>
            <a:r>
              <a:rPr lang="en-US" altLang="zh-CN" dirty="0"/>
              <a:t>0.618</a:t>
            </a:r>
            <a:r>
              <a:rPr lang="zh-CN" altLang="zh-CN" dirty="0"/>
              <a:t>等。也可以使用科学计数法或标准方法表示，如</a:t>
            </a:r>
            <a:r>
              <a:rPr lang="en-US" altLang="zh-CN" dirty="0"/>
              <a:t>1e3</a:t>
            </a:r>
            <a:r>
              <a:rPr lang="zh-CN" altLang="zh-CN" dirty="0"/>
              <a:t>、</a:t>
            </a:r>
            <a:r>
              <a:rPr lang="en-US" altLang="zh-CN" dirty="0"/>
              <a:t>4e5</a:t>
            </a:r>
            <a:r>
              <a:rPr lang="zh-CN" altLang="zh-CN" dirty="0"/>
              <a:t>等。</a:t>
            </a:r>
          </a:p>
          <a:p>
            <a:pPr indent="446405">
              <a:lnSpc>
                <a:spcPct val="150000"/>
              </a:lnSpc>
            </a:pPr>
            <a:r>
              <a:rPr lang="zh-CN" altLang="zh-CN" dirty="0"/>
              <a:t>布尔常量只有两种形式</a:t>
            </a:r>
            <a:r>
              <a:rPr lang="en-US" altLang="zh-CN" dirty="0"/>
              <a:t>true</a:t>
            </a:r>
            <a:r>
              <a:rPr lang="zh-CN" altLang="zh-CN" dirty="0"/>
              <a:t>或</a:t>
            </a:r>
            <a:r>
              <a:rPr lang="en-US" altLang="zh-CN" dirty="0"/>
              <a:t>false</a:t>
            </a:r>
            <a:r>
              <a:rPr lang="zh-CN" altLang="zh-CN" dirty="0"/>
              <a:t>，主要用来说明或代表一种状态或标志。</a:t>
            </a:r>
          </a:p>
          <a:p>
            <a:pPr indent="446405">
              <a:lnSpc>
                <a:spcPct val="150000"/>
              </a:lnSpc>
            </a:pPr>
            <a:r>
              <a:rPr lang="zh-CN" altLang="zh-CN" dirty="0"/>
              <a:t>字符型常量是用单引号</a:t>
            </a:r>
            <a:r>
              <a:rPr lang="en-US" altLang="zh-CN" dirty="0"/>
              <a:t>'</a:t>
            </a:r>
            <a:r>
              <a:rPr lang="zh-CN" altLang="zh-CN" dirty="0"/>
              <a:t>或双引号</a:t>
            </a:r>
            <a:r>
              <a:rPr lang="en-US" altLang="zh-CN" dirty="0"/>
              <a:t>"</a:t>
            </a:r>
            <a:r>
              <a:rPr lang="zh-CN" altLang="zh-CN" dirty="0"/>
              <a:t>括起来的一个或几个字符。</a:t>
            </a:r>
          </a:p>
          <a:p>
            <a:pPr indent="446405">
              <a:lnSpc>
                <a:spcPct val="150000"/>
              </a:lnSpc>
            </a:pPr>
            <a:r>
              <a:rPr lang="zh-CN" altLang="zh-CN" dirty="0"/>
              <a:t>空值</a:t>
            </a:r>
            <a:r>
              <a:rPr lang="en-US" altLang="zh-CN" dirty="0"/>
              <a:t>null</a:t>
            </a:r>
            <a:r>
              <a:rPr lang="zh-CN" altLang="zh-CN" dirty="0"/>
              <a:t>。当引用没有定义的常量时会返回一个</a:t>
            </a:r>
            <a:r>
              <a:rPr lang="en-US" altLang="zh-CN" dirty="0"/>
              <a:t>null</a:t>
            </a:r>
            <a:r>
              <a:rPr lang="zh-CN" altLang="zh-CN" dirty="0"/>
              <a:t>值。</a:t>
            </a:r>
          </a:p>
          <a:p>
            <a:pPr indent="446405">
              <a:lnSpc>
                <a:spcPct val="150000"/>
              </a:lnSpc>
            </a:pPr>
            <a:r>
              <a:rPr lang="zh-CN" altLang="zh-CN" dirty="0"/>
              <a:t>转义符。当要引用某些特殊字符时，可以使用“</a:t>
            </a:r>
            <a:r>
              <a:rPr lang="en-US" altLang="zh-CN" dirty="0"/>
              <a:t>\</a:t>
            </a:r>
            <a:r>
              <a:rPr lang="zh-CN" altLang="zh-CN" dirty="0"/>
              <a:t>”。如</a:t>
            </a:r>
            <a:r>
              <a:rPr lang="en-US" altLang="zh-CN" dirty="0"/>
              <a:t>\n</a:t>
            </a:r>
            <a:r>
              <a:rPr lang="zh-CN" altLang="zh-CN" dirty="0"/>
              <a:t>表示换行，</a:t>
            </a:r>
            <a:r>
              <a:rPr lang="en-US" altLang="zh-CN" dirty="0"/>
              <a:t>\\</a:t>
            </a:r>
            <a:r>
              <a:rPr lang="zh-CN" altLang="zh-CN" dirty="0"/>
              <a:t>表示“</a:t>
            </a:r>
            <a:r>
              <a:rPr lang="en-US" altLang="zh-CN" dirty="0"/>
              <a:t>\</a:t>
            </a:r>
            <a:r>
              <a:rPr lang="zh-CN" altLang="zh-CN" dirty="0"/>
              <a:t>”，</a:t>
            </a:r>
            <a:r>
              <a:rPr lang="en-US" altLang="zh-CN" dirty="0"/>
              <a:t>\”</a:t>
            </a:r>
            <a:r>
              <a:rPr lang="zh-CN" altLang="zh-CN" dirty="0"/>
              <a:t>表示“</a:t>
            </a:r>
            <a:r>
              <a:rPr lang="en-US" altLang="zh-CN" dirty="0"/>
              <a:t>”</a:t>
            </a:r>
            <a:r>
              <a:rPr lang="zh-CN" altLang="zh-CN" dirty="0"/>
              <a:t>”。</a:t>
            </a: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3. </a:t>
            </a:r>
            <a:r>
              <a:rPr lang="zh-CN" altLang="zh-CN" sz="2400" b="1" dirty="0">
                <a:solidFill>
                  <a:schemeClr val="bg1"/>
                </a:solidFill>
              </a:rPr>
              <a:t>变量</a:t>
            </a:r>
          </a:p>
        </p:txBody>
      </p:sp>
      <p:sp>
        <p:nvSpPr>
          <p:cNvPr id="3" name="TextBox 2"/>
          <p:cNvSpPr txBox="1"/>
          <p:nvPr/>
        </p:nvSpPr>
        <p:spPr>
          <a:xfrm>
            <a:off x="1031358" y="839967"/>
            <a:ext cx="9930809" cy="1477328"/>
          </a:xfrm>
          <a:prstGeom prst="rect">
            <a:avLst/>
          </a:prstGeom>
          <a:noFill/>
        </p:spPr>
        <p:txBody>
          <a:bodyPr wrap="square" rtlCol="0">
            <a:spAutoFit/>
          </a:bodyPr>
          <a:lstStyle/>
          <a:p>
            <a:pPr indent="446405"/>
            <a:r>
              <a:rPr lang="en-US" altLang="zh-CN" dirty="0"/>
              <a:t>JavaScript</a:t>
            </a:r>
            <a:r>
              <a:rPr lang="zh-CN" altLang="zh-CN" dirty="0"/>
              <a:t>中变量的命名规则如下：</a:t>
            </a:r>
          </a:p>
          <a:p>
            <a:pPr indent="446405"/>
            <a:r>
              <a:rPr lang="zh-CN" altLang="zh-CN" dirty="0"/>
              <a:t>① 变量名要以字母或下画线开头，中间可以出现数字。</a:t>
            </a:r>
          </a:p>
          <a:p>
            <a:pPr indent="446405"/>
            <a:r>
              <a:rPr lang="zh-CN" altLang="zh-CN" dirty="0"/>
              <a:t>② 不能使用</a:t>
            </a:r>
            <a:r>
              <a:rPr lang="en-US" altLang="zh-CN" dirty="0"/>
              <a:t>JavaScript</a:t>
            </a:r>
            <a:r>
              <a:rPr lang="zh-CN" altLang="zh-CN" dirty="0"/>
              <a:t>中的关键字作为变量。</a:t>
            </a:r>
          </a:p>
          <a:p>
            <a:pPr indent="446405"/>
            <a:r>
              <a:rPr lang="en-US" altLang="zh-CN" dirty="0"/>
              <a:t>JavaScript</a:t>
            </a:r>
            <a:r>
              <a:rPr lang="zh-CN" altLang="zh-CN" dirty="0"/>
              <a:t>中变量的声明方式和其他语言不同。在</a:t>
            </a:r>
            <a:r>
              <a:rPr lang="en-US" altLang="zh-CN" dirty="0"/>
              <a:t>JavaScript</a:t>
            </a:r>
            <a:r>
              <a:rPr lang="zh-CN" altLang="zh-CN" dirty="0"/>
              <a:t>中，可以用命令</a:t>
            </a:r>
            <a:r>
              <a:rPr lang="en-US" altLang="zh-CN" dirty="0" err="1"/>
              <a:t>var</a:t>
            </a:r>
            <a:r>
              <a:rPr lang="zh-CN" altLang="zh-CN" dirty="0"/>
              <a:t>声明变量，而不指定变量类型，例如下面的语句：</a:t>
            </a:r>
          </a:p>
        </p:txBody>
      </p:sp>
      <p:sp>
        <p:nvSpPr>
          <p:cNvPr id="4" name="圆角矩形 3"/>
          <p:cNvSpPr/>
          <p:nvPr/>
        </p:nvSpPr>
        <p:spPr>
          <a:xfrm>
            <a:off x="1757669" y="2326524"/>
            <a:ext cx="8513382" cy="408623"/>
          </a:xfrm>
          <a:prstGeom prst="roundRect">
            <a:avLst/>
          </a:prstGeom>
          <a:solidFill>
            <a:schemeClr val="bg1">
              <a:lumMod val="85000"/>
            </a:schemeClr>
          </a:solidFill>
        </p:spPr>
        <p:txBody>
          <a:bodyPr wrap="square">
            <a:spAutoFit/>
          </a:bodyPr>
          <a:lstStyle/>
          <a:p>
            <a:r>
              <a:rPr lang="en-US" altLang="zh-CN" dirty="0" err="1"/>
              <a:t>var</a:t>
            </a:r>
            <a:r>
              <a:rPr lang="en-US" altLang="zh-CN" dirty="0"/>
              <a:t> a;</a:t>
            </a:r>
            <a:endParaRPr lang="zh-CN" altLang="zh-CN" dirty="0"/>
          </a:p>
        </p:txBody>
      </p:sp>
      <p:sp>
        <p:nvSpPr>
          <p:cNvPr id="5" name="矩形 4"/>
          <p:cNvSpPr/>
          <p:nvPr/>
        </p:nvSpPr>
        <p:spPr>
          <a:xfrm>
            <a:off x="1477927" y="2787183"/>
            <a:ext cx="9526771" cy="369332"/>
          </a:xfrm>
          <a:prstGeom prst="rect">
            <a:avLst/>
          </a:prstGeom>
        </p:spPr>
        <p:txBody>
          <a:bodyPr wrap="square">
            <a:spAutoFit/>
          </a:bodyPr>
          <a:lstStyle/>
          <a:p>
            <a:r>
              <a:rPr lang="zh-CN" altLang="zh-CN" dirty="0"/>
              <a:t>在这种情况下，该变量还不知是哪种数据类型，赋值时才清楚，例如下面的语句：</a:t>
            </a:r>
          </a:p>
        </p:txBody>
      </p:sp>
      <p:sp>
        <p:nvSpPr>
          <p:cNvPr id="6" name="圆角矩形 5"/>
          <p:cNvSpPr/>
          <p:nvPr/>
        </p:nvSpPr>
        <p:spPr>
          <a:xfrm>
            <a:off x="1757669" y="3156515"/>
            <a:ext cx="8513382" cy="715089"/>
          </a:xfrm>
          <a:prstGeom prst="roundRect">
            <a:avLst/>
          </a:prstGeom>
          <a:solidFill>
            <a:schemeClr val="bg1">
              <a:lumMod val="85000"/>
            </a:schemeClr>
          </a:solidFill>
        </p:spPr>
        <p:txBody>
          <a:bodyPr wrap="square">
            <a:spAutoFit/>
          </a:bodyPr>
          <a:lstStyle/>
          <a:p>
            <a:r>
              <a:rPr lang="en-US" altLang="zh-CN" dirty="0" err="1"/>
              <a:t>var</a:t>
            </a:r>
            <a:r>
              <a:rPr lang="en-US" altLang="zh-CN" dirty="0"/>
              <a:t> a;</a:t>
            </a:r>
            <a:endParaRPr lang="zh-CN" altLang="zh-CN" dirty="0"/>
          </a:p>
          <a:p>
            <a:r>
              <a:rPr lang="en-US" altLang="zh-CN" dirty="0"/>
              <a:t>a=5;</a:t>
            </a:r>
            <a:endParaRPr lang="zh-CN" altLang="zh-CN" dirty="0"/>
          </a:p>
        </p:txBody>
      </p:sp>
      <p:sp>
        <p:nvSpPr>
          <p:cNvPr id="7" name="矩形 6"/>
          <p:cNvSpPr/>
          <p:nvPr/>
        </p:nvSpPr>
        <p:spPr>
          <a:xfrm>
            <a:off x="1477927" y="3891742"/>
            <a:ext cx="9218428" cy="369332"/>
          </a:xfrm>
          <a:prstGeom prst="rect">
            <a:avLst/>
          </a:prstGeom>
        </p:spPr>
        <p:txBody>
          <a:bodyPr wrap="square">
            <a:spAutoFit/>
          </a:bodyPr>
          <a:lstStyle/>
          <a:p>
            <a:r>
              <a:rPr lang="zh-CN" altLang="zh-CN" dirty="0"/>
              <a:t>为变量</a:t>
            </a:r>
            <a:r>
              <a:rPr lang="en-US" altLang="zh-CN" dirty="0"/>
              <a:t>a</a:t>
            </a:r>
            <a:r>
              <a:rPr lang="zh-CN" altLang="zh-CN" dirty="0"/>
              <a:t>赋予</a:t>
            </a:r>
            <a:r>
              <a:rPr lang="en-US" altLang="zh-CN" dirty="0" err="1"/>
              <a:t>int</a:t>
            </a:r>
            <a:r>
              <a:rPr lang="zh-CN" altLang="zh-CN" dirty="0"/>
              <a:t>型值</a:t>
            </a:r>
            <a:r>
              <a:rPr lang="en-US" altLang="zh-CN" dirty="0"/>
              <a:t>5</a:t>
            </a:r>
            <a:r>
              <a:rPr lang="zh-CN" altLang="zh-CN" dirty="0"/>
              <a:t>。也可以在定义变量时直接赋值，例如下面的语句：</a:t>
            </a:r>
          </a:p>
        </p:txBody>
      </p:sp>
      <p:sp>
        <p:nvSpPr>
          <p:cNvPr id="8" name="圆角矩形 7"/>
          <p:cNvSpPr/>
          <p:nvPr/>
        </p:nvSpPr>
        <p:spPr>
          <a:xfrm>
            <a:off x="1757669" y="4270303"/>
            <a:ext cx="8513382" cy="408623"/>
          </a:xfrm>
          <a:prstGeom prst="roundRect">
            <a:avLst/>
          </a:prstGeom>
          <a:solidFill>
            <a:schemeClr val="bg1">
              <a:lumMod val="85000"/>
            </a:schemeClr>
          </a:solidFill>
        </p:spPr>
        <p:txBody>
          <a:bodyPr wrap="square">
            <a:spAutoFit/>
          </a:bodyPr>
          <a:lstStyle/>
          <a:p>
            <a:r>
              <a:rPr lang="en-US" altLang="zh-CN" dirty="0" err="1"/>
              <a:t>var</a:t>
            </a:r>
            <a:r>
              <a:rPr lang="en-US" altLang="zh-CN" dirty="0"/>
              <a:t> a= "25";</a:t>
            </a:r>
            <a:endParaRPr lang="zh-CN" altLang="zh-CN" dirty="0"/>
          </a:p>
        </p:txBody>
      </p:sp>
      <p:sp>
        <p:nvSpPr>
          <p:cNvPr id="9" name="矩形 8"/>
          <p:cNvSpPr/>
          <p:nvPr/>
        </p:nvSpPr>
        <p:spPr>
          <a:xfrm>
            <a:off x="1020725" y="4721458"/>
            <a:ext cx="9930809" cy="646331"/>
          </a:xfrm>
          <a:prstGeom prst="rect">
            <a:avLst/>
          </a:prstGeom>
        </p:spPr>
        <p:txBody>
          <a:bodyPr wrap="square">
            <a:spAutoFit/>
          </a:bodyPr>
          <a:lstStyle/>
          <a:p>
            <a:pPr indent="446405"/>
            <a:r>
              <a:rPr lang="zh-CN" altLang="zh-CN" dirty="0"/>
              <a:t>为变量</a:t>
            </a:r>
            <a:r>
              <a:rPr lang="en-US" altLang="zh-CN" dirty="0"/>
              <a:t>a</a:t>
            </a:r>
            <a:r>
              <a:rPr lang="zh-CN" altLang="zh-CN" dirty="0"/>
              <a:t>赋予字符串类型值</a:t>
            </a:r>
            <a:r>
              <a:rPr lang="en-US" altLang="zh-CN" dirty="0"/>
              <a:t>"25"</a:t>
            </a:r>
            <a:r>
              <a:rPr lang="zh-CN" altLang="zh-CN" dirty="0"/>
              <a:t>。在</a:t>
            </a:r>
            <a:r>
              <a:rPr lang="en-US" altLang="zh-CN" dirty="0"/>
              <a:t>JavaScript</a:t>
            </a:r>
            <a:r>
              <a:rPr lang="zh-CN" altLang="zh-CN" dirty="0"/>
              <a:t>中，变量也可以不做声明，使用时根据数据类型来确定其变量的类型，例如下面的语句：</a:t>
            </a:r>
          </a:p>
        </p:txBody>
      </p:sp>
      <p:sp>
        <p:nvSpPr>
          <p:cNvPr id="10" name="圆角矩形 9"/>
          <p:cNvSpPr/>
          <p:nvPr/>
        </p:nvSpPr>
        <p:spPr>
          <a:xfrm>
            <a:off x="1740070" y="5335895"/>
            <a:ext cx="8513383" cy="1328023"/>
          </a:xfrm>
          <a:prstGeom prst="roundRect">
            <a:avLst>
              <a:gd name="adj" fmla="val 9461"/>
            </a:avLst>
          </a:prstGeom>
          <a:solidFill>
            <a:schemeClr val="bg1">
              <a:lumMod val="85000"/>
            </a:schemeClr>
          </a:solidFill>
        </p:spPr>
        <p:txBody>
          <a:bodyPr wrap="square">
            <a:spAutoFit/>
          </a:bodyPr>
          <a:lstStyle/>
          <a:p>
            <a:r>
              <a:rPr lang="en-US" altLang="zh-CN" dirty="0"/>
              <a:t>i=5;</a:t>
            </a:r>
            <a:endParaRPr lang="zh-CN" altLang="zh-CN" dirty="0"/>
          </a:p>
          <a:p>
            <a:r>
              <a:rPr lang="en-US" altLang="zh-CN" dirty="0"/>
              <a:t>j="</a:t>
            </a:r>
            <a:r>
              <a:rPr lang="en-US" altLang="zh-CN" dirty="0" err="1"/>
              <a:t>abc</a:t>
            </a:r>
            <a:r>
              <a:rPr lang="en-US" altLang="zh-CN" dirty="0"/>
              <a:t>";</a:t>
            </a:r>
            <a:endParaRPr lang="zh-CN" altLang="zh-CN" dirty="0"/>
          </a:p>
          <a:p>
            <a:r>
              <a:rPr lang="en-US" altLang="zh-CN" dirty="0"/>
              <a:t>k=true;</a:t>
            </a:r>
            <a:endParaRPr lang="zh-CN" altLang="zh-CN" dirty="0"/>
          </a:p>
          <a:p>
            <a:r>
              <a:rPr lang="en-US" altLang="zh-CN" dirty="0"/>
              <a:t>x=0.618;</a:t>
            </a:r>
            <a:endParaRPr lang="zh-CN" altLang="zh-CN" dirty="0"/>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4. </a:t>
            </a:r>
            <a:r>
              <a:rPr lang="zh-CN" altLang="zh-CN" sz="2400" b="1" dirty="0">
                <a:solidFill>
                  <a:schemeClr val="bg1"/>
                </a:solidFill>
              </a:rPr>
              <a:t>运算符</a:t>
            </a:r>
          </a:p>
        </p:txBody>
      </p:sp>
      <p:sp>
        <p:nvSpPr>
          <p:cNvPr id="3" name="矩形 2"/>
          <p:cNvSpPr/>
          <p:nvPr/>
        </p:nvSpPr>
        <p:spPr>
          <a:xfrm>
            <a:off x="914401" y="883631"/>
            <a:ext cx="10111562" cy="646331"/>
          </a:xfrm>
          <a:prstGeom prst="rect">
            <a:avLst/>
          </a:prstGeom>
        </p:spPr>
        <p:txBody>
          <a:bodyPr wrap="square">
            <a:spAutoFit/>
          </a:bodyPr>
          <a:lstStyle/>
          <a:p>
            <a:pPr indent="446405"/>
            <a:r>
              <a:rPr lang="en-US" altLang="zh-CN" dirty="0"/>
              <a:t>JavaScript</a:t>
            </a:r>
            <a:r>
              <a:rPr lang="zh-CN" altLang="zh-CN" dirty="0"/>
              <a:t>运算符可分为</a:t>
            </a:r>
            <a:r>
              <a:rPr lang="en-US" altLang="zh-CN" dirty="0"/>
              <a:t>3</a:t>
            </a:r>
            <a:r>
              <a:rPr lang="zh-CN" altLang="zh-CN" dirty="0"/>
              <a:t>类：算术运算符（见表</a:t>
            </a:r>
            <a:r>
              <a:rPr lang="en-US" altLang="zh-CN" dirty="0"/>
              <a:t>2.4</a:t>
            </a:r>
            <a:r>
              <a:rPr lang="zh-CN" altLang="zh-CN" dirty="0"/>
              <a:t>）、比较运算符（见表</a:t>
            </a:r>
            <a:r>
              <a:rPr lang="en-US" altLang="zh-CN" dirty="0"/>
              <a:t>2.5</a:t>
            </a:r>
            <a:r>
              <a:rPr lang="zh-CN" altLang="zh-CN" dirty="0"/>
              <a:t>）和逻辑运算符（见表</a:t>
            </a:r>
            <a:r>
              <a:rPr lang="en-US" altLang="zh-CN" dirty="0"/>
              <a:t>2.6</a:t>
            </a:r>
            <a:r>
              <a:rPr lang="zh-CN" altLang="zh-CN" dirty="0"/>
              <a:t>）。</a:t>
            </a:r>
          </a:p>
        </p:txBody>
      </p:sp>
      <p:graphicFrame>
        <p:nvGraphicFramePr>
          <p:cNvPr id="4" name="表格 3"/>
          <p:cNvGraphicFramePr>
            <a:graphicFrameLocks noGrp="1"/>
          </p:cNvGraphicFramePr>
          <p:nvPr/>
        </p:nvGraphicFramePr>
        <p:xfrm>
          <a:off x="3285793" y="2125533"/>
          <a:ext cx="5368778" cy="3903135"/>
        </p:xfrm>
        <a:graphic>
          <a:graphicData uri="http://schemas.openxmlformats.org/drawingml/2006/table">
            <a:tbl>
              <a:tblPr firstRow="1" firstCol="1" lastRow="1" lastCol="1" bandRow="1" bandCol="1"/>
              <a:tblGrid>
                <a:gridCol w="2457995">
                  <a:extLst>
                    <a:ext uri="{9D8B030D-6E8A-4147-A177-3AD203B41FA5}">
                      <a16:colId xmlns:a16="http://schemas.microsoft.com/office/drawing/2014/main" val="20000"/>
                    </a:ext>
                  </a:extLst>
                </a:gridCol>
                <a:gridCol w="2910783">
                  <a:extLst>
                    <a:ext uri="{9D8B030D-6E8A-4147-A177-3AD203B41FA5}">
                      <a16:colId xmlns:a16="http://schemas.microsoft.com/office/drawing/2014/main" val="20001"/>
                    </a:ext>
                  </a:extLst>
                </a:gridCol>
              </a:tblGrid>
              <a:tr h="260209">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运</a:t>
                      </a:r>
                      <a:r>
                        <a:rPr lang="en-US" sz="1400" kern="100">
                          <a:effectLst/>
                          <a:latin typeface="Times New Roman" panose="02020603050405020304"/>
                          <a:ea typeface="宋体" panose="02010600030101010101" pitchFamily="2" charset="-122"/>
                        </a:rPr>
                        <a:t>  </a:t>
                      </a:r>
                      <a:r>
                        <a:rPr lang="zh-CN" sz="1400" kern="100">
                          <a:effectLst/>
                          <a:latin typeface="Times New Roman" panose="02020603050405020304"/>
                          <a:ea typeface="宋体" panose="02010600030101010101" pitchFamily="2" charset="-122"/>
                        </a:rPr>
                        <a:t>算</a:t>
                      </a:r>
                      <a:r>
                        <a:rPr lang="en-US" sz="1400" kern="100">
                          <a:effectLst/>
                          <a:latin typeface="Times New Roman" panose="02020603050405020304"/>
                          <a:ea typeface="宋体" panose="02010600030101010101" pitchFamily="2" charset="-122"/>
                        </a:rPr>
                        <a:t>  </a:t>
                      </a:r>
                      <a:r>
                        <a:rPr lang="zh-CN" sz="1400" kern="100">
                          <a:effectLst/>
                          <a:latin typeface="Times New Roman" panose="02020603050405020304"/>
                          <a:ea typeface="宋体" panose="02010600030101010101" pitchFamily="2" charset="-122"/>
                        </a:rPr>
                        <a:t>符</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功</a:t>
                      </a:r>
                      <a:r>
                        <a:rPr lang="en-US" sz="1400" kern="100">
                          <a:effectLst/>
                          <a:latin typeface="Times New Roman" panose="02020603050405020304"/>
                          <a:ea typeface="宋体" panose="02010600030101010101" pitchFamily="2" charset="-122"/>
                        </a:rPr>
                        <a:t>    </a:t>
                      </a:r>
                      <a:r>
                        <a:rPr lang="zh-CN" sz="1400" kern="100">
                          <a:effectLst/>
                          <a:latin typeface="Times New Roman" panose="02020603050405020304"/>
                          <a:ea typeface="宋体" panose="02010600030101010101" pitchFamily="2" charset="-122"/>
                        </a:rPr>
                        <a:t>能</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extLst>
                  <a:ext uri="{0D108BD9-81ED-4DB2-BD59-A6C34878D82A}">
                    <a16:rowId xmlns:a16="http://schemas.microsoft.com/office/drawing/2014/main" val="10000"/>
                  </a:ext>
                </a:extLst>
              </a:tr>
              <a:tr h="260209">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加</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0209">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减</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0209">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乘</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0209">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除</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0209">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取模</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60209">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按位或</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0209">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&amp;</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按位与</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60209">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&lt;&lt; </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左移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60209">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&gt;&gt; </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右移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60209">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&gt;&gt;&gt; </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右移、零填充</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60209">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取反</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60209">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取补</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60209">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递加</a:t>
                      </a:r>
                      <a:r>
                        <a:rPr lang="en-US" sz="1400" kern="100">
                          <a:effectLst/>
                          <a:latin typeface="Times New Roman" panose="02020603050405020304"/>
                          <a:ea typeface="宋体" panose="02010600030101010101" pitchFamily="2" charset="-122"/>
                        </a:rPr>
                        <a:t>1</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60209">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dirty="0">
                          <a:effectLst/>
                          <a:latin typeface="Times New Roman" panose="02020603050405020304"/>
                          <a:ea typeface="宋体" panose="02010600030101010101" pitchFamily="2" charset="-122"/>
                        </a:rPr>
                        <a:t>递减</a:t>
                      </a:r>
                      <a:r>
                        <a:rPr lang="en-US" sz="1400" kern="100" dirty="0">
                          <a:effectLst/>
                          <a:latin typeface="Times New Roman" panose="02020603050405020304"/>
                          <a:ea typeface="宋体" panose="02010600030101010101" pitchFamily="2" charset="-122"/>
                        </a:rPr>
                        <a:t>1</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
        <p:nvSpPr>
          <p:cNvPr id="5" name="矩形 4"/>
          <p:cNvSpPr/>
          <p:nvPr/>
        </p:nvSpPr>
        <p:spPr>
          <a:xfrm>
            <a:off x="4922874" y="1660083"/>
            <a:ext cx="1967205" cy="369332"/>
          </a:xfrm>
          <a:prstGeom prst="rect">
            <a:avLst/>
          </a:prstGeom>
        </p:spPr>
        <p:txBody>
          <a:bodyPr wrap="none">
            <a:spAutoFit/>
          </a:bodyPr>
          <a:lstStyle/>
          <a:p>
            <a:r>
              <a:rPr lang="zh-CN" altLang="zh-CN" dirty="0"/>
              <a:t>表</a:t>
            </a:r>
            <a:r>
              <a:rPr lang="en-US" altLang="zh-CN" dirty="0"/>
              <a:t>2.4  </a:t>
            </a:r>
            <a:r>
              <a:rPr lang="zh-CN" altLang="zh-CN" dirty="0"/>
              <a:t>算术运算符</a:t>
            </a:r>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4. </a:t>
            </a:r>
            <a:r>
              <a:rPr lang="zh-CN" altLang="zh-CN" sz="2400" b="1" dirty="0">
                <a:solidFill>
                  <a:schemeClr val="bg1"/>
                </a:solidFill>
              </a:rPr>
              <a:t>运算符</a:t>
            </a:r>
          </a:p>
        </p:txBody>
      </p:sp>
      <p:sp>
        <p:nvSpPr>
          <p:cNvPr id="3" name="矩形 2"/>
          <p:cNvSpPr/>
          <p:nvPr/>
        </p:nvSpPr>
        <p:spPr>
          <a:xfrm>
            <a:off x="2598169" y="1290452"/>
            <a:ext cx="6500497" cy="369332"/>
          </a:xfrm>
          <a:prstGeom prst="rect">
            <a:avLst/>
          </a:prstGeom>
        </p:spPr>
        <p:txBody>
          <a:bodyPr wrap="none">
            <a:spAutoFit/>
          </a:bodyPr>
          <a:lstStyle/>
          <a:p>
            <a:r>
              <a:rPr lang="zh-CN" altLang="zh-CN" dirty="0"/>
              <a:t>表</a:t>
            </a:r>
            <a:r>
              <a:rPr lang="en-US" altLang="zh-CN" dirty="0"/>
              <a:t>2.5  </a:t>
            </a:r>
            <a:r>
              <a:rPr lang="zh-CN" altLang="zh-CN" dirty="0"/>
              <a:t>比较运算符 </a:t>
            </a:r>
            <a:r>
              <a:rPr lang="en-US" altLang="zh-CN" dirty="0"/>
              <a:t>                                                   </a:t>
            </a:r>
            <a:r>
              <a:rPr lang="zh-CN" altLang="zh-CN" dirty="0"/>
              <a:t>表</a:t>
            </a:r>
            <a:r>
              <a:rPr lang="en-US" altLang="zh-CN" dirty="0"/>
              <a:t>2.6  </a:t>
            </a:r>
            <a:r>
              <a:rPr lang="zh-CN" altLang="zh-CN" dirty="0"/>
              <a:t>逻辑运算符</a:t>
            </a:r>
          </a:p>
        </p:txBody>
      </p:sp>
      <p:graphicFrame>
        <p:nvGraphicFramePr>
          <p:cNvPr id="4" name="表格 3"/>
          <p:cNvGraphicFramePr>
            <a:graphicFrameLocks noGrp="1"/>
          </p:cNvGraphicFramePr>
          <p:nvPr/>
        </p:nvGraphicFramePr>
        <p:xfrm>
          <a:off x="2034644" y="1775545"/>
          <a:ext cx="8151346" cy="3923508"/>
        </p:xfrm>
        <a:graphic>
          <a:graphicData uri="http://schemas.openxmlformats.org/drawingml/2006/table">
            <a:tbl>
              <a:tblPr firstRow="1" firstCol="1" lastRow="1" lastCol="1" bandRow="1" bandCol="1"/>
              <a:tblGrid>
                <a:gridCol w="1473568">
                  <a:extLst>
                    <a:ext uri="{9D8B030D-6E8A-4147-A177-3AD203B41FA5}">
                      <a16:colId xmlns:a16="http://schemas.microsoft.com/office/drawing/2014/main" val="20000"/>
                    </a:ext>
                  </a:extLst>
                </a:gridCol>
                <a:gridCol w="1619726">
                  <a:extLst>
                    <a:ext uri="{9D8B030D-6E8A-4147-A177-3AD203B41FA5}">
                      <a16:colId xmlns:a16="http://schemas.microsoft.com/office/drawing/2014/main" val="20001"/>
                    </a:ext>
                  </a:extLst>
                </a:gridCol>
                <a:gridCol w="1121349">
                  <a:extLst>
                    <a:ext uri="{9D8B030D-6E8A-4147-A177-3AD203B41FA5}">
                      <a16:colId xmlns:a16="http://schemas.microsoft.com/office/drawing/2014/main" val="20002"/>
                    </a:ext>
                  </a:extLst>
                </a:gridCol>
                <a:gridCol w="1993510">
                  <a:extLst>
                    <a:ext uri="{9D8B030D-6E8A-4147-A177-3AD203B41FA5}">
                      <a16:colId xmlns:a16="http://schemas.microsoft.com/office/drawing/2014/main" val="20003"/>
                    </a:ext>
                  </a:extLst>
                </a:gridCol>
                <a:gridCol w="1943193">
                  <a:extLst>
                    <a:ext uri="{9D8B030D-6E8A-4147-A177-3AD203B41FA5}">
                      <a16:colId xmlns:a16="http://schemas.microsoft.com/office/drawing/2014/main" val="20004"/>
                    </a:ext>
                  </a:extLst>
                </a:gridCol>
              </a:tblGrid>
              <a:tr h="326959">
                <a:tc>
                  <a:txBody>
                    <a:bodyPr/>
                    <a:lstStyle/>
                    <a:p>
                      <a:pPr algn="ctr">
                        <a:lnSpc>
                          <a:spcPts val="1400"/>
                        </a:lnSpc>
                        <a:spcAft>
                          <a:spcPts val="0"/>
                        </a:spcAft>
                      </a:pPr>
                      <a:r>
                        <a:rPr lang="zh-CN" sz="1400" kern="100" dirty="0">
                          <a:effectLst/>
                          <a:latin typeface="Times New Roman" panose="02020603050405020304"/>
                          <a:ea typeface="宋体" panose="02010600030101010101" pitchFamily="2" charset="-122"/>
                        </a:rPr>
                        <a:t>运</a:t>
                      </a:r>
                      <a:r>
                        <a:rPr lang="en-US" sz="1400" kern="100" dirty="0">
                          <a:effectLst/>
                          <a:latin typeface="Times New Roman" panose="02020603050405020304"/>
                          <a:ea typeface="宋体" panose="02010600030101010101" pitchFamily="2" charset="-122"/>
                        </a:rPr>
                        <a:t>  </a:t>
                      </a:r>
                      <a:r>
                        <a:rPr lang="zh-CN" sz="1400" kern="100" dirty="0">
                          <a:effectLst/>
                          <a:latin typeface="Times New Roman" panose="02020603050405020304"/>
                          <a:ea typeface="宋体" panose="02010600030101010101" pitchFamily="2" charset="-122"/>
                        </a:rPr>
                        <a:t>算</a:t>
                      </a:r>
                      <a:r>
                        <a:rPr lang="en-US" sz="1400" kern="100" dirty="0">
                          <a:effectLst/>
                          <a:latin typeface="Times New Roman" panose="02020603050405020304"/>
                          <a:ea typeface="宋体" panose="02010600030101010101" pitchFamily="2" charset="-122"/>
                        </a:rPr>
                        <a:t>  </a:t>
                      </a:r>
                      <a:r>
                        <a:rPr lang="zh-CN" sz="1400" kern="100" dirty="0">
                          <a:effectLst/>
                          <a:latin typeface="Times New Roman" panose="02020603050405020304"/>
                          <a:ea typeface="宋体" panose="02010600030101010101" pitchFamily="2" charset="-122"/>
                        </a:rPr>
                        <a:t>符</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功</a:t>
                      </a:r>
                      <a:r>
                        <a:rPr lang="en-US" sz="1400" kern="100">
                          <a:effectLst/>
                          <a:latin typeface="Times New Roman" panose="02020603050405020304"/>
                          <a:ea typeface="宋体" panose="02010600030101010101" pitchFamily="2" charset="-122"/>
                        </a:rPr>
                        <a:t>    </a:t>
                      </a:r>
                      <a:r>
                        <a:rPr lang="zh-CN" sz="1400" kern="100">
                          <a:effectLst/>
                          <a:latin typeface="Times New Roman" panose="02020603050405020304"/>
                          <a:ea typeface="宋体" panose="02010600030101010101" pitchFamily="2" charset="-122"/>
                        </a:rPr>
                        <a:t>能</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 </a:t>
                      </a:r>
                      <a:endParaRPr lang="zh-CN" sz="1400" kern="100">
                        <a:effectLst/>
                        <a:latin typeface="Times New Roman" panose="02020603050405020304"/>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运</a:t>
                      </a:r>
                      <a:r>
                        <a:rPr lang="en-US" sz="1400" kern="100">
                          <a:effectLst/>
                          <a:latin typeface="Times New Roman" panose="02020603050405020304"/>
                          <a:ea typeface="宋体" panose="02010600030101010101" pitchFamily="2" charset="-122"/>
                        </a:rPr>
                        <a:t>  </a:t>
                      </a:r>
                      <a:r>
                        <a:rPr lang="zh-CN" sz="1400" kern="100">
                          <a:effectLst/>
                          <a:latin typeface="Times New Roman" panose="02020603050405020304"/>
                          <a:ea typeface="宋体" panose="02010600030101010101" pitchFamily="2" charset="-122"/>
                        </a:rPr>
                        <a:t>算</a:t>
                      </a:r>
                      <a:r>
                        <a:rPr lang="en-US" sz="1400" kern="100">
                          <a:effectLst/>
                          <a:latin typeface="Times New Roman" panose="02020603050405020304"/>
                          <a:ea typeface="宋体" panose="02010600030101010101" pitchFamily="2" charset="-122"/>
                        </a:rPr>
                        <a:t>  </a:t>
                      </a:r>
                      <a:r>
                        <a:rPr lang="zh-CN" sz="1400" kern="100">
                          <a:effectLst/>
                          <a:latin typeface="Times New Roman" panose="02020603050405020304"/>
                          <a:ea typeface="宋体" panose="02010600030101010101" pitchFamily="2" charset="-122"/>
                        </a:rPr>
                        <a:t>符</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功</a:t>
                      </a:r>
                      <a:r>
                        <a:rPr lang="en-US" sz="1400" kern="100">
                          <a:effectLst/>
                          <a:latin typeface="Times New Roman" panose="02020603050405020304"/>
                          <a:ea typeface="宋体" panose="02010600030101010101" pitchFamily="2" charset="-122"/>
                        </a:rPr>
                        <a:t>    </a:t>
                      </a:r>
                      <a:r>
                        <a:rPr lang="zh-CN" sz="1400" kern="100">
                          <a:effectLst/>
                          <a:latin typeface="Times New Roman" panose="02020603050405020304"/>
                          <a:ea typeface="宋体" panose="02010600030101010101" pitchFamily="2" charset="-122"/>
                        </a:rPr>
                        <a:t>能</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extLst>
                  <a:ext uri="{0D108BD9-81ED-4DB2-BD59-A6C34878D82A}">
                    <a16:rowId xmlns:a16="http://schemas.microsoft.com/office/drawing/2014/main" val="10000"/>
                  </a:ext>
                </a:extLst>
              </a:tr>
              <a:tr h="326959">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&lt; </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小于</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 </a:t>
                      </a:r>
                      <a:endParaRPr lang="zh-CN" sz="1400" kern="100">
                        <a:effectLst/>
                        <a:latin typeface="Times New Roman" panose="02020603050405020304"/>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取反</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6959">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&gt; </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大于</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 </a:t>
                      </a:r>
                      <a:endParaRPr lang="zh-CN" sz="1400" kern="100">
                        <a:effectLst/>
                        <a:latin typeface="Times New Roman" panose="02020603050405020304"/>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&amp;=</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与后赋值</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6959">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&lt;=</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小于等于</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 </a:t>
                      </a:r>
                      <a:endParaRPr lang="zh-CN" sz="1400" kern="100">
                        <a:effectLst/>
                        <a:latin typeface="Times New Roman" panose="02020603050405020304"/>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&amp;</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逻辑与</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6959">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&gt;=</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大于等于</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 </a:t>
                      </a:r>
                      <a:endParaRPr lang="zh-CN" sz="1400" kern="100">
                        <a:effectLst/>
                        <a:latin typeface="Times New Roman" panose="02020603050405020304"/>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或后赋值</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6959">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等于</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 </a:t>
                      </a:r>
                      <a:endParaRPr lang="zh-CN" sz="1400" kern="100">
                        <a:effectLst/>
                        <a:latin typeface="Times New Roman" panose="02020603050405020304"/>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逻辑或</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26959">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不等于</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 </a:t>
                      </a:r>
                      <a:endParaRPr lang="zh-CN" sz="1400" kern="100">
                        <a:effectLst/>
                        <a:latin typeface="Times New Roman" panose="02020603050405020304"/>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异或之后赋值</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26959">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 </a:t>
                      </a:r>
                      <a:endParaRPr lang="zh-CN" sz="1400" kern="100">
                        <a:effectLst/>
                        <a:latin typeface="Times New Roman" panose="02020603050405020304"/>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 </a:t>
                      </a:r>
                      <a:endParaRPr lang="zh-CN" sz="1400" kern="100">
                        <a:effectLst/>
                        <a:latin typeface="Times New Roman" panose="02020603050405020304"/>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 </a:t>
                      </a:r>
                      <a:endParaRPr lang="zh-CN" sz="1400" kern="100">
                        <a:effectLst/>
                        <a:latin typeface="Times New Roman" panose="02020603050405020304"/>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逻辑异或</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26959">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 </a:t>
                      </a:r>
                      <a:endParaRPr lang="zh-CN" sz="1400" kern="100">
                        <a:effectLst/>
                        <a:latin typeface="Times New Roman" panose="02020603050405020304"/>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 </a:t>
                      </a:r>
                      <a:endParaRPr lang="zh-CN" sz="1400" kern="100">
                        <a:effectLst/>
                        <a:latin typeface="Times New Roman" panose="02020603050405020304"/>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 </a:t>
                      </a:r>
                      <a:endParaRPr lang="zh-CN" sz="1400" kern="100">
                        <a:effectLst/>
                        <a:latin typeface="Times New Roman" panose="02020603050405020304"/>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三目操作符</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26959">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 </a:t>
                      </a:r>
                      <a:endParaRPr lang="zh-CN" sz="1400" kern="100">
                        <a:effectLst/>
                        <a:latin typeface="Times New Roman" panose="02020603050405020304"/>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 </a:t>
                      </a:r>
                      <a:endParaRPr lang="zh-CN" sz="1400" kern="100">
                        <a:effectLst/>
                        <a:latin typeface="Times New Roman" panose="02020603050405020304"/>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 </a:t>
                      </a:r>
                      <a:endParaRPr lang="zh-CN" sz="1400" kern="100">
                        <a:effectLst/>
                        <a:latin typeface="Times New Roman" panose="02020603050405020304"/>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或</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26959">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 </a:t>
                      </a:r>
                      <a:endParaRPr lang="zh-CN" sz="1400" kern="100">
                        <a:effectLst/>
                        <a:latin typeface="Times New Roman" panose="02020603050405020304"/>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 </a:t>
                      </a:r>
                      <a:endParaRPr lang="zh-CN" sz="1400" kern="100">
                        <a:effectLst/>
                        <a:latin typeface="Times New Roman" panose="02020603050405020304"/>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ts val="1400"/>
                        </a:lnSpc>
                        <a:spcAft>
                          <a:spcPts val="0"/>
                        </a:spcAft>
                      </a:pPr>
                      <a:r>
                        <a:rPr lang="en-US" sz="1400" kern="100" dirty="0">
                          <a:effectLst/>
                          <a:latin typeface="Times New Roman" panose="02020603050405020304"/>
                          <a:ea typeface="宋体" panose="02010600030101010101" pitchFamily="2" charset="-122"/>
                        </a:rPr>
                        <a:t> </a:t>
                      </a:r>
                      <a:endParaRPr lang="zh-CN" sz="1400" kern="100" dirty="0">
                        <a:effectLst/>
                        <a:latin typeface="Times New Roman" panose="02020603050405020304"/>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等于</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26959">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 </a:t>
                      </a:r>
                      <a:endParaRPr lang="zh-CN" sz="1400" kern="100">
                        <a:effectLst/>
                        <a:latin typeface="Times New Roman" panose="02020603050405020304"/>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 </a:t>
                      </a:r>
                      <a:endParaRPr lang="zh-CN" sz="1400" kern="100">
                        <a:effectLst/>
                        <a:latin typeface="Times New Roman" panose="02020603050405020304"/>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 </a:t>
                      </a:r>
                      <a:endParaRPr lang="zh-CN" sz="1400" kern="100">
                        <a:effectLst/>
                        <a:latin typeface="Times New Roman" panose="02020603050405020304"/>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ts val="1400"/>
                        </a:lnSpc>
                        <a:spcAft>
                          <a:spcPts val="0"/>
                        </a:spcAft>
                      </a:pPr>
                      <a:r>
                        <a:rPr lang="en-US" sz="1400" kern="100" dirty="0">
                          <a:effectLst/>
                          <a:latin typeface="Times New Roman" panose="02020603050405020304"/>
                          <a:ea typeface="宋体" panose="02010600030101010101" pitchFamily="2" charset="-122"/>
                        </a:rPr>
                        <a:t>!=</a:t>
                      </a:r>
                      <a:endParaRPr lang="zh-CN" sz="1400" kern="100" dirty="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400" kern="100" dirty="0">
                          <a:effectLst/>
                          <a:latin typeface="Times New Roman" panose="02020603050405020304"/>
                          <a:ea typeface="宋体" panose="02010600030101010101" pitchFamily="2" charset="-122"/>
                        </a:rPr>
                        <a:t>不等于</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5. </a:t>
            </a:r>
            <a:r>
              <a:rPr lang="zh-CN" altLang="zh-CN" sz="2400" b="1" dirty="0">
                <a:solidFill>
                  <a:schemeClr val="bg1"/>
                </a:solidFill>
              </a:rPr>
              <a:t>语句</a:t>
            </a:r>
          </a:p>
        </p:txBody>
      </p:sp>
      <p:sp>
        <p:nvSpPr>
          <p:cNvPr id="3" name="TextBox 2"/>
          <p:cNvSpPr txBox="1"/>
          <p:nvPr/>
        </p:nvSpPr>
        <p:spPr>
          <a:xfrm>
            <a:off x="3763925" y="1711842"/>
            <a:ext cx="4221126" cy="2958286"/>
          </a:xfrm>
          <a:prstGeom prst="bevel">
            <a:avLst/>
          </a:prstGeom>
          <a:noFill/>
          <a:ln w="19050">
            <a:solidFill>
              <a:schemeClr val="bg1"/>
            </a:solidFill>
            <a:prstDash val="lgDash"/>
          </a:ln>
        </p:spPr>
        <p:txBody>
          <a:bodyPr wrap="square" rtlCol="0">
            <a:spAutoFit/>
          </a:bodyPr>
          <a:lstStyle/>
          <a:p>
            <a:pPr>
              <a:lnSpc>
                <a:spcPct val="200000"/>
              </a:lnSpc>
            </a:pPr>
            <a:r>
              <a:rPr lang="en-US" altLang="zh-CN" dirty="0"/>
              <a:t>JavaScript</a:t>
            </a:r>
            <a:r>
              <a:rPr lang="zh-CN" altLang="zh-CN" dirty="0"/>
              <a:t>语句包括：</a:t>
            </a:r>
            <a:r>
              <a:rPr lang="en-US" altLang="zh-CN" dirty="0"/>
              <a:t>if</a:t>
            </a:r>
            <a:r>
              <a:rPr lang="zh-CN" altLang="zh-CN" dirty="0"/>
              <a:t>条件语句、</a:t>
            </a:r>
            <a:r>
              <a:rPr lang="en-US" altLang="zh-CN" dirty="0"/>
              <a:t>for</a:t>
            </a:r>
            <a:r>
              <a:rPr lang="zh-CN" altLang="zh-CN" dirty="0"/>
              <a:t>循环语句、</a:t>
            </a:r>
            <a:r>
              <a:rPr lang="en-US" altLang="zh-CN" dirty="0"/>
              <a:t>while</a:t>
            </a:r>
            <a:r>
              <a:rPr lang="zh-CN" altLang="zh-CN" dirty="0"/>
              <a:t>循环语句、</a:t>
            </a:r>
            <a:r>
              <a:rPr lang="en-US" altLang="zh-CN" dirty="0"/>
              <a:t>break</a:t>
            </a:r>
            <a:r>
              <a:rPr lang="zh-CN" altLang="zh-CN" dirty="0"/>
              <a:t>语句和</a:t>
            </a:r>
            <a:r>
              <a:rPr lang="en-US" altLang="zh-CN" dirty="0"/>
              <a:t>continue</a:t>
            </a:r>
            <a:r>
              <a:rPr lang="zh-CN" altLang="zh-CN" dirty="0"/>
              <a:t>语句。这些语句的应用与在</a:t>
            </a:r>
            <a:r>
              <a:rPr lang="en-US" altLang="zh-CN" dirty="0"/>
              <a:t>Java</a:t>
            </a:r>
            <a:r>
              <a:rPr lang="zh-CN" altLang="zh-CN" dirty="0"/>
              <a:t>语言中类似</a:t>
            </a:r>
            <a:r>
              <a:rPr lang="zh-CN" altLang="en-US" dirty="0"/>
              <a:t>。</a:t>
            </a:r>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6. </a:t>
            </a:r>
            <a:r>
              <a:rPr lang="zh-CN" altLang="zh-CN" sz="2400" b="1" dirty="0">
                <a:solidFill>
                  <a:schemeClr val="bg1"/>
                </a:solidFill>
              </a:rPr>
              <a:t>函数</a:t>
            </a:r>
          </a:p>
        </p:txBody>
      </p:sp>
      <p:sp>
        <p:nvSpPr>
          <p:cNvPr id="4" name="TextBox 3"/>
          <p:cNvSpPr txBox="1"/>
          <p:nvPr/>
        </p:nvSpPr>
        <p:spPr>
          <a:xfrm>
            <a:off x="946298" y="988828"/>
            <a:ext cx="10079665" cy="1706878"/>
          </a:xfrm>
          <a:prstGeom prst="rect">
            <a:avLst/>
          </a:prstGeom>
          <a:noFill/>
        </p:spPr>
        <p:txBody>
          <a:bodyPr wrap="square" rtlCol="0">
            <a:spAutoFit/>
          </a:bodyPr>
          <a:lstStyle/>
          <a:p>
            <a:pPr indent="446405">
              <a:lnSpc>
                <a:spcPct val="150000"/>
              </a:lnSpc>
            </a:pPr>
            <a:r>
              <a:rPr lang="en-US" altLang="zh-CN" dirty="0"/>
              <a:t>JavaScript</a:t>
            </a:r>
            <a:r>
              <a:rPr lang="zh-CN" altLang="zh-CN" dirty="0"/>
              <a:t>的函数相当于</a:t>
            </a:r>
            <a:r>
              <a:rPr lang="en-US" altLang="zh-CN" dirty="0"/>
              <a:t>Java</a:t>
            </a:r>
            <a:r>
              <a:rPr lang="zh-CN" altLang="zh-CN" dirty="0"/>
              <a:t>语言中的方法，用于完成所需要的功能。通常在写一个复杂程序时，总是根据所完成功能的不同，将程序划分为一些相对独立的部分，每个部分由一个函数来完成。从而使各部分独立，任务单一，程序清晰、易懂。</a:t>
            </a:r>
            <a:br>
              <a:rPr lang="en-US" altLang="zh-CN" dirty="0"/>
            </a:br>
            <a:r>
              <a:rPr lang="en-US" altLang="zh-CN" dirty="0"/>
              <a:t>JavaScript</a:t>
            </a:r>
            <a:r>
              <a:rPr lang="zh-CN" altLang="zh-CN" dirty="0"/>
              <a:t>中函数定义的基本格式如下：</a:t>
            </a:r>
          </a:p>
        </p:txBody>
      </p:sp>
      <p:sp>
        <p:nvSpPr>
          <p:cNvPr id="5" name="圆角矩形 4"/>
          <p:cNvSpPr/>
          <p:nvPr/>
        </p:nvSpPr>
        <p:spPr>
          <a:xfrm>
            <a:off x="1580706" y="2780767"/>
            <a:ext cx="9041219" cy="1328023"/>
          </a:xfrm>
          <a:prstGeom prst="roundRect">
            <a:avLst>
              <a:gd name="adj" fmla="val 9461"/>
            </a:avLst>
          </a:prstGeom>
          <a:solidFill>
            <a:schemeClr val="bg1">
              <a:lumMod val="85000"/>
            </a:schemeClr>
          </a:solidFill>
        </p:spPr>
        <p:txBody>
          <a:bodyPr wrap="square">
            <a:spAutoFit/>
          </a:bodyPr>
          <a:lstStyle/>
          <a:p>
            <a:r>
              <a:rPr lang="en-US" altLang="zh-CN" dirty="0"/>
              <a:t>function </a:t>
            </a:r>
            <a:r>
              <a:rPr lang="zh-CN" altLang="zh-CN" dirty="0"/>
              <a:t>函数名</a:t>
            </a:r>
            <a:r>
              <a:rPr lang="en-US" altLang="zh-CN" dirty="0"/>
              <a:t>(</a:t>
            </a:r>
            <a:r>
              <a:rPr lang="zh-CN" altLang="zh-CN" dirty="0"/>
              <a:t>形式参数</a:t>
            </a:r>
            <a:r>
              <a:rPr lang="en-US" altLang="zh-CN" dirty="0"/>
              <a:t>){</a:t>
            </a:r>
            <a:endParaRPr lang="zh-CN" altLang="zh-CN" dirty="0"/>
          </a:p>
          <a:p>
            <a:r>
              <a:rPr lang="en-US" altLang="zh-CN" dirty="0"/>
              <a:t>	</a:t>
            </a:r>
            <a:r>
              <a:rPr lang="zh-CN" altLang="zh-CN" dirty="0"/>
              <a:t>函数体；</a:t>
            </a:r>
          </a:p>
          <a:p>
            <a:r>
              <a:rPr lang="en-US" altLang="zh-CN" dirty="0"/>
              <a:t>	return </a:t>
            </a:r>
            <a:r>
              <a:rPr lang="zh-CN" altLang="zh-CN" dirty="0"/>
              <a:t>表达式</a:t>
            </a:r>
            <a:r>
              <a:rPr lang="en-US" altLang="zh-CN" dirty="0"/>
              <a:t>;</a:t>
            </a:r>
            <a:endParaRPr lang="zh-CN" altLang="zh-CN" dirty="0"/>
          </a:p>
          <a:p>
            <a:r>
              <a:rPr lang="en-US" altLang="zh-CN" dirty="0"/>
              <a:t>}</a:t>
            </a:r>
            <a:endParaRPr lang="zh-CN" altLang="zh-CN"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5" y="282012"/>
            <a:ext cx="2862842" cy="461665"/>
          </a:xfrm>
          <a:prstGeom prst="rect">
            <a:avLst/>
          </a:prstGeom>
          <a:noFill/>
        </p:spPr>
        <p:txBody>
          <a:bodyPr wrap="square" rtlCol="0">
            <a:spAutoFit/>
          </a:bodyPr>
          <a:lstStyle/>
          <a:p>
            <a:r>
              <a:rPr lang="zh-CN" altLang="zh-CN" sz="2400" b="1" dirty="0">
                <a:solidFill>
                  <a:schemeClr val="bg1"/>
                </a:solidFill>
              </a:rPr>
              <a:t>文档正文</a:t>
            </a:r>
          </a:p>
        </p:txBody>
      </p:sp>
      <p:sp>
        <p:nvSpPr>
          <p:cNvPr id="3" name="矩形 2"/>
          <p:cNvSpPr/>
          <p:nvPr/>
        </p:nvSpPr>
        <p:spPr>
          <a:xfrm>
            <a:off x="1361847" y="1128455"/>
            <a:ext cx="3837461" cy="369332"/>
          </a:xfrm>
          <a:prstGeom prst="rect">
            <a:avLst/>
          </a:prstGeom>
        </p:spPr>
        <p:txBody>
          <a:bodyPr wrap="none">
            <a:spAutoFit/>
          </a:bodyPr>
          <a:lstStyle/>
          <a:p>
            <a:pPr marL="285750" lvl="0" indent="-285750">
              <a:buSzPct val="60000"/>
              <a:buFont typeface="Wingdings" panose="05000000000000000000" pitchFamily="2" charset="2"/>
              <a:buChar char="l"/>
            </a:pPr>
            <a:r>
              <a:rPr lang="en-US" altLang="zh-CN" dirty="0"/>
              <a:t>text</a:t>
            </a:r>
            <a:r>
              <a:rPr lang="zh-CN" altLang="zh-CN" dirty="0"/>
              <a:t>。文档中文本的颜色。例如：</a:t>
            </a:r>
          </a:p>
        </p:txBody>
      </p:sp>
      <p:sp>
        <p:nvSpPr>
          <p:cNvPr id="4" name="圆角矩形 3"/>
          <p:cNvSpPr/>
          <p:nvPr/>
        </p:nvSpPr>
        <p:spPr>
          <a:xfrm>
            <a:off x="1930706" y="1497787"/>
            <a:ext cx="8744382" cy="408623"/>
          </a:xfrm>
          <a:prstGeom prst="roundRect">
            <a:avLst/>
          </a:prstGeom>
          <a:solidFill>
            <a:schemeClr val="bg1">
              <a:lumMod val="85000"/>
            </a:schemeClr>
          </a:solidFill>
        </p:spPr>
        <p:txBody>
          <a:bodyPr wrap="square">
            <a:spAutoFit/>
          </a:bodyPr>
          <a:lstStyle/>
          <a:p>
            <a:r>
              <a:rPr lang="en-US" altLang="zh-CN" dirty="0"/>
              <a:t>&lt;body text="blue"&gt;</a:t>
            </a:r>
            <a:endParaRPr lang="zh-CN" altLang="zh-CN" dirty="0"/>
          </a:p>
        </p:txBody>
      </p:sp>
      <p:sp>
        <p:nvSpPr>
          <p:cNvPr id="5" name="TextBox 4"/>
          <p:cNvSpPr txBox="1"/>
          <p:nvPr/>
        </p:nvSpPr>
        <p:spPr>
          <a:xfrm>
            <a:off x="1361847" y="2105247"/>
            <a:ext cx="9653483" cy="1754326"/>
          </a:xfrm>
          <a:prstGeom prst="rect">
            <a:avLst/>
          </a:prstGeom>
          <a:noFill/>
        </p:spPr>
        <p:txBody>
          <a:bodyPr wrap="square" rtlCol="0">
            <a:spAutoFit/>
          </a:bodyPr>
          <a:lstStyle/>
          <a:p>
            <a:pPr>
              <a:lnSpc>
                <a:spcPct val="150000"/>
              </a:lnSpc>
            </a:pPr>
            <a:r>
              <a:rPr lang="zh-CN" altLang="zh-CN" dirty="0"/>
              <a:t>表示文档中文字的颜色都为蓝色。</a:t>
            </a:r>
          </a:p>
          <a:p>
            <a:pPr marL="285750" lvl="0" indent="-285750">
              <a:lnSpc>
                <a:spcPct val="150000"/>
              </a:lnSpc>
              <a:buSzPct val="60000"/>
              <a:buFont typeface="Wingdings" panose="05000000000000000000" pitchFamily="2" charset="2"/>
              <a:buChar char="l"/>
            </a:pPr>
            <a:r>
              <a:rPr lang="en-US" altLang="zh-CN" dirty="0"/>
              <a:t>link</a:t>
            </a:r>
            <a:r>
              <a:rPr lang="zh-CN" altLang="zh-CN" dirty="0"/>
              <a:t>。文档中链接的颜色。</a:t>
            </a:r>
          </a:p>
          <a:p>
            <a:pPr marL="285750" lvl="0" indent="-285750">
              <a:lnSpc>
                <a:spcPct val="150000"/>
              </a:lnSpc>
              <a:buSzPct val="60000"/>
              <a:buFont typeface="Wingdings" panose="05000000000000000000" pitchFamily="2" charset="2"/>
              <a:buChar char="l"/>
            </a:pPr>
            <a:r>
              <a:rPr lang="en-US" altLang="zh-CN" dirty="0" err="1"/>
              <a:t>vlink</a:t>
            </a:r>
            <a:r>
              <a:rPr lang="zh-CN" altLang="zh-CN" dirty="0"/>
              <a:t>。文档中已被访问过的链接的颜色。</a:t>
            </a:r>
          </a:p>
          <a:p>
            <a:pPr marL="285750" lvl="0" indent="-285750">
              <a:lnSpc>
                <a:spcPct val="150000"/>
              </a:lnSpc>
              <a:buSzPct val="60000"/>
              <a:buFont typeface="Wingdings" panose="05000000000000000000" pitchFamily="2" charset="2"/>
              <a:buChar char="l"/>
            </a:pPr>
            <a:r>
              <a:rPr lang="en-US" altLang="zh-CN" dirty="0" err="1"/>
              <a:t>alink</a:t>
            </a:r>
            <a:r>
              <a:rPr lang="zh-CN" altLang="zh-CN" dirty="0"/>
              <a:t>。文档中正在被选中的链接的颜色。</a:t>
            </a:r>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show="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9" name="文本框 68"/>
          <p:cNvSpPr txBox="1"/>
          <p:nvPr/>
        </p:nvSpPr>
        <p:spPr>
          <a:xfrm>
            <a:off x="5104780" y="2446527"/>
            <a:ext cx="3688346" cy="523220"/>
          </a:xfrm>
          <a:prstGeom prst="rect">
            <a:avLst/>
          </a:prstGeom>
          <a:gradFill>
            <a:gsLst>
              <a:gs pos="0">
                <a:srgbClr val="CA687F"/>
              </a:gs>
              <a:gs pos="18000">
                <a:srgbClr val="CA687F"/>
              </a:gs>
              <a:gs pos="100000">
                <a:srgbClr val="E7B2C4"/>
              </a:gs>
            </a:gsLst>
            <a:lin ang="5400000" scaled="0"/>
          </a:gradFill>
          <a:effectLst/>
        </p:spPr>
        <p:txBody>
          <a:bodyPr wrap="square" rtlCol="0">
            <a:spAutoFit/>
          </a:bodyPr>
          <a:lstStyle/>
          <a:p>
            <a:pPr algn="ctr"/>
            <a:r>
              <a:rPr lang="en-US" altLang="zh-CN" sz="2800" b="1" dirty="0">
                <a:solidFill>
                  <a:schemeClr val="bg1"/>
                </a:solidFill>
              </a:rPr>
              <a:t>JavaScript</a:t>
            </a:r>
            <a:r>
              <a:rPr lang="zh-CN" altLang="zh-CN" sz="2800" b="1" dirty="0">
                <a:solidFill>
                  <a:schemeClr val="bg1"/>
                </a:solidFill>
              </a:rPr>
              <a:t>浏览器对象</a:t>
            </a:r>
          </a:p>
        </p:txBody>
      </p:sp>
      <p:sp>
        <p:nvSpPr>
          <p:cNvPr id="20" name="文本框 128"/>
          <p:cNvSpPr txBox="1"/>
          <p:nvPr/>
        </p:nvSpPr>
        <p:spPr>
          <a:xfrm>
            <a:off x="4214355" y="2381505"/>
            <a:ext cx="828000" cy="707886"/>
          </a:xfrm>
          <a:prstGeom prst="rect">
            <a:avLst/>
          </a:prstGeom>
          <a:noFill/>
          <a:ln>
            <a:noFill/>
          </a:ln>
        </p:spPr>
        <p:txBody>
          <a:bodyPr wrap="square" rtlCol="0">
            <a:spAutoFit/>
          </a:bodyPr>
          <a:lstStyle/>
          <a:p>
            <a:pPr algn="ctr"/>
            <a:r>
              <a:rPr lang="en-US" altLang="zh-CN" sz="4000" b="1" dirty="0">
                <a:solidFill>
                  <a:schemeClr val="bg1"/>
                </a:solidFill>
                <a:latin typeface="微软雅黑" panose="020B0503020204020204" charset="-122"/>
                <a:ea typeface="微软雅黑" panose="020B0503020204020204" charset="-122"/>
              </a:rPr>
              <a:t>02</a:t>
            </a:r>
          </a:p>
        </p:txBody>
      </p:sp>
      <p:sp>
        <p:nvSpPr>
          <p:cNvPr id="21" name="矩形 20"/>
          <p:cNvSpPr/>
          <p:nvPr/>
        </p:nvSpPr>
        <p:spPr>
          <a:xfrm>
            <a:off x="4214355" y="2321448"/>
            <a:ext cx="828000" cy="82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矩形 1"/>
          <p:cNvSpPr/>
          <p:nvPr/>
        </p:nvSpPr>
        <p:spPr>
          <a:xfrm>
            <a:off x="5148405" y="3181347"/>
            <a:ext cx="1806457" cy="369332"/>
          </a:xfrm>
          <a:prstGeom prst="rect">
            <a:avLst/>
          </a:prstGeom>
        </p:spPr>
        <p:txBody>
          <a:bodyPr wrap="none">
            <a:spAutoFit/>
          </a:bodyPr>
          <a:lstStyle/>
          <a:p>
            <a:r>
              <a:rPr lang="en-US" altLang="zh-CN" b="1" dirty="0"/>
              <a:t>1</a:t>
            </a:r>
            <a:r>
              <a:rPr lang="zh-CN" altLang="zh-CN" b="1" dirty="0"/>
              <a:t>．</a:t>
            </a:r>
            <a:r>
              <a:rPr lang="en-US" altLang="zh-CN" b="1" dirty="0"/>
              <a:t>Window</a:t>
            </a:r>
            <a:r>
              <a:rPr lang="zh-CN" altLang="zh-CN" b="1" dirty="0"/>
              <a:t>对象</a:t>
            </a:r>
          </a:p>
        </p:txBody>
      </p:sp>
      <p:sp>
        <p:nvSpPr>
          <p:cNvPr id="3" name="矩形 2"/>
          <p:cNvSpPr/>
          <p:nvPr/>
        </p:nvSpPr>
        <p:spPr>
          <a:xfrm>
            <a:off x="7051626" y="3181347"/>
            <a:ext cx="1992340" cy="369332"/>
          </a:xfrm>
          <a:prstGeom prst="rect">
            <a:avLst/>
          </a:prstGeom>
        </p:spPr>
        <p:txBody>
          <a:bodyPr wrap="none">
            <a:spAutoFit/>
          </a:bodyPr>
          <a:lstStyle/>
          <a:p>
            <a:r>
              <a:rPr lang="en-US" altLang="zh-CN" b="1" dirty="0"/>
              <a:t>2</a:t>
            </a:r>
            <a:r>
              <a:rPr lang="zh-CN" altLang="zh-CN" b="1" dirty="0"/>
              <a:t>．</a:t>
            </a:r>
            <a:r>
              <a:rPr lang="en-US" altLang="zh-CN" b="1" dirty="0"/>
              <a:t>Document</a:t>
            </a:r>
            <a:r>
              <a:rPr lang="zh-CN" altLang="zh-CN" b="1" dirty="0"/>
              <a:t>对象</a:t>
            </a:r>
          </a:p>
        </p:txBody>
      </p:sp>
      <p:sp>
        <p:nvSpPr>
          <p:cNvPr id="4" name="矩形 3"/>
          <p:cNvSpPr/>
          <p:nvPr/>
        </p:nvSpPr>
        <p:spPr>
          <a:xfrm>
            <a:off x="5148405" y="3550679"/>
            <a:ext cx="1682897" cy="369332"/>
          </a:xfrm>
          <a:prstGeom prst="rect">
            <a:avLst/>
          </a:prstGeom>
        </p:spPr>
        <p:txBody>
          <a:bodyPr wrap="none">
            <a:spAutoFit/>
          </a:bodyPr>
          <a:lstStyle/>
          <a:p>
            <a:r>
              <a:rPr lang="en-US" altLang="zh-CN" b="1" dirty="0"/>
              <a:t>3</a:t>
            </a:r>
            <a:r>
              <a:rPr lang="zh-CN" altLang="zh-CN" b="1" dirty="0"/>
              <a:t>．</a:t>
            </a:r>
            <a:r>
              <a:rPr lang="en-US" altLang="zh-CN" b="1" dirty="0"/>
              <a:t>History</a:t>
            </a:r>
            <a:r>
              <a:rPr lang="zh-CN" altLang="zh-CN" b="1" dirty="0"/>
              <a:t>对象</a:t>
            </a:r>
          </a:p>
        </p:txBody>
      </p:sp>
      <p:sp>
        <p:nvSpPr>
          <p:cNvPr id="5" name="矩形 4"/>
          <p:cNvSpPr/>
          <p:nvPr/>
        </p:nvSpPr>
        <p:spPr>
          <a:xfrm>
            <a:off x="7051626" y="3535239"/>
            <a:ext cx="1926746" cy="369332"/>
          </a:xfrm>
          <a:prstGeom prst="rect">
            <a:avLst/>
          </a:prstGeom>
        </p:spPr>
        <p:txBody>
          <a:bodyPr wrap="none">
            <a:spAutoFit/>
          </a:bodyPr>
          <a:lstStyle/>
          <a:p>
            <a:r>
              <a:rPr lang="en-US" altLang="zh-CN" b="1" dirty="0"/>
              <a:t>4</a:t>
            </a:r>
            <a:r>
              <a:rPr lang="zh-CN" altLang="zh-CN" b="1" dirty="0"/>
              <a:t>．</a:t>
            </a:r>
            <a:r>
              <a:rPr lang="en-US" altLang="zh-CN" b="1" dirty="0"/>
              <a:t>Navigator</a:t>
            </a:r>
            <a:r>
              <a:rPr lang="zh-CN" altLang="zh-CN" b="1" dirty="0"/>
              <a:t>对象</a:t>
            </a:r>
          </a:p>
        </p:txBody>
      </p:sp>
      <p:sp>
        <p:nvSpPr>
          <p:cNvPr id="6" name="矩形 5"/>
          <p:cNvSpPr/>
          <p:nvPr/>
        </p:nvSpPr>
        <p:spPr>
          <a:xfrm>
            <a:off x="5151825" y="3920011"/>
            <a:ext cx="1809854" cy="369332"/>
          </a:xfrm>
          <a:prstGeom prst="rect">
            <a:avLst/>
          </a:prstGeom>
        </p:spPr>
        <p:txBody>
          <a:bodyPr wrap="none">
            <a:spAutoFit/>
          </a:bodyPr>
          <a:lstStyle/>
          <a:p>
            <a:r>
              <a:rPr lang="en-US" altLang="zh-CN" b="1" dirty="0"/>
              <a:t>5</a:t>
            </a:r>
            <a:r>
              <a:rPr lang="zh-CN" altLang="zh-CN" b="1" dirty="0"/>
              <a:t>．</a:t>
            </a:r>
            <a:r>
              <a:rPr lang="en-US" altLang="zh-CN" b="1" dirty="0"/>
              <a:t>Location</a:t>
            </a:r>
            <a:r>
              <a:rPr lang="zh-CN" altLang="zh-CN" b="1" dirty="0"/>
              <a:t>对象</a:t>
            </a:r>
          </a:p>
        </p:txBody>
      </p:sp>
      <p:sp>
        <p:nvSpPr>
          <p:cNvPr id="7" name="矩形 6"/>
          <p:cNvSpPr/>
          <p:nvPr/>
        </p:nvSpPr>
        <p:spPr>
          <a:xfrm>
            <a:off x="7051625" y="3920011"/>
            <a:ext cx="1386918" cy="369332"/>
          </a:xfrm>
          <a:prstGeom prst="rect">
            <a:avLst/>
          </a:prstGeom>
        </p:spPr>
        <p:txBody>
          <a:bodyPr wrap="none">
            <a:spAutoFit/>
          </a:bodyPr>
          <a:lstStyle/>
          <a:p>
            <a:r>
              <a:rPr lang="en-US" altLang="zh-CN" b="1" dirty="0"/>
              <a:t>6</a:t>
            </a:r>
            <a:r>
              <a:rPr lang="zh-CN" altLang="zh-CN" b="1" dirty="0"/>
              <a:t>．</a:t>
            </a:r>
            <a:r>
              <a:rPr lang="en-US" altLang="zh-CN" b="1" dirty="0"/>
              <a:t>Link</a:t>
            </a:r>
            <a:r>
              <a:rPr lang="zh-CN" altLang="zh-CN" b="1" dirty="0"/>
              <a:t>对象</a:t>
            </a:r>
          </a:p>
        </p:txBody>
      </p:sp>
    </p:spTree>
    <p:custDataLst>
      <p:tags r:id="rId1"/>
    </p:custData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1</a:t>
            </a:r>
            <a:r>
              <a:rPr lang="zh-CN" altLang="zh-CN" sz="2400" b="1" dirty="0">
                <a:solidFill>
                  <a:schemeClr val="bg1"/>
                </a:solidFill>
              </a:rPr>
              <a:t>．</a:t>
            </a:r>
            <a:r>
              <a:rPr lang="en-US" altLang="zh-CN" sz="2400" b="1" dirty="0">
                <a:solidFill>
                  <a:schemeClr val="bg1"/>
                </a:solidFill>
              </a:rPr>
              <a:t>Window</a:t>
            </a:r>
            <a:r>
              <a:rPr lang="zh-CN" altLang="zh-CN" sz="2400" b="1" dirty="0">
                <a:solidFill>
                  <a:schemeClr val="bg1"/>
                </a:solidFill>
              </a:rPr>
              <a:t>对象</a:t>
            </a:r>
          </a:p>
        </p:txBody>
      </p:sp>
      <p:sp>
        <p:nvSpPr>
          <p:cNvPr id="3" name="TextBox 2"/>
          <p:cNvSpPr txBox="1"/>
          <p:nvPr/>
        </p:nvSpPr>
        <p:spPr>
          <a:xfrm>
            <a:off x="861237" y="1052623"/>
            <a:ext cx="10217889" cy="1200329"/>
          </a:xfrm>
          <a:prstGeom prst="rect">
            <a:avLst/>
          </a:prstGeom>
          <a:noFill/>
        </p:spPr>
        <p:txBody>
          <a:bodyPr wrap="square" rtlCol="0">
            <a:spAutoFit/>
          </a:bodyPr>
          <a:lstStyle/>
          <a:p>
            <a:pPr indent="446405"/>
            <a:r>
              <a:rPr lang="zh-CN" altLang="zh-CN" b="1" dirty="0"/>
              <a:t>（</a:t>
            </a:r>
            <a:r>
              <a:rPr lang="en-US" altLang="zh-CN" b="1" dirty="0"/>
              <a:t>1</a:t>
            </a:r>
            <a:r>
              <a:rPr lang="zh-CN" altLang="zh-CN" b="1" dirty="0"/>
              <a:t>）</a:t>
            </a:r>
            <a:r>
              <a:rPr lang="en-US" altLang="zh-CN" b="1" dirty="0"/>
              <a:t>Window</a:t>
            </a:r>
            <a:r>
              <a:rPr lang="zh-CN" altLang="zh-CN" b="1" dirty="0"/>
              <a:t>对象属性</a:t>
            </a:r>
          </a:p>
          <a:p>
            <a:pPr lvl="0" indent="446405">
              <a:buSzPct val="60000"/>
              <a:buFont typeface="Wingdings" panose="05000000000000000000" pitchFamily="2" charset="2"/>
              <a:buChar char="l"/>
            </a:pPr>
            <a:r>
              <a:rPr lang="en-US" altLang="zh-CN" dirty="0"/>
              <a:t>name</a:t>
            </a:r>
            <a:r>
              <a:rPr lang="zh-CN" altLang="zh-CN" dirty="0"/>
              <a:t>：指定窗口的名称。浏览器可同时打开多个窗口，窗口名称可以区分它们。用</a:t>
            </a:r>
            <a:r>
              <a:rPr lang="en-US" altLang="zh-CN" dirty="0"/>
              <a:t>Window </a:t>
            </a:r>
            <a:r>
              <a:rPr lang="zh-CN" altLang="zh-CN" dirty="0"/>
              <a:t>对象的</a:t>
            </a:r>
            <a:r>
              <a:rPr lang="en-US" altLang="zh-CN" dirty="0"/>
              <a:t>open</a:t>
            </a:r>
            <a:r>
              <a:rPr lang="zh-CN" altLang="zh-CN" dirty="0"/>
              <a:t>方法打开一个新窗口时可指定窗口名称；</a:t>
            </a:r>
            <a:r>
              <a:rPr lang="en-US" altLang="zh-CN" dirty="0"/>
              <a:t>a</a:t>
            </a:r>
            <a:r>
              <a:rPr lang="zh-CN" altLang="zh-CN" dirty="0"/>
              <a:t>标记的</a:t>
            </a:r>
            <a:r>
              <a:rPr lang="en-US" altLang="zh-CN" dirty="0"/>
              <a:t>target</a:t>
            </a:r>
            <a:r>
              <a:rPr lang="zh-CN" altLang="zh-CN" dirty="0"/>
              <a:t>属性指定窗口的名称，单击该锚点可链接到该窗口。下例中的超链接将打开一个</a:t>
            </a:r>
            <a:r>
              <a:rPr lang="en-US" altLang="zh-CN" dirty="0"/>
              <a:t>name</a:t>
            </a:r>
            <a:r>
              <a:rPr lang="zh-CN" altLang="zh-CN" dirty="0"/>
              <a:t>属性为“</a:t>
            </a:r>
            <a:r>
              <a:rPr lang="en-US" altLang="zh-CN" dirty="0" err="1"/>
              <a:t>IE_Window</a:t>
            </a:r>
            <a:r>
              <a:rPr lang="zh-CN" altLang="zh-CN" dirty="0"/>
              <a:t>”的</a:t>
            </a:r>
            <a:r>
              <a:rPr lang="en-US" altLang="zh-CN" dirty="0"/>
              <a:t>Window </a:t>
            </a:r>
            <a:r>
              <a:rPr lang="zh-CN" altLang="zh-CN" dirty="0"/>
              <a:t>对象。</a:t>
            </a:r>
          </a:p>
        </p:txBody>
      </p:sp>
      <p:sp>
        <p:nvSpPr>
          <p:cNvPr id="4" name="圆角矩形 3"/>
          <p:cNvSpPr/>
          <p:nvPr/>
        </p:nvSpPr>
        <p:spPr>
          <a:xfrm>
            <a:off x="1603743" y="2252952"/>
            <a:ext cx="8956159" cy="408623"/>
          </a:xfrm>
          <a:prstGeom prst="roundRect">
            <a:avLst/>
          </a:prstGeom>
          <a:solidFill>
            <a:schemeClr val="bg1">
              <a:lumMod val="85000"/>
            </a:schemeClr>
          </a:solidFill>
        </p:spPr>
        <p:txBody>
          <a:bodyPr wrap="square">
            <a:spAutoFit/>
          </a:bodyPr>
          <a:lstStyle/>
          <a:p>
            <a:r>
              <a:rPr lang="en-US" altLang="zh-CN" dirty="0"/>
              <a:t>&lt;a </a:t>
            </a:r>
            <a:r>
              <a:rPr lang="en-US" altLang="zh-CN" dirty="0" err="1"/>
              <a:t>href</a:t>
            </a:r>
            <a:r>
              <a:rPr lang="en-US" altLang="zh-CN" dirty="0"/>
              <a:t>="http://www.njnu.edu.cn" target="</a:t>
            </a:r>
            <a:r>
              <a:rPr lang="en-US" altLang="zh-CN" dirty="0" err="1"/>
              <a:t>IE_Window</a:t>
            </a:r>
            <a:r>
              <a:rPr lang="en-US" altLang="zh-CN" dirty="0"/>
              <a:t>"&gt;</a:t>
            </a:r>
            <a:r>
              <a:rPr lang="zh-CN" altLang="zh-CN" dirty="0"/>
              <a:t>南京师范大学</a:t>
            </a:r>
            <a:r>
              <a:rPr lang="en-US" altLang="zh-CN" dirty="0"/>
              <a:t>&lt;/a&gt;</a:t>
            </a:r>
            <a:endParaRPr lang="zh-CN" altLang="zh-CN" dirty="0"/>
          </a:p>
        </p:txBody>
      </p:sp>
      <p:sp>
        <p:nvSpPr>
          <p:cNvPr id="5" name="TextBox 4"/>
          <p:cNvSpPr txBox="1"/>
          <p:nvPr/>
        </p:nvSpPr>
        <p:spPr>
          <a:xfrm>
            <a:off x="903762" y="2734266"/>
            <a:ext cx="10100935" cy="2308324"/>
          </a:xfrm>
          <a:prstGeom prst="rect">
            <a:avLst/>
          </a:prstGeom>
          <a:noFill/>
        </p:spPr>
        <p:txBody>
          <a:bodyPr wrap="square" rtlCol="0">
            <a:spAutoFit/>
          </a:bodyPr>
          <a:lstStyle/>
          <a:p>
            <a:pPr lvl="0" indent="446405">
              <a:buSzPct val="60000"/>
              <a:buFont typeface="Wingdings" panose="05000000000000000000" pitchFamily="2" charset="2"/>
              <a:buChar char="l"/>
            </a:pPr>
            <a:r>
              <a:rPr lang="en-US" altLang="zh-CN" dirty="0"/>
              <a:t>parent</a:t>
            </a:r>
            <a:r>
              <a:rPr lang="zh-CN" altLang="zh-CN" dirty="0"/>
              <a:t>：代表当前窗口（框架）的父窗口，使用它返回对象的方法和属性。</a:t>
            </a:r>
          </a:p>
          <a:p>
            <a:pPr lvl="0" indent="446405">
              <a:buSzPct val="60000"/>
              <a:buFont typeface="Wingdings" panose="05000000000000000000" pitchFamily="2" charset="2"/>
              <a:buChar char="l"/>
            </a:pPr>
            <a:r>
              <a:rPr lang="en-US" altLang="zh-CN" dirty="0"/>
              <a:t>opener</a:t>
            </a:r>
            <a:r>
              <a:rPr lang="zh-CN" altLang="zh-CN" dirty="0"/>
              <a:t>：返回产生当前窗口的窗口对象，使用它返回对象的方法和属性。</a:t>
            </a:r>
          </a:p>
          <a:p>
            <a:pPr lvl="0" indent="446405">
              <a:buSzPct val="60000"/>
              <a:buFont typeface="Wingdings" panose="05000000000000000000" pitchFamily="2" charset="2"/>
              <a:buChar char="l"/>
            </a:pPr>
            <a:r>
              <a:rPr lang="en-US" altLang="zh-CN" dirty="0"/>
              <a:t>top</a:t>
            </a:r>
            <a:r>
              <a:rPr lang="zh-CN" altLang="zh-CN" dirty="0"/>
              <a:t>：代表主窗口，是最顶层的窗口，也是所有其他窗口的父窗口。可通过该对象访问当前窗口的方法和属性。</a:t>
            </a:r>
          </a:p>
          <a:p>
            <a:pPr lvl="0" indent="446405">
              <a:buSzPct val="60000"/>
              <a:buFont typeface="Wingdings" panose="05000000000000000000" pitchFamily="2" charset="2"/>
              <a:buChar char="l"/>
            </a:pPr>
            <a:r>
              <a:rPr lang="en-US" altLang="zh-CN" dirty="0"/>
              <a:t>self</a:t>
            </a:r>
            <a:r>
              <a:rPr lang="zh-CN" altLang="zh-CN" dirty="0"/>
              <a:t>：返回当前窗口的一个对象，可通过该对象访问当前窗口的方法和属性。</a:t>
            </a:r>
          </a:p>
          <a:p>
            <a:pPr lvl="0" indent="446405">
              <a:buSzPct val="60000"/>
              <a:buFont typeface="Wingdings" panose="05000000000000000000" pitchFamily="2" charset="2"/>
              <a:buChar char="l"/>
            </a:pPr>
            <a:r>
              <a:rPr lang="en-US" altLang="zh-CN" dirty="0" err="1"/>
              <a:t>defaultstatus</a:t>
            </a:r>
            <a:r>
              <a:rPr lang="zh-CN" altLang="zh-CN" dirty="0"/>
              <a:t>：返回或设置将在浏览器状态栏中显示的默认内容。</a:t>
            </a:r>
          </a:p>
          <a:p>
            <a:pPr lvl="0" indent="446405">
              <a:buSzPct val="60000"/>
              <a:buFont typeface="Wingdings" panose="05000000000000000000" pitchFamily="2" charset="2"/>
              <a:buChar char="l"/>
            </a:pPr>
            <a:r>
              <a:rPr lang="en-US" altLang="zh-CN" dirty="0"/>
              <a:t>status</a:t>
            </a:r>
            <a:r>
              <a:rPr lang="zh-CN" altLang="zh-CN" dirty="0"/>
              <a:t>：返回或设置将在浏览器状态栏中显示的指定内容。例如，在浏览器状态栏中显示浏览当天的日期：</a:t>
            </a:r>
          </a:p>
        </p:txBody>
      </p:sp>
      <p:sp>
        <p:nvSpPr>
          <p:cNvPr id="6" name="圆角矩形 5"/>
          <p:cNvSpPr/>
          <p:nvPr/>
        </p:nvSpPr>
        <p:spPr>
          <a:xfrm>
            <a:off x="1603743" y="5042590"/>
            <a:ext cx="8956159" cy="408623"/>
          </a:xfrm>
          <a:prstGeom prst="roundRect">
            <a:avLst/>
          </a:prstGeom>
          <a:solidFill>
            <a:schemeClr val="bg1">
              <a:lumMod val="85000"/>
            </a:schemeClr>
          </a:solidFill>
        </p:spPr>
        <p:txBody>
          <a:bodyPr wrap="square">
            <a:spAutoFit/>
          </a:bodyPr>
          <a:lstStyle/>
          <a:p>
            <a:r>
              <a:rPr lang="en-US" altLang="zh-CN" dirty="0"/>
              <a:t>status = </a:t>
            </a:r>
            <a:r>
              <a:rPr lang="en-US" altLang="zh-CN" dirty="0" err="1"/>
              <a:t>Dateformat</a:t>
            </a:r>
            <a:r>
              <a:rPr lang="en-US" altLang="zh-CN" dirty="0"/>
              <a:t>(date);</a:t>
            </a:r>
            <a:endParaRPr lang="zh-CN" altLang="zh-CN" dirty="0"/>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1</a:t>
            </a:r>
            <a:r>
              <a:rPr lang="zh-CN" altLang="zh-CN" sz="2400" b="1" dirty="0">
                <a:solidFill>
                  <a:schemeClr val="bg1"/>
                </a:solidFill>
              </a:rPr>
              <a:t>．</a:t>
            </a:r>
            <a:r>
              <a:rPr lang="en-US" altLang="zh-CN" sz="2400" b="1" dirty="0">
                <a:solidFill>
                  <a:schemeClr val="bg1"/>
                </a:solidFill>
              </a:rPr>
              <a:t>Window</a:t>
            </a:r>
            <a:r>
              <a:rPr lang="zh-CN" altLang="zh-CN" sz="2400" b="1" dirty="0">
                <a:solidFill>
                  <a:schemeClr val="bg1"/>
                </a:solidFill>
              </a:rPr>
              <a:t>对象</a:t>
            </a:r>
          </a:p>
        </p:txBody>
      </p:sp>
      <p:sp>
        <p:nvSpPr>
          <p:cNvPr id="3" name="TextBox 2"/>
          <p:cNvSpPr txBox="1"/>
          <p:nvPr/>
        </p:nvSpPr>
        <p:spPr>
          <a:xfrm>
            <a:off x="967563" y="1073888"/>
            <a:ext cx="10217888" cy="923330"/>
          </a:xfrm>
          <a:prstGeom prst="rect">
            <a:avLst/>
          </a:prstGeom>
          <a:noFill/>
        </p:spPr>
        <p:txBody>
          <a:bodyPr wrap="square" rtlCol="0">
            <a:spAutoFit/>
          </a:bodyPr>
          <a:lstStyle/>
          <a:p>
            <a:pPr indent="446405"/>
            <a:r>
              <a:rPr lang="zh-CN" altLang="zh-CN" dirty="0"/>
              <a:t>（</a:t>
            </a:r>
            <a:r>
              <a:rPr lang="en-US" altLang="zh-CN" dirty="0"/>
              <a:t>2</a:t>
            </a:r>
            <a:r>
              <a:rPr lang="zh-CN" altLang="zh-CN" dirty="0"/>
              <a:t>）</a:t>
            </a:r>
            <a:r>
              <a:rPr lang="en-US" altLang="zh-CN" dirty="0"/>
              <a:t>Window</a:t>
            </a:r>
            <a:r>
              <a:rPr lang="zh-CN" altLang="zh-CN" dirty="0"/>
              <a:t>对象的方法</a:t>
            </a:r>
          </a:p>
          <a:p>
            <a:pPr lvl="0" indent="446405">
              <a:buSzPct val="60000"/>
              <a:buFont typeface="Wingdings" panose="05000000000000000000" pitchFamily="2" charset="2"/>
              <a:buChar char="l"/>
            </a:pPr>
            <a:r>
              <a:rPr lang="en-US" altLang="zh-CN" dirty="0"/>
              <a:t>alert()</a:t>
            </a:r>
            <a:r>
              <a:rPr lang="zh-CN" altLang="zh-CN" dirty="0"/>
              <a:t>：显示一个警告对话框，包含一条信息和一个确定按钮。</a:t>
            </a:r>
          </a:p>
          <a:p>
            <a:pPr indent="446405"/>
            <a:r>
              <a:rPr lang="zh-CN" altLang="zh-CN" dirty="0"/>
              <a:t>语法格式如下：</a:t>
            </a:r>
          </a:p>
        </p:txBody>
      </p:sp>
      <p:sp>
        <p:nvSpPr>
          <p:cNvPr id="4" name="圆角矩形 3"/>
          <p:cNvSpPr/>
          <p:nvPr/>
        </p:nvSpPr>
        <p:spPr>
          <a:xfrm>
            <a:off x="1486452" y="1997218"/>
            <a:ext cx="9443818" cy="408623"/>
          </a:xfrm>
          <a:prstGeom prst="roundRect">
            <a:avLst/>
          </a:prstGeom>
          <a:solidFill>
            <a:schemeClr val="bg1">
              <a:lumMod val="85000"/>
            </a:schemeClr>
          </a:solidFill>
        </p:spPr>
        <p:txBody>
          <a:bodyPr wrap="square">
            <a:spAutoFit/>
          </a:bodyPr>
          <a:lstStyle/>
          <a:p>
            <a:r>
              <a:rPr lang="en-US" altLang="zh-CN" dirty="0"/>
              <a:t>alert(</a:t>
            </a:r>
            <a:r>
              <a:rPr lang="zh-CN" altLang="zh-CN" dirty="0"/>
              <a:t>参数</a:t>
            </a:r>
            <a:r>
              <a:rPr lang="en-US" altLang="zh-CN" dirty="0"/>
              <a:t>)</a:t>
            </a:r>
            <a:endParaRPr lang="zh-CN" altLang="zh-CN" dirty="0"/>
          </a:p>
        </p:txBody>
      </p:sp>
      <p:sp>
        <p:nvSpPr>
          <p:cNvPr id="5" name="TextBox 4"/>
          <p:cNvSpPr txBox="1"/>
          <p:nvPr/>
        </p:nvSpPr>
        <p:spPr>
          <a:xfrm>
            <a:off x="967563" y="2509278"/>
            <a:ext cx="10366744" cy="646331"/>
          </a:xfrm>
          <a:prstGeom prst="rect">
            <a:avLst/>
          </a:prstGeom>
          <a:noFill/>
        </p:spPr>
        <p:txBody>
          <a:bodyPr wrap="square" rtlCol="0">
            <a:spAutoFit/>
          </a:bodyPr>
          <a:lstStyle/>
          <a:p>
            <a:pPr indent="446405"/>
            <a:r>
              <a:rPr lang="zh-CN" altLang="zh-CN" dirty="0"/>
              <a:t>它的参数就是提示信息。执行</a:t>
            </a:r>
            <a:r>
              <a:rPr lang="en-US" altLang="zh-CN" dirty="0"/>
              <a:t>alert</a:t>
            </a:r>
            <a:r>
              <a:rPr lang="zh-CN" altLang="zh-CN" dirty="0"/>
              <a:t>方法时，脚本的执行过程会暂停下来，直到用户单击“确定”按钮。例如</a:t>
            </a:r>
            <a:r>
              <a:rPr lang="zh-CN" altLang="en-US" dirty="0"/>
              <a:t>：</a:t>
            </a:r>
            <a:endParaRPr lang="zh-CN" altLang="zh-CN" dirty="0"/>
          </a:p>
        </p:txBody>
      </p:sp>
      <p:sp>
        <p:nvSpPr>
          <p:cNvPr id="6" name="圆角矩形 5"/>
          <p:cNvSpPr/>
          <p:nvPr/>
        </p:nvSpPr>
        <p:spPr>
          <a:xfrm>
            <a:off x="1486452" y="3244334"/>
            <a:ext cx="9443818" cy="408623"/>
          </a:xfrm>
          <a:prstGeom prst="roundRect">
            <a:avLst/>
          </a:prstGeom>
          <a:solidFill>
            <a:schemeClr val="bg1">
              <a:lumMod val="85000"/>
            </a:schemeClr>
          </a:solidFill>
        </p:spPr>
        <p:txBody>
          <a:bodyPr wrap="square">
            <a:spAutoFit/>
          </a:bodyPr>
          <a:lstStyle/>
          <a:p>
            <a:r>
              <a:rPr lang="en-US" altLang="zh-CN" dirty="0" err="1"/>
              <a:t>Window.alert</a:t>
            </a:r>
            <a:r>
              <a:rPr lang="en-US" altLang="zh-CN" dirty="0"/>
              <a:t>( "</a:t>
            </a:r>
            <a:r>
              <a:rPr lang="zh-CN" altLang="zh-CN" dirty="0"/>
              <a:t>欢迎访问南京师范大学</a:t>
            </a:r>
            <a:r>
              <a:rPr lang="en-US" altLang="zh-CN" dirty="0"/>
              <a:t>");</a:t>
            </a:r>
            <a:endParaRPr lang="zh-CN" altLang="zh-CN" dirty="0"/>
          </a:p>
        </p:txBody>
      </p:sp>
      <p:sp>
        <p:nvSpPr>
          <p:cNvPr id="7" name="TextBox 6"/>
          <p:cNvSpPr txBox="1"/>
          <p:nvPr/>
        </p:nvSpPr>
        <p:spPr>
          <a:xfrm>
            <a:off x="967563" y="3753293"/>
            <a:ext cx="10079665" cy="646331"/>
          </a:xfrm>
          <a:prstGeom prst="rect">
            <a:avLst/>
          </a:prstGeom>
          <a:noFill/>
        </p:spPr>
        <p:txBody>
          <a:bodyPr wrap="square" rtlCol="0">
            <a:spAutoFit/>
          </a:bodyPr>
          <a:lstStyle/>
          <a:p>
            <a:pPr lvl="0" indent="446405">
              <a:buSzPct val="60000"/>
              <a:buFont typeface="Wingdings" panose="05000000000000000000" pitchFamily="2" charset="2"/>
              <a:buChar char="l"/>
            </a:pPr>
            <a:r>
              <a:rPr lang="en-US" altLang="zh-CN" dirty="0"/>
              <a:t>confirm()</a:t>
            </a:r>
            <a:r>
              <a:rPr lang="zh-CN" altLang="zh-CN" dirty="0"/>
              <a:t>：显示一个确认对话框，包含一条指定信息，还包含确定按钮和取消按钮。</a:t>
            </a:r>
          </a:p>
          <a:p>
            <a:r>
              <a:rPr lang="en-US" altLang="zh-CN" dirty="0"/>
              <a:t>        </a:t>
            </a:r>
            <a:r>
              <a:rPr lang="zh-CN" altLang="zh-CN" dirty="0"/>
              <a:t>语法格式如下：</a:t>
            </a:r>
          </a:p>
        </p:txBody>
      </p:sp>
      <p:sp>
        <p:nvSpPr>
          <p:cNvPr id="8" name="圆角矩形 7"/>
          <p:cNvSpPr/>
          <p:nvPr/>
        </p:nvSpPr>
        <p:spPr>
          <a:xfrm>
            <a:off x="1486452" y="4399624"/>
            <a:ext cx="9443818" cy="408623"/>
          </a:xfrm>
          <a:prstGeom prst="roundRect">
            <a:avLst/>
          </a:prstGeom>
          <a:solidFill>
            <a:schemeClr val="bg1">
              <a:lumMod val="85000"/>
            </a:schemeClr>
          </a:solidFill>
        </p:spPr>
        <p:txBody>
          <a:bodyPr wrap="square">
            <a:spAutoFit/>
          </a:bodyPr>
          <a:lstStyle/>
          <a:p>
            <a:r>
              <a:rPr lang="en-US" altLang="zh-CN" dirty="0"/>
              <a:t>confirm(</a:t>
            </a:r>
            <a:r>
              <a:rPr lang="zh-CN" altLang="zh-CN" dirty="0"/>
              <a:t>参数</a:t>
            </a:r>
            <a:r>
              <a:rPr lang="en-US" altLang="zh-CN" dirty="0"/>
              <a:t>)</a:t>
            </a:r>
            <a:endParaRPr lang="zh-CN" altLang="zh-CN" dirty="0"/>
          </a:p>
        </p:txBody>
      </p:sp>
      <p:sp>
        <p:nvSpPr>
          <p:cNvPr id="9" name="TextBox 8"/>
          <p:cNvSpPr txBox="1"/>
          <p:nvPr/>
        </p:nvSpPr>
        <p:spPr>
          <a:xfrm>
            <a:off x="967563" y="4890976"/>
            <a:ext cx="10217888" cy="646331"/>
          </a:xfrm>
          <a:prstGeom prst="rect">
            <a:avLst/>
          </a:prstGeom>
          <a:noFill/>
        </p:spPr>
        <p:txBody>
          <a:bodyPr wrap="square" rtlCol="0">
            <a:spAutoFit/>
          </a:bodyPr>
          <a:lstStyle/>
          <a:p>
            <a:pPr indent="446405"/>
            <a:r>
              <a:rPr lang="zh-CN" altLang="zh-CN" dirty="0"/>
              <a:t>它的参数就是提示信息。单击“确定”按钮，返回</a:t>
            </a:r>
            <a:r>
              <a:rPr lang="en-US" altLang="zh-CN" dirty="0"/>
              <a:t>true</a:t>
            </a:r>
            <a:r>
              <a:rPr lang="zh-CN" altLang="zh-CN" dirty="0"/>
              <a:t>；单击“取消”按钮，则返回</a:t>
            </a:r>
            <a:r>
              <a:rPr lang="en-US" altLang="zh-CN" dirty="0"/>
              <a:t>false</a:t>
            </a:r>
            <a:r>
              <a:rPr lang="zh-CN" altLang="zh-CN" dirty="0"/>
              <a:t>。例如下面的语句：</a:t>
            </a:r>
          </a:p>
        </p:txBody>
      </p:sp>
      <p:sp>
        <p:nvSpPr>
          <p:cNvPr id="10" name="圆角矩形 9"/>
          <p:cNvSpPr/>
          <p:nvPr/>
        </p:nvSpPr>
        <p:spPr>
          <a:xfrm>
            <a:off x="1486452" y="5549068"/>
            <a:ext cx="9443818" cy="715089"/>
          </a:xfrm>
          <a:prstGeom prst="roundRect">
            <a:avLst/>
          </a:prstGeom>
          <a:solidFill>
            <a:schemeClr val="bg1">
              <a:lumMod val="85000"/>
            </a:schemeClr>
          </a:solidFill>
        </p:spPr>
        <p:txBody>
          <a:bodyPr wrap="square">
            <a:spAutoFit/>
          </a:bodyPr>
          <a:lstStyle/>
          <a:p>
            <a:r>
              <a:rPr lang="en-US" altLang="zh-CN" dirty="0"/>
              <a:t>Res=confirm("</a:t>
            </a:r>
            <a:r>
              <a:rPr lang="zh-CN" altLang="zh-CN" dirty="0"/>
              <a:t>欢迎访问南京师范大学</a:t>
            </a:r>
            <a:r>
              <a:rPr lang="en-US" altLang="zh-CN" dirty="0"/>
              <a:t>")	</a:t>
            </a:r>
            <a:endParaRPr lang="zh-CN" altLang="zh-CN" dirty="0"/>
          </a:p>
          <a:p>
            <a:r>
              <a:rPr lang="en-US" altLang="zh-CN" dirty="0"/>
              <a:t>if Res then </a:t>
            </a:r>
            <a:r>
              <a:rPr lang="en-US" altLang="zh-CN" dirty="0" err="1"/>
              <a:t>Form.Submit</a:t>
            </a:r>
            <a:r>
              <a:rPr lang="en-US" altLang="zh-CN" dirty="0"/>
              <a:t> </a:t>
            </a:r>
            <a:endParaRPr lang="zh-CN" altLang="zh-CN" dirty="0"/>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1</a:t>
            </a:r>
            <a:r>
              <a:rPr lang="zh-CN" altLang="zh-CN" sz="2400" b="1" dirty="0">
                <a:solidFill>
                  <a:schemeClr val="bg1"/>
                </a:solidFill>
              </a:rPr>
              <a:t>．</a:t>
            </a:r>
            <a:r>
              <a:rPr lang="en-US" altLang="zh-CN" sz="2400" b="1" dirty="0">
                <a:solidFill>
                  <a:schemeClr val="bg1"/>
                </a:solidFill>
              </a:rPr>
              <a:t>Window</a:t>
            </a:r>
            <a:r>
              <a:rPr lang="zh-CN" altLang="zh-CN" sz="2400" b="1" dirty="0">
                <a:solidFill>
                  <a:schemeClr val="bg1"/>
                </a:solidFill>
              </a:rPr>
              <a:t>对象</a:t>
            </a:r>
          </a:p>
        </p:txBody>
      </p:sp>
      <p:sp>
        <p:nvSpPr>
          <p:cNvPr id="3" name="TextBox 2"/>
          <p:cNvSpPr txBox="1"/>
          <p:nvPr/>
        </p:nvSpPr>
        <p:spPr>
          <a:xfrm>
            <a:off x="914400" y="1041991"/>
            <a:ext cx="6390167" cy="646331"/>
          </a:xfrm>
          <a:prstGeom prst="rect">
            <a:avLst/>
          </a:prstGeom>
          <a:noFill/>
        </p:spPr>
        <p:txBody>
          <a:bodyPr wrap="square" rtlCol="0">
            <a:spAutoFit/>
          </a:bodyPr>
          <a:lstStyle/>
          <a:p>
            <a:pPr lvl="0" indent="446405">
              <a:buSzPct val="60000"/>
              <a:buFont typeface="Wingdings" panose="05000000000000000000" pitchFamily="2" charset="2"/>
              <a:buChar char="l"/>
            </a:pPr>
            <a:r>
              <a:rPr lang="en-US" altLang="zh-CN" dirty="0"/>
              <a:t>prompt()</a:t>
            </a:r>
            <a:r>
              <a:rPr lang="zh-CN" altLang="zh-CN" dirty="0"/>
              <a:t>：显示一个提示对话框，提示用户输入数据。</a:t>
            </a:r>
          </a:p>
          <a:p>
            <a:pPr indent="446405"/>
            <a:r>
              <a:rPr lang="zh-CN" altLang="zh-CN" dirty="0"/>
              <a:t>语法格式如下：</a:t>
            </a:r>
          </a:p>
        </p:txBody>
      </p:sp>
      <p:sp>
        <p:nvSpPr>
          <p:cNvPr id="4" name="圆角矩形 3"/>
          <p:cNvSpPr/>
          <p:nvPr/>
        </p:nvSpPr>
        <p:spPr>
          <a:xfrm>
            <a:off x="1450226" y="1688322"/>
            <a:ext cx="9309923" cy="408623"/>
          </a:xfrm>
          <a:prstGeom prst="roundRect">
            <a:avLst/>
          </a:prstGeom>
          <a:solidFill>
            <a:schemeClr val="bg1">
              <a:lumMod val="85000"/>
            </a:schemeClr>
          </a:solidFill>
        </p:spPr>
        <p:txBody>
          <a:bodyPr wrap="square">
            <a:spAutoFit/>
          </a:bodyPr>
          <a:lstStyle/>
          <a:p>
            <a:r>
              <a:rPr lang="en-US" altLang="zh-CN" dirty="0"/>
              <a:t>prompt(</a:t>
            </a:r>
            <a:r>
              <a:rPr lang="zh-CN" altLang="zh-CN" dirty="0"/>
              <a:t>参数</a:t>
            </a:r>
            <a:r>
              <a:rPr lang="en-US" altLang="zh-CN" dirty="0"/>
              <a:t>1, </a:t>
            </a:r>
            <a:r>
              <a:rPr lang="zh-CN" altLang="zh-CN" dirty="0"/>
              <a:t>参数</a:t>
            </a:r>
            <a:r>
              <a:rPr lang="en-US" altLang="zh-CN" dirty="0"/>
              <a:t>2)</a:t>
            </a:r>
            <a:endParaRPr lang="zh-CN" altLang="zh-CN" dirty="0"/>
          </a:p>
        </p:txBody>
      </p:sp>
      <p:sp>
        <p:nvSpPr>
          <p:cNvPr id="5" name="矩形 4"/>
          <p:cNvSpPr/>
          <p:nvPr/>
        </p:nvSpPr>
        <p:spPr>
          <a:xfrm>
            <a:off x="1343902" y="2096945"/>
            <a:ext cx="4573688" cy="369332"/>
          </a:xfrm>
          <a:prstGeom prst="rect">
            <a:avLst/>
          </a:prstGeom>
        </p:spPr>
        <p:txBody>
          <a:bodyPr wrap="none">
            <a:spAutoFit/>
          </a:bodyPr>
          <a:lstStyle/>
          <a:p>
            <a:r>
              <a:rPr lang="zh-CN" altLang="zh-CN" dirty="0"/>
              <a:t>参数</a:t>
            </a:r>
            <a:r>
              <a:rPr lang="en-US" altLang="zh-CN" dirty="0"/>
              <a:t>1</a:t>
            </a:r>
            <a:r>
              <a:rPr lang="zh-CN" altLang="zh-CN" dirty="0"/>
              <a:t>给出提示信息，参数</a:t>
            </a:r>
            <a:r>
              <a:rPr lang="en-US" altLang="zh-CN" dirty="0"/>
              <a:t>2</a:t>
            </a:r>
            <a:r>
              <a:rPr lang="zh-CN" altLang="zh-CN" dirty="0"/>
              <a:t>指定默认响应。</a:t>
            </a:r>
            <a:endParaRPr lang="zh-CN" altLang="en-US" dirty="0"/>
          </a:p>
        </p:txBody>
      </p:sp>
      <p:sp>
        <p:nvSpPr>
          <p:cNvPr id="6" name="矩形 5"/>
          <p:cNvSpPr/>
          <p:nvPr/>
        </p:nvSpPr>
        <p:spPr>
          <a:xfrm>
            <a:off x="914400" y="2409973"/>
            <a:ext cx="10164726" cy="646331"/>
          </a:xfrm>
          <a:prstGeom prst="rect">
            <a:avLst/>
          </a:prstGeom>
        </p:spPr>
        <p:txBody>
          <a:bodyPr wrap="square">
            <a:spAutoFit/>
          </a:bodyPr>
          <a:lstStyle/>
          <a:p>
            <a:pPr lvl="0" indent="446405">
              <a:buSzPct val="60000"/>
              <a:buFont typeface="Wingdings" panose="05000000000000000000" pitchFamily="2" charset="2"/>
              <a:buChar char="l"/>
            </a:pPr>
            <a:r>
              <a:rPr lang="en-US" altLang="zh-CN" dirty="0"/>
              <a:t>open()</a:t>
            </a:r>
            <a:r>
              <a:rPr lang="zh-CN" altLang="zh-CN" dirty="0"/>
              <a:t>：打开一个已存在的窗口，或者创建一个新窗口，并在该窗口中加载一个文档。</a:t>
            </a:r>
          </a:p>
          <a:p>
            <a:pPr indent="446405"/>
            <a:r>
              <a:rPr lang="zh-CN" altLang="zh-CN" dirty="0"/>
              <a:t>语法格式如下：</a:t>
            </a:r>
          </a:p>
        </p:txBody>
      </p:sp>
      <p:sp>
        <p:nvSpPr>
          <p:cNvPr id="7" name="圆角矩形 6"/>
          <p:cNvSpPr/>
          <p:nvPr/>
        </p:nvSpPr>
        <p:spPr>
          <a:xfrm>
            <a:off x="1412741" y="3012371"/>
            <a:ext cx="9347408" cy="408623"/>
          </a:xfrm>
          <a:prstGeom prst="roundRect">
            <a:avLst/>
          </a:prstGeom>
          <a:solidFill>
            <a:schemeClr val="bg1">
              <a:lumMod val="85000"/>
            </a:schemeClr>
          </a:solidFill>
        </p:spPr>
        <p:txBody>
          <a:bodyPr wrap="square">
            <a:spAutoFit/>
          </a:bodyPr>
          <a:lstStyle/>
          <a:p>
            <a:r>
              <a:rPr lang="en-US" altLang="zh-CN" dirty="0" err="1"/>
              <a:t>NewWindow</a:t>
            </a:r>
            <a:r>
              <a:rPr lang="en-US" altLang="zh-CN" dirty="0"/>
              <a:t> = </a:t>
            </a:r>
            <a:r>
              <a:rPr lang="en-US" altLang="zh-CN" dirty="0" err="1"/>
              <a:t>Window.open</a:t>
            </a:r>
            <a:r>
              <a:rPr lang="en-US" altLang="zh-CN" dirty="0"/>
              <a:t>(</a:t>
            </a:r>
            <a:r>
              <a:rPr lang="en-US" altLang="zh-CN" dirty="0" err="1"/>
              <a:t>url</a:t>
            </a:r>
            <a:r>
              <a:rPr lang="en-US" altLang="zh-CN" dirty="0"/>
              <a:t> , name, </a:t>
            </a:r>
            <a:r>
              <a:rPr lang="zh-CN" altLang="zh-CN" dirty="0"/>
              <a:t>窗口参数设置表</a:t>
            </a:r>
            <a:r>
              <a:rPr lang="en-US" altLang="zh-CN" dirty="0"/>
              <a:t>)</a:t>
            </a:r>
            <a:endParaRPr lang="zh-CN" altLang="zh-CN" dirty="0"/>
          </a:p>
        </p:txBody>
      </p:sp>
      <p:sp>
        <p:nvSpPr>
          <p:cNvPr id="8" name="TextBox 7"/>
          <p:cNvSpPr txBox="1"/>
          <p:nvPr/>
        </p:nvSpPr>
        <p:spPr>
          <a:xfrm>
            <a:off x="914400" y="3561907"/>
            <a:ext cx="10302949" cy="1200329"/>
          </a:xfrm>
          <a:prstGeom prst="rect">
            <a:avLst/>
          </a:prstGeom>
          <a:noFill/>
        </p:spPr>
        <p:txBody>
          <a:bodyPr wrap="square" rtlCol="0">
            <a:spAutoFit/>
          </a:bodyPr>
          <a:lstStyle/>
          <a:p>
            <a:pPr indent="446405"/>
            <a:r>
              <a:rPr lang="zh-CN" altLang="zh-CN" dirty="0"/>
              <a:t>其中</a:t>
            </a:r>
            <a:r>
              <a:rPr lang="en-US" altLang="zh-CN" dirty="0" err="1"/>
              <a:t>NewWindow</a:t>
            </a:r>
            <a:r>
              <a:rPr lang="zh-CN" altLang="zh-CN" dirty="0"/>
              <a:t>用于接收</a:t>
            </a:r>
            <a:r>
              <a:rPr lang="en-US" altLang="zh-CN" dirty="0"/>
              <a:t>open</a:t>
            </a:r>
            <a:r>
              <a:rPr lang="zh-CN" altLang="zh-CN" dirty="0"/>
              <a:t>方法的返回值，它是一个</a:t>
            </a:r>
            <a:r>
              <a:rPr lang="en-US" altLang="zh-CN" dirty="0"/>
              <a:t>Window</a:t>
            </a:r>
            <a:r>
              <a:rPr lang="zh-CN" altLang="zh-CN" dirty="0"/>
              <a:t>对象。参数</a:t>
            </a:r>
            <a:r>
              <a:rPr lang="en-US" altLang="zh-CN" dirty="0" err="1"/>
              <a:t>url</a:t>
            </a:r>
            <a:r>
              <a:rPr lang="zh-CN" altLang="zh-CN" dirty="0"/>
              <a:t>指定要在窗口中显示的文档的</a:t>
            </a:r>
            <a:r>
              <a:rPr lang="en-US" altLang="zh-CN" dirty="0"/>
              <a:t>URL</a:t>
            </a:r>
            <a:r>
              <a:rPr lang="zh-CN" altLang="zh-CN" dirty="0"/>
              <a:t>；参数</a:t>
            </a:r>
            <a:r>
              <a:rPr lang="en-US" altLang="zh-CN" dirty="0"/>
              <a:t>name</a:t>
            </a:r>
            <a:r>
              <a:rPr lang="zh-CN" altLang="zh-CN" dirty="0"/>
              <a:t>指定要打开的窗口名称。</a:t>
            </a:r>
          </a:p>
          <a:p>
            <a:pPr indent="446405"/>
            <a:r>
              <a:rPr lang="zh-CN" altLang="zh-CN" dirty="0"/>
              <a:t>窗口参数设置表格式：参数</a:t>
            </a:r>
            <a:r>
              <a:rPr lang="en-US" altLang="zh-CN" dirty="0"/>
              <a:t>1=</a:t>
            </a:r>
            <a:r>
              <a:rPr lang="zh-CN" altLang="zh-CN" dirty="0"/>
              <a:t>值，参数</a:t>
            </a:r>
            <a:r>
              <a:rPr lang="en-US" altLang="zh-CN" dirty="0"/>
              <a:t>2=</a:t>
            </a:r>
            <a:r>
              <a:rPr lang="zh-CN" altLang="zh-CN" dirty="0"/>
              <a:t>值，……</a:t>
            </a:r>
          </a:p>
          <a:p>
            <a:pPr indent="446405"/>
            <a:r>
              <a:rPr lang="zh-CN" altLang="zh-CN" dirty="0"/>
              <a:t>窗口参数用于描述打开的窗口，参数可以多个，是可选项。例如</a:t>
            </a:r>
            <a:r>
              <a:rPr lang="zh-CN" altLang="en-US" dirty="0"/>
              <a:t>：</a:t>
            </a:r>
            <a:endParaRPr lang="zh-CN" altLang="zh-CN" dirty="0"/>
          </a:p>
        </p:txBody>
      </p:sp>
      <p:sp>
        <p:nvSpPr>
          <p:cNvPr id="9" name="圆角矩形 8"/>
          <p:cNvSpPr/>
          <p:nvPr/>
        </p:nvSpPr>
        <p:spPr>
          <a:xfrm>
            <a:off x="1412741" y="4763087"/>
            <a:ext cx="9347408" cy="408623"/>
          </a:xfrm>
          <a:prstGeom prst="roundRect">
            <a:avLst/>
          </a:prstGeom>
          <a:solidFill>
            <a:schemeClr val="bg1">
              <a:lumMod val="85000"/>
            </a:schemeClr>
          </a:solidFill>
        </p:spPr>
        <p:txBody>
          <a:bodyPr wrap="square">
            <a:spAutoFit/>
          </a:bodyPr>
          <a:lstStyle/>
          <a:p>
            <a:r>
              <a:rPr lang="en-US" altLang="zh-CN" dirty="0"/>
              <a:t>Set NewWindow1=</a:t>
            </a:r>
            <a:r>
              <a:rPr lang="en-US" altLang="zh-CN" dirty="0" err="1"/>
              <a:t>Window.open</a:t>
            </a:r>
            <a:r>
              <a:rPr lang="en-US" altLang="zh-CN" dirty="0"/>
              <a:t>("Jsp.</a:t>
            </a:r>
            <a:r>
              <a:rPr lang="en-US" altLang="zh-CN" dirty="0" err="1"/>
              <a:t>htm</a:t>
            </a:r>
            <a:r>
              <a:rPr lang="en-US" altLang="zh-CN" dirty="0"/>
              <a:t>","</a:t>
            </a:r>
            <a:r>
              <a:rPr lang="en-US" altLang="zh-CN" dirty="0" err="1"/>
              <a:t>WindowIE</a:t>
            </a:r>
            <a:r>
              <a:rPr lang="en-US" altLang="zh-CN" dirty="0"/>
              <a:t>","toolbar=</a:t>
            </a:r>
            <a:r>
              <a:rPr lang="en-US" altLang="zh-CN" dirty="0" err="1"/>
              <a:t>no,location</a:t>
            </a:r>
            <a:r>
              <a:rPr lang="en-US" altLang="zh-CN" dirty="0"/>
              <a:t>=no")</a:t>
            </a:r>
            <a:endParaRPr lang="zh-CN" altLang="zh-CN" dirty="0"/>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1</a:t>
            </a:r>
            <a:r>
              <a:rPr lang="zh-CN" altLang="zh-CN" sz="2400" b="1" dirty="0">
                <a:solidFill>
                  <a:schemeClr val="bg1"/>
                </a:solidFill>
              </a:rPr>
              <a:t>．</a:t>
            </a:r>
            <a:r>
              <a:rPr lang="en-US" altLang="zh-CN" sz="2400" b="1" dirty="0">
                <a:solidFill>
                  <a:schemeClr val="bg1"/>
                </a:solidFill>
              </a:rPr>
              <a:t>Window</a:t>
            </a:r>
            <a:r>
              <a:rPr lang="zh-CN" altLang="zh-CN" sz="2400" b="1" dirty="0">
                <a:solidFill>
                  <a:schemeClr val="bg1"/>
                </a:solidFill>
              </a:rPr>
              <a:t>对象</a:t>
            </a:r>
          </a:p>
        </p:txBody>
      </p:sp>
      <p:sp>
        <p:nvSpPr>
          <p:cNvPr id="3" name="TextBox 2"/>
          <p:cNvSpPr txBox="1"/>
          <p:nvPr/>
        </p:nvSpPr>
        <p:spPr>
          <a:xfrm>
            <a:off x="871869" y="1083394"/>
            <a:ext cx="9994605" cy="646331"/>
          </a:xfrm>
          <a:prstGeom prst="rect">
            <a:avLst/>
          </a:prstGeom>
          <a:noFill/>
        </p:spPr>
        <p:txBody>
          <a:bodyPr wrap="square" rtlCol="0">
            <a:spAutoFit/>
          </a:bodyPr>
          <a:lstStyle/>
          <a:p>
            <a:pPr lvl="0" indent="446405">
              <a:buSzPct val="60000"/>
              <a:buFont typeface="Wingdings" panose="05000000000000000000" pitchFamily="2" charset="2"/>
              <a:buChar char="l"/>
            </a:pPr>
            <a:r>
              <a:rPr lang="en-US" altLang="zh-CN" dirty="0"/>
              <a:t>close()</a:t>
            </a:r>
            <a:r>
              <a:rPr lang="zh-CN" altLang="zh-CN" dirty="0"/>
              <a:t>：关闭一个打开的窗门。例如，在</a:t>
            </a:r>
            <a:r>
              <a:rPr lang="en-US" altLang="zh-CN" dirty="0" err="1"/>
              <a:t>Mywin</a:t>
            </a:r>
            <a:r>
              <a:rPr lang="zh-CN" altLang="zh-CN" dirty="0"/>
              <a:t>窗口中打开</a:t>
            </a:r>
            <a:r>
              <a:rPr lang="en-US" altLang="zh-CN" dirty="0"/>
              <a:t>example.htm</a:t>
            </a:r>
            <a:r>
              <a:rPr lang="zh-CN" altLang="zh-CN" dirty="0"/>
              <a:t>页面，该窗口没有状态栏、工具栏、菜单栏和地址栏。</a:t>
            </a:r>
          </a:p>
        </p:txBody>
      </p:sp>
      <p:sp>
        <p:nvSpPr>
          <p:cNvPr id="4" name="圆角矩形 3"/>
          <p:cNvSpPr/>
          <p:nvPr/>
        </p:nvSpPr>
        <p:spPr>
          <a:xfrm>
            <a:off x="1304260" y="1729725"/>
            <a:ext cx="9338931" cy="374571"/>
          </a:xfrm>
          <a:prstGeom prst="roundRect">
            <a:avLst/>
          </a:prstGeom>
          <a:solidFill>
            <a:schemeClr val="bg1">
              <a:lumMod val="85000"/>
            </a:schemeClr>
          </a:solidFill>
        </p:spPr>
        <p:txBody>
          <a:bodyPr wrap="square">
            <a:spAutoFit/>
          </a:bodyPr>
          <a:lstStyle/>
          <a:p>
            <a:r>
              <a:rPr lang="en-US" altLang="zh-CN" sz="1600" dirty="0" err="1"/>
              <a:t>Mywin</a:t>
            </a:r>
            <a:r>
              <a:rPr lang="en-US" altLang="zh-CN" sz="1600" dirty="0"/>
              <a:t>=</a:t>
            </a:r>
            <a:r>
              <a:rPr lang="en-US" altLang="zh-CN" sz="1600" dirty="0" err="1"/>
              <a:t>Window.open</a:t>
            </a:r>
            <a:r>
              <a:rPr lang="en-US" altLang="zh-CN" sz="1600" dirty="0"/>
              <a:t>("example.htm", "</a:t>
            </a:r>
            <a:r>
              <a:rPr lang="en-US" altLang="zh-CN" sz="1600" dirty="0" err="1"/>
              <a:t>mywin</a:t>
            </a:r>
            <a:r>
              <a:rPr lang="en-US" altLang="zh-CN" sz="1600" dirty="0"/>
              <a:t>", "Status=no, toolbar=no, </a:t>
            </a:r>
            <a:r>
              <a:rPr lang="en-US" altLang="zh-CN" sz="1600" dirty="0" err="1"/>
              <a:t>menubar</a:t>
            </a:r>
            <a:r>
              <a:rPr lang="en-US" altLang="zh-CN" sz="1600" dirty="0"/>
              <a:t>=no, location=no");</a:t>
            </a:r>
            <a:endParaRPr lang="zh-CN" altLang="zh-CN" sz="1600" dirty="0"/>
          </a:p>
        </p:txBody>
      </p:sp>
      <p:sp>
        <p:nvSpPr>
          <p:cNvPr id="5" name="矩形 4"/>
          <p:cNvSpPr/>
          <p:nvPr/>
        </p:nvSpPr>
        <p:spPr>
          <a:xfrm>
            <a:off x="1243823" y="2191709"/>
            <a:ext cx="3647152" cy="369332"/>
          </a:xfrm>
          <a:prstGeom prst="rect">
            <a:avLst/>
          </a:prstGeom>
        </p:spPr>
        <p:txBody>
          <a:bodyPr wrap="none">
            <a:spAutoFit/>
          </a:bodyPr>
          <a:lstStyle/>
          <a:p>
            <a:r>
              <a:rPr lang="zh-CN" altLang="zh-CN" dirty="0"/>
              <a:t>关闭这个打开的窗口，语句如下：</a:t>
            </a:r>
          </a:p>
        </p:txBody>
      </p:sp>
      <p:sp>
        <p:nvSpPr>
          <p:cNvPr id="6" name="圆角矩形 5"/>
          <p:cNvSpPr/>
          <p:nvPr/>
        </p:nvSpPr>
        <p:spPr>
          <a:xfrm>
            <a:off x="1307804" y="2602169"/>
            <a:ext cx="9335387" cy="408623"/>
          </a:xfrm>
          <a:prstGeom prst="roundRect">
            <a:avLst/>
          </a:prstGeom>
          <a:solidFill>
            <a:schemeClr val="bg1">
              <a:lumMod val="85000"/>
            </a:schemeClr>
          </a:solidFill>
        </p:spPr>
        <p:txBody>
          <a:bodyPr wrap="square">
            <a:spAutoFit/>
          </a:bodyPr>
          <a:lstStyle/>
          <a:p>
            <a:r>
              <a:rPr lang="en-US" altLang="zh-CN" dirty="0" err="1"/>
              <a:t>Mywin.close</a:t>
            </a:r>
            <a:endParaRPr lang="zh-CN" altLang="zh-CN" dirty="0"/>
          </a:p>
        </p:txBody>
      </p:sp>
      <p:sp>
        <p:nvSpPr>
          <p:cNvPr id="7" name="矩形 6"/>
          <p:cNvSpPr/>
          <p:nvPr/>
        </p:nvSpPr>
        <p:spPr>
          <a:xfrm>
            <a:off x="871869" y="3030930"/>
            <a:ext cx="6096000" cy="646331"/>
          </a:xfrm>
          <a:prstGeom prst="rect">
            <a:avLst/>
          </a:prstGeom>
        </p:spPr>
        <p:txBody>
          <a:bodyPr>
            <a:spAutoFit/>
          </a:bodyPr>
          <a:lstStyle/>
          <a:p>
            <a:pPr lvl="0" indent="446405">
              <a:buSzPct val="60000"/>
              <a:buFont typeface="Wingdings" panose="05000000000000000000" pitchFamily="2" charset="2"/>
              <a:buChar char="l"/>
            </a:pPr>
            <a:r>
              <a:rPr lang="en-US" altLang="zh-CN" dirty="0"/>
              <a:t>navigate()</a:t>
            </a:r>
            <a:r>
              <a:rPr lang="zh-CN" altLang="zh-CN" dirty="0"/>
              <a:t>：在当前窗口中显示指定网页。</a:t>
            </a:r>
          </a:p>
          <a:p>
            <a:pPr indent="446405"/>
            <a:r>
              <a:rPr lang="zh-CN" altLang="zh-CN" dirty="0"/>
              <a:t>语法格式如下：</a:t>
            </a:r>
          </a:p>
        </p:txBody>
      </p:sp>
      <p:sp>
        <p:nvSpPr>
          <p:cNvPr id="8" name="圆角矩形 7"/>
          <p:cNvSpPr/>
          <p:nvPr/>
        </p:nvSpPr>
        <p:spPr>
          <a:xfrm>
            <a:off x="1307804" y="3677261"/>
            <a:ext cx="9335387" cy="408623"/>
          </a:xfrm>
          <a:prstGeom prst="roundRect">
            <a:avLst/>
          </a:prstGeom>
          <a:solidFill>
            <a:schemeClr val="bg1">
              <a:lumMod val="85000"/>
            </a:schemeClr>
          </a:solidFill>
        </p:spPr>
        <p:txBody>
          <a:bodyPr wrap="square">
            <a:spAutoFit/>
          </a:bodyPr>
          <a:lstStyle/>
          <a:p>
            <a:r>
              <a:rPr lang="en-US" altLang="zh-CN" dirty="0"/>
              <a:t>navigate </a:t>
            </a:r>
            <a:r>
              <a:rPr lang="en-US" altLang="zh-CN" dirty="0" err="1"/>
              <a:t>url</a:t>
            </a:r>
            <a:endParaRPr lang="zh-CN" altLang="zh-CN" dirty="0"/>
          </a:p>
        </p:txBody>
      </p:sp>
      <p:sp>
        <p:nvSpPr>
          <p:cNvPr id="9" name="矩形 8"/>
          <p:cNvSpPr/>
          <p:nvPr/>
        </p:nvSpPr>
        <p:spPr>
          <a:xfrm>
            <a:off x="829336" y="4160315"/>
            <a:ext cx="9994605" cy="369332"/>
          </a:xfrm>
          <a:prstGeom prst="rect">
            <a:avLst/>
          </a:prstGeom>
        </p:spPr>
        <p:txBody>
          <a:bodyPr wrap="square">
            <a:spAutoFit/>
          </a:bodyPr>
          <a:lstStyle/>
          <a:p>
            <a:pPr indent="446405"/>
            <a:r>
              <a:rPr lang="zh-CN" altLang="zh-CN" dirty="0"/>
              <a:t>其中</a:t>
            </a:r>
            <a:r>
              <a:rPr lang="en-US" altLang="zh-CN" dirty="0" err="1"/>
              <a:t>url</a:t>
            </a:r>
            <a:r>
              <a:rPr lang="zh-CN" altLang="zh-CN" dirty="0"/>
              <a:t>参数用于指定要显示的新文档的</a:t>
            </a:r>
            <a:r>
              <a:rPr lang="en-US" altLang="zh-CN" dirty="0"/>
              <a:t>URL</a:t>
            </a:r>
            <a:r>
              <a:rPr lang="zh-CN" altLang="zh-CN" dirty="0"/>
              <a:t>。例如，在当前窗口打开南京师范大学主页：</a:t>
            </a:r>
          </a:p>
        </p:txBody>
      </p:sp>
      <p:sp>
        <p:nvSpPr>
          <p:cNvPr id="10" name="圆角矩形 9"/>
          <p:cNvSpPr/>
          <p:nvPr/>
        </p:nvSpPr>
        <p:spPr>
          <a:xfrm>
            <a:off x="1307804" y="4529647"/>
            <a:ext cx="9335387" cy="408623"/>
          </a:xfrm>
          <a:prstGeom prst="roundRect">
            <a:avLst/>
          </a:prstGeom>
          <a:solidFill>
            <a:schemeClr val="bg1">
              <a:lumMod val="85000"/>
            </a:schemeClr>
          </a:solidFill>
        </p:spPr>
        <p:txBody>
          <a:bodyPr wrap="square">
            <a:spAutoFit/>
          </a:bodyPr>
          <a:lstStyle/>
          <a:p>
            <a:r>
              <a:rPr lang="en-US" altLang="zh-CN" dirty="0" err="1"/>
              <a:t>Window.navigate</a:t>
            </a:r>
            <a:r>
              <a:rPr lang="en-US" altLang="zh-CN" dirty="0"/>
              <a:t> "http://www.njnu.edu.cn";</a:t>
            </a:r>
            <a:endParaRPr lang="zh-CN" altLang="zh-CN" dirty="0"/>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1</a:t>
            </a:r>
            <a:r>
              <a:rPr lang="zh-CN" altLang="zh-CN" sz="2400" b="1" dirty="0">
                <a:solidFill>
                  <a:schemeClr val="bg1"/>
                </a:solidFill>
              </a:rPr>
              <a:t>．</a:t>
            </a:r>
            <a:r>
              <a:rPr lang="en-US" altLang="zh-CN" sz="2400" b="1" dirty="0">
                <a:solidFill>
                  <a:schemeClr val="bg1"/>
                </a:solidFill>
              </a:rPr>
              <a:t>Window</a:t>
            </a:r>
            <a:r>
              <a:rPr lang="zh-CN" altLang="zh-CN" sz="2400" b="1" dirty="0">
                <a:solidFill>
                  <a:schemeClr val="bg1"/>
                </a:solidFill>
              </a:rPr>
              <a:t>对象</a:t>
            </a:r>
          </a:p>
        </p:txBody>
      </p:sp>
      <p:sp>
        <p:nvSpPr>
          <p:cNvPr id="3" name="TextBox 2"/>
          <p:cNvSpPr txBox="1"/>
          <p:nvPr/>
        </p:nvSpPr>
        <p:spPr>
          <a:xfrm>
            <a:off x="1041991" y="988828"/>
            <a:ext cx="9920176" cy="646331"/>
          </a:xfrm>
          <a:prstGeom prst="rect">
            <a:avLst/>
          </a:prstGeom>
          <a:noFill/>
        </p:spPr>
        <p:txBody>
          <a:bodyPr wrap="square" rtlCol="0">
            <a:spAutoFit/>
          </a:bodyPr>
          <a:lstStyle/>
          <a:p>
            <a:pPr lvl="0" indent="446405">
              <a:buSzPct val="60000"/>
              <a:buFont typeface="Wingdings" panose="05000000000000000000" pitchFamily="2" charset="2"/>
              <a:buChar char="l"/>
            </a:pPr>
            <a:r>
              <a:rPr lang="en-US" altLang="zh-CN" dirty="0" err="1"/>
              <a:t>setTimeout</a:t>
            </a:r>
            <a:r>
              <a:rPr lang="en-US" altLang="zh-CN" dirty="0"/>
              <a:t>()</a:t>
            </a:r>
            <a:r>
              <a:rPr lang="zh-CN" altLang="zh-CN" dirty="0"/>
              <a:t>：设置一个计时器，在经过指定的时间间隔后调用一个过程。</a:t>
            </a:r>
          </a:p>
          <a:p>
            <a:pPr indent="446405"/>
            <a:r>
              <a:rPr lang="zh-CN" altLang="zh-CN" dirty="0"/>
              <a:t>语法格式如下：</a:t>
            </a:r>
          </a:p>
        </p:txBody>
      </p:sp>
      <p:sp>
        <p:nvSpPr>
          <p:cNvPr id="4" name="圆角矩形 3"/>
          <p:cNvSpPr/>
          <p:nvPr/>
        </p:nvSpPr>
        <p:spPr>
          <a:xfrm>
            <a:off x="1785489" y="1655020"/>
            <a:ext cx="9017189" cy="408623"/>
          </a:xfrm>
          <a:prstGeom prst="roundRect">
            <a:avLst/>
          </a:prstGeom>
          <a:solidFill>
            <a:schemeClr val="bg1">
              <a:lumMod val="85000"/>
            </a:schemeClr>
          </a:solidFill>
        </p:spPr>
        <p:txBody>
          <a:bodyPr wrap="square">
            <a:spAutoFit/>
          </a:bodyPr>
          <a:lstStyle/>
          <a:p>
            <a:r>
              <a:rPr lang="zh-CN" altLang="zh-CN" dirty="0"/>
              <a:t>变量名</a:t>
            </a:r>
            <a:r>
              <a:rPr lang="en-US" altLang="zh-CN" dirty="0"/>
              <a:t>=</a:t>
            </a:r>
            <a:r>
              <a:rPr lang="en-US" altLang="zh-CN" dirty="0" err="1"/>
              <a:t>Window.setTimeout</a:t>
            </a:r>
            <a:r>
              <a:rPr lang="zh-CN" altLang="zh-CN" dirty="0"/>
              <a:t>（过程名</a:t>
            </a:r>
            <a:r>
              <a:rPr lang="en-US" altLang="zh-CN" dirty="0"/>
              <a:t>, </a:t>
            </a:r>
            <a:r>
              <a:rPr lang="zh-CN" altLang="zh-CN" dirty="0"/>
              <a:t>时间间隔</a:t>
            </a:r>
            <a:r>
              <a:rPr lang="en-US" altLang="zh-CN" dirty="0"/>
              <a:t>, </a:t>
            </a:r>
            <a:r>
              <a:rPr lang="zh-CN" altLang="zh-CN" dirty="0"/>
              <a:t>脚本语言）</a:t>
            </a:r>
          </a:p>
        </p:txBody>
      </p:sp>
      <p:sp>
        <p:nvSpPr>
          <p:cNvPr id="5" name="矩形 4"/>
          <p:cNvSpPr/>
          <p:nvPr/>
        </p:nvSpPr>
        <p:spPr>
          <a:xfrm>
            <a:off x="1041991" y="2132400"/>
            <a:ext cx="10100930" cy="646331"/>
          </a:xfrm>
          <a:prstGeom prst="rect">
            <a:avLst/>
          </a:prstGeom>
        </p:spPr>
        <p:txBody>
          <a:bodyPr wrap="square">
            <a:spAutoFit/>
          </a:bodyPr>
          <a:lstStyle/>
          <a:p>
            <a:pPr indent="446405"/>
            <a:r>
              <a:rPr lang="zh-CN" altLang="zh-CN" dirty="0"/>
              <a:t>其中，变量名保存</a:t>
            </a:r>
            <a:r>
              <a:rPr lang="en-US" altLang="zh-CN" dirty="0" err="1"/>
              <a:t>setTimeout</a:t>
            </a:r>
            <a:r>
              <a:rPr lang="zh-CN" altLang="zh-CN" dirty="0"/>
              <a:t>方法的返回值，它是一个</a:t>
            </a:r>
            <a:r>
              <a:rPr lang="en-US" altLang="zh-CN" dirty="0"/>
              <a:t>Timer</a:t>
            </a:r>
            <a:r>
              <a:rPr lang="zh-CN" altLang="zh-CN" dirty="0"/>
              <a:t>对象。过程名给出到指定的时间间隔要调用的过程或函数的名称。时间间隔以毫秒为单位。例如，打开窗口</a:t>
            </a:r>
            <a:r>
              <a:rPr lang="en-US" altLang="zh-CN" dirty="0"/>
              <a:t>3s</a:t>
            </a:r>
            <a:r>
              <a:rPr lang="zh-CN" altLang="zh-CN" dirty="0"/>
              <a:t>后调用</a:t>
            </a:r>
            <a:r>
              <a:rPr lang="en-US" altLang="zh-CN" dirty="0" err="1"/>
              <a:t>MyProc</a:t>
            </a:r>
            <a:r>
              <a:rPr lang="zh-CN" altLang="zh-CN" dirty="0"/>
              <a:t>过程：</a:t>
            </a:r>
          </a:p>
        </p:txBody>
      </p:sp>
      <p:sp>
        <p:nvSpPr>
          <p:cNvPr id="6" name="圆角矩形 5"/>
          <p:cNvSpPr/>
          <p:nvPr/>
        </p:nvSpPr>
        <p:spPr>
          <a:xfrm>
            <a:off x="1785489" y="2831068"/>
            <a:ext cx="9017189" cy="408623"/>
          </a:xfrm>
          <a:prstGeom prst="roundRect">
            <a:avLst/>
          </a:prstGeom>
          <a:solidFill>
            <a:schemeClr val="bg1">
              <a:lumMod val="85000"/>
            </a:schemeClr>
          </a:solidFill>
        </p:spPr>
        <p:txBody>
          <a:bodyPr wrap="square">
            <a:spAutoFit/>
          </a:bodyPr>
          <a:lstStyle/>
          <a:p>
            <a:r>
              <a:rPr lang="en-US" altLang="zh-CN" dirty="0"/>
              <a:t>TID=</a:t>
            </a:r>
            <a:r>
              <a:rPr lang="en-US" altLang="zh-CN" dirty="0" err="1"/>
              <a:t>Window.setTimout</a:t>
            </a:r>
            <a:r>
              <a:rPr lang="en-US" altLang="zh-CN" dirty="0"/>
              <a:t>("</a:t>
            </a:r>
            <a:r>
              <a:rPr lang="en-US" altLang="zh-CN" dirty="0" err="1"/>
              <a:t>MyProc</a:t>
            </a:r>
            <a:r>
              <a:rPr lang="en-US" altLang="zh-CN" dirty="0"/>
              <a:t>", 3000, "JavaScript");</a:t>
            </a:r>
            <a:endParaRPr lang="zh-CN" altLang="zh-CN" dirty="0"/>
          </a:p>
        </p:txBody>
      </p:sp>
      <p:sp>
        <p:nvSpPr>
          <p:cNvPr id="7" name="矩形 6"/>
          <p:cNvSpPr/>
          <p:nvPr/>
        </p:nvSpPr>
        <p:spPr>
          <a:xfrm>
            <a:off x="1041991" y="3281094"/>
            <a:ext cx="6096000" cy="646331"/>
          </a:xfrm>
          <a:prstGeom prst="rect">
            <a:avLst/>
          </a:prstGeom>
        </p:spPr>
        <p:txBody>
          <a:bodyPr>
            <a:spAutoFit/>
          </a:bodyPr>
          <a:lstStyle/>
          <a:p>
            <a:pPr lvl="0" indent="446405">
              <a:buSzPct val="60000"/>
              <a:buFont typeface="Wingdings" panose="05000000000000000000" pitchFamily="2" charset="2"/>
              <a:buChar char="l"/>
            </a:pPr>
            <a:r>
              <a:rPr lang="en-US" altLang="zh-CN" dirty="0" err="1"/>
              <a:t>clearTimeout</a:t>
            </a:r>
            <a:r>
              <a:rPr lang="en-US" altLang="zh-CN" dirty="0"/>
              <a:t>()</a:t>
            </a:r>
            <a:r>
              <a:rPr lang="zh-CN" altLang="zh-CN" dirty="0"/>
              <a:t>：给指定的计时器复位。</a:t>
            </a:r>
          </a:p>
          <a:p>
            <a:pPr indent="446405"/>
            <a:r>
              <a:rPr lang="zh-CN" altLang="zh-CN" dirty="0"/>
              <a:t>语法格式如下：</a:t>
            </a:r>
          </a:p>
        </p:txBody>
      </p:sp>
      <p:sp>
        <p:nvSpPr>
          <p:cNvPr id="8" name="圆角矩形 7"/>
          <p:cNvSpPr/>
          <p:nvPr/>
        </p:nvSpPr>
        <p:spPr>
          <a:xfrm>
            <a:off x="1785489" y="3927425"/>
            <a:ext cx="9017189" cy="408623"/>
          </a:xfrm>
          <a:prstGeom prst="roundRect">
            <a:avLst/>
          </a:prstGeom>
          <a:solidFill>
            <a:schemeClr val="bg1">
              <a:lumMod val="85000"/>
            </a:schemeClr>
          </a:solidFill>
        </p:spPr>
        <p:txBody>
          <a:bodyPr wrap="square">
            <a:spAutoFit/>
          </a:bodyPr>
          <a:lstStyle/>
          <a:p>
            <a:r>
              <a:rPr lang="en-US" altLang="zh-CN" dirty="0" err="1"/>
              <a:t>Window.clearTimeout</a:t>
            </a:r>
            <a:r>
              <a:rPr lang="en-US" altLang="zh-CN" dirty="0"/>
              <a:t> </a:t>
            </a:r>
            <a:r>
              <a:rPr lang="zh-CN" altLang="zh-CN" dirty="0"/>
              <a:t>对象</a:t>
            </a:r>
          </a:p>
        </p:txBody>
      </p:sp>
      <p:sp>
        <p:nvSpPr>
          <p:cNvPr id="9" name="矩形 8"/>
          <p:cNvSpPr/>
          <p:nvPr/>
        </p:nvSpPr>
        <p:spPr>
          <a:xfrm>
            <a:off x="1463744" y="4407287"/>
            <a:ext cx="7488865" cy="369332"/>
          </a:xfrm>
          <a:prstGeom prst="rect">
            <a:avLst/>
          </a:prstGeom>
        </p:spPr>
        <p:txBody>
          <a:bodyPr wrap="square">
            <a:spAutoFit/>
          </a:bodyPr>
          <a:lstStyle/>
          <a:p>
            <a:r>
              <a:rPr lang="zh-CN" altLang="zh-CN" dirty="0"/>
              <a:t>其中，“对象”是用</a:t>
            </a:r>
            <a:r>
              <a:rPr lang="en-US" altLang="zh-CN" dirty="0" err="1"/>
              <a:t>SetTimeout</a:t>
            </a:r>
            <a:r>
              <a:rPr lang="zh-CN" altLang="zh-CN" dirty="0"/>
              <a:t>方法返回的计数器对象。例如，</a:t>
            </a:r>
          </a:p>
        </p:txBody>
      </p:sp>
      <p:sp>
        <p:nvSpPr>
          <p:cNvPr id="10" name="圆角矩形 9"/>
          <p:cNvSpPr/>
          <p:nvPr/>
        </p:nvSpPr>
        <p:spPr>
          <a:xfrm>
            <a:off x="1785488" y="4803874"/>
            <a:ext cx="9017189" cy="408623"/>
          </a:xfrm>
          <a:prstGeom prst="roundRect">
            <a:avLst/>
          </a:prstGeom>
          <a:solidFill>
            <a:schemeClr val="bg1">
              <a:lumMod val="85000"/>
            </a:schemeClr>
          </a:solidFill>
        </p:spPr>
        <p:txBody>
          <a:bodyPr wrap="square">
            <a:spAutoFit/>
          </a:bodyPr>
          <a:lstStyle/>
          <a:p>
            <a:r>
              <a:rPr lang="en-US" altLang="zh-CN" dirty="0" err="1"/>
              <a:t>Window.clearTimeout</a:t>
            </a:r>
            <a:r>
              <a:rPr lang="en-US" altLang="zh-CN" dirty="0"/>
              <a:t> TID</a:t>
            </a:r>
            <a:endParaRPr lang="zh-CN" altLang="zh-CN" dirty="0"/>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1</a:t>
            </a:r>
            <a:r>
              <a:rPr lang="zh-CN" altLang="zh-CN" sz="2400" b="1" dirty="0">
                <a:solidFill>
                  <a:schemeClr val="bg1"/>
                </a:solidFill>
              </a:rPr>
              <a:t>．</a:t>
            </a:r>
            <a:r>
              <a:rPr lang="en-US" altLang="zh-CN" sz="2400" b="1" dirty="0">
                <a:solidFill>
                  <a:schemeClr val="bg1"/>
                </a:solidFill>
              </a:rPr>
              <a:t>Window</a:t>
            </a:r>
            <a:r>
              <a:rPr lang="zh-CN" altLang="zh-CN" sz="2400" b="1" dirty="0">
                <a:solidFill>
                  <a:schemeClr val="bg1"/>
                </a:solidFill>
              </a:rPr>
              <a:t>对象</a:t>
            </a:r>
          </a:p>
        </p:txBody>
      </p:sp>
      <p:sp>
        <p:nvSpPr>
          <p:cNvPr id="3" name="TextBox 2"/>
          <p:cNvSpPr txBox="1"/>
          <p:nvPr/>
        </p:nvSpPr>
        <p:spPr>
          <a:xfrm>
            <a:off x="1052623" y="1063256"/>
            <a:ext cx="9835117" cy="646331"/>
          </a:xfrm>
          <a:prstGeom prst="rect">
            <a:avLst/>
          </a:prstGeom>
          <a:noFill/>
        </p:spPr>
        <p:txBody>
          <a:bodyPr wrap="square" rtlCol="0">
            <a:spAutoFit/>
          </a:bodyPr>
          <a:lstStyle/>
          <a:p>
            <a:pPr lvl="0" indent="446405">
              <a:buSzPct val="60000"/>
              <a:buFont typeface="Wingdings" panose="05000000000000000000" pitchFamily="2" charset="2"/>
              <a:buChar char="l"/>
            </a:pPr>
            <a:r>
              <a:rPr lang="en-US" altLang="zh-CN" dirty="0"/>
              <a:t>focus()</a:t>
            </a:r>
            <a:r>
              <a:rPr lang="zh-CN" altLang="zh-CN" dirty="0"/>
              <a:t>：使一个</a:t>
            </a:r>
            <a:r>
              <a:rPr lang="en-US" altLang="zh-CN" dirty="0"/>
              <a:t>Window</a:t>
            </a:r>
            <a:r>
              <a:rPr lang="zh-CN" altLang="zh-CN" dirty="0"/>
              <a:t>对象得到当前焦点。例如，要使</a:t>
            </a:r>
            <a:r>
              <a:rPr lang="en-US" altLang="zh-CN" dirty="0" err="1"/>
              <a:t>NewWindow</a:t>
            </a:r>
            <a:r>
              <a:rPr lang="zh-CN" altLang="zh-CN" dirty="0"/>
              <a:t>对象得到焦点，使用如下语句：</a:t>
            </a:r>
          </a:p>
        </p:txBody>
      </p:sp>
      <p:sp>
        <p:nvSpPr>
          <p:cNvPr id="4" name="圆角矩形 3"/>
          <p:cNvSpPr/>
          <p:nvPr/>
        </p:nvSpPr>
        <p:spPr>
          <a:xfrm>
            <a:off x="1715469" y="1697551"/>
            <a:ext cx="8810763" cy="408623"/>
          </a:xfrm>
          <a:prstGeom prst="roundRect">
            <a:avLst/>
          </a:prstGeom>
          <a:solidFill>
            <a:schemeClr val="bg1">
              <a:lumMod val="85000"/>
            </a:schemeClr>
          </a:solidFill>
        </p:spPr>
        <p:txBody>
          <a:bodyPr wrap="square">
            <a:spAutoFit/>
          </a:bodyPr>
          <a:lstStyle/>
          <a:p>
            <a:r>
              <a:rPr lang="en-US" altLang="zh-CN" dirty="0" err="1"/>
              <a:t>NewWindow.focus</a:t>
            </a:r>
            <a:r>
              <a:rPr lang="en-US" altLang="zh-CN" dirty="0"/>
              <a:t>;</a:t>
            </a:r>
            <a:endParaRPr lang="zh-CN" altLang="zh-CN" dirty="0"/>
          </a:p>
        </p:txBody>
      </p:sp>
      <p:sp>
        <p:nvSpPr>
          <p:cNvPr id="5" name="矩形 4"/>
          <p:cNvSpPr/>
          <p:nvPr/>
        </p:nvSpPr>
        <p:spPr>
          <a:xfrm>
            <a:off x="1052622" y="2147577"/>
            <a:ext cx="9835117" cy="646331"/>
          </a:xfrm>
          <a:prstGeom prst="rect">
            <a:avLst/>
          </a:prstGeom>
        </p:spPr>
        <p:txBody>
          <a:bodyPr wrap="square">
            <a:spAutoFit/>
          </a:bodyPr>
          <a:lstStyle/>
          <a:p>
            <a:pPr lvl="0" indent="446405">
              <a:buSzPct val="60000"/>
              <a:buFont typeface="Wingdings" panose="05000000000000000000" pitchFamily="2" charset="2"/>
              <a:buChar char="l"/>
            </a:pPr>
            <a:r>
              <a:rPr lang="en-US" altLang="zh-CN" dirty="0"/>
              <a:t>blur()</a:t>
            </a:r>
            <a:r>
              <a:rPr lang="zh-CN" altLang="zh-CN" dirty="0"/>
              <a:t>：使一个</a:t>
            </a:r>
            <a:r>
              <a:rPr lang="en-US" altLang="zh-CN" dirty="0"/>
              <a:t>Window</a:t>
            </a:r>
            <a:r>
              <a:rPr lang="zh-CN" altLang="zh-CN" dirty="0"/>
              <a:t>对象失去当前焦点。例如，要使</a:t>
            </a:r>
            <a:r>
              <a:rPr lang="en-US" altLang="zh-CN" dirty="0" err="1"/>
              <a:t>NewWindow</a:t>
            </a:r>
            <a:r>
              <a:rPr lang="zh-CN" altLang="zh-CN" dirty="0"/>
              <a:t>对象失去焦点，使用如下语句：</a:t>
            </a:r>
          </a:p>
        </p:txBody>
      </p:sp>
      <p:sp>
        <p:nvSpPr>
          <p:cNvPr id="6" name="圆角矩形 5"/>
          <p:cNvSpPr/>
          <p:nvPr/>
        </p:nvSpPr>
        <p:spPr>
          <a:xfrm>
            <a:off x="1687887" y="2862966"/>
            <a:ext cx="8838345" cy="408623"/>
          </a:xfrm>
          <a:prstGeom prst="roundRect">
            <a:avLst/>
          </a:prstGeom>
          <a:solidFill>
            <a:schemeClr val="bg1">
              <a:lumMod val="85000"/>
            </a:schemeClr>
          </a:solidFill>
        </p:spPr>
        <p:txBody>
          <a:bodyPr wrap="square">
            <a:spAutoFit/>
          </a:bodyPr>
          <a:lstStyle/>
          <a:p>
            <a:r>
              <a:rPr lang="en-US" altLang="zh-CN" dirty="0" err="1"/>
              <a:t>NewWindow.blur</a:t>
            </a:r>
            <a:endParaRPr lang="zh-CN" altLang="zh-CN" dirty="0"/>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1</a:t>
            </a:r>
            <a:r>
              <a:rPr lang="zh-CN" altLang="zh-CN" sz="2400" b="1" dirty="0">
                <a:solidFill>
                  <a:schemeClr val="bg1"/>
                </a:solidFill>
              </a:rPr>
              <a:t>．</a:t>
            </a:r>
            <a:r>
              <a:rPr lang="en-US" altLang="zh-CN" sz="2400" b="1" dirty="0">
                <a:solidFill>
                  <a:schemeClr val="bg1"/>
                </a:solidFill>
              </a:rPr>
              <a:t>Window</a:t>
            </a:r>
            <a:r>
              <a:rPr lang="zh-CN" altLang="zh-CN" sz="2400" b="1" dirty="0">
                <a:solidFill>
                  <a:schemeClr val="bg1"/>
                </a:solidFill>
              </a:rPr>
              <a:t>对象</a:t>
            </a:r>
          </a:p>
        </p:txBody>
      </p:sp>
      <p:sp>
        <p:nvSpPr>
          <p:cNvPr id="3" name="矩形 2"/>
          <p:cNvSpPr/>
          <p:nvPr/>
        </p:nvSpPr>
        <p:spPr>
          <a:xfrm>
            <a:off x="1166037" y="1032486"/>
            <a:ext cx="6096000" cy="646331"/>
          </a:xfrm>
          <a:prstGeom prst="rect">
            <a:avLst/>
          </a:prstGeom>
        </p:spPr>
        <p:txBody>
          <a:bodyPr>
            <a:spAutoFit/>
          </a:bodyPr>
          <a:lstStyle/>
          <a:p>
            <a:r>
              <a:rPr lang="zh-CN" altLang="zh-CN" b="1" dirty="0"/>
              <a:t>（</a:t>
            </a:r>
            <a:r>
              <a:rPr lang="en-US" altLang="zh-CN" b="1" dirty="0"/>
              <a:t>3</a:t>
            </a:r>
            <a:r>
              <a:rPr lang="zh-CN" altLang="zh-CN" b="1" dirty="0"/>
              <a:t>）</a:t>
            </a:r>
            <a:r>
              <a:rPr lang="en-US" altLang="zh-CN" b="1" dirty="0"/>
              <a:t>Window</a:t>
            </a:r>
            <a:r>
              <a:rPr lang="zh-CN" altLang="zh-CN" b="1" dirty="0"/>
              <a:t>对象的事件</a:t>
            </a:r>
          </a:p>
          <a:p>
            <a:r>
              <a:rPr lang="en-US" altLang="zh-CN" dirty="0"/>
              <a:t>Window</a:t>
            </a:r>
            <a:r>
              <a:rPr lang="zh-CN" altLang="zh-CN" dirty="0"/>
              <a:t>对象事件如表</a:t>
            </a:r>
            <a:r>
              <a:rPr lang="en-US" altLang="zh-CN" dirty="0"/>
              <a:t>2.7</a:t>
            </a:r>
            <a:r>
              <a:rPr lang="zh-CN" altLang="zh-CN" dirty="0"/>
              <a:t>所示。</a:t>
            </a:r>
          </a:p>
        </p:txBody>
      </p:sp>
      <p:graphicFrame>
        <p:nvGraphicFramePr>
          <p:cNvPr id="4" name="表格 3"/>
          <p:cNvGraphicFramePr>
            <a:graphicFrameLocks noGrp="1"/>
          </p:cNvGraphicFramePr>
          <p:nvPr/>
        </p:nvGraphicFramePr>
        <p:xfrm>
          <a:off x="3338845" y="1914650"/>
          <a:ext cx="5560606" cy="2955060"/>
        </p:xfrm>
        <a:graphic>
          <a:graphicData uri="http://schemas.openxmlformats.org/drawingml/2006/table">
            <a:tbl>
              <a:tblPr/>
              <a:tblGrid>
                <a:gridCol w="1976124">
                  <a:extLst>
                    <a:ext uri="{9D8B030D-6E8A-4147-A177-3AD203B41FA5}">
                      <a16:colId xmlns:a16="http://schemas.microsoft.com/office/drawing/2014/main" val="20000"/>
                    </a:ext>
                  </a:extLst>
                </a:gridCol>
                <a:gridCol w="3584482">
                  <a:extLst>
                    <a:ext uri="{9D8B030D-6E8A-4147-A177-3AD203B41FA5}">
                      <a16:colId xmlns:a16="http://schemas.microsoft.com/office/drawing/2014/main" val="20001"/>
                    </a:ext>
                  </a:extLst>
                </a:gridCol>
              </a:tblGrid>
              <a:tr h="328340">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事</a:t>
                      </a:r>
                      <a:r>
                        <a:rPr lang="en-US" sz="1400" kern="100">
                          <a:effectLst/>
                          <a:latin typeface="Times New Roman" panose="02020603050405020304"/>
                          <a:ea typeface="宋体" panose="02010600030101010101" pitchFamily="2" charset="-122"/>
                        </a:rPr>
                        <a:t>    </a:t>
                      </a:r>
                      <a:r>
                        <a:rPr lang="zh-CN" sz="1400" kern="100">
                          <a:effectLst/>
                          <a:latin typeface="Times New Roman" panose="02020603050405020304"/>
                          <a:ea typeface="宋体" panose="02010600030101010101" pitchFamily="2" charset="-122"/>
                        </a:rPr>
                        <a:t>件</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说</a:t>
                      </a:r>
                      <a:r>
                        <a:rPr lang="en-US" sz="1400" kern="100">
                          <a:effectLst/>
                          <a:latin typeface="Times New Roman" panose="02020603050405020304"/>
                          <a:ea typeface="宋体" panose="02010600030101010101" pitchFamily="2" charset="-122"/>
                        </a:rPr>
                        <a:t>    </a:t>
                      </a:r>
                      <a:r>
                        <a:rPr lang="zh-CN" sz="1400" kern="100">
                          <a:effectLst/>
                          <a:latin typeface="Times New Roman" panose="02020603050405020304"/>
                          <a:ea typeface="宋体" panose="02010600030101010101" pitchFamily="2" charset="-122"/>
                        </a:rPr>
                        <a:t>明</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extLst>
                  <a:ext uri="{0D108BD9-81ED-4DB2-BD59-A6C34878D82A}">
                    <a16:rowId xmlns:a16="http://schemas.microsoft.com/office/drawing/2014/main" val="10000"/>
                  </a:ext>
                </a:extLst>
              </a:tr>
              <a:tr h="328340">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OnLoad</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100">
                          <a:effectLst/>
                          <a:latin typeface="Times New Roman" panose="02020603050405020304"/>
                          <a:ea typeface="宋体" panose="02010600030101010101" pitchFamily="2" charset="-122"/>
                        </a:rPr>
                        <a:t>HTML</a:t>
                      </a:r>
                      <a:r>
                        <a:rPr lang="zh-CN" sz="1400" kern="100">
                          <a:effectLst/>
                          <a:latin typeface="Times New Roman" panose="02020603050405020304"/>
                          <a:ea typeface="宋体" panose="02010600030101010101" pitchFamily="2" charset="-122"/>
                        </a:rPr>
                        <a:t>文件载入浏览器时发生</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8340">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OnUnLoad</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en-US" sz="1400" kern="100">
                          <a:effectLst/>
                          <a:latin typeface="Times New Roman" panose="02020603050405020304"/>
                          <a:ea typeface="宋体" panose="02010600030101010101" pitchFamily="2" charset="-122"/>
                        </a:rPr>
                        <a:t>HTML</a:t>
                      </a:r>
                      <a:r>
                        <a:rPr lang="zh-CN" sz="1400" kern="100">
                          <a:effectLst/>
                          <a:latin typeface="Times New Roman" panose="02020603050405020304"/>
                          <a:ea typeface="宋体" panose="02010600030101010101" pitchFamily="2" charset="-122"/>
                        </a:rPr>
                        <a:t>文件从浏览器删除时发生</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8340">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OnFocus</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zh-CN" sz="1400" kern="100">
                          <a:effectLst/>
                          <a:latin typeface="Times New Roman" panose="02020603050405020304"/>
                          <a:ea typeface="宋体" panose="02010600030101010101" pitchFamily="2" charset="-122"/>
                        </a:rPr>
                        <a:t>窗口获得焦点时发生</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8340">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OnBlur</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zh-CN" sz="1400" kern="100">
                          <a:effectLst/>
                          <a:latin typeface="Times New Roman" panose="02020603050405020304"/>
                          <a:ea typeface="宋体" panose="02010600030101010101" pitchFamily="2" charset="-122"/>
                        </a:rPr>
                        <a:t>窗口失去焦点时发生</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8340">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OnHelp</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zh-CN" sz="1400" kern="100">
                          <a:effectLst/>
                          <a:latin typeface="Times New Roman" panose="02020603050405020304"/>
                          <a:ea typeface="宋体" panose="02010600030101010101" pitchFamily="2" charset="-122"/>
                        </a:rPr>
                        <a:t>用户按下</a:t>
                      </a:r>
                      <a:r>
                        <a:rPr lang="en-US" sz="1400" kern="100">
                          <a:effectLst/>
                          <a:latin typeface="Times New Roman" panose="02020603050405020304"/>
                          <a:ea typeface="宋体" panose="02010600030101010101" pitchFamily="2" charset="-122"/>
                        </a:rPr>
                        <a:t>F1</a:t>
                      </a:r>
                      <a:r>
                        <a:rPr lang="zh-CN" sz="1400" kern="100">
                          <a:effectLst/>
                          <a:latin typeface="Times New Roman" panose="02020603050405020304"/>
                          <a:ea typeface="宋体" panose="02010600030101010101" pitchFamily="2" charset="-122"/>
                        </a:rPr>
                        <a:t>键时发生</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28340">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onResize</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zh-CN" sz="1400" kern="100">
                          <a:effectLst/>
                          <a:latin typeface="Times New Roman" panose="02020603050405020304"/>
                          <a:ea typeface="宋体" panose="02010600030101010101" pitchFamily="2" charset="-122"/>
                        </a:rPr>
                        <a:t>用户调整窗口大小时发生</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28340">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OnScroll</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zh-CN" sz="1400" kern="100">
                          <a:effectLst/>
                          <a:latin typeface="Times New Roman" panose="02020603050405020304"/>
                          <a:ea typeface="宋体" panose="02010600030101010101" pitchFamily="2" charset="-122"/>
                        </a:rPr>
                        <a:t>用户滚动窗口时发生</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28340">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OnError</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zh-CN" sz="1400" kern="100" dirty="0">
                          <a:effectLst/>
                          <a:latin typeface="Times New Roman" panose="02020603050405020304"/>
                          <a:ea typeface="宋体" panose="02010600030101010101" pitchFamily="2" charset="-122"/>
                        </a:rPr>
                        <a:t>载入</a:t>
                      </a:r>
                      <a:r>
                        <a:rPr lang="en-US" sz="1400" kern="100" dirty="0">
                          <a:effectLst/>
                          <a:latin typeface="Times New Roman" panose="02020603050405020304"/>
                          <a:ea typeface="宋体" panose="02010600030101010101" pitchFamily="2" charset="-122"/>
                        </a:rPr>
                        <a:t>HTML</a:t>
                      </a:r>
                      <a:r>
                        <a:rPr lang="zh-CN" sz="1400" kern="100" dirty="0">
                          <a:effectLst/>
                          <a:latin typeface="Times New Roman" panose="02020603050405020304"/>
                          <a:ea typeface="宋体" panose="02010600030101010101" pitchFamily="2" charset="-122"/>
                        </a:rPr>
                        <a:t>文件出错时发生</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2</a:t>
            </a:r>
            <a:r>
              <a:rPr lang="zh-CN" altLang="zh-CN" sz="2400" b="1" dirty="0">
                <a:solidFill>
                  <a:schemeClr val="bg1"/>
                </a:solidFill>
              </a:rPr>
              <a:t>．</a:t>
            </a:r>
            <a:r>
              <a:rPr lang="en-US" altLang="zh-CN" sz="2400" b="1" dirty="0">
                <a:solidFill>
                  <a:schemeClr val="bg1"/>
                </a:solidFill>
              </a:rPr>
              <a:t>Document</a:t>
            </a:r>
            <a:r>
              <a:rPr lang="zh-CN" altLang="zh-CN" sz="2400" b="1" dirty="0">
                <a:solidFill>
                  <a:schemeClr val="bg1"/>
                </a:solidFill>
              </a:rPr>
              <a:t>对象</a:t>
            </a:r>
          </a:p>
        </p:txBody>
      </p:sp>
      <p:sp>
        <p:nvSpPr>
          <p:cNvPr id="3" name="TextBox 2"/>
          <p:cNvSpPr txBox="1"/>
          <p:nvPr/>
        </p:nvSpPr>
        <p:spPr>
          <a:xfrm>
            <a:off x="999460" y="999460"/>
            <a:ext cx="10132828" cy="2308324"/>
          </a:xfrm>
          <a:prstGeom prst="rect">
            <a:avLst/>
          </a:prstGeom>
          <a:noFill/>
        </p:spPr>
        <p:txBody>
          <a:bodyPr wrap="square" rtlCol="0">
            <a:spAutoFit/>
          </a:bodyPr>
          <a:lstStyle/>
          <a:p>
            <a:pPr indent="446405"/>
            <a:r>
              <a:rPr lang="zh-CN" altLang="zh-CN" b="1" dirty="0"/>
              <a:t>（</a:t>
            </a:r>
            <a:r>
              <a:rPr lang="en-US" altLang="zh-CN" b="1" dirty="0"/>
              <a:t>1</a:t>
            </a:r>
            <a:r>
              <a:rPr lang="zh-CN" altLang="zh-CN" b="1" dirty="0"/>
              <a:t>）</a:t>
            </a:r>
            <a:r>
              <a:rPr lang="en-US" altLang="zh-CN" b="1" dirty="0"/>
              <a:t>Document</a:t>
            </a:r>
            <a:r>
              <a:rPr lang="zh-CN" altLang="zh-CN" b="1" dirty="0"/>
              <a:t>对象的属性</a:t>
            </a:r>
          </a:p>
          <a:p>
            <a:pPr indent="446405"/>
            <a:r>
              <a:rPr lang="en-US" altLang="zh-CN" dirty="0"/>
              <a:t>Document</a:t>
            </a:r>
            <a:r>
              <a:rPr lang="zh-CN" altLang="zh-CN" dirty="0"/>
              <a:t>对象有许多属性，用来设置文档的背景颜色、链接颜色和文档标题等，也可执行更为复杂的操作。</a:t>
            </a:r>
          </a:p>
          <a:p>
            <a:pPr indent="446405"/>
            <a:r>
              <a:rPr lang="zh-CN" altLang="zh-CN" dirty="0"/>
              <a:t>① 与颜色有关的属性。</a:t>
            </a:r>
          </a:p>
          <a:p>
            <a:pPr lvl="0" indent="446405">
              <a:buSzPct val="60000"/>
              <a:buFont typeface="Wingdings" panose="05000000000000000000" pitchFamily="2" charset="2"/>
              <a:buChar char="l"/>
            </a:pPr>
            <a:r>
              <a:rPr lang="en-US" altLang="zh-CN" dirty="0" err="1"/>
              <a:t>fgColor</a:t>
            </a:r>
            <a:r>
              <a:rPr lang="zh-CN" altLang="zh-CN" dirty="0"/>
              <a:t>：设置或返回文档的文本颜色。</a:t>
            </a:r>
          </a:p>
          <a:p>
            <a:pPr lvl="0" indent="446405">
              <a:buSzPct val="60000"/>
              <a:buFont typeface="Wingdings" panose="05000000000000000000" pitchFamily="2" charset="2"/>
              <a:buChar char="l"/>
            </a:pPr>
            <a:r>
              <a:rPr lang="en-US" altLang="zh-CN" dirty="0" err="1"/>
              <a:t>bgColor</a:t>
            </a:r>
            <a:r>
              <a:rPr lang="zh-CN" altLang="zh-CN" dirty="0"/>
              <a:t>：设置或返回文档的背景颜色。它与</a:t>
            </a:r>
            <a:r>
              <a:rPr lang="en-US" altLang="zh-CN" dirty="0"/>
              <a:t>body</a:t>
            </a:r>
            <a:r>
              <a:rPr lang="zh-CN" altLang="zh-CN" dirty="0"/>
              <a:t>标记的</a:t>
            </a:r>
            <a:r>
              <a:rPr lang="en-US" altLang="zh-CN" dirty="0" err="1"/>
              <a:t>bgcolor</a:t>
            </a:r>
            <a:r>
              <a:rPr lang="zh-CN" altLang="zh-CN" dirty="0"/>
              <a:t>属性功能相同。</a:t>
            </a:r>
          </a:p>
          <a:p>
            <a:pPr lvl="0" indent="446405">
              <a:buSzPct val="60000"/>
              <a:buFont typeface="Wingdings" panose="05000000000000000000" pitchFamily="2" charset="2"/>
              <a:buChar char="l"/>
            </a:pPr>
            <a:r>
              <a:rPr lang="en-US" altLang="zh-CN" dirty="0" err="1"/>
              <a:t>linkColor</a:t>
            </a:r>
            <a:r>
              <a:rPr lang="zh-CN" altLang="zh-CN" dirty="0"/>
              <a:t>：设置或返回文档中超链接的颜色。它与</a:t>
            </a:r>
            <a:r>
              <a:rPr lang="en-US" altLang="zh-CN" dirty="0"/>
              <a:t>body</a:t>
            </a:r>
            <a:r>
              <a:rPr lang="zh-CN" altLang="zh-CN" dirty="0"/>
              <a:t>标记的</a:t>
            </a:r>
            <a:r>
              <a:rPr lang="en-US" altLang="zh-CN" dirty="0"/>
              <a:t>link</a:t>
            </a:r>
            <a:r>
              <a:rPr lang="zh-CN" altLang="zh-CN" dirty="0"/>
              <a:t>属性功能相同。</a:t>
            </a:r>
            <a:endParaRPr lang="en-US" altLang="zh-CN" dirty="0"/>
          </a:p>
          <a:p>
            <a:pPr lvl="0" indent="446405"/>
            <a:r>
              <a:rPr lang="zh-CN" altLang="zh-CN" dirty="0"/>
              <a:t>使用方法如下：</a:t>
            </a:r>
          </a:p>
        </p:txBody>
      </p:sp>
      <p:sp>
        <p:nvSpPr>
          <p:cNvPr id="4" name="圆角矩形 3"/>
          <p:cNvSpPr/>
          <p:nvPr/>
        </p:nvSpPr>
        <p:spPr>
          <a:xfrm>
            <a:off x="1627333" y="3307784"/>
            <a:ext cx="8909532" cy="408623"/>
          </a:xfrm>
          <a:prstGeom prst="roundRect">
            <a:avLst/>
          </a:prstGeom>
          <a:solidFill>
            <a:schemeClr val="bg1">
              <a:lumMod val="85000"/>
            </a:schemeClr>
          </a:solidFill>
        </p:spPr>
        <p:txBody>
          <a:bodyPr wrap="square">
            <a:spAutoFit/>
          </a:bodyPr>
          <a:lstStyle/>
          <a:p>
            <a:r>
              <a:rPr lang="en-US" altLang="zh-CN" dirty="0" err="1"/>
              <a:t>Window.document.linkColor</a:t>
            </a:r>
            <a:r>
              <a:rPr lang="en-US" altLang="zh-CN" dirty="0"/>
              <a:t> = color;</a:t>
            </a:r>
            <a:endParaRPr lang="zh-CN" altLang="zh-CN" dirty="0"/>
          </a:p>
        </p:txBody>
      </p:sp>
      <p:sp>
        <p:nvSpPr>
          <p:cNvPr id="5" name="TextBox 4"/>
          <p:cNvSpPr txBox="1"/>
          <p:nvPr/>
        </p:nvSpPr>
        <p:spPr>
          <a:xfrm>
            <a:off x="999460" y="3795823"/>
            <a:ext cx="10132828" cy="1200329"/>
          </a:xfrm>
          <a:prstGeom prst="rect">
            <a:avLst/>
          </a:prstGeom>
          <a:noFill/>
        </p:spPr>
        <p:txBody>
          <a:bodyPr wrap="square" rtlCol="0">
            <a:spAutoFit/>
          </a:bodyPr>
          <a:lstStyle/>
          <a:p>
            <a:pPr indent="446405"/>
            <a:r>
              <a:rPr lang="en-US" altLang="zh-CN" dirty="0" err="1"/>
              <a:t>linkColor</a:t>
            </a:r>
            <a:r>
              <a:rPr lang="zh-CN" altLang="zh-CN" dirty="0"/>
              <a:t>的值在网页首次载入时设置，随后可以重新设置和修改。</a:t>
            </a:r>
          </a:p>
          <a:p>
            <a:pPr lvl="0" indent="446405">
              <a:buSzPct val="60000"/>
              <a:buFont typeface="Wingdings" panose="05000000000000000000" pitchFamily="2" charset="2"/>
              <a:buChar char="l"/>
            </a:pPr>
            <a:r>
              <a:rPr lang="en-US" altLang="zh-CN" dirty="0" err="1"/>
              <a:t>alinkColor</a:t>
            </a:r>
            <a:r>
              <a:rPr lang="zh-CN" altLang="zh-CN" dirty="0"/>
              <a:t>：设置或返回文档中活动链接的颜色。活动链接是鼠标指针指向—个超链接，按下鼠标左键但尚未释放时的状态。它与</a:t>
            </a:r>
            <a:r>
              <a:rPr lang="en-US" altLang="zh-CN" dirty="0"/>
              <a:t>body</a:t>
            </a:r>
            <a:r>
              <a:rPr lang="zh-CN" altLang="zh-CN" dirty="0"/>
              <a:t>标记的</a:t>
            </a:r>
            <a:r>
              <a:rPr lang="en-US" altLang="zh-CN" dirty="0" err="1"/>
              <a:t>alink</a:t>
            </a:r>
            <a:r>
              <a:rPr lang="zh-CN" altLang="zh-CN" dirty="0"/>
              <a:t>属性功能相同。</a:t>
            </a:r>
          </a:p>
          <a:p>
            <a:pPr lvl="0" indent="446405">
              <a:buSzPct val="60000"/>
              <a:buFont typeface="Wingdings" panose="05000000000000000000" pitchFamily="2" charset="2"/>
              <a:buChar char="l"/>
            </a:pPr>
            <a:r>
              <a:rPr lang="en-US" altLang="zh-CN" dirty="0" err="1"/>
              <a:t>vlinkColor</a:t>
            </a:r>
            <a:r>
              <a:rPr lang="zh-CN" altLang="zh-CN" dirty="0"/>
              <a:t>：设置或返回已经访问过的超链接的颜色，与</a:t>
            </a:r>
            <a:r>
              <a:rPr lang="en-US" altLang="zh-CN" dirty="0"/>
              <a:t>body</a:t>
            </a:r>
            <a:r>
              <a:rPr lang="zh-CN" altLang="zh-CN" dirty="0"/>
              <a:t>标记中的</a:t>
            </a:r>
            <a:r>
              <a:rPr lang="en-US" altLang="zh-CN" dirty="0" err="1"/>
              <a:t>vlink</a:t>
            </a:r>
            <a:r>
              <a:rPr lang="zh-CN" altLang="zh-CN" dirty="0"/>
              <a:t>属性功能相同。</a:t>
            </a:r>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2</a:t>
            </a:r>
            <a:r>
              <a:rPr lang="zh-CN" altLang="zh-CN" sz="2400" b="1" dirty="0">
                <a:solidFill>
                  <a:schemeClr val="bg1"/>
                </a:solidFill>
              </a:rPr>
              <a:t>．</a:t>
            </a:r>
            <a:r>
              <a:rPr lang="en-US" altLang="zh-CN" sz="2400" b="1" dirty="0">
                <a:solidFill>
                  <a:schemeClr val="bg1"/>
                </a:solidFill>
              </a:rPr>
              <a:t>Document</a:t>
            </a:r>
            <a:r>
              <a:rPr lang="zh-CN" altLang="zh-CN" sz="2400" b="1" dirty="0">
                <a:solidFill>
                  <a:schemeClr val="bg1"/>
                </a:solidFill>
              </a:rPr>
              <a:t>对象</a:t>
            </a:r>
          </a:p>
        </p:txBody>
      </p:sp>
      <p:sp>
        <p:nvSpPr>
          <p:cNvPr id="3" name="TextBox 2"/>
          <p:cNvSpPr txBox="1"/>
          <p:nvPr/>
        </p:nvSpPr>
        <p:spPr>
          <a:xfrm>
            <a:off x="1084521" y="1180214"/>
            <a:ext cx="9835116" cy="2537874"/>
          </a:xfrm>
          <a:prstGeom prst="rect">
            <a:avLst/>
          </a:prstGeom>
          <a:noFill/>
        </p:spPr>
        <p:txBody>
          <a:bodyPr wrap="square" rtlCol="0">
            <a:spAutoFit/>
          </a:bodyPr>
          <a:lstStyle/>
          <a:p>
            <a:pPr indent="446405">
              <a:lnSpc>
                <a:spcPct val="150000"/>
              </a:lnSpc>
            </a:pPr>
            <a:r>
              <a:rPr lang="zh-CN" altLang="zh-CN" dirty="0"/>
              <a:t>② 与</a:t>
            </a:r>
            <a:r>
              <a:rPr lang="en-US" altLang="zh-CN" dirty="0"/>
              <a:t>HTML</a:t>
            </a:r>
            <a:r>
              <a:rPr lang="zh-CN" altLang="zh-CN" dirty="0"/>
              <a:t>文件有关的属性。</a:t>
            </a:r>
          </a:p>
          <a:p>
            <a:pPr lvl="0" indent="446405">
              <a:lnSpc>
                <a:spcPct val="150000"/>
              </a:lnSpc>
              <a:buSzPct val="60000"/>
              <a:buFont typeface="Wingdings" panose="05000000000000000000" pitchFamily="2" charset="2"/>
              <a:buChar char="l"/>
            </a:pPr>
            <a:r>
              <a:rPr lang="en-US" altLang="zh-CN" dirty="0"/>
              <a:t>title</a:t>
            </a:r>
            <a:r>
              <a:rPr lang="zh-CN" altLang="zh-CN" dirty="0"/>
              <a:t>：返回当前文档的标题，在运行期间不能改变。</a:t>
            </a:r>
          </a:p>
          <a:p>
            <a:pPr lvl="0" indent="446405">
              <a:lnSpc>
                <a:spcPct val="150000"/>
              </a:lnSpc>
              <a:buSzPct val="60000"/>
              <a:buFont typeface="Wingdings" panose="05000000000000000000" pitchFamily="2" charset="2"/>
              <a:buChar char="l"/>
            </a:pPr>
            <a:r>
              <a:rPr lang="en-US" altLang="zh-CN" dirty="0"/>
              <a:t>location</a:t>
            </a:r>
            <a:r>
              <a:rPr lang="zh-CN" altLang="zh-CN" dirty="0"/>
              <a:t>：设置或返回文档的</a:t>
            </a:r>
            <a:r>
              <a:rPr lang="en-US" altLang="zh-CN" dirty="0"/>
              <a:t>URL</a:t>
            </a:r>
            <a:r>
              <a:rPr lang="zh-CN" altLang="zh-CN" dirty="0"/>
              <a:t>。</a:t>
            </a:r>
          </a:p>
          <a:p>
            <a:pPr lvl="0" indent="446405">
              <a:lnSpc>
                <a:spcPct val="150000"/>
              </a:lnSpc>
              <a:buSzPct val="60000"/>
              <a:buFont typeface="Wingdings" panose="05000000000000000000" pitchFamily="2" charset="2"/>
              <a:buChar char="l"/>
            </a:pPr>
            <a:r>
              <a:rPr lang="en-US" altLang="zh-CN" dirty="0" err="1"/>
              <a:t>parentWindow</a:t>
            </a:r>
            <a:r>
              <a:rPr lang="zh-CN" altLang="zh-CN" dirty="0"/>
              <a:t>：包含此</a:t>
            </a:r>
            <a:r>
              <a:rPr lang="en-US" altLang="zh-CN" dirty="0"/>
              <a:t>HTML</a:t>
            </a:r>
            <a:r>
              <a:rPr lang="zh-CN" altLang="zh-CN" dirty="0"/>
              <a:t>文件的上层窗口。</a:t>
            </a:r>
          </a:p>
          <a:p>
            <a:pPr lvl="0" indent="446405">
              <a:lnSpc>
                <a:spcPct val="150000"/>
              </a:lnSpc>
              <a:buSzPct val="60000"/>
              <a:buFont typeface="Wingdings" panose="05000000000000000000" pitchFamily="2" charset="2"/>
              <a:buChar char="l"/>
            </a:pPr>
            <a:r>
              <a:rPr lang="en-US" altLang="zh-CN" dirty="0"/>
              <a:t>referrer</a:t>
            </a:r>
            <a:r>
              <a:rPr lang="zh-CN" altLang="zh-CN" dirty="0"/>
              <a:t>：返回链接到当前页面的那个页面的</a:t>
            </a:r>
            <a:r>
              <a:rPr lang="en-US" altLang="zh-CN" dirty="0"/>
              <a:t>URL</a:t>
            </a:r>
            <a:r>
              <a:rPr lang="zh-CN" altLang="zh-CN" dirty="0"/>
              <a:t>。</a:t>
            </a:r>
          </a:p>
          <a:p>
            <a:pPr lvl="0" indent="446405">
              <a:lnSpc>
                <a:spcPct val="150000"/>
              </a:lnSpc>
              <a:buSzPct val="60000"/>
              <a:buFont typeface="Wingdings" panose="05000000000000000000" pitchFamily="2" charset="2"/>
              <a:buChar char="l"/>
            </a:pPr>
            <a:r>
              <a:rPr lang="en-US" altLang="zh-CN" dirty="0" err="1"/>
              <a:t>lastModified</a:t>
            </a:r>
            <a:r>
              <a:rPr lang="zh-CN" altLang="zh-CN" dirty="0"/>
              <a:t>：返回当前文档的最后修改日期。</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9" name="文本框 68"/>
          <p:cNvSpPr txBox="1"/>
          <p:nvPr/>
        </p:nvSpPr>
        <p:spPr>
          <a:xfrm>
            <a:off x="5104781" y="2438097"/>
            <a:ext cx="3122211" cy="521970"/>
          </a:xfrm>
          <a:prstGeom prst="rect">
            <a:avLst/>
          </a:prstGeom>
          <a:gradFill>
            <a:gsLst>
              <a:gs pos="0">
                <a:srgbClr val="CA687F"/>
              </a:gs>
              <a:gs pos="18000">
                <a:srgbClr val="CA687F"/>
              </a:gs>
              <a:gs pos="100000">
                <a:srgbClr val="E7B2C4"/>
              </a:gs>
            </a:gsLst>
            <a:lin ang="5400000" scaled="0"/>
          </a:gradFill>
          <a:effectLst/>
        </p:spPr>
        <p:txBody>
          <a:bodyPr wrap="square" rtlCol="0">
            <a:spAutoFit/>
          </a:bodyPr>
          <a:lstStyle/>
          <a:p>
            <a:pPr algn="ctr"/>
            <a:r>
              <a:rPr lang="zh-CN" altLang="zh-CN" sz="2800" b="1" dirty="0">
                <a:solidFill>
                  <a:schemeClr val="bg1"/>
                </a:solidFill>
              </a:rPr>
              <a:t>设置文本格式</a:t>
            </a:r>
            <a:r>
              <a:rPr lang="en-US" altLang="zh-CN" sz="2800" b="1" dirty="0">
                <a:solidFill>
                  <a:schemeClr val="bg1"/>
                </a:solidFill>
              </a:rPr>
              <a:t>*</a:t>
            </a:r>
          </a:p>
        </p:txBody>
      </p:sp>
      <p:sp>
        <p:nvSpPr>
          <p:cNvPr id="20" name="文本框 128"/>
          <p:cNvSpPr txBox="1"/>
          <p:nvPr/>
        </p:nvSpPr>
        <p:spPr>
          <a:xfrm>
            <a:off x="4214356" y="2373075"/>
            <a:ext cx="828000" cy="707886"/>
          </a:xfrm>
          <a:prstGeom prst="rect">
            <a:avLst/>
          </a:prstGeom>
          <a:noFill/>
          <a:ln>
            <a:noFill/>
          </a:ln>
        </p:spPr>
        <p:txBody>
          <a:bodyPr wrap="square" rtlCol="0">
            <a:spAutoFit/>
          </a:bodyPr>
          <a:lstStyle/>
          <a:p>
            <a:pPr algn="ctr"/>
            <a:r>
              <a:rPr lang="en-US" altLang="zh-CN" sz="4000" b="1" dirty="0">
                <a:solidFill>
                  <a:schemeClr val="bg1"/>
                </a:solidFill>
                <a:latin typeface="微软雅黑" panose="020B0503020204020204" charset="-122"/>
                <a:ea typeface="微软雅黑" panose="020B0503020204020204" charset="-122"/>
              </a:rPr>
              <a:t>03</a:t>
            </a:r>
          </a:p>
        </p:txBody>
      </p:sp>
      <p:sp>
        <p:nvSpPr>
          <p:cNvPr id="21" name="矩形 20"/>
          <p:cNvSpPr/>
          <p:nvPr/>
        </p:nvSpPr>
        <p:spPr>
          <a:xfrm>
            <a:off x="4214356" y="2313018"/>
            <a:ext cx="828000" cy="82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矩形 1"/>
          <p:cNvSpPr/>
          <p:nvPr/>
        </p:nvSpPr>
        <p:spPr>
          <a:xfrm>
            <a:off x="5139885" y="3132696"/>
            <a:ext cx="1345240" cy="369332"/>
          </a:xfrm>
          <a:prstGeom prst="rect">
            <a:avLst/>
          </a:prstGeom>
        </p:spPr>
        <p:txBody>
          <a:bodyPr wrap="none">
            <a:spAutoFit/>
          </a:bodyPr>
          <a:lstStyle/>
          <a:p>
            <a:r>
              <a:rPr lang="en-US" altLang="zh-CN" b="1" dirty="0"/>
              <a:t>1. </a:t>
            </a:r>
            <a:r>
              <a:rPr lang="zh-CN" altLang="zh-CN" b="1" dirty="0"/>
              <a:t>分段标记</a:t>
            </a:r>
          </a:p>
        </p:txBody>
      </p:sp>
      <p:sp>
        <p:nvSpPr>
          <p:cNvPr id="6" name="矩形 5"/>
          <p:cNvSpPr/>
          <p:nvPr/>
        </p:nvSpPr>
        <p:spPr>
          <a:xfrm>
            <a:off x="6700592" y="3132696"/>
            <a:ext cx="1345240" cy="369332"/>
          </a:xfrm>
          <a:prstGeom prst="rect">
            <a:avLst/>
          </a:prstGeom>
        </p:spPr>
        <p:txBody>
          <a:bodyPr wrap="none">
            <a:spAutoFit/>
          </a:bodyPr>
          <a:lstStyle/>
          <a:p>
            <a:r>
              <a:rPr lang="en-US" altLang="zh-CN" b="1" dirty="0"/>
              <a:t>2. </a:t>
            </a:r>
            <a:r>
              <a:rPr lang="zh-CN" altLang="zh-CN" b="1" dirty="0"/>
              <a:t>换行标记</a:t>
            </a:r>
          </a:p>
        </p:txBody>
      </p:sp>
      <p:sp>
        <p:nvSpPr>
          <p:cNvPr id="7" name="矩形 6"/>
          <p:cNvSpPr/>
          <p:nvPr/>
        </p:nvSpPr>
        <p:spPr>
          <a:xfrm>
            <a:off x="5144740" y="3502028"/>
            <a:ext cx="1345240" cy="369332"/>
          </a:xfrm>
          <a:prstGeom prst="rect">
            <a:avLst/>
          </a:prstGeom>
        </p:spPr>
        <p:txBody>
          <a:bodyPr wrap="none">
            <a:spAutoFit/>
          </a:bodyPr>
          <a:lstStyle/>
          <a:p>
            <a:r>
              <a:rPr lang="en-US" altLang="zh-CN" b="1" dirty="0"/>
              <a:t>3. </a:t>
            </a:r>
            <a:r>
              <a:rPr lang="zh-CN" altLang="zh-CN" b="1" dirty="0"/>
              <a:t>标题标记</a:t>
            </a:r>
          </a:p>
        </p:txBody>
      </p:sp>
      <p:sp>
        <p:nvSpPr>
          <p:cNvPr id="8" name="矩形 7"/>
          <p:cNvSpPr/>
          <p:nvPr/>
        </p:nvSpPr>
        <p:spPr>
          <a:xfrm>
            <a:off x="6705447" y="3502028"/>
            <a:ext cx="1345240" cy="369332"/>
          </a:xfrm>
          <a:prstGeom prst="rect">
            <a:avLst/>
          </a:prstGeom>
        </p:spPr>
        <p:txBody>
          <a:bodyPr wrap="none">
            <a:spAutoFit/>
          </a:bodyPr>
          <a:lstStyle/>
          <a:p>
            <a:r>
              <a:rPr lang="en-US" altLang="zh-CN" b="1" dirty="0"/>
              <a:t>4. </a:t>
            </a:r>
            <a:r>
              <a:rPr lang="zh-CN" altLang="zh-CN" b="1" dirty="0"/>
              <a:t>对中标记</a:t>
            </a:r>
          </a:p>
        </p:txBody>
      </p:sp>
      <p:sp>
        <p:nvSpPr>
          <p:cNvPr id="9" name="矩形 8"/>
          <p:cNvSpPr/>
          <p:nvPr/>
        </p:nvSpPr>
        <p:spPr>
          <a:xfrm>
            <a:off x="5144740" y="3886279"/>
            <a:ext cx="1112805" cy="369332"/>
          </a:xfrm>
          <a:prstGeom prst="rect">
            <a:avLst/>
          </a:prstGeom>
        </p:spPr>
        <p:txBody>
          <a:bodyPr wrap="none">
            <a:spAutoFit/>
          </a:bodyPr>
          <a:lstStyle/>
          <a:p>
            <a:r>
              <a:rPr lang="en-US" altLang="zh-CN" b="1" dirty="0"/>
              <a:t>5. </a:t>
            </a:r>
            <a:r>
              <a:rPr lang="zh-CN" altLang="zh-CN" b="1" dirty="0"/>
              <a:t>块标记</a:t>
            </a:r>
          </a:p>
        </p:txBody>
      </p:sp>
      <p:sp>
        <p:nvSpPr>
          <p:cNvPr id="10" name="矩形 9"/>
          <p:cNvSpPr/>
          <p:nvPr/>
        </p:nvSpPr>
        <p:spPr>
          <a:xfrm>
            <a:off x="6705447" y="3886279"/>
            <a:ext cx="1577676" cy="369332"/>
          </a:xfrm>
          <a:prstGeom prst="rect">
            <a:avLst/>
          </a:prstGeom>
        </p:spPr>
        <p:txBody>
          <a:bodyPr wrap="none">
            <a:spAutoFit/>
          </a:bodyPr>
          <a:lstStyle/>
          <a:p>
            <a:r>
              <a:rPr lang="en-US" altLang="zh-CN" b="1" dirty="0"/>
              <a:t>6. </a:t>
            </a:r>
            <a:r>
              <a:rPr lang="zh-CN" altLang="zh-CN" b="1" dirty="0"/>
              <a:t>水平线标记</a:t>
            </a:r>
          </a:p>
        </p:txBody>
      </p:sp>
      <p:sp>
        <p:nvSpPr>
          <p:cNvPr id="11" name="矩形 10"/>
          <p:cNvSpPr/>
          <p:nvPr/>
        </p:nvSpPr>
        <p:spPr>
          <a:xfrm>
            <a:off x="5149595" y="4255611"/>
            <a:ext cx="1345240" cy="369332"/>
          </a:xfrm>
          <a:prstGeom prst="rect">
            <a:avLst/>
          </a:prstGeom>
        </p:spPr>
        <p:txBody>
          <a:bodyPr wrap="none">
            <a:spAutoFit/>
          </a:bodyPr>
          <a:lstStyle/>
          <a:p>
            <a:r>
              <a:rPr lang="en-US" altLang="zh-CN" b="1" dirty="0"/>
              <a:t>7. </a:t>
            </a:r>
            <a:r>
              <a:rPr lang="zh-CN" altLang="zh-CN" b="1" dirty="0"/>
              <a:t>字体标记</a:t>
            </a:r>
          </a:p>
        </p:txBody>
      </p:sp>
      <p:sp>
        <p:nvSpPr>
          <p:cNvPr id="12" name="矩形 11"/>
          <p:cNvSpPr/>
          <p:nvPr/>
        </p:nvSpPr>
        <p:spPr>
          <a:xfrm>
            <a:off x="6710302" y="4255611"/>
            <a:ext cx="1810111" cy="369332"/>
          </a:xfrm>
          <a:prstGeom prst="rect">
            <a:avLst/>
          </a:prstGeom>
        </p:spPr>
        <p:txBody>
          <a:bodyPr wrap="none">
            <a:spAutoFit/>
          </a:bodyPr>
          <a:lstStyle/>
          <a:p>
            <a:r>
              <a:rPr lang="en-US" altLang="zh-CN" b="1" dirty="0"/>
              <a:t>8. </a:t>
            </a:r>
            <a:r>
              <a:rPr lang="zh-CN" altLang="zh-CN" b="1" dirty="0"/>
              <a:t>固定字体标记</a:t>
            </a:r>
          </a:p>
        </p:txBody>
      </p:sp>
      <p:sp>
        <p:nvSpPr>
          <p:cNvPr id="13" name="矩形 12"/>
          <p:cNvSpPr/>
          <p:nvPr/>
        </p:nvSpPr>
        <p:spPr>
          <a:xfrm>
            <a:off x="5144740" y="4612246"/>
            <a:ext cx="1345240" cy="369332"/>
          </a:xfrm>
          <a:prstGeom prst="rect">
            <a:avLst/>
          </a:prstGeom>
        </p:spPr>
        <p:txBody>
          <a:bodyPr wrap="none">
            <a:spAutoFit/>
          </a:bodyPr>
          <a:lstStyle/>
          <a:p>
            <a:r>
              <a:rPr lang="en-US" altLang="zh-CN" b="1" dirty="0"/>
              <a:t>9. </a:t>
            </a:r>
            <a:r>
              <a:rPr lang="zh-CN" altLang="zh-CN" b="1" dirty="0"/>
              <a:t>标线标记</a:t>
            </a:r>
          </a:p>
        </p:txBody>
      </p:sp>
      <p:sp>
        <p:nvSpPr>
          <p:cNvPr id="14" name="矩形 13"/>
          <p:cNvSpPr/>
          <p:nvPr/>
        </p:nvSpPr>
        <p:spPr>
          <a:xfrm>
            <a:off x="6705447" y="4612246"/>
            <a:ext cx="1462260" cy="369332"/>
          </a:xfrm>
          <a:prstGeom prst="rect">
            <a:avLst/>
          </a:prstGeom>
        </p:spPr>
        <p:txBody>
          <a:bodyPr wrap="none">
            <a:spAutoFit/>
          </a:bodyPr>
          <a:lstStyle/>
          <a:p>
            <a:r>
              <a:rPr lang="en-US" altLang="zh-CN" b="1" dirty="0"/>
              <a:t>10. </a:t>
            </a:r>
            <a:r>
              <a:rPr lang="zh-CN" altLang="zh-CN" b="1" dirty="0"/>
              <a:t>特殊标记</a:t>
            </a:r>
          </a:p>
        </p:txBody>
      </p:sp>
      <p:sp>
        <p:nvSpPr>
          <p:cNvPr id="15" name="矩形 14"/>
          <p:cNvSpPr/>
          <p:nvPr/>
        </p:nvSpPr>
        <p:spPr>
          <a:xfrm>
            <a:off x="5149595" y="4981578"/>
            <a:ext cx="1462260" cy="369332"/>
          </a:xfrm>
          <a:prstGeom prst="rect">
            <a:avLst/>
          </a:prstGeom>
        </p:spPr>
        <p:txBody>
          <a:bodyPr wrap="none">
            <a:spAutoFit/>
          </a:bodyPr>
          <a:lstStyle/>
          <a:p>
            <a:r>
              <a:rPr lang="en-US" altLang="zh-CN" b="1" dirty="0"/>
              <a:t>11. </a:t>
            </a:r>
            <a:r>
              <a:rPr lang="zh-CN" altLang="zh-CN" b="1" dirty="0"/>
              <a:t>列表标记</a:t>
            </a:r>
          </a:p>
        </p:txBody>
      </p:sp>
    </p:spTree>
    <p:custDataLst>
      <p:tags r:id="rId1"/>
    </p:custData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2</a:t>
            </a:r>
            <a:r>
              <a:rPr lang="zh-CN" altLang="zh-CN" sz="2400" b="1" dirty="0">
                <a:solidFill>
                  <a:schemeClr val="bg1"/>
                </a:solidFill>
              </a:rPr>
              <a:t>．</a:t>
            </a:r>
            <a:r>
              <a:rPr lang="en-US" altLang="zh-CN" sz="2400" b="1" dirty="0">
                <a:solidFill>
                  <a:schemeClr val="bg1"/>
                </a:solidFill>
              </a:rPr>
              <a:t>Document</a:t>
            </a:r>
            <a:r>
              <a:rPr lang="zh-CN" altLang="zh-CN" sz="2400" b="1" dirty="0">
                <a:solidFill>
                  <a:schemeClr val="bg1"/>
                </a:solidFill>
              </a:rPr>
              <a:t>对象</a:t>
            </a:r>
          </a:p>
        </p:txBody>
      </p:sp>
      <p:sp>
        <p:nvSpPr>
          <p:cNvPr id="3" name="TextBox 2"/>
          <p:cNvSpPr txBox="1"/>
          <p:nvPr/>
        </p:nvSpPr>
        <p:spPr>
          <a:xfrm>
            <a:off x="946298" y="1052623"/>
            <a:ext cx="10132828" cy="5030864"/>
          </a:xfrm>
          <a:prstGeom prst="rect">
            <a:avLst/>
          </a:prstGeom>
          <a:noFill/>
        </p:spPr>
        <p:txBody>
          <a:bodyPr wrap="square" rtlCol="0">
            <a:spAutoFit/>
          </a:bodyPr>
          <a:lstStyle/>
          <a:p>
            <a:pPr indent="446405">
              <a:lnSpc>
                <a:spcPct val="150000"/>
              </a:lnSpc>
            </a:pPr>
            <a:r>
              <a:rPr lang="zh-CN" altLang="zh-CN" dirty="0"/>
              <a:t>③ 对象属性。</a:t>
            </a:r>
          </a:p>
          <a:p>
            <a:pPr indent="446405">
              <a:lnSpc>
                <a:spcPct val="150000"/>
              </a:lnSpc>
            </a:pPr>
            <a:r>
              <a:rPr lang="zh-CN" altLang="zh-CN" dirty="0"/>
              <a:t>对象属性就是对象属性的值。例如，通过</a:t>
            </a:r>
            <a:r>
              <a:rPr lang="en-US" altLang="zh-CN" dirty="0"/>
              <a:t>length</a:t>
            </a:r>
            <a:r>
              <a:rPr lang="zh-CN" altLang="zh-CN" dirty="0"/>
              <a:t>属性可以返回当前文档中该对象的数目。每个对象被存储在数组中，可以通过索引值来访问该数组中的元素。</a:t>
            </a:r>
          </a:p>
          <a:p>
            <a:pPr lvl="0" indent="446405">
              <a:lnSpc>
                <a:spcPct val="150000"/>
              </a:lnSpc>
              <a:buSzPct val="60000"/>
              <a:buFont typeface="Wingdings" panose="05000000000000000000" pitchFamily="2" charset="2"/>
              <a:buChar char="l"/>
            </a:pPr>
            <a:r>
              <a:rPr lang="en-US" altLang="zh-CN" dirty="0"/>
              <a:t>all</a:t>
            </a:r>
            <a:r>
              <a:rPr lang="zh-CN" altLang="zh-CN" dirty="0"/>
              <a:t>：返回所有标记和对象。</a:t>
            </a:r>
          </a:p>
          <a:p>
            <a:pPr lvl="0" indent="446405">
              <a:lnSpc>
                <a:spcPct val="150000"/>
              </a:lnSpc>
              <a:buSzPct val="60000"/>
              <a:buFont typeface="Wingdings" panose="05000000000000000000" pitchFamily="2" charset="2"/>
              <a:buChar char="l"/>
            </a:pPr>
            <a:r>
              <a:rPr lang="en-US" altLang="zh-CN" dirty="0"/>
              <a:t>anchors</a:t>
            </a:r>
            <a:r>
              <a:rPr lang="zh-CN" altLang="zh-CN" dirty="0"/>
              <a:t>：表示文档中的锚点，每个锚点都被存储在</a:t>
            </a:r>
            <a:r>
              <a:rPr lang="en-US" altLang="zh-CN" dirty="0"/>
              <a:t>anchors</a:t>
            </a:r>
            <a:r>
              <a:rPr lang="zh-CN" altLang="zh-CN" dirty="0"/>
              <a:t>数组中。</a:t>
            </a:r>
          </a:p>
          <a:p>
            <a:pPr lvl="0" indent="446405">
              <a:lnSpc>
                <a:spcPct val="150000"/>
              </a:lnSpc>
              <a:buSzPct val="60000"/>
              <a:buFont typeface="Wingdings" panose="05000000000000000000" pitchFamily="2" charset="2"/>
              <a:buChar char="l"/>
            </a:pPr>
            <a:r>
              <a:rPr lang="en-US" altLang="zh-CN" dirty="0"/>
              <a:t>links</a:t>
            </a:r>
            <a:r>
              <a:rPr lang="zh-CN" altLang="zh-CN" dirty="0"/>
              <a:t>：表示文档中的超链接，每个超链接都存储在</a:t>
            </a:r>
            <a:r>
              <a:rPr lang="en-US" altLang="zh-CN" dirty="0"/>
              <a:t>links</a:t>
            </a:r>
            <a:r>
              <a:rPr lang="zh-CN" altLang="zh-CN" dirty="0"/>
              <a:t>数组中。</a:t>
            </a:r>
          </a:p>
          <a:p>
            <a:pPr lvl="0" indent="446405">
              <a:lnSpc>
                <a:spcPct val="150000"/>
              </a:lnSpc>
              <a:buSzPct val="60000"/>
              <a:buFont typeface="Wingdings" panose="05000000000000000000" pitchFamily="2" charset="2"/>
              <a:buChar char="l"/>
            </a:pPr>
            <a:r>
              <a:rPr lang="en-US" altLang="zh-CN" dirty="0"/>
              <a:t>forms</a:t>
            </a:r>
            <a:r>
              <a:rPr lang="zh-CN" altLang="zh-CN" dirty="0"/>
              <a:t>：返回所有表单。</a:t>
            </a:r>
          </a:p>
          <a:p>
            <a:pPr lvl="0" indent="446405">
              <a:lnSpc>
                <a:spcPct val="150000"/>
              </a:lnSpc>
              <a:buSzPct val="60000"/>
              <a:buFont typeface="Wingdings" panose="05000000000000000000" pitchFamily="2" charset="2"/>
              <a:buChar char="l"/>
            </a:pPr>
            <a:r>
              <a:rPr lang="en-US" altLang="zh-CN" dirty="0"/>
              <a:t>images</a:t>
            </a:r>
            <a:r>
              <a:rPr lang="zh-CN" altLang="zh-CN" dirty="0"/>
              <a:t>：返回所有图像。</a:t>
            </a:r>
          </a:p>
          <a:p>
            <a:pPr lvl="0" indent="446405">
              <a:lnSpc>
                <a:spcPct val="150000"/>
              </a:lnSpc>
              <a:buSzPct val="60000"/>
              <a:buFont typeface="Wingdings" panose="05000000000000000000" pitchFamily="2" charset="2"/>
              <a:buChar char="l"/>
            </a:pPr>
            <a:r>
              <a:rPr lang="en-US" altLang="zh-CN" dirty="0" err="1"/>
              <a:t>stylesheets</a:t>
            </a:r>
            <a:r>
              <a:rPr lang="zh-CN" altLang="zh-CN" dirty="0"/>
              <a:t>：返回所有样式属性对象。</a:t>
            </a:r>
          </a:p>
          <a:p>
            <a:pPr lvl="0" indent="446405">
              <a:lnSpc>
                <a:spcPct val="150000"/>
              </a:lnSpc>
              <a:buSzPct val="60000"/>
              <a:buFont typeface="Wingdings" panose="05000000000000000000" pitchFamily="2" charset="2"/>
              <a:buChar char="l"/>
            </a:pPr>
            <a:r>
              <a:rPr lang="en-US" altLang="zh-CN" dirty="0"/>
              <a:t>applets</a:t>
            </a:r>
            <a:r>
              <a:rPr lang="zh-CN" altLang="zh-CN" dirty="0"/>
              <a:t>：返回所有</a:t>
            </a:r>
            <a:r>
              <a:rPr lang="en-US" altLang="zh-CN" dirty="0"/>
              <a:t>Applet</a:t>
            </a:r>
            <a:r>
              <a:rPr lang="zh-CN" altLang="zh-CN" dirty="0"/>
              <a:t>对象。</a:t>
            </a:r>
          </a:p>
          <a:p>
            <a:pPr lvl="0" indent="446405">
              <a:lnSpc>
                <a:spcPct val="150000"/>
              </a:lnSpc>
              <a:buSzPct val="60000"/>
              <a:buFont typeface="Wingdings" panose="05000000000000000000" pitchFamily="2" charset="2"/>
              <a:buChar char="l"/>
            </a:pPr>
            <a:r>
              <a:rPr lang="en-US" altLang="zh-CN" dirty="0"/>
              <a:t>embeds</a:t>
            </a:r>
            <a:r>
              <a:rPr lang="zh-CN" altLang="zh-CN" dirty="0"/>
              <a:t>：返回所有嵌入标记。</a:t>
            </a:r>
          </a:p>
          <a:p>
            <a:pPr lvl="0" indent="446405">
              <a:lnSpc>
                <a:spcPct val="150000"/>
              </a:lnSpc>
              <a:buSzPct val="60000"/>
              <a:buFont typeface="Wingdings" panose="05000000000000000000" pitchFamily="2" charset="2"/>
              <a:buChar char="l"/>
            </a:pPr>
            <a:r>
              <a:rPr lang="en-US" altLang="zh-CN" dirty="0"/>
              <a:t>scripts</a:t>
            </a:r>
            <a:r>
              <a:rPr lang="zh-CN" altLang="zh-CN" dirty="0"/>
              <a:t>：返回所有</a:t>
            </a:r>
            <a:r>
              <a:rPr lang="en-US" altLang="zh-CN" dirty="0"/>
              <a:t>Script</a:t>
            </a:r>
            <a:r>
              <a:rPr lang="zh-CN" altLang="zh-CN" dirty="0"/>
              <a:t>程序对象。</a:t>
            </a:r>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2</a:t>
            </a:r>
            <a:r>
              <a:rPr lang="zh-CN" altLang="zh-CN" sz="2400" b="1" dirty="0">
                <a:solidFill>
                  <a:schemeClr val="bg1"/>
                </a:solidFill>
              </a:rPr>
              <a:t>．</a:t>
            </a:r>
            <a:r>
              <a:rPr lang="en-US" altLang="zh-CN" sz="2400" b="1" dirty="0">
                <a:solidFill>
                  <a:schemeClr val="bg1"/>
                </a:solidFill>
              </a:rPr>
              <a:t>Document</a:t>
            </a:r>
            <a:r>
              <a:rPr lang="zh-CN" altLang="zh-CN" sz="2400" b="1" dirty="0">
                <a:solidFill>
                  <a:schemeClr val="bg1"/>
                </a:solidFill>
              </a:rPr>
              <a:t>对象</a:t>
            </a:r>
          </a:p>
        </p:txBody>
      </p:sp>
      <p:sp>
        <p:nvSpPr>
          <p:cNvPr id="3" name="TextBox 2"/>
          <p:cNvSpPr txBox="1"/>
          <p:nvPr/>
        </p:nvSpPr>
        <p:spPr>
          <a:xfrm>
            <a:off x="1063256" y="1105786"/>
            <a:ext cx="9898911" cy="4524315"/>
          </a:xfrm>
          <a:prstGeom prst="rect">
            <a:avLst/>
          </a:prstGeom>
          <a:noFill/>
        </p:spPr>
        <p:txBody>
          <a:bodyPr wrap="square" rtlCol="0">
            <a:spAutoFit/>
          </a:bodyPr>
          <a:lstStyle/>
          <a:p>
            <a:pPr indent="446405"/>
            <a:r>
              <a:rPr lang="zh-CN" altLang="zh-CN" b="1" dirty="0"/>
              <a:t>（</a:t>
            </a:r>
            <a:r>
              <a:rPr lang="en-US" altLang="zh-CN" b="1" dirty="0"/>
              <a:t>2</a:t>
            </a:r>
            <a:r>
              <a:rPr lang="zh-CN" altLang="zh-CN" b="1" dirty="0"/>
              <a:t>）</a:t>
            </a:r>
            <a:r>
              <a:rPr lang="en-US" altLang="zh-CN" b="1" dirty="0"/>
              <a:t>Document</a:t>
            </a:r>
            <a:r>
              <a:rPr lang="zh-CN" altLang="zh-CN" b="1" dirty="0"/>
              <a:t>对象的方法</a:t>
            </a:r>
          </a:p>
          <a:p>
            <a:pPr indent="446405"/>
            <a:r>
              <a:rPr lang="en-US" altLang="zh-CN" dirty="0"/>
              <a:t>Document</a:t>
            </a:r>
            <a:r>
              <a:rPr lang="zh-CN" altLang="zh-CN" dirty="0"/>
              <a:t>对象通过方法对文档内容进行控制。</a:t>
            </a:r>
          </a:p>
          <a:p>
            <a:pPr lvl="0" indent="446405">
              <a:buSzPct val="60000"/>
              <a:buFont typeface="Wingdings" panose="05000000000000000000" pitchFamily="2" charset="2"/>
              <a:buChar char="l"/>
            </a:pPr>
            <a:r>
              <a:rPr lang="en-US" altLang="zh-CN" dirty="0"/>
              <a:t>open()</a:t>
            </a:r>
            <a:r>
              <a:rPr lang="zh-CN" altLang="zh-CN" dirty="0"/>
              <a:t>：打开要输入的文档。执行该方法后，文档中的当前内容被清除，可以使用</a:t>
            </a:r>
            <a:r>
              <a:rPr lang="en-US" altLang="zh-CN" dirty="0"/>
              <a:t>write</a:t>
            </a:r>
            <a:r>
              <a:rPr lang="zh-CN" altLang="zh-CN" dirty="0"/>
              <a:t>或</a:t>
            </a:r>
            <a:r>
              <a:rPr lang="en-US" altLang="zh-CN" dirty="0" err="1"/>
              <a:t>writeLn</a:t>
            </a:r>
            <a:r>
              <a:rPr lang="zh-CN" altLang="zh-CN" dirty="0"/>
              <a:t>方法将新内容写到文档中。</a:t>
            </a:r>
          </a:p>
          <a:p>
            <a:pPr indent="446405"/>
            <a:r>
              <a:rPr lang="zh-CN" altLang="zh-CN" dirty="0"/>
              <a:t>语法格式：</a:t>
            </a:r>
            <a:r>
              <a:rPr lang="en-US" altLang="zh-CN" dirty="0" err="1"/>
              <a:t>Document.open</a:t>
            </a:r>
            <a:r>
              <a:rPr lang="zh-CN" altLang="zh-CN" dirty="0"/>
              <a:t>。</a:t>
            </a:r>
          </a:p>
          <a:p>
            <a:pPr lvl="0" indent="446405">
              <a:buSzPct val="60000"/>
              <a:buFont typeface="Wingdings" panose="05000000000000000000" pitchFamily="2" charset="2"/>
              <a:buChar char="l"/>
            </a:pPr>
            <a:r>
              <a:rPr lang="en-US" altLang="zh-CN" dirty="0"/>
              <a:t>write()</a:t>
            </a:r>
            <a:r>
              <a:rPr lang="zh-CN" altLang="zh-CN" dirty="0"/>
              <a:t>：向文档中写入</a:t>
            </a:r>
            <a:r>
              <a:rPr lang="en-US" altLang="zh-CN" dirty="0"/>
              <a:t>HTML</a:t>
            </a:r>
            <a:r>
              <a:rPr lang="zh-CN" altLang="zh-CN" dirty="0"/>
              <a:t>代码。</a:t>
            </a:r>
          </a:p>
          <a:p>
            <a:pPr indent="446405"/>
            <a:r>
              <a:rPr lang="zh-CN" altLang="zh-CN" dirty="0"/>
              <a:t>语法格式：</a:t>
            </a:r>
            <a:r>
              <a:rPr lang="en-US" altLang="zh-CN" dirty="0" err="1"/>
              <a:t>Document.write</a:t>
            </a:r>
            <a:r>
              <a:rPr lang="en-US" altLang="zh-CN" dirty="0"/>
              <a:t> </a:t>
            </a:r>
            <a:r>
              <a:rPr lang="zh-CN" altLang="zh-CN" dirty="0"/>
              <a:t>写入内容。</a:t>
            </a:r>
          </a:p>
          <a:p>
            <a:pPr indent="446405"/>
            <a:r>
              <a:rPr lang="zh-CN" altLang="zh-CN" dirty="0"/>
              <a:t>执行</a:t>
            </a:r>
            <a:r>
              <a:rPr lang="en-US" altLang="zh-CN" dirty="0"/>
              <a:t>write</a:t>
            </a:r>
            <a:r>
              <a:rPr lang="zh-CN" altLang="zh-CN" dirty="0"/>
              <a:t>方法后，写入内容插入到文档的当前位置，但该文档要执行</a:t>
            </a:r>
            <a:r>
              <a:rPr lang="en-US" altLang="zh-CN" dirty="0"/>
              <a:t>close</a:t>
            </a:r>
            <a:r>
              <a:rPr lang="zh-CN" altLang="zh-CN" dirty="0"/>
              <a:t>方法后才能显示出来。</a:t>
            </a:r>
          </a:p>
          <a:p>
            <a:pPr lvl="0" indent="446405">
              <a:buSzPct val="60000"/>
              <a:buFont typeface="Wingdings" panose="05000000000000000000" pitchFamily="2" charset="2"/>
              <a:buChar char="l"/>
            </a:pPr>
            <a:r>
              <a:rPr lang="en-US" altLang="zh-CN" dirty="0" err="1"/>
              <a:t>writeLn</a:t>
            </a:r>
            <a:r>
              <a:rPr lang="en-US" altLang="zh-CN" dirty="0"/>
              <a:t>()</a:t>
            </a:r>
            <a:r>
              <a:rPr lang="zh-CN" altLang="zh-CN" dirty="0"/>
              <a:t>：向文档中写入</a:t>
            </a:r>
            <a:r>
              <a:rPr lang="en-US" altLang="zh-CN" dirty="0"/>
              <a:t>HTML</a:t>
            </a:r>
            <a:r>
              <a:rPr lang="zh-CN" altLang="zh-CN" dirty="0"/>
              <a:t>代码。</a:t>
            </a:r>
          </a:p>
          <a:p>
            <a:pPr indent="446405"/>
            <a:r>
              <a:rPr lang="zh-CN" altLang="zh-CN" dirty="0"/>
              <a:t>语法格式：</a:t>
            </a:r>
            <a:r>
              <a:rPr lang="en-US" altLang="zh-CN" dirty="0" err="1"/>
              <a:t>Document.writeLn</a:t>
            </a:r>
            <a:r>
              <a:rPr lang="en-US" altLang="zh-CN" dirty="0"/>
              <a:t> </a:t>
            </a:r>
            <a:r>
              <a:rPr lang="zh-CN" altLang="zh-CN" dirty="0"/>
              <a:t>写入内容。</a:t>
            </a:r>
          </a:p>
          <a:p>
            <a:pPr indent="446405"/>
            <a:r>
              <a:rPr lang="en-US" altLang="zh-CN" dirty="0" err="1"/>
              <a:t>writeLn</a:t>
            </a:r>
            <a:r>
              <a:rPr lang="zh-CN" altLang="zh-CN" dirty="0"/>
              <a:t>方法与</a:t>
            </a:r>
            <a:r>
              <a:rPr lang="en-US" altLang="zh-CN" dirty="0"/>
              <a:t>Write</a:t>
            </a:r>
            <a:r>
              <a:rPr lang="zh-CN" altLang="zh-CN" dirty="0"/>
              <a:t>方法类似，不同的是</a:t>
            </a:r>
            <a:r>
              <a:rPr lang="en-US" altLang="zh-CN" dirty="0" err="1"/>
              <a:t>writeLn</a:t>
            </a:r>
            <a:r>
              <a:rPr lang="zh-CN" altLang="zh-CN" dirty="0"/>
              <a:t>在内容末尾添加一个换行符。</a:t>
            </a:r>
          </a:p>
          <a:p>
            <a:pPr lvl="0" indent="446405">
              <a:buSzPct val="60000"/>
              <a:buFont typeface="Wingdings" panose="05000000000000000000" pitchFamily="2" charset="2"/>
              <a:buChar char="l"/>
            </a:pPr>
            <a:r>
              <a:rPr lang="en-US" altLang="zh-CN" dirty="0"/>
              <a:t>close()</a:t>
            </a:r>
            <a:r>
              <a:rPr lang="zh-CN" altLang="zh-CN" dirty="0"/>
              <a:t>：关闭文档，并显示所有使用</a:t>
            </a:r>
            <a:r>
              <a:rPr lang="en-US" altLang="zh-CN" dirty="0"/>
              <a:t>write</a:t>
            </a:r>
            <a:r>
              <a:rPr lang="zh-CN" altLang="zh-CN" dirty="0"/>
              <a:t>或</a:t>
            </a:r>
            <a:r>
              <a:rPr lang="en-US" altLang="zh-CN" dirty="0" err="1"/>
              <a:t>writeLn</a:t>
            </a:r>
            <a:r>
              <a:rPr lang="zh-CN" altLang="zh-CN" dirty="0"/>
              <a:t>方法写入的内容。</a:t>
            </a:r>
          </a:p>
          <a:p>
            <a:pPr lvl="0" indent="446405">
              <a:buSzPct val="60000"/>
              <a:buFont typeface="Wingdings" panose="05000000000000000000" pitchFamily="2" charset="2"/>
              <a:buChar char="l"/>
            </a:pPr>
            <a:r>
              <a:rPr lang="en-US" altLang="zh-CN" dirty="0"/>
              <a:t>clear()</a:t>
            </a:r>
            <a:r>
              <a:rPr lang="zh-CN" altLang="zh-CN" dirty="0"/>
              <a:t>：清除当前文档的内容，刷新屏幕。</a:t>
            </a:r>
            <a:endParaRPr lang="en-US" altLang="zh-CN" dirty="0"/>
          </a:p>
          <a:p>
            <a:pPr indent="446405">
              <a:buSzPct val="60000"/>
            </a:pPr>
            <a:r>
              <a:rPr lang="zh-CN" altLang="zh-CN" dirty="0"/>
              <a:t>对于</a:t>
            </a:r>
            <a:r>
              <a:rPr lang="en-US" altLang="zh-CN" dirty="0"/>
              <a:t>Document</a:t>
            </a:r>
            <a:r>
              <a:rPr lang="zh-CN" altLang="zh-CN" dirty="0"/>
              <a:t>对象的各个方法，浏览器默认的在当前文档中放入数据时的各种方法的顺序通常是：</a:t>
            </a:r>
          </a:p>
        </p:txBody>
      </p:sp>
      <p:sp>
        <p:nvSpPr>
          <p:cNvPr id="4" name="圆角矩形 3"/>
          <p:cNvSpPr/>
          <p:nvPr/>
        </p:nvSpPr>
        <p:spPr>
          <a:xfrm>
            <a:off x="1708297" y="5540414"/>
            <a:ext cx="8817936" cy="1021556"/>
          </a:xfrm>
          <a:prstGeom prst="roundRect">
            <a:avLst/>
          </a:prstGeom>
          <a:solidFill>
            <a:schemeClr val="bg1">
              <a:lumMod val="85000"/>
            </a:schemeClr>
          </a:solidFill>
        </p:spPr>
        <p:txBody>
          <a:bodyPr wrap="square">
            <a:spAutoFit/>
          </a:bodyPr>
          <a:lstStyle/>
          <a:p>
            <a:r>
              <a:rPr lang="en-US" altLang="zh-CN" dirty="0" err="1"/>
              <a:t>Document.Open</a:t>
            </a:r>
            <a:r>
              <a:rPr lang="en-US" altLang="zh-CN" dirty="0"/>
              <a:t>;</a:t>
            </a:r>
            <a:endParaRPr lang="zh-CN" altLang="zh-CN" dirty="0"/>
          </a:p>
          <a:p>
            <a:r>
              <a:rPr lang="en-US" altLang="zh-CN" dirty="0" err="1"/>
              <a:t>Document.Write</a:t>
            </a:r>
            <a:r>
              <a:rPr lang="en-US" altLang="zh-CN" dirty="0"/>
              <a:t> content;</a:t>
            </a:r>
            <a:endParaRPr lang="zh-CN" altLang="zh-CN" dirty="0"/>
          </a:p>
          <a:p>
            <a:r>
              <a:rPr lang="en-US" altLang="zh-CN" dirty="0" err="1"/>
              <a:t>Document.Close</a:t>
            </a:r>
            <a:r>
              <a:rPr lang="en-US" altLang="zh-CN" dirty="0"/>
              <a:t>;</a:t>
            </a:r>
            <a:endParaRPr lang="zh-CN" altLang="zh-CN" dirty="0"/>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2</a:t>
            </a:r>
            <a:r>
              <a:rPr lang="zh-CN" altLang="zh-CN" sz="2400" b="1" dirty="0">
                <a:solidFill>
                  <a:schemeClr val="bg1"/>
                </a:solidFill>
              </a:rPr>
              <a:t>．</a:t>
            </a:r>
            <a:r>
              <a:rPr lang="en-US" altLang="zh-CN" sz="2400" b="1" dirty="0">
                <a:solidFill>
                  <a:schemeClr val="bg1"/>
                </a:solidFill>
              </a:rPr>
              <a:t>Document</a:t>
            </a:r>
            <a:r>
              <a:rPr lang="zh-CN" altLang="zh-CN" sz="2400" b="1" dirty="0">
                <a:solidFill>
                  <a:schemeClr val="bg1"/>
                </a:solidFill>
              </a:rPr>
              <a:t>对象</a:t>
            </a:r>
          </a:p>
        </p:txBody>
      </p:sp>
      <p:sp>
        <p:nvSpPr>
          <p:cNvPr id="3" name="矩形 2"/>
          <p:cNvSpPr/>
          <p:nvPr/>
        </p:nvSpPr>
        <p:spPr>
          <a:xfrm>
            <a:off x="1166037" y="989679"/>
            <a:ext cx="8296940" cy="646331"/>
          </a:xfrm>
          <a:prstGeom prst="rect">
            <a:avLst/>
          </a:prstGeom>
        </p:spPr>
        <p:txBody>
          <a:bodyPr wrap="square">
            <a:spAutoFit/>
          </a:bodyPr>
          <a:lstStyle/>
          <a:p>
            <a:r>
              <a:rPr lang="zh-CN" altLang="zh-CN" b="1" dirty="0"/>
              <a:t>（</a:t>
            </a:r>
            <a:r>
              <a:rPr lang="en-US" altLang="zh-CN" b="1" dirty="0"/>
              <a:t>3</a:t>
            </a:r>
            <a:r>
              <a:rPr lang="zh-CN" altLang="zh-CN" b="1" dirty="0"/>
              <a:t>）</a:t>
            </a:r>
            <a:r>
              <a:rPr lang="en-US" altLang="zh-CN" b="1" dirty="0"/>
              <a:t>Document</a:t>
            </a:r>
            <a:r>
              <a:rPr lang="zh-CN" altLang="zh-CN" b="1" dirty="0"/>
              <a:t>对象的事件</a:t>
            </a:r>
          </a:p>
          <a:p>
            <a:r>
              <a:rPr lang="en-US" altLang="zh-CN" dirty="0"/>
              <a:t>Document</a:t>
            </a:r>
            <a:r>
              <a:rPr lang="zh-CN" altLang="zh-CN" dirty="0"/>
              <a:t>对象的事件主要有鼠标事件和键盘事件，如表</a:t>
            </a:r>
            <a:r>
              <a:rPr lang="en-US" altLang="zh-CN" dirty="0"/>
              <a:t>2.8</a:t>
            </a:r>
            <a:r>
              <a:rPr lang="zh-CN" altLang="zh-CN" dirty="0"/>
              <a:t>所示。</a:t>
            </a:r>
          </a:p>
        </p:txBody>
      </p:sp>
      <p:graphicFrame>
        <p:nvGraphicFramePr>
          <p:cNvPr id="4" name="表格 3"/>
          <p:cNvGraphicFramePr>
            <a:graphicFrameLocks noGrp="1"/>
          </p:cNvGraphicFramePr>
          <p:nvPr/>
        </p:nvGraphicFramePr>
        <p:xfrm>
          <a:off x="2796363" y="1771706"/>
          <a:ext cx="7495954" cy="3448875"/>
        </p:xfrm>
        <a:graphic>
          <a:graphicData uri="http://schemas.openxmlformats.org/drawingml/2006/table">
            <a:tbl>
              <a:tblPr/>
              <a:tblGrid>
                <a:gridCol w="2251431">
                  <a:extLst>
                    <a:ext uri="{9D8B030D-6E8A-4147-A177-3AD203B41FA5}">
                      <a16:colId xmlns:a16="http://schemas.microsoft.com/office/drawing/2014/main" val="20000"/>
                    </a:ext>
                  </a:extLst>
                </a:gridCol>
                <a:gridCol w="5244523">
                  <a:extLst>
                    <a:ext uri="{9D8B030D-6E8A-4147-A177-3AD203B41FA5}">
                      <a16:colId xmlns:a16="http://schemas.microsoft.com/office/drawing/2014/main" val="20001"/>
                    </a:ext>
                  </a:extLst>
                </a:gridCol>
              </a:tblGrid>
              <a:tr h="265298">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事件处理名</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tc>
                  <a:txBody>
                    <a:bodyPr/>
                    <a:lstStyle/>
                    <a:p>
                      <a:pPr algn="ctr">
                        <a:lnSpc>
                          <a:spcPts val="1400"/>
                        </a:lnSpc>
                        <a:spcAft>
                          <a:spcPts val="0"/>
                        </a:spcAft>
                      </a:pPr>
                      <a:r>
                        <a:rPr lang="zh-CN" sz="1400" kern="100">
                          <a:effectLst/>
                          <a:latin typeface="Times New Roman" panose="02020603050405020304"/>
                          <a:ea typeface="宋体" panose="02010600030101010101" pitchFamily="2" charset="-122"/>
                        </a:rPr>
                        <a:t>说</a:t>
                      </a:r>
                      <a:r>
                        <a:rPr lang="en-US" sz="1400" kern="100">
                          <a:effectLst/>
                          <a:latin typeface="Times New Roman" panose="02020603050405020304"/>
                          <a:ea typeface="宋体" panose="02010600030101010101" pitchFamily="2" charset="-122"/>
                        </a:rPr>
                        <a:t>    </a:t>
                      </a:r>
                      <a:r>
                        <a:rPr lang="zh-CN" sz="1400" kern="100">
                          <a:effectLst/>
                          <a:latin typeface="Times New Roman" panose="02020603050405020304"/>
                          <a:ea typeface="宋体" panose="02010600030101010101" pitchFamily="2" charset="-122"/>
                        </a:rPr>
                        <a:t>明</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extLst>
                  <a:ext uri="{0D108BD9-81ED-4DB2-BD59-A6C34878D82A}">
                    <a16:rowId xmlns:a16="http://schemas.microsoft.com/office/drawing/2014/main" val="10000"/>
                  </a:ext>
                </a:extLst>
              </a:tr>
              <a:tr h="265298">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onClick</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zh-CN" sz="1400" kern="100">
                          <a:effectLst/>
                          <a:latin typeface="Times New Roman" panose="02020603050405020304"/>
                          <a:ea typeface="宋体" panose="02010600030101010101" pitchFamily="2" charset="-122"/>
                        </a:rPr>
                        <a:t>单击鼠标</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5298">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onDbClick</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zh-CN" sz="1400" kern="100">
                          <a:effectLst/>
                          <a:latin typeface="Times New Roman" panose="02020603050405020304"/>
                          <a:ea typeface="宋体" panose="02010600030101010101" pitchFamily="2" charset="-122"/>
                        </a:rPr>
                        <a:t>双击鼠标</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5298">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onMouseDown</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zh-CN" sz="1400" kern="100">
                          <a:effectLst/>
                          <a:latin typeface="Times New Roman" panose="02020603050405020304"/>
                          <a:ea typeface="宋体" panose="02010600030101010101" pitchFamily="2" charset="-122"/>
                        </a:rPr>
                        <a:t>按下鼠标左键</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5298">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onMouseUp</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zh-CN" sz="1400" kern="100">
                          <a:effectLst/>
                          <a:latin typeface="Times New Roman" panose="02020603050405020304"/>
                          <a:ea typeface="宋体" panose="02010600030101010101" pitchFamily="2" charset="-122"/>
                        </a:rPr>
                        <a:t>放开鼠标左键</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5298">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onMouseOver</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zh-CN" sz="1400" kern="100">
                          <a:effectLst/>
                          <a:latin typeface="Times New Roman" panose="02020603050405020304"/>
                          <a:ea typeface="宋体" panose="02010600030101010101" pitchFamily="2" charset="-122"/>
                        </a:rPr>
                        <a:t>鼠标移到对象上</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65298">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onMouseOut</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zh-CN" sz="1400" kern="100">
                          <a:effectLst/>
                          <a:latin typeface="Times New Roman" panose="02020603050405020304"/>
                          <a:ea typeface="宋体" panose="02010600030101010101" pitchFamily="2" charset="-122"/>
                        </a:rPr>
                        <a:t>鼠标离开对象</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5298">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onMouseMove</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zh-CN" sz="1400" kern="100">
                          <a:effectLst/>
                          <a:latin typeface="Times New Roman" panose="02020603050405020304"/>
                          <a:ea typeface="宋体" panose="02010600030101010101" pitchFamily="2" charset="-122"/>
                        </a:rPr>
                        <a:t>移动鼠标</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65298">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onSelectStart</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zh-CN" sz="1400" kern="100">
                          <a:effectLst/>
                          <a:latin typeface="Times New Roman" panose="02020603050405020304"/>
                          <a:ea typeface="宋体" panose="02010600030101010101" pitchFamily="2" charset="-122"/>
                        </a:rPr>
                        <a:t>开始选取对象内容</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65298">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onDragStart</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zh-CN" sz="1400" kern="100">
                          <a:effectLst/>
                          <a:latin typeface="Times New Roman" panose="02020603050405020304"/>
                          <a:ea typeface="宋体" panose="02010600030101010101" pitchFamily="2" charset="-122"/>
                        </a:rPr>
                        <a:t>开始以拖动方式移动选取对象内容</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65298">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onKeyDown</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Aft>
                          <a:spcPts val="0"/>
                        </a:spcAft>
                      </a:pPr>
                      <a:r>
                        <a:rPr lang="zh-CN" sz="1400" kern="100">
                          <a:effectLst/>
                          <a:latin typeface="Times New Roman" panose="02020603050405020304"/>
                          <a:ea typeface="宋体" panose="02010600030101010101" pitchFamily="2" charset="-122"/>
                        </a:rPr>
                        <a:t>按下键盘按键</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530597">
                <a:tc>
                  <a:txBody>
                    <a:bodyPr/>
                    <a:lstStyle/>
                    <a:p>
                      <a:pPr algn="ctr">
                        <a:lnSpc>
                          <a:spcPts val="1400"/>
                        </a:lnSpc>
                        <a:spcAft>
                          <a:spcPts val="0"/>
                        </a:spcAft>
                      </a:pPr>
                      <a:r>
                        <a:rPr lang="en-US" sz="1400" kern="100">
                          <a:effectLst/>
                          <a:latin typeface="Times New Roman" panose="02020603050405020304"/>
                          <a:ea typeface="宋体" panose="02010600030101010101" pitchFamily="2" charset="-122"/>
                        </a:rPr>
                        <a:t>onKeyPress</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pPr>
                      <a:r>
                        <a:rPr lang="zh-CN" sz="1400" kern="100" dirty="0">
                          <a:effectLst/>
                          <a:latin typeface="Times New Roman" panose="02020603050405020304"/>
                          <a:ea typeface="宋体" panose="02010600030101010101" pitchFamily="2" charset="-122"/>
                        </a:rPr>
                        <a:t>用户按下任意键时，先产生</a:t>
                      </a:r>
                      <a:r>
                        <a:rPr lang="en-US" sz="1400" kern="100" dirty="0" err="1">
                          <a:effectLst/>
                          <a:latin typeface="Times New Roman" panose="02020603050405020304"/>
                          <a:ea typeface="宋体" panose="02010600030101010101" pitchFamily="2" charset="-122"/>
                        </a:rPr>
                        <a:t>KeyDown</a:t>
                      </a:r>
                      <a:r>
                        <a:rPr lang="zh-CN" sz="1400" kern="100" dirty="0">
                          <a:effectLst/>
                          <a:latin typeface="Times New Roman" panose="02020603050405020304"/>
                          <a:ea typeface="宋体" panose="02010600030101010101" pitchFamily="2" charset="-122"/>
                        </a:rPr>
                        <a:t>事件。若用户一直按住按键，则产生连续的</a:t>
                      </a:r>
                      <a:r>
                        <a:rPr lang="en-US" sz="1400" kern="100" dirty="0" err="1">
                          <a:effectLst/>
                          <a:latin typeface="Times New Roman" panose="02020603050405020304"/>
                          <a:ea typeface="宋体" panose="02010600030101010101" pitchFamily="2" charset="-122"/>
                        </a:rPr>
                        <a:t>KeyPress</a:t>
                      </a:r>
                      <a:r>
                        <a:rPr lang="zh-CN" sz="1400" kern="100" dirty="0">
                          <a:effectLst/>
                          <a:latin typeface="Times New Roman" panose="02020603050405020304"/>
                          <a:ea typeface="宋体" panose="02010600030101010101" pitchFamily="2" charset="-122"/>
                        </a:rPr>
                        <a:t>事件</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3</a:t>
            </a:r>
            <a:r>
              <a:rPr lang="zh-CN" altLang="zh-CN" sz="2400" b="1" dirty="0">
                <a:solidFill>
                  <a:schemeClr val="bg1"/>
                </a:solidFill>
              </a:rPr>
              <a:t>．</a:t>
            </a:r>
            <a:r>
              <a:rPr lang="en-US" altLang="zh-CN" sz="2400" b="1" dirty="0">
                <a:solidFill>
                  <a:schemeClr val="bg1"/>
                </a:solidFill>
              </a:rPr>
              <a:t>History</a:t>
            </a:r>
            <a:r>
              <a:rPr lang="zh-CN" altLang="zh-CN" sz="2400" b="1" dirty="0">
                <a:solidFill>
                  <a:schemeClr val="bg1"/>
                </a:solidFill>
              </a:rPr>
              <a:t>对象</a:t>
            </a:r>
          </a:p>
        </p:txBody>
      </p:sp>
      <p:sp>
        <p:nvSpPr>
          <p:cNvPr id="3" name="TextBox 2"/>
          <p:cNvSpPr txBox="1"/>
          <p:nvPr/>
        </p:nvSpPr>
        <p:spPr>
          <a:xfrm>
            <a:off x="988828" y="1212112"/>
            <a:ext cx="9845749" cy="3416320"/>
          </a:xfrm>
          <a:prstGeom prst="rect">
            <a:avLst/>
          </a:prstGeom>
          <a:noFill/>
        </p:spPr>
        <p:txBody>
          <a:bodyPr wrap="square" rtlCol="0">
            <a:spAutoFit/>
          </a:bodyPr>
          <a:lstStyle/>
          <a:p>
            <a:pPr indent="446405">
              <a:lnSpc>
                <a:spcPct val="150000"/>
              </a:lnSpc>
            </a:pPr>
            <a:r>
              <a:rPr lang="en-US" altLang="zh-CN" dirty="0"/>
              <a:t>History</a:t>
            </a:r>
            <a:r>
              <a:rPr lang="zh-CN" altLang="zh-CN" dirty="0"/>
              <a:t>对象包含用户已经浏览过的</a:t>
            </a:r>
            <a:r>
              <a:rPr lang="en-US" altLang="zh-CN" dirty="0"/>
              <a:t>URL</a:t>
            </a:r>
            <a:r>
              <a:rPr lang="zh-CN" altLang="zh-CN" dirty="0"/>
              <a:t>集合，提供浏览器导航按钮功能，可以通过文档的历史记录来浏览文档。</a:t>
            </a:r>
          </a:p>
          <a:p>
            <a:pPr indent="446405">
              <a:lnSpc>
                <a:spcPct val="150000"/>
              </a:lnSpc>
            </a:pPr>
            <a:r>
              <a:rPr lang="zh-CN" altLang="zh-CN" b="1" dirty="0"/>
              <a:t>（</a:t>
            </a:r>
            <a:r>
              <a:rPr lang="en-US" altLang="zh-CN" b="1" dirty="0"/>
              <a:t>1</a:t>
            </a:r>
            <a:r>
              <a:rPr lang="zh-CN" altLang="zh-CN" b="1" dirty="0"/>
              <a:t>）</a:t>
            </a:r>
            <a:r>
              <a:rPr lang="en-US" altLang="zh-CN" b="1" dirty="0"/>
              <a:t>History</a:t>
            </a:r>
            <a:r>
              <a:rPr lang="zh-CN" altLang="zh-CN" b="1" dirty="0"/>
              <a:t>对象的属性</a:t>
            </a:r>
          </a:p>
          <a:p>
            <a:pPr lvl="0" indent="446405">
              <a:lnSpc>
                <a:spcPct val="150000"/>
              </a:lnSpc>
              <a:buSzPct val="60000"/>
              <a:buFont typeface="Wingdings" panose="05000000000000000000" pitchFamily="2" charset="2"/>
              <a:buChar char="l"/>
            </a:pPr>
            <a:r>
              <a:rPr lang="en-US" altLang="zh-CN" dirty="0"/>
              <a:t>length</a:t>
            </a:r>
            <a:r>
              <a:rPr lang="zh-CN" altLang="zh-CN" dirty="0"/>
              <a:t>：返回历史表中的</a:t>
            </a:r>
            <a:r>
              <a:rPr lang="en-US" altLang="zh-CN" dirty="0"/>
              <a:t>URL</a:t>
            </a:r>
            <a:r>
              <a:rPr lang="zh-CN" altLang="zh-CN" dirty="0"/>
              <a:t>地址数目。</a:t>
            </a:r>
          </a:p>
          <a:p>
            <a:pPr indent="446405">
              <a:lnSpc>
                <a:spcPct val="150000"/>
              </a:lnSpc>
            </a:pPr>
            <a:r>
              <a:rPr lang="zh-CN" altLang="zh-CN" b="1" dirty="0"/>
              <a:t>（</a:t>
            </a:r>
            <a:r>
              <a:rPr lang="en-US" altLang="zh-CN" b="1" dirty="0"/>
              <a:t>2</a:t>
            </a:r>
            <a:r>
              <a:rPr lang="zh-CN" altLang="zh-CN" b="1" dirty="0"/>
              <a:t>）</a:t>
            </a:r>
            <a:r>
              <a:rPr lang="en-US" altLang="zh-CN" b="1" dirty="0"/>
              <a:t>History</a:t>
            </a:r>
            <a:r>
              <a:rPr lang="zh-CN" altLang="zh-CN" b="1" dirty="0"/>
              <a:t>对象的方法</a:t>
            </a:r>
          </a:p>
          <a:p>
            <a:pPr lvl="0" indent="446405">
              <a:lnSpc>
                <a:spcPct val="150000"/>
              </a:lnSpc>
              <a:buSzPct val="60000"/>
              <a:buFont typeface="Wingdings" panose="05000000000000000000" pitchFamily="2" charset="2"/>
              <a:buChar char="l"/>
            </a:pPr>
            <a:r>
              <a:rPr lang="en-US" altLang="zh-CN" dirty="0"/>
              <a:t>back()</a:t>
            </a:r>
            <a:r>
              <a:rPr lang="zh-CN" altLang="zh-CN" dirty="0"/>
              <a:t>：在历史表中向后搜索。</a:t>
            </a:r>
          </a:p>
          <a:p>
            <a:pPr lvl="0" indent="446405">
              <a:lnSpc>
                <a:spcPct val="150000"/>
              </a:lnSpc>
              <a:buSzPct val="60000"/>
              <a:buFont typeface="Wingdings" panose="05000000000000000000" pitchFamily="2" charset="2"/>
              <a:buChar char="l"/>
            </a:pPr>
            <a:r>
              <a:rPr lang="en-US" altLang="zh-CN" dirty="0"/>
              <a:t>forward()</a:t>
            </a:r>
            <a:r>
              <a:rPr lang="zh-CN" altLang="zh-CN" dirty="0"/>
              <a:t>：在历史表中向前搜索。</a:t>
            </a:r>
          </a:p>
          <a:p>
            <a:pPr lvl="0" indent="446405">
              <a:lnSpc>
                <a:spcPct val="150000"/>
              </a:lnSpc>
              <a:buSzPct val="60000"/>
              <a:buFont typeface="Wingdings" panose="05000000000000000000" pitchFamily="2" charset="2"/>
              <a:buChar char="l"/>
            </a:pPr>
            <a:r>
              <a:rPr lang="en-US" altLang="zh-CN" dirty="0"/>
              <a:t>go()</a:t>
            </a:r>
            <a:r>
              <a:rPr lang="zh-CN" altLang="zh-CN" dirty="0"/>
              <a:t>：在历史表中跳转到指定的项。</a:t>
            </a:r>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4</a:t>
            </a:r>
            <a:r>
              <a:rPr lang="zh-CN" altLang="zh-CN" sz="2400" b="1" dirty="0">
                <a:solidFill>
                  <a:schemeClr val="bg1"/>
                </a:solidFill>
              </a:rPr>
              <a:t>．</a:t>
            </a:r>
            <a:r>
              <a:rPr lang="en-US" altLang="zh-CN" sz="2400" b="1" dirty="0">
                <a:solidFill>
                  <a:schemeClr val="bg1"/>
                </a:solidFill>
              </a:rPr>
              <a:t>Navigator</a:t>
            </a:r>
            <a:r>
              <a:rPr lang="zh-CN" altLang="zh-CN" sz="2400" b="1" dirty="0">
                <a:solidFill>
                  <a:schemeClr val="bg1"/>
                </a:solidFill>
              </a:rPr>
              <a:t>对象</a:t>
            </a:r>
          </a:p>
        </p:txBody>
      </p:sp>
      <p:sp>
        <p:nvSpPr>
          <p:cNvPr id="3" name="TextBox 2"/>
          <p:cNvSpPr txBox="1"/>
          <p:nvPr/>
        </p:nvSpPr>
        <p:spPr>
          <a:xfrm>
            <a:off x="1127051" y="1041991"/>
            <a:ext cx="9718158" cy="3416320"/>
          </a:xfrm>
          <a:prstGeom prst="rect">
            <a:avLst/>
          </a:prstGeom>
          <a:noFill/>
        </p:spPr>
        <p:txBody>
          <a:bodyPr wrap="square" rtlCol="0">
            <a:spAutoFit/>
          </a:bodyPr>
          <a:lstStyle/>
          <a:p>
            <a:pPr indent="446405">
              <a:lnSpc>
                <a:spcPct val="150000"/>
              </a:lnSpc>
            </a:pPr>
            <a:r>
              <a:rPr lang="zh-CN" altLang="zh-CN" b="1" dirty="0"/>
              <a:t>（</a:t>
            </a:r>
            <a:r>
              <a:rPr lang="en-US" altLang="zh-CN" b="1" dirty="0"/>
              <a:t>1</a:t>
            </a:r>
            <a:r>
              <a:rPr lang="zh-CN" altLang="zh-CN" b="1" dirty="0"/>
              <a:t>）</a:t>
            </a:r>
            <a:r>
              <a:rPr lang="en-US" altLang="zh-CN" b="1" dirty="0"/>
              <a:t>Navigator</a:t>
            </a:r>
            <a:r>
              <a:rPr lang="zh-CN" altLang="zh-CN" b="1" dirty="0"/>
              <a:t>对象的属性</a:t>
            </a:r>
          </a:p>
          <a:p>
            <a:pPr lvl="0" indent="446405">
              <a:lnSpc>
                <a:spcPct val="150000"/>
              </a:lnSpc>
              <a:buSzPct val="60000"/>
              <a:buFont typeface="Wingdings" panose="05000000000000000000" pitchFamily="2" charset="2"/>
              <a:buChar char="l"/>
            </a:pPr>
            <a:r>
              <a:rPr lang="en-US" altLang="zh-CN" dirty="0" err="1"/>
              <a:t>appCodeName</a:t>
            </a:r>
            <a:r>
              <a:rPr lang="zh-CN" altLang="zh-CN" dirty="0"/>
              <a:t>：返回浏览器的代码名称。对于</a:t>
            </a:r>
            <a:r>
              <a:rPr lang="en-US" altLang="zh-CN" dirty="0"/>
              <a:t>IE</a:t>
            </a:r>
            <a:r>
              <a:rPr lang="zh-CN" altLang="zh-CN" dirty="0"/>
              <a:t>浏览器，返回</a:t>
            </a:r>
            <a:r>
              <a:rPr lang="en-US" altLang="zh-CN" dirty="0"/>
              <a:t>Mozilla</a:t>
            </a:r>
            <a:r>
              <a:rPr lang="zh-CN" altLang="zh-CN" dirty="0"/>
              <a:t>。</a:t>
            </a:r>
          </a:p>
          <a:p>
            <a:pPr lvl="0" indent="446405">
              <a:lnSpc>
                <a:spcPct val="150000"/>
              </a:lnSpc>
              <a:buSzPct val="60000"/>
              <a:buFont typeface="Wingdings" panose="05000000000000000000" pitchFamily="2" charset="2"/>
              <a:buChar char="l"/>
            </a:pPr>
            <a:r>
              <a:rPr lang="en-US" altLang="zh-CN" dirty="0" err="1"/>
              <a:t>appName</a:t>
            </a:r>
            <a:r>
              <a:rPr lang="zh-CN" altLang="zh-CN" dirty="0"/>
              <a:t>：返回浏览器的名称。对于</a:t>
            </a:r>
            <a:r>
              <a:rPr lang="en-US" altLang="zh-CN" dirty="0"/>
              <a:t>IE</a:t>
            </a:r>
            <a:r>
              <a:rPr lang="zh-CN" altLang="zh-CN" dirty="0"/>
              <a:t>浏览器，返回</a:t>
            </a:r>
            <a:r>
              <a:rPr lang="en-US" altLang="zh-CN" dirty="0"/>
              <a:t>Microsoft Internet Explorer</a:t>
            </a:r>
            <a:r>
              <a:rPr lang="zh-CN" altLang="zh-CN" dirty="0"/>
              <a:t>。</a:t>
            </a:r>
          </a:p>
          <a:p>
            <a:pPr lvl="0" indent="446405">
              <a:lnSpc>
                <a:spcPct val="150000"/>
              </a:lnSpc>
              <a:buSzPct val="60000"/>
              <a:buFont typeface="Wingdings" panose="05000000000000000000" pitchFamily="2" charset="2"/>
              <a:buChar char="l"/>
            </a:pPr>
            <a:r>
              <a:rPr lang="en-US" altLang="zh-CN" dirty="0" err="1"/>
              <a:t>appVersion</a:t>
            </a:r>
            <a:r>
              <a:rPr lang="zh-CN" altLang="zh-CN" dirty="0"/>
              <a:t>：返回浏览器的版本号。</a:t>
            </a:r>
          </a:p>
          <a:p>
            <a:pPr lvl="0" indent="446405">
              <a:lnSpc>
                <a:spcPct val="150000"/>
              </a:lnSpc>
              <a:buSzPct val="60000"/>
              <a:buFont typeface="Wingdings" panose="05000000000000000000" pitchFamily="2" charset="2"/>
              <a:buChar char="l"/>
            </a:pPr>
            <a:r>
              <a:rPr lang="en-US" altLang="zh-CN" dirty="0" err="1"/>
              <a:t>userLanguage</a:t>
            </a:r>
            <a:r>
              <a:rPr lang="zh-CN" altLang="zh-CN" dirty="0"/>
              <a:t>：返回当前用户所使用的语言。如果用户使用简体中文</a:t>
            </a:r>
            <a:r>
              <a:rPr lang="en-US" altLang="zh-CN" dirty="0"/>
              <a:t>Windows</a:t>
            </a:r>
            <a:r>
              <a:rPr lang="zh-CN" altLang="zh-CN" dirty="0"/>
              <a:t>，则返回</a:t>
            </a:r>
            <a:r>
              <a:rPr lang="en-US" altLang="zh-CN" dirty="0" err="1"/>
              <a:t>zh-cn</a:t>
            </a:r>
            <a:r>
              <a:rPr lang="zh-CN" altLang="zh-CN" dirty="0"/>
              <a:t>。</a:t>
            </a:r>
          </a:p>
          <a:p>
            <a:pPr lvl="0" indent="446405">
              <a:lnSpc>
                <a:spcPct val="150000"/>
              </a:lnSpc>
              <a:buSzPct val="60000"/>
              <a:buFont typeface="Wingdings" panose="05000000000000000000" pitchFamily="2" charset="2"/>
              <a:buChar char="l"/>
            </a:pPr>
            <a:r>
              <a:rPr lang="en-US" altLang="zh-CN" dirty="0" err="1"/>
              <a:t>cookieEnabled</a:t>
            </a:r>
            <a:r>
              <a:rPr lang="zh-CN" altLang="zh-CN" dirty="0"/>
              <a:t>：如果允许使用</a:t>
            </a:r>
            <a:r>
              <a:rPr lang="en-US" altLang="zh-CN" dirty="0"/>
              <a:t>cookies</a:t>
            </a:r>
            <a:r>
              <a:rPr lang="zh-CN" altLang="zh-CN" dirty="0"/>
              <a:t>，则该属性返回</a:t>
            </a:r>
            <a:r>
              <a:rPr lang="en-US" altLang="zh-CN" dirty="0"/>
              <a:t>true</a:t>
            </a:r>
            <a:r>
              <a:rPr lang="zh-CN" altLang="zh-CN" dirty="0"/>
              <a:t>，否则返回</a:t>
            </a:r>
            <a:r>
              <a:rPr lang="en-US" altLang="zh-CN" dirty="0"/>
              <a:t>false</a:t>
            </a:r>
            <a:r>
              <a:rPr lang="zh-CN" altLang="zh-CN" dirty="0"/>
              <a:t>。</a:t>
            </a:r>
          </a:p>
          <a:p>
            <a:pPr indent="446405">
              <a:lnSpc>
                <a:spcPct val="150000"/>
              </a:lnSpc>
            </a:pPr>
            <a:r>
              <a:rPr lang="zh-CN" altLang="zh-CN" b="1" dirty="0"/>
              <a:t>（</a:t>
            </a:r>
            <a:r>
              <a:rPr lang="en-US" altLang="zh-CN" b="1" dirty="0"/>
              <a:t>2</a:t>
            </a:r>
            <a:r>
              <a:rPr lang="zh-CN" altLang="zh-CN" b="1" dirty="0"/>
              <a:t>）</a:t>
            </a:r>
            <a:r>
              <a:rPr lang="en-US" altLang="zh-CN" b="1" dirty="0"/>
              <a:t>Navigator</a:t>
            </a:r>
            <a:r>
              <a:rPr lang="zh-CN" altLang="zh-CN" b="1" dirty="0"/>
              <a:t>对象的方法</a:t>
            </a:r>
          </a:p>
          <a:p>
            <a:pPr indent="446405">
              <a:lnSpc>
                <a:spcPct val="150000"/>
              </a:lnSpc>
            </a:pPr>
            <a:r>
              <a:rPr lang="zh-CN" altLang="zh-CN" dirty="0"/>
              <a:t>它提供了一种用于确定浏览器中的</a:t>
            </a:r>
            <a:r>
              <a:rPr lang="en-US" altLang="zh-CN" dirty="0"/>
              <a:t>Java</a:t>
            </a:r>
            <a:r>
              <a:rPr lang="zh-CN" altLang="zh-CN" dirty="0"/>
              <a:t>是否可用的方法。</a:t>
            </a:r>
          </a:p>
        </p:txBody>
      </p:sp>
      <p:sp>
        <p:nvSpPr>
          <p:cNvPr id="4" name="圆角矩形 3"/>
          <p:cNvSpPr/>
          <p:nvPr/>
        </p:nvSpPr>
        <p:spPr>
          <a:xfrm>
            <a:off x="1764857" y="4410862"/>
            <a:ext cx="8846436" cy="408623"/>
          </a:xfrm>
          <a:prstGeom prst="roundRect">
            <a:avLst/>
          </a:prstGeom>
          <a:solidFill>
            <a:schemeClr val="bg1">
              <a:lumMod val="85000"/>
            </a:schemeClr>
          </a:solidFill>
        </p:spPr>
        <p:txBody>
          <a:bodyPr wrap="square">
            <a:spAutoFit/>
          </a:bodyPr>
          <a:lstStyle/>
          <a:p>
            <a:r>
              <a:rPr lang="en-US" altLang="zh-CN" dirty="0" err="1"/>
              <a:t>java.Enable</a:t>
            </a:r>
            <a:r>
              <a:rPr lang="en-US" altLang="zh-CN" dirty="0"/>
              <a:t>();</a:t>
            </a:r>
            <a:endParaRPr lang="zh-CN" altLang="zh-CN" dirty="0"/>
          </a:p>
        </p:txBody>
      </p:sp>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5</a:t>
            </a:r>
            <a:r>
              <a:rPr lang="zh-CN" altLang="zh-CN" sz="2400" b="1" dirty="0">
                <a:solidFill>
                  <a:schemeClr val="bg1"/>
                </a:solidFill>
              </a:rPr>
              <a:t>．</a:t>
            </a:r>
            <a:r>
              <a:rPr lang="en-US" altLang="zh-CN" sz="2400" b="1" dirty="0">
                <a:solidFill>
                  <a:schemeClr val="bg1"/>
                </a:solidFill>
              </a:rPr>
              <a:t>Location</a:t>
            </a:r>
            <a:r>
              <a:rPr lang="zh-CN" altLang="zh-CN" sz="2400" b="1" dirty="0">
                <a:solidFill>
                  <a:schemeClr val="bg1"/>
                </a:solidFill>
              </a:rPr>
              <a:t>对象</a:t>
            </a:r>
          </a:p>
        </p:txBody>
      </p:sp>
      <p:sp>
        <p:nvSpPr>
          <p:cNvPr id="3" name="TextBox 2"/>
          <p:cNvSpPr txBox="1"/>
          <p:nvPr/>
        </p:nvSpPr>
        <p:spPr>
          <a:xfrm>
            <a:off x="967563" y="814884"/>
            <a:ext cx="10249786" cy="5493812"/>
          </a:xfrm>
          <a:prstGeom prst="rect">
            <a:avLst/>
          </a:prstGeom>
          <a:noFill/>
        </p:spPr>
        <p:txBody>
          <a:bodyPr wrap="square" rtlCol="0">
            <a:spAutoFit/>
          </a:bodyPr>
          <a:lstStyle/>
          <a:p>
            <a:pPr indent="446405">
              <a:lnSpc>
                <a:spcPct val="150000"/>
              </a:lnSpc>
            </a:pPr>
            <a:r>
              <a:rPr lang="zh-CN" altLang="zh-CN" b="1" dirty="0"/>
              <a:t>（</a:t>
            </a:r>
            <a:r>
              <a:rPr lang="en-US" altLang="zh-CN" b="1" dirty="0"/>
              <a:t>1</a:t>
            </a:r>
            <a:r>
              <a:rPr lang="zh-CN" altLang="zh-CN" b="1" dirty="0"/>
              <a:t>）</a:t>
            </a:r>
            <a:r>
              <a:rPr lang="en-US" altLang="zh-CN" b="1" dirty="0"/>
              <a:t>Location</a:t>
            </a:r>
            <a:r>
              <a:rPr lang="zh-CN" altLang="zh-CN" b="1" dirty="0"/>
              <a:t>对象的属性</a:t>
            </a:r>
          </a:p>
          <a:p>
            <a:pPr lvl="0" indent="446405">
              <a:lnSpc>
                <a:spcPct val="150000"/>
              </a:lnSpc>
              <a:buSzPct val="60000"/>
              <a:buFont typeface="Wingdings" panose="05000000000000000000" pitchFamily="2" charset="2"/>
              <a:buChar char="l"/>
            </a:pPr>
            <a:r>
              <a:rPr lang="en-US" altLang="zh-CN" dirty="0" err="1"/>
              <a:t>href</a:t>
            </a:r>
            <a:r>
              <a:rPr lang="zh-CN" altLang="zh-CN" dirty="0"/>
              <a:t>：返回或设置当前文档的完整</a:t>
            </a:r>
            <a:r>
              <a:rPr lang="en-US" altLang="zh-CN" dirty="0"/>
              <a:t>URL</a:t>
            </a:r>
            <a:r>
              <a:rPr lang="zh-CN" altLang="zh-CN" dirty="0"/>
              <a:t>。</a:t>
            </a:r>
          </a:p>
          <a:p>
            <a:pPr lvl="0" indent="446405">
              <a:lnSpc>
                <a:spcPct val="150000"/>
              </a:lnSpc>
              <a:buSzPct val="60000"/>
              <a:buFont typeface="Wingdings" panose="05000000000000000000" pitchFamily="2" charset="2"/>
              <a:buChar char="l"/>
            </a:pPr>
            <a:r>
              <a:rPr lang="en-US" altLang="zh-CN" dirty="0"/>
              <a:t>hash</a:t>
            </a:r>
            <a:r>
              <a:rPr lang="zh-CN" altLang="zh-CN" dirty="0"/>
              <a:t>：返回或设置当前</a:t>
            </a:r>
            <a:r>
              <a:rPr lang="en-US" altLang="zh-CN" dirty="0"/>
              <a:t>URL</a:t>
            </a:r>
            <a:r>
              <a:rPr lang="zh-CN" altLang="zh-CN" dirty="0"/>
              <a:t>中</a:t>
            </a:r>
            <a:r>
              <a:rPr lang="en-US" altLang="zh-CN" dirty="0"/>
              <a:t>#</a:t>
            </a:r>
            <a:r>
              <a:rPr lang="zh-CN" altLang="zh-CN" dirty="0"/>
              <a:t>后面的部分（即书签）的名称。</a:t>
            </a:r>
          </a:p>
          <a:p>
            <a:pPr lvl="0" indent="446405">
              <a:lnSpc>
                <a:spcPct val="150000"/>
              </a:lnSpc>
              <a:buSzPct val="60000"/>
              <a:buFont typeface="Wingdings" panose="05000000000000000000" pitchFamily="2" charset="2"/>
              <a:buChar char="l"/>
            </a:pPr>
            <a:r>
              <a:rPr lang="en-US" altLang="zh-CN" dirty="0"/>
              <a:t>host</a:t>
            </a:r>
            <a:r>
              <a:rPr lang="zh-CN" altLang="zh-CN" dirty="0"/>
              <a:t>：返回或设置当前</a:t>
            </a:r>
            <a:r>
              <a:rPr lang="en-US" altLang="zh-CN" dirty="0"/>
              <a:t>URL</a:t>
            </a:r>
            <a:r>
              <a:rPr lang="zh-CN" altLang="zh-CN" dirty="0"/>
              <a:t>中的主机名和端口部分。</a:t>
            </a:r>
          </a:p>
          <a:p>
            <a:pPr lvl="0" indent="446405">
              <a:lnSpc>
                <a:spcPct val="150000"/>
              </a:lnSpc>
              <a:buSzPct val="60000"/>
              <a:buFont typeface="Wingdings" panose="05000000000000000000" pitchFamily="2" charset="2"/>
              <a:buChar char="l"/>
            </a:pPr>
            <a:r>
              <a:rPr lang="en-US" altLang="zh-CN" dirty="0"/>
              <a:t>hostname</a:t>
            </a:r>
            <a:r>
              <a:rPr lang="zh-CN" altLang="zh-CN" dirty="0"/>
              <a:t>：返回或设置当前</a:t>
            </a:r>
            <a:r>
              <a:rPr lang="en-US" altLang="zh-CN" dirty="0"/>
              <a:t>URL</a:t>
            </a:r>
            <a:r>
              <a:rPr lang="zh-CN" altLang="zh-CN" dirty="0"/>
              <a:t>中的主机名。</a:t>
            </a:r>
          </a:p>
          <a:p>
            <a:pPr lvl="0" indent="446405">
              <a:lnSpc>
                <a:spcPct val="150000"/>
              </a:lnSpc>
              <a:buSzPct val="60000"/>
              <a:buFont typeface="Wingdings" panose="05000000000000000000" pitchFamily="2" charset="2"/>
              <a:buChar char="l"/>
            </a:pPr>
            <a:r>
              <a:rPr lang="en-US" altLang="zh-CN" dirty="0"/>
              <a:t>port</a:t>
            </a:r>
            <a:r>
              <a:rPr lang="zh-CN" altLang="zh-CN" dirty="0"/>
              <a:t>：返回或设置当前</a:t>
            </a:r>
            <a:r>
              <a:rPr lang="en-US" altLang="zh-CN" dirty="0"/>
              <a:t>URL</a:t>
            </a:r>
            <a:r>
              <a:rPr lang="zh-CN" altLang="zh-CN" dirty="0"/>
              <a:t>中的端口部分。</a:t>
            </a:r>
          </a:p>
          <a:p>
            <a:pPr lvl="0" indent="446405">
              <a:lnSpc>
                <a:spcPct val="150000"/>
              </a:lnSpc>
              <a:buSzPct val="60000"/>
              <a:buFont typeface="Wingdings" panose="05000000000000000000" pitchFamily="2" charset="2"/>
              <a:buChar char="l"/>
            </a:pPr>
            <a:r>
              <a:rPr lang="en-US" altLang="zh-CN" dirty="0"/>
              <a:t>path</a:t>
            </a:r>
            <a:r>
              <a:rPr lang="zh-CN" altLang="zh-CN" dirty="0"/>
              <a:t>：返回或设置当前</a:t>
            </a:r>
            <a:r>
              <a:rPr lang="en-US" altLang="zh-CN" dirty="0"/>
              <a:t>URL</a:t>
            </a:r>
            <a:r>
              <a:rPr lang="zh-CN" altLang="zh-CN" dirty="0"/>
              <a:t>中的路径部分。</a:t>
            </a:r>
          </a:p>
          <a:p>
            <a:pPr lvl="0" indent="446405">
              <a:lnSpc>
                <a:spcPct val="150000"/>
              </a:lnSpc>
              <a:buSzPct val="60000"/>
              <a:buFont typeface="Wingdings" panose="05000000000000000000" pitchFamily="2" charset="2"/>
              <a:buChar char="l"/>
            </a:pPr>
            <a:r>
              <a:rPr lang="en-US" altLang="zh-CN" dirty="0"/>
              <a:t>protocol</a:t>
            </a:r>
            <a:r>
              <a:rPr lang="zh-CN" altLang="zh-CN" dirty="0"/>
              <a:t>：返回或设置当前</a:t>
            </a:r>
            <a:r>
              <a:rPr lang="en-US" altLang="zh-CN" dirty="0"/>
              <a:t>URL</a:t>
            </a:r>
            <a:r>
              <a:rPr lang="zh-CN" altLang="zh-CN" dirty="0"/>
              <a:t>中的协议类型。</a:t>
            </a:r>
          </a:p>
          <a:p>
            <a:pPr lvl="0" indent="446405">
              <a:lnSpc>
                <a:spcPct val="150000"/>
              </a:lnSpc>
              <a:buSzPct val="60000"/>
              <a:buFont typeface="Wingdings" panose="05000000000000000000" pitchFamily="2" charset="2"/>
              <a:buChar char="l"/>
            </a:pPr>
            <a:r>
              <a:rPr lang="en-US" altLang="zh-CN" dirty="0"/>
              <a:t>search</a:t>
            </a:r>
            <a:r>
              <a:rPr lang="zh-CN" altLang="zh-CN" dirty="0"/>
              <a:t>：返回或设置当前</a:t>
            </a:r>
            <a:r>
              <a:rPr lang="en-US" altLang="zh-CN" dirty="0"/>
              <a:t>URL</a:t>
            </a:r>
            <a:r>
              <a:rPr lang="zh-CN" altLang="zh-CN" dirty="0"/>
              <a:t>中的查询字符串，即提交给服务器时在</a:t>
            </a:r>
            <a:r>
              <a:rPr lang="en-US" altLang="zh-CN" dirty="0"/>
              <a:t>URL</a:t>
            </a:r>
            <a:r>
              <a:rPr lang="zh-CN" altLang="zh-CN" dirty="0"/>
              <a:t>中紧跟在问号后面的内容。</a:t>
            </a:r>
          </a:p>
          <a:p>
            <a:pPr indent="446405">
              <a:lnSpc>
                <a:spcPct val="150000"/>
              </a:lnSpc>
            </a:pPr>
            <a:r>
              <a:rPr lang="zh-CN" altLang="zh-CN" b="1" dirty="0"/>
              <a:t>（</a:t>
            </a:r>
            <a:r>
              <a:rPr lang="en-US" altLang="zh-CN" b="1" dirty="0"/>
              <a:t>2</a:t>
            </a:r>
            <a:r>
              <a:rPr lang="zh-CN" altLang="zh-CN" b="1" dirty="0"/>
              <a:t>）</a:t>
            </a:r>
            <a:r>
              <a:rPr lang="en-US" altLang="zh-CN" b="1" dirty="0"/>
              <a:t>Location</a:t>
            </a:r>
            <a:r>
              <a:rPr lang="zh-CN" altLang="zh-CN" b="1" dirty="0"/>
              <a:t>对象的方法</a:t>
            </a:r>
          </a:p>
          <a:p>
            <a:pPr lvl="0" indent="446405">
              <a:lnSpc>
                <a:spcPct val="150000"/>
              </a:lnSpc>
              <a:buSzPct val="60000"/>
              <a:buFont typeface="Wingdings" panose="05000000000000000000" pitchFamily="2" charset="2"/>
              <a:buChar char="l"/>
            </a:pPr>
            <a:r>
              <a:rPr lang="en-US" altLang="zh-CN" dirty="0"/>
              <a:t>reload()</a:t>
            </a:r>
            <a:r>
              <a:rPr lang="zh-CN" altLang="zh-CN" dirty="0"/>
              <a:t>：重新加载当前文档。</a:t>
            </a:r>
          </a:p>
          <a:p>
            <a:pPr lvl="0" indent="446405">
              <a:lnSpc>
                <a:spcPct val="150000"/>
              </a:lnSpc>
              <a:buSzPct val="60000"/>
              <a:buFont typeface="Wingdings" panose="05000000000000000000" pitchFamily="2" charset="2"/>
              <a:buChar char="l"/>
            </a:pPr>
            <a:r>
              <a:rPr lang="en-US" altLang="zh-CN" dirty="0"/>
              <a:t>replace()</a:t>
            </a:r>
            <a:r>
              <a:rPr lang="zh-CN" altLang="zh-CN" dirty="0"/>
              <a:t>：用参数中给出的网址替换当前的网址。</a:t>
            </a:r>
          </a:p>
          <a:p>
            <a:pPr lvl="0" indent="446405">
              <a:lnSpc>
                <a:spcPct val="150000"/>
              </a:lnSpc>
              <a:buSzPct val="60000"/>
              <a:buFont typeface="Wingdings" panose="05000000000000000000" pitchFamily="2" charset="2"/>
              <a:buChar char="l"/>
            </a:pPr>
            <a:r>
              <a:rPr lang="en-US" altLang="zh-CN" dirty="0"/>
              <a:t>assign()</a:t>
            </a:r>
            <a:r>
              <a:rPr lang="zh-CN" altLang="zh-CN" dirty="0"/>
              <a:t>：将当前</a:t>
            </a:r>
            <a:r>
              <a:rPr lang="en-US" altLang="zh-CN" dirty="0"/>
              <a:t>URL</a:t>
            </a:r>
            <a:r>
              <a:rPr lang="zh-CN" altLang="zh-CN" dirty="0"/>
              <a:t>地址设置为其参数所给出的</a:t>
            </a:r>
            <a:r>
              <a:rPr lang="en-US" altLang="zh-CN" dirty="0"/>
              <a:t>URL</a:t>
            </a:r>
            <a:r>
              <a:rPr lang="zh-CN" altLang="zh-CN" dirty="0"/>
              <a:t>。</a:t>
            </a:r>
          </a:p>
        </p:txBody>
      </p:sp>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6</a:t>
            </a:r>
            <a:r>
              <a:rPr lang="zh-CN" altLang="zh-CN" sz="2400" b="1" dirty="0">
                <a:solidFill>
                  <a:schemeClr val="bg1"/>
                </a:solidFill>
              </a:rPr>
              <a:t>．</a:t>
            </a:r>
            <a:r>
              <a:rPr lang="en-US" altLang="zh-CN" sz="2400" b="1" dirty="0">
                <a:solidFill>
                  <a:schemeClr val="bg1"/>
                </a:solidFill>
              </a:rPr>
              <a:t>Link</a:t>
            </a:r>
            <a:r>
              <a:rPr lang="zh-CN" altLang="zh-CN" sz="2400" b="1" dirty="0">
                <a:solidFill>
                  <a:schemeClr val="bg1"/>
                </a:solidFill>
              </a:rPr>
              <a:t>对象</a:t>
            </a:r>
          </a:p>
        </p:txBody>
      </p:sp>
      <p:sp>
        <p:nvSpPr>
          <p:cNvPr id="3" name="TextBox 2"/>
          <p:cNvSpPr txBox="1"/>
          <p:nvPr/>
        </p:nvSpPr>
        <p:spPr>
          <a:xfrm>
            <a:off x="903767" y="999460"/>
            <a:ext cx="10090298" cy="1200329"/>
          </a:xfrm>
          <a:prstGeom prst="rect">
            <a:avLst/>
          </a:prstGeom>
          <a:noFill/>
        </p:spPr>
        <p:txBody>
          <a:bodyPr wrap="square" rtlCol="0">
            <a:spAutoFit/>
          </a:bodyPr>
          <a:lstStyle/>
          <a:p>
            <a:pPr indent="446405"/>
            <a:r>
              <a:rPr lang="en-US" altLang="zh-CN" dirty="0"/>
              <a:t>Link</a:t>
            </a:r>
            <a:r>
              <a:rPr lang="zh-CN" altLang="zh-CN" dirty="0"/>
              <a:t>对象表示文档中的超链接，通过该对象的一些属性可以得到链接目标。</a:t>
            </a:r>
            <a:r>
              <a:rPr lang="en-US" altLang="zh-CN" dirty="0"/>
              <a:t>Link</a:t>
            </a:r>
            <a:r>
              <a:rPr lang="zh-CN" altLang="zh-CN" dirty="0"/>
              <a:t>对象的基本属性是</a:t>
            </a:r>
            <a:r>
              <a:rPr lang="en-US" altLang="zh-CN" dirty="0"/>
              <a:t>length</a:t>
            </a:r>
            <a:r>
              <a:rPr lang="zh-CN" altLang="zh-CN" dirty="0"/>
              <a:t>，它返回文档中链接的数目。每个链接都是</a:t>
            </a:r>
            <a:r>
              <a:rPr lang="en-US" altLang="zh-CN" dirty="0"/>
              <a:t>Links</a:t>
            </a:r>
            <a:r>
              <a:rPr lang="zh-CN" altLang="zh-CN" dirty="0"/>
              <a:t>数组中的一个元素，可以通过索引值来访问。例如，第一个链接是</a:t>
            </a:r>
            <a:r>
              <a:rPr lang="en-US" altLang="zh-CN" dirty="0"/>
              <a:t>Links(0)</a:t>
            </a:r>
            <a:r>
              <a:rPr lang="zh-CN" altLang="zh-CN" dirty="0"/>
              <a:t>，第二个链接是</a:t>
            </a:r>
            <a:r>
              <a:rPr lang="en-US" altLang="zh-CN" dirty="0"/>
              <a:t>Links(1)</a:t>
            </a:r>
            <a:r>
              <a:rPr lang="zh-CN" altLang="zh-CN" dirty="0"/>
              <a:t>，最后一个链接是</a:t>
            </a:r>
            <a:r>
              <a:rPr lang="en-US" altLang="zh-CN" dirty="0"/>
              <a:t>Links(</a:t>
            </a:r>
            <a:r>
              <a:rPr lang="en-US" altLang="zh-CN" dirty="0" err="1"/>
              <a:t>Links.Length</a:t>
            </a:r>
            <a:r>
              <a:rPr lang="en-US" altLang="zh-CN" dirty="0"/>
              <a:t>)</a:t>
            </a:r>
            <a:r>
              <a:rPr lang="zh-CN" altLang="zh-CN" dirty="0"/>
              <a:t>。</a:t>
            </a:r>
          </a:p>
          <a:p>
            <a:pPr indent="446405"/>
            <a:r>
              <a:rPr lang="zh-CN" altLang="zh-CN" dirty="0"/>
              <a:t>例如：</a:t>
            </a:r>
          </a:p>
        </p:txBody>
      </p:sp>
      <p:sp>
        <p:nvSpPr>
          <p:cNvPr id="4" name="圆角矩形 3"/>
          <p:cNvSpPr/>
          <p:nvPr/>
        </p:nvSpPr>
        <p:spPr>
          <a:xfrm>
            <a:off x="1421219" y="2167894"/>
            <a:ext cx="8934892" cy="3822263"/>
          </a:xfrm>
          <a:prstGeom prst="roundRect">
            <a:avLst>
              <a:gd name="adj" fmla="val 2705"/>
            </a:avLst>
          </a:prstGeom>
          <a:solidFill>
            <a:schemeClr val="bg1">
              <a:lumMod val="85000"/>
            </a:schemeClr>
          </a:solidFill>
        </p:spPr>
        <p:txBody>
          <a:bodyPr wrap="square">
            <a:spAutoFit/>
          </a:bodyPr>
          <a:lstStyle/>
          <a:p>
            <a:r>
              <a:rPr lang="en-US" altLang="zh-CN" sz="1600" dirty="0"/>
              <a:t>&lt;!DOCTYPE html</a:t>
            </a:r>
            <a:endParaRPr lang="zh-CN" altLang="zh-CN" sz="1600" dirty="0"/>
          </a:p>
          <a:p>
            <a:r>
              <a:rPr lang="en-US" altLang="zh-CN" sz="1600" dirty="0"/>
              <a:t>PUBLIC "-//W3C//DTD XHTML 1.0 Strict//EN"</a:t>
            </a:r>
            <a:endParaRPr lang="zh-CN" altLang="zh-CN" sz="1600" dirty="0"/>
          </a:p>
          <a:p>
            <a:r>
              <a:rPr lang="en-US" altLang="zh-CN" sz="1600" dirty="0"/>
              <a:t>"http://www.w3.org/TR/xhtml1/DTD/xhtml1-strict.dtd"&gt;</a:t>
            </a:r>
            <a:endParaRPr lang="zh-CN" altLang="zh-CN" sz="1600" dirty="0"/>
          </a:p>
          <a:p>
            <a:r>
              <a:rPr lang="en-US" altLang="zh-CN" sz="1600" dirty="0"/>
              <a:t>&lt;html&gt;</a:t>
            </a:r>
            <a:endParaRPr lang="zh-CN" altLang="zh-CN" sz="1600" dirty="0"/>
          </a:p>
          <a:p>
            <a:r>
              <a:rPr lang="en-US" altLang="zh-CN" sz="1600" dirty="0"/>
              <a:t>&lt;head&gt;</a:t>
            </a:r>
            <a:endParaRPr lang="zh-CN" altLang="zh-CN" sz="1600" dirty="0"/>
          </a:p>
          <a:p>
            <a:r>
              <a:rPr lang="en-US" altLang="zh-CN" sz="1600" dirty="0"/>
              <a:t>&lt;title&gt;content</a:t>
            </a:r>
            <a:r>
              <a:rPr lang="zh-CN" altLang="zh-CN" sz="1600" dirty="0"/>
              <a:t>网页</a:t>
            </a:r>
            <a:r>
              <a:rPr lang="en-US" altLang="zh-CN" sz="1600" dirty="0"/>
              <a:t>&lt;/title&gt;&lt;/head&gt;</a:t>
            </a:r>
            <a:endParaRPr lang="zh-CN" altLang="zh-CN" sz="1600" dirty="0"/>
          </a:p>
          <a:p>
            <a:r>
              <a:rPr lang="en-US" altLang="zh-CN" sz="1600" dirty="0"/>
              <a:t>&lt;body&gt;</a:t>
            </a:r>
            <a:endParaRPr lang="zh-CN" altLang="zh-CN" sz="1600" dirty="0"/>
          </a:p>
          <a:p>
            <a:r>
              <a:rPr lang="en-US" altLang="zh-CN" sz="1600" dirty="0"/>
              <a:t>……</a:t>
            </a:r>
            <a:endParaRPr lang="zh-CN" altLang="zh-CN" sz="1600" dirty="0"/>
          </a:p>
          <a:p>
            <a:r>
              <a:rPr lang="en-US" altLang="zh-CN" sz="1600" dirty="0"/>
              <a:t>&lt;</a:t>
            </a:r>
            <a:r>
              <a:rPr lang="en-US" altLang="zh-CN" sz="1600" dirty="0" err="1"/>
              <a:t>stript</a:t>
            </a:r>
            <a:r>
              <a:rPr lang="en-US" altLang="zh-CN" sz="1600" dirty="0"/>
              <a:t> type=”text/</a:t>
            </a:r>
            <a:r>
              <a:rPr lang="en-US" altLang="zh-CN" sz="1600" dirty="0" err="1"/>
              <a:t>javascript</a:t>
            </a:r>
            <a:r>
              <a:rPr lang="en-US" altLang="zh-CN" sz="1600" dirty="0"/>
              <a:t>”&gt;</a:t>
            </a:r>
            <a:endParaRPr lang="zh-CN" altLang="zh-CN" sz="1600" dirty="0"/>
          </a:p>
          <a:p>
            <a:r>
              <a:rPr lang="en-US" altLang="zh-CN" sz="1600" dirty="0" err="1"/>
              <a:t>var</a:t>
            </a:r>
            <a:r>
              <a:rPr lang="en-US" altLang="zh-CN" sz="1600" dirty="0"/>
              <a:t> name;</a:t>
            </a:r>
            <a:endParaRPr lang="zh-CN" altLang="zh-CN" sz="1600" dirty="0"/>
          </a:p>
          <a:p>
            <a:r>
              <a:rPr lang="en-US" altLang="zh-CN" sz="1600" dirty="0"/>
              <a:t>name=</a:t>
            </a:r>
            <a:r>
              <a:rPr lang="en-US" altLang="zh-CN" sz="1600" dirty="0" err="1"/>
              <a:t>window.prompt</a:t>
            </a:r>
            <a:r>
              <a:rPr lang="en-US" altLang="zh-CN" sz="1600" dirty="0"/>
              <a:t>(“</a:t>
            </a:r>
            <a:r>
              <a:rPr lang="zh-CN" altLang="zh-CN" sz="1600" dirty="0"/>
              <a:t>登录</a:t>
            </a:r>
            <a:r>
              <a:rPr lang="en-US" altLang="zh-CN" sz="1600" dirty="0"/>
              <a:t>”,”</a:t>
            </a:r>
            <a:r>
              <a:rPr lang="zh-CN" altLang="zh-CN" sz="1600" dirty="0"/>
              <a:t>请输入您的登录名</a:t>
            </a:r>
            <a:r>
              <a:rPr lang="en-US" altLang="zh-CN" sz="1600" dirty="0"/>
              <a:t>”)</a:t>
            </a:r>
            <a:r>
              <a:rPr lang="zh-CN" altLang="zh-CN" sz="1600" dirty="0"/>
              <a:t>；</a:t>
            </a:r>
          </a:p>
          <a:p>
            <a:r>
              <a:rPr lang="en-US" altLang="zh-CN" sz="1600" dirty="0" err="1"/>
              <a:t>document.write</a:t>
            </a:r>
            <a:r>
              <a:rPr lang="en-US" altLang="zh-CN" sz="1600" dirty="0"/>
              <a:t>(“</a:t>
            </a:r>
            <a:r>
              <a:rPr lang="zh-CN" altLang="zh-CN" sz="1600" dirty="0"/>
              <a:t>当前用户为：</a:t>
            </a:r>
            <a:r>
              <a:rPr lang="en-US" altLang="zh-CN" sz="1600" dirty="0"/>
              <a:t>”+name);</a:t>
            </a:r>
            <a:endParaRPr lang="zh-CN" altLang="zh-CN" sz="1600" dirty="0"/>
          </a:p>
          <a:p>
            <a:r>
              <a:rPr lang="en-US" altLang="zh-CN" sz="1600" dirty="0"/>
              <a:t>&lt;/script&gt;</a:t>
            </a:r>
            <a:endParaRPr lang="zh-CN" altLang="zh-CN" sz="1600" dirty="0"/>
          </a:p>
          <a:p>
            <a:r>
              <a:rPr lang="en-US" altLang="zh-CN" sz="1600" dirty="0"/>
              <a:t>&lt;/body&gt;</a:t>
            </a:r>
            <a:endParaRPr lang="zh-CN" altLang="zh-CN" sz="1600" dirty="0"/>
          </a:p>
          <a:p>
            <a:r>
              <a:rPr lang="en-US" altLang="zh-CN" sz="1600" dirty="0"/>
              <a:t>&lt;/html&gt;</a:t>
            </a:r>
          </a:p>
        </p:txBody>
      </p:sp>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bg>
      <p:bgPr>
        <a:blipFill rotWithShape="1">
          <a:blip r:embed="rId4" cstate="prin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9526905" y="6060440"/>
            <a:ext cx="1884680" cy="192405"/>
            <a:chOff x="4843463" y="4520714"/>
            <a:chExt cx="2520286" cy="257175"/>
          </a:xfrm>
          <a:solidFill>
            <a:schemeClr val="bg1"/>
          </a:solidFill>
        </p:grpSpPr>
        <p:sp>
          <p:nvSpPr>
            <p:cNvPr id="5" name="椭圆 4"/>
            <p:cNvSpPr/>
            <p:nvPr/>
          </p:nvSpPr>
          <p:spPr>
            <a:xfrm>
              <a:off x="4843463" y="4520714"/>
              <a:ext cx="257175" cy="257175"/>
            </a:xfrm>
            <a:prstGeom prst="ellipse">
              <a:avLst/>
            </a:prstGeom>
            <a:solidFill>
              <a:srgbClr val="CA6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5296085" y="4520714"/>
              <a:ext cx="257175" cy="2571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5748707" y="4520714"/>
              <a:ext cx="257175" cy="257175"/>
            </a:xfrm>
            <a:prstGeom prst="ellipse">
              <a:avLst/>
            </a:prstGeom>
            <a:solidFill>
              <a:srgbClr val="CA6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6201329" y="4520714"/>
              <a:ext cx="257175" cy="2571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6653951" y="4520714"/>
              <a:ext cx="257175" cy="257175"/>
            </a:xfrm>
            <a:prstGeom prst="ellipse">
              <a:avLst/>
            </a:prstGeom>
            <a:solidFill>
              <a:srgbClr val="CA6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7106574" y="4520714"/>
              <a:ext cx="257175" cy="2571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文本框 5"/>
          <p:cNvSpPr txBox="1"/>
          <p:nvPr/>
        </p:nvSpPr>
        <p:spPr>
          <a:xfrm>
            <a:off x="5739130" y="2261870"/>
            <a:ext cx="5951220" cy="853440"/>
          </a:xfrm>
          <a:prstGeom prst="rect">
            <a:avLst/>
          </a:prstGeom>
          <a:noFill/>
        </p:spPr>
        <p:txBody>
          <a:bodyPr wrap="square" rtlCol="0">
            <a:spAutoFit/>
          </a:bodyPr>
          <a:lstStyle/>
          <a:p>
            <a:pPr algn="r"/>
            <a:r>
              <a:rPr lang="zh-CN" altLang="en-US" sz="5000" dirty="0">
                <a:solidFill>
                  <a:schemeClr val="bg1"/>
                </a:solidFill>
                <a:effectLst>
                  <a:outerShdw blurRad="38100" dist="38100" dir="2700000" algn="tl">
                    <a:srgbClr val="000000">
                      <a:alpha val="43137"/>
                    </a:srgbClr>
                  </a:outerShdw>
                </a:effectLst>
                <a:latin typeface="方正姚体" panose="02010601030101010101" charset="-122"/>
                <a:ea typeface="方正姚体" panose="02010601030101010101" charset="-122"/>
                <a:cs typeface="+mn-ea"/>
                <a:sym typeface="+mn-lt"/>
              </a:rPr>
              <a:t>感谢您的</a:t>
            </a:r>
            <a:r>
              <a:rPr lang="zh-CN" altLang="en-US" sz="5000" dirty="0">
                <a:solidFill>
                  <a:srgbClr val="CA687F"/>
                </a:solidFill>
                <a:effectLst>
                  <a:outerShdw blurRad="38100" dist="38100" dir="2700000" algn="tl">
                    <a:srgbClr val="000000">
                      <a:alpha val="43137"/>
                    </a:srgbClr>
                  </a:outerShdw>
                </a:effectLst>
                <a:latin typeface="方正姚体" panose="02010601030101010101" charset="-122"/>
                <a:ea typeface="方正姚体" panose="02010601030101010101" charset="-122"/>
                <a:cs typeface="+mn-ea"/>
                <a:sym typeface="+mn-lt"/>
              </a:rPr>
              <a:t>下载观看</a:t>
            </a:r>
          </a:p>
        </p:txBody>
      </p:sp>
    </p:spTree>
    <p:custDataLst>
      <p:tags r:id="rId1"/>
    </p:custData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465" y="282012"/>
            <a:ext cx="2862842" cy="461665"/>
          </a:xfrm>
          <a:prstGeom prst="rect">
            <a:avLst/>
          </a:prstGeom>
          <a:noFill/>
        </p:spPr>
        <p:txBody>
          <a:bodyPr wrap="square" rtlCol="0">
            <a:spAutoFit/>
          </a:bodyPr>
          <a:lstStyle/>
          <a:p>
            <a:r>
              <a:rPr lang="zh-CN" altLang="zh-CN" sz="2400" b="1" dirty="0">
                <a:solidFill>
                  <a:schemeClr val="bg1"/>
                </a:solidFill>
              </a:rPr>
              <a:t>设置文本格式</a:t>
            </a:r>
          </a:p>
        </p:txBody>
      </p:sp>
      <p:sp>
        <p:nvSpPr>
          <p:cNvPr id="3" name="TextBox 2"/>
          <p:cNvSpPr txBox="1"/>
          <p:nvPr/>
        </p:nvSpPr>
        <p:spPr>
          <a:xfrm>
            <a:off x="871865" y="1084521"/>
            <a:ext cx="9983972" cy="646331"/>
          </a:xfrm>
          <a:prstGeom prst="rect">
            <a:avLst/>
          </a:prstGeom>
          <a:noFill/>
        </p:spPr>
        <p:txBody>
          <a:bodyPr wrap="square" rtlCol="0">
            <a:spAutoFit/>
          </a:bodyPr>
          <a:lstStyle/>
          <a:p>
            <a:pPr indent="446405"/>
            <a:r>
              <a:rPr lang="en-US" altLang="zh-CN" b="1" dirty="0"/>
              <a:t>1. </a:t>
            </a:r>
            <a:r>
              <a:rPr lang="zh-CN" altLang="zh-CN" b="1" dirty="0"/>
              <a:t>分段标记</a:t>
            </a:r>
          </a:p>
          <a:p>
            <a:pPr indent="446405"/>
            <a:r>
              <a:rPr lang="zh-CN" altLang="zh-CN" dirty="0"/>
              <a:t>格式如下：</a:t>
            </a:r>
          </a:p>
        </p:txBody>
      </p:sp>
      <p:sp>
        <p:nvSpPr>
          <p:cNvPr id="4" name="圆角矩形 3"/>
          <p:cNvSpPr/>
          <p:nvPr/>
        </p:nvSpPr>
        <p:spPr>
          <a:xfrm>
            <a:off x="1415299" y="1730852"/>
            <a:ext cx="9089667" cy="408623"/>
          </a:xfrm>
          <a:prstGeom prst="roundRect">
            <a:avLst/>
          </a:prstGeom>
          <a:solidFill>
            <a:schemeClr val="bg1">
              <a:lumMod val="85000"/>
            </a:schemeClr>
          </a:solidFill>
        </p:spPr>
        <p:txBody>
          <a:bodyPr wrap="square">
            <a:spAutoFit/>
          </a:bodyPr>
          <a:lstStyle/>
          <a:p>
            <a:r>
              <a:rPr lang="en-US" altLang="zh-CN" dirty="0"/>
              <a:t>&lt;p </a:t>
            </a:r>
            <a:r>
              <a:rPr lang="zh-CN" altLang="zh-CN" dirty="0"/>
              <a:t>属性</a:t>
            </a:r>
            <a:r>
              <a:rPr lang="en-US" altLang="zh-CN" dirty="0"/>
              <a:t>="</a:t>
            </a:r>
            <a:r>
              <a:rPr lang="zh-CN" altLang="zh-CN" dirty="0"/>
              <a:t>值</a:t>
            </a:r>
            <a:r>
              <a:rPr lang="en-US" altLang="zh-CN" dirty="0"/>
              <a:t>"…&gt;…&lt;/p&gt;</a:t>
            </a:r>
            <a:endParaRPr lang="zh-CN" altLang="zh-CN" dirty="0"/>
          </a:p>
        </p:txBody>
      </p:sp>
      <p:sp>
        <p:nvSpPr>
          <p:cNvPr id="5" name="TextBox 4"/>
          <p:cNvSpPr txBox="1"/>
          <p:nvPr/>
        </p:nvSpPr>
        <p:spPr>
          <a:xfrm>
            <a:off x="850605" y="2275367"/>
            <a:ext cx="10122195" cy="2031325"/>
          </a:xfrm>
          <a:prstGeom prst="rect">
            <a:avLst/>
          </a:prstGeom>
          <a:noFill/>
        </p:spPr>
        <p:txBody>
          <a:bodyPr wrap="square" rtlCol="0">
            <a:spAutoFit/>
          </a:bodyPr>
          <a:lstStyle/>
          <a:p>
            <a:pPr indent="446405"/>
            <a:r>
              <a:rPr lang="zh-CN" altLang="zh-CN" dirty="0"/>
              <a:t>段落是文档的基本信息单位，利用段落标记可以忽略文档中原有的回车和换行来定义一个新段落，或换行并插入一个空格。</a:t>
            </a:r>
          </a:p>
          <a:p>
            <a:pPr indent="446405"/>
            <a:r>
              <a:rPr lang="zh-CN" altLang="zh-CN" dirty="0"/>
              <a:t>单独用</a:t>
            </a:r>
            <a:r>
              <a:rPr lang="en-US" altLang="zh-CN" dirty="0"/>
              <a:t>&lt;p&gt;</a:t>
            </a:r>
            <a:r>
              <a:rPr lang="zh-CN" altLang="zh-CN" dirty="0"/>
              <a:t>标记时会空一行，使后续内容隔行显示。同时使用</a:t>
            </a:r>
            <a:r>
              <a:rPr lang="en-US" altLang="zh-CN" dirty="0"/>
              <a:t>&lt;p&gt;</a:t>
            </a:r>
            <a:r>
              <a:rPr lang="zh-CN" altLang="zh-CN" dirty="0"/>
              <a:t>和</a:t>
            </a:r>
            <a:r>
              <a:rPr lang="en-US" altLang="zh-CN" dirty="0"/>
              <a:t>&lt;/p&gt;</a:t>
            </a:r>
            <a:r>
              <a:rPr lang="zh-CN" altLang="zh-CN" dirty="0"/>
              <a:t>标记则将段落包围起来，表示一个分段的块。</a:t>
            </a:r>
          </a:p>
          <a:p>
            <a:pPr indent="446405"/>
            <a:r>
              <a:rPr lang="zh-CN" altLang="zh-CN" dirty="0"/>
              <a:t>分段标记常用属性为</a:t>
            </a:r>
            <a:r>
              <a:rPr lang="en-US" altLang="zh-CN" dirty="0"/>
              <a:t>align</a:t>
            </a:r>
            <a:r>
              <a:rPr lang="zh-CN" altLang="zh-CN" dirty="0"/>
              <a:t>，表示段落的水平对齐方式。其取值可以是</a:t>
            </a:r>
            <a:r>
              <a:rPr lang="en-US" altLang="zh-CN" dirty="0"/>
              <a:t>left</a:t>
            </a:r>
            <a:r>
              <a:rPr lang="zh-CN" altLang="zh-CN" dirty="0"/>
              <a:t>（左对齐）、</a:t>
            </a:r>
            <a:r>
              <a:rPr lang="en-US" altLang="zh-CN" dirty="0"/>
              <a:t>center</a:t>
            </a:r>
            <a:r>
              <a:rPr lang="zh-CN" altLang="zh-CN" dirty="0"/>
              <a:t>（居中）、</a:t>
            </a:r>
            <a:r>
              <a:rPr lang="en-US" altLang="zh-CN" dirty="0"/>
              <a:t>right</a:t>
            </a:r>
            <a:r>
              <a:rPr lang="zh-CN" altLang="zh-CN" dirty="0"/>
              <a:t>（右对齐）和</a:t>
            </a:r>
            <a:r>
              <a:rPr lang="en-US" altLang="zh-CN" dirty="0"/>
              <a:t>justify</a:t>
            </a:r>
            <a:r>
              <a:rPr lang="zh-CN" altLang="zh-CN" dirty="0"/>
              <a:t>（两端对齐）。其中</a:t>
            </a:r>
            <a:r>
              <a:rPr lang="en-US" altLang="zh-CN" dirty="0"/>
              <a:t>left</a:t>
            </a:r>
            <a:r>
              <a:rPr lang="zh-CN" altLang="zh-CN" dirty="0"/>
              <a:t>是默认值，当该属性省略时则使用默认值。例如：</a:t>
            </a:r>
          </a:p>
        </p:txBody>
      </p:sp>
      <p:sp>
        <p:nvSpPr>
          <p:cNvPr id="6" name="圆角矩形 5"/>
          <p:cNvSpPr/>
          <p:nvPr/>
        </p:nvSpPr>
        <p:spPr>
          <a:xfrm>
            <a:off x="1415298" y="4306692"/>
            <a:ext cx="9089667" cy="408623"/>
          </a:xfrm>
          <a:prstGeom prst="roundRect">
            <a:avLst/>
          </a:prstGeom>
          <a:solidFill>
            <a:schemeClr val="bg1">
              <a:lumMod val="85000"/>
            </a:schemeClr>
          </a:solidFill>
        </p:spPr>
        <p:txBody>
          <a:bodyPr wrap="square">
            <a:spAutoFit/>
          </a:bodyPr>
          <a:lstStyle/>
          <a:p>
            <a:r>
              <a:rPr lang="en-US" altLang="zh-CN" dirty="0"/>
              <a:t>&lt;p align="center"&gt;</a:t>
            </a:r>
            <a:r>
              <a:rPr lang="zh-CN" altLang="zh-CN" dirty="0"/>
              <a:t>分段标记演示</a:t>
            </a:r>
            <a:r>
              <a:rPr lang="en-US" altLang="zh-CN" dirty="0"/>
              <a:t>&lt;/p&gt;</a:t>
            </a:r>
            <a:endParaRPr lang="zh-CN" altLang="zh-CN"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465" y="282012"/>
            <a:ext cx="2862842" cy="461665"/>
          </a:xfrm>
          <a:prstGeom prst="rect">
            <a:avLst/>
          </a:prstGeom>
          <a:noFill/>
        </p:spPr>
        <p:txBody>
          <a:bodyPr wrap="square" rtlCol="0">
            <a:spAutoFit/>
          </a:bodyPr>
          <a:lstStyle/>
          <a:p>
            <a:r>
              <a:rPr lang="zh-CN" altLang="zh-CN" sz="2400" b="1" dirty="0">
                <a:solidFill>
                  <a:schemeClr val="bg1"/>
                </a:solidFill>
              </a:rPr>
              <a:t>设置文本格式</a:t>
            </a:r>
          </a:p>
        </p:txBody>
      </p:sp>
      <p:sp>
        <p:nvSpPr>
          <p:cNvPr id="3" name="TextBox 2"/>
          <p:cNvSpPr txBox="1"/>
          <p:nvPr/>
        </p:nvSpPr>
        <p:spPr>
          <a:xfrm>
            <a:off x="1149536" y="1148316"/>
            <a:ext cx="9823264" cy="1754326"/>
          </a:xfrm>
          <a:prstGeom prst="rect">
            <a:avLst/>
          </a:prstGeom>
          <a:noFill/>
        </p:spPr>
        <p:txBody>
          <a:bodyPr wrap="square" rtlCol="0">
            <a:spAutoFit/>
          </a:bodyPr>
          <a:lstStyle/>
          <a:p>
            <a:pPr>
              <a:lnSpc>
                <a:spcPct val="150000"/>
              </a:lnSpc>
            </a:pPr>
            <a:r>
              <a:rPr lang="en-US" altLang="zh-CN" b="1" dirty="0"/>
              <a:t>2. </a:t>
            </a:r>
            <a:r>
              <a:rPr lang="zh-CN" altLang="zh-CN" b="1" dirty="0"/>
              <a:t>换行标记</a:t>
            </a:r>
          </a:p>
          <a:p>
            <a:pPr>
              <a:lnSpc>
                <a:spcPct val="150000"/>
              </a:lnSpc>
            </a:pPr>
            <a:r>
              <a:rPr lang="zh-CN" altLang="zh-CN" dirty="0"/>
              <a:t>换行标记为</a:t>
            </a:r>
            <a:r>
              <a:rPr lang="en-US" altLang="zh-CN" dirty="0"/>
              <a:t>&lt;</a:t>
            </a:r>
            <a:r>
              <a:rPr lang="en-US" altLang="zh-CN" dirty="0" err="1"/>
              <a:t>br</a:t>
            </a:r>
            <a:r>
              <a:rPr lang="en-US" altLang="zh-CN" dirty="0"/>
              <a:t> /&gt;</a:t>
            </a:r>
            <a:r>
              <a:rPr lang="zh-CN" altLang="zh-CN" dirty="0"/>
              <a:t>，该标记将强行中断当前行，使后续内容在下一行显示。</a:t>
            </a:r>
          </a:p>
          <a:p>
            <a:pPr>
              <a:lnSpc>
                <a:spcPct val="150000"/>
              </a:lnSpc>
            </a:pPr>
            <a:r>
              <a:rPr lang="en-US" altLang="zh-CN" b="1" dirty="0"/>
              <a:t>3. </a:t>
            </a:r>
            <a:r>
              <a:rPr lang="zh-CN" altLang="zh-CN" b="1" dirty="0"/>
              <a:t>标题标记</a:t>
            </a:r>
          </a:p>
          <a:p>
            <a:pPr>
              <a:lnSpc>
                <a:spcPct val="150000"/>
              </a:lnSpc>
            </a:pPr>
            <a:r>
              <a:rPr lang="zh-CN" altLang="zh-CN" dirty="0"/>
              <a:t>格式如下：</a:t>
            </a:r>
          </a:p>
        </p:txBody>
      </p:sp>
      <p:sp>
        <p:nvSpPr>
          <p:cNvPr id="4" name="圆角矩形 3"/>
          <p:cNvSpPr/>
          <p:nvPr/>
        </p:nvSpPr>
        <p:spPr>
          <a:xfrm>
            <a:off x="1149536" y="2901561"/>
            <a:ext cx="9440491" cy="408623"/>
          </a:xfrm>
          <a:prstGeom prst="roundRect">
            <a:avLst/>
          </a:prstGeom>
          <a:solidFill>
            <a:schemeClr val="bg1">
              <a:lumMod val="85000"/>
            </a:schemeClr>
          </a:solidFill>
        </p:spPr>
        <p:txBody>
          <a:bodyPr wrap="square">
            <a:spAutoFit/>
          </a:bodyPr>
          <a:lstStyle/>
          <a:p>
            <a:r>
              <a:rPr lang="en-US" altLang="zh-CN" dirty="0"/>
              <a:t>&lt;</a:t>
            </a:r>
            <a:r>
              <a:rPr lang="en-US" altLang="zh-CN" dirty="0" err="1"/>
              <a:t>hn</a:t>
            </a:r>
            <a:r>
              <a:rPr lang="en-US" altLang="zh-CN" dirty="0"/>
              <a:t> </a:t>
            </a:r>
            <a:r>
              <a:rPr lang="zh-CN" altLang="zh-CN" dirty="0"/>
              <a:t>属性</a:t>
            </a:r>
            <a:r>
              <a:rPr lang="en-US" altLang="zh-CN" dirty="0"/>
              <a:t>="</a:t>
            </a:r>
            <a:r>
              <a:rPr lang="zh-CN" altLang="zh-CN" dirty="0"/>
              <a:t>值</a:t>
            </a:r>
            <a:r>
              <a:rPr lang="en-US" altLang="zh-CN" dirty="0"/>
              <a:t>"&gt;…&lt;/</a:t>
            </a:r>
            <a:r>
              <a:rPr lang="en-US" altLang="zh-CN" dirty="0" err="1"/>
              <a:t>hn</a:t>
            </a:r>
            <a:r>
              <a:rPr lang="en-US" altLang="zh-CN" dirty="0"/>
              <a:t>&gt;</a:t>
            </a:r>
            <a:endParaRPr lang="zh-CN" altLang="zh-CN" dirty="0"/>
          </a:p>
        </p:txBody>
      </p:sp>
      <p:sp>
        <p:nvSpPr>
          <p:cNvPr id="5" name="矩形 4"/>
          <p:cNvSpPr/>
          <p:nvPr/>
        </p:nvSpPr>
        <p:spPr>
          <a:xfrm>
            <a:off x="1149536" y="3335585"/>
            <a:ext cx="6096000" cy="923330"/>
          </a:xfrm>
          <a:prstGeom prst="rect">
            <a:avLst/>
          </a:prstGeom>
        </p:spPr>
        <p:txBody>
          <a:bodyPr>
            <a:spAutoFit/>
          </a:bodyPr>
          <a:lstStyle/>
          <a:p>
            <a:pPr>
              <a:lnSpc>
                <a:spcPct val="150000"/>
              </a:lnSpc>
            </a:pPr>
            <a:r>
              <a:rPr lang="en-US" altLang="zh-CN" b="1" dirty="0"/>
              <a:t>4. </a:t>
            </a:r>
            <a:r>
              <a:rPr lang="zh-CN" altLang="zh-CN" b="1" dirty="0"/>
              <a:t>对中标记</a:t>
            </a:r>
          </a:p>
          <a:p>
            <a:pPr>
              <a:lnSpc>
                <a:spcPct val="150000"/>
              </a:lnSpc>
            </a:pPr>
            <a:r>
              <a:rPr lang="zh-CN" altLang="zh-CN" dirty="0"/>
              <a:t>格式如下：</a:t>
            </a:r>
          </a:p>
        </p:txBody>
      </p:sp>
      <p:sp>
        <p:nvSpPr>
          <p:cNvPr id="6" name="圆角矩形 5"/>
          <p:cNvSpPr/>
          <p:nvPr/>
        </p:nvSpPr>
        <p:spPr>
          <a:xfrm>
            <a:off x="1149536" y="4225071"/>
            <a:ext cx="9440491" cy="408623"/>
          </a:xfrm>
          <a:prstGeom prst="roundRect">
            <a:avLst/>
          </a:prstGeom>
          <a:solidFill>
            <a:schemeClr val="bg1">
              <a:lumMod val="85000"/>
            </a:schemeClr>
          </a:solidFill>
        </p:spPr>
        <p:txBody>
          <a:bodyPr wrap="square">
            <a:spAutoFit/>
          </a:bodyPr>
          <a:lstStyle/>
          <a:p>
            <a:r>
              <a:rPr lang="en-US" altLang="zh-CN" dirty="0"/>
              <a:t>&lt;center&gt;…&lt;/center&gt;</a:t>
            </a:r>
            <a:endParaRPr lang="zh-CN" altLang="zh-CN"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5" y="282012"/>
            <a:ext cx="2862842" cy="461665"/>
          </a:xfrm>
          <a:prstGeom prst="rect">
            <a:avLst/>
          </a:prstGeom>
          <a:noFill/>
        </p:spPr>
        <p:txBody>
          <a:bodyPr wrap="square" rtlCol="0">
            <a:spAutoFit/>
          </a:bodyPr>
          <a:lstStyle/>
          <a:p>
            <a:r>
              <a:rPr lang="zh-CN" altLang="zh-CN" sz="2400" b="1" dirty="0">
                <a:solidFill>
                  <a:schemeClr val="bg1"/>
                </a:solidFill>
              </a:rPr>
              <a:t>设置文本格式</a:t>
            </a:r>
          </a:p>
        </p:txBody>
      </p:sp>
      <p:sp>
        <p:nvSpPr>
          <p:cNvPr id="3" name="TextBox 2"/>
          <p:cNvSpPr txBox="1"/>
          <p:nvPr/>
        </p:nvSpPr>
        <p:spPr>
          <a:xfrm>
            <a:off x="1265274" y="903767"/>
            <a:ext cx="6475228" cy="646331"/>
          </a:xfrm>
          <a:prstGeom prst="rect">
            <a:avLst/>
          </a:prstGeom>
          <a:noFill/>
        </p:spPr>
        <p:txBody>
          <a:bodyPr wrap="square" rtlCol="0">
            <a:spAutoFit/>
          </a:bodyPr>
          <a:lstStyle/>
          <a:p>
            <a:r>
              <a:rPr lang="en-US" altLang="zh-CN" b="1" dirty="0"/>
              <a:t>5. </a:t>
            </a:r>
            <a:r>
              <a:rPr lang="zh-CN" altLang="zh-CN" b="1" dirty="0"/>
              <a:t>块标记</a:t>
            </a:r>
          </a:p>
          <a:p>
            <a:r>
              <a:rPr lang="zh-CN" altLang="zh-CN" dirty="0"/>
              <a:t>格式如下：</a:t>
            </a:r>
          </a:p>
        </p:txBody>
      </p:sp>
      <p:sp>
        <p:nvSpPr>
          <p:cNvPr id="4" name="圆角矩形 3"/>
          <p:cNvSpPr/>
          <p:nvPr/>
        </p:nvSpPr>
        <p:spPr>
          <a:xfrm>
            <a:off x="1438959" y="1550098"/>
            <a:ext cx="9321190" cy="408623"/>
          </a:xfrm>
          <a:prstGeom prst="roundRect">
            <a:avLst/>
          </a:prstGeom>
          <a:solidFill>
            <a:schemeClr val="bg1">
              <a:lumMod val="85000"/>
            </a:schemeClr>
          </a:solidFill>
        </p:spPr>
        <p:txBody>
          <a:bodyPr wrap="square">
            <a:spAutoFit/>
          </a:bodyPr>
          <a:lstStyle/>
          <a:p>
            <a:r>
              <a:rPr lang="en-US" altLang="zh-CN" dirty="0"/>
              <a:t>&lt;div </a:t>
            </a:r>
            <a:r>
              <a:rPr lang="zh-CN" altLang="zh-CN" dirty="0"/>
              <a:t>属性</a:t>
            </a:r>
            <a:r>
              <a:rPr lang="en-US" altLang="zh-CN" dirty="0"/>
              <a:t>="</a:t>
            </a:r>
            <a:r>
              <a:rPr lang="zh-CN" altLang="zh-CN" dirty="0"/>
              <a:t>值</a:t>
            </a:r>
            <a:r>
              <a:rPr lang="en-US" altLang="zh-CN" dirty="0"/>
              <a:t>"…&gt;…&lt;/div&gt;</a:t>
            </a:r>
            <a:endParaRPr lang="zh-CN" altLang="zh-CN" dirty="0"/>
          </a:p>
        </p:txBody>
      </p:sp>
      <p:sp>
        <p:nvSpPr>
          <p:cNvPr id="5" name="矩形 4"/>
          <p:cNvSpPr/>
          <p:nvPr/>
        </p:nvSpPr>
        <p:spPr>
          <a:xfrm>
            <a:off x="1265274" y="2053211"/>
            <a:ext cx="6096000" cy="646331"/>
          </a:xfrm>
          <a:prstGeom prst="rect">
            <a:avLst/>
          </a:prstGeom>
        </p:spPr>
        <p:txBody>
          <a:bodyPr>
            <a:spAutoFit/>
          </a:bodyPr>
          <a:lstStyle/>
          <a:p>
            <a:r>
              <a:rPr lang="zh-CN" altLang="zh-CN" dirty="0"/>
              <a:t>【例</a:t>
            </a:r>
            <a:r>
              <a:rPr lang="en-US" altLang="zh-CN" dirty="0"/>
              <a:t>2.1</a:t>
            </a:r>
            <a:r>
              <a:rPr lang="zh-CN" altLang="zh-CN" dirty="0"/>
              <a:t>】应用前面提到的各种标记。</a:t>
            </a:r>
          </a:p>
          <a:p>
            <a:r>
              <a:rPr lang="zh-CN" altLang="zh-CN" dirty="0"/>
              <a:t>新建</a:t>
            </a:r>
            <a:r>
              <a:rPr lang="en-US" altLang="zh-CN" dirty="0"/>
              <a:t>EX2_1.htm</a:t>
            </a:r>
            <a:r>
              <a:rPr lang="zh-CN" altLang="zh-CN" dirty="0"/>
              <a:t>文件，输入以下代码：</a:t>
            </a:r>
          </a:p>
        </p:txBody>
      </p:sp>
      <p:sp>
        <p:nvSpPr>
          <p:cNvPr id="6" name="TextBox 5"/>
          <p:cNvSpPr txBox="1"/>
          <p:nvPr/>
        </p:nvSpPr>
        <p:spPr>
          <a:xfrm>
            <a:off x="1360967" y="2699542"/>
            <a:ext cx="9399182" cy="4047113"/>
          </a:xfrm>
          <a:prstGeom prst="roundRect">
            <a:avLst>
              <a:gd name="adj" fmla="val 3354"/>
            </a:avLst>
          </a:prstGeom>
          <a:solidFill>
            <a:schemeClr val="bg1">
              <a:lumMod val="85000"/>
            </a:schemeClr>
          </a:solidFill>
        </p:spPr>
        <p:txBody>
          <a:bodyPr wrap="square" rtlCol="0">
            <a:spAutoFit/>
          </a:bodyPr>
          <a:lstStyle/>
          <a:p>
            <a:r>
              <a:rPr lang="en-US" altLang="zh-CN" sz="1400" dirty="0"/>
              <a:t>&lt;!DOCTYPE html</a:t>
            </a:r>
            <a:endParaRPr lang="zh-CN" altLang="zh-CN" sz="1400" dirty="0"/>
          </a:p>
          <a:p>
            <a:r>
              <a:rPr lang="en-US" altLang="zh-CN" sz="1400" dirty="0"/>
              <a:t>PUBLIC "-//W3C//DTD XHTML 1.0 Strict//EN"</a:t>
            </a:r>
            <a:endParaRPr lang="zh-CN" altLang="zh-CN" sz="1400" dirty="0"/>
          </a:p>
          <a:p>
            <a:r>
              <a:rPr lang="en-US" altLang="zh-CN" sz="1400" dirty="0"/>
              <a:t>"http://www.w3.org/TR/xhtml1/DTD/xhtml1-strict.dtd"&gt;</a:t>
            </a:r>
            <a:endParaRPr lang="zh-CN" altLang="zh-CN" sz="1400" dirty="0"/>
          </a:p>
          <a:p>
            <a:r>
              <a:rPr lang="en-US" altLang="zh-CN" sz="1400" dirty="0"/>
              <a:t>&lt;html&gt;</a:t>
            </a:r>
            <a:endParaRPr lang="zh-CN" altLang="zh-CN" sz="1400" dirty="0"/>
          </a:p>
          <a:p>
            <a:r>
              <a:rPr lang="en-US" altLang="zh-CN" sz="1400" dirty="0"/>
              <a:t>&lt;head&gt;</a:t>
            </a:r>
            <a:endParaRPr lang="zh-CN" altLang="zh-CN" sz="1400" dirty="0"/>
          </a:p>
          <a:p>
            <a:r>
              <a:rPr lang="en-US" altLang="zh-CN" sz="1400" dirty="0"/>
              <a:t>&lt;title&gt;</a:t>
            </a:r>
            <a:r>
              <a:rPr lang="zh-CN" altLang="zh-CN" sz="1400" dirty="0"/>
              <a:t>标记应用</a:t>
            </a:r>
            <a:r>
              <a:rPr lang="en-US" altLang="zh-CN" sz="1400" dirty="0"/>
              <a:t>&lt;/title&gt;</a:t>
            </a:r>
            <a:endParaRPr lang="zh-CN" altLang="zh-CN" sz="1400" dirty="0"/>
          </a:p>
          <a:p>
            <a:r>
              <a:rPr lang="en-US" altLang="zh-CN" sz="1400" dirty="0"/>
              <a:t>&lt;/head&gt;</a:t>
            </a:r>
            <a:endParaRPr lang="zh-CN" altLang="zh-CN" sz="1400" dirty="0"/>
          </a:p>
          <a:p>
            <a:r>
              <a:rPr lang="en-US" altLang="zh-CN" sz="1400" dirty="0"/>
              <a:t>&lt;body&gt;</a:t>
            </a:r>
            <a:endParaRPr lang="zh-CN" altLang="zh-CN" sz="1400" dirty="0"/>
          </a:p>
          <a:p>
            <a:r>
              <a:rPr lang="en-US" altLang="zh-CN" sz="1400" dirty="0"/>
              <a:t>	&lt;p align="center"&gt;</a:t>
            </a:r>
            <a:r>
              <a:rPr lang="zh-CN" altLang="zh-CN" sz="1400" dirty="0"/>
              <a:t>分段标记</a:t>
            </a:r>
            <a:r>
              <a:rPr lang="en-US" altLang="zh-CN" sz="1400" dirty="0"/>
              <a:t>&lt;/p&gt;</a:t>
            </a:r>
            <a:endParaRPr lang="zh-CN" altLang="zh-CN" sz="1400" dirty="0"/>
          </a:p>
          <a:p>
            <a:r>
              <a:rPr lang="en-US" altLang="zh-CN" sz="1400" dirty="0"/>
              <a:t>	</a:t>
            </a:r>
            <a:r>
              <a:rPr lang="zh-CN" altLang="zh-CN" sz="1400" dirty="0"/>
              <a:t>换行标记</a:t>
            </a:r>
            <a:r>
              <a:rPr lang="en-US" altLang="zh-CN" sz="1400" dirty="0"/>
              <a:t>&lt;</a:t>
            </a:r>
            <a:r>
              <a:rPr lang="en-US" altLang="zh-CN" sz="1400" dirty="0" err="1"/>
              <a:t>br</a:t>
            </a:r>
            <a:r>
              <a:rPr lang="en-US" altLang="zh-CN" sz="1400" dirty="0"/>
              <a:t> /&gt;</a:t>
            </a:r>
            <a:endParaRPr lang="zh-CN" altLang="zh-CN" sz="1400" dirty="0"/>
          </a:p>
          <a:p>
            <a:r>
              <a:rPr lang="en-US" altLang="zh-CN" sz="1400" dirty="0"/>
              <a:t>	&lt;center&gt;</a:t>
            </a:r>
            <a:r>
              <a:rPr lang="zh-CN" altLang="zh-CN" sz="1400" dirty="0"/>
              <a:t>对中标记</a:t>
            </a:r>
            <a:r>
              <a:rPr lang="en-US" altLang="zh-CN" sz="1400" dirty="0"/>
              <a:t>&lt;/center&gt;&lt;</a:t>
            </a:r>
            <a:r>
              <a:rPr lang="en-US" altLang="zh-CN" sz="1400" dirty="0" err="1"/>
              <a:t>br</a:t>
            </a:r>
            <a:r>
              <a:rPr lang="en-US" altLang="zh-CN" sz="1400" dirty="0"/>
              <a:t> /&gt;&lt;</a:t>
            </a:r>
            <a:r>
              <a:rPr lang="en-US" altLang="zh-CN" sz="1400" dirty="0" err="1"/>
              <a:t>br</a:t>
            </a:r>
            <a:r>
              <a:rPr lang="en-US" altLang="zh-CN" sz="1400" dirty="0"/>
              <a:t> /&gt;</a:t>
            </a:r>
            <a:endParaRPr lang="zh-CN" altLang="zh-CN" sz="1400" dirty="0"/>
          </a:p>
          <a:p>
            <a:r>
              <a:rPr lang="en-US" altLang="zh-CN" sz="1400" dirty="0"/>
              <a:t>	&lt;div align="center"&gt;</a:t>
            </a:r>
            <a:r>
              <a:rPr lang="zh-CN" altLang="zh-CN" sz="1400" dirty="0"/>
              <a:t>下面使用了</a:t>
            </a:r>
            <a:r>
              <a:rPr lang="en-US" altLang="zh-CN" sz="1400" dirty="0"/>
              <a:t>div</a:t>
            </a:r>
            <a:r>
              <a:rPr lang="zh-CN" altLang="zh-CN" sz="1400" dirty="0"/>
              <a:t>标记</a:t>
            </a:r>
          </a:p>
          <a:p>
            <a:r>
              <a:rPr lang="en-US" altLang="zh-CN" sz="1400" dirty="0"/>
              <a:t>		&lt;h1&gt;</a:t>
            </a:r>
            <a:r>
              <a:rPr lang="zh-CN" altLang="zh-CN" sz="1400" dirty="0"/>
              <a:t>标题标记</a:t>
            </a:r>
            <a:r>
              <a:rPr lang="en-US" altLang="zh-CN" sz="1400" dirty="0"/>
              <a:t>1&lt;/h1&gt;</a:t>
            </a:r>
            <a:endParaRPr lang="zh-CN" altLang="zh-CN" sz="1400" dirty="0"/>
          </a:p>
          <a:p>
            <a:r>
              <a:rPr lang="en-US" altLang="zh-CN" sz="1400" dirty="0"/>
              <a:t>		&lt;h2&gt;</a:t>
            </a:r>
            <a:r>
              <a:rPr lang="zh-CN" altLang="zh-CN" sz="1400" dirty="0"/>
              <a:t>标题标记</a:t>
            </a:r>
            <a:r>
              <a:rPr lang="en-US" altLang="zh-CN" sz="1400" dirty="0"/>
              <a:t>2&lt;/h2&gt;</a:t>
            </a:r>
            <a:endParaRPr lang="zh-CN" altLang="zh-CN" sz="1400" dirty="0"/>
          </a:p>
          <a:p>
            <a:r>
              <a:rPr lang="en-US" altLang="zh-CN" sz="1400" dirty="0"/>
              <a:t>		&lt;h3 align="left"&gt;</a:t>
            </a:r>
            <a:r>
              <a:rPr lang="zh-CN" altLang="zh-CN" sz="1400" dirty="0"/>
              <a:t>标题标记</a:t>
            </a:r>
            <a:r>
              <a:rPr lang="en-US" altLang="zh-CN" sz="1400" dirty="0"/>
              <a:t>3&lt;/h3&gt;</a:t>
            </a:r>
            <a:endParaRPr lang="zh-CN" altLang="zh-CN" sz="1400" dirty="0"/>
          </a:p>
          <a:p>
            <a:r>
              <a:rPr lang="en-US" altLang="zh-CN" sz="1400" dirty="0"/>
              <a:t>	&lt;/div&gt;</a:t>
            </a:r>
            <a:endParaRPr lang="zh-CN" altLang="zh-CN" sz="1400" dirty="0"/>
          </a:p>
          <a:p>
            <a:r>
              <a:rPr lang="en-US" altLang="zh-CN" sz="1400" dirty="0"/>
              <a:t>&lt;/body&gt;</a:t>
            </a:r>
            <a:endParaRPr lang="zh-CN" altLang="zh-CN" sz="1400" dirty="0"/>
          </a:p>
          <a:p>
            <a:r>
              <a:rPr lang="en-US" altLang="zh-CN" sz="1400" dirty="0"/>
              <a:t>&lt;/html&gt;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5" y="282012"/>
            <a:ext cx="2862842" cy="461665"/>
          </a:xfrm>
          <a:prstGeom prst="rect">
            <a:avLst/>
          </a:prstGeom>
          <a:noFill/>
        </p:spPr>
        <p:txBody>
          <a:bodyPr wrap="square" rtlCol="0">
            <a:spAutoFit/>
          </a:bodyPr>
          <a:lstStyle/>
          <a:p>
            <a:r>
              <a:rPr lang="zh-CN" altLang="zh-CN" sz="2400" b="1" dirty="0">
                <a:solidFill>
                  <a:schemeClr val="bg1"/>
                </a:solidFill>
              </a:rPr>
              <a:t>设置文本格式</a:t>
            </a:r>
          </a:p>
        </p:txBody>
      </p:sp>
      <p:sp>
        <p:nvSpPr>
          <p:cNvPr id="3" name="矩形 2"/>
          <p:cNvSpPr/>
          <p:nvPr/>
        </p:nvSpPr>
        <p:spPr>
          <a:xfrm>
            <a:off x="1126689" y="926437"/>
            <a:ext cx="4728667" cy="369332"/>
          </a:xfrm>
          <a:prstGeom prst="rect">
            <a:avLst/>
          </a:prstGeom>
        </p:spPr>
        <p:txBody>
          <a:bodyPr wrap="none">
            <a:spAutoFit/>
          </a:bodyPr>
          <a:lstStyle/>
          <a:p>
            <a:r>
              <a:rPr lang="zh-CN" altLang="zh-CN" dirty="0"/>
              <a:t>运行</a:t>
            </a:r>
            <a:r>
              <a:rPr lang="en-US" altLang="zh-CN" dirty="0"/>
              <a:t>EX2_1.htm</a:t>
            </a:r>
            <a:r>
              <a:rPr lang="zh-CN" altLang="zh-CN" dirty="0"/>
              <a:t>文件，运行结果如图</a:t>
            </a:r>
            <a:r>
              <a:rPr lang="en-US" altLang="zh-CN" dirty="0"/>
              <a:t>2.1</a:t>
            </a:r>
            <a:r>
              <a:rPr lang="zh-CN" altLang="zh-CN" dirty="0"/>
              <a:t>所示。</a:t>
            </a:r>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097" y="1397886"/>
            <a:ext cx="6742518" cy="434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5" y="282012"/>
            <a:ext cx="2862842" cy="461665"/>
          </a:xfrm>
          <a:prstGeom prst="rect">
            <a:avLst/>
          </a:prstGeom>
          <a:noFill/>
        </p:spPr>
        <p:txBody>
          <a:bodyPr wrap="square" rtlCol="0">
            <a:spAutoFit/>
          </a:bodyPr>
          <a:lstStyle/>
          <a:p>
            <a:r>
              <a:rPr lang="zh-CN" altLang="zh-CN" sz="2400" b="1" dirty="0">
                <a:solidFill>
                  <a:schemeClr val="bg1"/>
                </a:solidFill>
              </a:rPr>
              <a:t>设置文本格式</a:t>
            </a:r>
          </a:p>
        </p:txBody>
      </p:sp>
      <p:sp>
        <p:nvSpPr>
          <p:cNvPr id="3" name="矩形 2"/>
          <p:cNvSpPr/>
          <p:nvPr/>
        </p:nvSpPr>
        <p:spPr>
          <a:xfrm>
            <a:off x="1243991" y="1000864"/>
            <a:ext cx="4387740" cy="369332"/>
          </a:xfrm>
          <a:prstGeom prst="rect">
            <a:avLst/>
          </a:prstGeom>
        </p:spPr>
        <p:txBody>
          <a:bodyPr wrap="none">
            <a:spAutoFit/>
          </a:bodyPr>
          <a:lstStyle/>
          <a:p>
            <a:r>
              <a:rPr lang="zh-CN" altLang="zh-CN" dirty="0"/>
              <a:t>实际上，</a:t>
            </a:r>
            <a:r>
              <a:rPr lang="en-US" altLang="zh-CN" dirty="0"/>
              <a:t>&lt;div&gt;</a:t>
            </a:r>
            <a:r>
              <a:rPr lang="zh-CN" altLang="zh-CN" dirty="0"/>
              <a:t>标记更多用于布局。例如：</a:t>
            </a:r>
            <a:endParaRPr lang="zh-CN" altLang="en-US" dirty="0"/>
          </a:p>
        </p:txBody>
      </p:sp>
      <p:sp>
        <p:nvSpPr>
          <p:cNvPr id="4" name="矩形 3"/>
          <p:cNvSpPr/>
          <p:nvPr/>
        </p:nvSpPr>
        <p:spPr>
          <a:xfrm>
            <a:off x="1378689" y="1392820"/>
            <a:ext cx="9455888" cy="3139321"/>
          </a:xfrm>
          <a:prstGeom prst="rect">
            <a:avLst/>
          </a:prstGeom>
        </p:spPr>
        <p:txBody>
          <a:bodyPr wrap="square">
            <a:spAutoFit/>
          </a:bodyPr>
          <a:lstStyle/>
          <a:p>
            <a:r>
              <a:rPr lang="en-US" altLang="zh-CN" dirty="0"/>
              <a:t>&lt;div  id=”top” …&gt;</a:t>
            </a:r>
            <a:endParaRPr lang="zh-CN" altLang="zh-CN" dirty="0"/>
          </a:p>
          <a:p>
            <a:pPr defTabSz="425450"/>
            <a:r>
              <a:rPr lang="en-US" altLang="zh-CN" dirty="0"/>
              <a:t>	&lt;div	…&gt;	…&lt;div&gt;</a:t>
            </a:r>
            <a:endParaRPr lang="zh-CN" altLang="zh-CN" dirty="0"/>
          </a:p>
          <a:p>
            <a:pPr defTabSz="425450"/>
            <a:r>
              <a:rPr lang="en-US" altLang="zh-CN" dirty="0"/>
              <a:t>	&lt;div	…&gt;	…&lt;div&gt;</a:t>
            </a:r>
            <a:endParaRPr lang="zh-CN" altLang="zh-CN" dirty="0"/>
          </a:p>
          <a:p>
            <a:pPr defTabSz="425450"/>
            <a:r>
              <a:rPr lang="en-US" altLang="zh-CN" dirty="0"/>
              <a:t>	&lt;div	…&gt;	…&lt;div&gt;</a:t>
            </a:r>
            <a:endParaRPr lang="zh-CN" altLang="zh-CN" dirty="0"/>
          </a:p>
          <a:p>
            <a:pPr defTabSz="425450"/>
            <a:r>
              <a:rPr lang="en-US" altLang="zh-CN" dirty="0"/>
              <a:t>&lt;div&gt;</a:t>
            </a:r>
            <a:endParaRPr lang="zh-CN" altLang="zh-CN" dirty="0"/>
          </a:p>
          <a:p>
            <a:pPr defTabSz="425450"/>
            <a:r>
              <a:rPr lang="en-US" altLang="zh-CN" dirty="0"/>
              <a:t>&lt;div  id=”center” …&gt;</a:t>
            </a:r>
            <a:endParaRPr lang="zh-CN" altLang="zh-CN" dirty="0"/>
          </a:p>
          <a:p>
            <a:pPr defTabSz="425450"/>
            <a:r>
              <a:rPr lang="en-US" altLang="zh-CN" dirty="0"/>
              <a:t>	&lt;div	…&gt;	…&lt;div&gt;</a:t>
            </a:r>
            <a:endParaRPr lang="zh-CN" altLang="zh-CN" dirty="0"/>
          </a:p>
          <a:p>
            <a:pPr defTabSz="425450"/>
            <a:r>
              <a:rPr lang="en-US" altLang="zh-CN" dirty="0"/>
              <a:t>	&lt;div	…&gt;	…&lt;div&gt;</a:t>
            </a:r>
            <a:endParaRPr lang="zh-CN" altLang="zh-CN" dirty="0"/>
          </a:p>
          <a:p>
            <a:pPr defTabSz="425450"/>
            <a:r>
              <a:rPr lang="en-US" altLang="zh-CN" dirty="0"/>
              <a:t>&lt;div&gt;</a:t>
            </a:r>
            <a:endParaRPr lang="zh-CN" altLang="zh-CN" dirty="0"/>
          </a:p>
          <a:p>
            <a:pPr defTabSz="425450"/>
            <a:r>
              <a:rPr lang="en-US" altLang="zh-CN" dirty="0"/>
              <a:t>&lt;div  id=”bottom” …&gt;</a:t>
            </a:r>
            <a:endParaRPr lang="zh-CN" altLang="zh-CN" dirty="0"/>
          </a:p>
          <a:p>
            <a:pPr defTabSz="425450"/>
            <a:r>
              <a:rPr lang="en-US" altLang="zh-CN" dirty="0"/>
              <a:t>&lt;div&gt;</a:t>
            </a:r>
            <a:endParaRPr lang="zh-CN" altLang="zh-CN"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5" y="282012"/>
            <a:ext cx="2862842" cy="461665"/>
          </a:xfrm>
          <a:prstGeom prst="rect">
            <a:avLst/>
          </a:prstGeom>
          <a:noFill/>
        </p:spPr>
        <p:txBody>
          <a:bodyPr wrap="square" rtlCol="0">
            <a:spAutoFit/>
          </a:bodyPr>
          <a:lstStyle/>
          <a:p>
            <a:r>
              <a:rPr lang="zh-CN" altLang="zh-CN" sz="2400" b="1" dirty="0">
                <a:solidFill>
                  <a:schemeClr val="bg1"/>
                </a:solidFill>
              </a:rPr>
              <a:t>设置文本格式</a:t>
            </a:r>
          </a:p>
        </p:txBody>
      </p:sp>
      <p:sp>
        <p:nvSpPr>
          <p:cNvPr id="3" name="矩形 2"/>
          <p:cNvSpPr/>
          <p:nvPr/>
        </p:nvSpPr>
        <p:spPr>
          <a:xfrm>
            <a:off x="1257302" y="990232"/>
            <a:ext cx="4169731" cy="369332"/>
          </a:xfrm>
          <a:prstGeom prst="rect">
            <a:avLst/>
          </a:prstGeom>
        </p:spPr>
        <p:txBody>
          <a:bodyPr wrap="none">
            <a:spAutoFit/>
          </a:bodyPr>
          <a:lstStyle/>
          <a:p>
            <a:r>
              <a:rPr lang="zh-CN" altLang="zh-CN" dirty="0"/>
              <a:t>可以设置样式，布局如图</a:t>
            </a:r>
            <a:r>
              <a:rPr lang="en-US" altLang="zh-CN" dirty="0"/>
              <a:t>2.2</a:t>
            </a:r>
            <a:r>
              <a:rPr lang="zh-CN" altLang="zh-CN" dirty="0"/>
              <a:t>所示效果。</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3785189" y="1467294"/>
          <a:ext cx="4284921" cy="3397054"/>
        </p:xfrm>
        <a:graphic>
          <a:graphicData uri="http://schemas.openxmlformats.org/presentationml/2006/ole">
            <mc:AlternateContent xmlns:mc="http://schemas.openxmlformats.org/markup-compatibility/2006">
              <mc:Choice xmlns:v="urn:schemas-microsoft-com:vml" Requires="v">
                <p:oleObj name="Visio" r:id="rId2" imgW="2832100" imgH="2247900" progId="Visio.Drawing.11">
                  <p:embed/>
                </p:oleObj>
              </mc:Choice>
              <mc:Fallback>
                <p:oleObj name="Visio" r:id="rId2" imgW="2832100" imgH="2247900"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5189" y="1467294"/>
                        <a:ext cx="4284921" cy="3397054"/>
                      </a:xfrm>
                      <a:prstGeom prst="rect">
                        <a:avLst/>
                      </a:prstGeom>
                      <a:noFill/>
                    </p:spPr>
                  </p:pic>
                </p:oleObj>
              </mc:Fallback>
            </mc:AlternateContent>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cstate="print"/>
          <a:stretch>
            <a:fillRect/>
          </a:stretch>
        </a:blipFill>
        <a:effectLst/>
      </p:bgPr>
    </p:bg>
    <p:spTree>
      <p:nvGrpSpPr>
        <p:cNvPr id="1" name=""/>
        <p:cNvGrpSpPr/>
        <p:nvPr/>
      </p:nvGrpSpPr>
      <p:grpSpPr>
        <a:xfrm>
          <a:off x="0" y="0"/>
          <a:ext cx="0" cy="0"/>
          <a:chOff x="0" y="0"/>
          <a:chExt cx="0" cy="0"/>
        </a:xfrm>
      </p:grpSpPr>
      <p:sp>
        <p:nvSpPr>
          <p:cNvPr id="2" name="直角三角形 1"/>
          <p:cNvSpPr/>
          <p:nvPr/>
        </p:nvSpPr>
        <p:spPr>
          <a:xfrm>
            <a:off x="0" y="3337088"/>
            <a:ext cx="4213781" cy="3520911"/>
          </a:xfrm>
          <a:prstGeom prst="rtTriangle">
            <a:avLst/>
          </a:prstGeom>
          <a:solidFill>
            <a:srgbClr val="CA687F">
              <a:alpha val="45000"/>
            </a:srgbClr>
          </a:solidFill>
          <a:ln>
            <a:noFill/>
          </a:ln>
          <a:effectLst>
            <a:outerShdw blurRad="190500" dist="127000" dir="18900000" algn="b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flipV="1">
            <a:off x="6815580" y="0"/>
            <a:ext cx="5376420" cy="5376420"/>
          </a:xfrm>
          <a:prstGeom prst="rtTriangle">
            <a:avLst/>
          </a:prstGeom>
          <a:solidFill>
            <a:srgbClr val="CA687F">
              <a:alpha val="47000"/>
            </a:srgbClr>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rot="5400000" flipV="1">
            <a:off x="9248502" y="0"/>
            <a:ext cx="2943498" cy="2943498"/>
          </a:xfrm>
          <a:prstGeom prst="rtTriangle">
            <a:avLst/>
          </a:prstGeom>
          <a:solidFill>
            <a:schemeClr val="bg1">
              <a:alpha val="72000"/>
            </a:schemeClr>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3530104" y="2186052"/>
            <a:ext cx="5131790" cy="769441"/>
          </a:xfrm>
          <a:prstGeom prst="rect">
            <a:avLst/>
          </a:prstGeom>
          <a:noFill/>
        </p:spPr>
        <p:txBody>
          <a:bodyPr wrap="square" rtlCol="0">
            <a:spAutoFit/>
          </a:bodyPr>
          <a:lstStyle/>
          <a:p>
            <a:pPr algn="ctr"/>
            <a:endParaRPr lang="en-US" altLang="zh-CN" sz="4400" b="1" dirty="0">
              <a:solidFill>
                <a:schemeClr val="bg1"/>
              </a:solidFill>
              <a:latin typeface="微软雅黑" panose="020B0503020204020204" charset="-122"/>
              <a:ea typeface="微软雅黑" panose="020B0503020204020204" charset="-122"/>
            </a:endParaRPr>
          </a:p>
        </p:txBody>
      </p:sp>
      <p:sp>
        <p:nvSpPr>
          <p:cNvPr id="9" name="文本框 19"/>
          <p:cNvSpPr txBox="1"/>
          <p:nvPr/>
        </p:nvSpPr>
        <p:spPr>
          <a:xfrm>
            <a:off x="3419009" y="1934509"/>
            <a:ext cx="5131790" cy="769441"/>
          </a:xfrm>
          <a:prstGeom prst="rect">
            <a:avLst/>
          </a:prstGeom>
          <a:noFill/>
        </p:spPr>
        <p:txBody>
          <a:bodyPr wrap="square" rtlCol="0">
            <a:spAutoFit/>
          </a:bodyPr>
          <a:lstStyle/>
          <a:p>
            <a:pPr algn="ctr"/>
            <a:r>
              <a:rPr lang="zh-CN" altLang="zh-CN" sz="4400" dirty="0">
                <a:ln w="18415" cmpd="sng">
                  <a:solidFill>
                    <a:srgbClr val="FFFFFF"/>
                  </a:solidFill>
                  <a:prstDash val="solid"/>
                </a:ln>
                <a:solidFill>
                  <a:srgbClr val="FFFFFF"/>
                </a:solidFill>
                <a:effectLst>
                  <a:outerShdw blurRad="63500" dir="3600000" algn="tl" rotWithShape="0">
                    <a:srgbClr val="000000">
                      <a:alpha val="70000"/>
                    </a:srgbClr>
                  </a:outerShdw>
                </a:effectLst>
              </a:rPr>
              <a:t>第</a:t>
            </a:r>
            <a:r>
              <a:rPr lang="en-US" altLang="zh-CN" sz="4400" dirty="0">
                <a:ln w="18415" cmpd="sng">
                  <a:solidFill>
                    <a:srgbClr val="FFFFFF"/>
                  </a:solidFill>
                  <a:prstDash val="solid"/>
                </a:ln>
                <a:solidFill>
                  <a:srgbClr val="FFFFFF"/>
                </a:solidFill>
                <a:effectLst>
                  <a:outerShdw blurRad="63500" dir="3600000" algn="tl" rotWithShape="0">
                    <a:srgbClr val="000000">
                      <a:alpha val="70000"/>
                    </a:srgbClr>
                  </a:outerShdw>
                </a:effectLst>
              </a:rPr>
              <a:t>2</a:t>
            </a:r>
            <a:r>
              <a:rPr lang="zh-CN" altLang="zh-CN" sz="4400" dirty="0">
                <a:ln w="18415" cmpd="sng">
                  <a:solidFill>
                    <a:srgbClr val="FFFFFF"/>
                  </a:solidFill>
                  <a:prstDash val="solid"/>
                </a:ln>
                <a:solidFill>
                  <a:srgbClr val="FFFFFF"/>
                </a:solidFill>
                <a:effectLst>
                  <a:outerShdw blurRad="63500" dir="3600000" algn="tl" rotWithShape="0">
                    <a:srgbClr val="000000">
                      <a:alpha val="70000"/>
                    </a:srgbClr>
                  </a:outerShdw>
                </a:effectLst>
              </a:rPr>
              <a:t>章 网页设计基础</a:t>
            </a:r>
          </a:p>
        </p:txBody>
      </p:sp>
      <p:sp>
        <p:nvSpPr>
          <p:cNvPr id="10" name="文本框 20"/>
          <p:cNvSpPr txBox="1"/>
          <p:nvPr/>
        </p:nvSpPr>
        <p:spPr>
          <a:xfrm>
            <a:off x="8876093" y="6057106"/>
            <a:ext cx="1635370" cy="338554"/>
          </a:xfrm>
          <a:prstGeom prst="rect">
            <a:avLst/>
          </a:prstGeom>
          <a:noFill/>
        </p:spPr>
        <p:txBody>
          <a:bodyPr wrap="square" rtlCol="0">
            <a:spAutoFit/>
          </a:bodyPr>
          <a:lstStyle/>
          <a:p>
            <a:pPr algn="ctr"/>
            <a:r>
              <a:rPr lang="zh-CN" altLang="en-US" sz="1600" b="1" dirty="0">
                <a:ln w="10541" cmpd="sng">
                  <a:solidFill>
                    <a:schemeClr val="accent6">
                      <a:lumMod val="60000"/>
                      <a:lumOff val="40000"/>
                    </a:schemeClr>
                  </a:solidFill>
                  <a:prstDash val="solid"/>
                </a:ln>
                <a:solidFill>
                  <a:schemeClr val="accent6">
                    <a:lumMod val="50000"/>
                  </a:schemeClr>
                </a:solidFill>
                <a:latin typeface="微软雅黑" panose="020B0503020204020204" charset="-122"/>
                <a:ea typeface="微软雅黑" panose="020B0503020204020204" charset="-122"/>
              </a:rPr>
              <a:t>主编：郑阿奇</a:t>
            </a:r>
          </a:p>
        </p:txBody>
      </p:sp>
      <p:sp>
        <p:nvSpPr>
          <p:cNvPr id="11" name="文本框 21"/>
          <p:cNvSpPr txBox="1"/>
          <p:nvPr/>
        </p:nvSpPr>
        <p:spPr>
          <a:xfrm>
            <a:off x="5712776" y="3465847"/>
            <a:ext cx="4133491" cy="584775"/>
          </a:xfrm>
          <a:prstGeom prst="rect">
            <a:avLst/>
          </a:prstGeom>
          <a:noFill/>
        </p:spPr>
        <p:txBody>
          <a:bodyPr wrap="square" rtlCol="0">
            <a:spAutoFit/>
          </a:bodyPr>
          <a:lstStyle/>
          <a:p>
            <a:pPr algn="ctr"/>
            <a:r>
              <a:rPr lang="en-US" altLang="zh-CN"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微软雅黑" panose="020B0503020204020204" charset="-122"/>
                <a:ea typeface="微软雅黑" panose="020B0503020204020204" charset="-122"/>
              </a:rPr>
              <a:t>——</a:t>
            </a:r>
            <a:r>
              <a:rPr lang="en-US" altLang="zh-CN"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XHTML</a:t>
            </a:r>
            <a:endParaRPr lang="zh-CN" altLang="zh-CN"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2" name="矩形 11"/>
          <p:cNvSpPr/>
          <p:nvPr/>
        </p:nvSpPr>
        <p:spPr>
          <a:xfrm>
            <a:off x="9967477" y="86464"/>
            <a:ext cx="2222661" cy="338554"/>
          </a:xfrm>
          <a:prstGeom prst="rect">
            <a:avLst/>
          </a:prstGeom>
        </p:spPr>
        <p:txBody>
          <a:bodyPr wrap="none">
            <a:spAutoFit/>
          </a:bodyPr>
          <a:lstStyle/>
          <a:p>
            <a:pPr algn="ctr"/>
            <a:r>
              <a:rPr lang="en-US" altLang="zh-CN" sz="1600" b="1" dirty="0" err="1">
                <a:ln w="10541" cmpd="sng">
                  <a:solidFill>
                    <a:schemeClr val="accent6">
                      <a:lumMod val="60000"/>
                      <a:lumOff val="40000"/>
                    </a:schemeClr>
                  </a:solidFill>
                  <a:prstDash val="solid"/>
                </a:ln>
                <a:solidFill>
                  <a:schemeClr val="accent6">
                    <a:lumMod val="50000"/>
                  </a:schemeClr>
                </a:solidFill>
                <a:latin typeface="微软雅黑" panose="020B0503020204020204" charset="-122"/>
                <a:ea typeface="微软雅黑" panose="020B0503020204020204" charset="-122"/>
              </a:rPr>
              <a:t>JavaEE</a:t>
            </a:r>
            <a:r>
              <a:rPr lang="zh-CN" altLang="en-US" sz="1600" b="1" dirty="0">
                <a:ln w="10541" cmpd="sng">
                  <a:solidFill>
                    <a:schemeClr val="accent6">
                      <a:lumMod val="60000"/>
                      <a:lumOff val="40000"/>
                    </a:schemeClr>
                  </a:solidFill>
                  <a:prstDash val="solid"/>
                </a:ln>
                <a:solidFill>
                  <a:schemeClr val="accent6">
                    <a:lumMod val="50000"/>
                  </a:schemeClr>
                </a:solidFill>
                <a:latin typeface="微软雅黑" panose="020B0503020204020204" charset="-122"/>
                <a:ea typeface="微软雅黑" panose="020B0503020204020204" charset="-122"/>
              </a:rPr>
              <a:t>教程（第</a:t>
            </a:r>
            <a:r>
              <a:rPr lang="en-US" altLang="zh-CN" sz="1600" b="1" dirty="0">
                <a:ln w="10541" cmpd="sng">
                  <a:solidFill>
                    <a:schemeClr val="accent6">
                      <a:lumMod val="60000"/>
                      <a:lumOff val="40000"/>
                    </a:schemeClr>
                  </a:solidFill>
                  <a:prstDash val="solid"/>
                </a:ln>
                <a:solidFill>
                  <a:schemeClr val="accent6">
                    <a:lumMod val="50000"/>
                  </a:schemeClr>
                </a:solidFill>
                <a:latin typeface="微软雅黑" panose="020B0503020204020204" charset="-122"/>
                <a:ea typeface="微软雅黑" panose="020B0503020204020204" charset="-122"/>
              </a:rPr>
              <a:t>2</a:t>
            </a:r>
            <a:r>
              <a:rPr lang="zh-CN" altLang="en-US" sz="1600" b="1" dirty="0">
                <a:ln w="10541" cmpd="sng">
                  <a:solidFill>
                    <a:schemeClr val="accent6">
                      <a:lumMod val="60000"/>
                      <a:lumOff val="40000"/>
                    </a:schemeClr>
                  </a:solidFill>
                  <a:prstDash val="solid"/>
                </a:ln>
                <a:solidFill>
                  <a:schemeClr val="accent6">
                    <a:lumMod val="50000"/>
                  </a:schemeClr>
                </a:solidFill>
                <a:latin typeface="微软雅黑" panose="020B0503020204020204" charset="-122"/>
                <a:ea typeface="微软雅黑" panose="020B0503020204020204" charset="-122"/>
              </a:rPr>
              <a:t>版）</a:t>
            </a:r>
          </a:p>
        </p:txBody>
      </p:sp>
    </p:spTree>
    <p:custDataLst>
      <p:tags r:id="rId1"/>
    </p:custData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5" y="282012"/>
            <a:ext cx="2862842" cy="461665"/>
          </a:xfrm>
          <a:prstGeom prst="rect">
            <a:avLst/>
          </a:prstGeom>
          <a:noFill/>
        </p:spPr>
        <p:txBody>
          <a:bodyPr wrap="square" rtlCol="0">
            <a:spAutoFit/>
          </a:bodyPr>
          <a:lstStyle/>
          <a:p>
            <a:r>
              <a:rPr lang="zh-CN" altLang="zh-CN" sz="2400" b="1" dirty="0">
                <a:solidFill>
                  <a:schemeClr val="bg1"/>
                </a:solidFill>
              </a:rPr>
              <a:t>设置文本格式</a:t>
            </a:r>
          </a:p>
        </p:txBody>
      </p:sp>
      <p:sp>
        <p:nvSpPr>
          <p:cNvPr id="3" name="TextBox 2"/>
          <p:cNvSpPr txBox="1"/>
          <p:nvPr/>
        </p:nvSpPr>
        <p:spPr>
          <a:xfrm>
            <a:off x="914400" y="1095153"/>
            <a:ext cx="10047767" cy="923330"/>
          </a:xfrm>
          <a:prstGeom prst="rect">
            <a:avLst/>
          </a:prstGeom>
          <a:noFill/>
        </p:spPr>
        <p:txBody>
          <a:bodyPr wrap="square" rtlCol="0">
            <a:spAutoFit/>
          </a:bodyPr>
          <a:lstStyle/>
          <a:p>
            <a:pPr indent="542925"/>
            <a:r>
              <a:rPr lang="zh-CN" altLang="zh-CN" dirty="0"/>
              <a:t>另外，</a:t>
            </a:r>
            <a:r>
              <a:rPr lang="en-US" altLang="zh-CN" dirty="0"/>
              <a:t>&lt;span&gt;</a:t>
            </a:r>
            <a:r>
              <a:rPr lang="zh-CN" altLang="zh-CN" dirty="0"/>
              <a:t>用于在一行内布局。它仅在行内定义一个区域，即在一行内可以被数个</a:t>
            </a:r>
            <a:r>
              <a:rPr lang="en-US" altLang="zh-CN" dirty="0"/>
              <a:t>span</a:t>
            </a:r>
            <a:r>
              <a:rPr lang="zh-CN" altLang="zh-CN" dirty="0"/>
              <a:t>元素划分成几个区域，从而实现某种特定的布局效果。不仅如此，</a:t>
            </a:r>
            <a:r>
              <a:rPr lang="en-US" altLang="zh-CN" dirty="0"/>
              <a:t>span</a:t>
            </a:r>
            <a:r>
              <a:rPr lang="zh-CN" altLang="zh-CN" dirty="0"/>
              <a:t>元素还能定义宽和高。</a:t>
            </a:r>
          </a:p>
          <a:p>
            <a:pPr indent="542925"/>
            <a:r>
              <a:rPr lang="zh-CN" altLang="zh-CN" dirty="0"/>
              <a:t>例如：</a:t>
            </a:r>
          </a:p>
        </p:txBody>
      </p:sp>
      <p:sp>
        <p:nvSpPr>
          <p:cNvPr id="4" name="矩形 3"/>
          <p:cNvSpPr/>
          <p:nvPr/>
        </p:nvSpPr>
        <p:spPr>
          <a:xfrm>
            <a:off x="1857153" y="2018483"/>
            <a:ext cx="8679712" cy="1754326"/>
          </a:xfrm>
          <a:prstGeom prst="rect">
            <a:avLst/>
          </a:prstGeom>
        </p:spPr>
        <p:txBody>
          <a:bodyPr wrap="square">
            <a:spAutoFit/>
          </a:bodyPr>
          <a:lstStyle/>
          <a:p>
            <a:r>
              <a:rPr lang="en-US" altLang="zh-CN" dirty="0"/>
              <a:t>&lt;div id=” top”… &gt;</a:t>
            </a:r>
            <a:endParaRPr lang="zh-CN" altLang="zh-CN" dirty="0"/>
          </a:p>
          <a:p>
            <a:r>
              <a:rPr lang="en-US" altLang="zh-CN" dirty="0"/>
              <a:t>	&lt;span  …&gt;	… &lt;/span&gt;</a:t>
            </a:r>
            <a:endParaRPr lang="zh-CN" altLang="zh-CN" dirty="0"/>
          </a:p>
          <a:p>
            <a:r>
              <a:rPr lang="en-US" altLang="zh-CN" dirty="0"/>
              <a:t>	&lt;span  …&gt;	… </a:t>
            </a:r>
            <a:endParaRPr lang="zh-CN" altLang="zh-CN" dirty="0"/>
          </a:p>
          <a:p>
            <a:r>
              <a:rPr lang="en-US" altLang="zh-CN" dirty="0"/>
              <a:t>		&lt;span  …&gt;	… &lt;/span&gt;</a:t>
            </a:r>
            <a:endParaRPr lang="zh-CN" altLang="zh-CN" dirty="0"/>
          </a:p>
          <a:p>
            <a:r>
              <a:rPr lang="en-US" altLang="zh-CN" dirty="0"/>
              <a:t>	&lt;/span&gt;</a:t>
            </a:r>
            <a:endParaRPr lang="zh-CN" altLang="zh-CN" dirty="0"/>
          </a:p>
          <a:p>
            <a:r>
              <a:rPr lang="en-US" altLang="zh-CN" dirty="0"/>
              <a:t>&lt;/div&gt;</a:t>
            </a:r>
            <a:endParaRPr lang="zh-CN" altLang="zh-CN"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5" y="282012"/>
            <a:ext cx="2862842" cy="461665"/>
          </a:xfrm>
          <a:prstGeom prst="rect">
            <a:avLst/>
          </a:prstGeom>
          <a:noFill/>
        </p:spPr>
        <p:txBody>
          <a:bodyPr wrap="square" rtlCol="0">
            <a:spAutoFit/>
          </a:bodyPr>
          <a:lstStyle/>
          <a:p>
            <a:r>
              <a:rPr lang="zh-CN" altLang="zh-CN" sz="2400" b="1" dirty="0">
                <a:solidFill>
                  <a:schemeClr val="bg1"/>
                </a:solidFill>
              </a:rPr>
              <a:t>设置文本格式</a:t>
            </a:r>
          </a:p>
        </p:txBody>
      </p:sp>
      <p:sp>
        <p:nvSpPr>
          <p:cNvPr id="3" name="TextBox 2"/>
          <p:cNvSpPr txBox="1"/>
          <p:nvPr/>
        </p:nvSpPr>
        <p:spPr>
          <a:xfrm>
            <a:off x="1031358" y="1010093"/>
            <a:ext cx="9983972" cy="646331"/>
          </a:xfrm>
          <a:prstGeom prst="rect">
            <a:avLst/>
          </a:prstGeom>
          <a:noFill/>
        </p:spPr>
        <p:txBody>
          <a:bodyPr wrap="square" rtlCol="0">
            <a:spAutoFit/>
          </a:bodyPr>
          <a:lstStyle/>
          <a:p>
            <a:r>
              <a:rPr lang="en-US" altLang="zh-CN" b="1" dirty="0"/>
              <a:t>6. </a:t>
            </a:r>
            <a:r>
              <a:rPr lang="zh-CN" altLang="zh-CN" b="1" dirty="0"/>
              <a:t>水平线标记</a:t>
            </a:r>
          </a:p>
          <a:p>
            <a:r>
              <a:rPr lang="zh-CN" altLang="zh-CN" dirty="0"/>
              <a:t>水平线标记用于在文档中添加一条水平线，可以分隔文档。格式如下：</a:t>
            </a:r>
          </a:p>
        </p:txBody>
      </p:sp>
      <p:sp>
        <p:nvSpPr>
          <p:cNvPr id="4" name="圆角矩形 3"/>
          <p:cNvSpPr/>
          <p:nvPr/>
        </p:nvSpPr>
        <p:spPr>
          <a:xfrm>
            <a:off x="1170704" y="1656424"/>
            <a:ext cx="9557547" cy="408623"/>
          </a:xfrm>
          <a:prstGeom prst="roundRect">
            <a:avLst/>
          </a:prstGeom>
          <a:solidFill>
            <a:schemeClr val="bg1">
              <a:lumMod val="85000"/>
            </a:schemeClr>
          </a:solidFill>
        </p:spPr>
        <p:txBody>
          <a:bodyPr wrap="square">
            <a:spAutoFit/>
          </a:bodyPr>
          <a:lstStyle/>
          <a:p>
            <a:r>
              <a:rPr lang="en-US" altLang="zh-CN" dirty="0"/>
              <a:t>&lt;</a:t>
            </a:r>
            <a:r>
              <a:rPr lang="en-US" altLang="zh-CN" dirty="0" err="1"/>
              <a:t>hr</a:t>
            </a:r>
            <a:r>
              <a:rPr lang="en-US" altLang="zh-CN" dirty="0"/>
              <a:t> </a:t>
            </a:r>
            <a:r>
              <a:rPr lang="zh-CN" altLang="zh-CN" dirty="0"/>
              <a:t>属性</a:t>
            </a:r>
            <a:r>
              <a:rPr lang="en-US" altLang="zh-CN" dirty="0"/>
              <a:t>="</a:t>
            </a:r>
            <a:r>
              <a:rPr lang="zh-CN" altLang="zh-CN" dirty="0"/>
              <a:t>值</a:t>
            </a:r>
            <a:r>
              <a:rPr lang="en-US" altLang="zh-CN" dirty="0"/>
              <a:t>"… /&gt;</a:t>
            </a:r>
            <a:endParaRPr lang="zh-CN" altLang="zh-CN" dirty="0"/>
          </a:p>
        </p:txBody>
      </p:sp>
      <p:sp>
        <p:nvSpPr>
          <p:cNvPr id="5" name="TextBox 4"/>
          <p:cNvSpPr txBox="1"/>
          <p:nvPr/>
        </p:nvSpPr>
        <p:spPr>
          <a:xfrm>
            <a:off x="616688" y="2147777"/>
            <a:ext cx="10398642" cy="923330"/>
          </a:xfrm>
          <a:prstGeom prst="rect">
            <a:avLst/>
          </a:prstGeom>
          <a:noFill/>
        </p:spPr>
        <p:txBody>
          <a:bodyPr wrap="square" rtlCol="0">
            <a:spAutoFit/>
          </a:bodyPr>
          <a:lstStyle/>
          <a:p>
            <a:pPr indent="446405"/>
            <a:r>
              <a:rPr lang="zh-CN" altLang="zh-CN" dirty="0"/>
              <a:t>该标记常用的属性有</a:t>
            </a:r>
            <a:r>
              <a:rPr lang="en-US" altLang="zh-CN" dirty="0"/>
              <a:t>align</a:t>
            </a:r>
            <a:r>
              <a:rPr lang="zh-CN" altLang="zh-CN" dirty="0"/>
              <a:t>、</a:t>
            </a:r>
            <a:r>
              <a:rPr lang="en-US" altLang="zh-CN" dirty="0"/>
              <a:t>color</a:t>
            </a:r>
            <a:r>
              <a:rPr lang="zh-CN" altLang="zh-CN" dirty="0"/>
              <a:t>、</a:t>
            </a:r>
            <a:r>
              <a:rPr lang="en-US" altLang="zh-CN" dirty="0" err="1"/>
              <a:t>noshade</a:t>
            </a:r>
            <a:r>
              <a:rPr lang="zh-CN" altLang="zh-CN" dirty="0"/>
              <a:t>、</a:t>
            </a:r>
            <a:r>
              <a:rPr lang="en-US" altLang="zh-CN" dirty="0"/>
              <a:t>size</a:t>
            </a:r>
            <a:r>
              <a:rPr lang="zh-CN" altLang="zh-CN" dirty="0"/>
              <a:t>和</a:t>
            </a:r>
            <a:r>
              <a:rPr lang="en-US" altLang="zh-CN" dirty="0"/>
              <a:t>width</a:t>
            </a:r>
            <a:r>
              <a:rPr lang="zh-CN" altLang="zh-CN" dirty="0"/>
              <a:t>。</a:t>
            </a:r>
            <a:r>
              <a:rPr lang="en-US" altLang="zh-CN" dirty="0"/>
              <a:t>color</a:t>
            </a:r>
            <a:r>
              <a:rPr lang="zh-CN" altLang="zh-CN" dirty="0"/>
              <a:t>表示线的颜色；</a:t>
            </a:r>
            <a:r>
              <a:rPr lang="en-US" altLang="zh-CN" dirty="0" err="1"/>
              <a:t>noshade</a:t>
            </a:r>
            <a:r>
              <a:rPr lang="zh-CN" altLang="zh-CN" dirty="0"/>
              <a:t>没有值，显示一条无阴影的实线；</a:t>
            </a:r>
            <a:r>
              <a:rPr lang="en-US" altLang="zh-CN" dirty="0"/>
              <a:t>size</a:t>
            </a:r>
            <a:r>
              <a:rPr lang="zh-CN" altLang="zh-CN" dirty="0"/>
              <a:t>是线的宽度（以像素为单位）；</a:t>
            </a:r>
            <a:r>
              <a:rPr lang="en-US" altLang="zh-CN" dirty="0"/>
              <a:t>width</a:t>
            </a:r>
            <a:r>
              <a:rPr lang="zh-CN" altLang="zh-CN" dirty="0"/>
              <a:t>是线的长度（像素或百分比）。例如：</a:t>
            </a:r>
          </a:p>
        </p:txBody>
      </p:sp>
      <p:sp>
        <p:nvSpPr>
          <p:cNvPr id="6" name="TextBox 5"/>
          <p:cNvSpPr txBox="1"/>
          <p:nvPr/>
        </p:nvSpPr>
        <p:spPr>
          <a:xfrm>
            <a:off x="1170704" y="3200400"/>
            <a:ext cx="9557547" cy="1021556"/>
          </a:xfrm>
          <a:prstGeom prst="roundRect">
            <a:avLst/>
          </a:prstGeom>
          <a:solidFill>
            <a:schemeClr val="bg1">
              <a:lumMod val="85000"/>
            </a:schemeClr>
          </a:solidFill>
        </p:spPr>
        <p:txBody>
          <a:bodyPr wrap="square" rtlCol="0">
            <a:spAutoFit/>
          </a:bodyPr>
          <a:lstStyle/>
          <a:p>
            <a:r>
              <a:rPr lang="en-US" altLang="zh-CN" dirty="0"/>
              <a:t>&lt;</a:t>
            </a:r>
            <a:r>
              <a:rPr lang="en-US" altLang="zh-CN" dirty="0" err="1"/>
              <a:t>hr</a:t>
            </a:r>
            <a:r>
              <a:rPr lang="en-US" altLang="zh-CN" dirty="0"/>
              <a:t> /&gt;</a:t>
            </a:r>
            <a:endParaRPr lang="zh-CN" altLang="zh-CN" dirty="0"/>
          </a:p>
          <a:p>
            <a:r>
              <a:rPr lang="en-US" altLang="zh-CN" dirty="0"/>
              <a:t>&lt;</a:t>
            </a:r>
            <a:r>
              <a:rPr lang="en-US" altLang="zh-CN" dirty="0" err="1"/>
              <a:t>hr</a:t>
            </a:r>
            <a:r>
              <a:rPr lang="en-US" altLang="zh-CN" dirty="0"/>
              <a:t> size="2" width="300" </a:t>
            </a:r>
            <a:r>
              <a:rPr lang="en-US" altLang="zh-CN" dirty="0" err="1"/>
              <a:t>noshade</a:t>
            </a:r>
            <a:r>
              <a:rPr lang="en-US" altLang="zh-CN" dirty="0"/>
              <a:t> ="</a:t>
            </a:r>
            <a:r>
              <a:rPr lang="en-US" altLang="zh-CN" dirty="0" err="1"/>
              <a:t>noshade</a:t>
            </a:r>
            <a:r>
              <a:rPr lang="en-US" altLang="zh-CN" dirty="0"/>
              <a:t>"  /&gt;</a:t>
            </a:r>
            <a:endParaRPr lang="zh-CN" altLang="zh-CN" dirty="0"/>
          </a:p>
          <a:p>
            <a:r>
              <a:rPr lang="en-US" altLang="zh-CN" dirty="0"/>
              <a:t>&lt;</a:t>
            </a:r>
            <a:r>
              <a:rPr lang="en-US" altLang="zh-CN" dirty="0" err="1"/>
              <a:t>hr</a:t>
            </a:r>
            <a:r>
              <a:rPr lang="en-US" altLang="zh-CN" dirty="0"/>
              <a:t> size="6" width="60%" color="red" /&gt;</a:t>
            </a:r>
            <a:endParaRPr lang="zh-CN" altLang="zh-CN"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5" y="282012"/>
            <a:ext cx="2862842" cy="461665"/>
          </a:xfrm>
          <a:prstGeom prst="rect">
            <a:avLst/>
          </a:prstGeom>
          <a:noFill/>
        </p:spPr>
        <p:txBody>
          <a:bodyPr wrap="square" rtlCol="0">
            <a:spAutoFit/>
          </a:bodyPr>
          <a:lstStyle/>
          <a:p>
            <a:r>
              <a:rPr lang="zh-CN" altLang="zh-CN" sz="2400" b="1" dirty="0">
                <a:solidFill>
                  <a:schemeClr val="bg1"/>
                </a:solidFill>
              </a:rPr>
              <a:t>设置文本格式</a:t>
            </a:r>
          </a:p>
        </p:txBody>
      </p:sp>
      <p:sp>
        <p:nvSpPr>
          <p:cNvPr id="3" name="TextBox 2"/>
          <p:cNvSpPr txBox="1"/>
          <p:nvPr/>
        </p:nvSpPr>
        <p:spPr>
          <a:xfrm>
            <a:off x="1254642" y="1084521"/>
            <a:ext cx="5135525" cy="646331"/>
          </a:xfrm>
          <a:prstGeom prst="rect">
            <a:avLst/>
          </a:prstGeom>
          <a:noFill/>
        </p:spPr>
        <p:txBody>
          <a:bodyPr wrap="square" rtlCol="0">
            <a:spAutoFit/>
          </a:bodyPr>
          <a:lstStyle/>
          <a:p>
            <a:r>
              <a:rPr lang="en-US" altLang="zh-CN" b="1" dirty="0"/>
              <a:t>7. </a:t>
            </a:r>
            <a:r>
              <a:rPr lang="zh-CN" altLang="zh-CN" b="1" dirty="0"/>
              <a:t>字体标记</a:t>
            </a:r>
          </a:p>
          <a:p>
            <a:r>
              <a:rPr lang="zh-CN" altLang="zh-CN" dirty="0"/>
              <a:t>格式如下：</a:t>
            </a:r>
          </a:p>
        </p:txBody>
      </p:sp>
      <p:sp>
        <p:nvSpPr>
          <p:cNvPr id="4" name="圆角矩形 3"/>
          <p:cNvSpPr/>
          <p:nvPr/>
        </p:nvSpPr>
        <p:spPr>
          <a:xfrm>
            <a:off x="1355003" y="1730852"/>
            <a:ext cx="9298820" cy="408623"/>
          </a:xfrm>
          <a:prstGeom prst="roundRect">
            <a:avLst/>
          </a:prstGeom>
          <a:solidFill>
            <a:schemeClr val="bg1">
              <a:lumMod val="85000"/>
            </a:schemeClr>
          </a:solidFill>
        </p:spPr>
        <p:txBody>
          <a:bodyPr wrap="square">
            <a:spAutoFit/>
          </a:bodyPr>
          <a:lstStyle/>
          <a:p>
            <a:r>
              <a:rPr lang="en-US" altLang="zh-CN" dirty="0"/>
              <a:t>&lt;font </a:t>
            </a:r>
            <a:r>
              <a:rPr lang="zh-CN" altLang="zh-CN" dirty="0"/>
              <a:t>属性</a:t>
            </a:r>
            <a:r>
              <a:rPr lang="en-US" altLang="zh-CN" dirty="0"/>
              <a:t>="</a:t>
            </a:r>
            <a:r>
              <a:rPr lang="zh-CN" altLang="zh-CN" dirty="0"/>
              <a:t>值</a:t>
            </a:r>
            <a:r>
              <a:rPr lang="en-US" altLang="zh-CN" dirty="0"/>
              <a:t>"…&gt;…&lt;/font&gt;</a:t>
            </a:r>
            <a:endParaRPr lang="zh-CN" altLang="zh-CN" dirty="0"/>
          </a:p>
        </p:txBody>
      </p:sp>
      <p:sp>
        <p:nvSpPr>
          <p:cNvPr id="5" name="TextBox 4"/>
          <p:cNvSpPr txBox="1"/>
          <p:nvPr/>
        </p:nvSpPr>
        <p:spPr>
          <a:xfrm>
            <a:off x="861237" y="2296633"/>
            <a:ext cx="10100930" cy="1200329"/>
          </a:xfrm>
          <a:prstGeom prst="rect">
            <a:avLst/>
          </a:prstGeom>
          <a:noFill/>
        </p:spPr>
        <p:txBody>
          <a:bodyPr wrap="square" rtlCol="0">
            <a:spAutoFit/>
          </a:bodyPr>
          <a:lstStyle/>
          <a:p>
            <a:pPr indent="446405"/>
            <a:r>
              <a:rPr lang="zh-CN" altLang="zh-CN" dirty="0"/>
              <a:t>字体标记用于设置文本的字符格式，主要包括字体、字号和颜色等。常用属性如下：</a:t>
            </a:r>
          </a:p>
          <a:p>
            <a:pPr marL="285750" lvl="0" indent="-285750">
              <a:buSzPct val="60000"/>
              <a:buFont typeface="Wingdings" panose="05000000000000000000" pitchFamily="2" charset="2"/>
              <a:buChar char="l"/>
            </a:pPr>
            <a:r>
              <a:rPr lang="en-US" altLang="zh-CN" dirty="0"/>
              <a:t>face</a:t>
            </a:r>
            <a:r>
              <a:rPr lang="zh-CN" altLang="zh-CN" dirty="0"/>
              <a:t>。其值为一个或多个字体名，中间用逗号隔开。浏览器首先使用第</a:t>
            </a:r>
            <a:r>
              <a:rPr lang="en-US" altLang="zh-CN" dirty="0"/>
              <a:t>1</a:t>
            </a:r>
            <a:r>
              <a:rPr lang="zh-CN" altLang="zh-CN" dirty="0"/>
              <a:t>种字体显示标记内的文本。如果浏览器所在计算机中没有安装第</a:t>
            </a:r>
            <a:r>
              <a:rPr lang="en-US" altLang="zh-CN" dirty="0"/>
              <a:t>1</a:t>
            </a:r>
            <a:r>
              <a:rPr lang="zh-CN" altLang="zh-CN" dirty="0"/>
              <a:t>种字体，则尝试使用第</a:t>
            </a:r>
            <a:r>
              <a:rPr lang="en-US" altLang="zh-CN" dirty="0"/>
              <a:t>2</a:t>
            </a:r>
            <a:r>
              <a:rPr lang="zh-CN" altLang="zh-CN" dirty="0"/>
              <a:t>种字体，直到找到匹配的字体为止。如果</a:t>
            </a:r>
            <a:r>
              <a:rPr lang="en-US" altLang="zh-CN" dirty="0"/>
              <a:t>face</a:t>
            </a:r>
            <a:r>
              <a:rPr lang="zh-CN" altLang="zh-CN" dirty="0"/>
              <a:t>中列出的字体都不符合，则使用默认字体。例如：</a:t>
            </a:r>
          </a:p>
        </p:txBody>
      </p:sp>
      <p:sp>
        <p:nvSpPr>
          <p:cNvPr id="6" name="圆角矩形 5"/>
          <p:cNvSpPr/>
          <p:nvPr/>
        </p:nvSpPr>
        <p:spPr>
          <a:xfrm>
            <a:off x="1355003" y="3474017"/>
            <a:ext cx="9298820" cy="408623"/>
          </a:xfrm>
          <a:prstGeom prst="roundRect">
            <a:avLst/>
          </a:prstGeom>
          <a:solidFill>
            <a:schemeClr val="bg1">
              <a:lumMod val="85000"/>
            </a:schemeClr>
          </a:solidFill>
        </p:spPr>
        <p:txBody>
          <a:bodyPr wrap="square">
            <a:spAutoFit/>
          </a:bodyPr>
          <a:lstStyle/>
          <a:p>
            <a:r>
              <a:rPr lang="en-US" altLang="zh-CN" dirty="0"/>
              <a:t>&lt;font face="</a:t>
            </a:r>
            <a:r>
              <a:rPr lang="zh-CN" altLang="zh-CN" dirty="0"/>
              <a:t>黑体</a:t>
            </a:r>
            <a:r>
              <a:rPr lang="en-US" altLang="zh-CN" dirty="0"/>
              <a:t>,</a:t>
            </a:r>
            <a:r>
              <a:rPr lang="zh-CN" altLang="zh-CN" dirty="0"/>
              <a:t>楷体</a:t>
            </a:r>
            <a:r>
              <a:rPr lang="en-US" altLang="zh-CN" dirty="0"/>
              <a:t>-GB2312,</a:t>
            </a:r>
            <a:r>
              <a:rPr lang="zh-CN" altLang="zh-CN" dirty="0"/>
              <a:t>仿宋</a:t>
            </a:r>
            <a:r>
              <a:rPr lang="en-US" altLang="zh-CN" dirty="0"/>
              <a:t>-GB2312" &gt;</a:t>
            </a:r>
            <a:r>
              <a:rPr lang="zh-CN" altLang="zh-CN" dirty="0"/>
              <a:t>设置字体</a:t>
            </a:r>
            <a:r>
              <a:rPr lang="en-US" altLang="zh-CN" dirty="0"/>
              <a:t>&lt;/font&gt;</a:t>
            </a:r>
            <a:endParaRPr lang="zh-CN" altLang="zh-CN" dirty="0"/>
          </a:p>
        </p:txBody>
      </p:sp>
      <p:sp>
        <p:nvSpPr>
          <p:cNvPr id="7" name="TextBox 6"/>
          <p:cNvSpPr txBox="1"/>
          <p:nvPr/>
        </p:nvSpPr>
        <p:spPr>
          <a:xfrm>
            <a:off x="861237" y="3882640"/>
            <a:ext cx="9952075" cy="646331"/>
          </a:xfrm>
          <a:prstGeom prst="rect">
            <a:avLst/>
          </a:prstGeom>
          <a:noFill/>
        </p:spPr>
        <p:txBody>
          <a:bodyPr wrap="square" rtlCol="0">
            <a:spAutoFit/>
          </a:bodyPr>
          <a:lstStyle/>
          <a:p>
            <a:pPr marL="285750" lvl="0" indent="-285750">
              <a:buSzPct val="60000"/>
              <a:buFont typeface="Wingdings" panose="05000000000000000000" pitchFamily="2" charset="2"/>
              <a:buChar char="l"/>
            </a:pPr>
            <a:r>
              <a:rPr lang="en-US" altLang="zh-CN" dirty="0"/>
              <a:t>size</a:t>
            </a:r>
            <a:r>
              <a:rPr lang="zh-CN" altLang="zh-CN" dirty="0"/>
              <a:t>。指定字体的大小，值为</a:t>
            </a:r>
            <a:r>
              <a:rPr lang="en-US" altLang="zh-CN" dirty="0"/>
              <a:t>1</a:t>
            </a:r>
            <a:r>
              <a:rPr lang="zh-CN" altLang="zh-CN" dirty="0"/>
              <a:t>～</a:t>
            </a:r>
            <a:r>
              <a:rPr lang="en-US" altLang="zh-CN" dirty="0"/>
              <a:t>7</a:t>
            </a:r>
            <a:r>
              <a:rPr lang="zh-CN" altLang="zh-CN" dirty="0"/>
              <a:t>，默认值为</a:t>
            </a:r>
            <a:r>
              <a:rPr lang="en-US" altLang="zh-CN" dirty="0"/>
              <a:t>3</a:t>
            </a:r>
            <a:r>
              <a:rPr lang="zh-CN" altLang="zh-CN" dirty="0"/>
              <a:t>。</a:t>
            </a:r>
            <a:r>
              <a:rPr lang="en-US" altLang="zh-CN" dirty="0"/>
              <a:t>size</a:t>
            </a:r>
            <a:r>
              <a:rPr lang="zh-CN" altLang="zh-CN" dirty="0"/>
              <a:t>值越大则字号就越大。也可以使用“</a:t>
            </a:r>
            <a:r>
              <a:rPr lang="en-US" altLang="zh-CN" dirty="0"/>
              <a:t>+</a:t>
            </a:r>
            <a:r>
              <a:rPr lang="zh-CN" altLang="zh-CN" dirty="0"/>
              <a:t>”或“</a:t>
            </a:r>
            <a:r>
              <a:rPr lang="en-US" altLang="zh-CN" dirty="0">
                <a:sym typeface="Symbol" panose="05050102010706020507"/>
              </a:rPr>
              <a:t></a:t>
            </a:r>
            <a:r>
              <a:rPr lang="zh-CN" altLang="zh-CN" dirty="0"/>
              <a:t>”来指定相对字号，例如：</a:t>
            </a:r>
          </a:p>
        </p:txBody>
      </p:sp>
      <p:sp>
        <p:nvSpPr>
          <p:cNvPr id="8" name="圆角矩形 7"/>
          <p:cNvSpPr/>
          <p:nvPr/>
        </p:nvSpPr>
        <p:spPr>
          <a:xfrm>
            <a:off x="1355003" y="4528971"/>
            <a:ext cx="9298820" cy="715089"/>
          </a:xfrm>
          <a:prstGeom prst="roundRect">
            <a:avLst/>
          </a:prstGeom>
          <a:solidFill>
            <a:schemeClr val="bg1">
              <a:lumMod val="85000"/>
            </a:schemeClr>
          </a:solidFill>
        </p:spPr>
        <p:txBody>
          <a:bodyPr wrap="square">
            <a:spAutoFit/>
          </a:bodyPr>
          <a:lstStyle/>
          <a:p>
            <a:r>
              <a:rPr lang="en-US" altLang="zh-CN" dirty="0"/>
              <a:t>&lt;font size=6&gt;</a:t>
            </a:r>
            <a:r>
              <a:rPr lang="zh-CN" altLang="zh-CN" dirty="0"/>
              <a:t>这是</a:t>
            </a:r>
            <a:r>
              <a:rPr lang="en-US" altLang="zh-CN" dirty="0"/>
              <a:t>6</a:t>
            </a:r>
            <a:r>
              <a:rPr lang="zh-CN" altLang="zh-CN" dirty="0"/>
              <a:t>号字</a:t>
            </a:r>
            <a:r>
              <a:rPr lang="en-US" altLang="zh-CN" dirty="0"/>
              <a:t>&lt;/font&gt;</a:t>
            </a:r>
            <a:endParaRPr lang="zh-CN" altLang="zh-CN" dirty="0"/>
          </a:p>
          <a:p>
            <a:r>
              <a:rPr lang="en-US" altLang="zh-CN" dirty="0"/>
              <a:t>&lt;font size=+3&gt;</a:t>
            </a:r>
            <a:r>
              <a:rPr lang="zh-CN" altLang="zh-CN" dirty="0"/>
              <a:t>这也是</a:t>
            </a:r>
            <a:r>
              <a:rPr lang="en-US" altLang="zh-CN" dirty="0"/>
              <a:t>6</a:t>
            </a:r>
            <a:r>
              <a:rPr lang="zh-CN" altLang="zh-CN" dirty="0"/>
              <a:t>号字</a:t>
            </a:r>
            <a:r>
              <a:rPr lang="en-US" altLang="zh-CN" dirty="0"/>
              <a:t>&lt;/font&gt;</a:t>
            </a:r>
            <a:endParaRPr lang="zh-CN" altLang="zh-CN" dirty="0"/>
          </a:p>
        </p:txBody>
      </p:sp>
      <p:sp>
        <p:nvSpPr>
          <p:cNvPr id="9" name="矩形 8"/>
          <p:cNvSpPr/>
          <p:nvPr/>
        </p:nvSpPr>
        <p:spPr>
          <a:xfrm>
            <a:off x="861237" y="5277361"/>
            <a:ext cx="5597727" cy="369332"/>
          </a:xfrm>
          <a:prstGeom prst="rect">
            <a:avLst/>
          </a:prstGeom>
        </p:spPr>
        <p:txBody>
          <a:bodyPr wrap="square">
            <a:spAutoFit/>
          </a:bodyPr>
          <a:lstStyle/>
          <a:p>
            <a:pPr marL="285750" lvl="0" indent="-285750">
              <a:buSzPct val="60000"/>
              <a:buFont typeface="Wingdings" panose="05000000000000000000" pitchFamily="2" charset="2"/>
              <a:buChar char="l"/>
            </a:pPr>
            <a:r>
              <a:rPr lang="en-US" altLang="zh-CN" dirty="0"/>
              <a:t>color</a:t>
            </a:r>
            <a:r>
              <a:rPr lang="zh-CN" altLang="zh-CN" dirty="0"/>
              <a:t>。字体的颜色，颜色值在表</a:t>
            </a:r>
            <a:r>
              <a:rPr lang="en-US" altLang="zh-CN" dirty="0"/>
              <a:t>2.1</a:t>
            </a:r>
            <a:r>
              <a:rPr lang="zh-CN" altLang="zh-CN" dirty="0"/>
              <a:t>中已经列出。</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5" y="282012"/>
            <a:ext cx="2862842" cy="461665"/>
          </a:xfrm>
          <a:prstGeom prst="rect">
            <a:avLst/>
          </a:prstGeom>
          <a:noFill/>
        </p:spPr>
        <p:txBody>
          <a:bodyPr wrap="square" rtlCol="0">
            <a:spAutoFit/>
          </a:bodyPr>
          <a:lstStyle/>
          <a:p>
            <a:r>
              <a:rPr lang="zh-CN" altLang="zh-CN" sz="2400" b="1" dirty="0">
                <a:solidFill>
                  <a:schemeClr val="bg1"/>
                </a:solidFill>
              </a:rPr>
              <a:t>设置文本格式</a:t>
            </a:r>
          </a:p>
        </p:txBody>
      </p:sp>
      <p:sp>
        <p:nvSpPr>
          <p:cNvPr id="3" name="矩形 2"/>
          <p:cNvSpPr/>
          <p:nvPr/>
        </p:nvSpPr>
        <p:spPr>
          <a:xfrm>
            <a:off x="1297172" y="968690"/>
            <a:ext cx="6096000" cy="646331"/>
          </a:xfrm>
          <a:prstGeom prst="rect">
            <a:avLst/>
          </a:prstGeom>
        </p:spPr>
        <p:txBody>
          <a:bodyPr>
            <a:spAutoFit/>
          </a:bodyPr>
          <a:lstStyle/>
          <a:p>
            <a:r>
              <a:rPr lang="en-US" altLang="zh-CN" b="1" dirty="0"/>
              <a:t>8. </a:t>
            </a:r>
            <a:r>
              <a:rPr lang="zh-CN" altLang="zh-CN" b="1" dirty="0"/>
              <a:t>固定字体标记</a:t>
            </a:r>
          </a:p>
          <a:p>
            <a:r>
              <a:rPr lang="zh-CN" altLang="zh-CN" dirty="0"/>
              <a:t>格式如下：</a:t>
            </a:r>
          </a:p>
        </p:txBody>
      </p:sp>
      <p:sp>
        <p:nvSpPr>
          <p:cNvPr id="4" name="圆角矩形 3"/>
          <p:cNvSpPr/>
          <p:nvPr/>
        </p:nvSpPr>
        <p:spPr>
          <a:xfrm>
            <a:off x="1297172" y="1646620"/>
            <a:ext cx="9292855" cy="1563053"/>
          </a:xfrm>
          <a:prstGeom prst="roundRect">
            <a:avLst>
              <a:gd name="adj" fmla="val 10162"/>
            </a:avLst>
          </a:prstGeom>
          <a:solidFill>
            <a:schemeClr val="bg1">
              <a:lumMod val="85000"/>
            </a:schemeClr>
          </a:solidFill>
        </p:spPr>
        <p:txBody>
          <a:bodyPr wrap="square">
            <a:spAutoFit/>
          </a:bodyPr>
          <a:lstStyle/>
          <a:p>
            <a:r>
              <a:rPr lang="en-US" altLang="zh-CN" dirty="0"/>
              <a:t>&lt;b&gt;</a:t>
            </a:r>
            <a:r>
              <a:rPr lang="zh-CN" altLang="zh-CN" dirty="0"/>
              <a:t>粗体</a:t>
            </a:r>
            <a:r>
              <a:rPr lang="en-US" altLang="zh-CN" dirty="0"/>
              <a:t>&lt;/b&gt;</a:t>
            </a:r>
            <a:endParaRPr lang="zh-CN" altLang="zh-CN" dirty="0"/>
          </a:p>
          <a:p>
            <a:r>
              <a:rPr lang="en-US" altLang="zh-CN" dirty="0"/>
              <a:t>&lt;i&gt;</a:t>
            </a:r>
            <a:r>
              <a:rPr lang="zh-CN" altLang="zh-CN" dirty="0"/>
              <a:t>斜体</a:t>
            </a:r>
            <a:r>
              <a:rPr lang="en-US" altLang="zh-CN" dirty="0"/>
              <a:t>&lt;/i&gt;</a:t>
            </a:r>
            <a:endParaRPr lang="zh-CN" altLang="zh-CN" dirty="0"/>
          </a:p>
          <a:p>
            <a:r>
              <a:rPr lang="en-US" altLang="zh-CN" dirty="0"/>
              <a:t>&lt;big&gt;</a:t>
            </a:r>
            <a:r>
              <a:rPr lang="zh-CN" altLang="zh-CN" dirty="0"/>
              <a:t>大字体</a:t>
            </a:r>
            <a:r>
              <a:rPr lang="en-US" altLang="zh-CN" dirty="0"/>
              <a:t>&lt;/big&gt;</a:t>
            </a:r>
            <a:endParaRPr lang="zh-CN" altLang="zh-CN" dirty="0"/>
          </a:p>
          <a:p>
            <a:r>
              <a:rPr lang="en-US" altLang="zh-CN" dirty="0"/>
              <a:t>&lt;small&gt;</a:t>
            </a:r>
            <a:r>
              <a:rPr lang="zh-CN" altLang="zh-CN" dirty="0"/>
              <a:t>小字体</a:t>
            </a:r>
            <a:r>
              <a:rPr lang="en-US" altLang="zh-CN" dirty="0"/>
              <a:t>&lt;/small&gt;</a:t>
            </a:r>
            <a:endParaRPr lang="zh-CN" altLang="zh-CN" dirty="0"/>
          </a:p>
          <a:p>
            <a:r>
              <a:rPr lang="en-US" altLang="zh-CN" dirty="0"/>
              <a:t>&lt;</a:t>
            </a:r>
            <a:r>
              <a:rPr lang="en-US" altLang="zh-CN" dirty="0" err="1"/>
              <a:t>tt</a:t>
            </a:r>
            <a:r>
              <a:rPr lang="en-US" altLang="zh-CN" dirty="0"/>
              <a:t>&gt;</a:t>
            </a:r>
            <a:r>
              <a:rPr lang="zh-CN" altLang="zh-CN" dirty="0"/>
              <a:t>固定宽度字体</a:t>
            </a:r>
            <a:r>
              <a:rPr lang="en-US" altLang="zh-CN" dirty="0"/>
              <a:t>&lt;/</a:t>
            </a:r>
            <a:r>
              <a:rPr lang="en-US" altLang="zh-CN" dirty="0" err="1"/>
              <a:t>tt</a:t>
            </a:r>
            <a:r>
              <a:rPr lang="en-US" altLang="zh-CN" dirty="0"/>
              <a:t>&gt;</a:t>
            </a:r>
            <a:endParaRPr lang="zh-CN" altLang="zh-CN" dirty="0"/>
          </a:p>
        </p:txBody>
      </p:sp>
      <p:sp>
        <p:nvSpPr>
          <p:cNvPr id="5" name="矩形 4"/>
          <p:cNvSpPr/>
          <p:nvPr/>
        </p:nvSpPr>
        <p:spPr>
          <a:xfrm>
            <a:off x="1297172" y="3286589"/>
            <a:ext cx="6096000" cy="646331"/>
          </a:xfrm>
          <a:prstGeom prst="rect">
            <a:avLst/>
          </a:prstGeom>
        </p:spPr>
        <p:txBody>
          <a:bodyPr>
            <a:spAutoFit/>
          </a:bodyPr>
          <a:lstStyle/>
          <a:p>
            <a:r>
              <a:rPr lang="en-US" altLang="zh-CN" b="1" dirty="0"/>
              <a:t>9. </a:t>
            </a:r>
            <a:r>
              <a:rPr lang="zh-CN" altLang="zh-CN" b="1" dirty="0"/>
              <a:t>标线标记</a:t>
            </a:r>
          </a:p>
          <a:p>
            <a:r>
              <a:rPr lang="zh-CN" altLang="zh-CN" dirty="0"/>
              <a:t>格式如下：</a:t>
            </a:r>
          </a:p>
        </p:txBody>
      </p:sp>
      <p:sp>
        <p:nvSpPr>
          <p:cNvPr id="6" name="圆角矩形 5"/>
          <p:cNvSpPr/>
          <p:nvPr/>
        </p:nvSpPr>
        <p:spPr>
          <a:xfrm>
            <a:off x="1297171" y="3932920"/>
            <a:ext cx="9292855" cy="1634490"/>
          </a:xfrm>
          <a:prstGeom prst="roundRect">
            <a:avLst>
              <a:gd name="adj" fmla="val 10162"/>
            </a:avLst>
          </a:prstGeom>
          <a:solidFill>
            <a:schemeClr val="bg1">
              <a:lumMod val="85000"/>
            </a:schemeClr>
          </a:solidFill>
        </p:spPr>
        <p:txBody>
          <a:bodyPr wrap="square">
            <a:spAutoFit/>
          </a:bodyPr>
          <a:lstStyle/>
          <a:p>
            <a:r>
              <a:rPr lang="en-US" altLang="zh-CN" dirty="0"/>
              <a:t>&lt;sup&gt;</a:t>
            </a:r>
            <a:r>
              <a:rPr lang="zh-CN" altLang="zh-CN" dirty="0"/>
              <a:t>上标</a:t>
            </a:r>
            <a:r>
              <a:rPr lang="en-US" altLang="zh-CN" dirty="0"/>
              <a:t>&lt;/sup&gt;</a:t>
            </a:r>
            <a:endParaRPr lang="zh-CN" altLang="zh-CN" dirty="0"/>
          </a:p>
          <a:p>
            <a:r>
              <a:rPr lang="en-US" altLang="zh-CN" dirty="0"/>
              <a:t>&lt;sub&gt;</a:t>
            </a:r>
            <a:r>
              <a:rPr lang="zh-CN" altLang="zh-CN" dirty="0"/>
              <a:t>下标</a:t>
            </a:r>
            <a:r>
              <a:rPr lang="en-US" altLang="zh-CN" dirty="0"/>
              <a:t>&lt;/sub&gt;</a:t>
            </a:r>
            <a:endParaRPr lang="zh-CN" altLang="zh-CN" dirty="0"/>
          </a:p>
          <a:p>
            <a:r>
              <a:rPr lang="en-US" altLang="zh-CN" dirty="0"/>
              <a:t>&lt;u&gt;</a:t>
            </a:r>
            <a:r>
              <a:rPr lang="zh-CN" altLang="zh-CN" dirty="0"/>
              <a:t>下划线</a:t>
            </a:r>
            <a:r>
              <a:rPr lang="en-US" altLang="zh-CN" dirty="0"/>
              <a:t>&lt;/u&gt;</a:t>
            </a:r>
            <a:endParaRPr lang="zh-CN" altLang="zh-CN" dirty="0"/>
          </a:p>
          <a:p>
            <a:r>
              <a:rPr lang="en-US" altLang="zh-CN" dirty="0"/>
              <a:t>&lt;strike&gt;</a:t>
            </a:r>
            <a:r>
              <a:rPr lang="zh-CN" altLang="zh-CN" dirty="0"/>
              <a:t>删除线</a:t>
            </a:r>
            <a:r>
              <a:rPr lang="en-US" altLang="zh-CN" dirty="0"/>
              <a:t>&lt;/strike&gt;</a:t>
            </a:r>
            <a:endParaRPr lang="zh-CN" altLang="zh-CN" dirty="0"/>
          </a:p>
          <a:p>
            <a:r>
              <a:rPr lang="en-US" altLang="zh-CN" dirty="0"/>
              <a:t>&lt;s&gt;</a:t>
            </a:r>
            <a:r>
              <a:rPr lang="zh-CN" altLang="zh-CN" dirty="0"/>
              <a:t>删除线</a:t>
            </a:r>
            <a:r>
              <a:rPr lang="en-US" altLang="zh-CN" dirty="0"/>
              <a:t>&lt;/s&gt;</a:t>
            </a:r>
            <a:endParaRPr lang="zh-CN" altLang="zh-CN"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5" y="282012"/>
            <a:ext cx="2862842" cy="461665"/>
          </a:xfrm>
          <a:prstGeom prst="rect">
            <a:avLst/>
          </a:prstGeom>
          <a:noFill/>
        </p:spPr>
        <p:txBody>
          <a:bodyPr wrap="square" rtlCol="0">
            <a:spAutoFit/>
          </a:bodyPr>
          <a:lstStyle/>
          <a:p>
            <a:r>
              <a:rPr lang="zh-CN" altLang="zh-CN" sz="2400" b="1" dirty="0">
                <a:solidFill>
                  <a:schemeClr val="bg1"/>
                </a:solidFill>
              </a:rPr>
              <a:t>设置文本格式</a:t>
            </a:r>
          </a:p>
        </p:txBody>
      </p:sp>
      <p:sp>
        <p:nvSpPr>
          <p:cNvPr id="3" name="TextBox 2"/>
          <p:cNvSpPr txBox="1"/>
          <p:nvPr/>
        </p:nvSpPr>
        <p:spPr>
          <a:xfrm>
            <a:off x="1020726" y="1052623"/>
            <a:ext cx="10005237" cy="1200329"/>
          </a:xfrm>
          <a:prstGeom prst="rect">
            <a:avLst/>
          </a:prstGeom>
          <a:noFill/>
        </p:spPr>
        <p:txBody>
          <a:bodyPr wrap="square" rtlCol="0">
            <a:spAutoFit/>
          </a:bodyPr>
          <a:lstStyle/>
          <a:p>
            <a:pPr indent="446405"/>
            <a:r>
              <a:rPr lang="en-US" altLang="zh-CN" b="1" dirty="0"/>
              <a:t>10. </a:t>
            </a:r>
            <a:r>
              <a:rPr lang="zh-CN" altLang="zh-CN" b="1" dirty="0"/>
              <a:t>特殊标记</a:t>
            </a:r>
          </a:p>
          <a:p>
            <a:pPr indent="446405"/>
            <a:r>
              <a:rPr lang="zh-CN" altLang="zh-CN" dirty="0"/>
              <a:t>在网页中一些特殊符号如多个空格和版权符号“</a:t>
            </a:r>
            <a:r>
              <a:rPr lang="en-US" altLang="zh-CN" dirty="0"/>
              <a:t>©</a:t>
            </a:r>
            <a:r>
              <a:rPr lang="zh-CN" altLang="zh-CN" dirty="0"/>
              <a:t>”等，是不能直接输入的，这时可以使用字符实体名称或数字表示方式。例如，要在网页中输入一个空格，可以输入“</a:t>
            </a:r>
            <a:r>
              <a:rPr lang="en-US" altLang="zh-CN" dirty="0"/>
              <a:t>&amp;</a:t>
            </a:r>
            <a:r>
              <a:rPr lang="en-US" altLang="zh-CN" dirty="0" err="1"/>
              <a:t>nbsp</a:t>
            </a:r>
            <a:r>
              <a:rPr lang="en-US" altLang="zh-CN" dirty="0"/>
              <a:t>;</a:t>
            </a:r>
            <a:r>
              <a:rPr lang="zh-CN" altLang="zh-CN" dirty="0"/>
              <a:t>”或“</a:t>
            </a:r>
            <a:r>
              <a:rPr lang="en-US" altLang="zh-CN" dirty="0"/>
              <a:t>&amp;#160;</a:t>
            </a:r>
            <a:r>
              <a:rPr lang="zh-CN" altLang="zh-CN" dirty="0"/>
              <a:t>”。表</a:t>
            </a:r>
            <a:r>
              <a:rPr lang="en-US" altLang="zh-CN" dirty="0"/>
              <a:t>2.2</a:t>
            </a:r>
            <a:r>
              <a:rPr lang="zh-CN" altLang="zh-CN" dirty="0"/>
              <a:t>列出了一些常用的特殊符号和它们的实体名称及数字表示。</a:t>
            </a:r>
          </a:p>
        </p:txBody>
      </p:sp>
      <p:graphicFrame>
        <p:nvGraphicFramePr>
          <p:cNvPr id="4" name="表格 3"/>
          <p:cNvGraphicFramePr>
            <a:graphicFrameLocks noGrp="1"/>
          </p:cNvGraphicFramePr>
          <p:nvPr/>
        </p:nvGraphicFramePr>
        <p:xfrm>
          <a:off x="1871331" y="2343941"/>
          <a:ext cx="8676169" cy="2632095"/>
        </p:xfrm>
        <a:graphic>
          <a:graphicData uri="http://schemas.openxmlformats.org/drawingml/2006/table">
            <a:tbl>
              <a:tblPr firstRow="1" firstCol="1" lastRow="1" lastCol="1" bandRow="1" bandCol="1"/>
              <a:tblGrid>
                <a:gridCol w="777117">
                  <a:extLst>
                    <a:ext uri="{9D8B030D-6E8A-4147-A177-3AD203B41FA5}">
                      <a16:colId xmlns:a16="http://schemas.microsoft.com/office/drawing/2014/main" val="20000"/>
                    </a:ext>
                  </a:extLst>
                </a:gridCol>
                <a:gridCol w="1073318">
                  <a:extLst>
                    <a:ext uri="{9D8B030D-6E8A-4147-A177-3AD203B41FA5}">
                      <a16:colId xmlns:a16="http://schemas.microsoft.com/office/drawing/2014/main" val="20001"/>
                    </a:ext>
                  </a:extLst>
                </a:gridCol>
                <a:gridCol w="1300659">
                  <a:extLst>
                    <a:ext uri="{9D8B030D-6E8A-4147-A177-3AD203B41FA5}">
                      <a16:colId xmlns:a16="http://schemas.microsoft.com/office/drawing/2014/main" val="20002"/>
                    </a:ext>
                  </a:extLst>
                </a:gridCol>
                <a:gridCol w="1186989">
                  <a:extLst>
                    <a:ext uri="{9D8B030D-6E8A-4147-A177-3AD203B41FA5}">
                      <a16:colId xmlns:a16="http://schemas.microsoft.com/office/drawing/2014/main" val="20003"/>
                    </a:ext>
                  </a:extLst>
                </a:gridCol>
                <a:gridCol w="769466">
                  <a:extLst>
                    <a:ext uri="{9D8B030D-6E8A-4147-A177-3AD203B41FA5}">
                      <a16:colId xmlns:a16="http://schemas.microsoft.com/office/drawing/2014/main" val="20004"/>
                    </a:ext>
                  </a:extLst>
                </a:gridCol>
                <a:gridCol w="1062389">
                  <a:extLst>
                    <a:ext uri="{9D8B030D-6E8A-4147-A177-3AD203B41FA5}">
                      <a16:colId xmlns:a16="http://schemas.microsoft.com/office/drawing/2014/main" val="20005"/>
                    </a:ext>
                  </a:extLst>
                </a:gridCol>
                <a:gridCol w="1315962">
                  <a:extLst>
                    <a:ext uri="{9D8B030D-6E8A-4147-A177-3AD203B41FA5}">
                      <a16:colId xmlns:a16="http://schemas.microsoft.com/office/drawing/2014/main" val="20006"/>
                    </a:ext>
                  </a:extLst>
                </a:gridCol>
                <a:gridCol w="1190269">
                  <a:extLst>
                    <a:ext uri="{9D8B030D-6E8A-4147-A177-3AD203B41FA5}">
                      <a16:colId xmlns:a16="http://schemas.microsoft.com/office/drawing/2014/main" val="20007"/>
                    </a:ext>
                  </a:extLst>
                </a:gridCol>
              </a:tblGrid>
              <a:tr h="292455">
                <a:tc>
                  <a:txBody>
                    <a:bodyPr/>
                    <a:lstStyle/>
                    <a:p>
                      <a:pPr algn="ctr">
                        <a:lnSpc>
                          <a:spcPts val="1300"/>
                        </a:lnSpc>
                        <a:spcAft>
                          <a:spcPts val="0"/>
                        </a:spcAft>
                      </a:pPr>
                      <a:r>
                        <a:rPr lang="zh-CN" sz="1400" kern="100">
                          <a:effectLst/>
                          <a:latin typeface="Times New Roman" panose="02020603050405020304"/>
                          <a:ea typeface="宋体" panose="02010600030101010101" pitchFamily="2" charset="-122"/>
                        </a:rPr>
                        <a:t>字</a:t>
                      </a:r>
                      <a:r>
                        <a:rPr lang="en-US" sz="1400" kern="100">
                          <a:effectLst/>
                          <a:latin typeface="Times New Roman" panose="02020603050405020304"/>
                          <a:ea typeface="宋体" panose="02010600030101010101" pitchFamily="2" charset="-122"/>
                        </a:rPr>
                        <a:t>  </a:t>
                      </a:r>
                      <a:r>
                        <a:rPr lang="zh-CN" sz="1400" kern="100">
                          <a:effectLst/>
                          <a:latin typeface="Times New Roman" panose="02020603050405020304"/>
                          <a:ea typeface="宋体" panose="02010600030101010101" pitchFamily="2" charset="-122"/>
                        </a:rPr>
                        <a:t>符</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300"/>
                        </a:lnSpc>
                        <a:spcAft>
                          <a:spcPts val="0"/>
                        </a:spcAft>
                      </a:pPr>
                      <a:r>
                        <a:rPr lang="zh-CN" sz="1400" kern="100">
                          <a:effectLst/>
                          <a:latin typeface="Times New Roman" panose="02020603050405020304"/>
                          <a:ea typeface="宋体" panose="02010600030101010101" pitchFamily="2" charset="-122"/>
                        </a:rPr>
                        <a:t>说</a:t>
                      </a:r>
                      <a:r>
                        <a:rPr lang="en-US" sz="1400" kern="100">
                          <a:effectLst/>
                          <a:latin typeface="Times New Roman" panose="02020603050405020304"/>
                          <a:ea typeface="宋体" panose="02010600030101010101" pitchFamily="2" charset="-122"/>
                        </a:rPr>
                        <a:t>  </a:t>
                      </a:r>
                      <a:r>
                        <a:rPr lang="zh-CN" sz="1400" kern="100">
                          <a:effectLst/>
                          <a:latin typeface="Times New Roman" panose="02020603050405020304"/>
                          <a:ea typeface="宋体" panose="02010600030101010101" pitchFamily="2" charset="-122"/>
                        </a:rPr>
                        <a:t>明</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300"/>
                        </a:lnSpc>
                        <a:spcAft>
                          <a:spcPts val="0"/>
                        </a:spcAft>
                      </a:pPr>
                      <a:r>
                        <a:rPr lang="zh-CN" sz="1400" kern="100">
                          <a:effectLst/>
                          <a:latin typeface="Times New Roman" panose="02020603050405020304"/>
                          <a:ea typeface="宋体" panose="02010600030101010101" pitchFamily="2" charset="-122"/>
                        </a:rPr>
                        <a:t>字符实体名称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300"/>
                        </a:lnSpc>
                        <a:spcAft>
                          <a:spcPts val="0"/>
                        </a:spcAft>
                      </a:pPr>
                      <a:r>
                        <a:rPr lang="zh-CN" sz="1400" kern="100">
                          <a:effectLst/>
                          <a:latin typeface="Times New Roman" panose="02020603050405020304"/>
                          <a:ea typeface="宋体" panose="02010600030101010101" pitchFamily="2" charset="-122"/>
                        </a:rPr>
                        <a:t>数字表示</a:t>
                      </a: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300"/>
                        </a:lnSpc>
                        <a:spcAft>
                          <a:spcPts val="0"/>
                        </a:spcAft>
                      </a:pPr>
                      <a:r>
                        <a:rPr lang="zh-CN" sz="1400" kern="100">
                          <a:effectLst/>
                          <a:latin typeface="Times New Roman" panose="02020603050405020304"/>
                          <a:ea typeface="宋体" panose="02010600030101010101" pitchFamily="2" charset="-122"/>
                        </a:rPr>
                        <a:t>字</a:t>
                      </a:r>
                      <a:r>
                        <a:rPr lang="en-US" sz="1400" kern="100">
                          <a:effectLst/>
                          <a:latin typeface="Times New Roman" panose="02020603050405020304"/>
                          <a:ea typeface="宋体" panose="02010600030101010101" pitchFamily="2" charset="-122"/>
                        </a:rPr>
                        <a:t>  </a:t>
                      </a:r>
                      <a:r>
                        <a:rPr lang="zh-CN" sz="1400" kern="100">
                          <a:effectLst/>
                          <a:latin typeface="Times New Roman" panose="02020603050405020304"/>
                          <a:ea typeface="宋体" panose="02010600030101010101" pitchFamily="2" charset="-122"/>
                        </a:rPr>
                        <a:t>符</a:t>
                      </a: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300"/>
                        </a:lnSpc>
                        <a:spcAft>
                          <a:spcPts val="0"/>
                        </a:spcAft>
                      </a:pPr>
                      <a:r>
                        <a:rPr lang="zh-CN" sz="1400" kern="100">
                          <a:effectLst/>
                          <a:latin typeface="Times New Roman" panose="02020603050405020304"/>
                          <a:ea typeface="宋体" panose="02010600030101010101" pitchFamily="2" charset="-122"/>
                        </a:rPr>
                        <a:t>说</a:t>
                      </a:r>
                      <a:r>
                        <a:rPr lang="en-US" sz="1400" kern="100">
                          <a:effectLst/>
                          <a:latin typeface="Times New Roman" panose="02020603050405020304"/>
                          <a:ea typeface="宋体" panose="02010600030101010101" pitchFamily="2" charset="-122"/>
                        </a:rPr>
                        <a:t>  </a:t>
                      </a:r>
                      <a:r>
                        <a:rPr lang="zh-CN" sz="1400" kern="100">
                          <a:effectLst/>
                          <a:latin typeface="Times New Roman" panose="02020603050405020304"/>
                          <a:ea typeface="宋体" panose="02010600030101010101" pitchFamily="2" charset="-122"/>
                        </a:rPr>
                        <a:t>明</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300"/>
                        </a:lnSpc>
                        <a:spcAft>
                          <a:spcPts val="0"/>
                        </a:spcAft>
                      </a:pPr>
                      <a:r>
                        <a:rPr lang="zh-CN" sz="1400" kern="100">
                          <a:effectLst/>
                          <a:latin typeface="Times New Roman" panose="02020603050405020304"/>
                          <a:ea typeface="宋体" panose="02010600030101010101" pitchFamily="2" charset="-122"/>
                        </a:rPr>
                        <a:t>字符实体名称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300"/>
                        </a:lnSpc>
                        <a:spcAft>
                          <a:spcPts val="0"/>
                        </a:spcAft>
                      </a:pPr>
                      <a:r>
                        <a:rPr lang="zh-CN" sz="1400" kern="100">
                          <a:effectLst/>
                          <a:latin typeface="Times New Roman" panose="02020603050405020304"/>
                          <a:ea typeface="宋体" panose="02010600030101010101" pitchFamily="2" charset="-122"/>
                        </a:rPr>
                        <a:t>数字表示</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292455">
                <a:tc>
                  <a:txBody>
                    <a:bodyPr/>
                    <a:lstStyle/>
                    <a:p>
                      <a:pPr algn="ctr">
                        <a:lnSpc>
                          <a:spcPts val="1300"/>
                        </a:lnSpc>
                        <a:spcAft>
                          <a:spcPts val="0"/>
                        </a:spcAft>
                      </a:pPr>
                      <a:r>
                        <a:rPr lang="en-US" sz="1400" kern="100">
                          <a:effectLst/>
                          <a:latin typeface="Times New Roman" panose="02020603050405020304"/>
                          <a:ea typeface="宋体" panose="02010600030101010101" pitchFamily="2" charset="-122"/>
                        </a:rPr>
                        <a:t> </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300"/>
                        </a:lnSpc>
                        <a:spcAft>
                          <a:spcPts val="0"/>
                        </a:spcAft>
                      </a:pPr>
                      <a:r>
                        <a:rPr lang="zh-CN" sz="1400" kern="100">
                          <a:effectLst/>
                          <a:latin typeface="Times New Roman" panose="02020603050405020304"/>
                          <a:ea typeface="宋体" panose="02010600030101010101" pitchFamily="2" charset="-122"/>
                        </a:rPr>
                        <a:t>无断行空格</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just">
                        <a:lnSpc>
                          <a:spcPts val="1300"/>
                        </a:lnSpc>
                        <a:spcAft>
                          <a:spcPts val="0"/>
                        </a:spcAft>
                      </a:pPr>
                      <a:r>
                        <a:rPr lang="en-US" sz="1400" kern="100">
                          <a:effectLst/>
                          <a:latin typeface="Times New Roman" panose="02020603050405020304"/>
                          <a:ea typeface="宋体" panose="02010600030101010101" pitchFamily="2" charset="-122"/>
                        </a:rPr>
                        <a:t>&amp;nbsp;</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kern="100">
                          <a:effectLst/>
                          <a:latin typeface="Times New Roman" panose="02020603050405020304"/>
                          <a:ea typeface="宋体" panose="02010600030101010101" pitchFamily="2" charset="-122"/>
                        </a:rPr>
                        <a:t>&amp;#160;</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zh-CN" sz="1400" kern="100">
                          <a:effectLst/>
                          <a:latin typeface="Times New Roman" panose="02020603050405020304"/>
                          <a:ea typeface="宋体" panose="02010600030101010101" pitchFamily="2" charset="-122"/>
                        </a:rPr>
                        <a:t>￥</a:t>
                      </a: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300"/>
                        </a:lnSpc>
                        <a:spcAft>
                          <a:spcPts val="0"/>
                        </a:spcAft>
                      </a:pPr>
                      <a:r>
                        <a:rPr lang="zh-CN" sz="1400" kern="100">
                          <a:effectLst/>
                          <a:latin typeface="Times New Roman" panose="02020603050405020304"/>
                          <a:ea typeface="宋体" panose="02010600030101010101" pitchFamily="2" charset="-122"/>
                        </a:rPr>
                        <a:t>元符号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just">
                        <a:lnSpc>
                          <a:spcPts val="1300"/>
                        </a:lnSpc>
                        <a:spcAft>
                          <a:spcPts val="0"/>
                        </a:spcAft>
                      </a:pPr>
                      <a:r>
                        <a:rPr lang="en-US" sz="1400" kern="100">
                          <a:effectLst/>
                          <a:latin typeface="Times New Roman" panose="02020603050405020304"/>
                          <a:ea typeface="宋体" panose="02010600030101010101" pitchFamily="2" charset="-122"/>
                        </a:rPr>
                        <a:t>&amp;yen;</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just">
                        <a:lnSpc>
                          <a:spcPts val="1300"/>
                        </a:lnSpc>
                        <a:spcAft>
                          <a:spcPts val="0"/>
                        </a:spcAft>
                      </a:pPr>
                      <a:r>
                        <a:rPr lang="en-US" sz="1400" kern="100">
                          <a:effectLst/>
                          <a:latin typeface="Times New Roman" panose="02020603050405020304"/>
                          <a:ea typeface="宋体" panose="02010600030101010101" pitchFamily="2" charset="-122"/>
                        </a:rPr>
                        <a:t>&amp;#165;</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2455">
                <a:tc>
                  <a:txBody>
                    <a:bodyPr/>
                    <a:lstStyle/>
                    <a:p>
                      <a:pPr algn="ctr">
                        <a:lnSpc>
                          <a:spcPts val="1300"/>
                        </a:lnSpc>
                        <a:spcAft>
                          <a:spcPts val="0"/>
                        </a:spcAft>
                      </a:pPr>
                      <a:r>
                        <a:rPr lang="en-US" sz="1400" kern="100">
                          <a:effectLst/>
                          <a:latin typeface="Times New Roman" panose="02020603050405020304"/>
                          <a:ea typeface="宋体" panose="02010600030101010101" pitchFamily="2" charset="-122"/>
                        </a:rPr>
                        <a:t>¢</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300"/>
                        </a:lnSpc>
                        <a:spcAft>
                          <a:spcPts val="0"/>
                        </a:spcAft>
                      </a:pPr>
                      <a:r>
                        <a:rPr lang="zh-CN" sz="1400" kern="100">
                          <a:effectLst/>
                          <a:latin typeface="Times New Roman" panose="02020603050405020304"/>
                          <a:ea typeface="宋体" panose="02010600030101010101" pitchFamily="2" charset="-122"/>
                        </a:rPr>
                        <a:t>美分符号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just">
                        <a:lnSpc>
                          <a:spcPts val="1300"/>
                        </a:lnSpc>
                        <a:spcAft>
                          <a:spcPts val="0"/>
                        </a:spcAft>
                      </a:pPr>
                      <a:r>
                        <a:rPr lang="en-US" sz="1400" kern="100">
                          <a:effectLst/>
                          <a:latin typeface="Times New Roman" panose="02020603050405020304"/>
                          <a:ea typeface="宋体" panose="02010600030101010101" pitchFamily="2" charset="-122"/>
                        </a:rPr>
                        <a:t>&amp;cent;</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kern="100">
                          <a:effectLst/>
                          <a:latin typeface="Times New Roman" panose="02020603050405020304"/>
                          <a:ea typeface="宋体" panose="02010600030101010101" pitchFamily="2" charset="-122"/>
                        </a:rPr>
                        <a:t>&amp;#162;</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kern="100">
                          <a:effectLst/>
                          <a:latin typeface="Times New Roman" panose="02020603050405020304"/>
                          <a:ea typeface="宋体" panose="02010600030101010101" pitchFamily="2" charset="-122"/>
                        </a:rPr>
                        <a:t>§</a:t>
                      </a:r>
                      <a:endParaRPr lang="zh-CN" sz="14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300"/>
                        </a:lnSpc>
                        <a:spcAft>
                          <a:spcPts val="0"/>
                        </a:spcAft>
                      </a:pPr>
                      <a:r>
                        <a:rPr lang="zh-CN" sz="1400" kern="100">
                          <a:effectLst/>
                          <a:latin typeface="Times New Roman" panose="02020603050405020304"/>
                          <a:ea typeface="宋体" panose="02010600030101010101" pitchFamily="2" charset="-122"/>
                        </a:rPr>
                        <a:t>节符号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just">
                        <a:lnSpc>
                          <a:spcPts val="1300"/>
                        </a:lnSpc>
                        <a:spcAft>
                          <a:spcPts val="0"/>
                        </a:spcAft>
                      </a:pPr>
                      <a:r>
                        <a:rPr lang="en-US" sz="1400" kern="100">
                          <a:effectLst/>
                          <a:latin typeface="Times New Roman" panose="02020603050405020304"/>
                          <a:ea typeface="宋体" panose="02010600030101010101" pitchFamily="2" charset="-122"/>
                        </a:rPr>
                        <a:t>&amp;sect;</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just">
                        <a:lnSpc>
                          <a:spcPts val="1300"/>
                        </a:lnSpc>
                        <a:spcAft>
                          <a:spcPts val="0"/>
                        </a:spcAft>
                      </a:pPr>
                      <a:r>
                        <a:rPr lang="en-US" sz="1400" kern="100">
                          <a:effectLst/>
                          <a:latin typeface="Times New Roman" panose="02020603050405020304"/>
                          <a:ea typeface="宋体" panose="02010600030101010101" pitchFamily="2" charset="-122"/>
                        </a:rPr>
                        <a:t>&amp;#167;</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2455">
                <a:tc>
                  <a:txBody>
                    <a:bodyPr/>
                    <a:lstStyle/>
                    <a:p>
                      <a:pPr algn="ctr">
                        <a:lnSpc>
                          <a:spcPts val="1300"/>
                        </a:lnSpc>
                        <a:spcAft>
                          <a:spcPts val="0"/>
                        </a:spcAft>
                      </a:pPr>
                      <a:r>
                        <a:rPr lang="en-US" sz="1400" kern="100">
                          <a:effectLst/>
                          <a:latin typeface="Times New Roman" panose="02020603050405020304"/>
                          <a:ea typeface="宋体" panose="02010600030101010101" pitchFamily="2" charset="-122"/>
                        </a:rPr>
                        <a:t>£</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300"/>
                        </a:lnSpc>
                        <a:spcAft>
                          <a:spcPts val="0"/>
                        </a:spcAft>
                      </a:pPr>
                      <a:r>
                        <a:rPr lang="zh-CN" sz="1400" kern="100">
                          <a:effectLst/>
                          <a:latin typeface="Times New Roman" panose="02020603050405020304"/>
                          <a:ea typeface="宋体" panose="02010600030101010101" pitchFamily="2" charset="-122"/>
                        </a:rPr>
                        <a:t>英镑符号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just">
                        <a:lnSpc>
                          <a:spcPts val="1300"/>
                        </a:lnSpc>
                        <a:spcAft>
                          <a:spcPts val="0"/>
                        </a:spcAft>
                      </a:pPr>
                      <a:r>
                        <a:rPr lang="en-US" sz="1400" kern="100">
                          <a:effectLst/>
                          <a:latin typeface="Times New Roman" panose="02020603050405020304"/>
                          <a:ea typeface="宋体" panose="02010600030101010101" pitchFamily="2" charset="-122"/>
                        </a:rPr>
                        <a:t>&amp;pound;</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kern="100">
                          <a:effectLst/>
                          <a:latin typeface="Times New Roman" panose="02020603050405020304"/>
                          <a:ea typeface="宋体" panose="02010600030101010101" pitchFamily="2" charset="-122"/>
                        </a:rPr>
                        <a:t>&amp;#163;</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kern="100">
                          <a:effectLst/>
                          <a:latin typeface="Times New Roman" panose="02020603050405020304"/>
                          <a:ea typeface="宋体" panose="02010600030101010101" pitchFamily="2" charset="-122"/>
                        </a:rPr>
                        <a:t>©</a:t>
                      </a:r>
                      <a:endParaRPr lang="zh-CN" sz="14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300"/>
                        </a:lnSpc>
                        <a:spcAft>
                          <a:spcPts val="0"/>
                        </a:spcAft>
                      </a:pPr>
                      <a:r>
                        <a:rPr lang="zh-CN" sz="1400" kern="100">
                          <a:effectLst/>
                          <a:latin typeface="Times New Roman" panose="02020603050405020304"/>
                          <a:ea typeface="宋体" panose="02010600030101010101" pitchFamily="2" charset="-122"/>
                        </a:rPr>
                        <a:t>版权符号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just">
                        <a:lnSpc>
                          <a:spcPts val="1300"/>
                        </a:lnSpc>
                        <a:spcAft>
                          <a:spcPts val="0"/>
                        </a:spcAft>
                      </a:pPr>
                      <a:r>
                        <a:rPr lang="en-US" sz="1400" kern="100">
                          <a:effectLst/>
                          <a:latin typeface="Times New Roman" panose="02020603050405020304"/>
                          <a:ea typeface="宋体" panose="02010600030101010101" pitchFamily="2" charset="-122"/>
                        </a:rPr>
                        <a:t>&amp;copy;</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just">
                        <a:lnSpc>
                          <a:spcPts val="1300"/>
                        </a:lnSpc>
                        <a:spcAft>
                          <a:spcPts val="0"/>
                        </a:spcAft>
                      </a:pPr>
                      <a:r>
                        <a:rPr lang="en-US" sz="1400" kern="100">
                          <a:effectLst/>
                          <a:latin typeface="Times New Roman" panose="02020603050405020304"/>
                          <a:ea typeface="宋体" panose="02010600030101010101" pitchFamily="2" charset="-122"/>
                        </a:rPr>
                        <a:t>&amp;#169;</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84910">
                <a:tc>
                  <a:txBody>
                    <a:bodyPr/>
                    <a:lstStyle/>
                    <a:p>
                      <a:pPr algn="ctr">
                        <a:lnSpc>
                          <a:spcPts val="1300"/>
                        </a:lnSpc>
                        <a:spcAft>
                          <a:spcPts val="0"/>
                        </a:spcAft>
                      </a:pPr>
                      <a:r>
                        <a:rPr lang="en-US" sz="1400" kern="100">
                          <a:effectLst/>
                          <a:latin typeface="Times New Roman" panose="02020603050405020304"/>
                          <a:ea typeface="宋体" panose="02010600030101010101" pitchFamily="2" charset="-122"/>
                        </a:rPr>
                        <a:t>®</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300"/>
                        </a:lnSpc>
                        <a:spcAft>
                          <a:spcPts val="0"/>
                        </a:spcAft>
                      </a:pPr>
                      <a:r>
                        <a:rPr lang="zh-CN" sz="1400" kern="100">
                          <a:effectLst/>
                          <a:latin typeface="Times New Roman" panose="02020603050405020304"/>
                          <a:ea typeface="宋体" panose="02010600030101010101" pitchFamily="2" charset="-122"/>
                        </a:rPr>
                        <a:t>注册符号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just">
                        <a:lnSpc>
                          <a:spcPts val="1300"/>
                        </a:lnSpc>
                        <a:spcAft>
                          <a:spcPts val="0"/>
                        </a:spcAft>
                      </a:pPr>
                      <a:r>
                        <a:rPr lang="en-US" sz="1400" kern="100">
                          <a:effectLst/>
                          <a:latin typeface="Times New Roman" panose="02020603050405020304"/>
                          <a:ea typeface="宋体" panose="02010600030101010101" pitchFamily="2" charset="-122"/>
                        </a:rPr>
                        <a:t>&amp;reg;</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kern="100">
                          <a:effectLst/>
                          <a:latin typeface="Times New Roman" panose="02020603050405020304"/>
                          <a:ea typeface="宋体" panose="02010600030101010101" pitchFamily="2" charset="-122"/>
                        </a:rPr>
                        <a:t>&amp;#174;</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kern="100">
                          <a:effectLst/>
                          <a:latin typeface="Times New Roman" panose="02020603050405020304"/>
                          <a:ea typeface="宋体" panose="02010600030101010101" pitchFamily="2" charset="-122"/>
                        </a:rPr>
                        <a:t>&amp;</a:t>
                      </a:r>
                      <a:endParaRPr lang="zh-CN" sz="14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300"/>
                        </a:lnSpc>
                        <a:spcAft>
                          <a:spcPts val="0"/>
                        </a:spcAft>
                      </a:pPr>
                      <a:r>
                        <a:rPr lang="zh-CN" sz="1400" kern="100">
                          <a:effectLst/>
                          <a:latin typeface="Times New Roman" panose="02020603050405020304"/>
                          <a:ea typeface="宋体" panose="02010600030101010101" pitchFamily="2" charset="-122"/>
                        </a:rPr>
                        <a:t>“</a:t>
                      </a:r>
                      <a:r>
                        <a:rPr lang="en-US" sz="1400" kern="100">
                          <a:effectLst/>
                          <a:latin typeface="Times New Roman" panose="02020603050405020304"/>
                          <a:ea typeface="宋体" panose="02010600030101010101" pitchFamily="2" charset="-122"/>
                        </a:rPr>
                        <a:t>and</a:t>
                      </a:r>
                      <a:r>
                        <a:rPr lang="zh-CN" sz="1400" kern="100">
                          <a:effectLst/>
                          <a:latin typeface="Times New Roman" panose="02020603050405020304"/>
                          <a:ea typeface="宋体" panose="02010600030101010101" pitchFamily="2" charset="-122"/>
                        </a:rPr>
                        <a:t>”符号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just">
                        <a:lnSpc>
                          <a:spcPts val="1300"/>
                        </a:lnSpc>
                        <a:spcAft>
                          <a:spcPts val="0"/>
                        </a:spcAft>
                      </a:pPr>
                      <a:r>
                        <a:rPr lang="en-US" sz="1400" kern="100">
                          <a:effectLst/>
                          <a:latin typeface="Times New Roman" panose="02020603050405020304"/>
                          <a:ea typeface="宋体" panose="02010600030101010101" pitchFamily="2" charset="-122"/>
                        </a:rPr>
                        <a:t>&amp;amp;</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just">
                        <a:lnSpc>
                          <a:spcPts val="1300"/>
                        </a:lnSpc>
                        <a:spcAft>
                          <a:spcPts val="0"/>
                        </a:spcAft>
                      </a:pPr>
                      <a:r>
                        <a:rPr lang="en-US" sz="1400" kern="100">
                          <a:effectLst/>
                          <a:latin typeface="Times New Roman" panose="02020603050405020304"/>
                          <a:ea typeface="宋体" panose="02010600030101010101" pitchFamily="2" charset="-122"/>
                        </a:rPr>
                        <a:t>&amp;#38;</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2455">
                <a:tc>
                  <a:txBody>
                    <a:bodyPr/>
                    <a:lstStyle/>
                    <a:p>
                      <a:pPr algn="ctr">
                        <a:lnSpc>
                          <a:spcPts val="1300"/>
                        </a:lnSpc>
                        <a:spcAft>
                          <a:spcPts val="0"/>
                        </a:spcAft>
                      </a:pPr>
                      <a:r>
                        <a:rPr lang="en-US" sz="1400" kern="100">
                          <a:effectLst/>
                          <a:latin typeface="Times New Roman" panose="02020603050405020304"/>
                          <a:ea typeface="宋体" panose="02010600030101010101" pitchFamily="2" charset="-122"/>
                        </a:rPr>
                        <a:t>°</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300"/>
                        </a:lnSpc>
                        <a:spcAft>
                          <a:spcPts val="0"/>
                        </a:spcAft>
                      </a:pPr>
                      <a:r>
                        <a:rPr lang="zh-CN" sz="1400" kern="100">
                          <a:effectLst/>
                          <a:latin typeface="Times New Roman" panose="02020603050405020304"/>
                          <a:ea typeface="宋体" panose="02010600030101010101" pitchFamily="2" charset="-122"/>
                        </a:rPr>
                        <a:t>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just">
                        <a:lnSpc>
                          <a:spcPts val="1300"/>
                        </a:lnSpc>
                        <a:spcAft>
                          <a:spcPts val="0"/>
                        </a:spcAft>
                      </a:pPr>
                      <a:r>
                        <a:rPr lang="en-US" sz="1400" kern="100">
                          <a:effectLst/>
                          <a:latin typeface="Times New Roman" panose="02020603050405020304"/>
                          <a:ea typeface="宋体" panose="02010600030101010101" pitchFamily="2" charset="-122"/>
                        </a:rPr>
                        <a:t>&amp;deg;</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kern="100">
                          <a:effectLst/>
                          <a:latin typeface="Times New Roman" panose="02020603050405020304"/>
                          <a:ea typeface="宋体" panose="02010600030101010101" pitchFamily="2" charset="-122"/>
                        </a:rPr>
                        <a:t>&amp;#176;</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kern="100">
                          <a:effectLst/>
                          <a:latin typeface="Times New Roman" panose="02020603050405020304"/>
                          <a:ea typeface="宋体" panose="02010600030101010101" pitchFamily="2" charset="-122"/>
                        </a:rPr>
                        <a:t>&lt; </a:t>
                      </a:r>
                      <a:endParaRPr lang="zh-CN" sz="14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300"/>
                        </a:lnSpc>
                        <a:spcAft>
                          <a:spcPts val="0"/>
                        </a:spcAft>
                      </a:pPr>
                      <a:r>
                        <a:rPr lang="zh-CN" sz="1400" kern="100">
                          <a:effectLst/>
                          <a:latin typeface="Times New Roman" panose="02020603050405020304"/>
                          <a:ea typeface="宋体" panose="02010600030101010101" pitchFamily="2" charset="-122"/>
                        </a:rPr>
                        <a:t>小于符号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just">
                        <a:lnSpc>
                          <a:spcPts val="1300"/>
                        </a:lnSpc>
                        <a:spcAft>
                          <a:spcPts val="0"/>
                        </a:spcAft>
                      </a:pPr>
                      <a:r>
                        <a:rPr lang="en-US" sz="1400" kern="100">
                          <a:effectLst/>
                          <a:latin typeface="Times New Roman" panose="02020603050405020304"/>
                          <a:ea typeface="宋体" panose="02010600030101010101" pitchFamily="2" charset="-122"/>
                        </a:rPr>
                        <a:t>&amp;lt;</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just">
                        <a:lnSpc>
                          <a:spcPts val="1300"/>
                        </a:lnSpc>
                        <a:spcAft>
                          <a:spcPts val="0"/>
                        </a:spcAft>
                      </a:pPr>
                      <a:r>
                        <a:rPr lang="en-US" sz="1400" kern="100">
                          <a:effectLst/>
                          <a:latin typeface="Times New Roman" panose="02020603050405020304"/>
                          <a:ea typeface="宋体" panose="02010600030101010101" pitchFamily="2" charset="-122"/>
                        </a:rPr>
                        <a:t>&amp;#60;</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2455">
                <a:tc>
                  <a:txBody>
                    <a:bodyPr/>
                    <a:lstStyle/>
                    <a:p>
                      <a:pPr algn="ctr">
                        <a:lnSpc>
                          <a:spcPts val="1300"/>
                        </a:lnSpc>
                        <a:spcAft>
                          <a:spcPts val="0"/>
                        </a:spcAft>
                      </a:pPr>
                      <a:r>
                        <a:rPr lang="en-US" sz="1400" kern="100">
                          <a:effectLst/>
                          <a:latin typeface="Times New Roman" panose="02020603050405020304"/>
                          <a:ea typeface="宋体" panose="02010600030101010101" pitchFamily="2" charset="-122"/>
                        </a:rPr>
                        <a:t>²</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300"/>
                        </a:lnSpc>
                        <a:spcAft>
                          <a:spcPts val="0"/>
                        </a:spcAft>
                      </a:pPr>
                      <a:r>
                        <a:rPr lang="zh-CN" sz="1400" kern="100">
                          <a:effectLst/>
                          <a:latin typeface="Times New Roman" panose="02020603050405020304"/>
                          <a:ea typeface="宋体" panose="02010600030101010101" pitchFamily="2" charset="-122"/>
                        </a:rPr>
                        <a:t>平方符号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just">
                        <a:lnSpc>
                          <a:spcPts val="1300"/>
                        </a:lnSpc>
                        <a:spcAft>
                          <a:spcPts val="0"/>
                        </a:spcAft>
                      </a:pPr>
                      <a:r>
                        <a:rPr lang="en-US" sz="1400" kern="100">
                          <a:effectLst/>
                          <a:latin typeface="Times New Roman" panose="02020603050405020304"/>
                          <a:ea typeface="宋体" panose="02010600030101010101" pitchFamily="2" charset="-122"/>
                        </a:rPr>
                        <a:t>&amp;sup2;</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kern="100">
                          <a:effectLst/>
                          <a:latin typeface="Times New Roman" panose="02020603050405020304"/>
                          <a:ea typeface="宋体" panose="02010600030101010101" pitchFamily="2" charset="-122"/>
                        </a:rPr>
                        <a:t>&amp;#178;</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kern="100">
                          <a:effectLst/>
                          <a:latin typeface="Times New Roman" panose="02020603050405020304"/>
                          <a:ea typeface="宋体" panose="02010600030101010101" pitchFamily="2" charset="-122"/>
                        </a:rPr>
                        <a:t>&gt; </a:t>
                      </a:r>
                      <a:endParaRPr lang="zh-CN" sz="14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300"/>
                        </a:lnSpc>
                        <a:spcAft>
                          <a:spcPts val="0"/>
                        </a:spcAft>
                      </a:pPr>
                      <a:r>
                        <a:rPr lang="zh-CN" sz="1400" kern="100">
                          <a:effectLst/>
                          <a:latin typeface="Times New Roman" panose="02020603050405020304"/>
                          <a:ea typeface="宋体" panose="02010600030101010101" pitchFamily="2" charset="-122"/>
                        </a:rPr>
                        <a:t>大于符号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just">
                        <a:lnSpc>
                          <a:spcPts val="1300"/>
                        </a:lnSpc>
                        <a:spcAft>
                          <a:spcPts val="0"/>
                        </a:spcAft>
                      </a:pPr>
                      <a:r>
                        <a:rPr lang="en-US" sz="1400" kern="100">
                          <a:effectLst/>
                          <a:latin typeface="Times New Roman" panose="02020603050405020304"/>
                          <a:ea typeface="宋体" panose="02010600030101010101" pitchFamily="2" charset="-122"/>
                        </a:rPr>
                        <a:t>&amp;gt;</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just">
                        <a:lnSpc>
                          <a:spcPts val="1300"/>
                        </a:lnSpc>
                        <a:spcAft>
                          <a:spcPts val="0"/>
                        </a:spcAft>
                      </a:pPr>
                      <a:r>
                        <a:rPr lang="en-US" sz="1400" kern="100">
                          <a:effectLst/>
                          <a:latin typeface="Times New Roman" panose="02020603050405020304"/>
                          <a:ea typeface="宋体" panose="02010600030101010101" pitchFamily="2" charset="-122"/>
                        </a:rPr>
                        <a:t>&amp;#62;</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2455">
                <a:tc>
                  <a:txBody>
                    <a:bodyPr/>
                    <a:lstStyle/>
                    <a:p>
                      <a:pPr algn="ctr">
                        <a:lnSpc>
                          <a:spcPts val="1300"/>
                        </a:lnSpc>
                        <a:spcAft>
                          <a:spcPts val="0"/>
                        </a:spcAft>
                      </a:pPr>
                      <a:r>
                        <a:rPr lang="en-US" sz="1400" kern="100">
                          <a:effectLst/>
                          <a:latin typeface="Times New Roman" panose="02020603050405020304"/>
                          <a:ea typeface="宋体" panose="02010600030101010101" pitchFamily="2" charset="-122"/>
                        </a:rPr>
                        <a:t>³</a:t>
                      </a:r>
                      <a:endParaRPr lang="zh-CN" sz="1400" kern="10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300"/>
                        </a:lnSpc>
                        <a:spcAft>
                          <a:spcPts val="0"/>
                        </a:spcAft>
                      </a:pPr>
                      <a:r>
                        <a:rPr lang="zh-CN" sz="1400" kern="100">
                          <a:effectLst/>
                          <a:latin typeface="Times New Roman" panose="02020603050405020304"/>
                          <a:ea typeface="宋体" panose="02010600030101010101" pitchFamily="2" charset="-122"/>
                        </a:rPr>
                        <a:t>立方符号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just">
                        <a:lnSpc>
                          <a:spcPts val="1300"/>
                        </a:lnSpc>
                        <a:spcAft>
                          <a:spcPts val="0"/>
                        </a:spcAft>
                      </a:pPr>
                      <a:r>
                        <a:rPr lang="en-US" sz="1400" kern="100">
                          <a:effectLst/>
                          <a:latin typeface="Times New Roman" panose="02020603050405020304"/>
                          <a:ea typeface="宋体" panose="02010600030101010101" pitchFamily="2" charset="-122"/>
                        </a:rPr>
                        <a:t>&amp;sup3;</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kern="100">
                          <a:effectLst/>
                          <a:latin typeface="Times New Roman" panose="02020603050405020304"/>
                          <a:ea typeface="宋体" panose="02010600030101010101" pitchFamily="2" charset="-122"/>
                        </a:rPr>
                        <a:t>&amp;#179;</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zh-CN" sz="1400" kern="100">
                          <a:effectLst/>
                          <a:latin typeface="Times New Roman" panose="02020603050405020304"/>
                          <a:ea typeface="宋体" panose="02010600030101010101" pitchFamily="2" charset="-122"/>
                        </a:rPr>
                        <a:t>€</a:t>
                      </a: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300"/>
                        </a:lnSpc>
                        <a:spcAft>
                          <a:spcPts val="0"/>
                        </a:spcAft>
                      </a:pPr>
                      <a:r>
                        <a:rPr lang="zh-CN" sz="1400" kern="100">
                          <a:effectLst/>
                          <a:latin typeface="Times New Roman" panose="02020603050405020304"/>
                          <a:ea typeface="宋体" panose="02010600030101010101" pitchFamily="2" charset="-122"/>
                        </a:rPr>
                        <a:t>欧元符号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just">
                        <a:lnSpc>
                          <a:spcPts val="1300"/>
                        </a:lnSpc>
                        <a:spcAft>
                          <a:spcPts val="0"/>
                        </a:spcAft>
                      </a:pPr>
                      <a:r>
                        <a:rPr lang="en-US" sz="1400" kern="100">
                          <a:effectLst/>
                          <a:latin typeface="Times New Roman" panose="02020603050405020304"/>
                          <a:ea typeface="宋体" panose="02010600030101010101" pitchFamily="2" charset="-122"/>
                        </a:rPr>
                        <a:t>&amp;euro;</a:t>
                      </a:r>
                      <a:endParaRPr lang="zh-CN" sz="1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just">
                        <a:lnSpc>
                          <a:spcPts val="1300"/>
                        </a:lnSpc>
                        <a:spcAft>
                          <a:spcPts val="0"/>
                        </a:spcAft>
                      </a:pPr>
                      <a:r>
                        <a:rPr lang="en-US" sz="1400" kern="100" dirty="0">
                          <a:effectLst/>
                          <a:latin typeface="Times New Roman" panose="02020603050405020304"/>
                          <a:ea typeface="宋体" panose="02010600030101010101" pitchFamily="2" charset="-122"/>
                        </a:rPr>
                        <a:t>&amp;#8364;</a:t>
                      </a:r>
                      <a:endParaRPr lang="zh-CN" sz="14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5" y="282012"/>
            <a:ext cx="2862842" cy="461665"/>
          </a:xfrm>
          <a:prstGeom prst="rect">
            <a:avLst/>
          </a:prstGeom>
          <a:noFill/>
        </p:spPr>
        <p:txBody>
          <a:bodyPr wrap="square" rtlCol="0">
            <a:spAutoFit/>
          </a:bodyPr>
          <a:lstStyle/>
          <a:p>
            <a:r>
              <a:rPr lang="zh-CN" altLang="zh-CN" sz="2400" b="1" dirty="0">
                <a:solidFill>
                  <a:schemeClr val="bg1"/>
                </a:solidFill>
              </a:rPr>
              <a:t>设置文本格式</a:t>
            </a:r>
          </a:p>
        </p:txBody>
      </p:sp>
      <p:sp>
        <p:nvSpPr>
          <p:cNvPr id="3" name="TextBox 2"/>
          <p:cNvSpPr txBox="1"/>
          <p:nvPr/>
        </p:nvSpPr>
        <p:spPr>
          <a:xfrm>
            <a:off x="978195" y="1052623"/>
            <a:ext cx="10079665" cy="2122376"/>
          </a:xfrm>
          <a:prstGeom prst="rect">
            <a:avLst/>
          </a:prstGeom>
          <a:noFill/>
        </p:spPr>
        <p:txBody>
          <a:bodyPr wrap="square" rtlCol="0">
            <a:spAutoFit/>
          </a:bodyPr>
          <a:lstStyle/>
          <a:p>
            <a:pPr indent="446405">
              <a:lnSpc>
                <a:spcPct val="150000"/>
              </a:lnSpc>
            </a:pPr>
            <a:r>
              <a:rPr lang="en-US" altLang="zh-CN" b="1" dirty="0"/>
              <a:t>11. </a:t>
            </a:r>
            <a:r>
              <a:rPr lang="zh-CN" altLang="zh-CN" b="1" dirty="0"/>
              <a:t>列表标记</a:t>
            </a:r>
          </a:p>
          <a:p>
            <a:pPr indent="446405">
              <a:lnSpc>
                <a:spcPct val="150000"/>
              </a:lnSpc>
            </a:pPr>
            <a:r>
              <a:rPr lang="zh-CN" altLang="zh-CN" dirty="0"/>
              <a:t>列表标记可以分为有序列表标记、无序列表标记和描述性列表标记。</a:t>
            </a:r>
          </a:p>
          <a:p>
            <a:pPr indent="446405">
              <a:lnSpc>
                <a:spcPct val="150000"/>
              </a:lnSpc>
            </a:pPr>
            <a:r>
              <a:rPr lang="zh-CN" altLang="zh-CN" b="1" dirty="0"/>
              <a:t>（</a:t>
            </a:r>
            <a:r>
              <a:rPr lang="en-US" altLang="zh-CN" b="1" dirty="0"/>
              <a:t>1</a:t>
            </a:r>
            <a:r>
              <a:rPr lang="zh-CN" altLang="zh-CN" b="1" dirty="0"/>
              <a:t>）有序列表标记</a:t>
            </a:r>
          </a:p>
          <a:p>
            <a:pPr indent="446405">
              <a:lnSpc>
                <a:spcPct val="150000"/>
              </a:lnSpc>
            </a:pPr>
            <a:r>
              <a:rPr lang="zh-CN" altLang="zh-CN" dirty="0"/>
              <a:t>有序列表是在各列表项前面显示数字或字母的缩排列表，可以使用有序列表标记</a:t>
            </a:r>
            <a:r>
              <a:rPr lang="en-US" altLang="zh-CN" dirty="0"/>
              <a:t>&lt;</a:t>
            </a:r>
            <a:r>
              <a:rPr lang="en-US" altLang="zh-CN" dirty="0" err="1"/>
              <a:t>ol</a:t>
            </a:r>
            <a:r>
              <a:rPr lang="en-US" altLang="zh-CN" dirty="0"/>
              <a:t>&gt;</a:t>
            </a:r>
            <a:r>
              <a:rPr lang="zh-CN" altLang="zh-CN" dirty="0"/>
              <a:t>和列表项标记</a:t>
            </a:r>
            <a:r>
              <a:rPr lang="en-US" altLang="zh-CN" dirty="0"/>
              <a:t>&lt;li&gt;</a:t>
            </a:r>
            <a:r>
              <a:rPr lang="zh-CN" altLang="zh-CN" dirty="0"/>
              <a:t>来创建。有序列表标记的格式如下：</a:t>
            </a:r>
          </a:p>
        </p:txBody>
      </p:sp>
      <p:sp>
        <p:nvSpPr>
          <p:cNvPr id="4" name="TextBox 3"/>
          <p:cNvSpPr txBox="1"/>
          <p:nvPr/>
        </p:nvSpPr>
        <p:spPr>
          <a:xfrm>
            <a:off x="1573619" y="3185586"/>
            <a:ext cx="9292855" cy="1940957"/>
          </a:xfrm>
          <a:prstGeom prst="roundRect">
            <a:avLst>
              <a:gd name="adj" fmla="val 7902"/>
            </a:avLst>
          </a:prstGeom>
          <a:solidFill>
            <a:schemeClr val="bg1">
              <a:lumMod val="85000"/>
            </a:schemeClr>
          </a:solidFill>
        </p:spPr>
        <p:txBody>
          <a:bodyPr wrap="square" rtlCol="0">
            <a:spAutoFit/>
          </a:bodyPr>
          <a:lstStyle/>
          <a:p>
            <a:r>
              <a:rPr lang="en-US" altLang="zh-CN" dirty="0"/>
              <a:t>&lt;</a:t>
            </a:r>
            <a:r>
              <a:rPr lang="en-US" altLang="zh-CN" dirty="0" err="1"/>
              <a:t>ol</a:t>
            </a:r>
            <a:r>
              <a:rPr lang="en-US" altLang="zh-CN" dirty="0"/>
              <a:t> </a:t>
            </a:r>
            <a:r>
              <a:rPr lang="zh-CN" altLang="zh-CN" dirty="0"/>
              <a:t>属性</a:t>
            </a:r>
            <a:r>
              <a:rPr lang="en-US" altLang="zh-CN" dirty="0"/>
              <a:t>="</a:t>
            </a:r>
            <a:r>
              <a:rPr lang="zh-CN" altLang="zh-CN" dirty="0"/>
              <a:t>值</a:t>
            </a:r>
            <a:r>
              <a:rPr lang="en-US" altLang="zh-CN" dirty="0"/>
              <a:t>"…&gt;</a:t>
            </a:r>
            <a:endParaRPr lang="zh-CN" altLang="zh-CN" dirty="0"/>
          </a:p>
          <a:p>
            <a:r>
              <a:rPr lang="en-US" altLang="zh-CN" dirty="0"/>
              <a:t>	&lt;li&gt;</a:t>
            </a:r>
            <a:r>
              <a:rPr lang="zh-CN" altLang="zh-CN" dirty="0"/>
              <a:t>列表项</a:t>
            </a:r>
            <a:r>
              <a:rPr lang="en-US" altLang="zh-CN" dirty="0"/>
              <a:t>1&lt;/li&gt;</a:t>
            </a:r>
            <a:endParaRPr lang="zh-CN" altLang="zh-CN" dirty="0"/>
          </a:p>
          <a:p>
            <a:r>
              <a:rPr lang="en-US" altLang="zh-CN" dirty="0"/>
              <a:t>	&lt;li&gt;</a:t>
            </a:r>
            <a:r>
              <a:rPr lang="zh-CN" altLang="zh-CN" dirty="0"/>
              <a:t>列表项</a:t>
            </a:r>
            <a:r>
              <a:rPr lang="en-US" altLang="zh-CN" dirty="0"/>
              <a:t>2&lt;/li&gt;</a:t>
            </a:r>
            <a:endParaRPr lang="zh-CN" altLang="zh-CN" dirty="0"/>
          </a:p>
          <a:p>
            <a:r>
              <a:rPr lang="en-US" altLang="zh-CN" dirty="0"/>
              <a:t>	…</a:t>
            </a:r>
            <a:endParaRPr lang="zh-CN" altLang="zh-CN" dirty="0"/>
          </a:p>
          <a:p>
            <a:r>
              <a:rPr lang="en-US" altLang="zh-CN" dirty="0"/>
              <a:t>	&lt;li&gt;</a:t>
            </a:r>
            <a:r>
              <a:rPr lang="zh-CN" altLang="zh-CN" dirty="0"/>
              <a:t>列表项</a:t>
            </a:r>
            <a:r>
              <a:rPr lang="en-US" altLang="zh-CN" i="1" dirty="0"/>
              <a:t>n</a:t>
            </a:r>
            <a:r>
              <a:rPr lang="en-US" altLang="zh-CN" dirty="0"/>
              <a:t>&lt;/li&gt;</a:t>
            </a:r>
            <a:endParaRPr lang="zh-CN" altLang="zh-CN" dirty="0"/>
          </a:p>
          <a:p>
            <a:r>
              <a:rPr lang="en-US" altLang="zh-CN" dirty="0"/>
              <a:t>&lt;/</a:t>
            </a:r>
            <a:r>
              <a:rPr lang="en-US" altLang="zh-CN" dirty="0" err="1"/>
              <a:t>ol</a:t>
            </a:r>
            <a:r>
              <a:rPr lang="en-US" altLang="zh-CN" dirty="0"/>
              <a:t>&gt;</a:t>
            </a:r>
            <a:endParaRPr lang="zh-CN" altLang="zh-CN"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5" y="282012"/>
            <a:ext cx="2862842" cy="461665"/>
          </a:xfrm>
          <a:prstGeom prst="rect">
            <a:avLst/>
          </a:prstGeom>
          <a:noFill/>
        </p:spPr>
        <p:txBody>
          <a:bodyPr wrap="square" rtlCol="0">
            <a:spAutoFit/>
          </a:bodyPr>
          <a:lstStyle/>
          <a:p>
            <a:r>
              <a:rPr lang="zh-CN" altLang="zh-CN" sz="2400" b="1" dirty="0">
                <a:solidFill>
                  <a:schemeClr val="bg1"/>
                </a:solidFill>
              </a:rPr>
              <a:t>设置文本格式</a:t>
            </a:r>
          </a:p>
        </p:txBody>
      </p:sp>
      <p:sp>
        <p:nvSpPr>
          <p:cNvPr id="3" name="TextBox 2"/>
          <p:cNvSpPr txBox="1"/>
          <p:nvPr/>
        </p:nvSpPr>
        <p:spPr>
          <a:xfrm>
            <a:off x="1031358" y="1031358"/>
            <a:ext cx="10090298" cy="923330"/>
          </a:xfrm>
          <a:prstGeom prst="rect">
            <a:avLst/>
          </a:prstGeom>
          <a:noFill/>
        </p:spPr>
        <p:txBody>
          <a:bodyPr wrap="square" rtlCol="0">
            <a:spAutoFit/>
          </a:bodyPr>
          <a:lstStyle/>
          <a:p>
            <a:pPr indent="446405"/>
            <a:r>
              <a:rPr lang="zh-CN" altLang="zh-CN" b="1" dirty="0"/>
              <a:t>（</a:t>
            </a:r>
            <a:r>
              <a:rPr lang="en-US" altLang="zh-CN" b="1" dirty="0"/>
              <a:t>2</a:t>
            </a:r>
            <a:r>
              <a:rPr lang="zh-CN" altLang="zh-CN" b="1" dirty="0"/>
              <a:t>）无序列表标记</a:t>
            </a:r>
          </a:p>
          <a:p>
            <a:pPr indent="446405"/>
            <a:r>
              <a:rPr lang="zh-CN" altLang="zh-CN" dirty="0"/>
              <a:t>无序列表是一种在各列表项前面显示特殊项目符号的缩排列表，可以使用标记</a:t>
            </a:r>
            <a:r>
              <a:rPr lang="en-US" altLang="zh-CN" dirty="0"/>
              <a:t>&lt;</a:t>
            </a:r>
            <a:r>
              <a:rPr lang="en-US" altLang="zh-CN" dirty="0" err="1"/>
              <a:t>ul</a:t>
            </a:r>
            <a:r>
              <a:rPr lang="en-US" altLang="zh-CN" dirty="0"/>
              <a:t>&gt;</a:t>
            </a:r>
            <a:r>
              <a:rPr lang="zh-CN" altLang="zh-CN" dirty="0"/>
              <a:t>和</a:t>
            </a:r>
            <a:r>
              <a:rPr lang="en-US" altLang="zh-CN" dirty="0"/>
              <a:t>&lt;li&gt;</a:t>
            </a:r>
            <a:r>
              <a:rPr lang="zh-CN" altLang="zh-CN" dirty="0"/>
              <a:t>来创建，格式如下：</a:t>
            </a:r>
          </a:p>
        </p:txBody>
      </p:sp>
      <p:sp>
        <p:nvSpPr>
          <p:cNvPr id="4" name="TextBox 3"/>
          <p:cNvSpPr txBox="1"/>
          <p:nvPr/>
        </p:nvSpPr>
        <p:spPr>
          <a:xfrm>
            <a:off x="1704885" y="2041450"/>
            <a:ext cx="9172221" cy="1940957"/>
          </a:xfrm>
          <a:prstGeom prst="roundRect">
            <a:avLst>
              <a:gd name="adj" fmla="val 7902"/>
            </a:avLst>
          </a:prstGeom>
          <a:solidFill>
            <a:schemeClr val="bg1">
              <a:lumMod val="85000"/>
            </a:schemeClr>
          </a:solidFill>
        </p:spPr>
        <p:txBody>
          <a:bodyPr wrap="square" rtlCol="0">
            <a:spAutoFit/>
          </a:bodyPr>
          <a:lstStyle/>
          <a:p>
            <a:r>
              <a:rPr lang="en-US" altLang="zh-CN" dirty="0"/>
              <a:t>&lt;</a:t>
            </a:r>
            <a:r>
              <a:rPr lang="en-US" altLang="zh-CN" dirty="0" err="1"/>
              <a:t>ul</a:t>
            </a:r>
            <a:r>
              <a:rPr lang="en-US" altLang="zh-CN" dirty="0"/>
              <a:t> </a:t>
            </a:r>
            <a:r>
              <a:rPr lang="zh-CN" altLang="zh-CN" dirty="0"/>
              <a:t>属性</a:t>
            </a:r>
            <a:r>
              <a:rPr lang="en-US" altLang="zh-CN" dirty="0"/>
              <a:t>="</a:t>
            </a:r>
            <a:r>
              <a:rPr lang="zh-CN" altLang="zh-CN" dirty="0"/>
              <a:t>值</a:t>
            </a:r>
            <a:r>
              <a:rPr lang="en-US" altLang="zh-CN" dirty="0"/>
              <a:t>"…&gt;</a:t>
            </a:r>
            <a:endParaRPr lang="zh-CN" altLang="zh-CN" dirty="0"/>
          </a:p>
          <a:p>
            <a:r>
              <a:rPr lang="en-US" altLang="zh-CN" dirty="0"/>
              <a:t>	&lt;li&gt;</a:t>
            </a:r>
            <a:r>
              <a:rPr lang="zh-CN" altLang="zh-CN" dirty="0"/>
              <a:t>列表项</a:t>
            </a:r>
            <a:r>
              <a:rPr lang="en-US" altLang="zh-CN" dirty="0"/>
              <a:t>1&lt;/li&gt;</a:t>
            </a:r>
            <a:endParaRPr lang="zh-CN" altLang="zh-CN" dirty="0"/>
          </a:p>
          <a:p>
            <a:r>
              <a:rPr lang="en-US" altLang="zh-CN" dirty="0"/>
              <a:t>	&lt;li&gt;</a:t>
            </a:r>
            <a:r>
              <a:rPr lang="zh-CN" altLang="zh-CN" dirty="0"/>
              <a:t>列表项</a:t>
            </a:r>
            <a:r>
              <a:rPr lang="en-US" altLang="zh-CN" dirty="0"/>
              <a:t>2&lt;/li&gt;</a:t>
            </a:r>
            <a:endParaRPr lang="zh-CN" altLang="zh-CN" dirty="0"/>
          </a:p>
          <a:p>
            <a:r>
              <a:rPr lang="en-US" altLang="zh-CN" dirty="0"/>
              <a:t>	…</a:t>
            </a:r>
            <a:endParaRPr lang="zh-CN" altLang="zh-CN" dirty="0"/>
          </a:p>
          <a:p>
            <a:r>
              <a:rPr lang="en-US" altLang="zh-CN" dirty="0"/>
              <a:t>	&lt;li&gt;</a:t>
            </a:r>
            <a:r>
              <a:rPr lang="zh-CN" altLang="zh-CN" dirty="0"/>
              <a:t>列表项</a:t>
            </a:r>
            <a:r>
              <a:rPr lang="en-US" altLang="zh-CN" i="1" dirty="0"/>
              <a:t>n</a:t>
            </a:r>
            <a:r>
              <a:rPr lang="en-US" altLang="zh-CN" dirty="0"/>
              <a:t>&lt;/li&gt;</a:t>
            </a:r>
            <a:endParaRPr lang="zh-CN" altLang="zh-CN" dirty="0"/>
          </a:p>
          <a:p>
            <a:r>
              <a:rPr lang="en-US" altLang="zh-CN" dirty="0"/>
              <a:t>&lt;/</a:t>
            </a:r>
            <a:r>
              <a:rPr lang="en-US" altLang="zh-CN" dirty="0" err="1"/>
              <a:t>ul</a:t>
            </a:r>
            <a:r>
              <a:rPr lang="en-US" altLang="zh-CN" dirty="0"/>
              <a:t>&gt;</a:t>
            </a:r>
            <a:endParaRPr lang="zh-CN" altLang="zh-CN"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5" y="282012"/>
            <a:ext cx="2862842" cy="461665"/>
          </a:xfrm>
          <a:prstGeom prst="rect">
            <a:avLst/>
          </a:prstGeom>
          <a:noFill/>
        </p:spPr>
        <p:txBody>
          <a:bodyPr wrap="square" rtlCol="0">
            <a:spAutoFit/>
          </a:bodyPr>
          <a:lstStyle/>
          <a:p>
            <a:r>
              <a:rPr lang="en-US" altLang="zh-CN" sz="2400" b="1" dirty="0">
                <a:solidFill>
                  <a:schemeClr val="bg1"/>
                </a:solidFill>
              </a:rPr>
              <a:t>11. </a:t>
            </a:r>
            <a:r>
              <a:rPr lang="zh-CN" altLang="zh-CN" sz="2400" b="1" dirty="0">
                <a:solidFill>
                  <a:schemeClr val="bg1"/>
                </a:solidFill>
              </a:rPr>
              <a:t>列表标记</a:t>
            </a:r>
          </a:p>
        </p:txBody>
      </p:sp>
      <p:sp>
        <p:nvSpPr>
          <p:cNvPr id="3" name="TextBox 2"/>
          <p:cNvSpPr txBox="1"/>
          <p:nvPr/>
        </p:nvSpPr>
        <p:spPr>
          <a:xfrm>
            <a:off x="1031358" y="1031358"/>
            <a:ext cx="9803219" cy="923330"/>
          </a:xfrm>
          <a:prstGeom prst="rect">
            <a:avLst/>
          </a:prstGeom>
          <a:noFill/>
        </p:spPr>
        <p:txBody>
          <a:bodyPr wrap="square" rtlCol="0">
            <a:spAutoFit/>
          </a:bodyPr>
          <a:lstStyle/>
          <a:p>
            <a:pPr indent="446405"/>
            <a:r>
              <a:rPr lang="zh-CN" altLang="zh-CN" dirty="0"/>
              <a:t>【例</a:t>
            </a:r>
            <a:r>
              <a:rPr lang="en-US" altLang="zh-CN" dirty="0"/>
              <a:t>2.2</a:t>
            </a:r>
            <a:r>
              <a:rPr lang="zh-CN" altLang="zh-CN" dirty="0"/>
              <a:t>】 创建一个有序列表，要求列表描述项字体为黑体，斜体，颜色为红色，字号为</a:t>
            </a:r>
            <a:r>
              <a:rPr lang="en-US" altLang="zh-CN" dirty="0"/>
              <a:t>4</a:t>
            </a:r>
            <a:r>
              <a:rPr lang="zh-CN" altLang="zh-CN" dirty="0"/>
              <a:t>。列表项序列从</a:t>
            </a:r>
            <a:r>
              <a:rPr lang="en-US" altLang="zh-CN" dirty="0"/>
              <a:t>B</a:t>
            </a:r>
            <a:r>
              <a:rPr lang="zh-CN" altLang="zh-CN" dirty="0"/>
              <a:t>开始。</a:t>
            </a:r>
          </a:p>
          <a:p>
            <a:pPr indent="446405"/>
            <a:r>
              <a:rPr lang="zh-CN" altLang="zh-CN" dirty="0"/>
              <a:t>新建</a:t>
            </a:r>
            <a:r>
              <a:rPr lang="en-US" altLang="zh-CN" dirty="0"/>
              <a:t>EX2_2.htm</a:t>
            </a:r>
            <a:r>
              <a:rPr lang="zh-CN" altLang="zh-CN" dirty="0"/>
              <a:t>文件，输入以下代码：</a:t>
            </a:r>
            <a:endParaRPr lang="zh-CN" altLang="en-US" dirty="0"/>
          </a:p>
        </p:txBody>
      </p:sp>
      <p:sp>
        <p:nvSpPr>
          <p:cNvPr id="4" name="TextBox 3"/>
          <p:cNvSpPr txBox="1"/>
          <p:nvPr/>
        </p:nvSpPr>
        <p:spPr>
          <a:xfrm>
            <a:off x="1605516" y="1944055"/>
            <a:ext cx="8867554" cy="4360843"/>
          </a:xfrm>
          <a:prstGeom prst="roundRect">
            <a:avLst>
              <a:gd name="adj" fmla="val 3863"/>
            </a:avLst>
          </a:prstGeom>
          <a:solidFill>
            <a:schemeClr val="bg1">
              <a:lumMod val="85000"/>
            </a:schemeClr>
          </a:solidFill>
        </p:spPr>
        <p:txBody>
          <a:bodyPr wrap="square" rtlCol="0">
            <a:spAutoFit/>
          </a:bodyPr>
          <a:lstStyle/>
          <a:p>
            <a:r>
              <a:rPr lang="en-US" altLang="zh-CN" sz="1600" dirty="0"/>
              <a:t>&lt;!DOCTYPE html</a:t>
            </a:r>
            <a:endParaRPr lang="zh-CN" altLang="zh-CN" sz="1600" dirty="0"/>
          </a:p>
          <a:p>
            <a:r>
              <a:rPr lang="en-US" altLang="zh-CN" sz="1600" dirty="0"/>
              <a:t>PUBLIC "-//W3C//DTD XHTML 1.0 Strict//EN"</a:t>
            </a:r>
            <a:endParaRPr lang="zh-CN" altLang="zh-CN" sz="1600" dirty="0"/>
          </a:p>
          <a:p>
            <a:r>
              <a:rPr lang="en-US" altLang="zh-CN" sz="1600" dirty="0"/>
              <a:t>"http://www.w3.org/TR/xhtml1/DTD/xhtml1-strict.dtd"&gt;</a:t>
            </a:r>
            <a:endParaRPr lang="zh-CN" altLang="zh-CN" sz="1600" dirty="0"/>
          </a:p>
          <a:p>
            <a:r>
              <a:rPr lang="en-US" altLang="zh-CN" sz="1600" dirty="0"/>
              <a:t>&lt;html&gt;</a:t>
            </a:r>
            <a:endParaRPr lang="zh-CN" altLang="zh-CN" sz="1600" dirty="0"/>
          </a:p>
          <a:p>
            <a:r>
              <a:rPr lang="en-US" altLang="zh-CN" sz="1600" dirty="0"/>
              <a:t>&lt;head&gt;</a:t>
            </a:r>
            <a:endParaRPr lang="zh-CN" altLang="zh-CN" sz="1600" dirty="0"/>
          </a:p>
          <a:p>
            <a:r>
              <a:rPr lang="en-US" altLang="zh-CN" sz="1600" dirty="0"/>
              <a:t>&lt;title&gt;</a:t>
            </a:r>
            <a:r>
              <a:rPr lang="zh-CN" altLang="zh-CN" sz="1600" dirty="0"/>
              <a:t>有序列表</a:t>
            </a:r>
            <a:r>
              <a:rPr lang="en-US" altLang="zh-CN" sz="1600" dirty="0"/>
              <a:t>&lt;/title&gt;</a:t>
            </a:r>
            <a:endParaRPr lang="zh-CN" altLang="zh-CN" sz="1600" dirty="0"/>
          </a:p>
          <a:p>
            <a:r>
              <a:rPr lang="en-US" altLang="zh-CN" sz="1600" dirty="0"/>
              <a:t>&lt;/head&gt;</a:t>
            </a:r>
            <a:endParaRPr lang="zh-CN" altLang="zh-CN" sz="1600" dirty="0"/>
          </a:p>
          <a:p>
            <a:r>
              <a:rPr lang="en-US" altLang="zh-CN" sz="1600" dirty="0"/>
              <a:t>&lt;body&gt;</a:t>
            </a:r>
            <a:endParaRPr lang="zh-CN" altLang="zh-CN" sz="1600" dirty="0"/>
          </a:p>
          <a:p>
            <a:r>
              <a:rPr lang="en-US" altLang="zh-CN" sz="1600" dirty="0"/>
              <a:t>	&lt;font face="</a:t>
            </a:r>
            <a:r>
              <a:rPr lang="zh-CN" altLang="zh-CN" sz="1600" dirty="0"/>
              <a:t>黑体</a:t>
            </a:r>
            <a:r>
              <a:rPr lang="en-US" altLang="zh-CN" sz="1600" dirty="0"/>
              <a:t>" color="red" size="4"&gt;&lt;i&gt;</a:t>
            </a:r>
            <a:r>
              <a:rPr lang="zh-CN" altLang="zh-CN" sz="1600" dirty="0"/>
              <a:t>计算机课程</a:t>
            </a:r>
            <a:r>
              <a:rPr lang="en-US" altLang="zh-CN" sz="1600" dirty="0"/>
              <a:t>&lt;/i&gt;&lt;/font&gt;</a:t>
            </a:r>
            <a:endParaRPr lang="zh-CN" altLang="zh-CN" sz="1600" dirty="0"/>
          </a:p>
          <a:p>
            <a:r>
              <a:rPr lang="en-US" altLang="zh-CN" sz="1600" dirty="0"/>
              <a:t>	&lt;</a:t>
            </a:r>
            <a:r>
              <a:rPr lang="en-US" altLang="zh-CN" sz="1600" dirty="0" err="1"/>
              <a:t>ol</a:t>
            </a:r>
            <a:r>
              <a:rPr lang="en-US" altLang="zh-CN" sz="1600" dirty="0"/>
              <a:t> type="A" start="2"&gt;</a:t>
            </a:r>
            <a:endParaRPr lang="zh-CN" altLang="zh-CN" sz="1600" dirty="0"/>
          </a:p>
          <a:p>
            <a:r>
              <a:rPr lang="en-US" altLang="zh-CN" sz="1600" dirty="0"/>
              <a:t>		&lt;li&gt;</a:t>
            </a:r>
            <a:r>
              <a:rPr lang="zh-CN" altLang="zh-CN" sz="1600" dirty="0"/>
              <a:t>计算机导论</a:t>
            </a:r>
            <a:r>
              <a:rPr lang="en-US" altLang="zh-CN" sz="1600" dirty="0"/>
              <a:t>&lt;/li&gt;</a:t>
            </a:r>
            <a:endParaRPr lang="zh-CN" altLang="zh-CN" sz="1600" dirty="0"/>
          </a:p>
          <a:p>
            <a:r>
              <a:rPr lang="en-US" altLang="zh-CN" sz="1600" dirty="0"/>
              <a:t>		&lt;li&gt;</a:t>
            </a:r>
            <a:r>
              <a:rPr lang="zh-CN" altLang="zh-CN" sz="1600" dirty="0"/>
              <a:t>操作系统</a:t>
            </a:r>
            <a:r>
              <a:rPr lang="en-US" altLang="zh-CN" sz="1600" dirty="0"/>
              <a:t>&lt;/li&gt;</a:t>
            </a:r>
            <a:endParaRPr lang="zh-CN" altLang="zh-CN" sz="1600" dirty="0"/>
          </a:p>
          <a:p>
            <a:r>
              <a:rPr lang="en-US" altLang="zh-CN" sz="1600" dirty="0"/>
              <a:t>		&lt;li&gt;</a:t>
            </a:r>
            <a:r>
              <a:rPr lang="zh-CN" altLang="zh-CN" sz="1600" dirty="0"/>
              <a:t>计算机原理</a:t>
            </a:r>
            <a:r>
              <a:rPr lang="en-US" altLang="zh-CN" sz="1600" dirty="0"/>
              <a:t>&lt;/li&gt;</a:t>
            </a:r>
            <a:endParaRPr lang="zh-CN" altLang="zh-CN" sz="1600" dirty="0"/>
          </a:p>
          <a:p>
            <a:r>
              <a:rPr lang="en-US" altLang="zh-CN" sz="1600" dirty="0"/>
              <a:t>		&lt;li&gt;</a:t>
            </a:r>
            <a:r>
              <a:rPr lang="zh-CN" altLang="zh-CN" sz="1600" dirty="0"/>
              <a:t>数据结构</a:t>
            </a:r>
            <a:r>
              <a:rPr lang="en-US" altLang="zh-CN" sz="1600" dirty="0"/>
              <a:t>&lt;/li&gt;</a:t>
            </a:r>
            <a:endParaRPr lang="zh-CN" altLang="zh-CN" sz="1600" dirty="0"/>
          </a:p>
          <a:p>
            <a:r>
              <a:rPr lang="en-US" altLang="zh-CN" sz="1600" dirty="0"/>
              <a:t>	&lt;/</a:t>
            </a:r>
            <a:r>
              <a:rPr lang="en-US" altLang="zh-CN" sz="1600" dirty="0" err="1"/>
              <a:t>ol</a:t>
            </a:r>
            <a:r>
              <a:rPr lang="en-US" altLang="zh-CN" sz="1600" dirty="0"/>
              <a:t>&gt;</a:t>
            </a:r>
            <a:endParaRPr lang="zh-CN" altLang="zh-CN" sz="1600" dirty="0"/>
          </a:p>
          <a:p>
            <a:r>
              <a:rPr lang="en-US" altLang="zh-CN" sz="1600" dirty="0"/>
              <a:t>&lt;/body&gt;</a:t>
            </a:r>
            <a:endParaRPr lang="zh-CN" altLang="zh-CN" sz="1600" dirty="0"/>
          </a:p>
          <a:p>
            <a:r>
              <a:rPr lang="en-US" altLang="zh-CN" sz="1600" dirty="0"/>
              <a:t>&lt;/html&gt;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5" y="282012"/>
            <a:ext cx="2862842" cy="461665"/>
          </a:xfrm>
          <a:prstGeom prst="rect">
            <a:avLst/>
          </a:prstGeom>
          <a:noFill/>
        </p:spPr>
        <p:txBody>
          <a:bodyPr wrap="square" rtlCol="0">
            <a:spAutoFit/>
          </a:bodyPr>
          <a:lstStyle/>
          <a:p>
            <a:r>
              <a:rPr lang="en-US" altLang="zh-CN" sz="2400" b="1" dirty="0">
                <a:solidFill>
                  <a:schemeClr val="bg1"/>
                </a:solidFill>
              </a:rPr>
              <a:t>11. </a:t>
            </a:r>
            <a:r>
              <a:rPr lang="zh-CN" altLang="zh-CN" sz="2400" b="1" dirty="0">
                <a:solidFill>
                  <a:schemeClr val="bg1"/>
                </a:solidFill>
              </a:rPr>
              <a:t>列表标记</a:t>
            </a:r>
          </a:p>
        </p:txBody>
      </p:sp>
      <p:sp>
        <p:nvSpPr>
          <p:cNvPr id="3" name="矩形 2"/>
          <p:cNvSpPr/>
          <p:nvPr/>
        </p:nvSpPr>
        <p:spPr>
          <a:xfrm>
            <a:off x="1272462" y="968967"/>
            <a:ext cx="4267002" cy="369332"/>
          </a:xfrm>
          <a:prstGeom prst="rect">
            <a:avLst/>
          </a:prstGeom>
        </p:spPr>
        <p:txBody>
          <a:bodyPr wrap="none">
            <a:spAutoFit/>
          </a:bodyPr>
          <a:lstStyle/>
          <a:p>
            <a:r>
              <a:rPr lang="zh-CN" altLang="zh-CN" dirty="0"/>
              <a:t>运行</a:t>
            </a:r>
            <a:r>
              <a:rPr lang="en-US" altLang="zh-CN" dirty="0"/>
              <a:t>EX2_2.htm</a:t>
            </a:r>
            <a:r>
              <a:rPr lang="zh-CN" altLang="zh-CN" dirty="0"/>
              <a:t>文件，结果如图</a:t>
            </a:r>
            <a:r>
              <a:rPr lang="en-US" altLang="zh-CN" dirty="0"/>
              <a:t>2.3</a:t>
            </a:r>
            <a:r>
              <a:rPr lang="zh-CN" altLang="zh-CN" dirty="0"/>
              <a:t>所示。</a:t>
            </a:r>
          </a:p>
        </p:txBody>
      </p:sp>
      <p:pic>
        <p:nvPicPr>
          <p:cNvPr id="1536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494" y="1465890"/>
            <a:ext cx="6604627" cy="4256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9" name="文本框 68"/>
          <p:cNvSpPr txBox="1"/>
          <p:nvPr/>
        </p:nvSpPr>
        <p:spPr>
          <a:xfrm>
            <a:off x="5104781" y="2438097"/>
            <a:ext cx="3122211" cy="521970"/>
          </a:xfrm>
          <a:prstGeom prst="rect">
            <a:avLst/>
          </a:prstGeom>
          <a:gradFill>
            <a:gsLst>
              <a:gs pos="0">
                <a:srgbClr val="CA687F"/>
              </a:gs>
              <a:gs pos="18000">
                <a:srgbClr val="CA687F"/>
              </a:gs>
              <a:gs pos="100000">
                <a:srgbClr val="E7B2C4"/>
              </a:gs>
            </a:gsLst>
            <a:lin ang="5400000" scaled="0"/>
          </a:gradFill>
          <a:effectLst/>
        </p:spPr>
        <p:txBody>
          <a:bodyPr wrap="square" rtlCol="0">
            <a:spAutoFit/>
          </a:bodyPr>
          <a:lstStyle/>
          <a:p>
            <a:pPr algn="ctr"/>
            <a:r>
              <a:rPr lang="zh-CN" altLang="zh-CN" sz="2800" b="1" dirty="0">
                <a:solidFill>
                  <a:schemeClr val="bg1"/>
                </a:solidFill>
              </a:rPr>
              <a:t>多媒体标记</a:t>
            </a:r>
            <a:r>
              <a:rPr lang="en-US" altLang="zh-CN" sz="2800" b="1" dirty="0">
                <a:solidFill>
                  <a:schemeClr val="bg1"/>
                </a:solidFill>
              </a:rPr>
              <a:t>*</a:t>
            </a:r>
          </a:p>
        </p:txBody>
      </p:sp>
      <p:sp>
        <p:nvSpPr>
          <p:cNvPr id="20" name="文本框 128"/>
          <p:cNvSpPr txBox="1"/>
          <p:nvPr/>
        </p:nvSpPr>
        <p:spPr>
          <a:xfrm>
            <a:off x="4214356" y="2373075"/>
            <a:ext cx="828000" cy="707886"/>
          </a:xfrm>
          <a:prstGeom prst="rect">
            <a:avLst/>
          </a:prstGeom>
          <a:noFill/>
          <a:ln>
            <a:noFill/>
          </a:ln>
        </p:spPr>
        <p:txBody>
          <a:bodyPr wrap="square" rtlCol="0">
            <a:spAutoFit/>
          </a:bodyPr>
          <a:lstStyle/>
          <a:p>
            <a:pPr algn="ctr"/>
            <a:r>
              <a:rPr lang="en-US" altLang="zh-CN" sz="4000" b="1" dirty="0">
                <a:solidFill>
                  <a:schemeClr val="bg1"/>
                </a:solidFill>
                <a:latin typeface="微软雅黑" panose="020B0503020204020204" charset="-122"/>
                <a:ea typeface="微软雅黑" panose="020B0503020204020204" charset="-122"/>
              </a:rPr>
              <a:t>04</a:t>
            </a:r>
          </a:p>
        </p:txBody>
      </p:sp>
      <p:sp>
        <p:nvSpPr>
          <p:cNvPr id="21" name="矩形 20"/>
          <p:cNvSpPr/>
          <p:nvPr/>
        </p:nvSpPr>
        <p:spPr>
          <a:xfrm>
            <a:off x="4214356" y="2313018"/>
            <a:ext cx="828000" cy="82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矩形 1"/>
          <p:cNvSpPr/>
          <p:nvPr/>
        </p:nvSpPr>
        <p:spPr>
          <a:xfrm>
            <a:off x="5193050" y="3132696"/>
            <a:ext cx="1345240" cy="369332"/>
          </a:xfrm>
          <a:prstGeom prst="rect">
            <a:avLst/>
          </a:prstGeom>
        </p:spPr>
        <p:txBody>
          <a:bodyPr wrap="none">
            <a:spAutoFit/>
          </a:bodyPr>
          <a:lstStyle/>
          <a:p>
            <a:r>
              <a:rPr lang="en-US" altLang="zh-CN" b="1" dirty="0"/>
              <a:t>1. </a:t>
            </a:r>
            <a:r>
              <a:rPr lang="zh-CN" altLang="zh-CN" b="1" dirty="0"/>
              <a:t>图像标记</a:t>
            </a:r>
          </a:p>
        </p:txBody>
      </p:sp>
      <p:sp>
        <p:nvSpPr>
          <p:cNvPr id="6" name="矩形 5"/>
          <p:cNvSpPr/>
          <p:nvPr/>
        </p:nvSpPr>
        <p:spPr>
          <a:xfrm>
            <a:off x="6753757" y="3132696"/>
            <a:ext cx="1345240" cy="369332"/>
          </a:xfrm>
          <a:prstGeom prst="rect">
            <a:avLst/>
          </a:prstGeom>
        </p:spPr>
        <p:txBody>
          <a:bodyPr wrap="none">
            <a:spAutoFit/>
          </a:bodyPr>
          <a:lstStyle/>
          <a:p>
            <a:r>
              <a:rPr lang="en-US" altLang="zh-CN" b="1" dirty="0"/>
              <a:t>2. </a:t>
            </a:r>
            <a:r>
              <a:rPr lang="zh-CN" altLang="zh-CN" b="1" dirty="0"/>
              <a:t>字幕标记</a:t>
            </a:r>
          </a:p>
        </p:txBody>
      </p:sp>
      <p:sp>
        <p:nvSpPr>
          <p:cNvPr id="7" name="矩形 6"/>
          <p:cNvSpPr/>
          <p:nvPr/>
        </p:nvSpPr>
        <p:spPr>
          <a:xfrm>
            <a:off x="5197905" y="3502028"/>
            <a:ext cx="1810111" cy="369332"/>
          </a:xfrm>
          <a:prstGeom prst="rect">
            <a:avLst/>
          </a:prstGeom>
        </p:spPr>
        <p:txBody>
          <a:bodyPr wrap="none">
            <a:spAutoFit/>
          </a:bodyPr>
          <a:lstStyle/>
          <a:p>
            <a:r>
              <a:rPr lang="en-US" altLang="zh-CN" b="1" dirty="0"/>
              <a:t>3. </a:t>
            </a:r>
            <a:r>
              <a:rPr lang="zh-CN" altLang="zh-CN" b="1" dirty="0"/>
              <a:t>背景音乐标记</a:t>
            </a:r>
          </a:p>
        </p:txBody>
      </p:sp>
    </p:spTree>
    <p:custDataLst>
      <p:tags r:id="rId1"/>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465" y="282012"/>
            <a:ext cx="2862842" cy="461665"/>
          </a:xfrm>
          <a:prstGeom prst="rect">
            <a:avLst/>
          </a:prstGeom>
          <a:noFill/>
        </p:spPr>
        <p:txBody>
          <a:bodyPr wrap="square" rtlCol="0">
            <a:spAutoFit/>
          </a:bodyPr>
          <a:lstStyle/>
          <a:p>
            <a:r>
              <a:rPr lang="en-US" altLang="zh-CN" sz="2400" b="1" dirty="0">
                <a:solidFill>
                  <a:schemeClr val="bg1"/>
                </a:solidFill>
              </a:rPr>
              <a:t>XHTML</a:t>
            </a:r>
            <a:endParaRPr lang="zh-CN" altLang="zh-CN" sz="2400" b="1" dirty="0">
              <a:solidFill>
                <a:schemeClr val="bg1"/>
              </a:solidFill>
            </a:endParaRPr>
          </a:p>
        </p:txBody>
      </p:sp>
      <p:sp>
        <p:nvSpPr>
          <p:cNvPr id="3" name="TextBox 2"/>
          <p:cNvSpPr txBox="1"/>
          <p:nvPr/>
        </p:nvSpPr>
        <p:spPr>
          <a:xfrm>
            <a:off x="850605" y="1158949"/>
            <a:ext cx="4678325" cy="2169825"/>
          </a:xfrm>
          <a:prstGeom prst="rect">
            <a:avLst/>
          </a:prstGeom>
          <a:noFill/>
        </p:spPr>
        <p:txBody>
          <a:bodyPr wrap="square" rtlCol="0">
            <a:spAutoFit/>
          </a:bodyPr>
          <a:lstStyle/>
          <a:p>
            <a:pPr>
              <a:lnSpc>
                <a:spcPct val="150000"/>
              </a:lnSpc>
            </a:pPr>
            <a:r>
              <a:rPr lang="en-US" altLang="zh-CN" dirty="0"/>
              <a:t>XHTML </a:t>
            </a:r>
            <a:r>
              <a:rPr lang="zh-CN" altLang="zh-CN" dirty="0"/>
              <a:t>与</a:t>
            </a:r>
            <a:r>
              <a:rPr lang="en-US" altLang="zh-CN" dirty="0"/>
              <a:t> HTML</a:t>
            </a:r>
            <a:r>
              <a:rPr lang="zh-CN" altLang="zh-CN" dirty="0"/>
              <a:t>最主要的不同：</a:t>
            </a:r>
          </a:p>
          <a:p>
            <a:pPr>
              <a:lnSpc>
                <a:spcPct val="150000"/>
              </a:lnSpc>
            </a:pPr>
            <a:r>
              <a:rPr lang="zh-CN" altLang="en-US" dirty="0">
                <a:solidFill>
                  <a:schemeClr val="bg1"/>
                </a:solidFill>
                <a:sym typeface="Wingdings" panose="05000000000000000000"/>
              </a:rPr>
              <a:t></a:t>
            </a:r>
            <a:r>
              <a:rPr lang="zh-CN" altLang="zh-CN" dirty="0"/>
              <a:t>（</a:t>
            </a:r>
            <a:r>
              <a:rPr lang="en-US" altLang="zh-CN" dirty="0"/>
              <a:t>1</a:t>
            </a:r>
            <a:r>
              <a:rPr lang="zh-CN" altLang="zh-CN" dirty="0"/>
              <a:t>）元素必须被正确地嵌套；</a:t>
            </a:r>
          </a:p>
          <a:p>
            <a:pPr>
              <a:lnSpc>
                <a:spcPct val="150000"/>
              </a:lnSpc>
            </a:pPr>
            <a:r>
              <a:rPr lang="zh-CN" altLang="en-US" dirty="0">
                <a:solidFill>
                  <a:schemeClr val="bg1"/>
                </a:solidFill>
                <a:sym typeface="Wingdings" panose="05000000000000000000"/>
              </a:rPr>
              <a:t> </a:t>
            </a:r>
            <a:r>
              <a:rPr lang="zh-CN" altLang="zh-CN" dirty="0"/>
              <a:t>（</a:t>
            </a:r>
            <a:r>
              <a:rPr lang="en-US" altLang="zh-CN" dirty="0"/>
              <a:t>2</a:t>
            </a:r>
            <a:r>
              <a:rPr lang="zh-CN" altLang="zh-CN" dirty="0"/>
              <a:t>）</a:t>
            </a:r>
            <a:r>
              <a:rPr lang="en-US" altLang="zh-CN" dirty="0"/>
              <a:t>XHTML</a:t>
            </a:r>
            <a:r>
              <a:rPr lang="zh-CN" altLang="zh-CN" dirty="0"/>
              <a:t>元素必须被关闭；</a:t>
            </a:r>
          </a:p>
          <a:p>
            <a:pPr>
              <a:lnSpc>
                <a:spcPct val="150000"/>
              </a:lnSpc>
            </a:pPr>
            <a:r>
              <a:rPr lang="zh-CN" altLang="en-US" dirty="0">
                <a:solidFill>
                  <a:schemeClr val="bg1"/>
                </a:solidFill>
                <a:sym typeface="Wingdings" panose="05000000000000000000"/>
              </a:rPr>
              <a:t> </a:t>
            </a:r>
            <a:r>
              <a:rPr lang="zh-CN" altLang="zh-CN" dirty="0"/>
              <a:t>（</a:t>
            </a:r>
            <a:r>
              <a:rPr lang="en-US" altLang="zh-CN" dirty="0"/>
              <a:t>3</a:t>
            </a:r>
            <a:r>
              <a:rPr lang="zh-CN" altLang="zh-CN" dirty="0"/>
              <a:t>）标签名必须用小写字母；</a:t>
            </a:r>
          </a:p>
          <a:p>
            <a:pPr>
              <a:lnSpc>
                <a:spcPct val="150000"/>
              </a:lnSpc>
            </a:pPr>
            <a:r>
              <a:rPr lang="zh-CN" altLang="en-US" dirty="0">
                <a:solidFill>
                  <a:schemeClr val="bg1"/>
                </a:solidFill>
                <a:sym typeface="Wingdings" panose="05000000000000000000"/>
              </a:rPr>
              <a:t> </a:t>
            </a:r>
            <a:r>
              <a:rPr lang="zh-CN" altLang="zh-CN" dirty="0"/>
              <a:t>（</a:t>
            </a:r>
            <a:r>
              <a:rPr lang="en-US" altLang="zh-CN" dirty="0"/>
              <a:t>4</a:t>
            </a:r>
            <a:r>
              <a:rPr lang="zh-CN" altLang="zh-CN" dirty="0"/>
              <a:t>）</a:t>
            </a:r>
            <a:r>
              <a:rPr lang="en-US" altLang="zh-CN" dirty="0"/>
              <a:t>XHTML </a:t>
            </a:r>
            <a:r>
              <a:rPr lang="zh-CN" altLang="zh-CN" dirty="0"/>
              <a:t>文档必须拥有一个根元素。</a:t>
            </a:r>
          </a:p>
        </p:txBody>
      </p:sp>
      <p:sp>
        <p:nvSpPr>
          <p:cNvPr id="4" name="TextBox 3"/>
          <p:cNvSpPr txBox="1"/>
          <p:nvPr/>
        </p:nvSpPr>
        <p:spPr>
          <a:xfrm>
            <a:off x="6140302" y="3506219"/>
            <a:ext cx="5199321" cy="2584450"/>
          </a:xfrm>
          <a:prstGeom prst="rect">
            <a:avLst/>
          </a:prstGeom>
          <a:noFill/>
        </p:spPr>
        <p:txBody>
          <a:bodyPr wrap="square" rtlCol="0">
            <a:spAutoFit/>
          </a:bodyPr>
          <a:lstStyle/>
          <a:p>
            <a:pPr>
              <a:lnSpc>
                <a:spcPct val="150000"/>
              </a:lnSpc>
            </a:pPr>
            <a:r>
              <a:rPr lang="zh-CN" altLang="zh-CN" dirty="0"/>
              <a:t>另外，</a:t>
            </a:r>
            <a:r>
              <a:rPr lang="en-US" altLang="zh-CN" dirty="0"/>
              <a:t>XHTML</a:t>
            </a:r>
            <a:r>
              <a:rPr lang="zh-CN" altLang="zh-CN" dirty="0"/>
              <a:t>还有下列语法规则：</a:t>
            </a:r>
          </a:p>
          <a:p>
            <a:pPr>
              <a:lnSpc>
                <a:spcPct val="150000"/>
              </a:lnSpc>
            </a:pPr>
            <a:r>
              <a:rPr lang="zh-CN" altLang="en-US" b="1" dirty="0">
                <a:solidFill>
                  <a:srgbClr val="FF0000"/>
                </a:solidFill>
                <a:sym typeface="Wingdings" panose="05000000000000000000"/>
              </a:rPr>
              <a:t> </a:t>
            </a:r>
            <a:r>
              <a:rPr lang="zh-CN" altLang="zh-CN" b="1" dirty="0">
                <a:solidFill>
                  <a:srgbClr val="FF0000"/>
                </a:solidFill>
              </a:rPr>
              <a:t>（</a:t>
            </a:r>
            <a:r>
              <a:rPr lang="en-US" altLang="zh-CN" b="1" dirty="0">
                <a:solidFill>
                  <a:srgbClr val="FF0000"/>
                </a:solidFill>
              </a:rPr>
              <a:t>1</a:t>
            </a:r>
            <a:r>
              <a:rPr lang="zh-CN" altLang="zh-CN" b="1" dirty="0">
                <a:solidFill>
                  <a:srgbClr val="FF0000"/>
                </a:solidFill>
              </a:rPr>
              <a:t>）属性名称必须小写</a:t>
            </a:r>
          </a:p>
          <a:p>
            <a:pPr>
              <a:lnSpc>
                <a:spcPct val="150000"/>
              </a:lnSpc>
            </a:pPr>
            <a:r>
              <a:rPr lang="zh-CN" altLang="en-US" b="1" dirty="0">
                <a:solidFill>
                  <a:srgbClr val="FF0000"/>
                </a:solidFill>
                <a:sym typeface="Wingdings" panose="05000000000000000000"/>
              </a:rPr>
              <a:t> </a:t>
            </a:r>
            <a:r>
              <a:rPr lang="zh-CN" altLang="zh-CN" b="1" dirty="0">
                <a:solidFill>
                  <a:srgbClr val="FF0000"/>
                </a:solidFill>
              </a:rPr>
              <a:t>（</a:t>
            </a:r>
            <a:r>
              <a:rPr lang="en-US" altLang="zh-CN" b="1" dirty="0">
                <a:solidFill>
                  <a:srgbClr val="FF0000"/>
                </a:solidFill>
              </a:rPr>
              <a:t>2</a:t>
            </a:r>
            <a:r>
              <a:rPr lang="zh-CN" altLang="zh-CN" b="1" dirty="0">
                <a:solidFill>
                  <a:srgbClr val="FF0000"/>
                </a:solidFill>
              </a:rPr>
              <a:t>）属性值必须加引号</a:t>
            </a:r>
          </a:p>
          <a:p>
            <a:pPr>
              <a:lnSpc>
                <a:spcPct val="150000"/>
              </a:lnSpc>
            </a:pPr>
            <a:r>
              <a:rPr lang="zh-CN" altLang="en-US" b="1" dirty="0">
                <a:solidFill>
                  <a:srgbClr val="FF0000"/>
                </a:solidFill>
                <a:sym typeface="Wingdings" panose="05000000000000000000"/>
              </a:rPr>
              <a:t> </a:t>
            </a:r>
            <a:r>
              <a:rPr lang="zh-CN" altLang="zh-CN" b="1" dirty="0">
                <a:solidFill>
                  <a:srgbClr val="FF0000"/>
                </a:solidFill>
              </a:rPr>
              <a:t>（</a:t>
            </a:r>
            <a:r>
              <a:rPr lang="en-US" altLang="zh-CN" b="1" dirty="0">
                <a:solidFill>
                  <a:srgbClr val="FF0000"/>
                </a:solidFill>
              </a:rPr>
              <a:t>3</a:t>
            </a:r>
            <a:r>
              <a:rPr lang="zh-CN" altLang="zh-CN" b="1" dirty="0">
                <a:solidFill>
                  <a:srgbClr val="FF0000"/>
                </a:solidFill>
              </a:rPr>
              <a:t>）属性不能简写</a:t>
            </a:r>
          </a:p>
          <a:p>
            <a:pPr>
              <a:lnSpc>
                <a:spcPct val="150000"/>
              </a:lnSpc>
            </a:pPr>
            <a:r>
              <a:rPr lang="zh-CN" altLang="en-US" dirty="0">
                <a:solidFill>
                  <a:schemeClr val="bg1"/>
                </a:solidFill>
                <a:sym typeface="Wingdings" panose="05000000000000000000"/>
              </a:rPr>
              <a:t> </a:t>
            </a:r>
            <a:r>
              <a:rPr lang="zh-CN" altLang="zh-CN" dirty="0"/>
              <a:t>（</a:t>
            </a:r>
            <a:r>
              <a:rPr lang="en-US" altLang="zh-CN" dirty="0"/>
              <a:t>4</a:t>
            </a:r>
            <a:r>
              <a:rPr lang="zh-CN" altLang="zh-CN" dirty="0"/>
              <a:t>）用 </a:t>
            </a:r>
            <a:r>
              <a:rPr lang="en-US" altLang="zh-CN" dirty="0"/>
              <a:t>id </a:t>
            </a:r>
            <a:r>
              <a:rPr lang="zh-CN" altLang="zh-CN" dirty="0"/>
              <a:t>属性代替</a:t>
            </a:r>
            <a:r>
              <a:rPr lang="en-US" altLang="zh-CN" dirty="0"/>
              <a:t> name </a:t>
            </a:r>
            <a:r>
              <a:rPr lang="zh-CN" altLang="zh-CN" dirty="0"/>
              <a:t>属性</a:t>
            </a:r>
          </a:p>
          <a:p>
            <a:pPr>
              <a:lnSpc>
                <a:spcPct val="150000"/>
              </a:lnSpc>
            </a:pPr>
            <a:r>
              <a:rPr lang="zh-CN" altLang="en-US" dirty="0">
                <a:solidFill>
                  <a:schemeClr val="bg1"/>
                </a:solidFill>
                <a:sym typeface="Wingdings" panose="05000000000000000000"/>
              </a:rPr>
              <a:t> </a:t>
            </a:r>
            <a:r>
              <a:rPr lang="zh-CN" altLang="zh-CN" dirty="0"/>
              <a:t>（</a:t>
            </a:r>
            <a:r>
              <a:rPr lang="en-US" altLang="zh-CN" dirty="0"/>
              <a:t>5</a:t>
            </a:r>
            <a:r>
              <a:rPr lang="zh-CN" altLang="zh-CN" dirty="0"/>
              <a:t>）</a:t>
            </a:r>
            <a:r>
              <a:rPr lang="en-US" altLang="zh-CN" dirty="0"/>
              <a:t>XHTML DTD </a:t>
            </a:r>
            <a:r>
              <a:rPr lang="zh-CN" altLang="zh-CN" dirty="0"/>
              <a:t>定义了强制使用的</a:t>
            </a:r>
            <a:r>
              <a:rPr lang="en-US" altLang="zh-CN" dirty="0"/>
              <a:t> HTML </a:t>
            </a:r>
            <a:r>
              <a:rPr lang="zh-CN" altLang="zh-CN" dirty="0"/>
              <a:t>元素</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5" y="282012"/>
            <a:ext cx="2862842" cy="461665"/>
          </a:xfrm>
          <a:prstGeom prst="rect">
            <a:avLst/>
          </a:prstGeom>
          <a:noFill/>
        </p:spPr>
        <p:txBody>
          <a:bodyPr wrap="square" rtlCol="0">
            <a:spAutoFit/>
          </a:bodyPr>
          <a:lstStyle/>
          <a:p>
            <a:r>
              <a:rPr lang="en-US" altLang="zh-CN" sz="2400" b="1" dirty="0">
                <a:solidFill>
                  <a:schemeClr val="bg1"/>
                </a:solidFill>
              </a:rPr>
              <a:t>1. </a:t>
            </a:r>
            <a:r>
              <a:rPr lang="zh-CN" altLang="zh-CN" sz="2400" b="1" dirty="0">
                <a:solidFill>
                  <a:schemeClr val="bg1"/>
                </a:solidFill>
              </a:rPr>
              <a:t>图像标记</a:t>
            </a:r>
          </a:p>
        </p:txBody>
      </p:sp>
      <p:sp>
        <p:nvSpPr>
          <p:cNvPr id="3" name="矩形 2"/>
          <p:cNvSpPr/>
          <p:nvPr/>
        </p:nvSpPr>
        <p:spPr>
          <a:xfrm>
            <a:off x="1251096" y="1000589"/>
            <a:ext cx="8094921" cy="369332"/>
          </a:xfrm>
          <a:prstGeom prst="rect">
            <a:avLst/>
          </a:prstGeom>
        </p:spPr>
        <p:txBody>
          <a:bodyPr wrap="square">
            <a:spAutoFit/>
          </a:bodyPr>
          <a:lstStyle/>
          <a:p>
            <a:r>
              <a:rPr lang="zh-CN" altLang="zh-CN" dirty="0"/>
              <a:t>利用图像标记可以向网页中插入图像或在网页中播放视频文件。格式如下：</a:t>
            </a:r>
          </a:p>
        </p:txBody>
      </p:sp>
      <p:sp>
        <p:nvSpPr>
          <p:cNvPr id="4" name="圆角矩形 3"/>
          <p:cNvSpPr/>
          <p:nvPr/>
        </p:nvSpPr>
        <p:spPr>
          <a:xfrm>
            <a:off x="1372831" y="1389782"/>
            <a:ext cx="9164034" cy="408623"/>
          </a:xfrm>
          <a:prstGeom prst="roundRect">
            <a:avLst/>
          </a:prstGeom>
          <a:solidFill>
            <a:schemeClr val="bg1">
              <a:lumMod val="85000"/>
            </a:schemeClr>
          </a:solidFill>
        </p:spPr>
        <p:txBody>
          <a:bodyPr wrap="square">
            <a:spAutoFit/>
          </a:bodyPr>
          <a:lstStyle/>
          <a:p>
            <a:r>
              <a:rPr lang="en-US" altLang="zh-CN" dirty="0"/>
              <a:t>&lt;</a:t>
            </a:r>
            <a:r>
              <a:rPr lang="en-US" altLang="zh-CN" dirty="0" err="1"/>
              <a:t>img</a:t>
            </a:r>
            <a:r>
              <a:rPr lang="en-US" altLang="zh-CN" dirty="0"/>
              <a:t> </a:t>
            </a:r>
            <a:r>
              <a:rPr lang="zh-CN" altLang="zh-CN" dirty="0"/>
              <a:t>属性</a:t>
            </a:r>
            <a:r>
              <a:rPr lang="en-US" altLang="zh-CN" dirty="0"/>
              <a:t>="</a:t>
            </a:r>
            <a:r>
              <a:rPr lang="zh-CN" altLang="zh-CN" dirty="0"/>
              <a:t>值</a:t>
            </a:r>
            <a:r>
              <a:rPr lang="en-US" altLang="zh-CN" dirty="0"/>
              <a:t>"… /&gt;</a:t>
            </a:r>
            <a:endParaRPr lang="zh-CN" altLang="zh-CN" dirty="0"/>
          </a:p>
        </p:txBody>
      </p:sp>
      <p:sp>
        <p:nvSpPr>
          <p:cNvPr id="5" name="TextBox 4"/>
          <p:cNvSpPr txBox="1"/>
          <p:nvPr/>
        </p:nvSpPr>
        <p:spPr>
          <a:xfrm>
            <a:off x="787424" y="1798405"/>
            <a:ext cx="10334847" cy="4308872"/>
          </a:xfrm>
          <a:prstGeom prst="rect">
            <a:avLst/>
          </a:prstGeom>
          <a:noFill/>
        </p:spPr>
        <p:txBody>
          <a:bodyPr wrap="square" rtlCol="0">
            <a:spAutoFit/>
          </a:bodyPr>
          <a:lstStyle/>
          <a:p>
            <a:pPr indent="446405"/>
            <a:r>
              <a:rPr lang="zh-CN" altLang="zh-CN" dirty="0"/>
              <a:t>图像标记的属性如下：</a:t>
            </a:r>
          </a:p>
          <a:p>
            <a:pPr lvl="0" indent="446405">
              <a:buSzPct val="70000"/>
              <a:buFont typeface="Wingdings" panose="05000000000000000000" pitchFamily="2" charset="2"/>
              <a:buChar char="l"/>
            </a:pPr>
            <a:r>
              <a:rPr lang="en-US" altLang="zh-CN" sz="1600" dirty="0" err="1"/>
              <a:t>src</a:t>
            </a:r>
            <a:r>
              <a:rPr lang="zh-CN" altLang="zh-CN" sz="1600" dirty="0"/>
              <a:t>。图像文件的</a:t>
            </a:r>
            <a:r>
              <a:rPr lang="en-US" altLang="zh-CN" sz="1600" dirty="0"/>
              <a:t>URL</a:t>
            </a:r>
            <a:r>
              <a:rPr lang="zh-CN" altLang="zh-CN" sz="1600" dirty="0"/>
              <a:t>地址，图像可以是</a:t>
            </a:r>
            <a:r>
              <a:rPr lang="en-US" altLang="zh-CN" sz="1600" dirty="0"/>
              <a:t>jpeg</a:t>
            </a:r>
            <a:r>
              <a:rPr lang="zh-CN" altLang="zh-CN" sz="1600" dirty="0"/>
              <a:t>、</a:t>
            </a:r>
            <a:r>
              <a:rPr lang="en-US" altLang="zh-CN" sz="1600" dirty="0"/>
              <a:t>gif</a:t>
            </a:r>
            <a:r>
              <a:rPr lang="zh-CN" altLang="zh-CN" sz="1600" dirty="0"/>
              <a:t>或</a:t>
            </a:r>
            <a:r>
              <a:rPr lang="en-US" altLang="zh-CN" sz="1600" dirty="0" err="1"/>
              <a:t>png</a:t>
            </a:r>
            <a:r>
              <a:rPr lang="zh-CN" altLang="zh-CN" sz="1600" dirty="0"/>
              <a:t>文件。</a:t>
            </a:r>
          </a:p>
          <a:p>
            <a:pPr lvl="0" indent="446405">
              <a:buSzPct val="70000"/>
              <a:buFont typeface="Wingdings" panose="05000000000000000000" pitchFamily="2" charset="2"/>
              <a:buChar char="l"/>
            </a:pPr>
            <a:r>
              <a:rPr lang="en-US" altLang="zh-CN" sz="1600" dirty="0"/>
              <a:t>alt</a:t>
            </a:r>
            <a:r>
              <a:rPr lang="zh-CN" altLang="zh-CN" sz="1600" dirty="0"/>
              <a:t>。图像的简单说明，在浏览器不能显示图像或加载时间过长时显示。</a:t>
            </a:r>
          </a:p>
          <a:p>
            <a:pPr lvl="0" indent="446405">
              <a:buSzPct val="70000"/>
              <a:buFont typeface="Wingdings" panose="05000000000000000000" pitchFamily="2" charset="2"/>
              <a:buChar char="l"/>
            </a:pPr>
            <a:r>
              <a:rPr lang="en-US" altLang="zh-CN" sz="1600" dirty="0"/>
              <a:t>height</a:t>
            </a:r>
            <a:r>
              <a:rPr lang="zh-CN" altLang="zh-CN" sz="1600" dirty="0"/>
              <a:t>。所显示图像的高度（像素或百分比）。</a:t>
            </a:r>
          </a:p>
          <a:p>
            <a:pPr lvl="0" indent="446405">
              <a:buSzPct val="70000"/>
              <a:buFont typeface="Wingdings" panose="05000000000000000000" pitchFamily="2" charset="2"/>
              <a:buChar char="l"/>
            </a:pPr>
            <a:r>
              <a:rPr lang="en-US" altLang="zh-CN" sz="1600" dirty="0"/>
              <a:t>width</a:t>
            </a:r>
            <a:r>
              <a:rPr lang="zh-CN" altLang="zh-CN" sz="1600" dirty="0"/>
              <a:t>。所显示图像的宽度。</a:t>
            </a:r>
          </a:p>
          <a:p>
            <a:pPr lvl="0" indent="446405">
              <a:buSzPct val="70000"/>
              <a:buFont typeface="Wingdings" panose="05000000000000000000" pitchFamily="2" charset="2"/>
              <a:buChar char="l"/>
            </a:pPr>
            <a:r>
              <a:rPr lang="en-US" altLang="zh-CN" sz="1600" dirty="0" err="1"/>
              <a:t>hspace</a:t>
            </a:r>
            <a:r>
              <a:rPr lang="zh-CN" altLang="zh-CN" sz="1600" dirty="0"/>
              <a:t>。与左右相邻对象的间隔。</a:t>
            </a:r>
          </a:p>
          <a:p>
            <a:pPr lvl="0" indent="446405">
              <a:buSzPct val="70000"/>
              <a:buFont typeface="Wingdings" panose="05000000000000000000" pitchFamily="2" charset="2"/>
              <a:buChar char="l"/>
            </a:pPr>
            <a:r>
              <a:rPr lang="en-US" altLang="zh-CN" sz="1600" dirty="0" err="1"/>
              <a:t>vspace</a:t>
            </a:r>
            <a:r>
              <a:rPr lang="zh-CN" altLang="zh-CN" sz="1600" dirty="0"/>
              <a:t>。与上下相邻对象的间隔。</a:t>
            </a:r>
          </a:p>
          <a:p>
            <a:pPr lvl="0" indent="446405">
              <a:buSzPct val="70000"/>
              <a:buFont typeface="Wingdings" panose="05000000000000000000" pitchFamily="2" charset="2"/>
              <a:buChar char="l"/>
            </a:pPr>
            <a:r>
              <a:rPr lang="en-US" altLang="zh-CN" sz="1600" dirty="0"/>
              <a:t>align</a:t>
            </a:r>
            <a:r>
              <a:rPr lang="zh-CN" altLang="zh-CN" sz="1600" dirty="0"/>
              <a:t>。图像达不到显示区域大小时的对齐方式，当页面中有图像与文本混排时，可以使用此属性。取值为</a:t>
            </a:r>
            <a:r>
              <a:rPr lang="en-US" altLang="zh-CN" sz="1600" dirty="0"/>
              <a:t>top</a:t>
            </a:r>
            <a:r>
              <a:rPr lang="zh-CN" altLang="zh-CN" sz="1600" dirty="0"/>
              <a:t>（顶部对齐）、</a:t>
            </a:r>
            <a:r>
              <a:rPr lang="en-US" altLang="zh-CN" sz="1600" dirty="0"/>
              <a:t>middle</a:t>
            </a:r>
            <a:r>
              <a:rPr lang="zh-CN" altLang="zh-CN" sz="1600" dirty="0"/>
              <a:t>（中央对齐）、</a:t>
            </a:r>
            <a:r>
              <a:rPr lang="en-US" altLang="zh-CN" sz="1600" dirty="0"/>
              <a:t>bottom</a:t>
            </a:r>
            <a:r>
              <a:rPr lang="zh-CN" altLang="zh-CN" sz="1600" dirty="0"/>
              <a:t>（底部对齐）、</a:t>
            </a:r>
            <a:r>
              <a:rPr lang="en-US" altLang="zh-CN" sz="1600" dirty="0"/>
              <a:t>left</a:t>
            </a:r>
            <a:r>
              <a:rPr lang="zh-CN" altLang="zh-CN" sz="1600" dirty="0"/>
              <a:t>（图像居左）、</a:t>
            </a:r>
            <a:r>
              <a:rPr lang="en-US" altLang="zh-CN" sz="1600" dirty="0"/>
              <a:t>right</a:t>
            </a:r>
            <a:r>
              <a:rPr lang="zh-CN" altLang="zh-CN" sz="1600" dirty="0"/>
              <a:t>（图像居右）。</a:t>
            </a:r>
          </a:p>
          <a:p>
            <a:pPr lvl="0" indent="446405">
              <a:buSzPct val="70000"/>
              <a:buFont typeface="Wingdings" panose="05000000000000000000" pitchFamily="2" charset="2"/>
              <a:buChar char="l"/>
            </a:pPr>
            <a:r>
              <a:rPr lang="en-US" altLang="zh-CN" sz="1600" dirty="0"/>
              <a:t>border</a:t>
            </a:r>
            <a:r>
              <a:rPr lang="zh-CN" altLang="zh-CN" sz="1600" dirty="0"/>
              <a:t>。图像边框像素数。</a:t>
            </a:r>
          </a:p>
          <a:p>
            <a:pPr lvl="0" indent="446405">
              <a:buSzPct val="70000"/>
              <a:buFont typeface="Wingdings" panose="05000000000000000000" pitchFamily="2" charset="2"/>
              <a:buChar char="l"/>
            </a:pPr>
            <a:r>
              <a:rPr lang="en-US" altLang="zh-CN" sz="1600" dirty="0"/>
              <a:t>controls</a:t>
            </a:r>
            <a:r>
              <a:rPr lang="zh-CN" altLang="zh-CN" sz="1600" dirty="0"/>
              <a:t>。指定该选项后，若有多媒体文件则显示一套视频控件。</a:t>
            </a:r>
          </a:p>
          <a:p>
            <a:pPr lvl="0" indent="446405">
              <a:buSzPct val="70000"/>
              <a:buFont typeface="Wingdings" panose="05000000000000000000" pitchFamily="2" charset="2"/>
              <a:buChar char="l"/>
            </a:pPr>
            <a:r>
              <a:rPr lang="en-US" altLang="zh-CN" sz="1600" dirty="0" err="1"/>
              <a:t>dynsrc</a:t>
            </a:r>
            <a:r>
              <a:rPr lang="zh-CN" altLang="zh-CN" sz="1600" dirty="0"/>
              <a:t>。指定要播放的多媒体文件。在</a:t>
            </a:r>
            <a:r>
              <a:rPr lang="en-US" altLang="zh-CN" sz="1600" dirty="0"/>
              <a:t>&lt;</a:t>
            </a:r>
            <a:r>
              <a:rPr lang="en-US" altLang="zh-CN" sz="1600" dirty="0" err="1"/>
              <a:t>img</a:t>
            </a:r>
            <a:r>
              <a:rPr lang="en-US" altLang="zh-CN" sz="1600" dirty="0"/>
              <a:t>&gt;</a:t>
            </a:r>
            <a:r>
              <a:rPr lang="zh-CN" altLang="zh-CN" sz="1600" dirty="0"/>
              <a:t>标记中</a:t>
            </a:r>
            <a:r>
              <a:rPr lang="en-US" altLang="zh-CN" sz="1600" dirty="0" err="1"/>
              <a:t>dynsrc</a:t>
            </a:r>
            <a:r>
              <a:rPr lang="zh-CN" altLang="zh-CN" sz="1600" dirty="0"/>
              <a:t>属性要优先于</a:t>
            </a:r>
            <a:r>
              <a:rPr lang="en-US" altLang="zh-CN" sz="1600" dirty="0" err="1"/>
              <a:t>src</a:t>
            </a:r>
            <a:r>
              <a:rPr lang="zh-CN" altLang="zh-CN" sz="1600" dirty="0"/>
              <a:t>属性，如果计算机具有多媒体功能，且指定的多媒体文件存在，则播放该文件，否则显示</a:t>
            </a:r>
            <a:r>
              <a:rPr lang="en-US" altLang="zh-CN" sz="1600" dirty="0" err="1"/>
              <a:t>src</a:t>
            </a:r>
            <a:r>
              <a:rPr lang="zh-CN" altLang="zh-CN" sz="1600" dirty="0"/>
              <a:t>指定的图像。</a:t>
            </a:r>
          </a:p>
          <a:p>
            <a:pPr lvl="0" indent="446405">
              <a:buSzPct val="70000"/>
              <a:buFont typeface="Wingdings" panose="05000000000000000000" pitchFamily="2" charset="2"/>
              <a:buChar char="l"/>
            </a:pPr>
            <a:r>
              <a:rPr lang="en-US" altLang="zh-CN" sz="1600" dirty="0"/>
              <a:t>start</a:t>
            </a:r>
            <a:r>
              <a:rPr lang="zh-CN" altLang="zh-CN" sz="1600" dirty="0"/>
              <a:t>。指定何时开始播放多媒体文件。</a:t>
            </a:r>
          </a:p>
          <a:p>
            <a:pPr lvl="0" indent="446405">
              <a:buSzPct val="70000"/>
              <a:buFont typeface="Wingdings" panose="05000000000000000000" pitchFamily="2" charset="2"/>
              <a:buChar char="l"/>
            </a:pPr>
            <a:r>
              <a:rPr lang="en-US" altLang="zh-CN" sz="1600" dirty="0"/>
              <a:t>loop</a:t>
            </a:r>
            <a:r>
              <a:rPr lang="zh-CN" altLang="zh-CN" sz="1600" dirty="0"/>
              <a:t>。指定多媒体文件播放次数。</a:t>
            </a:r>
          </a:p>
          <a:p>
            <a:pPr lvl="0" indent="446405">
              <a:buSzPct val="70000"/>
              <a:buFont typeface="Wingdings" panose="05000000000000000000" pitchFamily="2" charset="2"/>
              <a:buChar char="l"/>
            </a:pPr>
            <a:r>
              <a:rPr lang="en-US" altLang="zh-CN" sz="1600" dirty="0" err="1"/>
              <a:t>loopdealy</a:t>
            </a:r>
            <a:r>
              <a:rPr lang="zh-CN" altLang="zh-CN" sz="1600" dirty="0"/>
              <a:t>。指定多媒体文件播放之间的延迟（以</a:t>
            </a:r>
            <a:r>
              <a:rPr lang="en-US" altLang="zh-CN" sz="1600" dirty="0" err="1"/>
              <a:t>ms</a:t>
            </a:r>
            <a:r>
              <a:rPr lang="zh-CN" altLang="zh-CN" sz="1600" dirty="0"/>
              <a:t>为单位）。</a:t>
            </a:r>
            <a:endParaRPr lang="en-US" altLang="zh-CN" sz="1600" dirty="0"/>
          </a:p>
          <a:p>
            <a:pPr lvl="0">
              <a:buSzPct val="70000"/>
            </a:pPr>
            <a:r>
              <a:rPr lang="zh-CN" altLang="zh-CN" b="1" dirty="0"/>
              <a:t>例如：</a:t>
            </a:r>
          </a:p>
        </p:txBody>
      </p:sp>
      <p:sp>
        <p:nvSpPr>
          <p:cNvPr id="7" name="圆角矩形 6"/>
          <p:cNvSpPr/>
          <p:nvPr/>
        </p:nvSpPr>
        <p:spPr>
          <a:xfrm>
            <a:off x="1372831" y="6107277"/>
            <a:ext cx="9164034" cy="408623"/>
          </a:xfrm>
          <a:prstGeom prst="roundRect">
            <a:avLst/>
          </a:prstGeom>
          <a:solidFill>
            <a:schemeClr val="bg1">
              <a:lumMod val="85000"/>
            </a:schemeClr>
          </a:solidFill>
        </p:spPr>
        <p:txBody>
          <a:bodyPr wrap="square">
            <a:spAutoFit/>
          </a:bodyPr>
          <a:lstStyle/>
          <a:p>
            <a:r>
              <a:rPr lang="en-US" altLang="zh-CN" dirty="0"/>
              <a:t>&lt;</a:t>
            </a:r>
            <a:r>
              <a:rPr lang="en-US" altLang="zh-CN" dirty="0" err="1"/>
              <a:t>img</a:t>
            </a:r>
            <a:r>
              <a:rPr lang="en-US" altLang="zh-CN" dirty="0"/>
              <a:t> </a:t>
            </a:r>
            <a:r>
              <a:rPr lang="en-US" altLang="zh-CN" dirty="0" err="1"/>
              <a:t>src</a:t>
            </a:r>
            <a:r>
              <a:rPr lang="en-US" altLang="zh-CN" dirty="0"/>
              <a:t>="image/njj2014.jpg" alt="</a:t>
            </a:r>
            <a:r>
              <a:rPr lang="zh-CN" altLang="zh-CN" dirty="0"/>
              <a:t>南京</a:t>
            </a:r>
            <a:r>
              <a:rPr lang="en-US" altLang="zh-CN" dirty="0"/>
              <a:t>2014" height="400" width="500" align="right"/ &gt;</a:t>
            </a:r>
            <a:endParaRPr lang="zh-CN" altLang="zh-CN"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5" y="282012"/>
            <a:ext cx="2862842" cy="461665"/>
          </a:xfrm>
          <a:prstGeom prst="rect">
            <a:avLst/>
          </a:prstGeom>
          <a:noFill/>
        </p:spPr>
        <p:txBody>
          <a:bodyPr wrap="square" rtlCol="0">
            <a:spAutoFit/>
          </a:bodyPr>
          <a:lstStyle/>
          <a:p>
            <a:r>
              <a:rPr lang="en-US" altLang="zh-CN" sz="2400" b="1" dirty="0">
                <a:solidFill>
                  <a:schemeClr val="bg1"/>
                </a:solidFill>
              </a:rPr>
              <a:t>2. </a:t>
            </a:r>
            <a:r>
              <a:rPr lang="zh-CN" altLang="zh-CN" sz="2400" b="1" dirty="0">
                <a:solidFill>
                  <a:schemeClr val="bg1"/>
                </a:solidFill>
              </a:rPr>
              <a:t>字幕标记</a:t>
            </a:r>
          </a:p>
        </p:txBody>
      </p:sp>
      <p:sp>
        <p:nvSpPr>
          <p:cNvPr id="3" name="TextBox 2"/>
          <p:cNvSpPr txBox="1"/>
          <p:nvPr/>
        </p:nvSpPr>
        <p:spPr>
          <a:xfrm>
            <a:off x="978195" y="1084521"/>
            <a:ext cx="10047768" cy="369332"/>
          </a:xfrm>
          <a:prstGeom prst="rect">
            <a:avLst/>
          </a:prstGeom>
          <a:noFill/>
        </p:spPr>
        <p:txBody>
          <a:bodyPr wrap="square" rtlCol="0">
            <a:spAutoFit/>
          </a:bodyPr>
          <a:lstStyle/>
          <a:p>
            <a:r>
              <a:rPr lang="zh-CN" altLang="zh-CN" dirty="0"/>
              <a:t>在</a:t>
            </a:r>
            <a:r>
              <a:rPr lang="en-US" altLang="zh-CN" dirty="0"/>
              <a:t>HTML</a:t>
            </a:r>
            <a:r>
              <a:rPr lang="zh-CN" altLang="zh-CN" dirty="0"/>
              <a:t>语言中，可以在页面中插入字幕，水平或垂直滚动显示文本信息。字幕标记格式如下：</a:t>
            </a:r>
          </a:p>
        </p:txBody>
      </p:sp>
      <p:sp>
        <p:nvSpPr>
          <p:cNvPr id="4" name="圆角矩形 3"/>
          <p:cNvSpPr/>
          <p:nvPr/>
        </p:nvSpPr>
        <p:spPr>
          <a:xfrm>
            <a:off x="1365611" y="1473714"/>
            <a:ext cx="9213784" cy="408623"/>
          </a:xfrm>
          <a:prstGeom prst="roundRect">
            <a:avLst/>
          </a:prstGeom>
          <a:solidFill>
            <a:schemeClr val="bg1">
              <a:lumMod val="85000"/>
            </a:schemeClr>
          </a:solidFill>
        </p:spPr>
        <p:txBody>
          <a:bodyPr wrap="square">
            <a:spAutoFit/>
          </a:bodyPr>
          <a:lstStyle/>
          <a:p>
            <a:r>
              <a:rPr lang="en-US" altLang="zh-CN" dirty="0"/>
              <a:t>&lt;marquee </a:t>
            </a:r>
            <a:r>
              <a:rPr lang="zh-CN" altLang="zh-CN" dirty="0"/>
              <a:t>属性</a:t>
            </a:r>
            <a:r>
              <a:rPr lang="en-US" altLang="zh-CN" dirty="0"/>
              <a:t>="</a:t>
            </a:r>
            <a:r>
              <a:rPr lang="zh-CN" altLang="zh-CN" dirty="0"/>
              <a:t>值</a:t>
            </a:r>
            <a:r>
              <a:rPr lang="en-US" altLang="zh-CN" dirty="0"/>
              <a:t>"…&gt;</a:t>
            </a:r>
            <a:r>
              <a:rPr lang="zh-CN" altLang="zh-CN" dirty="0"/>
              <a:t>滚动的文本信息</a:t>
            </a:r>
            <a:r>
              <a:rPr lang="en-US" altLang="zh-CN" dirty="0"/>
              <a:t>&lt;/marquee&gt;</a:t>
            </a:r>
            <a:endParaRPr lang="zh-CN" altLang="zh-CN" dirty="0"/>
          </a:p>
        </p:txBody>
      </p:sp>
      <p:sp>
        <p:nvSpPr>
          <p:cNvPr id="5" name="TextBox 4"/>
          <p:cNvSpPr txBox="1"/>
          <p:nvPr/>
        </p:nvSpPr>
        <p:spPr>
          <a:xfrm>
            <a:off x="978195" y="1892969"/>
            <a:ext cx="10047769" cy="3693319"/>
          </a:xfrm>
          <a:prstGeom prst="rect">
            <a:avLst/>
          </a:prstGeom>
          <a:noFill/>
        </p:spPr>
        <p:txBody>
          <a:bodyPr wrap="square" rtlCol="0">
            <a:spAutoFit/>
          </a:bodyPr>
          <a:lstStyle/>
          <a:p>
            <a:r>
              <a:rPr lang="zh-CN" altLang="zh-CN" b="1" dirty="0"/>
              <a:t>说明：</a:t>
            </a:r>
          </a:p>
          <a:p>
            <a:pPr marL="285750" indent="-285750">
              <a:buSzPct val="60000"/>
              <a:buFont typeface="Wingdings" panose="05000000000000000000" pitchFamily="2" charset="2"/>
              <a:buChar char="l"/>
            </a:pPr>
            <a:r>
              <a:rPr lang="en-US" altLang="zh-CN" dirty="0"/>
              <a:t>&lt;marquee&gt;</a:t>
            </a:r>
            <a:r>
              <a:rPr lang="zh-CN" altLang="zh-CN" dirty="0"/>
              <a:t>标记的主要属性如下：</a:t>
            </a:r>
          </a:p>
          <a:p>
            <a:pPr marL="285750" lvl="0" indent="-285750">
              <a:buSzPct val="60000"/>
              <a:buFont typeface="Wingdings" panose="05000000000000000000" pitchFamily="2" charset="2"/>
              <a:buChar char="l"/>
            </a:pPr>
            <a:r>
              <a:rPr lang="en-US" altLang="zh-CN" dirty="0"/>
              <a:t>align</a:t>
            </a:r>
            <a:r>
              <a:rPr lang="zh-CN" altLang="zh-CN" dirty="0"/>
              <a:t>。指定字幕与周围主要属性的对齐方式。取值是</a:t>
            </a:r>
            <a:r>
              <a:rPr lang="en-US" altLang="zh-CN" dirty="0"/>
              <a:t>top</a:t>
            </a:r>
            <a:r>
              <a:rPr lang="zh-CN" altLang="zh-CN" dirty="0"/>
              <a:t>、</a:t>
            </a:r>
            <a:r>
              <a:rPr lang="en-US" altLang="zh-CN" dirty="0"/>
              <a:t>middle</a:t>
            </a:r>
            <a:r>
              <a:rPr lang="zh-CN" altLang="zh-CN" dirty="0"/>
              <a:t>、</a:t>
            </a:r>
            <a:r>
              <a:rPr lang="en-US" altLang="zh-CN" dirty="0"/>
              <a:t>bottom</a:t>
            </a:r>
            <a:r>
              <a:rPr lang="zh-CN" altLang="zh-CN" dirty="0"/>
              <a:t>。</a:t>
            </a:r>
          </a:p>
          <a:p>
            <a:pPr marL="285750" lvl="0" indent="-285750">
              <a:buSzPct val="60000"/>
              <a:buFont typeface="Wingdings" panose="05000000000000000000" pitchFamily="2" charset="2"/>
              <a:buChar char="l"/>
            </a:pPr>
            <a:r>
              <a:rPr lang="en-US" altLang="zh-CN" dirty="0"/>
              <a:t>behavior</a:t>
            </a:r>
            <a:r>
              <a:rPr lang="zh-CN" altLang="zh-CN" dirty="0"/>
              <a:t>。指定文本动画的类型。取值是</a:t>
            </a:r>
            <a:r>
              <a:rPr lang="en-US" altLang="zh-CN" dirty="0"/>
              <a:t>scroll</a:t>
            </a:r>
            <a:r>
              <a:rPr lang="zh-CN" altLang="zh-CN" dirty="0"/>
              <a:t>（滚动）、</a:t>
            </a:r>
            <a:r>
              <a:rPr lang="en-US" altLang="zh-CN" dirty="0"/>
              <a:t>slide</a:t>
            </a:r>
            <a:r>
              <a:rPr lang="zh-CN" altLang="zh-CN" dirty="0"/>
              <a:t>（滑行）、</a:t>
            </a:r>
            <a:r>
              <a:rPr lang="en-US" altLang="zh-CN" dirty="0"/>
              <a:t>alternate</a:t>
            </a:r>
            <a:r>
              <a:rPr lang="zh-CN" altLang="zh-CN" dirty="0"/>
              <a:t>（交替）。</a:t>
            </a:r>
          </a:p>
          <a:p>
            <a:pPr marL="285750" lvl="0" indent="-285750">
              <a:buSzPct val="60000"/>
              <a:buFont typeface="Wingdings" panose="05000000000000000000" pitchFamily="2" charset="2"/>
              <a:buChar char="l"/>
            </a:pPr>
            <a:r>
              <a:rPr lang="en-US" altLang="zh-CN" dirty="0" err="1"/>
              <a:t>bgcolor</a:t>
            </a:r>
            <a:r>
              <a:rPr lang="zh-CN" altLang="zh-CN" dirty="0"/>
              <a:t>。指定字幕的背景颜色。</a:t>
            </a:r>
          </a:p>
          <a:p>
            <a:pPr marL="285750" lvl="0" indent="-285750">
              <a:buSzPct val="60000"/>
              <a:buFont typeface="Wingdings" panose="05000000000000000000" pitchFamily="2" charset="2"/>
              <a:buChar char="l"/>
            </a:pPr>
            <a:r>
              <a:rPr lang="en-US" altLang="zh-CN" dirty="0"/>
              <a:t>direction</a:t>
            </a:r>
            <a:r>
              <a:rPr lang="zh-CN" altLang="zh-CN" dirty="0"/>
              <a:t>。指定文本的移动方向。取值是</a:t>
            </a:r>
            <a:r>
              <a:rPr lang="en-US" altLang="zh-CN" dirty="0"/>
              <a:t>down</a:t>
            </a:r>
            <a:r>
              <a:rPr lang="zh-CN" altLang="zh-CN" dirty="0"/>
              <a:t>、</a:t>
            </a:r>
            <a:r>
              <a:rPr lang="en-US" altLang="zh-CN" dirty="0"/>
              <a:t>left</a:t>
            </a:r>
            <a:r>
              <a:rPr lang="zh-CN" altLang="zh-CN" dirty="0"/>
              <a:t>、</a:t>
            </a:r>
            <a:r>
              <a:rPr lang="en-US" altLang="zh-CN" dirty="0"/>
              <a:t>right</a:t>
            </a:r>
            <a:r>
              <a:rPr lang="zh-CN" altLang="zh-CN" dirty="0"/>
              <a:t>、</a:t>
            </a:r>
            <a:r>
              <a:rPr lang="en-US" altLang="zh-CN" dirty="0"/>
              <a:t>up</a:t>
            </a:r>
            <a:r>
              <a:rPr lang="zh-CN" altLang="zh-CN" dirty="0"/>
              <a:t>。</a:t>
            </a:r>
          </a:p>
          <a:p>
            <a:pPr marL="285750" lvl="0" indent="-285750">
              <a:buSzPct val="60000"/>
              <a:buFont typeface="Wingdings" panose="05000000000000000000" pitchFamily="2" charset="2"/>
              <a:buChar char="l"/>
            </a:pPr>
            <a:r>
              <a:rPr lang="en-US" altLang="zh-CN" dirty="0"/>
              <a:t>height</a:t>
            </a:r>
            <a:r>
              <a:rPr lang="zh-CN" altLang="zh-CN" dirty="0"/>
              <a:t>。指定字幕的高度。</a:t>
            </a:r>
          </a:p>
          <a:p>
            <a:pPr marL="285750" lvl="0" indent="-285750">
              <a:buSzPct val="60000"/>
              <a:buFont typeface="Wingdings" panose="05000000000000000000" pitchFamily="2" charset="2"/>
              <a:buChar char="l"/>
            </a:pPr>
            <a:r>
              <a:rPr lang="en-US" altLang="zh-CN" dirty="0" err="1"/>
              <a:t>hspace</a:t>
            </a:r>
            <a:r>
              <a:rPr lang="zh-CN" altLang="zh-CN" dirty="0"/>
              <a:t>。指定字幕的外部边缘与浏览器窗口之间的左右边距。</a:t>
            </a:r>
          </a:p>
          <a:p>
            <a:pPr marL="285750" lvl="0" indent="-285750">
              <a:buSzPct val="60000"/>
              <a:buFont typeface="Wingdings" panose="05000000000000000000" pitchFamily="2" charset="2"/>
              <a:buChar char="l"/>
            </a:pPr>
            <a:r>
              <a:rPr lang="en-US" altLang="zh-CN" dirty="0" err="1"/>
              <a:t>vspace</a:t>
            </a:r>
            <a:r>
              <a:rPr lang="zh-CN" altLang="zh-CN" dirty="0"/>
              <a:t>。指定字幕的外部边缘与浏览器窗口之间的上下边距。</a:t>
            </a:r>
          </a:p>
          <a:p>
            <a:pPr marL="285750" lvl="0" indent="-285750">
              <a:buSzPct val="60000"/>
              <a:buFont typeface="Wingdings" panose="05000000000000000000" pitchFamily="2" charset="2"/>
              <a:buChar char="l"/>
            </a:pPr>
            <a:r>
              <a:rPr lang="en-US" altLang="zh-CN" dirty="0"/>
              <a:t>loop</a:t>
            </a:r>
            <a:r>
              <a:rPr lang="zh-CN" altLang="zh-CN" dirty="0"/>
              <a:t>。指定字幕的滚动次数，其值是整数，默认为</a:t>
            </a:r>
            <a:r>
              <a:rPr lang="en-US" altLang="zh-CN" dirty="0"/>
              <a:t>infinite</a:t>
            </a:r>
            <a:r>
              <a:rPr lang="zh-CN" altLang="zh-CN" dirty="0"/>
              <a:t>，即重复显示。</a:t>
            </a:r>
          </a:p>
          <a:p>
            <a:pPr marL="285750" lvl="0" indent="-285750">
              <a:buSzPct val="60000"/>
              <a:buFont typeface="Wingdings" panose="05000000000000000000" pitchFamily="2" charset="2"/>
              <a:buChar char="l"/>
            </a:pPr>
            <a:r>
              <a:rPr lang="en-US" altLang="zh-CN" dirty="0" err="1"/>
              <a:t>scrollamount</a:t>
            </a:r>
            <a:r>
              <a:rPr lang="zh-CN" altLang="zh-CN" dirty="0"/>
              <a:t>。指定字幕文本每次移动的距离。</a:t>
            </a:r>
          </a:p>
          <a:p>
            <a:pPr marL="285750" lvl="0" indent="-285750">
              <a:buSzPct val="60000"/>
              <a:buFont typeface="Wingdings" panose="05000000000000000000" pitchFamily="2" charset="2"/>
              <a:buChar char="l"/>
            </a:pPr>
            <a:r>
              <a:rPr lang="en-US" altLang="zh-CN" dirty="0" err="1"/>
              <a:t>scrolldealy</a:t>
            </a:r>
            <a:r>
              <a:rPr lang="zh-CN" altLang="zh-CN" dirty="0"/>
              <a:t>。指定前段字幕文本延迟多少毫秒后重新开始移动文本。</a:t>
            </a:r>
            <a:endParaRPr lang="en-US" altLang="zh-CN" dirty="0"/>
          </a:p>
          <a:p>
            <a:pPr lvl="0">
              <a:buSzPct val="60000"/>
            </a:pPr>
            <a:r>
              <a:rPr lang="zh-CN" altLang="zh-CN" b="1" dirty="0"/>
              <a:t>例如：</a:t>
            </a:r>
          </a:p>
        </p:txBody>
      </p:sp>
      <p:sp>
        <p:nvSpPr>
          <p:cNvPr id="6" name="圆角矩形 5"/>
          <p:cNvSpPr/>
          <p:nvPr/>
        </p:nvSpPr>
        <p:spPr>
          <a:xfrm>
            <a:off x="1365611" y="5588228"/>
            <a:ext cx="9213784" cy="408623"/>
          </a:xfrm>
          <a:prstGeom prst="roundRect">
            <a:avLst/>
          </a:prstGeom>
          <a:solidFill>
            <a:schemeClr val="bg1">
              <a:lumMod val="85000"/>
            </a:schemeClr>
          </a:solidFill>
        </p:spPr>
        <p:txBody>
          <a:bodyPr wrap="square">
            <a:spAutoFit/>
          </a:bodyPr>
          <a:lstStyle/>
          <a:p>
            <a:r>
              <a:rPr lang="en-US" altLang="zh-CN" dirty="0"/>
              <a:t>&lt;marquee  </a:t>
            </a:r>
            <a:r>
              <a:rPr lang="en-US" altLang="zh-CN" dirty="0" err="1"/>
              <a:t>bgcolor</a:t>
            </a:r>
            <a:r>
              <a:rPr lang="en-US" altLang="zh-CN" dirty="0"/>
              <a:t>="red" direction="left"&gt;</a:t>
            </a:r>
            <a:r>
              <a:rPr lang="zh-CN" altLang="zh-CN" dirty="0"/>
              <a:t>滚动字幕</a:t>
            </a:r>
            <a:r>
              <a:rPr lang="en-US" altLang="zh-CN" dirty="0"/>
              <a:t>&lt;/marquee&gt;</a:t>
            </a:r>
            <a:endParaRPr lang="zh-CN" altLang="zh-CN"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273465" y="282012"/>
            <a:ext cx="2862842" cy="461665"/>
          </a:xfrm>
          <a:prstGeom prst="rect">
            <a:avLst/>
          </a:prstGeom>
          <a:noFill/>
        </p:spPr>
        <p:txBody>
          <a:bodyPr wrap="square" rtlCol="0">
            <a:spAutoFit/>
          </a:bodyPr>
          <a:lstStyle/>
          <a:p>
            <a:r>
              <a:rPr lang="en-US" altLang="zh-CN" sz="2400" b="1" dirty="0">
                <a:solidFill>
                  <a:schemeClr val="bg1"/>
                </a:solidFill>
              </a:rPr>
              <a:t>3. </a:t>
            </a:r>
            <a:r>
              <a:rPr lang="zh-CN" altLang="zh-CN" sz="2400" b="1" dirty="0">
                <a:solidFill>
                  <a:schemeClr val="bg1"/>
                </a:solidFill>
              </a:rPr>
              <a:t>背景音乐标记</a:t>
            </a:r>
          </a:p>
        </p:txBody>
      </p:sp>
      <p:sp>
        <p:nvSpPr>
          <p:cNvPr id="4" name="矩形 3"/>
          <p:cNvSpPr/>
          <p:nvPr/>
        </p:nvSpPr>
        <p:spPr>
          <a:xfrm>
            <a:off x="1031358" y="968691"/>
            <a:ext cx="10111563" cy="369332"/>
          </a:xfrm>
          <a:prstGeom prst="rect">
            <a:avLst/>
          </a:prstGeom>
        </p:spPr>
        <p:txBody>
          <a:bodyPr wrap="square">
            <a:spAutoFit/>
          </a:bodyPr>
          <a:lstStyle/>
          <a:p>
            <a:r>
              <a:rPr lang="zh-CN" altLang="zh-CN" dirty="0"/>
              <a:t>背景音乐标记只能放在文档头部分，也就是</a:t>
            </a:r>
            <a:r>
              <a:rPr lang="en-US" altLang="zh-CN" dirty="0"/>
              <a:t>&lt;head&gt;</a:t>
            </a:r>
            <a:r>
              <a:rPr lang="zh-CN" altLang="zh-CN" dirty="0"/>
              <a:t>与</a:t>
            </a:r>
            <a:r>
              <a:rPr lang="en-US" altLang="zh-CN" dirty="0"/>
              <a:t>&lt;/head&gt;</a:t>
            </a:r>
            <a:r>
              <a:rPr lang="zh-CN" altLang="zh-CN" dirty="0"/>
              <a:t>标记之间，格式如下：</a:t>
            </a:r>
          </a:p>
        </p:txBody>
      </p:sp>
      <p:sp>
        <p:nvSpPr>
          <p:cNvPr id="5" name="圆角矩形 4"/>
          <p:cNvSpPr/>
          <p:nvPr/>
        </p:nvSpPr>
        <p:spPr>
          <a:xfrm>
            <a:off x="1290853" y="1338023"/>
            <a:ext cx="9479927" cy="408623"/>
          </a:xfrm>
          <a:prstGeom prst="roundRect">
            <a:avLst/>
          </a:prstGeom>
          <a:solidFill>
            <a:schemeClr val="bg1">
              <a:lumMod val="85000"/>
            </a:schemeClr>
          </a:solidFill>
        </p:spPr>
        <p:txBody>
          <a:bodyPr wrap="square">
            <a:spAutoFit/>
          </a:bodyPr>
          <a:lstStyle/>
          <a:p>
            <a:r>
              <a:rPr lang="en-US" altLang="zh-CN" dirty="0"/>
              <a:t>&lt;</a:t>
            </a:r>
            <a:r>
              <a:rPr lang="en-US" altLang="zh-CN" dirty="0" err="1"/>
              <a:t>bgsound</a:t>
            </a:r>
            <a:r>
              <a:rPr lang="en-US" altLang="zh-CN" dirty="0"/>
              <a:t> </a:t>
            </a:r>
            <a:r>
              <a:rPr lang="zh-CN" altLang="zh-CN" dirty="0"/>
              <a:t>属性</a:t>
            </a:r>
            <a:r>
              <a:rPr lang="en-US" altLang="zh-CN" dirty="0"/>
              <a:t>="</a:t>
            </a:r>
            <a:r>
              <a:rPr lang="zh-CN" altLang="zh-CN" dirty="0"/>
              <a:t>值</a:t>
            </a:r>
            <a:r>
              <a:rPr lang="en-US" altLang="zh-CN" dirty="0"/>
              <a:t>"… /&gt;</a:t>
            </a:r>
            <a:endParaRPr lang="zh-CN" altLang="zh-CN" dirty="0"/>
          </a:p>
        </p:txBody>
      </p:sp>
      <p:sp>
        <p:nvSpPr>
          <p:cNvPr id="6" name="TextBox 5"/>
          <p:cNvSpPr txBox="1"/>
          <p:nvPr/>
        </p:nvSpPr>
        <p:spPr>
          <a:xfrm>
            <a:off x="1031358" y="1828800"/>
            <a:ext cx="9856382" cy="2446824"/>
          </a:xfrm>
          <a:prstGeom prst="rect">
            <a:avLst/>
          </a:prstGeom>
          <a:noFill/>
        </p:spPr>
        <p:txBody>
          <a:bodyPr wrap="square" rtlCol="0">
            <a:spAutoFit/>
          </a:bodyPr>
          <a:lstStyle/>
          <a:p>
            <a:r>
              <a:rPr lang="zh-CN" altLang="zh-CN" dirty="0"/>
              <a:t>背景音乐标记的主要属性如下：</a:t>
            </a:r>
          </a:p>
          <a:p>
            <a:pPr marL="285750" lvl="0" indent="-285750">
              <a:lnSpc>
                <a:spcPct val="150000"/>
              </a:lnSpc>
              <a:buSzPct val="60000"/>
              <a:buFont typeface="Wingdings" panose="05000000000000000000" pitchFamily="2" charset="2"/>
              <a:buChar char="l"/>
            </a:pPr>
            <a:r>
              <a:rPr lang="en-US" altLang="zh-CN" dirty="0"/>
              <a:t>balance</a:t>
            </a:r>
            <a:r>
              <a:rPr lang="zh-CN" altLang="zh-CN" dirty="0"/>
              <a:t>。指定将声音分成左声道和右声道，取值为</a:t>
            </a:r>
            <a:r>
              <a:rPr lang="en-US" altLang="zh-CN" dirty="0">
                <a:sym typeface="Symbol" panose="05050102010706020507"/>
              </a:rPr>
              <a:t></a:t>
            </a:r>
            <a:r>
              <a:rPr lang="en-US" altLang="zh-CN" dirty="0"/>
              <a:t>10000</a:t>
            </a:r>
            <a:r>
              <a:rPr lang="zh-CN" altLang="zh-CN" dirty="0"/>
              <a:t>～</a:t>
            </a:r>
            <a:r>
              <a:rPr lang="en-US" altLang="zh-CN" dirty="0"/>
              <a:t>10000</a:t>
            </a:r>
            <a:r>
              <a:rPr lang="zh-CN" altLang="zh-CN" dirty="0"/>
              <a:t>，默认值为</a:t>
            </a:r>
            <a:r>
              <a:rPr lang="en-US" altLang="zh-CN" dirty="0"/>
              <a:t>0</a:t>
            </a:r>
            <a:r>
              <a:rPr lang="zh-CN" altLang="zh-CN" dirty="0"/>
              <a:t>。</a:t>
            </a:r>
          </a:p>
          <a:p>
            <a:pPr marL="285750" lvl="0" indent="-285750">
              <a:lnSpc>
                <a:spcPct val="150000"/>
              </a:lnSpc>
              <a:buSzPct val="60000"/>
              <a:buFont typeface="Wingdings" panose="05000000000000000000" pitchFamily="2" charset="2"/>
              <a:buChar char="l"/>
            </a:pPr>
            <a:r>
              <a:rPr lang="en-US" altLang="zh-CN" dirty="0"/>
              <a:t>loop</a:t>
            </a:r>
            <a:r>
              <a:rPr lang="zh-CN" altLang="zh-CN" dirty="0"/>
              <a:t>。指定声音播放的次数。设置为</a:t>
            </a:r>
            <a:r>
              <a:rPr lang="en-US" altLang="zh-CN" dirty="0"/>
              <a:t>0</a:t>
            </a:r>
            <a:r>
              <a:rPr lang="zh-CN" altLang="zh-CN" dirty="0"/>
              <a:t>，表示播放一次；设置为大于</a:t>
            </a:r>
            <a:r>
              <a:rPr lang="en-US" altLang="zh-CN" dirty="0"/>
              <a:t>0</a:t>
            </a:r>
            <a:r>
              <a:rPr lang="zh-CN" altLang="zh-CN" dirty="0"/>
              <a:t>的整数，则播放指定的次数；设置为</a:t>
            </a:r>
            <a:r>
              <a:rPr lang="en-US" altLang="zh-CN" dirty="0">
                <a:sym typeface="Symbol" panose="05050102010706020507"/>
              </a:rPr>
              <a:t></a:t>
            </a:r>
            <a:r>
              <a:rPr lang="en-US" altLang="zh-CN" dirty="0"/>
              <a:t>1</a:t>
            </a:r>
            <a:r>
              <a:rPr lang="zh-CN" altLang="zh-CN" dirty="0"/>
              <a:t>表示反复播放。</a:t>
            </a:r>
          </a:p>
          <a:p>
            <a:pPr marL="285750" lvl="0" indent="-285750">
              <a:lnSpc>
                <a:spcPct val="150000"/>
              </a:lnSpc>
              <a:buSzPct val="60000"/>
              <a:buFont typeface="Wingdings" panose="05000000000000000000" pitchFamily="2" charset="2"/>
              <a:buChar char="l"/>
            </a:pPr>
            <a:r>
              <a:rPr lang="en-US" altLang="zh-CN" dirty="0" err="1"/>
              <a:t>src</a:t>
            </a:r>
            <a:r>
              <a:rPr lang="zh-CN" altLang="zh-CN" dirty="0"/>
              <a:t>。指定播放的声音文件的</a:t>
            </a:r>
            <a:r>
              <a:rPr lang="en-US" altLang="zh-CN" dirty="0"/>
              <a:t>URL</a:t>
            </a:r>
            <a:r>
              <a:rPr lang="zh-CN" altLang="zh-CN" dirty="0"/>
              <a:t>。</a:t>
            </a:r>
          </a:p>
          <a:p>
            <a:pPr marL="285750" lvl="0" indent="-285750">
              <a:lnSpc>
                <a:spcPct val="150000"/>
              </a:lnSpc>
              <a:buSzPct val="60000"/>
              <a:buFont typeface="Wingdings" panose="05000000000000000000" pitchFamily="2" charset="2"/>
              <a:buChar char="l"/>
            </a:pPr>
            <a:r>
              <a:rPr lang="en-US" altLang="zh-CN" dirty="0"/>
              <a:t>volume</a:t>
            </a:r>
            <a:r>
              <a:rPr lang="zh-CN" altLang="zh-CN" dirty="0"/>
              <a:t>。指定音量高低，取值为</a:t>
            </a:r>
            <a:r>
              <a:rPr lang="en-US" altLang="zh-CN" dirty="0">
                <a:sym typeface="Symbol" panose="05050102010706020507"/>
              </a:rPr>
              <a:t></a:t>
            </a:r>
            <a:r>
              <a:rPr lang="en-US" altLang="zh-CN" dirty="0"/>
              <a:t>10000</a:t>
            </a:r>
            <a:r>
              <a:rPr lang="zh-CN" altLang="zh-CN" dirty="0"/>
              <a:t>～</a:t>
            </a:r>
            <a:r>
              <a:rPr lang="en-US" altLang="zh-CN" dirty="0"/>
              <a:t>0</a:t>
            </a:r>
            <a:r>
              <a:rPr lang="zh-CN" altLang="zh-CN" dirty="0"/>
              <a:t>，默认值为</a:t>
            </a:r>
            <a:r>
              <a:rPr lang="en-US" altLang="zh-CN" dirty="0"/>
              <a:t>0</a:t>
            </a:r>
            <a:r>
              <a:rPr lang="zh-CN" altLang="zh-CN" dirty="0"/>
              <a:t>。</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9" name="文本框 68"/>
          <p:cNvSpPr txBox="1"/>
          <p:nvPr/>
        </p:nvSpPr>
        <p:spPr>
          <a:xfrm>
            <a:off x="5104781" y="2438097"/>
            <a:ext cx="3122211" cy="523220"/>
          </a:xfrm>
          <a:prstGeom prst="rect">
            <a:avLst/>
          </a:prstGeom>
          <a:gradFill>
            <a:gsLst>
              <a:gs pos="0">
                <a:srgbClr val="CA687F"/>
              </a:gs>
              <a:gs pos="18000">
                <a:srgbClr val="CA687F"/>
              </a:gs>
              <a:gs pos="100000">
                <a:srgbClr val="E7B2C4"/>
              </a:gs>
            </a:gsLst>
            <a:lin ang="5400000" scaled="0"/>
          </a:gradFill>
          <a:effectLst/>
        </p:spPr>
        <p:txBody>
          <a:bodyPr wrap="square" rtlCol="0">
            <a:spAutoFit/>
          </a:bodyPr>
          <a:lstStyle/>
          <a:p>
            <a:pPr algn="ctr"/>
            <a:r>
              <a:rPr lang="zh-CN" altLang="zh-CN" sz="2800" b="1" dirty="0">
                <a:solidFill>
                  <a:schemeClr val="bg1"/>
                </a:solidFill>
              </a:rPr>
              <a:t>表格的设置</a:t>
            </a:r>
          </a:p>
        </p:txBody>
      </p:sp>
      <p:sp>
        <p:nvSpPr>
          <p:cNvPr id="20" name="文本框 128"/>
          <p:cNvSpPr txBox="1"/>
          <p:nvPr/>
        </p:nvSpPr>
        <p:spPr>
          <a:xfrm>
            <a:off x="4214356" y="2373075"/>
            <a:ext cx="828000" cy="707886"/>
          </a:xfrm>
          <a:prstGeom prst="rect">
            <a:avLst/>
          </a:prstGeom>
          <a:noFill/>
          <a:ln>
            <a:noFill/>
          </a:ln>
        </p:spPr>
        <p:txBody>
          <a:bodyPr wrap="square" rtlCol="0">
            <a:spAutoFit/>
          </a:bodyPr>
          <a:lstStyle/>
          <a:p>
            <a:pPr algn="ctr"/>
            <a:r>
              <a:rPr lang="en-US" altLang="zh-CN" sz="4000" b="1" dirty="0">
                <a:solidFill>
                  <a:schemeClr val="bg1"/>
                </a:solidFill>
                <a:latin typeface="微软雅黑" panose="020B0503020204020204" charset="-122"/>
                <a:ea typeface="微软雅黑" panose="020B0503020204020204" charset="-122"/>
              </a:rPr>
              <a:t>05</a:t>
            </a:r>
          </a:p>
        </p:txBody>
      </p:sp>
      <p:sp>
        <p:nvSpPr>
          <p:cNvPr id="21" name="矩形 20"/>
          <p:cNvSpPr/>
          <p:nvPr/>
        </p:nvSpPr>
        <p:spPr>
          <a:xfrm>
            <a:off x="4214356" y="2313018"/>
            <a:ext cx="828000" cy="82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矩形 1"/>
          <p:cNvSpPr/>
          <p:nvPr/>
        </p:nvSpPr>
        <p:spPr>
          <a:xfrm>
            <a:off x="5193050" y="3132696"/>
            <a:ext cx="2295180" cy="369332"/>
          </a:xfrm>
          <a:prstGeom prst="rect">
            <a:avLst/>
          </a:prstGeom>
        </p:spPr>
        <p:txBody>
          <a:bodyPr wrap="none">
            <a:spAutoFit/>
          </a:bodyPr>
          <a:lstStyle/>
          <a:p>
            <a:r>
              <a:rPr lang="en-US" altLang="zh-CN" b="1" dirty="0"/>
              <a:t>1. &lt;table&gt;</a:t>
            </a:r>
            <a:r>
              <a:rPr lang="zh-CN" altLang="zh-CN" b="1" dirty="0"/>
              <a:t>标记的属性</a:t>
            </a:r>
          </a:p>
        </p:txBody>
      </p:sp>
      <p:sp>
        <p:nvSpPr>
          <p:cNvPr id="6" name="矩形 5"/>
          <p:cNvSpPr/>
          <p:nvPr/>
        </p:nvSpPr>
        <p:spPr>
          <a:xfrm>
            <a:off x="5197905" y="3871360"/>
            <a:ext cx="2676374" cy="369332"/>
          </a:xfrm>
          <a:prstGeom prst="rect">
            <a:avLst/>
          </a:prstGeom>
        </p:spPr>
        <p:txBody>
          <a:bodyPr wrap="none">
            <a:spAutoFit/>
          </a:bodyPr>
          <a:lstStyle/>
          <a:p>
            <a:r>
              <a:rPr lang="en-US" altLang="zh-CN" b="1" dirty="0"/>
              <a:t>3. &lt;</a:t>
            </a:r>
            <a:r>
              <a:rPr lang="en-US" altLang="zh-CN" b="1" dirty="0" err="1"/>
              <a:t>th</a:t>
            </a:r>
            <a:r>
              <a:rPr lang="en-US" altLang="zh-CN" b="1" dirty="0"/>
              <a:t>&gt;</a:t>
            </a:r>
            <a:r>
              <a:rPr lang="zh-CN" altLang="zh-CN" b="1" dirty="0"/>
              <a:t>和</a:t>
            </a:r>
            <a:r>
              <a:rPr lang="en-US" altLang="zh-CN" b="1" dirty="0"/>
              <a:t>&lt;td&gt;</a:t>
            </a:r>
            <a:r>
              <a:rPr lang="zh-CN" altLang="zh-CN" b="1" dirty="0"/>
              <a:t>标记的属性</a:t>
            </a:r>
          </a:p>
        </p:txBody>
      </p:sp>
      <p:sp>
        <p:nvSpPr>
          <p:cNvPr id="7" name="矩形 6"/>
          <p:cNvSpPr/>
          <p:nvPr/>
        </p:nvSpPr>
        <p:spPr>
          <a:xfrm>
            <a:off x="5197905" y="3502028"/>
            <a:ext cx="1970411" cy="369332"/>
          </a:xfrm>
          <a:prstGeom prst="rect">
            <a:avLst/>
          </a:prstGeom>
        </p:spPr>
        <p:txBody>
          <a:bodyPr wrap="none">
            <a:spAutoFit/>
          </a:bodyPr>
          <a:lstStyle/>
          <a:p>
            <a:r>
              <a:rPr lang="en-US" altLang="zh-CN" b="1" dirty="0"/>
              <a:t>2. &lt;</a:t>
            </a:r>
            <a:r>
              <a:rPr lang="en-US" altLang="zh-CN" b="1" dirty="0" err="1"/>
              <a:t>tr</a:t>
            </a:r>
            <a:r>
              <a:rPr lang="en-US" altLang="zh-CN" b="1" dirty="0"/>
              <a:t>&gt;</a:t>
            </a:r>
            <a:r>
              <a:rPr lang="zh-CN" altLang="zh-CN" b="1" dirty="0"/>
              <a:t>标记的属性</a:t>
            </a:r>
          </a:p>
        </p:txBody>
      </p:sp>
    </p:spTree>
    <p:custDataLst>
      <p:tags r:id="rId1"/>
    </p:custData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465" y="282012"/>
            <a:ext cx="2862842" cy="461665"/>
          </a:xfrm>
          <a:prstGeom prst="rect">
            <a:avLst/>
          </a:prstGeom>
          <a:noFill/>
        </p:spPr>
        <p:txBody>
          <a:bodyPr wrap="square" rtlCol="0">
            <a:spAutoFit/>
          </a:bodyPr>
          <a:lstStyle/>
          <a:p>
            <a:r>
              <a:rPr lang="zh-CN" altLang="zh-CN" sz="2400" b="1" dirty="0">
                <a:solidFill>
                  <a:schemeClr val="bg1"/>
                </a:solidFill>
              </a:rPr>
              <a:t>表格的设置</a:t>
            </a:r>
          </a:p>
        </p:txBody>
      </p:sp>
      <p:sp>
        <p:nvSpPr>
          <p:cNvPr id="3" name="TextBox 2"/>
          <p:cNvSpPr txBox="1"/>
          <p:nvPr/>
        </p:nvSpPr>
        <p:spPr>
          <a:xfrm>
            <a:off x="893135" y="1073888"/>
            <a:ext cx="10239153" cy="1200329"/>
          </a:xfrm>
          <a:prstGeom prst="rect">
            <a:avLst/>
          </a:prstGeom>
          <a:noFill/>
        </p:spPr>
        <p:txBody>
          <a:bodyPr wrap="square" rtlCol="0">
            <a:spAutoFit/>
          </a:bodyPr>
          <a:lstStyle/>
          <a:p>
            <a:pPr indent="542925"/>
            <a:r>
              <a:rPr lang="zh-CN" altLang="zh-CN" dirty="0"/>
              <a:t>一个表格通常由</a:t>
            </a:r>
            <a:r>
              <a:rPr lang="en-US" altLang="zh-CN" dirty="0"/>
              <a:t>&lt;table&gt;</a:t>
            </a:r>
            <a:r>
              <a:rPr lang="zh-CN" altLang="zh-CN" dirty="0"/>
              <a:t>标记开始，到</a:t>
            </a:r>
            <a:r>
              <a:rPr lang="en-US" altLang="zh-CN" dirty="0"/>
              <a:t>&lt;/table&gt;</a:t>
            </a:r>
            <a:r>
              <a:rPr lang="zh-CN" altLang="zh-CN" dirty="0"/>
              <a:t>标记结束。表格的内容由</a:t>
            </a:r>
            <a:r>
              <a:rPr lang="en-US" altLang="zh-CN" dirty="0"/>
              <a:t>&lt;</a:t>
            </a:r>
            <a:r>
              <a:rPr lang="en-US" altLang="zh-CN" dirty="0" err="1"/>
              <a:t>tr</a:t>
            </a:r>
            <a:r>
              <a:rPr lang="en-US" altLang="zh-CN" dirty="0"/>
              <a:t>&gt;</a:t>
            </a:r>
            <a:r>
              <a:rPr lang="zh-CN" altLang="zh-CN" dirty="0"/>
              <a:t>、</a:t>
            </a:r>
            <a:r>
              <a:rPr lang="en-US" altLang="zh-CN" dirty="0"/>
              <a:t>&lt;</a:t>
            </a:r>
            <a:r>
              <a:rPr lang="en-US" altLang="zh-CN" dirty="0" err="1"/>
              <a:t>th</a:t>
            </a:r>
            <a:r>
              <a:rPr lang="en-US" altLang="zh-CN" dirty="0"/>
              <a:t>&gt;</a:t>
            </a:r>
            <a:r>
              <a:rPr lang="zh-CN" altLang="zh-CN" dirty="0"/>
              <a:t>和</a:t>
            </a:r>
            <a:r>
              <a:rPr lang="en-US" altLang="zh-CN" dirty="0"/>
              <a:t>&lt;td&gt;</a:t>
            </a:r>
            <a:r>
              <a:rPr lang="zh-CN" altLang="zh-CN" dirty="0"/>
              <a:t>标记定义。</a:t>
            </a:r>
            <a:r>
              <a:rPr lang="en-US" altLang="zh-CN" dirty="0"/>
              <a:t>&lt;</a:t>
            </a:r>
            <a:r>
              <a:rPr lang="en-US" altLang="zh-CN" dirty="0" err="1"/>
              <a:t>tr</a:t>
            </a:r>
            <a:r>
              <a:rPr lang="en-US" altLang="zh-CN" dirty="0"/>
              <a:t>&gt;</a:t>
            </a:r>
            <a:r>
              <a:rPr lang="zh-CN" altLang="zh-CN" dirty="0"/>
              <a:t>说明表的一个行，</a:t>
            </a:r>
            <a:r>
              <a:rPr lang="en-US" altLang="zh-CN" dirty="0"/>
              <a:t>&lt;</a:t>
            </a:r>
            <a:r>
              <a:rPr lang="en-US" altLang="zh-CN" dirty="0" err="1"/>
              <a:t>th</a:t>
            </a:r>
            <a:r>
              <a:rPr lang="en-US" altLang="zh-CN" dirty="0"/>
              <a:t>&gt;</a:t>
            </a:r>
            <a:r>
              <a:rPr lang="zh-CN" altLang="zh-CN" dirty="0"/>
              <a:t>说明表的列数和相应栏目的名称，</a:t>
            </a:r>
            <a:r>
              <a:rPr lang="en-US" altLang="zh-CN" dirty="0"/>
              <a:t>&lt;td&gt;</a:t>
            </a:r>
            <a:r>
              <a:rPr lang="zh-CN" altLang="zh-CN" dirty="0"/>
              <a:t>用来填充由</a:t>
            </a:r>
            <a:r>
              <a:rPr lang="en-US" altLang="zh-CN" dirty="0"/>
              <a:t>&lt;</a:t>
            </a:r>
            <a:r>
              <a:rPr lang="en-US" altLang="zh-CN" dirty="0" err="1"/>
              <a:t>tr</a:t>
            </a:r>
            <a:r>
              <a:rPr lang="en-US" altLang="zh-CN" dirty="0"/>
              <a:t>&gt;</a:t>
            </a:r>
            <a:r>
              <a:rPr lang="zh-CN" altLang="zh-CN" dirty="0"/>
              <a:t>和</a:t>
            </a:r>
            <a:r>
              <a:rPr lang="en-US" altLang="zh-CN" dirty="0"/>
              <a:t>&lt;</a:t>
            </a:r>
            <a:r>
              <a:rPr lang="en-US" altLang="zh-CN" dirty="0" err="1"/>
              <a:t>th</a:t>
            </a:r>
            <a:r>
              <a:rPr lang="en-US" altLang="zh-CN" dirty="0"/>
              <a:t>&gt;</a:t>
            </a:r>
            <a:r>
              <a:rPr lang="zh-CN" altLang="zh-CN" dirty="0"/>
              <a:t>标记组成的表格。</a:t>
            </a:r>
          </a:p>
          <a:p>
            <a:pPr indent="542925"/>
            <a:r>
              <a:rPr lang="zh-CN" altLang="zh-CN" dirty="0"/>
              <a:t>表格格式如下：</a:t>
            </a:r>
          </a:p>
        </p:txBody>
      </p:sp>
      <p:sp>
        <p:nvSpPr>
          <p:cNvPr id="4" name="TextBox 3"/>
          <p:cNvSpPr txBox="1"/>
          <p:nvPr/>
        </p:nvSpPr>
        <p:spPr>
          <a:xfrm>
            <a:off x="1488558" y="2257893"/>
            <a:ext cx="9069572" cy="3607891"/>
          </a:xfrm>
          <a:prstGeom prst="roundRect">
            <a:avLst>
              <a:gd name="adj" fmla="val 3634"/>
            </a:avLst>
          </a:prstGeom>
          <a:solidFill>
            <a:schemeClr val="bg1">
              <a:lumMod val="85000"/>
            </a:schemeClr>
          </a:solidFill>
        </p:spPr>
        <p:txBody>
          <a:bodyPr wrap="square" rtlCol="0">
            <a:spAutoFit/>
          </a:bodyPr>
          <a:lstStyle/>
          <a:p>
            <a:r>
              <a:rPr lang="en-US" altLang="zh-CN" sz="1600" dirty="0"/>
              <a:t>&lt;table </a:t>
            </a:r>
            <a:r>
              <a:rPr lang="zh-CN" altLang="zh-CN" sz="1600" dirty="0"/>
              <a:t>属性</a:t>
            </a:r>
            <a:r>
              <a:rPr lang="en-US" altLang="zh-CN" sz="1600" dirty="0"/>
              <a:t>="</a:t>
            </a:r>
            <a:r>
              <a:rPr lang="zh-CN" altLang="zh-CN" sz="1600" dirty="0"/>
              <a:t>值</a:t>
            </a:r>
            <a:r>
              <a:rPr lang="en-US" altLang="zh-CN" sz="1600" dirty="0"/>
              <a:t>"…&gt;</a:t>
            </a:r>
            <a:endParaRPr lang="zh-CN" altLang="zh-CN" sz="1600" dirty="0"/>
          </a:p>
          <a:p>
            <a:r>
              <a:rPr lang="en-US" altLang="zh-CN" sz="1600" dirty="0"/>
              <a:t>&lt;caption&gt;</a:t>
            </a:r>
            <a:r>
              <a:rPr lang="zh-CN" altLang="zh-CN" sz="1600" dirty="0"/>
              <a:t>表格标题文字</a:t>
            </a:r>
            <a:r>
              <a:rPr lang="en-US" altLang="zh-CN" sz="1600" dirty="0"/>
              <a:t>&lt;/caption&gt;</a:t>
            </a:r>
            <a:endParaRPr lang="zh-CN" altLang="zh-CN" sz="1600" dirty="0"/>
          </a:p>
          <a:p>
            <a:r>
              <a:rPr lang="en-US" altLang="zh-CN" sz="1600" dirty="0"/>
              <a:t>&lt;</a:t>
            </a:r>
            <a:r>
              <a:rPr lang="en-US" altLang="zh-CN" sz="1600" dirty="0" err="1"/>
              <a:t>tr</a:t>
            </a:r>
            <a:r>
              <a:rPr lang="en-US" altLang="zh-CN" sz="1600" dirty="0"/>
              <a:t> </a:t>
            </a:r>
            <a:r>
              <a:rPr lang="zh-CN" altLang="zh-CN" sz="1600" dirty="0"/>
              <a:t>属性</a:t>
            </a:r>
            <a:r>
              <a:rPr lang="en-US" altLang="zh-CN" sz="1600" dirty="0"/>
              <a:t>="</a:t>
            </a:r>
            <a:r>
              <a:rPr lang="zh-CN" altLang="zh-CN" sz="1600" dirty="0"/>
              <a:t>值</a:t>
            </a:r>
            <a:r>
              <a:rPr lang="en-US" altLang="zh-CN" sz="1600" dirty="0"/>
              <a:t>"….&gt;</a:t>
            </a:r>
            <a:endParaRPr lang="zh-CN" altLang="zh-CN" sz="1600" dirty="0"/>
          </a:p>
          <a:p>
            <a:r>
              <a:rPr lang="en-US" altLang="zh-CN" sz="1600" dirty="0"/>
              <a:t>	&lt;</a:t>
            </a:r>
            <a:r>
              <a:rPr lang="en-US" altLang="zh-CN" sz="1600" dirty="0" err="1"/>
              <a:t>th</a:t>
            </a:r>
            <a:r>
              <a:rPr lang="en-US" altLang="zh-CN" sz="1600" dirty="0"/>
              <a:t>&gt;</a:t>
            </a:r>
            <a:r>
              <a:rPr lang="zh-CN" altLang="zh-CN" sz="1600" dirty="0"/>
              <a:t>第</a:t>
            </a:r>
            <a:r>
              <a:rPr lang="en-US" altLang="zh-CN" sz="1600" dirty="0"/>
              <a:t>1</a:t>
            </a:r>
            <a:r>
              <a:rPr lang="zh-CN" altLang="zh-CN" sz="1600" dirty="0"/>
              <a:t>个列表头</a:t>
            </a:r>
            <a:r>
              <a:rPr lang="en-US" altLang="zh-CN" sz="1600" dirty="0"/>
              <a:t>&lt;/</a:t>
            </a:r>
            <a:r>
              <a:rPr lang="en-US" altLang="zh-CN" sz="1600" dirty="0" err="1"/>
              <a:t>th</a:t>
            </a:r>
            <a:r>
              <a:rPr lang="en-US" altLang="zh-CN" sz="1600" dirty="0"/>
              <a:t>&gt; &lt;</a:t>
            </a:r>
            <a:r>
              <a:rPr lang="en-US" altLang="zh-CN" sz="1600" dirty="0" err="1"/>
              <a:t>th</a:t>
            </a:r>
            <a:r>
              <a:rPr lang="en-US" altLang="zh-CN" sz="1600" dirty="0"/>
              <a:t>&gt;</a:t>
            </a:r>
            <a:r>
              <a:rPr lang="zh-CN" altLang="zh-CN" sz="1600" dirty="0"/>
              <a:t>第</a:t>
            </a:r>
            <a:r>
              <a:rPr lang="en-US" altLang="zh-CN" sz="1600" dirty="0"/>
              <a:t>2</a:t>
            </a:r>
            <a:r>
              <a:rPr lang="zh-CN" altLang="zh-CN" sz="1600" dirty="0"/>
              <a:t>个列表头</a:t>
            </a:r>
            <a:r>
              <a:rPr lang="en-US" altLang="zh-CN" sz="1600" dirty="0"/>
              <a:t>&lt;/</a:t>
            </a:r>
            <a:r>
              <a:rPr lang="en-US" altLang="zh-CN" sz="1600" dirty="0" err="1"/>
              <a:t>th</a:t>
            </a:r>
            <a:r>
              <a:rPr lang="en-US" altLang="zh-CN" sz="1600" dirty="0"/>
              <a:t>&gt;… &lt;</a:t>
            </a:r>
            <a:r>
              <a:rPr lang="en-US" altLang="zh-CN" sz="1600" dirty="0" err="1"/>
              <a:t>th</a:t>
            </a:r>
            <a:r>
              <a:rPr lang="en-US" altLang="zh-CN" sz="1600" dirty="0"/>
              <a:t>&gt;</a:t>
            </a:r>
            <a:r>
              <a:rPr lang="zh-CN" altLang="zh-CN" sz="1600" dirty="0"/>
              <a:t>第</a:t>
            </a:r>
            <a:r>
              <a:rPr lang="en-US" altLang="zh-CN" sz="1600" dirty="0"/>
              <a:t>n</a:t>
            </a:r>
            <a:r>
              <a:rPr lang="zh-CN" altLang="zh-CN" sz="1600" dirty="0"/>
              <a:t>个列表头</a:t>
            </a:r>
            <a:r>
              <a:rPr lang="en-US" altLang="zh-CN" sz="1600" dirty="0"/>
              <a:t>&lt;/</a:t>
            </a:r>
            <a:r>
              <a:rPr lang="en-US" altLang="zh-CN" sz="1600" dirty="0" err="1"/>
              <a:t>th</a:t>
            </a:r>
            <a:r>
              <a:rPr lang="en-US" altLang="zh-CN" sz="1600" dirty="0"/>
              <a:t>&gt;</a:t>
            </a:r>
            <a:endParaRPr lang="zh-CN" altLang="zh-CN" sz="1600" dirty="0"/>
          </a:p>
          <a:p>
            <a:r>
              <a:rPr lang="en-US" altLang="zh-CN" sz="1600" dirty="0"/>
              <a:t>&lt;/</a:t>
            </a:r>
            <a:r>
              <a:rPr lang="en-US" altLang="zh-CN" sz="1600" dirty="0" err="1"/>
              <a:t>tr</a:t>
            </a:r>
            <a:r>
              <a:rPr lang="en-US" altLang="zh-CN" sz="1600" dirty="0"/>
              <a:t>&gt;</a:t>
            </a:r>
            <a:endParaRPr lang="zh-CN" altLang="zh-CN" sz="1600" dirty="0"/>
          </a:p>
          <a:p>
            <a:r>
              <a:rPr lang="en-US" altLang="zh-CN" sz="1600" dirty="0"/>
              <a:t>&lt;</a:t>
            </a:r>
            <a:r>
              <a:rPr lang="en-US" altLang="zh-CN" sz="1600" dirty="0" err="1"/>
              <a:t>tr</a:t>
            </a:r>
            <a:r>
              <a:rPr lang="en-US" altLang="zh-CN" sz="1600" dirty="0"/>
              <a:t>&gt;</a:t>
            </a:r>
            <a:endParaRPr lang="zh-CN" altLang="zh-CN" sz="1600" dirty="0"/>
          </a:p>
          <a:p>
            <a:r>
              <a:rPr lang="en-US" altLang="zh-CN" sz="1600" dirty="0"/>
              <a:t>&lt;td </a:t>
            </a:r>
            <a:r>
              <a:rPr lang="zh-CN" altLang="zh-CN" sz="1600" dirty="0"/>
              <a:t>属性</a:t>
            </a:r>
            <a:r>
              <a:rPr lang="en-US" altLang="zh-CN" sz="1600" dirty="0"/>
              <a:t>="</a:t>
            </a:r>
            <a:r>
              <a:rPr lang="zh-CN" altLang="zh-CN" sz="1600" dirty="0"/>
              <a:t>值</a:t>
            </a:r>
            <a:r>
              <a:rPr lang="en-US" altLang="zh-CN" sz="1600" dirty="0"/>
              <a:t>"…&gt;</a:t>
            </a:r>
            <a:r>
              <a:rPr lang="zh-CN" altLang="zh-CN" sz="1600" dirty="0"/>
              <a:t>第</a:t>
            </a:r>
            <a:r>
              <a:rPr lang="en-US" altLang="zh-CN" sz="1600" dirty="0"/>
              <a:t>1</a:t>
            </a:r>
            <a:r>
              <a:rPr lang="zh-CN" altLang="zh-CN" sz="1600" dirty="0"/>
              <a:t>行第</a:t>
            </a:r>
            <a:r>
              <a:rPr lang="en-US" altLang="zh-CN" sz="1600" dirty="0"/>
              <a:t>1</a:t>
            </a:r>
            <a:r>
              <a:rPr lang="zh-CN" altLang="zh-CN" sz="1600" dirty="0"/>
              <a:t>列数据</a:t>
            </a:r>
            <a:r>
              <a:rPr lang="en-US" altLang="zh-CN" sz="1600" dirty="0"/>
              <a:t>&lt;/td&gt; &lt;td&gt;</a:t>
            </a:r>
            <a:r>
              <a:rPr lang="zh-CN" altLang="zh-CN" sz="1600" dirty="0"/>
              <a:t>第</a:t>
            </a:r>
            <a:r>
              <a:rPr lang="en-US" altLang="zh-CN" sz="1600" dirty="0"/>
              <a:t>1</a:t>
            </a:r>
            <a:r>
              <a:rPr lang="zh-CN" altLang="zh-CN" sz="1600" dirty="0"/>
              <a:t>行第</a:t>
            </a:r>
            <a:r>
              <a:rPr lang="en-US" altLang="zh-CN" sz="1600" dirty="0"/>
              <a:t>2</a:t>
            </a:r>
            <a:r>
              <a:rPr lang="zh-CN" altLang="zh-CN" sz="1600" dirty="0"/>
              <a:t>列数据</a:t>
            </a:r>
            <a:r>
              <a:rPr lang="en-US" altLang="zh-CN" sz="1600" dirty="0"/>
              <a:t>&lt;/td&gt;…</a:t>
            </a:r>
            <a:endParaRPr lang="zh-CN" altLang="zh-CN" sz="1600" dirty="0"/>
          </a:p>
          <a:p>
            <a:r>
              <a:rPr lang="en-US" altLang="zh-CN" sz="1600" dirty="0"/>
              <a:t>&lt;td&gt;</a:t>
            </a:r>
            <a:r>
              <a:rPr lang="zh-CN" altLang="zh-CN" sz="1600" dirty="0"/>
              <a:t>第</a:t>
            </a:r>
            <a:r>
              <a:rPr lang="en-US" altLang="zh-CN" sz="1600" dirty="0"/>
              <a:t>1</a:t>
            </a:r>
            <a:r>
              <a:rPr lang="zh-CN" altLang="zh-CN" sz="1600" dirty="0"/>
              <a:t>行第</a:t>
            </a:r>
            <a:r>
              <a:rPr lang="en-US" altLang="zh-CN" sz="1600" dirty="0"/>
              <a:t>n</a:t>
            </a:r>
            <a:r>
              <a:rPr lang="zh-CN" altLang="zh-CN" sz="1600" dirty="0"/>
              <a:t>列数据</a:t>
            </a:r>
            <a:r>
              <a:rPr lang="en-US" altLang="zh-CN" sz="1600" dirty="0"/>
              <a:t>&lt;/td&gt;</a:t>
            </a:r>
            <a:endParaRPr lang="zh-CN" altLang="zh-CN" sz="1600" dirty="0"/>
          </a:p>
          <a:p>
            <a:r>
              <a:rPr lang="en-US" altLang="zh-CN" sz="1600" dirty="0"/>
              <a:t>&lt;/</a:t>
            </a:r>
            <a:r>
              <a:rPr lang="en-US" altLang="zh-CN" sz="1600" dirty="0" err="1"/>
              <a:t>tr</a:t>
            </a:r>
            <a:r>
              <a:rPr lang="en-US" altLang="zh-CN" sz="1600" dirty="0"/>
              <a:t>&gt;</a:t>
            </a:r>
            <a:endParaRPr lang="zh-CN" altLang="zh-CN" sz="1600" dirty="0"/>
          </a:p>
          <a:p>
            <a:r>
              <a:rPr lang="en-US" altLang="zh-CN" sz="1600" dirty="0"/>
              <a:t>&lt;</a:t>
            </a:r>
            <a:r>
              <a:rPr lang="en-US" altLang="zh-CN" sz="1600" dirty="0" err="1"/>
              <a:t>tr</a:t>
            </a:r>
            <a:r>
              <a:rPr lang="en-US" altLang="zh-CN" sz="1600" dirty="0"/>
              <a:t>&gt;</a:t>
            </a:r>
            <a:endParaRPr lang="zh-CN" altLang="zh-CN" sz="1600" dirty="0"/>
          </a:p>
          <a:p>
            <a:r>
              <a:rPr lang="en-US" altLang="zh-CN" sz="1600" dirty="0"/>
              <a:t>	…</a:t>
            </a:r>
            <a:endParaRPr lang="zh-CN" altLang="zh-CN" sz="1600" dirty="0"/>
          </a:p>
          <a:p>
            <a:r>
              <a:rPr lang="en-US" altLang="zh-CN" sz="1600" dirty="0"/>
              <a:t>	&lt;td&gt;</a:t>
            </a:r>
            <a:r>
              <a:rPr lang="zh-CN" altLang="zh-CN" sz="1600" dirty="0"/>
              <a:t>第</a:t>
            </a:r>
            <a:r>
              <a:rPr lang="en-US" altLang="zh-CN" sz="1600" dirty="0"/>
              <a:t>n</a:t>
            </a:r>
            <a:r>
              <a:rPr lang="zh-CN" altLang="zh-CN" sz="1600" dirty="0"/>
              <a:t>行第</a:t>
            </a:r>
            <a:r>
              <a:rPr lang="en-US" altLang="zh-CN" sz="1600" dirty="0"/>
              <a:t>1</a:t>
            </a:r>
            <a:r>
              <a:rPr lang="zh-CN" altLang="zh-CN" sz="1600" dirty="0"/>
              <a:t>列数据</a:t>
            </a:r>
            <a:r>
              <a:rPr lang="en-US" altLang="zh-CN" sz="1600" dirty="0"/>
              <a:t>&lt;/td&gt; &lt;td&gt;</a:t>
            </a:r>
            <a:r>
              <a:rPr lang="zh-CN" altLang="zh-CN" sz="1600" dirty="0"/>
              <a:t>第</a:t>
            </a:r>
            <a:r>
              <a:rPr lang="en-US" altLang="zh-CN" sz="1600" dirty="0"/>
              <a:t>n</a:t>
            </a:r>
            <a:r>
              <a:rPr lang="zh-CN" altLang="zh-CN" sz="1600" dirty="0"/>
              <a:t>行第</a:t>
            </a:r>
            <a:r>
              <a:rPr lang="en-US" altLang="zh-CN" sz="1600" dirty="0"/>
              <a:t>2</a:t>
            </a:r>
            <a:r>
              <a:rPr lang="zh-CN" altLang="zh-CN" sz="1600" dirty="0"/>
              <a:t>列数据</a:t>
            </a:r>
            <a:r>
              <a:rPr lang="en-US" altLang="zh-CN" sz="1600" dirty="0"/>
              <a:t>&lt;/td&gt;…&lt;td&gt;</a:t>
            </a:r>
            <a:r>
              <a:rPr lang="zh-CN" altLang="zh-CN" sz="1600" dirty="0"/>
              <a:t>第</a:t>
            </a:r>
            <a:r>
              <a:rPr lang="en-US" altLang="zh-CN" sz="1600" dirty="0"/>
              <a:t>n</a:t>
            </a:r>
            <a:r>
              <a:rPr lang="zh-CN" altLang="zh-CN" sz="1600" dirty="0"/>
              <a:t>行第</a:t>
            </a:r>
            <a:r>
              <a:rPr lang="en-US" altLang="zh-CN" sz="1600" dirty="0"/>
              <a:t>n</a:t>
            </a:r>
            <a:r>
              <a:rPr lang="zh-CN" altLang="zh-CN" sz="1600" dirty="0"/>
              <a:t>列数据</a:t>
            </a:r>
            <a:r>
              <a:rPr lang="en-US" altLang="zh-CN" sz="1600" dirty="0"/>
              <a:t>&lt;/td&gt;</a:t>
            </a:r>
            <a:endParaRPr lang="zh-CN" altLang="zh-CN" sz="1600" dirty="0"/>
          </a:p>
          <a:p>
            <a:r>
              <a:rPr lang="en-US" altLang="zh-CN" sz="1600" dirty="0"/>
              <a:t>&lt;/</a:t>
            </a:r>
            <a:r>
              <a:rPr lang="en-US" altLang="zh-CN" sz="1600" dirty="0" err="1"/>
              <a:t>tr</a:t>
            </a:r>
            <a:r>
              <a:rPr lang="en-US" altLang="zh-CN" sz="1600" dirty="0"/>
              <a:t>&gt;</a:t>
            </a:r>
            <a:endParaRPr lang="zh-CN" altLang="zh-CN" sz="1600" dirty="0"/>
          </a:p>
          <a:p>
            <a:r>
              <a:rPr lang="en-US" altLang="zh-CN" sz="1600" dirty="0"/>
              <a:t>&lt;/table&gt;</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3607419" cy="461665"/>
          </a:xfrm>
          <a:prstGeom prst="rect">
            <a:avLst/>
          </a:prstGeom>
          <a:noFill/>
        </p:spPr>
        <p:txBody>
          <a:bodyPr wrap="square" rtlCol="0">
            <a:spAutoFit/>
          </a:bodyPr>
          <a:lstStyle/>
          <a:p>
            <a:r>
              <a:rPr lang="en-US" altLang="zh-CN" sz="2400" b="1" dirty="0">
                <a:solidFill>
                  <a:schemeClr val="bg1"/>
                </a:solidFill>
              </a:rPr>
              <a:t>1. &lt;table&gt;</a:t>
            </a:r>
            <a:r>
              <a:rPr lang="zh-CN" altLang="zh-CN" sz="2400" b="1" dirty="0">
                <a:solidFill>
                  <a:schemeClr val="bg1"/>
                </a:solidFill>
              </a:rPr>
              <a:t>标记的属性</a:t>
            </a:r>
          </a:p>
        </p:txBody>
      </p:sp>
      <p:sp>
        <p:nvSpPr>
          <p:cNvPr id="3" name="TextBox 2"/>
          <p:cNvSpPr txBox="1"/>
          <p:nvPr/>
        </p:nvSpPr>
        <p:spPr>
          <a:xfrm>
            <a:off x="1073888" y="1052623"/>
            <a:ext cx="10026503" cy="5030864"/>
          </a:xfrm>
          <a:prstGeom prst="rect">
            <a:avLst/>
          </a:prstGeom>
          <a:noFill/>
        </p:spPr>
        <p:txBody>
          <a:bodyPr wrap="square" rtlCol="0">
            <a:spAutoFit/>
          </a:bodyPr>
          <a:lstStyle/>
          <a:p>
            <a:pPr indent="446405">
              <a:lnSpc>
                <a:spcPct val="150000"/>
              </a:lnSpc>
            </a:pPr>
            <a:r>
              <a:rPr lang="zh-CN" altLang="zh-CN" dirty="0"/>
              <a:t>用</a:t>
            </a:r>
            <a:r>
              <a:rPr lang="en-US" altLang="zh-CN" dirty="0"/>
              <a:t>&lt;table&gt;</a:t>
            </a:r>
            <a:r>
              <a:rPr lang="zh-CN" altLang="zh-CN" dirty="0"/>
              <a:t>标记创建表格时可以设置如下属性：</a:t>
            </a:r>
          </a:p>
          <a:p>
            <a:pPr marL="285750" lvl="0" indent="-285750">
              <a:lnSpc>
                <a:spcPct val="150000"/>
              </a:lnSpc>
              <a:buSzPct val="60000"/>
              <a:buFont typeface="Wingdings" panose="05000000000000000000" pitchFamily="2" charset="2"/>
              <a:buChar char="l"/>
            </a:pPr>
            <a:r>
              <a:rPr lang="en-US" altLang="zh-CN" dirty="0"/>
              <a:t>align</a:t>
            </a:r>
            <a:r>
              <a:rPr lang="zh-CN" altLang="zh-CN" dirty="0"/>
              <a:t>。指定表格的对齐方式，取值为</a:t>
            </a:r>
            <a:r>
              <a:rPr lang="en-US" altLang="zh-CN" dirty="0"/>
              <a:t>left</a:t>
            </a:r>
            <a:r>
              <a:rPr lang="zh-CN" altLang="zh-CN" dirty="0"/>
              <a:t>（左对齐）、</a:t>
            </a:r>
            <a:r>
              <a:rPr lang="en-US" altLang="zh-CN" dirty="0"/>
              <a:t>right</a:t>
            </a:r>
            <a:r>
              <a:rPr lang="zh-CN" altLang="zh-CN" dirty="0"/>
              <a:t>（右对齐）、</a:t>
            </a:r>
            <a:r>
              <a:rPr lang="en-US" altLang="zh-CN" dirty="0"/>
              <a:t>center</a:t>
            </a:r>
            <a:r>
              <a:rPr lang="zh-CN" altLang="zh-CN" dirty="0"/>
              <a:t>（居中对齐），默认值为</a:t>
            </a:r>
            <a:r>
              <a:rPr lang="en-US" altLang="zh-CN" dirty="0"/>
              <a:t>left</a:t>
            </a:r>
            <a:r>
              <a:rPr lang="zh-CN" altLang="zh-CN" dirty="0"/>
              <a:t>。</a:t>
            </a:r>
          </a:p>
          <a:p>
            <a:pPr marL="285750" lvl="0" indent="-285750">
              <a:lnSpc>
                <a:spcPct val="150000"/>
              </a:lnSpc>
              <a:buSzPct val="60000"/>
              <a:buFont typeface="Wingdings" panose="05000000000000000000" pitchFamily="2" charset="2"/>
              <a:buChar char="l"/>
            </a:pPr>
            <a:r>
              <a:rPr lang="en-US" altLang="zh-CN" dirty="0"/>
              <a:t>background</a:t>
            </a:r>
            <a:r>
              <a:rPr lang="zh-CN" altLang="zh-CN" dirty="0"/>
              <a:t>。指定表格背景图片的</a:t>
            </a:r>
            <a:r>
              <a:rPr lang="en-US" altLang="zh-CN" dirty="0"/>
              <a:t>URL</a:t>
            </a:r>
            <a:r>
              <a:rPr lang="zh-CN" altLang="zh-CN" dirty="0"/>
              <a:t>地址。</a:t>
            </a:r>
          </a:p>
          <a:p>
            <a:pPr marL="285750" lvl="0" indent="-285750">
              <a:lnSpc>
                <a:spcPct val="150000"/>
              </a:lnSpc>
              <a:buSzPct val="60000"/>
              <a:buFont typeface="Wingdings" panose="05000000000000000000" pitchFamily="2" charset="2"/>
              <a:buChar char="l"/>
            </a:pPr>
            <a:r>
              <a:rPr lang="en-US" altLang="zh-CN" dirty="0" err="1"/>
              <a:t>bgcolor</a:t>
            </a:r>
            <a:r>
              <a:rPr lang="zh-CN" altLang="zh-CN" dirty="0"/>
              <a:t>。指定表格的背景颜色。</a:t>
            </a:r>
          </a:p>
          <a:p>
            <a:pPr marL="285750" lvl="0" indent="-285750">
              <a:lnSpc>
                <a:spcPct val="150000"/>
              </a:lnSpc>
              <a:buSzPct val="60000"/>
              <a:buFont typeface="Wingdings" panose="05000000000000000000" pitchFamily="2" charset="2"/>
              <a:buChar char="l"/>
            </a:pPr>
            <a:r>
              <a:rPr lang="en-US" altLang="zh-CN" dirty="0"/>
              <a:t>border</a:t>
            </a:r>
            <a:r>
              <a:rPr lang="zh-CN" altLang="zh-CN" dirty="0"/>
              <a:t>。指定表格边框的宽度（像素），默认值为</a:t>
            </a:r>
            <a:r>
              <a:rPr lang="en-US" altLang="zh-CN" dirty="0"/>
              <a:t>0</a:t>
            </a:r>
            <a:r>
              <a:rPr lang="zh-CN" altLang="zh-CN" dirty="0"/>
              <a:t>。</a:t>
            </a:r>
          </a:p>
          <a:p>
            <a:pPr marL="285750" lvl="0" indent="-285750">
              <a:lnSpc>
                <a:spcPct val="150000"/>
              </a:lnSpc>
              <a:buSzPct val="60000"/>
              <a:buFont typeface="Wingdings" panose="05000000000000000000" pitchFamily="2" charset="2"/>
              <a:buChar char="l"/>
            </a:pPr>
            <a:r>
              <a:rPr lang="en-US" altLang="zh-CN" dirty="0" err="1"/>
              <a:t>bordercolor</a:t>
            </a:r>
            <a:r>
              <a:rPr lang="zh-CN" altLang="zh-CN" dirty="0"/>
              <a:t>。指定表格边框的颜色，</a:t>
            </a:r>
            <a:r>
              <a:rPr lang="en-US" altLang="zh-CN" dirty="0"/>
              <a:t>border</a:t>
            </a:r>
            <a:r>
              <a:rPr lang="zh-CN" altLang="zh-CN" dirty="0"/>
              <a:t>不等于</a:t>
            </a:r>
            <a:r>
              <a:rPr lang="en-US" altLang="zh-CN" dirty="0"/>
              <a:t>0</a:t>
            </a:r>
            <a:r>
              <a:rPr lang="zh-CN" altLang="zh-CN" dirty="0"/>
              <a:t>时起作用。</a:t>
            </a:r>
          </a:p>
          <a:p>
            <a:pPr marL="285750" lvl="0" indent="-285750">
              <a:lnSpc>
                <a:spcPct val="150000"/>
              </a:lnSpc>
              <a:buSzPct val="60000"/>
              <a:buFont typeface="Wingdings" panose="05000000000000000000" pitchFamily="2" charset="2"/>
              <a:buChar char="l"/>
            </a:pPr>
            <a:r>
              <a:rPr lang="en-US" altLang="zh-CN" dirty="0" err="1"/>
              <a:t>bordercolordark</a:t>
            </a:r>
            <a:r>
              <a:rPr lang="zh-CN" altLang="zh-CN" dirty="0"/>
              <a:t>。指定</a:t>
            </a:r>
            <a:r>
              <a:rPr lang="en-US" altLang="zh-CN" dirty="0"/>
              <a:t>3D</a:t>
            </a:r>
            <a:r>
              <a:rPr lang="zh-CN" altLang="zh-CN" dirty="0"/>
              <a:t>边框的阴影颜色。</a:t>
            </a:r>
          </a:p>
          <a:p>
            <a:pPr marL="285750" lvl="0" indent="-285750">
              <a:lnSpc>
                <a:spcPct val="150000"/>
              </a:lnSpc>
              <a:buSzPct val="60000"/>
              <a:buFont typeface="Wingdings" panose="05000000000000000000" pitchFamily="2" charset="2"/>
              <a:buChar char="l"/>
            </a:pPr>
            <a:r>
              <a:rPr lang="en-US" altLang="zh-CN" dirty="0" err="1"/>
              <a:t>bordercolorlight</a:t>
            </a:r>
            <a:r>
              <a:rPr lang="zh-CN" altLang="zh-CN" dirty="0"/>
              <a:t>。指定</a:t>
            </a:r>
            <a:r>
              <a:rPr lang="en-US" altLang="zh-CN" dirty="0"/>
              <a:t>3D</a:t>
            </a:r>
            <a:r>
              <a:rPr lang="zh-CN" altLang="zh-CN" dirty="0"/>
              <a:t>边框的高亮显示颜色。</a:t>
            </a:r>
          </a:p>
          <a:p>
            <a:pPr marL="285750" lvl="0" indent="-285750">
              <a:lnSpc>
                <a:spcPct val="150000"/>
              </a:lnSpc>
              <a:buSzPct val="60000"/>
              <a:buFont typeface="Wingdings" panose="05000000000000000000" pitchFamily="2" charset="2"/>
              <a:buChar char="l"/>
            </a:pPr>
            <a:r>
              <a:rPr lang="en-US" altLang="zh-CN" dirty="0" err="1"/>
              <a:t>cellpadding</a:t>
            </a:r>
            <a:r>
              <a:rPr lang="zh-CN" altLang="zh-CN" dirty="0"/>
              <a:t>。指定单元格内数据与单元格边框之间的间距。</a:t>
            </a:r>
          </a:p>
          <a:p>
            <a:pPr marL="285750" lvl="0" indent="-285750">
              <a:lnSpc>
                <a:spcPct val="150000"/>
              </a:lnSpc>
              <a:buSzPct val="60000"/>
              <a:buFont typeface="Wingdings" panose="05000000000000000000" pitchFamily="2" charset="2"/>
              <a:buChar char="l"/>
            </a:pPr>
            <a:r>
              <a:rPr lang="en-US" altLang="zh-CN" dirty="0" err="1"/>
              <a:t>cellspacing</a:t>
            </a:r>
            <a:r>
              <a:rPr lang="zh-CN" altLang="zh-CN" dirty="0"/>
              <a:t>。指定单元格之间的间距。</a:t>
            </a:r>
          </a:p>
          <a:p>
            <a:pPr marL="285750" lvl="0" indent="-285750">
              <a:lnSpc>
                <a:spcPct val="150000"/>
              </a:lnSpc>
              <a:buSzPct val="60000"/>
              <a:buFont typeface="Wingdings" panose="05000000000000000000" pitchFamily="2" charset="2"/>
              <a:buChar char="l"/>
            </a:pPr>
            <a:r>
              <a:rPr lang="en-US" altLang="zh-CN" dirty="0"/>
              <a:t>width</a:t>
            </a:r>
            <a:r>
              <a:rPr lang="zh-CN" altLang="zh-CN" dirty="0"/>
              <a:t>。指定表格的宽度。</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3607419" cy="461665"/>
          </a:xfrm>
          <a:prstGeom prst="rect">
            <a:avLst/>
          </a:prstGeom>
          <a:noFill/>
        </p:spPr>
        <p:txBody>
          <a:bodyPr wrap="square" rtlCol="0">
            <a:spAutoFit/>
          </a:bodyPr>
          <a:lstStyle/>
          <a:p>
            <a:r>
              <a:rPr lang="en-US" altLang="zh-CN" sz="2400" b="1" dirty="0">
                <a:solidFill>
                  <a:schemeClr val="bg1"/>
                </a:solidFill>
              </a:rPr>
              <a:t>2. &lt;</a:t>
            </a:r>
            <a:r>
              <a:rPr lang="en-US" altLang="zh-CN" sz="2400" b="1" dirty="0" err="1">
                <a:solidFill>
                  <a:schemeClr val="bg1"/>
                </a:solidFill>
              </a:rPr>
              <a:t>tr</a:t>
            </a:r>
            <a:r>
              <a:rPr lang="en-US" altLang="zh-CN" sz="2400" b="1" dirty="0">
                <a:solidFill>
                  <a:schemeClr val="bg1"/>
                </a:solidFill>
              </a:rPr>
              <a:t>&gt;</a:t>
            </a:r>
            <a:r>
              <a:rPr lang="zh-CN" altLang="zh-CN" sz="2400" b="1" dirty="0">
                <a:solidFill>
                  <a:schemeClr val="bg1"/>
                </a:solidFill>
              </a:rPr>
              <a:t>标记的属性</a:t>
            </a:r>
          </a:p>
        </p:txBody>
      </p:sp>
      <p:sp>
        <p:nvSpPr>
          <p:cNvPr id="3" name="TextBox 2"/>
          <p:cNvSpPr txBox="1"/>
          <p:nvPr/>
        </p:nvSpPr>
        <p:spPr>
          <a:xfrm>
            <a:off x="1180214" y="1063256"/>
            <a:ext cx="9760688" cy="3831818"/>
          </a:xfrm>
          <a:prstGeom prst="rect">
            <a:avLst/>
          </a:prstGeom>
          <a:noFill/>
        </p:spPr>
        <p:txBody>
          <a:bodyPr wrap="square" rtlCol="0">
            <a:spAutoFit/>
          </a:bodyPr>
          <a:lstStyle/>
          <a:p>
            <a:pPr indent="446405">
              <a:lnSpc>
                <a:spcPct val="150000"/>
              </a:lnSpc>
            </a:pPr>
            <a:r>
              <a:rPr lang="zh-CN" altLang="zh-CN" dirty="0"/>
              <a:t>表格中的每一行都是由</a:t>
            </a:r>
            <a:r>
              <a:rPr lang="en-US" altLang="zh-CN" dirty="0"/>
              <a:t>&lt;</a:t>
            </a:r>
            <a:r>
              <a:rPr lang="en-US" altLang="zh-CN" dirty="0" err="1"/>
              <a:t>tr</a:t>
            </a:r>
            <a:r>
              <a:rPr lang="en-US" altLang="zh-CN" dirty="0"/>
              <a:t>&gt;</a:t>
            </a:r>
            <a:r>
              <a:rPr lang="zh-CN" altLang="zh-CN" dirty="0"/>
              <a:t>标记来定义的，它有如下属性：</a:t>
            </a:r>
          </a:p>
          <a:p>
            <a:pPr marL="285750" lvl="0" indent="-285750">
              <a:lnSpc>
                <a:spcPct val="150000"/>
              </a:lnSpc>
              <a:buSzPct val="60000"/>
              <a:buFont typeface="Wingdings" panose="05000000000000000000" pitchFamily="2" charset="2"/>
              <a:buChar char="l"/>
            </a:pPr>
            <a:r>
              <a:rPr lang="en-US" altLang="zh-CN" dirty="0"/>
              <a:t>align</a:t>
            </a:r>
            <a:r>
              <a:rPr lang="zh-CN" altLang="zh-CN" dirty="0"/>
              <a:t>。指定行中单元格的水平对齐方式。</a:t>
            </a:r>
          </a:p>
          <a:p>
            <a:pPr marL="285750" lvl="0" indent="-285750">
              <a:lnSpc>
                <a:spcPct val="150000"/>
              </a:lnSpc>
              <a:buSzPct val="60000"/>
              <a:buFont typeface="Wingdings" panose="05000000000000000000" pitchFamily="2" charset="2"/>
              <a:buChar char="l"/>
            </a:pPr>
            <a:r>
              <a:rPr lang="en-US" altLang="zh-CN" dirty="0"/>
              <a:t>background</a:t>
            </a:r>
            <a:r>
              <a:rPr lang="zh-CN" altLang="zh-CN" dirty="0"/>
              <a:t>。指定行的背景图像文件的</a:t>
            </a:r>
            <a:r>
              <a:rPr lang="en-US" altLang="zh-CN" dirty="0"/>
              <a:t>URL</a:t>
            </a:r>
            <a:r>
              <a:rPr lang="zh-CN" altLang="zh-CN" dirty="0"/>
              <a:t>地址。</a:t>
            </a:r>
          </a:p>
          <a:p>
            <a:pPr marL="285750" lvl="0" indent="-285750">
              <a:lnSpc>
                <a:spcPct val="150000"/>
              </a:lnSpc>
              <a:buSzPct val="60000"/>
              <a:buFont typeface="Wingdings" panose="05000000000000000000" pitchFamily="2" charset="2"/>
              <a:buChar char="l"/>
            </a:pPr>
            <a:r>
              <a:rPr lang="en-US" altLang="zh-CN" dirty="0" err="1"/>
              <a:t>bgcolor</a:t>
            </a:r>
            <a:r>
              <a:rPr lang="zh-CN" altLang="zh-CN" dirty="0"/>
              <a:t>。指定行的背景颜色。</a:t>
            </a:r>
          </a:p>
          <a:p>
            <a:pPr marL="285750" lvl="0" indent="-285750">
              <a:lnSpc>
                <a:spcPct val="150000"/>
              </a:lnSpc>
              <a:buSzPct val="60000"/>
              <a:buFont typeface="Wingdings" panose="05000000000000000000" pitchFamily="2" charset="2"/>
              <a:buChar char="l"/>
            </a:pPr>
            <a:r>
              <a:rPr lang="en-US" altLang="zh-CN" dirty="0" err="1"/>
              <a:t>bordercolor</a:t>
            </a:r>
            <a:r>
              <a:rPr lang="zh-CN" altLang="zh-CN" dirty="0"/>
              <a:t>。指定行的边框颜色，只有</a:t>
            </a:r>
            <a:r>
              <a:rPr lang="en-US" altLang="zh-CN" dirty="0"/>
              <a:t>&lt;table&gt;</a:t>
            </a:r>
            <a:r>
              <a:rPr lang="zh-CN" altLang="zh-CN" dirty="0"/>
              <a:t>标记的</a:t>
            </a:r>
            <a:r>
              <a:rPr lang="en-US" altLang="zh-CN" dirty="0"/>
              <a:t>border</a:t>
            </a:r>
            <a:r>
              <a:rPr lang="zh-CN" altLang="zh-CN" dirty="0"/>
              <a:t>属性不等于</a:t>
            </a:r>
            <a:r>
              <a:rPr lang="en-US" altLang="zh-CN" dirty="0"/>
              <a:t>0</a:t>
            </a:r>
            <a:r>
              <a:rPr lang="zh-CN" altLang="zh-CN" dirty="0"/>
              <a:t>时起作用。</a:t>
            </a:r>
          </a:p>
          <a:p>
            <a:pPr marL="285750" lvl="0" indent="-285750">
              <a:lnSpc>
                <a:spcPct val="150000"/>
              </a:lnSpc>
              <a:buSzPct val="60000"/>
              <a:buFont typeface="Wingdings" panose="05000000000000000000" pitchFamily="2" charset="2"/>
              <a:buChar char="l"/>
            </a:pPr>
            <a:r>
              <a:rPr lang="en-US" altLang="zh-CN" dirty="0" err="1"/>
              <a:t>bordercolordark</a:t>
            </a:r>
            <a:r>
              <a:rPr lang="zh-CN" altLang="zh-CN" dirty="0"/>
              <a:t>。指定行的</a:t>
            </a:r>
            <a:r>
              <a:rPr lang="en-US" altLang="zh-CN" dirty="0"/>
              <a:t>3D</a:t>
            </a:r>
            <a:r>
              <a:rPr lang="zh-CN" altLang="zh-CN" dirty="0"/>
              <a:t>边框的阴影颜色。</a:t>
            </a:r>
          </a:p>
          <a:p>
            <a:pPr marL="285750" lvl="0" indent="-285750">
              <a:lnSpc>
                <a:spcPct val="150000"/>
              </a:lnSpc>
              <a:buSzPct val="60000"/>
              <a:buFont typeface="Wingdings" panose="05000000000000000000" pitchFamily="2" charset="2"/>
              <a:buChar char="l"/>
            </a:pPr>
            <a:r>
              <a:rPr lang="en-US" altLang="zh-CN" dirty="0" err="1"/>
              <a:t>bordercolorlight</a:t>
            </a:r>
            <a:r>
              <a:rPr lang="zh-CN" altLang="zh-CN" dirty="0"/>
              <a:t>。指定行的</a:t>
            </a:r>
            <a:r>
              <a:rPr lang="en-US" altLang="zh-CN" dirty="0"/>
              <a:t>3D</a:t>
            </a:r>
            <a:r>
              <a:rPr lang="zh-CN" altLang="zh-CN" dirty="0"/>
              <a:t>边框的高亮显示颜色。</a:t>
            </a:r>
          </a:p>
          <a:p>
            <a:pPr marL="285750" lvl="0" indent="-285750">
              <a:lnSpc>
                <a:spcPct val="150000"/>
              </a:lnSpc>
              <a:buSzPct val="60000"/>
              <a:buFont typeface="Wingdings" panose="05000000000000000000" pitchFamily="2" charset="2"/>
              <a:buChar char="l"/>
            </a:pPr>
            <a:r>
              <a:rPr lang="en-US" altLang="zh-CN" dirty="0" err="1"/>
              <a:t>valign</a:t>
            </a:r>
            <a:r>
              <a:rPr lang="zh-CN" altLang="zh-CN" dirty="0"/>
              <a:t>。指定行中单元格内容的垂直对齐方式，取值为</a:t>
            </a:r>
            <a:r>
              <a:rPr lang="en-US" altLang="zh-CN" dirty="0"/>
              <a:t>top</a:t>
            </a:r>
            <a:r>
              <a:rPr lang="zh-CN" altLang="zh-CN" dirty="0"/>
              <a:t>、</a:t>
            </a:r>
            <a:r>
              <a:rPr lang="en-US" altLang="zh-CN" dirty="0"/>
              <a:t>middle</a:t>
            </a:r>
            <a:r>
              <a:rPr lang="zh-CN" altLang="zh-CN" dirty="0"/>
              <a:t>、</a:t>
            </a:r>
            <a:r>
              <a:rPr lang="en-US" altLang="zh-CN" dirty="0"/>
              <a:t>bottom</a:t>
            </a:r>
            <a:r>
              <a:rPr lang="zh-CN" altLang="zh-CN" dirty="0"/>
              <a:t>、</a:t>
            </a:r>
            <a:r>
              <a:rPr lang="en-US" altLang="zh-CN" dirty="0"/>
              <a:t>baseline</a:t>
            </a:r>
            <a:r>
              <a:rPr lang="zh-CN" altLang="zh-CN" dirty="0"/>
              <a:t>（基线对齐）。</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3607419" cy="461665"/>
          </a:xfrm>
          <a:prstGeom prst="rect">
            <a:avLst/>
          </a:prstGeom>
          <a:noFill/>
        </p:spPr>
        <p:txBody>
          <a:bodyPr wrap="square" rtlCol="0">
            <a:spAutoFit/>
          </a:bodyPr>
          <a:lstStyle/>
          <a:p>
            <a:r>
              <a:rPr lang="en-US" altLang="zh-CN" sz="2400" b="1" dirty="0">
                <a:solidFill>
                  <a:schemeClr val="bg1"/>
                </a:solidFill>
              </a:rPr>
              <a:t>3. &lt;</a:t>
            </a:r>
            <a:r>
              <a:rPr lang="en-US" altLang="zh-CN" sz="2400" b="1" dirty="0" err="1">
                <a:solidFill>
                  <a:schemeClr val="bg1"/>
                </a:solidFill>
              </a:rPr>
              <a:t>th</a:t>
            </a:r>
            <a:r>
              <a:rPr lang="en-US" altLang="zh-CN" sz="2400" b="1" dirty="0">
                <a:solidFill>
                  <a:schemeClr val="bg1"/>
                </a:solidFill>
              </a:rPr>
              <a:t>&gt;</a:t>
            </a:r>
            <a:r>
              <a:rPr lang="zh-CN" altLang="zh-CN" sz="2400" b="1" dirty="0">
                <a:solidFill>
                  <a:schemeClr val="bg1"/>
                </a:solidFill>
              </a:rPr>
              <a:t>和</a:t>
            </a:r>
            <a:r>
              <a:rPr lang="en-US" altLang="zh-CN" sz="2400" b="1" dirty="0">
                <a:solidFill>
                  <a:schemeClr val="bg1"/>
                </a:solidFill>
              </a:rPr>
              <a:t>&lt;td&gt;</a:t>
            </a:r>
            <a:r>
              <a:rPr lang="zh-CN" altLang="zh-CN" sz="2400" b="1" dirty="0">
                <a:solidFill>
                  <a:schemeClr val="bg1"/>
                </a:solidFill>
              </a:rPr>
              <a:t>标记的属性</a:t>
            </a:r>
          </a:p>
        </p:txBody>
      </p:sp>
      <p:sp>
        <p:nvSpPr>
          <p:cNvPr id="3" name="TextBox 2"/>
          <p:cNvSpPr txBox="1"/>
          <p:nvPr/>
        </p:nvSpPr>
        <p:spPr>
          <a:xfrm>
            <a:off x="1127051" y="1010093"/>
            <a:ext cx="9930809" cy="4662815"/>
          </a:xfrm>
          <a:prstGeom prst="rect">
            <a:avLst/>
          </a:prstGeom>
          <a:noFill/>
        </p:spPr>
        <p:txBody>
          <a:bodyPr wrap="square" rtlCol="0">
            <a:spAutoFit/>
          </a:bodyPr>
          <a:lstStyle/>
          <a:p>
            <a:pPr indent="446405">
              <a:lnSpc>
                <a:spcPct val="150000"/>
              </a:lnSpc>
            </a:pPr>
            <a:r>
              <a:rPr lang="zh-CN" altLang="zh-CN" dirty="0"/>
              <a:t>表格的单元格通过</a:t>
            </a:r>
            <a:r>
              <a:rPr lang="en-US" altLang="zh-CN" dirty="0"/>
              <a:t>&lt;td&gt;</a:t>
            </a:r>
            <a:r>
              <a:rPr lang="zh-CN" altLang="zh-CN" dirty="0"/>
              <a:t>标记来定义，标题单元格可以使用</a:t>
            </a:r>
            <a:r>
              <a:rPr lang="en-US" altLang="zh-CN" dirty="0"/>
              <a:t>&lt;</a:t>
            </a:r>
            <a:r>
              <a:rPr lang="en-US" altLang="zh-CN" dirty="0" err="1"/>
              <a:t>th</a:t>
            </a:r>
            <a:r>
              <a:rPr lang="en-US" altLang="zh-CN" dirty="0"/>
              <a:t>&gt;</a:t>
            </a:r>
            <a:r>
              <a:rPr lang="zh-CN" altLang="zh-CN" dirty="0"/>
              <a:t>标记来定义，</a:t>
            </a:r>
            <a:r>
              <a:rPr lang="en-US" altLang="zh-CN" dirty="0"/>
              <a:t>&lt;</a:t>
            </a:r>
            <a:r>
              <a:rPr lang="en-US" altLang="zh-CN" dirty="0" err="1"/>
              <a:t>th</a:t>
            </a:r>
            <a:r>
              <a:rPr lang="en-US" altLang="zh-CN" dirty="0"/>
              <a:t>&gt;</a:t>
            </a:r>
            <a:r>
              <a:rPr lang="zh-CN" altLang="zh-CN" dirty="0"/>
              <a:t>和</a:t>
            </a:r>
            <a:r>
              <a:rPr lang="en-US" altLang="zh-CN" dirty="0"/>
              <a:t>&lt;td&gt;</a:t>
            </a:r>
            <a:r>
              <a:rPr lang="zh-CN" altLang="zh-CN" dirty="0"/>
              <a:t>标记的属性如下：</a:t>
            </a:r>
          </a:p>
          <a:p>
            <a:pPr marL="285750" lvl="0" indent="-285750">
              <a:lnSpc>
                <a:spcPct val="150000"/>
              </a:lnSpc>
              <a:buSzPct val="60000"/>
              <a:buFont typeface="Wingdings" panose="05000000000000000000" pitchFamily="2" charset="2"/>
              <a:buChar char="l"/>
            </a:pPr>
            <a:r>
              <a:rPr lang="en-US" altLang="zh-CN" dirty="0"/>
              <a:t>align</a:t>
            </a:r>
            <a:r>
              <a:rPr lang="zh-CN" altLang="zh-CN" dirty="0"/>
              <a:t>。指定单元格的水平对齐方式。</a:t>
            </a:r>
          </a:p>
          <a:p>
            <a:pPr marL="285750" lvl="0" indent="-285750">
              <a:lnSpc>
                <a:spcPct val="150000"/>
              </a:lnSpc>
              <a:buSzPct val="60000"/>
              <a:buFont typeface="Wingdings" panose="05000000000000000000" pitchFamily="2" charset="2"/>
              <a:buChar char="l"/>
            </a:pPr>
            <a:r>
              <a:rPr lang="en-US" altLang="zh-CN" dirty="0" err="1"/>
              <a:t>bgcolor</a:t>
            </a:r>
            <a:r>
              <a:rPr lang="zh-CN" altLang="zh-CN" dirty="0"/>
              <a:t>。指定单元格的背景颜色。</a:t>
            </a:r>
          </a:p>
          <a:p>
            <a:pPr marL="285750" lvl="0" indent="-285750">
              <a:lnSpc>
                <a:spcPct val="150000"/>
              </a:lnSpc>
              <a:buSzPct val="60000"/>
              <a:buFont typeface="Wingdings" panose="05000000000000000000" pitchFamily="2" charset="2"/>
              <a:buChar char="l"/>
            </a:pPr>
            <a:r>
              <a:rPr lang="en-US" altLang="zh-CN" dirty="0" err="1"/>
              <a:t>bordercolor</a:t>
            </a:r>
            <a:r>
              <a:rPr lang="zh-CN" altLang="zh-CN" dirty="0"/>
              <a:t>。指定单元格的边框颜色，只有</a:t>
            </a:r>
            <a:r>
              <a:rPr lang="en-US" altLang="zh-CN" dirty="0"/>
              <a:t>&lt;table&gt;</a:t>
            </a:r>
            <a:r>
              <a:rPr lang="zh-CN" altLang="zh-CN" dirty="0"/>
              <a:t>标记的</a:t>
            </a:r>
            <a:r>
              <a:rPr lang="en-US" altLang="zh-CN" dirty="0"/>
              <a:t>border</a:t>
            </a:r>
            <a:r>
              <a:rPr lang="zh-CN" altLang="zh-CN" dirty="0"/>
              <a:t>属性不等于</a:t>
            </a:r>
            <a:r>
              <a:rPr lang="en-US" altLang="zh-CN" dirty="0"/>
              <a:t>0</a:t>
            </a:r>
            <a:r>
              <a:rPr lang="zh-CN" altLang="zh-CN" dirty="0"/>
              <a:t>时起作用。</a:t>
            </a:r>
          </a:p>
          <a:p>
            <a:pPr marL="285750" lvl="0" indent="-285750">
              <a:lnSpc>
                <a:spcPct val="150000"/>
              </a:lnSpc>
              <a:buSzPct val="60000"/>
              <a:buFont typeface="Wingdings" panose="05000000000000000000" pitchFamily="2" charset="2"/>
              <a:buChar char="l"/>
            </a:pPr>
            <a:r>
              <a:rPr lang="en-US" altLang="zh-CN" dirty="0" err="1"/>
              <a:t>bordercolordark</a:t>
            </a:r>
            <a:r>
              <a:rPr lang="zh-CN" altLang="zh-CN" dirty="0"/>
              <a:t>。指定单元格的</a:t>
            </a:r>
            <a:r>
              <a:rPr lang="en-US" altLang="zh-CN" dirty="0"/>
              <a:t>3D</a:t>
            </a:r>
            <a:r>
              <a:rPr lang="zh-CN" altLang="zh-CN" dirty="0"/>
              <a:t>边框的阴影颜色。</a:t>
            </a:r>
          </a:p>
          <a:p>
            <a:pPr marL="285750" lvl="0" indent="-285750">
              <a:lnSpc>
                <a:spcPct val="150000"/>
              </a:lnSpc>
              <a:buSzPct val="60000"/>
              <a:buFont typeface="Wingdings" panose="05000000000000000000" pitchFamily="2" charset="2"/>
              <a:buChar char="l"/>
            </a:pPr>
            <a:r>
              <a:rPr lang="en-US" altLang="zh-CN" dirty="0" err="1"/>
              <a:t>bordercolorlight</a:t>
            </a:r>
            <a:r>
              <a:rPr lang="zh-CN" altLang="zh-CN" dirty="0"/>
              <a:t>。指定单元格的</a:t>
            </a:r>
            <a:r>
              <a:rPr lang="en-US" altLang="zh-CN" dirty="0"/>
              <a:t>3D</a:t>
            </a:r>
            <a:r>
              <a:rPr lang="zh-CN" altLang="zh-CN" dirty="0"/>
              <a:t>边框的高亮显示颜色。</a:t>
            </a:r>
          </a:p>
          <a:p>
            <a:pPr marL="285750" lvl="0" indent="-285750">
              <a:lnSpc>
                <a:spcPct val="150000"/>
              </a:lnSpc>
              <a:buSzPct val="60000"/>
              <a:buFont typeface="Wingdings" panose="05000000000000000000" pitchFamily="2" charset="2"/>
              <a:buChar char="l"/>
            </a:pPr>
            <a:r>
              <a:rPr lang="en-US" altLang="zh-CN" dirty="0" err="1"/>
              <a:t>colspan</a:t>
            </a:r>
            <a:r>
              <a:rPr lang="zh-CN" altLang="zh-CN" dirty="0"/>
              <a:t>。指定合并单元格时一个单元格跨越的表格列数。</a:t>
            </a:r>
          </a:p>
          <a:p>
            <a:pPr marL="285750" lvl="0" indent="-285750">
              <a:lnSpc>
                <a:spcPct val="150000"/>
              </a:lnSpc>
              <a:buSzPct val="60000"/>
              <a:buFont typeface="Wingdings" panose="05000000000000000000" pitchFamily="2" charset="2"/>
              <a:buChar char="l"/>
            </a:pPr>
            <a:r>
              <a:rPr lang="en-US" altLang="zh-CN" dirty="0" err="1"/>
              <a:t>rowspan</a:t>
            </a:r>
            <a:r>
              <a:rPr lang="zh-CN" altLang="zh-CN" dirty="0"/>
              <a:t>。指定合并单元格时一个单元格跨越的表格行数。</a:t>
            </a:r>
          </a:p>
          <a:p>
            <a:pPr marL="285750" lvl="0" indent="-285750">
              <a:lnSpc>
                <a:spcPct val="150000"/>
              </a:lnSpc>
              <a:buSzPct val="60000"/>
              <a:buFont typeface="Wingdings" panose="05000000000000000000" pitchFamily="2" charset="2"/>
              <a:buChar char="l"/>
            </a:pPr>
            <a:r>
              <a:rPr lang="en-US" altLang="zh-CN" dirty="0" err="1"/>
              <a:t>valign</a:t>
            </a:r>
            <a:r>
              <a:rPr lang="zh-CN" altLang="zh-CN" dirty="0"/>
              <a:t>。指定单元格中文本的垂直对齐方式。</a:t>
            </a:r>
          </a:p>
          <a:p>
            <a:pPr marL="285750" lvl="0" indent="-285750">
              <a:lnSpc>
                <a:spcPct val="150000"/>
              </a:lnSpc>
              <a:buSzPct val="60000"/>
              <a:buFont typeface="Wingdings" panose="05000000000000000000" pitchFamily="2" charset="2"/>
              <a:buChar char="l"/>
            </a:pPr>
            <a:r>
              <a:rPr lang="en-US" altLang="zh-CN" dirty="0" err="1"/>
              <a:t>nowrap</a:t>
            </a:r>
            <a:r>
              <a:rPr lang="zh-CN" altLang="zh-CN" dirty="0"/>
              <a:t>。若指定该属性，则要避免</a:t>
            </a:r>
            <a:r>
              <a:rPr lang="en-US" altLang="zh-CN" dirty="0"/>
              <a:t>Web</a:t>
            </a:r>
            <a:r>
              <a:rPr lang="zh-CN" altLang="zh-CN" dirty="0"/>
              <a:t>浏览器将单元格里的文本换行。</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464" y="282012"/>
            <a:ext cx="3607419" cy="461665"/>
          </a:xfrm>
          <a:prstGeom prst="rect">
            <a:avLst/>
          </a:prstGeom>
          <a:noFill/>
        </p:spPr>
        <p:txBody>
          <a:bodyPr wrap="square" rtlCol="0">
            <a:spAutoFit/>
          </a:bodyPr>
          <a:lstStyle/>
          <a:p>
            <a:r>
              <a:rPr lang="en-US" altLang="zh-CN" sz="2400" b="1" dirty="0">
                <a:solidFill>
                  <a:schemeClr val="bg1"/>
                </a:solidFill>
              </a:rPr>
              <a:t>3. &lt;</a:t>
            </a:r>
            <a:r>
              <a:rPr lang="en-US" altLang="zh-CN" sz="2400" b="1" dirty="0" err="1">
                <a:solidFill>
                  <a:schemeClr val="bg1"/>
                </a:solidFill>
              </a:rPr>
              <a:t>th</a:t>
            </a:r>
            <a:r>
              <a:rPr lang="en-US" altLang="zh-CN" sz="2400" b="1" dirty="0">
                <a:solidFill>
                  <a:schemeClr val="bg1"/>
                </a:solidFill>
              </a:rPr>
              <a:t>&gt;</a:t>
            </a:r>
            <a:r>
              <a:rPr lang="zh-CN" altLang="zh-CN" sz="2400" b="1" dirty="0">
                <a:solidFill>
                  <a:schemeClr val="bg1"/>
                </a:solidFill>
              </a:rPr>
              <a:t>和</a:t>
            </a:r>
            <a:r>
              <a:rPr lang="en-US" altLang="zh-CN" sz="2400" b="1" dirty="0">
                <a:solidFill>
                  <a:schemeClr val="bg1"/>
                </a:solidFill>
              </a:rPr>
              <a:t>&lt;td&gt;</a:t>
            </a:r>
            <a:r>
              <a:rPr lang="zh-CN" altLang="zh-CN" sz="2400" b="1" dirty="0">
                <a:solidFill>
                  <a:schemeClr val="bg1"/>
                </a:solidFill>
              </a:rPr>
              <a:t>标记的属性</a:t>
            </a:r>
          </a:p>
        </p:txBody>
      </p:sp>
      <p:sp>
        <p:nvSpPr>
          <p:cNvPr id="3" name="TextBox 2"/>
          <p:cNvSpPr txBox="1"/>
          <p:nvPr/>
        </p:nvSpPr>
        <p:spPr>
          <a:xfrm>
            <a:off x="1244009" y="1095153"/>
            <a:ext cx="9686261" cy="923330"/>
          </a:xfrm>
          <a:prstGeom prst="rect">
            <a:avLst/>
          </a:prstGeom>
          <a:noFill/>
        </p:spPr>
        <p:txBody>
          <a:bodyPr wrap="square" rtlCol="0">
            <a:spAutoFit/>
          </a:bodyPr>
          <a:lstStyle/>
          <a:p>
            <a:r>
              <a:rPr lang="zh-CN" altLang="zh-CN" dirty="0"/>
              <a:t>【例</a:t>
            </a:r>
            <a:r>
              <a:rPr lang="en-US" altLang="zh-CN" dirty="0"/>
              <a:t>2.3</a:t>
            </a:r>
            <a:r>
              <a:rPr lang="zh-CN" altLang="zh-CN" dirty="0"/>
              <a:t>】创建一个</a:t>
            </a:r>
            <a:r>
              <a:rPr lang="zh-CN" altLang="zh-CN" dirty="0">
                <a:hlinkClick r:id="rId2" action="ppaction://hlinkfile"/>
              </a:rPr>
              <a:t>统计学生课程成绩的表格。</a:t>
            </a:r>
            <a:endParaRPr lang="zh-CN" altLang="zh-CN" dirty="0"/>
          </a:p>
          <a:p>
            <a:r>
              <a:rPr lang="zh-CN" altLang="zh-CN" dirty="0"/>
              <a:t>新建</a:t>
            </a:r>
            <a:r>
              <a:rPr lang="en-US" altLang="zh-CN" dirty="0"/>
              <a:t>EX2_3.htm</a:t>
            </a:r>
            <a:r>
              <a:rPr lang="zh-CN" altLang="zh-CN" dirty="0"/>
              <a:t>文件，输入以下代码：</a:t>
            </a:r>
          </a:p>
          <a:p>
            <a:r>
              <a:rPr lang="zh-CN" altLang="zh-CN" dirty="0"/>
              <a:t>其运行结果如图</a:t>
            </a:r>
            <a:r>
              <a:rPr lang="en-US" altLang="zh-CN" dirty="0"/>
              <a:t>2.4</a:t>
            </a:r>
            <a:r>
              <a:rPr lang="zh-CN" altLang="zh-CN" dirty="0"/>
              <a:t>所示。</a:t>
            </a:r>
          </a:p>
        </p:txBody>
      </p:sp>
      <p:pic>
        <p:nvPicPr>
          <p:cNvPr id="1638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3229" y="2018482"/>
            <a:ext cx="6450139" cy="4149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9" name="文本框 68"/>
          <p:cNvSpPr txBox="1"/>
          <p:nvPr/>
        </p:nvSpPr>
        <p:spPr>
          <a:xfrm>
            <a:off x="5104781" y="2438097"/>
            <a:ext cx="3122211" cy="521970"/>
          </a:xfrm>
          <a:prstGeom prst="rect">
            <a:avLst/>
          </a:prstGeom>
          <a:gradFill>
            <a:gsLst>
              <a:gs pos="0">
                <a:srgbClr val="CA687F"/>
              </a:gs>
              <a:gs pos="18000">
                <a:srgbClr val="CA687F"/>
              </a:gs>
              <a:gs pos="100000">
                <a:srgbClr val="E7B2C4"/>
              </a:gs>
            </a:gsLst>
            <a:lin ang="5400000" scaled="0"/>
          </a:gradFill>
          <a:effectLst/>
        </p:spPr>
        <p:txBody>
          <a:bodyPr wrap="square" rtlCol="0">
            <a:spAutoFit/>
          </a:bodyPr>
          <a:lstStyle/>
          <a:p>
            <a:pPr algn="ctr"/>
            <a:r>
              <a:rPr lang="en-US" altLang="zh-CN" sz="2800" b="1" dirty="0">
                <a:solidFill>
                  <a:schemeClr val="bg1"/>
                </a:solidFill>
              </a:rPr>
              <a:t>!</a:t>
            </a:r>
            <a:r>
              <a:rPr lang="zh-CN" altLang="zh-CN" sz="2800" b="1" dirty="0">
                <a:solidFill>
                  <a:schemeClr val="bg1"/>
                </a:solidFill>
              </a:rPr>
              <a:t>表单的应用</a:t>
            </a:r>
          </a:p>
        </p:txBody>
      </p:sp>
      <p:sp>
        <p:nvSpPr>
          <p:cNvPr id="20" name="文本框 128"/>
          <p:cNvSpPr txBox="1"/>
          <p:nvPr/>
        </p:nvSpPr>
        <p:spPr>
          <a:xfrm>
            <a:off x="4214356" y="2373075"/>
            <a:ext cx="828000" cy="707886"/>
          </a:xfrm>
          <a:prstGeom prst="rect">
            <a:avLst/>
          </a:prstGeom>
          <a:noFill/>
          <a:ln>
            <a:noFill/>
          </a:ln>
        </p:spPr>
        <p:txBody>
          <a:bodyPr wrap="square" rtlCol="0">
            <a:spAutoFit/>
          </a:bodyPr>
          <a:lstStyle/>
          <a:p>
            <a:pPr algn="ctr"/>
            <a:r>
              <a:rPr lang="en-US" altLang="zh-CN" sz="4000" b="1" dirty="0">
                <a:solidFill>
                  <a:schemeClr val="bg1"/>
                </a:solidFill>
                <a:latin typeface="微软雅黑" panose="020B0503020204020204" charset="-122"/>
                <a:ea typeface="微软雅黑" panose="020B0503020204020204" charset="-122"/>
              </a:rPr>
              <a:t>06</a:t>
            </a:r>
          </a:p>
        </p:txBody>
      </p:sp>
      <p:sp>
        <p:nvSpPr>
          <p:cNvPr id="21" name="矩形 20"/>
          <p:cNvSpPr/>
          <p:nvPr/>
        </p:nvSpPr>
        <p:spPr>
          <a:xfrm>
            <a:off x="4214356" y="2313018"/>
            <a:ext cx="828000" cy="82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矩形 1"/>
          <p:cNvSpPr/>
          <p:nvPr/>
        </p:nvSpPr>
        <p:spPr>
          <a:xfrm>
            <a:off x="5193050" y="3132696"/>
            <a:ext cx="2039084" cy="369332"/>
          </a:xfrm>
          <a:prstGeom prst="rect">
            <a:avLst/>
          </a:prstGeom>
        </p:spPr>
        <p:txBody>
          <a:bodyPr wrap="none">
            <a:spAutoFit/>
          </a:bodyPr>
          <a:lstStyle/>
          <a:p>
            <a:r>
              <a:rPr lang="en-US" altLang="zh-CN" b="1" dirty="0"/>
              <a:t>1. </a:t>
            </a:r>
            <a:r>
              <a:rPr lang="zh-CN" altLang="zh-CN" b="1" dirty="0"/>
              <a:t>表单标记</a:t>
            </a:r>
            <a:r>
              <a:rPr lang="en-US" altLang="zh-CN" b="1" dirty="0"/>
              <a:t>&lt;form&gt;</a:t>
            </a:r>
            <a:endParaRPr lang="zh-CN" altLang="zh-CN" b="1" dirty="0"/>
          </a:p>
        </p:txBody>
      </p:sp>
      <p:sp>
        <p:nvSpPr>
          <p:cNvPr id="6" name="矩形 5"/>
          <p:cNvSpPr/>
          <p:nvPr/>
        </p:nvSpPr>
        <p:spPr>
          <a:xfrm>
            <a:off x="5197905" y="3871360"/>
            <a:ext cx="1810111" cy="369332"/>
          </a:xfrm>
          <a:prstGeom prst="rect">
            <a:avLst/>
          </a:prstGeom>
        </p:spPr>
        <p:txBody>
          <a:bodyPr wrap="none">
            <a:spAutoFit/>
          </a:bodyPr>
          <a:lstStyle/>
          <a:p>
            <a:r>
              <a:rPr lang="en-US" altLang="zh-CN" b="1" dirty="0"/>
              <a:t>3. </a:t>
            </a:r>
            <a:r>
              <a:rPr lang="zh-CN" altLang="zh-CN" b="1" dirty="0"/>
              <a:t>其他表单控件</a:t>
            </a:r>
          </a:p>
        </p:txBody>
      </p:sp>
      <p:sp>
        <p:nvSpPr>
          <p:cNvPr id="7" name="矩形 6"/>
          <p:cNvSpPr/>
          <p:nvPr/>
        </p:nvSpPr>
        <p:spPr>
          <a:xfrm>
            <a:off x="5197905" y="3502028"/>
            <a:ext cx="3012363" cy="369332"/>
          </a:xfrm>
          <a:prstGeom prst="rect">
            <a:avLst/>
          </a:prstGeom>
        </p:spPr>
        <p:txBody>
          <a:bodyPr wrap="none">
            <a:spAutoFit/>
          </a:bodyPr>
          <a:lstStyle/>
          <a:p>
            <a:r>
              <a:rPr lang="en-US" altLang="zh-CN" b="1" dirty="0"/>
              <a:t>2. </a:t>
            </a:r>
            <a:r>
              <a:rPr lang="zh-CN" altLang="zh-CN" b="1" dirty="0"/>
              <a:t>表单输入控件标记</a:t>
            </a:r>
            <a:r>
              <a:rPr lang="en-US" altLang="zh-CN" b="1" dirty="0"/>
              <a:t>&lt;input&gt;</a:t>
            </a:r>
            <a:endParaRPr lang="zh-CN" altLang="zh-CN" b="1" dirty="0"/>
          </a:p>
        </p:txBody>
      </p:sp>
    </p:spTree>
    <p:custDataLst>
      <p:tags r:id="rId1"/>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465" y="282012"/>
            <a:ext cx="2862842" cy="461665"/>
          </a:xfrm>
          <a:prstGeom prst="rect">
            <a:avLst/>
          </a:prstGeom>
          <a:noFill/>
        </p:spPr>
        <p:txBody>
          <a:bodyPr wrap="square" rtlCol="0">
            <a:spAutoFit/>
          </a:bodyPr>
          <a:lstStyle/>
          <a:p>
            <a:r>
              <a:rPr lang="en-US" altLang="zh-CN" sz="2400" b="1" dirty="0">
                <a:solidFill>
                  <a:schemeClr val="bg1"/>
                </a:solidFill>
              </a:rPr>
              <a:t>XHTML</a:t>
            </a:r>
            <a:endParaRPr lang="zh-CN" altLang="zh-CN" sz="2400" b="1" dirty="0">
              <a:solidFill>
                <a:schemeClr val="bg1"/>
              </a:solidFill>
            </a:endParaRPr>
          </a:p>
        </p:txBody>
      </p:sp>
      <p:sp>
        <p:nvSpPr>
          <p:cNvPr id="3" name="TextBox 2"/>
          <p:cNvSpPr txBox="1"/>
          <p:nvPr/>
        </p:nvSpPr>
        <p:spPr>
          <a:xfrm>
            <a:off x="1010093" y="1233377"/>
            <a:ext cx="9856382" cy="2446824"/>
          </a:xfrm>
          <a:prstGeom prst="rect">
            <a:avLst/>
          </a:prstGeom>
          <a:noFill/>
        </p:spPr>
        <p:txBody>
          <a:bodyPr wrap="square" rtlCol="0">
            <a:spAutoFit/>
          </a:bodyPr>
          <a:lstStyle/>
          <a:p>
            <a:pPr>
              <a:lnSpc>
                <a:spcPct val="150000"/>
              </a:lnSpc>
            </a:pPr>
            <a:r>
              <a:rPr lang="zh-CN" altLang="zh-CN" dirty="0"/>
              <a:t>一个</a:t>
            </a:r>
            <a:r>
              <a:rPr lang="en-US" altLang="zh-CN" dirty="0"/>
              <a:t>XHTML</a:t>
            </a:r>
            <a:r>
              <a:rPr lang="zh-CN" altLang="zh-CN" dirty="0"/>
              <a:t>文档有</a:t>
            </a:r>
            <a:r>
              <a:rPr lang="en-US" altLang="zh-CN" dirty="0"/>
              <a:t>DOCTYPE</a:t>
            </a:r>
            <a:r>
              <a:rPr lang="zh-CN" altLang="zh-CN" dirty="0"/>
              <a:t>、</a:t>
            </a:r>
            <a:r>
              <a:rPr lang="en-US" altLang="zh-CN" dirty="0"/>
              <a:t>head</a:t>
            </a:r>
            <a:r>
              <a:rPr lang="zh-CN" altLang="zh-CN" dirty="0"/>
              <a:t>和</a:t>
            </a:r>
            <a:r>
              <a:rPr lang="en-US" altLang="zh-CN" dirty="0"/>
              <a:t>body</a:t>
            </a:r>
            <a:r>
              <a:rPr lang="zh-CN" altLang="zh-CN" dirty="0"/>
              <a:t>三个主要的部分。基本的文档结构如下：</a:t>
            </a:r>
            <a:endParaRPr lang="en-US" altLang="zh-CN" dirty="0"/>
          </a:p>
          <a:p>
            <a:pPr indent="361950"/>
            <a:r>
              <a:rPr lang="en-US" altLang="zh-CN" dirty="0"/>
              <a:t>&lt;!DOCTYPE ...&gt;</a:t>
            </a:r>
            <a:endParaRPr lang="zh-CN" altLang="zh-CN" dirty="0"/>
          </a:p>
          <a:p>
            <a:pPr indent="361950"/>
            <a:r>
              <a:rPr lang="en-US" altLang="zh-CN" dirty="0"/>
              <a:t>&lt;html&gt;</a:t>
            </a:r>
            <a:endParaRPr lang="zh-CN" altLang="zh-CN" dirty="0"/>
          </a:p>
          <a:p>
            <a:pPr indent="361950"/>
            <a:r>
              <a:rPr lang="en-US" altLang="zh-CN" dirty="0"/>
              <a:t>&lt;head&gt;</a:t>
            </a:r>
            <a:endParaRPr lang="zh-CN" altLang="zh-CN" dirty="0"/>
          </a:p>
          <a:p>
            <a:pPr indent="361950"/>
            <a:r>
              <a:rPr lang="en-US" altLang="zh-CN" dirty="0"/>
              <a:t>&lt;title&gt;... &lt;/title&gt;</a:t>
            </a:r>
            <a:endParaRPr lang="zh-CN" altLang="zh-CN" dirty="0"/>
          </a:p>
          <a:p>
            <a:pPr indent="361950"/>
            <a:r>
              <a:rPr lang="en-US" altLang="zh-CN" dirty="0"/>
              <a:t>&lt;/head&gt;</a:t>
            </a:r>
            <a:endParaRPr lang="zh-CN" altLang="zh-CN" dirty="0"/>
          </a:p>
          <a:p>
            <a:pPr indent="361950"/>
            <a:r>
              <a:rPr lang="en-US" altLang="zh-CN" dirty="0"/>
              <a:t>&lt;body&gt; ... &lt;/body&gt;</a:t>
            </a:r>
            <a:endParaRPr lang="zh-CN" altLang="zh-CN" dirty="0"/>
          </a:p>
          <a:p>
            <a:pPr indent="361950"/>
            <a:r>
              <a:rPr lang="en-US" altLang="zh-CN" dirty="0"/>
              <a:t>&lt;/html&gt;</a:t>
            </a:r>
            <a:endParaRPr lang="zh-CN" altLang="zh-CN"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464" y="282012"/>
            <a:ext cx="3607419" cy="461665"/>
          </a:xfrm>
          <a:prstGeom prst="rect">
            <a:avLst/>
          </a:prstGeom>
          <a:noFill/>
        </p:spPr>
        <p:txBody>
          <a:bodyPr wrap="square" rtlCol="0">
            <a:spAutoFit/>
          </a:bodyPr>
          <a:lstStyle/>
          <a:p>
            <a:r>
              <a:rPr lang="zh-CN" altLang="zh-CN" sz="2400" b="1" dirty="0">
                <a:solidFill>
                  <a:schemeClr val="bg1"/>
                </a:solidFill>
              </a:rPr>
              <a:t>表单的应用</a:t>
            </a:r>
          </a:p>
        </p:txBody>
      </p:sp>
      <p:sp>
        <p:nvSpPr>
          <p:cNvPr id="3" name="TextBox 2"/>
          <p:cNvSpPr txBox="1"/>
          <p:nvPr/>
        </p:nvSpPr>
        <p:spPr>
          <a:xfrm>
            <a:off x="1222744" y="1084521"/>
            <a:ext cx="9824484" cy="1706878"/>
          </a:xfrm>
          <a:prstGeom prst="rect">
            <a:avLst/>
          </a:prstGeom>
          <a:noFill/>
        </p:spPr>
        <p:txBody>
          <a:bodyPr wrap="square" rtlCol="0">
            <a:spAutoFit/>
          </a:bodyPr>
          <a:lstStyle/>
          <a:p>
            <a:pPr indent="542925">
              <a:lnSpc>
                <a:spcPct val="150000"/>
              </a:lnSpc>
            </a:pPr>
            <a:r>
              <a:rPr lang="zh-CN" altLang="zh-CN" dirty="0"/>
              <a:t>表单用来从用户（站点访问者）处收集信息，然后将这些信息提交给服务器处理。表单中可以包含各种交互的控件，如文本框、列表框、复选框和单选按钮等。用户在表单中输入或选择数据后提交，该数据就会提交到相应的表单处理程序，以各种不同的方式进行处理。表单定义格式如下：</a:t>
            </a:r>
            <a:endParaRPr lang="zh-CN" altLang="en-US" dirty="0"/>
          </a:p>
        </p:txBody>
      </p:sp>
      <p:sp>
        <p:nvSpPr>
          <p:cNvPr id="4" name="圆角矩形 3"/>
          <p:cNvSpPr/>
          <p:nvPr/>
        </p:nvSpPr>
        <p:spPr>
          <a:xfrm>
            <a:off x="1846521" y="2791399"/>
            <a:ext cx="8998688" cy="1940957"/>
          </a:xfrm>
          <a:prstGeom prst="roundRect">
            <a:avLst>
              <a:gd name="adj" fmla="val 8998"/>
            </a:avLst>
          </a:prstGeom>
          <a:solidFill>
            <a:schemeClr val="bg1">
              <a:lumMod val="85000"/>
            </a:schemeClr>
          </a:solidFill>
        </p:spPr>
        <p:txBody>
          <a:bodyPr wrap="square">
            <a:spAutoFit/>
          </a:bodyPr>
          <a:lstStyle/>
          <a:p>
            <a:r>
              <a:rPr lang="en-US" altLang="zh-CN" dirty="0"/>
              <a:t>&lt;form </a:t>
            </a:r>
            <a:r>
              <a:rPr lang="zh-CN" altLang="zh-CN" dirty="0"/>
              <a:t>定义</a:t>
            </a:r>
            <a:r>
              <a:rPr lang="en-US" altLang="zh-CN" dirty="0"/>
              <a:t>&gt;</a:t>
            </a:r>
            <a:endParaRPr lang="zh-CN" altLang="zh-CN" dirty="0"/>
          </a:p>
          <a:p>
            <a:r>
              <a:rPr lang="en-US" altLang="zh-CN" dirty="0"/>
              <a:t>	[&lt;input </a:t>
            </a:r>
            <a:r>
              <a:rPr lang="zh-CN" altLang="zh-CN" dirty="0"/>
              <a:t>定义</a:t>
            </a:r>
            <a:r>
              <a:rPr lang="en-US" altLang="zh-CN" dirty="0"/>
              <a:t> /&gt;]</a:t>
            </a:r>
            <a:endParaRPr lang="zh-CN" altLang="zh-CN" dirty="0"/>
          </a:p>
          <a:p>
            <a:r>
              <a:rPr lang="en-US" altLang="zh-CN" dirty="0"/>
              <a:t>	[&lt;</a:t>
            </a:r>
            <a:r>
              <a:rPr lang="en-US" altLang="zh-CN" dirty="0" err="1"/>
              <a:t>textarea</a:t>
            </a:r>
            <a:r>
              <a:rPr lang="en-US" altLang="zh-CN" dirty="0"/>
              <a:t> </a:t>
            </a:r>
            <a:r>
              <a:rPr lang="zh-CN" altLang="zh-CN" dirty="0"/>
              <a:t>定义</a:t>
            </a:r>
            <a:r>
              <a:rPr lang="en-US" altLang="zh-CN" dirty="0"/>
              <a:t>&gt;]</a:t>
            </a:r>
            <a:endParaRPr lang="zh-CN" altLang="zh-CN" dirty="0"/>
          </a:p>
          <a:p>
            <a:r>
              <a:rPr lang="en-US" altLang="zh-CN" dirty="0"/>
              <a:t>	[&lt;select </a:t>
            </a:r>
            <a:r>
              <a:rPr lang="zh-CN" altLang="zh-CN" dirty="0"/>
              <a:t>定义</a:t>
            </a:r>
            <a:r>
              <a:rPr lang="en-US" altLang="zh-CN" dirty="0"/>
              <a:t>&gt;]</a:t>
            </a:r>
            <a:endParaRPr lang="zh-CN" altLang="zh-CN" dirty="0"/>
          </a:p>
          <a:p>
            <a:r>
              <a:rPr lang="en-US" altLang="zh-CN" dirty="0"/>
              <a:t>	[&lt;button </a:t>
            </a:r>
            <a:r>
              <a:rPr lang="zh-CN" altLang="zh-CN" dirty="0"/>
              <a:t>定义</a:t>
            </a:r>
            <a:r>
              <a:rPr lang="en-US" altLang="zh-CN" dirty="0"/>
              <a:t> /&gt;]</a:t>
            </a:r>
            <a:endParaRPr lang="zh-CN" altLang="zh-CN" dirty="0"/>
          </a:p>
          <a:p>
            <a:r>
              <a:rPr lang="en-US" altLang="zh-CN" dirty="0"/>
              <a:t>&lt;/form&gt;</a:t>
            </a:r>
            <a:endParaRPr lang="zh-CN" altLang="zh-CN"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464" y="282012"/>
            <a:ext cx="3607419" cy="461665"/>
          </a:xfrm>
          <a:prstGeom prst="rect">
            <a:avLst/>
          </a:prstGeom>
          <a:noFill/>
        </p:spPr>
        <p:txBody>
          <a:bodyPr wrap="square" rtlCol="0">
            <a:spAutoFit/>
          </a:bodyPr>
          <a:lstStyle/>
          <a:p>
            <a:r>
              <a:rPr lang="en-US" altLang="zh-CN" sz="2400" b="1" dirty="0">
                <a:solidFill>
                  <a:schemeClr val="bg1"/>
                </a:solidFill>
              </a:rPr>
              <a:t>1. </a:t>
            </a:r>
            <a:r>
              <a:rPr lang="zh-CN" altLang="zh-CN" sz="2400" b="1" dirty="0">
                <a:solidFill>
                  <a:schemeClr val="bg1"/>
                </a:solidFill>
              </a:rPr>
              <a:t>表单标记</a:t>
            </a:r>
            <a:r>
              <a:rPr lang="en-US" altLang="zh-CN" sz="2400" b="1" dirty="0">
                <a:solidFill>
                  <a:schemeClr val="bg1"/>
                </a:solidFill>
              </a:rPr>
              <a:t>&lt;form&gt;</a:t>
            </a:r>
            <a:endParaRPr lang="zh-CN" altLang="zh-CN" sz="2400" b="1" dirty="0">
              <a:solidFill>
                <a:schemeClr val="bg1"/>
              </a:solidFill>
            </a:endParaRPr>
          </a:p>
        </p:txBody>
      </p:sp>
      <p:sp>
        <p:nvSpPr>
          <p:cNvPr id="3" name="矩形 2"/>
          <p:cNvSpPr/>
          <p:nvPr/>
        </p:nvSpPr>
        <p:spPr>
          <a:xfrm>
            <a:off x="1240464" y="989956"/>
            <a:ext cx="8467061" cy="369332"/>
          </a:xfrm>
          <a:prstGeom prst="rect">
            <a:avLst/>
          </a:prstGeom>
        </p:spPr>
        <p:txBody>
          <a:bodyPr wrap="square">
            <a:spAutoFit/>
          </a:bodyPr>
          <a:lstStyle/>
          <a:p>
            <a:r>
              <a:rPr lang="zh-CN" altLang="zh-CN" dirty="0"/>
              <a:t>在</a:t>
            </a:r>
            <a:r>
              <a:rPr lang="en-US" altLang="zh-CN" dirty="0"/>
              <a:t>HTML</a:t>
            </a:r>
            <a:r>
              <a:rPr lang="zh-CN" altLang="zh-CN" dirty="0"/>
              <a:t>语言中，表单内容用</a:t>
            </a:r>
            <a:r>
              <a:rPr lang="en-US" altLang="zh-CN" dirty="0"/>
              <a:t>&lt;form&gt;</a:t>
            </a:r>
            <a:r>
              <a:rPr lang="zh-CN" altLang="zh-CN" dirty="0"/>
              <a:t>标记来定义，</a:t>
            </a:r>
            <a:r>
              <a:rPr lang="en-US" altLang="zh-CN" dirty="0"/>
              <a:t>&lt;form&gt;</a:t>
            </a:r>
            <a:r>
              <a:rPr lang="zh-CN" altLang="zh-CN" dirty="0"/>
              <a:t>标记的格式如下：</a:t>
            </a:r>
          </a:p>
        </p:txBody>
      </p:sp>
      <p:sp>
        <p:nvSpPr>
          <p:cNvPr id="4" name="圆角矩形 3"/>
          <p:cNvSpPr/>
          <p:nvPr/>
        </p:nvSpPr>
        <p:spPr>
          <a:xfrm>
            <a:off x="1376566" y="1359288"/>
            <a:ext cx="9309155" cy="408623"/>
          </a:xfrm>
          <a:prstGeom prst="roundRect">
            <a:avLst/>
          </a:prstGeom>
          <a:solidFill>
            <a:schemeClr val="bg1">
              <a:lumMod val="85000"/>
            </a:schemeClr>
          </a:solidFill>
        </p:spPr>
        <p:txBody>
          <a:bodyPr wrap="square">
            <a:spAutoFit/>
          </a:bodyPr>
          <a:lstStyle/>
          <a:p>
            <a:r>
              <a:rPr lang="en-US" altLang="zh-CN" dirty="0"/>
              <a:t>&lt;form </a:t>
            </a:r>
            <a:r>
              <a:rPr lang="zh-CN" altLang="zh-CN" dirty="0"/>
              <a:t>属性</a:t>
            </a:r>
            <a:r>
              <a:rPr lang="en-US" altLang="zh-CN" dirty="0"/>
              <a:t>="</a:t>
            </a:r>
            <a:r>
              <a:rPr lang="zh-CN" altLang="zh-CN" dirty="0"/>
              <a:t>值</a:t>
            </a:r>
            <a:r>
              <a:rPr lang="en-US" altLang="zh-CN" dirty="0"/>
              <a:t>"…</a:t>
            </a:r>
            <a:r>
              <a:rPr lang="zh-CN" altLang="zh-CN" dirty="0"/>
              <a:t>事件</a:t>
            </a:r>
            <a:r>
              <a:rPr lang="en-US" altLang="zh-CN" dirty="0"/>
              <a:t>="</a:t>
            </a:r>
            <a:r>
              <a:rPr lang="zh-CN" altLang="zh-CN" dirty="0"/>
              <a:t>代码</a:t>
            </a:r>
            <a:r>
              <a:rPr lang="en-US" altLang="zh-CN" dirty="0"/>
              <a:t>"&gt;…&lt;/form&gt;</a:t>
            </a:r>
            <a:endParaRPr lang="zh-CN" altLang="zh-CN" dirty="0"/>
          </a:p>
        </p:txBody>
      </p:sp>
      <p:sp>
        <p:nvSpPr>
          <p:cNvPr id="5" name="TextBox 4"/>
          <p:cNvSpPr txBox="1"/>
          <p:nvPr/>
        </p:nvSpPr>
        <p:spPr>
          <a:xfrm>
            <a:off x="895617" y="1881963"/>
            <a:ext cx="10271051" cy="3831818"/>
          </a:xfrm>
          <a:prstGeom prst="rect">
            <a:avLst/>
          </a:prstGeom>
          <a:noFill/>
        </p:spPr>
        <p:txBody>
          <a:bodyPr wrap="square" rtlCol="0">
            <a:spAutoFit/>
          </a:bodyPr>
          <a:lstStyle/>
          <a:p>
            <a:pPr indent="446405"/>
            <a:r>
              <a:rPr lang="en-US" altLang="zh-CN" dirty="0"/>
              <a:t>&lt;form&gt;</a:t>
            </a:r>
            <a:r>
              <a:rPr lang="zh-CN" altLang="zh-CN" dirty="0"/>
              <a:t>标记的常用属性如下：</a:t>
            </a:r>
          </a:p>
          <a:p>
            <a:pPr lvl="0" indent="446405">
              <a:buSzPct val="60000"/>
              <a:buFont typeface="Wingdings" panose="05000000000000000000" pitchFamily="2" charset="2"/>
              <a:buChar char="l"/>
            </a:pPr>
            <a:r>
              <a:rPr lang="en-US" altLang="zh-CN" dirty="0"/>
              <a:t>name</a:t>
            </a:r>
            <a:r>
              <a:rPr lang="zh-CN" altLang="zh-CN" dirty="0"/>
              <a:t>。指定表单的名称。命名表单后可以使用脚本语言来引用或控制该表单。</a:t>
            </a:r>
          </a:p>
          <a:p>
            <a:pPr lvl="0" indent="446405">
              <a:buSzPct val="60000"/>
              <a:buFont typeface="Wingdings" panose="05000000000000000000" pitchFamily="2" charset="2"/>
              <a:buChar char="l"/>
            </a:pPr>
            <a:r>
              <a:rPr lang="en-US" altLang="zh-CN" dirty="0"/>
              <a:t>id</a:t>
            </a:r>
            <a:r>
              <a:rPr lang="zh-CN" altLang="zh-CN" dirty="0"/>
              <a:t>。指定表示该标记的唯一标志码。</a:t>
            </a:r>
          </a:p>
          <a:p>
            <a:pPr lvl="0" indent="446405">
              <a:buSzPct val="60000"/>
              <a:buFont typeface="Wingdings" panose="05000000000000000000" pitchFamily="2" charset="2"/>
              <a:buChar char="l"/>
            </a:pPr>
            <a:r>
              <a:rPr lang="en-US" altLang="zh-CN" dirty="0"/>
              <a:t>method</a:t>
            </a:r>
            <a:r>
              <a:rPr lang="zh-CN" altLang="zh-CN" dirty="0"/>
              <a:t>。指定表单数据传输到服务器的方法，取值是</a:t>
            </a:r>
            <a:r>
              <a:rPr lang="en-US" altLang="zh-CN" dirty="0"/>
              <a:t>post</a:t>
            </a:r>
            <a:r>
              <a:rPr lang="zh-CN" altLang="zh-CN" dirty="0"/>
              <a:t>或</a:t>
            </a:r>
            <a:r>
              <a:rPr lang="en-US" altLang="zh-CN" dirty="0"/>
              <a:t>get</a:t>
            </a:r>
            <a:r>
              <a:rPr lang="zh-CN" altLang="zh-CN" dirty="0"/>
              <a:t>。</a:t>
            </a:r>
            <a:r>
              <a:rPr lang="en-US" altLang="zh-CN" dirty="0"/>
              <a:t>post</a:t>
            </a:r>
            <a:r>
              <a:rPr lang="zh-CN" altLang="zh-CN" dirty="0"/>
              <a:t>表示在</a:t>
            </a:r>
            <a:r>
              <a:rPr lang="en-US" altLang="zh-CN" dirty="0"/>
              <a:t>HTTP</a:t>
            </a:r>
            <a:r>
              <a:rPr lang="zh-CN" altLang="zh-CN" dirty="0"/>
              <a:t>请求中嵌入表单数据；</a:t>
            </a:r>
            <a:r>
              <a:rPr lang="en-US" altLang="zh-CN" dirty="0"/>
              <a:t>get</a:t>
            </a:r>
            <a:r>
              <a:rPr lang="zh-CN" altLang="zh-CN" dirty="0"/>
              <a:t>表示将表单数据附加到请求该页的</a:t>
            </a:r>
            <a:r>
              <a:rPr lang="en-US" altLang="zh-CN" dirty="0"/>
              <a:t>URL</a:t>
            </a:r>
            <a:r>
              <a:rPr lang="zh-CN" altLang="zh-CN" dirty="0"/>
              <a:t>中。</a:t>
            </a:r>
          </a:p>
          <a:p>
            <a:pPr lvl="0" indent="446405">
              <a:buSzPct val="60000"/>
              <a:buFont typeface="Wingdings" panose="05000000000000000000" pitchFamily="2" charset="2"/>
              <a:buChar char="l"/>
            </a:pPr>
            <a:r>
              <a:rPr lang="en-US" altLang="zh-CN" dirty="0"/>
              <a:t>action</a:t>
            </a:r>
            <a:r>
              <a:rPr lang="zh-CN" altLang="zh-CN" dirty="0"/>
              <a:t>。指定接收表单数据的服务器端程序或动态网页的</a:t>
            </a:r>
            <a:r>
              <a:rPr lang="en-US" altLang="zh-CN" dirty="0"/>
              <a:t>URL</a:t>
            </a:r>
            <a:r>
              <a:rPr lang="zh-CN" altLang="zh-CN" dirty="0"/>
              <a:t>地址。当提交表单之后，即运行该</a:t>
            </a:r>
            <a:r>
              <a:rPr lang="en-US" altLang="zh-CN" dirty="0"/>
              <a:t>URL</a:t>
            </a:r>
            <a:r>
              <a:rPr lang="zh-CN" altLang="zh-CN" dirty="0"/>
              <a:t>地址所指向的页面。</a:t>
            </a:r>
          </a:p>
          <a:p>
            <a:pPr lvl="0" indent="446405">
              <a:buSzPct val="60000"/>
              <a:buFont typeface="Wingdings" panose="05000000000000000000" pitchFamily="2" charset="2"/>
              <a:buChar char="l"/>
            </a:pPr>
            <a:r>
              <a:rPr lang="en-US" altLang="zh-CN" dirty="0"/>
              <a:t>target</a:t>
            </a:r>
            <a:r>
              <a:rPr lang="zh-CN" altLang="zh-CN" dirty="0"/>
              <a:t>。指定目标窗口。</a:t>
            </a:r>
            <a:r>
              <a:rPr lang="en-US" altLang="zh-CN" dirty="0"/>
              <a:t>target</a:t>
            </a:r>
            <a:r>
              <a:rPr lang="zh-CN" altLang="zh-CN" dirty="0"/>
              <a:t>属性取值有</a:t>
            </a:r>
            <a:r>
              <a:rPr lang="en-US" altLang="zh-CN" dirty="0"/>
              <a:t>_blank</a:t>
            </a:r>
            <a:r>
              <a:rPr lang="zh-CN" altLang="zh-CN" dirty="0"/>
              <a:t>、</a:t>
            </a:r>
            <a:r>
              <a:rPr lang="en-US" altLang="zh-CN" dirty="0"/>
              <a:t>_parent</a:t>
            </a:r>
            <a:r>
              <a:rPr lang="zh-CN" altLang="zh-CN" dirty="0"/>
              <a:t>、</a:t>
            </a:r>
            <a:r>
              <a:rPr lang="en-US" altLang="zh-CN" dirty="0"/>
              <a:t>_self</a:t>
            </a:r>
            <a:r>
              <a:rPr lang="zh-CN" altLang="zh-CN" dirty="0"/>
              <a:t>和</a:t>
            </a:r>
            <a:r>
              <a:rPr lang="en-US" altLang="zh-CN" dirty="0"/>
              <a:t>_top</a:t>
            </a:r>
            <a:r>
              <a:rPr lang="zh-CN" altLang="zh-CN" dirty="0"/>
              <a:t>，分别表示：在未命名的新窗口中打开目标文档；在显示当前文档的窗口的父窗口打开目标文档；在提交表单所使用的窗口打开目标文档；在当前窗口打开目标文档。</a:t>
            </a:r>
          </a:p>
          <a:p>
            <a:pPr indent="446405">
              <a:lnSpc>
                <a:spcPct val="150000"/>
              </a:lnSpc>
            </a:pPr>
            <a:r>
              <a:rPr lang="en-US" altLang="zh-CN" dirty="0"/>
              <a:t>&lt;form&gt;</a:t>
            </a:r>
            <a:r>
              <a:rPr lang="zh-CN" altLang="zh-CN" dirty="0"/>
              <a:t>标记的主要事件如下：</a:t>
            </a:r>
          </a:p>
          <a:p>
            <a:pPr lvl="0" indent="446405">
              <a:buSzPct val="60000"/>
              <a:buFont typeface="Wingdings" panose="05000000000000000000" pitchFamily="2" charset="2"/>
              <a:buChar char="l"/>
            </a:pPr>
            <a:r>
              <a:rPr lang="en-US" altLang="zh-CN" dirty="0" err="1"/>
              <a:t>onsubmit</a:t>
            </a:r>
            <a:r>
              <a:rPr lang="zh-CN" altLang="zh-CN" dirty="0"/>
              <a:t>。提交表单时调用的事件处理程序。</a:t>
            </a:r>
          </a:p>
          <a:p>
            <a:pPr lvl="0" indent="446405">
              <a:buSzPct val="60000"/>
              <a:buFont typeface="Wingdings" panose="05000000000000000000" pitchFamily="2" charset="2"/>
              <a:buChar char="l"/>
            </a:pPr>
            <a:r>
              <a:rPr lang="en-US" altLang="zh-CN" dirty="0" err="1"/>
              <a:t>onreset</a:t>
            </a:r>
            <a:r>
              <a:rPr lang="zh-CN" altLang="zh-CN" dirty="0"/>
              <a:t>。重置表单时调用的事件处理程序。</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2. </a:t>
            </a:r>
            <a:r>
              <a:rPr lang="zh-CN" altLang="zh-CN" sz="2400" b="1" dirty="0">
                <a:solidFill>
                  <a:schemeClr val="bg1"/>
                </a:solidFill>
              </a:rPr>
              <a:t>表单输入控件标记</a:t>
            </a:r>
            <a:r>
              <a:rPr lang="en-US" altLang="zh-CN" sz="2400" b="1" dirty="0">
                <a:solidFill>
                  <a:schemeClr val="bg1"/>
                </a:solidFill>
              </a:rPr>
              <a:t>&lt;input&gt;</a:t>
            </a:r>
            <a:endParaRPr lang="zh-CN" altLang="zh-CN" sz="2400" b="1" dirty="0">
              <a:solidFill>
                <a:schemeClr val="bg1"/>
              </a:solidFill>
            </a:endParaRPr>
          </a:p>
        </p:txBody>
      </p:sp>
      <p:sp>
        <p:nvSpPr>
          <p:cNvPr id="3" name="矩形 2"/>
          <p:cNvSpPr/>
          <p:nvPr/>
        </p:nvSpPr>
        <p:spPr>
          <a:xfrm>
            <a:off x="1280048" y="947702"/>
            <a:ext cx="2954655" cy="369332"/>
          </a:xfrm>
          <a:prstGeom prst="rect">
            <a:avLst/>
          </a:prstGeom>
        </p:spPr>
        <p:txBody>
          <a:bodyPr wrap="none">
            <a:spAutoFit/>
          </a:bodyPr>
          <a:lstStyle/>
          <a:p>
            <a:r>
              <a:rPr lang="zh-CN" altLang="zh-CN" dirty="0"/>
              <a:t>表单输入控件的格式如下：</a:t>
            </a:r>
          </a:p>
        </p:txBody>
      </p:sp>
      <p:sp>
        <p:nvSpPr>
          <p:cNvPr id="4" name="圆角矩形 3"/>
          <p:cNvSpPr/>
          <p:nvPr/>
        </p:nvSpPr>
        <p:spPr>
          <a:xfrm>
            <a:off x="1386328" y="1347528"/>
            <a:ext cx="9320658" cy="408623"/>
          </a:xfrm>
          <a:prstGeom prst="roundRect">
            <a:avLst/>
          </a:prstGeom>
          <a:solidFill>
            <a:schemeClr val="bg1">
              <a:lumMod val="85000"/>
            </a:schemeClr>
          </a:solidFill>
        </p:spPr>
        <p:txBody>
          <a:bodyPr wrap="square">
            <a:spAutoFit/>
          </a:bodyPr>
          <a:lstStyle/>
          <a:p>
            <a:r>
              <a:rPr lang="en-US" altLang="zh-CN" dirty="0"/>
              <a:t>&lt;input </a:t>
            </a:r>
            <a:r>
              <a:rPr lang="zh-CN" altLang="zh-CN" dirty="0"/>
              <a:t>属性</a:t>
            </a:r>
            <a:r>
              <a:rPr lang="en-US" altLang="zh-CN" dirty="0"/>
              <a:t>="</a:t>
            </a:r>
            <a:r>
              <a:rPr lang="zh-CN" altLang="zh-CN" dirty="0"/>
              <a:t>值</a:t>
            </a:r>
            <a:r>
              <a:rPr lang="en-US" altLang="zh-CN" dirty="0"/>
              <a:t>"… </a:t>
            </a:r>
            <a:r>
              <a:rPr lang="zh-CN" altLang="zh-CN" dirty="0"/>
              <a:t>事件</a:t>
            </a:r>
            <a:r>
              <a:rPr lang="en-US" altLang="zh-CN" dirty="0"/>
              <a:t>="</a:t>
            </a:r>
            <a:r>
              <a:rPr lang="zh-CN" altLang="zh-CN" dirty="0"/>
              <a:t>代码</a:t>
            </a:r>
            <a:r>
              <a:rPr lang="en-US" altLang="zh-CN" dirty="0"/>
              <a:t>" /&gt;</a:t>
            </a:r>
            <a:endParaRPr lang="zh-CN" altLang="zh-CN" dirty="0"/>
          </a:p>
        </p:txBody>
      </p:sp>
      <p:sp>
        <p:nvSpPr>
          <p:cNvPr id="5" name="TextBox 4"/>
          <p:cNvSpPr txBox="1"/>
          <p:nvPr/>
        </p:nvSpPr>
        <p:spPr>
          <a:xfrm>
            <a:off x="808074" y="1850063"/>
            <a:ext cx="10271052" cy="923330"/>
          </a:xfrm>
          <a:prstGeom prst="rect">
            <a:avLst/>
          </a:prstGeom>
          <a:noFill/>
        </p:spPr>
        <p:txBody>
          <a:bodyPr wrap="square" rtlCol="0">
            <a:spAutoFit/>
          </a:bodyPr>
          <a:lstStyle/>
          <a:p>
            <a:pPr indent="446405"/>
            <a:r>
              <a:rPr lang="zh-CN" altLang="zh-CN" dirty="0"/>
              <a:t>为了让用户通过表单输入数据，在表单中可以使用</a:t>
            </a:r>
            <a:r>
              <a:rPr lang="en-US" altLang="zh-CN" dirty="0"/>
              <a:t>&lt;input&gt;</a:t>
            </a:r>
            <a:r>
              <a:rPr lang="zh-CN" altLang="zh-CN" dirty="0"/>
              <a:t>标记来创建各种输入型表单控件。表单控件通过</a:t>
            </a:r>
            <a:r>
              <a:rPr lang="en-US" altLang="zh-CN" dirty="0"/>
              <a:t>&lt;input&gt;</a:t>
            </a:r>
            <a:r>
              <a:rPr lang="zh-CN" altLang="zh-CN" dirty="0"/>
              <a:t>标记的</a:t>
            </a:r>
            <a:r>
              <a:rPr lang="en-US" altLang="zh-CN" dirty="0"/>
              <a:t>type</a:t>
            </a:r>
            <a:r>
              <a:rPr lang="zh-CN" altLang="zh-CN" dirty="0"/>
              <a:t>属性设置成不同的类型，包括单行文本框、密码框、复选框、单选框、文件域和按钮等。</a:t>
            </a:r>
          </a:p>
        </p:txBody>
      </p:sp>
      <p:sp>
        <p:nvSpPr>
          <p:cNvPr id="6" name="矩形 5"/>
          <p:cNvSpPr/>
          <p:nvPr/>
        </p:nvSpPr>
        <p:spPr>
          <a:xfrm>
            <a:off x="1280048" y="2730010"/>
            <a:ext cx="9799078" cy="646331"/>
          </a:xfrm>
          <a:prstGeom prst="rect">
            <a:avLst/>
          </a:prstGeom>
        </p:spPr>
        <p:txBody>
          <a:bodyPr wrap="square">
            <a:spAutoFit/>
          </a:bodyPr>
          <a:lstStyle/>
          <a:p>
            <a:r>
              <a:rPr lang="zh-CN" altLang="zh-CN" b="1" dirty="0"/>
              <a:t>（</a:t>
            </a:r>
            <a:r>
              <a:rPr lang="en-US" altLang="zh-CN" b="1" dirty="0"/>
              <a:t>1</a:t>
            </a:r>
            <a:r>
              <a:rPr lang="zh-CN" altLang="zh-CN" b="1" dirty="0"/>
              <a:t>）单行文本框</a:t>
            </a:r>
          </a:p>
          <a:p>
            <a:r>
              <a:rPr lang="zh-CN" altLang="zh-CN" dirty="0"/>
              <a:t>在表单中添加单行文本框可以获取站点访问者提供的一行信息，格式如下：</a:t>
            </a:r>
          </a:p>
        </p:txBody>
      </p:sp>
      <p:sp>
        <p:nvSpPr>
          <p:cNvPr id="7" name="圆角矩形 6"/>
          <p:cNvSpPr/>
          <p:nvPr/>
        </p:nvSpPr>
        <p:spPr>
          <a:xfrm>
            <a:off x="1386328" y="3429000"/>
            <a:ext cx="9320658" cy="408623"/>
          </a:xfrm>
          <a:prstGeom prst="roundRect">
            <a:avLst/>
          </a:prstGeom>
          <a:solidFill>
            <a:schemeClr val="bg1">
              <a:lumMod val="85000"/>
            </a:schemeClr>
          </a:solidFill>
        </p:spPr>
        <p:txBody>
          <a:bodyPr wrap="square">
            <a:spAutoFit/>
          </a:bodyPr>
          <a:lstStyle/>
          <a:p>
            <a:r>
              <a:rPr lang="en-US" altLang="zh-CN" dirty="0"/>
              <a:t>&lt;input  type="text" </a:t>
            </a:r>
            <a:r>
              <a:rPr lang="zh-CN" altLang="zh-CN" dirty="0"/>
              <a:t>属性</a:t>
            </a:r>
            <a:r>
              <a:rPr lang="en-US" altLang="zh-CN" dirty="0"/>
              <a:t>="</a:t>
            </a:r>
            <a:r>
              <a:rPr lang="zh-CN" altLang="zh-CN" dirty="0"/>
              <a:t>值</a:t>
            </a:r>
            <a:r>
              <a:rPr lang="en-US" altLang="zh-CN" dirty="0"/>
              <a:t>" … </a:t>
            </a:r>
            <a:r>
              <a:rPr lang="zh-CN" altLang="zh-CN" dirty="0"/>
              <a:t>事件</a:t>
            </a:r>
            <a:r>
              <a:rPr lang="en-US" altLang="zh-CN" dirty="0"/>
              <a:t>="</a:t>
            </a:r>
            <a:r>
              <a:rPr lang="zh-CN" altLang="zh-CN" dirty="0"/>
              <a:t>代码</a:t>
            </a:r>
            <a:r>
              <a:rPr lang="en-US" altLang="zh-CN" dirty="0"/>
              <a:t>" /&gt;</a:t>
            </a:r>
            <a:endParaRPr lang="zh-CN" altLang="en-US"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2. </a:t>
            </a:r>
            <a:r>
              <a:rPr lang="zh-CN" altLang="zh-CN" sz="2400" b="1" dirty="0">
                <a:solidFill>
                  <a:schemeClr val="bg1"/>
                </a:solidFill>
              </a:rPr>
              <a:t>表单输入控件标记</a:t>
            </a:r>
            <a:r>
              <a:rPr lang="en-US" altLang="zh-CN" sz="2400" b="1" dirty="0">
                <a:solidFill>
                  <a:schemeClr val="bg1"/>
                </a:solidFill>
              </a:rPr>
              <a:t>&lt;input&gt;</a:t>
            </a:r>
            <a:endParaRPr lang="zh-CN" altLang="zh-CN" sz="2400" b="1" dirty="0">
              <a:solidFill>
                <a:schemeClr val="bg1"/>
              </a:solidFill>
            </a:endParaRPr>
          </a:p>
        </p:txBody>
      </p:sp>
      <p:sp>
        <p:nvSpPr>
          <p:cNvPr id="3" name="TextBox 2"/>
          <p:cNvSpPr txBox="1"/>
          <p:nvPr/>
        </p:nvSpPr>
        <p:spPr>
          <a:xfrm>
            <a:off x="861237" y="1041991"/>
            <a:ext cx="10143462" cy="2585323"/>
          </a:xfrm>
          <a:prstGeom prst="rect">
            <a:avLst/>
          </a:prstGeom>
          <a:noFill/>
        </p:spPr>
        <p:txBody>
          <a:bodyPr wrap="square" rtlCol="0">
            <a:spAutoFit/>
          </a:bodyPr>
          <a:lstStyle/>
          <a:p>
            <a:pPr indent="446405"/>
            <a:r>
              <a:rPr lang="en-US" altLang="zh-CN" b="1" dirty="0"/>
              <a:t>1</a:t>
            </a:r>
            <a:r>
              <a:rPr lang="zh-CN" altLang="zh-CN" b="1" dirty="0"/>
              <a:t>）单行文本框的属性。</a:t>
            </a:r>
          </a:p>
          <a:p>
            <a:pPr lvl="0" indent="446405">
              <a:buSzPct val="60000"/>
              <a:buFont typeface="Wingdings" panose="05000000000000000000" pitchFamily="2" charset="2"/>
              <a:buChar char="l"/>
            </a:pPr>
            <a:r>
              <a:rPr lang="en-US" altLang="zh-CN" dirty="0"/>
              <a:t>name</a:t>
            </a:r>
            <a:r>
              <a:rPr lang="zh-CN" altLang="zh-CN" dirty="0"/>
              <a:t>。指定单行文本框的名称，通过它可以在脚本中引用该文本框控件。</a:t>
            </a:r>
          </a:p>
          <a:p>
            <a:pPr lvl="0" indent="446405">
              <a:buSzPct val="60000"/>
              <a:buFont typeface="Wingdings" panose="05000000000000000000" pitchFamily="2" charset="2"/>
              <a:buChar char="l"/>
            </a:pPr>
            <a:r>
              <a:rPr lang="en-US" altLang="zh-CN" dirty="0"/>
              <a:t>id</a:t>
            </a:r>
            <a:r>
              <a:rPr lang="zh-CN" altLang="zh-CN" dirty="0"/>
              <a:t>。指定表示该标记的唯一标志码。通过</a:t>
            </a:r>
            <a:r>
              <a:rPr lang="en-US" altLang="zh-CN" dirty="0"/>
              <a:t>id</a:t>
            </a:r>
            <a:r>
              <a:rPr lang="zh-CN" altLang="zh-CN" dirty="0"/>
              <a:t>值就可以获取该标记对象。</a:t>
            </a:r>
          </a:p>
          <a:p>
            <a:pPr lvl="0" indent="446405">
              <a:buSzPct val="60000"/>
              <a:buFont typeface="Wingdings" panose="05000000000000000000" pitchFamily="2" charset="2"/>
              <a:buChar char="l"/>
            </a:pPr>
            <a:r>
              <a:rPr lang="en-US" altLang="zh-CN" dirty="0"/>
              <a:t>value</a:t>
            </a:r>
            <a:r>
              <a:rPr lang="zh-CN" altLang="zh-CN" dirty="0"/>
              <a:t>。指定文本框的值。</a:t>
            </a:r>
          </a:p>
          <a:p>
            <a:pPr lvl="0" indent="446405">
              <a:buSzPct val="60000"/>
              <a:buFont typeface="Wingdings" panose="05000000000000000000" pitchFamily="2" charset="2"/>
              <a:buChar char="l"/>
            </a:pPr>
            <a:r>
              <a:rPr lang="en-US" altLang="zh-CN" dirty="0" err="1"/>
              <a:t>defaultvalue</a:t>
            </a:r>
            <a:r>
              <a:rPr lang="zh-CN" altLang="zh-CN" dirty="0"/>
              <a:t>。指定文本框的初始值。</a:t>
            </a:r>
          </a:p>
          <a:p>
            <a:pPr lvl="0" indent="446405">
              <a:buSzPct val="60000"/>
              <a:buFont typeface="Wingdings" panose="05000000000000000000" pitchFamily="2" charset="2"/>
              <a:buChar char="l"/>
            </a:pPr>
            <a:r>
              <a:rPr lang="en-US" altLang="zh-CN" dirty="0"/>
              <a:t>size</a:t>
            </a:r>
            <a:r>
              <a:rPr lang="zh-CN" altLang="zh-CN" dirty="0"/>
              <a:t>。指定文本框的宽度。</a:t>
            </a:r>
          </a:p>
          <a:p>
            <a:pPr lvl="0" indent="446405">
              <a:buSzPct val="60000"/>
              <a:buFont typeface="Wingdings" panose="05000000000000000000" pitchFamily="2" charset="2"/>
              <a:buChar char="l"/>
            </a:pPr>
            <a:r>
              <a:rPr lang="en-US" altLang="zh-CN" dirty="0" err="1"/>
              <a:t>maxlength</a:t>
            </a:r>
            <a:r>
              <a:rPr lang="zh-CN" altLang="zh-CN" dirty="0"/>
              <a:t>。指定允许在文本框内输入的最大字符数。</a:t>
            </a:r>
          </a:p>
          <a:p>
            <a:pPr lvl="0" indent="446405">
              <a:buSzPct val="60000"/>
              <a:buFont typeface="Wingdings" panose="05000000000000000000" pitchFamily="2" charset="2"/>
              <a:buChar char="l"/>
            </a:pPr>
            <a:r>
              <a:rPr lang="en-US" altLang="zh-CN" dirty="0"/>
              <a:t>form</a:t>
            </a:r>
            <a:r>
              <a:rPr lang="zh-CN" altLang="zh-CN" dirty="0"/>
              <a:t>。指定所属的表单名称（只读）。</a:t>
            </a:r>
          </a:p>
          <a:p>
            <a:pPr indent="446405"/>
            <a:r>
              <a:rPr lang="zh-CN" altLang="zh-CN" dirty="0"/>
              <a:t>例如，要设置如下文本框：</a:t>
            </a:r>
          </a:p>
        </p:txBody>
      </p:sp>
      <p:pic>
        <p:nvPicPr>
          <p:cNvPr id="17410"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2596" y="3610325"/>
            <a:ext cx="1723382" cy="374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254158" y="3979073"/>
            <a:ext cx="2262158" cy="369332"/>
          </a:xfrm>
          <a:prstGeom prst="rect">
            <a:avLst/>
          </a:prstGeom>
        </p:spPr>
        <p:txBody>
          <a:bodyPr wrap="none">
            <a:spAutoFit/>
          </a:bodyPr>
          <a:lstStyle/>
          <a:p>
            <a:r>
              <a:rPr lang="zh-CN" altLang="zh-CN" dirty="0"/>
              <a:t>可以使用以下代码：</a:t>
            </a:r>
          </a:p>
        </p:txBody>
      </p:sp>
      <p:sp>
        <p:nvSpPr>
          <p:cNvPr id="5" name="圆角矩形 4"/>
          <p:cNvSpPr/>
          <p:nvPr/>
        </p:nvSpPr>
        <p:spPr>
          <a:xfrm>
            <a:off x="1137199" y="4353877"/>
            <a:ext cx="9367767" cy="408623"/>
          </a:xfrm>
          <a:prstGeom prst="roundRect">
            <a:avLst/>
          </a:prstGeom>
          <a:solidFill>
            <a:schemeClr val="bg1">
              <a:lumMod val="85000"/>
            </a:schemeClr>
          </a:solidFill>
        </p:spPr>
        <p:txBody>
          <a:bodyPr wrap="square">
            <a:spAutoFit/>
          </a:bodyPr>
          <a:lstStyle/>
          <a:p>
            <a:r>
              <a:rPr lang="zh-CN" altLang="zh-CN" dirty="0"/>
              <a:t>姓名：</a:t>
            </a:r>
            <a:r>
              <a:rPr lang="en-US" altLang="zh-CN" dirty="0"/>
              <a:t>&lt;input  type= "text " size= "10 " value="</a:t>
            </a:r>
            <a:r>
              <a:rPr lang="zh-CN" altLang="zh-CN" dirty="0"/>
              <a:t>王小明</a:t>
            </a:r>
            <a:r>
              <a:rPr lang="en-US" altLang="zh-CN" dirty="0"/>
              <a:t>" /&gt;</a:t>
            </a:r>
            <a:endParaRPr lang="zh-CN" altLang="zh-CN"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2. </a:t>
            </a:r>
            <a:r>
              <a:rPr lang="zh-CN" altLang="zh-CN" sz="2400" b="1" dirty="0">
                <a:solidFill>
                  <a:schemeClr val="bg1"/>
                </a:solidFill>
              </a:rPr>
              <a:t>表单输入控件标记</a:t>
            </a:r>
            <a:r>
              <a:rPr lang="en-US" altLang="zh-CN" sz="2400" b="1" dirty="0">
                <a:solidFill>
                  <a:schemeClr val="bg1"/>
                </a:solidFill>
              </a:rPr>
              <a:t>&lt;input&gt;</a:t>
            </a:r>
            <a:endParaRPr lang="zh-CN" altLang="zh-CN" sz="2400" b="1" dirty="0">
              <a:solidFill>
                <a:schemeClr val="bg1"/>
              </a:solidFill>
            </a:endParaRPr>
          </a:p>
        </p:txBody>
      </p:sp>
      <p:sp>
        <p:nvSpPr>
          <p:cNvPr id="3" name="TextBox 2"/>
          <p:cNvSpPr txBox="1"/>
          <p:nvPr/>
        </p:nvSpPr>
        <p:spPr>
          <a:xfrm>
            <a:off x="882502" y="1063256"/>
            <a:ext cx="9952075" cy="4662815"/>
          </a:xfrm>
          <a:prstGeom prst="rect">
            <a:avLst/>
          </a:prstGeom>
          <a:noFill/>
        </p:spPr>
        <p:txBody>
          <a:bodyPr wrap="square" rtlCol="0">
            <a:spAutoFit/>
          </a:bodyPr>
          <a:lstStyle/>
          <a:p>
            <a:pPr indent="446405">
              <a:lnSpc>
                <a:spcPct val="150000"/>
              </a:lnSpc>
            </a:pPr>
            <a:r>
              <a:rPr lang="en-US" altLang="zh-CN" b="1" dirty="0"/>
              <a:t>2</a:t>
            </a:r>
            <a:r>
              <a:rPr lang="zh-CN" altLang="zh-CN" b="1" dirty="0"/>
              <a:t>）单行文本框的方法。</a:t>
            </a:r>
          </a:p>
          <a:p>
            <a:pPr marL="285750" lvl="0" indent="-285750">
              <a:lnSpc>
                <a:spcPct val="150000"/>
              </a:lnSpc>
              <a:buSzPct val="60000"/>
              <a:buFont typeface="Wingdings" panose="05000000000000000000" pitchFamily="2" charset="2"/>
              <a:buChar char="l"/>
            </a:pPr>
            <a:r>
              <a:rPr lang="en-US" altLang="zh-CN" dirty="0"/>
              <a:t>Click()</a:t>
            </a:r>
            <a:r>
              <a:rPr lang="zh-CN" altLang="zh-CN" dirty="0"/>
              <a:t>。单击该文本框。</a:t>
            </a:r>
          </a:p>
          <a:p>
            <a:pPr marL="285750" lvl="0" indent="-285750">
              <a:lnSpc>
                <a:spcPct val="150000"/>
              </a:lnSpc>
              <a:buSzPct val="60000"/>
              <a:buFont typeface="Wingdings" panose="05000000000000000000" pitchFamily="2" charset="2"/>
              <a:buChar char="l"/>
            </a:pPr>
            <a:r>
              <a:rPr lang="en-US" altLang="zh-CN" dirty="0"/>
              <a:t>Focus()</a:t>
            </a:r>
            <a:r>
              <a:rPr lang="zh-CN" altLang="zh-CN" dirty="0"/>
              <a:t>。得到焦点。</a:t>
            </a:r>
          </a:p>
          <a:p>
            <a:pPr marL="285750" lvl="0" indent="-285750">
              <a:lnSpc>
                <a:spcPct val="150000"/>
              </a:lnSpc>
              <a:buSzPct val="60000"/>
              <a:buFont typeface="Wingdings" panose="05000000000000000000" pitchFamily="2" charset="2"/>
              <a:buChar char="l"/>
            </a:pPr>
            <a:r>
              <a:rPr lang="en-US" altLang="zh-CN" dirty="0"/>
              <a:t>Blur()</a:t>
            </a:r>
            <a:r>
              <a:rPr lang="zh-CN" altLang="zh-CN" dirty="0"/>
              <a:t>。失去焦点。</a:t>
            </a:r>
          </a:p>
          <a:p>
            <a:pPr marL="285750" lvl="0" indent="-285750">
              <a:lnSpc>
                <a:spcPct val="150000"/>
              </a:lnSpc>
              <a:buSzPct val="60000"/>
              <a:buFont typeface="Wingdings" panose="05000000000000000000" pitchFamily="2" charset="2"/>
              <a:buChar char="l"/>
            </a:pPr>
            <a:r>
              <a:rPr lang="en-US" altLang="zh-CN" dirty="0"/>
              <a:t>Select()</a:t>
            </a:r>
            <a:r>
              <a:rPr lang="zh-CN" altLang="zh-CN" dirty="0"/>
              <a:t>。选择文本框的内容。</a:t>
            </a:r>
          </a:p>
          <a:p>
            <a:pPr indent="446405">
              <a:lnSpc>
                <a:spcPct val="150000"/>
              </a:lnSpc>
            </a:pPr>
            <a:r>
              <a:rPr lang="en-US" altLang="zh-CN" b="1" dirty="0"/>
              <a:t>3</a:t>
            </a:r>
            <a:r>
              <a:rPr lang="zh-CN" altLang="zh-CN" b="1" dirty="0"/>
              <a:t>）单行文本框的事件。</a:t>
            </a:r>
          </a:p>
          <a:p>
            <a:pPr marL="285750" lvl="0" indent="-285750">
              <a:lnSpc>
                <a:spcPct val="150000"/>
              </a:lnSpc>
              <a:buSzPct val="60000"/>
              <a:buFont typeface="Wingdings" panose="05000000000000000000" pitchFamily="2" charset="2"/>
              <a:buChar char="l"/>
            </a:pPr>
            <a:r>
              <a:rPr lang="en-US" altLang="zh-CN" dirty="0" err="1"/>
              <a:t>onclick</a:t>
            </a:r>
            <a:r>
              <a:rPr lang="zh-CN" altLang="zh-CN" dirty="0"/>
              <a:t>。单击该文本框执行的代码。</a:t>
            </a:r>
          </a:p>
          <a:p>
            <a:pPr marL="285750" lvl="0" indent="-285750">
              <a:lnSpc>
                <a:spcPct val="150000"/>
              </a:lnSpc>
              <a:buSzPct val="60000"/>
              <a:buFont typeface="Wingdings" panose="05000000000000000000" pitchFamily="2" charset="2"/>
              <a:buChar char="l"/>
            </a:pPr>
            <a:r>
              <a:rPr lang="en-US" altLang="zh-CN" dirty="0" err="1"/>
              <a:t>onblur</a:t>
            </a:r>
            <a:r>
              <a:rPr lang="zh-CN" altLang="zh-CN" dirty="0"/>
              <a:t>。失去焦点执行的代码。</a:t>
            </a:r>
          </a:p>
          <a:p>
            <a:pPr marL="285750" lvl="0" indent="-285750">
              <a:lnSpc>
                <a:spcPct val="150000"/>
              </a:lnSpc>
              <a:buSzPct val="60000"/>
              <a:buFont typeface="Wingdings" panose="05000000000000000000" pitchFamily="2" charset="2"/>
              <a:buChar char="l"/>
            </a:pPr>
            <a:r>
              <a:rPr lang="en-US" altLang="zh-CN" dirty="0" err="1"/>
              <a:t>onchange</a:t>
            </a:r>
            <a:r>
              <a:rPr lang="zh-CN" altLang="zh-CN" dirty="0"/>
              <a:t>。内容变化执行的代码。</a:t>
            </a:r>
          </a:p>
          <a:p>
            <a:pPr marL="285750" lvl="0" indent="-285750">
              <a:lnSpc>
                <a:spcPct val="150000"/>
              </a:lnSpc>
              <a:buSzPct val="60000"/>
              <a:buFont typeface="Wingdings" panose="05000000000000000000" pitchFamily="2" charset="2"/>
              <a:buChar char="l"/>
            </a:pPr>
            <a:r>
              <a:rPr lang="en-US" altLang="zh-CN" dirty="0" err="1"/>
              <a:t>onfocus</a:t>
            </a:r>
            <a:r>
              <a:rPr lang="zh-CN" altLang="zh-CN" dirty="0"/>
              <a:t>。得到焦点执行的代码。</a:t>
            </a:r>
          </a:p>
          <a:p>
            <a:pPr marL="285750" lvl="0" indent="-285750">
              <a:lnSpc>
                <a:spcPct val="150000"/>
              </a:lnSpc>
              <a:buSzPct val="60000"/>
              <a:buFont typeface="Wingdings" panose="05000000000000000000" pitchFamily="2" charset="2"/>
              <a:buChar char="l"/>
            </a:pPr>
            <a:r>
              <a:rPr lang="en-US" altLang="zh-CN" dirty="0" err="1"/>
              <a:t>onselect</a:t>
            </a:r>
            <a:r>
              <a:rPr lang="zh-CN" altLang="zh-CN" dirty="0"/>
              <a:t>。选择内容执行的代码。</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2. </a:t>
            </a:r>
            <a:r>
              <a:rPr lang="zh-CN" altLang="zh-CN" sz="2400" b="1" dirty="0">
                <a:solidFill>
                  <a:schemeClr val="bg1"/>
                </a:solidFill>
              </a:rPr>
              <a:t>表单输入控件标记</a:t>
            </a:r>
            <a:r>
              <a:rPr lang="en-US" altLang="zh-CN" sz="2400" b="1" dirty="0">
                <a:solidFill>
                  <a:schemeClr val="bg1"/>
                </a:solidFill>
              </a:rPr>
              <a:t>&lt;input&gt;</a:t>
            </a:r>
            <a:endParaRPr lang="zh-CN" altLang="zh-CN" sz="2400" b="1" dirty="0">
              <a:solidFill>
                <a:schemeClr val="bg1"/>
              </a:solidFill>
            </a:endParaRPr>
          </a:p>
        </p:txBody>
      </p:sp>
      <p:sp>
        <p:nvSpPr>
          <p:cNvPr id="3" name="TextBox 2"/>
          <p:cNvSpPr txBox="1"/>
          <p:nvPr/>
        </p:nvSpPr>
        <p:spPr>
          <a:xfrm>
            <a:off x="925033" y="1063256"/>
            <a:ext cx="10037134" cy="923330"/>
          </a:xfrm>
          <a:prstGeom prst="rect">
            <a:avLst/>
          </a:prstGeom>
          <a:noFill/>
        </p:spPr>
        <p:txBody>
          <a:bodyPr wrap="square" rtlCol="0">
            <a:spAutoFit/>
          </a:bodyPr>
          <a:lstStyle/>
          <a:p>
            <a:pPr indent="446405"/>
            <a:r>
              <a:rPr lang="zh-CN" altLang="zh-CN" b="1" dirty="0"/>
              <a:t>（</a:t>
            </a:r>
            <a:r>
              <a:rPr lang="en-US" altLang="zh-CN" b="1" dirty="0"/>
              <a:t>2</a:t>
            </a:r>
            <a:r>
              <a:rPr lang="zh-CN" altLang="zh-CN" b="1" dirty="0"/>
              <a:t>）密码框</a:t>
            </a:r>
          </a:p>
          <a:p>
            <a:pPr indent="446405"/>
            <a:r>
              <a:rPr lang="zh-CN" altLang="zh-CN" dirty="0"/>
              <a:t>密码框也是一个文本框，当访问者输入数据时，大部分浏览器会以星号显示密码，使别人无法看到输入内容，格式如下：</a:t>
            </a:r>
            <a:endParaRPr lang="zh-CN" altLang="en-US" dirty="0"/>
          </a:p>
        </p:txBody>
      </p:sp>
      <p:sp>
        <p:nvSpPr>
          <p:cNvPr id="4" name="圆角矩形 3"/>
          <p:cNvSpPr/>
          <p:nvPr/>
        </p:nvSpPr>
        <p:spPr>
          <a:xfrm>
            <a:off x="1506140" y="1986586"/>
            <a:ext cx="9094520" cy="408623"/>
          </a:xfrm>
          <a:prstGeom prst="roundRect">
            <a:avLst/>
          </a:prstGeom>
          <a:solidFill>
            <a:schemeClr val="bg1">
              <a:lumMod val="85000"/>
            </a:schemeClr>
          </a:solidFill>
        </p:spPr>
        <p:txBody>
          <a:bodyPr wrap="square">
            <a:spAutoFit/>
          </a:bodyPr>
          <a:lstStyle/>
          <a:p>
            <a:r>
              <a:rPr lang="en-US" altLang="zh-CN" dirty="0"/>
              <a:t>&lt;input  type= "password" </a:t>
            </a:r>
            <a:r>
              <a:rPr lang="zh-CN" altLang="zh-CN" dirty="0"/>
              <a:t>属性</a:t>
            </a:r>
            <a:r>
              <a:rPr lang="en-US" altLang="zh-CN" dirty="0"/>
              <a:t>="</a:t>
            </a:r>
            <a:r>
              <a:rPr lang="zh-CN" altLang="zh-CN" dirty="0"/>
              <a:t>值</a:t>
            </a:r>
            <a:r>
              <a:rPr lang="en-US" altLang="zh-CN" dirty="0"/>
              <a:t>"…</a:t>
            </a:r>
            <a:r>
              <a:rPr lang="zh-CN" altLang="zh-CN" dirty="0"/>
              <a:t>事件</a:t>
            </a:r>
            <a:r>
              <a:rPr lang="en-US" altLang="zh-CN" dirty="0"/>
              <a:t>="</a:t>
            </a:r>
            <a:r>
              <a:rPr lang="zh-CN" altLang="zh-CN" dirty="0"/>
              <a:t>代码</a:t>
            </a:r>
            <a:r>
              <a:rPr lang="en-US" altLang="zh-CN" dirty="0"/>
              <a:t>"  /&gt;</a:t>
            </a:r>
            <a:endParaRPr lang="zh-CN" altLang="zh-CN" dirty="0"/>
          </a:p>
        </p:txBody>
      </p:sp>
      <p:sp>
        <p:nvSpPr>
          <p:cNvPr id="5" name="TextBox 4"/>
          <p:cNvSpPr txBox="1"/>
          <p:nvPr/>
        </p:nvSpPr>
        <p:spPr>
          <a:xfrm>
            <a:off x="925034" y="2488019"/>
            <a:ext cx="10111562" cy="923330"/>
          </a:xfrm>
          <a:prstGeom prst="rect">
            <a:avLst/>
          </a:prstGeom>
          <a:noFill/>
        </p:spPr>
        <p:txBody>
          <a:bodyPr wrap="square" rtlCol="0">
            <a:spAutoFit/>
          </a:bodyPr>
          <a:lstStyle/>
          <a:p>
            <a:pPr indent="446405"/>
            <a:r>
              <a:rPr lang="zh-CN" altLang="zh-CN" b="1" dirty="0"/>
              <a:t>（</a:t>
            </a:r>
            <a:r>
              <a:rPr lang="en-US" altLang="zh-CN" b="1" dirty="0"/>
              <a:t>3</a:t>
            </a:r>
            <a:r>
              <a:rPr lang="zh-CN" altLang="zh-CN" b="1" dirty="0"/>
              <a:t>）隐藏域</a:t>
            </a:r>
          </a:p>
          <a:p>
            <a:pPr indent="446405"/>
            <a:r>
              <a:rPr lang="zh-CN" altLang="zh-CN" dirty="0"/>
              <a:t>表单中添加隐藏域是为了使访问者看不到隐藏域的信息。每个隐藏域都有自己的名称和值。当提交表单时，隐藏域的名称和值就会与可见表单域的名称和值一起包含在表单的结果中。格式如下：</a:t>
            </a:r>
          </a:p>
        </p:txBody>
      </p:sp>
      <p:sp>
        <p:nvSpPr>
          <p:cNvPr id="6" name="圆角矩形 5"/>
          <p:cNvSpPr/>
          <p:nvPr/>
        </p:nvSpPr>
        <p:spPr>
          <a:xfrm>
            <a:off x="1506140" y="3448861"/>
            <a:ext cx="9094520" cy="408623"/>
          </a:xfrm>
          <a:prstGeom prst="roundRect">
            <a:avLst/>
          </a:prstGeom>
          <a:solidFill>
            <a:schemeClr val="bg1">
              <a:lumMod val="85000"/>
            </a:schemeClr>
          </a:solidFill>
        </p:spPr>
        <p:txBody>
          <a:bodyPr wrap="square">
            <a:spAutoFit/>
          </a:bodyPr>
          <a:lstStyle/>
          <a:p>
            <a:r>
              <a:rPr lang="en-US" altLang="zh-CN" dirty="0"/>
              <a:t>&lt;input  type= "hidden" </a:t>
            </a:r>
            <a:r>
              <a:rPr lang="zh-CN" altLang="zh-CN" dirty="0"/>
              <a:t>属性</a:t>
            </a:r>
            <a:r>
              <a:rPr lang="en-US" altLang="zh-CN" dirty="0"/>
              <a:t>="</a:t>
            </a:r>
            <a:r>
              <a:rPr lang="zh-CN" altLang="zh-CN" dirty="0"/>
              <a:t>值</a:t>
            </a:r>
            <a:r>
              <a:rPr lang="en-US" altLang="zh-CN" dirty="0"/>
              <a:t>"… /&gt;</a:t>
            </a:r>
            <a:endParaRPr lang="zh-CN" altLang="zh-CN" dirty="0"/>
          </a:p>
        </p:txBody>
      </p:sp>
      <p:sp>
        <p:nvSpPr>
          <p:cNvPr id="7" name="矩形 6"/>
          <p:cNvSpPr/>
          <p:nvPr/>
        </p:nvSpPr>
        <p:spPr>
          <a:xfrm>
            <a:off x="925033" y="3890665"/>
            <a:ext cx="10037133" cy="646331"/>
          </a:xfrm>
          <a:prstGeom prst="rect">
            <a:avLst/>
          </a:prstGeom>
        </p:spPr>
        <p:txBody>
          <a:bodyPr wrap="square">
            <a:spAutoFit/>
          </a:bodyPr>
          <a:lstStyle/>
          <a:p>
            <a:pPr indent="446405"/>
            <a:r>
              <a:rPr lang="zh-CN" altLang="zh-CN" b="1" dirty="0"/>
              <a:t>（</a:t>
            </a:r>
            <a:r>
              <a:rPr lang="en-US" altLang="zh-CN" b="1" dirty="0"/>
              <a:t>4</a:t>
            </a:r>
            <a:r>
              <a:rPr lang="zh-CN" altLang="zh-CN" b="1" dirty="0"/>
              <a:t>）复选框</a:t>
            </a:r>
          </a:p>
          <a:p>
            <a:pPr indent="446405"/>
            <a:r>
              <a:rPr lang="zh-CN" altLang="zh-CN" dirty="0"/>
              <a:t>在表单中添加复选框是为了让站点访问者选择一个或多个选项，格式如下：</a:t>
            </a:r>
            <a:endParaRPr lang="zh-CN" altLang="en-US" dirty="0"/>
          </a:p>
        </p:txBody>
      </p:sp>
      <p:sp>
        <p:nvSpPr>
          <p:cNvPr id="8" name="圆角矩形 7"/>
          <p:cNvSpPr/>
          <p:nvPr/>
        </p:nvSpPr>
        <p:spPr>
          <a:xfrm>
            <a:off x="1506140" y="4536996"/>
            <a:ext cx="9094520" cy="408623"/>
          </a:xfrm>
          <a:prstGeom prst="roundRect">
            <a:avLst/>
          </a:prstGeom>
          <a:solidFill>
            <a:schemeClr val="bg1">
              <a:lumMod val="85000"/>
            </a:schemeClr>
          </a:solidFill>
        </p:spPr>
        <p:txBody>
          <a:bodyPr wrap="square">
            <a:spAutoFit/>
          </a:bodyPr>
          <a:lstStyle/>
          <a:p>
            <a:r>
              <a:rPr lang="en-US" altLang="zh-CN" dirty="0"/>
              <a:t>&lt;input  type="checkbox" </a:t>
            </a:r>
            <a:r>
              <a:rPr lang="zh-CN" altLang="zh-CN" dirty="0"/>
              <a:t>属性</a:t>
            </a:r>
            <a:r>
              <a:rPr lang="en-US" altLang="zh-CN" dirty="0"/>
              <a:t>="</a:t>
            </a:r>
            <a:r>
              <a:rPr lang="zh-CN" altLang="zh-CN" dirty="0"/>
              <a:t>值</a:t>
            </a:r>
            <a:r>
              <a:rPr lang="en-US" altLang="zh-CN" dirty="0"/>
              <a:t>"…</a:t>
            </a:r>
            <a:r>
              <a:rPr lang="zh-CN" altLang="zh-CN" dirty="0"/>
              <a:t>事件</a:t>
            </a:r>
            <a:r>
              <a:rPr lang="en-US" altLang="zh-CN" dirty="0"/>
              <a:t>="</a:t>
            </a:r>
            <a:r>
              <a:rPr lang="zh-CN" altLang="zh-CN" dirty="0"/>
              <a:t>代码</a:t>
            </a:r>
            <a:r>
              <a:rPr lang="en-US" altLang="zh-CN" dirty="0"/>
              <a:t>" /&gt;</a:t>
            </a:r>
            <a:r>
              <a:rPr lang="zh-CN" altLang="zh-CN" dirty="0"/>
              <a:t>选项文本</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2. </a:t>
            </a:r>
            <a:r>
              <a:rPr lang="zh-CN" altLang="zh-CN" sz="2400" b="1" dirty="0">
                <a:solidFill>
                  <a:schemeClr val="bg1"/>
                </a:solidFill>
              </a:rPr>
              <a:t>表单输入控件标记</a:t>
            </a:r>
            <a:r>
              <a:rPr lang="en-US" altLang="zh-CN" sz="2400" b="1" dirty="0">
                <a:solidFill>
                  <a:schemeClr val="bg1"/>
                </a:solidFill>
              </a:rPr>
              <a:t>&lt;input&gt;</a:t>
            </a:r>
            <a:endParaRPr lang="zh-CN" altLang="zh-CN" sz="2400" b="1" dirty="0">
              <a:solidFill>
                <a:schemeClr val="bg1"/>
              </a:solidFill>
            </a:endParaRPr>
          </a:p>
        </p:txBody>
      </p:sp>
      <p:sp>
        <p:nvSpPr>
          <p:cNvPr id="3" name="TextBox 2"/>
          <p:cNvSpPr txBox="1"/>
          <p:nvPr/>
        </p:nvSpPr>
        <p:spPr>
          <a:xfrm>
            <a:off x="914400" y="999460"/>
            <a:ext cx="10069033" cy="2585323"/>
          </a:xfrm>
          <a:prstGeom prst="rect">
            <a:avLst/>
          </a:prstGeom>
          <a:noFill/>
        </p:spPr>
        <p:txBody>
          <a:bodyPr wrap="square" rtlCol="0">
            <a:spAutoFit/>
          </a:bodyPr>
          <a:lstStyle/>
          <a:p>
            <a:pPr indent="361950"/>
            <a:r>
              <a:rPr lang="en-US" altLang="zh-CN" b="1" dirty="0"/>
              <a:t>1</a:t>
            </a:r>
            <a:r>
              <a:rPr lang="zh-CN" altLang="zh-CN" b="1" dirty="0"/>
              <a:t>）复选框的属性。</a:t>
            </a:r>
          </a:p>
          <a:p>
            <a:pPr lvl="0" indent="361950">
              <a:buSzPct val="60000"/>
              <a:buFont typeface="Wingdings" panose="05000000000000000000" pitchFamily="2" charset="2"/>
              <a:buChar char="l"/>
            </a:pPr>
            <a:r>
              <a:rPr lang="en-US" altLang="zh-CN" dirty="0"/>
              <a:t>name</a:t>
            </a:r>
            <a:r>
              <a:rPr lang="zh-CN" altLang="zh-CN" dirty="0"/>
              <a:t>。指定复选框的名称。</a:t>
            </a:r>
          </a:p>
          <a:p>
            <a:pPr lvl="0" indent="361950">
              <a:buSzPct val="60000"/>
              <a:buFont typeface="Wingdings" panose="05000000000000000000" pitchFamily="2" charset="2"/>
              <a:buChar char="l"/>
            </a:pPr>
            <a:r>
              <a:rPr lang="en-US" altLang="zh-CN" dirty="0"/>
              <a:t>id</a:t>
            </a:r>
            <a:r>
              <a:rPr lang="zh-CN" altLang="zh-CN" dirty="0"/>
              <a:t>。指定表示该标记的唯一标志码。</a:t>
            </a:r>
          </a:p>
          <a:p>
            <a:pPr lvl="0" indent="361950">
              <a:buSzPct val="60000"/>
              <a:buFont typeface="Wingdings" panose="05000000000000000000" pitchFamily="2" charset="2"/>
              <a:buChar char="l"/>
            </a:pPr>
            <a:r>
              <a:rPr lang="en-US" altLang="zh-CN" dirty="0"/>
              <a:t>value</a:t>
            </a:r>
            <a:r>
              <a:rPr lang="zh-CN" altLang="zh-CN" dirty="0"/>
              <a:t>。指定选中时提交的值。</a:t>
            </a:r>
          </a:p>
          <a:p>
            <a:pPr lvl="0" indent="361950">
              <a:buSzPct val="60000"/>
              <a:buFont typeface="Wingdings" panose="05000000000000000000" pitchFamily="2" charset="2"/>
              <a:buChar char="l"/>
            </a:pPr>
            <a:r>
              <a:rPr lang="en-US" altLang="zh-CN" dirty="0"/>
              <a:t>checked</a:t>
            </a:r>
            <a:r>
              <a:rPr lang="zh-CN" altLang="zh-CN" dirty="0"/>
              <a:t>。如果设置该属性，则第一次打开表单时该复选框处于选中状态。被选中则值为</a:t>
            </a:r>
            <a:r>
              <a:rPr lang="en-US" altLang="zh-CN" dirty="0"/>
              <a:t>TRUE</a:t>
            </a:r>
            <a:r>
              <a:rPr lang="zh-CN" altLang="zh-CN" dirty="0"/>
              <a:t>，否则为</a:t>
            </a:r>
            <a:r>
              <a:rPr lang="en-US" altLang="zh-CN" dirty="0"/>
              <a:t>FALSE</a:t>
            </a:r>
            <a:r>
              <a:rPr lang="zh-CN" altLang="zh-CN" dirty="0"/>
              <a:t>。</a:t>
            </a:r>
          </a:p>
          <a:p>
            <a:pPr lvl="0" indent="361950">
              <a:buSzPct val="60000"/>
              <a:buFont typeface="Wingdings" panose="05000000000000000000" pitchFamily="2" charset="2"/>
              <a:buChar char="l"/>
            </a:pPr>
            <a:r>
              <a:rPr lang="en-US" altLang="zh-CN" dirty="0" err="1"/>
              <a:t>defaultchecked</a:t>
            </a:r>
            <a:r>
              <a:rPr lang="zh-CN" altLang="zh-CN" dirty="0"/>
              <a:t>。判断复选框是否定义了</a:t>
            </a:r>
            <a:r>
              <a:rPr lang="en-US" altLang="zh-CN" dirty="0"/>
              <a:t>checked</a:t>
            </a:r>
            <a:r>
              <a:rPr lang="zh-CN" altLang="zh-CN" dirty="0"/>
              <a:t>属性，若已定义则</a:t>
            </a:r>
            <a:r>
              <a:rPr lang="en-US" altLang="zh-CN" dirty="0" err="1"/>
              <a:t>defaultchecked</a:t>
            </a:r>
            <a:r>
              <a:rPr lang="zh-CN" altLang="zh-CN" dirty="0"/>
              <a:t>值为</a:t>
            </a:r>
            <a:r>
              <a:rPr lang="en-US" altLang="zh-CN" dirty="0"/>
              <a:t>TRUE</a:t>
            </a:r>
            <a:r>
              <a:rPr lang="zh-CN" altLang="zh-CN" dirty="0"/>
              <a:t>，否则为</a:t>
            </a:r>
            <a:r>
              <a:rPr lang="en-US" altLang="zh-CN" dirty="0"/>
              <a:t>FALSE</a:t>
            </a:r>
            <a:r>
              <a:rPr lang="zh-CN" altLang="zh-CN" dirty="0"/>
              <a:t>。</a:t>
            </a:r>
          </a:p>
          <a:p>
            <a:pPr indent="361950"/>
            <a:r>
              <a:rPr lang="zh-CN" altLang="zh-CN" dirty="0"/>
              <a:t>例如，要创建如下复选框：</a:t>
            </a:r>
          </a:p>
        </p:txBody>
      </p:sp>
      <p:pic>
        <p:nvPicPr>
          <p:cNvPr id="18434"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293" y="3584783"/>
            <a:ext cx="2768493" cy="327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201276" y="3912781"/>
            <a:ext cx="2262158" cy="369332"/>
          </a:xfrm>
          <a:prstGeom prst="rect">
            <a:avLst/>
          </a:prstGeom>
        </p:spPr>
        <p:txBody>
          <a:bodyPr wrap="none">
            <a:spAutoFit/>
          </a:bodyPr>
          <a:lstStyle/>
          <a:p>
            <a:r>
              <a:rPr lang="zh-CN" altLang="zh-CN" dirty="0"/>
              <a:t>可以使用如下代码：</a:t>
            </a:r>
          </a:p>
        </p:txBody>
      </p:sp>
      <p:sp>
        <p:nvSpPr>
          <p:cNvPr id="5" name="TextBox 4"/>
          <p:cNvSpPr txBox="1"/>
          <p:nvPr/>
        </p:nvSpPr>
        <p:spPr>
          <a:xfrm>
            <a:off x="1201276" y="4249064"/>
            <a:ext cx="9122938" cy="1269980"/>
          </a:xfrm>
          <a:prstGeom prst="roundRect">
            <a:avLst>
              <a:gd name="adj" fmla="val 10262"/>
            </a:avLst>
          </a:prstGeom>
          <a:solidFill>
            <a:schemeClr val="bg1">
              <a:lumMod val="85000"/>
            </a:schemeClr>
          </a:solidFill>
        </p:spPr>
        <p:txBody>
          <a:bodyPr wrap="square" rtlCol="0">
            <a:spAutoFit/>
          </a:bodyPr>
          <a:lstStyle/>
          <a:p>
            <a:r>
              <a:rPr lang="zh-CN" altLang="zh-CN" dirty="0"/>
              <a:t>兴趣爱好：</a:t>
            </a:r>
          </a:p>
          <a:p>
            <a:r>
              <a:rPr lang="en-US" altLang="zh-CN" dirty="0"/>
              <a:t>&lt;input  type="checkbox"  name="box"  checked ="checked" /&gt;</a:t>
            </a:r>
            <a:r>
              <a:rPr lang="zh-CN" altLang="zh-CN" dirty="0"/>
              <a:t>旅游</a:t>
            </a:r>
          </a:p>
          <a:p>
            <a:r>
              <a:rPr lang="en-US" altLang="zh-CN" dirty="0"/>
              <a:t>&lt;input  type="checkbox"  name="box"  checked ="checked" /&gt;</a:t>
            </a:r>
            <a:r>
              <a:rPr lang="zh-CN" altLang="zh-CN" dirty="0"/>
              <a:t>篮球</a:t>
            </a:r>
          </a:p>
          <a:p>
            <a:r>
              <a:rPr lang="en-US" altLang="zh-CN" dirty="0"/>
              <a:t>&lt;input  type="checkbox"  name="box" /&gt;</a:t>
            </a:r>
            <a:r>
              <a:rPr lang="zh-CN" altLang="zh-CN" dirty="0"/>
              <a:t>上网</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2. </a:t>
            </a:r>
            <a:r>
              <a:rPr lang="zh-CN" altLang="zh-CN" sz="2400" b="1" dirty="0">
                <a:solidFill>
                  <a:schemeClr val="bg1"/>
                </a:solidFill>
              </a:rPr>
              <a:t>表单输入控件标记</a:t>
            </a:r>
            <a:r>
              <a:rPr lang="en-US" altLang="zh-CN" sz="2400" b="1" dirty="0">
                <a:solidFill>
                  <a:schemeClr val="bg1"/>
                </a:solidFill>
              </a:rPr>
              <a:t>&lt;input&gt;</a:t>
            </a:r>
            <a:endParaRPr lang="zh-CN" altLang="zh-CN" sz="2400" b="1" dirty="0">
              <a:solidFill>
                <a:schemeClr val="bg1"/>
              </a:solidFill>
            </a:endParaRPr>
          </a:p>
        </p:txBody>
      </p:sp>
      <p:sp>
        <p:nvSpPr>
          <p:cNvPr id="3" name="TextBox 2"/>
          <p:cNvSpPr txBox="1"/>
          <p:nvPr/>
        </p:nvSpPr>
        <p:spPr>
          <a:xfrm>
            <a:off x="1244009" y="1158949"/>
            <a:ext cx="10185991" cy="3416320"/>
          </a:xfrm>
          <a:prstGeom prst="rect">
            <a:avLst/>
          </a:prstGeom>
          <a:noFill/>
        </p:spPr>
        <p:txBody>
          <a:bodyPr wrap="square" rtlCol="0">
            <a:spAutoFit/>
          </a:bodyPr>
          <a:lstStyle/>
          <a:p>
            <a:pPr indent="446405">
              <a:lnSpc>
                <a:spcPct val="150000"/>
              </a:lnSpc>
            </a:pPr>
            <a:r>
              <a:rPr lang="en-US" altLang="zh-CN" b="1" dirty="0"/>
              <a:t>2</a:t>
            </a:r>
            <a:r>
              <a:rPr lang="zh-CN" altLang="zh-CN" b="1" dirty="0"/>
              <a:t>）复选框的方法。</a:t>
            </a:r>
          </a:p>
          <a:p>
            <a:pPr marL="285750" lvl="0" indent="-285750">
              <a:lnSpc>
                <a:spcPct val="150000"/>
              </a:lnSpc>
              <a:buSzPct val="60000"/>
              <a:buFont typeface="Wingdings" panose="05000000000000000000" pitchFamily="2" charset="2"/>
              <a:buChar char="l"/>
            </a:pPr>
            <a:r>
              <a:rPr lang="en-US" altLang="zh-CN" dirty="0"/>
              <a:t>Click()</a:t>
            </a:r>
            <a:r>
              <a:rPr lang="zh-CN" altLang="zh-CN" dirty="0"/>
              <a:t>。单击该复选框。</a:t>
            </a:r>
          </a:p>
          <a:p>
            <a:pPr marL="285750" lvl="0" indent="-285750">
              <a:lnSpc>
                <a:spcPct val="150000"/>
              </a:lnSpc>
              <a:buSzPct val="60000"/>
              <a:buFont typeface="Wingdings" panose="05000000000000000000" pitchFamily="2" charset="2"/>
              <a:buChar char="l"/>
            </a:pPr>
            <a:r>
              <a:rPr lang="en-US" altLang="zh-CN" dirty="0"/>
              <a:t>Focus()</a:t>
            </a:r>
            <a:r>
              <a:rPr lang="zh-CN" altLang="zh-CN" dirty="0"/>
              <a:t>。得到焦点。</a:t>
            </a:r>
          </a:p>
          <a:p>
            <a:pPr marL="285750" lvl="0" indent="-285750">
              <a:lnSpc>
                <a:spcPct val="150000"/>
              </a:lnSpc>
              <a:buSzPct val="60000"/>
              <a:buFont typeface="Wingdings" panose="05000000000000000000" pitchFamily="2" charset="2"/>
              <a:buChar char="l"/>
            </a:pPr>
            <a:r>
              <a:rPr lang="en-US" altLang="zh-CN" dirty="0"/>
              <a:t>Blur()</a:t>
            </a:r>
            <a:r>
              <a:rPr lang="zh-CN" altLang="zh-CN" dirty="0"/>
              <a:t>。失去焦点。</a:t>
            </a:r>
          </a:p>
          <a:p>
            <a:pPr indent="446405">
              <a:lnSpc>
                <a:spcPct val="150000"/>
              </a:lnSpc>
            </a:pPr>
            <a:r>
              <a:rPr lang="en-US" altLang="zh-CN" b="1" dirty="0"/>
              <a:t>3</a:t>
            </a:r>
            <a:r>
              <a:rPr lang="zh-CN" altLang="zh-CN" b="1" dirty="0"/>
              <a:t>）复选框的事件。</a:t>
            </a:r>
          </a:p>
          <a:p>
            <a:pPr marL="285750" lvl="0" indent="-285750">
              <a:lnSpc>
                <a:spcPct val="150000"/>
              </a:lnSpc>
              <a:buSzPct val="60000"/>
              <a:buFont typeface="Wingdings" panose="05000000000000000000" pitchFamily="2" charset="2"/>
              <a:buChar char="l"/>
            </a:pPr>
            <a:r>
              <a:rPr lang="en-US" altLang="zh-CN" dirty="0" err="1"/>
              <a:t>onclick</a:t>
            </a:r>
            <a:r>
              <a:rPr lang="zh-CN" altLang="zh-CN" dirty="0"/>
              <a:t>。单击该复选框执行的代码。</a:t>
            </a:r>
          </a:p>
          <a:p>
            <a:pPr marL="285750" lvl="0" indent="-285750">
              <a:lnSpc>
                <a:spcPct val="150000"/>
              </a:lnSpc>
              <a:buSzPct val="60000"/>
              <a:buFont typeface="Wingdings" panose="05000000000000000000" pitchFamily="2" charset="2"/>
              <a:buChar char="l"/>
            </a:pPr>
            <a:r>
              <a:rPr lang="en-US" altLang="zh-CN" dirty="0" err="1"/>
              <a:t>onblur</a:t>
            </a:r>
            <a:r>
              <a:rPr lang="zh-CN" altLang="zh-CN" dirty="0"/>
              <a:t>。失去焦点执行的代码。</a:t>
            </a:r>
          </a:p>
          <a:p>
            <a:pPr marL="285750" indent="-285750">
              <a:lnSpc>
                <a:spcPct val="150000"/>
              </a:lnSpc>
              <a:buSzPct val="60000"/>
              <a:buFont typeface="Wingdings" panose="05000000000000000000" pitchFamily="2" charset="2"/>
              <a:buChar char="l"/>
            </a:pPr>
            <a:r>
              <a:rPr lang="en-US" altLang="zh-CN" dirty="0" err="1"/>
              <a:t>onfocus</a:t>
            </a:r>
            <a:r>
              <a:rPr lang="zh-CN" altLang="zh-CN" dirty="0"/>
              <a:t>。得到焦点执行的代码。</a:t>
            </a:r>
            <a:endParaRPr lang="zh-CN" alt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2. </a:t>
            </a:r>
            <a:r>
              <a:rPr lang="zh-CN" altLang="zh-CN" sz="2400" b="1" dirty="0">
                <a:solidFill>
                  <a:schemeClr val="bg1"/>
                </a:solidFill>
              </a:rPr>
              <a:t>表单输入控件标记</a:t>
            </a:r>
            <a:r>
              <a:rPr lang="en-US" altLang="zh-CN" sz="2400" b="1" dirty="0">
                <a:solidFill>
                  <a:schemeClr val="bg1"/>
                </a:solidFill>
              </a:rPr>
              <a:t>&lt;input&gt;</a:t>
            </a:r>
            <a:endParaRPr lang="zh-CN" altLang="zh-CN" sz="2400" b="1" dirty="0">
              <a:solidFill>
                <a:schemeClr val="bg1"/>
              </a:solidFill>
            </a:endParaRPr>
          </a:p>
        </p:txBody>
      </p:sp>
      <p:sp>
        <p:nvSpPr>
          <p:cNvPr id="3" name="TextBox 2"/>
          <p:cNvSpPr txBox="1"/>
          <p:nvPr/>
        </p:nvSpPr>
        <p:spPr>
          <a:xfrm>
            <a:off x="978195" y="1073888"/>
            <a:ext cx="9856382" cy="923330"/>
          </a:xfrm>
          <a:prstGeom prst="rect">
            <a:avLst/>
          </a:prstGeom>
          <a:noFill/>
        </p:spPr>
        <p:txBody>
          <a:bodyPr wrap="square" rtlCol="0">
            <a:spAutoFit/>
          </a:bodyPr>
          <a:lstStyle/>
          <a:p>
            <a:pPr indent="446405"/>
            <a:r>
              <a:rPr lang="zh-CN" altLang="zh-CN" b="1" dirty="0"/>
              <a:t>（</a:t>
            </a:r>
            <a:r>
              <a:rPr lang="en-US" altLang="zh-CN" b="1" dirty="0"/>
              <a:t>5</a:t>
            </a:r>
            <a:r>
              <a:rPr lang="zh-CN" altLang="zh-CN" b="1" dirty="0"/>
              <a:t>）单选按钮</a:t>
            </a:r>
          </a:p>
          <a:p>
            <a:pPr indent="446405"/>
            <a:r>
              <a:rPr lang="zh-CN" altLang="zh-CN" dirty="0"/>
              <a:t>在表单中添加单选按钮是为了让站点访问者从一组选项中选择其中一个选项。在一组单选按钮中，一次只能选择一个。格式如下：</a:t>
            </a:r>
          </a:p>
        </p:txBody>
      </p:sp>
      <p:sp>
        <p:nvSpPr>
          <p:cNvPr id="4" name="圆角矩形 3"/>
          <p:cNvSpPr/>
          <p:nvPr/>
        </p:nvSpPr>
        <p:spPr>
          <a:xfrm>
            <a:off x="1702181" y="1997218"/>
            <a:ext cx="8962275" cy="408623"/>
          </a:xfrm>
          <a:prstGeom prst="roundRect">
            <a:avLst/>
          </a:prstGeom>
          <a:solidFill>
            <a:schemeClr val="bg1">
              <a:lumMod val="85000"/>
            </a:schemeClr>
          </a:solidFill>
        </p:spPr>
        <p:txBody>
          <a:bodyPr wrap="square">
            <a:spAutoFit/>
          </a:bodyPr>
          <a:lstStyle/>
          <a:p>
            <a:r>
              <a:rPr lang="en-US" altLang="zh-CN" dirty="0"/>
              <a:t>&lt;input  type="radio" </a:t>
            </a:r>
            <a:r>
              <a:rPr lang="zh-CN" altLang="zh-CN" dirty="0"/>
              <a:t>属性</a:t>
            </a:r>
            <a:r>
              <a:rPr lang="en-US" altLang="zh-CN" dirty="0"/>
              <a:t>="</a:t>
            </a:r>
            <a:r>
              <a:rPr lang="zh-CN" altLang="zh-CN" dirty="0"/>
              <a:t>值</a:t>
            </a:r>
            <a:r>
              <a:rPr lang="en-US" altLang="zh-CN" dirty="0"/>
              <a:t>" </a:t>
            </a:r>
            <a:r>
              <a:rPr lang="zh-CN" altLang="zh-CN" dirty="0"/>
              <a:t>事件</a:t>
            </a:r>
            <a:r>
              <a:rPr lang="en-US" altLang="zh-CN" dirty="0"/>
              <a:t>="</a:t>
            </a:r>
            <a:r>
              <a:rPr lang="zh-CN" altLang="zh-CN" dirty="0"/>
              <a:t>代码</a:t>
            </a:r>
            <a:r>
              <a:rPr lang="en-US" altLang="zh-CN" dirty="0"/>
              <a:t>"… /&gt;</a:t>
            </a:r>
            <a:r>
              <a:rPr lang="zh-CN" altLang="zh-CN" dirty="0"/>
              <a:t>选项文本</a:t>
            </a:r>
          </a:p>
        </p:txBody>
      </p:sp>
      <p:sp>
        <p:nvSpPr>
          <p:cNvPr id="5" name="TextBox 4"/>
          <p:cNvSpPr txBox="1"/>
          <p:nvPr/>
        </p:nvSpPr>
        <p:spPr>
          <a:xfrm>
            <a:off x="978195" y="2405841"/>
            <a:ext cx="9856382" cy="2308324"/>
          </a:xfrm>
          <a:prstGeom prst="rect">
            <a:avLst/>
          </a:prstGeom>
          <a:noFill/>
        </p:spPr>
        <p:txBody>
          <a:bodyPr wrap="square" rtlCol="0">
            <a:spAutoFit/>
          </a:bodyPr>
          <a:lstStyle/>
          <a:p>
            <a:pPr indent="446405"/>
            <a:r>
              <a:rPr lang="zh-CN" altLang="zh-CN" dirty="0"/>
              <a:t>单选框的属性如下：</a:t>
            </a:r>
          </a:p>
          <a:p>
            <a:pPr marL="285750" lvl="0" indent="-285750">
              <a:buSzPct val="60000"/>
              <a:buFont typeface="Wingdings" panose="05000000000000000000" pitchFamily="2" charset="2"/>
              <a:buChar char="l"/>
            </a:pPr>
            <a:r>
              <a:rPr lang="en-US" altLang="zh-CN" dirty="0"/>
              <a:t>name</a:t>
            </a:r>
            <a:r>
              <a:rPr lang="zh-CN" altLang="zh-CN" dirty="0"/>
              <a:t>。指定单选按钮的名称，若干名称相同的单选按钮构成一个控件组，在该组中只能选择一个选项。</a:t>
            </a:r>
          </a:p>
          <a:p>
            <a:pPr marL="285750" lvl="0" indent="-285750">
              <a:buSzPct val="60000"/>
              <a:buFont typeface="Wingdings" panose="05000000000000000000" pitchFamily="2" charset="2"/>
              <a:buChar char="l"/>
            </a:pPr>
            <a:r>
              <a:rPr lang="en-US" altLang="zh-CN" dirty="0"/>
              <a:t>value</a:t>
            </a:r>
            <a:r>
              <a:rPr lang="zh-CN" altLang="zh-CN" dirty="0"/>
              <a:t>。指定提交时的值。</a:t>
            </a:r>
          </a:p>
          <a:p>
            <a:pPr marL="285750" lvl="0" indent="-285750">
              <a:buSzPct val="60000"/>
              <a:buFont typeface="Wingdings" panose="05000000000000000000" pitchFamily="2" charset="2"/>
              <a:buChar char="l"/>
            </a:pPr>
            <a:r>
              <a:rPr lang="en-US" altLang="zh-CN" dirty="0"/>
              <a:t>checked</a:t>
            </a:r>
            <a:r>
              <a:rPr lang="zh-CN" altLang="zh-CN" dirty="0"/>
              <a:t>。如果设置了该属性，当第一次打开表单时该单选按钮处于选中状态。</a:t>
            </a:r>
          </a:p>
          <a:p>
            <a:pPr indent="446405"/>
            <a:r>
              <a:rPr lang="zh-CN" altLang="zh-CN" dirty="0"/>
              <a:t>单选按钮的方法和事件与复选框相同。</a:t>
            </a:r>
          </a:p>
          <a:p>
            <a:pPr indent="446405"/>
            <a:r>
              <a:rPr lang="zh-CN" altLang="zh-CN" dirty="0"/>
              <a:t>当提交表单时，该单选按钮组名称和所选取的单选按钮指定值都会包含在表单结果中。</a:t>
            </a:r>
          </a:p>
          <a:p>
            <a:pPr indent="446405"/>
            <a:r>
              <a:rPr lang="zh-CN" altLang="zh-CN" dirty="0"/>
              <a:t>例如，要创建如下单选按钮：</a:t>
            </a:r>
          </a:p>
        </p:txBody>
      </p:sp>
      <p:pic>
        <p:nvPicPr>
          <p:cNvPr id="5122"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029" y="4720510"/>
            <a:ext cx="1314242" cy="412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467090" y="5155790"/>
            <a:ext cx="2262158" cy="369332"/>
          </a:xfrm>
          <a:prstGeom prst="rect">
            <a:avLst/>
          </a:prstGeom>
        </p:spPr>
        <p:txBody>
          <a:bodyPr wrap="none">
            <a:spAutoFit/>
          </a:bodyPr>
          <a:lstStyle/>
          <a:p>
            <a:r>
              <a:rPr lang="zh-CN" altLang="zh-CN" dirty="0"/>
              <a:t>可以使用如下代码：</a:t>
            </a:r>
          </a:p>
        </p:txBody>
      </p:sp>
      <p:sp>
        <p:nvSpPr>
          <p:cNvPr id="7" name="TextBox 6"/>
          <p:cNvSpPr txBox="1"/>
          <p:nvPr/>
        </p:nvSpPr>
        <p:spPr>
          <a:xfrm>
            <a:off x="1702181" y="5525122"/>
            <a:ext cx="8962275" cy="715089"/>
          </a:xfrm>
          <a:prstGeom prst="roundRect">
            <a:avLst/>
          </a:prstGeom>
          <a:solidFill>
            <a:schemeClr val="bg1">
              <a:lumMod val="85000"/>
            </a:schemeClr>
          </a:solidFill>
        </p:spPr>
        <p:txBody>
          <a:bodyPr wrap="square" rtlCol="0">
            <a:spAutoFit/>
          </a:bodyPr>
          <a:lstStyle/>
          <a:p>
            <a:r>
              <a:rPr lang="en-US" altLang="zh-CN" dirty="0"/>
              <a:t>&lt;input  type="radio" name="rad"  value="1" checked= "checked" /&gt;</a:t>
            </a:r>
            <a:r>
              <a:rPr lang="zh-CN" altLang="zh-CN" dirty="0"/>
              <a:t>男</a:t>
            </a:r>
          </a:p>
          <a:p>
            <a:r>
              <a:rPr lang="en-US" altLang="zh-CN" dirty="0"/>
              <a:t>&lt;input  type="radio" name="rad"  value="0" /&gt;</a:t>
            </a:r>
            <a:r>
              <a:rPr lang="zh-CN" altLang="zh-CN" dirty="0"/>
              <a:t>女</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2. </a:t>
            </a:r>
            <a:r>
              <a:rPr lang="zh-CN" altLang="zh-CN" sz="2400" b="1" dirty="0">
                <a:solidFill>
                  <a:schemeClr val="bg1"/>
                </a:solidFill>
              </a:rPr>
              <a:t>表单输入控件标记</a:t>
            </a:r>
            <a:r>
              <a:rPr lang="en-US" altLang="zh-CN" sz="2400" b="1" dirty="0">
                <a:solidFill>
                  <a:schemeClr val="bg1"/>
                </a:solidFill>
              </a:rPr>
              <a:t>&lt;input&gt;</a:t>
            </a:r>
            <a:endParaRPr lang="zh-CN" altLang="zh-CN" sz="2400" b="1" dirty="0">
              <a:solidFill>
                <a:schemeClr val="bg1"/>
              </a:solidFill>
            </a:endParaRPr>
          </a:p>
        </p:txBody>
      </p:sp>
      <p:sp>
        <p:nvSpPr>
          <p:cNvPr id="3" name="TextBox 2"/>
          <p:cNvSpPr txBox="1"/>
          <p:nvPr/>
        </p:nvSpPr>
        <p:spPr>
          <a:xfrm>
            <a:off x="967563" y="1148316"/>
            <a:ext cx="10015870" cy="923330"/>
          </a:xfrm>
          <a:prstGeom prst="rect">
            <a:avLst/>
          </a:prstGeom>
          <a:noFill/>
        </p:spPr>
        <p:txBody>
          <a:bodyPr wrap="square" rtlCol="0">
            <a:spAutoFit/>
          </a:bodyPr>
          <a:lstStyle/>
          <a:p>
            <a:pPr indent="446405"/>
            <a:r>
              <a:rPr lang="zh-CN" altLang="zh-CN" b="1" dirty="0"/>
              <a:t>（</a:t>
            </a:r>
            <a:r>
              <a:rPr lang="en-US" altLang="zh-CN" b="1" dirty="0"/>
              <a:t>6</a:t>
            </a:r>
            <a:r>
              <a:rPr lang="zh-CN" altLang="zh-CN" b="1" dirty="0"/>
              <a:t>）按钮</a:t>
            </a:r>
          </a:p>
          <a:p>
            <a:pPr indent="446405"/>
            <a:r>
              <a:rPr lang="zh-CN" altLang="zh-CN" dirty="0"/>
              <a:t>使用</a:t>
            </a:r>
            <a:r>
              <a:rPr lang="en-US" altLang="zh-CN" dirty="0"/>
              <a:t>&lt;input&gt;</a:t>
            </a:r>
            <a:r>
              <a:rPr lang="zh-CN" altLang="zh-CN" dirty="0"/>
              <a:t>标记可以在表单中添加</a:t>
            </a:r>
            <a:r>
              <a:rPr lang="en-US" altLang="zh-CN" dirty="0"/>
              <a:t>3</a:t>
            </a:r>
            <a:r>
              <a:rPr lang="zh-CN" altLang="zh-CN" dirty="0"/>
              <a:t>种类型的按钮：“提交”按钮、“重置”按钮和“自定义”按钮，格式如下：</a:t>
            </a:r>
          </a:p>
        </p:txBody>
      </p:sp>
      <p:sp>
        <p:nvSpPr>
          <p:cNvPr id="4" name="圆角矩形 3"/>
          <p:cNvSpPr/>
          <p:nvPr/>
        </p:nvSpPr>
        <p:spPr>
          <a:xfrm>
            <a:off x="1663224" y="2059610"/>
            <a:ext cx="9086292" cy="408623"/>
          </a:xfrm>
          <a:prstGeom prst="roundRect">
            <a:avLst/>
          </a:prstGeom>
          <a:solidFill>
            <a:schemeClr val="bg1">
              <a:lumMod val="85000"/>
            </a:schemeClr>
          </a:solidFill>
        </p:spPr>
        <p:txBody>
          <a:bodyPr wrap="square">
            <a:spAutoFit/>
          </a:bodyPr>
          <a:lstStyle/>
          <a:p>
            <a:r>
              <a:rPr lang="en-US" altLang="zh-CN" dirty="0"/>
              <a:t>&lt;input  type="</a:t>
            </a:r>
            <a:r>
              <a:rPr lang="zh-CN" altLang="zh-CN" dirty="0"/>
              <a:t>按钮类型</a:t>
            </a:r>
            <a:r>
              <a:rPr lang="en-US" altLang="zh-CN" dirty="0"/>
              <a:t>" </a:t>
            </a:r>
            <a:r>
              <a:rPr lang="zh-CN" altLang="zh-CN" dirty="0"/>
              <a:t>属性</a:t>
            </a:r>
            <a:r>
              <a:rPr lang="en-US" altLang="zh-CN" dirty="0"/>
              <a:t>="</a:t>
            </a:r>
            <a:r>
              <a:rPr lang="zh-CN" altLang="zh-CN" dirty="0"/>
              <a:t>值</a:t>
            </a:r>
            <a:r>
              <a:rPr lang="en-US" altLang="zh-CN" dirty="0"/>
              <a:t>" </a:t>
            </a:r>
            <a:r>
              <a:rPr lang="en-US" altLang="zh-CN" dirty="0" err="1"/>
              <a:t>onclick</a:t>
            </a:r>
            <a:r>
              <a:rPr lang="en-US" altLang="zh-CN" dirty="0"/>
              <a:t>="</a:t>
            </a:r>
            <a:r>
              <a:rPr lang="zh-CN" altLang="zh-CN" dirty="0"/>
              <a:t>代码</a:t>
            </a:r>
            <a:r>
              <a:rPr lang="en-US" altLang="zh-CN" dirty="0"/>
              <a:t>" /&gt;</a:t>
            </a:r>
            <a:endParaRPr lang="zh-CN" altLang="zh-CN" dirty="0"/>
          </a:p>
        </p:txBody>
      </p:sp>
      <p:sp>
        <p:nvSpPr>
          <p:cNvPr id="5" name="TextBox 4"/>
          <p:cNvSpPr txBox="1"/>
          <p:nvPr/>
        </p:nvSpPr>
        <p:spPr>
          <a:xfrm>
            <a:off x="967563" y="2468233"/>
            <a:ext cx="10122195" cy="2862322"/>
          </a:xfrm>
          <a:prstGeom prst="rect">
            <a:avLst/>
          </a:prstGeom>
          <a:noFill/>
        </p:spPr>
        <p:txBody>
          <a:bodyPr wrap="square" rtlCol="0">
            <a:spAutoFit/>
          </a:bodyPr>
          <a:lstStyle/>
          <a:p>
            <a:r>
              <a:rPr lang="zh-CN" altLang="zh-CN" dirty="0"/>
              <a:t>根据</a:t>
            </a:r>
            <a:r>
              <a:rPr lang="en-US" altLang="zh-CN" dirty="0"/>
              <a:t>type</a:t>
            </a:r>
            <a:r>
              <a:rPr lang="zh-CN" altLang="zh-CN" dirty="0"/>
              <a:t>值的不同，按钮的类型也不一样：</a:t>
            </a:r>
          </a:p>
          <a:p>
            <a:pPr marL="285750" lvl="0" indent="-285750">
              <a:buSzPct val="60000"/>
              <a:buFont typeface="Wingdings" panose="05000000000000000000" pitchFamily="2" charset="2"/>
              <a:buChar char="l"/>
            </a:pPr>
            <a:r>
              <a:rPr lang="en-US" altLang="zh-CN" dirty="0"/>
              <a:t>type=submit</a:t>
            </a:r>
            <a:r>
              <a:rPr lang="zh-CN" altLang="zh-CN" dirty="0"/>
              <a:t>。创建一个“提交”按钮。单击该按钮，表单数据（包括提交按钮的名称和值）会以</a:t>
            </a:r>
            <a:r>
              <a:rPr lang="en-US" altLang="zh-CN" dirty="0"/>
              <a:t>ASCII</a:t>
            </a:r>
            <a:r>
              <a:rPr lang="zh-CN" altLang="zh-CN" dirty="0"/>
              <a:t>文本形式传送到由表单的</a:t>
            </a:r>
            <a:r>
              <a:rPr lang="en-US" altLang="zh-CN" dirty="0"/>
              <a:t>action</a:t>
            </a:r>
            <a:r>
              <a:rPr lang="zh-CN" altLang="zh-CN" dirty="0"/>
              <a:t>属性指定的表单处理程序中。</a:t>
            </a:r>
          </a:p>
          <a:p>
            <a:pPr marL="285750" lvl="0" indent="-285750">
              <a:buSzPct val="60000"/>
              <a:buFont typeface="Wingdings" panose="05000000000000000000" pitchFamily="2" charset="2"/>
              <a:buChar char="l"/>
            </a:pPr>
            <a:r>
              <a:rPr lang="en-US" altLang="zh-CN" dirty="0"/>
              <a:t>type=reset</a:t>
            </a:r>
            <a:r>
              <a:rPr lang="zh-CN" altLang="zh-CN" dirty="0"/>
              <a:t>。创建一个“重置”按钮。单击该按钮，将删除任何已经输入到表单中的文本并清除任何选择。如果表单中有默认文本或选项，将会恢复这些值。</a:t>
            </a:r>
          </a:p>
          <a:p>
            <a:pPr marL="285750" lvl="0" indent="-285750">
              <a:buSzPct val="60000"/>
              <a:buFont typeface="Wingdings" panose="05000000000000000000" pitchFamily="2" charset="2"/>
              <a:buChar char="l"/>
            </a:pPr>
            <a:r>
              <a:rPr lang="en-US" altLang="zh-CN" dirty="0"/>
              <a:t>type=button</a:t>
            </a:r>
            <a:r>
              <a:rPr lang="zh-CN" altLang="zh-CN" dirty="0"/>
              <a:t>。创建一个“自定义”按钮。在表单中添加自定义按钮时，必须为该按钮编写脚本以使按钮执行某种指定的操作。</a:t>
            </a:r>
            <a:endParaRPr lang="en-US" altLang="zh-CN" dirty="0"/>
          </a:p>
          <a:p>
            <a:pPr lvl="0">
              <a:buSzPct val="60000"/>
            </a:pPr>
            <a:r>
              <a:rPr lang="zh-CN" altLang="zh-CN" dirty="0"/>
              <a:t>按钮的其他属性还有</a:t>
            </a:r>
            <a:r>
              <a:rPr lang="en-US" altLang="zh-CN" dirty="0"/>
              <a:t>name</a:t>
            </a:r>
            <a:r>
              <a:rPr lang="zh-CN" altLang="zh-CN" dirty="0"/>
              <a:t>（按钮的名称），</a:t>
            </a:r>
            <a:r>
              <a:rPr lang="en-US" altLang="zh-CN" dirty="0"/>
              <a:t>value</a:t>
            </a:r>
            <a:r>
              <a:rPr lang="zh-CN" altLang="zh-CN" dirty="0"/>
              <a:t>（显示在按钮上的标题文本）。</a:t>
            </a:r>
            <a:endParaRPr lang="en-US" altLang="zh-CN" dirty="0"/>
          </a:p>
          <a:p>
            <a:pPr lvl="0">
              <a:buSzPct val="60000"/>
            </a:pPr>
            <a:r>
              <a:rPr lang="zh-CN" altLang="zh-CN" dirty="0"/>
              <a:t>事件</a:t>
            </a:r>
            <a:r>
              <a:rPr lang="en-US" altLang="zh-CN" dirty="0" err="1"/>
              <a:t>oncilck</a:t>
            </a:r>
            <a:r>
              <a:rPr lang="zh-CN" altLang="zh-CN" dirty="0"/>
              <a:t>的值是单击按钮后执行的脚本代码。</a:t>
            </a:r>
          </a:p>
          <a:p>
            <a:pPr indent="446405"/>
            <a:r>
              <a:rPr lang="zh-CN" altLang="zh-CN" b="1" dirty="0"/>
              <a:t>例如：</a:t>
            </a:r>
          </a:p>
        </p:txBody>
      </p:sp>
      <p:sp>
        <p:nvSpPr>
          <p:cNvPr id="6" name="TextBox 5"/>
          <p:cNvSpPr txBox="1"/>
          <p:nvPr/>
        </p:nvSpPr>
        <p:spPr>
          <a:xfrm>
            <a:off x="1663224" y="5330555"/>
            <a:ext cx="9086292" cy="1021556"/>
          </a:xfrm>
          <a:prstGeom prst="roundRect">
            <a:avLst/>
          </a:prstGeom>
          <a:solidFill>
            <a:schemeClr val="bg1">
              <a:lumMod val="85000"/>
            </a:schemeClr>
          </a:solidFill>
        </p:spPr>
        <p:txBody>
          <a:bodyPr wrap="square" rtlCol="0">
            <a:spAutoFit/>
          </a:bodyPr>
          <a:lstStyle/>
          <a:p>
            <a:r>
              <a:rPr lang="en-US" altLang="zh-CN" dirty="0"/>
              <a:t>&lt;input  type="submit"  name="bt1  value="</a:t>
            </a:r>
            <a:r>
              <a:rPr lang="zh-CN" altLang="zh-CN" dirty="0"/>
              <a:t>提交按钮</a:t>
            </a:r>
            <a:r>
              <a:rPr lang="en-US" altLang="zh-CN" dirty="0"/>
              <a:t>" /&gt;</a:t>
            </a:r>
            <a:endParaRPr lang="zh-CN" altLang="zh-CN" dirty="0"/>
          </a:p>
          <a:p>
            <a:r>
              <a:rPr lang="en-US" altLang="zh-CN" dirty="0"/>
              <a:t>&lt;input  type="reset"  name="bt2"  value="</a:t>
            </a:r>
            <a:r>
              <a:rPr lang="zh-CN" altLang="zh-CN" dirty="0"/>
              <a:t>重置按钮</a:t>
            </a:r>
            <a:r>
              <a:rPr lang="en-US" altLang="zh-CN" dirty="0"/>
              <a:t>" /&gt;</a:t>
            </a:r>
            <a:endParaRPr lang="zh-CN" altLang="zh-CN" dirty="0"/>
          </a:p>
          <a:p>
            <a:r>
              <a:rPr lang="en-US" altLang="zh-CN" dirty="0"/>
              <a:t>&lt;input  type="button"  name="bt3"  value="</a:t>
            </a:r>
            <a:r>
              <a:rPr lang="zh-CN" altLang="zh-CN" dirty="0"/>
              <a:t>自定义按钮</a:t>
            </a:r>
            <a:r>
              <a:rPr lang="en-US" altLang="zh-CN" dirty="0"/>
              <a:t>" /&gt;</a:t>
            </a:r>
            <a:endParaRPr lang="zh-CN" altLang="zh-CN"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465" y="282012"/>
            <a:ext cx="2862842" cy="461665"/>
          </a:xfrm>
          <a:prstGeom prst="rect">
            <a:avLst/>
          </a:prstGeom>
          <a:noFill/>
        </p:spPr>
        <p:txBody>
          <a:bodyPr wrap="square" rtlCol="0">
            <a:spAutoFit/>
          </a:bodyPr>
          <a:lstStyle/>
          <a:p>
            <a:r>
              <a:rPr lang="en-US" altLang="zh-CN" sz="2400" b="1" dirty="0">
                <a:solidFill>
                  <a:schemeClr val="bg1"/>
                </a:solidFill>
              </a:rPr>
              <a:t>XHTML</a:t>
            </a:r>
            <a:endParaRPr lang="zh-CN" altLang="zh-CN" sz="2400" b="1" dirty="0">
              <a:solidFill>
                <a:schemeClr val="bg1"/>
              </a:solidFill>
            </a:endParaRPr>
          </a:p>
        </p:txBody>
      </p:sp>
      <p:sp>
        <p:nvSpPr>
          <p:cNvPr id="3" name="TextBox 2"/>
          <p:cNvSpPr txBox="1"/>
          <p:nvPr/>
        </p:nvSpPr>
        <p:spPr>
          <a:xfrm>
            <a:off x="1137684" y="1010093"/>
            <a:ext cx="9739423" cy="369332"/>
          </a:xfrm>
          <a:prstGeom prst="rect">
            <a:avLst/>
          </a:prstGeom>
          <a:noFill/>
        </p:spPr>
        <p:txBody>
          <a:bodyPr wrap="square" rtlCol="0">
            <a:spAutoFit/>
          </a:bodyPr>
          <a:lstStyle/>
          <a:p>
            <a:r>
              <a:rPr lang="zh-CN" altLang="zh-CN" dirty="0"/>
              <a:t>下面是一个简单的（最小化的）</a:t>
            </a:r>
            <a:r>
              <a:rPr lang="en-US" altLang="zh-CN" dirty="0"/>
              <a:t>XHTML </a:t>
            </a:r>
            <a:r>
              <a:rPr lang="zh-CN" altLang="zh-CN" dirty="0"/>
              <a:t>文档：</a:t>
            </a:r>
          </a:p>
        </p:txBody>
      </p:sp>
      <p:sp>
        <p:nvSpPr>
          <p:cNvPr id="4" name="TextBox 3"/>
          <p:cNvSpPr txBox="1"/>
          <p:nvPr/>
        </p:nvSpPr>
        <p:spPr>
          <a:xfrm>
            <a:off x="1297172" y="1392774"/>
            <a:ext cx="9579935" cy="3200043"/>
          </a:xfrm>
          <a:prstGeom prst="roundRect">
            <a:avLst>
              <a:gd name="adj" fmla="val 4728"/>
            </a:avLst>
          </a:prstGeom>
          <a:solidFill>
            <a:schemeClr val="bg1">
              <a:lumMod val="85000"/>
            </a:schemeClr>
          </a:solidFill>
        </p:spPr>
        <p:txBody>
          <a:bodyPr wrap="square" rtlCol="0">
            <a:spAutoFit/>
          </a:bodyPr>
          <a:lstStyle/>
          <a:p>
            <a:r>
              <a:rPr lang="en-US" altLang="zh-CN" dirty="0"/>
              <a:t>&lt;!DOCTYPE html</a:t>
            </a:r>
            <a:endParaRPr lang="zh-CN" altLang="zh-CN" dirty="0"/>
          </a:p>
          <a:p>
            <a:r>
              <a:rPr lang="en-US" altLang="zh-CN" dirty="0"/>
              <a:t>PUBLIC "-//W3C//DTD XHTML 1.0 Strict//EN"</a:t>
            </a:r>
            <a:endParaRPr lang="zh-CN" altLang="zh-CN" dirty="0"/>
          </a:p>
          <a:p>
            <a:r>
              <a:rPr lang="en-US" altLang="zh-CN" dirty="0"/>
              <a:t>"http://www.w3.org/TR/xhtml1/DTD/xhtml1-strict.dtd"&gt;</a:t>
            </a:r>
            <a:endParaRPr lang="zh-CN" altLang="zh-CN" dirty="0"/>
          </a:p>
          <a:p>
            <a:r>
              <a:rPr lang="en-US" altLang="zh-CN" dirty="0"/>
              <a:t>&lt;html&gt;</a:t>
            </a:r>
            <a:endParaRPr lang="zh-CN" altLang="zh-CN" dirty="0"/>
          </a:p>
          <a:p>
            <a:r>
              <a:rPr lang="en-US" altLang="zh-CN" dirty="0"/>
              <a:t>&lt;head&gt;</a:t>
            </a:r>
            <a:endParaRPr lang="zh-CN" altLang="zh-CN" dirty="0"/>
          </a:p>
          <a:p>
            <a:r>
              <a:rPr lang="en-US" altLang="zh-CN" dirty="0"/>
              <a:t>&lt;title&gt;simple document&lt;/title&gt;</a:t>
            </a:r>
            <a:endParaRPr lang="zh-CN" altLang="zh-CN" dirty="0"/>
          </a:p>
          <a:p>
            <a:r>
              <a:rPr lang="en-US" altLang="zh-CN" dirty="0"/>
              <a:t>&lt;/head&gt;</a:t>
            </a:r>
            <a:endParaRPr lang="zh-CN" altLang="zh-CN" dirty="0"/>
          </a:p>
          <a:p>
            <a:r>
              <a:rPr lang="en-US" altLang="zh-CN" dirty="0"/>
              <a:t>&lt;body&gt;</a:t>
            </a:r>
            <a:endParaRPr lang="zh-CN" altLang="zh-CN" dirty="0"/>
          </a:p>
          <a:p>
            <a:r>
              <a:rPr lang="en-US" altLang="zh-CN" dirty="0"/>
              <a:t>&lt;p&gt;a simple paragraph&lt;/p&gt;</a:t>
            </a:r>
            <a:endParaRPr lang="zh-CN" altLang="zh-CN" dirty="0"/>
          </a:p>
          <a:p>
            <a:r>
              <a:rPr lang="en-US" altLang="zh-CN" dirty="0"/>
              <a:t>&lt;/body&gt;</a:t>
            </a:r>
            <a:endParaRPr lang="zh-CN" altLang="zh-CN" dirty="0"/>
          </a:p>
          <a:p>
            <a:r>
              <a:rPr lang="en-US" altLang="zh-CN" dirty="0"/>
              <a:t>&lt;/html&gt;</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2. </a:t>
            </a:r>
            <a:r>
              <a:rPr lang="zh-CN" altLang="zh-CN" sz="2400" b="1" dirty="0">
                <a:solidFill>
                  <a:schemeClr val="bg1"/>
                </a:solidFill>
              </a:rPr>
              <a:t>表单输入控件标记</a:t>
            </a:r>
            <a:r>
              <a:rPr lang="en-US" altLang="zh-CN" sz="2400" b="1" dirty="0">
                <a:solidFill>
                  <a:schemeClr val="bg1"/>
                </a:solidFill>
              </a:rPr>
              <a:t>&lt;input&gt;</a:t>
            </a:r>
            <a:endParaRPr lang="zh-CN" altLang="zh-CN" sz="2400" b="1" dirty="0">
              <a:solidFill>
                <a:schemeClr val="bg1"/>
              </a:solidFill>
            </a:endParaRPr>
          </a:p>
        </p:txBody>
      </p:sp>
      <p:sp>
        <p:nvSpPr>
          <p:cNvPr id="3" name="TextBox 2"/>
          <p:cNvSpPr txBox="1"/>
          <p:nvPr/>
        </p:nvSpPr>
        <p:spPr>
          <a:xfrm>
            <a:off x="1127051" y="999460"/>
            <a:ext cx="9909544" cy="923330"/>
          </a:xfrm>
          <a:prstGeom prst="rect">
            <a:avLst/>
          </a:prstGeom>
          <a:noFill/>
        </p:spPr>
        <p:txBody>
          <a:bodyPr wrap="square" rtlCol="0">
            <a:spAutoFit/>
          </a:bodyPr>
          <a:lstStyle/>
          <a:p>
            <a:pPr indent="446405"/>
            <a:r>
              <a:rPr lang="zh-CN" altLang="zh-CN" b="1" dirty="0"/>
              <a:t>（</a:t>
            </a:r>
            <a:r>
              <a:rPr lang="en-US" altLang="zh-CN" b="1" dirty="0"/>
              <a:t>7</a:t>
            </a:r>
            <a:r>
              <a:rPr lang="zh-CN" altLang="zh-CN" b="1" dirty="0"/>
              <a:t>）文件域</a:t>
            </a:r>
          </a:p>
          <a:p>
            <a:pPr indent="446405"/>
            <a:r>
              <a:rPr lang="zh-CN" altLang="zh-CN" dirty="0"/>
              <a:t>文件域由一个文本框和一个“浏览”按钮组成，用户可以在文本框中直接输入文件的路径和文件名，或单击“浏览”按钮从磁盘上查找、选择所需文件。格式如下：</a:t>
            </a:r>
          </a:p>
        </p:txBody>
      </p:sp>
      <p:sp>
        <p:nvSpPr>
          <p:cNvPr id="4" name="圆角矩形 3"/>
          <p:cNvSpPr/>
          <p:nvPr/>
        </p:nvSpPr>
        <p:spPr>
          <a:xfrm>
            <a:off x="1895499" y="1922790"/>
            <a:ext cx="8758324" cy="408623"/>
          </a:xfrm>
          <a:prstGeom prst="roundRect">
            <a:avLst/>
          </a:prstGeom>
          <a:solidFill>
            <a:schemeClr val="bg1">
              <a:lumMod val="85000"/>
            </a:schemeClr>
          </a:solidFill>
        </p:spPr>
        <p:txBody>
          <a:bodyPr wrap="square">
            <a:spAutoFit/>
          </a:bodyPr>
          <a:lstStyle/>
          <a:p>
            <a:r>
              <a:rPr lang="en-US" altLang="zh-CN" dirty="0"/>
              <a:t>&lt;input  type="file" </a:t>
            </a:r>
            <a:r>
              <a:rPr lang="zh-CN" altLang="zh-CN" dirty="0"/>
              <a:t>属性</a:t>
            </a:r>
            <a:r>
              <a:rPr lang="en-US" altLang="zh-CN" dirty="0"/>
              <a:t>="</a:t>
            </a:r>
            <a:r>
              <a:rPr lang="zh-CN" altLang="zh-CN" dirty="0"/>
              <a:t>值</a:t>
            </a:r>
            <a:r>
              <a:rPr lang="en-US" altLang="zh-CN" dirty="0"/>
              <a:t>"…&gt;</a:t>
            </a:r>
            <a:endParaRPr lang="zh-CN" altLang="zh-CN" dirty="0"/>
          </a:p>
        </p:txBody>
      </p:sp>
      <p:sp>
        <p:nvSpPr>
          <p:cNvPr id="5" name="TextBox 4"/>
          <p:cNvSpPr txBox="1"/>
          <p:nvPr/>
        </p:nvSpPr>
        <p:spPr>
          <a:xfrm>
            <a:off x="1127051" y="2331413"/>
            <a:ext cx="9792586" cy="923330"/>
          </a:xfrm>
          <a:prstGeom prst="rect">
            <a:avLst/>
          </a:prstGeom>
          <a:noFill/>
        </p:spPr>
        <p:txBody>
          <a:bodyPr wrap="square" rtlCol="0">
            <a:spAutoFit/>
          </a:bodyPr>
          <a:lstStyle/>
          <a:p>
            <a:pPr indent="446405"/>
            <a:r>
              <a:rPr lang="zh-CN" altLang="zh-CN" dirty="0"/>
              <a:t>文件域的属性有</a:t>
            </a:r>
            <a:r>
              <a:rPr lang="en-US" altLang="zh-CN" dirty="0"/>
              <a:t>name</a:t>
            </a:r>
            <a:r>
              <a:rPr lang="zh-CN" altLang="zh-CN" dirty="0"/>
              <a:t>（文件域的名称）、</a:t>
            </a:r>
            <a:r>
              <a:rPr lang="en-US" altLang="zh-CN" dirty="0"/>
              <a:t>value</a:t>
            </a:r>
            <a:r>
              <a:rPr lang="zh-CN" altLang="zh-CN" dirty="0"/>
              <a:t>（初始文件名）和</a:t>
            </a:r>
            <a:r>
              <a:rPr lang="en-US" altLang="zh-CN" dirty="0"/>
              <a:t>size</a:t>
            </a:r>
            <a:r>
              <a:rPr lang="zh-CN" altLang="zh-CN" dirty="0"/>
              <a:t>（文件名输入框的宽度）。</a:t>
            </a:r>
          </a:p>
          <a:p>
            <a:pPr indent="446405"/>
            <a:r>
              <a:rPr lang="zh-CN" altLang="zh-CN" dirty="0"/>
              <a:t>例如，要创建如下文件域：</a:t>
            </a:r>
          </a:p>
        </p:txBody>
      </p:sp>
      <p:pic>
        <p:nvPicPr>
          <p:cNvPr id="6146" name="图片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0174" y="3254743"/>
            <a:ext cx="2993657" cy="370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573130" y="3645563"/>
            <a:ext cx="2262158" cy="369332"/>
          </a:xfrm>
          <a:prstGeom prst="rect">
            <a:avLst/>
          </a:prstGeom>
        </p:spPr>
        <p:txBody>
          <a:bodyPr wrap="none">
            <a:spAutoFit/>
          </a:bodyPr>
          <a:lstStyle/>
          <a:p>
            <a:r>
              <a:rPr lang="zh-CN" altLang="zh-CN" dirty="0"/>
              <a:t>可以使用如下代码：</a:t>
            </a:r>
          </a:p>
        </p:txBody>
      </p:sp>
      <p:sp>
        <p:nvSpPr>
          <p:cNvPr id="7" name="圆角矩形 6"/>
          <p:cNvSpPr/>
          <p:nvPr/>
        </p:nvSpPr>
        <p:spPr>
          <a:xfrm>
            <a:off x="1895499" y="4014895"/>
            <a:ext cx="8758324" cy="408623"/>
          </a:xfrm>
          <a:prstGeom prst="roundRect">
            <a:avLst/>
          </a:prstGeom>
          <a:solidFill>
            <a:schemeClr val="bg1">
              <a:lumMod val="85000"/>
            </a:schemeClr>
          </a:solidFill>
        </p:spPr>
        <p:txBody>
          <a:bodyPr wrap="square">
            <a:spAutoFit/>
          </a:bodyPr>
          <a:lstStyle/>
          <a:p>
            <a:r>
              <a:rPr lang="en-US" altLang="zh-CN" dirty="0"/>
              <a:t>&lt;input  type="file" name="</a:t>
            </a:r>
            <a:r>
              <a:rPr lang="en-US" altLang="zh-CN" dirty="0" err="1"/>
              <a:t>fl</a:t>
            </a:r>
            <a:r>
              <a:rPr lang="en-US" altLang="zh-CN" dirty="0"/>
              <a:t>"  size="20" /&gt;</a:t>
            </a:r>
            <a:endParaRPr lang="zh-CN" altLang="zh-CN"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3. </a:t>
            </a:r>
            <a:r>
              <a:rPr lang="zh-CN" altLang="zh-CN" sz="2400" b="1" dirty="0">
                <a:solidFill>
                  <a:schemeClr val="bg1"/>
                </a:solidFill>
              </a:rPr>
              <a:t>其他表单控件</a:t>
            </a:r>
          </a:p>
        </p:txBody>
      </p:sp>
      <p:sp>
        <p:nvSpPr>
          <p:cNvPr id="3" name="TextBox 2"/>
          <p:cNvSpPr txBox="1"/>
          <p:nvPr/>
        </p:nvSpPr>
        <p:spPr>
          <a:xfrm>
            <a:off x="1360968" y="978194"/>
            <a:ext cx="9803218" cy="646331"/>
          </a:xfrm>
          <a:prstGeom prst="rect">
            <a:avLst/>
          </a:prstGeom>
          <a:noFill/>
        </p:spPr>
        <p:txBody>
          <a:bodyPr wrap="square" rtlCol="0">
            <a:spAutoFit/>
          </a:bodyPr>
          <a:lstStyle/>
          <a:p>
            <a:r>
              <a:rPr lang="zh-CN" altLang="zh-CN" b="1" dirty="0"/>
              <a:t>（</a:t>
            </a:r>
            <a:r>
              <a:rPr lang="en-US" altLang="zh-CN" b="1" dirty="0"/>
              <a:t>1</a:t>
            </a:r>
            <a:r>
              <a:rPr lang="zh-CN" altLang="zh-CN" b="1" dirty="0"/>
              <a:t>）滚动文本框</a:t>
            </a:r>
          </a:p>
          <a:p>
            <a:r>
              <a:rPr lang="zh-CN" altLang="zh-CN" dirty="0"/>
              <a:t>在表单中添加滚动文本框是为了使访问者可以输入多行文本，格式如下：</a:t>
            </a:r>
          </a:p>
        </p:txBody>
      </p:sp>
      <p:sp>
        <p:nvSpPr>
          <p:cNvPr id="4" name="TextBox 3"/>
          <p:cNvSpPr txBox="1"/>
          <p:nvPr/>
        </p:nvSpPr>
        <p:spPr>
          <a:xfrm>
            <a:off x="1446028" y="1624525"/>
            <a:ext cx="9367284" cy="408623"/>
          </a:xfrm>
          <a:prstGeom prst="roundRect">
            <a:avLst/>
          </a:prstGeom>
          <a:solidFill>
            <a:schemeClr val="bg1">
              <a:lumMod val="85000"/>
            </a:schemeClr>
          </a:solidFill>
        </p:spPr>
        <p:txBody>
          <a:bodyPr wrap="square" rtlCol="0">
            <a:spAutoFit/>
          </a:bodyPr>
          <a:lstStyle/>
          <a:p>
            <a:r>
              <a:rPr lang="en-US" altLang="zh-CN" dirty="0"/>
              <a:t>&lt;</a:t>
            </a:r>
            <a:r>
              <a:rPr lang="en-US" altLang="zh-CN" dirty="0" err="1"/>
              <a:t>textarea</a:t>
            </a:r>
            <a:r>
              <a:rPr lang="en-US" altLang="zh-CN" dirty="0"/>
              <a:t> </a:t>
            </a:r>
            <a:r>
              <a:rPr lang="zh-CN" altLang="zh-CN" dirty="0"/>
              <a:t>属性</a:t>
            </a:r>
            <a:r>
              <a:rPr lang="en-US" altLang="zh-CN" dirty="0"/>
              <a:t>="</a:t>
            </a:r>
            <a:r>
              <a:rPr lang="zh-CN" altLang="zh-CN" dirty="0"/>
              <a:t>值</a:t>
            </a:r>
            <a:r>
              <a:rPr lang="en-US" altLang="zh-CN" dirty="0"/>
              <a:t>"…</a:t>
            </a:r>
            <a:r>
              <a:rPr lang="zh-CN" altLang="zh-CN" dirty="0"/>
              <a:t>事件</a:t>
            </a:r>
            <a:r>
              <a:rPr lang="en-US" altLang="zh-CN" dirty="0"/>
              <a:t>="</a:t>
            </a:r>
            <a:r>
              <a:rPr lang="zh-CN" altLang="zh-CN" dirty="0"/>
              <a:t>代码</a:t>
            </a:r>
            <a:r>
              <a:rPr lang="en-US" altLang="zh-CN" dirty="0"/>
              <a:t>"…&gt;</a:t>
            </a:r>
            <a:r>
              <a:rPr lang="zh-CN" altLang="zh-CN" dirty="0"/>
              <a:t>初始值</a:t>
            </a:r>
            <a:r>
              <a:rPr lang="en-US" altLang="zh-CN" dirty="0"/>
              <a:t>&lt;/</a:t>
            </a:r>
            <a:r>
              <a:rPr lang="en-US" altLang="zh-CN" dirty="0" err="1"/>
              <a:t>textarea</a:t>
            </a:r>
            <a:r>
              <a:rPr lang="en-US" altLang="zh-CN" dirty="0"/>
              <a:t>&gt;</a:t>
            </a:r>
            <a:endParaRPr lang="zh-CN" altLang="zh-CN" dirty="0"/>
          </a:p>
        </p:txBody>
      </p:sp>
      <p:sp>
        <p:nvSpPr>
          <p:cNvPr id="5" name="TextBox 4"/>
          <p:cNvSpPr txBox="1"/>
          <p:nvPr/>
        </p:nvSpPr>
        <p:spPr>
          <a:xfrm>
            <a:off x="797442" y="2137143"/>
            <a:ext cx="10175358" cy="1200329"/>
          </a:xfrm>
          <a:prstGeom prst="rect">
            <a:avLst/>
          </a:prstGeom>
          <a:noFill/>
        </p:spPr>
        <p:txBody>
          <a:bodyPr wrap="square" rtlCol="0">
            <a:spAutoFit/>
          </a:bodyPr>
          <a:lstStyle/>
          <a:p>
            <a:pPr indent="446405"/>
            <a:r>
              <a:rPr lang="zh-CN" altLang="zh-CN" b="1" dirty="0"/>
              <a:t>说明：</a:t>
            </a:r>
            <a:r>
              <a:rPr lang="en-US" altLang="zh-CN" dirty="0"/>
              <a:t>&lt;</a:t>
            </a:r>
            <a:r>
              <a:rPr lang="en-US" altLang="zh-CN" dirty="0" err="1"/>
              <a:t>textarea</a:t>
            </a:r>
            <a:r>
              <a:rPr lang="en-US" altLang="zh-CN" dirty="0"/>
              <a:t>&gt;</a:t>
            </a:r>
            <a:r>
              <a:rPr lang="zh-CN" altLang="zh-CN" dirty="0"/>
              <a:t>标记的属性有</a:t>
            </a:r>
            <a:r>
              <a:rPr lang="en-US" altLang="zh-CN" dirty="0"/>
              <a:t>name</a:t>
            </a:r>
            <a:r>
              <a:rPr lang="zh-CN" altLang="zh-CN" dirty="0"/>
              <a:t>（滚动文本框控件的名称）、</a:t>
            </a:r>
            <a:r>
              <a:rPr lang="en-US" altLang="zh-CN" dirty="0"/>
              <a:t>rows</a:t>
            </a:r>
            <a:r>
              <a:rPr lang="zh-CN" altLang="zh-CN" dirty="0"/>
              <a:t>（控件的高度，以行为单位）、</a:t>
            </a:r>
            <a:r>
              <a:rPr lang="en-US" altLang="zh-CN" dirty="0"/>
              <a:t>cols</a:t>
            </a:r>
            <a:r>
              <a:rPr lang="zh-CN" altLang="zh-CN" dirty="0"/>
              <a:t>（控件的宽度，以字符为单位）和</a:t>
            </a:r>
            <a:r>
              <a:rPr lang="en-US" altLang="zh-CN" dirty="0" err="1"/>
              <a:t>readonly</a:t>
            </a:r>
            <a:r>
              <a:rPr lang="zh-CN" altLang="zh-CN" dirty="0"/>
              <a:t>（滚动文本框内容不能被修改）。滚动文本框的其他属性、方法和事件与单行文本框基本相同。</a:t>
            </a:r>
          </a:p>
          <a:p>
            <a:pPr indent="446405"/>
            <a:r>
              <a:rPr lang="zh-CN" altLang="zh-CN" dirty="0"/>
              <a:t>例如，要创建如下滚动文本框：</a:t>
            </a:r>
          </a:p>
        </p:txBody>
      </p:sp>
      <p:pic>
        <p:nvPicPr>
          <p:cNvPr id="7170" name="图片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9783" y="3337472"/>
            <a:ext cx="2044625" cy="1575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268704" y="4998706"/>
            <a:ext cx="2262158" cy="369332"/>
          </a:xfrm>
          <a:prstGeom prst="rect">
            <a:avLst/>
          </a:prstGeom>
        </p:spPr>
        <p:txBody>
          <a:bodyPr wrap="none">
            <a:spAutoFit/>
          </a:bodyPr>
          <a:lstStyle/>
          <a:p>
            <a:r>
              <a:rPr lang="zh-CN" altLang="zh-CN" dirty="0"/>
              <a:t>可以使用如下代码：</a:t>
            </a:r>
          </a:p>
        </p:txBody>
      </p:sp>
      <p:sp>
        <p:nvSpPr>
          <p:cNvPr id="7" name="TextBox 6"/>
          <p:cNvSpPr txBox="1"/>
          <p:nvPr/>
        </p:nvSpPr>
        <p:spPr>
          <a:xfrm>
            <a:off x="1446028" y="5334438"/>
            <a:ext cx="9367284" cy="1021556"/>
          </a:xfrm>
          <a:prstGeom prst="roundRect">
            <a:avLst/>
          </a:prstGeom>
          <a:solidFill>
            <a:schemeClr val="bg1">
              <a:lumMod val="85000"/>
            </a:schemeClr>
          </a:solidFill>
        </p:spPr>
        <p:txBody>
          <a:bodyPr wrap="square" rtlCol="0">
            <a:spAutoFit/>
          </a:bodyPr>
          <a:lstStyle/>
          <a:p>
            <a:r>
              <a:rPr lang="en-US" altLang="zh-CN" dirty="0"/>
              <a:t>&lt;</a:t>
            </a:r>
            <a:r>
              <a:rPr lang="en-US" altLang="zh-CN" dirty="0" err="1"/>
              <a:t>textarea</a:t>
            </a:r>
            <a:r>
              <a:rPr lang="en-US" altLang="zh-CN" dirty="0"/>
              <a:t>  name="ta"  rows="8"  cols="20 " </a:t>
            </a:r>
            <a:r>
              <a:rPr lang="en-US" altLang="zh-CN" dirty="0" err="1"/>
              <a:t>readonly</a:t>
            </a:r>
            <a:r>
              <a:rPr lang="en-US" altLang="zh-CN" dirty="0"/>
              <a:t>= "</a:t>
            </a:r>
            <a:r>
              <a:rPr lang="en-US" altLang="zh-CN" dirty="0" err="1"/>
              <a:t>readonly</a:t>
            </a:r>
            <a:r>
              <a:rPr lang="en-US" altLang="zh-CN" dirty="0"/>
              <a:t>" &gt;</a:t>
            </a:r>
            <a:endParaRPr lang="zh-CN" altLang="zh-CN" dirty="0"/>
          </a:p>
          <a:p>
            <a:r>
              <a:rPr lang="zh-CN" altLang="zh-CN" dirty="0"/>
              <a:t>这是本文本框的初始内容，是只读的，用户无法修改</a:t>
            </a:r>
          </a:p>
          <a:p>
            <a:r>
              <a:rPr lang="en-US" altLang="zh-CN" dirty="0"/>
              <a:t>&lt;/</a:t>
            </a:r>
            <a:r>
              <a:rPr lang="en-US" altLang="zh-CN" dirty="0" err="1"/>
              <a:t>textarea</a:t>
            </a:r>
            <a:r>
              <a:rPr lang="en-US" altLang="zh-CN" dirty="0"/>
              <a:t>&gt;</a:t>
            </a:r>
            <a:endParaRPr lang="zh-CN" altLang="zh-CN"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3. </a:t>
            </a:r>
            <a:r>
              <a:rPr lang="zh-CN" altLang="zh-CN" sz="2400" b="1" dirty="0">
                <a:solidFill>
                  <a:schemeClr val="bg1"/>
                </a:solidFill>
              </a:rPr>
              <a:t>其他表单控件</a:t>
            </a:r>
          </a:p>
        </p:txBody>
      </p:sp>
      <p:sp>
        <p:nvSpPr>
          <p:cNvPr id="3" name="TextBox 2"/>
          <p:cNvSpPr txBox="1"/>
          <p:nvPr/>
        </p:nvSpPr>
        <p:spPr>
          <a:xfrm>
            <a:off x="1148316" y="1041991"/>
            <a:ext cx="9781954" cy="646331"/>
          </a:xfrm>
          <a:prstGeom prst="rect">
            <a:avLst/>
          </a:prstGeom>
          <a:noFill/>
        </p:spPr>
        <p:txBody>
          <a:bodyPr wrap="square" rtlCol="0">
            <a:spAutoFit/>
          </a:bodyPr>
          <a:lstStyle/>
          <a:p>
            <a:r>
              <a:rPr lang="zh-CN" altLang="zh-CN" b="1" dirty="0"/>
              <a:t>（</a:t>
            </a:r>
            <a:r>
              <a:rPr lang="en-US" altLang="zh-CN" b="1" dirty="0"/>
              <a:t>2</a:t>
            </a:r>
            <a:r>
              <a:rPr lang="zh-CN" altLang="zh-CN" b="1" dirty="0"/>
              <a:t>）选项选单</a:t>
            </a:r>
          </a:p>
          <a:p>
            <a:r>
              <a:rPr lang="zh-CN" altLang="zh-CN" dirty="0"/>
              <a:t>表单中选项选单（下拉菜单）的作用是使访问者从列表或选单中选择选项，格式如下：</a:t>
            </a:r>
          </a:p>
        </p:txBody>
      </p:sp>
      <p:sp>
        <p:nvSpPr>
          <p:cNvPr id="4" name="圆角矩形 3"/>
          <p:cNvSpPr/>
          <p:nvPr/>
        </p:nvSpPr>
        <p:spPr>
          <a:xfrm>
            <a:off x="1325525" y="1688322"/>
            <a:ext cx="9445255" cy="1634490"/>
          </a:xfrm>
          <a:prstGeom prst="roundRect">
            <a:avLst>
              <a:gd name="adj" fmla="val 10162"/>
            </a:avLst>
          </a:prstGeom>
          <a:solidFill>
            <a:schemeClr val="bg1">
              <a:lumMod val="85000"/>
            </a:schemeClr>
          </a:solidFill>
        </p:spPr>
        <p:txBody>
          <a:bodyPr wrap="square">
            <a:spAutoFit/>
          </a:bodyPr>
          <a:lstStyle/>
          <a:p>
            <a:r>
              <a:rPr lang="en-US" altLang="zh-CN" dirty="0"/>
              <a:t>&lt;select name="</a:t>
            </a:r>
            <a:r>
              <a:rPr lang="zh-CN" altLang="zh-CN" dirty="0"/>
              <a:t>值</a:t>
            </a:r>
            <a:r>
              <a:rPr lang="en-US" altLang="zh-CN" dirty="0"/>
              <a:t>" size="</a:t>
            </a:r>
            <a:r>
              <a:rPr lang="zh-CN" altLang="zh-CN" dirty="0"/>
              <a:t>值</a:t>
            </a:r>
            <a:r>
              <a:rPr lang="en-US" altLang="zh-CN" dirty="0"/>
              <a:t>" [multiple ="multiple"]&gt;</a:t>
            </a:r>
            <a:endParaRPr lang="zh-CN" altLang="zh-CN" dirty="0"/>
          </a:p>
          <a:p>
            <a:r>
              <a:rPr lang="en-US" altLang="zh-CN" dirty="0"/>
              <a:t>	&lt;option [selected ="selected"] value="</a:t>
            </a:r>
            <a:r>
              <a:rPr lang="zh-CN" altLang="zh-CN" dirty="0"/>
              <a:t>值</a:t>
            </a:r>
            <a:r>
              <a:rPr lang="en-US" altLang="zh-CN" dirty="0"/>
              <a:t>"&gt;</a:t>
            </a:r>
            <a:r>
              <a:rPr lang="zh-CN" altLang="zh-CN" dirty="0"/>
              <a:t>选项</a:t>
            </a:r>
            <a:r>
              <a:rPr lang="en-US" altLang="zh-CN" dirty="0"/>
              <a:t>1&lt;/option&gt;</a:t>
            </a:r>
            <a:endParaRPr lang="zh-CN" altLang="zh-CN" dirty="0"/>
          </a:p>
          <a:p>
            <a:r>
              <a:rPr lang="en-US" altLang="zh-CN" dirty="0"/>
              <a:t>	&lt;option [selected ="selected"] value="</a:t>
            </a:r>
            <a:r>
              <a:rPr lang="zh-CN" altLang="zh-CN" dirty="0"/>
              <a:t>值</a:t>
            </a:r>
            <a:r>
              <a:rPr lang="en-US" altLang="zh-CN" dirty="0"/>
              <a:t>"&gt;</a:t>
            </a:r>
            <a:r>
              <a:rPr lang="zh-CN" altLang="zh-CN" dirty="0"/>
              <a:t>选项</a:t>
            </a:r>
            <a:r>
              <a:rPr lang="en-US" altLang="zh-CN" dirty="0"/>
              <a:t>2&lt;/option&gt;</a:t>
            </a:r>
            <a:endParaRPr lang="zh-CN" altLang="zh-CN" dirty="0"/>
          </a:p>
          <a:p>
            <a:r>
              <a:rPr lang="en-US" altLang="zh-CN" dirty="0"/>
              <a:t>	…</a:t>
            </a:r>
            <a:endParaRPr lang="zh-CN" altLang="zh-CN" dirty="0"/>
          </a:p>
          <a:p>
            <a:r>
              <a:rPr lang="en-US" altLang="zh-CN" dirty="0"/>
              <a:t>&lt;/select&gt;</a:t>
            </a:r>
            <a:endParaRPr lang="zh-CN" altLang="zh-CN" dirty="0"/>
          </a:p>
        </p:txBody>
      </p:sp>
      <p:sp>
        <p:nvSpPr>
          <p:cNvPr id="5" name="矩形 4"/>
          <p:cNvSpPr/>
          <p:nvPr/>
        </p:nvSpPr>
        <p:spPr>
          <a:xfrm>
            <a:off x="1020725" y="3396804"/>
            <a:ext cx="6670158" cy="1477328"/>
          </a:xfrm>
          <a:prstGeom prst="rect">
            <a:avLst/>
          </a:prstGeom>
        </p:spPr>
        <p:txBody>
          <a:bodyPr wrap="square">
            <a:spAutoFit/>
          </a:bodyPr>
          <a:lstStyle/>
          <a:p>
            <a:pPr indent="446405"/>
            <a:r>
              <a:rPr lang="zh-CN" altLang="zh-CN" b="1" dirty="0"/>
              <a:t>其中：</a:t>
            </a:r>
          </a:p>
          <a:p>
            <a:pPr marL="285750" lvl="0" indent="-285750">
              <a:buSzPct val="60000"/>
              <a:buFont typeface="Wingdings" panose="05000000000000000000" pitchFamily="2" charset="2"/>
              <a:buChar char="l"/>
            </a:pPr>
            <a:r>
              <a:rPr lang="en-US" altLang="zh-CN" dirty="0"/>
              <a:t>name</a:t>
            </a:r>
            <a:r>
              <a:rPr lang="zh-CN" altLang="zh-CN" dirty="0"/>
              <a:t>。指定选项选单控件的名称。</a:t>
            </a:r>
          </a:p>
          <a:p>
            <a:pPr marL="285750" lvl="0" indent="-285750">
              <a:buSzPct val="60000"/>
              <a:buFont typeface="Wingdings" panose="05000000000000000000" pitchFamily="2" charset="2"/>
              <a:buChar char="l"/>
            </a:pPr>
            <a:r>
              <a:rPr lang="en-US" altLang="zh-CN" dirty="0"/>
              <a:t>size</a:t>
            </a:r>
            <a:r>
              <a:rPr lang="zh-CN" altLang="zh-CN" dirty="0"/>
              <a:t>。指定在列表中一次可看到的选项数目。</a:t>
            </a:r>
          </a:p>
          <a:p>
            <a:pPr marL="285750" lvl="0" indent="-285750">
              <a:buSzPct val="60000"/>
              <a:buFont typeface="Wingdings" panose="05000000000000000000" pitchFamily="2" charset="2"/>
              <a:buChar char="l"/>
            </a:pPr>
            <a:r>
              <a:rPr lang="en-US" altLang="zh-CN" dirty="0"/>
              <a:t>multiple</a:t>
            </a:r>
            <a:r>
              <a:rPr lang="zh-CN" altLang="zh-CN" dirty="0"/>
              <a:t>。指定允许做多项选择。</a:t>
            </a:r>
          </a:p>
          <a:p>
            <a:pPr marL="285750" lvl="0" indent="-285750">
              <a:buSzPct val="60000"/>
              <a:buFont typeface="Wingdings" panose="05000000000000000000" pitchFamily="2" charset="2"/>
              <a:buChar char="l"/>
            </a:pPr>
            <a:r>
              <a:rPr lang="en-US" altLang="zh-CN" dirty="0"/>
              <a:t>selected</a:t>
            </a:r>
            <a:r>
              <a:rPr lang="zh-CN" altLang="zh-CN" dirty="0"/>
              <a:t>。指定该选项的初始状态为选中。</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3. </a:t>
            </a:r>
            <a:r>
              <a:rPr lang="zh-CN" altLang="zh-CN" sz="2400" b="1" dirty="0">
                <a:solidFill>
                  <a:schemeClr val="bg1"/>
                </a:solidFill>
              </a:rPr>
              <a:t>其他表单控件</a:t>
            </a:r>
          </a:p>
        </p:txBody>
      </p:sp>
      <p:sp>
        <p:nvSpPr>
          <p:cNvPr id="3" name="矩形 2"/>
          <p:cNvSpPr/>
          <p:nvPr/>
        </p:nvSpPr>
        <p:spPr>
          <a:xfrm>
            <a:off x="1196531" y="926436"/>
            <a:ext cx="3185487" cy="369332"/>
          </a:xfrm>
          <a:prstGeom prst="rect">
            <a:avLst/>
          </a:prstGeom>
        </p:spPr>
        <p:txBody>
          <a:bodyPr wrap="none">
            <a:spAutoFit/>
          </a:bodyPr>
          <a:lstStyle/>
          <a:p>
            <a:r>
              <a:rPr lang="zh-CN" altLang="zh-CN" dirty="0"/>
              <a:t>例如，要创建如下选项选单：</a:t>
            </a:r>
          </a:p>
        </p:txBody>
      </p:sp>
      <p:pic>
        <p:nvPicPr>
          <p:cNvPr id="8194"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555" y="1295768"/>
            <a:ext cx="1294514" cy="1240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189476" y="2524309"/>
            <a:ext cx="2262158" cy="369332"/>
          </a:xfrm>
          <a:prstGeom prst="rect">
            <a:avLst/>
          </a:prstGeom>
        </p:spPr>
        <p:txBody>
          <a:bodyPr wrap="none">
            <a:spAutoFit/>
          </a:bodyPr>
          <a:lstStyle/>
          <a:p>
            <a:r>
              <a:rPr lang="zh-CN" altLang="zh-CN" dirty="0"/>
              <a:t>可以使用如下代码：</a:t>
            </a:r>
          </a:p>
        </p:txBody>
      </p:sp>
      <p:sp>
        <p:nvSpPr>
          <p:cNvPr id="5" name="TextBox 4"/>
          <p:cNvSpPr txBox="1"/>
          <p:nvPr/>
        </p:nvSpPr>
        <p:spPr>
          <a:xfrm>
            <a:off x="1196531" y="2893640"/>
            <a:ext cx="9260958" cy="2009061"/>
          </a:xfrm>
          <a:prstGeom prst="roundRect">
            <a:avLst>
              <a:gd name="adj" fmla="val 8729"/>
            </a:avLst>
          </a:prstGeom>
          <a:solidFill>
            <a:schemeClr val="bg1">
              <a:lumMod val="85000"/>
            </a:schemeClr>
          </a:solidFill>
        </p:spPr>
        <p:txBody>
          <a:bodyPr wrap="square" rtlCol="0">
            <a:spAutoFit/>
          </a:bodyPr>
          <a:lstStyle/>
          <a:p>
            <a:r>
              <a:rPr lang="zh-CN" altLang="zh-CN" sz="1600" dirty="0"/>
              <a:t>学历：</a:t>
            </a:r>
            <a:r>
              <a:rPr lang="en-US" altLang="zh-CN" sz="1600" dirty="0"/>
              <a:t>&lt;select name="se"  size="1" &gt;</a:t>
            </a:r>
            <a:endParaRPr lang="zh-CN" altLang="zh-CN" sz="1600" dirty="0"/>
          </a:p>
          <a:p>
            <a:r>
              <a:rPr lang="en-US" altLang="zh-CN" sz="1600" dirty="0"/>
              <a:t>	 &lt;option&gt;</a:t>
            </a:r>
            <a:r>
              <a:rPr lang="zh-CN" altLang="zh-CN" sz="1600" dirty="0"/>
              <a:t>研究生</a:t>
            </a:r>
            <a:r>
              <a:rPr lang="en-US" altLang="zh-CN" sz="1600" dirty="0"/>
              <a:t>&lt;/option&gt;</a:t>
            </a:r>
            <a:endParaRPr lang="zh-CN" altLang="zh-CN" sz="1600" dirty="0"/>
          </a:p>
          <a:p>
            <a:r>
              <a:rPr lang="en-US" altLang="zh-CN" sz="1600" dirty="0"/>
              <a:t>	 &lt;option  selected=" selected "&gt;</a:t>
            </a:r>
            <a:r>
              <a:rPr lang="zh-CN" altLang="zh-CN" sz="1600" dirty="0"/>
              <a:t>大学</a:t>
            </a:r>
            <a:r>
              <a:rPr lang="en-US" altLang="zh-CN" sz="1600" dirty="0"/>
              <a:t>&lt;/option&gt;</a:t>
            </a:r>
            <a:endParaRPr lang="zh-CN" altLang="zh-CN" sz="1600" dirty="0"/>
          </a:p>
          <a:p>
            <a:r>
              <a:rPr lang="en-US" altLang="zh-CN" sz="1600" dirty="0"/>
              <a:t>	 &lt;option&gt;</a:t>
            </a:r>
            <a:r>
              <a:rPr lang="zh-CN" altLang="zh-CN" sz="1600" dirty="0"/>
              <a:t>高中</a:t>
            </a:r>
            <a:r>
              <a:rPr lang="en-US" altLang="zh-CN" sz="1600" dirty="0"/>
              <a:t>&lt;/option&gt;</a:t>
            </a:r>
            <a:endParaRPr lang="zh-CN" altLang="zh-CN" sz="1600" dirty="0"/>
          </a:p>
          <a:p>
            <a:r>
              <a:rPr lang="en-US" altLang="zh-CN" sz="1600" dirty="0"/>
              <a:t>	 &lt;option&gt;</a:t>
            </a:r>
            <a:r>
              <a:rPr lang="zh-CN" altLang="zh-CN" sz="1600" dirty="0"/>
              <a:t>初中</a:t>
            </a:r>
            <a:r>
              <a:rPr lang="en-US" altLang="zh-CN" sz="1600" dirty="0"/>
              <a:t>&lt;/option&gt;</a:t>
            </a:r>
            <a:endParaRPr lang="zh-CN" altLang="zh-CN" sz="1600" dirty="0"/>
          </a:p>
          <a:p>
            <a:r>
              <a:rPr lang="en-US" altLang="zh-CN" sz="1600" dirty="0"/>
              <a:t>	 &lt;option&gt;</a:t>
            </a:r>
            <a:r>
              <a:rPr lang="zh-CN" altLang="zh-CN" sz="1600" dirty="0"/>
              <a:t>小学</a:t>
            </a:r>
            <a:r>
              <a:rPr lang="en-US" altLang="zh-CN" sz="1600" dirty="0"/>
              <a:t>&lt;/option&gt;</a:t>
            </a:r>
            <a:endParaRPr lang="zh-CN" altLang="zh-CN" sz="1600" dirty="0"/>
          </a:p>
          <a:p>
            <a:r>
              <a:rPr lang="en-US" altLang="zh-CN" sz="1600" dirty="0"/>
              <a:t>	 &lt;/select&gt;</a:t>
            </a:r>
            <a:endParaRPr lang="zh-CN" altLang="zh-CN" sz="1600"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095153" y="1073888"/>
            <a:ext cx="9962707" cy="646331"/>
          </a:xfrm>
          <a:prstGeom prst="rect">
            <a:avLst/>
          </a:prstGeom>
          <a:noFill/>
        </p:spPr>
        <p:txBody>
          <a:bodyPr wrap="square" rtlCol="0">
            <a:spAutoFit/>
          </a:bodyPr>
          <a:lstStyle/>
          <a:p>
            <a:r>
              <a:rPr lang="zh-CN" altLang="zh-CN" b="1" dirty="0"/>
              <a:t>（</a:t>
            </a:r>
            <a:r>
              <a:rPr lang="en-US" altLang="zh-CN" b="1" dirty="0"/>
              <a:t>3</a:t>
            </a:r>
            <a:r>
              <a:rPr lang="zh-CN" altLang="zh-CN" b="1" dirty="0"/>
              <a:t>）对表单控件进行分组</a:t>
            </a:r>
          </a:p>
          <a:p>
            <a:r>
              <a:rPr lang="zh-CN" altLang="zh-CN" dirty="0"/>
              <a:t>可以使用</a:t>
            </a:r>
            <a:r>
              <a:rPr lang="en-US" altLang="zh-CN" dirty="0"/>
              <a:t>&lt;</a:t>
            </a:r>
            <a:r>
              <a:rPr lang="en-US" altLang="zh-CN" dirty="0" err="1"/>
              <a:t>fieldset</a:t>
            </a:r>
            <a:r>
              <a:rPr lang="en-US" altLang="zh-CN" dirty="0"/>
              <a:t>&gt;</a:t>
            </a:r>
            <a:r>
              <a:rPr lang="zh-CN" altLang="zh-CN" dirty="0"/>
              <a:t>标记对表单控件进行分组，将表单划分为更小、更易于管理的部分，格式如下：</a:t>
            </a:r>
          </a:p>
        </p:txBody>
      </p:sp>
      <p:sp>
        <p:nvSpPr>
          <p:cNvPr id="3" name="TextBox 2"/>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3. </a:t>
            </a:r>
            <a:r>
              <a:rPr lang="zh-CN" altLang="zh-CN" sz="2400" b="1" dirty="0">
                <a:solidFill>
                  <a:schemeClr val="bg1"/>
                </a:solidFill>
              </a:rPr>
              <a:t>其他表单控件</a:t>
            </a:r>
          </a:p>
        </p:txBody>
      </p:sp>
      <p:sp>
        <p:nvSpPr>
          <p:cNvPr id="4" name="圆角矩形 3"/>
          <p:cNvSpPr/>
          <p:nvPr/>
        </p:nvSpPr>
        <p:spPr>
          <a:xfrm>
            <a:off x="1485013" y="1720219"/>
            <a:ext cx="9275135" cy="1328023"/>
          </a:xfrm>
          <a:prstGeom prst="roundRect">
            <a:avLst>
              <a:gd name="adj" fmla="val 11863"/>
            </a:avLst>
          </a:prstGeom>
          <a:solidFill>
            <a:schemeClr val="bg1">
              <a:lumMod val="85000"/>
            </a:schemeClr>
          </a:solidFill>
        </p:spPr>
        <p:txBody>
          <a:bodyPr wrap="square">
            <a:spAutoFit/>
          </a:bodyPr>
          <a:lstStyle/>
          <a:p>
            <a:r>
              <a:rPr lang="en-US" altLang="zh-CN" dirty="0"/>
              <a:t>&lt;</a:t>
            </a:r>
            <a:r>
              <a:rPr lang="en-US" altLang="zh-CN" dirty="0" err="1"/>
              <a:t>fieldset</a:t>
            </a:r>
            <a:r>
              <a:rPr lang="en-US" altLang="zh-CN" dirty="0"/>
              <a:t>&gt;</a:t>
            </a:r>
            <a:endParaRPr lang="zh-CN" altLang="zh-CN" dirty="0"/>
          </a:p>
          <a:p>
            <a:r>
              <a:rPr lang="en-US" altLang="zh-CN" dirty="0"/>
              <a:t>	&lt;legend&gt;</a:t>
            </a:r>
            <a:r>
              <a:rPr lang="zh-CN" altLang="zh-CN" dirty="0"/>
              <a:t>控件组标题</a:t>
            </a:r>
            <a:r>
              <a:rPr lang="en-US" altLang="zh-CN" dirty="0"/>
              <a:t>&lt;/legend&gt;</a:t>
            </a:r>
            <a:endParaRPr lang="zh-CN" altLang="zh-CN" dirty="0"/>
          </a:p>
          <a:p>
            <a:r>
              <a:rPr lang="en-US" altLang="zh-CN" dirty="0"/>
              <a:t>	</a:t>
            </a:r>
            <a:r>
              <a:rPr lang="zh-CN" altLang="zh-CN" dirty="0"/>
              <a:t>组内表单控件</a:t>
            </a:r>
          </a:p>
          <a:p>
            <a:r>
              <a:rPr lang="en-US" altLang="zh-CN" dirty="0"/>
              <a:t>&lt;/</a:t>
            </a:r>
            <a:r>
              <a:rPr lang="en-US" altLang="zh-CN" dirty="0" err="1"/>
              <a:t>fieldset</a:t>
            </a:r>
            <a:r>
              <a:rPr lang="en-US" altLang="zh-CN" dirty="0"/>
              <a:t>&gt;</a:t>
            </a:r>
            <a:endParaRPr lang="zh-CN" altLang="zh-CN" dirty="0"/>
          </a:p>
        </p:txBody>
      </p:sp>
      <p:sp>
        <p:nvSpPr>
          <p:cNvPr id="5" name="TextBox 4"/>
          <p:cNvSpPr txBox="1"/>
          <p:nvPr/>
        </p:nvSpPr>
        <p:spPr>
          <a:xfrm>
            <a:off x="1095153" y="3264195"/>
            <a:ext cx="9962707" cy="1200329"/>
          </a:xfrm>
          <a:prstGeom prst="rect">
            <a:avLst/>
          </a:prstGeom>
          <a:noFill/>
        </p:spPr>
        <p:txBody>
          <a:bodyPr wrap="square" rtlCol="0">
            <a:spAutoFit/>
          </a:bodyPr>
          <a:lstStyle/>
          <a:p>
            <a:pPr indent="446405"/>
            <a:r>
              <a:rPr lang="zh-CN" altLang="zh-CN" dirty="0"/>
              <a:t>【例</a:t>
            </a:r>
            <a:r>
              <a:rPr lang="en-US" altLang="zh-CN" dirty="0"/>
              <a:t>2.4</a:t>
            </a:r>
            <a:r>
              <a:rPr lang="zh-CN" altLang="zh-CN" dirty="0"/>
              <a:t>】制作一个学生个人资料的表单，包括姓名、学号、性别、出生日期、所学专业、所学课程、备注和兴趣信息。访问者输入新的信息后使用</a:t>
            </a:r>
            <a:r>
              <a:rPr lang="en-US" altLang="zh-CN" dirty="0"/>
              <a:t>HTM</a:t>
            </a:r>
            <a:r>
              <a:rPr lang="zh-CN" altLang="zh-CN" dirty="0"/>
              <a:t>在另外一个页面中接收表单数据中的姓名、性别、所学专业和备注，并显示在页面上。</a:t>
            </a:r>
          </a:p>
          <a:p>
            <a:pPr indent="446405"/>
            <a:r>
              <a:rPr lang="zh-CN" altLang="zh-CN" dirty="0">
                <a:hlinkClick r:id="rId2" action="ppaction://hlinkfile"/>
              </a:rPr>
              <a:t>创建文件</a:t>
            </a:r>
            <a:r>
              <a:rPr lang="en-US" altLang="zh-CN" dirty="0">
                <a:hlinkClick r:id="rId2" action="ppaction://hlinkfile"/>
              </a:rPr>
              <a:t>EX2_4_stu.htm</a:t>
            </a:r>
            <a:r>
              <a:rPr lang="zh-CN" altLang="zh-CN" dirty="0">
                <a:hlinkClick r:id="rId2" action="ppaction://hlinkfile"/>
              </a:rPr>
              <a:t>，输入以下代码：</a:t>
            </a:r>
            <a:endParaRPr lang="zh-CN" altLang="en-US"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3. </a:t>
            </a:r>
            <a:r>
              <a:rPr lang="zh-CN" altLang="zh-CN" sz="2400" b="1" dirty="0">
                <a:solidFill>
                  <a:schemeClr val="bg1"/>
                </a:solidFill>
              </a:rPr>
              <a:t>其他表单控件</a:t>
            </a:r>
          </a:p>
        </p:txBody>
      </p:sp>
      <p:sp>
        <p:nvSpPr>
          <p:cNvPr id="3" name="TextBox 2"/>
          <p:cNvSpPr txBox="1"/>
          <p:nvPr/>
        </p:nvSpPr>
        <p:spPr>
          <a:xfrm>
            <a:off x="1031358" y="1020726"/>
            <a:ext cx="10090298" cy="923330"/>
          </a:xfrm>
          <a:prstGeom prst="rect">
            <a:avLst/>
          </a:prstGeom>
          <a:noFill/>
        </p:spPr>
        <p:txBody>
          <a:bodyPr wrap="square" rtlCol="0">
            <a:spAutoFit/>
          </a:bodyPr>
          <a:lstStyle/>
          <a:p>
            <a:pPr indent="542925"/>
            <a:r>
              <a:rPr lang="zh-CN" altLang="zh-CN" dirty="0"/>
              <a:t>运行</a:t>
            </a:r>
            <a:r>
              <a:rPr lang="en-US" altLang="zh-CN" dirty="0"/>
              <a:t>EX2_4_stu.htm</a:t>
            </a:r>
            <a:r>
              <a:rPr lang="zh-CN" altLang="zh-CN" dirty="0"/>
              <a:t>文件，结果如图</a:t>
            </a:r>
            <a:r>
              <a:rPr lang="en-US" altLang="zh-CN" dirty="0"/>
              <a:t>2.4</a:t>
            </a:r>
            <a:r>
              <a:rPr lang="zh-CN" altLang="zh-CN" dirty="0"/>
              <a:t>所示，将姓名修改为“张慧”，性别修改为“女”，专业修改为“软件工程”，备注修改为“三好学生”，单击“提交”按钮，表单提交至</a:t>
            </a:r>
            <a:r>
              <a:rPr lang="en-US" altLang="zh-CN" dirty="0"/>
              <a:t>Servlet</a:t>
            </a:r>
            <a:r>
              <a:rPr lang="zh-CN" altLang="zh-CN" dirty="0"/>
              <a:t>类，期望结果如图</a:t>
            </a:r>
            <a:r>
              <a:rPr lang="en-US" altLang="zh-CN" dirty="0"/>
              <a:t>2.5</a:t>
            </a:r>
            <a:r>
              <a:rPr lang="zh-CN" altLang="zh-CN" dirty="0"/>
              <a:t>所示。</a:t>
            </a:r>
            <a:endParaRPr lang="zh-CN" altLang="en-US" dirty="0"/>
          </a:p>
        </p:txBody>
      </p:sp>
      <p:pic>
        <p:nvPicPr>
          <p:cNvPr id="92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293" y="2023361"/>
            <a:ext cx="4439241" cy="331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图片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3635" y="3012032"/>
            <a:ext cx="2369584" cy="2327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9" name="文本框 68"/>
          <p:cNvSpPr txBox="1"/>
          <p:nvPr/>
        </p:nvSpPr>
        <p:spPr>
          <a:xfrm>
            <a:off x="5104781" y="2438097"/>
            <a:ext cx="3122211" cy="523220"/>
          </a:xfrm>
          <a:prstGeom prst="rect">
            <a:avLst/>
          </a:prstGeom>
          <a:gradFill>
            <a:gsLst>
              <a:gs pos="0">
                <a:srgbClr val="CA687F"/>
              </a:gs>
              <a:gs pos="18000">
                <a:srgbClr val="CA687F"/>
              </a:gs>
              <a:gs pos="100000">
                <a:srgbClr val="E7B2C4"/>
              </a:gs>
            </a:gsLst>
            <a:lin ang="5400000" scaled="0"/>
          </a:gradFill>
          <a:effectLst/>
        </p:spPr>
        <p:txBody>
          <a:bodyPr wrap="square" rtlCol="0">
            <a:spAutoFit/>
          </a:bodyPr>
          <a:lstStyle/>
          <a:p>
            <a:pPr algn="ctr"/>
            <a:r>
              <a:rPr lang="zh-CN" altLang="zh-CN" sz="2800" b="1" dirty="0">
                <a:solidFill>
                  <a:schemeClr val="bg1"/>
                </a:solidFill>
              </a:rPr>
              <a:t>超链接的应用</a:t>
            </a:r>
          </a:p>
        </p:txBody>
      </p:sp>
      <p:sp>
        <p:nvSpPr>
          <p:cNvPr id="20" name="文本框 128"/>
          <p:cNvSpPr txBox="1"/>
          <p:nvPr/>
        </p:nvSpPr>
        <p:spPr>
          <a:xfrm>
            <a:off x="4214356" y="2373075"/>
            <a:ext cx="828000" cy="707886"/>
          </a:xfrm>
          <a:prstGeom prst="rect">
            <a:avLst/>
          </a:prstGeom>
          <a:noFill/>
          <a:ln>
            <a:noFill/>
          </a:ln>
        </p:spPr>
        <p:txBody>
          <a:bodyPr wrap="square" rtlCol="0">
            <a:spAutoFit/>
          </a:bodyPr>
          <a:lstStyle/>
          <a:p>
            <a:pPr algn="ctr"/>
            <a:r>
              <a:rPr lang="en-US" altLang="zh-CN" sz="4000" b="1" dirty="0">
                <a:solidFill>
                  <a:schemeClr val="bg1"/>
                </a:solidFill>
                <a:latin typeface="微软雅黑" panose="020B0503020204020204" charset="-122"/>
                <a:ea typeface="微软雅黑" panose="020B0503020204020204" charset="-122"/>
              </a:rPr>
              <a:t>07</a:t>
            </a:r>
          </a:p>
        </p:txBody>
      </p:sp>
      <p:sp>
        <p:nvSpPr>
          <p:cNvPr id="21" name="矩形 20"/>
          <p:cNvSpPr/>
          <p:nvPr/>
        </p:nvSpPr>
        <p:spPr>
          <a:xfrm>
            <a:off x="4214356" y="2313018"/>
            <a:ext cx="828000" cy="82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矩形 1"/>
          <p:cNvSpPr/>
          <p:nvPr/>
        </p:nvSpPr>
        <p:spPr>
          <a:xfrm>
            <a:off x="5193050" y="3132696"/>
            <a:ext cx="1345240" cy="369332"/>
          </a:xfrm>
          <a:prstGeom prst="rect">
            <a:avLst/>
          </a:prstGeom>
        </p:spPr>
        <p:txBody>
          <a:bodyPr wrap="none">
            <a:spAutoFit/>
          </a:bodyPr>
          <a:lstStyle/>
          <a:p>
            <a:r>
              <a:rPr lang="en-US" altLang="zh-CN" b="1" dirty="0"/>
              <a:t>1. </a:t>
            </a:r>
            <a:r>
              <a:rPr lang="zh-CN" altLang="zh-CN" b="1" dirty="0"/>
              <a:t>文件链接</a:t>
            </a:r>
          </a:p>
        </p:txBody>
      </p:sp>
      <p:sp>
        <p:nvSpPr>
          <p:cNvPr id="6" name="矩形 5"/>
          <p:cNvSpPr/>
          <p:nvPr/>
        </p:nvSpPr>
        <p:spPr>
          <a:xfrm>
            <a:off x="5193050" y="3502028"/>
            <a:ext cx="1345240" cy="369332"/>
          </a:xfrm>
          <a:prstGeom prst="rect">
            <a:avLst/>
          </a:prstGeom>
        </p:spPr>
        <p:txBody>
          <a:bodyPr wrap="none">
            <a:spAutoFit/>
          </a:bodyPr>
          <a:lstStyle/>
          <a:p>
            <a:r>
              <a:rPr lang="en-US" altLang="zh-CN" b="1" dirty="0"/>
              <a:t>3. </a:t>
            </a:r>
            <a:r>
              <a:rPr lang="zh-CN" altLang="zh-CN" b="1" dirty="0"/>
              <a:t>邮件链接</a:t>
            </a:r>
          </a:p>
        </p:txBody>
      </p:sp>
      <p:sp>
        <p:nvSpPr>
          <p:cNvPr id="7" name="矩形 6"/>
          <p:cNvSpPr/>
          <p:nvPr/>
        </p:nvSpPr>
        <p:spPr>
          <a:xfrm>
            <a:off x="6665886" y="3132696"/>
            <a:ext cx="1345240" cy="369332"/>
          </a:xfrm>
          <a:prstGeom prst="rect">
            <a:avLst/>
          </a:prstGeom>
        </p:spPr>
        <p:txBody>
          <a:bodyPr wrap="none">
            <a:spAutoFit/>
          </a:bodyPr>
          <a:lstStyle/>
          <a:p>
            <a:r>
              <a:rPr lang="en-US" altLang="zh-CN" b="1" dirty="0"/>
              <a:t>2. </a:t>
            </a:r>
            <a:r>
              <a:rPr lang="zh-CN" altLang="zh-CN" b="1" dirty="0"/>
              <a:t>锚点链接</a:t>
            </a:r>
          </a:p>
        </p:txBody>
      </p:sp>
    </p:spTree>
    <p:custDataLst>
      <p:tags r:id="rId1"/>
    </p:custData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zh-CN" altLang="zh-CN" sz="2400" b="1" dirty="0">
                <a:solidFill>
                  <a:schemeClr val="bg1"/>
                </a:solidFill>
              </a:rPr>
              <a:t>超链接的应用</a:t>
            </a:r>
          </a:p>
        </p:txBody>
      </p:sp>
      <p:sp>
        <p:nvSpPr>
          <p:cNvPr id="3" name="TextBox 2"/>
          <p:cNvSpPr txBox="1"/>
          <p:nvPr/>
        </p:nvSpPr>
        <p:spPr>
          <a:xfrm>
            <a:off x="946298" y="1020726"/>
            <a:ext cx="9983972" cy="1291379"/>
          </a:xfrm>
          <a:prstGeom prst="rect">
            <a:avLst/>
          </a:prstGeom>
          <a:noFill/>
        </p:spPr>
        <p:txBody>
          <a:bodyPr wrap="square" rtlCol="0">
            <a:spAutoFit/>
          </a:bodyPr>
          <a:lstStyle/>
          <a:p>
            <a:pPr indent="446405">
              <a:lnSpc>
                <a:spcPct val="150000"/>
              </a:lnSpc>
            </a:pPr>
            <a:r>
              <a:rPr lang="zh-CN" altLang="zh-CN" dirty="0"/>
              <a:t>在网页中，超链接通常以文本或图像形式表示。鼠标指针指向网页中的超链接时，鼠标指针会变成手的形状。单击超链接时，浏览器会按照超链接所指示的目标载入另一个网页，或者跳转到同一网页或其他网页。格式如下：</a:t>
            </a:r>
          </a:p>
        </p:txBody>
      </p:sp>
      <p:sp>
        <p:nvSpPr>
          <p:cNvPr id="4" name="圆角矩形 3"/>
          <p:cNvSpPr/>
          <p:nvPr/>
        </p:nvSpPr>
        <p:spPr>
          <a:xfrm>
            <a:off x="1610108" y="2326634"/>
            <a:ext cx="8873594" cy="408623"/>
          </a:xfrm>
          <a:prstGeom prst="roundRect">
            <a:avLst/>
          </a:prstGeom>
          <a:solidFill>
            <a:schemeClr val="bg1">
              <a:lumMod val="85000"/>
            </a:schemeClr>
          </a:solidFill>
        </p:spPr>
        <p:txBody>
          <a:bodyPr wrap="square">
            <a:spAutoFit/>
          </a:bodyPr>
          <a:lstStyle/>
          <a:p>
            <a:r>
              <a:rPr lang="en-US" altLang="zh-CN" dirty="0"/>
              <a:t>&lt;a </a:t>
            </a:r>
            <a:r>
              <a:rPr lang="zh-CN" altLang="zh-CN" dirty="0"/>
              <a:t>属性</a:t>
            </a:r>
            <a:r>
              <a:rPr lang="en-US" altLang="zh-CN" dirty="0"/>
              <a:t>="</a:t>
            </a:r>
            <a:r>
              <a:rPr lang="zh-CN" altLang="zh-CN" dirty="0"/>
              <a:t>值</a:t>
            </a:r>
            <a:r>
              <a:rPr lang="en-US" altLang="zh-CN" dirty="0"/>
              <a:t>"…&gt;</a:t>
            </a:r>
            <a:r>
              <a:rPr lang="zh-CN" altLang="zh-CN" dirty="0"/>
              <a:t>超链接内容</a:t>
            </a:r>
            <a:r>
              <a:rPr lang="en-US" altLang="zh-CN" dirty="0"/>
              <a:t>&lt;/a&gt;</a:t>
            </a:r>
            <a:endParaRPr lang="zh-CN" altLang="zh-CN" dirty="0"/>
          </a:p>
        </p:txBody>
      </p:sp>
      <p:sp>
        <p:nvSpPr>
          <p:cNvPr id="5" name="矩形 4"/>
          <p:cNvSpPr/>
          <p:nvPr/>
        </p:nvSpPr>
        <p:spPr>
          <a:xfrm>
            <a:off x="1442485" y="2881975"/>
            <a:ext cx="7435702" cy="369332"/>
          </a:xfrm>
          <a:prstGeom prst="rect">
            <a:avLst/>
          </a:prstGeom>
        </p:spPr>
        <p:txBody>
          <a:bodyPr wrap="square">
            <a:spAutoFit/>
          </a:bodyPr>
          <a:lstStyle/>
          <a:p>
            <a:r>
              <a:rPr lang="zh-CN" altLang="zh-CN" dirty="0"/>
              <a:t>按照目标地址的不同，超链接分为文件链接、锚点链接和邮件链接。</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1. </a:t>
            </a:r>
            <a:r>
              <a:rPr lang="zh-CN" altLang="zh-CN" sz="2400" b="1" dirty="0">
                <a:solidFill>
                  <a:schemeClr val="bg1"/>
                </a:solidFill>
              </a:rPr>
              <a:t>文件链接</a:t>
            </a:r>
          </a:p>
        </p:txBody>
      </p:sp>
      <p:sp>
        <p:nvSpPr>
          <p:cNvPr id="3" name="TextBox 2"/>
          <p:cNvSpPr txBox="1"/>
          <p:nvPr/>
        </p:nvSpPr>
        <p:spPr>
          <a:xfrm>
            <a:off x="1116419" y="1052623"/>
            <a:ext cx="9952074" cy="1754326"/>
          </a:xfrm>
          <a:prstGeom prst="rect">
            <a:avLst/>
          </a:prstGeom>
          <a:noFill/>
        </p:spPr>
        <p:txBody>
          <a:bodyPr wrap="square" rtlCol="0">
            <a:spAutoFit/>
          </a:bodyPr>
          <a:lstStyle/>
          <a:p>
            <a:pPr indent="446405"/>
            <a:r>
              <a:rPr lang="zh-CN" altLang="zh-CN" dirty="0"/>
              <a:t>文件链接的目标地址是网页文件，目标网页文件可以位于当前服务器或其他服务器上。超链接使用</a:t>
            </a:r>
            <a:r>
              <a:rPr lang="en-US" altLang="zh-CN" dirty="0"/>
              <a:t>&lt;a&gt;</a:t>
            </a:r>
            <a:r>
              <a:rPr lang="zh-CN" altLang="zh-CN" dirty="0"/>
              <a:t>标记来创建，其常用的属性如下：</a:t>
            </a:r>
          </a:p>
          <a:p>
            <a:pPr lvl="0" indent="446405">
              <a:buSzPct val="60000"/>
              <a:buFont typeface="Wingdings" panose="05000000000000000000" pitchFamily="2" charset="2"/>
              <a:buChar char="l"/>
            </a:pPr>
            <a:r>
              <a:rPr lang="en-US" altLang="zh-CN" dirty="0" err="1"/>
              <a:t>href</a:t>
            </a:r>
            <a:r>
              <a:rPr lang="zh-CN" altLang="zh-CN" dirty="0"/>
              <a:t>。指定目标地址的</a:t>
            </a:r>
            <a:r>
              <a:rPr lang="en-US" altLang="zh-CN" dirty="0"/>
              <a:t>URL</a:t>
            </a:r>
            <a:r>
              <a:rPr lang="zh-CN" altLang="zh-CN" dirty="0"/>
              <a:t>，这是必选项。</a:t>
            </a:r>
          </a:p>
          <a:p>
            <a:pPr lvl="0" indent="446405">
              <a:buSzPct val="60000"/>
              <a:buFont typeface="Wingdings" panose="05000000000000000000" pitchFamily="2" charset="2"/>
              <a:buChar char="l"/>
            </a:pPr>
            <a:r>
              <a:rPr lang="en-US" altLang="zh-CN" dirty="0"/>
              <a:t>target</a:t>
            </a:r>
            <a:r>
              <a:rPr lang="zh-CN" altLang="zh-CN" dirty="0"/>
              <a:t>。指定窗口或框架的名称。该属性指定将目标文档在指定的窗口或框架中打开。如果省略该属性，则在当前窗口中打开。</a:t>
            </a:r>
            <a:endParaRPr lang="en-US" altLang="zh-CN" dirty="0"/>
          </a:p>
          <a:p>
            <a:pPr lvl="0" indent="446405">
              <a:buSzPct val="60000"/>
              <a:buFont typeface="Wingdings" panose="05000000000000000000" pitchFamily="2" charset="2"/>
              <a:buChar char="l"/>
            </a:pPr>
            <a:r>
              <a:rPr lang="en-US" altLang="zh-CN" dirty="0"/>
              <a:t>title</a:t>
            </a:r>
            <a:r>
              <a:rPr lang="zh-CN" altLang="zh-CN" dirty="0"/>
              <a:t>。指向超链接时所显示的标题文字。例如：</a:t>
            </a:r>
          </a:p>
        </p:txBody>
      </p:sp>
      <p:sp>
        <p:nvSpPr>
          <p:cNvPr id="4" name="TextBox 3"/>
          <p:cNvSpPr txBox="1"/>
          <p:nvPr/>
        </p:nvSpPr>
        <p:spPr>
          <a:xfrm>
            <a:off x="1637414" y="2806949"/>
            <a:ext cx="9165265" cy="1634490"/>
          </a:xfrm>
          <a:prstGeom prst="roundRect">
            <a:avLst>
              <a:gd name="adj" fmla="val 8861"/>
            </a:avLst>
          </a:prstGeom>
          <a:solidFill>
            <a:schemeClr val="bg1">
              <a:lumMod val="85000"/>
            </a:schemeClr>
          </a:solidFill>
        </p:spPr>
        <p:txBody>
          <a:bodyPr wrap="square" rtlCol="0">
            <a:spAutoFit/>
          </a:bodyPr>
          <a:lstStyle/>
          <a:p>
            <a:r>
              <a:rPr lang="en-US" altLang="zh-CN" dirty="0"/>
              <a:t>&lt;a </a:t>
            </a:r>
            <a:r>
              <a:rPr lang="en-US" altLang="zh-CN" dirty="0" err="1"/>
              <a:t>href</a:t>
            </a:r>
            <a:r>
              <a:rPr lang="en-US" altLang="zh-CN" dirty="0"/>
              <a:t>="http://www.qq.com"&gt;</a:t>
            </a:r>
            <a:r>
              <a:rPr lang="zh-CN" altLang="zh-CN" dirty="0"/>
              <a:t>腾讯</a:t>
            </a:r>
            <a:r>
              <a:rPr lang="en-US" altLang="zh-CN" dirty="0"/>
              <a:t>&lt;/a&gt;</a:t>
            </a:r>
            <a:endParaRPr lang="zh-CN" altLang="zh-CN" dirty="0"/>
          </a:p>
          <a:p>
            <a:r>
              <a:rPr lang="en-US" altLang="zh-CN" dirty="0"/>
              <a:t>&lt;a </a:t>
            </a:r>
            <a:r>
              <a:rPr lang="en-US" altLang="zh-CN" dirty="0" err="1"/>
              <a:t>href</a:t>
            </a:r>
            <a:r>
              <a:rPr lang="en-US" altLang="zh-CN" dirty="0"/>
              <a:t>="EX2_4_stu.htm"&gt;</a:t>
            </a:r>
            <a:r>
              <a:rPr lang="zh-CN" altLang="zh-CN" dirty="0"/>
              <a:t>链接到本文件夹中的</a:t>
            </a:r>
            <a:r>
              <a:rPr lang="en-US" altLang="zh-CN" dirty="0"/>
              <a:t>EX2_4_stu.htm</a:t>
            </a:r>
            <a:r>
              <a:rPr lang="zh-CN" altLang="zh-CN" dirty="0"/>
              <a:t>文件</a:t>
            </a:r>
            <a:r>
              <a:rPr lang="en-US" altLang="zh-CN" dirty="0"/>
              <a:t>&lt;/a&gt;</a:t>
            </a:r>
            <a:endParaRPr lang="zh-CN" altLang="zh-CN" dirty="0"/>
          </a:p>
          <a:p>
            <a:r>
              <a:rPr lang="en-US" altLang="zh-CN" dirty="0"/>
              <a:t>&lt;a </a:t>
            </a:r>
            <a:r>
              <a:rPr lang="en-US" altLang="zh-CN" dirty="0" err="1"/>
              <a:t>href</a:t>
            </a:r>
            <a:r>
              <a:rPr lang="en-US" altLang="zh-CN" dirty="0"/>
              <a:t>="../index.html"&gt;</a:t>
            </a:r>
            <a:r>
              <a:rPr lang="zh-CN" altLang="zh-CN" dirty="0"/>
              <a:t>链接到上一级文件夹中的</a:t>
            </a:r>
            <a:r>
              <a:rPr lang="en-US" altLang="zh-CN" dirty="0"/>
              <a:t>index.html</a:t>
            </a:r>
            <a:r>
              <a:rPr lang="zh-CN" altLang="zh-CN" dirty="0"/>
              <a:t>文件</a:t>
            </a:r>
            <a:r>
              <a:rPr lang="en-US" altLang="zh-CN" dirty="0"/>
              <a:t>&lt;/a&gt;</a:t>
            </a:r>
            <a:endParaRPr lang="zh-CN" altLang="zh-CN" dirty="0"/>
          </a:p>
          <a:p>
            <a:r>
              <a:rPr lang="en-US" altLang="zh-CN" dirty="0"/>
              <a:t>&lt;a </a:t>
            </a:r>
            <a:r>
              <a:rPr lang="en-US" altLang="zh-CN" dirty="0" err="1"/>
              <a:t>href</a:t>
            </a:r>
            <a:r>
              <a:rPr lang="en-US" altLang="zh-CN" dirty="0"/>
              <a:t>="image/tp.jpeg"&gt;</a:t>
            </a:r>
            <a:r>
              <a:rPr lang="zh-CN" altLang="zh-CN" dirty="0"/>
              <a:t>链接到图片</a:t>
            </a:r>
            <a:r>
              <a:rPr lang="en-US" altLang="zh-CN" dirty="0"/>
              <a:t>&lt;/a&gt;</a:t>
            </a:r>
            <a:endParaRPr lang="zh-CN" altLang="zh-CN" dirty="0"/>
          </a:p>
          <a:p>
            <a:r>
              <a:rPr lang="en-US" altLang="zh-CN" dirty="0"/>
              <a:t>&lt;a </a:t>
            </a:r>
            <a:r>
              <a:rPr lang="en-US" altLang="zh-CN" dirty="0" err="1"/>
              <a:t>href</a:t>
            </a:r>
            <a:r>
              <a:rPr lang="en-US" altLang="zh-CN" dirty="0"/>
              <a:t>="http://www.163.com" title="</a:t>
            </a:r>
            <a:r>
              <a:rPr lang="zh-CN" altLang="zh-CN" dirty="0"/>
              <a:t>图片链接</a:t>
            </a:r>
            <a:r>
              <a:rPr lang="en-US" altLang="zh-CN" dirty="0"/>
              <a:t>"&gt;&lt;</a:t>
            </a:r>
            <a:r>
              <a:rPr lang="en-US" altLang="zh-CN" dirty="0" err="1"/>
              <a:t>img</a:t>
            </a:r>
            <a:r>
              <a:rPr lang="en-US" altLang="zh-CN" dirty="0"/>
              <a:t> </a:t>
            </a:r>
            <a:r>
              <a:rPr lang="en-US" altLang="zh-CN" dirty="0" err="1"/>
              <a:t>src</a:t>
            </a:r>
            <a:r>
              <a:rPr lang="en-US" altLang="zh-CN" dirty="0"/>
              <a:t>=" image/tp.jpeg " /&gt;&lt;/a&gt;</a:t>
            </a:r>
            <a:endParaRPr lang="zh-CN" altLang="zh-CN" dirty="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2. </a:t>
            </a:r>
            <a:r>
              <a:rPr lang="zh-CN" altLang="zh-CN" sz="2400" b="1" dirty="0">
                <a:solidFill>
                  <a:schemeClr val="bg1"/>
                </a:solidFill>
              </a:rPr>
              <a:t>锚点链接</a:t>
            </a:r>
          </a:p>
        </p:txBody>
      </p:sp>
      <p:sp>
        <p:nvSpPr>
          <p:cNvPr id="3" name="TextBox 2"/>
          <p:cNvSpPr txBox="1"/>
          <p:nvPr/>
        </p:nvSpPr>
        <p:spPr>
          <a:xfrm>
            <a:off x="935665" y="1148316"/>
            <a:ext cx="10313582" cy="646331"/>
          </a:xfrm>
          <a:prstGeom prst="rect">
            <a:avLst/>
          </a:prstGeom>
          <a:noFill/>
        </p:spPr>
        <p:txBody>
          <a:bodyPr wrap="square" rtlCol="0">
            <a:spAutoFit/>
          </a:bodyPr>
          <a:lstStyle/>
          <a:p>
            <a:pPr indent="446405"/>
            <a:r>
              <a:rPr lang="zh-CN" altLang="zh-CN" dirty="0"/>
              <a:t>要创建锚点链接，首先要在页面中用</a:t>
            </a:r>
            <a:r>
              <a:rPr lang="en-US" altLang="zh-CN" dirty="0"/>
              <a:t>&lt;a&gt;</a:t>
            </a:r>
            <a:r>
              <a:rPr lang="zh-CN" altLang="zh-CN" dirty="0"/>
              <a:t>标记为要跳转的位置命名，例如，在</a:t>
            </a:r>
            <a:r>
              <a:rPr lang="en-US" altLang="zh-CN" dirty="0"/>
              <a:t>EX2_1.htm</a:t>
            </a:r>
            <a:r>
              <a:rPr lang="zh-CN" altLang="zh-CN" dirty="0"/>
              <a:t>页面中进行如下设置：</a:t>
            </a:r>
          </a:p>
        </p:txBody>
      </p:sp>
      <p:sp>
        <p:nvSpPr>
          <p:cNvPr id="4" name="圆角矩形 3"/>
          <p:cNvSpPr/>
          <p:nvPr/>
        </p:nvSpPr>
        <p:spPr>
          <a:xfrm>
            <a:off x="1491785" y="1794647"/>
            <a:ext cx="9257731" cy="408623"/>
          </a:xfrm>
          <a:prstGeom prst="roundRect">
            <a:avLst/>
          </a:prstGeom>
          <a:solidFill>
            <a:schemeClr val="bg1">
              <a:lumMod val="85000"/>
            </a:schemeClr>
          </a:solidFill>
        </p:spPr>
        <p:txBody>
          <a:bodyPr wrap="square">
            <a:spAutoFit/>
          </a:bodyPr>
          <a:lstStyle/>
          <a:p>
            <a:r>
              <a:rPr lang="en-US" altLang="zh-CN" dirty="0"/>
              <a:t>&lt;a id="</a:t>
            </a:r>
            <a:r>
              <a:rPr lang="en-US" altLang="zh-CN" dirty="0" err="1"/>
              <a:t>xlxq</a:t>
            </a:r>
            <a:r>
              <a:rPr lang="en-US" altLang="zh-CN" dirty="0"/>
              <a:t>"&gt;&lt;/a&gt;</a:t>
            </a:r>
            <a:endParaRPr lang="zh-CN" altLang="zh-CN" dirty="0"/>
          </a:p>
        </p:txBody>
      </p:sp>
      <p:sp>
        <p:nvSpPr>
          <p:cNvPr id="5" name="矩形 4"/>
          <p:cNvSpPr/>
          <p:nvPr/>
        </p:nvSpPr>
        <p:spPr>
          <a:xfrm>
            <a:off x="1346790" y="2297761"/>
            <a:ext cx="9328298" cy="369332"/>
          </a:xfrm>
          <a:prstGeom prst="rect">
            <a:avLst/>
          </a:prstGeom>
        </p:spPr>
        <p:txBody>
          <a:bodyPr wrap="square">
            <a:spAutoFit/>
          </a:bodyPr>
          <a:lstStyle/>
          <a:p>
            <a:r>
              <a:rPr lang="zh-CN" altLang="zh-CN" dirty="0"/>
              <a:t>创建锚点后如果在同一页面中要跳转到名为“</a:t>
            </a:r>
            <a:r>
              <a:rPr lang="en-US" altLang="zh-CN" dirty="0" err="1"/>
              <a:t>xlxq</a:t>
            </a:r>
            <a:r>
              <a:rPr lang="zh-CN" altLang="zh-CN" dirty="0"/>
              <a:t>”的锚点处，可以使用如下代码：</a:t>
            </a:r>
          </a:p>
        </p:txBody>
      </p:sp>
      <p:sp>
        <p:nvSpPr>
          <p:cNvPr id="6" name="圆角矩形 5"/>
          <p:cNvSpPr/>
          <p:nvPr/>
        </p:nvSpPr>
        <p:spPr>
          <a:xfrm>
            <a:off x="1491785" y="2667093"/>
            <a:ext cx="9257731" cy="408623"/>
          </a:xfrm>
          <a:prstGeom prst="roundRect">
            <a:avLst/>
          </a:prstGeom>
          <a:solidFill>
            <a:schemeClr val="bg1">
              <a:lumMod val="85000"/>
            </a:schemeClr>
          </a:solidFill>
        </p:spPr>
        <p:txBody>
          <a:bodyPr wrap="square">
            <a:spAutoFit/>
          </a:bodyPr>
          <a:lstStyle/>
          <a:p>
            <a:r>
              <a:rPr lang="en-US" altLang="zh-CN" dirty="0"/>
              <a:t>&lt;a </a:t>
            </a:r>
            <a:r>
              <a:rPr lang="en-US" altLang="zh-CN" dirty="0" err="1"/>
              <a:t>href</a:t>
            </a:r>
            <a:r>
              <a:rPr lang="en-US" altLang="zh-CN" dirty="0"/>
              <a:t>="#</a:t>
            </a:r>
            <a:r>
              <a:rPr lang="en-US" altLang="zh-CN" dirty="0" err="1"/>
              <a:t>xlxq</a:t>
            </a:r>
            <a:r>
              <a:rPr lang="en-US" altLang="zh-CN" dirty="0"/>
              <a:t>"&gt;</a:t>
            </a:r>
            <a:r>
              <a:rPr lang="zh-CN" altLang="zh-CN" dirty="0"/>
              <a:t>去本页面的锚点处</a:t>
            </a:r>
            <a:r>
              <a:rPr lang="en-US" altLang="zh-CN" dirty="0"/>
              <a:t>&lt;/a&gt;</a:t>
            </a:r>
            <a:endParaRPr lang="zh-CN" altLang="zh-CN" dirty="0"/>
          </a:p>
        </p:txBody>
      </p:sp>
      <p:sp>
        <p:nvSpPr>
          <p:cNvPr id="7" name="矩形 6"/>
          <p:cNvSpPr/>
          <p:nvPr/>
        </p:nvSpPr>
        <p:spPr>
          <a:xfrm>
            <a:off x="1346790" y="3105835"/>
            <a:ext cx="7116726" cy="369332"/>
          </a:xfrm>
          <a:prstGeom prst="rect">
            <a:avLst/>
          </a:prstGeom>
        </p:spPr>
        <p:txBody>
          <a:bodyPr wrap="square">
            <a:spAutoFit/>
          </a:bodyPr>
          <a:lstStyle/>
          <a:p>
            <a:r>
              <a:rPr lang="zh-CN" altLang="zh-CN" dirty="0"/>
              <a:t>如果要从其他页面跳转到该页面的锚点处，可以使用如下代码：</a:t>
            </a:r>
          </a:p>
        </p:txBody>
      </p:sp>
      <p:sp>
        <p:nvSpPr>
          <p:cNvPr id="8" name="圆角矩形 7"/>
          <p:cNvSpPr/>
          <p:nvPr/>
        </p:nvSpPr>
        <p:spPr>
          <a:xfrm>
            <a:off x="1491784" y="3475167"/>
            <a:ext cx="9257731" cy="408623"/>
          </a:xfrm>
          <a:prstGeom prst="roundRect">
            <a:avLst/>
          </a:prstGeom>
          <a:solidFill>
            <a:schemeClr val="bg1">
              <a:lumMod val="85000"/>
            </a:schemeClr>
          </a:solidFill>
        </p:spPr>
        <p:txBody>
          <a:bodyPr wrap="square">
            <a:spAutoFit/>
          </a:bodyPr>
          <a:lstStyle/>
          <a:p>
            <a:r>
              <a:rPr lang="en-US" altLang="zh-CN" dirty="0"/>
              <a:t>&lt;a </a:t>
            </a:r>
            <a:r>
              <a:rPr lang="en-US" altLang="zh-CN" dirty="0" err="1"/>
              <a:t>href</a:t>
            </a:r>
            <a:r>
              <a:rPr lang="en-US" altLang="zh-CN" dirty="0"/>
              <a:t>="EX2_1.htm#xlxq"&gt;</a:t>
            </a:r>
            <a:r>
              <a:rPr lang="zh-CN" altLang="zh-CN" dirty="0"/>
              <a:t>去该页面的锚点处</a:t>
            </a:r>
            <a:r>
              <a:rPr lang="en-US" altLang="zh-CN" dirty="0"/>
              <a:t>&lt;/a&gt;</a:t>
            </a:r>
            <a:endParaRPr lang="zh-CN" altLang="zh-CN"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5" y="282012"/>
            <a:ext cx="2862842" cy="461665"/>
          </a:xfrm>
          <a:prstGeom prst="rect">
            <a:avLst/>
          </a:prstGeom>
          <a:noFill/>
        </p:spPr>
        <p:txBody>
          <a:bodyPr wrap="square" rtlCol="0">
            <a:spAutoFit/>
          </a:bodyPr>
          <a:lstStyle/>
          <a:p>
            <a:r>
              <a:rPr lang="en-US" altLang="zh-CN" sz="2400" b="1" dirty="0">
                <a:solidFill>
                  <a:schemeClr val="bg1"/>
                </a:solidFill>
              </a:rPr>
              <a:t>XHTML</a:t>
            </a:r>
            <a:endParaRPr lang="zh-CN" altLang="zh-CN" sz="2400" b="1" dirty="0">
              <a:solidFill>
                <a:schemeClr val="bg1"/>
              </a:solidFill>
            </a:endParaRPr>
          </a:p>
        </p:txBody>
      </p:sp>
      <p:sp>
        <p:nvSpPr>
          <p:cNvPr id="3" name="TextBox 2"/>
          <p:cNvSpPr txBox="1"/>
          <p:nvPr/>
        </p:nvSpPr>
        <p:spPr>
          <a:xfrm>
            <a:off x="914401" y="914400"/>
            <a:ext cx="10143460" cy="923330"/>
          </a:xfrm>
          <a:prstGeom prst="rect">
            <a:avLst/>
          </a:prstGeom>
          <a:noFill/>
        </p:spPr>
        <p:txBody>
          <a:bodyPr wrap="square" rtlCol="0">
            <a:spAutoFit/>
          </a:bodyPr>
          <a:lstStyle/>
          <a:p>
            <a:pPr indent="446405"/>
            <a:r>
              <a:rPr lang="zh-CN" altLang="zh-CN" dirty="0"/>
              <a:t>文档类型声明定义文档的类型，包括</a:t>
            </a:r>
            <a:r>
              <a:rPr lang="en-US" altLang="zh-CN" dirty="0"/>
              <a:t>3</a:t>
            </a:r>
            <a:r>
              <a:rPr lang="zh-CN" altLang="zh-CN" dirty="0"/>
              <a:t>种文档类型声明：</a:t>
            </a:r>
          </a:p>
          <a:p>
            <a:pPr indent="446405"/>
            <a:r>
              <a:rPr lang="zh-CN" altLang="zh-CN" dirty="0"/>
              <a:t>（</a:t>
            </a:r>
            <a:r>
              <a:rPr lang="en-US" altLang="zh-CN" dirty="0"/>
              <a:t>1</a:t>
            </a:r>
            <a:r>
              <a:rPr lang="zh-CN" altLang="zh-CN" dirty="0"/>
              <a:t>）</a:t>
            </a:r>
            <a:r>
              <a:rPr lang="en-US" altLang="zh-CN" dirty="0"/>
              <a:t>Strict</a:t>
            </a:r>
            <a:r>
              <a:rPr lang="zh-CN" altLang="zh-CN" dirty="0"/>
              <a:t>（严格类型）。在此情况下，需要干净的标记，避免表现上的混乱。请与层叠样式表</a:t>
            </a:r>
            <a:r>
              <a:rPr lang="en-US" altLang="zh-CN" dirty="0"/>
              <a:t>(CSS)</a:t>
            </a:r>
            <a:r>
              <a:rPr lang="zh-CN" altLang="zh-CN" dirty="0"/>
              <a:t>配合使用。</a:t>
            </a:r>
          </a:p>
        </p:txBody>
      </p:sp>
      <p:sp>
        <p:nvSpPr>
          <p:cNvPr id="4" name="圆角矩形 3"/>
          <p:cNvSpPr/>
          <p:nvPr/>
        </p:nvSpPr>
        <p:spPr>
          <a:xfrm>
            <a:off x="1942214" y="1837730"/>
            <a:ext cx="8647814" cy="1021556"/>
          </a:xfrm>
          <a:prstGeom prst="roundRect">
            <a:avLst/>
          </a:prstGeom>
          <a:solidFill>
            <a:schemeClr val="bg1">
              <a:lumMod val="85000"/>
            </a:schemeClr>
          </a:solidFill>
        </p:spPr>
        <p:txBody>
          <a:bodyPr wrap="square">
            <a:spAutoFit/>
          </a:bodyPr>
          <a:lstStyle/>
          <a:p>
            <a:r>
              <a:rPr lang="en-US" altLang="zh-CN" dirty="0"/>
              <a:t>&lt;!DOCTYPE html</a:t>
            </a:r>
            <a:endParaRPr lang="zh-CN" altLang="zh-CN" dirty="0"/>
          </a:p>
          <a:p>
            <a:r>
              <a:rPr lang="en-US" altLang="zh-CN" dirty="0"/>
              <a:t>PUBLIC "-//W3C//DTD XHTML 1.0 Strict//EN" </a:t>
            </a:r>
            <a:endParaRPr lang="zh-CN" altLang="zh-CN" dirty="0"/>
          </a:p>
          <a:p>
            <a:r>
              <a:rPr lang="en-US" altLang="zh-CN" dirty="0"/>
              <a:t>"http://www.w3.org/TR/xhtml1/DTD/xhtml1-strict.dtd"&gt;</a:t>
            </a:r>
            <a:endParaRPr lang="zh-CN" altLang="zh-CN" dirty="0"/>
          </a:p>
        </p:txBody>
      </p:sp>
      <p:sp>
        <p:nvSpPr>
          <p:cNvPr id="5" name="TextBox 4"/>
          <p:cNvSpPr txBox="1"/>
          <p:nvPr/>
        </p:nvSpPr>
        <p:spPr>
          <a:xfrm>
            <a:off x="914401" y="2859286"/>
            <a:ext cx="9920176" cy="646331"/>
          </a:xfrm>
          <a:prstGeom prst="rect">
            <a:avLst/>
          </a:prstGeom>
          <a:noFill/>
        </p:spPr>
        <p:txBody>
          <a:bodyPr wrap="square" rtlCol="0">
            <a:spAutoFit/>
          </a:bodyPr>
          <a:lstStyle/>
          <a:p>
            <a:pPr indent="446405"/>
            <a:r>
              <a:rPr lang="zh-CN" altLang="zh-CN" dirty="0"/>
              <a:t>（</a:t>
            </a:r>
            <a:r>
              <a:rPr lang="en-US" altLang="zh-CN" dirty="0"/>
              <a:t>2</a:t>
            </a:r>
            <a:r>
              <a:rPr lang="zh-CN" altLang="zh-CN" dirty="0"/>
              <a:t>）</a:t>
            </a:r>
            <a:r>
              <a:rPr lang="en-US" altLang="zh-CN" dirty="0"/>
              <a:t>Transitional</a:t>
            </a:r>
            <a:r>
              <a:rPr lang="zh-CN" altLang="zh-CN" dirty="0"/>
              <a:t>（过渡类型）。当需要利用</a:t>
            </a:r>
            <a:r>
              <a:rPr lang="en-US" altLang="zh-CN" dirty="0"/>
              <a:t> HTML </a:t>
            </a:r>
            <a:r>
              <a:rPr lang="zh-CN" altLang="zh-CN" dirty="0"/>
              <a:t>在表现上的特性、为那些不支持层叠样式表的浏览器编写</a:t>
            </a:r>
            <a:r>
              <a:rPr lang="en-US" altLang="zh-CN" dirty="0"/>
              <a:t> XHTML </a:t>
            </a:r>
            <a:r>
              <a:rPr lang="zh-CN" altLang="zh-CN" dirty="0"/>
              <a:t>时使用。</a:t>
            </a:r>
          </a:p>
        </p:txBody>
      </p:sp>
      <p:sp>
        <p:nvSpPr>
          <p:cNvPr id="6" name="圆角矩形 5"/>
          <p:cNvSpPr/>
          <p:nvPr/>
        </p:nvSpPr>
        <p:spPr>
          <a:xfrm>
            <a:off x="1942214" y="3507299"/>
            <a:ext cx="8647814" cy="1021556"/>
          </a:xfrm>
          <a:prstGeom prst="roundRect">
            <a:avLst/>
          </a:prstGeom>
          <a:solidFill>
            <a:schemeClr val="bg1">
              <a:lumMod val="85000"/>
            </a:schemeClr>
          </a:solidFill>
        </p:spPr>
        <p:txBody>
          <a:bodyPr wrap="square">
            <a:spAutoFit/>
          </a:bodyPr>
          <a:lstStyle/>
          <a:p>
            <a:r>
              <a:rPr lang="en-US" altLang="zh-CN" dirty="0"/>
              <a:t>&lt;!DOCTYPE html</a:t>
            </a:r>
            <a:endParaRPr lang="zh-CN" altLang="zh-CN" dirty="0"/>
          </a:p>
          <a:p>
            <a:r>
              <a:rPr lang="en-US" altLang="zh-CN" dirty="0"/>
              <a:t>PUBLIC "-//W3C//DTD XHTML 1.0 Transitional//EN"</a:t>
            </a:r>
            <a:endParaRPr lang="zh-CN" altLang="zh-CN" dirty="0"/>
          </a:p>
          <a:p>
            <a:r>
              <a:rPr lang="en-US" altLang="zh-CN" dirty="0"/>
              <a:t>"http://www.w3.org/TR/xhtml1/DTD/xhtml1-transitional.dtd"&gt;</a:t>
            </a:r>
            <a:endParaRPr lang="zh-CN" altLang="zh-CN" dirty="0"/>
          </a:p>
        </p:txBody>
      </p:sp>
      <p:sp>
        <p:nvSpPr>
          <p:cNvPr id="7" name="TextBox 6"/>
          <p:cNvSpPr txBox="1"/>
          <p:nvPr/>
        </p:nvSpPr>
        <p:spPr>
          <a:xfrm>
            <a:off x="914401" y="4571387"/>
            <a:ext cx="9920176" cy="369332"/>
          </a:xfrm>
          <a:prstGeom prst="rect">
            <a:avLst/>
          </a:prstGeom>
          <a:noFill/>
        </p:spPr>
        <p:txBody>
          <a:bodyPr wrap="square" rtlCol="0">
            <a:spAutoFit/>
          </a:bodyPr>
          <a:lstStyle/>
          <a:p>
            <a:pPr indent="446405"/>
            <a:r>
              <a:rPr lang="zh-CN" altLang="zh-CN" dirty="0"/>
              <a:t>（</a:t>
            </a:r>
            <a:r>
              <a:rPr lang="en-US" altLang="zh-CN" dirty="0"/>
              <a:t>3</a:t>
            </a:r>
            <a:r>
              <a:rPr lang="zh-CN" altLang="zh-CN" dirty="0"/>
              <a:t>）</a:t>
            </a:r>
            <a:r>
              <a:rPr lang="en-US" altLang="zh-CN" dirty="0"/>
              <a:t>Frameset(</a:t>
            </a:r>
            <a:r>
              <a:rPr lang="zh-CN" altLang="zh-CN" dirty="0"/>
              <a:t>框架类型</a:t>
            </a:r>
            <a:r>
              <a:rPr lang="en-US" altLang="zh-CN" dirty="0"/>
              <a:t>)</a:t>
            </a:r>
            <a:r>
              <a:rPr lang="zh-CN" altLang="zh-CN" dirty="0"/>
              <a:t>。当需要使用</a:t>
            </a:r>
            <a:r>
              <a:rPr lang="en-US" altLang="zh-CN" dirty="0"/>
              <a:t>HTML</a:t>
            </a:r>
            <a:r>
              <a:rPr lang="zh-CN" altLang="zh-CN" dirty="0"/>
              <a:t>框架将浏览器窗口分割为两部分或更多框架时。</a:t>
            </a:r>
            <a:endParaRPr lang="zh-CN" altLang="en-US" dirty="0"/>
          </a:p>
        </p:txBody>
      </p:sp>
      <p:sp>
        <p:nvSpPr>
          <p:cNvPr id="8" name="TextBox 7"/>
          <p:cNvSpPr txBox="1"/>
          <p:nvPr/>
        </p:nvSpPr>
        <p:spPr>
          <a:xfrm>
            <a:off x="1942214" y="4940719"/>
            <a:ext cx="8647814" cy="1021556"/>
          </a:xfrm>
          <a:prstGeom prst="roundRect">
            <a:avLst/>
          </a:prstGeom>
          <a:solidFill>
            <a:schemeClr val="bg1">
              <a:lumMod val="85000"/>
            </a:schemeClr>
          </a:solidFill>
        </p:spPr>
        <p:txBody>
          <a:bodyPr wrap="square" rtlCol="0">
            <a:spAutoFit/>
          </a:bodyPr>
          <a:lstStyle/>
          <a:p>
            <a:r>
              <a:rPr lang="en-US" altLang="zh-CN" dirty="0"/>
              <a:t>&lt;!DOCTYPE html</a:t>
            </a:r>
            <a:endParaRPr lang="zh-CN" altLang="zh-CN" dirty="0"/>
          </a:p>
          <a:p>
            <a:r>
              <a:rPr lang="en-US" altLang="zh-CN" dirty="0"/>
              <a:t>PUBLIC "-//W3C//DTD XHTML 1.0 Frameset//EN"</a:t>
            </a:r>
            <a:endParaRPr lang="zh-CN" altLang="zh-CN" dirty="0"/>
          </a:p>
          <a:p>
            <a:r>
              <a:rPr lang="en-US" altLang="zh-CN" dirty="0"/>
              <a:t>"http://www.w3.org/TR/xhtml1/DTD/xhtml1-frameset.dtd"&gt;</a:t>
            </a:r>
            <a:endParaRPr lang="zh-CN" altLang="zh-CN"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3. </a:t>
            </a:r>
            <a:r>
              <a:rPr lang="zh-CN" altLang="zh-CN" sz="2400" b="1" dirty="0">
                <a:solidFill>
                  <a:schemeClr val="bg1"/>
                </a:solidFill>
              </a:rPr>
              <a:t>邮件链接</a:t>
            </a:r>
          </a:p>
        </p:txBody>
      </p:sp>
      <p:sp>
        <p:nvSpPr>
          <p:cNvPr id="3" name="TextBox 2"/>
          <p:cNvSpPr txBox="1"/>
          <p:nvPr/>
        </p:nvSpPr>
        <p:spPr>
          <a:xfrm>
            <a:off x="1020726" y="1010093"/>
            <a:ext cx="9994604" cy="1291379"/>
          </a:xfrm>
          <a:prstGeom prst="rect">
            <a:avLst/>
          </a:prstGeom>
          <a:noFill/>
        </p:spPr>
        <p:txBody>
          <a:bodyPr wrap="square" rtlCol="0">
            <a:spAutoFit/>
          </a:bodyPr>
          <a:lstStyle/>
          <a:p>
            <a:pPr indent="446405">
              <a:lnSpc>
                <a:spcPct val="150000"/>
              </a:lnSpc>
            </a:pPr>
            <a:r>
              <a:rPr lang="zh-CN" altLang="zh-CN" dirty="0"/>
              <a:t>创建邮件链接也使用</a:t>
            </a:r>
            <a:r>
              <a:rPr lang="en-US" altLang="zh-CN" dirty="0"/>
              <a:t>&lt;a&gt;</a:t>
            </a:r>
            <a:r>
              <a:rPr lang="zh-CN" altLang="zh-CN" dirty="0"/>
              <a:t>标记，该标记的</a:t>
            </a:r>
            <a:r>
              <a:rPr lang="en-US" altLang="zh-CN" dirty="0" err="1"/>
              <a:t>href</a:t>
            </a:r>
            <a:r>
              <a:rPr lang="zh-CN" altLang="zh-CN" dirty="0"/>
              <a:t>属性由三部分组成：电子邮件协议名称</a:t>
            </a:r>
            <a:r>
              <a:rPr lang="en-US" altLang="zh-CN" dirty="0"/>
              <a:t>mailto</a:t>
            </a:r>
            <a:r>
              <a:rPr lang="zh-CN" altLang="zh-CN" dirty="0"/>
              <a:t>；电子邮件地址；可选的邮件主题，其形式为“</a:t>
            </a:r>
            <a:r>
              <a:rPr lang="en-US" altLang="zh-CN" dirty="0"/>
              <a:t>subject=</a:t>
            </a:r>
            <a:r>
              <a:rPr lang="zh-CN" altLang="zh-CN" dirty="0"/>
              <a:t>主题”。前两部分之间用冒号分隔，后两部分之间用问号分隔。例如：</a:t>
            </a:r>
          </a:p>
        </p:txBody>
      </p:sp>
      <p:sp>
        <p:nvSpPr>
          <p:cNvPr id="4" name="圆角矩形 3"/>
          <p:cNvSpPr/>
          <p:nvPr/>
        </p:nvSpPr>
        <p:spPr>
          <a:xfrm>
            <a:off x="1601973" y="2382821"/>
            <a:ext cx="9275134" cy="408623"/>
          </a:xfrm>
          <a:prstGeom prst="roundRect">
            <a:avLst/>
          </a:prstGeom>
          <a:solidFill>
            <a:schemeClr val="bg1">
              <a:lumMod val="85000"/>
            </a:schemeClr>
          </a:solidFill>
        </p:spPr>
        <p:txBody>
          <a:bodyPr wrap="square">
            <a:spAutoFit/>
          </a:bodyPr>
          <a:lstStyle/>
          <a:p>
            <a:r>
              <a:rPr lang="en-US" altLang="zh-CN" dirty="0"/>
              <a:t>&lt;a </a:t>
            </a:r>
            <a:r>
              <a:rPr lang="en-US" altLang="zh-CN" dirty="0" err="1"/>
              <a:t>href</a:t>
            </a:r>
            <a:r>
              <a:rPr lang="en-US" altLang="zh-CN" dirty="0"/>
              <a:t>="mailto:163@163.com?subject=HTM</a:t>
            </a:r>
            <a:r>
              <a:rPr lang="zh-CN" altLang="zh-CN" dirty="0"/>
              <a:t>教程</a:t>
            </a:r>
            <a:r>
              <a:rPr lang="en-US" altLang="zh-CN" dirty="0"/>
              <a:t>"&gt;</a:t>
            </a:r>
            <a:r>
              <a:rPr lang="zh-CN" altLang="zh-CN" dirty="0"/>
              <a:t>当前教程答复</a:t>
            </a:r>
            <a:r>
              <a:rPr lang="en-US" altLang="zh-CN" dirty="0"/>
              <a:t>&lt;/a&gt;</a:t>
            </a:r>
            <a:endParaRPr lang="zh-CN" altLang="zh-CN" dirty="0"/>
          </a:p>
        </p:txBody>
      </p:sp>
      <p:sp>
        <p:nvSpPr>
          <p:cNvPr id="5" name="矩形 4"/>
          <p:cNvSpPr/>
          <p:nvPr/>
        </p:nvSpPr>
        <p:spPr>
          <a:xfrm>
            <a:off x="1020726" y="2876504"/>
            <a:ext cx="9994604" cy="646331"/>
          </a:xfrm>
          <a:prstGeom prst="rect">
            <a:avLst/>
          </a:prstGeom>
        </p:spPr>
        <p:txBody>
          <a:bodyPr wrap="square">
            <a:spAutoFit/>
          </a:bodyPr>
          <a:lstStyle/>
          <a:p>
            <a:pPr indent="446405"/>
            <a:r>
              <a:rPr lang="zh-CN" altLang="zh-CN" dirty="0"/>
              <a:t>当访问者在浏览器窗口中单击邮件链接时，会自动启动电子邮件客户端程序，并将指定的主题填入主题栏中。</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9" name="文本框 68"/>
          <p:cNvSpPr txBox="1"/>
          <p:nvPr/>
        </p:nvSpPr>
        <p:spPr>
          <a:xfrm>
            <a:off x="5104781" y="2438097"/>
            <a:ext cx="3122211" cy="521970"/>
          </a:xfrm>
          <a:prstGeom prst="rect">
            <a:avLst/>
          </a:prstGeom>
          <a:gradFill>
            <a:gsLst>
              <a:gs pos="0">
                <a:srgbClr val="CA687F"/>
              </a:gs>
              <a:gs pos="18000">
                <a:srgbClr val="CA687F"/>
              </a:gs>
              <a:gs pos="100000">
                <a:srgbClr val="E7B2C4"/>
              </a:gs>
            </a:gsLst>
            <a:lin ang="5400000" scaled="0"/>
          </a:gradFill>
          <a:effectLst/>
        </p:spPr>
        <p:txBody>
          <a:bodyPr wrap="square" rtlCol="0">
            <a:spAutoFit/>
          </a:bodyPr>
          <a:lstStyle/>
          <a:p>
            <a:pPr algn="ctr"/>
            <a:r>
              <a:rPr lang="zh-CN" altLang="zh-CN" sz="2800" b="1" dirty="0">
                <a:solidFill>
                  <a:schemeClr val="bg1"/>
                </a:solidFill>
              </a:rPr>
              <a:t>设</a:t>
            </a:r>
            <a:r>
              <a:rPr lang="en-US" altLang="zh-CN" sz="2800" b="1" dirty="0">
                <a:solidFill>
                  <a:schemeClr val="bg1"/>
                </a:solidFill>
              </a:rPr>
              <a:t> </a:t>
            </a:r>
            <a:r>
              <a:rPr lang="zh-CN" altLang="zh-CN" sz="2800" b="1" dirty="0">
                <a:solidFill>
                  <a:schemeClr val="bg1"/>
                </a:solidFill>
              </a:rPr>
              <a:t>计</a:t>
            </a:r>
            <a:r>
              <a:rPr lang="en-US" altLang="zh-CN" sz="2800" b="1" dirty="0">
                <a:solidFill>
                  <a:schemeClr val="bg1"/>
                </a:solidFill>
              </a:rPr>
              <a:t> </a:t>
            </a:r>
            <a:r>
              <a:rPr lang="zh-CN" altLang="zh-CN" sz="2800" b="1" dirty="0">
                <a:solidFill>
                  <a:schemeClr val="bg1"/>
                </a:solidFill>
              </a:rPr>
              <a:t>框</a:t>
            </a:r>
            <a:r>
              <a:rPr lang="en-US" altLang="zh-CN" sz="2800" b="1" dirty="0">
                <a:solidFill>
                  <a:schemeClr val="bg1"/>
                </a:solidFill>
              </a:rPr>
              <a:t> </a:t>
            </a:r>
            <a:r>
              <a:rPr lang="zh-CN" altLang="zh-CN" sz="2800" b="1" dirty="0">
                <a:solidFill>
                  <a:schemeClr val="bg1"/>
                </a:solidFill>
              </a:rPr>
              <a:t>架</a:t>
            </a:r>
            <a:r>
              <a:rPr lang="en-US" altLang="zh-CN" sz="2800" b="1" dirty="0">
                <a:solidFill>
                  <a:schemeClr val="bg1"/>
                </a:solidFill>
              </a:rPr>
              <a:t>*</a:t>
            </a:r>
          </a:p>
        </p:txBody>
      </p:sp>
      <p:sp>
        <p:nvSpPr>
          <p:cNvPr id="20" name="文本框 128"/>
          <p:cNvSpPr txBox="1"/>
          <p:nvPr/>
        </p:nvSpPr>
        <p:spPr>
          <a:xfrm>
            <a:off x="4214356" y="2373075"/>
            <a:ext cx="828000" cy="707886"/>
          </a:xfrm>
          <a:prstGeom prst="rect">
            <a:avLst/>
          </a:prstGeom>
          <a:noFill/>
          <a:ln>
            <a:noFill/>
          </a:ln>
        </p:spPr>
        <p:txBody>
          <a:bodyPr wrap="square" rtlCol="0">
            <a:spAutoFit/>
          </a:bodyPr>
          <a:lstStyle/>
          <a:p>
            <a:pPr algn="ctr"/>
            <a:r>
              <a:rPr lang="en-US" altLang="zh-CN" sz="4000" b="1" dirty="0">
                <a:solidFill>
                  <a:schemeClr val="bg1"/>
                </a:solidFill>
                <a:latin typeface="微软雅黑" panose="020B0503020204020204" charset="-122"/>
                <a:ea typeface="微软雅黑" panose="020B0503020204020204" charset="-122"/>
              </a:rPr>
              <a:t>08</a:t>
            </a:r>
          </a:p>
        </p:txBody>
      </p:sp>
      <p:sp>
        <p:nvSpPr>
          <p:cNvPr id="21" name="矩形 20"/>
          <p:cNvSpPr/>
          <p:nvPr/>
        </p:nvSpPr>
        <p:spPr>
          <a:xfrm>
            <a:off x="4214356" y="2313018"/>
            <a:ext cx="828000" cy="82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矩形 1"/>
          <p:cNvSpPr/>
          <p:nvPr/>
        </p:nvSpPr>
        <p:spPr>
          <a:xfrm>
            <a:off x="5193050" y="3132696"/>
            <a:ext cx="1112805" cy="369332"/>
          </a:xfrm>
          <a:prstGeom prst="rect">
            <a:avLst/>
          </a:prstGeom>
        </p:spPr>
        <p:txBody>
          <a:bodyPr wrap="none">
            <a:spAutoFit/>
          </a:bodyPr>
          <a:lstStyle/>
          <a:p>
            <a:r>
              <a:rPr lang="en-US" altLang="zh-CN" b="1" dirty="0"/>
              <a:t>1. </a:t>
            </a:r>
            <a:r>
              <a:rPr lang="zh-CN" altLang="zh-CN" b="1" dirty="0"/>
              <a:t>框架集</a:t>
            </a:r>
          </a:p>
        </p:txBody>
      </p:sp>
      <p:sp>
        <p:nvSpPr>
          <p:cNvPr id="7" name="矩形 6"/>
          <p:cNvSpPr/>
          <p:nvPr/>
        </p:nvSpPr>
        <p:spPr>
          <a:xfrm>
            <a:off x="6665886" y="3132696"/>
            <a:ext cx="880369" cy="369332"/>
          </a:xfrm>
          <a:prstGeom prst="rect">
            <a:avLst/>
          </a:prstGeom>
        </p:spPr>
        <p:txBody>
          <a:bodyPr wrap="none">
            <a:spAutoFit/>
          </a:bodyPr>
          <a:lstStyle/>
          <a:p>
            <a:r>
              <a:rPr lang="en-US" altLang="zh-CN" b="1" dirty="0"/>
              <a:t>2. </a:t>
            </a:r>
            <a:r>
              <a:rPr lang="zh-CN" altLang="zh-CN" b="1" dirty="0"/>
              <a:t>框架</a:t>
            </a:r>
          </a:p>
        </p:txBody>
      </p:sp>
    </p:spTree>
    <p:custDataLst>
      <p:tags r:id="rId1"/>
    </p:custData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zh-CN" altLang="zh-CN" sz="2400" b="1" dirty="0">
                <a:solidFill>
                  <a:schemeClr val="bg1"/>
                </a:solidFill>
              </a:rPr>
              <a:t>设计框架</a:t>
            </a:r>
          </a:p>
        </p:txBody>
      </p:sp>
      <p:sp>
        <p:nvSpPr>
          <p:cNvPr id="3" name="TextBox 2"/>
          <p:cNvSpPr txBox="1"/>
          <p:nvPr/>
        </p:nvSpPr>
        <p:spPr>
          <a:xfrm>
            <a:off x="978195" y="999460"/>
            <a:ext cx="10058400" cy="1200329"/>
          </a:xfrm>
          <a:prstGeom prst="rect">
            <a:avLst/>
          </a:prstGeom>
          <a:noFill/>
        </p:spPr>
        <p:txBody>
          <a:bodyPr wrap="square" rtlCol="0">
            <a:spAutoFit/>
          </a:bodyPr>
          <a:lstStyle/>
          <a:p>
            <a:pPr indent="446405"/>
            <a:r>
              <a:rPr lang="zh-CN" altLang="zh-CN" dirty="0"/>
              <a:t>框架网页是通过一个框架集（</a:t>
            </a:r>
            <a:r>
              <a:rPr lang="en-US" altLang="zh-CN" dirty="0"/>
              <a:t>&lt;frameset&gt;</a:t>
            </a:r>
            <a:r>
              <a:rPr lang="zh-CN" altLang="zh-CN" dirty="0"/>
              <a:t>）和多个框架（</a:t>
            </a:r>
            <a:r>
              <a:rPr lang="en-US" altLang="zh-CN" dirty="0"/>
              <a:t>&lt;frame&gt;</a:t>
            </a:r>
            <a:r>
              <a:rPr lang="zh-CN" altLang="zh-CN" dirty="0"/>
              <a:t>）标记来定义的。在框架网页中将</a:t>
            </a:r>
            <a:r>
              <a:rPr lang="en-US" altLang="zh-CN" dirty="0"/>
              <a:t>&lt;frameset&gt;</a:t>
            </a:r>
            <a:r>
              <a:rPr lang="zh-CN" altLang="zh-CN" dirty="0"/>
              <a:t>标记放在</a:t>
            </a:r>
            <a:r>
              <a:rPr lang="en-US" altLang="zh-CN" dirty="0"/>
              <a:t>&lt;head&gt;</a:t>
            </a:r>
            <a:r>
              <a:rPr lang="zh-CN" altLang="zh-CN" dirty="0"/>
              <a:t>标记之后取代</a:t>
            </a:r>
            <a:r>
              <a:rPr lang="en-US" altLang="zh-CN" dirty="0"/>
              <a:t>&lt;body&gt;</a:t>
            </a:r>
            <a:r>
              <a:rPr lang="zh-CN" altLang="zh-CN" dirty="0"/>
              <a:t>的位置，还可以使用</a:t>
            </a:r>
            <a:r>
              <a:rPr lang="en-US" altLang="zh-CN" dirty="0"/>
              <a:t>&lt;</a:t>
            </a:r>
            <a:r>
              <a:rPr lang="en-US" altLang="zh-CN" dirty="0" err="1"/>
              <a:t>noframes</a:t>
            </a:r>
            <a:r>
              <a:rPr lang="en-US" altLang="zh-CN" dirty="0"/>
              <a:t>&gt;</a:t>
            </a:r>
            <a:r>
              <a:rPr lang="zh-CN" altLang="zh-CN" dirty="0"/>
              <a:t>标记指出框架不能被浏览器显示时的替换内容。</a:t>
            </a:r>
          </a:p>
          <a:p>
            <a:pPr indent="446405"/>
            <a:r>
              <a:rPr lang="zh-CN" altLang="zh-CN" dirty="0"/>
              <a:t>框架网页的基本结构如下：</a:t>
            </a:r>
          </a:p>
        </p:txBody>
      </p:sp>
      <p:sp>
        <p:nvSpPr>
          <p:cNvPr id="4" name="TextBox 3"/>
          <p:cNvSpPr txBox="1"/>
          <p:nvPr/>
        </p:nvSpPr>
        <p:spPr>
          <a:xfrm>
            <a:off x="1541721" y="2199789"/>
            <a:ext cx="9069572" cy="3764756"/>
          </a:xfrm>
          <a:prstGeom prst="roundRect">
            <a:avLst>
              <a:gd name="adj" fmla="val 3657"/>
            </a:avLst>
          </a:prstGeom>
          <a:solidFill>
            <a:schemeClr val="bg1">
              <a:lumMod val="85000"/>
            </a:schemeClr>
          </a:solidFill>
        </p:spPr>
        <p:txBody>
          <a:bodyPr wrap="square" rtlCol="0">
            <a:spAutoFit/>
          </a:bodyPr>
          <a:lstStyle/>
          <a:p>
            <a:r>
              <a:rPr lang="en-US" altLang="zh-CN" dirty="0"/>
              <a:t>&lt;!DOCTYPE html</a:t>
            </a:r>
            <a:endParaRPr lang="zh-CN" altLang="zh-CN" dirty="0"/>
          </a:p>
          <a:p>
            <a:r>
              <a:rPr lang="en-US" altLang="zh-CN" dirty="0"/>
              <a:t>PUBLIC "-//W3C//DTD XHTML 1.0 Frameset//EN"</a:t>
            </a:r>
            <a:endParaRPr lang="zh-CN" altLang="zh-CN" dirty="0"/>
          </a:p>
          <a:p>
            <a:r>
              <a:rPr lang="en-US" altLang="zh-CN" dirty="0"/>
              <a:t>"http://www.w3.org/TR/xhtml1/DTD/xhtml1-frameset.dtd"&gt;</a:t>
            </a:r>
            <a:endParaRPr lang="zh-CN" altLang="zh-CN" dirty="0"/>
          </a:p>
          <a:p>
            <a:r>
              <a:rPr lang="en-US" altLang="zh-CN" dirty="0"/>
              <a:t>&lt;html&gt;</a:t>
            </a:r>
            <a:endParaRPr lang="zh-CN" altLang="zh-CN" dirty="0"/>
          </a:p>
          <a:p>
            <a:r>
              <a:rPr lang="en-US" altLang="zh-CN" dirty="0"/>
              <a:t>&lt;head&gt;</a:t>
            </a:r>
            <a:endParaRPr lang="zh-CN" altLang="zh-CN" dirty="0"/>
          </a:p>
          <a:p>
            <a:r>
              <a:rPr lang="en-US" altLang="zh-CN" dirty="0"/>
              <a:t>&lt;title&gt;</a:t>
            </a:r>
            <a:r>
              <a:rPr lang="zh-CN" altLang="zh-CN" dirty="0"/>
              <a:t>框架网页的基本结构</a:t>
            </a:r>
            <a:r>
              <a:rPr lang="en-US" altLang="zh-CN" dirty="0"/>
              <a:t>&lt;/title&gt;</a:t>
            </a:r>
            <a:endParaRPr lang="zh-CN" altLang="zh-CN" dirty="0"/>
          </a:p>
          <a:p>
            <a:r>
              <a:rPr lang="en-US" altLang="zh-CN" dirty="0"/>
              <a:t>&lt;/head&gt;</a:t>
            </a:r>
            <a:endParaRPr lang="zh-CN" altLang="zh-CN" dirty="0"/>
          </a:p>
          <a:p>
            <a:r>
              <a:rPr lang="en-US" altLang="zh-CN" dirty="0"/>
              <a:t>&lt;frameset </a:t>
            </a:r>
            <a:r>
              <a:rPr lang="zh-CN" altLang="zh-CN" dirty="0"/>
              <a:t>属性</a:t>
            </a:r>
            <a:r>
              <a:rPr lang="en-US" altLang="zh-CN" dirty="0"/>
              <a:t>="</a:t>
            </a:r>
            <a:r>
              <a:rPr lang="zh-CN" altLang="zh-CN" dirty="0"/>
              <a:t>值</a:t>
            </a:r>
            <a:r>
              <a:rPr lang="en-US" altLang="zh-CN" dirty="0"/>
              <a:t>"…&gt;</a:t>
            </a:r>
            <a:endParaRPr lang="zh-CN" altLang="zh-CN" dirty="0"/>
          </a:p>
          <a:p>
            <a:r>
              <a:rPr lang="en-US" altLang="zh-CN" dirty="0"/>
              <a:t>	&lt;frame </a:t>
            </a:r>
            <a:r>
              <a:rPr lang="zh-CN" altLang="zh-CN" dirty="0"/>
              <a:t>属性</a:t>
            </a:r>
            <a:r>
              <a:rPr lang="en-US" altLang="zh-CN" dirty="0"/>
              <a:t>="</a:t>
            </a:r>
            <a:r>
              <a:rPr lang="zh-CN" altLang="zh-CN" dirty="0"/>
              <a:t>值</a:t>
            </a:r>
            <a:r>
              <a:rPr lang="en-US" altLang="zh-CN" dirty="0"/>
              <a:t>"… /&gt;</a:t>
            </a:r>
            <a:endParaRPr lang="zh-CN" altLang="zh-CN" dirty="0"/>
          </a:p>
          <a:p>
            <a:r>
              <a:rPr lang="en-US" altLang="zh-CN" dirty="0"/>
              <a:t>	&lt;frame </a:t>
            </a:r>
            <a:r>
              <a:rPr lang="zh-CN" altLang="zh-CN" dirty="0"/>
              <a:t>属性</a:t>
            </a:r>
            <a:r>
              <a:rPr lang="en-US" altLang="zh-CN" dirty="0"/>
              <a:t>="</a:t>
            </a:r>
            <a:r>
              <a:rPr lang="zh-CN" altLang="zh-CN" dirty="0"/>
              <a:t>值</a:t>
            </a:r>
            <a:r>
              <a:rPr lang="en-US" altLang="zh-CN" dirty="0"/>
              <a:t>"… /&gt;</a:t>
            </a:r>
            <a:endParaRPr lang="zh-CN" altLang="zh-CN" dirty="0"/>
          </a:p>
          <a:p>
            <a:r>
              <a:rPr lang="en-US" altLang="zh-CN" dirty="0"/>
              <a:t>	…</a:t>
            </a:r>
            <a:endParaRPr lang="zh-CN" altLang="zh-CN" dirty="0"/>
          </a:p>
          <a:p>
            <a:r>
              <a:rPr lang="en-US" altLang="zh-CN" dirty="0"/>
              <a:t>&lt;/frameset&gt;</a:t>
            </a:r>
            <a:endParaRPr lang="zh-CN" altLang="zh-CN" dirty="0"/>
          </a:p>
          <a:p>
            <a:r>
              <a:rPr lang="en-US" altLang="zh-CN" dirty="0"/>
              <a:t>&lt;/html&gt;</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1. </a:t>
            </a:r>
            <a:r>
              <a:rPr lang="zh-CN" altLang="zh-CN" sz="2400" b="1" dirty="0">
                <a:solidFill>
                  <a:schemeClr val="bg1"/>
                </a:solidFill>
              </a:rPr>
              <a:t>框架集</a:t>
            </a:r>
          </a:p>
        </p:txBody>
      </p:sp>
      <p:sp>
        <p:nvSpPr>
          <p:cNvPr id="3" name="TextBox 2"/>
          <p:cNvSpPr txBox="1"/>
          <p:nvPr/>
        </p:nvSpPr>
        <p:spPr>
          <a:xfrm>
            <a:off x="1105786" y="1148316"/>
            <a:ext cx="9930809" cy="3693319"/>
          </a:xfrm>
          <a:prstGeom prst="rect">
            <a:avLst/>
          </a:prstGeom>
          <a:noFill/>
        </p:spPr>
        <p:txBody>
          <a:bodyPr wrap="square" rtlCol="0">
            <a:spAutoFit/>
          </a:bodyPr>
          <a:lstStyle/>
          <a:p>
            <a:pPr indent="446405"/>
            <a:r>
              <a:rPr lang="zh-CN" altLang="zh-CN" dirty="0"/>
              <a:t>框架集包括如何组织各个框架的信息，可以用</a:t>
            </a:r>
            <a:r>
              <a:rPr lang="en-US" altLang="zh-CN" dirty="0"/>
              <a:t>&lt;frameset&gt;</a:t>
            </a:r>
            <a:r>
              <a:rPr lang="zh-CN" altLang="zh-CN" dirty="0"/>
              <a:t>标记定义。框架是按照行、列组织的，可以用</a:t>
            </a:r>
            <a:r>
              <a:rPr lang="en-US" altLang="zh-CN" dirty="0"/>
              <a:t>&lt;frameset&gt;</a:t>
            </a:r>
            <a:r>
              <a:rPr lang="zh-CN" altLang="zh-CN" dirty="0"/>
              <a:t>标记的下列属性对框架结构进行设置：</a:t>
            </a:r>
          </a:p>
          <a:p>
            <a:pPr marL="285750" lvl="0" indent="-285750">
              <a:buSzPct val="60000"/>
              <a:buFont typeface="Wingdings" panose="05000000000000000000" pitchFamily="2" charset="2"/>
              <a:buChar char="l"/>
            </a:pPr>
            <a:r>
              <a:rPr lang="en-US" altLang="zh-CN" dirty="0"/>
              <a:t>cols</a:t>
            </a:r>
            <a:r>
              <a:rPr lang="zh-CN" altLang="zh-CN" dirty="0"/>
              <a:t>。创建纵向分隔框架时指定各个框架的列宽。取值有</a:t>
            </a:r>
            <a:r>
              <a:rPr lang="en-US" altLang="zh-CN" dirty="0"/>
              <a:t>3</a:t>
            </a:r>
            <a:r>
              <a:rPr lang="zh-CN" altLang="zh-CN" dirty="0"/>
              <a:t>种形式，即像素、百分比和相对尺寸。例如：</a:t>
            </a:r>
          </a:p>
          <a:p>
            <a:pPr indent="446405"/>
            <a:r>
              <a:rPr lang="en-US" altLang="zh-CN" dirty="0"/>
              <a:t>cols=" *, *, *"</a:t>
            </a:r>
            <a:r>
              <a:rPr lang="zh-CN" altLang="zh-CN" dirty="0"/>
              <a:t>。表示将窗口划分为</a:t>
            </a:r>
            <a:r>
              <a:rPr lang="en-US" altLang="zh-CN" dirty="0"/>
              <a:t>3</a:t>
            </a:r>
            <a:r>
              <a:rPr lang="zh-CN" altLang="zh-CN" dirty="0"/>
              <a:t>个等宽的框架。</a:t>
            </a:r>
          </a:p>
          <a:p>
            <a:pPr indent="446405"/>
            <a:r>
              <a:rPr lang="en-US" altLang="zh-CN" dirty="0"/>
              <a:t>cols=" 30%, 200, *"</a:t>
            </a:r>
            <a:r>
              <a:rPr lang="zh-CN" altLang="zh-CN" dirty="0"/>
              <a:t>。表示将浏览器窗口划分为</a:t>
            </a:r>
            <a:r>
              <a:rPr lang="en-US" altLang="zh-CN" dirty="0"/>
              <a:t>3</a:t>
            </a:r>
            <a:r>
              <a:rPr lang="zh-CN" altLang="zh-CN" dirty="0"/>
              <a:t>列框架，其中第</a:t>
            </a:r>
            <a:r>
              <a:rPr lang="en-US" altLang="zh-CN" dirty="0"/>
              <a:t>1</a:t>
            </a:r>
            <a:r>
              <a:rPr lang="zh-CN" altLang="zh-CN" dirty="0"/>
              <a:t>列占窗口宽度的</a:t>
            </a:r>
            <a:r>
              <a:rPr lang="en-US" altLang="zh-CN" dirty="0"/>
              <a:t>30%</a:t>
            </a:r>
            <a:r>
              <a:rPr lang="zh-CN" altLang="zh-CN" dirty="0"/>
              <a:t>，第</a:t>
            </a:r>
            <a:r>
              <a:rPr lang="en-US" altLang="zh-CN" dirty="0"/>
              <a:t>2</a:t>
            </a:r>
            <a:r>
              <a:rPr lang="zh-CN" altLang="zh-CN" dirty="0"/>
              <a:t>列为</a:t>
            </a:r>
            <a:r>
              <a:rPr lang="en-US" altLang="zh-CN" dirty="0"/>
              <a:t>200</a:t>
            </a:r>
            <a:r>
              <a:rPr lang="zh-CN" altLang="zh-CN" dirty="0"/>
              <a:t>像素，第三列为窗口的剩余部分。</a:t>
            </a:r>
          </a:p>
          <a:p>
            <a:pPr indent="446405"/>
            <a:r>
              <a:rPr lang="en-US" altLang="zh-CN" dirty="0"/>
              <a:t>cols=" *, 3 *, 2 *"</a:t>
            </a:r>
            <a:r>
              <a:rPr lang="zh-CN" altLang="zh-CN" dirty="0"/>
              <a:t>。表示左边的框架占窗口的</a:t>
            </a:r>
            <a:r>
              <a:rPr lang="en-US" altLang="zh-CN" dirty="0"/>
              <a:t>1/6</a:t>
            </a:r>
            <a:r>
              <a:rPr lang="zh-CN" altLang="zh-CN" dirty="0"/>
              <a:t>，中间的占</a:t>
            </a:r>
            <a:r>
              <a:rPr lang="en-US" altLang="zh-CN" dirty="0"/>
              <a:t>1/2</a:t>
            </a:r>
            <a:r>
              <a:rPr lang="zh-CN" altLang="zh-CN" dirty="0"/>
              <a:t>，右边的占</a:t>
            </a:r>
            <a:r>
              <a:rPr lang="en-US" altLang="zh-CN" dirty="0"/>
              <a:t>1/3</a:t>
            </a:r>
            <a:r>
              <a:rPr lang="zh-CN" altLang="zh-CN" dirty="0"/>
              <a:t>。</a:t>
            </a:r>
          </a:p>
          <a:p>
            <a:pPr marL="285750" lvl="0" indent="-285750">
              <a:buSzPct val="60000"/>
              <a:buFont typeface="Wingdings" panose="05000000000000000000" pitchFamily="2" charset="2"/>
              <a:buChar char="l"/>
            </a:pPr>
            <a:r>
              <a:rPr lang="en-US" altLang="zh-CN" dirty="0"/>
              <a:t>rows</a:t>
            </a:r>
            <a:r>
              <a:rPr lang="zh-CN" altLang="zh-CN" dirty="0"/>
              <a:t>。指定横向分隔框架时各个框架的行高，取值与</a:t>
            </a:r>
            <a:r>
              <a:rPr lang="en-US" altLang="zh-CN" dirty="0"/>
              <a:t>cols</a:t>
            </a:r>
            <a:r>
              <a:rPr lang="zh-CN" altLang="zh-CN" dirty="0"/>
              <a:t>属性类似。但</a:t>
            </a:r>
            <a:r>
              <a:rPr lang="en-US" altLang="zh-CN" dirty="0"/>
              <a:t>rows</a:t>
            </a:r>
            <a:r>
              <a:rPr lang="zh-CN" altLang="zh-CN" dirty="0"/>
              <a:t>属性不能与</a:t>
            </a:r>
            <a:r>
              <a:rPr lang="en-US" altLang="zh-CN" dirty="0"/>
              <a:t>cols</a:t>
            </a:r>
            <a:r>
              <a:rPr lang="zh-CN" altLang="zh-CN" dirty="0"/>
              <a:t>属性同时使用，若要创建既有纵向分隔又有横向分隔的框架，则应使用嵌套框架。</a:t>
            </a:r>
          </a:p>
          <a:p>
            <a:pPr marL="285750" lvl="0" indent="-285750">
              <a:buSzPct val="60000"/>
              <a:buFont typeface="Wingdings" panose="05000000000000000000" pitchFamily="2" charset="2"/>
              <a:buChar char="l"/>
            </a:pPr>
            <a:r>
              <a:rPr lang="en-US" altLang="zh-CN" dirty="0" err="1"/>
              <a:t>frameborder</a:t>
            </a:r>
            <a:r>
              <a:rPr lang="zh-CN" altLang="zh-CN" dirty="0"/>
              <a:t>。指定框架周围是否显示</a:t>
            </a:r>
            <a:r>
              <a:rPr lang="en-US" altLang="zh-CN" dirty="0"/>
              <a:t>3D</a:t>
            </a:r>
            <a:r>
              <a:rPr lang="zh-CN" altLang="zh-CN" dirty="0"/>
              <a:t>边框。若取值为</a:t>
            </a:r>
            <a:r>
              <a:rPr lang="en-US" altLang="zh-CN" dirty="0"/>
              <a:t>1</a:t>
            </a:r>
            <a:r>
              <a:rPr lang="zh-CN" altLang="zh-CN" dirty="0"/>
              <a:t>（默认值）则显示，为</a:t>
            </a:r>
            <a:r>
              <a:rPr lang="en-US" altLang="zh-CN" dirty="0"/>
              <a:t>0</a:t>
            </a:r>
            <a:r>
              <a:rPr lang="zh-CN" altLang="zh-CN" dirty="0"/>
              <a:t>则显示平面边框。</a:t>
            </a:r>
          </a:p>
          <a:p>
            <a:pPr marL="285750" lvl="0" indent="-285750">
              <a:buSzPct val="60000"/>
              <a:buFont typeface="Wingdings" panose="05000000000000000000" pitchFamily="2" charset="2"/>
              <a:buChar char="l"/>
            </a:pPr>
            <a:r>
              <a:rPr lang="en-US" altLang="zh-CN" dirty="0" err="1"/>
              <a:t>framespacing</a:t>
            </a:r>
            <a:r>
              <a:rPr lang="zh-CN" altLang="zh-CN" dirty="0"/>
              <a:t>。指定框架之间的间隔（以像素为单位，默认为</a:t>
            </a:r>
            <a:r>
              <a:rPr lang="en-US" altLang="zh-CN" dirty="0"/>
              <a:t>0</a:t>
            </a:r>
            <a:r>
              <a:rPr lang="zh-CN" altLang="zh-CN" dirty="0"/>
              <a:t>）。</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1. </a:t>
            </a:r>
            <a:r>
              <a:rPr lang="zh-CN" altLang="zh-CN" sz="2400" b="1" dirty="0">
                <a:solidFill>
                  <a:schemeClr val="bg1"/>
                </a:solidFill>
              </a:rPr>
              <a:t>框架集</a:t>
            </a:r>
          </a:p>
        </p:txBody>
      </p:sp>
      <p:sp>
        <p:nvSpPr>
          <p:cNvPr id="3" name="矩形 2"/>
          <p:cNvSpPr/>
          <p:nvPr/>
        </p:nvSpPr>
        <p:spPr>
          <a:xfrm>
            <a:off x="1294686" y="1054027"/>
            <a:ext cx="4801314" cy="369332"/>
          </a:xfrm>
          <a:prstGeom prst="rect">
            <a:avLst/>
          </a:prstGeom>
        </p:spPr>
        <p:txBody>
          <a:bodyPr wrap="none">
            <a:spAutoFit/>
          </a:bodyPr>
          <a:lstStyle/>
          <a:p>
            <a:r>
              <a:rPr lang="zh-CN" altLang="zh-CN" dirty="0"/>
              <a:t>要创建一个嵌套框架集，可以使用如下代码：</a:t>
            </a:r>
          </a:p>
        </p:txBody>
      </p:sp>
      <p:sp>
        <p:nvSpPr>
          <p:cNvPr id="4" name="圆角矩形 3"/>
          <p:cNvSpPr/>
          <p:nvPr/>
        </p:nvSpPr>
        <p:spPr>
          <a:xfrm>
            <a:off x="1431851" y="1423359"/>
            <a:ext cx="9285767" cy="3729038"/>
          </a:xfrm>
          <a:prstGeom prst="roundRect">
            <a:avLst>
              <a:gd name="adj" fmla="val 3136"/>
            </a:avLst>
          </a:prstGeom>
          <a:solidFill>
            <a:schemeClr val="bg1">
              <a:lumMod val="85000"/>
            </a:schemeClr>
          </a:solidFill>
        </p:spPr>
        <p:txBody>
          <a:bodyPr wrap="square">
            <a:spAutoFit/>
          </a:bodyPr>
          <a:lstStyle/>
          <a:p>
            <a:r>
              <a:rPr lang="en-US" altLang="zh-CN" dirty="0"/>
              <a:t>&lt;html&gt;</a:t>
            </a:r>
            <a:endParaRPr lang="zh-CN" altLang="zh-CN" dirty="0"/>
          </a:p>
          <a:p>
            <a:r>
              <a:rPr lang="en-US" altLang="zh-CN" dirty="0"/>
              <a:t>&lt;head&gt;</a:t>
            </a:r>
            <a:endParaRPr lang="zh-CN" altLang="zh-CN" dirty="0"/>
          </a:p>
          <a:p>
            <a:r>
              <a:rPr lang="en-US" altLang="zh-CN" dirty="0"/>
              <a:t>&lt;title&gt;</a:t>
            </a:r>
            <a:r>
              <a:rPr lang="zh-CN" altLang="zh-CN" dirty="0"/>
              <a:t>框架网页</a:t>
            </a:r>
            <a:r>
              <a:rPr lang="en-US" altLang="zh-CN" dirty="0"/>
              <a:t>&lt;/title&gt;</a:t>
            </a:r>
            <a:endParaRPr lang="zh-CN" altLang="zh-CN" dirty="0"/>
          </a:p>
          <a:p>
            <a:r>
              <a:rPr lang="en-US" altLang="zh-CN" dirty="0"/>
              <a:t>&lt;/head&gt;</a:t>
            </a:r>
            <a:endParaRPr lang="zh-CN" altLang="zh-CN" dirty="0"/>
          </a:p>
          <a:p>
            <a:r>
              <a:rPr lang="en-US" altLang="zh-CN" dirty="0"/>
              <a:t>&lt;frameset rows="20%,400,*"&gt;</a:t>
            </a:r>
            <a:endParaRPr lang="zh-CN" altLang="zh-CN" dirty="0"/>
          </a:p>
          <a:p>
            <a:r>
              <a:rPr lang="en-US" altLang="zh-CN" dirty="0"/>
              <a:t>	&lt;frame /&gt;</a:t>
            </a:r>
            <a:endParaRPr lang="zh-CN" altLang="zh-CN" dirty="0"/>
          </a:p>
          <a:p>
            <a:r>
              <a:rPr lang="en-US" altLang="zh-CN" dirty="0"/>
              <a:t>	&lt;frameset cols="300, *" /&gt;</a:t>
            </a:r>
            <a:endParaRPr lang="zh-CN" altLang="zh-CN" dirty="0"/>
          </a:p>
          <a:p>
            <a:r>
              <a:rPr lang="en-US" altLang="zh-CN" dirty="0"/>
              <a:t>		&lt;frame /&gt;</a:t>
            </a:r>
            <a:endParaRPr lang="zh-CN" altLang="zh-CN" dirty="0"/>
          </a:p>
          <a:p>
            <a:r>
              <a:rPr lang="en-US" altLang="zh-CN" dirty="0"/>
              <a:t>		&lt;frame /&gt;</a:t>
            </a:r>
            <a:endParaRPr lang="zh-CN" altLang="zh-CN" dirty="0"/>
          </a:p>
          <a:p>
            <a:r>
              <a:rPr lang="en-US" altLang="zh-CN" dirty="0"/>
              <a:t>	&lt;/frameset&gt;</a:t>
            </a:r>
            <a:endParaRPr lang="zh-CN" altLang="zh-CN" dirty="0"/>
          </a:p>
          <a:p>
            <a:r>
              <a:rPr lang="en-US" altLang="zh-CN" dirty="0"/>
              <a:t>	&lt;frame /&gt;</a:t>
            </a:r>
            <a:endParaRPr lang="zh-CN" altLang="zh-CN" dirty="0"/>
          </a:p>
          <a:p>
            <a:r>
              <a:rPr lang="en-US" altLang="zh-CN" dirty="0"/>
              <a:t>&lt;/frameset&gt;</a:t>
            </a:r>
            <a:endParaRPr lang="zh-CN" altLang="zh-CN" dirty="0"/>
          </a:p>
          <a:p>
            <a:r>
              <a:rPr lang="en-US" altLang="zh-CN" dirty="0"/>
              <a:t>&lt;/html&gt;</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2. </a:t>
            </a:r>
            <a:r>
              <a:rPr lang="zh-CN" altLang="zh-CN" sz="2400" b="1" dirty="0">
                <a:solidFill>
                  <a:schemeClr val="bg1"/>
                </a:solidFill>
              </a:rPr>
              <a:t>框架</a:t>
            </a:r>
          </a:p>
        </p:txBody>
      </p:sp>
      <p:sp>
        <p:nvSpPr>
          <p:cNvPr id="3" name="TextBox 2"/>
          <p:cNvSpPr txBox="1"/>
          <p:nvPr/>
        </p:nvSpPr>
        <p:spPr>
          <a:xfrm>
            <a:off x="999460" y="978195"/>
            <a:ext cx="10015870" cy="3416320"/>
          </a:xfrm>
          <a:prstGeom prst="rect">
            <a:avLst/>
          </a:prstGeom>
          <a:noFill/>
        </p:spPr>
        <p:txBody>
          <a:bodyPr wrap="square" rtlCol="0">
            <a:spAutoFit/>
          </a:bodyPr>
          <a:lstStyle/>
          <a:p>
            <a:pPr indent="446405">
              <a:lnSpc>
                <a:spcPct val="150000"/>
              </a:lnSpc>
            </a:pPr>
            <a:r>
              <a:rPr lang="zh-CN" altLang="zh-CN" dirty="0"/>
              <a:t>框架使用</a:t>
            </a:r>
            <a:r>
              <a:rPr lang="en-US" altLang="zh-CN" dirty="0"/>
              <a:t>&lt;frame&gt;</a:t>
            </a:r>
            <a:r>
              <a:rPr lang="zh-CN" altLang="zh-CN" dirty="0"/>
              <a:t>标记来创建，主要属性如下：</a:t>
            </a:r>
          </a:p>
          <a:p>
            <a:pPr marL="285750" lvl="0" indent="-285750">
              <a:lnSpc>
                <a:spcPct val="150000"/>
              </a:lnSpc>
              <a:buSzPct val="60000"/>
              <a:buFont typeface="Wingdings" panose="05000000000000000000" pitchFamily="2" charset="2"/>
              <a:buChar char="l"/>
            </a:pPr>
            <a:r>
              <a:rPr lang="en-US" altLang="zh-CN" dirty="0"/>
              <a:t>name</a:t>
            </a:r>
            <a:r>
              <a:rPr lang="zh-CN" altLang="zh-CN" dirty="0"/>
              <a:t>。指定框架的名称。</a:t>
            </a:r>
          </a:p>
          <a:p>
            <a:pPr marL="285750" lvl="0" indent="-285750">
              <a:lnSpc>
                <a:spcPct val="150000"/>
              </a:lnSpc>
              <a:buSzPct val="60000"/>
              <a:buFont typeface="Wingdings" panose="05000000000000000000" pitchFamily="2" charset="2"/>
              <a:buChar char="l"/>
            </a:pPr>
            <a:r>
              <a:rPr lang="en-US" altLang="zh-CN" dirty="0" err="1"/>
              <a:t>frameborder</a:t>
            </a:r>
            <a:r>
              <a:rPr lang="zh-CN" altLang="zh-CN" dirty="0"/>
              <a:t>。指定框架周围是否显示</a:t>
            </a:r>
            <a:r>
              <a:rPr lang="en-US" altLang="zh-CN" dirty="0"/>
              <a:t>3D</a:t>
            </a:r>
            <a:r>
              <a:rPr lang="zh-CN" altLang="zh-CN" dirty="0"/>
              <a:t>边框。</a:t>
            </a:r>
          </a:p>
          <a:p>
            <a:pPr marL="285750" lvl="0" indent="-285750">
              <a:lnSpc>
                <a:spcPct val="150000"/>
              </a:lnSpc>
              <a:buSzPct val="60000"/>
              <a:buFont typeface="Wingdings" panose="05000000000000000000" pitchFamily="2" charset="2"/>
              <a:buChar char="l"/>
            </a:pPr>
            <a:r>
              <a:rPr lang="en-US" altLang="zh-CN" dirty="0" err="1"/>
              <a:t>marginheight</a:t>
            </a:r>
            <a:r>
              <a:rPr lang="zh-CN" altLang="zh-CN" dirty="0"/>
              <a:t>。指定框架的高度（以像素为单位）。</a:t>
            </a:r>
          </a:p>
          <a:p>
            <a:pPr marL="285750" lvl="0" indent="-285750">
              <a:lnSpc>
                <a:spcPct val="150000"/>
              </a:lnSpc>
              <a:buSzPct val="60000"/>
              <a:buFont typeface="Wingdings" panose="05000000000000000000" pitchFamily="2" charset="2"/>
              <a:buChar char="l"/>
            </a:pPr>
            <a:r>
              <a:rPr lang="en-US" altLang="zh-CN" dirty="0" err="1"/>
              <a:t>marginwidth</a:t>
            </a:r>
            <a:r>
              <a:rPr lang="zh-CN" altLang="zh-CN" dirty="0"/>
              <a:t>。指定框架的宽度（以像素为单位）。</a:t>
            </a:r>
          </a:p>
          <a:p>
            <a:pPr marL="285750" lvl="0" indent="-285750">
              <a:lnSpc>
                <a:spcPct val="150000"/>
              </a:lnSpc>
              <a:buSzPct val="60000"/>
              <a:buFont typeface="Wingdings" panose="05000000000000000000" pitchFamily="2" charset="2"/>
              <a:buChar char="l"/>
            </a:pPr>
            <a:r>
              <a:rPr lang="en-US" altLang="zh-CN" dirty="0" err="1"/>
              <a:t>noresize</a:t>
            </a:r>
            <a:r>
              <a:rPr lang="zh-CN" altLang="zh-CN" dirty="0"/>
              <a:t>。指定不能调整框架的大小。</a:t>
            </a:r>
          </a:p>
          <a:p>
            <a:pPr marL="285750" lvl="0" indent="-285750">
              <a:lnSpc>
                <a:spcPct val="150000"/>
              </a:lnSpc>
              <a:buSzPct val="60000"/>
              <a:buFont typeface="Wingdings" panose="05000000000000000000" pitchFamily="2" charset="2"/>
              <a:buChar char="l"/>
            </a:pPr>
            <a:r>
              <a:rPr lang="en-US" altLang="zh-CN" dirty="0"/>
              <a:t>scrolling</a:t>
            </a:r>
            <a:r>
              <a:rPr lang="zh-CN" altLang="zh-CN" dirty="0"/>
              <a:t>。指定框架是否可以滚动。取值是</a:t>
            </a:r>
            <a:r>
              <a:rPr lang="en-US" altLang="zh-CN" dirty="0"/>
              <a:t>yes</a:t>
            </a:r>
            <a:r>
              <a:rPr lang="zh-CN" altLang="zh-CN" dirty="0"/>
              <a:t>、</a:t>
            </a:r>
            <a:r>
              <a:rPr lang="en-US" altLang="zh-CN" dirty="0"/>
              <a:t>no</a:t>
            </a:r>
            <a:r>
              <a:rPr lang="zh-CN" altLang="zh-CN" dirty="0"/>
              <a:t>和</a:t>
            </a:r>
            <a:r>
              <a:rPr lang="en-US" altLang="zh-CN" dirty="0"/>
              <a:t>auto</a:t>
            </a:r>
            <a:r>
              <a:rPr lang="zh-CN" altLang="zh-CN" dirty="0"/>
              <a:t>。</a:t>
            </a:r>
          </a:p>
          <a:p>
            <a:pPr marL="285750" lvl="0" indent="-285750">
              <a:lnSpc>
                <a:spcPct val="150000"/>
              </a:lnSpc>
              <a:buSzPct val="60000"/>
              <a:buFont typeface="Wingdings" panose="05000000000000000000" pitchFamily="2" charset="2"/>
              <a:buChar char="l"/>
            </a:pPr>
            <a:r>
              <a:rPr lang="en-US" altLang="zh-CN" dirty="0" err="1"/>
              <a:t>src</a:t>
            </a:r>
            <a:r>
              <a:rPr lang="zh-CN" altLang="zh-CN" dirty="0"/>
              <a:t>。指定在框架中显示的网页文件。</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2. </a:t>
            </a:r>
            <a:r>
              <a:rPr lang="zh-CN" altLang="zh-CN" sz="2400" b="1" dirty="0">
                <a:solidFill>
                  <a:schemeClr val="bg1"/>
                </a:solidFill>
              </a:rPr>
              <a:t>框架</a:t>
            </a:r>
          </a:p>
        </p:txBody>
      </p:sp>
      <p:sp>
        <p:nvSpPr>
          <p:cNvPr id="3" name="TextBox 2"/>
          <p:cNvSpPr txBox="1"/>
          <p:nvPr/>
        </p:nvSpPr>
        <p:spPr>
          <a:xfrm>
            <a:off x="1212111" y="1095153"/>
            <a:ext cx="9898912" cy="646331"/>
          </a:xfrm>
          <a:prstGeom prst="rect">
            <a:avLst/>
          </a:prstGeom>
          <a:noFill/>
        </p:spPr>
        <p:txBody>
          <a:bodyPr wrap="square" rtlCol="0">
            <a:spAutoFit/>
          </a:bodyPr>
          <a:lstStyle/>
          <a:p>
            <a:r>
              <a:rPr lang="zh-CN" altLang="zh-CN" dirty="0"/>
              <a:t>【例</a:t>
            </a:r>
            <a:r>
              <a:rPr lang="en-US" altLang="zh-CN" dirty="0"/>
              <a:t>2.5</a:t>
            </a:r>
            <a:r>
              <a:rPr lang="zh-CN" altLang="zh-CN" dirty="0"/>
              <a:t>】 设计一个框架网页，并在各框架中显示一个网页。</a:t>
            </a:r>
          </a:p>
          <a:p>
            <a:pPr marL="285750" lvl="0" indent="-285750">
              <a:buSzPct val="60000"/>
              <a:buFont typeface="Wingdings" panose="05000000000000000000" pitchFamily="2" charset="2"/>
              <a:buChar char="l"/>
            </a:pPr>
            <a:r>
              <a:rPr lang="en-US" altLang="zh-CN" dirty="0"/>
              <a:t>EX2_5_frame.htm</a:t>
            </a:r>
            <a:r>
              <a:rPr lang="zh-CN" altLang="zh-CN" dirty="0"/>
              <a:t>（框架主网页）：</a:t>
            </a:r>
          </a:p>
        </p:txBody>
      </p:sp>
      <p:sp>
        <p:nvSpPr>
          <p:cNvPr id="4" name="TextBox 3"/>
          <p:cNvSpPr txBox="1"/>
          <p:nvPr/>
        </p:nvSpPr>
        <p:spPr>
          <a:xfrm>
            <a:off x="1350335" y="1741484"/>
            <a:ext cx="9622465" cy="4047113"/>
          </a:xfrm>
          <a:prstGeom prst="roundRect">
            <a:avLst>
              <a:gd name="adj" fmla="val 3596"/>
            </a:avLst>
          </a:prstGeom>
          <a:solidFill>
            <a:schemeClr val="bg1">
              <a:lumMod val="85000"/>
            </a:schemeClr>
          </a:solidFill>
        </p:spPr>
        <p:txBody>
          <a:bodyPr wrap="square" rtlCol="0">
            <a:spAutoFit/>
          </a:bodyPr>
          <a:lstStyle/>
          <a:p>
            <a:r>
              <a:rPr lang="en-US" altLang="zh-CN" dirty="0"/>
              <a:t>&lt;!DOCTYPE html</a:t>
            </a:r>
            <a:endParaRPr lang="zh-CN" altLang="zh-CN" dirty="0"/>
          </a:p>
          <a:p>
            <a:r>
              <a:rPr lang="en-US" altLang="zh-CN" dirty="0"/>
              <a:t>PUBLIC "-//W3C//DTD XHTML 1.0 Frameset//EN"</a:t>
            </a:r>
            <a:endParaRPr lang="zh-CN" altLang="zh-CN" dirty="0"/>
          </a:p>
          <a:p>
            <a:r>
              <a:rPr lang="en-US" altLang="zh-CN" dirty="0"/>
              <a:t>"http://www.w3.org/TR/xhtml1/DTD/xhtml1-frameset.dtd"&gt;</a:t>
            </a:r>
            <a:endParaRPr lang="zh-CN" altLang="zh-CN" dirty="0"/>
          </a:p>
          <a:p>
            <a:r>
              <a:rPr lang="en-US" altLang="zh-CN" dirty="0"/>
              <a:t>&lt;html&gt;</a:t>
            </a:r>
            <a:endParaRPr lang="zh-CN" altLang="zh-CN" dirty="0"/>
          </a:p>
          <a:p>
            <a:r>
              <a:rPr lang="en-US" altLang="zh-CN" dirty="0"/>
              <a:t>&lt;head&gt;</a:t>
            </a:r>
            <a:endParaRPr lang="zh-CN" altLang="zh-CN" dirty="0"/>
          </a:p>
          <a:p>
            <a:r>
              <a:rPr lang="en-US" altLang="zh-CN" dirty="0"/>
              <a:t>&lt;title&gt;</a:t>
            </a:r>
            <a:r>
              <a:rPr lang="zh-CN" altLang="zh-CN" dirty="0"/>
              <a:t>框架中显示网页</a:t>
            </a:r>
            <a:r>
              <a:rPr lang="en-US" altLang="zh-CN" dirty="0"/>
              <a:t>&lt;/title&gt;&lt;/head&gt;</a:t>
            </a:r>
            <a:endParaRPr lang="zh-CN" altLang="zh-CN" dirty="0"/>
          </a:p>
          <a:p>
            <a:r>
              <a:rPr lang="en-US" altLang="zh-CN" dirty="0"/>
              <a:t>&lt;frameset rows="80, *"&gt;</a:t>
            </a:r>
            <a:endParaRPr lang="zh-CN" altLang="zh-CN" dirty="0"/>
          </a:p>
          <a:p>
            <a:r>
              <a:rPr lang="en-US" altLang="zh-CN" dirty="0"/>
              <a:t>	&lt;frame </a:t>
            </a:r>
            <a:r>
              <a:rPr lang="en-US" altLang="zh-CN" dirty="0" err="1"/>
              <a:t>src</a:t>
            </a:r>
            <a:r>
              <a:rPr lang="en-US" altLang="zh-CN" dirty="0"/>
              <a:t>="EX2_5_top.htm" name="</a:t>
            </a:r>
            <a:r>
              <a:rPr lang="en-US" altLang="zh-CN" dirty="0" err="1"/>
              <a:t>frmtop</a:t>
            </a:r>
            <a:r>
              <a:rPr lang="en-US" altLang="zh-CN" dirty="0"/>
              <a:t>" /&gt;</a:t>
            </a:r>
            <a:endParaRPr lang="zh-CN" altLang="zh-CN" dirty="0"/>
          </a:p>
          <a:p>
            <a:r>
              <a:rPr lang="en-US" altLang="zh-CN" dirty="0"/>
              <a:t>	&lt;frameset cols="25%,*"&gt;</a:t>
            </a:r>
            <a:endParaRPr lang="zh-CN" altLang="zh-CN" dirty="0"/>
          </a:p>
          <a:p>
            <a:r>
              <a:rPr lang="en-US" altLang="zh-CN" dirty="0"/>
              <a:t>		&lt;frame </a:t>
            </a:r>
            <a:r>
              <a:rPr lang="en-US" altLang="zh-CN" dirty="0" err="1"/>
              <a:t>src</a:t>
            </a:r>
            <a:r>
              <a:rPr lang="en-US" altLang="zh-CN" dirty="0"/>
              <a:t>="EX2_5_left.htm" name="</a:t>
            </a:r>
            <a:r>
              <a:rPr lang="en-US" altLang="zh-CN" dirty="0" err="1"/>
              <a:t>frmleft</a:t>
            </a:r>
            <a:r>
              <a:rPr lang="en-US" altLang="zh-CN" dirty="0"/>
              <a:t>" /&gt;</a:t>
            </a:r>
            <a:endParaRPr lang="zh-CN" altLang="zh-CN" dirty="0"/>
          </a:p>
          <a:p>
            <a:r>
              <a:rPr lang="en-US" altLang="zh-CN" dirty="0"/>
              <a:t>		&lt;frame </a:t>
            </a:r>
            <a:r>
              <a:rPr lang="en-US" altLang="zh-CN" dirty="0" err="1"/>
              <a:t>src</a:t>
            </a:r>
            <a:r>
              <a:rPr lang="en-US" altLang="zh-CN" dirty="0"/>
              <a:t>="EX2_5_content.htm" name="</a:t>
            </a:r>
            <a:r>
              <a:rPr lang="en-US" altLang="zh-CN" dirty="0" err="1"/>
              <a:t>frmmain</a:t>
            </a:r>
            <a:r>
              <a:rPr lang="en-US" altLang="zh-CN" dirty="0"/>
              <a:t>" /&gt;</a:t>
            </a:r>
            <a:endParaRPr lang="zh-CN" altLang="zh-CN" dirty="0"/>
          </a:p>
          <a:p>
            <a:r>
              <a:rPr lang="en-US" altLang="zh-CN" dirty="0"/>
              <a:t>	&lt;/frameset&gt;</a:t>
            </a:r>
            <a:endParaRPr lang="zh-CN" altLang="zh-CN" dirty="0"/>
          </a:p>
          <a:p>
            <a:r>
              <a:rPr lang="en-US" altLang="zh-CN" dirty="0"/>
              <a:t>&lt;/frameset&gt;</a:t>
            </a:r>
            <a:endParaRPr lang="zh-CN" altLang="zh-CN" dirty="0"/>
          </a:p>
          <a:p>
            <a:r>
              <a:rPr lang="en-US" altLang="zh-CN" dirty="0"/>
              <a:t>&lt;/html&gt;</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2. </a:t>
            </a:r>
            <a:r>
              <a:rPr lang="zh-CN" altLang="zh-CN" sz="2400" b="1" dirty="0">
                <a:solidFill>
                  <a:schemeClr val="bg1"/>
                </a:solidFill>
              </a:rPr>
              <a:t>框架</a:t>
            </a:r>
          </a:p>
        </p:txBody>
      </p:sp>
      <p:sp>
        <p:nvSpPr>
          <p:cNvPr id="3" name="矩形 2"/>
          <p:cNvSpPr/>
          <p:nvPr/>
        </p:nvSpPr>
        <p:spPr>
          <a:xfrm>
            <a:off x="1228721" y="1011497"/>
            <a:ext cx="4005071" cy="369332"/>
          </a:xfrm>
          <a:prstGeom prst="rect">
            <a:avLst/>
          </a:prstGeom>
        </p:spPr>
        <p:txBody>
          <a:bodyPr wrap="none">
            <a:spAutoFit/>
          </a:bodyPr>
          <a:lstStyle/>
          <a:p>
            <a:pPr marL="285750" lvl="0" indent="-285750">
              <a:buSzPct val="60000"/>
              <a:buFont typeface="Wingdings" panose="05000000000000000000" pitchFamily="2" charset="2"/>
              <a:buChar char="l"/>
            </a:pPr>
            <a:r>
              <a:rPr lang="en-US" altLang="zh-CN" dirty="0"/>
              <a:t>EX2_5_top.htm</a:t>
            </a:r>
            <a:r>
              <a:rPr lang="zh-CN" altLang="zh-CN" dirty="0"/>
              <a:t>（框架上部网页）：</a:t>
            </a:r>
          </a:p>
        </p:txBody>
      </p:sp>
      <p:sp>
        <p:nvSpPr>
          <p:cNvPr id="4" name="TextBox 3"/>
          <p:cNvSpPr txBox="1"/>
          <p:nvPr/>
        </p:nvSpPr>
        <p:spPr>
          <a:xfrm>
            <a:off x="1228721" y="1427724"/>
            <a:ext cx="9388549" cy="2917686"/>
          </a:xfrm>
          <a:prstGeom prst="roundRect">
            <a:avLst>
              <a:gd name="adj" fmla="val 4580"/>
            </a:avLst>
          </a:prstGeom>
          <a:solidFill>
            <a:schemeClr val="bg1">
              <a:lumMod val="85000"/>
            </a:schemeClr>
          </a:solidFill>
        </p:spPr>
        <p:txBody>
          <a:bodyPr wrap="square" rtlCol="0">
            <a:spAutoFit/>
          </a:bodyPr>
          <a:lstStyle/>
          <a:p>
            <a:r>
              <a:rPr lang="en-US" altLang="zh-CN" dirty="0"/>
              <a:t>&lt;!DOCTYPE html</a:t>
            </a:r>
            <a:endParaRPr lang="zh-CN" altLang="zh-CN" dirty="0"/>
          </a:p>
          <a:p>
            <a:r>
              <a:rPr lang="en-US" altLang="zh-CN" dirty="0"/>
              <a:t>PUBLIC "-//W3C//DTD XHTML 1.0 Strict//EN"</a:t>
            </a:r>
            <a:endParaRPr lang="zh-CN" altLang="zh-CN" dirty="0"/>
          </a:p>
          <a:p>
            <a:r>
              <a:rPr lang="en-US" altLang="zh-CN" dirty="0"/>
              <a:t>"http://www.w3.org/TR/xhtml1/DTD/xhtml1-strict.dtd"&gt;</a:t>
            </a:r>
            <a:endParaRPr lang="zh-CN" altLang="zh-CN" dirty="0"/>
          </a:p>
          <a:p>
            <a:r>
              <a:rPr lang="en-US" altLang="zh-CN" dirty="0"/>
              <a:t>&lt;html&gt;</a:t>
            </a:r>
            <a:endParaRPr lang="zh-CN" altLang="zh-CN" dirty="0"/>
          </a:p>
          <a:p>
            <a:r>
              <a:rPr lang="en-US" altLang="zh-CN" dirty="0"/>
              <a:t>&lt;body </a:t>
            </a:r>
            <a:r>
              <a:rPr lang="en-US" altLang="zh-CN" dirty="0" err="1"/>
              <a:t>bgcolor</a:t>
            </a:r>
            <a:r>
              <a:rPr lang="en-US" altLang="zh-CN" dirty="0"/>
              <a:t>="#8888FF"&gt;</a:t>
            </a:r>
            <a:endParaRPr lang="zh-CN" altLang="zh-CN" dirty="0"/>
          </a:p>
          <a:p>
            <a:r>
              <a:rPr lang="en-US" altLang="zh-CN" dirty="0"/>
              <a:t>&lt;marquee  behavior="alternate"  direction="right"&gt;</a:t>
            </a:r>
            <a:endParaRPr lang="zh-CN" altLang="zh-CN" dirty="0"/>
          </a:p>
          <a:p>
            <a:r>
              <a:rPr lang="en-US" altLang="zh-CN" dirty="0"/>
              <a:t>	&lt;font size="5" color="blue"&gt;</a:t>
            </a:r>
            <a:r>
              <a:rPr lang="zh-CN" altLang="zh-CN" dirty="0"/>
              <a:t>欢迎登录学生成绩管理系统</a:t>
            </a:r>
            <a:r>
              <a:rPr lang="en-US" altLang="zh-CN" dirty="0"/>
              <a:t>&lt;/font&gt;</a:t>
            </a:r>
            <a:endParaRPr lang="zh-CN" altLang="zh-CN" dirty="0"/>
          </a:p>
          <a:p>
            <a:r>
              <a:rPr lang="en-US" altLang="zh-CN" dirty="0"/>
              <a:t>&lt;/marquee&gt;</a:t>
            </a:r>
            <a:endParaRPr lang="zh-CN" altLang="zh-CN" dirty="0"/>
          </a:p>
          <a:p>
            <a:r>
              <a:rPr lang="en-US" altLang="zh-CN" dirty="0"/>
              <a:t>&lt;/body&gt;</a:t>
            </a:r>
            <a:endParaRPr lang="zh-CN" altLang="zh-CN" dirty="0"/>
          </a:p>
          <a:p>
            <a:r>
              <a:rPr lang="en-US" altLang="zh-CN" dirty="0"/>
              <a:t>&lt;/html&gt;</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2. </a:t>
            </a:r>
            <a:r>
              <a:rPr lang="zh-CN" altLang="zh-CN" sz="2400" b="1" dirty="0">
                <a:solidFill>
                  <a:schemeClr val="bg1"/>
                </a:solidFill>
              </a:rPr>
              <a:t>框架</a:t>
            </a:r>
          </a:p>
        </p:txBody>
      </p:sp>
      <p:sp>
        <p:nvSpPr>
          <p:cNvPr id="3" name="矩形 2"/>
          <p:cNvSpPr/>
          <p:nvPr/>
        </p:nvSpPr>
        <p:spPr>
          <a:xfrm>
            <a:off x="1188513" y="915804"/>
            <a:ext cx="4872296" cy="369332"/>
          </a:xfrm>
          <a:prstGeom prst="rect">
            <a:avLst/>
          </a:prstGeom>
        </p:spPr>
        <p:txBody>
          <a:bodyPr wrap="none">
            <a:spAutoFit/>
          </a:bodyPr>
          <a:lstStyle/>
          <a:p>
            <a:pPr marL="285750" lvl="0" indent="-285750">
              <a:buSzPct val="60000"/>
              <a:buFont typeface="Wingdings" panose="05000000000000000000" pitchFamily="2" charset="2"/>
              <a:buChar char="l"/>
            </a:pPr>
            <a:r>
              <a:rPr lang="en-US" altLang="zh-CN" dirty="0"/>
              <a:t>EX2_5_content.htm</a:t>
            </a:r>
            <a:r>
              <a:rPr lang="zh-CN" altLang="zh-CN" dirty="0"/>
              <a:t>（框架下部右边网页）：</a:t>
            </a:r>
          </a:p>
        </p:txBody>
      </p:sp>
      <p:sp>
        <p:nvSpPr>
          <p:cNvPr id="4" name="TextBox 3"/>
          <p:cNvSpPr txBox="1"/>
          <p:nvPr/>
        </p:nvSpPr>
        <p:spPr>
          <a:xfrm>
            <a:off x="1240633" y="1285136"/>
            <a:ext cx="9741757" cy="2945368"/>
          </a:xfrm>
          <a:prstGeom prst="roundRect">
            <a:avLst>
              <a:gd name="adj" fmla="val 5923"/>
            </a:avLst>
          </a:prstGeom>
          <a:solidFill>
            <a:schemeClr val="bg1">
              <a:lumMod val="85000"/>
            </a:schemeClr>
          </a:solidFill>
        </p:spPr>
        <p:txBody>
          <a:bodyPr wrap="square" rtlCol="0">
            <a:spAutoFit/>
          </a:bodyPr>
          <a:lstStyle/>
          <a:p>
            <a:r>
              <a:rPr lang="en-US" altLang="zh-CN" dirty="0"/>
              <a:t>&lt;!DOCTYPE html</a:t>
            </a:r>
            <a:endParaRPr lang="zh-CN" altLang="zh-CN" dirty="0"/>
          </a:p>
          <a:p>
            <a:r>
              <a:rPr lang="en-US" altLang="zh-CN" dirty="0"/>
              <a:t>PUBLIC "-//W3C//DTD XHTML 1.0 Strict//EN"</a:t>
            </a:r>
            <a:endParaRPr lang="zh-CN" altLang="zh-CN" dirty="0"/>
          </a:p>
          <a:p>
            <a:r>
              <a:rPr lang="en-US" altLang="zh-CN" dirty="0"/>
              <a:t>"http://www.w3.org/TR/xhtml1/DTD/xhtml1-strict.dtd"&gt;</a:t>
            </a:r>
            <a:endParaRPr lang="zh-CN" altLang="zh-CN" dirty="0"/>
          </a:p>
          <a:p>
            <a:r>
              <a:rPr lang="en-US" altLang="zh-CN" dirty="0"/>
              <a:t>&lt;html&gt;</a:t>
            </a:r>
            <a:endParaRPr lang="zh-CN" altLang="zh-CN" dirty="0"/>
          </a:p>
          <a:p>
            <a:r>
              <a:rPr lang="en-US" altLang="zh-CN" dirty="0"/>
              <a:t>&lt;head&gt;</a:t>
            </a:r>
            <a:endParaRPr lang="zh-CN" altLang="zh-CN" dirty="0"/>
          </a:p>
          <a:p>
            <a:r>
              <a:rPr lang="en-US" altLang="zh-CN" dirty="0"/>
              <a:t>&lt;title&gt;content</a:t>
            </a:r>
            <a:r>
              <a:rPr lang="zh-CN" altLang="zh-CN" dirty="0"/>
              <a:t>网页</a:t>
            </a:r>
            <a:r>
              <a:rPr lang="en-US" altLang="zh-CN" dirty="0"/>
              <a:t>&lt;/title&gt;&lt;/head&gt;</a:t>
            </a:r>
            <a:endParaRPr lang="zh-CN" altLang="zh-CN" dirty="0"/>
          </a:p>
          <a:p>
            <a:r>
              <a:rPr lang="en-US" altLang="zh-CN" dirty="0"/>
              <a:t>&lt;body&gt;</a:t>
            </a:r>
            <a:endParaRPr lang="zh-CN" altLang="zh-CN" dirty="0"/>
          </a:p>
          <a:p>
            <a:r>
              <a:rPr lang="en-US" altLang="zh-CN" dirty="0"/>
              <a:t>	&lt;h2 align="center"&gt;</a:t>
            </a:r>
            <a:r>
              <a:rPr lang="zh-CN" altLang="zh-CN" dirty="0"/>
              <a:t>这里是</a:t>
            </a:r>
            <a:r>
              <a:rPr lang="en-US" altLang="zh-CN" dirty="0"/>
              <a:t>content</a:t>
            </a:r>
            <a:r>
              <a:rPr lang="zh-CN" altLang="zh-CN" dirty="0"/>
              <a:t>网页。</a:t>
            </a:r>
            <a:r>
              <a:rPr lang="en-US" altLang="zh-CN" dirty="0"/>
              <a:t>&lt;/h2&gt;</a:t>
            </a:r>
            <a:endParaRPr lang="zh-CN" altLang="zh-CN" dirty="0"/>
          </a:p>
          <a:p>
            <a:r>
              <a:rPr lang="en-US" altLang="zh-CN" dirty="0"/>
              <a:t>&lt;/body&gt;</a:t>
            </a:r>
            <a:endParaRPr lang="zh-CN" altLang="zh-CN" dirty="0"/>
          </a:p>
          <a:p>
            <a:r>
              <a:rPr lang="en-US" altLang="zh-CN" dirty="0"/>
              <a:t>&lt;/html&gt;</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2. </a:t>
            </a:r>
            <a:r>
              <a:rPr lang="zh-CN" altLang="zh-CN" sz="2400" b="1" dirty="0">
                <a:solidFill>
                  <a:schemeClr val="bg1"/>
                </a:solidFill>
              </a:rPr>
              <a:t>框架</a:t>
            </a:r>
          </a:p>
        </p:txBody>
      </p:sp>
      <p:sp>
        <p:nvSpPr>
          <p:cNvPr id="3" name="矩形 2"/>
          <p:cNvSpPr/>
          <p:nvPr/>
        </p:nvSpPr>
        <p:spPr>
          <a:xfrm>
            <a:off x="1266011" y="937069"/>
            <a:ext cx="4462119" cy="369332"/>
          </a:xfrm>
          <a:prstGeom prst="rect">
            <a:avLst/>
          </a:prstGeom>
        </p:spPr>
        <p:txBody>
          <a:bodyPr wrap="none">
            <a:spAutoFit/>
          </a:bodyPr>
          <a:lstStyle/>
          <a:p>
            <a:pPr marL="285750" lvl="0" indent="-285750">
              <a:buSzPct val="60000"/>
              <a:buFont typeface="Wingdings" panose="05000000000000000000" pitchFamily="2" charset="2"/>
              <a:buChar char="l"/>
            </a:pPr>
            <a:r>
              <a:rPr lang="en-US" altLang="zh-CN" dirty="0"/>
              <a:t>EX2_5_left.htm</a:t>
            </a:r>
            <a:r>
              <a:rPr lang="zh-CN" altLang="zh-CN" dirty="0"/>
              <a:t>（框架下部左边网页）：</a:t>
            </a:r>
          </a:p>
        </p:txBody>
      </p:sp>
      <p:sp>
        <p:nvSpPr>
          <p:cNvPr id="4" name="TextBox 3"/>
          <p:cNvSpPr txBox="1"/>
          <p:nvPr/>
        </p:nvSpPr>
        <p:spPr>
          <a:xfrm>
            <a:off x="1371599" y="1330935"/>
            <a:ext cx="9537405" cy="3482400"/>
          </a:xfrm>
          <a:prstGeom prst="roundRect">
            <a:avLst>
              <a:gd name="adj" fmla="val 4290"/>
            </a:avLst>
          </a:prstGeom>
          <a:solidFill>
            <a:schemeClr val="bg1">
              <a:lumMod val="85000"/>
            </a:schemeClr>
          </a:solidFill>
        </p:spPr>
        <p:txBody>
          <a:bodyPr wrap="square" rtlCol="0">
            <a:spAutoFit/>
          </a:bodyPr>
          <a:lstStyle/>
          <a:p>
            <a:r>
              <a:rPr lang="en-US" altLang="zh-CN" dirty="0"/>
              <a:t>&lt;!DOCTYPE html</a:t>
            </a:r>
            <a:endParaRPr lang="zh-CN" altLang="zh-CN" dirty="0"/>
          </a:p>
          <a:p>
            <a:r>
              <a:rPr lang="en-US" altLang="zh-CN" dirty="0"/>
              <a:t>PUBLIC "-//W3C//DTD XHTML 1.0 Strict//EN"</a:t>
            </a:r>
            <a:endParaRPr lang="zh-CN" altLang="zh-CN" dirty="0"/>
          </a:p>
          <a:p>
            <a:r>
              <a:rPr lang="en-US" altLang="zh-CN" dirty="0"/>
              <a:t>"http://www.w3.org/TR/xhtml1/DTD/xhtml1-strict.dtd"&gt;</a:t>
            </a:r>
            <a:endParaRPr lang="zh-CN" altLang="zh-CN" dirty="0"/>
          </a:p>
          <a:p>
            <a:r>
              <a:rPr lang="en-US" altLang="zh-CN" dirty="0"/>
              <a:t>&lt;html&gt;</a:t>
            </a:r>
            <a:endParaRPr lang="zh-CN" altLang="zh-CN" dirty="0"/>
          </a:p>
          <a:p>
            <a:r>
              <a:rPr lang="en-US" altLang="zh-CN" dirty="0"/>
              <a:t>&lt;head&gt;</a:t>
            </a:r>
            <a:endParaRPr lang="zh-CN" altLang="zh-CN" dirty="0"/>
          </a:p>
          <a:p>
            <a:r>
              <a:rPr lang="en-US" altLang="zh-CN" dirty="0"/>
              <a:t>&lt;title&gt;left</a:t>
            </a:r>
            <a:r>
              <a:rPr lang="zh-CN" altLang="zh-CN" dirty="0"/>
              <a:t>网页</a:t>
            </a:r>
            <a:r>
              <a:rPr lang="en-US" altLang="zh-CN" dirty="0"/>
              <a:t>&lt;/title&gt;&lt;/head&gt;</a:t>
            </a:r>
            <a:endParaRPr lang="zh-CN" altLang="zh-CN" dirty="0"/>
          </a:p>
          <a:p>
            <a:r>
              <a:rPr lang="en-US" altLang="zh-CN" dirty="0"/>
              <a:t>&lt;body&gt;</a:t>
            </a:r>
            <a:endParaRPr lang="zh-CN" altLang="zh-CN" dirty="0"/>
          </a:p>
          <a:p>
            <a:r>
              <a:rPr lang="en-US" altLang="zh-CN" dirty="0"/>
              <a:t>	&lt;a </a:t>
            </a:r>
            <a:r>
              <a:rPr lang="en-US" altLang="zh-CN" dirty="0" err="1"/>
              <a:t>href</a:t>
            </a:r>
            <a:r>
              <a:rPr lang="en-US" altLang="zh-CN" dirty="0"/>
              <a:t>="EX2_3.htm" target="</a:t>
            </a:r>
            <a:r>
              <a:rPr lang="en-US" altLang="zh-CN" dirty="0" err="1"/>
              <a:t>frmmain</a:t>
            </a:r>
            <a:r>
              <a:rPr lang="en-US" altLang="zh-CN" dirty="0"/>
              <a:t>"&gt;</a:t>
            </a:r>
            <a:r>
              <a:rPr lang="zh-CN" altLang="zh-CN" dirty="0"/>
              <a:t>学生成绩表</a:t>
            </a:r>
            <a:r>
              <a:rPr lang="en-US" altLang="zh-CN" dirty="0"/>
              <a:t>&lt;/a&gt;&lt;/</a:t>
            </a:r>
            <a:r>
              <a:rPr lang="en-US" altLang="zh-CN" dirty="0" err="1"/>
              <a:t>br</a:t>
            </a:r>
            <a:r>
              <a:rPr lang="en-US" altLang="zh-CN" dirty="0"/>
              <a:t>&gt;&lt;/</a:t>
            </a:r>
            <a:r>
              <a:rPr lang="en-US" altLang="zh-CN" dirty="0" err="1"/>
              <a:t>br</a:t>
            </a:r>
            <a:r>
              <a:rPr lang="en-US" altLang="zh-CN" dirty="0"/>
              <a:t>&gt;</a:t>
            </a:r>
            <a:endParaRPr lang="zh-CN" altLang="zh-CN" dirty="0"/>
          </a:p>
          <a:p>
            <a:r>
              <a:rPr lang="en-US" altLang="zh-CN" dirty="0"/>
              <a:t>	&lt;a </a:t>
            </a:r>
            <a:r>
              <a:rPr lang="en-US" altLang="zh-CN" dirty="0" err="1"/>
              <a:t>href</a:t>
            </a:r>
            <a:r>
              <a:rPr lang="en-US" altLang="zh-CN" dirty="0"/>
              <a:t>="EX2_4_stu.htm" target="</a:t>
            </a:r>
            <a:r>
              <a:rPr lang="en-US" altLang="zh-CN" dirty="0" err="1"/>
              <a:t>frmmain</a:t>
            </a:r>
            <a:r>
              <a:rPr lang="en-US" altLang="zh-CN" dirty="0"/>
              <a:t>"&gt;</a:t>
            </a:r>
            <a:r>
              <a:rPr lang="zh-CN" altLang="zh-CN" dirty="0"/>
              <a:t>学生信息显示</a:t>
            </a:r>
            <a:r>
              <a:rPr lang="en-US" altLang="zh-CN" dirty="0"/>
              <a:t>&lt;/a&gt;&lt;/</a:t>
            </a:r>
            <a:r>
              <a:rPr lang="en-US" altLang="zh-CN" dirty="0" err="1"/>
              <a:t>br</a:t>
            </a:r>
            <a:r>
              <a:rPr lang="en-US" altLang="zh-CN" dirty="0"/>
              <a:t>&gt;&lt;/</a:t>
            </a:r>
            <a:r>
              <a:rPr lang="en-US" altLang="zh-CN" dirty="0" err="1"/>
              <a:t>br</a:t>
            </a:r>
            <a:r>
              <a:rPr lang="en-US" altLang="zh-CN" dirty="0"/>
              <a:t>&gt;</a:t>
            </a:r>
            <a:endParaRPr lang="zh-CN" altLang="zh-CN" dirty="0"/>
          </a:p>
          <a:p>
            <a:r>
              <a:rPr lang="en-US" altLang="zh-CN" dirty="0"/>
              <a:t>	&lt;a </a:t>
            </a:r>
            <a:r>
              <a:rPr lang="en-US" altLang="zh-CN" dirty="0" err="1"/>
              <a:t>href</a:t>
            </a:r>
            <a:r>
              <a:rPr lang="en-US" altLang="zh-CN" dirty="0"/>
              <a:t>="EX2_5_content.htm" target="</a:t>
            </a:r>
            <a:r>
              <a:rPr lang="en-US" altLang="zh-CN" dirty="0" err="1"/>
              <a:t>frmmain</a:t>
            </a:r>
            <a:r>
              <a:rPr lang="en-US" altLang="zh-CN" dirty="0"/>
              <a:t>"&gt;</a:t>
            </a:r>
            <a:r>
              <a:rPr lang="zh-CN" altLang="zh-CN" dirty="0"/>
              <a:t>返回主页</a:t>
            </a:r>
            <a:r>
              <a:rPr lang="en-US" altLang="zh-CN" dirty="0"/>
              <a:t>&lt;/a&gt;&lt;/</a:t>
            </a:r>
            <a:r>
              <a:rPr lang="en-US" altLang="zh-CN" dirty="0" err="1"/>
              <a:t>br</a:t>
            </a:r>
            <a:r>
              <a:rPr lang="en-US" altLang="zh-CN" dirty="0"/>
              <a:t>&gt;</a:t>
            </a:r>
            <a:endParaRPr lang="zh-CN" altLang="zh-CN" dirty="0"/>
          </a:p>
          <a:p>
            <a:r>
              <a:rPr lang="en-US" altLang="zh-CN" dirty="0"/>
              <a:t>&lt;/body&gt;</a:t>
            </a:r>
            <a:endParaRPr lang="zh-CN" altLang="zh-CN" dirty="0"/>
          </a:p>
          <a:p>
            <a:r>
              <a:rPr lang="en-US" altLang="zh-CN" dirty="0"/>
              <a:t>&lt;/html&gt;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9" name="文本框 68"/>
          <p:cNvSpPr txBox="1"/>
          <p:nvPr/>
        </p:nvSpPr>
        <p:spPr>
          <a:xfrm>
            <a:off x="5104781" y="2438097"/>
            <a:ext cx="3122211" cy="523220"/>
          </a:xfrm>
          <a:prstGeom prst="rect">
            <a:avLst/>
          </a:prstGeom>
          <a:gradFill>
            <a:gsLst>
              <a:gs pos="0">
                <a:srgbClr val="CA687F"/>
              </a:gs>
              <a:gs pos="18000">
                <a:srgbClr val="CA687F"/>
              </a:gs>
              <a:gs pos="100000">
                <a:srgbClr val="E7B2C4"/>
              </a:gs>
            </a:gsLst>
            <a:lin ang="5400000" scaled="0"/>
          </a:gradFill>
          <a:effectLst/>
        </p:spPr>
        <p:txBody>
          <a:bodyPr wrap="square" rtlCol="0">
            <a:spAutoFit/>
          </a:bodyPr>
          <a:lstStyle/>
          <a:p>
            <a:pPr algn="ctr"/>
            <a:r>
              <a:rPr lang="zh-CN" altLang="zh-CN" sz="2800" b="1" dirty="0">
                <a:solidFill>
                  <a:schemeClr val="bg1"/>
                </a:solidFill>
              </a:rPr>
              <a:t>文</a:t>
            </a:r>
            <a:r>
              <a:rPr lang="en-US" altLang="zh-CN" sz="2800" b="1" dirty="0">
                <a:solidFill>
                  <a:schemeClr val="bg1"/>
                </a:solidFill>
              </a:rPr>
              <a:t> </a:t>
            </a:r>
            <a:r>
              <a:rPr lang="zh-CN" altLang="zh-CN" sz="2800" b="1" dirty="0">
                <a:solidFill>
                  <a:schemeClr val="bg1"/>
                </a:solidFill>
              </a:rPr>
              <a:t>档</a:t>
            </a:r>
            <a:r>
              <a:rPr lang="en-US" altLang="zh-CN" sz="2800" b="1" dirty="0">
                <a:solidFill>
                  <a:schemeClr val="bg1"/>
                </a:solidFill>
              </a:rPr>
              <a:t> </a:t>
            </a:r>
            <a:r>
              <a:rPr lang="zh-CN" altLang="zh-CN" sz="2800" b="1" dirty="0">
                <a:solidFill>
                  <a:schemeClr val="bg1"/>
                </a:solidFill>
              </a:rPr>
              <a:t>头</a:t>
            </a:r>
            <a:endParaRPr lang="zh-CN" altLang="en-US" sz="2800" b="1"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20" name="文本框 128"/>
          <p:cNvSpPr txBox="1"/>
          <p:nvPr/>
        </p:nvSpPr>
        <p:spPr>
          <a:xfrm>
            <a:off x="4214356" y="2373075"/>
            <a:ext cx="828000" cy="707886"/>
          </a:xfrm>
          <a:prstGeom prst="rect">
            <a:avLst/>
          </a:prstGeom>
          <a:noFill/>
          <a:ln>
            <a:noFill/>
          </a:ln>
        </p:spPr>
        <p:txBody>
          <a:bodyPr wrap="square" rtlCol="0">
            <a:spAutoFit/>
          </a:bodyPr>
          <a:lstStyle/>
          <a:p>
            <a:pPr algn="ctr"/>
            <a:r>
              <a:rPr lang="en-US" altLang="zh-CN" sz="4000" b="1" dirty="0">
                <a:solidFill>
                  <a:schemeClr val="bg1"/>
                </a:solidFill>
                <a:latin typeface="微软雅黑" panose="020B0503020204020204" charset="-122"/>
                <a:ea typeface="微软雅黑" panose="020B0503020204020204" charset="-122"/>
              </a:rPr>
              <a:t>01</a:t>
            </a:r>
          </a:p>
        </p:txBody>
      </p:sp>
      <p:sp>
        <p:nvSpPr>
          <p:cNvPr id="21" name="矩形 20"/>
          <p:cNvSpPr/>
          <p:nvPr/>
        </p:nvSpPr>
        <p:spPr>
          <a:xfrm>
            <a:off x="4214356" y="2313018"/>
            <a:ext cx="828000" cy="82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custDataLst>
      <p:tags r:id="rId1"/>
    </p:custData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2. </a:t>
            </a:r>
            <a:r>
              <a:rPr lang="zh-CN" altLang="zh-CN" sz="2400" b="1" dirty="0">
                <a:solidFill>
                  <a:schemeClr val="bg1"/>
                </a:solidFill>
              </a:rPr>
              <a:t>框架</a:t>
            </a:r>
          </a:p>
        </p:txBody>
      </p:sp>
      <p:sp>
        <p:nvSpPr>
          <p:cNvPr id="3" name="TextBox 2"/>
          <p:cNvSpPr txBox="1"/>
          <p:nvPr/>
        </p:nvSpPr>
        <p:spPr>
          <a:xfrm>
            <a:off x="967563" y="1052623"/>
            <a:ext cx="9994604" cy="646331"/>
          </a:xfrm>
          <a:prstGeom prst="rect">
            <a:avLst/>
          </a:prstGeom>
          <a:noFill/>
        </p:spPr>
        <p:txBody>
          <a:bodyPr wrap="square" rtlCol="0">
            <a:spAutoFit/>
          </a:bodyPr>
          <a:lstStyle/>
          <a:p>
            <a:pPr indent="446405"/>
            <a:r>
              <a:rPr lang="zh-CN" altLang="zh-CN" dirty="0"/>
              <a:t>完成后运行</a:t>
            </a:r>
            <a:r>
              <a:rPr lang="en-US" altLang="zh-CN" dirty="0"/>
              <a:t>EX2_5_frame.htm</a:t>
            </a:r>
            <a:r>
              <a:rPr lang="zh-CN" altLang="zh-CN" dirty="0"/>
              <a:t>文件，单击页面下部左边网页的“</a:t>
            </a:r>
            <a:r>
              <a:rPr lang="zh-CN" altLang="zh-CN" u="sng" dirty="0"/>
              <a:t>学生信息显示</a:t>
            </a:r>
            <a:r>
              <a:rPr lang="zh-CN" altLang="zh-CN" dirty="0"/>
              <a:t>”超链接，运行效果如图</a:t>
            </a:r>
            <a:r>
              <a:rPr lang="en-US" altLang="zh-CN" dirty="0"/>
              <a:t>2.6</a:t>
            </a:r>
            <a:r>
              <a:rPr lang="zh-CN" altLang="zh-CN" dirty="0"/>
              <a:t>所示。</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36" y="1843621"/>
            <a:ext cx="6560287" cy="397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直角三角形 1"/>
          <p:cNvSpPr/>
          <p:nvPr/>
        </p:nvSpPr>
        <p:spPr>
          <a:xfrm>
            <a:off x="0" y="3337088"/>
            <a:ext cx="4213781" cy="3520911"/>
          </a:xfrm>
          <a:prstGeom prst="rtTriangle">
            <a:avLst/>
          </a:prstGeom>
          <a:solidFill>
            <a:srgbClr val="CA687F">
              <a:alpha val="45000"/>
            </a:srgbClr>
          </a:solidFill>
          <a:ln>
            <a:noFill/>
          </a:ln>
          <a:effectLst>
            <a:outerShdw blurRad="190500" dist="127000" dir="18900000" algn="b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flipV="1">
            <a:off x="6815580" y="0"/>
            <a:ext cx="5376420" cy="5376420"/>
          </a:xfrm>
          <a:prstGeom prst="rtTriangle">
            <a:avLst/>
          </a:prstGeom>
          <a:solidFill>
            <a:srgbClr val="CA687F">
              <a:alpha val="47000"/>
            </a:srgbClr>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rot="5400000" flipV="1">
            <a:off x="9248502" y="0"/>
            <a:ext cx="2943498" cy="2943498"/>
          </a:xfrm>
          <a:prstGeom prst="rtTriangle">
            <a:avLst/>
          </a:prstGeom>
          <a:solidFill>
            <a:schemeClr val="bg1">
              <a:alpha val="72000"/>
            </a:schemeClr>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3530104" y="2186052"/>
            <a:ext cx="5131790" cy="769441"/>
          </a:xfrm>
          <a:prstGeom prst="rect">
            <a:avLst/>
          </a:prstGeom>
          <a:noFill/>
        </p:spPr>
        <p:txBody>
          <a:bodyPr wrap="square" rtlCol="0">
            <a:spAutoFit/>
          </a:bodyPr>
          <a:lstStyle/>
          <a:p>
            <a:pPr algn="ctr"/>
            <a:endParaRPr lang="en-US" altLang="zh-CN" sz="4400" b="1" dirty="0">
              <a:solidFill>
                <a:schemeClr val="bg1"/>
              </a:solidFill>
              <a:latin typeface="微软雅黑" panose="020B0503020204020204" charset="-122"/>
              <a:ea typeface="微软雅黑" panose="020B0503020204020204" charset="-122"/>
            </a:endParaRPr>
          </a:p>
        </p:txBody>
      </p:sp>
      <p:sp>
        <p:nvSpPr>
          <p:cNvPr id="9" name="文本框 19"/>
          <p:cNvSpPr txBox="1"/>
          <p:nvPr/>
        </p:nvSpPr>
        <p:spPr>
          <a:xfrm>
            <a:off x="3419009" y="1934509"/>
            <a:ext cx="5131790" cy="769441"/>
          </a:xfrm>
          <a:prstGeom prst="rect">
            <a:avLst/>
          </a:prstGeom>
          <a:noFill/>
        </p:spPr>
        <p:txBody>
          <a:bodyPr wrap="square" rtlCol="0">
            <a:spAutoFit/>
          </a:bodyPr>
          <a:lstStyle/>
          <a:p>
            <a:pPr algn="ctr"/>
            <a:r>
              <a:rPr lang="zh-CN" altLang="zh-CN" sz="4400" dirty="0">
                <a:ln w="18415" cmpd="sng">
                  <a:solidFill>
                    <a:srgbClr val="FFFFFF"/>
                  </a:solidFill>
                  <a:prstDash val="solid"/>
                </a:ln>
                <a:solidFill>
                  <a:srgbClr val="FFFFFF"/>
                </a:solidFill>
                <a:effectLst>
                  <a:outerShdw blurRad="63500" dir="3600000" algn="tl" rotWithShape="0">
                    <a:srgbClr val="000000">
                      <a:alpha val="70000"/>
                    </a:srgbClr>
                  </a:outerShdw>
                </a:effectLst>
              </a:rPr>
              <a:t>第</a:t>
            </a:r>
            <a:r>
              <a:rPr lang="en-US" altLang="zh-CN" sz="4400" dirty="0">
                <a:ln w="18415" cmpd="sng">
                  <a:solidFill>
                    <a:srgbClr val="FFFFFF"/>
                  </a:solidFill>
                  <a:prstDash val="solid"/>
                </a:ln>
                <a:solidFill>
                  <a:srgbClr val="FFFFFF"/>
                </a:solidFill>
                <a:effectLst>
                  <a:outerShdw blurRad="63500" dir="3600000" algn="tl" rotWithShape="0">
                    <a:srgbClr val="000000">
                      <a:alpha val="70000"/>
                    </a:srgbClr>
                  </a:outerShdw>
                </a:effectLst>
              </a:rPr>
              <a:t>2</a:t>
            </a:r>
            <a:r>
              <a:rPr lang="zh-CN" altLang="zh-CN" sz="4400" dirty="0">
                <a:ln w="18415" cmpd="sng">
                  <a:solidFill>
                    <a:srgbClr val="FFFFFF"/>
                  </a:solidFill>
                  <a:prstDash val="solid"/>
                </a:ln>
                <a:solidFill>
                  <a:srgbClr val="FFFFFF"/>
                </a:solidFill>
                <a:effectLst>
                  <a:outerShdw blurRad="63500" dir="3600000" algn="tl" rotWithShape="0">
                    <a:srgbClr val="000000">
                      <a:alpha val="70000"/>
                    </a:srgbClr>
                  </a:outerShdw>
                </a:effectLst>
              </a:rPr>
              <a:t>章 网页设计基础</a:t>
            </a:r>
          </a:p>
        </p:txBody>
      </p:sp>
      <p:sp>
        <p:nvSpPr>
          <p:cNvPr id="10" name="文本框 20"/>
          <p:cNvSpPr txBox="1"/>
          <p:nvPr/>
        </p:nvSpPr>
        <p:spPr>
          <a:xfrm>
            <a:off x="8876093" y="6057106"/>
            <a:ext cx="1635370" cy="338554"/>
          </a:xfrm>
          <a:prstGeom prst="rect">
            <a:avLst/>
          </a:prstGeom>
          <a:noFill/>
        </p:spPr>
        <p:txBody>
          <a:bodyPr wrap="square" rtlCol="0">
            <a:spAutoFit/>
          </a:bodyPr>
          <a:lstStyle/>
          <a:p>
            <a:pPr algn="ctr"/>
            <a:r>
              <a:rPr lang="zh-CN" altLang="en-US" sz="1600" b="1" dirty="0">
                <a:ln w="10541" cmpd="sng">
                  <a:solidFill>
                    <a:schemeClr val="accent6">
                      <a:lumMod val="60000"/>
                      <a:lumOff val="40000"/>
                    </a:schemeClr>
                  </a:solidFill>
                  <a:prstDash val="solid"/>
                </a:ln>
                <a:solidFill>
                  <a:schemeClr val="accent6">
                    <a:lumMod val="50000"/>
                  </a:schemeClr>
                </a:solidFill>
                <a:latin typeface="微软雅黑" panose="020B0503020204020204" charset="-122"/>
                <a:ea typeface="微软雅黑" panose="020B0503020204020204" charset="-122"/>
              </a:rPr>
              <a:t>主编：郑阿奇</a:t>
            </a:r>
          </a:p>
        </p:txBody>
      </p:sp>
      <p:sp>
        <p:nvSpPr>
          <p:cNvPr id="11" name="文本框 21"/>
          <p:cNvSpPr txBox="1"/>
          <p:nvPr/>
        </p:nvSpPr>
        <p:spPr>
          <a:xfrm>
            <a:off x="6648441" y="3465847"/>
            <a:ext cx="3367429" cy="583565"/>
          </a:xfrm>
          <a:prstGeom prst="rect">
            <a:avLst/>
          </a:prstGeom>
          <a:noFill/>
        </p:spPr>
        <p:txBody>
          <a:bodyPr wrap="square" rtlCol="0">
            <a:spAutoFit/>
          </a:bodyPr>
          <a:lstStyle/>
          <a:p>
            <a:r>
              <a:rPr lang="en-US" altLang="zh-CN"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微软雅黑" panose="020B0503020204020204" charset="-122"/>
                <a:ea typeface="微软雅黑" panose="020B0503020204020204" charset="-122"/>
              </a:rPr>
              <a:t>——CSS</a:t>
            </a:r>
            <a:r>
              <a:rPr lang="zh-CN" altLang="zh-CN"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微软雅黑" panose="020B0503020204020204" charset="-122"/>
                <a:ea typeface="微软雅黑" panose="020B0503020204020204" charset="-122"/>
              </a:rPr>
              <a:t>样式表</a:t>
            </a:r>
            <a:r>
              <a:rPr lang="en-US" altLang="zh-CN"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微软雅黑" panose="020B0503020204020204" charset="-122"/>
                <a:ea typeface="微软雅黑" panose="020B0503020204020204" charset="-122"/>
              </a:rPr>
              <a:t>*</a:t>
            </a:r>
          </a:p>
        </p:txBody>
      </p:sp>
      <p:sp>
        <p:nvSpPr>
          <p:cNvPr id="12" name="矩形 11"/>
          <p:cNvSpPr/>
          <p:nvPr/>
        </p:nvSpPr>
        <p:spPr>
          <a:xfrm>
            <a:off x="9967477" y="86464"/>
            <a:ext cx="2222661" cy="338554"/>
          </a:xfrm>
          <a:prstGeom prst="rect">
            <a:avLst/>
          </a:prstGeom>
        </p:spPr>
        <p:txBody>
          <a:bodyPr wrap="none">
            <a:spAutoFit/>
          </a:bodyPr>
          <a:lstStyle/>
          <a:p>
            <a:pPr algn="ctr"/>
            <a:r>
              <a:rPr lang="en-US" altLang="zh-CN" sz="1600" b="1" dirty="0" err="1">
                <a:ln w="10541" cmpd="sng">
                  <a:solidFill>
                    <a:schemeClr val="accent6">
                      <a:lumMod val="60000"/>
                      <a:lumOff val="40000"/>
                    </a:schemeClr>
                  </a:solidFill>
                  <a:prstDash val="solid"/>
                </a:ln>
                <a:solidFill>
                  <a:schemeClr val="accent6">
                    <a:lumMod val="50000"/>
                  </a:schemeClr>
                </a:solidFill>
                <a:latin typeface="微软雅黑" panose="020B0503020204020204" charset="-122"/>
                <a:ea typeface="微软雅黑" panose="020B0503020204020204" charset="-122"/>
              </a:rPr>
              <a:t>JavaEE</a:t>
            </a:r>
            <a:r>
              <a:rPr lang="zh-CN" altLang="en-US" sz="1600" b="1" dirty="0">
                <a:ln w="10541" cmpd="sng">
                  <a:solidFill>
                    <a:schemeClr val="accent6">
                      <a:lumMod val="60000"/>
                      <a:lumOff val="40000"/>
                    </a:schemeClr>
                  </a:solidFill>
                  <a:prstDash val="solid"/>
                </a:ln>
                <a:solidFill>
                  <a:schemeClr val="accent6">
                    <a:lumMod val="50000"/>
                  </a:schemeClr>
                </a:solidFill>
                <a:latin typeface="微软雅黑" panose="020B0503020204020204" charset="-122"/>
                <a:ea typeface="微软雅黑" panose="020B0503020204020204" charset="-122"/>
              </a:rPr>
              <a:t>教程（第</a:t>
            </a:r>
            <a:r>
              <a:rPr lang="en-US" altLang="zh-CN" sz="1600" b="1" dirty="0">
                <a:ln w="10541" cmpd="sng">
                  <a:solidFill>
                    <a:schemeClr val="accent6">
                      <a:lumMod val="60000"/>
                      <a:lumOff val="40000"/>
                    </a:schemeClr>
                  </a:solidFill>
                  <a:prstDash val="solid"/>
                </a:ln>
                <a:solidFill>
                  <a:schemeClr val="accent6">
                    <a:lumMod val="50000"/>
                  </a:schemeClr>
                </a:solidFill>
                <a:latin typeface="微软雅黑" panose="020B0503020204020204" charset="-122"/>
                <a:ea typeface="微软雅黑" panose="020B0503020204020204" charset="-122"/>
              </a:rPr>
              <a:t>2</a:t>
            </a:r>
            <a:r>
              <a:rPr lang="zh-CN" altLang="en-US" sz="1600" b="1" dirty="0">
                <a:ln w="10541" cmpd="sng">
                  <a:solidFill>
                    <a:schemeClr val="accent6">
                      <a:lumMod val="60000"/>
                      <a:lumOff val="40000"/>
                    </a:schemeClr>
                  </a:solidFill>
                  <a:prstDash val="solid"/>
                </a:ln>
                <a:solidFill>
                  <a:schemeClr val="accent6">
                    <a:lumMod val="50000"/>
                  </a:schemeClr>
                </a:solidFill>
                <a:latin typeface="微软雅黑" panose="020B0503020204020204" charset="-122"/>
                <a:ea typeface="微软雅黑" panose="020B0503020204020204" charset="-122"/>
              </a:rPr>
              <a:t>版）</a:t>
            </a:r>
          </a:p>
        </p:txBody>
      </p:sp>
    </p:spTree>
    <p:custDataLst>
      <p:tags r:id="rId1"/>
    </p:custData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1. </a:t>
            </a:r>
            <a:r>
              <a:rPr lang="zh-CN" altLang="zh-CN" sz="2400" b="1" dirty="0">
                <a:solidFill>
                  <a:schemeClr val="bg1"/>
                </a:solidFill>
              </a:rPr>
              <a:t>内联样式表</a:t>
            </a:r>
          </a:p>
        </p:txBody>
      </p:sp>
      <p:sp>
        <p:nvSpPr>
          <p:cNvPr id="3" name="TextBox 2"/>
          <p:cNvSpPr txBox="1"/>
          <p:nvPr/>
        </p:nvSpPr>
        <p:spPr>
          <a:xfrm>
            <a:off x="1233377" y="1084521"/>
            <a:ext cx="9920176" cy="369332"/>
          </a:xfrm>
          <a:prstGeom prst="rect">
            <a:avLst/>
          </a:prstGeom>
          <a:noFill/>
        </p:spPr>
        <p:txBody>
          <a:bodyPr wrap="square" rtlCol="0">
            <a:spAutoFit/>
          </a:bodyPr>
          <a:lstStyle/>
          <a:p>
            <a:r>
              <a:rPr lang="zh-CN" altLang="zh-CN" dirty="0"/>
              <a:t>在标记中直接使用</a:t>
            </a:r>
            <a:r>
              <a:rPr lang="en-US" altLang="zh-CN" dirty="0"/>
              <a:t>style</a:t>
            </a:r>
            <a:r>
              <a:rPr lang="zh-CN" altLang="zh-CN" dirty="0"/>
              <a:t>属性可以对该标记括起的内容应用样式来显示。例如：</a:t>
            </a:r>
          </a:p>
        </p:txBody>
      </p:sp>
      <p:sp>
        <p:nvSpPr>
          <p:cNvPr id="4" name="TextBox 3"/>
          <p:cNvSpPr txBox="1"/>
          <p:nvPr/>
        </p:nvSpPr>
        <p:spPr>
          <a:xfrm>
            <a:off x="797442" y="1924493"/>
            <a:ext cx="10249786" cy="1200329"/>
          </a:xfrm>
          <a:prstGeom prst="rect">
            <a:avLst/>
          </a:prstGeom>
          <a:noFill/>
        </p:spPr>
        <p:txBody>
          <a:bodyPr wrap="square" rtlCol="0">
            <a:spAutoFit/>
          </a:bodyPr>
          <a:lstStyle/>
          <a:p>
            <a:pPr indent="446405"/>
            <a:r>
              <a:rPr lang="zh-CN" altLang="zh-CN" dirty="0"/>
              <a:t>使用</a:t>
            </a:r>
            <a:r>
              <a:rPr lang="en-US" altLang="zh-CN" dirty="0"/>
              <a:t>style</a:t>
            </a:r>
            <a:r>
              <a:rPr lang="zh-CN" altLang="zh-CN" dirty="0"/>
              <a:t>属性定义时，内容与值之间用冒号“</a:t>
            </a:r>
            <a:r>
              <a:rPr lang="en-US" altLang="zh-CN" dirty="0"/>
              <a:t>:</a:t>
            </a:r>
            <a:r>
              <a:rPr lang="zh-CN" altLang="zh-CN" dirty="0"/>
              <a:t>”分隔。用户可以定义多项内容，内容之间以分号“</a:t>
            </a:r>
            <a:r>
              <a:rPr lang="en-US" altLang="zh-CN" dirty="0"/>
              <a:t>;</a:t>
            </a:r>
            <a:r>
              <a:rPr lang="zh-CN" altLang="zh-CN" dirty="0"/>
              <a:t>”分隔。由于这种方式是在</a:t>
            </a:r>
            <a:r>
              <a:rPr lang="en-US" altLang="zh-CN" dirty="0"/>
              <a:t>XHTML</a:t>
            </a:r>
            <a:r>
              <a:rPr lang="zh-CN" altLang="zh-CN" dirty="0"/>
              <a:t>标记内部引用样式，所以称为内联样式。</a:t>
            </a:r>
          </a:p>
          <a:p>
            <a:pPr indent="446405"/>
            <a:r>
              <a:rPr lang="zh-CN" altLang="zh-CN" dirty="0"/>
              <a:t>注意：若要在</a:t>
            </a:r>
            <a:r>
              <a:rPr lang="en-US" altLang="zh-CN" dirty="0"/>
              <a:t>XHTML</a:t>
            </a:r>
            <a:r>
              <a:rPr lang="zh-CN" altLang="zh-CN" dirty="0"/>
              <a:t>文件中使用内联样式，必须在该文件的头部对整个文档进行单独的样式语言声明，如下所示：</a:t>
            </a:r>
          </a:p>
        </p:txBody>
      </p:sp>
      <p:sp>
        <p:nvSpPr>
          <p:cNvPr id="5" name="圆角矩形 4"/>
          <p:cNvSpPr/>
          <p:nvPr/>
        </p:nvSpPr>
        <p:spPr>
          <a:xfrm>
            <a:off x="1399952" y="1453853"/>
            <a:ext cx="9317666" cy="408623"/>
          </a:xfrm>
          <a:prstGeom prst="roundRect">
            <a:avLst/>
          </a:prstGeom>
          <a:solidFill>
            <a:schemeClr val="bg1">
              <a:lumMod val="85000"/>
            </a:schemeClr>
          </a:solidFill>
        </p:spPr>
        <p:txBody>
          <a:bodyPr wrap="square">
            <a:spAutoFit/>
          </a:bodyPr>
          <a:lstStyle/>
          <a:p>
            <a:r>
              <a:rPr lang="en-US" altLang="zh-CN" dirty="0"/>
              <a:t>&lt;p style="font-family: '</a:t>
            </a:r>
            <a:r>
              <a:rPr lang="zh-CN" altLang="zh-CN" dirty="0"/>
              <a:t>宋体</a:t>
            </a:r>
            <a:r>
              <a:rPr lang="en-US" altLang="zh-CN" dirty="0"/>
              <a:t>';color:green;background-color:yellow;font-size:9px"&gt;&lt;/p&gt;</a:t>
            </a:r>
            <a:endParaRPr lang="zh-CN" altLang="zh-CN" dirty="0"/>
          </a:p>
        </p:txBody>
      </p:sp>
      <p:sp>
        <p:nvSpPr>
          <p:cNvPr id="6" name="圆角矩形 5"/>
          <p:cNvSpPr/>
          <p:nvPr/>
        </p:nvSpPr>
        <p:spPr>
          <a:xfrm>
            <a:off x="1399952" y="3124822"/>
            <a:ext cx="9317666" cy="408623"/>
          </a:xfrm>
          <a:prstGeom prst="roundRect">
            <a:avLst/>
          </a:prstGeom>
          <a:solidFill>
            <a:schemeClr val="bg1">
              <a:lumMod val="85000"/>
            </a:schemeClr>
          </a:solidFill>
        </p:spPr>
        <p:txBody>
          <a:bodyPr wrap="square">
            <a:spAutoFit/>
          </a:bodyPr>
          <a:lstStyle/>
          <a:p>
            <a:r>
              <a:rPr lang="en-US" altLang="zh-CN" dirty="0"/>
              <a:t>&lt;meta http-</a:t>
            </a:r>
            <a:r>
              <a:rPr lang="en-US" altLang="zh-CN" dirty="0" err="1"/>
              <a:t>equiv</a:t>
            </a:r>
            <a:r>
              <a:rPr lang="en-US" altLang="zh-CN" dirty="0"/>
              <a:t>="Content-type" content="text/</a:t>
            </a:r>
            <a:r>
              <a:rPr lang="en-US" altLang="zh-CN" dirty="0" err="1"/>
              <a:t>css</a:t>
            </a:r>
            <a:r>
              <a:rPr lang="en-US" altLang="zh-CN" dirty="0"/>
              <a:t>; charset=gb2312"  /&gt;</a:t>
            </a:r>
            <a:endParaRPr lang="zh-CN" altLang="zh-CN" dirty="0"/>
          </a:p>
        </p:txBody>
      </p:sp>
      <p:sp>
        <p:nvSpPr>
          <p:cNvPr id="7" name="矩形 6"/>
          <p:cNvSpPr/>
          <p:nvPr/>
        </p:nvSpPr>
        <p:spPr>
          <a:xfrm>
            <a:off x="797443" y="3618505"/>
            <a:ext cx="10249786" cy="646331"/>
          </a:xfrm>
          <a:prstGeom prst="rect">
            <a:avLst/>
          </a:prstGeom>
        </p:spPr>
        <p:txBody>
          <a:bodyPr wrap="square">
            <a:spAutoFit/>
          </a:bodyPr>
          <a:lstStyle/>
          <a:p>
            <a:pPr indent="446405"/>
            <a:r>
              <a:rPr lang="zh-CN" altLang="zh-CN" dirty="0"/>
              <a:t>由于内联样式将样式和要展示的内容混在一起，所以会失去一些样式表的优点，所以尽量不要使用这种方式。</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2. </a:t>
            </a:r>
            <a:r>
              <a:rPr lang="zh-CN" altLang="zh-CN" sz="2400" b="1" dirty="0">
                <a:solidFill>
                  <a:schemeClr val="bg1"/>
                </a:solidFill>
              </a:rPr>
              <a:t>样式表定义</a:t>
            </a:r>
          </a:p>
        </p:txBody>
      </p:sp>
      <p:sp>
        <p:nvSpPr>
          <p:cNvPr id="3" name="矩形 2"/>
          <p:cNvSpPr/>
          <p:nvPr/>
        </p:nvSpPr>
        <p:spPr>
          <a:xfrm>
            <a:off x="1236257" y="947702"/>
            <a:ext cx="2723823" cy="369332"/>
          </a:xfrm>
          <a:prstGeom prst="rect">
            <a:avLst/>
          </a:prstGeom>
        </p:spPr>
        <p:txBody>
          <a:bodyPr wrap="none">
            <a:spAutoFit/>
          </a:bodyPr>
          <a:lstStyle/>
          <a:p>
            <a:r>
              <a:rPr lang="zh-CN" altLang="zh-CN" dirty="0"/>
              <a:t>定义样式表的格式如下：</a:t>
            </a:r>
          </a:p>
        </p:txBody>
      </p:sp>
      <p:sp>
        <p:nvSpPr>
          <p:cNvPr id="4" name="圆角矩形 3"/>
          <p:cNvSpPr/>
          <p:nvPr/>
        </p:nvSpPr>
        <p:spPr>
          <a:xfrm>
            <a:off x="1415899" y="1336895"/>
            <a:ext cx="9131599" cy="408623"/>
          </a:xfrm>
          <a:prstGeom prst="roundRect">
            <a:avLst/>
          </a:prstGeom>
          <a:solidFill>
            <a:schemeClr val="bg1">
              <a:lumMod val="85000"/>
            </a:schemeClr>
          </a:solidFill>
        </p:spPr>
        <p:txBody>
          <a:bodyPr wrap="square">
            <a:spAutoFit/>
          </a:bodyPr>
          <a:lstStyle/>
          <a:p>
            <a:r>
              <a:rPr lang="en-US" altLang="zh-CN" dirty="0"/>
              <a:t>.</a:t>
            </a:r>
            <a:r>
              <a:rPr lang="zh-CN" altLang="zh-CN" dirty="0"/>
              <a:t>类选择符</a:t>
            </a:r>
            <a:r>
              <a:rPr lang="en-US" altLang="zh-CN" dirty="0"/>
              <a:t>{</a:t>
            </a:r>
            <a:r>
              <a:rPr lang="zh-CN" altLang="zh-CN" dirty="0"/>
              <a:t>规则表</a:t>
            </a:r>
            <a:r>
              <a:rPr lang="en-US" altLang="zh-CN" dirty="0"/>
              <a:t>}</a:t>
            </a:r>
            <a:endParaRPr lang="zh-CN" altLang="zh-CN" dirty="0"/>
          </a:p>
        </p:txBody>
      </p:sp>
      <p:sp>
        <p:nvSpPr>
          <p:cNvPr id="5" name="TextBox 4"/>
          <p:cNvSpPr txBox="1"/>
          <p:nvPr/>
        </p:nvSpPr>
        <p:spPr>
          <a:xfrm>
            <a:off x="747158" y="1881962"/>
            <a:ext cx="10300069" cy="646331"/>
          </a:xfrm>
          <a:prstGeom prst="rect">
            <a:avLst/>
          </a:prstGeom>
          <a:noFill/>
        </p:spPr>
        <p:txBody>
          <a:bodyPr wrap="square" rtlCol="0">
            <a:spAutoFit/>
          </a:bodyPr>
          <a:lstStyle/>
          <a:p>
            <a:pPr indent="446405"/>
            <a:r>
              <a:rPr lang="zh-CN" altLang="zh-CN" dirty="0"/>
              <a:t>其中，“类选择符”是引用的样式的类标记，“规则表”是由一个或多个样式属性组成的样式规则，各样式属性间用分号隔开，每个样式属性的定义格式为“样式名</a:t>
            </a:r>
            <a:r>
              <a:rPr lang="en-US" altLang="zh-CN" dirty="0"/>
              <a:t>:</a:t>
            </a:r>
            <a:r>
              <a:rPr lang="zh-CN" altLang="zh-CN" dirty="0"/>
              <a:t>值”。例如：</a:t>
            </a:r>
          </a:p>
        </p:txBody>
      </p:sp>
      <p:sp>
        <p:nvSpPr>
          <p:cNvPr id="6" name="圆角矩形 5"/>
          <p:cNvSpPr/>
          <p:nvPr/>
        </p:nvSpPr>
        <p:spPr>
          <a:xfrm>
            <a:off x="1415898" y="2528293"/>
            <a:ext cx="9131599" cy="408623"/>
          </a:xfrm>
          <a:prstGeom prst="roundRect">
            <a:avLst/>
          </a:prstGeom>
          <a:solidFill>
            <a:schemeClr val="bg1">
              <a:lumMod val="85000"/>
            </a:schemeClr>
          </a:solidFill>
        </p:spPr>
        <p:txBody>
          <a:bodyPr wrap="square">
            <a:spAutoFit/>
          </a:bodyPr>
          <a:lstStyle/>
          <a:p>
            <a:r>
              <a:rPr lang="en-US" altLang="zh-CN" dirty="0"/>
              <a:t>.style1{font-family:"</a:t>
            </a:r>
            <a:r>
              <a:rPr lang="zh-CN" altLang="zh-CN" dirty="0"/>
              <a:t>黑体</a:t>
            </a:r>
            <a:r>
              <a:rPr lang="en-US" altLang="zh-CN" dirty="0"/>
              <a:t>"; </a:t>
            </a:r>
            <a:r>
              <a:rPr lang="en-US" altLang="zh-CN" dirty="0" err="1"/>
              <a:t>color:green</a:t>
            </a:r>
            <a:r>
              <a:rPr lang="en-US" altLang="zh-CN" dirty="0"/>
              <a:t>; font-sizex:15px;}</a:t>
            </a:r>
            <a:endParaRPr lang="zh-CN" altLang="zh-CN" dirty="0"/>
          </a:p>
        </p:txBody>
      </p:sp>
      <p:sp>
        <p:nvSpPr>
          <p:cNvPr id="7" name="TextBox 6"/>
          <p:cNvSpPr txBox="1"/>
          <p:nvPr/>
        </p:nvSpPr>
        <p:spPr>
          <a:xfrm>
            <a:off x="747158" y="3020277"/>
            <a:ext cx="10047767" cy="923330"/>
          </a:xfrm>
          <a:prstGeom prst="rect">
            <a:avLst/>
          </a:prstGeom>
          <a:noFill/>
        </p:spPr>
        <p:txBody>
          <a:bodyPr wrap="square" rtlCol="0">
            <a:spAutoFit/>
          </a:bodyPr>
          <a:lstStyle/>
          <a:p>
            <a:pPr indent="446405"/>
            <a:r>
              <a:rPr lang="zh-CN" altLang="zh-CN" dirty="0"/>
              <a:t>样式表定义时使用</a:t>
            </a:r>
            <a:r>
              <a:rPr lang="en-US" altLang="zh-CN" dirty="0"/>
              <a:t>&lt;style&gt;</a:t>
            </a:r>
            <a:r>
              <a:rPr lang="zh-CN" altLang="zh-CN" dirty="0"/>
              <a:t>标记括起，放在</a:t>
            </a:r>
            <a:r>
              <a:rPr lang="en-US" altLang="zh-CN" dirty="0"/>
              <a:t>&lt;head&gt;</a:t>
            </a:r>
            <a:r>
              <a:rPr lang="zh-CN" altLang="zh-CN" dirty="0"/>
              <a:t>标记范围内，</a:t>
            </a:r>
            <a:r>
              <a:rPr lang="en-US" altLang="zh-CN" dirty="0"/>
              <a:t>&lt;style&gt;</a:t>
            </a:r>
            <a:r>
              <a:rPr lang="zh-CN" altLang="zh-CN" dirty="0"/>
              <a:t>标记内定义的前后可以加上注释符“</a:t>
            </a:r>
            <a:r>
              <a:rPr lang="en-US" altLang="zh-CN" dirty="0"/>
              <a:t>&lt;!--</a:t>
            </a:r>
            <a:r>
              <a:rPr lang="zh-CN" altLang="zh-CN" dirty="0"/>
              <a:t>”、“</a:t>
            </a:r>
            <a:r>
              <a:rPr lang="en-US" altLang="zh-CN" dirty="0"/>
              <a:t>--&gt;</a:t>
            </a:r>
            <a:r>
              <a:rPr lang="zh-CN" altLang="zh-CN" dirty="0"/>
              <a:t>”，它的作用是使不支持</a:t>
            </a:r>
            <a:r>
              <a:rPr lang="en-US" altLang="zh-CN" dirty="0"/>
              <a:t>CSS</a:t>
            </a:r>
            <a:r>
              <a:rPr lang="zh-CN" altLang="zh-CN" dirty="0"/>
              <a:t>的浏览器忽略样式表定义。</a:t>
            </a:r>
            <a:r>
              <a:rPr lang="en-US" altLang="zh-CN" dirty="0"/>
              <a:t>&lt;style&gt;</a:t>
            </a:r>
            <a:r>
              <a:rPr lang="zh-CN" altLang="zh-CN" dirty="0"/>
              <a:t>标记的</a:t>
            </a:r>
            <a:r>
              <a:rPr lang="en-US" altLang="zh-CN" dirty="0"/>
              <a:t>type</a:t>
            </a:r>
            <a:r>
              <a:rPr lang="zh-CN" altLang="zh-CN" dirty="0"/>
              <a:t>属性指明样式的类别，默认值为“</a:t>
            </a:r>
            <a:r>
              <a:rPr lang="en-US" altLang="zh-CN" dirty="0"/>
              <a:t>text/</a:t>
            </a:r>
            <a:r>
              <a:rPr lang="en-US" altLang="zh-CN" dirty="0" err="1"/>
              <a:t>css</a:t>
            </a:r>
            <a:r>
              <a:rPr lang="zh-CN" altLang="zh-CN" dirty="0"/>
              <a:t>”。例如：</a:t>
            </a:r>
          </a:p>
        </p:txBody>
      </p:sp>
      <p:sp>
        <p:nvSpPr>
          <p:cNvPr id="8" name="TextBox 7"/>
          <p:cNvSpPr txBox="1"/>
          <p:nvPr/>
        </p:nvSpPr>
        <p:spPr>
          <a:xfrm>
            <a:off x="1415899" y="3943607"/>
            <a:ext cx="9131600" cy="2247424"/>
          </a:xfrm>
          <a:prstGeom prst="roundRect">
            <a:avLst>
              <a:gd name="adj" fmla="val 6259"/>
            </a:avLst>
          </a:prstGeom>
          <a:solidFill>
            <a:schemeClr val="bg1">
              <a:lumMod val="85000"/>
            </a:schemeClr>
          </a:solidFill>
        </p:spPr>
        <p:txBody>
          <a:bodyPr wrap="square" rtlCol="0">
            <a:spAutoFit/>
          </a:bodyPr>
          <a:lstStyle/>
          <a:p>
            <a:r>
              <a:rPr lang="en-US" altLang="zh-CN" dirty="0"/>
              <a:t>&lt;head&gt;</a:t>
            </a:r>
            <a:endParaRPr lang="zh-CN" altLang="zh-CN" dirty="0"/>
          </a:p>
          <a:p>
            <a:r>
              <a:rPr lang="en-US" altLang="zh-CN" dirty="0"/>
              <a:t>&lt;style type="text/</a:t>
            </a:r>
            <a:r>
              <a:rPr lang="en-US" altLang="zh-CN" dirty="0" err="1"/>
              <a:t>css</a:t>
            </a:r>
            <a:r>
              <a:rPr lang="en-US" altLang="zh-CN" dirty="0"/>
              <a:t>"&gt;</a:t>
            </a:r>
            <a:endParaRPr lang="zh-CN" altLang="zh-CN" dirty="0"/>
          </a:p>
          <a:p>
            <a:r>
              <a:rPr lang="en-US" altLang="zh-CN" dirty="0"/>
              <a:t>&lt;!--</a:t>
            </a:r>
            <a:endParaRPr lang="zh-CN" altLang="zh-CN" dirty="0"/>
          </a:p>
          <a:p>
            <a:r>
              <a:rPr lang="en-US" altLang="zh-CN" dirty="0"/>
              <a:t>.style1 {font-size: 20px; font-family: "</a:t>
            </a:r>
            <a:r>
              <a:rPr lang="zh-CN" altLang="zh-CN" dirty="0"/>
              <a:t>黑体</a:t>
            </a:r>
            <a:r>
              <a:rPr lang="en-US" altLang="zh-CN" dirty="0"/>
              <a:t>";}</a:t>
            </a:r>
            <a:endParaRPr lang="zh-CN" altLang="zh-CN" dirty="0"/>
          </a:p>
          <a:p>
            <a:r>
              <a:rPr lang="en-US" altLang="zh-CN" dirty="0"/>
              <a:t>--&gt;</a:t>
            </a:r>
            <a:endParaRPr lang="zh-CN" altLang="zh-CN" dirty="0"/>
          </a:p>
          <a:p>
            <a:r>
              <a:rPr lang="en-US" altLang="zh-CN" dirty="0"/>
              <a:t>&lt;/style&gt;</a:t>
            </a:r>
            <a:endParaRPr lang="zh-CN" altLang="zh-CN" dirty="0"/>
          </a:p>
          <a:p>
            <a:r>
              <a:rPr lang="en-US" altLang="zh-CN" dirty="0"/>
              <a:t>&lt;/head&gt;</a:t>
            </a:r>
            <a:endParaRPr lang="zh-CN" altLang="zh-CN" dirty="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3. </a:t>
            </a:r>
            <a:r>
              <a:rPr lang="zh-CN" altLang="zh-CN" sz="2400" b="1" dirty="0">
                <a:solidFill>
                  <a:schemeClr val="bg1"/>
                </a:solidFill>
              </a:rPr>
              <a:t>样式表的引用</a:t>
            </a:r>
          </a:p>
        </p:txBody>
      </p:sp>
      <p:sp>
        <p:nvSpPr>
          <p:cNvPr id="3" name="TextBox 2"/>
          <p:cNvSpPr txBox="1"/>
          <p:nvPr/>
        </p:nvSpPr>
        <p:spPr>
          <a:xfrm>
            <a:off x="935665" y="1169581"/>
            <a:ext cx="10122195" cy="646331"/>
          </a:xfrm>
          <a:prstGeom prst="rect">
            <a:avLst/>
          </a:prstGeom>
          <a:noFill/>
        </p:spPr>
        <p:txBody>
          <a:bodyPr wrap="square" rtlCol="0">
            <a:spAutoFit/>
          </a:bodyPr>
          <a:lstStyle/>
          <a:p>
            <a:pPr indent="446405"/>
            <a:r>
              <a:rPr lang="zh-CN" altLang="zh-CN" dirty="0"/>
              <a:t>引用样式表的方法很多，这里主要介绍使用标记的</a:t>
            </a:r>
            <a:r>
              <a:rPr lang="en-US" altLang="zh-CN" dirty="0"/>
              <a:t>class</a:t>
            </a:r>
            <a:r>
              <a:rPr lang="zh-CN" altLang="zh-CN" dirty="0"/>
              <a:t>属性来引用样式表。只要将标记的</a:t>
            </a:r>
            <a:r>
              <a:rPr lang="en-US" altLang="zh-CN" dirty="0"/>
              <a:t>class</a:t>
            </a:r>
            <a:r>
              <a:rPr lang="zh-CN" altLang="zh-CN" dirty="0"/>
              <a:t>属性值设置为样式表中定义的类选择符即可。例如：</a:t>
            </a:r>
          </a:p>
        </p:txBody>
      </p:sp>
      <p:sp>
        <p:nvSpPr>
          <p:cNvPr id="4" name="TextBox 3"/>
          <p:cNvSpPr txBox="1"/>
          <p:nvPr/>
        </p:nvSpPr>
        <p:spPr>
          <a:xfrm>
            <a:off x="1594884" y="1848640"/>
            <a:ext cx="9027042" cy="3764756"/>
          </a:xfrm>
          <a:prstGeom prst="roundRect">
            <a:avLst>
              <a:gd name="adj" fmla="val 4437"/>
            </a:avLst>
          </a:prstGeom>
          <a:solidFill>
            <a:schemeClr val="bg1">
              <a:lumMod val="85000"/>
            </a:schemeClr>
          </a:solidFill>
        </p:spPr>
        <p:txBody>
          <a:bodyPr wrap="square" rtlCol="0">
            <a:spAutoFit/>
          </a:bodyPr>
          <a:lstStyle/>
          <a:p>
            <a:r>
              <a:rPr lang="en-US" altLang="zh-CN" dirty="0"/>
              <a:t>&lt;html&gt;</a:t>
            </a:r>
            <a:endParaRPr lang="zh-CN" altLang="zh-CN" dirty="0"/>
          </a:p>
          <a:p>
            <a:r>
              <a:rPr lang="en-US" altLang="zh-CN" dirty="0"/>
              <a:t>&lt;head&gt;</a:t>
            </a:r>
            <a:endParaRPr lang="zh-CN" altLang="zh-CN" dirty="0"/>
          </a:p>
          <a:p>
            <a:r>
              <a:rPr lang="en-US" altLang="zh-CN" dirty="0"/>
              <a:t>&lt;title&gt;CSS</a:t>
            </a:r>
            <a:r>
              <a:rPr lang="zh-CN" altLang="zh-CN" dirty="0"/>
              <a:t>样式表的引用</a:t>
            </a:r>
            <a:r>
              <a:rPr lang="en-US" altLang="zh-CN" dirty="0"/>
              <a:t>&lt;/title&gt;</a:t>
            </a:r>
            <a:endParaRPr lang="zh-CN" altLang="zh-CN" dirty="0"/>
          </a:p>
          <a:p>
            <a:r>
              <a:rPr lang="en-US" altLang="zh-CN" dirty="0"/>
              <a:t>&lt;style type="text/</a:t>
            </a:r>
            <a:r>
              <a:rPr lang="en-US" altLang="zh-CN" dirty="0" err="1"/>
              <a:t>css</a:t>
            </a:r>
            <a:r>
              <a:rPr lang="en-US" altLang="zh-CN" dirty="0"/>
              <a:t>"&gt;</a:t>
            </a:r>
            <a:endParaRPr lang="zh-CN" altLang="zh-CN" dirty="0"/>
          </a:p>
          <a:p>
            <a:r>
              <a:rPr lang="en-US" altLang="zh-CN" dirty="0"/>
              <a:t>&lt;!--</a:t>
            </a:r>
            <a:endParaRPr lang="zh-CN" altLang="zh-CN" dirty="0"/>
          </a:p>
          <a:p>
            <a:r>
              <a:rPr lang="en-US" altLang="zh-CN" dirty="0"/>
              <a:t>.</a:t>
            </a:r>
            <a:r>
              <a:rPr lang="en-US" altLang="zh-CN" dirty="0" err="1"/>
              <a:t>heiti</a:t>
            </a:r>
            <a:r>
              <a:rPr lang="en-US" altLang="zh-CN" dirty="0"/>
              <a:t> {font-size: 20px; font-family: "</a:t>
            </a:r>
            <a:r>
              <a:rPr lang="zh-CN" altLang="zh-CN" dirty="0"/>
              <a:t>黑体</a:t>
            </a:r>
            <a:r>
              <a:rPr lang="en-US" altLang="zh-CN" dirty="0"/>
              <a:t>"; </a:t>
            </a:r>
            <a:r>
              <a:rPr lang="en-US" altLang="zh-CN" dirty="0" err="1"/>
              <a:t>color:red</a:t>
            </a:r>
            <a:r>
              <a:rPr lang="en-US" altLang="zh-CN" dirty="0"/>
              <a:t>;}</a:t>
            </a:r>
            <a:endParaRPr lang="zh-CN" altLang="zh-CN" dirty="0"/>
          </a:p>
          <a:p>
            <a:r>
              <a:rPr lang="en-US" altLang="zh-CN" dirty="0"/>
              <a:t>--&gt;</a:t>
            </a:r>
            <a:endParaRPr lang="zh-CN" altLang="zh-CN" dirty="0"/>
          </a:p>
          <a:p>
            <a:r>
              <a:rPr lang="en-US" altLang="zh-CN" dirty="0"/>
              <a:t>&lt;/style&gt;</a:t>
            </a:r>
            <a:endParaRPr lang="zh-CN" altLang="zh-CN" dirty="0"/>
          </a:p>
          <a:p>
            <a:r>
              <a:rPr lang="en-US" altLang="zh-CN" dirty="0"/>
              <a:t>&lt;/head&gt;</a:t>
            </a:r>
            <a:endParaRPr lang="zh-CN" altLang="zh-CN" dirty="0"/>
          </a:p>
          <a:p>
            <a:r>
              <a:rPr lang="en-US" altLang="zh-CN" dirty="0"/>
              <a:t>&lt;body&gt;</a:t>
            </a:r>
            <a:endParaRPr lang="zh-CN" altLang="zh-CN" dirty="0"/>
          </a:p>
          <a:p>
            <a:r>
              <a:rPr lang="en-US" altLang="zh-CN" dirty="0"/>
              <a:t>	&lt;div class="</a:t>
            </a:r>
            <a:r>
              <a:rPr lang="en-US" altLang="zh-CN" dirty="0" err="1"/>
              <a:t>heiti</a:t>
            </a:r>
            <a:r>
              <a:rPr lang="en-US" altLang="zh-CN" dirty="0"/>
              <a:t>"&gt;CSS</a:t>
            </a:r>
            <a:r>
              <a:rPr lang="zh-CN" altLang="zh-CN" dirty="0"/>
              <a:t>样式演示</a:t>
            </a:r>
            <a:r>
              <a:rPr lang="en-US" altLang="zh-CN" dirty="0"/>
              <a:t>&lt;/div&gt;</a:t>
            </a:r>
            <a:endParaRPr lang="zh-CN" altLang="zh-CN" dirty="0"/>
          </a:p>
          <a:p>
            <a:r>
              <a:rPr lang="en-US" altLang="zh-CN" dirty="0"/>
              <a:t>	&lt;input type="text" name="text" class="</a:t>
            </a:r>
            <a:r>
              <a:rPr lang="en-US" altLang="zh-CN" dirty="0" err="1"/>
              <a:t>heiti</a:t>
            </a:r>
            <a:r>
              <a:rPr lang="en-US" altLang="zh-CN" dirty="0"/>
              <a:t>"  /&gt;</a:t>
            </a:r>
            <a:endParaRPr lang="zh-CN" altLang="zh-CN" dirty="0"/>
          </a:p>
          <a:p>
            <a:r>
              <a:rPr lang="en-US" altLang="zh-CN" dirty="0"/>
              <a:t>&lt;/body&gt;</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圆角矩形 4"/>
          <p:cNvSpPr/>
          <p:nvPr/>
        </p:nvSpPr>
        <p:spPr>
          <a:xfrm>
            <a:off x="1499191" y="2088712"/>
            <a:ext cx="9048307" cy="30360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4. </a:t>
            </a:r>
            <a:r>
              <a:rPr lang="zh-CN" altLang="zh-CN" sz="2400" b="1" dirty="0">
                <a:solidFill>
                  <a:schemeClr val="bg1"/>
                </a:solidFill>
              </a:rPr>
              <a:t>外联样式表</a:t>
            </a:r>
          </a:p>
        </p:txBody>
      </p:sp>
      <p:sp>
        <p:nvSpPr>
          <p:cNvPr id="3" name="TextBox 2"/>
          <p:cNvSpPr txBox="1"/>
          <p:nvPr/>
        </p:nvSpPr>
        <p:spPr>
          <a:xfrm>
            <a:off x="914400" y="956930"/>
            <a:ext cx="10100930" cy="646331"/>
          </a:xfrm>
          <a:prstGeom prst="rect">
            <a:avLst/>
          </a:prstGeom>
          <a:noFill/>
        </p:spPr>
        <p:txBody>
          <a:bodyPr wrap="square" rtlCol="0">
            <a:spAutoFit/>
          </a:bodyPr>
          <a:lstStyle/>
          <a:p>
            <a:pPr indent="446405"/>
            <a:r>
              <a:rPr lang="zh-CN" altLang="zh-CN" dirty="0"/>
              <a:t>外联样式表就是把</a:t>
            </a:r>
            <a:r>
              <a:rPr lang="en-US" altLang="zh-CN" dirty="0"/>
              <a:t>XHTML</a:t>
            </a:r>
            <a:r>
              <a:rPr lang="zh-CN" altLang="zh-CN" dirty="0"/>
              <a:t>内容的样式存放在单独的</a:t>
            </a:r>
            <a:r>
              <a:rPr lang="en-US" altLang="zh-CN" dirty="0"/>
              <a:t>CSS</a:t>
            </a:r>
            <a:r>
              <a:rPr lang="zh-CN" altLang="zh-CN" dirty="0"/>
              <a:t>文件中。在</a:t>
            </a:r>
            <a:r>
              <a:rPr lang="en-US" altLang="zh-CN" dirty="0"/>
              <a:t>XHTML</a:t>
            </a:r>
            <a:r>
              <a:rPr lang="zh-CN" altLang="zh-CN" dirty="0"/>
              <a:t>中</a:t>
            </a:r>
            <a:r>
              <a:rPr lang="en-US" altLang="zh-CN" dirty="0"/>
              <a:t>&lt;head&gt;</a:t>
            </a:r>
            <a:r>
              <a:rPr lang="zh-CN" altLang="zh-CN" dirty="0"/>
              <a:t>中采用</a:t>
            </a:r>
            <a:r>
              <a:rPr lang="en-US" altLang="zh-CN" dirty="0"/>
              <a:t>&lt;link&gt;</a:t>
            </a:r>
            <a:r>
              <a:rPr lang="zh-CN" altLang="zh-CN" dirty="0"/>
              <a:t>标记把</a:t>
            </a:r>
            <a:r>
              <a:rPr lang="en-US" altLang="zh-CN" dirty="0"/>
              <a:t>CSS</a:t>
            </a:r>
            <a:r>
              <a:rPr lang="zh-CN" altLang="zh-CN" dirty="0"/>
              <a:t>文件关联起来。例如：</a:t>
            </a:r>
          </a:p>
        </p:txBody>
      </p:sp>
      <p:sp>
        <p:nvSpPr>
          <p:cNvPr id="4" name="TextBox 3"/>
          <p:cNvSpPr txBox="1"/>
          <p:nvPr/>
        </p:nvSpPr>
        <p:spPr>
          <a:xfrm>
            <a:off x="1499191" y="1488548"/>
            <a:ext cx="9048307" cy="1200329"/>
          </a:xfrm>
          <a:prstGeom prst="rect">
            <a:avLst/>
          </a:prstGeom>
          <a:noFill/>
        </p:spPr>
        <p:txBody>
          <a:bodyPr wrap="square" rtlCol="0">
            <a:spAutoFit/>
          </a:bodyPr>
          <a:lstStyle/>
          <a:p>
            <a:r>
              <a:rPr lang="en-US" altLang="zh-CN" dirty="0"/>
              <a:t>&lt;head&gt;</a:t>
            </a:r>
            <a:endParaRPr lang="zh-CN" altLang="zh-CN" dirty="0"/>
          </a:p>
          <a:p>
            <a:r>
              <a:rPr lang="en-US" altLang="zh-CN" dirty="0"/>
              <a:t>&lt;meta …… /&gt;</a:t>
            </a:r>
            <a:endParaRPr lang="zh-CN" altLang="zh-CN" dirty="0"/>
          </a:p>
          <a:p>
            <a:r>
              <a:rPr lang="en-US" altLang="zh-CN" dirty="0"/>
              <a:t>&lt;link </a:t>
            </a:r>
            <a:r>
              <a:rPr lang="en-US" altLang="zh-CN" dirty="0" err="1"/>
              <a:t>href</a:t>
            </a:r>
            <a:r>
              <a:rPr lang="en-US" altLang="zh-CN" dirty="0"/>
              <a:t>="mystyle.css" type="text/</a:t>
            </a:r>
            <a:r>
              <a:rPr lang="en-US" altLang="zh-CN" dirty="0" err="1"/>
              <a:t>css</a:t>
            </a:r>
            <a:r>
              <a:rPr lang="en-US" altLang="zh-CN" dirty="0"/>
              <a:t>" </a:t>
            </a:r>
            <a:r>
              <a:rPr lang="en-US" altLang="zh-CN" dirty="0" err="1"/>
              <a:t>rel</a:t>
            </a:r>
            <a:r>
              <a:rPr lang="en-US" altLang="zh-CN" dirty="0"/>
              <a:t>=”</a:t>
            </a:r>
            <a:r>
              <a:rPr lang="en-US" altLang="zh-CN" dirty="0" err="1"/>
              <a:t>stylesheet</a:t>
            </a:r>
            <a:r>
              <a:rPr lang="en-US" altLang="zh-CN" dirty="0"/>
              <a:t>” rev=” </a:t>
            </a:r>
            <a:r>
              <a:rPr lang="en-US" altLang="zh-CN" dirty="0" err="1"/>
              <a:t>stylesheet</a:t>
            </a:r>
            <a:r>
              <a:rPr lang="en-US" altLang="zh-CN" dirty="0"/>
              <a:t>”  /&gt;</a:t>
            </a:r>
            <a:endParaRPr lang="zh-CN" altLang="zh-CN" dirty="0"/>
          </a:p>
          <a:p>
            <a:r>
              <a:rPr lang="en-US" altLang="zh-CN" dirty="0"/>
              <a:t>&lt;/head&gt;</a:t>
            </a:r>
            <a:endParaRPr lang="zh-CN" altLang="zh-CN" dirty="0"/>
          </a:p>
        </p:txBody>
      </p:sp>
      <p:sp>
        <p:nvSpPr>
          <p:cNvPr id="6" name="矩形 5"/>
          <p:cNvSpPr/>
          <p:nvPr/>
        </p:nvSpPr>
        <p:spPr>
          <a:xfrm>
            <a:off x="1318437" y="2688877"/>
            <a:ext cx="5855129" cy="369332"/>
          </a:xfrm>
          <a:prstGeom prst="rect">
            <a:avLst/>
          </a:prstGeom>
        </p:spPr>
        <p:txBody>
          <a:bodyPr wrap="none">
            <a:spAutoFit/>
          </a:bodyPr>
          <a:lstStyle/>
          <a:p>
            <a:r>
              <a:rPr lang="zh-CN" altLang="zh-CN" dirty="0"/>
              <a:t>其中，</a:t>
            </a:r>
            <a:r>
              <a:rPr lang="en-US" altLang="zh-CN" dirty="0"/>
              <a:t>mystyle.css</a:t>
            </a:r>
            <a:r>
              <a:rPr lang="zh-CN" altLang="zh-CN" dirty="0"/>
              <a:t>是定义的样式表文件。例如内容如下：</a:t>
            </a:r>
          </a:p>
        </p:txBody>
      </p:sp>
      <p:sp>
        <p:nvSpPr>
          <p:cNvPr id="7" name="TextBox 6"/>
          <p:cNvSpPr txBox="1"/>
          <p:nvPr/>
        </p:nvSpPr>
        <p:spPr>
          <a:xfrm>
            <a:off x="1499191" y="3058209"/>
            <a:ext cx="9048307" cy="3105924"/>
          </a:xfrm>
          <a:prstGeom prst="roundRect">
            <a:avLst>
              <a:gd name="adj" fmla="val 4051"/>
            </a:avLst>
          </a:prstGeom>
          <a:solidFill>
            <a:schemeClr val="bg1">
              <a:lumMod val="85000"/>
            </a:schemeClr>
          </a:solidFill>
        </p:spPr>
        <p:txBody>
          <a:bodyPr wrap="square" rtlCol="0">
            <a:spAutoFit/>
          </a:bodyPr>
          <a:lstStyle/>
          <a:p>
            <a:r>
              <a:rPr lang="en-US" altLang="zh-CN" sz="1600" dirty="0"/>
              <a:t>div{</a:t>
            </a:r>
            <a:endParaRPr lang="zh-CN" altLang="zh-CN" sz="1600" dirty="0"/>
          </a:p>
          <a:p>
            <a:r>
              <a:rPr lang="en-US" altLang="zh-CN" sz="1600" dirty="0"/>
              <a:t>	width:300px;			/*</a:t>
            </a:r>
            <a:r>
              <a:rPr lang="zh-CN" altLang="zh-CN" sz="1600" dirty="0"/>
              <a:t>定义</a:t>
            </a:r>
            <a:r>
              <a:rPr lang="en-US" altLang="zh-CN" sz="1600" dirty="0"/>
              <a:t>div</a:t>
            </a:r>
            <a:r>
              <a:rPr lang="zh-CN" altLang="zh-CN" sz="1600" dirty="0"/>
              <a:t>元素的宽度为</a:t>
            </a:r>
            <a:r>
              <a:rPr lang="en-US" altLang="zh-CN" sz="1600" dirty="0"/>
              <a:t>300</a:t>
            </a:r>
            <a:r>
              <a:rPr lang="zh-CN" altLang="zh-CN" sz="1600" dirty="0"/>
              <a:t>像素</a:t>
            </a:r>
            <a:r>
              <a:rPr lang="en-US" altLang="zh-CN" sz="1600" dirty="0"/>
              <a:t>*/</a:t>
            </a:r>
            <a:endParaRPr lang="zh-CN" altLang="zh-CN" sz="1600" dirty="0"/>
          </a:p>
          <a:p>
            <a:r>
              <a:rPr lang="en-US" altLang="zh-CN" sz="1600" dirty="0"/>
              <a:t>	height:200px;			/*</a:t>
            </a:r>
            <a:r>
              <a:rPr lang="zh-CN" altLang="zh-CN" sz="1600" dirty="0"/>
              <a:t>定义</a:t>
            </a:r>
            <a:r>
              <a:rPr lang="en-US" altLang="zh-CN" sz="1600" dirty="0"/>
              <a:t>div</a:t>
            </a:r>
            <a:r>
              <a:rPr lang="zh-CN" altLang="zh-CN" sz="1600" dirty="0"/>
              <a:t>元素的高度为</a:t>
            </a:r>
            <a:r>
              <a:rPr lang="en-US" altLang="zh-CN" sz="1600" dirty="0"/>
              <a:t>200</a:t>
            </a:r>
            <a:r>
              <a:rPr lang="zh-CN" altLang="zh-CN" sz="1600" dirty="0"/>
              <a:t>像素</a:t>
            </a:r>
            <a:r>
              <a:rPr lang="en-US" altLang="zh-CN" sz="1600" dirty="0"/>
              <a:t>*/</a:t>
            </a:r>
            <a:endParaRPr lang="zh-CN" altLang="zh-CN" sz="1600" dirty="0"/>
          </a:p>
          <a:p>
            <a:r>
              <a:rPr lang="en-US" altLang="zh-CN" sz="1600" dirty="0"/>
              <a:t>	padding:6px;</a:t>
            </a:r>
            <a:endParaRPr lang="zh-CN" altLang="zh-CN" sz="1600" dirty="0"/>
          </a:p>
          <a:p>
            <a:r>
              <a:rPr lang="en-US" altLang="zh-CN" sz="1600" dirty="0"/>
              <a:t>	border:#006600 2px solid;</a:t>
            </a:r>
            <a:endParaRPr lang="zh-CN" altLang="zh-CN" sz="1600" dirty="0"/>
          </a:p>
          <a:p>
            <a:r>
              <a:rPr lang="en-US" altLang="zh-CN" sz="1600" dirty="0"/>
              <a:t>	font-size:16px;</a:t>
            </a:r>
            <a:endParaRPr lang="zh-CN" altLang="zh-CN" sz="1600" dirty="0"/>
          </a:p>
          <a:p>
            <a:r>
              <a:rPr lang="en-US" altLang="zh-CN" sz="1600" dirty="0"/>
              <a:t>	color:#889900;</a:t>
            </a:r>
            <a:endParaRPr lang="zh-CN" altLang="zh-CN" sz="1600" dirty="0"/>
          </a:p>
          <a:p>
            <a:r>
              <a:rPr lang="en-US" altLang="zh-CN" sz="1600" dirty="0"/>
              <a:t>}</a:t>
            </a:r>
            <a:endParaRPr lang="zh-CN" altLang="zh-CN" sz="1600" dirty="0"/>
          </a:p>
          <a:p>
            <a:r>
              <a:rPr lang="en-US" altLang="zh-CN" sz="1600" dirty="0"/>
              <a:t>#sty1{</a:t>
            </a:r>
            <a:endParaRPr lang="zh-CN" altLang="zh-CN" sz="1600" dirty="0"/>
          </a:p>
          <a:p>
            <a:r>
              <a:rPr lang="en-US" altLang="zh-CN" sz="1600" dirty="0"/>
              <a:t>	……</a:t>
            </a:r>
            <a:endParaRPr lang="zh-CN" altLang="zh-CN" sz="1600" dirty="0"/>
          </a:p>
          <a:p>
            <a:r>
              <a:rPr lang="en-US" altLang="zh-CN" sz="1600" dirty="0"/>
              <a:t>}</a:t>
            </a:r>
            <a:endParaRPr lang="zh-CN" altLang="zh-CN" sz="1600" dirty="0"/>
          </a:p>
          <a:p>
            <a:r>
              <a:rPr lang="en-US" altLang="zh-CN" sz="1600" dirty="0"/>
              <a:t>……</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直角三角形 1"/>
          <p:cNvSpPr/>
          <p:nvPr/>
        </p:nvSpPr>
        <p:spPr>
          <a:xfrm>
            <a:off x="0" y="3337088"/>
            <a:ext cx="4213781" cy="3520911"/>
          </a:xfrm>
          <a:prstGeom prst="rtTriangle">
            <a:avLst/>
          </a:prstGeom>
          <a:solidFill>
            <a:srgbClr val="CA687F">
              <a:alpha val="45000"/>
            </a:srgbClr>
          </a:solidFill>
          <a:ln>
            <a:noFill/>
          </a:ln>
          <a:effectLst>
            <a:outerShdw blurRad="190500" dist="127000" dir="18900000" algn="b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flipV="1">
            <a:off x="6815580" y="0"/>
            <a:ext cx="5376420" cy="5376420"/>
          </a:xfrm>
          <a:prstGeom prst="rtTriangle">
            <a:avLst/>
          </a:prstGeom>
          <a:solidFill>
            <a:srgbClr val="CA687F">
              <a:alpha val="47000"/>
            </a:srgbClr>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rot="5400000" flipV="1">
            <a:off x="9248502" y="0"/>
            <a:ext cx="2943498" cy="2943498"/>
          </a:xfrm>
          <a:prstGeom prst="rtTriangle">
            <a:avLst/>
          </a:prstGeom>
          <a:solidFill>
            <a:schemeClr val="bg1">
              <a:alpha val="72000"/>
            </a:schemeClr>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3530104" y="2186052"/>
            <a:ext cx="5131790" cy="769441"/>
          </a:xfrm>
          <a:prstGeom prst="rect">
            <a:avLst/>
          </a:prstGeom>
          <a:noFill/>
        </p:spPr>
        <p:txBody>
          <a:bodyPr wrap="square" rtlCol="0">
            <a:spAutoFit/>
          </a:bodyPr>
          <a:lstStyle/>
          <a:p>
            <a:pPr algn="ctr"/>
            <a:endParaRPr lang="en-US" altLang="zh-CN" sz="4400" b="1" dirty="0">
              <a:solidFill>
                <a:schemeClr val="bg1"/>
              </a:solidFill>
              <a:latin typeface="微软雅黑" panose="020B0503020204020204" charset="-122"/>
              <a:ea typeface="微软雅黑" panose="020B0503020204020204" charset="-122"/>
            </a:endParaRPr>
          </a:p>
        </p:txBody>
      </p:sp>
      <p:sp>
        <p:nvSpPr>
          <p:cNvPr id="9" name="文本框 19"/>
          <p:cNvSpPr txBox="1"/>
          <p:nvPr/>
        </p:nvSpPr>
        <p:spPr>
          <a:xfrm>
            <a:off x="3419009" y="1934509"/>
            <a:ext cx="5131790" cy="769441"/>
          </a:xfrm>
          <a:prstGeom prst="rect">
            <a:avLst/>
          </a:prstGeom>
          <a:noFill/>
        </p:spPr>
        <p:txBody>
          <a:bodyPr wrap="square" rtlCol="0">
            <a:spAutoFit/>
          </a:bodyPr>
          <a:lstStyle/>
          <a:p>
            <a:pPr algn="ctr"/>
            <a:r>
              <a:rPr lang="zh-CN" altLang="zh-CN" sz="4400" dirty="0">
                <a:ln w="18415" cmpd="sng">
                  <a:solidFill>
                    <a:srgbClr val="FFFFFF"/>
                  </a:solidFill>
                  <a:prstDash val="solid"/>
                </a:ln>
                <a:solidFill>
                  <a:srgbClr val="FFFFFF"/>
                </a:solidFill>
                <a:effectLst>
                  <a:outerShdw blurRad="63500" dir="3600000" algn="tl" rotWithShape="0">
                    <a:srgbClr val="000000">
                      <a:alpha val="70000"/>
                    </a:srgbClr>
                  </a:outerShdw>
                </a:effectLst>
              </a:rPr>
              <a:t>第</a:t>
            </a:r>
            <a:r>
              <a:rPr lang="en-US" altLang="zh-CN" sz="4400" dirty="0">
                <a:ln w="18415" cmpd="sng">
                  <a:solidFill>
                    <a:srgbClr val="FFFFFF"/>
                  </a:solidFill>
                  <a:prstDash val="solid"/>
                </a:ln>
                <a:solidFill>
                  <a:srgbClr val="FFFFFF"/>
                </a:solidFill>
                <a:effectLst>
                  <a:outerShdw blurRad="63500" dir="3600000" algn="tl" rotWithShape="0">
                    <a:srgbClr val="000000">
                      <a:alpha val="70000"/>
                    </a:srgbClr>
                  </a:outerShdw>
                </a:effectLst>
              </a:rPr>
              <a:t>2</a:t>
            </a:r>
            <a:r>
              <a:rPr lang="zh-CN" altLang="zh-CN" sz="4400" dirty="0">
                <a:ln w="18415" cmpd="sng">
                  <a:solidFill>
                    <a:srgbClr val="FFFFFF"/>
                  </a:solidFill>
                  <a:prstDash val="solid"/>
                </a:ln>
                <a:solidFill>
                  <a:srgbClr val="FFFFFF"/>
                </a:solidFill>
                <a:effectLst>
                  <a:outerShdw blurRad="63500" dir="3600000" algn="tl" rotWithShape="0">
                    <a:srgbClr val="000000">
                      <a:alpha val="70000"/>
                    </a:srgbClr>
                  </a:outerShdw>
                </a:effectLst>
              </a:rPr>
              <a:t>章 网页设计基础</a:t>
            </a:r>
          </a:p>
        </p:txBody>
      </p:sp>
      <p:sp>
        <p:nvSpPr>
          <p:cNvPr id="10" name="文本框 20"/>
          <p:cNvSpPr txBox="1"/>
          <p:nvPr/>
        </p:nvSpPr>
        <p:spPr>
          <a:xfrm>
            <a:off x="8876093" y="6057106"/>
            <a:ext cx="1635370" cy="338554"/>
          </a:xfrm>
          <a:prstGeom prst="rect">
            <a:avLst/>
          </a:prstGeom>
          <a:noFill/>
        </p:spPr>
        <p:txBody>
          <a:bodyPr wrap="square" rtlCol="0">
            <a:spAutoFit/>
          </a:bodyPr>
          <a:lstStyle/>
          <a:p>
            <a:pPr algn="ctr"/>
            <a:r>
              <a:rPr lang="zh-CN" altLang="en-US" sz="1600" b="1" dirty="0">
                <a:ln w="10541" cmpd="sng">
                  <a:solidFill>
                    <a:schemeClr val="accent6">
                      <a:lumMod val="60000"/>
                      <a:lumOff val="40000"/>
                    </a:schemeClr>
                  </a:solidFill>
                  <a:prstDash val="solid"/>
                </a:ln>
                <a:solidFill>
                  <a:schemeClr val="accent6">
                    <a:lumMod val="50000"/>
                  </a:schemeClr>
                </a:solidFill>
                <a:latin typeface="微软雅黑" panose="020B0503020204020204" charset="-122"/>
                <a:ea typeface="微软雅黑" panose="020B0503020204020204" charset="-122"/>
              </a:rPr>
              <a:t>主编：郑阿奇</a:t>
            </a:r>
          </a:p>
        </p:txBody>
      </p:sp>
      <p:sp>
        <p:nvSpPr>
          <p:cNvPr id="11" name="文本框 21"/>
          <p:cNvSpPr txBox="1"/>
          <p:nvPr/>
        </p:nvSpPr>
        <p:spPr>
          <a:xfrm>
            <a:off x="6648441" y="3465847"/>
            <a:ext cx="3367429" cy="584775"/>
          </a:xfrm>
          <a:prstGeom prst="rect">
            <a:avLst/>
          </a:prstGeom>
          <a:noFill/>
        </p:spPr>
        <p:txBody>
          <a:bodyPr wrap="square" rtlCol="0">
            <a:spAutoFit/>
          </a:bodyPr>
          <a:lstStyle/>
          <a:p>
            <a:r>
              <a:rPr lang="en-US" altLang="zh-CN"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微软雅黑" panose="020B0503020204020204" charset="-122"/>
                <a:ea typeface="微软雅黑" panose="020B0503020204020204" charset="-122"/>
              </a:rPr>
              <a:t>——</a:t>
            </a:r>
            <a:r>
              <a:rPr lang="en-US" altLang="zh-CN"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XML</a:t>
            </a:r>
            <a:r>
              <a:rPr lang="zh-CN" altLang="zh-CN"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基础</a:t>
            </a:r>
            <a:endParaRPr lang="zh-CN" altLang="zh-CN"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微软雅黑" panose="020B0503020204020204" charset="-122"/>
              <a:ea typeface="微软雅黑" panose="020B0503020204020204" charset="-122"/>
            </a:endParaRPr>
          </a:p>
        </p:txBody>
      </p:sp>
      <p:sp>
        <p:nvSpPr>
          <p:cNvPr id="12" name="矩形 11"/>
          <p:cNvSpPr/>
          <p:nvPr/>
        </p:nvSpPr>
        <p:spPr>
          <a:xfrm>
            <a:off x="9967477" y="86464"/>
            <a:ext cx="2222661" cy="338554"/>
          </a:xfrm>
          <a:prstGeom prst="rect">
            <a:avLst/>
          </a:prstGeom>
        </p:spPr>
        <p:txBody>
          <a:bodyPr wrap="none">
            <a:spAutoFit/>
          </a:bodyPr>
          <a:lstStyle/>
          <a:p>
            <a:pPr algn="ctr"/>
            <a:r>
              <a:rPr lang="en-US" altLang="zh-CN" sz="1600" b="1" dirty="0" err="1">
                <a:ln w="10541" cmpd="sng">
                  <a:solidFill>
                    <a:schemeClr val="accent6">
                      <a:lumMod val="60000"/>
                      <a:lumOff val="40000"/>
                    </a:schemeClr>
                  </a:solidFill>
                  <a:prstDash val="solid"/>
                </a:ln>
                <a:solidFill>
                  <a:schemeClr val="accent6">
                    <a:lumMod val="50000"/>
                  </a:schemeClr>
                </a:solidFill>
                <a:latin typeface="微软雅黑" panose="020B0503020204020204" charset="-122"/>
                <a:ea typeface="微软雅黑" panose="020B0503020204020204" charset="-122"/>
              </a:rPr>
              <a:t>JavaEE</a:t>
            </a:r>
            <a:r>
              <a:rPr lang="zh-CN" altLang="en-US" sz="1600" b="1" dirty="0">
                <a:ln w="10541" cmpd="sng">
                  <a:solidFill>
                    <a:schemeClr val="accent6">
                      <a:lumMod val="60000"/>
                      <a:lumOff val="40000"/>
                    </a:schemeClr>
                  </a:solidFill>
                  <a:prstDash val="solid"/>
                </a:ln>
                <a:solidFill>
                  <a:schemeClr val="accent6">
                    <a:lumMod val="50000"/>
                  </a:schemeClr>
                </a:solidFill>
                <a:latin typeface="微软雅黑" panose="020B0503020204020204" charset="-122"/>
                <a:ea typeface="微软雅黑" panose="020B0503020204020204" charset="-122"/>
              </a:rPr>
              <a:t>教程（第</a:t>
            </a:r>
            <a:r>
              <a:rPr lang="en-US" altLang="zh-CN" sz="1600" b="1" dirty="0">
                <a:ln w="10541" cmpd="sng">
                  <a:solidFill>
                    <a:schemeClr val="accent6">
                      <a:lumMod val="60000"/>
                      <a:lumOff val="40000"/>
                    </a:schemeClr>
                  </a:solidFill>
                  <a:prstDash val="solid"/>
                </a:ln>
                <a:solidFill>
                  <a:schemeClr val="accent6">
                    <a:lumMod val="50000"/>
                  </a:schemeClr>
                </a:solidFill>
                <a:latin typeface="微软雅黑" panose="020B0503020204020204" charset="-122"/>
                <a:ea typeface="微软雅黑" panose="020B0503020204020204" charset="-122"/>
              </a:rPr>
              <a:t>2</a:t>
            </a:r>
            <a:r>
              <a:rPr lang="zh-CN" altLang="en-US" sz="1600" b="1" dirty="0">
                <a:ln w="10541" cmpd="sng">
                  <a:solidFill>
                    <a:schemeClr val="accent6">
                      <a:lumMod val="60000"/>
                      <a:lumOff val="40000"/>
                    </a:schemeClr>
                  </a:solidFill>
                  <a:prstDash val="solid"/>
                </a:ln>
                <a:solidFill>
                  <a:schemeClr val="accent6">
                    <a:lumMod val="50000"/>
                  </a:schemeClr>
                </a:solidFill>
                <a:latin typeface="微软雅黑" panose="020B0503020204020204" charset="-122"/>
                <a:ea typeface="微软雅黑" panose="020B0503020204020204" charset="-122"/>
              </a:rPr>
              <a:t>版）</a:t>
            </a:r>
          </a:p>
        </p:txBody>
      </p:sp>
    </p:spTree>
    <p:custDataLst>
      <p:tags r:id="rId1"/>
    </p:custData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9" name="文本框 68"/>
          <p:cNvSpPr txBox="1"/>
          <p:nvPr/>
        </p:nvSpPr>
        <p:spPr>
          <a:xfrm>
            <a:off x="5104781" y="2438097"/>
            <a:ext cx="3122211" cy="523220"/>
          </a:xfrm>
          <a:prstGeom prst="rect">
            <a:avLst/>
          </a:prstGeom>
          <a:gradFill>
            <a:gsLst>
              <a:gs pos="0">
                <a:srgbClr val="CA687F"/>
              </a:gs>
              <a:gs pos="18000">
                <a:srgbClr val="CA687F"/>
              </a:gs>
              <a:gs pos="100000">
                <a:srgbClr val="E7B2C4"/>
              </a:gs>
            </a:gsLst>
            <a:lin ang="5400000" scaled="0"/>
          </a:gradFill>
          <a:effectLst/>
        </p:spPr>
        <p:txBody>
          <a:bodyPr wrap="square" rtlCol="0">
            <a:spAutoFit/>
          </a:bodyPr>
          <a:lstStyle/>
          <a:p>
            <a:pPr algn="ctr"/>
            <a:r>
              <a:rPr lang="zh-CN" altLang="zh-CN" sz="2800" b="1" dirty="0">
                <a:solidFill>
                  <a:schemeClr val="bg1"/>
                </a:solidFill>
              </a:rPr>
              <a:t>基</a:t>
            </a:r>
            <a:r>
              <a:rPr lang="en-US" altLang="zh-CN" sz="2800" b="1" dirty="0">
                <a:solidFill>
                  <a:schemeClr val="bg1"/>
                </a:solidFill>
              </a:rPr>
              <a:t> </a:t>
            </a:r>
            <a:r>
              <a:rPr lang="zh-CN" altLang="zh-CN" sz="2800" b="1" dirty="0">
                <a:solidFill>
                  <a:schemeClr val="bg1"/>
                </a:solidFill>
              </a:rPr>
              <a:t>本</a:t>
            </a:r>
            <a:r>
              <a:rPr lang="en-US" altLang="zh-CN" sz="2800" b="1" dirty="0">
                <a:solidFill>
                  <a:schemeClr val="bg1"/>
                </a:solidFill>
              </a:rPr>
              <a:t> </a:t>
            </a:r>
            <a:r>
              <a:rPr lang="zh-CN" altLang="zh-CN" sz="2800" b="1" dirty="0">
                <a:solidFill>
                  <a:schemeClr val="bg1"/>
                </a:solidFill>
              </a:rPr>
              <a:t>结</a:t>
            </a:r>
            <a:r>
              <a:rPr lang="en-US" altLang="zh-CN" sz="2800" b="1" dirty="0">
                <a:solidFill>
                  <a:schemeClr val="bg1"/>
                </a:solidFill>
              </a:rPr>
              <a:t> </a:t>
            </a:r>
            <a:r>
              <a:rPr lang="zh-CN" altLang="zh-CN" sz="2800" b="1" dirty="0">
                <a:solidFill>
                  <a:schemeClr val="bg1"/>
                </a:solidFill>
              </a:rPr>
              <a:t>构</a:t>
            </a:r>
          </a:p>
        </p:txBody>
      </p:sp>
      <p:sp>
        <p:nvSpPr>
          <p:cNvPr id="20" name="文本框 128"/>
          <p:cNvSpPr txBox="1"/>
          <p:nvPr/>
        </p:nvSpPr>
        <p:spPr>
          <a:xfrm>
            <a:off x="4214356" y="2373075"/>
            <a:ext cx="828000" cy="707886"/>
          </a:xfrm>
          <a:prstGeom prst="rect">
            <a:avLst/>
          </a:prstGeom>
          <a:noFill/>
          <a:ln>
            <a:noFill/>
          </a:ln>
        </p:spPr>
        <p:txBody>
          <a:bodyPr wrap="square" rtlCol="0">
            <a:spAutoFit/>
          </a:bodyPr>
          <a:lstStyle/>
          <a:p>
            <a:pPr algn="ctr"/>
            <a:r>
              <a:rPr lang="en-US" altLang="zh-CN" sz="4000" b="1" dirty="0">
                <a:solidFill>
                  <a:schemeClr val="bg1"/>
                </a:solidFill>
                <a:latin typeface="微软雅黑" panose="020B0503020204020204" charset="-122"/>
                <a:ea typeface="微软雅黑" panose="020B0503020204020204" charset="-122"/>
              </a:rPr>
              <a:t>01</a:t>
            </a:r>
          </a:p>
        </p:txBody>
      </p:sp>
      <p:sp>
        <p:nvSpPr>
          <p:cNvPr id="21" name="矩形 20"/>
          <p:cNvSpPr/>
          <p:nvPr/>
        </p:nvSpPr>
        <p:spPr>
          <a:xfrm>
            <a:off x="4214356" y="2313018"/>
            <a:ext cx="828000" cy="82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矩形 1"/>
          <p:cNvSpPr/>
          <p:nvPr/>
        </p:nvSpPr>
        <p:spPr>
          <a:xfrm>
            <a:off x="5193050" y="3132696"/>
            <a:ext cx="2395207" cy="369332"/>
          </a:xfrm>
          <a:prstGeom prst="rect">
            <a:avLst/>
          </a:prstGeom>
        </p:spPr>
        <p:txBody>
          <a:bodyPr wrap="none">
            <a:spAutoFit/>
          </a:bodyPr>
          <a:lstStyle/>
          <a:p>
            <a:r>
              <a:rPr lang="en-US" altLang="zh-CN" b="1" dirty="0"/>
              <a:t>1.  </a:t>
            </a:r>
            <a:r>
              <a:rPr lang="zh-CN" altLang="zh-CN" b="1" dirty="0"/>
              <a:t>一个</a:t>
            </a:r>
            <a:r>
              <a:rPr lang="en-US" altLang="zh-CN" b="1" dirty="0"/>
              <a:t> XML </a:t>
            </a:r>
            <a:r>
              <a:rPr lang="zh-CN" altLang="zh-CN" b="1" dirty="0"/>
              <a:t>文档实例</a:t>
            </a:r>
          </a:p>
        </p:txBody>
      </p:sp>
      <p:sp>
        <p:nvSpPr>
          <p:cNvPr id="7" name="矩形 6"/>
          <p:cNvSpPr/>
          <p:nvPr/>
        </p:nvSpPr>
        <p:spPr>
          <a:xfrm>
            <a:off x="5193050" y="3621794"/>
            <a:ext cx="1165704" cy="369332"/>
          </a:xfrm>
          <a:prstGeom prst="rect">
            <a:avLst/>
          </a:prstGeom>
        </p:spPr>
        <p:txBody>
          <a:bodyPr wrap="none">
            <a:spAutoFit/>
          </a:bodyPr>
          <a:lstStyle/>
          <a:p>
            <a:r>
              <a:rPr lang="en-US" altLang="zh-CN" b="1" dirty="0"/>
              <a:t>2.  </a:t>
            </a:r>
            <a:r>
              <a:rPr lang="zh-CN" altLang="zh-CN" b="1" dirty="0"/>
              <a:t>树结构</a:t>
            </a:r>
          </a:p>
        </p:txBody>
      </p:sp>
    </p:spTree>
    <p:custDataLst>
      <p:tags r:id="rId1"/>
    </p:custData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1. </a:t>
            </a:r>
            <a:r>
              <a:rPr lang="zh-CN" altLang="zh-CN" sz="2400" b="1" dirty="0">
                <a:solidFill>
                  <a:schemeClr val="bg1"/>
                </a:solidFill>
              </a:rPr>
              <a:t>一个</a:t>
            </a:r>
            <a:r>
              <a:rPr lang="en-US" altLang="zh-CN" sz="2400" b="1" dirty="0">
                <a:solidFill>
                  <a:schemeClr val="bg1"/>
                </a:solidFill>
              </a:rPr>
              <a:t> XML </a:t>
            </a:r>
            <a:r>
              <a:rPr lang="zh-CN" altLang="zh-CN" sz="2400" b="1" dirty="0">
                <a:solidFill>
                  <a:schemeClr val="bg1"/>
                </a:solidFill>
              </a:rPr>
              <a:t>文档实例</a:t>
            </a:r>
          </a:p>
        </p:txBody>
      </p:sp>
      <p:sp>
        <p:nvSpPr>
          <p:cNvPr id="3" name="TextBox 2"/>
          <p:cNvSpPr txBox="1"/>
          <p:nvPr/>
        </p:nvSpPr>
        <p:spPr>
          <a:xfrm>
            <a:off x="956930" y="1148316"/>
            <a:ext cx="7517219" cy="369332"/>
          </a:xfrm>
          <a:prstGeom prst="rect">
            <a:avLst/>
          </a:prstGeom>
          <a:noFill/>
        </p:spPr>
        <p:txBody>
          <a:bodyPr wrap="square" rtlCol="0">
            <a:spAutoFit/>
          </a:bodyPr>
          <a:lstStyle/>
          <a:p>
            <a:r>
              <a:rPr lang="zh-CN" altLang="zh-CN" dirty="0"/>
              <a:t>例如，</a:t>
            </a:r>
            <a:r>
              <a:rPr lang="en-US" altLang="zh-CN" dirty="0"/>
              <a:t>John </a:t>
            </a:r>
            <a:r>
              <a:rPr lang="zh-CN" altLang="zh-CN" dirty="0"/>
              <a:t>写给</a:t>
            </a:r>
            <a:r>
              <a:rPr lang="en-US" altLang="zh-CN" dirty="0"/>
              <a:t> George </a:t>
            </a:r>
            <a:r>
              <a:rPr lang="zh-CN" altLang="zh-CN" dirty="0"/>
              <a:t>的便签，以</a:t>
            </a:r>
            <a:r>
              <a:rPr lang="en-US" altLang="zh-CN" dirty="0"/>
              <a:t>XML</a:t>
            </a:r>
            <a:r>
              <a:rPr lang="zh-CN" altLang="zh-CN" dirty="0"/>
              <a:t>文档表示如下：</a:t>
            </a:r>
          </a:p>
        </p:txBody>
      </p:sp>
      <p:sp>
        <p:nvSpPr>
          <p:cNvPr id="4" name="圆角矩形 3"/>
          <p:cNvSpPr/>
          <p:nvPr/>
        </p:nvSpPr>
        <p:spPr>
          <a:xfrm>
            <a:off x="1059711" y="1561325"/>
            <a:ext cx="9360196" cy="2247424"/>
          </a:xfrm>
          <a:prstGeom prst="roundRect">
            <a:avLst>
              <a:gd name="adj" fmla="val 6259"/>
            </a:avLst>
          </a:prstGeom>
          <a:solidFill>
            <a:schemeClr val="bg1">
              <a:lumMod val="85000"/>
            </a:schemeClr>
          </a:solidFill>
        </p:spPr>
        <p:txBody>
          <a:bodyPr wrap="square">
            <a:spAutoFit/>
          </a:bodyPr>
          <a:lstStyle/>
          <a:p>
            <a:r>
              <a:rPr lang="en-US" altLang="zh-CN" dirty="0"/>
              <a:t>&lt;?xml version="1.0" encoding="ISO-8859-1"?&gt;</a:t>
            </a:r>
            <a:endParaRPr lang="zh-CN" altLang="zh-CN" dirty="0"/>
          </a:p>
          <a:p>
            <a:r>
              <a:rPr lang="en-US" altLang="zh-CN" dirty="0"/>
              <a:t>&lt;note&gt;</a:t>
            </a:r>
            <a:endParaRPr lang="zh-CN" altLang="zh-CN" dirty="0"/>
          </a:p>
          <a:p>
            <a:r>
              <a:rPr lang="en-US" altLang="zh-CN" dirty="0"/>
              <a:t>	&lt;to&gt;George&lt;/to&gt;</a:t>
            </a:r>
            <a:endParaRPr lang="zh-CN" altLang="zh-CN" dirty="0"/>
          </a:p>
          <a:p>
            <a:r>
              <a:rPr lang="en-US" altLang="zh-CN" dirty="0"/>
              <a:t>	&lt;from&gt;John&lt;/from&gt;</a:t>
            </a:r>
            <a:endParaRPr lang="zh-CN" altLang="zh-CN" dirty="0"/>
          </a:p>
          <a:p>
            <a:r>
              <a:rPr lang="en-US" altLang="zh-CN" dirty="0"/>
              <a:t>	&lt;heading&gt;Reminder&lt;/heading&gt;</a:t>
            </a:r>
            <a:endParaRPr lang="zh-CN" altLang="zh-CN" dirty="0"/>
          </a:p>
          <a:p>
            <a:r>
              <a:rPr lang="en-US" altLang="zh-CN" dirty="0"/>
              <a:t>	&lt;body&gt;Don't forget the meeting!&lt;/body&gt;</a:t>
            </a:r>
            <a:endParaRPr lang="zh-CN" altLang="zh-CN" dirty="0"/>
          </a:p>
          <a:p>
            <a:r>
              <a:rPr lang="en-US" altLang="zh-CN" dirty="0"/>
              <a:t>&lt;/note&gt;</a:t>
            </a:r>
            <a:endParaRPr lang="zh-CN" altLang="zh-CN" dirty="0"/>
          </a:p>
        </p:txBody>
      </p:sp>
      <p:sp>
        <p:nvSpPr>
          <p:cNvPr id="5" name="TextBox 4"/>
          <p:cNvSpPr txBox="1"/>
          <p:nvPr/>
        </p:nvSpPr>
        <p:spPr>
          <a:xfrm>
            <a:off x="1027812" y="3850130"/>
            <a:ext cx="9902456" cy="1200329"/>
          </a:xfrm>
          <a:prstGeom prst="rect">
            <a:avLst/>
          </a:prstGeom>
          <a:noFill/>
        </p:spPr>
        <p:txBody>
          <a:bodyPr wrap="square" rtlCol="0">
            <a:spAutoFit/>
          </a:bodyPr>
          <a:lstStyle/>
          <a:p>
            <a:r>
              <a:rPr lang="zh-CN" altLang="zh-CN" dirty="0"/>
              <a:t>第</a:t>
            </a:r>
            <a:r>
              <a:rPr lang="en-US" altLang="zh-CN" dirty="0"/>
              <a:t>1</a:t>
            </a:r>
            <a:r>
              <a:rPr lang="zh-CN" altLang="zh-CN" dirty="0"/>
              <a:t>行是</a:t>
            </a:r>
            <a:r>
              <a:rPr lang="en-US" altLang="zh-CN" dirty="0"/>
              <a:t> XML </a:t>
            </a:r>
            <a:r>
              <a:rPr lang="zh-CN" altLang="zh-CN" dirty="0"/>
              <a:t>声明。它定义</a:t>
            </a:r>
            <a:r>
              <a:rPr lang="en-US" altLang="zh-CN" dirty="0"/>
              <a:t> XML </a:t>
            </a:r>
            <a:r>
              <a:rPr lang="zh-CN" altLang="zh-CN" dirty="0"/>
              <a:t>的版本</a:t>
            </a:r>
            <a:r>
              <a:rPr lang="en-US" altLang="zh-CN" dirty="0"/>
              <a:t> (1.0) </a:t>
            </a:r>
            <a:r>
              <a:rPr lang="zh-CN" altLang="zh-CN" dirty="0"/>
              <a:t>和所使用的编码</a:t>
            </a:r>
            <a:r>
              <a:rPr lang="en-US" altLang="zh-CN" dirty="0"/>
              <a:t> (ISO-8859-1 = Latin-1/</a:t>
            </a:r>
            <a:r>
              <a:rPr lang="zh-CN" altLang="zh-CN" dirty="0"/>
              <a:t>西欧字符集</a:t>
            </a:r>
            <a:r>
              <a:rPr lang="en-US" altLang="zh-CN" dirty="0"/>
              <a:t>)</a:t>
            </a:r>
            <a:r>
              <a:rPr lang="zh-CN" altLang="zh-CN" dirty="0"/>
              <a:t>；</a:t>
            </a:r>
          </a:p>
          <a:p>
            <a:r>
              <a:rPr lang="zh-CN" altLang="zh-CN" dirty="0"/>
              <a:t>第</a:t>
            </a:r>
            <a:r>
              <a:rPr lang="en-US" altLang="zh-CN" dirty="0"/>
              <a:t>2</a:t>
            </a:r>
            <a:r>
              <a:rPr lang="zh-CN" altLang="zh-CN" dirty="0"/>
              <a:t>行“</a:t>
            </a:r>
            <a:r>
              <a:rPr lang="en-US" altLang="zh-CN" dirty="0"/>
              <a:t>&lt;note&gt;</a:t>
            </a:r>
            <a:r>
              <a:rPr lang="zh-CN" altLang="zh-CN" dirty="0"/>
              <a:t>”是描述文档的根元素；</a:t>
            </a:r>
          </a:p>
          <a:p>
            <a:r>
              <a:rPr lang="zh-CN" altLang="zh-CN" dirty="0"/>
              <a:t>接下来的</a:t>
            </a:r>
            <a:r>
              <a:rPr lang="en-US" altLang="zh-CN" dirty="0"/>
              <a:t>4</a:t>
            </a:r>
            <a:r>
              <a:rPr lang="zh-CN" altLang="zh-CN" dirty="0"/>
              <a:t>行是描述根的</a:t>
            </a:r>
            <a:r>
              <a:rPr lang="en-US" altLang="zh-CN" dirty="0"/>
              <a:t>4</a:t>
            </a:r>
            <a:r>
              <a:rPr lang="zh-CN" altLang="zh-CN" dirty="0"/>
              <a:t>个子元素（</a:t>
            </a:r>
            <a:r>
              <a:rPr lang="en-US" altLang="zh-CN" dirty="0"/>
              <a:t>to, from, heading </a:t>
            </a:r>
            <a:r>
              <a:rPr lang="zh-CN" altLang="zh-CN" dirty="0"/>
              <a:t>以及</a:t>
            </a:r>
            <a:r>
              <a:rPr lang="en-US" altLang="zh-CN" dirty="0"/>
              <a:t> body</a:t>
            </a:r>
            <a:r>
              <a:rPr lang="zh-CN" altLang="zh-CN" dirty="0"/>
              <a:t>）；</a:t>
            </a:r>
          </a:p>
          <a:p>
            <a:r>
              <a:rPr lang="zh-CN" altLang="zh-CN" dirty="0"/>
              <a:t>最后一行“</a:t>
            </a:r>
            <a:r>
              <a:rPr lang="en-US" altLang="zh-CN" dirty="0"/>
              <a:t>&lt;/note&gt;</a:t>
            </a:r>
            <a:r>
              <a:rPr lang="zh-CN" altLang="zh-CN" dirty="0"/>
              <a:t>”定义根元素的结尾。</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2. </a:t>
            </a:r>
            <a:r>
              <a:rPr lang="zh-CN" altLang="zh-CN" sz="2400" b="1" dirty="0">
                <a:solidFill>
                  <a:schemeClr val="bg1"/>
                </a:solidFill>
              </a:rPr>
              <a:t>树结构</a:t>
            </a:r>
          </a:p>
        </p:txBody>
      </p:sp>
      <p:sp>
        <p:nvSpPr>
          <p:cNvPr id="3" name="TextBox 2"/>
          <p:cNvSpPr txBox="1"/>
          <p:nvPr/>
        </p:nvSpPr>
        <p:spPr>
          <a:xfrm>
            <a:off x="1031358" y="1010093"/>
            <a:ext cx="9909544" cy="646331"/>
          </a:xfrm>
          <a:prstGeom prst="rect">
            <a:avLst/>
          </a:prstGeom>
          <a:noFill/>
        </p:spPr>
        <p:txBody>
          <a:bodyPr wrap="square" rtlCol="0">
            <a:spAutoFit/>
          </a:bodyPr>
          <a:lstStyle/>
          <a:p>
            <a:pPr indent="446405"/>
            <a:r>
              <a:rPr lang="en-US" altLang="zh-CN" dirty="0"/>
              <a:t>XML </a:t>
            </a:r>
            <a:r>
              <a:rPr lang="zh-CN" altLang="zh-CN" dirty="0"/>
              <a:t>文档必须包含根元素，该元素是所有其他元素的父元素。文档中的元素形成了一棵文档树。这棵树从根部开始，并扩展到树的最底端。例如：</a:t>
            </a:r>
          </a:p>
        </p:txBody>
      </p:sp>
      <p:sp>
        <p:nvSpPr>
          <p:cNvPr id="4" name="TextBox 3"/>
          <p:cNvSpPr txBox="1"/>
          <p:nvPr/>
        </p:nvSpPr>
        <p:spPr>
          <a:xfrm>
            <a:off x="1531088" y="1775637"/>
            <a:ext cx="8931349" cy="1634490"/>
          </a:xfrm>
          <a:prstGeom prst="roundRect">
            <a:avLst>
              <a:gd name="adj" fmla="val 10812"/>
            </a:avLst>
          </a:prstGeom>
          <a:solidFill>
            <a:schemeClr val="bg1">
              <a:lumMod val="85000"/>
            </a:schemeClr>
          </a:solidFill>
        </p:spPr>
        <p:txBody>
          <a:bodyPr wrap="square" rtlCol="0">
            <a:spAutoFit/>
          </a:bodyPr>
          <a:lstStyle/>
          <a:p>
            <a:r>
              <a:rPr lang="en-US" altLang="zh-CN" dirty="0"/>
              <a:t>&lt;root&gt;</a:t>
            </a:r>
            <a:endParaRPr lang="zh-CN" altLang="zh-CN" dirty="0"/>
          </a:p>
          <a:p>
            <a:r>
              <a:rPr lang="en-US" altLang="zh-CN" dirty="0"/>
              <a:t>  	&lt;child&gt;</a:t>
            </a:r>
            <a:endParaRPr lang="zh-CN" altLang="zh-CN" dirty="0"/>
          </a:p>
          <a:p>
            <a:r>
              <a:rPr lang="en-US" altLang="zh-CN" dirty="0"/>
              <a:t>    		&lt;</a:t>
            </a:r>
            <a:r>
              <a:rPr lang="en-US" altLang="zh-CN" dirty="0" err="1"/>
              <a:t>subchild</a:t>
            </a:r>
            <a:r>
              <a:rPr lang="en-US" altLang="zh-CN" dirty="0"/>
              <a:t>&gt;.....&lt;/</a:t>
            </a:r>
            <a:r>
              <a:rPr lang="en-US" altLang="zh-CN" dirty="0" err="1"/>
              <a:t>subchild</a:t>
            </a:r>
            <a:r>
              <a:rPr lang="en-US" altLang="zh-CN" dirty="0"/>
              <a:t>&gt;</a:t>
            </a:r>
            <a:endParaRPr lang="zh-CN" altLang="zh-CN" dirty="0"/>
          </a:p>
          <a:p>
            <a:r>
              <a:rPr lang="en-US" altLang="zh-CN" dirty="0"/>
              <a:t>  	&lt;/child&gt;</a:t>
            </a:r>
            <a:endParaRPr lang="zh-CN" altLang="zh-CN" dirty="0"/>
          </a:p>
          <a:p>
            <a:r>
              <a:rPr lang="en-US" altLang="zh-CN" dirty="0"/>
              <a:t>&lt;/root&gt;</a:t>
            </a:r>
            <a:endParaRPr lang="zh-CN" altLang="zh-CN" dirty="0"/>
          </a:p>
        </p:txBody>
      </p:sp>
      <p:sp>
        <p:nvSpPr>
          <p:cNvPr id="5" name="矩形 4"/>
          <p:cNvSpPr/>
          <p:nvPr/>
        </p:nvSpPr>
        <p:spPr>
          <a:xfrm>
            <a:off x="1031358" y="3552125"/>
            <a:ext cx="9909544" cy="646331"/>
          </a:xfrm>
          <a:prstGeom prst="rect">
            <a:avLst/>
          </a:prstGeom>
        </p:spPr>
        <p:txBody>
          <a:bodyPr wrap="square">
            <a:spAutoFit/>
          </a:bodyPr>
          <a:lstStyle/>
          <a:p>
            <a:pPr indent="446405"/>
            <a:r>
              <a:rPr lang="zh-CN" altLang="zh-CN" dirty="0"/>
              <a:t>所有元素均可拥有子元素，相同层级上的子元素成为同胞（兄弟或姐妹），所有元素均可拥有文本内容和属性（类似</a:t>
            </a:r>
            <a:r>
              <a:rPr lang="en-US" altLang="zh-CN" dirty="0"/>
              <a:t> HTML </a:t>
            </a:r>
            <a:r>
              <a:rPr lang="zh-CN" altLang="zh-CN" dirty="0"/>
              <a:t>中）。</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465" y="282012"/>
            <a:ext cx="2862842" cy="461665"/>
          </a:xfrm>
          <a:prstGeom prst="rect">
            <a:avLst/>
          </a:prstGeom>
          <a:noFill/>
        </p:spPr>
        <p:txBody>
          <a:bodyPr wrap="square" rtlCol="0">
            <a:spAutoFit/>
          </a:bodyPr>
          <a:lstStyle/>
          <a:p>
            <a:r>
              <a:rPr lang="zh-CN" altLang="zh-CN" sz="2400" b="1" dirty="0">
                <a:solidFill>
                  <a:schemeClr val="bg1"/>
                </a:solidFill>
              </a:rPr>
              <a:t>文档头</a:t>
            </a:r>
          </a:p>
        </p:txBody>
      </p:sp>
      <p:sp>
        <p:nvSpPr>
          <p:cNvPr id="3" name="TextBox 2"/>
          <p:cNvSpPr txBox="1"/>
          <p:nvPr/>
        </p:nvSpPr>
        <p:spPr>
          <a:xfrm>
            <a:off x="1020726" y="1063256"/>
            <a:ext cx="10111562" cy="3416320"/>
          </a:xfrm>
          <a:prstGeom prst="rect">
            <a:avLst/>
          </a:prstGeom>
          <a:noFill/>
        </p:spPr>
        <p:txBody>
          <a:bodyPr wrap="square" rtlCol="0">
            <a:spAutoFit/>
          </a:bodyPr>
          <a:lstStyle/>
          <a:p>
            <a:pPr indent="446405">
              <a:lnSpc>
                <a:spcPct val="150000"/>
              </a:lnSpc>
            </a:pPr>
            <a:r>
              <a:rPr lang="zh-CN" altLang="zh-CN" dirty="0"/>
              <a:t>文档头部分处于</a:t>
            </a:r>
            <a:r>
              <a:rPr lang="en-US" altLang="zh-CN" dirty="0"/>
              <a:t>&lt;head&gt;</a:t>
            </a:r>
            <a:r>
              <a:rPr lang="zh-CN" altLang="zh-CN" dirty="0"/>
              <a:t>与</a:t>
            </a:r>
            <a:r>
              <a:rPr lang="en-US" altLang="zh-CN" dirty="0"/>
              <a:t>&lt;/head&gt;</a:t>
            </a:r>
            <a:r>
              <a:rPr lang="zh-CN" altLang="zh-CN" dirty="0"/>
              <a:t>标记之间，在文档头部分一般可以使用以下几种标记：</a:t>
            </a:r>
          </a:p>
          <a:p>
            <a:pPr marL="285750" lvl="0" indent="-285750">
              <a:lnSpc>
                <a:spcPct val="150000"/>
              </a:lnSpc>
              <a:buSzPct val="60000"/>
              <a:buFont typeface="Wingdings" panose="05000000000000000000" pitchFamily="2" charset="2"/>
              <a:buChar char="l"/>
            </a:pPr>
            <a:r>
              <a:rPr lang="en-US" altLang="zh-CN" dirty="0"/>
              <a:t>&lt;title&gt;</a:t>
            </a:r>
            <a:r>
              <a:rPr lang="zh-CN" altLang="zh-CN" dirty="0"/>
              <a:t>和</a:t>
            </a:r>
            <a:r>
              <a:rPr lang="en-US" altLang="zh-CN" dirty="0"/>
              <a:t>&lt;/title&gt;</a:t>
            </a:r>
            <a:r>
              <a:rPr lang="zh-CN" altLang="zh-CN" dirty="0"/>
              <a:t>。这两个标记指定网页的标题。例如，“</a:t>
            </a:r>
            <a:r>
              <a:rPr lang="en-US" altLang="zh-CN" dirty="0"/>
              <a:t>&lt;title&gt;</a:t>
            </a:r>
            <a:r>
              <a:rPr lang="zh-CN" altLang="zh-CN" dirty="0"/>
              <a:t>主页</a:t>
            </a:r>
            <a:r>
              <a:rPr lang="en-US" altLang="zh-CN" dirty="0"/>
              <a:t>&lt;/title&gt;</a:t>
            </a:r>
            <a:r>
              <a:rPr lang="zh-CN" altLang="zh-CN" dirty="0"/>
              <a:t>”表示该网页的标题为“主页”，在浏览器标题栏中显示的文本即为“主页”，通常</a:t>
            </a:r>
            <a:r>
              <a:rPr lang="en-US" altLang="zh-CN" dirty="0"/>
              <a:t>Web</a:t>
            </a:r>
            <a:r>
              <a:rPr lang="zh-CN" altLang="zh-CN" dirty="0"/>
              <a:t>搜索工具用它作为索引。</a:t>
            </a:r>
          </a:p>
          <a:p>
            <a:pPr marL="285750" lvl="0" indent="-285750">
              <a:lnSpc>
                <a:spcPct val="150000"/>
              </a:lnSpc>
              <a:buSzPct val="60000"/>
              <a:buFont typeface="Wingdings" panose="05000000000000000000" pitchFamily="2" charset="2"/>
              <a:buChar char="l"/>
            </a:pPr>
            <a:r>
              <a:rPr lang="en-US" altLang="zh-CN" dirty="0"/>
              <a:t>&lt;style&gt;</a:t>
            </a:r>
            <a:r>
              <a:rPr lang="zh-CN" altLang="zh-CN" dirty="0"/>
              <a:t>和</a:t>
            </a:r>
            <a:r>
              <a:rPr lang="en-US" altLang="zh-CN" dirty="0"/>
              <a:t>&lt;/style&gt;</a:t>
            </a:r>
            <a:r>
              <a:rPr lang="zh-CN" altLang="zh-CN" dirty="0"/>
              <a:t>。指定文档内容的样式表，如字体大小、格式等。在文档头部分定义了样式表后，就可以在文档主体部分引用样式表。</a:t>
            </a:r>
          </a:p>
          <a:p>
            <a:pPr marL="285750" lvl="0" indent="-285750">
              <a:lnSpc>
                <a:spcPct val="150000"/>
              </a:lnSpc>
              <a:buSzPct val="60000"/>
              <a:buFont typeface="Wingdings" panose="05000000000000000000" pitchFamily="2" charset="2"/>
              <a:buChar char="l"/>
            </a:pPr>
            <a:r>
              <a:rPr lang="en-US" altLang="zh-CN" dirty="0"/>
              <a:t>&lt;!--</a:t>
            </a:r>
            <a:r>
              <a:rPr lang="zh-CN" altLang="zh-CN" dirty="0"/>
              <a:t>和</a:t>
            </a:r>
            <a:r>
              <a:rPr lang="en-US" altLang="zh-CN" dirty="0"/>
              <a:t>--&gt;</a:t>
            </a:r>
            <a:r>
              <a:rPr lang="zh-CN" altLang="zh-CN" dirty="0"/>
              <a:t>。注释内容，这两个标记之间的内容为</a:t>
            </a:r>
            <a:r>
              <a:rPr lang="en-US" altLang="zh-CN" dirty="0"/>
              <a:t>XHTML</a:t>
            </a:r>
            <a:r>
              <a:rPr lang="zh-CN" altLang="zh-CN" dirty="0"/>
              <a:t>的注释部分。</a:t>
            </a:r>
          </a:p>
          <a:p>
            <a:pPr marL="285750" lvl="0" indent="-285750">
              <a:lnSpc>
                <a:spcPct val="150000"/>
              </a:lnSpc>
              <a:buSzPct val="60000"/>
              <a:buFont typeface="Wingdings" panose="05000000000000000000" pitchFamily="2" charset="2"/>
              <a:buChar char="l"/>
            </a:pPr>
            <a:r>
              <a:rPr lang="en-US" altLang="zh-CN" dirty="0"/>
              <a:t>&lt;meta &gt;</a:t>
            </a:r>
            <a:r>
              <a:rPr lang="zh-CN" altLang="zh-CN" dirty="0"/>
              <a:t>。描述标记，用于描述网页文档的属性参数。</a:t>
            </a:r>
            <a:endParaRPr lang="en-US" altLang="zh-CN" dirty="0"/>
          </a:p>
          <a:p>
            <a:pPr marL="285750" indent="-285750">
              <a:lnSpc>
                <a:spcPct val="150000"/>
              </a:lnSpc>
              <a:buSzPct val="60000"/>
              <a:buFont typeface="Wingdings" panose="05000000000000000000" pitchFamily="2" charset="2"/>
              <a:buChar char="l"/>
            </a:pPr>
            <a:r>
              <a:rPr lang="en-US" altLang="zh-CN" dirty="0"/>
              <a:t>&lt;script&gt;</a:t>
            </a:r>
            <a:r>
              <a:rPr lang="zh-CN" altLang="zh-CN" dirty="0"/>
              <a:t>和</a:t>
            </a:r>
            <a:r>
              <a:rPr lang="en-US" altLang="zh-CN" dirty="0"/>
              <a:t>&lt;/script&gt;</a:t>
            </a:r>
            <a:r>
              <a:rPr lang="zh-CN" altLang="zh-CN" dirty="0"/>
              <a:t>。在这两个标记之间可以插入脚本语言程序，例如：</a:t>
            </a:r>
          </a:p>
        </p:txBody>
      </p:sp>
      <p:sp>
        <p:nvSpPr>
          <p:cNvPr id="4" name="TextBox 3"/>
          <p:cNvSpPr txBox="1"/>
          <p:nvPr/>
        </p:nvSpPr>
        <p:spPr>
          <a:xfrm>
            <a:off x="1647749" y="4491039"/>
            <a:ext cx="9175898" cy="1021556"/>
          </a:xfrm>
          <a:prstGeom prst="roundRect">
            <a:avLst/>
          </a:prstGeom>
          <a:solidFill>
            <a:schemeClr val="bg1">
              <a:lumMod val="85000"/>
            </a:schemeClr>
          </a:solidFill>
        </p:spPr>
        <p:txBody>
          <a:bodyPr wrap="square" rtlCol="0">
            <a:spAutoFit/>
          </a:bodyPr>
          <a:lstStyle/>
          <a:p>
            <a:r>
              <a:rPr lang="en-US" altLang="zh-CN" dirty="0"/>
              <a:t>&lt;script language="</a:t>
            </a:r>
            <a:r>
              <a:rPr lang="en-US" altLang="zh-CN" dirty="0" err="1"/>
              <a:t>javascript</a:t>
            </a:r>
            <a:r>
              <a:rPr lang="en-US" altLang="zh-CN" dirty="0"/>
              <a:t>"&gt;</a:t>
            </a:r>
            <a:endParaRPr lang="zh-CN" altLang="zh-CN" dirty="0"/>
          </a:p>
          <a:p>
            <a:r>
              <a:rPr lang="en-US" altLang="zh-CN" dirty="0"/>
              <a:t>	alert("</a:t>
            </a:r>
            <a:r>
              <a:rPr lang="zh-CN" altLang="zh-CN" dirty="0"/>
              <a:t>你好！</a:t>
            </a:r>
            <a:r>
              <a:rPr lang="en-US" altLang="zh-CN" dirty="0"/>
              <a:t>");</a:t>
            </a:r>
            <a:endParaRPr lang="zh-CN" altLang="zh-CN" dirty="0"/>
          </a:p>
          <a:p>
            <a:r>
              <a:rPr lang="en-US" altLang="zh-CN" dirty="0"/>
              <a:t>&lt;/script&gt;</a:t>
            </a:r>
            <a:endParaRPr lang="zh-CN" altLang="zh-CN"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2. </a:t>
            </a:r>
            <a:r>
              <a:rPr lang="zh-CN" altLang="zh-CN" sz="2400" b="1" dirty="0">
                <a:solidFill>
                  <a:schemeClr val="bg1"/>
                </a:solidFill>
              </a:rPr>
              <a:t>树结构</a:t>
            </a:r>
          </a:p>
        </p:txBody>
      </p:sp>
      <p:sp>
        <p:nvSpPr>
          <p:cNvPr id="3" name="矩形 2"/>
          <p:cNvSpPr/>
          <p:nvPr/>
        </p:nvSpPr>
        <p:spPr>
          <a:xfrm>
            <a:off x="1511479" y="1075292"/>
            <a:ext cx="3831498" cy="369332"/>
          </a:xfrm>
          <a:prstGeom prst="rect">
            <a:avLst/>
          </a:prstGeom>
        </p:spPr>
        <p:txBody>
          <a:bodyPr wrap="none">
            <a:spAutoFit/>
          </a:bodyPr>
          <a:lstStyle/>
          <a:p>
            <a:r>
              <a:rPr lang="zh-CN" altLang="zh-CN" dirty="0"/>
              <a:t>下面是某</a:t>
            </a:r>
            <a:r>
              <a:rPr lang="en-US" altLang="zh-CN" dirty="0"/>
              <a:t>XML</a:t>
            </a:r>
            <a:r>
              <a:rPr lang="zh-CN" altLang="zh-CN" dirty="0"/>
              <a:t>文档中几本书的信息：</a:t>
            </a:r>
          </a:p>
        </p:txBody>
      </p:sp>
      <p:sp>
        <p:nvSpPr>
          <p:cNvPr id="4" name="TextBox 3"/>
          <p:cNvSpPr txBox="1"/>
          <p:nvPr/>
        </p:nvSpPr>
        <p:spPr>
          <a:xfrm>
            <a:off x="1371600" y="1465889"/>
            <a:ext cx="9250326" cy="5127427"/>
          </a:xfrm>
          <a:prstGeom prst="roundRect">
            <a:avLst>
              <a:gd name="adj" fmla="val 3188"/>
            </a:avLst>
          </a:prstGeom>
          <a:solidFill>
            <a:schemeClr val="bg1">
              <a:lumMod val="85000"/>
            </a:schemeClr>
          </a:solidFill>
        </p:spPr>
        <p:txBody>
          <a:bodyPr wrap="square" rtlCol="0">
            <a:spAutoFit/>
          </a:bodyPr>
          <a:lstStyle/>
          <a:p>
            <a:r>
              <a:rPr lang="en-US" altLang="zh-CN" sz="1600" dirty="0"/>
              <a:t>&lt;bookstore&gt;</a:t>
            </a:r>
            <a:endParaRPr lang="zh-CN" altLang="zh-CN" sz="1600" dirty="0"/>
          </a:p>
          <a:p>
            <a:r>
              <a:rPr lang="en-US" altLang="zh-CN" sz="1600" dirty="0"/>
              <a:t>&lt;book category="COOKING"&gt;</a:t>
            </a:r>
            <a:endParaRPr lang="zh-CN" altLang="zh-CN" sz="1600" dirty="0"/>
          </a:p>
          <a:p>
            <a:r>
              <a:rPr lang="en-US" altLang="zh-CN" sz="1600" dirty="0"/>
              <a:t>  		&lt;title </a:t>
            </a:r>
            <a:r>
              <a:rPr lang="en-US" altLang="zh-CN" sz="1600" dirty="0" err="1"/>
              <a:t>lang</a:t>
            </a:r>
            <a:r>
              <a:rPr lang="en-US" altLang="zh-CN" sz="1600" dirty="0"/>
              <a:t>="en"&gt;Everyday Italian&lt;/title&gt; </a:t>
            </a:r>
            <a:endParaRPr lang="zh-CN" altLang="zh-CN" sz="1600" dirty="0"/>
          </a:p>
          <a:p>
            <a:r>
              <a:rPr lang="en-US" altLang="zh-CN" sz="1600" dirty="0"/>
              <a:t>  		&lt;author&gt;</a:t>
            </a:r>
            <a:r>
              <a:rPr lang="en-US" altLang="zh-CN" sz="1600" dirty="0" err="1"/>
              <a:t>Giada</a:t>
            </a:r>
            <a:r>
              <a:rPr lang="en-US" altLang="zh-CN" sz="1600" dirty="0"/>
              <a:t> De </a:t>
            </a:r>
            <a:r>
              <a:rPr lang="en-US" altLang="zh-CN" sz="1600" dirty="0" err="1"/>
              <a:t>Laurentiis</a:t>
            </a:r>
            <a:r>
              <a:rPr lang="en-US" altLang="zh-CN" sz="1600" dirty="0"/>
              <a:t>&lt;/author&gt; </a:t>
            </a:r>
            <a:endParaRPr lang="zh-CN" altLang="zh-CN" sz="1600" dirty="0"/>
          </a:p>
          <a:p>
            <a:r>
              <a:rPr lang="en-US" altLang="zh-CN" sz="1600" dirty="0"/>
              <a:t>  		&lt;year&gt;2005&lt;/year&gt; </a:t>
            </a:r>
            <a:endParaRPr lang="zh-CN" altLang="zh-CN" sz="1600" dirty="0"/>
          </a:p>
          <a:p>
            <a:r>
              <a:rPr lang="en-US" altLang="zh-CN" sz="1600" dirty="0"/>
              <a:t>  		&lt;price&gt;30.00&lt;/price&gt; </a:t>
            </a:r>
            <a:endParaRPr lang="zh-CN" altLang="zh-CN" sz="1600" dirty="0"/>
          </a:p>
          <a:p>
            <a:r>
              <a:rPr lang="en-US" altLang="zh-CN" sz="1600" dirty="0"/>
              <a:t>&lt;/book&gt;</a:t>
            </a:r>
            <a:endParaRPr lang="zh-CN" altLang="zh-CN" sz="1600" dirty="0"/>
          </a:p>
          <a:p>
            <a:r>
              <a:rPr lang="en-US" altLang="zh-CN" sz="1600" dirty="0"/>
              <a:t>&lt;book category="CHILDREN"&gt;</a:t>
            </a:r>
            <a:endParaRPr lang="zh-CN" altLang="zh-CN" sz="1600" dirty="0"/>
          </a:p>
          <a:p>
            <a:r>
              <a:rPr lang="en-US" altLang="zh-CN" sz="1600" dirty="0"/>
              <a:t>  		&lt;title </a:t>
            </a:r>
            <a:r>
              <a:rPr lang="en-US" altLang="zh-CN" sz="1600" dirty="0" err="1"/>
              <a:t>lang</a:t>
            </a:r>
            <a:r>
              <a:rPr lang="en-US" altLang="zh-CN" sz="1600" dirty="0"/>
              <a:t>="en"&gt;Harry Potter&lt;/title&gt; </a:t>
            </a:r>
            <a:endParaRPr lang="zh-CN" altLang="zh-CN" sz="1600" dirty="0"/>
          </a:p>
          <a:p>
            <a:r>
              <a:rPr lang="en-US" altLang="zh-CN" sz="1600" dirty="0"/>
              <a:t>  		&lt;author&gt;J K. Rowling&lt;/author&gt; </a:t>
            </a:r>
            <a:endParaRPr lang="zh-CN" altLang="zh-CN" sz="1600" dirty="0"/>
          </a:p>
          <a:p>
            <a:r>
              <a:rPr lang="en-US" altLang="zh-CN" sz="1600" dirty="0"/>
              <a:t>  		&lt;year&gt;2005&lt;/year&gt; </a:t>
            </a:r>
            <a:endParaRPr lang="zh-CN" altLang="zh-CN" sz="1600" dirty="0"/>
          </a:p>
          <a:p>
            <a:r>
              <a:rPr lang="en-US" altLang="zh-CN" sz="1600" dirty="0"/>
              <a:t>  		&lt;price&gt;29.99&lt;/price&gt; </a:t>
            </a:r>
            <a:endParaRPr lang="zh-CN" altLang="zh-CN" sz="1600" dirty="0"/>
          </a:p>
          <a:p>
            <a:r>
              <a:rPr lang="en-US" altLang="zh-CN" sz="1600" dirty="0"/>
              <a:t>&lt;/book&gt;</a:t>
            </a:r>
            <a:endParaRPr lang="zh-CN" altLang="zh-CN" sz="1600" dirty="0"/>
          </a:p>
          <a:p>
            <a:r>
              <a:rPr lang="en-US" altLang="zh-CN" sz="1600" dirty="0"/>
              <a:t>&lt;book category="WEB"&gt;</a:t>
            </a:r>
            <a:endParaRPr lang="zh-CN" altLang="zh-CN" sz="1600" dirty="0"/>
          </a:p>
          <a:p>
            <a:r>
              <a:rPr lang="en-US" altLang="zh-CN" sz="1600" dirty="0"/>
              <a:t>  		&lt;title </a:t>
            </a:r>
            <a:r>
              <a:rPr lang="en-US" altLang="zh-CN" sz="1600" dirty="0" err="1"/>
              <a:t>lang</a:t>
            </a:r>
            <a:r>
              <a:rPr lang="en-US" altLang="zh-CN" sz="1600" dirty="0"/>
              <a:t>="en"&gt;Learning XML&lt;/title&gt; </a:t>
            </a:r>
            <a:endParaRPr lang="zh-CN" altLang="zh-CN" sz="1600" dirty="0"/>
          </a:p>
          <a:p>
            <a:r>
              <a:rPr lang="en-US" altLang="zh-CN" sz="1600" dirty="0"/>
              <a:t>  		&lt;author&gt;Erik T. Ray&lt;/author&gt; </a:t>
            </a:r>
            <a:endParaRPr lang="zh-CN" altLang="zh-CN" sz="1600" dirty="0"/>
          </a:p>
          <a:p>
            <a:r>
              <a:rPr lang="en-US" altLang="zh-CN" sz="1600" dirty="0"/>
              <a:t>  		&lt;year&gt;2003&lt;/year&gt; </a:t>
            </a:r>
            <a:endParaRPr lang="zh-CN" altLang="zh-CN" sz="1600" dirty="0"/>
          </a:p>
          <a:p>
            <a:r>
              <a:rPr lang="en-US" altLang="zh-CN" sz="1600" dirty="0"/>
              <a:t>  		&lt;price&gt;39.95&lt;/price&gt; </a:t>
            </a:r>
            <a:endParaRPr lang="zh-CN" altLang="zh-CN" sz="1600" dirty="0"/>
          </a:p>
          <a:p>
            <a:r>
              <a:rPr lang="en-US" altLang="zh-CN" sz="1600" dirty="0"/>
              <a:t>&lt;/book&gt;</a:t>
            </a:r>
            <a:endParaRPr lang="zh-CN" altLang="zh-CN" sz="1600" dirty="0"/>
          </a:p>
          <a:p>
            <a:r>
              <a:rPr lang="en-US" altLang="zh-CN" sz="1600" dirty="0"/>
              <a:t>&lt;/bookstore&gt;</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2. </a:t>
            </a:r>
            <a:r>
              <a:rPr lang="zh-CN" altLang="zh-CN" sz="2400" b="1" dirty="0">
                <a:solidFill>
                  <a:schemeClr val="bg1"/>
                </a:solidFill>
              </a:rPr>
              <a:t>树结构</a:t>
            </a:r>
          </a:p>
        </p:txBody>
      </p:sp>
      <p:sp>
        <p:nvSpPr>
          <p:cNvPr id="3" name="TextBox 2"/>
          <p:cNvSpPr txBox="1"/>
          <p:nvPr/>
        </p:nvSpPr>
        <p:spPr>
          <a:xfrm>
            <a:off x="1244009" y="1020726"/>
            <a:ext cx="7304568" cy="369332"/>
          </a:xfrm>
          <a:prstGeom prst="rect">
            <a:avLst/>
          </a:prstGeom>
          <a:noFill/>
        </p:spPr>
        <p:txBody>
          <a:bodyPr wrap="square" rtlCol="0">
            <a:spAutoFit/>
          </a:bodyPr>
          <a:lstStyle/>
          <a:p>
            <a:r>
              <a:rPr lang="zh-CN" altLang="zh-CN" dirty="0"/>
              <a:t>可以据此很容易地画出该文档的树结构图，如图</a:t>
            </a:r>
            <a:r>
              <a:rPr lang="en-US" altLang="zh-CN" dirty="0"/>
              <a:t>2.7</a:t>
            </a:r>
            <a:r>
              <a:rPr lang="zh-CN" altLang="zh-CN" dirty="0"/>
              <a:t>所示。</a:t>
            </a:r>
          </a:p>
        </p:txBody>
      </p:sp>
      <p:pic>
        <p:nvPicPr>
          <p:cNvPr id="5122" name="图片 13" descr="http://www.w3school.com.cn/i/ct_nodetree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0567" y="1496383"/>
            <a:ext cx="5703703" cy="3225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show="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9" name="文本框 68"/>
          <p:cNvSpPr txBox="1"/>
          <p:nvPr/>
        </p:nvSpPr>
        <p:spPr>
          <a:xfrm>
            <a:off x="5104780" y="1914877"/>
            <a:ext cx="3122211" cy="523220"/>
          </a:xfrm>
          <a:prstGeom prst="rect">
            <a:avLst/>
          </a:prstGeom>
          <a:gradFill>
            <a:gsLst>
              <a:gs pos="0">
                <a:srgbClr val="CA687F"/>
              </a:gs>
              <a:gs pos="18000">
                <a:srgbClr val="CA687F"/>
              </a:gs>
              <a:gs pos="100000">
                <a:srgbClr val="E7B2C4"/>
              </a:gs>
            </a:gsLst>
            <a:lin ang="5400000" scaled="0"/>
          </a:gradFill>
          <a:effectLst/>
        </p:spPr>
        <p:txBody>
          <a:bodyPr wrap="square" rtlCol="0">
            <a:spAutoFit/>
          </a:bodyPr>
          <a:lstStyle/>
          <a:p>
            <a:pPr algn="ctr"/>
            <a:r>
              <a:rPr lang="zh-CN" altLang="zh-CN" sz="2800" b="1" dirty="0">
                <a:solidFill>
                  <a:schemeClr val="bg1"/>
                </a:solidFill>
              </a:rPr>
              <a:t>语</a:t>
            </a:r>
            <a:r>
              <a:rPr lang="en-US" altLang="zh-CN" sz="2800" b="1" dirty="0">
                <a:solidFill>
                  <a:schemeClr val="bg1"/>
                </a:solidFill>
              </a:rPr>
              <a:t> </a:t>
            </a:r>
            <a:r>
              <a:rPr lang="zh-CN" altLang="zh-CN" sz="2800" b="1" dirty="0">
                <a:solidFill>
                  <a:schemeClr val="bg1"/>
                </a:solidFill>
              </a:rPr>
              <a:t>法</a:t>
            </a:r>
            <a:r>
              <a:rPr lang="en-US" altLang="zh-CN" sz="2800" b="1" dirty="0">
                <a:solidFill>
                  <a:schemeClr val="bg1"/>
                </a:solidFill>
              </a:rPr>
              <a:t> </a:t>
            </a:r>
            <a:r>
              <a:rPr lang="zh-CN" altLang="zh-CN" sz="2800" b="1" dirty="0">
                <a:solidFill>
                  <a:schemeClr val="bg1"/>
                </a:solidFill>
              </a:rPr>
              <a:t>规</a:t>
            </a:r>
            <a:r>
              <a:rPr lang="en-US" altLang="zh-CN" sz="2800" b="1" dirty="0">
                <a:solidFill>
                  <a:schemeClr val="bg1"/>
                </a:solidFill>
              </a:rPr>
              <a:t> </a:t>
            </a:r>
            <a:r>
              <a:rPr lang="zh-CN" altLang="zh-CN" sz="2800" b="1" dirty="0">
                <a:solidFill>
                  <a:schemeClr val="bg1"/>
                </a:solidFill>
              </a:rPr>
              <a:t>则</a:t>
            </a:r>
          </a:p>
        </p:txBody>
      </p:sp>
      <p:sp>
        <p:nvSpPr>
          <p:cNvPr id="20" name="文本框 128"/>
          <p:cNvSpPr txBox="1"/>
          <p:nvPr/>
        </p:nvSpPr>
        <p:spPr>
          <a:xfrm>
            <a:off x="4214355" y="1849855"/>
            <a:ext cx="828000" cy="707886"/>
          </a:xfrm>
          <a:prstGeom prst="rect">
            <a:avLst/>
          </a:prstGeom>
          <a:noFill/>
          <a:ln>
            <a:noFill/>
          </a:ln>
        </p:spPr>
        <p:txBody>
          <a:bodyPr wrap="square" rtlCol="0">
            <a:spAutoFit/>
          </a:bodyPr>
          <a:lstStyle/>
          <a:p>
            <a:pPr algn="ctr"/>
            <a:r>
              <a:rPr lang="en-US" altLang="zh-CN" sz="4000" b="1" dirty="0">
                <a:solidFill>
                  <a:schemeClr val="bg1"/>
                </a:solidFill>
                <a:latin typeface="微软雅黑" panose="020B0503020204020204" charset="-122"/>
                <a:ea typeface="微软雅黑" panose="020B0503020204020204" charset="-122"/>
              </a:rPr>
              <a:t>02</a:t>
            </a:r>
          </a:p>
        </p:txBody>
      </p:sp>
      <p:sp>
        <p:nvSpPr>
          <p:cNvPr id="21" name="矩形 20"/>
          <p:cNvSpPr/>
          <p:nvPr/>
        </p:nvSpPr>
        <p:spPr>
          <a:xfrm>
            <a:off x="4214355" y="1789798"/>
            <a:ext cx="828000" cy="82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矩形 1"/>
          <p:cNvSpPr/>
          <p:nvPr/>
        </p:nvSpPr>
        <p:spPr>
          <a:xfrm>
            <a:off x="5193049" y="2609476"/>
            <a:ext cx="3504486" cy="369332"/>
          </a:xfrm>
          <a:prstGeom prst="rect">
            <a:avLst/>
          </a:prstGeom>
        </p:spPr>
        <p:txBody>
          <a:bodyPr wrap="none">
            <a:spAutoFit/>
          </a:bodyPr>
          <a:lstStyle/>
          <a:p>
            <a:r>
              <a:rPr lang="en-US" altLang="zh-CN" b="1" dirty="0"/>
              <a:t>1. </a:t>
            </a:r>
            <a:r>
              <a:rPr lang="zh-CN" altLang="zh-CN" b="1" dirty="0"/>
              <a:t>所有</a:t>
            </a:r>
            <a:r>
              <a:rPr lang="en-US" altLang="zh-CN" b="1" dirty="0"/>
              <a:t> XML </a:t>
            </a:r>
            <a:r>
              <a:rPr lang="zh-CN" altLang="zh-CN" b="1" dirty="0"/>
              <a:t>元素都须有关闭标签</a:t>
            </a:r>
          </a:p>
        </p:txBody>
      </p:sp>
      <p:sp>
        <p:nvSpPr>
          <p:cNvPr id="7" name="矩形 6"/>
          <p:cNvSpPr/>
          <p:nvPr/>
        </p:nvSpPr>
        <p:spPr>
          <a:xfrm>
            <a:off x="5193049" y="3098574"/>
            <a:ext cx="2754280" cy="369332"/>
          </a:xfrm>
          <a:prstGeom prst="rect">
            <a:avLst/>
          </a:prstGeom>
        </p:spPr>
        <p:txBody>
          <a:bodyPr wrap="none">
            <a:spAutoFit/>
          </a:bodyPr>
          <a:lstStyle/>
          <a:p>
            <a:r>
              <a:rPr lang="en-US" altLang="zh-CN" b="1" dirty="0"/>
              <a:t>2. XML </a:t>
            </a:r>
            <a:r>
              <a:rPr lang="zh-CN" altLang="zh-CN" b="1" dirty="0"/>
              <a:t>标签对大小写敏感</a:t>
            </a:r>
          </a:p>
        </p:txBody>
      </p:sp>
      <p:sp>
        <p:nvSpPr>
          <p:cNvPr id="8" name="矩形 7"/>
          <p:cNvSpPr/>
          <p:nvPr/>
        </p:nvSpPr>
        <p:spPr>
          <a:xfrm>
            <a:off x="5193049" y="3606502"/>
            <a:ext cx="2521844" cy="369332"/>
          </a:xfrm>
          <a:prstGeom prst="rect">
            <a:avLst/>
          </a:prstGeom>
        </p:spPr>
        <p:txBody>
          <a:bodyPr wrap="none">
            <a:spAutoFit/>
          </a:bodyPr>
          <a:lstStyle/>
          <a:p>
            <a:r>
              <a:rPr lang="en-US" altLang="zh-CN" b="1" dirty="0"/>
              <a:t>3. XML </a:t>
            </a:r>
            <a:r>
              <a:rPr lang="zh-CN" altLang="zh-CN" b="1" dirty="0"/>
              <a:t>必须正确地嵌套</a:t>
            </a:r>
          </a:p>
        </p:txBody>
      </p:sp>
      <p:sp>
        <p:nvSpPr>
          <p:cNvPr id="9" name="矩形 8"/>
          <p:cNvSpPr/>
          <p:nvPr/>
        </p:nvSpPr>
        <p:spPr>
          <a:xfrm>
            <a:off x="5193049" y="4095600"/>
            <a:ext cx="2754280" cy="369332"/>
          </a:xfrm>
          <a:prstGeom prst="rect">
            <a:avLst/>
          </a:prstGeom>
        </p:spPr>
        <p:txBody>
          <a:bodyPr wrap="none">
            <a:spAutoFit/>
          </a:bodyPr>
          <a:lstStyle/>
          <a:p>
            <a:r>
              <a:rPr lang="en-US" altLang="zh-CN" b="1" dirty="0"/>
              <a:t>4. XML </a:t>
            </a:r>
            <a:r>
              <a:rPr lang="zh-CN" altLang="zh-CN" b="1" dirty="0"/>
              <a:t>文档必须有根元素</a:t>
            </a:r>
          </a:p>
        </p:txBody>
      </p:sp>
      <p:sp>
        <p:nvSpPr>
          <p:cNvPr id="10" name="矩形 9"/>
          <p:cNvSpPr/>
          <p:nvPr/>
        </p:nvSpPr>
        <p:spPr>
          <a:xfrm>
            <a:off x="5193049" y="4611726"/>
            <a:ext cx="2754280" cy="369332"/>
          </a:xfrm>
          <a:prstGeom prst="rect">
            <a:avLst/>
          </a:prstGeom>
        </p:spPr>
        <p:txBody>
          <a:bodyPr wrap="none">
            <a:spAutoFit/>
          </a:bodyPr>
          <a:lstStyle/>
          <a:p>
            <a:r>
              <a:rPr lang="en-US" altLang="zh-CN" b="1" dirty="0"/>
              <a:t>5. XML </a:t>
            </a:r>
            <a:r>
              <a:rPr lang="zh-CN" altLang="zh-CN" b="1" dirty="0"/>
              <a:t>的属性值须加引号</a:t>
            </a:r>
          </a:p>
        </p:txBody>
      </p:sp>
      <p:sp>
        <p:nvSpPr>
          <p:cNvPr id="11" name="矩形 10"/>
          <p:cNvSpPr/>
          <p:nvPr/>
        </p:nvSpPr>
        <p:spPr>
          <a:xfrm>
            <a:off x="5193049" y="5127852"/>
            <a:ext cx="1345240" cy="369332"/>
          </a:xfrm>
          <a:prstGeom prst="rect">
            <a:avLst/>
          </a:prstGeom>
        </p:spPr>
        <p:txBody>
          <a:bodyPr wrap="none">
            <a:spAutoFit/>
          </a:bodyPr>
          <a:lstStyle/>
          <a:p>
            <a:r>
              <a:rPr lang="en-US" altLang="zh-CN" b="1" dirty="0"/>
              <a:t>6. </a:t>
            </a:r>
            <a:r>
              <a:rPr lang="zh-CN" altLang="zh-CN" b="1" dirty="0"/>
              <a:t>实体引用</a:t>
            </a:r>
          </a:p>
        </p:txBody>
      </p:sp>
    </p:spTree>
    <p:custDataLst>
      <p:tags r:id="rId1"/>
    </p:custData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1. </a:t>
            </a:r>
            <a:r>
              <a:rPr lang="zh-CN" altLang="zh-CN" sz="2400" b="1" dirty="0">
                <a:solidFill>
                  <a:schemeClr val="bg1"/>
                </a:solidFill>
              </a:rPr>
              <a:t>所有</a:t>
            </a:r>
            <a:r>
              <a:rPr lang="en-US" altLang="zh-CN" sz="2400" b="1" dirty="0">
                <a:solidFill>
                  <a:schemeClr val="bg1"/>
                </a:solidFill>
              </a:rPr>
              <a:t> XML </a:t>
            </a:r>
            <a:r>
              <a:rPr lang="zh-CN" altLang="zh-CN" sz="2400" b="1" dirty="0">
                <a:solidFill>
                  <a:schemeClr val="bg1"/>
                </a:solidFill>
              </a:rPr>
              <a:t>元素都须有关闭标签</a:t>
            </a:r>
          </a:p>
        </p:txBody>
      </p:sp>
      <p:sp>
        <p:nvSpPr>
          <p:cNvPr id="3" name="矩形 2"/>
          <p:cNvSpPr/>
          <p:nvPr/>
        </p:nvSpPr>
        <p:spPr>
          <a:xfrm>
            <a:off x="1271129" y="915804"/>
            <a:ext cx="4482317" cy="369332"/>
          </a:xfrm>
          <a:prstGeom prst="rect">
            <a:avLst/>
          </a:prstGeom>
        </p:spPr>
        <p:txBody>
          <a:bodyPr wrap="none">
            <a:spAutoFit/>
          </a:bodyPr>
          <a:lstStyle/>
          <a:p>
            <a:r>
              <a:rPr lang="zh-CN" altLang="zh-CN" dirty="0"/>
              <a:t>在</a:t>
            </a:r>
            <a:r>
              <a:rPr lang="en-US" altLang="zh-CN" dirty="0"/>
              <a:t> HTML</a:t>
            </a:r>
            <a:r>
              <a:rPr lang="zh-CN" altLang="zh-CN" dirty="0"/>
              <a:t>经常会看到没有关闭标签的元素：</a:t>
            </a:r>
          </a:p>
        </p:txBody>
      </p:sp>
      <p:sp>
        <p:nvSpPr>
          <p:cNvPr id="4" name="圆角矩形 3"/>
          <p:cNvSpPr/>
          <p:nvPr/>
        </p:nvSpPr>
        <p:spPr>
          <a:xfrm>
            <a:off x="1271128" y="1285136"/>
            <a:ext cx="9478387" cy="715089"/>
          </a:xfrm>
          <a:prstGeom prst="roundRect">
            <a:avLst/>
          </a:prstGeom>
          <a:solidFill>
            <a:schemeClr val="bg1">
              <a:lumMod val="85000"/>
            </a:schemeClr>
          </a:solidFill>
        </p:spPr>
        <p:txBody>
          <a:bodyPr wrap="square">
            <a:spAutoFit/>
          </a:bodyPr>
          <a:lstStyle/>
          <a:p>
            <a:r>
              <a:rPr lang="en-US" altLang="zh-CN" dirty="0"/>
              <a:t>&lt;p&gt;This is a paragraph</a:t>
            </a:r>
            <a:endParaRPr lang="zh-CN" altLang="zh-CN" dirty="0"/>
          </a:p>
          <a:p>
            <a:r>
              <a:rPr lang="en-US" altLang="zh-CN" dirty="0"/>
              <a:t>&lt;p&gt;This is another paragraph</a:t>
            </a:r>
            <a:endParaRPr lang="zh-CN" altLang="zh-CN" dirty="0"/>
          </a:p>
        </p:txBody>
      </p:sp>
      <p:sp>
        <p:nvSpPr>
          <p:cNvPr id="5" name="矩形 4"/>
          <p:cNvSpPr/>
          <p:nvPr/>
        </p:nvSpPr>
        <p:spPr>
          <a:xfrm>
            <a:off x="1271128" y="2000225"/>
            <a:ext cx="7106093" cy="369332"/>
          </a:xfrm>
          <a:prstGeom prst="rect">
            <a:avLst/>
          </a:prstGeom>
        </p:spPr>
        <p:txBody>
          <a:bodyPr wrap="square">
            <a:spAutoFit/>
          </a:bodyPr>
          <a:lstStyle/>
          <a:p>
            <a:r>
              <a:rPr lang="zh-CN" altLang="zh-CN" dirty="0"/>
              <a:t>在</a:t>
            </a:r>
            <a:r>
              <a:rPr lang="en-US" altLang="zh-CN" dirty="0"/>
              <a:t> XML </a:t>
            </a:r>
            <a:r>
              <a:rPr lang="zh-CN" altLang="zh-CN" dirty="0"/>
              <a:t>中，省略关闭标签是非法的。所有元素都必须有关闭标签：</a:t>
            </a:r>
          </a:p>
        </p:txBody>
      </p:sp>
      <p:sp>
        <p:nvSpPr>
          <p:cNvPr id="6" name="圆角矩形 5"/>
          <p:cNvSpPr/>
          <p:nvPr/>
        </p:nvSpPr>
        <p:spPr>
          <a:xfrm>
            <a:off x="1271127" y="2369557"/>
            <a:ext cx="9478387" cy="715089"/>
          </a:xfrm>
          <a:prstGeom prst="roundRect">
            <a:avLst/>
          </a:prstGeom>
          <a:solidFill>
            <a:schemeClr val="bg1">
              <a:lumMod val="85000"/>
            </a:schemeClr>
          </a:solidFill>
        </p:spPr>
        <p:txBody>
          <a:bodyPr wrap="square">
            <a:spAutoFit/>
          </a:bodyPr>
          <a:lstStyle/>
          <a:p>
            <a:r>
              <a:rPr lang="en-US" altLang="zh-CN" dirty="0"/>
              <a:t>&lt;p&gt;This is a paragraph&lt;/p&gt;</a:t>
            </a:r>
            <a:endParaRPr lang="zh-CN" altLang="zh-CN" dirty="0"/>
          </a:p>
          <a:p>
            <a:r>
              <a:rPr lang="en-US" altLang="zh-CN" dirty="0"/>
              <a:t>&lt;p&gt;This is another paragraph&lt;/p&gt;</a:t>
            </a:r>
            <a:endParaRPr lang="zh-CN" altLang="zh-CN" dirty="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2. XML </a:t>
            </a:r>
            <a:r>
              <a:rPr lang="zh-CN" altLang="zh-CN" sz="2400" b="1" dirty="0">
                <a:solidFill>
                  <a:schemeClr val="bg1"/>
                </a:solidFill>
              </a:rPr>
              <a:t>标签对大小写敏感</a:t>
            </a:r>
            <a:endParaRPr lang="zh-CN" altLang="en-US" sz="2400" b="1" dirty="0">
              <a:solidFill>
                <a:schemeClr val="bg1"/>
              </a:solidFill>
            </a:endParaRPr>
          </a:p>
        </p:txBody>
      </p:sp>
      <p:sp>
        <p:nvSpPr>
          <p:cNvPr id="4" name="TextBox 3"/>
          <p:cNvSpPr txBox="1"/>
          <p:nvPr/>
        </p:nvSpPr>
        <p:spPr>
          <a:xfrm>
            <a:off x="1127051" y="1307805"/>
            <a:ext cx="9845749" cy="1291379"/>
          </a:xfrm>
          <a:prstGeom prst="rect">
            <a:avLst/>
          </a:prstGeom>
          <a:noFill/>
        </p:spPr>
        <p:txBody>
          <a:bodyPr wrap="square" rtlCol="0">
            <a:spAutoFit/>
          </a:bodyPr>
          <a:lstStyle/>
          <a:p>
            <a:pPr indent="446405">
              <a:lnSpc>
                <a:spcPct val="150000"/>
              </a:lnSpc>
            </a:pPr>
            <a:r>
              <a:rPr lang="en-US" altLang="zh-CN" dirty="0"/>
              <a:t>XML </a:t>
            </a:r>
            <a:r>
              <a:rPr lang="zh-CN" altLang="zh-CN" dirty="0"/>
              <a:t>元素使用</a:t>
            </a:r>
            <a:r>
              <a:rPr lang="en-US" altLang="zh-CN" dirty="0"/>
              <a:t> XML </a:t>
            </a:r>
            <a:r>
              <a:rPr lang="zh-CN" altLang="zh-CN" dirty="0"/>
              <a:t>标签进行定义。</a:t>
            </a:r>
            <a:r>
              <a:rPr lang="en-US" altLang="zh-CN" dirty="0"/>
              <a:t>XML </a:t>
            </a:r>
            <a:r>
              <a:rPr lang="zh-CN" altLang="zh-CN" dirty="0"/>
              <a:t>标签对大小写敏感。在</a:t>
            </a:r>
            <a:r>
              <a:rPr lang="en-US" altLang="zh-CN" dirty="0"/>
              <a:t> XML </a:t>
            </a:r>
            <a:r>
              <a:rPr lang="zh-CN" altLang="zh-CN" dirty="0"/>
              <a:t>中，标签</a:t>
            </a:r>
            <a:r>
              <a:rPr lang="en-US" altLang="zh-CN" dirty="0"/>
              <a:t> &lt;Letter&gt; </a:t>
            </a:r>
            <a:r>
              <a:rPr lang="zh-CN" altLang="zh-CN" dirty="0"/>
              <a:t>与标签</a:t>
            </a:r>
            <a:r>
              <a:rPr lang="en-US" altLang="zh-CN" dirty="0"/>
              <a:t> &lt;letter&gt; </a:t>
            </a:r>
            <a:r>
              <a:rPr lang="zh-CN" altLang="zh-CN" dirty="0"/>
              <a:t>是不同的。</a:t>
            </a:r>
          </a:p>
          <a:p>
            <a:pPr indent="446405">
              <a:lnSpc>
                <a:spcPct val="150000"/>
              </a:lnSpc>
            </a:pPr>
            <a:r>
              <a:rPr lang="zh-CN" altLang="zh-CN" dirty="0"/>
              <a:t>必须使用相同的大小写来编写打开标签和关闭标签：</a:t>
            </a:r>
          </a:p>
        </p:txBody>
      </p:sp>
      <p:sp>
        <p:nvSpPr>
          <p:cNvPr id="5" name="圆角矩形 4"/>
          <p:cNvSpPr/>
          <p:nvPr/>
        </p:nvSpPr>
        <p:spPr>
          <a:xfrm>
            <a:off x="1687032" y="2588679"/>
            <a:ext cx="8945526" cy="715089"/>
          </a:xfrm>
          <a:prstGeom prst="roundRect">
            <a:avLst/>
          </a:prstGeom>
          <a:solidFill>
            <a:schemeClr val="bg1">
              <a:lumMod val="85000"/>
            </a:schemeClr>
          </a:solidFill>
        </p:spPr>
        <p:txBody>
          <a:bodyPr wrap="square">
            <a:spAutoFit/>
          </a:bodyPr>
          <a:lstStyle/>
          <a:p>
            <a:r>
              <a:rPr lang="en-US" altLang="zh-CN" dirty="0"/>
              <a:t>&lt;Message&gt;</a:t>
            </a:r>
            <a:r>
              <a:rPr lang="zh-CN" altLang="zh-CN" dirty="0"/>
              <a:t>这是错误的。</a:t>
            </a:r>
            <a:r>
              <a:rPr lang="en-US" altLang="zh-CN" dirty="0"/>
              <a:t>&lt;/message&gt;</a:t>
            </a:r>
            <a:endParaRPr lang="zh-CN" altLang="zh-CN" dirty="0"/>
          </a:p>
          <a:p>
            <a:r>
              <a:rPr lang="en-US" altLang="zh-CN" dirty="0"/>
              <a:t>&lt;message&gt;</a:t>
            </a:r>
            <a:r>
              <a:rPr lang="zh-CN" altLang="zh-CN" dirty="0"/>
              <a:t>这是正确的。</a:t>
            </a:r>
            <a:r>
              <a:rPr lang="en-US" altLang="zh-CN" dirty="0"/>
              <a:t>&lt;/message&gt; </a:t>
            </a:r>
            <a:endParaRPr lang="zh-CN" altLang="zh-CN" dirty="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3. XML </a:t>
            </a:r>
            <a:r>
              <a:rPr lang="zh-CN" altLang="zh-CN" sz="2400" b="1" dirty="0">
                <a:solidFill>
                  <a:schemeClr val="bg1"/>
                </a:solidFill>
              </a:rPr>
              <a:t>必须正确地嵌套</a:t>
            </a:r>
          </a:p>
        </p:txBody>
      </p:sp>
      <p:sp>
        <p:nvSpPr>
          <p:cNvPr id="3" name="矩形 2"/>
          <p:cNvSpPr/>
          <p:nvPr/>
        </p:nvSpPr>
        <p:spPr>
          <a:xfrm>
            <a:off x="1235374" y="1075292"/>
            <a:ext cx="4860626" cy="369332"/>
          </a:xfrm>
          <a:prstGeom prst="rect">
            <a:avLst/>
          </a:prstGeom>
        </p:spPr>
        <p:txBody>
          <a:bodyPr wrap="none">
            <a:spAutoFit/>
          </a:bodyPr>
          <a:lstStyle/>
          <a:p>
            <a:r>
              <a:rPr lang="zh-CN" altLang="zh-CN" dirty="0"/>
              <a:t>在</a:t>
            </a:r>
            <a:r>
              <a:rPr lang="en-US" altLang="zh-CN" dirty="0"/>
              <a:t> XML </a:t>
            </a:r>
            <a:r>
              <a:rPr lang="zh-CN" altLang="zh-CN" dirty="0"/>
              <a:t>中，所有元素都必须彼此正确地嵌套：</a:t>
            </a:r>
          </a:p>
        </p:txBody>
      </p:sp>
      <p:sp>
        <p:nvSpPr>
          <p:cNvPr id="4" name="圆角矩形 3"/>
          <p:cNvSpPr/>
          <p:nvPr/>
        </p:nvSpPr>
        <p:spPr>
          <a:xfrm>
            <a:off x="1343093" y="1485750"/>
            <a:ext cx="9534013" cy="408623"/>
          </a:xfrm>
          <a:prstGeom prst="roundRect">
            <a:avLst/>
          </a:prstGeom>
          <a:solidFill>
            <a:schemeClr val="bg1">
              <a:lumMod val="85000"/>
            </a:schemeClr>
          </a:solidFill>
        </p:spPr>
        <p:txBody>
          <a:bodyPr wrap="square">
            <a:spAutoFit/>
          </a:bodyPr>
          <a:lstStyle/>
          <a:p>
            <a:r>
              <a:rPr lang="en-US" altLang="zh-CN" dirty="0"/>
              <a:t>&lt;b&gt;&lt;i&gt;This text is bold and italic&lt;/i&gt;&lt;/b&gt;</a:t>
            </a:r>
            <a:endParaRPr lang="zh-CN" altLang="zh-CN" dirty="0"/>
          </a:p>
        </p:txBody>
      </p:sp>
      <p:sp>
        <p:nvSpPr>
          <p:cNvPr id="5" name="矩形 4"/>
          <p:cNvSpPr/>
          <p:nvPr/>
        </p:nvSpPr>
        <p:spPr>
          <a:xfrm>
            <a:off x="1235373" y="2000049"/>
            <a:ext cx="9950077" cy="923330"/>
          </a:xfrm>
          <a:prstGeom prst="rect">
            <a:avLst/>
          </a:prstGeom>
        </p:spPr>
        <p:txBody>
          <a:bodyPr wrap="square">
            <a:spAutoFit/>
          </a:bodyPr>
          <a:lstStyle/>
          <a:p>
            <a:pPr indent="446405">
              <a:lnSpc>
                <a:spcPct val="150000"/>
              </a:lnSpc>
            </a:pPr>
            <a:r>
              <a:rPr lang="zh-CN" altLang="zh-CN" dirty="0"/>
              <a:t>在上例中，正确嵌套的意思是：由于</a:t>
            </a:r>
            <a:r>
              <a:rPr lang="en-US" altLang="zh-CN" dirty="0"/>
              <a:t> &lt;i&gt; </a:t>
            </a:r>
            <a:r>
              <a:rPr lang="zh-CN" altLang="zh-CN" dirty="0"/>
              <a:t>元素是在</a:t>
            </a:r>
            <a:r>
              <a:rPr lang="en-US" altLang="zh-CN" dirty="0"/>
              <a:t> &lt;b&gt; </a:t>
            </a:r>
            <a:r>
              <a:rPr lang="zh-CN" altLang="zh-CN" dirty="0"/>
              <a:t>元素内打开的，那么它必须在</a:t>
            </a:r>
            <a:r>
              <a:rPr lang="en-US" altLang="zh-CN" dirty="0"/>
              <a:t> &lt;b&gt; </a:t>
            </a:r>
            <a:r>
              <a:rPr lang="zh-CN" altLang="zh-CN" dirty="0"/>
              <a:t>元素内关闭。</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4. XML </a:t>
            </a:r>
            <a:r>
              <a:rPr lang="zh-CN" altLang="zh-CN" sz="2400" b="1" dirty="0">
                <a:solidFill>
                  <a:schemeClr val="bg1"/>
                </a:solidFill>
              </a:rPr>
              <a:t>文档必须有根元素</a:t>
            </a:r>
          </a:p>
        </p:txBody>
      </p:sp>
      <p:sp>
        <p:nvSpPr>
          <p:cNvPr id="3" name="六角星 2"/>
          <p:cNvSpPr/>
          <p:nvPr/>
        </p:nvSpPr>
        <p:spPr>
          <a:xfrm>
            <a:off x="4387702" y="1597140"/>
            <a:ext cx="3491024" cy="3484900"/>
          </a:xfrm>
          <a:prstGeom prst="star6">
            <a:avLst/>
          </a:prstGeom>
          <a:ln w="19050">
            <a:solidFill>
              <a:schemeClr val="bg1"/>
            </a:solidFill>
            <a:prstDash val="lgDash"/>
          </a:ln>
        </p:spPr>
        <p:txBody>
          <a:bodyPr wrap="square">
            <a:spAutoFit/>
          </a:bodyPr>
          <a:lstStyle/>
          <a:p>
            <a:pPr>
              <a:lnSpc>
                <a:spcPct val="150000"/>
              </a:lnSpc>
            </a:pPr>
            <a:r>
              <a:rPr lang="en-US" altLang="zh-CN" dirty="0"/>
              <a:t>XML </a:t>
            </a:r>
            <a:r>
              <a:rPr lang="zh-CN" altLang="zh-CN" dirty="0"/>
              <a:t>文档必须有一个元素是所有其他元素的父元素（即根元素）。</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5. XML </a:t>
            </a:r>
            <a:r>
              <a:rPr lang="zh-CN" altLang="zh-CN" sz="2400" b="1" dirty="0">
                <a:solidFill>
                  <a:schemeClr val="bg1"/>
                </a:solidFill>
              </a:rPr>
              <a:t>的属性值须加引号</a:t>
            </a:r>
          </a:p>
        </p:txBody>
      </p:sp>
      <p:sp>
        <p:nvSpPr>
          <p:cNvPr id="3" name="TextBox 2"/>
          <p:cNvSpPr txBox="1"/>
          <p:nvPr/>
        </p:nvSpPr>
        <p:spPr>
          <a:xfrm>
            <a:off x="1201479" y="1190847"/>
            <a:ext cx="9601200" cy="369332"/>
          </a:xfrm>
          <a:prstGeom prst="rect">
            <a:avLst/>
          </a:prstGeom>
          <a:noFill/>
        </p:spPr>
        <p:txBody>
          <a:bodyPr wrap="square" rtlCol="0">
            <a:spAutoFit/>
          </a:bodyPr>
          <a:lstStyle/>
          <a:p>
            <a:r>
              <a:rPr lang="zh-CN" altLang="zh-CN" dirty="0"/>
              <a:t>与</a:t>
            </a:r>
            <a:r>
              <a:rPr lang="en-US" altLang="zh-CN" dirty="0"/>
              <a:t> HTML </a:t>
            </a:r>
            <a:r>
              <a:rPr lang="zh-CN" altLang="zh-CN" dirty="0"/>
              <a:t>类似，</a:t>
            </a:r>
            <a:r>
              <a:rPr lang="en-US" altLang="zh-CN" dirty="0"/>
              <a:t>XML </a:t>
            </a:r>
            <a:r>
              <a:rPr lang="zh-CN" altLang="zh-CN" dirty="0"/>
              <a:t>也可拥有属性（名称</a:t>
            </a:r>
            <a:r>
              <a:rPr lang="en-US" altLang="zh-CN" dirty="0"/>
              <a:t>/</a:t>
            </a:r>
            <a:r>
              <a:rPr lang="zh-CN" altLang="zh-CN" dirty="0"/>
              <a:t>值对）。</a:t>
            </a:r>
            <a:r>
              <a:rPr lang="en-US" altLang="zh-CN" dirty="0"/>
              <a:t>XML </a:t>
            </a:r>
            <a:r>
              <a:rPr lang="zh-CN" altLang="zh-CN" dirty="0"/>
              <a:t>的属性值须加引号。例如：</a:t>
            </a:r>
          </a:p>
        </p:txBody>
      </p:sp>
      <p:sp>
        <p:nvSpPr>
          <p:cNvPr id="4" name="TextBox 3"/>
          <p:cNvSpPr txBox="1"/>
          <p:nvPr/>
        </p:nvSpPr>
        <p:spPr>
          <a:xfrm>
            <a:off x="1201479" y="1560179"/>
            <a:ext cx="9271591" cy="1328023"/>
          </a:xfrm>
          <a:prstGeom prst="roundRect">
            <a:avLst>
              <a:gd name="adj" fmla="val 10262"/>
            </a:avLst>
          </a:prstGeom>
          <a:solidFill>
            <a:schemeClr val="bg1">
              <a:lumMod val="85000"/>
            </a:schemeClr>
          </a:solidFill>
        </p:spPr>
        <p:txBody>
          <a:bodyPr wrap="square" rtlCol="0">
            <a:spAutoFit/>
          </a:bodyPr>
          <a:lstStyle/>
          <a:p>
            <a:r>
              <a:rPr lang="en-US" altLang="zh-CN" dirty="0"/>
              <a:t>&lt;note date="08/08/2017"&gt;</a:t>
            </a:r>
            <a:endParaRPr lang="zh-CN" altLang="zh-CN" dirty="0"/>
          </a:p>
          <a:p>
            <a:r>
              <a:rPr lang="en-US" altLang="zh-CN" dirty="0"/>
              <a:t>&lt;to&gt;George&lt;/to&gt;</a:t>
            </a:r>
            <a:endParaRPr lang="zh-CN" altLang="zh-CN" dirty="0"/>
          </a:p>
          <a:p>
            <a:r>
              <a:rPr lang="en-US" altLang="zh-CN" dirty="0"/>
              <a:t>&lt;from&gt;John&lt;/from&gt;</a:t>
            </a:r>
            <a:endParaRPr lang="zh-CN" altLang="zh-CN" dirty="0"/>
          </a:p>
          <a:p>
            <a:r>
              <a:rPr lang="en-US" altLang="zh-CN" dirty="0"/>
              <a:t>&lt;/note&gt;</a:t>
            </a:r>
            <a:endParaRPr lang="zh-CN" altLang="zh-CN" dirty="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6. </a:t>
            </a:r>
            <a:r>
              <a:rPr lang="zh-CN" altLang="zh-CN" sz="2400" b="1" dirty="0">
                <a:solidFill>
                  <a:schemeClr val="bg1"/>
                </a:solidFill>
              </a:rPr>
              <a:t>实体引用</a:t>
            </a:r>
          </a:p>
        </p:txBody>
      </p:sp>
      <p:sp>
        <p:nvSpPr>
          <p:cNvPr id="3" name="TextBox 2"/>
          <p:cNvSpPr txBox="1"/>
          <p:nvPr/>
        </p:nvSpPr>
        <p:spPr>
          <a:xfrm>
            <a:off x="967563" y="956930"/>
            <a:ext cx="10069032" cy="646331"/>
          </a:xfrm>
          <a:prstGeom prst="rect">
            <a:avLst/>
          </a:prstGeom>
          <a:noFill/>
        </p:spPr>
        <p:txBody>
          <a:bodyPr wrap="square" rtlCol="0">
            <a:spAutoFit/>
          </a:bodyPr>
          <a:lstStyle/>
          <a:p>
            <a:pPr indent="446405"/>
            <a:r>
              <a:rPr lang="zh-CN" altLang="zh-CN" dirty="0"/>
              <a:t>在</a:t>
            </a:r>
            <a:r>
              <a:rPr lang="en-US" altLang="zh-CN" dirty="0"/>
              <a:t> XML </a:t>
            </a:r>
            <a:r>
              <a:rPr lang="zh-CN" altLang="zh-CN" dirty="0"/>
              <a:t>中，一些字符拥有特殊的意义。例如如果把字符</a:t>
            </a:r>
            <a:r>
              <a:rPr lang="en-US" altLang="zh-CN" dirty="0"/>
              <a:t> "&lt;" </a:t>
            </a:r>
            <a:r>
              <a:rPr lang="zh-CN" altLang="zh-CN" dirty="0"/>
              <a:t>放在</a:t>
            </a:r>
            <a:r>
              <a:rPr lang="en-US" altLang="zh-CN" dirty="0"/>
              <a:t> XML </a:t>
            </a:r>
            <a:r>
              <a:rPr lang="zh-CN" altLang="zh-CN" dirty="0"/>
              <a:t>元素中，会发生错误，这是因为解析器会把它当作新元素的开始。</a:t>
            </a:r>
          </a:p>
        </p:txBody>
      </p:sp>
      <p:sp>
        <p:nvSpPr>
          <p:cNvPr id="4" name="圆角矩形 3"/>
          <p:cNvSpPr/>
          <p:nvPr/>
        </p:nvSpPr>
        <p:spPr>
          <a:xfrm>
            <a:off x="1549997" y="1623122"/>
            <a:ext cx="9146355" cy="408623"/>
          </a:xfrm>
          <a:prstGeom prst="roundRect">
            <a:avLst/>
          </a:prstGeom>
          <a:solidFill>
            <a:schemeClr val="bg1">
              <a:lumMod val="85000"/>
            </a:schemeClr>
          </a:solidFill>
        </p:spPr>
        <p:txBody>
          <a:bodyPr wrap="square">
            <a:spAutoFit/>
          </a:bodyPr>
          <a:lstStyle/>
          <a:p>
            <a:r>
              <a:rPr lang="en-US" altLang="zh-CN" dirty="0"/>
              <a:t>&lt;message&gt;if salary &lt; 1000 then&lt;/message&gt;</a:t>
            </a:r>
            <a:endParaRPr lang="zh-CN" altLang="zh-CN" dirty="0"/>
          </a:p>
        </p:txBody>
      </p:sp>
      <p:sp>
        <p:nvSpPr>
          <p:cNvPr id="5" name="矩形 4"/>
          <p:cNvSpPr/>
          <p:nvPr/>
        </p:nvSpPr>
        <p:spPr>
          <a:xfrm>
            <a:off x="1366793" y="2117283"/>
            <a:ext cx="5439310" cy="369332"/>
          </a:xfrm>
          <a:prstGeom prst="rect">
            <a:avLst/>
          </a:prstGeom>
        </p:spPr>
        <p:txBody>
          <a:bodyPr wrap="none">
            <a:spAutoFit/>
          </a:bodyPr>
          <a:lstStyle/>
          <a:p>
            <a:r>
              <a:rPr lang="zh-CN" altLang="zh-CN" dirty="0"/>
              <a:t>为了避免这个错误，请用实体引用来代替</a:t>
            </a:r>
            <a:r>
              <a:rPr lang="en-US" altLang="zh-CN" dirty="0"/>
              <a:t> "&lt;" </a:t>
            </a:r>
            <a:r>
              <a:rPr lang="zh-CN" altLang="zh-CN" dirty="0"/>
              <a:t>字符：</a:t>
            </a:r>
          </a:p>
        </p:txBody>
      </p:sp>
      <p:sp>
        <p:nvSpPr>
          <p:cNvPr id="6" name="圆角矩形 5"/>
          <p:cNvSpPr/>
          <p:nvPr/>
        </p:nvSpPr>
        <p:spPr>
          <a:xfrm>
            <a:off x="1549996" y="2563850"/>
            <a:ext cx="9146355" cy="408623"/>
          </a:xfrm>
          <a:prstGeom prst="roundRect">
            <a:avLst/>
          </a:prstGeom>
          <a:solidFill>
            <a:schemeClr val="bg1">
              <a:lumMod val="85000"/>
            </a:schemeClr>
          </a:solidFill>
        </p:spPr>
        <p:txBody>
          <a:bodyPr wrap="square">
            <a:spAutoFit/>
          </a:bodyPr>
          <a:lstStyle/>
          <a:p>
            <a:r>
              <a:rPr lang="en-US" altLang="zh-CN" dirty="0"/>
              <a:t>&lt;message&gt;if salary &amp;</a:t>
            </a:r>
            <a:r>
              <a:rPr lang="en-US" altLang="zh-CN" dirty="0" err="1"/>
              <a:t>lt</a:t>
            </a:r>
            <a:r>
              <a:rPr lang="en-US" altLang="zh-CN" dirty="0"/>
              <a:t>; 1000 then&lt;/message&gt;</a:t>
            </a:r>
            <a:endParaRPr lang="zh-CN" altLang="zh-CN" dirty="0"/>
          </a:p>
        </p:txBody>
      </p:sp>
      <p:sp>
        <p:nvSpPr>
          <p:cNvPr id="7" name="矩形 6"/>
          <p:cNvSpPr/>
          <p:nvPr/>
        </p:nvSpPr>
        <p:spPr>
          <a:xfrm>
            <a:off x="1369146" y="3047632"/>
            <a:ext cx="5394425" cy="369332"/>
          </a:xfrm>
          <a:prstGeom prst="rect">
            <a:avLst/>
          </a:prstGeom>
        </p:spPr>
        <p:txBody>
          <a:bodyPr wrap="none">
            <a:spAutoFit/>
          </a:bodyPr>
          <a:lstStyle/>
          <a:p>
            <a:r>
              <a:rPr lang="zh-CN" altLang="zh-CN" dirty="0"/>
              <a:t>在</a:t>
            </a:r>
            <a:r>
              <a:rPr lang="en-US" altLang="zh-CN" dirty="0"/>
              <a:t>XML</a:t>
            </a:r>
            <a:r>
              <a:rPr lang="zh-CN" altLang="zh-CN" dirty="0"/>
              <a:t>中，有</a:t>
            </a:r>
            <a:r>
              <a:rPr lang="en-US" altLang="zh-CN" dirty="0"/>
              <a:t>5</a:t>
            </a:r>
            <a:r>
              <a:rPr lang="zh-CN" altLang="zh-CN" dirty="0"/>
              <a:t>个预定义的实体引用，如表</a:t>
            </a:r>
            <a:r>
              <a:rPr lang="en-US" altLang="zh-CN" dirty="0"/>
              <a:t>2.3</a:t>
            </a:r>
            <a:r>
              <a:rPr lang="zh-CN" altLang="zh-CN" dirty="0"/>
              <a:t>所示。</a:t>
            </a:r>
          </a:p>
        </p:txBody>
      </p:sp>
      <p:graphicFrame>
        <p:nvGraphicFramePr>
          <p:cNvPr id="8" name="表格 7"/>
          <p:cNvGraphicFramePr>
            <a:graphicFrameLocks noGrp="1"/>
          </p:cNvGraphicFramePr>
          <p:nvPr/>
        </p:nvGraphicFramePr>
        <p:xfrm>
          <a:off x="2241091" y="3531617"/>
          <a:ext cx="6582765" cy="1997315"/>
        </p:xfrm>
        <a:graphic>
          <a:graphicData uri="http://schemas.openxmlformats.org/drawingml/2006/table">
            <a:tbl>
              <a:tblPr firstRow="1" firstCol="1" bandRow="1"/>
              <a:tblGrid>
                <a:gridCol w="2494868">
                  <a:extLst>
                    <a:ext uri="{9D8B030D-6E8A-4147-A177-3AD203B41FA5}">
                      <a16:colId xmlns:a16="http://schemas.microsoft.com/office/drawing/2014/main" val="20000"/>
                    </a:ext>
                  </a:extLst>
                </a:gridCol>
                <a:gridCol w="2120967">
                  <a:extLst>
                    <a:ext uri="{9D8B030D-6E8A-4147-A177-3AD203B41FA5}">
                      <a16:colId xmlns:a16="http://schemas.microsoft.com/office/drawing/2014/main" val="20001"/>
                    </a:ext>
                  </a:extLst>
                </a:gridCol>
                <a:gridCol w="1966930">
                  <a:extLst>
                    <a:ext uri="{9D8B030D-6E8A-4147-A177-3AD203B41FA5}">
                      <a16:colId xmlns:a16="http://schemas.microsoft.com/office/drawing/2014/main" val="20002"/>
                    </a:ext>
                  </a:extLst>
                </a:gridCol>
              </a:tblGrid>
              <a:tr h="399463">
                <a:tc>
                  <a:txBody>
                    <a:bodyPr/>
                    <a:lstStyle/>
                    <a:p>
                      <a:pPr indent="269875" algn="just">
                        <a:lnSpc>
                          <a:spcPts val="1550"/>
                        </a:lnSpc>
                        <a:spcAft>
                          <a:spcPts val="0"/>
                        </a:spcAft>
                      </a:pPr>
                      <a:r>
                        <a:rPr lang="en-US" sz="1400" kern="100" dirty="0">
                          <a:effectLst/>
                          <a:latin typeface="Times New Roman" panose="02020603050405020304"/>
                          <a:ea typeface="宋体" panose="02010600030101010101" pitchFamily="2" charset="-122"/>
                        </a:rPr>
                        <a:t>&amp;</a:t>
                      </a:r>
                      <a:r>
                        <a:rPr lang="en-US" sz="1400" kern="100" dirty="0" err="1">
                          <a:effectLst/>
                          <a:latin typeface="Times New Roman" panose="02020603050405020304"/>
                          <a:ea typeface="宋体" panose="02010600030101010101" pitchFamily="2" charset="-122"/>
                        </a:rPr>
                        <a:t>lt</a:t>
                      </a:r>
                      <a:r>
                        <a:rPr lang="en-US" sz="1400" kern="100" dirty="0">
                          <a:effectLst/>
                          <a:latin typeface="Times New Roman" panose="02020603050405020304"/>
                          <a:ea typeface="宋体" panose="02010600030101010101" pitchFamily="2" charset="-122"/>
                        </a:rPr>
                        <a:t>;</a:t>
                      </a:r>
                      <a:endParaRPr lang="zh-CN" sz="1400" kern="100" dirty="0">
                        <a:effectLst/>
                        <a:latin typeface="Times New Roman" panose="02020603050405020304"/>
                        <a:ea typeface="宋体" panose="02010600030101010101" pitchFamily="2" charset="-122"/>
                      </a:endParaRPr>
                    </a:p>
                  </a:txBody>
                  <a:tcPr marL="47625" marR="14287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indent="269875" algn="just">
                        <a:lnSpc>
                          <a:spcPts val="1550"/>
                        </a:lnSpc>
                        <a:spcAft>
                          <a:spcPts val="0"/>
                        </a:spcAft>
                      </a:pPr>
                      <a:r>
                        <a:rPr lang="en-US" sz="1400" kern="100" dirty="0">
                          <a:effectLst/>
                          <a:latin typeface="Times New Roman" panose="02020603050405020304"/>
                          <a:ea typeface="宋体" panose="02010600030101010101" pitchFamily="2" charset="-122"/>
                        </a:rPr>
                        <a:t>&lt; </a:t>
                      </a:r>
                      <a:endParaRPr lang="zh-CN" sz="1400" kern="100" dirty="0">
                        <a:effectLst/>
                        <a:latin typeface="Times New Roman" panose="02020603050405020304"/>
                        <a:ea typeface="宋体" panose="02010600030101010101" pitchFamily="2" charset="-122"/>
                      </a:endParaRPr>
                    </a:p>
                  </a:txBody>
                  <a:tcPr marL="47625" marR="14287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indent="269875" algn="just">
                        <a:lnSpc>
                          <a:spcPts val="1550"/>
                        </a:lnSpc>
                        <a:spcAft>
                          <a:spcPts val="0"/>
                        </a:spcAft>
                      </a:pPr>
                      <a:r>
                        <a:rPr lang="zh-CN" sz="1400" kern="100" dirty="0">
                          <a:effectLst/>
                          <a:latin typeface="Times New Roman" panose="02020603050405020304"/>
                          <a:ea typeface="宋体" panose="02010600030101010101" pitchFamily="2" charset="-122"/>
                        </a:rPr>
                        <a:t>小于</a:t>
                      </a:r>
                    </a:p>
                  </a:txBody>
                  <a:tcPr marL="47625" marR="14287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99463">
                <a:tc>
                  <a:txBody>
                    <a:bodyPr/>
                    <a:lstStyle/>
                    <a:p>
                      <a:pPr indent="269875" algn="just">
                        <a:lnSpc>
                          <a:spcPts val="1550"/>
                        </a:lnSpc>
                        <a:spcAft>
                          <a:spcPts val="0"/>
                        </a:spcAft>
                      </a:pPr>
                      <a:r>
                        <a:rPr lang="en-US" sz="1400" kern="100" dirty="0">
                          <a:effectLst/>
                          <a:latin typeface="Times New Roman" panose="02020603050405020304"/>
                          <a:ea typeface="宋体" panose="02010600030101010101" pitchFamily="2" charset="-122"/>
                        </a:rPr>
                        <a:t>&amp;</a:t>
                      </a:r>
                      <a:r>
                        <a:rPr lang="en-US" sz="1400" kern="100" dirty="0" err="1">
                          <a:effectLst/>
                          <a:latin typeface="Times New Roman" panose="02020603050405020304"/>
                          <a:ea typeface="宋体" panose="02010600030101010101" pitchFamily="2" charset="-122"/>
                        </a:rPr>
                        <a:t>gt</a:t>
                      </a:r>
                      <a:r>
                        <a:rPr lang="en-US" sz="1400" kern="100" dirty="0">
                          <a:effectLst/>
                          <a:latin typeface="Times New Roman" panose="02020603050405020304"/>
                          <a:ea typeface="宋体" panose="02010600030101010101" pitchFamily="2" charset="-122"/>
                        </a:rPr>
                        <a:t>;</a:t>
                      </a:r>
                      <a:endParaRPr lang="zh-CN" sz="1400" kern="100" dirty="0">
                        <a:effectLst/>
                        <a:latin typeface="Times New Roman" panose="02020603050405020304"/>
                        <a:ea typeface="宋体" panose="02010600030101010101" pitchFamily="2" charset="-122"/>
                      </a:endParaRPr>
                    </a:p>
                  </a:txBody>
                  <a:tcPr marL="47625" marR="14287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9875" algn="just">
                        <a:lnSpc>
                          <a:spcPts val="1550"/>
                        </a:lnSpc>
                        <a:spcAft>
                          <a:spcPts val="0"/>
                        </a:spcAft>
                      </a:pPr>
                      <a:r>
                        <a:rPr lang="en-US" sz="1400" kern="100" dirty="0">
                          <a:effectLst/>
                          <a:latin typeface="Times New Roman" panose="02020603050405020304"/>
                          <a:ea typeface="宋体" panose="02010600030101010101" pitchFamily="2" charset="-122"/>
                        </a:rPr>
                        <a:t>&gt; </a:t>
                      </a:r>
                      <a:endParaRPr lang="zh-CN" sz="1400" kern="100" dirty="0">
                        <a:effectLst/>
                        <a:latin typeface="Times New Roman" panose="02020603050405020304"/>
                        <a:ea typeface="宋体" panose="02010600030101010101" pitchFamily="2" charset="-122"/>
                      </a:endParaRPr>
                    </a:p>
                  </a:txBody>
                  <a:tcPr marL="47625" marR="14287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9875" algn="just">
                        <a:lnSpc>
                          <a:spcPts val="1550"/>
                        </a:lnSpc>
                        <a:spcAft>
                          <a:spcPts val="0"/>
                        </a:spcAft>
                      </a:pPr>
                      <a:r>
                        <a:rPr lang="zh-CN" sz="1400" kern="100" dirty="0">
                          <a:effectLst/>
                          <a:latin typeface="Times New Roman" panose="02020603050405020304"/>
                          <a:ea typeface="宋体" panose="02010600030101010101" pitchFamily="2" charset="-122"/>
                        </a:rPr>
                        <a:t>大于</a:t>
                      </a:r>
                    </a:p>
                  </a:txBody>
                  <a:tcPr marL="47625" marR="14287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99463">
                <a:tc>
                  <a:txBody>
                    <a:bodyPr/>
                    <a:lstStyle/>
                    <a:p>
                      <a:pPr indent="269875" algn="just">
                        <a:lnSpc>
                          <a:spcPts val="1550"/>
                        </a:lnSpc>
                        <a:spcAft>
                          <a:spcPts val="0"/>
                        </a:spcAft>
                      </a:pPr>
                      <a:r>
                        <a:rPr lang="en-US" sz="1400" kern="100">
                          <a:effectLst/>
                          <a:latin typeface="Times New Roman" panose="02020603050405020304"/>
                          <a:ea typeface="宋体" panose="02010600030101010101" pitchFamily="2" charset="-122"/>
                        </a:rPr>
                        <a:t>&amp;amp;</a:t>
                      </a:r>
                      <a:endParaRPr lang="zh-CN" sz="1400" kern="100">
                        <a:effectLst/>
                        <a:latin typeface="Times New Roman" panose="02020603050405020304"/>
                        <a:ea typeface="宋体" panose="02010600030101010101" pitchFamily="2" charset="-122"/>
                      </a:endParaRPr>
                    </a:p>
                  </a:txBody>
                  <a:tcPr marL="47625" marR="14287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9875" algn="just">
                        <a:lnSpc>
                          <a:spcPts val="1550"/>
                        </a:lnSpc>
                        <a:spcAft>
                          <a:spcPts val="0"/>
                        </a:spcAft>
                      </a:pPr>
                      <a:r>
                        <a:rPr lang="en-US" sz="1400" kern="100" dirty="0">
                          <a:effectLst/>
                          <a:latin typeface="Times New Roman" panose="02020603050405020304"/>
                          <a:ea typeface="宋体" panose="02010600030101010101" pitchFamily="2" charset="-122"/>
                        </a:rPr>
                        <a:t>&amp;</a:t>
                      </a:r>
                      <a:endParaRPr lang="zh-CN" sz="1400" kern="100" dirty="0">
                        <a:effectLst/>
                        <a:latin typeface="Times New Roman" panose="02020603050405020304"/>
                        <a:ea typeface="宋体" panose="02010600030101010101" pitchFamily="2" charset="-122"/>
                      </a:endParaRPr>
                    </a:p>
                  </a:txBody>
                  <a:tcPr marL="47625" marR="14287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9875" algn="just">
                        <a:lnSpc>
                          <a:spcPts val="1550"/>
                        </a:lnSpc>
                        <a:spcAft>
                          <a:spcPts val="0"/>
                        </a:spcAft>
                      </a:pPr>
                      <a:r>
                        <a:rPr lang="zh-CN" sz="1400" kern="100" dirty="0">
                          <a:effectLst/>
                          <a:latin typeface="Times New Roman" panose="02020603050405020304"/>
                          <a:ea typeface="宋体" panose="02010600030101010101" pitchFamily="2" charset="-122"/>
                        </a:rPr>
                        <a:t>和号</a:t>
                      </a:r>
                    </a:p>
                  </a:txBody>
                  <a:tcPr marL="47625" marR="14287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99463">
                <a:tc>
                  <a:txBody>
                    <a:bodyPr/>
                    <a:lstStyle/>
                    <a:p>
                      <a:pPr indent="269875" algn="just">
                        <a:lnSpc>
                          <a:spcPts val="1550"/>
                        </a:lnSpc>
                        <a:spcAft>
                          <a:spcPts val="0"/>
                        </a:spcAft>
                      </a:pPr>
                      <a:r>
                        <a:rPr lang="en-US" sz="1400" kern="100">
                          <a:effectLst/>
                          <a:latin typeface="Times New Roman" panose="02020603050405020304"/>
                          <a:ea typeface="宋体" panose="02010600030101010101" pitchFamily="2" charset="-122"/>
                        </a:rPr>
                        <a:t>&amp;apos;</a:t>
                      </a:r>
                      <a:endParaRPr lang="zh-CN" sz="1400" kern="100">
                        <a:effectLst/>
                        <a:latin typeface="Times New Roman" panose="02020603050405020304"/>
                        <a:ea typeface="宋体" panose="02010600030101010101" pitchFamily="2" charset="-122"/>
                      </a:endParaRPr>
                    </a:p>
                  </a:txBody>
                  <a:tcPr marL="47625" marR="14287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9875" algn="just">
                        <a:lnSpc>
                          <a:spcPts val="1550"/>
                        </a:lnSpc>
                        <a:spcAft>
                          <a:spcPts val="0"/>
                        </a:spcAft>
                      </a:pPr>
                      <a:r>
                        <a:rPr lang="en-US" sz="1400" kern="100">
                          <a:effectLst/>
                          <a:latin typeface="Times New Roman" panose="02020603050405020304"/>
                          <a:ea typeface="宋体" panose="02010600030101010101" pitchFamily="2" charset="-122"/>
                        </a:rPr>
                        <a:t>'</a:t>
                      </a:r>
                      <a:endParaRPr lang="zh-CN" sz="1400" kern="100">
                        <a:effectLst/>
                        <a:latin typeface="Times New Roman" panose="02020603050405020304"/>
                        <a:ea typeface="宋体" panose="02010600030101010101" pitchFamily="2" charset="-122"/>
                      </a:endParaRPr>
                    </a:p>
                  </a:txBody>
                  <a:tcPr marL="47625" marR="14287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9875" algn="just">
                        <a:lnSpc>
                          <a:spcPts val="1550"/>
                        </a:lnSpc>
                        <a:spcAft>
                          <a:spcPts val="0"/>
                        </a:spcAft>
                      </a:pPr>
                      <a:r>
                        <a:rPr lang="zh-CN" sz="1400" kern="100" dirty="0">
                          <a:effectLst/>
                          <a:latin typeface="Times New Roman" panose="02020603050405020304"/>
                          <a:ea typeface="宋体" panose="02010600030101010101" pitchFamily="2" charset="-122"/>
                        </a:rPr>
                        <a:t>单引号</a:t>
                      </a:r>
                    </a:p>
                  </a:txBody>
                  <a:tcPr marL="47625" marR="14287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99463">
                <a:tc>
                  <a:txBody>
                    <a:bodyPr/>
                    <a:lstStyle/>
                    <a:p>
                      <a:pPr indent="269875" algn="just">
                        <a:lnSpc>
                          <a:spcPts val="1550"/>
                        </a:lnSpc>
                        <a:spcAft>
                          <a:spcPts val="0"/>
                        </a:spcAft>
                      </a:pPr>
                      <a:r>
                        <a:rPr lang="en-US" sz="1400" kern="100" dirty="0">
                          <a:effectLst/>
                          <a:latin typeface="Times New Roman" panose="02020603050405020304"/>
                          <a:ea typeface="宋体" panose="02010600030101010101" pitchFamily="2" charset="-122"/>
                        </a:rPr>
                        <a:t>&amp;</a:t>
                      </a:r>
                      <a:r>
                        <a:rPr lang="en-US" sz="1400" kern="100" dirty="0" err="1">
                          <a:effectLst/>
                          <a:latin typeface="Times New Roman" panose="02020603050405020304"/>
                          <a:ea typeface="宋体" panose="02010600030101010101" pitchFamily="2" charset="-122"/>
                        </a:rPr>
                        <a:t>quot</a:t>
                      </a:r>
                      <a:r>
                        <a:rPr lang="en-US" sz="1400" kern="100" dirty="0">
                          <a:effectLst/>
                          <a:latin typeface="Times New Roman" panose="02020603050405020304"/>
                          <a:ea typeface="宋体" panose="02010600030101010101" pitchFamily="2" charset="-122"/>
                        </a:rPr>
                        <a:t>;</a:t>
                      </a:r>
                      <a:endParaRPr lang="zh-CN" sz="1400" kern="100" dirty="0">
                        <a:effectLst/>
                        <a:latin typeface="Times New Roman" panose="02020603050405020304"/>
                        <a:ea typeface="宋体" panose="02010600030101010101" pitchFamily="2" charset="-122"/>
                      </a:endParaRPr>
                    </a:p>
                  </a:txBody>
                  <a:tcPr marL="47625" marR="14287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9875" algn="just">
                        <a:lnSpc>
                          <a:spcPts val="1550"/>
                        </a:lnSpc>
                        <a:spcAft>
                          <a:spcPts val="0"/>
                        </a:spcAft>
                      </a:pPr>
                      <a:r>
                        <a:rPr lang="en-US" sz="1400" kern="100">
                          <a:effectLst/>
                          <a:latin typeface="Times New Roman" panose="02020603050405020304"/>
                          <a:ea typeface="宋体" panose="02010600030101010101" pitchFamily="2" charset="-122"/>
                        </a:rPr>
                        <a:t>"</a:t>
                      </a:r>
                      <a:endParaRPr lang="zh-CN" sz="1400" kern="100">
                        <a:effectLst/>
                        <a:latin typeface="Times New Roman" panose="02020603050405020304"/>
                        <a:ea typeface="宋体" panose="02010600030101010101" pitchFamily="2" charset="-122"/>
                      </a:endParaRPr>
                    </a:p>
                  </a:txBody>
                  <a:tcPr marL="47625" marR="14287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9875" algn="just">
                        <a:lnSpc>
                          <a:spcPts val="1550"/>
                        </a:lnSpc>
                        <a:spcAft>
                          <a:spcPts val="0"/>
                        </a:spcAft>
                      </a:pPr>
                      <a:r>
                        <a:rPr lang="zh-CN" sz="1400" kern="100" dirty="0">
                          <a:effectLst/>
                          <a:latin typeface="Times New Roman" panose="02020603050405020304"/>
                          <a:ea typeface="宋体" panose="02010600030101010101" pitchFamily="2" charset="-122"/>
                        </a:rPr>
                        <a:t>引号</a:t>
                      </a:r>
                    </a:p>
                  </a:txBody>
                  <a:tcPr marL="47625" marR="14287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9" name="文本框 68"/>
          <p:cNvSpPr txBox="1"/>
          <p:nvPr/>
        </p:nvSpPr>
        <p:spPr>
          <a:xfrm>
            <a:off x="5104780" y="2446527"/>
            <a:ext cx="3122211" cy="523220"/>
          </a:xfrm>
          <a:prstGeom prst="rect">
            <a:avLst/>
          </a:prstGeom>
          <a:gradFill>
            <a:gsLst>
              <a:gs pos="0">
                <a:srgbClr val="CA687F"/>
              </a:gs>
              <a:gs pos="18000">
                <a:srgbClr val="CA687F"/>
              </a:gs>
              <a:gs pos="100000">
                <a:srgbClr val="E7B2C4"/>
              </a:gs>
            </a:gsLst>
            <a:lin ang="5400000" scaled="0"/>
          </a:gradFill>
          <a:effectLst/>
        </p:spPr>
        <p:txBody>
          <a:bodyPr wrap="square" rtlCol="0">
            <a:spAutoFit/>
          </a:bodyPr>
          <a:lstStyle/>
          <a:p>
            <a:pPr algn="ctr"/>
            <a:r>
              <a:rPr lang="en-US" altLang="zh-CN" sz="2800" b="1" dirty="0">
                <a:solidFill>
                  <a:schemeClr val="bg1"/>
                </a:solidFill>
              </a:rPr>
              <a:t>XML </a:t>
            </a:r>
            <a:r>
              <a:rPr lang="zh-CN" altLang="zh-CN" sz="2800" b="1" dirty="0">
                <a:solidFill>
                  <a:schemeClr val="bg1"/>
                </a:solidFill>
              </a:rPr>
              <a:t>元</a:t>
            </a:r>
            <a:r>
              <a:rPr lang="en-US" altLang="zh-CN" sz="2800" b="1" dirty="0">
                <a:solidFill>
                  <a:schemeClr val="bg1"/>
                </a:solidFill>
              </a:rPr>
              <a:t> </a:t>
            </a:r>
            <a:r>
              <a:rPr lang="zh-CN" altLang="zh-CN" sz="2800" b="1" dirty="0">
                <a:solidFill>
                  <a:schemeClr val="bg1"/>
                </a:solidFill>
              </a:rPr>
              <a:t>素</a:t>
            </a:r>
          </a:p>
        </p:txBody>
      </p:sp>
      <p:sp>
        <p:nvSpPr>
          <p:cNvPr id="20" name="文本框 128"/>
          <p:cNvSpPr txBox="1"/>
          <p:nvPr/>
        </p:nvSpPr>
        <p:spPr>
          <a:xfrm>
            <a:off x="4214355" y="2381505"/>
            <a:ext cx="828000" cy="707886"/>
          </a:xfrm>
          <a:prstGeom prst="rect">
            <a:avLst/>
          </a:prstGeom>
          <a:noFill/>
          <a:ln>
            <a:noFill/>
          </a:ln>
        </p:spPr>
        <p:txBody>
          <a:bodyPr wrap="square" rtlCol="0">
            <a:spAutoFit/>
          </a:bodyPr>
          <a:lstStyle/>
          <a:p>
            <a:pPr algn="ctr"/>
            <a:r>
              <a:rPr lang="en-US" altLang="zh-CN" sz="4000" b="1" dirty="0">
                <a:solidFill>
                  <a:schemeClr val="bg1"/>
                </a:solidFill>
                <a:latin typeface="微软雅黑" panose="020B0503020204020204" charset="-122"/>
                <a:ea typeface="微软雅黑" panose="020B0503020204020204" charset="-122"/>
              </a:rPr>
              <a:t>03</a:t>
            </a:r>
          </a:p>
        </p:txBody>
      </p:sp>
      <p:sp>
        <p:nvSpPr>
          <p:cNvPr id="21" name="矩形 20"/>
          <p:cNvSpPr/>
          <p:nvPr/>
        </p:nvSpPr>
        <p:spPr>
          <a:xfrm>
            <a:off x="4214355" y="2321448"/>
            <a:ext cx="828000" cy="82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矩形 1"/>
          <p:cNvSpPr/>
          <p:nvPr/>
        </p:nvSpPr>
        <p:spPr>
          <a:xfrm>
            <a:off x="5193049" y="3141126"/>
            <a:ext cx="2342308" cy="369332"/>
          </a:xfrm>
          <a:prstGeom prst="rect">
            <a:avLst/>
          </a:prstGeom>
        </p:spPr>
        <p:txBody>
          <a:bodyPr wrap="none">
            <a:spAutoFit/>
          </a:bodyPr>
          <a:lstStyle/>
          <a:p>
            <a:r>
              <a:rPr lang="en-US" altLang="zh-CN" b="1" dirty="0"/>
              <a:t>1. </a:t>
            </a:r>
            <a:r>
              <a:rPr lang="zh-CN" altLang="zh-CN" b="1" dirty="0"/>
              <a:t>什么是 </a:t>
            </a:r>
            <a:r>
              <a:rPr lang="en-US" altLang="zh-CN" b="1" dirty="0"/>
              <a:t>XML </a:t>
            </a:r>
            <a:r>
              <a:rPr lang="zh-CN" altLang="zh-CN" b="1" dirty="0"/>
              <a:t>元素？</a:t>
            </a:r>
          </a:p>
        </p:txBody>
      </p:sp>
      <p:sp>
        <p:nvSpPr>
          <p:cNvPr id="7" name="矩形 6"/>
          <p:cNvSpPr/>
          <p:nvPr/>
        </p:nvSpPr>
        <p:spPr>
          <a:xfrm>
            <a:off x="5193049" y="3630224"/>
            <a:ext cx="1810111" cy="369332"/>
          </a:xfrm>
          <a:prstGeom prst="rect">
            <a:avLst/>
          </a:prstGeom>
        </p:spPr>
        <p:txBody>
          <a:bodyPr wrap="none">
            <a:spAutoFit/>
          </a:bodyPr>
          <a:lstStyle/>
          <a:p>
            <a:r>
              <a:rPr lang="en-US" altLang="zh-CN" b="1" dirty="0"/>
              <a:t>2. </a:t>
            </a:r>
            <a:r>
              <a:rPr lang="zh-CN" altLang="zh-CN" b="1" dirty="0"/>
              <a:t>元素命名规则</a:t>
            </a:r>
          </a:p>
        </p:txBody>
      </p:sp>
      <p:sp>
        <p:nvSpPr>
          <p:cNvPr id="8" name="矩形 7"/>
          <p:cNvSpPr/>
          <p:nvPr/>
        </p:nvSpPr>
        <p:spPr>
          <a:xfrm>
            <a:off x="5193049" y="4138152"/>
            <a:ext cx="2042547" cy="369332"/>
          </a:xfrm>
          <a:prstGeom prst="rect">
            <a:avLst/>
          </a:prstGeom>
        </p:spPr>
        <p:txBody>
          <a:bodyPr wrap="none">
            <a:spAutoFit/>
          </a:bodyPr>
          <a:lstStyle/>
          <a:p>
            <a:r>
              <a:rPr lang="en-US" altLang="zh-CN" b="1" dirty="0"/>
              <a:t>3. </a:t>
            </a:r>
            <a:r>
              <a:rPr lang="zh-CN" altLang="zh-CN" b="1" dirty="0"/>
              <a:t>元素的可扩展性</a:t>
            </a:r>
          </a:p>
        </p:txBody>
      </p:sp>
    </p:spTree>
    <p:custDataLst>
      <p:tags r:id="rId1"/>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9" name="文本框 68"/>
          <p:cNvSpPr txBox="1"/>
          <p:nvPr/>
        </p:nvSpPr>
        <p:spPr>
          <a:xfrm>
            <a:off x="5104781" y="2438097"/>
            <a:ext cx="3122211" cy="523220"/>
          </a:xfrm>
          <a:prstGeom prst="rect">
            <a:avLst/>
          </a:prstGeom>
          <a:gradFill>
            <a:gsLst>
              <a:gs pos="0">
                <a:srgbClr val="CA687F"/>
              </a:gs>
              <a:gs pos="18000">
                <a:srgbClr val="CA687F"/>
              </a:gs>
              <a:gs pos="100000">
                <a:srgbClr val="E7B2C4"/>
              </a:gs>
            </a:gsLst>
            <a:lin ang="5400000" scaled="0"/>
          </a:gradFill>
          <a:effectLst/>
        </p:spPr>
        <p:txBody>
          <a:bodyPr wrap="square" rtlCol="0">
            <a:spAutoFit/>
          </a:bodyPr>
          <a:lstStyle/>
          <a:p>
            <a:pPr algn="ctr"/>
            <a:r>
              <a:rPr lang="zh-CN" altLang="zh-CN" sz="2800" b="1" dirty="0">
                <a:solidFill>
                  <a:schemeClr val="bg1"/>
                </a:solidFill>
              </a:rPr>
              <a:t>文</a:t>
            </a:r>
            <a:r>
              <a:rPr lang="en-US" altLang="zh-CN" sz="2800" b="1" dirty="0">
                <a:solidFill>
                  <a:schemeClr val="bg1"/>
                </a:solidFill>
              </a:rPr>
              <a:t> </a:t>
            </a:r>
            <a:r>
              <a:rPr lang="zh-CN" altLang="zh-CN" sz="2800" b="1" dirty="0">
                <a:solidFill>
                  <a:schemeClr val="bg1"/>
                </a:solidFill>
              </a:rPr>
              <a:t>档</a:t>
            </a:r>
            <a:r>
              <a:rPr lang="en-US" altLang="zh-CN" sz="2800" b="1" dirty="0">
                <a:solidFill>
                  <a:schemeClr val="bg1"/>
                </a:solidFill>
              </a:rPr>
              <a:t> </a:t>
            </a:r>
            <a:r>
              <a:rPr lang="zh-CN" altLang="zh-CN" sz="2800" b="1" dirty="0">
                <a:solidFill>
                  <a:schemeClr val="bg1"/>
                </a:solidFill>
              </a:rPr>
              <a:t>正</a:t>
            </a:r>
            <a:r>
              <a:rPr lang="en-US" altLang="zh-CN" sz="2800" b="1" dirty="0">
                <a:solidFill>
                  <a:schemeClr val="bg1"/>
                </a:solidFill>
              </a:rPr>
              <a:t> </a:t>
            </a:r>
            <a:r>
              <a:rPr lang="zh-CN" altLang="zh-CN" sz="2800" b="1" dirty="0">
                <a:solidFill>
                  <a:schemeClr val="bg1"/>
                </a:solidFill>
              </a:rPr>
              <a:t>文</a:t>
            </a:r>
            <a:endParaRPr lang="zh-CN" altLang="en-US" sz="2800" b="1"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20" name="文本框 128"/>
          <p:cNvSpPr txBox="1"/>
          <p:nvPr/>
        </p:nvSpPr>
        <p:spPr>
          <a:xfrm>
            <a:off x="4214356" y="2373075"/>
            <a:ext cx="828000" cy="707886"/>
          </a:xfrm>
          <a:prstGeom prst="rect">
            <a:avLst/>
          </a:prstGeom>
          <a:noFill/>
          <a:ln>
            <a:noFill/>
          </a:ln>
        </p:spPr>
        <p:txBody>
          <a:bodyPr wrap="square" rtlCol="0">
            <a:spAutoFit/>
          </a:bodyPr>
          <a:lstStyle/>
          <a:p>
            <a:pPr algn="ctr"/>
            <a:r>
              <a:rPr lang="en-US" altLang="zh-CN" sz="4000" b="1" dirty="0">
                <a:solidFill>
                  <a:schemeClr val="bg1"/>
                </a:solidFill>
                <a:latin typeface="微软雅黑" panose="020B0503020204020204" charset="-122"/>
                <a:ea typeface="微软雅黑" panose="020B0503020204020204" charset="-122"/>
              </a:rPr>
              <a:t>02</a:t>
            </a:r>
          </a:p>
        </p:txBody>
      </p:sp>
      <p:sp>
        <p:nvSpPr>
          <p:cNvPr id="21" name="矩形 20"/>
          <p:cNvSpPr/>
          <p:nvPr/>
        </p:nvSpPr>
        <p:spPr>
          <a:xfrm>
            <a:off x="4214356" y="2313018"/>
            <a:ext cx="828000" cy="82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custDataLst>
      <p:tags r:id="rId1"/>
    </p:custData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1. </a:t>
            </a:r>
            <a:r>
              <a:rPr lang="zh-CN" altLang="zh-CN" sz="2400" b="1" dirty="0">
                <a:solidFill>
                  <a:schemeClr val="bg1"/>
                </a:solidFill>
              </a:rPr>
              <a:t>什么是 </a:t>
            </a:r>
            <a:r>
              <a:rPr lang="en-US" altLang="zh-CN" sz="2400" b="1" dirty="0">
                <a:solidFill>
                  <a:schemeClr val="bg1"/>
                </a:solidFill>
              </a:rPr>
              <a:t>XML </a:t>
            </a:r>
            <a:r>
              <a:rPr lang="zh-CN" altLang="zh-CN" sz="2400" b="1" dirty="0">
                <a:solidFill>
                  <a:schemeClr val="bg1"/>
                </a:solidFill>
              </a:rPr>
              <a:t>元素？</a:t>
            </a:r>
          </a:p>
        </p:txBody>
      </p:sp>
      <p:sp>
        <p:nvSpPr>
          <p:cNvPr id="3" name="TextBox 2"/>
          <p:cNvSpPr txBox="1"/>
          <p:nvPr/>
        </p:nvSpPr>
        <p:spPr>
          <a:xfrm>
            <a:off x="1010093" y="1116419"/>
            <a:ext cx="10058400" cy="646331"/>
          </a:xfrm>
          <a:prstGeom prst="rect">
            <a:avLst/>
          </a:prstGeom>
          <a:noFill/>
        </p:spPr>
        <p:txBody>
          <a:bodyPr wrap="square" rtlCol="0">
            <a:spAutoFit/>
          </a:bodyPr>
          <a:lstStyle/>
          <a:p>
            <a:pPr indent="446405"/>
            <a:r>
              <a:rPr lang="en-US" altLang="zh-CN" dirty="0"/>
              <a:t>XML </a:t>
            </a:r>
            <a:r>
              <a:rPr lang="zh-CN" altLang="zh-CN" dirty="0"/>
              <a:t>元素指的是从开始标签直到结束标签的部分。元素可包含其他元素、文本或者两者的混合物。元素也可以拥有属性。</a:t>
            </a:r>
          </a:p>
        </p:txBody>
      </p:sp>
      <p:sp>
        <p:nvSpPr>
          <p:cNvPr id="4" name="TextBox 3"/>
          <p:cNvSpPr txBox="1"/>
          <p:nvPr/>
        </p:nvSpPr>
        <p:spPr>
          <a:xfrm>
            <a:off x="1424763" y="1762750"/>
            <a:ext cx="9101470" cy="4008715"/>
          </a:xfrm>
          <a:prstGeom prst="roundRect">
            <a:avLst>
              <a:gd name="adj" fmla="val 3112"/>
            </a:avLst>
          </a:prstGeom>
          <a:solidFill>
            <a:schemeClr val="bg1">
              <a:lumMod val="85000"/>
            </a:schemeClr>
          </a:solidFill>
        </p:spPr>
        <p:txBody>
          <a:bodyPr wrap="square" rtlCol="0">
            <a:spAutoFit/>
          </a:bodyPr>
          <a:lstStyle/>
          <a:p>
            <a:r>
              <a:rPr lang="en-US" altLang="zh-CN" dirty="0"/>
              <a:t>&lt;bookstore&gt;</a:t>
            </a:r>
            <a:endParaRPr lang="zh-CN" altLang="zh-CN" dirty="0"/>
          </a:p>
          <a:p>
            <a:r>
              <a:rPr lang="en-US" altLang="zh-CN" dirty="0"/>
              <a:t>            &lt;book category="CHILDREN"&gt;</a:t>
            </a:r>
            <a:endParaRPr lang="zh-CN" altLang="zh-CN" dirty="0"/>
          </a:p>
          <a:p>
            <a:r>
              <a:rPr lang="en-US" altLang="zh-CN" dirty="0"/>
              <a:t>  		&lt;title&gt;Harry Potter&lt;/title&gt; </a:t>
            </a:r>
            <a:endParaRPr lang="zh-CN" altLang="zh-CN" dirty="0"/>
          </a:p>
          <a:p>
            <a:r>
              <a:rPr lang="en-US" altLang="zh-CN" dirty="0"/>
              <a:t>  		&lt;author&gt;J K. Rowling&lt;/author&gt; </a:t>
            </a:r>
            <a:endParaRPr lang="zh-CN" altLang="zh-CN" dirty="0"/>
          </a:p>
          <a:p>
            <a:r>
              <a:rPr lang="en-US" altLang="zh-CN" dirty="0"/>
              <a:t>  		&lt;year&gt;2005&lt;/year&gt; </a:t>
            </a:r>
            <a:endParaRPr lang="zh-CN" altLang="zh-CN" dirty="0"/>
          </a:p>
          <a:p>
            <a:r>
              <a:rPr lang="en-US" altLang="zh-CN" dirty="0"/>
              <a:t>  		&lt;price&gt;29.99&lt;/price&gt; </a:t>
            </a:r>
            <a:endParaRPr lang="zh-CN" altLang="zh-CN" dirty="0"/>
          </a:p>
          <a:p>
            <a:r>
              <a:rPr lang="en-US" altLang="zh-CN" dirty="0"/>
              <a:t>            &lt;/book&gt;</a:t>
            </a:r>
            <a:endParaRPr lang="zh-CN" altLang="zh-CN" dirty="0"/>
          </a:p>
          <a:p>
            <a:r>
              <a:rPr lang="en-US" altLang="zh-CN" dirty="0"/>
              <a:t>            &lt;book category="WEB"&gt;</a:t>
            </a:r>
            <a:endParaRPr lang="zh-CN" altLang="zh-CN" dirty="0"/>
          </a:p>
          <a:p>
            <a:r>
              <a:rPr lang="en-US" altLang="zh-CN" dirty="0"/>
              <a:t>  		&lt;title&gt;Learning XML&lt;/title&gt; </a:t>
            </a:r>
            <a:endParaRPr lang="zh-CN" altLang="zh-CN" dirty="0"/>
          </a:p>
          <a:p>
            <a:r>
              <a:rPr lang="en-US" altLang="zh-CN" dirty="0"/>
              <a:t>  		&lt;author&gt;Erik T. Ray&lt;/author&gt; </a:t>
            </a:r>
            <a:endParaRPr lang="zh-CN" altLang="zh-CN" dirty="0"/>
          </a:p>
          <a:p>
            <a:r>
              <a:rPr lang="en-US" altLang="zh-CN" dirty="0"/>
              <a:t>  		&lt;year&gt;2003&lt;/year&gt; </a:t>
            </a:r>
            <a:endParaRPr lang="zh-CN" altLang="zh-CN" dirty="0"/>
          </a:p>
          <a:p>
            <a:r>
              <a:rPr lang="en-US" altLang="zh-CN" dirty="0"/>
              <a:t>  		&lt;price&gt;39.95&lt;/price&gt; </a:t>
            </a:r>
            <a:endParaRPr lang="zh-CN" altLang="zh-CN" dirty="0"/>
          </a:p>
          <a:p>
            <a:r>
              <a:rPr lang="en-US" altLang="zh-CN" dirty="0"/>
              <a:t>             &lt;/book&gt;</a:t>
            </a:r>
            <a:endParaRPr lang="zh-CN" altLang="zh-CN" dirty="0"/>
          </a:p>
          <a:p>
            <a:r>
              <a:rPr lang="en-US" altLang="zh-CN" dirty="0"/>
              <a:t>&lt;/bookstore&gt; </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2. </a:t>
            </a:r>
            <a:r>
              <a:rPr lang="zh-CN" altLang="zh-CN" sz="2400" b="1" dirty="0">
                <a:solidFill>
                  <a:schemeClr val="bg1"/>
                </a:solidFill>
              </a:rPr>
              <a:t>元素命名规则</a:t>
            </a:r>
          </a:p>
        </p:txBody>
      </p:sp>
      <p:sp>
        <p:nvSpPr>
          <p:cNvPr id="3" name="TextBox 2"/>
          <p:cNvSpPr txBox="1"/>
          <p:nvPr/>
        </p:nvSpPr>
        <p:spPr>
          <a:xfrm>
            <a:off x="967564" y="1169581"/>
            <a:ext cx="9941442" cy="2122376"/>
          </a:xfrm>
          <a:prstGeom prst="rect">
            <a:avLst/>
          </a:prstGeom>
          <a:noFill/>
        </p:spPr>
        <p:txBody>
          <a:bodyPr wrap="square" rtlCol="0">
            <a:spAutoFit/>
          </a:bodyPr>
          <a:lstStyle/>
          <a:p>
            <a:pPr indent="446405">
              <a:lnSpc>
                <a:spcPct val="150000"/>
              </a:lnSpc>
            </a:pPr>
            <a:r>
              <a:rPr lang="en-US" altLang="zh-CN" dirty="0"/>
              <a:t>XML </a:t>
            </a:r>
            <a:r>
              <a:rPr lang="zh-CN" altLang="zh-CN" dirty="0"/>
              <a:t>元素必须遵循以下命名规则：</a:t>
            </a:r>
          </a:p>
          <a:p>
            <a:pPr marL="285750" lvl="0" indent="-285750">
              <a:lnSpc>
                <a:spcPct val="150000"/>
              </a:lnSpc>
              <a:buSzPct val="60000"/>
              <a:buFont typeface="Wingdings" panose="05000000000000000000" pitchFamily="2" charset="2"/>
              <a:buChar char="l"/>
            </a:pPr>
            <a:r>
              <a:rPr lang="zh-CN" altLang="zh-CN" dirty="0"/>
              <a:t>名称可以含字母、数字以及其他的字符</a:t>
            </a:r>
          </a:p>
          <a:p>
            <a:pPr marL="285750" lvl="0" indent="-285750">
              <a:lnSpc>
                <a:spcPct val="150000"/>
              </a:lnSpc>
              <a:buSzPct val="60000"/>
              <a:buFont typeface="Wingdings" panose="05000000000000000000" pitchFamily="2" charset="2"/>
              <a:buChar char="l"/>
            </a:pPr>
            <a:r>
              <a:rPr lang="zh-CN" altLang="zh-CN" dirty="0"/>
              <a:t>名称不能以数字或者标点符号开始</a:t>
            </a:r>
            <a:r>
              <a:rPr lang="en-US" altLang="zh-CN" dirty="0"/>
              <a:t> </a:t>
            </a:r>
            <a:endParaRPr lang="zh-CN" altLang="zh-CN" dirty="0"/>
          </a:p>
          <a:p>
            <a:pPr marL="285750" lvl="0" indent="-285750">
              <a:lnSpc>
                <a:spcPct val="150000"/>
              </a:lnSpc>
              <a:buSzPct val="60000"/>
              <a:buFont typeface="Wingdings" panose="05000000000000000000" pitchFamily="2" charset="2"/>
              <a:buChar char="l"/>
            </a:pPr>
            <a:r>
              <a:rPr lang="zh-CN" altLang="zh-CN" dirty="0"/>
              <a:t>名称不能以字符“</a:t>
            </a:r>
            <a:r>
              <a:rPr lang="en-US" altLang="zh-CN" dirty="0"/>
              <a:t>xml</a:t>
            </a:r>
            <a:r>
              <a:rPr lang="zh-CN" altLang="zh-CN" dirty="0"/>
              <a:t>”（或者</a:t>
            </a:r>
            <a:r>
              <a:rPr lang="en-US" altLang="zh-CN" dirty="0"/>
              <a:t> XML</a:t>
            </a:r>
            <a:r>
              <a:rPr lang="zh-CN" altLang="zh-CN" dirty="0"/>
              <a:t>、</a:t>
            </a:r>
            <a:r>
              <a:rPr lang="en-US" altLang="zh-CN" dirty="0"/>
              <a:t>Xml</a:t>
            </a:r>
            <a:r>
              <a:rPr lang="zh-CN" altLang="zh-CN" dirty="0"/>
              <a:t>）开始</a:t>
            </a:r>
          </a:p>
          <a:p>
            <a:pPr marL="285750" lvl="0" indent="-285750">
              <a:lnSpc>
                <a:spcPct val="150000"/>
              </a:lnSpc>
              <a:buSzPct val="60000"/>
              <a:buFont typeface="Wingdings" panose="05000000000000000000" pitchFamily="2" charset="2"/>
              <a:buChar char="l"/>
            </a:pPr>
            <a:r>
              <a:rPr lang="zh-CN" altLang="zh-CN" dirty="0"/>
              <a:t>名称不能包含空格</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2. </a:t>
            </a:r>
            <a:r>
              <a:rPr lang="zh-CN" altLang="zh-CN" sz="2400" b="1" dirty="0">
                <a:solidFill>
                  <a:schemeClr val="bg1"/>
                </a:solidFill>
              </a:rPr>
              <a:t>元素命名规则</a:t>
            </a:r>
          </a:p>
        </p:txBody>
      </p:sp>
      <p:sp>
        <p:nvSpPr>
          <p:cNvPr id="3" name="TextBox 2"/>
          <p:cNvSpPr txBox="1"/>
          <p:nvPr/>
        </p:nvSpPr>
        <p:spPr>
          <a:xfrm>
            <a:off x="903767" y="1041991"/>
            <a:ext cx="10260419" cy="3831818"/>
          </a:xfrm>
          <a:prstGeom prst="rect">
            <a:avLst/>
          </a:prstGeom>
          <a:noFill/>
        </p:spPr>
        <p:txBody>
          <a:bodyPr wrap="square" rtlCol="0">
            <a:spAutoFit/>
          </a:bodyPr>
          <a:lstStyle/>
          <a:p>
            <a:pPr indent="446405">
              <a:lnSpc>
                <a:spcPct val="150000"/>
              </a:lnSpc>
            </a:pPr>
            <a:r>
              <a:rPr lang="zh-CN" altLang="zh-CN" dirty="0"/>
              <a:t>可使用任何名称，没有保留的字词，但命名有下列建议：</a:t>
            </a:r>
          </a:p>
          <a:p>
            <a:pPr indent="446405">
              <a:lnSpc>
                <a:spcPct val="150000"/>
              </a:lnSpc>
            </a:pPr>
            <a:r>
              <a:rPr lang="zh-CN" altLang="en-US" dirty="0">
                <a:solidFill>
                  <a:schemeClr val="bg1"/>
                </a:solidFill>
                <a:sym typeface="Wingdings" panose="05000000000000000000"/>
              </a:rPr>
              <a:t></a:t>
            </a:r>
            <a:r>
              <a:rPr lang="zh-CN" altLang="zh-CN" dirty="0"/>
              <a:t>（</a:t>
            </a:r>
            <a:r>
              <a:rPr lang="en-US" altLang="zh-CN" dirty="0"/>
              <a:t>1</a:t>
            </a:r>
            <a:r>
              <a:rPr lang="zh-CN" altLang="zh-CN" dirty="0"/>
              <a:t>）使名称具有描述性。使用下划线的名称也很不错。</a:t>
            </a:r>
          </a:p>
          <a:p>
            <a:pPr indent="446405">
              <a:lnSpc>
                <a:spcPct val="150000"/>
              </a:lnSpc>
            </a:pPr>
            <a:r>
              <a:rPr lang="zh-CN" altLang="en-US" dirty="0">
                <a:solidFill>
                  <a:schemeClr val="bg1"/>
                </a:solidFill>
                <a:sym typeface="Wingdings" panose="05000000000000000000"/>
              </a:rPr>
              <a:t> </a:t>
            </a:r>
            <a:r>
              <a:rPr lang="zh-CN" altLang="zh-CN" dirty="0"/>
              <a:t>（</a:t>
            </a:r>
            <a:r>
              <a:rPr lang="en-US" altLang="zh-CN" dirty="0"/>
              <a:t>2</a:t>
            </a:r>
            <a:r>
              <a:rPr lang="zh-CN" altLang="zh-CN" dirty="0"/>
              <a:t>）名称应当比较简短。比如不要使用“</a:t>
            </a:r>
            <a:r>
              <a:rPr lang="en-US" altLang="zh-CN" dirty="0" err="1"/>
              <a:t>the_title_of_the_book</a:t>
            </a:r>
            <a:r>
              <a:rPr lang="zh-CN" altLang="zh-CN" dirty="0"/>
              <a:t>”。</a:t>
            </a:r>
          </a:p>
          <a:p>
            <a:pPr indent="446405">
              <a:lnSpc>
                <a:spcPct val="150000"/>
              </a:lnSpc>
            </a:pPr>
            <a:r>
              <a:rPr lang="zh-CN" altLang="en-US" dirty="0">
                <a:solidFill>
                  <a:schemeClr val="bg1"/>
                </a:solidFill>
                <a:sym typeface="Wingdings" panose="05000000000000000000"/>
              </a:rPr>
              <a:t> </a:t>
            </a:r>
            <a:r>
              <a:rPr lang="zh-CN" altLang="zh-CN" dirty="0"/>
              <a:t>（</a:t>
            </a:r>
            <a:r>
              <a:rPr lang="en-US" altLang="zh-CN" dirty="0"/>
              <a:t>3</a:t>
            </a:r>
            <a:r>
              <a:rPr lang="zh-CN" altLang="zh-CN" dirty="0"/>
              <a:t>）避免“</a:t>
            </a:r>
            <a:r>
              <a:rPr lang="en-US" altLang="zh-CN" dirty="0"/>
              <a:t>-</a:t>
            </a:r>
            <a:r>
              <a:rPr lang="zh-CN" altLang="zh-CN" dirty="0"/>
              <a:t>” 字符。因为一些软件会认为“</a:t>
            </a:r>
            <a:r>
              <a:rPr lang="en-US" altLang="zh-CN" dirty="0"/>
              <a:t>first-name</a:t>
            </a:r>
            <a:r>
              <a:rPr lang="zh-CN" altLang="zh-CN" dirty="0"/>
              <a:t>”需要提取第一个单词。</a:t>
            </a:r>
          </a:p>
          <a:p>
            <a:pPr indent="446405">
              <a:lnSpc>
                <a:spcPct val="150000"/>
              </a:lnSpc>
            </a:pPr>
            <a:r>
              <a:rPr lang="zh-CN" altLang="en-US" dirty="0">
                <a:solidFill>
                  <a:schemeClr val="bg1"/>
                </a:solidFill>
                <a:sym typeface="Wingdings" panose="05000000000000000000"/>
              </a:rPr>
              <a:t> </a:t>
            </a:r>
            <a:r>
              <a:rPr lang="zh-CN" altLang="zh-CN" dirty="0"/>
              <a:t>（</a:t>
            </a:r>
            <a:r>
              <a:rPr lang="en-US" altLang="zh-CN" dirty="0"/>
              <a:t>4</a:t>
            </a:r>
            <a:r>
              <a:rPr lang="zh-CN" altLang="zh-CN" dirty="0"/>
              <a:t>）避免“</a:t>
            </a:r>
            <a:r>
              <a:rPr lang="en-US" altLang="zh-CN" dirty="0"/>
              <a:t>.</a:t>
            </a:r>
            <a:r>
              <a:rPr lang="zh-CN" altLang="zh-CN" dirty="0"/>
              <a:t>” 字符。因为一些软件会认为“</a:t>
            </a:r>
            <a:r>
              <a:rPr lang="en-US" altLang="zh-CN" dirty="0"/>
              <a:t>first.name</a:t>
            </a:r>
            <a:r>
              <a:rPr lang="zh-CN" altLang="zh-CN" dirty="0"/>
              <a:t>”中</a:t>
            </a:r>
            <a:r>
              <a:rPr lang="en-US" altLang="zh-CN" dirty="0"/>
              <a:t>name</a:t>
            </a:r>
            <a:r>
              <a:rPr lang="zh-CN" altLang="zh-CN" dirty="0"/>
              <a:t>是对象</a:t>
            </a:r>
            <a:r>
              <a:rPr lang="en-US" altLang="zh-CN" dirty="0"/>
              <a:t>first</a:t>
            </a:r>
            <a:r>
              <a:rPr lang="zh-CN" altLang="zh-CN" dirty="0"/>
              <a:t>的属性。</a:t>
            </a:r>
          </a:p>
          <a:p>
            <a:pPr indent="446405">
              <a:lnSpc>
                <a:spcPct val="150000"/>
              </a:lnSpc>
            </a:pPr>
            <a:r>
              <a:rPr lang="zh-CN" altLang="en-US" dirty="0">
                <a:solidFill>
                  <a:schemeClr val="bg1"/>
                </a:solidFill>
                <a:sym typeface="Wingdings" panose="05000000000000000000"/>
              </a:rPr>
              <a:t> </a:t>
            </a:r>
            <a:r>
              <a:rPr lang="zh-CN" altLang="zh-CN" dirty="0"/>
              <a:t>（</a:t>
            </a:r>
            <a:r>
              <a:rPr lang="en-US" altLang="zh-CN" dirty="0"/>
              <a:t>5</a:t>
            </a:r>
            <a:r>
              <a:rPr lang="zh-CN" altLang="zh-CN" dirty="0"/>
              <a:t>）避免“</a:t>
            </a:r>
            <a:r>
              <a:rPr lang="en-US" altLang="zh-CN" dirty="0"/>
              <a:t>:</a:t>
            </a:r>
            <a:r>
              <a:rPr lang="zh-CN" altLang="zh-CN" dirty="0"/>
              <a:t>”字符。因为冒号会被转换为命名空间来使用。</a:t>
            </a:r>
          </a:p>
          <a:p>
            <a:pPr indent="446405">
              <a:lnSpc>
                <a:spcPct val="150000"/>
              </a:lnSpc>
            </a:pPr>
            <a:r>
              <a:rPr lang="zh-CN" altLang="en-US" dirty="0">
                <a:solidFill>
                  <a:schemeClr val="bg1"/>
                </a:solidFill>
                <a:sym typeface="Wingdings" panose="05000000000000000000"/>
              </a:rPr>
              <a:t> </a:t>
            </a:r>
            <a:r>
              <a:rPr lang="zh-CN" altLang="zh-CN" dirty="0"/>
              <a:t>（</a:t>
            </a:r>
            <a:r>
              <a:rPr lang="en-US" altLang="zh-CN" dirty="0"/>
              <a:t>6</a:t>
            </a:r>
            <a:r>
              <a:rPr lang="zh-CN" altLang="zh-CN" dirty="0"/>
              <a:t>）</a:t>
            </a:r>
            <a:r>
              <a:rPr lang="en-US" altLang="zh-CN" dirty="0"/>
              <a:t>XML</a:t>
            </a:r>
            <a:r>
              <a:rPr lang="zh-CN" altLang="zh-CN" dirty="0"/>
              <a:t>文档经常对应的数据库，数据库的字段会对应</a:t>
            </a:r>
            <a:r>
              <a:rPr lang="en-US" altLang="zh-CN" dirty="0"/>
              <a:t> XML </a:t>
            </a:r>
            <a:r>
              <a:rPr lang="zh-CN" altLang="zh-CN" dirty="0"/>
              <a:t>文档中的元素。最好使用数据库的名称规则来命名</a:t>
            </a:r>
            <a:r>
              <a:rPr lang="en-US" altLang="zh-CN" dirty="0"/>
              <a:t>XML </a:t>
            </a:r>
            <a:r>
              <a:rPr lang="zh-CN" altLang="zh-CN" dirty="0"/>
              <a:t>文档中的元素。</a:t>
            </a:r>
          </a:p>
          <a:p>
            <a:pPr indent="446405">
              <a:lnSpc>
                <a:spcPct val="150000"/>
              </a:lnSpc>
            </a:pPr>
            <a:r>
              <a:rPr lang="zh-CN" altLang="en-US" dirty="0">
                <a:solidFill>
                  <a:schemeClr val="bg1"/>
                </a:solidFill>
                <a:sym typeface="Wingdings" panose="05000000000000000000"/>
              </a:rPr>
              <a:t> </a:t>
            </a:r>
            <a:r>
              <a:rPr lang="zh-CN" altLang="zh-CN" dirty="0"/>
              <a:t>（</a:t>
            </a:r>
            <a:r>
              <a:rPr lang="en-US" altLang="zh-CN" dirty="0"/>
              <a:t>7</a:t>
            </a:r>
            <a:r>
              <a:rPr lang="zh-CN" altLang="zh-CN" dirty="0"/>
              <a:t>）非英语的字母比也是合法的</a:t>
            </a:r>
            <a:r>
              <a:rPr lang="en-US" altLang="zh-CN" dirty="0"/>
              <a:t>XML </a:t>
            </a:r>
            <a:r>
              <a:rPr lang="zh-CN" altLang="zh-CN" dirty="0"/>
              <a:t>元素名，不过需要留意使用的软件是否支持这些字符。</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3. </a:t>
            </a:r>
            <a:r>
              <a:rPr lang="zh-CN" altLang="zh-CN" sz="2400" b="1" dirty="0">
                <a:solidFill>
                  <a:schemeClr val="bg1"/>
                </a:solidFill>
              </a:rPr>
              <a:t>元素的可扩展性</a:t>
            </a:r>
          </a:p>
        </p:txBody>
      </p:sp>
      <p:sp>
        <p:nvSpPr>
          <p:cNvPr id="3" name="矩形 2"/>
          <p:cNvSpPr/>
          <p:nvPr/>
        </p:nvSpPr>
        <p:spPr>
          <a:xfrm>
            <a:off x="1152497" y="905171"/>
            <a:ext cx="5038559" cy="369332"/>
          </a:xfrm>
          <a:prstGeom prst="rect">
            <a:avLst/>
          </a:prstGeom>
        </p:spPr>
        <p:txBody>
          <a:bodyPr wrap="none">
            <a:spAutoFit/>
          </a:bodyPr>
          <a:lstStyle/>
          <a:p>
            <a:r>
              <a:rPr lang="en-US" altLang="zh-CN" dirty="0"/>
              <a:t>XML </a:t>
            </a:r>
            <a:r>
              <a:rPr lang="zh-CN" altLang="zh-CN" dirty="0"/>
              <a:t>元素是可扩展，以携带更多的信息。例如：</a:t>
            </a:r>
          </a:p>
        </p:txBody>
      </p:sp>
      <p:sp>
        <p:nvSpPr>
          <p:cNvPr id="4" name="TextBox 3"/>
          <p:cNvSpPr txBox="1"/>
          <p:nvPr/>
        </p:nvSpPr>
        <p:spPr>
          <a:xfrm>
            <a:off x="1152497" y="1317539"/>
            <a:ext cx="9767140" cy="2070616"/>
          </a:xfrm>
          <a:prstGeom prst="roundRect">
            <a:avLst>
              <a:gd name="adj" fmla="val 4839"/>
            </a:avLst>
          </a:prstGeom>
          <a:solidFill>
            <a:schemeClr val="bg1">
              <a:lumMod val="85000"/>
            </a:schemeClr>
          </a:solidFill>
        </p:spPr>
        <p:txBody>
          <a:bodyPr wrap="square" rtlCol="0">
            <a:spAutoFit/>
          </a:bodyPr>
          <a:lstStyle/>
          <a:p>
            <a:r>
              <a:rPr lang="en-US" altLang="zh-CN" dirty="0"/>
              <a:t>&lt;note&gt;</a:t>
            </a:r>
            <a:endParaRPr lang="zh-CN" altLang="zh-CN" dirty="0"/>
          </a:p>
          <a:p>
            <a:pPr defTabSz="1520825"/>
            <a:r>
              <a:rPr lang="en-US" altLang="zh-CN" dirty="0"/>
              <a:t>          &lt;date&gt;2017-08-08&lt;/date&gt;</a:t>
            </a:r>
            <a:endParaRPr lang="zh-CN" altLang="zh-CN" dirty="0"/>
          </a:p>
          <a:p>
            <a:pPr defTabSz="1520825"/>
            <a:r>
              <a:rPr lang="en-US" altLang="zh-CN" dirty="0"/>
              <a:t>          &lt;to&gt;George&lt;/to&gt;</a:t>
            </a:r>
            <a:endParaRPr lang="zh-CN" altLang="zh-CN" dirty="0"/>
          </a:p>
          <a:p>
            <a:pPr defTabSz="1520825"/>
            <a:r>
              <a:rPr lang="en-US" altLang="zh-CN" dirty="0"/>
              <a:t>          &lt;from&gt;John&lt;/from&gt;</a:t>
            </a:r>
            <a:endParaRPr lang="zh-CN" altLang="zh-CN" dirty="0"/>
          </a:p>
          <a:p>
            <a:pPr defTabSz="1520825"/>
            <a:r>
              <a:rPr lang="en-US" altLang="zh-CN" dirty="0"/>
              <a:t>          &lt;heading&gt;Reminder&lt;/heading&gt;</a:t>
            </a:r>
            <a:endParaRPr lang="zh-CN" altLang="zh-CN" dirty="0"/>
          </a:p>
          <a:p>
            <a:pPr defTabSz="1520825"/>
            <a:r>
              <a:rPr lang="en-US" altLang="zh-CN" dirty="0"/>
              <a:t>          &lt;body&gt;Don't forget the meeting!&lt;/body&gt;</a:t>
            </a:r>
            <a:endParaRPr lang="zh-CN" altLang="zh-CN" dirty="0"/>
          </a:p>
          <a:p>
            <a:r>
              <a:rPr lang="en-US" altLang="zh-CN" dirty="0"/>
              <a:t>&lt;/note&gt;</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show="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9" name="文本框 68"/>
          <p:cNvSpPr txBox="1"/>
          <p:nvPr/>
        </p:nvSpPr>
        <p:spPr>
          <a:xfrm>
            <a:off x="5104780" y="2446527"/>
            <a:ext cx="3122211" cy="523220"/>
          </a:xfrm>
          <a:prstGeom prst="rect">
            <a:avLst/>
          </a:prstGeom>
          <a:gradFill>
            <a:gsLst>
              <a:gs pos="0">
                <a:srgbClr val="CA687F"/>
              </a:gs>
              <a:gs pos="18000">
                <a:srgbClr val="CA687F"/>
              </a:gs>
              <a:gs pos="100000">
                <a:srgbClr val="E7B2C4"/>
              </a:gs>
            </a:gsLst>
            <a:lin ang="5400000" scaled="0"/>
          </a:gradFill>
          <a:effectLst/>
        </p:spPr>
        <p:txBody>
          <a:bodyPr wrap="square" rtlCol="0">
            <a:spAutoFit/>
          </a:bodyPr>
          <a:lstStyle/>
          <a:p>
            <a:pPr algn="ctr"/>
            <a:r>
              <a:rPr lang="en-US" altLang="zh-CN" sz="2800" b="1" dirty="0">
                <a:solidFill>
                  <a:schemeClr val="bg1"/>
                </a:solidFill>
              </a:rPr>
              <a:t>XML </a:t>
            </a:r>
            <a:r>
              <a:rPr lang="zh-CN" altLang="zh-CN" sz="2800" b="1" dirty="0">
                <a:solidFill>
                  <a:schemeClr val="bg1"/>
                </a:solidFill>
              </a:rPr>
              <a:t>属</a:t>
            </a:r>
            <a:r>
              <a:rPr lang="en-US" altLang="zh-CN" sz="2800" b="1" dirty="0">
                <a:solidFill>
                  <a:schemeClr val="bg1"/>
                </a:solidFill>
              </a:rPr>
              <a:t> </a:t>
            </a:r>
            <a:r>
              <a:rPr lang="zh-CN" altLang="zh-CN" sz="2800" b="1" dirty="0">
                <a:solidFill>
                  <a:schemeClr val="bg1"/>
                </a:solidFill>
              </a:rPr>
              <a:t>性</a:t>
            </a:r>
          </a:p>
        </p:txBody>
      </p:sp>
      <p:sp>
        <p:nvSpPr>
          <p:cNvPr id="20" name="文本框 128"/>
          <p:cNvSpPr txBox="1"/>
          <p:nvPr/>
        </p:nvSpPr>
        <p:spPr>
          <a:xfrm>
            <a:off x="4214355" y="2381505"/>
            <a:ext cx="828000" cy="707886"/>
          </a:xfrm>
          <a:prstGeom prst="rect">
            <a:avLst/>
          </a:prstGeom>
          <a:noFill/>
          <a:ln>
            <a:noFill/>
          </a:ln>
        </p:spPr>
        <p:txBody>
          <a:bodyPr wrap="square" rtlCol="0">
            <a:spAutoFit/>
          </a:bodyPr>
          <a:lstStyle/>
          <a:p>
            <a:pPr algn="ctr"/>
            <a:r>
              <a:rPr lang="en-US" altLang="zh-CN" sz="4000" b="1" dirty="0">
                <a:solidFill>
                  <a:schemeClr val="bg1"/>
                </a:solidFill>
                <a:latin typeface="微软雅黑" panose="020B0503020204020204" charset="-122"/>
                <a:ea typeface="微软雅黑" panose="020B0503020204020204" charset="-122"/>
              </a:rPr>
              <a:t>04</a:t>
            </a:r>
          </a:p>
        </p:txBody>
      </p:sp>
      <p:sp>
        <p:nvSpPr>
          <p:cNvPr id="21" name="矩形 20"/>
          <p:cNvSpPr/>
          <p:nvPr/>
        </p:nvSpPr>
        <p:spPr>
          <a:xfrm>
            <a:off x="4214355" y="2321448"/>
            <a:ext cx="828000" cy="82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矩形 1"/>
          <p:cNvSpPr/>
          <p:nvPr/>
        </p:nvSpPr>
        <p:spPr>
          <a:xfrm>
            <a:off x="5193049" y="3141126"/>
            <a:ext cx="1577676" cy="369332"/>
          </a:xfrm>
          <a:prstGeom prst="rect">
            <a:avLst/>
          </a:prstGeom>
        </p:spPr>
        <p:txBody>
          <a:bodyPr wrap="none">
            <a:spAutoFit/>
          </a:bodyPr>
          <a:lstStyle/>
          <a:p>
            <a:r>
              <a:rPr lang="en-US" altLang="zh-CN" b="1" dirty="0"/>
              <a:t>1. </a:t>
            </a:r>
            <a:r>
              <a:rPr lang="zh-CN" altLang="zh-CN" b="1" dirty="0"/>
              <a:t>属性的用法</a:t>
            </a:r>
          </a:p>
        </p:txBody>
      </p:sp>
      <p:sp>
        <p:nvSpPr>
          <p:cNvPr id="7" name="矩形 6"/>
          <p:cNvSpPr/>
          <p:nvPr/>
        </p:nvSpPr>
        <p:spPr>
          <a:xfrm>
            <a:off x="5193049" y="3630224"/>
            <a:ext cx="1577676" cy="369332"/>
          </a:xfrm>
          <a:prstGeom prst="rect">
            <a:avLst/>
          </a:prstGeom>
        </p:spPr>
        <p:txBody>
          <a:bodyPr wrap="none">
            <a:spAutoFit/>
          </a:bodyPr>
          <a:lstStyle/>
          <a:p>
            <a:r>
              <a:rPr lang="en-US" altLang="zh-CN" b="1" dirty="0"/>
              <a:t>2. </a:t>
            </a:r>
            <a:r>
              <a:rPr lang="zh-CN" altLang="zh-CN" b="1" dirty="0"/>
              <a:t>属性与元素</a:t>
            </a:r>
          </a:p>
        </p:txBody>
      </p:sp>
      <p:sp>
        <p:nvSpPr>
          <p:cNvPr id="8" name="矩形 7"/>
          <p:cNvSpPr/>
          <p:nvPr/>
        </p:nvSpPr>
        <p:spPr>
          <a:xfrm>
            <a:off x="5193049" y="4138152"/>
            <a:ext cx="2807179" cy="369332"/>
          </a:xfrm>
          <a:prstGeom prst="rect">
            <a:avLst/>
          </a:prstGeom>
        </p:spPr>
        <p:txBody>
          <a:bodyPr wrap="none">
            <a:spAutoFit/>
          </a:bodyPr>
          <a:lstStyle/>
          <a:p>
            <a:r>
              <a:rPr lang="en-US" altLang="zh-CN" b="1" dirty="0"/>
              <a:t>3. </a:t>
            </a:r>
            <a:r>
              <a:rPr lang="zh-CN" altLang="zh-CN" b="1" dirty="0"/>
              <a:t>针对元数据的</a:t>
            </a:r>
            <a:r>
              <a:rPr lang="en-US" altLang="zh-CN" b="1" dirty="0"/>
              <a:t> XML </a:t>
            </a:r>
            <a:r>
              <a:rPr lang="zh-CN" altLang="zh-CN" b="1" dirty="0"/>
              <a:t>属性</a:t>
            </a:r>
          </a:p>
        </p:txBody>
      </p:sp>
    </p:spTree>
    <p:custDataLst>
      <p:tags r:id="rId1"/>
    </p:custData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1. </a:t>
            </a:r>
            <a:r>
              <a:rPr lang="zh-CN" altLang="zh-CN" sz="2400" b="1" dirty="0">
                <a:solidFill>
                  <a:schemeClr val="bg1"/>
                </a:solidFill>
              </a:rPr>
              <a:t>属性的用法</a:t>
            </a:r>
          </a:p>
        </p:txBody>
      </p:sp>
      <p:sp>
        <p:nvSpPr>
          <p:cNvPr id="3" name="TextBox 2"/>
          <p:cNvSpPr txBox="1"/>
          <p:nvPr/>
        </p:nvSpPr>
        <p:spPr>
          <a:xfrm>
            <a:off x="956930" y="988828"/>
            <a:ext cx="10100930" cy="923330"/>
          </a:xfrm>
          <a:prstGeom prst="rect">
            <a:avLst/>
          </a:prstGeom>
          <a:noFill/>
        </p:spPr>
        <p:txBody>
          <a:bodyPr wrap="square" rtlCol="0">
            <a:spAutoFit/>
          </a:bodyPr>
          <a:lstStyle/>
          <a:p>
            <a:pPr indent="446405"/>
            <a:r>
              <a:rPr lang="en-US" altLang="zh-CN" dirty="0"/>
              <a:t>XML </a:t>
            </a:r>
            <a:r>
              <a:rPr lang="zh-CN" altLang="zh-CN" dirty="0"/>
              <a:t>元素可以在开始标签中包含属性，类似</a:t>
            </a:r>
            <a:r>
              <a:rPr lang="en-US" altLang="zh-CN" dirty="0"/>
              <a:t> HTML</a:t>
            </a:r>
            <a:r>
              <a:rPr lang="zh-CN" altLang="zh-CN" dirty="0"/>
              <a:t>，属性提供关于元素的额外（附加）信息，它通常提供不属于数据组成部分。在下面的例子中，文件类型与数据无关，但是对需要处理这个元素的软件来说却很重要：</a:t>
            </a:r>
          </a:p>
        </p:txBody>
      </p:sp>
      <p:sp>
        <p:nvSpPr>
          <p:cNvPr id="4" name="圆角矩形 3"/>
          <p:cNvSpPr/>
          <p:nvPr/>
        </p:nvSpPr>
        <p:spPr>
          <a:xfrm>
            <a:off x="1534100" y="1912158"/>
            <a:ext cx="8907072" cy="408623"/>
          </a:xfrm>
          <a:prstGeom prst="roundRect">
            <a:avLst/>
          </a:prstGeom>
          <a:solidFill>
            <a:schemeClr val="bg1">
              <a:lumMod val="85000"/>
            </a:schemeClr>
          </a:solidFill>
        </p:spPr>
        <p:txBody>
          <a:bodyPr wrap="square">
            <a:spAutoFit/>
          </a:bodyPr>
          <a:lstStyle/>
          <a:p>
            <a:r>
              <a:rPr lang="en-US" altLang="zh-CN" dirty="0"/>
              <a:t>&lt;file type="gif"&gt;computer.gif&lt;/file&gt;</a:t>
            </a:r>
            <a:endParaRPr lang="zh-CN" altLang="zh-CN" dirty="0"/>
          </a:p>
        </p:txBody>
      </p:sp>
      <p:sp>
        <p:nvSpPr>
          <p:cNvPr id="5" name="TextBox 4"/>
          <p:cNvSpPr txBox="1"/>
          <p:nvPr/>
        </p:nvSpPr>
        <p:spPr>
          <a:xfrm>
            <a:off x="956930" y="2445488"/>
            <a:ext cx="9962707" cy="646331"/>
          </a:xfrm>
          <a:prstGeom prst="rect">
            <a:avLst/>
          </a:prstGeom>
          <a:noFill/>
        </p:spPr>
        <p:txBody>
          <a:bodyPr wrap="square" rtlCol="0">
            <a:spAutoFit/>
          </a:bodyPr>
          <a:lstStyle/>
          <a:p>
            <a:pPr indent="446405"/>
            <a:r>
              <a:rPr lang="en-US" altLang="zh-CN" dirty="0"/>
              <a:t>XML </a:t>
            </a:r>
            <a:r>
              <a:rPr lang="zh-CN" altLang="zh-CN" dirty="0"/>
              <a:t>属性必须被引号包围，不过单引号和双引号均可使用。如果属性值本身包含双引号，那么有必要使用单引号。例如：</a:t>
            </a:r>
          </a:p>
        </p:txBody>
      </p:sp>
      <p:sp>
        <p:nvSpPr>
          <p:cNvPr id="6" name="圆角矩形 5"/>
          <p:cNvSpPr/>
          <p:nvPr/>
        </p:nvSpPr>
        <p:spPr>
          <a:xfrm>
            <a:off x="1545652" y="3091819"/>
            <a:ext cx="8895520" cy="408623"/>
          </a:xfrm>
          <a:prstGeom prst="roundRect">
            <a:avLst/>
          </a:prstGeom>
          <a:solidFill>
            <a:schemeClr val="bg1">
              <a:lumMod val="85000"/>
            </a:schemeClr>
          </a:solidFill>
        </p:spPr>
        <p:txBody>
          <a:bodyPr wrap="square">
            <a:spAutoFit/>
          </a:bodyPr>
          <a:lstStyle/>
          <a:p>
            <a:r>
              <a:rPr lang="en-US" altLang="zh-CN" dirty="0"/>
              <a:t>&lt;gangster name='George "Shotgun" Ziegler'&gt;</a:t>
            </a:r>
            <a:endParaRPr lang="zh-CN" altLang="zh-CN" dirty="0"/>
          </a:p>
        </p:txBody>
      </p:sp>
      <p:sp>
        <p:nvSpPr>
          <p:cNvPr id="7" name="矩形 6"/>
          <p:cNvSpPr/>
          <p:nvPr/>
        </p:nvSpPr>
        <p:spPr>
          <a:xfrm>
            <a:off x="1378826" y="3613666"/>
            <a:ext cx="3416320" cy="369332"/>
          </a:xfrm>
          <a:prstGeom prst="rect">
            <a:avLst/>
          </a:prstGeom>
        </p:spPr>
        <p:txBody>
          <a:bodyPr wrap="none">
            <a:spAutoFit/>
          </a:bodyPr>
          <a:lstStyle/>
          <a:p>
            <a:r>
              <a:rPr lang="zh-CN" altLang="zh-CN" dirty="0"/>
              <a:t>或者可以使用实体引用，例如：</a:t>
            </a:r>
          </a:p>
        </p:txBody>
      </p:sp>
      <p:sp>
        <p:nvSpPr>
          <p:cNvPr id="8" name="圆角矩形 7"/>
          <p:cNvSpPr/>
          <p:nvPr/>
        </p:nvSpPr>
        <p:spPr>
          <a:xfrm>
            <a:off x="1545652" y="3982998"/>
            <a:ext cx="8895520" cy="408623"/>
          </a:xfrm>
          <a:prstGeom prst="roundRect">
            <a:avLst/>
          </a:prstGeom>
          <a:solidFill>
            <a:schemeClr val="bg1">
              <a:lumMod val="85000"/>
            </a:schemeClr>
          </a:solidFill>
        </p:spPr>
        <p:txBody>
          <a:bodyPr wrap="square">
            <a:spAutoFit/>
          </a:bodyPr>
          <a:lstStyle/>
          <a:p>
            <a:r>
              <a:rPr lang="en-US" altLang="zh-CN" dirty="0"/>
              <a:t>&lt;gangster name="George &amp;</a:t>
            </a:r>
            <a:r>
              <a:rPr lang="en-US" altLang="zh-CN" dirty="0" err="1"/>
              <a:t>quot;Shotgun&amp;quot</a:t>
            </a:r>
            <a:r>
              <a:rPr lang="en-US" altLang="zh-CN" dirty="0"/>
              <a:t>; Ziegler"&gt;</a:t>
            </a:r>
            <a:endParaRPr lang="zh-CN" altLang="zh-CN" dirty="0"/>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2. </a:t>
            </a:r>
            <a:r>
              <a:rPr lang="zh-CN" altLang="zh-CN" sz="2400" b="1" dirty="0">
                <a:solidFill>
                  <a:schemeClr val="bg1"/>
                </a:solidFill>
              </a:rPr>
              <a:t>属性与元素</a:t>
            </a:r>
          </a:p>
        </p:txBody>
      </p:sp>
      <p:sp>
        <p:nvSpPr>
          <p:cNvPr id="3" name="矩形 2"/>
          <p:cNvSpPr/>
          <p:nvPr/>
        </p:nvSpPr>
        <p:spPr>
          <a:xfrm>
            <a:off x="1123507" y="958059"/>
            <a:ext cx="6096000" cy="646331"/>
          </a:xfrm>
          <a:prstGeom prst="rect">
            <a:avLst/>
          </a:prstGeom>
        </p:spPr>
        <p:txBody>
          <a:bodyPr>
            <a:spAutoFit/>
          </a:bodyPr>
          <a:lstStyle/>
          <a:p>
            <a:r>
              <a:rPr lang="zh-CN" altLang="zh-CN" dirty="0"/>
              <a:t>请看下面两个例子。</a:t>
            </a:r>
          </a:p>
          <a:p>
            <a:r>
              <a:rPr lang="zh-CN" altLang="zh-CN" dirty="0"/>
              <a:t>例</a:t>
            </a:r>
            <a:r>
              <a:rPr lang="en-US" altLang="zh-CN" dirty="0"/>
              <a:t>1</a:t>
            </a:r>
            <a:r>
              <a:rPr lang="zh-CN" altLang="zh-CN" dirty="0"/>
              <a:t>：</a:t>
            </a:r>
          </a:p>
        </p:txBody>
      </p:sp>
      <p:sp>
        <p:nvSpPr>
          <p:cNvPr id="4" name="圆角矩形 3"/>
          <p:cNvSpPr/>
          <p:nvPr/>
        </p:nvSpPr>
        <p:spPr>
          <a:xfrm>
            <a:off x="1219199" y="1604390"/>
            <a:ext cx="9477153" cy="1328023"/>
          </a:xfrm>
          <a:prstGeom prst="roundRect">
            <a:avLst>
              <a:gd name="adj" fmla="val 11863"/>
            </a:avLst>
          </a:prstGeom>
          <a:solidFill>
            <a:schemeClr val="bg1">
              <a:lumMod val="85000"/>
            </a:schemeClr>
          </a:solidFill>
        </p:spPr>
        <p:txBody>
          <a:bodyPr wrap="square">
            <a:spAutoFit/>
          </a:bodyPr>
          <a:lstStyle/>
          <a:p>
            <a:r>
              <a:rPr lang="en-US" altLang="zh-CN" dirty="0"/>
              <a:t>&lt;person sex="female"&gt;</a:t>
            </a:r>
            <a:endParaRPr lang="zh-CN" altLang="zh-CN" dirty="0"/>
          </a:p>
          <a:p>
            <a:r>
              <a:rPr lang="en-US" altLang="zh-CN" dirty="0"/>
              <a:t>  	&lt;</a:t>
            </a:r>
            <a:r>
              <a:rPr lang="en-US" altLang="zh-CN" dirty="0" err="1"/>
              <a:t>firstname</a:t>
            </a:r>
            <a:r>
              <a:rPr lang="en-US" altLang="zh-CN" dirty="0"/>
              <a:t>&gt;Anna&lt;/</a:t>
            </a:r>
            <a:r>
              <a:rPr lang="en-US" altLang="zh-CN" dirty="0" err="1"/>
              <a:t>firstname</a:t>
            </a:r>
            <a:r>
              <a:rPr lang="en-US" altLang="zh-CN" dirty="0"/>
              <a:t>&gt;</a:t>
            </a:r>
            <a:endParaRPr lang="zh-CN" altLang="zh-CN" dirty="0"/>
          </a:p>
          <a:p>
            <a:r>
              <a:rPr lang="en-US" altLang="zh-CN" dirty="0"/>
              <a:t>  	&lt;</a:t>
            </a:r>
            <a:r>
              <a:rPr lang="en-US" altLang="zh-CN" dirty="0" err="1"/>
              <a:t>lastname</a:t>
            </a:r>
            <a:r>
              <a:rPr lang="en-US" altLang="zh-CN" dirty="0"/>
              <a:t>&gt;Smith&lt;/</a:t>
            </a:r>
            <a:r>
              <a:rPr lang="en-US" altLang="zh-CN" dirty="0" err="1"/>
              <a:t>lastname</a:t>
            </a:r>
            <a:r>
              <a:rPr lang="en-US" altLang="zh-CN" dirty="0"/>
              <a:t>&gt;</a:t>
            </a:r>
            <a:endParaRPr lang="zh-CN" altLang="zh-CN" dirty="0"/>
          </a:p>
          <a:p>
            <a:r>
              <a:rPr lang="en-US" altLang="zh-CN" dirty="0"/>
              <a:t>&lt;/person&gt; </a:t>
            </a:r>
            <a:endParaRPr lang="zh-CN" altLang="zh-CN" dirty="0"/>
          </a:p>
        </p:txBody>
      </p:sp>
      <p:sp>
        <p:nvSpPr>
          <p:cNvPr id="5" name="矩形 4"/>
          <p:cNvSpPr/>
          <p:nvPr/>
        </p:nvSpPr>
        <p:spPr>
          <a:xfrm>
            <a:off x="1144768" y="2932413"/>
            <a:ext cx="763351" cy="369332"/>
          </a:xfrm>
          <a:prstGeom prst="rect">
            <a:avLst/>
          </a:prstGeom>
        </p:spPr>
        <p:txBody>
          <a:bodyPr wrap="none">
            <a:spAutoFit/>
          </a:bodyPr>
          <a:lstStyle/>
          <a:p>
            <a:r>
              <a:rPr lang="zh-CN" altLang="zh-CN" dirty="0"/>
              <a:t>例</a:t>
            </a:r>
            <a:r>
              <a:rPr lang="en-US" altLang="zh-CN" dirty="0"/>
              <a:t>2</a:t>
            </a:r>
            <a:r>
              <a:rPr lang="zh-CN" altLang="zh-CN" dirty="0"/>
              <a:t>：</a:t>
            </a:r>
          </a:p>
        </p:txBody>
      </p:sp>
      <p:sp>
        <p:nvSpPr>
          <p:cNvPr id="6" name="圆角矩形 5"/>
          <p:cNvSpPr/>
          <p:nvPr/>
        </p:nvSpPr>
        <p:spPr>
          <a:xfrm>
            <a:off x="1219198" y="3301745"/>
            <a:ext cx="9477153" cy="1634490"/>
          </a:xfrm>
          <a:prstGeom prst="roundRect">
            <a:avLst>
              <a:gd name="adj" fmla="val 8861"/>
            </a:avLst>
          </a:prstGeom>
          <a:solidFill>
            <a:schemeClr val="bg1">
              <a:lumMod val="85000"/>
            </a:schemeClr>
          </a:solidFill>
        </p:spPr>
        <p:txBody>
          <a:bodyPr wrap="square">
            <a:spAutoFit/>
          </a:bodyPr>
          <a:lstStyle/>
          <a:p>
            <a:r>
              <a:rPr lang="en-US" altLang="zh-CN" dirty="0"/>
              <a:t>&lt;person&gt;</a:t>
            </a:r>
            <a:endParaRPr lang="zh-CN" altLang="zh-CN" dirty="0"/>
          </a:p>
          <a:p>
            <a:r>
              <a:rPr lang="en-US" altLang="zh-CN" dirty="0"/>
              <a:t>  	&lt;sex&gt;female&lt;/sex&gt;</a:t>
            </a:r>
            <a:endParaRPr lang="zh-CN" altLang="zh-CN" dirty="0"/>
          </a:p>
          <a:p>
            <a:r>
              <a:rPr lang="en-US" altLang="zh-CN" dirty="0"/>
              <a:t>  	&lt;</a:t>
            </a:r>
            <a:r>
              <a:rPr lang="en-US" altLang="zh-CN" dirty="0" err="1"/>
              <a:t>firstname</a:t>
            </a:r>
            <a:r>
              <a:rPr lang="en-US" altLang="zh-CN" dirty="0"/>
              <a:t>&gt;Anna&lt;/</a:t>
            </a:r>
            <a:r>
              <a:rPr lang="en-US" altLang="zh-CN" dirty="0" err="1"/>
              <a:t>firstname</a:t>
            </a:r>
            <a:r>
              <a:rPr lang="en-US" altLang="zh-CN" dirty="0"/>
              <a:t>&gt;</a:t>
            </a:r>
            <a:endParaRPr lang="zh-CN" altLang="zh-CN" dirty="0"/>
          </a:p>
          <a:p>
            <a:r>
              <a:rPr lang="en-US" altLang="zh-CN" dirty="0"/>
              <a:t>  	&lt;</a:t>
            </a:r>
            <a:r>
              <a:rPr lang="en-US" altLang="zh-CN" dirty="0" err="1"/>
              <a:t>lastname</a:t>
            </a:r>
            <a:r>
              <a:rPr lang="en-US" altLang="zh-CN" dirty="0"/>
              <a:t>&gt;Smith&lt;/</a:t>
            </a:r>
            <a:r>
              <a:rPr lang="en-US" altLang="zh-CN" dirty="0" err="1"/>
              <a:t>lastname</a:t>
            </a:r>
            <a:r>
              <a:rPr lang="en-US" altLang="zh-CN" dirty="0"/>
              <a:t>&gt;</a:t>
            </a:r>
            <a:endParaRPr lang="zh-CN" altLang="zh-CN" dirty="0"/>
          </a:p>
          <a:p>
            <a:r>
              <a:rPr lang="en-US" altLang="zh-CN" dirty="0"/>
              <a:t>&lt;/person&gt; </a:t>
            </a:r>
            <a:endParaRPr lang="zh-CN" altLang="zh-CN" dirty="0"/>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2. </a:t>
            </a:r>
            <a:r>
              <a:rPr lang="zh-CN" altLang="zh-CN" sz="2400" b="1" dirty="0">
                <a:solidFill>
                  <a:schemeClr val="bg1"/>
                </a:solidFill>
              </a:rPr>
              <a:t>属性与元素</a:t>
            </a:r>
          </a:p>
        </p:txBody>
      </p:sp>
      <p:sp>
        <p:nvSpPr>
          <p:cNvPr id="3" name="TextBox 2"/>
          <p:cNvSpPr txBox="1"/>
          <p:nvPr/>
        </p:nvSpPr>
        <p:spPr>
          <a:xfrm>
            <a:off x="903767" y="1180214"/>
            <a:ext cx="9867014" cy="2585323"/>
          </a:xfrm>
          <a:prstGeom prst="rect">
            <a:avLst/>
          </a:prstGeom>
          <a:noFill/>
        </p:spPr>
        <p:txBody>
          <a:bodyPr wrap="square" rtlCol="0">
            <a:spAutoFit/>
          </a:bodyPr>
          <a:lstStyle/>
          <a:p>
            <a:pPr indent="446405">
              <a:lnSpc>
                <a:spcPct val="150000"/>
              </a:lnSpc>
            </a:pPr>
            <a:r>
              <a:rPr lang="zh-CN" altLang="zh-CN" dirty="0"/>
              <a:t>一般来说，在</a:t>
            </a:r>
            <a:r>
              <a:rPr lang="en-US" altLang="zh-CN" dirty="0"/>
              <a:t> XML </a:t>
            </a:r>
            <a:r>
              <a:rPr lang="zh-CN" altLang="zh-CN" dirty="0"/>
              <a:t>中应该尽量避免使用属性。如果信息感觉起来很像数据，建议使用子元素。因为使用属性会引起的一些问题：</a:t>
            </a:r>
          </a:p>
          <a:p>
            <a:pPr indent="446405">
              <a:lnSpc>
                <a:spcPct val="150000"/>
              </a:lnSpc>
            </a:pPr>
            <a:r>
              <a:rPr lang="zh-CN" altLang="en-US" dirty="0">
                <a:solidFill>
                  <a:schemeClr val="bg1"/>
                </a:solidFill>
                <a:sym typeface="Wingdings" panose="05000000000000000000"/>
              </a:rPr>
              <a:t></a:t>
            </a:r>
            <a:r>
              <a:rPr lang="zh-CN" altLang="zh-CN" dirty="0"/>
              <a:t>（</a:t>
            </a:r>
            <a:r>
              <a:rPr lang="en-US" altLang="zh-CN" dirty="0"/>
              <a:t>1</a:t>
            </a:r>
            <a:r>
              <a:rPr lang="zh-CN" altLang="zh-CN" dirty="0"/>
              <a:t>）属性无法包含多重的值（元素可以）；</a:t>
            </a:r>
          </a:p>
          <a:p>
            <a:pPr indent="446405">
              <a:lnSpc>
                <a:spcPct val="150000"/>
              </a:lnSpc>
            </a:pPr>
            <a:r>
              <a:rPr lang="zh-CN" altLang="en-US" dirty="0">
                <a:solidFill>
                  <a:schemeClr val="bg1"/>
                </a:solidFill>
                <a:sym typeface="Wingdings" panose="05000000000000000000"/>
              </a:rPr>
              <a:t></a:t>
            </a:r>
            <a:r>
              <a:rPr lang="zh-CN" altLang="zh-CN" dirty="0"/>
              <a:t>（</a:t>
            </a:r>
            <a:r>
              <a:rPr lang="en-US" altLang="zh-CN" dirty="0"/>
              <a:t>2</a:t>
            </a:r>
            <a:r>
              <a:rPr lang="zh-CN" altLang="zh-CN" dirty="0"/>
              <a:t>）属性无法描述树结构（元素可以）；</a:t>
            </a:r>
          </a:p>
          <a:p>
            <a:pPr indent="446405">
              <a:lnSpc>
                <a:spcPct val="150000"/>
              </a:lnSpc>
            </a:pPr>
            <a:r>
              <a:rPr lang="zh-CN" altLang="en-US" dirty="0">
                <a:solidFill>
                  <a:schemeClr val="bg1"/>
                </a:solidFill>
                <a:sym typeface="Wingdings" panose="05000000000000000000"/>
              </a:rPr>
              <a:t></a:t>
            </a:r>
            <a:r>
              <a:rPr lang="zh-CN" altLang="zh-CN" dirty="0"/>
              <a:t>（</a:t>
            </a:r>
            <a:r>
              <a:rPr lang="en-US" altLang="zh-CN" dirty="0"/>
              <a:t>3</a:t>
            </a:r>
            <a:r>
              <a:rPr lang="zh-CN" altLang="zh-CN" dirty="0"/>
              <a:t>）属性不易扩展（为未来的变化）；</a:t>
            </a:r>
          </a:p>
          <a:p>
            <a:pPr indent="446405">
              <a:lnSpc>
                <a:spcPct val="150000"/>
              </a:lnSpc>
            </a:pPr>
            <a:r>
              <a:rPr lang="zh-CN" altLang="en-US" dirty="0">
                <a:solidFill>
                  <a:schemeClr val="bg1"/>
                </a:solidFill>
                <a:sym typeface="Wingdings" panose="05000000000000000000"/>
              </a:rPr>
              <a:t></a:t>
            </a:r>
            <a:r>
              <a:rPr lang="zh-CN" altLang="zh-CN" dirty="0"/>
              <a:t>（</a:t>
            </a:r>
            <a:r>
              <a:rPr lang="en-US" altLang="zh-CN" dirty="0"/>
              <a:t>4</a:t>
            </a:r>
            <a:r>
              <a:rPr lang="zh-CN" altLang="zh-CN" dirty="0"/>
              <a:t>）属性难以阅读和维护。</a:t>
            </a: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73464" y="282012"/>
            <a:ext cx="4649410" cy="461665"/>
          </a:xfrm>
          <a:prstGeom prst="rect">
            <a:avLst/>
          </a:prstGeom>
          <a:noFill/>
        </p:spPr>
        <p:txBody>
          <a:bodyPr wrap="square" rtlCol="0">
            <a:spAutoFit/>
          </a:bodyPr>
          <a:lstStyle/>
          <a:p>
            <a:r>
              <a:rPr lang="en-US" altLang="zh-CN" sz="2400" b="1" dirty="0">
                <a:solidFill>
                  <a:schemeClr val="bg1"/>
                </a:solidFill>
              </a:rPr>
              <a:t>3. </a:t>
            </a:r>
            <a:r>
              <a:rPr lang="zh-CN" altLang="zh-CN" sz="2400" b="1" dirty="0">
                <a:solidFill>
                  <a:schemeClr val="bg1"/>
                </a:solidFill>
              </a:rPr>
              <a:t>针对元数据的</a:t>
            </a:r>
            <a:r>
              <a:rPr lang="en-US" altLang="zh-CN" sz="2400" b="1" dirty="0">
                <a:solidFill>
                  <a:schemeClr val="bg1"/>
                </a:solidFill>
              </a:rPr>
              <a:t> XML </a:t>
            </a:r>
            <a:r>
              <a:rPr lang="zh-CN" altLang="zh-CN" sz="2400" b="1" dirty="0">
                <a:solidFill>
                  <a:schemeClr val="bg1"/>
                </a:solidFill>
              </a:rPr>
              <a:t>属性</a:t>
            </a:r>
          </a:p>
        </p:txBody>
      </p:sp>
      <p:sp>
        <p:nvSpPr>
          <p:cNvPr id="3" name="矩形 2"/>
          <p:cNvSpPr/>
          <p:nvPr/>
        </p:nvSpPr>
        <p:spPr>
          <a:xfrm>
            <a:off x="1169197" y="1117823"/>
            <a:ext cx="4112023" cy="369332"/>
          </a:xfrm>
          <a:prstGeom prst="rect">
            <a:avLst/>
          </a:prstGeom>
        </p:spPr>
        <p:txBody>
          <a:bodyPr wrap="none">
            <a:spAutoFit/>
          </a:bodyPr>
          <a:lstStyle/>
          <a:p>
            <a:r>
              <a:rPr lang="zh-CN" altLang="zh-CN" dirty="0"/>
              <a:t>有时候会使用</a:t>
            </a:r>
            <a:r>
              <a:rPr lang="en-US" altLang="zh-CN" dirty="0"/>
              <a:t>id</a:t>
            </a:r>
            <a:r>
              <a:rPr lang="zh-CN" altLang="zh-CN" dirty="0"/>
              <a:t>标识</a:t>
            </a:r>
            <a:r>
              <a:rPr lang="en-US" altLang="zh-CN" dirty="0"/>
              <a:t> XML </a:t>
            </a:r>
            <a:r>
              <a:rPr lang="zh-CN" altLang="zh-CN" dirty="0"/>
              <a:t>元素，例如：</a:t>
            </a:r>
          </a:p>
        </p:txBody>
      </p:sp>
      <p:sp>
        <p:nvSpPr>
          <p:cNvPr id="4" name="TextBox 3"/>
          <p:cNvSpPr txBox="1"/>
          <p:nvPr/>
        </p:nvSpPr>
        <p:spPr>
          <a:xfrm>
            <a:off x="1265274" y="1448998"/>
            <a:ext cx="9314122" cy="4047113"/>
          </a:xfrm>
          <a:prstGeom prst="roundRect">
            <a:avLst>
              <a:gd name="adj" fmla="val 3596"/>
            </a:avLst>
          </a:prstGeom>
          <a:solidFill>
            <a:schemeClr val="bg1">
              <a:lumMod val="85000"/>
            </a:schemeClr>
          </a:solidFill>
        </p:spPr>
        <p:txBody>
          <a:bodyPr wrap="square" rtlCol="0">
            <a:spAutoFit/>
          </a:bodyPr>
          <a:lstStyle/>
          <a:p>
            <a:r>
              <a:rPr lang="en-US" altLang="zh-CN" dirty="0"/>
              <a:t>&lt;messages&gt;</a:t>
            </a:r>
            <a:endParaRPr lang="zh-CN" altLang="zh-CN" dirty="0"/>
          </a:p>
          <a:p>
            <a:r>
              <a:rPr lang="en-US" altLang="zh-CN" dirty="0"/>
              <a:t>  	</a:t>
            </a:r>
            <a:r>
              <a:rPr lang="en-US" altLang="zh-CN" b="1" dirty="0"/>
              <a:t>&lt;note id="501"</a:t>
            </a:r>
            <a:r>
              <a:rPr lang="en-US" altLang="zh-CN" dirty="0"/>
              <a:t>&gt;</a:t>
            </a:r>
            <a:endParaRPr lang="zh-CN" altLang="zh-CN" dirty="0"/>
          </a:p>
          <a:p>
            <a:r>
              <a:rPr lang="en-US" altLang="zh-CN" dirty="0"/>
              <a:t>    	&lt;to&gt;George&lt;/to&gt;</a:t>
            </a:r>
            <a:endParaRPr lang="zh-CN" altLang="zh-CN" dirty="0"/>
          </a:p>
          <a:p>
            <a:r>
              <a:rPr lang="en-US" altLang="zh-CN" dirty="0"/>
              <a:t>    	&lt;from&gt;John&lt;/from&gt;</a:t>
            </a:r>
            <a:endParaRPr lang="zh-CN" altLang="zh-CN" dirty="0"/>
          </a:p>
          <a:p>
            <a:r>
              <a:rPr lang="en-US" altLang="zh-CN" dirty="0"/>
              <a:t>    	&lt;heading&gt;Reminder&lt;/heading&gt;</a:t>
            </a:r>
            <a:endParaRPr lang="zh-CN" altLang="zh-CN" dirty="0"/>
          </a:p>
          <a:p>
            <a:r>
              <a:rPr lang="en-US" altLang="zh-CN" dirty="0"/>
              <a:t>    	&lt;body&gt;Don't forget the meeting!&lt;/body&gt;</a:t>
            </a:r>
            <a:endParaRPr lang="zh-CN" altLang="zh-CN" dirty="0"/>
          </a:p>
          <a:p>
            <a:r>
              <a:rPr lang="en-US" altLang="zh-CN" dirty="0"/>
              <a:t>  	&lt;/note&gt;</a:t>
            </a:r>
            <a:endParaRPr lang="zh-CN" altLang="zh-CN" dirty="0"/>
          </a:p>
          <a:p>
            <a:r>
              <a:rPr lang="en-US" altLang="zh-CN" dirty="0"/>
              <a:t>  	</a:t>
            </a:r>
            <a:r>
              <a:rPr lang="en-US" altLang="zh-CN" b="1" dirty="0"/>
              <a:t>&lt;note id="502"&gt;</a:t>
            </a:r>
            <a:endParaRPr lang="zh-CN" altLang="zh-CN" dirty="0"/>
          </a:p>
          <a:p>
            <a:r>
              <a:rPr lang="en-US" altLang="zh-CN" dirty="0"/>
              <a:t>    	&lt;to&gt;John&lt;/to&gt;</a:t>
            </a:r>
            <a:endParaRPr lang="zh-CN" altLang="zh-CN" dirty="0"/>
          </a:p>
          <a:p>
            <a:r>
              <a:rPr lang="en-US" altLang="zh-CN" dirty="0"/>
              <a:t>    	&lt;from&gt;George&lt;/from&gt;</a:t>
            </a:r>
            <a:endParaRPr lang="zh-CN" altLang="zh-CN" dirty="0"/>
          </a:p>
          <a:p>
            <a:r>
              <a:rPr lang="en-US" altLang="zh-CN" dirty="0"/>
              <a:t>    	&lt;heading&gt;Re: Reminder&lt;/heading&gt;</a:t>
            </a:r>
            <a:endParaRPr lang="zh-CN" altLang="zh-CN" dirty="0"/>
          </a:p>
          <a:p>
            <a:r>
              <a:rPr lang="en-US" altLang="zh-CN" dirty="0"/>
              <a:t>    	&lt;body&gt;I will not&lt;/body&gt;</a:t>
            </a:r>
            <a:endParaRPr lang="zh-CN" altLang="zh-CN" dirty="0"/>
          </a:p>
          <a:p>
            <a:r>
              <a:rPr lang="en-US" altLang="zh-CN" dirty="0"/>
              <a:t>  	&lt;/note&gt; </a:t>
            </a:r>
            <a:endParaRPr lang="zh-CN" altLang="zh-CN" dirty="0"/>
          </a:p>
          <a:p>
            <a:r>
              <a:rPr lang="en-US" altLang="zh-CN" dirty="0"/>
              <a:t>&lt;/messages&gt;</a:t>
            </a: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show="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9" name="文本框 68"/>
          <p:cNvSpPr txBox="1"/>
          <p:nvPr/>
        </p:nvSpPr>
        <p:spPr>
          <a:xfrm>
            <a:off x="5104780" y="2446527"/>
            <a:ext cx="3122211" cy="523220"/>
          </a:xfrm>
          <a:prstGeom prst="rect">
            <a:avLst/>
          </a:prstGeom>
          <a:gradFill>
            <a:gsLst>
              <a:gs pos="0">
                <a:srgbClr val="CA687F"/>
              </a:gs>
              <a:gs pos="18000">
                <a:srgbClr val="CA687F"/>
              </a:gs>
              <a:gs pos="100000">
                <a:srgbClr val="E7B2C4"/>
              </a:gs>
            </a:gsLst>
            <a:lin ang="5400000" scaled="0"/>
          </a:gradFill>
          <a:effectLst/>
        </p:spPr>
        <p:txBody>
          <a:bodyPr wrap="square" rtlCol="0">
            <a:spAutoFit/>
          </a:bodyPr>
          <a:lstStyle/>
          <a:p>
            <a:pPr algn="ctr"/>
            <a:r>
              <a:rPr lang="en-US" altLang="zh-CN" sz="2800" b="1" dirty="0">
                <a:solidFill>
                  <a:schemeClr val="bg1"/>
                </a:solidFill>
              </a:rPr>
              <a:t>XML </a:t>
            </a:r>
            <a:r>
              <a:rPr lang="zh-CN" altLang="zh-CN" sz="2800" b="1" dirty="0">
                <a:solidFill>
                  <a:schemeClr val="bg1"/>
                </a:solidFill>
              </a:rPr>
              <a:t>验</a:t>
            </a:r>
            <a:r>
              <a:rPr lang="en-US" altLang="zh-CN" sz="2800" b="1" dirty="0">
                <a:solidFill>
                  <a:schemeClr val="bg1"/>
                </a:solidFill>
              </a:rPr>
              <a:t> </a:t>
            </a:r>
            <a:r>
              <a:rPr lang="zh-CN" altLang="zh-CN" sz="2800" b="1" dirty="0">
                <a:solidFill>
                  <a:schemeClr val="bg1"/>
                </a:solidFill>
              </a:rPr>
              <a:t>证</a:t>
            </a:r>
          </a:p>
        </p:txBody>
      </p:sp>
      <p:sp>
        <p:nvSpPr>
          <p:cNvPr id="20" name="文本框 128"/>
          <p:cNvSpPr txBox="1"/>
          <p:nvPr/>
        </p:nvSpPr>
        <p:spPr>
          <a:xfrm>
            <a:off x="4214355" y="2381505"/>
            <a:ext cx="828000" cy="707886"/>
          </a:xfrm>
          <a:prstGeom prst="rect">
            <a:avLst/>
          </a:prstGeom>
          <a:noFill/>
          <a:ln>
            <a:noFill/>
          </a:ln>
        </p:spPr>
        <p:txBody>
          <a:bodyPr wrap="square" rtlCol="0">
            <a:spAutoFit/>
          </a:bodyPr>
          <a:lstStyle/>
          <a:p>
            <a:pPr algn="ctr"/>
            <a:r>
              <a:rPr lang="en-US" altLang="zh-CN" sz="4000" b="1" dirty="0">
                <a:solidFill>
                  <a:schemeClr val="bg1"/>
                </a:solidFill>
                <a:latin typeface="微软雅黑" panose="020B0503020204020204" charset="-122"/>
                <a:ea typeface="微软雅黑" panose="020B0503020204020204" charset="-122"/>
              </a:rPr>
              <a:t>05</a:t>
            </a:r>
          </a:p>
        </p:txBody>
      </p:sp>
      <p:sp>
        <p:nvSpPr>
          <p:cNvPr id="21" name="矩形 20"/>
          <p:cNvSpPr/>
          <p:nvPr/>
        </p:nvSpPr>
        <p:spPr>
          <a:xfrm>
            <a:off x="4214355" y="2321448"/>
            <a:ext cx="828000" cy="82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custDataLst>
      <p:tags r:id="rId1"/>
    </p:custData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IMING" val="|2.4"/>
</p:tagLst>
</file>

<file path=ppt/tags/tag10.xml><?xml version="1.0" encoding="utf-8"?>
<p:tagLst xmlns:a="http://schemas.openxmlformats.org/drawingml/2006/main" xmlns:r="http://schemas.openxmlformats.org/officeDocument/2006/relationships" xmlns:p="http://schemas.openxmlformats.org/presentationml/2006/main">
  <p:tag name="TIMING" val="|2.4"/>
</p:tagLst>
</file>

<file path=ppt/tags/tag11.xml><?xml version="1.0" encoding="utf-8"?>
<p:tagLst xmlns:a="http://schemas.openxmlformats.org/drawingml/2006/main" xmlns:r="http://schemas.openxmlformats.org/officeDocument/2006/relationships" xmlns:p="http://schemas.openxmlformats.org/presentationml/2006/main">
  <p:tag name="TIMING" val="|2.4"/>
</p:tagLst>
</file>

<file path=ppt/tags/tag12.xml><?xml version="1.0" encoding="utf-8"?>
<p:tagLst xmlns:a="http://schemas.openxmlformats.org/drawingml/2006/main" xmlns:r="http://schemas.openxmlformats.org/officeDocument/2006/relationships" xmlns:p="http://schemas.openxmlformats.org/presentationml/2006/main">
  <p:tag name="TIMING" val="|1.1"/>
</p:tagLst>
</file>

<file path=ppt/tags/tag13.xml><?xml version="1.0" encoding="utf-8"?>
<p:tagLst xmlns:a="http://schemas.openxmlformats.org/drawingml/2006/main" xmlns:r="http://schemas.openxmlformats.org/officeDocument/2006/relationships" xmlns:p="http://schemas.openxmlformats.org/presentationml/2006/main">
  <p:tag name="TIMING" val="|1.1"/>
</p:tagLst>
</file>

<file path=ppt/tags/tag14.xml><?xml version="1.0" encoding="utf-8"?>
<p:tagLst xmlns:a="http://schemas.openxmlformats.org/drawingml/2006/main" xmlns:r="http://schemas.openxmlformats.org/officeDocument/2006/relationships" xmlns:p="http://schemas.openxmlformats.org/presentationml/2006/main">
  <p:tag name="TIMING" val="|1.1"/>
</p:tagLst>
</file>

<file path=ppt/tags/tag15.xml><?xml version="1.0" encoding="utf-8"?>
<p:tagLst xmlns:a="http://schemas.openxmlformats.org/drawingml/2006/main" xmlns:r="http://schemas.openxmlformats.org/officeDocument/2006/relationships" xmlns:p="http://schemas.openxmlformats.org/presentationml/2006/main">
  <p:tag name="TIMING" val="|1.1"/>
</p:tagLst>
</file>

<file path=ppt/tags/tag16.xml><?xml version="1.0" encoding="utf-8"?>
<p:tagLst xmlns:a="http://schemas.openxmlformats.org/drawingml/2006/main" xmlns:r="http://schemas.openxmlformats.org/officeDocument/2006/relationships" xmlns:p="http://schemas.openxmlformats.org/presentationml/2006/main">
  <p:tag name="TIMING" val="|1.1"/>
</p:tagLst>
</file>

<file path=ppt/tags/tag17.xml><?xml version="1.0" encoding="utf-8"?>
<p:tagLst xmlns:a="http://schemas.openxmlformats.org/drawingml/2006/main" xmlns:r="http://schemas.openxmlformats.org/officeDocument/2006/relationships" xmlns:p="http://schemas.openxmlformats.org/presentationml/2006/main">
  <p:tag name="TIMING" val="|1.1"/>
</p:tagLst>
</file>

<file path=ppt/tags/tag18.xml><?xml version="1.0" encoding="utf-8"?>
<p:tagLst xmlns:a="http://schemas.openxmlformats.org/drawingml/2006/main" xmlns:r="http://schemas.openxmlformats.org/officeDocument/2006/relationships" xmlns:p="http://schemas.openxmlformats.org/presentationml/2006/main">
  <p:tag name="TIMING" val="|1.1"/>
</p:tagLst>
</file>

<file path=ppt/tags/tag19.xml><?xml version="1.0" encoding="utf-8"?>
<p:tagLst xmlns:a="http://schemas.openxmlformats.org/drawingml/2006/main" xmlns:r="http://schemas.openxmlformats.org/officeDocument/2006/relationships" xmlns:p="http://schemas.openxmlformats.org/presentationml/2006/main">
  <p:tag name="TIMING" val="|1.1"/>
</p:tagLst>
</file>

<file path=ppt/tags/tag2.xml><?xml version="1.0" encoding="utf-8"?>
<p:tagLst xmlns:a="http://schemas.openxmlformats.org/drawingml/2006/main" xmlns:r="http://schemas.openxmlformats.org/officeDocument/2006/relationships" xmlns:p="http://schemas.openxmlformats.org/presentationml/2006/main">
  <p:tag name="TIMING" val="|1.1"/>
</p:tagLst>
</file>

<file path=ppt/tags/tag20.xml><?xml version="1.0" encoding="utf-8"?>
<p:tagLst xmlns:a="http://schemas.openxmlformats.org/drawingml/2006/main" xmlns:r="http://schemas.openxmlformats.org/officeDocument/2006/relationships" xmlns:p="http://schemas.openxmlformats.org/presentationml/2006/main">
  <p:tag name="TIMING" val="|2.4"/>
</p:tagLst>
</file>

<file path=ppt/tags/tag21.xml><?xml version="1.0" encoding="utf-8"?>
<p:tagLst xmlns:a="http://schemas.openxmlformats.org/drawingml/2006/main" xmlns:r="http://schemas.openxmlformats.org/officeDocument/2006/relationships" xmlns:p="http://schemas.openxmlformats.org/presentationml/2006/main">
  <p:tag name="TIMING" val="|1.1"/>
</p:tagLst>
</file>

<file path=ppt/tags/tag22.xml><?xml version="1.0" encoding="utf-8"?>
<p:tagLst xmlns:a="http://schemas.openxmlformats.org/drawingml/2006/main" xmlns:r="http://schemas.openxmlformats.org/officeDocument/2006/relationships" xmlns:p="http://schemas.openxmlformats.org/presentationml/2006/main">
  <p:tag name="TIMING" val="|1.1"/>
</p:tagLst>
</file>

<file path=ppt/tags/tag23.xml><?xml version="1.0" encoding="utf-8"?>
<p:tagLst xmlns:a="http://schemas.openxmlformats.org/drawingml/2006/main" xmlns:r="http://schemas.openxmlformats.org/officeDocument/2006/relationships" xmlns:p="http://schemas.openxmlformats.org/presentationml/2006/main">
  <p:tag name="TIMING" val="|2.2"/>
</p:tagLst>
</file>

<file path=ppt/tags/tag3.xml><?xml version="1.0" encoding="utf-8"?>
<p:tagLst xmlns:a="http://schemas.openxmlformats.org/drawingml/2006/main" xmlns:r="http://schemas.openxmlformats.org/officeDocument/2006/relationships" xmlns:p="http://schemas.openxmlformats.org/presentationml/2006/main">
  <p:tag name="TIMING" val="|1.1"/>
</p:tagLst>
</file>

<file path=ppt/tags/tag4.xml><?xml version="1.0" encoding="utf-8"?>
<p:tagLst xmlns:a="http://schemas.openxmlformats.org/drawingml/2006/main" xmlns:r="http://schemas.openxmlformats.org/officeDocument/2006/relationships" xmlns:p="http://schemas.openxmlformats.org/presentationml/2006/main">
  <p:tag name="TIMING" val="|1.1"/>
</p:tagLst>
</file>

<file path=ppt/tags/tag5.xml><?xml version="1.0" encoding="utf-8"?>
<p:tagLst xmlns:a="http://schemas.openxmlformats.org/drawingml/2006/main" xmlns:r="http://schemas.openxmlformats.org/officeDocument/2006/relationships" xmlns:p="http://schemas.openxmlformats.org/presentationml/2006/main">
  <p:tag name="TIMING" val="|1.1"/>
</p:tagLst>
</file>

<file path=ppt/tags/tag6.xml><?xml version="1.0" encoding="utf-8"?>
<p:tagLst xmlns:a="http://schemas.openxmlformats.org/drawingml/2006/main" xmlns:r="http://schemas.openxmlformats.org/officeDocument/2006/relationships" xmlns:p="http://schemas.openxmlformats.org/presentationml/2006/main">
  <p:tag name="TIMING" val="|1.1"/>
</p:tagLst>
</file>

<file path=ppt/tags/tag7.xml><?xml version="1.0" encoding="utf-8"?>
<p:tagLst xmlns:a="http://schemas.openxmlformats.org/drawingml/2006/main" xmlns:r="http://schemas.openxmlformats.org/officeDocument/2006/relationships" xmlns:p="http://schemas.openxmlformats.org/presentationml/2006/main">
  <p:tag name="TIMING" val="|1.1"/>
</p:tagLst>
</file>

<file path=ppt/tags/tag8.xml><?xml version="1.0" encoding="utf-8"?>
<p:tagLst xmlns:a="http://schemas.openxmlformats.org/drawingml/2006/main" xmlns:r="http://schemas.openxmlformats.org/officeDocument/2006/relationships" xmlns:p="http://schemas.openxmlformats.org/presentationml/2006/main">
  <p:tag name="TIMING" val="|1.1"/>
</p:tagLst>
</file>

<file path=ppt/tags/tag9.xml><?xml version="1.0" encoding="utf-8"?>
<p:tagLst xmlns:a="http://schemas.openxmlformats.org/drawingml/2006/main" xmlns:r="http://schemas.openxmlformats.org/officeDocument/2006/relationships" xmlns:p="http://schemas.openxmlformats.org/presentationml/2006/main">
  <p:tag name="TIMING" val="|1.1"/>
</p:tagLst>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14792</Words>
  <Application>Microsoft Office PowerPoint</Application>
  <PresentationFormat>宽屏</PresentationFormat>
  <Paragraphs>1499</Paragraphs>
  <Slides>137</Slides>
  <Notes>23</Notes>
  <HiddenSlides>99</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137</vt:i4>
      </vt:variant>
    </vt:vector>
  </HeadingPairs>
  <TitlesOfParts>
    <vt:vector size="150" baseType="lpstr">
      <vt:lpstr>方正清刻本悦宋简体</vt:lpstr>
      <vt:lpstr>方正姚体</vt:lpstr>
      <vt:lpstr>华文隶书</vt:lpstr>
      <vt:lpstr>微软雅黑</vt:lpstr>
      <vt:lpstr>Arial</vt:lpstr>
      <vt:lpstr>Calibri</vt:lpstr>
      <vt:lpstr>Calibri Light</vt:lpstr>
      <vt:lpstr>Times New Roman</vt:lpstr>
      <vt:lpstr>Verdana</vt:lpstr>
      <vt:lpstr>Wingdings</vt:lpstr>
      <vt:lpstr>Office 主题</vt:lpstr>
      <vt:lpstr>Profile</vt:lpstr>
      <vt:lpstr>Visio</vt:lpstr>
      <vt:lpstr>Java EE开发技术基础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陆 悠</cp:lastModifiedBy>
  <cp:revision>112</cp:revision>
  <dcterms:created xsi:type="dcterms:W3CDTF">2017-03-16T03:01:00Z</dcterms:created>
  <dcterms:modified xsi:type="dcterms:W3CDTF">2021-03-02T01:29:33Z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