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6"/>
  </p:notesMasterIdLst>
  <p:sldIdLst>
    <p:sldId id="360" r:id="rId4"/>
    <p:sldId id="256" r:id="rId5"/>
    <p:sldId id="283" r:id="rId7"/>
    <p:sldId id="282" r:id="rId8"/>
    <p:sldId id="284" r:id="rId9"/>
    <p:sldId id="285" r:id="rId10"/>
    <p:sldId id="286" r:id="rId11"/>
    <p:sldId id="287" r:id="rId12"/>
    <p:sldId id="288" r:id="rId13"/>
    <p:sldId id="306" r:id="rId14"/>
    <p:sldId id="307" r:id="rId15"/>
    <p:sldId id="309" r:id="rId16"/>
    <p:sldId id="308" r:id="rId17"/>
    <p:sldId id="311" r:id="rId18"/>
    <p:sldId id="310" r:id="rId19"/>
    <p:sldId id="312" r:id="rId20"/>
    <p:sldId id="313" r:id="rId21"/>
    <p:sldId id="314" r:id="rId22"/>
    <p:sldId id="315" r:id="rId23"/>
    <p:sldId id="335" r:id="rId24"/>
    <p:sldId id="336" r:id="rId25"/>
    <p:sldId id="337" r:id="rId26"/>
    <p:sldId id="338" r:id="rId27"/>
    <p:sldId id="339" r:id="rId28"/>
    <p:sldId id="340" r:id="rId29"/>
    <p:sldId id="341" r:id="rId30"/>
    <p:sldId id="345" r:id="rId31"/>
    <p:sldId id="344" r:id="rId32"/>
    <p:sldId id="346" r:id="rId33"/>
    <p:sldId id="490" r:id="rId34"/>
    <p:sldId id="491" r:id="rId35"/>
    <p:sldId id="348" r:id="rId36"/>
    <p:sldId id="432" r:id="rId37"/>
    <p:sldId id="433" r:id="rId38"/>
    <p:sldId id="347" r:id="rId39"/>
    <p:sldId id="435" r:id="rId40"/>
    <p:sldId id="436" r:id="rId41"/>
    <p:sldId id="437" r:id="rId42"/>
    <p:sldId id="349" r:id="rId43"/>
    <p:sldId id="350" r:id="rId44"/>
    <p:sldId id="438" r:id="rId45"/>
    <p:sldId id="439" r:id="rId46"/>
    <p:sldId id="440" r:id="rId47"/>
    <p:sldId id="441" r:id="rId48"/>
    <p:sldId id="442" r:id="rId49"/>
    <p:sldId id="351" r:id="rId50"/>
    <p:sldId id="352" r:id="rId51"/>
    <p:sldId id="353" r:id="rId52"/>
    <p:sldId id="354" r:id="rId53"/>
    <p:sldId id="355" r:id="rId54"/>
    <p:sldId id="357" r:id="rId55"/>
    <p:sldId id="356" r:id="rId56"/>
    <p:sldId id="359" r:id="rId57"/>
    <p:sldId id="358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3" r:id="rId75"/>
    <p:sldId id="332" r:id="rId76"/>
    <p:sldId id="334" r:id="rId77"/>
    <p:sldId id="455" r:id="rId78"/>
    <p:sldId id="456" r:id="rId79"/>
    <p:sldId id="361" r:id="rId80"/>
    <p:sldId id="362" r:id="rId81"/>
    <p:sldId id="363" r:id="rId82"/>
    <p:sldId id="364" r:id="rId83"/>
    <p:sldId id="365" r:id="rId84"/>
    <p:sldId id="366" r:id="rId85"/>
    <p:sldId id="367" r:id="rId86"/>
    <p:sldId id="368" r:id="rId87"/>
    <p:sldId id="369" r:id="rId88"/>
    <p:sldId id="370" r:id="rId89"/>
    <p:sldId id="371" r:id="rId90"/>
    <p:sldId id="372" r:id="rId91"/>
    <p:sldId id="373" r:id="rId92"/>
    <p:sldId id="374" r:id="rId93"/>
    <p:sldId id="281" r:id="rId9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687F"/>
    <a:srgbClr val="E7B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" y="177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7" Type="http://schemas.openxmlformats.org/officeDocument/2006/relationships/tableStyles" Target="tableStyles.xml"/><Relationship Id="rId96" Type="http://schemas.openxmlformats.org/officeDocument/2006/relationships/viewProps" Target="viewProps.xml"/><Relationship Id="rId95" Type="http://schemas.openxmlformats.org/officeDocument/2006/relationships/presProps" Target="presProps.xml"/><Relationship Id="rId94" Type="http://schemas.openxmlformats.org/officeDocument/2006/relationships/slide" Target="slides/slide90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" Type="http://schemas.openxmlformats.org/officeDocument/2006/relationships/slide" Target="slides/slide5.xml"/><Relationship Id="rId89" Type="http://schemas.openxmlformats.org/officeDocument/2006/relationships/slide" Target="slides/slide85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80" Type="http://schemas.openxmlformats.org/officeDocument/2006/relationships/slide" Target="slides/slide76.xml"/><Relationship Id="rId8" Type="http://schemas.openxmlformats.org/officeDocument/2006/relationships/slide" Target="slides/slide4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3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22354-FB4A-46D1-9B56-21ACFF13B8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B490F-C951-45F0-AD0D-07129F711B4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B490F-C951-45F0-AD0D-07129F711B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B490F-C951-45F0-AD0D-07129F711B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B490F-C951-45F0-AD0D-07129F711B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B490F-C951-45F0-AD0D-07129F711B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B490F-C951-45F0-AD0D-07129F711B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B490F-C951-45F0-AD0D-07129F711B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B490F-C951-45F0-AD0D-07129F711B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B490F-C951-45F0-AD0D-07129F711B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B490F-C951-45F0-AD0D-07129F711B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B490F-C951-45F0-AD0D-07129F711B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B490F-C951-45F0-AD0D-07129F711B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B490F-C951-45F0-AD0D-07129F711B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B490F-C951-45F0-AD0D-07129F711B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B490F-C951-45F0-AD0D-07129F711B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B490F-C951-45F0-AD0D-07129F711B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B490F-C951-45F0-AD0D-07129F711B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B490F-C951-45F0-AD0D-07129F711B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B490F-C951-45F0-AD0D-07129F711B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B490F-C951-45F0-AD0D-07129F711B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B490F-C951-45F0-AD0D-07129F711B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B490F-C951-45F0-AD0D-07129F711B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912284" y="3789364"/>
            <a:ext cx="10363200" cy="109537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pPr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4417" y="2060575"/>
            <a:ext cx="103632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71133" y="4005263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73ECDE-CF69-4D80-B18F-7C01B35E1B07}" type="datetime1">
              <a:rPr lang="zh-CN" altLang="en-US"/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E27803-7B86-449E-931D-6544DAE8B81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B5DA7-5DF4-4451-90A3-EC0A5DD493B7}" type="datetime1">
              <a:rPr lang="zh-CN" altLang="en-US"/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2DB4F1-1CF8-4029-8F2D-ACCAFC02996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69BD1-0024-4647-B494-719E5D00F27D}" type="datetime1">
              <a:rPr lang="zh-CN" altLang="en-US"/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670745-B50E-42B5-AB2D-FE2B5B1F4A5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981076"/>
            <a:ext cx="52324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981076"/>
            <a:ext cx="52324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D1788-601A-4F82-98B4-9809C8777662}" type="datetime1">
              <a:rPr lang="zh-CN" altLang="en-US"/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8C7E9-DA20-4CE6-BB5D-6F9DEFFF565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DE7943-9E60-4F45-AEF2-7F370DB5EFCD}" type="datetime1">
              <a:rPr lang="zh-CN" altLang="en-US"/>
            </a:fld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1AAC3-52DF-4375-8777-2C5FF83CBBB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23E95-0AFC-4929-83FC-6D7A058DC73C}" type="datetime1">
              <a:rPr lang="zh-CN" altLang="en-US"/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AEC465-D3DC-4D77-96C8-E541E06BA9F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1C16F-2010-47E1-877A-BD8C5FB2E4A9}" type="datetime1">
              <a:rPr lang="zh-CN" altLang="en-US"/>
            </a:fld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CA2BA0-CA16-4758-9DB5-BC43EDCDF59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ADACC3-E4AD-426A-9BA1-BCE47C2937FC}" type="datetime1">
              <a:rPr lang="zh-CN" altLang="en-US"/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5D70A-7B14-40A3-BB5A-DD227DC4C17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5AAF59-666F-41EF-AD58-58B2AC851FEA}" type="datetime1">
              <a:rPr lang="zh-CN" altLang="en-US"/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B253E8-0D07-4882-8840-351BA0876AE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3AB06-7858-4D07-B5A1-193839B5771A}" type="datetime1">
              <a:rPr lang="zh-CN" altLang="en-US"/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341E4-DA86-408F-A178-8C8E3EE9C42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48184" y="0"/>
            <a:ext cx="2675467" cy="61658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9667" y="0"/>
            <a:ext cx="7825317" cy="61658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7F9E2F-91FC-4489-9CCE-E26E144C0AB0}" type="datetime1">
              <a:rPr lang="zh-CN" altLang="en-US"/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89F4D2-ECB2-40AE-86BD-020B8340C8B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667" y="1"/>
            <a:ext cx="10668000" cy="720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1" y="981076"/>
            <a:ext cx="5232400" cy="51847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981076"/>
            <a:ext cx="5232400" cy="51847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79804-EB62-4D7F-A61E-488120E32E1F}" type="datetime1">
              <a:rPr lang="zh-CN" altLang="en-US"/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197DB-F3B3-4044-80B7-2BEF864F5EA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667" y="1"/>
            <a:ext cx="10668000" cy="720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55651" y="981076"/>
            <a:ext cx="10668000" cy="51847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42C40-2C34-4E70-B105-1E00C13AF37E}" type="datetime1">
              <a:rPr lang="zh-CN" altLang="en-US"/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44C7C-2CA0-4218-925C-8D99E90641A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" y="252859"/>
            <a:ext cx="12192002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CA687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CA687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96"/>
          <p:cNvSpPr/>
          <p:nvPr userDrawn="1"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4" Type="http://schemas.openxmlformats.org/officeDocument/2006/relationships/theme" Target="../theme/theme2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B2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9667" y="1"/>
            <a:ext cx="10668000" cy="720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1" y="981076"/>
            <a:ext cx="10668000" cy="51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4036" name="AutoShape 4"/>
          <p:cNvSpPr>
            <a:spLocks noChangeArrowheads="1"/>
          </p:cNvSpPr>
          <p:nvPr/>
        </p:nvSpPr>
        <p:spPr bwMode="auto">
          <a:xfrm>
            <a:off x="719667" y="769939"/>
            <a:ext cx="10610851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pPr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 flipV="1">
            <a:off x="812800" y="6238875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 sz="1800"/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308725"/>
            <a:ext cx="2641600" cy="4127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fld id="{934C5E14-A133-4134-8D60-21C0EACA7A2E}" type="datetime1">
              <a:rPr lang="zh-CN" altLang="en-US"/>
            </a:fld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08725"/>
            <a:ext cx="3860800" cy="4127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4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08725"/>
            <a:ext cx="2641600" cy="4127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fld id="{D1571E85-FBD1-4CA6-B4A9-72C578BBC78B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42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image" Target="../media/image6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image" Target="../media/image6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.xml"/><Relationship Id="rId1" Type="http://schemas.openxmlformats.org/officeDocument/2006/relationships/image" Target="../media/image6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.xml"/><Relationship Id="rId1" Type="http://schemas.openxmlformats.org/officeDocument/2006/relationships/image" Target="../media/image6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.xml"/><Relationship Id="rId1" Type="http://schemas.openxmlformats.org/officeDocument/2006/relationships/image" Target="../media/image6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.xml"/><Relationship Id="rId1" Type="http://schemas.openxmlformats.org/officeDocument/2006/relationships/image" Target="../media/image6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6.xml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7.xml"/><Relationship Id="rId1" Type="http://schemas.openxmlformats.org/officeDocument/2006/relationships/image" Target="../media/image6.jpe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8.xml"/><Relationship Id="rId1" Type="http://schemas.openxmlformats.org/officeDocument/2006/relationships/image" Target="../media/image6.jpe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hyperlink" Target="&#31532;2&#31456;2.5.8.txt" TargetMode="External"/><Relationship Id="rId5" Type="http://schemas.openxmlformats.org/officeDocument/2006/relationships/hyperlink" Target="&#31532;2&#31456;2.5.7.txt" TargetMode="External"/><Relationship Id="rId4" Type="http://schemas.openxmlformats.org/officeDocument/2006/relationships/hyperlink" Target="&#31532;2&#31456;2.5.6.txt" TargetMode="External"/><Relationship Id="rId3" Type="http://schemas.openxmlformats.org/officeDocument/2006/relationships/hyperlink" Target="&#31532;2&#31456;2.5.5.txt" TargetMode="External"/><Relationship Id="rId2" Type="http://schemas.openxmlformats.org/officeDocument/2006/relationships/hyperlink" Target="&#31532;2&#31456;2.5.4-2.txt" TargetMode="External"/><Relationship Id="rId1" Type="http://schemas.openxmlformats.org/officeDocument/2006/relationships/hyperlink" Target="&#31532;2&#31456;2.5.4-1.txt" TargetMode="Externa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&#31532;2&#31456;2.5.10.txt" TargetMode="Externa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hyperlink" Target="&#31532;2&#31456;2.5.14.txt" TargetMode="External"/><Relationship Id="rId2" Type="http://schemas.openxmlformats.org/officeDocument/2006/relationships/hyperlink" Target="&#31532;2&#31456;2.5.13.txt" TargetMode="External"/><Relationship Id="rId1" Type="http://schemas.openxmlformats.org/officeDocument/2006/relationships/hyperlink" Target="&#31532;2&#31456;2.5.12.txt" TargetMode="Externa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9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1.xml"/><Relationship Id="rId1" Type="http://schemas.openxmlformats.org/officeDocument/2006/relationships/image" Target="../media/image2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z="61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Java EE</a:t>
            </a:r>
            <a:r>
              <a:rPr lang="zh-CN" altLang="en-US" sz="61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开发技术基础</a:t>
            </a:r>
            <a:endParaRPr lang="zh-CN" altLang="en-US" sz="6100" b="1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 eaLnBrk="1" hangingPunct="1"/>
            <a:r>
              <a:rPr lang="zh-CN" altLang="en-US">
                <a:ea typeface="华文隶书" panose="02010800040101010101" pitchFamily="2" charset="-122"/>
              </a:rPr>
              <a:t>主讲：陆悠</a:t>
            </a:r>
            <a:endParaRPr lang="zh-CN" altLang="en-US">
              <a:ea typeface="华文隶书" panose="02010800040101010101" pitchFamily="2" charset="-122"/>
            </a:endParaRPr>
          </a:p>
          <a:p>
            <a:pPr algn="r" eaLnBrk="1" hangingPunct="1"/>
            <a:r>
              <a:rPr lang="zh-CN" altLang="en-US">
                <a:ea typeface="华文隶书" panose="02010800040101010101" pitchFamily="2" charset="-122"/>
              </a:rPr>
              <a:t>电子与信息工程学院</a:t>
            </a:r>
            <a:endParaRPr lang="zh-CN" altLang="en-US">
              <a:ea typeface="华文隶书" panose="02010800040101010101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>
            <a:off x="0" y="3337088"/>
            <a:ext cx="4213781" cy="3520911"/>
          </a:xfrm>
          <a:prstGeom prst="rtTriangle">
            <a:avLst/>
          </a:prstGeom>
          <a:solidFill>
            <a:srgbClr val="CA687F">
              <a:alpha val="45000"/>
            </a:srgbClr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5400000" flipV="1">
            <a:off x="6815580" y="0"/>
            <a:ext cx="5376420" cy="5376420"/>
          </a:xfrm>
          <a:prstGeom prst="rtTriangle">
            <a:avLst/>
          </a:prstGeom>
          <a:solidFill>
            <a:srgbClr val="CA687F">
              <a:alpha val="47000"/>
            </a:srgbClr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直角三角形 18"/>
          <p:cNvSpPr/>
          <p:nvPr/>
        </p:nvSpPr>
        <p:spPr>
          <a:xfrm rot="5400000" flipV="1">
            <a:off x="9248502" y="0"/>
            <a:ext cx="2943498" cy="2943498"/>
          </a:xfrm>
          <a:prstGeom prst="rtTriangle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530104" y="2186052"/>
            <a:ext cx="51317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4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19"/>
          <p:cNvSpPr txBox="1"/>
          <p:nvPr/>
        </p:nvSpPr>
        <p:spPr>
          <a:xfrm>
            <a:off x="3419009" y="1934509"/>
            <a:ext cx="51317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第</a:t>
            </a:r>
            <a:r>
              <a:rPr lang="en-US" altLang="zh-CN" sz="4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  <a:r>
              <a:rPr lang="zh-CN" altLang="zh-CN" sz="4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章</a:t>
            </a:r>
            <a:r>
              <a:rPr lang="en-US" altLang="zh-CN" sz="4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	JSP</a:t>
            </a:r>
            <a:r>
              <a:rPr lang="zh-CN" altLang="zh-CN" sz="4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基础</a:t>
            </a:r>
            <a:endParaRPr lang="zh-CN" altLang="zh-CN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文本框 20"/>
          <p:cNvSpPr txBox="1"/>
          <p:nvPr/>
        </p:nvSpPr>
        <p:spPr>
          <a:xfrm>
            <a:off x="8876093" y="6057106"/>
            <a:ext cx="1635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n w="10541" cmpd="sng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主编：郑阿奇</a:t>
            </a:r>
            <a:endParaRPr lang="zh-CN" altLang="en-US" sz="1600" b="1" dirty="0">
              <a:ln w="10541" cmpd="sng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21"/>
          <p:cNvSpPr txBox="1"/>
          <p:nvPr/>
        </p:nvSpPr>
        <p:spPr>
          <a:xfrm>
            <a:off x="5712776" y="3465847"/>
            <a:ext cx="4133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en-US" altLang="zh-CN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JSP</a:t>
            </a:r>
            <a:r>
              <a:rPr lang="zh-CN" altLang="zh-CN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基本构成</a:t>
            </a:r>
            <a:endParaRPr lang="zh-CN" altLang="zh-CN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967477" y="86464"/>
            <a:ext cx="22226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err="1">
                <a:ln w="10541" cmpd="sng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JavaEE</a:t>
            </a:r>
            <a:r>
              <a:rPr lang="zh-CN" altLang="en-US" sz="1600" b="1" dirty="0">
                <a:ln w="10541" cmpd="sng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教程（第</a:t>
            </a:r>
            <a:r>
              <a:rPr lang="en-US" altLang="zh-CN" sz="1600" b="1" dirty="0">
                <a:ln w="10541" cmpd="sng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600" b="1" dirty="0">
                <a:ln w="10541" cmpd="sng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版）</a:t>
            </a:r>
            <a:endParaRPr lang="zh-CN" altLang="en-US" sz="1600" b="1" dirty="0">
              <a:ln w="10541" cmpd="sng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  <p:transition advTm="4150">
    <p:comb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68"/>
          <p:cNvSpPr txBox="1"/>
          <p:nvPr/>
        </p:nvSpPr>
        <p:spPr>
          <a:xfrm>
            <a:off x="5104781" y="2438097"/>
            <a:ext cx="3454428" cy="523220"/>
          </a:xfrm>
          <a:prstGeom prst="rect">
            <a:avLst/>
          </a:prstGeom>
          <a:gradFill>
            <a:gsLst>
              <a:gs pos="0">
                <a:srgbClr val="CA687F"/>
              </a:gs>
              <a:gs pos="18000">
                <a:srgbClr val="CA687F"/>
              </a:gs>
              <a:gs pos="100000">
                <a:srgbClr val="E7B2C4"/>
              </a:gs>
            </a:gsLst>
            <a:lin ang="5400000" scaled="0"/>
          </a:gra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JSP</a:t>
            </a:r>
            <a:r>
              <a:rPr lang="zh-CN" altLang="zh-CN" sz="2800" b="1" dirty="0">
                <a:solidFill>
                  <a:schemeClr val="bg1"/>
                </a:solidFill>
              </a:rPr>
              <a:t>数据定义</a:t>
            </a:r>
            <a:endParaRPr lang="zh-CN" altLang="zh-CN" sz="2800" b="1" dirty="0">
              <a:solidFill>
                <a:schemeClr val="bg1"/>
              </a:solidFill>
            </a:endParaRPr>
          </a:p>
        </p:txBody>
      </p:sp>
      <p:sp>
        <p:nvSpPr>
          <p:cNvPr id="20" name="文本框 128"/>
          <p:cNvSpPr txBox="1"/>
          <p:nvPr/>
        </p:nvSpPr>
        <p:spPr>
          <a:xfrm>
            <a:off x="4214356" y="2373075"/>
            <a:ext cx="828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en-US" altLang="zh-CN" sz="4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214356" y="2313018"/>
            <a:ext cx="828000" cy="828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 advTm="2918">
    <p:cover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68"/>
          <p:cNvSpPr txBox="1"/>
          <p:nvPr/>
        </p:nvSpPr>
        <p:spPr>
          <a:xfrm>
            <a:off x="5104781" y="2438097"/>
            <a:ext cx="2763312" cy="523220"/>
          </a:xfrm>
          <a:prstGeom prst="rect">
            <a:avLst/>
          </a:prstGeom>
          <a:gradFill>
            <a:gsLst>
              <a:gs pos="0">
                <a:srgbClr val="CA687F"/>
              </a:gs>
              <a:gs pos="18000">
                <a:srgbClr val="CA687F"/>
              </a:gs>
              <a:gs pos="100000">
                <a:srgbClr val="E7B2C4"/>
              </a:gs>
            </a:gsLst>
            <a:lin ang="5400000" scaled="0"/>
          </a:gra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JSP</a:t>
            </a:r>
            <a:r>
              <a:rPr lang="zh-CN" altLang="zh-CN" sz="2800" b="1" dirty="0">
                <a:solidFill>
                  <a:schemeClr val="bg1"/>
                </a:solidFill>
              </a:rPr>
              <a:t>程序块</a:t>
            </a:r>
            <a:endParaRPr lang="zh-CN" altLang="zh-CN" sz="2800" b="1" dirty="0">
              <a:solidFill>
                <a:schemeClr val="bg1"/>
              </a:solidFill>
            </a:endParaRPr>
          </a:p>
        </p:txBody>
      </p:sp>
      <p:sp>
        <p:nvSpPr>
          <p:cNvPr id="20" name="文本框 128"/>
          <p:cNvSpPr txBox="1"/>
          <p:nvPr/>
        </p:nvSpPr>
        <p:spPr>
          <a:xfrm>
            <a:off x="4214356" y="2373075"/>
            <a:ext cx="828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en-US" altLang="zh-CN" sz="4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214356" y="2313018"/>
            <a:ext cx="828000" cy="828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 advTm="2918">
    <p:cover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464" y="282012"/>
            <a:ext cx="4181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JSP</a:t>
            </a:r>
            <a:r>
              <a:rPr lang="zh-CN" altLang="zh-CN" sz="2400" b="1" dirty="0">
                <a:solidFill>
                  <a:schemeClr val="bg1"/>
                </a:solidFill>
              </a:rPr>
              <a:t>程序块</a:t>
            </a:r>
            <a:endParaRPr lang="zh-CN" altLang="zh-CN" sz="2400" b="1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8458" y="1117822"/>
            <a:ext cx="4762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来看下面这样一段</a:t>
            </a:r>
            <a:r>
              <a:rPr lang="en-US" altLang="zh-CN" dirty="0"/>
              <a:t>JSP</a:t>
            </a:r>
            <a:r>
              <a:rPr lang="zh-CN" altLang="zh-CN" dirty="0"/>
              <a:t>代码，命名为</a:t>
            </a:r>
            <a:r>
              <a:rPr lang="en-US" altLang="zh-CN" dirty="0" err="1"/>
              <a:t>circle.jsp</a:t>
            </a:r>
            <a:r>
              <a:rPr lang="zh-CN" altLang="zh-CN" dirty="0"/>
              <a:t>：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05945" y="1488765"/>
            <a:ext cx="9250325" cy="2660333"/>
          </a:xfrm>
          <a:prstGeom prst="roundRect">
            <a:avLst>
              <a:gd name="adj" fmla="val 5144"/>
            </a:avLst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&lt;%@ page language="java" </a:t>
            </a:r>
            <a:r>
              <a:rPr lang="en-US" altLang="zh-CN" dirty="0" err="1"/>
              <a:t>pageEncoding</a:t>
            </a:r>
            <a:r>
              <a:rPr lang="en-US" altLang="zh-CN" dirty="0"/>
              <a:t>="ISO-8859-1"%&gt;</a:t>
            </a:r>
            <a:endParaRPr lang="zh-CN" altLang="zh-CN" dirty="0"/>
          </a:p>
          <a:p>
            <a:r>
              <a:rPr lang="en-US" altLang="zh-CN" dirty="0"/>
              <a:t>&lt;html&gt;</a:t>
            </a:r>
            <a:endParaRPr lang="zh-CN" altLang="zh-CN" dirty="0"/>
          </a:p>
          <a:p>
            <a:r>
              <a:rPr lang="en-US" altLang="zh-CN" dirty="0"/>
              <a:t>&lt;body&gt;</a:t>
            </a:r>
            <a:endParaRPr lang="zh-CN" altLang="zh-CN" dirty="0"/>
          </a:p>
          <a:p>
            <a:r>
              <a:rPr lang="en-US" altLang="zh-CN" dirty="0"/>
              <a:t>  	&lt;%	double r=10.0, s;</a:t>
            </a:r>
            <a:endParaRPr lang="zh-CN" altLang="zh-CN" dirty="0"/>
          </a:p>
          <a:p>
            <a:r>
              <a:rPr lang="en-US" altLang="zh-CN" dirty="0"/>
              <a:t>  	    s=3.14 * r * r;</a:t>
            </a:r>
            <a:endParaRPr lang="zh-CN" altLang="zh-CN" dirty="0"/>
          </a:p>
          <a:p>
            <a:r>
              <a:rPr lang="en-US" altLang="zh-CN" dirty="0"/>
              <a:t>  	    </a:t>
            </a:r>
            <a:r>
              <a:rPr lang="en-US" altLang="zh-CN" dirty="0" err="1"/>
              <a:t>out.print</a:t>
            </a:r>
            <a:r>
              <a:rPr lang="en-US" altLang="zh-CN" dirty="0"/>
              <a:t>(s);</a:t>
            </a:r>
            <a:endParaRPr lang="zh-CN" altLang="zh-CN" dirty="0"/>
          </a:p>
          <a:p>
            <a:r>
              <a:rPr lang="en-US" altLang="zh-CN" dirty="0"/>
              <a:t>  	 %&gt;</a:t>
            </a:r>
            <a:endParaRPr lang="zh-CN" altLang="zh-CN" dirty="0"/>
          </a:p>
          <a:p>
            <a:r>
              <a:rPr lang="en-US" altLang="zh-CN" dirty="0"/>
              <a:t>&lt;/body&gt;</a:t>
            </a:r>
            <a:endParaRPr lang="zh-CN" altLang="zh-CN" dirty="0"/>
          </a:p>
          <a:p>
            <a:r>
              <a:rPr lang="en-US" altLang="zh-CN" dirty="0"/>
              <a:t>&lt;/html&gt;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273464" y="282012"/>
            <a:ext cx="6552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JSP</a:t>
            </a:r>
            <a:r>
              <a:rPr lang="zh-CN" altLang="zh-CN" sz="2400" b="1" dirty="0">
                <a:solidFill>
                  <a:schemeClr val="bg1"/>
                </a:solidFill>
              </a:rPr>
              <a:t>程序块</a:t>
            </a:r>
            <a:endParaRPr lang="zh-CN" altLang="zh-CN" sz="2400" b="1" dirty="0">
              <a:solidFill>
                <a:schemeClr val="bg1"/>
              </a:solidFill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5796136" y="5508679"/>
            <a:ext cx="2643188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dirty="0"/>
              <a:t>示例：</a:t>
            </a:r>
            <a:r>
              <a:rPr lang="en-US" altLang="zh-CN" dirty="0" err="1"/>
              <a:t>JSPExample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en-US" altLang="zh-CN" dirty="0" err="1"/>
              <a:t>CodeFragment.jsp</a:t>
            </a:r>
            <a:endParaRPr lang="zh-CN" altLang="en-US" dirty="0"/>
          </a:p>
        </p:txBody>
      </p:sp>
    </p:spTree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68"/>
          <p:cNvSpPr txBox="1"/>
          <p:nvPr/>
        </p:nvSpPr>
        <p:spPr>
          <a:xfrm>
            <a:off x="5104781" y="2438097"/>
            <a:ext cx="2763312" cy="523220"/>
          </a:xfrm>
          <a:prstGeom prst="rect">
            <a:avLst/>
          </a:prstGeom>
          <a:gradFill>
            <a:gsLst>
              <a:gs pos="0">
                <a:srgbClr val="CA687F"/>
              </a:gs>
              <a:gs pos="18000">
                <a:srgbClr val="CA687F"/>
              </a:gs>
              <a:gs pos="100000">
                <a:srgbClr val="E7B2C4"/>
              </a:gs>
            </a:gsLst>
            <a:lin ang="5400000" scaled="0"/>
          </a:gra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JSP</a:t>
            </a:r>
            <a:r>
              <a:rPr lang="zh-CN" altLang="zh-CN" sz="2800" b="1" dirty="0">
                <a:solidFill>
                  <a:schemeClr val="bg1"/>
                </a:solidFill>
              </a:rPr>
              <a:t>表达式</a:t>
            </a:r>
            <a:endParaRPr lang="zh-CN" altLang="zh-CN" sz="2800" b="1" dirty="0">
              <a:solidFill>
                <a:schemeClr val="bg1"/>
              </a:solidFill>
            </a:endParaRPr>
          </a:p>
        </p:txBody>
      </p:sp>
      <p:sp>
        <p:nvSpPr>
          <p:cNvPr id="20" name="文本框 128"/>
          <p:cNvSpPr txBox="1"/>
          <p:nvPr/>
        </p:nvSpPr>
        <p:spPr>
          <a:xfrm>
            <a:off x="4214356" y="2373075"/>
            <a:ext cx="828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en-US" altLang="zh-CN" sz="4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214356" y="2313018"/>
            <a:ext cx="828000" cy="828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 advTm="2918">
    <p:cover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464" y="282012"/>
            <a:ext cx="6552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JSP</a:t>
            </a:r>
            <a:r>
              <a:rPr lang="zh-CN" altLang="zh-CN" sz="2400" b="1" dirty="0">
                <a:solidFill>
                  <a:schemeClr val="bg1"/>
                </a:solidFill>
              </a:rPr>
              <a:t>表达式</a:t>
            </a:r>
            <a:endParaRPr lang="zh-CN" altLang="zh-CN" sz="24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7563" y="1031358"/>
            <a:ext cx="10015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405"/>
            <a:r>
              <a:rPr lang="zh-CN" altLang="zh-CN" dirty="0"/>
              <a:t>上节的例子中可以发现，要输出面积</a:t>
            </a:r>
            <a:r>
              <a:rPr lang="en-US" altLang="zh-CN" dirty="0"/>
              <a:t>s</a:t>
            </a:r>
            <a:r>
              <a:rPr lang="zh-CN" altLang="zh-CN" dirty="0"/>
              <a:t>的值，先计算</a:t>
            </a:r>
            <a:r>
              <a:rPr lang="en-US" altLang="zh-CN" dirty="0"/>
              <a:t>s</a:t>
            </a:r>
            <a:r>
              <a:rPr lang="zh-CN" altLang="zh-CN" dirty="0"/>
              <a:t>的值，然后输出结果。</a:t>
            </a:r>
            <a:r>
              <a:rPr lang="en-US" altLang="zh-CN" dirty="0"/>
              <a:t>JSP</a:t>
            </a:r>
            <a:r>
              <a:rPr lang="zh-CN" altLang="zh-CN" dirty="0"/>
              <a:t>中提供了一种表达式，可以很方便的输出运算结果，其格式如下：</a:t>
            </a:r>
            <a:endParaRPr lang="zh-CN" altLang="zh-CN" dirty="0"/>
          </a:p>
        </p:txBody>
      </p:sp>
      <p:sp>
        <p:nvSpPr>
          <p:cNvPr id="4" name="圆角矩形 3"/>
          <p:cNvSpPr/>
          <p:nvPr/>
        </p:nvSpPr>
        <p:spPr>
          <a:xfrm>
            <a:off x="1567038" y="1697550"/>
            <a:ext cx="8842235" cy="4086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&lt;% = Java</a:t>
            </a:r>
            <a:r>
              <a:rPr lang="zh-CN" altLang="zh-CN" dirty="0"/>
              <a:t>表达式</a:t>
            </a:r>
            <a:r>
              <a:rPr lang="en-US" altLang="zh-CN" dirty="0"/>
              <a:t> %&gt;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1376415" y="2126034"/>
            <a:ext cx="4930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于是</a:t>
            </a:r>
            <a:r>
              <a:rPr lang="en-US" altLang="zh-CN" dirty="0"/>
              <a:t>3.2.2</a:t>
            </a:r>
            <a:r>
              <a:rPr lang="zh-CN" altLang="zh-CN" dirty="0"/>
              <a:t>节的</a:t>
            </a:r>
            <a:r>
              <a:rPr lang="en-US" altLang="zh-CN" dirty="0" err="1"/>
              <a:t>circle.jsp</a:t>
            </a:r>
            <a:r>
              <a:rPr lang="zh-CN" altLang="zh-CN" dirty="0"/>
              <a:t>文件的代码可以修改为：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567037" y="2495366"/>
            <a:ext cx="8842235" cy="2553891"/>
          </a:xfrm>
          <a:prstGeom prst="roundRect">
            <a:avLst>
              <a:gd name="adj" fmla="val 5426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&lt;%@ page language="java" </a:t>
            </a:r>
            <a:r>
              <a:rPr lang="en-US" altLang="zh-CN" dirty="0" err="1"/>
              <a:t>pageEncoding</a:t>
            </a:r>
            <a:r>
              <a:rPr lang="en-US" altLang="zh-CN" dirty="0"/>
              <a:t>="ISO-8859-1"%&gt;</a:t>
            </a:r>
            <a:endParaRPr lang="zh-CN" altLang="zh-CN" dirty="0"/>
          </a:p>
          <a:p>
            <a:r>
              <a:rPr lang="en-US" altLang="zh-CN" dirty="0"/>
              <a:t>&lt;html&gt;</a:t>
            </a:r>
            <a:endParaRPr lang="zh-CN" altLang="zh-CN" dirty="0"/>
          </a:p>
          <a:p>
            <a:r>
              <a:rPr lang="en-US" altLang="zh-CN" dirty="0"/>
              <a:t>&lt;body&gt;</a:t>
            </a:r>
            <a:endParaRPr lang="zh-CN" altLang="zh-CN" dirty="0"/>
          </a:p>
          <a:p>
            <a:r>
              <a:rPr lang="en-US" altLang="zh-CN" dirty="0"/>
              <a:t>		&lt;%	double r=10.0,s;</a:t>
            </a:r>
            <a:endParaRPr lang="zh-CN" altLang="zh-CN" dirty="0"/>
          </a:p>
          <a:p>
            <a:r>
              <a:rPr lang="en-US" altLang="zh-CN" dirty="0"/>
              <a:t>		%&gt;</a:t>
            </a:r>
            <a:endParaRPr lang="zh-CN" altLang="zh-CN" dirty="0"/>
          </a:p>
          <a:p>
            <a:r>
              <a:rPr lang="en-US" altLang="zh-CN" dirty="0"/>
              <a:t>		&lt;%=3.14*r*r %&gt;</a:t>
            </a:r>
            <a:endParaRPr lang="zh-CN" altLang="zh-CN" dirty="0"/>
          </a:p>
          <a:p>
            <a:r>
              <a:rPr lang="en-US" altLang="zh-CN" dirty="0"/>
              <a:t>&lt;/body&gt;</a:t>
            </a:r>
            <a:endParaRPr lang="zh-CN" altLang="zh-CN" dirty="0"/>
          </a:p>
          <a:p>
            <a:r>
              <a:rPr lang="en-US" altLang="zh-CN" dirty="0"/>
              <a:t>&lt;/html&gt;</a:t>
            </a:r>
            <a:endParaRPr lang="zh-CN" altLang="zh-CN" dirty="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6429374" y="5715000"/>
            <a:ext cx="2739173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示例：</a:t>
            </a:r>
            <a:r>
              <a:rPr lang="en-US" altLang="zh-CN" dirty="0" err="1"/>
              <a:t>JSPExample</a:t>
            </a:r>
            <a:r>
              <a:rPr lang="zh-CN" altLang="en-US" dirty="0"/>
              <a:t>中</a:t>
            </a:r>
            <a:r>
              <a:rPr lang="en-US" altLang="zh-CN" dirty="0" err="1"/>
              <a:t>Expression.jsp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68"/>
          <p:cNvSpPr txBox="1"/>
          <p:nvPr/>
        </p:nvSpPr>
        <p:spPr>
          <a:xfrm>
            <a:off x="5104781" y="2438097"/>
            <a:ext cx="2763312" cy="523220"/>
          </a:xfrm>
          <a:prstGeom prst="rect">
            <a:avLst/>
          </a:prstGeom>
          <a:gradFill>
            <a:gsLst>
              <a:gs pos="0">
                <a:srgbClr val="CA687F"/>
              </a:gs>
              <a:gs pos="18000">
                <a:srgbClr val="CA687F"/>
              </a:gs>
              <a:gs pos="100000">
                <a:srgbClr val="E7B2C4"/>
              </a:gs>
            </a:gsLst>
            <a:lin ang="5400000" scaled="0"/>
          </a:gra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JSP</a:t>
            </a:r>
            <a:r>
              <a:rPr lang="zh-CN" altLang="zh-CN" sz="2800" b="1" dirty="0">
                <a:solidFill>
                  <a:schemeClr val="bg1"/>
                </a:solidFill>
              </a:rPr>
              <a:t>指</a:t>
            </a:r>
            <a:r>
              <a:rPr lang="en-US" altLang="zh-CN" sz="2800" b="1" dirty="0">
                <a:solidFill>
                  <a:schemeClr val="bg1"/>
                </a:solidFill>
              </a:rPr>
              <a:t> </a:t>
            </a:r>
            <a:r>
              <a:rPr lang="zh-CN" altLang="zh-CN" sz="2800" b="1" dirty="0">
                <a:solidFill>
                  <a:schemeClr val="bg1"/>
                </a:solidFill>
              </a:rPr>
              <a:t>令</a:t>
            </a:r>
            <a:endParaRPr lang="zh-CN" altLang="zh-CN" sz="2800" b="1" dirty="0">
              <a:solidFill>
                <a:schemeClr val="bg1"/>
              </a:solidFill>
            </a:endParaRPr>
          </a:p>
        </p:txBody>
      </p:sp>
      <p:sp>
        <p:nvSpPr>
          <p:cNvPr id="20" name="文本框 128"/>
          <p:cNvSpPr txBox="1"/>
          <p:nvPr/>
        </p:nvSpPr>
        <p:spPr>
          <a:xfrm>
            <a:off x="4214356" y="2373075"/>
            <a:ext cx="828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en-US" altLang="zh-CN" sz="4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214356" y="2313018"/>
            <a:ext cx="828000" cy="828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50929" y="3244334"/>
            <a:ext cx="1392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1.  page</a:t>
            </a:r>
            <a:r>
              <a:rPr lang="zh-CN" altLang="zh-CN" b="1" dirty="0"/>
              <a:t>指令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6792137" y="3244334"/>
            <a:ext cx="1627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2.  include</a:t>
            </a:r>
            <a:r>
              <a:rPr lang="zh-CN" altLang="zh-CN" b="1" dirty="0"/>
              <a:t>指令</a:t>
            </a:r>
            <a:endParaRPr lang="zh-CN" altLang="zh-CN" dirty="0"/>
          </a:p>
        </p:txBody>
      </p:sp>
      <p:sp>
        <p:nvSpPr>
          <p:cNvPr id="4" name="矩形 3"/>
          <p:cNvSpPr/>
          <p:nvPr/>
        </p:nvSpPr>
        <p:spPr>
          <a:xfrm>
            <a:off x="5250929" y="3680266"/>
            <a:ext cx="1416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3. </a:t>
            </a:r>
            <a:r>
              <a:rPr lang="en-US" altLang="zh-CN" b="1" dirty="0" err="1"/>
              <a:t>taglib</a:t>
            </a:r>
            <a:r>
              <a:rPr lang="zh-CN" altLang="zh-CN" b="1" dirty="0"/>
              <a:t>指令</a:t>
            </a:r>
            <a:endParaRPr lang="zh-CN" altLang="zh-CN" dirty="0"/>
          </a:p>
        </p:txBody>
      </p:sp>
    </p:spTree>
    <p:custDataLst>
      <p:tags r:id="rId2"/>
    </p:custDataLst>
  </p:cSld>
  <p:clrMapOvr>
    <a:masterClrMapping/>
  </p:clrMapOvr>
  <p:transition advTm="2918">
    <p:cover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464" y="282012"/>
            <a:ext cx="3713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1.  page</a:t>
            </a:r>
            <a:r>
              <a:rPr lang="zh-CN" altLang="zh-CN" sz="2400" b="1" dirty="0">
                <a:solidFill>
                  <a:schemeClr val="bg1"/>
                </a:solidFill>
              </a:rPr>
              <a:t>指令</a:t>
            </a:r>
            <a:endParaRPr lang="zh-CN" altLang="zh-CN" sz="24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43669" y="958058"/>
            <a:ext cx="87116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page</a:t>
            </a:r>
            <a:r>
              <a:rPr lang="zh-CN" altLang="zh-CN" dirty="0"/>
              <a:t>指令主要用来设定整个</a:t>
            </a:r>
            <a:r>
              <a:rPr lang="en-US" altLang="zh-CN" dirty="0"/>
              <a:t>JSP</a:t>
            </a:r>
            <a:r>
              <a:rPr lang="zh-CN" altLang="zh-CN" dirty="0"/>
              <a:t>文件的属性和相关功能，如前面写的</a:t>
            </a:r>
            <a:r>
              <a:rPr lang="en-US" altLang="zh-CN" dirty="0"/>
              <a:t>JSP</a:t>
            </a:r>
            <a:r>
              <a:rPr lang="zh-CN" altLang="zh-CN" dirty="0"/>
              <a:t>文件的头：</a:t>
            </a:r>
            <a:endParaRPr lang="zh-CN" altLang="zh-CN" dirty="0"/>
          </a:p>
        </p:txBody>
      </p:sp>
      <p:sp>
        <p:nvSpPr>
          <p:cNvPr id="4" name="圆角矩形 3"/>
          <p:cNvSpPr/>
          <p:nvPr/>
        </p:nvSpPr>
        <p:spPr>
          <a:xfrm>
            <a:off x="1569731" y="1404901"/>
            <a:ext cx="8956502" cy="4086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&lt;%@ page </a:t>
            </a:r>
            <a:r>
              <a:rPr lang="en-US" altLang="zh-CN" dirty="0" err="1"/>
              <a:t>contentType</a:t>
            </a:r>
            <a:r>
              <a:rPr lang="en-US" altLang="zh-CN" dirty="0"/>
              <a:t> = "text/html, charset = gb2312"%&gt;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1243669" y="1934768"/>
            <a:ext cx="5487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一般用到的</a:t>
            </a:r>
            <a:r>
              <a:rPr lang="en-US" altLang="zh-CN" dirty="0"/>
              <a:t>page</a:t>
            </a:r>
            <a:r>
              <a:rPr lang="zh-CN" altLang="zh-CN" dirty="0"/>
              <a:t>指令还有导入需要的包，用法如下：</a:t>
            </a:r>
            <a:endParaRPr lang="zh-CN" altLang="zh-CN" dirty="0"/>
          </a:p>
        </p:txBody>
      </p:sp>
      <p:sp>
        <p:nvSpPr>
          <p:cNvPr id="6" name="圆角矩形 5"/>
          <p:cNvSpPr/>
          <p:nvPr/>
        </p:nvSpPr>
        <p:spPr>
          <a:xfrm>
            <a:off x="1569731" y="2393730"/>
            <a:ext cx="8956502" cy="4086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&lt;%@ page import = "</a:t>
            </a:r>
            <a:r>
              <a:rPr lang="en-US" altLang="zh-CN" dirty="0" err="1"/>
              <a:t>java.util.List</a:t>
            </a:r>
            <a:r>
              <a:rPr lang="en-US" altLang="zh-CN" dirty="0"/>
              <a:t>" %&gt;</a:t>
            </a:r>
            <a:endParaRPr lang="zh-CN" altLang="zh-CN" dirty="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5796135" y="5508679"/>
            <a:ext cx="3311043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示例：</a:t>
            </a:r>
            <a:r>
              <a:rPr lang="en-US" altLang="zh-CN" dirty="0" err="1"/>
              <a:t>JSPExample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en-US" altLang="zh-CN" dirty="0" err="1"/>
              <a:t>pageDemo.jsp</a:t>
            </a:r>
            <a:r>
              <a:rPr lang="en-US" altLang="zh-CN" dirty="0"/>
              <a:t>(</a:t>
            </a:r>
            <a:r>
              <a:rPr lang="zh-CN" altLang="en-US" dirty="0"/>
              <a:t>关联 </a:t>
            </a:r>
            <a:r>
              <a:rPr lang="en-US" altLang="zh-CN" dirty="0" err="1"/>
              <a:t>error.jsp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464" y="282012"/>
            <a:ext cx="3713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2.  include</a:t>
            </a:r>
            <a:r>
              <a:rPr lang="zh-CN" altLang="zh-CN" sz="2400" b="1" dirty="0">
                <a:solidFill>
                  <a:schemeClr val="bg1"/>
                </a:solidFill>
              </a:rPr>
              <a:t>指令</a:t>
            </a:r>
            <a:endParaRPr lang="zh-CN" altLang="zh-CN" sz="2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0726" y="1010093"/>
            <a:ext cx="9909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405"/>
            <a:r>
              <a:rPr lang="zh-CN" altLang="zh-CN" dirty="0"/>
              <a:t>在</a:t>
            </a:r>
            <a:r>
              <a:rPr lang="en-US" altLang="zh-CN" dirty="0"/>
              <a:t>JSP</a:t>
            </a:r>
            <a:r>
              <a:rPr lang="zh-CN" altLang="zh-CN" dirty="0"/>
              <a:t>中，有时某部分代码在很多地方需要用到，如果每个文件都要写这段代码就显得繁琐了。而</a:t>
            </a:r>
            <a:r>
              <a:rPr lang="en-US" altLang="zh-CN" dirty="0"/>
              <a:t>include</a:t>
            </a:r>
            <a:r>
              <a:rPr lang="zh-CN" altLang="zh-CN" dirty="0"/>
              <a:t>指令用来解决这个问题，其用来导入包含一个静态的文件，如</a:t>
            </a:r>
            <a:r>
              <a:rPr lang="en-US" altLang="zh-CN" dirty="0"/>
              <a:t>JSP</a:t>
            </a:r>
            <a:r>
              <a:rPr lang="zh-CN" altLang="zh-CN" dirty="0"/>
              <a:t>网页文件、</a:t>
            </a:r>
            <a:r>
              <a:rPr lang="en-US" altLang="zh-CN" dirty="0"/>
              <a:t>html</a:t>
            </a:r>
            <a:r>
              <a:rPr lang="zh-CN" altLang="zh-CN" dirty="0"/>
              <a:t>网页文件，但不能包含用</a:t>
            </a:r>
            <a:r>
              <a:rPr lang="en-US" altLang="zh-CN" dirty="0"/>
              <a:t>&lt;%=</a:t>
            </a:r>
            <a:r>
              <a:rPr lang="zh-CN" altLang="zh-CN" dirty="0"/>
              <a:t>和</a:t>
            </a:r>
            <a:r>
              <a:rPr lang="en-US" altLang="zh-CN" dirty="0"/>
              <a:t>%&gt;</a:t>
            </a:r>
            <a:r>
              <a:rPr lang="zh-CN" altLang="zh-CN" dirty="0"/>
              <a:t>表示的代表表达式的文件。其语法格式如下：</a:t>
            </a:r>
            <a:endParaRPr lang="zh-CN" altLang="zh-CN" dirty="0"/>
          </a:p>
        </p:txBody>
      </p:sp>
      <p:sp>
        <p:nvSpPr>
          <p:cNvPr id="4" name="圆角矩形 3"/>
          <p:cNvSpPr/>
          <p:nvPr/>
        </p:nvSpPr>
        <p:spPr>
          <a:xfrm>
            <a:off x="1603522" y="1933423"/>
            <a:ext cx="8773855" cy="4086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&lt;%@ include file = ”</a:t>
            </a:r>
            <a:r>
              <a:rPr lang="zh-CN" altLang="zh-CN" dirty="0"/>
              <a:t>被包含文件</a:t>
            </a:r>
            <a:r>
              <a:rPr lang="en-US" altLang="zh-CN" dirty="0"/>
              <a:t>URL” %&gt;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1603522" y="2425624"/>
            <a:ext cx="3748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例如有</a:t>
            </a:r>
            <a:r>
              <a:rPr lang="en-US" altLang="zh-CN" dirty="0" err="1"/>
              <a:t>head.jsp</a:t>
            </a:r>
            <a:r>
              <a:rPr lang="zh-CN" altLang="zh-CN" dirty="0"/>
              <a:t>文件，其内容如下：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603521" y="2794956"/>
            <a:ext cx="8773855" cy="71508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&lt;%@page language = "java" </a:t>
            </a:r>
            <a:r>
              <a:rPr lang="en-US" altLang="zh-CN" dirty="0" err="1"/>
              <a:t>contentType</a:t>
            </a:r>
            <a:r>
              <a:rPr lang="en-US" altLang="zh-CN" dirty="0"/>
              <a:t> = "text/</a:t>
            </a:r>
            <a:r>
              <a:rPr lang="en-US" altLang="zh-CN" dirty="0" err="1"/>
              <a:t>html;charset</a:t>
            </a:r>
            <a:r>
              <a:rPr lang="en-US" altLang="zh-CN" dirty="0"/>
              <a:t> = gb2312"%&gt;</a:t>
            </a:r>
            <a:endParaRPr lang="zh-CN" altLang="zh-CN" dirty="0"/>
          </a:p>
          <a:p>
            <a:r>
              <a:rPr lang="en-US" altLang="zh-CN" dirty="0"/>
              <a:t>&lt;%@page import = "</a:t>
            </a:r>
            <a:r>
              <a:rPr lang="en-US" altLang="zh-CN" dirty="0" err="1"/>
              <a:t>java.sql.ResultSet</a:t>
            </a:r>
            <a:r>
              <a:rPr lang="en-US" altLang="zh-CN" dirty="0"/>
              <a:t>"%&gt;</a:t>
            </a:r>
            <a:endParaRPr lang="zh-CN" altLang="zh-CN" dirty="0"/>
          </a:p>
        </p:txBody>
      </p:sp>
      <p:sp>
        <p:nvSpPr>
          <p:cNvPr id="7" name="矩形 6"/>
          <p:cNvSpPr/>
          <p:nvPr/>
        </p:nvSpPr>
        <p:spPr>
          <a:xfrm>
            <a:off x="1603522" y="3613666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现在在另一个文件中调用它：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03521" y="3982998"/>
            <a:ext cx="8773855" cy="1634490"/>
          </a:xfrm>
          <a:prstGeom prst="roundRect">
            <a:avLst>
              <a:gd name="adj" fmla="val 8210"/>
            </a:avLst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&lt;%@include file="</a:t>
            </a:r>
            <a:r>
              <a:rPr lang="en-US" altLang="zh-CN" dirty="0" err="1"/>
              <a:t>head.jsp</a:t>
            </a:r>
            <a:r>
              <a:rPr lang="en-US" altLang="zh-CN" dirty="0"/>
              <a:t>"%&gt;</a:t>
            </a:r>
            <a:endParaRPr lang="zh-CN" altLang="zh-CN" dirty="0"/>
          </a:p>
          <a:p>
            <a:r>
              <a:rPr lang="en-US" altLang="zh-CN" dirty="0"/>
              <a:t>&lt;html&gt;</a:t>
            </a:r>
            <a:endParaRPr lang="zh-CN" altLang="zh-CN" dirty="0"/>
          </a:p>
          <a:p>
            <a:r>
              <a:rPr lang="en-US" altLang="zh-CN" dirty="0"/>
              <a:t>&lt;head&gt;&lt;title&gt;</a:t>
            </a:r>
            <a:r>
              <a:rPr lang="zh-CN" altLang="zh-CN" dirty="0"/>
              <a:t>输出页面</a:t>
            </a:r>
            <a:r>
              <a:rPr lang="en-US" altLang="zh-CN" dirty="0"/>
              <a:t>&lt;/title&gt;&lt;/head&gt;</a:t>
            </a:r>
            <a:endParaRPr lang="zh-CN" altLang="zh-CN" dirty="0"/>
          </a:p>
          <a:p>
            <a:r>
              <a:rPr lang="en-US" altLang="zh-CN" dirty="0"/>
              <a:t>&lt;body&gt;</a:t>
            </a:r>
            <a:r>
              <a:rPr lang="zh-CN" altLang="zh-CN" dirty="0"/>
              <a:t>这句话是我想输出的</a:t>
            </a:r>
            <a:r>
              <a:rPr lang="en-US" altLang="zh-CN" dirty="0"/>
              <a:t>&lt;/body&gt;</a:t>
            </a:r>
            <a:endParaRPr lang="zh-CN" altLang="zh-CN" dirty="0"/>
          </a:p>
          <a:p>
            <a:r>
              <a:rPr lang="en-US" altLang="zh-CN" dirty="0"/>
              <a:t>&lt;/html&gt;</a:t>
            </a:r>
            <a:endParaRPr lang="zh-CN" altLang="zh-CN" dirty="0"/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6986697" y="5847907"/>
            <a:ext cx="3746763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示例：</a:t>
            </a:r>
            <a:r>
              <a:rPr lang="en-US" altLang="zh-CN" dirty="0" err="1"/>
              <a:t>JSPExample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en-US" altLang="zh-CN" dirty="0" err="1"/>
              <a:t>Include.jsp</a:t>
            </a:r>
            <a:r>
              <a:rPr lang="zh-CN" altLang="en-US" dirty="0"/>
              <a:t>（关联</a:t>
            </a:r>
            <a:r>
              <a:rPr lang="en-US" altLang="zh-CN" dirty="0"/>
              <a:t>:</a:t>
            </a:r>
            <a:r>
              <a:rPr lang="en-US" altLang="zh-CN" dirty="0" err="1"/>
              <a:t>beInclude.jsp</a:t>
            </a:r>
            <a:r>
              <a:rPr lang="zh-CN" altLang="en-US" dirty="0"/>
              <a:t>）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464" y="282012"/>
            <a:ext cx="3713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3. </a:t>
            </a:r>
            <a:r>
              <a:rPr lang="en-US" altLang="zh-CN" sz="2400" b="1" dirty="0" err="1">
                <a:solidFill>
                  <a:schemeClr val="bg1"/>
                </a:solidFill>
              </a:rPr>
              <a:t>taglib</a:t>
            </a:r>
            <a:r>
              <a:rPr lang="zh-CN" altLang="zh-CN" sz="2400" b="1" dirty="0">
                <a:solidFill>
                  <a:schemeClr val="bg1"/>
                </a:solidFill>
              </a:rPr>
              <a:t>指令</a:t>
            </a:r>
            <a:endParaRPr lang="zh-CN" altLang="zh-CN" sz="2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6930" y="1105786"/>
            <a:ext cx="9824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405"/>
            <a:r>
              <a:rPr lang="zh-CN" altLang="zh-CN" dirty="0"/>
              <a:t>在</a:t>
            </a:r>
            <a:r>
              <a:rPr lang="en-US" altLang="zh-CN" dirty="0"/>
              <a:t>JSP</a:t>
            </a:r>
            <a:r>
              <a:rPr lang="zh-CN" altLang="zh-CN" dirty="0"/>
              <a:t>中有时会用到标签</a:t>
            </a:r>
            <a:r>
              <a:rPr lang="en-US" altLang="zh-CN" dirty="0"/>
              <a:t>(</a:t>
            </a:r>
            <a:r>
              <a:rPr lang="zh-CN" altLang="zh-CN" dirty="0"/>
              <a:t>关于标签会在</a:t>
            </a:r>
            <a:r>
              <a:rPr lang="en-US" altLang="zh-CN" dirty="0"/>
              <a:t>Struts</a:t>
            </a:r>
            <a:r>
              <a:rPr lang="zh-CN" altLang="zh-CN" dirty="0"/>
              <a:t>中讲解</a:t>
            </a:r>
            <a:r>
              <a:rPr lang="en-US" altLang="zh-CN" dirty="0"/>
              <a:t>)</a:t>
            </a:r>
            <a:r>
              <a:rPr lang="zh-CN" altLang="zh-CN" dirty="0"/>
              <a:t>，这时就要用到</a:t>
            </a:r>
            <a:r>
              <a:rPr lang="en-US" altLang="zh-CN" dirty="0" err="1"/>
              <a:t>taglib</a:t>
            </a:r>
            <a:r>
              <a:rPr lang="zh-CN" altLang="zh-CN" dirty="0"/>
              <a:t>指令。其语法格式如下：</a:t>
            </a:r>
            <a:endParaRPr lang="zh-CN" altLang="zh-CN" dirty="0"/>
          </a:p>
        </p:txBody>
      </p:sp>
      <p:sp>
        <p:nvSpPr>
          <p:cNvPr id="4" name="圆角矩形 3"/>
          <p:cNvSpPr/>
          <p:nvPr/>
        </p:nvSpPr>
        <p:spPr>
          <a:xfrm>
            <a:off x="1391978" y="1739537"/>
            <a:ext cx="8740849" cy="4086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&lt;%@ </a:t>
            </a:r>
            <a:r>
              <a:rPr lang="en-US" altLang="zh-CN" dirty="0" err="1"/>
              <a:t>taglib</a:t>
            </a:r>
            <a:r>
              <a:rPr lang="en-US" altLang="zh-CN" dirty="0"/>
              <a:t> </a:t>
            </a:r>
            <a:r>
              <a:rPr lang="en-US" altLang="zh-CN" dirty="0" err="1"/>
              <a:t>uri</a:t>
            </a:r>
            <a:r>
              <a:rPr lang="en-US" altLang="zh-CN" dirty="0"/>
              <a:t>=”</a:t>
            </a:r>
            <a:r>
              <a:rPr lang="en-US" altLang="zh-CN" dirty="0" err="1"/>
              <a:t>tagLibraryURI</a:t>
            </a:r>
            <a:r>
              <a:rPr lang="en-US" altLang="zh-CN" dirty="0"/>
              <a:t>” prefix=”</a:t>
            </a:r>
            <a:r>
              <a:rPr lang="en-US" altLang="zh-CN" dirty="0" err="1"/>
              <a:t>tagPrefix</a:t>
            </a:r>
            <a:r>
              <a:rPr lang="en-US" altLang="zh-CN" dirty="0"/>
              <a:t>” %&gt;</a:t>
            </a:r>
            <a:endParaRPr lang="zh-CN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956930" y="2232837"/>
            <a:ext cx="9952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405"/>
            <a:r>
              <a:rPr lang="zh-CN" altLang="zh-CN" dirty="0"/>
              <a:t>其中</a:t>
            </a:r>
            <a:r>
              <a:rPr lang="en-US" altLang="zh-CN" dirty="0" err="1"/>
              <a:t>uri</a:t>
            </a:r>
            <a:r>
              <a:rPr lang="en-US" altLang="zh-CN" dirty="0"/>
              <a:t>=</a:t>
            </a:r>
            <a:r>
              <a:rPr lang="zh-CN" altLang="zh-CN" dirty="0"/>
              <a:t>＂</a:t>
            </a:r>
            <a:r>
              <a:rPr lang="en-US" altLang="zh-CN" dirty="0" err="1"/>
              <a:t>tagLibraryURI</a:t>
            </a:r>
            <a:r>
              <a:rPr lang="zh-CN" altLang="zh-CN" dirty="0"/>
              <a:t>＂是指明标签库文件的存放位置。而</a:t>
            </a:r>
            <a:r>
              <a:rPr lang="en-US" altLang="zh-CN" dirty="0"/>
              <a:t>prefix=</a:t>
            </a:r>
            <a:r>
              <a:rPr lang="zh-CN" altLang="zh-CN" dirty="0"/>
              <a:t>＂</a:t>
            </a:r>
            <a:r>
              <a:rPr lang="en-US" altLang="zh-CN" dirty="0" err="1"/>
              <a:t>tagPrefix</a:t>
            </a:r>
            <a:r>
              <a:rPr lang="zh-CN" altLang="zh-CN" dirty="0"/>
              <a:t>＂则表示该标签使用时的前缀。例如，在</a:t>
            </a:r>
            <a:r>
              <a:rPr lang="en-US" altLang="zh-CN" dirty="0"/>
              <a:t>Struts2</a:t>
            </a:r>
            <a:r>
              <a:rPr lang="zh-CN" altLang="zh-CN" dirty="0"/>
              <a:t>中用到标签：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391978" y="2879168"/>
            <a:ext cx="8740849" cy="4086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&lt;%@ </a:t>
            </a:r>
            <a:r>
              <a:rPr lang="en-US" altLang="zh-CN" dirty="0" err="1"/>
              <a:t>taglib</a:t>
            </a:r>
            <a:r>
              <a:rPr lang="en-US" altLang="zh-CN" dirty="0"/>
              <a:t> </a:t>
            </a:r>
            <a:r>
              <a:rPr lang="en-US" altLang="zh-CN" dirty="0" err="1"/>
              <a:t>uri</a:t>
            </a:r>
            <a:r>
              <a:rPr lang="en-US" altLang="zh-CN" dirty="0"/>
              <a:t> = "/struts-tags" prefix = "s"%&gt;</a:t>
            </a:r>
            <a:endParaRPr lang="zh-CN" altLang="zh-CN" dirty="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5796136" y="5508679"/>
            <a:ext cx="2643188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dirty="0"/>
              <a:t>示例：</a:t>
            </a:r>
            <a:r>
              <a:rPr lang="en-US" altLang="zh-CN" dirty="0" err="1"/>
              <a:t>JSPExample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en-US" altLang="zh-CN" dirty="0" err="1"/>
              <a:t>taglibDemo.jsp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>
            <a:off x="0" y="3337088"/>
            <a:ext cx="4213781" cy="3520911"/>
          </a:xfrm>
          <a:prstGeom prst="rtTriangle">
            <a:avLst/>
          </a:prstGeom>
          <a:solidFill>
            <a:srgbClr val="CA687F">
              <a:alpha val="45000"/>
            </a:srgbClr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5400000" flipV="1">
            <a:off x="6815580" y="0"/>
            <a:ext cx="5376420" cy="5376420"/>
          </a:xfrm>
          <a:prstGeom prst="rtTriangle">
            <a:avLst/>
          </a:prstGeom>
          <a:solidFill>
            <a:srgbClr val="CA687F">
              <a:alpha val="47000"/>
            </a:srgbClr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直角三角形 18"/>
          <p:cNvSpPr/>
          <p:nvPr/>
        </p:nvSpPr>
        <p:spPr>
          <a:xfrm rot="5400000" flipV="1">
            <a:off x="9248502" y="0"/>
            <a:ext cx="2943498" cy="2943498"/>
          </a:xfrm>
          <a:prstGeom prst="rtTriangle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530104" y="2186052"/>
            <a:ext cx="51317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4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19"/>
          <p:cNvSpPr txBox="1"/>
          <p:nvPr/>
        </p:nvSpPr>
        <p:spPr>
          <a:xfrm>
            <a:off x="3419009" y="1934509"/>
            <a:ext cx="51317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第</a:t>
            </a:r>
            <a:r>
              <a:rPr lang="en-US" altLang="zh-CN" sz="4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  <a:r>
              <a:rPr lang="zh-CN" altLang="zh-CN" sz="4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章</a:t>
            </a:r>
            <a:r>
              <a:rPr lang="en-US" altLang="zh-CN" sz="4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	JSP</a:t>
            </a:r>
            <a:r>
              <a:rPr lang="zh-CN" altLang="zh-CN" sz="4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基础</a:t>
            </a:r>
            <a:endParaRPr lang="zh-CN" altLang="zh-CN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文本框 20"/>
          <p:cNvSpPr txBox="1"/>
          <p:nvPr/>
        </p:nvSpPr>
        <p:spPr>
          <a:xfrm>
            <a:off x="8876093" y="6057106"/>
            <a:ext cx="1635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n w="10541" cmpd="sng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主编：郑阿奇</a:t>
            </a:r>
            <a:endParaRPr lang="zh-CN" altLang="en-US" sz="1600" b="1" dirty="0">
              <a:ln w="10541" cmpd="sng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21"/>
          <p:cNvSpPr txBox="1"/>
          <p:nvPr/>
        </p:nvSpPr>
        <p:spPr>
          <a:xfrm>
            <a:off x="5712776" y="3465847"/>
            <a:ext cx="4133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en-US" altLang="zh-CN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JSP</a:t>
            </a:r>
            <a:r>
              <a:rPr lang="zh-CN" altLang="zh-CN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概述</a:t>
            </a:r>
            <a:endParaRPr lang="zh-CN" altLang="zh-CN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967477" y="86464"/>
            <a:ext cx="22226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err="1">
                <a:ln w="10541" cmpd="sng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JavaEE</a:t>
            </a:r>
            <a:r>
              <a:rPr lang="zh-CN" altLang="en-US" sz="1600" b="1" dirty="0">
                <a:ln w="10541" cmpd="sng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教程（第</a:t>
            </a:r>
            <a:r>
              <a:rPr lang="en-US" altLang="zh-CN" sz="1600" b="1" dirty="0">
                <a:ln w="10541" cmpd="sng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600" b="1" dirty="0">
                <a:ln w="10541" cmpd="sng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版）</a:t>
            </a:r>
            <a:endParaRPr lang="zh-CN" altLang="en-US" sz="1600" b="1" dirty="0">
              <a:ln w="10541" cmpd="sng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  <p:transition advTm="4150">
    <p:comb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>
            <a:off x="0" y="3337088"/>
            <a:ext cx="4213781" cy="3520911"/>
          </a:xfrm>
          <a:prstGeom prst="rtTriangle">
            <a:avLst/>
          </a:prstGeom>
          <a:solidFill>
            <a:srgbClr val="CA687F">
              <a:alpha val="45000"/>
            </a:srgbClr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5400000" flipV="1">
            <a:off x="6815580" y="0"/>
            <a:ext cx="5376420" cy="5376420"/>
          </a:xfrm>
          <a:prstGeom prst="rtTriangle">
            <a:avLst/>
          </a:prstGeom>
          <a:solidFill>
            <a:srgbClr val="CA687F">
              <a:alpha val="47000"/>
            </a:srgbClr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直角三角形 18"/>
          <p:cNvSpPr/>
          <p:nvPr/>
        </p:nvSpPr>
        <p:spPr>
          <a:xfrm rot="5400000" flipV="1">
            <a:off x="9248502" y="0"/>
            <a:ext cx="2943498" cy="2943498"/>
          </a:xfrm>
          <a:prstGeom prst="rtTriangle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530104" y="2186052"/>
            <a:ext cx="51317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4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19"/>
          <p:cNvSpPr txBox="1"/>
          <p:nvPr/>
        </p:nvSpPr>
        <p:spPr>
          <a:xfrm>
            <a:off x="3419009" y="1934509"/>
            <a:ext cx="51317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第</a:t>
            </a:r>
            <a:r>
              <a:rPr lang="en-US" altLang="zh-CN" sz="4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  <a:r>
              <a:rPr lang="zh-CN" altLang="zh-CN" sz="4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章</a:t>
            </a:r>
            <a:r>
              <a:rPr lang="en-US" altLang="zh-CN" sz="4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	JSP</a:t>
            </a:r>
            <a:r>
              <a:rPr lang="zh-CN" altLang="zh-CN" sz="4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基础</a:t>
            </a:r>
            <a:endParaRPr lang="zh-CN" altLang="zh-CN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文本框 20"/>
          <p:cNvSpPr txBox="1"/>
          <p:nvPr/>
        </p:nvSpPr>
        <p:spPr>
          <a:xfrm>
            <a:off x="8876093" y="6057106"/>
            <a:ext cx="1635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n w="10541" cmpd="sng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主编：郑阿奇</a:t>
            </a:r>
            <a:endParaRPr lang="zh-CN" altLang="en-US" sz="1600" b="1" dirty="0">
              <a:ln w="10541" cmpd="sng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21"/>
          <p:cNvSpPr txBox="1"/>
          <p:nvPr/>
        </p:nvSpPr>
        <p:spPr>
          <a:xfrm>
            <a:off x="6084931" y="3465847"/>
            <a:ext cx="3643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en-US" altLang="zh-CN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JSP</a:t>
            </a:r>
            <a:r>
              <a:rPr lang="zh-CN" altLang="zh-CN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内置对象</a:t>
            </a:r>
            <a:endParaRPr lang="zh-CN" altLang="zh-CN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967477" y="86464"/>
            <a:ext cx="22226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err="1">
                <a:ln w="10541" cmpd="sng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JavaEE</a:t>
            </a:r>
            <a:r>
              <a:rPr lang="zh-CN" altLang="en-US" sz="1600" b="1" dirty="0">
                <a:ln w="10541" cmpd="sng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教程（第</a:t>
            </a:r>
            <a:r>
              <a:rPr lang="en-US" altLang="zh-CN" sz="1600" b="1" dirty="0">
                <a:ln w="10541" cmpd="sng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600" b="1" dirty="0">
                <a:ln w="10541" cmpd="sng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版）</a:t>
            </a:r>
            <a:endParaRPr lang="zh-CN" altLang="en-US" sz="1600" b="1" dirty="0">
              <a:ln w="10541" cmpd="sng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  <p:transition advTm="4150">
    <p:comb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68"/>
          <p:cNvSpPr txBox="1"/>
          <p:nvPr/>
        </p:nvSpPr>
        <p:spPr>
          <a:xfrm>
            <a:off x="5104781" y="2438097"/>
            <a:ext cx="2763312" cy="523220"/>
          </a:xfrm>
          <a:prstGeom prst="rect">
            <a:avLst/>
          </a:prstGeom>
          <a:gradFill>
            <a:gsLst>
              <a:gs pos="0">
                <a:srgbClr val="CA687F"/>
              </a:gs>
              <a:gs pos="18000">
                <a:srgbClr val="CA687F"/>
              </a:gs>
              <a:gs pos="100000">
                <a:srgbClr val="E7B2C4"/>
              </a:gs>
            </a:gsLst>
            <a:lin ang="5400000" scaled="0"/>
          </a:gra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page</a:t>
            </a:r>
            <a:r>
              <a:rPr lang="zh-CN" altLang="zh-CN" sz="2800" b="1" dirty="0">
                <a:solidFill>
                  <a:schemeClr val="bg1"/>
                </a:solidFill>
              </a:rPr>
              <a:t>对象</a:t>
            </a:r>
            <a:endParaRPr lang="zh-CN" altLang="zh-CN" sz="2800" b="1" dirty="0">
              <a:solidFill>
                <a:schemeClr val="bg1"/>
              </a:solidFill>
            </a:endParaRPr>
          </a:p>
        </p:txBody>
      </p:sp>
      <p:sp>
        <p:nvSpPr>
          <p:cNvPr id="20" name="文本框 128"/>
          <p:cNvSpPr txBox="1"/>
          <p:nvPr/>
        </p:nvSpPr>
        <p:spPr>
          <a:xfrm>
            <a:off x="4214356" y="2373075"/>
            <a:ext cx="828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en-US" altLang="zh-CN" sz="4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214356" y="2313018"/>
            <a:ext cx="828000" cy="828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 advTm="2918">
    <p:cover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464" y="282012"/>
            <a:ext cx="3713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page</a:t>
            </a:r>
            <a:r>
              <a:rPr lang="zh-CN" altLang="zh-CN" sz="2400" b="1" dirty="0">
                <a:solidFill>
                  <a:schemeClr val="bg1"/>
                </a:solidFill>
              </a:rPr>
              <a:t>对象</a:t>
            </a:r>
            <a:endParaRPr lang="zh-CN" altLang="zh-CN" sz="24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30336" y="2137144"/>
            <a:ext cx="8261498" cy="1834158"/>
          </a:xfrm>
          <a:prstGeom prst="wave">
            <a:avLst/>
          </a:prstGeom>
          <a:noFill/>
          <a:ln w="19050">
            <a:solidFill>
              <a:schemeClr val="bg1"/>
            </a:solidFill>
            <a:prstDash val="lg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page</a:t>
            </a:r>
            <a:r>
              <a:rPr lang="zh-CN" altLang="zh-CN" dirty="0"/>
              <a:t>对象代表</a:t>
            </a:r>
            <a:r>
              <a:rPr lang="en-US" altLang="zh-CN" dirty="0"/>
              <a:t>JSP</a:t>
            </a:r>
            <a:r>
              <a:rPr lang="zh-CN" altLang="zh-CN" dirty="0"/>
              <a:t>页面本身，只是</a:t>
            </a:r>
            <a:r>
              <a:rPr lang="en-US" altLang="zh-CN" dirty="0"/>
              <a:t>this</a:t>
            </a:r>
            <a:r>
              <a:rPr lang="zh-CN" altLang="zh-CN" dirty="0"/>
              <a:t>引用的一个代名词。对</a:t>
            </a:r>
            <a:r>
              <a:rPr lang="en-US" altLang="zh-CN" dirty="0"/>
              <a:t>JSP</a:t>
            </a:r>
            <a:r>
              <a:rPr lang="zh-CN" altLang="zh-CN" dirty="0"/>
              <a:t>页面创建者通常不可访问，所以一般很少用到该对象。</a:t>
            </a:r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68"/>
          <p:cNvSpPr txBox="1"/>
          <p:nvPr/>
        </p:nvSpPr>
        <p:spPr>
          <a:xfrm>
            <a:off x="5104781" y="2438097"/>
            <a:ext cx="2763312" cy="523220"/>
          </a:xfrm>
          <a:prstGeom prst="rect">
            <a:avLst/>
          </a:prstGeom>
          <a:gradFill>
            <a:gsLst>
              <a:gs pos="0">
                <a:srgbClr val="CA687F"/>
              </a:gs>
              <a:gs pos="18000">
                <a:srgbClr val="CA687F"/>
              </a:gs>
              <a:gs pos="100000">
                <a:srgbClr val="E7B2C4"/>
              </a:gs>
            </a:gsLst>
            <a:lin ang="5400000" scaled="0"/>
          </a:gra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err="1">
                <a:solidFill>
                  <a:schemeClr val="bg1"/>
                </a:solidFill>
              </a:rPr>
              <a:t>config</a:t>
            </a:r>
            <a:r>
              <a:rPr lang="zh-CN" altLang="zh-CN" sz="2800" b="1" dirty="0">
                <a:solidFill>
                  <a:schemeClr val="bg1"/>
                </a:solidFill>
              </a:rPr>
              <a:t>对象</a:t>
            </a:r>
            <a:endParaRPr lang="zh-CN" altLang="zh-CN" sz="2800" b="1" dirty="0">
              <a:solidFill>
                <a:schemeClr val="bg1"/>
              </a:solidFill>
            </a:endParaRPr>
          </a:p>
        </p:txBody>
      </p:sp>
      <p:sp>
        <p:nvSpPr>
          <p:cNvPr id="20" name="文本框 128"/>
          <p:cNvSpPr txBox="1"/>
          <p:nvPr/>
        </p:nvSpPr>
        <p:spPr>
          <a:xfrm>
            <a:off x="4214356" y="2373075"/>
            <a:ext cx="828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en-US" altLang="zh-CN" sz="4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214356" y="2313018"/>
            <a:ext cx="828000" cy="828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 advTm="2918">
    <p:cover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464" y="282012"/>
            <a:ext cx="3713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solidFill>
                  <a:schemeClr val="bg1"/>
                </a:solidFill>
              </a:rPr>
              <a:t>config</a:t>
            </a:r>
            <a:r>
              <a:rPr lang="zh-CN" altLang="zh-CN" sz="2400" b="1" dirty="0">
                <a:solidFill>
                  <a:schemeClr val="bg1"/>
                </a:solidFill>
              </a:rPr>
              <a:t>对象</a:t>
            </a:r>
            <a:endParaRPr lang="zh-CN" altLang="zh-CN" sz="24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148316"/>
            <a:ext cx="100902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405">
              <a:lnSpc>
                <a:spcPct val="150000"/>
              </a:lnSpc>
            </a:pPr>
            <a:r>
              <a:rPr lang="en-US" altLang="zh-CN" dirty="0" err="1"/>
              <a:t>config</a:t>
            </a:r>
            <a:r>
              <a:rPr lang="zh-CN" altLang="zh-CN" dirty="0"/>
              <a:t>对象是</a:t>
            </a:r>
            <a:r>
              <a:rPr lang="en-US" altLang="zh-CN" dirty="0" err="1"/>
              <a:t>ServletConfig</a:t>
            </a:r>
            <a:r>
              <a:rPr lang="zh-CN" altLang="zh-CN" dirty="0"/>
              <a:t>类的一个对象，存放着一些</a:t>
            </a:r>
            <a:r>
              <a:rPr lang="en-US" altLang="zh-CN" dirty="0"/>
              <a:t>Servlet</a:t>
            </a:r>
            <a:r>
              <a:rPr lang="zh-CN" altLang="zh-CN" dirty="0"/>
              <a:t>初始化信息，且只有在</a:t>
            </a:r>
            <a:r>
              <a:rPr lang="en-US" altLang="zh-CN" dirty="0"/>
              <a:t>JSP</a:t>
            </a:r>
            <a:r>
              <a:rPr lang="zh-CN" altLang="zh-CN" dirty="0"/>
              <a:t>页面范围内才有效。其常用方法如下：</a:t>
            </a:r>
            <a:endParaRPr lang="zh-CN" altLang="zh-CN" dirty="0"/>
          </a:p>
          <a:p>
            <a:pPr indent="446405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sym typeface="Wingdings" panose="05000000000000000000"/>
              </a:rPr>
              <a:t>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 err="1"/>
              <a:t>getInitParameter</a:t>
            </a:r>
            <a:r>
              <a:rPr lang="en-US" altLang="zh-CN" dirty="0"/>
              <a:t>(name)</a:t>
            </a:r>
            <a:r>
              <a:rPr lang="zh-CN" altLang="zh-CN" dirty="0"/>
              <a:t>：取得指定名字的</a:t>
            </a:r>
            <a:r>
              <a:rPr lang="en-US" altLang="zh-CN" dirty="0"/>
              <a:t>Servlet</a:t>
            </a:r>
            <a:r>
              <a:rPr lang="zh-CN" altLang="zh-CN" dirty="0"/>
              <a:t>初始化参数值。</a:t>
            </a:r>
            <a:endParaRPr lang="zh-CN" altLang="zh-CN" dirty="0"/>
          </a:p>
          <a:p>
            <a:pPr indent="446405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sym typeface="Wingdings" panose="05000000000000000000"/>
              </a:rPr>
              <a:t>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 err="1"/>
              <a:t>getInitParameterNames</a:t>
            </a:r>
            <a:r>
              <a:rPr lang="en-US" altLang="zh-CN" dirty="0"/>
              <a:t>()</a:t>
            </a:r>
            <a:r>
              <a:rPr lang="zh-CN" altLang="zh-CN" dirty="0"/>
              <a:t>：取得</a:t>
            </a:r>
            <a:r>
              <a:rPr lang="en-US" altLang="zh-CN" dirty="0"/>
              <a:t>Servlet</a:t>
            </a:r>
            <a:r>
              <a:rPr lang="zh-CN" altLang="zh-CN" dirty="0"/>
              <a:t>初始化参数列表，返回一个枚举实例。</a:t>
            </a:r>
            <a:endParaRPr lang="zh-CN" altLang="zh-CN" dirty="0"/>
          </a:p>
          <a:p>
            <a:pPr indent="446405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sym typeface="Wingdings" panose="05000000000000000000"/>
              </a:rPr>
              <a:t></a:t>
            </a: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 err="1"/>
              <a:t>getServletContext</a:t>
            </a:r>
            <a:r>
              <a:rPr lang="en-US" altLang="zh-CN" dirty="0"/>
              <a:t>()</a:t>
            </a:r>
            <a:r>
              <a:rPr lang="zh-CN" altLang="zh-CN" dirty="0"/>
              <a:t>：取得</a:t>
            </a:r>
            <a:r>
              <a:rPr lang="en-US" altLang="zh-CN" dirty="0"/>
              <a:t>Servlet</a:t>
            </a:r>
            <a:r>
              <a:rPr lang="zh-CN" altLang="zh-CN" dirty="0"/>
              <a:t>上下文</a:t>
            </a:r>
            <a:r>
              <a:rPr lang="en-US" altLang="zh-CN" dirty="0"/>
              <a:t>(</a:t>
            </a:r>
            <a:r>
              <a:rPr lang="en-US" altLang="zh-CN" dirty="0" err="1"/>
              <a:t>ServletContext</a:t>
            </a:r>
            <a:r>
              <a:rPr lang="en-US" altLang="zh-CN" dirty="0"/>
              <a:t>)</a:t>
            </a:r>
            <a:r>
              <a:rPr lang="zh-CN" altLang="zh-CN" dirty="0"/>
              <a:t>。</a:t>
            </a:r>
            <a:endParaRPr lang="zh-CN" altLang="zh-CN" dirty="0"/>
          </a:p>
          <a:p>
            <a:pPr indent="446405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sym typeface="Wingdings" panose="05000000000000000000"/>
              </a:rPr>
              <a:t></a:t>
            </a: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 err="1"/>
              <a:t>getServletName</a:t>
            </a:r>
            <a:r>
              <a:rPr lang="en-US" altLang="zh-CN" dirty="0"/>
              <a:t>()</a:t>
            </a:r>
            <a:r>
              <a:rPr lang="zh-CN" altLang="zh-CN" dirty="0"/>
              <a:t>：取得生成的</a:t>
            </a:r>
            <a:r>
              <a:rPr lang="en-US" altLang="zh-CN" dirty="0"/>
              <a:t>Servlet</a:t>
            </a:r>
            <a:r>
              <a:rPr lang="zh-CN" altLang="zh-CN" dirty="0"/>
              <a:t>的名字。</a:t>
            </a:r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68"/>
          <p:cNvSpPr txBox="1"/>
          <p:nvPr/>
        </p:nvSpPr>
        <p:spPr>
          <a:xfrm>
            <a:off x="5104781" y="2438097"/>
            <a:ext cx="2763312" cy="523220"/>
          </a:xfrm>
          <a:prstGeom prst="rect">
            <a:avLst/>
          </a:prstGeom>
          <a:gradFill>
            <a:gsLst>
              <a:gs pos="0">
                <a:srgbClr val="CA687F"/>
              </a:gs>
              <a:gs pos="18000">
                <a:srgbClr val="CA687F"/>
              </a:gs>
              <a:gs pos="100000">
                <a:srgbClr val="E7B2C4"/>
              </a:gs>
            </a:gsLst>
            <a:lin ang="5400000" scaled="0"/>
          </a:gra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out</a:t>
            </a:r>
            <a:r>
              <a:rPr lang="zh-CN" altLang="zh-CN" sz="2800" b="1" dirty="0">
                <a:solidFill>
                  <a:schemeClr val="bg1"/>
                </a:solidFill>
              </a:rPr>
              <a:t>对</a:t>
            </a:r>
            <a:r>
              <a:rPr lang="en-US" altLang="zh-CN" sz="2800" b="1" dirty="0">
                <a:solidFill>
                  <a:schemeClr val="bg1"/>
                </a:solidFill>
              </a:rPr>
              <a:t> </a:t>
            </a:r>
            <a:r>
              <a:rPr lang="zh-CN" altLang="zh-CN" sz="2800" b="1" dirty="0">
                <a:solidFill>
                  <a:schemeClr val="bg1"/>
                </a:solidFill>
              </a:rPr>
              <a:t>象</a:t>
            </a:r>
            <a:endParaRPr lang="zh-CN" altLang="zh-CN" sz="2800" b="1" dirty="0">
              <a:solidFill>
                <a:schemeClr val="bg1"/>
              </a:solidFill>
            </a:endParaRPr>
          </a:p>
        </p:txBody>
      </p:sp>
      <p:sp>
        <p:nvSpPr>
          <p:cNvPr id="20" name="文本框 128"/>
          <p:cNvSpPr txBox="1"/>
          <p:nvPr/>
        </p:nvSpPr>
        <p:spPr>
          <a:xfrm>
            <a:off x="4214356" y="2373075"/>
            <a:ext cx="828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en-US" altLang="zh-CN" sz="4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214356" y="2313018"/>
            <a:ext cx="828000" cy="828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 advTm="2918">
    <p:cover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464" y="282012"/>
            <a:ext cx="3713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out</a:t>
            </a:r>
            <a:r>
              <a:rPr lang="zh-CN" altLang="zh-CN" sz="2400" b="1" dirty="0">
                <a:solidFill>
                  <a:schemeClr val="bg1"/>
                </a:solidFill>
              </a:rPr>
              <a:t>对象</a:t>
            </a:r>
            <a:endParaRPr lang="zh-CN" altLang="zh-CN" sz="24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2502" y="1084521"/>
            <a:ext cx="10313582" cy="129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405">
              <a:lnSpc>
                <a:spcPct val="150000"/>
              </a:lnSpc>
            </a:pPr>
            <a:r>
              <a:rPr lang="en-US" altLang="zh-CN" dirty="0"/>
              <a:t>JSP</a:t>
            </a:r>
            <a:r>
              <a:rPr lang="zh-CN" altLang="zh-CN" dirty="0"/>
              <a:t>页面的主要目的是动态产生客户端需要的</a:t>
            </a:r>
            <a:r>
              <a:rPr lang="en-US" altLang="zh-CN" dirty="0"/>
              <a:t>html</a:t>
            </a:r>
            <a:r>
              <a:rPr lang="zh-CN" altLang="zh-CN" dirty="0"/>
              <a:t>结果，前面已经用过</a:t>
            </a:r>
            <a:r>
              <a:rPr lang="en-US" altLang="zh-CN" dirty="0" err="1"/>
              <a:t>out.print</a:t>
            </a:r>
            <a:r>
              <a:rPr lang="en-US" altLang="zh-CN" dirty="0"/>
              <a:t>()</a:t>
            </a:r>
            <a:r>
              <a:rPr lang="zh-CN" altLang="zh-CN" dirty="0"/>
              <a:t>和</a:t>
            </a:r>
            <a:r>
              <a:rPr lang="en-US" altLang="zh-CN" dirty="0" err="1"/>
              <a:t>out.println</a:t>
            </a:r>
            <a:r>
              <a:rPr lang="en-US" altLang="zh-CN" dirty="0"/>
              <a:t>()</a:t>
            </a:r>
            <a:r>
              <a:rPr lang="zh-CN" altLang="zh-CN" dirty="0"/>
              <a:t>来输出结果。此外</a:t>
            </a:r>
            <a:r>
              <a:rPr lang="en-US" altLang="zh-CN" dirty="0"/>
              <a:t>out</a:t>
            </a:r>
            <a:r>
              <a:rPr lang="zh-CN" altLang="zh-CN" dirty="0"/>
              <a:t>还提供了一些其他方法来控制管理输出缓冲区和输出流。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例如要获得当前缓存区大小可以用下面的语句：</a:t>
            </a:r>
            <a:endParaRPr lang="zh-CN" altLang="zh-CN" dirty="0"/>
          </a:p>
        </p:txBody>
      </p:sp>
      <p:sp>
        <p:nvSpPr>
          <p:cNvPr id="4" name="圆角矩形 3"/>
          <p:cNvSpPr/>
          <p:nvPr/>
        </p:nvSpPr>
        <p:spPr>
          <a:xfrm>
            <a:off x="1468773" y="2426452"/>
            <a:ext cx="9142520" cy="4086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 err="1"/>
              <a:t>out.getBufferSize</a:t>
            </a:r>
            <a:r>
              <a:rPr lang="en-US" altLang="zh-CN" dirty="0"/>
              <a:t>();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1330544" y="2854938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要获得剩余缓存区大小应为：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468773" y="3288068"/>
            <a:ext cx="9142520" cy="4086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 err="1"/>
              <a:t>out.getRemaining</a:t>
            </a:r>
            <a:r>
              <a:rPr lang="en-US" altLang="zh-CN" dirty="0"/>
              <a:t>();</a:t>
            </a:r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68"/>
          <p:cNvSpPr txBox="1"/>
          <p:nvPr/>
        </p:nvSpPr>
        <p:spPr>
          <a:xfrm>
            <a:off x="5104781" y="2438097"/>
            <a:ext cx="2763312" cy="523220"/>
          </a:xfrm>
          <a:prstGeom prst="rect">
            <a:avLst/>
          </a:prstGeom>
          <a:gradFill>
            <a:gsLst>
              <a:gs pos="0">
                <a:srgbClr val="CA687F"/>
              </a:gs>
              <a:gs pos="18000">
                <a:srgbClr val="CA687F"/>
              </a:gs>
              <a:gs pos="100000">
                <a:srgbClr val="E7B2C4"/>
              </a:gs>
            </a:gsLst>
            <a:lin ang="5400000" scaled="0"/>
          </a:gra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request</a:t>
            </a:r>
            <a:r>
              <a:rPr lang="zh-CN" altLang="zh-CN" sz="2800" b="1" dirty="0">
                <a:solidFill>
                  <a:schemeClr val="bg1"/>
                </a:solidFill>
              </a:rPr>
              <a:t>对象</a:t>
            </a:r>
            <a:endParaRPr lang="zh-CN" altLang="zh-CN" sz="2800" b="1" dirty="0">
              <a:solidFill>
                <a:schemeClr val="bg1"/>
              </a:solidFill>
            </a:endParaRPr>
          </a:p>
        </p:txBody>
      </p:sp>
      <p:sp>
        <p:nvSpPr>
          <p:cNvPr id="20" name="文本框 128"/>
          <p:cNvSpPr txBox="1"/>
          <p:nvPr/>
        </p:nvSpPr>
        <p:spPr>
          <a:xfrm>
            <a:off x="4214356" y="2373075"/>
            <a:ext cx="828000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en-US" altLang="zh-CN" sz="4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214356" y="2313018"/>
            <a:ext cx="828000" cy="828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 advTm="2918">
    <p:cover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464" y="282012"/>
            <a:ext cx="3713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request</a:t>
            </a:r>
            <a:r>
              <a:rPr lang="zh-CN" altLang="zh-CN" sz="2400" b="1" dirty="0">
                <a:solidFill>
                  <a:schemeClr val="bg1"/>
                </a:solidFill>
              </a:rPr>
              <a:t>对象</a:t>
            </a:r>
            <a:endParaRPr lang="zh-CN" altLang="zh-CN" sz="24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9340" y="999460"/>
            <a:ext cx="104305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405"/>
            <a:r>
              <a:rPr lang="en-US" altLang="zh-CN" dirty="0"/>
              <a:t>request</a:t>
            </a:r>
            <a:r>
              <a:rPr lang="zh-CN" altLang="zh-CN" dirty="0"/>
              <a:t>对象包括很多方法，下面介绍一下其主要的方法：</a:t>
            </a:r>
            <a:endParaRPr lang="zh-CN" altLang="zh-CN" dirty="0"/>
          </a:p>
          <a:p>
            <a:pPr lvl="0" indent="446405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 err="1"/>
              <a:t>getParameter</a:t>
            </a:r>
            <a:r>
              <a:rPr lang="en-US" altLang="zh-CN" dirty="0"/>
              <a:t>(String name)</a:t>
            </a:r>
            <a:r>
              <a:rPr lang="zh-CN" altLang="zh-CN" dirty="0"/>
              <a:t>：以字符串的形式返回客户端传来的某一个请求参数的值，该参数由</a:t>
            </a:r>
            <a:r>
              <a:rPr lang="en-US" altLang="zh-CN" dirty="0"/>
              <a:t>name</a:t>
            </a:r>
            <a:r>
              <a:rPr lang="zh-CN" altLang="zh-CN" dirty="0"/>
              <a:t>指定。当传递此方法的参数名没有实际参数与之对应时，返回</a:t>
            </a:r>
            <a:r>
              <a:rPr lang="en-US" altLang="zh-CN" dirty="0"/>
              <a:t>null</a:t>
            </a:r>
            <a:r>
              <a:rPr lang="zh-CN" altLang="zh-CN" dirty="0"/>
              <a:t>。另外，当一个参数含有多个值时最好不要使用这个方法。</a:t>
            </a:r>
            <a:endParaRPr lang="zh-CN" altLang="zh-CN" dirty="0"/>
          </a:p>
          <a:p>
            <a:pPr lvl="0" indent="446405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 err="1"/>
              <a:t>getParameterValue</a:t>
            </a:r>
            <a:r>
              <a:rPr lang="en-US" altLang="zh-CN" dirty="0"/>
              <a:t>(String name)</a:t>
            </a:r>
            <a:r>
              <a:rPr lang="zh-CN" altLang="zh-CN" dirty="0"/>
              <a:t>：以字符串数组的形式返回指定参数所有值。</a:t>
            </a:r>
            <a:endParaRPr lang="zh-CN" altLang="zh-CN" dirty="0"/>
          </a:p>
          <a:p>
            <a:pPr lvl="0" indent="446405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 err="1"/>
              <a:t>getParameterNames</a:t>
            </a:r>
            <a:r>
              <a:rPr lang="en-US" altLang="zh-CN" dirty="0"/>
              <a:t>()</a:t>
            </a:r>
            <a:r>
              <a:rPr lang="zh-CN" altLang="zh-CN" dirty="0"/>
              <a:t>：返回客户端传送给服务器端的所有的参数名，结果集是一个</a:t>
            </a:r>
            <a:r>
              <a:rPr lang="en-US" altLang="zh-CN" dirty="0"/>
              <a:t>Enumeration(</a:t>
            </a:r>
            <a:r>
              <a:rPr lang="zh-CN" altLang="zh-CN" dirty="0"/>
              <a:t>枚举</a:t>
            </a:r>
            <a:r>
              <a:rPr lang="en-US" altLang="zh-CN" dirty="0"/>
              <a:t>)</a:t>
            </a:r>
            <a:r>
              <a:rPr lang="zh-CN" altLang="zh-CN" dirty="0"/>
              <a:t>类的实例。当传递给此方法的参数名没有实际参数与之对应时，返回</a:t>
            </a:r>
            <a:r>
              <a:rPr lang="en-US" altLang="zh-CN" dirty="0"/>
              <a:t>null</a:t>
            </a:r>
            <a:r>
              <a:rPr lang="zh-CN" altLang="zh-CN" dirty="0"/>
              <a:t>。</a:t>
            </a:r>
            <a:endParaRPr lang="zh-CN" altLang="zh-CN" dirty="0"/>
          </a:p>
          <a:p>
            <a:pPr lvl="0" indent="446405"/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 err="1"/>
              <a:t>getAttribute</a:t>
            </a:r>
            <a:r>
              <a:rPr lang="en-US" altLang="zh-CN" dirty="0"/>
              <a:t>(String name)</a:t>
            </a:r>
            <a:r>
              <a:rPr lang="zh-CN" altLang="zh-CN" dirty="0"/>
              <a:t>：返回</a:t>
            </a:r>
            <a:r>
              <a:rPr lang="en-US" altLang="zh-CN" dirty="0"/>
              <a:t>name</a:t>
            </a:r>
            <a:r>
              <a:rPr lang="zh-CN" altLang="zh-CN" dirty="0"/>
              <a:t>指定的属性值，若不存在指定的属性，则返回</a:t>
            </a:r>
            <a:r>
              <a:rPr lang="en-US" altLang="zh-CN" dirty="0"/>
              <a:t>null</a:t>
            </a:r>
            <a:r>
              <a:rPr lang="zh-CN" altLang="zh-CN" dirty="0"/>
              <a:t>。</a:t>
            </a:r>
            <a:endParaRPr lang="zh-CN" altLang="zh-CN" dirty="0"/>
          </a:p>
          <a:p>
            <a:pPr lvl="0" indent="446405"/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 err="1"/>
              <a:t>setAttribute</a:t>
            </a:r>
            <a:r>
              <a:rPr lang="en-US" altLang="zh-CN" dirty="0"/>
              <a:t>(String </a:t>
            </a:r>
            <a:r>
              <a:rPr lang="en-US" altLang="zh-CN" dirty="0" err="1"/>
              <a:t>name,java.lang.Object</a:t>
            </a:r>
            <a:r>
              <a:rPr lang="en-US" altLang="zh-CN" dirty="0"/>
              <a:t> </a:t>
            </a:r>
            <a:r>
              <a:rPr lang="en-US" altLang="zh-CN" dirty="0" err="1"/>
              <a:t>obj</a:t>
            </a:r>
            <a:r>
              <a:rPr lang="en-US" altLang="zh-CN" dirty="0"/>
              <a:t>)</a:t>
            </a:r>
            <a:r>
              <a:rPr lang="zh-CN" altLang="zh-CN" dirty="0"/>
              <a:t>：设置名字为</a:t>
            </a:r>
            <a:r>
              <a:rPr lang="en-US" altLang="zh-CN" dirty="0"/>
              <a:t>name</a:t>
            </a:r>
            <a:r>
              <a:rPr lang="zh-CN" altLang="zh-CN" dirty="0"/>
              <a:t>的</a:t>
            </a:r>
            <a:r>
              <a:rPr lang="en-US" altLang="zh-CN" dirty="0"/>
              <a:t>request</a:t>
            </a:r>
            <a:r>
              <a:rPr lang="zh-CN" altLang="zh-CN" dirty="0"/>
              <a:t>参数的值为</a:t>
            </a:r>
            <a:r>
              <a:rPr lang="en-US" altLang="zh-CN" dirty="0" err="1"/>
              <a:t>obj</a:t>
            </a:r>
            <a:r>
              <a:rPr lang="zh-CN" altLang="zh-CN" dirty="0"/>
              <a:t>。</a:t>
            </a:r>
            <a:endParaRPr lang="zh-CN" altLang="zh-CN" dirty="0"/>
          </a:p>
          <a:p>
            <a:pPr lvl="0" indent="446405"/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</a:t>
            </a:r>
            <a:r>
              <a:rPr lang="en-US" altLang="zh-CN" dirty="0" err="1"/>
              <a:t>getCookies</a:t>
            </a:r>
            <a:r>
              <a:rPr lang="en-US" altLang="zh-CN" dirty="0"/>
              <a:t>()</a:t>
            </a:r>
            <a:r>
              <a:rPr lang="zh-CN" altLang="zh-CN" dirty="0"/>
              <a:t>：返回客户端的</a:t>
            </a:r>
            <a:r>
              <a:rPr lang="en-US" altLang="zh-CN" dirty="0"/>
              <a:t>Cookie</a:t>
            </a:r>
            <a:r>
              <a:rPr lang="zh-CN" altLang="zh-CN" dirty="0"/>
              <a:t>对象，结果是一个</a:t>
            </a:r>
            <a:r>
              <a:rPr lang="en-US" altLang="zh-CN" dirty="0"/>
              <a:t>Cookie</a:t>
            </a:r>
            <a:r>
              <a:rPr lang="zh-CN" altLang="zh-CN" dirty="0"/>
              <a:t>数组。</a:t>
            </a:r>
            <a:endParaRPr lang="zh-CN" altLang="zh-CN" dirty="0"/>
          </a:p>
          <a:p>
            <a:pPr lvl="0" indent="446405"/>
            <a:r>
              <a:rPr lang="zh-CN" altLang="en-US" dirty="0"/>
              <a:t>（</a:t>
            </a:r>
            <a:r>
              <a:rPr lang="en-US" altLang="zh-CN" dirty="0"/>
              <a:t>7</a:t>
            </a:r>
            <a:r>
              <a:rPr lang="zh-CN" altLang="en-US" dirty="0"/>
              <a:t>）</a:t>
            </a:r>
            <a:r>
              <a:rPr lang="en-US" altLang="zh-CN" dirty="0" err="1"/>
              <a:t>getHeader</a:t>
            </a:r>
            <a:r>
              <a:rPr lang="en-US" altLang="zh-CN" dirty="0"/>
              <a:t>(String name)</a:t>
            </a:r>
            <a:r>
              <a:rPr lang="zh-CN" altLang="zh-CN" dirty="0"/>
              <a:t>：获得</a:t>
            </a:r>
            <a:r>
              <a:rPr lang="en-US" altLang="zh-CN" dirty="0"/>
              <a:t>http</a:t>
            </a:r>
            <a:r>
              <a:rPr lang="zh-CN" altLang="zh-CN" dirty="0"/>
              <a:t>协议定义的传送文件头信息，例如：</a:t>
            </a:r>
            <a:endParaRPr lang="zh-CN" altLang="zh-CN" dirty="0"/>
          </a:p>
          <a:p>
            <a:pPr indent="446405"/>
            <a:r>
              <a:rPr lang="zh-CN" altLang="en-US" dirty="0"/>
              <a:t>（</a:t>
            </a:r>
            <a:r>
              <a:rPr lang="en-US" altLang="zh-CN" dirty="0"/>
              <a:t>8</a:t>
            </a:r>
            <a:r>
              <a:rPr lang="zh-CN" altLang="en-US" dirty="0"/>
              <a:t>）</a:t>
            </a:r>
            <a:r>
              <a:rPr lang="en-US" altLang="zh-CN" dirty="0" err="1"/>
              <a:t>request.getHeader</a:t>
            </a:r>
            <a:r>
              <a:rPr lang="en-US" altLang="zh-CN" dirty="0"/>
              <a:t>("User-Agent")</a:t>
            </a:r>
            <a:r>
              <a:rPr lang="zh-CN" altLang="zh-CN" dirty="0"/>
              <a:t>，其含义为：将返回客户端浏览器的版本号、类型。</a:t>
            </a:r>
            <a:endParaRPr lang="zh-CN" altLang="zh-CN" dirty="0"/>
          </a:p>
          <a:p>
            <a:pPr lvl="0" indent="446405"/>
            <a:r>
              <a:rPr lang="zh-CN" altLang="en-US" dirty="0"/>
              <a:t>（</a:t>
            </a:r>
            <a:r>
              <a:rPr lang="en-US" altLang="zh-CN" dirty="0"/>
              <a:t>9</a:t>
            </a:r>
            <a:r>
              <a:rPr lang="zh-CN" altLang="en-US" dirty="0"/>
              <a:t>）</a:t>
            </a:r>
            <a:r>
              <a:rPr lang="en-US" altLang="zh-CN" dirty="0" err="1"/>
              <a:t>getDateHeader</a:t>
            </a:r>
            <a:r>
              <a:rPr lang="en-US" altLang="zh-CN" dirty="0"/>
              <a:t>()</a:t>
            </a:r>
            <a:r>
              <a:rPr lang="zh-CN" altLang="zh-CN" dirty="0"/>
              <a:t>：返回一个</a:t>
            </a:r>
            <a:r>
              <a:rPr lang="en-US" altLang="zh-CN" dirty="0"/>
              <a:t>Long</a:t>
            </a:r>
            <a:r>
              <a:rPr lang="zh-CN" altLang="zh-CN" dirty="0"/>
              <a:t>类型的数据，表示客户端发送到服务器的头信息中的时间信息。</a:t>
            </a:r>
            <a:endParaRPr lang="zh-CN" altLang="zh-CN" dirty="0"/>
          </a:p>
          <a:p>
            <a:pPr lvl="0" indent="446405"/>
            <a:r>
              <a:rPr lang="zh-CN" altLang="en-US" dirty="0"/>
              <a:t>（</a:t>
            </a:r>
            <a:r>
              <a:rPr lang="en-US" altLang="zh-CN" dirty="0"/>
              <a:t>10</a:t>
            </a:r>
            <a:r>
              <a:rPr lang="zh-CN" altLang="en-US" dirty="0"/>
              <a:t>）</a:t>
            </a:r>
            <a:r>
              <a:rPr lang="en-US" altLang="zh-CN" dirty="0" err="1"/>
              <a:t>getHeaderName</a:t>
            </a:r>
            <a:r>
              <a:rPr lang="en-US" altLang="zh-CN" dirty="0"/>
              <a:t>()</a:t>
            </a:r>
            <a:r>
              <a:rPr lang="zh-CN" altLang="zh-CN" dirty="0"/>
              <a:t>：返回所有</a:t>
            </a:r>
            <a:r>
              <a:rPr lang="en-US" altLang="zh-CN" dirty="0"/>
              <a:t>request Header</a:t>
            </a:r>
            <a:r>
              <a:rPr lang="zh-CN" altLang="zh-CN" dirty="0"/>
              <a:t>的名字，结果集是一个</a:t>
            </a:r>
            <a:r>
              <a:rPr lang="en-US" altLang="zh-CN" dirty="0"/>
              <a:t>Enumeration(</a:t>
            </a:r>
            <a:r>
              <a:rPr lang="zh-CN" altLang="zh-CN" dirty="0"/>
              <a:t>枚举</a:t>
            </a:r>
            <a:r>
              <a:rPr lang="en-US" altLang="zh-CN" dirty="0"/>
              <a:t>)</a:t>
            </a:r>
            <a:r>
              <a:rPr lang="zh-CN" altLang="zh-CN" dirty="0"/>
              <a:t>类的实例。得到名称后就可以使用</a:t>
            </a:r>
            <a:r>
              <a:rPr lang="en-US" altLang="zh-CN" dirty="0" err="1"/>
              <a:t>getHeader</a:t>
            </a:r>
            <a:r>
              <a:rPr lang="zh-CN" altLang="zh-CN" dirty="0"/>
              <a:t>、</a:t>
            </a:r>
            <a:r>
              <a:rPr lang="en-US" altLang="zh-CN" dirty="0" err="1"/>
              <a:t>getDateHeader</a:t>
            </a:r>
            <a:r>
              <a:rPr lang="zh-CN" altLang="zh-CN" dirty="0"/>
              <a:t>等得到具体的头信息。</a:t>
            </a:r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r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464" y="282012"/>
            <a:ext cx="3713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request</a:t>
            </a:r>
            <a:r>
              <a:rPr lang="zh-CN" altLang="zh-CN" sz="2400" b="1" dirty="0">
                <a:solidFill>
                  <a:schemeClr val="bg1"/>
                </a:solidFill>
              </a:rPr>
              <a:t>对象</a:t>
            </a:r>
            <a:endParaRPr lang="zh-CN" altLang="zh-CN" sz="24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0605" y="1020726"/>
            <a:ext cx="102604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446405"/>
            <a:r>
              <a:rPr lang="zh-CN" altLang="en-US" dirty="0"/>
              <a:t>（</a:t>
            </a:r>
            <a:r>
              <a:rPr lang="en-US" altLang="zh-CN" dirty="0"/>
              <a:t>10</a:t>
            </a:r>
            <a:r>
              <a:rPr lang="zh-CN" altLang="en-US" dirty="0"/>
              <a:t>）</a:t>
            </a:r>
            <a:r>
              <a:rPr lang="en-US" altLang="zh-CN" dirty="0" err="1"/>
              <a:t>getServerPort</a:t>
            </a:r>
            <a:r>
              <a:rPr lang="en-US" altLang="zh-CN" dirty="0"/>
              <a:t>()</a:t>
            </a:r>
            <a:r>
              <a:rPr lang="zh-CN" altLang="zh-CN" dirty="0"/>
              <a:t>：获得服务器的端口号。</a:t>
            </a:r>
            <a:endParaRPr lang="zh-CN" altLang="zh-CN" dirty="0"/>
          </a:p>
          <a:p>
            <a:pPr lvl="0" indent="446405"/>
            <a:r>
              <a:rPr lang="zh-CN" altLang="en-US" dirty="0"/>
              <a:t>（</a:t>
            </a:r>
            <a:r>
              <a:rPr lang="en-US" altLang="zh-CN" dirty="0"/>
              <a:t>11</a:t>
            </a:r>
            <a:r>
              <a:rPr lang="zh-CN" altLang="en-US" dirty="0"/>
              <a:t>）</a:t>
            </a:r>
            <a:r>
              <a:rPr lang="en-US" altLang="zh-CN" dirty="0" err="1"/>
              <a:t>getServerName</a:t>
            </a:r>
            <a:r>
              <a:rPr lang="en-US" altLang="zh-CN" dirty="0"/>
              <a:t>()</a:t>
            </a:r>
            <a:r>
              <a:rPr lang="zh-CN" altLang="zh-CN" dirty="0"/>
              <a:t>：获得服务器的名称。</a:t>
            </a:r>
            <a:endParaRPr lang="zh-CN" altLang="zh-CN" dirty="0"/>
          </a:p>
          <a:p>
            <a:pPr lvl="0" indent="446405"/>
            <a:r>
              <a:rPr lang="zh-CN" altLang="en-US" dirty="0"/>
              <a:t>（</a:t>
            </a:r>
            <a:r>
              <a:rPr lang="en-US" altLang="zh-CN" dirty="0"/>
              <a:t>12</a:t>
            </a:r>
            <a:r>
              <a:rPr lang="zh-CN" altLang="en-US" dirty="0"/>
              <a:t>）</a:t>
            </a:r>
            <a:r>
              <a:rPr lang="en-US" altLang="zh-CN" dirty="0" err="1"/>
              <a:t>getRemoteAddr</a:t>
            </a:r>
            <a:r>
              <a:rPr lang="en-US" altLang="zh-CN" dirty="0"/>
              <a:t>()</a:t>
            </a:r>
            <a:r>
              <a:rPr lang="zh-CN" altLang="zh-CN" dirty="0"/>
              <a:t>：获得服务器的客户端的</a:t>
            </a:r>
            <a:r>
              <a:rPr lang="en-US" altLang="zh-CN" dirty="0"/>
              <a:t>IP</a:t>
            </a:r>
            <a:r>
              <a:rPr lang="zh-CN" altLang="zh-CN" dirty="0"/>
              <a:t>地址。</a:t>
            </a:r>
            <a:endParaRPr lang="zh-CN" altLang="zh-CN" dirty="0"/>
          </a:p>
          <a:p>
            <a:pPr lvl="0" indent="446405"/>
            <a:r>
              <a:rPr lang="zh-CN" altLang="en-US" dirty="0"/>
              <a:t>（</a:t>
            </a:r>
            <a:r>
              <a:rPr lang="en-US" altLang="zh-CN" dirty="0"/>
              <a:t>13</a:t>
            </a:r>
            <a:r>
              <a:rPr lang="zh-CN" altLang="en-US" dirty="0"/>
              <a:t>）</a:t>
            </a:r>
            <a:r>
              <a:rPr lang="en-US" altLang="zh-CN" dirty="0" err="1"/>
              <a:t>getRemoteHost</a:t>
            </a:r>
            <a:r>
              <a:rPr lang="en-US" altLang="zh-CN" dirty="0"/>
              <a:t>()</a:t>
            </a:r>
            <a:r>
              <a:rPr lang="zh-CN" altLang="zh-CN" dirty="0"/>
              <a:t>：获得客户端的主机名，如果该方法失败，则返回客户端的</a:t>
            </a:r>
            <a:r>
              <a:rPr lang="en-US" altLang="zh-CN" dirty="0"/>
              <a:t>IP</a:t>
            </a:r>
            <a:r>
              <a:rPr lang="zh-CN" altLang="zh-CN" dirty="0"/>
              <a:t>地址。</a:t>
            </a:r>
            <a:endParaRPr lang="zh-CN" altLang="zh-CN" dirty="0"/>
          </a:p>
          <a:p>
            <a:pPr lvl="0" indent="446405"/>
            <a:r>
              <a:rPr lang="zh-CN" altLang="en-US" dirty="0"/>
              <a:t>（</a:t>
            </a:r>
            <a:r>
              <a:rPr lang="en-US" altLang="zh-CN" dirty="0"/>
              <a:t>14</a:t>
            </a:r>
            <a:r>
              <a:rPr lang="zh-CN" altLang="en-US" dirty="0"/>
              <a:t>）</a:t>
            </a:r>
            <a:r>
              <a:rPr lang="en-US" altLang="zh-CN" dirty="0" err="1"/>
              <a:t>getProtocol</a:t>
            </a:r>
            <a:r>
              <a:rPr lang="en-US" altLang="zh-CN" dirty="0"/>
              <a:t>()</a:t>
            </a:r>
            <a:r>
              <a:rPr lang="zh-CN" altLang="zh-CN" dirty="0"/>
              <a:t>：获得客户端向服务器端传送数据所依据的协议名称。</a:t>
            </a:r>
            <a:endParaRPr lang="zh-CN" altLang="zh-CN" dirty="0"/>
          </a:p>
          <a:p>
            <a:pPr lvl="0" indent="446405"/>
            <a:r>
              <a:rPr lang="zh-CN" altLang="en-US" dirty="0"/>
              <a:t>（</a:t>
            </a:r>
            <a:r>
              <a:rPr lang="en-US" altLang="zh-CN" dirty="0"/>
              <a:t>15</a:t>
            </a:r>
            <a:r>
              <a:rPr lang="zh-CN" altLang="en-US" dirty="0"/>
              <a:t>）</a:t>
            </a:r>
            <a:r>
              <a:rPr lang="en-US" altLang="zh-CN" dirty="0" err="1"/>
              <a:t>getMethod</a:t>
            </a:r>
            <a:r>
              <a:rPr lang="en-US" altLang="zh-CN" dirty="0"/>
              <a:t>()</a:t>
            </a:r>
            <a:r>
              <a:rPr lang="zh-CN" altLang="zh-CN" dirty="0"/>
              <a:t>：获得客户端向服务器端传送数据的方法。</a:t>
            </a:r>
            <a:endParaRPr lang="zh-CN" altLang="zh-CN" dirty="0"/>
          </a:p>
          <a:p>
            <a:pPr lvl="0" indent="446405"/>
            <a:r>
              <a:rPr lang="zh-CN" altLang="en-US" dirty="0"/>
              <a:t>（</a:t>
            </a:r>
            <a:r>
              <a:rPr lang="en-US" altLang="zh-CN" dirty="0"/>
              <a:t>16</a:t>
            </a:r>
            <a:r>
              <a:rPr lang="zh-CN" altLang="en-US" dirty="0"/>
              <a:t>）</a:t>
            </a:r>
            <a:r>
              <a:rPr lang="en-US" altLang="zh-CN" dirty="0" err="1"/>
              <a:t>getServletPath</a:t>
            </a:r>
            <a:r>
              <a:rPr lang="en-US" altLang="zh-CN" dirty="0"/>
              <a:t>()</a:t>
            </a:r>
            <a:r>
              <a:rPr lang="zh-CN" altLang="zh-CN" dirty="0"/>
              <a:t>：获得客户端所请求的脚本文件的文件路径。</a:t>
            </a:r>
            <a:endParaRPr lang="zh-CN" altLang="zh-CN" dirty="0"/>
          </a:p>
          <a:p>
            <a:pPr lvl="0" indent="446405"/>
            <a:r>
              <a:rPr lang="zh-CN" altLang="en-US" dirty="0"/>
              <a:t>（</a:t>
            </a:r>
            <a:r>
              <a:rPr lang="en-US" altLang="zh-CN" dirty="0"/>
              <a:t>17</a:t>
            </a:r>
            <a:r>
              <a:rPr lang="zh-CN" altLang="en-US" dirty="0"/>
              <a:t>）</a:t>
            </a:r>
            <a:r>
              <a:rPr lang="en-US" altLang="zh-CN" dirty="0" err="1"/>
              <a:t>getCharacterEncoding</a:t>
            </a:r>
            <a:r>
              <a:rPr lang="en-US" altLang="zh-CN" dirty="0"/>
              <a:t> ()</a:t>
            </a:r>
            <a:r>
              <a:rPr lang="zh-CN" altLang="zh-CN" dirty="0"/>
              <a:t>：获得请求中的字符编码方式。</a:t>
            </a:r>
            <a:endParaRPr lang="zh-CN" altLang="zh-CN" dirty="0"/>
          </a:p>
          <a:p>
            <a:pPr lvl="0" indent="446405"/>
            <a:r>
              <a:rPr lang="zh-CN" altLang="en-US" dirty="0"/>
              <a:t>（</a:t>
            </a:r>
            <a:r>
              <a:rPr lang="en-US" altLang="zh-CN" dirty="0"/>
              <a:t>18</a:t>
            </a:r>
            <a:r>
              <a:rPr lang="zh-CN" altLang="en-US" dirty="0"/>
              <a:t>）</a:t>
            </a:r>
            <a:r>
              <a:rPr lang="en-US" altLang="zh-CN" dirty="0" err="1"/>
              <a:t>getSession</a:t>
            </a:r>
            <a:r>
              <a:rPr lang="en-US" altLang="zh-CN" dirty="0"/>
              <a:t>(Boolean create)</a:t>
            </a:r>
            <a:r>
              <a:rPr lang="zh-CN" altLang="zh-CN" dirty="0"/>
              <a:t>：返回和当前客户端请求相关联的</a:t>
            </a:r>
            <a:r>
              <a:rPr lang="en-US" altLang="zh-CN" dirty="0" err="1"/>
              <a:t>HttpSession</a:t>
            </a:r>
            <a:r>
              <a:rPr lang="zh-CN" altLang="zh-CN" dirty="0"/>
              <a:t>对象。如果当前客户端请求没有和任何</a:t>
            </a:r>
            <a:r>
              <a:rPr lang="en-US" altLang="zh-CN" dirty="0" err="1"/>
              <a:t>HttpSession</a:t>
            </a:r>
            <a:r>
              <a:rPr lang="zh-CN" altLang="zh-CN" dirty="0"/>
              <a:t>对象关联，那么如果</a:t>
            </a:r>
            <a:r>
              <a:rPr lang="en-US" altLang="zh-CN" dirty="0"/>
              <a:t>create</a:t>
            </a:r>
            <a:r>
              <a:rPr lang="zh-CN" altLang="zh-CN" dirty="0"/>
              <a:t>变量为</a:t>
            </a:r>
            <a:r>
              <a:rPr lang="en-US" altLang="zh-CN" dirty="0"/>
              <a:t>true</a:t>
            </a:r>
            <a:r>
              <a:rPr lang="zh-CN" altLang="zh-CN" dirty="0"/>
              <a:t>，则创建一个</a:t>
            </a:r>
            <a:r>
              <a:rPr lang="en-US" altLang="zh-CN" dirty="0" err="1"/>
              <a:t>HttpSession</a:t>
            </a:r>
            <a:r>
              <a:rPr lang="zh-CN" altLang="zh-CN" dirty="0"/>
              <a:t>对象并返回，反之返回</a:t>
            </a:r>
            <a:r>
              <a:rPr lang="en-US" altLang="zh-CN" dirty="0"/>
              <a:t>null</a:t>
            </a:r>
            <a:r>
              <a:rPr lang="zh-CN" altLang="zh-CN" dirty="0"/>
              <a:t>。</a:t>
            </a:r>
            <a:endParaRPr lang="zh-CN" altLang="zh-CN" dirty="0"/>
          </a:p>
          <a:p>
            <a:pPr indent="446405"/>
            <a:r>
              <a:rPr lang="zh-CN" altLang="en-US" dirty="0"/>
              <a:t>（</a:t>
            </a:r>
            <a:r>
              <a:rPr lang="en-US" altLang="zh-CN" dirty="0"/>
              <a:t>19</a:t>
            </a:r>
            <a:r>
              <a:rPr lang="zh-CN" altLang="en-US" dirty="0"/>
              <a:t>）</a:t>
            </a:r>
            <a:r>
              <a:rPr lang="en-US" altLang="zh-CN" dirty="0" err="1"/>
              <a:t>getQuertString</a:t>
            </a:r>
            <a:r>
              <a:rPr lang="en-US" altLang="zh-CN" dirty="0"/>
              <a:t>()</a:t>
            </a:r>
            <a:r>
              <a:rPr lang="zh-CN" altLang="zh-CN" dirty="0"/>
              <a:t>：返回查询字符串，该字符串由客户端以</a:t>
            </a:r>
            <a:r>
              <a:rPr lang="en-US" altLang="zh-CN" dirty="0"/>
              <a:t>get</a:t>
            </a:r>
            <a:r>
              <a:rPr lang="zh-CN" altLang="zh-CN" dirty="0"/>
              <a:t>方法向服务器端传送。查询字符串出现在页面请求“</a:t>
            </a:r>
            <a:r>
              <a:rPr lang="en-US" altLang="zh-CN" dirty="0"/>
              <a:t>?</a:t>
            </a:r>
            <a:r>
              <a:rPr lang="zh-CN" altLang="zh-CN" dirty="0"/>
              <a:t>”的后面，例如：</a:t>
            </a:r>
            <a:r>
              <a:rPr lang="en-US" altLang="zh-CN" dirty="0"/>
              <a:t>http://www.njnu.edu.cn/hello.jsp?name=Jack</a:t>
            </a:r>
            <a:r>
              <a:rPr lang="zh-CN" altLang="zh-CN" dirty="0"/>
              <a:t>。</a:t>
            </a:r>
            <a:endParaRPr lang="zh-CN" altLang="zh-CN" dirty="0"/>
          </a:p>
          <a:p>
            <a:pPr indent="446405"/>
            <a:r>
              <a:rPr lang="zh-CN" altLang="en-US" dirty="0"/>
              <a:t>（</a:t>
            </a:r>
            <a:r>
              <a:rPr lang="en-US" altLang="zh-CN" dirty="0"/>
              <a:t>20</a:t>
            </a:r>
            <a:r>
              <a:rPr lang="zh-CN" altLang="en-US" dirty="0"/>
              <a:t>）</a:t>
            </a:r>
            <a:r>
              <a:rPr lang="en-US" altLang="zh-CN" dirty="0" err="1"/>
              <a:t>getRequestURI</a:t>
            </a:r>
            <a:r>
              <a:rPr lang="en-US" altLang="zh-CN" dirty="0"/>
              <a:t>()</a:t>
            </a:r>
            <a:r>
              <a:rPr lang="zh-CN" altLang="zh-CN" dirty="0"/>
              <a:t>：获得发出请求字符串的客户端地址。</a:t>
            </a:r>
            <a:endParaRPr lang="zh-CN" altLang="zh-CN" dirty="0"/>
          </a:p>
          <a:p>
            <a:pPr indent="446405"/>
            <a:r>
              <a:rPr lang="zh-CN" altLang="en-US" dirty="0"/>
              <a:t>（</a:t>
            </a:r>
            <a:r>
              <a:rPr lang="en-US" altLang="zh-CN" dirty="0"/>
              <a:t>21</a:t>
            </a:r>
            <a:r>
              <a:rPr lang="zh-CN" altLang="en-US" dirty="0"/>
              <a:t>）</a:t>
            </a:r>
            <a:r>
              <a:rPr lang="en-US" altLang="zh-CN" dirty="0" err="1"/>
              <a:t>getContentType</a:t>
            </a:r>
            <a:r>
              <a:rPr lang="en-US" altLang="zh-CN" dirty="0"/>
              <a:t>()</a:t>
            </a:r>
            <a:r>
              <a:rPr lang="zh-CN" altLang="zh-CN" dirty="0"/>
              <a:t>：获取客户端请求的</a:t>
            </a:r>
            <a:r>
              <a:rPr lang="en-US" altLang="zh-CN" dirty="0"/>
              <a:t>MIME</a:t>
            </a:r>
            <a:r>
              <a:rPr lang="zh-CN" altLang="zh-CN" dirty="0"/>
              <a:t>类型。如果无法得到该请求的</a:t>
            </a:r>
            <a:r>
              <a:rPr lang="en-US" altLang="zh-CN" dirty="0"/>
              <a:t>MIME</a:t>
            </a:r>
            <a:r>
              <a:rPr lang="zh-CN" altLang="zh-CN" dirty="0"/>
              <a:t>类型，则返回</a:t>
            </a:r>
            <a:r>
              <a:rPr lang="en-US" altLang="zh-CN" dirty="0"/>
              <a:t>-1</a:t>
            </a:r>
            <a:r>
              <a:rPr lang="zh-CN" altLang="zh-CN" dirty="0"/>
              <a:t>。</a:t>
            </a:r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68"/>
          <p:cNvSpPr txBox="1"/>
          <p:nvPr/>
        </p:nvSpPr>
        <p:spPr>
          <a:xfrm>
            <a:off x="5104781" y="2438097"/>
            <a:ext cx="3454428" cy="523220"/>
          </a:xfrm>
          <a:prstGeom prst="rect">
            <a:avLst/>
          </a:prstGeom>
          <a:gradFill>
            <a:gsLst>
              <a:gs pos="0">
                <a:srgbClr val="CA687F"/>
              </a:gs>
              <a:gs pos="18000">
                <a:srgbClr val="CA687F"/>
              </a:gs>
              <a:gs pos="100000">
                <a:srgbClr val="E7B2C4"/>
              </a:gs>
            </a:gsLst>
            <a:lin ang="5400000" scaled="0"/>
          </a:gra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800" b="1" dirty="0">
                <a:solidFill>
                  <a:schemeClr val="bg1"/>
                </a:solidFill>
              </a:rPr>
              <a:t>一个简单的</a:t>
            </a:r>
            <a:r>
              <a:rPr lang="en-US" altLang="zh-CN" sz="2800" b="1" dirty="0">
                <a:solidFill>
                  <a:schemeClr val="bg1"/>
                </a:solidFill>
              </a:rPr>
              <a:t>JSP</a:t>
            </a:r>
            <a:r>
              <a:rPr lang="zh-CN" altLang="zh-CN" sz="2800" b="1" dirty="0">
                <a:solidFill>
                  <a:schemeClr val="bg1"/>
                </a:solidFill>
              </a:rPr>
              <a:t>实例</a:t>
            </a:r>
            <a:endParaRPr lang="zh-CN" altLang="zh-CN" sz="2800" b="1" dirty="0">
              <a:solidFill>
                <a:schemeClr val="bg1"/>
              </a:solidFill>
            </a:endParaRPr>
          </a:p>
        </p:txBody>
      </p:sp>
      <p:sp>
        <p:nvSpPr>
          <p:cNvPr id="20" name="文本框 128"/>
          <p:cNvSpPr txBox="1"/>
          <p:nvPr/>
        </p:nvSpPr>
        <p:spPr>
          <a:xfrm>
            <a:off x="4214356" y="2373075"/>
            <a:ext cx="828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en-US" altLang="zh-CN" sz="4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214356" y="2313018"/>
            <a:ext cx="828000" cy="828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Tm="2918">
    <p:cover dir="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68"/>
          <p:cNvSpPr txBox="1"/>
          <p:nvPr/>
        </p:nvSpPr>
        <p:spPr>
          <a:xfrm>
            <a:off x="5104781" y="2438097"/>
            <a:ext cx="2763312" cy="523220"/>
          </a:xfrm>
          <a:prstGeom prst="rect">
            <a:avLst/>
          </a:prstGeom>
          <a:gradFill>
            <a:gsLst>
              <a:gs pos="0">
                <a:srgbClr val="CA687F"/>
              </a:gs>
              <a:gs pos="18000">
                <a:srgbClr val="CA687F"/>
              </a:gs>
              <a:gs pos="100000">
                <a:srgbClr val="E7B2C4"/>
              </a:gs>
            </a:gsLst>
            <a:lin ang="5400000" scaled="0"/>
          </a:gra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response</a:t>
            </a:r>
            <a:r>
              <a:rPr lang="zh-CN" altLang="zh-CN" sz="2800" b="1" dirty="0">
                <a:solidFill>
                  <a:schemeClr val="bg1"/>
                </a:solidFill>
              </a:rPr>
              <a:t>对象</a:t>
            </a:r>
            <a:endParaRPr lang="zh-CN" altLang="zh-CN" sz="2800" b="1" dirty="0">
              <a:solidFill>
                <a:schemeClr val="bg1"/>
              </a:solidFill>
            </a:endParaRPr>
          </a:p>
        </p:txBody>
      </p:sp>
      <p:sp>
        <p:nvSpPr>
          <p:cNvPr id="20" name="文本框 128"/>
          <p:cNvSpPr txBox="1"/>
          <p:nvPr/>
        </p:nvSpPr>
        <p:spPr>
          <a:xfrm>
            <a:off x="4214356" y="2373075"/>
            <a:ext cx="828000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05</a:t>
            </a:r>
            <a:endParaRPr lang="en-US" altLang="zh-CN" sz="4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214356" y="2313018"/>
            <a:ext cx="828000" cy="828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 advTm="2918">
    <p:cover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464" y="282012"/>
            <a:ext cx="3713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response</a:t>
            </a:r>
            <a:r>
              <a:rPr lang="zh-CN" altLang="zh-CN" sz="2400" b="1" dirty="0">
                <a:solidFill>
                  <a:schemeClr val="bg1"/>
                </a:solidFill>
              </a:rPr>
              <a:t>对象</a:t>
            </a:r>
            <a:endParaRPr lang="zh-CN" altLang="zh-CN" sz="24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8707" y="1031358"/>
            <a:ext cx="10313581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405"/>
            <a:r>
              <a:rPr lang="en-US" altLang="zh-CN" dirty="0"/>
              <a:t>response</a:t>
            </a:r>
            <a:r>
              <a:rPr lang="zh-CN" altLang="zh-CN" dirty="0"/>
              <a:t>对象实现</a:t>
            </a:r>
            <a:r>
              <a:rPr lang="en-US" altLang="zh-CN" dirty="0" err="1"/>
              <a:t>HttpServletResponse</a:t>
            </a:r>
            <a:r>
              <a:rPr lang="zh-CN" altLang="zh-CN" dirty="0"/>
              <a:t>接口，可以对客户的请求作出动态的响应，向客户端发送数据，如</a:t>
            </a:r>
            <a:r>
              <a:rPr lang="en-US" altLang="zh-CN" dirty="0"/>
              <a:t>Cookies</a:t>
            </a:r>
            <a:r>
              <a:rPr lang="zh-CN" altLang="zh-CN" dirty="0"/>
              <a:t>、</a:t>
            </a:r>
            <a:r>
              <a:rPr lang="en-US" altLang="zh-CN" dirty="0"/>
              <a:t>http</a:t>
            </a:r>
            <a:r>
              <a:rPr lang="zh-CN" altLang="zh-CN" dirty="0"/>
              <a:t>文件的头信息等，一般是</a:t>
            </a:r>
            <a:r>
              <a:rPr lang="en-US" altLang="zh-CN" dirty="0" err="1"/>
              <a:t>HttpServletResponse</a:t>
            </a:r>
            <a:r>
              <a:rPr lang="zh-CN" altLang="zh-CN" dirty="0"/>
              <a:t>类或其子类的一个对象。以下是</a:t>
            </a:r>
            <a:r>
              <a:rPr lang="en-US" altLang="zh-CN" dirty="0"/>
              <a:t>response</a:t>
            </a:r>
            <a:r>
              <a:rPr lang="zh-CN" altLang="zh-CN" dirty="0"/>
              <a:t>对象的主要方法：</a:t>
            </a:r>
            <a:endParaRPr lang="zh-CN" altLang="zh-CN" dirty="0"/>
          </a:p>
          <a:p>
            <a:pPr indent="446405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 err="1"/>
              <a:t>addHeader</a:t>
            </a:r>
            <a:r>
              <a:rPr lang="en-US" altLang="zh-CN" dirty="0"/>
              <a:t>(String </a:t>
            </a:r>
            <a:r>
              <a:rPr lang="en-US" altLang="zh-CN" dirty="0" err="1"/>
              <a:t>name,String</a:t>
            </a:r>
            <a:r>
              <a:rPr lang="en-US" altLang="zh-CN" dirty="0"/>
              <a:t> value)</a:t>
            </a:r>
            <a:r>
              <a:rPr lang="zh-CN" altLang="zh-CN" dirty="0"/>
              <a:t>：添加</a:t>
            </a:r>
            <a:r>
              <a:rPr lang="en-US" altLang="zh-CN" dirty="0"/>
              <a:t>http</a:t>
            </a:r>
            <a:r>
              <a:rPr lang="zh-CN" altLang="zh-CN" dirty="0"/>
              <a:t>头文件，该</a:t>
            </a:r>
            <a:r>
              <a:rPr lang="en-US" altLang="zh-CN" dirty="0"/>
              <a:t>Header</a:t>
            </a:r>
            <a:r>
              <a:rPr lang="zh-CN" altLang="zh-CN" dirty="0"/>
              <a:t>将会传到客户端去，如果有同名的</a:t>
            </a:r>
            <a:r>
              <a:rPr lang="en-US" altLang="zh-CN" dirty="0"/>
              <a:t>Header</a:t>
            </a:r>
            <a:r>
              <a:rPr lang="zh-CN" altLang="zh-CN" dirty="0"/>
              <a:t>存在，那么原来的</a:t>
            </a:r>
            <a:r>
              <a:rPr lang="en-US" altLang="zh-CN" dirty="0"/>
              <a:t>Header</a:t>
            </a:r>
            <a:r>
              <a:rPr lang="zh-CN" altLang="zh-CN" dirty="0"/>
              <a:t>会被覆盖。</a:t>
            </a:r>
            <a:endParaRPr lang="zh-CN" altLang="zh-CN" dirty="0"/>
          </a:p>
          <a:p>
            <a:pPr lvl="0" indent="446405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 err="1"/>
              <a:t>setHeader</a:t>
            </a:r>
            <a:r>
              <a:rPr lang="en-US" altLang="zh-CN" dirty="0"/>
              <a:t>(String </a:t>
            </a:r>
            <a:r>
              <a:rPr lang="en-US" altLang="zh-CN" dirty="0" err="1"/>
              <a:t>name,String</a:t>
            </a:r>
            <a:r>
              <a:rPr lang="en-US" altLang="zh-CN" dirty="0"/>
              <a:t> value)</a:t>
            </a:r>
            <a:r>
              <a:rPr lang="zh-CN" altLang="zh-CN" dirty="0"/>
              <a:t>：设定指定名字的</a:t>
            </a:r>
            <a:r>
              <a:rPr lang="en-US" altLang="zh-CN" dirty="0"/>
              <a:t>http</a:t>
            </a:r>
            <a:r>
              <a:rPr lang="zh-CN" altLang="zh-CN" dirty="0"/>
              <a:t>文件头的值，如果该值存在，那么它将会被新的值覆盖。</a:t>
            </a:r>
            <a:endParaRPr lang="zh-CN" altLang="zh-CN" dirty="0"/>
          </a:p>
          <a:p>
            <a:pPr lvl="0" indent="446405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 err="1"/>
              <a:t>containsHeader</a:t>
            </a:r>
            <a:r>
              <a:rPr lang="en-US" altLang="zh-CN" dirty="0"/>
              <a:t>(String name)</a:t>
            </a:r>
            <a:r>
              <a:rPr lang="zh-CN" altLang="zh-CN" dirty="0"/>
              <a:t>：判断指定名字的</a:t>
            </a:r>
            <a:r>
              <a:rPr lang="en-US" altLang="zh-CN" dirty="0"/>
              <a:t>http</a:t>
            </a:r>
            <a:r>
              <a:rPr lang="zh-CN" altLang="zh-CN" dirty="0"/>
              <a:t>文件头是否存在，并返回布尔值。</a:t>
            </a:r>
            <a:endParaRPr lang="zh-CN" altLang="zh-CN" dirty="0"/>
          </a:p>
          <a:p>
            <a:pPr lvl="0" indent="446405"/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 err="1"/>
              <a:t>flushBuffer</a:t>
            </a:r>
            <a:r>
              <a:rPr lang="en-US" altLang="zh-CN" dirty="0"/>
              <a:t>()</a:t>
            </a:r>
            <a:r>
              <a:rPr lang="zh-CN" altLang="zh-CN" dirty="0"/>
              <a:t>：强制将当前缓冲区的内容发送到客户端。</a:t>
            </a:r>
            <a:endParaRPr lang="zh-CN" altLang="zh-CN" dirty="0"/>
          </a:p>
          <a:p>
            <a:pPr lvl="0" indent="446405"/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 err="1"/>
              <a:t>addCookie</a:t>
            </a:r>
            <a:r>
              <a:rPr lang="en-US" altLang="zh-CN" dirty="0"/>
              <a:t>(Cookie cookie)</a:t>
            </a:r>
            <a:r>
              <a:rPr lang="zh-CN" altLang="zh-CN" dirty="0"/>
              <a:t>：添加一个</a:t>
            </a:r>
            <a:r>
              <a:rPr lang="en-US" altLang="zh-CN" dirty="0"/>
              <a:t>Cookie</a:t>
            </a:r>
            <a:r>
              <a:rPr lang="zh-CN" altLang="zh-CN" dirty="0"/>
              <a:t>对象，用来保存客户端的用户信息，可以用</a:t>
            </a:r>
            <a:r>
              <a:rPr lang="en-US" altLang="zh-CN" dirty="0"/>
              <a:t>request</a:t>
            </a:r>
            <a:r>
              <a:rPr lang="zh-CN" altLang="zh-CN" dirty="0"/>
              <a:t>对象的</a:t>
            </a:r>
            <a:r>
              <a:rPr lang="en-US" altLang="zh-CN" dirty="0" err="1"/>
              <a:t>getCookies</a:t>
            </a:r>
            <a:r>
              <a:rPr lang="en-US" altLang="zh-CN" dirty="0"/>
              <a:t>()</a:t>
            </a:r>
            <a:r>
              <a:rPr lang="zh-CN" altLang="zh-CN" dirty="0"/>
              <a:t>方法获得这个</a:t>
            </a:r>
            <a:r>
              <a:rPr lang="en-US" altLang="zh-CN" dirty="0"/>
              <a:t>Cookie</a:t>
            </a:r>
            <a:r>
              <a:rPr lang="zh-CN" altLang="zh-CN" dirty="0"/>
              <a:t>。</a:t>
            </a:r>
            <a:endParaRPr lang="zh-CN" altLang="zh-CN" dirty="0"/>
          </a:p>
          <a:p>
            <a:pPr lvl="0" indent="446405"/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</a:t>
            </a:r>
            <a:r>
              <a:rPr lang="en-US" altLang="zh-CN" dirty="0" err="1"/>
              <a:t>sendError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sc</a:t>
            </a:r>
            <a:r>
              <a:rPr lang="en-US" altLang="zh-CN" dirty="0"/>
              <a:t>)</a:t>
            </a:r>
            <a:r>
              <a:rPr lang="zh-CN" altLang="zh-CN" dirty="0"/>
              <a:t>：向客户端发送错误信息。例如：“</a:t>
            </a:r>
            <a:r>
              <a:rPr lang="en-US" altLang="zh-CN" dirty="0"/>
              <a:t>505</a:t>
            </a:r>
            <a:r>
              <a:rPr lang="zh-CN" altLang="zh-CN" dirty="0"/>
              <a:t>指示服务器内部错误”， “</a:t>
            </a:r>
            <a:r>
              <a:rPr lang="en-US" altLang="zh-CN" dirty="0"/>
              <a:t>404</a:t>
            </a:r>
            <a:r>
              <a:rPr lang="zh-CN" altLang="zh-CN" dirty="0"/>
              <a:t>指示网页找不到的错误”。</a:t>
            </a:r>
            <a:endParaRPr lang="zh-CN" altLang="zh-CN" dirty="0"/>
          </a:p>
          <a:p>
            <a:pPr lvl="0" indent="446405"/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7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en-US" altLang="zh-CN" b="1" dirty="0" err="1">
                <a:solidFill>
                  <a:srgbClr val="FF0000"/>
                </a:solidFill>
              </a:rPr>
              <a:t>setRedirect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</a:rPr>
              <a:t>url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r>
              <a:rPr lang="zh-CN" altLang="zh-CN" dirty="0"/>
              <a:t>：把响应发送到另一个指定的页面</a:t>
            </a:r>
            <a:r>
              <a:rPr lang="en-US" altLang="zh-CN" dirty="0"/>
              <a:t>(</a:t>
            </a:r>
            <a:r>
              <a:rPr lang="en-US" altLang="zh-CN" dirty="0" err="1"/>
              <a:t>url</a:t>
            </a:r>
            <a:r>
              <a:rPr lang="en-US" altLang="zh-CN" dirty="0"/>
              <a:t>)</a:t>
            </a:r>
            <a:r>
              <a:rPr lang="zh-CN" altLang="zh-CN" dirty="0"/>
              <a:t>进行处理。</a:t>
            </a:r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r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68"/>
          <p:cNvSpPr txBox="1"/>
          <p:nvPr/>
        </p:nvSpPr>
        <p:spPr>
          <a:xfrm>
            <a:off x="5104781" y="2438097"/>
            <a:ext cx="2763312" cy="523220"/>
          </a:xfrm>
          <a:prstGeom prst="rect">
            <a:avLst/>
          </a:prstGeom>
          <a:gradFill>
            <a:gsLst>
              <a:gs pos="0">
                <a:srgbClr val="CA687F"/>
              </a:gs>
              <a:gs pos="18000">
                <a:srgbClr val="CA687F"/>
              </a:gs>
              <a:gs pos="100000">
                <a:srgbClr val="E7B2C4"/>
              </a:gs>
            </a:gsLst>
            <a:lin ang="5400000" scaled="0"/>
          </a:gra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session</a:t>
            </a:r>
            <a:r>
              <a:rPr lang="zh-CN" altLang="zh-CN" sz="2800" b="1" dirty="0">
                <a:solidFill>
                  <a:schemeClr val="bg1"/>
                </a:solidFill>
              </a:rPr>
              <a:t>对象</a:t>
            </a:r>
            <a:endParaRPr lang="zh-CN" altLang="zh-CN" sz="2800" b="1" dirty="0">
              <a:solidFill>
                <a:schemeClr val="bg1"/>
              </a:solidFill>
            </a:endParaRPr>
          </a:p>
        </p:txBody>
      </p:sp>
      <p:sp>
        <p:nvSpPr>
          <p:cNvPr id="20" name="文本框 128"/>
          <p:cNvSpPr txBox="1"/>
          <p:nvPr/>
        </p:nvSpPr>
        <p:spPr>
          <a:xfrm>
            <a:off x="4214356" y="2373075"/>
            <a:ext cx="828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06</a:t>
            </a:r>
            <a:endParaRPr lang="en-US" altLang="zh-CN" sz="4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214356" y="2313018"/>
            <a:ext cx="828000" cy="828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 advTm="2918">
    <p:cover dir="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57CD1E-1A36-4304-8489-F8F5054F3A11}" type="slidenum">
              <a:rPr lang="zh-CN" altLang="en-US" smtClean="0"/>
            </a:fld>
            <a:endParaRPr lang="en-US" altLang="zh-CN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000" dirty="0">
                <a:solidFill>
                  <a:srgbClr val="000000"/>
                </a:solidFill>
              </a:rPr>
              <a:t>JSP</a:t>
            </a:r>
            <a:r>
              <a:rPr lang="zh-CN" altLang="en-US" sz="3000" dirty="0">
                <a:solidFill>
                  <a:srgbClr val="000000"/>
                </a:solidFill>
              </a:rPr>
              <a:t>内置对象：</a:t>
            </a:r>
            <a:r>
              <a:rPr lang="en-US" altLang="zh-CN" sz="3000" dirty="0">
                <a:solidFill>
                  <a:srgbClr val="000000"/>
                </a:solidFill>
              </a:rPr>
              <a:t>session</a:t>
            </a:r>
            <a:r>
              <a:rPr lang="zh-CN" altLang="en-US" sz="3000" dirty="0">
                <a:solidFill>
                  <a:srgbClr val="000000"/>
                </a:solidFill>
              </a:rPr>
              <a:t>对象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1524000"/>
            <a:ext cx="7772400" cy="4114800"/>
          </a:xfrm>
        </p:spPr>
        <p:txBody>
          <a:bodyPr/>
          <a:lstStyle/>
          <a:p>
            <a:pPr algn="just"/>
            <a:r>
              <a:rPr lang="zh-CN" altLang="en-US">
                <a:latin typeface="Arial" panose="020B0604020202020204" pitchFamily="34" charset="0"/>
              </a:rPr>
              <a:t>“</a:t>
            </a:r>
            <a:r>
              <a:rPr lang="en-US" altLang="zh-CN"/>
              <a:t>session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 </a:t>
            </a:r>
            <a:r>
              <a:rPr lang="zh-CN" altLang="en-US">
                <a:latin typeface="宋体" panose="02010600030101010101" pitchFamily="2" charset="-122"/>
              </a:rPr>
              <a:t>对象代表服务器与客户端所建立的会话，当需要在不同的</a:t>
            </a:r>
            <a:r>
              <a:rPr lang="en-US" altLang="zh-CN"/>
              <a:t>JSP</a:t>
            </a:r>
            <a:r>
              <a:rPr lang="zh-CN" altLang="en-US">
                <a:latin typeface="宋体" panose="02010600030101010101" pitchFamily="2" charset="-122"/>
              </a:rPr>
              <a:t>页面中保留客户信息的情况下使用，比如在线购物、客户轨迹跟踪等。</a:t>
            </a:r>
            <a:r>
              <a:rPr lang="zh-CN" altLang="en-US">
                <a:latin typeface="Arial" panose="020B0604020202020204" pitchFamily="34" charset="0"/>
              </a:rPr>
              <a:t>“</a:t>
            </a:r>
            <a:r>
              <a:rPr lang="en-US" altLang="zh-CN"/>
              <a:t>session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 </a:t>
            </a:r>
            <a:r>
              <a:rPr lang="zh-CN" altLang="en-US">
                <a:latin typeface="宋体" panose="02010600030101010101" pitchFamily="2" charset="-122"/>
              </a:rPr>
              <a:t>对象建立在</a:t>
            </a:r>
            <a:r>
              <a:rPr lang="en-US" altLang="zh-CN"/>
              <a:t>cookie</a:t>
            </a:r>
            <a:r>
              <a:rPr lang="zh-CN" altLang="en-US">
                <a:latin typeface="宋体" panose="02010600030101010101" pitchFamily="2" charset="-122"/>
              </a:rPr>
              <a:t>的基础上，所以使用时应注意判断一下客户端是否打开了</a:t>
            </a:r>
            <a:r>
              <a:rPr lang="en-US" altLang="zh-CN"/>
              <a:t>cookie</a:t>
            </a:r>
            <a:r>
              <a:rPr lang="en-US" altLang="zh-CN">
                <a:latin typeface="宋体" panose="02010600030101010101" pitchFamily="2" charset="-122"/>
              </a:rPr>
              <a:t>。</a:t>
            </a:r>
            <a:r>
              <a:rPr lang="zh-CN" altLang="en-US">
                <a:latin typeface="宋体" panose="02010600030101010101" pitchFamily="2" charset="-122"/>
              </a:rPr>
              <a:t>常用的方法包括</a:t>
            </a:r>
            <a:r>
              <a:rPr lang="en-US" altLang="zh-CN"/>
              <a:t>getId</a:t>
            </a:r>
            <a:r>
              <a:rPr lang="en-US" altLang="zh-CN">
                <a:latin typeface="宋体" panose="02010600030101010101" pitchFamily="2" charset="-122"/>
              </a:rPr>
              <a:t>、</a:t>
            </a:r>
            <a:r>
              <a:rPr lang="en-US" altLang="zh-CN"/>
              <a:t> getValue</a:t>
            </a:r>
            <a:r>
              <a:rPr lang="en-US" altLang="zh-CN">
                <a:latin typeface="宋体" panose="02010600030101010101" pitchFamily="2" charset="-122"/>
              </a:rPr>
              <a:t>、</a:t>
            </a:r>
            <a:r>
              <a:rPr lang="en-US" altLang="zh-CN"/>
              <a:t> getValueNames</a:t>
            </a:r>
            <a:r>
              <a:rPr lang="zh-CN" altLang="en-US">
                <a:latin typeface="宋体" panose="02010600030101010101" pitchFamily="2" charset="-122"/>
              </a:rPr>
              <a:t>和</a:t>
            </a:r>
            <a:r>
              <a:rPr lang="en-US" altLang="zh-CN"/>
              <a:t>putValue</a:t>
            </a:r>
            <a:r>
              <a:rPr lang="zh-CN" altLang="en-US">
                <a:latin typeface="宋体" panose="02010600030101010101" pitchFamily="2" charset="-122"/>
              </a:rPr>
              <a:t>等。</a:t>
            </a:r>
            <a:r>
              <a:rPr lang="zh-CN" altLang="en-US"/>
              <a:t> </a:t>
            </a:r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52A55D-A46E-4DEF-A141-BADA1804E7EB}" type="slidenum">
              <a:rPr lang="zh-CN" altLang="en-US" smtClean="0"/>
            </a:fld>
            <a:endParaRPr lang="en-US" altLang="zh-CN"/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000" dirty="0">
                <a:solidFill>
                  <a:srgbClr val="000000"/>
                </a:solidFill>
              </a:rPr>
              <a:t>JSP</a:t>
            </a:r>
            <a:r>
              <a:rPr lang="zh-CN" altLang="en-US" sz="3000" dirty="0">
                <a:solidFill>
                  <a:srgbClr val="000000"/>
                </a:solidFill>
              </a:rPr>
              <a:t>内置对象：</a:t>
            </a:r>
            <a:r>
              <a:rPr lang="en-US" altLang="zh-CN" sz="3000" dirty="0">
                <a:solidFill>
                  <a:srgbClr val="000000"/>
                </a:solidFill>
              </a:rPr>
              <a:t>session</a:t>
            </a:r>
            <a:r>
              <a:rPr lang="zh-CN" altLang="en-US" sz="3000" dirty="0">
                <a:solidFill>
                  <a:srgbClr val="000000"/>
                </a:solidFill>
              </a:rPr>
              <a:t>对象</a:t>
            </a:r>
            <a:endParaRPr lang="zh-CN" altLang="en-US" dirty="0"/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zh-CN" altLang="en-US" sz="2600"/>
              <a:t>概要</a:t>
            </a:r>
            <a:endParaRPr lang="zh-CN" altLang="en-US" sz="2600"/>
          </a:p>
          <a:p>
            <a:pPr marL="990600" lvl="1" indent="-519430">
              <a:spcBef>
                <a:spcPct val="50000"/>
              </a:spcBef>
            </a:pPr>
            <a:r>
              <a:rPr lang="en-US" altLang="zh-CN" sz="2200"/>
              <a:t>HTTP</a:t>
            </a:r>
            <a:r>
              <a:rPr lang="zh-CN" altLang="en-US" sz="2200"/>
              <a:t>是无状态（</a:t>
            </a:r>
            <a:r>
              <a:rPr lang="en-US" altLang="zh-CN" sz="2200"/>
              <a:t>stateless）</a:t>
            </a:r>
            <a:r>
              <a:rPr lang="zh-CN" altLang="en-US" sz="2200"/>
              <a:t>协议；</a:t>
            </a:r>
            <a:endParaRPr lang="zh-CN" altLang="en-US" sz="2200"/>
          </a:p>
          <a:p>
            <a:pPr marL="990600" lvl="1" indent="-519430">
              <a:spcBef>
                <a:spcPct val="50000"/>
              </a:spcBef>
            </a:pPr>
            <a:r>
              <a:rPr lang="en-US" altLang="zh-CN" sz="2200"/>
              <a:t>Web Server </a:t>
            </a:r>
            <a:r>
              <a:rPr lang="zh-CN" altLang="en-US" sz="2200"/>
              <a:t>对每一个客户端请求都没有历史记忆；</a:t>
            </a:r>
            <a:endParaRPr lang="zh-CN" altLang="en-US" sz="2200"/>
          </a:p>
          <a:p>
            <a:pPr marL="990600" lvl="1" indent="-519430">
              <a:spcBef>
                <a:spcPct val="50000"/>
              </a:spcBef>
            </a:pPr>
            <a:r>
              <a:rPr lang="en-US" altLang="zh-CN" sz="2200"/>
              <a:t>Session</a:t>
            </a:r>
            <a:r>
              <a:rPr lang="zh-CN" altLang="en-US" sz="2200"/>
              <a:t>用来保存客户端状态信息；</a:t>
            </a:r>
            <a:endParaRPr lang="zh-CN" altLang="en-US" sz="2200"/>
          </a:p>
          <a:p>
            <a:pPr marL="990600" lvl="1" indent="-519430">
              <a:spcBef>
                <a:spcPct val="50000"/>
              </a:spcBef>
            </a:pPr>
            <a:r>
              <a:rPr lang="zh-CN" altLang="en-US" sz="2200"/>
              <a:t>由</a:t>
            </a:r>
            <a:r>
              <a:rPr lang="en-US" altLang="zh-CN" sz="2200"/>
              <a:t>Web Server </a:t>
            </a:r>
            <a:r>
              <a:rPr lang="zh-CN" altLang="en-US" sz="2200"/>
              <a:t>写入；</a:t>
            </a:r>
            <a:endParaRPr lang="zh-CN" altLang="en-US" sz="2200"/>
          </a:p>
          <a:p>
            <a:pPr marL="990600" lvl="1" indent="-519430">
              <a:spcBef>
                <a:spcPct val="50000"/>
              </a:spcBef>
            </a:pPr>
            <a:r>
              <a:rPr lang="zh-CN" altLang="en-US" sz="2200"/>
              <a:t>存于客户端；</a:t>
            </a:r>
            <a:endParaRPr lang="zh-CN" altLang="en-US" sz="2200"/>
          </a:p>
          <a:p>
            <a:pPr marL="990600" lvl="1" indent="-519430">
              <a:spcBef>
                <a:spcPct val="50000"/>
              </a:spcBef>
            </a:pPr>
            <a:r>
              <a:rPr lang="zh-CN" altLang="en-US" sz="2200"/>
              <a:t>客户端的每次访问都把上次的</a:t>
            </a:r>
            <a:r>
              <a:rPr lang="en-US" altLang="zh-CN" sz="2200"/>
              <a:t>session</a:t>
            </a:r>
            <a:r>
              <a:rPr lang="zh-CN" altLang="en-US" sz="2200"/>
              <a:t>记录传递给</a:t>
            </a:r>
            <a:r>
              <a:rPr lang="en-US" altLang="zh-CN" sz="2200"/>
              <a:t>Web Server；</a:t>
            </a:r>
            <a:endParaRPr lang="en-US" altLang="zh-CN" sz="2200"/>
          </a:p>
          <a:p>
            <a:pPr marL="990600" lvl="1" indent="-519430">
              <a:spcBef>
                <a:spcPct val="50000"/>
              </a:spcBef>
            </a:pPr>
            <a:r>
              <a:rPr lang="en-US" altLang="zh-CN" sz="2200"/>
              <a:t>Web Server</a:t>
            </a:r>
            <a:r>
              <a:rPr lang="zh-CN" altLang="en-US" sz="2200"/>
              <a:t>读取客户端提交的</a:t>
            </a:r>
            <a:r>
              <a:rPr lang="en-US" altLang="zh-CN" sz="2200"/>
              <a:t>session</a:t>
            </a:r>
            <a:r>
              <a:rPr lang="zh-CN" altLang="en-US" sz="2200"/>
              <a:t>来获取客户端的状态信息；</a:t>
            </a:r>
            <a:endParaRPr lang="zh-CN" altLang="en-US" sz="22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464" y="282012"/>
            <a:ext cx="3713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session</a:t>
            </a:r>
            <a:r>
              <a:rPr lang="zh-CN" altLang="zh-CN" sz="2400" b="1" dirty="0">
                <a:solidFill>
                  <a:schemeClr val="bg1"/>
                </a:solidFill>
              </a:rPr>
              <a:t>对象</a:t>
            </a:r>
            <a:endParaRPr lang="zh-CN" altLang="zh-CN" sz="24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6809" y="1031358"/>
            <a:ext cx="1039864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405"/>
            <a:r>
              <a:rPr lang="en-US" altLang="zh-CN" dirty="0"/>
              <a:t>session</a:t>
            </a:r>
            <a:r>
              <a:rPr lang="zh-CN" altLang="zh-CN" dirty="0"/>
              <a:t>对象的主要方法如下：</a:t>
            </a:r>
            <a:endParaRPr lang="en-US" altLang="zh-CN" dirty="0"/>
          </a:p>
          <a:p>
            <a:pPr indent="446405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 err="1"/>
              <a:t>getAttribute</a:t>
            </a:r>
            <a:r>
              <a:rPr lang="en-US" altLang="zh-CN" dirty="0"/>
              <a:t>(String name)</a:t>
            </a:r>
            <a:r>
              <a:rPr lang="zh-CN" altLang="zh-CN" dirty="0"/>
              <a:t>：获得指定名字的属性，如果该属性不存在，将会返回</a:t>
            </a:r>
            <a:r>
              <a:rPr lang="en-US" altLang="zh-CN" dirty="0"/>
              <a:t>null</a:t>
            </a:r>
            <a:r>
              <a:rPr lang="zh-CN" altLang="zh-CN" dirty="0"/>
              <a:t>。</a:t>
            </a:r>
            <a:endParaRPr lang="zh-CN" altLang="zh-CN" dirty="0"/>
          </a:p>
          <a:p>
            <a:pPr indent="446405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 err="1"/>
              <a:t>getAttributeNames</a:t>
            </a:r>
            <a:r>
              <a:rPr lang="en-US" altLang="zh-CN" dirty="0"/>
              <a:t>()</a:t>
            </a:r>
            <a:r>
              <a:rPr lang="zh-CN" altLang="zh-CN" dirty="0"/>
              <a:t>：返回</a:t>
            </a:r>
            <a:r>
              <a:rPr lang="en-US" altLang="zh-CN" dirty="0"/>
              <a:t>session</a:t>
            </a:r>
            <a:r>
              <a:rPr lang="zh-CN" altLang="zh-CN" dirty="0"/>
              <a:t>对象中存储的每一个属性对象，结果集是一个</a:t>
            </a:r>
            <a:r>
              <a:rPr lang="en-US" altLang="zh-CN" dirty="0"/>
              <a:t>Enumeration</a:t>
            </a:r>
            <a:r>
              <a:rPr lang="zh-CN" altLang="zh-CN" dirty="0"/>
              <a:t>类的实例。</a:t>
            </a:r>
            <a:endParaRPr lang="zh-CN" altLang="zh-CN" dirty="0"/>
          </a:p>
          <a:p>
            <a:pPr indent="446405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 err="1"/>
              <a:t>getCreationTime</a:t>
            </a:r>
            <a:r>
              <a:rPr lang="en-US" altLang="zh-CN" dirty="0"/>
              <a:t>()</a:t>
            </a:r>
            <a:r>
              <a:rPr lang="zh-CN" altLang="zh-CN" dirty="0"/>
              <a:t>：返回</a:t>
            </a:r>
            <a:r>
              <a:rPr lang="en-US" altLang="zh-CN" dirty="0"/>
              <a:t>session</a:t>
            </a:r>
            <a:r>
              <a:rPr lang="zh-CN" altLang="zh-CN" dirty="0"/>
              <a:t>对象被创建的时间，单位为毫秒。</a:t>
            </a:r>
            <a:endParaRPr lang="zh-CN" altLang="zh-CN" dirty="0"/>
          </a:p>
          <a:p>
            <a:pPr indent="446405"/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 err="1"/>
              <a:t>getId</a:t>
            </a:r>
            <a:r>
              <a:rPr lang="en-US" altLang="zh-CN" dirty="0"/>
              <a:t>()</a:t>
            </a:r>
            <a:r>
              <a:rPr lang="zh-CN" altLang="zh-CN" dirty="0"/>
              <a:t>：返回</a:t>
            </a:r>
            <a:r>
              <a:rPr lang="en-US" altLang="zh-CN" dirty="0"/>
              <a:t>session</a:t>
            </a:r>
            <a:r>
              <a:rPr lang="zh-CN" altLang="zh-CN" dirty="0"/>
              <a:t>对象在服务器端的编号。每生成一个</a:t>
            </a:r>
            <a:r>
              <a:rPr lang="en-US" altLang="zh-CN" dirty="0"/>
              <a:t>session</a:t>
            </a:r>
            <a:r>
              <a:rPr lang="zh-CN" altLang="zh-CN" dirty="0"/>
              <a:t>对象，服务器都会给它一个编号，而且这个编号不会重复，这样服务器才能根据编号来识别</a:t>
            </a:r>
            <a:r>
              <a:rPr lang="en-US" altLang="zh-CN" dirty="0"/>
              <a:t>session</a:t>
            </a:r>
            <a:r>
              <a:rPr lang="zh-CN" altLang="zh-CN" dirty="0"/>
              <a:t>，并且正确地处理某一特定的</a:t>
            </a:r>
            <a:r>
              <a:rPr lang="en-US" altLang="zh-CN" dirty="0"/>
              <a:t>session</a:t>
            </a:r>
            <a:r>
              <a:rPr lang="zh-CN" altLang="zh-CN" dirty="0"/>
              <a:t>及其提供的服务。</a:t>
            </a:r>
            <a:endParaRPr lang="zh-CN" altLang="zh-CN" dirty="0"/>
          </a:p>
          <a:p>
            <a:pPr indent="446405"/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 err="1"/>
              <a:t>getLastAccessedTime</a:t>
            </a:r>
            <a:r>
              <a:rPr lang="en-US" altLang="zh-CN" dirty="0"/>
              <a:t>()</a:t>
            </a:r>
            <a:r>
              <a:rPr lang="zh-CN" altLang="zh-CN" dirty="0"/>
              <a:t>：返回当前</a:t>
            </a:r>
            <a:r>
              <a:rPr lang="en-US" altLang="zh-CN" dirty="0"/>
              <a:t>session</a:t>
            </a:r>
            <a:r>
              <a:rPr lang="zh-CN" altLang="zh-CN" dirty="0"/>
              <a:t>对象最后一次被操作的时间，单位为毫秒。</a:t>
            </a:r>
            <a:endParaRPr lang="zh-CN" altLang="zh-CN" dirty="0"/>
          </a:p>
          <a:p>
            <a:pPr indent="446405"/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</a:t>
            </a:r>
            <a:r>
              <a:rPr lang="en-US" altLang="zh-CN" dirty="0" err="1"/>
              <a:t>getMaxInactiveInterval</a:t>
            </a:r>
            <a:r>
              <a:rPr lang="en-US" altLang="zh-CN" dirty="0"/>
              <a:t> ()</a:t>
            </a:r>
            <a:r>
              <a:rPr lang="zh-CN" altLang="zh-CN" dirty="0"/>
              <a:t>：获取</a:t>
            </a:r>
            <a:r>
              <a:rPr lang="en-US" altLang="zh-CN" dirty="0" err="1"/>
              <a:t>sessionn</a:t>
            </a:r>
            <a:r>
              <a:rPr lang="zh-CN" altLang="zh-CN" dirty="0"/>
              <a:t>对象的生存时间，单位为秒。</a:t>
            </a:r>
            <a:endParaRPr lang="zh-CN" altLang="zh-CN" dirty="0"/>
          </a:p>
          <a:p>
            <a:pPr indent="446405"/>
            <a:r>
              <a:rPr lang="zh-CN" altLang="en-US" dirty="0"/>
              <a:t>（</a:t>
            </a:r>
            <a:r>
              <a:rPr lang="en-US" altLang="zh-CN" dirty="0"/>
              <a:t>7</a:t>
            </a:r>
            <a:r>
              <a:rPr lang="zh-CN" altLang="en-US" dirty="0"/>
              <a:t>）</a:t>
            </a:r>
            <a:r>
              <a:rPr lang="en-US" altLang="zh-CN" dirty="0" err="1"/>
              <a:t>setMaxInactiveInterval</a:t>
            </a:r>
            <a:r>
              <a:rPr lang="en-US" altLang="zh-CN" dirty="0"/>
              <a:t> (</a:t>
            </a:r>
            <a:r>
              <a:rPr lang="en-US" altLang="zh-CN" dirty="0" err="1"/>
              <a:t>int</a:t>
            </a:r>
            <a:r>
              <a:rPr lang="en-US" altLang="zh-CN" dirty="0"/>
              <a:t> interval)</a:t>
            </a:r>
            <a:r>
              <a:rPr lang="zh-CN" altLang="zh-CN" dirty="0"/>
              <a:t>：设置</a:t>
            </a:r>
            <a:r>
              <a:rPr lang="en-US" altLang="zh-CN" dirty="0"/>
              <a:t>session</a:t>
            </a:r>
            <a:r>
              <a:rPr lang="zh-CN" altLang="zh-CN" dirty="0"/>
              <a:t>对象的有效时间</a:t>
            </a:r>
            <a:r>
              <a:rPr lang="en-US" altLang="zh-CN" dirty="0"/>
              <a:t>(</a:t>
            </a:r>
            <a:r>
              <a:rPr lang="zh-CN" altLang="zh-CN" dirty="0"/>
              <a:t>超时时间</a:t>
            </a:r>
            <a:r>
              <a:rPr lang="en-US" altLang="zh-CN" dirty="0"/>
              <a:t>)</a:t>
            </a:r>
            <a:r>
              <a:rPr lang="zh-CN" altLang="zh-CN" dirty="0"/>
              <a:t>，单位为秒。在网站的实际应用中。</a:t>
            </a:r>
            <a:r>
              <a:rPr lang="en-US" altLang="zh-CN" dirty="0"/>
              <a:t>30</a:t>
            </a:r>
            <a:r>
              <a:rPr lang="zh-CN" altLang="zh-CN" dirty="0"/>
              <a:t>分钟的有效时间对某些网站来说有些太短，但对有些网站来说又有些太长。</a:t>
            </a:r>
            <a:endParaRPr lang="zh-CN" altLang="zh-CN" dirty="0"/>
          </a:p>
          <a:p>
            <a:pPr indent="446405"/>
            <a:r>
              <a:rPr lang="zh-CN" altLang="zh-CN" dirty="0"/>
              <a:t>例如：设置有效时间为</a:t>
            </a:r>
            <a:r>
              <a:rPr lang="en-US" altLang="zh-CN" dirty="0"/>
              <a:t>200</a:t>
            </a:r>
            <a:r>
              <a:rPr lang="zh-CN" altLang="zh-CN" dirty="0"/>
              <a:t>秒。</a:t>
            </a:r>
            <a:endParaRPr lang="en-US" altLang="zh-CN" dirty="0"/>
          </a:p>
        </p:txBody>
      </p:sp>
      <p:sp>
        <p:nvSpPr>
          <p:cNvPr id="4" name="圆角矩形 3"/>
          <p:cNvSpPr/>
          <p:nvPr/>
        </p:nvSpPr>
        <p:spPr>
          <a:xfrm>
            <a:off x="1271106" y="4648845"/>
            <a:ext cx="9520941" cy="4086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&lt;%</a:t>
            </a:r>
            <a:r>
              <a:rPr lang="en-US" altLang="zh-CN" dirty="0" err="1"/>
              <a:t>session.setMaxInactiveInterval</a:t>
            </a:r>
            <a:r>
              <a:rPr lang="en-US" altLang="zh-CN" dirty="0"/>
              <a:t> (200);%&gt;</a:t>
            </a:r>
            <a:endParaRPr lang="zh-CN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786809" y="5188688"/>
            <a:ext cx="103986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405"/>
            <a:r>
              <a:rPr lang="zh-CN" altLang="en-US" dirty="0"/>
              <a:t>（</a:t>
            </a:r>
            <a:r>
              <a:rPr lang="en-US" altLang="zh-CN" dirty="0"/>
              <a:t>8</a:t>
            </a:r>
            <a:r>
              <a:rPr lang="zh-CN" altLang="en-US" dirty="0"/>
              <a:t>）</a:t>
            </a:r>
            <a:r>
              <a:rPr lang="en-US" altLang="zh-CN" dirty="0" err="1"/>
              <a:t>removeAttribute</a:t>
            </a:r>
            <a:r>
              <a:rPr lang="en-US" altLang="zh-CN" dirty="0"/>
              <a:t>(String name)</a:t>
            </a:r>
            <a:r>
              <a:rPr lang="zh-CN" altLang="zh-CN" dirty="0"/>
              <a:t>：删除指定属性的属性值和属性名。</a:t>
            </a:r>
            <a:endParaRPr lang="zh-CN" altLang="zh-CN" dirty="0"/>
          </a:p>
          <a:p>
            <a:pPr indent="446405"/>
            <a:r>
              <a:rPr lang="zh-CN" altLang="en-US" dirty="0"/>
              <a:t>（</a:t>
            </a:r>
            <a:r>
              <a:rPr lang="en-US" altLang="zh-CN" dirty="0"/>
              <a:t>9</a:t>
            </a:r>
            <a:r>
              <a:rPr lang="zh-CN" altLang="en-US" dirty="0"/>
              <a:t>）</a:t>
            </a:r>
            <a:r>
              <a:rPr lang="en-US" altLang="zh-CN" dirty="0" err="1"/>
              <a:t>setAttribute</a:t>
            </a:r>
            <a:r>
              <a:rPr lang="en-US" altLang="zh-CN" dirty="0"/>
              <a:t>(String </a:t>
            </a:r>
            <a:r>
              <a:rPr lang="en-US" altLang="zh-CN" dirty="0" err="1"/>
              <a:t>name,Java.lang.Object</a:t>
            </a:r>
            <a:r>
              <a:rPr lang="en-US" altLang="zh-CN" dirty="0"/>
              <a:t> value)</a:t>
            </a:r>
            <a:r>
              <a:rPr lang="zh-CN" altLang="zh-CN" dirty="0"/>
              <a:t>：设定指定名字的属性，并且把它存储在</a:t>
            </a:r>
            <a:r>
              <a:rPr lang="en-US" altLang="zh-CN" dirty="0"/>
              <a:t>session</a:t>
            </a:r>
            <a:r>
              <a:rPr lang="zh-CN" altLang="zh-CN" dirty="0"/>
              <a:t>对象中。</a:t>
            </a:r>
            <a:endParaRPr lang="zh-CN" altLang="zh-CN" dirty="0"/>
          </a:p>
          <a:p>
            <a:pPr indent="446405"/>
            <a:r>
              <a:rPr lang="zh-CN" altLang="en-US" dirty="0"/>
              <a:t>（</a:t>
            </a:r>
            <a:r>
              <a:rPr lang="en-US" altLang="zh-CN" dirty="0"/>
              <a:t>10</a:t>
            </a:r>
            <a:r>
              <a:rPr lang="zh-CN" altLang="en-US" dirty="0"/>
              <a:t>）</a:t>
            </a:r>
            <a:r>
              <a:rPr lang="en-US" altLang="zh-CN" dirty="0"/>
              <a:t>invalidate()</a:t>
            </a:r>
            <a:r>
              <a:rPr lang="zh-CN" altLang="zh-CN" dirty="0"/>
              <a:t>：注销当前的</a:t>
            </a:r>
            <a:r>
              <a:rPr lang="en-US" altLang="zh-CN" dirty="0"/>
              <a:t>session</a:t>
            </a:r>
            <a:r>
              <a:rPr lang="zh-CN" altLang="zh-CN" dirty="0"/>
              <a:t>对象。</a:t>
            </a:r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u" isInverted="1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65D89B-F5B4-4870-A2E0-7CEED9BAA633}" type="slidenum">
              <a:rPr lang="zh-CN" altLang="en-US" smtClean="0"/>
            </a:fld>
            <a:endParaRPr lang="en-US" altLang="zh-CN"/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session</a:t>
            </a:r>
            <a:r>
              <a:rPr lang="zh-CN" altLang="en-US" sz="2400" dirty="0"/>
              <a:t>对象示例</a:t>
            </a:r>
            <a:br>
              <a:rPr lang="en-US" altLang="zh-CN" sz="2400" dirty="0"/>
            </a:br>
            <a:r>
              <a:rPr lang="zh-CN" altLang="en-US" sz="2400" dirty="0"/>
              <a:t>(</a:t>
            </a:r>
            <a:r>
              <a:rPr lang="en-US" altLang="zh-CN" sz="2400" dirty="0"/>
              <a:t>Form</a:t>
            </a:r>
            <a:r>
              <a:rPr lang="zh-CN" altLang="en-US" sz="2400" dirty="0"/>
              <a:t>表单</a:t>
            </a:r>
            <a:r>
              <a:rPr lang="zh-CN" altLang="en-US" sz="2400" dirty="0">
                <a:latin typeface="Arial" panose="020B0604020202020204" pitchFamily="34" charset="0"/>
              </a:rPr>
              <a:t>—</a:t>
            </a:r>
            <a:r>
              <a:rPr lang="en-US" altLang="zh-CN" sz="2400" dirty="0">
                <a:latin typeface="Arial" panose="020B0604020202020204" pitchFamily="34" charset="0"/>
              </a:rPr>
              <a:t>l</a:t>
            </a:r>
            <a:r>
              <a:rPr lang="en-US" altLang="zh-CN" sz="2400" dirty="0"/>
              <a:t>ogon_session.html)</a:t>
            </a:r>
            <a:endParaRPr lang="zh-CN" altLang="en-US" sz="2400" dirty="0"/>
          </a:p>
        </p:txBody>
      </p:sp>
      <p:sp>
        <p:nvSpPr>
          <p:cNvPr id="712708" name="AutoShape 4"/>
          <p:cNvSpPr>
            <a:spLocks noChangeArrowheads="1"/>
          </p:cNvSpPr>
          <p:nvPr/>
        </p:nvSpPr>
        <p:spPr bwMode="auto">
          <a:xfrm>
            <a:off x="569447" y="1752600"/>
            <a:ext cx="5678953" cy="4648200"/>
          </a:xfrm>
          <a:prstGeom prst="flowChartDocumen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/>
          <a:lstStyle/>
          <a:p>
            <a:r>
              <a:rPr kumimoji="1" lang="en-US" altLang="zh-CN" dirty="0">
                <a:solidFill>
                  <a:srgbClr val="006666"/>
                </a:solidFill>
                <a:latin typeface="Times New Roman" panose="02020603050405020304" pitchFamily="18" charset="0"/>
              </a:rPr>
              <a:t>&lt;html&gt;&lt;body&gt;</a:t>
            </a:r>
            <a:endParaRPr kumimoji="1" lang="en-US" altLang="zh-CN" dirty="0">
              <a:solidFill>
                <a:srgbClr val="006666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dirty="0">
                <a:solidFill>
                  <a:srgbClr val="003399"/>
                </a:solidFill>
                <a:latin typeface="Times New Roman" panose="02020603050405020304" pitchFamily="18" charset="0"/>
              </a:rPr>
              <a:t>&lt;form action="</a:t>
            </a:r>
            <a:r>
              <a:rPr kumimoji="1" lang="en-US" altLang="zh-CN" dirty="0" err="1">
                <a:solidFill>
                  <a:srgbClr val="003399"/>
                </a:solidFill>
                <a:latin typeface="Times New Roman" panose="02020603050405020304" pitchFamily="18" charset="0"/>
              </a:rPr>
              <a:t>deal_session.jsp</a:t>
            </a:r>
            <a:r>
              <a:rPr kumimoji="1" lang="en-US" altLang="zh-CN" dirty="0">
                <a:solidFill>
                  <a:srgbClr val="003399"/>
                </a:solidFill>
                <a:latin typeface="Times New Roman" panose="02020603050405020304" pitchFamily="18" charset="0"/>
              </a:rPr>
              <a:t>" method="post"&gt;</a:t>
            </a:r>
            <a:endParaRPr kumimoji="1" lang="en-US" altLang="zh-CN" dirty="0">
              <a:solidFill>
                <a:srgbClr val="003399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dirty="0">
                <a:solidFill>
                  <a:srgbClr val="003399"/>
                </a:solidFill>
                <a:latin typeface="Times New Roman" panose="02020603050405020304" pitchFamily="18" charset="0"/>
              </a:rPr>
              <a:t>    username&lt;input name="</a:t>
            </a:r>
            <a:r>
              <a:rPr kumimoji="1" lang="en-US" altLang="zh-CN" dirty="0" err="1">
                <a:solidFill>
                  <a:srgbClr val="003399"/>
                </a:solidFill>
                <a:latin typeface="Times New Roman" panose="02020603050405020304" pitchFamily="18" charset="0"/>
              </a:rPr>
              <a:t>userName</a:t>
            </a:r>
            <a:r>
              <a:rPr kumimoji="1" lang="en-US" altLang="zh-CN" dirty="0">
                <a:solidFill>
                  <a:srgbClr val="003399"/>
                </a:solidFill>
                <a:latin typeface="Times New Roman" panose="02020603050405020304" pitchFamily="18" charset="0"/>
              </a:rPr>
              <a:t>"&gt;</a:t>
            </a:r>
            <a:endParaRPr kumimoji="1" lang="en-US" altLang="zh-CN" dirty="0">
              <a:solidFill>
                <a:srgbClr val="003399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dirty="0">
                <a:solidFill>
                  <a:srgbClr val="003399"/>
                </a:solidFill>
                <a:latin typeface="Times New Roman" panose="02020603050405020304" pitchFamily="18" charset="0"/>
              </a:rPr>
              <a:t>    password&lt;input name="</a:t>
            </a:r>
            <a:r>
              <a:rPr kumimoji="1" lang="en-US" altLang="zh-CN" dirty="0" err="1">
                <a:solidFill>
                  <a:srgbClr val="003399"/>
                </a:solidFill>
                <a:latin typeface="Times New Roman" panose="02020603050405020304" pitchFamily="18" charset="0"/>
              </a:rPr>
              <a:t>userPWD</a:t>
            </a:r>
            <a:r>
              <a:rPr kumimoji="1" lang="en-US" altLang="zh-CN" dirty="0">
                <a:solidFill>
                  <a:srgbClr val="003399"/>
                </a:solidFill>
                <a:latin typeface="Times New Roman" panose="02020603050405020304" pitchFamily="18" charset="0"/>
              </a:rPr>
              <a:t>" type="password"&gt;</a:t>
            </a:r>
            <a:endParaRPr kumimoji="1" lang="en-US" altLang="zh-CN" dirty="0">
              <a:solidFill>
                <a:srgbClr val="003399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dirty="0">
                <a:solidFill>
                  <a:srgbClr val="003399"/>
                </a:solidFill>
                <a:latin typeface="Times New Roman" panose="02020603050405020304" pitchFamily="18" charset="0"/>
              </a:rPr>
              <a:t>    &lt;input type="submit" value="submit"&gt;</a:t>
            </a:r>
            <a:endParaRPr kumimoji="1" lang="en-US" altLang="zh-CN" dirty="0">
              <a:solidFill>
                <a:srgbClr val="003399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dirty="0">
                <a:solidFill>
                  <a:srgbClr val="003399"/>
                </a:solidFill>
                <a:latin typeface="Times New Roman" panose="02020603050405020304" pitchFamily="18" charset="0"/>
              </a:rPr>
              <a:t>    &lt;input type="reset" value="reset"&gt;</a:t>
            </a:r>
            <a:endParaRPr kumimoji="1" lang="en-US" altLang="zh-CN" dirty="0">
              <a:solidFill>
                <a:srgbClr val="003399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dirty="0">
                <a:solidFill>
                  <a:srgbClr val="003399"/>
                </a:solidFill>
                <a:latin typeface="Times New Roman" panose="02020603050405020304" pitchFamily="18" charset="0"/>
              </a:rPr>
              <a:t>&lt;/form&gt;</a:t>
            </a:r>
            <a:endParaRPr kumimoji="1" lang="en-US" altLang="zh-CN" dirty="0">
              <a:solidFill>
                <a:srgbClr val="003399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dirty="0">
                <a:solidFill>
                  <a:srgbClr val="006666"/>
                </a:solidFill>
                <a:latin typeface="Times New Roman" panose="02020603050405020304" pitchFamily="18" charset="0"/>
              </a:rPr>
              <a:t>&lt;/body&gt;&lt;/html&gt;</a:t>
            </a:r>
            <a:endParaRPr kumimoji="1" lang="en-US" altLang="zh-CN" dirty="0">
              <a:solidFill>
                <a:srgbClr val="006666"/>
              </a:solidFill>
              <a:latin typeface="Times New Roman" panose="02020603050405020304" pitchFamily="18" charset="0"/>
            </a:endParaRPr>
          </a:p>
          <a:p>
            <a:endParaRPr kumimoji="1" lang="en-US" altLang="zh-CN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12709" name="Picture 5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781800" y="1828800"/>
            <a:ext cx="38798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2710" name="AutoShape 6"/>
          <p:cNvSpPr>
            <a:spLocks noChangeArrowheads="1"/>
          </p:cNvSpPr>
          <p:nvPr/>
        </p:nvSpPr>
        <p:spPr bwMode="auto">
          <a:xfrm>
            <a:off x="5791200" y="2895600"/>
            <a:ext cx="990600" cy="533400"/>
          </a:xfrm>
          <a:prstGeom prst="rightArrow">
            <a:avLst>
              <a:gd name="adj1" fmla="val 50000"/>
              <a:gd name="adj2" fmla="val 46429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489" y="2732249"/>
            <a:ext cx="2226812" cy="9582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1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708" grpId="0" animBg="1" autoUpdateAnimBg="0"/>
      <p:bldP spid="7127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771DB-7E0A-4F97-B4AD-8EE0076EF47A}" type="slidenum">
              <a:rPr lang="zh-CN" altLang="en-US" smtClean="0"/>
            </a:fld>
            <a:endParaRPr lang="en-US" altLang="zh-CN"/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/>
              <a:t>session</a:t>
            </a:r>
            <a:r>
              <a:rPr lang="zh-CN" altLang="en-US" sz="2400"/>
              <a:t>对象示例</a:t>
            </a:r>
            <a:br>
              <a:rPr lang="en-US" altLang="zh-CN" sz="2400"/>
            </a:br>
            <a:r>
              <a:rPr lang="en-US" altLang="zh-CN" sz="2400"/>
              <a:t>logon_session.jsp</a:t>
            </a:r>
            <a:endParaRPr lang="zh-CN" altLang="en-US" sz="2400"/>
          </a:p>
        </p:txBody>
      </p:sp>
      <p:sp>
        <p:nvSpPr>
          <p:cNvPr id="713732" name="AutoShape 4"/>
          <p:cNvSpPr>
            <a:spLocks noChangeArrowheads="1"/>
          </p:cNvSpPr>
          <p:nvPr/>
        </p:nvSpPr>
        <p:spPr bwMode="auto">
          <a:xfrm>
            <a:off x="1676400" y="1752600"/>
            <a:ext cx="4953000" cy="5105400"/>
          </a:xfrm>
          <a:prstGeom prst="flowChartDocumen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/>
          <a:lstStyle/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&lt;%@page</a:t>
            </a:r>
            <a:r>
              <a:rPr kumimoji="1" lang="en-US" altLang="zh-CN" dirty="0">
                <a:solidFill>
                  <a:srgbClr val="5F5F5F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dirty="0" err="1">
                <a:solidFill>
                  <a:srgbClr val="006666"/>
                </a:solidFill>
                <a:latin typeface="Times New Roman" panose="02020603050405020304" pitchFamily="18" charset="0"/>
              </a:rPr>
              <a:t>contentType</a:t>
            </a:r>
            <a:r>
              <a:rPr kumimoji="1" lang="en-US" altLang="zh-CN" dirty="0">
                <a:solidFill>
                  <a:srgbClr val="006666"/>
                </a:solidFill>
                <a:latin typeface="Times New Roman" panose="02020603050405020304" pitchFamily="18" charset="0"/>
              </a:rPr>
              <a:t>="text/html;gb2312"</a:t>
            </a:r>
            <a:r>
              <a:rPr kumimoji="1" lang="en-US" altLang="zh-CN" dirty="0">
                <a:solidFill>
                  <a:srgbClr val="5F5F5F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%&gt;</a:t>
            </a:r>
            <a:endParaRPr kumimoji="1" lang="en-US" altLang="zh-CN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&lt;%@page</a:t>
            </a:r>
            <a:r>
              <a:rPr kumimoji="1" lang="en-US" altLang="zh-CN" dirty="0">
                <a:solidFill>
                  <a:srgbClr val="5F5F5F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006666"/>
                </a:solidFill>
                <a:latin typeface="Times New Roman" panose="02020603050405020304" pitchFamily="18" charset="0"/>
              </a:rPr>
              <a:t>import="</a:t>
            </a:r>
            <a:r>
              <a:rPr kumimoji="1" lang="en-US" altLang="zh-CN" dirty="0" err="1">
                <a:solidFill>
                  <a:srgbClr val="006666"/>
                </a:solidFill>
                <a:latin typeface="Times New Roman" panose="02020603050405020304" pitchFamily="18" charset="0"/>
              </a:rPr>
              <a:t>java.util</a:t>
            </a:r>
            <a:r>
              <a:rPr kumimoji="1" lang="en-US" altLang="zh-CN" dirty="0">
                <a:solidFill>
                  <a:srgbClr val="006666"/>
                </a:solidFill>
                <a:latin typeface="Times New Roman" panose="02020603050405020304" pitchFamily="18" charset="0"/>
              </a:rPr>
              <a:t>.*"</a:t>
            </a:r>
            <a:r>
              <a:rPr kumimoji="1" lang="en-US" altLang="zh-CN" dirty="0">
                <a:solidFill>
                  <a:srgbClr val="5F5F5F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%&gt;</a:t>
            </a:r>
            <a:endParaRPr kumimoji="1" lang="en-US" altLang="zh-CN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endParaRPr kumimoji="1" lang="en-US" altLang="zh-CN" dirty="0">
              <a:solidFill>
                <a:srgbClr val="5F5F5F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dirty="0">
                <a:solidFill>
                  <a:srgbClr val="5F5F5F"/>
                </a:solidFill>
                <a:latin typeface="Times New Roman" panose="02020603050405020304" pitchFamily="18" charset="0"/>
              </a:rPr>
              <a:t>&lt;HTML&gt;</a:t>
            </a:r>
            <a:endParaRPr kumimoji="1" lang="en-US" altLang="zh-CN" dirty="0">
              <a:solidFill>
                <a:srgbClr val="5F5F5F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dirty="0">
                <a:solidFill>
                  <a:srgbClr val="5F5F5F"/>
                </a:solidFill>
                <a:latin typeface="Times New Roman" panose="02020603050405020304" pitchFamily="18" charset="0"/>
              </a:rPr>
              <a:t>  &lt;BODY&gt;</a:t>
            </a:r>
            <a:endParaRPr kumimoji="1" lang="en-US" altLang="zh-CN" dirty="0">
              <a:solidFill>
                <a:srgbClr val="5F5F5F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dirty="0">
                <a:solidFill>
                  <a:srgbClr val="5F5F5F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 &lt;%</a:t>
            </a:r>
            <a:endParaRPr kumimoji="1" lang="en-US" altLang="zh-CN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UserName</a:t>
            </a:r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= </a:t>
            </a:r>
            <a:r>
              <a:rPr kumimoji="1" lang="en-US" altLang="zh-CN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request.getParameter</a:t>
            </a:r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("</a:t>
            </a:r>
            <a:r>
              <a:rPr kumimoji="1" lang="en-US" altLang="zh-CN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userName</a:t>
            </a:r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");</a:t>
            </a:r>
            <a:endParaRPr kumimoji="1" lang="en-US" altLang="zh-CN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UserPWD</a:t>
            </a:r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 = </a:t>
            </a:r>
            <a:r>
              <a:rPr kumimoji="1" lang="en-US" altLang="zh-CN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request.getParameter</a:t>
            </a:r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("</a:t>
            </a:r>
            <a:r>
              <a:rPr kumimoji="1" lang="en-US" altLang="zh-CN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userPWD</a:t>
            </a:r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");</a:t>
            </a:r>
            <a:endParaRPr kumimoji="1" lang="en-US" altLang="zh-CN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session.putValue</a:t>
            </a:r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("</a:t>
            </a:r>
            <a:r>
              <a:rPr kumimoji="1" lang="en-US" altLang="zh-CN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userName</a:t>
            </a:r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", </a:t>
            </a:r>
            <a:r>
              <a:rPr kumimoji="1" lang="en-US" altLang="zh-CN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UserName</a:t>
            </a:r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);</a:t>
            </a:r>
            <a:endParaRPr kumimoji="1" lang="en-US" altLang="zh-CN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session.putValue</a:t>
            </a:r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("</a:t>
            </a:r>
            <a:r>
              <a:rPr kumimoji="1" lang="en-US" altLang="zh-CN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userPWD</a:t>
            </a:r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", </a:t>
            </a:r>
            <a:r>
              <a:rPr kumimoji="1" lang="en-US" altLang="zh-CN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UserPWD</a:t>
            </a:r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);</a:t>
            </a:r>
            <a:endParaRPr kumimoji="1" lang="en-US" altLang="zh-CN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  %&gt;</a:t>
            </a:r>
            <a:endParaRPr kumimoji="1" lang="en-US" altLang="zh-CN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dirty="0">
                <a:solidFill>
                  <a:srgbClr val="5F5F5F"/>
                </a:solidFill>
                <a:latin typeface="Times New Roman" panose="02020603050405020304" pitchFamily="18" charset="0"/>
              </a:rPr>
              <a:t>  your name </a:t>
            </a:r>
            <a:r>
              <a:rPr kumimoji="1" lang="zh-CN" altLang="en-US" dirty="0">
                <a:solidFill>
                  <a:srgbClr val="5F5F5F"/>
                </a:solidFill>
                <a:latin typeface="Times New Roman" panose="02020603050405020304" pitchFamily="18" charset="0"/>
              </a:rPr>
              <a:t>“</a:t>
            </a:r>
            <a:r>
              <a:rPr kumimoji="1"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&lt;%=</a:t>
            </a:r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UserName</a:t>
            </a:r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 %&gt;”</a:t>
            </a:r>
            <a:endParaRPr kumimoji="1" lang="en-US" altLang="zh-CN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dirty="0">
                <a:solidFill>
                  <a:srgbClr val="5F5F5F"/>
                </a:solidFill>
                <a:latin typeface="Times New Roman" panose="02020603050405020304" pitchFamily="18" charset="0"/>
              </a:rPr>
              <a:t>has </a:t>
            </a:r>
            <a:r>
              <a:rPr kumimoji="1" lang="en-US" altLang="zh-CN" dirty="0" err="1">
                <a:solidFill>
                  <a:srgbClr val="5F5F5F"/>
                </a:solidFill>
                <a:latin typeface="Times New Roman" panose="02020603050405020304" pitchFamily="18" charset="0"/>
              </a:rPr>
              <a:t>writen</a:t>
            </a:r>
            <a:r>
              <a:rPr kumimoji="1" lang="en-US" altLang="zh-CN" dirty="0">
                <a:solidFill>
                  <a:srgbClr val="5F5F5F"/>
                </a:solidFill>
                <a:latin typeface="Times New Roman" panose="02020603050405020304" pitchFamily="18" charset="0"/>
              </a:rPr>
              <a:t> in session </a:t>
            </a:r>
            <a:endParaRPr kumimoji="1" lang="en-US" altLang="zh-CN" dirty="0">
              <a:solidFill>
                <a:srgbClr val="5F5F5F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dirty="0">
                <a:solidFill>
                  <a:srgbClr val="5F5F5F"/>
                </a:solidFill>
                <a:latin typeface="Times New Roman" panose="02020603050405020304" pitchFamily="18" charset="0"/>
              </a:rPr>
              <a:t>  &lt;</a:t>
            </a:r>
            <a:r>
              <a:rPr kumimoji="1" lang="en-US" altLang="zh-CN" dirty="0" err="1">
                <a:solidFill>
                  <a:srgbClr val="5F5F5F"/>
                </a:solidFill>
                <a:latin typeface="Times New Roman" panose="02020603050405020304" pitchFamily="18" charset="0"/>
              </a:rPr>
              <a:t>br</a:t>
            </a:r>
            <a:r>
              <a:rPr kumimoji="1" lang="en-US" altLang="zh-CN" dirty="0">
                <a:solidFill>
                  <a:srgbClr val="5F5F5F"/>
                </a:solidFill>
                <a:latin typeface="Times New Roman" panose="02020603050405020304" pitchFamily="18" charset="0"/>
              </a:rPr>
              <a:t>&gt;</a:t>
            </a:r>
            <a:endParaRPr kumimoji="1" lang="en-US" altLang="zh-CN" dirty="0">
              <a:solidFill>
                <a:srgbClr val="5F5F5F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dirty="0">
                <a:solidFill>
                  <a:srgbClr val="5F5F5F"/>
                </a:solidFill>
                <a:latin typeface="Times New Roman" panose="02020603050405020304" pitchFamily="18" charset="0"/>
              </a:rPr>
              <a:t>  &lt;a </a:t>
            </a:r>
            <a:r>
              <a:rPr kumimoji="1" lang="en-US" altLang="zh-CN" dirty="0" err="1">
                <a:solidFill>
                  <a:srgbClr val="5F5F5F"/>
                </a:solidFill>
                <a:latin typeface="Times New Roman" panose="02020603050405020304" pitchFamily="18" charset="0"/>
              </a:rPr>
              <a:t>href</a:t>
            </a:r>
            <a:r>
              <a:rPr kumimoji="1" lang="en-US" altLang="zh-CN" dirty="0">
                <a:solidFill>
                  <a:srgbClr val="5F5F5F"/>
                </a:solidFill>
                <a:latin typeface="Times New Roman" panose="02020603050405020304" pitchFamily="18" charset="0"/>
              </a:rPr>
              <a:t>='./check_session.jsp'&gt;check&lt;/a&gt;</a:t>
            </a:r>
            <a:endParaRPr kumimoji="1" lang="en-US" altLang="zh-CN" dirty="0">
              <a:solidFill>
                <a:srgbClr val="5F5F5F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dirty="0">
                <a:solidFill>
                  <a:srgbClr val="5F5F5F"/>
                </a:solidFill>
                <a:latin typeface="Times New Roman" panose="02020603050405020304" pitchFamily="18" charset="0"/>
              </a:rPr>
              <a:t>  &lt;/BODY&gt;</a:t>
            </a:r>
            <a:endParaRPr kumimoji="1" lang="en-US" altLang="zh-CN" dirty="0">
              <a:solidFill>
                <a:srgbClr val="5F5F5F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dirty="0">
                <a:solidFill>
                  <a:srgbClr val="5F5F5F"/>
                </a:solidFill>
                <a:latin typeface="Times New Roman" panose="02020603050405020304" pitchFamily="18" charset="0"/>
              </a:rPr>
              <a:t>&lt;/HTML&gt;</a:t>
            </a:r>
            <a:endParaRPr kumimoji="1" lang="en-US" altLang="zh-CN" dirty="0">
              <a:solidFill>
                <a:srgbClr val="5F5F5F"/>
              </a:solidFill>
              <a:latin typeface="Times New Roman" panose="02020603050405020304" pitchFamily="18" charset="0"/>
            </a:endParaRPr>
          </a:p>
          <a:p>
            <a:endParaRPr kumimoji="1" lang="en-US" altLang="zh-CN" dirty="0">
              <a:solidFill>
                <a:srgbClr val="5F5F5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13733" name="Picture 5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781801" y="1676400"/>
            <a:ext cx="3705225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3734" name="AutoShape 6"/>
          <p:cNvSpPr>
            <a:spLocks noChangeArrowheads="1"/>
          </p:cNvSpPr>
          <p:nvPr/>
        </p:nvSpPr>
        <p:spPr bwMode="auto">
          <a:xfrm>
            <a:off x="6096000" y="4114800"/>
            <a:ext cx="990600" cy="533400"/>
          </a:xfrm>
          <a:prstGeom prst="rightArrow">
            <a:avLst>
              <a:gd name="adj1" fmla="val 50000"/>
              <a:gd name="adj2" fmla="val 46429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838" y="2774927"/>
            <a:ext cx="2843492" cy="4555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1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732" grpId="0" animBg="1" autoUpdateAnimBg="0"/>
      <p:bldP spid="71373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B40478-F075-4424-A0BB-397490B3A4E8}" type="slidenum">
              <a:rPr lang="zh-CN" altLang="en-US" smtClean="0"/>
            </a:fld>
            <a:endParaRPr lang="en-US" altLang="zh-CN"/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session</a:t>
            </a:r>
            <a:r>
              <a:rPr lang="zh-CN" altLang="en-US" sz="2400" dirty="0"/>
              <a:t>对象示例</a:t>
            </a:r>
            <a:br>
              <a:rPr lang="en-US" altLang="zh-CN" sz="2400" dirty="0"/>
            </a:br>
            <a:r>
              <a:rPr lang="zh-CN" altLang="en-US" sz="2400" dirty="0"/>
              <a:t>(</a:t>
            </a:r>
            <a:r>
              <a:rPr lang="en-US" altLang="zh-CN" sz="2400" dirty="0" err="1"/>
              <a:t>deal_session.jsp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714756" name="AutoShape 4"/>
          <p:cNvSpPr>
            <a:spLocks noChangeArrowheads="1"/>
          </p:cNvSpPr>
          <p:nvPr/>
        </p:nvSpPr>
        <p:spPr bwMode="auto">
          <a:xfrm>
            <a:off x="1752600" y="1752600"/>
            <a:ext cx="5855568" cy="4876800"/>
          </a:xfrm>
          <a:prstGeom prst="flowChartDocumen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/>
          <a:lstStyle/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&lt;%</a:t>
            </a:r>
            <a:endParaRPr kumimoji="1" lang="en-US" altLang="zh-CN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    String </a:t>
            </a:r>
            <a:r>
              <a:rPr kumimoji="1" lang="en-US" altLang="zh-CN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tempUserName</a:t>
            </a:r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= </a:t>
            </a:r>
            <a:r>
              <a:rPr kumimoji="1" lang="en-US" altLang="zh-CN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request.getParameter</a:t>
            </a:r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("</a:t>
            </a:r>
            <a:r>
              <a:rPr kumimoji="1" lang="en-US" altLang="zh-CN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userName</a:t>
            </a:r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");</a:t>
            </a:r>
            <a:endParaRPr kumimoji="1" lang="en-US" altLang="zh-CN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    String </a:t>
            </a:r>
            <a:r>
              <a:rPr kumimoji="1" lang="en-US" altLang="zh-CN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tempUserPWD</a:t>
            </a:r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 = </a:t>
            </a:r>
            <a:r>
              <a:rPr kumimoji="1" lang="en-US" altLang="zh-CN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request.getParameter</a:t>
            </a:r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("</a:t>
            </a:r>
            <a:r>
              <a:rPr kumimoji="1" lang="en-US" altLang="zh-CN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userPWD</a:t>
            </a:r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");</a:t>
            </a:r>
            <a:endParaRPr kumimoji="1" lang="en-US" altLang="zh-CN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UserName</a:t>
            </a:r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= (String) </a:t>
            </a:r>
            <a:r>
              <a:rPr kumimoji="1" lang="en-US" altLang="zh-CN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session.getValue</a:t>
            </a:r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("</a:t>
            </a:r>
            <a:r>
              <a:rPr kumimoji="1" lang="en-US" altLang="zh-CN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userName</a:t>
            </a:r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");</a:t>
            </a:r>
            <a:endParaRPr kumimoji="1" lang="en-US" altLang="zh-CN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UserPWD</a:t>
            </a:r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 = (String) </a:t>
            </a:r>
            <a:r>
              <a:rPr kumimoji="1" lang="en-US" altLang="zh-CN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session.getValue</a:t>
            </a:r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("</a:t>
            </a:r>
            <a:r>
              <a:rPr kumimoji="1" lang="en-US" altLang="zh-CN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userPWD</a:t>
            </a:r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"); </a:t>
            </a:r>
            <a:endParaRPr kumimoji="1" lang="en-US" altLang="zh-CN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  %&gt;</a:t>
            </a:r>
            <a:endParaRPr kumimoji="1" lang="en-US" altLang="zh-CN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endParaRPr kumimoji="1" lang="en-US" altLang="zh-CN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  here your </a:t>
            </a:r>
            <a:r>
              <a:rPr kumimoji="1" lang="en-US" altLang="zh-CN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requestname</a:t>
            </a:r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:  &lt;%=</a:t>
            </a:r>
            <a:r>
              <a:rPr kumimoji="1" lang="en-US" altLang="zh-CN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tempUserName</a:t>
            </a:r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 %&gt;&lt;</a:t>
            </a:r>
            <a:r>
              <a:rPr kumimoji="1" lang="en-US" altLang="zh-CN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br</a:t>
            </a:r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&gt;</a:t>
            </a:r>
            <a:endParaRPr kumimoji="1" lang="en-US" altLang="zh-CN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 here your  </a:t>
            </a:r>
            <a:r>
              <a:rPr kumimoji="1" lang="en-US" altLang="zh-CN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requestpassword</a:t>
            </a:r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:  &lt;%=</a:t>
            </a:r>
            <a:r>
              <a:rPr kumimoji="1" lang="en-US" altLang="zh-CN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tempUserPWD</a:t>
            </a:r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 %&gt;&lt;</a:t>
            </a:r>
            <a:r>
              <a:rPr kumimoji="1" lang="en-US" altLang="zh-CN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br</a:t>
            </a:r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&gt;</a:t>
            </a:r>
            <a:endParaRPr kumimoji="1" lang="en-US" altLang="zh-CN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 here your name:  &lt;%=</a:t>
            </a:r>
            <a:r>
              <a:rPr kumimoji="1" lang="en-US" altLang="zh-CN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UserName</a:t>
            </a:r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 %&gt;&lt;</a:t>
            </a:r>
            <a:r>
              <a:rPr kumimoji="1" lang="en-US" altLang="zh-CN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br</a:t>
            </a:r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&gt;</a:t>
            </a:r>
            <a:endParaRPr kumimoji="1" lang="en-US" altLang="zh-CN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 here your password:  &lt;%=</a:t>
            </a:r>
            <a:r>
              <a:rPr kumimoji="1" lang="en-US" altLang="zh-CN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UserPWD</a:t>
            </a:r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 %&gt;</a:t>
            </a:r>
            <a:endParaRPr kumimoji="1" lang="en-US" altLang="zh-CN" dirty="0">
              <a:solidFill>
                <a:srgbClr val="5F5F5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14757" name="Picture 5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619999" y="1524000"/>
            <a:ext cx="4445757" cy="348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4758" name="AutoShape 6"/>
          <p:cNvSpPr>
            <a:spLocks noChangeArrowheads="1"/>
          </p:cNvSpPr>
          <p:nvPr/>
        </p:nvSpPr>
        <p:spPr bwMode="auto">
          <a:xfrm>
            <a:off x="6629399" y="3162300"/>
            <a:ext cx="990600" cy="533400"/>
          </a:xfrm>
          <a:prstGeom prst="rightArrow">
            <a:avLst>
              <a:gd name="adj1" fmla="val 50000"/>
              <a:gd name="adj2" fmla="val 46429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2615" y="3038476"/>
            <a:ext cx="3611186" cy="14493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1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756" grpId="0" animBg="1" autoUpdateAnimBg="0"/>
      <p:bldP spid="71475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68"/>
          <p:cNvSpPr txBox="1"/>
          <p:nvPr/>
        </p:nvSpPr>
        <p:spPr>
          <a:xfrm>
            <a:off x="5104781" y="2438097"/>
            <a:ext cx="2763312" cy="523220"/>
          </a:xfrm>
          <a:prstGeom prst="rect">
            <a:avLst/>
          </a:prstGeom>
          <a:gradFill>
            <a:gsLst>
              <a:gs pos="0">
                <a:srgbClr val="CA687F"/>
              </a:gs>
              <a:gs pos="18000">
                <a:srgbClr val="CA687F"/>
              </a:gs>
              <a:gs pos="100000">
                <a:srgbClr val="E7B2C4"/>
              </a:gs>
            </a:gsLst>
            <a:lin ang="5400000" scaled="0"/>
          </a:gra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application</a:t>
            </a:r>
            <a:r>
              <a:rPr lang="zh-CN" altLang="zh-CN" sz="2800" b="1" dirty="0">
                <a:solidFill>
                  <a:schemeClr val="bg1"/>
                </a:solidFill>
              </a:rPr>
              <a:t>对象</a:t>
            </a:r>
            <a:endParaRPr lang="zh-CN" altLang="zh-CN" sz="2800" b="1" dirty="0">
              <a:solidFill>
                <a:schemeClr val="bg1"/>
              </a:solidFill>
            </a:endParaRPr>
          </a:p>
        </p:txBody>
      </p:sp>
      <p:sp>
        <p:nvSpPr>
          <p:cNvPr id="20" name="文本框 128"/>
          <p:cNvSpPr txBox="1"/>
          <p:nvPr/>
        </p:nvSpPr>
        <p:spPr>
          <a:xfrm>
            <a:off x="4214356" y="2373075"/>
            <a:ext cx="828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07</a:t>
            </a:r>
            <a:endParaRPr lang="en-US" altLang="zh-CN" sz="4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214356" y="2313018"/>
            <a:ext cx="828000" cy="828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 advTm="2918">
    <p:cover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465" y="282012"/>
            <a:ext cx="2862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dirty="0">
                <a:solidFill>
                  <a:schemeClr val="bg1"/>
                </a:solidFill>
              </a:rPr>
              <a:t>一个简单的</a:t>
            </a:r>
            <a:r>
              <a:rPr lang="en-US" altLang="zh-CN" sz="2400" b="1" dirty="0">
                <a:solidFill>
                  <a:schemeClr val="bg1"/>
                </a:solidFill>
              </a:rPr>
              <a:t>JSP</a:t>
            </a:r>
            <a:r>
              <a:rPr lang="zh-CN" altLang="zh-CN" sz="2400" b="1" dirty="0">
                <a:solidFill>
                  <a:schemeClr val="bg1"/>
                </a:solidFill>
              </a:rPr>
              <a:t>实例</a:t>
            </a:r>
            <a:endParaRPr lang="zh-CN" altLang="zh-CN" sz="2400" b="1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61729" y="1062704"/>
            <a:ext cx="8626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把下面这段代码命名为</a:t>
            </a:r>
            <a:r>
              <a:rPr lang="en-US" altLang="zh-CN" dirty="0" err="1"/>
              <a:t>input.jsp</a:t>
            </a:r>
            <a:r>
              <a:rPr lang="zh-CN" altLang="zh-CN" dirty="0"/>
              <a:t>，保存在</a:t>
            </a:r>
            <a:r>
              <a:rPr lang="en-US" altLang="zh-CN" dirty="0"/>
              <a:t>Tomcat</a:t>
            </a:r>
            <a:r>
              <a:rPr lang="zh-CN" altLang="zh-CN" dirty="0"/>
              <a:t>的</a:t>
            </a:r>
            <a:r>
              <a:rPr lang="en-US" altLang="zh-CN" dirty="0" err="1"/>
              <a:t>webapps</a:t>
            </a:r>
            <a:r>
              <a:rPr lang="zh-CN" altLang="zh-CN" dirty="0"/>
              <a:t>目录下的</a:t>
            </a:r>
            <a:r>
              <a:rPr lang="en-US" altLang="zh-CN" dirty="0"/>
              <a:t>ROOT</a:t>
            </a:r>
            <a:r>
              <a:rPr lang="zh-CN" altLang="zh-CN" dirty="0"/>
              <a:t>文件夹中。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9702" y="1499186"/>
            <a:ext cx="9197163" cy="2553891"/>
          </a:xfrm>
          <a:prstGeom prst="roundRect">
            <a:avLst>
              <a:gd name="adj" fmla="val 6675"/>
            </a:avLst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&lt;%@ page </a:t>
            </a:r>
            <a:r>
              <a:rPr lang="en-US" altLang="zh-CN" sz="1600" dirty="0" err="1"/>
              <a:t>contentType</a:t>
            </a:r>
            <a:r>
              <a:rPr lang="en-US" altLang="zh-CN" sz="1600" dirty="0"/>
              <a:t> = "text/</a:t>
            </a:r>
            <a:r>
              <a:rPr lang="en-US" altLang="zh-CN" sz="1600" dirty="0" err="1"/>
              <a:t>html;charset</a:t>
            </a:r>
            <a:r>
              <a:rPr lang="en-US" altLang="zh-CN" sz="1600" dirty="0"/>
              <a:t> = gb2312"%&gt;</a:t>
            </a:r>
            <a:endParaRPr lang="zh-CN" altLang="zh-CN" sz="1600" dirty="0"/>
          </a:p>
          <a:p>
            <a:r>
              <a:rPr lang="en-US" altLang="zh-CN" sz="1600" dirty="0"/>
              <a:t>	&lt;html&gt;</a:t>
            </a:r>
            <a:endParaRPr lang="zh-CN" altLang="zh-CN" sz="1600" dirty="0"/>
          </a:p>
          <a:p>
            <a:r>
              <a:rPr lang="en-US" altLang="zh-CN" sz="1600" dirty="0"/>
              <a:t>  	&lt;body&gt;</a:t>
            </a:r>
            <a:endParaRPr lang="zh-CN" altLang="zh-CN" sz="1600" dirty="0"/>
          </a:p>
          <a:p>
            <a:r>
              <a:rPr lang="en-US" altLang="zh-CN" sz="1600" dirty="0"/>
              <a:t>		&lt;form action="</a:t>
            </a:r>
            <a:r>
              <a:rPr lang="en-US" altLang="zh-CN" sz="1600" dirty="0" err="1"/>
              <a:t>result.jsp</a:t>
            </a:r>
            <a:r>
              <a:rPr lang="en-US" altLang="zh-CN" sz="1600" dirty="0"/>
              <a:t>" method="post"&gt;</a:t>
            </a:r>
            <a:endParaRPr lang="zh-CN" altLang="zh-CN" sz="1600" dirty="0"/>
          </a:p>
          <a:p>
            <a:r>
              <a:rPr lang="en-US" altLang="zh-CN" sz="1600" dirty="0"/>
              <a:t>			</a:t>
            </a:r>
            <a:r>
              <a:rPr lang="zh-CN" altLang="zh-CN" sz="1600" dirty="0"/>
              <a:t>请输入半径</a:t>
            </a:r>
            <a:r>
              <a:rPr lang="en-US" altLang="zh-CN" sz="1600" dirty="0"/>
              <a:t>r: &lt;input type="text" name="radius"/&gt;</a:t>
            </a:r>
            <a:endParaRPr lang="zh-CN" altLang="zh-CN" sz="1600" dirty="0"/>
          </a:p>
          <a:p>
            <a:r>
              <a:rPr lang="en-US" altLang="zh-CN" sz="1600" dirty="0"/>
              <a:t>			&lt;input type="submit" value="</a:t>
            </a:r>
            <a:r>
              <a:rPr lang="zh-CN" altLang="zh-CN" sz="1600" dirty="0"/>
              <a:t>计算</a:t>
            </a:r>
            <a:r>
              <a:rPr lang="en-US" altLang="zh-CN" sz="1600" dirty="0"/>
              <a:t>"/&gt;</a:t>
            </a:r>
            <a:endParaRPr lang="zh-CN" altLang="zh-CN" sz="1600" dirty="0"/>
          </a:p>
          <a:p>
            <a:r>
              <a:rPr lang="en-US" altLang="zh-CN" sz="1600" dirty="0"/>
              <a:t>		&lt;/form&gt;</a:t>
            </a:r>
            <a:endParaRPr lang="zh-CN" altLang="zh-CN" sz="1600" dirty="0"/>
          </a:p>
          <a:p>
            <a:r>
              <a:rPr lang="en-US" altLang="zh-CN" sz="1600" dirty="0"/>
              <a:t>  	&lt;/body&gt;</a:t>
            </a:r>
            <a:endParaRPr lang="zh-CN" altLang="zh-CN" sz="1600" dirty="0"/>
          </a:p>
          <a:p>
            <a:r>
              <a:rPr lang="en-US" altLang="zh-CN" sz="1600" dirty="0"/>
              <a:t>	&lt;/html&gt;</a:t>
            </a:r>
            <a:endParaRPr lang="zh-CN" altLang="zh-CN" sz="1600" dirty="0"/>
          </a:p>
        </p:txBody>
      </p:sp>
    </p:spTree>
  </p:cSld>
  <p:clrMapOvr>
    <a:masterClrMapping/>
  </p:clrMapOvr>
  <p:transition spd="slow">
    <p:wheel spokes="1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464" y="282012"/>
            <a:ext cx="3713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application</a:t>
            </a:r>
            <a:r>
              <a:rPr lang="zh-CN" altLang="zh-CN" sz="2400" b="1" dirty="0">
                <a:solidFill>
                  <a:schemeClr val="bg1"/>
                </a:solidFill>
              </a:rPr>
              <a:t>对象</a:t>
            </a:r>
            <a:endParaRPr lang="zh-CN" altLang="zh-CN" sz="24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5665" y="1127051"/>
            <a:ext cx="10324214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405">
              <a:lnSpc>
                <a:spcPct val="150000"/>
              </a:lnSpc>
            </a:pPr>
            <a:r>
              <a:rPr lang="en-US" altLang="zh-CN" dirty="0"/>
              <a:t>application</a:t>
            </a:r>
            <a:r>
              <a:rPr lang="zh-CN" altLang="zh-CN" dirty="0"/>
              <a:t>对象的主要方法如下：</a:t>
            </a:r>
            <a:endParaRPr lang="zh-CN" altLang="zh-CN" dirty="0"/>
          </a:p>
          <a:p>
            <a:pPr lvl="0" indent="446405"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 err="1"/>
              <a:t>getAttribute</a:t>
            </a:r>
            <a:r>
              <a:rPr lang="en-US" altLang="zh-CN" dirty="0"/>
              <a:t>(String name)</a:t>
            </a:r>
            <a:r>
              <a:rPr lang="zh-CN" altLang="zh-CN" dirty="0"/>
              <a:t>：返回由</a:t>
            </a:r>
            <a:r>
              <a:rPr lang="en-US" altLang="zh-CN" dirty="0"/>
              <a:t>name</a:t>
            </a:r>
            <a:r>
              <a:rPr lang="zh-CN" altLang="zh-CN" dirty="0"/>
              <a:t>指定名字的</a:t>
            </a:r>
            <a:r>
              <a:rPr lang="en-US" altLang="zh-CN" dirty="0"/>
              <a:t>application</a:t>
            </a:r>
            <a:r>
              <a:rPr lang="zh-CN" altLang="zh-CN" dirty="0"/>
              <a:t>对象的属性的值。返回值是一个</a:t>
            </a:r>
            <a:r>
              <a:rPr lang="en-US" altLang="zh-CN" dirty="0"/>
              <a:t>Object</a:t>
            </a:r>
            <a:r>
              <a:rPr lang="zh-CN" altLang="zh-CN" dirty="0"/>
              <a:t>对象，如果没有，则返回</a:t>
            </a:r>
            <a:r>
              <a:rPr lang="en-US" altLang="zh-CN" dirty="0"/>
              <a:t>null</a:t>
            </a:r>
            <a:r>
              <a:rPr lang="zh-CN" altLang="zh-CN" dirty="0"/>
              <a:t>。</a:t>
            </a:r>
            <a:endParaRPr lang="zh-CN" altLang="zh-CN" dirty="0"/>
          </a:p>
          <a:p>
            <a:pPr lvl="0" indent="446405"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 err="1"/>
              <a:t>getAttributeNames</a:t>
            </a:r>
            <a:r>
              <a:rPr lang="en-US" altLang="zh-CN" dirty="0"/>
              <a:t>()</a:t>
            </a:r>
            <a:r>
              <a:rPr lang="zh-CN" altLang="zh-CN" dirty="0"/>
              <a:t>：返回所有</a:t>
            </a:r>
            <a:r>
              <a:rPr lang="en-US" altLang="zh-CN" dirty="0"/>
              <a:t>application</a:t>
            </a:r>
            <a:r>
              <a:rPr lang="zh-CN" altLang="zh-CN" dirty="0"/>
              <a:t>对象属性的名字，结果集是一</a:t>
            </a:r>
            <a:r>
              <a:rPr lang="en-US" altLang="zh-CN" dirty="0"/>
              <a:t>Enumeration</a:t>
            </a:r>
            <a:r>
              <a:rPr lang="zh-CN" altLang="zh-CN" dirty="0"/>
              <a:t>类型的实例。</a:t>
            </a:r>
            <a:endParaRPr lang="zh-CN" altLang="zh-CN" dirty="0"/>
          </a:p>
          <a:p>
            <a:pPr lvl="0" indent="446405"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 err="1"/>
              <a:t>getInitParameter</a:t>
            </a:r>
            <a:r>
              <a:rPr lang="en-US" altLang="zh-CN" dirty="0"/>
              <a:t>(String name)</a:t>
            </a:r>
            <a:r>
              <a:rPr lang="zh-CN" altLang="zh-CN" dirty="0"/>
              <a:t>：返回由</a:t>
            </a:r>
            <a:r>
              <a:rPr lang="en-US" altLang="zh-CN" dirty="0"/>
              <a:t>name</a:t>
            </a:r>
            <a:r>
              <a:rPr lang="zh-CN" altLang="zh-CN" dirty="0"/>
              <a:t>指定名字的</a:t>
            </a:r>
            <a:r>
              <a:rPr lang="en-US" altLang="zh-CN" dirty="0"/>
              <a:t>application</a:t>
            </a:r>
            <a:r>
              <a:rPr lang="zh-CN" altLang="zh-CN" dirty="0"/>
              <a:t>对象的某个属性的初始值，如果没有参数，就返回</a:t>
            </a:r>
            <a:r>
              <a:rPr lang="en-US" altLang="zh-CN" dirty="0"/>
              <a:t>null</a:t>
            </a:r>
            <a:r>
              <a:rPr lang="zh-CN" altLang="zh-CN" dirty="0"/>
              <a:t>。</a:t>
            </a:r>
            <a:endParaRPr lang="zh-CN" altLang="zh-CN" dirty="0"/>
          </a:p>
          <a:p>
            <a:pPr lvl="0" indent="446405"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 err="1"/>
              <a:t>getServerInfo</a:t>
            </a:r>
            <a:r>
              <a:rPr lang="en-US" altLang="zh-CN" dirty="0"/>
              <a:t>()</a:t>
            </a:r>
            <a:r>
              <a:rPr lang="zh-CN" altLang="zh-CN" dirty="0"/>
              <a:t>：返回</a:t>
            </a:r>
            <a:r>
              <a:rPr lang="en-US" altLang="zh-CN" dirty="0"/>
              <a:t>Servlet</a:t>
            </a:r>
            <a:r>
              <a:rPr lang="zh-CN" altLang="zh-CN" dirty="0"/>
              <a:t>编译器当前版本的信息。</a:t>
            </a:r>
            <a:endParaRPr lang="zh-CN" altLang="zh-CN" dirty="0"/>
          </a:p>
          <a:p>
            <a:pPr lvl="0" indent="446405"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 err="1"/>
              <a:t>setAttribute</a:t>
            </a:r>
            <a:r>
              <a:rPr lang="en-US" altLang="zh-CN" dirty="0"/>
              <a:t>(String name, Object </a:t>
            </a:r>
            <a:r>
              <a:rPr lang="en-US" altLang="zh-CN" dirty="0" err="1"/>
              <a:t>obj</a:t>
            </a:r>
            <a:r>
              <a:rPr lang="en-US" altLang="zh-CN" dirty="0"/>
              <a:t>)</a:t>
            </a:r>
            <a:r>
              <a:rPr lang="zh-CN" altLang="zh-CN" dirty="0"/>
              <a:t>：将参数</a:t>
            </a:r>
            <a:r>
              <a:rPr lang="en-US" altLang="zh-CN" dirty="0"/>
              <a:t>Object</a:t>
            </a:r>
            <a:r>
              <a:rPr lang="zh-CN" altLang="zh-CN" dirty="0"/>
              <a:t>指定的对象</a:t>
            </a:r>
            <a:r>
              <a:rPr lang="en-US" altLang="zh-CN" dirty="0" err="1"/>
              <a:t>obj</a:t>
            </a:r>
            <a:r>
              <a:rPr lang="zh-CN" altLang="zh-CN" dirty="0"/>
              <a:t>添加到</a:t>
            </a:r>
            <a:r>
              <a:rPr lang="en-US" altLang="zh-CN" dirty="0"/>
              <a:t>application</a:t>
            </a:r>
            <a:r>
              <a:rPr lang="zh-CN" altLang="zh-CN" dirty="0"/>
              <a:t>对象中，并为添加的对象指定一个属性。</a:t>
            </a:r>
            <a:endParaRPr lang="zh-CN" altLang="zh-CN" dirty="0"/>
          </a:p>
          <a:p>
            <a:pPr lvl="0" indent="446405"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</a:t>
            </a:r>
            <a:r>
              <a:rPr lang="en-US" altLang="zh-CN" dirty="0" err="1"/>
              <a:t>removeAttribute</a:t>
            </a:r>
            <a:r>
              <a:rPr lang="en-US" altLang="zh-CN" dirty="0"/>
              <a:t>(String name)</a:t>
            </a:r>
            <a:r>
              <a:rPr lang="zh-CN" altLang="zh-CN" dirty="0"/>
              <a:t>：删除一个指定的属性。</a:t>
            </a:r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r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042595-49B0-4211-BEE7-66468C07815E}" type="slidenum">
              <a:rPr lang="zh-CN" altLang="en-US" smtClean="0"/>
            </a:fld>
            <a:endParaRPr lang="en-US" altLang="zh-CN"/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000" dirty="0">
                <a:solidFill>
                  <a:srgbClr val="000000"/>
                </a:solidFill>
              </a:rPr>
              <a:t>JSP</a:t>
            </a:r>
            <a:r>
              <a:rPr lang="zh-CN" altLang="en-US" sz="3000" dirty="0">
                <a:solidFill>
                  <a:srgbClr val="000000"/>
                </a:solidFill>
              </a:rPr>
              <a:t>内置对象：</a:t>
            </a:r>
            <a:r>
              <a:rPr lang="en-US" altLang="zh-CN" sz="3000" dirty="0">
                <a:solidFill>
                  <a:srgbClr val="000000"/>
                </a:solidFill>
              </a:rPr>
              <a:t>Application</a:t>
            </a:r>
            <a:r>
              <a:rPr lang="zh-CN" altLang="en-US" sz="3000" dirty="0">
                <a:solidFill>
                  <a:srgbClr val="000000"/>
                </a:solidFill>
              </a:rPr>
              <a:t>示例</a:t>
            </a:r>
            <a:endParaRPr lang="zh-CN" altLang="en-US" sz="3000" dirty="0">
              <a:solidFill>
                <a:srgbClr val="000000"/>
              </a:solidFill>
            </a:endParaRP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1600200"/>
            <a:ext cx="7772400" cy="4724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500" dirty="0"/>
              <a:t>&lt;%--</a:t>
            </a:r>
            <a:r>
              <a:rPr lang="en-US" altLang="zh-CN" sz="1500" dirty="0"/>
              <a:t>application</a:t>
            </a:r>
            <a:r>
              <a:rPr lang="zh-CN" altLang="en-US" sz="1500" dirty="0"/>
              <a:t>对象示例，</a:t>
            </a:r>
            <a:r>
              <a:rPr lang="en-US" altLang="zh-CN" sz="1500" dirty="0"/>
              <a:t>application_demo.jsp</a:t>
            </a:r>
            <a:r>
              <a:rPr lang="zh-CN" altLang="en-US" sz="1500" dirty="0"/>
              <a:t>文件代码--%&gt;</a:t>
            </a:r>
            <a:endParaRPr lang="zh-CN" altLang="en-US" sz="15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500" dirty="0"/>
              <a:t>&lt;%@ </a:t>
            </a:r>
            <a:r>
              <a:rPr lang="en-US" altLang="zh-CN" sz="1500" dirty="0"/>
              <a:t>page </a:t>
            </a:r>
            <a:r>
              <a:rPr lang="en-US" altLang="zh-CN" sz="1500" dirty="0" err="1"/>
              <a:t>contentType</a:t>
            </a:r>
            <a:r>
              <a:rPr lang="en-US" altLang="zh-CN" sz="1500" dirty="0"/>
              <a:t>="text/</a:t>
            </a:r>
            <a:r>
              <a:rPr lang="en-US" altLang="zh-CN" sz="1500" dirty="0" err="1"/>
              <a:t>html;charset</a:t>
            </a:r>
            <a:r>
              <a:rPr lang="en-US" altLang="zh-CN" sz="1500" dirty="0"/>
              <a:t>=gb2312"%&gt;</a:t>
            </a:r>
            <a:endParaRPr lang="en-US" altLang="zh-CN" sz="15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500" dirty="0"/>
              <a:t>&lt;html&gt;</a:t>
            </a:r>
            <a:endParaRPr lang="en-US" altLang="zh-CN" sz="15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500" dirty="0"/>
              <a:t>	&lt;head&gt;&lt;title&gt;application&lt;/title&gt;&lt;head&gt;</a:t>
            </a:r>
            <a:endParaRPr lang="en-US" altLang="zh-CN" sz="15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500" dirty="0"/>
              <a:t>&lt;body&gt;</a:t>
            </a:r>
            <a:endParaRPr lang="en-US" altLang="zh-CN" sz="15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500" dirty="0"/>
              <a:t>&lt;% </a:t>
            </a:r>
            <a:r>
              <a:rPr lang="en-US" altLang="zh-CN" sz="1500" dirty="0" err="1"/>
              <a:t>out.println</a:t>
            </a:r>
            <a:r>
              <a:rPr lang="en-US" altLang="zh-CN" sz="1500" dirty="0"/>
              <a:t>("Java </a:t>
            </a:r>
            <a:r>
              <a:rPr lang="en-US" altLang="zh-CN" sz="1500" dirty="0" err="1"/>
              <a:t>Servlet</a:t>
            </a:r>
            <a:r>
              <a:rPr lang="en-US" altLang="zh-CN" sz="1500" dirty="0"/>
              <a:t> API Version "+</a:t>
            </a:r>
            <a:r>
              <a:rPr lang="en-US" altLang="zh-CN" sz="1500" dirty="0" err="1"/>
              <a:t>application.getMajorVersion</a:t>
            </a:r>
            <a:r>
              <a:rPr lang="en-US" altLang="zh-CN" sz="1500" dirty="0"/>
              <a:t>()</a:t>
            </a:r>
            <a:endParaRPr lang="en-US" altLang="zh-CN" sz="15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500" dirty="0"/>
              <a:t>	+"."+</a:t>
            </a:r>
            <a:r>
              <a:rPr lang="en-US" altLang="zh-CN" sz="1500" dirty="0" err="1"/>
              <a:t>application.getMinorVersion</a:t>
            </a:r>
            <a:r>
              <a:rPr lang="en-US" altLang="zh-CN" sz="1500" dirty="0"/>
              <a:t>()+"&lt;</a:t>
            </a:r>
            <a:r>
              <a:rPr lang="en-US" altLang="zh-CN" sz="1500" dirty="0" err="1"/>
              <a:t>br</a:t>
            </a:r>
            <a:r>
              <a:rPr lang="en-US" altLang="zh-CN" sz="1500" dirty="0"/>
              <a:t>&gt;");</a:t>
            </a:r>
            <a:endParaRPr lang="en-US" altLang="zh-CN" sz="15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500" dirty="0"/>
              <a:t>	</a:t>
            </a:r>
            <a:r>
              <a:rPr lang="en-US" altLang="zh-CN" sz="1500" dirty="0" err="1"/>
              <a:t>out.println</a:t>
            </a:r>
            <a:r>
              <a:rPr lang="en-US" altLang="zh-CN" sz="1500" dirty="0"/>
              <a:t>("peixun2.13.jsp's MIME type is:"+</a:t>
            </a:r>
            <a:r>
              <a:rPr lang="en-US" altLang="zh-CN" sz="1500" dirty="0" err="1"/>
              <a:t>application.getMimeType</a:t>
            </a:r>
            <a:r>
              <a:rPr lang="en-US" altLang="zh-CN" sz="1500" dirty="0"/>
              <a:t>(“application_demo.jsp")</a:t>
            </a:r>
            <a:endParaRPr lang="en-US" altLang="zh-CN" sz="15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500" dirty="0"/>
              <a:t>	+"&lt;</a:t>
            </a:r>
            <a:r>
              <a:rPr lang="en-US" altLang="zh-CN" sz="1500" dirty="0" err="1"/>
              <a:t>br</a:t>
            </a:r>
            <a:r>
              <a:rPr lang="en-US" altLang="zh-CN" sz="1500" dirty="0"/>
              <a:t>&gt;");</a:t>
            </a:r>
            <a:endParaRPr lang="en-US" altLang="zh-CN" sz="15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500" dirty="0"/>
              <a:t>	</a:t>
            </a:r>
            <a:r>
              <a:rPr lang="en-US" altLang="zh-CN" sz="1500" dirty="0" err="1"/>
              <a:t>out.println</a:t>
            </a:r>
            <a:r>
              <a:rPr lang="en-US" altLang="zh-CN" sz="1500" dirty="0"/>
              <a:t>("URL of 'peixun2.13.jsp' is: "+</a:t>
            </a:r>
            <a:r>
              <a:rPr lang="en-US" altLang="zh-CN" sz="1500" dirty="0" err="1"/>
              <a:t>application.getResource</a:t>
            </a:r>
            <a:r>
              <a:rPr lang="en-US" altLang="zh-CN" sz="1500" dirty="0"/>
              <a:t>(</a:t>
            </a:r>
            <a:r>
              <a:rPr lang="en-US" altLang="zh-CN" sz="1500" dirty="0">
                <a:latin typeface="Arial" panose="020B0604020202020204" pitchFamily="34" charset="0"/>
              </a:rPr>
              <a:t>“</a:t>
            </a:r>
            <a:r>
              <a:rPr lang="en-US" altLang="zh-CN" sz="1500" dirty="0"/>
              <a:t>/application_demo.jsp")+"&lt;</a:t>
            </a:r>
            <a:r>
              <a:rPr lang="en-US" altLang="zh-CN" sz="1500" dirty="0" err="1"/>
              <a:t>br</a:t>
            </a:r>
            <a:r>
              <a:rPr lang="en-US" altLang="zh-CN" sz="1500" dirty="0"/>
              <a:t>&gt;");</a:t>
            </a:r>
            <a:endParaRPr lang="en-US" altLang="zh-CN" sz="15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500" dirty="0"/>
              <a:t>	</a:t>
            </a:r>
            <a:r>
              <a:rPr lang="en-US" altLang="zh-CN" sz="1500" dirty="0" err="1"/>
              <a:t>out.println</a:t>
            </a:r>
            <a:r>
              <a:rPr lang="en-US" altLang="zh-CN" sz="1500" dirty="0"/>
              <a:t>("</a:t>
            </a:r>
            <a:r>
              <a:rPr lang="en-US" altLang="zh-CN" sz="1500" dirty="0" err="1"/>
              <a:t>getServerInfo</a:t>
            </a:r>
            <a:r>
              <a:rPr lang="en-US" altLang="zh-CN" sz="1500" dirty="0"/>
              <a:t>()="+</a:t>
            </a:r>
            <a:r>
              <a:rPr lang="en-US" altLang="zh-CN" sz="1500" dirty="0" err="1"/>
              <a:t>application.getServerInfo</a:t>
            </a:r>
            <a:r>
              <a:rPr lang="en-US" altLang="zh-CN" sz="1500" dirty="0"/>
              <a:t>()+"&lt;</a:t>
            </a:r>
            <a:r>
              <a:rPr lang="en-US" altLang="zh-CN" sz="1500" dirty="0" err="1"/>
              <a:t>br</a:t>
            </a:r>
            <a:r>
              <a:rPr lang="en-US" altLang="zh-CN" sz="1500" dirty="0"/>
              <a:t>&gt;");</a:t>
            </a:r>
            <a:endParaRPr lang="en-US" altLang="zh-CN" sz="15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500" dirty="0"/>
              <a:t>	</a:t>
            </a:r>
            <a:r>
              <a:rPr lang="en-US" altLang="zh-CN" sz="1500" dirty="0" err="1"/>
              <a:t>out.println</a:t>
            </a:r>
            <a:r>
              <a:rPr lang="en-US" altLang="zh-CN" sz="1500" dirty="0"/>
              <a:t>(</a:t>
            </a:r>
            <a:r>
              <a:rPr lang="en-US" altLang="zh-CN" sz="1500" dirty="0" err="1"/>
              <a:t>application.getRealPath</a:t>
            </a:r>
            <a:r>
              <a:rPr lang="en-US" altLang="zh-CN" sz="1500" dirty="0"/>
              <a:t>(“/application_demo.jsp"));</a:t>
            </a:r>
            <a:endParaRPr lang="en-US" altLang="zh-CN" sz="15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500" dirty="0"/>
              <a:t>	application.log("Add a Record to </a:t>
            </a:r>
            <a:r>
              <a:rPr lang="en-US" altLang="zh-CN" sz="1500" dirty="0" err="1"/>
              <a:t>log_file</a:t>
            </a:r>
            <a:r>
              <a:rPr lang="en-US" altLang="zh-CN" sz="1500" dirty="0"/>
              <a:t>");  %&gt;</a:t>
            </a:r>
            <a:endParaRPr lang="en-US" altLang="zh-CN" sz="15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500" dirty="0"/>
              <a:t>&lt;/body&gt;</a:t>
            </a:r>
            <a:endParaRPr lang="en-US" altLang="zh-CN" sz="15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500" dirty="0"/>
              <a:t>&lt;/html&gt;</a:t>
            </a:r>
            <a:endParaRPr lang="en-US" altLang="zh-CN" sz="15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1500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986697" y="5847907"/>
            <a:ext cx="3746763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示例：</a:t>
            </a:r>
            <a:r>
              <a:rPr lang="en-US" altLang="zh-CN" dirty="0" err="1"/>
              <a:t>JSPExample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en-US" altLang="zh-CN" dirty="0" err="1"/>
              <a:t>application.jsp</a:t>
            </a:r>
            <a:endParaRPr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D0E70-1EA0-4878-81AB-F811DCE9F798}" type="slidenum">
              <a:rPr lang="zh-CN" altLang="en-US" smtClean="0"/>
            </a:fld>
            <a:endParaRPr lang="en-US" altLang="zh-CN"/>
          </a:p>
        </p:txBody>
      </p:sp>
      <p:sp>
        <p:nvSpPr>
          <p:cNvPr id="8294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400"/>
              <a:t>运行结果</a:t>
            </a:r>
            <a:endParaRPr lang="zh-CN" altLang="en-US" sz="3400"/>
          </a:p>
        </p:txBody>
      </p:sp>
      <p:pic>
        <p:nvPicPr>
          <p:cNvPr id="82948" name="Picture 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2133600" y="1600200"/>
            <a:ext cx="8229600" cy="4876800"/>
          </a:xfr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F7AF52-296E-4189-A526-F8084B63D1E4}" type="slidenum">
              <a:rPr lang="zh-CN" altLang="en-US" smtClean="0"/>
            </a:fld>
            <a:endParaRPr lang="en-US" altLang="zh-CN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sz="2400" dirty="0">
                <a:solidFill>
                  <a:srgbClr val="000000"/>
                </a:solidFill>
              </a:rPr>
              <a:t>JSP</a:t>
            </a:r>
            <a:r>
              <a:rPr lang="zh-CN" altLang="en-US" sz="2400" dirty="0">
                <a:solidFill>
                  <a:srgbClr val="000000"/>
                </a:solidFill>
              </a:rPr>
              <a:t>内置对象：</a:t>
            </a:r>
            <a:r>
              <a:rPr lang="en-US" altLang="zh-CN" sz="2400" dirty="0">
                <a:solidFill>
                  <a:srgbClr val="000000"/>
                </a:solidFill>
              </a:rPr>
              <a:t>application</a:t>
            </a:r>
            <a:r>
              <a:rPr lang="zh-CN" altLang="en-US" sz="2400" dirty="0">
                <a:solidFill>
                  <a:srgbClr val="000000"/>
                </a:solidFill>
              </a:rPr>
              <a:t>对象 示例</a:t>
            </a:r>
            <a:r>
              <a:rPr lang="en-US" altLang="zh-CN" sz="2400" dirty="0">
                <a:solidFill>
                  <a:srgbClr val="000000"/>
                </a:solidFill>
              </a:rPr>
              <a:t>2</a:t>
            </a:r>
            <a:r>
              <a:rPr lang="zh-CN" altLang="en-US" sz="2400" dirty="0">
                <a:solidFill>
                  <a:srgbClr val="000000"/>
                </a:solidFill>
              </a:rPr>
              <a:t>：网页计数器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314450" y="1042988"/>
            <a:ext cx="9386888" cy="5678486"/>
          </a:xfrm>
        </p:spPr>
        <p:txBody>
          <a:bodyPr>
            <a:normAutofit/>
          </a:bodyPr>
          <a:lstStyle/>
          <a:p>
            <a:pPr>
              <a:lnSpc>
                <a:spcPts val="14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&lt;%--用</a:t>
            </a:r>
            <a:r>
              <a:rPr lang="en-US" altLang="zh-CN" sz="2400" dirty="0"/>
              <a:t>application</a:t>
            </a:r>
            <a:r>
              <a:rPr lang="zh-CN" altLang="en-US" sz="2400" dirty="0"/>
              <a:t>对象实现网页计数器</a:t>
            </a:r>
            <a:r>
              <a:rPr lang="en-US" altLang="zh-CN" sz="2400" dirty="0"/>
              <a:t>counter.jsp</a:t>
            </a:r>
            <a:r>
              <a:rPr lang="zh-CN" altLang="en-US" sz="2400" dirty="0"/>
              <a:t>文件代码--%&gt;</a:t>
            </a:r>
            <a:endParaRPr lang="zh-CN" altLang="en-US" sz="2400" dirty="0"/>
          </a:p>
          <a:p>
            <a:pPr>
              <a:lnSpc>
                <a:spcPts val="14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&lt;%@ </a:t>
            </a:r>
            <a:r>
              <a:rPr lang="en-US" altLang="zh-CN" sz="2400" dirty="0"/>
              <a:t>page </a:t>
            </a:r>
            <a:r>
              <a:rPr lang="en-US" altLang="zh-CN" sz="2400" dirty="0" err="1"/>
              <a:t>contentType</a:t>
            </a:r>
            <a:r>
              <a:rPr lang="en-US" altLang="zh-CN" sz="2400" dirty="0"/>
              <a:t>="text/</a:t>
            </a:r>
            <a:r>
              <a:rPr lang="en-US" altLang="zh-CN" sz="2400" dirty="0" err="1"/>
              <a:t>html;charset</a:t>
            </a:r>
            <a:r>
              <a:rPr lang="en-US" altLang="zh-CN" sz="2400" dirty="0"/>
              <a:t>=gb2312"%&gt;</a:t>
            </a:r>
            <a:endParaRPr lang="en-US" altLang="zh-CN" sz="2400" dirty="0"/>
          </a:p>
          <a:p>
            <a:pPr>
              <a:lnSpc>
                <a:spcPts val="14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&lt;html&gt;</a:t>
            </a:r>
            <a:endParaRPr lang="en-US" altLang="zh-CN" sz="2400" dirty="0"/>
          </a:p>
          <a:p>
            <a:pPr>
              <a:lnSpc>
                <a:spcPts val="14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&lt;head&gt;&lt;title&gt;</a:t>
            </a:r>
            <a:r>
              <a:rPr lang="zh-CN" altLang="en-US" sz="2400" dirty="0"/>
              <a:t>网页计数器&lt;/</a:t>
            </a:r>
            <a:r>
              <a:rPr lang="en-US" altLang="zh-CN" sz="2400" dirty="0"/>
              <a:t>title&gt;&lt;head&gt;</a:t>
            </a:r>
            <a:endParaRPr lang="en-US" altLang="zh-CN" sz="2400" dirty="0"/>
          </a:p>
          <a:p>
            <a:pPr>
              <a:lnSpc>
                <a:spcPts val="14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&lt;body&gt;</a:t>
            </a:r>
            <a:endParaRPr lang="en-US" altLang="zh-CN" sz="2400" dirty="0"/>
          </a:p>
          <a:p>
            <a:pPr>
              <a:lnSpc>
                <a:spcPts val="14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&lt;%  if (</a:t>
            </a:r>
            <a:r>
              <a:rPr lang="en-US" altLang="zh-CN" sz="2400" dirty="0" err="1"/>
              <a:t>application.getAttribute</a:t>
            </a:r>
            <a:r>
              <a:rPr lang="en-US" altLang="zh-CN" sz="2400" dirty="0"/>
              <a:t>("counter")==null)</a:t>
            </a:r>
            <a:endParaRPr lang="en-US" altLang="zh-CN" sz="2400" dirty="0"/>
          </a:p>
          <a:p>
            <a:pPr>
              <a:lnSpc>
                <a:spcPts val="14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application.setAttribute</a:t>
            </a:r>
            <a:r>
              <a:rPr lang="en-US" altLang="zh-CN" sz="2400" dirty="0"/>
              <a:t>("counter","1");</a:t>
            </a:r>
            <a:endParaRPr lang="en-US" altLang="zh-CN" sz="2400" dirty="0"/>
          </a:p>
          <a:p>
            <a:pPr>
              <a:lnSpc>
                <a:spcPts val="14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else{</a:t>
            </a:r>
            <a:endParaRPr lang="en-US" altLang="zh-CN" sz="2400" dirty="0"/>
          </a:p>
          <a:p>
            <a:pPr>
              <a:lnSpc>
                <a:spcPts val="14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	String </a:t>
            </a:r>
            <a:r>
              <a:rPr lang="en-US" altLang="zh-CN" sz="2400" dirty="0" err="1"/>
              <a:t>strnum</a:t>
            </a:r>
            <a:r>
              <a:rPr lang="en-US" altLang="zh-CN" sz="2400" dirty="0"/>
              <a:t>=null;</a:t>
            </a:r>
            <a:endParaRPr lang="en-US" altLang="zh-CN" sz="2400" dirty="0"/>
          </a:p>
          <a:p>
            <a:pPr>
              <a:lnSpc>
                <a:spcPts val="14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	</a:t>
            </a:r>
            <a:r>
              <a:rPr lang="en-US" altLang="zh-CN" sz="2400" dirty="0" err="1"/>
              <a:t>strnum</a:t>
            </a:r>
            <a:r>
              <a:rPr lang="en-US" altLang="zh-CN" sz="2400" dirty="0"/>
              <a:t>=</a:t>
            </a:r>
            <a:r>
              <a:rPr lang="en-US" altLang="zh-CN" sz="2400" dirty="0" err="1"/>
              <a:t>application.getAttribute</a:t>
            </a:r>
            <a:r>
              <a:rPr lang="en-US" altLang="zh-CN" sz="2400" dirty="0"/>
              <a:t>("counter").</a:t>
            </a:r>
            <a:r>
              <a:rPr lang="en-US" altLang="zh-CN" sz="2400" dirty="0" err="1"/>
              <a:t>toString</a:t>
            </a:r>
            <a:r>
              <a:rPr lang="en-US" altLang="zh-CN" sz="2400" dirty="0"/>
              <a:t>();</a:t>
            </a:r>
            <a:endParaRPr lang="en-US" altLang="zh-CN" sz="2400" dirty="0"/>
          </a:p>
          <a:p>
            <a:pPr>
              <a:lnSpc>
                <a:spcPts val="14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icount</a:t>
            </a:r>
            <a:r>
              <a:rPr lang="en-US" altLang="zh-CN" sz="2400" dirty="0"/>
              <a:t>=0;</a:t>
            </a:r>
            <a:endParaRPr lang="en-US" altLang="zh-CN" sz="2400" dirty="0"/>
          </a:p>
          <a:p>
            <a:pPr>
              <a:lnSpc>
                <a:spcPts val="14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	</a:t>
            </a:r>
            <a:r>
              <a:rPr lang="en-US" altLang="zh-CN" sz="2400" dirty="0" err="1"/>
              <a:t>icount</a:t>
            </a:r>
            <a:r>
              <a:rPr lang="en-US" altLang="zh-CN" sz="2400" dirty="0"/>
              <a:t>=</a:t>
            </a:r>
            <a:r>
              <a:rPr lang="en-US" altLang="zh-CN" sz="2400" dirty="0" err="1"/>
              <a:t>Integer.valueOf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strnum</a:t>
            </a:r>
            <a:r>
              <a:rPr lang="en-US" altLang="zh-CN" sz="2400" dirty="0"/>
              <a:t>).</a:t>
            </a:r>
            <a:r>
              <a:rPr lang="en-US" altLang="zh-CN" sz="2400" dirty="0" err="1"/>
              <a:t>intValue</a:t>
            </a:r>
            <a:r>
              <a:rPr lang="en-US" altLang="zh-CN" sz="2400" dirty="0"/>
              <a:t>();</a:t>
            </a:r>
            <a:endParaRPr lang="en-US" altLang="zh-CN" sz="2400" dirty="0"/>
          </a:p>
          <a:p>
            <a:pPr>
              <a:lnSpc>
                <a:spcPts val="14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	</a:t>
            </a:r>
            <a:r>
              <a:rPr lang="en-US" altLang="zh-CN" sz="2400" dirty="0" err="1"/>
              <a:t>icount</a:t>
            </a:r>
            <a:r>
              <a:rPr lang="en-US" altLang="zh-CN" sz="2400" dirty="0"/>
              <a:t>++;</a:t>
            </a:r>
            <a:endParaRPr lang="en-US" altLang="zh-CN" sz="2400" dirty="0"/>
          </a:p>
          <a:p>
            <a:pPr>
              <a:lnSpc>
                <a:spcPts val="14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	</a:t>
            </a:r>
            <a:r>
              <a:rPr lang="en-US" altLang="zh-CN" sz="2400" dirty="0" err="1"/>
              <a:t>application.setAttribute</a:t>
            </a:r>
            <a:r>
              <a:rPr lang="en-US" altLang="zh-CN" sz="2400" dirty="0"/>
              <a:t>("</a:t>
            </a:r>
            <a:r>
              <a:rPr lang="en-US" altLang="zh-CN" sz="2400" dirty="0" err="1"/>
              <a:t>counter",Integer.toString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icount</a:t>
            </a:r>
            <a:r>
              <a:rPr lang="en-US" altLang="zh-CN" sz="2400" dirty="0"/>
              <a:t>));</a:t>
            </a:r>
            <a:endParaRPr lang="en-US" altLang="zh-CN" sz="2400" dirty="0"/>
          </a:p>
          <a:p>
            <a:pPr>
              <a:lnSpc>
                <a:spcPts val="14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	}  %&gt;</a:t>
            </a:r>
            <a:endParaRPr lang="en-US" altLang="zh-CN" sz="2400" dirty="0"/>
          </a:p>
          <a:p>
            <a:pPr>
              <a:lnSpc>
                <a:spcPts val="14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您是第&lt;%=</a:t>
            </a:r>
            <a:r>
              <a:rPr lang="en-US" altLang="zh-CN" sz="2400" dirty="0" err="1"/>
              <a:t>application.getAttribute</a:t>
            </a:r>
            <a:r>
              <a:rPr lang="en-US" altLang="zh-CN" sz="2400" dirty="0"/>
              <a:t>("counter")%&gt;</a:t>
            </a:r>
            <a:r>
              <a:rPr lang="zh-CN" altLang="en-US" sz="2400" dirty="0"/>
              <a:t>位访问者！</a:t>
            </a:r>
            <a:endParaRPr lang="zh-CN" altLang="en-US" sz="2400" dirty="0"/>
          </a:p>
          <a:p>
            <a:pPr>
              <a:lnSpc>
                <a:spcPts val="14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&lt;/</a:t>
            </a:r>
            <a:r>
              <a:rPr lang="en-US" altLang="zh-CN" sz="2400" dirty="0"/>
              <a:t>body&gt;</a:t>
            </a:r>
            <a:endParaRPr lang="en-US" altLang="zh-CN" sz="2400" dirty="0"/>
          </a:p>
          <a:p>
            <a:pPr>
              <a:lnSpc>
                <a:spcPts val="14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&lt;/html&gt;</a:t>
            </a:r>
            <a:endParaRPr lang="zh-CN" altLang="en-US" sz="2400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173600" y="6033184"/>
            <a:ext cx="3746763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示例：</a:t>
            </a:r>
            <a:r>
              <a:rPr lang="en-US" altLang="zh-CN" dirty="0" err="1"/>
              <a:t>JSPExample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en-US" altLang="zh-CN" dirty="0" err="1"/>
              <a:t>counter.jsp</a:t>
            </a:r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556B02-F8B5-4F7B-AAAD-C9F1578FE524}" type="slidenum">
              <a:rPr lang="zh-CN" altLang="en-US" smtClean="0"/>
            </a:fld>
            <a:endParaRPr lang="en-US" altLang="zh-CN"/>
          </a:p>
        </p:txBody>
      </p:sp>
      <p:sp>
        <p:nvSpPr>
          <p:cNvPr id="84995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运行结果(第一次访问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84996" name="Rectangle 1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4997" name="Picture 15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667000" y="1447800"/>
            <a:ext cx="7620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621016-DCEC-469D-A6FA-6C25A7730634}" type="slidenum">
              <a:rPr lang="zh-CN" altLang="en-US" smtClean="0"/>
            </a:fld>
            <a:endParaRPr lang="en-US" altLang="zh-CN"/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刷新一次</a:t>
            </a:r>
            <a:endParaRPr lang="zh-CN" altLang="en-US"/>
          </a:p>
        </p:txBody>
      </p:sp>
      <p:pic>
        <p:nvPicPr>
          <p:cNvPr id="86020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1" cstate="print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464" y="282012"/>
            <a:ext cx="7370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request</a:t>
            </a:r>
            <a:r>
              <a:rPr lang="zh-CN" altLang="en-US" sz="2400" b="1" dirty="0">
                <a:solidFill>
                  <a:schemeClr val="bg1"/>
                </a:solidFill>
              </a:rPr>
              <a:t>、</a:t>
            </a:r>
            <a:r>
              <a:rPr lang="en-US" altLang="zh-CN" sz="2400" b="1" dirty="0">
                <a:solidFill>
                  <a:schemeClr val="bg1"/>
                </a:solidFill>
              </a:rPr>
              <a:t>session</a:t>
            </a:r>
            <a:r>
              <a:rPr lang="zh-CN" altLang="en-US" sz="2400" b="1" dirty="0">
                <a:solidFill>
                  <a:schemeClr val="bg1"/>
                </a:solidFill>
              </a:rPr>
              <a:t>、及</a:t>
            </a:r>
            <a:r>
              <a:rPr lang="en-US" altLang="zh-CN" sz="2400" b="1" dirty="0">
                <a:solidFill>
                  <a:schemeClr val="bg1"/>
                </a:solidFill>
              </a:rPr>
              <a:t>application</a:t>
            </a:r>
            <a:r>
              <a:rPr lang="zh-CN" altLang="zh-CN" sz="2400" b="1" dirty="0">
                <a:solidFill>
                  <a:schemeClr val="bg1"/>
                </a:solidFill>
              </a:rPr>
              <a:t>对象</a:t>
            </a:r>
            <a:r>
              <a:rPr lang="zh-CN" altLang="en-US" sz="2400" b="1" dirty="0">
                <a:solidFill>
                  <a:schemeClr val="bg1"/>
                </a:solidFill>
              </a:rPr>
              <a:t>的比较</a:t>
            </a:r>
            <a:endParaRPr lang="zh-CN" altLang="zh-CN" sz="24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9460" y="1137684"/>
            <a:ext cx="99414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405"/>
            <a:r>
              <a:rPr lang="zh-CN" altLang="zh-CN" dirty="0"/>
              <a:t>【</a:t>
            </a:r>
            <a:r>
              <a:rPr lang="zh-CN" altLang="zh-CN" b="1" dirty="0"/>
              <a:t>例</a:t>
            </a:r>
            <a:r>
              <a:rPr lang="en-US" altLang="zh-CN" b="1" dirty="0"/>
              <a:t>3.3</a:t>
            </a:r>
            <a:r>
              <a:rPr lang="zh-CN" altLang="zh-CN" dirty="0"/>
              <a:t>】</a:t>
            </a:r>
            <a:r>
              <a:rPr lang="en-US" altLang="zh-CN" dirty="0"/>
              <a:t> request</a:t>
            </a:r>
            <a:r>
              <a:rPr lang="zh-CN" altLang="zh-CN" dirty="0"/>
              <a:t>、</a:t>
            </a:r>
            <a:r>
              <a:rPr lang="en-US" altLang="zh-CN" dirty="0"/>
              <a:t>session</a:t>
            </a:r>
            <a:r>
              <a:rPr lang="zh-CN" altLang="zh-CN" dirty="0"/>
              <a:t>和</a:t>
            </a:r>
            <a:r>
              <a:rPr lang="en-US" altLang="zh-CN" dirty="0"/>
              <a:t>application</a:t>
            </a:r>
            <a:r>
              <a:rPr lang="zh-CN" altLang="zh-CN" dirty="0"/>
              <a:t>的区别演示。</a:t>
            </a:r>
            <a:endParaRPr lang="zh-CN" altLang="zh-CN" dirty="0"/>
          </a:p>
          <a:p>
            <a:pPr indent="446405"/>
            <a:r>
              <a:rPr lang="zh-CN" altLang="zh-CN" dirty="0"/>
              <a:t>首先建立项目</a:t>
            </a:r>
            <a:r>
              <a:rPr lang="en-US" altLang="zh-CN" dirty="0" err="1"/>
              <a:t>Application_Session_Request</a:t>
            </a:r>
            <a:r>
              <a:rPr lang="zh-CN" altLang="zh-CN" dirty="0"/>
              <a:t>。在项目中建立一个如下的</a:t>
            </a:r>
            <a:r>
              <a:rPr lang="en-US" altLang="zh-CN" dirty="0"/>
              <a:t>JSP</a:t>
            </a:r>
            <a:r>
              <a:rPr lang="zh-CN" altLang="zh-CN" dirty="0"/>
              <a:t>页面</a:t>
            </a:r>
            <a:r>
              <a:rPr lang="en-US" altLang="zh-CN" dirty="0" err="1"/>
              <a:t>first.jsp</a:t>
            </a:r>
            <a:r>
              <a:rPr lang="zh-CN" altLang="zh-CN" dirty="0"/>
              <a:t>，用于用这三个对象保存数据。</a:t>
            </a:r>
            <a:endParaRPr lang="zh-CN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1552354" y="2061013"/>
            <a:ext cx="9090838" cy="3200043"/>
          </a:xfrm>
          <a:prstGeom prst="roundRect">
            <a:avLst>
              <a:gd name="adj" fmla="val 4422"/>
            </a:avLst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&lt;%@ page language = "java" </a:t>
            </a:r>
            <a:r>
              <a:rPr lang="en-US" altLang="zh-CN" dirty="0" err="1"/>
              <a:t>pageEncoding</a:t>
            </a:r>
            <a:r>
              <a:rPr lang="en-US" altLang="zh-CN" dirty="0"/>
              <a:t> = "gb2312"%&gt;</a:t>
            </a:r>
            <a:endParaRPr lang="zh-CN" altLang="zh-CN" dirty="0"/>
          </a:p>
          <a:p>
            <a:r>
              <a:rPr lang="en-US" altLang="zh-CN" dirty="0"/>
              <a:t>&lt;html&gt;</a:t>
            </a:r>
            <a:endParaRPr lang="zh-CN" altLang="zh-CN" dirty="0"/>
          </a:p>
          <a:p>
            <a:r>
              <a:rPr lang="en-US" altLang="zh-CN" dirty="0"/>
              <a:t>&lt;body&gt;</a:t>
            </a:r>
            <a:endParaRPr lang="zh-CN" altLang="zh-CN" dirty="0"/>
          </a:p>
          <a:p>
            <a:r>
              <a:rPr lang="en-US" altLang="zh-CN" dirty="0"/>
              <a:t>    &lt;%</a:t>
            </a:r>
            <a:endParaRPr lang="zh-CN" altLang="zh-CN" dirty="0"/>
          </a:p>
          <a:p>
            <a:r>
              <a:rPr lang="en-US" altLang="zh-CN" dirty="0"/>
              <a:t>    		</a:t>
            </a:r>
            <a:r>
              <a:rPr lang="en-US" altLang="zh-CN" dirty="0" err="1"/>
              <a:t>request.setAttribute</a:t>
            </a:r>
            <a:r>
              <a:rPr lang="en-US" altLang="zh-CN" dirty="0"/>
              <a:t>("request","</a:t>
            </a:r>
            <a:r>
              <a:rPr lang="zh-CN" altLang="zh-CN" dirty="0"/>
              <a:t>保存在</a:t>
            </a:r>
            <a:r>
              <a:rPr lang="en-US" altLang="zh-CN" dirty="0"/>
              <a:t>Request</a:t>
            </a:r>
            <a:r>
              <a:rPr lang="zh-CN" altLang="zh-CN" dirty="0"/>
              <a:t>中的内容</a:t>
            </a:r>
            <a:r>
              <a:rPr lang="en-US" altLang="zh-CN" dirty="0"/>
              <a:t>");</a:t>
            </a:r>
            <a:endParaRPr lang="zh-CN" altLang="zh-CN" dirty="0"/>
          </a:p>
          <a:p>
            <a:r>
              <a:rPr lang="en-US" altLang="zh-CN" dirty="0"/>
              <a:t>    		</a:t>
            </a:r>
            <a:r>
              <a:rPr lang="en-US" altLang="zh-CN" dirty="0" err="1"/>
              <a:t>session.setAttribute</a:t>
            </a:r>
            <a:r>
              <a:rPr lang="en-US" altLang="zh-CN" dirty="0"/>
              <a:t>("session","</a:t>
            </a:r>
            <a:r>
              <a:rPr lang="zh-CN" altLang="zh-CN" dirty="0"/>
              <a:t>保存在</a:t>
            </a:r>
            <a:r>
              <a:rPr lang="en-US" altLang="zh-CN" dirty="0"/>
              <a:t>Session</a:t>
            </a:r>
            <a:r>
              <a:rPr lang="zh-CN" altLang="zh-CN" dirty="0"/>
              <a:t>中的内容</a:t>
            </a:r>
            <a:r>
              <a:rPr lang="en-US" altLang="zh-CN" dirty="0"/>
              <a:t>");</a:t>
            </a:r>
            <a:endParaRPr lang="zh-CN" altLang="zh-CN" dirty="0"/>
          </a:p>
          <a:p>
            <a:r>
              <a:rPr lang="en-US" altLang="zh-CN" dirty="0"/>
              <a:t>    		</a:t>
            </a:r>
            <a:r>
              <a:rPr lang="en-US" altLang="zh-CN" dirty="0" err="1"/>
              <a:t>application.setAttribute</a:t>
            </a:r>
            <a:r>
              <a:rPr lang="en-US" altLang="zh-CN" dirty="0"/>
              <a:t>("application","</a:t>
            </a:r>
            <a:r>
              <a:rPr lang="zh-CN" altLang="zh-CN" dirty="0"/>
              <a:t>保存在</a:t>
            </a:r>
            <a:r>
              <a:rPr lang="en-US" altLang="zh-CN" dirty="0"/>
              <a:t>Application</a:t>
            </a:r>
            <a:r>
              <a:rPr lang="zh-CN" altLang="zh-CN" dirty="0"/>
              <a:t>中的内容</a:t>
            </a:r>
            <a:r>
              <a:rPr lang="en-US" altLang="zh-CN" dirty="0"/>
              <a:t>");</a:t>
            </a:r>
            <a:endParaRPr lang="zh-CN" altLang="zh-CN" dirty="0"/>
          </a:p>
          <a:p>
            <a:r>
              <a:rPr lang="en-US" altLang="zh-CN" dirty="0"/>
              <a:t>      %&gt;</a:t>
            </a:r>
            <a:endParaRPr lang="zh-CN" altLang="zh-CN" dirty="0"/>
          </a:p>
          <a:p>
            <a:r>
              <a:rPr lang="en-US" altLang="zh-CN" dirty="0"/>
              <a:t>       &lt;</a:t>
            </a:r>
            <a:r>
              <a:rPr lang="en-US" altLang="zh-CN" dirty="0" err="1"/>
              <a:t>jsp:forward</a:t>
            </a:r>
            <a:r>
              <a:rPr lang="en-US" altLang="zh-CN" dirty="0"/>
              <a:t> page="</a:t>
            </a:r>
            <a:r>
              <a:rPr lang="en-US" altLang="zh-CN" dirty="0" err="1"/>
              <a:t>second.jsp</a:t>
            </a:r>
            <a:r>
              <a:rPr lang="en-US" altLang="zh-CN" dirty="0"/>
              <a:t>"&gt;&lt;/</a:t>
            </a:r>
            <a:r>
              <a:rPr lang="en-US" altLang="zh-CN" dirty="0" err="1"/>
              <a:t>jsp:forward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&lt;/body&gt;</a:t>
            </a:r>
            <a:endParaRPr lang="zh-CN" altLang="zh-CN" dirty="0"/>
          </a:p>
          <a:p>
            <a:r>
              <a:rPr lang="en-US" altLang="zh-CN" dirty="0"/>
              <a:t>&lt;/html&gt;</a:t>
            </a:r>
            <a:endParaRPr lang="zh-CN" altLang="zh-CN" dirty="0"/>
          </a:p>
        </p:txBody>
      </p:sp>
    </p:spTree>
  </p:cSld>
  <p:clrMapOvr>
    <a:masterClrMapping/>
  </p:clrMapOvr>
  <p:transition spd="slow">
    <p:cover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464" y="282012"/>
            <a:ext cx="3713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application</a:t>
            </a:r>
            <a:r>
              <a:rPr lang="zh-CN" altLang="zh-CN" sz="2400" b="1" dirty="0">
                <a:solidFill>
                  <a:schemeClr val="bg1"/>
                </a:solidFill>
              </a:rPr>
              <a:t>对象</a:t>
            </a:r>
            <a:endParaRPr lang="zh-CN" altLang="zh-CN" sz="2400" b="1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23507" y="883631"/>
            <a:ext cx="7318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然后再建立另一个</a:t>
            </a:r>
            <a:r>
              <a:rPr lang="en-US" altLang="zh-CN" dirty="0"/>
              <a:t>JSP</a:t>
            </a:r>
            <a:r>
              <a:rPr lang="zh-CN" altLang="zh-CN" dirty="0"/>
              <a:t>页面</a:t>
            </a:r>
            <a:r>
              <a:rPr lang="en-US" altLang="zh-CN" dirty="0" err="1"/>
              <a:t>second.jsp</a:t>
            </a:r>
            <a:r>
              <a:rPr lang="zh-CN" altLang="zh-CN" dirty="0"/>
              <a:t>，用于获取这三个对象保存的值。</a:t>
            </a:r>
            <a:endParaRPr lang="zh-CN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1212112" y="1371600"/>
            <a:ext cx="9675628" cy="3482400"/>
          </a:xfrm>
          <a:prstGeom prst="roundRect">
            <a:avLst>
              <a:gd name="adj" fmla="val 4290"/>
            </a:avLst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&lt;%@ page language="java" </a:t>
            </a:r>
            <a:r>
              <a:rPr lang="en-US" altLang="zh-CN" dirty="0" err="1"/>
              <a:t>pageEncoding</a:t>
            </a:r>
            <a:r>
              <a:rPr lang="en-US" altLang="zh-CN" dirty="0"/>
              <a:t>="gb2312"%&gt;</a:t>
            </a:r>
            <a:endParaRPr lang="zh-CN" altLang="zh-CN" dirty="0"/>
          </a:p>
          <a:p>
            <a:r>
              <a:rPr lang="en-US" altLang="zh-CN" dirty="0"/>
              <a:t>&lt;html&gt;</a:t>
            </a:r>
            <a:endParaRPr lang="zh-CN" altLang="zh-CN" dirty="0"/>
          </a:p>
          <a:p>
            <a:r>
              <a:rPr lang="en-US" altLang="zh-CN" dirty="0"/>
              <a:t>	&lt;head&gt;</a:t>
            </a:r>
            <a:endParaRPr lang="zh-CN" altLang="zh-CN" dirty="0"/>
          </a:p>
          <a:p>
            <a:r>
              <a:rPr lang="en-US" altLang="zh-CN" dirty="0"/>
              <a:t>&lt;/head&gt;</a:t>
            </a:r>
            <a:endParaRPr lang="zh-CN" altLang="zh-CN" dirty="0"/>
          </a:p>
          <a:p>
            <a:r>
              <a:rPr lang="en-US" altLang="zh-CN" dirty="0"/>
              <a:t>&lt;body&gt;</a:t>
            </a:r>
            <a:endParaRPr lang="zh-CN" altLang="zh-CN" dirty="0"/>
          </a:p>
          <a:p>
            <a:r>
              <a:rPr lang="en-US" altLang="zh-CN" dirty="0"/>
              <a:t>      &lt;%</a:t>
            </a:r>
            <a:endParaRPr lang="zh-CN" altLang="zh-CN" dirty="0"/>
          </a:p>
          <a:p>
            <a:r>
              <a:rPr lang="en-US" altLang="zh-CN" dirty="0"/>
              <a:t>     	</a:t>
            </a:r>
            <a:r>
              <a:rPr lang="en-US" altLang="zh-CN" dirty="0" err="1"/>
              <a:t>out.println</a:t>
            </a:r>
            <a:r>
              <a:rPr lang="en-US" altLang="zh-CN" dirty="0"/>
              <a:t>("request:"+(String)</a:t>
            </a:r>
            <a:r>
              <a:rPr lang="en-US" altLang="zh-CN" dirty="0" err="1"/>
              <a:t>request.getAttribute</a:t>
            </a:r>
            <a:r>
              <a:rPr lang="en-US" altLang="zh-CN" dirty="0"/>
              <a:t>("request")+"&lt;</a:t>
            </a:r>
            <a:r>
              <a:rPr lang="en-US" altLang="zh-CN" dirty="0" err="1"/>
              <a:t>br</a:t>
            </a:r>
            <a:r>
              <a:rPr lang="en-US" altLang="zh-CN" dirty="0"/>
              <a:t>&gt;");</a:t>
            </a:r>
            <a:endParaRPr lang="zh-CN" altLang="zh-CN" dirty="0"/>
          </a:p>
          <a:p>
            <a:r>
              <a:rPr lang="en-US" altLang="zh-CN" dirty="0"/>
              <a:t>      	</a:t>
            </a:r>
            <a:r>
              <a:rPr lang="en-US" altLang="zh-CN" dirty="0" err="1"/>
              <a:t>out.println</a:t>
            </a:r>
            <a:r>
              <a:rPr lang="en-US" altLang="zh-CN" dirty="0"/>
              <a:t>("session:"+(String)</a:t>
            </a:r>
            <a:r>
              <a:rPr lang="en-US" altLang="zh-CN" dirty="0" err="1"/>
              <a:t>session.getAttribute</a:t>
            </a:r>
            <a:r>
              <a:rPr lang="en-US" altLang="zh-CN" dirty="0"/>
              <a:t>("session")+"&lt;</a:t>
            </a:r>
            <a:r>
              <a:rPr lang="en-US" altLang="zh-CN" dirty="0" err="1"/>
              <a:t>br</a:t>
            </a:r>
            <a:r>
              <a:rPr lang="en-US" altLang="zh-CN" dirty="0"/>
              <a:t>&gt;");</a:t>
            </a:r>
            <a:endParaRPr lang="zh-CN" altLang="zh-CN" dirty="0"/>
          </a:p>
          <a:p>
            <a:r>
              <a:rPr lang="en-US" altLang="zh-CN" dirty="0"/>
              <a:t>      	</a:t>
            </a:r>
            <a:r>
              <a:rPr lang="en-US" altLang="zh-CN" dirty="0" err="1"/>
              <a:t>out.print</a:t>
            </a:r>
            <a:r>
              <a:rPr lang="en-US" altLang="zh-CN" dirty="0"/>
              <a:t>("application:"+(String)</a:t>
            </a:r>
            <a:r>
              <a:rPr lang="en-US" altLang="zh-CN" dirty="0" err="1"/>
              <a:t>application.getAttribute</a:t>
            </a:r>
            <a:r>
              <a:rPr lang="en-US" altLang="zh-CN" dirty="0"/>
              <a:t>("application")+"&lt;</a:t>
            </a:r>
            <a:r>
              <a:rPr lang="en-US" altLang="zh-CN" dirty="0" err="1"/>
              <a:t>br</a:t>
            </a:r>
            <a:r>
              <a:rPr lang="en-US" altLang="zh-CN" dirty="0"/>
              <a:t>&gt;");</a:t>
            </a:r>
            <a:endParaRPr lang="zh-CN" altLang="zh-CN" dirty="0"/>
          </a:p>
          <a:p>
            <a:r>
              <a:rPr lang="en-US" altLang="zh-CN" dirty="0"/>
              <a:t>  	  %&gt;</a:t>
            </a:r>
            <a:endParaRPr lang="zh-CN" altLang="zh-CN" dirty="0"/>
          </a:p>
          <a:p>
            <a:r>
              <a:rPr lang="en-US" altLang="zh-CN" dirty="0"/>
              <a:t>&lt;/body&gt;</a:t>
            </a:r>
            <a:endParaRPr lang="zh-CN" altLang="zh-CN" dirty="0"/>
          </a:p>
          <a:p>
            <a:r>
              <a:rPr lang="en-US" altLang="zh-CN" dirty="0"/>
              <a:t>&lt;/html&gt;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464" y="282012"/>
            <a:ext cx="3713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application</a:t>
            </a:r>
            <a:r>
              <a:rPr lang="zh-CN" altLang="zh-CN" sz="2400" b="1" dirty="0">
                <a:solidFill>
                  <a:schemeClr val="bg1"/>
                </a:solidFill>
              </a:rPr>
              <a:t>对象</a:t>
            </a:r>
            <a:endParaRPr lang="zh-CN" altLang="zh-CN" sz="24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9972" y="1041991"/>
            <a:ext cx="10217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405"/>
            <a:r>
              <a:rPr lang="zh-CN" altLang="zh-CN" dirty="0"/>
              <a:t>部署运行，打开浏览器，输入“</a:t>
            </a:r>
            <a:r>
              <a:rPr lang="en-US" altLang="zh-CN" dirty="0"/>
              <a:t>http://localhost:8080/Application_Session_Request/first.jsp</a:t>
            </a:r>
            <a:r>
              <a:rPr lang="zh-CN" altLang="zh-CN" dirty="0"/>
              <a:t>”，会发现这三个对象保存的内容都能取出，如图</a:t>
            </a:r>
            <a:r>
              <a:rPr lang="en-US" altLang="zh-CN" dirty="0"/>
              <a:t>3.8</a:t>
            </a:r>
            <a:r>
              <a:rPr lang="zh-CN" altLang="zh-CN" dirty="0"/>
              <a:t>所示：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632" y="1799412"/>
            <a:ext cx="7258670" cy="2687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464" y="282012"/>
            <a:ext cx="3713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application</a:t>
            </a:r>
            <a:r>
              <a:rPr lang="zh-CN" altLang="zh-CN" sz="2400" b="1" dirty="0">
                <a:solidFill>
                  <a:schemeClr val="bg1"/>
                </a:solidFill>
              </a:rPr>
              <a:t>对象</a:t>
            </a:r>
            <a:endParaRPr lang="zh-CN" altLang="zh-CN" sz="24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5786" y="988828"/>
            <a:ext cx="9696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405"/>
            <a:r>
              <a:rPr lang="zh-CN" altLang="zh-CN" dirty="0"/>
              <a:t>在浏览器中输入“</a:t>
            </a:r>
            <a:r>
              <a:rPr lang="en-US" altLang="zh-CN" dirty="0"/>
              <a:t>http://localhost:8080/Application_Session_Request/second.jsp</a:t>
            </a:r>
            <a:r>
              <a:rPr lang="zh-CN" altLang="zh-CN" dirty="0"/>
              <a:t>”，结果如图</a:t>
            </a:r>
            <a:r>
              <a:rPr lang="en-US" altLang="zh-CN" dirty="0"/>
              <a:t>3.9</a:t>
            </a:r>
            <a:r>
              <a:rPr lang="zh-CN" altLang="zh-CN" dirty="0"/>
              <a:t>所示。</a:t>
            </a:r>
            <a:endParaRPr lang="zh-CN" altLang="zh-C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513" y="1884990"/>
            <a:ext cx="7163438" cy="2612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465" y="282012"/>
            <a:ext cx="2862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dirty="0">
                <a:solidFill>
                  <a:schemeClr val="bg1"/>
                </a:solidFill>
              </a:rPr>
              <a:t>一个简单的</a:t>
            </a:r>
            <a:r>
              <a:rPr lang="en-US" altLang="zh-CN" sz="2400" b="1" dirty="0">
                <a:solidFill>
                  <a:schemeClr val="bg1"/>
                </a:solidFill>
              </a:rPr>
              <a:t>JSP</a:t>
            </a:r>
            <a:r>
              <a:rPr lang="zh-CN" altLang="zh-CN" sz="2400" b="1" dirty="0">
                <a:solidFill>
                  <a:schemeClr val="bg1"/>
                </a:solidFill>
              </a:rPr>
              <a:t>实例</a:t>
            </a:r>
            <a:endParaRPr lang="zh-CN" altLang="zh-CN" sz="2400" b="1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61730" y="989956"/>
            <a:ext cx="78503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再把下面这段代码命名为</a:t>
            </a:r>
            <a:r>
              <a:rPr lang="en-US" altLang="zh-CN" dirty="0" err="1"/>
              <a:t>result.jsp</a:t>
            </a:r>
            <a:r>
              <a:rPr lang="zh-CN" altLang="zh-CN" dirty="0"/>
              <a:t>保存，同样放在刚才的</a:t>
            </a:r>
            <a:r>
              <a:rPr lang="en-US" altLang="zh-CN" dirty="0"/>
              <a:t>ROOT</a:t>
            </a:r>
            <a:r>
              <a:rPr lang="zh-CN" altLang="zh-CN" dirty="0"/>
              <a:t>文件夹下。</a:t>
            </a:r>
            <a:endParaRPr lang="zh-CN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1261730" y="1388481"/>
            <a:ext cx="9250326" cy="4611826"/>
          </a:xfrm>
          <a:prstGeom prst="roundRect">
            <a:avLst>
              <a:gd name="adj" fmla="val 3710"/>
            </a:avLst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&lt;%@ page </a:t>
            </a:r>
            <a:r>
              <a:rPr lang="en-US" altLang="zh-CN" dirty="0" err="1"/>
              <a:t>contentType</a:t>
            </a:r>
            <a:r>
              <a:rPr lang="en-US" altLang="zh-CN" dirty="0"/>
              <a:t>="text/</a:t>
            </a:r>
            <a:r>
              <a:rPr lang="en-US" altLang="zh-CN" dirty="0" err="1"/>
              <a:t>html;charset</a:t>
            </a:r>
            <a:r>
              <a:rPr lang="en-US" altLang="zh-CN" dirty="0"/>
              <a:t>=gb2312"%&gt;</a:t>
            </a:r>
            <a:endParaRPr lang="zh-CN" altLang="zh-CN" dirty="0"/>
          </a:p>
          <a:p>
            <a:r>
              <a:rPr lang="en-US" altLang="zh-CN" dirty="0"/>
              <a:t>&lt;html&gt;</a:t>
            </a:r>
            <a:endParaRPr lang="zh-CN" altLang="zh-CN" dirty="0"/>
          </a:p>
          <a:p>
            <a:r>
              <a:rPr lang="en-US" altLang="zh-CN" dirty="0"/>
              <a:t>&lt;body&gt;</a:t>
            </a:r>
            <a:endParaRPr lang="zh-CN" altLang="zh-CN" dirty="0"/>
          </a:p>
          <a:p>
            <a:r>
              <a:rPr lang="en-US" altLang="zh-CN" dirty="0"/>
              <a:t>  	&lt;%</a:t>
            </a:r>
            <a:endParaRPr lang="zh-CN" altLang="zh-CN" dirty="0"/>
          </a:p>
          <a:p>
            <a:r>
              <a:rPr lang="en-US" altLang="zh-CN" dirty="0"/>
              <a:t>  		double </a:t>
            </a:r>
            <a:r>
              <a:rPr lang="en-US" altLang="zh-CN" dirty="0" err="1"/>
              <a:t>r,s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		String radius = </a:t>
            </a:r>
            <a:r>
              <a:rPr lang="en-US" altLang="zh-CN" dirty="0" err="1"/>
              <a:t>request.getParameter</a:t>
            </a:r>
            <a:r>
              <a:rPr lang="en-US" altLang="zh-CN" dirty="0"/>
              <a:t>("radius");</a:t>
            </a:r>
            <a:endParaRPr lang="zh-CN" altLang="zh-CN" dirty="0"/>
          </a:p>
          <a:p>
            <a:r>
              <a:rPr lang="en-US" altLang="zh-CN" dirty="0"/>
              <a:t>  		if(radius == null){</a:t>
            </a:r>
            <a:endParaRPr lang="zh-CN" altLang="zh-CN" dirty="0"/>
          </a:p>
          <a:p>
            <a:r>
              <a:rPr lang="en-US" altLang="zh-CN" dirty="0"/>
              <a:t>  			s = 0.0;</a:t>
            </a:r>
            <a:endParaRPr lang="zh-CN" altLang="zh-CN" dirty="0"/>
          </a:p>
          <a:p>
            <a:r>
              <a:rPr lang="en-US" altLang="zh-CN" dirty="0"/>
              <a:t>  		}else{</a:t>
            </a:r>
            <a:endParaRPr lang="zh-CN" altLang="zh-CN" dirty="0"/>
          </a:p>
          <a:p>
            <a:r>
              <a:rPr lang="en-US" altLang="zh-CN" dirty="0"/>
              <a:t>  			r =</a:t>
            </a:r>
            <a:r>
              <a:rPr lang="en-US" altLang="zh-CN" dirty="0" err="1"/>
              <a:t>Double.parseDouble</a:t>
            </a:r>
            <a:r>
              <a:rPr lang="en-US" altLang="zh-CN" dirty="0"/>
              <a:t>(radius);</a:t>
            </a:r>
            <a:endParaRPr lang="zh-CN" altLang="zh-CN" dirty="0"/>
          </a:p>
          <a:p>
            <a:r>
              <a:rPr lang="en-US" altLang="zh-CN" dirty="0"/>
              <a:t>  			s = 3.14*r*r;</a:t>
            </a:r>
            <a:endParaRPr lang="zh-CN" altLang="zh-CN" dirty="0"/>
          </a:p>
          <a:p>
            <a:r>
              <a:rPr lang="en-US" altLang="zh-CN" dirty="0"/>
              <a:t>  		}</a:t>
            </a:r>
            <a:endParaRPr lang="zh-CN" altLang="zh-CN" dirty="0"/>
          </a:p>
          <a:p>
            <a:r>
              <a:rPr lang="en-US" altLang="zh-CN" dirty="0"/>
              <a:t>  		</a:t>
            </a:r>
            <a:r>
              <a:rPr lang="en-US" altLang="zh-CN" dirty="0" err="1"/>
              <a:t>out.print</a:t>
            </a:r>
            <a:r>
              <a:rPr lang="en-US" altLang="zh-CN" dirty="0"/>
              <a:t>(s);</a:t>
            </a:r>
            <a:endParaRPr lang="zh-CN" altLang="zh-CN" dirty="0"/>
          </a:p>
          <a:p>
            <a:r>
              <a:rPr lang="en-US" altLang="zh-CN" dirty="0"/>
              <a:t>  	%&gt;</a:t>
            </a:r>
            <a:endParaRPr lang="zh-CN" altLang="zh-CN" dirty="0"/>
          </a:p>
          <a:p>
            <a:r>
              <a:rPr lang="en-US" altLang="zh-CN" dirty="0"/>
              <a:t>&lt;/body&gt;</a:t>
            </a:r>
            <a:endParaRPr lang="zh-CN" altLang="zh-CN" dirty="0"/>
          </a:p>
          <a:p>
            <a:r>
              <a:rPr lang="en-US" altLang="zh-CN" dirty="0"/>
              <a:t>&lt;/html&gt;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464" y="282012"/>
            <a:ext cx="3713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application</a:t>
            </a:r>
            <a:r>
              <a:rPr lang="zh-CN" altLang="zh-CN" sz="2400" b="1" dirty="0">
                <a:solidFill>
                  <a:schemeClr val="bg1"/>
                </a:solidFill>
              </a:rPr>
              <a:t>对象</a:t>
            </a:r>
            <a:endParaRPr lang="zh-CN" altLang="zh-CN" sz="24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6298" y="1084521"/>
            <a:ext cx="10111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405"/>
            <a:r>
              <a:rPr lang="zh-CN" altLang="zh-CN" dirty="0"/>
              <a:t>如果再重新打开一个浏览器，直接输入图</a:t>
            </a:r>
            <a:r>
              <a:rPr lang="en-US" altLang="zh-CN" dirty="0"/>
              <a:t>3.9</a:t>
            </a:r>
            <a:r>
              <a:rPr lang="zh-CN" altLang="zh-CN" dirty="0"/>
              <a:t>一样的</a:t>
            </a:r>
            <a:r>
              <a:rPr lang="en-US" altLang="zh-CN" dirty="0"/>
              <a:t>URL</a:t>
            </a:r>
            <a:r>
              <a:rPr lang="zh-CN" altLang="zh-CN" dirty="0"/>
              <a:t>，由于不是同一会话，</a:t>
            </a:r>
            <a:r>
              <a:rPr lang="en-US" altLang="zh-CN" dirty="0"/>
              <a:t>request</a:t>
            </a:r>
            <a:r>
              <a:rPr lang="zh-CN" altLang="zh-CN" dirty="0"/>
              <a:t>对象及</a:t>
            </a:r>
            <a:r>
              <a:rPr lang="en-US" altLang="zh-CN" dirty="0"/>
              <a:t>session</a:t>
            </a:r>
            <a:r>
              <a:rPr lang="zh-CN" altLang="zh-CN" dirty="0"/>
              <a:t>对象都失效了，仅</a:t>
            </a:r>
            <a:r>
              <a:rPr lang="en-US" altLang="zh-CN" dirty="0"/>
              <a:t>application</a:t>
            </a:r>
            <a:r>
              <a:rPr lang="zh-CN" altLang="zh-CN" dirty="0"/>
              <a:t>对象仍然有效，如图</a:t>
            </a:r>
            <a:r>
              <a:rPr lang="en-US" altLang="zh-CN" dirty="0"/>
              <a:t>3.10</a:t>
            </a:r>
            <a:r>
              <a:rPr lang="zh-CN" altLang="zh-CN" dirty="0"/>
              <a:t>所示。</a:t>
            </a:r>
            <a:endParaRPr lang="zh-CN" altLang="zh-C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958" y="1913861"/>
            <a:ext cx="7464055" cy="2712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Bar dir="vert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68"/>
          <p:cNvSpPr txBox="1"/>
          <p:nvPr/>
        </p:nvSpPr>
        <p:spPr>
          <a:xfrm>
            <a:off x="5104781" y="2438097"/>
            <a:ext cx="2763312" cy="523220"/>
          </a:xfrm>
          <a:prstGeom prst="rect">
            <a:avLst/>
          </a:prstGeom>
          <a:gradFill>
            <a:gsLst>
              <a:gs pos="0">
                <a:srgbClr val="CA687F"/>
              </a:gs>
              <a:gs pos="18000">
                <a:srgbClr val="CA687F"/>
              </a:gs>
              <a:gs pos="100000">
                <a:srgbClr val="E7B2C4"/>
              </a:gs>
            </a:gsLst>
            <a:lin ang="5400000" scaled="0"/>
          </a:gra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err="1">
                <a:solidFill>
                  <a:schemeClr val="bg1"/>
                </a:solidFill>
              </a:rPr>
              <a:t>pageContext</a:t>
            </a:r>
            <a:r>
              <a:rPr lang="zh-CN" altLang="zh-CN" sz="2800" b="1" dirty="0">
                <a:solidFill>
                  <a:schemeClr val="bg1"/>
                </a:solidFill>
              </a:rPr>
              <a:t>对象</a:t>
            </a:r>
            <a:endParaRPr lang="zh-CN" altLang="zh-CN" sz="2800" b="1" dirty="0">
              <a:solidFill>
                <a:schemeClr val="bg1"/>
              </a:solidFill>
            </a:endParaRPr>
          </a:p>
        </p:txBody>
      </p:sp>
      <p:sp>
        <p:nvSpPr>
          <p:cNvPr id="20" name="文本框 128"/>
          <p:cNvSpPr txBox="1"/>
          <p:nvPr/>
        </p:nvSpPr>
        <p:spPr>
          <a:xfrm>
            <a:off x="4214356" y="2373075"/>
            <a:ext cx="828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08</a:t>
            </a:r>
            <a:endParaRPr lang="en-US" altLang="zh-CN" sz="4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214356" y="2313018"/>
            <a:ext cx="828000" cy="828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 advTm="2918">
    <p:cover dir="d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464" y="282012"/>
            <a:ext cx="3713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solidFill>
                  <a:schemeClr val="bg1"/>
                </a:solidFill>
              </a:rPr>
              <a:t>pageContext</a:t>
            </a:r>
            <a:r>
              <a:rPr lang="zh-CN" altLang="zh-CN" sz="2400" b="1" dirty="0">
                <a:solidFill>
                  <a:schemeClr val="bg1"/>
                </a:solidFill>
              </a:rPr>
              <a:t>对象</a:t>
            </a:r>
            <a:endParaRPr lang="zh-CN" altLang="zh-CN" sz="24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58949" y="1103531"/>
            <a:ext cx="10111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pageContext</a:t>
            </a:r>
            <a:r>
              <a:rPr lang="zh-CN" altLang="zh-CN" dirty="0"/>
              <a:t>对象的主要方法如下：</a:t>
            </a:r>
            <a:endParaRPr lang="zh-CN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 err="1"/>
              <a:t>getAttribute</a:t>
            </a:r>
            <a:r>
              <a:rPr lang="en-US" altLang="zh-CN" dirty="0"/>
              <a:t>()</a:t>
            </a:r>
            <a:r>
              <a:rPr lang="zh-CN" altLang="zh-CN" dirty="0"/>
              <a:t>：返回与指定范围内名称有关的变量或</a:t>
            </a:r>
            <a:r>
              <a:rPr lang="en-US" altLang="zh-CN" dirty="0"/>
              <a:t>null</a:t>
            </a:r>
            <a:r>
              <a:rPr lang="zh-CN" altLang="zh-CN" dirty="0"/>
              <a:t>，例如：</a:t>
            </a:r>
            <a:endParaRPr lang="zh-CN" altLang="zh-CN" dirty="0"/>
          </a:p>
        </p:txBody>
      </p:sp>
      <p:sp>
        <p:nvSpPr>
          <p:cNvPr id="4" name="圆角矩形 3"/>
          <p:cNvSpPr/>
          <p:nvPr/>
        </p:nvSpPr>
        <p:spPr>
          <a:xfrm>
            <a:off x="1387547" y="1749862"/>
            <a:ext cx="9083749" cy="71508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 err="1"/>
              <a:t>CustomContext</a:t>
            </a:r>
            <a:r>
              <a:rPr lang="en-US" altLang="zh-CN" dirty="0"/>
              <a:t> </a:t>
            </a:r>
            <a:r>
              <a:rPr lang="en-US" altLang="zh-CN" dirty="0" err="1"/>
              <a:t>MyContext</a:t>
            </a:r>
            <a:r>
              <a:rPr lang="en-US" altLang="zh-CN" dirty="0"/>
              <a:t> = (</a:t>
            </a:r>
            <a:r>
              <a:rPr lang="en-US" altLang="zh-CN" dirty="0" err="1"/>
              <a:t>CustomContext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 err="1"/>
              <a:t>pageContext.getAttribute</a:t>
            </a:r>
            <a:r>
              <a:rPr lang="en-US" altLang="zh-CN" dirty="0"/>
              <a:t>("Large Bird", </a:t>
            </a:r>
            <a:r>
              <a:rPr lang="en-US" altLang="zh-CN" dirty="0" err="1"/>
              <a:t>PageContext.SESSION_SCOPE</a:t>
            </a:r>
            <a:r>
              <a:rPr lang="en-US" altLang="zh-CN" dirty="0"/>
              <a:t>);</a:t>
            </a:r>
            <a:endParaRPr lang="zh-CN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699978" y="2486217"/>
            <a:ext cx="98244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405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forward(String </a:t>
            </a:r>
            <a:r>
              <a:rPr lang="en-US" altLang="zh-CN" dirty="0" err="1"/>
              <a:t>relativeUrlPath</a:t>
            </a:r>
            <a:r>
              <a:rPr lang="en-US" altLang="zh-CN" dirty="0"/>
              <a:t>)</a:t>
            </a:r>
            <a:r>
              <a:rPr lang="zh-CN" altLang="zh-CN" dirty="0"/>
              <a:t>：把页面重定向到另一个页面或者</a:t>
            </a:r>
            <a:r>
              <a:rPr lang="en-US" altLang="zh-CN" dirty="0"/>
              <a:t>Servlet</a:t>
            </a:r>
            <a:r>
              <a:rPr lang="zh-CN" altLang="zh-CN" dirty="0"/>
              <a:t>组件上。</a:t>
            </a:r>
            <a:endParaRPr lang="zh-CN" altLang="zh-CN" dirty="0"/>
          </a:p>
          <a:p>
            <a:pPr indent="446405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 err="1"/>
              <a:t>findAttribute</a:t>
            </a:r>
            <a:r>
              <a:rPr lang="en-US" altLang="zh-CN" dirty="0"/>
              <a:t>()</a:t>
            </a:r>
            <a:r>
              <a:rPr lang="zh-CN" altLang="zh-CN" dirty="0"/>
              <a:t>：用来按照页面请求、会话以及应用程序范围的顺序实现对某个已经命名属性的搜索。</a:t>
            </a:r>
            <a:endParaRPr lang="zh-CN" altLang="zh-CN" dirty="0"/>
          </a:p>
          <a:p>
            <a:pPr indent="446405"/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 err="1"/>
              <a:t>getException</a:t>
            </a:r>
            <a:r>
              <a:rPr lang="en-US" altLang="zh-CN" dirty="0"/>
              <a:t>()</a:t>
            </a:r>
            <a:r>
              <a:rPr lang="zh-CN" altLang="zh-CN" dirty="0"/>
              <a:t>：返回当前的</a:t>
            </a:r>
            <a:r>
              <a:rPr lang="en-US" altLang="zh-CN" dirty="0"/>
              <a:t>exception</a:t>
            </a:r>
            <a:r>
              <a:rPr lang="zh-CN" altLang="zh-CN" dirty="0"/>
              <a:t>对象。</a:t>
            </a:r>
            <a:endParaRPr lang="zh-CN" altLang="zh-CN" dirty="0"/>
          </a:p>
          <a:p>
            <a:pPr indent="446405"/>
            <a:r>
              <a:rPr lang="en-US" altLang="zh-CN" dirty="0" err="1"/>
              <a:t>setAttribute</a:t>
            </a:r>
            <a:r>
              <a:rPr lang="en-US" altLang="zh-CN" dirty="0"/>
              <a:t>()</a:t>
            </a:r>
            <a:r>
              <a:rPr lang="zh-CN" altLang="zh-CN" dirty="0"/>
              <a:t>：用来设置默认页面的范围或者指定范围之中的已命名对象。例如：</a:t>
            </a:r>
            <a:endParaRPr lang="zh-CN" altLang="zh-CN" dirty="0"/>
          </a:p>
        </p:txBody>
      </p:sp>
      <p:sp>
        <p:nvSpPr>
          <p:cNvPr id="6" name="圆角矩形 5"/>
          <p:cNvSpPr/>
          <p:nvPr/>
        </p:nvSpPr>
        <p:spPr>
          <a:xfrm>
            <a:off x="1387546" y="3963545"/>
            <a:ext cx="9083749" cy="71508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 err="1"/>
              <a:t>CustomContext</a:t>
            </a:r>
            <a:r>
              <a:rPr lang="en-US" altLang="zh-CN" dirty="0"/>
              <a:t> </a:t>
            </a:r>
            <a:r>
              <a:rPr lang="en-US" altLang="zh-CN" dirty="0" err="1"/>
              <a:t>MyContext</a:t>
            </a:r>
            <a:r>
              <a:rPr lang="en-US" altLang="zh-CN" dirty="0"/>
              <a:t>=new </a:t>
            </a:r>
            <a:r>
              <a:rPr lang="en-US" altLang="zh-CN" dirty="0" err="1"/>
              <a:t>CustomContext</a:t>
            </a:r>
            <a:r>
              <a:rPr lang="en-US" altLang="zh-CN" dirty="0"/>
              <a:t>("Penguin");</a:t>
            </a:r>
            <a:endParaRPr lang="zh-CN" altLang="zh-CN" dirty="0"/>
          </a:p>
          <a:p>
            <a:r>
              <a:rPr lang="en-US" altLang="zh-CN" dirty="0" err="1"/>
              <a:t>pageContext.setAttribute</a:t>
            </a:r>
            <a:r>
              <a:rPr lang="en-US" altLang="zh-CN" dirty="0"/>
              <a:t>("Large Bird", </a:t>
            </a:r>
            <a:r>
              <a:rPr lang="en-US" altLang="zh-CN" dirty="0" err="1"/>
              <a:t>MyContext.PageContext.SESSION_SCOPE</a:t>
            </a:r>
            <a:r>
              <a:rPr lang="en-US" altLang="zh-CN" dirty="0"/>
              <a:t>);</a:t>
            </a:r>
            <a:endParaRPr lang="zh-CN" altLang="zh-CN" dirty="0"/>
          </a:p>
        </p:txBody>
      </p:sp>
      <p:sp>
        <p:nvSpPr>
          <p:cNvPr id="7" name="矩形 6"/>
          <p:cNvSpPr/>
          <p:nvPr/>
        </p:nvSpPr>
        <p:spPr>
          <a:xfrm>
            <a:off x="1158948" y="4764514"/>
            <a:ext cx="95374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 err="1"/>
              <a:t>removeAttribute</a:t>
            </a:r>
            <a:r>
              <a:rPr lang="en-US" altLang="zh-CN" dirty="0"/>
              <a:t>()</a:t>
            </a:r>
            <a:r>
              <a:rPr lang="zh-CN" altLang="zh-CN" dirty="0"/>
              <a:t>：用来删除默认页面范围或指定范围之中已命名的对象。</a:t>
            </a:r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68"/>
          <p:cNvSpPr txBox="1"/>
          <p:nvPr/>
        </p:nvSpPr>
        <p:spPr>
          <a:xfrm>
            <a:off x="5104781" y="2438097"/>
            <a:ext cx="2763312" cy="523220"/>
          </a:xfrm>
          <a:prstGeom prst="rect">
            <a:avLst/>
          </a:prstGeom>
          <a:gradFill>
            <a:gsLst>
              <a:gs pos="0">
                <a:srgbClr val="CA687F"/>
              </a:gs>
              <a:gs pos="18000">
                <a:srgbClr val="CA687F"/>
              </a:gs>
              <a:gs pos="100000">
                <a:srgbClr val="E7B2C4"/>
              </a:gs>
            </a:gsLst>
            <a:lin ang="5400000" scaled="0"/>
          </a:gra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 exception</a:t>
            </a:r>
            <a:r>
              <a:rPr lang="zh-CN" altLang="zh-CN" sz="2800" b="1" dirty="0">
                <a:solidFill>
                  <a:schemeClr val="bg1"/>
                </a:solidFill>
              </a:rPr>
              <a:t>对象</a:t>
            </a:r>
            <a:endParaRPr lang="zh-CN" altLang="zh-CN" sz="2800" b="1" dirty="0">
              <a:solidFill>
                <a:schemeClr val="bg1"/>
              </a:solidFill>
            </a:endParaRPr>
          </a:p>
        </p:txBody>
      </p:sp>
      <p:sp>
        <p:nvSpPr>
          <p:cNvPr id="20" name="文本框 128"/>
          <p:cNvSpPr txBox="1"/>
          <p:nvPr/>
        </p:nvSpPr>
        <p:spPr>
          <a:xfrm>
            <a:off x="4214356" y="2373075"/>
            <a:ext cx="828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09</a:t>
            </a:r>
            <a:endParaRPr lang="en-US" altLang="zh-CN" sz="4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214356" y="2313018"/>
            <a:ext cx="828000" cy="828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 advTm="2918">
    <p:cover dir="d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464" y="282012"/>
            <a:ext cx="3713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exception</a:t>
            </a:r>
            <a:r>
              <a:rPr lang="zh-CN" altLang="zh-CN" sz="2400" b="1" dirty="0">
                <a:solidFill>
                  <a:schemeClr val="bg1"/>
                </a:solidFill>
              </a:rPr>
              <a:t>对象</a:t>
            </a:r>
            <a:endParaRPr lang="zh-CN" altLang="zh-CN" sz="24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0726" y="1116419"/>
            <a:ext cx="9983972" cy="2537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405">
              <a:lnSpc>
                <a:spcPct val="150000"/>
              </a:lnSpc>
            </a:pPr>
            <a:r>
              <a:rPr lang="en-US" altLang="zh-CN" dirty="0"/>
              <a:t>exception</a:t>
            </a:r>
            <a:r>
              <a:rPr lang="zh-CN" altLang="zh-CN" dirty="0"/>
              <a:t>对象用来处理</a:t>
            </a:r>
            <a:r>
              <a:rPr lang="en-US" altLang="zh-CN" dirty="0"/>
              <a:t>JSP</a:t>
            </a:r>
            <a:r>
              <a:rPr lang="zh-CN" altLang="zh-CN" dirty="0"/>
              <a:t>文件在执行时所发生的错误和异常。</a:t>
            </a:r>
            <a:r>
              <a:rPr lang="en-US" altLang="zh-CN" dirty="0"/>
              <a:t>exception</a:t>
            </a:r>
            <a:r>
              <a:rPr lang="zh-CN" altLang="zh-CN" dirty="0"/>
              <a:t>对象可以配合</a:t>
            </a:r>
            <a:r>
              <a:rPr lang="en-US" altLang="zh-CN" dirty="0"/>
              <a:t>page</a:t>
            </a:r>
            <a:r>
              <a:rPr lang="zh-CN" altLang="zh-CN" dirty="0"/>
              <a:t>指令一起使用，通过指定某一页面为错误处理页面，把所有的错误都集中到那个页面进行处理。</a:t>
            </a:r>
            <a:endParaRPr lang="zh-CN" altLang="zh-CN" dirty="0"/>
          </a:p>
          <a:p>
            <a:pPr indent="446405">
              <a:lnSpc>
                <a:spcPct val="150000"/>
              </a:lnSpc>
            </a:pPr>
            <a:r>
              <a:rPr lang="en-US" altLang="zh-CN" dirty="0"/>
              <a:t>exception</a:t>
            </a:r>
            <a:r>
              <a:rPr lang="zh-CN" altLang="zh-CN" dirty="0"/>
              <a:t>对象的主要方法如下：</a:t>
            </a:r>
            <a:endParaRPr lang="zh-CN" altLang="zh-CN" dirty="0"/>
          </a:p>
          <a:p>
            <a:pPr lvl="0" indent="446405"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 err="1"/>
              <a:t>getMessage</a:t>
            </a:r>
            <a:r>
              <a:rPr lang="en-US" altLang="zh-CN" dirty="0"/>
              <a:t>()</a:t>
            </a:r>
            <a:r>
              <a:rPr lang="zh-CN" altLang="zh-CN" dirty="0"/>
              <a:t>：返回错误信息。</a:t>
            </a:r>
            <a:endParaRPr lang="zh-CN" altLang="zh-CN" dirty="0"/>
          </a:p>
          <a:p>
            <a:pPr lvl="0" indent="446405"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 err="1"/>
              <a:t>printStackTrace</a:t>
            </a:r>
            <a:r>
              <a:rPr lang="en-US" altLang="zh-CN" dirty="0"/>
              <a:t>()</a:t>
            </a:r>
            <a:r>
              <a:rPr lang="zh-CN" altLang="zh-CN" dirty="0"/>
              <a:t>：为标准错误的形式输出一个错误和错误的堆栈。</a:t>
            </a:r>
            <a:endParaRPr lang="zh-CN" altLang="zh-CN" dirty="0"/>
          </a:p>
          <a:p>
            <a:pPr lvl="0" indent="446405"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 err="1"/>
              <a:t>toString</a:t>
            </a:r>
            <a:r>
              <a:rPr lang="en-US" altLang="zh-CN" dirty="0"/>
              <a:t>()</a:t>
            </a:r>
            <a:r>
              <a:rPr lang="zh-CN" altLang="zh-CN" dirty="0"/>
              <a:t>：以字符串的形式返回一个对异常的描述。</a:t>
            </a:r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68"/>
          <p:cNvSpPr txBox="1"/>
          <p:nvPr/>
        </p:nvSpPr>
        <p:spPr>
          <a:xfrm>
            <a:off x="5104781" y="2438097"/>
            <a:ext cx="2763312" cy="523220"/>
          </a:xfrm>
          <a:prstGeom prst="rect">
            <a:avLst/>
          </a:prstGeom>
          <a:gradFill>
            <a:gsLst>
              <a:gs pos="0">
                <a:srgbClr val="CA687F"/>
              </a:gs>
              <a:gs pos="18000">
                <a:srgbClr val="CA687F"/>
              </a:gs>
              <a:gs pos="100000">
                <a:srgbClr val="E7B2C4"/>
              </a:gs>
            </a:gsLst>
            <a:lin ang="5400000" scaled="0"/>
          </a:gra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JSP</a:t>
            </a:r>
            <a:r>
              <a:rPr lang="zh-CN" altLang="zh-CN" sz="2800" b="1" dirty="0">
                <a:solidFill>
                  <a:schemeClr val="bg1"/>
                </a:solidFill>
              </a:rPr>
              <a:t>动</a:t>
            </a:r>
            <a:r>
              <a:rPr lang="en-US" altLang="zh-CN" sz="2800" b="1" dirty="0">
                <a:solidFill>
                  <a:schemeClr val="bg1"/>
                </a:solidFill>
              </a:rPr>
              <a:t> </a:t>
            </a:r>
            <a:r>
              <a:rPr lang="zh-CN" altLang="zh-CN" sz="2800" b="1" dirty="0">
                <a:solidFill>
                  <a:schemeClr val="bg1"/>
                </a:solidFill>
              </a:rPr>
              <a:t>作</a:t>
            </a:r>
            <a:endParaRPr lang="zh-CN" altLang="zh-CN" sz="2800" b="1" dirty="0">
              <a:solidFill>
                <a:schemeClr val="bg1"/>
              </a:solidFill>
            </a:endParaRPr>
          </a:p>
        </p:txBody>
      </p:sp>
      <p:sp>
        <p:nvSpPr>
          <p:cNvPr id="20" name="文本框 128"/>
          <p:cNvSpPr txBox="1"/>
          <p:nvPr/>
        </p:nvSpPr>
        <p:spPr>
          <a:xfrm>
            <a:off x="4214356" y="2373075"/>
            <a:ext cx="828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05</a:t>
            </a:r>
            <a:endParaRPr lang="en-US" altLang="zh-CN" sz="4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214356" y="2313018"/>
            <a:ext cx="828000" cy="828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59535" y="3244334"/>
            <a:ext cx="1599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1. &lt;</a:t>
            </a:r>
            <a:r>
              <a:rPr lang="en-US" altLang="zh-CN" b="1" dirty="0" err="1"/>
              <a:t>jsp:param</a:t>
            </a:r>
            <a:r>
              <a:rPr lang="en-US" altLang="zh-CN" b="1" dirty="0"/>
              <a:t>&gt;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6717706" y="3244334"/>
            <a:ext cx="1678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2. &lt;</a:t>
            </a:r>
            <a:r>
              <a:rPr lang="en-US" altLang="zh-CN" b="1" dirty="0" err="1"/>
              <a:t>jsp:include</a:t>
            </a:r>
            <a:r>
              <a:rPr lang="en-US" altLang="zh-CN" b="1" dirty="0"/>
              <a:t>&gt;</a:t>
            </a:r>
            <a:endParaRPr lang="zh-CN" altLang="zh-CN" dirty="0"/>
          </a:p>
        </p:txBody>
      </p:sp>
      <p:sp>
        <p:nvSpPr>
          <p:cNvPr id="4" name="矩形 3"/>
          <p:cNvSpPr/>
          <p:nvPr/>
        </p:nvSpPr>
        <p:spPr>
          <a:xfrm>
            <a:off x="5059535" y="3680266"/>
            <a:ext cx="1797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3. &lt;</a:t>
            </a:r>
            <a:r>
              <a:rPr lang="en-US" altLang="zh-CN" b="1" dirty="0" err="1"/>
              <a:t>jsp:useBean</a:t>
            </a:r>
            <a:r>
              <a:rPr lang="en-US" altLang="zh-CN" b="1" dirty="0"/>
              <a:t>&gt;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5056935" y="4069460"/>
            <a:ext cx="2158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4.  &lt;</a:t>
            </a:r>
            <a:r>
              <a:rPr lang="en-US" altLang="zh-CN" b="1" dirty="0" err="1"/>
              <a:t>jsp:setProperty</a:t>
            </a:r>
            <a:r>
              <a:rPr lang="en-US" altLang="zh-CN" b="1" dirty="0"/>
              <a:t>&gt;</a:t>
            </a:r>
            <a:endParaRPr lang="zh-CN" altLang="zh-CN" dirty="0"/>
          </a:p>
        </p:txBody>
      </p:sp>
      <p:sp>
        <p:nvSpPr>
          <p:cNvPr id="6" name="矩形 5"/>
          <p:cNvSpPr/>
          <p:nvPr/>
        </p:nvSpPr>
        <p:spPr>
          <a:xfrm>
            <a:off x="5055033" y="4460058"/>
            <a:ext cx="2120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5. &lt;</a:t>
            </a:r>
            <a:r>
              <a:rPr lang="en-US" altLang="zh-CN" b="1" dirty="0" err="1"/>
              <a:t>jsp:getProperty</a:t>
            </a:r>
            <a:r>
              <a:rPr lang="en-US" altLang="zh-CN" b="1" dirty="0"/>
              <a:t>&gt;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059615" y="4850656"/>
            <a:ext cx="1746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6. &lt;</a:t>
            </a:r>
            <a:r>
              <a:rPr lang="en-US" altLang="zh-CN" b="1" dirty="0" err="1"/>
              <a:t>jsp:forward</a:t>
            </a:r>
            <a:r>
              <a:rPr lang="en-US" altLang="zh-CN" b="1" dirty="0"/>
              <a:t>&gt;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042356" y="5296418"/>
            <a:ext cx="1576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7. &lt;</a:t>
            </a:r>
            <a:r>
              <a:rPr lang="en-US" altLang="zh-CN" b="1" dirty="0" err="1"/>
              <a:t>jsp:plugin</a:t>
            </a:r>
            <a:r>
              <a:rPr lang="en-US" altLang="zh-CN" b="1" dirty="0"/>
              <a:t>&gt;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 advTm="2918">
    <p:cover dir="d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464" y="282012"/>
            <a:ext cx="3713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1. &lt;</a:t>
            </a:r>
            <a:r>
              <a:rPr lang="en-US" altLang="zh-CN" sz="2400" b="1" dirty="0" err="1">
                <a:solidFill>
                  <a:schemeClr val="bg1"/>
                </a:solidFill>
              </a:rPr>
              <a:t>jsp:param</a:t>
            </a:r>
            <a:r>
              <a:rPr lang="en-US" altLang="zh-CN" sz="2400" b="1" dirty="0">
                <a:solidFill>
                  <a:schemeClr val="bg1"/>
                </a:solidFill>
              </a:rPr>
              <a:t>&gt;</a:t>
            </a:r>
            <a:endParaRPr lang="zh-CN" altLang="zh-CN" sz="24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51822" y="958334"/>
            <a:ext cx="3228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&lt;</a:t>
            </a:r>
            <a:r>
              <a:rPr lang="en-US" altLang="zh-CN" b="1" dirty="0" err="1"/>
              <a:t>jsp:param</a:t>
            </a:r>
            <a:r>
              <a:rPr lang="en-US" altLang="zh-CN" b="1" dirty="0"/>
              <a:t>&gt;</a:t>
            </a:r>
            <a:r>
              <a:rPr lang="zh-CN" altLang="zh-CN" b="1" dirty="0"/>
              <a:t>的语法规则如下：</a:t>
            </a:r>
            <a:endParaRPr lang="zh-CN" altLang="zh-CN" b="1" dirty="0"/>
          </a:p>
        </p:txBody>
      </p:sp>
      <p:sp>
        <p:nvSpPr>
          <p:cNvPr id="5" name="圆角矩形 4"/>
          <p:cNvSpPr/>
          <p:nvPr/>
        </p:nvSpPr>
        <p:spPr>
          <a:xfrm>
            <a:off x="1330486" y="1315630"/>
            <a:ext cx="9599783" cy="4086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&lt;</a:t>
            </a:r>
            <a:r>
              <a:rPr lang="en-US" altLang="zh-CN" dirty="0" err="1"/>
              <a:t>jsp:param</a:t>
            </a:r>
            <a:r>
              <a:rPr lang="en-US" altLang="zh-CN" dirty="0"/>
              <a:t> name = "</a:t>
            </a:r>
            <a:r>
              <a:rPr lang="en-US" altLang="zh-CN" dirty="0" err="1"/>
              <a:t>paramName</a:t>
            </a:r>
            <a:r>
              <a:rPr lang="en-US" altLang="zh-CN" dirty="0"/>
              <a:t>" value = "</a:t>
            </a:r>
            <a:r>
              <a:rPr lang="en-US" altLang="zh-CN" dirty="0" err="1"/>
              <a:t>paramValue</a:t>
            </a:r>
            <a:r>
              <a:rPr lang="en-US" altLang="zh-CN" dirty="0"/>
              <a:t>"/&gt;</a:t>
            </a:r>
            <a:endParaRPr lang="zh-CN" altLang="zh-CN" dirty="0"/>
          </a:p>
        </p:txBody>
      </p:sp>
      <p:sp>
        <p:nvSpPr>
          <p:cNvPr id="6" name="矩形 5"/>
          <p:cNvSpPr/>
          <p:nvPr/>
        </p:nvSpPr>
        <p:spPr>
          <a:xfrm>
            <a:off x="1330486" y="170482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例如：</a:t>
            </a:r>
            <a:endParaRPr lang="zh-CN" altLang="zh-CN" dirty="0"/>
          </a:p>
        </p:txBody>
      </p:sp>
      <p:sp>
        <p:nvSpPr>
          <p:cNvPr id="7" name="圆角矩形 6"/>
          <p:cNvSpPr/>
          <p:nvPr/>
        </p:nvSpPr>
        <p:spPr>
          <a:xfrm>
            <a:off x="1330486" y="2074155"/>
            <a:ext cx="4451731" cy="4086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dirty="0"/>
              <a:t>&lt;</a:t>
            </a:r>
            <a:r>
              <a:rPr lang="en-US" altLang="zh-CN" dirty="0" err="1"/>
              <a:t>jsp:param</a:t>
            </a:r>
            <a:r>
              <a:rPr lang="en-US" altLang="zh-CN" dirty="0"/>
              <a:t> name= "username" value ="</a:t>
            </a:r>
            <a:r>
              <a:rPr lang="en-US" altLang="zh-CN" dirty="0" err="1"/>
              <a:t>liu</a:t>
            </a:r>
            <a:r>
              <a:rPr lang="en-US" altLang="zh-CN" dirty="0"/>
              <a:t>"/&gt;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04529" y="2584287"/>
            <a:ext cx="10125739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6405">
              <a:lnSpc>
                <a:spcPct val="150000"/>
              </a:lnSpc>
            </a:pPr>
            <a:r>
              <a:rPr lang="zh-CN" altLang="zh-CN" dirty="0"/>
              <a:t>上面的操作就是将</a:t>
            </a:r>
            <a:r>
              <a:rPr lang="en-US" altLang="zh-CN" dirty="0" err="1"/>
              <a:t>liu</a:t>
            </a:r>
            <a:r>
              <a:rPr lang="zh-CN" altLang="zh-CN" dirty="0"/>
              <a:t>的值和</a:t>
            </a:r>
            <a:r>
              <a:rPr lang="en-US" altLang="zh-CN" dirty="0"/>
              <a:t>username</a:t>
            </a:r>
            <a:r>
              <a:rPr lang="zh-CN" altLang="zh-CN" dirty="0"/>
              <a:t>对应起来，从而使</a:t>
            </a:r>
            <a:r>
              <a:rPr lang="en-US" altLang="zh-CN" dirty="0" err="1"/>
              <a:t>liu</a:t>
            </a:r>
            <a:r>
              <a:rPr lang="zh-CN" altLang="zh-CN" dirty="0"/>
              <a:t>和</a:t>
            </a:r>
            <a:r>
              <a:rPr lang="en-US" altLang="zh-CN" dirty="0" err="1"/>
              <a:t>usename</a:t>
            </a:r>
            <a:r>
              <a:rPr lang="zh-CN" altLang="zh-CN" dirty="0"/>
              <a:t>两者相关联。</a:t>
            </a:r>
            <a:r>
              <a:rPr lang="en-US" altLang="zh-CN" dirty="0"/>
              <a:t>&lt;</a:t>
            </a:r>
            <a:r>
              <a:rPr lang="en-US" altLang="zh-CN" dirty="0" err="1"/>
              <a:t>jsp:param</a:t>
            </a:r>
            <a:r>
              <a:rPr lang="en-US" altLang="zh-CN" dirty="0"/>
              <a:t>&gt;</a:t>
            </a:r>
            <a:r>
              <a:rPr lang="zh-CN" altLang="zh-CN" dirty="0"/>
              <a:t>通常与</a:t>
            </a:r>
            <a:r>
              <a:rPr lang="en-US" altLang="zh-CN" dirty="0"/>
              <a:t>&lt;</a:t>
            </a:r>
            <a:r>
              <a:rPr lang="en-US" altLang="zh-CN" dirty="0" err="1"/>
              <a:t>jsp:include</a:t>
            </a:r>
            <a:r>
              <a:rPr lang="en-US" altLang="zh-CN" dirty="0"/>
              <a:t>&gt;</a:t>
            </a:r>
            <a:r>
              <a:rPr lang="zh-CN" altLang="zh-CN" dirty="0"/>
              <a:t>、</a:t>
            </a:r>
            <a:r>
              <a:rPr lang="en-US" altLang="zh-CN" dirty="0"/>
              <a:t>&lt;</a:t>
            </a:r>
            <a:r>
              <a:rPr lang="en-US" altLang="zh-CN" dirty="0" err="1"/>
              <a:t>jsp:forward</a:t>
            </a:r>
            <a:r>
              <a:rPr lang="en-US" altLang="zh-CN" dirty="0"/>
              <a:t>&gt;</a:t>
            </a:r>
            <a:r>
              <a:rPr lang="zh-CN" altLang="zh-CN" dirty="0"/>
              <a:t>或者</a:t>
            </a:r>
            <a:r>
              <a:rPr lang="en-US" altLang="zh-CN" dirty="0"/>
              <a:t>&lt;</a:t>
            </a:r>
            <a:r>
              <a:rPr lang="en-US" altLang="zh-CN" dirty="0" err="1"/>
              <a:t>jsp:plugin</a:t>
            </a:r>
            <a:r>
              <a:rPr lang="en-US" altLang="zh-CN" dirty="0"/>
              <a:t>&gt;</a:t>
            </a:r>
            <a:r>
              <a:rPr lang="zh-CN" altLang="zh-CN" dirty="0"/>
              <a:t>等一起使用。在独立于其它操作使用时，</a:t>
            </a:r>
            <a:r>
              <a:rPr lang="en-US" altLang="zh-CN" dirty="0"/>
              <a:t>&lt;</a:t>
            </a:r>
            <a:r>
              <a:rPr lang="en-US" altLang="zh-CN" dirty="0" err="1"/>
              <a:t>jsp:param</a:t>
            </a:r>
            <a:r>
              <a:rPr lang="en-US" altLang="zh-CN" dirty="0"/>
              <a:t>&gt;</a:t>
            </a:r>
            <a:r>
              <a:rPr lang="zh-CN" altLang="zh-CN" dirty="0"/>
              <a:t>动作没有作用。</a:t>
            </a:r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464" y="282012"/>
            <a:ext cx="3713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2. &lt;</a:t>
            </a:r>
            <a:r>
              <a:rPr lang="en-US" altLang="zh-CN" sz="2400" b="1" dirty="0" err="1">
                <a:solidFill>
                  <a:schemeClr val="bg1"/>
                </a:solidFill>
              </a:rPr>
              <a:t>jsp:include</a:t>
            </a:r>
            <a:r>
              <a:rPr lang="en-US" altLang="zh-CN" sz="2400" b="1" dirty="0">
                <a:solidFill>
                  <a:schemeClr val="bg1"/>
                </a:solidFill>
              </a:rPr>
              <a:t>&gt;</a:t>
            </a:r>
            <a:endParaRPr lang="zh-CN" altLang="zh-CN" sz="24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83116" y="1075292"/>
            <a:ext cx="3275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&lt;</a:t>
            </a:r>
            <a:r>
              <a:rPr lang="en-US" altLang="zh-CN" dirty="0" err="1"/>
              <a:t>jsp:include</a:t>
            </a:r>
            <a:r>
              <a:rPr lang="en-US" altLang="zh-CN" dirty="0"/>
              <a:t>&gt;</a:t>
            </a:r>
            <a:r>
              <a:rPr lang="zh-CN" altLang="zh-CN" dirty="0"/>
              <a:t>的语法规则如下：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183116" y="1444624"/>
            <a:ext cx="9438810" cy="4086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&lt;</a:t>
            </a:r>
            <a:r>
              <a:rPr lang="en-US" altLang="zh-CN" dirty="0" err="1"/>
              <a:t>jsp:include</a:t>
            </a:r>
            <a:r>
              <a:rPr lang="en-US" altLang="zh-CN" dirty="0"/>
              <a:t> page=" { </a:t>
            </a:r>
            <a:r>
              <a:rPr lang="en-US" altLang="zh-CN" dirty="0" err="1"/>
              <a:t>relativeURL</a:t>
            </a:r>
            <a:r>
              <a:rPr lang="en-US" altLang="zh-CN" dirty="0"/>
              <a:t> | &lt;%= expression %&gt; } " flush="true" /&gt;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1183116" y="193652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或者</a:t>
            </a:r>
            <a:endParaRPr lang="zh-CN" altLang="zh-CN" dirty="0"/>
          </a:p>
        </p:txBody>
      </p:sp>
      <p:sp>
        <p:nvSpPr>
          <p:cNvPr id="6" name="圆角矩形 5"/>
          <p:cNvSpPr/>
          <p:nvPr/>
        </p:nvSpPr>
        <p:spPr>
          <a:xfrm>
            <a:off x="1183116" y="2326827"/>
            <a:ext cx="9438810" cy="1021556"/>
          </a:xfrm>
          <a:prstGeom prst="roundRect">
            <a:avLst>
              <a:gd name="adj" fmla="val 10422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&lt;</a:t>
            </a:r>
            <a:r>
              <a:rPr lang="en-US" altLang="zh-CN" dirty="0" err="1"/>
              <a:t>jsp:include</a:t>
            </a:r>
            <a:r>
              <a:rPr lang="en-US" altLang="zh-CN" dirty="0"/>
              <a:t> page=" { </a:t>
            </a:r>
            <a:r>
              <a:rPr lang="en-US" altLang="zh-CN" dirty="0" err="1"/>
              <a:t>relativeURL</a:t>
            </a:r>
            <a:r>
              <a:rPr lang="en-US" altLang="zh-CN" dirty="0"/>
              <a:t> | &lt;%= expression %&gt; } " flush="true" &gt;</a:t>
            </a:r>
            <a:endParaRPr lang="zh-CN" altLang="zh-CN" dirty="0"/>
          </a:p>
          <a:p>
            <a:r>
              <a:rPr lang="en-US" altLang="zh-CN" dirty="0"/>
              <a:t>	&lt;</a:t>
            </a:r>
            <a:r>
              <a:rPr lang="en-US" altLang="zh-CN" dirty="0" err="1"/>
              <a:t>jsp:param</a:t>
            </a:r>
            <a:r>
              <a:rPr lang="en-US" altLang="zh-CN" dirty="0"/>
              <a:t> name="</a:t>
            </a:r>
            <a:r>
              <a:rPr lang="en-US" altLang="zh-CN" dirty="0" err="1"/>
              <a:t>paramName</a:t>
            </a:r>
            <a:r>
              <a:rPr lang="en-US" altLang="zh-CN" dirty="0"/>
              <a:t>" value="{ </a:t>
            </a:r>
            <a:r>
              <a:rPr lang="en-US" altLang="zh-CN" dirty="0" err="1"/>
              <a:t>paramValue</a:t>
            </a:r>
            <a:r>
              <a:rPr lang="en-US" altLang="zh-CN" dirty="0"/>
              <a:t> | &lt;%= expression %&gt;}" /&gt;</a:t>
            </a:r>
            <a:endParaRPr lang="zh-CN" altLang="zh-CN" dirty="0"/>
          </a:p>
          <a:p>
            <a:r>
              <a:rPr lang="en-US" altLang="zh-CN" dirty="0"/>
              <a:t>&lt;/</a:t>
            </a:r>
            <a:r>
              <a:rPr lang="en-US" altLang="zh-CN" dirty="0" err="1"/>
              <a:t>jsp:include</a:t>
            </a:r>
            <a:r>
              <a:rPr lang="en-US" altLang="zh-CN" dirty="0"/>
              <a:t>&gt;</a:t>
            </a:r>
            <a:endParaRPr lang="zh-CN" altLang="zh-CN" dirty="0"/>
          </a:p>
        </p:txBody>
      </p:sp>
      <p:sp>
        <p:nvSpPr>
          <p:cNvPr id="7" name="矩形 6"/>
          <p:cNvSpPr/>
          <p:nvPr/>
        </p:nvSpPr>
        <p:spPr>
          <a:xfrm>
            <a:off x="1098055" y="3439334"/>
            <a:ext cx="97046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6405"/>
            <a:r>
              <a:rPr lang="en-US" altLang="zh-CN" dirty="0"/>
              <a:t>&lt;</a:t>
            </a:r>
            <a:r>
              <a:rPr lang="en-US" altLang="zh-CN" dirty="0" err="1"/>
              <a:t>jsp:include</a:t>
            </a:r>
            <a:r>
              <a:rPr lang="en-US" altLang="zh-CN" dirty="0"/>
              <a:t>&gt;</a:t>
            </a:r>
            <a:r>
              <a:rPr lang="zh-CN" altLang="zh-CN" dirty="0"/>
              <a:t>可以向一个对象提出请求，并可以将结果包含在一个</a:t>
            </a:r>
            <a:r>
              <a:rPr lang="en-US" altLang="zh-CN" dirty="0"/>
              <a:t>JSP</a:t>
            </a:r>
            <a:r>
              <a:rPr lang="zh-CN" altLang="zh-CN" dirty="0"/>
              <a:t>文件中。其中参数</a:t>
            </a:r>
            <a:r>
              <a:rPr lang="en-US" altLang="zh-CN" dirty="0"/>
              <a:t>page=" { relative URL | &lt;%= expression %&gt; } " </a:t>
            </a:r>
            <a:r>
              <a:rPr lang="zh-CN" altLang="zh-CN" dirty="0"/>
              <a:t>为相对路径，或者代表相对路径的表达式。 参数</a:t>
            </a:r>
            <a:r>
              <a:rPr lang="en-US" altLang="zh-CN" dirty="0"/>
              <a:t>flush</a:t>
            </a:r>
            <a:r>
              <a:rPr lang="zh-CN" altLang="zh-CN" dirty="0"/>
              <a:t>必须使用</a:t>
            </a:r>
            <a:r>
              <a:rPr lang="en-US" altLang="zh-CN" dirty="0"/>
              <a:t>flush="true"</a:t>
            </a:r>
            <a:r>
              <a:rPr lang="zh-CN" altLang="zh-CN" dirty="0"/>
              <a:t>，不能使用</a:t>
            </a:r>
            <a:r>
              <a:rPr lang="en-US" altLang="zh-CN" dirty="0"/>
              <a:t>flush="false"</a:t>
            </a:r>
            <a:r>
              <a:rPr lang="zh-CN" altLang="zh-CN" dirty="0"/>
              <a:t>，因为在</a:t>
            </a:r>
            <a:r>
              <a:rPr lang="en-US" altLang="zh-CN" dirty="0"/>
              <a:t>JSP1</a:t>
            </a:r>
            <a:r>
              <a:rPr lang="en-US" altLang="zh-CN" b="1" dirty="0"/>
              <a:t>.</a:t>
            </a:r>
            <a:r>
              <a:rPr lang="en-US" altLang="zh-CN" dirty="0"/>
              <a:t>1</a:t>
            </a:r>
            <a:r>
              <a:rPr lang="zh-CN" altLang="zh-CN" dirty="0"/>
              <a:t>规范中</a:t>
            </a:r>
            <a:r>
              <a:rPr lang="en-US" altLang="zh-CN" dirty="0"/>
              <a:t>flush="false"</a:t>
            </a:r>
            <a:r>
              <a:rPr lang="zh-CN" altLang="zh-CN" dirty="0"/>
              <a:t>是不允许的。</a:t>
            </a:r>
            <a:endParaRPr lang="zh-CN" altLang="en-US" dirty="0"/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6529675" y="5847907"/>
            <a:ext cx="4203785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示例：</a:t>
            </a:r>
            <a:r>
              <a:rPr lang="en-US" altLang="zh-CN" dirty="0" err="1"/>
              <a:t>JSPExample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en-US" altLang="zh-CN" dirty="0" err="1"/>
              <a:t>jspInclude.jsp</a:t>
            </a:r>
            <a:r>
              <a:rPr lang="zh-CN" altLang="en-US" dirty="0"/>
              <a:t>（关联</a:t>
            </a:r>
            <a:r>
              <a:rPr lang="en-US" altLang="zh-CN" dirty="0"/>
              <a:t>:</a:t>
            </a:r>
            <a:r>
              <a:rPr lang="en-US" altLang="zh-CN" dirty="0" err="1"/>
              <a:t>index_include.jsp</a:t>
            </a:r>
            <a:r>
              <a:rPr lang="zh-CN" altLang="en-US" dirty="0"/>
              <a:t>）</a:t>
            </a:r>
            <a:endParaRPr lang="zh-CN" altLang="en-US" dirty="0"/>
          </a:p>
        </p:txBody>
      </p:sp>
    </p:spTree>
  </p:cSld>
  <p:clrMapOvr>
    <a:masterClrMapping/>
  </p:clrMapOvr>
  <p:transition spd="slow">
    <p:cover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464" y="282012"/>
            <a:ext cx="3713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2. &lt;</a:t>
            </a:r>
            <a:r>
              <a:rPr lang="en-US" altLang="zh-CN" sz="2400" b="1" dirty="0" err="1">
                <a:solidFill>
                  <a:schemeClr val="bg1"/>
                </a:solidFill>
              </a:rPr>
              <a:t>jsp:include</a:t>
            </a:r>
            <a:r>
              <a:rPr lang="en-US" altLang="zh-CN" sz="2400" b="1" dirty="0">
                <a:solidFill>
                  <a:schemeClr val="bg1"/>
                </a:solidFill>
              </a:rPr>
              <a:t>&gt;</a:t>
            </a:r>
            <a:endParaRPr lang="zh-CN" altLang="zh-CN" sz="2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8195" y="1041991"/>
            <a:ext cx="99414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405"/>
            <a:r>
              <a:rPr lang="en-US" altLang="zh-CN" dirty="0"/>
              <a:t>&lt;</a:t>
            </a:r>
            <a:r>
              <a:rPr lang="en-US" altLang="zh-CN" dirty="0" err="1"/>
              <a:t>jsp:include</a:t>
            </a:r>
            <a:r>
              <a:rPr lang="en-US" altLang="zh-CN" dirty="0"/>
              <a:t>&gt;</a:t>
            </a:r>
            <a:r>
              <a:rPr lang="zh-CN" altLang="zh-CN" dirty="0"/>
              <a:t>可以将静态的</a:t>
            </a:r>
            <a:r>
              <a:rPr lang="en-US" altLang="zh-CN" dirty="0"/>
              <a:t>html</a:t>
            </a:r>
            <a:r>
              <a:rPr lang="zh-CN" altLang="zh-CN" dirty="0"/>
              <a:t>、服务器程序的输出结果以及来自其它</a:t>
            </a:r>
            <a:r>
              <a:rPr lang="en-US" altLang="zh-CN" dirty="0"/>
              <a:t>JSP</a:t>
            </a:r>
            <a:r>
              <a:rPr lang="zh-CN" altLang="zh-CN" dirty="0"/>
              <a:t>的输出结果包括到当前页面中。使用的是相对的</a:t>
            </a:r>
            <a:r>
              <a:rPr lang="en-US" altLang="zh-CN" dirty="0"/>
              <a:t>URL</a:t>
            </a:r>
            <a:r>
              <a:rPr lang="zh-CN" altLang="zh-CN" dirty="0"/>
              <a:t>来调用资源。</a:t>
            </a:r>
            <a:endParaRPr lang="zh-CN" altLang="zh-CN" dirty="0"/>
          </a:p>
          <a:p>
            <a:pPr indent="446405"/>
            <a:r>
              <a:rPr lang="zh-CN" altLang="zh-CN" dirty="0"/>
              <a:t>例如：包含普通的</a:t>
            </a:r>
            <a:r>
              <a:rPr lang="en-US" altLang="zh-CN" dirty="0"/>
              <a:t>html</a:t>
            </a:r>
            <a:r>
              <a:rPr lang="zh-CN" altLang="zh-CN" dirty="0"/>
              <a:t>文件：</a:t>
            </a:r>
            <a:endParaRPr lang="zh-CN" altLang="zh-CN" dirty="0"/>
          </a:p>
        </p:txBody>
      </p:sp>
      <p:sp>
        <p:nvSpPr>
          <p:cNvPr id="4" name="圆角矩形 3"/>
          <p:cNvSpPr/>
          <p:nvPr/>
        </p:nvSpPr>
        <p:spPr>
          <a:xfrm>
            <a:off x="1563171" y="1965321"/>
            <a:ext cx="9122550" cy="4086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&lt;</a:t>
            </a:r>
            <a:r>
              <a:rPr lang="en-US" altLang="zh-CN" dirty="0" err="1"/>
              <a:t>jsp:include</a:t>
            </a:r>
            <a:r>
              <a:rPr lang="en-US" altLang="zh-CN" dirty="0"/>
              <a:t> page=" hello.html " /&gt;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1399927" y="2393805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使用相对路径：</a:t>
            </a:r>
            <a:endParaRPr lang="zh-CN" altLang="zh-CN" dirty="0"/>
          </a:p>
        </p:txBody>
      </p:sp>
      <p:sp>
        <p:nvSpPr>
          <p:cNvPr id="6" name="圆角矩形 5"/>
          <p:cNvSpPr/>
          <p:nvPr/>
        </p:nvSpPr>
        <p:spPr>
          <a:xfrm>
            <a:off x="1563171" y="2831068"/>
            <a:ext cx="9122550" cy="4086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&lt;</a:t>
            </a:r>
            <a:r>
              <a:rPr lang="en-US" altLang="zh-CN" dirty="0" err="1"/>
              <a:t>jsp:include</a:t>
            </a:r>
            <a:r>
              <a:rPr lang="en-US" altLang="zh-CN" dirty="0"/>
              <a:t>  page=" /index.html " /&gt;</a:t>
            </a:r>
            <a:endParaRPr lang="zh-CN" altLang="zh-CN" dirty="0"/>
          </a:p>
        </p:txBody>
      </p:sp>
      <p:sp>
        <p:nvSpPr>
          <p:cNvPr id="7" name="矩形 6"/>
          <p:cNvSpPr/>
          <p:nvPr/>
        </p:nvSpPr>
        <p:spPr>
          <a:xfrm>
            <a:off x="1399927" y="3268103"/>
            <a:ext cx="2098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包含动态</a:t>
            </a:r>
            <a:r>
              <a:rPr lang="en-US" altLang="zh-CN" dirty="0"/>
              <a:t>JSP</a:t>
            </a:r>
            <a:r>
              <a:rPr lang="zh-CN" altLang="zh-CN" dirty="0"/>
              <a:t>文件：</a:t>
            </a:r>
            <a:endParaRPr lang="zh-CN" altLang="zh-CN" dirty="0"/>
          </a:p>
        </p:txBody>
      </p:sp>
      <p:sp>
        <p:nvSpPr>
          <p:cNvPr id="8" name="圆角矩形 7"/>
          <p:cNvSpPr/>
          <p:nvPr/>
        </p:nvSpPr>
        <p:spPr>
          <a:xfrm>
            <a:off x="1563171" y="3657296"/>
            <a:ext cx="9122550" cy="4086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&lt;</a:t>
            </a:r>
            <a:r>
              <a:rPr lang="en-US" altLang="zh-CN" dirty="0" err="1"/>
              <a:t>jsp:include</a:t>
            </a:r>
            <a:r>
              <a:rPr lang="en-US" altLang="zh-CN" dirty="0"/>
              <a:t>  page=" scripts/</a:t>
            </a:r>
            <a:r>
              <a:rPr lang="en-US" altLang="zh-CN" dirty="0" err="1"/>
              <a:t>login.jsp</a:t>
            </a:r>
            <a:r>
              <a:rPr lang="en-US" altLang="zh-CN" dirty="0"/>
              <a:t> " /&gt;</a:t>
            </a:r>
            <a:endParaRPr lang="zh-CN" altLang="zh-CN" dirty="0"/>
          </a:p>
        </p:txBody>
      </p:sp>
      <p:sp>
        <p:nvSpPr>
          <p:cNvPr id="9" name="矩形 8"/>
          <p:cNvSpPr/>
          <p:nvPr/>
        </p:nvSpPr>
        <p:spPr>
          <a:xfrm>
            <a:off x="1399927" y="4096413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向被包含的程序传递参数：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1563171" y="4465745"/>
            <a:ext cx="9122550" cy="102155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/>
              </a:rPr>
              <a:t>&lt;</a:t>
            </a:r>
            <a:r>
              <a:rPr lang="en-US" altLang="zh-CN" kern="100" dirty="0" err="1">
                <a:latin typeface="Times New Roman" panose="02020603050405020304"/>
              </a:rPr>
              <a:t>jsp:include</a:t>
            </a:r>
            <a:r>
              <a:rPr lang="en-US" altLang="zh-CN" kern="100" dirty="0">
                <a:latin typeface="Times New Roman" panose="02020603050405020304"/>
              </a:rPr>
              <a:t> page=" scripts/</a:t>
            </a:r>
            <a:r>
              <a:rPr lang="en-US" altLang="zh-CN" kern="100" dirty="0" err="1">
                <a:latin typeface="Times New Roman" panose="02020603050405020304"/>
              </a:rPr>
              <a:t>login.jsp</a:t>
            </a:r>
            <a:r>
              <a:rPr lang="en-US" altLang="zh-CN" kern="100" dirty="0">
                <a:latin typeface="Times New Roman" panose="02020603050405020304"/>
              </a:rPr>
              <a:t> " &gt;</a:t>
            </a:r>
            <a:endParaRPr lang="zh-CN" altLang="zh-CN" sz="2400" kern="100" dirty="0">
              <a:latin typeface="Times New Roman" panose="02020603050405020304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/>
              </a:rPr>
              <a:t>	&lt;</a:t>
            </a:r>
            <a:r>
              <a:rPr lang="en-US" altLang="zh-CN" kern="100" dirty="0" err="1">
                <a:latin typeface="Times New Roman" panose="02020603050405020304"/>
              </a:rPr>
              <a:t>jsp:param</a:t>
            </a:r>
            <a:r>
              <a:rPr lang="en-US" altLang="zh-CN" kern="100" dirty="0">
                <a:latin typeface="Times New Roman" panose="02020603050405020304"/>
              </a:rPr>
              <a:t> name="</a:t>
            </a:r>
            <a:r>
              <a:rPr lang="en-US" altLang="zh-CN" kern="100" dirty="0" err="1">
                <a:latin typeface="Times New Roman" panose="02020603050405020304"/>
              </a:rPr>
              <a:t>usename</a:t>
            </a:r>
            <a:r>
              <a:rPr lang="en-US" altLang="zh-CN" kern="100" dirty="0">
                <a:latin typeface="Times New Roman" panose="02020603050405020304"/>
              </a:rPr>
              <a:t>" value="</a:t>
            </a:r>
            <a:r>
              <a:rPr lang="en-US" altLang="zh-CN" kern="100" dirty="0" err="1">
                <a:latin typeface="Times New Roman" panose="02020603050405020304"/>
              </a:rPr>
              <a:t>zhou</a:t>
            </a:r>
            <a:r>
              <a:rPr lang="en-US" altLang="zh-CN" kern="100" dirty="0">
                <a:latin typeface="Times New Roman" panose="02020603050405020304"/>
              </a:rPr>
              <a:t>" /&gt;</a:t>
            </a:r>
            <a:endParaRPr lang="zh-CN" altLang="zh-CN" sz="2400" kern="100" dirty="0">
              <a:latin typeface="Times New Roman" panose="02020603050405020304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/>
              </a:rPr>
              <a:t>&lt;/</a:t>
            </a:r>
            <a:r>
              <a:rPr lang="en-US" altLang="zh-CN" kern="100" dirty="0" err="1">
                <a:latin typeface="Times New Roman" panose="02020603050405020304"/>
              </a:rPr>
              <a:t>jsp:include</a:t>
            </a:r>
            <a:r>
              <a:rPr lang="en-US" altLang="zh-CN" kern="100" dirty="0">
                <a:latin typeface="Times New Roman" panose="02020603050405020304"/>
              </a:rPr>
              <a:t>&gt;</a:t>
            </a:r>
            <a:endParaRPr lang="zh-CN" altLang="zh-CN" sz="2400" kern="100" dirty="0">
              <a:latin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464" y="282012"/>
            <a:ext cx="600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3. &lt;</a:t>
            </a:r>
            <a:r>
              <a:rPr lang="en-US" altLang="zh-CN" sz="2400" b="1" dirty="0" err="1">
                <a:solidFill>
                  <a:schemeClr val="bg1"/>
                </a:solidFill>
              </a:rPr>
              <a:t>jsp:useBean</a:t>
            </a:r>
            <a:r>
              <a:rPr lang="en-US" altLang="zh-CN" sz="2400" b="1" dirty="0">
                <a:solidFill>
                  <a:schemeClr val="bg1"/>
                </a:solidFill>
              </a:rPr>
              <a:t>&gt;——</a:t>
            </a:r>
            <a:r>
              <a:rPr lang="zh-CN" altLang="en-US" sz="2400" b="1" dirty="0">
                <a:solidFill>
                  <a:schemeClr val="bg1"/>
                </a:solidFill>
              </a:rPr>
              <a:t>详细见后续专题</a:t>
            </a:r>
            <a:endParaRPr lang="zh-CN" altLang="zh-CN" sz="24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42795" y="1022130"/>
            <a:ext cx="3390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&lt;</a:t>
            </a:r>
            <a:r>
              <a:rPr lang="en-US" altLang="zh-CN" dirty="0" err="1"/>
              <a:t>jsp:useBean</a:t>
            </a:r>
            <a:r>
              <a:rPr lang="en-US" altLang="zh-CN" dirty="0"/>
              <a:t>&gt;</a:t>
            </a:r>
            <a:r>
              <a:rPr lang="zh-CN" altLang="zh-CN" dirty="0"/>
              <a:t>的语法规则如下：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242795" y="1468421"/>
            <a:ext cx="9676842" cy="37457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dirty="0"/>
              <a:t>&lt;</a:t>
            </a:r>
            <a:r>
              <a:rPr lang="en-US" altLang="zh-CN" sz="1600" dirty="0" err="1"/>
              <a:t>jsp:useBean</a:t>
            </a:r>
            <a:r>
              <a:rPr lang="en-US" altLang="zh-CN" sz="1600" dirty="0"/>
              <a:t> id="name" class="</a:t>
            </a:r>
            <a:r>
              <a:rPr lang="en-US" altLang="zh-CN" sz="1600" dirty="0" err="1"/>
              <a:t>classname</a:t>
            </a:r>
            <a:r>
              <a:rPr lang="en-US" altLang="zh-CN" sz="1600" dirty="0"/>
              <a:t>" scope="page | request | session | application" </a:t>
            </a:r>
            <a:r>
              <a:rPr lang="en-US" altLang="zh-CN" sz="1600" dirty="0" err="1"/>
              <a:t>typeSpec</a:t>
            </a:r>
            <a:r>
              <a:rPr lang="en-US" altLang="zh-CN" sz="1600" dirty="0"/>
              <a:t> /&gt; </a:t>
            </a:r>
            <a:endParaRPr lang="zh-CN" altLang="zh-CN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829340" y="1913856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405"/>
            <a:r>
              <a:rPr lang="zh-CN" altLang="zh-CN" dirty="0"/>
              <a:t>语法参数说明如下：</a:t>
            </a:r>
            <a:endParaRPr lang="zh-CN" altLang="zh-CN" dirty="0"/>
          </a:p>
          <a:p>
            <a:pPr indent="446405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id</a:t>
            </a:r>
            <a:r>
              <a:rPr lang="zh-CN" altLang="zh-CN" dirty="0"/>
              <a:t>属性用来设置</a:t>
            </a:r>
            <a:r>
              <a:rPr lang="en-US" altLang="zh-CN" dirty="0"/>
              <a:t>JavaBean</a:t>
            </a:r>
            <a:r>
              <a:rPr lang="zh-CN" altLang="zh-CN" dirty="0"/>
              <a:t>的名称，利用此</a:t>
            </a:r>
            <a:r>
              <a:rPr lang="en-US" altLang="zh-CN" dirty="0"/>
              <a:t>id</a:t>
            </a:r>
            <a:r>
              <a:rPr lang="zh-CN" altLang="zh-CN" dirty="0"/>
              <a:t>，可以识别在同一个</a:t>
            </a:r>
            <a:r>
              <a:rPr lang="en-US" altLang="zh-CN" dirty="0"/>
              <a:t>JSP</a:t>
            </a:r>
            <a:r>
              <a:rPr lang="zh-CN" altLang="zh-CN" dirty="0"/>
              <a:t>程序中使用不同的</a:t>
            </a:r>
            <a:r>
              <a:rPr lang="en-US" altLang="zh-CN" dirty="0"/>
              <a:t>JavaBean</a:t>
            </a:r>
            <a:r>
              <a:rPr lang="zh-CN" altLang="zh-CN" dirty="0"/>
              <a:t>组件实例。</a:t>
            </a:r>
            <a:endParaRPr lang="zh-CN" altLang="zh-CN" dirty="0"/>
          </a:p>
          <a:p>
            <a:pPr indent="446405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class</a:t>
            </a:r>
            <a:r>
              <a:rPr lang="zh-CN" altLang="zh-CN" dirty="0"/>
              <a:t>属性用于指定</a:t>
            </a:r>
            <a:r>
              <a:rPr lang="en-US" altLang="zh-CN" dirty="0"/>
              <a:t>JavaBean</a:t>
            </a:r>
            <a:r>
              <a:rPr lang="zh-CN" altLang="zh-CN" dirty="0"/>
              <a:t>对应的</a:t>
            </a:r>
            <a:r>
              <a:rPr lang="en-US" altLang="zh-CN" dirty="0"/>
              <a:t>Java</a:t>
            </a:r>
            <a:r>
              <a:rPr lang="zh-CN" altLang="zh-CN" dirty="0"/>
              <a:t>类名查找该</a:t>
            </a:r>
            <a:r>
              <a:rPr lang="en-US" altLang="zh-CN" dirty="0"/>
              <a:t>JavaBean</a:t>
            </a:r>
            <a:r>
              <a:rPr lang="zh-CN" altLang="zh-CN" dirty="0"/>
              <a:t>的路径。</a:t>
            </a:r>
            <a:endParaRPr lang="zh-CN" altLang="zh-CN" dirty="0"/>
          </a:p>
          <a:p>
            <a:pPr indent="446405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scope</a:t>
            </a:r>
            <a:r>
              <a:rPr lang="zh-CN" altLang="zh-CN" dirty="0"/>
              <a:t>属性指定</a:t>
            </a:r>
            <a:r>
              <a:rPr lang="en-US" altLang="zh-CN" dirty="0"/>
              <a:t>JavaBean</a:t>
            </a:r>
            <a:r>
              <a:rPr lang="zh-CN" altLang="zh-CN" dirty="0"/>
              <a:t>对象的作用域。</a:t>
            </a:r>
            <a:r>
              <a:rPr lang="en-US" altLang="zh-CN" dirty="0"/>
              <a:t>scope</a:t>
            </a:r>
            <a:r>
              <a:rPr lang="zh-CN" altLang="zh-CN" dirty="0"/>
              <a:t>的值可能是</a:t>
            </a:r>
            <a:r>
              <a:rPr lang="en-US" altLang="zh-CN" dirty="0"/>
              <a:t>page</a:t>
            </a:r>
            <a:r>
              <a:rPr lang="zh-CN" altLang="zh-CN" dirty="0"/>
              <a:t>、</a:t>
            </a:r>
            <a:r>
              <a:rPr lang="en-US" altLang="zh-CN" dirty="0"/>
              <a:t>request</a:t>
            </a:r>
            <a:r>
              <a:rPr lang="zh-CN" altLang="zh-CN" dirty="0"/>
              <a:t>、</a:t>
            </a:r>
            <a:r>
              <a:rPr lang="en-US" altLang="zh-CN" dirty="0"/>
              <a:t>session</a:t>
            </a:r>
            <a:r>
              <a:rPr lang="zh-CN" altLang="zh-CN" dirty="0"/>
              <a:t>以及</a:t>
            </a:r>
            <a:r>
              <a:rPr lang="en-US" altLang="zh-CN" dirty="0"/>
              <a:t>application</a:t>
            </a:r>
            <a:r>
              <a:rPr lang="zh-CN" altLang="zh-CN" dirty="0"/>
              <a:t>。</a:t>
            </a:r>
            <a:endParaRPr lang="zh-CN" altLang="zh-CN" dirty="0"/>
          </a:p>
          <a:p>
            <a:pPr indent="446405"/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 err="1"/>
              <a:t>typeSpec</a:t>
            </a:r>
            <a:r>
              <a:rPr lang="zh-CN" altLang="zh-CN" dirty="0"/>
              <a:t>可能是如下的四种形式之一： </a:t>
            </a:r>
            <a:endParaRPr lang="zh-CN" altLang="zh-CN" dirty="0"/>
          </a:p>
        </p:txBody>
      </p:sp>
      <p:sp>
        <p:nvSpPr>
          <p:cNvPr id="6" name="圆角矩形 5"/>
          <p:cNvSpPr/>
          <p:nvPr/>
        </p:nvSpPr>
        <p:spPr>
          <a:xfrm>
            <a:off x="1242795" y="3912432"/>
            <a:ext cx="9676842" cy="613053"/>
          </a:xfrm>
          <a:prstGeom prst="roundRect">
            <a:avLst>
              <a:gd name="adj" fmla="val 9381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dirty="0"/>
              <a:t>class="</a:t>
            </a:r>
            <a:r>
              <a:rPr lang="en-US" altLang="zh-CN" sz="1600" dirty="0" err="1"/>
              <a:t>className</a:t>
            </a:r>
            <a:r>
              <a:rPr lang="en-US" altLang="zh-CN" sz="1600" dirty="0"/>
              <a:t>" ,class="</a:t>
            </a:r>
            <a:r>
              <a:rPr lang="en-US" altLang="zh-CN" sz="1600" dirty="0" err="1"/>
              <a:t>className</a:t>
            </a:r>
            <a:r>
              <a:rPr lang="en-US" altLang="zh-CN" sz="1600" dirty="0"/>
              <a:t>" type="</a:t>
            </a:r>
            <a:r>
              <a:rPr lang="en-US" altLang="zh-CN" sz="1600" dirty="0" err="1"/>
              <a:t>typeName</a:t>
            </a:r>
            <a:r>
              <a:rPr lang="en-US" altLang="zh-CN" sz="1600" dirty="0"/>
              <a:t>" ,</a:t>
            </a:r>
            <a:r>
              <a:rPr lang="en-US" altLang="zh-CN" sz="1600" dirty="0" err="1"/>
              <a:t>beanName</a:t>
            </a:r>
            <a:r>
              <a:rPr lang="en-US" altLang="zh-CN" sz="1600" dirty="0"/>
              <a:t>="</a:t>
            </a:r>
            <a:r>
              <a:rPr lang="en-US" altLang="zh-CN" sz="1600" dirty="0" err="1"/>
              <a:t>beanName</a:t>
            </a:r>
            <a:r>
              <a:rPr lang="en-US" altLang="zh-CN" sz="1600" dirty="0"/>
              <a:t>" type="</a:t>
            </a:r>
            <a:r>
              <a:rPr lang="en-US" altLang="zh-CN" sz="1600" dirty="0" err="1"/>
              <a:t>typeName</a:t>
            </a:r>
            <a:r>
              <a:rPr lang="en-US" altLang="zh-CN" sz="1600" dirty="0"/>
              <a:t>" </a:t>
            </a:r>
            <a:endParaRPr lang="zh-CN" altLang="zh-CN" sz="1600" dirty="0"/>
          </a:p>
          <a:p>
            <a:r>
              <a:rPr lang="en-US" altLang="zh-CN" sz="1600" dirty="0"/>
              <a:t>		</a:t>
            </a:r>
            <a:r>
              <a:rPr lang="zh-CN" altLang="zh-CN" sz="1600" dirty="0"/>
              <a:t>或者</a:t>
            </a:r>
            <a:r>
              <a:rPr lang="en-US" altLang="zh-CN" sz="1600" dirty="0"/>
              <a:t>type="</a:t>
            </a:r>
            <a:r>
              <a:rPr lang="en-US" altLang="zh-CN" sz="1600" dirty="0" err="1"/>
              <a:t>typeName</a:t>
            </a:r>
            <a:r>
              <a:rPr lang="en-US" altLang="zh-CN" sz="1600" dirty="0"/>
              <a:t>"</a:t>
            </a:r>
            <a:r>
              <a:rPr lang="zh-CN" altLang="zh-CN" sz="1600" dirty="0"/>
              <a:t>。</a:t>
            </a:r>
            <a:endParaRPr lang="zh-CN" altLang="zh-CN" sz="1600" dirty="0"/>
          </a:p>
        </p:txBody>
      </p:sp>
      <p:sp>
        <p:nvSpPr>
          <p:cNvPr id="7" name="矩形 6"/>
          <p:cNvSpPr/>
          <p:nvPr/>
        </p:nvSpPr>
        <p:spPr>
          <a:xfrm>
            <a:off x="829339" y="4525485"/>
            <a:ext cx="105156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6405"/>
            <a:r>
              <a:rPr lang="en-US" altLang="zh-CN" dirty="0"/>
              <a:t>&lt;</a:t>
            </a:r>
            <a:r>
              <a:rPr lang="en-US" altLang="zh-CN" dirty="0" err="1"/>
              <a:t>jsp:useBean</a:t>
            </a:r>
            <a:r>
              <a:rPr lang="en-US" altLang="zh-CN" dirty="0"/>
              <a:t>&gt;</a:t>
            </a:r>
            <a:r>
              <a:rPr lang="zh-CN" altLang="zh-CN" dirty="0"/>
              <a:t>的功能首先是创建一个“</a:t>
            </a:r>
            <a:r>
              <a:rPr lang="en-US" altLang="zh-CN" dirty="0"/>
              <a:t>class</a:t>
            </a:r>
            <a:r>
              <a:rPr lang="zh-CN" altLang="zh-CN" dirty="0"/>
              <a:t>”属性所指定的</a:t>
            </a:r>
            <a:r>
              <a:rPr lang="en-US" altLang="zh-CN" dirty="0"/>
              <a:t>Bean</a:t>
            </a:r>
            <a:r>
              <a:rPr lang="zh-CN" altLang="zh-CN" dirty="0"/>
              <a:t>类的对象，并将该对象命名为“</a:t>
            </a:r>
            <a:r>
              <a:rPr lang="en-US" altLang="zh-CN" dirty="0"/>
              <a:t>id</a:t>
            </a:r>
            <a:r>
              <a:rPr lang="zh-CN" altLang="zh-CN" dirty="0"/>
              <a:t>”属性所指定的值。但是，如果系统中已经存在相同的“</a:t>
            </a:r>
            <a:r>
              <a:rPr lang="en-US" altLang="zh-CN" dirty="0"/>
              <a:t>id</a:t>
            </a:r>
            <a:r>
              <a:rPr lang="zh-CN" altLang="zh-CN" dirty="0"/>
              <a:t>” 和“</a:t>
            </a:r>
            <a:r>
              <a:rPr lang="en-US" altLang="zh-CN" dirty="0"/>
              <a:t>scope</a:t>
            </a:r>
            <a:r>
              <a:rPr lang="zh-CN" altLang="zh-CN" dirty="0"/>
              <a:t>”属性的</a:t>
            </a:r>
            <a:r>
              <a:rPr lang="en-US" altLang="zh-CN" dirty="0"/>
              <a:t>Bean</a:t>
            </a:r>
            <a:r>
              <a:rPr lang="zh-CN" altLang="zh-CN" dirty="0"/>
              <a:t>对象，则该动作将不再创建新的对象，而是直接使用已经存在的</a:t>
            </a:r>
            <a:r>
              <a:rPr lang="en-US" altLang="zh-CN" dirty="0"/>
              <a:t>Bean</a:t>
            </a:r>
            <a:r>
              <a:rPr lang="zh-CN" altLang="zh-CN" dirty="0"/>
              <a:t>对象。</a:t>
            </a:r>
            <a:endParaRPr lang="zh-CN" altLang="zh-CN" dirty="0"/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6986697" y="5847907"/>
            <a:ext cx="3746763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示例：</a:t>
            </a:r>
            <a:r>
              <a:rPr lang="en-US" altLang="zh-CN" dirty="0" err="1"/>
              <a:t>JSPExample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en-US" altLang="zh-CN" dirty="0" err="1"/>
              <a:t>bean.jsp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465" y="282012"/>
            <a:ext cx="2862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dirty="0">
                <a:solidFill>
                  <a:schemeClr val="bg1"/>
                </a:solidFill>
              </a:rPr>
              <a:t>一个简单的</a:t>
            </a:r>
            <a:r>
              <a:rPr lang="en-US" altLang="zh-CN" sz="2400" b="1" dirty="0">
                <a:solidFill>
                  <a:schemeClr val="bg1"/>
                </a:solidFill>
              </a:rPr>
              <a:t>JSP</a:t>
            </a:r>
            <a:r>
              <a:rPr lang="zh-CN" altLang="zh-CN" sz="2400" b="1" dirty="0">
                <a:solidFill>
                  <a:schemeClr val="bg1"/>
                </a:solidFill>
              </a:rPr>
              <a:t>实例</a:t>
            </a:r>
            <a:endParaRPr lang="zh-CN" altLang="zh-CN" sz="24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52623" y="1052623"/>
            <a:ext cx="9781954" cy="129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405">
              <a:lnSpc>
                <a:spcPct val="150000"/>
              </a:lnSpc>
            </a:pPr>
            <a:r>
              <a:rPr lang="zh-CN" altLang="zh-CN" dirty="0"/>
              <a:t>启动</a:t>
            </a:r>
            <a:r>
              <a:rPr lang="en-US" altLang="zh-CN" dirty="0"/>
              <a:t>Tomcat</a:t>
            </a:r>
            <a:r>
              <a:rPr lang="zh-CN" altLang="zh-CN" dirty="0"/>
              <a:t>服务器，在</a:t>
            </a:r>
            <a:r>
              <a:rPr lang="en-US" altLang="zh-CN" dirty="0"/>
              <a:t>IE</a:t>
            </a:r>
            <a:r>
              <a:rPr lang="zh-CN" altLang="zh-CN" dirty="0"/>
              <a:t>浏览器中输入“</a:t>
            </a:r>
            <a:r>
              <a:rPr lang="en-US" altLang="zh-CN" dirty="0"/>
              <a:t>http://localhost:8080/input.jsp</a:t>
            </a:r>
            <a:r>
              <a:rPr lang="zh-CN" altLang="zh-CN" dirty="0"/>
              <a:t>”，会显示</a:t>
            </a:r>
            <a:r>
              <a:rPr lang="en-US" altLang="zh-CN" dirty="0" err="1"/>
              <a:t>input.jsp</a:t>
            </a:r>
            <a:r>
              <a:rPr lang="zh-CN" altLang="zh-CN" dirty="0"/>
              <a:t>的页面，如图</a:t>
            </a:r>
            <a:r>
              <a:rPr lang="en-US" altLang="zh-CN" dirty="0"/>
              <a:t>3.1</a:t>
            </a:r>
            <a:r>
              <a:rPr lang="zh-CN" altLang="zh-CN" dirty="0"/>
              <a:t>所示。而当在文本框中输入“</a:t>
            </a:r>
            <a:r>
              <a:rPr lang="en-US" altLang="zh-CN" dirty="0"/>
              <a:t>10</a:t>
            </a:r>
            <a:r>
              <a:rPr lang="zh-CN" altLang="zh-CN" dirty="0"/>
              <a:t>”后，点击【计算】按钮会跳转到另外一个页面，也就是“</a:t>
            </a:r>
            <a:r>
              <a:rPr lang="en-US" altLang="zh-CN" dirty="0" err="1"/>
              <a:t>result.jsp</a:t>
            </a:r>
            <a:r>
              <a:rPr lang="zh-CN" altLang="zh-CN" dirty="0"/>
              <a:t>”页面，并且输出结果“</a:t>
            </a:r>
            <a:r>
              <a:rPr lang="en-US" altLang="zh-CN" dirty="0"/>
              <a:t>314.0</a:t>
            </a:r>
            <a:r>
              <a:rPr lang="zh-CN" altLang="zh-CN" dirty="0"/>
              <a:t>”，如图</a:t>
            </a:r>
            <a:r>
              <a:rPr lang="en-US" altLang="zh-CN" dirty="0"/>
              <a:t>3.2</a:t>
            </a:r>
            <a:r>
              <a:rPr lang="zh-CN" altLang="zh-CN" dirty="0"/>
              <a:t>所示。</a:t>
            </a:r>
            <a:endParaRPr lang="zh-CN" altLang="en-US" dirty="0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971" y="2650165"/>
            <a:ext cx="3954023" cy="110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019" y="2650165"/>
            <a:ext cx="3970777" cy="110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085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464" y="282012"/>
            <a:ext cx="3713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3. &lt;</a:t>
            </a:r>
            <a:r>
              <a:rPr lang="en-US" altLang="zh-CN" sz="2400" b="1" dirty="0" err="1">
                <a:solidFill>
                  <a:schemeClr val="bg1"/>
                </a:solidFill>
              </a:rPr>
              <a:t>jsp:useBean</a:t>
            </a:r>
            <a:r>
              <a:rPr lang="en-US" altLang="zh-CN" sz="2400" b="1" dirty="0">
                <a:solidFill>
                  <a:schemeClr val="bg1"/>
                </a:solidFill>
              </a:rPr>
              <a:t>&gt;</a:t>
            </a:r>
            <a:endParaRPr lang="zh-CN" altLang="zh-CN" sz="2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5033" y="1063256"/>
            <a:ext cx="10260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5430"/>
            <a:r>
              <a:rPr lang="zh-CN" altLang="zh-CN" dirty="0"/>
              <a:t>【</a:t>
            </a:r>
            <a:r>
              <a:rPr lang="zh-CN" altLang="zh-CN" b="1" dirty="0"/>
              <a:t>例</a:t>
            </a:r>
            <a:r>
              <a:rPr lang="en-US" altLang="zh-CN" b="1" dirty="0"/>
              <a:t>3.2</a:t>
            </a:r>
            <a:r>
              <a:rPr lang="zh-CN" altLang="zh-CN" dirty="0"/>
              <a:t>】</a:t>
            </a:r>
            <a:r>
              <a:rPr lang="en-US" altLang="zh-CN" dirty="0"/>
              <a:t> </a:t>
            </a:r>
            <a:r>
              <a:rPr lang="en-US" altLang="zh-CN" dirty="0" err="1"/>
              <a:t>useBean</a:t>
            </a:r>
            <a:r>
              <a:rPr lang="zh-CN" altLang="zh-CN" dirty="0"/>
              <a:t>动作元素的应用。</a:t>
            </a:r>
            <a:endParaRPr lang="zh-CN" altLang="zh-CN" dirty="0"/>
          </a:p>
          <a:p>
            <a:pPr indent="265430"/>
            <a:r>
              <a:rPr lang="zh-CN" altLang="zh-CN" dirty="0"/>
              <a:t>创建</a:t>
            </a:r>
            <a:r>
              <a:rPr lang="en-US" altLang="zh-CN" dirty="0"/>
              <a:t>Web</a:t>
            </a:r>
            <a:r>
              <a:rPr lang="zh-CN" altLang="zh-CN" dirty="0"/>
              <a:t>项目命名为</a:t>
            </a:r>
            <a:r>
              <a:rPr lang="en-US" altLang="zh-CN" dirty="0"/>
              <a:t>JSP</a:t>
            </a:r>
            <a:r>
              <a:rPr lang="zh-CN" altLang="zh-CN" dirty="0"/>
              <a:t>，在</a:t>
            </a:r>
            <a:r>
              <a:rPr lang="en-US" altLang="zh-CN" dirty="0" err="1"/>
              <a:t>WebRoot</a:t>
            </a:r>
            <a:r>
              <a:rPr lang="zh-CN" altLang="zh-CN" dirty="0"/>
              <a:t>下创建</a:t>
            </a:r>
            <a:r>
              <a:rPr lang="en-US" altLang="zh-CN" dirty="0"/>
              <a:t>JSP</a:t>
            </a:r>
            <a:r>
              <a:rPr lang="zh-CN" altLang="zh-CN" dirty="0"/>
              <a:t>文件，命名为</a:t>
            </a:r>
            <a:r>
              <a:rPr lang="en-US" altLang="zh-CN" dirty="0" err="1"/>
              <a:t>bean.jsp</a:t>
            </a:r>
            <a:r>
              <a:rPr lang="zh-CN" altLang="zh-CN" dirty="0"/>
              <a:t>，其内容代码如下：</a:t>
            </a:r>
            <a:endParaRPr lang="zh-CN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1286539" y="1758858"/>
            <a:ext cx="9080205" cy="3670637"/>
          </a:xfrm>
          <a:prstGeom prst="roundRect">
            <a:avLst>
              <a:gd name="adj" fmla="val 4080"/>
            </a:avLst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&lt;%@ page </a:t>
            </a:r>
            <a:r>
              <a:rPr lang="en-US" altLang="zh-CN" sz="1600" dirty="0" err="1"/>
              <a:t>contentType</a:t>
            </a:r>
            <a:r>
              <a:rPr lang="en-US" altLang="zh-CN" sz="1600" dirty="0"/>
              <a:t>="text/</a:t>
            </a:r>
            <a:r>
              <a:rPr lang="en-US" altLang="zh-CN" sz="1600" dirty="0" err="1"/>
              <a:t>html;charset</a:t>
            </a:r>
            <a:r>
              <a:rPr lang="en-US" altLang="zh-CN" sz="1600" dirty="0"/>
              <a:t>=GB2312" %&gt;</a:t>
            </a:r>
            <a:endParaRPr lang="zh-CN" altLang="zh-CN" sz="1600" dirty="0"/>
          </a:p>
          <a:p>
            <a:r>
              <a:rPr lang="en-US" altLang="zh-CN" sz="1600" dirty="0"/>
              <a:t>&lt;html&gt;</a:t>
            </a:r>
            <a:endParaRPr lang="zh-CN" altLang="zh-CN" sz="1600" dirty="0"/>
          </a:p>
          <a:p>
            <a:r>
              <a:rPr lang="en-US" altLang="zh-CN" sz="1600" dirty="0"/>
              <a:t>&lt;head&gt;</a:t>
            </a:r>
            <a:endParaRPr lang="zh-CN" altLang="zh-CN" sz="1600" dirty="0"/>
          </a:p>
          <a:p>
            <a:r>
              <a:rPr lang="en-US" altLang="zh-CN" sz="1600" dirty="0"/>
              <a:t>&lt;title&gt;</a:t>
            </a:r>
            <a:r>
              <a:rPr lang="en-US" altLang="zh-CN" sz="1600" dirty="0" err="1"/>
              <a:t>UseBean</a:t>
            </a:r>
            <a:r>
              <a:rPr lang="en-US" altLang="zh-CN" sz="1600" dirty="0"/>
              <a:t> </a:t>
            </a:r>
            <a:r>
              <a:rPr lang="zh-CN" altLang="zh-CN" sz="1600" dirty="0"/>
              <a:t>动作元素的应用</a:t>
            </a:r>
            <a:r>
              <a:rPr lang="en-US" altLang="zh-CN" sz="1600" dirty="0"/>
              <a:t>&lt;/title&gt;</a:t>
            </a:r>
            <a:endParaRPr lang="zh-CN" altLang="zh-CN" sz="1600" dirty="0"/>
          </a:p>
          <a:p>
            <a:r>
              <a:rPr lang="en-US" altLang="zh-CN" sz="1600" dirty="0"/>
              <a:t>&lt;/head&gt;</a:t>
            </a:r>
            <a:endParaRPr lang="zh-CN" altLang="zh-CN" sz="1600" dirty="0"/>
          </a:p>
          <a:p>
            <a:r>
              <a:rPr lang="en-US" altLang="zh-CN" sz="1600" dirty="0"/>
              <a:t>&lt;body&gt;</a:t>
            </a:r>
            <a:endParaRPr lang="zh-CN" altLang="zh-CN" sz="1600" dirty="0"/>
          </a:p>
          <a:p>
            <a:r>
              <a:rPr lang="en-US" altLang="zh-CN" sz="1600" dirty="0"/>
              <a:t>&lt;</a:t>
            </a:r>
            <a:r>
              <a:rPr lang="en-US" altLang="zh-CN" sz="1600" dirty="0" err="1"/>
              <a:t>jsp:useBean</a:t>
            </a:r>
            <a:r>
              <a:rPr lang="en-US" altLang="zh-CN" sz="1600" dirty="0"/>
              <a:t> id="test" scope="page" class="</a:t>
            </a:r>
            <a:r>
              <a:rPr lang="en-US" altLang="zh-CN" sz="1600" dirty="0" err="1"/>
              <a:t>test.TestBean</a:t>
            </a:r>
            <a:r>
              <a:rPr lang="en-US" altLang="zh-CN" sz="1600" dirty="0"/>
              <a:t>" /&gt;</a:t>
            </a:r>
            <a:endParaRPr lang="zh-CN" altLang="zh-CN" sz="1600" dirty="0"/>
          </a:p>
          <a:p>
            <a:r>
              <a:rPr lang="en-US" altLang="zh-CN" sz="1600" dirty="0"/>
              <a:t>&lt;%</a:t>
            </a:r>
            <a:endParaRPr lang="zh-CN" altLang="zh-CN" sz="1600" dirty="0"/>
          </a:p>
          <a:p>
            <a:r>
              <a:rPr lang="en-US" altLang="zh-CN" sz="1600" dirty="0"/>
              <a:t>			</a:t>
            </a:r>
            <a:r>
              <a:rPr lang="en-US" altLang="zh-CN" sz="1600" dirty="0" err="1"/>
              <a:t>test.setString</a:t>
            </a:r>
            <a:r>
              <a:rPr lang="en-US" altLang="zh-CN" sz="1600" dirty="0"/>
              <a:t>("</a:t>
            </a:r>
            <a:r>
              <a:rPr lang="zh-CN" altLang="zh-CN" sz="1600" dirty="0"/>
              <a:t>南京师范大学</a:t>
            </a:r>
            <a:r>
              <a:rPr lang="en-US" altLang="zh-CN" sz="1600" dirty="0"/>
              <a:t>");</a:t>
            </a:r>
            <a:endParaRPr lang="zh-CN" altLang="zh-CN" sz="1600" dirty="0"/>
          </a:p>
          <a:p>
            <a:r>
              <a:rPr lang="en-US" altLang="zh-CN" sz="1600" dirty="0"/>
              <a:t>			String </a:t>
            </a:r>
            <a:r>
              <a:rPr lang="en-US" altLang="zh-CN" sz="1600" dirty="0" err="1"/>
              <a:t>str</a:t>
            </a:r>
            <a:r>
              <a:rPr lang="en-US" altLang="zh-CN" sz="1600" dirty="0"/>
              <a:t>=</a:t>
            </a:r>
            <a:r>
              <a:rPr lang="en-US" altLang="zh-CN" sz="1600" dirty="0" err="1"/>
              <a:t>test.getStringValue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r>
              <a:rPr lang="en-US" altLang="zh-CN" sz="1600" dirty="0"/>
              <a:t>			</a:t>
            </a:r>
            <a:r>
              <a:rPr lang="en-US" altLang="zh-CN" sz="1600" dirty="0" err="1"/>
              <a:t>out.print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str</a:t>
            </a:r>
            <a:r>
              <a:rPr lang="en-US" altLang="zh-CN" sz="1600" dirty="0"/>
              <a:t>);</a:t>
            </a:r>
            <a:endParaRPr lang="zh-CN" altLang="zh-CN" sz="1600" dirty="0"/>
          </a:p>
          <a:p>
            <a:r>
              <a:rPr lang="en-US" altLang="zh-CN" sz="1600" dirty="0"/>
              <a:t>%&gt;</a:t>
            </a:r>
            <a:endParaRPr lang="zh-CN" altLang="zh-CN" sz="1600" dirty="0"/>
          </a:p>
          <a:p>
            <a:r>
              <a:rPr lang="en-US" altLang="zh-CN" sz="1600" dirty="0"/>
              <a:t>&lt;/body&gt;</a:t>
            </a:r>
            <a:endParaRPr lang="zh-CN" altLang="zh-CN" sz="1600" dirty="0"/>
          </a:p>
          <a:p>
            <a:r>
              <a:rPr lang="en-US" altLang="zh-CN" sz="1600" dirty="0"/>
              <a:t>&lt;/html&gt;</a:t>
            </a:r>
            <a:endParaRPr lang="en-US" altLang="zh-CN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ipple dir="lu"/>
      </p:transition>
    </mc:Choice>
    <mc:Fallback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464" y="282012"/>
            <a:ext cx="3713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3. &lt;</a:t>
            </a:r>
            <a:r>
              <a:rPr lang="en-US" altLang="zh-CN" sz="2400" b="1" dirty="0" err="1">
                <a:solidFill>
                  <a:schemeClr val="bg1"/>
                </a:solidFill>
              </a:rPr>
              <a:t>jsp:useBean</a:t>
            </a:r>
            <a:r>
              <a:rPr lang="en-US" altLang="zh-CN" sz="2400" b="1" dirty="0">
                <a:solidFill>
                  <a:schemeClr val="bg1"/>
                </a:solidFill>
              </a:rPr>
              <a:t>&gt;</a:t>
            </a:r>
            <a:endParaRPr lang="zh-CN" altLang="zh-CN" sz="24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55404" y="936793"/>
            <a:ext cx="74569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在</a:t>
            </a:r>
            <a:r>
              <a:rPr lang="en-US" altLang="zh-CN" dirty="0" err="1"/>
              <a:t>src</a:t>
            </a:r>
            <a:r>
              <a:rPr lang="zh-CN" altLang="zh-CN" dirty="0"/>
              <a:t>下创建包</a:t>
            </a:r>
            <a:r>
              <a:rPr lang="en-US" altLang="zh-CN" dirty="0"/>
              <a:t>test</a:t>
            </a:r>
            <a:r>
              <a:rPr lang="zh-CN" altLang="zh-CN" dirty="0"/>
              <a:t>，在包</a:t>
            </a:r>
            <a:r>
              <a:rPr lang="en-US" altLang="zh-CN" dirty="0"/>
              <a:t>test</a:t>
            </a:r>
            <a:r>
              <a:rPr lang="zh-CN" altLang="zh-CN" dirty="0"/>
              <a:t>下创建类</a:t>
            </a:r>
            <a:r>
              <a:rPr lang="en-US" altLang="zh-CN" dirty="0" err="1"/>
              <a:t>TestBean</a:t>
            </a:r>
            <a:r>
              <a:rPr lang="zh-CN" altLang="zh-CN" dirty="0"/>
              <a:t>，其代码如下：</a:t>
            </a:r>
            <a:endParaRPr lang="zh-CN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1286540" y="1306125"/>
            <a:ext cx="9452344" cy="3230404"/>
          </a:xfrm>
          <a:prstGeom prst="roundRect">
            <a:avLst>
              <a:gd name="adj" fmla="val 6259"/>
            </a:avLst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package test;</a:t>
            </a:r>
            <a:endParaRPr lang="zh-CN" altLang="zh-CN" dirty="0"/>
          </a:p>
          <a:p>
            <a:r>
              <a:rPr lang="en-US" altLang="zh-CN" dirty="0"/>
              <a:t>public class </a:t>
            </a:r>
            <a:r>
              <a:rPr lang="en-US" altLang="zh-CN" dirty="0" err="1"/>
              <a:t>TestBean</a:t>
            </a:r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		private String </a:t>
            </a:r>
            <a:r>
              <a:rPr lang="en-US" altLang="zh-CN" dirty="0" err="1"/>
              <a:t>str</a:t>
            </a:r>
            <a:r>
              <a:rPr lang="en-US" altLang="zh-CN" dirty="0"/>
              <a:t> = null;</a:t>
            </a:r>
            <a:endParaRPr lang="zh-CN" altLang="zh-CN" dirty="0"/>
          </a:p>
          <a:p>
            <a:r>
              <a:rPr lang="en-US" altLang="zh-CN" dirty="0"/>
              <a:t>		public </a:t>
            </a:r>
            <a:r>
              <a:rPr lang="en-US" altLang="zh-CN" dirty="0" err="1"/>
              <a:t>TestBean</a:t>
            </a:r>
            <a:r>
              <a:rPr lang="en-US" altLang="zh-CN" dirty="0"/>
              <a:t>(){ } </a:t>
            </a:r>
            <a:endParaRPr lang="zh-CN" altLang="zh-CN" dirty="0"/>
          </a:p>
          <a:p>
            <a:r>
              <a:rPr lang="en-US" altLang="zh-CN" dirty="0"/>
              <a:t>		public void </a:t>
            </a:r>
            <a:r>
              <a:rPr lang="en-US" altLang="zh-CN" dirty="0" err="1"/>
              <a:t>setString</a:t>
            </a:r>
            <a:r>
              <a:rPr lang="en-US" altLang="zh-CN" dirty="0"/>
              <a:t>(String value){</a:t>
            </a:r>
            <a:endParaRPr lang="zh-CN" altLang="zh-CN" dirty="0"/>
          </a:p>
          <a:p>
            <a:r>
              <a:rPr lang="en-US" altLang="zh-CN" dirty="0"/>
              <a:t>			</a:t>
            </a:r>
            <a:r>
              <a:rPr lang="en-US" altLang="zh-CN" dirty="0" err="1"/>
              <a:t>str</a:t>
            </a:r>
            <a:r>
              <a:rPr lang="en-US" altLang="zh-CN" dirty="0"/>
              <a:t> = value;</a:t>
            </a:r>
            <a:endParaRPr lang="zh-CN" altLang="zh-CN" dirty="0"/>
          </a:p>
          <a:p>
            <a:r>
              <a:rPr lang="en-US" altLang="zh-CN" dirty="0"/>
              <a:t>		}</a:t>
            </a:r>
            <a:endParaRPr lang="zh-CN" altLang="zh-CN" dirty="0"/>
          </a:p>
          <a:p>
            <a:r>
              <a:rPr lang="en-US" altLang="zh-CN" dirty="0"/>
              <a:t>		public String </a:t>
            </a:r>
            <a:r>
              <a:rPr lang="en-US" altLang="zh-CN" dirty="0" err="1"/>
              <a:t>getStringValue</a:t>
            </a:r>
            <a:r>
              <a:rPr lang="en-US" altLang="zh-CN" dirty="0"/>
              <a:t>(){</a:t>
            </a:r>
            <a:endParaRPr lang="zh-CN" altLang="zh-CN" dirty="0"/>
          </a:p>
          <a:p>
            <a:r>
              <a:rPr lang="en-US" altLang="zh-CN" dirty="0"/>
              <a:t>			return </a:t>
            </a:r>
            <a:r>
              <a:rPr lang="en-US" altLang="zh-CN" dirty="0" err="1"/>
              <a:t>str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		}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464" y="282012"/>
            <a:ext cx="3713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3. &lt;</a:t>
            </a:r>
            <a:r>
              <a:rPr lang="en-US" altLang="zh-CN" sz="2400" b="1" dirty="0" err="1">
                <a:solidFill>
                  <a:schemeClr val="bg1"/>
                </a:solidFill>
              </a:rPr>
              <a:t>jsp:useBean</a:t>
            </a:r>
            <a:r>
              <a:rPr lang="en-US" altLang="zh-CN" sz="2400" b="1" dirty="0">
                <a:solidFill>
                  <a:schemeClr val="bg1"/>
                </a:solidFill>
              </a:rPr>
              <a:t>&gt;</a:t>
            </a:r>
            <a:endParaRPr lang="zh-CN" altLang="zh-CN" sz="24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14401" y="1111994"/>
            <a:ext cx="104943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6405"/>
            <a:r>
              <a:rPr lang="zh-CN" altLang="zh-CN" dirty="0"/>
              <a:t>部署运行项目，在浏览器中输入</a:t>
            </a:r>
            <a:r>
              <a:rPr lang="en-US" altLang="zh-CN" dirty="0"/>
              <a:t>http://localhost:8080/JSP/bean.jsp</a:t>
            </a:r>
            <a:r>
              <a:rPr lang="zh-CN" altLang="zh-CN" dirty="0"/>
              <a:t>，页面就会输出“南京师范大学”，如图</a:t>
            </a:r>
            <a:r>
              <a:rPr lang="en-US" altLang="zh-CN" dirty="0"/>
              <a:t>3.7</a:t>
            </a:r>
            <a:r>
              <a:rPr lang="zh-CN" altLang="zh-CN" dirty="0"/>
              <a:t>所示。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359" y="1986811"/>
            <a:ext cx="6104417" cy="2877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464" y="282012"/>
            <a:ext cx="3713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4.  &lt;</a:t>
            </a:r>
            <a:r>
              <a:rPr lang="en-US" altLang="zh-CN" sz="2400" b="1" dirty="0" err="1">
                <a:solidFill>
                  <a:schemeClr val="bg1"/>
                </a:solidFill>
              </a:rPr>
              <a:t>jsp:setProperty</a:t>
            </a:r>
            <a:r>
              <a:rPr lang="en-US" altLang="zh-CN" sz="2400" b="1" dirty="0">
                <a:solidFill>
                  <a:schemeClr val="bg1"/>
                </a:solidFill>
              </a:rPr>
              <a:t>&gt;</a:t>
            </a:r>
            <a:endParaRPr lang="zh-CN" altLang="zh-CN" sz="24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54069" y="990232"/>
            <a:ext cx="3687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&lt;</a:t>
            </a:r>
            <a:r>
              <a:rPr lang="en-US" altLang="zh-CN" dirty="0" err="1"/>
              <a:t>jsp:setProperty</a:t>
            </a:r>
            <a:r>
              <a:rPr lang="en-US" altLang="zh-CN" dirty="0"/>
              <a:t>&gt;</a:t>
            </a:r>
            <a:r>
              <a:rPr lang="zh-CN" altLang="zh-CN" dirty="0"/>
              <a:t>的语法规则如下：</a:t>
            </a:r>
            <a:endParaRPr lang="zh-CN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1254069" y="1374151"/>
            <a:ext cx="9325326" cy="2247424"/>
          </a:xfrm>
          <a:prstGeom prst="roundRect">
            <a:avLst>
              <a:gd name="adj" fmla="val 6259"/>
            </a:avLst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&lt;</a:t>
            </a:r>
            <a:r>
              <a:rPr lang="en-US" altLang="zh-CN" dirty="0" err="1"/>
              <a:t>jsp:setProperty</a:t>
            </a:r>
            <a:r>
              <a:rPr lang="en-US" altLang="zh-CN" dirty="0"/>
              <a:t>&gt;  </a:t>
            </a:r>
            <a:endParaRPr lang="zh-CN" altLang="zh-CN" dirty="0"/>
          </a:p>
          <a:p>
            <a:r>
              <a:rPr lang="en-US" altLang="zh-CN" dirty="0"/>
              <a:t>	name= "</a:t>
            </a:r>
            <a:r>
              <a:rPr lang="en-US" altLang="zh-CN" dirty="0" err="1"/>
              <a:t>BeanName</a:t>
            </a:r>
            <a:r>
              <a:rPr lang="en-US" altLang="zh-CN" dirty="0"/>
              <a:t> " </a:t>
            </a:r>
            <a:endParaRPr lang="zh-CN" altLang="zh-CN" dirty="0"/>
          </a:p>
          <a:p>
            <a:r>
              <a:rPr lang="en-US" altLang="zh-CN" dirty="0"/>
              <a:t>	{   property= " * " |</a:t>
            </a:r>
            <a:endParaRPr lang="zh-CN" altLang="zh-CN" dirty="0"/>
          </a:p>
          <a:p>
            <a:r>
              <a:rPr lang="en-US" altLang="zh-CN" dirty="0"/>
              <a:t>		property= "</a:t>
            </a:r>
            <a:r>
              <a:rPr lang="en-US" altLang="zh-CN" dirty="0" err="1"/>
              <a:t>propertyName</a:t>
            </a:r>
            <a:r>
              <a:rPr lang="en-US" altLang="zh-CN" dirty="0"/>
              <a:t> " [ </a:t>
            </a:r>
            <a:r>
              <a:rPr lang="en-US" altLang="zh-CN" dirty="0" err="1"/>
              <a:t>param</a:t>
            </a:r>
            <a:r>
              <a:rPr lang="en-US" altLang="zh-CN" dirty="0"/>
              <a:t>= "</a:t>
            </a:r>
            <a:r>
              <a:rPr lang="en-US" altLang="zh-CN" dirty="0" err="1"/>
              <a:t>parameterName</a:t>
            </a:r>
            <a:r>
              <a:rPr lang="en-US" altLang="zh-CN" dirty="0"/>
              <a:t> "] |</a:t>
            </a:r>
            <a:endParaRPr lang="zh-CN" altLang="zh-CN" dirty="0"/>
          </a:p>
          <a:p>
            <a:r>
              <a:rPr lang="en-US" altLang="zh-CN" dirty="0"/>
              <a:t>		property= "</a:t>
            </a:r>
            <a:r>
              <a:rPr lang="en-US" altLang="zh-CN" dirty="0" err="1"/>
              <a:t>propertyName</a:t>
            </a:r>
            <a:r>
              <a:rPr lang="en-US" altLang="zh-CN" dirty="0"/>
              <a:t> " value= "</a:t>
            </a:r>
            <a:r>
              <a:rPr lang="en-US" altLang="zh-CN" dirty="0" err="1"/>
              <a:t>propertyValue</a:t>
            </a:r>
            <a:r>
              <a:rPr lang="en-US" altLang="zh-CN" dirty="0"/>
              <a:t> "  </a:t>
            </a:r>
            <a:endParaRPr lang="zh-CN" altLang="zh-CN" dirty="0"/>
          </a:p>
          <a:p>
            <a:r>
              <a:rPr lang="en-US" altLang="zh-CN" dirty="0"/>
              <a:t>	}</a:t>
            </a:r>
            <a:endParaRPr lang="zh-CN" altLang="zh-CN" dirty="0"/>
          </a:p>
          <a:p>
            <a:r>
              <a:rPr lang="en-US" altLang="zh-CN" dirty="0"/>
              <a:t>/&gt;</a:t>
            </a:r>
            <a:endParaRPr lang="zh-CN" altLang="zh-CN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986697" y="5847907"/>
            <a:ext cx="3746763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示例：</a:t>
            </a:r>
            <a:r>
              <a:rPr lang="en-US" altLang="zh-CN" dirty="0" err="1"/>
              <a:t>JSPExample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en-US" altLang="zh-CN" dirty="0" err="1"/>
              <a:t>property.jsp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464" y="282012"/>
            <a:ext cx="3713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4.  &lt;</a:t>
            </a:r>
            <a:r>
              <a:rPr lang="en-US" altLang="zh-CN" sz="2400" b="1" dirty="0" err="1">
                <a:solidFill>
                  <a:schemeClr val="bg1"/>
                </a:solidFill>
              </a:rPr>
              <a:t>jsp:setProperty</a:t>
            </a:r>
            <a:r>
              <a:rPr lang="en-US" altLang="zh-CN" sz="2400" b="1" dirty="0">
                <a:solidFill>
                  <a:schemeClr val="bg1"/>
                </a:solidFill>
              </a:rPr>
              <a:t>&gt;</a:t>
            </a:r>
            <a:endParaRPr lang="zh-CN" altLang="zh-CN" sz="2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7442" y="1137684"/>
            <a:ext cx="100371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405"/>
            <a:r>
              <a:rPr lang="zh-CN" altLang="zh-CN" dirty="0"/>
              <a:t>语法参数说明如下：</a:t>
            </a:r>
            <a:endParaRPr lang="zh-CN" altLang="zh-CN" dirty="0"/>
          </a:p>
          <a:p>
            <a:pPr indent="446405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name</a:t>
            </a:r>
            <a:r>
              <a:rPr lang="zh-CN" altLang="zh-CN" dirty="0"/>
              <a:t>属性指定了目标</a:t>
            </a:r>
            <a:r>
              <a:rPr lang="en-US" altLang="zh-CN" dirty="0"/>
              <a:t>Bean</a:t>
            </a:r>
            <a:r>
              <a:rPr lang="zh-CN" altLang="zh-CN" dirty="0"/>
              <a:t>对象。 </a:t>
            </a:r>
            <a:endParaRPr lang="zh-CN" altLang="zh-CN" dirty="0"/>
          </a:p>
          <a:p>
            <a:pPr indent="446405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property</a:t>
            </a:r>
            <a:r>
              <a:rPr lang="zh-CN" altLang="zh-CN" dirty="0"/>
              <a:t>属性指定了要设置</a:t>
            </a:r>
            <a:r>
              <a:rPr lang="en-US" altLang="zh-CN" dirty="0"/>
              <a:t>Bean</a:t>
            </a:r>
            <a:r>
              <a:rPr lang="zh-CN" altLang="zh-CN" dirty="0"/>
              <a:t>的属性名。如果</a:t>
            </a:r>
            <a:r>
              <a:rPr lang="en-US" altLang="zh-CN" dirty="0"/>
              <a:t>property</a:t>
            </a:r>
            <a:r>
              <a:rPr lang="zh-CN" altLang="zh-CN" dirty="0"/>
              <a:t>的值是“</a:t>
            </a:r>
            <a:r>
              <a:rPr lang="en-US" altLang="zh-CN" dirty="0"/>
              <a:t>*</a:t>
            </a:r>
            <a:r>
              <a:rPr lang="zh-CN" altLang="zh-CN" dirty="0"/>
              <a:t>”的时候，则“</a:t>
            </a:r>
            <a:r>
              <a:rPr lang="en-US" altLang="zh-CN" dirty="0"/>
              <a:t>request</a:t>
            </a:r>
            <a:r>
              <a:rPr lang="zh-CN" altLang="zh-CN" dirty="0"/>
              <a:t>”对象中的所有与</a:t>
            </a:r>
            <a:r>
              <a:rPr lang="en-US" altLang="zh-CN" dirty="0"/>
              <a:t>Bean</a:t>
            </a:r>
            <a:r>
              <a:rPr lang="zh-CN" altLang="zh-CN" dirty="0"/>
              <a:t>属性同名的参数值都将传递给相应属性的赋值方法。</a:t>
            </a:r>
            <a:r>
              <a:rPr lang="en-US" altLang="zh-CN" dirty="0"/>
              <a:t>Bean</a:t>
            </a:r>
            <a:r>
              <a:rPr lang="zh-CN" altLang="zh-CN" dirty="0"/>
              <a:t>中的属性名</a:t>
            </a:r>
            <a:r>
              <a:rPr lang="en-US" altLang="zh-CN" dirty="0"/>
              <a:t>request</a:t>
            </a:r>
            <a:r>
              <a:rPr lang="zh-CN" altLang="zh-CN" dirty="0"/>
              <a:t>中的参数名必须相同。　　</a:t>
            </a:r>
            <a:endParaRPr lang="zh-CN" altLang="zh-CN" dirty="0"/>
          </a:p>
          <a:p>
            <a:pPr indent="446405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value</a:t>
            </a:r>
            <a:r>
              <a:rPr lang="zh-CN" altLang="zh-CN" dirty="0"/>
              <a:t>属性用来指定</a:t>
            </a:r>
            <a:r>
              <a:rPr lang="en-US" altLang="zh-CN" dirty="0"/>
              <a:t>Bean</a:t>
            </a:r>
            <a:r>
              <a:rPr lang="zh-CN" altLang="zh-CN" dirty="0"/>
              <a:t>属性的值。这个值可以是一个</a:t>
            </a:r>
            <a:r>
              <a:rPr lang="en-US" altLang="zh-CN" dirty="0"/>
              <a:t>String</a:t>
            </a:r>
            <a:r>
              <a:rPr lang="zh-CN" altLang="zh-CN" dirty="0"/>
              <a:t>常量或者是一个表达式。</a:t>
            </a:r>
            <a:r>
              <a:rPr lang="en-US" altLang="zh-CN" dirty="0"/>
              <a:t>value</a:t>
            </a:r>
            <a:r>
              <a:rPr lang="zh-CN" altLang="zh-CN" dirty="0"/>
              <a:t>的字符串数据将会自动地转换为相应的</a:t>
            </a:r>
            <a:r>
              <a:rPr lang="en-US" altLang="zh-CN" dirty="0"/>
              <a:t>Bean</a:t>
            </a:r>
            <a:r>
              <a:rPr lang="zh-CN" altLang="zh-CN" dirty="0"/>
              <a:t>属性的类型。</a:t>
            </a:r>
            <a:endParaRPr lang="zh-CN" altLang="zh-CN" dirty="0"/>
          </a:p>
          <a:p>
            <a:pPr indent="446405"/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 err="1"/>
              <a:t>param</a:t>
            </a:r>
            <a:r>
              <a:rPr lang="zh-CN" altLang="zh-CN" dirty="0"/>
              <a:t>属性指定了从“</a:t>
            </a:r>
            <a:r>
              <a:rPr lang="en-US" altLang="zh-CN" dirty="0"/>
              <a:t>request</a:t>
            </a:r>
            <a:r>
              <a:rPr lang="zh-CN" altLang="zh-CN" dirty="0"/>
              <a:t>”对象的某一参数取值以设置</a:t>
            </a:r>
            <a:r>
              <a:rPr lang="en-US" altLang="zh-CN" dirty="0"/>
              <a:t>Bean</a:t>
            </a:r>
            <a:r>
              <a:rPr lang="zh-CN" altLang="zh-CN" dirty="0"/>
              <a:t>的同名属性，即要将其值赋给一个</a:t>
            </a:r>
            <a:r>
              <a:rPr lang="en-US" altLang="zh-CN" dirty="0"/>
              <a:t>Bean</a:t>
            </a:r>
            <a:r>
              <a:rPr lang="zh-CN" altLang="zh-CN" dirty="0"/>
              <a:t>属性的</a:t>
            </a:r>
            <a:r>
              <a:rPr lang="en-US" altLang="zh-CN" dirty="0"/>
              <a:t>http</a:t>
            </a:r>
            <a:r>
              <a:rPr lang="zh-CN" altLang="zh-CN" dirty="0"/>
              <a:t>请求的参数的名称。</a:t>
            </a:r>
            <a:endParaRPr lang="zh-CN" altLang="zh-CN" dirty="0"/>
          </a:p>
          <a:p>
            <a:pPr indent="446405"/>
            <a:r>
              <a:rPr lang="zh-CN" altLang="zh-CN" dirty="0"/>
              <a:t>根据</a:t>
            </a:r>
            <a:r>
              <a:rPr lang="en-US" altLang="zh-CN" dirty="0"/>
              <a:t>JSP</a:t>
            </a:r>
            <a:r>
              <a:rPr lang="zh-CN" altLang="zh-CN" dirty="0"/>
              <a:t>规范，如下代码都是合法的。</a:t>
            </a:r>
            <a:endParaRPr lang="zh-CN" altLang="zh-CN" dirty="0"/>
          </a:p>
        </p:txBody>
      </p:sp>
      <p:sp>
        <p:nvSpPr>
          <p:cNvPr id="4" name="矩形 3"/>
          <p:cNvSpPr/>
          <p:nvPr/>
        </p:nvSpPr>
        <p:spPr>
          <a:xfrm>
            <a:off x="1304260" y="4000006"/>
            <a:ext cx="9285768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&lt;</a:t>
            </a:r>
            <a:r>
              <a:rPr lang="en-US" altLang="zh-CN" dirty="0" err="1"/>
              <a:t>jsp:setProperty</a:t>
            </a:r>
            <a:r>
              <a:rPr lang="en-US" altLang="zh-CN" dirty="0"/>
              <a:t>  name= "</a:t>
            </a:r>
            <a:r>
              <a:rPr lang="en-US" altLang="zh-CN" dirty="0" err="1"/>
              <a:t>TestBean</a:t>
            </a:r>
            <a:r>
              <a:rPr lang="en-US" altLang="zh-CN" dirty="0"/>
              <a:t> " property= " * " /&gt;</a:t>
            </a:r>
            <a:endParaRPr lang="zh-CN" altLang="zh-CN" dirty="0"/>
          </a:p>
          <a:p>
            <a:r>
              <a:rPr lang="en-US" altLang="zh-CN" dirty="0"/>
              <a:t>&lt;</a:t>
            </a:r>
            <a:r>
              <a:rPr lang="en-US" altLang="zh-CN" dirty="0" err="1"/>
              <a:t>jsp:setProperty</a:t>
            </a:r>
            <a:r>
              <a:rPr lang="en-US" altLang="zh-CN" dirty="0"/>
              <a:t>  name= "</a:t>
            </a:r>
            <a:r>
              <a:rPr lang="en-US" altLang="zh-CN" dirty="0" err="1"/>
              <a:t>TestBean</a:t>
            </a:r>
            <a:r>
              <a:rPr lang="en-US" altLang="zh-CN" dirty="0"/>
              <a:t> " property= "</a:t>
            </a:r>
            <a:r>
              <a:rPr lang="en-US" altLang="zh-CN" dirty="0" err="1"/>
              <a:t>usename</a:t>
            </a:r>
            <a:r>
              <a:rPr lang="en-US" altLang="zh-CN" dirty="0"/>
              <a:t>" /&gt;</a:t>
            </a:r>
            <a:endParaRPr lang="zh-CN" altLang="zh-CN" dirty="0"/>
          </a:p>
          <a:p>
            <a:r>
              <a:rPr lang="en-US" altLang="zh-CN" dirty="0"/>
              <a:t>&lt;</a:t>
            </a:r>
            <a:r>
              <a:rPr lang="en-US" altLang="zh-CN" dirty="0" err="1"/>
              <a:t>jsp:setProperty</a:t>
            </a:r>
            <a:r>
              <a:rPr lang="en-US" altLang="zh-CN" dirty="0"/>
              <a:t>  name= "</a:t>
            </a:r>
            <a:r>
              <a:rPr lang="en-US" altLang="zh-CN" dirty="0" err="1"/>
              <a:t>TestBean</a:t>
            </a:r>
            <a:r>
              <a:rPr lang="en-US" altLang="zh-CN" dirty="0"/>
              <a:t> " property= "</a:t>
            </a:r>
            <a:r>
              <a:rPr lang="en-US" altLang="zh-CN" dirty="0" err="1"/>
              <a:t>usename</a:t>
            </a:r>
            <a:r>
              <a:rPr lang="en-US" altLang="zh-CN" dirty="0"/>
              <a:t>"  value= "jack" /&gt;</a:t>
            </a:r>
            <a:endParaRPr lang="zh-CN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464" y="282012"/>
            <a:ext cx="3713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5. &lt;</a:t>
            </a:r>
            <a:r>
              <a:rPr lang="en-US" altLang="zh-CN" sz="2400" b="1" dirty="0" err="1">
                <a:solidFill>
                  <a:schemeClr val="bg1"/>
                </a:solidFill>
              </a:rPr>
              <a:t>jsp:getProperty</a:t>
            </a:r>
            <a:r>
              <a:rPr lang="en-US" altLang="zh-CN" sz="2400" b="1" dirty="0">
                <a:solidFill>
                  <a:schemeClr val="bg1"/>
                </a:solidFill>
              </a:rPr>
              <a:t>&gt;</a:t>
            </a:r>
            <a:endParaRPr lang="zh-CN" altLang="zh-CN" sz="24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49720" y="1011497"/>
            <a:ext cx="3704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&lt;</a:t>
            </a:r>
            <a:r>
              <a:rPr lang="en-US" altLang="zh-CN" dirty="0" err="1"/>
              <a:t>jsp:getProperty</a:t>
            </a:r>
            <a:r>
              <a:rPr lang="en-US" altLang="zh-CN" dirty="0"/>
              <a:t>&gt;</a:t>
            </a:r>
            <a:r>
              <a:rPr lang="zh-CN" altLang="zh-CN" dirty="0"/>
              <a:t>的语法规则如下：</a:t>
            </a:r>
            <a:endParaRPr lang="zh-CN" altLang="zh-CN" dirty="0"/>
          </a:p>
        </p:txBody>
      </p:sp>
      <p:sp>
        <p:nvSpPr>
          <p:cNvPr id="4" name="圆角矩形 3"/>
          <p:cNvSpPr/>
          <p:nvPr/>
        </p:nvSpPr>
        <p:spPr>
          <a:xfrm>
            <a:off x="1149719" y="1400967"/>
            <a:ext cx="9344615" cy="4086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&lt;</a:t>
            </a:r>
            <a:r>
              <a:rPr lang="en-US" altLang="zh-CN" dirty="0" err="1"/>
              <a:t>jsp:getProperty</a:t>
            </a:r>
            <a:r>
              <a:rPr lang="en-US" altLang="zh-CN" dirty="0"/>
              <a:t> name= "</a:t>
            </a:r>
            <a:r>
              <a:rPr lang="en-US" altLang="zh-CN" dirty="0" err="1"/>
              <a:t>BeanName</a:t>
            </a:r>
            <a:r>
              <a:rPr lang="en-US" altLang="zh-CN" dirty="0"/>
              <a:t> " property= " </a:t>
            </a:r>
            <a:r>
              <a:rPr lang="en-US" altLang="zh-CN" dirty="0" err="1"/>
              <a:t>PropertyName</a:t>
            </a:r>
            <a:r>
              <a:rPr lang="en-US" altLang="zh-CN" dirty="0"/>
              <a:t> " /&gt;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1149719" y="1809590"/>
            <a:ext cx="89724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其中属性</a:t>
            </a:r>
            <a:r>
              <a:rPr lang="en-US" altLang="zh-CN" dirty="0"/>
              <a:t>name</a:t>
            </a:r>
            <a:r>
              <a:rPr lang="zh-CN" altLang="zh-CN" dirty="0"/>
              <a:t>是</a:t>
            </a:r>
            <a:r>
              <a:rPr lang="en-US" altLang="zh-CN" dirty="0"/>
              <a:t>JavaBean</a:t>
            </a:r>
            <a:r>
              <a:rPr lang="zh-CN" altLang="zh-CN" dirty="0"/>
              <a:t>实例的名称，</a:t>
            </a:r>
            <a:r>
              <a:rPr lang="en-US" altLang="zh-CN" dirty="0"/>
              <a:t>property</a:t>
            </a:r>
            <a:r>
              <a:rPr lang="zh-CN" altLang="zh-CN" dirty="0"/>
              <a:t>是要显示的属性的名称。</a:t>
            </a:r>
            <a:endParaRPr lang="zh-CN" altLang="zh-CN" dirty="0"/>
          </a:p>
          <a:p>
            <a:r>
              <a:rPr lang="zh-CN" altLang="zh-CN" dirty="0"/>
              <a:t>根据语法规则，如下代码是合法的。</a:t>
            </a:r>
            <a:endParaRPr lang="zh-CN" altLang="zh-CN" dirty="0"/>
          </a:p>
        </p:txBody>
      </p:sp>
      <p:sp>
        <p:nvSpPr>
          <p:cNvPr id="6" name="圆角矩形 5"/>
          <p:cNvSpPr/>
          <p:nvPr/>
        </p:nvSpPr>
        <p:spPr>
          <a:xfrm>
            <a:off x="1149720" y="2505670"/>
            <a:ext cx="9344614" cy="71508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&lt;</a:t>
            </a:r>
            <a:r>
              <a:rPr lang="en-US" altLang="zh-CN" dirty="0" err="1"/>
              <a:t>jsp:useBean</a:t>
            </a:r>
            <a:r>
              <a:rPr lang="en-US" altLang="zh-CN" dirty="0"/>
              <a:t> id="test" scope="page" class="</a:t>
            </a:r>
            <a:r>
              <a:rPr lang="en-US" altLang="zh-CN" dirty="0" err="1"/>
              <a:t>test.TestBean</a:t>
            </a:r>
            <a:r>
              <a:rPr lang="en-US" altLang="zh-CN" dirty="0"/>
              <a:t>" /&gt;</a:t>
            </a:r>
            <a:endParaRPr lang="zh-CN" altLang="zh-CN" dirty="0"/>
          </a:p>
          <a:p>
            <a:r>
              <a:rPr lang="en-US" altLang="zh-CN" dirty="0"/>
              <a:t>&lt;h1&gt;Get of string :&lt;</a:t>
            </a:r>
            <a:r>
              <a:rPr lang="en-US" altLang="zh-CN" dirty="0" err="1"/>
              <a:t>jsp:getProperty</a:t>
            </a:r>
            <a:r>
              <a:rPr lang="en-US" altLang="zh-CN" dirty="0"/>
              <a:t>  name= "test " property= "</a:t>
            </a:r>
            <a:r>
              <a:rPr lang="en-US" altLang="zh-CN" dirty="0" err="1"/>
              <a:t>StringValue</a:t>
            </a:r>
            <a:r>
              <a:rPr lang="en-US" altLang="zh-CN" dirty="0"/>
              <a:t>" /&gt;&lt;/h1&gt;</a:t>
            </a:r>
            <a:endParaRPr lang="zh-CN" altLang="zh-CN" dirty="0"/>
          </a:p>
        </p:txBody>
      </p:sp>
    </p:spTree>
  </p:cSld>
  <p:clrMapOvr>
    <a:masterClrMapping/>
  </p:clrMapOvr>
  <p:transition spd="slow">
    <p:randomBar dir="vert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464" y="282012"/>
            <a:ext cx="3713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6. &lt;</a:t>
            </a:r>
            <a:r>
              <a:rPr lang="en-US" altLang="zh-CN" sz="2400" b="1" dirty="0" err="1">
                <a:solidFill>
                  <a:schemeClr val="bg1"/>
                </a:solidFill>
              </a:rPr>
              <a:t>jsp:forward</a:t>
            </a:r>
            <a:r>
              <a:rPr lang="en-US" altLang="zh-CN" sz="2400" b="1" dirty="0">
                <a:solidFill>
                  <a:schemeClr val="bg1"/>
                </a:solidFill>
              </a:rPr>
              <a:t>&gt;</a:t>
            </a:r>
            <a:endParaRPr lang="zh-CN" altLang="zh-CN" sz="24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98573" y="1000864"/>
            <a:ext cx="3331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&lt;</a:t>
            </a:r>
            <a:r>
              <a:rPr lang="en-US" altLang="zh-CN" dirty="0" err="1"/>
              <a:t>jsp:forward</a:t>
            </a:r>
            <a:r>
              <a:rPr lang="en-US" altLang="zh-CN" dirty="0"/>
              <a:t>&gt;</a:t>
            </a:r>
            <a:r>
              <a:rPr lang="zh-CN" altLang="zh-CN" dirty="0"/>
              <a:t>的语法规则如下：</a:t>
            </a:r>
            <a:endParaRPr lang="zh-CN" altLang="zh-CN" dirty="0"/>
          </a:p>
        </p:txBody>
      </p:sp>
      <p:sp>
        <p:nvSpPr>
          <p:cNvPr id="4" name="圆角矩形 3"/>
          <p:cNvSpPr/>
          <p:nvPr/>
        </p:nvSpPr>
        <p:spPr>
          <a:xfrm>
            <a:off x="1098573" y="1370196"/>
            <a:ext cx="9693474" cy="4086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&lt;</a:t>
            </a:r>
            <a:r>
              <a:rPr lang="en-US" altLang="zh-CN" dirty="0" err="1"/>
              <a:t>jsp:forward</a:t>
            </a:r>
            <a:r>
              <a:rPr lang="en-US" altLang="zh-CN" dirty="0"/>
              <a:t> page=" { </a:t>
            </a:r>
            <a:r>
              <a:rPr lang="en-US" altLang="zh-CN" dirty="0" err="1"/>
              <a:t>relativeURL</a:t>
            </a:r>
            <a:r>
              <a:rPr lang="en-US" altLang="zh-CN" dirty="0"/>
              <a:t> | &lt;%= expression %&gt; } " /&gt;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1098573" y="186210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或者为：</a:t>
            </a:r>
            <a:endParaRPr lang="zh-CN" altLang="zh-CN" dirty="0"/>
          </a:p>
        </p:txBody>
      </p:sp>
      <p:sp>
        <p:nvSpPr>
          <p:cNvPr id="6" name="圆角矩形 5"/>
          <p:cNvSpPr/>
          <p:nvPr/>
        </p:nvSpPr>
        <p:spPr>
          <a:xfrm>
            <a:off x="1098573" y="2217464"/>
            <a:ext cx="9693474" cy="102155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&lt;</a:t>
            </a:r>
            <a:r>
              <a:rPr lang="en-US" altLang="zh-CN" dirty="0" err="1"/>
              <a:t>jsp:forward</a:t>
            </a:r>
            <a:r>
              <a:rPr lang="en-US" altLang="zh-CN" dirty="0"/>
              <a:t> page=" { </a:t>
            </a:r>
            <a:r>
              <a:rPr lang="en-US" altLang="zh-CN" dirty="0" err="1"/>
              <a:t>relativeURL</a:t>
            </a:r>
            <a:r>
              <a:rPr lang="en-US" altLang="zh-CN" dirty="0"/>
              <a:t> | &lt;%= expression %&gt; } " &gt;</a:t>
            </a:r>
            <a:endParaRPr lang="zh-CN" altLang="zh-CN" dirty="0"/>
          </a:p>
          <a:p>
            <a:r>
              <a:rPr lang="en-US" altLang="zh-CN" dirty="0"/>
              <a:t>	&lt;</a:t>
            </a:r>
            <a:r>
              <a:rPr lang="en-US" altLang="zh-CN" dirty="0" err="1"/>
              <a:t>jsp:param</a:t>
            </a:r>
            <a:r>
              <a:rPr lang="en-US" altLang="zh-CN" dirty="0"/>
              <a:t> name="</a:t>
            </a:r>
            <a:r>
              <a:rPr lang="en-US" altLang="zh-CN" dirty="0" err="1"/>
              <a:t>paramName</a:t>
            </a:r>
            <a:r>
              <a:rPr lang="en-US" altLang="zh-CN" dirty="0"/>
              <a:t>" value="{ </a:t>
            </a:r>
            <a:r>
              <a:rPr lang="en-US" altLang="zh-CN" dirty="0" err="1"/>
              <a:t>paramValue</a:t>
            </a:r>
            <a:r>
              <a:rPr lang="en-US" altLang="zh-CN" dirty="0"/>
              <a:t> | &lt;%= expression %&gt;}" /&gt;</a:t>
            </a:r>
            <a:endParaRPr lang="zh-CN" altLang="zh-CN" dirty="0"/>
          </a:p>
          <a:p>
            <a:r>
              <a:rPr lang="en-US" altLang="zh-CN" dirty="0"/>
              <a:t>&lt;/</a:t>
            </a:r>
            <a:r>
              <a:rPr lang="en-US" altLang="zh-CN" dirty="0" err="1"/>
              <a:t>jsp:forward</a:t>
            </a:r>
            <a:r>
              <a:rPr lang="en-US" altLang="zh-CN" dirty="0"/>
              <a:t>&gt;</a:t>
            </a:r>
            <a:endParaRPr lang="zh-CN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520995" y="3239020"/>
            <a:ext cx="10590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405"/>
            <a:r>
              <a:rPr lang="en-US" altLang="zh-CN" dirty="0"/>
              <a:t>&lt;</a:t>
            </a:r>
            <a:r>
              <a:rPr lang="en-US" altLang="zh-CN" dirty="0" err="1"/>
              <a:t>jsp:forward</a:t>
            </a:r>
            <a:r>
              <a:rPr lang="en-US" altLang="zh-CN" dirty="0"/>
              <a:t>&gt;</a:t>
            </a:r>
            <a:r>
              <a:rPr lang="zh-CN" altLang="zh-CN" dirty="0"/>
              <a:t>可以重定向一个</a:t>
            </a:r>
            <a:r>
              <a:rPr lang="en-US" altLang="zh-CN" dirty="0"/>
              <a:t>html</a:t>
            </a:r>
            <a:r>
              <a:rPr lang="zh-CN" altLang="zh-CN" dirty="0"/>
              <a:t>文件、</a:t>
            </a:r>
            <a:r>
              <a:rPr lang="en-US" altLang="zh-CN" dirty="0"/>
              <a:t>JSP</a:t>
            </a:r>
            <a:r>
              <a:rPr lang="zh-CN" altLang="zh-CN" dirty="0"/>
              <a:t>文件或者是一个程序段。</a:t>
            </a:r>
            <a:r>
              <a:rPr lang="en-US" altLang="zh-CN" dirty="0"/>
              <a:t>&lt;</a:t>
            </a:r>
            <a:r>
              <a:rPr lang="en-US" altLang="zh-CN" dirty="0" err="1"/>
              <a:t>jsp:forward</a:t>
            </a:r>
            <a:r>
              <a:rPr lang="en-US" altLang="zh-CN" dirty="0"/>
              <a:t>&gt;</a:t>
            </a:r>
            <a:r>
              <a:rPr lang="zh-CN" altLang="zh-CN" dirty="0"/>
              <a:t>动作把用户的请求转到另外的页面进行处理。</a:t>
            </a:r>
            <a:r>
              <a:rPr lang="en-US" altLang="zh-CN" dirty="0"/>
              <a:t>&lt;</a:t>
            </a:r>
            <a:r>
              <a:rPr lang="en-US" altLang="zh-CN" dirty="0" err="1"/>
              <a:t>jsp:forward</a:t>
            </a:r>
            <a:r>
              <a:rPr lang="en-US" altLang="zh-CN" dirty="0"/>
              <a:t>&gt;</a:t>
            </a:r>
            <a:r>
              <a:rPr lang="zh-CN" altLang="zh-CN" dirty="0"/>
              <a:t>标记只有一个属性</a:t>
            </a:r>
            <a:r>
              <a:rPr lang="en-US" altLang="zh-CN" dirty="0"/>
              <a:t>page</a:t>
            </a:r>
            <a:r>
              <a:rPr lang="zh-CN" altLang="zh-CN" dirty="0"/>
              <a:t>。</a:t>
            </a:r>
            <a:r>
              <a:rPr lang="en-US" altLang="zh-CN" dirty="0"/>
              <a:t>page</a:t>
            </a:r>
            <a:r>
              <a:rPr lang="zh-CN" altLang="zh-CN" dirty="0"/>
              <a:t>属性指定要转发资源的相对</a:t>
            </a:r>
            <a:r>
              <a:rPr lang="en-US" altLang="zh-CN" dirty="0"/>
              <a:t>URL</a:t>
            </a:r>
            <a:r>
              <a:rPr lang="zh-CN" altLang="zh-CN" dirty="0"/>
              <a:t>。</a:t>
            </a:r>
            <a:r>
              <a:rPr lang="en-US" altLang="zh-CN" dirty="0"/>
              <a:t>page</a:t>
            </a:r>
            <a:r>
              <a:rPr lang="zh-CN" altLang="zh-CN" dirty="0"/>
              <a:t>的值既可以直接给出，也可以在请求的时候动态计算。例如：</a:t>
            </a:r>
            <a:endParaRPr lang="zh-CN" altLang="zh-CN" dirty="0"/>
          </a:p>
        </p:txBody>
      </p:sp>
      <p:sp>
        <p:nvSpPr>
          <p:cNvPr id="8" name="圆角矩形 7"/>
          <p:cNvSpPr/>
          <p:nvPr/>
        </p:nvSpPr>
        <p:spPr>
          <a:xfrm>
            <a:off x="1098573" y="4162350"/>
            <a:ext cx="9693474" cy="71508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&lt;</a:t>
            </a:r>
            <a:r>
              <a:rPr lang="en-US" altLang="zh-CN" dirty="0" err="1"/>
              <a:t>jsp:forward</a:t>
            </a:r>
            <a:r>
              <a:rPr lang="en-US" altLang="zh-CN" dirty="0"/>
              <a:t> page = "/</a:t>
            </a:r>
            <a:r>
              <a:rPr lang="en-US" altLang="zh-CN" dirty="0" err="1"/>
              <a:t>utils</a:t>
            </a:r>
            <a:r>
              <a:rPr lang="en-US" altLang="zh-CN" dirty="0"/>
              <a:t>/</a:t>
            </a:r>
            <a:r>
              <a:rPr lang="en-US" altLang="zh-CN" dirty="0" err="1"/>
              <a:t>errorReporter.jsp</a:t>
            </a:r>
            <a:r>
              <a:rPr lang="en-US" altLang="zh-CN" dirty="0"/>
              <a:t>" /&gt;</a:t>
            </a:r>
            <a:endParaRPr lang="zh-CN" altLang="zh-CN" dirty="0"/>
          </a:p>
          <a:p>
            <a:r>
              <a:rPr lang="en-US" altLang="zh-CN" dirty="0"/>
              <a:t>&lt;</a:t>
            </a:r>
            <a:r>
              <a:rPr lang="en-US" altLang="zh-CN" dirty="0" err="1"/>
              <a:t>jsp:forward</a:t>
            </a:r>
            <a:r>
              <a:rPr lang="en-US" altLang="zh-CN" dirty="0"/>
              <a:t> page = "&lt;% = </a:t>
            </a:r>
            <a:r>
              <a:rPr lang="en-US" altLang="zh-CN" dirty="0" err="1"/>
              <a:t>someJavaExpression</a:t>
            </a:r>
            <a:r>
              <a:rPr lang="en-US" altLang="zh-CN" dirty="0"/>
              <a:t> %&gt;" /&gt;</a:t>
            </a:r>
            <a:endParaRPr lang="zh-CN" altLang="zh-CN" dirty="0"/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6986697" y="5847907"/>
            <a:ext cx="3746763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示例：</a:t>
            </a:r>
            <a:r>
              <a:rPr lang="en-US" altLang="zh-CN" dirty="0" err="1"/>
              <a:t>JSPExample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en-US" altLang="zh-CN" dirty="0" err="1"/>
              <a:t>forward.jsp</a:t>
            </a:r>
            <a:endParaRPr lang="zh-CN" altLang="en-US" dirty="0"/>
          </a:p>
        </p:txBody>
      </p:sp>
    </p:spTree>
  </p:cSld>
  <p:clrMapOvr>
    <a:masterClrMapping/>
  </p:clrMapOvr>
  <p:transition spd="slow">
    <p:pull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464" y="282012"/>
            <a:ext cx="3713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7. &lt;</a:t>
            </a:r>
            <a:r>
              <a:rPr lang="en-US" altLang="zh-CN" sz="2400" b="1" dirty="0" err="1">
                <a:solidFill>
                  <a:schemeClr val="bg1"/>
                </a:solidFill>
              </a:rPr>
              <a:t>jsp:plugin</a:t>
            </a:r>
            <a:r>
              <a:rPr lang="en-US" altLang="zh-CN" sz="2400" b="1" dirty="0">
                <a:solidFill>
                  <a:schemeClr val="bg1"/>
                </a:solidFill>
              </a:rPr>
              <a:t>&gt;</a:t>
            </a:r>
            <a:endParaRPr lang="zh-CN" altLang="zh-CN" sz="24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39948" y="1022129"/>
            <a:ext cx="3171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&lt;</a:t>
            </a:r>
            <a:r>
              <a:rPr lang="en-US" altLang="zh-CN" dirty="0" err="1"/>
              <a:t>jsp:plugin</a:t>
            </a:r>
            <a:r>
              <a:rPr lang="en-US" altLang="zh-CN" dirty="0"/>
              <a:t>&gt;</a:t>
            </a:r>
            <a:r>
              <a:rPr lang="zh-CN" altLang="zh-CN" dirty="0"/>
              <a:t>的语法规则如下：</a:t>
            </a:r>
            <a:endParaRPr lang="zh-CN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1139948" y="1391461"/>
            <a:ext cx="9431079" cy="4862810"/>
          </a:xfrm>
          <a:prstGeom prst="roundRect">
            <a:avLst>
              <a:gd name="adj" fmla="val 3774"/>
            </a:avLst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          &lt;</a:t>
            </a:r>
            <a:r>
              <a:rPr lang="en-US" altLang="zh-CN" sz="1600" dirty="0" err="1"/>
              <a:t>jsp:plugin</a:t>
            </a:r>
            <a:endParaRPr lang="zh-CN" altLang="zh-CN" sz="1600" dirty="0"/>
          </a:p>
          <a:p>
            <a:r>
              <a:rPr lang="en-US" altLang="zh-CN" sz="1600" dirty="0"/>
              <a:t>	type="bean | applet"</a:t>
            </a:r>
            <a:endParaRPr lang="zh-CN" altLang="zh-CN" sz="1600" dirty="0"/>
          </a:p>
          <a:p>
            <a:r>
              <a:rPr lang="en-US" altLang="zh-CN" sz="1600" dirty="0"/>
              <a:t>  	    code="</a:t>
            </a:r>
            <a:r>
              <a:rPr lang="en-US" altLang="zh-CN" sz="1600" dirty="0" err="1"/>
              <a:t>classFileName</a:t>
            </a:r>
            <a:r>
              <a:rPr lang="en-US" altLang="zh-CN" sz="1600" dirty="0"/>
              <a:t>"</a:t>
            </a:r>
            <a:endParaRPr lang="zh-CN" altLang="zh-CN" sz="1600" dirty="0"/>
          </a:p>
          <a:p>
            <a:r>
              <a:rPr lang="en-US" altLang="zh-CN" sz="1600" dirty="0"/>
              <a:t>	 codebase="</a:t>
            </a:r>
            <a:r>
              <a:rPr lang="en-US" altLang="zh-CN" sz="1600" dirty="0" err="1"/>
              <a:t>classFileDirectoryName</a:t>
            </a:r>
            <a:r>
              <a:rPr lang="en-US" altLang="zh-CN" sz="1600" dirty="0"/>
              <a:t>"</a:t>
            </a:r>
            <a:endParaRPr lang="zh-CN" altLang="zh-CN" sz="1600" dirty="0"/>
          </a:p>
          <a:p>
            <a:r>
              <a:rPr lang="en-US" altLang="zh-CN" sz="1600" dirty="0"/>
              <a:t>	 [ name="</a:t>
            </a:r>
            <a:r>
              <a:rPr lang="en-US" altLang="zh-CN" sz="1600" dirty="0" err="1"/>
              <a:t>instanceName</a:t>
            </a:r>
            <a:r>
              <a:rPr lang="en-US" altLang="zh-CN" sz="1600" dirty="0"/>
              <a:t>" ]</a:t>
            </a:r>
            <a:endParaRPr lang="zh-CN" altLang="zh-CN" sz="1600" dirty="0"/>
          </a:p>
          <a:p>
            <a:r>
              <a:rPr lang="en-US" altLang="zh-CN" sz="1600" dirty="0"/>
              <a:t>	 [ archive="</a:t>
            </a:r>
            <a:r>
              <a:rPr lang="en-US" altLang="zh-CN" sz="1600" dirty="0" err="1"/>
              <a:t>URIToArchive</a:t>
            </a:r>
            <a:r>
              <a:rPr lang="en-US" altLang="zh-CN" sz="1600" dirty="0"/>
              <a:t> ,</a:t>
            </a:r>
            <a:r>
              <a:rPr lang="en-US" altLang="zh-CN" sz="1600" b="1" dirty="0"/>
              <a:t>…</a:t>
            </a:r>
            <a:r>
              <a:rPr lang="en-US" altLang="zh-CN" sz="1600" dirty="0"/>
              <a:t>" ]</a:t>
            </a:r>
            <a:endParaRPr lang="zh-CN" altLang="zh-CN" sz="1600" dirty="0"/>
          </a:p>
          <a:p>
            <a:r>
              <a:rPr lang="en-US" altLang="zh-CN" sz="1600" dirty="0"/>
              <a:t>	 [ align="bottom | top | middle | left | right" ]</a:t>
            </a:r>
            <a:endParaRPr lang="zh-CN" altLang="zh-CN" sz="1600" dirty="0"/>
          </a:p>
          <a:p>
            <a:r>
              <a:rPr lang="en-US" altLang="zh-CN" sz="1600" dirty="0"/>
              <a:t>	 [ height="</a:t>
            </a:r>
            <a:r>
              <a:rPr lang="en-US" altLang="zh-CN" sz="1600" dirty="0" err="1"/>
              <a:t>displayPixels</a:t>
            </a:r>
            <a:r>
              <a:rPr lang="en-US" altLang="zh-CN" sz="1600" dirty="0"/>
              <a:t>" ]</a:t>
            </a:r>
            <a:endParaRPr lang="zh-CN" altLang="zh-CN" sz="1600" dirty="0"/>
          </a:p>
          <a:p>
            <a:r>
              <a:rPr lang="en-US" altLang="zh-CN" sz="1600" dirty="0"/>
              <a:t>	 [ width="</a:t>
            </a:r>
            <a:r>
              <a:rPr lang="en-US" altLang="zh-CN" sz="1600" dirty="0" err="1"/>
              <a:t>displayPixels</a:t>
            </a:r>
            <a:r>
              <a:rPr lang="en-US" altLang="zh-CN" sz="1600" dirty="0"/>
              <a:t>" ]</a:t>
            </a:r>
            <a:endParaRPr lang="zh-CN" altLang="zh-CN" sz="1600" dirty="0"/>
          </a:p>
          <a:p>
            <a:r>
              <a:rPr lang="en-US" altLang="zh-CN" sz="1600" dirty="0"/>
              <a:t>	 [ </a:t>
            </a:r>
            <a:r>
              <a:rPr lang="en-US" altLang="zh-CN" sz="1600" dirty="0" err="1"/>
              <a:t>hspace</a:t>
            </a:r>
            <a:r>
              <a:rPr lang="en-US" altLang="zh-CN" sz="1600" dirty="0"/>
              <a:t>="</a:t>
            </a:r>
            <a:r>
              <a:rPr lang="en-US" altLang="zh-CN" sz="1600" dirty="0" err="1"/>
              <a:t>leftRightPixels</a:t>
            </a:r>
            <a:r>
              <a:rPr lang="en-US" altLang="zh-CN" sz="1600" dirty="0"/>
              <a:t>" ]</a:t>
            </a:r>
            <a:endParaRPr lang="zh-CN" altLang="zh-CN" sz="1600" dirty="0"/>
          </a:p>
          <a:p>
            <a:r>
              <a:rPr lang="en-US" altLang="zh-CN" sz="1600" dirty="0"/>
              <a:t>	 [ </a:t>
            </a:r>
            <a:r>
              <a:rPr lang="en-US" altLang="zh-CN" sz="1600" dirty="0" err="1"/>
              <a:t>vspace</a:t>
            </a:r>
            <a:r>
              <a:rPr lang="en-US" altLang="zh-CN" sz="1600" dirty="0"/>
              <a:t>="</a:t>
            </a:r>
            <a:r>
              <a:rPr lang="en-US" altLang="zh-CN" sz="1600" dirty="0" err="1"/>
              <a:t>topBottomPixels</a:t>
            </a:r>
            <a:r>
              <a:rPr lang="en-US" altLang="zh-CN" sz="1600" dirty="0"/>
              <a:t>" ]</a:t>
            </a:r>
            <a:endParaRPr lang="zh-CN" altLang="zh-CN" sz="1600" dirty="0"/>
          </a:p>
          <a:p>
            <a:r>
              <a:rPr lang="en-US" altLang="zh-CN" sz="1600" dirty="0"/>
              <a:t>	[ </a:t>
            </a:r>
            <a:r>
              <a:rPr lang="en-US" altLang="zh-CN" sz="1600" dirty="0" err="1"/>
              <a:t>jreversion</a:t>
            </a:r>
            <a:r>
              <a:rPr lang="en-US" altLang="zh-CN" sz="1600" dirty="0"/>
              <a:t>="</a:t>
            </a:r>
            <a:r>
              <a:rPr lang="en-US" altLang="zh-CN" sz="1600" dirty="0" err="1"/>
              <a:t>JREVersionNumber</a:t>
            </a:r>
            <a:r>
              <a:rPr lang="en-US" altLang="zh-CN" sz="1600" dirty="0"/>
              <a:t> | 1.2 " ]</a:t>
            </a:r>
            <a:endParaRPr lang="zh-CN" altLang="zh-CN" sz="1600" dirty="0"/>
          </a:p>
          <a:p>
            <a:r>
              <a:rPr lang="en-US" altLang="zh-CN" sz="1600" dirty="0"/>
              <a:t>	 [ </a:t>
            </a:r>
            <a:r>
              <a:rPr lang="en-US" altLang="zh-CN" sz="1600" dirty="0" err="1"/>
              <a:t>nspluginurl</a:t>
            </a:r>
            <a:r>
              <a:rPr lang="en-US" altLang="zh-CN" sz="1600" dirty="0"/>
              <a:t>="</a:t>
            </a:r>
            <a:r>
              <a:rPr lang="en-US" altLang="zh-CN" sz="1600" dirty="0" err="1"/>
              <a:t>URLToPlugin</a:t>
            </a:r>
            <a:r>
              <a:rPr lang="en-US" altLang="zh-CN" sz="1600" dirty="0"/>
              <a:t>" ]</a:t>
            </a:r>
            <a:endParaRPr lang="zh-CN" altLang="zh-CN" sz="1600" dirty="0"/>
          </a:p>
          <a:p>
            <a:r>
              <a:rPr lang="en-US" altLang="zh-CN" sz="1600" dirty="0"/>
              <a:t>	 [ </a:t>
            </a:r>
            <a:r>
              <a:rPr lang="en-US" altLang="zh-CN" sz="1600" dirty="0" err="1"/>
              <a:t>iepluginurl</a:t>
            </a:r>
            <a:r>
              <a:rPr lang="en-US" altLang="zh-CN" sz="1600" dirty="0"/>
              <a:t> ="</a:t>
            </a:r>
            <a:r>
              <a:rPr lang="en-US" altLang="zh-CN" sz="1600" dirty="0" err="1"/>
              <a:t>URLToPlugin</a:t>
            </a:r>
            <a:r>
              <a:rPr lang="en-US" altLang="zh-CN" sz="1600" dirty="0"/>
              <a:t>" ]&gt;</a:t>
            </a:r>
            <a:endParaRPr lang="zh-CN" altLang="zh-CN" sz="1600" dirty="0"/>
          </a:p>
          <a:p>
            <a:r>
              <a:rPr lang="en-US" altLang="zh-CN" sz="1600" dirty="0"/>
              <a:t>	 [&lt;</a:t>
            </a:r>
            <a:r>
              <a:rPr lang="en-US" altLang="zh-CN" sz="1600" dirty="0" err="1"/>
              <a:t>jsp:params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r>
              <a:rPr lang="en-US" altLang="zh-CN" sz="1600" dirty="0"/>
              <a:t>	[&lt;</a:t>
            </a:r>
            <a:r>
              <a:rPr lang="en-US" altLang="zh-CN" sz="1600" dirty="0" err="1"/>
              <a:t>jsp:params</a:t>
            </a:r>
            <a:r>
              <a:rPr lang="en-US" altLang="zh-CN" sz="1600" dirty="0"/>
              <a:t> name="</a:t>
            </a:r>
            <a:r>
              <a:rPr lang="en-US" altLang="zh-CN" sz="1600" dirty="0" err="1"/>
              <a:t>paramName</a:t>
            </a:r>
            <a:r>
              <a:rPr lang="en-US" altLang="zh-CN" sz="1600" dirty="0"/>
              <a:t>" value="{ </a:t>
            </a:r>
            <a:r>
              <a:rPr lang="en-US" altLang="zh-CN" sz="1600" dirty="0" err="1"/>
              <a:t>parameterValue</a:t>
            </a:r>
            <a:r>
              <a:rPr lang="en-US" altLang="zh-CN" sz="1600" dirty="0"/>
              <a:t> | &lt;%= expression %&gt;}" /&gt;]+</a:t>
            </a:r>
            <a:endParaRPr lang="zh-CN" altLang="zh-CN" sz="1600" dirty="0"/>
          </a:p>
          <a:p>
            <a:r>
              <a:rPr lang="en-US" altLang="zh-CN" sz="1600" dirty="0"/>
              <a:t>	&lt;/</a:t>
            </a:r>
            <a:r>
              <a:rPr lang="en-US" altLang="zh-CN" sz="1600" dirty="0" err="1"/>
              <a:t>jsp:params</a:t>
            </a:r>
            <a:r>
              <a:rPr lang="en-US" altLang="zh-CN" sz="1600" dirty="0"/>
              <a:t>&gt;]</a:t>
            </a:r>
            <a:endParaRPr lang="zh-CN" altLang="zh-CN" sz="1600" dirty="0"/>
          </a:p>
          <a:p>
            <a:r>
              <a:rPr lang="en-US" altLang="zh-CN" sz="1600" dirty="0"/>
              <a:t>	 [ &lt;</a:t>
            </a:r>
            <a:r>
              <a:rPr lang="en-US" altLang="zh-CN" sz="1600" dirty="0" err="1"/>
              <a:t>jsp:fallback</a:t>
            </a:r>
            <a:r>
              <a:rPr lang="en-US" altLang="zh-CN" sz="1600" dirty="0"/>
              <a:t>&gt; text message for user &lt;/</a:t>
            </a:r>
            <a:r>
              <a:rPr lang="en-US" altLang="zh-CN" sz="1600" dirty="0" err="1"/>
              <a:t>jsp:fallback</a:t>
            </a:r>
            <a:r>
              <a:rPr lang="en-US" altLang="zh-CN" sz="1600" dirty="0"/>
              <a:t>&gt; ]</a:t>
            </a:r>
            <a:endParaRPr lang="zh-CN" altLang="zh-CN" sz="1600" dirty="0"/>
          </a:p>
          <a:p>
            <a:r>
              <a:rPr lang="en-US" altLang="zh-CN" sz="1600" dirty="0"/>
              <a:t>          &lt;/</a:t>
            </a:r>
            <a:r>
              <a:rPr lang="en-US" altLang="zh-CN" sz="1600" dirty="0" err="1"/>
              <a:t>jsp:plugin</a:t>
            </a:r>
            <a:r>
              <a:rPr lang="en-US" altLang="zh-CN" sz="1600" dirty="0"/>
              <a:t>&gt;</a:t>
            </a:r>
            <a:endParaRPr lang="en-US" altLang="zh-CN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464" y="282012"/>
            <a:ext cx="3713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7. &lt;</a:t>
            </a:r>
            <a:r>
              <a:rPr lang="en-US" altLang="zh-CN" sz="2400" b="1" dirty="0" err="1">
                <a:solidFill>
                  <a:schemeClr val="bg1"/>
                </a:solidFill>
              </a:rPr>
              <a:t>jsp:plugin</a:t>
            </a:r>
            <a:r>
              <a:rPr lang="en-US" altLang="zh-CN" sz="2400" b="1" dirty="0">
                <a:solidFill>
                  <a:schemeClr val="bg1"/>
                </a:solidFill>
              </a:rPr>
              <a:t>&gt;</a:t>
            </a:r>
            <a:endParaRPr lang="zh-CN" altLang="zh-CN" sz="2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6177" y="871869"/>
            <a:ext cx="10717618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405">
              <a:lnSpc>
                <a:spcPct val="150000"/>
              </a:lnSpc>
            </a:pPr>
            <a:r>
              <a:rPr lang="zh-CN" altLang="zh-CN" dirty="0"/>
              <a:t>语法参数说明如下：</a:t>
            </a:r>
            <a:endParaRPr lang="zh-CN" altLang="zh-CN" dirty="0"/>
          </a:p>
          <a:p>
            <a:pPr lvl="0" indent="446405"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type</a:t>
            </a:r>
            <a:r>
              <a:rPr lang="zh-CN" altLang="zh-CN" dirty="0"/>
              <a:t>：指定被执行的</a:t>
            </a:r>
            <a:r>
              <a:rPr lang="en-US" altLang="zh-CN" dirty="0"/>
              <a:t>Java</a:t>
            </a:r>
            <a:r>
              <a:rPr lang="zh-CN" altLang="zh-CN" dirty="0"/>
              <a:t>程序的类型是</a:t>
            </a:r>
            <a:r>
              <a:rPr lang="en-US" altLang="zh-CN" dirty="0"/>
              <a:t>JavaBean</a:t>
            </a:r>
            <a:r>
              <a:rPr lang="zh-CN" altLang="zh-CN" dirty="0"/>
              <a:t>还是</a:t>
            </a:r>
            <a:r>
              <a:rPr lang="en-US" altLang="zh-CN" dirty="0"/>
              <a:t>Java Applet</a:t>
            </a:r>
            <a:r>
              <a:rPr lang="zh-CN" altLang="zh-CN" dirty="0"/>
              <a:t>。这个属性没有默认值，所以必须确定该属性的值。</a:t>
            </a:r>
            <a:endParaRPr lang="zh-CN" altLang="zh-CN" dirty="0"/>
          </a:p>
          <a:p>
            <a:pPr lvl="0" indent="446405"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code</a:t>
            </a:r>
            <a:r>
              <a:rPr lang="zh-CN" altLang="zh-CN" dirty="0"/>
              <a:t>：指定会被</a:t>
            </a:r>
            <a:r>
              <a:rPr lang="en-US" altLang="zh-CN" dirty="0"/>
              <a:t>JVM</a:t>
            </a:r>
            <a:r>
              <a:rPr lang="zh-CN" altLang="zh-CN" dirty="0"/>
              <a:t>执行的</a:t>
            </a:r>
            <a:r>
              <a:rPr lang="en-US" altLang="zh-CN" dirty="0"/>
              <a:t>Java Class</a:t>
            </a:r>
            <a:r>
              <a:rPr lang="zh-CN" altLang="zh-CN" dirty="0"/>
              <a:t>的名字，必须以“</a:t>
            </a:r>
            <a:r>
              <a:rPr lang="en-US" altLang="zh-CN" dirty="0"/>
              <a:t>.class</a:t>
            </a:r>
            <a:r>
              <a:rPr lang="zh-CN" altLang="zh-CN" dirty="0"/>
              <a:t>”结尾命名。</a:t>
            </a:r>
            <a:endParaRPr lang="zh-CN" altLang="zh-CN" dirty="0"/>
          </a:p>
          <a:p>
            <a:pPr lvl="0" indent="446405"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codebase</a:t>
            </a:r>
            <a:r>
              <a:rPr lang="zh-CN" altLang="zh-CN" dirty="0"/>
              <a:t>：指定会被执行的</a:t>
            </a:r>
            <a:r>
              <a:rPr lang="en-US" altLang="zh-CN" dirty="0"/>
              <a:t>Java Class</a:t>
            </a:r>
            <a:r>
              <a:rPr lang="zh-CN" altLang="zh-CN" dirty="0"/>
              <a:t>文件所在的目录或则路径，默认值为调用</a:t>
            </a:r>
            <a:r>
              <a:rPr lang="en-US" altLang="zh-CN" dirty="0"/>
              <a:t>&lt;/</a:t>
            </a:r>
            <a:r>
              <a:rPr lang="en-US" altLang="zh-CN" dirty="0" err="1"/>
              <a:t>jsp:plugin</a:t>
            </a:r>
            <a:r>
              <a:rPr lang="en-US" altLang="zh-CN" dirty="0"/>
              <a:t>&gt;</a:t>
            </a:r>
            <a:r>
              <a:rPr lang="zh-CN" altLang="zh-CN" dirty="0"/>
              <a:t>指令的</a:t>
            </a:r>
            <a:r>
              <a:rPr lang="en-US" altLang="zh-CN" dirty="0"/>
              <a:t>JSP</a:t>
            </a:r>
            <a:r>
              <a:rPr lang="zh-CN" altLang="zh-CN" dirty="0"/>
              <a:t>文件的目录。</a:t>
            </a:r>
            <a:endParaRPr lang="zh-CN" altLang="zh-CN" dirty="0"/>
          </a:p>
          <a:p>
            <a:pPr lvl="0" indent="446405"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name</a:t>
            </a:r>
            <a:r>
              <a:rPr lang="zh-CN" altLang="zh-CN" dirty="0"/>
              <a:t>：确定这个</a:t>
            </a:r>
            <a:r>
              <a:rPr lang="en-US" altLang="zh-CN" dirty="0"/>
              <a:t>JavaBean</a:t>
            </a:r>
            <a:r>
              <a:rPr lang="zh-CN" altLang="zh-CN" dirty="0"/>
              <a:t>或者</a:t>
            </a:r>
            <a:r>
              <a:rPr lang="en-US" altLang="zh-CN" dirty="0"/>
              <a:t>Java Applet</a:t>
            </a:r>
            <a:r>
              <a:rPr lang="zh-CN" altLang="zh-CN" dirty="0"/>
              <a:t>程序的名字，它可以在</a:t>
            </a:r>
            <a:r>
              <a:rPr lang="en-US" altLang="zh-CN" dirty="0"/>
              <a:t>JSP</a:t>
            </a:r>
            <a:r>
              <a:rPr lang="zh-CN" altLang="zh-CN" dirty="0"/>
              <a:t>程序的其他地方被调用。</a:t>
            </a:r>
            <a:endParaRPr lang="zh-CN" altLang="zh-CN" dirty="0"/>
          </a:p>
          <a:p>
            <a:pPr lvl="0" indent="446405"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/>
              <a:t>archive</a:t>
            </a:r>
            <a:r>
              <a:rPr lang="zh-CN" altLang="zh-CN" dirty="0"/>
              <a:t>：表示包含对象</a:t>
            </a:r>
            <a:r>
              <a:rPr lang="en-US" altLang="zh-CN" dirty="0"/>
              <a:t>Java</a:t>
            </a:r>
            <a:r>
              <a:rPr lang="zh-CN" altLang="zh-CN" dirty="0"/>
              <a:t>类的“</a:t>
            </a:r>
            <a:r>
              <a:rPr lang="en-US" altLang="zh-CN" dirty="0"/>
              <a:t>.jar</a:t>
            </a:r>
            <a:r>
              <a:rPr lang="zh-CN" altLang="zh-CN" dirty="0"/>
              <a:t>”文件。</a:t>
            </a:r>
            <a:endParaRPr lang="zh-CN" altLang="zh-CN" dirty="0"/>
          </a:p>
          <a:p>
            <a:pPr lvl="0" indent="446405"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</a:t>
            </a:r>
            <a:r>
              <a:rPr lang="en-US" altLang="zh-CN" dirty="0"/>
              <a:t>align</a:t>
            </a:r>
            <a:r>
              <a:rPr lang="zh-CN" altLang="zh-CN" dirty="0"/>
              <a:t>：对图形、对象、</a:t>
            </a:r>
            <a:r>
              <a:rPr lang="en-US" altLang="zh-CN" dirty="0"/>
              <a:t>applet</a:t>
            </a:r>
            <a:r>
              <a:rPr lang="zh-CN" altLang="zh-CN" dirty="0"/>
              <a:t>等进行定位，可以选择的值为</a:t>
            </a:r>
            <a:r>
              <a:rPr lang="en-US" altLang="zh-CN" dirty="0"/>
              <a:t>bottom</a:t>
            </a:r>
            <a:r>
              <a:rPr lang="zh-CN" altLang="zh-CN" dirty="0"/>
              <a:t>，</a:t>
            </a:r>
            <a:r>
              <a:rPr lang="en-US" altLang="zh-CN" dirty="0"/>
              <a:t>top</a:t>
            </a:r>
            <a:r>
              <a:rPr lang="zh-CN" altLang="zh-CN" dirty="0"/>
              <a:t>，</a:t>
            </a:r>
            <a:r>
              <a:rPr lang="en-US" altLang="zh-CN" dirty="0"/>
              <a:t>middle</a:t>
            </a:r>
            <a:r>
              <a:rPr lang="zh-CN" altLang="zh-CN" dirty="0"/>
              <a:t>，</a:t>
            </a:r>
            <a:r>
              <a:rPr lang="en-US" altLang="zh-CN" dirty="0"/>
              <a:t>left</a:t>
            </a:r>
            <a:r>
              <a:rPr lang="zh-CN" altLang="zh-CN" dirty="0"/>
              <a:t>和</a:t>
            </a:r>
            <a:r>
              <a:rPr lang="en-US" altLang="zh-CN" dirty="0"/>
              <a:t>right</a:t>
            </a:r>
            <a:r>
              <a:rPr lang="zh-CN" altLang="zh-CN" dirty="0"/>
              <a:t>这五种。</a:t>
            </a:r>
            <a:endParaRPr lang="zh-CN" altLang="zh-CN" dirty="0"/>
          </a:p>
          <a:p>
            <a:pPr lvl="0" indent="446405"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7</a:t>
            </a:r>
            <a:r>
              <a:rPr lang="zh-CN" altLang="en-US" dirty="0"/>
              <a:t>）</a:t>
            </a:r>
            <a:r>
              <a:rPr lang="en-US" altLang="zh-CN" dirty="0"/>
              <a:t>height</a:t>
            </a:r>
            <a:r>
              <a:rPr lang="zh-CN" altLang="zh-CN" dirty="0"/>
              <a:t>：</a:t>
            </a:r>
            <a:r>
              <a:rPr lang="en-US" altLang="zh-CN" dirty="0"/>
              <a:t>JavaBean</a:t>
            </a:r>
            <a:r>
              <a:rPr lang="zh-CN" altLang="zh-CN" dirty="0"/>
              <a:t>或者</a:t>
            </a:r>
            <a:r>
              <a:rPr lang="en-US" altLang="zh-CN" dirty="0"/>
              <a:t>Java Applet</a:t>
            </a:r>
            <a:r>
              <a:rPr lang="zh-CN" altLang="zh-CN" dirty="0"/>
              <a:t>将要显示出来的高度、宽度的值，此值为数字，单位为像素。</a:t>
            </a:r>
            <a:endParaRPr lang="zh-CN" altLang="zh-CN" dirty="0"/>
          </a:p>
          <a:p>
            <a:pPr lvl="0" indent="446405"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8</a:t>
            </a:r>
            <a:r>
              <a:rPr lang="zh-CN" altLang="en-US" dirty="0"/>
              <a:t>）</a:t>
            </a:r>
            <a:r>
              <a:rPr lang="en-US" altLang="zh-CN" dirty="0" err="1"/>
              <a:t>hspace</a:t>
            </a:r>
            <a:r>
              <a:rPr lang="zh-CN" altLang="zh-CN" dirty="0"/>
              <a:t>和</a:t>
            </a:r>
            <a:r>
              <a:rPr lang="en-US" altLang="zh-CN" dirty="0" err="1"/>
              <a:t>vspace</a:t>
            </a:r>
            <a:r>
              <a:rPr lang="en-US" altLang="zh-CN" dirty="0"/>
              <a:t> </a:t>
            </a:r>
            <a:r>
              <a:rPr lang="zh-CN" altLang="zh-CN" dirty="0"/>
              <a:t>：</a:t>
            </a:r>
            <a:r>
              <a:rPr lang="en-US" altLang="zh-CN" dirty="0"/>
              <a:t>JavaBean</a:t>
            </a:r>
            <a:r>
              <a:rPr lang="zh-CN" altLang="zh-CN" dirty="0"/>
              <a:t>或者</a:t>
            </a:r>
            <a:r>
              <a:rPr lang="en-US" altLang="zh-CN" dirty="0"/>
              <a:t>Java Applet</a:t>
            </a:r>
            <a:r>
              <a:rPr lang="zh-CN" altLang="zh-CN" dirty="0"/>
              <a:t>显示时在浏览器显示区左、右、上、下所需留下的空间，单位为像素。</a:t>
            </a:r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l"/>
      </p:transition>
    </mc:Choice>
    <mc:Fallback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464" y="282012"/>
            <a:ext cx="3713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7. &lt;</a:t>
            </a:r>
            <a:r>
              <a:rPr lang="en-US" altLang="zh-CN" sz="2400" b="1" dirty="0" err="1">
                <a:solidFill>
                  <a:schemeClr val="bg1"/>
                </a:solidFill>
              </a:rPr>
              <a:t>jsp:plugin</a:t>
            </a:r>
            <a:r>
              <a:rPr lang="en-US" altLang="zh-CN" sz="2400" b="1" dirty="0">
                <a:solidFill>
                  <a:schemeClr val="bg1"/>
                </a:solidFill>
              </a:rPr>
              <a:t>&gt;</a:t>
            </a:r>
            <a:endParaRPr lang="zh-CN" altLang="zh-CN" sz="2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0483" y="978195"/>
            <a:ext cx="10579395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446405"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9</a:t>
            </a:r>
            <a:r>
              <a:rPr lang="zh-CN" altLang="en-US" dirty="0"/>
              <a:t>）</a:t>
            </a:r>
            <a:r>
              <a:rPr lang="en-US" altLang="zh-CN" dirty="0" err="1"/>
              <a:t>jreversion</a:t>
            </a:r>
            <a:r>
              <a:rPr lang="zh-CN" altLang="zh-CN" dirty="0"/>
              <a:t>：</a:t>
            </a:r>
            <a:r>
              <a:rPr lang="en-US" altLang="zh-CN" dirty="0"/>
              <a:t>JavaBean</a:t>
            </a:r>
            <a:r>
              <a:rPr lang="zh-CN" altLang="zh-CN" dirty="0"/>
              <a:t>或者</a:t>
            </a:r>
            <a:r>
              <a:rPr lang="en-US" altLang="zh-CN" dirty="0"/>
              <a:t>Java Applet</a:t>
            </a:r>
            <a:r>
              <a:rPr lang="zh-CN" altLang="zh-CN" dirty="0"/>
              <a:t>被正确运行所需要的</a:t>
            </a:r>
            <a:r>
              <a:rPr lang="en-US" altLang="zh-CN" dirty="0"/>
              <a:t>Java</a:t>
            </a:r>
            <a:r>
              <a:rPr lang="zh-CN" altLang="zh-CN" dirty="0"/>
              <a:t>运行时环境的版本，默认值是</a:t>
            </a:r>
            <a:r>
              <a:rPr lang="en-US" altLang="zh-CN" dirty="0"/>
              <a:t>1</a:t>
            </a:r>
            <a:r>
              <a:rPr lang="en-US" altLang="zh-CN" b="1" dirty="0"/>
              <a:t>.</a:t>
            </a:r>
            <a:r>
              <a:rPr lang="en-US" altLang="zh-CN" dirty="0"/>
              <a:t>2 </a:t>
            </a:r>
            <a:r>
              <a:rPr lang="zh-CN" altLang="zh-CN" dirty="0"/>
              <a:t>。</a:t>
            </a:r>
            <a:endParaRPr lang="zh-CN" altLang="zh-CN" dirty="0"/>
          </a:p>
          <a:p>
            <a:pPr lvl="0" indent="446405"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10</a:t>
            </a:r>
            <a:r>
              <a:rPr lang="zh-CN" altLang="en-US" dirty="0"/>
              <a:t>）</a:t>
            </a:r>
            <a:r>
              <a:rPr lang="en-US" altLang="zh-CN" dirty="0" err="1"/>
              <a:t>spluginurl</a:t>
            </a:r>
            <a:r>
              <a:rPr lang="zh-CN" altLang="zh-CN" dirty="0"/>
              <a:t>：可以为</a:t>
            </a:r>
            <a:r>
              <a:rPr lang="en-US" altLang="zh-CN" dirty="0"/>
              <a:t>Netscape Navigator</a:t>
            </a:r>
            <a:r>
              <a:rPr lang="zh-CN" altLang="zh-CN" dirty="0"/>
              <a:t>用户下载</a:t>
            </a:r>
            <a:r>
              <a:rPr lang="en-US" altLang="zh-CN" dirty="0"/>
              <a:t>JRE</a:t>
            </a:r>
            <a:r>
              <a:rPr lang="zh-CN" altLang="zh-CN" dirty="0"/>
              <a:t>插件的地址。此值为一个标准的</a:t>
            </a:r>
            <a:r>
              <a:rPr lang="en-US" altLang="zh-CN" dirty="0"/>
              <a:t>URL</a:t>
            </a:r>
            <a:r>
              <a:rPr lang="zh-CN" altLang="zh-CN" dirty="0"/>
              <a:t>，如</a:t>
            </a:r>
            <a:r>
              <a:rPr lang="en-US" altLang="zh-CN" dirty="0"/>
              <a:t>http://www.njnu.edu.cn</a:t>
            </a:r>
            <a:r>
              <a:rPr lang="zh-CN" altLang="zh-CN" dirty="0"/>
              <a:t>。</a:t>
            </a:r>
            <a:endParaRPr lang="zh-CN" altLang="zh-CN" dirty="0"/>
          </a:p>
          <a:p>
            <a:pPr lvl="0" indent="446405"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11</a:t>
            </a:r>
            <a:r>
              <a:rPr lang="zh-CN" altLang="en-US" dirty="0"/>
              <a:t>）</a:t>
            </a:r>
            <a:r>
              <a:rPr lang="en-US" altLang="zh-CN" dirty="0" err="1"/>
              <a:t>iepluginurl</a:t>
            </a:r>
            <a:r>
              <a:rPr lang="zh-CN" altLang="zh-CN" dirty="0"/>
              <a:t>：</a:t>
            </a:r>
            <a:r>
              <a:rPr lang="en-US" altLang="zh-CN" dirty="0"/>
              <a:t>IE</a:t>
            </a:r>
            <a:r>
              <a:rPr lang="zh-CN" altLang="zh-CN" dirty="0"/>
              <a:t>用户下载</a:t>
            </a:r>
            <a:r>
              <a:rPr lang="en-US" altLang="zh-CN" dirty="0"/>
              <a:t>JRE</a:t>
            </a:r>
            <a:r>
              <a:rPr lang="zh-CN" altLang="zh-CN" dirty="0"/>
              <a:t>的地址。此值为一个标准的</a:t>
            </a:r>
            <a:r>
              <a:rPr lang="en-US" altLang="zh-CN" dirty="0"/>
              <a:t>URL</a:t>
            </a:r>
            <a:r>
              <a:rPr lang="zh-CN" altLang="zh-CN" dirty="0"/>
              <a:t>，如</a:t>
            </a:r>
            <a:r>
              <a:rPr lang="en-US" altLang="zh-CN" dirty="0"/>
              <a:t>http://www.njnu.edu.cn</a:t>
            </a:r>
            <a:r>
              <a:rPr lang="zh-CN" altLang="zh-CN" dirty="0"/>
              <a:t>。</a:t>
            </a:r>
            <a:endParaRPr lang="zh-CN" altLang="zh-CN" dirty="0"/>
          </a:p>
          <a:p>
            <a:pPr lvl="0" indent="446405"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12</a:t>
            </a:r>
            <a:r>
              <a:rPr lang="zh-CN" altLang="en-US" dirty="0"/>
              <a:t>）</a:t>
            </a:r>
            <a:r>
              <a:rPr lang="en-US" altLang="zh-CN" dirty="0"/>
              <a:t>&lt;</a:t>
            </a:r>
            <a:r>
              <a:rPr lang="en-US" altLang="zh-CN" dirty="0" err="1"/>
              <a:t>jsp:params</a:t>
            </a:r>
            <a:r>
              <a:rPr lang="en-US" altLang="zh-CN" dirty="0"/>
              <a:t>&gt;</a:t>
            </a:r>
            <a:r>
              <a:rPr lang="zh-CN" altLang="zh-CN" dirty="0"/>
              <a:t>和</a:t>
            </a:r>
            <a:r>
              <a:rPr lang="en-US" altLang="zh-CN" dirty="0"/>
              <a:t>&lt;/</a:t>
            </a:r>
            <a:r>
              <a:rPr lang="en-US" altLang="zh-CN" dirty="0" err="1"/>
              <a:t>jsp:params</a:t>
            </a:r>
            <a:r>
              <a:rPr lang="en-US" altLang="zh-CN" dirty="0"/>
              <a:t>&gt;</a:t>
            </a:r>
            <a:r>
              <a:rPr lang="zh-CN" altLang="zh-CN" dirty="0"/>
              <a:t>：使用</a:t>
            </a:r>
            <a:r>
              <a:rPr lang="en-US" altLang="zh-CN" dirty="0"/>
              <a:t>&lt;</a:t>
            </a:r>
            <a:r>
              <a:rPr lang="en-US" altLang="zh-CN" dirty="0" err="1"/>
              <a:t>jsp:params</a:t>
            </a:r>
            <a:r>
              <a:rPr lang="en-US" altLang="zh-CN" dirty="0"/>
              <a:t>&gt;</a:t>
            </a:r>
            <a:r>
              <a:rPr lang="zh-CN" altLang="zh-CN" dirty="0"/>
              <a:t>操作指令，可以向</a:t>
            </a:r>
            <a:r>
              <a:rPr lang="en-US" altLang="zh-CN" dirty="0"/>
              <a:t>JavaBean</a:t>
            </a:r>
            <a:r>
              <a:rPr lang="zh-CN" altLang="zh-CN" dirty="0"/>
              <a:t>或者</a:t>
            </a:r>
            <a:r>
              <a:rPr lang="en-US" altLang="zh-CN" dirty="0"/>
              <a:t>Java Applet</a:t>
            </a:r>
            <a:r>
              <a:rPr lang="zh-CN" altLang="zh-CN" dirty="0"/>
              <a:t>传送参数和参数值。</a:t>
            </a:r>
            <a:endParaRPr lang="zh-CN" altLang="zh-CN" dirty="0"/>
          </a:p>
          <a:p>
            <a:pPr indent="446405"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13</a:t>
            </a:r>
            <a:r>
              <a:rPr lang="zh-CN" altLang="en-US" dirty="0"/>
              <a:t>）</a:t>
            </a:r>
            <a:r>
              <a:rPr lang="en-US" altLang="zh-CN" dirty="0"/>
              <a:t>&lt;</a:t>
            </a:r>
            <a:r>
              <a:rPr lang="en-US" altLang="zh-CN" dirty="0" err="1"/>
              <a:t>jsp:fallback</a:t>
            </a:r>
            <a:r>
              <a:rPr lang="en-US" altLang="zh-CN" dirty="0"/>
              <a:t>&gt;</a:t>
            </a:r>
            <a:r>
              <a:rPr lang="zh-CN" altLang="zh-CN" dirty="0"/>
              <a:t>和</a:t>
            </a:r>
            <a:r>
              <a:rPr lang="en-US" altLang="zh-CN" dirty="0"/>
              <a:t>&lt;/</a:t>
            </a:r>
            <a:r>
              <a:rPr lang="en-US" altLang="zh-CN" dirty="0" err="1"/>
              <a:t>jsp:fallback</a:t>
            </a:r>
            <a:r>
              <a:rPr lang="en-US" altLang="zh-CN" dirty="0"/>
              <a:t>&gt;</a:t>
            </a:r>
            <a:r>
              <a:rPr lang="zh-CN" altLang="zh-CN" dirty="0"/>
              <a:t>：该指令中间的一段文字用于</a:t>
            </a:r>
            <a:r>
              <a:rPr lang="en-US" altLang="zh-CN" dirty="0"/>
              <a:t>Java</a:t>
            </a:r>
            <a:r>
              <a:rPr lang="zh-CN" altLang="zh-CN" dirty="0"/>
              <a:t>插件不能启动时显示给用户，如果插件能够正确启动而</a:t>
            </a:r>
            <a:r>
              <a:rPr lang="en-US" altLang="zh-CN" dirty="0"/>
              <a:t>JavaBean</a:t>
            </a:r>
            <a:r>
              <a:rPr lang="zh-CN" altLang="zh-CN" dirty="0"/>
              <a:t>或者</a:t>
            </a:r>
            <a:r>
              <a:rPr lang="en-US" altLang="zh-CN" dirty="0"/>
              <a:t>Java Applet</a:t>
            </a:r>
            <a:r>
              <a:rPr lang="zh-CN" altLang="zh-CN" dirty="0"/>
              <a:t>的程序代码不能找到并被执行，那么浏览器将会显示这个出错信息。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heelReverse spokes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68"/>
          <p:cNvSpPr txBox="1"/>
          <p:nvPr/>
        </p:nvSpPr>
        <p:spPr>
          <a:xfrm>
            <a:off x="5104781" y="2438097"/>
            <a:ext cx="3454428" cy="523220"/>
          </a:xfrm>
          <a:prstGeom prst="rect">
            <a:avLst/>
          </a:prstGeom>
          <a:gradFill>
            <a:gsLst>
              <a:gs pos="0">
                <a:srgbClr val="CA687F"/>
              </a:gs>
              <a:gs pos="18000">
                <a:srgbClr val="CA687F"/>
              </a:gs>
              <a:gs pos="100000">
                <a:srgbClr val="E7B2C4"/>
              </a:gs>
            </a:gsLst>
            <a:lin ang="5400000" scaled="0"/>
          </a:gra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JSP</a:t>
            </a:r>
            <a:r>
              <a:rPr lang="zh-CN" altLang="zh-CN" sz="2800" b="1" dirty="0">
                <a:solidFill>
                  <a:schemeClr val="bg1"/>
                </a:solidFill>
              </a:rPr>
              <a:t>运行原理</a:t>
            </a:r>
            <a:endParaRPr lang="zh-CN" altLang="zh-CN" sz="2800" b="1" dirty="0">
              <a:solidFill>
                <a:schemeClr val="bg1"/>
              </a:solidFill>
            </a:endParaRPr>
          </a:p>
        </p:txBody>
      </p:sp>
      <p:sp>
        <p:nvSpPr>
          <p:cNvPr id="20" name="文本框 128"/>
          <p:cNvSpPr txBox="1"/>
          <p:nvPr/>
        </p:nvSpPr>
        <p:spPr>
          <a:xfrm>
            <a:off x="4214356" y="2373075"/>
            <a:ext cx="828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en-US" altLang="zh-CN" sz="4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214356" y="2313018"/>
            <a:ext cx="828000" cy="828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Tm="2918">
    <p:cover dir="d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464" y="282012"/>
            <a:ext cx="3713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7. &lt;</a:t>
            </a:r>
            <a:r>
              <a:rPr lang="en-US" altLang="zh-CN" sz="2400" b="1" dirty="0" err="1">
                <a:solidFill>
                  <a:schemeClr val="bg1"/>
                </a:solidFill>
              </a:rPr>
              <a:t>jsp:plugin</a:t>
            </a:r>
            <a:r>
              <a:rPr lang="en-US" altLang="zh-CN" sz="2400" b="1" dirty="0">
                <a:solidFill>
                  <a:schemeClr val="bg1"/>
                </a:solidFill>
              </a:rPr>
              <a:t>&gt;</a:t>
            </a:r>
            <a:endParaRPr lang="zh-CN" altLang="zh-CN" sz="2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16971" y="1297173"/>
            <a:ext cx="9666462" cy="4047113"/>
          </a:xfrm>
          <a:prstGeom prst="roundRect">
            <a:avLst>
              <a:gd name="adj" fmla="val 4322"/>
            </a:avLst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&lt;</a:t>
            </a:r>
            <a:r>
              <a:rPr lang="en-US" altLang="zh-CN" dirty="0" err="1"/>
              <a:t>jsp:plugin</a:t>
            </a:r>
            <a:endParaRPr lang="zh-CN" altLang="zh-CN" dirty="0"/>
          </a:p>
          <a:p>
            <a:r>
              <a:rPr lang="en-US" altLang="zh-CN" dirty="0"/>
              <a:t>		type="applet"</a:t>
            </a:r>
            <a:endParaRPr lang="zh-CN" altLang="zh-CN" dirty="0"/>
          </a:p>
          <a:p>
            <a:r>
              <a:rPr lang="en-US" altLang="zh-CN" dirty="0"/>
              <a:t>	code="</a:t>
            </a:r>
            <a:r>
              <a:rPr lang="en-US" altLang="zh-CN" dirty="0" err="1"/>
              <a:t>Test.class</a:t>
            </a:r>
            <a:r>
              <a:rPr lang="en-US" altLang="zh-CN" dirty="0"/>
              <a:t>"</a:t>
            </a:r>
            <a:endParaRPr lang="zh-CN" altLang="zh-CN" dirty="0"/>
          </a:p>
          <a:p>
            <a:r>
              <a:rPr lang="en-US" altLang="zh-CN" dirty="0"/>
              <a:t>	codebase="/example/</a:t>
            </a:r>
            <a:r>
              <a:rPr lang="en-US" altLang="zh-CN" dirty="0" err="1"/>
              <a:t>jsp</a:t>
            </a:r>
            <a:r>
              <a:rPr lang="en-US" altLang="zh-CN" dirty="0"/>
              <a:t>/applet "</a:t>
            </a:r>
            <a:endParaRPr lang="zh-CN" altLang="zh-CN" dirty="0"/>
          </a:p>
          <a:p>
            <a:r>
              <a:rPr lang="en-US" altLang="zh-CN" dirty="0"/>
              <a:t>	height="180" </a:t>
            </a:r>
            <a:endParaRPr lang="zh-CN" altLang="zh-CN" dirty="0"/>
          </a:p>
          <a:p>
            <a:r>
              <a:rPr lang="en-US" altLang="zh-CN" dirty="0"/>
              <a:t>	width="160" 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jreversion</a:t>
            </a:r>
            <a:r>
              <a:rPr lang="en-US" altLang="zh-CN" dirty="0"/>
              <a:t>="1.2"&gt;</a:t>
            </a:r>
            <a:endParaRPr lang="zh-CN" altLang="zh-CN" dirty="0"/>
          </a:p>
          <a:p>
            <a:r>
              <a:rPr lang="en-US" altLang="zh-CN" dirty="0"/>
              <a:t>	&lt;</a:t>
            </a:r>
            <a:r>
              <a:rPr lang="en-US" altLang="zh-CN" dirty="0" err="1"/>
              <a:t>jsp:params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	&lt;</a:t>
            </a:r>
            <a:r>
              <a:rPr lang="en-US" altLang="zh-CN" dirty="0" err="1"/>
              <a:t>jsp:params</a:t>
            </a:r>
            <a:r>
              <a:rPr lang="en-US" altLang="zh-CN" dirty="0"/>
              <a:t> name="test" value="</a:t>
            </a:r>
            <a:r>
              <a:rPr lang="en-US" altLang="zh-CN" dirty="0" err="1"/>
              <a:t>TsetPlugin</a:t>
            </a:r>
            <a:r>
              <a:rPr lang="en-US" altLang="zh-CN" dirty="0"/>
              <a:t>" /&gt;</a:t>
            </a:r>
            <a:endParaRPr lang="zh-CN" altLang="zh-CN" dirty="0"/>
          </a:p>
          <a:p>
            <a:r>
              <a:rPr lang="en-US" altLang="zh-CN" dirty="0"/>
              <a:t>	&lt;/</a:t>
            </a:r>
            <a:r>
              <a:rPr lang="en-US" altLang="zh-CN" dirty="0" err="1"/>
              <a:t>jsp:params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	&lt;</a:t>
            </a:r>
            <a:r>
              <a:rPr lang="en-US" altLang="zh-CN" dirty="0" err="1"/>
              <a:t>jsp:fallback</a:t>
            </a:r>
            <a:r>
              <a:rPr lang="en-US" altLang="zh-CN" dirty="0"/>
              <a:t>&gt; </a:t>
            </a:r>
            <a:endParaRPr lang="zh-CN" altLang="zh-CN" dirty="0"/>
          </a:p>
          <a:p>
            <a:r>
              <a:rPr lang="en-US" altLang="zh-CN" dirty="0"/>
              <a:t>	&lt;p&gt; To load apple is unsuccessful &lt;/p&gt;</a:t>
            </a:r>
            <a:endParaRPr lang="zh-CN" altLang="zh-CN" dirty="0"/>
          </a:p>
          <a:p>
            <a:r>
              <a:rPr lang="en-US" altLang="zh-CN" dirty="0"/>
              <a:t>	&lt;/</a:t>
            </a:r>
            <a:r>
              <a:rPr lang="en-US" altLang="zh-CN" dirty="0" err="1"/>
              <a:t>jsp:fallback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&lt;/</a:t>
            </a:r>
            <a:r>
              <a:rPr lang="en-US" altLang="zh-CN" dirty="0" err="1"/>
              <a:t>jsp:plugin</a:t>
            </a:r>
            <a:r>
              <a:rPr lang="en-US" altLang="zh-CN" dirty="0"/>
              <a:t>&gt;</a:t>
            </a:r>
            <a:endParaRPr lang="zh-CN" altLang="zh-CN" dirty="0"/>
          </a:p>
        </p:txBody>
      </p:sp>
      <p:sp>
        <p:nvSpPr>
          <p:cNvPr id="4" name="矩形 3"/>
          <p:cNvSpPr/>
          <p:nvPr/>
        </p:nvSpPr>
        <p:spPr>
          <a:xfrm>
            <a:off x="1316971" y="95833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b="1" dirty="0"/>
              <a:t>例如：</a:t>
            </a:r>
            <a:endParaRPr lang="zh-CN" altLang="zh-CN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68"/>
          <p:cNvSpPr txBox="1"/>
          <p:nvPr/>
        </p:nvSpPr>
        <p:spPr>
          <a:xfrm>
            <a:off x="5104781" y="2438097"/>
            <a:ext cx="2763312" cy="523220"/>
          </a:xfrm>
          <a:prstGeom prst="rect">
            <a:avLst/>
          </a:prstGeom>
          <a:gradFill>
            <a:gsLst>
              <a:gs pos="0">
                <a:srgbClr val="CA687F"/>
              </a:gs>
              <a:gs pos="18000">
                <a:srgbClr val="CA687F"/>
              </a:gs>
              <a:gs pos="100000">
                <a:srgbClr val="E7B2C4"/>
              </a:gs>
            </a:gsLst>
            <a:lin ang="5400000" scaled="0"/>
          </a:gra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JSP</a:t>
            </a:r>
            <a:r>
              <a:rPr lang="zh-CN" altLang="zh-CN" sz="2800" b="1" dirty="0">
                <a:solidFill>
                  <a:schemeClr val="bg1"/>
                </a:solidFill>
              </a:rPr>
              <a:t>注</a:t>
            </a:r>
            <a:r>
              <a:rPr lang="en-US" altLang="zh-CN" sz="2800" b="1" dirty="0">
                <a:solidFill>
                  <a:schemeClr val="bg1"/>
                </a:solidFill>
              </a:rPr>
              <a:t> </a:t>
            </a:r>
            <a:r>
              <a:rPr lang="zh-CN" altLang="zh-CN" sz="2800" b="1" dirty="0">
                <a:solidFill>
                  <a:schemeClr val="bg1"/>
                </a:solidFill>
              </a:rPr>
              <a:t>释</a:t>
            </a:r>
            <a:endParaRPr lang="zh-CN" altLang="zh-CN" sz="2800" b="1" dirty="0">
              <a:solidFill>
                <a:schemeClr val="bg1"/>
              </a:solidFill>
            </a:endParaRPr>
          </a:p>
        </p:txBody>
      </p:sp>
      <p:sp>
        <p:nvSpPr>
          <p:cNvPr id="20" name="文本框 128"/>
          <p:cNvSpPr txBox="1"/>
          <p:nvPr/>
        </p:nvSpPr>
        <p:spPr>
          <a:xfrm>
            <a:off x="4214356" y="2373075"/>
            <a:ext cx="828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06</a:t>
            </a:r>
            <a:endParaRPr lang="en-US" altLang="zh-CN" sz="4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214356" y="2313018"/>
            <a:ext cx="828000" cy="828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59535" y="3244334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1. </a:t>
            </a:r>
            <a:r>
              <a:rPr lang="zh-CN" altLang="zh-CN" b="1" dirty="0"/>
              <a:t>输出注释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6547578" y="3244334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2. </a:t>
            </a:r>
            <a:r>
              <a:rPr lang="zh-CN" altLang="zh-CN" b="1" dirty="0"/>
              <a:t>隐藏注释</a:t>
            </a:r>
            <a:endParaRPr lang="zh-CN" altLang="zh-CN" dirty="0"/>
          </a:p>
        </p:txBody>
      </p:sp>
    </p:spTree>
    <p:custDataLst>
      <p:tags r:id="rId1"/>
    </p:custDataLst>
  </p:cSld>
  <p:clrMapOvr>
    <a:masterClrMapping/>
  </p:clrMapOvr>
  <p:transition advTm="2918">
    <p:cover dir="d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464" y="282012"/>
            <a:ext cx="3713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1. </a:t>
            </a:r>
            <a:r>
              <a:rPr lang="zh-CN" altLang="zh-CN" sz="2400" b="1" dirty="0">
                <a:solidFill>
                  <a:schemeClr val="bg1"/>
                </a:solidFill>
              </a:rPr>
              <a:t>输出注释</a:t>
            </a:r>
            <a:endParaRPr lang="zh-CN" altLang="zh-CN" sz="24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63386" y="958334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输出注释的语法规则为：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263385" y="1336895"/>
            <a:ext cx="9432967" cy="4086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&lt;!-- </a:t>
            </a:r>
            <a:r>
              <a:rPr lang="zh-CN" altLang="zh-CN" dirty="0"/>
              <a:t>注释内容</a:t>
            </a:r>
            <a:r>
              <a:rPr lang="en-US" altLang="zh-CN" dirty="0"/>
              <a:t>[&lt;% = </a:t>
            </a:r>
            <a:r>
              <a:rPr lang="zh-CN" altLang="zh-CN" dirty="0"/>
              <a:t>表达式</a:t>
            </a:r>
            <a:r>
              <a:rPr lang="en-US" altLang="zh-CN" dirty="0"/>
              <a:t>%&gt;]--&gt;</a:t>
            </a:r>
            <a:endParaRPr lang="zh-CN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797442" y="1913860"/>
            <a:ext cx="103242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405"/>
            <a:r>
              <a:rPr lang="zh-CN" altLang="zh-CN" dirty="0"/>
              <a:t>这种注释和</a:t>
            </a:r>
            <a:r>
              <a:rPr lang="en-US" altLang="zh-CN" dirty="0"/>
              <a:t>html</a:t>
            </a:r>
            <a:r>
              <a:rPr lang="zh-CN" altLang="zh-CN" dirty="0"/>
              <a:t>中的注释很相似，唯一不同的是前者可以在这个注释中用表达式，以便动态生成不同内容的注释。这些注释的内容客户端是可见的，也就是可以在</a:t>
            </a:r>
            <a:r>
              <a:rPr lang="en-US" altLang="zh-CN" dirty="0"/>
              <a:t>html</a:t>
            </a:r>
            <a:r>
              <a:rPr lang="zh-CN" altLang="zh-CN" dirty="0"/>
              <a:t>文件的源代码中看到。例如下面一段注释：</a:t>
            </a:r>
            <a:endParaRPr lang="zh-CN" altLang="zh-CN" dirty="0"/>
          </a:p>
        </p:txBody>
      </p:sp>
      <p:sp>
        <p:nvSpPr>
          <p:cNvPr id="6" name="圆角矩形 5"/>
          <p:cNvSpPr/>
          <p:nvPr/>
        </p:nvSpPr>
        <p:spPr>
          <a:xfrm>
            <a:off x="1243066" y="2837190"/>
            <a:ext cx="9432966" cy="4086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&lt;!-- </a:t>
            </a:r>
            <a:r>
              <a:rPr lang="zh-CN" altLang="zh-CN" dirty="0"/>
              <a:t>现在时间是：</a:t>
            </a:r>
            <a:r>
              <a:rPr lang="en-US" altLang="zh-CN" dirty="0"/>
              <a:t>&lt;%=(new </a:t>
            </a:r>
            <a:r>
              <a:rPr lang="en-US" altLang="zh-CN" dirty="0" err="1"/>
              <a:t>java.util.Date</a:t>
            </a:r>
            <a:r>
              <a:rPr lang="en-US" altLang="zh-CN" dirty="0"/>
              <a:t>()).</a:t>
            </a:r>
            <a:r>
              <a:rPr lang="en-US" altLang="zh-CN" dirty="0" err="1"/>
              <a:t>toLocaleString</a:t>
            </a:r>
            <a:r>
              <a:rPr lang="en-US" altLang="zh-CN" dirty="0"/>
              <a:t>() %&gt; --&gt;</a:t>
            </a:r>
            <a:endParaRPr lang="zh-CN" altLang="zh-CN" dirty="0"/>
          </a:p>
        </p:txBody>
      </p:sp>
      <p:sp>
        <p:nvSpPr>
          <p:cNvPr id="7" name="矩形 6"/>
          <p:cNvSpPr/>
          <p:nvPr/>
        </p:nvSpPr>
        <p:spPr>
          <a:xfrm>
            <a:off x="1263386" y="3321625"/>
            <a:ext cx="9145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把上面代码放在一个</a:t>
            </a:r>
            <a:r>
              <a:rPr lang="en-US" altLang="zh-CN" dirty="0"/>
              <a:t>JSP</a:t>
            </a:r>
            <a:r>
              <a:rPr lang="zh-CN" altLang="zh-CN" dirty="0"/>
              <a:t>文件的</a:t>
            </a:r>
            <a:r>
              <a:rPr lang="en-US" altLang="zh-CN" dirty="0"/>
              <a:t>body</a:t>
            </a:r>
            <a:r>
              <a:rPr lang="zh-CN" altLang="zh-CN" dirty="0"/>
              <a:t>体中运行后，可以在其源代码中看到：</a:t>
            </a:r>
            <a:endParaRPr lang="zh-CN" altLang="zh-CN" dirty="0"/>
          </a:p>
        </p:txBody>
      </p:sp>
      <p:sp>
        <p:nvSpPr>
          <p:cNvPr id="8" name="圆角矩形 7"/>
          <p:cNvSpPr/>
          <p:nvPr/>
        </p:nvSpPr>
        <p:spPr>
          <a:xfrm>
            <a:off x="1243066" y="3744122"/>
            <a:ext cx="9432966" cy="4086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&lt;!-- </a:t>
            </a:r>
            <a:r>
              <a:rPr lang="zh-CN" altLang="zh-CN" dirty="0"/>
              <a:t>现在时间是：</a:t>
            </a:r>
            <a:r>
              <a:rPr lang="en-US" altLang="zh-CN" dirty="0"/>
              <a:t>2017-8-24 13:52:46 &gt; --&gt;</a:t>
            </a:r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464" y="282012"/>
            <a:ext cx="3713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2. </a:t>
            </a:r>
            <a:r>
              <a:rPr lang="zh-CN" altLang="zh-CN" sz="2400" b="1" dirty="0">
                <a:solidFill>
                  <a:schemeClr val="bg1"/>
                </a:solidFill>
              </a:rPr>
              <a:t>隐藏注释</a:t>
            </a:r>
            <a:endParaRPr lang="zh-CN" altLang="zh-CN" sz="24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65109" y="1117822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隐藏注释的语法规则如下：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453163" y="1487154"/>
            <a:ext cx="9370781" cy="4086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&lt;%-- </a:t>
            </a:r>
            <a:r>
              <a:rPr lang="zh-CN" altLang="zh-CN" dirty="0"/>
              <a:t>注释内容</a:t>
            </a:r>
            <a:r>
              <a:rPr lang="en-US" altLang="zh-CN" dirty="0"/>
              <a:t>--%&gt;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939209" y="1895777"/>
            <a:ext cx="1023561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6405">
              <a:lnSpc>
                <a:spcPct val="150000"/>
              </a:lnSpc>
            </a:pPr>
            <a:r>
              <a:rPr lang="zh-CN" altLang="zh-CN" dirty="0"/>
              <a:t>隐藏注释与输出注释不同的是，这个注释虽然写在</a:t>
            </a:r>
            <a:r>
              <a:rPr lang="en-US" altLang="zh-CN" dirty="0"/>
              <a:t>JSP</a:t>
            </a:r>
            <a:r>
              <a:rPr lang="zh-CN" altLang="zh-CN" dirty="0"/>
              <a:t>程序中，但是不会发送给用户。</a:t>
            </a:r>
            <a:endParaRPr lang="zh-CN" altLang="zh-CN" dirty="0"/>
          </a:p>
          <a:p>
            <a:pPr indent="446405">
              <a:lnSpc>
                <a:spcPct val="150000"/>
              </a:lnSpc>
            </a:pPr>
            <a:r>
              <a:rPr lang="en-US" altLang="zh-CN" dirty="0"/>
              <a:t>JSP</a:t>
            </a:r>
            <a:r>
              <a:rPr lang="zh-CN" altLang="zh-CN" dirty="0"/>
              <a:t>引擎会忽略隐藏注释的内容，不做任何处理，因此，客户端也无法通过源文件看到隐藏注释的内容。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07F33A0-1704-4BC7-AD4F-CB002F99F1FA}" type="datetime1">
              <a:rPr lang="zh-CN" altLang="en-US"/>
            </a:fld>
            <a:endParaRPr lang="en-US" altLang="zh-CN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DD525D-CFEF-4E67-9219-50798982D70A}" type="slidenum">
              <a:rPr lang="zh-CN" altLang="en-US"/>
            </a:fld>
            <a:endParaRPr lang="en-US" altLang="zh-CN"/>
          </a:p>
        </p:txBody>
      </p:sp>
      <p:sp>
        <p:nvSpPr>
          <p:cNvPr id="92164" name="标题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427457"/>
          </a:xfrm>
        </p:spPr>
        <p:txBody>
          <a:bodyPr anchor="ctr"/>
          <a:lstStyle/>
          <a:p>
            <a:pPr eaLnBrk="1" hangingPunct="1"/>
            <a:r>
              <a:rPr lang="en-US" altLang="zh-CN" sz="2400" dirty="0"/>
              <a:t>JSP</a:t>
            </a:r>
            <a:r>
              <a:rPr lang="zh-CN" altLang="en-US" sz="2400" dirty="0"/>
              <a:t>综合应用实验题</a:t>
            </a:r>
            <a:endParaRPr lang="zh-CN" altLang="en-US" sz="2400" dirty="0"/>
          </a:p>
        </p:txBody>
      </p:sp>
      <p:sp>
        <p:nvSpPr>
          <p:cNvPr id="92165" name="TextBox 2"/>
          <p:cNvSpPr txBox="1">
            <a:spLocks noChangeArrowheads="1"/>
          </p:cNvSpPr>
          <p:nvPr/>
        </p:nvSpPr>
        <p:spPr bwMode="auto">
          <a:xfrm>
            <a:off x="1919289" y="1125539"/>
            <a:ext cx="8072437" cy="526297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indent="450850"/>
            <a:r>
              <a:rPr lang="zh-CN" altLang="en-US" sz="2400" dirty="0">
                <a:latin typeface="Calibri" panose="020F0502020204030204" charset="0"/>
              </a:rPr>
              <a:t>使用</a:t>
            </a:r>
            <a:r>
              <a:rPr lang="en-US" altLang="zh-CN" sz="2400" dirty="0">
                <a:latin typeface="Calibri" panose="020F0502020204030204" charset="0"/>
              </a:rPr>
              <a:t>HTML</a:t>
            </a:r>
            <a:r>
              <a:rPr lang="zh-CN" altLang="en-US" sz="2400" dirty="0">
                <a:latin typeface="Calibri" panose="020F0502020204030204" charset="0"/>
              </a:rPr>
              <a:t>、</a:t>
            </a:r>
            <a:r>
              <a:rPr lang="en-US" altLang="zh-CN" sz="2400" dirty="0">
                <a:latin typeface="Calibri" panose="020F0502020204030204" charset="0"/>
              </a:rPr>
              <a:t>JSP</a:t>
            </a:r>
            <a:r>
              <a:rPr lang="zh-CN" altLang="en-US" sz="2400" dirty="0">
                <a:latin typeface="Calibri" panose="020F0502020204030204" charset="0"/>
              </a:rPr>
              <a:t>和</a:t>
            </a:r>
            <a:r>
              <a:rPr lang="en-US" altLang="zh-CN" sz="2400" dirty="0" err="1">
                <a:latin typeface="Calibri" panose="020F0502020204030204" charset="0"/>
              </a:rPr>
              <a:t>JavaBean</a:t>
            </a:r>
            <a:r>
              <a:rPr lang="zh-CN" altLang="en-US" sz="2400" dirty="0">
                <a:latin typeface="Calibri" panose="020F0502020204030204" charset="0"/>
              </a:rPr>
              <a:t>开发一个用户注册以及登陆界面。</a:t>
            </a:r>
            <a:endParaRPr lang="zh-CN" altLang="en-US" sz="2400" dirty="0">
              <a:latin typeface="Calibri" panose="020F0502020204030204" charset="0"/>
            </a:endParaRPr>
          </a:p>
          <a:p>
            <a:pPr indent="450850"/>
            <a:r>
              <a:rPr lang="zh-CN" altLang="en-US" sz="2400" dirty="0">
                <a:latin typeface="Calibri" panose="020F0502020204030204" charset="0"/>
              </a:rPr>
              <a:t>这里要达到这样的目的：</a:t>
            </a:r>
            <a:endParaRPr lang="en-US" altLang="zh-CN" sz="2400" dirty="0">
              <a:latin typeface="Calibri" panose="020F0502020204030204" charset="0"/>
            </a:endParaRPr>
          </a:p>
          <a:p>
            <a:pPr indent="450850"/>
            <a:r>
              <a:rPr lang="zh-CN" altLang="en-US" sz="2400" dirty="0">
                <a:latin typeface="Calibri" panose="020F0502020204030204" charset="0"/>
              </a:rPr>
              <a:t>首先是一个用户注册界面，包含用户名、</a:t>
            </a:r>
            <a:r>
              <a:rPr lang="zh-CN" altLang="en-US" sz="2400">
                <a:latin typeface="Calibri" panose="020F0502020204030204" charset="0"/>
              </a:rPr>
              <a:t>密码、实际姓名、</a:t>
            </a:r>
            <a:r>
              <a:rPr lang="zh-CN" altLang="en-US" sz="2400" dirty="0">
                <a:latin typeface="Calibri" panose="020F0502020204030204" charset="0"/>
              </a:rPr>
              <a:t>性别、年龄、籍贯、兴趣爱好、个人签名这些内容。</a:t>
            </a:r>
            <a:endParaRPr lang="en-US" altLang="zh-CN" sz="2400" dirty="0">
              <a:latin typeface="Calibri" panose="020F0502020204030204" charset="0"/>
            </a:endParaRPr>
          </a:p>
          <a:p>
            <a:pPr indent="450850"/>
            <a:r>
              <a:rPr lang="zh-CN" altLang="en-US" sz="2400" dirty="0">
                <a:latin typeface="Calibri" panose="020F0502020204030204" charset="0"/>
              </a:rPr>
              <a:t>其次是一个用户登陆界面，用户输入 用户名、密码后可以进入网站首页</a:t>
            </a:r>
            <a:endParaRPr lang="en-US" altLang="zh-CN" sz="2400" dirty="0">
              <a:latin typeface="Calibri" panose="020F0502020204030204" charset="0"/>
            </a:endParaRPr>
          </a:p>
          <a:p>
            <a:pPr indent="450850"/>
            <a:r>
              <a:rPr lang="zh-CN" altLang="en-US" sz="2400" dirty="0">
                <a:latin typeface="Calibri" panose="020F0502020204030204" charset="0"/>
              </a:rPr>
              <a:t>最后是一个网站首页，包含网站计数器、用户欢迎词（显示实际用户姓名以及签名）</a:t>
            </a:r>
            <a:endParaRPr lang="en-US" altLang="zh-CN" sz="2400" dirty="0">
              <a:latin typeface="Calibri" panose="020F0502020204030204" charset="0"/>
            </a:endParaRPr>
          </a:p>
          <a:p>
            <a:pPr indent="450850"/>
            <a:r>
              <a:rPr lang="zh-CN" altLang="en-US" sz="2400" dirty="0">
                <a:latin typeface="Calibri" panose="020F0502020204030204" charset="0"/>
              </a:rPr>
              <a:t>建议：能力较强的同学建议使用数据库、文件方式实现注册信息的保存</a:t>
            </a:r>
            <a:endParaRPr lang="en-US" altLang="zh-CN" sz="2400" dirty="0">
              <a:latin typeface="Calibri" panose="020F0502020204030204" charset="0"/>
            </a:endParaRPr>
          </a:p>
          <a:p>
            <a:pPr indent="450850"/>
            <a:r>
              <a:rPr lang="en-US" altLang="zh-CN" sz="2400" dirty="0">
                <a:latin typeface="Calibri" panose="020F0502020204030204" charset="0"/>
              </a:rPr>
              <a:t>              </a:t>
            </a:r>
            <a:r>
              <a:rPr lang="zh-CN" altLang="en-US" sz="2400" dirty="0">
                <a:latin typeface="Calibri" panose="020F0502020204030204" charset="0"/>
              </a:rPr>
              <a:t>一般情况下暂时使用</a:t>
            </a:r>
            <a:r>
              <a:rPr lang="en-US" altLang="zh-CN" sz="2400" dirty="0" err="1">
                <a:latin typeface="Calibri" panose="020F0502020204030204" charset="0"/>
              </a:rPr>
              <a:t>JavaBean</a:t>
            </a:r>
            <a:r>
              <a:rPr lang="zh-CN" altLang="en-US" sz="2400" dirty="0">
                <a:latin typeface="Calibri" panose="020F0502020204030204" charset="0"/>
              </a:rPr>
              <a:t>保存注册信息</a:t>
            </a:r>
            <a:endParaRPr lang="en-US" altLang="zh-CN" sz="2400" dirty="0">
              <a:latin typeface="Calibri" panose="020F0502020204030204" charset="0"/>
            </a:endParaRPr>
          </a:p>
          <a:p>
            <a:pPr indent="450850"/>
            <a:r>
              <a:rPr lang="en-US" altLang="zh-CN" sz="2400" dirty="0">
                <a:latin typeface="Calibri" panose="020F0502020204030204" charset="0"/>
              </a:rPr>
              <a:t>             </a:t>
            </a:r>
            <a:r>
              <a:rPr lang="zh-CN" altLang="en-US" sz="2400" dirty="0">
                <a:latin typeface="Calibri" panose="020F0502020204030204" charset="0"/>
              </a:rPr>
              <a:t>登陆需判断用户名和密码是否正确</a:t>
            </a:r>
            <a:endParaRPr lang="zh-CN" altLang="en-US" sz="2400" dirty="0">
              <a:latin typeface="Calibri" panose="020F0502020204030204" charset="0"/>
            </a:endParaRPr>
          </a:p>
          <a:p>
            <a:pPr indent="450850"/>
            <a:endParaRPr lang="zh-CN" altLang="en-US" sz="2400" dirty="0">
              <a:latin typeface="Calibri" panose="020F0502020204030204" charset="0"/>
            </a:endParaRPr>
          </a:p>
        </p:txBody>
      </p:sp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07F33A0-1704-4BC7-AD4F-CB002F99F1FA}" type="datetime1">
              <a:rPr lang="zh-CN" altLang="en-US"/>
            </a:fld>
            <a:endParaRPr lang="en-US" altLang="zh-CN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DD525D-CFEF-4E67-9219-50798982D70A}" type="slidenum">
              <a:rPr lang="zh-CN" altLang="en-US"/>
            </a:fld>
            <a:endParaRPr lang="en-US" altLang="zh-CN"/>
          </a:p>
        </p:txBody>
      </p:sp>
      <p:sp>
        <p:nvSpPr>
          <p:cNvPr id="92164" name="标题 1"/>
          <p:cNvSpPr>
            <a:spLocks noGrp="1"/>
          </p:cNvSpPr>
          <p:nvPr>
            <p:ph type="title" idx="4294967295"/>
          </p:nvPr>
        </p:nvSpPr>
        <p:spPr>
          <a:xfrm>
            <a:off x="320963" y="129382"/>
            <a:ext cx="10515600" cy="760413"/>
          </a:xfrm>
        </p:spPr>
        <p:txBody>
          <a:bodyPr anchor="ctr"/>
          <a:lstStyle/>
          <a:p>
            <a:pPr eaLnBrk="1" hangingPunct="1"/>
            <a:r>
              <a:rPr lang="en-US" altLang="zh-CN" sz="2400" dirty="0"/>
              <a:t>JSP</a:t>
            </a:r>
            <a:r>
              <a:rPr lang="zh-CN" altLang="en-US" sz="2400" dirty="0"/>
              <a:t>综合应用实例   开发一个简单的留言系统</a:t>
            </a:r>
            <a:endParaRPr lang="zh-CN" altLang="en-US" sz="2400" dirty="0"/>
          </a:p>
        </p:txBody>
      </p:sp>
      <p:sp>
        <p:nvSpPr>
          <p:cNvPr id="92165" name="TextBox 2"/>
          <p:cNvSpPr txBox="1">
            <a:spLocks noChangeArrowheads="1"/>
          </p:cNvSpPr>
          <p:nvPr/>
        </p:nvSpPr>
        <p:spPr bwMode="auto">
          <a:xfrm>
            <a:off x="1919289" y="1125538"/>
            <a:ext cx="8072437" cy="19389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indent="450850"/>
            <a:r>
              <a:rPr lang="en-US" altLang="zh-CN" sz="2400" dirty="0">
                <a:latin typeface="Calibri" panose="020F0502020204030204" charset="0"/>
              </a:rPr>
              <a:t>【</a:t>
            </a:r>
            <a:r>
              <a:rPr lang="zh-CN" altLang="en-US" sz="2400" b="1" dirty="0">
                <a:latin typeface="Calibri" panose="020F0502020204030204" charset="0"/>
              </a:rPr>
              <a:t>例</a:t>
            </a:r>
            <a:r>
              <a:rPr lang="en-US" altLang="zh-CN" sz="2400" b="1" dirty="0">
                <a:latin typeface="Calibri" panose="020F0502020204030204" charset="0"/>
              </a:rPr>
              <a:t>2.3</a:t>
            </a:r>
            <a:r>
              <a:rPr lang="en-US" altLang="zh-CN" sz="2400" dirty="0">
                <a:latin typeface="Calibri" panose="020F0502020204030204" charset="0"/>
              </a:rPr>
              <a:t>】  </a:t>
            </a:r>
            <a:r>
              <a:rPr lang="zh-CN" altLang="en-US" sz="2400" dirty="0">
                <a:latin typeface="Calibri" panose="020F0502020204030204" charset="0"/>
              </a:rPr>
              <a:t>用</a:t>
            </a:r>
            <a:r>
              <a:rPr lang="en-US" altLang="zh-CN" sz="2400" dirty="0">
                <a:latin typeface="Calibri" panose="020F0502020204030204" charset="0"/>
              </a:rPr>
              <a:t>JSP</a:t>
            </a:r>
            <a:r>
              <a:rPr lang="zh-CN" altLang="en-US" sz="2400" dirty="0">
                <a:latin typeface="Calibri" panose="020F0502020204030204" charset="0"/>
              </a:rPr>
              <a:t>、</a:t>
            </a:r>
            <a:r>
              <a:rPr lang="en-US" altLang="zh-CN" sz="2400" dirty="0">
                <a:latin typeface="Calibri" panose="020F0502020204030204" charset="0"/>
              </a:rPr>
              <a:t>Servlet</a:t>
            </a:r>
            <a:r>
              <a:rPr lang="zh-CN" altLang="en-US" sz="2400" dirty="0">
                <a:latin typeface="Calibri" panose="020F0502020204030204" charset="0"/>
              </a:rPr>
              <a:t>和</a:t>
            </a:r>
            <a:r>
              <a:rPr lang="en-US" altLang="zh-CN" sz="2400" dirty="0">
                <a:latin typeface="Calibri" panose="020F0502020204030204" charset="0"/>
              </a:rPr>
              <a:t>JavaBean</a:t>
            </a:r>
            <a:r>
              <a:rPr lang="zh-CN" altLang="en-US" sz="2400" dirty="0">
                <a:latin typeface="Calibri" panose="020F0502020204030204" charset="0"/>
              </a:rPr>
              <a:t>开发一个简单的留言系统。</a:t>
            </a:r>
            <a:endParaRPr lang="zh-CN" altLang="en-US" sz="2400" dirty="0">
              <a:latin typeface="Calibri" panose="020F0502020204030204" charset="0"/>
            </a:endParaRPr>
          </a:p>
          <a:p>
            <a:pPr indent="450850"/>
            <a:r>
              <a:rPr lang="zh-CN" altLang="en-US" sz="2400" dirty="0">
                <a:latin typeface="Calibri" panose="020F0502020204030204" charset="0"/>
              </a:rPr>
              <a:t>这里要达到这样的目的，首先是一个用户登录界面，如图</a:t>
            </a:r>
            <a:r>
              <a:rPr lang="en-US" altLang="zh-CN" sz="2400" dirty="0">
                <a:latin typeface="Calibri" panose="020F0502020204030204" charset="0"/>
              </a:rPr>
              <a:t>2.19</a:t>
            </a:r>
            <a:r>
              <a:rPr lang="zh-CN" altLang="en-US" sz="2400" dirty="0">
                <a:latin typeface="Calibri" panose="020F0502020204030204" charset="0"/>
              </a:rPr>
              <a:t>所示。</a:t>
            </a:r>
            <a:endParaRPr lang="zh-CN" altLang="en-US" sz="2400" dirty="0">
              <a:latin typeface="Calibri" panose="020F0502020204030204" charset="0"/>
            </a:endParaRPr>
          </a:p>
          <a:p>
            <a:pPr indent="450850"/>
            <a:endParaRPr lang="zh-CN" altLang="en-US" sz="2400" dirty="0">
              <a:latin typeface="Calibri" panose="020F0502020204030204" charset="0"/>
            </a:endParaRPr>
          </a:p>
        </p:txBody>
      </p:sp>
      <p:pic>
        <p:nvPicPr>
          <p:cNvPr id="9216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095750" y="2357438"/>
            <a:ext cx="4025900" cy="250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67" name="矩形 4"/>
          <p:cNvSpPr>
            <a:spLocks noChangeArrowheads="1"/>
          </p:cNvSpPr>
          <p:nvPr/>
        </p:nvSpPr>
        <p:spPr bwMode="auto">
          <a:xfrm>
            <a:off x="4953000" y="5000625"/>
            <a:ext cx="2058988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>
                <a:latin typeface="Calibri" panose="020F0502020204030204" charset="0"/>
              </a:rPr>
              <a:t>图</a:t>
            </a:r>
            <a:r>
              <a:rPr lang="en-US" altLang="zh-CN" sz="1600">
                <a:latin typeface="Calibri" panose="020F0502020204030204" charset="0"/>
              </a:rPr>
              <a:t>2.19  </a:t>
            </a:r>
            <a:r>
              <a:rPr lang="zh-CN" altLang="en-US" sz="1600">
                <a:latin typeface="Calibri" panose="020F0502020204030204" charset="0"/>
              </a:rPr>
              <a:t>用户登录界面</a:t>
            </a:r>
            <a:endParaRPr lang="zh-CN" altLang="en-US" sz="1600">
              <a:latin typeface="Calibri" panose="020F0502020204030204" charset="0"/>
            </a:endParaRPr>
          </a:p>
        </p:txBody>
      </p:sp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DF4683C-AC25-4436-A033-945D5335659C}" type="datetime1">
              <a:rPr lang="zh-CN" altLang="en-US"/>
            </a:fld>
            <a:endParaRPr lang="en-US" altLang="zh-CN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FCC82D-E9CA-4D09-88BA-35DE1FDE2C65}" type="slidenum">
              <a:rPr lang="zh-CN" altLang="en-US"/>
            </a:fld>
            <a:endParaRPr lang="en-US" altLang="zh-CN"/>
          </a:p>
        </p:txBody>
      </p:sp>
      <p:sp>
        <p:nvSpPr>
          <p:cNvPr id="93188" name="矩形 2"/>
          <p:cNvSpPr>
            <a:spLocks noChangeArrowheads="1"/>
          </p:cNvSpPr>
          <p:nvPr/>
        </p:nvSpPr>
        <p:spPr bwMode="auto">
          <a:xfrm>
            <a:off x="2238376" y="1428750"/>
            <a:ext cx="724217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>
                <a:latin typeface="Calibri" panose="020F0502020204030204" charset="0"/>
              </a:rPr>
              <a:t>登录成功后会显示所有的留言信息，如图</a:t>
            </a:r>
            <a:r>
              <a:rPr lang="en-US" altLang="zh-CN" sz="2400">
                <a:latin typeface="Calibri" panose="020F0502020204030204" charset="0"/>
              </a:rPr>
              <a:t>2.20</a:t>
            </a:r>
            <a:r>
              <a:rPr lang="zh-CN" altLang="en-US" sz="2400">
                <a:latin typeface="Calibri" panose="020F0502020204030204" charset="0"/>
              </a:rPr>
              <a:t>所示。</a:t>
            </a:r>
            <a:endParaRPr lang="zh-CN" altLang="en-US" sz="2400">
              <a:latin typeface="Calibri" panose="020F0502020204030204" charset="0"/>
            </a:endParaRPr>
          </a:p>
        </p:txBody>
      </p:sp>
      <p:pic>
        <p:nvPicPr>
          <p:cNvPr id="93189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095750" y="2143125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190" name="矩形 4"/>
          <p:cNvSpPr>
            <a:spLocks noChangeArrowheads="1"/>
          </p:cNvSpPr>
          <p:nvPr/>
        </p:nvSpPr>
        <p:spPr bwMode="auto">
          <a:xfrm>
            <a:off x="4310064" y="5072063"/>
            <a:ext cx="3074987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>
                <a:latin typeface="Calibri" panose="020F0502020204030204" charset="0"/>
              </a:rPr>
              <a:t>图</a:t>
            </a:r>
            <a:r>
              <a:rPr lang="en-US" altLang="zh-CN" sz="1600">
                <a:latin typeface="Calibri" panose="020F0502020204030204" charset="0"/>
              </a:rPr>
              <a:t>2.20  </a:t>
            </a:r>
            <a:r>
              <a:rPr lang="zh-CN" altLang="en-US" sz="1600">
                <a:latin typeface="Calibri" panose="020F0502020204030204" charset="0"/>
              </a:rPr>
              <a:t>用户登录成功后的主界面</a:t>
            </a:r>
            <a:endParaRPr lang="zh-CN" altLang="en-US" sz="1600">
              <a:latin typeface="Calibri" panose="020F0502020204030204" charset="0"/>
            </a:endParaRPr>
          </a:p>
        </p:txBody>
      </p:sp>
      <p:sp>
        <p:nvSpPr>
          <p:cNvPr id="9" name="标题 1"/>
          <p:cNvSpPr txBox="1"/>
          <p:nvPr/>
        </p:nvSpPr>
        <p:spPr bwMode="auto">
          <a:xfrm>
            <a:off x="838200" y="219075"/>
            <a:ext cx="8001000" cy="720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2400" kern="0" dirty="0">
                <a:latin typeface="+mj-lt"/>
                <a:ea typeface="+mj-ea"/>
                <a:cs typeface="+mj-cs"/>
              </a:rPr>
              <a:t>JSP</a:t>
            </a:r>
            <a:r>
              <a:rPr lang="zh-CN" altLang="en-US" sz="2400" kern="0" dirty="0">
                <a:latin typeface="+mj-lt"/>
                <a:ea typeface="+mj-ea"/>
                <a:cs typeface="+mj-cs"/>
              </a:rPr>
              <a:t>综合应用实例</a:t>
            </a:r>
            <a:br>
              <a:rPr lang="en-US" altLang="zh-CN" sz="2400" kern="0" dirty="0">
                <a:ea typeface="+mj-ea"/>
                <a:cs typeface="+mj-cs"/>
              </a:rPr>
            </a:br>
            <a:r>
              <a:rPr lang="zh-CN" altLang="en-US" sz="2400" kern="0" dirty="0">
                <a:latin typeface="+mj-lt"/>
                <a:ea typeface="+mj-ea"/>
                <a:cs typeface="+mj-cs"/>
              </a:rPr>
              <a:t>开发一个简单的留言系统</a:t>
            </a:r>
            <a:endParaRPr lang="zh-CN" altLang="en-US" sz="2400" kern="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91BCB05-11CE-4ED3-9406-E61F31D1DA50}" type="datetime1">
              <a:rPr lang="zh-CN" altLang="en-US"/>
            </a:fld>
            <a:endParaRPr lang="en-US" altLang="zh-CN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F0268-B840-4B5D-996B-00C23B3C4BA6}" type="slidenum">
              <a:rPr lang="zh-CN" altLang="en-US"/>
            </a:fld>
            <a:endParaRPr lang="en-US" altLang="zh-CN"/>
          </a:p>
        </p:txBody>
      </p:sp>
      <p:sp>
        <p:nvSpPr>
          <p:cNvPr id="94212" name="矩形 2"/>
          <p:cNvSpPr>
            <a:spLocks noChangeArrowheads="1"/>
          </p:cNvSpPr>
          <p:nvPr/>
        </p:nvSpPr>
        <p:spPr bwMode="auto">
          <a:xfrm>
            <a:off x="2351089" y="1196975"/>
            <a:ext cx="6840537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>
                <a:latin typeface="Calibri" panose="020F0502020204030204" charset="0"/>
              </a:rPr>
              <a:t>单击</a:t>
            </a:r>
            <a:r>
              <a:rPr lang="en-US" altLang="zh-CN" sz="2400">
                <a:latin typeface="Calibri" panose="020F0502020204030204" charset="0"/>
              </a:rPr>
              <a:t>【</a:t>
            </a:r>
            <a:r>
              <a:rPr lang="zh-CN" altLang="en-US" sz="2400">
                <a:latin typeface="Calibri" panose="020F0502020204030204" charset="0"/>
              </a:rPr>
              <a:t>留言</a:t>
            </a:r>
            <a:r>
              <a:rPr lang="en-US" altLang="zh-CN" sz="2400">
                <a:latin typeface="Calibri" panose="020F0502020204030204" charset="0"/>
              </a:rPr>
              <a:t>】</a:t>
            </a:r>
            <a:r>
              <a:rPr lang="zh-CN" altLang="en-US" sz="2400">
                <a:latin typeface="Calibri" panose="020F0502020204030204" charset="0"/>
              </a:rPr>
              <a:t>按钮，跳转到图</a:t>
            </a:r>
            <a:r>
              <a:rPr lang="en-US" altLang="zh-CN" sz="2400">
                <a:latin typeface="Calibri" panose="020F0502020204030204" charset="0"/>
              </a:rPr>
              <a:t>2.21</a:t>
            </a:r>
            <a:r>
              <a:rPr lang="zh-CN" altLang="en-US" sz="2400">
                <a:latin typeface="Calibri" panose="020F0502020204030204" charset="0"/>
              </a:rPr>
              <a:t>所示的界面。</a:t>
            </a:r>
            <a:endParaRPr lang="zh-CN" altLang="en-US" sz="2400">
              <a:latin typeface="Calibri" panose="020F0502020204030204" charset="0"/>
            </a:endParaRPr>
          </a:p>
        </p:txBody>
      </p:sp>
      <p:pic>
        <p:nvPicPr>
          <p:cNvPr id="94213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738564" y="2071688"/>
            <a:ext cx="3925887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214" name="矩形 4"/>
          <p:cNvSpPr>
            <a:spLocks noChangeArrowheads="1"/>
          </p:cNvSpPr>
          <p:nvPr/>
        </p:nvSpPr>
        <p:spPr bwMode="auto">
          <a:xfrm>
            <a:off x="4810125" y="4786313"/>
            <a:ext cx="1652588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>
                <a:latin typeface="Calibri" panose="020F0502020204030204" charset="0"/>
              </a:rPr>
              <a:t>图</a:t>
            </a:r>
            <a:r>
              <a:rPr lang="en-US" altLang="zh-CN" sz="1600">
                <a:latin typeface="Calibri" panose="020F0502020204030204" charset="0"/>
              </a:rPr>
              <a:t>2.21  </a:t>
            </a:r>
            <a:r>
              <a:rPr lang="zh-CN" altLang="en-US" sz="1600">
                <a:latin typeface="Calibri" panose="020F0502020204030204" charset="0"/>
              </a:rPr>
              <a:t>留言界面</a:t>
            </a:r>
            <a:endParaRPr lang="zh-CN" altLang="en-US" sz="1600">
              <a:latin typeface="Calibri" panose="020F0502020204030204" charset="0"/>
            </a:endParaRPr>
          </a:p>
        </p:txBody>
      </p:sp>
      <p:sp>
        <p:nvSpPr>
          <p:cNvPr id="8" name="标题 1"/>
          <p:cNvSpPr txBox="1"/>
          <p:nvPr/>
        </p:nvSpPr>
        <p:spPr bwMode="auto">
          <a:xfrm>
            <a:off x="838200" y="219075"/>
            <a:ext cx="8001000" cy="720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2400" kern="0" dirty="0">
                <a:latin typeface="+mj-lt"/>
                <a:ea typeface="+mj-ea"/>
                <a:cs typeface="+mj-cs"/>
              </a:rPr>
              <a:t>JSP</a:t>
            </a:r>
            <a:r>
              <a:rPr lang="zh-CN" altLang="en-US" sz="2400" kern="0" dirty="0">
                <a:latin typeface="+mj-lt"/>
                <a:ea typeface="+mj-ea"/>
                <a:cs typeface="+mj-cs"/>
              </a:rPr>
              <a:t>综合应用实例</a:t>
            </a:r>
            <a:br>
              <a:rPr lang="en-US" altLang="zh-CN" sz="2400" kern="0" dirty="0">
                <a:ea typeface="+mj-ea"/>
                <a:cs typeface="+mj-cs"/>
              </a:rPr>
            </a:br>
            <a:r>
              <a:rPr lang="zh-CN" altLang="en-US" sz="2400" kern="0" dirty="0">
                <a:latin typeface="+mj-lt"/>
                <a:ea typeface="+mj-ea"/>
                <a:cs typeface="+mj-cs"/>
              </a:rPr>
              <a:t>开发一个简单的留言系统</a:t>
            </a:r>
            <a:endParaRPr lang="zh-CN" altLang="en-US" sz="2400" kern="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B80BFD1-D94F-4E8D-8CFC-A13B9ADA84E9}" type="datetime1">
              <a:rPr lang="zh-CN" altLang="en-US"/>
            </a:fld>
            <a:endParaRPr lang="en-US" altLang="zh-CN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AD669-E908-4509-B84A-0B0730ADD0A6}" type="slidenum">
              <a:rPr lang="zh-CN" altLang="en-US"/>
            </a:fld>
            <a:endParaRPr lang="en-US" altLang="zh-CN"/>
          </a:p>
        </p:txBody>
      </p:sp>
      <p:sp>
        <p:nvSpPr>
          <p:cNvPr id="95236" name="TextBox 2"/>
          <p:cNvSpPr txBox="1">
            <a:spLocks noChangeArrowheads="1"/>
          </p:cNvSpPr>
          <p:nvPr/>
        </p:nvSpPr>
        <p:spPr bwMode="auto">
          <a:xfrm>
            <a:off x="1919288" y="981076"/>
            <a:ext cx="8215312" cy="12003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indent="450850"/>
            <a:r>
              <a:rPr lang="zh-CN" altLang="en-US" sz="2400">
                <a:latin typeface="Calibri" panose="020F0502020204030204" charset="0"/>
              </a:rPr>
              <a:t>填写好要留言的标题及内容后单击</a:t>
            </a:r>
            <a:r>
              <a:rPr lang="en-US" altLang="zh-CN" sz="2400">
                <a:latin typeface="Calibri" panose="020F0502020204030204" charset="0"/>
              </a:rPr>
              <a:t>【</a:t>
            </a:r>
            <a:r>
              <a:rPr lang="zh-CN" altLang="en-US" sz="2400">
                <a:latin typeface="Calibri" panose="020F0502020204030204" charset="0"/>
              </a:rPr>
              <a:t>提交</a:t>
            </a:r>
            <a:r>
              <a:rPr lang="en-US" altLang="zh-CN" sz="2400">
                <a:latin typeface="Calibri" panose="020F0502020204030204" charset="0"/>
              </a:rPr>
              <a:t>】</a:t>
            </a:r>
            <a:r>
              <a:rPr lang="zh-CN" altLang="en-US" sz="2400">
                <a:latin typeface="Calibri" panose="020F0502020204030204" charset="0"/>
              </a:rPr>
              <a:t>按钮，跳转到如图</a:t>
            </a:r>
            <a:r>
              <a:rPr lang="en-US" altLang="zh-CN" sz="2400">
                <a:latin typeface="Calibri" panose="020F0502020204030204" charset="0"/>
              </a:rPr>
              <a:t>2.22</a:t>
            </a:r>
            <a:r>
              <a:rPr lang="zh-CN" altLang="en-US" sz="2400">
                <a:latin typeface="Calibri" panose="020F0502020204030204" charset="0"/>
              </a:rPr>
              <a:t>所示的留言成功界面。</a:t>
            </a:r>
            <a:endParaRPr lang="zh-CN" altLang="en-US" sz="2400">
              <a:latin typeface="Calibri" panose="020F0502020204030204" charset="0"/>
            </a:endParaRPr>
          </a:p>
          <a:p>
            <a:pPr indent="450850"/>
            <a:endParaRPr lang="zh-CN" altLang="en-US" sz="2400">
              <a:latin typeface="Calibri" panose="020F0502020204030204" charset="0"/>
            </a:endParaRPr>
          </a:p>
        </p:txBody>
      </p:sp>
      <p:pic>
        <p:nvPicPr>
          <p:cNvPr id="95237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167189" y="2286000"/>
            <a:ext cx="44100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238" name="矩形 4"/>
          <p:cNvSpPr>
            <a:spLocks noChangeArrowheads="1"/>
          </p:cNvSpPr>
          <p:nvPr/>
        </p:nvSpPr>
        <p:spPr bwMode="auto">
          <a:xfrm>
            <a:off x="5310189" y="4786313"/>
            <a:ext cx="2058987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>
                <a:latin typeface="Calibri" panose="020F0502020204030204" charset="0"/>
              </a:rPr>
              <a:t>图</a:t>
            </a:r>
            <a:r>
              <a:rPr lang="en-US" altLang="zh-CN" sz="1600">
                <a:latin typeface="Calibri" panose="020F0502020204030204" charset="0"/>
              </a:rPr>
              <a:t>2.22  </a:t>
            </a:r>
            <a:r>
              <a:rPr lang="zh-CN" altLang="en-US" sz="1600">
                <a:latin typeface="Calibri" panose="020F0502020204030204" charset="0"/>
              </a:rPr>
              <a:t>留言成功界面</a:t>
            </a:r>
            <a:endParaRPr lang="zh-CN" altLang="en-US" sz="1600">
              <a:latin typeface="Calibri" panose="020F0502020204030204" charset="0"/>
            </a:endParaRPr>
          </a:p>
        </p:txBody>
      </p:sp>
      <p:sp>
        <p:nvSpPr>
          <p:cNvPr id="9" name="标题 1"/>
          <p:cNvSpPr txBox="1"/>
          <p:nvPr/>
        </p:nvSpPr>
        <p:spPr bwMode="auto">
          <a:xfrm>
            <a:off x="838200" y="219075"/>
            <a:ext cx="8001000" cy="720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2400" kern="0" dirty="0">
                <a:latin typeface="+mj-lt"/>
                <a:ea typeface="+mj-ea"/>
                <a:cs typeface="+mj-cs"/>
              </a:rPr>
              <a:t>JSP</a:t>
            </a:r>
            <a:r>
              <a:rPr lang="zh-CN" altLang="en-US" sz="2400" kern="0" dirty="0">
                <a:latin typeface="+mj-lt"/>
                <a:ea typeface="+mj-ea"/>
                <a:cs typeface="+mj-cs"/>
              </a:rPr>
              <a:t>综合应用实例</a:t>
            </a:r>
            <a:br>
              <a:rPr lang="en-US" altLang="zh-CN" sz="2400" kern="0" dirty="0">
                <a:ea typeface="+mj-ea"/>
                <a:cs typeface="+mj-cs"/>
              </a:rPr>
            </a:br>
            <a:r>
              <a:rPr lang="zh-CN" altLang="en-US" sz="2400" kern="0" dirty="0">
                <a:latin typeface="+mj-lt"/>
                <a:ea typeface="+mj-ea"/>
                <a:cs typeface="+mj-cs"/>
              </a:rPr>
              <a:t>开发一个简单的留言系统</a:t>
            </a:r>
            <a:endParaRPr lang="zh-CN" altLang="en-US" sz="2400" kern="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65CF062-8757-487E-9E6A-A851E0438F49}" type="datetime1">
              <a:rPr lang="zh-CN" altLang="en-US"/>
            </a:fld>
            <a:endParaRPr lang="en-US" altLang="zh-CN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58EB61-24C8-465F-92F1-C98EF6A8A661}" type="slidenum">
              <a:rPr lang="zh-CN" altLang="en-US"/>
            </a:fld>
            <a:endParaRPr lang="en-US" altLang="zh-CN"/>
          </a:p>
        </p:txBody>
      </p:sp>
      <p:sp>
        <p:nvSpPr>
          <p:cNvPr id="96260" name="TextBox 2"/>
          <p:cNvSpPr txBox="1">
            <a:spLocks noChangeArrowheads="1"/>
          </p:cNvSpPr>
          <p:nvPr/>
        </p:nvSpPr>
        <p:spPr bwMode="auto">
          <a:xfrm>
            <a:off x="1992313" y="1052514"/>
            <a:ext cx="8286750" cy="12003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indent="450850"/>
            <a:r>
              <a:rPr lang="zh-CN" altLang="en-US" sz="2400">
                <a:latin typeface="Calibri" panose="020F0502020204030204" charset="0"/>
              </a:rPr>
              <a:t>单击该页面的</a:t>
            </a:r>
            <a:r>
              <a:rPr lang="en-US" altLang="zh-CN" sz="2400">
                <a:latin typeface="Calibri" panose="020F0502020204030204" charset="0"/>
              </a:rPr>
              <a:t>【</a:t>
            </a:r>
            <a:r>
              <a:rPr lang="zh-CN" altLang="en-US" sz="2400">
                <a:latin typeface="Calibri" panose="020F0502020204030204" charset="0"/>
              </a:rPr>
              <a:t>这里</a:t>
            </a:r>
            <a:r>
              <a:rPr lang="en-US" altLang="zh-CN" sz="2400">
                <a:latin typeface="Calibri" panose="020F0502020204030204" charset="0"/>
              </a:rPr>
              <a:t>】</a:t>
            </a:r>
            <a:r>
              <a:rPr lang="zh-CN" altLang="en-US" sz="2400">
                <a:latin typeface="Calibri" panose="020F0502020204030204" charset="0"/>
              </a:rPr>
              <a:t>超链接，回到主界面，可以发现主界面的信息多了刚才添加的留言，如图</a:t>
            </a:r>
            <a:r>
              <a:rPr lang="en-US" altLang="zh-CN" sz="2400">
                <a:latin typeface="Calibri" panose="020F0502020204030204" charset="0"/>
              </a:rPr>
              <a:t>2.23</a:t>
            </a:r>
            <a:r>
              <a:rPr lang="zh-CN" altLang="en-US" sz="2400">
                <a:latin typeface="Calibri" panose="020F0502020204030204" charset="0"/>
              </a:rPr>
              <a:t>所示。</a:t>
            </a:r>
            <a:endParaRPr lang="zh-CN" altLang="en-US" sz="2400">
              <a:latin typeface="Calibri" panose="020F0502020204030204" charset="0"/>
            </a:endParaRPr>
          </a:p>
          <a:p>
            <a:pPr indent="450850"/>
            <a:endParaRPr lang="zh-CN" altLang="en-US" sz="2400">
              <a:latin typeface="Calibri" panose="020F0502020204030204" charset="0"/>
            </a:endParaRPr>
          </a:p>
        </p:txBody>
      </p:sp>
      <p:pic>
        <p:nvPicPr>
          <p:cNvPr id="96261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310063" y="2357439"/>
            <a:ext cx="3948112" cy="292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62" name="矩形 4"/>
          <p:cNvSpPr>
            <a:spLocks noChangeArrowheads="1"/>
          </p:cNvSpPr>
          <p:nvPr/>
        </p:nvSpPr>
        <p:spPr bwMode="auto">
          <a:xfrm>
            <a:off x="5024439" y="5357813"/>
            <a:ext cx="2262187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>
                <a:latin typeface="Calibri" panose="020F0502020204030204" charset="0"/>
              </a:rPr>
              <a:t>图</a:t>
            </a:r>
            <a:r>
              <a:rPr lang="en-US" altLang="zh-CN" sz="1600">
                <a:latin typeface="Calibri" panose="020F0502020204030204" charset="0"/>
              </a:rPr>
              <a:t>2.23  </a:t>
            </a:r>
            <a:r>
              <a:rPr lang="zh-CN" altLang="en-US" sz="1600">
                <a:latin typeface="Calibri" panose="020F0502020204030204" charset="0"/>
              </a:rPr>
              <a:t>留言信息主界面</a:t>
            </a:r>
            <a:endParaRPr lang="zh-CN" altLang="en-US" sz="1600">
              <a:latin typeface="Calibri" panose="020F0502020204030204" charset="0"/>
            </a:endParaRPr>
          </a:p>
        </p:txBody>
      </p:sp>
      <p:sp>
        <p:nvSpPr>
          <p:cNvPr id="9" name="标题 1"/>
          <p:cNvSpPr txBox="1"/>
          <p:nvPr/>
        </p:nvSpPr>
        <p:spPr bwMode="auto">
          <a:xfrm>
            <a:off x="838200" y="219075"/>
            <a:ext cx="8001000" cy="720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2400" kern="0" dirty="0">
                <a:latin typeface="+mj-lt"/>
                <a:ea typeface="+mj-ea"/>
                <a:cs typeface="+mj-cs"/>
              </a:rPr>
              <a:t>JSP</a:t>
            </a:r>
            <a:r>
              <a:rPr lang="zh-CN" altLang="en-US" sz="2400" kern="0" dirty="0">
                <a:latin typeface="+mj-lt"/>
                <a:ea typeface="+mj-ea"/>
                <a:cs typeface="+mj-cs"/>
              </a:rPr>
              <a:t>综合应用实例</a:t>
            </a:r>
            <a:br>
              <a:rPr lang="en-US" altLang="zh-CN" sz="2400" kern="0" dirty="0">
                <a:ea typeface="+mj-ea"/>
                <a:cs typeface="+mj-cs"/>
              </a:rPr>
            </a:br>
            <a:r>
              <a:rPr lang="zh-CN" altLang="en-US" sz="2400" kern="0" dirty="0">
                <a:latin typeface="+mj-lt"/>
                <a:ea typeface="+mj-ea"/>
                <a:cs typeface="+mj-cs"/>
              </a:rPr>
              <a:t>开发一个简单的留言系统</a:t>
            </a:r>
            <a:endParaRPr lang="zh-CN" altLang="en-US" sz="2400" kern="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297172" y="1446028"/>
            <a:ext cx="9260958" cy="3079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73465" y="282012"/>
            <a:ext cx="2862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JSP</a:t>
            </a:r>
            <a:r>
              <a:rPr lang="zh-CN" altLang="zh-CN" sz="2400" b="1" dirty="0">
                <a:solidFill>
                  <a:schemeClr val="bg1"/>
                </a:solidFill>
              </a:rPr>
              <a:t>运行原理</a:t>
            </a:r>
            <a:endParaRPr lang="zh-CN" altLang="zh-CN" sz="24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7172" y="1084521"/>
            <a:ext cx="897387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在上面</a:t>
            </a:r>
            <a:r>
              <a:rPr lang="en-US" altLang="zh-CN" dirty="0" err="1"/>
              <a:t>jsp</a:t>
            </a:r>
            <a:r>
              <a:rPr lang="zh-CN" altLang="zh-CN" dirty="0"/>
              <a:t>例子中，如果</a:t>
            </a:r>
            <a:r>
              <a:rPr lang="en-US" altLang="zh-CN" dirty="0"/>
              <a:t>action</a:t>
            </a:r>
            <a:r>
              <a:rPr lang="zh-CN" altLang="zh-CN" dirty="0"/>
              <a:t>指定一个类， 例如：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&lt;form action="result " method="post"&gt;</a:t>
            </a:r>
            <a:endParaRPr lang="zh-CN" altLang="zh-CN" dirty="0"/>
          </a:p>
          <a:p>
            <a:r>
              <a:rPr lang="zh-CN" altLang="zh-CN" dirty="0"/>
              <a:t>则系统会直接找“</a:t>
            </a:r>
            <a:r>
              <a:rPr lang="en-US" altLang="zh-CN" dirty="0"/>
              <a:t>result</a:t>
            </a:r>
            <a:r>
              <a:rPr lang="zh-CN" altLang="zh-CN" dirty="0"/>
              <a:t>”对应的</a:t>
            </a:r>
            <a:r>
              <a:rPr lang="en-US" altLang="zh-CN" dirty="0"/>
              <a:t>Servlet</a:t>
            </a:r>
            <a:r>
              <a:rPr lang="zh-CN" altLang="zh-CN" dirty="0"/>
              <a:t>的类运行。</a:t>
            </a:r>
            <a:endParaRPr lang="zh-CN" altLang="zh-CN" dirty="0"/>
          </a:p>
          <a:p>
            <a:r>
              <a:rPr lang="zh-CN" altLang="zh-CN" dirty="0"/>
              <a:t>因此</a:t>
            </a:r>
            <a:r>
              <a:rPr lang="en-US" altLang="zh-CN" dirty="0"/>
              <a:t>JSP</a:t>
            </a:r>
            <a:r>
              <a:rPr lang="zh-CN" altLang="zh-CN" dirty="0"/>
              <a:t>页面的执行过程一般可以分为</a:t>
            </a:r>
            <a:r>
              <a:rPr lang="en-US" altLang="zh-CN" dirty="0"/>
              <a:t>6</a:t>
            </a:r>
            <a:r>
              <a:rPr lang="zh-CN" altLang="zh-CN" dirty="0"/>
              <a:t>步。</a:t>
            </a:r>
            <a:endParaRPr lang="zh-CN" altLang="zh-CN" dirty="0"/>
          </a:p>
        </p:txBody>
      </p:sp>
      <p:sp>
        <p:nvSpPr>
          <p:cNvPr id="5" name="Freeform 77"/>
          <p:cNvSpPr>
            <a:spLocks noEditPoints="1"/>
          </p:cNvSpPr>
          <p:nvPr/>
        </p:nvSpPr>
        <p:spPr bwMode="auto">
          <a:xfrm>
            <a:off x="4613590" y="3461205"/>
            <a:ext cx="519770" cy="519770"/>
          </a:xfrm>
          <a:custGeom>
            <a:avLst/>
            <a:gdLst>
              <a:gd name="T0" fmla="*/ 2147483646 w 200"/>
              <a:gd name="T1" fmla="*/ 2147483646 h 200"/>
              <a:gd name="T2" fmla="*/ 2147483646 w 200"/>
              <a:gd name="T3" fmla="*/ 2147483646 h 200"/>
              <a:gd name="T4" fmla="*/ 2147483646 w 200"/>
              <a:gd name="T5" fmla="*/ 2147483646 h 200"/>
              <a:gd name="T6" fmla="*/ 2147483646 w 200"/>
              <a:gd name="T7" fmla="*/ 2147483646 h 200"/>
              <a:gd name="T8" fmla="*/ 2147483646 w 200"/>
              <a:gd name="T9" fmla="*/ 2147483646 h 200"/>
              <a:gd name="T10" fmla="*/ 2147483646 w 200"/>
              <a:gd name="T11" fmla="*/ 2147483646 h 200"/>
              <a:gd name="T12" fmla="*/ 2147483646 w 200"/>
              <a:gd name="T13" fmla="*/ 2147483646 h 200"/>
              <a:gd name="T14" fmla="*/ 2147483646 w 200"/>
              <a:gd name="T15" fmla="*/ 2147483646 h 200"/>
              <a:gd name="T16" fmla="*/ 2147483646 w 200"/>
              <a:gd name="T17" fmla="*/ 2147483646 h 200"/>
              <a:gd name="T18" fmla="*/ 2147483646 w 200"/>
              <a:gd name="T19" fmla="*/ 2147483646 h 200"/>
              <a:gd name="T20" fmla="*/ 2147483646 w 200"/>
              <a:gd name="T21" fmla="*/ 2147483646 h 200"/>
              <a:gd name="T22" fmla="*/ 2147483646 w 200"/>
              <a:gd name="T23" fmla="*/ 2147483646 h 200"/>
              <a:gd name="T24" fmla="*/ 2147483646 w 200"/>
              <a:gd name="T25" fmla="*/ 2147483646 h 200"/>
              <a:gd name="T26" fmla="*/ 2147483646 w 200"/>
              <a:gd name="T27" fmla="*/ 2147483646 h 200"/>
              <a:gd name="T28" fmla="*/ 2147483646 w 200"/>
              <a:gd name="T29" fmla="*/ 2147483646 h 200"/>
              <a:gd name="T30" fmla="*/ 2147483646 w 200"/>
              <a:gd name="T31" fmla="*/ 2147483646 h 200"/>
              <a:gd name="T32" fmla="*/ 2147483646 w 200"/>
              <a:gd name="T33" fmla="*/ 2147483646 h 200"/>
              <a:gd name="T34" fmla="*/ 2147483646 w 200"/>
              <a:gd name="T35" fmla="*/ 2147483646 h 200"/>
              <a:gd name="T36" fmla="*/ 2147483646 w 200"/>
              <a:gd name="T37" fmla="*/ 2147483646 h 200"/>
              <a:gd name="T38" fmla="*/ 2147483646 w 200"/>
              <a:gd name="T39" fmla="*/ 2147483646 h 200"/>
              <a:gd name="T40" fmla="*/ 2147483646 w 200"/>
              <a:gd name="T41" fmla="*/ 2147483646 h 200"/>
              <a:gd name="T42" fmla="*/ 2147483646 w 200"/>
              <a:gd name="T43" fmla="*/ 2147483646 h 200"/>
              <a:gd name="T44" fmla="*/ 2147483646 w 200"/>
              <a:gd name="T45" fmla="*/ 2147483646 h 200"/>
              <a:gd name="T46" fmla="*/ 2147483646 w 200"/>
              <a:gd name="T47" fmla="*/ 2147483646 h 200"/>
              <a:gd name="T48" fmla="*/ 2147483646 w 200"/>
              <a:gd name="T49" fmla="*/ 2147483646 h 200"/>
              <a:gd name="T50" fmla="*/ 2147483646 w 200"/>
              <a:gd name="T51" fmla="*/ 2147483646 h 200"/>
              <a:gd name="T52" fmla="*/ 2147483646 w 200"/>
              <a:gd name="T53" fmla="*/ 2147483646 h 200"/>
              <a:gd name="T54" fmla="*/ 2147483646 w 200"/>
              <a:gd name="T55" fmla="*/ 2147483646 h 200"/>
              <a:gd name="T56" fmla="*/ 2147483646 w 200"/>
              <a:gd name="T57" fmla="*/ 2147483646 h 200"/>
              <a:gd name="T58" fmla="*/ 2147483646 w 200"/>
              <a:gd name="T59" fmla="*/ 2147483646 h 200"/>
              <a:gd name="T60" fmla="*/ 2147483646 w 200"/>
              <a:gd name="T61" fmla="*/ 2147483646 h 200"/>
              <a:gd name="T62" fmla="*/ 2147483646 w 200"/>
              <a:gd name="T63" fmla="*/ 2147483646 h 200"/>
              <a:gd name="T64" fmla="*/ 2147483646 w 200"/>
              <a:gd name="T65" fmla="*/ 2147483646 h 200"/>
              <a:gd name="T66" fmla="*/ 2147483646 w 200"/>
              <a:gd name="T67" fmla="*/ 2147483646 h 200"/>
              <a:gd name="T68" fmla="*/ 2147483646 w 200"/>
              <a:gd name="T69" fmla="*/ 2147483646 h 200"/>
              <a:gd name="T70" fmla="*/ 2147483646 w 200"/>
              <a:gd name="T71" fmla="*/ 0 h 200"/>
              <a:gd name="T72" fmla="*/ 2147483646 w 200"/>
              <a:gd name="T73" fmla="*/ 2147483646 h 200"/>
              <a:gd name="T74" fmla="*/ 2147483646 w 200"/>
              <a:gd name="T75" fmla="*/ 2147483646 h 200"/>
              <a:gd name="T76" fmla="*/ 2147483646 w 200"/>
              <a:gd name="T77" fmla="*/ 2147483646 h 200"/>
              <a:gd name="T78" fmla="*/ 0 w 200"/>
              <a:gd name="T79" fmla="*/ 2147483646 h 200"/>
              <a:gd name="T80" fmla="*/ 2147483646 w 200"/>
              <a:gd name="T81" fmla="*/ 2147483646 h 200"/>
              <a:gd name="T82" fmla="*/ 2147483646 w 200"/>
              <a:gd name="T83" fmla="*/ 2147483646 h 200"/>
              <a:gd name="T84" fmla="*/ 2147483646 w 200"/>
              <a:gd name="T85" fmla="*/ 2147483646 h 200"/>
              <a:gd name="T86" fmla="*/ 2147483646 w 200"/>
              <a:gd name="T87" fmla="*/ 2147483646 h 200"/>
              <a:gd name="T88" fmla="*/ 2147483646 w 200"/>
              <a:gd name="T89" fmla="*/ 2147483646 h 200"/>
              <a:gd name="T90" fmla="*/ 2147483646 w 200"/>
              <a:gd name="T91" fmla="*/ 2147483646 h 200"/>
              <a:gd name="T92" fmla="*/ 2147483646 w 200"/>
              <a:gd name="T93" fmla="*/ 2147483646 h 200"/>
              <a:gd name="T94" fmla="*/ 2147483646 w 200"/>
              <a:gd name="T95" fmla="*/ 2147483646 h 200"/>
              <a:gd name="T96" fmla="*/ 2147483646 w 200"/>
              <a:gd name="T97" fmla="*/ 2147483646 h 200"/>
              <a:gd name="T98" fmla="*/ 2147483646 w 200"/>
              <a:gd name="T99" fmla="*/ 2147483646 h 200"/>
              <a:gd name="T100" fmla="*/ 2147483646 w 200"/>
              <a:gd name="T101" fmla="*/ 2147483646 h 200"/>
              <a:gd name="T102" fmla="*/ 2147483646 w 200"/>
              <a:gd name="T103" fmla="*/ 2147483646 h 200"/>
              <a:gd name="T104" fmla="*/ 2147483646 w 200"/>
              <a:gd name="T105" fmla="*/ 2147483646 h 200"/>
              <a:gd name="T106" fmla="*/ 2147483646 w 200"/>
              <a:gd name="T107" fmla="*/ 2147483646 h 200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00" h="200">
                <a:moveTo>
                  <a:pt x="112" y="8"/>
                </a:moveTo>
                <a:cubicBezTo>
                  <a:pt x="112" y="21"/>
                  <a:pt x="112" y="21"/>
                  <a:pt x="112" y="21"/>
                </a:cubicBezTo>
                <a:cubicBezTo>
                  <a:pt x="112" y="27"/>
                  <a:pt x="112" y="27"/>
                  <a:pt x="112" y="27"/>
                </a:cubicBezTo>
                <a:cubicBezTo>
                  <a:pt x="118" y="29"/>
                  <a:pt x="118" y="29"/>
                  <a:pt x="118" y="29"/>
                </a:cubicBezTo>
                <a:cubicBezTo>
                  <a:pt x="125" y="30"/>
                  <a:pt x="132" y="33"/>
                  <a:pt x="138" y="37"/>
                </a:cubicBezTo>
                <a:cubicBezTo>
                  <a:pt x="143" y="40"/>
                  <a:pt x="143" y="40"/>
                  <a:pt x="143" y="40"/>
                </a:cubicBezTo>
                <a:cubicBezTo>
                  <a:pt x="147" y="36"/>
                  <a:pt x="147" y="36"/>
                  <a:pt x="147" y="36"/>
                </a:cubicBezTo>
                <a:cubicBezTo>
                  <a:pt x="157" y="26"/>
                  <a:pt x="157" y="26"/>
                  <a:pt x="157" y="26"/>
                </a:cubicBezTo>
                <a:cubicBezTo>
                  <a:pt x="174" y="43"/>
                  <a:pt x="174" y="43"/>
                  <a:pt x="174" y="43"/>
                </a:cubicBezTo>
                <a:cubicBezTo>
                  <a:pt x="164" y="53"/>
                  <a:pt x="164" y="53"/>
                  <a:pt x="164" y="53"/>
                </a:cubicBezTo>
                <a:cubicBezTo>
                  <a:pt x="160" y="57"/>
                  <a:pt x="160" y="57"/>
                  <a:pt x="160" y="57"/>
                </a:cubicBezTo>
                <a:cubicBezTo>
                  <a:pt x="163" y="62"/>
                  <a:pt x="163" y="62"/>
                  <a:pt x="163" y="62"/>
                </a:cubicBezTo>
                <a:cubicBezTo>
                  <a:pt x="166" y="68"/>
                  <a:pt x="169" y="75"/>
                  <a:pt x="170" y="81"/>
                </a:cubicBezTo>
                <a:cubicBezTo>
                  <a:pt x="172" y="88"/>
                  <a:pt x="172" y="88"/>
                  <a:pt x="172" y="88"/>
                </a:cubicBezTo>
                <a:cubicBezTo>
                  <a:pt x="178" y="88"/>
                  <a:pt x="178" y="88"/>
                  <a:pt x="178" y="88"/>
                </a:cubicBezTo>
                <a:cubicBezTo>
                  <a:pt x="192" y="88"/>
                  <a:pt x="192" y="88"/>
                  <a:pt x="192" y="88"/>
                </a:cubicBezTo>
                <a:cubicBezTo>
                  <a:pt x="192" y="112"/>
                  <a:pt x="192" y="112"/>
                  <a:pt x="192" y="112"/>
                </a:cubicBezTo>
                <a:cubicBezTo>
                  <a:pt x="177" y="112"/>
                  <a:pt x="177" y="112"/>
                  <a:pt x="177" y="112"/>
                </a:cubicBezTo>
                <a:cubicBezTo>
                  <a:pt x="171" y="112"/>
                  <a:pt x="171" y="112"/>
                  <a:pt x="171" y="112"/>
                </a:cubicBezTo>
                <a:cubicBezTo>
                  <a:pt x="170" y="117"/>
                  <a:pt x="170" y="117"/>
                  <a:pt x="170" y="117"/>
                </a:cubicBezTo>
                <a:cubicBezTo>
                  <a:pt x="168" y="124"/>
                  <a:pt x="165" y="130"/>
                  <a:pt x="162" y="135"/>
                </a:cubicBezTo>
                <a:cubicBezTo>
                  <a:pt x="159" y="141"/>
                  <a:pt x="159" y="141"/>
                  <a:pt x="159" y="141"/>
                </a:cubicBezTo>
                <a:cubicBezTo>
                  <a:pt x="163" y="145"/>
                  <a:pt x="163" y="145"/>
                  <a:pt x="163" y="145"/>
                </a:cubicBezTo>
                <a:cubicBezTo>
                  <a:pt x="174" y="156"/>
                  <a:pt x="174" y="156"/>
                  <a:pt x="174" y="156"/>
                </a:cubicBezTo>
                <a:cubicBezTo>
                  <a:pt x="157" y="173"/>
                  <a:pt x="157" y="173"/>
                  <a:pt x="157" y="173"/>
                </a:cubicBezTo>
                <a:cubicBezTo>
                  <a:pt x="146" y="162"/>
                  <a:pt x="146" y="162"/>
                  <a:pt x="146" y="162"/>
                </a:cubicBezTo>
                <a:cubicBezTo>
                  <a:pt x="142" y="158"/>
                  <a:pt x="142" y="158"/>
                  <a:pt x="142" y="158"/>
                </a:cubicBezTo>
                <a:cubicBezTo>
                  <a:pt x="136" y="161"/>
                  <a:pt x="136" y="161"/>
                  <a:pt x="136" y="161"/>
                </a:cubicBezTo>
                <a:cubicBezTo>
                  <a:pt x="131" y="164"/>
                  <a:pt x="125" y="166"/>
                  <a:pt x="118" y="168"/>
                </a:cubicBezTo>
                <a:cubicBezTo>
                  <a:pt x="112" y="169"/>
                  <a:pt x="112" y="169"/>
                  <a:pt x="112" y="169"/>
                </a:cubicBezTo>
                <a:cubicBezTo>
                  <a:pt x="112" y="176"/>
                  <a:pt x="112" y="176"/>
                  <a:pt x="112" y="176"/>
                </a:cubicBezTo>
                <a:cubicBezTo>
                  <a:pt x="112" y="192"/>
                  <a:pt x="112" y="192"/>
                  <a:pt x="112" y="192"/>
                </a:cubicBezTo>
                <a:cubicBezTo>
                  <a:pt x="88" y="192"/>
                  <a:pt x="88" y="192"/>
                  <a:pt x="88" y="192"/>
                </a:cubicBezTo>
                <a:cubicBezTo>
                  <a:pt x="88" y="176"/>
                  <a:pt x="88" y="176"/>
                  <a:pt x="88" y="176"/>
                </a:cubicBezTo>
                <a:cubicBezTo>
                  <a:pt x="88" y="169"/>
                  <a:pt x="88" y="169"/>
                  <a:pt x="88" y="169"/>
                </a:cubicBezTo>
                <a:cubicBezTo>
                  <a:pt x="82" y="168"/>
                  <a:pt x="82" y="168"/>
                  <a:pt x="82" y="168"/>
                </a:cubicBezTo>
                <a:cubicBezTo>
                  <a:pt x="76" y="166"/>
                  <a:pt x="70" y="164"/>
                  <a:pt x="65" y="161"/>
                </a:cubicBezTo>
                <a:cubicBezTo>
                  <a:pt x="59" y="158"/>
                  <a:pt x="59" y="158"/>
                  <a:pt x="59" y="158"/>
                </a:cubicBezTo>
                <a:cubicBezTo>
                  <a:pt x="55" y="162"/>
                  <a:pt x="55" y="162"/>
                  <a:pt x="55" y="162"/>
                </a:cubicBezTo>
                <a:cubicBezTo>
                  <a:pt x="44" y="173"/>
                  <a:pt x="44" y="173"/>
                  <a:pt x="44" y="173"/>
                </a:cubicBezTo>
                <a:cubicBezTo>
                  <a:pt x="27" y="156"/>
                  <a:pt x="27" y="156"/>
                  <a:pt x="27" y="156"/>
                </a:cubicBezTo>
                <a:cubicBezTo>
                  <a:pt x="38" y="145"/>
                  <a:pt x="38" y="145"/>
                  <a:pt x="38" y="145"/>
                </a:cubicBezTo>
                <a:cubicBezTo>
                  <a:pt x="42" y="141"/>
                  <a:pt x="42" y="141"/>
                  <a:pt x="42" y="141"/>
                </a:cubicBezTo>
                <a:cubicBezTo>
                  <a:pt x="39" y="135"/>
                  <a:pt x="39" y="135"/>
                  <a:pt x="39" y="135"/>
                </a:cubicBezTo>
                <a:cubicBezTo>
                  <a:pt x="35" y="130"/>
                  <a:pt x="33" y="124"/>
                  <a:pt x="31" y="117"/>
                </a:cubicBezTo>
                <a:cubicBezTo>
                  <a:pt x="29" y="112"/>
                  <a:pt x="29" y="112"/>
                  <a:pt x="29" y="112"/>
                </a:cubicBezTo>
                <a:cubicBezTo>
                  <a:pt x="23" y="112"/>
                  <a:pt x="23" y="112"/>
                  <a:pt x="23" y="112"/>
                </a:cubicBezTo>
                <a:cubicBezTo>
                  <a:pt x="8" y="112"/>
                  <a:pt x="8" y="112"/>
                  <a:pt x="8" y="112"/>
                </a:cubicBezTo>
                <a:cubicBezTo>
                  <a:pt x="8" y="88"/>
                  <a:pt x="8" y="88"/>
                  <a:pt x="8" y="88"/>
                </a:cubicBezTo>
                <a:cubicBezTo>
                  <a:pt x="23" y="88"/>
                  <a:pt x="23" y="88"/>
                  <a:pt x="23" y="88"/>
                </a:cubicBezTo>
                <a:cubicBezTo>
                  <a:pt x="29" y="88"/>
                  <a:pt x="29" y="88"/>
                  <a:pt x="29" y="88"/>
                </a:cubicBezTo>
                <a:cubicBezTo>
                  <a:pt x="30" y="81"/>
                  <a:pt x="30" y="81"/>
                  <a:pt x="30" y="81"/>
                </a:cubicBezTo>
                <a:cubicBezTo>
                  <a:pt x="32" y="75"/>
                  <a:pt x="35" y="68"/>
                  <a:pt x="38" y="62"/>
                </a:cubicBezTo>
                <a:cubicBezTo>
                  <a:pt x="41" y="57"/>
                  <a:pt x="41" y="57"/>
                  <a:pt x="41" y="57"/>
                </a:cubicBezTo>
                <a:cubicBezTo>
                  <a:pt x="37" y="53"/>
                  <a:pt x="37" y="53"/>
                  <a:pt x="37" y="53"/>
                </a:cubicBezTo>
                <a:cubicBezTo>
                  <a:pt x="27" y="43"/>
                  <a:pt x="27" y="43"/>
                  <a:pt x="27" y="43"/>
                </a:cubicBezTo>
                <a:cubicBezTo>
                  <a:pt x="44" y="26"/>
                  <a:pt x="44" y="26"/>
                  <a:pt x="44" y="26"/>
                </a:cubicBezTo>
                <a:cubicBezTo>
                  <a:pt x="53" y="36"/>
                  <a:pt x="53" y="36"/>
                  <a:pt x="53" y="36"/>
                </a:cubicBezTo>
                <a:cubicBezTo>
                  <a:pt x="58" y="40"/>
                  <a:pt x="58" y="40"/>
                  <a:pt x="58" y="40"/>
                </a:cubicBezTo>
                <a:cubicBezTo>
                  <a:pt x="63" y="37"/>
                  <a:pt x="63" y="37"/>
                  <a:pt x="63" y="37"/>
                </a:cubicBezTo>
                <a:cubicBezTo>
                  <a:pt x="69" y="33"/>
                  <a:pt x="76" y="30"/>
                  <a:pt x="82" y="29"/>
                </a:cubicBezTo>
                <a:cubicBezTo>
                  <a:pt x="88" y="27"/>
                  <a:pt x="88" y="27"/>
                  <a:pt x="88" y="27"/>
                </a:cubicBezTo>
                <a:cubicBezTo>
                  <a:pt x="88" y="21"/>
                  <a:pt x="88" y="21"/>
                  <a:pt x="88" y="21"/>
                </a:cubicBezTo>
                <a:cubicBezTo>
                  <a:pt x="88" y="8"/>
                  <a:pt x="88" y="8"/>
                  <a:pt x="88" y="8"/>
                </a:cubicBezTo>
                <a:cubicBezTo>
                  <a:pt x="112" y="8"/>
                  <a:pt x="112" y="8"/>
                  <a:pt x="112" y="8"/>
                </a:cubicBezTo>
                <a:moveTo>
                  <a:pt x="100" y="136"/>
                </a:moveTo>
                <a:cubicBezTo>
                  <a:pt x="120" y="136"/>
                  <a:pt x="136" y="119"/>
                  <a:pt x="136" y="100"/>
                </a:cubicBezTo>
                <a:cubicBezTo>
                  <a:pt x="136" y="80"/>
                  <a:pt x="120" y="64"/>
                  <a:pt x="100" y="64"/>
                </a:cubicBezTo>
                <a:cubicBezTo>
                  <a:pt x="81" y="64"/>
                  <a:pt x="64" y="80"/>
                  <a:pt x="64" y="100"/>
                </a:cubicBezTo>
                <a:cubicBezTo>
                  <a:pt x="64" y="119"/>
                  <a:pt x="81" y="136"/>
                  <a:pt x="100" y="136"/>
                </a:cubicBezTo>
                <a:moveTo>
                  <a:pt x="120" y="0"/>
                </a:moveTo>
                <a:cubicBezTo>
                  <a:pt x="80" y="0"/>
                  <a:pt x="80" y="0"/>
                  <a:pt x="80" y="0"/>
                </a:cubicBezTo>
                <a:cubicBezTo>
                  <a:pt x="80" y="21"/>
                  <a:pt x="80" y="21"/>
                  <a:pt x="80" y="21"/>
                </a:cubicBezTo>
                <a:cubicBezTo>
                  <a:pt x="73" y="23"/>
                  <a:pt x="66" y="26"/>
                  <a:pt x="59" y="30"/>
                </a:cubicBezTo>
                <a:cubicBezTo>
                  <a:pt x="44" y="15"/>
                  <a:pt x="44" y="15"/>
                  <a:pt x="44" y="15"/>
                </a:cubicBezTo>
                <a:cubicBezTo>
                  <a:pt x="16" y="43"/>
                  <a:pt x="16" y="43"/>
                  <a:pt x="16" y="43"/>
                </a:cubicBezTo>
                <a:cubicBezTo>
                  <a:pt x="31" y="58"/>
                  <a:pt x="31" y="58"/>
                  <a:pt x="31" y="58"/>
                </a:cubicBezTo>
                <a:cubicBezTo>
                  <a:pt x="27" y="65"/>
                  <a:pt x="25" y="72"/>
                  <a:pt x="23" y="80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120"/>
                  <a:pt x="0" y="120"/>
                  <a:pt x="0" y="120"/>
                </a:cubicBezTo>
                <a:cubicBezTo>
                  <a:pt x="23" y="120"/>
                  <a:pt x="23" y="120"/>
                  <a:pt x="23" y="120"/>
                </a:cubicBezTo>
                <a:cubicBezTo>
                  <a:pt x="25" y="127"/>
                  <a:pt x="28" y="133"/>
                  <a:pt x="32" y="140"/>
                </a:cubicBezTo>
                <a:cubicBezTo>
                  <a:pt x="16" y="156"/>
                  <a:pt x="16" y="156"/>
                  <a:pt x="16" y="156"/>
                </a:cubicBezTo>
                <a:cubicBezTo>
                  <a:pt x="44" y="184"/>
                  <a:pt x="44" y="184"/>
                  <a:pt x="44" y="184"/>
                </a:cubicBezTo>
                <a:cubicBezTo>
                  <a:pt x="61" y="168"/>
                  <a:pt x="61" y="168"/>
                  <a:pt x="61" y="168"/>
                </a:cubicBezTo>
                <a:cubicBezTo>
                  <a:pt x="67" y="171"/>
                  <a:pt x="73" y="174"/>
                  <a:pt x="80" y="176"/>
                </a:cubicBezTo>
                <a:cubicBezTo>
                  <a:pt x="80" y="200"/>
                  <a:pt x="80" y="200"/>
                  <a:pt x="80" y="200"/>
                </a:cubicBezTo>
                <a:cubicBezTo>
                  <a:pt x="120" y="200"/>
                  <a:pt x="120" y="200"/>
                  <a:pt x="120" y="200"/>
                </a:cubicBezTo>
                <a:cubicBezTo>
                  <a:pt x="120" y="176"/>
                  <a:pt x="120" y="176"/>
                  <a:pt x="120" y="176"/>
                </a:cubicBezTo>
                <a:cubicBezTo>
                  <a:pt x="127" y="174"/>
                  <a:pt x="134" y="171"/>
                  <a:pt x="140" y="168"/>
                </a:cubicBezTo>
                <a:cubicBezTo>
                  <a:pt x="157" y="184"/>
                  <a:pt x="157" y="184"/>
                  <a:pt x="157" y="184"/>
                </a:cubicBezTo>
                <a:cubicBezTo>
                  <a:pt x="185" y="156"/>
                  <a:pt x="185" y="156"/>
                  <a:pt x="185" y="156"/>
                </a:cubicBezTo>
                <a:cubicBezTo>
                  <a:pt x="169" y="140"/>
                  <a:pt x="169" y="140"/>
                  <a:pt x="169" y="140"/>
                </a:cubicBezTo>
                <a:cubicBezTo>
                  <a:pt x="173" y="133"/>
                  <a:pt x="175" y="127"/>
                  <a:pt x="177" y="120"/>
                </a:cubicBezTo>
                <a:cubicBezTo>
                  <a:pt x="200" y="120"/>
                  <a:pt x="200" y="120"/>
                  <a:pt x="200" y="120"/>
                </a:cubicBezTo>
                <a:cubicBezTo>
                  <a:pt x="200" y="80"/>
                  <a:pt x="200" y="80"/>
                  <a:pt x="200" y="80"/>
                </a:cubicBezTo>
                <a:cubicBezTo>
                  <a:pt x="178" y="80"/>
                  <a:pt x="178" y="80"/>
                  <a:pt x="178" y="80"/>
                </a:cubicBezTo>
                <a:cubicBezTo>
                  <a:pt x="176" y="72"/>
                  <a:pt x="174" y="65"/>
                  <a:pt x="170" y="58"/>
                </a:cubicBezTo>
                <a:cubicBezTo>
                  <a:pt x="185" y="43"/>
                  <a:pt x="185" y="43"/>
                  <a:pt x="185" y="43"/>
                </a:cubicBezTo>
                <a:cubicBezTo>
                  <a:pt x="157" y="15"/>
                  <a:pt x="157" y="15"/>
                  <a:pt x="157" y="15"/>
                </a:cubicBezTo>
                <a:cubicBezTo>
                  <a:pt x="142" y="30"/>
                  <a:pt x="142" y="30"/>
                  <a:pt x="142" y="30"/>
                </a:cubicBezTo>
                <a:cubicBezTo>
                  <a:pt x="135" y="26"/>
                  <a:pt x="128" y="23"/>
                  <a:pt x="120" y="21"/>
                </a:cubicBezTo>
                <a:lnTo>
                  <a:pt x="120" y="0"/>
                </a:lnTo>
                <a:close/>
                <a:moveTo>
                  <a:pt x="100" y="128"/>
                </a:moveTo>
                <a:cubicBezTo>
                  <a:pt x="85" y="128"/>
                  <a:pt x="72" y="115"/>
                  <a:pt x="72" y="100"/>
                </a:cubicBezTo>
                <a:cubicBezTo>
                  <a:pt x="72" y="84"/>
                  <a:pt x="85" y="72"/>
                  <a:pt x="100" y="72"/>
                </a:cubicBezTo>
                <a:cubicBezTo>
                  <a:pt x="116" y="72"/>
                  <a:pt x="128" y="84"/>
                  <a:pt x="128" y="100"/>
                </a:cubicBezTo>
                <a:cubicBezTo>
                  <a:pt x="128" y="115"/>
                  <a:pt x="116" y="128"/>
                  <a:pt x="100" y="128"/>
                </a:cubicBezTo>
              </a:path>
            </a:pathLst>
          </a:custGeom>
          <a:solidFill>
            <a:srgbClr val="F3D180"/>
          </a:solidFill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 useBgFill="1">
        <p:nvSpPr>
          <p:cNvPr id="6" name="任意多边形 5"/>
          <p:cNvSpPr/>
          <p:nvPr/>
        </p:nvSpPr>
        <p:spPr>
          <a:xfrm rot="1647890">
            <a:off x="4046371" y="3590608"/>
            <a:ext cx="1962620" cy="1593819"/>
          </a:xfrm>
          <a:custGeom>
            <a:avLst/>
            <a:gdLst>
              <a:gd name="connsiteX0" fmla="*/ 823693 w 1440187"/>
              <a:gd name="connsiteY0" fmla="*/ 1161944 h 1169530"/>
              <a:gd name="connsiteX1" fmla="*/ 7586 w 1440187"/>
              <a:gd name="connsiteY1" fmla="*/ 553037 h 1169530"/>
              <a:gd name="connsiteX2" fmla="*/ 143018 w 1440187"/>
              <a:gd name="connsiteY2" fmla="*/ 18874 h 1169530"/>
              <a:gd name="connsiteX3" fmla="*/ 160132 w 1440187"/>
              <a:gd name="connsiteY3" fmla="*/ 0 h 1169530"/>
              <a:gd name="connsiteX4" fmla="*/ 220016 w 1440187"/>
              <a:gd name="connsiteY4" fmla="*/ 110327 h 1169530"/>
              <a:gd name="connsiteX5" fmla="*/ 817051 w 1440187"/>
              <a:gd name="connsiteY5" fmla="*/ 427767 h 1169530"/>
              <a:gd name="connsiteX6" fmla="*/ 1326167 w 1440187"/>
              <a:gd name="connsiteY6" fmla="*/ 216885 h 1169530"/>
              <a:gd name="connsiteX7" fmla="*/ 1374986 w 1440187"/>
              <a:gd name="connsiteY7" fmla="*/ 157715 h 1169530"/>
              <a:gd name="connsiteX8" fmla="*/ 1397246 w 1440187"/>
              <a:gd name="connsiteY8" fmla="*/ 204346 h 1169530"/>
              <a:gd name="connsiteX9" fmla="*/ 1432601 w 1440187"/>
              <a:gd name="connsiteY9" fmla="*/ 345836 h 1169530"/>
              <a:gd name="connsiteX10" fmla="*/ 823693 w 1440187"/>
              <a:gd name="connsiteY10" fmla="*/ 1161944 h 1169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0187" h="1169530">
                <a:moveTo>
                  <a:pt x="823693" y="1161944"/>
                </a:moveTo>
                <a:cubicBezTo>
                  <a:pt x="430186" y="1219161"/>
                  <a:pt x="64802" y="946544"/>
                  <a:pt x="7586" y="553037"/>
                </a:cubicBezTo>
                <a:cubicBezTo>
                  <a:pt x="-21023" y="356283"/>
                  <a:pt x="32827" y="166560"/>
                  <a:pt x="143018" y="18874"/>
                </a:cubicBezTo>
                <a:lnTo>
                  <a:pt x="160132" y="0"/>
                </a:lnTo>
                <a:lnTo>
                  <a:pt x="220016" y="110327"/>
                </a:lnTo>
                <a:cubicBezTo>
                  <a:pt x="349405" y="301848"/>
                  <a:pt x="568523" y="427768"/>
                  <a:pt x="817051" y="427767"/>
                </a:cubicBezTo>
                <a:cubicBezTo>
                  <a:pt x="1015874" y="427767"/>
                  <a:pt x="1195874" y="347179"/>
                  <a:pt x="1326167" y="216885"/>
                </a:cubicBezTo>
                <a:lnTo>
                  <a:pt x="1374986" y="157715"/>
                </a:lnTo>
                <a:lnTo>
                  <a:pt x="1397246" y="204346"/>
                </a:lnTo>
                <a:cubicBezTo>
                  <a:pt x="1413481" y="249348"/>
                  <a:pt x="1425449" y="296648"/>
                  <a:pt x="1432601" y="345836"/>
                </a:cubicBezTo>
                <a:cubicBezTo>
                  <a:pt x="1489818" y="739343"/>
                  <a:pt x="1217201" y="1104727"/>
                  <a:pt x="823693" y="1161944"/>
                </a:cubicBezTo>
                <a:close/>
              </a:path>
            </a:pathLst>
          </a:custGeom>
          <a:ln w="25400">
            <a:solidFill>
              <a:srgbClr val="CA68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 useBgFill="1">
        <p:nvSpPr>
          <p:cNvPr id="7" name="任意多边形 6"/>
          <p:cNvSpPr/>
          <p:nvPr/>
        </p:nvSpPr>
        <p:spPr>
          <a:xfrm rot="5410385">
            <a:off x="4529477" y="2587730"/>
            <a:ext cx="1962620" cy="1591663"/>
          </a:xfrm>
          <a:custGeom>
            <a:avLst/>
            <a:gdLst>
              <a:gd name="connsiteX0" fmla="*/ 823693 w 1440187"/>
              <a:gd name="connsiteY0" fmla="*/ 1161944 h 1169530"/>
              <a:gd name="connsiteX1" fmla="*/ 7586 w 1440187"/>
              <a:gd name="connsiteY1" fmla="*/ 553037 h 1169530"/>
              <a:gd name="connsiteX2" fmla="*/ 143018 w 1440187"/>
              <a:gd name="connsiteY2" fmla="*/ 18874 h 1169530"/>
              <a:gd name="connsiteX3" fmla="*/ 160132 w 1440187"/>
              <a:gd name="connsiteY3" fmla="*/ 0 h 1169530"/>
              <a:gd name="connsiteX4" fmla="*/ 220016 w 1440187"/>
              <a:gd name="connsiteY4" fmla="*/ 110327 h 1169530"/>
              <a:gd name="connsiteX5" fmla="*/ 817051 w 1440187"/>
              <a:gd name="connsiteY5" fmla="*/ 427767 h 1169530"/>
              <a:gd name="connsiteX6" fmla="*/ 1326167 w 1440187"/>
              <a:gd name="connsiteY6" fmla="*/ 216885 h 1169530"/>
              <a:gd name="connsiteX7" fmla="*/ 1374986 w 1440187"/>
              <a:gd name="connsiteY7" fmla="*/ 157715 h 1169530"/>
              <a:gd name="connsiteX8" fmla="*/ 1397246 w 1440187"/>
              <a:gd name="connsiteY8" fmla="*/ 204346 h 1169530"/>
              <a:gd name="connsiteX9" fmla="*/ 1432601 w 1440187"/>
              <a:gd name="connsiteY9" fmla="*/ 345836 h 1169530"/>
              <a:gd name="connsiteX10" fmla="*/ 823693 w 1440187"/>
              <a:gd name="connsiteY10" fmla="*/ 1161944 h 1169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0187" h="1169530">
                <a:moveTo>
                  <a:pt x="823693" y="1161944"/>
                </a:moveTo>
                <a:cubicBezTo>
                  <a:pt x="430186" y="1219161"/>
                  <a:pt x="64802" y="946544"/>
                  <a:pt x="7586" y="553037"/>
                </a:cubicBezTo>
                <a:cubicBezTo>
                  <a:pt x="-21023" y="356283"/>
                  <a:pt x="32827" y="166560"/>
                  <a:pt x="143018" y="18874"/>
                </a:cubicBezTo>
                <a:lnTo>
                  <a:pt x="160132" y="0"/>
                </a:lnTo>
                <a:lnTo>
                  <a:pt x="220016" y="110327"/>
                </a:lnTo>
                <a:cubicBezTo>
                  <a:pt x="349405" y="301848"/>
                  <a:pt x="568523" y="427768"/>
                  <a:pt x="817051" y="427767"/>
                </a:cubicBezTo>
                <a:cubicBezTo>
                  <a:pt x="1015874" y="427767"/>
                  <a:pt x="1195874" y="347179"/>
                  <a:pt x="1326167" y="216885"/>
                </a:cubicBezTo>
                <a:lnTo>
                  <a:pt x="1374986" y="157715"/>
                </a:lnTo>
                <a:lnTo>
                  <a:pt x="1397246" y="204346"/>
                </a:lnTo>
                <a:cubicBezTo>
                  <a:pt x="1413481" y="249348"/>
                  <a:pt x="1425449" y="296648"/>
                  <a:pt x="1432601" y="345836"/>
                </a:cubicBezTo>
                <a:cubicBezTo>
                  <a:pt x="1489818" y="739343"/>
                  <a:pt x="1217201" y="1104727"/>
                  <a:pt x="823693" y="1161944"/>
                </a:cubicBezTo>
                <a:close/>
              </a:path>
            </a:pathLst>
          </a:custGeom>
          <a:ln w="25400">
            <a:solidFill>
              <a:srgbClr val="CA68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 useBgFill="1">
        <p:nvSpPr>
          <p:cNvPr id="8" name="任意多边形 7"/>
          <p:cNvSpPr/>
          <p:nvPr/>
        </p:nvSpPr>
        <p:spPr>
          <a:xfrm rot="8980181">
            <a:off x="5586272" y="2518715"/>
            <a:ext cx="1962620" cy="1593821"/>
          </a:xfrm>
          <a:custGeom>
            <a:avLst/>
            <a:gdLst>
              <a:gd name="connsiteX0" fmla="*/ 823693 w 1440187"/>
              <a:gd name="connsiteY0" fmla="*/ 1161944 h 1169530"/>
              <a:gd name="connsiteX1" fmla="*/ 7586 w 1440187"/>
              <a:gd name="connsiteY1" fmla="*/ 553037 h 1169530"/>
              <a:gd name="connsiteX2" fmla="*/ 143018 w 1440187"/>
              <a:gd name="connsiteY2" fmla="*/ 18874 h 1169530"/>
              <a:gd name="connsiteX3" fmla="*/ 160132 w 1440187"/>
              <a:gd name="connsiteY3" fmla="*/ 0 h 1169530"/>
              <a:gd name="connsiteX4" fmla="*/ 220016 w 1440187"/>
              <a:gd name="connsiteY4" fmla="*/ 110327 h 1169530"/>
              <a:gd name="connsiteX5" fmla="*/ 817051 w 1440187"/>
              <a:gd name="connsiteY5" fmla="*/ 427767 h 1169530"/>
              <a:gd name="connsiteX6" fmla="*/ 1326167 w 1440187"/>
              <a:gd name="connsiteY6" fmla="*/ 216885 h 1169530"/>
              <a:gd name="connsiteX7" fmla="*/ 1374986 w 1440187"/>
              <a:gd name="connsiteY7" fmla="*/ 157715 h 1169530"/>
              <a:gd name="connsiteX8" fmla="*/ 1397246 w 1440187"/>
              <a:gd name="connsiteY8" fmla="*/ 204346 h 1169530"/>
              <a:gd name="connsiteX9" fmla="*/ 1432601 w 1440187"/>
              <a:gd name="connsiteY9" fmla="*/ 345836 h 1169530"/>
              <a:gd name="connsiteX10" fmla="*/ 823693 w 1440187"/>
              <a:gd name="connsiteY10" fmla="*/ 1161944 h 1169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0187" h="1169530">
                <a:moveTo>
                  <a:pt x="823693" y="1161944"/>
                </a:moveTo>
                <a:cubicBezTo>
                  <a:pt x="430186" y="1219161"/>
                  <a:pt x="64802" y="946544"/>
                  <a:pt x="7586" y="553037"/>
                </a:cubicBezTo>
                <a:cubicBezTo>
                  <a:pt x="-21023" y="356283"/>
                  <a:pt x="32827" y="166560"/>
                  <a:pt x="143018" y="18874"/>
                </a:cubicBezTo>
                <a:lnTo>
                  <a:pt x="160132" y="0"/>
                </a:lnTo>
                <a:lnTo>
                  <a:pt x="220016" y="110327"/>
                </a:lnTo>
                <a:cubicBezTo>
                  <a:pt x="349405" y="301848"/>
                  <a:pt x="568523" y="427768"/>
                  <a:pt x="817051" y="427767"/>
                </a:cubicBezTo>
                <a:cubicBezTo>
                  <a:pt x="1015874" y="427767"/>
                  <a:pt x="1195874" y="347179"/>
                  <a:pt x="1326167" y="216885"/>
                </a:cubicBezTo>
                <a:lnTo>
                  <a:pt x="1374986" y="157715"/>
                </a:lnTo>
                <a:lnTo>
                  <a:pt x="1397246" y="204346"/>
                </a:lnTo>
                <a:cubicBezTo>
                  <a:pt x="1413481" y="249348"/>
                  <a:pt x="1425449" y="296648"/>
                  <a:pt x="1432601" y="345836"/>
                </a:cubicBezTo>
                <a:cubicBezTo>
                  <a:pt x="1489818" y="739343"/>
                  <a:pt x="1217201" y="1104727"/>
                  <a:pt x="823693" y="1161944"/>
                </a:cubicBezTo>
                <a:close/>
              </a:path>
            </a:pathLst>
          </a:custGeom>
          <a:ln w="25400">
            <a:solidFill>
              <a:srgbClr val="CA68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 useBgFill="1">
        <p:nvSpPr>
          <p:cNvPr id="9" name="任意多边形 8"/>
          <p:cNvSpPr/>
          <p:nvPr/>
        </p:nvSpPr>
        <p:spPr>
          <a:xfrm rot="12742676">
            <a:off x="6177215" y="3461205"/>
            <a:ext cx="1962620" cy="1593819"/>
          </a:xfrm>
          <a:custGeom>
            <a:avLst/>
            <a:gdLst>
              <a:gd name="connsiteX0" fmla="*/ 823693 w 1440187"/>
              <a:gd name="connsiteY0" fmla="*/ 1161944 h 1169530"/>
              <a:gd name="connsiteX1" fmla="*/ 7586 w 1440187"/>
              <a:gd name="connsiteY1" fmla="*/ 553037 h 1169530"/>
              <a:gd name="connsiteX2" fmla="*/ 143018 w 1440187"/>
              <a:gd name="connsiteY2" fmla="*/ 18874 h 1169530"/>
              <a:gd name="connsiteX3" fmla="*/ 160132 w 1440187"/>
              <a:gd name="connsiteY3" fmla="*/ 0 h 1169530"/>
              <a:gd name="connsiteX4" fmla="*/ 220016 w 1440187"/>
              <a:gd name="connsiteY4" fmla="*/ 110327 h 1169530"/>
              <a:gd name="connsiteX5" fmla="*/ 817051 w 1440187"/>
              <a:gd name="connsiteY5" fmla="*/ 427767 h 1169530"/>
              <a:gd name="connsiteX6" fmla="*/ 1326167 w 1440187"/>
              <a:gd name="connsiteY6" fmla="*/ 216885 h 1169530"/>
              <a:gd name="connsiteX7" fmla="*/ 1374986 w 1440187"/>
              <a:gd name="connsiteY7" fmla="*/ 157715 h 1169530"/>
              <a:gd name="connsiteX8" fmla="*/ 1397246 w 1440187"/>
              <a:gd name="connsiteY8" fmla="*/ 204346 h 1169530"/>
              <a:gd name="connsiteX9" fmla="*/ 1432601 w 1440187"/>
              <a:gd name="connsiteY9" fmla="*/ 345836 h 1169530"/>
              <a:gd name="connsiteX10" fmla="*/ 823693 w 1440187"/>
              <a:gd name="connsiteY10" fmla="*/ 1161944 h 1169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0187" h="1169530">
                <a:moveTo>
                  <a:pt x="823693" y="1161944"/>
                </a:moveTo>
                <a:cubicBezTo>
                  <a:pt x="430186" y="1219161"/>
                  <a:pt x="64802" y="946544"/>
                  <a:pt x="7586" y="553037"/>
                </a:cubicBezTo>
                <a:cubicBezTo>
                  <a:pt x="-21023" y="356283"/>
                  <a:pt x="32827" y="166560"/>
                  <a:pt x="143018" y="18874"/>
                </a:cubicBezTo>
                <a:lnTo>
                  <a:pt x="160132" y="0"/>
                </a:lnTo>
                <a:lnTo>
                  <a:pt x="220016" y="110327"/>
                </a:lnTo>
                <a:cubicBezTo>
                  <a:pt x="349405" y="301848"/>
                  <a:pt x="568523" y="427768"/>
                  <a:pt x="817051" y="427767"/>
                </a:cubicBezTo>
                <a:cubicBezTo>
                  <a:pt x="1015874" y="427767"/>
                  <a:pt x="1195874" y="347179"/>
                  <a:pt x="1326167" y="216885"/>
                </a:cubicBezTo>
                <a:lnTo>
                  <a:pt x="1374986" y="157715"/>
                </a:lnTo>
                <a:lnTo>
                  <a:pt x="1397246" y="204346"/>
                </a:lnTo>
                <a:cubicBezTo>
                  <a:pt x="1413481" y="249348"/>
                  <a:pt x="1425449" y="296648"/>
                  <a:pt x="1432601" y="345836"/>
                </a:cubicBezTo>
                <a:cubicBezTo>
                  <a:pt x="1489818" y="739343"/>
                  <a:pt x="1217201" y="1104727"/>
                  <a:pt x="823693" y="1161944"/>
                </a:cubicBezTo>
                <a:close/>
              </a:path>
            </a:pathLst>
          </a:custGeom>
          <a:ln w="25400">
            <a:solidFill>
              <a:srgbClr val="CA68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 useBgFill="1">
        <p:nvSpPr>
          <p:cNvPr id="10" name="任意多边形 9"/>
          <p:cNvSpPr/>
          <p:nvPr/>
        </p:nvSpPr>
        <p:spPr>
          <a:xfrm rot="15671084">
            <a:off x="5818120" y="4279683"/>
            <a:ext cx="1962620" cy="1593819"/>
          </a:xfrm>
          <a:custGeom>
            <a:avLst/>
            <a:gdLst>
              <a:gd name="connsiteX0" fmla="*/ 823693 w 1440187"/>
              <a:gd name="connsiteY0" fmla="*/ 1161944 h 1169530"/>
              <a:gd name="connsiteX1" fmla="*/ 7586 w 1440187"/>
              <a:gd name="connsiteY1" fmla="*/ 553037 h 1169530"/>
              <a:gd name="connsiteX2" fmla="*/ 143018 w 1440187"/>
              <a:gd name="connsiteY2" fmla="*/ 18874 h 1169530"/>
              <a:gd name="connsiteX3" fmla="*/ 160132 w 1440187"/>
              <a:gd name="connsiteY3" fmla="*/ 0 h 1169530"/>
              <a:gd name="connsiteX4" fmla="*/ 220016 w 1440187"/>
              <a:gd name="connsiteY4" fmla="*/ 110327 h 1169530"/>
              <a:gd name="connsiteX5" fmla="*/ 817051 w 1440187"/>
              <a:gd name="connsiteY5" fmla="*/ 427767 h 1169530"/>
              <a:gd name="connsiteX6" fmla="*/ 1326167 w 1440187"/>
              <a:gd name="connsiteY6" fmla="*/ 216885 h 1169530"/>
              <a:gd name="connsiteX7" fmla="*/ 1374986 w 1440187"/>
              <a:gd name="connsiteY7" fmla="*/ 157715 h 1169530"/>
              <a:gd name="connsiteX8" fmla="*/ 1397246 w 1440187"/>
              <a:gd name="connsiteY8" fmla="*/ 204346 h 1169530"/>
              <a:gd name="connsiteX9" fmla="*/ 1432601 w 1440187"/>
              <a:gd name="connsiteY9" fmla="*/ 345836 h 1169530"/>
              <a:gd name="connsiteX10" fmla="*/ 823693 w 1440187"/>
              <a:gd name="connsiteY10" fmla="*/ 1161944 h 1169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0187" h="1169530">
                <a:moveTo>
                  <a:pt x="823693" y="1161944"/>
                </a:moveTo>
                <a:cubicBezTo>
                  <a:pt x="430186" y="1219161"/>
                  <a:pt x="64802" y="946544"/>
                  <a:pt x="7586" y="553037"/>
                </a:cubicBezTo>
                <a:cubicBezTo>
                  <a:pt x="-21023" y="356283"/>
                  <a:pt x="32827" y="166560"/>
                  <a:pt x="143018" y="18874"/>
                </a:cubicBezTo>
                <a:lnTo>
                  <a:pt x="160132" y="0"/>
                </a:lnTo>
                <a:lnTo>
                  <a:pt x="220016" y="110327"/>
                </a:lnTo>
                <a:cubicBezTo>
                  <a:pt x="349405" y="301848"/>
                  <a:pt x="568523" y="427768"/>
                  <a:pt x="817051" y="427767"/>
                </a:cubicBezTo>
                <a:cubicBezTo>
                  <a:pt x="1015874" y="427767"/>
                  <a:pt x="1195874" y="347179"/>
                  <a:pt x="1326167" y="216885"/>
                </a:cubicBezTo>
                <a:lnTo>
                  <a:pt x="1374986" y="157715"/>
                </a:lnTo>
                <a:lnTo>
                  <a:pt x="1397246" y="204346"/>
                </a:lnTo>
                <a:cubicBezTo>
                  <a:pt x="1413481" y="249348"/>
                  <a:pt x="1425449" y="296648"/>
                  <a:pt x="1432601" y="345836"/>
                </a:cubicBezTo>
                <a:cubicBezTo>
                  <a:pt x="1489818" y="739343"/>
                  <a:pt x="1217201" y="1104727"/>
                  <a:pt x="823693" y="1161944"/>
                </a:cubicBezTo>
                <a:close/>
              </a:path>
            </a:pathLst>
          </a:custGeom>
          <a:ln w="25400">
            <a:solidFill>
              <a:srgbClr val="CA68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 useBgFill="1">
        <p:nvSpPr>
          <p:cNvPr id="11" name="任意多边形 10"/>
          <p:cNvSpPr/>
          <p:nvPr/>
        </p:nvSpPr>
        <p:spPr>
          <a:xfrm rot="19433579">
            <a:off x="4723582" y="4483492"/>
            <a:ext cx="1962620" cy="1593819"/>
          </a:xfrm>
          <a:custGeom>
            <a:avLst/>
            <a:gdLst>
              <a:gd name="connsiteX0" fmla="*/ 823693 w 1440187"/>
              <a:gd name="connsiteY0" fmla="*/ 1161944 h 1169530"/>
              <a:gd name="connsiteX1" fmla="*/ 7586 w 1440187"/>
              <a:gd name="connsiteY1" fmla="*/ 553037 h 1169530"/>
              <a:gd name="connsiteX2" fmla="*/ 143018 w 1440187"/>
              <a:gd name="connsiteY2" fmla="*/ 18874 h 1169530"/>
              <a:gd name="connsiteX3" fmla="*/ 160132 w 1440187"/>
              <a:gd name="connsiteY3" fmla="*/ 0 h 1169530"/>
              <a:gd name="connsiteX4" fmla="*/ 220016 w 1440187"/>
              <a:gd name="connsiteY4" fmla="*/ 110327 h 1169530"/>
              <a:gd name="connsiteX5" fmla="*/ 817051 w 1440187"/>
              <a:gd name="connsiteY5" fmla="*/ 427767 h 1169530"/>
              <a:gd name="connsiteX6" fmla="*/ 1326167 w 1440187"/>
              <a:gd name="connsiteY6" fmla="*/ 216885 h 1169530"/>
              <a:gd name="connsiteX7" fmla="*/ 1374986 w 1440187"/>
              <a:gd name="connsiteY7" fmla="*/ 157715 h 1169530"/>
              <a:gd name="connsiteX8" fmla="*/ 1397246 w 1440187"/>
              <a:gd name="connsiteY8" fmla="*/ 204346 h 1169530"/>
              <a:gd name="connsiteX9" fmla="*/ 1432601 w 1440187"/>
              <a:gd name="connsiteY9" fmla="*/ 345836 h 1169530"/>
              <a:gd name="connsiteX10" fmla="*/ 823693 w 1440187"/>
              <a:gd name="connsiteY10" fmla="*/ 1161944 h 1169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0187" h="1169530">
                <a:moveTo>
                  <a:pt x="823693" y="1161944"/>
                </a:moveTo>
                <a:cubicBezTo>
                  <a:pt x="430186" y="1219161"/>
                  <a:pt x="64802" y="946544"/>
                  <a:pt x="7586" y="553037"/>
                </a:cubicBezTo>
                <a:cubicBezTo>
                  <a:pt x="-21023" y="356283"/>
                  <a:pt x="32827" y="166560"/>
                  <a:pt x="143018" y="18874"/>
                </a:cubicBezTo>
                <a:lnTo>
                  <a:pt x="160132" y="0"/>
                </a:lnTo>
                <a:lnTo>
                  <a:pt x="220016" y="110327"/>
                </a:lnTo>
                <a:cubicBezTo>
                  <a:pt x="349405" y="301848"/>
                  <a:pt x="568523" y="427768"/>
                  <a:pt x="817051" y="427767"/>
                </a:cubicBezTo>
                <a:cubicBezTo>
                  <a:pt x="1015874" y="427767"/>
                  <a:pt x="1195874" y="347179"/>
                  <a:pt x="1326167" y="216885"/>
                </a:cubicBezTo>
                <a:lnTo>
                  <a:pt x="1374986" y="157715"/>
                </a:lnTo>
                <a:lnTo>
                  <a:pt x="1397246" y="204346"/>
                </a:lnTo>
                <a:cubicBezTo>
                  <a:pt x="1413481" y="249348"/>
                  <a:pt x="1425449" y="296648"/>
                  <a:pt x="1432601" y="345836"/>
                </a:cubicBezTo>
                <a:cubicBezTo>
                  <a:pt x="1489818" y="739343"/>
                  <a:pt x="1217201" y="1104727"/>
                  <a:pt x="823693" y="1161944"/>
                </a:cubicBezTo>
                <a:close/>
              </a:path>
            </a:pathLst>
          </a:custGeom>
          <a:ln w="25400">
            <a:solidFill>
              <a:srgbClr val="CA68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Freeform 16"/>
          <p:cNvSpPr>
            <a:spLocks noEditPoints="1"/>
          </p:cNvSpPr>
          <p:nvPr/>
        </p:nvSpPr>
        <p:spPr bwMode="auto">
          <a:xfrm>
            <a:off x="6405828" y="2818501"/>
            <a:ext cx="552122" cy="552122"/>
          </a:xfrm>
          <a:custGeom>
            <a:avLst/>
            <a:gdLst>
              <a:gd name="T0" fmla="*/ 2147483646 w 200"/>
              <a:gd name="T1" fmla="*/ 0 h 200"/>
              <a:gd name="T2" fmla="*/ 2147483646 w 200"/>
              <a:gd name="T3" fmla="*/ 0 h 200"/>
              <a:gd name="T4" fmla="*/ 2147483646 w 200"/>
              <a:gd name="T5" fmla="*/ 2147483646 h 200"/>
              <a:gd name="T6" fmla="*/ 2147483646 w 200"/>
              <a:gd name="T7" fmla="*/ 2147483646 h 200"/>
              <a:gd name="T8" fmla="*/ 2147483646 w 200"/>
              <a:gd name="T9" fmla="*/ 2147483646 h 200"/>
              <a:gd name="T10" fmla="*/ 2147483646 w 200"/>
              <a:gd name="T11" fmla="*/ 2147483646 h 200"/>
              <a:gd name="T12" fmla="*/ 2147483646 w 200"/>
              <a:gd name="T13" fmla="*/ 2147483646 h 200"/>
              <a:gd name="T14" fmla="*/ 2147483646 w 200"/>
              <a:gd name="T15" fmla="*/ 2147483646 h 200"/>
              <a:gd name="T16" fmla="*/ 2147483646 w 200"/>
              <a:gd name="T17" fmla="*/ 2147483646 h 200"/>
              <a:gd name="T18" fmla="*/ 2147483646 w 200"/>
              <a:gd name="T19" fmla="*/ 2147483646 h 200"/>
              <a:gd name="T20" fmla="*/ 2147483646 w 200"/>
              <a:gd name="T21" fmla="*/ 2147483646 h 200"/>
              <a:gd name="T22" fmla="*/ 2147483646 w 200"/>
              <a:gd name="T23" fmla="*/ 2147483646 h 200"/>
              <a:gd name="T24" fmla="*/ 2147483646 w 200"/>
              <a:gd name="T25" fmla="*/ 2147483646 h 200"/>
              <a:gd name="T26" fmla="*/ 2147483646 w 200"/>
              <a:gd name="T27" fmla="*/ 2147483646 h 200"/>
              <a:gd name="T28" fmla="*/ 2147483646 w 200"/>
              <a:gd name="T29" fmla="*/ 2147483646 h 200"/>
              <a:gd name="T30" fmla="*/ 2147483646 w 200"/>
              <a:gd name="T31" fmla="*/ 2147483646 h 200"/>
              <a:gd name="T32" fmla="*/ 2147483646 w 200"/>
              <a:gd name="T33" fmla="*/ 2147483646 h 200"/>
              <a:gd name="T34" fmla="*/ 2147483646 w 200"/>
              <a:gd name="T35" fmla="*/ 2147483646 h 200"/>
              <a:gd name="T36" fmla="*/ 2147483646 w 200"/>
              <a:gd name="T37" fmla="*/ 2147483646 h 200"/>
              <a:gd name="T38" fmla="*/ 2147483646 w 200"/>
              <a:gd name="T39" fmla="*/ 2147483646 h 200"/>
              <a:gd name="T40" fmla="*/ 2147483646 w 200"/>
              <a:gd name="T41" fmla="*/ 2147483646 h 200"/>
              <a:gd name="T42" fmla="*/ 2147483646 w 200"/>
              <a:gd name="T43" fmla="*/ 2147483646 h 200"/>
              <a:gd name="T44" fmla="*/ 2147483646 w 200"/>
              <a:gd name="T45" fmla="*/ 2147483646 h 200"/>
              <a:gd name="T46" fmla="*/ 2147483646 w 200"/>
              <a:gd name="T47" fmla="*/ 2147483646 h 200"/>
              <a:gd name="T48" fmla="*/ 2147483646 w 200"/>
              <a:gd name="T49" fmla="*/ 2147483646 h 200"/>
              <a:gd name="T50" fmla="*/ 2147483646 w 200"/>
              <a:gd name="T51" fmla="*/ 2147483646 h 200"/>
              <a:gd name="T52" fmla="*/ 2147483646 w 200"/>
              <a:gd name="T53" fmla="*/ 2147483646 h 200"/>
              <a:gd name="T54" fmla="*/ 2147483646 w 200"/>
              <a:gd name="T55" fmla="*/ 2147483646 h 200"/>
              <a:gd name="T56" fmla="*/ 2147483646 w 200"/>
              <a:gd name="T57" fmla="*/ 2147483646 h 200"/>
              <a:gd name="T58" fmla="*/ 2147483646 w 200"/>
              <a:gd name="T59" fmla="*/ 2147483646 h 200"/>
              <a:gd name="T60" fmla="*/ 2147483646 w 200"/>
              <a:gd name="T61" fmla="*/ 2147483646 h 200"/>
              <a:gd name="T62" fmla="*/ 2147483646 w 200"/>
              <a:gd name="T63" fmla="*/ 2147483646 h 200"/>
              <a:gd name="T64" fmla="*/ 2147483646 w 200"/>
              <a:gd name="T65" fmla="*/ 2147483646 h 200"/>
              <a:gd name="T66" fmla="*/ 2147483646 w 200"/>
              <a:gd name="T67" fmla="*/ 2147483646 h 200"/>
              <a:gd name="T68" fmla="*/ 2147483646 w 200"/>
              <a:gd name="T69" fmla="*/ 2147483646 h 200"/>
              <a:gd name="T70" fmla="*/ 2147483646 w 200"/>
              <a:gd name="T71" fmla="*/ 2147483646 h 200"/>
              <a:gd name="T72" fmla="*/ 2147483646 w 200"/>
              <a:gd name="T73" fmla="*/ 2147483646 h 200"/>
              <a:gd name="T74" fmla="*/ 2147483646 w 200"/>
              <a:gd name="T75" fmla="*/ 2147483646 h 200"/>
              <a:gd name="T76" fmla="*/ 2147483646 w 200"/>
              <a:gd name="T77" fmla="*/ 2147483646 h 200"/>
              <a:gd name="T78" fmla="*/ 2147483646 w 200"/>
              <a:gd name="T79" fmla="*/ 2147483646 h 200"/>
              <a:gd name="T80" fmla="*/ 2147483646 w 200"/>
              <a:gd name="T81" fmla="*/ 2147483646 h 20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200" h="200">
                <a:moveTo>
                  <a:pt x="100" y="0"/>
                </a:moveTo>
                <a:cubicBezTo>
                  <a:pt x="100" y="0"/>
                  <a:pt x="100" y="0"/>
                  <a:pt x="100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45" y="0"/>
                  <a:pt x="0" y="44"/>
                  <a:pt x="0" y="100"/>
                </a:cubicBezTo>
                <a:cubicBezTo>
                  <a:pt x="0" y="155"/>
                  <a:pt x="45" y="199"/>
                  <a:pt x="100" y="200"/>
                </a:cubicBezTo>
                <a:cubicBezTo>
                  <a:pt x="100" y="200"/>
                  <a:pt x="100" y="200"/>
                  <a:pt x="100" y="200"/>
                </a:cubicBezTo>
                <a:cubicBezTo>
                  <a:pt x="100" y="200"/>
                  <a:pt x="100" y="200"/>
                  <a:pt x="100" y="200"/>
                </a:cubicBezTo>
                <a:cubicBezTo>
                  <a:pt x="100" y="200"/>
                  <a:pt x="100" y="200"/>
                  <a:pt x="100" y="200"/>
                </a:cubicBezTo>
                <a:cubicBezTo>
                  <a:pt x="156" y="200"/>
                  <a:pt x="200" y="155"/>
                  <a:pt x="200" y="100"/>
                </a:cubicBezTo>
                <a:cubicBezTo>
                  <a:pt x="200" y="44"/>
                  <a:pt x="156" y="0"/>
                  <a:pt x="100" y="0"/>
                </a:cubicBezTo>
                <a:close/>
                <a:moveTo>
                  <a:pt x="104" y="59"/>
                </a:moveTo>
                <a:cubicBezTo>
                  <a:pt x="115" y="59"/>
                  <a:pt x="125" y="58"/>
                  <a:pt x="135" y="55"/>
                </a:cubicBezTo>
                <a:cubicBezTo>
                  <a:pt x="138" y="67"/>
                  <a:pt x="140" y="81"/>
                  <a:pt x="140" y="96"/>
                </a:cubicBezTo>
                <a:cubicBezTo>
                  <a:pt x="104" y="96"/>
                  <a:pt x="104" y="96"/>
                  <a:pt x="104" y="96"/>
                </a:cubicBezTo>
                <a:lnTo>
                  <a:pt x="104" y="59"/>
                </a:lnTo>
                <a:close/>
                <a:moveTo>
                  <a:pt x="104" y="51"/>
                </a:moveTo>
                <a:cubicBezTo>
                  <a:pt x="104" y="8"/>
                  <a:pt x="104" y="8"/>
                  <a:pt x="104" y="8"/>
                </a:cubicBezTo>
                <a:cubicBezTo>
                  <a:pt x="115" y="11"/>
                  <a:pt x="126" y="26"/>
                  <a:pt x="133" y="48"/>
                </a:cubicBezTo>
                <a:cubicBezTo>
                  <a:pt x="124" y="50"/>
                  <a:pt x="114" y="51"/>
                  <a:pt x="104" y="51"/>
                </a:cubicBezTo>
                <a:close/>
                <a:moveTo>
                  <a:pt x="96" y="8"/>
                </a:moveTo>
                <a:cubicBezTo>
                  <a:pt x="96" y="51"/>
                  <a:pt x="96" y="51"/>
                  <a:pt x="96" y="51"/>
                </a:cubicBezTo>
                <a:cubicBezTo>
                  <a:pt x="87" y="51"/>
                  <a:pt x="77" y="50"/>
                  <a:pt x="68" y="48"/>
                </a:cubicBezTo>
                <a:cubicBezTo>
                  <a:pt x="75" y="25"/>
                  <a:pt x="86" y="11"/>
                  <a:pt x="96" y="8"/>
                </a:cubicBezTo>
                <a:close/>
                <a:moveTo>
                  <a:pt x="96" y="59"/>
                </a:moveTo>
                <a:cubicBezTo>
                  <a:pt x="96" y="96"/>
                  <a:pt x="96" y="96"/>
                  <a:pt x="96" y="96"/>
                </a:cubicBezTo>
                <a:cubicBezTo>
                  <a:pt x="60" y="96"/>
                  <a:pt x="60" y="96"/>
                  <a:pt x="60" y="96"/>
                </a:cubicBezTo>
                <a:cubicBezTo>
                  <a:pt x="60" y="81"/>
                  <a:pt x="62" y="67"/>
                  <a:pt x="65" y="55"/>
                </a:cubicBezTo>
                <a:cubicBezTo>
                  <a:pt x="75" y="58"/>
                  <a:pt x="86" y="59"/>
                  <a:pt x="96" y="59"/>
                </a:cubicBezTo>
                <a:close/>
                <a:moveTo>
                  <a:pt x="52" y="96"/>
                </a:moveTo>
                <a:cubicBezTo>
                  <a:pt x="9" y="96"/>
                  <a:pt x="9" y="96"/>
                  <a:pt x="9" y="96"/>
                </a:cubicBezTo>
                <a:cubicBezTo>
                  <a:pt x="9" y="75"/>
                  <a:pt x="17" y="56"/>
                  <a:pt x="29" y="41"/>
                </a:cubicBezTo>
                <a:cubicBezTo>
                  <a:pt x="38" y="46"/>
                  <a:pt x="48" y="50"/>
                  <a:pt x="58" y="53"/>
                </a:cubicBezTo>
                <a:cubicBezTo>
                  <a:pt x="54" y="66"/>
                  <a:pt x="52" y="80"/>
                  <a:pt x="52" y="96"/>
                </a:cubicBezTo>
                <a:close/>
                <a:moveTo>
                  <a:pt x="52" y="104"/>
                </a:moveTo>
                <a:cubicBezTo>
                  <a:pt x="52" y="119"/>
                  <a:pt x="54" y="133"/>
                  <a:pt x="58" y="146"/>
                </a:cubicBezTo>
                <a:cubicBezTo>
                  <a:pt x="48" y="149"/>
                  <a:pt x="38" y="153"/>
                  <a:pt x="29" y="158"/>
                </a:cubicBezTo>
                <a:cubicBezTo>
                  <a:pt x="17" y="143"/>
                  <a:pt x="9" y="124"/>
                  <a:pt x="9" y="104"/>
                </a:cubicBezTo>
                <a:lnTo>
                  <a:pt x="52" y="104"/>
                </a:lnTo>
                <a:close/>
                <a:moveTo>
                  <a:pt x="60" y="104"/>
                </a:moveTo>
                <a:cubicBezTo>
                  <a:pt x="96" y="104"/>
                  <a:pt x="96" y="104"/>
                  <a:pt x="96" y="104"/>
                </a:cubicBezTo>
                <a:cubicBezTo>
                  <a:pt x="96" y="140"/>
                  <a:pt x="96" y="140"/>
                  <a:pt x="96" y="140"/>
                </a:cubicBezTo>
                <a:cubicBezTo>
                  <a:pt x="86" y="140"/>
                  <a:pt x="75" y="141"/>
                  <a:pt x="65" y="144"/>
                </a:cubicBezTo>
                <a:cubicBezTo>
                  <a:pt x="62" y="132"/>
                  <a:pt x="60" y="119"/>
                  <a:pt x="60" y="104"/>
                </a:cubicBezTo>
                <a:close/>
                <a:moveTo>
                  <a:pt x="96" y="148"/>
                </a:moveTo>
                <a:cubicBezTo>
                  <a:pt x="96" y="191"/>
                  <a:pt x="96" y="191"/>
                  <a:pt x="96" y="191"/>
                </a:cubicBezTo>
                <a:cubicBezTo>
                  <a:pt x="86" y="188"/>
                  <a:pt x="75" y="174"/>
                  <a:pt x="68" y="152"/>
                </a:cubicBezTo>
                <a:cubicBezTo>
                  <a:pt x="77" y="149"/>
                  <a:pt x="86" y="148"/>
                  <a:pt x="96" y="148"/>
                </a:cubicBezTo>
                <a:close/>
                <a:moveTo>
                  <a:pt x="104" y="191"/>
                </a:moveTo>
                <a:cubicBezTo>
                  <a:pt x="104" y="148"/>
                  <a:pt x="104" y="148"/>
                  <a:pt x="104" y="148"/>
                </a:cubicBezTo>
                <a:cubicBezTo>
                  <a:pt x="114" y="148"/>
                  <a:pt x="124" y="149"/>
                  <a:pt x="133" y="152"/>
                </a:cubicBezTo>
                <a:cubicBezTo>
                  <a:pt x="126" y="174"/>
                  <a:pt x="115" y="188"/>
                  <a:pt x="104" y="191"/>
                </a:cubicBezTo>
                <a:close/>
                <a:moveTo>
                  <a:pt x="104" y="140"/>
                </a:moveTo>
                <a:cubicBezTo>
                  <a:pt x="104" y="104"/>
                  <a:pt x="104" y="104"/>
                  <a:pt x="104" y="104"/>
                </a:cubicBezTo>
                <a:cubicBezTo>
                  <a:pt x="140" y="104"/>
                  <a:pt x="140" y="104"/>
                  <a:pt x="140" y="104"/>
                </a:cubicBezTo>
                <a:cubicBezTo>
                  <a:pt x="140" y="118"/>
                  <a:pt x="138" y="132"/>
                  <a:pt x="135" y="144"/>
                </a:cubicBezTo>
                <a:cubicBezTo>
                  <a:pt x="125" y="141"/>
                  <a:pt x="115" y="140"/>
                  <a:pt x="104" y="140"/>
                </a:cubicBezTo>
                <a:close/>
                <a:moveTo>
                  <a:pt x="148" y="104"/>
                </a:moveTo>
                <a:cubicBezTo>
                  <a:pt x="192" y="104"/>
                  <a:pt x="192" y="104"/>
                  <a:pt x="192" y="104"/>
                </a:cubicBezTo>
                <a:cubicBezTo>
                  <a:pt x="191" y="124"/>
                  <a:pt x="184" y="143"/>
                  <a:pt x="172" y="158"/>
                </a:cubicBezTo>
                <a:cubicBezTo>
                  <a:pt x="163" y="153"/>
                  <a:pt x="153" y="149"/>
                  <a:pt x="143" y="146"/>
                </a:cubicBezTo>
                <a:cubicBezTo>
                  <a:pt x="146" y="133"/>
                  <a:pt x="148" y="119"/>
                  <a:pt x="148" y="104"/>
                </a:cubicBezTo>
                <a:close/>
                <a:moveTo>
                  <a:pt x="148" y="96"/>
                </a:moveTo>
                <a:cubicBezTo>
                  <a:pt x="148" y="80"/>
                  <a:pt x="146" y="66"/>
                  <a:pt x="143" y="53"/>
                </a:cubicBezTo>
                <a:cubicBezTo>
                  <a:pt x="153" y="50"/>
                  <a:pt x="163" y="46"/>
                  <a:pt x="172" y="41"/>
                </a:cubicBezTo>
                <a:cubicBezTo>
                  <a:pt x="184" y="56"/>
                  <a:pt x="191" y="75"/>
                  <a:pt x="192" y="96"/>
                </a:cubicBezTo>
                <a:lnTo>
                  <a:pt x="148" y="96"/>
                </a:lnTo>
                <a:close/>
                <a:moveTo>
                  <a:pt x="166" y="35"/>
                </a:moveTo>
                <a:cubicBezTo>
                  <a:pt x="158" y="39"/>
                  <a:pt x="150" y="43"/>
                  <a:pt x="141" y="46"/>
                </a:cubicBezTo>
                <a:cubicBezTo>
                  <a:pt x="136" y="30"/>
                  <a:pt x="130" y="18"/>
                  <a:pt x="122" y="10"/>
                </a:cubicBezTo>
                <a:cubicBezTo>
                  <a:pt x="139" y="14"/>
                  <a:pt x="154" y="23"/>
                  <a:pt x="166" y="35"/>
                </a:cubicBezTo>
                <a:close/>
                <a:moveTo>
                  <a:pt x="79" y="10"/>
                </a:moveTo>
                <a:cubicBezTo>
                  <a:pt x="71" y="18"/>
                  <a:pt x="64" y="31"/>
                  <a:pt x="60" y="45"/>
                </a:cubicBezTo>
                <a:cubicBezTo>
                  <a:pt x="51" y="43"/>
                  <a:pt x="43" y="39"/>
                  <a:pt x="35" y="35"/>
                </a:cubicBezTo>
                <a:cubicBezTo>
                  <a:pt x="47" y="23"/>
                  <a:pt x="62" y="14"/>
                  <a:pt x="79" y="10"/>
                </a:cubicBezTo>
                <a:close/>
                <a:moveTo>
                  <a:pt x="35" y="164"/>
                </a:moveTo>
                <a:cubicBezTo>
                  <a:pt x="43" y="160"/>
                  <a:pt x="51" y="156"/>
                  <a:pt x="60" y="154"/>
                </a:cubicBezTo>
                <a:cubicBezTo>
                  <a:pt x="64" y="169"/>
                  <a:pt x="71" y="181"/>
                  <a:pt x="79" y="189"/>
                </a:cubicBezTo>
                <a:cubicBezTo>
                  <a:pt x="62" y="185"/>
                  <a:pt x="47" y="176"/>
                  <a:pt x="35" y="164"/>
                </a:cubicBezTo>
                <a:close/>
                <a:moveTo>
                  <a:pt x="122" y="189"/>
                </a:moveTo>
                <a:cubicBezTo>
                  <a:pt x="130" y="181"/>
                  <a:pt x="136" y="169"/>
                  <a:pt x="141" y="154"/>
                </a:cubicBezTo>
                <a:cubicBezTo>
                  <a:pt x="150" y="156"/>
                  <a:pt x="158" y="160"/>
                  <a:pt x="166" y="164"/>
                </a:cubicBezTo>
                <a:cubicBezTo>
                  <a:pt x="154" y="176"/>
                  <a:pt x="139" y="185"/>
                  <a:pt x="122" y="189"/>
                </a:cubicBezTo>
                <a:close/>
              </a:path>
            </a:pathLst>
          </a:custGeom>
          <a:solidFill>
            <a:srgbClr val="CA687F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Freeform 15"/>
          <p:cNvSpPr>
            <a:spLocks noEditPoints="1"/>
          </p:cNvSpPr>
          <p:nvPr/>
        </p:nvSpPr>
        <p:spPr bwMode="auto">
          <a:xfrm>
            <a:off x="7147741" y="3771773"/>
            <a:ext cx="532712" cy="532710"/>
          </a:xfrm>
          <a:custGeom>
            <a:avLst/>
            <a:gdLst>
              <a:gd name="T0" fmla="*/ 2147483646 w 192"/>
              <a:gd name="T1" fmla="*/ 0 h 192"/>
              <a:gd name="T2" fmla="*/ 0 w 192"/>
              <a:gd name="T3" fmla="*/ 2147483646 h 192"/>
              <a:gd name="T4" fmla="*/ 2147483646 w 192"/>
              <a:gd name="T5" fmla="*/ 2147483646 h 192"/>
              <a:gd name="T6" fmla="*/ 2147483646 w 192"/>
              <a:gd name="T7" fmla="*/ 2147483646 h 192"/>
              <a:gd name="T8" fmla="*/ 2147483646 w 192"/>
              <a:gd name="T9" fmla="*/ 0 h 192"/>
              <a:gd name="T10" fmla="*/ 2147483646 w 192"/>
              <a:gd name="T11" fmla="*/ 2147483646 h 192"/>
              <a:gd name="T12" fmla="*/ 2147483646 w 192"/>
              <a:gd name="T13" fmla="*/ 2147483646 h 192"/>
              <a:gd name="T14" fmla="*/ 2147483646 w 192"/>
              <a:gd name="T15" fmla="*/ 2147483646 h 192"/>
              <a:gd name="T16" fmla="*/ 2147483646 w 192"/>
              <a:gd name="T17" fmla="*/ 2147483646 h 192"/>
              <a:gd name="T18" fmla="*/ 2147483646 w 192"/>
              <a:gd name="T19" fmla="*/ 2147483646 h 192"/>
              <a:gd name="T20" fmla="*/ 2147483646 w 192"/>
              <a:gd name="T21" fmla="*/ 2147483646 h 192"/>
              <a:gd name="T22" fmla="*/ 2147483646 w 192"/>
              <a:gd name="T23" fmla="*/ 2147483646 h 192"/>
              <a:gd name="T24" fmla="*/ 2147483646 w 192"/>
              <a:gd name="T25" fmla="*/ 2147483646 h 192"/>
              <a:gd name="T26" fmla="*/ 2147483646 w 192"/>
              <a:gd name="T27" fmla="*/ 2147483646 h 192"/>
              <a:gd name="T28" fmla="*/ 2147483646 w 192"/>
              <a:gd name="T29" fmla="*/ 2147483646 h 192"/>
              <a:gd name="T30" fmla="*/ 2147483646 w 192"/>
              <a:gd name="T31" fmla="*/ 2147483646 h 192"/>
              <a:gd name="T32" fmla="*/ 2147483646 w 192"/>
              <a:gd name="T33" fmla="*/ 2147483646 h 192"/>
              <a:gd name="T34" fmla="*/ 2147483646 w 192"/>
              <a:gd name="T35" fmla="*/ 2147483646 h 192"/>
              <a:gd name="T36" fmla="*/ 2147483646 w 192"/>
              <a:gd name="T37" fmla="*/ 2147483646 h 192"/>
              <a:gd name="T38" fmla="*/ 2147483646 w 192"/>
              <a:gd name="T39" fmla="*/ 2147483646 h 192"/>
              <a:gd name="T40" fmla="*/ 2147483646 w 192"/>
              <a:gd name="T41" fmla="*/ 2147483646 h 192"/>
              <a:gd name="T42" fmla="*/ 2147483646 w 192"/>
              <a:gd name="T43" fmla="*/ 2147483646 h 192"/>
              <a:gd name="T44" fmla="*/ 2147483646 w 192"/>
              <a:gd name="T45" fmla="*/ 2147483646 h 192"/>
              <a:gd name="T46" fmla="*/ 2147483646 w 192"/>
              <a:gd name="T47" fmla="*/ 2147483646 h 192"/>
              <a:gd name="T48" fmla="*/ 2147483646 w 192"/>
              <a:gd name="T49" fmla="*/ 2147483646 h 192"/>
              <a:gd name="T50" fmla="*/ 2147483646 w 192"/>
              <a:gd name="T51" fmla="*/ 2147483646 h 192"/>
              <a:gd name="T52" fmla="*/ 2147483646 w 192"/>
              <a:gd name="T53" fmla="*/ 2147483646 h 192"/>
              <a:gd name="T54" fmla="*/ 2147483646 w 192"/>
              <a:gd name="T55" fmla="*/ 2147483646 h 192"/>
              <a:gd name="T56" fmla="*/ 2147483646 w 192"/>
              <a:gd name="T57" fmla="*/ 2147483646 h 192"/>
              <a:gd name="T58" fmla="*/ 2147483646 w 192"/>
              <a:gd name="T59" fmla="*/ 2147483646 h 192"/>
              <a:gd name="T60" fmla="*/ 2147483646 w 192"/>
              <a:gd name="T61" fmla="*/ 2147483646 h 192"/>
              <a:gd name="T62" fmla="*/ 2147483646 w 192"/>
              <a:gd name="T63" fmla="*/ 2147483646 h 192"/>
              <a:gd name="T64" fmla="*/ 2147483646 w 192"/>
              <a:gd name="T65" fmla="*/ 2147483646 h 192"/>
              <a:gd name="T66" fmla="*/ 2147483646 w 192"/>
              <a:gd name="T67" fmla="*/ 2147483646 h 192"/>
              <a:gd name="T68" fmla="*/ 2147483646 w 192"/>
              <a:gd name="T69" fmla="*/ 2147483646 h 192"/>
              <a:gd name="T70" fmla="*/ 2147483646 w 192"/>
              <a:gd name="T71" fmla="*/ 2147483646 h 192"/>
              <a:gd name="T72" fmla="*/ 2147483646 w 192"/>
              <a:gd name="T73" fmla="*/ 2147483646 h 192"/>
              <a:gd name="T74" fmla="*/ 2147483646 w 192"/>
              <a:gd name="T75" fmla="*/ 2147483646 h 192"/>
              <a:gd name="T76" fmla="*/ 2147483646 w 192"/>
              <a:gd name="T77" fmla="*/ 2147483646 h 192"/>
              <a:gd name="T78" fmla="*/ 2147483646 w 192"/>
              <a:gd name="T79" fmla="*/ 2147483646 h 192"/>
              <a:gd name="T80" fmla="*/ 2147483646 w 192"/>
              <a:gd name="T81" fmla="*/ 2147483646 h 192"/>
              <a:gd name="T82" fmla="*/ 2147483646 w 192"/>
              <a:gd name="T83" fmla="*/ 2147483646 h 192"/>
              <a:gd name="T84" fmla="*/ 2147483646 w 192"/>
              <a:gd name="T85" fmla="*/ 2147483646 h 192"/>
              <a:gd name="T86" fmla="*/ 2147483646 w 192"/>
              <a:gd name="T87" fmla="*/ 2147483646 h 192"/>
              <a:gd name="T88" fmla="*/ 2147483646 w 192"/>
              <a:gd name="T89" fmla="*/ 2147483646 h 192"/>
              <a:gd name="T90" fmla="*/ 2147483646 w 192"/>
              <a:gd name="T91" fmla="*/ 2147483646 h 192"/>
              <a:gd name="T92" fmla="*/ 2147483646 w 192"/>
              <a:gd name="T93" fmla="*/ 2147483646 h 192"/>
              <a:gd name="T94" fmla="*/ 2147483646 w 192"/>
              <a:gd name="T95" fmla="*/ 2147483646 h 192"/>
              <a:gd name="T96" fmla="*/ 2147483646 w 192"/>
              <a:gd name="T97" fmla="*/ 2147483646 h 192"/>
              <a:gd name="T98" fmla="*/ 2147483646 w 192"/>
              <a:gd name="T99" fmla="*/ 2147483646 h 192"/>
              <a:gd name="T100" fmla="*/ 2147483646 w 192"/>
              <a:gd name="T101" fmla="*/ 2147483646 h 192"/>
              <a:gd name="T102" fmla="*/ 2147483646 w 192"/>
              <a:gd name="T103" fmla="*/ 2147483646 h 192"/>
              <a:gd name="T104" fmla="*/ 2147483646 w 192"/>
              <a:gd name="T105" fmla="*/ 2147483646 h 192"/>
              <a:gd name="T106" fmla="*/ 2147483646 w 192"/>
              <a:gd name="T107" fmla="*/ 2147483646 h 192"/>
              <a:gd name="T108" fmla="*/ 2147483646 w 192"/>
              <a:gd name="T109" fmla="*/ 2147483646 h 192"/>
              <a:gd name="T110" fmla="*/ 2147483646 w 192"/>
              <a:gd name="T111" fmla="*/ 2147483646 h 192"/>
              <a:gd name="T112" fmla="*/ 2147483646 w 192"/>
              <a:gd name="T113" fmla="*/ 2147483646 h 192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192" h="192">
                <a:moveTo>
                  <a:pt x="96" y="0"/>
                </a:moveTo>
                <a:cubicBezTo>
                  <a:pt x="43" y="0"/>
                  <a:pt x="0" y="43"/>
                  <a:pt x="0" y="96"/>
                </a:cubicBezTo>
                <a:cubicBezTo>
                  <a:pt x="0" y="149"/>
                  <a:pt x="43" y="192"/>
                  <a:pt x="96" y="192"/>
                </a:cubicBezTo>
                <a:cubicBezTo>
                  <a:pt x="149" y="192"/>
                  <a:pt x="192" y="149"/>
                  <a:pt x="192" y="96"/>
                </a:cubicBezTo>
                <a:cubicBezTo>
                  <a:pt x="192" y="43"/>
                  <a:pt x="149" y="0"/>
                  <a:pt x="96" y="0"/>
                </a:cubicBezTo>
                <a:close/>
                <a:moveTo>
                  <a:pt x="96" y="8"/>
                </a:moveTo>
                <a:cubicBezTo>
                  <a:pt x="145" y="8"/>
                  <a:pt x="184" y="47"/>
                  <a:pt x="184" y="96"/>
                </a:cubicBezTo>
                <a:cubicBezTo>
                  <a:pt x="184" y="117"/>
                  <a:pt x="177" y="137"/>
                  <a:pt x="164" y="152"/>
                </a:cubicBezTo>
                <a:cubicBezTo>
                  <a:pt x="155" y="148"/>
                  <a:pt x="135" y="141"/>
                  <a:pt x="122" y="137"/>
                </a:cubicBezTo>
                <a:cubicBezTo>
                  <a:pt x="121" y="137"/>
                  <a:pt x="121" y="137"/>
                  <a:pt x="121" y="132"/>
                </a:cubicBezTo>
                <a:cubicBezTo>
                  <a:pt x="121" y="128"/>
                  <a:pt x="122" y="125"/>
                  <a:pt x="124" y="121"/>
                </a:cubicBezTo>
                <a:cubicBezTo>
                  <a:pt x="125" y="118"/>
                  <a:pt x="127" y="112"/>
                  <a:pt x="128" y="107"/>
                </a:cubicBezTo>
                <a:cubicBezTo>
                  <a:pt x="130" y="105"/>
                  <a:pt x="132" y="100"/>
                  <a:pt x="134" y="92"/>
                </a:cubicBezTo>
                <a:cubicBezTo>
                  <a:pt x="136" y="84"/>
                  <a:pt x="135" y="81"/>
                  <a:pt x="134" y="79"/>
                </a:cubicBezTo>
                <a:cubicBezTo>
                  <a:pt x="134" y="79"/>
                  <a:pt x="134" y="78"/>
                  <a:pt x="134" y="78"/>
                </a:cubicBezTo>
                <a:cubicBezTo>
                  <a:pt x="133" y="76"/>
                  <a:pt x="134" y="67"/>
                  <a:pt x="135" y="60"/>
                </a:cubicBezTo>
                <a:cubicBezTo>
                  <a:pt x="136" y="55"/>
                  <a:pt x="135" y="45"/>
                  <a:pt x="128" y="36"/>
                </a:cubicBezTo>
                <a:cubicBezTo>
                  <a:pt x="124" y="31"/>
                  <a:pt x="116" y="24"/>
                  <a:pt x="101" y="24"/>
                </a:cubicBezTo>
                <a:cubicBezTo>
                  <a:pt x="93" y="24"/>
                  <a:pt x="93" y="24"/>
                  <a:pt x="93" y="24"/>
                </a:cubicBezTo>
                <a:cubicBezTo>
                  <a:pt x="79" y="24"/>
                  <a:pt x="70" y="31"/>
                  <a:pt x="66" y="36"/>
                </a:cubicBezTo>
                <a:cubicBezTo>
                  <a:pt x="60" y="45"/>
                  <a:pt x="58" y="55"/>
                  <a:pt x="59" y="60"/>
                </a:cubicBezTo>
                <a:cubicBezTo>
                  <a:pt x="61" y="67"/>
                  <a:pt x="61" y="76"/>
                  <a:pt x="61" y="78"/>
                </a:cubicBezTo>
                <a:cubicBezTo>
                  <a:pt x="61" y="78"/>
                  <a:pt x="61" y="79"/>
                  <a:pt x="60" y="79"/>
                </a:cubicBezTo>
                <a:cubicBezTo>
                  <a:pt x="60" y="81"/>
                  <a:pt x="59" y="84"/>
                  <a:pt x="60" y="92"/>
                </a:cubicBezTo>
                <a:cubicBezTo>
                  <a:pt x="62" y="100"/>
                  <a:pt x="65" y="105"/>
                  <a:pt x="67" y="107"/>
                </a:cubicBezTo>
                <a:cubicBezTo>
                  <a:pt x="67" y="112"/>
                  <a:pt x="69" y="118"/>
                  <a:pt x="71" y="121"/>
                </a:cubicBezTo>
                <a:cubicBezTo>
                  <a:pt x="72" y="124"/>
                  <a:pt x="73" y="127"/>
                  <a:pt x="73" y="132"/>
                </a:cubicBezTo>
                <a:cubicBezTo>
                  <a:pt x="73" y="137"/>
                  <a:pt x="72" y="137"/>
                  <a:pt x="71" y="137"/>
                </a:cubicBezTo>
                <a:cubicBezTo>
                  <a:pt x="58" y="141"/>
                  <a:pt x="37" y="149"/>
                  <a:pt x="29" y="152"/>
                </a:cubicBezTo>
                <a:cubicBezTo>
                  <a:pt x="16" y="137"/>
                  <a:pt x="8" y="117"/>
                  <a:pt x="8" y="96"/>
                </a:cubicBezTo>
                <a:cubicBezTo>
                  <a:pt x="8" y="47"/>
                  <a:pt x="48" y="8"/>
                  <a:pt x="96" y="8"/>
                </a:cubicBezTo>
                <a:close/>
                <a:moveTo>
                  <a:pt x="35" y="159"/>
                </a:moveTo>
                <a:cubicBezTo>
                  <a:pt x="44" y="155"/>
                  <a:pt x="62" y="148"/>
                  <a:pt x="74" y="145"/>
                </a:cubicBezTo>
                <a:cubicBezTo>
                  <a:pt x="81" y="143"/>
                  <a:pt x="81" y="137"/>
                  <a:pt x="81" y="132"/>
                </a:cubicBezTo>
                <a:cubicBezTo>
                  <a:pt x="81" y="129"/>
                  <a:pt x="80" y="123"/>
                  <a:pt x="78" y="118"/>
                </a:cubicBezTo>
                <a:cubicBezTo>
                  <a:pt x="77" y="115"/>
                  <a:pt x="75" y="109"/>
                  <a:pt x="74" y="105"/>
                </a:cubicBezTo>
                <a:cubicBezTo>
                  <a:pt x="74" y="104"/>
                  <a:pt x="74" y="103"/>
                  <a:pt x="73" y="102"/>
                </a:cubicBezTo>
                <a:cubicBezTo>
                  <a:pt x="72" y="101"/>
                  <a:pt x="70" y="97"/>
                  <a:pt x="68" y="90"/>
                </a:cubicBezTo>
                <a:cubicBezTo>
                  <a:pt x="67" y="84"/>
                  <a:pt x="67" y="83"/>
                  <a:pt x="68" y="82"/>
                </a:cubicBezTo>
                <a:cubicBezTo>
                  <a:pt x="68" y="81"/>
                  <a:pt x="68" y="81"/>
                  <a:pt x="69" y="80"/>
                </a:cubicBezTo>
                <a:cubicBezTo>
                  <a:pt x="69" y="77"/>
                  <a:pt x="68" y="65"/>
                  <a:pt x="67" y="59"/>
                </a:cubicBezTo>
                <a:cubicBezTo>
                  <a:pt x="67" y="56"/>
                  <a:pt x="67" y="48"/>
                  <a:pt x="73" y="41"/>
                </a:cubicBezTo>
                <a:cubicBezTo>
                  <a:pt x="77" y="35"/>
                  <a:pt x="84" y="32"/>
                  <a:pt x="93" y="32"/>
                </a:cubicBezTo>
                <a:cubicBezTo>
                  <a:pt x="101" y="32"/>
                  <a:pt x="101" y="32"/>
                  <a:pt x="101" y="32"/>
                </a:cubicBezTo>
                <a:cubicBezTo>
                  <a:pt x="110" y="32"/>
                  <a:pt x="117" y="35"/>
                  <a:pt x="122" y="41"/>
                </a:cubicBezTo>
                <a:cubicBezTo>
                  <a:pt x="127" y="48"/>
                  <a:pt x="128" y="56"/>
                  <a:pt x="127" y="59"/>
                </a:cubicBezTo>
                <a:cubicBezTo>
                  <a:pt x="126" y="65"/>
                  <a:pt x="125" y="77"/>
                  <a:pt x="126" y="80"/>
                </a:cubicBezTo>
                <a:cubicBezTo>
                  <a:pt x="126" y="81"/>
                  <a:pt x="126" y="81"/>
                  <a:pt x="126" y="82"/>
                </a:cubicBezTo>
                <a:cubicBezTo>
                  <a:pt x="127" y="83"/>
                  <a:pt x="127" y="84"/>
                  <a:pt x="126" y="90"/>
                </a:cubicBezTo>
                <a:cubicBezTo>
                  <a:pt x="125" y="97"/>
                  <a:pt x="123" y="101"/>
                  <a:pt x="121" y="102"/>
                </a:cubicBezTo>
                <a:cubicBezTo>
                  <a:pt x="121" y="103"/>
                  <a:pt x="120" y="104"/>
                  <a:pt x="120" y="105"/>
                </a:cubicBezTo>
                <a:cubicBezTo>
                  <a:pt x="120" y="109"/>
                  <a:pt x="118" y="115"/>
                  <a:pt x="116" y="118"/>
                </a:cubicBezTo>
                <a:cubicBezTo>
                  <a:pt x="115" y="122"/>
                  <a:pt x="113" y="127"/>
                  <a:pt x="113" y="132"/>
                </a:cubicBezTo>
                <a:cubicBezTo>
                  <a:pt x="113" y="137"/>
                  <a:pt x="113" y="143"/>
                  <a:pt x="119" y="145"/>
                </a:cubicBezTo>
                <a:cubicBezTo>
                  <a:pt x="131" y="148"/>
                  <a:pt x="149" y="154"/>
                  <a:pt x="158" y="158"/>
                </a:cubicBezTo>
                <a:cubicBezTo>
                  <a:pt x="142" y="174"/>
                  <a:pt x="121" y="184"/>
                  <a:pt x="96" y="184"/>
                </a:cubicBezTo>
                <a:cubicBezTo>
                  <a:pt x="73" y="184"/>
                  <a:pt x="51" y="174"/>
                  <a:pt x="35" y="159"/>
                </a:cubicBezTo>
                <a:close/>
              </a:path>
            </a:pathLst>
          </a:custGeom>
          <a:solidFill>
            <a:srgbClr val="CA687F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835105" y="4929814"/>
            <a:ext cx="403263" cy="538078"/>
            <a:chOff x="7889875" y="5105400"/>
            <a:chExt cx="541338" cy="722313"/>
          </a:xfrm>
          <a:solidFill>
            <a:srgbClr val="CA687F"/>
          </a:solidFill>
        </p:grpSpPr>
        <p:sp>
          <p:nvSpPr>
            <p:cNvPr id="15" name="Freeform 58"/>
            <p:cNvSpPr>
              <a:spLocks noEditPoints="1"/>
            </p:cNvSpPr>
            <p:nvPr/>
          </p:nvSpPr>
          <p:spPr bwMode="auto">
            <a:xfrm>
              <a:off x="7950200" y="5180013"/>
              <a:ext cx="420688" cy="120650"/>
            </a:xfrm>
            <a:custGeom>
              <a:avLst/>
              <a:gdLst>
                <a:gd name="T0" fmla="*/ 0 w 265"/>
                <a:gd name="T1" fmla="*/ 76 h 76"/>
                <a:gd name="T2" fmla="*/ 265 w 265"/>
                <a:gd name="T3" fmla="*/ 76 h 76"/>
                <a:gd name="T4" fmla="*/ 265 w 265"/>
                <a:gd name="T5" fmla="*/ 0 h 76"/>
                <a:gd name="T6" fmla="*/ 0 w 265"/>
                <a:gd name="T7" fmla="*/ 0 h 76"/>
                <a:gd name="T8" fmla="*/ 0 w 265"/>
                <a:gd name="T9" fmla="*/ 76 h 76"/>
                <a:gd name="T10" fmla="*/ 19 w 265"/>
                <a:gd name="T11" fmla="*/ 19 h 76"/>
                <a:gd name="T12" fmla="*/ 246 w 265"/>
                <a:gd name="T13" fmla="*/ 19 h 76"/>
                <a:gd name="T14" fmla="*/ 246 w 265"/>
                <a:gd name="T15" fmla="*/ 57 h 76"/>
                <a:gd name="T16" fmla="*/ 19 w 265"/>
                <a:gd name="T17" fmla="*/ 57 h 76"/>
                <a:gd name="T18" fmla="*/ 19 w 265"/>
                <a:gd name="T19" fmla="*/ 1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5" h="76">
                  <a:moveTo>
                    <a:pt x="0" y="76"/>
                  </a:moveTo>
                  <a:lnTo>
                    <a:pt x="265" y="76"/>
                  </a:lnTo>
                  <a:lnTo>
                    <a:pt x="265" y="0"/>
                  </a:lnTo>
                  <a:lnTo>
                    <a:pt x="0" y="0"/>
                  </a:lnTo>
                  <a:lnTo>
                    <a:pt x="0" y="76"/>
                  </a:lnTo>
                  <a:close/>
                  <a:moveTo>
                    <a:pt x="19" y="19"/>
                  </a:moveTo>
                  <a:lnTo>
                    <a:pt x="246" y="19"/>
                  </a:lnTo>
                  <a:lnTo>
                    <a:pt x="246" y="57"/>
                  </a:lnTo>
                  <a:lnTo>
                    <a:pt x="19" y="57"/>
                  </a:lnTo>
                  <a:lnTo>
                    <a:pt x="19" y="1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Freeform 59"/>
            <p:cNvSpPr>
              <a:spLocks noEditPoints="1"/>
            </p:cNvSpPr>
            <p:nvPr/>
          </p:nvSpPr>
          <p:spPr bwMode="auto">
            <a:xfrm>
              <a:off x="7889875" y="5105400"/>
              <a:ext cx="541338" cy="722313"/>
            </a:xfrm>
            <a:custGeom>
              <a:avLst/>
              <a:gdLst>
                <a:gd name="T0" fmla="*/ 128 w 144"/>
                <a:gd name="T1" fmla="*/ 0 h 192"/>
                <a:gd name="T2" fmla="*/ 16 w 144"/>
                <a:gd name="T3" fmla="*/ 0 h 192"/>
                <a:gd name="T4" fmla="*/ 0 w 144"/>
                <a:gd name="T5" fmla="*/ 16 h 192"/>
                <a:gd name="T6" fmla="*/ 0 w 144"/>
                <a:gd name="T7" fmla="*/ 176 h 192"/>
                <a:gd name="T8" fmla="*/ 16 w 144"/>
                <a:gd name="T9" fmla="*/ 192 h 192"/>
                <a:gd name="T10" fmla="*/ 128 w 144"/>
                <a:gd name="T11" fmla="*/ 192 h 192"/>
                <a:gd name="T12" fmla="*/ 144 w 144"/>
                <a:gd name="T13" fmla="*/ 176 h 192"/>
                <a:gd name="T14" fmla="*/ 144 w 144"/>
                <a:gd name="T15" fmla="*/ 16 h 192"/>
                <a:gd name="T16" fmla="*/ 128 w 144"/>
                <a:gd name="T17" fmla="*/ 0 h 192"/>
                <a:gd name="T18" fmla="*/ 136 w 144"/>
                <a:gd name="T19" fmla="*/ 176 h 192"/>
                <a:gd name="T20" fmla="*/ 128 w 144"/>
                <a:gd name="T21" fmla="*/ 184 h 192"/>
                <a:gd name="T22" fmla="*/ 16 w 144"/>
                <a:gd name="T23" fmla="*/ 184 h 192"/>
                <a:gd name="T24" fmla="*/ 8 w 144"/>
                <a:gd name="T25" fmla="*/ 176 h 192"/>
                <a:gd name="T26" fmla="*/ 8 w 144"/>
                <a:gd name="T27" fmla="*/ 16 h 192"/>
                <a:gd name="T28" fmla="*/ 16 w 144"/>
                <a:gd name="T29" fmla="*/ 8 h 192"/>
                <a:gd name="T30" fmla="*/ 128 w 144"/>
                <a:gd name="T31" fmla="*/ 8 h 192"/>
                <a:gd name="T32" fmla="*/ 136 w 144"/>
                <a:gd name="T33" fmla="*/ 16 h 192"/>
                <a:gd name="T34" fmla="*/ 136 w 144"/>
                <a:gd name="T35" fmla="*/ 17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4" h="192">
                  <a:moveTo>
                    <a:pt x="128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84"/>
                    <a:pt x="8" y="192"/>
                    <a:pt x="16" y="192"/>
                  </a:cubicBezTo>
                  <a:cubicBezTo>
                    <a:pt x="128" y="192"/>
                    <a:pt x="128" y="192"/>
                    <a:pt x="128" y="192"/>
                  </a:cubicBezTo>
                  <a:cubicBezTo>
                    <a:pt x="137" y="192"/>
                    <a:pt x="144" y="184"/>
                    <a:pt x="144" y="176"/>
                  </a:cubicBezTo>
                  <a:cubicBezTo>
                    <a:pt x="144" y="16"/>
                    <a:pt x="144" y="16"/>
                    <a:pt x="144" y="16"/>
                  </a:cubicBezTo>
                  <a:cubicBezTo>
                    <a:pt x="144" y="7"/>
                    <a:pt x="137" y="0"/>
                    <a:pt x="128" y="0"/>
                  </a:cubicBezTo>
                  <a:close/>
                  <a:moveTo>
                    <a:pt x="136" y="176"/>
                  </a:moveTo>
                  <a:cubicBezTo>
                    <a:pt x="136" y="180"/>
                    <a:pt x="133" y="184"/>
                    <a:pt x="128" y="184"/>
                  </a:cubicBezTo>
                  <a:cubicBezTo>
                    <a:pt x="16" y="184"/>
                    <a:pt x="16" y="184"/>
                    <a:pt x="16" y="184"/>
                  </a:cubicBezTo>
                  <a:cubicBezTo>
                    <a:pt x="12" y="184"/>
                    <a:pt x="8" y="180"/>
                    <a:pt x="8" y="17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1"/>
                    <a:pt x="12" y="8"/>
                    <a:pt x="16" y="8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133" y="8"/>
                    <a:pt x="136" y="11"/>
                    <a:pt x="136" y="16"/>
                  </a:cubicBezTo>
                  <a:lnTo>
                    <a:pt x="136" y="1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Freeform 60"/>
            <p:cNvSpPr/>
            <p:nvPr/>
          </p:nvSpPr>
          <p:spPr bwMode="auto">
            <a:xfrm>
              <a:off x="7950200" y="5346700"/>
              <a:ext cx="120650" cy="119063"/>
            </a:xfrm>
            <a:custGeom>
              <a:avLst/>
              <a:gdLst>
                <a:gd name="T0" fmla="*/ 19 w 76"/>
                <a:gd name="T1" fmla="*/ 56 h 75"/>
                <a:gd name="T2" fmla="*/ 19 w 76"/>
                <a:gd name="T3" fmla="*/ 19 h 75"/>
                <a:gd name="T4" fmla="*/ 19 w 76"/>
                <a:gd name="T5" fmla="*/ 0 h 75"/>
                <a:gd name="T6" fmla="*/ 0 w 76"/>
                <a:gd name="T7" fmla="*/ 0 h 75"/>
                <a:gd name="T8" fmla="*/ 0 w 76"/>
                <a:gd name="T9" fmla="*/ 75 h 75"/>
                <a:gd name="T10" fmla="*/ 76 w 76"/>
                <a:gd name="T11" fmla="*/ 75 h 75"/>
                <a:gd name="T12" fmla="*/ 76 w 76"/>
                <a:gd name="T13" fmla="*/ 56 h 75"/>
                <a:gd name="T14" fmla="*/ 57 w 76"/>
                <a:gd name="T15" fmla="*/ 56 h 75"/>
                <a:gd name="T16" fmla="*/ 19 w 76"/>
                <a:gd name="T17" fmla="*/ 5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75">
                  <a:moveTo>
                    <a:pt x="19" y="56"/>
                  </a:moveTo>
                  <a:lnTo>
                    <a:pt x="19" y="19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75"/>
                  </a:lnTo>
                  <a:lnTo>
                    <a:pt x="76" y="75"/>
                  </a:lnTo>
                  <a:lnTo>
                    <a:pt x="76" y="56"/>
                  </a:lnTo>
                  <a:lnTo>
                    <a:pt x="57" y="56"/>
                  </a:lnTo>
                  <a:lnTo>
                    <a:pt x="19" y="5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Freeform 61"/>
            <p:cNvSpPr/>
            <p:nvPr/>
          </p:nvSpPr>
          <p:spPr bwMode="auto">
            <a:xfrm>
              <a:off x="7950200" y="5495925"/>
              <a:ext cx="120650" cy="120650"/>
            </a:xfrm>
            <a:custGeom>
              <a:avLst/>
              <a:gdLst>
                <a:gd name="T0" fmla="*/ 19 w 76"/>
                <a:gd name="T1" fmla="*/ 57 h 76"/>
                <a:gd name="T2" fmla="*/ 19 w 76"/>
                <a:gd name="T3" fmla="*/ 19 h 76"/>
                <a:gd name="T4" fmla="*/ 19 w 76"/>
                <a:gd name="T5" fmla="*/ 0 h 76"/>
                <a:gd name="T6" fmla="*/ 0 w 76"/>
                <a:gd name="T7" fmla="*/ 0 h 76"/>
                <a:gd name="T8" fmla="*/ 0 w 76"/>
                <a:gd name="T9" fmla="*/ 76 h 76"/>
                <a:gd name="T10" fmla="*/ 76 w 76"/>
                <a:gd name="T11" fmla="*/ 76 h 76"/>
                <a:gd name="T12" fmla="*/ 76 w 76"/>
                <a:gd name="T13" fmla="*/ 57 h 76"/>
                <a:gd name="T14" fmla="*/ 57 w 76"/>
                <a:gd name="T15" fmla="*/ 57 h 76"/>
                <a:gd name="T16" fmla="*/ 19 w 76"/>
                <a:gd name="T17" fmla="*/ 5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76">
                  <a:moveTo>
                    <a:pt x="19" y="57"/>
                  </a:moveTo>
                  <a:lnTo>
                    <a:pt x="19" y="19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76"/>
                  </a:lnTo>
                  <a:lnTo>
                    <a:pt x="76" y="76"/>
                  </a:lnTo>
                  <a:lnTo>
                    <a:pt x="76" y="57"/>
                  </a:lnTo>
                  <a:lnTo>
                    <a:pt x="57" y="57"/>
                  </a:lnTo>
                  <a:lnTo>
                    <a:pt x="19" y="5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Freeform 62"/>
            <p:cNvSpPr/>
            <p:nvPr/>
          </p:nvSpPr>
          <p:spPr bwMode="auto">
            <a:xfrm>
              <a:off x="7950200" y="5646738"/>
              <a:ext cx="120650" cy="120650"/>
            </a:xfrm>
            <a:custGeom>
              <a:avLst/>
              <a:gdLst>
                <a:gd name="T0" fmla="*/ 19 w 76"/>
                <a:gd name="T1" fmla="*/ 57 h 76"/>
                <a:gd name="T2" fmla="*/ 19 w 76"/>
                <a:gd name="T3" fmla="*/ 19 h 76"/>
                <a:gd name="T4" fmla="*/ 19 w 76"/>
                <a:gd name="T5" fmla="*/ 0 h 76"/>
                <a:gd name="T6" fmla="*/ 0 w 76"/>
                <a:gd name="T7" fmla="*/ 0 h 76"/>
                <a:gd name="T8" fmla="*/ 0 w 76"/>
                <a:gd name="T9" fmla="*/ 76 h 76"/>
                <a:gd name="T10" fmla="*/ 76 w 76"/>
                <a:gd name="T11" fmla="*/ 76 h 76"/>
                <a:gd name="T12" fmla="*/ 76 w 76"/>
                <a:gd name="T13" fmla="*/ 57 h 76"/>
                <a:gd name="T14" fmla="*/ 57 w 76"/>
                <a:gd name="T15" fmla="*/ 57 h 76"/>
                <a:gd name="T16" fmla="*/ 19 w 76"/>
                <a:gd name="T17" fmla="*/ 5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76">
                  <a:moveTo>
                    <a:pt x="19" y="57"/>
                  </a:moveTo>
                  <a:lnTo>
                    <a:pt x="19" y="19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76"/>
                  </a:lnTo>
                  <a:lnTo>
                    <a:pt x="76" y="76"/>
                  </a:lnTo>
                  <a:lnTo>
                    <a:pt x="76" y="57"/>
                  </a:lnTo>
                  <a:lnTo>
                    <a:pt x="57" y="57"/>
                  </a:lnTo>
                  <a:lnTo>
                    <a:pt x="19" y="5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Freeform 63"/>
            <p:cNvSpPr/>
            <p:nvPr/>
          </p:nvSpPr>
          <p:spPr bwMode="auto">
            <a:xfrm>
              <a:off x="8101013" y="5346700"/>
              <a:ext cx="119063" cy="119063"/>
            </a:xfrm>
            <a:custGeom>
              <a:avLst/>
              <a:gdLst>
                <a:gd name="T0" fmla="*/ 19 w 75"/>
                <a:gd name="T1" fmla="*/ 56 h 75"/>
                <a:gd name="T2" fmla="*/ 19 w 75"/>
                <a:gd name="T3" fmla="*/ 19 h 75"/>
                <a:gd name="T4" fmla="*/ 19 w 75"/>
                <a:gd name="T5" fmla="*/ 0 h 75"/>
                <a:gd name="T6" fmla="*/ 0 w 75"/>
                <a:gd name="T7" fmla="*/ 0 h 75"/>
                <a:gd name="T8" fmla="*/ 0 w 75"/>
                <a:gd name="T9" fmla="*/ 75 h 75"/>
                <a:gd name="T10" fmla="*/ 75 w 75"/>
                <a:gd name="T11" fmla="*/ 75 h 75"/>
                <a:gd name="T12" fmla="*/ 75 w 75"/>
                <a:gd name="T13" fmla="*/ 56 h 75"/>
                <a:gd name="T14" fmla="*/ 57 w 75"/>
                <a:gd name="T15" fmla="*/ 56 h 75"/>
                <a:gd name="T16" fmla="*/ 19 w 75"/>
                <a:gd name="T17" fmla="*/ 5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75">
                  <a:moveTo>
                    <a:pt x="19" y="56"/>
                  </a:moveTo>
                  <a:lnTo>
                    <a:pt x="19" y="19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75"/>
                  </a:lnTo>
                  <a:lnTo>
                    <a:pt x="75" y="75"/>
                  </a:lnTo>
                  <a:lnTo>
                    <a:pt x="75" y="56"/>
                  </a:lnTo>
                  <a:lnTo>
                    <a:pt x="57" y="56"/>
                  </a:lnTo>
                  <a:lnTo>
                    <a:pt x="19" y="5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Freeform 64"/>
            <p:cNvSpPr/>
            <p:nvPr/>
          </p:nvSpPr>
          <p:spPr bwMode="auto">
            <a:xfrm>
              <a:off x="8250238" y="5346700"/>
              <a:ext cx="120650" cy="119063"/>
            </a:xfrm>
            <a:custGeom>
              <a:avLst/>
              <a:gdLst>
                <a:gd name="T0" fmla="*/ 19 w 76"/>
                <a:gd name="T1" fmla="*/ 56 h 75"/>
                <a:gd name="T2" fmla="*/ 19 w 76"/>
                <a:gd name="T3" fmla="*/ 19 h 75"/>
                <a:gd name="T4" fmla="*/ 19 w 76"/>
                <a:gd name="T5" fmla="*/ 0 h 75"/>
                <a:gd name="T6" fmla="*/ 0 w 76"/>
                <a:gd name="T7" fmla="*/ 0 h 75"/>
                <a:gd name="T8" fmla="*/ 0 w 76"/>
                <a:gd name="T9" fmla="*/ 75 h 75"/>
                <a:gd name="T10" fmla="*/ 76 w 76"/>
                <a:gd name="T11" fmla="*/ 75 h 75"/>
                <a:gd name="T12" fmla="*/ 76 w 76"/>
                <a:gd name="T13" fmla="*/ 56 h 75"/>
                <a:gd name="T14" fmla="*/ 57 w 76"/>
                <a:gd name="T15" fmla="*/ 56 h 75"/>
                <a:gd name="T16" fmla="*/ 19 w 76"/>
                <a:gd name="T17" fmla="*/ 5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75">
                  <a:moveTo>
                    <a:pt x="19" y="56"/>
                  </a:moveTo>
                  <a:lnTo>
                    <a:pt x="19" y="19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75"/>
                  </a:lnTo>
                  <a:lnTo>
                    <a:pt x="76" y="75"/>
                  </a:lnTo>
                  <a:lnTo>
                    <a:pt x="76" y="56"/>
                  </a:lnTo>
                  <a:lnTo>
                    <a:pt x="57" y="56"/>
                  </a:lnTo>
                  <a:lnTo>
                    <a:pt x="19" y="5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Freeform 65"/>
            <p:cNvSpPr/>
            <p:nvPr/>
          </p:nvSpPr>
          <p:spPr bwMode="auto">
            <a:xfrm>
              <a:off x="8101013" y="5495925"/>
              <a:ext cx="119063" cy="120650"/>
            </a:xfrm>
            <a:custGeom>
              <a:avLst/>
              <a:gdLst>
                <a:gd name="T0" fmla="*/ 19 w 75"/>
                <a:gd name="T1" fmla="*/ 57 h 76"/>
                <a:gd name="T2" fmla="*/ 19 w 75"/>
                <a:gd name="T3" fmla="*/ 19 h 76"/>
                <a:gd name="T4" fmla="*/ 19 w 75"/>
                <a:gd name="T5" fmla="*/ 0 h 76"/>
                <a:gd name="T6" fmla="*/ 0 w 75"/>
                <a:gd name="T7" fmla="*/ 0 h 76"/>
                <a:gd name="T8" fmla="*/ 0 w 75"/>
                <a:gd name="T9" fmla="*/ 76 h 76"/>
                <a:gd name="T10" fmla="*/ 75 w 75"/>
                <a:gd name="T11" fmla="*/ 76 h 76"/>
                <a:gd name="T12" fmla="*/ 75 w 75"/>
                <a:gd name="T13" fmla="*/ 57 h 76"/>
                <a:gd name="T14" fmla="*/ 57 w 75"/>
                <a:gd name="T15" fmla="*/ 57 h 76"/>
                <a:gd name="T16" fmla="*/ 19 w 75"/>
                <a:gd name="T17" fmla="*/ 5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76">
                  <a:moveTo>
                    <a:pt x="19" y="57"/>
                  </a:moveTo>
                  <a:lnTo>
                    <a:pt x="19" y="19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76"/>
                  </a:lnTo>
                  <a:lnTo>
                    <a:pt x="75" y="76"/>
                  </a:lnTo>
                  <a:lnTo>
                    <a:pt x="75" y="57"/>
                  </a:lnTo>
                  <a:lnTo>
                    <a:pt x="57" y="57"/>
                  </a:lnTo>
                  <a:lnTo>
                    <a:pt x="19" y="5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Freeform 66"/>
            <p:cNvSpPr/>
            <p:nvPr/>
          </p:nvSpPr>
          <p:spPr bwMode="auto">
            <a:xfrm>
              <a:off x="8101013" y="5646738"/>
              <a:ext cx="119063" cy="120650"/>
            </a:xfrm>
            <a:custGeom>
              <a:avLst/>
              <a:gdLst>
                <a:gd name="T0" fmla="*/ 19 w 75"/>
                <a:gd name="T1" fmla="*/ 57 h 76"/>
                <a:gd name="T2" fmla="*/ 19 w 75"/>
                <a:gd name="T3" fmla="*/ 19 h 76"/>
                <a:gd name="T4" fmla="*/ 19 w 75"/>
                <a:gd name="T5" fmla="*/ 0 h 76"/>
                <a:gd name="T6" fmla="*/ 0 w 75"/>
                <a:gd name="T7" fmla="*/ 0 h 76"/>
                <a:gd name="T8" fmla="*/ 0 w 75"/>
                <a:gd name="T9" fmla="*/ 76 h 76"/>
                <a:gd name="T10" fmla="*/ 75 w 75"/>
                <a:gd name="T11" fmla="*/ 76 h 76"/>
                <a:gd name="T12" fmla="*/ 75 w 75"/>
                <a:gd name="T13" fmla="*/ 57 h 76"/>
                <a:gd name="T14" fmla="*/ 57 w 75"/>
                <a:gd name="T15" fmla="*/ 57 h 76"/>
                <a:gd name="T16" fmla="*/ 19 w 75"/>
                <a:gd name="T17" fmla="*/ 5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76">
                  <a:moveTo>
                    <a:pt x="19" y="57"/>
                  </a:moveTo>
                  <a:lnTo>
                    <a:pt x="19" y="19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76"/>
                  </a:lnTo>
                  <a:lnTo>
                    <a:pt x="75" y="76"/>
                  </a:lnTo>
                  <a:lnTo>
                    <a:pt x="75" y="57"/>
                  </a:lnTo>
                  <a:lnTo>
                    <a:pt x="57" y="57"/>
                  </a:lnTo>
                  <a:lnTo>
                    <a:pt x="19" y="5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Freeform 67"/>
            <p:cNvSpPr/>
            <p:nvPr/>
          </p:nvSpPr>
          <p:spPr bwMode="auto">
            <a:xfrm>
              <a:off x="8250238" y="5495925"/>
              <a:ext cx="120650" cy="271463"/>
            </a:xfrm>
            <a:custGeom>
              <a:avLst/>
              <a:gdLst>
                <a:gd name="T0" fmla="*/ 19 w 76"/>
                <a:gd name="T1" fmla="*/ 152 h 171"/>
                <a:gd name="T2" fmla="*/ 19 w 76"/>
                <a:gd name="T3" fmla="*/ 114 h 171"/>
                <a:gd name="T4" fmla="*/ 19 w 76"/>
                <a:gd name="T5" fmla="*/ 0 h 171"/>
                <a:gd name="T6" fmla="*/ 0 w 76"/>
                <a:gd name="T7" fmla="*/ 0 h 171"/>
                <a:gd name="T8" fmla="*/ 0 w 76"/>
                <a:gd name="T9" fmla="*/ 171 h 171"/>
                <a:gd name="T10" fmla="*/ 76 w 76"/>
                <a:gd name="T11" fmla="*/ 171 h 171"/>
                <a:gd name="T12" fmla="*/ 76 w 76"/>
                <a:gd name="T13" fmla="*/ 152 h 171"/>
                <a:gd name="T14" fmla="*/ 57 w 76"/>
                <a:gd name="T15" fmla="*/ 152 h 171"/>
                <a:gd name="T16" fmla="*/ 19 w 76"/>
                <a:gd name="T17" fmla="*/ 152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171">
                  <a:moveTo>
                    <a:pt x="19" y="152"/>
                  </a:moveTo>
                  <a:lnTo>
                    <a:pt x="19" y="114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171"/>
                  </a:lnTo>
                  <a:lnTo>
                    <a:pt x="76" y="171"/>
                  </a:lnTo>
                  <a:lnTo>
                    <a:pt x="76" y="152"/>
                  </a:lnTo>
                  <a:lnTo>
                    <a:pt x="57" y="152"/>
                  </a:lnTo>
                  <a:lnTo>
                    <a:pt x="19" y="15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483087" y="4280620"/>
            <a:ext cx="707179" cy="448212"/>
            <a:chOff x="2311400" y="5180013"/>
            <a:chExt cx="901700" cy="571500"/>
          </a:xfrm>
          <a:solidFill>
            <a:srgbClr val="CA687F"/>
          </a:solidFill>
        </p:grpSpPr>
        <p:sp>
          <p:nvSpPr>
            <p:cNvPr id="26" name="Freeform 38"/>
            <p:cNvSpPr>
              <a:spLocks noEditPoints="1"/>
            </p:cNvSpPr>
            <p:nvPr/>
          </p:nvSpPr>
          <p:spPr bwMode="auto">
            <a:xfrm>
              <a:off x="2311400" y="5180013"/>
              <a:ext cx="901700" cy="571500"/>
            </a:xfrm>
            <a:custGeom>
              <a:avLst/>
              <a:gdLst>
                <a:gd name="T0" fmla="*/ 196 w 240"/>
                <a:gd name="T1" fmla="*/ 64 h 152"/>
                <a:gd name="T2" fmla="*/ 196 w 240"/>
                <a:gd name="T3" fmla="*/ 62 h 152"/>
                <a:gd name="T4" fmla="*/ 134 w 240"/>
                <a:gd name="T5" fmla="*/ 0 h 152"/>
                <a:gd name="T6" fmla="*/ 78 w 240"/>
                <a:gd name="T7" fmla="*/ 35 h 152"/>
                <a:gd name="T8" fmla="*/ 64 w 240"/>
                <a:gd name="T9" fmla="*/ 32 h 152"/>
                <a:gd name="T10" fmla="*/ 32 w 240"/>
                <a:gd name="T11" fmla="*/ 58 h 152"/>
                <a:gd name="T12" fmla="*/ 0 w 240"/>
                <a:gd name="T13" fmla="*/ 104 h 152"/>
                <a:gd name="T14" fmla="*/ 48 w 240"/>
                <a:gd name="T15" fmla="*/ 152 h 152"/>
                <a:gd name="T16" fmla="*/ 196 w 240"/>
                <a:gd name="T17" fmla="*/ 152 h 152"/>
                <a:gd name="T18" fmla="*/ 196 w 240"/>
                <a:gd name="T19" fmla="*/ 152 h 152"/>
                <a:gd name="T20" fmla="*/ 240 w 240"/>
                <a:gd name="T21" fmla="*/ 108 h 152"/>
                <a:gd name="T22" fmla="*/ 196 w 240"/>
                <a:gd name="T23" fmla="*/ 64 h 152"/>
                <a:gd name="T24" fmla="*/ 196 w 240"/>
                <a:gd name="T25" fmla="*/ 144 h 152"/>
                <a:gd name="T26" fmla="*/ 194 w 240"/>
                <a:gd name="T27" fmla="*/ 144 h 152"/>
                <a:gd name="T28" fmla="*/ 48 w 240"/>
                <a:gd name="T29" fmla="*/ 144 h 152"/>
                <a:gd name="T30" fmla="*/ 8 w 240"/>
                <a:gd name="T31" fmla="*/ 104 h 152"/>
                <a:gd name="T32" fmla="*/ 35 w 240"/>
                <a:gd name="T33" fmla="*/ 66 h 152"/>
                <a:gd name="T34" fmla="*/ 39 w 240"/>
                <a:gd name="T35" fmla="*/ 64 h 152"/>
                <a:gd name="T36" fmla="*/ 40 w 240"/>
                <a:gd name="T37" fmla="*/ 60 h 152"/>
                <a:gd name="T38" fmla="*/ 64 w 240"/>
                <a:gd name="T39" fmla="*/ 40 h 152"/>
                <a:gd name="T40" fmla="*/ 74 w 240"/>
                <a:gd name="T41" fmla="*/ 42 h 152"/>
                <a:gd name="T42" fmla="*/ 82 w 240"/>
                <a:gd name="T43" fmla="*/ 46 h 152"/>
                <a:gd name="T44" fmla="*/ 85 w 240"/>
                <a:gd name="T45" fmla="*/ 38 h 152"/>
                <a:gd name="T46" fmla="*/ 134 w 240"/>
                <a:gd name="T47" fmla="*/ 8 h 152"/>
                <a:gd name="T48" fmla="*/ 188 w 240"/>
                <a:gd name="T49" fmla="*/ 62 h 152"/>
                <a:gd name="T50" fmla="*/ 188 w 240"/>
                <a:gd name="T51" fmla="*/ 62 h 152"/>
                <a:gd name="T52" fmla="*/ 188 w 240"/>
                <a:gd name="T53" fmla="*/ 63 h 152"/>
                <a:gd name="T54" fmla="*/ 188 w 240"/>
                <a:gd name="T55" fmla="*/ 72 h 152"/>
                <a:gd name="T56" fmla="*/ 196 w 240"/>
                <a:gd name="T57" fmla="*/ 72 h 152"/>
                <a:gd name="T58" fmla="*/ 232 w 240"/>
                <a:gd name="T59" fmla="*/ 108 h 152"/>
                <a:gd name="T60" fmla="*/ 196 w 240"/>
                <a:gd name="T61" fmla="*/ 14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0" h="152">
                  <a:moveTo>
                    <a:pt x="196" y="64"/>
                  </a:moveTo>
                  <a:cubicBezTo>
                    <a:pt x="196" y="63"/>
                    <a:pt x="196" y="62"/>
                    <a:pt x="196" y="62"/>
                  </a:cubicBezTo>
                  <a:cubicBezTo>
                    <a:pt x="196" y="27"/>
                    <a:pt x="168" y="0"/>
                    <a:pt x="134" y="0"/>
                  </a:cubicBezTo>
                  <a:cubicBezTo>
                    <a:pt x="109" y="0"/>
                    <a:pt x="88" y="14"/>
                    <a:pt x="78" y="35"/>
                  </a:cubicBezTo>
                  <a:cubicBezTo>
                    <a:pt x="74" y="33"/>
                    <a:pt x="69" y="32"/>
                    <a:pt x="64" y="32"/>
                  </a:cubicBezTo>
                  <a:cubicBezTo>
                    <a:pt x="48" y="32"/>
                    <a:pt x="35" y="43"/>
                    <a:pt x="32" y="58"/>
                  </a:cubicBezTo>
                  <a:cubicBezTo>
                    <a:pt x="13" y="65"/>
                    <a:pt x="0" y="82"/>
                    <a:pt x="0" y="104"/>
                  </a:cubicBezTo>
                  <a:cubicBezTo>
                    <a:pt x="0" y="130"/>
                    <a:pt x="21" y="152"/>
                    <a:pt x="48" y="152"/>
                  </a:cubicBezTo>
                  <a:cubicBezTo>
                    <a:pt x="196" y="152"/>
                    <a:pt x="196" y="152"/>
                    <a:pt x="196" y="152"/>
                  </a:cubicBezTo>
                  <a:cubicBezTo>
                    <a:pt x="196" y="152"/>
                    <a:pt x="196" y="152"/>
                    <a:pt x="196" y="152"/>
                  </a:cubicBezTo>
                  <a:cubicBezTo>
                    <a:pt x="220" y="151"/>
                    <a:pt x="240" y="132"/>
                    <a:pt x="240" y="108"/>
                  </a:cubicBezTo>
                  <a:cubicBezTo>
                    <a:pt x="240" y="83"/>
                    <a:pt x="220" y="64"/>
                    <a:pt x="196" y="64"/>
                  </a:cubicBezTo>
                  <a:close/>
                  <a:moveTo>
                    <a:pt x="196" y="144"/>
                  </a:moveTo>
                  <a:cubicBezTo>
                    <a:pt x="194" y="144"/>
                    <a:pt x="194" y="144"/>
                    <a:pt x="194" y="144"/>
                  </a:cubicBezTo>
                  <a:cubicBezTo>
                    <a:pt x="48" y="144"/>
                    <a:pt x="48" y="144"/>
                    <a:pt x="48" y="144"/>
                  </a:cubicBezTo>
                  <a:cubicBezTo>
                    <a:pt x="26" y="144"/>
                    <a:pt x="8" y="126"/>
                    <a:pt x="8" y="104"/>
                  </a:cubicBezTo>
                  <a:cubicBezTo>
                    <a:pt x="8" y="86"/>
                    <a:pt x="18" y="71"/>
                    <a:pt x="35" y="66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2" y="48"/>
                    <a:pt x="52" y="40"/>
                    <a:pt x="64" y="40"/>
                  </a:cubicBezTo>
                  <a:cubicBezTo>
                    <a:pt x="67" y="40"/>
                    <a:pt x="71" y="40"/>
                    <a:pt x="74" y="42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85" y="38"/>
                    <a:pt x="85" y="38"/>
                    <a:pt x="85" y="38"/>
                  </a:cubicBezTo>
                  <a:cubicBezTo>
                    <a:pt x="94" y="20"/>
                    <a:pt x="113" y="8"/>
                    <a:pt x="134" y="8"/>
                  </a:cubicBezTo>
                  <a:cubicBezTo>
                    <a:pt x="164" y="8"/>
                    <a:pt x="188" y="32"/>
                    <a:pt x="188" y="62"/>
                  </a:cubicBezTo>
                  <a:cubicBezTo>
                    <a:pt x="188" y="62"/>
                    <a:pt x="188" y="62"/>
                    <a:pt x="188" y="62"/>
                  </a:cubicBezTo>
                  <a:cubicBezTo>
                    <a:pt x="188" y="63"/>
                    <a:pt x="188" y="63"/>
                    <a:pt x="188" y="63"/>
                  </a:cubicBezTo>
                  <a:cubicBezTo>
                    <a:pt x="188" y="72"/>
                    <a:pt x="188" y="72"/>
                    <a:pt x="188" y="72"/>
                  </a:cubicBezTo>
                  <a:cubicBezTo>
                    <a:pt x="196" y="72"/>
                    <a:pt x="196" y="72"/>
                    <a:pt x="196" y="72"/>
                  </a:cubicBezTo>
                  <a:cubicBezTo>
                    <a:pt x="215" y="72"/>
                    <a:pt x="232" y="88"/>
                    <a:pt x="232" y="108"/>
                  </a:cubicBezTo>
                  <a:cubicBezTo>
                    <a:pt x="232" y="127"/>
                    <a:pt x="216" y="143"/>
                    <a:pt x="196" y="14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39"/>
            <p:cNvSpPr/>
            <p:nvPr/>
          </p:nvSpPr>
          <p:spPr bwMode="auto">
            <a:xfrm>
              <a:off x="2627313" y="5330825"/>
              <a:ext cx="269875" cy="315913"/>
            </a:xfrm>
            <a:custGeom>
              <a:avLst/>
              <a:gdLst>
                <a:gd name="T0" fmla="*/ 36 w 72"/>
                <a:gd name="T1" fmla="*/ 76 h 84"/>
                <a:gd name="T2" fmla="*/ 8 w 72"/>
                <a:gd name="T3" fmla="*/ 48 h 84"/>
                <a:gd name="T4" fmla="*/ 36 w 72"/>
                <a:gd name="T5" fmla="*/ 20 h 84"/>
                <a:gd name="T6" fmla="*/ 36 w 72"/>
                <a:gd name="T7" fmla="*/ 34 h 84"/>
                <a:gd name="T8" fmla="*/ 66 w 72"/>
                <a:gd name="T9" fmla="*/ 17 h 84"/>
                <a:gd name="T10" fmla="*/ 36 w 72"/>
                <a:gd name="T11" fmla="*/ 0 h 84"/>
                <a:gd name="T12" fmla="*/ 36 w 72"/>
                <a:gd name="T13" fmla="*/ 12 h 84"/>
                <a:gd name="T14" fmla="*/ 0 w 72"/>
                <a:gd name="T15" fmla="*/ 48 h 84"/>
                <a:gd name="T16" fmla="*/ 36 w 72"/>
                <a:gd name="T17" fmla="*/ 84 h 84"/>
                <a:gd name="T18" fmla="*/ 72 w 72"/>
                <a:gd name="T19" fmla="*/ 48 h 84"/>
                <a:gd name="T20" fmla="*/ 64 w 72"/>
                <a:gd name="T21" fmla="*/ 48 h 84"/>
                <a:gd name="T22" fmla="*/ 36 w 72"/>
                <a:gd name="T23" fmla="*/ 7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" h="84">
                  <a:moveTo>
                    <a:pt x="36" y="76"/>
                  </a:moveTo>
                  <a:cubicBezTo>
                    <a:pt x="20" y="76"/>
                    <a:pt x="8" y="63"/>
                    <a:pt x="8" y="48"/>
                  </a:cubicBezTo>
                  <a:cubicBezTo>
                    <a:pt x="8" y="32"/>
                    <a:pt x="20" y="20"/>
                    <a:pt x="36" y="20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6" y="12"/>
                    <a:pt x="0" y="28"/>
                    <a:pt x="0" y="48"/>
                  </a:cubicBezTo>
                  <a:cubicBezTo>
                    <a:pt x="0" y="67"/>
                    <a:pt x="16" y="84"/>
                    <a:pt x="36" y="84"/>
                  </a:cubicBezTo>
                  <a:cubicBezTo>
                    <a:pt x="55" y="84"/>
                    <a:pt x="72" y="67"/>
                    <a:pt x="72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63"/>
                    <a:pt x="51" y="76"/>
                    <a:pt x="36" y="7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8" name="Freeform 56"/>
          <p:cNvSpPr>
            <a:spLocks noEditPoints="1"/>
          </p:cNvSpPr>
          <p:nvPr/>
        </p:nvSpPr>
        <p:spPr bwMode="auto">
          <a:xfrm>
            <a:off x="5413734" y="5272854"/>
            <a:ext cx="552122" cy="547808"/>
          </a:xfrm>
          <a:custGeom>
            <a:avLst/>
            <a:gdLst>
              <a:gd name="T0" fmla="*/ 2147483646 w 185"/>
              <a:gd name="T1" fmla="*/ 2147483646 h 184"/>
              <a:gd name="T2" fmla="*/ 2147483646 w 185"/>
              <a:gd name="T3" fmla="*/ 0 h 184"/>
              <a:gd name="T4" fmla="*/ 2147483646 w 185"/>
              <a:gd name="T5" fmla="*/ 2147483646 h 184"/>
              <a:gd name="T6" fmla="*/ 2147483646 w 185"/>
              <a:gd name="T7" fmla="*/ 2147483646 h 184"/>
              <a:gd name="T8" fmla="*/ 2147483646 w 185"/>
              <a:gd name="T9" fmla="*/ 2147483646 h 184"/>
              <a:gd name="T10" fmla="*/ 0 w 185"/>
              <a:gd name="T11" fmla="*/ 2147483646 h 184"/>
              <a:gd name="T12" fmla="*/ 0 w 185"/>
              <a:gd name="T13" fmla="*/ 2147483646 h 184"/>
              <a:gd name="T14" fmla="*/ 2147483646 w 185"/>
              <a:gd name="T15" fmla="*/ 2147483646 h 184"/>
              <a:gd name="T16" fmla="*/ 2147483646 w 185"/>
              <a:gd name="T17" fmla="*/ 2147483646 h 184"/>
              <a:gd name="T18" fmla="*/ 2147483646 w 185"/>
              <a:gd name="T19" fmla="*/ 2147483646 h 184"/>
              <a:gd name="T20" fmla="*/ 2147483646 w 185"/>
              <a:gd name="T21" fmla="*/ 2147483646 h 184"/>
              <a:gd name="T22" fmla="*/ 2147483646 w 185"/>
              <a:gd name="T23" fmla="*/ 2147483646 h 184"/>
              <a:gd name="T24" fmla="*/ 2147483646 w 185"/>
              <a:gd name="T25" fmla="*/ 2147483646 h 184"/>
              <a:gd name="T26" fmla="*/ 2147483646 w 185"/>
              <a:gd name="T27" fmla="*/ 2147483646 h 184"/>
              <a:gd name="T28" fmla="*/ 2147483646 w 185"/>
              <a:gd name="T29" fmla="*/ 2147483646 h 184"/>
              <a:gd name="T30" fmla="*/ 2147483646 w 185"/>
              <a:gd name="T31" fmla="*/ 2147483646 h 184"/>
              <a:gd name="T32" fmla="*/ 2147483646 w 185"/>
              <a:gd name="T33" fmla="*/ 2147483646 h 184"/>
              <a:gd name="T34" fmla="*/ 2147483646 w 185"/>
              <a:gd name="T35" fmla="*/ 2147483646 h 184"/>
              <a:gd name="T36" fmla="*/ 2147483646 w 185"/>
              <a:gd name="T37" fmla="*/ 2147483646 h 184"/>
              <a:gd name="T38" fmla="*/ 2147483646 w 185"/>
              <a:gd name="T39" fmla="*/ 2147483646 h 184"/>
              <a:gd name="T40" fmla="*/ 2147483646 w 185"/>
              <a:gd name="T41" fmla="*/ 2147483646 h 184"/>
              <a:gd name="T42" fmla="*/ 2147483646 w 185"/>
              <a:gd name="T43" fmla="*/ 2147483646 h 184"/>
              <a:gd name="T44" fmla="*/ 2147483646 w 185"/>
              <a:gd name="T45" fmla="*/ 2147483646 h 184"/>
              <a:gd name="T46" fmla="*/ 2147483646 w 185"/>
              <a:gd name="T47" fmla="*/ 2147483646 h 184"/>
              <a:gd name="T48" fmla="*/ 2147483646 w 185"/>
              <a:gd name="T49" fmla="*/ 2147483646 h 184"/>
              <a:gd name="T50" fmla="*/ 2147483646 w 185"/>
              <a:gd name="T51" fmla="*/ 2147483646 h 184"/>
              <a:gd name="T52" fmla="*/ 2147483646 w 185"/>
              <a:gd name="T53" fmla="*/ 2147483646 h 184"/>
              <a:gd name="T54" fmla="*/ 2147483646 w 185"/>
              <a:gd name="T55" fmla="*/ 2147483646 h 184"/>
              <a:gd name="T56" fmla="*/ 2147483646 w 185"/>
              <a:gd name="T57" fmla="*/ 2147483646 h 184"/>
              <a:gd name="T58" fmla="*/ 2147483646 w 185"/>
              <a:gd name="T59" fmla="*/ 2147483646 h 184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85" h="184">
                <a:moveTo>
                  <a:pt x="181" y="3"/>
                </a:moveTo>
                <a:cubicBezTo>
                  <a:pt x="178" y="1"/>
                  <a:pt x="175" y="0"/>
                  <a:pt x="172" y="0"/>
                </a:cubicBezTo>
                <a:cubicBezTo>
                  <a:pt x="169" y="0"/>
                  <a:pt x="166" y="1"/>
                  <a:pt x="164" y="3"/>
                </a:cubicBezTo>
                <a:cubicBezTo>
                  <a:pt x="128" y="38"/>
                  <a:pt x="128" y="38"/>
                  <a:pt x="128" y="38"/>
                </a:cubicBezTo>
                <a:cubicBezTo>
                  <a:pt x="128" y="32"/>
                  <a:pt x="128" y="32"/>
                  <a:pt x="128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184"/>
                  <a:pt x="0" y="184"/>
                  <a:pt x="0" y="184"/>
                </a:cubicBezTo>
                <a:cubicBezTo>
                  <a:pt x="152" y="184"/>
                  <a:pt x="152" y="184"/>
                  <a:pt x="152" y="184"/>
                </a:cubicBezTo>
                <a:cubicBezTo>
                  <a:pt x="152" y="56"/>
                  <a:pt x="152" y="56"/>
                  <a:pt x="152" y="56"/>
                </a:cubicBezTo>
                <a:cubicBezTo>
                  <a:pt x="145" y="56"/>
                  <a:pt x="145" y="56"/>
                  <a:pt x="145" y="56"/>
                </a:cubicBezTo>
                <a:cubicBezTo>
                  <a:pt x="181" y="20"/>
                  <a:pt x="181" y="20"/>
                  <a:pt x="181" y="20"/>
                </a:cubicBezTo>
                <a:cubicBezTo>
                  <a:pt x="185" y="15"/>
                  <a:pt x="185" y="8"/>
                  <a:pt x="181" y="3"/>
                </a:cubicBezTo>
                <a:close/>
                <a:moveTo>
                  <a:pt x="144" y="176"/>
                </a:moveTo>
                <a:cubicBezTo>
                  <a:pt x="8" y="176"/>
                  <a:pt x="8" y="176"/>
                  <a:pt x="8" y="176"/>
                </a:cubicBezTo>
                <a:cubicBezTo>
                  <a:pt x="8" y="40"/>
                  <a:pt x="8" y="40"/>
                  <a:pt x="8" y="40"/>
                </a:cubicBezTo>
                <a:cubicBezTo>
                  <a:pt x="127" y="40"/>
                  <a:pt x="127" y="40"/>
                  <a:pt x="127" y="40"/>
                </a:cubicBezTo>
                <a:cubicBezTo>
                  <a:pt x="64" y="102"/>
                  <a:pt x="64" y="102"/>
                  <a:pt x="64" y="102"/>
                </a:cubicBezTo>
                <a:cubicBezTo>
                  <a:pt x="64" y="120"/>
                  <a:pt x="64" y="120"/>
                  <a:pt x="64" y="120"/>
                </a:cubicBezTo>
                <a:cubicBezTo>
                  <a:pt x="81" y="120"/>
                  <a:pt x="81" y="120"/>
                  <a:pt x="81" y="120"/>
                </a:cubicBezTo>
                <a:cubicBezTo>
                  <a:pt x="144" y="56"/>
                  <a:pt x="144" y="56"/>
                  <a:pt x="144" y="56"/>
                </a:cubicBezTo>
                <a:lnTo>
                  <a:pt x="144" y="176"/>
                </a:lnTo>
                <a:close/>
                <a:moveTo>
                  <a:pt x="175" y="14"/>
                </a:moveTo>
                <a:cubicBezTo>
                  <a:pt x="78" y="112"/>
                  <a:pt x="78" y="112"/>
                  <a:pt x="78" y="112"/>
                </a:cubicBezTo>
                <a:cubicBezTo>
                  <a:pt x="72" y="112"/>
                  <a:pt x="72" y="112"/>
                  <a:pt x="72" y="112"/>
                </a:cubicBezTo>
                <a:cubicBezTo>
                  <a:pt x="72" y="106"/>
                  <a:pt x="72" y="106"/>
                  <a:pt x="72" y="106"/>
                </a:cubicBezTo>
                <a:cubicBezTo>
                  <a:pt x="169" y="9"/>
                  <a:pt x="169" y="9"/>
                  <a:pt x="169" y="9"/>
                </a:cubicBezTo>
                <a:cubicBezTo>
                  <a:pt x="170" y="8"/>
                  <a:pt x="172" y="8"/>
                  <a:pt x="172" y="8"/>
                </a:cubicBezTo>
                <a:cubicBezTo>
                  <a:pt x="173" y="8"/>
                  <a:pt x="174" y="8"/>
                  <a:pt x="175" y="9"/>
                </a:cubicBezTo>
                <a:cubicBezTo>
                  <a:pt x="176" y="10"/>
                  <a:pt x="176" y="11"/>
                  <a:pt x="176" y="12"/>
                </a:cubicBezTo>
                <a:cubicBezTo>
                  <a:pt x="176" y="12"/>
                  <a:pt x="176" y="13"/>
                  <a:pt x="175" y="14"/>
                </a:cubicBezTo>
                <a:close/>
              </a:path>
            </a:pathLst>
          </a:custGeom>
          <a:solidFill>
            <a:srgbClr val="CA687F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Freeform 33"/>
          <p:cNvSpPr>
            <a:spLocks noEditPoints="1"/>
          </p:cNvSpPr>
          <p:nvPr/>
        </p:nvSpPr>
        <p:spPr bwMode="auto">
          <a:xfrm>
            <a:off x="4991016" y="3152792"/>
            <a:ext cx="547808" cy="478793"/>
          </a:xfrm>
          <a:custGeom>
            <a:avLst/>
            <a:gdLst>
              <a:gd name="T0" fmla="*/ 2147483646 w 454"/>
              <a:gd name="T1" fmla="*/ 0 h 398"/>
              <a:gd name="T2" fmla="*/ 0 w 454"/>
              <a:gd name="T3" fmla="*/ 0 h 398"/>
              <a:gd name="T4" fmla="*/ 0 w 454"/>
              <a:gd name="T5" fmla="*/ 2147483646 h 398"/>
              <a:gd name="T6" fmla="*/ 2147483646 w 454"/>
              <a:gd name="T7" fmla="*/ 2147483646 h 398"/>
              <a:gd name="T8" fmla="*/ 2147483646 w 454"/>
              <a:gd name="T9" fmla="*/ 2147483646 h 398"/>
              <a:gd name="T10" fmla="*/ 2147483646 w 454"/>
              <a:gd name="T11" fmla="*/ 2147483646 h 398"/>
              <a:gd name="T12" fmla="*/ 2147483646 w 454"/>
              <a:gd name="T13" fmla="*/ 2147483646 h 398"/>
              <a:gd name="T14" fmla="*/ 2147483646 w 454"/>
              <a:gd name="T15" fmla="*/ 2147483646 h 398"/>
              <a:gd name="T16" fmla="*/ 2147483646 w 454"/>
              <a:gd name="T17" fmla="*/ 0 h 398"/>
              <a:gd name="T18" fmla="*/ 2147483646 w 454"/>
              <a:gd name="T19" fmla="*/ 2147483646 h 398"/>
              <a:gd name="T20" fmla="*/ 2147483646 w 454"/>
              <a:gd name="T21" fmla="*/ 2147483646 h 398"/>
              <a:gd name="T22" fmla="*/ 2147483646 w 454"/>
              <a:gd name="T23" fmla="*/ 2147483646 h 398"/>
              <a:gd name="T24" fmla="*/ 2147483646 w 454"/>
              <a:gd name="T25" fmla="*/ 2147483646 h 398"/>
              <a:gd name="T26" fmla="*/ 2147483646 w 454"/>
              <a:gd name="T27" fmla="*/ 2147483646 h 398"/>
              <a:gd name="T28" fmla="*/ 2147483646 w 454"/>
              <a:gd name="T29" fmla="*/ 2147483646 h 398"/>
              <a:gd name="T30" fmla="*/ 2147483646 w 454"/>
              <a:gd name="T31" fmla="*/ 2147483646 h 398"/>
              <a:gd name="T32" fmla="*/ 2147483646 w 454"/>
              <a:gd name="T33" fmla="*/ 2147483646 h 398"/>
              <a:gd name="T34" fmla="*/ 2147483646 w 454"/>
              <a:gd name="T35" fmla="*/ 2147483646 h 398"/>
              <a:gd name="T36" fmla="*/ 2147483646 w 454"/>
              <a:gd name="T37" fmla="*/ 2147483646 h 398"/>
              <a:gd name="T38" fmla="*/ 2147483646 w 454"/>
              <a:gd name="T39" fmla="*/ 2147483646 h 398"/>
              <a:gd name="T40" fmla="*/ 2147483646 w 454"/>
              <a:gd name="T41" fmla="*/ 2147483646 h 39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454" h="398">
                <a:moveTo>
                  <a:pt x="454" y="0"/>
                </a:moveTo>
                <a:lnTo>
                  <a:pt x="0" y="0"/>
                </a:lnTo>
                <a:lnTo>
                  <a:pt x="0" y="285"/>
                </a:lnTo>
                <a:lnTo>
                  <a:pt x="156" y="285"/>
                </a:lnTo>
                <a:lnTo>
                  <a:pt x="57" y="398"/>
                </a:lnTo>
                <a:lnTo>
                  <a:pt x="397" y="398"/>
                </a:lnTo>
                <a:lnTo>
                  <a:pt x="300" y="285"/>
                </a:lnTo>
                <a:lnTo>
                  <a:pt x="454" y="285"/>
                </a:lnTo>
                <a:lnTo>
                  <a:pt x="454" y="0"/>
                </a:lnTo>
                <a:close/>
                <a:moveTo>
                  <a:pt x="99" y="379"/>
                </a:moveTo>
                <a:lnTo>
                  <a:pt x="227" y="228"/>
                </a:lnTo>
                <a:lnTo>
                  <a:pt x="357" y="379"/>
                </a:lnTo>
                <a:lnTo>
                  <a:pt x="99" y="379"/>
                </a:lnTo>
                <a:close/>
                <a:moveTo>
                  <a:pt x="435" y="266"/>
                </a:moveTo>
                <a:lnTo>
                  <a:pt x="284" y="266"/>
                </a:lnTo>
                <a:lnTo>
                  <a:pt x="227" y="199"/>
                </a:lnTo>
                <a:lnTo>
                  <a:pt x="170" y="266"/>
                </a:lnTo>
                <a:lnTo>
                  <a:pt x="19" y="266"/>
                </a:lnTo>
                <a:lnTo>
                  <a:pt x="19" y="19"/>
                </a:lnTo>
                <a:lnTo>
                  <a:pt x="435" y="19"/>
                </a:lnTo>
                <a:lnTo>
                  <a:pt x="435" y="266"/>
                </a:lnTo>
                <a:close/>
              </a:path>
            </a:pathLst>
          </a:custGeom>
          <a:solidFill>
            <a:srgbClr val="CA687F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矩形 38"/>
          <p:cNvSpPr>
            <a:spLocks noChangeArrowheads="1"/>
          </p:cNvSpPr>
          <p:nvPr/>
        </p:nvSpPr>
        <p:spPr bwMode="auto">
          <a:xfrm>
            <a:off x="7817006" y="2872468"/>
            <a:ext cx="2764922" cy="634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/>
              <a:t>（</a:t>
            </a:r>
            <a:r>
              <a:rPr lang="en-US" altLang="zh-CN" sz="1600" dirty="0"/>
              <a:t>4</a:t>
            </a:r>
            <a:r>
              <a:rPr lang="zh-CN" altLang="en-US" sz="1600" dirty="0"/>
              <a:t>）</a:t>
            </a:r>
            <a:r>
              <a:rPr lang="en-US" altLang="zh-CN" sz="1600" dirty="0"/>
              <a:t>JSP</a:t>
            </a:r>
            <a:r>
              <a:rPr lang="zh-CN" altLang="zh-CN" sz="1600" dirty="0"/>
              <a:t>服务器将</a:t>
            </a:r>
            <a:r>
              <a:rPr lang="en-US" altLang="zh-CN" sz="1600" dirty="0"/>
              <a:t>JSP</a:t>
            </a:r>
            <a:r>
              <a:rPr lang="zh-CN" altLang="zh-CN" sz="1600" dirty="0"/>
              <a:t>代码转译为</a:t>
            </a:r>
            <a:r>
              <a:rPr lang="en-US" altLang="zh-CN" sz="1600" dirty="0"/>
              <a:t>Servlet</a:t>
            </a:r>
            <a:r>
              <a:rPr lang="zh-CN" altLang="zh-CN" sz="1600" dirty="0"/>
              <a:t>的源代码。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矩形 40"/>
          <p:cNvSpPr>
            <a:spLocks noChangeArrowheads="1"/>
          </p:cNvSpPr>
          <p:nvPr/>
        </p:nvSpPr>
        <p:spPr bwMode="auto">
          <a:xfrm>
            <a:off x="8428836" y="4228999"/>
            <a:ext cx="2767079" cy="700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lvl="0">
              <a:buNone/>
            </a:pPr>
            <a:r>
              <a:rPr lang="zh-CN" altLang="en-US" sz="1600" dirty="0"/>
              <a:t>（</a:t>
            </a:r>
            <a:r>
              <a:rPr lang="en-US" altLang="zh-CN" sz="1600" dirty="0"/>
              <a:t>5</a:t>
            </a:r>
            <a:r>
              <a:rPr lang="zh-CN" altLang="en-US" sz="1600" dirty="0"/>
              <a:t>）</a:t>
            </a:r>
            <a:r>
              <a:rPr lang="en-US" altLang="zh-CN" sz="1600" dirty="0"/>
              <a:t>JSP</a:t>
            </a:r>
            <a:r>
              <a:rPr lang="zh-CN" altLang="zh-CN" sz="1600" dirty="0"/>
              <a:t>服务器将</a:t>
            </a:r>
            <a:r>
              <a:rPr lang="en-US" altLang="zh-CN" sz="1600" dirty="0"/>
              <a:t>Servlet</a:t>
            </a:r>
            <a:r>
              <a:rPr lang="zh-CN" altLang="zh-CN" sz="1600" dirty="0"/>
              <a:t>源代码经编译后加载至内存执行。</a:t>
            </a:r>
            <a:endParaRPr lang="zh-CN" altLang="zh-CN" sz="1600" dirty="0"/>
          </a:p>
        </p:txBody>
      </p:sp>
      <p:sp>
        <p:nvSpPr>
          <p:cNvPr id="33" name="矩形 42"/>
          <p:cNvSpPr>
            <a:spLocks noChangeArrowheads="1"/>
          </p:cNvSpPr>
          <p:nvPr/>
        </p:nvSpPr>
        <p:spPr bwMode="auto">
          <a:xfrm>
            <a:off x="7972668" y="5403242"/>
            <a:ext cx="2764922" cy="649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lvl="0">
              <a:buNone/>
            </a:pPr>
            <a:r>
              <a:rPr lang="zh-CN" altLang="en-US" sz="1600" dirty="0"/>
              <a:t>（</a:t>
            </a:r>
            <a:r>
              <a:rPr lang="en-US" altLang="zh-CN" sz="1600" dirty="0"/>
              <a:t>6</a:t>
            </a:r>
            <a:r>
              <a:rPr lang="zh-CN" altLang="en-US" sz="1600" dirty="0"/>
              <a:t>）</a:t>
            </a:r>
            <a:r>
              <a:rPr lang="zh-CN" altLang="zh-CN" sz="1600" dirty="0"/>
              <a:t>将产生的结果返回至客户端。</a:t>
            </a:r>
            <a:endParaRPr lang="zh-CN" altLang="zh-CN" sz="1600" dirty="0"/>
          </a:p>
        </p:txBody>
      </p:sp>
      <p:sp>
        <p:nvSpPr>
          <p:cNvPr id="34" name="矩形 44"/>
          <p:cNvSpPr>
            <a:spLocks noChangeArrowheads="1"/>
          </p:cNvSpPr>
          <p:nvPr/>
        </p:nvSpPr>
        <p:spPr bwMode="auto">
          <a:xfrm>
            <a:off x="1192613" y="3890178"/>
            <a:ext cx="2764922" cy="10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lvl="0">
              <a:buNone/>
            </a:pPr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</a:t>
            </a:r>
            <a:r>
              <a:rPr lang="en-US" altLang="zh-CN" sz="1600" dirty="0"/>
              <a:t>JSP</a:t>
            </a:r>
            <a:r>
              <a:rPr lang="zh-CN" altLang="zh-CN" sz="1600" dirty="0"/>
              <a:t>服务器检查是否已经存在</a:t>
            </a:r>
            <a:r>
              <a:rPr lang="en-US" altLang="zh-CN" sz="1600" dirty="0"/>
              <a:t>JSP</a:t>
            </a:r>
            <a:r>
              <a:rPr lang="zh-CN" altLang="zh-CN" sz="1600" dirty="0"/>
              <a:t>页面对应的</a:t>
            </a:r>
            <a:r>
              <a:rPr lang="en-US" altLang="zh-CN" sz="1600" dirty="0"/>
              <a:t>Servlet</a:t>
            </a:r>
            <a:r>
              <a:rPr lang="zh-CN" altLang="zh-CN" sz="1600" dirty="0"/>
              <a:t>源代码，若存在则继续下一步，否则转至</a:t>
            </a:r>
            <a:r>
              <a:rPr lang="en-US" altLang="zh-CN" sz="1600" dirty="0"/>
              <a:t>(4)</a:t>
            </a:r>
            <a:r>
              <a:rPr lang="zh-CN" altLang="zh-CN" sz="1600" dirty="0"/>
              <a:t>。</a:t>
            </a:r>
            <a:endParaRPr lang="zh-CN" altLang="zh-CN" sz="1600" dirty="0"/>
          </a:p>
        </p:txBody>
      </p:sp>
      <p:sp>
        <p:nvSpPr>
          <p:cNvPr id="35" name="矩形 46"/>
          <p:cNvSpPr>
            <a:spLocks noChangeArrowheads="1"/>
          </p:cNvSpPr>
          <p:nvPr/>
        </p:nvSpPr>
        <p:spPr bwMode="auto">
          <a:xfrm>
            <a:off x="1384761" y="5320473"/>
            <a:ext cx="2764922" cy="101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>
              <a:buNone/>
            </a:pPr>
            <a:r>
              <a:rPr lang="zh-CN" altLang="en-US" sz="1600" dirty="0"/>
              <a:t>（</a:t>
            </a:r>
            <a:r>
              <a:rPr lang="en-US" altLang="zh-CN" sz="1600" dirty="0"/>
              <a:t>3</a:t>
            </a:r>
            <a:r>
              <a:rPr lang="zh-CN" altLang="en-US" sz="1600" dirty="0"/>
              <a:t>）</a:t>
            </a:r>
            <a:r>
              <a:rPr lang="en-US" altLang="zh-CN" sz="1600" dirty="0"/>
              <a:t>JSP</a:t>
            </a:r>
            <a:r>
              <a:rPr lang="zh-CN" altLang="zh-CN" sz="1600" dirty="0"/>
              <a:t>服务器检查</a:t>
            </a:r>
            <a:r>
              <a:rPr lang="en-US" altLang="zh-CN" sz="1600" dirty="0"/>
              <a:t>JSP</a:t>
            </a:r>
            <a:r>
              <a:rPr lang="zh-CN" altLang="zh-CN" sz="1600" dirty="0"/>
              <a:t>页面是否有更新修改，若存在更新修改则继续下一步，否则转至</a:t>
            </a:r>
            <a:r>
              <a:rPr lang="en-US" altLang="zh-CN" sz="1600" dirty="0"/>
              <a:t>(5)</a:t>
            </a:r>
            <a:r>
              <a:rPr lang="zh-CN" altLang="zh-CN" sz="1600" dirty="0"/>
              <a:t>。</a:t>
            </a:r>
            <a:endParaRPr lang="zh-CN" altLang="zh-CN" sz="1600" dirty="0"/>
          </a:p>
        </p:txBody>
      </p:sp>
      <p:sp>
        <p:nvSpPr>
          <p:cNvPr id="36" name="矩形 48"/>
          <p:cNvSpPr>
            <a:spLocks noChangeArrowheads="1"/>
          </p:cNvSpPr>
          <p:nvPr/>
        </p:nvSpPr>
        <p:spPr bwMode="auto">
          <a:xfrm>
            <a:off x="1657669" y="2904378"/>
            <a:ext cx="2767079" cy="570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lvl="0">
              <a:buNone/>
            </a:pPr>
            <a:r>
              <a:rPr lang="zh-CN" altLang="en-US" sz="1600" dirty="0"/>
              <a:t>（</a:t>
            </a:r>
            <a:r>
              <a:rPr lang="en-US" altLang="zh-CN" sz="1600" dirty="0"/>
              <a:t>1</a:t>
            </a:r>
            <a:r>
              <a:rPr lang="zh-CN" altLang="en-US" sz="1600" dirty="0"/>
              <a:t>）</a:t>
            </a:r>
            <a:r>
              <a:rPr lang="zh-CN" altLang="zh-CN" sz="1600" dirty="0"/>
              <a:t>客户端通过</a:t>
            </a:r>
            <a:r>
              <a:rPr lang="en-US" altLang="zh-CN" sz="1600" dirty="0"/>
              <a:t>Web</a:t>
            </a:r>
            <a:r>
              <a:rPr lang="zh-CN" altLang="zh-CN" sz="1600" dirty="0"/>
              <a:t>浏览器向</a:t>
            </a:r>
            <a:r>
              <a:rPr lang="en-US" altLang="zh-CN" sz="1600" dirty="0"/>
              <a:t>JSP</a:t>
            </a:r>
            <a:r>
              <a:rPr lang="zh-CN" altLang="zh-CN" sz="1600" dirty="0"/>
              <a:t>服务器发出请求。</a:t>
            </a:r>
            <a:endParaRPr lang="zh-CN" altLang="zh-CN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495900F-0A60-4E0C-B6AB-757DAAAC3802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4335E0-A050-4BA7-B128-621C6CFFE6B8}" type="slidenum">
              <a:rPr lang="zh-CN" altLang="en-US"/>
            </a:fld>
            <a:endParaRPr lang="en-US" altLang="zh-CN"/>
          </a:p>
        </p:txBody>
      </p:sp>
      <p:sp>
        <p:nvSpPr>
          <p:cNvPr id="97284" name="TextBox 2"/>
          <p:cNvSpPr txBox="1">
            <a:spLocks noChangeArrowheads="1"/>
          </p:cNvSpPr>
          <p:nvPr/>
        </p:nvSpPr>
        <p:spPr bwMode="auto">
          <a:xfrm>
            <a:off x="1919289" y="981075"/>
            <a:ext cx="8429625" cy="37856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indent="450850">
              <a:buClr>
                <a:srgbClr val="FF0000"/>
              </a:buClr>
              <a:buFont typeface="Wingdings 2" panose="05020102010507070707" pitchFamily="18" charset="2"/>
              <a:buChar char="³"/>
            </a:pPr>
            <a:r>
              <a:rPr lang="en-US" altLang="zh-CN" sz="2400" b="1">
                <a:latin typeface="Calibri" panose="020F0502020204030204" charset="0"/>
              </a:rPr>
              <a:t>1. </a:t>
            </a:r>
            <a:r>
              <a:rPr lang="zh-CN" altLang="en-US" sz="2400" b="1">
                <a:latin typeface="Calibri" panose="020F0502020204030204" charset="0"/>
              </a:rPr>
              <a:t>需求分析</a:t>
            </a:r>
            <a:endParaRPr lang="zh-CN" altLang="en-US" sz="2400" b="1">
              <a:latin typeface="Calibri" panose="020F0502020204030204" charset="0"/>
            </a:endParaRPr>
          </a:p>
          <a:p>
            <a:pPr indent="450850"/>
            <a:r>
              <a:rPr lang="zh-CN" altLang="en-US" sz="2400">
                <a:latin typeface="Calibri" panose="020F0502020204030204" charset="0"/>
              </a:rPr>
              <a:t>既然是留言系统，肯定要有用户登录，所以需要一个用户表（</a:t>
            </a:r>
            <a:r>
              <a:rPr lang="en-US" altLang="zh-CN" sz="2400">
                <a:latin typeface="Calibri" panose="020F0502020204030204" charset="0"/>
              </a:rPr>
              <a:t>userTable</a:t>
            </a:r>
            <a:r>
              <a:rPr lang="zh-CN" altLang="en-US" sz="2400">
                <a:latin typeface="Calibri" panose="020F0502020204030204" charset="0"/>
              </a:rPr>
              <a:t>）。字段包括：</a:t>
            </a:r>
            <a:r>
              <a:rPr lang="en-US" altLang="zh-CN" sz="2400">
                <a:latin typeface="Calibri" panose="020F0502020204030204" charset="0"/>
              </a:rPr>
              <a:t>id</a:t>
            </a:r>
            <a:r>
              <a:rPr lang="zh-CN" altLang="en-US" sz="2400">
                <a:latin typeface="Calibri" panose="020F0502020204030204" charset="0"/>
              </a:rPr>
              <a:t>、</a:t>
            </a:r>
            <a:r>
              <a:rPr lang="en-US" altLang="zh-CN" sz="2400">
                <a:latin typeface="Calibri" panose="020F0502020204030204" charset="0"/>
              </a:rPr>
              <a:t>username</a:t>
            </a:r>
            <a:r>
              <a:rPr lang="zh-CN" altLang="en-US" sz="2400">
                <a:latin typeface="Calibri" panose="020F0502020204030204" charset="0"/>
              </a:rPr>
              <a:t>和</a:t>
            </a:r>
            <a:r>
              <a:rPr lang="en-US" altLang="zh-CN" sz="2400">
                <a:latin typeface="Calibri" panose="020F0502020204030204" charset="0"/>
              </a:rPr>
              <a:t>password</a:t>
            </a:r>
            <a:r>
              <a:rPr lang="zh-CN" altLang="en-US" sz="2400">
                <a:latin typeface="Calibri" panose="020F0502020204030204" charset="0"/>
              </a:rPr>
              <a:t>。其中</a:t>
            </a:r>
            <a:r>
              <a:rPr lang="en-US" altLang="zh-CN" sz="2400">
                <a:latin typeface="Calibri" panose="020F0502020204030204" charset="0"/>
              </a:rPr>
              <a:t>id</a:t>
            </a:r>
            <a:r>
              <a:rPr lang="zh-CN" altLang="en-US" sz="2400">
                <a:latin typeface="Calibri" panose="020F0502020204030204" charset="0"/>
              </a:rPr>
              <a:t>设为自动增长的</a:t>
            </a:r>
            <a:r>
              <a:rPr lang="en-US" altLang="zh-CN" sz="2400">
                <a:latin typeface="Calibri" panose="020F0502020204030204" charset="0"/>
              </a:rPr>
              <a:t>int</a:t>
            </a:r>
            <a:r>
              <a:rPr lang="zh-CN" altLang="en-US" sz="2400">
                <a:latin typeface="Calibri" panose="020F0502020204030204" charset="0"/>
              </a:rPr>
              <a:t>型，并设为主键。</a:t>
            </a:r>
            <a:r>
              <a:rPr lang="en-US" altLang="zh-CN" sz="2400">
                <a:latin typeface="Calibri" panose="020F0502020204030204" charset="0"/>
              </a:rPr>
              <a:t>username</a:t>
            </a:r>
            <a:r>
              <a:rPr lang="zh-CN" altLang="en-US" sz="2400">
                <a:latin typeface="Calibri" panose="020F0502020204030204" charset="0"/>
              </a:rPr>
              <a:t>和</a:t>
            </a:r>
            <a:r>
              <a:rPr lang="en-US" altLang="zh-CN" sz="2400">
                <a:latin typeface="Calibri" panose="020F0502020204030204" charset="0"/>
              </a:rPr>
              <a:t>password</a:t>
            </a:r>
            <a:r>
              <a:rPr lang="zh-CN" altLang="en-US" sz="2400">
                <a:latin typeface="Calibri" panose="020F0502020204030204" charset="0"/>
              </a:rPr>
              <a:t>都设为</a:t>
            </a:r>
            <a:r>
              <a:rPr lang="en-US" altLang="zh-CN" sz="2400">
                <a:latin typeface="Calibri" panose="020F0502020204030204" charset="0"/>
              </a:rPr>
              <a:t>varchar</a:t>
            </a:r>
            <a:r>
              <a:rPr lang="zh-CN" altLang="en-US" sz="2400">
                <a:latin typeface="Calibri" panose="020F0502020204030204" charset="0"/>
              </a:rPr>
              <a:t>型。登录成功后要有个主界面，显示别人和自己的留言信息，那就应该有个留言表（</a:t>
            </a:r>
            <a:r>
              <a:rPr lang="en-US" altLang="zh-CN" sz="2400">
                <a:latin typeface="Calibri" panose="020F0502020204030204" charset="0"/>
              </a:rPr>
              <a:t>lyTable</a:t>
            </a:r>
            <a:r>
              <a:rPr lang="zh-CN" altLang="en-US" sz="2400">
                <a:latin typeface="Calibri" panose="020F0502020204030204" charset="0"/>
              </a:rPr>
              <a:t>）。字段包括：</a:t>
            </a:r>
            <a:r>
              <a:rPr lang="en-US" altLang="zh-CN" sz="2400">
                <a:latin typeface="Calibri" panose="020F0502020204030204" charset="0"/>
              </a:rPr>
              <a:t>id</a:t>
            </a:r>
            <a:r>
              <a:rPr lang="zh-CN" altLang="en-US" sz="2400">
                <a:latin typeface="Calibri" panose="020F0502020204030204" charset="0"/>
              </a:rPr>
              <a:t>、</a:t>
            </a:r>
            <a:r>
              <a:rPr lang="en-US" altLang="zh-CN" sz="2400">
                <a:latin typeface="Calibri" panose="020F0502020204030204" charset="0"/>
              </a:rPr>
              <a:t>userId</a:t>
            </a:r>
            <a:r>
              <a:rPr lang="zh-CN" altLang="en-US" sz="2400">
                <a:latin typeface="Calibri" panose="020F0502020204030204" charset="0"/>
              </a:rPr>
              <a:t>、</a:t>
            </a:r>
            <a:r>
              <a:rPr lang="en-US" altLang="zh-CN" sz="2400">
                <a:latin typeface="Calibri" panose="020F0502020204030204" charset="0"/>
              </a:rPr>
              <a:t>date</a:t>
            </a:r>
            <a:r>
              <a:rPr lang="zh-CN" altLang="en-US" sz="2400">
                <a:latin typeface="Calibri" panose="020F0502020204030204" charset="0"/>
              </a:rPr>
              <a:t>、</a:t>
            </a:r>
            <a:r>
              <a:rPr lang="en-US" altLang="zh-CN" sz="2400">
                <a:latin typeface="Calibri" panose="020F0502020204030204" charset="0"/>
              </a:rPr>
              <a:t>title</a:t>
            </a:r>
            <a:r>
              <a:rPr lang="zh-CN" altLang="en-US" sz="2400">
                <a:latin typeface="Calibri" panose="020F0502020204030204" charset="0"/>
              </a:rPr>
              <a:t>、</a:t>
            </a:r>
            <a:r>
              <a:rPr lang="en-US" altLang="zh-CN" sz="2400">
                <a:latin typeface="Calibri" panose="020F0502020204030204" charset="0"/>
              </a:rPr>
              <a:t>content</a:t>
            </a:r>
            <a:r>
              <a:rPr lang="zh-CN" altLang="en-US" sz="2400">
                <a:latin typeface="Calibri" panose="020F0502020204030204" charset="0"/>
              </a:rPr>
              <a:t>。其中</a:t>
            </a:r>
            <a:r>
              <a:rPr lang="en-US" altLang="zh-CN" sz="2400">
                <a:latin typeface="Calibri" panose="020F0502020204030204" charset="0"/>
              </a:rPr>
              <a:t>id</a:t>
            </a:r>
            <a:r>
              <a:rPr lang="zh-CN" altLang="en-US" sz="2400">
                <a:latin typeface="Calibri" panose="020F0502020204030204" charset="0"/>
              </a:rPr>
              <a:t>设为自动增长的</a:t>
            </a:r>
            <a:r>
              <a:rPr lang="en-US" altLang="zh-CN" sz="2400">
                <a:latin typeface="Calibri" panose="020F0502020204030204" charset="0"/>
              </a:rPr>
              <a:t>int</a:t>
            </a:r>
            <a:r>
              <a:rPr lang="zh-CN" altLang="en-US" sz="2400">
                <a:latin typeface="Calibri" panose="020F0502020204030204" charset="0"/>
              </a:rPr>
              <a:t>型，并设为主键。</a:t>
            </a:r>
            <a:r>
              <a:rPr lang="en-US" altLang="zh-CN" sz="2400">
                <a:latin typeface="Calibri" panose="020F0502020204030204" charset="0"/>
              </a:rPr>
              <a:t>userId</a:t>
            </a:r>
            <a:r>
              <a:rPr lang="zh-CN" altLang="en-US" sz="2400">
                <a:latin typeface="Calibri" panose="020F0502020204030204" charset="0"/>
              </a:rPr>
              <a:t>是</a:t>
            </a:r>
            <a:r>
              <a:rPr lang="en-US" altLang="zh-CN" sz="2400">
                <a:latin typeface="Calibri" panose="020F0502020204030204" charset="0"/>
              </a:rPr>
              <a:t>user</a:t>
            </a:r>
            <a:r>
              <a:rPr lang="zh-CN" altLang="en-US" sz="2400">
                <a:latin typeface="Calibri" panose="020F0502020204030204" charset="0"/>
              </a:rPr>
              <a:t>表中的</a:t>
            </a:r>
            <a:r>
              <a:rPr lang="en-US" altLang="zh-CN" sz="2400">
                <a:latin typeface="Calibri" panose="020F0502020204030204" charset="0"/>
              </a:rPr>
              <a:t>id</a:t>
            </a:r>
            <a:r>
              <a:rPr lang="zh-CN" altLang="en-US" sz="2400">
                <a:latin typeface="Calibri" panose="020F0502020204030204" charset="0"/>
              </a:rPr>
              <a:t>，表明该条留言是该用户留的。</a:t>
            </a:r>
            <a:endParaRPr lang="zh-CN" altLang="en-US" sz="2400">
              <a:latin typeface="Calibri" panose="020F0502020204030204" charset="0"/>
            </a:endParaRPr>
          </a:p>
          <a:p>
            <a:pPr indent="450850"/>
            <a:endParaRPr lang="zh-CN" altLang="en-US" sz="2400">
              <a:latin typeface="Calibri" panose="020F0502020204030204" charset="0"/>
            </a:endParaRPr>
          </a:p>
        </p:txBody>
      </p:sp>
      <p:sp>
        <p:nvSpPr>
          <p:cNvPr id="7" name="标题 1"/>
          <p:cNvSpPr txBox="1"/>
          <p:nvPr/>
        </p:nvSpPr>
        <p:spPr bwMode="auto">
          <a:xfrm>
            <a:off x="838200" y="219075"/>
            <a:ext cx="8001000" cy="720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2400" kern="0" dirty="0">
                <a:latin typeface="+mj-lt"/>
                <a:ea typeface="+mj-ea"/>
                <a:cs typeface="+mj-cs"/>
              </a:rPr>
              <a:t>JSP</a:t>
            </a:r>
            <a:r>
              <a:rPr lang="zh-CN" altLang="en-US" sz="2400" kern="0" dirty="0">
                <a:latin typeface="+mj-lt"/>
                <a:ea typeface="+mj-ea"/>
                <a:cs typeface="+mj-cs"/>
              </a:rPr>
              <a:t>综合应用实例</a:t>
            </a:r>
            <a:br>
              <a:rPr lang="en-US" altLang="zh-CN" sz="2400" kern="0" dirty="0">
                <a:ea typeface="+mj-ea"/>
                <a:cs typeface="+mj-cs"/>
              </a:rPr>
            </a:br>
            <a:r>
              <a:rPr lang="zh-CN" altLang="en-US" sz="2400" kern="0" dirty="0">
                <a:latin typeface="+mj-lt"/>
                <a:ea typeface="+mj-ea"/>
                <a:cs typeface="+mj-cs"/>
              </a:rPr>
              <a:t>开发一个简单的留言系统</a:t>
            </a:r>
            <a:endParaRPr lang="zh-CN" altLang="en-US" sz="2400" kern="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B2006D8-AD3A-473B-8CAB-AB061C2F241F}" type="datetime1">
              <a:rPr lang="zh-CN" altLang="en-US"/>
            </a:fld>
            <a:endParaRPr lang="en-US" altLang="zh-CN"/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17BC55-A788-4B03-959C-CFD9E0748077}" type="slidenum">
              <a:rPr lang="zh-CN" altLang="en-US"/>
            </a:fld>
            <a:endParaRPr lang="en-US" altLang="zh-CN"/>
          </a:p>
        </p:txBody>
      </p:sp>
      <p:sp>
        <p:nvSpPr>
          <p:cNvPr id="98308" name="TextBox 2"/>
          <p:cNvSpPr txBox="1">
            <a:spLocks noChangeArrowheads="1"/>
          </p:cNvSpPr>
          <p:nvPr/>
        </p:nvSpPr>
        <p:spPr bwMode="auto">
          <a:xfrm>
            <a:off x="1847851" y="908050"/>
            <a:ext cx="8501063" cy="19389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indent="450850">
              <a:buClr>
                <a:srgbClr val="FF0000"/>
              </a:buClr>
              <a:buFont typeface="Wingdings 2" panose="05020102010507070707" pitchFamily="18" charset="2"/>
              <a:buChar char="³"/>
            </a:pPr>
            <a:r>
              <a:rPr lang="en-US" altLang="zh-CN" sz="2400" b="1">
                <a:latin typeface="Calibri" panose="020F0502020204030204" charset="0"/>
              </a:rPr>
              <a:t>2. </a:t>
            </a:r>
            <a:r>
              <a:rPr lang="zh-CN" altLang="en-US" sz="2400" b="1">
                <a:latin typeface="Calibri" panose="020F0502020204030204" charset="0"/>
              </a:rPr>
              <a:t>建立数据库与表</a:t>
            </a:r>
            <a:endParaRPr lang="zh-CN" altLang="en-US" sz="2400" b="1">
              <a:latin typeface="Calibri" panose="020F0502020204030204" charset="0"/>
            </a:endParaRPr>
          </a:p>
          <a:p>
            <a:pPr indent="450850"/>
            <a:r>
              <a:rPr lang="zh-CN" altLang="en-US" sz="2400">
                <a:latin typeface="Calibri" panose="020F0502020204030204" charset="0"/>
              </a:rPr>
              <a:t>建立数据库，命名为“</a:t>
            </a:r>
            <a:r>
              <a:rPr lang="en-US" altLang="zh-CN" sz="2400">
                <a:latin typeface="Calibri" panose="020F0502020204030204" charset="0"/>
              </a:rPr>
              <a:t>JSP</a:t>
            </a:r>
            <a:r>
              <a:rPr lang="zh-CN" altLang="en-US" sz="2400">
                <a:latin typeface="Calibri" panose="020F0502020204030204" charset="0"/>
              </a:rPr>
              <a:t>”，使用</a:t>
            </a:r>
            <a:r>
              <a:rPr lang="en-US" altLang="zh-CN" sz="2400">
                <a:latin typeface="Calibri" panose="020F0502020204030204" charset="0"/>
              </a:rPr>
              <a:t>MyySQL</a:t>
            </a:r>
            <a:r>
              <a:rPr lang="zh-CN" altLang="en-US" sz="2400">
                <a:latin typeface="Calibri" panose="020F0502020204030204" charset="0"/>
              </a:rPr>
              <a:t>数据库。然后在该数据库中建立上面提到的两个表：</a:t>
            </a:r>
            <a:r>
              <a:rPr lang="en-US" altLang="zh-CN" sz="2400">
                <a:latin typeface="Calibri" panose="020F0502020204030204" charset="0"/>
              </a:rPr>
              <a:t>userTable</a:t>
            </a:r>
            <a:r>
              <a:rPr lang="zh-CN" altLang="en-US" sz="2400">
                <a:latin typeface="Calibri" panose="020F0502020204030204" charset="0"/>
              </a:rPr>
              <a:t>表、</a:t>
            </a:r>
            <a:r>
              <a:rPr lang="en-US" altLang="zh-CN" sz="2400">
                <a:latin typeface="Calibri" panose="020F0502020204030204" charset="0"/>
              </a:rPr>
              <a:t>lyTable</a:t>
            </a:r>
            <a:r>
              <a:rPr lang="zh-CN" altLang="en-US" sz="2400">
                <a:latin typeface="Calibri" panose="020F0502020204030204" charset="0"/>
              </a:rPr>
              <a:t>表，如表</a:t>
            </a:r>
            <a:r>
              <a:rPr lang="en-US" altLang="zh-CN" sz="2400">
                <a:latin typeface="Calibri" panose="020F0502020204030204" charset="0"/>
              </a:rPr>
              <a:t>2.1</a:t>
            </a:r>
            <a:r>
              <a:rPr lang="zh-CN" altLang="en-US" sz="2400">
                <a:latin typeface="Calibri" panose="020F0502020204030204" charset="0"/>
              </a:rPr>
              <a:t>、表</a:t>
            </a:r>
            <a:r>
              <a:rPr lang="en-US" altLang="zh-CN" sz="2400">
                <a:latin typeface="Calibri" panose="020F0502020204030204" charset="0"/>
              </a:rPr>
              <a:t>2.2</a:t>
            </a:r>
            <a:r>
              <a:rPr lang="zh-CN" altLang="en-US" sz="2400">
                <a:latin typeface="Calibri" panose="020F0502020204030204" charset="0"/>
              </a:rPr>
              <a:t>所示。</a:t>
            </a:r>
            <a:endParaRPr lang="zh-CN" altLang="en-US" sz="2400">
              <a:latin typeface="Calibri" panose="020F0502020204030204" charset="0"/>
            </a:endParaRPr>
          </a:p>
          <a:p>
            <a:pPr indent="450850"/>
            <a:endParaRPr lang="zh-CN" altLang="en-US" sz="2400">
              <a:latin typeface="Calibri" panose="020F0502020204030204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738438" y="2857500"/>
          <a:ext cx="6646862" cy="927100"/>
        </p:xfrm>
        <a:graphic>
          <a:graphicData uri="http://schemas.openxmlformats.org/drawingml/2006/table">
            <a:tbl>
              <a:tblPr/>
              <a:tblGrid>
                <a:gridCol w="1108075"/>
                <a:gridCol w="1106487"/>
                <a:gridCol w="1108075"/>
                <a:gridCol w="1108075"/>
                <a:gridCol w="1108075"/>
                <a:gridCol w="1108075"/>
              </a:tblGrid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 段 名 称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 据 类 型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主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键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自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增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允 许 为 空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描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述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id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int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是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增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ID</a:t>
                      </a: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号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username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varchar(20)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用户名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password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varchar(20)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密码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738439" y="4286250"/>
          <a:ext cx="6643687" cy="1362078"/>
        </p:xfrm>
        <a:graphic>
          <a:graphicData uri="http://schemas.openxmlformats.org/drawingml/2006/table">
            <a:tbl>
              <a:tblPr/>
              <a:tblGrid>
                <a:gridCol w="1106487"/>
                <a:gridCol w="1108075"/>
                <a:gridCol w="1106488"/>
                <a:gridCol w="1106487"/>
                <a:gridCol w="1108075"/>
                <a:gridCol w="1108075"/>
              </a:tblGrid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 段 名 称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 据 类 型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主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键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自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增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允 许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为 空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描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述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id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int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是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增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ID</a:t>
                      </a: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号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userId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int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用户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ID</a:t>
                      </a: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号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date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datetime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发布时间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title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varchar(20)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标题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content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varchar(500)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留言内容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8397" name="Rectangle 1"/>
          <p:cNvSpPr>
            <a:spLocks noChangeArrowheads="1"/>
          </p:cNvSpPr>
          <p:nvPr/>
        </p:nvSpPr>
        <p:spPr bwMode="auto">
          <a:xfrm>
            <a:off x="5024439" y="2500313"/>
            <a:ext cx="1747837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r>
              <a:rPr lang="zh-CN" altLang="en-US" sz="1600">
                <a:latin typeface="Calibri" panose="020F0502020204030204" charset="0"/>
                <a:ea typeface="黑体" panose="02010609060101010101" pitchFamily="49" charset="-122"/>
                <a:cs typeface="Times New Roman" panose="02020603050405020304" pitchFamily="18" charset="0"/>
              </a:rPr>
              <a:t>表</a:t>
            </a:r>
            <a:r>
              <a:rPr lang="en-US" altLang="zh-CN" sz="1600">
                <a:latin typeface="Calibri" panose="020F0502020204030204" charset="0"/>
                <a:ea typeface="黑体" panose="02010609060101010101" pitchFamily="49" charset="-122"/>
                <a:cs typeface="Times New Roman" panose="02020603050405020304" pitchFamily="18" charset="0"/>
              </a:rPr>
              <a:t>2.1  userTable</a:t>
            </a:r>
            <a:r>
              <a:rPr lang="zh-CN" altLang="en-US" sz="1600">
                <a:latin typeface="Calibri" panose="020F0502020204030204" charset="0"/>
                <a:ea typeface="黑体" panose="02010609060101010101" pitchFamily="49" charset="-122"/>
                <a:cs typeface="Times New Roman" panose="02020603050405020304" pitchFamily="18" charset="0"/>
              </a:rPr>
              <a:t>表</a:t>
            </a:r>
            <a:endParaRPr lang="zh-CN" altLang="en-US" sz="1600">
              <a:latin typeface="Calibri" panose="020F050202020403020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8398" name="Rectangle 2"/>
          <p:cNvSpPr>
            <a:spLocks noChangeArrowheads="1"/>
          </p:cNvSpPr>
          <p:nvPr/>
        </p:nvSpPr>
        <p:spPr bwMode="auto">
          <a:xfrm>
            <a:off x="5095876" y="3929063"/>
            <a:ext cx="1527175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r>
              <a:rPr lang="zh-CN" altLang="en-US" sz="1600">
                <a:latin typeface="Calibri" panose="020F0502020204030204" charset="0"/>
                <a:ea typeface="黑体" panose="02010609060101010101" pitchFamily="49" charset="-122"/>
                <a:cs typeface="Times New Roman" panose="02020603050405020304" pitchFamily="18" charset="0"/>
              </a:rPr>
              <a:t>表</a:t>
            </a:r>
            <a:r>
              <a:rPr lang="en-US" altLang="zh-CN" sz="1600">
                <a:latin typeface="Calibri" panose="020F0502020204030204" charset="0"/>
                <a:ea typeface="黑体" panose="02010609060101010101" pitchFamily="49" charset="-122"/>
                <a:cs typeface="Times New Roman" panose="02020603050405020304" pitchFamily="18" charset="0"/>
              </a:rPr>
              <a:t>2.2  lyTable</a:t>
            </a:r>
            <a:r>
              <a:rPr lang="zh-CN" altLang="en-US" sz="1600">
                <a:latin typeface="Calibri" panose="020F0502020204030204" charset="0"/>
                <a:ea typeface="黑体" panose="02010609060101010101" pitchFamily="49" charset="-122"/>
                <a:cs typeface="Times New Roman" panose="02020603050405020304" pitchFamily="18" charset="0"/>
              </a:rPr>
              <a:t>表</a:t>
            </a:r>
            <a:endParaRPr lang="zh-CN" altLang="en-US" sz="1600">
              <a:latin typeface="Calibri" panose="020F050202020403020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8399" name="Rectangle 3"/>
          <p:cNvSpPr>
            <a:spLocks noChangeArrowheads="1"/>
          </p:cNvSpPr>
          <p:nvPr/>
        </p:nvSpPr>
        <p:spPr bwMode="auto">
          <a:xfrm>
            <a:off x="1524000" y="958851"/>
            <a:ext cx="18415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anose="020F0502020204030204" charset="0"/>
            </a:endParaRPr>
          </a:p>
        </p:txBody>
      </p:sp>
      <p:sp>
        <p:nvSpPr>
          <p:cNvPr id="98400" name="Rectangle 4"/>
          <p:cNvSpPr>
            <a:spLocks noChangeArrowheads="1"/>
          </p:cNvSpPr>
          <p:nvPr/>
        </p:nvSpPr>
        <p:spPr bwMode="auto">
          <a:xfrm>
            <a:off x="1524000" y="-182563"/>
            <a:ext cx="18415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zh-CN">
              <a:latin typeface="Calibri" panose="020F0502020204030204" charset="0"/>
            </a:endParaRPr>
          </a:p>
        </p:txBody>
      </p:sp>
      <p:sp>
        <p:nvSpPr>
          <p:cNvPr id="13" name="标题 1"/>
          <p:cNvSpPr txBox="1"/>
          <p:nvPr/>
        </p:nvSpPr>
        <p:spPr bwMode="auto">
          <a:xfrm>
            <a:off x="838200" y="219075"/>
            <a:ext cx="8001000" cy="720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2400" kern="0" dirty="0">
                <a:latin typeface="+mj-lt"/>
                <a:ea typeface="+mj-ea"/>
                <a:cs typeface="+mj-cs"/>
              </a:rPr>
              <a:t>JSP</a:t>
            </a:r>
            <a:r>
              <a:rPr lang="zh-CN" altLang="en-US" sz="2400" kern="0" dirty="0">
                <a:latin typeface="+mj-lt"/>
                <a:ea typeface="+mj-ea"/>
                <a:cs typeface="+mj-cs"/>
              </a:rPr>
              <a:t>综合应用实例</a:t>
            </a:r>
            <a:br>
              <a:rPr lang="en-US" altLang="zh-CN" sz="2400" kern="0" dirty="0">
                <a:ea typeface="+mj-ea"/>
                <a:cs typeface="+mj-cs"/>
              </a:rPr>
            </a:br>
            <a:r>
              <a:rPr lang="zh-CN" altLang="en-US" sz="2400" kern="0" dirty="0">
                <a:latin typeface="+mj-lt"/>
                <a:ea typeface="+mj-ea"/>
                <a:cs typeface="+mj-cs"/>
              </a:rPr>
              <a:t>开发一个简单的留言系统</a:t>
            </a:r>
            <a:endParaRPr lang="zh-CN" altLang="en-US" sz="2400" kern="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690E1E1-C974-456D-A190-5B87D370DA53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7DAE8-65CB-4642-9D89-6A0EB77B9FB4}" type="slidenum">
              <a:rPr lang="zh-CN" altLang="en-US"/>
            </a:fld>
            <a:endParaRPr lang="en-US" altLang="zh-CN"/>
          </a:p>
        </p:txBody>
      </p:sp>
      <p:sp>
        <p:nvSpPr>
          <p:cNvPr id="99332" name="TextBox 2"/>
          <p:cNvSpPr txBox="1">
            <a:spLocks noChangeArrowheads="1"/>
          </p:cNvSpPr>
          <p:nvPr/>
        </p:nvSpPr>
        <p:spPr bwMode="auto">
          <a:xfrm>
            <a:off x="1881188" y="1225549"/>
            <a:ext cx="8429625" cy="5310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indent="450850">
              <a:buClr>
                <a:srgbClr val="FF0000"/>
              </a:buClr>
              <a:buFont typeface="Wingdings 2" panose="05020102010507070707" pitchFamily="18" charset="2"/>
              <a:buChar char="³"/>
            </a:pPr>
            <a:r>
              <a:rPr lang="en-US" altLang="zh-CN" b="1" dirty="0">
                <a:latin typeface="Calibri" panose="020F0502020204030204" charset="0"/>
              </a:rPr>
              <a:t>3. </a:t>
            </a:r>
            <a:r>
              <a:rPr lang="zh-CN" altLang="en-US" b="1" dirty="0">
                <a:latin typeface="Calibri" panose="020F0502020204030204" charset="0"/>
              </a:rPr>
              <a:t>新建项目</a:t>
            </a:r>
            <a:endParaRPr lang="zh-CN" altLang="en-US" b="1" dirty="0">
              <a:latin typeface="Calibri" panose="020F0502020204030204" charset="0"/>
            </a:endParaRPr>
          </a:p>
          <a:p>
            <a:pPr indent="450850"/>
            <a:r>
              <a:rPr lang="zh-CN" altLang="en-US" dirty="0">
                <a:latin typeface="Calibri" panose="020F0502020204030204" charset="0"/>
              </a:rPr>
              <a:t>打开</a:t>
            </a:r>
            <a:r>
              <a:rPr lang="en-US" altLang="zh-CN" dirty="0" err="1">
                <a:latin typeface="Calibri" panose="020F0502020204030204" charset="0"/>
              </a:rPr>
              <a:t>MyEclipse</a:t>
            </a:r>
            <a:r>
              <a:rPr lang="zh-CN" altLang="en-US" dirty="0">
                <a:latin typeface="Calibri" panose="020F0502020204030204" charset="0"/>
              </a:rPr>
              <a:t>，新建项目，命名为“</a:t>
            </a:r>
            <a:r>
              <a:rPr lang="en-US" altLang="zh-CN" dirty="0" err="1">
                <a:latin typeface="Calibri" panose="020F0502020204030204" charset="0"/>
              </a:rPr>
              <a:t>JSPExample</a:t>
            </a:r>
            <a:r>
              <a:rPr lang="zh-CN" altLang="en-US" dirty="0">
                <a:latin typeface="Calibri" panose="020F0502020204030204" charset="0"/>
              </a:rPr>
              <a:t>”。</a:t>
            </a:r>
            <a:endParaRPr lang="zh-CN" altLang="en-US" dirty="0">
              <a:latin typeface="Calibri" panose="020F0502020204030204" charset="0"/>
            </a:endParaRPr>
          </a:p>
          <a:p>
            <a:pPr indent="450850">
              <a:buClr>
                <a:srgbClr val="FF0000"/>
              </a:buClr>
              <a:buFont typeface="Wingdings 2" panose="05020102010507070707" pitchFamily="18" charset="2"/>
              <a:buChar char="³"/>
            </a:pPr>
            <a:r>
              <a:rPr lang="en-US" altLang="zh-CN" b="1" dirty="0">
                <a:latin typeface="Calibri" panose="020F0502020204030204" charset="0"/>
              </a:rPr>
              <a:t>4. </a:t>
            </a:r>
            <a:r>
              <a:rPr lang="zh-CN" altLang="en-US" b="1" dirty="0">
                <a:latin typeface="Calibri" panose="020F0502020204030204" charset="0"/>
              </a:rPr>
              <a:t>建立表对应的标准</a:t>
            </a:r>
            <a:r>
              <a:rPr lang="en-US" altLang="zh-CN" b="1" dirty="0" err="1">
                <a:latin typeface="Calibri" panose="020F0502020204030204" charset="0"/>
              </a:rPr>
              <a:t>JavaBean</a:t>
            </a:r>
            <a:endParaRPr lang="zh-CN" altLang="en-US" b="1" dirty="0">
              <a:latin typeface="Calibri" panose="020F0502020204030204" charset="0"/>
            </a:endParaRPr>
          </a:p>
          <a:p>
            <a:pPr indent="450850"/>
            <a:r>
              <a:rPr lang="en-US" altLang="zh-CN" dirty="0" err="1">
                <a:latin typeface="Calibri" panose="020F0502020204030204" charset="0"/>
              </a:rPr>
              <a:t>userTable</a:t>
            </a:r>
            <a:r>
              <a:rPr lang="zh-CN" altLang="en-US" dirty="0">
                <a:latin typeface="Calibri" panose="020F0502020204030204" charset="0"/>
              </a:rPr>
              <a:t>表对应的</a:t>
            </a:r>
            <a:r>
              <a:rPr lang="en-US" altLang="zh-CN" dirty="0" err="1">
                <a:latin typeface="Calibri" panose="020F0502020204030204" charset="0"/>
              </a:rPr>
              <a:t>JavaBean</a:t>
            </a:r>
            <a:r>
              <a:rPr lang="zh-CN" altLang="en-US" dirty="0">
                <a:latin typeface="Calibri" panose="020F0502020204030204" charset="0"/>
                <a:hlinkClick r:id="rId1" action="ppaction://hlinkfile"/>
              </a:rPr>
              <a:t>如下</a:t>
            </a:r>
            <a:r>
              <a:rPr lang="zh-CN" altLang="en-US" dirty="0">
                <a:latin typeface="Calibri" panose="020F0502020204030204" charset="0"/>
              </a:rPr>
              <a:t>。</a:t>
            </a:r>
            <a:endParaRPr lang="zh-CN" altLang="en-US" dirty="0">
              <a:latin typeface="Calibri" panose="020F0502020204030204" charset="0"/>
            </a:endParaRPr>
          </a:p>
          <a:p>
            <a:pPr indent="450850"/>
            <a:r>
              <a:rPr lang="en-US" altLang="zh-CN" dirty="0" err="1">
                <a:latin typeface="Calibri" panose="020F0502020204030204" charset="0"/>
              </a:rPr>
              <a:t>lyTable</a:t>
            </a:r>
            <a:r>
              <a:rPr lang="zh-CN" altLang="en-US" dirty="0">
                <a:latin typeface="Calibri" panose="020F0502020204030204" charset="0"/>
              </a:rPr>
              <a:t>表对应的标准</a:t>
            </a:r>
            <a:r>
              <a:rPr lang="en-US" altLang="zh-CN" dirty="0" err="1">
                <a:latin typeface="Calibri" panose="020F0502020204030204" charset="0"/>
              </a:rPr>
              <a:t>JavaBean</a:t>
            </a:r>
            <a:r>
              <a:rPr lang="zh-CN" altLang="en-US" dirty="0">
                <a:latin typeface="Calibri" panose="020F0502020204030204" charset="0"/>
                <a:hlinkClick r:id="rId2" action="ppaction://hlinkfile"/>
              </a:rPr>
              <a:t>如下</a:t>
            </a:r>
            <a:r>
              <a:rPr lang="zh-CN" altLang="en-US" dirty="0">
                <a:latin typeface="Calibri" panose="020F0502020204030204" charset="0"/>
              </a:rPr>
              <a:t>。</a:t>
            </a:r>
            <a:endParaRPr lang="zh-CN" altLang="en-US" dirty="0">
              <a:latin typeface="Calibri" panose="020F0502020204030204" charset="0"/>
            </a:endParaRPr>
          </a:p>
          <a:p>
            <a:pPr indent="450850">
              <a:buClr>
                <a:srgbClr val="FF0000"/>
              </a:buClr>
              <a:buFont typeface="Wingdings 2" panose="05020102010507070707" pitchFamily="18" charset="2"/>
              <a:buChar char="³"/>
            </a:pPr>
            <a:r>
              <a:rPr lang="en-US" altLang="zh-CN" b="1" dirty="0">
                <a:latin typeface="Calibri" panose="020F0502020204030204" charset="0"/>
              </a:rPr>
              <a:t>5. </a:t>
            </a:r>
            <a:r>
              <a:rPr lang="zh-CN" altLang="en-US" b="1" dirty="0">
                <a:latin typeface="Calibri" panose="020F0502020204030204" charset="0"/>
              </a:rPr>
              <a:t>创建登录页面</a:t>
            </a:r>
            <a:endParaRPr lang="zh-CN" altLang="en-US" b="1" dirty="0">
              <a:latin typeface="Calibri" panose="020F0502020204030204" charset="0"/>
            </a:endParaRPr>
          </a:p>
          <a:p>
            <a:pPr indent="450850"/>
            <a:r>
              <a:rPr lang="zh-CN" altLang="en-US" dirty="0">
                <a:latin typeface="Calibri" panose="020F0502020204030204" charset="0"/>
              </a:rPr>
              <a:t>首先还是先创建登录界面</a:t>
            </a:r>
            <a:r>
              <a:rPr lang="en-US" altLang="zh-CN" dirty="0">
                <a:latin typeface="Calibri" panose="020F0502020204030204" charset="0"/>
              </a:rPr>
              <a:t>login.jsp</a:t>
            </a:r>
            <a:r>
              <a:rPr lang="zh-CN" altLang="en-US" dirty="0">
                <a:latin typeface="Calibri" panose="020F0502020204030204" charset="0"/>
              </a:rPr>
              <a:t>，其</a:t>
            </a:r>
            <a:r>
              <a:rPr lang="zh-CN" altLang="en-US" dirty="0">
                <a:latin typeface="Calibri" panose="020F0502020204030204" charset="0"/>
                <a:hlinkClick r:id="rId3" action="ppaction://hlinkfile"/>
              </a:rPr>
              <a:t>代码</a:t>
            </a:r>
            <a:r>
              <a:rPr lang="zh-CN" altLang="en-US" dirty="0">
                <a:latin typeface="Calibri" panose="020F0502020204030204" charset="0"/>
              </a:rPr>
              <a:t>。</a:t>
            </a:r>
            <a:endParaRPr lang="zh-CN" altLang="en-US" dirty="0">
              <a:latin typeface="Calibri" panose="020F0502020204030204" charset="0"/>
            </a:endParaRPr>
          </a:p>
          <a:p>
            <a:pPr indent="450850">
              <a:buClr>
                <a:srgbClr val="FF0000"/>
              </a:buClr>
              <a:buFont typeface="Wingdings 2" panose="05020102010507070707" pitchFamily="18" charset="2"/>
              <a:buChar char="³"/>
            </a:pPr>
            <a:r>
              <a:rPr lang="en-US" altLang="zh-CN" b="1" dirty="0">
                <a:latin typeface="Calibri" panose="020F0502020204030204" charset="0"/>
              </a:rPr>
              <a:t>6. </a:t>
            </a:r>
            <a:r>
              <a:rPr lang="zh-CN" altLang="en-US" b="1" dirty="0">
                <a:latin typeface="Calibri" panose="020F0502020204030204" charset="0"/>
              </a:rPr>
              <a:t>建立</a:t>
            </a:r>
            <a:r>
              <a:rPr lang="en-US" altLang="zh-CN" b="1" dirty="0" err="1">
                <a:latin typeface="Calibri" panose="020F0502020204030204" charset="0"/>
              </a:rPr>
              <a:t>MainServlet</a:t>
            </a:r>
            <a:r>
              <a:rPr lang="zh-CN" altLang="en-US" b="1" dirty="0">
                <a:latin typeface="Calibri" panose="020F0502020204030204" charset="0"/>
              </a:rPr>
              <a:t>类</a:t>
            </a:r>
            <a:endParaRPr lang="zh-CN" altLang="en-US" b="1" dirty="0">
              <a:latin typeface="Calibri" panose="020F0502020204030204" charset="0"/>
            </a:endParaRPr>
          </a:p>
          <a:p>
            <a:pPr indent="450850"/>
            <a:r>
              <a:rPr lang="zh-CN" altLang="en-US" dirty="0">
                <a:latin typeface="Calibri" panose="020F0502020204030204" charset="0"/>
              </a:rPr>
              <a:t>当输入登录名和密码后，单击</a:t>
            </a:r>
            <a:r>
              <a:rPr lang="en-US" altLang="zh-CN" dirty="0">
                <a:latin typeface="Calibri" panose="020F0502020204030204" charset="0"/>
              </a:rPr>
              <a:t>【</a:t>
            </a:r>
            <a:r>
              <a:rPr lang="zh-CN" altLang="en-US" dirty="0">
                <a:latin typeface="Calibri" panose="020F0502020204030204" charset="0"/>
              </a:rPr>
              <a:t>登录</a:t>
            </a:r>
            <a:r>
              <a:rPr lang="en-US" altLang="zh-CN" dirty="0">
                <a:latin typeface="Calibri" panose="020F0502020204030204" charset="0"/>
              </a:rPr>
              <a:t>】</a:t>
            </a:r>
            <a:r>
              <a:rPr lang="zh-CN" altLang="en-US" dirty="0">
                <a:latin typeface="Calibri" panose="020F0502020204030204" charset="0"/>
              </a:rPr>
              <a:t>按钮，提交给了一个</a:t>
            </a:r>
            <a:r>
              <a:rPr lang="en-US" altLang="zh-CN" dirty="0" err="1">
                <a:latin typeface="Calibri" panose="020F0502020204030204" charset="0"/>
              </a:rPr>
              <a:t>Servlet</a:t>
            </a:r>
            <a:r>
              <a:rPr lang="zh-CN" altLang="en-US" dirty="0">
                <a:latin typeface="Calibri" panose="020F0502020204030204" charset="0"/>
              </a:rPr>
              <a:t>页面，且其</a:t>
            </a:r>
            <a:r>
              <a:rPr lang="en-US" altLang="zh-CN" dirty="0">
                <a:latin typeface="Calibri" panose="020F0502020204030204" charset="0"/>
              </a:rPr>
              <a:t>URL </a:t>
            </a:r>
            <a:r>
              <a:rPr lang="zh-CN" altLang="en-US" dirty="0">
                <a:latin typeface="Calibri" panose="020F0502020204030204" charset="0"/>
              </a:rPr>
              <a:t>为“</a:t>
            </a:r>
            <a:r>
              <a:rPr lang="en-US" altLang="zh-CN" dirty="0" err="1">
                <a:latin typeface="Calibri" panose="020F0502020204030204" charset="0"/>
              </a:rPr>
              <a:t>mainServlet</a:t>
            </a:r>
            <a:r>
              <a:rPr lang="zh-CN" altLang="en-US" dirty="0">
                <a:latin typeface="Calibri" panose="020F0502020204030204" charset="0"/>
              </a:rPr>
              <a:t>”。在</a:t>
            </a:r>
            <a:r>
              <a:rPr lang="en-US" altLang="zh-CN" dirty="0" err="1">
                <a:latin typeface="Calibri" panose="020F0502020204030204" charset="0"/>
              </a:rPr>
              <a:t>src</a:t>
            </a:r>
            <a:r>
              <a:rPr lang="zh-CN" altLang="en-US" dirty="0">
                <a:latin typeface="Calibri" panose="020F0502020204030204" charset="0"/>
              </a:rPr>
              <a:t>文件夹下建立包，命名为“</a:t>
            </a:r>
            <a:r>
              <a:rPr lang="en-US" altLang="zh-CN" dirty="0" err="1">
                <a:latin typeface="Calibri" panose="020F0502020204030204" charset="0"/>
              </a:rPr>
              <a:t>servlet</a:t>
            </a:r>
            <a:r>
              <a:rPr lang="zh-CN" altLang="en-US" dirty="0">
                <a:latin typeface="Calibri" panose="020F0502020204030204" charset="0"/>
              </a:rPr>
              <a:t>”，表示该包下存放的都是</a:t>
            </a:r>
            <a:r>
              <a:rPr lang="en-US" altLang="zh-CN" dirty="0" err="1">
                <a:latin typeface="Calibri" panose="020F0502020204030204" charset="0"/>
              </a:rPr>
              <a:t>Servelt</a:t>
            </a:r>
            <a:r>
              <a:rPr lang="zh-CN" altLang="en-US" dirty="0">
                <a:latin typeface="Calibri" panose="020F0502020204030204" charset="0"/>
              </a:rPr>
              <a:t>类，如果文件多，可方便查询。在</a:t>
            </a:r>
            <a:r>
              <a:rPr lang="en-US" altLang="zh-CN" dirty="0" err="1">
                <a:latin typeface="Calibri" panose="020F0502020204030204" charset="0"/>
              </a:rPr>
              <a:t>servlet</a:t>
            </a:r>
            <a:r>
              <a:rPr lang="zh-CN" altLang="en-US" dirty="0">
                <a:latin typeface="Calibri" panose="020F0502020204030204" charset="0"/>
              </a:rPr>
              <a:t>包下建立一个</a:t>
            </a:r>
            <a:r>
              <a:rPr lang="en-US" altLang="zh-CN" dirty="0" err="1">
                <a:latin typeface="Calibri" panose="020F0502020204030204" charset="0"/>
              </a:rPr>
              <a:t>Servlet</a:t>
            </a:r>
            <a:r>
              <a:rPr lang="zh-CN" altLang="en-US" dirty="0">
                <a:latin typeface="Calibri" panose="020F0502020204030204" charset="0"/>
              </a:rPr>
              <a:t>类，命名为“</a:t>
            </a:r>
            <a:r>
              <a:rPr lang="en-US" altLang="zh-CN" dirty="0" err="1">
                <a:latin typeface="Calibri" panose="020F0502020204030204" charset="0"/>
              </a:rPr>
              <a:t>MainServlet</a:t>
            </a:r>
            <a:r>
              <a:rPr lang="zh-CN" altLang="en-US" dirty="0">
                <a:latin typeface="Calibri" panose="020F0502020204030204" charset="0"/>
              </a:rPr>
              <a:t>”，其</a:t>
            </a:r>
            <a:r>
              <a:rPr lang="zh-CN" altLang="en-US" dirty="0">
                <a:latin typeface="Calibri" panose="020F0502020204030204" charset="0"/>
                <a:hlinkClick r:id="rId4" action="ppaction://hlinkfile"/>
              </a:rPr>
              <a:t>代码</a:t>
            </a:r>
            <a:r>
              <a:rPr lang="zh-CN" altLang="en-US" dirty="0">
                <a:latin typeface="Calibri" panose="020F0502020204030204" charset="0"/>
              </a:rPr>
              <a:t>。</a:t>
            </a:r>
            <a:endParaRPr lang="zh-CN" altLang="en-US" dirty="0">
              <a:latin typeface="Calibri" panose="020F0502020204030204" charset="0"/>
            </a:endParaRPr>
          </a:p>
          <a:p>
            <a:pPr indent="450850">
              <a:buClr>
                <a:srgbClr val="FF0000"/>
              </a:buClr>
              <a:buFont typeface="Wingdings 2" panose="05020102010507070707" pitchFamily="18" charset="2"/>
              <a:buChar char="³"/>
            </a:pPr>
            <a:r>
              <a:rPr lang="en-US" altLang="zh-CN" b="1" dirty="0">
                <a:latin typeface="Calibri" panose="020F0502020204030204" charset="0"/>
              </a:rPr>
              <a:t>7. </a:t>
            </a:r>
            <a:r>
              <a:rPr lang="zh-CN" altLang="en-US" b="1" dirty="0">
                <a:latin typeface="Calibri" panose="020F0502020204030204" charset="0"/>
              </a:rPr>
              <a:t>建立</a:t>
            </a:r>
            <a:r>
              <a:rPr lang="en-US" altLang="zh-CN" b="1" dirty="0">
                <a:latin typeface="Calibri" panose="020F0502020204030204" charset="0"/>
              </a:rPr>
              <a:t>DB</a:t>
            </a:r>
            <a:r>
              <a:rPr lang="zh-CN" altLang="en-US" b="1" dirty="0">
                <a:latin typeface="Calibri" panose="020F0502020204030204" charset="0"/>
              </a:rPr>
              <a:t>类</a:t>
            </a:r>
            <a:endParaRPr lang="zh-CN" altLang="en-US" b="1" dirty="0">
              <a:latin typeface="Calibri" panose="020F0502020204030204" charset="0"/>
            </a:endParaRPr>
          </a:p>
          <a:p>
            <a:pPr indent="450850"/>
            <a:r>
              <a:rPr lang="zh-CN" altLang="en-US" dirty="0">
                <a:latin typeface="Calibri" panose="020F0502020204030204" charset="0"/>
              </a:rPr>
              <a:t>在</a:t>
            </a:r>
            <a:r>
              <a:rPr lang="en-US" altLang="zh-CN" dirty="0" err="1">
                <a:latin typeface="Calibri" panose="020F0502020204030204" charset="0"/>
              </a:rPr>
              <a:t>src</a:t>
            </a:r>
            <a:r>
              <a:rPr lang="zh-CN" altLang="en-US" dirty="0">
                <a:latin typeface="Calibri" panose="020F0502020204030204" charset="0"/>
              </a:rPr>
              <a:t>文件夹下建立包，命名为“</a:t>
            </a:r>
            <a:r>
              <a:rPr lang="en-US" altLang="zh-CN" dirty="0">
                <a:latin typeface="Calibri" panose="020F0502020204030204" charset="0"/>
              </a:rPr>
              <a:t>db</a:t>
            </a:r>
            <a:r>
              <a:rPr lang="zh-CN" altLang="en-US" dirty="0">
                <a:latin typeface="Calibri" panose="020F0502020204030204" charset="0"/>
              </a:rPr>
              <a:t>”，在</a:t>
            </a:r>
            <a:r>
              <a:rPr lang="en-US" altLang="zh-CN" dirty="0">
                <a:latin typeface="Calibri" panose="020F0502020204030204" charset="0"/>
              </a:rPr>
              <a:t>db</a:t>
            </a:r>
            <a:r>
              <a:rPr lang="zh-CN" altLang="en-US" dirty="0">
                <a:latin typeface="Calibri" panose="020F0502020204030204" charset="0"/>
              </a:rPr>
              <a:t>包中建立</a:t>
            </a:r>
            <a:r>
              <a:rPr lang="en-US" altLang="zh-CN" dirty="0">
                <a:latin typeface="Calibri" panose="020F0502020204030204" charset="0"/>
              </a:rPr>
              <a:t>DB</a:t>
            </a:r>
            <a:r>
              <a:rPr lang="zh-CN" altLang="en-US" dirty="0">
                <a:latin typeface="Calibri" panose="020F0502020204030204" charset="0"/>
              </a:rPr>
              <a:t>类。如下是</a:t>
            </a:r>
            <a:r>
              <a:rPr lang="en-US" altLang="zh-CN" dirty="0">
                <a:latin typeface="Calibri" panose="020F0502020204030204" charset="0"/>
              </a:rPr>
              <a:t>DB</a:t>
            </a:r>
            <a:r>
              <a:rPr lang="zh-CN" altLang="en-US" dirty="0">
                <a:latin typeface="Calibri" panose="020F0502020204030204" charset="0"/>
              </a:rPr>
              <a:t>类的</a:t>
            </a:r>
            <a:r>
              <a:rPr lang="zh-CN" altLang="en-US" dirty="0">
                <a:latin typeface="Calibri" panose="020F0502020204030204" charset="0"/>
                <a:hlinkClick r:id="rId5" action="ppaction://hlinkfile"/>
              </a:rPr>
              <a:t>代码</a:t>
            </a:r>
            <a:r>
              <a:rPr lang="zh-CN" altLang="en-US" dirty="0">
                <a:latin typeface="Calibri" panose="020F0502020204030204" charset="0"/>
              </a:rPr>
              <a:t>。</a:t>
            </a:r>
            <a:endParaRPr lang="zh-CN" altLang="en-US" dirty="0">
              <a:latin typeface="Calibri" panose="020F0502020204030204" charset="0"/>
            </a:endParaRPr>
          </a:p>
          <a:p>
            <a:pPr indent="450850">
              <a:buClr>
                <a:srgbClr val="FF0000"/>
              </a:buClr>
              <a:buFont typeface="Wingdings 2" panose="05020102010507070707" pitchFamily="18" charset="2"/>
              <a:buChar char="³"/>
            </a:pPr>
            <a:r>
              <a:rPr lang="en-US" altLang="zh-CN" b="1" dirty="0">
                <a:latin typeface="Calibri" panose="020F0502020204030204" charset="0"/>
              </a:rPr>
              <a:t>8. </a:t>
            </a:r>
            <a:r>
              <a:rPr lang="zh-CN" altLang="en-US" b="1" dirty="0">
                <a:latin typeface="Calibri" panose="020F0502020204030204" charset="0"/>
              </a:rPr>
              <a:t>建立</a:t>
            </a:r>
            <a:r>
              <a:rPr lang="en-US" altLang="zh-CN" b="1" dirty="0">
                <a:latin typeface="Calibri" panose="020F0502020204030204" charset="0"/>
              </a:rPr>
              <a:t>main.jsp</a:t>
            </a:r>
            <a:endParaRPr lang="zh-CN" altLang="en-US" b="1" dirty="0">
              <a:latin typeface="Calibri" panose="020F0502020204030204" charset="0"/>
            </a:endParaRPr>
          </a:p>
          <a:p>
            <a:pPr indent="450850"/>
            <a:r>
              <a:rPr lang="en-US" altLang="zh-CN" dirty="0" err="1">
                <a:latin typeface="Calibri" panose="020F0502020204030204" charset="0"/>
              </a:rPr>
              <a:t>MainServlet</a:t>
            </a:r>
            <a:r>
              <a:rPr lang="zh-CN" altLang="en-US" dirty="0">
                <a:latin typeface="Calibri" panose="020F0502020204030204" charset="0"/>
              </a:rPr>
              <a:t>中验证成功后会去</a:t>
            </a:r>
            <a:r>
              <a:rPr lang="en-US" altLang="zh-CN" dirty="0">
                <a:latin typeface="Calibri" panose="020F0502020204030204" charset="0"/>
              </a:rPr>
              <a:t>main.jsp</a:t>
            </a:r>
            <a:r>
              <a:rPr lang="zh-CN" altLang="en-US" dirty="0">
                <a:latin typeface="Calibri" panose="020F0502020204030204" charset="0"/>
              </a:rPr>
              <a:t>页面，而且在</a:t>
            </a:r>
            <a:r>
              <a:rPr lang="en-US" altLang="zh-CN" dirty="0">
                <a:latin typeface="Calibri" panose="020F0502020204030204" charset="0"/>
              </a:rPr>
              <a:t>main.jsp</a:t>
            </a:r>
            <a:r>
              <a:rPr lang="zh-CN" altLang="en-US" dirty="0">
                <a:latin typeface="Calibri" panose="020F0502020204030204" charset="0"/>
              </a:rPr>
              <a:t>页面中会显示所有留言信息，下面是</a:t>
            </a:r>
            <a:r>
              <a:rPr lang="en-US" altLang="zh-CN" dirty="0">
                <a:latin typeface="Calibri" panose="020F0502020204030204" charset="0"/>
              </a:rPr>
              <a:t>main.jsp</a:t>
            </a:r>
            <a:r>
              <a:rPr lang="zh-CN" altLang="en-US" dirty="0">
                <a:latin typeface="Calibri" panose="020F0502020204030204" charset="0"/>
              </a:rPr>
              <a:t>文件的</a:t>
            </a:r>
            <a:r>
              <a:rPr lang="zh-CN" altLang="en-US" dirty="0">
                <a:latin typeface="Calibri" panose="020F0502020204030204" charset="0"/>
                <a:hlinkClick r:id="rId6" action="ppaction://hlinkfile"/>
              </a:rPr>
              <a:t>内容</a:t>
            </a:r>
            <a:r>
              <a:rPr lang="zh-CN" altLang="en-US" dirty="0">
                <a:latin typeface="Calibri" panose="020F0502020204030204" charset="0"/>
              </a:rPr>
              <a:t>。</a:t>
            </a:r>
            <a:endParaRPr lang="zh-CN" altLang="en-US" dirty="0">
              <a:latin typeface="Calibri" panose="020F0502020204030204" charset="0"/>
            </a:endParaRPr>
          </a:p>
          <a:p>
            <a:pPr indent="450850"/>
            <a:endParaRPr lang="zh-CN" altLang="en-US" dirty="0">
              <a:latin typeface="Calibri" panose="020F0502020204030204" charset="0"/>
            </a:endParaRPr>
          </a:p>
        </p:txBody>
      </p:sp>
      <p:sp>
        <p:nvSpPr>
          <p:cNvPr id="7" name="标题 1"/>
          <p:cNvSpPr txBox="1"/>
          <p:nvPr/>
        </p:nvSpPr>
        <p:spPr bwMode="auto">
          <a:xfrm>
            <a:off x="838200" y="219075"/>
            <a:ext cx="8001000" cy="720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2400" kern="0" dirty="0">
                <a:latin typeface="+mj-lt"/>
                <a:ea typeface="+mj-ea"/>
                <a:cs typeface="+mj-cs"/>
              </a:rPr>
              <a:t>JSP</a:t>
            </a:r>
            <a:r>
              <a:rPr lang="zh-CN" altLang="en-US" sz="2400" kern="0" dirty="0">
                <a:latin typeface="+mj-lt"/>
                <a:ea typeface="+mj-ea"/>
                <a:cs typeface="+mj-cs"/>
              </a:rPr>
              <a:t>综合应用实例</a:t>
            </a:r>
            <a:br>
              <a:rPr lang="en-US" altLang="zh-CN" sz="2400" kern="0" dirty="0">
                <a:ea typeface="+mj-ea"/>
                <a:cs typeface="+mj-cs"/>
              </a:rPr>
            </a:br>
            <a:r>
              <a:rPr lang="zh-CN" altLang="en-US" sz="2400" kern="0" dirty="0">
                <a:latin typeface="+mj-lt"/>
                <a:ea typeface="+mj-ea"/>
                <a:cs typeface="+mj-cs"/>
              </a:rPr>
              <a:t>开发一个简单的留言系统</a:t>
            </a:r>
            <a:endParaRPr lang="zh-CN" altLang="en-US" sz="2400" kern="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2D18603-C5C3-4603-8E74-3C6B213335CA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18A4B8-B95B-4E11-883C-304D9050E662}" type="slidenum">
              <a:rPr lang="zh-CN" altLang="en-US"/>
            </a:fld>
            <a:endParaRPr lang="en-US" altLang="zh-CN"/>
          </a:p>
        </p:txBody>
      </p:sp>
      <p:sp>
        <p:nvSpPr>
          <p:cNvPr id="100356" name="TextBox 2"/>
          <p:cNvSpPr txBox="1">
            <a:spLocks noChangeArrowheads="1"/>
          </p:cNvSpPr>
          <p:nvPr/>
        </p:nvSpPr>
        <p:spPr bwMode="auto">
          <a:xfrm>
            <a:off x="1952626" y="908050"/>
            <a:ext cx="8715375" cy="5761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indent="450850"/>
            <a:r>
              <a:rPr lang="zh-CN" altLang="en-US" sz="2400">
                <a:latin typeface="Calibri" panose="020F0502020204030204" charset="0"/>
              </a:rPr>
              <a:t>所以在</a:t>
            </a:r>
            <a:r>
              <a:rPr lang="en-US" altLang="zh-CN" sz="2400">
                <a:latin typeface="Calibri" panose="020F0502020204030204" charset="0"/>
              </a:rPr>
              <a:t>DB</a:t>
            </a:r>
            <a:r>
              <a:rPr lang="zh-CN" altLang="en-US" sz="2400">
                <a:latin typeface="Calibri" panose="020F0502020204030204" charset="0"/>
              </a:rPr>
              <a:t>类中就要添加这样一个方法，其代码为：</a:t>
            </a:r>
            <a:endParaRPr lang="zh-CN" altLang="en-US" sz="2400">
              <a:latin typeface="Calibri" panose="020F0502020204030204" charset="0"/>
            </a:endParaRPr>
          </a:p>
          <a:p>
            <a:pPr indent="450850"/>
            <a:r>
              <a:rPr lang="en-US" altLang="zh-CN" sz="2000">
                <a:latin typeface="Calibri" panose="020F0502020204030204" charset="0"/>
              </a:rPr>
              <a:t>public String getUserName(int id){</a:t>
            </a:r>
            <a:endParaRPr lang="zh-CN" altLang="en-US" sz="2000">
              <a:latin typeface="Calibri" panose="020F0502020204030204" charset="0"/>
            </a:endParaRPr>
          </a:p>
          <a:p>
            <a:pPr indent="450850"/>
            <a:r>
              <a:rPr lang="en-US" altLang="zh-CN" sz="2000">
                <a:latin typeface="Calibri" panose="020F0502020204030204" charset="0"/>
              </a:rPr>
              <a:t>	String username=null;</a:t>
            </a:r>
            <a:endParaRPr lang="zh-CN" altLang="en-US" sz="2000">
              <a:latin typeface="Calibri" panose="020F0502020204030204" charset="0"/>
            </a:endParaRPr>
          </a:p>
          <a:p>
            <a:pPr indent="450850"/>
            <a:r>
              <a:rPr lang="en-US" altLang="zh-CN" sz="2000">
                <a:latin typeface="Calibri" panose="020F0502020204030204" charset="0"/>
              </a:rPr>
              <a:t>	try{</a:t>
            </a:r>
            <a:endParaRPr lang="zh-CN" altLang="en-US" sz="2000">
              <a:latin typeface="Calibri" panose="020F0502020204030204" charset="0"/>
            </a:endParaRPr>
          </a:p>
          <a:p>
            <a:pPr indent="450850"/>
            <a:r>
              <a:rPr lang="en-US" altLang="zh-CN" sz="2000">
                <a:latin typeface="Calibri" panose="020F0502020204030204" charset="0"/>
              </a:rPr>
              <a:t>		pstmt=ct.prepareStatement("select username from [userTable] where id=?");</a:t>
            </a:r>
            <a:endParaRPr lang="zh-CN" altLang="en-US" sz="2000">
              <a:latin typeface="Calibri" panose="020F0502020204030204" charset="0"/>
            </a:endParaRPr>
          </a:p>
          <a:p>
            <a:pPr indent="450850"/>
            <a:r>
              <a:rPr lang="en-US" altLang="zh-CN" sz="2000">
                <a:latin typeface="Calibri" panose="020F0502020204030204" charset="0"/>
              </a:rPr>
              <a:t>		pstmt.setInt(1, id);</a:t>
            </a:r>
            <a:endParaRPr lang="zh-CN" altLang="en-US" sz="2000">
              <a:latin typeface="Calibri" panose="020F0502020204030204" charset="0"/>
            </a:endParaRPr>
          </a:p>
          <a:p>
            <a:pPr indent="450850"/>
            <a:r>
              <a:rPr lang="en-US" altLang="zh-CN" sz="2000">
                <a:latin typeface="Calibri" panose="020F0502020204030204" charset="0"/>
              </a:rPr>
              <a:t>		ResultSet rs=pstmt.executeQuery();</a:t>
            </a:r>
            <a:endParaRPr lang="zh-CN" altLang="en-US" sz="2000">
              <a:latin typeface="Calibri" panose="020F0502020204030204" charset="0"/>
            </a:endParaRPr>
          </a:p>
          <a:p>
            <a:pPr indent="450850"/>
            <a:r>
              <a:rPr lang="en-US" altLang="zh-CN" sz="2000">
                <a:latin typeface="Calibri" panose="020F0502020204030204" charset="0"/>
              </a:rPr>
              <a:t>		while(rs.next()){</a:t>
            </a:r>
            <a:endParaRPr lang="zh-CN" altLang="en-US" sz="2000">
              <a:latin typeface="Calibri" panose="020F0502020204030204" charset="0"/>
            </a:endParaRPr>
          </a:p>
          <a:p>
            <a:pPr indent="450850"/>
            <a:r>
              <a:rPr lang="en-US" altLang="zh-CN" sz="2000">
                <a:latin typeface="Calibri" panose="020F0502020204030204" charset="0"/>
              </a:rPr>
              <a:t>			 username=rs.getString(1);</a:t>
            </a:r>
            <a:endParaRPr lang="zh-CN" altLang="en-US" sz="2000">
              <a:latin typeface="Calibri" panose="020F0502020204030204" charset="0"/>
            </a:endParaRPr>
          </a:p>
          <a:p>
            <a:pPr indent="450850"/>
            <a:r>
              <a:rPr lang="en-US" altLang="zh-CN" sz="2000">
                <a:latin typeface="Calibri" panose="020F0502020204030204" charset="0"/>
              </a:rPr>
              <a:t>		}</a:t>
            </a:r>
            <a:endParaRPr lang="zh-CN" altLang="en-US" sz="2000">
              <a:latin typeface="Calibri" panose="020F0502020204030204" charset="0"/>
            </a:endParaRPr>
          </a:p>
          <a:p>
            <a:pPr indent="450850"/>
            <a:r>
              <a:rPr lang="en-US" altLang="zh-CN" sz="2000">
                <a:latin typeface="Calibri" panose="020F0502020204030204" charset="0"/>
              </a:rPr>
              <a:t>		return username;</a:t>
            </a:r>
            <a:endParaRPr lang="zh-CN" altLang="en-US" sz="2000">
              <a:latin typeface="Calibri" panose="020F0502020204030204" charset="0"/>
            </a:endParaRPr>
          </a:p>
          <a:p>
            <a:pPr indent="450850"/>
            <a:r>
              <a:rPr lang="en-US" altLang="zh-CN" sz="2000">
                <a:latin typeface="Calibri" panose="020F0502020204030204" charset="0"/>
              </a:rPr>
              <a:t>	}catch(Exception e){</a:t>
            </a:r>
            <a:endParaRPr lang="zh-CN" altLang="en-US" sz="2000">
              <a:latin typeface="Calibri" panose="020F0502020204030204" charset="0"/>
            </a:endParaRPr>
          </a:p>
          <a:p>
            <a:pPr indent="450850"/>
            <a:r>
              <a:rPr lang="en-US" altLang="zh-CN" sz="2000">
                <a:latin typeface="Calibri" panose="020F0502020204030204" charset="0"/>
              </a:rPr>
              <a:t>		e.printStackTrace();</a:t>
            </a:r>
            <a:endParaRPr lang="zh-CN" altLang="en-US" sz="2000">
              <a:latin typeface="Calibri" panose="020F0502020204030204" charset="0"/>
            </a:endParaRPr>
          </a:p>
          <a:p>
            <a:pPr indent="450850"/>
            <a:r>
              <a:rPr lang="en-US" altLang="zh-CN" sz="2000">
                <a:latin typeface="Calibri" panose="020F0502020204030204" charset="0"/>
              </a:rPr>
              <a:t>		return null;</a:t>
            </a:r>
            <a:endParaRPr lang="zh-CN" altLang="en-US" sz="2000">
              <a:latin typeface="Calibri" panose="020F0502020204030204" charset="0"/>
            </a:endParaRPr>
          </a:p>
          <a:p>
            <a:pPr indent="450850"/>
            <a:r>
              <a:rPr lang="en-US" altLang="zh-CN" sz="2000">
                <a:latin typeface="Calibri" panose="020F0502020204030204" charset="0"/>
              </a:rPr>
              <a:t>	}</a:t>
            </a:r>
            <a:endParaRPr lang="zh-CN" altLang="en-US" sz="2000">
              <a:latin typeface="Calibri" panose="020F0502020204030204" charset="0"/>
            </a:endParaRPr>
          </a:p>
          <a:p>
            <a:pPr indent="450850"/>
            <a:r>
              <a:rPr lang="en-US" altLang="zh-CN" sz="2000">
                <a:latin typeface="Calibri" panose="020F0502020204030204" charset="0"/>
              </a:rPr>
              <a:t>}</a:t>
            </a:r>
            <a:endParaRPr lang="zh-CN" altLang="en-US" sz="2000">
              <a:latin typeface="Calibri" panose="020F0502020204030204" charset="0"/>
            </a:endParaRPr>
          </a:p>
          <a:p>
            <a:pPr indent="450850"/>
            <a:endParaRPr lang="zh-CN" altLang="en-US" sz="2800">
              <a:latin typeface="Calibri" panose="020F0502020204030204" charset="0"/>
            </a:endParaRPr>
          </a:p>
        </p:txBody>
      </p:sp>
      <p:sp>
        <p:nvSpPr>
          <p:cNvPr id="7" name="标题 1"/>
          <p:cNvSpPr txBox="1"/>
          <p:nvPr/>
        </p:nvSpPr>
        <p:spPr bwMode="auto">
          <a:xfrm>
            <a:off x="838200" y="219075"/>
            <a:ext cx="8001000" cy="720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2400" kern="0" dirty="0">
                <a:latin typeface="+mj-lt"/>
                <a:ea typeface="+mj-ea"/>
                <a:cs typeface="+mj-cs"/>
              </a:rPr>
              <a:t>JSP</a:t>
            </a:r>
            <a:r>
              <a:rPr lang="zh-CN" altLang="en-US" sz="2400" kern="0" dirty="0">
                <a:latin typeface="+mj-lt"/>
                <a:ea typeface="+mj-ea"/>
                <a:cs typeface="+mj-cs"/>
              </a:rPr>
              <a:t>综合应用实例</a:t>
            </a:r>
            <a:br>
              <a:rPr lang="en-US" altLang="zh-CN" sz="2400" kern="0" dirty="0">
                <a:ea typeface="+mj-ea"/>
                <a:cs typeface="+mj-cs"/>
              </a:rPr>
            </a:br>
            <a:r>
              <a:rPr lang="zh-CN" altLang="en-US" sz="2400" kern="0" dirty="0">
                <a:latin typeface="+mj-lt"/>
                <a:ea typeface="+mj-ea"/>
                <a:cs typeface="+mj-cs"/>
              </a:rPr>
              <a:t>开发一个简单的留言系统</a:t>
            </a:r>
            <a:endParaRPr lang="zh-CN" altLang="en-US" sz="2400" kern="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B414915-5FC8-4551-833C-4B0235C819B6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428BD-4588-424E-9846-0A66471CE5E6}" type="slidenum">
              <a:rPr lang="zh-CN" altLang="en-US"/>
            </a:fld>
            <a:endParaRPr lang="en-US" altLang="zh-CN"/>
          </a:p>
        </p:txBody>
      </p:sp>
      <p:sp>
        <p:nvSpPr>
          <p:cNvPr id="101380" name="TextBox 2"/>
          <p:cNvSpPr txBox="1">
            <a:spLocks noChangeArrowheads="1"/>
          </p:cNvSpPr>
          <p:nvPr/>
        </p:nvSpPr>
        <p:spPr bwMode="auto">
          <a:xfrm>
            <a:off x="1847850" y="836614"/>
            <a:ext cx="8572500" cy="608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indent="450850">
              <a:buClr>
                <a:srgbClr val="FF0000"/>
              </a:buClr>
              <a:buFont typeface="Wingdings 2" panose="05020102010507070707" pitchFamily="18" charset="2"/>
              <a:buChar char="³"/>
            </a:pPr>
            <a:r>
              <a:rPr lang="en-US" altLang="zh-CN" b="1" dirty="0">
                <a:latin typeface="Calibri" panose="020F0502020204030204" charset="0"/>
              </a:rPr>
              <a:t>9. </a:t>
            </a:r>
            <a:r>
              <a:rPr lang="zh-CN" altLang="en-US" b="1" dirty="0">
                <a:latin typeface="Calibri" panose="020F0502020204030204" charset="0"/>
              </a:rPr>
              <a:t>建立</a:t>
            </a:r>
            <a:r>
              <a:rPr lang="en-US" altLang="zh-CN" b="1" dirty="0" err="1">
                <a:latin typeface="Calibri" panose="020F0502020204030204" charset="0"/>
              </a:rPr>
              <a:t>liuyan.jsp</a:t>
            </a:r>
            <a:endParaRPr lang="zh-CN" altLang="en-US" b="1" dirty="0">
              <a:latin typeface="Calibri" panose="020F0502020204030204" charset="0"/>
            </a:endParaRPr>
          </a:p>
          <a:p>
            <a:pPr indent="450850"/>
            <a:r>
              <a:rPr lang="zh-CN" altLang="en-US" dirty="0">
                <a:latin typeface="Calibri" panose="020F0502020204030204" charset="0"/>
              </a:rPr>
              <a:t>当前用户对象已经保存在</a:t>
            </a:r>
            <a:r>
              <a:rPr lang="en-US" altLang="zh-CN" dirty="0">
                <a:latin typeface="Calibri" panose="020F0502020204030204" charset="0"/>
              </a:rPr>
              <a:t>session</a:t>
            </a:r>
            <a:r>
              <a:rPr lang="zh-CN" altLang="en-US" dirty="0">
                <a:latin typeface="Calibri" panose="020F0502020204030204" charset="0"/>
              </a:rPr>
              <a:t>中，所以留言时，不用填写；而留言时间就应该是当时的时间，也可以直接获得，所以用户需要填写的就是留言的标题及内容。其代码为：</a:t>
            </a:r>
            <a:endParaRPr lang="zh-CN" altLang="en-US" dirty="0">
              <a:latin typeface="Calibri" panose="020F0502020204030204" charset="0"/>
            </a:endParaRPr>
          </a:p>
          <a:p>
            <a:pPr indent="450850"/>
            <a:r>
              <a:rPr lang="en-US" altLang="zh-CN" sz="1600" dirty="0">
                <a:latin typeface="Calibri" panose="020F0502020204030204" charset="0"/>
              </a:rPr>
              <a:t>&lt;%@ page language="java" </a:t>
            </a:r>
            <a:r>
              <a:rPr lang="en-US" altLang="zh-CN" sz="1600" dirty="0" err="1">
                <a:latin typeface="Calibri" panose="020F0502020204030204" charset="0"/>
              </a:rPr>
              <a:t>pageEncoding</a:t>
            </a:r>
            <a:r>
              <a:rPr lang="en-US" altLang="zh-CN" sz="1600" dirty="0">
                <a:latin typeface="Calibri" panose="020F0502020204030204" charset="0"/>
              </a:rPr>
              <a:t>="gb2312"%&gt;</a:t>
            </a:r>
            <a:endParaRPr lang="zh-CN" altLang="en-US" sz="1600" dirty="0">
              <a:latin typeface="Calibri" panose="020F0502020204030204" charset="0"/>
            </a:endParaRPr>
          </a:p>
          <a:p>
            <a:pPr indent="450850"/>
            <a:r>
              <a:rPr lang="en-US" altLang="zh-CN" sz="1600" dirty="0">
                <a:latin typeface="Calibri" panose="020F0502020204030204" charset="0"/>
              </a:rPr>
              <a:t>&lt;html&gt;</a:t>
            </a:r>
            <a:endParaRPr lang="zh-CN" altLang="en-US" sz="1600" dirty="0">
              <a:latin typeface="Calibri" panose="020F0502020204030204" charset="0"/>
            </a:endParaRPr>
          </a:p>
          <a:p>
            <a:pPr indent="450850"/>
            <a:r>
              <a:rPr lang="en-US" altLang="zh-CN" sz="1600" dirty="0">
                <a:latin typeface="Calibri" panose="020F0502020204030204" charset="0"/>
              </a:rPr>
              <a:t>&lt;head&gt;&lt;title&gt;</a:t>
            </a:r>
            <a:r>
              <a:rPr lang="zh-CN" altLang="en-US" sz="1600" dirty="0">
                <a:latin typeface="Calibri" panose="020F0502020204030204" charset="0"/>
              </a:rPr>
              <a:t>留言板</a:t>
            </a:r>
            <a:r>
              <a:rPr lang="en-US" altLang="zh-CN" sz="1600" dirty="0">
                <a:latin typeface="Calibri" panose="020F0502020204030204" charset="0"/>
              </a:rPr>
              <a:t>&lt;/title&gt;&lt;/head&gt;</a:t>
            </a:r>
            <a:endParaRPr lang="zh-CN" altLang="en-US" sz="1600" dirty="0">
              <a:latin typeface="Calibri" panose="020F0502020204030204" charset="0"/>
            </a:endParaRPr>
          </a:p>
          <a:p>
            <a:pPr indent="450850"/>
            <a:r>
              <a:rPr lang="en-US" altLang="zh-CN" sz="1600" dirty="0">
                <a:latin typeface="Calibri" panose="020F0502020204030204" charset="0"/>
              </a:rPr>
              <a:t>&lt;body </a:t>
            </a:r>
            <a:r>
              <a:rPr lang="en-US" altLang="zh-CN" sz="1600" dirty="0" err="1">
                <a:latin typeface="Calibri" panose="020F0502020204030204" charset="0"/>
              </a:rPr>
              <a:t>bgcolor</a:t>
            </a:r>
            <a:r>
              <a:rPr lang="en-US" altLang="zh-CN" sz="1600" dirty="0">
                <a:latin typeface="Calibri" panose="020F0502020204030204" charset="0"/>
              </a:rPr>
              <a:t>="#E3E3E3"&gt;</a:t>
            </a:r>
            <a:endParaRPr lang="zh-CN" altLang="en-US" sz="1600" dirty="0">
              <a:latin typeface="Calibri" panose="020F0502020204030204" charset="0"/>
            </a:endParaRPr>
          </a:p>
          <a:p>
            <a:pPr indent="450850"/>
            <a:r>
              <a:rPr lang="en-US" altLang="zh-CN" sz="1600" dirty="0">
                <a:latin typeface="Calibri" panose="020F0502020204030204" charset="0"/>
              </a:rPr>
              <a:t>  &lt;center&gt;</a:t>
            </a:r>
            <a:endParaRPr lang="zh-CN" altLang="en-US" sz="1600" dirty="0">
              <a:latin typeface="Calibri" panose="020F0502020204030204" charset="0"/>
            </a:endParaRPr>
          </a:p>
          <a:p>
            <a:pPr indent="450850"/>
            <a:r>
              <a:rPr lang="en-US" altLang="zh-CN" sz="1600" dirty="0">
                <a:latin typeface="Calibri" panose="020F0502020204030204" charset="0"/>
              </a:rPr>
              <a:t>    &lt;form action="</a:t>
            </a:r>
            <a:r>
              <a:rPr lang="en-US" altLang="zh-CN" sz="1600" dirty="0" err="1">
                <a:latin typeface="Calibri" panose="020F0502020204030204" charset="0"/>
              </a:rPr>
              <a:t>addServlet</a:t>
            </a:r>
            <a:r>
              <a:rPr lang="en-US" altLang="zh-CN" sz="1600" dirty="0">
                <a:latin typeface="Calibri" panose="020F0502020204030204" charset="0"/>
              </a:rPr>
              <a:t>" method="post"&gt;</a:t>
            </a:r>
            <a:endParaRPr lang="zh-CN" altLang="en-US" sz="1600" dirty="0">
              <a:latin typeface="Calibri" panose="020F0502020204030204" charset="0"/>
            </a:endParaRPr>
          </a:p>
          <a:p>
            <a:pPr indent="450850"/>
            <a:r>
              <a:rPr lang="en-US" altLang="zh-CN" sz="1600" dirty="0">
                <a:latin typeface="Calibri" panose="020F0502020204030204" charset="0"/>
              </a:rPr>
              <a:t>  	 &lt;table border="1"&gt;</a:t>
            </a:r>
            <a:endParaRPr lang="zh-CN" altLang="en-US" sz="1600" dirty="0">
              <a:latin typeface="Calibri" panose="020F0502020204030204" charset="0"/>
            </a:endParaRPr>
          </a:p>
          <a:p>
            <a:pPr indent="450850"/>
            <a:r>
              <a:rPr lang="en-US" altLang="zh-CN" sz="1600" dirty="0">
                <a:latin typeface="Calibri" panose="020F0502020204030204" charset="0"/>
              </a:rPr>
              <a:t>  	       &lt;caption&gt;</a:t>
            </a:r>
            <a:r>
              <a:rPr lang="zh-CN" altLang="en-US" sz="1600" dirty="0">
                <a:latin typeface="Calibri" panose="020F0502020204030204" charset="0"/>
              </a:rPr>
              <a:t>填写留言信息</a:t>
            </a:r>
            <a:r>
              <a:rPr lang="en-US" altLang="zh-CN" sz="1600" dirty="0">
                <a:latin typeface="Calibri" panose="020F0502020204030204" charset="0"/>
              </a:rPr>
              <a:t>&lt;/caption&gt;</a:t>
            </a:r>
            <a:endParaRPr lang="zh-CN" altLang="en-US" sz="1600" dirty="0">
              <a:latin typeface="Calibri" panose="020F0502020204030204" charset="0"/>
            </a:endParaRPr>
          </a:p>
          <a:p>
            <a:pPr indent="450850"/>
            <a:r>
              <a:rPr lang="en-US" altLang="zh-CN" sz="1600" dirty="0">
                <a:latin typeface="Calibri" panose="020F0502020204030204" charset="0"/>
              </a:rPr>
              <a:t>  	             &lt;tr&gt;&lt;td&gt;</a:t>
            </a:r>
            <a:r>
              <a:rPr lang="zh-CN" altLang="en-US" sz="1600" dirty="0">
                <a:latin typeface="Calibri" panose="020F0502020204030204" charset="0"/>
              </a:rPr>
              <a:t>留言标题</a:t>
            </a:r>
            <a:r>
              <a:rPr lang="en-US" altLang="zh-CN" sz="1600" dirty="0">
                <a:latin typeface="Calibri" panose="020F0502020204030204" charset="0"/>
              </a:rPr>
              <a:t>&lt;/td&gt;</a:t>
            </a:r>
            <a:endParaRPr lang="zh-CN" altLang="en-US" sz="1600" dirty="0">
              <a:latin typeface="Calibri" panose="020F0502020204030204" charset="0"/>
            </a:endParaRPr>
          </a:p>
          <a:p>
            <a:pPr indent="450850"/>
            <a:r>
              <a:rPr lang="en-US" altLang="zh-CN" sz="1600" dirty="0">
                <a:latin typeface="Calibri" panose="020F0502020204030204" charset="0"/>
              </a:rPr>
              <a:t>  		&lt;td&gt;&lt;input type="text" name="title"/&gt;&lt;/td&gt;&lt;/tr&gt;</a:t>
            </a:r>
            <a:endParaRPr lang="zh-CN" altLang="en-US" sz="1600" dirty="0">
              <a:latin typeface="Calibri" panose="020F0502020204030204" charset="0"/>
            </a:endParaRPr>
          </a:p>
          <a:p>
            <a:pPr indent="450850"/>
            <a:r>
              <a:rPr lang="en-US" altLang="zh-CN" sz="1600" dirty="0">
                <a:latin typeface="Calibri" panose="020F0502020204030204" charset="0"/>
              </a:rPr>
              <a:t>  		&lt;tr&gt;&lt;td&gt;</a:t>
            </a:r>
            <a:r>
              <a:rPr lang="zh-CN" altLang="en-US" sz="1600" dirty="0">
                <a:latin typeface="Calibri" panose="020F0502020204030204" charset="0"/>
              </a:rPr>
              <a:t>留言内容</a:t>
            </a:r>
            <a:r>
              <a:rPr lang="en-US" altLang="zh-CN" sz="1600" dirty="0">
                <a:latin typeface="Calibri" panose="020F0502020204030204" charset="0"/>
              </a:rPr>
              <a:t>&lt;/td&gt;</a:t>
            </a:r>
            <a:endParaRPr lang="zh-CN" altLang="en-US" sz="1600" dirty="0">
              <a:latin typeface="Calibri" panose="020F0502020204030204" charset="0"/>
            </a:endParaRPr>
          </a:p>
          <a:p>
            <a:pPr indent="450850"/>
            <a:r>
              <a:rPr lang="en-US" altLang="zh-CN" sz="1600" dirty="0">
                <a:latin typeface="Calibri" panose="020F0502020204030204" charset="0"/>
              </a:rPr>
              <a:t>  		&lt;td&gt;&lt;</a:t>
            </a:r>
            <a:r>
              <a:rPr lang="en-US" altLang="zh-CN" sz="1600" dirty="0" err="1">
                <a:latin typeface="Calibri" panose="020F0502020204030204" charset="0"/>
              </a:rPr>
              <a:t>textarea</a:t>
            </a:r>
            <a:r>
              <a:rPr lang="en-US" altLang="zh-CN" sz="1600" dirty="0">
                <a:latin typeface="Calibri" panose="020F0502020204030204" charset="0"/>
              </a:rPr>
              <a:t> name="content" rows="5" cols="35"&gt;&lt;/</a:t>
            </a:r>
            <a:r>
              <a:rPr lang="en-US" altLang="zh-CN" sz="1600" dirty="0" err="1">
                <a:latin typeface="Calibri" panose="020F0502020204030204" charset="0"/>
              </a:rPr>
              <a:t>textarea</a:t>
            </a:r>
            <a:r>
              <a:rPr lang="en-US" altLang="zh-CN" sz="1600" dirty="0">
                <a:latin typeface="Calibri" panose="020F0502020204030204" charset="0"/>
              </a:rPr>
              <a:t>&gt;&lt;/td&gt;</a:t>
            </a:r>
            <a:endParaRPr lang="zh-CN" altLang="en-US" sz="1600" dirty="0">
              <a:latin typeface="Calibri" panose="020F0502020204030204" charset="0"/>
            </a:endParaRPr>
          </a:p>
          <a:p>
            <a:pPr indent="450850"/>
            <a:r>
              <a:rPr lang="en-US" altLang="zh-CN" sz="1600" dirty="0">
                <a:latin typeface="Calibri" panose="020F0502020204030204" charset="0"/>
              </a:rPr>
              <a:t>	               &lt;/tr&gt;</a:t>
            </a:r>
            <a:endParaRPr lang="zh-CN" altLang="en-US" sz="1600" dirty="0">
              <a:latin typeface="Calibri" panose="020F0502020204030204" charset="0"/>
            </a:endParaRPr>
          </a:p>
          <a:p>
            <a:pPr indent="450850"/>
            <a:r>
              <a:rPr lang="en-US" altLang="zh-CN" sz="1600" dirty="0">
                <a:latin typeface="Calibri" panose="020F0502020204030204" charset="0"/>
              </a:rPr>
              <a:t>  	      &lt;/table&gt;</a:t>
            </a:r>
            <a:endParaRPr lang="zh-CN" altLang="en-US" sz="1600" dirty="0">
              <a:latin typeface="Calibri" panose="020F0502020204030204" charset="0"/>
            </a:endParaRPr>
          </a:p>
          <a:p>
            <a:pPr indent="450850"/>
            <a:r>
              <a:rPr lang="en-US" altLang="zh-CN" sz="1600" dirty="0">
                <a:latin typeface="Calibri" panose="020F0502020204030204" charset="0"/>
              </a:rPr>
              <a:t>  	      &lt;input type="submit" value="</a:t>
            </a:r>
            <a:r>
              <a:rPr lang="zh-CN" altLang="en-US" sz="1600" dirty="0">
                <a:latin typeface="Calibri" panose="020F0502020204030204" charset="0"/>
              </a:rPr>
              <a:t>提交</a:t>
            </a:r>
            <a:r>
              <a:rPr lang="en-US" altLang="zh-CN" sz="1600" dirty="0">
                <a:latin typeface="Calibri" panose="020F0502020204030204" charset="0"/>
              </a:rPr>
              <a:t>"/&gt;</a:t>
            </a:r>
            <a:endParaRPr lang="zh-CN" altLang="en-US" sz="1600" dirty="0">
              <a:latin typeface="Calibri" panose="020F0502020204030204" charset="0"/>
            </a:endParaRPr>
          </a:p>
          <a:p>
            <a:pPr indent="450850"/>
            <a:r>
              <a:rPr lang="en-US" altLang="zh-CN" sz="1600" dirty="0">
                <a:latin typeface="Calibri" panose="020F0502020204030204" charset="0"/>
              </a:rPr>
              <a:t>  	     &lt;input type="reset" value="</a:t>
            </a:r>
            <a:r>
              <a:rPr lang="zh-CN" altLang="en-US" sz="1600" dirty="0">
                <a:latin typeface="Calibri" panose="020F0502020204030204" charset="0"/>
              </a:rPr>
              <a:t>重置</a:t>
            </a:r>
            <a:r>
              <a:rPr lang="en-US" altLang="zh-CN" sz="1600" dirty="0">
                <a:latin typeface="Calibri" panose="020F0502020204030204" charset="0"/>
              </a:rPr>
              <a:t>"/&gt;</a:t>
            </a:r>
            <a:endParaRPr lang="zh-CN" altLang="en-US" sz="1600" dirty="0">
              <a:latin typeface="Calibri" panose="020F0502020204030204" charset="0"/>
            </a:endParaRPr>
          </a:p>
          <a:p>
            <a:pPr indent="450850"/>
            <a:r>
              <a:rPr lang="en-US" altLang="zh-CN" sz="1600" dirty="0">
                <a:latin typeface="Calibri" panose="020F0502020204030204" charset="0"/>
              </a:rPr>
              <a:t>  	&lt;/form&gt;</a:t>
            </a:r>
            <a:endParaRPr lang="zh-CN" altLang="en-US" sz="1600" dirty="0">
              <a:latin typeface="Calibri" panose="020F0502020204030204" charset="0"/>
            </a:endParaRPr>
          </a:p>
          <a:p>
            <a:pPr indent="450850"/>
            <a:r>
              <a:rPr lang="en-US" altLang="zh-CN" sz="1600" dirty="0">
                <a:latin typeface="Calibri" panose="020F0502020204030204" charset="0"/>
              </a:rPr>
              <a:t>	&lt;/center&gt;</a:t>
            </a:r>
            <a:endParaRPr lang="zh-CN" altLang="en-US" sz="1600" dirty="0">
              <a:latin typeface="Calibri" panose="020F0502020204030204" charset="0"/>
            </a:endParaRPr>
          </a:p>
          <a:p>
            <a:pPr indent="450850"/>
            <a:r>
              <a:rPr lang="en-US" altLang="zh-CN" sz="1600" dirty="0">
                <a:latin typeface="Calibri" panose="020F0502020204030204" charset="0"/>
              </a:rPr>
              <a:t>&lt;/body&gt;</a:t>
            </a:r>
            <a:endParaRPr lang="zh-CN" altLang="en-US" sz="1600" dirty="0">
              <a:latin typeface="Calibri" panose="020F0502020204030204" charset="0"/>
            </a:endParaRPr>
          </a:p>
          <a:p>
            <a:pPr indent="450850"/>
            <a:r>
              <a:rPr lang="en-US" altLang="zh-CN" sz="1600" dirty="0">
                <a:latin typeface="Calibri" panose="020F0502020204030204" charset="0"/>
              </a:rPr>
              <a:t>&lt;/html&gt;</a:t>
            </a:r>
            <a:endParaRPr lang="zh-CN" altLang="en-US" sz="2000" dirty="0">
              <a:latin typeface="Calibri" panose="020F0502020204030204" charset="0"/>
            </a:endParaRPr>
          </a:p>
        </p:txBody>
      </p:sp>
      <p:sp>
        <p:nvSpPr>
          <p:cNvPr id="7" name="标题 1"/>
          <p:cNvSpPr txBox="1"/>
          <p:nvPr/>
        </p:nvSpPr>
        <p:spPr bwMode="auto">
          <a:xfrm>
            <a:off x="838200" y="219075"/>
            <a:ext cx="8001000" cy="720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2400" kern="0" dirty="0">
                <a:latin typeface="+mj-lt"/>
                <a:ea typeface="+mj-ea"/>
                <a:cs typeface="+mj-cs"/>
              </a:rPr>
              <a:t>JSP</a:t>
            </a:r>
            <a:r>
              <a:rPr lang="zh-CN" altLang="en-US" sz="2400" kern="0" dirty="0">
                <a:latin typeface="+mj-lt"/>
                <a:ea typeface="+mj-ea"/>
                <a:cs typeface="+mj-cs"/>
              </a:rPr>
              <a:t>综合应用实例</a:t>
            </a:r>
            <a:br>
              <a:rPr lang="en-US" altLang="zh-CN" sz="2400" kern="0" dirty="0">
                <a:ea typeface="+mj-ea"/>
                <a:cs typeface="+mj-cs"/>
              </a:rPr>
            </a:br>
            <a:r>
              <a:rPr lang="zh-CN" altLang="en-US" sz="2400" kern="0" dirty="0">
                <a:latin typeface="+mj-lt"/>
                <a:ea typeface="+mj-ea"/>
                <a:cs typeface="+mj-cs"/>
              </a:rPr>
              <a:t>开发一个简单的留言系统</a:t>
            </a:r>
            <a:endParaRPr lang="zh-CN" altLang="en-US" sz="2400" kern="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C4CB274-5195-4ADC-BB9E-25E35E4C1796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4A1678-2C50-4C4D-B1F3-C03C0CB8F326}" type="slidenum">
              <a:rPr lang="zh-CN" altLang="en-US"/>
            </a:fld>
            <a:endParaRPr lang="en-US" altLang="zh-CN"/>
          </a:p>
        </p:txBody>
      </p:sp>
      <p:sp>
        <p:nvSpPr>
          <p:cNvPr id="102404" name="TextBox 2"/>
          <p:cNvSpPr txBox="1">
            <a:spLocks noChangeArrowheads="1"/>
          </p:cNvSpPr>
          <p:nvPr/>
        </p:nvSpPr>
        <p:spPr bwMode="auto">
          <a:xfrm>
            <a:off x="1992313" y="908051"/>
            <a:ext cx="8286750" cy="5584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indent="450850">
              <a:buClr>
                <a:srgbClr val="FF0000"/>
              </a:buClr>
              <a:buFont typeface="Wingdings 2" panose="05020102010507070707" pitchFamily="18" charset="2"/>
              <a:buChar char="³"/>
            </a:pPr>
            <a:r>
              <a:rPr lang="en-US" altLang="zh-CN" b="1">
                <a:latin typeface="Calibri" panose="020F0502020204030204" charset="0"/>
              </a:rPr>
              <a:t>10. </a:t>
            </a:r>
            <a:r>
              <a:rPr lang="zh-CN" altLang="en-US" b="1">
                <a:latin typeface="Calibri" panose="020F0502020204030204" charset="0"/>
              </a:rPr>
              <a:t>建立</a:t>
            </a:r>
            <a:r>
              <a:rPr lang="en-US" altLang="zh-CN" b="1">
                <a:latin typeface="Calibri" panose="020F0502020204030204" charset="0"/>
              </a:rPr>
              <a:t>AddServlet</a:t>
            </a:r>
            <a:r>
              <a:rPr lang="zh-CN" altLang="en-US" b="1">
                <a:latin typeface="Calibri" panose="020F0502020204030204" charset="0"/>
              </a:rPr>
              <a:t>类</a:t>
            </a:r>
            <a:endParaRPr lang="zh-CN" altLang="en-US" b="1">
              <a:latin typeface="Calibri" panose="020F0502020204030204" charset="0"/>
            </a:endParaRPr>
          </a:p>
          <a:p>
            <a:pPr indent="450850"/>
            <a:r>
              <a:rPr lang="zh-CN" altLang="en-US">
                <a:latin typeface="Calibri" panose="020F0502020204030204" charset="0"/>
              </a:rPr>
              <a:t>在</a:t>
            </a:r>
            <a:r>
              <a:rPr lang="en-US" altLang="zh-CN">
                <a:latin typeface="Calibri" panose="020F0502020204030204" charset="0"/>
              </a:rPr>
              <a:t>servlet</a:t>
            </a:r>
            <a:r>
              <a:rPr lang="zh-CN" altLang="en-US">
                <a:latin typeface="Calibri" panose="020F0502020204030204" charset="0"/>
              </a:rPr>
              <a:t>包下建立</a:t>
            </a:r>
            <a:r>
              <a:rPr lang="en-US" altLang="zh-CN">
                <a:latin typeface="Calibri" panose="020F0502020204030204" charset="0"/>
              </a:rPr>
              <a:t>AddServlet</a:t>
            </a:r>
            <a:r>
              <a:rPr lang="zh-CN" altLang="en-US">
                <a:latin typeface="Calibri" panose="020F0502020204030204" charset="0"/>
              </a:rPr>
              <a:t>来操作这些内容，其</a:t>
            </a:r>
            <a:r>
              <a:rPr lang="zh-CN" altLang="en-US">
                <a:latin typeface="Calibri" panose="020F0502020204030204" charset="0"/>
                <a:hlinkClick r:id="rId1" action="ppaction://hlinkfile"/>
              </a:rPr>
              <a:t>代码</a:t>
            </a:r>
            <a:r>
              <a:rPr lang="zh-CN" altLang="en-US">
                <a:latin typeface="Calibri" panose="020F0502020204030204" charset="0"/>
              </a:rPr>
              <a:t>。</a:t>
            </a:r>
            <a:endParaRPr lang="zh-CN" altLang="en-US">
              <a:latin typeface="Calibri" panose="020F0502020204030204" charset="0"/>
            </a:endParaRPr>
          </a:p>
          <a:p>
            <a:pPr indent="450850"/>
            <a:r>
              <a:rPr lang="zh-CN" altLang="en-US">
                <a:latin typeface="Calibri" panose="020F0502020204030204" charset="0"/>
              </a:rPr>
              <a:t>在这个</a:t>
            </a:r>
            <a:r>
              <a:rPr lang="en-US" altLang="zh-CN">
                <a:latin typeface="Calibri" panose="020F0502020204030204" charset="0"/>
              </a:rPr>
              <a:t>Servlet</a:t>
            </a:r>
            <a:r>
              <a:rPr lang="zh-CN" altLang="en-US">
                <a:latin typeface="Calibri" panose="020F0502020204030204" charset="0"/>
              </a:rPr>
              <a:t>类中，调用了</a:t>
            </a:r>
            <a:r>
              <a:rPr lang="en-US" altLang="zh-CN">
                <a:latin typeface="Calibri" panose="020F0502020204030204" charset="0"/>
              </a:rPr>
              <a:t>DB</a:t>
            </a:r>
            <a:r>
              <a:rPr lang="zh-CN" altLang="en-US">
                <a:latin typeface="Calibri" panose="020F0502020204030204" charset="0"/>
              </a:rPr>
              <a:t>类的插入留言信息方法，所以要在</a:t>
            </a:r>
            <a:r>
              <a:rPr lang="en-US" altLang="zh-CN">
                <a:latin typeface="Calibri" panose="020F0502020204030204" charset="0"/>
              </a:rPr>
              <a:t>DB</a:t>
            </a:r>
            <a:r>
              <a:rPr lang="zh-CN" altLang="en-US">
                <a:latin typeface="Calibri" panose="020F0502020204030204" charset="0"/>
              </a:rPr>
              <a:t>类中再添加上这个方法。其实如果大家已经很清楚整个过程，就可以一次性在</a:t>
            </a:r>
            <a:r>
              <a:rPr lang="en-US" altLang="zh-CN">
                <a:latin typeface="Calibri" panose="020F0502020204030204" charset="0"/>
              </a:rPr>
              <a:t>DB</a:t>
            </a:r>
            <a:r>
              <a:rPr lang="zh-CN" altLang="en-US">
                <a:latin typeface="Calibri" panose="020F0502020204030204" charset="0"/>
              </a:rPr>
              <a:t>类中把用到的方法全部写完，以便以后调用，这样会方便很多，而不是在用到时才去写。该方法代码如下：</a:t>
            </a:r>
            <a:endParaRPr lang="zh-CN" altLang="en-US">
              <a:latin typeface="Calibri" panose="020F0502020204030204" charset="0"/>
            </a:endParaRPr>
          </a:p>
          <a:p>
            <a:pPr indent="450850"/>
            <a:r>
              <a:rPr lang="en-US" altLang="zh-CN">
                <a:latin typeface="Calibri" panose="020F0502020204030204" charset="0"/>
              </a:rPr>
              <a:t>public boolean addInfo(LyTable ly){</a:t>
            </a:r>
            <a:endParaRPr lang="zh-CN" altLang="en-US">
              <a:latin typeface="Calibri" panose="020F0502020204030204" charset="0"/>
            </a:endParaRPr>
          </a:p>
          <a:p>
            <a:pPr indent="450850"/>
            <a:r>
              <a:rPr lang="en-US" altLang="zh-CN">
                <a:latin typeface="Calibri" panose="020F0502020204030204" charset="0"/>
              </a:rPr>
              <a:t>	try{</a:t>
            </a:r>
            <a:endParaRPr lang="zh-CN" altLang="en-US">
              <a:latin typeface="Calibri" panose="020F0502020204030204" charset="0"/>
            </a:endParaRPr>
          </a:p>
          <a:p>
            <a:pPr indent="450850"/>
            <a:r>
              <a:rPr lang="en-US" altLang="zh-CN">
                <a:latin typeface="Calibri" panose="020F0502020204030204" charset="0"/>
              </a:rPr>
              <a:t>		pstmt=ct.prepareStatement("insert into [lyTable] values(?,?,?,?)");</a:t>
            </a:r>
            <a:endParaRPr lang="zh-CN" altLang="en-US">
              <a:latin typeface="Calibri" panose="020F0502020204030204" charset="0"/>
            </a:endParaRPr>
          </a:p>
          <a:p>
            <a:pPr indent="450850"/>
            <a:r>
              <a:rPr lang="en-US" altLang="zh-CN">
                <a:latin typeface="Calibri" panose="020F0502020204030204" charset="0"/>
              </a:rPr>
              <a:t>		pstmt.setInt(1, ly.getUserId());</a:t>
            </a:r>
            <a:endParaRPr lang="zh-CN" altLang="en-US">
              <a:latin typeface="Calibri" panose="020F0502020204030204" charset="0"/>
            </a:endParaRPr>
          </a:p>
          <a:p>
            <a:pPr indent="450850"/>
            <a:r>
              <a:rPr lang="en-US" altLang="zh-CN">
                <a:latin typeface="Calibri" panose="020F0502020204030204" charset="0"/>
              </a:rPr>
              <a:t>		pstmt.setDate(2, ly.getDate());</a:t>
            </a:r>
            <a:endParaRPr lang="zh-CN" altLang="en-US">
              <a:latin typeface="Calibri" panose="020F0502020204030204" charset="0"/>
            </a:endParaRPr>
          </a:p>
          <a:p>
            <a:pPr indent="450850"/>
            <a:r>
              <a:rPr lang="en-US" altLang="zh-CN">
                <a:latin typeface="Calibri" panose="020F0502020204030204" charset="0"/>
              </a:rPr>
              <a:t>		pstmt.setString(3, ly.getTitle());</a:t>
            </a:r>
            <a:endParaRPr lang="zh-CN" altLang="en-US">
              <a:latin typeface="Calibri" panose="020F0502020204030204" charset="0"/>
            </a:endParaRPr>
          </a:p>
          <a:p>
            <a:pPr indent="450850"/>
            <a:r>
              <a:rPr lang="en-US" altLang="zh-CN">
                <a:latin typeface="Calibri" panose="020F0502020204030204" charset="0"/>
              </a:rPr>
              <a:t>		pstmt.setString(4, ly.getContent());</a:t>
            </a:r>
            <a:endParaRPr lang="zh-CN" altLang="en-US">
              <a:latin typeface="Calibri" panose="020F0502020204030204" charset="0"/>
            </a:endParaRPr>
          </a:p>
          <a:p>
            <a:pPr indent="450850"/>
            <a:r>
              <a:rPr lang="en-US" altLang="zh-CN">
                <a:latin typeface="Calibri" panose="020F0502020204030204" charset="0"/>
              </a:rPr>
              <a:t>		pstmt.executeUpdate();</a:t>
            </a:r>
            <a:endParaRPr lang="zh-CN" altLang="en-US">
              <a:latin typeface="Calibri" panose="020F0502020204030204" charset="0"/>
            </a:endParaRPr>
          </a:p>
          <a:p>
            <a:pPr indent="450850"/>
            <a:r>
              <a:rPr lang="en-US" altLang="zh-CN">
                <a:latin typeface="Calibri" panose="020F0502020204030204" charset="0"/>
              </a:rPr>
              <a:t>		return true;</a:t>
            </a:r>
            <a:endParaRPr lang="zh-CN" altLang="en-US">
              <a:latin typeface="Calibri" panose="020F0502020204030204" charset="0"/>
            </a:endParaRPr>
          </a:p>
          <a:p>
            <a:pPr indent="450850"/>
            <a:r>
              <a:rPr lang="en-US" altLang="zh-CN">
                <a:latin typeface="Calibri" panose="020F0502020204030204" charset="0"/>
              </a:rPr>
              <a:t>	}catch(Exception e){</a:t>
            </a:r>
            <a:endParaRPr lang="zh-CN" altLang="en-US">
              <a:latin typeface="Calibri" panose="020F0502020204030204" charset="0"/>
            </a:endParaRPr>
          </a:p>
          <a:p>
            <a:pPr indent="450850"/>
            <a:r>
              <a:rPr lang="en-US" altLang="zh-CN">
                <a:latin typeface="Calibri" panose="020F0502020204030204" charset="0"/>
              </a:rPr>
              <a:t>		e.printStackTrace();</a:t>
            </a:r>
            <a:endParaRPr lang="zh-CN" altLang="en-US">
              <a:latin typeface="Calibri" panose="020F0502020204030204" charset="0"/>
            </a:endParaRPr>
          </a:p>
          <a:p>
            <a:pPr indent="450850"/>
            <a:r>
              <a:rPr lang="en-US" altLang="zh-CN">
                <a:latin typeface="Calibri" panose="020F0502020204030204" charset="0"/>
              </a:rPr>
              <a:t>		return false;</a:t>
            </a:r>
            <a:endParaRPr lang="zh-CN" altLang="en-US">
              <a:latin typeface="Calibri" panose="020F0502020204030204" charset="0"/>
            </a:endParaRPr>
          </a:p>
          <a:p>
            <a:pPr indent="450850"/>
            <a:r>
              <a:rPr lang="en-US" altLang="zh-CN">
                <a:latin typeface="Calibri" panose="020F0502020204030204" charset="0"/>
              </a:rPr>
              <a:t>	}</a:t>
            </a:r>
            <a:endParaRPr lang="zh-CN" altLang="en-US">
              <a:latin typeface="Calibri" panose="020F0502020204030204" charset="0"/>
            </a:endParaRPr>
          </a:p>
          <a:p>
            <a:pPr indent="450850"/>
            <a:r>
              <a:rPr lang="en-US" altLang="zh-CN">
                <a:latin typeface="Calibri" panose="020F0502020204030204" charset="0"/>
              </a:rPr>
              <a:t>}</a:t>
            </a:r>
            <a:endParaRPr lang="zh-CN" altLang="en-US" sz="2000">
              <a:latin typeface="Calibri" panose="020F0502020204030204" charset="0"/>
            </a:endParaRPr>
          </a:p>
        </p:txBody>
      </p:sp>
      <p:sp>
        <p:nvSpPr>
          <p:cNvPr id="7" name="标题 1"/>
          <p:cNvSpPr txBox="1"/>
          <p:nvPr/>
        </p:nvSpPr>
        <p:spPr bwMode="auto">
          <a:xfrm>
            <a:off x="838200" y="219075"/>
            <a:ext cx="8001000" cy="720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2400" kern="0" dirty="0">
                <a:latin typeface="+mj-lt"/>
                <a:ea typeface="+mj-ea"/>
                <a:cs typeface="+mj-cs"/>
              </a:rPr>
              <a:t>JSP</a:t>
            </a:r>
            <a:r>
              <a:rPr lang="zh-CN" altLang="en-US" sz="2400" kern="0" dirty="0">
                <a:latin typeface="+mj-lt"/>
                <a:ea typeface="+mj-ea"/>
                <a:cs typeface="+mj-cs"/>
              </a:rPr>
              <a:t>综合应用实例</a:t>
            </a:r>
            <a:br>
              <a:rPr lang="en-US" altLang="zh-CN" sz="2400" kern="0" dirty="0">
                <a:ea typeface="+mj-ea"/>
                <a:cs typeface="+mj-cs"/>
              </a:rPr>
            </a:br>
            <a:r>
              <a:rPr lang="zh-CN" altLang="en-US" sz="2400" kern="0" dirty="0">
                <a:latin typeface="+mj-lt"/>
                <a:ea typeface="+mj-ea"/>
                <a:cs typeface="+mj-cs"/>
              </a:rPr>
              <a:t>开发一个简单的留言系统</a:t>
            </a:r>
            <a:endParaRPr lang="zh-CN" altLang="en-US" sz="2400" kern="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1B2698E-A1F0-4B5E-B9F6-BAD1291D324A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E06C88-FF1A-4FE8-9AFA-D53E9D96AAEE}" type="slidenum">
              <a:rPr lang="zh-CN" altLang="en-US"/>
            </a:fld>
            <a:endParaRPr lang="en-US" altLang="zh-CN"/>
          </a:p>
        </p:txBody>
      </p:sp>
      <p:sp>
        <p:nvSpPr>
          <p:cNvPr id="103428" name="TextBox 2"/>
          <p:cNvSpPr txBox="1">
            <a:spLocks noChangeArrowheads="1"/>
          </p:cNvSpPr>
          <p:nvPr/>
        </p:nvSpPr>
        <p:spPr bwMode="auto">
          <a:xfrm>
            <a:off x="2135188" y="981076"/>
            <a:ext cx="8215312" cy="50022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indent="450850">
              <a:buClr>
                <a:srgbClr val="FF0000"/>
              </a:buClr>
              <a:buFont typeface="Wingdings 2" panose="05020102010507070707" pitchFamily="18" charset="2"/>
              <a:buChar char="³"/>
            </a:pPr>
            <a:r>
              <a:rPr lang="en-US" altLang="zh-CN" sz="2000" b="1">
                <a:latin typeface="Calibri" panose="020F0502020204030204" charset="0"/>
              </a:rPr>
              <a:t>11. </a:t>
            </a:r>
            <a:r>
              <a:rPr lang="zh-CN" altLang="en-US" sz="2000" b="1">
                <a:latin typeface="Calibri" panose="020F0502020204030204" charset="0"/>
              </a:rPr>
              <a:t>创建成功页面</a:t>
            </a:r>
            <a:endParaRPr lang="zh-CN" altLang="en-US" sz="2000" b="1">
              <a:latin typeface="Calibri" panose="020F0502020204030204" charset="0"/>
            </a:endParaRPr>
          </a:p>
          <a:p>
            <a:pPr indent="450850"/>
            <a:r>
              <a:rPr lang="zh-CN" altLang="en-US" sz="2000">
                <a:latin typeface="Calibri" panose="020F0502020204030204" charset="0"/>
              </a:rPr>
              <a:t>在</a:t>
            </a:r>
            <a:r>
              <a:rPr lang="en-US" altLang="zh-CN" sz="2000">
                <a:latin typeface="Calibri" panose="020F0502020204030204" charset="0"/>
              </a:rPr>
              <a:t>AddServlet</a:t>
            </a:r>
            <a:r>
              <a:rPr lang="zh-CN" altLang="en-US" sz="2000">
                <a:latin typeface="Calibri" panose="020F0502020204030204" charset="0"/>
              </a:rPr>
              <a:t>中我们发现，成功后去了一个告诉用户成功的</a:t>
            </a:r>
            <a:r>
              <a:rPr lang="en-US" altLang="zh-CN" sz="2000">
                <a:latin typeface="Calibri" panose="020F0502020204030204" charset="0"/>
              </a:rPr>
              <a:t>success.jsp</a:t>
            </a:r>
            <a:r>
              <a:rPr lang="zh-CN" altLang="en-US" sz="2000">
                <a:latin typeface="Calibri" panose="020F0502020204030204" charset="0"/>
              </a:rPr>
              <a:t>页面，该页面代码为：</a:t>
            </a:r>
            <a:endParaRPr lang="zh-CN" altLang="en-US" sz="2000">
              <a:latin typeface="Calibri" panose="020F0502020204030204" charset="0"/>
            </a:endParaRPr>
          </a:p>
          <a:p>
            <a:pPr indent="450850"/>
            <a:r>
              <a:rPr lang="en-US" altLang="zh-CN">
                <a:latin typeface="Calibri" panose="020F0502020204030204" charset="0"/>
              </a:rPr>
              <a:t>&lt;%@ page language="java" pageEncoding="gb2312"%&gt;</a:t>
            </a:r>
            <a:endParaRPr lang="zh-CN" altLang="en-US">
              <a:latin typeface="Calibri" panose="020F0502020204030204" charset="0"/>
            </a:endParaRPr>
          </a:p>
          <a:p>
            <a:pPr indent="450850"/>
            <a:r>
              <a:rPr lang="en-US" altLang="zh-CN">
                <a:latin typeface="Calibri" panose="020F0502020204030204" charset="0"/>
              </a:rPr>
              <a:t>&lt;html&gt;</a:t>
            </a:r>
            <a:endParaRPr lang="zh-CN" altLang="en-US">
              <a:latin typeface="Calibri" panose="020F0502020204030204" charset="0"/>
            </a:endParaRPr>
          </a:p>
          <a:p>
            <a:pPr indent="450850"/>
            <a:r>
              <a:rPr lang="en-US" altLang="zh-CN">
                <a:latin typeface="Calibri" panose="020F0502020204030204" charset="0"/>
              </a:rPr>
              <a:t>&lt;head&gt;</a:t>
            </a:r>
            <a:endParaRPr lang="zh-CN" altLang="en-US">
              <a:latin typeface="Calibri" panose="020F0502020204030204" charset="0"/>
            </a:endParaRPr>
          </a:p>
          <a:p>
            <a:pPr indent="450850"/>
            <a:r>
              <a:rPr lang="en-US" altLang="zh-CN">
                <a:latin typeface="Calibri" panose="020F0502020204030204" charset="0"/>
              </a:rPr>
              <a:t>    	&lt;title&gt;</a:t>
            </a:r>
            <a:r>
              <a:rPr lang="zh-CN" altLang="en-US">
                <a:latin typeface="Calibri" panose="020F0502020204030204" charset="0"/>
              </a:rPr>
              <a:t>成功界面</a:t>
            </a:r>
            <a:r>
              <a:rPr lang="en-US">
                <a:latin typeface="Calibri" panose="020F0502020204030204" charset="0"/>
              </a:rPr>
              <a:t> </a:t>
            </a:r>
            <a:r>
              <a:rPr lang="en-US" altLang="zh-CN">
                <a:latin typeface="Calibri" panose="020F0502020204030204" charset="0"/>
              </a:rPr>
              <a:t>&lt;/title&gt;</a:t>
            </a:r>
            <a:endParaRPr lang="zh-CN" altLang="en-US">
              <a:latin typeface="Calibri" panose="020F0502020204030204" charset="0"/>
            </a:endParaRPr>
          </a:p>
          <a:p>
            <a:pPr indent="450850"/>
            <a:r>
              <a:rPr lang="en-US" altLang="zh-CN">
                <a:latin typeface="Calibri" panose="020F0502020204030204" charset="0"/>
              </a:rPr>
              <a:t>&lt;/head&gt;</a:t>
            </a:r>
            <a:endParaRPr lang="zh-CN" altLang="en-US">
              <a:latin typeface="Calibri" panose="020F0502020204030204" charset="0"/>
            </a:endParaRPr>
          </a:p>
          <a:p>
            <a:pPr indent="450850"/>
            <a:r>
              <a:rPr lang="en-US" altLang="zh-CN">
                <a:latin typeface="Calibri" panose="020F0502020204030204" charset="0"/>
              </a:rPr>
              <a:t>&lt;body bgcolor="#E3E3E3"&gt;</a:t>
            </a:r>
            <a:endParaRPr lang="zh-CN" altLang="en-US">
              <a:latin typeface="Calibri" panose="020F0502020204030204" charset="0"/>
            </a:endParaRPr>
          </a:p>
          <a:p>
            <a:pPr indent="450850"/>
            <a:r>
              <a:rPr lang="en-US" altLang="zh-CN">
                <a:latin typeface="Calibri" panose="020F0502020204030204" charset="0"/>
              </a:rPr>
              <a:t>	</a:t>
            </a:r>
            <a:r>
              <a:rPr lang="zh-CN" altLang="en-US">
                <a:latin typeface="Calibri" panose="020F0502020204030204" charset="0"/>
              </a:rPr>
              <a:t>留言成功，单击</a:t>
            </a:r>
            <a:r>
              <a:rPr lang="en-US" altLang="zh-CN">
                <a:latin typeface="Calibri" panose="020F0502020204030204" charset="0"/>
              </a:rPr>
              <a:t>&lt;a href="mainServlet"&gt;</a:t>
            </a:r>
            <a:r>
              <a:rPr lang="zh-CN" altLang="en-US">
                <a:latin typeface="Calibri" panose="020F0502020204030204" charset="0"/>
              </a:rPr>
              <a:t>这里</a:t>
            </a:r>
            <a:r>
              <a:rPr lang="en-US" altLang="zh-CN">
                <a:latin typeface="Calibri" panose="020F0502020204030204" charset="0"/>
              </a:rPr>
              <a:t>&lt;/a&gt;</a:t>
            </a:r>
            <a:r>
              <a:rPr lang="zh-CN" altLang="en-US">
                <a:latin typeface="Calibri" panose="020F0502020204030204" charset="0"/>
              </a:rPr>
              <a:t>返回主界面。</a:t>
            </a:r>
            <a:endParaRPr lang="zh-CN" altLang="en-US">
              <a:latin typeface="Calibri" panose="020F0502020204030204" charset="0"/>
            </a:endParaRPr>
          </a:p>
          <a:p>
            <a:pPr indent="450850"/>
            <a:r>
              <a:rPr lang="en-US" altLang="zh-CN">
                <a:latin typeface="Calibri" panose="020F0502020204030204" charset="0"/>
              </a:rPr>
              <a:t>&lt;/body&gt;</a:t>
            </a:r>
            <a:endParaRPr lang="zh-CN" altLang="en-US">
              <a:latin typeface="Calibri" panose="020F0502020204030204" charset="0"/>
            </a:endParaRPr>
          </a:p>
          <a:p>
            <a:pPr indent="450850"/>
            <a:r>
              <a:rPr lang="en-US" altLang="zh-CN">
                <a:latin typeface="Calibri" panose="020F0502020204030204" charset="0"/>
              </a:rPr>
              <a:t>&lt;/html&gt;</a:t>
            </a:r>
            <a:endParaRPr lang="zh-CN" altLang="en-US">
              <a:latin typeface="Calibri" panose="020F0502020204030204" charset="0"/>
            </a:endParaRPr>
          </a:p>
          <a:p>
            <a:pPr indent="450850"/>
            <a:r>
              <a:rPr lang="zh-CN" altLang="en-US" sz="2000">
                <a:latin typeface="Calibri" panose="020F0502020204030204" charset="0"/>
              </a:rPr>
              <a:t>在该页面中有一个超链接，该链接是去</a:t>
            </a:r>
            <a:r>
              <a:rPr lang="en-US" altLang="zh-CN" sz="2000">
                <a:latin typeface="Calibri" panose="020F0502020204030204" charset="0"/>
              </a:rPr>
              <a:t>mainServlet</a:t>
            </a:r>
            <a:r>
              <a:rPr lang="zh-CN" altLang="en-US" sz="2000">
                <a:latin typeface="Calibri" panose="020F0502020204030204" charset="0"/>
              </a:rPr>
              <a:t>，这里应该是第二次访问这个</a:t>
            </a:r>
            <a:r>
              <a:rPr lang="en-US" altLang="zh-CN" sz="2000">
                <a:latin typeface="Calibri" panose="020F0502020204030204" charset="0"/>
              </a:rPr>
              <a:t>Servlet</a:t>
            </a:r>
            <a:r>
              <a:rPr lang="zh-CN" altLang="en-US" sz="2000">
                <a:latin typeface="Calibri" panose="020F0502020204030204" charset="0"/>
              </a:rPr>
              <a:t>了，所以在该</a:t>
            </a:r>
            <a:r>
              <a:rPr lang="en-US" altLang="zh-CN" sz="2000">
                <a:latin typeface="Calibri" panose="020F0502020204030204" charset="0"/>
              </a:rPr>
              <a:t>Servlet</a:t>
            </a:r>
            <a:r>
              <a:rPr lang="zh-CN" altLang="en-US" sz="2000">
                <a:latin typeface="Calibri" panose="020F0502020204030204" charset="0"/>
              </a:rPr>
              <a:t>中可以从</a:t>
            </a:r>
            <a:r>
              <a:rPr lang="en-US" altLang="zh-CN" sz="2000">
                <a:latin typeface="Calibri" panose="020F0502020204030204" charset="0"/>
              </a:rPr>
              <a:t>session</a:t>
            </a:r>
            <a:r>
              <a:rPr lang="zh-CN" altLang="en-US" sz="2000">
                <a:latin typeface="Calibri" panose="020F0502020204030204" charset="0"/>
              </a:rPr>
              <a:t>取到当前用户的对象，不用再一次查询数据库，而只是把留言表中的信息查出保存，然后跳转到</a:t>
            </a:r>
            <a:r>
              <a:rPr lang="en-US" altLang="zh-CN" sz="2000">
                <a:latin typeface="Calibri" panose="020F0502020204030204" charset="0"/>
              </a:rPr>
              <a:t>main.jsp</a:t>
            </a:r>
            <a:r>
              <a:rPr lang="zh-CN" altLang="en-US" sz="2000">
                <a:latin typeface="Calibri" panose="020F0502020204030204" charset="0"/>
              </a:rPr>
              <a:t>。</a:t>
            </a:r>
            <a:endParaRPr lang="zh-CN" altLang="en-US" sz="2000">
              <a:latin typeface="Calibri" panose="020F0502020204030204" charset="0"/>
            </a:endParaRPr>
          </a:p>
          <a:p>
            <a:pPr indent="450850"/>
            <a:endParaRPr lang="zh-CN" altLang="en-US" sz="2000">
              <a:latin typeface="Calibri" panose="020F0502020204030204" charset="0"/>
            </a:endParaRPr>
          </a:p>
        </p:txBody>
      </p:sp>
      <p:sp>
        <p:nvSpPr>
          <p:cNvPr id="7" name="标题 1"/>
          <p:cNvSpPr txBox="1"/>
          <p:nvPr/>
        </p:nvSpPr>
        <p:spPr bwMode="auto">
          <a:xfrm>
            <a:off x="838200" y="219075"/>
            <a:ext cx="8001000" cy="720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2400" kern="0" dirty="0">
                <a:latin typeface="+mj-lt"/>
                <a:ea typeface="+mj-ea"/>
                <a:cs typeface="+mj-cs"/>
              </a:rPr>
              <a:t>JSP</a:t>
            </a:r>
            <a:r>
              <a:rPr lang="zh-CN" altLang="en-US" sz="2400" kern="0" dirty="0">
                <a:latin typeface="+mj-lt"/>
                <a:ea typeface="+mj-ea"/>
                <a:cs typeface="+mj-cs"/>
              </a:rPr>
              <a:t>综合应用实例</a:t>
            </a:r>
            <a:br>
              <a:rPr lang="en-US" altLang="zh-CN" sz="2400" kern="0" dirty="0">
                <a:ea typeface="+mj-ea"/>
                <a:cs typeface="+mj-cs"/>
              </a:rPr>
            </a:br>
            <a:r>
              <a:rPr lang="zh-CN" altLang="en-US" sz="2400" kern="0" dirty="0">
                <a:latin typeface="+mj-lt"/>
                <a:ea typeface="+mj-ea"/>
                <a:cs typeface="+mj-cs"/>
              </a:rPr>
              <a:t>开发一个简单的留言系统</a:t>
            </a:r>
            <a:endParaRPr lang="zh-CN" altLang="en-US" sz="2400" kern="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44BA238-6386-4409-8AD8-1EE0EBD7D908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4CC795-72EC-4C13-B0F1-81EC4C956B55}" type="slidenum">
              <a:rPr lang="zh-CN" altLang="en-US"/>
            </a:fld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1992313" y="908050"/>
            <a:ext cx="8215312" cy="553997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indent="450850">
              <a:buClr>
                <a:srgbClr val="FF0000"/>
              </a:buClr>
              <a:buFont typeface="Wingdings 2" panose="05020102010507070707" pitchFamily="18" charset="2"/>
              <a:buChar char="³"/>
              <a:defRPr/>
            </a:pPr>
            <a:r>
              <a:rPr lang="en-US" b="1" dirty="0"/>
              <a:t>12. </a:t>
            </a:r>
            <a:r>
              <a:rPr lang="zh-CN" altLang="en-US" b="1" dirty="0"/>
              <a:t>配置</a:t>
            </a:r>
            <a:r>
              <a:rPr lang="en-US" b="1" dirty="0"/>
              <a:t>web.xml</a:t>
            </a:r>
            <a:endParaRPr lang="zh-CN" altLang="en-US" b="1" dirty="0"/>
          </a:p>
          <a:p>
            <a:pPr indent="450850">
              <a:defRPr/>
            </a:pPr>
            <a:r>
              <a:rPr lang="zh-CN" altLang="en-US" dirty="0"/>
              <a:t>在讲</a:t>
            </a:r>
            <a:r>
              <a:rPr lang="en-US" dirty="0" err="1"/>
              <a:t>Servlet</a:t>
            </a:r>
            <a:r>
              <a:rPr lang="zh-CN" altLang="en-US" dirty="0"/>
              <a:t>时我们说过，有一个</a:t>
            </a:r>
            <a:r>
              <a:rPr lang="en-US" dirty="0" err="1"/>
              <a:t>Servlet</a:t>
            </a:r>
            <a:r>
              <a:rPr lang="zh-CN" altLang="en-US" dirty="0"/>
              <a:t>，就要有其配置文件与其对应，而这里有两个</a:t>
            </a:r>
            <a:r>
              <a:rPr lang="en-US" dirty="0" err="1"/>
              <a:t>Servlet</a:t>
            </a:r>
            <a:r>
              <a:rPr lang="zh-CN" altLang="en-US" dirty="0"/>
              <a:t>，所以在</a:t>
            </a:r>
            <a:r>
              <a:rPr lang="en-US" dirty="0"/>
              <a:t>web.xml</a:t>
            </a:r>
            <a:r>
              <a:rPr lang="zh-CN" altLang="en-US" dirty="0"/>
              <a:t>中就应该为它们配置，其</a:t>
            </a:r>
            <a:r>
              <a:rPr lang="zh-CN" altLang="en-US" dirty="0">
                <a:hlinkClick r:id="rId1" action="ppaction://hlinkfile"/>
              </a:rPr>
              <a:t>代码</a:t>
            </a:r>
            <a:r>
              <a:rPr lang="zh-CN" altLang="en-US" dirty="0"/>
              <a:t>。</a:t>
            </a:r>
            <a:endParaRPr lang="zh-CN" altLang="en-US" dirty="0"/>
          </a:p>
          <a:p>
            <a:pPr indent="450850">
              <a:buClr>
                <a:srgbClr val="FF0000"/>
              </a:buClr>
              <a:buFont typeface="Wingdings 2" panose="05020102010507070707" pitchFamily="18" charset="2"/>
              <a:buChar char="³"/>
              <a:defRPr/>
            </a:pPr>
            <a:r>
              <a:rPr lang="en-US" b="1" dirty="0"/>
              <a:t>13. </a:t>
            </a:r>
            <a:r>
              <a:rPr lang="zh-CN" altLang="en-US" b="1" dirty="0"/>
              <a:t>创建注册页面</a:t>
            </a:r>
            <a:endParaRPr lang="zh-CN" altLang="en-US" b="1" dirty="0"/>
          </a:p>
          <a:p>
            <a:pPr indent="450850">
              <a:defRPr/>
            </a:pPr>
            <a:r>
              <a:rPr lang="zh-CN" altLang="en-US" dirty="0"/>
              <a:t>注册页面</a:t>
            </a:r>
            <a:r>
              <a:rPr lang="en-US" dirty="0"/>
              <a:t>register.jsp</a:t>
            </a:r>
            <a:r>
              <a:rPr lang="zh-CN" altLang="en-US" dirty="0">
                <a:hlinkClick r:id="rId2" action="ppaction://hlinkfile"/>
              </a:rPr>
              <a:t>代码</a:t>
            </a:r>
            <a:r>
              <a:rPr lang="zh-CN" altLang="en-US" dirty="0"/>
              <a:t>。</a:t>
            </a:r>
            <a:endParaRPr lang="zh-CN" altLang="en-US" dirty="0"/>
          </a:p>
          <a:p>
            <a:pPr indent="450850">
              <a:buClr>
                <a:srgbClr val="FF0000"/>
              </a:buClr>
              <a:buFont typeface="Wingdings 2" panose="05020102010507070707" pitchFamily="18" charset="2"/>
              <a:buChar char="³"/>
              <a:defRPr/>
            </a:pPr>
            <a:r>
              <a:rPr lang="en-US" b="1" dirty="0"/>
              <a:t>14. </a:t>
            </a:r>
            <a:r>
              <a:rPr lang="zh-CN" altLang="en-US" b="1" dirty="0"/>
              <a:t>创建</a:t>
            </a:r>
            <a:r>
              <a:rPr lang="en-US" b="1" dirty="0" err="1"/>
              <a:t>RegisterServlet</a:t>
            </a:r>
            <a:r>
              <a:rPr lang="zh-CN" altLang="en-US" b="1" dirty="0"/>
              <a:t>类</a:t>
            </a:r>
            <a:endParaRPr lang="zh-CN" altLang="en-US" b="1" dirty="0"/>
          </a:p>
          <a:p>
            <a:pPr indent="450850">
              <a:defRPr/>
            </a:pPr>
            <a:r>
              <a:rPr lang="zh-CN" altLang="en-US" dirty="0"/>
              <a:t>代码实现和登录差不多，只是实现的功能不同而已，这里不多做解释，</a:t>
            </a:r>
            <a:r>
              <a:rPr lang="zh-CN" altLang="en-US" dirty="0">
                <a:hlinkClick r:id="rId3" action="ppaction://hlinkfile"/>
              </a:rPr>
              <a:t>代码</a:t>
            </a:r>
            <a:r>
              <a:rPr lang="zh-CN" altLang="en-US" dirty="0"/>
              <a:t>。</a:t>
            </a:r>
            <a:endParaRPr lang="zh-CN" altLang="en-US" dirty="0"/>
          </a:p>
          <a:p>
            <a:pPr>
              <a:defRPr/>
            </a:pPr>
            <a:r>
              <a:rPr lang="zh-CN" altLang="en-US" dirty="0"/>
              <a:t>当然，需要在</a:t>
            </a:r>
            <a:r>
              <a:rPr lang="en-US" dirty="0"/>
              <a:t>DB</a:t>
            </a:r>
            <a:r>
              <a:rPr lang="zh-CN" altLang="en-US" dirty="0"/>
              <a:t>类中加上插入用户名和密码的方法。该方法代码如下：</a:t>
            </a:r>
            <a:endParaRPr lang="zh-CN" altLang="en-US" dirty="0"/>
          </a:p>
          <a:p>
            <a:pPr indent="450850">
              <a:defRPr/>
            </a:pPr>
            <a:r>
              <a:rPr lang="en-US" sz="1600" dirty="0"/>
              <a:t>public </a:t>
            </a:r>
            <a:r>
              <a:rPr lang="en-US" sz="1600" dirty="0" err="1"/>
              <a:t>boolean</a:t>
            </a:r>
            <a:r>
              <a:rPr lang="en-US" sz="1600" dirty="0"/>
              <a:t> </a:t>
            </a:r>
            <a:r>
              <a:rPr lang="en-US" sz="1600" dirty="0" err="1"/>
              <a:t>insertUser</a:t>
            </a:r>
            <a:r>
              <a:rPr lang="en-US" sz="1600" dirty="0"/>
              <a:t>(String </a:t>
            </a:r>
            <a:r>
              <a:rPr lang="en-US" sz="1600" dirty="0" err="1"/>
              <a:t>username,String</a:t>
            </a:r>
            <a:r>
              <a:rPr lang="en-US" sz="1600" dirty="0"/>
              <a:t> </a:t>
            </a:r>
            <a:r>
              <a:rPr lang="en-US" sz="1600" dirty="0" err="1"/>
              <a:t>pwd</a:t>
            </a:r>
            <a:r>
              <a:rPr lang="en-US" sz="1600" dirty="0"/>
              <a:t>){</a:t>
            </a:r>
            <a:endParaRPr lang="zh-CN" altLang="en-US" sz="1600" dirty="0"/>
          </a:p>
          <a:p>
            <a:pPr indent="450850">
              <a:defRPr/>
            </a:pPr>
            <a:r>
              <a:rPr lang="en-US" sz="1600" dirty="0"/>
              <a:t>	try{</a:t>
            </a:r>
            <a:endParaRPr lang="zh-CN" altLang="en-US" sz="1600" dirty="0"/>
          </a:p>
          <a:p>
            <a:pPr indent="450850">
              <a:defRPr/>
            </a:pPr>
            <a:r>
              <a:rPr lang="en-US" sz="1600" dirty="0"/>
              <a:t>		</a:t>
            </a:r>
            <a:r>
              <a:rPr lang="en-US" sz="1600" dirty="0" err="1"/>
              <a:t>pstmt</a:t>
            </a:r>
            <a:r>
              <a:rPr lang="en-US" sz="1600" dirty="0"/>
              <a:t>=</a:t>
            </a:r>
            <a:r>
              <a:rPr lang="en-US" sz="1600" dirty="0" err="1"/>
              <a:t>ct.prepareStatement</a:t>
            </a:r>
            <a:r>
              <a:rPr lang="en-US" sz="1600" dirty="0"/>
              <a:t>("insert into [</a:t>
            </a:r>
            <a:r>
              <a:rPr lang="en-US" sz="1600" dirty="0" err="1"/>
              <a:t>userTable</a:t>
            </a:r>
            <a:r>
              <a:rPr lang="en-US" sz="1600" dirty="0"/>
              <a:t>] values(?,?)");</a:t>
            </a:r>
            <a:endParaRPr lang="zh-CN" altLang="en-US" sz="1600" dirty="0"/>
          </a:p>
          <a:p>
            <a:pPr indent="450850">
              <a:defRPr/>
            </a:pPr>
            <a:r>
              <a:rPr lang="en-US" sz="1600" dirty="0"/>
              <a:t>		</a:t>
            </a:r>
            <a:r>
              <a:rPr lang="en-US" sz="1600" dirty="0" err="1"/>
              <a:t>pstmt.setString</a:t>
            </a:r>
            <a:r>
              <a:rPr lang="en-US" sz="1600" dirty="0"/>
              <a:t>(1, username);</a:t>
            </a:r>
            <a:endParaRPr lang="zh-CN" altLang="en-US" sz="1600" dirty="0"/>
          </a:p>
          <a:p>
            <a:pPr indent="450850">
              <a:defRPr/>
            </a:pPr>
            <a:r>
              <a:rPr lang="en-US" sz="1600" dirty="0"/>
              <a:t>		</a:t>
            </a:r>
            <a:r>
              <a:rPr lang="en-US" sz="1600" dirty="0" err="1"/>
              <a:t>pstmt.setString</a:t>
            </a:r>
            <a:r>
              <a:rPr lang="en-US" sz="1600" dirty="0"/>
              <a:t>(2, </a:t>
            </a:r>
            <a:r>
              <a:rPr lang="en-US" sz="1600" dirty="0" err="1"/>
              <a:t>pwd</a:t>
            </a:r>
            <a:r>
              <a:rPr lang="en-US" sz="1600" dirty="0"/>
              <a:t>);</a:t>
            </a:r>
            <a:endParaRPr lang="zh-CN" altLang="en-US" sz="1600" dirty="0"/>
          </a:p>
          <a:p>
            <a:pPr indent="450850">
              <a:defRPr/>
            </a:pPr>
            <a:r>
              <a:rPr lang="en-US" sz="1600" dirty="0"/>
              <a:t>		</a:t>
            </a:r>
            <a:r>
              <a:rPr lang="en-US" sz="1600" dirty="0" err="1"/>
              <a:t>pstmt.executeUpdate</a:t>
            </a:r>
            <a:r>
              <a:rPr lang="en-US" sz="1600" dirty="0"/>
              <a:t>();</a:t>
            </a:r>
            <a:endParaRPr lang="zh-CN" altLang="en-US" sz="1600" dirty="0"/>
          </a:p>
          <a:p>
            <a:pPr indent="450850">
              <a:defRPr/>
            </a:pPr>
            <a:r>
              <a:rPr lang="en-US" sz="1600" dirty="0"/>
              <a:t>		return true;</a:t>
            </a:r>
            <a:endParaRPr lang="zh-CN" altLang="en-US" sz="1600" dirty="0"/>
          </a:p>
          <a:p>
            <a:pPr indent="450850">
              <a:defRPr/>
            </a:pPr>
            <a:r>
              <a:rPr lang="en-US" sz="1600" dirty="0"/>
              <a:t>	}catch(Exception e){</a:t>
            </a:r>
            <a:endParaRPr lang="zh-CN" altLang="en-US" sz="1600" dirty="0"/>
          </a:p>
          <a:p>
            <a:pPr indent="450850">
              <a:defRPr/>
            </a:pPr>
            <a:r>
              <a:rPr lang="en-US" sz="1600" dirty="0"/>
              <a:t>		</a:t>
            </a:r>
            <a:r>
              <a:rPr lang="en-US" sz="1600" dirty="0" err="1"/>
              <a:t>e.printStackTrace</a:t>
            </a:r>
            <a:r>
              <a:rPr lang="en-US" sz="1600" dirty="0"/>
              <a:t>();</a:t>
            </a:r>
            <a:endParaRPr lang="zh-CN" altLang="en-US" sz="1600" dirty="0"/>
          </a:p>
          <a:p>
            <a:pPr indent="450850">
              <a:defRPr/>
            </a:pPr>
            <a:r>
              <a:rPr lang="en-US" sz="1600" dirty="0"/>
              <a:t>		return false;</a:t>
            </a:r>
            <a:endParaRPr lang="zh-CN" altLang="en-US" sz="1600" dirty="0"/>
          </a:p>
          <a:p>
            <a:pPr indent="450850">
              <a:defRPr/>
            </a:pPr>
            <a:r>
              <a:rPr lang="en-US" sz="1600" dirty="0"/>
              <a:t>	}</a:t>
            </a:r>
            <a:endParaRPr lang="zh-CN" altLang="en-US" sz="1600" dirty="0"/>
          </a:p>
          <a:p>
            <a:pPr indent="450850">
              <a:defRPr/>
            </a:pPr>
            <a:r>
              <a:rPr lang="en-US" sz="1600" dirty="0"/>
              <a:t>}</a:t>
            </a:r>
            <a:endParaRPr lang="zh-CN" altLang="en-US" sz="1600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7" name="标题 1"/>
          <p:cNvSpPr txBox="1"/>
          <p:nvPr/>
        </p:nvSpPr>
        <p:spPr bwMode="auto">
          <a:xfrm>
            <a:off x="838200" y="219075"/>
            <a:ext cx="8001000" cy="720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2400" kern="0" dirty="0">
                <a:latin typeface="+mj-lt"/>
                <a:ea typeface="+mj-ea"/>
                <a:cs typeface="+mj-cs"/>
              </a:rPr>
              <a:t>JSP</a:t>
            </a:r>
            <a:r>
              <a:rPr lang="zh-CN" altLang="en-US" sz="2400" kern="0" dirty="0">
                <a:latin typeface="+mj-lt"/>
                <a:ea typeface="+mj-ea"/>
                <a:cs typeface="+mj-cs"/>
              </a:rPr>
              <a:t>综合应用实例</a:t>
            </a:r>
            <a:br>
              <a:rPr lang="en-US" altLang="zh-CN" sz="2400" kern="0" dirty="0">
                <a:ea typeface="+mj-ea"/>
                <a:cs typeface="+mj-cs"/>
              </a:rPr>
            </a:br>
            <a:r>
              <a:rPr lang="zh-CN" altLang="en-US" sz="2400" kern="0" dirty="0">
                <a:latin typeface="+mj-lt"/>
                <a:ea typeface="+mj-ea"/>
                <a:cs typeface="+mj-cs"/>
              </a:rPr>
              <a:t>开发一个简单的留言系统</a:t>
            </a:r>
            <a:endParaRPr lang="zh-CN" altLang="en-US" sz="2400" kern="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AEECAF4-1A1E-42AD-B86E-046FB4AB6E3B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EDA2B3-BDC6-43D2-A436-BF79C3971D3E}" type="slidenum">
              <a:rPr lang="zh-CN" altLang="en-US"/>
            </a:fld>
            <a:endParaRPr lang="en-US" altLang="zh-CN"/>
          </a:p>
        </p:txBody>
      </p:sp>
      <p:sp>
        <p:nvSpPr>
          <p:cNvPr id="105476" name="TextBox 2"/>
          <p:cNvSpPr txBox="1">
            <a:spLocks noChangeArrowheads="1"/>
          </p:cNvSpPr>
          <p:nvPr/>
        </p:nvSpPr>
        <p:spPr bwMode="auto">
          <a:xfrm>
            <a:off x="1847851" y="908051"/>
            <a:ext cx="8429625" cy="47089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indent="450850"/>
            <a:r>
              <a:rPr lang="zh-CN" altLang="en-US" sz="2800">
                <a:latin typeface="Calibri" panose="020F0502020204030204" charset="0"/>
              </a:rPr>
              <a:t>既然有一个</a:t>
            </a:r>
            <a:r>
              <a:rPr lang="en-US" altLang="zh-CN" sz="2800">
                <a:latin typeface="Calibri" panose="020F0502020204030204" charset="0"/>
              </a:rPr>
              <a:t>Servlet</a:t>
            </a:r>
            <a:r>
              <a:rPr lang="zh-CN" altLang="en-US" sz="2800">
                <a:latin typeface="Calibri" panose="020F0502020204030204" charset="0"/>
              </a:rPr>
              <a:t>类就要在</a:t>
            </a:r>
            <a:r>
              <a:rPr lang="en-US" altLang="zh-CN" sz="2800">
                <a:latin typeface="Calibri" panose="020F0502020204030204" charset="0"/>
              </a:rPr>
              <a:t>web.xml</a:t>
            </a:r>
            <a:r>
              <a:rPr lang="zh-CN" altLang="en-US" sz="2800">
                <a:latin typeface="Calibri" panose="020F0502020204030204" charset="0"/>
              </a:rPr>
              <a:t>中配置，这个</a:t>
            </a:r>
            <a:r>
              <a:rPr lang="en-US" altLang="zh-CN" sz="2800">
                <a:latin typeface="Calibri" panose="020F0502020204030204" charset="0"/>
              </a:rPr>
              <a:t>Servlet</a:t>
            </a:r>
            <a:r>
              <a:rPr lang="zh-CN" altLang="en-US" sz="2800">
                <a:latin typeface="Calibri" panose="020F0502020204030204" charset="0"/>
              </a:rPr>
              <a:t>类肯定也不能避免，所以在</a:t>
            </a:r>
            <a:r>
              <a:rPr lang="en-US" altLang="zh-CN" sz="2800">
                <a:latin typeface="Calibri" panose="020F0502020204030204" charset="0"/>
              </a:rPr>
              <a:t>web.xml</a:t>
            </a:r>
            <a:r>
              <a:rPr lang="zh-CN" altLang="en-US" sz="2800">
                <a:latin typeface="Calibri" panose="020F0502020204030204" charset="0"/>
              </a:rPr>
              <a:t>中应该加上如下的代码：</a:t>
            </a:r>
            <a:endParaRPr lang="zh-CN" altLang="en-US" sz="2800">
              <a:latin typeface="Calibri" panose="020F0502020204030204" charset="0"/>
            </a:endParaRPr>
          </a:p>
          <a:p>
            <a:pPr indent="450850"/>
            <a:r>
              <a:rPr lang="en-US" altLang="zh-CN" sz="2400">
                <a:latin typeface="Calibri" panose="020F0502020204030204" charset="0"/>
              </a:rPr>
              <a:t>&lt;servlet&gt;</a:t>
            </a:r>
            <a:endParaRPr lang="zh-CN" altLang="en-US" sz="2400">
              <a:latin typeface="Calibri" panose="020F0502020204030204" charset="0"/>
            </a:endParaRPr>
          </a:p>
          <a:p>
            <a:pPr indent="450850"/>
            <a:r>
              <a:rPr lang="en-US" altLang="zh-CN" sz="2400">
                <a:latin typeface="Calibri" panose="020F0502020204030204" charset="0"/>
              </a:rPr>
              <a:t>    &lt;servlet-name&gt;registerServlet&lt;/servlet-name&gt;</a:t>
            </a:r>
            <a:endParaRPr lang="zh-CN" altLang="en-US" sz="2400">
              <a:latin typeface="Calibri" panose="020F0502020204030204" charset="0"/>
            </a:endParaRPr>
          </a:p>
          <a:p>
            <a:pPr indent="450850"/>
            <a:r>
              <a:rPr lang="en-US" altLang="zh-CN" sz="2400">
                <a:latin typeface="Calibri" panose="020F0502020204030204" charset="0"/>
              </a:rPr>
              <a:t>    &lt;servlet-class&gt;servlet.RegisterServlet&lt;/servlet-class&gt;</a:t>
            </a:r>
            <a:endParaRPr lang="zh-CN" altLang="en-US" sz="2400">
              <a:latin typeface="Calibri" panose="020F0502020204030204" charset="0"/>
            </a:endParaRPr>
          </a:p>
          <a:p>
            <a:pPr indent="450850"/>
            <a:r>
              <a:rPr lang="en-US" altLang="zh-CN" sz="2400">
                <a:latin typeface="Calibri" panose="020F0502020204030204" charset="0"/>
              </a:rPr>
              <a:t>&lt;/servlet&gt;</a:t>
            </a:r>
            <a:endParaRPr lang="zh-CN" altLang="en-US" sz="2400">
              <a:latin typeface="Calibri" panose="020F0502020204030204" charset="0"/>
            </a:endParaRPr>
          </a:p>
          <a:p>
            <a:pPr indent="450850"/>
            <a:r>
              <a:rPr lang="en-US" altLang="zh-CN" sz="2400">
                <a:latin typeface="Calibri" panose="020F0502020204030204" charset="0"/>
              </a:rPr>
              <a:t>&lt;servlet-mapping&gt;</a:t>
            </a:r>
            <a:endParaRPr lang="zh-CN" altLang="en-US" sz="2400">
              <a:latin typeface="Calibri" panose="020F0502020204030204" charset="0"/>
            </a:endParaRPr>
          </a:p>
          <a:p>
            <a:pPr indent="450850"/>
            <a:r>
              <a:rPr lang="en-US" altLang="zh-CN" sz="2400">
                <a:latin typeface="Calibri" panose="020F0502020204030204" charset="0"/>
              </a:rPr>
              <a:t>    &lt;servlet-name&gt;registerServlet&lt;/servlet-name&gt;</a:t>
            </a:r>
            <a:endParaRPr lang="zh-CN" altLang="en-US" sz="2400">
              <a:latin typeface="Calibri" panose="020F0502020204030204" charset="0"/>
            </a:endParaRPr>
          </a:p>
          <a:p>
            <a:pPr indent="450850"/>
            <a:r>
              <a:rPr lang="en-US" altLang="zh-CN" sz="2400">
                <a:latin typeface="Calibri" panose="020F0502020204030204" charset="0"/>
              </a:rPr>
              <a:t>    &lt;url-pattern&gt;/registerServlet&lt;/url-pattern&gt;</a:t>
            </a:r>
            <a:endParaRPr lang="zh-CN" altLang="en-US" sz="2400">
              <a:latin typeface="Calibri" panose="020F0502020204030204" charset="0"/>
            </a:endParaRPr>
          </a:p>
          <a:p>
            <a:pPr indent="450850"/>
            <a:r>
              <a:rPr lang="en-US" altLang="zh-CN" sz="2400">
                <a:latin typeface="Calibri" panose="020F0502020204030204" charset="0"/>
              </a:rPr>
              <a:t>&lt;/servlet-mapping&gt;</a:t>
            </a:r>
            <a:endParaRPr lang="zh-CN" altLang="en-US" sz="2400">
              <a:latin typeface="Calibri" panose="020F0502020204030204" charset="0"/>
            </a:endParaRPr>
          </a:p>
          <a:p>
            <a:pPr indent="450850"/>
            <a:endParaRPr lang="zh-CN" altLang="en-US" sz="2400">
              <a:latin typeface="Calibri" panose="020F0502020204030204" charset="0"/>
            </a:endParaRPr>
          </a:p>
        </p:txBody>
      </p:sp>
      <p:sp>
        <p:nvSpPr>
          <p:cNvPr id="7" name="标题 1"/>
          <p:cNvSpPr txBox="1"/>
          <p:nvPr/>
        </p:nvSpPr>
        <p:spPr bwMode="auto">
          <a:xfrm>
            <a:off x="838200" y="219075"/>
            <a:ext cx="8001000" cy="720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2400" kern="0" dirty="0">
                <a:latin typeface="+mj-lt"/>
                <a:ea typeface="+mj-ea"/>
                <a:cs typeface="+mj-cs"/>
              </a:rPr>
              <a:t>JSP</a:t>
            </a:r>
            <a:r>
              <a:rPr lang="zh-CN" altLang="en-US" sz="2400" kern="0" dirty="0">
                <a:latin typeface="+mj-lt"/>
                <a:ea typeface="+mj-ea"/>
                <a:cs typeface="+mj-cs"/>
              </a:rPr>
              <a:t>综合应用实例</a:t>
            </a:r>
            <a:br>
              <a:rPr lang="en-US" altLang="zh-CN" sz="2400" kern="0" dirty="0">
                <a:ea typeface="+mj-ea"/>
                <a:cs typeface="+mj-cs"/>
              </a:rPr>
            </a:br>
            <a:r>
              <a:rPr lang="zh-CN" altLang="en-US" sz="2400" kern="0" dirty="0">
                <a:latin typeface="+mj-lt"/>
                <a:ea typeface="+mj-ea"/>
                <a:cs typeface="+mj-cs"/>
              </a:rPr>
              <a:t>开发一个简单的留言系统</a:t>
            </a:r>
            <a:endParaRPr lang="zh-CN" altLang="en-US" sz="2400" kern="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D80585A-0D23-478A-9A26-ABAE9EF866F2}" type="datetime1">
              <a:rPr lang="zh-CN" altLang="en-US"/>
            </a:fld>
            <a:endParaRPr lang="en-US" altLang="zh-CN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580F87-A084-4480-A719-A16526AAF310}" type="slidenum">
              <a:rPr lang="zh-CN" altLang="en-US"/>
            </a:fld>
            <a:endParaRPr lang="en-US" altLang="zh-CN"/>
          </a:p>
        </p:txBody>
      </p:sp>
      <p:sp>
        <p:nvSpPr>
          <p:cNvPr id="106501" name="TextBox 2"/>
          <p:cNvSpPr txBox="1">
            <a:spLocks noChangeArrowheads="1"/>
          </p:cNvSpPr>
          <p:nvPr/>
        </p:nvSpPr>
        <p:spPr bwMode="auto">
          <a:xfrm>
            <a:off x="1919289" y="981075"/>
            <a:ext cx="8358187" cy="23083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indent="450850">
              <a:buClr>
                <a:srgbClr val="FF0000"/>
              </a:buClr>
              <a:buFont typeface="Wingdings 2" panose="05020102010507070707" pitchFamily="18" charset="2"/>
              <a:buChar char="³"/>
            </a:pPr>
            <a:r>
              <a:rPr lang="en-US" altLang="zh-CN" sz="2400" b="1">
                <a:latin typeface="Calibri" panose="020F0502020204030204" charset="0"/>
              </a:rPr>
              <a:t>15. </a:t>
            </a:r>
            <a:r>
              <a:rPr lang="zh-CN" altLang="en-US" sz="2400" b="1">
                <a:latin typeface="Calibri" panose="020F0502020204030204" charset="0"/>
              </a:rPr>
              <a:t>部署运行</a:t>
            </a:r>
            <a:endParaRPr lang="zh-CN" altLang="en-US" sz="2400" b="1">
              <a:latin typeface="Calibri" panose="020F0502020204030204" charset="0"/>
            </a:endParaRPr>
          </a:p>
          <a:p>
            <a:pPr indent="450850"/>
            <a:r>
              <a:rPr lang="zh-CN" altLang="en-US" sz="2400">
                <a:latin typeface="Calibri" panose="020F0502020204030204" charset="0"/>
              </a:rPr>
              <a:t>部署项目</a:t>
            </a:r>
            <a:r>
              <a:rPr lang="en-US" altLang="zh-CN" sz="2400">
                <a:latin typeface="Calibri" panose="020F0502020204030204" charset="0"/>
              </a:rPr>
              <a:t>JSPExample</a:t>
            </a:r>
            <a:r>
              <a:rPr lang="zh-CN" altLang="en-US" sz="2400">
                <a:latin typeface="Calibri" panose="020F0502020204030204" charset="0"/>
              </a:rPr>
              <a:t>，启动</a:t>
            </a:r>
            <a:r>
              <a:rPr lang="en-US" altLang="zh-CN" sz="2400">
                <a:latin typeface="Calibri" panose="020F0502020204030204" charset="0"/>
              </a:rPr>
              <a:t>Tomcat</a:t>
            </a:r>
            <a:r>
              <a:rPr lang="zh-CN" altLang="en-US" sz="2400">
                <a:latin typeface="Calibri" panose="020F0502020204030204" charset="0"/>
              </a:rPr>
              <a:t>服务器，在浏览器地址栏中输入“</a:t>
            </a:r>
            <a:r>
              <a:rPr lang="en-US" altLang="zh-CN" sz="2400">
                <a:latin typeface="Calibri" panose="020F0502020204030204" charset="0"/>
              </a:rPr>
              <a:t>http://localhost:8080/ JSPExample/login.jsp</a:t>
            </a:r>
            <a:r>
              <a:rPr lang="zh-CN" altLang="en-US" sz="2400">
                <a:latin typeface="Calibri" panose="020F0502020204030204" charset="0"/>
              </a:rPr>
              <a:t>”。</a:t>
            </a:r>
            <a:endParaRPr lang="zh-CN" altLang="en-US" sz="2400">
              <a:latin typeface="Calibri" panose="020F0502020204030204" charset="0"/>
            </a:endParaRPr>
          </a:p>
          <a:p>
            <a:pPr indent="450850"/>
            <a:r>
              <a:rPr lang="zh-CN" altLang="en-US" sz="2400">
                <a:latin typeface="Calibri" panose="020F0502020204030204" charset="0"/>
              </a:rPr>
              <a:t>但当输入用户名和密码时（可以在数据库中插入一条记录做数据准备），服务器端报了这样的错误，如图</a:t>
            </a:r>
            <a:r>
              <a:rPr lang="en-US" altLang="zh-CN" sz="2400">
                <a:latin typeface="Calibri" panose="020F0502020204030204" charset="0"/>
              </a:rPr>
              <a:t>2.24</a:t>
            </a:r>
            <a:r>
              <a:rPr lang="zh-CN" altLang="en-US" sz="2400">
                <a:latin typeface="Calibri" panose="020F0502020204030204" charset="0"/>
              </a:rPr>
              <a:t>所示。</a:t>
            </a:r>
            <a:endParaRPr lang="zh-CN" altLang="en-US" sz="2400">
              <a:latin typeface="Calibri" panose="020F0502020204030204" charset="0"/>
            </a:endParaRPr>
          </a:p>
          <a:p>
            <a:pPr indent="450850"/>
            <a:endParaRPr lang="zh-CN" altLang="en-US" sz="2400">
              <a:latin typeface="Calibri" panose="020F0502020204030204" charset="0"/>
            </a:endParaRPr>
          </a:p>
        </p:txBody>
      </p:sp>
      <p:pic>
        <p:nvPicPr>
          <p:cNvPr id="10650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855913" y="3644900"/>
            <a:ext cx="6640512" cy="186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503" name="矩形 4"/>
          <p:cNvSpPr>
            <a:spLocks noChangeArrowheads="1"/>
          </p:cNvSpPr>
          <p:nvPr/>
        </p:nvSpPr>
        <p:spPr bwMode="auto">
          <a:xfrm>
            <a:off x="4727575" y="5589588"/>
            <a:ext cx="2465388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>
                <a:latin typeface="Calibri" panose="020F0502020204030204" charset="0"/>
              </a:rPr>
              <a:t>图</a:t>
            </a:r>
            <a:r>
              <a:rPr lang="en-US" altLang="zh-CN" sz="1600">
                <a:latin typeface="Calibri" panose="020F0502020204030204" charset="0"/>
              </a:rPr>
              <a:t>2.24  </a:t>
            </a:r>
            <a:r>
              <a:rPr lang="zh-CN" altLang="en-US" sz="1600">
                <a:latin typeface="Calibri" panose="020F0502020204030204" charset="0"/>
              </a:rPr>
              <a:t>服务器端报错信息</a:t>
            </a:r>
            <a:endParaRPr lang="zh-CN" altLang="en-US" sz="1600">
              <a:latin typeface="Calibri" panose="020F0502020204030204" charset="0"/>
            </a:endParaRPr>
          </a:p>
        </p:txBody>
      </p:sp>
      <p:sp>
        <p:nvSpPr>
          <p:cNvPr id="106504" name="Rectangle 9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  <a:p>
            <a:pPr lvl="1" eaLnBrk="1" hangingPunct="1"/>
            <a:endParaRPr lang="zh-CN" altLang="en-US"/>
          </a:p>
        </p:txBody>
      </p:sp>
      <p:sp>
        <p:nvSpPr>
          <p:cNvPr id="9" name="标题 1"/>
          <p:cNvSpPr txBox="1"/>
          <p:nvPr/>
        </p:nvSpPr>
        <p:spPr bwMode="auto">
          <a:xfrm>
            <a:off x="838200" y="219075"/>
            <a:ext cx="8001000" cy="720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2400" kern="0" dirty="0">
                <a:latin typeface="+mj-lt"/>
                <a:ea typeface="+mj-ea"/>
                <a:cs typeface="+mj-cs"/>
              </a:rPr>
              <a:t>JSP</a:t>
            </a:r>
            <a:r>
              <a:rPr lang="zh-CN" altLang="en-US" sz="2400" kern="0" dirty="0">
                <a:latin typeface="+mj-lt"/>
                <a:ea typeface="+mj-ea"/>
                <a:cs typeface="+mj-cs"/>
              </a:rPr>
              <a:t>综合应用实例</a:t>
            </a:r>
            <a:br>
              <a:rPr lang="en-US" altLang="zh-CN" sz="2400" kern="0" dirty="0">
                <a:ea typeface="+mj-ea"/>
                <a:cs typeface="+mj-cs"/>
              </a:rPr>
            </a:br>
            <a:r>
              <a:rPr lang="zh-CN" altLang="en-US" sz="2400" kern="0" dirty="0">
                <a:latin typeface="+mj-lt"/>
                <a:ea typeface="+mj-ea"/>
                <a:cs typeface="+mj-cs"/>
              </a:rPr>
              <a:t>开发一个简单的留言系统</a:t>
            </a:r>
            <a:endParaRPr lang="zh-CN" altLang="en-US" sz="2400" kern="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465" y="282012"/>
            <a:ext cx="2862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JSP</a:t>
            </a:r>
            <a:r>
              <a:rPr lang="zh-CN" altLang="zh-CN" sz="2400" b="1" dirty="0">
                <a:solidFill>
                  <a:schemeClr val="bg1"/>
                </a:solidFill>
              </a:rPr>
              <a:t>运行原理</a:t>
            </a:r>
            <a:endParaRPr lang="zh-CN" altLang="zh-CN" sz="2400" b="1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30027" y="1022129"/>
            <a:ext cx="2323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该过程如图</a:t>
            </a:r>
            <a:r>
              <a:rPr lang="en-US" altLang="zh-CN" dirty="0"/>
              <a:t>3.3</a:t>
            </a:r>
            <a:r>
              <a:rPr lang="zh-CN" altLang="zh-CN" dirty="0"/>
              <a:t>所示。</a:t>
            </a:r>
            <a:endParaRPr lang="zh-CN" altLang="zh-CN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679404" y="1562985"/>
          <a:ext cx="6145619" cy="4214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Visio" r:id="rId1" imgW="3312795" imgH="2277745" progId="Visio.Drawing.11">
                  <p:embed/>
                </p:oleObj>
              </mc:Choice>
              <mc:Fallback>
                <p:oleObj name="Visio" r:id="rId1" imgW="3312795" imgH="2277745" progId="Visio.Drawing.11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404" y="1562985"/>
                        <a:ext cx="6145619" cy="42145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9526905" y="6060440"/>
            <a:ext cx="1884680" cy="192405"/>
            <a:chOff x="4843463" y="4520714"/>
            <a:chExt cx="2520286" cy="257175"/>
          </a:xfrm>
          <a:solidFill>
            <a:schemeClr val="bg1"/>
          </a:solidFill>
        </p:grpSpPr>
        <p:sp>
          <p:nvSpPr>
            <p:cNvPr id="5" name="椭圆 4"/>
            <p:cNvSpPr/>
            <p:nvPr/>
          </p:nvSpPr>
          <p:spPr>
            <a:xfrm>
              <a:off x="4843463" y="4520714"/>
              <a:ext cx="257175" cy="257175"/>
            </a:xfrm>
            <a:prstGeom prst="ellipse">
              <a:avLst/>
            </a:prstGeom>
            <a:solidFill>
              <a:srgbClr val="CA6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296085" y="4520714"/>
              <a:ext cx="257175" cy="257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5748707" y="4520714"/>
              <a:ext cx="257175" cy="257175"/>
            </a:xfrm>
            <a:prstGeom prst="ellipse">
              <a:avLst/>
            </a:prstGeom>
            <a:solidFill>
              <a:srgbClr val="CA6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6201329" y="4520714"/>
              <a:ext cx="257175" cy="257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6653951" y="4520714"/>
              <a:ext cx="257175" cy="257175"/>
            </a:xfrm>
            <a:prstGeom prst="ellipse">
              <a:avLst/>
            </a:prstGeom>
            <a:solidFill>
              <a:srgbClr val="CA6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106574" y="4520714"/>
              <a:ext cx="257175" cy="257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5739130" y="2261870"/>
            <a:ext cx="5951220" cy="853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charset="-122"/>
                <a:ea typeface="方正姚体" panose="02010601030101010101" charset="-122"/>
                <a:cs typeface="+mn-ea"/>
                <a:sym typeface="+mn-lt"/>
              </a:rPr>
              <a:t>感谢您的</a:t>
            </a:r>
            <a:r>
              <a:rPr lang="zh-CN" altLang="en-US" sz="5000" dirty="0">
                <a:solidFill>
                  <a:srgbClr val="CA68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charset="-122"/>
                <a:ea typeface="方正姚体" panose="02010601030101010101" charset="-122"/>
                <a:cs typeface="+mn-ea"/>
                <a:sym typeface="+mn-lt"/>
              </a:rPr>
              <a:t>下载观看</a:t>
            </a:r>
            <a:endParaRPr lang="zh-CN" altLang="en-US" sz="5000" dirty="0">
              <a:solidFill>
                <a:srgbClr val="CA687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anose="02010601030101010101" charset="-122"/>
              <a:ea typeface="方正姚体" panose="02010601030101010101" charset="-122"/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p:transition advTm="3526">
    <p:blinds dir="vert"/>
  </p:transition>
</p:sld>
</file>

<file path=ppt/tags/tag1.xml><?xml version="1.0" encoding="utf-8"?>
<p:tagLst xmlns:p="http://schemas.openxmlformats.org/presentationml/2006/main">
  <p:tag name="TIMING" val="|2.4"/>
</p:tagLst>
</file>

<file path=ppt/tags/tag10.xml><?xml version="1.0" encoding="utf-8"?>
<p:tagLst xmlns:p="http://schemas.openxmlformats.org/presentationml/2006/main">
  <p:tag name="TIMING" val="|1.1"/>
</p:tagLst>
</file>

<file path=ppt/tags/tag11.xml><?xml version="1.0" encoding="utf-8"?>
<p:tagLst xmlns:p="http://schemas.openxmlformats.org/presentationml/2006/main">
  <p:tag name="TIMING" val="|1.1"/>
</p:tagLst>
</file>

<file path=ppt/tags/tag12.xml><?xml version="1.0" encoding="utf-8"?>
<p:tagLst xmlns:p="http://schemas.openxmlformats.org/presentationml/2006/main">
  <p:tag name="TIMING" val="|1.1"/>
</p:tagLst>
</file>

<file path=ppt/tags/tag13.xml><?xml version="1.0" encoding="utf-8"?>
<p:tagLst xmlns:p="http://schemas.openxmlformats.org/presentationml/2006/main">
  <p:tag name="TIMING" val="|1.1"/>
</p:tagLst>
</file>

<file path=ppt/tags/tag14.xml><?xml version="1.0" encoding="utf-8"?>
<p:tagLst xmlns:p="http://schemas.openxmlformats.org/presentationml/2006/main">
  <p:tag name="TIMING" val="|1.1"/>
</p:tagLst>
</file>

<file path=ppt/tags/tag15.xml><?xml version="1.0" encoding="utf-8"?>
<p:tagLst xmlns:p="http://schemas.openxmlformats.org/presentationml/2006/main">
  <p:tag name="TIMING" val="|1.1"/>
</p:tagLst>
</file>

<file path=ppt/tags/tag16.xml><?xml version="1.0" encoding="utf-8"?>
<p:tagLst xmlns:p="http://schemas.openxmlformats.org/presentationml/2006/main">
  <p:tag name="TIMING" val="|1.1"/>
</p:tagLst>
</file>

<file path=ppt/tags/tag17.xml><?xml version="1.0" encoding="utf-8"?>
<p:tagLst xmlns:p="http://schemas.openxmlformats.org/presentationml/2006/main">
  <p:tag name="TIMING" val="|1.1"/>
</p:tagLst>
</file>

<file path=ppt/tags/tag18.xml><?xml version="1.0" encoding="utf-8"?>
<p:tagLst xmlns:p="http://schemas.openxmlformats.org/presentationml/2006/main">
  <p:tag name="TIMING" val="|1.1"/>
</p:tagLst>
</file>

<file path=ppt/tags/tag19.xml><?xml version="1.0" encoding="utf-8"?>
<p:tagLst xmlns:p="http://schemas.openxmlformats.org/presentationml/2006/main">
  <p:tag name="TIMING" val="|1.1"/>
</p:tagLst>
</file>

<file path=ppt/tags/tag2.xml><?xml version="1.0" encoding="utf-8"?>
<p:tagLst xmlns:p="http://schemas.openxmlformats.org/presentationml/2006/main">
  <p:tag name="TIMING" val="|1.1"/>
</p:tagLst>
</file>

<file path=ppt/tags/tag20.xml><?xml version="1.0" encoding="utf-8"?>
<p:tagLst xmlns:p="http://schemas.openxmlformats.org/presentationml/2006/main">
  <p:tag name="TIMING" val="|1.1"/>
</p:tagLst>
</file>

<file path=ppt/tags/tag21.xml><?xml version="1.0" encoding="utf-8"?>
<p:tagLst xmlns:p="http://schemas.openxmlformats.org/presentationml/2006/main">
  <p:tag name="TIMING" val="|2.2"/>
</p:tagLst>
</file>

<file path=ppt/tags/tag3.xml><?xml version="1.0" encoding="utf-8"?>
<p:tagLst xmlns:p="http://schemas.openxmlformats.org/presentationml/2006/main">
  <p:tag name="TIMING" val="|1.1"/>
</p:tagLst>
</file>

<file path=ppt/tags/tag4.xml><?xml version="1.0" encoding="utf-8"?>
<p:tagLst xmlns:p="http://schemas.openxmlformats.org/presentationml/2006/main">
  <p:tag name="TIMING" val="|2.4"/>
</p:tagLst>
</file>

<file path=ppt/tags/tag5.xml><?xml version="1.0" encoding="utf-8"?>
<p:tagLst xmlns:p="http://schemas.openxmlformats.org/presentationml/2006/main">
  <p:tag name="TIMING" val="|1.1"/>
</p:tagLst>
</file>

<file path=ppt/tags/tag6.xml><?xml version="1.0" encoding="utf-8"?>
<p:tagLst xmlns:p="http://schemas.openxmlformats.org/presentationml/2006/main">
  <p:tag name="TIMING" val="|1.1"/>
</p:tagLst>
</file>

<file path=ppt/tags/tag7.xml><?xml version="1.0" encoding="utf-8"?>
<p:tagLst xmlns:p="http://schemas.openxmlformats.org/presentationml/2006/main">
  <p:tag name="TIMING" val="|1.1"/>
</p:tagLst>
</file>

<file path=ppt/tags/tag8.xml><?xml version="1.0" encoding="utf-8"?>
<p:tagLst xmlns:p="http://schemas.openxmlformats.org/presentationml/2006/main">
  <p:tag name="TIMING" val="|1.1"/>
</p:tagLst>
</file>

<file path=ppt/tags/tag9.xml><?xml version="1.0" encoding="utf-8"?>
<p:tagLst xmlns:p="http://schemas.openxmlformats.org/presentationml/2006/main">
  <p:tag name="TIMING" val="|2.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22583</Words>
  <Application>WPS 演示</Application>
  <PresentationFormat>宽屏</PresentationFormat>
  <Paragraphs>1177</Paragraphs>
  <Slides>90</Slides>
  <Notes>21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90</vt:i4>
      </vt:variant>
    </vt:vector>
  </HeadingPairs>
  <TitlesOfParts>
    <vt:vector size="108" baseType="lpstr">
      <vt:lpstr>Arial</vt:lpstr>
      <vt:lpstr>宋体</vt:lpstr>
      <vt:lpstr>Wingdings</vt:lpstr>
      <vt:lpstr>Times New Roman</vt:lpstr>
      <vt:lpstr>Verdana</vt:lpstr>
      <vt:lpstr>华文隶书</vt:lpstr>
      <vt:lpstr>微软雅黑</vt:lpstr>
      <vt:lpstr>Calibri</vt:lpstr>
      <vt:lpstr>Arial Unicode MS</vt:lpstr>
      <vt:lpstr>Wingdings</vt:lpstr>
      <vt:lpstr>Times New Roman</vt:lpstr>
      <vt:lpstr>Wingdings 2</vt:lpstr>
      <vt:lpstr>黑体</vt:lpstr>
      <vt:lpstr>方正姚体</vt:lpstr>
      <vt:lpstr>Calibri Light</vt:lpstr>
      <vt:lpstr>Office 主题</vt:lpstr>
      <vt:lpstr>Profile</vt:lpstr>
      <vt:lpstr>Visio.Drawing.11</vt:lpstr>
      <vt:lpstr>Java EE开发技术基础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JSP内置对象：session对象</vt:lpstr>
      <vt:lpstr>JSP内置对象：session对象</vt:lpstr>
      <vt:lpstr>PowerPoint 演示文稿</vt:lpstr>
      <vt:lpstr>session对象示例 (Form表单—logon_session.html)</vt:lpstr>
      <vt:lpstr>session对象示例 logon_session.jsp</vt:lpstr>
      <vt:lpstr>session对象示例 (deal_session.jsp)</vt:lpstr>
      <vt:lpstr>PowerPoint 演示文稿</vt:lpstr>
      <vt:lpstr>PowerPoint 演示文稿</vt:lpstr>
      <vt:lpstr>JSP内置对象：Application示例</vt:lpstr>
      <vt:lpstr>运行结果</vt:lpstr>
      <vt:lpstr>JSP内置对象：application对象 示例2：网页计数器</vt:lpstr>
      <vt:lpstr>运行结果(第一次访问)</vt:lpstr>
      <vt:lpstr>刷新一次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JSP综合应用实验题</vt:lpstr>
      <vt:lpstr>JSP综合应用实例   开发一个简单的留言系统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旅途的中点</cp:lastModifiedBy>
  <cp:revision>107</cp:revision>
  <dcterms:created xsi:type="dcterms:W3CDTF">2017-03-16T03:01:00Z</dcterms:created>
  <dcterms:modified xsi:type="dcterms:W3CDTF">2021-03-08T06:46:55Z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