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30"/>
  </p:notesMasterIdLst>
  <p:sldIdLst>
    <p:sldId id="256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504" r:id="rId34"/>
    <p:sldId id="503" r:id="rId35"/>
    <p:sldId id="290" r:id="rId36"/>
    <p:sldId id="291" r:id="rId37"/>
    <p:sldId id="293" r:id="rId38"/>
    <p:sldId id="292" r:id="rId39"/>
    <p:sldId id="294" r:id="rId40"/>
    <p:sldId id="295" r:id="rId41"/>
    <p:sldId id="296" r:id="rId42"/>
    <p:sldId id="297" r:id="rId43"/>
    <p:sldId id="299" r:id="rId44"/>
    <p:sldId id="301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7" r:id="rId86"/>
    <p:sldId id="348" r:id="rId87"/>
    <p:sldId id="349" r:id="rId88"/>
    <p:sldId id="350" r:id="rId89"/>
    <p:sldId id="351" r:id="rId90"/>
    <p:sldId id="352" r:id="rId91"/>
    <p:sldId id="353" r:id="rId92"/>
    <p:sldId id="354" r:id="rId93"/>
    <p:sldId id="355" r:id="rId94"/>
    <p:sldId id="356" r:id="rId95"/>
    <p:sldId id="357" r:id="rId96"/>
    <p:sldId id="358" r:id="rId97"/>
    <p:sldId id="359" r:id="rId98"/>
    <p:sldId id="360" r:id="rId99"/>
    <p:sldId id="361" r:id="rId100"/>
    <p:sldId id="362" r:id="rId101"/>
    <p:sldId id="363" r:id="rId102"/>
    <p:sldId id="364" r:id="rId103"/>
    <p:sldId id="365" r:id="rId104"/>
    <p:sldId id="366" r:id="rId105"/>
    <p:sldId id="367" r:id="rId106"/>
    <p:sldId id="368" r:id="rId107"/>
    <p:sldId id="369" r:id="rId108"/>
    <p:sldId id="370" r:id="rId109"/>
    <p:sldId id="371" r:id="rId110"/>
    <p:sldId id="372" r:id="rId111"/>
    <p:sldId id="373" r:id="rId112"/>
    <p:sldId id="374" r:id="rId113"/>
    <p:sldId id="375" r:id="rId114"/>
    <p:sldId id="376" r:id="rId115"/>
    <p:sldId id="377" r:id="rId116"/>
    <p:sldId id="378" r:id="rId117"/>
    <p:sldId id="379" r:id="rId118"/>
    <p:sldId id="380" r:id="rId119"/>
    <p:sldId id="381" r:id="rId120"/>
    <p:sldId id="382" r:id="rId121"/>
    <p:sldId id="383" r:id="rId122"/>
    <p:sldId id="384" r:id="rId123"/>
    <p:sldId id="385" r:id="rId124"/>
    <p:sldId id="386" r:id="rId125"/>
    <p:sldId id="387" r:id="rId126"/>
    <p:sldId id="388" r:id="rId127"/>
    <p:sldId id="389" r:id="rId128"/>
    <p:sldId id="390" r:id="rId129"/>
    <p:sldId id="391" r:id="rId130"/>
    <p:sldId id="392" r:id="rId131"/>
    <p:sldId id="393" r:id="rId132"/>
    <p:sldId id="394" r:id="rId133"/>
    <p:sldId id="395" r:id="rId134"/>
    <p:sldId id="396" r:id="rId135"/>
    <p:sldId id="397" r:id="rId136"/>
    <p:sldId id="398" r:id="rId137"/>
    <p:sldId id="399" r:id="rId138"/>
    <p:sldId id="400" r:id="rId139"/>
    <p:sldId id="401" r:id="rId140"/>
    <p:sldId id="402" r:id="rId141"/>
    <p:sldId id="403" r:id="rId142"/>
    <p:sldId id="404" r:id="rId143"/>
    <p:sldId id="405" r:id="rId144"/>
    <p:sldId id="406" r:id="rId145"/>
    <p:sldId id="407" r:id="rId146"/>
    <p:sldId id="408" r:id="rId147"/>
    <p:sldId id="409" r:id="rId148"/>
    <p:sldId id="410" r:id="rId149"/>
    <p:sldId id="411" r:id="rId150"/>
    <p:sldId id="412" r:id="rId151"/>
    <p:sldId id="413" r:id="rId152"/>
    <p:sldId id="414" r:id="rId153"/>
    <p:sldId id="415" r:id="rId154"/>
    <p:sldId id="416" r:id="rId155"/>
    <p:sldId id="417" r:id="rId156"/>
    <p:sldId id="418" r:id="rId157"/>
    <p:sldId id="419" r:id="rId158"/>
    <p:sldId id="432" r:id="rId159"/>
    <p:sldId id="433" r:id="rId160"/>
    <p:sldId id="434" r:id="rId161"/>
    <p:sldId id="435" r:id="rId162"/>
    <p:sldId id="436" r:id="rId163"/>
    <p:sldId id="437" r:id="rId164"/>
    <p:sldId id="438" r:id="rId165"/>
    <p:sldId id="439" r:id="rId166"/>
    <p:sldId id="440" r:id="rId167"/>
    <p:sldId id="441" r:id="rId168"/>
    <p:sldId id="442" r:id="rId169"/>
    <p:sldId id="443" r:id="rId170"/>
    <p:sldId id="444" r:id="rId171"/>
    <p:sldId id="445" r:id="rId172"/>
    <p:sldId id="446" r:id="rId173"/>
    <p:sldId id="447" r:id="rId174"/>
    <p:sldId id="448" r:id="rId175"/>
    <p:sldId id="449" r:id="rId176"/>
    <p:sldId id="450" r:id="rId177"/>
    <p:sldId id="451" r:id="rId178"/>
    <p:sldId id="452" r:id="rId179"/>
    <p:sldId id="453" r:id="rId180"/>
    <p:sldId id="454" r:id="rId181"/>
    <p:sldId id="455" r:id="rId182"/>
    <p:sldId id="456" r:id="rId183"/>
    <p:sldId id="457" r:id="rId184"/>
    <p:sldId id="458" r:id="rId185"/>
    <p:sldId id="459" r:id="rId186"/>
    <p:sldId id="460" r:id="rId187"/>
    <p:sldId id="461" r:id="rId188"/>
    <p:sldId id="462" r:id="rId189"/>
    <p:sldId id="463" r:id="rId190"/>
    <p:sldId id="464" r:id="rId191"/>
    <p:sldId id="465" r:id="rId192"/>
    <p:sldId id="466" r:id="rId193"/>
    <p:sldId id="467" r:id="rId194"/>
    <p:sldId id="468" r:id="rId195"/>
    <p:sldId id="469" r:id="rId196"/>
    <p:sldId id="470" r:id="rId197"/>
    <p:sldId id="471" r:id="rId198"/>
    <p:sldId id="472" r:id="rId199"/>
    <p:sldId id="473" r:id="rId200"/>
    <p:sldId id="474" r:id="rId201"/>
    <p:sldId id="475" r:id="rId202"/>
    <p:sldId id="476" r:id="rId203"/>
    <p:sldId id="477" r:id="rId204"/>
    <p:sldId id="478" r:id="rId205"/>
    <p:sldId id="479" r:id="rId206"/>
    <p:sldId id="480" r:id="rId207"/>
    <p:sldId id="481" r:id="rId208"/>
    <p:sldId id="482" r:id="rId209"/>
    <p:sldId id="483" r:id="rId210"/>
    <p:sldId id="484" r:id="rId211"/>
    <p:sldId id="485" r:id="rId212"/>
    <p:sldId id="486" r:id="rId213"/>
    <p:sldId id="487" r:id="rId214"/>
    <p:sldId id="488" r:id="rId215"/>
    <p:sldId id="489" r:id="rId216"/>
    <p:sldId id="490" r:id="rId217"/>
    <p:sldId id="491" r:id="rId218"/>
    <p:sldId id="492" r:id="rId219"/>
    <p:sldId id="493" r:id="rId220"/>
    <p:sldId id="494" r:id="rId221"/>
    <p:sldId id="495" r:id="rId222"/>
    <p:sldId id="496" r:id="rId223"/>
    <p:sldId id="497" r:id="rId224"/>
    <p:sldId id="498" r:id="rId225"/>
    <p:sldId id="499" r:id="rId226"/>
    <p:sldId id="500" r:id="rId227"/>
    <p:sldId id="501" r:id="rId228"/>
    <p:sldId id="502" r:id="rId2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DCF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338" autoAdjust="0"/>
    <p:restoredTop sz="86431" autoAdjust="0"/>
  </p:normalViewPr>
  <p:slideViewPr>
    <p:cSldViewPr>
      <p:cViewPr>
        <p:scale>
          <a:sx n="80" d="100"/>
          <a:sy n="80" d="100"/>
        </p:scale>
        <p:origin x="-432" y="-12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25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3" Type="http://schemas.openxmlformats.org/officeDocument/2006/relationships/tableStyles" Target="tableStyles.xml"/><Relationship Id="rId232" Type="http://schemas.openxmlformats.org/officeDocument/2006/relationships/viewProps" Target="viewProps.xml"/><Relationship Id="rId231" Type="http://schemas.openxmlformats.org/officeDocument/2006/relationships/presProps" Target="presProps.xml"/><Relationship Id="rId230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9" Type="http://schemas.openxmlformats.org/officeDocument/2006/relationships/slide" Target="slides/slide227.xml"/><Relationship Id="rId228" Type="http://schemas.openxmlformats.org/officeDocument/2006/relationships/slide" Target="slides/slide226.xml"/><Relationship Id="rId227" Type="http://schemas.openxmlformats.org/officeDocument/2006/relationships/slide" Target="slides/slide225.xml"/><Relationship Id="rId226" Type="http://schemas.openxmlformats.org/officeDocument/2006/relationships/slide" Target="slides/slide224.xml"/><Relationship Id="rId225" Type="http://schemas.openxmlformats.org/officeDocument/2006/relationships/slide" Target="slides/slide223.xml"/><Relationship Id="rId224" Type="http://schemas.openxmlformats.org/officeDocument/2006/relationships/slide" Target="slides/slide222.xml"/><Relationship Id="rId223" Type="http://schemas.openxmlformats.org/officeDocument/2006/relationships/slide" Target="slides/slide221.xml"/><Relationship Id="rId222" Type="http://schemas.openxmlformats.org/officeDocument/2006/relationships/slide" Target="slides/slide220.xml"/><Relationship Id="rId221" Type="http://schemas.openxmlformats.org/officeDocument/2006/relationships/slide" Target="slides/slide219.xml"/><Relationship Id="rId220" Type="http://schemas.openxmlformats.org/officeDocument/2006/relationships/slide" Target="slides/slide218.xml"/><Relationship Id="rId22" Type="http://schemas.openxmlformats.org/officeDocument/2006/relationships/slide" Target="slides/slide20.xml"/><Relationship Id="rId219" Type="http://schemas.openxmlformats.org/officeDocument/2006/relationships/slide" Target="slides/slide217.xml"/><Relationship Id="rId218" Type="http://schemas.openxmlformats.org/officeDocument/2006/relationships/slide" Target="slides/slide216.xml"/><Relationship Id="rId217" Type="http://schemas.openxmlformats.org/officeDocument/2006/relationships/slide" Target="slides/slide215.xml"/><Relationship Id="rId216" Type="http://schemas.openxmlformats.org/officeDocument/2006/relationships/slide" Target="slides/slide214.xml"/><Relationship Id="rId215" Type="http://schemas.openxmlformats.org/officeDocument/2006/relationships/slide" Target="slides/slide213.xml"/><Relationship Id="rId214" Type="http://schemas.openxmlformats.org/officeDocument/2006/relationships/slide" Target="slides/slide212.xml"/><Relationship Id="rId213" Type="http://schemas.openxmlformats.org/officeDocument/2006/relationships/slide" Target="slides/slide211.xml"/><Relationship Id="rId212" Type="http://schemas.openxmlformats.org/officeDocument/2006/relationships/slide" Target="slides/slide210.xml"/><Relationship Id="rId211" Type="http://schemas.openxmlformats.org/officeDocument/2006/relationships/slide" Target="slides/slide209.xml"/><Relationship Id="rId210" Type="http://schemas.openxmlformats.org/officeDocument/2006/relationships/slide" Target="slides/slide208.xml"/><Relationship Id="rId21" Type="http://schemas.openxmlformats.org/officeDocument/2006/relationships/slide" Target="slides/slide19.xml"/><Relationship Id="rId209" Type="http://schemas.openxmlformats.org/officeDocument/2006/relationships/slide" Target="slides/slide207.xml"/><Relationship Id="rId208" Type="http://schemas.openxmlformats.org/officeDocument/2006/relationships/slide" Target="slides/slide206.xml"/><Relationship Id="rId207" Type="http://schemas.openxmlformats.org/officeDocument/2006/relationships/slide" Target="slides/slide205.xml"/><Relationship Id="rId206" Type="http://schemas.openxmlformats.org/officeDocument/2006/relationships/slide" Target="slides/slide204.xml"/><Relationship Id="rId205" Type="http://schemas.openxmlformats.org/officeDocument/2006/relationships/slide" Target="slides/slide203.xml"/><Relationship Id="rId204" Type="http://schemas.openxmlformats.org/officeDocument/2006/relationships/slide" Target="slides/slide202.xml"/><Relationship Id="rId203" Type="http://schemas.openxmlformats.org/officeDocument/2006/relationships/slide" Target="slides/slide201.xml"/><Relationship Id="rId202" Type="http://schemas.openxmlformats.org/officeDocument/2006/relationships/slide" Target="slides/slide200.xml"/><Relationship Id="rId201" Type="http://schemas.openxmlformats.org/officeDocument/2006/relationships/slide" Target="slides/slide199.xml"/><Relationship Id="rId200" Type="http://schemas.openxmlformats.org/officeDocument/2006/relationships/slide" Target="slides/slide198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9" Type="http://schemas.openxmlformats.org/officeDocument/2006/relationships/slide" Target="slides/slide197.xml"/><Relationship Id="rId198" Type="http://schemas.openxmlformats.org/officeDocument/2006/relationships/slide" Target="slides/slide196.xml"/><Relationship Id="rId197" Type="http://schemas.openxmlformats.org/officeDocument/2006/relationships/slide" Target="slides/slide195.xml"/><Relationship Id="rId196" Type="http://schemas.openxmlformats.org/officeDocument/2006/relationships/slide" Target="slides/slide194.xml"/><Relationship Id="rId195" Type="http://schemas.openxmlformats.org/officeDocument/2006/relationships/slide" Target="slides/slide193.xml"/><Relationship Id="rId194" Type="http://schemas.openxmlformats.org/officeDocument/2006/relationships/slide" Target="slides/slide192.xml"/><Relationship Id="rId193" Type="http://schemas.openxmlformats.org/officeDocument/2006/relationships/slide" Target="slides/slide191.xml"/><Relationship Id="rId192" Type="http://schemas.openxmlformats.org/officeDocument/2006/relationships/slide" Target="slides/slide190.xml"/><Relationship Id="rId191" Type="http://schemas.openxmlformats.org/officeDocument/2006/relationships/slide" Target="slides/slide189.xml"/><Relationship Id="rId190" Type="http://schemas.openxmlformats.org/officeDocument/2006/relationships/slide" Target="slides/slide188.xml"/><Relationship Id="rId19" Type="http://schemas.openxmlformats.org/officeDocument/2006/relationships/slide" Target="slides/slide17.xml"/><Relationship Id="rId189" Type="http://schemas.openxmlformats.org/officeDocument/2006/relationships/slide" Target="slides/slide187.xml"/><Relationship Id="rId188" Type="http://schemas.openxmlformats.org/officeDocument/2006/relationships/slide" Target="slides/slide186.xml"/><Relationship Id="rId187" Type="http://schemas.openxmlformats.org/officeDocument/2006/relationships/slide" Target="slides/slide185.xml"/><Relationship Id="rId186" Type="http://schemas.openxmlformats.org/officeDocument/2006/relationships/slide" Target="slides/slide184.xml"/><Relationship Id="rId185" Type="http://schemas.openxmlformats.org/officeDocument/2006/relationships/slide" Target="slides/slide183.xml"/><Relationship Id="rId184" Type="http://schemas.openxmlformats.org/officeDocument/2006/relationships/slide" Target="slides/slide182.xml"/><Relationship Id="rId183" Type="http://schemas.openxmlformats.org/officeDocument/2006/relationships/slide" Target="slides/slide181.xml"/><Relationship Id="rId182" Type="http://schemas.openxmlformats.org/officeDocument/2006/relationships/slide" Target="slides/slide180.xml"/><Relationship Id="rId181" Type="http://schemas.openxmlformats.org/officeDocument/2006/relationships/slide" Target="slides/slide179.xml"/><Relationship Id="rId180" Type="http://schemas.openxmlformats.org/officeDocument/2006/relationships/slide" Target="slides/slide178.xml"/><Relationship Id="rId18" Type="http://schemas.openxmlformats.org/officeDocument/2006/relationships/slide" Target="slides/slide16.xml"/><Relationship Id="rId179" Type="http://schemas.openxmlformats.org/officeDocument/2006/relationships/slide" Target="slides/slide177.xml"/><Relationship Id="rId178" Type="http://schemas.openxmlformats.org/officeDocument/2006/relationships/slide" Target="slides/slide176.xml"/><Relationship Id="rId177" Type="http://schemas.openxmlformats.org/officeDocument/2006/relationships/slide" Target="slides/slide175.xml"/><Relationship Id="rId176" Type="http://schemas.openxmlformats.org/officeDocument/2006/relationships/slide" Target="slides/slide174.xml"/><Relationship Id="rId175" Type="http://schemas.openxmlformats.org/officeDocument/2006/relationships/slide" Target="slides/slide173.xml"/><Relationship Id="rId174" Type="http://schemas.openxmlformats.org/officeDocument/2006/relationships/slide" Target="slides/slide172.xml"/><Relationship Id="rId173" Type="http://schemas.openxmlformats.org/officeDocument/2006/relationships/slide" Target="slides/slide171.xml"/><Relationship Id="rId172" Type="http://schemas.openxmlformats.org/officeDocument/2006/relationships/slide" Target="slides/slide170.xml"/><Relationship Id="rId171" Type="http://schemas.openxmlformats.org/officeDocument/2006/relationships/slide" Target="slides/slide169.xml"/><Relationship Id="rId170" Type="http://schemas.openxmlformats.org/officeDocument/2006/relationships/slide" Target="slides/slide168.xml"/><Relationship Id="rId17" Type="http://schemas.openxmlformats.org/officeDocument/2006/relationships/slide" Target="slides/slide15.xml"/><Relationship Id="rId169" Type="http://schemas.openxmlformats.org/officeDocument/2006/relationships/slide" Target="slides/slide167.xml"/><Relationship Id="rId168" Type="http://schemas.openxmlformats.org/officeDocument/2006/relationships/slide" Target="slides/slide166.xml"/><Relationship Id="rId167" Type="http://schemas.openxmlformats.org/officeDocument/2006/relationships/slide" Target="slides/slide165.xml"/><Relationship Id="rId166" Type="http://schemas.openxmlformats.org/officeDocument/2006/relationships/slide" Target="slides/slide164.xml"/><Relationship Id="rId165" Type="http://schemas.openxmlformats.org/officeDocument/2006/relationships/slide" Target="slides/slide163.xml"/><Relationship Id="rId164" Type="http://schemas.openxmlformats.org/officeDocument/2006/relationships/slide" Target="slides/slide162.xml"/><Relationship Id="rId163" Type="http://schemas.openxmlformats.org/officeDocument/2006/relationships/slide" Target="slides/slide161.xml"/><Relationship Id="rId162" Type="http://schemas.openxmlformats.org/officeDocument/2006/relationships/slide" Target="slides/slide160.xml"/><Relationship Id="rId161" Type="http://schemas.openxmlformats.org/officeDocument/2006/relationships/slide" Target="slides/slide159.xml"/><Relationship Id="rId160" Type="http://schemas.openxmlformats.org/officeDocument/2006/relationships/slide" Target="slides/slide158.xml"/><Relationship Id="rId16" Type="http://schemas.openxmlformats.org/officeDocument/2006/relationships/slide" Target="slides/slide14.xml"/><Relationship Id="rId159" Type="http://schemas.openxmlformats.org/officeDocument/2006/relationships/slide" Target="slides/slide157.xml"/><Relationship Id="rId158" Type="http://schemas.openxmlformats.org/officeDocument/2006/relationships/slide" Target="slides/slide156.xml"/><Relationship Id="rId157" Type="http://schemas.openxmlformats.org/officeDocument/2006/relationships/slide" Target="slides/slide155.xml"/><Relationship Id="rId156" Type="http://schemas.openxmlformats.org/officeDocument/2006/relationships/slide" Target="slides/slide154.xml"/><Relationship Id="rId155" Type="http://schemas.openxmlformats.org/officeDocument/2006/relationships/slide" Target="slides/slide153.xml"/><Relationship Id="rId154" Type="http://schemas.openxmlformats.org/officeDocument/2006/relationships/slide" Target="slides/slide152.xml"/><Relationship Id="rId153" Type="http://schemas.openxmlformats.org/officeDocument/2006/relationships/slide" Target="slides/slide151.xml"/><Relationship Id="rId152" Type="http://schemas.openxmlformats.org/officeDocument/2006/relationships/slide" Target="slides/slide150.xml"/><Relationship Id="rId151" Type="http://schemas.openxmlformats.org/officeDocument/2006/relationships/slide" Target="slides/slide149.xml"/><Relationship Id="rId150" Type="http://schemas.openxmlformats.org/officeDocument/2006/relationships/slide" Target="slides/slide148.xml"/><Relationship Id="rId15" Type="http://schemas.openxmlformats.org/officeDocument/2006/relationships/slide" Target="slides/slide13.xml"/><Relationship Id="rId149" Type="http://schemas.openxmlformats.org/officeDocument/2006/relationships/slide" Target="slides/slide147.xml"/><Relationship Id="rId148" Type="http://schemas.openxmlformats.org/officeDocument/2006/relationships/slide" Target="slides/slide146.xml"/><Relationship Id="rId147" Type="http://schemas.openxmlformats.org/officeDocument/2006/relationships/slide" Target="slides/slide145.xml"/><Relationship Id="rId146" Type="http://schemas.openxmlformats.org/officeDocument/2006/relationships/slide" Target="slides/slide144.xml"/><Relationship Id="rId145" Type="http://schemas.openxmlformats.org/officeDocument/2006/relationships/slide" Target="slides/slide143.xml"/><Relationship Id="rId144" Type="http://schemas.openxmlformats.org/officeDocument/2006/relationships/slide" Target="slides/slide142.xml"/><Relationship Id="rId143" Type="http://schemas.openxmlformats.org/officeDocument/2006/relationships/slide" Target="slides/slide141.xml"/><Relationship Id="rId142" Type="http://schemas.openxmlformats.org/officeDocument/2006/relationships/slide" Target="slides/slide140.xml"/><Relationship Id="rId141" Type="http://schemas.openxmlformats.org/officeDocument/2006/relationships/slide" Target="slides/slide139.xml"/><Relationship Id="rId140" Type="http://schemas.openxmlformats.org/officeDocument/2006/relationships/slide" Target="slides/slide138.xml"/><Relationship Id="rId14" Type="http://schemas.openxmlformats.org/officeDocument/2006/relationships/slide" Target="slides/slide12.xml"/><Relationship Id="rId139" Type="http://schemas.openxmlformats.org/officeDocument/2006/relationships/slide" Target="slides/slide137.xml"/><Relationship Id="rId138" Type="http://schemas.openxmlformats.org/officeDocument/2006/relationships/slide" Target="slides/slide136.xml"/><Relationship Id="rId137" Type="http://schemas.openxmlformats.org/officeDocument/2006/relationships/slide" Target="slides/slide135.xml"/><Relationship Id="rId136" Type="http://schemas.openxmlformats.org/officeDocument/2006/relationships/slide" Target="slides/slide134.xml"/><Relationship Id="rId135" Type="http://schemas.openxmlformats.org/officeDocument/2006/relationships/slide" Target="slides/slide133.xml"/><Relationship Id="rId134" Type="http://schemas.openxmlformats.org/officeDocument/2006/relationships/slide" Target="slides/slide132.xml"/><Relationship Id="rId133" Type="http://schemas.openxmlformats.org/officeDocument/2006/relationships/slide" Target="slides/slide131.xml"/><Relationship Id="rId132" Type="http://schemas.openxmlformats.org/officeDocument/2006/relationships/slide" Target="slides/slide130.xml"/><Relationship Id="rId131" Type="http://schemas.openxmlformats.org/officeDocument/2006/relationships/slide" Target="slides/slide129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2496797-9935-42DF-9FCF-6CACE6840335}" type="datetimeFigureOut">
              <a:rPr lang="zh-CN" altLang="en-US"/>
            </a:fld>
            <a:endParaRPr lang="en-US" altLang="zh-CN"/>
          </a:p>
        </p:txBody>
      </p:sp>
      <p:sp>
        <p:nvSpPr>
          <p:cNvPr id="250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D85AB7B-D731-4DB1-8E62-DA3CD5F9740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4213" y="3789363"/>
            <a:ext cx="7772400" cy="1095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5" name="Picture 1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2060575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005263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1BAE9-5052-450F-9696-5304050F9994}" type="datetime1">
              <a:rPr lang="zh-CN" altLang="en-US"/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F62C1-4CCF-46C1-92B4-A7F7FE94702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EE918-0F42-4A3F-803B-6849F9979DE9}" type="datetime1">
              <a:rPr lang="zh-CN" altLang="en-US"/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345D4-ECD7-4A54-A9E7-C839CAA8B24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1138" y="0"/>
            <a:ext cx="2006600" cy="6165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0"/>
            <a:ext cx="5868988" cy="6165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0B397-6FB3-463A-B144-D980DBBA2753}" type="datetime1">
              <a:rPr lang="zh-CN" altLang="en-US"/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DAC5B-14FE-4F17-ACFD-A94D9C0A0A7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0"/>
            <a:ext cx="8001000" cy="720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981075"/>
            <a:ext cx="3924300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981075"/>
            <a:ext cx="3924300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6E696-7122-4453-9E3E-5AD426F91A40}" type="datetime1">
              <a:rPr lang="zh-CN" altLang="en-US"/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EB98C-BD35-4967-9D57-449E90EA919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0"/>
            <a:ext cx="8001000" cy="720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981075"/>
            <a:ext cx="8001000" cy="51847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E3DF9-D324-4928-81F1-2E1353BC6E3B}" type="datetime1">
              <a:rPr lang="zh-CN" altLang="en-US"/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3C671-2448-44A0-86EF-EE17BA7AC03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8A088-3B91-47B0-A344-E9938333F8B6}" type="datetime1">
              <a:rPr lang="zh-CN" altLang="en-US"/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49D22-DF07-418C-A404-9F2C6517632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91FD7-4662-4A2F-B0F3-5C67C67CA108}" type="datetime1">
              <a:rPr lang="zh-CN" altLang="en-US"/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1F8D-9898-4EBC-8677-272F652C5CA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981075"/>
            <a:ext cx="39243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981075"/>
            <a:ext cx="39243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1A1F2-7428-4808-B9FF-D300047EBBB7}" type="datetime1">
              <a:rPr lang="zh-CN" altLang="en-US"/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D7F90-F650-49F7-AB2F-14516991F72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F472B-247B-44A2-BFB4-13C394066D79}" type="datetime1">
              <a:rPr lang="zh-CN" altLang="en-US"/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F56A9-8BD2-4B0D-AB0B-5839A06FC8A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A5606-3380-4295-A7FF-B5845105AA1B}" type="datetime1">
              <a:rPr lang="zh-CN" altLang="en-US"/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5EA8F-4076-4F61-A069-71480A97599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BC5A9-29E0-4CA8-9316-62C5AC098ECB}" type="datetime1">
              <a:rPr lang="zh-CN" altLang="en-US"/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1DD2D-33AF-439F-ACB8-8FABC3E8A5E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66994-11AC-4DD4-98AB-61FB127DE6D9}" type="datetime1">
              <a:rPr lang="zh-CN" altLang="en-US"/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FF524-9BF7-4CB2-ADF9-E20EAFD2DFE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0F52E-F1F8-4391-82BF-999F2F4D6100}" type="datetime1">
              <a:rPr lang="zh-CN" altLang="en-US"/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CF9CB-6CD7-43E9-9BAC-B61CCF21F35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0"/>
            <a:ext cx="8001000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981075"/>
            <a:ext cx="8001000" cy="51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auto">
          <a:xfrm>
            <a:off x="539750" y="769938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 flipV="1">
            <a:off x="609600" y="623887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08725"/>
            <a:ext cx="1981200" cy="412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fld id="{17E7ADF5-A45A-4917-B308-951F8578AB29}" type="datetime1">
              <a:rPr lang="zh-CN" altLang="en-US"/>
            </a:fld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08725"/>
            <a:ext cx="2895600" cy="412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4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08725"/>
            <a:ext cx="1981200" cy="412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88E3A9DB-EAB9-4197-9C0E-6B2BF1D8BADD}" type="slidenum">
              <a:rPr lang="zh-CN" altLang="en-US"/>
            </a:fld>
            <a:endParaRPr lang="en-US" altLang="zh-CN"/>
          </a:p>
        </p:txBody>
      </p:sp>
      <p:pic>
        <p:nvPicPr>
          <p:cNvPr id="1033" name="Picture 16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6659563" y="-69850"/>
            <a:ext cx="2484437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61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Java EE</a:t>
            </a:r>
            <a:r>
              <a:rPr lang="zh-CN" altLang="en-US" sz="61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开发</a:t>
            </a:r>
            <a:r>
              <a:rPr lang="zh-CN" altLang="en-US" sz="61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技术基础</a:t>
            </a:r>
            <a:endParaRPr lang="zh-CN" altLang="en-US" sz="6100" b="1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zh-CN" altLang="en-US" smtClean="0">
                <a:ea typeface="华文隶书" panose="02010800040101010101" pitchFamily="2" charset="-122"/>
              </a:rPr>
              <a:t>主讲：陆悠</a:t>
            </a:r>
            <a:endParaRPr lang="zh-CN" altLang="en-US" smtClean="0">
              <a:ea typeface="华文隶书" panose="02010800040101010101" pitchFamily="2" charset="-122"/>
            </a:endParaRPr>
          </a:p>
          <a:p>
            <a:pPr algn="r" eaLnBrk="1" hangingPunct="1"/>
            <a:r>
              <a:rPr lang="zh-CN" altLang="en-US" smtClean="0">
                <a:ea typeface="华文隶书" panose="02010800040101010101" pitchFamily="2" charset="-122"/>
              </a:rPr>
              <a:t>电子与信息工程学院</a:t>
            </a:r>
            <a:endParaRPr lang="zh-CN" altLang="en-US" smtClean="0"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latin typeface="宋体" panose="02010600030101010101" pitchFamily="2" charset="-122"/>
              </a:rPr>
              <a:t>驱动程序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endParaRPr lang="zh-CN" altLang="en-US" dirty="0" smtClean="0">
              <a:solidFill>
                <a:schemeClr val="bg2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 smtClean="0">
                <a:latin typeface="宋体" panose="02010600030101010101" pitchFamily="2" charset="-122"/>
              </a:rPr>
              <a:t> 为了与某个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数据库</a:t>
            </a:r>
            <a:r>
              <a:rPr lang="zh-CN" altLang="en-US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连接</a:t>
            </a:r>
            <a:r>
              <a:rPr lang="zh-CN" altLang="en-US" dirty="0" smtClean="0">
                <a:latin typeface="宋体" panose="02010600030101010101" pitchFamily="2" charset="-122"/>
              </a:rPr>
              <a:t>，必须要具有适合该数据库的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驱动程序</a:t>
            </a:r>
            <a:r>
              <a:rPr lang="zh-CN" altLang="en-US" dirty="0" smtClean="0">
                <a:latin typeface="宋体" panose="02010600030101010101" pitchFamily="2" charset="-122"/>
              </a:rPr>
              <a:t>。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 smtClean="0">
                <a:latin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folHlink"/>
                </a:solidFill>
                <a:latin typeface="宋体" panose="02010600030101010101" pitchFamily="2" charset="-122"/>
              </a:rPr>
              <a:t>JDBC</a:t>
            </a:r>
            <a:r>
              <a:rPr lang="zh-CN" altLang="en-US" dirty="0">
                <a:latin typeface="宋体" panose="02010600030101010101" pitchFamily="2" charset="-122"/>
              </a:rPr>
              <a:t>通过</a:t>
            </a:r>
            <a:r>
              <a:rPr lang="en-US" altLang="zh-CN" dirty="0">
                <a:solidFill>
                  <a:schemeClr val="folHlink"/>
                </a:solidFill>
                <a:latin typeface="宋体" panose="02010600030101010101" pitchFamily="2" charset="-122"/>
              </a:rPr>
              <a:t>JDBC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驱动程序</a:t>
            </a:r>
            <a:r>
              <a:rPr lang="zh-CN" altLang="en-US" dirty="0">
                <a:latin typeface="宋体" panose="02010600030101010101" pitchFamily="2" charset="-122"/>
              </a:rPr>
              <a:t>访问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数据库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folHlink"/>
                </a:solidFill>
                <a:latin typeface="宋体" panose="02010600030101010101" pitchFamily="2" charset="-122"/>
              </a:rPr>
              <a:t>JDBC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驱动程序</a:t>
            </a:r>
            <a:r>
              <a:rPr lang="zh-CN" altLang="en-US" dirty="0">
                <a:latin typeface="宋体" panose="02010600030101010101" pitchFamily="2" charset="-122"/>
              </a:rPr>
              <a:t>是</a:t>
            </a:r>
            <a:r>
              <a:rPr lang="en-US" altLang="zh-CN" dirty="0">
                <a:solidFill>
                  <a:schemeClr val="folHlink"/>
                </a:solidFill>
                <a:latin typeface="宋体" panose="02010600030101010101" pitchFamily="2" charset="-122"/>
              </a:rPr>
              <a:t>JDBC</a:t>
            </a:r>
            <a:r>
              <a:rPr lang="zh-CN" altLang="en-US" dirty="0">
                <a:solidFill>
                  <a:schemeClr val="hlink"/>
                </a:solidFill>
                <a:latin typeface="宋体" panose="02010600030101010101" pitchFamily="2" charset="-122"/>
              </a:rPr>
              <a:t>应用程序</a:t>
            </a:r>
            <a:r>
              <a:rPr lang="zh-CN" altLang="en-US" dirty="0">
                <a:latin typeface="宋体" panose="02010600030101010101" pitchFamily="2" charset="-122"/>
              </a:rPr>
              <a:t>的重要</a:t>
            </a:r>
            <a:r>
              <a:rPr lang="zh-CN" altLang="en-US" dirty="0" smtClean="0">
                <a:latin typeface="宋体" panose="02010600030101010101" pitchFamily="2" charset="-122"/>
              </a:rPr>
              <a:t>组成部分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smtClean="0">
                <a:latin typeface="宋体" panose="02010600030101010101" pitchFamily="2" charset="-122"/>
              </a:rPr>
              <a:t>PreparedStatement</a:t>
            </a:r>
            <a:r>
              <a:rPr lang="zh-CN" altLang="en-US" b="1" smtClean="0">
                <a:latin typeface="宋体" panose="02010600030101010101" pitchFamily="2" charset="-122"/>
              </a:rPr>
              <a:t>和</a:t>
            </a:r>
            <a:r>
              <a:rPr lang="en-US" altLang="zh-CN" b="1" smtClean="0">
                <a:latin typeface="宋体" panose="02010600030101010101" pitchFamily="2" charset="-122"/>
              </a:rPr>
              <a:t>CallableStatement</a:t>
            </a:r>
            <a:r>
              <a:rPr lang="zh-CN" altLang="en-US" b="1" smtClean="0">
                <a:latin typeface="宋体" panose="02010600030101010101" pitchFamily="2" charset="-122"/>
              </a:rPr>
              <a:t>接口</a:t>
            </a:r>
            <a:endParaRPr lang="zh-CN" altLang="en-US" b="1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对象用于将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语句发送到数据库中。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前面介绍的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接口的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对象，用于执行不带参数的简单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实际上有三种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对象，它们都可以对</a:t>
            </a:r>
            <a:r>
              <a:rPr lang="en-US" altLang="zh-CN" smtClean="0">
                <a:latin typeface="宋体" panose="02010600030101010101" pitchFamily="2" charset="-122"/>
              </a:rPr>
              <a:t>Connection</a:t>
            </a:r>
            <a:r>
              <a:rPr lang="zh-CN" altLang="en-US" smtClean="0">
                <a:latin typeface="宋体" panose="02010600030101010101" pitchFamily="2" charset="-122"/>
              </a:rPr>
              <a:t>连接对象执行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07523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zh-CN" altLang="en-US" smtClean="0">
                <a:latin typeface="宋体" panose="02010600030101010101" pitchFamily="2" charset="-122"/>
              </a:rPr>
              <a:t>这三种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对象分别是：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对象：用于执行不带参数的简单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语句；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PreparedStatement</a:t>
            </a:r>
            <a:r>
              <a:rPr lang="zh-CN" altLang="en-US" smtClean="0">
                <a:latin typeface="宋体" panose="02010600030101010101" pitchFamily="2" charset="-122"/>
              </a:rPr>
              <a:t>对象：用于执行带参数或不带</a:t>
            </a:r>
            <a:r>
              <a:rPr lang="en-US" altLang="zh-CN" smtClean="0">
                <a:latin typeface="宋体" panose="02010600030101010101" pitchFamily="2" charset="-122"/>
              </a:rPr>
              <a:t>IN</a:t>
            </a:r>
            <a:r>
              <a:rPr lang="zh-CN" altLang="en-US" smtClean="0">
                <a:latin typeface="宋体" panose="02010600030101010101" pitchFamily="2" charset="-122"/>
              </a:rPr>
              <a:t>参数的预编译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语句；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CallableStatement</a:t>
            </a:r>
            <a:r>
              <a:rPr lang="zh-CN" altLang="en-US" smtClean="0">
                <a:latin typeface="宋体" panose="02010600030101010101" pitchFamily="2" charset="-122"/>
              </a:rPr>
              <a:t>对象：用于执行对数据库存储过程的调用。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0854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Statement</a:t>
            </a:r>
            <a:r>
              <a:rPr lang="zh-CN" altLang="en-US" smtClean="0">
                <a:latin typeface="宋体" panose="02010600030101010101" pitchFamily="2" charset="-122"/>
              </a:rPr>
              <a:t>接口提供了执行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语句和获取</a:t>
            </a:r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结果集的基本方法。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z="2600" smtClean="0">
                <a:solidFill>
                  <a:srgbClr val="FF0000"/>
                </a:solidFill>
                <a:latin typeface="宋体" panose="02010600030101010101" pitchFamily="2" charset="-122"/>
              </a:rPr>
              <a:t>PreparedStatement</a:t>
            </a:r>
            <a:r>
              <a:rPr lang="zh-CN" altLang="en-US" smtClean="0">
                <a:latin typeface="宋体" panose="02010600030101010101" pitchFamily="2" charset="-122"/>
              </a:rPr>
              <a:t>接口添加了处理</a:t>
            </a:r>
            <a:r>
              <a:rPr lang="en-US" altLang="zh-CN" smtClean="0">
                <a:latin typeface="宋体" panose="02010600030101010101" pitchFamily="2" charset="-122"/>
              </a:rPr>
              <a:t>IN</a:t>
            </a:r>
            <a:r>
              <a:rPr lang="zh-CN" altLang="en-US" smtClean="0">
                <a:latin typeface="宋体" panose="02010600030101010101" pitchFamily="2" charset="-122"/>
              </a:rPr>
              <a:t>参数的方法；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z="2600" smtClean="0">
                <a:solidFill>
                  <a:srgbClr val="FF0000"/>
                </a:solidFill>
                <a:latin typeface="宋体" panose="02010600030101010101" pitchFamily="2" charset="-122"/>
              </a:rPr>
              <a:t>CallableStatement</a:t>
            </a:r>
            <a:r>
              <a:rPr lang="zh-CN" altLang="en-US" smtClean="0">
                <a:latin typeface="宋体" panose="02010600030101010101" pitchFamily="2" charset="-122"/>
              </a:rPr>
              <a:t>接口添加了处理</a:t>
            </a:r>
            <a:r>
              <a:rPr lang="en-US" altLang="zh-CN" smtClean="0">
                <a:latin typeface="宋体" panose="02010600030101010101" pitchFamily="2" charset="-122"/>
              </a:rPr>
              <a:t>OUT</a:t>
            </a:r>
            <a:r>
              <a:rPr lang="zh-CN" altLang="en-US" smtClean="0">
                <a:latin typeface="宋体" panose="02010600030101010101" pitchFamily="2" charset="-122"/>
              </a:rPr>
              <a:t>参数的方法。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09571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PreparedStatement</a:t>
            </a:r>
            <a:r>
              <a:rPr lang="zh-CN" altLang="en-US" smtClean="0">
                <a:latin typeface="宋体" panose="02010600030101010101" pitchFamily="2" charset="-122"/>
              </a:rPr>
              <a:t>接口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</a:rPr>
              <a:t>PreparedStatement</a:t>
            </a:r>
            <a:r>
              <a:rPr lang="zh-CN" altLang="en-US" dirty="0">
                <a:latin typeface="宋体" panose="02010600030101010101" pitchFamily="2" charset="-122"/>
              </a:rPr>
              <a:t>接口继承</a:t>
            </a:r>
            <a:r>
              <a:rPr lang="en-US" altLang="zh-CN" dirty="0">
                <a:latin typeface="宋体" panose="02010600030101010101" pitchFamily="2" charset="-122"/>
              </a:rPr>
              <a:t>Statement</a:t>
            </a:r>
            <a:r>
              <a:rPr lang="zh-CN" altLang="en-US" dirty="0">
                <a:latin typeface="宋体" panose="02010600030101010101" pitchFamily="2" charset="-122"/>
              </a:rPr>
              <a:t>类，它们在两方面有所不同。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 err="1">
                <a:latin typeface="宋体" panose="02010600030101010101" pitchFamily="2" charset="-122"/>
              </a:rPr>
              <a:t>PreparedStatement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实例</a:t>
            </a:r>
            <a:r>
              <a:rPr lang="zh-CN" altLang="en-US" dirty="0">
                <a:latin typeface="宋体" panose="02010600030101010101" pitchFamily="2" charset="-122"/>
              </a:rPr>
              <a:t>包含已编译的</a:t>
            </a:r>
            <a:r>
              <a:rPr lang="en-US" altLang="zh-CN" dirty="0">
                <a:latin typeface="宋体" panose="02010600030101010101" pitchFamily="2" charset="-122"/>
              </a:rPr>
              <a:t>SQL</a:t>
            </a:r>
            <a:r>
              <a:rPr lang="zh-CN" altLang="en-US" dirty="0">
                <a:latin typeface="宋体" panose="02010600030101010101" pitchFamily="2" charset="-122"/>
              </a:rPr>
              <a:t>语句，这就使语句</a:t>
            </a:r>
            <a:r>
              <a:rPr lang="zh-CN" altLang="en-US" dirty="0">
                <a:latin typeface="Times New Roman" panose="02020603050405020304"/>
              </a:rPr>
              <a:t>“</a:t>
            </a:r>
            <a:r>
              <a:rPr lang="zh-CN" altLang="en-US" dirty="0">
                <a:latin typeface="宋体" panose="02010600030101010101" pitchFamily="2" charset="-122"/>
              </a:rPr>
              <a:t>准备好</a:t>
            </a:r>
            <a:r>
              <a:rPr lang="zh-CN" altLang="en-US" dirty="0">
                <a:latin typeface="Times New Roman" panose="02020603050405020304"/>
              </a:rPr>
              <a:t>”</a:t>
            </a:r>
            <a:r>
              <a:rPr lang="zh-CN" altLang="en-US" dirty="0">
                <a:latin typeface="宋体" panose="02010600030101010101" pitchFamily="2" charset="-122"/>
              </a:rPr>
              <a:t>；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 err="1">
                <a:latin typeface="宋体" panose="02010600030101010101" pitchFamily="2" charset="-122"/>
              </a:rPr>
              <a:t>PreparedStatement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对象</a:t>
            </a:r>
            <a:r>
              <a:rPr lang="zh-CN" altLang="en-US" dirty="0">
                <a:latin typeface="宋体" panose="02010600030101010101" pitchFamily="2" charset="-122"/>
              </a:rPr>
              <a:t>执行的</a:t>
            </a:r>
            <a:r>
              <a:rPr lang="en-US" altLang="zh-CN" dirty="0">
                <a:latin typeface="宋体" panose="02010600030101010101" pitchFamily="2" charset="-122"/>
              </a:rPr>
              <a:t>SQL</a:t>
            </a:r>
            <a:r>
              <a:rPr lang="zh-CN" altLang="en-US" dirty="0">
                <a:latin typeface="宋体" panose="02010600030101010101" pitchFamily="2" charset="-122"/>
              </a:rPr>
              <a:t>语句可以带参数，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2">
              <a:defRPr/>
            </a:pPr>
            <a:r>
              <a:rPr lang="zh-CN" altLang="en-US" dirty="0">
                <a:latin typeface="宋体" panose="02010600030101010101" pitchFamily="2" charset="-122"/>
              </a:rPr>
              <a:t>因此可用来执行动态的</a:t>
            </a:r>
            <a:r>
              <a:rPr lang="en-US" altLang="zh-CN" dirty="0">
                <a:latin typeface="宋体" panose="02010600030101010101" pitchFamily="2" charset="-122"/>
              </a:rPr>
              <a:t>SQL</a:t>
            </a:r>
            <a:r>
              <a:rPr lang="zh-CN" altLang="en-US" dirty="0">
                <a:latin typeface="宋体" panose="02010600030101010101" pitchFamily="2" charset="-122"/>
              </a:rPr>
              <a:t>语句。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PreparedStatement</a:t>
            </a:r>
            <a:r>
              <a:rPr lang="zh-CN" altLang="en-US" smtClean="0">
                <a:latin typeface="宋体" panose="02010600030101010101" pitchFamily="2" charset="-122"/>
              </a:rPr>
              <a:t>接口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在</a:t>
            </a:r>
            <a:r>
              <a:rPr lang="en-US" altLang="zh-CN" dirty="0">
                <a:latin typeface="宋体" panose="02010600030101010101" pitchFamily="2" charset="-122"/>
              </a:rPr>
              <a:t>SQL</a:t>
            </a:r>
            <a:r>
              <a:rPr lang="zh-CN" altLang="en-US" dirty="0">
                <a:latin typeface="宋体" panose="02010600030101010101" pitchFamily="2" charset="-122"/>
              </a:rPr>
              <a:t>语句中可以包含一个或多个</a:t>
            </a:r>
            <a:r>
              <a:rPr lang="en-US" altLang="zh-CN" dirty="0">
                <a:latin typeface="宋体" panose="02010600030101010101" pitchFamily="2" charset="-122"/>
              </a:rPr>
              <a:t>IN</a:t>
            </a:r>
            <a:r>
              <a:rPr lang="zh-CN" altLang="en-US" dirty="0">
                <a:latin typeface="宋体" panose="02010600030101010101" pitchFamily="2" charset="-122"/>
              </a:rPr>
              <a:t>参数，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latin typeface="宋体" panose="02010600030101010101" pitchFamily="2" charset="-122"/>
              </a:rPr>
              <a:t>IN</a:t>
            </a:r>
            <a:r>
              <a:rPr lang="zh-CN" altLang="en-US" dirty="0">
                <a:latin typeface="宋体" panose="02010600030101010101" pitchFamily="2" charset="-122"/>
              </a:rPr>
              <a:t>参数的值在</a:t>
            </a:r>
            <a:r>
              <a:rPr lang="en-US" altLang="zh-CN" dirty="0">
                <a:latin typeface="宋体" panose="02010600030101010101" pitchFamily="2" charset="-122"/>
              </a:rPr>
              <a:t>SQL</a:t>
            </a:r>
            <a:r>
              <a:rPr lang="zh-CN" altLang="en-US" dirty="0">
                <a:latin typeface="宋体" panose="02010600030101010101" pitchFamily="2" charset="-122"/>
              </a:rPr>
              <a:t>语句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创建时</a:t>
            </a:r>
            <a:r>
              <a:rPr lang="zh-CN" altLang="en-US" dirty="0">
                <a:latin typeface="宋体" panose="02010600030101010101" pitchFamily="2" charset="-122"/>
              </a:rPr>
              <a:t>并未被指定，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而是在</a:t>
            </a:r>
            <a:r>
              <a:rPr lang="en-US" altLang="zh-CN" dirty="0">
                <a:latin typeface="宋体" panose="02010600030101010101" pitchFamily="2" charset="-122"/>
              </a:rPr>
              <a:t>SQL</a:t>
            </a:r>
            <a:r>
              <a:rPr lang="zh-CN" altLang="en-US" dirty="0">
                <a:latin typeface="宋体" panose="02010600030101010101" pitchFamily="2" charset="-122"/>
              </a:rPr>
              <a:t>语句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执行时</a:t>
            </a:r>
            <a:r>
              <a:rPr lang="zh-CN" altLang="en-US" dirty="0">
                <a:latin typeface="宋体" panose="02010600030101010101" pitchFamily="2" charset="-122"/>
              </a:rPr>
              <a:t>通过</a:t>
            </a:r>
            <a:r>
              <a:rPr lang="en-US" altLang="zh-CN" dirty="0">
                <a:latin typeface="宋体" panose="02010600030101010101" pitchFamily="2" charset="-122"/>
              </a:rPr>
              <a:t>IN</a:t>
            </a:r>
            <a:r>
              <a:rPr lang="zh-CN" altLang="en-US" dirty="0">
                <a:latin typeface="宋体" panose="02010600030101010101" pitchFamily="2" charset="-122"/>
              </a:rPr>
              <a:t>参数传递具体的值给</a:t>
            </a:r>
            <a:r>
              <a:rPr lang="en-US" altLang="zh-CN" dirty="0">
                <a:latin typeface="宋体" panose="02010600030101010101" pitchFamily="2" charset="-122"/>
              </a:rPr>
              <a:t>SQL</a:t>
            </a:r>
            <a:r>
              <a:rPr lang="zh-CN" altLang="en-US" dirty="0">
                <a:latin typeface="宋体" panose="02010600030101010101" pitchFamily="2" charset="-122"/>
              </a:rPr>
              <a:t>语句。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创建</a:t>
            </a:r>
            <a:r>
              <a:rPr lang="en-US" altLang="zh-CN" dirty="0">
                <a:latin typeface="宋体" panose="02010600030101010101" pitchFamily="2" charset="-122"/>
              </a:rPr>
              <a:t>SQL</a:t>
            </a:r>
            <a:r>
              <a:rPr lang="zh-CN" altLang="en-US" dirty="0">
                <a:latin typeface="宋体" panose="02010600030101010101" pitchFamily="2" charset="-122"/>
              </a:rPr>
              <a:t>语句时，每个</a:t>
            </a:r>
            <a:r>
              <a:rPr lang="en-US" altLang="zh-CN" dirty="0">
                <a:latin typeface="宋体" panose="02010600030101010101" pitchFamily="2" charset="-122"/>
              </a:rPr>
              <a:t>IN</a:t>
            </a:r>
            <a:r>
              <a:rPr lang="zh-CN" altLang="en-US" dirty="0">
                <a:latin typeface="宋体" panose="02010600030101010101" pitchFamily="2" charset="-122"/>
              </a:rPr>
              <a:t>参数用一个问号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dirty="0">
                <a:latin typeface="Times New Roman" panose="02020603050405020304"/>
              </a:rPr>
              <a:t>“</a:t>
            </a:r>
            <a:r>
              <a:rPr lang="en-US" altLang="zh-CN" dirty="0">
                <a:latin typeface="宋体" panose="02010600030101010101" pitchFamily="2" charset="-122"/>
              </a:rPr>
              <a:t>?</a:t>
            </a:r>
            <a:r>
              <a:rPr lang="en-US" altLang="zh-CN" dirty="0">
                <a:latin typeface="Times New Roman" panose="02020603050405020304"/>
              </a:rPr>
              <a:t>”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作为占位符来表示，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每个问号的值必须在该语句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执行之前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通过适当的</a:t>
            </a:r>
            <a:r>
              <a:rPr lang="en-US" altLang="zh-CN" dirty="0" err="1">
                <a:latin typeface="宋体" panose="02010600030101010101" pitchFamily="2" charset="-122"/>
              </a:rPr>
              <a:t>setXXX</a:t>
            </a:r>
            <a:r>
              <a:rPr lang="en-US" altLang="zh-CN" dirty="0">
                <a:latin typeface="宋体" panose="02010600030101010101" pitchFamily="2" charset="-122"/>
              </a:rPr>
              <a:t>()</a:t>
            </a:r>
            <a:r>
              <a:rPr lang="zh-CN" altLang="en-US" dirty="0">
                <a:latin typeface="宋体" panose="02010600030101010101" pitchFamily="2" charset="-122"/>
              </a:rPr>
              <a:t>方法来提供。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PreparedStatement</a:t>
            </a:r>
            <a:r>
              <a:rPr lang="zh-CN" altLang="en-US" smtClean="0">
                <a:latin typeface="宋体" panose="02010600030101010101" pitchFamily="2" charset="-122"/>
              </a:rPr>
              <a:t>接口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由于</a:t>
            </a:r>
            <a:r>
              <a:rPr lang="en-US" altLang="zh-CN" dirty="0" err="1">
                <a:latin typeface="宋体" panose="02010600030101010101" pitchFamily="2" charset="-122"/>
              </a:rPr>
              <a:t>PreparedStatement</a:t>
            </a:r>
            <a:r>
              <a:rPr lang="zh-CN" altLang="en-US" dirty="0">
                <a:latin typeface="宋体" panose="02010600030101010101" pitchFamily="2" charset="-122"/>
              </a:rPr>
              <a:t>对象已预编译过，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所以其执行速度要快于</a:t>
            </a:r>
            <a:r>
              <a:rPr lang="en-US" altLang="zh-CN" dirty="0">
                <a:latin typeface="宋体" panose="02010600030101010101" pitchFamily="2" charset="-122"/>
              </a:rPr>
              <a:t>Statement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对象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因此，多次执行的</a:t>
            </a:r>
            <a:r>
              <a:rPr lang="en-US" altLang="zh-CN" dirty="0">
                <a:latin typeface="宋体" panose="02010600030101010101" pitchFamily="2" charset="-122"/>
              </a:rPr>
              <a:t>SQL</a:t>
            </a:r>
            <a:r>
              <a:rPr lang="zh-CN" altLang="en-US" dirty="0">
                <a:latin typeface="宋体" panose="02010600030101010101" pitchFamily="2" charset="-122"/>
              </a:rPr>
              <a:t>语句创建为</a:t>
            </a:r>
            <a:r>
              <a:rPr lang="en-US" altLang="zh-CN" dirty="0" err="1">
                <a:latin typeface="宋体" panose="02010600030101010101" pitchFamily="2" charset="-122"/>
              </a:rPr>
              <a:t>PreparedStatement</a:t>
            </a:r>
            <a:r>
              <a:rPr lang="zh-CN" altLang="en-US" dirty="0">
                <a:latin typeface="宋体" panose="02010600030101010101" pitchFamily="2" charset="-122"/>
              </a:rPr>
              <a:t>对象，以提高效率。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PreparedStatement</a:t>
            </a:r>
            <a:r>
              <a:rPr lang="zh-CN" altLang="en-US" smtClean="0">
                <a:latin typeface="宋体" panose="02010600030101010101" pitchFamily="2" charset="-122"/>
              </a:rPr>
              <a:t>接口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mtClean="0">
                <a:latin typeface="宋体" panose="02010600030101010101" pitchFamily="2" charset="-122"/>
              </a:rPr>
              <a:t> PreparedStatement</a:t>
            </a:r>
            <a:r>
              <a:rPr lang="zh-CN" altLang="en-US" smtClean="0">
                <a:latin typeface="宋体" panose="02010600030101010101" pitchFamily="2" charset="-122"/>
              </a:rPr>
              <a:t>作为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的子类，它继承了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的所有功能，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宋体" panose="02010600030101010101" pitchFamily="2" charset="-122"/>
              </a:rPr>
              <a:t>此外它还添加了一整套</a:t>
            </a:r>
            <a:r>
              <a:rPr lang="en-US" altLang="zh-CN" smtClean="0">
                <a:latin typeface="宋体" panose="02010600030101010101" pitchFamily="2" charset="-122"/>
              </a:rPr>
              <a:t>setXXX()</a:t>
            </a:r>
            <a:r>
              <a:rPr lang="zh-CN" altLang="en-US" smtClean="0">
                <a:latin typeface="宋体" panose="02010600030101010101" pitchFamily="2" charset="-122"/>
              </a:rPr>
              <a:t>方法，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宋体" panose="02010600030101010101" pitchFamily="2" charset="-122"/>
              </a:rPr>
              <a:t>用于设置传递给</a:t>
            </a:r>
            <a:r>
              <a:rPr lang="en-US" altLang="zh-CN" smtClean="0">
                <a:latin typeface="宋体" panose="02010600030101010101" pitchFamily="2" charset="-122"/>
              </a:rPr>
              <a:t>IN</a:t>
            </a:r>
            <a:r>
              <a:rPr lang="zh-CN" altLang="en-US" smtClean="0">
                <a:latin typeface="宋体" panose="02010600030101010101" pitchFamily="2" charset="-122"/>
              </a:rPr>
              <a:t>参数占位符的值，以发送给数据库。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mtClean="0">
                <a:latin typeface="宋体" panose="02010600030101010101" pitchFamily="2" charset="-122"/>
              </a:rPr>
              <a:t> 由于</a:t>
            </a:r>
            <a:r>
              <a:rPr lang="en-US" altLang="zh-CN" smtClean="0">
                <a:latin typeface="宋体" panose="02010600030101010101" pitchFamily="2" charset="-122"/>
              </a:rPr>
              <a:t>execute()</a:t>
            </a:r>
            <a:r>
              <a:rPr lang="zh-CN" altLang="en-US" smtClean="0">
                <a:latin typeface="宋体" panose="02010600030101010101" pitchFamily="2" charset="-122"/>
              </a:rPr>
              <a:t>、</a:t>
            </a:r>
            <a:r>
              <a:rPr lang="en-US" altLang="zh-CN" smtClean="0">
                <a:latin typeface="宋体" panose="02010600030101010101" pitchFamily="2" charset="-122"/>
              </a:rPr>
              <a:t>executeQuery()</a:t>
            </a:r>
            <a:r>
              <a:rPr lang="zh-CN" altLang="en-US" smtClean="0">
                <a:latin typeface="宋体" panose="02010600030101010101" pitchFamily="2" charset="-122"/>
              </a:rPr>
              <a:t>和</a:t>
            </a:r>
            <a:r>
              <a:rPr lang="en-US" altLang="zh-CN" smtClean="0">
                <a:latin typeface="宋体" panose="02010600030101010101" pitchFamily="2" charset="-122"/>
              </a:rPr>
              <a:t>executeUpdate()</a:t>
            </a:r>
            <a:r>
              <a:rPr lang="zh-CN" altLang="en-US" smtClean="0">
                <a:latin typeface="宋体" panose="02010600030101010101" pitchFamily="2" charset="-122"/>
              </a:rPr>
              <a:t>这三个方法不使用参数，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宋体" panose="02010600030101010101" pitchFamily="2" charset="-122"/>
              </a:rPr>
              <a:t>所以这些方法只用于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对象，而不能用于</a:t>
            </a:r>
            <a:r>
              <a:rPr lang="en-US" altLang="zh-CN" smtClean="0">
                <a:latin typeface="宋体" panose="02010600030101010101" pitchFamily="2" charset="-122"/>
              </a:rPr>
              <a:t>PreparedStatement</a:t>
            </a:r>
            <a:r>
              <a:rPr lang="zh-CN" altLang="en-US" smtClean="0">
                <a:latin typeface="宋体" panose="02010600030101010101" pitchFamily="2" charset="-122"/>
              </a:rPr>
              <a:t>对象。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PreparedStatement</a:t>
            </a:r>
            <a:r>
              <a:rPr lang="zh-CN" altLang="en-US" smtClean="0">
                <a:latin typeface="宋体" panose="02010600030101010101" pitchFamily="2" charset="-122"/>
              </a:rPr>
              <a:t>接口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 (1)</a:t>
            </a:r>
            <a:r>
              <a:rPr lang="zh-CN" altLang="en-US" smtClean="0">
                <a:latin typeface="宋体" panose="02010600030101010101" pitchFamily="2" charset="-122"/>
              </a:rPr>
              <a:t>创建</a:t>
            </a:r>
            <a:r>
              <a:rPr lang="en-US" altLang="zh-CN" smtClean="0">
                <a:latin typeface="宋体" panose="02010600030101010101" pitchFamily="2" charset="-122"/>
              </a:rPr>
              <a:t>PreparedStatement</a:t>
            </a:r>
            <a:r>
              <a:rPr lang="zh-CN" altLang="en-US" smtClean="0">
                <a:latin typeface="宋体" panose="02010600030101010101" pitchFamily="2" charset="-122"/>
              </a:rPr>
              <a:t>对象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以下的代码段</a:t>
            </a:r>
            <a:r>
              <a:rPr lang="en-US" altLang="zh-CN" sz="3200" smtClean="0">
                <a:latin typeface="宋体" panose="02010600030101010101" pitchFamily="2" charset="-122"/>
              </a:rPr>
              <a:t>(</a:t>
            </a:r>
            <a:r>
              <a:rPr lang="zh-CN" altLang="en-US" sz="3200" smtClean="0">
                <a:latin typeface="宋体" panose="02010600030101010101" pitchFamily="2" charset="-122"/>
              </a:rPr>
              <a:t>其中</a:t>
            </a:r>
            <a:r>
              <a:rPr lang="en-US" altLang="zh-CN" sz="3200" smtClean="0">
                <a:latin typeface="宋体" panose="02010600030101010101" pitchFamily="2" charset="-122"/>
              </a:rPr>
              <a:t>conn</a:t>
            </a:r>
            <a:r>
              <a:rPr lang="zh-CN" altLang="en-US" sz="3200" smtClean="0">
                <a:latin typeface="宋体" panose="02010600030101010101" pitchFamily="2" charset="-122"/>
              </a:rPr>
              <a:t>是</a:t>
            </a:r>
            <a:r>
              <a:rPr lang="en-US" altLang="zh-CN" sz="3200" smtClean="0">
                <a:latin typeface="宋体" panose="02010600030101010101" pitchFamily="2" charset="-122"/>
              </a:rPr>
              <a:t>Connection</a:t>
            </a:r>
            <a:r>
              <a:rPr lang="zh-CN" altLang="en-US" sz="3200" smtClean="0">
                <a:latin typeface="宋体" panose="02010600030101010101" pitchFamily="2" charset="-122"/>
              </a:rPr>
              <a:t>对象</a:t>
            </a:r>
            <a:r>
              <a:rPr lang="en-US" altLang="zh-CN" sz="3200" smtClean="0">
                <a:latin typeface="宋体" panose="02010600030101010101" pitchFamily="2" charset="-122"/>
              </a:rPr>
              <a:t>)</a:t>
            </a:r>
            <a:r>
              <a:rPr lang="zh-CN" altLang="en-US" smtClean="0">
                <a:latin typeface="宋体" panose="02010600030101010101" pitchFamily="2" charset="-122"/>
              </a:rPr>
              <a:t>创建包含带一个</a:t>
            </a:r>
            <a:r>
              <a:rPr lang="en-US" altLang="zh-CN" smtClean="0">
                <a:latin typeface="宋体" panose="02010600030101010101" pitchFamily="2" charset="-122"/>
              </a:rPr>
              <a:t>IN</a:t>
            </a:r>
            <a:r>
              <a:rPr lang="zh-CN" altLang="en-US" smtClean="0">
                <a:latin typeface="宋体" panose="02010600030101010101" pitchFamily="2" charset="-122"/>
              </a:rPr>
              <a:t>参数占位符的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语句的</a:t>
            </a:r>
            <a:r>
              <a:rPr lang="en-US" altLang="zh-CN" smtClean="0">
                <a:latin typeface="宋体" panose="02010600030101010101" pitchFamily="2" charset="-122"/>
              </a:rPr>
              <a:t>PreparedStatement</a:t>
            </a:r>
            <a:r>
              <a:rPr lang="zh-CN" altLang="en-US" smtClean="0">
                <a:latin typeface="宋体" panose="02010600030101010101" pitchFamily="2" charset="-122"/>
              </a:rPr>
              <a:t>对象：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  </a:t>
            </a:r>
            <a:r>
              <a:rPr lang="en-US" altLang="zh-CN" sz="3200" smtClean="0">
                <a:latin typeface="宋体" panose="02010600030101010101" pitchFamily="2" charset="-122"/>
              </a:rPr>
              <a:t>PreparedStatement pstmt = conn.prepareStatement("select from students where name like ? ");</a:t>
            </a:r>
            <a:endParaRPr lang="en-US" altLang="zh-CN" sz="32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PreparedStatement</a:t>
            </a:r>
            <a:r>
              <a:rPr lang="zh-CN" altLang="en-US" smtClean="0">
                <a:latin typeface="宋体" panose="02010600030101010101" pitchFamily="2" charset="-122"/>
              </a:rPr>
              <a:t>接口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 (2)</a:t>
            </a:r>
            <a:r>
              <a:rPr lang="zh-CN" altLang="en-US" smtClean="0">
                <a:latin typeface="宋体" panose="02010600030101010101" pitchFamily="2" charset="-122"/>
              </a:rPr>
              <a:t>传递</a:t>
            </a:r>
            <a:r>
              <a:rPr lang="en-US" altLang="zh-CN" smtClean="0">
                <a:latin typeface="宋体" panose="02010600030101010101" pitchFamily="2" charset="-122"/>
              </a:rPr>
              <a:t>IN</a:t>
            </a:r>
            <a:r>
              <a:rPr lang="zh-CN" altLang="en-US" smtClean="0">
                <a:latin typeface="宋体" panose="02010600030101010101" pitchFamily="2" charset="-122"/>
              </a:rPr>
              <a:t>参数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在执行</a:t>
            </a:r>
            <a:r>
              <a:rPr lang="en-US" altLang="zh-CN" smtClean="0">
                <a:latin typeface="宋体" panose="02010600030101010101" pitchFamily="2" charset="-122"/>
              </a:rPr>
              <a:t>PreparedStatement</a:t>
            </a:r>
            <a:r>
              <a:rPr lang="zh-CN" altLang="en-US" smtClean="0">
                <a:latin typeface="宋体" panose="02010600030101010101" pitchFamily="2" charset="-122"/>
              </a:rPr>
              <a:t>对象之前，必须设置每个 </a:t>
            </a:r>
            <a:r>
              <a:rPr lang="en-US" altLang="zh-CN" smtClean="0">
                <a:latin typeface="宋体" panose="02010600030101010101" pitchFamily="2" charset="-122"/>
              </a:rPr>
              <a:t>? </a:t>
            </a:r>
            <a:r>
              <a:rPr lang="zh-CN" altLang="en-US" smtClean="0">
                <a:latin typeface="宋体" panose="02010600030101010101" pitchFamily="2" charset="-122"/>
              </a:rPr>
              <a:t>参数的值。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这是通过调用</a:t>
            </a:r>
            <a:r>
              <a:rPr lang="en-US" altLang="zh-CN" smtClean="0">
                <a:latin typeface="宋体" panose="02010600030101010101" pitchFamily="2" charset="-122"/>
              </a:rPr>
              <a:t>setXXX()</a:t>
            </a:r>
            <a:r>
              <a:rPr lang="zh-CN" altLang="en-US" smtClean="0">
                <a:latin typeface="宋体" panose="02010600030101010101" pitchFamily="2" charset="-122"/>
              </a:rPr>
              <a:t>方法来完成，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其中</a:t>
            </a:r>
            <a:r>
              <a:rPr lang="en-US" altLang="zh-CN" smtClean="0">
                <a:latin typeface="宋体" panose="02010600030101010101" pitchFamily="2" charset="-122"/>
              </a:rPr>
              <a:t>XXX</a:t>
            </a:r>
            <a:r>
              <a:rPr lang="zh-CN" altLang="en-US" smtClean="0">
                <a:latin typeface="宋体" panose="02010600030101010101" pitchFamily="2" charset="-122"/>
              </a:rPr>
              <a:t>是与该参数相应的类型。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例如，如果参数具有</a:t>
            </a:r>
            <a:r>
              <a:rPr lang="en-US" altLang="zh-CN" smtClean="0">
                <a:latin typeface="宋体" panose="02010600030101010101" pitchFamily="2" charset="-122"/>
              </a:rPr>
              <a:t>Java</a:t>
            </a:r>
            <a:r>
              <a:rPr lang="zh-CN" altLang="en-US" smtClean="0">
                <a:latin typeface="宋体" panose="02010600030101010101" pitchFamily="2" charset="-122"/>
              </a:rPr>
              <a:t>类型</a:t>
            </a:r>
            <a:r>
              <a:rPr lang="en-US" altLang="zh-CN" smtClean="0">
                <a:latin typeface="宋体" panose="02010600030101010101" pitchFamily="2" charset="-122"/>
              </a:rPr>
              <a:t>String</a:t>
            </a:r>
            <a:r>
              <a:rPr lang="zh-CN" altLang="en-US" smtClean="0">
                <a:latin typeface="宋体" panose="02010600030101010101" pitchFamily="2" charset="-122"/>
              </a:rPr>
              <a:t>，则使用的方法就是</a:t>
            </a:r>
            <a:r>
              <a:rPr lang="en-US" altLang="zh-CN" smtClean="0">
                <a:latin typeface="宋体" panose="02010600030101010101" pitchFamily="2" charset="-122"/>
              </a:rPr>
              <a:t>setString()</a:t>
            </a:r>
            <a:r>
              <a:rPr lang="zh-CN" altLang="en-US" smtClean="0">
                <a:latin typeface="宋体" panose="02010600030101010101" pitchFamily="2" charset="-122"/>
              </a:rPr>
              <a:t>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PreparedStatement</a:t>
            </a:r>
            <a:r>
              <a:rPr lang="zh-CN" altLang="en-US" smtClean="0">
                <a:latin typeface="宋体" panose="02010600030101010101" pitchFamily="2" charset="-122"/>
              </a:rPr>
              <a:t>接口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SetXXX()</a:t>
            </a:r>
            <a:r>
              <a:rPr lang="zh-CN" altLang="en-US" smtClean="0">
                <a:latin typeface="宋体" panose="02010600030101010101" pitchFamily="2" charset="-122"/>
              </a:rPr>
              <a:t>方法的第一个参数设置参数的顺序位置，第二个参数设置该参数的值。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例如，下面代码将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语句第一个参数设为</a:t>
            </a:r>
            <a:r>
              <a:rPr lang="en-US" altLang="zh-CN" smtClean="0">
                <a:latin typeface="宋体" panose="02010600030101010101" pitchFamily="2" charset="-122"/>
              </a:rPr>
              <a:t>"</a:t>
            </a:r>
            <a:r>
              <a:rPr lang="zh-CN" altLang="en-US" smtClean="0">
                <a:latin typeface="宋体" panose="02010600030101010101" pitchFamily="2" charset="-122"/>
              </a:rPr>
              <a:t>张</a:t>
            </a:r>
            <a:r>
              <a:rPr lang="en-US" altLang="zh-CN" smtClean="0">
                <a:latin typeface="宋体" panose="02010600030101010101" pitchFamily="2" charset="-122"/>
              </a:rPr>
              <a:t>"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pstmt.setString(1,"</a:t>
            </a:r>
            <a:r>
              <a:rPr lang="zh-CN" altLang="en-US" smtClean="0">
                <a:latin typeface="宋体" panose="02010600030101010101" pitchFamily="2" charset="-122"/>
              </a:rPr>
              <a:t>张明</a:t>
            </a:r>
            <a:r>
              <a:rPr lang="en-US" altLang="zh-CN" smtClean="0">
                <a:latin typeface="宋体" panose="02010600030101010101" pitchFamily="2" charset="-122"/>
              </a:rPr>
              <a:t>");</a:t>
            </a:r>
            <a:endParaRPr lang="en-US" altLang="zh-CN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latin typeface="宋体" panose="02010600030101010101" pitchFamily="2" charset="-122"/>
              </a:rPr>
              <a:t>驱动程序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 JDBC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驱动程序</a:t>
            </a:r>
            <a:r>
              <a:rPr lang="zh-CN" altLang="en-US" dirty="0">
                <a:latin typeface="宋体" panose="02010600030101010101" pitchFamily="2" charset="-122"/>
              </a:rPr>
              <a:t>主要有以下</a:t>
            </a:r>
            <a:r>
              <a:rPr lang="en-US" altLang="zh-CN" dirty="0">
                <a:latin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</a:rPr>
              <a:t>种基本类型：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JDBC-ODBC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桥和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ODBC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驱动程序；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本地部分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技术和本机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Java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驱动程序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中间数据访问服务器</a:t>
            </a:r>
            <a:r>
              <a:rPr lang="zh-CN" altLang="en-US" dirty="0">
                <a:latin typeface="宋体" panose="02010600030101010101" pitchFamily="2" charset="-122"/>
              </a:rPr>
              <a:t>；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纯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Java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驱动程序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PreparedStatement</a:t>
            </a:r>
            <a:r>
              <a:rPr lang="zh-CN" altLang="en-US" smtClean="0">
                <a:latin typeface="宋体" panose="02010600030101010101" pitchFamily="2" charset="-122"/>
              </a:rPr>
              <a:t>接口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 (3)IN</a:t>
            </a:r>
            <a:r>
              <a:rPr lang="zh-CN" altLang="en-US" smtClean="0">
                <a:latin typeface="宋体" panose="02010600030101010101" pitchFamily="2" charset="-122"/>
              </a:rPr>
              <a:t>参数中数据类型的一致性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setXXX()</a:t>
            </a:r>
            <a:r>
              <a:rPr lang="zh-CN" altLang="en-US" smtClean="0">
                <a:latin typeface="宋体" panose="02010600030101010101" pitchFamily="2" charset="-122"/>
              </a:rPr>
              <a:t>方法中的</a:t>
            </a:r>
            <a:r>
              <a:rPr lang="en-US" altLang="zh-CN" smtClean="0">
                <a:latin typeface="宋体" panose="02010600030101010101" pitchFamily="2" charset="-122"/>
              </a:rPr>
              <a:t>XXX</a:t>
            </a:r>
            <a:r>
              <a:rPr lang="zh-CN" altLang="en-US" smtClean="0">
                <a:latin typeface="宋体" panose="02010600030101010101" pitchFamily="2" charset="-122"/>
              </a:rPr>
              <a:t>是</a:t>
            </a:r>
            <a:r>
              <a:rPr lang="en-US" altLang="zh-CN" smtClean="0">
                <a:latin typeface="宋体" panose="02010600030101010101" pitchFamily="2" charset="-122"/>
              </a:rPr>
              <a:t>Java</a:t>
            </a:r>
            <a:r>
              <a:rPr lang="zh-CN" altLang="en-US" smtClean="0">
                <a:latin typeface="宋体" panose="02010600030101010101" pitchFamily="2" charset="-122"/>
              </a:rPr>
              <a:t>类型，它是一种隐含的</a:t>
            </a:r>
            <a:r>
              <a:rPr lang="en-US" altLang="zh-CN" smtClean="0"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latin typeface="宋体" panose="02010600030101010101" pitchFamily="2" charset="-122"/>
              </a:rPr>
              <a:t>类型</a:t>
            </a:r>
            <a:r>
              <a:rPr lang="en-US" altLang="zh-CN" smtClean="0">
                <a:latin typeface="宋体" panose="02010600030101010101" pitchFamily="2" charset="-122"/>
              </a:rPr>
              <a:t>(</a:t>
            </a:r>
            <a:r>
              <a:rPr lang="zh-CN" altLang="en-US" smtClean="0">
                <a:latin typeface="宋体" panose="02010600030101010101" pitchFamily="2" charset="-122"/>
              </a:rPr>
              <a:t>一般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类型</a:t>
            </a:r>
            <a:r>
              <a:rPr lang="en-US" altLang="zh-CN" smtClean="0">
                <a:latin typeface="宋体" panose="02010600030101010101" pitchFamily="2" charset="-122"/>
              </a:rPr>
              <a:t>)</a:t>
            </a:r>
            <a:r>
              <a:rPr lang="zh-CN" altLang="en-US" smtClean="0">
                <a:latin typeface="宋体" panose="02010600030101010101" pitchFamily="2" charset="-122"/>
              </a:rPr>
              <a:t>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驱动程序将把</a:t>
            </a:r>
            <a:r>
              <a:rPr lang="en-US" altLang="zh-CN" smtClean="0">
                <a:latin typeface="宋体" panose="02010600030101010101" pitchFamily="2" charset="-122"/>
              </a:rPr>
              <a:t>Java</a:t>
            </a:r>
            <a:r>
              <a:rPr lang="zh-CN" altLang="en-US" smtClean="0">
                <a:latin typeface="宋体" panose="02010600030101010101" pitchFamily="2" charset="-122"/>
              </a:rPr>
              <a:t>类型映射为相应的</a:t>
            </a:r>
            <a:r>
              <a:rPr lang="en-US" altLang="zh-CN" smtClean="0"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latin typeface="宋体" panose="02010600030101010101" pitchFamily="2" charset="-122"/>
              </a:rPr>
              <a:t>类型，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并将该</a:t>
            </a:r>
            <a:r>
              <a:rPr lang="en-US" altLang="zh-CN" smtClean="0"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latin typeface="宋体" panose="02010600030101010101" pitchFamily="2" charset="-122"/>
              </a:rPr>
              <a:t>类型发送给数据库。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PreparedStatement</a:t>
            </a:r>
            <a:r>
              <a:rPr lang="zh-CN" altLang="en-US" smtClean="0">
                <a:latin typeface="宋体" panose="02010600030101010101" pitchFamily="2" charset="-122"/>
              </a:rPr>
              <a:t>接口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例如，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如果参数具有</a:t>
            </a:r>
            <a:r>
              <a:rPr lang="en-US" altLang="zh-CN" smtClean="0">
                <a:latin typeface="宋体" panose="02010600030101010101" pitchFamily="2" charset="-122"/>
              </a:rPr>
              <a:t>Java</a:t>
            </a:r>
            <a:r>
              <a:rPr lang="zh-CN" altLang="en-US" smtClean="0">
                <a:latin typeface="宋体" panose="02010600030101010101" pitchFamily="2" charset="-122"/>
              </a:rPr>
              <a:t>类型</a:t>
            </a:r>
            <a:r>
              <a:rPr lang="en-US" altLang="zh-CN" smtClean="0">
                <a:latin typeface="宋体" panose="02010600030101010101" pitchFamily="2" charset="-122"/>
              </a:rPr>
              <a:t>long</a:t>
            </a:r>
            <a:r>
              <a:rPr lang="zh-CN" altLang="en-US" smtClean="0">
                <a:latin typeface="宋体" panose="02010600030101010101" pitchFamily="2" charset="-122"/>
              </a:rPr>
              <a:t>，则使用的方法就是</a:t>
            </a:r>
            <a:r>
              <a:rPr lang="en-US" altLang="zh-CN" smtClean="0">
                <a:latin typeface="宋体" panose="02010600030101010101" pitchFamily="2" charset="-122"/>
              </a:rPr>
              <a:t>setLong()</a:t>
            </a:r>
            <a:r>
              <a:rPr lang="zh-CN" altLang="en-US" smtClean="0">
                <a:latin typeface="宋体" panose="02010600030101010101" pitchFamily="2" charset="-122"/>
              </a:rPr>
              <a:t>；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如果参数具有</a:t>
            </a:r>
            <a:r>
              <a:rPr lang="en-US" altLang="zh-CN" smtClean="0">
                <a:latin typeface="宋体" panose="02010600030101010101" pitchFamily="2" charset="-122"/>
              </a:rPr>
              <a:t>Java</a:t>
            </a:r>
            <a:r>
              <a:rPr lang="zh-CN" altLang="en-US" smtClean="0">
                <a:latin typeface="宋体" panose="02010600030101010101" pitchFamily="2" charset="-122"/>
              </a:rPr>
              <a:t>类型</a:t>
            </a:r>
            <a:r>
              <a:rPr lang="en-US" altLang="zh-CN" smtClean="0">
                <a:latin typeface="宋体" panose="02010600030101010101" pitchFamily="2" charset="-122"/>
              </a:rPr>
              <a:t>String</a:t>
            </a:r>
            <a:r>
              <a:rPr lang="zh-CN" altLang="en-US" smtClean="0">
                <a:latin typeface="宋体" panose="02010600030101010101" pitchFamily="2" charset="-122"/>
              </a:rPr>
              <a:t>，则使用的方法就是</a:t>
            </a:r>
            <a:r>
              <a:rPr lang="en-US" altLang="zh-CN" smtClean="0">
                <a:latin typeface="宋体" panose="02010600030101010101" pitchFamily="2" charset="-122"/>
              </a:rPr>
              <a:t>setString()</a:t>
            </a:r>
            <a:r>
              <a:rPr lang="zh-CN" altLang="en-US" smtClean="0">
                <a:latin typeface="宋体" panose="02010600030101010101" pitchFamily="2" charset="-122"/>
              </a:rPr>
              <a:t>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PreparedStatement</a:t>
            </a:r>
            <a:r>
              <a:rPr lang="zh-CN" altLang="en-US" smtClean="0">
                <a:latin typeface="宋体" panose="02010600030101010101" pitchFamily="2" charset="-122"/>
              </a:rPr>
              <a:t>对象举例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smtClean="0">
                <a:latin typeface="宋体" panose="02010600030101010101" pitchFamily="2" charset="-122"/>
              </a:rPr>
              <a:t> </a:t>
            </a:r>
            <a:r>
              <a:rPr lang="zh-CN" altLang="en-US" sz="2800" smtClean="0">
                <a:latin typeface="宋体" panose="02010600030101010101" pitchFamily="2" charset="-122"/>
              </a:rPr>
              <a:t>举例：创建，实现带参数</a:t>
            </a:r>
            <a:r>
              <a:rPr lang="en-US" altLang="zh-CN" sz="2800" smtClean="0">
                <a:latin typeface="宋体" panose="02010600030101010101" pitchFamily="2" charset="-122"/>
              </a:rPr>
              <a:t>SQL</a:t>
            </a:r>
            <a:r>
              <a:rPr lang="zh-CN" altLang="en-US" sz="2800" smtClean="0">
                <a:latin typeface="宋体" panose="02010600030101010101" pitchFamily="2" charset="-122"/>
              </a:rPr>
              <a:t>语句的模糊查询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endParaRPr lang="zh-CN" altLang="en-US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Connection conn = null;  //</a:t>
            </a:r>
            <a:r>
              <a:rPr lang="zh-CN" altLang="en-US" sz="2400" smtClean="0">
                <a:latin typeface="宋体" panose="02010600030101010101" pitchFamily="2" charset="-122"/>
              </a:rPr>
              <a:t>定义连接对象变量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strSQL = null;    //SQL</a:t>
            </a:r>
            <a:r>
              <a:rPr lang="zh-CN" altLang="en-US" sz="2400" smtClean="0">
                <a:latin typeface="宋体" panose="02010600030101010101" pitchFamily="2" charset="-122"/>
              </a:rPr>
              <a:t>语句字符串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PreparedStatement pstmt = null; //</a:t>
            </a:r>
            <a:r>
              <a:rPr lang="zh-CN" altLang="en-US" sz="2400" smtClean="0">
                <a:latin typeface="宋体" panose="02010600030101010101" pitchFamily="2" charset="-122"/>
              </a:rPr>
              <a:t>定义语句对象变量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ResultSet rs = null;     //</a:t>
            </a:r>
            <a:r>
              <a:rPr lang="zh-CN" altLang="en-US" sz="2400" smtClean="0">
                <a:latin typeface="宋体" panose="02010600030101010101" pitchFamily="2" charset="-122"/>
              </a:rPr>
              <a:t>定义结果集对象变量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</a:rPr>
              <a:t>……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strSQL ="SELECT * FROM Students where name like ?";               //SQL</a:t>
            </a:r>
            <a:r>
              <a:rPr lang="zh-CN" altLang="en-US" sz="2400" smtClean="0">
                <a:latin typeface="宋体" panose="02010600030101010101" pitchFamily="2" charset="-122"/>
              </a:rPr>
              <a:t>语句字符串</a:t>
            </a:r>
            <a:endParaRPr lang="zh-CN" altLang="en-US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PreparedStatement</a:t>
            </a:r>
            <a:r>
              <a:rPr lang="zh-CN" altLang="en-US" smtClean="0">
                <a:latin typeface="宋体" panose="02010600030101010101" pitchFamily="2" charset="-122"/>
              </a:rPr>
              <a:t>对象举例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pstmt=conn.prepareStatement(strSQL);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String Param=request.getParameter("namePara"); //</a:t>
            </a:r>
            <a:r>
              <a:rPr lang="zh-CN" altLang="en-US" sz="2800" smtClean="0">
                <a:latin typeface="宋体" panose="02010600030101010101" pitchFamily="2" charset="-122"/>
              </a:rPr>
              <a:t>获得表单提交的参数值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pstmt.setString(1,"%"+Param+"%");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//</a:t>
            </a:r>
            <a:r>
              <a:rPr lang="zh-CN" altLang="en-US" sz="2800" smtClean="0">
                <a:latin typeface="宋体" panose="02010600030101010101" pitchFamily="2" charset="-122"/>
              </a:rPr>
              <a:t>设置</a:t>
            </a:r>
            <a:r>
              <a:rPr lang="en-US" altLang="zh-CN" sz="2800" smtClean="0">
                <a:latin typeface="宋体" panose="02010600030101010101" pitchFamily="2" charset="-122"/>
              </a:rPr>
              <a:t>SQL</a:t>
            </a:r>
            <a:r>
              <a:rPr lang="zh-CN" altLang="en-US" sz="2800" smtClean="0">
                <a:latin typeface="宋体" panose="02010600030101010101" pitchFamily="2" charset="-122"/>
              </a:rPr>
              <a:t>语句参数值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rs=pstmt.executeQuery ();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//</a:t>
            </a:r>
            <a:r>
              <a:rPr lang="zh-CN" altLang="en-US" sz="2800" smtClean="0">
                <a:latin typeface="宋体" panose="02010600030101010101" pitchFamily="2" charset="-122"/>
              </a:rPr>
              <a:t>执行</a:t>
            </a:r>
            <a:r>
              <a:rPr lang="en-US" altLang="zh-CN" sz="2800" smtClean="0">
                <a:latin typeface="宋体" panose="02010600030101010101" pitchFamily="2" charset="-122"/>
              </a:rPr>
              <a:t>SQL</a:t>
            </a:r>
            <a:r>
              <a:rPr lang="zh-CN" altLang="en-US" sz="2800" smtClean="0">
                <a:latin typeface="宋体" panose="02010600030101010101" pitchFamily="2" charset="-122"/>
              </a:rPr>
              <a:t>语句产生</a:t>
            </a:r>
            <a:r>
              <a:rPr lang="en-US" altLang="zh-CN" sz="2800" smtClean="0">
                <a:latin typeface="宋体" panose="02010600030101010101" pitchFamily="2" charset="-122"/>
              </a:rPr>
              <a:t>ResultSet</a:t>
            </a:r>
            <a:r>
              <a:rPr lang="zh-CN" altLang="en-US" sz="2800" smtClean="0">
                <a:latin typeface="宋体" panose="02010600030101010101" pitchFamily="2" charset="-122"/>
              </a:rPr>
              <a:t>结果集对象</a:t>
            </a:r>
            <a:endParaRPr lang="zh-CN" altLang="en-US" sz="28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CallableStatement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接口</a:t>
            </a:r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略</a:t>
            </a:r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endParaRPr lang="en-US" altLang="zh-CN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CallableStatement</a:t>
            </a:r>
            <a:r>
              <a:rPr lang="en-US" altLang="zh-CN" sz="3200" smtClean="0">
                <a:latin typeface="宋体" panose="02010600030101010101" pitchFamily="2" charset="-122"/>
              </a:rPr>
              <a:t>(</a:t>
            </a:r>
            <a:r>
              <a:rPr lang="zh-CN" altLang="en-US" sz="3200" smtClean="0">
                <a:latin typeface="宋体" panose="02010600030101010101" pitchFamily="2" charset="-122"/>
              </a:rPr>
              <a:t>可调用语句</a:t>
            </a:r>
            <a:r>
              <a:rPr lang="en-US" altLang="zh-CN" sz="3200" smtClean="0">
                <a:latin typeface="宋体" panose="02010600030101010101" pitchFamily="2" charset="-122"/>
              </a:rPr>
              <a:t>)</a:t>
            </a:r>
            <a:r>
              <a:rPr lang="zh-CN" altLang="en-US" smtClean="0">
                <a:latin typeface="宋体" panose="02010600030101010101" pitchFamily="2" charset="-122"/>
              </a:rPr>
              <a:t>对象可以执行对所有的</a:t>
            </a:r>
            <a:r>
              <a:rPr lang="en-US" altLang="zh-CN" smtClean="0">
                <a:latin typeface="宋体" panose="02010600030101010101" pitchFamily="2" charset="-122"/>
              </a:rPr>
              <a:t>DBMS</a:t>
            </a:r>
            <a:r>
              <a:rPr lang="zh-CN" altLang="en-US" smtClean="0">
                <a:latin typeface="宋体" panose="02010600030101010101" pitchFamily="2" charset="-122"/>
              </a:rPr>
              <a:t>数据库存储过程的调用。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这里己将储存过程储存在数据库中。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这种存储过程的调用是用一种换码语法来写的，有两种形式：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一种形式带结果参数，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另一种形式不带结果参数。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CallableStatement</a:t>
            </a:r>
            <a:r>
              <a:rPr lang="zh-CN" altLang="en-US" smtClean="0">
                <a:latin typeface="宋体" panose="02010600030101010101" pitchFamily="2" charset="-122"/>
              </a:rPr>
              <a:t>接口</a:t>
            </a:r>
            <a:r>
              <a:rPr lang="en-US" altLang="zh-CN" smtClean="0">
                <a:latin typeface="宋体" panose="02010600030101010101" pitchFamily="2" charset="-122"/>
              </a:rPr>
              <a:t>(</a:t>
            </a:r>
            <a:r>
              <a:rPr lang="zh-CN" altLang="en-US" smtClean="0">
                <a:latin typeface="宋体" panose="02010600030101010101" pitchFamily="2" charset="-122"/>
              </a:rPr>
              <a:t>略</a:t>
            </a:r>
            <a:r>
              <a:rPr lang="en-US" altLang="zh-CN" smtClean="0">
                <a:latin typeface="宋体" panose="02010600030101010101" pitchFamily="2" charset="-122"/>
              </a:rPr>
              <a:t>)</a:t>
            </a:r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结果参数是一种输出</a:t>
            </a:r>
            <a:r>
              <a:rPr lang="en-US" altLang="zh-CN" dirty="0">
                <a:latin typeface="宋体" panose="02010600030101010101" pitchFamily="2" charset="-122"/>
              </a:rPr>
              <a:t>(OUT)</a:t>
            </a:r>
            <a:r>
              <a:rPr lang="zh-CN" altLang="en-US" dirty="0">
                <a:latin typeface="宋体" panose="02010600030101010101" pitchFamily="2" charset="-122"/>
              </a:rPr>
              <a:t>参数，是储存过程的返回值。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带结果参数或不带结果参数的形式，都可带有一定数量的输入</a:t>
            </a:r>
            <a:r>
              <a:rPr lang="en-US" altLang="zh-CN" dirty="0">
                <a:latin typeface="宋体" panose="02010600030101010101" pitchFamily="2" charset="-122"/>
              </a:rPr>
              <a:t>(IN)</a:t>
            </a:r>
            <a:r>
              <a:rPr lang="zh-CN" altLang="en-US" dirty="0">
                <a:latin typeface="宋体" panose="02010600030101010101" pitchFamily="2" charset="-122"/>
              </a:rPr>
              <a:t>、输出</a:t>
            </a:r>
            <a:r>
              <a:rPr lang="en-US" altLang="zh-CN" dirty="0">
                <a:latin typeface="宋体" panose="02010600030101010101" pitchFamily="2" charset="-122"/>
              </a:rPr>
              <a:t>(OUT)</a:t>
            </a:r>
            <a:r>
              <a:rPr lang="zh-CN" altLang="en-US" dirty="0">
                <a:latin typeface="宋体" panose="02010600030101010101" pitchFamily="2" charset="-122"/>
              </a:rPr>
              <a:t>参数，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或带有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输入和输出</a:t>
            </a:r>
            <a:r>
              <a:rPr lang="en-US" altLang="zh-CN" dirty="0">
                <a:latin typeface="宋体" panose="02010600030101010101" pitchFamily="2" charset="-122"/>
              </a:rPr>
              <a:t>(INOUT)</a:t>
            </a:r>
            <a:r>
              <a:rPr lang="zh-CN" altLang="en-US" dirty="0">
                <a:latin typeface="宋体" panose="02010600030101010101" pitchFamily="2" charset="-122"/>
              </a:rPr>
              <a:t>的参数。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参数也是用问号</a:t>
            </a:r>
            <a:r>
              <a:rPr lang="en-US" altLang="zh-CN" dirty="0">
                <a:latin typeface="宋体" panose="02010600030101010101" pitchFamily="2" charset="-122"/>
              </a:rPr>
              <a:t>(?)</a:t>
            </a:r>
            <a:r>
              <a:rPr lang="zh-CN" altLang="en-US" dirty="0">
                <a:latin typeface="宋体" panose="02010600030101010101" pitchFamily="2" charset="-122"/>
              </a:rPr>
              <a:t>作为占位符。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CallableStatement</a:t>
            </a:r>
            <a:r>
              <a:rPr lang="zh-CN" altLang="en-US" smtClean="0">
                <a:latin typeface="宋体" panose="02010600030101010101" pitchFamily="2" charset="-122"/>
              </a:rPr>
              <a:t>接口</a:t>
            </a:r>
            <a:r>
              <a:rPr lang="en-US" altLang="zh-CN" smtClean="0">
                <a:latin typeface="宋体" panose="02010600030101010101" pitchFamily="2" charset="-122"/>
              </a:rPr>
              <a:t>(</a:t>
            </a:r>
            <a:r>
              <a:rPr lang="zh-CN" altLang="en-US" smtClean="0">
                <a:latin typeface="宋体" panose="02010600030101010101" pitchFamily="2" charset="-122"/>
              </a:rPr>
              <a:t>略</a:t>
            </a:r>
            <a:r>
              <a:rPr lang="en-US" altLang="zh-CN" smtClean="0">
                <a:latin typeface="宋体" panose="02010600030101010101" pitchFamily="2" charset="-122"/>
              </a:rPr>
              <a:t>)</a:t>
            </a:r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zh-CN" altLang="en-US" smtClean="0">
                <a:latin typeface="宋体" panose="02010600030101010101" pitchFamily="2" charset="-122"/>
              </a:rPr>
              <a:t>通常，创建</a:t>
            </a:r>
            <a:r>
              <a:rPr lang="en-US" altLang="zh-CN" smtClean="0">
                <a:latin typeface="宋体" panose="02010600030101010101" pitchFamily="2" charset="-122"/>
              </a:rPr>
              <a:t>CallableStatement</a:t>
            </a:r>
            <a:r>
              <a:rPr lang="zh-CN" altLang="en-US" smtClean="0">
                <a:latin typeface="宋体" panose="02010600030101010101" pitchFamily="2" charset="-122"/>
              </a:rPr>
              <a:t>对象所使用的</a:t>
            </a:r>
            <a:r>
              <a:rPr lang="en-US" altLang="zh-CN" smtClean="0">
                <a:latin typeface="宋体" panose="02010600030101010101" pitchFamily="2" charset="-122"/>
              </a:rPr>
              <a:t>DBMS</a:t>
            </a:r>
            <a:r>
              <a:rPr lang="zh-CN" altLang="en-US" smtClean="0">
                <a:latin typeface="宋体" panose="02010600030101010101" pitchFamily="2" charset="-122"/>
              </a:rPr>
              <a:t>是要支持储存过程的，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宋体" panose="02010600030101010101" pitchFamily="2" charset="-122"/>
              </a:rPr>
              <a:t>多种</a:t>
            </a:r>
            <a:r>
              <a:rPr lang="en-US" altLang="zh-CN" smtClean="0">
                <a:latin typeface="宋体" panose="02010600030101010101" pitchFamily="2" charset="-122"/>
              </a:rPr>
              <a:t>Database MetaData</a:t>
            </a:r>
            <a:r>
              <a:rPr lang="zh-CN" altLang="en-US" smtClean="0">
                <a:latin typeface="宋体" panose="02010600030101010101" pitchFamily="2" charset="-122"/>
              </a:rPr>
              <a:t>方法都可以提供检查信息。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mtClean="0">
                <a:latin typeface="宋体" panose="02010600030101010101" pitchFamily="2" charset="-122"/>
              </a:rPr>
              <a:t> 例如，如果</a:t>
            </a:r>
            <a:r>
              <a:rPr lang="en-US" altLang="zh-CN" smtClean="0">
                <a:latin typeface="宋体" panose="02010600030101010101" pitchFamily="2" charset="-122"/>
              </a:rPr>
              <a:t>DBMS</a:t>
            </a:r>
            <a:r>
              <a:rPr lang="zh-CN" altLang="en-US" smtClean="0">
                <a:latin typeface="宋体" panose="02010600030101010101" pitchFamily="2" charset="-122"/>
              </a:rPr>
              <a:t>支持储存过程的调用，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宋体" panose="02010600030101010101" pitchFamily="2" charset="-122"/>
              </a:rPr>
              <a:t>则</a:t>
            </a:r>
            <a:r>
              <a:rPr lang="en-US" altLang="zh-CN" smtClean="0">
                <a:latin typeface="宋体" panose="02010600030101010101" pitchFamily="2" charset="-122"/>
              </a:rPr>
              <a:t>supports StoredProcedures</a:t>
            </a:r>
            <a:r>
              <a:rPr lang="zh-CN" altLang="en-US" smtClean="0">
                <a:latin typeface="宋体" panose="02010600030101010101" pitchFamily="2" charset="-122"/>
              </a:rPr>
              <a:t>方法将返回</a:t>
            </a:r>
            <a:r>
              <a:rPr lang="en-US" altLang="zh-CN" smtClean="0">
                <a:latin typeface="宋体" panose="02010600030101010101" pitchFamily="2" charset="-122"/>
              </a:rPr>
              <a:t>true</a:t>
            </a:r>
            <a:r>
              <a:rPr lang="zh-CN" altLang="en-US" smtClean="0">
                <a:latin typeface="宋体" panose="02010600030101010101" pitchFamily="2" charset="-122"/>
              </a:rPr>
              <a:t>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宋体" panose="02010600030101010101" pitchFamily="2" charset="-122"/>
              </a:rPr>
              <a:t>而</a:t>
            </a:r>
            <a:r>
              <a:rPr lang="en-US" altLang="zh-CN" smtClean="0">
                <a:latin typeface="宋体" panose="02010600030101010101" pitchFamily="2" charset="-122"/>
              </a:rPr>
              <a:t>getProcedures</a:t>
            </a:r>
            <a:r>
              <a:rPr lang="zh-CN" altLang="en-US" smtClean="0">
                <a:latin typeface="宋体" panose="02010600030101010101" pitchFamily="2" charset="-122"/>
              </a:rPr>
              <a:t>方法将返回对储存过程的描述。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CallableStatement</a:t>
            </a:r>
            <a:r>
              <a:rPr lang="zh-CN" altLang="en-US" smtClean="0">
                <a:latin typeface="宋体" panose="02010600030101010101" pitchFamily="2" charset="-122"/>
              </a:rPr>
              <a:t>接口</a:t>
            </a:r>
            <a:r>
              <a:rPr lang="en-US" altLang="zh-CN" smtClean="0">
                <a:latin typeface="宋体" panose="02010600030101010101" pitchFamily="2" charset="-122"/>
              </a:rPr>
              <a:t>(</a:t>
            </a:r>
            <a:r>
              <a:rPr lang="zh-CN" altLang="en-US" smtClean="0">
                <a:latin typeface="宋体" panose="02010600030101010101" pitchFamily="2" charset="-122"/>
              </a:rPr>
              <a:t>略</a:t>
            </a:r>
            <a:r>
              <a:rPr lang="en-US" altLang="zh-CN" smtClean="0">
                <a:latin typeface="宋体" panose="02010600030101010101" pitchFamily="2" charset="-122"/>
              </a:rPr>
              <a:t>)</a:t>
            </a:r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CallableStatement</a:t>
            </a:r>
            <a:r>
              <a:rPr lang="zh-CN" altLang="en-US" smtClean="0">
                <a:latin typeface="宋体" panose="02010600030101010101" pitchFamily="2" charset="-122"/>
              </a:rPr>
              <a:t>继承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的方法</a:t>
            </a:r>
            <a:r>
              <a:rPr lang="en-US" altLang="zh-CN" smtClean="0">
                <a:latin typeface="宋体" panose="02010600030101010101" pitchFamily="2" charset="-122"/>
              </a:rPr>
              <a:t>(</a:t>
            </a:r>
            <a:r>
              <a:rPr lang="zh-CN" altLang="en-US" smtClean="0">
                <a:latin typeface="宋体" panose="02010600030101010101" pitchFamily="2" charset="-122"/>
              </a:rPr>
              <a:t>用于处理一般的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</a:t>
            </a:r>
            <a:r>
              <a:rPr lang="en-US" altLang="zh-CN" smtClean="0">
                <a:latin typeface="宋体" panose="02010600030101010101" pitchFamily="2" charset="-122"/>
              </a:rPr>
              <a:t>)</a:t>
            </a:r>
            <a:r>
              <a:rPr lang="zh-CN" altLang="en-US" smtClean="0">
                <a:latin typeface="宋体" panose="02010600030101010101" pitchFamily="2" charset="-122"/>
              </a:rPr>
              <a:t>，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还继承了</a:t>
            </a:r>
            <a:r>
              <a:rPr lang="en-US" altLang="zh-CN" smtClean="0">
                <a:latin typeface="宋体" panose="02010600030101010101" pitchFamily="2" charset="-122"/>
              </a:rPr>
              <a:t>PreparedStatement</a:t>
            </a:r>
            <a:r>
              <a:rPr lang="zh-CN" altLang="en-US" smtClean="0">
                <a:latin typeface="宋体" panose="02010600030101010101" pitchFamily="2" charset="-122"/>
              </a:rPr>
              <a:t>的方法</a:t>
            </a:r>
            <a:r>
              <a:rPr lang="en-US" altLang="zh-CN" smtClean="0">
                <a:latin typeface="宋体" panose="02010600030101010101" pitchFamily="2" charset="-122"/>
              </a:rPr>
              <a:t>(</a:t>
            </a:r>
            <a:r>
              <a:rPr lang="zh-CN" altLang="en-US" smtClean="0">
                <a:latin typeface="宋体" panose="02010600030101010101" pitchFamily="2" charset="-122"/>
              </a:rPr>
              <a:t>用于处理</a:t>
            </a:r>
            <a:r>
              <a:rPr lang="en-US" altLang="zh-CN" smtClean="0">
                <a:latin typeface="宋体" panose="02010600030101010101" pitchFamily="2" charset="-122"/>
              </a:rPr>
              <a:t>IN</a:t>
            </a:r>
            <a:r>
              <a:rPr lang="zh-CN" altLang="en-US" smtClean="0">
                <a:latin typeface="宋体" panose="02010600030101010101" pitchFamily="2" charset="-122"/>
              </a:rPr>
              <a:t>参数</a:t>
            </a:r>
            <a:r>
              <a:rPr lang="en-US" altLang="zh-CN" smtClean="0">
                <a:latin typeface="宋体" panose="02010600030101010101" pitchFamily="2" charset="-122"/>
              </a:rPr>
              <a:t>)</a:t>
            </a:r>
            <a:r>
              <a:rPr lang="zh-CN" altLang="en-US" smtClean="0">
                <a:latin typeface="宋体" panose="02010600030101010101" pitchFamily="2" charset="-122"/>
              </a:rPr>
              <a:t>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CallableStatement</a:t>
            </a:r>
            <a:r>
              <a:rPr lang="zh-CN" altLang="en-US" smtClean="0">
                <a:latin typeface="宋体" panose="02010600030101010101" pitchFamily="2" charset="-122"/>
              </a:rPr>
              <a:t>接口</a:t>
            </a:r>
            <a:r>
              <a:rPr lang="en-US" altLang="zh-CN" smtClean="0">
                <a:latin typeface="宋体" panose="02010600030101010101" pitchFamily="2" charset="-122"/>
              </a:rPr>
              <a:t>(</a:t>
            </a:r>
            <a:r>
              <a:rPr lang="zh-CN" altLang="en-US" smtClean="0">
                <a:latin typeface="宋体" panose="02010600030101010101" pitchFamily="2" charset="-122"/>
              </a:rPr>
              <a:t>略</a:t>
            </a:r>
            <a:r>
              <a:rPr lang="en-US" altLang="zh-CN" smtClean="0">
                <a:latin typeface="宋体" panose="02010600030101010101" pitchFamily="2" charset="-122"/>
              </a:rPr>
              <a:t>)</a:t>
            </a:r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CallableStatement</a:t>
            </a:r>
            <a:r>
              <a:rPr lang="zh-CN" altLang="en-US" dirty="0">
                <a:latin typeface="宋体" panose="02010600030101010101" pitchFamily="2" charset="-122"/>
              </a:rPr>
              <a:t>中定义的所有方法，都用于处理</a:t>
            </a:r>
            <a:r>
              <a:rPr lang="en-US" altLang="zh-CN" dirty="0">
                <a:latin typeface="宋体" panose="02010600030101010101" pitchFamily="2" charset="-122"/>
              </a:rPr>
              <a:t>OUT</a:t>
            </a:r>
            <a:r>
              <a:rPr lang="zh-CN" altLang="en-US" dirty="0">
                <a:latin typeface="宋体" panose="02010600030101010101" pitchFamily="2" charset="-122"/>
              </a:rPr>
              <a:t>参数或</a:t>
            </a:r>
            <a:r>
              <a:rPr lang="en-US" altLang="zh-CN" dirty="0">
                <a:latin typeface="宋体" panose="02010600030101010101" pitchFamily="2" charset="-122"/>
              </a:rPr>
              <a:t>INOUT</a:t>
            </a:r>
            <a:r>
              <a:rPr lang="zh-CN" altLang="en-US" dirty="0">
                <a:latin typeface="宋体" panose="02010600030101010101" pitchFamily="2" charset="-122"/>
              </a:rPr>
              <a:t>参数的输出，注册</a:t>
            </a:r>
            <a:r>
              <a:rPr lang="en-US" altLang="zh-CN" dirty="0">
                <a:latin typeface="宋体" panose="02010600030101010101" pitchFamily="2" charset="-122"/>
              </a:rPr>
              <a:t>OUT</a:t>
            </a:r>
            <a:r>
              <a:rPr lang="zh-CN" altLang="en-US" dirty="0">
                <a:latin typeface="宋体" panose="02010600030101010101" pitchFamily="2" charset="-122"/>
              </a:rPr>
              <a:t>参数的</a:t>
            </a:r>
            <a:r>
              <a:rPr lang="en-US" altLang="zh-CN" dirty="0">
                <a:latin typeface="宋体" panose="02010600030101010101" pitchFamily="2" charset="-122"/>
              </a:rPr>
              <a:t>JDBC</a:t>
            </a:r>
            <a:r>
              <a:rPr lang="zh-CN" altLang="en-US" dirty="0">
                <a:latin typeface="宋体" panose="02010600030101010101" pitchFamily="2" charset="-122"/>
              </a:rPr>
              <a:t>类型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一般</a:t>
            </a:r>
            <a:r>
              <a:rPr lang="en-US" altLang="zh-CN" dirty="0">
                <a:latin typeface="宋体" panose="02010600030101010101" pitchFamily="2" charset="-122"/>
              </a:rPr>
              <a:t>SQL</a:t>
            </a:r>
            <a:r>
              <a:rPr lang="zh-CN" altLang="en-US" dirty="0">
                <a:latin typeface="宋体" panose="02010600030101010101" pitchFamily="2" charset="-122"/>
              </a:rPr>
              <a:t>类型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从这些参数中检索结果，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或者检查所返回的值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是否</a:t>
            </a:r>
            <a:r>
              <a:rPr lang="zh-CN" altLang="en-US" dirty="0">
                <a:latin typeface="宋体" panose="02010600030101010101" pitchFamily="2" charset="-122"/>
              </a:rPr>
              <a:t>为</a:t>
            </a:r>
            <a:r>
              <a:rPr lang="en-US" altLang="zh-CN" dirty="0">
                <a:latin typeface="宋体" panose="02010600030101010101" pitchFamily="2" charset="-122"/>
              </a:rPr>
              <a:t>JDBC NULL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结果集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当</a:t>
            </a:r>
            <a:r>
              <a:rPr lang="en-US" altLang="zh-CN" dirty="0">
                <a:latin typeface="宋体" panose="02010600030101010101" pitchFamily="2" charset="-122"/>
              </a:rPr>
              <a:t>Statement</a:t>
            </a:r>
            <a:r>
              <a:rPr lang="zh-CN" altLang="en-US" dirty="0">
                <a:latin typeface="宋体" panose="02010600030101010101" pitchFamily="2" charset="-122"/>
              </a:rPr>
              <a:t>执行</a:t>
            </a:r>
            <a:r>
              <a:rPr lang="en-US" altLang="zh-CN" dirty="0">
                <a:latin typeface="宋体" panose="02010600030101010101" pitchFamily="2" charset="-122"/>
              </a:rPr>
              <a:t>SQL</a:t>
            </a:r>
            <a:r>
              <a:rPr lang="zh-CN" altLang="en-US" dirty="0">
                <a:latin typeface="宋体" panose="02010600030101010101" pitchFamily="2" charset="-122"/>
              </a:rPr>
              <a:t>语句后，可获得</a:t>
            </a:r>
            <a:r>
              <a:rPr lang="en-US" altLang="zh-CN" dirty="0" err="1">
                <a:latin typeface="宋体" panose="02010600030101010101" pitchFamily="2" charset="-122"/>
              </a:rPr>
              <a:t>ResultSet</a:t>
            </a:r>
            <a:r>
              <a:rPr lang="zh-CN" altLang="en-US" dirty="0">
                <a:latin typeface="宋体" panose="02010600030101010101" pitchFamily="2" charset="-122"/>
              </a:rPr>
              <a:t>结果集对象，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在</a:t>
            </a:r>
            <a:r>
              <a:rPr lang="en-US" altLang="zh-CN" dirty="0" err="1">
                <a:latin typeface="宋体" panose="02010600030101010101" pitchFamily="2" charset="-122"/>
              </a:rPr>
              <a:t>ResultSet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对象</a:t>
            </a:r>
            <a:r>
              <a:rPr lang="zh-CN" altLang="en-US" dirty="0">
                <a:latin typeface="宋体" panose="02010600030101010101" pitchFamily="2" charset="-122"/>
              </a:rPr>
              <a:t>中返回符合</a:t>
            </a:r>
            <a:r>
              <a:rPr lang="en-US" altLang="zh-CN" dirty="0">
                <a:latin typeface="宋体" panose="02010600030101010101" pitchFamily="2" charset="-122"/>
              </a:rPr>
              <a:t>SQL</a:t>
            </a:r>
            <a:r>
              <a:rPr lang="zh-CN" altLang="en-US" dirty="0">
                <a:latin typeface="宋体" panose="02010600030101010101" pitchFamily="2" charset="-122"/>
              </a:rPr>
              <a:t>语句条件的所有行，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这时可以通过</a:t>
            </a:r>
            <a:r>
              <a:rPr lang="en-US" altLang="zh-CN" dirty="0" err="1">
                <a:latin typeface="宋体" panose="02010600030101010101" pitchFamily="2" charset="-122"/>
              </a:rPr>
              <a:t>ResultSet</a:t>
            </a:r>
            <a:r>
              <a:rPr lang="zh-CN" altLang="en-US" dirty="0">
                <a:latin typeface="宋体" panose="02010600030101010101" pitchFamily="2" charset="-122"/>
              </a:rPr>
              <a:t>的一套</a:t>
            </a:r>
            <a:r>
              <a:rPr lang="en-US" altLang="zh-CN" dirty="0" err="1">
                <a:latin typeface="宋体" panose="02010600030101010101" pitchFamily="2" charset="-122"/>
              </a:rPr>
              <a:t>getXXX</a:t>
            </a:r>
            <a:r>
              <a:rPr lang="en-US" altLang="zh-CN" dirty="0">
                <a:latin typeface="宋体" panose="02010600030101010101" pitchFamily="2" charset="-122"/>
              </a:rPr>
              <a:t>()</a:t>
            </a:r>
            <a:r>
              <a:rPr lang="zh-CN" altLang="en-US" dirty="0">
                <a:latin typeface="宋体" panose="02010600030101010101" pitchFamily="2" charset="-122"/>
              </a:rPr>
              <a:t>方法访问当前行不同列的数据。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JDBC-ODBC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桥和</a:t>
            </a:r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ODBC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驱动程序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  1</a:t>
            </a:r>
            <a:r>
              <a:rPr lang="zh-CN" altLang="en-US" smtClean="0">
                <a:latin typeface="宋体" panose="02010600030101010101" pitchFamily="2" charset="-122"/>
              </a:rPr>
              <a:t>．</a:t>
            </a:r>
            <a:r>
              <a:rPr lang="en-US" altLang="zh-CN" smtClean="0">
                <a:latin typeface="宋体" panose="02010600030101010101" pitchFamily="2" charset="-122"/>
              </a:rPr>
              <a:t>JDBC-ODBC</a:t>
            </a:r>
            <a:r>
              <a:rPr lang="zh-CN" altLang="en-US" smtClean="0">
                <a:latin typeface="宋体" panose="02010600030101010101" pitchFamily="2" charset="-122"/>
              </a:rPr>
              <a:t>桥和</a:t>
            </a:r>
            <a:r>
              <a:rPr lang="en-US" altLang="zh-CN" smtClean="0">
                <a:latin typeface="宋体" panose="02010600030101010101" pitchFamily="2" charset="-122"/>
              </a:rPr>
              <a:t>ODBC</a:t>
            </a:r>
            <a:r>
              <a:rPr lang="zh-CN" altLang="en-US" smtClean="0">
                <a:latin typeface="宋体" panose="02010600030101010101" pitchFamily="2" charset="-122"/>
              </a:rPr>
              <a:t>驱动程序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微软的</a:t>
            </a:r>
            <a:r>
              <a:rPr lang="en-US" altLang="zh-CN" smtClean="0">
                <a:latin typeface="宋体" panose="02010600030101010101" pitchFamily="2" charset="-122"/>
              </a:rPr>
              <a:t>ODBC API</a:t>
            </a:r>
            <a:r>
              <a:rPr lang="en-US" altLang="zh-CN" sz="3200" smtClean="0">
                <a:latin typeface="宋体" panose="02010600030101010101" pitchFamily="2" charset="-122"/>
              </a:rPr>
              <a:t>(ODBC</a:t>
            </a:r>
            <a:r>
              <a:rPr lang="zh-CN" altLang="en-US" sz="3200" smtClean="0">
                <a:latin typeface="宋体" panose="02010600030101010101" pitchFamily="2" charset="-122"/>
              </a:rPr>
              <a:t>，开放式数据库连接</a:t>
            </a:r>
            <a:r>
              <a:rPr lang="en-US" altLang="zh-CN" sz="3200" smtClean="0">
                <a:latin typeface="宋体" panose="02010600030101010101" pitchFamily="2" charset="-122"/>
              </a:rPr>
              <a:t>)</a:t>
            </a:r>
            <a:r>
              <a:rPr lang="zh-CN" altLang="en-US" smtClean="0">
                <a:latin typeface="宋体" panose="02010600030101010101" pitchFamily="2" charset="-122"/>
              </a:rPr>
              <a:t>，是目前使用最广泛的关系型数据库访问接口。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Java</a:t>
            </a:r>
            <a:r>
              <a:rPr lang="zh-CN" altLang="en-US" smtClean="0">
                <a:latin typeface="宋体" panose="02010600030101010101" pitchFamily="2" charset="-122"/>
              </a:rPr>
              <a:t>应用程序可以通过</a:t>
            </a:r>
            <a:r>
              <a:rPr lang="en-US" altLang="zh-CN" smtClean="0">
                <a:latin typeface="宋体" panose="02010600030101010101" pitchFamily="2" charset="-122"/>
              </a:rPr>
              <a:t>JDBC-ODBC</a:t>
            </a:r>
            <a:r>
              <a:rPr lang="zh-CN" altLang="en-US" smtClean="0">
                <a:latin typeface="宋体" panose="02010600030101010101" pitchFamily="2" charset="-122"/>
              </a:rPr>
              <a:t>桥驱动程序来访问</a:t>
            </a:r>
            <a:r>
              <a:rPr lang="en-US" altLang="zh-CN" smtClean="0">
                <a:latin typeface="宋体" panose="02010600030101010101" pitchFamily="2" charset="-122"/>
              </a:rPr>
              <a:t>ODBC</a:t>
            </a:r>
            <a:r>
              <a:rPr lang="zh-CN" altLang="en-US" smtClean="0">
                <a:latin typeface="宋体" panose="02010600030101010101" pitchFamily="2" charset="-122"/>
              </a:rPr>
              <a:t>数据源。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结果集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zh-CN" altLang="en-US" dirty="0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dirty="0" smtClean="0">
                <a:latin typeface="宋体" panose="02010600030101010101" pitchFamily="2" charset="-122"/>
              </a:rPr>
              <a:t> </a:t>
            </a:r>
            <a:r>
              <a:rPr lang="en-US" altLang="zh-CN" dirty="0" err="1" smtClean="0">
                <a:latin typeface="宋体" panose="02010600030101010101" pitchFamily="2" charset="-122"/>
              </a:rPr>
              <a:t>ResultSet.next</a:t>
            </a:r>
            <a:r>
              <a:rPr lang="en-US" altLang="zh-CN" dirty="0" smtClean="0">
                <a:latin typeface="宋体" panose="02010600030101010101" pitchFamily="2" charset="-122"/>
              </a:rPr>
              <a:t>()</a:t>
            </a:r>
            <a:r>
              <a:rPr lang="zh-CN" altLang="en-US" dirty="0" smtClean="0">
                <a:latin typeface="宋体" panose="02010600030101010101" pitchFamily="2" charset="-122"/>
              </a:rPr>
              <a:t>方法用于移动纪录指针到</a:t>
            </a:r>
            <a:r>
              <a:rPr lang="en-US" altLang="zh-CN" dirty="0" err="1" smtClean="0">
                <a:latin typeface="宋体" panose="02010600030101010101" pitchFamily="2" charset="-122"/>
              </a:rPr>
              <a:t>ResultSet</a:t>
            </a:r>
            <a:r>
              <a:rPr lang="zh-CN" altLang="en-US" dirty="0" smtClean="0">
                <a:latin typeface="宋体" panose="02010600030101010101" pitchFamily="2" charset="-122"/>
              </a:rPr>
              <a:t>中的下一行，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altLang="en-US" dirty="0" smtClean="0">
                <a:latin typeface="宋体" panose="02010600030101010101" pitchFamily="2" charset="-122"/>
              </a:rPr>
              <a:t>使</a:t>
            </a:r>
            <a:r>
              <a:rPr lang="zh-CN" altLang="en-US" dirty="0">
                <a:latin typeface="宋体" panose="02010600030101010101" pitchFamily="2" charset="-122"/>
              </a:rPr>
              <a:t>下一行成为当前行。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dirty="0">
                <a:latin typeface="宋体" panose="02010600030101010101" pitchFamily="2" charset="-122"/>
              </a:rPr>
              <a:t> 返回</a:t>
            </a:r>
            <a:r>
              <a:rPr lang="en-US" altLang="zh-CN" dirty="0" err="1">
                <a:latin typeface="宋体" panose="02010600030101010101" pitchFamily="2" charset="-122"/>
              </a:rPr>
              <a:t>ResultSet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对象</a:t>
            </a:r>
            <a:r>
              <a:rPr lang="zh-CN" altLang="en-US" dirty="0">
                <a:latin typeface="宋体" panose="02010600030101010101" pitchFamily="2" charset="-122"/>
              </a:rPr>
              <a:t>之初，它位于第一行之前，因此第一次调用</a:t>
            </a:r>
            <a:r>
              <a:rPr lang="en-US" altLang="zh-CN" dirty="0">
                <a:latin typeface="宋体" panose="02010600030101010101" pitchFamily="2" charset="-122"/>
              </a:rPr>
              <a:t>next()</a:t>
            </a:r>
            <a:r>
              <a:rPr lang="zh-CN" altLang="en-US" dirty="0">
                <a:latin typeface="宋体" panose="02010600030101010101" pitchFamily="2" charset="-122"/>
              </a:rPr>
              <a:t>方法将把指针置于第一行，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altLang="en-US" dirty="0">
                <a:latin typeface="宋体" panose="02010600030101010101" pitchFamily="2" charset="-122"/>
              </a:rPr>
              <a:t>此后，每次调用</a:t>
            </a:r>
            <a:r>
              <a:rPr lang="en-US" altLang="zh-CN" dirty="0">
                <a:latin typeface="宋体" panose="02010600030101010101" pitchFamily="2" charset="-122"/>
              </a:rPr>
              <a:t>next()</a:t>
            </a:r>
            <a:r>
              <a:rPr lang="zh-CN" altLang="en-US" dirty="0">
                <a:latin typeface="宋体" panose="02010600030101010101" pitchFamily="2" charset="-122"/>
              </a:rPr>
              <a:t>方法可使指针向下移动一行。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结果集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</a:rPr>
              <a:t> next()</a:t>
            </a:r>
            <a:r>
              <a:rPr lang="zh-CN" altLang="en-US" dirty="0">
                <a:latin typeface="宋体" panose="02010600030101010101" pitchFamily="2" charset="-122"/>
              </a:rPr>
              <a:t>方法除读取下一条记录，还返回布尔值。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返回</a:t>
            </a:r>
            <a:r>
              <a:rPr lang="en-US" altLang="zh-CN" dirty="0">
                <a:latin typeface="宋体" panose="02010600030101010101" pitchFamily="2" charset="-122"/>
              </a:rPr>
              <a:t>True</a:t>
            </a:r>
            <a:r>
              <a:rPr lang="zh-CN" altLang="en-US" dirty="0">
                <a:latin typeface="宋体" panose="02010600030101010101" pitchFamily="2" charset="-122"/>
              </a:rPr>
              <a:t>表示有下一条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记录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返回</a:t>
            </a:r>
            <a:r>
              <a:rPr lang="en-US" altLang="zh-CN" dirty="0">
                <a:latin typeface="宋体" panose="02010600030101010101" pitchFamily="2" charset="-122"/>
              </a:rPr>
              <a:t>False</a:t>
            </a:r>
            <a:r>
              <a:rPr lang="zh-CN" altLang="en-US" dirty="0">
                <a:latin typeface="宋体" panose="02010600030101010101" pitchFamily="2" charset="-122"/>
              </a:rPr>
              <a:t>表示没有下一条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记录</a:t>
            </a:r>
            <a:r>
              <a:rPr lang="zh-CN" altLang="en-US" dirty="0">
                <a:latin typeface="宋体" panose="02010600030101010101" pitchFamily="2" charset="-122"/>
              </a:rPr>
              <a:t>，指针已到达最后一行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之后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利用</a:t>
            </a:r>
            <a:r>
              <a:rPr lang="en-US" altLang="zh-CN" dirty="0">
                <a:latin typeface="宋体" panose="02010600030101010101" pitchFamily="2" charset="-122"/>
              </a:rPr>
              <a:t>next()</a:t>
            </a:r>
            <a:r>
              <a:rPr lang="zh-CN" altLang="en-US" dirty="0">
                <a:latin typeface="宋体" panose="02010600030101010101" pitchFamily="2" charset="-122"/>
              </a:rPr>
              <a:t>方法可以通过循环实现逐行纪录依次访问。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利用</a:t>
            </a:r>
            <a:r>
              <a:rPr lang="en-US" altLang="zh-CN" dirty="0" err="1">
                <a:latin typeface="宋体" panose="02010600030101010101" pitchFamily="2" charset="-122"/>
              </a:rPr>
              <a:t>getRow</a:t>
            </a:r>
            <a:r>
              <a:rPr lang="en-US" altLang="zh-CN" dirty="0">
                <a:latin typeface="宋体" panose="02010600030101010101" pitchFamily="2" charset="-122"/>
              </a:rPr>
              <a:t>()</a:t>
            </a:r>
            <a:r>
              <a:rPr lang="zh-CN" altLang="en-US" dirty="0">
                <a:latin typeface="宋体" panose="02010600030101010101" pitchFamily="2" charset="-122"/>
              </a:rPr>
              <a:t>方法可以获取当前记录号。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结果集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zh-CN" altLang="en-US" smtClean="0">
                <a:latin typeface="宋体" panose="02010600030101010101" pitchFamily="2" charset="-122"/>
              </a:rPr>
              <a:t>例如，</a:t>
            </a:r>
            <a:r>
              <a:rPr lang="en-US" altLang="zh-CN" smtClean="0"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latin typeface="宋体" panose="02010600030101010101" pitchFamily="2" charset="-122"/>
              </a:rPr>
              <a:t>由</a:t>
            </a:r>
            <a:r>
              <a:rPr lang="en-US" altLang="zh-CN" smtClean="0">
                <a:latin typeface="宋体" panose="02010600030101010101" pitchFamily="2" charset="-122"/>
              </a:rPr>
              <a:t>JSP</a:t>
            </a:r>
            <a:r>
              <a:rPr lang="zh-CN" altLang="en-US" smtClean="0">
                <a:latin typeface="宋体" panose="02010600030101010101" pitchFamily="2" charset="-122"/>
              </a:rPr>
              <a:t>页面显示数据表。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smtClean="0">
                <a:latin typeface="宋体" panose="02010600030101010101" pitchFamily="2" charset="-122"/>
              </a:rPr>
              <a:t>&lt;% while(rs.next()){ //</a:t>
            </a:r>
            <a:r>
              <a:rPr lang="zh-CN" altLang="en-US" sz="3200" smtClean="0">
                <a:latin typeface="宋体" panose="02010600030101010101" pitchFamily="2" charset="-122"/>
              </a:rPr>
              <a:t>依次获取每一条记录</a:t>
            </a:r>
            <a:r>
              <a:rPr lang="en-US" altLang="zh-CN" sz="3200" smtClean="0">
                <a:latin typeface="宋体" panose="02010600030101010101" pitchFamily="2" charset="-122"/>
              </a:rPr>
              <a:t>. %&gt;</a:t>
            </a:r>
            <a:endParaRPr lang="en-US" altLang="zh-CN" sz="32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smtClean="0">
                <a:latin typeface="宋体" panose="02010600030101010101" pitchFamily="2" charset="-122"/>
              </a:rPr>
              <a:t>&lt;!-- </a:t>
            </a:r>
            <a:r>
              <a:rPr lang="zh-CN" altLang="en-US" sz="3200" smtClean="0">
                <a:latin typeface="宋体" panose="02010600030101010101" pitchFamily="2" charset="-122"/>
              </a:rPr>
              <a:t>显示记录 </a:t>
            </a:r>
            <a:r>
              <a:rPr lang="en-US" altLang="zh-CN" sz="3200" smtClean="0">
                <a:latin typeface="宋体" panose="02010600030101010101" pitchFamily="2" charset="-122"/>
              </a:rPr>
              <a:t>--&gt;</a:t>
            </a:r>
            <a:endParaRPr lang="en-US" altLang="zh-CN" sz="32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smtClean="0">
                <a:latin typeface="宋体" panose="02010600030101010101" pitchFamily="2" charset="-122"/>
              </a:rPr>
              <a:t>&lt;% =rs.getString("studentid")%&gt;</a:t>
            </a:r>
            <a:endParaRPr lang="en-US" altLang="zh-CN" sz="32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smtClean="0">
                <a:latin typeface="Times New Roman" panose="02020603050405020304" pitchFamily="18" charset="0"/>
              </a:rPr>
              <a:t>……</a:t>
            </a:r>
            <a:endParaRPr lang="en-US" altLang="zh-CN" sz="32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smtClean="0">
                <a:latin typeface="宋体" panose="02010600030101010101" pitchFamily="2" charset="-122"/>
              </a:rPr>
              <a:t>&lt;% } %&gt;</a:t>
            </a:r>
            <a:endParaRPr lang="en-US" altLang="zh-CN" sz="32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结果集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dirty="0">
                <a:latin typeface="宋体" panose="02010600030101010101" pitchFamily="2" charset="-122"/>
              </a:rPr>
              <a:t> 结果集一般是一个表，其中有查询所返回的列标题及相应的值。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getXXX</a:t>
            </a:r>
            <a:r>
              <a:rPr lang="en-US" altLang="zh-CN" dirty="0">
                <a:latin typeface="宋体" panose="02010600030101010101" pitchFamily="2" charset="-122"/>
              </a:rPr>
              <a:t>()</a:t>
            </a:r>
            <a:r>
              <a:rPr lang="zh-CN" altLang="en-US" dirty="0">
                <a:latin typeface="宋体" panose="02010600030101010101" pitchFamily="2" charset="-122"/>
              </a:rPr>
              <a:t>方法可以获取</a:t>
            </a:r>
            <a:r>
              <a:rPr lang="en-US" altLang="zh-CN" dirty="0" err="1">
                <a:latin typeface="宋体" panose="02010600030101010101" pitchFamily="2" charset="-122"/>
              </a:rPr>
              <a:t>ResultSet</a:t>
            </a:r>
            <a:r>
              <a:rPr lang="zh-CN" altLang="en-US" dirty="0">
                <a:latin typeface="宋体" panose="02010600030101010101" pitchFamily="2" charset="-122"/>
              </a:rPr>
              <a:t>当前行中某列的值。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altLang="en-US" dirty="0">
                <a:latin typeface="宋体" panose="02010600030101010101" pitchFamily="2" charset="-122"/>
              </a:rPr>
              <a:t>在每一行内，可按任何次序获取列值。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dirty="0">
                <a:latin typeface="宋体" panose="02010600030101010101" pitchFamily="2" charset="-122"/>
              </a:rPr>
              <a:t> 但为了保证可移植性，应该从左至右获取列值，并且一次性地读取列值，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altLang="en-US" dirty="0">
                <a:latin typeface="宋体" panose="02010600030101010101" pitchFamily="2" charset="-122"/>
              </a:rPr>
              <a:t>因为</a:t>
            </a:r>
            <a:r>
              <a:rPr lang="en-US" altLang="zh-CN" dirty="0" err="1">
                <a:latin typeface="宋体" panose="02010600030101010101" pitchFamily="2" charset="-122"/>
              </a:rPr>
              <a:t>ResultSet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对象</a:t>
            </a:r>
            <a:r>
              <a:rPr lang="zh-CN" altLang="en-US" dirty="0">
                <a:latin typeface="宋体" panose="02010600030101010101" pitchFamily="2" charset="-122"/>
              </a:rPr>
              <a:t>通常只能访问一次。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结果集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getXXX()</a:t>
            </a:r>
            <a:r>
              <a:rPr lang="zh-CN" altLang="en-US" smtClean="0">
                <a:latin typeface="宋体" panose="02010600030101010101" pitchFamily="2" charset="-122"/>
              </a:rPr>
              <a:t>方法中包括列名或列号参数，用于标识要从</a:t>
            </a:r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结果集中获取数据的列。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例如，如果</a:t>
            </a:r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对象</a:t>
            </a:r>
            <a:r>
              <a:rPr lang="en-US" altLang="zh-CN" smtClean="0">
                <a:latin typeface="宋体" panose="02010600030101010101" pitchFamily="2" charset="-122"/>
              </a:rPr>
              <a:t>rs</a:t>
            </a:r>
            <a:r>
              <a:rPr lang="zh-CN" altLang="en-US" smtClean="0">
                <a:latin typeface="宋体" panose="02010600030101010101" pitchFamily="2" charset="-122"/>
              </a:rPr>
              <a:t>的第二列名为</a:t>
            </a:r>
            <a:r>
              <a:rPr lang="en-US" altLang="zh-CN" smtClean="0">
                <a:latin typeface="宋体" panose="02010600030101010101" pitchFamily="2" charset="-122"/>
              </a:rPr>
              <a:t>name</a:t>
            </a:r>
            <a:r>
              <a:rPr lang="zh-CN" altLang="en-US" smtClean="0">
                <a:latin typeface="宋体" panose="02010600030101010101" pitchFamily="2" charset="-122"/>
              </a:rPr>
              <a:t>，并将值存储为字符串类型：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  </a:t>
            </a:r>
            <a:r>
              <a:rPr lang="en-US" altLang="zh-CN" smtClean="0">
                <a:latin typeface="宋体" panose="02010600030101010101" pitchFamily="2" charset="-122"/>
              </a:rPr>
              <a:t>String s = rs.getString("name");</a:t>
            </a:r>
            <a:endParaRPr lang="en-US" altLang="zh-CN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  String s = rs.getString(2);</a:t>
            </a:r>
            <a:endParaRPr lang="en-US" altLang="zh-CN" smtClean="0">
              <a:latin typeface="宋体" panose="02010600030101010101" pitchFamily="2" charset="-122"/>
            </a:endParaRPr>
          </a:p>
          <a:p>
            <a:r>
              <a:rPr lang="en-US" altLang="zh-CN" sz="3200" smtClean="0">
                <a:latin typeface="宋体" panose="02010600030101010101" pitchFamily="2" charset="-122"/>
              </a:rPr>
              <a:t> </a:t>
            </a:r>
            <a:r>
              <a:rPr lang="zh-CN" altLang="en-US" sz="3200" smtClean="0">
                <a:latin typeface="宋体" panose="02010600030101010101" pitchFamily="2" charset="-122"/>
              </a:rPr>
              <a:t>注意：列是从</a:t>
            </a:r>
            <a:r>
              <a:rPr lang="en-US" altLang="zh-CN" sz="3200" smtClean="0">
                <a:latin typeface="宋体" panose="02010600030101010101" pitchFamily="2" charset="-122"/>
              </a:rPr>
              <a:t>1</a:t>
            </a:r>
            <a:r>
              <a:rPr lang="zh-CN" altLang="en-US" sz="3200" smtClean="0">
                <a:latin typeface="宋体" panose="02010600030101010101" pitchFamily="2" charset="-122"/>
              </a:rPr>
              <a:t>开始由左至右编号，在</a:t>
            </a:r>
            <a:r>
              <a:rPr lang="en-US" altLang="zh-CN" sz="3200" smtClean="0">
                <a:latin typeface="宋体" panose="02010600030101010101" pitchFamily="2" charset="-122"/>
              </a:rPr>
              <a:t>getXXX()</a:t>
            </a:r>
            <a:r>
              <a:rPr lang="zh-CN" altLang="en-US" sz="3200" smtClean="0">
                <a:latin typeface="宋体" panose="02010600030101010101" pitchFamily="2" charset="-122"/>
              </a:rPr>
              <a:t>方法中的列名不区分大小写。</a:t>
            </a:r>
            <a:endParaRPr lang="zh-CN" altLang="en-US" sz="32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结果集举例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smtClean="0">
                <a:latin typeface="宋体" panose="02010600030101010101" pitchFamily="2" charset="-122"/>
              </a:rPr>
              <a:t> </a:t>
            </a:r>
            <a:r>
              <a:rPr lang="zh-CN" altLang="en-US" sz="2800" smtClean="0">
                <a:latin typeface="宋体" panose="02010600030101010101" pitchFamily="2" charset="-122"/>
              </a:rPr>
              <a:t>举例，</a:t>
            </a:r>
            <a:r>
              <a:rPr lang="en-US" altLang="zh-CN" sz="2800" smtClean="0">
                <a:latin typeface="宋体" panose="02010600030101010101" pitchFamily="2" charset="-122"/>
              </a:rPr>
              <a:t>JDBC</a:t>
            </a:r>
            <a:r>
              <a:rPr lang="zh-CN" altLang="en-US" sz="2800" smtClean="0">
                <a:latin typeface="宋体" panose="02010600030101010101" pitchFamily="2" charset="-122"/>
              </a:rPr>
              <a:t>由</a:t>
            </a:r>
            <a:r>
              <a:rPr lang="en-US" altLang="zh-CN" sz="2800" smtClean="0">
                <a:latin typeface="宋体" panose="02010600030101010101" pitchFamily="2" charset="-122"/>
              </a:rPr>
              <a:t>JSP</a:t>
            </a:r>
            <a:r>
              <a:rPr lang="zh-CN" altLang="en-US" sz="2800" smtClean="0">
                <a:latin typeface="宋体" panose="02010600030101010101" pitchFamily="2" charset="-122"/>
              </a:rPr>
              <a:t>页面显示数据表。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&lt;% while(rs.next()){ //</a:t>
            </a:r>
            <a:r>
              <a:rPr lang="zh-CN" altLang="en-US" sz="2400" smtClean="0">
                <a:latin typeface="宋体" panose="02010600030101010101" pitchFamily="2" charset="-122"/>
              </a:rPr>
              <a:t>依次获取每一条记录</a:t>
            </a:r>
            <a:r>
              <a:rPr lang="en-US" altLang="zh-CN" sz="2400" smtClean="0">
                <a:latin typeface="宋体" panose="02010600030101010101" pitchFamily="2" charset="-122"/>
              </a:rPr>
              <a:t>. %&gt;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&lt;!-- </a:t>
            </a:r>
            <a:r>
              <a:rPr lang="zh-CN" altLang="en-US" sz="2400" smtClean="0">
                <a:latin typeface="宋体" panose="02010600030101010101" pitchFamily="2" charset="-122"/>
              </a:rPr>
              <a:t>显示记录 </a:t>
            </a:r>
            <a:r>
              <a:rPr lang="en-US" altLang="zh-CN" sz="2400" smtClean="0">
                <a:latin typeface="宋体" panose="02010600030101010101" pitchFamily="2" charset="-122"/>
              </a:rPr>
              <a:t>--&gt;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&lt;% =rs.getString("studentid")%&gt;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&lt;% =rs.getString("name")%&gt;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&lt;% =rs.getString("sex")%&gt;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&lt;% =rs.getString("birthday")%&gt;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&lt;% =rs.getString("department")%&gt;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&lt;% =rs.getString("totalscore")%&gt;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&lt;% } %&gt;</a:t>
            </a:r>
            <a:endParaRPr lang="en-US" altLang="zh-CN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结果集数据类型和转换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可以用</a:t>
            </a:r>
            <a:r>
              <a:rPr lang="en-US" altLang="zh-CN" smtClean="0">
                <a:latin typeface="宋体" panose="02010600030101010101" pitchFamily="2" charset="-122"/>
              </a:rPr>
              <a:t>getXXX()</a:t>
            </a:r>
            <a:r>
              <a:rPr lang="zh-CN" altLang="en-US" smtClean="0">
                <a:latin typeface="宋体" panose="02010600030101010101" pitchFamily="2" charset="-122"/>
              </a:rPr>
              <a:t>方法的多种形式获取</a:t>
            </a:r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中的数据，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这取决于每个列中存储的数据类型。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还能将基本数据转换成指定的</a:t>
            </a:r>
            <a:r>
              <a:rPr lang="en-US" altLang="zh-CN" smtClean="0">
                <a:latin typeface="宋体" panose="02010600030101010101" pitchFamily="2" charset="-122"/>
              </a:rPr>
              <a:t>Java</a:t>
            </a:r>
            <a:r>
              <a:rPr lang="zh-CN" altLang="en-US" smtClean="0">
                <a:latin typeface="宋体" panose="02010600030101010101" pitchFamily="2" charset="-122"/>
              </a:rPr>
              <a:t>类型，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然后返回适合的</a:t>
            </a:r>
            <a:r>
              <a:rPr lang="en-US" altLang="zh-CN" smtClean="0">
                <a:latin typeface="宋体" panose="02010600030101010101" pitchFamily="2" charset="-122"/>
              </a:rPr>
              <a:t>Java</a:t>
            </a:r>
            <a:r>
              <a:rPr lang="zh-CN" altLang="en-US" smtClean="0">
                <a:latin typeface="宋体" panose="02010600030101010101" pitchFamily="2" charset="-122"/>
              </a:rPr>
              <a:t>数据类型的值。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结果集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zh-CN" altLang="en-US" smtClean="0">
                <a:latin typeface="宋体" panose="02010600030101010101" pitchFamily="2" charset="-122"/>
              </a:rPr>
              <a:t>例如，基本数据库中数据类型为</a:t>
            </a:r>
            <a:r>
              <a:rPr lang="en-US" altLang="zh-CN" smtClean="0">
                <a:latin typeface="宋体" panose="02010600030101010101" pitchFamily="2" charset="-122"/>
              </a:rPr>
              <a:t>varchar</a:t>
            </a:r>
            <a:r>
              <a:rPr lang="en-US" altLang="zh-CN" sz="3200" smtClean="0">
                <a:latin typeface="宋体" panose="02010600030101010101" pitchFamily="2" charset="-122"/>
              </a:rPr>
              <a:t>(</a:t>
            </a:r>
            <a:r>
              <a:rPr lang="zh-CN" altLang="en-US" sz="3200" smtClean="0">
                <a:latin typeface="宋体" panose="02010600030101010101" pitchFamily="2" charset="-122"/>
              </a:rPr>
              <a:t>变长字符</a:t>
            </a:r>
            <a:r>
              <a:rPr lang="en-US" altLang="zh-CN" sz="3200" smtClean="0">
                <a:latin typeface="宋体" panose="02010600030101010101" pitchFamily="2" charset="-122"/>
              </a:rPr>
              <a:t>)</a:t>
            </a:r>
            <a:r>
              <a:rPr lang="zh-CN" altLang="en-US" smtClean="0">
                <a:latin typeface="宋体" panose="02010600030101010101" pitchFamily="2" charset="-122"/>
              </a:rPr>
              <a:t>，如果</a:t>
            </a:r>
            <a:r>
              <a:rPr lang="en-US" altLang="zh-CN" smtClean="0">
                <a:latin typeface="宋体" panose="02010600030101010101" pitchFamily="2" charset="-122"/>
              </a:rPr>
              <a:t>getXXX()</a:t>
            </a:r>
            <a:r>
              <a:rPr lang="zh-CN" altLang="en-US" smtClean="0">
                <a:latin typeface="宋体" panose="02010600030101010101" pitchFamily="2" charset="-122"/>
              </a:rPr>
              <a:t>方法采用</a:t>
            </a:r>
            <a:r>
              <a:rPr lang="en-US" altLang="zh-CN" smtClean="0">
                <a:latin typeface="宋体" panose="02010600030101010101" pitchFamily="2" charset="-122"/>
              </a:rPr>
              <a:t>getString()</a:t>
            </a:r>
            <a:r>
              <a:rPr lang="zh-CN" altLang="en-US" smtClean="0">
                <a:latin typeface="宋体" panose="02010600030101010101" pitchFamily="2" charset="-122"/>
              </a:rPr>
              <a:t>形式，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则把</a:t>
            </a:r>
            <a:r>
              <a:rPr lang="en-US" altLang="zh-CN" smtClean="0">
                <a:latin typeface="宋体" panose="02010600030101010101" pitchFamily="2" charset="-122"/>
              </a:rPr>
              <a:t>varchar</a:t>
            </a:r>
            <a:r>
              <a:rPr lang="zh-CN" altLang="en-US" smtClean="0">
                <a:latin typeface="宋体" panose="02010600030101010101" pitchFamily="2" charset="-122"/>
              </a:rPr>
              <a:t>转换成</a:t>
            </a:r>
            <a:r>
              <a:rPr lang="en-US" altLang="zh-CN" smtClean="0">
                <a:latin typeface="宋体" panose="02010600030101010101" pitchFamily="2" charset="-122"/>
              </a:rPr>
              <a:t>Java String</a:t>
            </a:r>
            <a:r>
              <a:rPr lang="zh-CN" altLang="en-US" smtClean="0">
                <a:latin typeface="宋体" panose="02010600030101010101" pitchFamily="2" charset="-122"/>
              </a:rPr>
              <a:t>数据类型。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en-US" altLang="zh-CN" smtClean="0">
                <a:latin typeface="宋体" panose="02010600030101010101" pitchFamily="2" charset="-122"/>
              </a:rPr>
              <a:t>getString()</a:t>
            </a:r>
            <a:r>
              <a:rPr lang="zh-CN" altLang="en-US" smtClean="0">
                <a:latin typeface="宋体" panose="02010600030101010101" pitchFamily="2" charset="-122"/>
              </a:rPr>
              <a:t>的返回值为</a:t>
            </a:r>
            <a:r>
              <a:rPr lang="en-US" altLang="zh-CN" smtClean="0">
                <a:latin typeface="宋体" panose="02010600030101010101" pitchFamily="2" charset="-122"/>
              </a:rPr>
              <a:t>Java String</a:t>
            </a:r>
            <a:r>
              <a:rPr lang="zh-CN" altLang="en-US" smtClean="0">
                <a:latin typeface="宋体" panose="02010600030101010101" pitchFamily="2" charset="-122"/>
              </a:rPr>
              <a:t>对象。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Java.sql.ResultSet</a:t>
            </a:r>
            <a:r>
              <a:rPr lang="zh-CN" altLang="en-US" smtClean="0">
                <a:latin typeface="宋体" panose="02010600030101010101" pitchFamily="2" charset="-122"/>
              </a:rPr>
              <a:t>类提供了检索不同类型字段的方法，最常用的方法介绍如下。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结果集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smtClean="0">
                <a:latin typeface="宋体" panose="02010600030101010101" pitchFamily="2" charset="-122"/>
              </a:rPr>
              <a:t>getString()</a:t>
            </a:r>
            <a:r>
              <a:rPr lang="zh-CN" altLang="en-US" sz="2800" smtClean="0">
                <a:latin typeface="宋体" panose="02010600030101010101" pitchFamily="2" charset="-122"/>
              </a:rPr>
              <a:t>：获得</a:t>
            </a:r>
            <a:r>
              <a:rPr lang="en-US" altLang="zh-CN" sz="2800" smtClean="0">
                <a:latin typeface="宋体" panose="02010600030101010101" pitchFamily="2" charset="-122"/>
              </a:rPr>
              <a:t>varchar</a:t>
            </a:r>
            <a:r>
              <a:rPr lang="zh-CN" altLang="en-US" sz="2800" smtClean="0">
                <a:latin typeface="宋体" panose="02010600030101010101" pitchFamily="2" charset="-122"/>
              </a:rPr>
              <a:t>、</a:t>
            </a:r>
            <a:r>
              <a:rPr lang="en-US" altLang="zh-CN" sz="2800" smtClean="0">
                <a:latin typeface="宋体" panose="02010600030101010101" pitchFamily="2" charset="-122"/>
              </a:rPr>
              <a:t>char</a:t>
            </a:r>
            <a:r>
              <a:rPr lang="zh-CN" altLang="en-US" sz="2800" smtClean="0">
                <a:latin typeface="宋体" panose="02010600030101010101" pitchFamily="2" charset="-122"/>
              </a:rPr>
              <a:t>等数据类型的对象，并以</a:t>
            </a:r>
            <a:r>
              <a:rPr lang="en-US" altLang="zh-CN" sz="2800" smtClean="0">
                <a:latin typeface="宋体" panose="02010600030101010101" pitchFamily="2" charset="-122"/>
              </a:rPr>
              <a:t>String</a:t>
            </a:r>
            <a:r>
              <a:rPr lang="zh-CN" altLang="en-US" sz="2800" smtClean="0">
                <a:latin typeface="宋体" panose="02010600030101010101" pitchFamily="2" charset="-122"/>
              </a:rPr>
              <a:t>类型返回。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r>
              <a:rPr lang="en-US" altLang="zh-CN" sz="2800" smtClean="0">
                <a:latin typeface="宋体" panose="02010600030101010101" pitchFamily="2" charset="-122"/>
              </a:rPr>
              <a:t>getFloat()</a:t>
            </a:r>
            <a:r>
              <a:rPr lang="zh-CN" altLang="en-US" sz="2800" smtClean="0">
                <a:latin typeface="宋体" panose="02010600030101010101" pitchFamily="2" charset="-122"/>
              </a:rPr>
              <a:t>：获得</a:t>
            </a:r>
            <a:r>
              <a:rPr lang="en-US" altLang="zh-CN" sz="2800" smtClean="0">
                <a:latin typeface="宋体" panose="02010600030101010101" pitchFamily="2" charset="-122"/>
              </a:rPr>
              <a:t>Float</a:t>
            </a:r>
            <a:r>
              <a:rPr lang="zh-CN" altLang="en-US" sz="2800" smtClean="0">
                <a:latin typeface="宋体" panose="02010600030101010101" pitchFamily="2" charset="-122"/>
              </a:rPr>
              <a:t>数据类型的对象。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r>
              <a:rPr lang="en-US" altLang="zh-CN" sz="2800" smtClean="0">
                <a:latin typeface="宋体" panose="02010600030101010101" pitchFamily="2" charset="-122"/>
              </a:rPr>
              <a:t>getDouble()</a:t>
            </a:r>
            <a:r>
              <a:rPr lang="zh-CN" altLang="en-US" sz="2800" smtClean="0">
                <a:latin typeface="宋体" panose="02010600030101010101" pitchFamily="2" charset="-122"/>
              </a:rPr>
              <a:t>：获得</a:t>
            </a:r>
            <a:r>
              <a:rPr lang="en-US" altLang="zh-CN" sz="2800" smtClean="0">
                <a:latin typeface="宋体" panose="02010600030101010101" pitchFamily="2" charset="-122"/>
              </a:rPr>
              <a:t>Double</a:t>
            </a:r>
            <a:r>
              <a:rPr lang="zh-CN" altLang="en-US" sz="2800" smtClean="0">
                <a:latin typeface="宋体" panose="02010600030101010101" pitchFamily="2" charset="-122"/>
              </a:rPr>
              <a:t>数据类型的对象。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r>
              <a:rPr lang="en-US" altLang="zh-CN" sz="2800" smtClean="0">
                <a:latin typeface="宋体" panose="02010600030101010101" pitchFamily="2" charset="-122"/>
              </a:rPr>
              <a:t>getDate()</a:t>
            </a:r>
            <a:r>
              <a:rPr lang="zh-CN" altLang="en-US" sz="2800" smtClean="0">
                <a:latin typeface="宋体" panose="02010600030101010101" pitchFamily="2" charset="-122"/>
              </a:rPr>
              <a:t>：获得</a:t>
            </a:r>
            <a:r>
              <a:rPr lang="en-US" altLang="zh-CN" sz="2800" smtClean="0">
                <a:latin typeface="宋体" panose="02010600030101010101" pitchFamily="2" charset="-122"/>
              </a:rPr>
              <a:t>Date</a:t>
            </a:r>
            <a:r>
              <a:rPr lang="zh-CN" altLang="en-US" sz="2800" smtClean="0">
                <a:latin typeface="宋体" panose="02010600030101010101" pitchFamily="2" charset="-122"/>
              </a:rPr>
              <a:t>数据类型的对象。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r>
              <a:rPr lang="en-US" altLang="zh-CN" sz="2800" smtClean="0">
                <a:latin typeface="宋体" panose="02010600030101010101" pitchFamily="2" charset="-122"/>
              </a:rPr>
              <a:t>getBoolean()</a:t>
            </a:r>
            <a:r>
              <a:rPr lang="zh-CN" altLang="en-US" sz="2800" smtClean="0">
                <a:latin typeface="宋体" panose="02010600030101010101" pitchFamily="2" charset="-122"/>
              </a:rPr>
              <a:t>：获得</a:t>
            </a:r>
            <a:r>
              <a:rPr lang="en-US" altLang="zh-CN" sz="2800" smtClean="0">
                <a:latin typeface="宋体" panose="02010600030101010101" pitchFamily="2" charset="-122"/>
              </a:rPr>
              <a:t>Boolean</a:t>
            </a:r>
            <a:r>
              <a:rPr lang="zh-CN" altLang="en-US" sz="2800" smtClean="0">
                <a:latin typeface="宋体" panose="02010600030101010101" pitchFamily="2" charset="-122"/>
              </a:rPr>
              <a:t>数据类型的对象。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r>
              <a:rPr lang="en-US" altLang="zh-CN" sz="2800" smtClean="0">
                <a:latin typeface="宋体" panose="02010600030101010101" pitchFamily="2" charset="-122"/>
              </a:rPr>
              <a:t>getObject()</a:t>
            </a:r>
            <a:r>
              <a:rPr lang="zh-CN" altLang="en-US" sz="2800" smtClean="0">
                <a:latin typeface="宋体" panose="02010600030101010101" pitchFamily="2" charset="-122"/>
              </a:rPr>
              <a:t>：获得</a:t>
            </a:r>
            <a:r>
              <a:rPr lang="en-US" altLang="zh-CN" sz="2800" smtClean="0">
                <a:latin typeface="宋体" panose="02010600030101010101" pitchFamily="2" charset="-122"/>
              </a:rPr>
              <a:t>Object</a:t>
            </a:r>
            <a:r>
              <a:rPr lang="zh-CN" altLang="en-US" sz="2800" smtClean="0">
                <a:latin typeface="宋体" panose="02010600030101010101" pitchFamily="2" charset="-122"/>
              </a:rPr>
              <a:t>数据类型的对象。</a:t>
            </a:r>
            <a:endParaRPr lang="zh-CN" altLang="en-US" sz="28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获取结果集中各列的信息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由</a:t>
            </a:r>
            <a:r>
              <a:rPr lang="en-US" altLang="zh-CN" smtClean="0">
                <a:latin typeface="宋体" panose="02010600030101010101" pitchFamily="2" charset="-122"/>
              </a:rPr>
              <a:t>ResultSetMetaData</a:t>
            </a:r>
            <a:r>
              <a:rPr lang="zh-CN" altLang="en-US" smtClean="0">
                <a:latin typeface="宋体" panose="02010600030101010101" pitchFamily="2" charset="-122"/>
              </a:rPr>
              <a:t>结果集元数据类的对象，可以获得</a:t>
            </a:r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列的数目、每一列的名称和类型等。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使用</a:t>
            </a:r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对象的</a:t>
            </a:r>
            <a:r>
              <a:rPr lang="en-US" altLang="zh-CN" smtClean="0">
                <a:latin typeface="宋体" panose="02010600030101010101" pitchFamily="2" charset="-122"/>
              </a:rPr>
              <a:t>getMetaData()</a:t>
            </a:r>
            <a:r>
              <a:rPr lang="zh-CN" altLang="en-US" smtClean="0">
                <a:latin typeface="宋体" panose="02010600030101010101" pitchFamily="2" charset="-122"/>
              </a:rPr>
              <a:t>方法，可以从</a:t>
            </a:r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中获取</a:t>
            </a:r>
            <a:r>
              <a:rPr lang="en-US" altLang="zh-CN" smtClean="0">
                <a:latin typeface="宋体" panose="02010600030101010101" pitchFamily="2" charset="-122"/>
              </a:rPr>
              <a:t>ResultSetMetaData</a:t>
            </a:r>
            <a:r>
              <a:rPr lang="zh-CN" altLang="en-US" smtClean="0">
                <a:latin typeface="宋体" panose="02010600030101010101" pitchFamily="2" charset="-122"/>
              </a:rPr>
              <a:t>对象。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JDBC-ODBC</a:t>
            </a:r>
            <a:r>
              <a:rPr lang="zh-CN" altLang="en-US" smtClean="0">
                <a:latin typeface="宋体" panose="02010600030101010101" pitchFamily="2" charset="-122"/>
              </a:rPr>
              <a:t>桥和</a:t>
            </a:r>
            <a:r>
              <a:rPr lang="en-US" altLang="zh-CN" smtClean="0">
                <a:latin typeface="宋体" panose="02010600030101010101" pitchFamily="2" charset="-122"/>
              </a:rPr>
              <a:t>ODBC</a:t>
            </a:r>
            <a:r>
              <a:rPr lang="zh-CN" altLang="en-US" smtClean="0">
                <a:latin typeface="宋体" panose="02010600030101010101" pitchFamily="2" charset="-122"/>
              </a:rPr>
              <a:t>驱动程序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这种情况，要求客户机为</a:t>
            </a:r>
            <a:r>
              <a:rPr lang="en-US" altLang="zh-CN" dirty="0">
                <a:latin typeface="宋体" panose="02010600030101010101" pitchFamily="2" charset="-122"/>
              </a:rPr>
              <a:t>Microsoft Windows </a:t>
            </a:r>
            <a:r>
              <a:rPr lang="zh-CN" altLang="en-US" dirty="0">
                <a:latin typeface="宋体" panose="02010600030101010101" pitchFamily="2" charset="-122"/>
              </a:rPr>
              <a:t>操作系统，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并且需要在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客户端</a:t>
            </a:r>
            <a:r>
              <a:rPr lang="zh-CN" altLang="en-US" dirty="0">
                <a:latin typeface="宋体" panose="02010600030101010101" pitchFamily="2" charset="-122"/>
              </a:rPr>
              <a:t>安装</a:t>
            </a:r>
            <a:r>
              <a:rPr lang="en-US" altLang="zh-CN" dirty="0">
                <a:latin typeface="宋体" panose="02010600030101010101" pitchFamily="2" charset="-122"/>
              </a:rPr>
              <a:t>ODBC</a:t>
            </a:r>
            <a:r>
              <a:rPr lang="zh-CN" altLang="en-US" dirty="0">
                <a:latin typeface="宋体" panose="02010600030101010101" pitchFamily="2" charset="-122"/>
              </a:rPr>
              <a:t>驱动程序，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这样客户端通过</a:t>
            </a:r>
            <a:r>
              <a:rPr lang="en-US" altLang="zh-CN" dirty="0">
                <a:latin typeface="宋体" panose="02010600030101010101" pitchFamily="2" charset="-122"/>
              </a:rPr>
              <a:t>JDBC-ODBC</a:t>
            </a:r>
            <a:r>
              <a:rPr lang="zh-CN" altLang="en-US" dirty="0">
                <a:latin typeface="宋体" panose="02010600030101010101" pitchFamily="2" charset="-122"/>
              </a:rPr>
              <a:t>桥把</a:t>
            </a:r>
            <a:r>
              <a:rPr lang="en-US" altLang="zh-CN" dirty="0">
                <a:latin typeface="宋体" panose="02010600030101010101" pitchFamily="2" charset="-122"/>
              </a:rPr>
              <a:t>JDBC</a:t>
            </a:r>
            <a:r>
              <a:rPr lang="zh-CN" altLang="en-US" dirty="0">
                <a:latin typeface="宋体" panose="02010600030101010101" pitchFamily="2" charset="-122"/>
              </a:rPr>
              <a:t>请求转换成</a:t>
            </a:r>
            <a:r>
              <a:rPr lang="en-US" altLang="zh-CN" dirty="0">
                <a:latin typeface="宋体" panose="02010600030101010101" pitchFamily="2" charset="-122"/>
              </a:rPr>
              <a:t>ODBC</a:t>
            </a:r>
            <a:r>
              <a:rPr lang="zh-CN" altLang="en-US" dirty="0">
                <a:latin typeface="宋体" panose="02010600030101010101" pitchFamily="2" charset="-122"/>
              </a:rPr>
              <a:t>请求，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实现数据库的访问。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获取结果集中各列的信息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语法：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ResultSetMetaData rsmd = rs.getMetaData(); </a:t>
            </a:r>
            <a:endParaRPr lang="en-US" altLang="zh-CN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其中</a:t>
            </a:r>
            <a:r>
              <a:rPr lang="en-US" altLang="zh-CN" smtClean="0">
                <a:latin typeface="宋体" panose="02010600030101010101" pitchFamily="2" charset="-122"/>
              </a:rPr>
              <a:t>rs</a:t>
            </a:r>
            <a:r>
              <a:rPr lang="zh-CN" altLang="en-US" smtClean="0">
                <a:latin typeface="宋体" panose="02010600030101010101" pitchFamily="2" charset="-122"/>
              </a:rPr>
              <a:t>为</a:t>
            </a:r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对象，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rsmd</a:t>
            </a:r>
            <a:r>
              <a:rPr lang="zh-CN" altLang="en-US" smtClean="0">
                <a:latin typeface="宋体" panose="02010600030101010101" pitchFamily="2" charset="-122"/>
              </a:rPr>
              <a:t>为</a:t>
            </a:r>
            <a:r>
              <a:rPr lang="en-US" altLang="zh-CN" smtClean="0">
                <a:latin typeface="宋体" panose="02010600030101010101" pitchFamily="2" charset="-122"/>
              </a:rPr>
              <a:t>ResultSetMetaData</a:t>
            </a:r>
            <a:r>
              <a:rPr lang="zh-CN" altLang="en-US" smtClean="0">
                <a:latin typeface="宋体" panose="02010600030101010101" pitchFamily="2" charset="-122"/>
              </a:rPr>
              <a:t>对象。</a:t>
            </a:r>
            <a:endParaRPr lang="zh-CN" altLang="en-US" smtClean="0">
              <a:latin typeface="宋体" panose="02010600030101010101" pitchFamily="2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ResultSetMetaData</a:t>
            </a:r>
            <a:r>
              <a:rPr lang="zh-CN" altLang="en-US" smtClean="0">
                <a:latin typeface="宋体" panose="02010600030101010101" pitchFamily="2" charset="-122"/>
              </a:rPr>
              <a:t>对象常用的方法如下：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en-US" altLang="zh-CN" sz="3200" smtClean="0">
                <a:latin typeface="宋体" panose="02010600030101010101" pitchFamily="2" charset="-122"/>
              </a:rPr>
              <a:t>getColumnCount()</a:t>
            </a:r>
            <a:r>
              <a:rPr lang="zh-CN" altLang="en-US" sz="3200" smtClean="0">
                <a:latin typeface="宋体" panose="02010600030101010101" pitchFamily="2" charset="-122"/>
              </a:rPr>
              <a:t>：返回</a:t>
            </a:r>
            <a:r>
              <a:rPr lang="en-US" altLang="zh-CN" sz="3200" smtClean="0">
                <a:latin typeface="宋体" panose="02010600030101010101" pitchFamily="2" charset="-122"/>
              </a:rPr>
              <a:t>ResultSet</a:t>
            </a:r>
            <a:r>
              <a:rPr lang="zh-CN" altLang="en-US" sz="3200" smtClean="0">
                <a:latin typeface="宋体" panose="02010600030101010101" pitchFamily="2" charset="-122"/>
              </a:rPr>
              <a:t>中的列数。</a:t>
            </a:r>
            <a:endParaRPr lang="zh-CN" altLang="en-US" sz="3200" smtClean="0">
              <a:latin typeface="宋体" panose="02010600030101010101" pitchFamily="2" charset="-122"/>
            </a:endParaRPr>
          </a:p>
          <a:p>
            <a:r>
              <a:rPr lang="en-US" altLang="zh-CN" sz="3200" smtClean="0">
                <a:latin typeface="宋体" panose="02010600030101010101" pitchFamily="2" charset="-122"/>
              </a:rPr>
              <a:t>getColumnName(int)</a:t>
            </a:r>
            <a:r>
              <a:rPr lang="zh-CN" altLang="en-US" sz="3200" smtClean="0">
                <a:latin typeface="宋体" panose="02010600030101010101" pitchFamily="2" charset="-122"/>
              </a:rPr>
              <a:t>：返回列序号为</a:t>
            </a:r>
            <a:r>
              <a:rPr lang="en-US" altLang="zh-CN" sz="3200" smtClean="0">
                <a:latin typeface="宋体" panose="02010600030101010101" pitchFamily="2" charset="-122"/>
              </a:rPr>
              <a:t>int</a:t>
            </a:r>
            <a:r>
              <a:rPr lang="zh-CN" altLang="en-US" sz="3200" smtClean="0">
                <a:latin typeface="宋体" panose="02010600030101010101" pitchFamily="2" charset="-122"/>
              </a:rPr>
              <a:t>的列名。</a:t>
            </a:r>
            <a:endParaRPr lang="zh-CN" altLang="en-US" sz="32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获取结果集中各列的信息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getColumnLabel</a:t>
            </a:r>
            <a:r>
              <a:rPr lang="en-US" altLang="zh-CN" sz="3200" dirty="0"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3200" dirty="0"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宋体" panose="02010600030101010101" pitchFamily="2" charset="-122"/>
                <a:cs typeface="Times New Roman" panose="02020603050405020304" pitchFamily="18" charset="0"/>
              </a:rPr>
              <a:t>：返回列序号为</a:t>
            </a:r>
            <a:r>
              <a:rPr lang="en-US" altLang="zh-CN" sz="32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3200" dirty="0">
                <a:latin typeface="宋体" panose="02010600030101010101" pitchFamily="2" charset="-122"/>
                <a:cs typeface="Times New Roman" panose="02020603050405020304" pitchFamily="18" charset="0"/>
              </a:rPr>
              <a:t>的隐含标签。</a:t>
            </a:r>
            <a:r>
              <a:rPr lang="zh-CN" altLang="en-US" sz="3200" dirty="0">
                <a:latin typeface="宋体" panose="02010600030101010101" pitchFamily="2" charset="-122"/>
              </a:rPr>
              <a:t> </a:t>
            </a:r>
            <a:endParaRPr lang="zh-CN" altLang="en-US" sz="3200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3200" dirty="0" err="1">
                <a:latin typeface="宋体" panose="02010600030101010101" pitchFamily="2" charset="-122"/>
              </a:rPr>
              <a:t>getColumnType</a:t>
            </a:r>
            <a:r>
              <a:rPr lang="en-US" altLang="zh-CN" sz="3200" dirty="0">
                <a:latin typeface="宋体" panose="02010600030101010101" pitchFamily="2" charset="-122"/>
              </a:rPr>
              <a:t>(</a:t>
            </a:r>
            <a:r>
              <a:rPr lang="en-US" altLang="zh-CN" sz="3200" dirty="0" err="1">
                <a:latin typeface="宋体" panose="02010600030101010101" pitchFamily="2" charset="-122"/>
              </a:rPr>
              <a:t>int</a:t>
            </a:r>
            <a:r>
              <a:rPr lang="en-US" altLang="zh-CN" sz="3200" dirty="0">
                <a:latin typeface="宋体" panose="02010600030101010101" pitchFamily="2" charset="-122"/>
              </a:rPr>
              <a:t>)</a:t>
            </a:r>
            <a:r>
              <a:rPr lang="zh-CN" altLang="en-US" sz="3200" dirty="0">
                <a:latin typeface="宋体" panose="02010600030101010101" pitchFamily="2" charset="-122"/>
              </a:rPr>
              <a:t>：返回列序号为</a:t>
            </a:r>
            <a:r>
              <a:rPr lang="en-US" altLang="zh-CN" sz="3200" dirty="0" err="1">
                <a:latin typeface="宋体" panose="02010600030101010101" pitchFamily="2" charset="-122"/>
              </a:rPr>
              <a:t>int</a:t>
            </a:r>
            <a:r>
              <a:rPr lang="zh-CN" altLang="en-US" sz="3200" dirty="0">
                <a:latin typeface="宋体" panose="02010600030101010101" pitchFamily="2" charset="-122"/>
              </a:rPr>
              <a:t>的</a:t>
            </a:r>
            <a:r>
              <a:rPr lang="en-US" altLang="zh-CN" sz="3200" dirty="0">
                <a:latin typeface="宋体" panose="02010600030101010101" pitchFamily="2" charset="-122"/>
              </a:rPr>
              <a:t>SQL</a:t>
            </a:r>
            <a:r>
              <a:rPr lang="zh-CN" altLang="en-US" sz="3200" dirty="0">
                <a:latin typeface="宋体" panose="02010600030101010101" pitchFamily="2" charset="-122"/>
              </a:rPr>
              <a:t>数据类型。</a:t>
            </a:r>
            <a:endParaRPr lang="zh-CN" altLang="en-US" sz="3200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3200" dirty="0" err="1">
                <a:latin typeface="宋体" panose="02010600030101010101" pitchFamily="2" charset="-122"/>
              </a:rPr>
              <a:t>isReadOnly</a:t>
            </a:r>
            <a:r>
              <a:rPr lang="en-US" altLang="zh-CN" sz="3200" dirty="0">
                <a:latin typeface="宋体" panose="02010600030101010101" pitchFamily="2" charset="-122"/>
              </a:rPr>
              <a:t>(</a:t>
            </a:r>
            <a:r>
              <a:rPr lang="en-US" altLang="zh-CN" sz="3200" dirty="0" err="1">
                <a:latin typeface="宋体" panose="02010600030101010101" pitchFamily="2" charset="-122"/>
              </a:rPr>
              <a:t>int</a:t>
            </a:r>
            <a:r>
              <a:rPr lang="en-US" altLang="zh-CN" sz="3200" dirty="0">
                <a:latin typeface="宋体" panose="02010600030101010101" pitchFamily="2" charset="-122"/>
              </a:rPr>
              <a:t>)</a:t>
            </a:r>
            <a:r>
              <a:rPr lang="zh-CN" altLang="en-US" sz="3200" dirty="0">
                <a:latin typeface="宋体" panose="02010600030101010101" pitchFamily="2" charset="-122"/>
              </a:rPr>
              <a:t>：如果结果集为只读，则返回</a:t>
            </a:r>
            <a:r>
              <a:rPr lang="en-US" altLang="zh-CN" sz="3200" dirty="0">
                <a:latin typeface="宋体" panose="02010600030101010101" pitchFamily="2" charset="-122"/>
              </a:rPr>
              <a:t>true</a:t>
            </a:r>
            <a:r>
              <a:rPr lang="zh-CN" altLang="en-US" sz="3200" dirty="0">
                <a:latin typeface="宋体" panose="02010600030101010101" pitchFamily="2" charset="-122"/>
              </a:rPr>
              <a:t>。</a:t>
            </a:r>
            <a:endParaRPr lang="zh-CN" altLang="en-US" sz="3200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3200" dirty="0" err="1">
                <a:latin typeface="宋体" panose="02010600030101010101" pitchFamily="2" charset="-122"/>
              </a:rPr>
              <a:t>isAutoIncrement</a:t>
            </a:r>
            <a:r>
              <a:rPr lang="en-US" altLang="zh-CN" sz="3200" dirty="0">
                <a:latin typeface="宋体" panose="02010600030101010101" pitchFamily="2" charset="-122"/>
              </a:rPr>
              <a:t>(</a:t>
            </a:r>
            <a:r>
              <a:rPr lang="en-US" altLang="zh-CN" sz="3200" dirty="0" err="1">
                <a:latin typeface="宋体" panose="02010600030101010101" pitchFamily="2" charset="-122"/>
              </a:rPr>
              <a:t>int</a:t>
            </a:r>
            <a:r>
              <a:rPr lang="en-US" altLang="zh-CN" sz="3200" dirty="0">
                <a:latin typeface="宋体" panose="02010600030101010101" pitchFamily="2" charset="-122"/>
              </a:rPr>
              <a:t>)</a:t>
            </a:r>
            <a:r>
              <a:rPr lang="zh-CN" altLang="en-US" sz="3200" dirty="0">
                <a:latin typeface="宋体" panose="02010600030101010101" pitchFamily="2" charset="-122"/>
              </a:rPr>
              <a:t>：如果此列自动编号，则返回</a:t>
            </a:r>
            <a:r>
              <a:rPr lang="en-US" altLang="zh-CN" sz="3200" dirty="0">
                <a:latin typeface="宋体" panose="02010600030101010101" pitchFamily="2" charset="-122"/>
              </a:rPr>
              <a:t>true</a:t>
            </a:r>
            <a:r>
              <a:rPr lang="zh-CN" altLang="en-US" sz="3200" dirty="0">
                <a:latin typeface="宋体" panose="02010600030101010101" pitchFamily="2" charset="-122"/>
              </a:rPr>
              <a:t>。</a:t>
            </a:r>
            <a:endParaRPr lang="zh-CN" altLang="en-US" sz="3200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自动编号</a:t>
            </a:r>
            <a:r>
              <a:rPr lang="zh-CN" altLang="en-US" sz="3000" dirty="0">
                <a:latin typeface="宋体" panose="02010600030101010101" pitchFamily="2" charset="-122"/>
              </a:rPr>
              <a:t>列通常为键，而且始终是只读的。</a:t>
            </a:r>
            <a:endParaRPr lang="zh-CN" altLang="en-US" sz="30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获取结果集中各列的信息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例：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3200" dirty="0">
                <a:latin typeface="宋体" panose="02010600030101010101" pitchFamily="2" charset="-122"/>
              </a:rPr>
              <a:t> </a:t>
            </a:r>
            <a:r>
              <a:rPr lang="en-US" altLang="zh-CN" sz="3200" dirty="0" err="1">
                <a:latin typeface="宋体" panose="02010600030101010101" pitchFamily="2" charset="-122"/>
              </a:rPr>
              <a:t>ResultSetMetaData</a:t>
            </a:r>
            <a:r>
              <a:rPr lang="en-US" altLang="zh-CN" sz="3200" dirty="0">
                <a:latin typeface="宋体" panose="02010600030101010101" pitchFamily="2" charset="-122"/>
              </a:rPr>
              <a:t> </a:t>
            </a:r>
            <a:r>
              <a:rPr lang="en-US" altLang="zh-CN" sz="3200" dirty="0" err="1">
                <a:latin typeface="宋体" panose="02010600030101010101" pitchFamily="2" charset="-122"/>
              </a:rPr>
              <a:t>rsmd</a:t>
            </a:r>
            <a:r>
              <a:rPr lang="en-US" altLang="zh-CN" sz="3200" dirty="0">
                <a:latin typeface="宋体" panose="02010600030101010101" pitchFamily="2" charset="-122"/>
              </a:rPr>
              <a:t> = </a:t>
            </a:r>
            <a:r>
              <a:rPr lang="en-US" altLang="zh-CN" sz="3200" dirty="0" err="1">
                <a:latin typeface="宋体" panose="02010600030101010101" pitchFamily="2" charset="-122"/>
              </a:rPr>
              <a:t>rs.getMetaData</a:t>
            </a:r>
            <a:r>
              <a:rPr lang="en-US" altLang="zh-CN" sz="3200" dirty="0">
                <a:latin typeface="宋体" panose="02010600030101010101" pitchFamily="2" charset="-122"/>
              </a:rPr>
              <a:t>(); </a:t>
            </a:r>
            <a:endParaRPr lang="en-US" altLang="zh-CN" sz="3200" dirty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latin typeface="宋体" panose="02010600030101010101" pitchFamily="2" charset="-122"/>
              </a:rPr>
              <a:t>//</a:t>
            </a:r>
            <a:r>
              <a:rPr lang="zh-CN" altLang="en-US" sz="3000" dirty="0">
                <a:latin typeface="宋体" panose="02010600030101010101" pitchFamily="2" charset="-122"/>
              </a:rPr>
              <a:t>由</a:t>
            </a:r>
            <a:r>
              <a:rPr lang="en-US" altLang="zh-CN" sz="3200" dirty="0" err="1">
                <a:latin typeface="宋体" panose="02010600030101010101" pitchFamily="2" charset="-122"/>
              </a:rPr>
              <a:t>ResultSet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对象</a:t>
            </a:r>
            <a:r>
              <a:rPr lang="zh-CN" altLang="en-US" sz="3000" dirty="0">
                <a:latin typeface="宋体" panose="02010600030101010101" pitchFamily="2" charset="-122"/>
              </a:rPr>
              <a:t>产生一个</a:t>
            </a:r>
            <a:r>
              <a:rPr lang="en-US" altLang="zh-CN" sz="3000" dirty="0" err="1">
                <a:latin typeface="宋体" panose="02010600030101010101" pitchFamily="2" charset="-122"/>
              </a:rPr>
              <a:t>ResultSetMetaData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对象</a:t>
            </a:r>
            <a:endParaRPr lang="zh-CN" altLang="en-US" sz="3000" dirty="0"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3200" dirty="0">
                <a:latin typeface="宋体" panose="02010600030101010101" pitchFamily="2" charset="-122"/>
              </a:rPr>
              <a:t> </a:t>
            </a:r>
            <a:r>
              <a:rPr lang="en-US" altLang="zh-CN" sz="3200" dirty="0" err="1">
                <a:latin typeface="宋体" panose="02010600030101010101" pitchFamily="2" charset="-122"/>
              </a:rPr>
              <a:t>rsmd.getColumnCount</a:t>
            </a:r>
            <a:r>
              <a:rPr lang="en-US" altLang="zh-CN" sz="3200" dirty="0">
                <a:latin typeface="宋体" panose="02010600030101010101" pitchFamily="2" charset="-122"/>
              </a:rPr>
              <a:t>();</a:t>
            </a:r>
            <a:endParaRPr lang="en-US" altLang="zh-CN" sz="3200" dirty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latin typeface="宋体" panose="02010600030101010101" pitchFamily="2" charset="-122"/>
              </a:rPr>
              <a:t>//</a:t>
            </a:r>
            <a:r>
              <a:rPr lang="zh-CN" altLang="en-US" sz="3000" dirty="0">
                <a:latin typeface="宋体" panose="02010600030101010101" pitchFamily="2" charset="-122"/>
              </a:rPr>
              <a:t>返回</a:t>
            </a:r>
            <a:r>
              <a:rPr lang="en-US" altLang="zh-CN" sz="3000" dirty="0" err="1">
                <a:latin typeface="宋体" panose="02010600030101010101" pitchFamily="2" charset="-122"/>
              </a:rPr>
              <a:t>ResultSet</a:t>
            </a:r>
            <a:r>
              <a:rPr lang="zh-CN" altLang="en-US" sz="3000" dirty="0">
                <a:latin typeface="宋体" panose="02010600030101010101" pitchFamily="2" charset="-122"/>
              </a:rPr>
              <a:t>中的列数</a:t>
            </a:r>
            <a:endParaRPr lang="zh-CN" altLang="en-US" sz="3000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3200" dirty="0">
                <a:latin typeface="宋体" panose="02010600030101010101" pitchFamily="2" charset="-122"/>
              </a:rPr>
              <a:t> </a:t>
            </a:r>
            <a:r>
              <a:rPr lang="en-US" altLang="zh-CN" sz="3200" dirty="0" err="1">
                <a:latin typeface="宋体" panose="02010600030101010101" pitchFamily="2" charset="-122"/>
              </a:rPr>
              <a:t>rsmd.getColumnName</a:t>
            </a:r>
            <a:r>
              <a:rPr lang="en-US" altLang="zh-CN" sz="3200" dirty="0">
                <a:latin typeface="宋体" panose="02010600030101010101" pitchFamily="2" charset="-122"/>
              </a:rPr>
              <a:t>(</a:t>
            </a:r>
            <a:r>
              <a:rPr lang="en-US" altLang="zh-CN" sz="3200" dirty="0" err="1">
                <a:latin typeface="宋体" panose="02010600030101010101" pitchFamily="2" charset="-122"/>
              </a:rPr>
              <a:t>int</a:t>
            </a:r>
            <a:r>
              <a:rPr lang="en-US" altLang="zh-CN" sz="3200" dirty="0">
                <a:latin typeface="宋体" panose="02010600030101010101" pitchFamily="2" charset="-122"/>
              </a:rPr>
              <a:t> column); </a:t>
            </a:r>
            <a:endParaRPr lang="en-US" altLang="zh-CN" sz="3200" dirty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latin typeface="宋体" panose="02010600030101010101" pitchFamily="2" charset="-122"/>
              </a:rPr>
              <a:t>//</a:t>
            </a:r>
            <a:r>
              <a:rPr lang="zh-CN" altLang="en-US" sz="3000" dirty="0">
                <a:latin typeface="宋体" panose="02010600030101010101" pitchFamily="2" charset="-122"/>
              </a:rPr>
              <a:t>返回</a:t>
            </a:r>
            <a:r>
              <a:rPr lang="en-US" altLang="zh-CN" sz="3000" dirty="0">
                <a:latin typeface="宋体" panose="02010600030101010101" pitchFamily="2" charset="-122"/>
              </a:rPr>
              <a:t>column</a:t>
            </a:r>
            <a:r>
              <a:rPr lang="zh-CN" altLang="en-US" sz="3000" dirty="0">
                <a:latin typeface="宋体" panose="02010600030101010101" pitchFamily="2" charset="-122"/>
              </a:rPr>
              <a:t>列的名称，返回</a:t>
            </a:r>
            <a:r>
              <a:rPr lang="en-US" altLang="zh-CN" sz="3000" dirty="0" err="1">
                <a:latin typeface="宋体" panose="02010600030101010101" pitchFamily="2" charset="-122"/>
              </a:rPr>
              <a:t>Strint</a:t>
            </a:r>
            <a:r>
              <a:rPr lang="zh-CN" altLang="en-US" sz="3000" dirty="0">
                <a:latin typeface="宋体" panose="02010600030101010101" pitchFamily="2" charset="-122"/>
              </a:rPr>
              <a:t>类型</a:t>
            </a:r>
            <a:endParaRPr lang="zh-CN" altLang="en-US" sz="30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获取结果集中各列的信息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latin typeface="宋体" panose="02010600030101010101" pitchFamily="2" charset="-122"/>
              </a:rPr>
              <a:t> </a:t>
            </a:r>
            <a:r>
              <a:rPr lang="en-US" altLang="zh-CN" sz="3200" dirty="0" err="1">
                <a:latin typeface="宋体" panose="02010600030101010101" pitchFamily="2" charset="-122"/>
              </a:rPr>
              <a:t>rsmd.getColumnLabel</a:t>
            </a:r>
            <a:r>
              <a:rPr lang="en-US" altLang="zh-CN" sz="3200" dirty="0">
                <a:latin typeface="宋体" panose="02010600030101010101" pitchFamily="2" charset="-122"/>
              </a:rPr>
              <a:t>(</a:t>
            </a:r>
            <a:r>
              <a:rPr lang="en-US" altLang="zh-CN" sz="3200" dirty="0" err="1">
                <a:latin typeface="宋体" panose="02010600030101010101" pitchFamily="2" charset="-122"/>
              </a:rPr>
              <a:t>int</a:t>
            </a:r>
            <a:r>
              <a:rPr lang="en-US" altLang="zh-CN" sz="3200" dirty="0">
                <a:latin typeface="宋体" panose="02010600030101010101" pitchFamily="2" charset="-122"/>
              </a:rPr>
              <a:t> column);</a:t>
            </a:r>
            <a:endParaRPr lang="en-US" altLang="zh-CN" sz="3200" dirty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latin typeface="宋体" panose="02010600030101010101" pitchFamily="2" charset="-122"/>
              </a:rPr>
              <a:t>//</a:t>
            </a:r>
            <a:r>
              <a:rPr lang="zh-CN" altLang="en-US" sz="3000" dirty="0">
                <a:latin typeface="宋体" panose="02010600030101010101" pitchFamily="2" charset="-122"/>
              </a:rPr>
              <a:t>返回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column</a:t>
            </a:r>
            <a:r>
              <a:rPr lang="zh-CN" altLang="en-US" sz="3000" dirty="0">
                <a:latin typeface="宋体" panose="02010600030101010101" pitchFamily="2" charset="-122"/>
              </a:rPr>
              <a:t>列的标签，返回</a:t>
            </a:r>
            <a:r>
              <a:rPr lang="en-US" altLang="zh-CN" sz="3000" dirty="0" err="1">
                <a:latin typeface="宋体" panose="02010600030101010101" pitchFamily="2" charset="-122"/>
              </a:rPr>
              <a:t>Strint</a:t>
            </a:r>
            <a:r>
              <a:rPr lang="zh-CN" altLang="en-US" sz="3000" dirty="0">
                <a:latin typeface="宋体" panose="02010600030101010101" pitchFamily="2" charset="-122"/>
              </a:rPr>
              <a:t>类型</a:t>
            </a:r>
            <a:endParaRPr lang="zh-CN" altLang="en-US" sz="3000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3200" dirty="0">
                <a:latin typeface="宋体" panose="02010600030101010101" pitchFamily="2" charset="-122"/>
              </a:rPr>
              <a:t> </a:t>
            </a:r>
            <a:r>
              <a:rPr lang="en-US" altLang="zh-CN" sz="3200" dirty="0" err="1">
                <a:latin typeface="宋体" panose="02010600030101010101" pitchFamily="2" charset="-122"/>
              </a:rPr>
              <a:t>rsmd.getColumnType</a:t>
            </a:r>
            <a:r>
              <a:rPr lang="en-US" altLang="zh-CN" sz="3200" dirty="0">
                <a:latin typeface="宋体" panose="02010600030101010101" pitchFamily="2" charset="-122"/>
              </a:rPr>
              <a:t>(</a:t>
            </a:r>
            <a:r>
              <a:rPr lang="en-US" altLang="zh-CN" sz="3200" dirty="0" err="1">
                <a:latin typeface="宋体" panose="02010600030101010101" pitchFamily="2" charset="-122"/>
              </a:rPr>
              <a:t>int</a:t>
            </a:r>
            <a:r>
              <a:rPr lang="en-US" altLang="zh-CN" sz="3200" dirty="0">
                <a:latin typeface="宋体" panose="02010600030101010101" pitchFamily="2" charset="-122"/>
              </a:rPr>
              <a:t> column); </a:t>
            </a:r>
            <a:endParaRPr lang="en-US" altLang="zh-CN" sz="3200" dirty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latin typeface="宋体" panose="02010600030101010101" pitchFamily="2" charset="-122"/>
              </a:rPr>
              <a:t>//</a:t>
            </a:r>
            <a:r>
              <a:rPr lang="zh-CN" altLang="en-US" sz="3000" dirty="0">
                <a:latin typeface="宋体" panose="02010600030101010101" pitchFamily="2" charset="-122"/>
              </a:rPr>
              <a:t>返回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column</a:t>
            </a:r>
            <a:r>
              <a:rPr lang="zh-CN" altLang="en-US" sz="3000" dirty="0">
                <a:latin typeface="宋体" panose="02010600030101010101" pitchFamily="2" charset="-122"/>
              </a:rPr>
              <a:t>列的</a:t>
            </a:r>
            <a:r>
              <a:rPr lang="en-US" altLang="zh-CN" sz="3000" dirty="0">
                <a:latin typeface="宋体" panose="02010600030101010101" pitchFamily="2" charset="-122"/>
              </a:rPr>
              <a:t>SQL</a:t>
            </a:r>
            <a:r>
              <a:rPr lang="zh-CN" altLang="en-US" sz="3000" dirty="0">
                <a:latin typeface="宋体" panose="02010600030101010101" pitchFamily="2" charset="-122"/>
              </a:rPr>
              <a:t>数据类型</a:t>
            </a:r>
            <a:endParaRPr lang="zh-CN" altLang="en-US" sz="3000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3200" dirty="0">
                <a:latin typeface="宋体" panose="02010600030101010101" pitchFamily="2" charset="-122"/>
              </a:rPr>
              <a:t> </a:t>
            </a:r>
            <a:r>
              <a:rPr lang="en-US" altLang="zh-CN" sz="3200" dirty="0" err="1">
                <a:latin typeface="宋体" panose="02010600030101010101" pitchFamily="2" charset="-122"/>
              </a:rPr>
              <a:t>rsmd.isReadOnly</a:t>
            </a:r>
            <a:r>
              <a:rPr lang="en-US" altLang="zh-CN" sz="3200" dirty="0">
                <a:latin typeface="宋体" panose="02010600030101010101" pitchFamily="2" charset="-122"/>
              </a:rPr>
              <a:t>(</a:t>
            </a:r>
            <a:r>
              <a:rPr lang="en-US" altLang="zh-CN" sz="3200" dirty="0" err="1">
                <a:latin typeface="宋体" panose="02010600030101010101" pitchFamily="2" charset="-122"/>
              </a:rPr>
              <a:t>int</a:t>
            </a:r>
            <a:r>
              <a:rPr lang="en-US" altLang="zh-CN" sz="3200" dirty="0">
                <a:latin typeface="宋体" panose="02010600030101010101" pitchFamily="2" charset="-122"/>
              </a:rPr>
              <a:t> column);</a:t>
            </a:r>
            <a:endParaRPr lang="en-US" altLang="zh-CN" sz="3200" dirty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latin typeface="宋体" panose="02010600030101010101" pitchFamily="2" charset="-122"/>
              </a:rPr>
              <a:t>//</a:t>
            </a:r>
            <a:r>
              <a:rPr lang="zh-CN" altLang="en-US" sz="3000" dirty="0">
                <a:latin typeface="宋体" panose="02010600030101010101" pitchFamily="2" charset="-122"/>
              </a:rPr>
              <a:t>返回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column</a:t>
            </a:r>
            <a:r>
              <a:rPr lang="zh-CN" altLang="en-US" sz="3000" dirty="0">
                <a:latin typeface="宋体" panose="02010600030101010101" pitchFamily="2" charset="-122"/>
              </a:rPr>
              <a:t>列是否为只读，返回</a:t>
            </a:r>
            <a:r>
              <a:rPr lang="en-US" altLang="zh-CN" sz="3000" dirty="0" err="1">
                <a:latin typeface="宋体" panose="02010600030101010101" pitchFamily="2" charset="-122"/>
              </a:rPr>
              <a:t>boolean</a:t>
            </a:r>
            <a:r>
              <a:rPr lang="zh-CN" altLang="en-US" sz="3000" dirty="0">
                <a:latin typeface="宋体" panose="02010600030101010101" pitchFamily="2" charset="-122"/>
              </a:rPr>
              <a:t>类型</a:t>
            </a:r>
            <a:endParaRPr lang="zh-CN" altLang="en-US" sz="30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可滚动的结果集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用默认设置创建</a:t>
            </a:r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对象时，</a:t>
            </a:r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只能访问一次，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而且只能向前访问和只读访问。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如果再次需要该数据，必须再次创建</a:t>
            </a:r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对象，重新查询数据库。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可滚动的结果集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可以改变浏览结果集的方向，这是在创建</a:t>
            </a:r>
            <a:r>
              <a:rPr lang="en-US" altLang="zh-CN" dirty="0" err="1">
                <a:latin typeface="宋体" panose="02010600030101010101" pitchFamily="2" charset="-122"/>
              </a:rPr>
              <a:t>ResultSet</a:t>
            </a:r>
            <a:r>
              <a:rPr lang="zh-CN" altLang="en-US" dirty="0">
                <a:latin typeface="宋体" panose="02010600030101010101" pitchFamily="2" charset="-122"/>
              </a:rPr>
              <a:t>对象时，</a:t>
            </a:r>
            <a:r>
              <a:rPr lang="zh-CN" altLang="en-US" sz="3400" dirty="0">
                <a:latin typeface="宋体" panose="02010600030101010101" pitchFamily="2" charset="-122"/>
              </a:rPr>
              <a:t>通过设置参数来实现。</a:t>
            </a:r>
            <a:endParaRPr lang="zh-CN" altLang="en-US" sz="3400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可支持向前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从第一个到最后一个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浏览</a:t>
            </a:r>
            <a:r>
              <a:rPr lang="en-US" altLang="zh-CN" dirty="0" err="1">
                <a:latin typeface="宋体" panose="02010600030101010101" pitchFamily="2" charset="-122"/>
              </a:rPr>
              <a:t>ResultSet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对象</a:t>
            </a:r>
            <a:r>
              <a:rPr lang="zh-CN" altLang="en-US" dirty="0">
                <a:latin typeface="宋体" panose="02010600030101010101" pitchFamily="2" charset="-122"/>
              </a:rPr>
              <a:t>内容；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或向后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从最后一个到第一个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浏览</a:t>
            </a:r>
            <a:r>
              <a:rPr lang="en-US" altLang="zh-CN" dirty="0" err="1">
                <a:latin typeface="宋体" panose="02010600030101010101" pitchFamily="2" charset="-122"/>
              </a:rPr>
              <a:t>ResultSet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对象</a:t>
            </a:r>
            <a:r>
              <a:rPr lang="zh-CN" altLang="en-US" dirty="0">
                <a:latin typeface="宋体" panose="02010600030101010101" pitchFamily="2" charset="-122"/>
              </a:rPr>
              <a:t>内容。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具有这种能力的</a:t>
            </a:r>
            <a:r>
              <a:rPr lang="en-US" altLang="zh-CN" dirty="0" err="1">
                <a:latin typeface="宋体" panose="02010600030101010101" pitchFamily="2" charset="-122"/>
              </a:rPr>
              <a:t>ResultSet</a:t>
            </a:r>
            <a:r>
              <a:rPr lang="zh-CN" altLang="en-US" dirty="0">
                <a:latin typeface="宋体" panose="02010600030101010101" pitchFamily="2" charset="-122"/>
              </a:rPr>
              <a:t>结果集被称为可滚动的结果集。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可滚动的结果集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可滚动的结果集同时也支持相对定位和绝对定位。</a:t>
            </a:r>
            <a:endParaRPr lang="zh-CN" altLang="en-US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latin typeface="宋体" panose="02010600030101010101" pitchFamily="2" charset="-122"/>
              </a:rPr>
              <a:t> 绝对定位是指，通过指定在结果集中的绝对位置而直接移动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记录指针</a:t>
            </a:r>
            <a:r>
              <a:rPr lang="zh-CN" altLang="en-US">
                <a:latin typeface="宋体" panose="02010600030101010101" pitchFamily="2" charset="-122"/>
              </a:rPr>
              <a:t>到某行；</a:t>
            </a:r>
            <a:endParaRPr lang="zh-CN" altLang="en-US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latin typeface="宋体" panose="02010600030101010101" pitchFamily="2" charset="-122"/>
              </a:rPr>
              <a:t> 而相对定位则是指，通过指定相对于当前行的位置来移动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记录指针</a:t>
            </a:r>
            <a:r>
              <a:rPr lang="zh-CN" altLang="en-US">
                <a:latin typeface="宋体" panose="02010600030101010101" pitchFamily="2" charset="-122"/>
              </a:rPr>
              <a:t>到某行。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可滚动的结果集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>
                <a:latin typeface="宋体" panose="02010600030101010101" pitchFamily="2" charset="-122"/>
              </a:rPr>
              <a:t>  1</a:t>
            </a:r>
            <a:r>
              <a:rPr lang="zh-CN" altLang="en-US">
                <a:latin typeface="宋体" panose="02010600030101010101" pitchFamily="2" charset="-122"/>
              </a:rPr>
              <a:t>．</a:t>
            </a:r>
            <a:r>
              <a:rPr lang="en-US" altLang="zh-CN">
                <a:latin typeface="宋体" panose="02010600030101010101" pitchFamily="2" charset="-122"/>
              </a:rPr>
              <a:t>ResultSet</a:t>
            </a:r>
            <a:r>
              <a:rPr lang="zh-CN" altLang="en-US">
                <a:latin typeface="宋体" panose="02010600030101010101" pitchFamily="2" charset="-122"/>
              </a:rPr>
              <a:t>结果集类型和并发性</a:t>
            </a:r>
            <a:endParaRPr lang="zh-CN" altLang="en-US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latin typeface="宋体" panose="02010600030101010101" pitchFamily="2" charset="-122"/>
              </a:rPr>
              <a:t> </a:t>
            </a:r>
            <a:r>
              <a:rPr lang="en-US" altLang="zh-CN">
                <a:latin typeface="宋体" panose="02010600030101010101" pitchFamily="2" charset="-122"/>
              </a:rPr>
              <a:t>ResultSet</a:t>
            </a:r>
            <a:r>
              <a:rPr lang="zh-CN" altLang="en-US">
                <a:latin typeface="宋体" panose="02010600030101010101" pitchFamily="2" charset="-122"/>
              </a:rPr>
              <a:t>对象提供了三种结果集类型：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只向前型</a:t>
            </a:r>
            <a:r>
              <a:rPr lang="zh-CN" altLang="en-US">
                <a:latin typeface="宋体" panose="02010600030101010101" pitchFamily="2" charset="-122"/>
              </a:rPr>
              <a:t>、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滚动不敏感型</a:t>
            </a:r>
            <a:r>
              <a:rPr lang="zh-CN" altLang="en-US">
                <a:latin typeface="宋体" panose="02010600030101010101" pitchFamily="2" charset="-122"/>
              </a:rPr>
              <a:t>及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滚动敏感型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  <a:endParaRPr lang="zh-CN" altLang="en-US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>
                <a:latin typeface="宋体" panose="02010600030101010101" pitchFamily="2" charset="-122"/>
              </a:rPr>
              <a:t> </a:t>
            </a:r>
            <a:r>
              <a:rPr lang="en-US" altLang="zh-CN">
                <a:latin typeface="宋体" panose="02010600030101010101" pitchFamily="2" charset="-122"/>
              </a:rPr>
              <a:t>(1)</a:t>
            </a:r>
            <a:r>
              <a:rPr lang="zh-CN" altLang="en-US">
                <a:latin typeface="宋体" panose="02010600030101010101" pitchFamily="2" charset="-122"/>
              </a:rPr>
              <a:t>只向前类型</a:t>
            </a:r>
            <a:endParaRPr lang="zh-CN" altLang="en-US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latin typeface="宋体" panose="02010600030101010101" pitchFamily="2" charset="-122"/>
              </a:rPr>
              <a:t> 是</a:t>
            </a:r>
            <a:r>
              <a:rPr lang="en-US" altLang="zh-CN">
                <a:latin typeface="宋体" panose="02010600030101010101" pitchFamily="2" charset="-122"/>
              </a:rPr>
              <a:t>ResultSet</a:t>
            </a:r>
            <a:r>
              <a:rPr lang="zh-CN" altLang="en-US">
                <a:latin typeface="宋体" panose="02010600030101010101" pitchFamily="2" charset="-122"/>
              </a:rPr>
              <a:t>对象的默认设置，</a:t>
            </a:r>
            <a:r>
              <a:rPr lang="en-US" altLang="zh-CN">
                <a:latin typeface="宋体" panose="02010600030101010101" pitchFamily="2" charset="-122"/>
              </a:rPr>
              <a:t>ResultSet</a:t>
            </a:r>
            <a:r>
              <a:rPr lang="zh-CN" altLang="en-US">
                <a:latin typeface="宋体" panose="02010600030101010101" pitchFamily="2" charset="-122"/>
              </a:rPr>
              <a:t>只能访问一次，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而且只能向前访问和只读访问。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可滚动的结果集类型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>
                <a:latin typeface="宋体" panose="02010600030101010101" pitchFamily="2" charset="-122"/>
              </a:rPr>
              <a:t> (2)</a:t>
            </a:r>
            <a:r>
              <a:rPr lang="zh-CN" altLang="en-US">
                <a:latin typeface="宋体" panose="02010600030101010101" pitchFamily="2" charset="-122"/>
              </a:rPr>
              <a:t>滚动不敏感类型</a:t>
            </a:r>
            <a:endParaRPr lang="zh-CN" altLang="en-US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latin typeface="宋体" panose="02010600030101010101" pitchFamily="2" charset="-122"/>
              </a:rPr>
              <a:t> 这种类型的</a:t>
            </a:r>
            <a:r>
              <a:rPr lang="en-US" altLang="zh-CN">
                <a:latin typeface="宋体" panose="02010600030101010101" pitchFamily="2" charset="-122"/>
              </a:rPr>
              <a:t>ResultSet</a:t>
            </a:r>
            <a:r>
              <a:rPr lang="zh-CN" altLang="en-US">
                <a:latin typeface="宋体" panose="02010600030101010101" pitchFamily="2" charset="-122"/>
              </a:rPr>
              <a:t>结果集创建后，各行的成员顺序、列值通常都是固定的。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它是基本数据的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静态视图</a:t>
            </a:r>
            <a:r>
              <a:rPr lang="zh-CN" altLang="en-US">
                <a:latin typeface="宋体" panose="02010600030101010101" pitchFamily="2" charset="-122"/>
              </a:rPr>
              <a:t>，允许向前或向后访问，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记录指针</a:t>
            </a:r>
            <a:r>
              <a:rPr lang="zh-CN" altLang="en-US">
                <a:latin typeface="宋体" panose="02010600030101010101" pitchFamily="2" charset="-122"/>
              </a:rPr>
              <a:t>可以进行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绝对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相对</a:t>
            </a:r>
            <a:r>
              <a:rPr lang="zh-CN" altLang="en-US">
                <a:latin typeface="宋体" panose="02010600030101010101" pitchFamily="2" charset="-122"/>
              </a:rPr>
              <a:t>定位。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可滚动的结果集类型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 (3)</a:t>
            </a:r>
            <a:r>
              <a:rPr lang="zh-CN" altLang="en-US" smtClean="0">
                <a:latin typeface="宋体" panose="02010600030101010101" pitchFamily="2" charset="-122"/>
              </a:rPr>
              <a:t>滚动敏感类型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这种类型的</a:t>
            </a:r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结果集对所作的变化很敏感，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它提供的是基本数据的</a:t>
            </a:r>
            <a:r>
              <a:rPr lang="zh-CN" altLang="en-US" smtClean="0">
                <a:latin typeface="Times New Roman" panose="02020603050405020304" pitchFamily="18" charset="0"/>
              </a:rPr>
              <a:t>“</a:t>
            </a:r>
            <a:r>
              <a:rPr lang="zh-CN" altLang="en-US" smtClean="0">
                <a:latin typeface="宋体" panose="02010600030101010101" pitchFamily="2" charset="-122"/>
              </a:rPr>
              <a:t>动态</a:t>
            </a:r>
            <a:r>
              <a:rPr lang="zh-CN" altLang="en-US" smtClean="0">
                <a:latin typeface="Times New Roman" panose="02020603050405020304" pitchFamily="18" charset="0"/>
              </a:rPr>
              <a:t>”</a:t>
            </a:r>
            <a:r>
              <a:rPr lang="zh-CN" altLang="en-US" smtClean="0">
                <a:latin typeface="宋体" panose="02010600030101010101" pitchFamily="2" charset="-122"/>
              </a:rPr>
              <a:t>视图。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在创建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对象时通过设置参数，可产生滚动敏感的</a:t>
            </a:r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使结果集的内容可更新，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能够随数据表的更新而更新。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JDBC-ODBC</a:t>
            </a:r>
            <a:r>
              <a:rPr lang="zh-CN" altLang="en-US" smtClean="0">
                <a:latin typeface="宋体" panose="02010600030101010101" pitchFamily="2" charset="-122"/>
              </a:rPr>
              <a:t>桥和</a:t>
            </a:r>
            <a:r>
              <a:rPr lang="en-US" altLang="zh-CN" smtClean="0">
                <a:latin typeface="宋体" panose="02010600030101010101" pitchFamily="2" charset="-122"/>
              </a:rPr>
              <a:t>ODBC</a:t>
            </a:r>
            <a:r>
              <a:rPr lang="zh-CN" altLang="en-US" smtClean="0">
                <a:latin typeface="宋体" panose="02010600030101010101" pitchFamily="2" charset="-122"/>
              </a:rPr>
              <a:t>驱动程序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这是开发</a:t>
            </a:r>
            <a:r>
              <a:rPr lang="en-US" altLang="zh-CN" dirty="0">
                <a:solidFill>
                  <a:schemeClr val="folHlink"/>
                </a:solidFill>
                <a:latin typeface="宋体" panose="02010600030101010101" pitchFamily="2" charset="-122"/>
              </a:rPr>
              <a:t>JDBC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应用程序</a:t>
            </a:r>
            <a:r>
              <a:rPr lang="zh-CN" altLang="en-US" dirty="0">
                <a:latin typeface="宋体" panose="02010600030101010101" pitchFamily="2" charset="-122"/>
              </a:rPr>
              <a:t>最简单的方式，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典型应用是</a:t>
            </a:r>
            <a:r>
              <a:rPr lang="en-US" altLang="zh-CN" dirty="0">
                <a:solidFill>
                  <a:schemeClr val="folHlink"/>
                </a:solidFill>
                <a:latin typeface="宋体" panose="02010600030101010101" pitchFamily="2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</a:rPr>
              <a:t>程序访问</a:t>
            </a:r>
            <a:r>
              <a:rPr lang="en-US" altLang="zh-CN" dirty="0">
                <a:solidFill>
                  <a:schemeClr val="accent2"/>
                </a:solidFill>
                <a:latin typeface="宋体" panose="02010600030101010101" pitchFamily="2" charset="-122"/>
              </a:rPr>
              <a:t>Access</a:t>
            </a:r>
            <a:r>
              <a:rPr lang="zh-CN" altLang="en-US" dirty="0">
                <a:latin typeface="宋体" panose="02010600030101010101" pitchFamily="2" charset="-122"/>
              </a:rPr>
              <a:t>数据库或</a:t>
            </a:r>
            <a:r>
              <a:rPr lang="en-US" altLang="zh-CN" dirty="0">
                <a:solidFill>
                  <a:schemeClr val="accent2"/>
                </a:solidFill>
                <a:latin typeface="宋体" panose="02010600030101010101" pitchFamily="2" charset="-122"/>
              </a:rPr>
              <a:t>MS SQL Server</a:t>
            </a:r>
            <a:r>
              <a:rPr lang="zh-CN" altLang="en-US" dirty="0">
                <a:latin typeface="宋体" panose="02010600030101010101" pitchFamily="2" charset="-122"/>
              </a:rPr>
              <a:t>数据库。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这种方式明显的</a:t>
            </a:r>
            <a:r>
              <a:rPr lang="zh-CN" altLang="en-US" dirty="0">
                <a:solidFill>
                  <a:srgbClr val="CD9A6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缺点</a:t>
            </a:r>
            <a:r>
              <a:rPr lang="zh-CN" altLang="en-US" dirty="0">
                <a:latin typeface="宋体" panose="02010600030101010101" pitchFamily="2" charset="-122"/>
              </a:rPr>
              <a:t>就是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效率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相对低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现在大型的系统开发中这种方式使用的较少。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可滚动的结果集类型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通过设置参数创建可滚动结果集</a:t>
            </a:r>
            <a:r>
              <a:rPr lang="en-US" altLang="zh-CN">
                <a:latin typeface="宋体" panose="02010600030101010101" pitchFamily="2" charset="-122"/>
              </a:rPr>
              <a:t>Statement</a:t>
            </a:r>
            <a:r>
              <a:rPr lang="zh-CN" altLang="en-US">
                <a:latin typeface="宋体" panose="02010600030101010101" pitchFamily="2" charset="-122"/>
              </a:rPr>
              <a:t>对象语法如下：</a:t>
            </a:r>
            <a:endParaRPr lang="zh-CN" altLang="en-US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>
                <a:latin typeface="宋体" panose="02010600030101010101" pitchFamily="2" charset="-122"/>
              </a:rPr>
              <a:t> </a:t>
            </a:r>
            <a:r>
              <a:rPr lang="en-US" altLang="zh-CN" sz="3400">
                <a:latin typeface="宋体" panose="02010600030101010101" pitchFamily="2" charset="-122"/>
              </a:rPr>
              <a:t>Statement stmt = conn.createStatement (resultSetType, resultSetConcurrency)</a:t>
            </a:r>
            <a:endParaRPr lang="en-US" altLang="zh-CN" sz="340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其中</a:t>
            </a:r>
            <a:r>
              <a:rPr lang="en-US" altLang="zh-CN">
                <a:latin typeface="宋体" panose="02010600030101010101" pitchFamily="2" charset="-122"/>
              </a:rPr>
              <a:t>conn</a:t>
            </a:r>
            <a:r>
              <a:rPr lang="zh-CN" altLang="en-US">
                <a:latin typeface="宋体" panose="02010600030101010101" pitchFamily="2" charset="-122"/>
              </a:rPr>
              <a:t>为以创建的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连接</a:t>
            </a:r>
            <a:r>
              <a:rPr lang="zh-CN" altLang="en-US">
                <a:latin typeface="宋体" panose="02010600030101010101" pitchFamily="2" charset="-122"/>
              </a:rPr>
              <a:t>对象，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>
                <a:latin typeface="宋体" panose="02010600030101010101" pitchFamily="2" charset="-122"/>
              </a:rPr>
              <a:t>resultSetType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en-US" altLang="zh-CN">
                <a:latin typeface="宋体" panose="02010600030101010101" pitchFamily="2" charset="-122"/>
              </a:rPr>
              <a:t>resultSetConcurrency</a:t>
            </a:r>
            <a:r>
              <a:rPr lang="zh-CN" altLang="en-US">
                <a:latin typeface="宋体" panose="02010600030101010101" pitchFamily="2" charset="-122"/>
              </a:rPr>
              <a:t>为指定</a:t>
            </a:r>
            <a:r>
              <a:rPr lang="en-US" altLang="zh-CN">
                <a:latin typeface="宋体" panose="02010600030101010101" pitchFamily="2" charset="-122"/>
              </a:rPr>
              <a:t>Statement</a:t>
            </a:r>
            <a:r>
              <a:rPr lang="zh-CN" altLang="en-US">
                <a:latin typeface="宋体" panose="02010600030101010101" pitchFamily="2" charset="-122"/>
              </a:rPr>
              <a:t>对象功能的两个参数。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可滚动的结果集类型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第一个参数指定</a:t>
            </a:r>
            <a:r>
              <a:rPr lang="en-US" altLang="zh-CN">
                <a:latin typeface="宋体" panose="02010600030101010101" pitchFamily="2" charset="-122"/>
              </a:rPr>
              <a:t>ResultSet</a:t>
            </a:r>
            <a:r>
              <a:rPr lang="zh-CN" altLang="en-US">
                <a:latin typeface="宋体" panose="02010600030101010101" pitchFamily="2" charset="-122"/>
              </a:rPr>
              <a:t>的类型，其选项有：</a:t>
            </a:r>
            <a:endParaRPr lang="zh-CN" altLang="en-US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latin typeface="宋体" panose="02010600030101010101" pitchFamily="2" charset="-122"/>
              </a:rPr>
              <a:t> </a:t>
            </a:r>
            <a:r>
              <a:rPr lang="en-US" altLang="zh-CN">
                <a:latin typeface="宋体" panose="02010600030101010101" pitchFamily="2" charset="-122"/>
              </a:rPr>
              <a:t>TYPE_FORWARD_ONLY</a:t>
            </a:r>
            <a:r>
              <a:rPr lang="zh-CN" altLang="en-US">
                <a:latin typeface="宋体" panose="02010600030101010101" pitchFamily="2" charset="-122"/>
              </a:rPr>
              <a:t>：只向前类型，默认类型。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只允许向前访问一次，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这种类型的结果集，不会受其他用户对该数据库所作更改的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影响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可滚动的结果集类型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宋体" panose="02010600030101010101" pitchFamily="2" charset="-122"/>
              </a:rPr>
              <a:t> TYPE_SCROLL_INSENSITIVE</a:t>
            </a:r>
            <a:r>
              <a:rPr lang="zh-CN" altLang="en-US">
                <a:latin typeface="宋体" panose="02010600030101010101" pitchFamily="2" charset="-122"/>
              </a:rPr>
              <a:t>：滚动不敏感类型。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允许在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列表</a:t>
            </a:r>
            <a:r>
              <a:rPr lang="zh-CN" altLang="en-US">
                <a:latin typeface="宋体" panose="02010600030101010101" pitchFamily="2" charset="-122"/>
              </a:rPr>
              <a:t>中向前或向后移动，而且可以对记录指针进行绝对和相对定位。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这种类型的结果集，也不会受到其他用户对该数据库所作更改的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影响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可滚动的结果集类型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宋体" panose="02010600030101010101" pitchFamily="2" charset="-122"/>
              </a:rPr>
              <a:t> TYPE_SCROLL_SENSITIVE</a:t>
            </a:r>
            <a:r>
              <a:rPr lang="zh-CN" altLang="en-US">
                <a:latin typeface="宋体" panose="02010600030101010101" pitchFamily="2" charset="-122"/>
              </a:rPr>
              <a:t>：滚动敏感类型。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允许在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列表</a:t>
            </a:r>
            <a:r>
              <a:rPr lang="zh-CN" altLang="en-US">
                <a:latin typeface="宋体" panose="02010600030101010101" pitchFamily="2" charset="-122"/>
              </a:rPr>
              <a:t>中向前或向后移动，允许在记录中定位。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这种类型的结果集，会受其他用户对该数据库所作更改的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影响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endParaRPr lang="zh-CN" altLang="en-US">
              <a:latin typeface="宋体" panose="02010600030101010101" pitchFamily="2" charset="-122"/>
            </a:endParaRPr>
          </a:p>
          <a:p>
            <a:pPr lvl="2">
              <a:defRPr/>
            </a:pPr>
            <a:r>
              <a:rPr lang="zh-CN" altLang="en-US">
                <a:latin typeface="宋体" panose="02010600030101010101" pitchFamily="2" charset="-122"/>
              </a:rPr>
              <a:t>对数据库的更新将反映在</a:t>
            </a:r>
            <a:r>
              <a:rPr lang="en-US" altLang="zh-CN">
                <a:latin typeface="宋体" panose="02010600030101010101" pitchFamily="2" charset="-122"/>
              </a:rPr>
              <a:t>ResultSet</a:t>
            </a:r>
            <a:r>
              <a:rPr lang="zh-CN" altLang="en-US">
                <a:latin typeface="宋体" panose="02010600030101010101" pitchFamily="2" charset="-122"/>
              </a:rPr>
              <a:t>中。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可滚动的结果集类型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zh-CN" altLang="en-US" smtClean="0">
                <a:latin typeface="宋体" panose="02010600030101010101" pitchFamily="2" charset="-122"/>
              </a:rPr>
              <a:t>第二个参数设置</a:t>
            </a:r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的并发性，</a:t>
            </a:r>
            <a:r>
              <a:rPr lang="zh-CN" altLang="en-US" sz="3400" smtClean="0">
                <a:latin typeface="宋体" panose="02010600030101010101" pitchFamily="2" charset="-122"/>
              </a:rPr>
              <a:t>该参数确定是否可以更新</a:t>
            </a:r>
            <a:r>
              <a:rPr lang="en-US" altLang="zh-CN" sz="3400" smtClean="0">
                <a:latin typeface="宋体" panose="02010600030101010101" pitchFamily="2" charset="-122"/>
              </a:rPr>
              <a:t>ResultSet</a:t>
            </a:r>
            <a:r>
              <a:rPr lang="zh-CN" altLang="en-US" sz="3400" smtClean="0">
                <a:latin typeface="宋体" panose="02010600030101010101" pitchFamily="2" charset="-122"/>
              </a:rPr>
              <a:t>。选项有：</a:t>
            </a:r>
            <a:endParaRPr lang="zh-CN" altLang="en-US" sz="3400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CONCUR_READ_ONLY</a:t>
            </a:r>
            <a:r>
              <a:rPr lang="zh-CN" altLang="en-US" smtClean="0">
                <a:latin typeface="宋体" panose="02010600030101010101" pitchFamily="2" charset="-122"/>
              </a:rPr>
              <a:t>：这是默认值，指定为只读不可以更新</a:t>
            </a:r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CONCUR_UPDATABLE</a:t>
            </a:r>
            <a:r>
              <a:rPr lang="zh-CN" altLang="en-US" smtClean="0">
                <a:latin typeface="宋体" panose="02010600030101010101" pitchFamily="2" charset="-122"/>
              </a:rPr>
              <a:t>：指定可以更新</a:t>
            </a:r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。  例如：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Statement stmt = conn.createStatement (ResultSet.TYPE_SCROLL_SENSITIVE, ResultSet.CONCUR_UPDATABLE)</a:t>
            </a:r>
            <a:endParaRPr lang="en-US" altLang="zh-CN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可滚动的结果集类型举例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示例：由</a:t>
            </a:r>
            <a:r>
              <a:rPr lang="en-US" altLang="zh-CN" dirty="0">
                <a:latin typeface="宋体" panose="02010600030101010101" pitchFamily="2" charset="-122"/>
              </a:rPr>
              <a:t>JDBC</a:t>
            </a:r>
            <a:r>
              <a:rPr lang="zh-CN" altLang="en-US" dirty="0">
                <a:latin typeface="宋体" panose="02010600030101010101" pitchFamily="2" charset="-122"/>
              </a:rPr>
              <a:t>分页显示数据表</a:t>
            </a:r>
            <a:r>
              <a:rPr lang="en-US" altLang="zh-CN" dirty="0">
                <a:latin typeface="宋体" panose="02010600030101010101" pitchFamily="2" charset="-122"/>
              </a:rPr>
              <a:t>.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anose="02010600030101010101" pitchFamily="2" charset="-122"/>
              </a:rPr>
              <a:t>Connection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conn</a:t>
            </a:r>
            <a:r>
              <a:rPr lang="en-US" altLang="zh-CN" dirty="0">
                <a:latin typeface="宋体" panose="02010600030101010101" pitchFamily="2" charset="-122"/>
              </a:rPr>
              <a:t> = null; //</a:t>
            </a:r>
            <a:r>
              <a:rPr lang="zh-CN" altLang="en-US" dirty="0">
                <a:latin typeface="宋体" panose="02010600030101010101" pitchFamily="2" charset="-122"/>
              </a:rPr>
              <a:t>连接对象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anose="02010600030101010101" pitchFamily="2" charset="-122"/>
              </a:rPr>
              <a:t>Statement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stmt</a:t>
            </a:r>
            <a:r>
              <a:rPr lang="en-US" altLang="zh-CN" dirty="0">
                <a:latin typeface="宋体" panose="02010600030101010101" pitchFamily="2" charset="-122"/>
              </a:rPr>
              <a:t> = null;  //</a:t>
            </a:r>
            <a:r>
              <a:rPr lang="zh-CN" altLang="en-US" dirty="0">
                <a:latin typeface="宋体" panose="02010600030101010101" pitchFamily="2" charset="-122"/>
              </a:rPr>
              <a:t>语句对象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stmt </a:t>
            </a:r>
            <a:r>
              <a:rPr lang="en-US" altLang="zh-CN" dirty="0">
                <a:latin typeface="宋体" panose="02010600030101010101" pitchFamily="2" charset="-122"/>
              </a:rPr>
              <a:t>=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conn</a:t>
            </a:r>
            <a:r>
              <a:rPr lang="en-US" altLang="zh-CN" dirty="0" err="1">
                <a:latin typeface="宋体" panose="02010600030101010101" pitchFamily="2" charset="-122"/>
              </a:rPr>
              <a:t>.createStatement</a:t>
            </a:r>
            <a:r>
              <a:rPr lang="en-US" altLang="zh-CN" dirty="0">
                <a:latin typeface="宋体" panose="02010600030101010101" pitchFamily="2" charset="-122"/>
              </a:rPr>
              <a:t> (</a:t>
            </a:r>
            <a:r>
              <a:rPr lang="en-US" altLang="zh-CN" dirty="0" err="1">
                <a:latin typeface="宋体" panose="02010600030101010101" pitchFamily="2" charset="-122"/>
              </a:rPr>
              <a:t>ResultSet.TYPE_SCROLL_INSENSITIVE</a:t>
            </a:r>
            <a:r>
              <a:rPr lang="en-US" altLang="zh-CN" dirty="0">
                <a:latin typeface="宋体" panose="02010600030101010101" pitchFamily="2" charset="-122"/>
              </a:rPr>
              <a:t>, </a:t>
            </a:r>
            <a:r>
              <a:rPr lang="en-US" altLang="zh-CN" dirty="0" err="1">
                <a:latin typeface="宋体" panose="02010600030101010101" pitchFamily="2" charset="-122"/>
              </a:rPr>
              <a:t>ResultSet.CONCUR_READ_ONLY</a:t>
            </a:r>
            <a:r>
              <a:rPr lang="en-US" altLang="zh-CN" dirty="0">
                <a:latin typeface="宋体" panose="02010600030101010101" pitchFamily="2" charset="-122"/>
              </a:rPr>
              <a:t>);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anose="02010600030101010101" pitchFamily="2" charset="-122"/>
              </a:rPr>
              <a:t>//stmt</a:t>
            </a:r>
            <a:r>
              <a:rPr lang="zh-CN" altLang="en-US" dirty="0">
                <a:latin typeface="宋体" panose="02010600030101010101" pitchFamily="2" charset="-122"/>
              </a:rPr>
              <a:t>结果集滚动不敏感、只读不可更新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结果集的主要方法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>
                <a:latin typeface="宋体" panose="02010600030101010101" pitchFamily="2" charset="-122"/>
              </a:rPr>
              <a:t> 2</a:t>
            </a:r>
            <a:r>
              <a:rPr lang="zh-CN" altLang="en-US">
                <a:latin typeface="宋体" panose="02010600030101010101" pitchFamily="2" charset="-122"/>
              </a:rPr>
              <a:t>．</a:t>
            </a:r>
            <a:r>
              <a:rPr lang="en-US" altLang="zh-CN">
                <a:latin typeface="宋体" panose="02010600030101010101" pitchFamily="2" charset="-122"/>
              </a:rPr>
              <a:t>ResultSet</a:t>
            </a:r>
            <a:r>
              <a:rPr lang="zh-CN" altLang="en-US">
                <a:latin typeface="宋体" panose="02010600030101010101" pitchFamily="2" charset="-122"/>
              </a:rPr>
              <a:t>结果集的主要方法</a:t>
            </a:r>
            <a:endParaRPr lang="zh-CN" altLang="en-US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latin typeface="宋体" panose="02010600030101010101" pitchFamily="2" charset="-122"/>
              </a:rPr>
              <a:t> 通过</a:t>
            </a:r>
            <a:r>
              <a:rPr lang="en-US" altLang="zh-CN">
                <a:latin typeface="宋体" panose="02010600030101010101" pitchFamily="2" charset="-122"/>
              </a:rPr>
              <a:t>ResultSet</a:t>
            </a:r>
            <a:r>
              <a:rPr lang="zh-CN" altLang="en-US">
                <a:latin typeface="宋体" panose="02010600030101010101" pitchFamily="2" charset="-122"/>
              </a:rPr>
              <a:t>结果集的方法可以在可滚动的结果集中，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实现逆向浏览结果集，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对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记录指针</a:t>
            </a:r>
            <a:r>
              <a:rPr lang="zh-CN" altLang="en-US">
                <a:latin typeface="宋体" panose="02010600030101010101" pitchFamily="2" charset="-122"/>
              </a:rPr>
              <a:t>进行绝对和相对定位，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分页显示结果集等操作。</a:t>
            </a:r>
            <a:endParaRPr lang="zh-CN" altLang="en-US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latin typeface="宋体" panose="02010600030101010101" pitchFamily="2" charset="-122"/>
              </a:rPr>
              <a:t> 其主要方法如下：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solidFill>
                  <a:schemeClr val="tx1"/>
                </a:solidFill>
                <a:latin typeface="宋体" panose="02010600030101010101" pitchFamily="2" charset="-122"/>
              </a:rPr>
              <a:t>ResultSet</a:t>
            </a:r>
            <a:r>
              <a:rPr lang="zh-CN" altLang="en-US" sz="3600" smtClean="0">
                <a:solidFill>
                  <a:schemeClr val="tx1"/>
                </a:solidFill>
                <a:latin typeface="宋体" panose="02010600030101010101" pitchFamily="2" charset="-122"/>
              </a:rPr>
              <a:t>结果集的主要方法</a:t>
            </a:r>
            <a:endParaRPr lang="zh-CN" altLang="en-US" sz="360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smtClean="0">
                <a:latin typeface="宋体" panose="02010600030101010101" pitchFamily="2" charset="-122"/>
              </a:rPr>
              <a:t> next()</a:t>
            </a:r>
            <a:r>
              <a:rPr lang="zh-CN" altLang="en-US" sz="2800" smtClean="0">
                <a:latin typeface="宋体" panose="02010600030101010101" pitchFamily="2" charset="-122"/>
              </a:rPr>
              <a:t>：</a:t>
            </a:r>
            <a:r>
              <a:rPr lang="zh-CN" altLang="en-US" sz="2400" smtClean="0">
                <a:latin typeface="宋体" panose="02010600030101010101" pitchFamily="2" charset="-122"/>
              </a:rPr>
              <a:t>移动游标到下一行，返回一</a:t>
            </a:r>
            <a:r>
              <a:rPr lang="en-US" altLang="zh-CN" sz="2400" smtClean="0">
                <a:latin typeface="宋体" panose="02010600030101010101" pitchFamily="2" charset="-122"/>
              </a:rPr>
              <a:t>boolean</a:t>
            </a:r>
            <a:r>
              <a:rPr lang="zh-CN" altLang="en-US" sz="2400" smtClean="0">
                <a:latin typeface="宋体" panose="02010600030101010101" pitchFamily="2" charset="-122"/>
              </a:rPr>
              <a:t>值。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r>
              <a:rPr lang="zh-CN" altLang="en-US" sz="2800" smtClean="0">
                <a:latin typeface="宋体" panose="02010600030101010101" pitchFamily="2" charset="-122"/>
              </a:rPr>
              <a:t> </a:t>
            </a:r>
            <a:r>
              <a:rPr lang="en-US" altLang="zh-CN" sz="2800" smtClean="0">
                <a:latin typeface="宋体" panose="02010600030101010101" pitchFamily="2" charset="-122"/>
              </a:rPr>
              <a:t>previous()</a:t>
            </a:r>
            <a:r>
              <a:rPr lang="zh-CN" altLang="en-US" sz="2800" smtClean="0">
                <a:latin typeface="宋体" panose="02010600030101010101" pitchFamily="2" charset="-122"/>
              </a:rPr>
              <a:t>：</a:t>
            </a:r>
            <a:r>
              <a:rPr lang="zh-CN" altLang="en-US" sz="2400" smtClean="0">
                <a:latin typeface="宋体" panose="02010600030101010101" pitchFamily="2" charset="-122"/>
              </a:rPr>
              <a:t>将游标后移一行，返回一</a:t>
            </a:r>
            <a:r>
              <a:rPr lang="en-US" altLang="zh-CN" sz="2400" smtClean="0">
                <a:latin typeface="宋体" panose="02010600030101010101" pitchFamily="2" charset="-122"/>
              </a:rPr>
              <a:t>boolean</a:t>
            </a:r>
            <a:r>
              <a:rPr lang="zh-CN" altLang="en-US" sz="2400" smtClean="0">
                <a:latin typeface="宋体" panose="02010600030101010101" pitchFamily="2" charset="-122"/>
              </a:rPr>
              <a:t>值。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r>
              <a:rPr lang="zh-CN" altLang="en-US" sz="2800" smtClean="0">
                <a:latin typeface="宋体" panose="02010600030101010101" pitchFamily="2" charset="-122"/>
              </a:rPr>
              <a:t> </a:t>
            </a:r>
            <a:r>
              <a:rPr lang="en-US" altLang="zh-CN" sz="2800" smtClean="0">
                <a:latin typeface="宋体" panose="02010600030101010101" pitchFamily="2" charset="-122"/>
              </a:rPr>
              <a:t>first()</a:t>
            </a:r>
            <a:r>
              <a:rPr lang="zh-CN" altLang="en-US" sz="2800" smtClean="0">
                <a:latin typeface="宋体" panose="02010600030101010101" pitchFamily="2" charset="-122"/>
              </a:rPr>
              <a:t>：</a:t>
            </a:r>
            <a:r>
              <a:rPr lang="zh-CN" altLang="en-US" sz="2400" smtClean="0">
                <a:latin typeface="宋体" panose="02010600030101010101" pitchFamily="2" charset="-122"/>
              </a:rPr>
              <a:t>将游标移到第一行，返回一</a:t>
            </a:r>
            <a:r>
              <a:rPr lang="en-US" altLang="zh-CN" sz="2400" smtClean="0">
                <a:latin typeface="宋体" panose="02010600030101010101" pitchFamily="2" charset="-122"/>
              </a:rPr>
              <a:t>boolean</a:t>
            </a:r>
            <a:r>
              <a:rPr lang="zh-CN" altLang="en-US" sz="2400" smtClean="0">
                <a:latin typeface="宋体" panose="02010600030101010101" pitchFamily="2" charset="-122"/>
              </a:rPr>
              <a:t>值。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r>
              <a:rPr lang="zh-CN" altLang="en-US" sz="2800" smtClean="0">
                <a:latin typeface="宋体" panose="02010600030101010101" pitchFamily="2" charset="-122"/>
              </a:rPr>
              <a:t> </a:t>
            </a:r>
            <a:r>
              <a:rPr lang="en-US" altLang="zh-CN" sz="2800" smtClean="0">
                <a:latin typeface="宋体" panose="02010600030101010101" pitchFamily="2" charset="-122"/>
              </a:rPr>
              <a:t>last()</a:t>
            </a:r>
            <a:r>
              <a:rPr lang="zh-CN" altLang="en-US" sz="2800" smtClean="0">
                <a:latin typeface="宋体" panose="02010600030101010101" pitchFamily="2" charset="-122"/>
              </a:rPr>
              <a:t>：</a:t>
            </a:r>
            <a:r>
              <a:rPr lang="zh-CN" altLang="en-US" sz="2400" smtClean="0">
                <a:latin typeface="宋体" panose="02010600030101010101" pitchFamily="2" charset="-122"/>
              </a:rPr>
              <a:t>将游标移到最后一行，返回一</a:t>
            </a:r>
            <a:r>
              <a:rPr lang="en-US" altLang="zh-CN" sz="2400" smtClean="0">
                <a:latin typeface="宋体" panose="02010600030101010101" pitchFamily="2" charset="-122"/>
              </a:rPr>
              <a:t>boolean</a:t>
            </a:r>
            <a:r>
              <a:rPr lang="zh-CN" altLang="en-US" sz="2400" smtClean="0">
                <a:latin typeface="宋体" panose="02010600030101010101" pitchFamily="2" charset="-122"/>
              </a:rPr>
              <a:t>值。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r>
              <a:rPr lang="zh-CN" altLang="en-US" sz="2800" smtClean="0">
                <a:latin typeface="宋体" panose="02010600030101010101" pitchFamily="2" charset="-122"/>
              </a:rPr>
              <a:t> </a:t>
            </a:r>
            <a:r>
              <a:rPr lang="en-US" altLang="zh-CN" sz="2800" smtClean="0">
                <a:latin typeface="宋体" panose="02010600030101010101" pitchFamily="2" charset="-122"/>
              </a:rPr>
              <a:t>beforeFirst()</a:t>
            </a:r>
            <a:r>
              <a:rPr lang="zh-CN" altLang="en-US" sz="2800" smtClean="0">
                <a:latin typeface="宋体" panose="02010600030101010101" pitchFamily="2" charset="-122"/>
              </a:rPr>
              <a:t>：</a:t>
            </a:r>
            <a:r>
              <a:rPr lang="zh-CN" altLang="en-US" sz="2400" smtClean="0">
                <a:latin typeface="宋体" panose="02010600030101010101" pitchFamily="2" charset="-122"/>
              </a:rPr>
              <a:t>将游标移到第一行前，通常再伴随有</a:t>
            </a:r>
            <a:r>
              <a:rPr lang="en-US" altLang="zh-CN" sz="2400" smtClean="0">
                <a:latin typeface="宋体" panose="02010600030101010101" pitchFamily="2" charset="-122"/>
              </a:rPr>
              <a:t>next()</a:t>
            </a:r>
            <a:r>
              <a:rPr lang="zh-CN" altLang="en-US" sz="2400" smtClean="0">
                <a:latin typeface="宋体" panose="02010600030101010101" pitchFamily="2" charset="-122"/>
              </a:rPr>
              <a:t>的调用。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r>
              <a:rPr lang="zh-CN" altLang="en-US" sz="2800" smtClean="0">
                <a:latin typeface="宋体" panose="02010600030101010101" pitchFamily="2" charset="-122"/>
              </a:rPr>
              <a:t> </a:t>
            </a:r>
            <a:r>
              <a:rPr lang="en-US" altLang="zh-CN" sz="2800" smtClean="0">
                <a:latin typeface="宋体" panose="02010600030101010101" pitchFamily="2" charset="-122"/>
              </a:rPr>
              <a:t>afierLast()</a:t>
            </a:r>
            <a:r>
              <a:rPr lang="zh-CN" altLang="en-US" sz="2800" smtClean="0">
                <a:latin typeface="宋体" panose="02010600030101010101" pitchFamily="2" charset="-122"/>
              </a:rPr>
              <a:t>：</a:t>
            </a:r>
            <a:r>
              <a:rPr lang="zh-CN" altLang="en-US" sz="2400" smtClean="0">
                <a:latin typeface="宋体" panose="02010600030101010101" pitchFamily="2" charset="-122"/>
              </a:rPr>
              <a:t>将游标移到最后一行后，通常伴随有</a:t>
            </a:r>
            <a:r>
              <a:rPr lang="en-US" altLang="zh-CN" sz="2400" smtClean="0">
                <a:latin typeface="宋体" panose="02010600030101010101" pitchFamily="2" charset="-122"/>
              </a:rPr>
              <a:t>previous()</a:t>
            </a:r>
            <a:r>
              <a:rPr lang="zh-CN" altLang="en-US" sz="2400" smtClean="0">
                <a:latin typeface="宋体" panose="02010600030101010101" pitchFamily="2" charset="-122"/>
              </a:rPr>
              <a:t>的调用。</a:t>
            </a:r>
            <a:endParaRPr lang="zh-CN" altLang="en-US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solidFill>
                  <a:schemeClr val="tx1"/>
                </a:solidFill>
                <a:latin typeface="宋体" panose="02010600030101010101" pitchFamily="2" charset="-122"/>
              </a:rPr>
              <a:t>ResultSet</a:t>
            </a:r>
            <a:r>
              <a:rPr lang="zh-CN" altLang="en-US" sz="3600" smtClean="0">
                <a:solidFill>
                  <a:schemeClr val="tx1"/>
                </a:solidFill>
                <a:latin typeface="宋体" panose="02010600030101010101" pitchFamily="2" charset="-122"/>
              </a:rPr>
              <a:t>结果集的主要方法</a:t>
            </a:r>
            <a:endParaRPr lang="zh-CN" altLang="en-US" sz="280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857250"/>
            <a:ext cx="8001000" cy="51847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800" smtClean="0">
                <a:latin typeface="宋体" panose="02010600030101010101" pitchFamily="2" charset="-122"/>
              </a:rPr>
              <a:t> absolute(int row)</a:t>
            </a:r>
            <a:r>
              <a:rPr lang="zh-CN" altLang="en-US" sz="2400" smtClean="0">
                <a:latin typeface="宋体" panose="02010600030101010101" pitchFamily="2" charset="-122"/>
              </a:rPr>
              <a:t>：将游标移到指定行，指定一个正数游标是相对于向结果集尾移动。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smtClean="0">
                <a:latin typeface="宋体" panose="02010600030101010101" pitchFamily="2" charset="-122"/>
              </a:rPr>
              <a:t>绝对值</a:t>
            </a:r>
            <a:r>
              <a:rPr lang="en-US" altLang="zh-CN" sz="2400" smtClean="0">
                <a:latin typeface="宋体" panose="02010600030101010101" pitchFamily="2" charset="-122"/>
              </a:rPr>
              <a:t>(-1)</a:t>
            </a:r>
            <a:r>
              <a:rPr lang="zh-CN" altLang="en-US" sz="2400" smtClean="0">
                <a:latin typeface="宋体" panose="02010600030101010101" pitchFamily="2" charset="-122"/>
              </a:rPr>
              <a:t>则与</a:t>
            </a:r>
            <a:r>
              <a:rPr lang="en-US" altLang="zh-CN" sz="2400" smtClean="0">
                <a:latin typeface="宋体" panose="02010600030101010101" pitchFamily="2" charset="-122"/>
              </a:rPr>
              <a:t>last()</a:t>
            </a:r>
            <a:r>
              <a:rPr lang="zh-CN" altLang="en-US" sz="2400" smtClean="0">
                <a:latin typeface="宋体" panose="02010600030101010101" pitchFamily="2" charset="-122"/>
              </a:rPr>
              <a:t>相同，返回一</a:t>
            </a:r>
            <a:r>
              <a:rPr lang="en-US" altLang="zh-CN" sz="2400" smtClean="0">
                <a:latin typeface="宋体" panose="02010600030101010101" pitchFamily="2" charset="-122"/>
              </a:rPr>
              <a:t>boolean</a:t>
            </a:r>
            <a:r>
              <a:rPr lang="zh-CN" altLang="en-US" sz="2400" smtClean="0">
                <a:latin typeface="宋体" panose="02010600030101010101" pitchFamily="2" charset="-122"/>
              </a:rPr>
              <a:t>值。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smtClean="0">
                <a:latin typeface="宋体" panose="02010600030101010101" pitchFamily="2" charset="-122"/>
              </a:rPr>
              <a:t> </a:t>
            </a:r>
            <a:r>
              <a:rPr lang="en-US" altLang="zh-CN" sz="2800" smtClean="0">
                <a:latin typeface="宋体" panose="02010600030101010101" pitchFamily="2" charset="-122"/>
              </a:rPr>
              <a:t>relative(int row)</a:t>
            </a:r>
            <a:r>
              <a:rPr lang="zh-CN" altLang="en-US" sz="2800" smtClean="0">
                <a:latin typeface="宋体" panose="02010600030101010101" pitchFamily="2" charset="-122"/>
              </a:rPr>
              <a:t>：</a:t>
            </a:r>
            <a:r>
              <a:rPr lang="zh-CN" altLang="en-US" sz="2400" smtClean="0">
                <a:latin typeface="宋体" panose="02010600030101010101" pitchFamily="2" charset="-122"/>
              </a:rPr>
              <a:t>相对前移或后移游标指定行数，返回一</a:t>
            </a:r>
            <a:r>
              <a:rPr lang="en-US" altLang="zh-CN" sz="2400" smtClean="0">
                <a:latin typeface="宋体" panose="02010600030101010101" pitchFamily="2" charset="-122"/>
              </a:rPr>
              <a:t>boolean</a:t>
            </a:r>
            <a:r>
              <a:rPr lang="zh-CN" altLang="en-US" sz="2400" smtClean="0">
                <a:latin typeface="宋体" panose="02010600030101010101" pitchFamily="2" charset="-122"/>
              </a:rPr>
              <a:t>值。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smtClean="0">
                <a:latin typeface="宋体" panose="02010600030101010101" pitchFamily="2" charset="-122"/>
              </a:rPr>
              <a:t> </a:t>
            </a:r>
            <a:r>
              <a:rPr lang="en-US" altLang="zh-CN" sz="2800" smtClean="0">
                <a:latin typeface="宋体" panose="02010600030101010101" pitchFamily="2" charset="-122"/>
              </a:rPr>
              <a:t>isBeforeFirst()</a:t>
            </a:r>
            <a:r>
              <a:rPr lang="zh-CN" altLang="en-US" sz="2800" smtClean="0">
                <a:latin typeface="宋体" panose="02010600030101010101" pitchFamily="2" charset="-122"/>
              </a:rPr>
              <a:t>：</a:t>
            </a:r>
            <a:r>
              <a:rPr lang="zh-CN" altLang="en-US" sz="2400" smtClean="0">
                <a:latin typeface="宋体" panose="02010600030101010101" pitchFamily="2" charset="-122"/>
              </a:rPr>
              <a:t>如果游标在第一行前，则返回</a:t>
            </a:r>
            <a:r>
              <a:rPr lang="en-US" altLang="zh-CN" sz="2400" smtClean="0">
                <a:latin typeface="宋体" panose="02010600030101010101" pitchFamily="2" charset="-122"/>
              </a:rPr>
              <a:t>true</a:t>
            </a:r>
            <a:r>
              <a:rPr lang="zh-CN" altLang="en-US" sz="2400" smtClean="0">
                <a:latin typeface="宋体" panose="02010600030101010101" pitchFamily="2" charset="-122"/>
              </a:rPr>
              <a:t>。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smtClean="0">
                <a:latin typeface="宋体" panose="02010600030101010101" pitchFamily="2" charset="-122"/>
              </a:rPr>
              <a:t> </a:t>
            </a:r>
            <a:r>
              <a:rPr lang="en-US" altLang="zh-CN" sz="2800" smtClean="0">
                <a:latin typeface="宋体" panose="02010600030101010101" pitchFamily="2" charset="-122"/>
              </a:rPr>
              <a:t>isAfterLast()</a:t>
            </a:r>
            <a:r>
              <a:rPr lang="zh-CN" altLang="en-US" sz="2800" smtClean="0">
                <a:latin typeface="宋体" panose="02010600030101010101" pitchFamily="2" charset="-122"/>
              </a:rPr>
              <a:t>：</a:t>
            </a:r>
            <a:r>
              <a:rPr lang="zh-CN" altLang="en-US" sz="2400" smtClean="0">
                <a:latin typeface="宋体" panose="02010600030101010101" pitchFamily="2" charset="-122"/>
              </a:rPr>
              <a:t>如果游标在最后一行后，则返回</a:t>
            </a:r>
            <a:r>
              <a:rPr lang="en-US" altLang="zh-CN" sz="2400" smtClean="0">
                <a:latin typeface="宋体" panose="02010600030101010101" pitchFamily="2" charset="-122"/>
              </a:rPr>
              <a:t>true</a:t>
            </a:r>
            <a:r>
              <a:rPr lang="zh-CN" altLang="en-US" sz="2400" smtClean="0">
                <a:latin typeface="宋体" panose="02010600030101010101" pitchFamily="2" charset="-122"/>
              </a:rPr>
              <a:t>。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smtClean="0">
                <a:latin typeface="宋体" panose="02010600030101010101" pitchFamily="2" charset="-122"/>
              </a:rPr>
              <a:t> </a:t>
            </a:r>
            <a:r>
              <a:rPr lang="en-US" altLang="zh-CN" sz="2800" smtClean="0">
                <a:latin typeface="宋体" panose="02010600030101010101" pitchFamily="2" charset="-122"/>
              </a:rPr>
              <a:t>isFirst()</a:t>
            </a:r>
            <a:r>
              <a:rPr lang="zh-CN" altLang="en-US" sz="2400" smtClean="0">
                <a:latin typeface="宋体" panose="02010600030101010101" pitchFamily="2" charset="-122"/>
              </a:rPr>
              <a:t>：如果游标定位在第一行，则返回</a:t>
            </a:r>
            <a:r>
              <a:rPr lang="en-US" altLang="zh-CN" sz="2400" smtClean="0">
                <a:latin typeface="宋体" panose="02010600030101010101" pitchFamily="2" charset="-122"/>
              </a:rPr>
              <a:t>true</a:t>
            </a:r>
            <a:r>
              <a:rPr lang="zh-CN" altLang="en-US" sz="2400" smtClean="0">
                <a:latin typeface="宋体" panose="02010600030101010101" pitchFamily="2" charset="-122"/>
              </a:rPr>
              <a:t>。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smtClean="0">
                <a:latin typeface="宋体" panose="02010600030101010101" pitchFamily="2" charset="-122"/>
              </a:rPr>
              <a:t> </a:t>
            </a:r>
            <a:r>
              <a:rPr lang="en-US" altLang="zh-CN" sz="2800" smtClean="0">
                <a:latin typeface="宋体" panose="02010600030101010101" pitchFamily="2" charset="-122"/>
              </a:rPr>
              <a:t>isLast()</a:t>
            </a:r>
            <a:r>
              <a:rPr lang="zh-CN" altLang="en-US" sz="2800" smtClean="0">
                <a:latin typeface="宋体" panose="02010600030101010101" pitchFamily="2" charset="-122"/>
              </a:rPr>
              <a:t>：</a:t>
            </a:r>
            <a:r>
              <a:rPr lang="zh-CN" altLang="en-US" sz="2400" smtClean="0">
                <a:latin typeface="宋体" panose="02010600030101010101" pitchFamily="2" charset="-122"/>
              </a:rPr>
              <a:t>如果游标定位在最后一行，则返回</a:t>
            </a:r>
            <a:r>
              <a:rPr lang="en-US" altLang="zh-CN" sz="2400" smtClean="0">
                <a:latin typeface="宋体" panose="02010600030101010101" pitchFamily="2" charset="-122"/>
              </a:rPr>
              <a:t>true</a:t>
            </a:r>
            <a:endParaRPr lang="zh-CN" altLang="en-US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结果集方法举例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zh-CN" altLang="en-US" smtClean="0">
                <a:latin typeface="宋体" panose="02010600030101010101" pitchFamily="2" charset="-122"/>
              </a:rPr>
              <a:t>举例：由</a:t>
            </a:r>
            <a:r>
              <a:rPr lang="en-US" altLang="zh-CN" smtClean="0"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latin typeface="宋体" panose="02010600030101010101" pitchFamily="2" charset="-122"/>
              </a:rPr>
              <a:t>分页显示数据表。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</a:rPr>
              <a:t>……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ResultSet rs = null;    //</a:t>
            </a:r>
            <a:r>
              <a:rPr lang="zh-CN" altLang="en-US" sz="2800" smtClean="0">
                <a:latin typeface="宋体" panose="02010600030101010101" pitchFamily="2" charset="-122"/>
              </a:rPr>
              <a:t>结果集对象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rs.last();   //</a:t>
            </a:r>
            <a:r>
              <a:rPr lang="zh-CN" altLang="en-US" sz="2800" smtClean="0">
                <a:latin typeface="宋体" panose="02010600030101010101" pitchFamily="2" charset="-122"/>
              </a:rPr>
              <a:t>记录指针移到最后一条记录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rowCount = rs.getRow(); //</a:t>
            </a:r>
            <a:r>
              <a:rPr lang="zh-CN" altLang="en-US" sz="2800" smtClean="0">
                <a:latin typeface="宋体" panose="02010600030101010101" pitchFamily="2" charset="-122"/>
              </a:rPr>
              <a:t>取得总记录数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pageCount = (rowCount+pageSize-1)/pageSize; //</a:t>
            </a:r>
            <a:r>
              <a:rPr lang="zh-CN" altLang="en-US" sz="2800" smtClean="0">
                <a:latin typeface="宋体" panose="02010600030101010101" pitchFamily="2" charset="-122"/>
              </a:rPr>
              <a:t>计算总页数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rs.absolute((showPage-1) * pageSize + 1); //</a:t>
            </a:r>
            <a:r>
              <a:rPr lang="zh-CN" altLang="en-US" sz="2800" smtClean="0">
                <a:latin typeface="宋体" panose="02010600030101010101" pitchFamily="2" charset="-122"/>
              </a:rPr>
              <a:t>定位欲显示页的第一条记录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</a:rPr>
              <a:t>……</a:t>
            </a:r>
            <a:endParaRPr lang="en-US" altLang="zh-CN" sz="30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JDBC-ODBC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桥和</a:t>
            </a:r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ODBC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驱动程序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Group 23"/>
          <p:cNvGrpSpPr/>
          <p:nvPr/>
        </p:nvGrpSpPr>
        <p:grpSpPr bwMode="auto">
          <a:xfrm>
            <a:off x="304800" y="1752600"/>
            <a:ext cx="8686800" cy="4100513"/>
            <a:chOff x="192" y="1104"/>
            <a:chExt cx="5472" cy="2583"/>
          </a:xfrm>
        </p:grpSpPr>
        <p:sp>
          <p:nvSpPr>
            <p:cNvPr id="17412" name="Rectangle 5"/>
            <p:cNvSpPr>
              <a:spLocks noChangeArrowheads="1"/>
            </p:cNvSpPr>
            <p:nvPr/>
          </p:nvSpPr>
          <p:spPr bwMode="auto">
            <a:xfrm>
              <a:off x="192" y="1104"/>
              <a:ext cx="5472" cy="216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FF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3" name="Rectangle 6"/>
            <p:cNvSpPr>
              <a:spLocks noChangeArrowheads="1"/>
            </p:cNvSpPr>
            <p:nvPr/>
          </p:nvSpPr>
          <p:spPr bwMode="auto">
            <a:xfrm>
              <a:off x="336" y="1392"/>
              <a:ext cx="2640" cy="1584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CCFF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4" name="Text Box 7"/>
            <p:cNvSpPr txBox="1">
              <a:spLocks noChangeArrowheads="1"/>
            </p:cNvSpPr>
            <p:nvPr/>
          </p:nvSpPr>
          <p:spPr bwMode="auto">
            <a:xfrm>
              <a:off x="432" y="1672"/>
              <a:ext cx="1104" cy="44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CCFF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Java</a:t>
              </a:r>
              <a:r>
                <a:rPr lang="zh-CN" altLang="en-US" sz="2000" b="1"/>
                <a:t>应用程序</a:t>
              </a:r>
              <a:r>
                <a:rPr lang="zh-CN" altLang="en-US"/>
                <a:t> </a:t>
              </a:r>
              <a:endParaRPr lang="zh-CN" alt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32" y="2208"/>
              <a:ext cx="1008" cy="480"/>
            </a:xfrm>
            <a:prstGeom prst="ellipse">
              <a:avLst/>
            </a:prstGeom>
            <a:solidFill>
              <a:srgbClr val="E5D093"/>
            </a:solidFill>
            <a:ln w="12700">
              <a:solidFill>
                <a:srgbClr val="00CCFF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JDBC API</a:t>
              </a:r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7416" name="AutoShape 9"/>
            <p:cNvSpPr>
              <a:spLocks noChangeArrowheads="1"/>
            </p:cNvSpPr>
            <p:nvPr/>
          </p:nvSpPr>
          <p:spPr bwMode="auto">
            <a:xfrm>
              <a:off x="1584" y="2208"/>
              <a:ext cx="1296" cy="528"/>
            </a:xfrm>
            <a:prstGeom prst="hexagon">
              <a:avLst>
                <a:gd name="adj" fmla="val 61364"/>
                <a:gd name="vf" fmla="val 115470"/>
              </a:avLst>
            </a:prstGeom>
            <a:solidFill>
              <a:srgbClr val="00FFFF"/>
            </a:solidFill>
            <a:ln w="12700">
              <a:solidFill>
                <a:srgbClr val="00CCFF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/>
                <a:t>JDBC-ODBC</a:t>
              </a:r>
              <a:endParaRPr lang="en-US" altLang="zh-CN" b="1"/>
            </a:p>
            <a:p>
              <a:pPr algn="ctr">
                <a:lnSpc>
                  <a:spcPct val="80000"/>
                </a:lnSpc>
              </a:pPr>
              <a:r>
                <a:rPr lang="zh-CN" altLang="en-US" sz="2000" b="1"/>
                <a:t>桥</a:t>
              </a:r>
              <a:r>
                <a:rPr lang="zh-CN" altLang="en-US"/>
                <a:t> </a:t>
              </a:r>
              <a:endParaRPr lang="zh-CN" altLang="en-US"/>
            </a:p>
          </p:txBody>
        </p:sp>
        <p:sp>
          <p:nvSpPr>
            <p:cNvPr id="17417" name="Line 10"/>
            <p:cNvSpPr>
              <a:spLocks noChangeShapeType="1"/>
            </p:cNvSpPr>
            <p:nvPr/>
          </p:nvSpPr>
          <p:spPr bwMode="auto">
            <a:xfrm>
              <a:off x="1440" y="2473"/>
              <a:ext cx="1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8" name="Line 11"/>
            <p:cNvSpPr>
              <a:spLocks noChangeShapeType="1"/>
            </p:cNvSpPr>
            <p:nvPr/>
          </p:nvSpPr>
          <p:spPr bwMode="auto">
            <a:xfrm>
              <a:off x="912" y="1968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9" name="Rectangle 12"/>
            <p:cNvSpPr>
              <a:spLocks noChangeArrowheads="1"/>
            </p:cNvSpPr>
            <p:nvPr/>
          </p:nvSpPr>
          <p:spPr bwMode="auto">
            <a:xfrm>
              <a:off x="3120" y="1968"/>
              <a:ext cx="2400" cy="1008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CCFF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Text Box 13"/>
            <p:cNvSpPr txBox="1">
              <a:spLocks noChangeArrowheads="1"/>
            </p:cNvSpPr>
            <p:nvPr/>
          </p:nvSpPr>
          <p:spPr bwMode="auto">
            <a:xfrm>
              <a:off x="4464" y="2304"/>
              <a:ext cx="864" cy="25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CCFF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ODBC</a:t>
              </a:r>
              <a:r>
                <a:rPr lang="zh-CN" altLang="en-US" sz="2000" b="1"/>
                <a:t>层 </a:t>
              </a:r>
              <a:endParaRPr lang="zh-CN" altLang="en-US" sz="2000" b="1"/>
            </a:p>
          </p:txBody>
        </p:sp>
        <p:sp>
          <p:nvSpPr>
            <p:cNvPr id="17421" name="Oval 14"/>
            <p:cNvSpPr>
              <a:spLocks noChangeArrowheads="1"/>
            </p:cNvSpPr>
            <p:nvPr/>
          </p:nvSpPr>
          <p:spPr bwMode="auto">
            <a:xfrm>
              <a:off x="3312" y="2208"/>
              <a:ext cx="1008" cy="48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CCFF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ODBC API</a:t>
              </a:r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7422" name="Line 16"/>
            <p:cNvSpPr>
              <a:spLocks noChangeShapeType="1"/>
            </p:cNvSpPr>
            <p:nvPr/>
          </p:nvSpPr>
          <p:spPr bwMode="auto">
            <a:xfrm>
              <a:off x="4320" y="2473"/>
              <a:ext cx="1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3" name="Line 17"/>
            <p:cNvSpPr>
              <a:spLocks noChangeShapeType="1"/>
            </p:cNvSpPr>
            <p:nvPr/>
          </p:nvSpPr>
          <p:spPr bwMode="auto">
            <a:xfrm>
              <a:off x="4848" y="1776"/>
              <a:ext cx="0" cy="52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4" name="AutoShape 20"/>
            <p:cNvSpPr>
              <a:spLocks noChangeArrowheads="1"/>
            </p:cNvSpPr>
            <p:nvPr/>
          </p:nvSpPr>
          <p:spPr bwMode="auto">
            <a:xfrm>
              <a:off x="4416" y="1344"/>
              <a:ext cx="816" cy="432"/>
            </a:xfrm>
            <a:prstGeom prst="flowChartMagneticDisk">
              <a:avLst/>
            </a:prstGeom>
            <a:solidFill>
              <a:srgbClr val="00FF00"/>
            </a:solidFill>
            <a:ln w="1587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数据源</a:t>
              </a:r>
              <a:r>
                <a:rPr lang="zh-CN" altLang="en-US"/>
                <a:t> </a:t>
              </a:r>
              <a:endParaRPr lang="zh-CN" altLang="en-US"/>
            </a:p>
          </p:txBody>
        </p:sp>
        <p:sp>
          <p:nvSpPr>
            <p:cNvPr id="17425" name="Line 21"/>
            <p:cNvSpPr>
              <a:spLocks noChangeShapeType="1"/>
            </p:cNvSpPr>
            <p:nvPr/>
          </p:nvSpPr>
          <p:spPr bwMode="auto">
            <a:xfrm>
              <a:off x="2880" y="2473"/>
              <a:ext cx="4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6" name="Text Box 22"/>
            <p:cNvSpPr txBox="1">
              <a:spLocks noChangeArrowheads="1"/>
            </p:cNvSpPr>
            <p:nvPr/>
          </p:nvSpPr>
          <p:spPr bwMode="auto">
            <a:xfrm>
              <a:off x="2064" y="3360"/>
              <a:ext cx="168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/>
                <a:t>JDBC-ODBC</a:t>
              </a:r>
              <a:r>
                <a:rPr lang="zh-CN" altLang="en-US" sz="2800"/>
                <a:t>桥</a:t>
              </a: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可更新的结果集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如果设置结果集的并发类型是</a:t>
            </a:r>
            <a:r>
              <a:rPr lang="en-US" altLang="zh-CN" smtClean="0">
                <a:latin typeface="宋体" panose="02010600030101010101" pitchFamily="2" charset="-122"/>
              </a:rPr>
              <a:t>CONCUR_UPDATABLE</a:t>
            </a:r>
            <a:r>
              <a:rPr lang="zh-CN" altLang="en-US" smtClean="0">
                <a:latin typeface="宋体" panose="02010600030101010101" pitchFamily="2" charset="-122"/>
              </a:rPr>
              <a:t>，则创建的结果集是可更新的。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用户可以更新、插入和删除可更新的结果集中的行。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创建和更新可更新</a:t>
            </a:r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与默认状态创建和读取</a:t>
            </a:r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十分类似。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可更新的结果集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zh-CN" altLang="en-US" smtClean="0">
                <a:latin typeface="宋体" panose="02010600030101010101" pitchFamily="2" charset="-122"/>
              </a:rPr>
              <a:t>调用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对象的</a:t>
            </a:r>
            <a:r>
              <a:rPr lang="en-US" altLang="zh-CN" smtClean="0">
                <a:latin typeface="宋体" panose="02010600030101010101" pitchFamily="2" charset="-122"/>
              </a:rPr>
              <a:t>executeQuery(String sql)</a:t>
            </a:r>
            <a:r>
              <a:rPr lang="zh-CN" altLang="en-US" smtClean="0">
                <a:latin typeface="宋体" panose="02010600030101010101" pitchFamily="2" charset="-122"/>
              </a:rPr>
              <a:t>方法可执行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查询语句，如</a:t>
            </a:r>
            <a:r>
              <a:rPr lang="en-US" altLang="zh-CN" smtClean="0">
                <a:latin typeface="宋体" panose="02010600030101010101" pitchFamily="2" charset="-122"/>
              </a:rPr>
              <a:t>SELECT</a:t>
            </a:r>
            <a:r>
              <a:rPr lang="zh-CN" altLang="en-US" smtClean="0">
                <a:latin typeface="宋体" panose="02010600030101010101" pitchFamily="2" charset="-122"/>
              </a:rPr>
              <a:t>语句。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而调用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对象的</a:t>
            </a:r>
            <a:r>
              <a:rPr lang="en-US" altLang="zh-CN" smtClean="0">
                <a:latin typeface="宋体" panose="02010600030101010101" pitchFamily="2" charset="-122"/>
              </a:rPr>
              <a:t>executeUpdate(String sql)</a:t>
            </a:r>
            <a:r>
              <a:rPr lang="zh-CN" altLang="en-US" smtClean="0">
                <a:latin typeface="宋体" panose="02010600030101010101" pitchFamily="2" charset="-122"/>
              </a:rPr>
              <a:t>方法，则可执行对数据库进行插入、删除以及更新数据的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如</a:t>
            </a:r>
            <a:r>
              <a:rPr lang="en-US" altLang="zh-CN" smtClean="0">
                <a:latin typeface="宋体" panose="02010600030101010101" pitchFamily="2" charset="-122"/>
              </a:rPr>
              <a:t>Insert</a:t>
            </a:r>
            <a:r>
              <a:rPr lang="zh-CN" altLang="en-US" smtClean="0">
                <a:latin typeface="宋体" panose="02010600030101010101" pitchFamily="2" charset="-122"/>
              </a:rPr>
              <a:t>、</a:t>
            </a:r>
            <a:r>
              <a:rPr lang="en-US" altLang="zh-CN" smtClean="0">
                <a:latin typeface="宋体" panose="02010600030101010101" pitchFamily="2" charset="-122"/>
              </a:rPr>
              <a:t>Delete</a:t>
            </a:r>
            <a:r>
              <a:rPr lang="zh-CN" altLang="en-US" smtClean="0">
                <a:latin typeface="宋体" panose="02010600030101010101" pitchFamily="2" charset="-122"/>
              </a:rPr>
              <a:t>或</a:t>
            </a:r>
            <a:r>
              <a:rPr lang="en-US" altLang="zh-CN" smtClean="0">
                <a:latin typeface="宋体" panose="02010600030101010101" pitchFamily="2" charset="-122"/>
              </a:rPr>
              <a:t>Update</a:t>
            </a:r>
            <a:r>
              <a:rPr lang="zh-CN" altLang="en-US" smtClean="0">
                <a:latin typeface="宋体" panose="02010600030101010101" pitchFamily="2" charset="-122"/>
              </a:rPr>
              <a:t>语句。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可更新的结果集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>
                <a:latin typeface="宋体" panose="02010600030101010101" pitchFamily="2" charset="-122"/>
              </a:rPr>
              <a:t>  1</a:t>
            </a:r>
            <a:r>
              <a:rPr lang="zh-CN" altLang="en-US">
                <a:latin typeface="宋体" panose="02010600030101010101" pitchFamily="2" charset="-122"/>
              </a:rPr>
              <a:t>．更新结果集</a:t>
            </a:r>
            <a:endParaRPr lang="zh-CN" altLang="en-US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latin typeface="宋体" panose="02010600030101010101" pitchFamily="2" charset="-122"/>
              </a:rPr>
              <a:t> </a:t>
            </a:r>
            <a:r>
              <a:rPr lang="en-US" altLang="zh-CN">
                <a:latin typeface="宋体" panose="02010600030101010101" pitchFamily="2" charset="-122"/>
              </a:rPr>
              <a:t>ResultSet</a:t>
            </a:r>
            <a:r>
              <a:rPr lang="zh-CN" altLang="en-US">
                <a:latin typeface="宋体" panose="02010600030101010101" pitchFamily="2" charset="-122"/>
              </a:rPr>
              <a:t>对象的</a:t>
            </a:r>
            <a:r>
              <a:rPr lang="en-US" altLang="zh-CN">
                <a:latin typeface="宋体" panose="02010600030101010101" pitchFamily="2" charset="-122"/>
              </a:rPr>
              <a:t>getString()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en-US" altLang="zh-CN">
                <a:latin typeface="宋体" panose="02010600030101010101" pitchFamily="2" charset="-122"/>
              </a:rPr>
              <a:t>getInt()</a:t>
            </a:r>
            <a:r>
              <a:rPr lang="zh-CN" altLang="en-US">
                <a:latin typeface="宋体" panose="02010600030101010101" pitchFamily="2" charset="-122"/>
              </a:rPr>
              <a:t>方法用来读取结果集中指定列的数据，</a:t>
            </a:r>
            <a:endParaRPr lang="zh-CN" altLang="en-US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latin typeface="宋体" panose="02010600030101010101" pitchFamily="2" charset="-122"/>
              </a:rPr>
              <a:t> 而</a:t>
            </a:r>
            <a:r>
              <a:rPr lang="en-US" altLang="zh-CN">
                <a:latin typeface="宋体" panose="02010600030101010101" pitchFamily="2" charset="-122"/>
              </a:rPr>
              <a:t>ResultSet</a:t>
            </a:r>
            <a:r>
              <a:rPr lang="zh-CN" altLang="en-US">
                <a:latin typeface="宋体" panose="02010600030101010101" pitchFamily="2" charset="-122"/>
              </a:rPr>
              <a:t>对象的</a:t>
            </a:r>
            <a:r>
              <a:rPr lang="en-US" altLang="zh-CN">
                <a:latin typeface="宋体" panose="02010600030101010101" pitchFamily="2" charset="-122"/>
              </a:rPr>
              <a:t>updateXXX()</a:t>
            </a:r>
            <a:r>
              <a:rPr lang="zh-CN" altLang="en-US">
                <a:latin typeface="宋体" panose="02010600030101010101" pitchFamily="2" charset="-122"/>
              </a:rPr>
              <a:t>方法，则用来更新结果集中指定列的数据，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方法中</a:t>
            </a:r>
            <a:r>
              <a:rPr lang="en-US" altLang="zh-CN">
                <a:latin typeface="宋体" panose="02010600030101010101" pitchFamily="2" charset="-122"/>
              </a:rPr>
              <a:t>XXX</a:t>
            </a:r>
            <a:r>
              <a:rPr lang="zh-CN" altLang="en-US">
                <a:latin typeface="宋体" panose="02010600030101010101" pitchFamily="2" charset="-122"/>
              </a:rPr>
              <a:t>的这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取决</a:t>
            </a:r>
            <a:r>
              <a:rPr lang="zh-CN" altLang="en-US">
                <a:latin typeface="宋体" panose="02010600030101010101" pitchFamily="2" charset="-122"/>
              </a:rPr>
              <a:t>于数据库中的类型，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如</a:t>
            </a:r>
            <a:r>
              <a:rPr lang="en-US" altLang="zh-CN">
                <a:latin typeface="宋体" panose="02010600030101010101" pitchFamily="2" charset="-122"/>
              </a:rPr>
              <a:t>updateString()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en-US" altLang="zh-CN">
                <a:latin typeface="宋体" panose="02010600030101010101" pitchFamily="2" charset="-122"/>
              </a:rPr>
              <a:t>updateInt()</a:t>
            </a:r>
            <a:r>
              <a:rPr lang="zh-CN" altLang="en-US">
                <a:latin typeface="宋体" panose="02010600030101010101" pitchFamily="2" charset="-122"/>
              </a:rPr>
              <a:t>方法。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可更新的结果集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zh-CN">
                <a:latin typeface="宋体" panose="02010600030101010101" pitchFamily="2" charset="-122"/>
              </a:rPr>
              <a:t> updateXXX()</a:t>
            </a:r>
            <a:r>
              <a:rPr lang="zh-CN" altLang="en-US">
                <a:latin typeface="宋体" panose="02010600030101010101" pitchFamily="2" charset="-122"/>
              </a:rPr>
              <a:t>方法中包括两个参数，第一个参数是列名称或列号，第二个参数为要设置的值，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altLang="en-US">
                <a:latin typeface="宋体" panose="02010600030101010101" pitchFamily="2" charset="-122"/>
              </a:rPr>
              <a:t>可由</a:t>
            </a:r>
            <a:r>
              <a:rPr lang="en-US" altLang="zh-CN">
                <a:latin typeface="宋体" panose="02010600030101010101" pitchFamily="2" charset="-122"/>
              </a:rPr>
              <a:t>getSum()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en-US" altLang="zh-CN">
                <a:latin typeface="宋体" panose="02010600030101010101" pitchFamily="2" charset="-122"/>
              </a:rPr>
              <a:t>getRev()</a:t>
            </a:r>
            <a:r>
              <a:rPr lang="zh-CN" altLang="en-US">
                <a:latin typeface="宋体" panose="02010600030101010101" pitchFamily="2" charset="-122"/>
              </a:rPr>
              <a:t>简单地进行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类型转换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数学计算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  <a:endParaRPr lang="zh-CN" altLang="en-US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>
                <a:latin typeface="宋体" panose="02010600030101010101" pitchFamily="2" charset="-122"/>
              </a:rPr>
              <a:t> 在调用</a:t>
            </a:r>
            <a:r>
              <a:rPr lang="en-US" altLang="zh-CN">
                <a:latin typeface="宋体" panose="02010600030101010101" pitchFamily="2" charset="-122"/>
              </a:rPr>
              <a:t>updateXXX()</a:t>
            </a:r>
            <a:r>
              <a:rPr lang="zh-CN" altLang="en-US">
                <a:latin typeface="宋体" panose="02010600030101010101" pitchFamily="2" charset="-122"/>
              </a:rPr>
              <a:t>方法时，实际上并没有对数据库进行更改，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>
                <a:latin typeface="宋体" panose="02010600030101010101" pitchFamily="2" charset="-122"/>
              </a:rPr>
              <a:t>ResultSet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对象</a:t>
            </a:r>
            <a:r>
              <a:rPr lang="zh-CN" altLang="en-US">
                <a:latin typeface="宋体" panose="02010600030101010101" pitchFamily="2" charset="-122"/>
              </a:rPr>
              <a:t>的</a:t>
            </a:r>
            <a:r>
              <a:rPr lang="en-US" altLang="zh-CN">
                <a:latin typeface="宋体" panose="02010600030101010101" pitchFamily="2" charset="-122"/>
              </a:rPr>
              <a:t>updateXXX()</a:t>
            </a:r>
            <a:r>
              <a:rPr lang="zh-CN" altLang="en-US">
                <a:latin typeface="宋体" panose="02010600030101010101" pitchFamily="2" charset="-122"/>
              </a:rPr>
              <a:t>方法只能更新结果集中的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数据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可更新的结果集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zh-CN" altLang="en-US" smtClean="0">
                <a:latin typeface="宋体" panose="02010600030101010101" pitchFamily="2" charset="-122"/>
              </a:rPr>
              <a:t>如果要再更新数据库中的数据则要使用</a:t>
            </a:r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对象的</a:t>
            </a:r>
            <a:r>
              <a:rPr lang="en-US" altLang="zh-CN" smtClean="0">
                <a:latin typeface="宋体" panose="02010600030101010101" pitchFamily="2" charset="-122"/>
              </a:rPr>
              <a:t>updateRow()</a:t>
            </a:r>
            <a:r>
              <a:rPr lang="zh-CN" altLang="en-US" smtClean="0">
                <a:latin typeface="宋体" panose="02010600030101010101" pitchFamily="2" charset="-122"/>
              </a:rPr>
              <a:t>方法，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此外，还可以使用</a:t>
            </a:r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对象的</a:t>
            </a:r>
            <a:r>
              <a:rPr lang="en-US" altLang="zh-CN" smtClean="0">
                <a:latin typeface="宋体" panose="02010600030101010101" pitchFamily="2" charset="-122"/>
              </a:rPr>
              <a:t>cancelRowUpdates()</a:t>
            </a:r>
            <a:r>
              <a:rPr lang="zh-CN" altLang="en-US" smtClean="0">
                <a:latin typeface="宋体" panose="02010600030101010101" pitchFamily="2" charset="-122"/>
              </a:rPr>
              <a:t>方法在将更改发送到数据库之前取消更改。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可更新的结果集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  2</a:t>
            </a:r>
            <a:r>
              <a:rPr lang="zh-CN" altLang="en-US" smtClean="0">
                <a:latin typeface="宋体" panose="02010600030101010101" pitchFamily="2" charset="-122"/>
              </a:rPr>
              <a:t>．直接用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对象更新数据库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调用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对象的</a:t>
            </a:r>
            <a:r>
              <a:rPr lang="en-US" altLang="zh-CN" smtClean="0">
                <a:latin typeface="宋体" panose="02010600030101010101" pitchFamily="2" charset="-122"/>
              </a:rPr>
              <a:t>executeUpdate(String sql)</a:t>
            </a:r>
            <a:r>
              <a:rPr lang="zh-CN" altLang="en-US" smtClean="0">
                <a:latin typeface="宋体" panose="02010600030101010101" pitchFamily="2" charset="-122"/>
              </a:rPr>
              <a:t>方法执行</a:t>
            </a:r>
            <a:r>
              <a:rPr lang="en-US" altLang="zh-CN" smtClean="0">
                <a:latin typeface="宋体" panose="02010600030101010101" pitchFamily="2" charset="-122"/>
              </a:rPr>
              <a:t>Insert</a:t>
            </a:r>
            <a:r>
              <a:rPr lang="zh-CN" altLang="en-US" smtClean="0">
                <a:latin typeface="宋体" panose="02010600030101010101" pitchFamily="2" charset="-122"/>
              </a:rPr>
              <a:t>、</a:t>
            </a:r>
            <a:r>
              <a:rPr lang="en-US" altLang="zh-CN" smtClean="0">
                <a:latin typeface="宋体" panose="02010600030101010101" pitchFamily="2" charset="-122"/>
              </a:rPr>
              <a:t>Delete</a:t>
            </a:r>
            <a:r>
              <a:rPr lang="zh-CN" altLang="en-US" smtClean="0">
                <a:latin typeface="宋体" panose="02010600030101010101" pitchFamily="2" charset="-122"/>
              </a:rPr>
              <a:t>或</a:t>
            </a:r>
            <a:r>
              <a:rPr lang="en-US" altLang="zh-CN" smtClean="0">
                <a:latin typeface="宋体" panose="02010600030101010101" pitchFamily="2" charset="-122"/>
              </a:rPr>
              <a:t>Update SQL</a:t>
            </a:r>
            <a:r>
              <a:rPr lang="zh-CN" altLang="en-US" smtClean="0">
                <a:latin typeface="宋体" panose="02010600030101010101" pitchFamily="2" charset="-122"/>
              </a:rPr>
              <a:t>语句时，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也可以直接对数据库进行插入、删除以及更新操作。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其形式为：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  </a:t>
            </a:r>
            <a:r>
              <a:rPr lang="en-US" altLang="zh-CN" smtClean="0">
                <a:latin typeface="宋体" panose="02010600030101010101" pitchFamily="2" charset="-122"/>
              </a:rPr>
              <a:t>stmt.executeUpdate(strSQL);</a:t>
            </a:r>
            <a:endParaRPr lang="en-US" altLang="zh-CN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可更新的结果集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>
                <a:latin typeface="宋体" panose="02010600030101010101" pitchFamily="2" charset="-122"/>
              </a:rPr>
              <a:t>stmt.executeUpdate(strSQL);</a:t>
            </a:r>
            <a:endParaRPr lang="en-US" altLang="zh-CN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其中</a:t>
            </a:r>
            <a:r>
              <a:rPr lang="en-US" altLang="zh-CN">
                <a:latin typeface="宋体" panose="02010600030101010101" pitchFamily="2" charset="-122"/>
              </a:rPr>
              <a:t>stmt</a:t>
            </a:r>
            <a:r>
              <a:rPr lang="zh-CN" altLang="en-US">
                <a:latin typeface="宋体" panose="02010600030101010101" pitchFamily="2" charset="-122"/>
              </a:rPr>
              <a:t>为</a:t>
            </a:r>
            <a:r>
              <a:rPr lang="en-US" altLang="zh-CN">
                <a:latin typeface="宋体" panose="02010600030101010101" pitchFamily="2" charset="-122"/>
              </a:rPr>
              <a:t>Statement</a:t>
            </a:r>
            <a:r>
              <a:rPr lang="zh-CN" altLang="en-US">
                <a:latin typeface="宋体" panose="02010600030101010101" pitchFamily="2" charset="-122"/>
              </a:rPr>
              <a:t>对象，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>
                <a:latin typeface="宋体" panose="02010600030101010101" pitchFamily="2" charset="-122"/>
              </a:rPr>
              <a:t>strSQL</a:t>
            </a:r>
            <a:r>
              <a:rPr lang="zh-CN" altLang="en-US">
                <a:latin typeface="宋体" panose="02010600030101010101" pitchFamily="2" charset="-122"/>
              </a:rPr>
              <a:t>为包含</a:t>
            </a:r>
            <a:r>
              <a:rPr lang="en-US" altLang="zh-CN">
                <a:latin typeface="宋体" panose="02010600030101010101" pitchFamily="2" charset="-122"/>
              </a:rPr>
              <a:t>Insert</a:t>
            </a:r>
            <a:r>
              <a:rPr lang="zh-CN" altLang="en-US">
                <a:latin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</a:rPr>
              <a:t>Delete</a:t>
            </a:r>
            <a:r>
              <a:rPr lang="zh-CN" altLang="en-US">
                <a:latin typeface="宋体" panose="02010600030101010101" pitchFamily="2" charset="-122"/>
              </a:rPr>
              <a:t>或</a:t>
            </a:r>
            <a:r>
              <a:rPr lang="en-US" altLang="zh-CN">
                <a:latin typeface="宋体" panose="02010600030101010101" pitchFamily="2" charset="-122"/>
              </a:rPr>
              <a:t>Update</a:t>
            </a:r>
            <a:r>
              <a:rPr lang="zh-CN" altLang="en-US">
                <a:latin typeface="宋体" panose="02010600030101010101" pitchFamily="2" charset="-122"/>
              </a:rPr>
              <a:t>语句的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字符串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  <a:endParaRPr lang="zh-CN" altLang="en-US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latin typeface="宋体" panose="02010600030101010101" pitchFamily="2" charset="-122"/>
              </a:rPr>
              <a:t> 这时因为没有通过</a:t>
            </a:r>
            <a:r>
              <a:rPr lang="en-US" altLang="zh-CN">
                <a:latin typeface="宋体" panose="02010600030101010101" pitchFamily="2" charset="-122"/>
              </a:rPr>
              <a:t>ResultSet</a:t>
            </a:r>
            <a:r>
              <a:rPr lang="zh-CN" altLang="en-US">
                <a:latin typeface="宋体" panose="02010600030101010101" pitchFamily="2" charset="-122"/>
              </a:rPr>
              <a:t>对象来更新数据库，所以</a:t>
            </a:r>
            <a:r>
              <a:rPr lang="en-US" altLang="zh-CN">
                <a:latin typeface="宋体" panose="02010600030101010101" pitchFamily="2" charset="-122"/>
              </a:rPr>
              <a:t>ResultSet</a:t>
            </a:r>
            <a:r>
              <a:rPr lang="zh-CN" altLang="en-US">
                <a:latin typeface="宋体" panose="02010600030101010101" pitchFamily="2" charset="-122"/>
              </a:rPr>
              <a:t>对象并不要求设置为</a:t>
            </a:r>
            <a:r>
              <a:rPr lang="en-US" altLang="zh-CN">
                <a:latin typeface="宋体" panose="02010600030101010101" pitchFamily="2" charset="-122"/>
              </a:rPr>
              <a:t>CONCUR_UPDATABLE</a:t>
            </a:r>
            <a:r>
              <a:rPr lang="zh-CN" altLang="en-US">
                <a:latin typeface="宋体" panose="02010600030101010101" pitchFamily="2" charset="-122"/>
              </a:rPr>
              <a:t>并发类型，而是设置为</a:t>
            </a:r>
            <a:r>
              <a:rPr lang="en-US" altLang="zh-CN">
                <a:latin typeface="宋体" panose="02010600030101010101" pitchFamily="2" charset="-122"/>
              </a:rPr>
              <a:t>CONCUR_READ_ONLY</a:t>
            </a:r>
            <a:r>
              <a:rPr lang="zh-CN" altLang="en-US">
                <a:latin typeface="宋体" panose="02010600030101010101" pitchFamily="2" charset="-122"/>
              </a:rPr>
              <a:t>默认并发类型。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数据库编程的步骤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 (5)</a:t>
            </a:r>
            <a:r>
              <a:rPr lang="zh-CN" altLang="en-US" smtClean="0">
                <a:latin typeface="宋体" panose="02010600030101010101" pitchFamily="2" charset="-122"/>
              </a:rPr>
              <a:t>用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对象的</a:t>
            </a:r>
            <a:r>
              <a:rPr lang="en-US" altLang="zh-CN" smtClean="0">
                <a:latin typeface="宋体" panose="02010600030101010101" pitchFamily="2" charset="-122"/>
              </a:rPr>
              <a:t>executeQuery()</a:t>
            </a:r>
            <a:r>
              <a:rPr lang="zh-CN" altLang="en-US" smtClean="0">
                <a:latin typeface="宋体" panose="02010600030101010101" pitchFamily="2" charset="-122"/>
              </a:rPr>
              <a:t>等方法进行数据库查询等操作；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(6)</a:t>
            </a:r>
            <a:r>
              <a:rPr lang="zh-CN" altLang="en-US" smtClean="0">
                <a:latin typeface="宋体" panose="02010600030101010101" pitchFamily="2" charset="-122"/>
              </a:rPr>
              <a:t>从取得的</a:t>
            </a:r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结果集对象中用</a:t>
            </a:r>
            <a:r>
              <a:rPr lang="en-US" altLang="zh-CN" smtClean="0">
                <a:latin typeface="宋体" panose="02010600030101010101" pitchFamily="2" charset="-122"/>
              </a:rPr>
              <a:t>next()</a:t>
            </a:r>
            <a:r>
              <a:rPr lang="zh-CN" altLang="en-US" smtClean="0">
                <a:latin typeface="宋体" panose="02010600030101010101" pitchFamily="2" charset="-122"/>
              </a:rPr>
              <a:t>方法获取相应的数据；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(7)</a:t>
            </a:r>
            <a:r>
              <a:rPr lang="zh-CN" altLang="en-US" smtClean="0">
                <a:latin typeface="宋体" panose="02010600030101010101" pitchFamily="2" charset="-122"/>
              </a:rPr>
              <a:t>关闭</a:t>
            </a:r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对象；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(8)</a:t>
            </a:r>
            <a:r>
              <a:rPr lang="zh-CN" altLang="en-US" smtClean="0">
                <a:latin typeface="宋体" panose="02010600030101010101" pitchFamily="2" charset="-122"/>
              </a:rPr>
              <a:t>关闭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对象；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(9)</a:t>
            </a:r>
            <a:r>
              <a:rPr lang="zh-CN" altLang="en-US" smtClean="0">
                <a:latin typeface="宋体" panose="02010600030101010101" pitchFamily="2" charset="-122"/>
              </a:rPr>
              <a:t>关闭</a:t>
            </a:r>
            <a:r>
              <a:rPr lang="en-US" altLang="zh-CN" smtClean="0">
                <a:latin typeface="宋体" panose="02010600030101010101" pitchFamily="2" charset="-122"/>
              </a:rPr>
              <a:t>Connection</a:t>
            </a:r>
            <a:r>
              <a:rPr lang="zh-CN" altLang="en-US" smtClean="0">
                <a:latin typeface="宋体" panose="02010600030101010101" pitchFamily="2" charset="-122"/>
              </a:rPr>
              <a:t>对象。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JSP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中的</a:t>
            </a:r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数据库操作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宋体" panose="02010600030101010101" pitchFamily="2" charset="-122"/>
              </a:rPr>
              <a:t>  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访问数据库显示数据表中的记录，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是数据库的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基本操作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显示数据表是通过数据库查询来实现，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数据库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查询</a:t>
            </a:r>
            <a:r>
              <a:rPr lang="zh-CN" altLang="en-US" dirty="0">
                <a:latin typeface="宋体" panose="02010600030101010101" pitchFamily="2" charset="-122"/>
              </a:rPr>
              <a:t>采用</a:t>
            </a:r>
            <a:r>
              <a:rPr lang="en-US" altLang="zh-CN" dirty="0">
                <a:latin typeface="宋体" panose="02010600030101010101" pitchFamily="2" charset="-122"/>
              </a:rPr>
              <a:t>SQL</a:t>
            </a:r>
            <a:r>
              <a:rPr lang="zh-CN" altLang="en-US" dirty="0">
                <a:latin typeface="宋体" panose="02010600030101010101" pitchFamily="2" charset="-122"/>
              </a:rPr>
              <a:t>的</a:t>
            </a:r>
            <a:r>
              <a:rPr lang="en-US" altLang="zh-CN" dirty="0">
                <a:latin typeface="宋体" panose="02010600030101010101" pitchFamily="2" charset="-122"/>
              </a:rPr>
              <a:t>SELECT</a:t>
            </a:r>
            <a:r>
              <a:rPr lang="zh-CN" altLang="en-US" dirty="0">
                <a:latin typeface="宋体" panose="02010600030101010101" pitchFamily="2" charset="-122"/>
              </a:rPr>
              <a:t>语句。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JSP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中的</a:t>
            </a:r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数据库操作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查询通过调用</a:t>
            </a:r>
            <a:r>
              <a:rPr lang="en-US" altLang="zh-CN">
                <a:latin typeface="宋体" panose="02010600030101010101" pitchFamily="2" charset="-122"/>
              </a:rPr>
              <a:t>Statement</a:t>
            </a:r>
            <a:r>
              <a:rPr lang="zh-CN" altLang="en-US">
                <a:latin typeface="宋体" panose="02010600030101010101" pitchFamily="2" charset="-122"/>
              </a:rPr>
              <a:t>对象的</a:t>
            </a:r>
            <a:r>
              <a:rPr lang="en-US" altLang="zh-CN">
                <a:latin typeface="宋体" panose="02010600030101010101" pitchFamily="2" charset="-122"/>
              </a:rPr>
              <a:t>executeQuery()</a:t>
            </a:r>
            <a:r>
              <a:rPr lang="zh-CN" altLang="en-US">
                <a:latin typeface="宋体" panose="02010600030101010101" pitchFamily="2" charset="-122"/>
              </a:rPr>
              <a:t>方法，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返回一个</a:t>
            </a:r>
            <a:r>
              <a:rPr lang="en-US" altLang="zh-CN">
                <a:latin typeface="宋体" panose="02010600030101010101" pitchFamily="2" charset="-122"/>
              </a:rPr>
              <a:t>ResultSet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结果集对象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其中包括数据表中的记录信息。</a:t>
            </a:r>
            <a:endParaRPr lang="zh-CN" altLang="en-US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latin typeface="宋体" panose="02010600030101010101" pitchFamily="2" charset="-122"/>
              </a:rPr>
              <a:t> 通过</a:t>
            </a:r>
            <a:r>
              <a:rPr lang="en-US" altLang="zh-CN">
                <a:latin typeface="宋体" panose="02010600030101010101" pitchFamily="2" charset="-122"/>
              </a:rPr>
              <a:t>ResultSet</a:t>
            </a:r>
            <a:r>
              <a:rPr lang="zh-CN" altLang="en-US">
                <a:latin typeface="宋体" panose="02010600030101010101" pitchFamily="2" charset="-122"/>
              </a:rPr>
              <a:t>结果集对象的</a:t>
            </a:r>
            <a:r>
              <a:rPr lang="en-US" altLang="zh-CN">
                <a:latin typeface="宋体" panose="02010600030101010101" pitchFamily="2" charset="-122"/>
              </a:rPr>
              <a:t>next()</a:t>
            </a:r>
            <a:r>
              <a:rPr lang="zh-CN" altLang="en-US">
                <a:latin typeface="宋体" panose="02010600030101010101" pitchFamily="2" charset="-122"/>
              </a:rPr>
              <a:t>方法，利用循环可以依次访问数据表每一条记录，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再调用</a:t>
            </a:r>
            <a:r>
              <a:rPr lang="en-US" altLang="zh-CN">
                <a:latin typeface="宋体" panose="02010600030101010101" pitchFamily="2" charset="-122"/>
              </a:rPr>
              <a:t>ResultSet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对象</a:t>
            </a:r>
            <a:r>
              <a:rPr lang="en-US" altLang="zh-CN">
                <a:latin typeface="宋体" panose="02010600030101010101" pitchFamily="2" charset="-122"/>
              </a:rPr>
              <a:t>getXXX()</a:t>
            </a:r>
            <a:r>
              <a:rPr lang="zh-CN" altLang="en-US">
                <a:latin typeface="宋体" panose="02010600030101010101" pitchFamily="2" charset="-122"/>
              </a:rPr>
              <a:t>方法</a:t>
            </a:r>
            <a:r>
              <a:rPr lang="en-US" altLang="zh-CN">
                <a:latin typeface="宋体" panose="02010600030101010101" pitchFamily="2" charset="-122"/>
              </a:rPr>
              <a:t>, </a:t>
            </a:r>
            <a:endParaRPr lang="en-US" altLang="zh-CN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可以获得指定列的值。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本地</a:t>
            </a:r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JDBC API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和本机</a:t>
            </a:r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Java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驱动程序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  2</a:t>
            </a:r>
            <a:r>
              <a:rPr lang="zh-CN" altLang="en-US" smtClean="0">
                <a:latin typeface="宋体" panose="02010600030101010101" pitchFamily="2" charset="-122"/>
              </a:rPr>
              <a:t>．本地</a:t>
            </a:r>
            <a:r>
              <a:rPr lang="en-US" altLang="zh-CN" smtClean="0">
                <a:latin typeface="宋体" panose="02010600030101010101" pitchFamily="2" charset="-122"/>
              </a:rPr>
              <a:t>JDBC API</a:t>
            </a:r>
            <a:r>
              <a:rPr lang="zh-CN" altLang="en-US" smtClean="0">
                <a:latin typeface="宋体" panose="02010600030101010101" pitchFamily="2" charset="-122"/>
              </a:rPr>
              <a:t>和本机</a:t>
            </a:r>
            <a:r>
              <a:rPr lang="en-US" altLang="zh-CN" smtClean="0">
                <a:latin typeface="宋体" panose="02010600030101010101" pitchFamily="2" charset="-122"/>
              </a:rPr>
              <a:t>Java</a:t>
            </a:r>
            <a:r>
              <a:rPr lang="zh-CN" altLang="en-US" smtClean="0">
                <a:latin typeface="宋体" panose="02010600030101010101" pitchFamily="2" charset="-122"/>
              </a:rPr>
              <a:t>驱动程序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这种类型的驱动程序，使用本地</a:t>
            </a:r>
            <a:r>
              <a:rPr lang="en-US" altLang="zh-CN" smtClean="0">
                <a:latin typeface="宋体" panose="02010600030101010101" pitchFamily="2" charset="-122"/>
              </a:rPr>
              <a:t>JDBC API</a:t>
            </a:r>
            <a:r>
              <a:rPr lang="zh-CN" altLang="en-US" smtClean="0">
                <a:latin typeface="宋体" panose="02010600030101010101" pitchFamily="2" charset="-122"/>
              </a:rPr>
              <a:t>与数据库厂商专有</a:t>
            </a:r>
            <a:r>
              <a:rPr lang="en-US" altLang="zh-CN" smtClean="0">
                <a:latin typeface="宋体" panose="02010600030101010101" pitchFamily="2" charset="-122"/>
              </a:rPr>
              <a:t>DBMS</a:t>
            </a:r>
            <a:r>
              <a:rPr lang="en-US" altLang="zh-CN" sz="3200" smtClean="0">
                <a:latin typeface="宋体" panose="02010600030101010101" pitchFamily="2" charset="-122"/>
              </a:rPr>
              <a:t>(</a:t>
            </a:r>
            <a:r>
              <a:rPr lang="zh-CN" altLang="en-US" sz="3200" smtClean="0">
                <a:latin typeface="宋体" panose="02010600030101010101" pitchFamily="2" charset="-122"/>
              </a:rPr>
              <a:t>数据库管理系统</a:t>
            </a:r>
            <a:r>
              <a:rPr lang="en-US" altLang="zh-CN" sz="3200" smtClean="0">
                <a:latin typeface="宋体" panose="02010600030101010101" pitchFamily="2" charset="-122"/>
              </a:rPr>
              <a:t>)</a:t>
            </a:r>
            <a:r>
              <a:rPr lang="zh-CN" altLang="en-US" smtClean="0">
                <a:latin typeface="宋体" panose="02010600030101010101" pitchFamily="2" charset="-122"/>
              </a:rPr>
              <a:t>驱动程序的混合形式来提供数据访问，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它比前一种方式要快。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JSP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中的</a:t>
            </a:r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数据库操作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下面</a:t>
            </a:r>
            <a:r>
              <a:rPr lang="en-US" altLang="zh-CN" dirty="0">
                <a:latin typeface="宋体" panose="02010600030101010101" pitchFamily="2" charset="-122"/>
              </a:rPr>
              <a:t>JDBC</a:t>
            </a:r>
            <a:r>
              <a:rPr lang="zh-CN" altLang="en-US" dirty="0">
                <a:latin typeface="宋体" panose="02010600030101010101" pitchFamily="2" charset="-122"/>
              </a:rPr>
              <a:t>访问数据库示例，从</a:t>
            </a:r>
            <a:r>
              <a:rPr lang="en-US" altLang="zh-CN" dirty="0">
                <a:latin typeface="宋体" panose="02010600030101010101" pitchFamily="2" charset="-122"/>
              </a:rPr>
              <a:t>Access</a:t>
            </a:r>
            <a:r>
              <a:rPr lang="zh-CN" altLang="en-US" dirty="0">
                <a:latin typeface="宋体" panose="02010600030101010101" pitchFamily="2" charset="-122"/>
              </a:rPr>
              <a:t>数据库</a:t>
            </a:r>
            <a:r>
              <a:rPr lang="en-US" altLang="zh-CN" dirty="0">
                <a:latin typeface="宋体" panose="02010600030101010101" pitchFamily="2" charset="-122"/>
              </a:rPr>
              <a:t>Student.mdb</a:t>
            </a:r>
            <a:r>
              <a:rPr lang="zh-CN" altLang="en-US" dirty="0">
                <a:latin typeface="宋体" panose="02010600030101010101" pitchFamily="2" charset="-122"/>
              </a:rPr>
              <a:t>中访问</a:t>
            </a:r>
            <a:r>
              <a:rPr lang="en-US" altLang="zh-CN" dirty="0">
                <a:latin typeface="宋体" panose="02010600030101010101" pitchFamily="2" charset="-122"/>
              </a:rPr>
              <a:t>Students</a:t>
            </a:r>
            <a:r>
              <a:rPr lang="zh-CN" altLang="en-US" dirty="0">
                <a:latin typeface="宋体" panose="02010600030101010101" pitchFamily="2" charset="-122"/>
              </a:rPr>
              <a:t>数据表，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再以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表格</a:t>
            </a:r>
            <a:r>
              <a:rPr lang="zh-CN" altLang="en-US" dirty="0">
                <a:latin typeface="宋体" panose="02010600030101010101" pitchFamily="2" charset="-122"/>
              </a:rPr>
              <a:t>的形式依次显示每一条记录</a:t>
            </a:r>
            <a:r>
              <a:rPr lang="zh-CN" altLang="en-US" dirty="0" smtClean="0">
                <a:latin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solidFill>
                  <a:schemeClr val="tx1"/>
                </a:solidFill>
                <a:latin typeface="宋体" panose="02010600030101010101" pitchFamily="2" charset="-122"/>
              </a:rPr>
              <a:t>JDBC</a:t>
            </a:r>
            <a:r>
              <a:rPr lang="zh-CN" altLang="en-US" sz="3600" smtClean="0">
                <a:solidFill>
                  <a:schemeClr val="tx1"/>
                </a:solidFill>
                <a:latin typeface="宋体" panose="02010600030101010101" pitchFamily="2" charset="-122"/>
              </a:rPr>
              <a:t>数据库查询举例</a:t>
            </a:r>
            <a:endParaRPr lang="zh-CN" altLang="en-US" sz="360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&lt;%@ page contentType="text/html; charset=gb2312" language="java" errorPage="" %&gt;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&lt;%@ page pageEncoding="gb2312"%&gt;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&lt;%request.setCharacterEncoding("GB2312");%&gt;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&lt;%@ page import="java.util.*"%&gt;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&lt;%@ page import="java.sql.*"%&gt;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&lt;html&gt;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&lt;head&gt; &lt;title&gt;JSP JDBC Page&lt;/title&gt;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&lt;/head&gt;</a:t>
            </a:r>
            <a:endParaRPr lang="en-US" altLang="zh-CN" sz="28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latin typeface="宋体" panose="02010600030101010101" pitchFamily="2" charset="-122"/>
              </a:rPr>
              <a:t>数据库查询举例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&lt;body bgcolor="#FF99CC"&gt;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&lt;h1&gt;JSP JDBC </a:t>
            </a:r>
            <a:r>
              <a:rPr lang="zh-CN" altLang="en-US" sz="2400" smtClean="0">
                <a:latin typeface="宋体" panose="02010600030101010101" pitchFamily="2" charset="-122"/>
              </a:rPr>
              <a:t>示例</a:t>
            </a:r>
            <a:r>
              <a:rPr lang="en-US" altLang="zh-CN" sz="2400" smtClean="0">
                <a:latin typeface="宋体" panose="02010600030101010101" pitchFamily="2" charset="-122"/>
              </a:rPr>
              <a:t>&lt;/h1&gt;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&lt;%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Connection conn = null;  //</a:t>
            </a:r>
            <a:r>
              <a:rPr lang="zh-CN" altLang="en-US" sz="2400" smtClean="0">
                <a:latin typeface="宋体" panose="02010600030101010101" pitchFamily="2" charset="-122"/>
              </a:rPr>
              <a:t>连接对象</a:t>
            </a:r>
            <a:r>
              <a:rPr lang="en-US" altLang="zh-CN" sz="2400" smtClean="0">
                <a:latin typeface="宋体" panose="02010600030101010101" pitchFamily="2" charset="-122"/>
              </a:rPr>
              <a:t>.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strURL = null;    //JDBC URL</a:t>
            </a:r>
            <a:r>
              <a:rPr lang="zh-CN" altLang="en-US" sz="2400" smtClean="0">
                <a:latin typeface="宋体" panose="02010600030101010101" pitchFamily="2" charset="-122"/>
              </a:rPr>
              <a:t>字符串</a:t>
            </a:r>
            <a:r>
              <a:rPr lang="en-US" altLang="zh-CN" sz="2400" smtClean="0">
                <a:latin typeface="宋体" panose="02010600030101010101" pitchFamily="2" charset="-122"/>
              </a:rPr>
              <a:t>.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Statement stmt = null;   //</a:t>
            </a:r>
            <a:r>
              <a:rPr lang="zh-CN" altLang="en-US" sz="2400" smtClean="0">
                <a:latin typeface="宋体" panose="02010600030101010101" pitchFamily="2" charset="-122"/>
              </a:rPr>
              <a:t>执行</a:t>
            </a:r>
            <a:r>
              <a:rPr lang="en-US" altLang="zh-CN" sz="2400" smtClean="0">
                <a:latin typeface="宋体" panose="02010600030101010101" pitchFamily="2" charset="-122"/>
              </a:rPr>
              <a:t>SQL</a:t>
            </a:r>
            <a:r>
              <a:rPr lang="zh-CN" altLang="en-US" sz="2400" smtClean="0">
                <a:latin typeface="宋体" panose="02010600030101010101" pitchFamily="2" charset="-122"/>
              </a:rPr>
              <a:t>语句对象</a:t>
            </a:r>
            <a:r>
              <a:rPr lang="en-US" altLang="zh-CN" sz="2400" smtClean="0">
                <a:latin typeface="宋体" panose="02010600030101010101" pitchFamily="2" charset="-122"/>
              </a:rPr>
              <a:t>.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ResultSet rs = null;     //</a:t>
            </a:r>
            <a:r>
              <a:rPr lang="zh-CN" altLang="en-US" sz="2400" smtClean="0">
                <a:latin typeface="宋体" panose="02010600030101010101" pitchFamily="2" charset="-122"/>
              </a:rPr>
              <a:t>结果集对象</a:t>
            </a:r>
            <a:r>
              <a:rPr lang="en-US" altLang="zh-CN" sz="2400" smtClean="0">
                <a:latin typeface="宋体" panose="02010600030101010101" pitchFamily="2" charset="-122"/>
              </a:rPr>
              <a:t>.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try{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宋体" panose="02010600030101010101" pitchFamily="2" charset="-122"/>
              </a:rPr>
              <a:t>Class.forName("sun.jdbc.odbc.JdbcOdbcDriver");</a:t>
            </a:r>
            <a:endParaRPr lang="en-US" altLang="zh-CN" sz="20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solidFill>
                  <a:schemeClr val="tx1"/>
                </a:solidFill>
                <a:latin typeface="宋体" panose="02010600030101010101" pitchFamily="2" charset="-122"/>
              </a:rPr>
              <a:t>JDBC</a:t>
            </a:r>
            <a:r>
              <a:rPr lang="zh-CN" altLang="en-US" sz="3200" smtClean="0">
                <a:solidFill>
                  <a:schemeClr val="tx1"/>
                </a:solidFill>
                <a:latin typeface="宋体" panose="02010600030101010101" pitchFamily="2" charset="-122"/>
              </a:rPr>
              <a:t>数据库查询举例</a:t>
            </a:r>
            <a:endParaRPr lang="zh-CN" altLang="en-US" sz="320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strURL="jdbc:odbc:Driver={Microsoft Access Driver (*.mdb)};DBQ=E:/JavaWeb/WebJspData /</a:t>
            </a:r>
            <a:r>
              <a:rPr lang="en-US" altLang="zh-CN" sz="2000" smtClean="0">
                <a:latin typeface="宋体" panose="02010600030101010101" pitchFamily="2" charset="-122"/>
              </a:rPr>
              <a:t>web/</a:t>
            </a:r>
            <a:r>
              <a:rPr lang="en-US" altLang="zh-CN" sz="2400" smtClean="0">
                <a:latin typeface="宋体" panose="02010600030101010101" pitchFamily="2" charset="-122"/>
              </a:rPr>
              <a:t>database/Student.mdb";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conn=DriverManager.getConnection (strURL,"","");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sqlStr="SELECT * FROM Students";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//Statement</a:t>
            </a:r>
            <a:r>
              <a:rPr lang="zh-CN" altLang="en-US" sz="2400" smtClean="0">
                <a:latin typeface="宋体" panose="02010600030101010101" pitchFamily="2" charset="-122"/>
              </a:rPr>
              <a:t>对象没有构造函数，而是通过连接对象的</a:t>
            </a:r>
            <a:r>
              <a:rPr lang="en-US" altLang="zh-CN" sz="2400" smtClean="0">
                <a:latin typeface="宋体" panose="02010600030101010101" pitchFamily="2" charset="-122"/>
              </a:rPr>
              <a:t>Connection.createStatement()</a:t>
            </a:r>
            <a:r>
              <a:rPr lang="zh-CN" altLang="en-US" sz="2400" smtClean="0">
                <a:latin typeface="宋体" panose="02010600030101010101" pitchFamily="2" charset="-122"/>
              </a:rPr>
              <a:t>方法来创建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stmt=conn.createStatement();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rs=stmt.executeQuery(sqlStr);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%&gt;</a:t>
            </a:r>
            <a:endParaRPr lang="en-US" altLang="zh-CN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latin typeface="宋体" panose="02010600030101010101" pitchFamily="2" charset="-122"/>
              </a:rPr>
              <a:t>数据库查询举例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3000" smtClean="0">
                <a:latin typeface="宋体" panose="02010600030101010101" pitchFamily="2" charset="-122"/>
              </a:rPr>
              <a:t>&lt;table width="80%" border="1" &gt;</a:t>
            </a:r>
            <a:endParaRPr lang="en-US" altLang="zh-CN" sz="30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000" smtClean="0">
                <a:latin typeface="宋体" panose="02010600030101010101" pitchFamily="2" charset="-122"/>
              </a:rPr>
              <a:t>&lt;caption&gt;</a:t>
            </a:r>
            <a:r>
              <a:rPr lang="zh-CN" altLang="en-US" sz="3000" smtClean="0">
                <a:latin typeface="宋体" panose="02010600030101010101" pitchFamily="2" charset="-122"/>
              </a:rPr>
              <a:t>学生信息表</a:t>
            </a:r>
            <a:r>
              <a:rPr lang="en-US" altLang="zh-CN" sz="3000" smtClean="0">
                <a:latin typeface="宋体" panose="02010600030101010101" pitchFamily="2" charset="-122"/>
              </a:rPr>
              <a:t>&lt;/caption&gt;</a:t>
            </a:r>
            <a:endParaRPr lang="en-US" altLang="zh-CN" sz="30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000" smtClean="0">
                <a:latin typeface="宋体" panose="02010600030101010101" pitchFamily="2" charset="-122"/>
              </a:rPr>
              <a:t>&lt;tr&gt;</a:t>
            </a:r>
            <a:endParaRPr lang="en-US" altLang="zh-CN" sz="30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000" smtClean="0">
                <a:latin typeface="宋体" panose="02010600030101010101" pitchFamily="2" charset="-122"/>
              </a:rPr>
              <a:t>  &lt;th&gt;</a:t>
            </a:r>
            <a:r>
              <a:rPr lang="zh-CN" altLang="en-US" sz="3000" smtClean="0">
                <a:latin typeface="宋体" panose="02010600030101010101" pitchFamily="2" charset="-122"/>
              </a:rPr>
              <a:t>学号</a:t>
            </a:r>
            <a:r>
              <a:rPr lang="en-US" altLang="zh-CN" sz="3000" smtClean="0">
                <a:latin typeface="宋体" panose="02010600030101010101" pitchFamily="2" charset="-122"/>
              </a:rPr>
              <a:t>&lt;/th&gt;&lt;th&gt;</a:t>
            </a:r>
            <a:r>
              <a:rPr lang="zh-CN" altLang="en-US" sz="3000" smtClean="0">
                <a:latin typeface="宋体" panose="02010600030101010101" pitchFamily="2" charset="-122"/>
              </a:rPr>
              <a:t>姓名</a:t>
            </a:r>
            <a:r>
              <a:rPr lang="en-US" altLang="zh-CN" sz="3000" smtClean="0">
                <a:latin typeface="宋体" panose="02010600030101010101" pitchFamily="2" charset="-122"/>
              </a:rPr>
              <a:t>&lt;/th&gt;&lt;th&gt;</a:t>
            </a:r>
            <a:r>
              <a:rPr lang="zh-CN" altLang="en-US" sz="3000" smtClean="0">
                <a:latin typeface="宋体" panose="02010600030101010101" pitchFamily="2" charset="-122"/>
              </a:rPr>
              <a:t>性别</a:t>
            </a:r>
            <a:r>
              <a:rPr lang="en-US" altLang="zh-CN" sz="3000" smtClean="0">
                <a:latin typeface="宋体" panose="02010600030101010101" pitchFamily="2" charset="-122"/>
              </a:rPr>
              <a:t>&lt;/th&gt;&lt;th&gt;</a:t>
            </a:r>
            <a:r>
              <a:rPr lang="zh-CN" altLang="en-US" sz="3000" smtClean="0">
                <a:latin typeface="宋体" panose="02010600030101010101" pitchFamily="2" charset="-122"/>
              </a:rPr>
              <a:t>出生日期</a:t>
            </a:r>
            <a:r>
              <a:rPr lang="en-US" altLang="zh-CN" sz="3000" smtClean="0">
                <a:latin typeface="宋体" panose="02010600030101010101" pitchFamily="2" charset="-122"/>
              </a:rPr>
              <a:t>&lt;/th&gt;&lt;th&gt;</a:t>
            </a:r>
            <a:r>
              <a:rPr lang="zh-CN" altLang="en-US" sz="3000" smtClean="0">
                <a:latin typeface="宋体" panose="02010600030101010101" pitchFamily="2" charset="-122"/>
              </a:rPr>
              <a:t>所在系别</a:t>
            </a:r>
            <a:r>
              <a:rPr lang="en-US" altLang="zh-CN" sz="3000" smtClean="0">
                <a:latin typeface="宋体" panose="02010600030101010101" pitchFamily="2" charset="-122"/>
              </a:rPr>
              <a:t>&lt;/th&gt;&lt;th&gt;</a:t>
            </a:r>
            <a:r>
              <a:rPr lang="zh-CN" altLang="en-US" sz="3000" smtClean="0">
                <a:latin typeface="宋体" panose="02010600030101010101" pitchFamily="2" charset="-122"/>
              </a:rPr>
              <a:t>总分</a:t>
            </a:r>
            <a:r>
              <a:rPr lang="en-US" altLang="zh-CN" sz="3000" smtClean="0">
                <a:latin typeface="宋体" panose="02010600030101010101" pitchFamily="2" charset="-122"/>
              </a:rPr>
              <a:t>&lt;/th&gt; &lt;/tr&gt;</a:t>
            </a:r>
            <a:endParaRPr lang="en-US" altLang="zh-CN" sz="30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000" smtClean="0">
                <a:latin typeface="宋体" panose="02010600030101010101" pitchFamily="2" charset="-122"/>
              </a:rPr>
              <a:t>&lt;% while(rs.next()){//</a:t>
            </a:r>
            <a:r>
              <a:rPr lang="zh-CN" altLang="en-US" sz="3000" smtClean="0">
                <a:latin typeface="宋体" panose="02010600030101010101" pitchFamily="2" charset="-122"/>
              </a:rPr>
              <a:t>依次获取每一条记录 </a:t>
            </a:r>
            <a:r>
              <a:rPr lang="en-US" altLang="zh-CN" sz="3000" smtClean="0">
                <a:latin typeface="宋体" panose="02010600030101010101" pitchFamily="2" charset="-122"/>
              </a:rPr>
              <a:t>%&gt;  </a:t>
            </a:r>
            <a:endParaRPr lang="en-US" altLang="zh-CN" sz="30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000" smtClean="0">
                <a:latin typeface="宋体" panose="02010600030101010101" pitchFamily="2" charset="-122"/>
              </a:rPr>
              <a:t>&lt;tr &gt; &lt;!-- </a:t>
            </a:r>
            <a:r>
              <a:rPr lang="zh-CN" altLang="en-US" sz="3000" smtClean="0">
                <a:latin typeface="宋体" panose="02010600030101010101" pitchFamily="2" charset="-122"/>
              </a:rPr>
              <a:t>显示记录 </a:t>
            </a:r>
            <a:r>
              <a:rPr lang="en-US" altLang="zh-CN" sz="3000" smtClean="0">
                <a:latin typeface="宋体" panose="02010600030101010101" pitchFamily="2" charset="-122"/>
              </a:rPr>
              <a:t>--&gt;</a:t>
            </a:r>
            <a:endParaRPr lang="en-US" altLang="zh-CN" sz="30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solidFill>
                  <a:schemeClr val="tx1"/>
                </a:solidFill>
                <a:latin typeface="宋体" panose="02010600030101010101" pitchFamily="2" charset="-122"/>
              </a:rPr>
              <a:t>JDBC</a:t>
            </a:r>
            <a:r>
              <a:rPr lang="zh-CN" altLang="en-US" sz="3600" smtClean="0">
                <a:solidFill>
                  <a:schemeClr val="tx1"/>
                </a:solidFill>
                <a:latin typeface="宋体" panose="02010600030101010101" pitchFamily="2" charset="-122"/>
              </a:rPr>
              <a:t>数据库查询举例</a:t>
            </a:r>
            <a:endParaRPr lang="zh-CN" altLang="en-US" sz="360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&lt;td&gt;&lt;%=rs.getString("studentid")%&gt;&lt;/td&gt;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&lt;td&gt;&lt;%=rs.getString("name")%&gt;&lt;/td&gt;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&lt;td&gt;&lt;%=rs.getString("sex")%&gt;&lt;/td&gt;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&lt;td&gt;&lt;%=rs.getString("birthday")%&gt;&lt;/td&gt;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&lt;td&gt;&lt;%=rs.getString("department")%&gt;&lt;/td&gt;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&lt;td&gt;&lt;%=rs.getString("totalscore")%&gt;&lt;/td&gt;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&lt;/tr&gt;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&lt;% } %&gt;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&lt;/table&gt;</a:t>
            </a:r>
            <a:endParaRPr lang="en-US" altLang="zh-CN" sz="28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latin typeface="宋体" panose="02010600030101010101" pitchFamily="2" charset="-122"/>
              </a:rPr>
              <a:t>数据库查询举例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&lt;% 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rs.close();   //</a:t>
            </a:r>
            <a:r>
              <a:rPr lang="zh-CN" altLang="en-US" sz="2800" smtClean="0">
                <a:latin typeface="宋体" panose="02010600030101010101" pitchFamily="2" charset="-122"/>
              </a:rPr>
              <a:t>关闭结果集对象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stmt.close(); //</a:t>
            </a:r>
            <a:r>
              <a:rPr lang="zh-CN" altLang="en-US" sz="2800" smtClean="0">
                <a:latin typeface="宋体" panose="02010600030101010101" pitchFamily="2" charset="-122"/>
              </a:rPr>
              <a:t>关闭执行</a:t>
            </a:r>
            <a:r>
              <a:rPr lang="en-US" altLang="zh-CN" sz="2800" smtClean="0">
                <a:latin typeface="宋体" panose="02010600030101010101" pitchFamily="2" charset="-122"/>
              </a:rPr>
              <a:t>SQL</a:t>
            </a:r>
            <a:r>
              <a:rPr lang="zh-CN" altLang="en-US" sz="2800" smtClean="0">
                <a:latin typeface="宋体" panose="02010600030101010101" pitchFamily="2" charset="-122"/>
              </a:rPr>
              <a:t>语句对象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conn.close(); //</a:t>
            </a:r>
            <a:r>
              <a:rPr lang="zh-CN" altLang="en-US" sz="2800" smtClean="0">
                <a:latin typeface="宋体" panose="02010600030101010101" pitchFamily="2" charset="-122"/>
              </a:rPr>
              <a:t>关闭连接对象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}catch(SQLException e){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out.println (e.toString());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}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%&gt; 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&lt;/body&gt;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&lt;/html&gt;</a:t>
            </a:r>
            <a:endParaRPr lang="en-US" altLang="zh-CN" sz="28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执行带参数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语句的数据库查询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在数据库查询中，经常要给定条件反复进行查询，或实现模糊查询，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这是通过执行带参数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语句来实现。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latin typeface="宋体" panose="02010600030101010101" pitchFamily="2" charset="-122"/>
              </a:rPr>
              <a:t>提供了一个执行带参数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语句的</a:t>
            </a:r>
            <a:r>
              <a:rPr lang="en-US" altLang="zh-CN" smtClean="0">
                <a:latin typeface="宋体" panose="02010600030101010101" pitchFamily="2" charset="-122"/>
              </a:rPr>
              <a:t>PreparedStatement</a:t>
            </a:r>
            <a:r>
              <a:rPr lang="zh-CN" altLang="en-US" smtClean="0">
                <a:latin typeface="宋体" panose="02010600030101010101" pitchFamily="2" charset="-122"/>
              </a:rPr>
              <a:t>对象，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进行带参数的数据库查询。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执行带参数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语句的数据库查询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zh-CN" altLang="en-US" smtClean="0">
                <a:latin typeface="宋体" panose="02010600030101010101" pitchFamily="2" charset="-122"/>
              </a:rPr>
              <a:t>包含于</a:t>
            </a:r>
            <a:r>
              <a:rPr lang="en-US" altLang="zh-CN" smtClean="0">
                <a:latin typeface="宋体" panose="02010600030101010101" pitchFamily="2" charset="-122"/>
              </a:rPr>
              <a:t>PreparedStatement</a:t>
            </a:r>
            <a:r>
              <a:rPr lang="zh-CN" altLang="en-US" smtClean="0">
                <a:latin typeface="宋体" panose="02010600030101010101" pitchFamily="2" charset="-122"/>
              </a:rPr>
              <a:t>对象的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语句中，可具有一个或多个</a:t>
            </a:r>
            <a:r>
              <a:rPr lang="en-US" altLang="zh-CN" smtClean="0">
                <a:latin typeface="宋体" panose="02010600030101010101" pitchFamily="2" charset="-122"/>
              </a:rPr>
              <a:t>IN</a:t>
            </a:r>
            <a:r>
              <a:rPr lang="zh-CN" altLang="en-US" smtClean="0">
                <a:latin typeface="宋体" panose="02010600030101010101" pitchFamily="2" charset="-122"/>
              </a:rPr>
              <a:t>参数。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IN</a:t>
            </a:r>
            <a:r>
              <a:rPr lang="zh-CN" altLang="en-US" smtClean="0">
                <a:latin typeface="宋体" panose="02010600030101010101" pitchFamily="2" charset="-122"/>
              </a:rPr>
              <a:t>参数的值在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语句中未被指定，在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语句中要为每个</a:t>
            </a:r>
            <a:r>
              <a:rPr lang="en-US" altLang="zh-CN" smtClean="0">
                <a:latin typeface="宋体" panose="02010600030101010101" pitchFamily="2" charset="-122"/>
              </a:rPr>
              <a:t>IN</a:t>
            </a:r>
            <a:r>
              <a:rPr lang="zh-CN" altLang="en-US" smtClean="0">
                <a:latin typeface="宋体" panose="02010600030101010101" pitchFamily="2" charset="-122"/>
              </a:rPr>
              <a:t>参数保留一个问号</a:t>
            </a:r>
            <a:r>
              <a:rPr lang="zh-CN" altLang="en-US" smtClean="0">
                <a:latin typeface="Times New Roman" panose="02020603050405020304" pitchFamily="18" charset="0"/>
              </a:rPr>
              <a:t>“</a:t>
            </a:r>
            <a:r>
              <a:rPr lang="en-US" altLang="zh-CN" smtClean="0">
                <a:latin typeface="宋体" panose="02010600030101010101" pitchFamily="2" charset="-122"/>
              </a:rPr>
              <a:t>?</a:t>
            </a:r>
            <a:r>
              <a:rPr lang="en-US" altLang="zh-CN" smtClean="0">
                <a:latin typeface="Times New Roman" panose="02020603050405020304" pitchFamily="18" charset="0"/>
              </a:rPr>
              <a:t>”</a:t>
            </a:r>
            <a:r>
              <a:rPr lang="zh-CN" altLang="en-US" smtClean="0">
                <a:latin typeface="宋体" panose="02010600030101010101" pitchFamily="2" charset="-122"/>
              </a:rPr>
              <a:t>作为占位符。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执行带参数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语句的数据库查询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zh-CN" altLang="en-US" smtClean="0">
                <a:latin typeface="宋体" panose="02010600030101010101" pitchFamily="2" charset="-122"/>
              </a:rPr>
              <a:t>例如：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strSQL ="SELECT * FROM Students where name like ?"; </a:t>
            </a:r>
            <a:endParaRPr lang="en-US" altLang="zh-CN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 //</a:t>
            </a:r>
            <a:r>
              <a:rPr lang="zh-CN" altLang="en-US" smtClean="0">
                <a:latin typeface="宋体" panose="02010600030101010101" pitchFamily="2" charset="-122"/>
              </a:rPr>
              <a:t>代参数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语句字符串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pstmt=conn.prepareStatement(strSQL); //</a:t>
            </a:r>
            <a:r>
              <a:rPr lang="zh-CN" altLang="en-US" smtClean="0">
                <a:latin typeface="宋体" panose="02010600030101010101" pitchFamily="2" charset="-122"/>
              </a:rPr>
              <a:t>创建</a:t>
            </a:r>
            <a:r>
              <a:rPr lang="en-US" altLang="zh-CN" smtClean="0">
                <a:latin typeface="宋体" panose="02010600030101010101" pitchFamily="2" charset="-122"/>
              </a:rPr>
              <a:t>PreparedStatement</a:t>
            </a:r>
            <a:r>
              <a:rPr lang="zh-CN" altLang="en-US" smtClean="0">
                <a:latin typeface="宋体" panose="02010600030101010101" pitchFamily="2" charset="-122"/>
              </a:rPr>
              <a:t>对象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本地</a:t>
            </a:r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JDBC API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和本机</a:t>
            </a:r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Java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驱动程序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zh-CN" altLang="en-US" smtClean="0">
                <a:latin typeface="宋体" panose="02010600030101010101" pitchFamily="2" charset="-122"/>
              </a:rPr>
              <a:t>在这种方式中，</a:t>
            </a:r>
            <a:r>
              <a:rPr lang="en-US" altLang="zh-CN" smtClean="0"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latin typeface="宋体" panose="02010600030101010101" pitchFamily="2" charset="-122"/>
              </a:rPr>
              <a:t>驱动将客户端标准的</a:t>
            </a:r>
            <a:r>
              <a:rPr lang="en-US" altLang="zh-CN" smtClean="0"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latin typeface="宋体" panose="02010600030101010101" pitchFamily="2" charset="-122"/>
              </a:rPr>
              <a:t>调用，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转变为对数据库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DBMS</a:t>
            </a:r>
            <a:r>
              <a:rPr lang="zh-CN" altLang="en-US" smtClean="0">
                <a:latin typeface="宋体" panose="02010600030101010101" pitchFamily="2" charset="-122"/>
              </a:rPr>
              <a:t>驱动程序的本地调用</a:t>
            </a:r>
            <a:r>
              <a:rPr lang="en-US" altLang="zh-CN" smtClean="0">
                <a:latin typeface="宋体" panose="02010600030101010101" pitchFamily="2" charset="-122"/>
              </a:rPr>
              <a:t>(</a:t>
            </a:r>
            <a:r>
              <a:rPr lang="zh-CN" altLang="en-US" smtClean="0">
                <a:latin typeface="宋体" panose="02010600030101010101" pitchFamily="2" charset="-122"/>
              </a:rPr>
              <a:t>客户端调用</a:t>
            </a:r>
            <a:r>
              <a:rPr lang="en-US" altLang="zh-CN" smtClean="0">
                <a:latin typeface="宋体" panose="02010600030101010101" pitchFamily="2" charset="-122"/>
              </a:rPr>
              <a:t>)</a:t>
            </a:r>
            <a:r>
              <a:rPr lang="zh-CN" altLang="en-US" smtClean="0">
                <a:latin typeface="宋体" panose="02010600030101010101" pitchFamily="2" charset="-122"/>
              </a:rPr>
              <a:t>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要求每个运行</a:t>
            </a:r>
            <a:r>
              <a:rPr lang="en-US" altLang="zh-CN" smtClean="0">
                <a:latin typeface="宋体" panose="02010600030101010101" pitchFamily="2" charset="-122"/>
              </a:rPr>
              <a:t>Java</a:t>
            </a:r>
            <a:r>
              <a:rPr lang="zh-CN" altLang="en-US" smtClean="0">
                <a:latin typeface="宋体" panose="02010600030101010101" pitchFamily="2" charset="-122"/>
              </a:rPr>
              <a:t>应用程序的客户端，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必须安装</a:t>
            </a:r>
            <a:r>
              <a:rPr lang="en-US" altLang="zh-CN" smtClean="0">
                <a:latin typeface="宋体" panose="02010600030101010101" pitchFamily="2" charset="-122"/>
              </a:rPr>
              <a:t>Java</a:t>
            </a:r>
            <a:r>
              <a:rPr lang="zh-CN" altLang="en-US" smtClean="0">
                <a:latin typeface="宋体" panose="02010600030101010101" pitchFamily="2" charset="-122"/>
              </a:rPr>
              <a:t>驱动程序和厂商专有的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DBMS</a:t>
            </a:r>
            <a:r>
              <a:rPr lang="zh-CN" altLang="en-US" smtClean="0">
                <a:latin typeface="宋体" panose="02010600030101010101" pitchFamily="2" charset="-122"/>
              </a:rPr>
              <a:t>驱动程序。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执行带参数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语句的数据库查询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zh-CN" altLang="en-US" smtClean="0">
                <a:latin typeface="宋体" panose="02010600030101010101" pitchFamily="2" charset="-122"/>
              </a:rPr>
              <a:t>通过</a:t>
            </a:r>
            <a:r>
              <a:rPr lang="en-US" altLang="zh-CN" smtClean="0">
                <a:latin typeface="宋体" panose="02010600030101010101" pitchFamily="2" charset="-122"/>
              </a:rPr>
              <a:t>PreparedStatement</a:t>
            </a:r>
            <a:r>
              <a:rPr lang="zh-CN" altLang="en-US" smtClean="0">
                <a:latin typeface="宋体" panose="02010600030101010101" pitchFamily="2" charset="-122"/>
              </a:rPr>
              <a:t>对象的</a:t>
            </a:r>
            <a:r>
              <a:rPr lang="en-US" altLang="zh-CN" smtClean="0">
                <a:latin typeface="宋体" panose="02010600030101010101" pitchFamily="2" charset="-122"/>
              </a:rPr>
              <a:t>executeQuery()</a:t>
            </a:r>
            <a:r>
              <a:rPr lang="zh-CN" altLang="en-US" smtClean="0">
                <a:latin typeface="宋体" panose="02010600030101010101" pitchFamily="2" charset="-122"/>
              </a:rPr>
              <a:t>、</a:t>
            </a:r>
            <a:r>
              <a:rPr lang="en-US" altLang="zh-CN" smtClean="0">
                <a:latin typeface="宋体" panose="02010600030101010101" pitchFamily="2" charset="-122"/>
              </a:rPr>
              <a:t>executeUpdate()</a:t>
            </a:r>
            <a:r>
              <a:rPr lang="zh-CN" altLang="en-US" smtClean="0">
                <a:latin typeface="宋体" panose="02010600030101010101" pitchFamily="2" charset="-122"/>
              </a:rPr>
              <a:t>和</a:t>
            </a:r>
            <a:r>
              <a:rPr lang="en-US" altLang="zh-CN" smtClean="0">
                <a:latin typeface="宋体" panose="02010600030101010101" pitchFamily="2" charset="-122"/>
              </a:rPr>
              <a:t>execute()</a:t>
            </a:r>
            <a:r>
              <a:rPr lang="zh-CN" altLang="en-US" smtClean="0">
                <a:latin typeface="宋体" panose="02010600030101010101" pitchFamily="2" charset="-122"/>
              </a:rPr>
              <a:t>方法执行相应的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语句。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mtClean="0">
                <a:latin typeface="宋体" panose="02010600030101010101" pitchFamily="2" charset="-122"/>
              </a:rPr>
              <a:t> 在</a:t>
            </a:r>
            <a:r>
              <a:rPr lang="en-US" altLang="zh-CN" smtClean="0">
                <a:latin typeface="宋体" panose="02010600030101010101" pitchFamily="2" charset="-122"/>
              </a:rPr>
              <a:t>PreparedStatement</a:t>
            </a:r>
            <a:r>
              <a:rPr lang="zh-CN" altLang="en-US" smtClean="0">
                <a:latin typeface="宋体" panose="02010600030101010101" pitchFamily="2" charset="-122"/>
              </a:rPr>
              <a:t>对象执行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语句之前，必须设置每个</a:t>
            </a:r>
            <a:r>
              <a:rPr lang="zh-CN" altLang="en-US" smtClean="0">
                <a:latin typeface="Times New Roman" panose="02020603050405020304" pitchFamily="18" charset="0"/>
              </a:rPr>
              <a:t>“</a:t>
            </a:r>
            <a:r>
              <a:rPr lang="en-US" altLang="zh-CN" smtClean="0">
                <a:latin typeface="宋体" panose="02010600030101010101" pitchFamily="2" charset="-122"/>
              </a:rPr>
              <a:t>?</a:t>
            </a:r>
            <a:r>
              <a:rPr lang="en-US" altLang="zh-CN" smtClean="0">
                <a:latin typeface="Times New Roman" panose="02020603050405020304" pitchFamily="18" charset="0"/>
              </a:rPr>
              <a:t>”</a:t>
            </a:r>
            <a:r>
              <a:rPr lang="zh-CN" altLang="en-US" smtClean="0">
                <a:latin typeface="宋体" panose="02010600030101010101" pitchFamily="2" charset="-122"/>
              </a:rPr>
              <a:t>参数的值，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宋体" panose="02010600030101010101" pitchFamily="2" charset="-122"/>
              </a:rPr>
              <a:t>这是通过调用适当的</a:t>
            </a:r>
            <a:r>
              <a:rPr lang="en-US" altLang="zh-CN" smtClean="0">
                <a:latin typeface="宋体" panose="02010600030101010101" pitchFamily="2" charset="-122"/>
              </a:rPr>
              <a:t>setXXX()</a:t>
            </a:r>
            <a:r>
              <a:rPr lang="zh-CN" altLang="en-US" smtClean="0">
                <a:latin typeface="宋体" panose="02010600030101010101" pitchFamily="2" charset="-122"/>
              </a:rPr>
              <a:t>方法来设置。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mtClean="0">
                <a:latin typeface="宋体" panose="02010600030101010101" pitchFamily="2" charset="-122"/>
              </a:rPr>
              <a:t> 参数值一般由表单提交，通过</a:t>
            </a:r>
            <a:r>
              <a:rPr lang="en-US" altLang="zh-CN" smtClean="0">
                <a:latin typeface="宋体" panose="02010600030101010101" pitchFamily="2" charset="-122"/>
              </a:rPr>
              <a:t>request.getParameter(</a:t>
            </a:r>
            <a:r>
              <a:rPr lang="en-US" altLang="zh-CN" smtClean="0">
                <a:latin typeface="Times New Roman" panose="02020603050405020304" pitchFamily="18" charset="0"/>
              </a:rPr>
              <a:t>“</a:t>
            </a:r>
            <a:r>
              <a:rPr lang="zh-CN" altLang="en-US" smtClean="0">
                <a:latin typeface="宋体" panose="02010600030101010101" pitchFamily="2" charset="-122"/>
              </a:rPr>
              <a:t>表单控件名</a:t>
            </a:r>
            <a:r>
              <a:rPr lang="zh-CN" altLang="en-US" smtClean="0">
                <a:latin typeface="Times New Roman" panose="02020603050405020304" pitchFamily="18" charset="0"/>
              </a:rPr>
              <a:t>”</a:t>
            </a:r>
            <a:r>
              <a:rPr lang="en-US" altLang="zh-CN" smtClean="0">
                <a:latin typeface="宋体" panose="02010600030101010101" pitchFamily="2" charset="-122"/>
              </a:rPr>
              <a:t>)</a:t>
            </a:r>
            <a:r>
              <a:rPr lang="zh-CN" altLang="en-US" smtClean="0">
                <a:latin typeface="宋体" panose="02010600030101010101" pitchFamily="2" charset="-122"/>
              </a:rPr>
              <a:t>方法可获得表单提交的数据。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执行带参数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语句的数据库查询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SQL</a:t>
            </a:r>
            <a:r>
              <a:rPr lang="zh-CN" altLang="en-US" smtClean="0">
                <a:latin typeface="宋体" panose="02010600030101010101" pitchFamily="2" charset="-122"/>
              </a:rPr>
              <a:t>语句中的参数值，可以通过调用</a:t>
            </a:r>
            <a:r>
              <a:rPr lang="en-US" altLang="zh-CN" smtClean="0">
                <a:latin typeface="宋体" panose="02010600030101010101" pitchFamily="2" charset="-122"/>
              </a:rPr>
              <a:t>PreparedStatement</a:t>
            </a:r>
            <a:r>
              <a:rPr lang="zh-CN" altLang="en-US" smtClean="0">
                <a:latin typeface="宋体" panose="02010600030101010101" pitchFamily="2" charset="-122"/>
              </a:rPr>
              <a:t>对象的</a:t>
            </a:r>
            <a:r>
              <a:rPr lang="en-US" altLang="zh-CN" smtClean="0">
                <a:latin typeface="宋体" panose="02010600030101010101" pitchFamily="2" charset="-122"/>
              </a:rPr>
              <a:t>setXXX()</a:t>
            </a:r>
            <a:r>
              <a:rPr lang="zh-CN" altLang="en-US" smtClean="0">
                <a:latin typeface="宋体" panose="02010600030101010101" pitchFamily="2" charset="-122"/>
              </a:rPr>
              <a:t>方法进行设置，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其中</a:t>
            </a:r>
            <a:r>
              <a:rPr lang="en-US" altLang="zh-CN" smtClean="0">
                <a:latin typeface="宋体" panose="02010600030101010101" pitchFamily="2" charset="-122"/>
              </a:rPr>
              <a:t>XXX</a:t>
            </a:r>
            <a:r>
              <a:rPr lang="zh-CN" altLang="en-US" smtClean="0">
                <a:latin typeface="宋体" panose="02010600030101010101" pitchFamily="2" charset="-122"/>
              </a:rPr>
              <a:t>是与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语句一致的参数数据类型。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例如，如果参数为</a:t>
            </a:r>
            <a:r>
              <a:rPr lang="en-US" altLang="zh-CN" smtClean="0">
                <a:latin typeface="宋体" panose="02010600030101010101" pitchFamily="2" charset="-122"/>
              </a:rPr>
              <a:t>String</a:t>
            </a:r>
            <a:r>
              <a:rPr lang="zh-CN" altLang="en-US" smtClean="0">
                <a:latin typeface="宋体" panose="02010600030101010101" pitchFamily="2" charset="-122"/>
              </a:rPr>
              <a:t>类型，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则使用</a:t>
            </a:r>
            <a:r>
              <a:rPr lang="en-US" altLang="zh-CN" smtClean="0">
                <a:latin typeface="宋体" panose="02010600030101010101" pitchFamily="2" charset="-122"/>
              </a:rPr>
              <a:t>setString()</a:t>
            </a:r>
            <a:r>
              <a:rPr lang="zh-CN" altLang="en-US" smtClean="0">
                <a:latin typeface="宋体" panose="02010600030101010101" pitchFamily="2" charset="-122"/>
              </a:rPr>
              <a:t>方法进行设置。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执行带参数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语句的数据库查询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setXXX</a:t>
            </a:r>
            <a:r>
              <a:rPr lang="en-US" altLang="zh-CN" dirty="0">
                <a:latin typeface="宋体" panose="02010600030101010101" pitchFamily="2" charset="-122"/>
              </a:rPr>
              <a:t>()</a:t>
            </a:r>
            <a:r>
              <a:rPr lang="zh-CN" altLang="en-US" dirty="0">
                <a:latin typeface="宋体" panose="02010600030101010101" pitchFamily="2" charset="-122"/>
              </a:rPr>
              <a:t>方法的第一个参数是</a:t>
            </a:r>
            <a:r>
              <a:rPr lang="en-US" altLang="zh-CN" dirty="0">
                <a:latin typeface="宋体" panose="02010600030101010101" pitchFamily="2" charset="-122"/>
              </a:rPr>
              <a:t>SQL</a:t>
            </a:r>
            <a:r>
              <a:rPr lang="zh-CN" altLang="en-US" dirty="0">
                <a:latin typeface="宋体" panose="02010600030101010101" pitchFamily="2" charset="-122"/>
              </a:rPr>
              <a:t>语句中参数的序号位置，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latin typeface="宋体" panose="02010600030101010101" pitchFamily="2" charset="-122"/>
              </a:rPr>
              <a:t>SQL</a:t>
            </a:r>
            <a:r>
              <a:rPr lang="zh-CN" altLang="en-US" dirty="0">
                <a:latin typeface="宋体" panose="02010600030101010101" pitchFamily="2" charset="-122"/>
              </a:rPr>
              <a:t>语句中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第一个</a:t>
            </a:r>
            <a:r>
              <a:rPr lang="zh-CN" altLang="en-US" dirty="0">
                <a:latin typeface="宋体" panose="02010600030101010101" pitchFamily="2" charset="-122"/>
              </a:rPr>
              <a:t>参数序号位置为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，依此类推；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第二个参数是设置该参数的值。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执行带参数</a:t>
            </a:r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语句的数据库查询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例如：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smtClean="0">
                <a:latin typeface="宋体" panose="02010600030101010101" pitchFamily="2" charset="-122"/>
              </a:rPr>
              <a:t>String Param=request.getParameter ("namePara");</a:t>
            </a:r>
            <a:endParaRPr lang="en-US" altLang="zh-CN" sz="32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smtClean="0">
                <a:latin typeface="宋体" panose="02010600030101010101" pitchFamily="2" charset="-122"/>
              </a:rPr>
              <a:t>//</a:t>
            </a:r>
            <a:r>
              <a:rPr lang="zh-CN" altLang="en-US" sz="3200" smtClean="0">
                <a:latin typeface="宋体" panose="02010600030101010101" pitchFamily="2" charset="-122"/>
              </a:rPr>
              <a:t>获得表单提交的参数值</a:t>
            </a:r>
            <a:endParaRPr lang="zh-CN" altLang="en-US" sz="32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smtClean="0">
                <a:latin typeface="宋体" panose="02010600030101010101" pitchFamily="2" charset="-122"/>
              </a:rPr>
              <a:t>pstmt.setString(1,"%"+Param+"%"); </a:t>
            </a:r>
            <a:endParaRPr lang="en-US" altLang="zh-CN" sz="32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smtClean="0">
                <a:latin typeface="宋体" panose="02010600030101010101" pitchFamily="2" charset="-122"/>
              </a:rPr>
              <a:t>//</a:t>
            </a:r>
            <a:r>
              <a:rPr lang="zh-CN" altLang="en-US" sz="3200" smtClean="0">
                <a:latin typeface="宋体" panose="02010600030101010101" pitchFamily="2" charset="-122"/>
              </a:rPr>
              <a:t>设置</a:t>
            </a:r>
            <a:r>
              <a:rPr lang="en-US" altLang="zh-CN" sz="3200" smtClean="0">
                <a:latin typeface="宋体" panose="02010600030101010101" pitchFamily="2" charset="-122"/>
              </a:rPr>
              <a:t>SQL</a:t>
            </a:r>
            <a:r>
              <a:rPr lang="zh-CN" altLang="en-US" sz="3200" smtClean="0">
                <a:latin typeface="宋体" panose="02010600030101010101" pitchFamily="2" charset="-122"/>
              </a:rPr>
              <a:t>语句参数值</a:t>
            </a:r>
            <a:endParaRPr lang="zh-CN" altLang="en-US" sz="32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smtClean="0">
                <a:latin typeface="宋体" panose="02010600030101010101" pitchFamily="2" charset="-122"/>
              </a:rPr>
              <a:t>rs=pstmt.executeQuery();</a:t>
            </a:r>
            <a:endParaRPr lang="en-US" altLang="zh-CN" sz="32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smtClean="0">
                <a:latin typeface="宋体" panose="02010600030101010101" pitchFamily="2" charset="-122"/>
              </a:rPr>
              <a:t>//</a:t>
            </a:r>
            <a:r>
              <a:rPr lang="zh-CN" altLang="en-US" sz="3200" smtClean="0">
                <a:latin typeface="宋体" panose="02010600030101010101" pitchFamily="2" charset="-122"/>
              </a:rPr>
              <a:t>执行</a:t>
            </a:r>
            <a:r>
              <a:rPr lang="en-US" altLang="zh-CN" sz="3200" smtClean="0">
                <a:latin typeface="宋体" panose="02010600030101010101" pitchFamily="2" charset="-122"/>
              </a:rPr>
              <a:t>SQL</a:t>
            </a:r>
            <a:r>
              <a:rPr lang="zh-CN" altLang="en-US" sz="3200" smtClean="0">
                <a:latin typeface="宋体" panose="02010600030101010101" pitchFamily="2" charset="-122"/>
              </a:rPr>
              <a:t>语句产生</a:t>
            </a:r>
            <a:r>
              <a:rPr lang="en-US" altLang="zh-CN" sz="3200" smtClean="0">
                <a:latin typeface="宋体" panose="02010600030101010101" pitchFamily="2" charset="-122"/>
              </a:rPr>
              <a:t>ResultSet</a:t>
            </a:r>
            <a:r>
              <a:rPr lang="zh-CN" altLang="en-US" sz="3200" smtClean="0">
                <a:latin typeface="宋体" panose="02010600030101010101" pitchFamily="2" charset="-122"/>
              </a:rPr>
              <a:t>结果集对象</a:t>
            </a:r>
            <a:endParaRPr lang="zh-CN" altLang="en-US" sz="32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执行带参数</a:t>
            </a:r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语句的数据库查询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smtClean="0">
                <a:latin typeface="宋体" panose="02010600030101010101" pitchFamily="2" charset="-122"/>
              </a:rPr>
              <a:t> </a:t>
            </a:r>
            <a:r>
              <a:rPr lang="zh-CN" altLang="en-US" sz="2800" smtClean="0">
                <a:latin typeface="宋体" panose="02010600030101010101" pitchFamily="2" charset="-122"/>
              </a:rPr>
              <a:t>带参数</a:t>
            </a:r>
            <a:r>
              <a:rPr lang="en-US" altLang="zh-CN" sz="2800" smtClean="0">
                <a:latin typeface="宋体" panose="02010600030101010101" pitchFamily="2" charset="-122"/>
              </a:rPr>
              <a:t>SQL</a:t>
            </a:r>
            <a:r>
              <a:rPr lang="zh-CN" altLang="en-US" sz="2800" smtClean="0">
                <a:latin typeface="宋体" panose="02010600030101010101" pitchFamily="2" charset="-122"/>
              </a:rPr>
              <a:t>语句模糊查询完整例子如下：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&lt;form name="form1" method="post" action="JSP_JDBC.jsp"&gt;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&lt;p&gt;</a:t>
            </a:r>
            <a:r>
              <a:rPr lang="zh-CN" altLang="en-US" sz="2400" smtClean="0">
                <a:latin typeface="宋体" panose="02010600030101010101" pitchFamily="2" charset="-122"/>
              </a:rPr>
              <a:t>请输入查询学生的姓氏</a:t>
            </a:r>
            <a:r>
              <a:rPr lang="en-US" altLang="zh-CN" sz="2400" smtClean="0">
                <a:latin typeface="宋体" panose="02010600030101010101" pitchFamily="2" charset="-122"/>
              </a:rPr>
              <a:t>&lt;/p&gt;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学生姓氏：</a:t>
            </a:r>
            <a:r>
              <a:rPr lang="en-US" altLang="zh-CN" sz="2400" smtClean="0">
                <a:latin typeface="宋体" panose="02010600030101010101" pitchFamily="2" charset="-122"/>
              </a:rPr>
              <a:t>&lt;input type="text" name="namePara" &gt; &lt;br&gt;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&lt;input type="submit" name="submit1" value="</a:t>
            </a:r>
            <a:r>
              <a:rPr lang="zh-CN" altLang="en-US" sz="2400" smtClean="0">
                <a:latin typeface="宋体" panose="02010600030101010101" pitchFamily="2" charset="-122"/>
              </a:rPr>
              <a:t>查询</a:t>
            </a:r>
            <a:r>
              <a:rPr lang="en-US" altLang="zh-CN" sz="2400" smtClean="0">
                <a:latin typeface="宋体" panose="02010600030101010101" pitchFamily="2" charset="-122"/>
              </a:rPr>
              <a:t>"&gt;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&lt;/form&gt;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&lt;%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//</a:t>
            </a:r>
            <a:r>
              <a:rPr lang="zh-CN" altLang="en-US" sz="2400" smtClean="0">
                <a:latin typeface="宋体" panose="02010600030101010101" pitchFamily="2" charset="-122"/>
              </a:rPr>
              <a:t>声明变量</a:t>
            </a:r>
            <a:endParaRPr lang="zh-CN" altLang="en-US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执行带参数</a:t>
            </a:r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语句的数据库查询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Connection conn = null;  //</a:t>
            </a:r>
            <a:r>
              <a:rPr lang="zh-CN" altLang="en-US" sz="2400" smtClean="0">
                <a:latin typeface="宋体" panose="02010600030101010101" pitchFamily="2" charset="-122"/>
              </a:rPr>
              <a:t>连接对象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strURL = null;    //JDBC URL</a:t>
            </a:r>
            <a:r>
              <a:rPr lang="zh-CN" altLang="en-US" sz="2400" smtClean="0">
                <a:latin typeface="宋体" panose="02010600030101010101" pitchFamily="2" charset="-122"/>
              </a:rPr>
              <a:t>字符串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strSQL = null;    //SQL</a:t>
            </a:r>
            <a:r>
              <a:rPr lang="zh-CN" altLang="en-US" sz="2400" smtClean="0">
                <a:latin typeface="宋体" panose="02010600030101010101" pitchFamily="2" charset="-122"/>
              </a:rPr>
              <a:t>语句字符串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PreparedStatement pstmt = null;   //</a:t>
            </a:r>
            <a:r>
              <a:rPr lang="zh-CN" altLang="en-US" sz="2400" smtClean="0">
                <a:latin typeface="宋体" panose="02010600030101010101" pitchFamily="2" charset="-122"/>
              </a:rPr>
              <a:t>语句对象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ResultSet rs = null;     //</a:t>
            </a:r>
            <a:r>
              <a:rPr lang="zh-CN" altLang="en-US" sz="2400" smtClean="0">
                <a:latin typeface="宋体" panose="02010600030101010101" pitchFamily="2" charset="-122"/>
              </a:rPr>
              <a:t>结果集对象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Class.forName("sun.jdbc.odbc.JdbcOdbcDriver"); //</a:t>
            </a:r>
            <a:r>
              <a:rPr lang="zh-CN" altLang="en-US" sz="2400" smtClean="0">
                <a:latin typeface="宋体" panose="02010600030101010101" pitchFamily="2" charset="-122"/>
              </a:rPr>
              <a:t>加载数据库驱动程序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strURL="jdbc:odbc:Driver={Microsoft Access Driver (*.mdb)}; DBQ=E:/JavaWeb/WebJspData/web/Student.mdb";</a:t>
            </a:r>
            <a:endParaRPr lang="en-US" altLang="zh-CN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chemeClr val="tx1"/>
                </a:solidFill>
                <a:latin typeface="宋体" panose="02010600030101010101" pitchFamily="2" charset="-122"/>
              </a:rPr>
              <a:t>执行带参数</a:t>
            </a:r>
            <a:r>
              <a:rPr lang="en-US" altLang="zh-CN" sz="3600" smtClean="0">
                <a:solidFill>
                  <a:schemeClr val="tx1"/>
                </a:solidFill>
                <a:latin typeface="宋体" panose="02010600030101010101" pitchFamily="2" charset="-122"/>
              </a:rPr>
              <a:t>SQL</a:t>
            </a:r>
            <a:r>
              <a:rPr lang="zh-CN" altLang="en-US" sz="3600" smtClean="0">
                <a:solidFill>
                  <a:schemeClr val="tx1"/>
                </a:solidFill>
                <a:latin typeface="宋体" panose="02010600030101010101" pitchFamily="2" charset="-122"/>
              </a:rPr>
              <a:t>语句的数据库查询</a:t>
            </a:r>
            <a:endParaRPr lang="zh-CN" altLang="en-US" sz="360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conn= DriverManager.getConnection (strURL,"","");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strSQL ="SELECT * FROM Students where name like ?"; //SQL</a:t>
            </a:r>
            <a:r>
              <a:rPr lang="zh-CN" altLang="en-US" sz="2400" smtClean="0">
                <a:latin typeface="宋体" panose="02010600030101010101" pitchFamily="2" charset="-122"/>
              </a:rPr>
              <a:t>语句字符串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pstmt=conn.prepareStatement(strSQL);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Param=request.getParameter("namePara"); //</a:t>
            </a:r>
            <a:r>
              <a:rPr lang="zh-CN" altLang="en-US" sz="2400" smtClean="0">
                <a:latin typeface="宋体" panose="02010600030101010101" pitchFamily="2" charset="-122"/>
              </a:rPr>
              <a:t>获得表单提交的学生姓氏参数值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pstmt.setString(1,"%"+Param+"%");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//</a:t>
            </a:r>
            <a:r>
              <a:rPr lang="zh-CN" altLang="en-US" sz="2400" smtClean="0">
                <a:latin typeface="宋体" panose="02010600030101010101" pitchFamily="2" charset="-122"/>
              </a:rPr>
              <a:t>设置</a:t>
            </a:r>
            <a:r>
              <a:rPr lang="en-US" altLang="zh-CN" sz="2400" smtClean="0">
                <a:latin typeface="宋体" panose="02010600030101010101" pitchFamily="2" charset="-122"/>
              </a:rPr>
              <a:t>SQL</a:t>
            </a:r>
            <a:r>
              <a:rPr lang="zh-CN" altLang="en-US" sz="2400" smtClean="0">
                <a:latin typeface="宋体" panose="02010600030101010101" pitchFamily="2" charset="-122"/>
              </a:rPr>
              <a:t>语句参数值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rs=pstmt.executeQuery();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//</a:t>
            </a:r>
            <a:r>
              <a:rPr lang="zh-CN" altLang="en-US" sz="2400" smtClean="0">
                <a:latin typeface="宋体" panose="02010600030101010101" pitchFamily="2" charset="-122"/>
              </a:rPr>
              <a:t>执行</a:t>
            </a:r>
            <a:r>
              <a:rPr lang="en-US" altLang="zh-CN" sz="2400" smtClean="0">
                <a:latin typeface="宋体" panose="02010600030101010101" pitchFamily="2" charset="-122"/>
              </a:rPr>
              <a:t>SQL</a:t>
            </a:r>
            <a:r>
              <a:rPr lang="zh-CN" altLang="en-US" sz="2400" smtClean="0">
                <a:latin typeface="宋体" panose="02010600030101010101" pitchFamily="2" charset="-122"/>
              </a:rPr>
              <a:t>语句产生</a:t>
            </a:r>
            <a:r>
              <a:rPr lang="en-US" altLang="zh-CN" sz="2400" smtClean="0">
                <a:latin typeface="宋体" panose="02010600030101010101" pitchFamily="2" charset="-122"/>
              </a:rPr>
              <a:t>ResultSet</a:t>
            </a:r>
            <a:r>
              <a:rPr lang="zh-CN" altLang="en-US" sz="2400" smtClean="0">
                <a:latin typeface="宋体" panose="02010600030101010101" pitchFamily="2" charset="-122"/>
              </a:rPr>
              <a:t>结果集对象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%&gt;</a:t>
            </a:r>
            <a:endParaRPr lang="en-US" altLang="zh-CN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反向获取数据表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由</a:t>
            </a:r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结果集类我们可以获得查询结果，开可以通过</a:t>
            </a:r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的不同方法来提取不同的查询结果，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反向获取数据表就是一种应用。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默认情况下，</a:t>
            </a:r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对象创建后记录指针停留在首纪录之前，利用</a:t>
            </a:r>
            <a:r>
              <a:rPr lang="en-US" altLang="zh-CN" smtClean="0">
                <a:latin typeface="宋体" panose="02010600030101010101" pitchFamily="2" charset="-122"/>
              </a:rPr>
              <a:t>next()</a:t>
            </a:r>
            <a:r>
              <a:rPr lang="zh-CN" altLang="en-US" smtClean="0">
                <a:latin typeface="宋体" panose="02010600030101010101" pitchFamily="2" charset="-122"/>
              </a:rPr>
              <a:t>方法配合循环可以正向获取数据表每一条记录。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反向获取数据表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如果要反向获取数据表，可以先利用</a:t>
            </a:r>
            <a:r>
              <a:rPr lang="en-US" altLang="zh-CN" dirty="0" err="1">
                <a:latin typeface="宋体" panose="02010600030101010101" pitchFamily="2" charset="-122"/>
              </a:rPr>
              <a:t>afterLast</a:t>
            </a:r>
            <a:r>
              <a:rPr lang="en-US" altLang="zh-CN" dirty="0">
                <a:latin typeface="宋体" panose="02010600030101010101" pitchFamily="2" charset="-122"/>
              </a:rPr>
              <a:t>()</a:t>
            </a:r>
            <a:r>
              <a:rPr lang="zh-CN" altLang="en-US" dirty="0">
                <a:latin typeface="宋体" panose="02010600030101010101" pitchFamily="2" charset="-122"/>
              </a:rPr>
              <a:t>方法将记录指针停留在末纪录之后，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再利用</a:t>
            </a:r>
            <a:r>
              <a:rPr lang="en-US" altLang="zh-CN" dirty="0">
                <a:latin typeface="宋体" panose="02010600030101010101" pitchFamily="2" charset="-122"/>
              </a:rPr>
              <a:t>previous()</a:t>
            </a:r>
            <a:r>
              <a:rPr lang="zh-CN" altLang="en-US" dirty="0">
                <a:latin typeface="宋体" panose="02010600030101010101" pitchFamily="2" charset="-122"/>
              </a:rPr>
              <a:t>方法配合循环可以反向获取数据表的每一条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记录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举例：反向显示数据表。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反向获取数据表举例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&lt;%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Class.forName("sun.jdbc.odbc.JdbcOdbcDriver"); 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//</a:t>
            </a:r>
            <a:r>
              <a:rPr lang="zh-CN" altLang="en-US" sz="2400" smtClean="0">
                <a:latin typeface="宋体" panose="02010600030101010101" pitchFamily="2" charset="-122"/>
              </a:rPr>
              <a:t>加载数据库驱动程序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strURL="jdbc:odbc:Driver={Microsoft Access Driver (*.mdb)};DBQ=E:/JavaWeb/ WebJspData/web/database/Student.mdb"; 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//JDBC URL</a:t>
            </a:r>
            <a:r>
              <a:rPr lang="zh-CN" altLang="en-US" sz="2400" smtClean="0">
                <a:latin typeface="宋体" panose="02010600030101010101" pitchFamily="2" charset="-122"/>
              </a:rPr>
              <a:t>字符串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Connection conn= DriverManager.getConnection (strURL,"","");  //</a:t>
            </a:r>
            <a:r>
              <a:rPr lang="zh-CN" altLang="en-US" sz="2400" smtClean="0">
                <a:latin typeface="宋体" panose="02010600030101010101" pitchFamily="2" charset="-122"/>
              </a:rPr>
              <a:t>创建连接对象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Statement stmt= conn.createStatement (ResultSet.TYPE_SCROLL_INSENSITIVE, ResultSet.CONCUR_READ_ONLY); //</a:t>
            </a:r>
            <a:r>
              <a:rPr lang="zh-CN" altLang="en-US" sz="2400" smtClean="0">
                <a:latin typeface="宋体" panose="02010600030101010101" pitchFamily="2" charset="-122"/>
              </a:rPr>
              <a:t>创建语句对象</a:t>
            </a:r>
            <a:endParaRPr lang="zh-CN" altLang="en-US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本地</a:t>
            </a:r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JDBC API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和本机</a:t>
            </a:r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Java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驱动程序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Group 22"/>
          <p:cNvGrpSpPr/>
          <p:nvPr/>
        </p:nvGrpSpPr>
        <p:grpSpPr bwMode="auto">
          <a:xfrm>
            <a:off x="304800" y="1905000"/>
            <a:ext cx="8534400" cy="3800475"/>
            <a:chOff x="192" y="1200"/>
            <a:chExt cx="5376" cy="2394"/>
          </a:xfrm>
        </p:grpSpPr>
        <p:sp>
          <p:nvSpPr>
            <p:cNvPr id="20484" name="Rectangle 6"/>
            <p:cNvSpPr>
              <a:spLocks noChangeArrowheads="1"/>
            </p:cNvSpPr>
            <p:nvPr/>
          </p:nvSpPr>
          <p:spPr bwMode="auto">
            <a:xfrm>
              <a:off x="192" y="1200"/>
              <a:ext cx="5376" cy="196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FF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5" name="Rectangle 7"/>
            <p:cNvSpPr>
              <a:spLocks noChangeArrowheads="1"/>
            </p:cNvSpPr>
            <p:nvPr/>
          </p:nvSpPr>
          <p:spPr bwMode="auto">
            <a:xfrm>
              <a:off x="336" y="1392"/>
              <a:ext cx="4176" cy="1584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CCFF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6" name="Text Box 8"/>
            <p:cNvSpPr txBox="1">
              <a:spLocks noChangeArrowheads="1"/>
            </p:cNvSpPr>
            <p:nvPr/>
          </p:nvSpPr>
          <p:spPr bwMode="auto">
            <a:xfrm>
              <a:off x="432" y="1672"/>
              <a:ext cx="1104" cy="44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CCFF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Java</a:t>
              </a:r>
              <a:r>
                <a:rPr lang="zh-CN" altLang="en-US" sz="2000" b="1"/>
                <a:t>应用程序</a:t>
              </a:r>
              <a:r>
                <a:rPr lang="zh-CN" altLang="en-US"/>
                <a:t> </a:t>
              </a:r>
              <a:endParaRPr lang="zh-CN" altLang="en-US"/>
            </a:p>
          </p:txBody>
        </p:sp>
        <p:sp>
          <p:nvSpPr>
            <p:cNvPr id="20487" name="Oval 9"/>
            <p:cNvSpPr>
              <a:spLocks noChangeArrowheads="1"/>
            </p:cNvSpPr>
            <p:nvPr/>
          </p:nvSpPr>
          <p:spPr bwMode="auto">
            <a:xfrm>
              <a:off x="432" y="2208"/>
              <a:ext cx="1008" cy="480"/>
            </a:xfrm>
            <a:prstGeom prst="ellipse">
              <a:avLst/>
            </a:prstGeom>
            <a:solidFill>
              <a:srgbClr val="E5D093"/>
            </a:solidFill>
            <a:ln w="12700">
              <a:solidFill>
                <a:srgbClr val="00CCFF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JDBC API</a:t>
              </a:r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20488" name="AutoShape 10"/>
            <p:cNvSpPr>
              <a:spLocks noChangeArrowheads="1"/>
            </p:cNvSpPr>
            <p:nvPr/>
          </p:nvSpPr>
          <p:spPr bwMode="auto">
            <a:xfrm>
              <a:off x="1584" y="2208"/>
              <a:ext cx="1296" cy="528"/>
            </a:xfrm>
            <a:prstGeom prst="hexagon">
              <a:avLst>
                <a:gd name="adj" fmla="val 61364"/>
                <a:gd name="vf" fmla="val 115470"/>
              </a:avLst>
            </a:prstGeom>
            <a:solidFill>
              <a:srgbClr val="00FFFF"/>
            </a:solidFill>
            <a:ln w="12700">
              <a:solidFill>
                <a:srgbClr val="00CCFF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/>
                <a:t>JDBC</a:t>
              </a:r>
              <a:r>
                <a:rPr lang="zh-CN" altLang="en-US" b="1"/>
                <a:t>驱动程序 </a:t>
              </a:r>
              <a:endParaRPr lang="zh-CN" altLang="en-US" b="1"/>
            </a:p>
          </p:txBody>
        </p:sp>
        <p:sp>
          <p:nvSpPr>
            <p:cNvPr id="20489" name="Line 11"/>
            <p:cNvSpPr>
              <a:spLocks noChangeShapeType="1"/>
            </p:cNvSpPr>
            <p:nvPr/>
          </p:nvSpPr>
          <p:spPr bwMode="auto">
            <a:xfrm>
              <a:off x="1440" y="2473"/>
              <a:ext cx="1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0" name="Line 12"/>
            <p:cNvSpPr>
              <a:spLocks noChangeShapeType="1"/>
            </p:cNvSpPr>
            <p:nvPr/>
          </p:nvSpPr>
          <p:spPr bwMode="auto">
            <a:xfrm>
              <a:off x="912" y="1968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1" name="Oval 15"/>
            <p:cNvSpPr>
              <a:spLocks noChangeArrowheads="1"/>
            </p:cNvSpPr>
            <p:nvPr/>
          </p:nvSpPr>
          <p:spPr bwMode="auto">
            <a:xfrm>
              <a:off x="3216" y="2160"/>
              <a:ext cx="1200" cy="624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CCFF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厂商专有</a:t>
              </a:r>
              <a:endParaRPr lang="zh-CN" altLang="en-US" b="1"/>
            </a:p>
            <a:p>
              <a:pPr algn="ctr"/>
              <a:r>
                <a:rPr lang="en-US" altLang="zh-CN" b="1"/>
                <a:t>DBMS</a:t>
              </a:r>
              <a:r>
                <a:rPr lang="zh-CN" altLang="en-US" b="1"/>
                <a:t>驱动程序</a:t>
              </a:r>
              <a:endParaRPr lang="zh-CN" altLang="en-US"/>
            </a:p>
          </p:txBody>
        </p:sp>
        <p:sp>
          <p:nvSpPr>
            <p:cNvPr id="20492" name="AutoShape 18"/>
            <p:cNvSpPr>
              <a:spLocks noChangeArrowheads="1"/>
            </p:cNvSpPr>
            <p:nvPr/>
          </p:nvSpPr>
          <p:spPr bwMode="auto">
            <a:xfrm>
              <a:off x="4656" y="2256"/>
              <a:ext cx="720" cy="432"/>
            </a:xfrm>
            <a:prstGeom prst="flowChartMagneticDisk">
              <a:avLst/>
            </a:prstGeom>
            <a:solidFill>
              <a:srgbClr val="00FF00"/>
            </a:solidFill>
            <a:ln w="1587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数据源</a:t>
              </a:r>
              <a:r>
                <a:rPr lang="zh-CN" altLang="en-US"/>
                <a:t> </a:t>
              </a:r>
              <a:endParaRPr lang="zh-CN" altLang="en-US"/>
            </a:p>
          </p:txBody>
        </p:sp>
        <p:sp>
          <p:nvSpPr>
            <p:cNvPr id="20493" name="Line 19"/>
            <p:cNvSpPr>
              <a:spLocks noChangeShapeType="1"/>
            </p:cNvSpPr>
            <p:nvPr/>
          </p:nvSpPr>
          <p:spPr bwMode="auto">
            <a:xfrm flipV="1">
              <a:off x="2880" y="2496"/>
              <a:ext cx="33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4" name="Text Box 20"/>
            <p:cNvSpPr txBox="1">
              <a:spLocks noChangeArrowheads="1"/>
            </p:cNvSpPr>
            <p:nvPr/>
          </p:nvSpPr>
          <p:spPr bwMode="auto">
            <a:xfrm>
              <a:off x="1296" y="3264"/>
              <a:ext cx="3429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/>
                <a:t>本地</a:t>
              </a:r>
              <a:r>
                <a:rPr lang="en-US" altLang="zh-CN" sz="2800"/>
                <a:t>JDBC API </a:t>
              </a:r>
              <a:r>
                <a:rPr lang="zh-CN" altLang="en-US" sz="2800"/>
                <a:t>和 本机</a:t>
              </a:r>
              <a:r>
                <a:rPr lang="en-US" altLang="zh-CN" sz="2800"/>
                <a:t>Java</a:t>
              </a:r>
              <a:r>
                <a:rPr lang="zh-CN" altLang="en-US" sz="2800"/>
                <a:t>驱动  </a:t>
              </a:r>
              <a:endParaRPr lang="zh-CN" altLang="en-US" sz="2800"/>
            </a:p>
          </p:txBody>
        </p:sp>
        <p:sp>
          <p:nvSpPr>
            <p:cNvPr id="20495" name="Line 21"/>
            <p:cNvSpPr>
              <a:spLocks noChangeShapeType="1"/>
            </p:cNvSpPr>
            <p:nvPr/>
          </p:nvSpPr>
          <p:spPr bwMode="auto">
            <a:xfrm flipV="1">
              <a:off x="4416" y="2496"/>
              <a:ext cx="24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反向获取数据表举例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strSQL="SELECT * FROM Students";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//SQL</a:t>
            </a:r>
            <a:r>
              <a:rPr lang="zh-CN" altLang="en-US" sz="2400" smtClean="0">
                <a:latin typeface="宋体" panose="02010600030101010101" pitchFamily="2" charset="-122"/>
              </a:rPr>
              <a:t>语句字符串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ResultSet rs=stmt.executeQuery(strSQL);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//</a:t>
            </a:r>
            <a:r>
              <a:rPr lang="zh-CN" altLang="en-US" sz="2400" smtClean="0">
                <a:latin typeface="宋体" panose="02010600030101010101" pitchFamily="2" charset="-122"/>
              </a:rPr>
              <a:t>创建结果集对象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rs.afterLast();//</a:t>
            </a:r>
            <a:r>
              <a:rPr lang="zh-CN" altLang="en-US" sz="2400" smtClean="0">
                <a:latin typeface="宋体" panose="02010600030101010101" pitchFamily="2" charset="-122"/>
              </a:rPr>
              <a:t>将记录指针移到最后一条记录 </a:t>
            </a:r>
            <a:r>
              <a:rPr lang="en-US" altLang="zh-CN" sz="2400" smtClean="0">
                <a:latin typeface="宋体" panose="02010600030101010101" pitchFamily="2" charset="-122"/>
              </a:rPr>
              <a:t>%&gt;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</a:rPr>
              <a:t>…</a:t>
            </a:r>
            <a:r>
              <a:rPr lang="en-US" altLang="zh-CN" sz="2400" smtClean="0">
                <a:latin typeface="宋体" panose="02010600030101010101" pitchFamily="2" charset="-122"/>
              </a:rPr>
              <a:t> </a:t>
            </a:r>
            <a:r>
              <a:rPr lang="zh-CN" altLang="en-US" sz="2400" smtClean="0">
                <a:latin typeface="宋体" panose="02010600030101010101" pitchFamily="2" charset="-122"/>
              </a:rPr>
              <a:t>显示数据表表头 </a:t>
            </a:r>
            <a:r>
              <a:rPr lang="en-US" altLang="zh-CN" sz="2400" smtClean="0">
                <a:latin typeface="Times New Roman" panose="02020603050405020304" pitchFamily="18" charset="0"/>
              </a:rPr>
              <a:t>…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&lt;% while(rs.previous()){ //</a:t>
            </a:r>
            <a:r>
              <a:rPr lang="zh-CN" altLang="en-US" sz="2400" smtClean="0">
                <a:latin typeface="宋体" panose="02010600030101010101" pitchFamily="2" charset="-122"/>
              </a:rPr>
              <a:t>反向依次获取每一条记录 </a:t>
            </a:r>
            <a:r>
              <a:rPr lang="en-US" altLang="zh-CN" sz="2400" smtClean="0">
                <a:latin typeface="宋体" panose="02010600030101010101" pitchFamily="2" charset="-122"/>
              </a:rPr>
              <a:t>%&gt;  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</a:rPr>
              <a:t>…</a:t>
            </a:r>
            <a:r>
              <a:rPr lang="en-US" altLang="zh-CN" sz="2400" smtClean="0">
                <a:latin typeface="宋体" panose="02010600030101010101" pitchFamily="2" charset="-122"/>
              </a:rPr>
              <a:t> </a:t>
            </a:r>
            <a:r>
              <a:rPr lang="zh-CN" altLang="en-US" sz="2400" smtClean="0">
                <a:latin typeface="宋体" panose="02010600030101010101" pitchFamily="2" charset="-122"/>
              </a:rPr>
              <a:t>显示数据表记录 </a:t>
            </a:r>
            <a:r>
              <a:rPr lang="en-US" altLang="zh-CN" sz="2400" smtClean="0">
                <a:latin typeface="Times New Roman" panose="02020603050405020304" pitchFamily="18" charset="0"/>
              </a:rPr>
              <a:t>…</a:t>
            </a:r>
            <a:r>
              <a:rPr lang="en-US" altLang="zh-CN" sz="2400" smtClean="0">
                <a:latin typeface="宋体" panose="02010600030101010101" pitchFamily="2" charset="-122"/>
              </a:rPr>
              <a:t> }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rs.close();   //</a:t>
            </a:r>
            <a:r>
              <a:rPr lang="zh-CN" altLang="en-US" sz="2400" smtClean="0">
                <a:latin typeface="宋体" panose="02010600030101010101" pitchFamily="2" charset="-122"/>
              </a:rPr>
              <a:t>关闭结果集对象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stmt.close(); //</a:t>
            </a:r>
            <a:r>
              <a:rPr lang="zh-CN" altLang="en-US" sz="2400" smtClean="0">
                <a:latin typeface="宋体" panose="02010600030101010101" pitchFamily="2" charset="-122"/>
              </a:rPr>
              <a:t>关闭执行</a:t>
            </a:r>
            <a:r>
              <a:rPr lang="en-US" altLang="zh-CN" sz="2400" smtClean="0">
                <a:latin typeface="宋体" panose="02010600030101010101" pitchFamily="2" charset="-122"/>
              </a:rPr>
              <a:t>SQL</a:t>
            </a:r>
            <a:r>
              <a:rPr lang="zh-CN" altLang="en-US" sz="2400" smtClean="0">
                <a:latin typeface="宋体" panose="02010600030101010101" pitchFamily="2" charset="-122"/>
              </a:rPr>
              <a:t>语句对象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conn.close(); //</a:t>
            </a:r>
            <a:r>
              <a:rPr lang="zh-CN" altLang="en-US" sz="2400" smtClean="0">
                <a:latin typeface="宋体" panose="02010600030101010101" pitchFamily="2" charset="-122"/>
              </a:rPr>
              <a:t>关闭连接对象</a:t>
            </a:r>
            <a:endParaRPr lang="zh-CN" altLang="en-US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分页显示数据表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mtClean="0">
                <a:latin typeface="宋体" panose="02010600030101010101" pitchFamily="2" charset="-122"/>
              </a:rPr>
              <a:t> 当用户查询的记录太多时，如果每次都全部显示，无疑会增加客户端和服务器端的负担，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宋体" panose="02010600030101010101" pitchFamily="2" charset="-122"/>
              </a:rPr>
              <a:t>若采用分页查询显示记录会产生好的效果。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mtClean="0">
                <a:latin typeface="宋体" panose="02010600030101010101" pitchFamily="2" charset="-122"/>
              </a:rPr>
              <a:t> 要实现分页显示程序需要设置变量保存以下信息：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宋体" panose="02010600030101010101" pitchFamily="2" charset="-122"/>
              </a:rPr>
              <a:t>总记录数、每页录数、总页数、当前页码、当前页首纪录等。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分页显示数据表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由</a:t>
            </a:r>
            <a:r>
              <a:rPr lang="en-US" altLang="zh-CN">
                <a:latin typeface="宋体" panose="02010600030101010101" pitchFamily="2" charset="-122"/>
              </a:rPr>
              <a:t>getRow()</a:t>
            </a:r>
            <a:r>
              <a:rPr lang="zh-CN" altLang="en-US">
                <a:latin typeface="宋体" panose="02010600030101010101" pitchFamily="2" charset="-122"/>
              </a:rPr>
              <a:t>方法可以得到当前记录号，在配合</a:t>
            </a:r>
            <a:r>
              <a:rPr lang="en-US" altLang="zh-CN">
                <a:latin typeface="宋体" panose="02010600030101010101" pitchFamily="2" charset="-122"/>
              </a:rPr>
              <a:t>last()</a:t>
            </a:r>
            <a:r>
              <a:rPr lang="zh-CN" altLang="en-US">
                <a:latin typeface="宋体" panose="02010600030101010101" pitchFamily="2" charset="-122"/>
              </a:rPr>
              <a:t>方法将记录指针移到末纪录，获得总记录数；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利用</a:t>
            </a:r>
            <a:r>
              <a:rPr lang="en-US" altLang="zh-CN">
                <a:latin typeface="宋体" panose="02010600030101010101" pitchFamily="2" charset="-122"/>
              </a:rPr>
              <a:t>absolute()</a:t>
            </a:r>
            <a:r>
              <a:rPr lang="zh-CN" altLang="en-US">
                <a:latin typeface="宋体" panose="02010600030101010101" pitchFamily="2" charset="-122"/>
              </a:rPr>
              <a:t>方法可以定位当前页首纪录的纪录号。</a:t>
            </a:r>
            <a:endParaRPr lang="zh-CN" altLang="en-US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latin typeface="宋体" panose="02010600030101010101" pitchFamily="2" charset="-122"/>
              </a:rPr>
              <a:t> 更换显示页是将超链接作为按钮来实现，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3200">
                <a:latin typeface="宋体" panose="02010600030101010101" pitchFamily="2" charset="-122"/>
              </a:rPr>
              <a:t>包括</a:t>
            </a:r>
            <a:r>
              <a:rPr lang="zh-CN" altLang="en-US" sz="3200">
                <a:latin typeface="Times New Roman" panose="02020603050405020304"/>
              </a:rPr>
              <a:t>“</a:t>
            </a:r>
            <a:r>
              <a:rPr lang="zh-CN" altLang="en-US" sz="3200">
                <a:latin typeface="宋体" panose="02010600030101010101" pitchFamily="2" charset="-122"/>
              </a:rPr>
              <a:t>上一页</a:t>
            </a:r>
            <a:r>
              <a:rPr lang="zh-CN" altLang="en-US" sz="3200">
                <a:latin typeface="Times New Roman" panose="02020603050405020304"/>
              </a:rPr>
              <a:t>”</a:t>
            </a:r>
            <a:r>
              <a:rPr lang="zh-CN" altLang="en-US" sz="3200">
                <a:latin typeface="宋体" panose="02010600030101010101" pitchFamily="2" charset="-122"/>
              </a:rPr>
              <a:t>、</a:t>
            </a:r>
            <a:r>
              <a:rPr lang="zh-CN" altLang="en-US" sz="3200">
                <a:latin typeface="Times New Roman" panose="02020603050405020304"/>
              </a:rPr>
              <a:t>“</a:t>
            </a:r>
            <a:r>
              <a:rPr lang="zh-CN" altLang="en-US" sz="3200">
                <a:latin typeface="宋体" panose="02010600030101010101" pitchFamily="2" charset="-122"/>
              </a:rPr>
              <a:t>下一页</a:t>
            </a:r>
            <a:r>
              <a:rPr lang="zh-CN" altLang="en-US" sz="3200">
                <a:latin typeface="Times New Roman" panose="02020603050405020304"/>
              </a:rPr>
              <a:t>”</a:t>
            </a:r>
            <a:r>
              <a:rPr lang="zh-CN" altLang="en-US" sz="3200">
                <a:latin typeface="宋体" panose="02010600030101010101" pitchFamily="2" charset="-122"/>
              </a:rPr>
              <a:t>、</a:t>
            </a:r>
            <a:r>
              <a:rPr lang="zh-CN" altLang="en-US" sz="3200">
                <a:latin typeface="Times New Roman" panose="02020603050405020304"/>
              </a:rPr>
              <a:t>“</a:t>
            </a:r>
            <a:r>
              <a:rPr lang="zh-CN" altLang="en-US" sz="3200">
                <a:latin typeface="宋体" panose="02010600030101010101" pitchFamily="2" charset="-122"/>
              </a:rPr>
              <a:t>首页</a:t>
            </a:r>
            <a:r>
              <a:rPr lang="zh-CN" altLang="en-US" sz="3200">
                <a:latin typeface="Times New Roman" panose="02020603050405020304"/>
              </a:rPr>
              <a:t>”</a:t>
            </a:r>
            <a:r>
              <a:rPr lang="zh-CN" altLang="en-US" sz="3200">
                <a:latin typeface="宋体" panose="02010600030101010101" pitchFamily="2" charset="-122"/>
              </a:rPr>
              <a:t>和</a:t>
            </a:r>
            <a:r>
              <a:rPr lang="zh-CN" altLang="en-US" sz="3200">
                <a:latin typeface="Times New Roman" panose="02020603050405020304"/>
              </a:rPr>
              <a:t>“</a:t>
            </a:r>
            <a:r>
              <a:rPr lang="zh-CN" altLang="en-US" sz="3200">
                <a:latin typeface="宋体" panose="02010600030101010101" pitchFamily="2" charset="-122"/>
              </a:rPr>
              <a:t>末页</a:t>
            </a:r>
            <a:r>
              <a:rPr lang="zh-CN" altLang="en-US" sz="3200">
                <a:latin typeface="Times New Roman" panose="02020603050405020304"/>
              </a:rPr>
              <a:t>”</a:t>
            </a:r>
            <a:r>
              <a:rPr lang="zh-CN" altLang="en-US" sz="3200">
                <a:latin typeface="宋体" panose="02010600030101010101" pitchFamily="2" charset="-122"/>
              </a:rPr>
              <a:t>，</a:t>
            </a:r>
            <a:endParaRPr lang="zh-CN" altLang="en-US" sz="320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并通过</a:t>
            </a:r>
            <a:r>
              <a:rPr lang="en-US" altLang="zh-CN">
                <a:latin typeface="宋体" panose="02010600030101010101" pitchFamily="2" charset="-122"/>
              </a:rPr>
              <a:t>URL</a:t>
            </a:r>
            <a:r>
              <a:rPr lang="zh-CN" altLang="en-US">
                <a:latin typeface="宋体" panose="02010600030101010101" pitchFamily="2" charset="-122"/>
              </a:rPr>
              <a:t>代参数表示出要显示的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页码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分页显示数据表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还需要设置可滚动的</a:t>
            </a:r>
            <a:r>
              <a:rPr lang="en-US" altLang="zh-CN">
                <a:latin typeface="宋体" panose="02010600030101010101" pitchFamily="2" charset="-122"/>
              </a:rPr>
              <a:t>ResultSet</a:t>
            </a:r>
            <a:r>
              <a:rPr lang="zh-CN" altLang="en-US">
                <a:latin typeface="宋体" panose="02010600030101010101" pitchFamily="2" charset="-122"/>
              </a:rPr>
              <a:t>结果集，通过</a:t>
            </a:r>
            <a:r>
              <a:rPr lang="zh-CN" altLang="en-US">
                <a:latin typeface="Times New Roman" panose="02020603050405020304"/>
              </a:rPr>
              <a:t>“</a:t>
            </a:r>
            <a:r>
              <a:rPr lang="en-US" altLang="zh-CN">
                <a:latin typeface="宋体" panose="02010600030101010101" pitchFamily="2" charset="-122"/>
              </a:rPr>
              <a:t>TYPE_SCROLL_INSENSITIVE</a:t>
            </a:r>
            <a:r>
              <a:rPr lang="en-US" altLang="zh-CN">
                <a:latin typeface="Times New Roman" panose="02020603050405020304"/>
              </a:rPr>
              <a:t>”</a:t>
            </a:r>
            <a:r>
              <a:rPr lang="zh-CN" altLang="en-US">
                <a:latin typeface="宋体" panose="02010600030101010101" pitchFamily="2" charset="-122"/>
              </a:rPr>
              <a:t>参数设置，允许在列表中向前或向后移动，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而且可以对记录执针进行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绝对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相对</a:t>
            </a:r>
            <a:r>
              <a:rPr lang="zh-CN" altLang="en-US">
                <a:latin typeface="宋体" panose="02010600030101010101" pitchFamily="2" charset="-122"/>
              </a:rPr>
              <a:t>定位；</a:t>
            </a:r>
            <a:endParaRPr lang="zh-CN" altLang="en-US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latin typeface="宋体" panose="02010600030101010101" pitchFamily="2" charset="-122"/>
              </a:rPr>
              <a:t> 通过</a:t>
            </a:r>
            <a:r>
              <a:rPr lang="zh-CN" altLang="en-US">
                <a:latin typeface="Times New Roman" panose="02020603050405020304"/>
              </a:rPr>
              <a:t>“</a:t>
            </a:r>
            <a:r>
              <a:rPr lang="en-US" altLang="zh-CN">
                <a:latin typeface="宋体" panose="02010600030101010101" pitchFamily="2" charset="-122"/>
              </a:rPr>
              <a:t>CONCUR_READ_ONLY</a:t>
            </a:r>
            <a:r>
              <a:rPr lang="en-US" altLang="zh-CN">
                <a:latin typeface="Times New Roman" panose="02020603050405020304"/>
              </a:rPr>
              <a:t>”</a:t>
            </a:r>
            <a:r>
              <a:rPr lang="zh-CN" altLang="en-US">
                <a:latin typeface="宋体" panose="02010600030101010101" pitchFamily="2" charset="-122"/>
              </a:rPr>
              <a:t>参数设置只读不可以更新。</a:t>
            </a:r>
            <a:endParaRPr lang="zh-CN" altLang="en-US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latin typeface="宋体" panose="02010600030101010101" pitchFamily="2" charset="-122"/>
              </a:rPr>
              <a:t>程序代码如下：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chemeClr val="tx1"/>
                </a:solidFill>
                <a:latin typeface="宋体" panose="02010600030101010101" pitchFamily="2" charset="-122"/>
              </a:rPr>
              <a:t>分页显示数据表举例</a:t>
            </a:r>
            <a:endParaRPr lang="zh-CN" altLang="en-US" sz="360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//</a:t>
            </a:r>
            <a:r>
              <a:rPr lang="zh-CN" altLang="en-US" sz="2400" smtClean="0">
                <a:latin typeface="宋体" panose="02010600030101010101" pitchFamily="2" charset="-122"/>
              </a:rPr>
              <a:t>声明变量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Connection conn = null;  //</a:t>
            </a:r>
            <a:r>
              <a:rPr lang="zh-CN" altLang="en-US" sz="2400" smtClean="0">
                <a:latin typeface="宋体" panose="02010600030101010101" pitchFamily="2" charset="-122"/>
              </a:rPr>
              <a:t>连接对象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strURL = null;    //JDBC URL</a:t>
            </a:r>
            <a:r>
              <a:rPr lang="zh-CN" altLang="en-US" sz="2400" smtClean="0">
                <a:latin typeface="宋体" panose="02010600030101010101" pitchFamily="2" charset="-122"/>
              </a:rPr>
              <a:t>字符串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Statement stmt = null;   //</a:t>
            </a:r>
            <a:r>
              <a:rPr lang="zh-CN" altLang="en-US" sz="2400" smtClean="0">
                <a:latin typeface="宋体" panose="02010600030101010101" pitchFamily="2" charset="-122"/>
              </a:rPr>
              <a:t>语句对象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strSQL = null;    //SQL</a:t>
            </a:r>
            <a:r>
              <a:rPr lang="zh-CN" altLang="en-US" sz="2400" smtClean="0">
                <a:latin typeface="宋体" panose="02010600030101010101" pitchFamily="2" charset="-122"/>
              </a:rPr>
              <a:t>语句字符串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ResultSet rs = null;     //</a:t>
            </a:r>
            <a:r>
              <a:rPr lang="zh-CN" altLang="en-US" sz="2400" smtClean="0">
                <a:latin typeface="宋体" panose="02010600030101010101" pitchFamily="2" charset="-122"/>
              </a:rPr>
              <a:t>结果集对象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int pageSize;            //</a:t>
            </a:r>
            <a:r>
              <a:rPr lang="zh-CN" altLang="en-US" sz="2400" smtClean="0">
                <a:latin typeface="宋体" panose="02010600030101010101" pitchFamily="2" charset="-122"/>
              </a:rPr>
              <a:t>每页显示的记录数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int rowCount;            //</a:t>
            </a:r>
            <a:r>
              <a:rPr lang="zh-CN" altLang="en-US" sz="2400" smtClean="0">
                <a:latin typeface="宋体" panose="02010600030101010101" pitchFamily="2" charset="-122"/>
              </a:rPr>
              <a:t>记录总数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int pageCount;           //</a:t>
            </a:r>
            <a:r>
              <a:rPr lang="zh-CN" altLang="en-US" sz="2400" smtClean="0">
                <a:latin typeface="宋体" panose="02010600030101010101" pitchFamily="2" charset="-122"/>
              </a:rPr>
              <a:t>总页数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int showPage;            //</a:t>
            </a:r>
            <a:r>
              <a:rPr lang="zh-CN" altLang="en-US" sz="2400" smtClean="0">
                <a:latin typeface="宋体" panose="02010600030101010101" pitchFamily="2" charset="-122"/>
              </a:rPr>
              <a:t>待显示页码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toPage;           //</a:t>
            </a:r>
            <a:r>
              <a:rPr lang="zh-CN" altLang="en-US" sz="2400" smtClean="0">
                <a:latin typeface="宋体" panose="02010600030101010101" pitchFamily="2" charset="-122"/>
              </a:rPr>
              <a:t>待显示页码参数字符串</a:t>
            </a:r>
            <a:endParaRPr lang="zh-CN" altLang="en-US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分页显示数据表举例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//</a:t>
            </a:r>
            <a:r>
              <a:rPr lang="zh-CN" altLang="en-US" sz="2400" smtClean="0">
                <a:latin typeface="宋体" panose="02010600030101010101" pitchFamily="2" charset="-122"/>
              </a:rPr>
              <a:t>设置变量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pageSize = 5;  //</a:t>
            </a:r>
            <a:r>
              <a:rPr lang="zh-CN" altLang="en-US" sz="2400" smtClean="0">
                <a:latin typeface="宋体" panose="02010600030101010101" pitchFamily="2" charset="-122"/>
              </a:rPr>
              <a:t>设置每页显示的记录数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toPage = request.getParameter("page");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//</a:t>
            </a:r>
            <a:r>
              <a:rPr lang="zh-CN" altLang="en-US" sz="2400" smtClean="0">
                <a:latin typeface="宋体" panose="02010600030101010101" pitchFamily="2" charset="-122"/>
              </a:rPr>
              <a:t>超链接按钮传递的页码参数字符串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if(toPage==null){    //</a:t>
            </a:r>
            <a:r>
              <a:rPr lang="zh-CN" altLang="en-US" sz="2400" smtClean="0">
                <a:latin typeface="宋体" panose="02010600030101010101" pitchFamily="2" charset="-122"/>
              </a:rPr>
              <a:t>表明</a:t>
            </a:r>
            <a:r>
              <a:rPr lang="en-US" altLang="zh-CN" sz="2400" smtClean="0">
                <a:latin typeface="宋体" panose="02010600030101010101" pitchFamily="2" charset="-122"/>
              </a:rPr>
              <a:t>QueryString</a:t>
            </a:r>
            <a:r>
              <a:rPr lang="zh-CN" altLang="en-US" sz="2400" smtClean="0">
                <a:latin typeface="宋体" panose="02010600030101010101" pitchFamily="2" charset="-122"/>
              </a:rPr>
              <a:t>中未传递</a:t>
            </a:r>
            <a:r>
              <a:rPr lang="en-US" altLang="zh-CN" sz="2400" smtClean="0">
                <a:latin typeface="宋体" panose="02010600030101010101" pitchFamily="2" charset="-122"/>
              </a:rPr>
              <a:t>toPage</a:t>
            </a:r>
            <a:r>
              <a:rPr lang="zh-CN" altLang="en-US" sz="2400" smtClean="0">
                <a:latin typeface="宋体" panose="02010600030101010101" pitchFamily="2" charset="-122"/>
              </a:rPr>
              <a:t>参数，设置显示第一页数据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  </a:t>
            </a:r>
            <a:r>
              <a:rPr lang="en-US" altLang="zh-CN" sz="2400" smtClean="0">
                <a:latin typeface="宋体" panose="02010600030101010101" pitchFamily="2" charset="-122"/>
              </a:rPr>
              <a:t>showPage = 1; }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else{     //</a:t>
            </a:r>
            <a:r>
              <a:rPr lang="zh-CN" altLang="en-US" sz="2400" smtClean="0">
                <a:latin typeface="宋体" panose="02010600030101010101" pitchFamily="2" charset="-122"/>
              </a:rPr>
              <a:t>将传递的</a:t>
            </a:r>
            <a:r>
              <a:rPr lang="en-US" altLang="zh-CN" sz="2400" smtClean="0">
                <a:latin typeface="宋体" panose="02010600030101010101" pitchFamily="2" charset="-122"/>
              </a:rPr>
              <a:t>toPage</a:t>
            </a:r>
            <a:r>
              <a:rPr lang="zh-CN" altLang="en-US" sz="2400" smtClean="0">
                <a:latin typeface="宋体" panose="02010600030101010101" pitchFamily="2" charset="-122"/>
              </a:rPr>
              <a:t>参数字符串转换成整形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  </a:t>
            </a:r>
            <a:r>
              <a:rPr lang="en-US" altLang="zh-CN" sz="2400" smtClean="0">
                <a:latin typeface="宋体" panose="02010600030101010101" pitchFamily="2" charset="-122"/>
              </a:rPr>
              <a:t>showPage = Integer.parseInt(toPage);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//</a:t>
            </a:r>
            <a:r>
              <a:rPr lang="zh-CN" altLang="en-US" sz="2400" smtClean="0">
                <a:latin typeface="宋体" panose="02010600030101010101" pitchFamily="2" charset="-122"/>
              </a:rPr>
              <a:t>取得待显示页码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  </a:t>
            </a:r>
            <a:r>
              <a:rPr lang="en-US" altLang="zh-CN" sz="2400" smtClean="0">
                <a:latin typeface="宋体" panose="02010600030101010101" pitchFamily="2" charset="-122"/>
              </a:rPr>
              <a:t>if(showPage&lt;1) showPage = 1;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}</a:t>
            </a:r>
            <a:endParaRPr lang="en-US" altLang="zh-CN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分页显示数据表举例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try{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Class.forName("sun.jdbc.odbc.JdbcOdbcDriver");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//</a:t>
            </a:r>
            <a:r>
              <a:rPr lang="zh-CN" altLang="en-US" sz="2400" smtClean="0">
                <a:latin typeface="宋体" panose="02010600030101010101" pitchFamily="2" charset="-122"/>
              </a:rPr>
              <a:t>加载数据库驱动程序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 </a:t>
            </a:r>
            <a:r>
              <a:rPr lang="en-US" altLang="zh-CN" sz="2400" smtClean="0">
                <a:latin typeface="宋体" panose="02010600030101010101" pitchFamily="2" charset="-122"/>
              </a:rPr>
              <a:t>strURL="jdbc:odbc:Driver={Microsoft Access Driver (*.mdb)};DBQ=E:/JavaWeb/WebJspData/ web/database/Student.mdb";   //JDBC URL</a:t>
            </a:r>
            <a:r>
              <a:rPr lang="zh-CN" altLang="en-US" sz="2400" smtClean="0">
                <a:latin typeface="宋体" panose="02010600030101010101" pitchFamily="2" charset="-122"/>
              </a:rPr>
              <a:t>字符串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conn=DriverManager.getConnection(strURL,"","");              //</a:t>
            </a:r>
            <a:r>
              <a:rPr lang="zh-CN" altLang="en-US" sz="2400" smtClean="0">
                <a:latin typeface="宋体" panose="02010600030101010101" pitchFamily="2" charset="-122"/>
              </a:rPr>
              <a:t>创建连接对象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 </a:t>
            </a:r>
            <a:r>
              <a:rPr lang="en-US" altLang="zh-CN" sz="2400" smtClean="0">
                <a:latin typeface="宋体" panose="02010600030101010101" pitchFamily="2" charset="-122"/>
              </a:rPr>
              <a:t>strSQL="SELECT * FROM StudentsPages";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//SQL</a:t>
            </a:r>
            <a:r>
              <a:rPr lang="zh-CN" altLang="en-US" sz="2400" smtClean="0">
                <a:latin typeface="宋体" panose="02010600030101010101" pitchFamily="2" charset="-122"/>
              </a:rPr>
              <a:t>语句字符串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stmt=conn.createStatement(ResultSet.TYPE_SCROLL_INSENSITIVE,ResultSet.CONCUR_READ_ONLY); </a:t>
            </a:r>
            <a:endParaRPr lang="en-US" altLang="zh-CN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分页显示数据表举例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//</a:t>
            </a:r>
            <a:r>
              <a:rPr lang="zh-CN" altLang="en-US" sz="2400" smtClean="0">
                <a:latin typeface="宋体" panose="02010600030101010101" pitchFamily="2" charset="-122"/>
              </a:rPr>
              <a:t>创建语句对象，指定可滚动结果集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rs=stmt.executeQuery(strSQL); //</a:t>
            </a:r>
            <a:r>
              <a:rPr lang="zh-CN" altLang="en-US" sz="2400" smtClean="0">
                <a:latin typeface="宋体" panose="02010600030101010101" pitchFamily="2" charset="-122"/>
              </a:rPr>
              <a:t>创建结果集对象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rs.last();          //</a:t>
            </a:r>
            <a:r>
              <a:rPr lang="zh-CN" altLang="en-US" sz="2400" smtClean="0">
                <a:latin typeface="宋体" panose="02010600030101010101" pitchFamily="2" charset="-122"/>
              </a:rPr>
              <a:t>记录指针移到最后一条记录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rowCount = rs.getRow();       //</a:t>
            </a:r>
            <a:r>
              <a:rPr lang="zh-CN" altLang="en-US" sz="2400" smtClean="0">
                <a:latin typeface="宋体" panose="02010600030101010101" pitchFamily="2" charset="-122"/>
              </a:rPr>
              <a:t>取得总记录数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pageCount = (rowCount+pageSize-1)/pageSize;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//</a:t>
            </a:r>
            <a:r>
              <a:rPr lang="zh-CN" altLang="en-US" sz="2400" smtClean="0">
                <a:latin typeface="宋体" panose="02010600030101010101" pitchFamily="2" charset="-122"/>
              </a:rPr>
              <a:t>计算总页数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if(showPage&gt;pageCount) showPage = pageCount; 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//</a:t>
            </a:r>
            <a:r>
              <a:rPr lang="zh-CN" altLang="en-US" sz="2400" smtClean="0">
                <a:latin typeface="宋体" panose="02010600030101010101" pitchFamily="2" charset="-122"/>
              </a:rPr>
              <a:t>调整待显示的页码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%&gt;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</a:rPr>
              <a:t>…</a:t>
            </a:r>
            <a:r>
              <a:rPr lang="en-US" altLang="zh-CN" sz="2400" smtClean="0">
                <a:latin typeface="宋体" panose="02010600030101010101" pitchFamily="2" charset="-122"/>
              </a:rPr>
              <a:t> </a:t>
            </a:r>
            <a:r>
              <a:rPr lang="zh-CN" altLang="en-US" sz="2400" smtClean="0">
                <a:latin typeface="宋体" panose="02010600030101010101" pitchFamily="2" charset="-122"/>
              </a:rPr>
              <a:t>显示数据表表头 </a:t>
            </a:r>
            <a:r>
              <a:rPr lang="en-US" altLang="zh-CN" sz="2400" smtClean="0">
                <a:latin typeface="Times New Roman" panose="02020603050405020304" pitchFamily="18" charset="0"/>
              </a:rPr>
              <a:t>…</a:t>
            </a:r>
            <a:endParaRPr lang="en-US" altLang="zh-CN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分页显示数据表举例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&lt;%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if(pageCount&gt;0){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rs.absolute((showPage-1) * pageSize + 1);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//</a:t>
            </a:r>
            <a:r>
              <a:rPr lang="zh-CN" altLang="en-US" sz="2400" smtClean="0">
                <a:latin typeface="宋体" panose="02010600030101010101" pitchFamily="2" charset="-122"/>
              </a:rPr>
              <a:t>定位欲显示页的第一条记录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  </a:t>
            </a:r>
            <a:r>
              <a:rPr lang="en-US" altLang="zh-CN" sz="2400" smtClean="0">
                <a:latin typeface="宋体" panose="02010600030101010101" pitchFamily="2" charset="-122"/>
              </a:rPr>
              <a:t>for(int i=1;i&lt;=pageSize;i++){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 //</a:t>
            </a:r>
            <a:r>
              <a:rPr lang="zh-CN" altLang="en-US" sz="2400" smtClean="0">
                <a:latin typeface="宋体" panose="02010600030101010101" pitchFamily="2" charset="-122"/>
              </a:rPr>
              <a:t>依次获取本页每一条记录 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%&gt;  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</a:rPr>
              <a:t>…</a:t>
            </a:r>
            <a:r>
              <a:rPr lang="en-US" altLang="zh-CN" sz="2400" smtClean="0">
                <a:latin typeface="宋体" panose="02010600030101010101" pitchFamily="2" charset="-122"/>
              </a:rPr>
              <a:t> </a:t>
            </a:r>
            <a:r>
              <a:rPr lang="zh-CN" altLang="en-US" sz="2400" smtClean="0">
                <a:latin typeface="宋体" panose="02010600030101010101" pitchFamily="2" charset="-122"/>
              </a:rPr>
              <a:t>显示本页当前记录 </a:t>
            </a:r>
            <a:r>
              <a:rPr lang="en-US" altLang="zh-CN" sz="2400" smtClean="0">
                <a:latin typeface="Times New Roman" panose="02020603050405020304" pitchFamily="18" charset="0"/>
              </a:rPr>
              <a:t>…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&lt;%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if(!rs.next()) </a:t>
            </a:r>
            <a:r>
              <a:rPr lang="en-US" altLang="zh-CN" sz="2000" smtClean="0">
                <a:latin typeface="宋体" panose="02010600030101010101" pitchFamily="2" charset="-122"/>
              </a:rPr>
              <a:t>//</a:t>
            </a:r>
            <a:r>
              <a:rPr lang="zh-CN" altLang="en-US" sz="2000" smtClean="0">
                <a:latin typeface="宋体" panose="02010600030101010101" pitchFamily="2" charset="-122"/>
              </a:rPr>
              <a:t>若记录指针已移至最后一条记录之后</a:t>
            </a:r>
            <a:endParaRPr lang="zh-CN" altLang="en-US" sz="20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   </a:t>
            </a:r>
            <a:r>
              <a:rPr lang="en-US" altLang="zh-CN" sz="2400" smtClean="0">
                <a:latin typeface="宋体" panose="02010600030101010101" pitchFamily="2" charset="-122"/>
              </a:rPr>
              <a:t>break;}      //</a:t>
            </a:r>
            <a:r>
              <a:rPr lang="zh-CN" altLang="en-US" sz="2400" smtClean="0">
                <a:latin typeface="宋体" panose="02010600030101010101" pitchFamily="2" charset="-122"/>
              </a:rPr>
              <a:t>退出</a:t>
            </a:r>
            <a:r>
              <a:rPr lang="en-US" altLang="zh-CN" sz="2400" smtClean="0">
                <a:latin typeface="宋体" panose="02010600030101010101" pitchFamily="2" charset="-122"/>
              </a:rPr>
              <a:t>for</a:t>
            </a:r>
            <a:r>
              <a:rPr lang="zh-CN" altLang="en-US" sz="2400" smtClean="0">
                <a:latin typeface="宋体" panose="02010600030101010101" pitchFamily="2" charset="-122"/>
              </a:rPr>
              <a:t>循环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  </a:t>
            </a:r>
            <a:r>
              <a:rPr lang="en-US" altLang="zh-CN" sz="2400" smtClean="0">
                <a:latin typeface="宋体" panose="02010600030101010101" pitchFamily="2" charset="-122"/>
              </a:rPr>
              <a:t>} %&gt;</a:t>
            </a:r>
            <a:endParaRPr lang="en-US" altLang="zh-CN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分页显示数据表举例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第</a:t>
            </a:r>
            <a:r>
              <a:rPr lang="en-US" altLang="zh-CN" sz="2400" smtClean="0">
                <a:latin typeface="宋体" panose="02010600030101010101" pitchFamily="2" charset="-122"/>
              </a:rPr>
              <a:t>&lt;%=showPage %&gt;</a:t>
            </a:r>
            <a:r>
              <a:rPr lang="zh-CN" altLang="en-US" sz="2400" smtClean="0">
                <a:latin typeface="宋体" panose="02010600030101010101" pitchFamily="2" charset="-122"/>
              </a:rPr>
              <a:t>页，共</a:t>
            </a:r>
            <a:r>
              <a:rPr lang="en-US" altLang="zh-CN" sz="2400" smtClean="0">
                <a:latin typeface="宋体" panose="02010600030101010101" pitchFamily="2" charset="-122"/>
              </a:rPr>
              <a:t>&lt;%=pageCount %&gt;</a:t>
            </a:r>
            <a:r>
              <a:rPr lang="zh-CN" altLang="en-US" sz="2400" smtClean="0">
                <a:latin typeface="宋体" panose="02010600030101010101" pitchFamily="2" charset="-122"/>
              </a:rPr>
              <a:t>页</a:t>
            </a:r>
            <a:r>
              <a:rPr lang="en-US" altLang="zh-CN" sz="2400" smtClean="0">
                <a:latin typeface="宋体" panose="02010600030101010101" pitchFamily="2" charset="-122"/>
              </a:rPr>
              <a:t>&lt;br&gt;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&lt;% if(showPage&gt;1){ %&gt;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&lt;a href="JSP_JDBC.jsp?page=&lt;%=1 %&gt;"&gt;</a:t>
            </a:r>
            <a:r>
              <a:rPr lang="zh-CN" altLang="en-US" sz="2400" smtClean="0">
                <a:latin typeface="宋体" panose="02010600030101010101" pitchFamily="2" charset="-122"/>
              </a:rPr>
              <a:t>首页</a:t>
            </a:r>
            <a:r>
              <a:rPr lang="en-US" altLang="zh-CN" sz="2400" smtClean="0">
                <a:latin typeface="宋体" panose="02010600030101010101" pitchFamily="2" charset="-122"/>
              </a:rPr>
              <a:t>&lt;/a&gt;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&lt;a href="JSP_JDBC.jsp?page=&lt;%=showPage-1 %&gt;"&gt;</a:t>
            </a:r>
            <a:r>
              <a:rPr lang="zh-CN" altLang="en-US" sz="2400" smtClean="0">
                <a:latin typeface="宋体" panose="02010600030101010101" pitchFamily="2" charset="-122"/>
              </a:rPr>
              <a:t>上一页</a:t>
            </a:r>
            <a:r>
              <a:rPr lang="en-US" altLang="zh-CN" sz="2400" smtClean="0">
                <a:latin typeface="宋体" panose="02010600030101010101" pitchFamily="2" charset="-122"/>
              </a:rPr>
              <a:t>&lt;/a&gt;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&lt;% }%&gt;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&lt;% if(showPage&lt;pageCount){ %&gt;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&lt;a href="JSP_JDBC.jsp?page=&lt;%=showPage+1 %&gt;"&gt;</a:t>
            </a:r>
            <a:r>
              <a:rPr lang="zh-CN" altLang="en-US" sz="2400" smtClean="0">
                <a:latin typeface="宋体" panose="02010600030101010101" pitchFamily="2" charset="-122"/>
              </a:rPr>
              <a:t>下一页</a:t>
            </a:r>
            <a:r>
              <a:rPr lang="en-US" altLang="zh-CN" sz="2400" smtClean="0">
                <a:latin typeface="宋体" panose="02010600030101010101" pitchFamily="2" charset="-122"/>
              </a:rPr>
              <a:t>&lt;/a&gt;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&lt;a href="JSP_JDBC.jsp?page=&lt;%=pageCount %&gt;"&gt;</a:t>
            </a:r>
            <a:r>
              <a:rPr lang="zh-CN" altLang="en-US" sz="2400" smtClean="0">
                <a:latin typeface="宋体" panose="02010600030101010101" pitchFamily="2" charset="-122"/>
              </a:rPr>
              <a:t>末页</a:t>
            </a:r>
            <a:r>
              <a:rPr lang="en-US" altLang="zh-CN" sz="2400" smtClean="0">
                <a:latin typeface="宋体" panose="02010600030101010101" pitchFamily="2" charset="-122"/>
              </a:rPr>
              <a:t>&lt;/a&gt;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&lt;% }%&gt;</a:t>
            </a:r>
            <a:endParaRPr lang="en-US" altLang="zh-CN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中间数据访问服务器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>
                <a:latin typeface="宋体" panose="02010600030101010101" pitchFamily="2" charset="-122"/>
              </a:rPr>
              <a:t>  3</a:t>
            </a:r>
            <a:r>
              <a:rPr lang="zh-CN" altLang="en-US">
                <a:latin typeface="宋体" panose="02010600030101010101" pitchFamily="2" charset="-122"/>
              </a:rPr>
              <a:t>．中间数据访问服务器</a:t>
            </a:r>
            <a:r>
              <a:rPr lang="en-US" altLang="zh-CN">
                <a:latin typeface="宋体" panose="02010600030101010101" pitchFamily="2" charset="-122"/>
              </a:rPr>
              <a:t>(JDBC</a:t>
            </a:r>
            <a:r>
              <a:rPr lang="zh-CN" altLang="en-US">
                <a:latin typeface="宋体" panose="02010600030101010101" pitchFamily="2" charset="-122"/>
              </a:rPr>
              <a:t>网络纯</a:t>
            </a:r>
            <a:r>
              <a:rPr lang="en-US" altLang="zh-CN">
                <a:latin typeface="宋体" panose="02010600030101010101" pitchFamily="2" charset="-122"/>
              </a:rPr>
              <a:t>Java</a:t>
            </a:r>
            <a:r>
              <a:rPr lang="zh-CN" altLang="en-US">
                <a:latin typeface="宋体" panose="02010600030101010101" pitchFamily="2" charset="-122"/>
              </a:rPr>
              <a:t>驱动程序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en-US" altLang="zh-CN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这种方式使用一个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中间数据访问服务器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通过这种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中间数据访问服务器</a:t>
            </a:r>
            <a:r>
              <a:rPr lang="zh-CN" altLang="en-US">
                <a:latin typeface="宋体" panose="02010600030101010101" pitchFamily="2" charset="-122"/>
              </a:rPr>
              <a:t>，它可以把</a:t>
            </a:r>
            <a:r>
              <a:rPr lang="en-US" altLang="zh-CN">
                <a:latin typeface="宋体" panose="02010600030101010101" pitchFamily="2" charset="-122"/>
              </a:rPr>
              <a:t>Java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客户端</a:t>
            </a:r>
            <a:r>
              <a:rPr lang="zh-CN" altLang="en-US">
                <a:latin typeface="宋体" panose="02010600030101010101" pitchFamily="2" charset="-122"/>
              </a:rPr>
              <a:t>连接到多个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数据库服务器</a:t>
            </a:r>
            <a:r>
              <a:rPr lang="zh-CN" altLang="en-US">
                <a:latin typeface="宋体" panose="02010600030101010101" pitchFamily="2" charset="-122"/>
              </a:rPr>
              <a:t>上。</a:t>
            </a:r>
            <a:endParaRPr lang="zh-CN" altLang="en-US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latin typeface="宋体" panose="02010600030101010101" pitchFamily="2" charset="-122"/>
              </a:rPr>
              <a:t> 这种驱动程序将</a:t>
            </a:r>
            <a:r>
              <a:rPr lang="en-US" altLang="zh-CN">
                <a:latin typeface="宋体" panose="02010600030101010101" pitchFamily="2" charset="-122"/>
              </a:rPr>
              <a:t>JDBC</a:t>
            </a:r>
            <a:r>
              <a:rPr lang="zh-CN" altLang="en-US">
                <a:latin typeface="宋体" panose="02010600030101010101" pitchFamily="2" charset="-122"/>
              </a:rPr>
              <a:t>转换为与</a:t>
            </a:r>
            <a:r>
              <a:rPr lang="en-US" altLang="zh-CN">
                <a:latin typeface="宋体" panose="02010600030101010101" pitchFamily="2" charset="-122"/>
              </a:rPr>
              <a:t>DBMS</a:t>
            </a:r>
            <a:r>
              <a:rPr lang="zh-CN" altLang="en-US">
                <a:latin typeface="宋体" panose="02010600030101010101" pitchFamily="2" charset="-122"/>
              </a:rPr>
              <a:t>无关的网络协议，然后这种网络协议又被某个数据库服务器转换为一种</a:t>
            </a:r>
            <a:r>
              <a:rPr lang="en-US" altLang="zh-CN">
                <a:latin typeface="宋体" panose="02010600030101010101" pitchFamily="2" charset="-122"/>
              </a:rPr>
              <a:t>DBMS</a:t>
            </a:r>
            <a:r>
              <a:rPr lang="zh-CN" altLang="en-US">
                <a:latin typeface="宋体" panose="02010600030101010101" pitchFamily="2" charset="-122"/>
              </a:rPr>
              <a:t>协议。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分页显示数据表举例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&lt;%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rs.close();   //</a:t>
            </a:r>
            <a:r>
              <a:rPr lang="zh-CN" altLang="en-US" sz="2800" smtClean="0">
                <a:latin typeface="宋体" panose="02010600030101010101" pitchFamily="2" charset="-122"/>
              </a:rPr>
              <a:t>关闭结果集对象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stmt.close(); //</a:t>
            </a:r>
            <a:r>
              <a:rPr lang="zh-CN" altLang="en-US" sz="2800" smtClean="0">
                <a:latin typeface="宋体" panose="02010600030101010101" pitchFamily="2" charset="-122"/>
              </a:rPr>
              <a:t>关闭执行</a:t>
            </a:r>
            <a:r>
              <a:rPr lang="en-US" altLang="zh-CN" sz="2800" smtClean="0">
                <a:latin typeface="宋体" panose="02010600030101010101" pitchFamily="2" charset="-122"/>
              </a:rPr>
              <a:t>SQL</a:t>
            </a:r>
            <a:r>
              <a:rPr lang="zh-CN" altLang="en-US" sz="2800" smtClean="0">
                <a:latin typeface="宋体" panose="02010600030101010101" pitchFamily="2" charset="-122"/>
              </a:rPr>
              <a:t>语句对象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conn.close(); //</a:t>
            </a:r>
            <a:r>
              <a:rPr lang="zh-CN" altLang="en-US" sz="2800" smtClean="0">
                <a:latin typeface="宋体" panose="02010600030101010101" pitchFamily="2" charset="-122"/>
              </a:rPr>
              <a:t>关闭连接对象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}catch(SQLException e){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 out.println (e.toString ());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}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%&gt;</a:t>
            </a:r>
            <a:endParaRPr lang="en-US" altLang="zh-CN" sz="28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数据表插入记录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 smtClean="0">
                <a:latin typeface="宋体" panose="02010600030101010101" pitchFamily="2" charset="-122"/>
              </a:rPr>
              <a:t> </a:t>
            </a:r>
            <a:r>
              <a:rPr lang="zh-CN" altLang="en-US" sz="3200" dirty="0">
                <a:latin typeface="宋体" panose="02010600030101010101" pitchFamily="2" charset="-122"/>
              </a:rPr>
              <a:t>向数据表插入记录使用</a:t>
            </a:r>
            <a:r>
              <a:rPr lang="en-US" altLang="zh-CN" sz="3200" dirty="0">
                <a:latin typeface="宋体" panose="02010600030101010101" pitchFamily="2" charset="-122"/>
              </a:rPr>
              <a:t>SQL</a:t>
            </a:r>
            <a:r>
              <a:rPr lang="zh-CN" altLang="en-US" sz="3200" dirty="0">
                <a:latin typeface="宋体" panose="02010600030101010101" pitchFamily="2" charset="-122"/>
              </a:rPr>
              <a:t>语句的</a:t>
            </a:r>
            <a:r>
              <a:rPr lang="en-US" altLang="zh-CN" sz="3200" dirty="0">
                <a:latin typeface="宋体" panose="02010600030101010101" pitchFamily="2" charset="-122"/>
              </a:rPr>
              <a:t>Insert Into</a:t>
            </a:r>
            <a:r>
              <a:rPr lang="zh-CN" altLang="en-US" sz="3200" dirty="0">
                <a:latin typeface="宋体" panose="02010600030101010101" pitchFamily="2" charset="-122"/>
              </a:rPr>
              <a:t>语句，其语法格式有两种：</a:t>
            </a:r>
            <a:endParaRPr lang="zh-CN" altLang="en-US" sz="3200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3200" dirty="0">
                <a:latin typeface="宋体" panose="02010600030101010101" pitchFamily="2" charset="-122"/>
              </a:rPr>
              <a:t> </a:t>
            </a:r>
            <a:r>
              <a:rPr lang="en-US" altLang="zh-CN" sz="3200" dirty="0">
                <a:latin typeface="宋体" panose="02010600030101010101" pitchFamily="2" charset="-122"/>
              </a:rPr>
              <a:t>(1)Insert Into </a:t>
            </a:r>
            <a:r>
              <a:rPr lang="zh-CN" altLang="en-US" sz="3200" dirty="0">
                <a:latin typeface="宋体" panose="02010600030101010101" pitchFamily="2" charset="-122"/>
              </a:rPr>
              <a:t>数据表 </a:t>
            </a:r>
            <a:r>
              <a:rPr lang="en-US" altLang="zh-CN" sz="3200" dirty="0">
                <a:latin typeface="宋体" panose="02010600030101010101" pitchFamily="2" charset="-122"/>
              </a:rPr>
              <a:t>Values(</a:t>
            </a:r>
            <a:r>
              <a:rPr lang="zh-CN" altLang="en-US" sz="3200" dirty="0">
                <a:latin typeface="宋体" panose="02010600030101010101" pitchFamily="2" charset="-122"/>
              </a:rPr>
              <a:t>字段值顺序列表</a:t>
            </a:r>
            <a:r>
              <a:rPr lang="en-US" altLang="zh-CN" sz="3200" dirty="0">
                <a:latin typeface="宋体" panose="02010600030101010101" pitchFamily="2" charset="-122"/>
              </a:rPr>
              <a:t>);</a:t>
            </a:r>
            <a:endParaRPr lang="en-US" altLang="zh-CN" sz="3200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字段值</a:t>
            </a:r>
            <a:r>
              <a:rPr lang="zh-CN" altLang="en-US" sz="3000" dirty="0">
                <a:latin typeface="宋体" panose="02010600030101010101" pitchFamily="2" charset="-122"/>
              </a:rPr>
              <a:t>顺序要与数据表中的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字段名</a:t>
            </a:r>
            <a:r>
              <a:rPr lang="zh-CN" altLang="en-US" sz="3000" dirty="0">
                <a:latin typeface="宋体" panose="02010600030101010101" pitchFamily="2" charset="-122"/>
              </a:rPr>
              <a:t>顺序一致。</a:t>
            </a:r>
            <a:endParaRPr lang="zh-CN" altLang="en-US" sz="3000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3200" dirty="0">
                <a:latin typeface="宋体" panose="02010600030101010101" pitchFamily="2" charset="-122"/>
              </a:rPr>
              <a:t> </a:t>
            </a:r>
            <a:r>
              <a:rPr lang="en-US" altLang="zh-CN" sz="3200" dirty="0">
                <a:latin typeface="宋体" panose="02010600030101010101" pitchFamily="2" charset="-122"/>
              </a:rPr>
              <a:t>(2)Insert Into </a:t>
            </a:r>
            <a:r>
              <a:rPr lang="zh-CN" altLang="en-US" sz="3200" dirty="0">
                <a:latin typeface="宋体" panose="02010600030101010101" pitchFamily="2" charset="-122"/>
              </a:rPr>
              <a:t>数据表 </a:t>
            </a:r>
            <a:r>
              <a:rPr lang="en-US" altLang="zh-CN" sz="3200" dirty="0">
                <a:latin typeface="宋体" panose="02010600030101010101" pitchFamily="2" charset="-122"/>
              </a:rPr>
              <a:t>(</a:t>
            </a:r>
            <a:r>
              <a:rPr lang="zh-CN" altLang="en-US" sz="3200" dirty="0">
                <a:latin typeface="宋体" panose="02010600030101010101" pitchFamily="2" charset="-122"/>
              </a:rPr>
              <a:t>字段名顺序列表</a:t>
            </a:r>
            <a:r>
              <a:rPr lang="en-US" altLang="zh-CN" sz="3200" dirty="0">
                <a:latin typeface="宋体" panose="02010600030101010101" pitchFamily="2" charset="-122"/>
              </a:rPr>
              <a:t>) Values (</a:t>
            </a:r>
            <a:r>
              <a:rPr lang="zh-CN" altLang="en-US" sz="3200" dirty="0">
                <a:latin typeface="宋体" panose="02010600030101010101" pitchFamily="2" charset="-122"/>
              </a:rPr>
              <a:t>字段值顺序列表</a:t>
            </a:r>
            <a:r>
              <a:rPr lang="en-US" altLang="zh-CN" sz="3200" dirty="0">
                <a:latin typeface="宋体" panose="02010600030101010101" pitchFamily="2" charset="-122"/>
              </a:rPr>
              <a:t>);</a:t>
            </a:r>
            <a:endParaRPr lang="en-US" altLang="zh-CN" sz="3200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字段值</a:t>
            </a:r>
            <a:r>
              <a:rPr lang="zh-CN" altLang="en-US" sz="3000" dirty="0">
                <a:latin typeface="宋体" panose="02010600030101010101" pitchFamily="2" charset="-122"/>
              </a:rPr>
              <a:t>顺序要与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Insert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语句</a:t>
            </a:r>
            <a:r>
              <a:rPr lang="zh-CN" altLang="en-US" sz="3000" dirty="0">
                <a:latin typeface="宋体" panose="02010600030101010101" pitchFamily="2" charset="-122"/>
              </a:rPr>
              <a:t>中的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字段名</a:t>
            </a:r>
            <a:r>
              <a:rPr lang="zh-CN" altLang="en-US" sz="3000" dirty="0">
                <a:latin typeface="宋体" panose="02010600030101010101" pitchFamily="2" charset="-122"/>
              </a:rPr>
              <a:t>顺序一致。</a:t>
            </a:r>
            <a:endParaRPr lang="zh-CN" altLang="en-US" sz="30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数据表插入记录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zh-CN" altLang="en-US" smtClean="0">
                <a:latin typeface="宋体" panose="02010600030101010101" pitchFamily="2" charset="-122"/>
              </a:rPr>
              <a:t>当通过表单提交插入记录的数据时，在</a:t>
            </a:r>
            <a:r>
              <a:rPr lang="en-US" altLang="zh-CN" smtClean="0">
                <a:latin typeface="宋体" panose="02010600030101010101" pitchFamily="2" charset="-122"/>
              </a:rPr>
              <a:t>Insert</a:t>
            </a:r>
            <a:r>
              <a:rPr lang="zh-CN" altLang="en-US" smtClean="0">
                <a:latin typeface="宋体" panose="02010600030101010101" pitchFamily="2" charset="-122"/>
              </a:rPr>
              <a:t>语句的</a:t>
            </a:r>
            <a:r>
              <a:rPr lang="en-US" altLang="zh-CN" smtClean="0">
                <a:latin typeface="宋体" panose="02010600030101010101" pitchFamily="2" charset="-122"/>
              </a:rPr>
              <a:t>Values(</a:t>
            </a:r>
            <a:r>
              <a:rPr lang="zh-CN" altLang="en-US" smtClean="0">
                <a:latin typeface="宋体" panose="02010600030101010101" pitchFamily="2" charset="-122"/>
              </a:rPr>
              <a:t>字段值顺序列表</a:t>
            </a:r>
            <a:r>
              <a:rPr lang="en-US" altLang="zh-CN" smtClean="0">
                <a:latin typeface="宋体" panose="02010600030101010101" pitchFamily="2" charset="-122"/>
              </a:rPr>
              <a:t>)</a:t>
            </a:r>
            <a:r>
              <a:rPr lang="zh-CN" altLang="en-US" smtClean="0">
                <a:latin typeface="宋体" panose="02010600030101010101" pitchFamily="2" charset="-122"/>
              </a:rPr>
              <a:t>中，要用</a:t>
            </a:r>
            <a:r>
              <a:rPr lang="zh-CN" altLang="en-US" smtClean="0">
                <a:latin typeface="Times New Roman" panose="02020603050405020304" pitchFamily="18" charset="0"/>
              </a:rPr>
              <a:t>“</a:t>
            </a:r>
            <a:r>
              <a:rPr lang="en-US" altLang="zh-CN" smtClean="0">
                <a:latin typeface="宋体" panose="02010600030101010101" pitchFamily="2" charset="-122"/>
              </a:rPr>
              <a:t>?</a:t>
            </a:r>
            <a:r>
              <a:rPr lang="en-US" altLang="zh-CN" smtClean="0">
                <a:latin typeface="Times New Roman" panose="02020603050405020304" pitchFamily="18" charset="0"/>
              </a:rPr>
              <a:t>”</a:t>
            </a:r>
            <a:r>
              <a:rPr lang="zh-CN" altLang="en-US" smtClean="0">
                <a:latin typeface="宋体" panose="02010600030101010101" pitchFamily="2" charset="-122"/>
              </a:rPr>
              <a:t>为每个值设置参数。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再用</a:t>
            </a:r>
            <a:r>
              <a:rPr lang="en-US" altLang="zh-CN" smtClean="0">
                <a:latin typeface="宋体" panose="02010600030101010101" pitchFamily="2" charset="-122"/>
              </a:rPr>
              <a:t>request.getParameter("</a:t>
            </a:r>
            <a:r>
              <a:rPr lang="zh-CN" altLang="en-US" smtClean="0">
                <a:latin typeface="宋体" panose="02010600030101010101" pitchFamily="2" charset="-122"/>
              </a:rPr>
              <a:t>表单控件名</a:t>
            </a:r>
            <a:r>
              <a:rPr lang="en-US" altLang="zh-CN" smtClean="0">
                <a:latin typeface="宋体" panose="02010600030101010101" pitchFamily="2" charset="-122"/>
              </a:rPr>
              <a:t>")</a:t>
            </a:r>
            <a:r>
              <a:rPr lang="zh-CN" altLang="en-US" smtClean="0">
                <a:latin typeface="宋体" panose="02010600030101010101" pitchFamily="2" charset="-122"/>
              </a:rPr>
              <a:t>方法，将表单提交的数据替换对应的参数。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举例：通过表单提交数据插入记录。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数据表插入记录举例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</a:rPr>
              <a:t>…</a:t>
            </a:r>
            <a:r>
              <a:rPr lang="en-US" altLang="zh-CN" sz="2400" smtClean="0">
                <a:latin typeface="宋体" panose="02010600030101010101" pitchFamily="2" charset="-122"/>
              </a:rPr>
              <a:t> </a:t>
            </a:r>
            <a:r>
              <a:rPr lang="zh-CN" altLang="en-US" sz="2400" smtClean="0">
                <a:latin typeface="宋体" panose="02010600030101010101" pitchFamily="2" charset="-122"/>
              </a:rPr>
              <a:t>显示表单提交数据</a:t>
            </a:r>
            <a:r>
              <a:rPr lang="en-US" altLang="zh-CN" sz="2400" smtClean="0">
                <a:latin typeface="Times New Roman" panose="02020603050405020304" pitchFamily="18" charset="0"/>
              </a:rPr>
              <a:t>…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&lt;%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try{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Class.forName ("sun.jdbc.odbc.JdbcOdbcDriver"); //</a:t>
            </a:r>
            <a:r>
              <a:rPr lang="zh-CN" altLang="en-US" sz="2400" smtClean="0">
                <a:latin typeface="宋体" panose="02010600030101010101" pitchFamily="2" charset="-122"/>
              </a:rPr>
              <a:t>加载数据库驱动程序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strURL="jdbc:odbc:Driver={Microsoft Access Driver (*.mdb)};DBQ=E:/JavaWeb/ WebJspData/web/database/Student.mdb";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//JDBC URL</a:t>
            </a:r>
            <a:r>
              <a:rPr lang="zh-CN" altLang="en-US" sz="2400" smtClean="0">
                <a:latin typeface="宋体" panose="02010600030101010101" pitchFamily="2" charset="-122"/>
              </a:rPr>
              <a:t>字符串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Connection conn=DriverManager.getConnection (strURL,"","");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//</a:t>
            </a:r>
            <a:r>
              <a:rPr lang="zh-CN" altLang="en-US" sz="2400" smtClean="0">
                <a:latin typeface="宋体" panose="02010600030101010101" pitchFamily="2" charset="-122"/>
              </a:rPr>
              <a:t>创建连接对象</a:t>
            </a:r>
            <a:endParaRPr lang="zh-CN" altLang="en-US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数据表插入记录举例</a:t>
            </a:r>
            <a:endParaRPr lang="zh-CN" altLang="en-US" sz="300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Statement stmt=conn.createStatement (ResultSet.TYPE_SCROLL_INSENSITIVE, ResultSet.CONCUR_READ_ONLY); //</a:t>
            </a:r>
            <a:r>
              <a:rPr lang="zh-CN" altLang="en-US" sz="2400" smtClean="0">
                <a:latin typeface="宋体" panose="02010600030101010101" pitchFamily="2" charset="-122"/>
              </a:rPr>
              <a:t>创建语句对象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//</a:t>
            </a:r>
            <a:r>
              <a:rPr lang="zh-CN" altLang="en-US" sz="2400" smtClean="0">
                <a:latin typeface="宋体" panose="02010600030101010101" pitchFamily="2" charset="-122"/>
              </a:rPr>
              <a:t>以下获取参数值赋值变量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insStudentID=request.getParameter ("insStudentID");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insName=request.getParameter("insName");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insSex=request.getParameter("insSex");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String insBirthday=request.getParameter ("insBirthday");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String insDepartment=request.getParameter ("insDepartment");</a:t>
            </a:r>
            <a:endParaRPr lang="en-US" altLang="zh-CN" sz="28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数据表插入记录举例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String insTotalscore=request.getParameter ("insTotalscore");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strSQL="Insert Into students(studentid,name, sex,birthday,department,totalscore) Values ('"+insStudentID+"','"+insName+"','"+insSex+"','"+insBirthday+"','"+insDepartment+"','" +insTotalscore+"')";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//</a:t>
            </a:r>
            <a:r>
              <a:rPr lang="zh-CN" altLang="en-US" sz="2400" smtClean="0">
                <a:latin typeface="宋体" panose="02010600030101010101" pitchFamily="2" charset="-122"/>
              </a:rPr>
              <a:t>直接将有表单获取的参数值设置在</a:t>
            </a:r>
            <a:r>
              <a:rPr lang="en-US" altLang="zh-CN" sz="2400" smtClean="0">
                <a:latin typeface="宋体" panose="02010600030101010101" pitchFamily="2" charset="-122"/>
              </a:rPr>
              <a:t>Insert</a:t>
            </a:r>
            <a:r>
              <a:rPr lang="zh-CN" altLang="en-US" sz="2400" smtClean="0">
                <a:latin typeface="宋体" panose="02010600030101010101" pitchFamily="2" charset="-122"/>
              </a:rPr>
              <a:t>语句中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stmt.executeUpdate (strSQL);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//</a:t>
            </a:r>
            <a:r>
              <a:rPr lang="zh-CN" altLang="en-US" sz="2400" smtClean="0">
                <a:latin typeface="宋体" panose="02010600030101010101" pitchFamily="2" charset="-122"/>
              </a:rPr>
              <a:t>利用</a:t>
            </a:r>
            <a:r>
              <a:rPr lang="en-US" altLang="zh-CN" sz="2400" smtClean="0">
                <a:latin typeface="宋体" panose="02010600030101010101" pitchFamily="2" charset="-122"/>
              </a:rPr>
              <a:t>SQL</a:t>
            </a:r>
            <a:r>
              <a:rPr lang="zh-CN" altLang="en-US" sz="2400" smtClean="0">
                <a:latin typeface="宋体" panose="02010600030101010101" pitchFamily="2" charset="-122"/>
              </a:rPr>
              <a:t>语句将数据添加到数据库</a:t>
            </a:r>
            <a:endParaRPr lang="zh-CN" altLang="en-US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数据表插入记录举例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rs.close ();   //</a:t>
            </a:r>
            <a:r>
              <a:rPr lang="zh-CN" altLang="en-US" sz="2800" smtClean="0">
                <a:latin typeface="宋体" panose="02010600030101010101" pitchFamily="2" charset="-122"/>
              </a:rPr>
              <a:t>关闭结果集对象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stmt.close (); //</a:t>
            </a:r>
            <a:r>
              <a:rPr lang="zh-CN" altLang="en-US" sz="2800" smtClean="0">
                <a:latin typeface="宋体" panose="02010600030101010101" pitchFamily="2" charset="-122"/>
              </a:rPr>
              <a:t>关闭执行</a:t>
            </a:r>
            <a:r>
              <a:rPr lang="en-US" altLang="zh-CN" sz="2800" smtClean="0">
                <a:latin typeface="宋体" panose="02010600030101010101" pitchFamily="2" charset="-122"/>
              </a:rPr>
              <a:t>SQL</a:t>
            </a:r>
            <a:r>
              <a:rPr lang="zh-CN" altLang="en-US" sz="2800" smtClean="0">
                <a:latin typeface="宋体" panose="02010600030101010101" pitchFamily="2" charset="-122"/>
              </a:rPr>
              <a:t>语句对象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conn.close (); //</a:t>
            </a:r>
            <a:r>
              <a:rPr lang="zh-CN" altLang="en-US" sz="2800" smtClean="0">
                <a:latin typeface="宋体" panose="02010600030101010101" pitchFamily="2" charset="-122"/>
              </a:rPr>
              <a:t>关闭连接对象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}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catch(SQLException e){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out.println (e.toString ());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}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%&gt;</a:t>
            </a:r>
            <a:endParaRPr lang="en-US" altLang="zh-CN" sz="28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数据表删除记录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endParaRPr lang="zh-CN" altLang="en-US" dirty="0" smtClean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 smtClean="0">
                <a:latin typeface="宋体" panose="02010600030101010101" pitchFamily="2" charset="-122"/>
              </a:rPr>
              <a:t> 删除数据表中的记录使用</a:t>
            </a:r>
            <a:r>
              <a:rPr lang="en-US" altLang="zh-CN" dirty="0" smtClean="0">
                <a:latin typeface="宋体" panose="02010600030101010101" pitchFamily="2" charset="-122"/>
              </a:rPr>
              <a:t>SQL</a:t>
            </a:r>
            <a:r>
              <a:rPr lang="zh-CN" altLang="en-US" dirty="0" smtClean="0">
                <a:latin typeface="宋体" panose="02010600030101010101" pitchFamily="2" charset="-122"/>
              </a:rPr>
              <a:t>语句的</a:t>
            </a:r>
            <a:r>
              <a:rPr lang="en-US" altLang="zh-CN" dirty="0" smtClean="0">
                <a:latin typeface="宋体" panose="02010600030101010101" pitchFamily="2" charset="-122"/>
              </a:rPr>
              <a:t>Delete</a:t>
            </a:r>
            <a:r>
              <a:rPr lang="zh-CN" altLang="en-US" dirty="0" smtClean="0">
                <a:latin typeface="宋体" panose="02010600030101010101" pitchFamily="2" charset="-122"/>
              </a:rPr>
              <a:t>语句。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 smtClean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要删除的记录一般由数据表的主键来指定，其主键值由表单提交，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再在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Delete</a:t>
            </a:r>
            <a:r>
              <a:rPr lang="zh-CN" altLang="en-US" dirty="0">
                <a:latin typeface="宋体" panose="02010600030101010101" pitchFamily="2" charset="-122"/>
              </a:rPr>
              <a:t>语句中用</a:t>
            </a:r>
            <a:r>
              <a:rPr lang="en-US" altLang="zh-CN" dirty="0">
                <a:latin typeface="宋体" panose="02010600030101010101" pitchFamily="2" charset="-122"/>
              </a:rPr>
              <a:t>Where</a:t>
            </a:r>
            <a:r>
              <a:rPr lang="zh-CN" altLang="en-US" dirty="0">
                <a:latin typeface="宋体" panose="02010600030101010101" pitchFamily="2" charset="-122"/>
              </a:rPr>
              <a:t>子句设置主键的参数值。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举例：删除数据表中的记录。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数据表删除记录举例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</a:rPr>
              <a:t>…</a:t>
            </a:r>
            <a:r>
              <a:rPr lang="en-US" altLang="zh-CN" sz="2400" smtClean="0">
                <a:latin typeface="宋体" panose="02010600030101010101" pitchFamily="2" charset="-122"/>
              </a:rPr>
              <a:t> </a:t>
            </a:r>
            <a:r>
              <a:rPr lang="zh-CN" altLang="en-US" sz="2400" smtClean="0">
                <a:latin typeface="宋体" panose="02010600030101010101" pitchFamily="2" charset="-122"/>
              </a:rPr>
              <a:t>显示表单提交数据</a:t>
            </a:r>
            <a:r>
              <a:rPr lang="en-US" altLang="zh-CN" sz="2400" smtClean="0">
                <a:latin typeface="Times New Roman" panose="02020603050405020304" pitchFamily="18" charset="0"/>
              </a:rPr>
              <a:t>…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&lt;%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try{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Class.forName("sun.jdbc.odbc.JdbcOdbcDriver"); 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//</a:t>
            </a:r>
            <a:r>
              <a:rPr lang="zh-CN" altLang="en-US" sz="2400" smtClean="0">
                <a:latin typeface="宋体" panose="02010600030101010101" pitchFamily="2" charset="-122"/>
              </a:rPr>
              <a:t>加载数据库驱动程序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strURL="jdbc:odbc:Driver={Microsoft Access Driver (*.mdb)};DBQ=E:/JavaWeb/ WebJspData/web/database/Student.mdb";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//JDBC URL</a:t>
            </a:r>
            <a:r>
              <a:rPr lang="zh-CN" altLang="en-US" sz="2400" smtClean="0">
                <a:latin typeface="宋体" panose="02010600030101010101" pitchFamily="2" charset="-122"/>
              </a:rPr>
              <a:t>字符串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Connection conn=DriverManager.getConnection (strURL,"","");  //</a:t>
            </a:r>
            <a:r>
              <a:rPr lang="zh-CN" altLang="en-US" sz="2400" smtClean="0">
                <a:latin typeface="宋体" panose="02010600030101010101" pitchFamily="2" charset="-122"/>
              </a:rPr>
              <a:t>创建连接对象</a:t>
            </a:r>
            <a:endParaRPr lang="zh-CN" altLang="en-US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数据表删除记录举例</a:t>
            </a:r>
            <a:endParaRPr lang="zh-CN" altLang="en-US" sz="300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Statement stmt=conn.createStatement (ResultSet.TYPE_SCROLL_INSENSITIVE, ResultSet.CONCUR_READ_ONLY); //</a:t>
            </a:r>
            <a:r>
              <a:rPr lang="zh-CN" altLang="en-US" sz="2800" smtClean="0">
                <a:latin typeface="宋体" panose="02010600030101010101" pitchFamily="2" charset="-122"/>
              </a:rPr>
              <a:t>创建语句对象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String delStudentID=request.getParameter ("delStudentID");  //</a:t>
            </a:r>
            <a:r>
              <a:rPr lang="zh-CN" altLang="en-US" sz="2800" smtClean="0">
                <a:latin typeface="宋体" panose="02010600030101010101" pitchFamily="2" charset="-122"/>
              </a:rPr>
              <a:t>获取参数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strSQL = "Delete From students Where studentid='"+delStudentID+"'";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stmt.executeUpdate (strSQL);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//</a:t>
            </a:r>
            <a:r>
              <a:rPr lang="zh-CN" altLang="en-US" sz="2800" smtClean="0">
                <a:latin typeface="宋体" panose="02010600030101010101" pitchFamily="2" charset="-122"/>
              </a:rPr>
              <a:t>利用</a:t>
            </a:r>
            <a:r>
              <a:rPr lang="en-US" altLang="zh-CN" sz="2800" smtClean="0">
                <a:latin typeface="宋体" panose="02010600030101010101" pitchFamily="2" charset="-122"/>
              </a:rPr>
              <a:t>SQL</a:t>
            </a:r>
            <a:r>
              <a:rPr lang="zh-CN" altLang="en-US" sz="2800" smtClean="0">
                <a:latin typeface="宋体" panose="02010600030101010101" pitchFamily="2" charset="-122"/>
              </a:rPr>
              <a:t>语句将数据添加到数据库</a:t>
            </a:r>
            <a:endParaRPr lang="zh-CN" altLang="en-US" sz="28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A77B55-85B5-4189-B5F2-16B5FCD2F543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6302D-D296-42F6-B438-12AB17683CD2}" type="slidenum">
              <a:rPr lang="zh-CN" altLang="en-US"/>
            </a:fld>
            <a:endParaRPr lang="en-US" altLang="zh-CN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219200"/>
            <a:ext cx="7772400" cy="1489075"/>
          </a:xfrm>
        </p:spPr>
        <p:txBody>
          <a:bodyPr/>
          <a:lstStyle/>
          <a:p>
            <a:pPr algn="r" eaLnBrk="1" hangingPunct="1"/>
            <a:r>
              <a:rPr lang="zh-CN" altLang="en-US" sz="4500" smtClean="0"/>
              <a:t>第</a:t>
            </a:r>
            <a:r>
              <a:rPr lang="en-US" altLang="zh-CN" sz="4500" smtClean="0"/>
              <a:t>4</a:t>
            </a:r>
            <a:r>
              <a:rPr lang="zh-CN" altLang="en-US" sz="4500" smtClean="0"/>
              <a:t>章 </a:t>
            </a:r>
            <a:r>
              <a:rPr lang="en-US" altLang="zh-CN" sz="4500" smtClean="0"/>
              <a:t>JDBC</a:t>
            </a:r>
            <a:r>
              <a:rPr lang="zh-CN" altLang="en-US" sz="4500" smtClean="0"/>
              <a:t>数据库基础</a:t>
            </a:r>
            <a:br>
              <a:rPr lang="en-US" altLang="zh-CN" sz="4500" smtClean="0"/>
            </a:br>
            <a:endParaRPr lang="zh-CN" altLang="en-US" sz="450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22488" y="3322638"/>
            <a:ext cx="6223000" cy="1776412"/>
          </a:xfrm>
        </p:spPr>
        <p:txBody>
          <a:bodyPr/>
          <a:lstStyle/>
          <a:p>
            <a:pPr marL="0" indent="0" algn="r" eaLnBrk="1" hangingPunct="1">
              <a:buFont typeface="Wingdings" panose="05000000000000000000" pitchFamily="2" charset="2"/>
              <a:buNone/>
            </a:pPr>
            <a:endParaRPr lang="zh-CN" altLang="zh-CN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中间数据访问服务器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这种网络服务器中间件，能够将它的纯</a:t>
            </a:r>
            <a:r>
              <a:rPr lang="en-US" altLang="zh-CN">
                <a:latin typeface="宋体" panose="02010600030101010101" pitchFamily="2" charset="-122"/>
              </a:rPr>
              <a:t>Java</a:t>
            </a:r>
            <a:r>
              <a:rPr lang="zh-CN" altLang="en-US">
                <a:latin typeface="宋体" panose="02010600030101010101" pitchFamily="2" charset="-122"/>
              </a:rPr>
              <a:t>客户机连接到多种不同的数据库上。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这是最为灵活的</a:t>
            </a:r>
            <a:r>
              <a:rPr lang="en-US" altLang="zh-CN">
                <a:latin typeface="宋体" panose="02010600030101010101" pitchFamily="2" charset="-122"/>
              </a:rPr>
              <a:t>JDBC</a:t>
            </a:r>
            <a:r>
              <a:rPr lang="zh-CN" altLang="en-US">
                <a:latin typeface="宋体" panose="02010600030101010101" pitchFamily="2" charset="-122"/>
              </a:rPr>
              <a:t>驱动程序。</a:t>
            </a:r>
            <a:endParaRPr lang="zh-CN" altLang="en-US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latin typeface="宋体" panose="02010600030101010101" pitchFamily="2" charset="-122"/>
              </a:rPr>
              <a:t> 使用该类型的驱动程序是平台无关的，并且不需要客户端的安装和管理，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因此很适合用做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Internet</a:t>
            </a:r>
            <a:r>
              <a:rPr lang="zh-CN" altLang="en-US">
                <a:latin typeface="宋体" panose="02010600030101010101" pitchFamily="2" charset="-122"/>
              </a:rPr>
              <a:t>的应用。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数据表删除记录举例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rs.close ();   //</a:t>
            </a:r>
            <a:r>
              <a:rPr lang="zh-CN" altLang="en-US" sz="2800" smtClean="0">
                <a:latin typeface="宋体" panose="02010600030101010101" pitchFamily="2" charset="-122"/>
              </a:rPr>
              <a:t>关闭结果集对象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stmt.close (); //</a:t>
            </a:r>
            <a:r>
              <a:rPr lang="zh-CN" altLang="en-US" sz="2800" smtClean="0">
                <a:latin typeface="宋体" panose="02010600030101010101" pitchFamily="2" charset="-122"/>
              </a:rPr>
              <a:t>关闭执行</a:t>
            </a:r>
            <a:r>
              <a:rPr lang="en-US" altLang="zh-CN" sz="2800" smtClean="0">
                <a:latin typeface="宋体" panose="02010600030101010101" pitchFamily="2" charset="-122"/>
              </a:rPr>
              <a:t>SQL</a:t>
            </a:r>
            <a:r>
              <a:rPr lang="zh-CN" altLang="en-US" sz="2800" smtClean="0">
                <a:latin typeface="宋体" panose="02010600030101010101" pitchFamily="2" charset="-122"/>
              </a:rPr>
              <a:t>语句对象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conn.close (); //</a:t>
            </a:r>
            <a:r>
              <a:rPr lang="zh-CN" altLang="en-US" sz="2800" smtClean="0">
                <a:latin typeface="宋体" panose="02010600030101010101" pitchFamily="2" charset="-122"/>
              </a:rPr>
              <a:t>关闭连接对象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}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catch(SQLException e){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out.println (e.toString ());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}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%&gt;</a:t>
            </a:r>
            <a:endParaRPr lang="en-US" altLang="zh-CN" sz="28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数据表修改记录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修改数据表中的记录使用</a:t>
            </a:r>
            <a:r>
              <a:rPr lang="en-US" altLang="zh-CN" dirty="0">
                <a:latin typeface="宋体" panose="02010600030101010101" pitchFamily="2" charset="-122"/>
              </a:rPr>
              <a:t>SQL</a:t>
            </a:r>
            <a:r>
              <a:rPr lang="zh-CN" altLang="en-US" dirty="0">
                <a:latin typeface="宋体" panose="02010600030101010101" pitchFamily="2" charset="-122"/>
              </a:rPr>
              <a:t>语句的</a:t>
            </a:r>
            <a:r>
              <a:rPr lang="en-US" altLang="zh-CN" dirty="0">
                <a:latin typeface="宋体" panose="02010600030101010101" pitchFamily="2" charset="-122"/>
              </a:rPr>
              <a:t>Update</a:t>
            </a:r>
            <a:r>
              <a:rPr lang="zh-CN" altLang="en-US" dirty="0">
                <a:latin typeface="宋体" panose="02010600030101010101" pitchFamily="2" charset="-122"/>
              </a:rPr>
              <a:t>语句，通过</a:t>
            </a:r>
            <a:r>
              <a:rPr lang="en-US" altLang="zh-CN" dirty="0">
                <a:latin typeface="宋体" panose="02010600030101010101" pitchFamily="2" charset="-122"/>
              </a:rPr>
              <a:t>Set</a:t>
            </a:r>
            <a:r>
              <a:rPr lang="zh-CN" altLang="en-US" dirty="0">
                <a:latin typeface="宋体" panose="02010600030101010101" pitchFamily="2" charset="-122"/>
              </a:rPr>
              <a:t>子句更新记录中的字段值，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要更新的数据一般由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表单</a:t>
            </a:r>
            <a:r>
              <a:rPr lang="zh-CN" altLang="en-US" dirty="0">
                <a:latin typeface="宋体" panose="02010600030101010101" pitchFamily="2" charset="-122"/>
              </a:rPr>
              <a:t>提交。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举例：修改数据表中的记录。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数据表修改记录举例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</a:rPr>
              <a:t>…</a:t>
            </a:r>
            <a:r>
              <a:rPr lang="en-US" altLang="zh-CN" sz="2400" smtClean="0">
                <a:latin typeface="宋体" panose="02010600030101010101" pitchFamily="2" charset="-122"/>
              </a:rPr>
              <a:t> </a:t>
            </a:r>
            <a:r>
              <a:rPr lang="zh-CN" altLang="en-US" sz="2400" smtClean="0">
                <a:latin typeface="宋体" panose="02010600030101010101" pitchFamily="2" charset="-122"/>
              </a:rPr>
              <a:t>显示表单提交数据 </a:t>
            </a:r>
            <a:r>
              <a:rPr lang="en-US" altLang="zh-CN" sz="2400" smtClean="0">
                <a:latin typeface="Times New Roman" panose="02020603050405020304" pitchFamily="18" charset="0"/>
              </a:rPr>
              <a:t>…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&lt;%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try{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Class.forName ("sun.jdbc.odbc.JdbcOdbcDriver"); //</a:t>
            </a:r>
            <a:r>
              <a:rPr lang="zh-CN" altLang="en-US" sz="2400" smtClean="0">
                <a:latin typeface="宋体" panose="02010600030101010101" pitchFamily="2" charset="-122"/>
              </a:rPr>
              <a:t>加载数据库驱动程序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strURL="jdbc:odbc:Driver={Microsoft Access Driver (*.mdb)};DBQ=E:/JavaWeb/ WebJspData/web/database/Student.mdb";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//JDBC URL</a:t>
            </a:r>
            <a:r>
              <a:rPr lang="zh-CN" altLang="en-US" sz="2400" smtClean="0">
                <a:latin typeface="宋体" panose="02010600030101010101" pitchFamily="2" charset="-122"/>
              </a:rPr>
              <a:t>字符串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Connection conn=DriverManager.getConnection (strURL,"","");    //</a:t>
            </a:r>
            <a:r>
              <a:rPr lang="zh-CN" altLang="en-US" sz="2400" smtClean="0">
                <a:latin typeface="宋体" panose="02010600030101010101" pitchFamily="2" charset="-122"/>
              </a:rPr>
              <a:t>创建连接对象</a:t>
            </a:r>
            <a:endParaRPr lang="zh-CN" altLang="en-US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数据表修改记录举例</a:t>
            </a:r>
            <a:endParaRPr lang="zh-CN" altLang="en-US" sz="300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Statement stmt=conn.createStatement (ResultSet.TYPE_SCROLL_INSENSITIVE, ResultSet.CONCUR_READ_ONLY); //</a:t>
            </a:r>
            <a:r>
              <a:rPr lang="zh-CN" altLang="en-US" sz="2400" smtClean="0">
                <a:latin typeface="宋体" panose="02010600030101010101" pitchFamily="2" charset="-122"/>
              </a:rPr>
              <a:t>创建语句对象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//</a:t>
            </a:r>
            <a:r>
              <a:rPr lang="zh-CN" altLang="en-US" sz="2400" smtClean="0">
                <a:latin typeface="宋体" panose="02010600030101010101" pitchFamily="2" charset="-122"/>
              </a:rPr>
              <a:t>获取参数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editStudentID=request.getParameter ("editStudentID");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editName=request.getParameter ("editName");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editSex=request.getParameter ("editSex");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editBirthday=request.getParameter ("editBirthday");</a:t>
            </a:r>
            <a:endParaRPr lang="en-US" altLang="zh-CN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数据表修改记录举例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editDepartment=request.getParameter ("editDepartment");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editTotalscore=request.getParameter ("editTotalscore");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//</a:t>
            </a:r>
            <a:r>
              <a:rPr lang="zh-CN" altLang="en-US" sz="2400" smtClean="0">
                <a:latin typeface="宋体" panose="02010600030101010101" pitchFamily="2" charset="-122"/>
              </a:rPr>
              <a:t>利用</a:t>
            </a:r>
            <a:r>
              <a:rPr lang="en-US" altLang="zh-CN" sz="2400" smtClean="0">
                <a:latin typeface="宋体" panose="02010600030101010101" pitchFamily="2" charset="-122"/>
              </a:rPr>
              <a:t>SQL</a:t>
            </a:r>
            <a:r>
              <a:rPr lang="zh-CN" altLang="en-US" sz="2400" smtClean="0">
                <a:latin typeface="宋体" panose="02010600030101010101" pitchFamily="2" charset="-122"/>
              </a:rPr>
              <a:t>语句将数据添加到数据库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strSQL="Update students Set studentid='"+editStudentID+"',name='"+editName+"',sex='"+editSex+"',birthday='"+editBirthday+"',department='"+editDepartment+"',totalscore='"+editTotalscore+"' Where studentid='"+editStudentID+"'";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stmt.executeUpdate (strSQL); </a:t>
            </a:r>
            <a:endParaRPr lang="en-US" altLang="zh-CN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数据表修改记录举例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rs.close ();   //</a:t>
            </a:r>
            <a:r>
              <a:rPr lang="zh-CN" altLang="en-US" sz="2800" smtClean="0">
                <a:latin typeface="宋体" panose="02010600030101010101" pitchFamily="2" charset="-122"/>
              </a:rPr>
              <a:t>关闭结果集对象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stmt.close (); //</a:t>
            </a:r>
            <a:r>
              <a:rPr lang="zh-CN" altLang="en-US" sz="2800" smtClean="0">
                <a:latin typeface="宋体" panose="02010600030101010101" pitchFamily="2" charset="-122"/>
              </a:rPr>
              <a:t>关闭执行</a:t>
            </a:r>
            <a:r>
              <a:rPr lang="en-US" altLang="zh-CN" sz="2800" smtClean="0">
                <a:latin typeface="宋体" panose="02010600030101010101" pitchFamily="2" charset="-122"/>
              </a:rPr>
              <a:t>SQL</a:t>
            </a:r>
            <a:r>
              <a:rPr lang="zh-CN" altLang="en-US" sz="2800" smtClean="0">
                <a:latin typeface="宋体" panose="02010600030101010101" pitchFamily="2" charset="-122"/>
              </a:rPr>
              <a:t>语句对象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conn.close (); //</a:t>
            </a:r>
            <a:r>
              <a:rPr lang="zh-CN" altLang="en-US" sz="2800" smtClean="0">
                <a:latin typeface="宋体" panose="02010600030101010101" pitchFamily="2" charset="-122"/>
              </a:rPr>
              <a:t>关闭连接对象</a:t>
            </a:r>
            <a:r>
              <a:rPr lang="en-US" altLang="zh-CN" sz="2800" smtClean="0">
                <a:latin typeface="宋体" panose="02010600030101010101" pitchFamily="2" charset="-122"/>
              </a:rPr>
              <a:t>.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}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catch(SQLException e){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out.println (e.toString ());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}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%&gt;</a:t>
            </a:r>
            <a:endParaRPr lang="en-US" altLang="zh-CN" sz="28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数据绑定显示记录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通常查询的结果用表格来显示记录数据，而在实际应用中，则要求根据用户实际操作界面的格式来显示数据。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实现的方法是，用表单显示用户界面，将表单控件绑定到数据表的相应字段，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再通过超链接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按钮</a:t>
            </a:r>
            <a:r>
              <a:rPr lang="zh-CN" altLang="en-US" dirty="0">
                <a:latin typeface="宋体" panose="02010600030101010101" pitchFamily="2" charset="-122"/>
              </a:rPr>
              <a:t>移动记录指针，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一页页显示每一条记录。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数据绑定显示记录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数据绑定就是调用</a:t>
            </a:r>
            <a:r>
              <a:rPr lang="en-US" altLang="zh-CN">
                <a:latin typeface="宋体" panose="02010600030101010101" pitchFamily="2" charset="-122"/>
              </a:rPr>
              <a:t>ResultSet</a:t>
            </a:r>
            <a:r>
              <a:rPr lang="zh-CN" altLang="en-US">
                <a:latin typeface="宋体" panose="02010600030101010101" pitchFamily="2" charset="-122"/>
              </a:rPr>
              <a:t>对象的</a:t>
            </a:r>
            <a:r>
              <a:rPr lang="en-US" altLang="zh-CN">
                <a:latin typeface="宋体" panose="02010600030101010101" pitchFamily="2" charset="-122"/>
              </a:rPr>
              <a:t>getXXX()</a:t>
            </a:r>
            <a:r>
              <a:rPr lang="zh-CN" altLang="en-US">
                <a:latin typeface="宋体" panose="02010600030101010101" pitchFamily="2" charset="-122"/>
              </a:rPr>
              <a:t>方法，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将指定列的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值</a:t>
            </a:r>
            <a:r>
              <a:rPr lang="zh-CN" altLang="en-US">
                <a:latin typeface="宋体" panose="02010600030101010101" pitchFamily="2" charset="-122"/>
              </a:rPr>
              <a:t>赋给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表单控件</a:t>
            </a:r>
            <a:r>
              <a:rPr lang="zh-CN" altLang="en-US">
                <a:latin typeface="宋体" panose="02010600030101010101" pitchFamily="2" charset="-122"/>
              </a:rPr>
              <a:t>的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Value</a:t>
            </a:r>
            <a:r>
              <a:rPr lang="zh-CN" altLang="en-US">
                <a:latin typeface="宋体" panose="02010600030101010101" pitchFamily="2" charset="-122"/>
              </a:rPr>
              <a:t>属性。</a:t>
            </a:r>
            <a:endParaRPr lang="zh-CN" altLang="en-US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latin typeface="宋体" panose="02010600030101010101" pitchFamily="2" charset="-122"/>
              </a:rPr>
              <a:t> 举例：数据绑定显示记录。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数据绑定显示记录举例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</a:rPr>
              <a:t>…</a:t>
            </a:r>
            <a:r>
              <a:rPr lang="en-US" altLang="zh-CN" sz="2400" smtClean="0">
                <a:latin typeface="宋体" panose="02010600030101010101" pitchFamily="2" charset="-122"/>
              </a:rPr>
              <a:t> </a:t>
            </a:r>
            <a:r>
              <a:rPr lang="zh-CN" altLang="en-US" sz="2400" smtClean="0">
                <a:latin typeface="宋体" panose="02010600030101010101" pitchFamily="2" charset="-122"/>
              </a:rPr>
              <a:t>显示表单 </a:t>
            </a:r>
            <a:r>
              <a:rPr lang="en-US" altLang="zh-CN" sz="2400" smtClean="0">
                <a:latin typeface="Times New Roman" panose="02020603050405020304" pitchFamily="18" charset="0"/>
              </a:rPr>
              <a:t>…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&lt;%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toRecord = request.getParameter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("Record"); //</a:t>
            </a:r>
            <a:r>
              <a:rPr lang="zh-CN" altLang="en-US" sz="2400" smtClean="0">
                <a:latin typeface="宋体" panose="02010600030101010101" pitchFamily="2" charset="-122"/>
              </a:rPr>
              <a:t>超链接按钮传递的记录号参数字符串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if(toRecord==null){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//</a:t>
            </a:r>
            <a:r>
              <a:rPr lang="zh-CN" altLang="en-US" sz="2400" smtClean="0">
                <a:latin typeface="宋体" panose="02010600030101010101" pitchFamily="2" charset="-122"/>
              </a:rPr>
              <a:t>表明</a:t>
            </a:r>
            <a:r>
              <a:rPr lang="en-US" altLang="zh-CN" sz="2400" smtClean="0">
                <a:latin typeface="宋体" panose="02010600030101010101" pitchFamily="2" charset="-122"/>
              </a:rPr>
              <a:t>QueryString</a:t>
            </a:r>
            <a:r>
              <a:rPr lang="zh-CN" altLang="en-US" sz="2400" smtClean="0">
                <a:latin typeface="宋体" panose="02010600030101010101" pitchFamily="2" charset="-122"/>
              </a:rPr>
              <a:t>中未传递</a:t>
            </a:r>
            <a:r>
              <a:rPr lang="en-US" altLang="zh-CN" sz="2400" smtClean="0">
                <a:latin typeface="宋体" panose="02010600030101010101" pitchFamily="2" charset="-122"/>
              </a:rPr>
              <a:t>toRecord</a:t>
            </a:r>
            <a:r>
              <a:rPr lang="zh-CN" altLang="en-US" sz="2400" smtClean="0">
                <a:latin typeface="宋体" panose="02010600030101010101" pitchFamily="2" charset="-122"/>
              </a:rPr>
              <a:t>参数变量，设置显示第一条记录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  </a:t>
            </a:r>
            <a:r>
              <a:rPr lang="en-US" altLang="zh-CN" sz="2400" smtClean="0">
                <a:latin typeface="宋体" panose="02010600030101010101" pitchFamily="2" charset="-122"/>
              </a:rPr>
              <a:t>showRecord = 1; }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else{ //</a:t>
            </a:r>
            <a:r>
              <a:rPr lang="zh-CN" altLang="en-US" sz="2400" smtClean="0">
                <a:latin typeface="宋体" panose="02010600030101010101" pitchFamily="2" charset="-122"/>
              </a:rPr>
              <a:t>将传递的</a:t>
            </a:r>
            <a:r>
              <a:rPr lang="en-US" altLang="zh-CN" sz="2400" smtClean="0">
                <a:latin typeface="宋体" panose="02010600030101010101" pitchFamily="2" charset="-122"/>
              </a:rPr>
              <a:t>toRecord</a:t>
            </a:r>
            <a:r>
              <a:rPr lang="zh-CN" altLang="en-US" sz="2400" smtClean="0">
                <a:latin typeface="宋体" panose="02010600030101010101" pitchFamily="2" charset="-122"/>
              </a:rPr>
              <a:t>参数字符串转换成整形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  </a:t>
            </a:r>
            <a:r>
              <a:rPr lang="en-US" altLang="zh-CN" sz="2400" smtClean="0">
                <a:latin typeface="宋体" panose="02010600030101010101" pitchFamily="2" charset="-122"/>
              </a:rPr>
              <a:t>showRecord = Integer.parseInt(toRecord);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//</a:t>
            </a:r>
            <a:r>
              <a:rPr lang="zh-CN" altLang="en-US" sz="2400" smtClean="0">
                <a:latin typeface="宋体" panose="02010600030101010101" pitchFamily="2" charset="-122"/>
              </a:rPr>
              <a:t>取得待显示记录号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  </a:t>
            </a:r>
            <a:r>
              <a:rPr lang="en-US" altLang="zh-CN" sz="2400" smtClean="0">
                <a:latin typeface="宋体" panose="02010600030101010101" pitchFamily="2" charset="-122"/>
              </a:rPr>
              <a:t>if(showRecord&lt;1) showRecord = 1; }</a:t>
            </a:r>
            <a:endParaRPr lang="en-US" altLang="zh-CN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数据绑定显示记录举例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try{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Class.forName("sun.jdbc.odbc.JdbcOdbcDriver"); 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//</a:t>
            </a:r>
            <a:r>
              <a:rPr lang="zh-CN" altLang="en-US" sz="2400" smtClean="0">
                <a:latin typeface="宋体" panose="02010600030101010101" pitchFamily="2" charset="-122"/>
              </a:rPr>
              <a:t>加载数据库驱动程序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strURL="jdbc:odbc:Driver={Microsoft Access Driver (*.mdb)};DBQ=E:/JavaWeb/ WebJspData/web/database/Student.mdb";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//JDBC URL</a:t>
            </a:r>
            <a:r>
              <a:rPr lang="zh-CN" altLang="en-US" sz="2400" smtClean="0">
                <a:latin typeface="宋体" panose="02010600030101010101" pitchFamily="2" charset="-122"/>
              </a:rPr>
              <a:t>字符串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Connection conn=DriverManager.getConnection (strURL,"","");   //</a:t>
            </a:r>
            <a:r>
              <a:rPr lang="zh-CN" altLang="en-US" sz="2400" smtClean="0">
                <a:latin typeface="宋体" panose="02010600030101010101" pitchFamily="2" charset="-122"/>
              </a:rPr>
              <a:t>创建连接对象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Statement stmt=conn.createStatement (ResultSet.TYPE_SCROLL_INSENSITIVE, ResultSet.CONCUR_READ_ONLY); //</a:t>
            </a:r>
            <a:r>
              <a:rPr lang="zh-CN" altLang="en-US" sz="2400" smtClean="0">
                <a:latin typeface="宋体" panose="02010600030101010101" pitchFamily="2" charset="-122"/>
              </a:rPr>
              <a:t>创建语句对象</a:t>
            </a:r>
            <a:endParaRPr lang="zh-CN" altLang="en-US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中间数据访问服务器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Group 22"/>
          <p:cNvGrpSpPr/>
          <p:nvPr/>
        </p:nvGrpSpPr>
        <p:grpSpPr bwMode="auto">
          <a:xfrm>
            <a:off x="304800" y="1752600"/>
            <a:ext cx="8686800" cy="4100513"/>
            <a:chOff x="192" y="1104"/>
            <a:chExt cx="5472" cy="2583"/>
          </a:xfrm>
        </p:grpSpPr>
        <p:sp>
          <p:nvSpPr>
            <p:cNvPr id="23556" name="Rectangle 6"/>
            <p:cNvSpPr>
              <a:spLocks noChangeArrowheads="1"/>
            </p:cNvSpPr>
            <p:nvPr/>
          </p:nvSpPr>
          <p:spPr bwMode="auto">
            <a:xfrm>
              <a:off x="192" y="1104"/>
              <a:ext cx="5472" cy="216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FF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7" name="Rectangle 7"/>
            <p:cNvSpPr>
              <a:spLocks noChangeArrowheads="1"/>
            </p:cNvSpPr>
            <p:nvPr/>
          </p:nvSpPr>
          <p:spPr bwMode="auto">
            <a:xfrm>
              <a:off x="336" y="1392"/>
              <a:ext cx="2640" cy="1584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CCFF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8" name="Text Box 8"/>
            <p:cNvSpPr txBox="1">
              <a:spLocks noChangeArrowheads="1"/>
            </p:cNvSpPr>
            <p:nvPr/>
          </p:nvSpPr>
          <p:spPr bwMode="auto">
            <a:xfrm>
              <a:off x="432" y="1672"/>
              <a:ext cx="1233" cy="25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CCFF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Java</a:t>
              </a:r>
              <a:r>
                <a:rPr lang="zh-CN" altLang="en-US" sz="2000" b="1"/>
                <a:t>应用程序</a:t>
              </a:r>
              <a:r>
                <a:rPr lang="zh-CN" altLang="en-US"/>
                <a:t> </a:t>
              </a:r>
              <a:endParaRPr lang="zh-CN" altLang="en-US"/>
            </a:p>
          </p:txBody>
        </p:sp>
        <p:sp>
          <p:nvSpPr>
            <p:cNvPr id="23559" name="Oval 9"/>
            <p:cNvSpPr>
              <a:spLocks noChangeArrowheads="1"/>
            </p:cNvSpPr>
            <p:nvPr/>
          </p:nvSpPr>
          <p:spPr bwMode="auto">
            <a:xfrm>
              <a:off x="432" y="2208"/>
              <a:ext cx="1008" cy="480"/>
            </a:xfrm>
            <a:prstGeom prst="ellipse">
              <a:avLst/>
            </a:prstGeom>
            <a:solidFill>
              <a:srgbClr val="E5D093"/>
            </a:solidFill>
            <a:ln w="12700">
              <a:solidFill>
                <a:srgbClr val="00CCFF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JDBC API</a:t>
              </a:r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23560" name="AutoShape 10"/>
            <p:cNvSpPr>
              <a:spLocks noChangeArrowheads="1"/>
            </p:cNvSpPr>
            <p:nvPr/>
          </p:nvSpPr>
          <p:spPr bwMode="auto">
            <a:xfrm>
              <a:off x="1584" y="2208"/>
              <a:ext cx="1296" cy="528"/>
            </a:xfrm>
            <a:prstGeom prst="hexagon">
              <a:avLst>
                <a:gd name="adj" fmla="val 61364"/>
                <a:gd name="vf" fmla="val 115470"/>
              </a:avLst>
            </a:prstGeom>
            <a:solidFill>
              <a:srgbClr val="00FFFF"/>
            </a:solidFill>
            <a:ln w="12700">
              <a:solidFill>
                <a:srgbClr val="00CCFF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/>
                <a:t>JDBC</a:t>
              </a:r>
              <a:r>
                <a:rPr lang="zh-CN" altLang="en-US" b="1"/>
                <a:t>驱动程序 </a:t>
              </a:r>
              <a:endParaRPr lang="zh-CN" altLang="en-US" b="1"/>
            </a:p>
          </p:txBody>
        </p:sp>
        <p:sp>
          <p:nvSpPr>
            <p:cNvPr id="23561" name="Line 11"/>
            <p:cNvSpPr>
              <a:spLocks noChangeShapeType="1"/>
            </p:cNvSpPr>
            <p:nvPr/>
          </p:nvSpPr>
          <p:spPr bwMode="auto">
            <a:xfrm>
              <a:off x="1440" y="2473"/>
              <a:ext cx="1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2" name="Line 12"/>
            <p:cNvSpPr>
              <a:spLocks noChangeShapeType="1"/>
            </p:cNvSpPr>
            <p:nvPr/>
          </p:nvSpPr>
          <p:spPr bwMode="auto">
            <a:xfrm>
              <a:off x="912" y="1968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3" name="Text Box 14"/>
            <p:cNvSpPr txBox="1">
              <a:spLocks noChangeArrowheads="1"/>
            </p:cNvSpPr>
            <p:nvPr/>
          </p:nvSpPr>
          <p:spPr bwMode="auto">
            <a:xfrm>
              <a:off x="4464" y="2304"/>
              <a:ext cx="1104" cy="44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CCFF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30000"/>
                </a:lnSpc>
                <a:spcBef>
                  <a:spcPct val="50000"/>
                </a:spcBef>
              </a:pPr>
              <a:endParaRPr lang="en-US" altLang="zh-CN" sz="2000" b="1"/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2000" b="1"/>
                <a:t>本机驱动程序</a:t>
              </a:r>
              <a:endParaRPr lang="zh-CN" altLang="en-US" sz="2000" b="1"/>
            </a:p>
            <a:p>
              <a:pPr algn="ctr">
                <a:lnSpc>
                  <a:spcPct val="0"/>
                </a:lnSpc>
                <a:spcBef>
                  <a:spcPct val="50000"/>
                </a:spcBef>
              </a:pPr>
              <a:endParaRPr lang="en-US" altLang="zh-CN" sz="2000" b="1"/>
            </a:p>
          </p:txBody>
        </p:sp>
        <p:sp>
          <p:nvSpPr>
            <p:cNvPr id="23564" name="Line 16"/>
            <p:cNvSpPr>
              <a:spLocks noChangeShapeType="1"/>
            </p:cNvSpPr>
            <p:nvPr/>
          </p:nvSpPr>
          <p:spPr bwMode="auto">
            <a:xfrm flipV="1">
              <a:off x="4272" y="2496"/>
              <a:ext cx="1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5" name="Line 17"/>
            <p:cNvSpPr>
              <a:spLocks noChangeShapeType="1"/>
            </p:cNvSpPr>
            <p:nvPr/>
          </p:nvSpPr>
          <p:spPr bwMode="auto">
            <a:xfrm>
              <a:off x="4992" y="2064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6" name="AutoShape 18"/>
            <p:cNvSpPr>
              <a:spLocks noChangeArrowheads="1"/>
            </p:cNvSpPr>
            <p:nvPr/>
          </p:nvSpPr>
          <p:spPr bwMode="auto">
            <a:xfrm>
              <a:off x="4560" y="1632"/>
              <a:ext cx="816" cy="432"/>
            </a:xfrm>
            <a:prstGeom prst="flowChartMagneticDisk">
              <a:avLst/>
            </a:prstGeom>
            <a:solidFill>
              <a:srgbClr val="00FF00"/>
            </a:solidFill>
            <a:ln w="1587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数据源</a:t>
              </a:r>
              <a:r>
                <a:rPr lang="zh-CN" altLang="en-US"/>
                <a:t> </a:t>
              </a:r>
              <a:endParaRPr lang="zh-CN" altLang="en-US"/>
            </a:p>
          </p:txBody>
        </p:sp>
        <p:sp>
          <p:nvSpPr>
            <p:cNvPr id="23567" name="Line 19"/>
            <p:cNvSpPr>
              <a:spLocks noChangeShapeType="1"/>
            </p:cNvSpPr>
            <p:nvPr/>
          </p:nvSpPr>
          <p:spPr bwMode="auto">
            <a:xfrm>
              <a:off x="2880" y="2473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8" name="Text Box 20"/>
            <p:cNvSpPr txBox="1">
              <a:spLocks noChangeArrowheads="1"/>
            </p:cNvSpPr>
            <p:nvPr/>
          </p:nvSpPr>
          <p:spPr bwMode="auto">
            <a:xfrm>
              <a:off x="1776" y="3360"/>
              <a:ext cx="220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/>
                <a:t>中间数据访问服务器 </a:t>
              </a:r>
              <a:endParaRPr lang="zh-CN" altLang="en-US" sz="2800"/>
            </a:p>
          </p:txBody>
        </p:sp>
        <p:sp>
          <p:nvSpPr>
            <p:cNvPr id="23569" name="AutoShape 21"/>
            <p:cNvSpPr>
              <a:spLocks noChangeArrowheads="1"/>
            </p:cNvSpPr>
            <p:nvPr/>
          </p:nvSpPr>
          <p:spPr bwMode="auto">
            <a:xfrm>
              <a:off x="3168" y="2256"/>
              <a:ext cx="1104" cy="432"/>
            </a:xfrm>
            <a:prstGeom prst="roundRect">
              <a:avLst>
                <a:gd name="adj" fmla="val 16667"/>
              </a:avLst>
            </a:prstGeom>
            <a:solidFill>
              <a:srgbClr val="FF89FF"/>
            </a:solidFill>
            <a:ln w="9525">
              <a:solidFill>
                <a:srgbClr val="33CCCC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Java</a:t>
              </a:r>
              <a:r>
                <a:rPr lang="zh-CN" altLang="en-US" sz="2000" b="1"/>
                <a:t>应用程序</a:t>
              </a:r>
              <a:endParaRPr lang="zh-CN" altLang="en-US" sz="2000" b="1"/>
            </a:p>
            <a:p>
              <a:pPr algn="ctr"/>
              <a:r>
                <a:rPr lang="zh-CN" altLang="en-US" sz="2000" b="1"/>
                <a:t>服务器</a:t>
              </a:r>
              <a:endParaRPr lang="zh-CN" altLang="en-US" sz="2000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数据绑定显示记录举例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strSQL="SELECT * FROM Students";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rs=stmt.executeQuery (strSQL);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int recCount;       //</a:t>
            </a:r>
            <a:r>
              <a:rPr lang="zh-CN" altLang="en-US" sz="2400" smtClean="0">
                <a:latin typeface="宋体" panose="02010600030101010101" pitchFamily="2" charset="-122"/>
              </a:rPr>
              <a:t>记录总数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int showRecord;     //</a:t>
            </a:r>
            <a:r>
              <a:rPr lang="zh-CN" altLang="en-US" sz="2400" smtClean="0">
                <a:latin typeface="宋体" panose="02010600030101010101" pitchFamily="2" charset="-122"/>
              </a:rPr>
              <a:t>待显示记录号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toRecord;    //</a:t>
            </a:r>
            <a:r>
              <a:rPr lang="zh-CN" altLang="en-US" sz="2400" smtClean="0">
                <a:latin typeface="宋体" panose="02010600030101010101" pitchFamily="2" charset="-122"/>
              </a:rPr>
              <a:t>待显示记录号参数字符串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rs.last();          //</a:t>
            </a:r>
            <a:r>
              <a:rPr lang="zh-CN" altLang="en-US" sz="2400" smtClean="0">
                <a:latin typeface="宋体" panose="02010600030101010101" pitchFamily="2" charset="-122"/>
              </a:rPr>
              <a:t>记录指针移到最后一条记录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recCount = rs.getRow();   //</a:t>
            </a:r>
            <a:r>
              <a:rPr lang="zh-CN" altLang="en-US" sz="2400" smtClean="0">
                <a:latin typeface="宋体" panose="02010600030101010101" pitchFamily="2" charset="-122"/>
              </a:rPr>
              <a:t>取得总记录数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if(showRecord&gt;recCount)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showRecord = recCount; //</a:t>
            </a:r>
            <a:r>
              <a:rPr lang="zh-CN" altLang="en-US" sz="2400" smtClean="0">
                <a:latin typeface="宋体" panose="02010600030101010101" pitchFamily="2" charset="-122"/>
              </a:rPr>
              <a:t>调整待显示的记录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if(recCount&gt;0)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rs.absolute(showRecord); //</a:t>
            </a:r>
            <a:r>
              <a:rPr lang="zh-CN" altLang="en-US" sz="2400" smtClean="0">
                <a:latin typeface="宋体" panose="02010600030101010101" pitchFamily="2" charset="-122"/>
              </a:rPr>
              <a:t>定位欲显示的记录</a:t>
            </a:r>
            <a:endParaRPr lang="zh-CN" altLang="en-US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数据绑定显示记录举例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学 号：</a:t>
            </a:r>
            <a:r>
              <a:rPr lang="en-US" altLang="zh-CN" sz="2400" smtClean="0">
                <a:latin typeface="宋体" panose="02010600030101010101" pitchFamily="2" charset="-122"/>
              </a:rPr>
              <a:t>&lt;input type="text" name="recStudentID" value=&lt;%=rs.getString("studentid")%&gt; 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姓 名：</a:t>
            </a:r>
            <a:r>
              <a:rPr lang="en-US" altLang="zh-CN" sz="2400" smtClean="0">
                <a:latin typeface="宋体" panose="02010600030101010101" pitchFamily="2" charset="-122"/>
              </a:rPr>
              <a:t>&lt;input type="text" name="recName" Value=&lt;%=rs.getString("name")%&gt; 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</a:rPr>
              <a:t>…</a:t>
            </a:r>
            <a:r>
              <a:rPr lang="en-US" altLang="zh-CN" sz="2400" smtClean="0">
                <a:latin typeface="宋体" panose="02010600030101010101" pitchFamily="2" charset="-122"/>
              </a:rPr>
              <a:t> </a:t>
            </a:r>
            <a:r>
              <a:rPr lang="zh-CN" altLang="en-US" sz="2400" smtClean="0">
                <a:latin typeface="宋体" panose="02010600030101010101" pitchFamily="2" charset="-122"/>
              </a:rPr>
              <a:t>依次显示表单各控件并绑定数据 </a:t>
            </a:r>
            <a:r>
              <a:rPr lang="en-US" altLang="zh-CN" sz="2400" smtClean="0">
                <a:latin typeface="Times New Roman" panose="02020603050405020304" pitchFamily="18" charset="0"/>
              </a:rPr>
              <a:t>…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第</a:t>
            </a:r>
            <a:r>
              <a:rPr lang="en-US" altLang="zh-CN" sz="2400" smtClean="0">
                <a:latin typeface="宋体" panose="02010600030101010101" pitchFamily="2" charset="-122"/>
              </a:rPr>
              <a:t>&lt;%=showRecord %&gt;</a:t>
            </a:r>
            <a:r>
              <a:rPr lang="zh-CN" altLang="en-US" sz="2400" smtClean="0">
                <a:latin typeface="宋体" panose="02010600030101010101" pitchFamily="2" charset="-122"/>
              </a:rPr>
              <a:t>记录，共</a:t>
            </a:r>
            <a:r>
              <a:rPr lang="en-US" altLang="zh-CN" sz="2400" smtClean="0">
                <a:latin typeface="宋体" panose="02010600030101010101" pitchFamily="2" charset="-122"/>
              </a:rPr>
              <a:t>&lt;%=recCount %&gt;</a:t>
            </a:r>
            <a:r>
              <a:rPr lang="zh-CN" altLang="en-US" sz="2400" smtClean="0">
                <a:latin typeface="宋体" panose="02010600030101010101" pitchFamily="2" charset="-122"/>
              </a:rPr>
              <a:t>记录</a:t>
            </a:r>
            <a:r>
              <a:rPr lang="en-US" altLang="zh-CN" sz="2400" smtClean="0">
                <a:latin typeface="宋体" panose="02010600030101010101" pitchFamily="2" charset="-122"/>
              </a:rPr>
              <a:t>&lt;br&gt;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&lt;% if(showRecord&gt;1){ %&gt;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&lt;a href="JSP_JDBC.jsp?Record=&lt;%=1%&gt;"&gt;</a:t>
            </a:r>
            <a:r>
              <a:rPr lang="zh-CN" altLang="en-US" sz="2000" u="sng" smtClean="0">
                <a:latin typeface="宋体" panose="02010600030101010101" pitchFamily="2" charset="-122"/>
              </a:rPr>
              <a:t>首记录</a:t>
            </a:r>
            <a:r>
              <a:rPr lang="en-US" altLang="zh-CN" sz="2400" smtClean="0">
                <a:latin typeface="宋体" panose="02010600030101010101" pitchFamily="2" charset="-122"/>
              </a:rPr>
              <a:t>&lt;/a&gt;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&lt;a href="JSP_JDBC.jsp?Record=&lt;%=showRecord-1 %&gt;"&gt;</a:t>
            </a:r>
            <a:r>
              <a:rPr lang="zh-CN" altLang="en-US" sz="2400" u="sng" smtClean="0">
                <a:latin typeface="宋体" panose="02010600030101010101" pitchFamily="2" charset="-122"/>
              </a:rPr>
              <a:t>上一记录</a:t>
            </a:r>
            <a:r>
              <a:rPr lang="en-US" altLang="zh-CN" sz="2400" smtClean="0">
                <a:latin typeface="宋体" panose="02010600030101010101" pitchFamily="2" charset="-122"/>
              </a:rPr>
              <a:t>&lt;/a&gt;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&lt;% }%&gt;</a:t>
            </a:r>
            <a:endParaRPr lang="en-US" altLang="zh-CN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数据绑定显示记录举例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&lt;% if(showRecord&lt;recCount){ %&gt;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&lt;a href="JSP_JDBC.jsp?Record=&lt;%=showRecord+1 %&gt;"&gt;</a:t>
            </a:r>
            <a:r>
              <a:rPr lang="zh-CN" altLang="en-US" sz="2400" u="sng" smtClean="0">
                <a:latin typeface="宋体" panose="02010600030101010101" pitchFamily="2" charset="-122"/>
              </a:rPr>
              <a:t>下一记录</a:t>
            </a:r>
            <a:r>
              <a:rPr lang="en-US" altLang="zh-CN" sz="2400" smtClean="0">
                <a:latin typeface="宋体" panose="02010600030101010101" pitchFamily="2" charset="-122"/>
              </a:rPr>
              <a:t>&lt;/a&gt;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&lt;a href="JSP_JDBC.jsp?Record=&lt;%=recCount %&gt;"&gt;</a:t>
            </a:r>
            <a:r>
              <a:rPr lang="zh-CN" altLang="en-US" sz="2400" u="sng" smtClean="0">
                <a:latin typeface="宋体" panose="02010600030101010101" pitchFamily="2" charset="-122"/>
              </a:rPr>
              <a:t>末记录</a:t>
            </a:r>
            <a:r>
              <a:rPr lang="en-US" altLang="zh-CN" sz="2400" smtClean="0">
                <a:latin typeface="宋体" panose="02010600030101010101" pitchFamily="2" charset="-122"/>
              </a:rPr>
              <a:t>&lt;/a&gt;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&lt;% } %&gt;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rs.close ();   //</a:t>
            </a:r>
            <a:r>
              <a:rPr lang="zh-CN" altLang="en-US" sz="2400" smtClean="0">
                <a:latin typeface="宋体" panose="02010600030101010101" pitchFamily="2" charset="-122"/>
              </a:rPr>
              <a:t>关闭结果集对象</a:t>
            </a:r>
            <a:r>
              <a:rPr lang="en-US" altLang="zh-CN" sz="2400" smtClean="0">
                <a:latin typeface="宋体" panose="02010600030101010101" pitchFamily="2" charset="-122"/>
              </a:rPr>
              <a:t>.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stmt.close (); //</a:t>
            </a:r>
            <a:r>
              <a:rPr lang="zh-CN" altLang="en-US" sz="2400" smtClean="0">
                <a:latin typeface="宋体" panose="02010600030101010101" pitchFamily="2" charset="-122"/>
              </a:rPr>
              <a:t>关闭执行</a:t>
            </a:r>
            <a:r>
              <a:rPr lang="en-US" altLang="zh-CN" sz="2400" smtClean="0">
                <a:latin typeface="宋体" panose="02010600030101010101" pitchFamily="2" charset="-122"/>
              </a:rPr>
              <a:t>SQL</a:t>
            </a:r>
            <a:r>
              <a:rPr lang="zh-CN" altLang="en-US" sz="2400" smtClean="0">
                <a:latin typeface="宋体" panose="02010600030101010101" pitchFamily="2" charset="-122"/>
              </a:rPr>
              <a:t>语句对象</a:t>
            </a:r>
            <a:r>
              <a:rPr lang="en-US" altLang="zh-CN" sz="2400" smtClean="0">
                <a:latin typeface="宋体" panose="02010600030101010101" pitchFamily="2" charset="-122"/>
              </a:rPr>
              <a:t>.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conn.close (); //</a:t>
            </a:r>
            <a:r>
              <a:rPr lang="zh-CN" altLang="en-US" sz="2400" smtClean="0">
                <a:latin typeface="宋体" panose="02010600030101010101" pitchFamily="2" charset="-122"/>
              </a:rPr>
              <a:t>关闭连接对象</a:t>
            </a:r>
            <a:r>
              <a:rPr lang="en-US" altLang="zh-CN" sz="2400" smtClean="0">
                <a:latin typeface="宋体" panose="02010600030101010101" pitchFamily="2" charset="-122"/>
              </a:rPr>
              <a:t>. }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catch(SQLException e){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 out.println (e.toString ());}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%&gt;</a:t>
            </a:r>
            <a:endParaRPr lang="en-US" altLang="zh-CN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数据绑定修改记录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400" dirty="0" smtClean="0">
                <a:latin typeface="宋体" panose="02010600030101010101" pitchFamily="2" charset="-122"/>
              </a:rPr>
              <a:t> </a:t>
            </a:r>
            <a:r>
              <a:rPr lang="zh-CN" altLang="en-US" sz="3400" dirty="0">
                <a:latin typeface="宋体" panose="02010600030101010101" pitchFamily="2" charset="-122"/>
              </a:rPr>
              <a:t>在通过表单数据绑定显示数据表记录的同时，若要修改数据就可直接在表单中进行修改，</a:t>
            </a:r>
            <a:endParaRPr lang="zh-CN" altLang="en-US" sz="3400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zh-CN" altLang="en-US" sz="3400" dirty="0">
                <a:latin typeface="宋体" panose="02010600030101010101" pitchFamily="2" charset="-122"/>
              </a:rPr>
              <a:t>然后按</a:t>
            </a:r>
            <a:r>
              <a:rPr lang="zh-CN" altLang="en-US" sz="3400" dirty="0">
                <a:latin typeface="Times New Roman" panose="02020603050405020304"/>
              </a:rPr>
              <a:t>“</a:t>
            </a:r>
            <a:r>
              <a:rPr lang="zh-CN" altLang="en-US" sz="3400" dirty="0">
                <a:latin typeface="宋体" panose="02010600030101010101" pitchFamily="2" charset="-122"/>
              </a:rPr>
              <a:t>修改</a:t>
            </a:r>
            <a:r>
              <a:rPr lang="zh-CN" altLang="en-US" sz="3400" dirty="0">
                <a:latin typeface="Times New Roman" panose="02020603050405020304"/>
              </a:rPr>
              <a:t>”</a:t>
            </a:r>
            <a:r>
              <a:rPr lang="en-US" altLang="zh-CN" sz="3400" dirty="0">
                <a:latin typeface="宋体" panose="02010600030101010101" pitchFamily="2" charset="-122"/>
              </a:rPr>
              <a:t>(</a:t>
            </a:r>
            <a:r>
              <a:rPr lang="zh-CN" altLang="en-US" sz="3400" dirty="0">
                <a:latin typeface="宋体" panose="02010600030101010101" pitchFamily="2" charset="-122"/>
              </a:rPr>
              <a:t>提交</a:t>
            </a:r>
            <a:r>
              <a:rPr lang="en-US" altLang="zh-CN" sz="3400" dirty="0">
                <a:latin typeface="宋体" panose="02010600030101010101" pitchFamily="2" charset="-122"/>
              </a:rPr>
              <a:t>)</a:t>
            </a:r>
            <a:r>
              <a:rPr lang="zh-CN" altLang="en-US" sz="3400" dirty="0">
                <a:latin typeface="宋体" panose="02010600030101010101" pitchFamily="2" charset="-122"/>
              </a:rPr>
              <a:t>按钮执行</a:t>
            </a:r>
            <a:r>
              <a:rPr lang="en-US" altLang="zh-CN" sz="3400" dirty="0">
                <a:latin typeface="宋体" panose="02010600030101010101" pitchFamily="2" charset="-122"/>
              </a:rPr>
              <a:t>Update SQL</a:t>
            </a:r>
            <a:r>
              <a:rPr lang="zh-CN" altLang="en-US" sz="3400" dirty="0">
                <a:latin typeface="宋体" panose="02010600030101010101" pitchFamily="2" charset="-122"/>
              </a:rPr>
              <a:t>语句实现更新，完成修改。</a:t>
            </a:r>
            <a:endParaRPr lang="zh-CN" altLang="en-US" sz="3400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实质就是，数据绑定显示记录与修改记录的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组合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举例：数据绑定修改记录。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数据绑定修改记录举例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&lt;%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bindSubmit = request.getParameter ("submit");   //</a:t>
            </a:r>
            <a:r>
              <a:rPr lang="zh-CN" altLang="en-US" sz="2400" smtClean="0">
                <a:latin typeface="宋体" panose="02010600030101010101" pitchFamily="2" charset="-122"/>
              </a:rPr>
              <a:t>获取表单提交的数据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if(bindSubmit==null){ //</a:t>
            </a:r>
            <a:r>
              <a:rPr lang="zh-CN" altLang="en-US" sz="2400" smtClean="0">
                <a:latin typeface="宋体" panose="02010600030101010101" pitchFamily="2" charset="-122"/>
              </a:rPr>
              <a:t>若表单已提交数据，将数据写入数据表记录，否则等待用户输入修改数据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  </a:t>
            </a:r>
            <a:r>
              <a:rPr lang="en-US" altLang="zh-CN" sz="2400" smtClean="0">
                <a:latin typeface="宋体" panose="02010600030101010101" pitchFamily="2" charset="-122"/>
              </a:rPr>
              <a:t>session.setAttribute("bindDone","");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//</a:t>
            </a:r>
            <a:r>
              <a:rPr lang="zh-CN" altLang="en-US" sz="2400" smtClean="0">
                <a:latin typeface="宋体" panose="02010600030101010101" pitchFamily="2" charset="-122"/>
              </a:rPr>
              <a:t>设置</a:t>
            </a:r>
            <a:r>
              <a:rPr lang="en-US" altLang="zh-CN" sz="2400" smtClean="0">
                <a:latin typeface="宋体" panose="02010600030101010101" pitchFamily="2" charset="-122"/>
              </a:rPr>
              <a:t>session</a:t>
            </a:r>
            <a:r>
              <a:rPr lang="zh-CN" altLang="en-US" sz="2400" smtClean="0">
                <a:latin typeface="宋体" panose="02010600030101010101" pitchFamily="2" charset="-122"/>
              </a:rPr>
              <a:t>对象变量</a:t>
            </a:r>
            <a:r>
              <a:rPr lang="en-US" altLang="zh-CN" sz="2400" smtClean="0">
                <a:latin typeface="宋体" panose="02010600030101010101" pitchFamily="2" charset="-122"/>
              </a:rPr>
              <a:t>bindDone</a:t>
            </a:r>
            <a:r>
              <a:rPr lang="zh-CN" altLang="en-US" sz="2400" smtClean="0">
                <a:latin typeface="宋体" panose="02010600030101010101" pitchFamily="2" charset="-122"/>
              </a:rPr>
              <a:t>为空，表明未按修改数据按钮，等待用户输入修改数据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Connection conn1 = null; //</a:t>
            </a:r>
            <a:r>
              <a:rPr lang="zh-CN" altLang="en-US" sz="2400" smtClean="0">
                <a:latin typeface="宋体" panose="02010600030101010101" pitchFamily="2" charset="-122"/>
              </a:rPr>
              <a:t>连接对象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strURL1 = null;   //JDBC URL</a:t>
            </a:r>
            <a:r>
              <a:rPr lang="zh-CN" altLang="en-US" sz="2400" smtClean="0">
                <a:latin typeface="宋体" panose="02010600030101010101" pitchFamily="2" charset="-122"/>
              </a:rPr>
              <a:t>字符串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Statement stmt1 = null;  //</a:t>
            </a:r>
            <a:r>
              <a:rPr lang="zh-CN" altLang="en-US" sz="2400" smtClean="0">
                <a:latin typeface="宋体" panose="02010600030101010101" pitchFamily="2" charset="-122"/>
              </a:rPr>
              <a:t>执行</a:t>
            </a:r>
            <a:r>
              <a:rPr lang="en-US" altLang="zh-CN" sz="2400" smtClean="0">
                <a:latin typeface="宋体" panose="02010600030101010101" pitchFamily="2" charset="-122"/>
              </a:rPr>
              <a:t>SQL</a:t>
            </a:r>
            <a:r>
              <a:rPr lang="zh-CN" altLang="en-US" sz="2400" smtClean="0">
                <a:latin typeface="宋体" panose="02010600030101010101" pitchFamily="2" charset="-122"/>
              </a:rPr>
              <a:t>语句对象</a:t>
            </a:r>
            <a:endParaRPr lang="zh-CN" altLang="en-US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数据绑定修改记录举例</a:t>
            </a:r>
            <a:endParaRPr lang="zh-CN" altLang="en-US" sz="300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strSQL1 = null; //SQL</a:t>
            </a:r>
            <a:r>
              <a:rPr lang="zh-CN" altLang="en-US" sz="2400" smtClean="0">
                <a:latin typeface="宋体" panose="02010600030101010101" pitchFamily="2" charset="-122"/>
              </a:rPr>
              <a:t>语句字符串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ResultSet rs1 = null;  //</a:t>
            </a:r>
            <a:r>
              <a:rPr lang="zh-CN" altLang="en-US" sz="2400" smtClean="0">
                <a:latin typeface="宋体" panose="02010600030101010101" pitchFamily="2" charset="-122"/>
              </a:rPr>
              <a:t>结果集对象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int bindrecCount;     //</a:t>
            </a:r>
            <a:r>
              <a:rPr lang="zh-CN" altLang="en-US" sz="2400" smtClean="0">
                <a:latin typeface="宋体" panose="02010600030101010101" pitchFamily="2" charset="-122"/>
              </a:rPr>
              <a:t>记录总数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int bindshowRecord;   //</a:t>
            </a:r>
            <a:r>
              <a:rPr lang="zh-CN" altLang="en-US" sz="2400" smtClean="0">
                <a:latin typeface="宋体" panose="02010600030101010101" pitchFamily="2" charset="-122"/>
              </a:rPr>
              <a:t>待显示记录号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bindtoRecord;  //</a:t>
            </a:r>
            <a:r>
              <a:rPr lang="zh-CN" altLang="en-US" sz="2400" smtClean="0">
                <a:latin typeface="宋体" panose="02010600030101010101" pitchFamily="2" charset="-122"/>
              </a:rPr>
              <a:t>待显示记录号参数字符串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//</a:t>
            </a:r>
            <a:r>
              <a:rPr lang="zh-CN" altLang="en-US" sz="2400" smtClean="0">
                <a:latin typeface="宋体" panose="02010600030101010101" pitchFamily="2" charset="-122"/>
              </a:rPr>
              <a:t>设置变量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bindtoRecord=request.getParameter("bindRecord"); //</a:t>
            </a:r>
            <a:r>
              <a:rPr lang="zh-CN" altLang="en-US" sz="2400" smtClean="0">
                <a:latin typeface="宋体" panose="02010600030101010101" pitchFamily="2" charset="-122"/>
              </a:rPr>
              <a:t>超链接按钮传递的记录号参数字符串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if(bindtoRecord==null){ //</a:t>
            </a:r>
            <a:r>
              <a:rPr lang="zh-CN" altLang="en-US" sz="2400" smtClean="0">
                <a:latin typeface="宋体" panose="02010600030101010101" pitchFamily="2" charset="-122"/>
              </a:rPr>
              <a:t>表明</a:t>
            </a:r>
            <a:r>
              <a:rPr lang="en-US" altLang="zh-CN" sz="2400" smtClean="0">
                <a:latin typeface="宋体" panose="02010600030101010101" pitchFamily="2" charset="-122"/>
              </a:rPr>
              <a:t>QueryString</a:t>
            </a:r>
            <a:r>
              <a:rPr lang="zh-CN" altLang="en-US" sz="2400" smtClean="0">
                <a:latin typeface="宋体" panose="02010600030101010101" pitchFamily="2" charset="-122"/>
              </a:rPr>
              <a:t>中未传递</a:t>
            </a:r>
            <a:r>
              <a:rPr lang="en-US" altLang="zh-CN" sz="2400" smtClean="0">
                <a:latin typeface="宋体" panose="02010600030101010101" pitchFamily="2" charset="-122"/>
              </a:rPr>
              <a:t>toRecord</a:t>
            </a:r>
            <a:r>
              <a:rPr lang="zh-CN" altLang="en-US" sz="2400" smtClean="0">
                <a:latin typeface="宋体" panose="02010600030101010101" pitchFamily="2" charset="-122"/>
              </a:rPr>
              <a:t>参数，设置显示第一条记录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  </a:t>
            </a:r>
            <a:r>
              <a:rPr lang="en-US" altLang="zh-CN" sz="2400" smtClean="0">
                <a:latin typeface="宋体" panose="02010600030101010101" pitchFamily="2" charset="-122"/>
              </a:rPr>
              <a:t>bindshowRecord = 1; }</a:t>
            </a:r>
            <a:endParaRPr lang="en-US" altLang="zh-CN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数据绑定修改记录举例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else{ //</a:t>
            </a:r>
            <a:r>
              <a:rPr lang="zh-CN" altLang="en-US" sz="2400" smtClean="0">
                <a:latin typeface="宋体" panose="02010600030101010101" pitchFamily="2" charset="-122"/>
              </a:rPr>
              <a:t>将传递的</a:t>
            </a:r>
            <a:r>
              <a:rPr lang="en-US" altLang="zh-CN" sz="2400" smtClean="0">
                <a:latin typeface="宋体" panose="02010600030101010101" pitchFamily="2" charset="-122"/>
              </a:rPr>
              <a:t>toRecord</a:t>
            </a:r>
            <a:r>
              <a:rPr lang="zh-CN" altLang="en-US" sz="2400" smtClean="0">
                <a:latin typeface="宋体" panose="02010600030101010101" pitchFamily="2" charset="-122"/>
              </a:rPr>
              <a:t>参数字符串转换成整形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 </a:t>
            </a:r>
            <a:r>
              <a:rPr lang="en-US" altLang="zh-CN" sz="2400" smtClean="0">
                <a:latin typeface="宋体" panose="02010600030101010101" pitchFamily="2" charset="-122"/>
              </a:rPr>
              <a:t>bindshowRecord = Integer.parseInt (bindtoRecord);  //</a:t>
            </a:r>
            <a:r>
              <a:rPr lang="zh-CN" altLang="en-US" sz="2400" smtClean="0">
                <a:latin typeface="宋体" panose="02010600030101010101" pitchFamily="2" charset="-122"/>
              </a:rPr>
              <a:t>取得待显示记录号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  </a:t>
            </a:r>
            <a:r>
              <a:rPr lang="en-US" altLang="zh-CN" sz="2400" smtClean="0">
                <a:latin typeface="宋体" panose="02010600030101010101" pitchFamily="2" charset="-122"/>
              </a:rPr>
              <a:t>if(bindshowRecord&lt;1) bindshowRecord = 1; }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try{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Class.forName("sun.jdbc.odbc.JdbcOdbcDriver"); 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//</a:t>
            </a:r>
            <a:r>
              <a:rPr lang="zh-CN" altLang="en-US" sz="2400" smtClean="0">
                <a:latin typeface="宋体" panose="02010600030101010101" pitchFamily="2" charset="-122"/>
              </a:rPr>
              <a:t>加载数据库驱动程序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strURL1="jdbc:odbc:Driver={Microsoft Access Driver (*.mdb)};DBQ=E:/JavaWeb/WebJspData/ web/database/Student.mdb";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conn1=DriverManager.getConnection (strURL1,"","");</a:t>
            </a:r>
            <a:endParaRPr lang="en-US" altLang="zh-CN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数据绑定修改记录举例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strSQL1="SELECT * FROM Students";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stmt1=conn1.createStatement (ResultSet.TYPE_SCROLL_INSENSITIVE,ResultSet.CONCUR_READ_ONLY);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rs1 = stmt1.executeQuery(strSQL1);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rs1.last();   //</a:t>
            </a:r>
            <a:r>
              <a:rPr lang="zh-CN" altLang="en-US" sz="2400" smtClean="0">
                <a:latin typeface="宋体" panose="02010600030101010101" pitchFamily="2" charset="-122"/>
              </a:rPr>
              <a:t>记录指针移到最后一条记录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bindrecCount = rs1.getRow(); //</a:t>
            </a:r>
            <a:r>
              <a:rPr lang="zh-CN" altLang="en-US" sz="2400" smtClean="0">
                <a:latin typeface="宋体" panose="02010600030101010101" pitchFamily="2" charset="-122"/>
              </a:rPr>
              <a:t>取得总记录数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if(bindshowRecord&gt;bindrecCount) bindshowRecord = bindrecCount; //</a:t>
            </a:r>
            <a:r>
              <a:rPr lang="zh-CN" altLang="en-US" sz="2400" smtClean="0">
                <a:latin typeface="宋体" panose="02010600030101010101" pitchFamily="2" charset="-122"/>
              </a:rPr>
              <a:t>调整待显示的记录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 </a:t>
            </a:r>
            <a:r>
              <a:rPr lang="en-US" altLang="zh-CN" sz="2400" smtClean="0">
                <a:latin typeface="宋体" panose="02010600030101010101" pitchFamily="2" charset="-122"/>
              </a:rPr>
              <a:t>if(bindrecCount&gt;0)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rs1.absolute(bindshowRecord); //</a:t>
            </a:r>
            <a:r>
              <a:rPr lang="zh-CN" altLang="en-US" sz="2400" smtClean="0">
                <a:latin typeface="宋体" panose="02010600030101010101" pitchFamily="2" charset="-122"/>
              </a:rPr>
              <a:t>定位欲显示的记录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%&gt;</a:t>
            </a:r>
            <a:endParaRPr lang="en-US" altLang="zh-CN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数据绑定修改记录举例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&lt;form method="post" action="JSP_JDBC.jsp"&gt;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学号：</a:t>
            </a:r>
            <a:r>
              <a:rPr lang="en-US" altLang="zh-CN" sz="2400" smtClean="0">
                <a:latin typeface="宋体" panose="02010600030101010101" pitchFamily="2" charset="-122"/>
              </a:rPr>
              <a:t>&lt;input type="text" name="bindStudentID" value=&lt;%=rs1.getString("studentid")%&gt; 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姓名：</a:t>
            </a:r>
            <a:r>
              <a:rPr lang="en-US" altLang="zh-CN" sz="2400" smtClean="0">
                <a:latin typeface="宋体" panose="02010600030101010101" pitchFamily="2" charset="-122"/>
              </a:rPr>
              <a:t>&lt;input type="text" name="bindName" Value=&lt;%=rs1.getString("name")%&gt; 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 </a:t>
            </a:r>
            <a:r>
              <a:rPr lang="en-US" altLang="zh-CN" sz="2400" smtClean="0">
                <a:latin typeface="Times New Roman" panose="02020603050405020304" pitchFamily="18" charset="0"/>
              </a:rPr>
              <a:t>…</a:t>
            </a:r>
            <a:r>
              <a:rPr lang="en-US" altLang="zh-CN" sz="2400" smtClean="0">
                <a:latin typeface="宋体" panose="02010600030101010101" pitchFamily="2" charset="-122"/>
              </a:rPr>
              <a:t> </a:t>
            </a:r>
            <a:r>
              <a:rPr lang="zh-CN" altLang="en-US" sz="2400" smtClean="0">
                <a:latin typeface="宋体" panose="02010600030101010101" pitchFamily="2" charset="-122"/>
              </a:rPr>
              <a:t>依次显示表单各控件并绑定数据 </a:t>
            </a:r>
            <a:r>
              <a:rPr lang="en-US" altLang="zh-CN" sz="2400" smtClean="0">
                <a:latin typeface="Times New Roman" panose="02020603050405020304" pitchFamily="18" charset="0"/>
              </a:rPr>
              <a:t>…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&lt;input type="submit" Value="</a:t>
            </a:r>
            <a:r>
              <a:rPr lang="zh-CN" altLang="en-US" sz="2400" smtClean="0">
                <a:latin typeface="宋体" panose="02010600030101010101" pitchFamily="2" charset="-122"/>
              </a:rPr>
              <a:t>修改</a:t>
            </a:r>
            <a:r>
              <a:rPr lang="en-US" altLang="zh-CN" sz="2400" smtClean="0">
                <a:latin typeface="宋体" panose="02010600030101010101" pitchFamily="2" charset="-122"/>
              </a:rPr>
              <a:t>" 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&lt;/form&gt;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第</a:t>
            </a:r>
            <a:r>
              <a:rPr lang="en-US" altLang="zh-CN" sz="2400" smtClean="0">
                <a:latin typeface="宋体" panose="02010600030101010101" pitchFamily="2" charset="-122"/>
              </a:rPr>
              <a:t>&lt;%=bindshowRecord%&gt;</a:t>
            </a:r>
            <a:r>
              <a:rPr lang="zh-CN" altLang="en-US" sz="2400" smtClean="0">
                <a:latin typeface="宋体" panose="02010600030101010101" pitchFamily="2" charset="-122"/>
              </a:rPr>
              <a:t>记录，共</a:t>
            </a:r>
            <a:r>
              <a:rPr lang="en-US" altLang="zh-CN" sz="2400" smtClean="0">
                <a:latin typeface="宋体" panose="02010600030101010101" pitchFamily="2" charset="-122"/>
              </a:rPr>
              <a:t>&lt;%=bindrecCount %&gt;</a:t>
            </a:r>
            <a:r>
              <a:rPr lang="zh-CN" altLang="en-US" sz="2400" smtClean="0">
                <a:latin typeface="宋体" panose="02010600030101010101" pitchFamily="2" charset="-122"/>
              </a:rPr>
              <a:t>记录</a:t>
            </a:r>
            <a:r>
              <a:rPr lang="en-US" altLang="zh-CN" sz="2400" smtClean="0">
                <a:latin typeface="宋体" panose="02010600030101010101" pitchFamily="2" charset="-122"/>
              </a:rPr>
              <a:t>&lt;br&gt;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&lt;% if(bindshowRecord&gt;1){ %&gt;</a:t>
            </a:r>
            <a:endParaRPr lang="en-US" altLang="zh-CN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数据绑定修改记录举例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&lt;a href="JSP_JDBC.jsp?bindRecord=&lt;%=1 %&gt;"&gt;</a:t>
            </a:r>
            <a:r>
              <a:rPr lang="zh-CN" altLang="en-US" sz="2800" u="sng" smtClean="0">
                <a:latin typeface="宋体" panose="02010600030101010101" pitchFamily="2" charset="-122"/>
              </a:rPr>
              <a:t>首记录</a:t>
            </a:r>
            <a:r>
              <a:rPr lang="en-US" altLang="zh-CN" sz="2800" smtClean="0">
                <a:latin typeface="宋体" panose="02010600030101010101" pitchFamily="2" charset="-122"/>
              </a:rPr>
              <a:t>&lt;/a&gt;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&lt;a href="JSP_JDBC.jsp?bindRecord= &lt;%=bindshowRecord-1 %&gt;"&gt;</a:t>
            </a:r>
            <a:r>
              <a:rPr lang="zh-CN" altLang="en-US" sz="2800" u="sng" smtClean="0">
                <a:latin typeface="宋体" panose="02010600030101010101" pitchFamily="2" charset="-122"/>
              </a:rPr>
              <a:t>上一记录</a:t>
            </a:r>
            <a:r>
              <a:rPr lang="en-US" altLang="zh-CN" sz="2800" smtClean="0">
                <a:latin typeface="宋体" panose="02010600030101010101" pitchFamily="2" charset="-122"/>
              </a:rPr>
              <a:t>&lt;/a&gt;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&lt;% }%&gt;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&lt;% if(bindshowRecord&lt;bindrecCount){ %&gt;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&lt;a href="JSP_JDBC.jsp?bindRecord= &lt;%=bindshowRecord+1 %&gt;"&gt;</a:t>
            </a:r>
            <a:r>
              <a:rPr lang="zh-CN" altLang="en-US" sz="2800" u="sng" smtClean="0">
                <a:latin typeface="宋体" panose="02010600030101010101" pitchFamily="2" charset="-122"/>
              </a:rPr>
              <a:t>下一记录</a:t>
            </a:r>
            <a:r>
              <a:rPr lang="en-US" altLang="zh-CN" sz="2800" smtClean="0">
                <a:latin typeface="宋体" panose="02010600030101010101" pitchFamily="2" charset="-122"/>
              </a:rPr>
              <a:t>&lt;/a&gt;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&lt;a href="JSP_JDBC.jsp?bindRecord= &lt;%=bindrecCount %&gt;"&gt;</a:t>
            </a:r>
            <a:r>
              <a:rPr lang="zh-CN" altLang="en-US" sz="2800" u="sng" smtClean="0">
                <a:latin typeface="宋体" panose="02010600030101010101" pitchFamily="2" charset="-122"/>
              </a:rPr>
              <a:t>末记录</a:t>
            </a:r>
            <a:r>
              <a:rPr lang="en-US" altLang="zh-CN" sz="2800" smtClean="0">
                <a:latin typeface="宋体" panose="02010600030101010101" pitchFamily="2" charset="-122"/>
              </a:rPr>
              <a:t>&lt;/a&gt;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&lt;% }%&gt;</a:t>
            </a:r>
            <a:endParaRPr lang="en-US" altLang="zh-CN" sz="28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纯</a:t>
            </a:r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驱动程序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  4</a:t>
            </a:r>
            <a:r>
              <a:rPr lang="zh-CN" altLang="en-US" smtClean="0">
                <a:latin typeface="宋体" panose="02010600030101010101" pitchFamily="2" charset="-122"/>
              </a:rPr>
              <a:t>．纯</a:t>
            </a:r>
            <a:r>
              <a:rPr lang="en-US" altLang="zh-CN" smtClean="0"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latin typeface="宋体" panose="02010600030101010101" pitchFamily="2" charset="-122"/>
              </a:rPr>
              <a:t>驱动程序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这种方式，由</a:t>
            </a:r>
            <a:r>
              <a:rPr lang="en-US" altLang="zh-CN" smtClean="0"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latin typeface="宋体" panose="02010600030101010101" pitchFamily="2" charset="-122"/>
              </a:rPr>
              <a:t>驱动程序直接访问数据库，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en-US" altLang="zh-CN" smtClean="0"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latin typeface="宋体" panose="02010600030101010101" pitchFamily="2" charset="-122"/>
              </a:rPr>
              <a:t>驱动程序将</a:t>
            </a:r>
            <a:r>
              <a:rPr lang="en-US" altLang="zh-CN" smtClean="0">
                <a:latin typeface="宋体" panose="02010600030101010101" pitchFamily="2" charset="-122"/>
              </a:rPr>
              <a:t>JDBC API</a:t>
            </a:r>
            <a:r>
              <a:rPr lang="zh-CN" altLang="en-US" smtClean="0">
                <a:latin typeface="宋体" panose="02010600030101010101" pitchFamily="2" charset="-122"/>
              </a:rPr>
              <a:t>调用，直接转换为</a:t>
            </a:r>
            <a:r>
              <a:rPr lang="en-US" altLang="zh-CN" smtClean="0">
                <a:latin typeface="宋体" panose="02010600030101010101" pitchFamily="2" charset="-122"/>
              </a:rPr>
              <a:t>DBMS</a:t>
            </a:r>
            <a:r>
              <a:rPr lang="zh-CN" altLang="en-US" smtClean="0">
                <a:latin typeface="宋体" panose="02010600030101010101" pitchFamily="2" charset="-122"/>
              </a:rPr>
              <a:t>所使用的网络协议。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这就允许从客户机上直接调用</a:t>
            </a:r>
            <a:r>
              <a:rPr lang="en-US" altLang="zh-CN" smtClean="0">
                <a:latin typeface="宋体" panose="02010600030101010101" pitchFamily="2" charset="-122"/>
              </a:rPr>
              <a:t>DBMS</a:t>
            </a:r>
            <a:r>
              <a:rPr lang="zh-CN" altLang="en-US" smtClean="0">
                <a:latin typeface="宋体" panose="02010600030101010101" pitchFamily="2" charset="-122"/>
              </a:rPr>
              <a:t>服务器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是</a:t>
            </a:r>
            <a:r>
              <a:rPr lang="en-US" altLang="zh-CN" smtClean="0">
                <a:latin typeface="宋体" panose="02010600030101010101" pitchFamily="2" charset="-122"/>
              </a:rPr>
              <a:t>Intranet</a:t>
            </a:r>
            <a:r>
              <a:rPr lang="zh-CN" altLang="en-US" smtClean="0">
                <a:latin typeface="宋体" panose="02010600030101010101" pitchFamily="2" charset="-122"/>
              </a:rPr>
              <a:t>访问的一个很实用的解决方法。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数据绑定修改记录举例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&lt;%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rs1.close ();   //</a:t>
            </a:r>
            <a:r>
              <a:rPr lang="zh-CN" altLang="en-US" sz="2400" smtClean="0">
                <a:latin typeface="宋体" panose="02010600030101010101" pitchFamily="2" charset="-122"/>
              </a:rPr>
              <a:t>关闭结果集对象</a:t>
            </a:r>
            <a:r>
              <a:rPr lang="en-US" altLang="zh-CN" sz="2400" smtClean="0">
                <a:latin typeface="宋体" panose="02010600030101010101" pitchFamily="2" charset="-122"/>
              </a:rPr>
              <a:t>.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stmt1.close (); //</a:t>
            </a:r>
            <a:r>
              <a:rPr lang="zh-CN" altLang="en-US" sz="2400" smtClean="0">
                <a:latin typeface="宋体" panose="02010600030101010101" pitchFamily="2" charset="-122"/>
              </a:rPr>
              <a:t>关闭执行</a:t>
            </a:r>
            <a:r>
              <a:rPr lang="en-US" altLang="zh-CN" sz="2400" smtClean="0">
                <a:latin typeface="宋体" panose="02010600030101010101" pitchFamily="2" charset="-122"/>
              </a:rPr>
              <a:t>SQL</a:t>
            </a:r>
            <a:r>
              <a:rPr lang="zh-CN" altLang="en-US" sz="2400" smtClean="0">
                <a:latin typeface="宋体" panose="02010600030101010101" pitchFamily="2" charset="-122"/>
              </a:rPr>
              <a:t>语句对象</a:t>
            </a:r>
            <a:r>
              <a:rPr lang="en-US" altLang="zh-CN" sz="2400" smtClean="0">
                <a:latin typeface="宋体" panose="02010600030101010101" pitchFamily="2" charset="-122"/>
              </a:rPr>
              <a:t>.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conn1.close (); //</a:t>
            </a:r>
            <a:r>
              <a:rPr lang="zh-CN" altLang="en-US" sz="2400" smtClean="0">
                <a:latin typeface="宋体" panose="02010600030101010101" pitchFamily="2" charset="-122"/>
              </a:rPr>
              <a:t>关闭连接对象</a:t>
            </a:r>
            <a:r>
              <a:rPr lang="en-US" altLang="zh-CN" sz="2400" smtClean="0">
                <a:latin typeface="宋体" panose="02010600030101010101" pitchFamily="2" charset="-122"/>
              </a:rPr>
              <a:t>.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}catch(SQLException e){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 out.println (e.toString ()); }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}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else{//</a:t>
            </a:r>
            <a:r>
              <a:rPr lang="zh-CN" altLang="en-US" sz="2400" smtClean="0">
                <a:latin typeface="宋体" panose="02010600030101010101" pitchFamily="2" charset="-122"/>
              </a:rPr>
              <a:t>若已按</a:t>
            </a:r>
            <a:r>
              <a:rPr lang="en-US" altLang="zh-CN" sz="2400" smtClean="0">
                <a:latin typeface="宋体" panose="02010600030101010101" pitchFamily="2" charset="-122"/>
              </a:rPr>
              <a:t>[</a:t>
            </a:r>
            <a:r>
              <a:rPr lang="zh-CN" altLang="en-US" sz="2400" smtClean="0">
                <a:latin typeface="宋体" panose="02010600030101010101" pitchFamily="2" charset="-122"/>
              </a:rPr>
              <a:t>修改</a:t>
            </a:r>
            <a:r>
              <a:rPr lang="en-US" altLang="zh-CN" sz="2400" smtClean="0">
                <a:latin typeface="宋体" panose="02010600030101010101" pitchFamily="2" charset="-122"/>
              </a:rPr>
              <a:t>]</a:t>
            </a:r>
            <a:r>
              <a:rPr lang="zh-CN" altLang="en-US" sz="2400" smtClean="0">
                <a:latin typeface="宋体" panose="02010600030101010101" pitchFamily="2" charset="-122"/>
              </a:rPr>
              <a:t>按钮，表单提交了数据，则将数据写入数据表记录，否则等待用户输入修改数据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 </a:t>
            </a:r>
            <a:r>
              <a:rPr lang="en-US" altLang="zh-CN" sz="2400" smtClean="0">
                <a:latin typeface="宋体" panose="02010600030101010101" pitchFamily="2" charset="-122"/>
              </a:rPr>
              <a:t>Connection conn2 = null;  //</a:t>
            </a:r>
            <a:r>
              <a:rPr lang="zh-CN" altLang="en-US" sz="2400" smtClean="0">
                <a:latin typeface="宋体" panose="02010600030101010101" pitchFamily="2" charset="-122"/>
              </a:rPr>
              <a:t>连接对象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 </a:t>
            </a:r>
            <a:r>
              <a:rPr lang="en-US" altLang="zh-CN" sz="2400" smtClean="0">
                <a:latin typeface="宋体" panose="02010600030101010101" pitchFamily="2" charset="-122"/>
              </a:rPr>
              <a:t>String strURL2 = null;    //JDBC URL</a:t>
            </a:r>
            <a:r>
              <a:rPr lang="zh-CN" altLang="en-US" sz="2400" smtClean="0">
                <a:latin typeface="宋体" panose="02010600030101010101" pitchFamily="2" charset="-122"/>
              </a:rPr>
              <a:t>字符串</a:t>
            </a:r>
            <a:endParaRPr lang="zh-CN" altLang="en-US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数据绑定修改记录举例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Statement stmt2 = null;   //</a:t>
            </a:r>
            <a:r>
              <a:rPr lang="zh-CN" altLang="en-US" sz="2400" smtClean="0">
                <a:latin typeface="宋体" panose="02010600030101010101" pitchFamily="2" charset="-122"/>
              </a:rPr>
              <a:t>执行</a:t>
            </a:r>
            <a:r>
              <a:rPr lang="en-US" altLang="zh-CN" sz="2400" smtClean="0">
                <a:latin typeface="宋体" panose="02010600030101010101" pitchFamily="2" charset="-122"/>
              </a:rPr>
              <a:t>SQL</a:t>
            </a:r>
            <a:r>
              <a:rPr lang="zh-CN" altLang="en-US" sz="2400" smtClean="0">
                <a:latin typeface="宋体" panose="02010600030101010101" pitchFamily="2" charset="-122"/>
              </a:rPr>
              <a:t>语句对象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 </a:t>
            </a:r>
            <a:r>
              <a:rPr lang="en-US" altLang="zh-CN" sz="2400" smtClean="0">
                <a:latin typeface="宋体" panose="02010600030101010101" pitchFamily="2" charset="-122"/>
              </a:rPr>
              <a:t>ResultSet rs2 = null;     //</a:t>
            </a:r>
            <a:r>
              <a:rPr lang="zh-CN" altLang="en-US" sz="2400" smtClean="0">
                <a:latin typeface="宋体" panose="02010600030101010101" pitchFamily="2" charset="-122"/>
              </a:rPr>
              <a:t>结果集对象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 </a:t>
            </a:r>
            <a:r>
              <a:rPr lang="en-US" altLang="zh-CN" sz="2400" smtClean="0">
                <a:latin typeface="宋体" panose="02010600030101010101" pitchFamily="2" charset="-122"/>
              </a:rPr>
              <a:t>String strSQL2= null;     //SQL</a:t>
            </a:r>
            <a:r>
              <a:rPr lang="zh-CN" altLang="en-US" sz="2400" smtClean="0">
                <a:latin typeface="宋体" panose="02010600030101010101" pitchFamily="2" charset="-122"/>
              </a:rPr>
              <a:t>语句字符串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 </a:t>
            </a:r>
            <a:r>
              <a:rPr lang="en-US" altLang="zh-CN" sz="2400" smtClean="0">
                <a:latin typeface="宋体" panose="02010600030101010101" pitchFamily="2" charset="-122"/>
              </a:rPr>
              <a:t>try{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Class.forName("sun.jdbc.odbc.JdbcOdbcDriver");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//</a:t>
            </a:r>
            <a:r>
              <a:rPr lang="zh-CN" altLang="en-US" sz="2400" smtClean="0">
                <a:latin typeface="宋体" panose="02010600030101010101" pitchFamily="2" charset="-122"/>
              </a:rPr>
              <a:t>加载数据库驱动程序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 </a:t>
            </a:r>
            <a:r>
              <a:rPr lang="en-US" altLang="zh-CN" sz="2400" smtClean="0">
                <a:latin typeface="宋体" panose="02010600030101010101" pitchFamily="2" charset="-122"/>
              </a:rPr>
              <a:t>strURL2="jdbc:odbc:Driver={Microsoft Access Driver (*.mdb)};DBQ=E:/JavaWeb/WebJspData/ web/database/Student.mdb";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conn2=DriverManager.getConnection(strURL2,"","");</a:t>
            </a:r>
            <a:endParaRPr lang="en-US" altLang="zh-CN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数据绑定修改记录举例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//Statement</a:t>
            </a:r>
            <a:r>
              <a:rPr lang="zh-CN" altLang="en-US" sz="2400" smtClean="0">
                <a:latin typeface="宋体" panose="02010600030101010101" pitchFamily="2" charset="-122"/>
              </a:rPr>
              <a:t>对象没有构造函数，而是通过连接对象的</a:t>
            </a:r>
            <a:r>
              <a:rPr lang="en-US" altLang="zh-CN" sz="2400" smtClean="0">
                <a:latin typeface="宋体" panose="02010600030101010101" pitchFamily="2" charset="-122"/>
              </a:rPr>
              <a:t>Connection.createStatement()</a:t>
            </a:r>
            <a:r>
              <a:rPr lang="zh-CN" altLang="en-US" sz="2400" smtClean="0">
                <a:latin typeface="宋体" panose="02010600030101010101" pitchFamily="2" charset="-122"/>
              </a:rPr>
              <a:t>方法来创建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  </a:t>
            </a:r>
            <a:r>
              <a:rPr lang="en-US" altLang="zh-CN" sz="2400" smtClean="0">
                <a:latin typeface="宋体" panose="02010600030101010101" pitchFamily="2" charset="-122"/>
              </a:rPr>
              <a:t>stmt2=conn2.createStatement (ResultSet.TYPE_SCROLL_INSENSITIVE, ResultSet.CONCUR_READ_ONLY);   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 //</a:t>
            </a:r>
            <a:r>
              <a:rPr lang="zh-CN" altLang="en-US" sz="2400" smtClean="0">
                <a:latin typeface="宋体" panose="02010600030101010101" pitchFamily="2" charset="-122"/>
              </a:rPr>
              <a:t>判断</a:t>
            </a:r>
            <a:r>
              <a:rPr lang="en-US" altLang="zh-CN" sz="2400" smtClean="0">
                <a:latin typeface="宋体" panose="02010600030101010101" pitchFamily="2" charset="-122"/>
              </a:rPr>
              <a:t>session</a:t>
            </a:r>
            <a:r>
              <a:rPr lang="zh-CN" altLang="en-US" sz="2400" smtClean="0">
                <a:latin typeface="宋体" panose="02010600030101010101" pitchFamily="2" charset="-122"/>
              </a:rPr>
              <a:t>对象变量</a:t>
            </a:r>
            <a:r>
              <a:rPr lang="en-US" altLang="zh-CN" sz="2400" smtClean="0">
                <a:latin typeface="宋体" panose="02010600030101010101" pitchFamily="2" charset="-122"/>
              </a:rPr>
              <a:t>bindDone</a:t>
            </a:r>
            <a:r>
              <a:rPr lang="zh-CN" altLang="en-US" sz="2400" smtClean="0">
                <a:latin typeface="宋体" panose="02010600030101010101" pitchFamily="2" charset="-122"/>
              </a:rPr>
              <a:t>值，是否按修改数据按钮，若未按则可以将数据更新数据库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  </a:t>
            </a:r>
            <a:r>
              <a:rPr lang="en-US" altLang="zh-CN" sz="2400" smtClean="0">
                <a:latin typeface="宋体" panose="02010600030101010101" pitchFamily="2" charset="-122"/>
              </a:rPr>
              <a:t>if(session.getAttribute("bindDone")!="yes"){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String bindStudentID=request.getParameter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("bindStudentID"); //</a:t>
            </a:r>
            <a:r>
              <a:rPr lang="zh-CN" altLang="en-US" sz="2400" smtClean="0">
                <a:latin typeface="宋体" panose="02010600030101010101" pitchFamily="2" charset="-122"/>
              </a:rPr>
              <a:t>获取参数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 </a:t>
            </a:r>
            <a:r>
              <a:rPr lang="en-US" altLang="zh-CN" sz="2400" smtClean="0">
                <a:latin typeface="宋体" panose="02010600030101010101" pitchFamily="2" charset="-122"/>
              </a:rPr>
              <a:t>String bindName=request.getParameter("bindName");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String bindSex=request.getParameter("bindSex");</a:t>
            </a:r>
            <a:endParaRPr lang="en-US" altLang="zh-CN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数据绑定修改记录举例</a:t>
            </a:r>
            <a:endParaRPr lang="zh-CN" altLang="en-US" sz="300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bindBirthday=request.getParameter ("bindBirthday");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bindDepartment=request.getParameter ("bindDepartment");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bindTotalscore=request.getParameter ("bindTotalscore");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strSQL2="Update students Set studentid='"+bindStudentID+"',name='"+bindName+"',sex='"+bindSex+"',birthday='"+bindBirthday+"',department='"+bindDepartment+"',totalscore='"+bindTotalscore+"' Where studentid='"+bindStudentID+"'";</a:t>
            </a:r>
            <a:endParaRPr lang="en-US" altLang="zh-CN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数据绑定修改记录举例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stmt2.executeUpdate (strSQL2);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//</a:t>
            </a:r>
            <a:r>
              <a:rPr lang="zh-CN" altLang="en-US" sz="2400" smtClean="0">
                <a:latin typeface="宋体" panose="02010600030101010101" pitchFamily="2" charset="-122"/>
              </a:rPr>
              <a:t>利用</a:t>
            </a:r>
            <a:r>
              <a:rPr lang="en-US" altLang="zh-CN" sz="2400" smtClean="0">
                <a:latin typeface="宋体" panose="02010600030101010101" pitchFamily="2" charset="-122"/>
              </a:rPr>
              <a:t>SQL</a:t>
            </a:r>
            <a:r>
              <a:rPr lang="zh-CN" altLang="en-US" sz="2400" smtClean="0">
                <a:latin typeface="宋体" panose="02010600030101010101" pitchFamily="2" charset="-122"/>
              </a:rPr>
              <a:t>语句将数据更新数据库  </a:t>
            </a:r>
            <a:r>
              <a:rPr lang="en-US" altLang="zh-CN" sz="2400" smtClean="0">
                <a:latin typeface="宋体" panose="02010600030101010101" pitchFamily="2" charset="-122"/>
              </a:rPr>
              <a:t>}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session.setAttribute("bindDone","yes");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//</a:t>
            </a:r>
            <a:r>
              <a:rPr lang="zh-CN" altLang="en-US" sz="2400" smtClean="0">
                <a:latin typeface="宋体" panose="02010600030101010101" pitchFamily="2" charset="-122"/>
              </a:rPr>
              <a:t>设置</a:t>
            </a:r>
            <a:r>
              <a:rPr lang="en-US" altLang="zh-CN" sz="2400" smtClean="0">
                <a:latin typeface="宋体" panose="02010600030101010101" pitchFamily="2" charset="-122"/>
              </a:rPr>
              <a:t>session</a:t>
            </a:r>
            <a:r>
              <a:rPr lang="zh-CN" altLang="en-US" sz="2400" smtClean="0">
                <a:latin typeface="宋体" panose="02010600030101010101" pitchFamily="2" charset="-122"/>
              </a:rPr>
              <a:t>对象变量</a:t>
            </a:r>
            <a:r>
              <a:rPr lang="en-US" altLang="zh-CN" sz="2400" smtClean="0">
                <a:latin typeface="宋体" panose="02010600030101010101" pitchFamily="2" charset="-122"/>
              </a:rPr>
              <a:t>bindDone</a:t>
            </a:r>
            <a:r>
              <a:rPr lang="zh-CN" altLang="en-US" sz="2400" smtClean="0">
                <a:latin typeface="宋体" panose="02010600030101010101" pitchFamily="2" charset="-122"/>
              </a:rPr>
              <a:t>为</a:t>
            </a:r>
            <a:r>
              <a:rPr lang="en-US" altLang="zh-CN" sz="2400" smtClean="0">
                <a:latin typeface="宋体" panose="02010600030101010101" pitchFamily="2" charset="-122"/>
              </a:rPr>
              <a:t>yes</a:t>
            </a:r>
            <a:r>
              <a:rPr lang="zh-CN" altLang="en-US" sz="2400" smtClean="0">
                <a:latin typeface="宋体" panose="02010600030101010101" pitchFamily="2" charset="-122"/>
              </a:rPr>
              <a:t>，表明用户已按修改数据按钮，则显示数据表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selStudentID=request.getParameter ("bindStudentID");   //</a:t>
            </a:r>
            <a:r>
              <a:rPr lang="zh-CN" altLang="en-US" sz="2400" smtClean="0">
                <a:latin typeface="宋体" panose="02010600030101010101" pitchFamily="2" charset="-122"/>
              </a:rPr>
              <a:t>获取更新参数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rs2=stmt2.executeQuery("SELECT * FROM Students Where studentid='"+selStudentID+"'");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%&gt;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&lt;hr color="#FF00FF" width="80%" size="3"&gt;</a:t>
            </a:r>
            <a:endParaRPr lang="en-US" altLang="zh-CN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数据绑定修改记录举例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&lt;table border="1" 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&lt;caption&gt;</a:t>
            </a:r>
            <a:r>
              <a:rPr lang="zh-CN" altLang="en-US" sz="2400" smtClean="0">
                <a:latin typeface="宋体" panose="02010600030101010101" pitchFamily="2" charset="-122"/>
              </a:rPr>
              <a:t>学生信息表修改的记录</a:t>
            </a:r>
            <a:r>
              <a:rPr lang="en-US" altLang="zh-CN" sz="2400" smtClean="0">
                <a:latin typeface="宋体" panose="02010600030101010101" pitchFamily="2" charset="-122"/>
              </a:rPr>
              <a:t>&lt;/caption&gt;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&lt;tr&gt;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&lt;th&gt;</a:t>
            </a:r>
            <a:r>
              <a:rPr lang="zh-CN" altLang="en-US" sz="2400" smtClean="0">
                <a:latin typeface="宋体" panose="02010600030101010101" pitchFamily="2" charset="-122"/>
              </a:rPr>
              <a:t>学号</a:t>
            </a:r>
            <a:r>
              <a:rPr lang="en-US" altLang="zh-CN" sz="2400" smtClean="0">
                <a:latin typeface="宋体" panose="02010600030101010101" pitchFamily="2" charset="-122"/>
              </a:rPr>
              <a:t>&lt;/th&gt; &lt;th&gt;</a:t>
            </a:r>
            <a:r>
              <a:rPr lang="zh-CN" altLang="en-US" sz="2400" smtClean="0">
                <a:latin typeface="宋体" panose="02010600030101010101" pitchFamily="2" charset="-122"/>
              </a:rPr>
              <a:t>姓名</a:t>
            </a:r>
            <a:r>
              <a:rPr lang="en-US" altLang="zh-CN" sz="2400" smtClean="0">
                <a:latin typeface="宋体" panose="02010600030101010101" pitchFamily="2" charset="-122"/>
              </a:rPr>
              <a:t>&lt;/th&gt; &lt;th&gt;</a:t>
            </a:r>
            <a:r>
              <a:rPr lang="zh-CN" altLang="en-US" sz="2400" smtClean="0">
                <a:latin typeface="宋体" panose="02010600030101010101" pitchFamily="2" charset="-122"/>
              </a:rPr>
              <a:t>性别</a:t>
            </a:r>
            <a:r>
              <a:rPr lang="en-US" altLang="zh-CN" sz="2400" smtClean="0">
                <a:latin typeface="宋体" panose="02010600030101010101" pitchFamily="2" charset="-122"/>
              </a:rPr>
              <a:t>&lt;/th&gt;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&lt;th&gt;</a:t>
            </a:r>
            <a:r>
              <a:rPr lang="zh-CN" altLang="en-US" sz="2400" smtClean="0">
                <a:latin typeface="宋体" panose="02010600030101010101" pitchFamily="2" charset="-122"/>
              </a:rPr>
              <a:t>出生日期</a:t>
            </a:r>
            <a:r>
              <a:rPr lang="en-US" altLang="zh-CN" sz="2400" smtClean="0">
                <a:latin typeface="宋体" panose="02010600030101010101" pitchFamily="2" charset="-122"/>
              </a:rPr>
              <a:t>&lt;/th&gt; &lt;th&gt;</a:t>
            </a:r>
            <a:r>
              <a:rPr lang="zh-CN" altLang="en-US" sz="2400" smtClean="0">
                <a:latin typeface="宋体" panose="02010600030101010101" pitchFamily="2" charset="-122"/>
              </a:rPr>
              <a:t>所在系别</a:t>
            </a:r>
            <a:r>
              <a:rPr lang="en-US" altLang="zh-CN" sz="2400" smtClean="0">
                <a:latin typeface="宋体" panose="02010600030101010101" pitchFamily="2" charset="-122"/>
              </a:rPr>
              <a:t>&lt;/th&gt;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&lt;th&gt;</a:t>
            </a:r>
            <a:r>
              <a:rPr lang="zh-CN" altLang="en-US" sz="2400" smtClean="0">
                <a:latin typeface="宋体" panose="02010600030101010101" pitchFamily="2" charset="-122"/>
              </a:rPr>
              <a:t>总分</a:t>
            </a:r>
            <a:r>
              <a:rPr lang="en-US" altLang="zh-CN" sz="2400" smtClean="0">
                <a:latin typeface="宋体" panose="02010600030101010101" pitchFamily="2" charset="-122"/>
              </a:rPr>
              <a:t>&lt;/th&gt;  &lt;/tr&gt;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&lt;!--</a:t>
            </a:r>
            <a:r>
              <a:rPr lang="zh-CN" altLang="en-US" sz="2800" smtClean="0">
                <a:latin typeface="宋体" panose="02010600030101010101" pitchFamily="2" charset="-122"/>
              </a:rPr>
              <a:t>依次获取每一条记录</a:t>
            </a:r>
            <a:r>
              <a:rPr lang="en-US" altLang="zh-CN" sz="2800" smtClean="0">
                <a:latin typeface="宋体" panose="02010600030101010101" pitchFamily="2" charset="-122"/>
              </a:rPr>
              <a:t>--&gt;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&lt;% while(rs2.next()){ %&gt;  </a:t>
            </a:r>
            <a:endParaRPr lang="en-US" altLang="zh-CN" sz="28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数据绑定修改记录举例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&lt;tr&gt;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  &lt;td&gt;&lt;%=rs2.getString("studentid")%&gt;&lt;/td&gt;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  &lt;td&gt;&lt;%=rs2.getString("name")%&gt;&lt;/td&gt;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  &lt;td&gt;&lt;%=rs2.getString("sex")%&gt;&lt;/td&gt;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  &lt;td&gt;&lt;%=rs2.getString("birthday")%&gt;&lt;/td&gt;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  &lt;td&gt;&lt;%=rs2.getString("department")%&gt;&lt;/td&gt;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  &lt;td&gt;&lt;%=rs2.getString("totalscore")%&gt;&lt;/td&gt;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&lt;/tr&gt;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 &lt;% } %&gt;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&lt;/table&gt;</a:t>
            </a:r>
            <a:endParaRPr lang="en-US" altLang="zh-CN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数据绑定修改记录举例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&lt;% rs2.close ();   //</a:t>
            </a:r>
            <a:r>
              <a:rPr lang="zh-CN" altLang="en-US" sz="2400" smtClean="0">
                <a:latin typeface="宋体" panose="02010600030101010101" pitchFamily="2" charset="-122"/>
              </a:rPr>
              <a:t>关闭结果集对象</a:t>
            </a:r>
            <a:r>
              <a:rPr lang="en-US" altLang="zh-CN" sz="2400" smtClean="0">
                <a:latin typeface="宋体" panose="02010600030101010101" pitchFamily="2" charset="-122"/>
              </a:rPr>
              <a:t>.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stmt2.close ();  //</a:t>
            </a:r>
            <a:r>
              <a:rPr lang="zh-CN" altLang="en-US" sz="2400" smtClean="0">
                <a:latin typeface="宋体" panose="02010600030101010101" pitchFamily="2" charset="-122"/>
              </a:rPr>
              <a:t>关闭执行</a:t>
            </a:r>
            <a:r>
              <a:rPr lang="en-US" altLang="zh-CN" sz="2400" smtClean="0">
                <a:latin typeface="宋体" panose="02010600030101010101" pitchFamily="2" charset="-122"/>
              </a:rPr>
              <a:t>SQL</a:t>
            </a:r>
            <a:r>
              <a:rPr lang="zh-CN" altLang="en-US" sz="2400" smtClean="0">
                <a:latin typeface="宋体" panose="02010600030101010101" pitchFamily="2" charset="-122"/>
              </a:rPr>
              <a:t>语句对象</a:t>
            </a:r>
            <a:r>
              <a:rPr lang="en-US" altLang="zh-CN" sz="2400" smtClean="0">
                <a:latin typeface="宋体" panose="02010600030101010101" pitchFamily="2" charset="-122"/>
              </a:rPr>
              <a:t>.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conn2.close ();  //</a:t>
            </a:r>
            <a:r>
              <a:rPr lang="zh-CN" altLang="en-US" sz="2400" smtClean="0">
                <a:latin typeface="宋体" panose="02010600030101010101" pitchFamily="2" charset="-122"/>
              </a:rPr>
              <a:t>关闭连接对象</a:t>
            </a:r>
            <a:r>
              <a:rPr lang="en-US" altLang="zh-CN" sz="2400" smtClean="0">
                <a:latin typeface="宋体" panose="02010600030101010101" pitchFamily="2" charset="-122"/>
              </a:rPr>
              <a:t>.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}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catch(SQLException e){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 out.println (e.toString ()); }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} 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if(session.getAttribute("bindDone")=="yes"){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session.setAttribute("bindDone",""); %&gt;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&lt;a href="JSP_JDBC.jsp"&gt;</a:t>
            </a:r>
            <a:r>
              <a:rPr lang="zh-CN" altLang="en-US" sz="2400" u="sng" smtClean="0">
                <a:latin typeface="宋体" panose="02010600030101010101" pitchFamily="2" charset="-122"/>
              </a:rPr>
              <a:t>继续修改</a:t>
            </a:r>
            <a:r>
              <a:rPr lang="en-US" altLang="zh-CN" sz="2400" smtClean="0">
                <a:latin typeface="宋体" panose="02010600030101010101" pitchFamily="2" charset="-122"/>
              </a:rPr>
              <a:t>&lt;/a&gt;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&lt;% } %&gt;</a:t>
            </a:r>
            <a:endParaRPr lang="en-US" altLang="zh-CN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纯</a:t>
            </a:r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驱动程序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zh-CN" altLang="en-US" smtClean="0">
                <a:latin typeface="宋体" panose="02010600030101010101" pitchFamily="2" charset="-122"/>
              </a:rPr>
              <a:t>纯</a:t>
            </a:r>
            <a:r>
              <a:rPr lang="en-US" altLang="zh-CN" smtClean="0">
                <a:latin typeface="宋体" panose="02010600030101010101" pitchFamily="2" charset="-122"/>
              </a:rPr>
              <a:t>Java</a:t>
            </a:r>
            <a:r>
              <a:rPr lang="zh-CN" altLang="en-US" smtClean="0">
                <a:latin typeface="宋体" panose="02010600030101010101" pitchFamily="2" charset="-122"/>
              </a:rPr>
              <a:t>驱动程序运行在客户端，客户端不需要安装任何中间件或者运行库就可以直接访问数据库。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现在大部分厂商都提供这种方式驱动程序的支持。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纯</a:t>
            </a:r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驱动程序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1143000" y="1905000"/>
            <a:ext cx="6705600" cy="3795713"/>
            <a:chOff x="288" y="1200"/>
            <a:chExt cx="4224" cy="2391"/>
          </a:xfrm>
        </p:grpSpPr>
        <p:sp>
          <p:nvSpPr>
            <p:cNvPr id="26628" name="Rectangle 6"/>
            <p:cNvSpPr>
              <a:spLocks noChangeArrowheads="1"/>
            </p:cNvSpPr>
            <p:nvPr/>
          </p:nvSpPr>
          <p:spPr bwMode="auto">
            <a:xfrm>
              <a:off x="288" y="1200"/>
              <a:ext cx="4224" cy="196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FF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9" name="Rectangle 7"/>
            <p:cNvSpPr>
              <a:spLocks noChangeArrowheads="1"/>
            </p:cNvSpPr>
            <p:nvPr/>
          </p:nvSpPr>
          <p:spPr bwMode="auto">
            <a:xfrm>
              <a:off x="432" y="1392"/>
              <a:ext cx="2928" cy="1584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CCFF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0" name="Text Box 8"/>
            <p:cNvSpPr txBox="1">
              <a:spLocks noChangeArrowheads="1"/>
            </p:cNvSpPr>
            <p:nvPr/>
          </p:nvSpPr>
          <p:spPr bwMode="auto">
            <a:xfrm>
              <a:off x="624" y="1672"/>
              <a:ext cx="1149" cy="25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CCFF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Java</a:t>
              </a:r>
              <a:r>
                <a:rPr lang="zh-CN" altLang="en-US" sz="2000" b="1"/>
                <a:t>应用程序</a:t>
              </a:r>
              <a:r>
                <a:rPr lang="zh-CN" altLang="en-US"/>
                <a:t> </a:t>
              </a:r>
              <a:endParaRPr lang="zh-CN" altLang="en-US"/>
            </a:p>
          </p:txBody>
        </p:sp>
        <p:sp>
          <p:nvSpPr>
            <p:cNvPr id="26631" name="Oval 9"/>
            <p:cNvSpPr>
              <a:spLocks noChangeArrowheads="1"/>
            </p:cNvSpPr>
            <p:nvPr/>
          </p:nvSpPr>
          <p:spPr bwMode="auto">
            <a:xfrm>
              <a:off x="624" y="2208"/>
              <a:ext cx="1008" cy="480"/>
            </a:xfrm>
            <a:prstGeom prst="ellipse">
              <a:avLst/>
            </a:prstGeom>
            <a:solidFill>
              <a:srgbClr val="E5D093"/>
            </a:solidFill>
            <a:ln w="12700">
              <a:solidFill>
                <a:srgbClr val="00CCFF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JDBC API</a:t>
              </a:r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26632" name="AutoShape 10"/>
            <p:cNvSpPr>
              <a:spLocks noChangeArrowheads="1"/>
            </p:cNvSpPr>
            <p:nvPr/>
          </p:nvSpPr>
          <p:spPr bwMode="auto">
            <a:xfrm>
              <a:off x="1776" y="2208"/>
              <a:ext cx="1296" cy="528"/>
            </a:xfrm>
            <a:prstGeom prst="hexagon">
              <a:avLst>
                <a:gd name="adj" fmla="val 61364"/>
                <a:gd name="vf" fmla="val 115470"/>
              </a:avLst>
            </a:prstGeom>
            <a:solidFill>
              <a:srgbClr val="00FFFF"/>
            </a:solidFill>
            <a:ln w="12700">
              <a:solidFill>
                <a:srgbClr val="00CCFF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/>
                <a:t>JDBC</a:t>
              </a:r>
              <a:r>
                <a:rPr lang="zh-CN" altLang="en-US" b="1"/>
                <a:t>驱动程序 </a:t>
              </a:r>
              <a:endParaRPr lang="zh-CN" altLang="en-US" b="1"/>
            </a:p>
          </p:txBody>
        </p:sp>
        <p:sp>
          <p:nvSpPr>
            <p:cNvPr id="26633" name="Line 11"/>
            <p:cNvSpPr>
              <a:spLocks noChangeShapeType="1"/>
            </p:cNvSpPr>
            <p:nvPr/>
          </p:nvSpPr>
          <p:spPr bwMode="auto">
            <a:xfrm>
              <a:off x="1632" y="2473"/>
              <a:ext cx="1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4" name="Line 12"/>
            <p:cNvSpPr>
              <a:spLocks noChangeShapeType="1"/>
            </p:cNvSpPr>
            <p:nvPr/>
          </p:nvSpPr>
          <p:spPr bwMode="auto">
            <a:xfrm>
              <a:off x="1104" y="1968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5" name="AutoShape 14"/>
            <p:cNvSpPr>
              <a:spLocks noChangeArrowheads="1"/>
            </p:cNvSpPr>
            <p:nvPr/>
          </p:nvSpPr>
          <p:spPr bwMode="auto">
            <a:xfrm>
              <a:off x="3648" y="2256"/>
              <a:ext cx="720" cy="432"/>
            </a:xfrm>
            <a:prstGeom prst="flowChartMagneticDisk">
              <a:avLst/>
            </a:prstGeom>
            <a:solidFill>
              <a:srgbClr val="00FF00"/>
            </a:solidFill>
            <a:ln w="1587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数据源</a:t>
              </a:r>
              <a:r>
                <a:rPr lang="zh-CN" altLang="en-US"/>
                <a:t> </a:t>
              </a:r>
              <a:endParaRPr lang="zh-CN" altLang="en-US"/>
            </a:p>
          </p:txBody>
        </p:sp>
        <p:sp>
          <p:nvSpPr>
            <p:cNvPr id="26636" name="Line 15"/>
            <p:cNvSpPr>
              <a:spLocks noChangeShapeType="1"/>
            </p:cNvSpPr>
            <p:nvPr/>
          </p:nvSpPr>
          <p:spPr bwMode="auto">
            <a:xfrm flipV="1">
              <a:off x="3072" y="2496"/>
              <a:ext cx="57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7" name="Text Box 16"/>
            <p:cNvSpPr txBox="1">
              <a:spLocks noChangeArrowheads="1"/>
            </p:cNvSpPr>
            <p:nvPr/>
          </p:nvSpPr>
          <p:spPr bwMode="auto">
            <a:xfrm>
              <a:off x="1488" y="3264"/>
              <a:ext cx="192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/>
                <a:t>纯</a:t>
              </a:r>
              <a:r>
                <a:rPr lang="en-US" altLang="zh-CN" sz="2800"/>
                <a:t>JDBC</a:t>
              </a:r>
              <a:r>
                <a:rPr lang="zh-CN" altLang="en-US" sz="2800"/>
                <a:t>驱动程序 </a:t>
              </a:r>
              <a:endParaRPr lang="zh-CN" altLang="en-US" sz="28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JDBC API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接口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endParaRPr lang="zh-CN" altLang="en-US" dirty="0" smtClean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 smtClean="0">
                <a:latin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</a:rPr>
              <a:t>JDBC API</a:t>
            </a:r>
            <a:r>
              <a:rPr lang="zh-CN" altLang="en-US" dirty="0" smtClean="0">
                <a:latin typeface="宋体" panose="02010600030101010101" pitchFamily="2" charset="-122"/>
              </a:rPr>
              <a:t>是一个标准统一的</a:t>
            </a:r>
            <a:r>
              <a:rPr lang="en-US" altLang="zh-CN" dirty="0" smtClean="0">
                <a:latin typeface="宋体" panose="02010600030101010101" pitchFamily="2" charset="-122"/>
              </a:rPr>
              <a:t>SQL</a:t>
            </a:r>
            <a:r>
              <a:rPr lang="zh-CN" altLang="en-US" dirty="0" smtClean="0">
                <a:latin typeface="宋体" panose="02010600030101010101" pitchFamily="2" charset="-122"/>
              </a:rPr>
              <a:t>数据存取接口，</a:t>
            </a:r>
            <a:r>
              <a:rPr lang="en-US" altLang="zh-CN" dirty="0" smtClean="0">
                <a:latin typeface="宋体" panose="02010600030101010101" pitchFamily="2" charset="-122"/>
              </a:rPr>
              <a:t>JDBC API</a:t>
            </a:r>
            <a:r>
              <a:rPr lang="zh-CN" altLang="en-US" dirty="0" smtClean="0">
                <a:latin typeface="宋体" panose="02010600030101010101" pitchFamily="2" charset="-122"/>
              </a:rPr>
              <a:t>接口是一系列抽象的接口，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 smtClean="0">
                <a:latin typeface="宋体" panose="02010600030101010101" pitchFamily="2" charset="-122"/>
              </a:rPr>
              <a:t>它</a:t>
            </a:r>
            <a:r>
              <a:rPr lang="zh-CN" altLang="en-US" dirty="0">
                <a:latin typeface="宋体" panose="02010600030101010101" pitchFamily="2" charset="-122"/>
              </a:rPr>
              <a:t>能为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应用程序</a:t>
            </a:r>
            <a:r>
              <a:rPr lang="zh-CN" altLang="en-US" dirty="0">
                <a:latin typeface="宋体" panose="02010600030101010101" pitchFamily="2" charset="-122"/>
              </a:rPr>
              <a:t>建立远程数据库的连接，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执行</a:t>
            </a:r>
            <a:r>
              <a:rPr lang="en-US" altLang="zh-CN" dirty="0">
                <a:latin typeface="宋体" panose="02010600030101010101" pitchFamily="2" charset="-122"/>
              </a:rPr>
              <a:t>SQL</a:t>
            </a:r>
            <a:r>
              <a:rPr lang="zh-CN" altLang="en-US" dirty="0">
                <a:latin typeface="宋体" panose="02010600030101010101" pitchFamily="2" charset="-122"/>
              </a:rPr>
              <a:t>语句并且处理结果。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开发人员编程时，不必关心它所要操作的数据库是哪家产品，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从而提高了软件通用性。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JDBC API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接口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JDBC API</a:t>
            </a:r>
            <a:r>
              <a:rPr lang="zh-CN" altLang="en-US" smtClean="0">
                <a:latin typeface="宋体" panose="02010600030101010101" pitchFamily="2" charset="-122"/>
              </a:rPr>
              <a:t>定义了许多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smtClean="0">
                <a:latin typeface="宋体" panose="02010600030101010101" pitchFamily="2" charset="-122"/>
              </a:rPr>
              <a:t>和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类</a:t>
            </a:r>
            <a:r>
              <a:rPr lang="zh-CN" altLang="en-US" smtClean="0">
                <a:latin typeface="宋体" panose="02010600030101010101" pitchFamily="2" charset="-122"/>
              </a:rPr>
              <a:t>，但是经常使用的却不是很多，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在这里只介绍常用的接口和类。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在</a:t>
            </a:r>
            <a:r>
              <a:rPr lang="en-US" altLang="zh-CN" smtClean="0">
                <a:latin typeface="宋体" panose="02010600030101010101" pitchFamily="2" charset="-122"/>
              </a:rPr>
              <a:t>JDBC 3.0</a:t>
            </a:r>
            <a:r>
              <a:rPr lang="zh-CN" altLang="en-US" smtClean="0">
                <a:latin typeface="宋体" panose="02010600030101010101" pitchFamily="2" charset="-122"/>
              </a:rPr>
              <a:t>版本里，包括了两个包：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en-US" altLang="zh-CN" smtClean="0">
                <a:latin typeface="宋体" panose="02010600030101010101" pitchFamily="2" charset="-122"/>
              </a:rPr>
              <a:t>java.sql </a:t>
            </a:r>
            <a:r>
              <a:rPr lang="zh-CN" altLang="en-US" smtClean="0">
                <a:latin typeface="宋体" panose="02010600030101010101" pitchFamily="2" charset="-122"/>
              </a:rPr>
              <a:t>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en-US" altLang="zh-CN" smtClean="0">
                <a:latin typeface="宋体" panose="02010600030101010101" pitchFamily="2" charset="-122"/>
              </a:rPr>
              <a:t>javax.sql</a:t>
            </a:r>
            <a:r>
              <a:rPr lang="zh-CN" altLang="en-US" smtClean="0">
                <a:latin typeface="宋体" panose="02010600030101010101" pitchFamily="2" charset="-122"/>
              </a:rPr>
              <a:t>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JDBC API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接口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java.sql</a:t>
            </a:r>
            <a:r>
              <a:rPr lang="zh-CN" altLang="en-US" smtClean="0">
                <a:latin typeface="宋体" panose="02010600030101010101" pitchFamily="2" charset="-122"/>
              </a:rPr>
              <a:t>：这个包中的接口和类主要针对基本的数据库编程服务，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如生成连接、执行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以及准备语句和运行批处理查询等。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同时也有一些高级的处理，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比如批处理更新、事务隔离和可滚动结果集等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JDBC API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接口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javax.sql</a:t>
            </a:r>
            <a:r>
              <a:rPr lang="zh-CN" altLang="en-US" smtClean="0">
                <a:latin typeface="宋体" panose="02010600030101010101" pitchFamily="2" charset="-122"/>
              </a:rPr>
              <a:t>：这个包主要为数据库方面的高级操作提供了接口和类。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如为连接管理、分布式事务和旧有的连接提供了更好的抽象，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它引入了容器管理的连接池、分布式事务和行集等。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JDBC API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接口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zh-CN" altLang="en-US" smtClean="0">
                <a:latin typeface="宋体" panose="02010600030101010101" pitchFamily="2" charset="-122"/>
              </a:rPr>
              <a:t>在</a:t>
            </a:r>
            <a:r>
              <a:rPr lang="en-US" altLang="zh-CN" smtClean="0">
                <a:latin typeface="宋体" panose="02010600030101010101" pitchFamily="2" charset="-122"/>
              </a:rPr>
              <a:t>JDBC API</a:t>
            </a:r>
            <a:r>
              <a:rPr lang="zh-CN" altLang="en-US" smtClean="0">
                <a:latin typeface="宋体" panose="02010600030101010101" pitchFamily="2" charset="-122"/>
              </a:rPr>
              <a:t>核心的</a:t>
            </a:r>
            <a:r>
              <a:rPr lang="en-US" altLang="zh-CN" smtClean="0">
                <a:latin typeface="宋体" panose="02010600030101010101" pitchFamily="2" charset="-122"/>
              </a:rPr>
              <a:t>java.sql</a:t>
            </a:r>
            <a:r>
              <a:rPr lang="zh-CN" altLang="en-US" smtClean="0">
                <a:latin typeface="宋体" panose="02010600030101010101" pitchFamily="2" charset="-122"/>
              </a:rPr>
              <a:t>包中最重要的接口和类是：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(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1)java.sql.DriverManager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endParaRPr lang="zh-CN" altLang="en-US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实现驱动程序管理，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处理驱动的调入</a:t>
            </a:r>
            <a:r>
              <a:rPr lang="en-US" altLang="zh-CN" smtClean="0">
                <a:latin typeface="宋体" panose="02010600030101010101" pitchFamily="2" charset="-122"/>
              </a:rPr>
              <a:t>(</a:t>
            </a:r>
            <a:r>
              <a:rPr lang="zh-CN" altLang="en-US" smtClean="0">
                <a:latin typeface="宋体" panose="02010600030101010101" pitchFamily="2" charset="-122"/>
              </a:rPr>
              <a:t>装载</a:t>
            </a:r>
            <a:r>
              <a:rPr lang="en-US" altLang="zh-CN" smtClean="0">
                <a:latin typeface="宋体" panose="02010600030101010101" pitchFamily="2" charset="-122"/>
              </a:rPr>
              <a:t>)</a:t>
            </a:r>
            <a:r>
              <a:rPr lang="zh-CN" altLang="en-US" smtClean="0">
                <a:latin typeface="宋体" panose="02010600030101010101" pitchFamily="2" charset="-122"/>
              </a:rPr>
              <a:t>，并提供产生新的数据库连接。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(2)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java.sql.Connection</a:t>
            </a:r>
            <a:r>
              <a:rPr lang="zh-CN" altLang="en-US" smtClean="0">
                <a:latin typeface="宋体" panose="02010600030101010101" pitchFamily="2" charset="-122"/>
              </a:rPr>
              <a:t>：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代表了对特定数据库的连接。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本章主要内容</a:t>
            </a:r>
            <a:endParaRPr lang="zh-CN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smtClean="0"/>
              <a:t>数据库应用开发体系</a:t>
            </a:r>
            <a:endParaRPr lang="zh-CN" smtClean="0"/>
          </a:p>
          <a:p>
            <a:r>
              <a:rPr lang="en-US" altLang="zh-CN" smtClean="0"/>
              <a:t>JDBC</a:t>
            </a:r>
            <a:r>
              <a:rPr lang="zh-CN" smtClean="0"/>
              <a:t>的结构</a:t>
            </a:r>
            <a:endParaRPr lang="zh-CN" smtClean="0"/>
          </a:p>
          <a:p>
            <a:r>
              <a:rPr lang="zh-CN" smtClean="0"/>
              <a:t>访问数据库的四大基本格式</a:t>
            </a:r>
            <a:endParaRPr lang="zh-CN" smtClean="0"/>
          </a:p>
          <a:p>
            <a:r>
              <a:rPr lang="zh-CN" smtClean="0"/>
              <a:t>数据库连接池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JDBC API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接口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 (3)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java.sql.Statement</a:t>
            </a:r>
            <a:r>
              <a:rPr lang="zh-CN" altLang="en-US" smtClean="0">
                <a:latin typeface="宋体" panose="02010600030101010101" pitchFamily="2" charset="-122"/>
              </a:rPr>
              <a:t>：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代表一个特定的容器，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实现对一个特定的数据库执行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语句。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(4)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java.sql.ResultSet</a:t>
            </a:r>
            <a:r>
              <a:rPr lang="zh-CN" altLang="en-US" smtClean="0">
                <a:latin typeface="宋体" panose="02010600030101010101" pitchFamily="2" charset="-122"/>
              </a:rPr>
              <a:t>：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控制对一个特定语句的行数据的存取。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JDBC API</a:t>
            </a:r>
            <a:r>
              <a:rPr lang="zh-CN" altLang="en-US" smtClean="0">
                <a:latin typeface="宋体" panose="02010600030101010101" pitchFamily="2" charset="-122"/>
              </a:rPr>
              <a:t>接口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通过</a:t>
            </a:r>
            <a:r>
              <a:rPr lang="en-US" altLang="zh-CN" smtClean="0"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latin typeface="宋体" panose="02010600030101010101" pitchFamily="2" charset="-122"/>
              </a:rPr>
              <a:t>访问数据库的过程：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(1)</a:t>
            </a:r>
            <a:r>
              <a:rPr lang="zh-CN" altLang="en-US" smtClean="0">
                <a:latin typeface="宋体" panose="02010600030101010101" pitchFamily="2" charset="-122"/>
              </a:rPr>
              <a:t>使用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DriverManager</a:t>
            </a:r>
            <a:r>
              <a:rPr lang="zh-CN" altLang="en-US" smtClean="0">
                <a:latin typeface="宋体" panose="02010600030101010101" pitchFamily="2" charset="-122"/>
              </a:rPr>
              <a:t>驱动管理类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装载</a:t>
            </a:r>
            <a:r>
              <a:rPr lang="zh-CN" altLang="en-US" smtClean="0">
                <a:latin typeface="宋体" panose="02010600030101010101" pitchFamily="2" charset="-122"/>
              </a:rPr>
              <a:t>相应的</a:t>
            </a:r>
            <a:r>
              <a:rPr lang="en-US" altLang="zh-CN" smtClean="0">
                <a:solidFill>
                  <a:schemeClr val="folHlink"/>
                </a:solidFill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solidFill>
                  <a:schemeClr val="accent2"/>
                </a:solidFill>
                <a:latin typeface="宋体" panose="02010600030101010101" pitchFamily="2" charset="-122"/>
              </a:rPr>
              <a:t>驱动程序</a:t>
            </a:r>
            <a:r>
              <a:rPr lang="zh-CN" altLang="en-US" smtClean="0">
                <a:latin typeface="宋体" panose="02010600030101010101" pitchFamily="2" charset="-122"/>
              </a:rPr>
              <a:t>，并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注册</a:t>
            </a:r>
            <a:r>
              <a:rPr lang="zh-CN" altLang="en-US" smtClean="0">
                <a:latin typeface="宋体" panose="02010600030101010101" pitchFamily="2" charset="-122"/>
              </a:rPr>
              <a:t>该</a:t>
            </a:r>
            <a:r>
              <a:rPr lang="zh-CN" altLang="en-US" smtClean="0">
                <a:solidFill>
                  <a:schemeClr val="accent2"/>
                </a:solidFill>
                <a:latin typeface="宋体" panose="02010600030101010101" pitchFamily="2" charset="-122"/>
              </a:rPr>
              <a:t>驱动程序</a:t>
            </a:r>
            <a:r>
              <a:rPr lang="zh-CN" altLang="en-US" smtClean="0">
                <a:latin typeface="宋体" panose="02010600030101010101" pitchFamily="2" charset="-122"/>
              </a:rPr>
              <a:t>；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(2)</a:t>
            </a:r>
            <a:r>
              <a:rPr lang="zh-CN" altLang="en-US" smtClean="0">
                <a:latin typeface="宋体" panose="02010600030101010101" pitchFamily="2" charset="-122"/>
              </a:rPr>
              <a:t>利用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DriverManager</a:t>
            </a:r>
            <a:r>
              <a:rPr lang="zh-CN" altLang="en-US" smtClean="0">
                <a:latin typeface="宋体" panose="02010600030101010101" pitchFamily="2" charset="-122"/>
              </a:rPr>
              <a:t>类的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getConnection()</a:t>
            </a:r>
            <a:r>
              <a:rPr lang="zh-CN" altLang="en-US" smtClean="0">
                <a:latin typeface="宋体" panose="02010600030101010101" pitchFamily="2" charset="-122"/>
              </a:rPr>
              <a:t>连接方法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连接数据库</a:t>
            </a:r>
            <a:r>
              <a:rPr lang="zh-CN" altLang="en-US" smtClean="0">
                <a:latin typeface="宋体" panose="02010600030101010101" pitchFamily="2" charset="-122"/>
              </a:rPr>
              <a:t>；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(3)</a:t>
            </a:r>
            <a:r>
              <a:rPr lang="zh-CN" altLang="en-US" smtClean="0">
                <a:latin typeface="宋体" panose="02010600030101010101" pitchFamily="2" charset="-122"/>
              </a:rPr>
              <a:t>利用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Connection</a:t>
            </a:r>
            <a:r>
              <a:rPr lang="zh-CN" altLang="en-US" smtClean="0">
                <a:latin typeface="宋体" panose="02010600030101010101" pitchFamily="2" charset="-122"/>
              </a:rPr>
              <a:t>连接</a:t>
            </a:r>
            <a:r>
              <a:rPr lang="zh-CN" altLang="en-US" smtClean="0">
                <a:solidFill>
                  <a:schemeClr val="tx2"/>
                </a:solidFill>
                <a:latin typeface="宋体" panose="02010600030101010101" pitchFamily="2" charset="-122"/>
              </a:rPr>
              <a:t>对象</a:t>
            </a:r>
            <a:r>
              <a:rPr lang="zh-CN" altLang="en-US" smtClean="0">
                <a:latin typeface="宋体" panose="02010600030101010101" pitchFamily="2" charset="-122"/>
              </a:rPr>
              <a:t>，通过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语句</a:t>
            </a:r>
            <a:r>
              <a:rPr lang="zh-CN" altLang="en-US" smtClean="0">
                <a:solidFill>
                  <a:schemeClr val="tx2"/>
                </a:solidFill>
                <a:latin typeface="宋体" panose="02010600030101010101" pitchFamily="2" charset="-122"/>
              </a:rPr>
              <a:t>对象</a:t>
            </a:r>
            <a:r>
              <a:rPr lang="zh-CN" altLang="en-US" smtClean="0">
                <a:latin typeface="宋体" panose="02010600030101010101" pitchFamily="2" charset="-122"/>
              </a:rPr>
              <a:t>向</a:t>
            </a:r>
            <a:r>
              <a:rPr lang="zh-CN" altLang="en-US" smtClean="0">
                <a:solidFill>
                  <a:schemeClr val="accent2"/>
                </a:solidFill>
                <a:latin typeface="宋体" panose="02010600030101010101" pitchFamily="2" charset="-122"/>
              </a:rPr>
              <a:t>数据库</a:t>
            </a:r>
            <a:r>
              <a:rPr lang="zh-CN" altLang="en-US" smtClean="0">
                <a:latin typeface="宋体" panose="02010600030101010101" pitchFamily="2" charset="-122"/>
              </a:rPr>
              <a:t>发送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语句</a:t>
            </a:r>
            <a:r>
              <a:rPr lang="zh-CN" altLang="en-US" smtClean="0">
                <a:latin typeface="宋体" panose="02010600030101010101" pitchFamily="2" charset="-122"/>
              </a:rPr>
              <a:t>；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(4)</a:t>
            </a:r>
            <a:r>
              <a:rPr lang="zh-CN" altLang="en-US" smtClean="0">
                <a:latin typeface="宋体" panose="02010600030101010101" pitchFamily="2" charset="-122"/>
              </a:rPr>
              <a:t>由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结果集保存</a:t>
            </a:r>
            <a:r>
              <a:rPr lang="zh-CN" altLang="en-US" smtClean="0">
                <a:solidFill>
                  <a:schemeClr val="tx2"/>
                </a:solidFill>
                <a:latin typeface="宋体" panose="02010600030101010101" pitchFamily="2" charset="-122"/>
              </a:rPr>
              <a:t>查询结果</a:t>
            </a:r>
            <a:r>
              <a:rPr lang="zh-CN" altLang="en-US" smtClean="0">
                <a:latin typeface="宋体" panose="02010600030101010101" pitchFamily="2" charset="-122"/>
              </a:rPr>
              <a:t>，实现数据库的访问。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数据库编程的步骤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latin typeface="宋体" panose="02010600030101010101" pitchFamily="2" charset="-122"/>
              </a:rPr>
              <a:t>数据库编程的步骤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开发基本的</a:t>
            </a:r>
            <a:r>
              <a:rPr lang="en-US" altLang="zh-CN" smtClean="0"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latin typeface="宋体" panose="02010600030101010101" pitchFamily="2" charset="-122"/>
              </a:rPr>
              <a:t>程序应包括下列基本步骤：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(1)</a:t>
            </a:r>
            <a:r>
              <a:rPr lang="zh-CN" altLang="en-US" smtClean="0">
                <a:latin typeface="宋体" panose="02010600030101010101" pitchFamily="2" charset="-122"/>
              </a:rPr>
              <a:t>用</a:t>
            </a:r>
            <a:r>
              <a:rPr lang="en-US" altLang="zh-CN" smtClean="0">
                <a:latin typeface="宋体" panose="02010600030101010101" pitchFamily="2" charset="-122"/>
              </a:rPr>
              <a:t>import</a:t>
            </a:r>
            <a:r>
              <a:rPr lang="zh-CN" altLang="en-US" smtClean="0">
                <a:latin typeface="宋体" panose="02010600030101010101" pitchFamily="2" charset="-122"/>
              </a:rPr>
              <a:t>语句导入相应的类；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(2)</a:t>
            </a:r>
            <a:r>
              <a:rPr lang="zh-CN" altLang="en-US" smtClean="0">
                <a:latin typeface="宋体" panose="02010600030101010101" pitchFamily="2" charset="-122"/>
              </a:rPr>
              <a:t>用</a:t>
            </a:r>
            <a:r>
              <a:rPr lang="en-US" altLang="zh-CN" smtClean="0">
                <a:latin typeface="宋体" panose="02010600030101010101" pitchFamily="2" charset="-122"/>
              </a:rPr>
              <a:t>Class.forName()</a:t>
            </a:r>
            <a:r>
              <a:rPr lang="zh-CN" altLang="en-US" smtClean="0">
                <a:latin typeface="宋体" panose="02010600030101010101" pitchFamily="2" charset="-122"/>
              </a:rPr>
              <a:t>方法加载</a:t>
            </a:r>
            <a:r>
              <a:rPr lang="en-US" altLang="zh-CN" smtClean="0"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latin typeface="宋体" panose="02010600030101010101" pitchFamily="2" charset="-122"/>
              </a:rPr>
              <a:t>驱动程序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(3)</a:t>
            </a:r>
            <a:r>
              <a:rPr lang="zh-CN" altLang="en-US" smtClean="0">
                <a:latin typeface="宋体" panose="02010600030101010101" pitchFamily="2" charset="-122"/>
              </a:rPr>
              <a:t>创建一个</a:t>
            </a:r>
            <a:r>
              <a:rPr lang="en-US" altLang="zh-CN" smtClean="0">
                <a:latin typeface="宋体" panose="02010600030101010101" pitchFamily="2" charset="-122"/>
              </a:rPr>
              <a:t>Connection</a:t>
            </a:r>
            <a:r>
              <a:rPr lang="zh-CN" altLang="en-US" smtClean="0">
                <a:latin typeface="宋体" panose="02010600030101010101" pitchFamily="2" charset="-122"/>
              </a:rPr>
              <a:t>连接对象；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(4)</a:t>
            </a:r>
            <a:r>
              <a:rPr lang="zh-CN" altLang="en-US" smtClean="0">
                <a:latin typeface="宋体" panose="02010600030101010101" pitchFamily="2" charset="-122"/>
              </a:rPr>
              <a:t>创建一个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执行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的语句对象；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u="sng" dirty="0" smtClean="0"/>
              <a:t>DatabaseAccess.java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48A088-3B91-47B0-A344-E9938333F8B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49D22-DF07-418C-A404-9F2C651763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装载驱动程序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在应用程序与数据库连接之前，必须先装载驱动，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即装载特定厂商提供的驱动数据库的驱动程序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把特定数据库驱动程序包加入到用户的</a:t>
            </a:r>
            <a:r>
              <a:rPr lang="en-US" altLang="zh-CN" smtClean="0">
                <a:latin typeface="宋体" panose="02010600030101010101" pitchFamily="2" charset="-122"/>
              </a:rPr>
              <a:t>ClassPath</a:t>
            </a:r>
            <a:r>
              <a:rPr lang="zh-CN" altLang="en-US" smtClean="0">
                <a:latin typeface="宋体" panose="02010600030101010101" pitchFamily="2" charset="-122"/>
              </a:rPr>
              <a:t>中。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装载驱动主要有</a:t>
            </a:r>
            <a:r>
              <a:rPr lang="en-US" altLang="zh-CN" smtClean="0">
                <a:latin typeface="宋体" panose="02010600030101010101" pitchFamily="2" charset="-122"/>
              </a:rPr>
              <a:t>2</a:t>
            </a:r>
            <a:r>
              <a:rPr lang="zh-CN" altLang="en-US" smtClean="0">
                <a:latin typeface="宋体" panose="02010600030101010101" pitchFamily="2" charset="-122"/>
              </a:rPr>
              <a:t>种方法。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装载驱动程序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 1</a:t>
            </a:r>
            <a:r>
              <a:rPr lang="zh-CN" altLang="en-US" smtClean="0">
                <a:latin typeface="宋体" panose="02010600030101010101" pitchFamily="2" charset="-122"/>
              </a:rPr>
              <a:t>．</a:t>
            </a:r>
            <a:r>
              <a:rPr lang="zh-CN" altLang="en-US" smtClean="0">
                <a:solidFill>
                  <a:schemeClr val="tx2"/>
                </a:solidFill>
                <a:latin typeface="宋体" panose="02010600030101010101" pitchFamily="2" charset="-122"/>
              </a:rPr>
              <a:t>用</a:t>
            </a:r>
            <a:r>
              <a:rPr lang="en-US" altLang="zh-CN" smtClean="0">
                <a:solidFill>
                  <a:schemeClr val="tx2"/>
                </a:solidFill>
                <a:latin typeface="宋体" panose="02010600030101010101" pitchFamily="2" charset="-122"/>
              </a:rPr>
              <a:t>Class.forName()</a:t>
            </a:r>
            <a:r>
              <a:rPr lang="zh-CN" altLang="en-US" smtClean="0">
                <a:solidFill>
                  <a:schemeClr val="tx2"/>
                </a:solidFill>
                <a:latin typeface="宋体" panose="02010600030101010101" pitchFamily="2" charset="-122"/>
              </a:rPr>
              <a:t>方法显式装载驱动</a:t>
            </a:r>
            <a:endParaRPr lang="zh-CN" altLang="en-US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在应用程序中可以利用</a:t>
            </a:r>
            <a:r>
              <a:rPr lang="en-US" altLang="zh-CN" smtClean="0">
                <a:solidFill>
                  <a:srgbClr val="FF3399"/>
                </a:solidFill>
                <a:latin typeface="宋体" panose="02010600030101010101" pitchFamily="2" charset="-122"/>
              </a:rPr>
              <a:t>Class.forName()</a:t>
            </a:r>
            <a:r>
              <a:rPr lang="zh-CN" altLang="en-US" smtClean="0">
                <a:latin typeface="宋体" panose="02010600030101010101" pitchFamily="2" charset="-122"/>
              </a:rPr>
              <a:t>方法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装载</a:t>
            </a:r>
            <a:r>
              <a:rPr lang="zh-CN" altLang="en-US" smtClean="0">
                <a:latin typeface="宋体" panose="02010600030101010101" pitchFamily="2" charset="-122"/>
              </a:rPr>
              <a:t>指定的驱动程序，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这时要给出使用的 </a:t>
            </a:r>
            <a:r>
              <a:rPr lang="en-US" altLang="zh-CN" b="1" smtClean="0">
                <a:solidFill>
                  <a:srgbClr val="FF0000"/>
                </a:solidFill>
                <a:latin typeface="宋体" panose="02010600030101010101" pitchFamily="2" charset="-122"/>
              </a:rPr>
              <a:t>Class Name</a:t>
            </a:r>
            <a:r>
              <a:rPr lang="zh-CN" altLang="en-US" smtClean="0">
                <a:latin typeface="宋体" panose="02010600030101010101" pitchFamily="2" charset="-122"/>
              </a:rPr>
              <a:t>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装载驱动程序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</a:rPr>
              <a:t>在使用</a:t>
            </a:r>
            <a:r>
              <a:rPr lang="en-US" altLang="zh-CN" dirty="0" err="1" smtClean="0">
                <a:latin typeface="宋体" panose="02010600030101010101" pitchFamily="2" charset="-122"/>
              </a:rPr>
              <a:t>Class.forName</a:t>
            </a:r>
            <a:r>
              <a:rPr lang="en-US" altLang="zh-CN" dirty="0" smtClean="0">
                <a:latin typeface="宋体" panose="02010600030101010101" pitchFamily="2" charset="-122"/>
              </a:rPr>
              <a:t>()</a:t>
            </a:r>
            <a:r>
              <a:rPr lang="zh-CN" altLang="en-US" dirty="0" smtClean="0">
                <a:latin typeface="宋体" panose="02010600030101010101" pitchFamily="2" charset="-122"/>
              </a:rPr>
              <a:t>方法之前，首先应使用</a:t>
            </a:r>
            <a:r>
              <a:rPr lang="en-US" altLang="zh-CN" dirty="0" smtClean="0">
                <a:latin typeface="宋体" panose="02010600030101010101" pitchFamily="2" charset="-122"/>
              </a:rPr>
              <a:t>import</a:t>
            </a:r>
            <a:r>
              <a:rPr lang="zh-CN" altLang="en-US" dirty="0" smtClean="0">
                <a:latin typeface="宋体" panose="02010600030101010101" pitchFamily="2" charset="-122"/>
              </a:rPr>
              <a:t>语句导入</a:t>
            </a:r>
            <a:r>
              <a:rPr lang="en-US" altLang="zh-CN" dirty="0" smtClean="0">
                <a:latin typeface="宋体" panose="02010600030101010101" pitchFamily="2" charset="-122"/>
              </a:rPr>
              <a:t>java.sql</a:t>
            </a:r>
            <a:r>
              <a:rPr lang="zh-CN" altLang="en-US" dirty="0" smtClean="0">
                <a:latin typeface="宋体" panose="02010600030101010101" pitchFamily="2" charset="-122"/>
              </a:rPr>
              <a:t>包，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 语法是：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import java.sql.*;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</a:rPr>
              <a:t>之后，就可以用</a:t>
            </a:r>
            <a:r>
              <a:rPr lang="en-US" altLang="zh-CN" dirty="0" err="1" smtClean="0">
                <a:latin typeface="宋体" panose="02010600030101010101" pitchFamily="2" charset="-122"/>
              </a:rPr>
              <a:t>Class.forName</a:t>
            </a:r>
            <a:r>
              <a:rPr lang="en-US" altLang="zh-CN" dirty="0" smtClean="0">
                <a:latin typeface="宋体" panose="02010600030101010101" pitchFamily="2" charset="-122"/>
              </a:rPr>
              <a:t>()</a:t>
            </a:r>
            <a:r>
              <a:rPr lang="zh-CN" altLang="en-US" dirty="0" smtClean="0">
                <a:latin typeface="宋体" panose="02010600030101010101" pitchFamily="2" charset="-122"/>
              </a:rPr>
              <a:t>方法装载下面不同的驱动程序：</a:t>
            </a:r>
            <a:endParaRPr lang="zh-CN" altLang="en-US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装载驱动程序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使用</a:t>
            </a:r>
            <a:r>
              <a:rPr lang="en-US" altLang="zh-CN" dirty="0" smtClean="0">
                <a:latin typeface="宋体" panose="02010600030101010101" pitchFamily="2" charset="-122"/>
              </a:rPr>
              <a:t>JDBC</a:t>
            </a:r>
            <a:r>
              <a:rPr lang="zh-CN" altLang="en-US" dirty="0" smtClean="0">
                <a:latin typeface="宋体" panose="02010600030101010101" pitchFamily="2" charset="-122"/>
              </a:rPr>
              <a:t>驱动的装载语法是：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400" dirty="0" smtClean="0">
                <a:latin typeface="宋体" panose="02010600030101010101" pitchFamily="2" charset="-122"/>
              </a:rPr>
              <a:t> </a:t>
            </a:r>
            <a:r>
              <a:rPr lang="en-US" altLang="zh-CN" sz="34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Class.forName</a:t>
            </a:r>
            <a:r>
              <a:rPr lang="en-US" altLang="zh-CN" sz="3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3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34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jdbc.driver_class_name</a:t>
            </a:r>
            <a:r>
              <a:rPr lang="en-US" altLang="zh-CN" sz="3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3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);</a:t>
            </a:r>
            <a:endParaRPr lang="en-US" altLang="zh-CN" sz="34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装载驱动程序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</a:rPr>
              <a:t>连接 </a:t>
            </a:r>
            <a:r>
              <a:rPr lang="en-US" altLang="zh-CN" dirty="0" smtClean="0">
                <a:latin typeface="宋体" panose="02010600030101010101" pitchFamily="2" charset="-122"/>
              </a:rPr>
              <a:t>MS SQL Server JDBC </a:t>
            </a:r>
            <a:r>
              <a:rPr lang="zh-CN" altLang="en-US" dirty="0" smtClean="0">
                <a:latin typeface="宋体" panose="02010600030101010101" pitchFamily="2" charset="-122"/>
              </a:rPr>
              <a:t>驱动：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 </a:t>
            </a:r>
            <a:r>
              <a:rPr lang="en-US" altLang="zh-CN" dirty="0" err="1" smtClean="0">
                <a:latin typeface="宋体" panose="02010600030101010101" pitchFamily="2" charset="-122"/>
              </a:rPr>
              <a:t>Class.forName</a:t>
            </a:r>
            <a:r>
              <a:rPr lang="en-US" altLang="zh-CN" dirty="0" smtClean="0">
                <a:latin typeface="宋体" panose="02010600030101010101" pitchFamily="2" charset="-122"/>
              </a:rPr>
              <a:t>(</a:t>
            </a:r>
            <a:r>
              <a:rPr lang="en-US" altLang="zh-CN" dirty="0" smtClean="0">
                <a:latin typeface="Times New Roman" panose="02020603050405020304" pitchFamily="18" charset="0"/>
              </a:rPr>
              <a:t>“</a:t>
            </a:r>
            <a:r>
              <a:rPr lang="en-US" altLang="zh-CN" dirty="0" err="1" smtClean="0">
                <a:latin typeface="宋体" panose="02010600030101010101" pitchFamily="2" charset="-122"/>
              </a:rPr>
              <a:t>com.microsoft.jdbc</a:t>
            </a:r>
            <a:r>
              <a:rPr lang="en-US" altLang="zh-CN" dirty="0" smtClean="0">
                <a:latin typeface="宋体" panose="02010600030101010101" pitchFamily="2" charset="-122"/>
              </a:rPr>
              <a:t>. </a:t>
            </a:r>
            <a:r>
              <a:rPr lang="en-US" altLang="zh-CN" dirty="0" err="1" smtClean="0">
                <a:latin typeface="宋体" panose="02010600030101010101" pitchFamily="2" charset="-122"/>
              </a:rPr>
              <a:t>sqlserver.SQLServerDriver</a:t>
            </a:r>
            <a:r>
              <a:rPr lang="en-US" altLang="zh-CN" dirty="0" smtClean="0">
                <a:latin typeface="Times New Roman" panose="02020603050405020304" pitchFamily="18" charset="0"/>
              </a:rPr>
              <a:t>”</a:t>
            </a:r>
            <a:r>
              <a:rPr lang="en-US" altLang="zh-CN" dirty="0" smtClean="0">
                <a:latin typeface="宋体" panose="02010600030101010101" pitchFamily="2" charset="-122"/>
              </a:rPr>
              <a:t>);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</a:rPr>
              <a:t>连接</a:t>
            </a:r>
            <a:r>
              <a:rPr lang="en-US" altLang="zh-CN" dirty="0" err="1" smtClean="0">
                <a:latin typeface="宋体" panose="02010600030101010101" pitchFamily="2" charset="-122"/>
              </a:rPr>
              <a:t>MySQL</a:t>
            </a:r>
            <a:r>
              <a:rPr lang="en-US" altLang="zh-CN" dirty="0" smtClean="0">
                <a:latin typeface="宋体" panose="02010600030101010101" pitchFamily="2" charset="-122"/>
              </a:rPr>
              <a:t> JDBC</a:t>
            </a:r>
            <a:r>
              <a:rPr lang="zh-CN" altLang="en-US" dirty="0" smtClean="0">
                <a:latin typeface="宋体" panose="02010600030101010101" pitchFamily="2" charset="-122"/>
              </a:rPr>
              <a:t>驱动：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Class.forName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com.mysql.jdbc.Driver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);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 连接 </a:t>
            </a:r>
            <a:r>
              <a:rPr lang="en-US" altLang="zh-CN" dirty="0" smtClean="0">
                <a:latin typeface="宋体" panose="02010600030101010101" pitchFamily="2" charset="-122"/>
              </a:rPr>
              <a:t>JDBC-ODBC</a:t>
            </a:r>
            <a:r>
              <a:rPr lang="zh-CN" altLang="en-US" dirty="0" smtClean="0">
                <a:latin typeface="宋体" panose="02010600030101010101" pitchFamily="2" charset="-122"/>
              </a:rPr>
              <a:t>桥 驱动：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 </a:t>
            </a:r>
            <a:r>
              <a:rPr lang="en-US" altLang="zh-CN" dirty="0" err="1" smtClean="0">
                <a:latin typeface="宋体" panose="02010600030101010101" pitchFamily="2" charset="-122"/>
              </a:rPr>
              <a:t>Class.forName</a:t>
            </a:r>
            <a:r>
              <a:rPr lang="en-US" altLang="zh-CN" dirty="0" smtClean="0">
                <a:latin typeface="宋体" panose="02010600030101010101" pitchFamily="2" charset="-122"/>
              </a:rPr>
              <a:t>(</a:t>
            </a:r>
            <a:r>
              <a:rPr lang="en-US" altLang="zh-CN" dirty="0" smtClean="0">
                <a:latin typeface="Times New Roman" panose="02020603050405020304" pitchFamily="18" charset="0"/>
              </a:rPr>
              <a:t>“</a:t>
            </a:r>
            <a:r>
              <a:rPr lang="en-US" altLang="zh-CN" dirty="0" err="1" smtClean="0">
                <a:latin typeface="宋体" panose="02010600030101010101" pitchFamily="2" charset="-122"/>
              </a:rPr>
              <a:t>sun.jdbc.odbc</a:t>
            </a:r>
            <a:r>
              <a:rPr lang="en-US" altLang="zh-CN" dirty="0" smtClean="0">
                <a:latin typeface="宋体" panose="02010600030101010101" pitchFamily="2" charset="-122"/>
              </a:rPr>
              <a:t>. </a:t>
            </a:r>
            <a:r>
              <a:rPr lang="en-US" altLang="zh-CN" dirty="0" err="1" smtClean="0">
                <a:latin typeface="宋体" panose="02010600030101010101" pitchFamily="2" charset="-122"/>
              </a:rPr>
              <a:t>JdbcOdbcDriver</a:t>
            </a:r>
            <a:r>
              <a:rPr lang="en-US" altLang="zh-CN" dirty="0" smtClean="0">
                <a:latin typeface="Times New Roman" panose="02020603050405020304" pitchFamily="18" charset="0"/>
              </a:rPr>
              <a:t>”</a:t>
            </a:r>
            <a:r>
              <a:rPr lang="en-US" altLang="zh-CN" dirty="0" smtClean="0">
                <a:latin typeface="宋体" panose="02010600030101010101" pitchFamily="2" charset="-122"/>
              </a:rPr>
              <a:t>);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装载驱动程序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zh-CN" altLang="en-US" smtClean="0">
                <a:latin typeface="宋体" panose="02010600030101010101" pitchFamily="2" charset="-122"/>
              </a:rPr>
              <a:t>连接 </a:t>
            </a:r>
            <a:r>
              <a:rPr lang="en-US" altLang="zh-CN" smtClean="0">
                <a:latin typeface="宋体" panose="02010600030101010101" pitchFamily="2" charset="-122"/>
              </a:rPr>
              <a:t>Oracle JDBC </a:t>
            </a:r>
            <a:r>
              <a:rPr lang="zh-CN" altLang="en-US" smtClean="0">
                <a:latin typeface="宋体" panose="02010600030101010101" pitchFamily="2" charset="-122"/>
              </a:rPr>
              <a:t>驱动：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Class.forName(</a:t>
            </a:r>
            <a:r>
              <a:rPr lang="en-US" altLang="zh-CN" smtClean="0">
                <a:latin typeface="Times New Roman" panose="02020603050405020304" pitchFamily="18" charset="0"/>
              </a:rPr>
              <a:t>“</a:t>
            </a:r>
            <a:r>
              <a:rPr lang="en-US" altLang="zh-CN" smtClean="0">
                <a:latin typeface="宋体" panose="02010600030101010101" pitchFamily="2" charset="-122"/>
              </a:rPr>
              <a:t>oracle.jdbc.driver. OracleDriver</a:t>
            </a:r>
            <a:r>
              <a:rPr lang="en-US" altLang="zh-CN" smtClean="0">
                <a:latin typeface="Times New Roman" panose="02020603050405020304" pitchFamily="18" charset="0"/>
              </a:rPr>
              <a:t>”</a:t>
            </a:r>
            <a:r>
              <a:rPr lang="en-US" altLang="zh-CN" smtClean="0">
                <a:latin typeface="宋体" panose="02010600030101010101" pitchFamily="2" charset="-122"/>
              </a:rPr>
              <a:t>);</a:t>
            </a:r>
            <a:endParaRPr lang="en-US" altLang="zh-CN" smtClean="0">
              <a:latin typeface="宋体" panose="02010600030101010101" pitchFamily="2" charset="-122"/>
            </a:endParaRPr>
          </a:p>
          <a:p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zh-CN" altLang="en-US" smtClean="0">
                <a:latin typeface="宋体" panose="02010600030101010101" pitchFamily="2" charset="-122"/>
              </a:rPr>
              <a:t>用</a:t>
            </a:r>
            <a:r>
              <a:rPr lang="en-US" altLang="zh-CN" smtClean="0">
                <a:latin typeface="宋体" panose="02010600030101010101" pitchFamily="2" charset="-122"/>
              </a:rPr>
              <a:t>Class.forName()</a:t>
            </a:r>
            <a:r>
              <a:rPr lang="zh-CN" altLang="en-US" smtClean="0">
                <a:latin typeface="宋体" panose="02010600030101010101" pitchFamily="2" charset="-122"/>
              </a:rPr>
              <a:t>方法装载驱动程序时，每个</a:t>
            </a:r>
            <a:r>
              <a:rPr lang="en-US" altLang="zh-CN" smtClean="0">
                <a:latin typeface="宋体" panose="02010600030101010101" pitchFamily="2" charset="-122"/>
              </a:rPr>
              <a:t>Dirver</a:t>
            </a:r>
            <a:r>
              <a:rPr lang="zh-CN" altLang="en-US" smtClean="0">
                <a:latin typeface="宋体" panose="02010600030101010101" pitchFamily="2" charset="-122"/>
              </a:rPr>
              <a:t>类一般都会创建它本身的一个实例，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并自动通过调用</a:t>
            </a:r>
            <a:r>
              <a:rPr lang="en-US" altLang="zh-CN" smtClean="0">
                <a:latin typeface="宋体" panose="02010600030101010101" pitchFamily="2" charset="-122"/>
              </a:rPr>
              <a:t>DriverManager</a:t>
            </a:r>
            <a:r>
              <a:rPr lang="zh-CN" altLang="en-US" smtClean="0">
                <a:latin typeface="宋体" panose="02010600030101010101" pitchFamily="2" charset="-122"/>
              </a:rPr>
              <a:t>类的</a:t>
            </a:r>
            <a:r>
              <a:rPr lang="en-US" altLang="zh-CN" smtClean="0">
                <a:latin typeface="宋体" panose="02010600030101010101" pitchFamily="2" charset="-122"/>
              </a:rPr>
              <a:t>RegisterDriver</a:t>
            </a:r>
            <a:r>
              <a:rPr lang="zh-CN" altLang="en-US" smtClean="0">
                <a:latin typeface="宋体" panose="02010600030101010101" pitchFamily="2" charset="-122"/>
              </a:rPr>
              <a:t>方法来注册自己。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数据库应用开发体系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solidFill>
                  <a:schemeClr val="folHlink"/>
                </a:solidFill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latin typeface="宋体" panose="02010600030101010101" pitchFamily="2" charset="-122"/>
              </a:rPr>
              <a:t>主要实现三方面的功能：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建立与数据库的</a:t>
            </a:r>
            <a:r>
              <a:rPr lang="zh-CN" altLang="en-US" smtClean="0">
                <a:solidFill>
                  <a:schemeClr val="accent2"/>
                </a:solidFill>
                <a:latin typeface="宋体" panose="02010600030101010101" pitchFamily="2" charset="-122"/>
              </a:rPr>
              <a:t>连接</a:t>
            </a:r>
            <a:r>
              <a:rPr lang="zh-CN" altLang="en-US" smtClean="0">
                <a:latin typeface="宋体" panose="02010600030101010101" pitchFamily="2" charset="-122"/>
              </a:rPr>
              <a:t>；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向数据库发送并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执行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语句</a:t>
            </a:r>
            <a:r>
              <a:rPr lang="zh-CN" altLang="en-US" smtClean="0">
                <a:latin typeface="宋体" panose="02010600030101010101" pitchFamily="2" charset="-122"/>
              </a:rPr>
              <a:t>；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处理、显示数据库返回的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结果</a:t>
            </a:r>
            <a:r>
              <a:rPr lang="zh-CN" altLang="en-US" smtClean="0">
                <a:latin typeface="宋体" panose="02010600030101010101" pitchFamily="2" charset="-122"/>
              </a:rPr>
              <a:t>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装载驱动程序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zh-CN" altLang="en-US" smtClean="0">
                <a:latin typeface="宋体" panose="02010600030101010101" pitchFamily="2" charset="-122"/>
              </a:rPr>
              <a:t>需要注意，使用</a:t>
            </a:r>
            <a:r>
              <a:rPr lang="en-US" altLang="zh-CN" smtClean="0">
                <a:latin typeface="宋体" panose="02010600030101010101" pitchFamily="2" charset="-122"/>
              </a:rPr>
              <a:t>Class.forName()</a:t>
            </a:r>
            <a:r>
              <a:rPr lang="zh-CN" altLang="en-US" smtClean="0">
                <a:latin typeface="宋体" panose="02010600030101010101" pitchFamily="2" charset="-122"/>
              </a:rPr>
              <a:t>方法可能抛出一个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ClassNotFoundException</a:t>
            </a:r>
            <a:r>
              <a:rPr lang="zh-CN" altLang="en-US" smtClean="0">
                <a:latin typeface="宋体" panose="02010600030101010101" pitchFamily="2" charset="-122"/>
              </a:rPr>
              <a:t>异常，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所以，如果驱动程序类没有被加载，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或驱动程序不存在时，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需要捕获这个异常。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如，用下面的程序段来捕获该异常：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装载驱动程序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宋体" panose="02010600030101010101" pitchFamily="2" charset="-122"/>
              </a:rPr>
              <a:t>  try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宋体" panose="02010600030101010101" pitchFamily="2" charset="-122"/>
              </a:rPr>
              <a:t>  { //</a:t>
            </a:r>
            <a:r>
              <a:rPr lang="zh-CN" altLang="en-US" sz="2800" dirty="0" smtClean="0">
                <a:latin typeface="宋体" panose="02010600030101010101" pitchFamily="2" charset="-122"/>
              </a:rPr>
              <a:t>装载驱动程序并注册</a:t>
            </a:r>
            <a:endParaRPr lang="zh-CN" altLang="en-US" sz="2800" dirty="0" smtClean="0">
              <a:latin typeface="宋体" panose="02010600030101010101" pitchFamily="2" charset="-122"/>
            </a:endParaRP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宋体" panose="02010600030101010101" pitchFamily="2" charset="-122"/>
              </a:rPr>
              <a:t>    </a:t>
            </a:r>
            <a:r>
              <a:rPr lang="en-US" altLang="zh-CN" sz="2800" dirty="0" err="1" smtClean="0">
                <a:latin typeface="宋体" panose="02010600030101010101" pitchFamily="2" charset="-122"/>
              </a:rPr>
              <a:t>Class.forName</a:t>
            </a:r>
            <a:r>
              <a:rPr lang="en-US" altLang="zh-CN" sz="2800" dirty="0" smtClean="0">
                <a:latin typeface="宋体" panose="02010600030101010101" pitchFamily="2" charset="-122"/>
              </a:rPr>
              <a:t>("</a:t>
            </a:r>
            <a:r>
              <a:rPr lang="en-US" altLang="zh-CN" sz="2800" dirty="0" err="1" smtClean="0">
                <a:latin typeface="宋体" panose="02010600030101010101" pitchFamily="2" charset="-122"/>
              </a:rPr>
              <a:t>sun.jdbc.odbc</a:t>
            </a:r>
            <a:r>
              <a:rPr lang="en-US" altLang="zh-CN" sz="2800" dirty="0" smtClean="0">
                <a:latin typeface="宋体" panose="02010600030101010101" pitchFamily="2" charset="-122"/>
              </a:rPr>
              <a:t>.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宋体" panose="02010600030101010101" pitchFamily="2" charset="-122"/>
              </a:rPr>
              <a:t>                   </a:t>
            </a:r>
            <a:r>
              <a:rPr lang="en-US" altLang="zh-CN" sz="2800" dirty="0" err="1" smtClean="0">
                <a:latin typeface="宋体" panose="02010600030101010101" pitchFamily="2" charset="-122"/>
              </a:rPr>
              <a:t>JdbcOdbcDriver</a:t>
            </a:r>
            <a:r>
              <a:rPr lang="en-US" altLang="zh-CN" sz="2800" dirty="0" smtClean="0">
                <a:latin typeface="宋体" panose="02010600030101010101" pitchFamily="2" charset="-122"/>
              </a:rPr>
              <a:t>");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宋体" panose="02010600030101010101" pitchFamily="2" charset="-122"/>
              </a:rPr>
              <a:t>  }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宋体" panose="02010600030101010101" pitchFamily="2" charset="-122"/>
              </a:rPr>
              <a:t>  //</a:t>
            </a:r>
            <a:r>
              <a:rPr lang="zh-CN" altLang="en-US" sz="2800" dirty="0" smtClean="0">
                <a:latin typeface="宋体" panose="02010600030101010101" pitchFamily="2" charset="-122"/>
              </a:rPr>
              <a:t>捕获异常，并显示异常</a:t>
            </a:r>
            <a:endParaRPr lang="zh-CN" altLang="en-US" sz="2800" dirty="0" smtClean="0">
              <a:latin typeface="宋体" panose="02010600030101010101" pitchFamily="2" charset="-122"/>
            </a:endParaRP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宋体" panose="02010600030101010101" pitchFamily="2" charset="-122"/>
              </a:rPr>
              <a:t>  </a:t>
            </a:r>
            <a:r>
              <a:rPr lang="en-US" altLang="zh-CN" sz="2800" dirty="0" smtClean="0">
                <a:latin typeface="宋体" panose="02010600030101010101" pitchFamily="2" charset="-122"/>
              </a:rPr>
              <a:t>catch(</a:t>
            </a:r>
            <a:r>
              <a:rPr lang="en-US" altLang="zh-CN" sz="2800" dirty="0" err="1" smtClean="0">
                <a:latin typeface="宋体" panose="02010600030101010101" pitchFamily="2" charset="-122"/>
              </a:rPr>
              <a:t>ClassNotFoundException</a:t>
            </a:r>
            <a:r>
              <a:rPr lang="en-US" altLang="zh-CN" sz="2800" dirty="0" smtClean="0">
                <a:latin typeface="宋体" panose="02010600030101010101" pitchFamily="2" charset="-122"/>
              </a:rPr>
              <a:t> e){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宋体" panose="02010600030101010101" pitchFamily="2" charset="-122"/>
              </a:rPr>
              <a:t>    </a:t>
            </a:r>
            <a:r>
              <a:rPr lang="en-US" altLang="zh-CN" sz="2800" dirty="0" err="1" smtClean="0">
                <a:latin typeface="宋体" panose="02010600030101010101" pitchFamily="2" charset="-122"/>
              </a:rPr>
              <a:t>System.out.println</a:t>
            </a:r>
            <a:r>
              <a:rPr lang="en-US" altLang="zh-CN" sz="2800" dirty="0" smtClean="0">
                <a:latin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latin typeface="宋体" panose="02010600030101010101" pitchFamily="2" charset="-122"/>
              </a:rPr>
              <a:t>e.getMessage</a:t>
            </a:r>
            <a:r>
              <a:rPr lang="en-US" altLang="zh-CN" sz="2800" dirty="0" smtClean="0">
                <a:latin typeface="宋体" panose="02010600030101010101" pitchFamily="2" charset="-122"/>
              </a:rPr>
              <a:t>());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宋体" panose="02010600030101010101" pitchFamily="2" charset="-122"/>
              </a:rPr>
              <a:t>  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…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宋体" panose="02010600030101010101" pitchFamily="2" charset="-122"/>
              </a:rPr>
              <a:t>  }</a:t>
            </a:r>
            <a:endParaRPr lang="en-US" altLang="zh-CN" sz="280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</a:rPr>
              <a:t>DriverManager</a:t>
            </a:r>
            <a:endParaRPr lang="zh-CN" altLang="en-US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DriverManager(</a:t>
            </a:r>
            <a:r>
              <a:rPr lang="zh-CN" altLang="en-US" smtClean="0">
                <a:latin typeface="宋体" panose="02010600030101010101" pitchFamily="2" charset="-122"/>
              </a:rPr>
              <a:t>驱动程序管理器</a:t>
            </a:r>
            <a:r>
              <a:rPr lang="en-US" altLang="zh-CN" smtClean="0">
                <a:latin typeface="宋体" panose="02010600030101010101" pitchFamily="2" charset="-122"/>
              </a:rPr>
              <a:t>)</a:t>
            </a:r>
            <a:r>
              <a:rPr lang="zh-CN" altLang="en-US" smtClean="0">
                <a:latin typeface="宋体" panose="02010600030101010101" pitchFamily="2" charset="-122"/>
              </a:rPr>
              <a:t>类是</a:t>
            </a:r>
            <a:r>
              <a:rPr lang="en-US" altLang="zh-CN" smtClean="0">
                <a:latin typeface="宋体" panose="02010600030101010101" pitchFamily="2" charset="-122"/>
              </a:rPr>
              <a:t>JDBC(Java</a:t>
            </a:r>
            <a:r>
              <a:rPr lang="zh-CN" altLang="en-US" smtClean="0">
                <a:latin typeface="宋体" panose="02010600030101010101" pitchFamily="2" charset="-122"/>
              </a:rPr>
              <a:t>数据库连接</a:t>
            </a:r>
            <a:r>
              <a:rPr lang="en-US" altLang="zh-CN" smtClean="0">
                <a:latin typeface="宋体" panose="02010600030101010101" pitchFamily="2" charset="-122"/>
              </a:rPr>
              <a:t>)</a:t>
            </a:r>
            <a:r>
              <a:rPr lang="zh-CN" altLang="en-US" smtClean="0">
                <a:latin typeface="宋体" panose="02010600030101010101" pitchFamily="2" charset="-122"/>
              </a:rPr>
              <a:t>的管理层，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作用于用户和驱动程序之间，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用于装载</a:t>
            </a:r>
            <a:r>
              <a:rPr lang="en-US" altLang="zh-CN" smtClean="0"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latin typeface="宋体" panose="02010600030101010101" pitchFamily="2" charset="-122"/>
              </a:rPr>
              <a:t>驱动程序。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DriverManager</a:t>
            </a:r>
            <a:r>
              <a:rPr lang="zh-CN" altLang="en-US" smtClean="0">
                <a:latin typeface="宋体" panose="02010600030101010101" pitchFamily="2" charset="-122"/>
              </a:rPr>
              <a:t>类跟踪可用的驱动程序，并在数据库和相应驱动程序之间建立连接。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  <a:latin typeface="宋体" panose="02010600030101010101" pitchFamily="2" charset="-122"/>
              </a:rPr>
              <a:t>DriverManager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</a:rPr>
              <a:t>类</a:t>
            </a:r>
            <a:endParaRPr lang="zh-CN" altLang="en-US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DriverManager</a:t>
            </a:r>
            <a:r>
              <a:rPr lang="zh-CN" altLang="en-US" smtClean="0">
                <a:latin typeface="宋体" panose="02010600030101010101" pitchFamily="2" charset="-122"/>
              </a:rPr>
              <a:t>类的所有成员都是静态成员，在程序中无需对它进行实例化，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直接通过类名就可以访问它。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这样，用户在正常情况下，就不必直接调用</a:t>
            </a:r>
            <a:r>
              <a:rPr lang="en-US" altLang="zh-CN" smtClean="0">
                <a:latin typeface="宋体" panose="02010600030101010101" pitchFamily="2" charset="-122"/>
              </a:rPr>
              <a:t>DriverManager.registerDriver()</a:t>
            </a:r>
            <a:r>
              <a:rPr lang="zh-CN" altLang="en-US" smtClean="0">
                <a:latin typeface="宋体" panose="02010600030101010101" pitchFamily="2" charset="-122"/>
              </a:rPr>
              <a:t>注册方法进行注册，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而是在加载驱动程序时由驱动程序自动调用了。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宋体" panose="02010600030101010101" pitchFamily="2" charset="-122"/>
              </a:rPr>
              <a:t>DriverManager</a:t>
            </a:r>
            <a:r>
              <a:rPr lang="zh-CN" altLang="en-US" dirty="0" smtClean="0">
                <a:latin typeface="宋体" panose="02010600030101010101" pitchFamily="2" charset="-122"/>
              </a:rPr>
              <a:t>类</a:t>
            </a:r>
            <a:endParaRPr lang="zh-CN" altLang="en-US" dirty="0" smtClean="0">
              <a:latin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宋体" panose="02010600030101010101" pitchFamily="2" charset="-122"/>
              </a:rPr>
              <a:t>DriverManager</a:t>
            </a:r>
            <a:r>
              <a:rPr lang="zh-CN" altLang="en-US" sz="2400" smtClean="0">
                <a:solidFill>
                  <a:schemeClr val="tx2"/>
                </a:solidFill>
                <a:latin typeface="宋体" panose="02010600030101010101" pitchFamily="2" charset="-122"/>
              </a:rPr>
              <a:t>类方法和说明</a:t>
            </a:r>
            <a:r>
              <a:rPr lang="en-US" altLang="zh-CN" sz="2400" smtClean="0">
                <a:solidFill>
                  <a:schemeClr val="folHlink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smtClean="0">
                <a:solidFill>
                  <a:schemeClr val="folHlink"/>
                </a:solidFill>
                <a:latin typeface="宋体" panose="02010600030101010101" pitchFamily="2" charset="-122"/>
              </a:rPr>
              <a:t>略</a:t>
            </a:r>
            <a:r>
              <a:rPr lang="en-US" altLang="zh-CN" sz="2400" smtClean="0">
                <a:solidFill>
                  <a:schemeClr val="folHlink"/>
                </a:solidFill>
                <a:latin typeface="宋体" panose="02010600030101010101" pitchFamily="2" charset="-122"/>
              </a:rPr>
              <a:t>)</a:t>
            </a:r>
            <a:endParaRPr lang="en-US" altLang="zh-CN" sz="2400" smtClean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34645" name="Group 501"/>
          <p:cNvGraphicFramePr>
            <a:graphicFrameLocks noGrp="1"/>
          </p:cNvGraphicFramePr>
          <p:nvPr/>
        </p:nvGraphicFramePr>
        <p:xfrm>
          <a:off x="238125" y="1474788"/>
          <a:ext cx="8763000" cy="5240274"/>
        </p:xfrm>
        <a:graphic>
          <a:graphicData uri="http://schemas.openxmlformats.org/drawingml/2006/table">
            <a:tbl>
              <a:tblPr/>
              <a:tblGrid>
                <a:gridCol w="4191000"/>
                <a:gridCol w="4572000"/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 法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参数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 的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Connction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getConnection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(String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url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 Properties info)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连接一个指定的数据库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URL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Connection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getConnection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(String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url,String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user,String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password)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用于连接一个指定的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URL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Connection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getConnection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(String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url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建立与特定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URL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的连接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Dryer getDriver(String url)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定位一个能处理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URL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的驱动程序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Enumeration getDrivers( 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返回用户能够访问的当前加载的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JDBC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驱动程序列表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 registerDriver(Driver driver)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DriverManager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注册一个加载的驱动程序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JDBC URL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及数据库建立连接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</a:rPr>
              <a:t>加载驱动程序</a:t>
            </a:r>
            <a:r>
              <a:rPr lang="en-US" altLang="zh-CN" dirty="0" smtClean="0">
                <a:latin typeface="宋体" panose="02010600030101010101" pitchFamily="2" charset="-122"/>
              </a:rPr>
              <a:t>Driver</a:t>
            </a:r>
            <a:r>
              <a:rPr lang="zh-CN" altLang="en-US" dirty="0" smtClean="0">
                <a:latin typeface="宋体" panose="02010600030101010101" pitchFamily="2" charset="-122"/>
              </a:rPr>
              <a:t>类并在</a:t>
            </a:r>
            <a:r>
              <a:rPr lang="en-US" altLang="zh-CN" dirty="0" err="1" smtClean="0">
                <a:latin typeface="宋体" panose="02010600030101010101" pitchFamily="2" charset="-122"/>
              </a:rPr>
              <a:t>DriverManager</a:t>
            </a:r>
            <a:r>
              <a:rPr lang="zh-CN" altLang="en-US" dirty="0" smtClean="0">
                <a:latin typeface="宋体" panose="02010600030101010101" pitchFamily="2" charset="-122"/>
              </a:rPr>
              <a:t>类中注册后，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就可以与数据库建立连接。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 在</a:t>
            </a:r>
            <a:r>
              <a:rPr lang="en-US" altLang="zh-CN" dirty="0" err="1" smtClean="0">
                <a:latin typeface="宋体" panose="02010600030101010101" pitchFamily="2" charset="-122"/>
              </a:rPr>
              <a:t>DriverManager</a:t>
            </a:r>
            <a:r>
              <a:rPr lang="zh-CN" altLang="en-US" dirty="0" smtClean="0">
                <a:latin typeface="宋体" panose="02010600030101010101" pitchFamily="2" charset="-122"/>
              </a:rPr>
              <a:t>类中，是通过调用</a:t>
            </a:r>
            <a:r>
              <a:rPr lang="en-US" altLang="zh-CN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DriverManager.getConnection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()</a:t>
            </a:r>
            <a:r>
              <a:rPr lang="zh-CN" altLang="en-US" dirty="0" smtClean="0">
                <a:latin typeface="宋体" panose="02010600030101010101" pitchFamily="2" charset="-122"/>
              </a:rPr>
              <a:t>方法，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建立与</a:t>
            </a:r>
            <a:r>
              <a:rPr lang="en-US" altLang="zh-CN" dirty="0" smtClean="0">
                <a:latin typeface="宋体" panose="02010600030101010101" pitchFamily="2" charset="-122"/>
              </a:rPr>
              <a:t>URL</a:t>
            </a:r>
            <a:r>
              <a:rPr lang="zh-CN" altLang="en-US" dirty="0" smtClean="0">
                <a:latin typeface="宋体" panose="02010600030101010101" pitchFamily="2" charset="-122"/>
              </a:rPr>
              <a:t>所代表的数据库进行连接。</a:t>
            </a:r>
            <a:endParaRPr lang="zh-CN" altLang="en-US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JDBC URL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及数据库建立连接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JDBC URL</a:t>
            </a:r>
            <a:r>
              <a:rPr lang="zh-CN" altLang="en-US" smtClean="0">
                <a:latin typeface="宋体" panose="02010600030101010101" pitchFamily="2" charset="-122"/>
              </a:rPr>
              <a:t>提供了一种标识数据库的方法，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使用</a:t>
            </a:r>
            <a:r>
              <a:rPr lang="en-US" altLang="zh-CN" smtClean="0">
                <a:latin typeface="宋体" panose="02010600030101010101" pitchFamily="2" charset="-122"/>
              </a:rPr>
              <a:t>JDBC URL</a:t>
            </a:r>
            <a:r>
              <a:rPr lang="zh-CN" altLang="en-US" smtClean="0">
                <a:latin typeface="宋体" panose="02010600030101010101" pitchFamily="2" charset="-122"/>
              </a:rPr>
              <a:t>，可以使相应的驱动程序识别该数据库，并与之建立连接。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在创建数据库连接对象实例时，是调用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DriverManager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类的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getConnection()</a:t>
            </a:r>
            <a:r>
              <a:rPr lang="zh-CN" altLang="en-US" smtClean="0">
                <a:latin typeface="宋体" panose="02010600030101010101" pitchFamily="2" charset="-122"/>
              </a:rPr>
              <a:t>方法，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并以数据库的</a:t>
            </a:r>
            <a:r>
              <a:rPr lang="en-US" altLang="zh-CN" smtClean="0">
                <a:latin typeface="宋体" panose="02010600030101010101" pitchFamily="2" charset="-122"/>
              </a:rPr>
              <a:t>URL</a:t>
            </a:r>
            <a:r>
              <a:rPr lang="zh-CN" altLang="en-US" smtClean="0">
                <a:latin typeface="宋体" panose="02010600030101010101" pitchFamily="2" charset="-122"/>
              </a:rPr>
              <a:t>字符串作为参数来实现。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这时</a:t>
            </a:r>
            <a:r>
              <a:rPr lang="en-US" altLang="zh-CN" smtClean="0">
                <a:latin typeface="宋体" panose="02010600030101010101" pitchFamily="2" charset="-122"/>
              </a:rPr>
              <a:t>DriverManager</a:t>
            </a:r>
            <a:r>
              <a:rPr lang="zh-CN" altLang="en-US" smtClean="0">
                <a:latin typeface="宋体" panose="02010600030101010101" pitchFamily="2" charset="-122"/>
              </a:rPr>
              <a:t>类就会查找与</a:t>
            </a:r>
            <a:r>
              <a:rPr lang="en-US" altLang="zh-CN" smtClean="0">
                <a:latin typeface="宋体" panose="02010600030101010101" pitchFamily="2" charset="-122"/>
              </a:rPr>
              <a:t>URL</a:t>
            </a:r>
            <a:r>
              <a:rPr lang="zh-CN" altLang="en-US" smtClean="0">
                <a:latin typeface="宋体" panose="02010600030101010101" pitchFamily="2" charset="-122"/>
              </a:rPr>
              <a:t>所代表的数据库的驱动程序进行连接。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JDBC URL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及数据库建立连接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由于在注册时，</a:t>
            </a:r>
            <a:r>
              <a:rPr lang="en-US" altLang="zh-CN">
                <a:latin typeface="宋体" panose="02010600030101010101" pitchFamily="2" charset="-122"/>
              </a:rPr>
              <a:t>DriverManager</a:t>
            </a:r>
            <a:r>
              <a:rPr lang="zh-CN" altLang="en-US">
                <a:latin typeface="宋体" panose="02010600030101010101" pitchFamily="2" charset="-122"/>
              </a:rPr>
              <a:t>类中存有已注册的</a:t>
            </a:r>
            <a:r>
              <a:rPr lang="en-US" altLang="zh-CN">
                <a:latin typeface="宋体" panose="02010600030101010101" pitchFamily="2" charset="-122"/>
              </a:rPr>
              <a:t>Driver</a:t>
            </a:r>
            <a:r>
              <a:rPr lang="zh-CN" altLang="en-US">
                <a:latin typeface="宋体" panose="02010600030101010101" pitchFamily="2" charset="-122"/>
              </a:rPr>
              <a:t>驱动程序类的清单，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当调用</a:t>
            </a:r>
            <a:r>
              <a:rPr lang="en-US" altLang="zh-CN">
                <a:latin typeface="宋体" panose="02010600030101010101" pitchFamily="2" charset="-122"/>
              </a:rPr>
              <a:t>getConnection()</a:t>
            </a:r>
            <a:r>
              <a:rPr lang="zh-CN" altLang="en-US">
                <a:latin typeface="宋体" panose="02010600030101010101" pitchFamily="2" charset="-122"/>
              </a:rPr>
              <a:t>方法时，它将检查清单中的每个驱动程序，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直到找到可以与</a:t>
            </a:r>
            <a:r>
              <a:rPr lang="en-US" altLang="zh-CN">
                <a:latin typeface="宋体" panose="02010600030101010101" pitchFamily="2" charset="-122"/>
              </a:rPr>
              <a:t>URL</a:t>
            </a:r>
            <a:r>
              <a:rPr lang="zh-CN" altLang="en-US">
                <a:latin typeface="宋体" panose="02010600030101010101" pitchFamily="2" charset="-122"/>
              </a:rPr>
              <a:t>中指定的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数据库</a:t>
            </a:r>
            <a:r>
              <a:rPr lang="zh-CN" altLang="en-US">
                <a:latin typeface="宋体" panose="02010600030101010101" pitchFamily="2" charset="-122"/>
              </a:rPr>
              <a:t>进行连接的驱动程序为止，</a:t>
            </a:r>
            <a:endParaRPr lang="zh-CN" altLang="en-US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latin typeface="宋体" panose="02010600030101010101" pitchFamily="2" charset="-122"/>
              </a:rPr>
              <a:t> 之后，</a:t>
            </a:r>
            <a:r>
              <a:rPr lang="en-US" altLang="zh-CN">
                <a:latin typeface="宋体" panose="02010600030101010101" pitchFamily="2" charset="-122"/>
              </a:rPr>
              <a:t>DriverManager</a:t>
            </a:r>
            <a:r>
              <a:rPr lang="zh-CN" altLang="en-US">
                <a:latin typeface="宋体" panose="02010600030101010101" pitchFamily="2" charset="-122"/>
              </a:rPr>
              <a:t>的</a:t>
            </a:r>
            <a:r>
              <a:rPr lang="en-US" altLang="zh-CN">
                <a:latin typeface="宋体" panose="02010600030101010101" pitchFamily="2" charset="-122"/>
              </a:rPr>
              <a:t>getConnection()</a:t>
            </a:r>
            <a:r>
              <a:rPr lang="zh-CN" altLang="en-US">
                <a:latin typeface="宋体" panose="02010600030101010101" pitchFamily="2" charset="-122"/>
              </a:rPr>
              <a:t>方法将使用这个</a:t>
            </a:r>
            <a:r>
              <a:rPr lang="en-US" altLang="zh-CN">
                <a:latin typeface="宋体" panose="02010600030101010101" pitchFamily="2" charset="-122"/>
              </a:rPr>
              <a:t>URL</a:t>
            </a:r>
            <a:r>
              <a:rPr lang="zh-CN" altLang="en-US">
                <a:latin typeface="宋体" panose="02010600030101010101" pitchFamily="2" charset="-122"/>
              </a:rPr>
              <a:t>来建立实际的连接。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JDBC URL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及数据库建立连接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JDBC</a:t>
            </a:r>
            <a:r>
              <a:rPr lang="zh-CN" altLang="en-US" smtClean="0">
                <a:latin typeface="宋体" panose="02010600030101010101" pitchFamily="2" charset="-122"/>
              </a:rPr>
              <a:t>是使用</a:t>
            </a:r>
            <a:r>
              <a:rPr lang="en-US" altLang="zh-CN" smtClean="0">
                <a:latin typeface="宋体" panose="02010600030101010101" pitchFamily="2" charset="-122"/>
              </a:rPr>
              <a:t>URL</a:t>
            </a:r>
            <a:r>
              <a:rPr lang="en-US" altLang="zh-CN" sz="2800" smtClean="0">
                <a:latin typeface="宋体" panose="02010600030101010101" pitchFamily="2" charset="-122"/>
              </a:rPr>
              <a:t>(Uniform Resource Locator</a:t>
            </a:r>
            <a:r>
              <a:rPr lang="zh-CN" altLang="en-US" sz="2800" smtClean="0">
                <a:latin typeface="宋体" panose="02010600030101010101" pitchFamily="2" charset="-122"/>
              </a:rPr>
              <a:t>，</a:t>
            </a:r>
            <a:r>
              <a:rPr lang="zh-CN" altLang="en-US" sz="3200" smtClean="0">
                <a:latin typeface="宋体" panose="02010600030101010101" pitchFamily="2" charset="-122"/>
              </a:rPr>
              <a:t>统一资源定位器</a:t>
            </a:r>
            <a:r>
              <a:rPr lang="en-US" altLang="zh-CN" sz="2800" smtClean="0">
                <a:latin typeface="宋体" panose="02010600030101010101" pitchFamily="2" charset="-122"/>
              </a:rPr>
              <a:t>)</a:t>
            </a:r>
            <a:r>
              <a:rPr lang="zh-CN" altLang="en-US" smtClean="0">
                <a:latin typeface="宋体" panose="02010600030101010101" pitchFamily="2" charset="-122"/>
              </a:rPr>
              <a:t>来表示数据库的位置，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en-US" altLang="zh-CN" smtClean="0"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latin typeface="宋体" panose="02010600030101010101" pitchFamily="2" charset="-122"/>
              </a:rPr>
              <a:t>中的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URL</a:t>
            </a:r>
            <a:r>
              <a:rPr lang="zh-CN" altLang="en-US" smtClean="0">
                <a:latin typeface="宋体" panose="02010600030101010101" pitchFamily="2" charset="-122"/>
              </a:rPr>
              <a:t>概念与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Web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应用</a:t>
            </a:r>
            <a:r>
              <a:rPr lang="zh-CN" altLang="en-US" smtClean="0">
                <a:latin typeface="宋体" panose="02010600030101010101" pitchFamily="2" charset="-122"/>
              </a:rPr>
              <a:t>中的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`</a:t>
            </a:r>
            <a:r>
              <a:rPr lang="zh-CN" altLang="en-US" smtClean="0">
                <a:latin typeface="宋体" panose="02010600030101010101" pitchFamily="2" charset="-122"/>
              </a:rPr>
              <a:t>形式类似。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一个应用程序，它可以通过不同的数据库驱动程序访问几个不同的数据库。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JDBC URL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及数据库建立连接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JDBC URL</a:t>
            </a:r>
            <a:r>
              <a:rPr lang="zh-CN" altLang="en-US" smtClean="0">
                <a:latin typeface="宋体" panose="02010600030101010101" pitchFamily="2" charset="-122"/>
              </a:rPr>
              <a:t>提供了一种标识数据库的方法，通过</a:t>
            </a:r>
            <a:r>
              <a:rPr lang="en-US" altLang="zh-CN" smtClean="0">
                <a:latin typeface="宋体" panose="02010600030101010101" pitchFamily="2" charset="-122"/>
              </a:rPr>
              <a:t>JDBC URL</a:t>
            </a:r>
            <a:r>
              <a:rPr lang="zh-CN" altLang="en-US" smtClean="0">
                <a:latin typeface="宋体" panose="02010600030101010101" pitchFamily="2" charset="-122"/>
              </a:rPr>
              <a:t>使驱动程序能识别某数据库，并与之建立连接，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这样只需要使用</a:t>
            </a:r>
            <a:r>
              <a:rPr lang="en-US" altLang="zh-CN" smtClean="0">
                <a:latin typeface="宋体" panose="02010600030101010101" pitchFamily="2" charset="-122"/>
              </a:rPr>
              <a:t>JDBC URL</a:t>
            </a:r>
            <a:r>
              <a:rPr lang="zh-CN" altLang="en-US" smtClean="0">
                <a:latin typeface="宋体" panose="02010600030101010101" pitchFamily="2" charset="-122"/>
              </a:rPr>
              <a:t>就能通过驱动程序访问数据库。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JDBC URL</a:t>
            </a:r>
            <a:r>
              <a:rPr lang="zh-CN" altLang="en-US" smtClean="0">
                <a:latin typeface="宋体" panose="02010600030101010101" pitchFamily="2" charset="-122"/>
              </a:rPr>
              <a:t>的标准语法由三部分组成，各部分之间用冒号</a:t>
            </a:r>
            <a:r>
              <a:rPr lang="en-US" altLang="zh-CN" smtClean="0">
                <a:latin typeface="宋体" panose="02010600030101010101" pitchFamily="2" charset="-122"/>
              </a:rPr>
              <a:t>(:)</a:t>
            </a:r>
            <a:r>
              <a:rPr lang="zh-CN" altLang="en-US" smtClean="0">
                <a:latin typeface="宋体" panose="02010600030101010101" pitchFamily="2" charset="-122"/>
              </a:rPr>
              <a:t>分隔，语法格式如下：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latin typeface="宋体" panose="02010600030101010101" pitchFamily="2" charset="-122"/>
              </a:rPr>
              <a:t>技术概述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latin typeface="宋体" panose="02010600030101010101" pitchFamily="2" charset="-122"/>
              </a:rPr>
              <a:t>JDBC API</a:t>
            </a:r>
            <a:r>
              <a:rPr lang="zh-CN" altLang="en-US" smtClean="0">
                <a:latin typeface="宋体" panose="02010600030101010101" pitchFamily="2" charset="-122"/>
              </a:rPr>
              <a:t>使得开发人员，可以使用纯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Java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语言</a:t>
            </a:r>
            <a:r>
              <a:rPr lang="zh-CN" altLang="en-US" smtClean="0">
                <a:latin typeface="宋体" panose="02010600030101010101" pitchFamily="2" charset="-122"/>
              </a:rPr>
              <a:t>编写完整的数据库</a:t>
            </a:r>
            <a:r>
              <a:rPr lang="zh-CN" altLang="en-US" smtClean="0">
                <a:solidFill>
                  <a:schemeClr val="tx2"/>
                </a:solidFill>
                <a:latin typeface="宋体" panose="02010600030101010101" pitchFamily="2" charset="-122"/>
              </a:rPr>
              <a:t>应用程序</a:t>
            </a:r>
            <a:r>
              <a:rPr lang="zh-CN" altLang="en-US" smtClean="0">
                <a:latin typeface="宋体" panose="02010600030101010101" pitchFamily="2" charset="-122"/>
              </a:rPr>
              <a:t>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实现</a:t>
            </a:r>
            <a:r>
              <a:rPr lang="zh-CN" altLang="en-US" smtClean="0">
                <a:solidFill>
                  <a:schemeClr val="accent2"/>
                </a:solidFill>
                <a:latin typeface="宋体" panose="02010600030101010101" pitchFamily="2" charset="-122"/>
              </a:rPr>
              <a:t>连接数据库</a:t>
            </a:r>
            <a:r>
              <a:rPr lang="zh-CN" altLang="en-US" smtClean="0">
                <a:latin typeface="宋体" panose="02010600030101010101" pitchFamily="2" charset="-122"/>
              </a:rPr>
              <a:t>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执行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语句</a:t>
            </a:r>
            <a:r>
              <a:rPr lang="zh-CN" altLang="en-US" smtClean="0">
                <a:latin typeface="宋体" panose="02010600030101010101" pitchFamily="2" charset="-122"/>
              </a:rPr>
              <a:t>并且对</a:t>
            </a:r>
            <a:r>
              <a:rPr lang="zh-CN" altLang="en-US" smtClean="0">
                <a:solidFill>
                  <a:schemeClr val="accent2"/>
                </a:solidFill>
                <a:latin typeface="宋体" panose="02010600030101010101" pitchFamily="2" charset="-122"/>
              </a:rPr>
              <a:t>数据库</a:t>
            </a:r>
            <a:r>
              <a:rPr lang="zh-CN" altLang="en-US" smtClean="0">
                <a:latin typeface="宋体" panose="02010600030101010101" pitchFamily="2" charset="-122"/>
              </a:rPr>
              <a:t>进行操作。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latin typeface="宋体" panose="02010600030101010101" pitchFamily="2" charset="-122"/>
              </a:rPr>
              <a:t>JDBC API</a:t>
            </a:r>
            <a:r>
              <a:rPr lang="zh-CN" altLang="en-US" smtClean="0">
                <a:latin typeface="宋体" panose="02010600030101010101" pitchFamily="2" charset="-122"/>
              </a:rPr>
              <a:t>并不能直接访问数据库，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它要依赖于数据库厂商提供的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JDBC Driver</a:t>
            </a:r>
            <a:r>
              <a:rPr lang="en-US" altLang="zh-CN" smtClean="0">
                <a:latin typeface="宋体" panose="02010600030101010101" pitchFamily="2" charset="-122"/>
              </a:rPr>
              <a:t>(JDBC</a:t>
            </a:r>
            <a:r>
              <a:rPr lang="zh-CN" altLang="en-US" smtClean="0">
                <a:latin typeface="宋体" panose="02010600030101010101" pitchFamily="2" charset="-122"/>
              </a:rPr>
              <a:t>驱动程序</a:t>
            </a:r>
            <a:r>
              <a:rPr lang="en-US" altLang="zh-CN" smtClean="0">
                <a:latin typeface="宋体" panose="02010600030101010101" pitchFamily="2" charset="-122"/>
              </a:rPr>
              <a:t>)</a:t>
            </a:r>
            <a:r>
              <a:rPr lang="zh-CN" altLang="en-US" smtClean="0">
                <a:latin typeface="宋体" panose="02010600030101010101" pitchFamily="2" charset="-122"/>
              </a:rPr>
              <a:t>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JDBC URL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及数据库建立连接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</a:rPr>
              <a:t>jdbc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:&lt;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</a:rPr>
              <a:t>subprotocol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&gt;:&lt;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</a:rPr>
              <a:t>subname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&gt;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jdbc</a:t>
            </a:r>
            <a:r>
              <a:rPr lang="zh-CN" altLang="en-US" dirty="0">
                <a:latin typeface="宋体" panose="02010600030101010101" pitchFamily="2" charset="-122"/>
              </a:rPr>
              <a:t>：协议的名称。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latin typeface="宋体" panose="02010600030101010101" pitchFamily="2" charset="-122"/>
              </a:rPr>
              <a:t>JDBC URL</a:t>
            </a:r>
            <a:r>
              <a:rPr lang="zh-CN" altLang="en-US" dirty="0">
                <a:latin typeface="宋体" panose="02010600030101010101" pitchFamily="2" charset="-122"/>
              </a:rPr>
              <a:t>中的协议总为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jdbc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&lt;</a:t>
            </a:r>
            <a:r>
              <a:rPr lang="en-US" altLang="zh-CN" dirty="0" err="1">
                <a:latin typeface="宋体" panose="02010600030101010101" pitchFamily="2" charset="-122"/>
              </a:rPr>
              <a:t>subprotocol</a:t>
            </a:r>
            <a:r>
              <a:rPr lang="en-US" altLang="zh-CN" dirty="0">
                <a:latin typeface="宋体" panose="02010600030101010101" pitchFamily="2" charset="-122"/>
              </a:rPr>
              <a:t>&gt;(</a:t>
            </a:r>
            <a:r>
              <a:rPr lang="zh-CN" altLang="en-US" dirty="0">
                <a:latin typeface="宋体" panose="02010600030101010101" pitchFamily="2" charset="-122"/>
              </a:rPr>
              <a:t>子协议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：为驱动程序名或数据库连接机制。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它用于标识数据库驱动程序，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不同数据库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驱动程序</a:t>
            </a:r>
            <a:r>
              <a:rPr lang="zh-CN" altLang="en-US" dirty="0">
                <a:latin typeface="宋体" panose="02010600030101010101" pitchFamily="2" charset="-122"/>
              </a:rPr>
              <a:t>的子协议不同。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JDBC URL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及数据库建立连接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zh-CN" altLang="en-US" smtClean="0">
                <a:latin typeface="宋体" panose="02010600030101010101" pitchFamily="2" charset="-122"/>
              </a:rPr>
              <a:t>子协议名的典型示例是</a:t>
            </a:r>
            <a:r>
              <a:rPr lang="en-US" altLang="zh-CN" smtClean="0">
                <a:latin typeface="宋体" panose="02010600030101010101" pitchFamily="2" charset="-122"/>
              </a:rPr>
              <a:t>odbc</a:t>
            </a:r>
            <a:r>
              <a:rPr lang="zh-CN" altLang="en-US" smtClean="0">
                <a:latin typeface="宋体" panose="02010600030101010101" pitchFamily="2" charset="-122"/>
              </a:rPr>
              <a:t>，该名称用于指定</a:t>
            </a:r>
            <a:r>
              <a:rPr lang="en-US" altLang="zh-CN" smtClean="0">
                <a:latin typeface="宋体" panose="02010600030101010101" pitchFamily="2" charset="-122"/>
              </a:rPr>
              <a:t>ODBC</a:t>
            </a:r>
            <a:r>
              <a:rPr lang="zh-CN" altLang="en-US" smtClean="0">
                <a:latin typeface="宋体" panose="02010600030101010101" pitchFamily="2" charset="-122"/>
              </a:rPr>
              <a:t>连接机制的数据源。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例如，为了通过</a:t>
            </a:r>
            <a:r>
              <a:rPr lang="en-US" altLang="zh-CN" smtClean="0">
                <a:latin typeface="宋体" panose="02010600030101010101" pitchFamily="2" charset="-122"/>
              </a:rPr>
              <a:t>JDBC-ODBC</a:t>
            </a:r>
            <a:r>
              <a:rPr lang="zh-CN" altLang="en-US" smtClean="0">
                <a:latin typeface="宋体" panose="02010600030101010101" pitchFamily="2" charset="-122"/>
              </a:rPr>
              <a:t>桥来访问某个数据库，可以使用如下所示的</a:t>
            </a:r>
            <a:r>
              <a:rPr lang="en-US" altLang="zh-CN" smtClean="0">
                <a:latin typeface="宋体" panose="02010600030101010101" pitchFamily="2" charset="-122"/>
              </a:rPr>
              <a:t>URL</a:t>
            </a:r>
            <a:r>
              <a:rPr lang="zh-CN" altLang="en-US" smtClean="0">
                <a:latin typeface="宋体" panose="02010600030101010101" pitchFamily="2" charset="-122"/>
              </a:rPr>
              <a:t>：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jdbc:odbc:odbcsource</a:t>
            </a:r>
            <a:endParaRPr lang="en-US" altLang="zh-CN" smtClean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JDBC URL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及数据库建立连接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宋体" panose="02010600030101010101" pitchFamily="2" charset="-122"/>
              </a:rPr>
              <a:t> &lt;subname&gt;(</a:t>
            </a:r>
            <a:r>
              <a:rPr lang="zh-CN" altLang="en-US">
                <a:latin typeface="宋体" panose="02010600030101010101" pitchFamily="2" charset="-122"/>
              </a:rPr>
              <a:t>子名称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>
                <a:latin typeface="宋体" panose="02010600030101010101" pitchFamily="2" charset="-122"/>
              </a:rPr>
              <a:t>：是标识数据库的一种方法。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子名称可以因不同的子协议而变化。</a:t>
            </a:r>
            <a:endParaRPr lang="zh-CN" altLang="en-US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latin typeface="宋体" panose="02010600030101010101" pitchFamily="2" charset="-122"/>
              </a:rPr>
              <a:t> 子名称为定位数据库提供信息。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不同的数据库专有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驱动程序</a:t>
            </a:r>
            <a:r>
              <a:rPr lang="zh-CN" altLang="en-US">
                <a:latin typeface="宋体" panose="02010600030101010101" pitchFamily="2" charset="-122"/>
              </a:rPr>
              <a:t>采用不同的子名称。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JDBC URL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及数据库建立连接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注：使用子名称的目的是为定位数据库提供足够的信息。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altLang="en-US">
                <a:latin typeface="宋体" panose="02010600030101010101" pitchFamily="2" charset="-122"/>
              </a:rPr>
              <a:t>对于位于远程服务器上的数据库需要更多的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信息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  <a:endParaRPr lang="zh-CN" altLang="en-US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>
                <a:latin typeface="宋体" panose="02010600030101010101" pitchFamily="2" charset="-122"/>
              </a:rPr>
              <a:t> 例如，通过</a:t>
            </a:r>
            <a:r>
              <a:rPr lang="en-US" altLang="zh-CN">
                <a:latin typeface="宋体" panose="02010600030101010101" pitchFamily="2" charset="-122"/>
              </a:rPr>
              <a:t>Internet</a:t>
            </a:r>
            <a:r>
              <a:rPr lang="zh-CN" altLang="en-US">
                <a:latin typeface="宋体" panose="02010600030101010101" pitchFamily="2" charset="-122"/>
              </a:rPr>
              <a:t>来访问数据库，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altLang="en-US">
                <a:latin typeface="宋体" panose="02010600030101010101" pitchFamily="2" charset="-122"/>
              </a:rPr>
              <a:t>在</a:t>
            </a:r>
            <a:r>
              <a:rPr lang="en-US" altLang="zh-CN">
                <a:latin typeface="宋体" panose="02010600030101010101" pitchFamily="2" charset="-122"/>
              </a:rPr>
              <a:t>JDBC URL</a:t>
            </a:r>
            <a:r>
              <a:rPr lang="zh-CN" altLang="en-US">
                <a:latin typeface="宋体" panose="02010600030101010101" pitchFamily="2" charset="-122"/>
              </a:rPr>
              <a:t>中，子名称要把网络地址包括进去，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altLang="en-US">
                <a:latin typeface="宋体" panose="02010600030101010101" pitchFamily="2" charset="-122"/>
              </a:rPr>
              <a:t>且还必须遵循标准</a:t>
            </a:r>
            <a:r>
              <a:rPr lang="en-US" altLang="zh-CN">
                <a:latin typeface="宋体" panose="02010600030101010101" pitchFamily="2" charset="-122"/>
              </a:rPr>
              <a:t>URL</a:t>
            </a:r>
            <a:r>
              <a:rPr lang="zh-CN" altLang="en-US">
                <a:latin typeface="宋体" panose="02010600030101010101" pitchFamily="2" charset="-122"/>
              </a:rPr>
              <a:t>命名约定，如下所示：</a:t>
            </a:r>
            <a:endParaRPr lang="zh-CN" altLang="en-US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>
                <a:latin typeface="宋体" panose="02010600030101010101" pitchFamily="2" charset="-122"/>
              </a:rPr>
              <a:t> </a:t>
            </a:r>
            <a:r>
              <a:rPr lang="en-US" altLang="zh-CN">
                <a:latin typeface="宋体" panose="02010600030101010101" pitchFamily="2" charset="-122"/>
              </a:rPr>
              <a:t>//</a:t>
            </a:r>
            <a:r>
              <a:rPr lang="zh-CN" altLang="en-US">
                <a:latin typeface="宋体" panose="02010600030101010101" pitchFamily="2" charset="-122"/>
              </a:rPr>
              <a:t>主机名</a:t>
            </a:r>
            <a:r>
              <a:rPr lang="en-US" altLang="zh-CN">
                <a:latin typeface="宋体" panose="02010600030101010101" pitchFamily="2" charset="-122"/>
              </a:rPr>
              <a:t>:</a:t>
            </a:r>
            <a:r>
              <a:rPr lang="zh-CN" altLang="en-US">
                <a:latin typeface="宋体" panose="02010600030101010101" pitchFamily="2" charset="-122"/>
              </a:rPr>
              <a:t>端口</a:t>
            </a:r>
            <a:r>
              <a:rPr lang="en-US" altLang="zh-CN">
                <a:latin typeface="宋体" panose="02010600030101010101" pitchFamily="2" charset="-122"/>
              </a:rPr>
              <a:t>/</a:t>
            </a:r>
            <a:r>
              <a:rPr lang="zh-CN" altLang="en-US">
                <a:latin typeface="宋体" panose="02010600030101010101" pitchFamily="2" charset="-122"/>
              </a:rPr>
              <a:t>子协议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JDBC URL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及数据库建立连接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zh-CN" altLang="en-US" smtClean="0">
                <a:latin typeface="宋体" panose="02010600030101010101" pitchFamily="2" charset="-122"/>
              </a:rPr>
              <a:t>假设</a:t>
            </a:r>
            <a:r>
              <a:rPr lang="en-US" altLang="zh-CN" smtClean="0">
                <a:latin typeface="宋体" panose="02010600030101010101" pitchFamily="2" charset="-122"/>
              </a:rPr>
              <a:t>dbnet</a:t>
            </a:r>
            <a:r>
              <a:rPr lang="zh-CN" altLang="en-US" smtClean="0">
                <a:latin typeface="宋体" panose="02010600030101010101" pitchFamily="2" charset="-122"/>
              </a:rPr>
              <a:t>是一个用于将某个主机连接到</a:t>
            </a:r>
            <a:r>
              <a:rPr lang="en-US" altLang="zh-CN" smtClean="0">
                <a:latin typeface="宋体" panose="02010600030101010101" pitchFamily="2" charset="-122"/>
              </a:rPr>
              <a:t>Internet</a:t>
            </a:r>
            <a:r>
              <a:rPr lang="zh-CN" altLang="en-US" smtClean="0">
                <a:latin typeface="宋体" panose="02010600030101010101" pitchFamily="2" charset="-122"/>
              </a:rPr>
              <a:t>上的协议，则</a:t>
            </a:r>
            <a:r>
              <a:rPr lang="en-US" altLang="zh-CN" smtClean="0">
                <a:latin typeface="宋体" panose="02010600030101010101" pitchFamily="2" charset="-122"/>
              </a:rPr>
              <a:t>JDBC URL</a:t>
            </a:r>
            <a:r>
              <a:rPr lang="zh-CN" altLang="en-US" smtClean="0">
                <a:latin typeface="宋体" panose="02010600030101010101" pitchFamily="2" charset="-122"/>
              </a:rPr>
              <a:t>为：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  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jdbc:dbnet://sdie:356/fred   </a:t>
            </a:r>
            <a:endParaRPr lang="en-US" altLang="zh-CN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zh-CN" altLang="en-US" smtClean="0">
                <a:latin typeface="宋体" panose="02010600030101010101" pitchFamily="2" charset="-122"/>
              </a:rPr>
              <a:t>其中，</a:t>
            </a:r>
            <a:r>
              <a:rPr lang="en-US" altLang="zh-CN" smtClean="0">
                <a:latin typeface="宋体" panose="02010600030101010101" pitchFamily="2" charset="-122"/>
              </a:rPr>
              <a:t>dbnet</a:t>
            </a:r>
            <a:r>
              <a:rPr lang="zh-CN" altLang="en-US" smtClean="0">
                <a:latin typeface="宋体" panose="02010600030101010101" pitchFamily="2" charset="-122"/>
              </a:rPr>
              <a:t>为子名称； </a:t>
            </a:r>
            <a:r>
              <a:rPr lang="en-US" altLang="zh-CN" smtClean="0">
                <a:latin typeface="宋体" panose="02010600030101010101" pitchFamily="2" charset="-122"/>
              </a:rPr>
              <a:t>sdie</a:t>
            </a:r>
            <a:r>
              <a:rPr lang="zh-CN" altLang="en-US" smtClean="0">
                <a:latin typeface="宋体" panose="02010600030101010101" pitchFamily="2" charset="-122"/>
              </a:rPr>
              <a:t>为主机名； </a:t>
            </a:r>
            <a:r>
              <a:rPr lang="en-US" altLang="zh-CN" smtClean="0">
                <a:latin typeface="宋体" panose="02010600030101010101" pitchFamily="2" charset="-122"/>
              </a:rPr>
              <a:t>356</a:t>
            </a:r>
            <a:r>
              <a:rPr lang="zh-CN" altLang="en-US" smtClean="0">
                <a:latin typeface="宋体" panose="02010600030101010101" pitchFamily="2" charset="-122"/>
              </a:rPr>
              <a:t>为端口； </a:t>
            </a:r>
            <a:r>
              <a:rPr lang="en-US" altLang="zh-CN" smtClean="0">
                <a:latin typeface="宋体" panose="02010600030101010101" pitchFamily="2" charset="-122"/>
              </a:rPr>
              <a:t>fred</a:t>
            </a:r>
            <a:r>
              <a:rPr lang="zh-CN" altLang="en-US" smtClean="0">
                <a:latin typeface="宋体" panose="02010600030101010101" pitchFamily="2" charset="-122"/>
              </a:rPr>
              <a:t>为子协议。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对于不同的数据库，厂商提供的驱动程序和连接的</a:t>
            </a:r>
            <a:r>
              <a:rPr lang="en-US" altLang="zh-CN" smtClean="0">
                <a:latin typeface="宋体" panose="02010600030101010101" pitchFamily="2" charset="-122"/>
              </a:rPr>
              <a:t>URL</a:t>
            </a:r>
            <a:r>
              <a:rPr lang="zh-CN" altLang="en-US" smtClean="0">
                <a:latin typeface="宋体" panose="02010600030101010101" pitchFamily="2" charset="-122"/>
              </a:rPr>
              <a:t>都不同，总结如下表所示。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JDBC URL</a:t>
            </a:r>
            <a:r>
              <a:rPr lang="zh-CN" altLang="en-US" smtClean="0">
                <a:latin typeface="宋体" panose="02010600030101010101" pitchFamily="2" charset="-122"/>
              </a:rPr>
              <a:t>及数据库建立连接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3200" smtClean="0">
                <a:solidFill>
                  <a:schemeClr val="tx2"/>
                </a:solidFill>
                <a:latin typeface="宋体" panose="02010600030101010101" pitchFamily="2" charset="-122"/>
              </a:rPr>
              <a:t>数据库驱动程序和</a:t>
            </a:r>
            <a:r>
              <a:rPr lang="en-US" altLang="zh-CN" sz="3200" smtClean="0">
                <a:solidFill>
                  <a:schemeClr val="tx2"/>
                </a:solidFill>
                <a:latin typeface="宋体" panose="02010600030101010101" pitchFamily="2" charset="-122"/>
              </a:rPr>
              <a:t>URL</a:t>
            </a:r>
            <a:endParaRPr lang="en-US" altLang="zh-CN" sz="3200" smtClean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54756" name="Group 132"/>
          <p:cNvGraphicFramePr>
            <a:graphicFrameLocks noGrp="1"/>
          </p:cNvGraphicFramePr>
          <p:nvPr/>
        </p:nvGraphicFramePr>
        <p:xfrm>
          <a:off x="152400" y="1219200"/>
          <a:ext cx="8839200" cy="5158423"/>
        </p:xfrm>
        <a:graphic>
          <a:graphicData uri="http://schemas.openxmlformats.org/drawingml/2006/table">
            <a:tbl>
              <a:tblPr/>
              <a:tblGrid>
                <a:gridCol w="1981200"/>
                <a:gridCol w="3048000"/>
                <a:gridCol w="3810000"/>
              </a:tblGrid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数据库名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D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驱动程序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D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URL</a:t>
                      </a: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D093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 SQL Server 2000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com.microsoft.jdbc.sqlserver.SQLServerDriver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jdbc:microsoft:sqlservet://[ip]:[port];user=[user];password=[password]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JDBC-ODBC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sun.jdbc.odbc.JdbcOdbcDriver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jdbc:odbc:[odbcsource]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Oracle oci8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oracle.jdbc.driver.OracleDriver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jdbc:oracle:oci8:@[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sid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]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Oracle thin Driver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oracle.jdbc.driver.OracleDriver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jdbc:oracle:thin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:@[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ip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]:[port]:[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sid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]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MySQL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com.mysql.jdbc.Driver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jdbc:mysql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:/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ip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database,user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 password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utoUpdateAnimBg="0"/>
      <p:bldP spid="154627" grpId="0" advAuto="0" autoUpdateAnimBg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由</a:t>
            </a:r>
            <a:r>
              <a:rPr lang="en-US" altLang="zh-CN" smtClean="0">
                <a:latin typeface="宋体" panose="02010600030101010101" pitchFamily="2" charset="-122"/>
              </a:rPr>
              <a:t>DriverManager</a:t>
            </a:r>
            <a:r>
              <a:rPr lang="zh-CN" altLang="en-US" smtClean="0">
                <a:latin typeface="宋体" panose="02010600030101010101" pitchFamily="2" charset="-122"/>
              </a:rPr>
              <a:t>类连接数据库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通过调用</a:t>
            </a:r>
            <a:r>
              <a:rPr lang="en-US" altLang="zh-CN" sz="3400" smtClean="0">
                <a:solidFill>
                  <a:srgbClr val="FF0000"/>
                </a:solidFill>
                <a:latin typeface="宋体" panose="02010600030101010101" pitchFamily="2" charset="-122"/>
              </a:rPr>
              <a:t>DriverManager.getConnection()</a:t>
            </a:r>
            <a:r>
              <a:rPr lang="zh-CN" altLang="en-US" smtClean="0">
                <a:latin typeface="宋体" panose="02010600030101010101" pitchFamily="2" charset="-122"/>
              </a:rPr>
              <a:t>方法，可以建立与数据库的连接。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在发出连接请求时，</a:t>
            </a:r>
            <a:r>
              <a:rPr lang="en-US" altLang="zh-CN" smtClean="0">
                <a:latin typeface="宋体" panose="02010600030101010101" pitchFamily="2" charset="-122"/>
              </a:rPr>
              <a:t>DriverManager</a:t>
            </a:r>
            <a:r>
              <a:rPr lang="zh-CN" altLang="en-US" smtClean="0">
                <a:latin typeface="宋体" panose="02010600030101010101" pitchFamily="2" charset="-122"/>
              </a:rPr>
              <a:t>首先从它已经加载的驱动程序池中，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找可以连接给定数据库</a:t>
            </a:r>
            <a:r>
              <a:rPr lang="en-US" altLang="zh-CN" smtClean="0">
                <a:latin typeface="宋体" panose="02010600030101010101" pitchFamily="2" charset="-122"/>
              </a:rPr>
              <a:t>URL</a:t>
            </a:r>
            <a:r>
              <a:rPr lang="zh-CN" altLang="en-US" smtClean="0">
                <a:latin typeface="宋体" panose="02010600030101010101" pitchFamily="2" charset="-122"/>
              </a:rPr>
              <a:t>的驱动程序，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接着，由该驱动程序使用相关的数据库</a:t>
            </a:r>
            <a:r>
              <a:rPr lang="en-US" altLang="zh-CN" smtClean="0">
                <a:latin typeface="宋体" panose="02010600030101010101" pitchFamily="2" charset="-122"/>
              </a:rPr>
              <a:t>URL </a:t>
            </a:r>
            <a:r>
              <a:rPr lang="zh-CN" altLang="en-US" smtClean="0">
                <a:latin typeface="宋体" panose="02010600030101010101" pitchFamily="2" charset="-122"/>
              </a:rPr>
              <a:t>，连接到数据库，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由</a:t>
            </a:r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DriverManager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类连接数据库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然后，</a:t>
            </a:r>
            <a:r>
              <a:rPr lang="en-US" altLang="zh-CN">
                <a:latin typeface="宋体" panose="02010600030101010101" pitchFamily="2" charset="-122"/>
              </a:rPr>
              <a:t>DriverManager.getConnection()</a:t>
            </a:r>
            <a:r>
              <a:rPr lang="zh-CN" altLang="en-US">
                <a:latin typeface="宋体" panose="02010600030101010101" pitchFamily="2" charset="-122"/>
              </a:rPr>
              <a:t>连接方法返回一个连接对象。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连接对象</a:t>
            </a:r>
            <a:r>
              <a:rPr lang="zh-CN" altLang="en-US">
                <a:latin typeface="宋体" panose="02010600030101010101" pitchFamily="2" charset="-122"/>
              </a:rPr>
              <a:t>代表与数据库的连接。</a:t>
            </a:r>
            <a:endParaRPr lang="zh-CN" altLang="en-US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latin typeface="宋体" panose="02010600030101010101" pitchFamily="2" charset="-122"/>
              </a:rPr>
              <a:t> 在</a:t>
            </a:r>
            <a:r>
              <a:rPr lang="en-US" altLang="zh-CN">
                <a:latin typeface="宋体" panose="02010600030101010101" pitchFamily="2" charset="-122"/>
              </a:rPr>
              <a:t>DriverManager</a:t>
            </a:r>
            <a:r>
              <a:rPr lang="zh-CN" altLang="en-US">
                <a:latin typeface="宋体" panose="02010600030101010101" pitchFamily="2" charset="-122"/>
              </a:rPr>
              <a:t>类可以适用三种形式的</a:t>
            </a:r>
            <a:r>
              <a:rPr lang="en-US" altLang="zh-CN">
                <a:latin typeface="宋体" panose="02010600030101010101" pitchFamily="2" charset="-122"/>
              </a:rPr>
              <a:t>getConnection()</a:t>
            </a:r>
            <a:r>
              <a:rPr lang="zh-CN" altLang="en-US">
                <a:latin typeface="宋体" panose="02010600030101010101" pitchFamily="2" charset="-122"/>
              </a:rPr>
              <a:t>连接方法：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由</a:t>
            </a:r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DriverManager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类连接数据库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(1)getConnection(String url)</a:t>
            </a:r>
            <a:r>
              <a:rPr lang="zh-CN" altLang="en-US" smtClean="0">
                <a:latin typeface="宋体" panose="02010600030101010101" pitchFamily="2" charset="-122"/>
              </a:rPr>
              <a:t>：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只是简单地给出数据库的</a:t>
            </a:r>
            <a:r>
              <a:rPr lang="en-US" altLang="zh-CN" smtClean="0">
                <a:latin typeface="宋体" panose="02010600030101010101" pitchFamily="2" charset="-122"/>
              </a:rPr>
              <a:t>url</a:t>
            </a:r>
            <a:r>
              <a:rPr lang="zh-CN" altLang="en-US" smtClean="0">
                <a:latin typeface="宋体" panose="02010600030101010101" pitchFamily="2" charset="-122"/>
              </a:rPr>
              <a:t>作为参数，然后进行连接。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(2)getConnection(String url,String User,String Password)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endParaRPr lang="zh-CN" altLang="en-US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同时给出数据库的</a:t>
            </a:r>
            <a:r>
              <a:rPr lang="en-US" altLang="zh-CN" smtClean="0">
                <a:latin typeface="宋体" panose="02010600030101010101" pitchFamily="2" charset="-122"/>
              </a:rPr>
              <a:t>url</a:t>
            </a:r>
            <a:r>
              <a:rPr lang="zh-CN" altLang="en-US" smtClean="0">
                <a:latin typeface="宋体" panose="02010600030101010101" pitchFamily="2" charset="-122"/>
              </a:rPr>
              <a:t>、数据库的用户名、数据库的密码作为参数，然后连接。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由</a:t>
            </a:r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DriverManager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类连接数据库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(3)getConnection(String url, java.util.Properties information)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endParaRPr lang="zh-CN" altLang="en-US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给出数据库的</a:t>
            </a:r>
            <a:r>
              <a:rPr lang="en-US" altLang="zh-CN" smtClean="0">
                <a:latin typeface="宋体" panose="02010600030101010101" pitchFamily="2" charset="-122"/>
              </a:rPr>
              <a:t>url</a:t>
            </a:r>
            <a:r>
              <a:rPr lang="zh-CN" altLang="en-US" smtClean="0">
                <a:latin typeface="宋体" panose="02010600030101010101" pitchFamily="2" charset="-122"/>
              </a:rPr>
              <a:t>以及一个属性集合信息作为参数，然后连接。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latin typeface="宋体" panose="02010600030101010101" pitchFamily="2" charset="-122"/>
              </a:rPr>
              <a:t>技术概述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grpSp>
        <p:nvGrpSpPr>
          <p:cNvPr id="2" name="Group 19"/>
          <p:cNvGrpSpPr/>
          <p:nvPr/>
        </p:nvGrpSpPr>
        <p:grpSpPr bwMode="auto">
          <a:xfrm>
            <a:off x="762000" y="1600200"/>
            <a:ext cx="7467600" cy="3937000"/>
            <a:chOff x="480" y="1008"/>
            <a:chExt cx="4704" cy="2480"/>
          </a:xfrm>
        </p:grpSpPr>
        <p:sp>
          <p:nvSpPr>
            <p:cNvPr id="8196" name="Text Box 4"/>
            <p:cNvSpPr txBox="1">
              <a:spLocks noChangeArrowheads="1"/>
            </p:cNvSpPr>
            <p:nvPr/>
          </p:nvSpPr>
          <p:spPr bwMode="auto">
            <a:xfrm>
              <a:off x="2016" y="1008"/>
              <a:ext cx="1824" cy="383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FF00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3200" b="1">
                  <a:latin typeface="宋体" panose="02010600030101010101" pitchFamily="2" charset="-122"/>
                </a:rPr>
                <a:t>Java</a:t>
              </a:r>
              <a:r>
                <a:rPr lang="zh-CN" altLang="en-US" sz="3200" b="1">
                  <a:latin typeface="宋体" panose="02010600030101010101" pitchFamily="2" charset="-122"/>
                </a:rPr>
                <a:t>程序 </a:t>
              </a:r>
              <a:endParaRPr lang="zh-CN" altLang="en-US" sz="3200" b="1">
                <a:latin typeface="宋体" panose="02010600030101010101" pitchFamily="2" charset="-122"/>
              </a:endParaRPr>
            </a:p>
          </p:txBody>
        </p:sp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2016" y="1440"/>
              <a:ext cx="1824" cy="690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FF00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3200" b="1">
                  <a:latin typeface="宋体" panose="02010600030101010101" pitchFamily="2" charset="-122"/>
                </a:rPr>
                <a:t>Java DataBase</a:t>
              </a:r>
              <a:endParaRPr lang="en-US" altLang="zh-CN" sz="3200" b="1">
                <a:latin typeface="宋体" panose="02010600030101010101" pitchFamily="2" charset="-122"/>
              </a:endParaRPr>
            </a:p>
            <a:p>
              <a:pPr algn="ctr"/>
              <a:r>
                <a:rPr lang="en-US" altLang="zh-CN" sz="3200" b="1">
                  <a:latin typeface="宋体" panose="02010600030101010101" pitchFamily="2" charset="-122"/>
                </a:rPr>
                <a:t>Manager</a:t>
              </a:r>
              <a:r>
                <a:rPr lang="en-US" altLang="zh-CN" b="1"/>
                <a:t> </a:t>
              </a:r>
              <a:endParaRPr lang="en-US" altLang="zh-CN" b="1"/>
            </a:p>
          </p:txBody>
        </p:sp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2016" y="2194"/>
              <a:ext cx="1824" cy="383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FF00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latin typeface="宋体" panose="02010600030101010101" pitchFamily="2" charset="-122"/>
                </a:rPr>
                <a:t>JDBC Driver</a:t>
              </a:r>
              <a:r>
                <a:rPr lang="en-US" altLang="zh-CN" sz="3200" b="1"/>
                <a:t> </a:t>
              </a:r>
              <a:endParaRPr lang="en-US" altLang="zh-CN" sz="3200" b="1"/>
            </a:p>
          </p:txBody>
        </p:sp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2016" y="2607"/>
              <a:ext cx="1824" cy="383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FF00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latin typeface="宋体" panose="02010600030101010101" pitchFamily="2" charset="-122"/>
                </a:rPr>
                <a:t>DBMS</a:t>
              </a:r>
              <a:r>
                <a:rPr lang="en-US" altLang="zh-CN" sz="3200" b="1">
                  <a:solidFill>
                    <a:schemeClr val="bg1"/>
                  </a:solidFill>
                </a:rPr>
                <a:t> </a:t>
              </a:r>
              <a:endParaRPr lang="en-US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8200" name="Line 9"/>
            <p:cNvSpPr>
              <a:spLocks noChangeShapeType="1"/>
            </p:cNvSpPr>
            <p:nvPr/>
          </p:nvSpPr>
          <p:spPr bwMode="auto">
            <a:xfrm>
              <a:off x="624" y="1401"/>
              <a:ext cx="1392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1" name="Line 10"/>
            <p:cNvSpPr>
              <a:spLocks noChangeShapeType="1"/>
            </p:cNvSpPr>
            <p:nvPr/>
          </p:nvSpPr>
          <p:spPr bwMode="auto">
            <a:xfrm>
              <a:off x="528" y="2160"/>
              <a:ext cx="148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2" name="Text Box 11"/>
            <p:cNvSpPr txBox="1">
              <a:spLocks noChangeArrowheads="1"/>
            </p:cNvSpPr>
            <p:nvPr/>
          </p:nvSpPr>
          <p:spPr bwMode="auto">
            <a:xfrm>
              <a:off x="864" y="1104"/>
              <a:ext cx="100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JDBC API 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8203" name="Text Box 12"/>
            <p:cNvSpPr txBox="1">
              <a:spLocks noChangeArrowheads="1"/>
            </p:cNvSpPr>
            <p:nvPr/>
          </p:nvSpPr>
          <p:spPr bwMode="auto">
            <a:xfrm>
              <a:off x="480" y="1872"/>
              <a:ext cx="1536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JDBC Driver API 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8204" name="AutoShape 13"/>
            <p:cNvSpPr>
              <a:spLocks noChangeArrowheads="1"/>
            </p:cNvSpPr>
            <p:nvPr/>
          </p:nvSpPr>
          <p:spPr bwMode="auto">
            <a:xfrm>
              <a:off x="4464" y="2592"/>
              <a:ext cx="720" cy="432"/>
            </a:xfrm>
            <a:prstGeom prst="flowChartMagneticDisk">
              <a:avLst/>
            </a:prstGeom>
            <a:solidFill>
              <a:srgbClr val="00FF00"/>
            </a:soli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数据库</a:t>
              </a:r>
              <a:r>
                <a:rPr lang="zh-CN" altLang="en-US"/>
                <a:t> </a:t>
              </a:r>
              <a:endParaRPr lang="zh-CN" altLang="en-US"/>
            </a:p>
          </p:txBody>
        </p:sp>
        <p:sp>
          <p:nvSpPr>
            <p:cNvPr id="8205" name="Line 14"/>
            <p:cNvSpPr>
              <a:spLocks noChangeShapeType="1"/>
            </p:cNvSpPr>
            <p:nvPr/>
          </p:nvSpPr>
          <p:spPr bwMode="auto">
            <a:xfrm>
              <a:off x="3840" y="2784"/>
              <a:ext cx="62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6" name="Text Box 15"/>
            <p:cNvSpPr txBox="1">
              <a:spLocks noChangeArrowheads="1"/>
            </p:cNvSpPr>
            <p:nvPr/>
          </p:nvSpPr>
          <p:spPr bwMode="auto">
            <a:xfrm>
              <a:off x="1080" y="3120"/>
              <a:ext cx="3336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/>
                <a:t>Java</a:t>
              </a:r>
              <a:r>
                <a:rPr lang="zh-CN" altLang="en-US" sz="3200"/>
                <a:t>程序 与 </a:t>
              </a:r>
              <a:r>
                <a:rPr lang="en-US" altLang="zh-CN" sz="3200"/>
                <a:t>JDBC</a:t>
              </a:r>
              <a:r>
                <a:rPr lang="zh-CN" altLang="en-US" sz="3200"/>
                <a:t>驱动程序</a:t>
              </a:r>
              <a:r>
                <a:rPr lang="zh-CN" altLang="en-US"/>
                <a:t> </a:t>
              </a: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用驱动程序建立连接的步骤实例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smtClean="0">
                <a:latin typeface="宋体" panose="02010600030101010101" pitchFamily="2" charset="-122"/>
              </a:rPr>
              <a:t> </a:t>
            </a:r>
            <a:r>
              <a:rPr lang="zh-CN" altLang="en-US" sz="3200" smtClean="0">
                <a:latin typeface="宋体" panose="02010600030101010101" pitchFamily="2" charset="-122"/>
              </a:rPr>
              <a:t>实例：用驱动程序建立连接的步骤。</a:t>
            </a:r>
            <a:endParaRPr lang="zh-CN" altLang="en-US" sz="3200" smtClean="0">
              <a:latin typeface="宋体" panose="02010600030101010101" pitchFamily="2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String sDBDriver = "com.mysql.jdbc.Driver";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try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{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Class.forName(sDBDriver); //</a:t>
            </a:r>
            <a:r>
              <a:rPr lang="zh-CN" altLang="en-US" sz="2800" smtClean="0">
                <a:latin typeface="宋体" panose="02010600030101010101" pitchFamily="2" charset="-122"/>
              </a:rPr>
              <a:t>装载驱动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}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catch(java.lang.ClassNotFoundException e)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{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System.err.println(e.getMessage());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}</a:t>
            </a:r>
            <a:endParaRPr lang="en-US" altLang="zh-CN" sz="32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用驱动程序建立连接的步骤实例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928688"/>
            <a:ext cx="8291512" cy="5184775"/>
          </a:xfrm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String dbName= </a:t>
            </a:r>
            <a:r>
              <a:rPr lang="en-US" altLang="zh-CN" sz="2800" smtClean="0">
                <a:latin typeface="Times New Roman" panose="02020603050405020304" pitchFamily="18" charset="0"/>
              </a:rPr>
              <a:t>“</a:t>
            </a:r>
            <a:r>
              <a:rPr lang="en-US" altLang="zh-CN" sz="2800" smtClean="0">
                <a:solidFill>
                  <a:srgbClr val="FF0000"/>
                </a:solidFill>
                <a:latin typeface="宋体" panose="02010600030101010101" pitchFamily="2" charset="-122"/>
              </a:rPr>
              <a:t>test</a:t>
            </a:r>
            <a:r>
              <a:rPr lang="en-US" altLang="zh-CN" sz="2800" smtClean="0">
                <a:latin typeface="Times New Roman" panose="02020603050405020304" pitchFamily="18" charset="0"/>
              </a:rPr>
              <a:t>”</a:t>
            </a:r>
            <a:r>
              <a:rPr lang="en-US" altLang="zh-CN" sz="2800" smtClean="0">
                <a:latin typeface="宋体" panose="02010600030101010101" pitchFamily="2" charset="-122"/>
              </a:rPr>
              <a:t>;  //</a:t>
            </a:r>
            <a:r>
              <a:rPr lang="zh-CN" altLang="en-US" sz="2800" smtClean="0">
                <a:latin typeface="宋体" panose="02010600030101010101" pitchFamily="2" charset="-122"/>
              </a:rPr>
              <a:t>数据库名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String user= </a:t>
            </a:r>
            <a:r>
              <a:rPr lang="en-US" altLang="zh-CN" sz="2800" smtClean="0">
                <a:latin typeface="Times New Roman" panose="02020603050405020304" pitchFamily="18" charset="0"/>
              </a:rPr>
              <a:t>“</a:t>
            </a:r>
            <a:r>
              <a:rPr lang="en-US" altLang="zh-CN" sz="2800" smtClean="0">
                <a:solidFill>
                  <a:srgbClr val="FF0000"/>
                </a:solidFill>
                <a:latin typeface="宋体" panose="02010600030101010101" pitchFamily="2" charset="-122"/>
              </a:rPr>
              <a:t>system</a:t>
            </a:r>
            <a:r>
              <a:rPr lang="en-US" altLang="zh-CN" sz="2800" smtClean="0">
                <a:latin typeface="Times New Roman" panose="02020603050405020304" pitchFamily="18" charset="0"/>
              </a:rPr>
              <a:t>”</a:t>
            </a:r>
            <a:r>
              <a:rPr lang="en-US" altLang="zh-CN" sz="2800" smtClean="0">
                <a:latin typeface="宋体" panose="02010600030101010101" pitchFamily="2" charset="-122"/>
              </a:rPr>
              <a:t>;  //</a:t>
            </a:r>
            <a:r>
              <a:rPr lang="zh-CN" altLang="en-US" sz="2800" smtClean="0">
                <a:latin typeface="宋体" panose="02010600030101010101" pitchFamily="2" charset="-122"/>
              </a:rPr>
              <a:t>用户名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String pwd= </a:t>
            </a:r>
            <a:r>
              <a:rPr lang="en-US" altLang="zh-CN" sz="2800" smtClean="0">
                <a:latin typeface="Times New Roman" panose="02020603050405020304" pitchFamily="18" charset="0"/>
              </a:rPr>
              <a:t>“</a:t>
            </a:r>
            <a:r>
              <a:rPr lang="en-US" altLang="zh-CN" sz="2800" smtClean="0">
                <a:solidFill>
                  <a:srgbClr val="FF0000"/>
                </a:solidFill>
                <a:latin typeface="宋体" panose="02010600030101010101" pitchFamily="2" charset="-122"/>
              </a:rPr>
              <a:t>manager</a:t>
            </a:r>
            <a:r>
              <a:rPr lang="en-US" altLang="zh-CN" sz="2800" smtClean="0">
                <a:latin typeface="Times New Roman" panose="02020603050405020304" pitchFamily="18" charset="0"/>
              </a:rPr>
              <a:t>”</a:t>
            </a:r>
            <a:r>
              <a:rPr lang="en-US" altLang="zh-CN" sz="2800" smtClean="0">
                <a:latin typeface="宋体" panose="02010600030101010101" pitchFamily="2" charset="-122"/>
              </a:rPr>
              <a:t>;  //</a:t>
            </a:r>
            <a:r>
              <a:rPr lang="zh-CN" altLang="en-US" sz="2800" smtClean="0">
                <a:latin typeface="宋体" panose="02010600030101010101" pitchFamily="2" charset="-122"/>
              </a:rPr>
              <a:t>用户密码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String url= "jdbc:mysql:3306//localhost/"+dbName+"; ";           // JDBC URL</a:t>
            </a:r>
            <a:r>
              <a:rPr lang="zh-CN" altLang="en-US" sz="2800" smtClean="0">
                <a:latin typeface="宋体" panose="02010600030101010101" pitchFamily="2" charset="-122"/>
              </a:rPr>
              <a:t>字符串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Connection conn= null;  //</a:t>
            </a:r>
            <a:r>
              <a:rPr lang="zh-CN" altLang="en-US" sz="2800" smtClean="0">
                <a:latin typeface="宋体" panose="02010600030101010101" pitchFamily="2" charset="-122"/>
              </a:rPr>
              <a:t>连接对象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ResultSet rs= null;     //</a:t>
            </a:r>
            <a:r>
              <a:rPr lang="zh-CN" altLang="en-US" sz="2800" smtClean="0">
                <a:latin typeface="宋体" panose="02010600030101010101" pitchFamily="2" charset="-122"/>
              </a:rPr>
              <a:t>结果集对象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try{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conn=DriverManager.getConnection(url, user,pwd);            </a:t>
            </a:r>
            <a:r>
              <a:rPr lang="en-US" altLang="zh-CN" sz="3200" smtClean="0">
                <a:latin typeface="宋体" panose="02010600030101010101" pitchFamily="2" charset="-122"/>
              </a:rPr>
              <a:t>//</a:t>
            </a:r>
            <a:r>
              <a:rPr lang="zh-CN" altLang="en-US" sz="3200" smtClean="0">
                <a:latin typeface="宋体" panose="02010600030101010101" pitchFamily="2" charset="-122"/>
              </a:rPr>
              <a:t>建立连接</a:t>
            </a:r>
            <a:endParaRPr lang="zh-CN" altLang="en-US" sz="32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用驱动程序建立连接的步骤实例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//</a:t>
            </a:r>
            <a:r>
              <a:rPr lang="zh-CN" altLang="en-US" sz="2800" smtClean="0">
                <a:latin typeface="宋体" panose="02010600030101010101" pitchFamily="2" charset="-122"/>
              </a:rPr>
              <a:t>语句对象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Statement stmt=conn.createStatement();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//SQL</a:t>
            </a:r>
            <a:r>
              <a:rPr lang="zh-CN" altLang="en-US" sz="2800" smtClean="0">
                <a:latin typeface="宋体" panose="02010600030101010101" pitchFamily="2" charset="-122"/>
              </a:rPr>
              <a:t>语句字符串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String sqlStr="SELECT * FROM Students";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//</a:t>
            </a:r>
            <a:r>
              <a:rPr lang="zh-CN" altLang="en-US" sz="2800" smtClean="0">
                <a:latin typeface="宋体" panose="02010600030101010101" pitchFamily="2" charset="-122"/>
              </a:rPr>
              <a:t>建立结果集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rs=stmt.executeQuery(sqlStr);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}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catch(SQLException ex){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System.err.println(ex.getMessage());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}</a:t>
            </a:r>
            <a:endParaRPr lang="en-US" altLang="zh-CN" sz="28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Connection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对象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加载</a:t>
            </a:r>
            <a:r>
              <a:rPr lang="en-US" altLang="zh-CN" dirty="0">
                <a:latin typeface="宋体" panose="02010600030101010101" pitchFamily="2" charset="-122"/>
              </a:rPr>
              <a:t>Driver</a:t>
            </a:r>
            <a:r>
              <a:rPr lang="zh-CN" altLang="en-US" dirty="0">
                <a:latin typeface="宋体" panose="02010600030101010101" pitchFamily="2" charset="-122"/>
              </a:rPr>
              <a:t>类并在</a:t>
            </a:r>
            <a:r>
              <a:rPr lang="en-US" altLang="zh-CN" dirty="0" err="1">
                <a:latin typeface="宋体" panose="02010600030101010101" pitchFamily="2" charset="-122"/>
              </a:rPr>
              <a:t>DriverManager</a:t>
            </a:r>
            <a:r>
              <a:rPr lang="zh-CN" altLang="en-US" dirty="0">
                <a:latin typeface="宋体" panose="02010600030101010101" pitchFamily="2" charset="-122"/>
              </a:rPr>
              <a:t>类中注册后，就可以与数据库建立连接。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一般调用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</a:rPr>
              <a:t>DriverManager.getConnection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()</a:t>
            </a:r>
            <a:r>
              <a:rPr lang="zh-CN" altLang="en-US" dirty="0">
                <a:latin typeface="宋体" panose="02010600030101010101" pitchFamily="2" charset="-122"/>
              </a:rPr>
              <a:t>连接方法与数据库建立连接，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此时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DriverManager</a:t>
            </a:r>
            <a:r>
              <a:rPr lang="zh-CN" altLang="en-US" dirty="0">
                <a:latin typeface="宋体" panose="02010600030101010101" pitchFamily="2" charset="-122"/>
              </a:rPr>
              <a:t>将检查每个驱动程序，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查看它是否可以建立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连接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Connection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对象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调用</a:t>
            </a:r>
            <a:r>
              <a:rPr lang="en-US" altLang="zh-CN" dirty="0" err="1">
                <a:latin typeface="宋体" panose="02010600030101010101" pitchFamily="2" charset="-122"/>
              </a:rPr>
              <a:t>DriverManager.getConnection</a:t>
            </a:r>
            <a:r>
              <a:rPr lang="en-US" altLang="zh-CN" dirty="0">
                <a:latin typeface="宋体" panose="02010600030101010101" pitchFamily="2" charset="-122"/>
              </a:rPr>
              <a:t>()</a:t>
            </a:r>
            <a:r>
              <a:rPr lang="zh-CN" altLang="en-US" dirty="0">
                <a:latin typeface="宋体" panose="02010600030101010101" pitchFamily="2" charset="-122"/>
              </a:rPr>
              <a:t>方法将返回一个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Connection</a:t>
            </a:r>
            <a:r>
              <a:rPr lang="zh-CN" altLang="en-US" dirty="0">
                <a:latin typeface="宋体" panose="02010600030101010101" pitchFamily="2" charset="-122"/>
              </a:rPr>
              <a:t>连接对象。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Connection</a:t>
            </a:r>
            <a:r>
              <a:rPr lang="zh-CN" altLang="en-US" dirty="0">
                <a:latin typeface="宋体" panose="02010600030101010101" pitchFamily="2" charset="-122"/>
              </a:rPr>
              <a:t>对象代表与数据库的连接。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altLang="en-US" dirty="0">
                <a:latin typeface="宋体" panose="02010600030101010101" pitchFamily="2" charset="-122"/>
              </a:rPr>
              <a:t>一个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应用程序</a:t>
            </a:r>
            <a:r>
              <a:rPr lang="zh-CN" altLang="en-US" dirty="0">
                <a:latin typeface="宋体" panose="02010600030101010101" pitchFamily="2" charset="-122"/>
              </a:rPr>
              <a:t>可与单个数据库有一个或多个连接，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altLang="en-US" dirty="0">
                <a:latin typeface="宋体" panose="02010600030101010101" pitchFamily="2" charset="-122"/>
              </a:rPr>
              <a:t>也可以与多个数据库建立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连接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dirty="0">
                <a:latin typeface="宋体" panose="02010600030101010101" pitchFamily="2" charset="-122"/>
              </a:rPr>
              <a:t> 以下代码是通常情况下用驱动程序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例如</a:t>
            </a:r>
            <a:r>
              <a:rPr lang="en-US" altLang="zh-CN" dirty="0">
                <a:latin typeface="宋体" panose="02010600030101010101" pitchFamily="2" charset="-122"/>
              </a:rPr>
              <a:t>JDBC-ODBC</a:t>
            </a:r>
            <a:r>
              <a:rPr lang="zh-CN" altLang="en-US" dirty="0">
                <a:latin typeface="宋体" panose="02010600030101010101" pitchFamily="2" charset="-122"/>
              </a:rPr>
              <a:t>桥驱动程序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建立连接所需步骤的示例：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solidFill>
                  <a:schemeClr val="tx1"/>
                </a:solidFill>
                <a:latin typeface="宋体" panose="02010600030101010101" pitchFamily="2" charset="-122"/>
              </a:rPr>
              <a:t>Connection</a:t>
            </a:r>
            <a:r>
              <a:rPr lang="zh-CN" altLang="en-US" sz="3600" smtClean="0">
                <a:solidFill>
                  <a:schemeClr val="tx1"/>
                </a:solidFill>
                <a:latin typeface="宋体" panose="02010600030101010101" pitchFamily="2" charset="-122"/>
              </a:rPr>
              <a:t>对象示例</a:t>
            </a:r>
            <a:endParaRPr lang="zh-CN" altLang="en-US" sz="360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 err="1">
                <a:latin typeface="宋体" panose="02010600030101010101" pitchFamily="2" charset="-122"/>
              </a:rPr>
              <a:t>Class.forName</a:t>
            </a:r>
            <a:r>
              <a:rPr lang="en-US" altLang="zh-CN" sz="2800" dirty="0">
                <a:latin typeface="宋体" panose="02010600030101010101" pitchFamily="2" charset="-122"/>
              </a:rPr>
              <a:t>("</a:t>
            </a:r>
            <a:r>
              <a:rPr lang="en-US" altLang="zh-CN" sz="2800" dirty="0" err="1">
                <a:latin typeface="宋体" panose="02010600030101010101" pitchFamily="2" charset="-122"/>
              </a:rPr>
              <a:t>sun.jdbc.odbc.JdbcOdbcDriver</a:t>
            </a:r>
            <a:r>
              <a:rPr lang="en-US" altLang="zh-CN" sz="2800" dirty="0">
                <a:latin typeface="宋体" panose="02010600030101010101" pitchFamily="2" charset="-122"/>
              </a:rPr>
              <a:t>"); //</a:t>
            </a:r>
            <a:r>
              <a:rPr lang="zh-CN" altLang="en-US" sz="2800" dirty="0">
                <a:latin typeface="宋体" panose="02010600030101010101" pitchFamily="2" charset="-122"/>
              </a:rPr>
              <a:t>加载驱动程序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宋体" panose="02010600030101010101" pitchFamily="2" charset="-122"/>
              </a:rPr>
              <a:t>String </a:t>
            </a:r>
            <a:r>
              <a:rPr lang="en-US" altLang="zh-CN" sz="2800" dirty="0" err="1">
                <a:latin typeface="宋体" panose="02010600030101010101" pitchFamily="2" charset="-122"/>
              </a:rPr>
              <a:t>strURL</a:t>
            </a:r>
            <a:r>
              <a:rPr lang="en-US" altLang="zh-CN" sz="2800" dirty="0">
                <a:latin typeface="宋体" panose="02010600030101010101" pitchFamily="2" charset="-122"/>
              </a:rPr>
              <a:t>=</a:t>
            </a:r>
            <a:r>
              <a:rPr lang="en-US" altLang="zh-CN" sz="2800" dirty="0">
                <a:latin typeface="Times New Roman" panose="02020603050405020304"/>
              </a:rPr>
              <a:t>“</a:t>
            </a:r>
            <a:r>
              <a:rPr lang="en-US" altLang="zh-CN" sz="2800" dirty="0" err="1">
                <a:latin typeface="宋体" panose="02010600030101010101" pitchFamily="2" charset="-122"/>
              </a:rPr>
              <a:t>jdbc:odbc:Driver</a:t>
            </a:r>
            <a:r>
              <a:rPr lang="en-US" altLang="zh-CN" sz="2800" dirty="0">
                <a:latin typeface="宋体" panose="02010600030101010101" pitchFamily="2" charset="-122"/>
              </a:rPr>
              <a:t>={Microsoft Access Driver (*.mdb)}; DBQ=E:/JavaWeb/WebJspData/web/database/Student.mdb</a:t>
            </a:r>
            <a:r>
              <a:rPr lang="en-US" altLang="zh-CN" sz="2800" dirty="0">
                <a:latin typeface="Times New Roman" panose="02020603050405020304"/>
              </a:rPr>
              <a:t>”</a:t>
            </a:r>
            <a:r>
              <a:rPr lang="en-US" altLang="zh-CN" sz="2800" dirty="0">
                <a:latin typeface="宋体" panose="02010600030101010101" pitchFamily="2" charset="-122"/>
              </a:rPr>
              <a:t>;   //</a:t>
            </a:r>
            <a:r>
              <a:rPr lang="zh-CN" altLang="en-US" sz="2800" dirty="0">
                <a:latin typeface="宋体" panose="02010600030101010101" pitchFamily="2" charset="-122"/>
              </a:rPr>
              <a:t>设置</a:t>
            </a:r>
            <a:r>
              <a:rPr lang="en-US" altLang="zh-CN" sz="2800" dirty="0">
                <a:latin typeface="宋体" panose="02010600030101010101" pitchFamily="2" charset="-122"/>
              </a:rPr>
              <a:t>JDBC URL</a:t>
            </a:r>
            <a:r>
              <a:rPr lang="zh-CN" altLang="en-US" sz="2800" dirty="0">
                <a:latin typeface="宋体" panose="02010600030101010101" pitchFamily="2" charset="-122"/>
              </a:rPr>
              <a:t>字符串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solidFill>
                  <a:srgbClr val="FF0000"/>
                </a:solidFill>
                <a:latin typeface="宋体" panose="02010600030101010101" pitchFamily="2" charset="-122"/>
                <a:cs typeface="+mn-cs"/>
              </a:rPr>
              <a:t>Connection </a:t>
            </a:r>
            <a:r>
              <a:rPr lang="en-US" altLang="zh-CN" sz="3000" dirty="0" err="1">
                <a:solidFill>
                  <a:srgbClr val="FF0000"/>
                </a:solidFill>
                <a:latin typeface="宋体" panose="02010600030101010101" pitchFamily="2" charset="-122"/>
                <a:cs typeface="+mn-cs"/>
              </a:rPr>
              <a:t>conn</a:t>
            </a:r>
            <a:r>
              <a:rPr lang="en-US" altLang="zh-CN" sz="3000" dirty="0">
                <a:solidFill>
                  <a:srgbClr val="FF0000"/>
                </a:solidFill>
                <a:latin typeface="宋体" panose="02010600030101010101" pitchFamily="2" charset="-122"/>
                <a:cs typeface="+mn-cs"/>
              </a:rPr>
              <a:t> = </a:t>
            </a:r>
            <a:r>
              <a:rPr lang="en-US" altLang="zh-CN" sz="3000" dirty="0" err="1">
                <a:solidFill>
                  <a:srgbClr val="FF0000"/>
                </a:solidFill>
                <a:latin typeface="宋体" panose="02010600030101010101" pitchFamily="2" charset="-122"/>
                <a:cs typeface="+mn-cs"/>
              </a:rPr>
              <a:t>DriverManager.getConnection</a:t>
            </a:r>
            <a:r>
              <a:rPr lang="en-US" altLang="zh-CN" sz="3000" dirty="0">
                <a:solidFill>
                  <a:srgbClr val="FF0000"/>
                </a:solidFill>
                <a:latin typeface="宋体" panose="02010600030101010101" pitchFamily="2" charset="-122"/>
                <a:cs typeface="+mn-cs"/>
              </a:rPr>
              <a:t>(</a:t>
            </a:r>
            <a:r>
              <a:rPr lang="en-US" altLang="zh-CN" sz="3000" dirty="0" err="1">
                <a:solidFill>
                  <a:srgbClr val="FF0000"/>
                </a:solidFill>
                <a:latin typeface="宋体" panose="02010600030101010101" pitchFamily="2" charset="-122"/>
                <a:cs typeface="+mn-cs"/>
              </a:rPr>
              <a:t>strURL,"userID","passwd</a:t>
            </a:r>
            <a:r>
              <a:rPr lang="en-US" altLang="zh-CN" sz="3000" dirty="0">
                <a:solidFill>
                  <a:srgbClr val="FF0000"/>
                </a:solidFill>
                <a:latin typeface="宋体" panose="02010600030101010101" pitchFamily="2" charset="-122"/>
                <a:cs typeface="+mn-cs"/>
              </a:rPr>
              <a:t>"); </a:t>
            </a:r>
            <a:r>
              <a:rPr lang="en-US" altLang="zh-CN" sz="2800" dirty="0">
                <a:latin typeface="宋体" panose="02010600030101010101" pitchFamily="2" charset="-122"/>
              </a:rPr>
              <a:t>//</a:t>
            </a:r>
            <a:r>
              <a:rPr lang="zh-CN" altLang="en-US" sz="2800" dirty="0">
                <a:latin typeface="宋体" panose="02010600030101010101" pitchFamily="2" charset="-122"/>
              </a:rPr>
              <a:t>建立</a:t>
            </a:r>
            <a:r>
              <a:rPr lang="en-US" altLang="zh-CN" sz="2800" dirty="0">
                <a:latin typeface="宋体" panose="02010600030101010101" pitchFamily="2" charset="-122"/>
              </a:rPr>
              <a:t>Connection</a:t>
            </a:r>
            <a:r>
              <a:rPr lang="zh-CN" altLang="en-US" sz="2800" dirty="0">
                <a:latin typeface="宋体" panose="02010600030101010101" pitchFamily="2" charset="-122"/>
              </a:rPr>
              <a:t>连接对象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Connection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对象示例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latin typeface="宋体" panose="02010600030101010101" pitchFamily="2" charset="-122"/>
              </a:rPr>
              <a:t>Statement stmt = </a:t>
            </a:r>
            <a:r>
              <a:rPr lang="en-US" altLang="zh-CN" sz="3000" dirty="0" err="1">
                <a:solidFill>
                  <a:srgbClr val="FF0000"/>
                </a:solidFill>
                <a:latin typeface="宋体" panose="02010600030101010101" pitchFamily="2" charset="-122"/>
                <a:cs typeface="+mn-cs"/>
              </a:rPr>
              <a:t>conn.createStatement</a:t>
            </a:r>
            <a:r>
              <a:rPr lang="en-US" altLang="zh-CN" sz="3000" dirty="0">
                <a:solidFill>
                  <a:srgbClr val="FF0000"/>
                </a:solidFill>
                <a:latin typeface="宋体" panose="02010600030101010101" pitchFamily="2" charset="-122"/>
                <a:cs typeface="+mn-cs"/>
              </a:rPr>
              <a:t>();   </a:t>
            </a:r>
            <a:r>
              <a:rPr lang="en-US" altLang="zh-CN" sz="3000" dirty="0">
                <a:latin typeface="宋体" panose="02010600030101010101" pitchFamily="2" charset="-122"/>
              </a:rPr>
              <a:t>//</a:t>
            </a:r>
            <a:r>
              <a:rPr lang="zh-CN" altLang="en-US" sz="3000" dirty="0">
                <a:latin typeface="宋体" panose="02010600030101010101" pitchFamily="2" charset="-122"/>
              </a:rPr>
              <a:t>建立执行</a:t>
            </a:r>
            <a:r>
              <a:rPr lang="en-US" altLang="zh-CN" sz="3000" dirty="0">
                <a:latin typeface="宋体" panose="02010600030101010101" pitchFamily="2" charset="-122"/>
              </a:rPr>
              <a:t>SQL</a:t>
            </a:r>
            <a:r>
              <a:rPr lang="zh-CN" altLang="en-US" sz="3000" dirty="0">
                <a:latin typeface="宋体" panose="02010600030101010101" pitchFamily="2" charset="-122"/>
              </a:rPr>
              <a:t>语句</a:t>
            </a:r>
            <a:r>
              <a:rPr lang="en-US" altLang="zh-CN" sz="3000" dirty="0">
                <a:latin typeface="宋体" panose="02010600030101010101" pitchFamily="2" charset="-122"/>
              </a:rPr>
              <a:t>Statement</a:t>
            </a:r>
            <a:r>
              <a:rPr lang="zh-CN" altLang="en-US" sz="3000" dirty="0">
                <a:latin typeface="宋体" panose="02010600030101010101" pitchFamily="2" charset="-122"/>
              </a:rPr>
              <a:t>对象</a:t>
            </a:r>
            <a:endParaRPr lang="zh-CN" altLang="en-US" sz="3000" dirty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latin typeface="宋体" panose="02010600030101010101" pitchFamily="2" charset="-122"/>
              </a:rPr>
              <a:t>String </a:t>
            </a:r>
            <a:r>
              <a:rPr lang="en-US" altLang="zh-CN" sz="3000" dirty="0" err="1">
                <a:latin typeface="宋体" panose="02010600030101010101" pitchFamily="2" charset="-122"/>
              </a:rPr>
              <a:t>sqlStr</a:t>
            </a:r>
            <a:r>
              <a:rPr lang="en-US" altLang="zh-CN" sz="3000" dirty="0">
                <a:latin typeface="宋体" panose="02010600030101010101" pitchFamily="2" charset="-122"/>
              </a:rPr>
              <a:t>="SELECT * FROM Students";    //</a:t>
            </a:r>
            <a:r>
              <a:rPr lang="zh-CN" altLang="en-US" sz="3000" dirty="0">
                <a:latin typeface="宋体" panose="02010600030101010101" pitchFamily="2" charset="-122"/>
              </a:rPr>
              <a:t>建立</a:t>
            </a:r>
            <a:r>
              <a:rPr lang="en-US" altLang="zh-CN" sz="3000" dirty="0">
                <a:latin typeface="宋体" panose="02010600030101010101" pitchFamily="2" charset="-122"/>
              </a:rPr>
              <a:t>SQL</a:t>
            </a:r>
            <a:r>
              <a:rPr lang="zh-CN" altLang="en-US" sz="3000" dirty="0">
                <a:latin typeface="宋体" panose="02010600030101010101" pitchFamily="2" charset="-122"/>
              </a:rPr>
              <a:t>语句字符串</a:t>
            </a:r>
            <a:endParaRPr lang="zh-CN" altLang="en-US" sz="3000" dirty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3000" dirty="0" err="1">
                <a:latin typeface="宋体" panose="02010600030101010101" pitchFamily="2" charset="-122"/>
              </a:rPr>
              <a:t>ResultSet</a:t>
            </a:r>
            <a:r>
              <a:rPr lang="en-US" altLang="zh-CN" sz="3000" dirty="0">
                <a:latin typeface="宋体" panose="02010600030101010101" pitchFamily="2" charset="-122"/>
              </a:rPr>
              <a:t> </a:t>
            </a:r>
            <a:r>
              <a:rPr lang="en-US" altLang="zh-CN" sz="3000" dirty="0" err="1">
                <a:latin typeface="宋体" panose="02010600030101010101" pitchFamily="2" charset="-122"/>
              </a:rPr>
              <a:t>rs</a:t>
            </a:r>
            <a:r>
              <a:rPr lang="en-US" altLang="zh-CN" sz="3000" dirty="0">
                <a:latin typeface="宋体" panose="02010600030101010101" pitchFamily="2" charset="-122"/>
              </a:rPr>
              <a:t> = </a:t>
            </a:r>
            <a:r>
              <a:rPr lang="en-US" altLang="zh-CN" sz="3000" dirty="0" err="1">
                <a:latin typeface="宋体" panose="02010600030101010101" pitchFamily="2" charset="-122"/>
              </a:rPr>
              <a:t>stmt.executeQuery</a:t>
            </a:r>
            <a:r>
              <a:rPr lang="en-US" altLang="zh-CN" sz="3000" dirty="0">
                <a:latin typeface="宋体" panose="02010600030101010101" pitchFamily="2" charset="-122"/>
              </a:rPr>
              <a:t>(</a:t>
            </a:r>
            <a:r>
              <a:rPr lang="en-US" altLang="zh-CN" sz="3000" dirty="0" err="1">
                <a:latin typeface="宋体" panose="02010600030101010101" pitchFamily="2" charset="-122"/>
              </a:rPr>
              <a:t>sqlStr</a:t>
            </a:r>
            <a:r>
              <a:rPr lang="en-US" altLang="zh-CN" sz="3000" dirty="0">
                <a:latin typeface="宋体" panose="02010600030101010101" pitchFamily="2" charset="-122"/>
              </a:rPr>
              <a:t>); //</a:t>
            </a:r>
            <a:r>
              <a:rPr lang="zh-CN" altLang="en-US" sz="3000" dirty="0">
                <a:latin typeface="宋体" panose="02010600030101010101" pitchFamily="2" charset="-122"/>
              </a:rPr>
              <a:t>创建结果集</a:t>
            </a:r>
            <a:r>
              <a:rPr lang="en-US" altLang="zh-CN" sz="3000" dirty="0" err="1">
                <a:latin typeface="宋体" panose="02010600030101010101" pitchFamily="2" charset="-122"/>
              </a:rPr>
              <a:t>ResultSet</a:t>
            </a:r>
            <a:r>
              <a:rPr lang="zh-CN" altLang="en-US" sz="3000" dirty="0">
                <a:latin typeface="宋体" panose="02010600030101010101" pitchFamily="2" charset="-122"/>
              </a:rPr>
              <a:t>对象</a:t>
            </a:r>
            <a:endParaRPr lang="zh-CN" altLang="en-US" sz="30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Connection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对象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本例使用</a:t>
            </a:r>
            <a:r>
              <a:rPr lang="en-US" altLang="zh-CN">
                <a:latin typeface="宋体" panose="02010600030101010101" pitchFamily="2" charset="-122"/>
              </a:rPr>
              <a:t>DriverManager</a:t>
            </a:r>
            <a:r>
              <a:rPr lang="zh-CN" altLang="en-US">
                <a:latin typeface="宋体" panose="02010600030101010101" pitchFamily="2" charset="-122"/>
              </a:rPr>
              <a:t>类的</a:t>
            </a:r>
            <a:r>
              <a:rPr lang="en-US" altLang="zh-CN">
                <a:latin typeface="宋体" panose="02010600030101010101" pitchFamily="2" charset="-122"/>
              </a:rPr>
              <a:t>getConnection()</a:t>
            </a:r>
            <a:r>
              <a:rPr lang="zh-CN" altLang="en-US">
                <a:latin typeface="宋体" panose="02010600030101010101" pitchFamily="2" charset="-122"/>
              </a:rPr>
              <a:t>方法，与指定</a:t>
            </a:r>
            <a:r>
              <a:rPr lang="en-US" altLang="zh-CN">
                <a:latin typeface="宋体" panose="02010600030101010101" pitchFamily="2" charset="-122"/>
              </a:rPr>
              <a:t>URL</a:t>
            </a:r>
            <a:r>
              <a:rPr lang="zh-CN" altLang="en-US">
                <a:latin typeface="宋体" panose="02010600030101010101" pitchFamily="2" charset="-122"/>
              </a:rPr>
              <a:t>的数据库建立连接后，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并通过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DriverManager</a:t>
            </a:r>
            <a:r>
              <a:rPr lang="en-US" altLang="zh-CN">
                <a:latin typeface="宋体" panose="02010600030101010101" pitchFamily="2" charset="-122"/>
              </a:rPr>
              <a:t>.getConnection()</a:t>
            </a:r>
            <a:r>
              <a:rPr lang="zh-CN" altLang="en-US">
                <a:latin typeface="宋体" panose="02010600030101010101" pitchFamily="2" charset="-122"/>
              </a:rPr>
              <a:t>方法得到的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Connection</a:t>
            </a:r>
            <a:r>
              <a:rPr lang="zh-CN" altLang="en-US">
                <a:latin typeface="宋体" panose="02010600030101010101" pitchFamily="2" charset="-122"/>
              </a:rPr>
              <a:t>对象。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Connection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类的方法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Connection</a:t>
            </a:r>
            <a:r>
              <a:rPr lang="zh-CN" altLang="en-US" smtClean="0">
                <a:latin typeface="宋体" panose="02010600030101010101" pitchFamily="2" charset="-122"/>
              </a:rPr>
              <a:t>类是</a:t>
            </a:r>
            <a:r>
              <a:rPr lang="en-US" altLang="zh-CN" smtClean="0">
                <a:latin typeface="宋体" panose="02010600030101010101" pitchFamily="2" charset="-122"/>
              </a:rPr>
              <a:t>JSP</a:t>
            </a:r>
            <a:r>
              <a:rPr lang="zh-CN" altLang="en-US" smtClean="0">
                <a:latin typeface="宋体" panose="02010600030101010101" pitchFamily="2" charset="-122"/>
              </a:rPr>
              <a:t>编程中使用最频繁的类之一。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语句对象没有构造函数，而是通过</a:t>
            </a:r>
            <a:r>
              <a:rPr lang="en-US" altLang="zh-CN" smtClean="0">
                <a:latin typeface="宋体" panose="02010600030101010101" pitchFamily="2" charset="-122"/>
              </a:rPr>
              <a:t>Connection</a:t>
            </a:r>
            <a:r>
              <a:rPr lang="zh-CN" altLang="en-US" smtClean="0">
                <a:latin typeface="宋体" panose="02010600030101010101" pitchFamily="2" charset="-122"/>
              </a:rPr>
              <a:t>连接对象的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Connection.createStatement()</a:t>
            </a:r>
            <a:r>
              <a:rPr lang="zh-CN" altLang="en-US" smtClean="0">
                <a:latin typeface="宋体" panose="02010600030101010101" pitchFamily="2" charset="-122"/>
              </a:rPr>
              <a:t>方法来创建。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因此</a:t>
            </a:r>
            <a:r>
              <a:rPr lang="en-US" altLang="zh-CN" smtClean="0">
                <a:latin typeface="宋体" panose="02010600030101010101" pitchFamily="2" charset="-122"/>
              </a:rPr>
              <a:t>Connection</a:t>
            </a:r>
            <a:r>
              <a:rPr lang="zh-CN" altLang="en-US" smtClean="0">
                <a:latin typeface="宋体" panose="02010600030101010101" pitchFamily="2" charset="-122"/>
              </a:rPr>
              <a:t>类除了连接数据库外，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还兼有创建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语句对象的作用。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zh-CN" altLang="en-US" sz="3400" smtClean="0">
                <a:latin typeface="宋体" panose="02010600030101010101" pitchFamily="2" charset="-122"/>
              </a:rPr>
              <a:t>下面列出</a:t>
            </a:r>
            <a:r>
              <a:rPr lang="en-US" altLang="zh-CN" sz="3400" smtClean="0">
                <a:latin typeface="宋体" panose="02010600030101010101" pitchFamily="2" charset="-122"/>
              </a:rPr>
              <a:t>Connection</a:t>
            </a:r>
            <a:r>
              <a:rPr lang="zh-CN" altLang="en-US" sz="3400" smtClean="0">
                <a:latin typeface="宋体" panose="02010600030101010101" pitchFamily="2" charset="-122"/>
              </a:rPr>
              <a:t>类中经常使用的方法：</a:t>
            </a:r>
            <a:endParaRPr lang="zh-CN" altLang="en-US" sz="3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Connection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接口方法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</a:rPr>
              <a:t> Statement 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</a:rPr>
              <a:t>createStatement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()</a:t>
            </a:r>
            <a:r>
              <a:rPr lang="zh-CN" altLang="en-US" dirty="0">
                <a:latin typeface="宋体" panose="02010600030101010101" pitchFamily="2" charset="-122"/>
              </a:rPr>
              <a:t>：该方法创建一个</a:t>
            </a:r>
            <a:r>
              <a:rPr lang="en-US" altLang="zh-CN" dirty="0">
                <a:latin typeface="宋体" panose="02010600030101010101" pitchFamily="2" charset="-122"/>
              </a:rPr>
              <a:t>Statement</a:t>
            </a:r>
            <a:r>
              <a:rPr lang="zh-CN" altLang="en-US" dirty="0">
                <a:latin typeface="宋体" panose="02010600030101010101" pitchFamily="2" charset="-122"/>
              </a:rPr>
              <a:t>语句对象，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Statement</a:t>
            </a:r>
            <a:r>
              <a:rPr lang="zh-CN" altLang="en-US" dirty="0">
                <a:latin typeface="宋体" panose="02010600030101010101" pitchFamily="2" charset="-122"/>
              </a:rPr>
              <a:t>用于执行</a:t>
            </a:r>
            <a:r>
              <a:rPr lang="en-US" altLang="zh-CN" dirty="0">
                <a:latin typeface="宋体" panose="02010600030101010101" pitchFamily="2" charset="-122"/>
              </a:rPr>
              <a:t>SQL</a:t>
            </a:r>
            <a:r>
              <a:rPr lang="zh-CN" altLang="en-US" dirty="0">
                <a:latin typeface="宋体" panose="02010600030101010101" pitchFamily="2" charset="-122"/>
              </a:rPr>
              <a:t>语句。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Statement 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</a:rPr>
              <a:t>createStatement</a:t>
            </a:r>
            <a:r>
              <a:rPr lang="en-US" altLang="zh-CN" sz="3200" dirty="0">
                <a:latin typeface="宋体" panose="02010600030101010101" pitchFamily="2" charset="-122"/>
              </a:rPr>
              <a:t>(</a:t>
            </a:r>
            <a:r>
              <a:rPr lang="en-US" altLang="zh-CN" sz="3200" dirty="0" err="1">
                <a:latin typeface="宋体" panose="02010600030101010101" pitchFamily="2" charset="-122"/>
              </a:rPr>
              <a:t>int</a:t>
            </a:r>
            <a:r>
              <a:rPr lang="en-US" altLang="zh-CN" sz="3200" dirty="0">
                <a:latin typeface="宋体" panose="02010600030101010101" pitchFamily="2" charset="-122"/>
              </a:rPr>
              <a:t> </a:t>
            </a:r>
            <a:r>
              <a:rPr lang="en-US" altLang="zh-CN" sz="3200" dirty="0" err="1">
                <a:latin typeface="宋体" panose="02010600030101010101" pitchFamily="2" charset="-122"/>
              </a:rPr>
              <a:t>resultSetType</a:t>
            </a:r>
            <a:r>
              <a:rPr lang="en-US" altLang="zh-CN" sz="3200" dirty="0">
                <a:latin typeface="宋体" panose="02010600030101010101" pitchFamily="2" charset="-122"/>
              </a:rPr>
              <a:t>, </a:t>
            </a:r>
            <a:r>
              <a:rPr lang="en-US" altLang="zh-CN" sz="3200" dirty="0" err="1">
                <a:latin typeface="宋体" panose="02010600030101010101" pitchFamily="2" charset="-122"/>
              </a:rPr>
              <a:t>int</a:t>
            </a:r>
            <a:r>
              <a:rPr lang="en-US" altLang="zh-CN" sz="3200" dirty="0">
                <a:latin typeface="宋体" panose="02010600030101010101" pitchFamily="2" charset="-122"/>
              </a:rPr>
              <a:t> </a:t>
            </a:r>
            <a:r>
              <a:rPr lang="en-US" altLang="zh-CN" sz="3200" dirty="0" err="1">
                <a:latin typeface="宋体" panose="02010600030101010101" pitchFamily="2" charset="-122"/>
              </a:rPr>
              <a:t>resultSetConcurrency</a:t>
            </a:r>
            <a:r>
              <a:rPr lang="en-US" altLang="zh-CN" sz="3200" dirty="0">
                <a:latin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：该方法带两个参数创建</a:t>
            </a:r>
            <a:r>
              <a:rPr lang="en-US" altLang="zh-CN" dirty="0">
                <a:latin typeface="宋体" panose="02010600030101010101" pitchFamily="2" charset="-122"/>
              </a:rPr>
              <a:t>Statement</a:t>
            </a:r>
            <a:r>
              <a:rPr lang="zh-CN" altLang="en-US" dirty="0">
                <a:latin typeface="宋体" panose="02010600030101010101" pitchFamily="2" charset="-122"/>
              </a:rPr>
              <a:t>对象，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由</a:t>
            </a:r>
            <a:r>
              <a:rPr lang="en-US" altLang="zh-CN" sz="3000" dirty="0" err="1">
                <a:latin typeface="宋体" panose="02010600030101010101" pitchFamily="2" charset="-122"/>
              </a:rPr>
              <a:t>resultSetType</a:t>
            </a:r>
            <a:r>
              <a:rPr lang="zh-CN" altLang="en-US" dirty="0">
                <a:latin typeface="宋体" panose="02010600030101010101" pitchFamily="2" charset="-122"/>
              </a:rPr>
              <a:t>参数指定结果集类型，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并且产生指定类型的结果集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</a:rPr>
              <a:t>ResultSet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latin typeface="宋体" panose="02010600030101010101" pitchFamily="2" charset="-122"/>
              </a:rPr>
              <a:t>技术概述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zh-CN" altLang="en-US" smtClean="0">
                <a:latin typeface="宋体" panose="02010600030101010101" pitchFamily="2" charset="-122"/>
              </a:rPr>
              <a:t>通过使用</a:t>
            </a:r>
            <a:r>
              <a:rPr lang="en-US" altLang="zh-CN" smtClean="0">
                <a:solidFill>
                  <a:schemeClr val="folHlink"/>
                </a:solidFill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latin typeface="宋体" panose="02010600030101010101" pitchFamily="2" charset="-122"/>
              </a:rPr>
              <a:t>，开发人员可以很方便地使用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语句访问几乎任何一种</a:t>
            </a:r>
            <a:r>
              <a:rPr lang="zh-CN" altLang="en-US" smtClean="0">
                <a:solidFill>
                  <a:schemeClr val="accent2"/>
                </a:solidFill>
                <a:latin typeface="宋体" panose="02010600030101010101" pitchFamily="2" charset="-122"/>
              </a:rPr>
              <a:t>数据库</a:t>
            </a:r>
            <a:r>
              <a:rPr lang="zh-CN" altLang="en-US" smtClean="0">
                <a:latin typeface="宋体" panose="02010600030101010101" pitchFamily="2" charset="-122"/>
              </a:rPr>
              <a:t>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如，</a:t>
            </a:r>
            <a:r>
              <a:rPr lang="en-US" altLang="zh-CN" smtClean="0">
                <a:latin typeface="宋体" panose="02010600030101010101" pitchFamily="2" charset="-122"/>
              </a:rPr>
              <a:t>Microsoft SQL Server</a:t>
            </a:r>
            <a:r>
              <a:rPr lang="zh-CN" altLang="en-US" smtClean="0">
                <a:latin typeface="宋体" panose="02010600030101010101" pitchFamily="2" charset="-122"/>
              </a:rPr>
              <a:t>、</a:t>
            </a:r>
            <a:r>
              <a:rPr lang="en-US" altLang="zh-CN" smtClean="0">
                <a:latin typeface="宋体" panose="02010600030101010101" pitchFamily="2" charset="-122"/>
              </a:rPr>
              <a:t>Oracle</a:t>
            </a:r>
            <a:r>
              <a:rPr lang="zh-CN" altLang="en-US" smtClean="0">
                <a:latin typeface="宋体" panose="02010600030101010101" pitchFamily="2" charset="-122"/>
              </a:rPr>
              <a:t>、</a:t>
            </a:r>
            <a:r>
              <a:rPr lang="en-US" altLang="zh-CN" smtClean="0">
                <a:latin typeface="宋体" panose="02010600030101010101" pitchFamily="2" charset="-122"/>
              </a:rPr>
              <a:t>Sybase</a:t>
            </a:r>
            <a:r>
              <a:rPr lang="zh-CN" altLang="en-US" smtClean="0">
                <a:latin typeface="宋体" panose="02010600030101010101" pitchFamily="2" charset="-122"/>
              </a:rPr>
              <a:t>以及</a:t>
            </a:r>
            <a:r>
              <a:rPr lang="en-US" altLang="zh-CN" smtClean="0">
                <a:latin typeface="宋体" panose="02010600030101010101" pitchFamily="2" charset="-122"/>
              </a:rPr>
              <a:t>Access</a:t>
            </a:r>
            <a:r>
              <a:rPr lang="zh-CN" altLang="en-US" smtClean="0">
                <a:latin typeface="宋体" panose="02010600030101010101" pitchFamily="2" charset="-122"/>
              </a:rPr>
              <a:t>等数据库。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solidFill>
                  <a:schemeClr val="folHlink"/>
                </a:solidFill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latin typeface="宋体" panose="02010600030101010101" pitchFamily="2" charset="-122"/>
              </a:rPr>
              <a:t>为不同的</a:t>
            </a:r>
            <a:r>
              <a:rPr lang="zh-CN" altLang="en-US" smtClean="0">
                <a:solidFill>
                  <a:schemeClr val="accent2"/>
                </a:solidFill>
                <a:latin typeface="宋体" panose="02010600030101010101" pitchFamily="2" charset="-122"/>
              </a:rPr>
              <a:t>数据库</a:t>
            </a:r>
            <a:r>
              <a:rPr lang="zh-CN" altLang="en-US" smtClean="0">
                <a:latin typeface="宋体" panose="02010600030101010101" pitchFamily="2" charset="-122"/>
              </a:rPr>
              <a:t>连接提供了一个统一的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smtClean="0">
                <a:latin typeface="宋体" panose="02010600030101010101" pitchFamily="2" charset="-122"/>
              </a:rPr>
              <a:t>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使得同样的</a:t>
            </a:r>
            <a:r>
              <a:rPr lang="zh-CN" altLang="en-US" smtClean="0">
                <a:solidFill>
                  <a:srgbClr val="FF3399"/>
                </a:solidFill>
                <a:latin typeface="宋体" panose="02010600030101010101" pitchFamily="2" charset="-122"/>
              </a:rPr>
              <a:t>程序</a:t>
            </a:r>
            <a:r>
              <a:rPr lang="zh-CN" altLang="en-US" smtClean="0">
                <a:latin typeface="宋体" panose="02010600030101010101" pitchFamily="2" charset="-122"/>
              </a:rPr>
              <a:t>几乎不需要任何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修改</a:t>
            </a:r>
            <a:r>
              <a:rPr lang="zh-CN" altLang="en-US" smtClean="0">
                <a:latin typeface="宋体" panose="02010600030101010101" pitchFamily="2" charset="-122"/>
              </a:rPr>
              <a:t>就可以适用于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任意一种数据库</a:t>
            </a:r>
            <a:r>
              <a:rPr lang="zh-CN" altLang="en-US" smtClean="0">
                <a:latin typeface="宋体" panose="02010600030101010101" pitchFamily="2" charset="-122"/>
              </a:rPr>
              <a:t>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Connection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接口方法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</a:rPr>
              <a:t>由</a:t>
            </a:r>
            <a:r>
              <a:rPr lang="en-US" altLang="zh-CN" dirty="0" err="1" smtClean="0">
                <a:latin typeface="宋体" panose="02010600030101010101" pitchFamily="2" charset="-122"/>
              </a:rPr>
              <a:t>resultSetType</a:t>
            </a:r>
            <a:r>
              <a:rPr lang="zh-CN" altLang="en-US" dirty="0" smtClean="0">
                <a:latin typeface="宋体" panose="02010600030101010101" pitchFamily="2" charset="-122"/>
              </a:rPr>
              <a:t>参数产生的结果集类型可以采用以下参数：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ResultSet.TYPE_FORWARD_ONLY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结果集不可滚动；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ResultSet.TYPE_SCROLL_INSENSITIVE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结果集可滚动，但不反映数据库的变化；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ResultSet.TYPE_SCROLL_SENSITIVE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结果集可滚动，反映数据库的变化。</a:t>
            </a:r>
            <a:endParaRPr lang="zh-CN" altLang="en-US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Connection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接口方法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由</a:t>
            </a:r>
            <a:r>
              <a:rPr lang="en-US" altLang="zh-CN" dirty="0" err="1">
                <a:latin typeface="宋体" panose="02010600030101010101" pitchFamily="2" charset="-122"/>
              </a:rPr>
              <a:t>ResultSetConcurrency</a:t>
            </a:r>
            <a:r>
              <a:rPr lang="zh-CN" altLang="en-US" dirty="0">
                <a:latin typeface="宋体" panose="02010600030101010101" pitchFamily="2" charset="-122"/>
              </a:rPr>
              <a:t>参数产生的结果集并发可以是以下参数，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</a:rPr>
              <a:t>ResultSet.CONCUR_READ_ONLY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不能用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结果集</a:t>
            </a:r>
            <a:r>
              <a:rPr lang="zh-CN" altLang="en-US" dirty="0">
                <a:latin typeface="宋体" panose="02010600030101010101" pitchFamily="2" charset="-122"/>
              </a:rPr>
              <a:t>更新数据；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</a:rPr>
              <a:t>ResultSet.CONCUR_UPDATABLE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能用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结果集</a:t>
            </a:r>
            <a:r>
              <a:rPr lang="zh-CN" altLang="en-US" dirty="0">
                <a:latin typeface="宋体" panose="02010600030101010101" pitchFamily="2" charset="-122"/>
              </a:rPr>
              <a:t>更新数据。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Connection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接口方法举例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800" smtClean="0">
                <a:latin typeface="宋体" panose="02010600030101010101" pitchFamily="2" charset="-122"/>
              </a:rPr>
              <a:t> </a:t>
            </a:r>
            <a:r>
              <a:rPr lang="zh-CN" altLang="en-US" sz="2800" smtClean="0">
                <a:latin typeface="宋体" panose="02010600030101010101" pitchFamily="2" charset="-122"/>
              </a:rPr>
              <a:t>举例：由</a:t>
            </a:r>
            <a:r>
              <a:rPr lang="en-US" altLang="zh-CN" sz="2800" smtClean="0">
                <a:latin typeface="宋体" panose="02010600030101010101" pitchFamily="2" charset="-122"/>
              </a:rPr>
              <a:t>JDBC</a:t>
            </a:r>
            <a:r>
              <a:rPr lang="zh-CN" altLang="en-US" sz="2800" smtClean="0">
                <a:latin typeface="宋体" panose="02010600030101010101" pitchFamily="2" charset="-122"/>
              </a:rPr>
              <a:t>反向获取数据表记录。程序中使用带参数的</a:t>
            </a:r>
            <a:r>
              <a:rPr lang="en-US" altLang="zh-CN" sz="2800" smtClean="0">
                <a:latin typeface="宋体" panose="02010600030101010101" pitchFamily="2" charset="-122"/>
              </a:rPr>
              <a:t>createStatement()</a:t>
            </a:r>
            <a:r>
              <a:rPr lang="zh-CN" altLang="en-US" sz="2800" smtClean="0">
                <a:latin typeface="宋体" panose="02010600030101010101" pitchFamily="2" charset="-122"/>
              </a:rPr>
              <a:t>方法创建</a:t>
            </a:r>
            <a:r>
              <a:rPr lang="en-US" altLang="zh-CN" sz="2800" smtClean="0">
                <a:latin typeface="宋体" panose="02010600030101010101" pitchFamily="2" charset="-122"/>
              </a:rPr>
              <a:t>Statement</a:t>
            </a:r>
            <a:r>
              <a:rPr lang="zh-CN" altLang="en-US" sz="2800" smtClean="0">
                <a:latin typeface="宋体" panose="02010600030101010101" pitchFamily="2" charset="-122"/>
              </a:rPr>
              <a:t>对象，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Connection conn = null;  //</a:t>
            </a:r>
            <a:r>
              <a:rPr lang="zh-CN" altLang="en-US" sz="2400" smtClean="0">
                <a:latin typeface="宋体" panose="02010600030101010101" pitchFamily="2" charset="-122"/>
              </a:rPr>
              <a:t>定义连接对象变量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Statement stmt = null;  //</a:t>
            </a:r>
            <a:r>
              <a:rPr lang="zh-CN" altLang="en-US" sz="2400" smtClean="0">
                <a:latin typeface="宋体" panose="02010600030101010101" pitchFamily="2" charset="-122"/>
              </a:rPr>
              <a:t>定义语句对象变量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ResultSet rs = null;     //</a:t>
            </a:r>
            <a:r>
              <a:rPr lang="zh-CN" altLang="en-US" sz="2400" smtClean="0">
                <a:latin typeface="宋体" panose="02010600030101010101" pitchFamily="2" charset="-122"/>
              </a:rPr>
              <a:t>定义结果集对象变量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stmt=conn.createStatement (ResultSet.TYPE_SCROLL_INSENSITIVE, ResultSet.CONCUR_READ_ONLY);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//</a:t>
            </a:r>
            <a:r>
              <a:rPr lang="zh-CN" altLang="en-US" sz="2400" smtClean="0">
                <a:latin typeface="宋体" panose="02010600030101010101" pitchFamily="2" charset="-122"/>
              </a:rPr>
              <a:t>创建可滚动结果集，不能用结果集更新数据</a:t>
            </a:r>
            <a:endParaRPr lang="zh-CN" altLang="en-US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</a:rPr>
              <a:t>Connection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</a:rPr>
              <a:t>接口方法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</a:rPr>
              <a:t>略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endParaRPr lang="zh-CN" altLang="en-US" sz="3000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Statement createStatement(</a:t>
            </a:r>
            <a:r>
              <a:rPr lang="en-US" altLang="zh-CN" sz="3200" smtClean="0">
                <a:latin typeface="宋体" panose="02010600030101010101" pitchFamily="2" charset="-122"/>
              </a:rPr>
              <a:t>int resultSetType</a:t>
            </a:r>
            <a:r>
              <a:rPr lang="zh-CN" altLang="en-US" sz="3200" smtClean="0">
                <a:latin typeface="宋体" panose="02010600030101010101" pitchFamily="2" charset="-122"/>
              </a:rPr>
              <a:t>，</a:t>
            </a:r>
            <a:r>
              <a:rPr lang="en-US" altLang="zh-CN" sz="3200" smtClean="0">
                <a:latin typeface="宋体" panose="02010600030101010101" pitchFamily="2" charset="-122"/>
              </a:rPr>
              <a:t>int resultSetConcurrency</a:t>
            </a:r>
            <a:r>
              <a:rPr lang="zh-CN" altLang="en-US" sz="3200" smtClean="0">
                <a:latin typeface="宋体" panose="02010600030101010101" pitchFamily="2" charset="-122"/>
              </a:rPr>
              <a:t>，</a:t>
            </a:r>
            <a:r>
              <a:rPr lang="en-US" altLang="zh-CN" sz="3200" smtClean="0">
                <a:latin typeface="宋体" panose="02010600030101010101" pitchFamily="2" charset="-122"/>
              </a:rPr>
              <a:t>int resultSetHoldability</a:t>
            </a:r>
            <a:r>
              <a:rPr lang="en-US" altLang="zh-CN" smtClean="0">
                <a:latin typeface="宋体" panose="02010600030101010101" pitchFamily="2" charset="-122"/>
              </a:rPr>
              <a:t>)</a:t>
            </a:r>
            <a:r>
              <a:rPr lang="zh-CN" altLang="en-US" smtClean="0">
                <a:latin typeface="宋体" panose="02010600030101010101" pitchFamily="2" charset="-122"/>
              </a:rPr>
              <a:t>：该方法带三个参数创建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结果集对象，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并且产生指定类型的结果集</a:t>
            </a:r>
            <a:r>
              <a:rPr lang="en-US" altLang="zh-CN" smtClean="0">
                <a:latin typeface="宋体" panose="02010600030101010101" pitchFamily="2" charset="-122"/>
              </a:rPr>
              <a:t>(ResultSet)</a:t>
            </a:r>
            <a:r>
              <a:rPr lang="zh-CN" altLang="en-US" smtClean="0">
                <a:latin typeface="宋体" panose="02010600030101010101" pitchFamily="2" charset="-122"/>
              </a:rPr>
              <a:t>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Connection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接口方法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宋体" panose="02010600030101010101" pitchFamily="2" charset="-122"/>
              </a:rPr>
              <a:t> close()</a:t>
            </a:r>
            <a:r>
              <a:rPr lang="zh-CN" altLang="en-US">
                <a:latin typeface="宋体" panose="02010600030101010101" pitchFamily="2" charset="-122"/>
              </a:rPr>
              <a:t>：关闭到数据库的连接，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在使用完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连接</a:t>
            </a:r>
            <a:r>
              <a:rPr lang="zh-CN" altLang="en-US">
                <a:latin typeface="宋体" panose="02010600030101010101" pitchFamily="2" charset="-122"/>
              </a:rPr>
              <a:t>后必须关闭，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>
                <a:latin typeface="宋体" panose="02010600030101010101" pitchFamily="2" charset="-122"/>
              </a:rPr>
              <a:t>否则连接会保持一段比较长的时间，直到超时。</a:t>
            </a:r>
            <a:endParaRPr lang="zh-CN" altLang="en-US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latin typeface="宋体" panose="02010600030101010101" pitchFamily="2" charset="-122"/>
              </a:rPr>
              <a:t> </a:t>
            </a:r>
            <a:r>
              <a:rPr lang="en-US" altLang="zh-CN">
                <a:latin typeface="宋体" panose="02010600030101010101" pitchFamily="2" charset="-122"/>
              </a:rPr>
              <a:t>isClosed()</a:t>
            </a:r>
            <a:r>
              <a:rPr lang="zh-CN" altLang="en-US">
                <a:latin typeface="宋体" panose="02010600030101010101" pitchFamily="2" charset="-122"/>
              </a:rPr>
              <a:t>：判断连接是否已经关闭。</a:t>
            </a:r>
            <a:endParaRPr lang="zh-CN" altLang="en-US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latin typeface="宋体" panose="02010600030101010101" pitchFamily="2" charset="-122"/>
              </a:rPr>
              <a:t> </a:t>
            </a:r>
            <a:r>
              <a:rPr lang="en-US" altLang="zh-CN">
                <a:latin typeface="宋体" panose="02010600030101010101" pitchFamily="2" charset="-122"/>
              </a:rPr>
              <a:t>getMetaData()</a:t>
            </a:r>
            <a:r>
              <a:rPr lang="zh-CN" altLang="en-US">
                <a:latin typeface="宋体" panose="02010600030101010101" pitchFamily="2" charset="-122"/>
              </a:rPr>
              <a:t>：返回数据库元数据。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Connection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的使用例程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</a:rPr>
              <a:t>……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//</a:t>
            </a:r>
            <a:r>
              <a:rPr lang="zh-CN" altLang="en-US" sz="2400" smtClean="0">
                <a:latin typeface="宋体" panose="02010600030101010101" pitchFamily="2" charset="-122"/>
              </a:rPr>
              <a:t>声明变量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Connection conn = null;  //</a:t>
            </a:r>
            <a:r>
              <a:rPr lang="zh-CN" altLang="en-US" sz="2400" smtClean="0">
                <a:latin typeface="宋体" panose="02010600030101010101" pitchFamily="2" charset="-122"/>
              </a:rPr>
              <a:t>连接对象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strURL = null;    //JDBC URL</a:t>
            </a:r>
            <a:r>
              <a:rPr lang="zh-CN" altLang="en-US" sz="2400" smtClean="0">
                <a:latin typeface="宋体" panose="02010600030101010101" pitchFamily="2" charset="-122"/>
              </a:rPr>
              <a:t>字符串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strSQL= null;     //SQL</a:t>
            </a:r>
            <a:r>
              <a:rPr lang="zh-CN" altLang="en-US" sz="2400" smtClean="0">
                <a:latin typeface="宋体" panose="02010600030101010101" pitchFamily="2" charset="-122"/>
              </a:rPr>
              <a:t>语句字符串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Statement stmt = null;   //</a:t>
            </a:r>
            <a:r>
              <a:rPr lang="zh-CN" altLang="en-US" sz="2400" smtClean="0">
                <a:latin typeface="宋体" panose="02010600030101010101" pitchFamily="2" charset="-122"/>
              </a:rPr>
              <a:t>语句对象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ResultSet rs = null;     //</a:t>
            </a:r>
            <a:r>
              <a:rPr lang="zh-CN" altLang="en-US" sz="2400" smtClean="0">
                <a:latin typeface="宋体" panose="02010600030101010101" pitchFamily="2" charset="-122"/>
              </a:rPr>
              <a:t>结果集对象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try{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Class.forName("sun.jdbc.odbc.JdbcOdbcDriver");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//</a:t>
            </a:r>
            <a:r>
              <a:rPr lang="zh-CN" altLang="en-US" sz="2400" smtClean="0">
                <a:latin typeface="宋体" panose="02010600030101010101" pitchFamily="2" charset="-122"/>
              </a:rPr>
              <a:t>加载数据库驱动程序</a:t>
            </a:r>
            <a:endParaRPr lang="zh-CN" altLang="en-US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Connection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的使用例程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strURL="jdbc:odbc:Driver={Microsoft Access Driver (*.mdb)}; DBQ=E:/JavaWeb/WebJspData /web/database/Student.mdb"; //</a:t>
            </a:r>
            <a:r>
              <a:rPr lang="zh-CN" altLang="en-US" sz="2400" smtClean="0">
                <a:latin typeface="宋体" panose="02010600030101010101" pitchFamily="2" charset="-122"/>
              </a:rPr>
              <a:t>设置</a:t>
            </a:r>
            <a:r>
              <a:rPr lang="en-US" altLang="zh-CN" sz="2400" smtClean="0">
                <a:latin typeface="宋体" panose="02010600030101010101" pitchFamily="2" charset="-122"/>
              </a:rPr>
              <a:t>JDBC URL 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conn=DriverManager.getConnection (strURL,"",""); //</a:t>
            </a:r>
            <a:r>
              <a:rPr lang="zh-CN" altLang="en-US" sz="2400" smtClean="0">
                <a:latin typeface="宋体" panose="02010600030101010101" pitchFamily="2" charset="-122"/>
              </a:rPr>
              <a:t>创建连接对象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//Statement</a:t>
            </a:r>
            <a:r>
              <a:rPr lang="zh-CN" altLang="en-US" sz="2400" smtClean="0">
                <a:latin typeface="宋体" panose="02010600030101010101" pitchFamily="2" charset="-122"/>
              </a:rPr>
              <a:t>对象没有构造函数，而是通过连接对象的</a:t>
            </a:r>
            <a:r>
              <a:rPr lang="en-US" altLang="zh-CN" sz="2400" smtClean="0">
                <a:latin typeface="宋体" panose="02010600030101010101" pitchFamily="2" charset="-122"/>
              </a:rPr>
              <a:t>Connection.createStatement()</a:t>
            </a:r>
            <a:r>
              <a:rPr lang="zh-CN" altLang="en-US" sz="2400" smtClean="0">
                <a:latin typeface="宋体" panose="02010600030101010101" pitchFamily="2" charset="-122"/>
              </a:rPr>
              <a:t>方法来创建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stmt=conn.createStatement ();  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strSQL="SELECT * FROM Students";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rs=stmt.executeQuery(strSQL);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</a:rPr>
              <a:t>……</a:t>
            </a:r>
            <a:endParaRPr lang="en-US" altLang="zh-CN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Connection</a:t>
            </a:r>
            <a:r>
              <a:rPr lang="zh-CN" altLang="en-US" smtClean="0">
                <a:latin typeface="宋体" panose="02010600030101010101" pitchFamily="2" charset="-122"/>
              </a:rPr>
              <a:t>的使用例程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rs.close();    //</a:t>
            </a:r>
            <a:r>
              <a:rPr lang="zh-CN" altLang="en-US" sz="2800" smtClean="0">
                <a:latin typeface="宋体" panose="02010600030101010101" pitchFamily="2" charset="-122"/>
              </a:rPr>
              <a:t>关闭结果集对象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stmt.close();  //</a:t>
            </a:r>
            <a:r>
              <a:rPr lang="zh-CN" altLang="en-US" sz="2800" smtClean="0">
                <a:latin typeface="宋体" panose="02010600030101010101" pitchFamily="2" charset="-122"/>
              </a:rPr>
              <a:t>关闭执行</a:t>
            </a:r>
            <a:r>
              <a:rPr lang="en-US" altLang="zh-CN" sz="2800" smtClean="0">
                <a:latin typeface="宋体" panose="02010600030101010101" pitchFamily="2" charset="-122"/>
              </a:rPr>
              <a:t>SQL</a:t>
            </a:r>
            <a:r>
              <a:rPr lang="zh-CN" altLang="en-US" sz="2800" smtClean="0">
                <a:latin typeface="宋体" panose="02010600030101010101" pitchFamily="2" charset="-122"/>
              </a:rPr>
              <a:t>语句对象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conn.close();  //</a:t>
            </a:r>
            <a:r>
              <a:rPr lang="zh-CN" altLang="en-US" sz="2800" smtClean="0">
                <a:latin typeface="宋体" panose="02010600030101010101" pitchFamily="2" charset="-122"/>
              </a:rPr>
              <a:t>关闭连接对象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}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catch(SQLException e)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{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out.println (e.toString());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}</a:t>
            </a:r>
            <a:endParaRPr lang="en-US" altLang="zh-CN" sz="28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对象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当建立一个数据库连接后，</a:t>
            </a:r>
            <a:r>
              <a:rPr lang="en-US" altLang="zh-CN" dirty="0">
                <a:latin typeface="宋体" panose="02010600030101010101" pitchFamily="2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</a:rPr>
              <a:t>应用程序就可以通过该连接，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用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Statement</a:t>
            </a:r>
            <a:r>
              <a:rPr lang="zh-CN" altLang="en-US" dirty="0">
                <a:latin typeface="宋体" panose="02010600030101010101" pitchFamily="2" charset="-122"/>
              </a:rPr>
              <a:t>语句对象将</a:t>
            </a:r>
            <a:r>
              <a:rPr lang="en-US" altLang="zh-CN" dirty="0">
                <a:latin typeface="宋体" panose="02010600030101010101" pitchFamily="2" charset="-122"/>
              </a:rPr>
              <a:t>SQL</a:t>
            </a:r>
            <a:r>
              <a:rPr lang="zh-CN" altLang="en-US" dirty="0">
                <a:latin typeface="宋体" panose="02010600030101010101" pitchFamily="2" charset="-122"/>
              </a:rPr>
              <a:t>语句发送到数据库中，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执行一系列的</a:t>
            </a:r>
            <a:r>
              <a:rPr lang="en-US" altLang="zh-CN" dirty="0">
                <a:latin typeface="宋体" panose="02010600030101010101" pitchFamily="2" charset="-122"/>
              </a:rPr>
              <a:t>SQL</a:t>
            </a:r>
            <a:r>
              <a:rPr lang="zh-CN" altLang="en-US" dirty="0">
                <a:latin typeface="宋体" panose="02010600030101010101" pitchFamily="2" charset="-122"/>
              </a:rPr>
              <a:t>语句完成对数据库的一些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操作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对象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Statement</a:t>
            </a:r>
            <a:r>
              <a:rPr lang="zh-CN" altLang="en-US" smtClean="0">
                <a:latin typeface="宋体" panose="02010600030101010101" pitchFamily="2" charset="-122"/>
              </a:rPr>
              <a:t>对象除了执行语句外，还可获得</a:t>
            </a:r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结果集对象，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在</a:t>
            </a:r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结果集中，实现对数据库的操作。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latin typeface="宋体" panose="02010600030101010101" pitchFamily="2" charset="-122"/>
              </a:rPr>
              <a:t>技术概述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zh-CN" altLang="en-US" smtClean="0">
                <a:latin typeface="宋体" panose="02010600030101010101" pitchFamily="2" charset="-122"/>
              </a:rPr>
              <a:t>不但如此，使用</a:t>
            </a:r>
            <a:r>
              <a:rPr lang="en-US" altLang="zh-CN" smtClean="0">
                <a:solidFill>
                  <a:schemeClr val="folHlink"/>
                </a:solidFill>
                <a:latin typeface="宋体" panose="02010600030101010101" pitchFamily="2" charset="-122"/>
              </a:rPr>
              <a:t>Java</a:t>
            </a:r>
            <a:r>
              <a:rPr lang="zh-CN" altLang="en-US" smtClean="0">
                <a:latin typeface="宋体" panose="02010600030101010101" pitchFamily="2" charset="-122"/>
              </a:rPr>
              <a:t>编写的</a:t>
            </a:r>
            <a:r>
              <a:rPr lang="zh-CN" altLang="en-US" smtClean="0">
                <a:solidFill>
                  <a:schemeClr val="tx2"/>
                </a:solidFill>
                <a:latin typeface="宋体" panose="02010600030101010101" pitchFamily="2" charset="-122"/>
              </a:rPr>
              <a:t>应用程序</a:t>
            </a:r>
            <a:r>
              <a:rPr lang="zh-CN" altLang="en-US" smtClean="0">
                <a:latin typeface="宋体" panose="02010600030101010101" pitchFamily="2" charset="-122"/>
              </a:rPr>
              <a:t>可以在任何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支持</a:t>
            </a:r>
            <a:r>
              <a:rPr lang="en-US" altLang="zh-CN" smtClean="0">
                <a:solidFill>
                  <a:schemeClr val="folHlink"/>
                </a:solidFill>
                <a:latin typeface="宋体" panose="02010600030101010101" pitchFamily="2" charset="-122"/>
              </a:rPr>
              <a:t>Java</a:t>
            </a:r>
            <a:r>
              <a:rPr lang="zh-CN" altLang="en-US" smtClean="0">
                <a:latin typeface="宋体" panose="02010600030101010101" pitchFamily="2" charset="-122"/>
              </a:rPr>
              <a:t>的</a:t>
            </a:r>
            <a:r>
              <a:rPr lang="zh-CN" altLang="en-US" smtClean="0">
                <a:solidFill>
                  <a:schemeClr val="accent2"/>
                </a:solidFill>
                <a:latin typeface="宋体" panose="02010600030101010101" pitchFamily="2" charset="-122"/>
              </a:rPr>
              <a:t>平台</a:t>
            </a:r>
            <a:r>
              <a:rPr lang="zh-CN" altLang="en-US" smtClean="0">
                <a:latin typeface="宋体" panose="02010600030101010101" pitchFamily="2" charset="-122"/>
              </a:rPr>
              <a:t>上运行，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solidFill>
                  <a:schemeClr val="folHlink"/>
                </a:solidFill>
                <a:latin typeface="宋体" panose="02010600030101010101" pitchFamily="2" charset="-122"/>
              </a:rPr>
              <a:t>Java</a:t>
            </a:r>
            <a:r>
              <a:rPr lang="zh-CN" altLang="en-US" smtClean="0">
                <a:latin typeface="宋体" panose="02010600030101010101" pitchFamily="2" charset="-122"/>
              </a:rPr>
              <a:t>和</a:t>
            </a:r>
            <a:r>
              <a:rPr lang="en-US" altLang="zh-CN" smtClean="0">
                <a:solidFill>
                  <a:schemeClr val="folHlink"/>
                </a:solidFill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latin typeface="宋体" panose="02010600030101010101" pitchFamily="2" charset="-122"/>
              </a:rPr>
              <a:t>的结合可以让开发人员在开发</a:t>
            </a:r>
            <a:r>
              <a:rPr lang="zh-CN" altLang="en-US" smtClean="0">
                <a:solidFill>
                  <a:schemeClr val="tx2"/>
                </a:solidFill>
                <a:latin typeface="宋体" panose="02010600030101010101" pitchFamily="2" charset="-122"/>
              </a:rPr>
              <a:t>数据库应用程序</a:t>
            </a:r>
            <a:r>
              <a:rPr lang="zh-CN" altLang="en-US" smtClean="0">
                <a:latin typeface="宋体" panose="02010600030101010101" pitchFamily="2" charset="-122"/>
              </a:rPr>
              <a:t>时，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真正实现</a:t>
            </a:r>
            <a:r>
              <a:rPr lang="zh-CN" altLang="en-US" smtClean="0">
                <a:latin typeface="Times New Roman" panose="02020603050405020304" pitchFamily="18" charset="0"/>
              </a:rPr>
              <a:t>“</a:t>
            </a:r>
            <a:r>
              <a:rPr lang="zh-CN" altLang="en-US" smtClean="0">
                <a:solidFill>
                  <a:srgbClr val="FF3399"/>
                </a:solidFill>
                <a:latin typeface="宋体" panose="02010600030101010101" pitchFamily="2" charset="-122"/>
              </a:rPr>
              <a:t>一次编码，到处运行</a:t>
            </a:r>
            <a:r>
              <a:rPr lang="zh-CN" altLang="en-US" smtClean="0">
                <a:latin typeface="Times New Roman" panose="02020603050405020304" pitchFamily="18" charset="0"/>
              </a:rPr>
              <a:t>”</a:t>
            </a:r>
            <a:r>
              <a:rPr lang="zh-CN" altLang="en-US" smtClean="0">
                <a:latin typeface="宋体" panose="02010600030101010101" pitchFamily="2" charset="-122"/>
              </a:rPr>
              <a:t>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使用户能够远程访问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不同类型</a:t>
            </a:r>
            <a:r>
              <a:rPr lang="zh-CN" altLang="en-US" smtClean="0">
                <a:latin typeface="宋体" panose="02010600030101010101" pitchFamily="2" charset="-122"/>
              </a:rPr>
              <a:t>的</a:t>
            </a:r>
            <a:r>
              <a:rPr lang="zh-CN" altLang="en-US" smtClean="0">
                <a:solidFill>
                  <a:schemeClr val="accent2"/>
                </a:solidFill>
                <a:latin typeface="宋体" panose="02010600030101010101" pitchFamily="2" charset="-122"/>
              </a:rPr>
              <a:t>数据库</a:t>
            </a:r>
            <a:r>
              <a:rPr lang="zh-CN" altLang="en-US" smtClean="0">
                <a:latin typeface="宋体" panose="02010600030101010101" pitchFamily="2" charset="-122"/>
              </a:rPr>
              <a:t>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对象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有三种</a:t>
            </a:r>
            <a:r>
              <a:rPr lang="en-US" altLang="zh-CN" dirty="0">
                <a:latin typeface="宋体" panose="02010600030101010101" pitchFamily="2" charset="-122"/>
              </a:rPr>
              <a:t>Statement</a:t>
            </a:r>
            <a:r>
              <a:rPr lang="zh-CN" altLang="en-US" dirty="0">
                <a:latin typeface="宋体" panose="02010600030101010101" pitchFamily="2" charset="-122"/>
              </a:rPr>
              <a:t>对象用于发送特定类型的</a:t>
            </a:r>
            <a:r>
              <a:rPr lang="en-US" altLang="zh-CN" dirty="0">
                <a:latin typeface="宋体" panose="02010600030101010101" pitchFamily="2" charset="-122"/>
              </a:rPr>
              <a:t>SQL</a:t>
            </a:r>
            <a:r>
              <a:rPr lang="zh-CN" altLang="en-US" dirty="0">
                <a:latin typeface="宋体" panose="02010600030101010101" pitchFamily="2" charset="-122"/>
              </a:rPr>
              <a:t>语句：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3000" dirty="0">
                <a:solidFill>
                  <a:srgbClr val="FF0000"/>
                </a:solidFill>
                <a:latin typeface="宋体" panose="02010600030101010101" pitchFamily="2" charset="-122"/>
                <a:cs typeface="+mn-cs"/>
              </a:rPr>
              <a:t>Statement</a:t>
            </a:r>
            <a:r>
              <a:rPr lang="zh-CN" altLang="en-US" sz="3000" dirty="0">
                <a:solidFill>
                  <a:srgbClr val="FF0000"/>
                </a:solidFill>
                <a:latin typeface="宋体" panose="02010600030101010101" pitchFamily="2" charset="-122"/>
                <a:cs typeface="+mn-cs"/>
              </a:rPr>
              <a:t>对象用于执行不带参数的简单</a:t>
            </a:r>
            <a:r>
              <a:rPr lang="en-US" altLang="zh-CN" sz="3000" dirty="0">
                <a:solidFill>
                  <a:srgbClr val="FF0000"/>
                </a:solidFill>
                <a:latin typeface="宋体" panose="02010600030101010101" pitchFamily="2" charset="-122"/>
                <a:cs typeface="+mn-cs"/>
              </a:rPr>
              <a:t>SQL</a:t>
            </a:r>
            <a:r>
              <a:rPr lang="zh-CN" altLang="en-US" sz="3000" dirty="0">
                <a:solidFill>
                  <a:srgbClr val="FF0000"/>
                </a:solidFill>
                <a:latin typeface="宋体" panose="02010600030101010101" pitchFamily="2" charset="-122"/>
                <a:cs typeface="+mn-cs"/>
              </a:rPr>
              <a:t>语句</a:t>
            </a:r>
            <a:r>
              <a:rPr lang="zh-CN" altLang="en-US" dirty="0">
                <a:latin typeface="宋体" panose="02010600030101010101" pitchFamily="2" charset="-122"/>
              </a:rPr>
              <a:t>；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3000" dirty="0" err="1">
                <a:solidFill>
                  <a:srgbClr val="FF0000"/>
                </a:solidFill>
                <a:latin typeface="宋体" panose="02010600030101010101" pitchFamily="2" charset="-122"/>
                <a:cs typeface="+mn-cs"/>
              </a:rPr>
              <a:t>PreparedStatement</a:t>
            </a:r>
            <a:r>
              <a:rPr lang="zh-CN" altLang="en-US" sz="3000" dirty="0">
                <a:solidFill>
                  <a:srgbClr val="FF0000"/>
                </a:solidFill>
                <a:latin typeface="宋体" panose="02010600030101010101" pitchFamily="2" charset="-122"/>
                <a:cs typeface="+mn-cs"/>
              </a:rPr>
              <a:t>对象用于执行带参数或不带</a:t>
            </a:r>
            <a:r>
              <a:rPr lang="en-US" altLang="zh-CN" sz="3000" dirty="0">
                <a:solidFill>
                  <a:srgbClr val="FF0000"/>
                </a:solidFill>
                <a:latin typeface="宋体" panose="02010600030101010101" pitchFamily="2" charset="-122"/>
                <a:cs typeface="+mn-cs"/>
              </a:rPr>
              <a:t>IN</a:t>
            </a:r>
            <a:r>
              <a:rPr lang="zh-CN" altLang="en-US" sz="3000" dirty="0">
                <a:solidFill>
                  <a:srgbClr val="FF0000"/>
                </a:solidFill>
                <a:latin typeface="宋体" panose="02010600030101010101" pitchFamily="2" charset="-122"/>
                <a:cs typeface="+mn-cs"/>
              </a:rPr>
              <a:t>参数的预编译</a:t>
            </a:r>
            <a:r>
              <a:rPr lang="en-US" altLang="zh-CN" sz="3000" dirty="0">
                <a:solidFill>
                  <a:srgbClr val="FF0000"/>
                </a:solidFill>
                <a:latin typeface="宋体" panose="02010600030101010101" pitchFamily="2" charset="-122"/>
                <a:cs typeface="+mn-cs"/>
              </a:rPr>
              <a:t>SQL</a:t>
            </a:r>
            <a:r>
              <a:rPr lang="zh-CN" altLang="en-US" sz="3000" dirty="0">
                <a:solidFill>
                  <a:srgbClr val="FF0000"/>
                </a:solidFill>
                <a:latin typeface="宋体" panose="02010600030101010101" pitchFamily="2" charset="-122"/>
                <a:cs typeface="+mn-cs"/>
              </a:rPr>
              <a:t>语句</a:t>
            </a:r>
            <a:r>
              <a:rPr lang="zh-CN" altLang="en-US" dirty="0">
                <a:latin typeface="宋体" panose="02010600030101010101" pitchFamily="2" charset="-122"/>
              </a:rPr>
              <a:t>；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3000" dirty="0" err="1">
                <a:solidFill>
                  <a:srgbClr val="FF0000"/>
                </a:solidFill>
                <a:latin typeface="宋体" panose="02010600030101010101" pitchFamily="2" charset="-122"/>
                <a:cs typeface="+mn-cs"/>
              </a:rPr>
              <a:t>CallableStatement</a:t>
            </a:r>
            <a:r>
              <a:rPr lang="zh-CN" altLang="en-US" sz="3000" dirty="0">
                <a:solidFill>
                  <a:srgbClr val="FF0000"/>
                </a:solidFill>
                <a:latin typeface="宋体" panose="02010600030101010101" pitchFamily="2" charset="-122"/>
                <a:cs typeface="+mn-cs"/>
              </a:rPr>
              <a:t>对象用于执行对数据库存储过程的调用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对象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 1</a:t>
            </a:r>
            <a:r>
              <a:rPr lang="zh-CN" altLang="en-US" smtClean="0">
                <a:latin typeface="宋体" panose="02010600030101010101" pitchFamily="2" charset="-122"/>
              </a:rPr>
              <a:t>．使用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对象执行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对象提供了三种执行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语句的方法：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executeQuery()</a:t>
            </a:r>
            <a:r>
              <a:rPr lang="zh-CN" altLang="en-US" smtClean="0">
                <a:latin typeface="宋体" panose="02010600030101010101" pitchFamily="2" charset="-122"/>
              </a:rPr>
              <a:t>、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executeUpdate()</a:t>
            </a:r>
            <a:r>
              <a:rPr lang="zh-CN" altLang="en-US" smtClean="0">
                <a:latin typeface="宋体" panose="02010600030101010101" pitchFamily="2" charset="-122"/>
              </a:rPr>
              <a:t>和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execute()</a:t>
            </a:r>
            <a:r>
              <a:rPr lang="zh-CN" altLang="en-US" smtClean="0">
                <a:latin typeface="宋体" panose="02010600030101010101" pitchFamily="2" charset="-122"/>
              </a:rPr>
              <a:t>。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宋体" panose="02010600030101010101" pitchFamily="2" charset="-122"/>
              </a:rPr>
              <a:t>应该使用哪一个方法，是由所执行的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语句而决定。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executeQuery()</a:t>
            </a:r>
            <a:r>
              <a:rPr lang="zh-CN" altLang="en-US" smtClean="0">
                <a:latin typeface="宋体" panose="02010600030101010101" pitchFamily="2" charset="-122"/>
              </a:rPr>
              <a:t>方法用于产生单个</a:t>
            </a:r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结果集的语句，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宋体" panose="02010600030101010101" pitchFamily="2" charset="-122"/>
              </a:rPr>
              <a:t>例如</a:t>
            </a:r>
            <a:r>
              <a:rPr lang="en-US" altLang="zh-CN" smtClean="0">
                <a:latin typeface="宋体" panose="02010600030101010101" pitchFamily="2" charset="-122"/>
              </a:rPr>
              <a:t>SELECT</a:t>
            </a:r>
            <a:r>
              <a:rPr lang="zh-CN" altLang="en-US" smtClean="0">
                <a:latin typeface="宋体" panose="02010600030101010101" pitchFamily="2" charset="-122"/>
              </a:rPr>
              <a:t>语句。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对象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executeUpdate()</a:t>
            </a:r>
            <a:r>
              <a:rPr lang="zh-CN" altLang="en-US" smtClean="0">
                <a:latin typeface="宋体" panose="02010600030101010101" pitchFamily="2" charset="-122"/>
              </a:rPr>
              <a:t>方法用于执行</a:t>
            </a:r>
            <a:r>
              <a:rPr lang="en-US" altLang="zh-CN" smtClean="0">
                <a:latin typeface="宋体" panose="02010600030101010101" pitchFamily="2" charset="-122"/>
              </a:rPr>
              <a:t>INSERT</a:t>
            </a:r>
            <a:r>
              <a:rPr lang="zh-CN" altLang="en-US" smtClean="0">
                <a:latin typeface="宋体" panose="02010600030101010101" pitchFamily="2" charset="-122"/>
              </a:rPr>
              <a:t>、</a:t>
            </a:r>
            <a:r>
              <a:rPr lang="en-US" altLang="zh-CN" smtClean="0">
                <a:latin typeface="宋体" panose="02010600030101010101" pitchFamily="2" charset="-122"/>
              </a:rPr>
              <a:t>UPDATE </a:t>
            </a:r>
            <a:r>
              <a:rPr lang="zh-CN" altLang="en-US" smtClean="0">
                <a:latin typeface="宋体" panose="02010600030101010101" pitchFamily="2" charset="-122"/>
              </a:rPr>
              <a:t>或 </a:t>
            </a:r>
            <a:r>
              <a:rPr lang="en-US" altLang="zh-CN" smtClean="0">
                <a:latin typeface="宋体" panose="02010600030101010101" pitchFamily="2" charset="-122"/>
              </a:rPr>
              <a:t>DELETE</a:t>
            </a:r>
            <a:r>
              <a:rPr lang="zh-CN" altLang="en-US" smtClean="0">
                <a:latin typeface="宋体" panose="02010600030101010101" pitchFamily="2" charset="-122"/>
              </a:rPr>
              <a:t>语句以及</a:t>
            </a:r>
            <a:r>
              <a:rPr lang="en-US" altLang="zh-CN" smtClean="0">
                <a:latin typeface="宋体" panose="02010600030101010101" pitchFamily="2" charset="-122"/>
              </a:rPr>
              <a:t>SQL DDL(</a:t>
            </a:r>
            <a:r>
              <a:rPr lang="zh-CN" altLang="en-US" smtClean="0">
                <a:latin typeface="宋体" panose="02010600030101010101" pitchFamily="2" charset="-122"/>
              </a:rPr>
              <a:t>数据定义语言</a:t>
            </a:r>
            <a:r>
              <a:rPr lang="en-US" altLang="zh-CN" smtClean="0">
                <a:latin typeface="宋体" panose="02010600030101010101" pitchFamily="2" charset="-122"/>
              </a:rPr>
              <a:t>)</a:t>
            </a:r>
            <a:r>
              <a:rPr lang="zh-CN" altLang="en-US" smtClean="0">
                <a:latin typeface="宋体" panose="02010600030101010101" pitchFamily="2" charset="-122"/>
              </a:rPr>
              <a:t>语句，返回更新的行数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例如</a:t>
            </a:r>
            <a:r>
              <a:rPr lang="en-US" altLang="zh-CN" smtClean="0">
                <a:latin typeface="宋体" panose="02010600030101010101" pitchFamily="2" charset="-122"/>
              </a:rPr>
              <a:t>CREATE TABLE</a:t>
            </a:r>
            <a:r>
              <a:rPr lang="zh-CN" altLang="en-US" smtClean="0">
                <a:latin typeface="宋体" panose="02010600030101010101" pitchFamily="2" charset="-122"/>
              </a:rPr>
              <a:t>和</a:t>
            </a:r>
            <a:r>
              <a:rPr lang="en-US" altLang="zh-CN" smtClean="0">
                <a:latin typeface="宋体" panose="02010600030101010101" pitchFamily="2" charset="-122"/>
              </a:rPr>
              <a:t>DROP TABLE</a:t>
            </a:r>
            <a:r>
              <a:rPr lang="zh-CN" altLang="en-US" smtClean="0">
                <a:latin typeface="宋体" panose="02010600030101010101" pitchFamily="2" charset="-122"/>
              </a:rPr>
              <a:t>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execute()</a:t>
            </a:r>
            <a:r>
              <a:rPr lang="zh-CN" altLang="en-US" smtClean="0">
                <a:latin typeface="宋体" panose="02010600030101010101" pitchFamily="2" charset="-122"/>
              </a:rPr>
              <a:t>方法执行相应的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对象已设置的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返回</a:t>
            </a:r>
            <a:r>
              <a:rPr lang="en-US" altLang="zh-CN" smtClean="0">
                <a:latin typeface="宋体" panose="02010600030101010101" pitchFamily="2" charset="-122"/>
              </a:rPr>
              <a:t>boolean</a:t>
            </a:r>
            <a:r>
              <a:rPr lang="zh-CN" altLang="en-US" smtClean="0">
                <a:latin typeface="宋体" panose="02010600030101010101" pitchFamily="2" charset="-122"/>
              </a:rPr>
              <a:t>值以表示是否有</a:t>
            </a:r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结果集。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对象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</a:rPr>
              <a:t> Statement</a:t>
            </a:r>
            <a:r>
              <a:rPr lang="zh-CN" altLang="en-US" dirty="0">
                <a:latin typeface="宋体" panose="02010600030101010101" pitchFamily="2" charset="-122"/>
              </a:rPr>
              <a:t>对象为了执行</a:t>
            </a:r>
            <a:r>
              <a:rPr lang="en-US" altLang="zh-CN" dirty="0">
                <a:latin typeface="宋体" panose="02010600030101010101" pitchFamily="2" charset="-122"/>
              </a:rPr>
              <a:t>SQL</a:t>
            </a:r>
            <a:r>
              <a:rPr lang="zh-CN" altLang="en-US" dirty="0">
                <a:latin typeface="宋体" panose="02010600030101010101" pitchFamily="2" charset="-122"/>
              </a:rPr>
              <a:t>语句，是将</a:t>
            </a:r>
            <a:r>
              <a:rPr lang="en-US" altLang="zh-CN" dirty="0">
                <a:latin typeface="宋体" panose="02010600030101010101" pitchFamily="2" charset="-122"/>
              </a:rPr>
              <a:t>SQL</a:t>
            </a:r>
            <a:r>
              <a:rPr lang="zh-CN" altLang="en-US" dirty="0">
                <a:latin typeface="宋体" panose="02010600030101010101" pitchFamily="2" charset="-122"/>
              </a:rPr>
              <a:t>语句作为参数提供给</a:t>
            </a:r>
            <a:r>
              <a:rPr lang="en-US" altLang="zh-CN" dirty="0">
                <a:latin typeface="宋体" panose="02010600030101010101" pitchFamily="2" charset="-122"/>
              </a:rPr>
              <a:t>Statement</a:t>
            </a:r>
            <a:r>
              <a:rPr lang="zh-CN" altLang="en-US" dirty="0">
                <a:latin typeface="宋体" panose="02010600030101010101" pitchFamily="2" charset="-122"/>
              </a:rPr>
              <a:t>对象的方法。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例如：对于</a:t>
            </a:r>
            <a:r>
              <a:rPr lang="en-US" altLang="zh-CN" dirty="0">
                <a:latin typeface="宋体" panose="02010600030101010101" pitchFamily="2" charset="-122"/>
              </a:rPr>
              <a:t>select</a:t>
            </a:r>
            <a:r>
              <a:rPr lang="zh-CN" altLang="en-US" dirty="0">
                <a:latin typeface="宋体" panose="02010600030101010101" pitchFamily="2" charset="-122"/>
              </a:rPr>
              <a:t>语句，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可以调用</a:t>
            </a:r>
            <a:r>
              <a:rPr lang="en-US" altLang="zh-CN" sz="3000" dirty="0" err="1">
                <a:solidFill>
                  <a:srgbClr val="FF0000"/>
                </a:solidFill>
                <a:latin typeface="宋体" panose="02010600030101010101" pitchFamily="2" charset="-122"/>
                <a:cs typeface="+mn-cs"/>
              </a:rPr>
              <a:t>executeQuery</a:t>
            </a:r>
            <a:r>
              <a:rPr lang="en-US" altLang="zh-CN" sz="3000" dirty="0">
                <a:solidFill>
                  <a:srgbClr val="FF0000"/>
                </a:solidFill>
                <a:latin typeface="宋体" panose="02010600030101010101" pitchFamily="2" charset="-122"/>
                <a:cs typeface="+mn-cs"/>
              </a:rPr>
              <a:t>(String </a:t>
            </a:r>
            <a:r>
              <a:rPr lang="en-US" altLang="zh-CN" sz="3000" dirty="0" err="1">
                <a:solidFill>
                  <a:srgbClr val="FF0000"/>
                </a:solidFill>
                <a:latin typeface="宋体" panose="02010600030101010101" pitchFamily="2" charset="-122"/>
                <a:cs typeface="+mn-cs"/>
              </a:rPr>
              <a:t>sql</a:t>
            </a:r>
            <a:r>
              <a:rPr lang="en-US" altLang="zh-CN" sz="3000" dirty="0">
                <a:solidFill>
                  <a:srgbClr val="FF0000"/>
                </a:solidFill>
                <a:latin typeface="宋体" panose="02010600030101010101" pitchFamily="2" charset="-122"/>
                <a:cs typeface="+mn-cs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方法，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其中，</a:t>
            </a:r>
            <a:r>
              <a:rPr lang="en-US" altLang="zh-CN" dirty="0" err="1">
                <a:latin typeface="宋体" panose="02010600030101010101" pitchFamily="2" charset="-122"/>
              </a:rPr>
              <a:t>sql</a:t>
            </a:r>
            <a:r>
              <a:rPr lang="zh-CN" altLang="en-US" dirty="0">
                <a:latin typeface="宋体" panose="02010600030101010101" pitchFamily="2" charset="-122"/>
              </a:rPr>
              <a:t>为</a:t>
            </a:r>
            <a:r>
              <a:rPr lang="en-US" altLang="zh-CN" dirty="0">
                <a:latin typeface="宋体" panose="02010600030101010101" pitchFamily="2" charset="-122"/>
              </a:rPr>
              <a:t>SQL</a:t>
            </a:r>
            <a:r>
              <a:rPr lang="zh-CN" altLang="en-US" dirty="0">
                <a:latin typeface="宋体" panose="02010600030101010101" pitchFamily="2" charset="-122"/>
              </a:rPr>
              <a:t>语句实参变量。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对于</a:t>
            </a:r>
            <a:r>
              <a:rPr lang="en-US" altLang="zh-CN" dirty="0">
                <a:latin typeface="宋体" panose="02010600030101010101" pitchFamily="2" charset="-122"/>
              </a:rPr>
              <a:t>insert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</a:rPr>
              <a:t>update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</a:rPr>
              <a:t>delete</a:t>
            </a:r>
            <a:r>
              <a:rPr lang="zh-CN" altLang="en-US" dirty="0">
                <a:latin typeface="宋体" panose="02010600030101010101" pitchFamily="2" charset="-122"/>
              </a:rPr>
              <a:t>语句，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可以调用</a:t>
            </a:r>
            <a:r>
              <a:rPr lang="en-US" altLang="zh-CN" sz="3000" dirty="0" err="1">
                <a:solidFill>
                  <a:srgbClr val="FF0000"/>
                </a:solidFill>
                <a:latin typeface="宋体" panose="02010600030101010101" pitchFamily="2" charset="-122"/>
                <a:cs typeface="+mn-cs"/>
              </a:rPr>
              <a:t>executeUpdate</a:t>
            </a:r>
            <a:r>
              <a:rPr lang="en-US" altLang="zh-CN" sz="3000" dirty="0">
                <a:solidFill>
                  <a:srgbClr val="FF0000"/>
                </a:solidFill>
                <a:latin typeface="宋体" panose="02010600030101010101" pitchFamily="2" charset="-122"/>
                <a:cs typeface="+mn-cs"/>
              </a:rPr>
              <a:t>(String </a:t>
            </a:r>
            <a:r>
              <a:rPr lang="en-US" altLang="zh-CN" sz="3000" dirty="0" err="1">
                <a:solidFill>
                  <a:srgbClr val="FF0000"/>
                </a:solidFill>
                <a:latin typeface="宋体" panose="02010600030101010101" pitchFamily="2" charset="-122"/>
                <a:cs typeface="+mn-cs"/>
              </a:rPr>
              <a:t>sql</a:t>
            </a:r>
            <a:r>
              <a:rPr lang="en-US" altLang="zh-CN" sz="3000" dirty="0">
                <a:solidFill>
                  <a:srgbClr val="FF0000"/>
                </a:solidFill>
                <a:latin typeface="宋体" panose="02010600030101010101" pitchFamily="2" charset="-122"/>
                <a:cs typeface="+mn-cs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方法。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创建</a:t>
            </a:r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对象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类没有构造函数，</a:t>
            </a:r>
            <a:r>
              <a:rPr lang="en-US" altLang="zh-CN" smtClean="0">
                <a:latin typeface="宋体" panose="02010600030101010101" pitchFamily="2" charset="-122"/>
              </a:rPr>
              <a:t>Connection</a:t>
            </a:r>
            <a:r>
              <a:rPr lang="zh-CN" altLang="en-US" smtClean="0">
                <a:latin typeface="宋体" panose="02010600030101010101" pitchFamily="2" charset="-122"/>
              </a:rPr>
              <a:t>接口提供了创建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对象的方法。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因此一般情况下，我们用</a:t>
            </a:r>
            <a:r>
              <a:rPr lang="en-US" altLang="zh-CN" smtClean="0">
                <a:latin typeface="宋体" panose="02010600030101010101" pitchFamily="2" charset="-122"/>
              </a:rPr>
              <a:t>Connection</a:t>
            </a:r>
            <a:r>
              <a:rPr lang="zh-CN" altLang="en-US" smtClean="0">
                <a:latin typeface="宋体" panose="02010600030101010101" pitchFamily="2" charset="-122"/>
              </a:rPr>
              <a:t>对象的</a:t>
            </a:r>
            <a:r>
              <a:rPr lang="en-US" altLang="zh-CN" smtClean="0">
                <a:latin typeface="宋体" panose="02010600030101010101" pitchFamily="2" charset="-122"/>
              </a:rPr>
              <a:t>connection.createStatement()</a:t>
            </a:r>
            <a:r>
              <a:rPr lang="zh-CN" altLang="en-US" smtClean="0">
                <a:latin typeface="宋体" panose="02010600030101010101" pitchFamily="2" charset="-122"/>
              </a:rPr>
              <a:t>方法来创建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对象实例。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创建</a:t>
            </a:r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对象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如，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Connection conn = DriverManager. getConnection(url,user,password); </a:t>
            </a:r>
            <a:endParaRPr lang="en-US" altLang="zh-CN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//</a:t>
            </a:r>
            <a:r>
              <a:rPr lang="zh-CN" altLang="en-US" smtClean="0">
                <a:latin typeface="宋体" panose="02010600030101010101" pitchFamily="2" charset="-122"/>
              </a:rPr>
              <a:t>首先建立</a:t>
            </a:r>
            <a:r>
              <a:rPr lang="en-US" altLang="zh-CN" smtClean="0">
                <a:latin typeface="宋体" panose="02010600030101010101" pitchFamily="2" charset="-122"/>
              </a:rPr>
              <a:t>Connection</a:t>
            </a:r>
            <a:r>
              <a:rPr lang="zh-CN" altLang="en-US" smtClean="0">
                <a:latin typeface="宋体" panose="02010600030101010101" pitchFamily="2" charset="-122"/>
              </a:rPr>
              <a:t>连接对象实例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</a:rPr>
              <a:t>Statement stmt=conn.createStatement(); </a:t>
            </a:r>
            <a:endParaRPr lang="en-US" altLang="zh-CN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//</a:t>
            </a:r>
            <a:r>
              <a:rPr lang="zh-CN" altLang="en-US" smtClean="0">
                <a:latin typeface="宋体" panose="02010600030101010101" pitchFamily="2" charset="-122"/>
              </a:rPr>
              <a:t>再由</a:t>
            </a:r>
            <a:r>
              <a:rPr lang="en-US" altLang="zh-CN" smtClean="0">
                <a:latin typeface="宋体" panose="02010600030101010101" pitchFamily="2" charset="-122"/>
              </a:rPr>
              <a:t>Connection</a:t>
            </a:r>
            <a:r>
              <a:rPr lang="zh-CN" altLang="en-US" smtClean="0">
                <a:latin typeface="宋体" panose="02010600030101010101" pitchFamily="2" charset="-122"/>
              </a:rPr>
              <a:t>对象建立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对象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创建</a:t>
            </a:r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对象举例</a:t>
            </a:r>
            <a:endParaRPr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smtClean="0">
                <a:latin typeface="宋体" panose="02010600030101010101" pitchFamily="2" charset="-122"/>
              </a:rPr>
              <a:t> </a:t>
            </a:r>
            <a:r>
              <a:rPr lang="zh-CN" altLang="en-US" sz="2800" smtClean="0">
                <a:latin typeface="宋体" panose="02010600030101010101" pitchFamily="2" charset="-122"/>
              </a:rPr>
              <a:t>举例：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</a:rPr>
              <a:t>……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//</a:t>
            </a:r>
            <a:r>
              <a:rPr lang="zh-CN" altLang="en-US" sz="2400" smtClean="0">
                <a:latin typeface="宋体" panose="02010600030101010101" pitchFamily="2" charset="-122"/>
              </a:rPr>
              <a:t>声明变量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Connection conn = null;  //</a:t>
            </a:r>
            <a:r>
              <a:rPr lang="zh-CN" altLang="en-US" sz="2400" smtClean="0">
                <a:latin typeface="宋体" panose="02010600030101010101" pitchFamily="2" charset="-122"/>
              </a:rPr>
              <a:t>连接对象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strURL = null;    //JDBC URL</a:t>
            </a:r>
            <a:r>
              <a:rPr lang="zh-CN" altLang="en-US" sz="2400" smtClean="0">
                <a:latin typeface="宋体" panose="02010600030101010101" pitchFamily="2" charset="-122"/>
              </a:rPr>
              <a:t>字符串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strSQL= null;     //SQL</a:t>
            </a:r>
            <a:r>
              <a:rPr lang="zh-CN" altLang="en-US" sz="2400" smtClean="0">
                <a:latin typeface="宋体" panose="02010600030101010101" pitchFamily="2" charset="-122"/>
              </a:rPr>
              <a:t>语句字符串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Statement stmt = null;   //</a:t>
            </a:r>
            <a:r>
              <a:rPr lang="zh-CN" altLang="en-US" sz="2400" smtClean="0">
                <a:latin typeface="宋体" panose="02010600030101010101" pitchFamily="2" charset="-122"/>
              </a:rPr>
              <a:t>语句对象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ResultSet rs = null;     //</a:t>
            </a:r>
            <a:r>
              <a:rPr lang="zh-CN" altLang="en-US" sz="2400" smtClean="0">
                <a:latin typeface="宋体" panose="02010600030101010101" pitchFamily="2" charset="-122"/>
              </a:rPr>
              <a:t>结果集对象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try{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Class.forName("sun.jdbc.odbc.JdbcOdbcDriver");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//</a:t>
            </a:r>
            <a:r>
              <a:rPr lang="zh-CN" altLang="en-US" sz="2400" smtClean="0">
                <a:latin typeface="宋体" panose="02010600030101010101" pitchFamily="2" charset="-122"/>
              </a:rPr>
              <a:t>加载数据库驱动程序</a:t>
            </a:r>
            <a:endParaRPr lang="zh-CN" altLang="en-US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创建</a:t>
            </a:r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对象举例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strURL=</a:t>
            </a:r>
            <a:r>
              <a:rPr lang="en-US" altLang="zh-CN" sz="2400" smtClean="0">
                <a:latin typeface="Times New Roman" panose="02020603050405020304" pitchFamily="18" charset="0"/>
              </a:rPr>
              <a:t>“</a:t>
            </a:r>
            <a:r>
              <a:rPr lang="en-US" altLang="zh-CN" sz="2400" smtClean="0">
                <a:latin typeface="宋体" panose="02010600030101010101" pitchFamily="2" charset="-122"/>
              </a:rPr>
              <a:t>jdbc:odbc:Driver={Microsoft Access Driver (*.mdb)}; DBQ=E:/JavaWeb/WebJspData /web/database/Student.mdb</a:t>
            </a:r>
            <a:r>
              <a:rPr lang="en-US" altLang="zh-CN" sz="2400" smtClean="0">
                <a:latin typeface="Times New Roman" panose="02020603050405020304" pitchFamily="18" charset="0"/>
              </a:rPr>
              <a:t>”</a:t>
            </a:r>
            <a:r>
              <a:rPr lang="en-US" altLang="zh-CN" sz="2400" smtClean="0">
                <a:latin typeface="宋体" panose="02010600030101010101" pitchFamily="2" charset="-122"/>
              </a:rPr>
              <a:t>;  //</a:t>
            </a:r>
            <a:r>
              <a:rPr lang="zh-CN" altLang="en-US" sz="2400" smtClean="0">
                <a:latin typeface="宋体" panose="02010600030101010101" pitchFamily="2" charset="-122"/>
              </a:rPr>
              <a:t>设置</a:t>
            </a:r>
            <a:r>
              <a:rPr lang="en-US" altLang="zh-CN" sz="2400" smtClean="0">
                <a:latin typeface="宋体" panose="02010600030101010101" pitchFamily="2" charset="-122"/>
              </a:rPr>
              <a:t>JDBC URL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conn=DriverManager.getConnection (strURL,</a:t>
            </a:r>
            <a:r>
              <a:rPr lang="en-US" altLang="zh-CN" sz="2400" smtClean="0">
                <a:latin typeface="Times New Roman" panose="02020603050405020304" pitchFamily="18" charset="0"/>
              </a:rPr>
              <a:t>“”</a:t>
            </a:r>
            <a:r>
              <a:rPr lang="en-US" altLang="zh-CN" sz="2400" smtClean="0">
                <a:latin typeface="宋体" panose="02010600030101010101" pitchFamily="2" charset="-122"/>
              </a:rPr>
              <a:t>,</a:t>
            </a:r>
            <a:r>
              <a:rPr lang="en-US" altLang="zh-CN" sz="2400" smtClean="0">
                <a:latin typeface="Times New Roman" panose="02020603050405020304" pitchFamily="18" charset="0"/>
              </a:rPr>
              <a:t>“”</a:t>
            </a:r>
            <a:r>
              <a:rPr lang="en-US" altLang="zh-CN" sz="2400" smtClean="0">
                <a:latin typeface="宋体" panose="02010600030101010101" pitchFamily="2" charset="-122"/>
              </a:rPr>
              <a:t>);   //</a:t>
            </a:r>
            <a:r>
              <a:rPr lang="zh-CN" altLang="en-US" sz="2400" smtClean="0">
                <a:latin typeface="宋体" panose="02010600030101010101" pitchFamily="2" charset="-122"/>
              </a:rPr>
              <a:t>创建连接对象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//Statement</a:t>
            </a:r>
            <a:r>
              <a:rPr lang="zh-CN" altLang="en-US" sz="2400" smtClean="0">
                <a:latin typeface="宋体" panose="02010600030101010101" pitchFamily="2" charset="-122"/>
              </a:rPr>
              <a:t>对象没有构造函数，而是通过连接对象的</a:t>
            </a:r>
            <a:r>
              <a:rPr lang="en-US" altLang="zh-CN" sz="2400" smtClean="0">
                <a:solidFill>
                  <a:srgbClr val="FF0000"/>
                </a:solidFill>
                <a:latin typeface="宋体" panose="02010600030101010101" pitchFamily="2" charset="-122"/>
              </a:rPr>
              <a:t>Connection.createStatement()</a:t>
            </a:r>
            <a:r>
              <a:rPr lang="zh-CN" altLang="en-US" sz="2400" smtClean="0">
                <a:latin typeface="宋体" panose="02010600030101010101" pitchFamily="2" charset="-122"/>
              </a:rPr>
              <a:t>方法来创建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stmt=conn.createStatement();  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strSQL="SELECT * FROM Students";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rs=stmt.executeQuery(strSQL);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</a:rPr>
              <a:t>……</a:t>
            </a:r>
            <a:endParaRPr lang="en-US" altLang="zh-CN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创建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对象举例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catch(SQLException e)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{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System.println(e.getMessage());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}</a:t>
            </a:r>
            <a:endParaRPr lang="en-US" altLang="zh-CN" sz="28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创建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对象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smtClean="0">
                <a:latin typeface="宋体" panose="02010600030101010101" pitchFamily="2" charset="-122"/>
              </a:rPr>
              <a:t> </a:t>
            </a:r>
            <a:r>
              <a:rPr lang="zh-CN" altLang="en-US" sz="2800" smtClean="0">
                <a:latin typeface="宋体" panose="02010600030101010101" pitchFamily="2" charset="-122"/>
              </a:rPr>
              <a:t>为了执行</a:t>
            </a:r>
            <a:r>
              <a:rPr lang="en-US" altLang="zh-CN" sz="2800" smtClean="0">
                <a:latin typeface="宋体" panose="02010600030101010101" pitchFamily="2" charset="-122"/>
              </a:rPr>
              <a:t>Statement</a:t>
            </a:r>
            <a:r>
              <a:rPr lang="zh-CN" altLang="en-US" sz="2800" smtClean="0">
                <a:latin typeface="宋体" panose="02010600030101010101" pitchFamily="2" charset="-122"/>
              </a:rPr>
              <a:t>对象，发送到数据库的</a:t>
            </a:r>
            <a:r>
              <a:rPr lang="en-US" altLang="zh-CN" sz="2800" smtClean="0">
                <a:latin typeface="宋体" panose="02010600030101010101" pitchFamily="2" charset="-122"/>
              </a:rPr>
              <a:t>SQL</a:t>
            </a:r>
            <a:r>
              <a:rPr lang="zh-CN" altLang="en-US" sz="2800" smtClean="0">
                <a:latin typeface="宋体" panose="02010600030101010101" pitchFamily="2" charset="-122"/>
              </a:rPr>
              <a:t>语句是被作为参数提供给</a:t>
            </a:r>
            <a:r>
              <a:rPr lang="en-US" altLang="zh-CN" sz="2800" smtClean="0">
                <a:latin typeface="宋体" panose="02010600030101010101" pitchFamily="2" charset="-122"/>
              </a:rPr>
              <a:t>Statement</a:t>
            </a:r>
            <a:r>
              <a:rPr lang="zh-CN" altLang="en-US" sz="2800" smtClean="0">
                <a:latin typeface="宋体" panose="02010600030101010101" pitchFamily="2" charset="-122"/>
              </a:rPr>
              <a:t>的某方法，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1"/>
            <a:r>
              <a:rPr lang="zh-CN" altLang="en-US" sz="2800" smtClean="0">
                <a:latin typeface="宋体" panose="02010600030101010101" pitchFamily="2" charset="-122"/>
              </a:rPr>
              <a:t>这样使用</a:t>
            </a:r>
            <a:r>
              <a:rPr lang="en-US" altLang="zh-CN" sz="2800" smtClean="0">
                <a:latin typeface="宋体" panose="02010600030101010101" pitchFamily="2" charset="-122"/>
              </a:rPr>
              <a:t>Statement</a:t>
            </a:r>
            <a:r>
              <a:rPr lang="zh-CN" altLang="en-US" sz="2800" smtClean="0">
                <a:latin typeface="宋体" panose="02010600030101010101" pitchFamily="2" charset="-122"/>
              </a:rPr>
              <a:t>对象就执行了</a:t>
            </a:r>
            <a:r>
              <a:rPr lang="en-US" altLang="zh-CN" sz="2800" smtClean="0">
                <a:latin typeface="宋体" panose="02010600030101010101" pitchFamily="2" charset="-122"/>
              </a:rPr>
              <a:t>SQL</a:t>
            </a:r>
            <a:r>
              <a:rPr lang="zh-CN" altLang="en-US" sz="2800" smtClean="0">
                <a:latin typeface="宋体" panose="02010600030101010101" pitchFamily="2" charset="-122"/>
              </a:rPr>
              <a:t>语句。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r>
              <a:rPr lang="zh-CN" altLang="en-US" sz="2800" smtClean="0">
                <a:latin typeface="宋体" panose="02010600030101010101" pitchFamily="2" charset="-122"/>
              </a:rPr>
              <a:t> 如，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Statement stmt = conn.createStatement();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//</a:t>
            </a:r>
            <a:r>
              <a:rPr lang="zh-CN" altLang="en-US" sz="2400" smtClean="0">
                <a:latin typeface="宋体" panose="02010600030101010101" pitchFamily="2" charset="-122"/>
              </a:rPr>
              <a:t>建立</a:t>
            </a:r>
            <a:r>
              <a:rPr lang="en-US" altLang="zh-CN" sz="2400" smtClean="0">
                <a:latin typeface="宋体" panose="02010600030101010101" pitchFamily="2" charset="-122"/>
              </a:rPr>
              <a:t>Statement</a:t>
            </a:r>
            <a:r>
              <a:rPr lang="zh-CN" altLang="en-US" sz="2400" smtClean="0">
                <a:latin typeface="宋体" panose="02010600030101010101" pitchFamily="2" charset="-122"/>
              </a:rPr>
              <a:t>对象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String sqlStr="SELECT * FROM Students"; 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//</a:t>
            </a:r>
            <a:r>
              <a:rPr lang="zh-CN" altLang="en-US" sz="2400" smtClean="0">
                <a:latin typeface="宋体" panose="02010600030101010101" pitchFamily="2" charset="-122"/>
              </a:rPr>
              <a:t>建立</a:t>
            </a:r>
            <a:r>
              <a:rPr lang="en-US" altLang="zh-CN" sz="2400" smtClean="0">
                <a:latin typeface="宋体" panose="02010600030101010101" pitchFamily="2" charset="-122"/>
              </a:rPr>
              <a:t>SQL</a:t>
            </a:r>
            <a:r>
              <a:rPr lang="zh-CN" altLang="en-US" sz="2400" smtClean="0">
                <a:latin typeface="宋体" panose="02010600030101010101" pitchFamily="2" charset="-122"/>
              </a:rPr>
              <a:t>语句字符串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ResultSet rs = stmt.executeQuery(sqlStr);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//</a:t>
            </a:r>
            <a:r>
              <a:rPr lang="zh-CN" altLang="en-US" sz="2400" smtClean="0">
                <a:latin typeface="宋体" panose="02010600030101010101" pitchFamily="2" charset="-122"/>
              </a:rPr>
              <a:t>创建结果集</a:t>
            </a:r>
            <a:r>
              <a:rPr lang="en-US" altLang="zh-CN" sz="2400" smtClean="0">
                <a:latin typeface="宋体" panose="02010600030101010101" pitchFamily="2" charset="-122"/>
              </a:rPr>
              <a:t>ResultSet</a:t>
            </a:r>
            <a:r>
              <a:rPr lang="zh-CN" altLang="en-US" sz="2400" smtClean="0">
                <a:latin typeface="宋体" panose="02010600030101010101" pitchFamily="2" charset="-122"/>
              </a:rPr>
              <a:t>对象</a:t>
            </a:r>
            <a:endParaRPr lang="zh-CN" altLang="en-US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JDBC</a:t>
            </a:r>
            <a:r>
              <a:rPr lang="zh-CN" altLang="en-US" smtClean="0">
                <a:latin typeface="宋体" panose="02010600030101010101" pitchFamily="2" charset="-122"/>
              </a:rPr>
              <a:t>技术概述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folHlink"/>
                </a:solidFill>
                <a:latin typeface="宋体" panose="02010600030101010101" pitchFamily="2" charset="-122"/>
              </a:rPr>
              <a:t>JDBC</a:t>
            </a:r>
            <a:r>
              <a:rPr lang="zh-CN" altLang="en-US" dirty="0">
                <a:latin typeface="宋体" panose="02010600030101010101" pitchFamily="2" charset="-122"/>
              </a:rPr>
              <a:t>的主要功能是：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通过</a:t>
            </a:r>
            <a:r>
              <a:rPr lang="en-US" altLang="zh-CN" dirty="0">
                <a:solidFill>
                  <a:schemeClr val="folHlink"/>
                </a:solidFill>
                <a:latin typeface="宋体" panose="02010600030101010101" pitchFamily="2" charset="-122"/>
              </a:rPr>
              <a:t>JDBC</a:t>
            </a:r>
            <a:r>
              <a:rPr lang="zh-CN" altLang="en-US" dirty="0">
                <a:latin typeface="宋体" panose="02010600030101010101" pitchFamily="2" charset="-122"/>
              </a:rPr>
              <a:t>定义的</a:t>
            </a:r>
            <a:r>
              <a:rPr lang="zh-CN" altLang="en-US" dirty="0">
                <a:solidFill>
                  <a:srgbClr val="FF3399"/>
                </a:solidFill>
                <a:latin typeface="宋体" panose="02010600030101010101" pitchFamily="2" charset="-122"/>
              </a:rPr>
              <a:t>类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dirty="0">
                <a:latin typeface="宋体" panose="02010600030101010101" pitchFamily="2" charset="-122"/>
              </a:rPr>
              <a:t>，建立与数据库或者其他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数据源</a:t>
            </a:r>
            <a:r>
              <a:rPr lang="zh-CN" altLang="en-US" dirty="0">
                <a:latin typeface="宋体" panose="02010600030101010101" pitchFamily="2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连接</a:t>
            </a:r>
            <a:r>
              <a:rPr lang="zh-CN" altLang="en-US" dirty="0">
                <a:latin typeface="宋体" panose="02010600030101010101" pitchFamily="2" charset="-122"/>
              </a:rPr>
              <a:t>；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向数据库发送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SQL</a:t>
            </a:r>
            <a:r>
              <a:rPr lang="zh-CN" altLang="en-US" dirty="0">
                <a:latin typeface="宋体" panose="02010600030101010101" pitchFamily="2" charset="-122"/>
              </a:rPr>
              <a:t>命令；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处理数据库的返回结果，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2">
              <a:defRPr/>
            </a:pPr>
            <a:r>
              <a:rPr lang="zh-CN" altLang="en-US" dirty="0">
                <a:latin typeface="宋体" panose="02010600030101010101" pitchFamily="2" charset="-122"/>
              </a:rPr>
              <a:t>如，查询、修改、插入、删除等。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创建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对象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Statement</a:t>
            </a:r>
            <a:r>
              <a:rPr lang="zh-CN" altLang="en-US" smtClean="0">
                <a:latin typeface="宋体" panose="02010600030101010101" pitchFamily="2" charset="-122"/>
              </a:rPr>
              <a:t>接口提供了</a:t>
            </a:r>
            <a:r>
              <a:rPr lang="en-US" altLang="zh-CN" smtClean="0">
                <a:latin typeface="宋体" panose="02010600030101010101" pitchFamily="2" charset="-122"/>
              </a:rPr>
              <a:t>3</a:t>
            </a:r>
            <a:r>
              <a:rPr lang="zh-CN" altLang="en-US" smtClean="0">
                <a:latin typeface="宋体" panose="02010600030101010101" pitchFamily="2" charset="-122"/>
              </a:rPr>
              <a:t>种执行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语句的方法：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en-US" altLang="zh-CN" smtClean="0">
                <a:latin typeface="宋体" panose="02010600030101010101" pitchFamily="2" charset="-122"/>
              </a:rPr>
              <a:t>executeQuery()</a:t>
            </a:r>
            <a:r>
              <a:rPr lang="zh-CN" altLang="en-US" smtClean="0">
                <a:latin typeface="宋体" panose="02010600030101010101" pitchFamily="2" charset="-122"/>
              </a:rPr>
              <a:t>执行查询、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en-US" altLang="zh-CN" smtClean="0">
                <a:latin typeface="宋体" panose="02010600030101010101" pitchFamily="2" charset="-122"/>
              </a:rPr>
              <a:t>executeUpdate()</a:t>
            </a:r>
            <a:r>
              <a:rPr lang="zh-CN" altLang="en-US" smtClean="0">
                <a:latin typeface="宋体" panose="02010600030101010101" pitchFamily="2" charset="-122"/>
              </a:rPr>
              <a:t>执行更新、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en-US" altLang="zh-CN" smtClean="0">
                <a:latin typeface="宋体" panose="02010600030101010101" pitchFamily="2" charset="-122"/>
              </a:rPr>
              <a:t>execute()</a:t>
            </a:r>
            <a:r>
              <a:rPr lang="zh-CN" altLang="en-US" smtClean="0">
                <a:latin typeface="宋体" panose="02010600030101010101" pitchFamily="2" charset="-122"/>
              </a:rPr>
              <a:t>，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具体使用哪个方法，是由所执行的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语句所决定。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调用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对象执行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命令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调用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语句对象，使用下列</a:t>
            </a:r>
            <a:r>
              <a:rPr lang="en-US" altLang="zh-CN" smtClean="0">
                <a:latin typeface="宋体" panose="02010600030101010101" pitchFamily="2" charset="-122"/>
              </a:rPr>
              <a:t>3</a:t>
            </a:r>
            <a:r>
              <a:rPr lang="zh-CN" altLang="en-US" smtClean="0">
                <a:latin typeface="宋体" panose="02010600030101010101" pitchFamily="2" charset="-122"/>
              </a:rPr>
              <a:t>种基本方法中的一种，来执行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命令。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</a:rPr>
              <a:t>(1) executeQuery(String sql)</a:t>
            </a:r>
            <a:r>
              <a:rPr lang="zh-CN" altLang="en-US" smtClean="0">
                <a:latin typeface="宋体" panose="02010600030101010101" pitchFamily="2" charset="-122"/>
              </a:rPr>
              <a:t>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该方法，允许用户执行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查询语句，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并能够获得一个</a:t>
            </a:r>
            <a:r>
              <a:rPr lang="en-US" altLang="zh-CN" smtClean="0">
                <a:latin typeface="宋体" panose="02010600030101010101" pitchFamily="2" charset="-122"/>
              </a:rPr>
              <a:t>ResultSet</a:t>
            </a:r>
            <a:r>
              <a:rPr lang="zh-CN" altLang="en-US" smtClean="0">
                <a:latin typeface="宋体" panose="02010600030101010101" pitchFamily="2" charset="-122"/>
              </a:rPr>
              <a:t>对象。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调用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对象执行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命令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zh-CN" altLang="en-US" smtClean="0">
                <a:latin typeface="宋体" panose="02010600030101010101" pitchFamily="2" charset="-122"/>
              </a:rPr>
              <a:t>用于产生单个结果集的语句，如</a:t>
            </a:r>
            <a:r>
              <a:rPr lang="en-US" altLang="zh-CN" smtClean="0">
                <a:latin typeface="宋体" panose="02010600030101010101" pitchFamily="2" charset="-122"/>
              </a:rPr>
              <a:t>SELECT</a:t>
            </a:r>
            <a:r>
              <a:rPr lang="zh-CN" altLang="en-US" smtClean="0">
                <a:latin typeface="宋体" panose="02010600030101010101" pitchFamily="2" charset="-122"/>
              </a:rPr>
              <a:t>语句</a:t>
            </a:r>
            <a:endParaRPr lang="zh-CN" altLang="en-US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 smtClean="0">
                <a:latin typeface="宋体" panose="02010600030101010101" pitchFamily="2" charset="-122"/>
              </a:rPr>
              <a:t>  </a:t>
            </a:r>
            <a:r>
              <a:rPr lang="en-US" altLang="zh-CN" sz="3200" smtClean="0">
                <a:latin typeface="宋体" panose="02010600030101010101" pitchFamily="2" charset="-122"/>
              </a:rPr>
              <a:t>ResultSet rs = </a:t>
            </a:r>
            <a:endParaRPr lang="en-US" altLang="zh-CN" sz="3200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smtClean="0">
                <a:latin typeface="宋体" panose="02010600030101010101" pitchFamily="2" charset="-122"/>
              </a:rPr>
              <a:t>    Statement.executeQuery("select * from member where name=</a:t>
            </a:r>
            <a:r>
              <a:rPr lang="en-US" altLang="zh-CN" sz="3200" smtClean="0">
                <a:latin typeface="Times New Roman" panose="02020603050405020304" pitchFamily="18" charset="0"/>
              </a:rPr>
              <a:t>‘</a:t>
            </a:r>
            <a:r>
              <a:rPr lang="en-US" altLang="zh-CN" sz="3200" smtClean="0">
                <a:latin typeface="宋体" panose="02010600030101010101" pitchFamily="2" charset="-122"/>
              </a:rPr>
              <a:t>student'");</a:t>
            </a:r>
            <a:endParaRPr lang="en-US" altLang="zh-CN" sz="32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调用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对象执行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命令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 (2) executeUpdate(String sql)</a:t>
            </a:r>
            <a:r>
              <a:rPr lang="zh-CN" altLang="en-US" smtClean="0">
                <a:latin typeface="宋体" panose="02010600030101010101" pitchFamily="2" charset="-122"/>
              </a:rPr>
              <a:t>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该方法，允许用户执行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语句实现插入、删除以及更新数据，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然后获得被更新的行的数目。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可执行</a:t>
            </a:r>
            <a:r>
              <a:rPr lang="en-US" altLang="zh-CN" smtClean="0">
                <a:latin typeface="宋体" panose="02010600030101010101" pitchFamily="2" charset="-122"/>
              </a:rPr>
              <a:t>insert</a:t>
            </a:r>
            <a:r>
              <a:rPr lang="zh-CN" altLang="en-US" smtClean="0">
                <a:latin typeface="宋体" panose="02010600030101010101" pitchFamily="2" charset="-122"/>
              </a:rPr>
              <a:t>、</a:t>
            </a:r>
            <a:r>
              <a:rPr lang="en-US" altLang="zh-CN" smtClean="0">
                <a:latin typeface="宋体" panose="02010600030101010101" pitchFamily="2" charset="-122"/>
              </a:rPr>
              <a:t>update</a:t>
            </a:r>
            <a:r>
              <a:rPr lang="zh-CN" altLang="en-US" smtClean="0">
                <a:latin typeface="宋体" panose="02010600030101010101" pitchFamily="2" charset="-122"/>
              </a:rPr>
              <a:t>或</a:t>
            </a:r>
            <a:r>
              <a:rPr lang="en-US" altLang="zh-CN" smtClean="0">
                <a:latin typeface="宋体" panose="02010600030101010101" pitchFamily="2" charset="-122"/>
              </a:rPr>
              <a:t>delete</a:t>
            </a:r>
            <a:r>
              <a:rPr lang="zh-CN" altLang="en-US" smtClean="0">
                <a:latin typeface="宋体" panose="02010600030101010101" pitchFamily="2" charset="-122"/>
              </a:rPr>
              <a:t>语句以及</a:t>
            </a:r>
            <a:r>
              <a:rPr lang="en-US" altLang="zh-CN" smtClean="0">
                <a:latin typeface="宋体" panose="02010600030101010101" pitchFamily="2" charset="-122"/>
              </a:rPr>
              <a:t>SQL DDL(</a:t>
            </a:r>
            <a:r>
              <a:rPr lang="zh-CN" altLang="en-US" smtClean="0">
                <a:latin typeface="宋体" panose="02010600030101010101" pitchFamily="2" charset="-122"/>
              </a:rPr>
              <a:t>数据库定义语言</a:t>
            </a:r>
            <a:r>
              <a:rPr lang="en-US" altLang="zh-CN" smtClean="0">
                <a:latin typeface="宋体" panose="02010600030101010101" pitchFamily="2" charset="-122"/>
              </a:rPr>
              <a:t>)</a:t>
            </a:r>
            <a:r>
              <a:rPr lang="zh-CN" altLang="en-US" smtClean="0">
                <a:latin typeface="宋体" panose="02010600030101010101" pitchFamily="2" charset="-122"/>
              </a:rPr>
              <a:t>语句，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如，</a:t>
            </a:r>
            <a:r>
              <a:rPr lang="en-US" altLang="zh-CN" smtClean="0">
                <a:latin typeface="宋体" panose="02010600030101010101" pitchFamily="2" charset="-122"/>
              </a:rPr>
              <a:t>create table</a:t>
            </a:r>
            <a:r>
              <a:rPr lang="zh-CN" altLang="en-US" smtClean="0">
                <a:latin typeface="宋体" panose="02010600030101010101" pitchFamily="2" charset="-122"/>
              </a:rPr>
              <a:t>或</a:t>
            </a:r>
            <a:r>
              <a:rPr lang="en-US" altLang="zh-CN" smtClean="0">
                <a:latin typeface="宋体" panose="02010600030101010101" pitchFamily="2" charset="-122"/>
              </a:rPr>
              <a:t>drop table</a:t>
            </a:r>
            <a:r>
              <a:rPr lang="zh-CN" altLang="en-US" smtClean="0">
                <a:latin typeface="宋体" panose="02010600030101010101" pitchFamily="2" charset="-122"/>
              </a:rPr>
              <a:t>等表操作行的语句。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调用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对象执行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命令举例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宋体" panose="02010600030101010101" pitchFamily="2" charset="-122"/>
              </a:rPr>
              <a:t> </a:t>
            </a:r>
            <a:r>
              <a:rPr lang="zh-CN" altLang="en-US" sz="2800" dirty="0" smtClean="0">
                <a:latin typeface="宋体" panose="02010600030101010101" pitchFamily="2" charset="-122"/>
              </a:rPr>
              <a:t>例如用</a:t>
            </a:r>
            <a:r>
              <a:rPr lang="en-US" altLang="zh-CN" sz="2800" dirty="0" err="1" smtClean="0">
                <a:latin typeface="宋体" panose="02010600030101010101" pitchFamily="2" charset="-122"/>
              </a:rPr>
              <a:t>executeUpdate</a:t>
            </a:r>
            <a:r>
              <a:rPr lang="en-US" altLang="zh-CN" sz="2800" dirty="0" smtClean="0">
                <a:latin typeface="宋体" panose="02010600030101010101" pitchFamily="2" charset="-122"/>
              </a:rPr>
              <a:t>()</a:t>
            </a:r>
            <a:r>
              <a:rPr lang="zh-CN" altLang="en-US" sz="2800" dirty="0" smtClean="0">
                <a:latin typeface="宋体" panose="02010600030101010101" pitchFamily="2" charset="-122"/>
              </a:rPr>
              <a:t>方法执行</a:t>
            </a:r>
            <a:r>
              <a:rPr lang="en-US" altLang="zh-CN" sz="2800" dirty="0" smtClean="0">
                <a:latin typeface="宋体" panose="02010600030101010101" pitchFamily="2" charset="-122"/>
              </a:rPr>
              <a:t>insert</a:t>
            </a:r>
            <a:r>
              <a:rPr lang="zh-CN" altLang="en-US" sz="2800" dirty="0" smtClean="0">
                <a:latin typeface="宋体" panose="02010600030101010101" pitchFamily="2" charset="-122"/>
              </a:rPr>
              <a:t>语句</a:t>
            </a:r>
            <a:endParaRPr lang="zh-CN" altLang="en-US" sz="2800" dirty="0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</a:rPr>
              <a:t>//</a:t>
            </a:r>
            <a:r>
              <a:rPr lang="zh-CN" altLang="en-US" sz="2400" dirty="0" smtClean="0">
                <a:latin typeface="宋体" panose="02010600030101010101" pitchFamily="2" charset="-122"/>
              </a:rPr>
              <a:t>创建</a:t>
            </a:r>
            <a:r>
              <a:rPr lang="en-US" altLang="zh-CN" sz="2400" dirty="0" smtClean="0">
                <a:latin typeface="宋体" panose="02010600030101010101" pitchFamily="2" charset="-122"/>
              </a:rPr>
              <a:t>Statement</a:t>
            </a:r>
            <a:r>
              <a:rPr lang="zh-CN" altLang="en-US" sz="2400" dirty="0" smtClean="0">
                <a:latin typeface="宋体" panose="02010600030101010101" pitchFamily="2" charset="-122"/>
              </a:rPr>
              <a:t>对象</a:t>
            </a:r>
            <a:endParaRPr lang="zh-CN" altLang="en-US" sz="2400" dirty="0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</a:rPr>
              <a:t>stmt=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conn.createStatement</a:t>
            </a:r>
            <a:r>
              <a:rPr lang="en-US" altLang="zh-CN" sz="2400" dirty="0" smtClean="0">
                <a:latin typeface="宋体" panose="02010600030101010101" pitchFamily="2" charset="-122"/>
              </a:rPr>
              <a:t> (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ResultSet.TYPE_SCROLL_INSENSITIVE</a:t>
            </a:r>
            <a:r>
              <a:rPr lang="en-US" altLang="zh-CN" sz="2400" dirty="0" smtClean="0">
                <a:latin typeface="宋体" panose="02010600030101010101" pitchFamily="2" charset="-122"/>
              </a:rPr>
              <a:t>, 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ResultSet.CONCUR_READ_ONLY</a:t>
            </a:r>
            <a:r>
              <a:rPr lang="en-US" altLang="zh-CN" sz="2400" dirty="0" smtClean="0">
                <a:latin typeface="宋体" panose="02010600030101010101" pitchFamily="2" charset="-122"/>
              </a:rPr>
              <a:t>);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宋体" panose="02010600030101010101" pitchFamily="2" charset="-122"/>
              </a:rPr>
              <a:t> //</a:t>
            </a:r>
            <a:r>
              <a:rPr lang="zh-CN" altLang="en-US" sz="2400" dirty="0" smtClean="0">
                <a:latin typeface="宋体" panose="02010600030101010101" pitchFamily="2" charset="-122"/>
              </a:rPr>
              <a:t>获取参数</a:t>
            </a:r>
            <a:endParaRPr lang="zh-CN" altLang="en-US" sz="2400" dirty="0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</a:rPr>
              <a:t> String 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insName</a:t>
            </a:r>
            <a:r>
              <a:rPr lang="en-US" altLang="zh-CN" sz="2400" dirty="0" smtClean="0">
                <a:latin typeface="宋体" panose="02010600030101010101" pitchFamily="2" charset="-122"/>
              </a:rPr>
              <a:t>= 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request.getParameter</a:t>
            </a:r>
            <a:r>
              <a:rPr lang="en-US" altLang="zh-CN" sz="2400" dirty="0" smtClean="0">
                <a:latin typeface="宋体" panose="02010600030101010101" pitchFamily="2" charset="-122"/>
              </a:rPr>
              <a:t>("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insName</a:t>
            </a:r>
            <a:r>
              <a:rPr lang="en-US" altLang="zh-CN" sz="2400" dirty="0" smtClean="0">
                <a:latin typeface="宋体" panose="02010600030101010101" pitchFamily="2" charset="-122"/>
              </a:rPr>
              <a:t>");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宋体" panose="02010600030101010101" pitchFamily="2" charset="-122"/>
              </a:rPr>
              <a:t> String 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insSex</a:t>
            </a:r>
            <a:r>
              <a:rPr lang="en-US" altLang="zh-CN" sz="2400" dirty="0" smtClean="0">
                <a:latin typeface="宋体" panose="02010600030101010101" pitchFamily="2" charset="-122"/>
              </a:rPr>
              <a:t>= 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request.getParameter</a:t>
            </a:r>
            <a:r>
              <a:rPr lang="en-US" altLang="zh-CN" sz="2400" dirty="0" smtClean="0">
                <a:latin typeface="宋体" panose="02010600030101010101" pitchFamily="2" charset="-122"/>
              </a:rPr>
              <a:t>("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insSex</a:t>
            </a:r>
            <a:r>
              <a:rPr lang="en-US" altLang="zh-CN" sz="2400" dirty="0" smtClean="0">
                <a:latin typeface="宋体" panose="02010600030101010101" pitchFamily="2" charset="-122"/>
              </a:rPr>
              <a:t>");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宋体" panose="02010600030101010101" pitchFamily="2" charset="-122"/>
              </a:rPr>
              <a:t> String 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insBirthday</a:t>
            </a:r>
            <a:r>
              <a:rPr lang="en-US" altLang="zh-CN" sz="2400" dirty="0" smtClean="0">
                <a:latin typeface="宋体" panose="02010600030101010101" pitchFamily="2" charset="-122"/>
              </a:rPr>
              <a:t>= 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request.getParameter</a:t>
            </a:r>
            <a:r>
              <a:rPr lang="en-US" altLang="zh-CN" sz="2400" dirty="0" smtClean="0">
                <a:latin typeface="宋体" panose="02010600030101010101" pitchFamily="2" charset="-122"/>
              </a:rPr>
              <a:t>("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insBirthday</a:t>
            </a:r>
            <a:r>
              <a:rPr lang="en-US" altLang="zh-CN" sz="2400" dirty="0" smtClean="0">
                <a:latin typeface="宋体" panose="02010600030101010101" pitchFamily="2" charset="-122"/>
              </a:rPr>
              <a:t>");</a:t>
            </a:r>
            <a:endParaRPr lang="en-US" altLang="zh-CN" sz="240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调用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对象执行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命令举例</a:t>
            </a:r>
            <a:endParaRPr lang="zh-CN" altLang="en-US" sz="2400" smtClean="0">
              <a:solidFill>
                <a:srgbClr val="DDDDDD"/>
              </a:solidFill>
              <a:latin typeface="宋体" panose="02010600030101010101" pitchFamily="2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宋体" panose="02010600030101010101" pitchFamily="2" charset="-122"/>
              </a:rPr>
              <a:t> String 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insDepartment</a:t>
            </a:r>
            <a:r>
              <a:rPr lang="en-US" altLang="zh-CN" sz="2400" dirty="0" smtClean="0">
                <a:latin typeface="宋体" panose="02010600030101010101" pitchFamily="2" charset="-122"/>
              </a:rPr>
              <a:t>= 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request.getParameter</a:t>
            </a:r>
            <a:r>
              <a:rPr lang="en-US" altLang="zh-CN" sz="2400" dirty="0" smtClean="0">
                <a:latin typeface="宋体" panose="02010600030101010101" pitchFamily="2" charset="-122"/>
              </a:rPr>
              <a:t>("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insDepartment</a:t>
            </a:r>
            <a:r>
              <a:rPr lang="en-US" altLang="zh-CN" sz="2400" dirty="0" smtClean="0">
                <a:latin typeface="宋体" panose="02010600030101010101" pitchFamily="2" charset="-122"/>
              </a:rPr>
              <a:t>");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宋体" panose="02010600030101010101" pitchFamily="2" charset="-122"/>
              </a:rPr>
              <a:t> String 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insTotalscore</a:t>
            </a:r>
            <a:r>
              <a:rPr lang="en-US" altLang="zh-CN" sz="2400" dirty="0" smtClean="0">
                <a:latin typeface="宋体" panose="02010600030101010101" pitchFamily="2" charset="-122"/>
              </a:rPr>
              <a:t>= 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request.getParameter</a:t>
            </a:r>
            <a:r>
              <a:rPr lang="en-US" altLang="zh-CN" sz="2400" dirty="0" smtClean="0">
                <a:latin typeface="宋体" panose="02010600030101010101" pitchFamily="2" charset="-122"/>
              </a:rPr>
              <a:t>("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insTotalscore</a:t>
            </a:r>
            <a:r>
              <a:rPr lang="en-US" altLang="zh-CN" sz="2400" dirty="0" smtClean="0">
                <a:latin typeface="宋体" panose="02010600030101010101" pitchFamily="2" charset="-122"/>
              </a:rPr>
              <a:t>");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strSQL</a:t>
            </a:r>
            <a:r>
              <a:rPr lang="en-US" altLang="zh-CN" sz="2400" dirty="0" smtClean="0">
                <a:latin typeface="宋体" panose="02010600030101010101" pitchFamily="2" charset="-122"/>
              </a:rPr>
              <a:t>=“Insert Into students (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name,sex,age,home</a:t>
            </a:r>
            <a:r>
              <a:rPr lang="zh-CN" altLang="en-US" sz="2400" dirty="0" smtClean="0">
                <a:latin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宋体" panose="02010600030101010101" pitchFamily="2" charset="-122"/>
              </a:rPr>
              <a:t>school) Values ('“+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insName</a:t>
            </a:r>
            <a:r>
              <a:rPr lang="en-US" altLang="zh-CN" sz="2400" dirty="0" smtClean="0">
                <a:latin typeface="宋体" panose="02010600030101010101" pitchFamily="2" charset="-122"/>
              </a:rPr>
              <a:t>+"','"+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insSex</a:t>
            </a:r>
            <a:r>
              <a:rPr lang="en-US" altLang="zh-CN" sz="2400" dirty="0" smtClean="0">
                <a:latin typeface="宋体" panose="02010600030101010101" pitchFamily="2" charset="-122"/>
              </a:rPr>
              <a:t>+"','"+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insBirthday</a:t>
            </a:r>
            <a:r>
              <a:rPr lang="en-US" altLang="zh-CN" sz="2400" dirty="0" smtClean="0">
                <a:latin typeface="宋体" panose="02010600030101010101" pitchFamily="2" charset="-122"/>
              </a:rPr>
              <a:t>+"','"+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insDepartment</a:t>
            </a:r>
            <a:r>
              <a:rPr lang="en-US" altLang="zh-CN" sz="2400" dirty="0" smtClean="0">
                <a:latin typeface="宋体" panose="02010600030101010101" pitchFamily="2" charset="-122"/>
              </a:rPr>
              <a:t>+"','"+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insTotalscore</a:t>
            </a:r>
            <a:r>
              <a:rPr lang="en-US" altLang="zh-CN" sz="2400" dirty="0" smtClean="0">
                <a:latin typeface="宋体" panose="02010600030101010101" pitchFamily="2" charset="-122"/>
              </a:rPr>
              <a:t>+"')";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宋体" panose="02010600030101010101" pitchFamily="2" charset="-122"/>
              </a:rPr>
              <a:t> //</a:t>
            </a:r>
            <a:r>
              <a:rPr lang="zh-CN" altLang="en-US" sz="2400" dirty="0" smtClean="0">
                <a:latin typeface="宋体" panose="02010600030101010101" pitchFamily="2" charset="-122"/>
              </a:rPr>
              <a:t>利用</a:t>
            </a:r>
            <a:r>
              <a:rPr lang="en-US" altLang="zh-CN" sz="2400" dirty="0" smtClean="0">
                <a:latin typeface="宋体" panose="02010600030101010101" pitchFamily="2" charset="-122"/>
              </a:rPr>
              <a:t>SQL</a:t>
            </a:r>
            <a:r>
              <a:rPr lang="zh-CN" altLang="en-US" sz="2400" dirty="0" smtClean="0">
                <a:latin typeface="宋体" panose="02010600030101010101" pitchFamily="2" charset="-122"/>
              </a:rPr>
              <a:t>语句将数据添加到数据库</a:t>
            </a:r>
            <a:endParaRPr lang="zh-CN" altLang="en-US" sz="2400" dirty="0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stmt.executeUpdate</a:t>
            </a:r>
            <a:r>
              <a:rPr lang="en-US" altLang="zh-CN" sz="2400" dirty="0" smtClean="0">
                <a:latin typeface="宋体" panose="02010600030101010101" pitchFamily="2" charset="-122"/>
              </a:rPr>
              <a:t> (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strSQL</a:t>
            </a:r>
            <a:r>
              <a:rPr lang="en-US" altLang="zh-CN" sz="2400" dirty="0" smtClean="0">
                <a:latin typeface="宋体" panose="02010600030101010101" pitchFamily="2" charset="-122"/>
              </a:rPr>
              <a:t>); </a:t>
            </a:r>
            <a:endParaRPr lang="en-US" altLang="zh-CN" sz="240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调用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对象执行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命令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(3) execute(String Sql)</a:t>
            </a:r>
            <a:r>
              <a:rPr lang="zh-CN" altLang="en-US" sz="2800" smtClean="0">
                <a:latin typeface="宋体" panose="02010600030101010101" pitchFamily="2" charset="-122"/>
              </a:rPr>
              <a:t>。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smtClean="0">
                <a:latin typeface="宋体" panose="02010600030101010101" pitchFamily="2" charset="-122"/>
              </a:rPr>
              <a:t> 该方法，用于执行返回多个结果集、多个更新计数的</a:t>
            </a:r>
            <a:r>
              <a:rPr lang="en-US" altLang="zh-CN" sz="2800" smtClean="0">
                <a:latin typeface="宋体" panose="02010600030101010101" pitchFamily="2" charset="-122"/>
              </a:rPr>
              <a:t>SQL</a:t>
            </a:r>
            <a:r>
              <a:rPr lang="zh-CN" altLang="en-US" sz="2800" smtClean="0">
                <a:latin typeface="宋体" panose="02010600030101010101" pitchFamily="2" charset="-122"/>
              </a:rPr>
              <a:t>语句。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smtClean="0">
                <a:latin typeface="宋体" panose="02010600030101010101" pitchFamily="2" charset="-122"/>
              </a:rPr>
              <a:t>然后获得一个布尔值，显示是否返回</a:t>
            </a:r>
            <a:r>
              <a:rPr lang="en-US" altLang="zh-CN" sz="2400" smtClean="0">
                <a:latin typeface="宋体" panose="02010600030101010101" pitchFamily="2" charset="-122"/>
              </a:rPr>
              <a:t>ResultSet</a:t>
            </a:r>
            <a:r>
              <a:rPr lang="zh-CN" altLang="en-US" sz="2400" smtClean="0">
                <a:latin typeface="宋体" panose="02010600030101010101" pitchFamily="2" charset="-122"/>
              </a:rPr>
              <a:t>对象。如：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  </a:t>
            </a:r>
            <a:r>
              <a:rPr lang="en-US" altLang="zh-CN" sz="2800" smtClean="0">
                <a:latin typeface="宋体" panose="02010600030101010101" pitchFamily="2" charset="-122"/>
              </a:rPr>
              <a:t>String sql=</a:t>
            </a:r>
            <a:r>
              <a:rPr lang="en-US" altLang="zh-CN" sz="2800" smtClean="0">
                <a:latin typeface="Times New Roman" panose="02020603050405020304" pitchFamily="18" charset="0"/>
              </a:rPr>
              <a:t>“</a:t>
            </a:r>
            <a:r>
              <a:rPr lang="en-US" altLang="zh-CN" sz="2800" smtClean="0">
                <a:latin typeface="宋体" panose="02010600030101010101" pitchFamily="2" charset="-122"/>
              </a:rPr>
              <a:t>select * from member</a:t>
            </a:r>
            <a:r>
              <a:rPr lang="en-US" altLang="zh-CN" sz="2800" smtClean="0">
                <a:latin typeface="Times New Roman" panose="02020603050405020304" pitchFamily="18" charset="0"/>
              </a:rPr>
              <a:t>”</a:t>
            </a:r>
            <a:r>
              <a:rPr lang="en-US" altLang="zh-CN" sz="2800" smtClean="0">
                <a:latin typeface="宋体" panose="02010600030101010101" pitchFamily="2" charset="-122"/>
              </a:rPr>
              <a:t>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boolean result=statement.execute(sql);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 smtClean="0">
                <a:latin typeface="宋体" panose="02010600030101010101" pitchFamily="2" charset="-122"/>
              </a:rPr>
              <a:t> </a:t>
            </a:r>
            <a:r>
              <a:rPr lang="zh-CN" altLang="en-US" sz="2800" smtClean="0">
                <a:latin typeface="宋体" panose="02010600030101010101" pitchFamily="2" charset="-122"/>
              </a:rPr>
              <a:t>该方法还允许用户执行</a:t>
            </a:r>
            <a:r>
              <a:rPr lang="en-US" altLang="zh-CN" sz="2800" smtClean="0">
                <a:latin typeface="宋体" panose="02010600030101010101" pitchFamily="2" charset="-122"/>
              </a:rPr>
              <a:t>SQL DDL</a:t>
            </a:r>
            <a:r>
              <a:rPr lang="zh-CN" altLang="en-US" sz="2800" smtClean="0">
                <a:latin typeface="宋体" panose="02010600030101010101" pitchFamily="2" charset="-122"/>
              </a:rPr>
              <a:t>数据库定义语句命令，</a:t>
            </a:r>
            <a:endParaRPr lang="zh-CN" altLang="en-US" sz="28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调用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对象执行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命令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调用</a:t>
            </a:r>
            <a:r>
              <a:rPr lang="en-US" altLang="zh-CN" dirty="0">
                <a:latin typeface="宋体" panose="02010600030101010101" pitchFamily="2" charset="-122"/>
              </a:rPr>
              <a:t>Statement</a:t>
            </a:r>
            <a:r>
              <a:rPr lang="zh-CN" altLang="en-US" dirty="0">
                <a:latin typeface="宋体" panose="02010600030101010101" pitchFamily="2" charset="-122"/>
              </a:rPr>
              <a:t>对象的方法执行</a:t>
            </a:r>
            <a:r>
              <a:rPr lang="en-US" altLang="zh-CN" dirty="0">
                <a:latin typeface="宋体" panose="02010600030101010101" pitchFamily="2" charset="-122"/>
              </a:rPr>
              <a:t>SQL</a:t>
            </a:r>
            <a:r>
              <a:rPr lang="zh-CN" altLang="en-US" dirty="0">
                <a:latin typeface="宋体" panose="02010600030101010101" pitchFamily="2" charset="-122"/>
              </a:rPr>
              <a:t>语句后，将产生一个</a:t>
            </a:r>
            <a:r>
              <a:rPr lang="en-US" altLang="zh-CN" dirty="0" err="1">
                <a:latin typeface="宋体" panose="02010600030101010101" pitchFamily="2" charset="-122"/>
              </a:rPr>
              <a:t>ResultSet</a:t>
            </a:r>
            <a:r>
              <a:rPr lang="zh-CN" altLang="en-US" dirty="0">
                <a:latin typeface="宋体" panose="02010600030101010101" pitchFamily="2" charset="-122"/>
              </a:rPr>
              <a:t>结果集，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此后可以对该</a:t>
            </a:r>
            <a:r>
              <a:rPr lang="en-US" altLang="zh-CN" dirty="0" err="1">
                <a:latin typeface="宋体" panose="02010600030101010101" pitchFamily="2" charset="-122"/>
              </a:rPr>
              <a:t>ResultSet</a:t>
            </a:r>
            <a:r>
              <a:rPr lang="zh-CN" altLang="en-US" dirty="0">
                <a:latin typeface="宋体" panose="02010600030101010101" pitchFamily="2" charset="-122"/>
              </a:rPr>
              <a:t>结果集对象进行一些处理。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</a:rPr>
              <a:t>之后</a:t>
            </a:r>
            <a:r>
              <a:rPr lang="en-US" altLang="zh-CN" dirty="0" err="1" smtClean="0">
                <a:latin typeface="宋体" panose="02010600030101010101" pitchFamily="2" charset="-122"/>
              </a:rPr>
              <a:t>ResultSet</a:t>
            </a:r>
            <a:r>
              <a:rPr lang="zh-CN" altLang="en-US" dirty="0">
                <a:latin typeface="宋体" panose="02010600030101010101" pitchFamily="2" charset="-122"/>
              </a:rPr>
              <a:t>结果</a:t>
            </a:r>
            <a:r>
              <a:rPr lang="zh-CN" altLang="en-US" dirty="0" smtClean="0">
                <a:latin typeface="宋体" panose="02010600030101010101" pitchFamily="2" charset="-122"/>
              </a:rPr>
              <a:t>集关闭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3200" dirty="0">
                <a:latin typeface="宋体" panose="02010600030101010101" pitchFamily="2" charset="-122"/>
              </a:rPr>
              <a:t>若要再次获得数据，需要重新执行</a:t>
            </a:r>
            <a:r>
              <a:rPr lang="en-US" altLang="zh-CN" sz="3200" dirty="0">
                <a:latin typeface="宋体" panose="02010600030101010101" pitchFamily="2" charset="-122"/>
              </a:rPr>
              <a:t>Statement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对象</a:t>
            </a:r>
            <a:r>
              <a:rPr lang="zh-CN" altLang="en-US" sz="3200" dirty="0">
                <a:latin typeface="宋体" panose="02010600030101010101" pitchFamily="2" charset="-122"/>
              </a:rPr>
              <a:t>，再次创建</a:t>
            </a:r>
            <a:r>
              <a:rPr lang="en-US" altLang="zh-CN" sz="3200" dirty="0" err="1">
                <a:latin typeface="宋体" panose="02010600030101010101" pitchFamily="2" charset="-122"/>
              </a:rPr>
              <a:t>ResultSet</a:t>
            </a:r>
            <a:r>
              <a:rPr lang="zh-CN" altLang="en-US" sz="3200" dirty="0">
                <a:latin typeface="宋体" panose="02010600030101010101" pitchFamily="2" charset="-122"/>
              </a:rPr>
              <a:t>结果集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对象</a:t>
            </a:r>
            <a:r>
              <a:rPr lang="zh-CN" altLang="en-US" sz="3200" dirty="0">
                <a:latin typeface="宋体" panose="02010600030101010101" pitchFamily="2" charset="-122"/>
              </a:rPr>
              <a:t>。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调用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对象执行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命令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当连接处于自动提交模式时，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执行完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语句</a:t>
            </a:r>
            <a:r>
              <a:rPr lang="zh-CN" altLang="en-US" dirty="0">
                <a:latin typeface="宋体" panose="02010600030101010101" pitchFamily="2" charset="-122"/>
              </a:rPr>
              <a:t>后，将自动提交或还原。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在语句已执行且所有结果返回时，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即认为</a:t>
            </a:r>
            <a:r>
              <a:rPr lang="en-US" altLang="zh-CN" dirty="0">
                <a:latin typeface="宋体" panose="02010600030101010101" pitchFamily="2" charset="-122"/>
              </a:rPr>
              <a:t>Statement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对象</a:t>
            </a:r>
            <a:r>
              <a:rPr lang="zh-CN" altLang="en-US" dirty="0">
                <a:latin typeface="宋体" panose="02010600030101010101" pitchFamily="2" charset="-122"/>
              </a:rPr>
              <a:t>的任务已完成。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 当</a:t>
            </a:r>
            <a:r>
              <a:rPr lang="en-US" altLang="zh-CN" dirty="0" err="1">
                <a:latin typeface="宋体" panose="02010600030101010101" pitchFamily="2" charset="-122"/>
              </a:rPr>
              <a:t>executeQuery</a:t>
            </a:r>
            <a:r>
              <a:rPr lang="en-US" altLang="zh-CN" dirty="0">
                <a:latin typeface="宋体" panose="02010600030101010101" pitchFamily="2" charset="-122"/>
              </a:rPr>
              <a:t>()</a:t>
            </a:r>
            <a:r>
              <a:rPr lang="zh-CN" altLang="en-US" dirty="0">
                <a:latin typeface="宋体" panose="02010600030101010101" pitchFamily="2" charset="-122"/>
              </a:rPr>
              <a:t>方法返回了结果集，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并且检索完</a:t>
            </a:r>
            <a:r>
              <a:rPr lang="en-US" altLang="zh-CN" dirty="0" err="1">
                <a:latin typeface="宋体" panose="02010600030101010101" pitchFamily="2" charset="-122"/>
              </a:rPr>
              <a:t>ResultSet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对象</a:t>
            </a:r>
            <a:r>
              <a:rPr lang="zh-CN" altLang="en-US" dirty="0">
                <a:latin typeface="宋体" panose="02010600030101010101" pitchFamily="2" charset="-122"/>
              </a:rPr>
              <a:t>的所有行时，该语句完成。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调用</a:t>
            </a:r>
            <a:r>
              <a:rPr lang="en-US" altLang="zh-CN" smtClean="0">
                <a:latin typeface="宋体" panose="02010600030101010101" pitchFamily="2" charset="-122"/>
              </a:rPr>
              <a:t>Statement</a:t>
            </a:r>
            <a:r>
              <a:rPr lang="zh-CN" altLang="en-US" smtClean="0">
                <a:latin typeface="宋体" panose="02010600030101010101" pitchFamily="2" charset="-122"/>
              </a:rPr>
              <a:t>对象执行</a:t>
            </a:r>
            <a:r>
              <a:rPr lang="en-US" altLang="zh-CN" smtClean="0">
                <a:latin typeface="宋体" panose="02010600030101010101" pitchFamily="2" charset="-122"/>
              </a:rPr>
              <a:t>SQL</a:t>
            </a:r>
            <a:r>
              <a:rPr lang="zh-CN" altLang="en-US" smtClean="0">
                <a:latin typeface="宋体" panose="02010600030101010101" pitchFamily="2" charset="-122"/>
              </a:rPr>
              <a:t>命令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zh-CN" altLang="en-US" smtClean="0">
                <a:latin typeface="宋体" panose="02010600030101010101" pitchFamily="2" charset="-122"/>
              </a:rPr>
              <a:t>对于</a:t>
            </a:r>
            <a:r>
              <a:rPr lang="en-US" altLang="zh-CN" smtClean="0">
                <a:latin typeface="宋体" panose="02010600030101010101" pitchFamily="2" charset="-122"/>
              </a:rPr>
              <a:t>executeUpdate()</a:t>
            </a:r>
            <a:r>
              <a:rPr lang="zh-CN" altLang="en-US" smtClean="0">
                <a:latin typeface="宋体" panose="02010600030101010101" pitchFamily="2" charset="-122"/>
              </a:rPr>
              <a:t>方法当执行时，语句即可完成，</a:t>
            </a:r>
            <a:endParaRPr lang="zh-CN" altLang="en-US" smtClean="0">
              <a:latin typeface="宋体" panose="02010600030101010101" pitchFamily="2" charset="-122"/>
            </a:endParaRPr>
          </a:p>
          <a:p>
            <a:r>
              <a:rPr lang="zh-CN" altLang="en-US" smtClean="0">
                <a:latin typeface="宋体" panose="02010600030101010101" pitchFamily="2" charset="-122"/>
              </a:rPr>
              <a:t> 但在少数调用</a:t>
            </a:r>
            <a:r>
              <a:rPr lang="en-US" altLang="zh-CN" smtClean="0">
                <a:latin typeface="宋体" panose="02010600030101010101" pitchFamily="2" charset="-122"/>
              </a:rPr>
              <a:t>execute()</a:t>
            </a:r>
            <a:r>
              <a:rPr lang="zh-CN" altLang="en-US" smtClean="0">
                <a:latin typeface="宋体" panose="02010600030101010101" pitchFamily="2" charset="-122"/>
              </a:rPr>
              <a:t>方法的情况中，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1"/>
            <a:r>
              <a:rPr lang="zh-CN" altLang="en-US" smtClean="0">
                <a:latin typeface="宋体" panose="02010600030101010101" pitchFamily="2" charset="-122"/>
              </a:rPr>
              <a:t>在检索所有的结果集或生成的更新计数之后，语句才完成。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41219</Words>
  <Application>WPS 演示</Application>
  <PresentationFormat>全屏显示(4:3)</PresentationFormat>
  <Paragraphs>1993</Paragraphs>
  <Slides>227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227</vt:i4>
      </vt:variant>
    </vt:vector>
  </HeadingPairs>
  <TitlesOfParts>
    <vt:vector size="238" baseType="lpstr">
      <vt:lpstr>Arial</vt:lpstr>
      <vt:lpstr>宋体</vt:lpstr>
      <vt:lpstr>Wingdings</vt:lpstr>
      <vt:lpstr>Times New Roman</vt:lpstr>
      <vt:lpstr>Verdana</vt:lpstr>
      <vt:lpstr>Calibri</vt:lpstr>
      <vt:lpstr>华文隶书</vt:lpstr>
      <vt:lpstr>微软雅黑</vt:lpstr>
      <vt:lpstr>Arial Unicode MS</vt:lpstr>
      <vt:lpstr>Times New Roman</vt:lpstr>
      <vt:lpstr>Profile</vt:lpstr>
      <vt:lpstr>Java EE开发技术基础</vt:lpstr>
      <vt:lpstr>第4章 JDBC数据库基础 </vt:lpstr>
      <vt:lpstr>本章主要内容</vt:lpstr>
      <vt:lpstr>数据库应用开发体系</vt:lpstr>
      <vt:lpstr>JDBC技术概述</vt:lpstr>
      <vt:lpstr>JDBC技术概述</vt:lpstr>
      <vt:lpstr>JDBC技术概述</vt:lpstr>
      <vt:lpstr>JDBC技术概述</vt:lpstr>
      <vt:lpstr>JDBC技术概述</vt:lpstr>
      <vt:lpstr>JDBC驱动程序</vt:lpstr>
      <vt:lpstr>JDBC驱动程序</vt:lpstr>
      <vt:lpstr>JDBC-ODBC桥和ODBC驱动程序</vt:lpstr>
      <vt:lpstr>JDBC-ODBC桥和ODBC驱动程序</vt:lpstr>
      <vt:lpstr>JDBC-ODBC桥和ODBC驱动程序</vt:lpstr>
      <vt:lpstr>JDBC-ODBC桥和ODBC驱动程序</vt:lpstr>
      <vt:lpstr>本地JDBC API和本机Java驱动程序</vt:lpstr>
      <vt:lpstr>本地JDBC API和本机Java驱动程序</vt:lpstr>
      <vt:lpstr>本地JDBC API和本机Java驱动程序</vt:lpstr>
      <vt:lpstr>中间数据访问服务器</vt:lpstr>
      <vt:lpstr>中间数据访问服务器</vt:lpstr>
      <vt:lpstr>中间数据访问服务器</vt:lpstr>
      <vt:lpstr>纯JDBC驱动程序</vt:lpstr>
      <vt:lpstr>纯JDBC驱动程序</vt:lpstr>
      <vt:lpstr>纯JDBC驱动程序</vt:lpstr>
      <vt:lpstr>JDBC API接口</vt:lpstr>
      <vt:lpstr>JDBC API接口</vt:lpstr>
      <vt:lpstr>JDBC API接口</vt:lpstr>
      <vt:lpstr>JDBC API接口</vt:lpstr>
      <vt:lpstr>JDBC API接口</vt:lpstr>
      <vt:lpstr>JDBC API接口</vt:lpstr>
      <vt:lpstr>JDBC API接口</vt:lpstr>
      <vt:lpstr>JDBC数据库编程的步骤</vt:lpstr>
      <vt:lpstr>一个例子</vt:lpstr>
      <vt:lpstr>装载驱动程序</vt:lpstr>
      <vt:lpstr>装载驱动程序</vt:lpstr>
      <vt:lpstr>装载驱动程序</vt:lpstr>
      <vt:lpstr>装载驱动程序</vt:lpstr>
      <vt:lpstr>装载驱动程序</vt:lpstr>
      <vt:lpstr>装载驱动程序</vt:lpstr>
      <vt:lpstr>装载驱动程序</vt:lpstr>
      <vt:lpstr>装载驱动程序</vt:lpstr>
      <vt:lpstr>DriverManager</vt:lpstr>
      <vt:lpstr>DriverManager类</vt:lpstr>
      <vt:lpstr>DriverManager类</vt:lpstr>
      <vt:lpstr>JDBC URL及数据库建立连接</vt:lpstr>
      <vt:lpstr>JDBC URL及数据库建立连接</vt:lpstr>
      <vt:lpstr>JDBC URL及数据库建立连接</vt:lpstr>
      <vt:lpstr>JDBC URL及数据库建立连接</vt:lpstr>
      <vt:lpstr>JDBC URL及数据库建立连接</vt:lpstr>
      <vt:lpstr>JDBC URL及数据库建立连接</vt:lpstr>
      <vt:lpstr>JDBC URL及数据库建立连接</vt:lpstr>
      <vt:lpstr>JDBC URL及数据库建立连接</vt:lpstr>
      <vt:lpstr>JDBC URL及数据库建立连接</vt:lpstr>
      <vt:lpstr>JDBC URL及数据库建立连接</vt:lpstr>
      <vt:lpstr>JDBC URL及数据库建立连接</vt:lpstr>
      <vt:lpstr>由DriverManager类连接数据库</vt:lpstr>
      <vt:lpstr>由DriverManager类连接数据库</vt:lpstr>
      <vt:lpstr>由DriverManager类连接数据库</vt:lpstr>
      <vt:lpstr>由DriverManager类连接数据库</vt:lpstr>
      <vt:lpstr>用驱动程序建立连接的步骤实例</vt:lpstr>
      <vt:lpstr>用驱动程序建立连接的步骤实例</vt:lpstr>
      <vt:lpstr>用驱动程序建立连接的步骤实例</vt:lpstr>
      <vt:lpstr>Connection对象</vt:lpstr>
      <vt:lpstr>Connection对象</vt:lpstr>
      <vt:lpstr>Connection对象示例</vt:lpstr>
      <vt:lpstr>Connection对象示例</vt:lpstr>
      <vt:lpstr>Connection对象</vt:lpstr>
      <vt:lpstr>Connection类的方法</vt:lpstr>
      <vt:lpstr>Connection接口方法</vt:lpstr>
      <vt:lpstr>Connection接口方法</vt:lpstr>
      <vt:lpstr>Connection接口方法</vt:lpstr>
      <vt:lpstr>Connection接口方法举例</vt:lpstr>
      <vt:lpstr>Connection接口方法(略)</vt:lpstr>
      <vt:lpstr>Connection接口方法</vt:lpstr>
      <vt:lpstr>Connection的使用例程</vt:lpstr>
      <vt:lpstr>Connection的使用例程</vt:lpstr>
      <vt:lpstr>Connection的使用例程</vt:lpstr>
      <vt:lpstr>Statement对象</vt:lpstr>
      <vt:lpstr>Statement对象</vt:lpstr>
      <vt:lpstr>Statement对象</vt:lpstr>
      <vt:lpstr>Statement对象</vt:lpstr>
      <vt:lpstr>Statement对象</vt:lpstr>
      <vt:lpstr>Statement对象</vt:lpstr>
      <vt:lpstr>创建Statement对象</vt:lpstr>
      <vt:lpstr>创建Statement对象</vt:lpstr>
      <vt:lpstr>创建Statement对象举例</vt:lpstr>
      <vt:lpstr>创建Statement对象举例</vt:lpstr>
      <vt:lpstr>创建Statement对象举例</vt:lpstr>
      <vt:lpstr>创建Statement对象</vt:lpstr>
      <vt:lpstr>创建Statement对象</vt:lpstr>
      <vt:lpstr>调用Statement对象执行SQL命令</vt:lpstr>
      <vt:lpstr>调用Statement对象执行SQL命令</vt:lpstr>
      <vt:lpstr>调用Statement对象执行SQL命令</vt:lpstr>
      <vt:lpstr>调用Statement对象执行SQL命令举例</vt:lpstr>
      <vt:lpstr>调用Statement对象执行SQL命令举例</vt:lpstr>
      <vt:lpstr>调用Statement对象执行SQL命令</vt:lpstr>
      <vt:lpstr>调用Statement对象执行SQL命令</vt:lpstr>
      <vt:lpstr>调用Statement对象执行SQL命令</vt:lpstr>
      <vt:lpstr>调用Statement对象执行SQL命令</vt:lpstr>
      <vt:lpstr>PowerPoint 演示文稿</vt:lpstr>
      <vt:lpstr>PowerPoint 演示文稿</vt:lpstr>
      <vt:lpstr>PowerPoint 演示文稿</vt:lpstr>
      <vt:lpstr>PreparedStatement接口</vt:lpstr>
      <vt:lpstr>PreparedStatement接口</vt:lpstr>
      <vt:lpstr>PreparedStatement接口</vt:lpstr>
      <vt:lpstr>PreparedStatement接口</vt:lpstr>
      <vt:lpstr>PreparedStatement接口</vt:lpstr>
      <vt:lpstr>PreparedStatement接口</vt:lpstr>
      <vt:lpstr>PreparedStatement接口</vt:lpstr>
      <vt:lpstr>PreparedStatement接口</vt:lpstr>
      <vt:lpstr>PreparedStatement接口</vt:lpstr>
      <vt:lpstr>PreparedStatement对象举例</vt:lpstr>
      <vt:lpstr>PreparedStatement对象举例</vt:lpstr>
      <vt:lpstr>CallableStatement接口(略)</vt:lpstr>
      <vt:lpstr>CallableStatement接口(略)</vt:lpstr>
      <vt:lpstr>CallableStatement接口(略)</vt:lpstr>
      <vt:lpstr>CallableStatement接口(略)</vt:lpstr>
      <vt:lpstr>CallableStatement接口(略)</vt:lpstr>
      <vt:lpstr>ResultSet结果集</vt:lpstr>
      <vt:lpstr>ResultSet结果集</vt:lpstr>
      <vt:lpstr>ResultSet结果集</vt:lpstr>
      <vt:lpstr>ResultSet结果集</vt:lpstr>
      <vt:lpstr>ResultSet结果集</vt:lpstr>
      <vt:lpstr>ResultSet结果集</vt:lpstr>
      <vt:lpstr>ResultSet结果集举例</vt:lpstr>
      <vt:lpstr>ResultSet结果集数据类型和转换</vt:lpstr>
      <vt:lpstr>ResultSet结果集</vt:lpstr>
      <vt:lpstr>ResultSet结果集</vt:lpstr>
      <vt:lpstr>获取结果集中各列的信息</vt:lpstr>
      <vt:lpstr>获取结果集中各列的信息</vt:lpstr>
      <vt:lpstr>获取结果集中各列的信息</vt:lpstr>
      <vt:lpstr>获取结果集中各列的信息</vt:lpstr>
      <vt:lpstr>获取结果集中各列的信息</vt:lpstr>
      <vt:lpstr>可滚动的结果集</vt:lpstr>
      <vt:lpstr>可滚动的结果集</vt:lpstr>
      <vt:lpstr>可滚动的结果集</vt:lpstr>
      <vt:lpstr>可滚动的结果集</vt:lpstr>
      <vt:lpstr>可滚动的结果集类型</vt:lpstr>
      <vt:lpstr>可滚动的结果集类型</vt:lpstr>
      <vt:lpstr>可滚动的结果集类型</vt:lpstr>
      <vt:lpstr>可滚动的结果集类型</vt:lpstr>
      <vt:lpstr>可滚动的结果集类型</vt:lpstr>
      <vt:lpstr>可滚动的结果集类型</vt:lpstr>
      <vt:lpstr>可滚动的结果集类型</vt:lpstr>
      <vt:lpstr>可滚动的结果集类型举例</vt:lpstr>
      <vt:lpstr>ResultSet结果集的主要方法</vt:lpstr>
      <vt:lpstr>ResultSet结果集的主要方法</vt:lpstr>
      <vt:lpstr>ResultSet结果集的主要方法</vt:lpstr>
      <vt:lpstr>ResultSet结果集方法举例</vt:lpstr>
      <vt:lpstr>可更新的结果集</vt:lpstr>
      <vt:lpstr>可更新的结果集</vt:lpstr>
      <vt:lpstr>可更新的结果集</vt:lpstr>
      <vt:lpstr>可更新的结果集</vt:lpstr>
      <vt:lpstr>可更新的结果集</vt:lpstr>
      <vt:lpstr>可更新的结果集</vt:lpstr>
      <vt:lpstr>可更新的结果集</vt:lpstr>
      <vt:lpstr>JDBC数据库编程的步骤</vt:lpstr>
      <vt:lpstr>JSP中的JDBC数据库操作</vt:lpstr>
      <vt:lpstr>JSP中的JDBC数据库操作</vt:lpstr>
      <vt:lpstr>JSP中的JDBC数据库操作</vt:lpstr>
      <vt:lpstr>JDBC数据库查询举例</vt:lpstr>
      <vt:lpstr>JDBC数据库查询举例</vt:lpstr>
      <vt:lpstr>JDBC数据库查询举例</vt:lpstr>
      <vt:lpstr>JDBC数据库查询举例</vt:lpstr>
      <vt:lpstr>JDBC数据库查询举例</vt:lpstr>
      <vt:lpstr>JDBC数据库查询举例</vt:lpstr>
      <vt:lpstr>执行带参数SQL语句的数据库查询</vt:lpstr>
      <vt:lpstr>执行带参数SQL语句的数据库查询</vt:lpstr>
      <vt:lpstr>执行带参数SQL语句的数据库查询</vt:lpstr>
      <vt:lpstr>执行带参数SQL语句的数据库查询</vt:lpstr>
      <vt:lpstr>执行带参数SQL语句的数据库查询</vt:lpstr>
      <vt:lpstr>执行带参数SQL语句的数据库查询</vt:lpstr>
      <vt:lpstr>执行带参数SQL语句的数据库查询</vt:lpstr>
      <vt:lpstr>执行带参数SQL语句的数据库查询</vt:lpstr>
      <vt:lpstr>执行带参数SQL语句的数据库查询</vt:lpstr>
      <vt:lpstr>执行带参数SQL语句的数据库查询</vt:lpstr>
      <vt:lpstr>反向获取数据表</vt:lpstr>
      <vt:lpstr>反向获取数据表</vt:lpstr>
      <vt:lpstr>反向获取数据表举例</vt:lpstr>
      <vt:lpstr>反向获取数据表举例</vt:lpstr>
      <vt:lpstr>分页显示数据表</vt:lpstr>
      <vt:lpstr>分页显示数据表</vt:lpstr>
      <vt:lpstr>分页显示数据表</vt:lpstr>
      <vt:lpstr>分页显示数据表举例</vt:lpstr>
      <vt:lpstr>分页显示数据表举例</vt:lpstr>
      <vt:lpstr>分页显示数据表举例</vt:lpstr>
      <vt:lpstr>分页显示数据表举例</vt:lpstr>
      <vt:lpstr>分页显示数据表举例</vt:lpstr>
      <vt:lpstr>分页显示数据表举例</vt:lpstr>
      <vt:lpstr>分页显示数据表举例</vt:lpstr>
      <vt:lpstr>数据表插入记录</vt:lpstr>
      <vt:lpstr>数据表插入记录</vt:lpstr>
      <vt:lpstr>数据表插入记录举例</vt:lpstr>
      <vt:lpstr>数据表插入记录举例</vt:lpstr>
      <vt:lpstr>数据表插入记录举例</vt:lpstr>
      <vt:lpstr>数据表插入记录举例</vt:lpstr>
      <vt:lpstr>数据表删除记录</vt:lpstr>
      <vt:lpstr>数据表删除记录举例</vt:lpstr>
      <vt:lpstr>数据表删除记录举例</vt:lpstr>
      <vt:lpstr>数据表删除记录举例</vt:lpstr>
      <vt:lpstr>数据表修改记录</vt:lpstr>
      <vt:lpstr>数据表修改记录举例</vt:lpstr>
      <vt:lpstr>数据表修改记录举例</vt:lpstr>
      <vt:lpstr>数据表修改记录举例</vt:lpstr>
      <vt:lpstr>数据表修改记录举例</vt:lpstr>
      <vt:lpstr>数据绑定显示记录</vt:lpstr>
      <vt:lpstr>数据绑定显示记录</vt:lpstr>
      <vt:lpstr>数据绑定显示记录举例</vt:lpstr>
      <vt:lpstr>数据绑定显示记录举例</vt:lpstr>
      <vt:lpstr>数据绑定显示记录举例</vt:lpstr>
      <vt:lpstr>数据绑定显示记录举例</vt:lpstr>
      <vt:lpstr>数据绑定显示记录举例</vt:lpstr>
      <vt:lpstr>数据绑定修改记录</vt:lpstr>
      <vt:lpstr>数据绑定修改记录举例</vt:lpstr>
      <vt:lpstr>数据绑定修改记录举例</vt:lpstr>
      <vt:lpstr>数据绑定修改记录举例</vt:lpstr>
      <vt:lpstr>数据绑定修改记录举例</vt:lpstr>
      <vt:lpstr>数据绑定修改记录举例</vt:lpstr>
      <vt:lpstr>数据绑定修改记录举例</vt:lpstr>
      <vt:lpstr>数据绑定修改记录举例</vt:lpstr>
      <vt:lpstr>数据绑定修改记录举例</vt:lpstr>
      <vt:lpstr>数据绑定修改记录举例</vt:lpstr>
      <vt:lpstr>数据绑定修改记录举例</vt:lpstr>
      <vt:lpstr>数据绑定修改记录举例</vt:lpstr>
      <vt:lpstr>数据绑定修改记录举例</vt:lpstr>
      <vt:lpstr>数据绑定修改记录举例</vt:lpstr>
      <vt:lpstr>数据绑定修改记录举例</vt:lpstr>
    </vt:vector>
  </TitlesOfParts>
  <Company>Jetstep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EE架构与程序设计</dc:title>
  <dc:creator>liwg</dc:creator>
  <cp:lastModifiedBy>旅途的中点</cp:lastModifiedBy>
  <cp:revision>302</cp:revision>
  <dcterms:created xsi:type="dcterms:W3CDTF">2008-09-12T02:21:00Z</dcterms:created>
  <dcterms:modified xsi:type="dcterms:W3CDTF">2021-03-17T02:31:54Z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