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8"/>
  </p:notesMasterIdLst>
  <p:handoutMasterIdLst>
    <p:handoutMasterId r:id="rId119"/>
  </p:handoutMasterIdLst>
  <p:sldIdLst>
    <p:sldId id="256" r:id="rId2"/>
    <p:sldId id="278" r:id="rId3"/>
    <p:sldId id="279" r:id="rId4"/>
    <p:sldId id="273" r:id="rId5"/>
    <p:sldId id="274" r:id="rId6"/>
    <p:sldId id="275" r:id="rId7"/>
    <p:sldId id="276" r:id="rId8"/>
    <p:sldId id="277" r:id="rId9"/>
    <p:sldId id="281" r:id="rId10"/>
    <p:sldId id="282" r:id="rId11"/>
    <p:sldId id="283" r:id="rId12"/>
    <p:sldId id="284"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280" r:id="rId36"/>
    <p:sldId id="308" r:id="rId37"/>
    <p:sldId id="309" r:id="rId38"/>
    <p:sldId id="285" r:id="rId39"/>
    <p:sldId id="312" r:id="rId40"/>
    <p:sldId id="313"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8" r:id="rId65"/>
    <p:sldId id="339" r:id="rId66"/>
    <p:sldId id="340" r:id="rId67"/>
    <p:sldId id="341" r:id="rId68"/>
    <p:sldId id="342" r:id="rId69"/>
    <p:sldId id="343" r:id="rId70"/>
    <p:sldId id="344" r:id="rId71"/>
    <p:sldId id="345" r:id="rId72"/>
    <p:sldId id="346" r:id="rId73"/>
    <p:sldId id="347" r:id="rId74"/>
    <p:sldId id="348" r:id="rId75"/>
    <p:sldId id="405" r:id="rId76"/>
    <p:sldId id="349" r:id="rId77"/>
    <p:sldId id="350" r:id="rId78"/>
    <p:sldId id="351" r:id="rId79"/>
    <p:sldId id="352" r:id="rId80"/>
    <p:sldId id="353" r:id="rId81"/>
    <p:sldId id="354" r:id="rId82"/>
    <p:sldId id="355" r:id="rId83"/>
    <p:sldId id="356" r:id="rId84"/>
    <p:sldId id="357" r:id="rId85"/>
    <p:sldId id="358" r:id="rId86"/>
    <p:sldId id="359" r:id="rId87"/>
    <p:sldId id="360" r:id="rId88"/>
    <p:sldId id="361" r:id="rId89"/>
    <p:sldId id="362" r:id="rId90"/>
    <p:sldId id="364" r:id="rId91"/>
    <p:sldId id="365" r:id="rId92"/>
    <p:sldId id="367" r:id="rId93"/>
    <p:sldId id="368" r:id="rId94"/>
    <p:sldId id="372" r:id="rId95"/>
    <p:sldId id="373" r:id="rId96"/>
    <p:sldId id="376" r:id="rId97"/>
    <p:sldId id="377" r:id="rId98"/>
    <p:sldId id="378" r:id="rId99"/>
    <p:sldId id="381" r:id="rId100"/>
    <p:sldId id="382" r:id="rId101"/>
    <p:sldId id="383" r:id="rId102"/>
    <p:sldId id="384" r:id="rId103"/>
    <p:sldId id="385" r:id="rId104"/>
    <p:sldId id="386" r:id="rId105"/>
    <p:sldId id="387" r:id="rId106"/>
    <p:sldId id="388" r:id="rId107"/>
    <p:sldId id="389" r:id="rId108"/>
    <p:sldId id="391" r:id="rId109"/>
    <p:sldId id="392" r:id="rId110"/>
    <p:sldId id="394" r:id="rId111"/>
    <p:sldId id="395" r:id="rId112"/>
    <p:sldId id="396" r:id="rId113"/>
    <p:sldId id="400" r:id="rId114"/>
    <p:sldId id="402" r:id="rId115"/>
    <p:sldId id="403" r:id="rId116"/>
    <p:sldId id="404" r:id="rId1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1pPr>
    <a:lvl2pPr marL="4572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2pPr>
    <a:lvl3pPr marL="9144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3pPr>
    <a:lvl4pPr marL="13716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4pPr>
    <a:lvl5pPr marL="1828800" algn="l" rtl="0" eaLnBrk="0" fontAlgn="base" hangingPunct="0">
      <a:spcBef>
        <a:spcPct val="0"/>
      </a:spcBef>
      <a:spcAft>
        <a:spcPct val="0"/>
      </a:spcAft>
      <a:defRPr kern="1200">
        <a:solidFill>
          <a:schemeClr val="accent2"/>
        </a:solidFill>
        <a:latin typeface="Arial" panose="020B0604020202020204" pitchFamily="34" charset="0"/>
        <a:ea typeface="华文行楷" panose="02010800040101010101" pitchFamily="2" charset="-122"/>
        <a:cs typeface="+mn-cs"/>
      </a:defRPr>
    </a:lvl5pPr>
    <a:lvl6pPr marL="22860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6pPr>
    <a:lvl7pPr marL="27432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7pPr>
    <a:lvl8pPr marL="32004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8pPr>
    <a:lvl9pPr marL="3657600" algn="l" defTabSz="914400" rtl="0" eaLnBrk="1" latinLnBrk="0" hangingPunct="1">
      <a:defRPr kern="120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DDDDDD"/>
    <a:srgbClr val="663300"/>
    <a:srgbClr val="000066"/>
    <a:srgbClr val="CC0000"/>
    <a:srgbClr val="800000"/>
    <a:srgbClr val="A5002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68" autoAdjust="0"/>
    <p:restoredTop sz="93011" autoAdjust="0"/>
  </p:normalViewPr>
  <p:slideViewPr>
    <p:cSldViewPr>
      <p:cViewPr varScale="1">
        <p:scale>
          <a:sx n="147" d="100"/>
          <a:sy n="147" d="100"/>
        </p:scale>
        <p:origin x="106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58861CB1-2DB1-4256-BB94-0EEBAE101418}"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8EF60001-8084-4C5B-92D7-731FFEB3A4E5}" type="slidenum">
              <a:rPr lang="zh-CN" altLang="en-US"/>
              <a:t>‹#›</a:t>
            </a:fld>
            <a:endParaRPr lang="en-US" altLang="zh-CN"/>
          </a:p>
        </p:txBody>
      </p:sp>
    </p:spTree>
    <p:extLst>
      <p:ext uri="{BB962C8B-B14F-4D97-AF65-F5344CB8AC3E}">
        <p14:creationId xmlns:p14="http://schemas.microsoft.com/office/powerpoint/2010/main" val="3972244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1E4DFF-5C5E-4C87-ACA4-1FB8529F255C}" type="slidenum">
              <a:rPr lang="zh-CN" altLang="en-US" smtClean="0"/>
              <a:t>1</a:t>
            </a:fld>
            <a:endParaRPr lang="en-US" altLang="zh-CN"/>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欢迎辞</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EF60001-8084-4C5B-92D7-731FFEB3A4E5}" type="slidenum">
              <a:rPr lang="zh-CN" altLang="en-US" smtClean="0"/>
              <a:t>49</a:t>
            </a:fld>
            <a:endParaRPr lang="en-US" altLang="zh-CN"/>
          </a:p>
        </p:txBody>
      </p:sp>
    </p:spTree>
    <p:extLst>
      <p:ext uri="{BB962C8B-B14F-4D97-AF65-F5344CB8AC3E}">
        <p14:creationId xmlns:p14="http://schemas.microsoft.com/office/powerpoint/2010/main" val="3451303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6"/>
          <p:cNvGrpSpPr/>
          <p:nvPr userDrawn="1"/>
        </p:nvGrpSpPr>
        <p:grpSpPr bwMode="auto">
          <a:xfrm>
            <a:off x="0" y="0"/>
            <a:ext cx="9144000" cy="908050"/>
            <a:chOff x="0" y="0"/>
            <a:chExt cx="9144000" cy="908720"/>
          </a:xfrm>
        </p:grpSpPr>
        <p:sp>
          <p:nvSpPr>
            <p:cNvPr id="5" name="矩形 4"/>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6"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3DCDCEAF-927C-4222-9DB1-55C5C0CDE942}" type="slidenum">
              <a:rPr lang="zh-CN" altLang="en-US"/>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4" name="组合 6"/>
          <p:cNvGrpSpPr/>
          <p:nvPr userDrawn="1"/>
        </p:nvGrpSpPr>
        <p:grpSpPr bwMode="auto">
          <a:xfrm>
            <a:off x="0" y="0"/>
            <a:ext cx="9144000" cy="908050"/>
            <a:chOff x="0" y="0"/>
            <a:chExt cx="9144000" cy="908720"/>
          </a:xfrm>
        </p:grpSpPr>
        <p:sp>
          <p:nvSpPr>
            <p:cNvPr id="5" name="矩形 4"/>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6"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B9A8A4C-0449-46CA-832E-F3D2BA27F784}" type="slidenum">
              <a:rPr lang="zh-CN" altLang="en-US"/>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组合 6"/>
          <p:cNvGrpSpPr/>
          <p:nvPr userDrawn="1"/>
        </p:nvGrpSpPr>
        <p:grpSpPr bwMode="auto">
          <a:xfrm>
            <a:off x="0" y="0"/>
            <a:ext cx="9144000" cy="908050"/>
            <a:chOff x="0" y="0"/>
            <a:chExt cx="9144000" cy="908720"/>
          </a:xfrm>
        </p:grpSpPr>
        <p:sp>
          <p:nvSpPr>
            <p:cNvPr id="5" name="矩形 4"/>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6"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1B0DDBF-F9E7-4254-BE86-E974D79D0453}" type="slidenum">
              <a:rPr lang="zh-CN" altLang="en-US"/>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6"/>
          <p:cNvGrpSpPr/>
          <p:nvPr userDrawn="1"/>
        </p:nvGrpSpPr>
        <p:grpSpPr bwMode="auto">
          <a:xfrm>
            <a:off x="0" y="0"/>
            <a:ext cx="9144000" cy="908050"/>
            <a:chOff x="0" y="0"/>
            <a:chExt cx="9144000" cy="908720"/>
          </a:xfrm>
        </p:grpSpPr>
        <p:sp>
          <p:nvSpPr>
            <p:cNvPr id="5" name="矩形 4"/>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6"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CCFC900-B2BB-432E-A6D9-AF0DC3037D0D}" type="slidenum">
              <a:rPr lang="zh-CN" altLang="en-US"/>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6"/>
          <p:cNvGrpSpPr/>
          <p:nvPr userDrawn="1"/>
        </p:nvGrpSpPr>
        <p:grpSpPr bwMode="auto">
          <a:xfrm>
            <a:off x="0" y="0"/>
            <a:ext cx="9144000" cy="908050"/>
            <a:chOff x="0" y="0"/>
            <a:chExt cx="9144000" cy="908720"/>
          </a:xfrm>
        </p:grpSpPr>
        <p:sp>
          <p:nvSpPr>
            <p:cNvPr id="5" name="矩形 4"/>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6"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D61F8AD8-EE36-456C-BD8D-9CA2211FA378}" type="slidenum">
              <a:rPr lang="zh-CN" altLang="en-US"/>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5" name="组合 6"/>
          <p:cNvGrpSpPr/>
          <p:nvPr userDrawn="1"/>
        </p:nvGrpSpPr>
        <p:grpSpPr bwMode="auto">
          <a:xfrm>
            <a:off x="0" y="0"/>
            <a:ext cx="9144000" cy="908050"/>
            <a:chOff x="0" y="0"/>
            <a:chExt cx="9144000" cy="908720"/>
          </a:xfrm>
        </p:grpSpPr>
        <p:sp>
          <p:nvSpPr>
            <p:cNvPr id="6" name="矩形 5"/>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7"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0B0A667B-DFC3-4DD8-8EEA-4E18E10956D7}" type="slidenum">
              <a:rPr lang="zh-CN" altLang="en-US"/>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7" name="组合 6"/>
          <p:cNvGrpSpPr/>
          <p:nvPr userDrawn="1"/>
        </p:nvGrpSpPr>
        <p:grpSpPr bwMode="auto">
          <a:xfrm>
            <a:off x="0" y="0"/>
            <a:ext cx="9144000" cy="908050"/>
            <a:chOff x="0" y="0"/>
            <a:chExt cx="9144000" cy="908720"/>
          </a:xfrm>
        </p:grpSpPr>
        <p:sp>
          <p:nvSpPr>
            <p:cNvPr id="8" name="矩形 7"/>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9"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Rectangle 4"/>
          <p:cNvSpPr>
            <a:spLocks noGrp="1" noChangeArrowheads="1"/>
          </p:cNvSpPr>
          <p:nvPr>
            <p:ph type="dt" sz="half" idx="10"/>
          </p:nvPr>
        </p:nvSpPr>
        <p:spPr/>
        <p:txBody>
          <a:bodyPr/>
          <a:lstStyle>
            <a:lvl1pPr>
              <a:defRPr/>
            </a:lvl1pPr>
          </a:lstStyle>
          <a:p>
            <a:pPr>
              <a:defRPr/>
            </a:pPr>
            <a:endParaRPr lang="en-US" altLang="zh-CN"/>
          </a:p>
        </p:txBody>
      </p:sp>
      <p:sp>
        <p:nvSpPr>
          <p:cNvPr id="11" name="Rectangle 5"/>
          <p:cNvSpPr>
            <a:spLocks noGrp="1" noChangeArrowheads="1"/>
          </p:cNvSpPr>
          <p:nvPr>
            <p:ph type="ftr" sz="quarter" idx="11"/>
          </p:nvPr>
        </p:nvSpPr>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p:txBody>
          <a:bodyPr/>
          <a:lstStyle>
            <a:lvl1pPr>
              <a:defRPr/>
            </a:lvl1pPr>
          </a:lstStyle>
          <a:p>
            <a:pPr>
              <a:defRPr/>
            </a:pPr>
            <a:fld id="{0F28987E-528B-43CC-B9CC-613983F67FBB}" type="slidenum">
              <a:rPr lang="zh-CN" altLang="en-US"/>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 name="组合 6"/>
          <p:cNvGrpSpPr/>
          <p:nvPr userDrawn="1"/>
        </p:nvGrpSpPr>
        <p:grpSpPr bwMode="auto">
          <a:xfrm>
            <a:off x="0" y="0"/>
            <a:ext cx="9144000" cy="908050"/>
            <a:chOff x="0" y="0"/>
            <a:chExt cx="9144000" cy="908720"/>
          </a:xfrm>
        </p:grpSpPr>
        <p:sp>
          <p:nvSpPr>
            <p:cNvPr id="4" name="矩形 3"/>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5"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p:txBody>
          <a:bodyPr/>
          <a:lstStyle/>
          <a:p>
            <a:r>
              <a:rPr lang="zh-CN" altLang="en-US"/>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B7D1F696-81ED-4CD6-8263-4EC76CCD3724}" type="slidenum">
              <a:rPr lang="zh-CN" altLang="en-US"/>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6"/>
          <p:cNvGrpSpPr/>
          <p:nvPr userDrawn="1"/>
        </p:nvGrpSpPr>
        <p:grpSpPr bwMode="auto">
          <a:xfrm>
            <a:off x="0" y="0"/>
            <a:ext cx="9144000" cy="908050"/>
            <a:chOff x="0" y="0"/>
            <a:chExt cx="9144000" cy="908720"/>
          </a:xfrm>
        </p:grpSpPr>
        <p:sp>
          <p:nvSpPr>
            <p:cNvPr id="3" name="矩形 2"/>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4"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FB8450F-8131-4322-A13C-424B08234E1F}" type="slidenum">
              <a:rPr lang="zh-CN" altLang="en-US"/>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组合 6"/>
          <p:cNvGrpSpPr/>
          <p:nvPr userDrawn="1"/>
        </p:nvGrpSpPr>
        <p:grpSpPr bwMode="auto">
          <a:xfrm>
            <a:off x="0" y="0"/>
            <a:ext cx="9144000" cy="908050"/>
            <a:chOff x="0" y="0"/>
            <a:chExt cx="9144000" cy="908720"/>
          </a:xfrm>
        </p:grpSpPr>
        <p:sp>
          <p:nvSpPr>
            <p:cNvPr id="6" name="矩形 5"/>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7"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9BE93792-C91C-4DCE-ACD3-AC86829C9F54}" type="slidenum">
              <a:rPr lang="zh-CN" altLang="en-US"/>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5" name="组合 6"/>
          <p:cNvGrpSpPr/>
          <p:nvPr userDrawn="1"/>
        </p:nvGrpSpPr>
        <p:grpSpPr bwMode="auto">
          <a:xfrm>
            <a:off x="0" y="0"/>
            <a:ext cx="9144000" cy="908050"/>
            <a:chOff x="0" y="0"/>
            <a:chExt cx="9144000" cy="908720"/>
          </a:xfrm>
        </p:grpSpPr>
        <p:sp>
          <p:nvSpPr>
            <p:cNvPr id="6" name="矩形 5"/>
            <p:cNvSpPr>
              <a:spLocks noChangeArrowheads="1"/>
            </p:cNvSpPr>
            <p:nvPr userDrawn="1"/>
          </p:nvSpPr>
          <p:spPr bwMode="auto">
            <a:xfrm>
              <a:off x="0" y="0"/>
              <a:ext cx="9144000" cy="908720"/>
            </a:xfrm>
            <a:prstGeom prst="rect">
              <a:avLst/>
            </a:prstGeom>
            <a:solidFill>
              <a:schemeClr val="bg1"/>
            </a:solidFill>
            <a:ln w="6350" algn="ctr">
              <a:solidFill>
                <a:schemeClr val="bg1"/>
              </a:solidFill>
              <a:round/>
            </a:ln>
          </p:spPr>
          <p:txBody>
            <a:bodyPr anchor="ctr">
              <a:spAutoFit/>
            </a:bodyPr>
            <a:lstStyle>
              <a:lvl1pPr algn="ctr">
                <a:defRPr>
                  <a:solidFill>
                    <a:schemeClr val="accent2"/>
                  </a:solidFill>
                  <a:latin typeface="Arial" panose="020B0604020202020204" pitchFamily="34" charset="0"/>
                  <a:ea typeface="华文行楷" panose="02010800040101010101" pitchFamily="2" charset="-122"/>
                </a:defRPr>
              </a:lvl1pPr>
              <a:lvl2pPr marL="742950" indent="-285750" algn="ctr">
                <a:defRPr>
                  <a:solidFill>
                    <a:schemeClr val="accent2"/>
                  </a:solidFill>
                  <a:latin typeface="Arial" panose="020B0604020202020204" pitchFamily="34" charset="0"/>
                  <a:ea typeface="华文行楷" panose="02010800040101010101" pitchFamily="2" charset="-122"/>
                </a:defRPr>
              </a:lvl2pPr>
              <a:lvl3pPr marL="1143000" indent="-228600" algn="ctr">
                <a:defRPr>
                  <a:solidFill>
                    <a:schemeClr val="accent2"/>
                  </a:solidFill>
                  <a:latin typeface="Arial" panose="020B0604020202020204" pitchFamily="34" charset="0"/>
                  <a:ea typeface="华文行楷" panose="02010800040101010101" pitchFamily="2" charset="-122"/>
                </a:defRPr>
              </a:lvl3pPr>
              <a:lvl4pPr marL="1600200" indent="-228600" algn="ctr">
                <a:defRPr>
                  <a:solidFill>
                    <a:schemeClr val="accent2"/>
                  </a:solidFill>
                  <a:latin typeface="Arial" panose="020B0604020202020204" pitchFamily="34" charset="0"/>
                  <a:ea typeface="华文行楷" panose="02010800040101010101" pitchFamily="2" charset="-122"/>
                </a:defRPr>
              </a:lvl4pPr>
              <a:lvl5pPr marL="2057400" indent="-228600" algn="ctr">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accent2"/>
                  </a:solidFill>
                  <a:latin typeface="Arial" panose="020B0604020202020204" pitchFamily="34" charset="0"/>
                  <a:ea typeface="华文行楷" panose="02010800040101010101" pitchFamily="2" charset="-122"/>
                </a:defRPr>
              </a:lvl9pPr>
            </a:lstStyle>
            <a:p>
              <a:pPr eaLnBrk="1" hangingPunct="1">
                <a:defRPr/>
              </a:pPr>
              <a:endParaRPr lang="zh-CN" altLang="en-US"/>
            </a:p>
          </p:txBody>
        </p:sp>
        <p:pic>
          <p:nvPicPr>
            <p:cNvPr id="7" name="图片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6624"/>
              <a:ext cx="5436096" cy="5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AAAA7561-1CB6-4C6E-8207-4399C78F64EC}" type="slidenum">
              <a:rPr lang="zh-CN" altLang="en-US"/>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lgn="l" eaLnBrk="1" hangingPunct="1">
              <a:defRPr kumimoji="1" sz="1400">
                <a:solidFill>
                  <a:schemeClr val="tx1"/>
                </a:solidFill>
                <a:latin typeface="+mn-lt"/>
                <a:ea typeface="+mn-ea"/>
              </a:defRPr>
            </a:lvl1pPr>
          </a:lstStyle>
          <a:p>
            <a:pPr>
              <a:defRPr/>
            </a:pPr>
            <a:endParaRPr lang="en-US" altLang="zh-CN"/>
          </a:p>
        </p:txBody>
      </p:sp>
      <p:sp>
        <p:nvSpPr>
          <p:cNvPr id="176133"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kumimoji="1" sz="1400">
                <a:solidFill>
                  <a:schemeClr val="tx1"/>
                </a:solidFill>
                <a:latin typeface="+mn-lt"/>
                <a:ea typeface="+mn-ea"/>
              </a:defRPr>
            </a:lvl1pPr>
          </a:lstStyle>
          <a:p>
            <a:pPr>
              <a:defRPr/>
            </a:pPr>
            <a:endParaRPr lang="en-US" altLang="zh-CN"/>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3077CF68-689A-459F-A221-EDBD7D0FC6C0}"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hdr="0" ftr="0" dt="0"/>
  <p:txStyles>
    <p:title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EAAE73C-0CF9-40FF-8A19-767840CA4705}" type="slidenum">
              <a:rPr lang="zh-CN" altLang="en-US" sz="1400" smtClean="0">
                <a:latin typeface="+mn-lt"/>
                <a:ea typeface="+mn-ea"/>
                <a:cs typeface="+mn-ea"/>
                <a:sym typeface="+mn-lt"/>
              </a:rPr>
              <a:t>1</a:t>
            </a:fld>
            <a:endParaRPr lang="en-US" altLang="zh-CN" sz="1400">
              <a:latin typeface="+mn-lt"/>
              <a:ea typeface="+mn-ea"/>
              <a:cs typeface="+mn-ea"/>
              <a:sym typeface="+mn-lt"/>
            </a:endParaRPr>
          </a:p>
        </p:txBody>
      </p:sp>
      <p:sp>
        <p:nvSpPr>
          <p:cNvPr id="15363" name="Rectangle 2"/>
          <p:cNvSpPr>
            <a:spLocks noGrp="1" noChangeArrowheads="1"/>
          </p:cNvSpPr>
          <p:nvPr>
            <p:ph type="ctrTitle"/>
          </p:nvPr>
        </p:nvSpPr>
        <p:spPr>
          <a:xfrm>
            <a:off x="684213" y="1916113"/>
            <a:ext cx="8064500" cy="1081087"/>
          </a:xfrm>
        </p:spPr>
        <p:txBody>
          <a:bodyPr/>
          <a:lstStyle/>
          <a:p>
            <a:pPr eaLnBrk="1" hangingPunct="1"/>
            <a:r>
              <a:rPr lang="en-US" altLang="zh-CN" sz="4800" dirty="0">
                <a:solidFill>
                  <a:srgbClr val="800000"/>
                </a:solidFill>
                <a:latin typeface="+mn-lt"/>
                <a:ea typeface="+mn-ea"/>
                <a:cs typeface="+mn-ea"/>
                <a:sym typeface="+mn-lt"/>
              </a:rPr>
              <a:t>Java EE </a:t>
            </a:r>
            <a:r>
              <a:rPr lang="zh-CN" altLang="en-US" sz="4800" dirty="0">
                <a:solidFill>
                  <a:srgbClr val="800000"/>
                </a:solidFill>
                <a:latin typeface="+mn-lt"/>
                <a:ea typeface="+mn-ea"/>
                <a:cs typeface="+mn-ea"/>
                <a:sym typeface="+mn-lt"/>
              </a:rPr>
              <a:t>开发技术基础</a:t>
            </a:r>
          </a:p>
        </p:txBody>
      </p:sp>
      <p:sp>
        <p:nvSpPr>
          <p:cNvPr id="15364" name="Rectangle 3"/>
          <p:cNvSpPr>
            <a:spLocks noGrp="1" noChangeArrowheads="1"/>
          </p:cNvSpPr>
          <p:nvPr>
            <p:ph type="subTitle" idx="1"/>
          </p:nvPr>
        </p:nvSpPr>
        <p:spPr>
          <a:xfrm>
            <a:off x="4592638" y="3500438"/>
            <a:ext cx="4152900" cy="936625"/>
          </a:xfrm>
        </p:spPr>
        <p:txBody>
          <a:bodyPr/>
          <a:lstStyle/>
          <a:p>
            <a:pPr algn="r" eaLnBrk="1" hangingPunct="1"/>
            <a:r>
              <a:rPr lang="zh-CN" altLang="en-US" sz="2800" b="1" dirty="0">
                <a:cs typeface="+mn-ea"/>
                <a:sym typeface="+mn-lt"/>
              </a:rPr>
              <a:t>陆悠 </a:t>
            </a:r>
            <a:r>
              <a:rPr lang="en-US" altLang="zh-CN" sz="2800" b="1">
                <a:cs typeface="+mn-ea"/>
                <a:sym typeface="+mn-lt"/>
              </a:rPr>
              <a:t>2021</a:t>
            </a:r>
            <a:r>
              <a:rPr lang="zh-CN" altLang="en-US" sz="2800" b="1">
                <a:cs typeface="+mn-ea"/>
                <a:sym typeface="+mn-lt"/>
              </a:rPr>
              <a:t>年</a:t>
            </a:r>
            <a:r>
              <a:rPr lang="en-US" altLang="zh-CN" sz="2800" b="1" dirty="0">
                <a:cs typeface="+mn-ea"/>
                <a:sym typeface="+mn-lt"/>
              </a:rPr>
              <a:t>2</a:t>
            </a:r>
            <a:r>
              <a:rPr lang="zh-CN" altLang="en-US" sz="2800" b="1" dirty="0">
                <a:cs typeface="+mn-ea"/>
                <a:sym typeface="+mn-lt"/>
              </a:rPr>
              <a:t>月</a:t>
            </a:r>
            <a:endParaRPr lang="en-US" altLang="zh-CN" sz="2800" b="1" dirty="0">
              <a:cs typeface="+mn-ea"/>
              <a:sym typeface="+mn-lt"/>
            </a:endParaRPr>
          </a:p>
          <a:p>
            <a:pPr algn="r" eaLnBrk="1" hangingPunct="1"/>
            <a:r>
              <a:rPr lang="en-US" altLang="zh-CN" sz="1800" dirty="0">
                <a:cs typeface="+mn-ea"/>
                <a:sym typeface="+mn-lt"/>
              </a:rPr>
              <a:t>luyou@usts.edu.cn</a:t>
            </a:r>
            <a:endParaRPr lang="zh-CN" altLang="en-US" sz="18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830800B0-052E-4F78-A7CE-73FB80501774}"/>
              </a:ext>
            </a:extLst>
          </p:cNvPr>
          <p:cNvSpPr>
            <a:spLocks noGrp="1"/>
          </p:cNvSpPr>
          <p:nvPr>
            <p:ph type="title"/>
          </p:nvPr>
        </p:nvSpPr>
        <p:spPr>
          <a:xfrm>
            <a:off x="225967" y="404664"/>
            <a:ext cx="8229600" cy="8509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zh-CN" altLang="en-US" sz="2400" dirty="0">
                <a:solidFill>
                  <a:schemeClr val="tx1"/>
                </a:solidFill>
                <a:latin typeface="+mn-lt"/>
                <a:ea typeface="+mn-ea"/>
                <a:cs typeface="+mn-ea"/>
                <a:sym typeface="+mn-lt"/>
              </a:rPr>
              <a:t>Ｅ</a:t>
            </a:r>
            <a:r>
              <a:rPr lang="zh-CN" altLang="zh-CN" sz="2800" dirty="0">
                <a:solidFill>
                  <a:schemeClr val="tx1"/>
                </a:solidFill>
                <a:latin typeface="+mn-lt"/>
                <a:ea typeface="+mn-ea"/>
                <a:cs typeface="+mn-ea"/>
                <a:sym typeface="+mn-lt"/>
              </a:rPr>
              <a:t>．</a:t>
            </a:r>
            <a:r>
              <a:rPr lang="de-DE" altLang="zh-CN" sz="2800" dirty="0">
                <a:solidFill>
                  <a:schemeClr val="tx1"/>
                </a:solidFill>
                <a:latin typeface="+mn-lt"/>
                <a:ea typeface="+mn-ea"/>
                <a:cs typeface="+mn-ea"/>
                <a:sym typeface="+mn-lt"/>
              </a:rPr>
              <a:t>Web</a:t>
            </a:r>
            <a:endParaRPr lang="zh-CN" altLang="en-US" sz="2800" dirty="0">
              <a:solidFill>
                <a:schemeClr val="tx1"/>
              </a:solidFill>
              <a:latin typeface="+mn-lt"/>
              <a:ea typeface="+mn-ea"/>
              <a:cs typeface="+mn-ea"/>
              <a:sym typeface="+mn-lt"/>
            </a:endParaRPr>
          </a:p>
        </p:txBody>
      </p:sp>
      <p:sp>
        <p:nvSpPr>
          <p:cNvPr id="21507" name="文本框 5">
            <a:extLst>
              <a:ext uri="{FF2B5EF4-FFF2-40B4-BE49-F238E27FC236}">
                <a16:creationId xmlns:a16="http://schemas.microsoft.com/office/drawing/2014/main" id="{DDAD9D8D-57FF-4997-A796-88743E9A4FB0}"/>
              </a:ext>
            </a:extLst>
          </p:cNvPr>
          <p:cNvSpPr txBox="1">
            <a:spLocks noChangeArrowheads="1"/>
          </p:cNvSpPr>
          <p:nvPr/>
        </p:nvSpPr>
        <p:spPr bwMode="auto">
          <a:xfrm>
            <a:off x="250825" y="1255564"/>
            <a:ext cx="8642350"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Wingdings" panose="05000000000000000000" pitchFamily="2" charset="2"/>
              <a:buChar char="ü"/>
            </a:pPr>
            <a:r>
              <a:rPr lang="de-DE" altLang="zh-CN" sz="2000" dirty="0">
                <a:latin typeface="+mn-lt"/>
                <a:ea typeface="+mn-ea"/>
                <a:cs typeface="+mn-ea"/>
                <a:sym typeface="+mn-lt"/>
              </a:rPr>
              <a:t>Web</a:t>
            </a:r>
            <a:r>
              <a:rPr lang="zh-CN" altLang="zh-CN" sz="2000" dirty="0">
                <a:latin typeface="+mn-lt"/>
                <a:ea typeface="+mn-ea"/>
                <a:cs typeface="+mn-ea"/>
                <a:sym typeface="+mn-lt"/>
              </a:rPr>
              <a:t>层由</a:t>
            </a:r>
            <a:r>
              <a:rPr lang="de-DE" altLang="zh-CN" sz="2000" dirty="0">
                <a:solidFill>
                  <a:srgbClr val="0F06BA"/>
                </a:solidFill>
                <a:latin typeface="+mn-lt"/>
                <a:ea typeface="+mn-ea"/>
                <a:cs typeface="+mn-ea"/>
                <a:sym typeface="+mn-lt"/>
              </a:rPr>
              <a:t>Spring-web</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Spring-webmvc</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Spring-websocket</a:t>
            </a:r>
            <a:r>
              <a:rPr lang="zh-CN" altLang="zh-CN" sz="2000" dirty="0">
                <a:solidFill>
                  <a:srgbClr val="0F06BA"/>
                </a:solidFill>
                <a:latin typeface="+mn-lt"/>
                <a:ea typeface="+mn-ea"/>
                <a:cs typeface="+mn-ea"/>
                <a:sym typeface="+mn-lt"/>
              </a:rPr>
              <a:t>和</a:t>
            </a:r>
            <a:r>
              <a:rPr lang="de-DE" altLang="zh-CN" sz="2000" dirty="0">
                <a:solidFill>
                  <a:srgbClr val="0F06BA"/>
                </a:solidFill>
                <a:latin typeface="+mn-lt"/>
                <a:ea typeface="+mn-ea"/>
                <a:cs typeface="+mn-ea"/>
                <a:sym typeface="+mn-lt"/>
              </a:rPr>
              <a:t>Portlet</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组成</a:t>
            </a:r>
            <a:endParaRPr lang="en-US" altLang="zh-CN" sz="2000" dirty="0">
              <a:latin typeface="+mn-lt"/>
              <a:ea typeface="+mn-ea"/>
              <a:cs typeface="+mn-ea"/>
              <a:sym typeface="+mn-lt"/>
            </a:endParaRPr>
          </a:p>
          <a:p>
            <a:pPr marL="719138" lvl="1" indent="-342900">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Spring-web</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：提供了基本的</a:t>
            </a:r>
            <a:r>
              <a:rPr lang="de-DE" altLang="zh-CN" sz="2000" dirty="0">
                <a:latin typeface="+mn-lt"/>
                <a:ea typeface="+mn-ea"/>
                <a:cs typeface="+mn-ea"/>
                <a:sym typeface="+mn-lt"/>
              </a:rPr>
              <a:t>Web</a:t>
            </a:r>
            <a:r>
              <a:rPr lang="zh-CN" altLang="zh-CN" sz="2000" dirty="0">
                <a:latin typeface="+mn-lt"/>
                <a:ea typeface="+mn-ea"/>
                <a:cs typeface="+mn-ea"/>
                <a:sym typeface="+mn-lt"/>
              </a:rPr>
              <a:t>开发集成功能。例如：多文件上传功能、使用</a:t>
            </a:r>
            <a:r>
              <a:rPr lang="de-DE" altLang="zh-CN" sz="2000" dirty="0">
                <a:latin typeface="+mn-lt"/>
                <a:ea typeface="+mn-ea"/>
                <a:cs typeface="+mn-ea"/>
                <a:sym typeface="+mn-lt"/>
              </a:rPr>
              <a:t>Servlet</a:t>
            </a:r>
            <a:r>
              <a:rPr lang="zh-CN" altLang="zh-CN" sz="2000" dirty="0">
                <a:latin typeface="+mn-lt"/>
                <a:ea typeface="+mn-ea"/>
                <a:cs typeface="+mn-ea"/>
                <a:sym typeface="+mn-lt"/>
              </a:rPr>
              <a:t>监听器初始化一个</a:t>
            </a:r>
            <a:r>
              <a:rPr lang="de-DE" altLang="zh-CN" sz="2000" dirty="0">
                <a:latin typeface="+mn-lt"/>
                <a:ea typeface="+mn-ea"/>
                <a:cs typeface="+mn-ea"/>
                <a:sym typeface="+mn-lt"/>
              </a:rPr>
              <a:t>IoC</a:t>
            </a:r>
            <a:r>
              <a:rPr lang="zh-CN" altLang="zh-CN" sz="2000" dirty="0">
                <a:latin typeface="+mn-lt"/>
                <a:ea typeface="+mn-ea"/>
                <a:cs typeface="+mn-ea"/>
                <a:sym typeface="+mn-lt"/>
              </a:rPr>
              <a:t>容器以及</a:t>
            </a:r>
            <a:r>
              <a:rPr lang="de-DE" altLang="zh-CN" sz="2000" dirty="0">
                <a:latin typeface="+mn-lt"/>
                <a:ea typeface="+mn-ea"/>
                <a:cs typeface="+mn-ea"/>
                <a:sym typeface="+mn-lt"/>
              </a:rPr>
              <a:t>Web</a:t>
            </a:r>
            <a:r>
              <a:rPr lang="zh-CN" altLang="zh-CN" sz="2000" dirty="0">
                <a:latin typeface="+mn-lt"/>
                <a:ea typeface="+mn-ea"/>
                <a:cs typeface="+mn-ea"/>
                <a:sym typeface="+mn-lt"/>
              </a:rPr>
              <a:t>应用上下文。</a:t>
            </a:r>
          </a:p>
          <a:p>
            <a:pPr marL="719138" lvl="1" indent="-342900">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Spring-webmvc</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：也称为</a:t>
            </a:r>
            <a:r>
              <a:rPr lang="de-DE" altLang="zh-CN" sz="2000" dirty="0">
                <a:latin typeface="+mn-lt"/>
                <a:ea typeface="+mn-ea"/>
                <a:cs typeface="+mn-ea"/>
                <a:sym typeface="+mn-lt"/>
              </a:rPr>
              <a:t>Web-Servlet</a:t>
            </a:r>
            <a:r>
              <a:rPr lang="zh-CN" altLang="zh-CN" sz="2000" dirty="0">
                <a:latin typeface="+mn-lt"/>
                <a:ea typeface="+mn-ea"/>
                <a:cs typeface="+mn-ea"/>
                <a:sym typeface="+mn-lt"/>
              </a:rPr>
              <a:t>模块，包含用于</a:t>
            </a:r>
            <a:r>
              <a:rPr lang="de-DE" altLang="zh-CN" sz="2000" dirty="0">
                <a:latin typeface="+mn-lt"/>
                <a:ea typeface="+mn-ea"/>
                <a:cs typeface="+mn-ea"/>
                <a:sym typeface="+mn-lt"/>
              </a:rPr>
              <a:t>Web</a:t>
            </a:r>
            <a:r>
              <a:rPr lang="zh-CN" altLang="zh-CN" sz="2000" dirty="0">
                <a:latin typeface="+mn-lt"/>
                <a:ea typeface="+mn-ea"/>
                <a:cs typeface="+mn-ea"/>
                <a:sym typeface="+mn-lt"/>
              </a:rPr>
              <a:t>应用程序的</a:t>
            </a:r>
            <a:r>
              <a:rPr lang="de-DE" altLang="zh-CN" sz="2000" dirty="0">
                <a:latin typeface="+mn-lt"/>
                <a:ea typeface="+mn-ea"/>
                <a:cs typeface="+mn-ea"/>
                <a:sym typeface="+mn-lt"/>
              </a:rPr>
              <a:t>Spring MVC</a:t>
            </a:r>
            <a:r>
              <a:rPr lang="zh-CN" altLang="zh-CN" sz="2000" dirty="0">
                <a:latin typeface="+mn-lt"/>
                <a:ea typeface="+mn-ea"/>
                <a:cs typeface="+mn-ea"/>
                <a:sym typeface="+mn-lt"/>
              </a:rPr>
              <a:t>和</a:t>
            </a:r>
            <a:r>
              <a:rPr lang="de-DE" altLang="zh-CN" sz="2000" dirty="0">
                <a:latin typeface="+mn-lt"/>
                <a:ea typeface="+mn-ea"/>
                <a:cs typeface="+mn-ea"/>
                <a:sym typeface="+mn-lt"/>
              </a:rPr>
              <a:t>REST Web Services</a:t>
            </a:r>
            <a:r>
              <a:rPr lang="zh-CN" altLang="zh-CN" sz="2000" dirty="0">
                <a:latin typeface="+mn-lt"/>
                <a:ea typeface="+mn-ea"/>
                <a:cs typeface="+mn-ea"/>
                <a:sym typeface="+mn-lt"/>
              </a:rPr>
              <a:t>实现。</a:t>
            </a:r>
            <a:r>
              <a:rPr lang="de-DE" altLang="zh-CN" sz="2000" dirty="0">
                <a:latin typeface="+mn-lt"/>
                <a:ea typeface="+mn-ea"/>
                <a:cs typeface="+mn-ea"/>
                <a:sym typeface="+mn-lt"/>
              </a:rPr>
              <a:t> Spring MVC</a:t>
            </a:r>
            <a:r>
              <a:rPr lang="zh-CN" altLang="zh-CN" sz="2000" dirty="0">
                <a:latin typeface="+mn-lt"/>
                <a:ea typeface="+mn-ea"/>
                <a:cs typeface="+mn-ea"/>
                <a:sym typeface="+mn-lt"/>
              </a:rPr>
              <a:t>框架提供了领域模型代码和</a:t>
            </a:r>
            <a:r>
              <a:rPr lang="de-DE" altLang="zh-CN" sz="2000" dirty="0">
                <a:latin typeface="+mn-lt"/>
                <a:ea typeface="+mn-ea"/>
                <a:cs typeface="+mn-ea"/>
                <a:sym typeface="+mn-lt"/>
              </a:rPr>
              <a:t>Web</a:t>
            </a:r>
            <a:r>
              <a:rPr lang="zh-CN" altLang="zh-CN" sz="2000" dirty="0">
                <a:latin typeface="+mn-lt"/>
                <a:ea typeface="+mn-ea"/>
                <a:cs typeface="+mn-ea"/>
                <a:sym typeface="+mn-lt"/>
              </a:rPr>
              <a:t>表单之间的清晰分离，并与</a:t>
            </a:r>
            <a:r>
              <a:rPr lang="en-US" altLang="zh-CN" sz="2000" dirty="0">
                <a:latin typeface="+mn-lt"/>
                <a:ea typeface="+mn-ea"/>
                <a:cs typeface="+mn-ea"/>
                <a:sym typeface="+mn-lt"/>
              </a:rPr>
              <a:t>  </a:t>
            </a:r>
            <a:r>
              <a:rPr lang="de-DE" altLang="zh-CN" sz="2000" dirty="0">
                <a:latin typeface="+mn-lt"/>
                <a:ea typeface="+mn-ea"/>
                <a:cs typeface="+mn-ea"/>
                <a:sym typeface="+mn-lt"/>
              </a:rPr>
              <a:t>Spring Framework</a:t>
            </a:r>
            <a:r>
              <a:rPr lang="zh-CN" altLang="zh-CN" sz="2000" dirty="0">
                <a:latin typeface="+mn-lt"/>
                <a:ea typeface="+mn-ea"/>
                <a:cs typeface="+mn-ea"/>
                <a:sym typeface="+mn-lt"/>
              </a:rPr>
              <a:t>的所有其他功能集成，本书后续章节将会详细讲解</a:t>
            </a:r>
            <a:r>
              <a:rPr lang="de-DE" altLang="zh-CN" sz="2000" dirty="0">
                <a:latin typeface="+mn-lt"/>
                <a:ea typeface="+mn-ea"/>
                <a:cs typeface="+mn-ea"/>
                <a:sym typeface="+mn-lt"/>
              </a:rPr>
              <a:t>Spring MVC</a:t>
            </a:r>
            <a:r>
              <a:rPr lang="zh-CN" altLang="zh-CN" sz="2000" dirty="0">
                <a:latin typeface="+mn-lt"/>
                <a:ea typeface="+mn-ea"/>
                <a:cs typeface="+mn-ea"/>
                <a:sym typeface="+mn-lt"/>
              </a:rPr>
              <a:t>框架。</a:t>
            </a:r>
          </a:p>
          <a:p>
            <a:pPr marL="719138" lvl="1" indent="-342900">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Spring-websocket</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a:t>
            </a:r>
            <a:r>
              <a:rPr lang="de-DE" altLang="zh-CN" sz="2000" dirty="0">
                <a:latin typeface="+mn-lt"/>
                <a:ea typeface="+mn-ea"/>
                <a:cs typeface="+mn-ea"/>
                <a:sym typeface="+mn-lt"/>
              </a:rPr>
              <a:t>Spring 4.0</a:t>
            </a:r>
            <a:r>
              <a:rPr lang="zh-CN" altLang="zh-CN" sz="2000" dirty="0">
                <a:latin typeface="+mn-lt"/>
                <a:ea typeface="+mn-ea"/>
                <a:cs typeface="+mn-ea"/>
                <a:sym typeface="+mn-lt"/>
              </a:rPr>
              <a:t>后新增的模块，它提供了</a:t>
            </a:r>
            <a:r>
              <a:rPr lang="de-DE" altLang="zh-CN" sz="2000" dirty="0">
                <a:latin typeface="+mn-lt"/>
                <a:ea typeface="+mn-ea"/>
                <a:cs typeface="+mn-ea"/>
                <a:sym typeface="+mn-lt"/>
              </a:rPr>
              <a:t>WebSocket</a:t>
            </a:r>
            <a:r>
              <a:rPr lang="zh-CN" altLang="zh-CN" sz="2000" dirty="0">
                <a:latin typeface="+mn-lt"/>
                <a:ea typeface="+mn-ea"/>
                <a:cs typeface="+mn-ea"/>
                <a:sym typeface="+mn-lt"/>
              </a:rPr>
              <a:t>和</a:t>
            </a:r>
            <a:r>
              <a:rPr lang="de-DE" altLang="zh-CN" sz="2000" dirty="0">
                <a:latin typeface="+mn-lt"/>
                <a:ea typeface="+mn-ea"/>
                <a:cs typeface="+mn-ea"/>
                <a:sym typeface="+mn-lt"/>
              </a:rPr>
              <a:t>SockJS</a:t>
            </a:r>
            <a:r>
              <a:rPr lang="zh-CN" altLang="zh-CN" sz="2000" dirty="0">
                <a:latin typeface="+mn-lt"/>
                <a:ea typeface="+mn-ea"/>
                <a:cs typeface="+mn-ea"/>
                <a:sym typeface="+mn-lt"/>
              </a:rPr>
              <a:t>的实现。</a:t>
            </a:r>
          </a:p>
          <a:p>
            <a:pPr marL="719138" lvl="1" indent="-342900">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Portlet</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：类似于</a:t>
            </a:r>
            <a:r>
              <a:rPr lang="de-DE" altLang="zh-CN" sz="2000" dirty="0">
                <a:latin typeface="+mn-lt"/>
                <a:ea typeface="+mn-ea"/>
                <a:cs typeface="+mn-ea"/>
                <a:sym typeface="+mn-lt"/>
              </a:rPr>
              <a:t>Servlet</a:t>
            </a:r>
            <a:r>
              <a:rPr lang="zh-CN" altLang="zh-CN" sz="2000" dirty="0">
                <a:latin typeface="+mn-lt"/>
                <a:ea typeface="+mn-ea"/>
                <a:cs typeface="+mn-ea"/>
                <a:sym typeface="+mn-lt"/>
              </a:rPr>
              <a:t>模块的功能，提供了在</a:t>
            </a:r>
            <a:r>
              <a:rPr lang="de-DE" altLang="zh-CN" sz="2000" dirty="0">
                <a:latin typeface="+mn-lt"/>
                <a:ea typeface="+mn-ea"/>
                <a:cs typeface="+mn-ea"/>
                <a:sym typeface="+mn-lt"/>
              </a:rPr>
              <a:t>Portlet</a:t>
            </a:r>
            <a:r>
              <a:rPr lang="zh-CN" altLang="zh-CN" sz="2000" dirty="0">
                <a:latin typeface="+mn-lt"/>
                <a:ea typeface="+mn-ea"/>
                <a:cs typeface="+mn-ea"/>
                <a:sym typeface="+mn-lt"/>
              </a:rPr>
              <a:t>环境中使用</a:t>
            </a:r>
            <a:r>
              <a:rPr lang="de-DE" altLang="zh-CN" sz="2000" dirty="0">
                <a:latin typeface="+mn-lt"/>
                <a:ea typeface="+mn-ea"/>
                <a:cs typeface="+mn-ea"/>
                <a:sym typeface="+mn-lt"/>
              </a:rPr>
              <a:t>MVC</a:t>
            </a:r>
            <a:r>
              <a:rPr lang="zh-CN" altLang="zh-CN" sz="2000" dirty="0">
                <a:latin typeface="+mn-lt"/>
                <a:ea typeface="+mn-ea"/>
                <a:cs typeface="+mn-ea"/>
                <a:sym typeface="+mn-lt"/>
              </a:rPr>
              <a:t>实现。</a:t>
            </a:r>
            <a:endParaRPr lang="zh-CN" altLang="en-US" sz="2000" dirty="0">
              <a:latin typeface="+mn-lt"/>
              <a:ea typeface="+mn-ea"/>
              <a:cs typeface="+mn-ea"/>
              <a:sym typeface="+mn-lt"/>
            </a:endParaRPr>
          </a:p>
        </p:txBody>
      </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CF52C096-7A70-499A-804A-E538E0D1DB8E}"/>
              </a:ext>
            </a:extLst>
          </p:cNvPr>
          <p:cNvSpPr>
            <a:spLocks noGrp="1"/>
          </p:cNvSpPr>
          <p:nvPr>
            <p:ph type="title"/>
          </p:nvPr>
        </p:nvSpPr>
        <p:spPr>
          <a:xfrm>
            <a:off x="179512" y="620688"/>
            <a:ext cx="8229600" cy="7064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5.1  Spring</a:t>
            </a:r>
            <a:r>
              <a:rPr lang="zh-CN" altLang="zh-CN" sz="3200" dirty="0">
                <a:latin typeface="+mn-lt"/>
                <a:ea typeface="+mn-ea"/>
                <a:cs typeface="+mn-ea"/>
                <a:sym typeface="+mn-lt"/>
              </a:rPr>
              <a:t>的数据库编程</a:t>
            </a:r>
            <a:endParaRPr lang="zh-CN" altLang="en-US" sz="3200" dirty="0">
              <a:latin typeface="+mn-lt"/>
              <a:ea typeface="+mn-ea"/>
              <a:cs typeface="+mn-ea"/>
              <a:sym typeface="+mn-lt"/>
            </a:endParaRPr>
          </a:p>
        </p:txBody>
      </p:sp>
      <p:sp>
        <p:nvSpPr>
          <p:cNvPr id="14339" name="文本框 1">
            <a:extLst>
              <a:ext uri="{FF2B5EF4-FFF2-40B4-BE49-F238E27FC236}">
                <a16:creationId xmlns:a16="http://schemas.microsoft.com/office/drawing/2014/main" id="{8A685DC2-6D32-4A81-967F-F4AA5168A152}"/>
              </a:ext>
            </a:extLst>
          </p:cNvPr>
          <p:cNvSpPr txBox="1">
            <a:spLocks noChangeArrowheads="1"/>
          </p:cNvSpPr>
          <p:nvPr/>
        </p:nvSpPr>
        <p:spPr bwMode="auto">
          <a:xfrm>
            <a:off x="457200" y="1412875"/>
            <a:ext cx="83629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数据库编程是互联网编程的基础，</a:t>
            </a:r>
            <a:r>
              <a:rPr lang="en-US" altLang="zh-CN" sz="2000" dirty="0">
                <a:latin typeface="+mn-lt"/>
                <a:ea typeface="+mn-ea"/>
                <a:cs typeface="+mn-ea"/>
                <a:sym typeface="+mn-lt"/>
              </a:rPr>
              <a:t>Spring</a:t>
            </a:r>
            <a:r>
              <a:rPr lang="zh-CN" altLang="zh-CN" sz="2000" dirty="0">
                <a:latin typeface="+mn-lt"/>
                <a:ea typeface="+mn-ea"/>
                <a:cs typeface="+mn-ea"/>
                <a:sym typeface="+mn-lt"/>
              </a:rPr>
              <a:t>框架为开发者提供了</a:t>
            </a:r>
            <a:r>
              <a:rPr lang="en-US" altLang="zh-CN" sz="2000" dirty="0">
                <a:latin typeface="+mn-lt"/>
                <a:ea typeface="+mn-ea"/>
                <a:cs typeface="+mn-ea"/>
                <a:sym typeface="+mn-lt"/>
              </a:rPr>
              <a:t>JDBC</a:t>
            </a:r>
            <a:r>
              <a:rPr lang="zh-CN" altLang="zh-CN" sz="2000" dirty="0">
                <a:latin typeface="+mn-lt"/>
                <a:ea typeface="+mn-ea"/>
                <a:cs typeface="+mn-ea"/>
                <a:sym typeface="+mn-lt"/>
              </a:rPr>
              <a:t>模板模式，即</a:t>
            </a:r>
            <a:r>
              <a:rPr lang="en-US" altLang="zh-CN" sz="2000" dirty="0" err="1">
                <a:latin typeface="+mn-lt"/>
                <a:ea typeface="+mn-ea"/>
                <a:cs typeface="+mn-ea"/>
                <a:sym typeface="+mn-lt"/>
              </a:rPr>
              <a:t>jdbcTemplate</a:t>
            </a:r>
            <a:r>
              <a:rPr lang="zh-CN" altLang="zh-CN" sz="2000" dirty="0">
                <a:latin typeface="+mn-lt"/>
                <a:ea typeface="+mn-ea"/>
                <a:cs typeface="+mn-ea"/>
                <a:sym typeface="+mn-lt"/>
              </a:rPr>
              <a:t>，它可以简化许多代码，但在实际应用中</a:t>
            </a:r>
            <a:r>
              <a:rPr lang="en-US" altLang="zh-CN" sz="2000" dirty="0" err="1">
                <a:latin typeface="+mn-lt"/>
                <a:ea typeface="+mn-ea"/>
                <a:cs typeface="+mn-ea"/>
                <a:sym typeface="+mn-lt"/>
              </a:rPr>
              <a:t>jdbcTemplate</a:t>
            </a:r>
            <a:r>
              <a:rPr lang="zh-CN" altLang="zh-CN" sz="2000" dirty="0">
                <a:latin typeface="+mn-lt"/>
                <a:ea typeface="+mn-ea"/>
                <a:cs typeface="+mn-ea"/>
                <a:sym typeface="+mn-lt"/>
              </a:rPr>
              <a:t>并不常用。工作更多的时候，用的是</a:t>
            </a:r>
            <a:r>
              <a:rPr lang="en-US" altLang="zh-CN" sz="2000" dirty="0">
                <a:latin typeface="+mn-lt"/>
                <a:ea typeface="+mn-ea"/>
                <a:cs typeface="+mn-ea"/>
                <a:sym typeface="+mn-lt"/>
              </a:rPr>
              <a:t>Hibernate</a:t>
            </a:r>
            <a:r>
              <a:rPr lang="zh-CN" altLang="zh-CN" sz="2000" dirty="0">
                <a:latin typeface="+mn-lt"/>
                <a:ea typeface="+mn-ea"/>
                <a:cs typeface="+mn-ea"/>
                <a:sym typeface="+mn-lt"/>
              </a:rPr>
              <a:t>框架和</a:t>
            </a:r>
            <a:r>
              <a:rPr lang="en-US" altLang="zh-CN" sz="2000" dirty="0" err="1">
                <a:latin typeface="+mn-lt"/>
                <a:ea typeface="+mn-ea"/>
                <a:cs typeface="+mn-ea"/>
                <a:sym typeface="+mn-lt"/>
              </a:rPr>
              <a:t>MyBatis</a:t>
            </a:r>
            <a:r>
              <a:rPr lang="zh-CN" altLang="zh-CN" sz="2000" dirty="0">
                <a:latin typeface="+mn-lt"/>
                <a:ea typeface="+mn-ea"/>
                <a:cs typeface="+mn-ea"/>
                <a:sym typeface="+mn-lt"/>
              </a:rPr>
              <a:t>框架进行数据库编程。</a:t>
            </a:r>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DAFD2706-FCAA-4D66-96BC-A2DDB0D43D6A}"/>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354D25F-9300-4A53-8DC9-A608F2EBE164}"/>
              </a:ext>
            </a:extLst>
          </p:cNvPr>
          <p:cNvSpPr>
            <a:spLocks noGrp="1"/>
          </p:cNvSpPr>
          <p:nvPr>
            <p:ph type="title"/>
          </p:nvPr>
        </p:nvSpPr>
        <p:spPr>
          <a:xfrm>
            <a:off x="40693" y="535067"/>
            <a:ext cx="8229600" cy="7064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5.1.1  Spring JDBC</a:t>
            </a:r>
            <a:r>
              <a:rPr lang="zh-CN" altLang="zh-CN" sz="3200" dirty="0">
                <a:latin typeface="+mn-lt"/>
                <a:ea typeface="+mn-ea"/>
                <a:cs typeface="+mn-ea"/>
                <a:sym typeface="+mn-lt"/>
              </a:rPr>
              <a:t>的配置</a:t>
            </a:r>
            <a:endParaRPr lang="zh-CN" altLang="en-US" sz="3200" dirty="0">
              <a:latin typeface="+mn-lt"/>
              <a:ea typeface="+mn-ea"/>
              <a:cs typeface="+mn-ea"/>
              <a:sym typeface="+mn-lt"/>
            </a:endParaRPr>
          </a:p>
        </p:txBody>
      </p:sp>
      <p:sp>
        <p:nvSpPr>
          <p:cNvPr id="15363" name="文本框 3">
            <a:extLst>
              <a:ext uri="{FF2B5EF4-FFF2-40B4-BE49-F238E27FC236}">
                <a16:creationId xmlns:a16="http://schemas.microsoft.com/office/drawing/2014/main" id="{F23E3C68-0276-4675-AFA5-633F4AE209CD}"/>
              </a:ext>
            </a:extLst>
          </p:cNvPr>
          <p:cNvSpPr txBox="1">
            <a:spLocks noChangeArrowheads="1"/>
          </p:cNvSpPr>
          <p:nvPr/>
        </p:nvSpPr>
        <p:spPr bwMode="auto">
          <a:xfrm>
            <a:off x="0" y="1132761"/>
            <a:ext cx="9122996"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chemeClr val="accent2">
                    <a:lumMod val="75000"/>
                  </a:schemeClr>
                </a:solidFill>
                <a:latin typeface="+mn-lt"/>
                <a:ea typeface="+mn-ea"/>
                <a:cs typeface="+mn-ea"/>
                <a:sym typeface="+mn-lt"/>
              </a:rPr>
              <a:t>    </a:t>
            </a:r>
            <a:r>
              <a:rPr lang="zh-CN" altLang="zh-CN" dirty="0">
                <a:solidFill>
                  <a:schemeClr val="accent2">
                    <a:lumMod val="75000"/>
                  </a:schemeClr>
                </a:solidFill>
                <a:latin typeface="+mn-lt"/>
                <a:ea typeface="+mn-ea"/>
                <a:cs typeface="+mn-ea"/>
                <a:sym typeface="+mn-lt"/>
              </a:rPr>
              <a:t>本节</a:t>
            </a:r>
            <a:r>
              <a:rPr lang="en-US" altLang="zh-CN" dirty="0">
                <a:solidFill>
                  <a:schemeClr val="accent2">
                    <a:lumMod val="75000"/>
                  </a:schemeClr>
                </a:solidFill>
                <a:latin typeface="+mn-lt"/>
                <a:ea typeface="+mn-ea"/>
                <a:cs typeface="+mn-ea"/>
                <a:sym typeface="+mn-lt"/>
              </a:rPr>
              <a:t>Spring</a:t>
            </a:r>
            <a:r>
              <a:rPr lang="zh-CN" altLang="zh-CN" dirty="0">
                <a:solidFill>
                  <a:schemeClr val="accent2">
                    <a:lumMod val="75000"/>
                  </a:schemeClr>
                </a:solidFill>
                <a:latin typeface="+mn-lt"/>
                <a:ea typeface="+mn-ea"/>
                <a:cs typeface="+mn-ea"/>
                <a:sym typeface="+mn-lt"/>
              </a:rPr>
              <a:t>数据库编程主要使用</a:t>
            </a:r>
            <a:r>
              <a:rPr lang="en-US" altLang="zh-CN" dirty="0">
                <a:solidFill>
                  <a:schemeClr val="accent2">
                    <a:lumMod val="75000"/>
                  </a:schemeClr>
                </a:solidFill>
                <a:latin typeface="+mn-lt"/>
                <a:ea typeface="+mn-ea"/>
                <a:cs typeface="+mn-ea"/>
                <a:sym typeface="+mn-lt"/>
              </a:rPr>
              <a:t>Spring JDBC</a:t>
            </a:r>
            <a:r>
              <a:rPr lang="zh-CN" altLang="zh-CN" dirty="0">
                <a:solidFill>
                  <a:schemeClr val="accent2">
                    <a:lumMod val="75000"/>
                  </a:schemeClr>
                </a:solidFill>
                <a:latin typeface="+mn-lt"/>
                <a:ea typeface="+mn-ea"/>
                <a:cs typeface="+mn-ea"/>
                <a:sym typeface="+mn-lt"/>
              </a:rPr>
              <a:t>模块的</a:t>
            </a:r>
            <a:r>
              <a:rPr lang="en-US" altLang="zh-CN" dirty="0">
                <a:solidFill>
                  <a:schemeClr val="accent2">
                    <a:lumMod val="75000"/>
                  </a:schemeClr>
                </a:solidFill>
                <a:latin typeface="+mn-lt"/>
                <a:ea typeface="+mn-ea"/>
                <a:cs typeface="+mn-ea"/>
                <a:sym typeface="+mn-lt"/>
              </a:rPr>
              <a:t>core</a:t>
            </a:r>
            <a:r>
              <a:rPr lang="zh-CN" altLang="zh-CN" dirty="0">
                <a:solidFill>
                  <a:schemeClr val="accent2">
                    <a:lumMod val="75000"/>
                  </a:schemeClr>
                </a:solidFill>
                <a:latin typeface="+mn-lt"/>
                <a:ea typeface="+mn-ea"/>
                <a:cs typeface="+mn-ea"/>
                <a:sym typeface="+mn-lt"/>
              </a:rPr>
              <a:t>和</a:t>
            </a:r>
            <a:r>
              <a:rPr lang="en-US" altLang="zh-CN" dirty="0" err="1">
                <a:solidFill>
                  <a:schemeClr val="accent2">
                    <a:lumMod val="75000"/>
                  </a:schemeClr>
                </a:solidFill>
                <a:latin typeface="+mn-lt"/>
                <a:ea typeface="+mn-ea"/>
                <a:cs typeface="+mn-ea"/>
                <a:sym typeface="+mn-lt"/>
              </a:rPr>
              <a:t>dataSource</a:t>
            </a:r>
            <a:r>
              <a:rPr lang="zh-CN" altLang="zh-CN" dirty="0">
                <a:solidFill>
                  <a:schemeClr val="accent2">
                    <a:lumMod val="75000"/>
                  </a:schemeClr>
                </a:solidFill>
                <a:latin typeface="+mn-lt"/>
                <a:ea typeface="+mn-ea"/>
                <a:cs typeface="+mn-ea"/>
                <a:sym typeface="+mn-lt"/>
              </a:rPr>
              <a:t>包。</a:t>
            </a:r>
            <a:r>
              <a:rPr lang="en-US" altLang="zh-CN" dirty="0">
                <a:solidFill>
                  <a:schemeClr val="accent2">
                    <a:lumMod val="75000"/>
                  </a:schemeClr>
                </a:solidFill>
                <a:latin typeface="+mn-lt"/>
                <a:ea typeface="+mn-ea"/>
                <a:cs typeface="+mn-ea"/>
                <a:sym typeface="+mn-lt"/>
              </a:rPr>
              <a:t>core</a:t>
            </a:r>
            <a:r>
              <a:rPr lang="zh-CN" altLang="zh-CN" dirty="0">
                <a:solidFill>
                  <a:schemeClr val="accent2">
                    <a:lumMod val="75000"/>
                  </a:schemeClr>
                </a:solidFill>
                <a:latin typeface="+mn-lt"/>
                <a:ea typeface="+mn-ea"/>
                <a:cs typeface="+mn-ea"/>
                <a:sym typeface="+mn-lt"/>
              </a:rPr>
              <a:t>包是</a:t>
            </a:r>
            <a:r>
              <a:rPr lang="en-US" altLang="zh-CN" dirty="0">
                <a:solidFill>
                  <a:schemeClr val="accent2">
                    <a:lumMod val="75000"/>
                  </a:schemeClr>
                </a:solidFill>
                <a:latin typeface="+mn-lt"/>
                <a:ea typeface="+mn-ea"/>
                <a:cs typeface="+mn-ea"/>
                <a:sym typeface="+mn-lt"/>
              </a:rPr>
              <a:t>JDBC</a:t>
            </a:r>
            <a:r>
              <a:rPr lang="zh-CN" altLang="zh-CN" dirty="0">
                <a:solidFill>
                  <a:schemeClr val="accent2">
                    <a:lumMod val="75000"/>
                  </a:schemeClr>
                </a:solidFill>
                <a:latin typeface="+mn-lt"/>
                <a:ea typeface="+mn-ea"/>
                <a:cs typeface="+mn-ea"/>
                <a:sym typeface="+mn-lt"/>
              </a:rPr>
              <a:t>的核心功能包，包括常用的</a:t>
            </a:r>
            <a:r>
              <a:rPr lang="en-US" altLang="zh-CN" dirty="0" err="1">
                <a:solidFill>
                  <a:schemeClr val="accent2">
                    <a:lumMod val="75000"/>
                  </a:schemeClr>
                </a:solidFill>
                <a:latin typeface="+mn-lt"/>
                <a:ea typeface="+mn-ea"/>
                <a:cs typeface="+mn-ea"/>
                <a:sym typeface="+mn-lt"/>
              </a:rPr>
              <a:t>JdbcTemplate</a:t>
            </a:r>
            <a:r>
              <a:rPr lang="zh-CN" altLang="zh-CN" dirty="0">
                <a:solidFill>
                  <a:schemeClr val="accent2">
                    <a:lumMod val="75000"/>
                  </a:schemeClr>
                </a:solidFill>
                <a:latin typeface="+mn-lt"/>
                <a:ea typeface="+mn-ea"/>
                <a:cs typeface="+mn-ea"/>
                <a:sym typeface="+mn-lt"/>
              </a:rPr>
              <a:t>类；</a:t>
            </a:r>
            <a:r>
              <a:rPr lang="en-US" altLang="zh-CN" dirty="0" err="1">
                <a:solidFill>
                  <a:schemeClr val="accent2">
                    <a:lumMod val="75000"/>
                  </a:schemeClr>
                </a:solidFill>
                <a:latin typeface="+mn-lt"/>
                <a:ea typeface="+mn-ea"/>
                <a:cs typeface="+mn-ea"/>
                <a:sym typeface="+mn-lt"/>
              </a:rPr>
              <a:t>dataSource</a:t>
            </a:r>
            <a:r>
              <a:rPr lang="zh-CN" altLang="zh-CN" dirty="0">
                <a:solidFill>
                  <a:schemeClr val="accent2">
                    <a:lumMod val="75000"/>
                  </a:schemeClr>
                </a:solidFill>
                <a:latin typeface="+mn-lt"/>
                <a:ea typeface="+mn-ea"/>
                <a:cs typeface="+mn-ea"/>
                <a:sym typeface="+mn-lt"/>
              </a:rPr>
              <a:t>包是访问数据源的工具类包。使用</a:t>
            </a:r>
            <a:r>
              <a:rPr lang="en-US" altLang="zh-CN" dirty="0">
                <a:solidFill>
                  <a:schemeClr val="accent2">
                    <a:lumMod val="75000"/>
                  </a:schemeClr>
                </a:solidFill>
                <a:latin typeface="+mn-lt"/>
                <a:ea typeface="+mn-ea"/>
                <a:cs typeface="+mn-ea"/>
                <a:sym typeface="+mn-lt"/>
              </a:rPr>
              <a:t>Spring JDBC</a:t>
            </a:r>
            <a:r>
              <a:rPr lang="zh-CN" altLang="zh-CN" dirty="0">
                <a:solidFill>
                  <a:schemeClr val="accent2">
                    <a:lumMod val="75000"/>
                  </a:schemeClr>
                </a:solidFill>
                <a:latin typeface="+mn-lt"/>
                <a:ea typeface="+mn-ea"/>
                <a:cs typeface="+mn-ea"/>
                <a:sym typeface="+mn-lt"/>
              </a:rPr>
              <a:t>操作数据库，需要对其进行配置。</a:t>
            </a:r>
            <a:endParaRPr lang="zh-CN" altLang="en-US" dirty="0">
              <a:solidFill>
                <a:schemeClr val="accent2">
                  <a:lumMod val="75000"/>
                </a:schemeClr>
              </a:solidFill>
              <a:latin typeface="+mn-lt"/>
              <a:ea typeface="+mn-ea"/>
              <a:cs typeface="+mn-ea"/>
              <a:sym typeface="+mn-lt"/>
            </a:endParaRPr>
          </a:p>
        </p:txBody>
      </p:sp>
      <p:sp>
        <p:nvSpPr>
          <p:cNvPr id="15364" name="文本框 4">
            <a:extLst>
              <a:ext uri="{FF2B5EF4-FFF2-40B4-BE49-F238E27FC236}">
                <a16:creationId xmlns:a16="http://schemas.microsoft.com/office/drawing/2014/main" id="{DD1E46AC-7D92-4768-8DEC-1F048119EE24}"/>
              </a:ext>
            </a:extLst>
          </p:cNvPr>
          <p:cNvSpPr txBox="1">
            <a:spLocks noChangeArrowheads="1"/>
          </p:cNvSpPr>
          <p:nvPr/>
        </p:nvSpPr>
        <p:spPr bwMode="auto">
          <a:xfrm>
            <a:off x="21004" y="2056686"/>
            <a:ext cx="9122996" cy="4801314"/>
          </a:xfrm>
          <a:prstGeom prst="rect">
            <a:avLst/>
          </a:prstGeom>
          <a:solidFill>
            <a:schemeClr val="bg1"/>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mn-lt"/>
                <a:ea typeface="+mn-ea"/>
                <a:cs typeface="+mn-ea"/>
                <a:sym typeface="+mn-lt"/>
              </a:rPr>
              <a:t>&lt;!-- </a:t>
            </a:r>
            <a:r>
              <a:rPr lang="zh-CN" altLang="zh-CN" dirty="0">
                <a:latin typeface="+mn-lt"/>
                <a:ea typeface="+mn-ea"/>
                <a:cs typeface="+mn-ea"/>
                <a:sym typeface="+mn-lt"/>
              </a:rPr>
              <a:t>配置数据源</a:t>
            </a:r>
            <a:r>
              <a:rPr lang="en-US" altLang="zh-CN" dirty="0">
                <a:latin typeface="+mn-lt"/>
                <a:ea typeface="+mn-ea"/>
                <a:cs typeface="+mn-ea"/>
                <a:sym typeface="+mn-lt"/>
              </a:rPr>
              <a:t> --&gt;</a:t>
            </a:r>
            <a:endParaRPr lang="zh-CN" altLang="zh-CN" dirty="0">
              <a:latin typeface="+mn-lt"/>
              <a:ea typeface="+mn-ea"/>
              <a:cs typeface="+mn-ea"/>
              <a:sym typeface="+mn-lt"/>
            </a:endParaRPr>
          </a:p>
          <a:p>
            <a:r>
              <a:rPr lang="en-US" altLang="zh-CN" dirty="0">
                <a:latin typeface="+mn-lt"/>
                <a:ea typeface="+mn-ea"/>
                <a:cs typeface="+mn-ea"/>
                <a:sym typeface="+mn-lt"/>
              </a:rPr>
              <a:t>&lt;bean id="</a:t>
            </a:r>
            <a:r>
              <a:rPr lang="en-US" altLang="zh-CN" dirty="0" err="1">
                <a:latin typeface="+mn-lt"/>
                <a:ea typeface="+mn-ea"/>
                <a:cs typeface="+mn-ea"/>
                <a:sym typeface="+mn-lt"/>
              </a:rPr>
              <a:t>dataSource</a:t>
            </a:r>
            <a:r>
              <a:rPr lang="en-US" altLang="zh-CN" dirty="0">
                <a:latin typeface="+mn-lt"/>
                <a:ea typeface="+mn-ea"/>
                <a:cs typeface="+mn-ea"/>
                <a:sym typeface="+mn-lt"/>
              </a:rPr>
              <a:t>" class="</a:t>
            </a:r>
            <a:r>
              <a:rPr lang="en-US" altLang="zh-CN" dirty="0" err="1">
                <a:latin typeface="+mn-lt"/>
                <a:ea typeface="+mn-ea"/>
                <a:cs typeface="+mn-ea"/>
                <a:sym typeface="+mn-lt"/>
              </a:rPr>
              <a:t>org.springframework.jdbc.datasource.DriverManagerDataSource</a:t>
            </a:r>
            <a:r>
              <a:rPr lang="en-US" altLang="zh-CN" dirty="0">
                <a:latin typeface="+mn-lt"/>
                <a:ea typeface="+mn-ea"/>
                <a:cs typeface="+mn-ea"/>
                <a:sym typeface="+mn-lt"/>
              </a:rPr>
              <a:t>"&gt;</a:t>
            </a:r>
            <a:endParaRPr lang="zh-CN" altLang="zh-CN" dirty="0">
              <a:latin typeface="+mn-lt"/>
              <a:ea typeface="+mn-ea"/>
              <a:cs typeface="+mn-ea"/>
              <a:sym typeface="+mn-lt"/>
            </a:endParaRPr>
          </a:p>
          <a:p>
            <a:r>
              <a:rPr lang="en-US" altLang="zh-CN" dirty="0">
                <a:latin typeface="+mn-lt"/>
                <a:ea typeface="+mn-ea"/>
                <a:cs typeface="+mn-ea"/>
                <a:sym typeface="+mn-lt"/>
              </a:rPr>
              <a:t>   		&lt;!-- MySQL</a:t>
            </a:r>
            <a:r>
              <a:rPr lang="zh-CN" altLang="zh-CN" dirty="0">
                <a:latin typeface="+mn-lt"/>
                <a:ea typeface="+mn-ea"/>
                <a:cs typeface="+mn-ea"/>
                <a:sym typeface="+mn-lt"/>
              </a:rPr>
              <a:t>数据库驱动</a:t>
            </a:r>
            <a:r>
              <a:rPr lang="en-US" altLang="zh-CN" dirty="0">
                <a:latin typeface="+mn-lt"/>
                <a:ea typeface="+mn-ea"/>
                <a:cs typeface="+mn-ea"/>
                <a:sym typeface="+mn-lt"/>
              </a:rPr>
              <a:t> --&gt;</a:t>
            </a:r>
            <a:endParaRPr lang="zh-CN" altLang="zh-CN" dirty="0">
              <a:latin typeface="+mn-lt"/>
              <a:ea typeface="+mn-ea"/>
              <a:cs typeface="+mn-ea"/>
              <a:sym typeface="+mn-lt"/>
            </a:endParaRPr>
          </a:p>
          <a:p>
            <a:r>
              <a:rPr lang="en-US" altLang="zh-CN" dirty="0">
                <a:latin typeface="+mn-lt"/>
                <a:ea typeface="+mn-ea"/>
                <a:cs typeface="+mn-ea"/>
                <a:sym typeface="+mn-lt"/>
              </a:rPr>
              <a:t>   		&lt;property name="</a:t>
            </a:r>
            <a:r>
              <a:rPr lang="en-US" altLang="zh-CN" dirty="0" err="1">
                <a:latin typeface="+mn-lt"/>
                <a:ea typeface="+mn-ea"/>
                <a:cs typeface="+mn-ea"/>
                <a:sym typeface="+mn-lt"/>
              </a:rPr>
              <a:t>driverClassName</a:t>
            </a:r>
            <a:r>
              <a:rPr lang="en-US" altLang="zh-CN" dirty="0">
                <a:latin typeface="+mn-lt"/>
                <a:ea typeface="+mn-ea"/>
                <a:cs typeface="+mn-ea"/>
                <a:sym typeface="+mn-lt"/>
              </a:rPr>
              <a:t>" value="</a:t>
            </a:r>
            <a:r>
              <a:rPr lang="en-US" altLang="zh-CN" dirty="0" err="1">
                <a:latin typeface="+mn-lt"/>
                <a:ea typeface="+mn-ea"/>
                <a:cs typeface="+mn-ea"/>
                <a:sym typeface="+mn-lt"/>
              </a:rPr>
              <a:t>com.mysql.jdbc.Driver</a:t>
            </a:r>
            <a:r>
              <a:rPr lang="en-US" altLang="zh-CN" dirty="0">
                <a:latin typeface="+mn-lt"/>
                <a:ea typeface="+mn-ea"/>
                <a:cs typeface="+mn-ea"/>
                <a:sym typeface="+mn-lt"/>
              </a:rPr>
              <a:t>"/&gt;</a:t>
            </a:r>
            <a:endParaRPr lang="zh-CN" altLang="zh-CN" dirty="0">
              <a:latin typeface="+mn-lt"/>
              <a:ea typeface="+mn-ea"/>
              <a:cs typeface="+mn-ea"/>
              <a:sym typeface="+mn-lt"/>
            </a:endParaRPr>
          </a:p>
          <a:p>
            <a:r>
              <a:rPr lang="en-US" altLang="zh-CN" dirty="0">
                <a:latin typeface="+mn-lt"/>
                <a:ea typeface="+mn-ea"/>
                <a:cs typeface="+mn-ea"/>
                <a:sym typeface="+mn-lt"/>
              </a:rPr>
              <a:t>   		&lt;!-- </a:t>
            </a:r>
            <a:r>
              <a:rPr lang="zh-CN" altLang="zh-CN" dirty="0">
                <a:latin typeface="+mn-lt"/>
                <a:ea typeface="+mn-ea"/>
                <a:cs typeface="+mn-ea"/>
                <a:sym typeface="+mn-lt"/>
              </a:rPr>
              <a:t>连接数据库的</a:t>
            </a:r>
            <a:r>
              <a:rPr lang="en-US" altLang="zh-CN" dirty="0">
                <a:latin typeface="+mn-lt"/>
                <a:ea typeface="+mn-ea"/>
                <a:cs typeface="+mn-ea"/>
                <a:sym typeface="+mn-lt"/>
              </a:rPr>
              <a:t>URL --&gt;</a:t>
            </a:r>
            <a:endParaRPr lang="zh-CN" altLang="zh-CN" dirty="0">
              <a:latin typeface="+mn-lt"/>
              <a:ea typeface="+mn-ea"/>
              <a:cs typeface="+mn-ea"/>
              <a:sym typeface="+mn-lt"/>
            </a:endParaRPr>
          </a:p>
          <a:p>
            <a:r>
              <a:rPr lang="en-US" altLang="zh-CN" dirty="0">
                <a:latin typeface="+mn-lt"/>
                <a:ea typeface="+mn-ea"/>
                <a:cs typeface="+mn-ea"/>
                <a:sym typeface="+mn-lt"/>
              </a:rPr>
              <a:t>   		&lt;property name="</a:t>
            </a:r>
            <a:r>
              <a:rPr lang="en-US" altLang="zh-CN" dirty="0" err="1">
                <a:latin typeface="+mn-lt"/>
                <a:ea typeface="+mn-ea"/>
                <a:cs typeface="+mn-ea"/>
                <a:sym typeface="+mn-lt"/>
              </a:rPr>
              <a:t>url</a:t>
            </a:r>
            <a:r>
              <a:rPr lang="en-US" altLang="zh-CN" dirty="0">
                <a:latin typeface="+mn-lt"/>
                <a:ea typeface="+mn-ea"/>
                <a:cs typeface="+mn-ea"/>
                <a:sym typeface="+mn-lt"/>
              </a:rPr>
              <a:t>" value="</a:t>
            </a:r>
            <a:r>
              <a:rPr lang="en-US" altLang="zh-CN" dirty="0" err="1">
                <a:latin typeface="+mn-lt"/>
                <a:ea typeface="+mn-ea"/>
                <a:cs typeface="+mn-ea"/>
                <a:sym typeface="+mn-lt"/>
              </a:rPr>
              <a:t>jdbc:mysql</a:t>
            </a:r>
            <a:r>
              <a:rPr lang="en-US" altLang="zh-CN" dirty="0">
                <a:latin typeface="+mn-lt"/>
                <a:ea typeface="+mn-ea"/>
                <a:cs typeface="+mn-ea"/>
                <a:sym typeface="+mn-lt"/>
              </a:rPr>
              <a:t>://localhost:3306/</a:t>
            </a:r>
            <a:r>
              <a:rPr lang="en-US" altLang="zh-CN" dirty="0" err="1">
                <a:latin typeface="+mn-lt"/>
                <a:ea typeface="+mn-ea"/>
                <a:cs typeface="+mn-ea"/>
                <a:sym typeface="+mn-lt"/>
              </a:rPr>
              <a:t>springtest?characterEncoding</a:t>
            </a:r>
            <a:r>
              <a:rPr lang="en-US" altLang="zh-CN" dirty="0">
                <a:latin typeface="+mn-lt"/>
                <a:ea typeface="+mn-ea"/>
                <a:cs typeface="+mn-ea"/>
                <a:sym typeface="+mn-lt"/>
              </a:rPr>
              <a:t>=utf8"/&gt;</a:t>
            </a:r>
            <a:endParaRPr lang="zh-CN" altLang="zh-CN" dirty="0">
              <a:latin typeface="+mn-lt"/>
              <a:ea typeface="+mn-ea"/>
              <a:cs typeface="+mn-ea"/>
              <a:sym typeface="+mn-lt"/>
            </a:endParaRPr>
          </a:p>
          <a:p>
            <a:r>
              <a:rPr lang="en-US" altLang="zh-CN" dirty="0">
                <a:latin typeface="+mn-lt"/>
                <a:ea typeface="+mn-ea"/>
                <a:cs typeface="+mn-ea"/>
                <a:sym typeface="+mn-lt"/>
              </a:rPr>
              <a:t>   		&lt;!-- </a:t>
            </a:r>
            <a:r>
              <a:rPr lang="zh-CN" altLang="zh-CN" dirty="0">
                <a:latin typeface="+mn-lt"/>
                <a:ea typeface="+mn-ea"/>
                <a:cs typeface="+mn-ea"/>
                <a:sym typeface="+mn-lt"/>
              </a:rPr>
              <a:t>连接数据库的用户名</a:t>
            </a:r>
            <a:r>
              <a:rPr lang="en-US" altLang="zh-CN" dirty="0">
                <a:latin typeface="+mn-lt"/>
                <a:ea typeface="+mn-ea"/>
                <a:cs typeface="+mn-ea"/>
                <a:sym typeface="+mn-lt"/>
              </a:rPr>
              <a:t> --&gt;</a:t>
            </a:r>
            <a:endParaRPr lang="zh-CN" altLang="zh-CN" dirty="0">
              <a:latin typeface="+mn-lt"/>
              <a:ea typeface="+mn-ea"/>
              <a:cs typeface="+mn-ea"/>
              <a:sym typeface="+mn-lt"/>
            </a:endParaRPr>
          </a:p>
          <a:p>
            <a:r>
              <a:rPr lang="en-US" altLang="zh-CN" dirty="0">
                <a:latin typeface="+mn-lt"/>
                <a:ea typeface="+mn-ea"/>
                <a:cs typeface="+mn-ea"/>
                <a:sym typeface="+mn-lt"/>
              </a:rPr>
              <a:t>   		&lt;property name="username" value="root"/&gt;</a:t>
            </a:r>
            <a:endParaRPr lang="zh-CN" altLang="zh-CN" dirty="0">
              <a:latin typeface="+mn-lt"/>
              <a:ea typeface="+mn-ea"/>
              <a:cs typeface="+mn-ea"/>
              <a:sym typeface="+mn-lt"/>
            </a:endParaRPr>
          </a:p>
          <a:p>
            <a:r>
              <a:rPr lang="en-US" altLang="zh-CN" dirty="0">
                <a:latin typeface="+mn-lt"/>
                <a:ea typeface="+mn-ea"/>
                <a:cs typeface="+mn-ea"/>
                <a:sym typeface="+mn-lt"/>
              </a:rPr>
              <a:t>   		&lt;!-- </a:t>
            </a:r>
            <a:r>
              <a:rPr lang="zh-CN" altLang="zh-CN" dirty="0">
                <a:latin typeface="+mn-lt"/>
                <a:ea typeface="+mn-ea"/>
                <a:cs typeface="+mn-ea"/>
                <a:sym typeface="+mn-lt"/>
              </a:rPr>
              <a:t>连接数据库的密码</a:t>
            </a:r>
            <a:r>
              <a:rPr lang="en-US" altLang="zh-CN" dirty="0">
                <a:latin typeface="+mn-lt"/>
                <a:ea typeface="+mn-ea"/>
                <a:cs typeface="+mn-ea"/>
                <a:sym typeface="+mn-lt"/>
              </a:rPr>
              <a:t> --&gt;</a:t>
            </a:r>
            <a:endParaRPr lang="zh-CN" altLang="zh-CN" dirty="0">
              <a:latin typeface="+mn-lt"/>
              <a:ea typeface="+mn-ea"/>
              <a:cs typeface="+mn-ea"/>
              <a:sym typeface="+mn-lt"/>
            </a:endParaRPr>
          </a:p>
          <a:p>
            <a:r>
              <a:rPr lang="en-US" altLang="zh-CN" dirty="0">
                <a:latin typeface="+mn-lt"/>
                <a:ea typeface="+mn-ea"/>
                <a:cs typeface="+mn-ea"/>
                <a:sym typeface="+mn-lt"/>
              </a:rPr>
              <a:t>   		&lt;property name="password" value="root"/&gt;</a:t>
            </a:r>
            <a:endParaRPr lang="zh-CN" altLang="zh-CN" dirty="0">
              <a:latin typeface="+mn-lt"/>
              <a:ea typeface="+mn-ea"/>
              <a:cs typeface="+mn-ea"/>
              <a:sym typeface="+mn-lt"/>
            </a:endParaRPr>
          </a:p>
          <a:p>
            <a:r>
              <a:rPr lang="en-US" altLang="zh-CN" dirty="0">
                <a:latin typeface="+mn-lt"/>
                <a:ea typeface="+mn-ea"/>
                <a:cs typeface="+mn-ea"/>
                <a:sym typeface="+mn-lt"/>
              </a:rPr>
              <a:t>   &lt;/bean&gt;</a:t>
            </a:r>
            <a:endParaRPr lang="zh-CN" altLang="zh-CN" dirty="0">
              <a:latin typeface="+mn-lt"/>
              <a:ea typeface="+mn-ea"/>
              <a:cs typeface="+mn-ea"/>
              <a:sym typeface="+mn-lt"/>
            </a:endParaRPr>
          </a:p>
          <a:p>
            <a:r>
              <a:rPr lang="en-US" altLang="zh-CN" dirty="0">
                <a:latin typeface="+mn-lt"/>
                <a:ea typeface="+mn-ea"/>
                <a:cs typeface="+mn-ea"/>
                <a:sym typeface="+mn-lt"/>
              </a:rPr>
              <a:t>   &lt;!-- </a:t>
            </a:r>
            <a:r>
              <a:rPr lang="zh-CN" altLang="zh-CN" dirty="0">
                <a:latin typeface="+mn-lt"/>
                <a:ea typeface="+mn-ea"/>
                <a:cs typeface="+mn-ea"/>
                <a:sym typeface="+mn-lt"/>
              </a:rPr>
              <a:t>配置</a:t>
            </a:r>
            <a:r>
              <a:rPr lang="en-US" altLang="zh-CN" dirty="0">
                <a:latin typeface="+mn-lt"/>
                <a:ea typeface="+mn-ea"/>
                <a:cs typeface="+mn-ea"/>
                <a:sym typeface="+mn-lt"/>
              </a:rPr>
              <a:t>JDBC</a:t>
            </a:r>
            <a:r>
              <a:rPr lang="zh-CN" altLang="zh-CN" dirty="0">
                <a:latin typeface="+mn-lt"/>
                <a:ea typeface="+mn-ea"/>
                <a:cs typeface="+mn-ea"/>
                <a:sym typeface="+mn-lt"/>
              </a:rPr>
              <a:t>模板</a:t>
            </a:r>
            <a:r>
              <a:rPr lang="en-US" altLang="zh-CN" dirty="0">
                <a:latin typeface="+mn-lt"/>
                <a:ea typeface="+mn-ea"/>
                <a:cs typeface="+mn-ea"/>
                <a:sym typeface="+mn-lt"/>
              </a:rPr>
              <a:t> --&gt;</a:t>
            </a:r>
            <a:endParaRPr lang="zh-CN" altLang="zh-CN" dirty="0">
              <a:latin typeface="+mn-lt"/>
              <a:ea typeface="+mn-ea"/>
              <a:cs typeface="+mn-ea"/>
              <a:sym typeface="+mn-lt"/>
            </a:endParaRPr>
          </a:p>
          <a:p>
            <a:r>
              <a:rPr lang="en-US" altLang="zh-CN" dirty="0">
                <a:latin typeface="+mn-lt"/>
                <a:ea typeface="+mn-ea"/>
                <a:cs typeface="+mn-ea"/>
                <a:sym typeface="+mn-lt"/>
              </a:rPr>
              <a:t>   &lt;bean id="</a:t>
            </a:r>
            <a:r>
              <a:rPr lang="en-US" altLang="zh-CN" dirty="0" err="1">
                <a:latin typeface="+mn-lt"/>
                <a:ea typeface="+mn-ea"/>
                <a:cs typeface="+mn-ea"/>
                <a:sym typeface="+mn-lt"/>
              </a:rPr>
              <a:t>jdbcTemplate</a:t>
            </a:r>
            <a:r>
              <a:rPr lang="en-US" altLang="zh-CN" dirty="0">
                <a:latin typeface="+mn-lt"/>
                <a:ea typeface="+mn-ea"/>
                <a:cs typeface="+mn-ea"/>
                <a:sym typeface="+mn-lt"/>
              </a:rPr>
              <a:t>" class="</a:t>
            </a:r>
            <a:r>
              <a:rPr lang="en-US" altLang="zh-CN" dirty="0" err="1">
                <a:latin typeface="+mn-lt"/>
                <a:ea typeface="+mn-ea"/>
                <a:cs typeface="+mn-ea"/>
                <a:sym typeface="+mn-lt"/>
              </a:rPr>
              <a:t>org.springframework.jdbc.core.JdbcTemplate</a:t>
            </a:r>
            <a:r>
              <a:rPr lang="en-US" altLang="zh-CN" dirty="0">
                <a:latin typeface="+mn-lt"/>
                <a:ea typeface="+mn-ea"/>
                <a:cs typeface="+mn-ea"/>
                <a:sym typeface="+mn-lt"/>
              </a:rPr>
              <a:t>"&gt;</a:t>
            </a:r>
            <a:endParaRPr lang="zh-CN" altLang="zh-CN" dirty="0">
              <a:latin typeface="+mn-lt"/>
              <a:ea typeface="+mn-ea"/>
              <a:cs typeface="+mn-ea"/>
              <a:sym typeface="+mn-lt"/>
            </a:endParaRPr>
          </a:p>
          <a:p>
            <a:r>
              <a:rPr lang="en-US" altLang="zh-CN" dirty="0">
                <a:latin typeface="+mn-lt"/>
                <a:ea typeface="+mn-ea"/>
                <a:cs typeface="+mn-ea"/>
                <a:sym typeface="+mn-lt"/>
              </a:rPr>
              <a:t>   		&lt;property name="</a:t>
            </a:r>
            <a:r>
              <a:rPr lang="en-US" altLang="zh-CN" dirty="0" err="1">
                <a:latin typeface="+mn-lt"/>
                <a:ea typeface="+mn-ea"/>
                <a:cs typeface="+mn-ea"/>
                <a:sym typeface="+mn-lt"/>
              </a:rPr>
              <a:t>dataSource</a:t>
            </a:r>
            <a:r>
              <a:rPr lang="en-US" altLang="zh-CN" dirty="0">
                <a:latin typeface="+mn-lt"/>
                <a:ea typeface="+mn-ea"/>
                <a:cs typeface="+mn-ea"/>
                <a:sym typeface="+mn-lt"/>
              </a:rPr>
              <a:t>" ref="</a:t>
            </a:r>
            <a:r>
              <a:rPr lang="en-US" altLang="zh-CN" dirty="0" err="1">
                <a:latin typeface="+mn-lt"/>
                <a:ea typeface="+mn-ea"/>
                <a:cs typeface="+mn-ea"/>
                <a:sym typeface="+mn-lt"/>
              </a:rPr>
              <a:t>dataSource</a:t>
            </a:r>
            <a:r>
              <a:rPr lang="en-US" altLang="zh-CN" dirty="0">
                <a:latin typeface="+mn-lt"/>
                <a:ea typeface="+mn-ea"/>
                <a:cs typeface="+mn-ea"/>
                <a:sym typeface="+mn-lt"/>
              </a:rPr>
              <a:t>"/&gt;</a:t>
            </a:r>
            <a:endParaRPr lang="zh-CN" altLang="zh-CN" dirty="0">
              <a:latin typeface="+mn-lt"/>
              <a:ea typeface="+mn-ea"/>
              <a:cs typeface="+mn-ea"/>
              <a:sym typeface="+mn-lt"/>
            </a:endParaRPr>
          </a:p>
          <a:p>
            <a:r>
              <a:rPr lang="en-US" altLang="zh-CN" dirty="0">
                <a:latin typeface="+mn-lt"/>
                <a:ea typeface="+mn-ea"/>
                <a:cs typeface="+mn-ea"/>
                <a:sym typeface="+mn-lt"/>
              </a:rPr>
              <a:t>   &lt;/bean&gt;</a:t>
            </a:r>
            <a:endParaRPr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0958EE20-44EA-4770-A5F4-07E19B1931DF}"/>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3">
            <a:extLst>
              <a:ext uri="{FF2B5EF4-FFF2-40B4-BE49-F238E27FC236}">
                <a16:creationId xmlns:a16="http://schemas.microsoft.com/office/drawing/2014/main" id="{E2F93C5A-C79D-4996-9A9A-7A7CE1EC2785}"/>
              </a:ext>
            </a:extLst>
          </p:cNvPr>
          <p:cNvSpPr txBox="1">
            <a:spLocks noChangeArrowheads="1"/>
          </p:cNvSpPr>
          <p:nvPr/>
        </p:nvSpPr>
        <p:spPr bwMode="auto">
          <a:xfrm>
            <a:off x="381329" y="1166812"/>
            <a:ext cx="851115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上述示例代码中，配置</a:t>
            </a:r>
            <a:r>
              <a:rPr lang="en-US" altLang="zh-CN" sz="2000" dirty="0">
                <a:latin typeface="+mn-lt"/>
                <a:ea typeface="+mn-ea"/>
                <a:cs typeface="+mn-ea"/>
                <a:sym typeface="+mn-lt"/>
              </a:rPr>
              <a:t>JDBC</a:t>
            </a:r>
            <a:r>
              <a:rPr lang="zh-CN" altLang="zh-CN" sz="2000" dirty="0">
                <a:latin typeface="+mn-lt"/>
                <a:ea typeface="+mn-ea"/>
                <a:cs typeface="+mn-ea"/>
                <a:sym typeface="+mn-lt"/>
              </a:rPr>
              <a:t>模板时，需要将</a:t>
            </a:r>
            <a:r>
              <a:rPr lang="en-US" altLang="zh-CN" sz="2000" dirty="0" err="1">
                <a:latin typeface="+mn-lt"/>
                <a:ea typeface="+mn-ea"/>
                <a:cs typeface="+mn-ea"/>
                <a:sym typeface="+mn-lt"/>
              </a:rPr>
              <a:t>dataSource</a:t>
            </a:r>
            <a:r>
              <a:rPr lang="zh-CN" altLang="zh-CN" sz="2000" dirty="0">
                <a:latin typeface="+mn-lt"/>
                <a:ea typeface="+mn-ea"/>
                <a:cs typeface="+mn-ea"/>
                <a:sym typeface="+mn-lt"/>
              </a:rPr>
              <a:t>注入到</a:t>
            </a:r>
            <a:r>
              <a:rPr lang="en-US" altLang="zh-CN" sz="2000" dirty="0" err="1">
                <a:latin typeface="+mn-lt"/>
                <a:ea typeface="+mn-ea"/>
                <a:cs typeface="+mn-ea"/>
                <a:sym typeface="+mn-lt"/>
              </a:rPr>
              <a:t>jdbcTemplate</a:t>
            </a:r>
            <a:r>
              <a:rPr lang="zh-CN" altLang="zh-CN" sz="2000" dirty="0">
                <a:latin typeface="+mn-lt"/>
                <a:ea typeface="+mn-ea"/>
                <a:cs typeface="+mn-ea"/>
                <a:sym typeface="+mn-lt"/>
              </a:rPr>
              <a:t>，而在数据访问层（</a:t>
            </a:r>
            <a:r>
              <a:rPr lang="en-US" altLang="zh-CN" sz="2000" dirty="0">
                <a:latin typeface="+mn-lt"/>
                <a:ea typeface="+mn-ea"/>
                <a:cs typeface="+mn-ea"/>
                <a:sym typeface="+mn-lt"/>
              </a:rPr>
              <a:t>Dao</a:t>
            </a:r>
            <a:r>
              <a:rPr lang="zh-CN" altLang="zh-CN" sz="2000" dirty="0">
                <a:latin typeface="+mn-lt"/>
                <a:ea typeface="+mn-ea"/>
                <a:cs typeface="+mn-ea"/>
                <a:sym typeface="+mn-lt"/>
              </a:rPr>
              <a:t>类）需要使用</a:t>
            </a:r>
            <a:r>
              <a:rPr lang="en-US" altLang="zh-CN" sz="2000" dirty="0" err="1">
                <a:latin typeface="+mn-lt"/>
                <a:ea typeface="+mn-ea"/>
                <a:cs typeface="+mn-ea"/>
                <a:sym typeface="+mn-lt"/>
              </a:rPr>
              <a:t>jdbcTemplate</a:t>
            </a:r>
            <a:r>
              <a:rPr lang="zh-CN" altLang="zh-CN" sz="2000" dirty="0">
                <a:latin typeface="+mn-lt"/>
                <a:ea typeface="+mn-ea"/>
                <a:cs typeface="+mn-ea"/>
                <a:sym typeface="+mn-lt"/>
              </a:rPr>
              <a:t>时，也需要将</a:t>
            </a:r>
            <a:r>
              <a:rPr lang="en-US" altLang="zh-CN" sz="2000" dirty="0" err="1">
                <a:latin typeface="+mn-lt"/>
                <a:ea typeface="+mn-ea"/>
                <a:cs typeface="+mn-ea"/>
                <a:sym typeface="+mn-lt"/>
              </a:rPr>
              <a:t>jdbcTemplate</a:t>
            </a:r>
            <a:r>
              <a:rPr lang="zh-CN" altLang="zh-CN" sz="2000" dirty="0">
                <a:latin typeface="+mn-lt"/>
                <a:ea typeface="+mn-ea"/>
                <a:cs typeface="+mn-ea"/>
                <a:sym typeface="+mn-lt"/>
              </a:rPr>
              <a:t>注入到对应的</a:t>
            </a:r>
            <a:r>
              <a:rPr lang="en-US" altLang="zh-CN" sz="2000" dirty="0">
                <a:latin typeface="+mn-lt"/>
                <a:ea typeface="+mn-ea"/>
                <a:cs typeface="+mn-ea"/>
                <a:sym typeface="+mn-lt"/>
              </a:rPr>
              <a:t>Bean</a:t>
            </a:r>
            <a:r>
              <a:rPr lang="zh-CN" altLang="zh-CN" sz="2000" dirty="0">
                <a:latin typeface="+mn-lt"/>
                <a:ea typeface="+mn-ea"/>
                <a:cs typeface="+mn-ea"/>
                <a:sym typeface="+mn-lt"/>
              </a:rPr>
              <a:t>中。代码示例如下：</a:t>
            </a:r>
          </a:p>
          <a:p>
            <a:endParaRPr lang="en-US" altLang="zh-CN" sz="2000" dirty="0">
              <a:solidFill>
                <a:schemeClr val="accent2">
                  <a:lumMod val="75000"/>
                </a:schemeClr>
              </a:solidFill>
              <a:latin typeface="+mn-lt"/>
              <a:ea typeface="+mn-ea"/>
              <a:cs typeface="+mn-ea"/>
              <a:sym typeface="+mn-lt"/>
            </a:endParaRPr>
          </a:p>
          <a:p>
            <a:r>
              <a:rPr lang="en-US" altLang="zh-CN" sz="2000" dirty="0">
                <a:solidFill>
                  <a:schemeClr val="accent2">
                    <a:lumMod val="75000"/>
                  </a:schemeClr>
                </a:solidFill>
                <a:latin typeface="+mn-lt"/>
                <a:ea typeface="+mn-ea"/>
                <a:cs typeface="+mn-ea"/>
                <a:sym typeface="+mn-lt"/>
              </a:rPr>
              <a:t>……</a:t>
            </a:r>
            <a:endParaRPr lang="zh-CN" altLang="zh-CN" sz="2000" dirty="0">
              <a:solidFill>
                <a:schemeClr val="accent2">
                  <a:lumMod val="75000"/>
                </a:schemeClr>
              </a:solidFill>
              <a:latin typeface="+mn-lt"/>
              <a:ea typeface="+mn-ea"/>
              <a:cs typeface="+mn-ea"/>
              <a:sym typeface="+mn-lt"/>
            </a:endParaRPr>
          </a:p>
          <a:p>
            <a:r>
              <a:rPr lang="en-US" altLang="zh-CN" sz="2000" dirty="0">
                <a:solidFill>
                  <a:schemeClr val="accent2">
                    <a:lumMod val="75000"/>
                  </a:schemeClr>
                </a:solidFill>
                <a:latin typeface="+mn-lt"/>
                <a:ea typeface="+mn-ea"/>
                <a:cs typeface="+mn-ea"/>
                <a:sym typeface="+mn-lt"/>
              </a:rPr>
              <a:t>@Repository("testDao")</a:t>
            </a:r>
            <a:endParaRPr lang="zh-CN" altLang="zh-CN" sz="2000" dirty="0">
              <a:solidFill>
                <a:schemeClr val="accent2">
                  <a:lumMod val="75000"/>
                </a:schemeClr>
              </a:solidFill>
              <a:latin typeface="+mn-lt"/>
              <a:ea typeface="+mn-ea"/>
              <a:cs typeface="+mn-ea"/>
              <a:sym typeface="+mn-lt"/>
            </a:endParaRPr>
          </a:p>
          <a:p>
            <a:r>
              <a:rPr lang="en-US" altLang="zh-CN" sz="2000" dirty="0">
                <a:solidFill>
                  <a:schemeClr val="accent2">
                    <a:lumMod val="75000"/>
                  </a:schemeClr>
                </a:solidFill>
                <a:latin typeface="+mn-lt"/>
                <a:ea typeface="+mn-ea"/>
                <a:cs typeface="+mn-ea"/>
                <a:sym typeface="+mn-lt"/>
              </a:rPr>
              <a:t>public class </a:t>
            </a:r>
            <a:r>
              <a:rPr lang="en-US" altLang="zh-CN" sz="2000" dirty="0" err="1">
                <a:solidFill>
                  <a:schemeClr val="accent2">
                    <a:lumMod val="75000"/>
                  </a:schemeClr>
                </a:solidFill>
                <a:latin typeface="+mn-lt"/>
                <a:ea typeface="+mn-ea"/>
                <a:cs typeface="+mn-ea"/>
                <a:sym typeface="+mn-lt"/>
              </a:rPr>
              <a:t>TestDaoImpl</a:t>
            </a:r>
            <a:r>
              <a:rPr lang="en-US" altLang="zh-CN" sz="2000" dirty="0">
                <a:solidFill>
                  <a:schemeClr val="accent2">
                    <a:lumMod val="75000"/>
                  </a:schemeClr>
                </a:solidFill>
                <a:latin typeface="+mn-lt"/>
                <a:ea typeface="+mn-ea"/>
                <a:cs typeface="+mn-ea"/>
                <a:sym typeface="+mn-lt"/>
              </a:rPr>
              <a:t> implements </a:t>
            </a:r>
            <a:r>
              <a:rPr lang="en-US" altLang="zh-CN" sz="2000" dirty="0" err="1">
                <a:solidFill>
                  <a:schemeClr val="accent2">
                    <a:lumMod val="75000"/>
                  </a:schemeClr>
                </a:solidFill>
                <a:latin typeface="+mn-lt"/>
                <a:ea typeface="+mn-ea"/>
                <a:cs typeface="+mn-ea"/>
                <a:sym typeface="+mn-lt"/>
              </a:rPr>
              <a:t>TestDao</a:t>
            </a:r>
            <a:r>
              <a:rPr lang="en-US" altLang="zh-CN" sz="2000" dirty="0">
                <a:solidFill>
                  <a:schemeClr val="accent2">
                    <a:lumMod val="75000"/>
                  </a:schemeClr>
                </a:solidFill>
                <a:latin typeface="+mn-lt"/>
                <a:ea typeface="+mn-ea"/>
                <a:cs typeface="+mn-ea"/>
                <a:sym typeface="+mn-lt"/>
              </a:rPr>
              <a:t>{</a:t>
            </a:r>
            <a:endParaRPr lang="zh-CN" altLang="zh-CN" sz="2000" dirty="0">
              <a:solidFill>
                <a:schemeClr val="accent2">
                  <a:lumMod val="75000"/>
                </a:schemeClr>
              </a:solidFill>
              <a:latin typeface="+mn-lt"/>
              <a:ea typeface="+mn-ea"/>
              <a:cs typeface="+mn-ea"/>
              <a:sym typeface="+mn-lt"/>
            </a:endParaRPr>
          </a:p>
          <a:p>
            <a:r>
              <a:rPr lang="en-US" altLang="zh-CN" sz="2000" dirty="0">
                <a:solidFill>
                  <a:schemeClr val="accent2">
                    <a:lumMod val="75000"/>
                  </a:schemeClr>
                </a:solidFill>
                <a:latin typeface="+mn-lt"/>
                <a:ea typeface="+mn-ea"/>
                <a:cs typeface="+mn-ea"/>
                <a:sym typeface="+mn-lt"/>
              </a:rPr>
              <a:t>	 @Autowired</a:t>
            </a:r>
            <a:endParaRPr lang="zh-CN" altLang="zh-CN" sz="2000" dirty="0">
              <a:solidFill>
                <a:schemeClr val="accent2">
                  <a:lumMod val="75000"/>
                </a:schemeClr>
              </a:solidFill>
              <a:latin typeface="+mn-lt"/>
              <a:ea typeface="+mn-ea"/>
              <a:cs typeface="+mn-ea"/>
              <a:sym typeface="+mn-lt"/>
            </a:endParaRPr>
          </a:p>
          <a:p>
            <a:r>
              <a:rPr lang="en-US" altLang="zh-CN" sz="2000" dirty="0">
                <a:solidFill>
                  <a:schemeClr val="accent2">
                    <a:lumMod val="75000"/>
                  </a:schemeClr>
                </a:solidFill>
                <a:latin typeface="+mn-lt"/>
                <a:ea typeface="+mn-ea"/>
                <a:cs typeface="+mn-ea"/>
                <a:sym typeface="+mn-lt"/>
              </a:rPr>
              <a:t>	//</a:t>
            </a:r>
            <a:r>
              <a:rPr lang="zh-CN" altLang="zh-CN" sz="2000" dirty="0">
                <a:solidFill>
                  <a:schemeClr val="accent2">
                    <a:lumMod val="75000"/>
                  </a:schemeClr>
                </a:solidFill>
                <a:latin typeface="+mn-lt"/>
                <a:ea typeface="+mn-ea"/>
                <a:cs typeface="+mn-ea"/>
                <a:sym typeface="+mn-lt"/>
              </a:rPr>
              <a:t>使用配置文件中的</a:t>
            </a:r>
            <a:r>
              <a:rPr lang="en-US" altLang="zh-CN" sz="2000" dirty="0">
                <a:solidFill>
                  <a:schemeClr val="accent2">
                    <a:lumMod val="75000"/>
                  </a:schemeClr>
                </a:solidFill>
                <a:latin typeface="+mn-lt"/>
                <a:ea typeface="+mn-ea"/>
                <a:cs typeface="+mn-ea"/>
                <a:sym typeface="+mn-lt"/>
              </a:rPr>
              <a:t>JDBC</a:t>
            </a:r>
            <a:r>
              <a:rPr lang="zh-CN" altLang="zh-CN" sz="2000" dirty="0">
                <a:solidFill>
                  <a:schemeClr val="accent2">
                    <a:lumMod val="75000"/>
                  </a:schemeClr>
                </a:solidFill>
                <a:latin typeface="+mn-lt"/>
                <a:ea typeface="+mn-ea"/>
                <a:cs typeface="+mn-ea"/>
                <a:sym typeface="+mn-lt"/>
              </a:rPr>
              <a:t>模板</a:t>
            </a:r>
          </a:p>
          <a:p>
            <a:r>
              <a:rPr lang="en-US" altLang="zh-CN" sz="2000" dirty="0">
                <a:solidFill>
                  <a:schemeClr val="accent2">
                    <a:lumMod val="75000"/>
                  </a:schemeClr>
                </a:solidFill>
                <a:latin typeface="+mn-lt"/>
                <a:ea typeface="+mn-ea"/>
                <a:cs typeface="+mn-ea"/>
                <a:sym typeface="+mn-lt"/>
              </a:rPr>
              <a:t>	private </a:t>
            </a:r>
            <a:r>
              <a:rPr lang="en-US" altLang="zh-CN" sz="2000" dirty="0" err="1">
                <a:solidFill>
                  <a:schemeClr val="accent2">
                    <a:lumMod val="75000"/>
                  </a:schemeClr>
                </a:solidFill>
                <a:latin typeface="+mn-lt"/>
                <a:ea typeface="+mn-ea"/>
                <a:cs typeface="+mn-ea"/>
                <a:sym typeface="+mn-lt"/>
              </a:rPr>
              <a:t>JdbcTemplate</a:t>
            </a:r>
            <a:r>
              <a:rPr lang="en-US" altLang="zh-CN" sz="2000" dirty="0">
                <a:solidFill>
                  <a:schemeClr val="accent2">
                    <a:lumMod val="75000"/>
                  </a:schemeClr>
                </a:solidFill>
                <a:latin typeface="+mn-lt"/>
                <a:ea typeface="+mn-ea"/>
                <a:cs typeface="+mn-ea"/>
                <a:sym typeface="+mn-lt"/>
              </a:rPr>
              <a:t> </a:t>
            </a:r>
            <a:r>
              <a:rPr lang="en-US" altLang="zh-CN" sz="2000" dirty="0" err="1">
                <a:solidFill>
                  <a:schemeClr val="accent2">
                    <a:lumMod val="75000"/>
                  </a:schemeClr>
                </a:solidFill>
                <a:latin typeface="+mn-lt"/>
                <a:ea typeface="+mn-ea"/>
                <a:cs typeface="+mn-ea"/>
                <a:sym typeface="+mn-lt"/>
              </a:rPr>
              <a:t>jdbcTemplate</a:t>
            </a:r>
            <a:r>
              <a:rPr lang="en-US" altLang="zh-CN" sz="2000" dirty="0">
                <a:solidFill>
                  <a:schemeClr val="accent2">
                    <a:lumMod val="75000"/>
                  </a:schemeClr>
                </a:solidFill>
                <a:latin typeface="+mn-lt"/>
                <a:ea typeface="+mn-ea"/>
                <a:cs typeface="+mn-ea"/>
                <a:sym typeface="+mn-lt"/>
              </a:rPr>
              <a:t>;</a:t>
            </a:r>
            <a:endParaRPr lang="zh-CN" altLang="zh-CN" sz="2000" dirty="0">
              <a:solidFill>
                <a:schemeClr val="accent2">
                  <a:lumMod val="75000"/>
                </a:schemeClr>
              </a:solidFill>
              <a:latin typeface="+mn-lt"/>
              <a:ea typeface="+mn-ea"/>
              <a:cs typeface="+mn-ea"/>
              <a:sym typeface="+mn-lt"/>
            </a:endParaRPr>
          </a:p>
          <a:p>
            <a:r>
              <a:rPr lang="en-US" altLang="zh-CN" sz="2000" dirty="0">
                <a:solidFill>
                  <a:schemeClr val="accent2">
                    <a:lumMod val="75000"/>
                  </a:schemeClr>
                </a:solidFill>
                <a:latin typeface="+mn-lt"/>
                <a:ea typeface="+mn-ea"/>
                <a:cs typeface="+mn-ea"/>
                <a:sym typeface="+mn-lt"/>
              </a:rPr>
              <a:t>	……</a:t>
            </a:r>
            <a:endParaRPr lang="zh-CN" altLang="zh-CN" sz="2000" dirty="0">
              <a:solidFill>
                <a:schemeClr val="accent2">
                  <a:lumMod val="75000"/>
                </a:schemeClr>
              </a:solidFill>
              <a:latin typeface="+mn-lt"/>
              <a:ea typeface="+mn-ea"/>
              <a:cs typeface="+mn-ea"/>
              <a:sym typeface="+mn-lt"/>
            </a:endParaRPr>
          </a:p>
          <a:p>
            <a:r>
              <a:rPr lang="en-US" altLang="zh-CN" sz="2000" dirty="0">
                <a:solidFill>
                  <a:schemeClr val="accent2">
                    <a:lumMod val="75000"/>
                  </a:schemeClr>
                </a:solidFill>
                <a:latin typeface="+mn-lt"/>
                <a:ea typeface="+mn-ea"/>
                <a:cs typeface="+mn-ea"/>
                <a:sym typeface="+mn-lt"/>
              </a:rPr>
              <a:t>}</a:t>
            </a:r>
            <a:endParaRPr lang="zh-CN" altLang="en-US" sz="2000" dirty="0">
              <a:solidFill>
                <a:schemeClr val="accent2">
                  <a:lumMod val="75000"/>
                </a:schemeClr>
              </a:solidFill>
              <a:latin typeface="+mn-lt"/>
              <a:ea typeface="+mn-ea"/>
              <a:cs typeface="+mn-ea"/>
              <a:sym typeface="+mn-lt"/>
            </a:endParaRPr>
          </a:p>
        </p:txBody>
      </p:sp>
      <p:sp>
        <p:nvSpPr>
          <p:cNvPr id="3" name="文本框 2">
            <a:extLst>
              <a:ext uri="{FF2B5EF4-FFF2-40B4-BE49-F238E27FC236}">
                <a16:creationId xmlns:a16="http://schemas.microsoft.com/office/drawing/2014/main" id="{377628AD-D3AF-4B39-953C-CA781C125D55}"/>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195EA3D-1E94-4C48-8C4C-730CB94ACD32}"/>
              </a:ext>
            </a:extLst>
          </p:cNvPr>
          <p:cNvSpPr>
            <a:spLocks noGrp="1"/>
          </p:cNvSpPr>
          <p:nvPr>
            <p:ph type="title"/>
          </p:nvPr>
        </p:nvSpPr>
        <p:spPr>
          <a:xfrm>
            <a:off x="179512" y="718740"/>
            <a:ext cx="7772400" cy="51514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5.1.2  Spring JdbcTemplate</a:t>
            </a:r>
            <a:r>
              <a:rPr lang="zh-CN" altLang="zh-CN" sz="3200" dirty="0">
                <a:latin typeface="+mn-lt"/>
                <a:ea typeface="+mn-ea"/>
                <a:cs typeface="+mn-ea"/>
                <a:sym typeface="+mn-lt"/>
              </a:rPr>
              <a:t>的常用方法</a:t>
            </a:r>
            <a:endParaRPr lang="zh-CN" altLang="en-US" sz="3200" dirty="0">
              <a:latin typeface="+mn-lt"/>
              <a:ea typeface="+mn-ea"/>
              <a:cs typeface="+mn-ea"/>
              <a:sym typeface="+mn-lt"/>
            </a:endParaRPr>
          </a:p>
        </p:txBody>
      </p:sp>
      <p:sp>
        <p:nvSpPr>
          <p:cNvPr id="17411" name="文本框 3">
            <a:extLst>
              <a:ext uri="{FF2B5EF4-FFF2-40B4-BE49-F238E27FC236}">
                <a16:creationId xmlns:a16="http://schemas.microsoft.com/office/drawing/2014/main" id="{6AD5DCB1-B870-447A-8A24-46F4A4372F9D}"/>
              </a:ext>
            </a:extLst>
          </p:cNvPr>
          <p:cNvSpPr txBox="1">
            <a:spLocks noChangeArrowheads="1"/>
          </p:cNvSpPr>
          <p:nvPr/>
        </p:nvSpPr>
        <p:spPr bwMode="auto">
          <a:xfrm>
            <a:off x="250825" y="1628775"/>
            <a:ext cx="87137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mn-lt"/>
                <a:ea typeface="+mn-ea"/>
                <a:cs typeface="+mn-ea"/>
                <a:sym typeface="+mn-lt"/>
              </a:rPr>
              <a:t>public int update(String </a:t>
            </a:r>
            <a:r>
              <a:rPr lang="en-US" altLang="zh-CN" sz="2000" b="1" dirty="0" err="1">
                <a:latin typeface="+mn-lt"/>
                <a:ea typeface="+mn-ea"/>
                <a:cs typeface="+mn-ea"/>
                <a:sym typeface="+mn-lt"/>
              </a:rPr>
              <a:t>sql,Object</a:t>
            </a:r>
            <a:r>
              <a:rPr lang="en-US" altLang="zh-CN" sz="2000" b="1" dirty="0">
                <a:latin typeface="+mn-lt"/>
                <a:ea typeface="+mn-ea"/>
                <a:cs typeface="+mn-ea"/>
                <a:sym typeface="+mn-lt"/>
              </a:rPr>
              <a:t> </a:t>
            </a:r>
            <a:r>
              <a:rPr lang="en-US" altLang="zh-CN" sz="2000" b="1" dirty="0" err="1">
                <a:latin typeface="+mn-lt"/>
                <a:ea typeface="+mn-ea"/>
                <a:cs typeface="+mn-ea"/>
                <a:sym typeface="+mn-lt"/>
              </a:rPr>
              <a:t>args</a:t>
            </a:r>
            <a:r>
              <a:rPr lang="en-US" altLang="zh-CN" sz="2000" b="1" dirty="0">
                <a:latin typeface="+mn-lt"/>
                <a:ea typeface="+mn-ea"/>
                <a:cs typeface="+mn-ea"/>
                <a:sym typeface="+mn-lt"/>
              </a:rPr>
              <a:t>[])</a:t>
            </a:r>
          </a:p>
          <a:p>
            <a:endParaRPr lang="en-US" altLang="zh-CN" sz="2000" b="1" dirty="0">
              <a:latin typeface="+mn-lt"/>
              <a:ea typeface="+mn-ea"/>
              <a:cs typeface="+mn-ea"/>
              <a:sym typeface="+mn-lt"/>
            </a:endParaRPr>
          </a:p>
          <a:p>
            <a:r>
              <a:rPr lang="en-US" altLang="zh-CN" sz="2000" dirty="0">
                <a:solidFill>
                  <a:srgbClr val="0F06BA"/>
                </a:solidFill>
                <a:latin typeface="+mn-lt"/>
                <a:ea typeface="+mn-ea"/>
                <a:cs typeface="+mn-ea"/>
                <a:sym typeface="+mn-lt"/>
              </a:rPr>
              <a:t>String </a:t>
            </a:r>
            <a:r>
              <a:rPr lang="en-US" altLang="zh-CN" sz="2000" dirty="0" err="1">
                <a:solidFill>
                  <a:srgbClr val="0F06BA"/>
                </a:solidFill>
                <a:latin typeface="+mn-lt"/>
                <a:ea typeface="+mn-ea"/>
                <a:cs typeface="+mn-ea"/>
                <a:sym typeface="+mn-lt"/>
              </a:rPr>
              <a:t>insertSql</a:t>
            </a:r>
            <a:r>
              <a:rPr lang="en-US" altLang="zh-CN" sz="2000" dirty="0">
                <a:solidFill>
                  <a:srgbClr val="0F06BA"/>
                </a:solidFill>
                <a:latin typeface="+mn-lt"/>
                <a:ea typeface="+mn-ea"/>
                <a:cs typeface="+mn-ea"/>
                <a:sym typeface="+mn-lt"/>
              </a:rPr>
              <a:t> = "insert into user values(null,?,?)";</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Object param1[] = {"chenheng1", "</a:t>
            </a:r>
            <a:r>
              <a:rPr lang="zh-CN" altLang="zh-CN" sz="2000" dirty="0">
                <a:solidFill>
                  <a:srgbClr val="0F06BA"/>
                </a:solidFill>
                <a:latin typeface="+mn-lt"/>
                <a:ea typeface="+mn-ea"/>
                <a:cs typeface="+mn-ea"/>
                <a:sym typeface="+mn-lt"/>
              </a:rPr>
              <a:t>男</a:t>
            </a:r>
            <a:r>
              <a:rPr lang="en-US" altLang="zh-CN" sz="2000" dirty="0">
                <a:solidFill>
                  <a:srgbClr val="0F06BA"/>
                </a:solidFill>
                <a:latin typeface="+mn-lt"/>
                <a:ea typeface="+mn-ea"/>
                <a:cs typeface="+mn-ea"/>
                <a:sym typeface="+mn-lt"/>
              </a:rPr>
              <a:t>"};</a:t>
            </a:r>
            <a:endParaRPr lang="zh-CN" altLang="zh-CN" sz="2000" dirty="0">
              <a:solidFill>
                <a:srgbClr val="0F06BA"/>
              </a:solidFill>
              <a:latin typeface="+mn-lt"/>
              <a:ea typeface="+mn-ea"/>
              <a:cs typeface="+mn-ea"/>
              <a:sym typeface="+mn-lt"/>
            </a:endParaRPr>
          </a:p>
          <a:p>
            <a:r>
              <a:rPr lang="en-US" altLang="zh-CN" sz="2000" dirty="0" err="1">
                <a:solidFill>
                  <a:srgbClr val="0F06BA"/>
                </a:solidFill>
                <a:latin typeface="+mn-lt"/>
                <a:ea typeface="+mn-ea"/>
                <a:cs typeface="+mn-ea"/>
                <a:sym typeface="+mn-lt"/>
              </a:rPr>
              <a:t>jdbcTemplate.update</a:t>
            </a:r>
            <a:r>
              <a:rPr lang="en-US" altLang="zh-CN" sz="2000" dirty="0">
                <a:solidFill>
                  <a:srgbClr val="0F06BA"/>
                </a:solidFill>
                <a:latin typeface="+mn-lt"/>
                <a:ea typeface="+mn-ea"/>
                <a:cs typeface="+mn-ea"/>
                <a:sym typeface="+mn-lt"/>
              </a:rPr>
              <a:t>(</a:t>
            </a:r>
            <a:r>
              <a:rPr lang="en-US" altLang="zh-CN" sz="2000" dirty="0" err="1">
                <a:solidFill>
                  <a:srgbClr val="0F06BA"/>
                </a:solidFill>
                <a:latin typeface="+mn-lt"/>
                <a:ea typeface="+mn-ea"/>
                <a:cs typeface="+mn-ea"/>
                <a:sym typeface="+mn-lt"/>
              </a:rPr>
              <a:t>sql</a:t>
            </a:r>
            <a:r>
              <a:rPr lang="en-US" altLang="zh-CN" sz="2000" dirty="0">
                <a:solidFill>
                  <a:srgbClr val="0F06BA"/>
                </a:solidFill>
                <a:latin typeface="+mn-lt"/>
                <a:ea typeface="+mn-ea"/>
                <a:cs typeface="+mn-ea"/>
                <a:sym typeface="+mn-lt"/>
              </a:rPr>
              <a:t>, param1);</a:t>
            </a:r>
          </a:p>
          <a:p>
            <a:endParaRPr lang="zh-CN" altLang="en-US" sz="2000" dirty="0">
              <a:latin typeface="+mn-lt"/>
              <a:ea typeface="+mn-ea"/>
              <a:cs typeface="+mn-ea"/>
              <a:sym typeface="+mn-lt"/>
            </a:endParaRPr>
          </a:p>
        </p:txBody>
      </p:sp>
      <p:sp>
        <p:nvSpPr>
          <p:cNvPr id="17412" name="文本框 4">
            <a:extLst>
              <a:ext uri="{FF2B5EF4-FFF2-40B4-BE49-F238E27FC236}">
                <a16:creationId xmlns:a16="http://schemas.microsoft.com/office/drawing/2014/main" id="{F3720620-4870-48DC-A56F-A9715402A0D3}"/>
              </a:ext>
            </a:extLst>
          </p:cNvPr>
          <p:cNvSpPr txBox="1">
            <a:spLocks noChangeArrowheads="1"/>
          </p:cNvSpPr>
          <p:nvPr/>
        </p:nvSpPr>
        <p:spPr bwMode="auto">
          <a:xfrm>
            <a:off x="250825" y="3573463"/>
            <a:ext cx="871378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mn-lt"/>
                <a:ea typeface="+mn-ea"/>
                <a:cs typeface="+mn-ea"/>
                <a:sym typeface="+mn-lt"/>
              </a:rPr>
              <a:t>public List&lt;T&gt; query (String </a:t>
            </a:r>
            <a:r>
              <a:rPr lang="en-US" altLang="zh-CN" sz="2000" b="1" dirty="0" err="1">
                <a:latin typeface="+mn-lt"/>
                <a:ea typeface="+mn-ea"/>
                <a:cs typeface="+mn-ea"/>
                <a:sym typeface="+mn-lt"/>
              </a:rPr>
              <a:t>sql</a:t>
            </a:r>
            <a:r>
              <a:rPr lang="en-US" altLang="zh-CN" sz="2000" b="1" dirty="0">
                <a:latin typeface="+mn-lt"/>
                <a:ea typeface="+mn-ea"/>
                <a:cs typeface="+mn-ea"/>
                <a:sym typeface="+mn-lt"/>
              </a:rPr>
              <a:t>, </a:t>
            </a:r>
            <a:r>
              <a:rPr lang="en-US" altLang="zh-CN" sz="2000" b="1" dirty="0" err="1">
                <a:latin typeface="+mn-lt"/>
                <a:ea typeface="+mn-ea"/>
                <a:cs typeface="+mn-ea"/>
                <a:sym typeface="+mn-lt"/>
              </a:rPr>
              <a:t>RowMapper</a:t>
            </a:r>
            <a:r>
              <a:rPr lang="en-US" altLang="zh-CN" sz="2000" b="1" dirty="0">
                <a:latin typeface="+mn-lt"/>
                <a:ea typeface="+mn-ea"/>
                <a:cs typeface="+mn-ea"/>
                <a:sym typeface="+mn-lt"/>
              </a:rPr>
              <a:t>&lt;T&gt; </a:t>
            </a:r>
            <a:r>
              <a:rPr lang="en-US" altLang="zh-CN" sz="2000" b="1" dirty="0" err="1">
                <a:latin typeface="+mn-lt"/>
                <a:ea typeface="+mn-ea"/>
                <a:cs typeface="+mn-ea"/>
                <a:sym typeface="+mn-lt"/>
              </a:rPr>
              <a:t>rowMapper</a:t>
            </a:r>
            <a:r>
              <a:rPr lang="en-US" altLang="zh-CN" sz="2000" b="1" dirty="0">
                <a:latin typeface="+mn-lt"/>
                <a:ea typeface="+mn-ea"/>
                <a:cs typeface="+mn-ea"/>
                <a:sym typeface="+mn-lt"/>
              </a:rPr>
              <a:t>, Object </a:t>
            </a:r>
            <a:r>
              <a:rPr lang="en-US" altLang="zh-CN" sz="2000" b="1" dirty="0" err="1">
                <a:latin typeface="+mn-lt"/>
                <a:ea typeface="+mn-ea"/>
                <a:cs typeface="+mn-ea"/>
                <a:sym typeface="+mn-lt"/>
              </a:rPr>
              <a:t>args</a:t>
            </a:r>
            <a:r>
              <a:rPr lang="en-US" altLang="zh-CN" sz="2000" b="1" dirty="0">
                <a:latin typeface="+mn-lt"/>
                <a:ea typeface="+mn-ea"/>
                <a:cs typeface="+mn-ea"/>
                <a:sym typeface="+mn-lt"/>
              </a:rPr>
              <a:t>[])</a:t>
            </a:r>
          </a:p>
          <a:p>
            <a:endParaRPr lang="en-US" altLang="zh-CN" sz="2000" dirty="0">
              <a:latin typeface="+mn-lt"/>
              <a:ea typeface="+mn-ea"/>
              <a:cs typeface="+mn-ea"/>
              <a:sym typeface="+mn-lt"/>
            </a:endParaRPr>
          </a:p>
          <a:p>
            <a:r>
              <a:rPr lang="en-US" altLang="zh-CN" sz="2000" dirty="0">
                <a:solidFill>
                  <a:srgbClr val="0F06BA"/>
                </a:solidFill>
                <a:latin typeface="+mn-lt"/>
                <a:ea typeface="+mn-ea"/>
                <a:cs typeface="+mn-ea"/>
                <a:sym typeface="+mn-lt"/>
              </a:rPr>
              <a:t>String </a:t>
            </a:r>
            <a:r>
              <a:rPr lang="en-US" altLang="zh-CN" sz="2000" dirty="0" err="1">
                <a:solidFill>
                  <a:srgbClr val="0F06BA"/>
                </a:solidFill>
                <a:latin typeface="+mn-lt"/>
                <a:ea typeface="+mn-ea"/>
                <a:cs typeface="+mn-ea"/>
                <a:sym typeface="+mn-lt"/>
              </a:rPr>
              <a:t>selectSql</a:t>
            </a:r>
            <a:r>
              <a:rPr lang="en-US" altLang="zh-CN" sz="2000" dirty="0">
                <a:solidFill>
                  <a:srgbClr val="0F06BA"/>
                </a:solidFill>
                <a:latin typeface="+mn-lt"/>
                <a:ea typeface="+mn-ea"/>
                <a:cs typeface="+mn-ea"/>
                <a:sym typeface="+mn-lt"/>
              </a:rPr>
              <a:t> ="select * from user";</a:t>
            </a:r>
            <a:endParaRPr lang="zh-CN" altLang="zh-CN" sz="2000" dirty="0">
              <a:solidFill>
                <a:srgbClr val="0F06BA"/>
              </a:solidFill>
              <a:latin typeface="+mn-lt"/>
              <a:ea typeface="+mn-ea"/>
              <a:cs typeface="+mn-ea"/>
              <a:sym typeface="+mn-lt"/>
            </a:endParaRPr>
          </a:p>
          <a:p>
            <a:r>
              <a:rPr lang="en-US" altLang="zh-CN" sz="2000" dirty="0" err="1">
                <a:solidFill>
                  <a:srgbClr val="0F06BA"/>
                </a:solidFill>
                <a:latin typeface="+mn-lt"/>
                <a:ea typeface="+mn-ea"/>
                <a:cs typeface="+mn-ea"/>
                <a:sym typeface="+mn-lt"/>
              </a:rPr>
              <a:t>RowMapper</a:t>
            </a:r>
            <a:r>
              <a:rPr lang="en-US" altLang="zh-CN" sz="2000" dirty="0">
                <a:solidFill>
                  <a:srgbClr val="0F06BA"/>
                </a:solidFill>
                <a:latin typeface="+mn-lt"/>
                <a:ea typeface="+mn-ea"/>
                <a:cs typeface="+mn-ea"/>
                <a:sym typeface="+mn-lt"/>
              </a:rPr>
              <a:t>&lt;</a:t>
            </a:r>
            <a:r>
              <a:rPr lang="en-US" altLang="zh-CN" sz="2000" dirty="0" err="1">
                <a:solidFill>
                  <a:srgbClr val="0F06BA"/>
                </a:solidFill>
                <a:latin typeface="+mn-lt"/>
                <a:ea typeface="+mn-ea"/>
                <a:cs typeface="+mn-ea"/>
                <a:sym typeface="+mn-lt"/>
              </a:rPr>
              <a:t>MyUser</a:t>
            </a:r>
            <a:r>
              <a:rPr lang="en-US" altLang="zh-CN" sz="2000" dirty="0">
                <a:solidFill>
                  <a:srgbClr val="0F06BA"/>
                </a:solidFill>
                <a:latin typeface="+mn-lt"/>
                <a:ea typeface="+mn-ea"/>
                <a:cs typeface="+mn-ea"/>
                <a:sym typeface="+mn-lt"/>
              </a:rPr>
              <a:t>&gt; </a:t>
            </a:r>
            <a:r>
              <a:rPr lang="en-US" altLang="zh-CN" sz="2000" dirty="0" err="1">
                <a:solidFill>
                  <a:srgbClr val="0F06BA"/>
                </a:solidFill>
                <a:latin typeface="+mn-lt"/>
                <a:ea typeface="+mn-ea"/>
                <a:cs typeface="+mn-ea"/>
                <a:sym typeface="+mn-lt"/>
              </a:rPr>
              <a:t>rowMapper</a:t>
            </a:r>
            <a:r>
              <a:rPr lang="en-US" altLang="zh-CN" sz="2000" dirty="0">
                <a:solidFill>
                  <a:srgbClr val="0F06BA"/>
                </a:solidFill>
                <a:latin typeface="+mn-lt"/>
                <a:ea typeface="+mn-ea"/>
                <a:cs typeface="+mn-ea"/>
                <a:sym typeface="+mn-lt"/>
              </a:rPr>
              <a:t> = new </a:t>
            </a:r>
            <a:r>
              <a:rPr lang="en-US" altLang="zh-CN" sz="2000" dirty="0" err="1">
                <a:solidFill>
                  <a:srgbClr val="0F06BA"/>
                </a:solidFill>
                <a:latin typeface="+mn-lt"/>
                <a:ea typeface="+mn-ea"/>
                <a:cs typeface="+mn-ea"/>
                <a:sym typeface="+mn-lt"/>
              </a:rPr>
              <a:t>BeanPropertyRowMapper</a:t>
            </a:r>
            <a:r>
              <a:rPr lang="en-US" altLang="zh-CN" sz="2000" dirty="0">
                <a:solidFill>
                  <a:srgbClr val="0F06BA"/>
                </a:solidFill>
                <a:latin typeface="+mn-lt"/>
                <a:ea typeface="+mn-ea"/>
                <a:cs typeface="+mn-ea"/>
                <a:sym typeface="+mn-lt"/>
              </a:rPr>
              <a:t>&lt;</a:t>
            </a:r>
            <a:r>
              <a:rPr lang="en-US" altLang="zh-CN" sz="2000" dirty="0" err="1">
                <a:solidFill>
                  <a:srgbClr val="0F06BA"/>
                </a:solidFill>
                <a:latin typeface="+mn-lt"/>
                <a:ea typeface="+mn-ea"/>
                <a:cs typeface="+mn-ea"/>
                <a:sym typeface="+mn-lt"/>
              </a:rPr>
              <a:t>MyUser</a:t>
            </a:r>
            <a:r>
              <a:rPr lang="en-US" altLang="zh-CN" sz="2000" dirty="0">
                <a:solidFill>
                  <a:srgbClr val="0F06BA"/>
                </a:solidFill>
                <a:latin typeface="+mn-lt"/>
                <a:ea typeface="+mn-ea"/>
                <a:cs typeface="+mn-ea"/>
                <a:sym typeface="+mn-lt"/>
              </a:rPr>
              <a:t>&gt;(</a:t>
            </a:r>
            <a:r>
              <a:rPr lang="en-US" altLang="zh-CN" sz="2000" dirty="0" err="1">
                <a:solidFill>
                  <a:srgbClr val="0F06BA"/>
                </a:solidFill>
                <a:latin typeface="+mn-lt"/>
                <a:ea typeface="+mn-ea"/>
                <a:cs typeface="+mn-ea"/>
                <a:sym typeface="+mn-lt"/>
              </a:rPr>
              <a:t>MyUser.class</a:t>
            </a:r>
            <a:r>
              <a:rPr lang="en-US" altLang="zh-CN" sz="2000" dirty="0">
                <a:solidFill>
                  <a:srgbClr val="0F06BA"/>
                </a:solidFill>
                <a:latin typeface="+mn-lt"/>
                <a:ea typeface="+mn-ea"/>
                <a:cs typeface="+mn-ea"/>
                <a:sym typeface="+mn-lt"/>
              </a:rPr>
              <a: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List&lt;</a:t>
            </a:r>
            <a:r>
              <a:rPr lang="en-US" altLang="zh-CN" sz="2000" dirty="0" err="1">
                <a:solidFill>
                  <a:srgbClr val="0F06BA"/>
                </a:solidFill>
                <a:latin typeface="+mn-lt"/>
                <a:ea typeface="+mn-ea"/>
                <a:cs typeface="+mn-ea"/>
                <a:sym typeface="+mn-lt"/>
              </a:rPr>
              <a:t>MyUser</a:t>
            </a:r>
            <a:r>
              <a:rPr lang="en-US" altLang="zh-CN" sz="2000" dirty="0">
                <a:solidFill>
                  <a:srgbClr val="0F06BA"/>
                </a:solidFill>
                <a:latin typeface="+mn-lt"/>
                <a:ea typeface="+mn-ea"/>
                <a:cs typeface="+mn-ea"/>
                <a:sym typeface="+mn-lt"/>
              </a:rPr>
              <a:t>&gt; list = </a:t>
            </a:r>
            <a:r>
              <a:rPr lang="en-US" altLang="zh-CN" sz="2000" dirty="0" err="1">
                <a:solidFill>
                  <a:srgbClr val="0F06BA"/>
                </a:solidFill>
                <a:latin typeface="+mn-lt"/>
                <a:ea typeface="+mn-ea"/>
                <a:cs typeface="+mn-ea"/>
                <a:sym typeface="+mn-lt"/>
              </a:rPr>
              <a:t>jdbcTemplate.query</a:t>
            </a:r>
            <a:r>
              <a:rPr lang="en-US" altLang="zh-CN" sz="2000" dirty="0">
                <a:solidFill>
                  <a:srgbClr val="0F06BA"/>
                </a:solidFill>
                <a:latin typeface="+mn-lt"/>
                <a:ea typeface="+mn-ea"/>
                <a:cs typeface="+mn-ea"/>
                <a:sym typeface="+mn-lt"/>
              </a:rPr>
              <a:t>(</a:t>
            </a:r>
            <a:r>
              <a:rPr lang="en-US" altLang="zh-CN" sz="2000" dirty="0" err="1">
                <a:solidFill>
                  <a:srgbClr val="0F06BA"/>
                </a:solidFill>
                <a:latin typeface="+mn-lt"/>
                <a:ea typeface="+mn-ea"/>
                <a:cs typeface="+mn-ea"/>
                <a:sym typeface="+mn-lt"/>
              </a:rPr>
              <a:t>sql</a:t>
            </a:r>
            <a:r>
              <a:rPr lang="en-US" altLang="zh-CN" sz="2000" dirty="0">
                <a:solidFill>
                  <a:srgbClr val="0F06BA"/>
                </a:solidFill>
                <a:latin typeface="+mn-lt"/>
                <a:ea typeface="+mn-ea"/>
                <a:cs typeface="+mn-ea"/>
                <a:sym typeface="+mn-lt"/>
              </a:rPr>
              <a:t>, </a:t>
            </a:r>
            <a:r>
              <a:rPr lang="en-US" altLang="zh-CN" sz="2000" dirty="0" err="1">
                <a:solidFill>
                  <a:srgbClr val="0F06BA"/>
                </a:solidFill>
                <a:latin typeface="+mn-lt"/>
                <a:ea typeface="+mn-ea"/>
                <a:cs typeface="+mn-ea"/>
                <a:sym typeface="+mn-lt"/>
              </a:rPr>
              <a:t>rowMapper</a:t>
            </a:r>
            <a:r>
              <a:rPr lang="en-US" altLang="zh-CN" sz="2000" dirty="0">
                <a:solidFill>
                  <a:srgbClr val="0F06BA"/>
                </a:solidFill>
                <a:latin typeface="+mn-lt"/>
                <a:ea typeface="+mn-ea"/>
                <a:cs typeface="+mn-ea"/>
                <a:sym typeface="+mn-lt"/>
              </a:rPr>
              <a:t>, null);</a:t>
            </a:r>
            <a:endParaRPr lang="zh-CN" altLang="zh-CN" sz="2000" dirty="0">
              <a:solidFill>
                <a:srgbClr val="0F06BA"/>
              </a:solidFill>
              <a:latin typeface="+mn-lt"/>
              <a:ea typeface="+mn-ea"/>
              <a:cs typeface="+mn-ea"/>
              <a:sym typeface="+mn-lt"/>
            </a:endParaRPr>
          </a:p>
          <a:p>
            <a:endParaRPr lang="en-US" altLang="zh-CN" sz="2000" b="1" dirty="0">
              <a:latin typeface="+mn-lt"/>
              <a:ea typeface="+mn-ea"/>
              <a:cs typeface="+mn-ea"/>
              <a:sym typeface="+mn-lt"/>
            </a:endParaRPr>
          </a:p>
          <a:p>
            <a:endParaRPr lang="zh-CN" altLang="en-US" sz="2000" dirty="0">
              <a:latin typeface="+mn-lt"/>
              <a:ea typeface="+mn-ea"/>
              <a:cs typeface="+mn-ea"/>
              <a:sym typeface="+mn-lt"/>
            </a:endParaRPr>
          </a:p>
        </p:txBody>
      </p:sp>
      <p:sp>
        <p:nvSpPr>
          <p:cNvPr id="5" name="文本框 4">
            <a:extLst>
              <a:ext uri="{FF2B5EF4-FFF2-40B4-BE49-F238E27FC236}">
                <a16:creationId xmlns:a16="http://schemas.microsoft.com/office/drawing/2014/main" id="{21273029-D516-4298-B831-7E93F2678A95}"/>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EC10F88E-4FC9-4D00-8868-981D792C498E}"/>
              </a:ext>
            </a:extLst>
          </p:cNvPr>
          <p:cNvSpPr>
            <a:spLocks noGrp="1"/>
          </p:cNvSpPr>
          <p:nvPr>
            <p:ph type="title"/>
          </p:nvPr>
        </p:nvSpPr>
        <p:spPr>
          <a:xfrm>
            <a:off x="179512" y="754267"/>
            <a:ext cx="8229600" cy="5619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5.2  </a:t>
            </a:r>
            <a:r>
              <a:rPr lang="zh-CN" altLang="zh-CN" sz="3200" dirty="0">
                <a:latin typeface="+mn-lt"/>
                <a:ea typeface="+mn-ea"/>
                <a:cs typeface="+mn-ea"/>
                <a:sym typeface="+mn-lt"/>
              </a:rPr>
              <a:t>编程式事务管理</a:t>
            </a:r>
            <a:endParaRPr lang="zh-CN" altLang="en-US" sz="3200" dirty="0">
              <a:latin typeface="+mn-lt"/>
              <a:ea typeface="+mn-ea"/>
              <a:cs typeface="+mn-ea"/>
              <a:sym typeface="+mn-lt"/>
            </a:endParaRPr>
          </a:p>
        </p:txBody>
      </p:sp>
      <p:sp>
        <p:nvSpPr>
          <p:cNvPr id="18435" name="文本框 3">
            <a:extLst>
              <a:ext uri="{FF2B5EF4-FFF2-40B4-BE49-F238E27FC236}">
                <a16:creationId xmlns:a16="http://schemas.microsoft.com/office/drawing/2014/main" id="{B496D483-6C90-4493-8D71-839F03FE7FE0}"/>
              </a:ext>
            </a:extLst>
          </p:cNvPr>
          <p:cNvSpPr txBox="1">
            <a:spLocks noChangeArrowheads="1"/>
          </p:cNvSpPr>
          <p:nvPr/>
        </p:nvSpPr>
        <p:spPr bwMode="auto">
          <a:xfrm>
            <a:off x="420688" y="1772816"/>
            <a:ext cx="840060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在代码中显式调用</a:t>
            </a:r>
            <a:r>
              <a:rPr lang="en-US" altLang="zh-CN" sz="2000" dirty="0" err="1">
                <a:latin typeface="+mn-lt"/>
                <a:ea typeface="+mn-ea"/>
                <a:cs typeface="+mn-ea"/>
                <a:sym typeface="+mn-lt"/>
              </a:rPr>
              <a:t>beginTransaction</a:t>
            </a:r>
            <a:r>
              <a:rPr lang="en-US" altLang="zh-CN" sz="2000" dirty="0">
                <a:latin typeface="+mn-lt"/>
                <a:ea typeface="+mn-ea"/>
                <a:cs typeface="+mn-ea"/>
                <a:sym typeface="+mn-lt"/>
              </a:rPr>
              <a:t>()</a:t>
            </a:r>
            <a:r>
              <a:rPr lang="zh-CN" altLang="zh-CN" sz="2000" dirty="0">
                <a:latin typeface="+mn-lt"/>
                <a:ea typeface="+mn-ea"/>
                <a:cs typeface="+mn-ea"/>
                <a:sym typeface="+mn-lt"/>
              </a:rPr>
              <a:t>、</a:t>
            </a:r>
            <a:r>
              <a:rPr lang="en-US" altLang="zh-CN" sz="2000" dirty="0">
                <a:latin typeface="+mn-lt"/>
                <a:ea typeface="+mn-ea"/>
                <a:cs typeface="+mn-ea"/>
                <a:sym typeface="+mn-lt"/>
              </a:rPr>
              <a:t>commit()</a:t>
            </a:r>
            <a:r>
              <a:rPr lang="zh-CN" altLang="zh-CN" sz="2000" dirty="0">
                <a:latin typeface="+mn-lt"/>
                <a:ea typeface="+mn-ea"/>
                <a:cs typeface="+mn-ea"/>
                <a:sym typeface="+mn-lt"/>
              </a:rPr>
              <a:t>、</a:t>
            </a:r>
            <a:r>
              <a:rPr lang="en-US" altLang="zh-CN" sz="2000" dirty="0">
                <a:latin typeface="+mn-lt"/>
                <a:ea typeface="+mn-ea"/>
                <a:cs typeface="+mn-ea"/>
                <a:sym typeface="+mn-lt"/>
              </a:rPr>
              <a:t>rollback()</a:t>
            </a:r>
            <a:r>
              <a:rPr lang="zh-CN" altLang="zh-CN" sz="2000" dirty="0">
                <a:latin typeface="+mn-lt"/>
                <a:ea typeface="+mn-ea"/>
                <a:cs typeface="+mn-ea"/>
                <a:sym typeface="+mn-lt"/>
              </a:rPr>
              <a:t>等事务处理相关的方法，这就是编程式事务管理。当只有少数事务操作时，编程式事务管理才比较合适。</a:t>
            </a:r>
            <a:endParaRPr lang="zh-CN" altLang="en-US" sz="2000" dirty="0">
              <a:latin typeface="+mn-lt"/>
              <a:ea typeface="+mn-ea"/>
              <a:cs typeface="+mn-ea"/>
              <a:sym typeface="+mn-lt"/>
            </a:endParaRPr>
          </a:p>
        </p:txBody>
      </p:sp>
      <p:sp>
        <p:nvSpPr>
          <p:cNvPr id="18436" name="文本框 4">
            <a:extLst>
              <a:ext uri="{FF2B5EF4-FFF2-40B4-BE49-F238E27FC236}">
                <a16:creationId xmlns:a16="http://schemas.microsoft.com/office/drawing/2014/main" id="{733BF86D-AF0C-400D-98DF-6AD0A3122D79}"/>
              </a:ext>
            </a:extLst>
          </p:cNvPr>
          <p:cNvSpPr txBox="1">
            <a:spLocks noChangeArrowheads="1"/>
          </p:cNvSpPr>
          <p:nvPr/>
        </p:nvSpPr>
        <p:spPr bwMode="auto">
          <a:xfrm>
            <a:off x="420688" y="3139653"/>
            <a:ext cx="83275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5.2.1  </a:t>
            </a:r>
            <a:r>
              <a:rPr lang="zh-CN" altLang="zh-CN" sz="2000" dirty="0">
                <a:latin typeface="+mn-lt"/>
                <a:ea typeface="+mn-ea"/>
                <a:cs typeface="+mn-ea"/>
                <a:sym typeface="+mn-lt"/>
              </a:rPr>
              <a:t>基于底层</a:t>
            </a:r>
            <a:r>
              <a:rPr lang="de-DE" altLang="zh-CN" sz="2000" dirty="0">
                <a:latin typeface="+mn-lt"/>
                <a:ea typeface="+mn-ea"/>
                <a:cs typeface="+mn-ea"/>
                <a:sym typeface="+mn-lt"/>
              </a:rPr>
              <a:t>API</a:t>
            </a:r>
            <a:r>
              <a:rPr lang="zh-CN" altLang="zh-CN" sz="2000" dirty="0">
                <a:latin typeface="+mn-lt"/>
                <a:ea typeface="+mn-ea"/>
                <a:cs typeface="+mn-ea"/>
                <a:sym typeface="+mn-lt"/>
              </a:rPr>
              <a:t>的编程式事务管理</a:t>
            </a:r>
            <a:endParaRPr lang="en-US" altLang="zh-CN" sz="2000" dirty="0">
              <a:latin typeface="+mn-lt"/>
              <a:ea typeface="+mn-ea"/>
              <a:cs typeface="+mn-ea"/>
              <a:sym typeface="+mn-lt"/>
            </a:endParaRPr>
          </a:p>
          <a:p>
            <a:endParaRPr lang="en-US" altLang="zh-CN" sz="2000" dirty="0">
              <a:latin typeface="+mn-lt"/>
              <a:ea typeface="+mn-ea"/>
              <a:cs typeface="+mn-ea"/>
              <a:sym typeface="+mn-lt"/>
            </a:endParaRPr>
          </a:p>
          <a:p>
            <a:r>
              <a:rPr lang="de-DE" altLang="zh-CN" sz="2000" dirty="0">
                <a:latin typeface="+mn-lt"/>
                <a:ea typeface="+mn-ea"/>
                <a:cs typeface="+mn-ea"/>
                <a:sym typeface="+mn-lt"/>
              </a:rPr>
              <a:t>5.2.2  </a:t>
            </a:r>
            <a:r>
              <a:rPr lang="zh-CN" altLang="zh-CN" sz="2000" dirty="0">
                <a:latin typeface="+mn-lt"/>
                <a:ea typeface="+mn-ea"/>
                <a:cs typeface="+mn-ea"/>
                <a:sym typeface="+mn-lt"/>
              </a:rPr>
              <a:t>基于</a:t>
            </a:r>
            <a:r>
              <a:rPr lang="de-DE" altLang="zh-CN" sz="2000" dirty="0">
                <a:latin typeface="+mn-lt"/>
                <a:ea typeface="+mn-ea"/>
                <a:cs typeface="+mn-ea"/>
                <a:sym typeface="+mn-lt"/>
              </a:rPr>
              <a:t>TransactionTemplate</a:t>
            </a:r>
            <a:r>
              <a:rPr lang="zh-CN" altLang="zh-CN" sz="2000" dirty="0">
                <a:latin typeface="+mn-lt"/>
                <a:ea typeface="+mn-ea"/>
                <a:cs typeface="+mn-ea"/>
                <a:sym typeface="+mn-lt"/>
              </a:rPr>
              <a:t>的编程式事务管理</a:t>
            </a:r>
            <a:endParaRPr lang="zh-CN" altLang="en-US" sz="2000" dirty="0">
              <a:latin typeface="+mn-lt"/>
              <a:ea typeface="+mn-ea"/>
              <a:cs typeface="+mn-ea"/>
              <a:sym typeface="+mn-lt"/>
            </a:endParaRPr>
          </a:p>
        </p:txBody>
      </p:sp>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FEC365F6-77B6-40CC-9322-FF7F843CB5DF}"/>
              </a:ext>
            </a:extLst>
          </p:cNvPr>
          <p:cNvSpPr>
            <a:spLocks noGrp="1"/>
          </p:cNvSpPr>
          <p:nvPr>
            <p:ph type="title"/>
          </p:nvPr>
        </p:nvSpPr>
        <p:spPr>
          <a:xfrm>
            <a:off x="107504" y="764704"/>
            <a:ext cx="7772400" cy="6591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5.2.1  </a:t>
            </a:r>
            <a:r>
              <a:rPr lang="zh-CN" altLang="zh-CN" sz="3200" dirty="0">
                <a:latin typeface="+mn-lt"/>
                <a:ea typeface="+mn-ea"/>
                <a:cs typeface="+mn-ea"/>
                <a:sym typeface="+mn-lt"/>
              </a:rPr>
              <a:t>基于底层</a:t>
            </a:r>
            <a:r>
              <a:rPr lang="de-DE" altLang="zh-CN" sz="3200" dirty="0">
                <a:latin typeface="+mn-lt"/>
                <a:ea typeface="+mn-ea"/>
                <a:cs typeface="+mn-ea"/>
                <a:sym typeface="+mn-lt"/>
              </a:rPr>
              <a:t>API</a:t>
            </a:r>
            <a:r>
              <a:rPr lang="zh-CN" altLang="zh-CN" sz="3200" dirty="0">
                <a:latin typeface="+mn-lt"/>
                <a:ea typeface="+mn-ea"/>
                <a:cs typeface="+mn-ea"/>
                <a:sym typeface="+mn-lt"/>
              </a:rPr>
              <a:t>的编程式事务管理</a:t>
            </a:r>
            <a:endParaRPr lang="zh-CN" altLang="en-US" sz="3200" dirty="0">
              <a:latin typeface="+mn-lt"/>
              <a:ea typeface="+mn-ea"/>
              <a:cs typeface="+mn-ea"/>
              <a:sym typeface="+mn-lt"/>
            </a:endParaRPr>
          </a:p>
        </p:txBody>
      </p:sp>
      <p:sp>
        <p:nvSpPr>
          <p:cNvPr id="19459" name="文本框 3">
            <a:extLst>
              <a:ext uri="{FF2B5EF4-FFF2-40B4-BE49-F238E27FC236}">
                <a16:creationId xmlns:a16="http://schemas.microsoft.com/office/drawing/2014/main" id="{8882F9C7-DDE8-4D73-B331-5D4C9FAD9B52}"/>
              </a:ext>
            </a:extLst>
          </p:cNvPr>
          <p:cNvSpPr txBox="1">
            <a:spLocks noChangeArrowheads="1"/>
          </p:cNvSpPr>
          <p:nvPr/>
        </p:nvSpPr>
        <p:spPr bwMode="auto">
          <a:xfrm>
            <a:off x="457200" y="1700213"/>
            <a:ext cx="8507413"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pPr>
            <a:r>
              <a:rPr lang="zh-CN" altLang="zh-CN" sz="2000" dirty="0">
                <a:latin typeface="+mn-lt"/>
                <a:ea typeface="+mn-ea"/>
                <a:cs typeface="+mn-ea"/>
                <a:sym typeface="+mn-lt"/>
              </a:rPr>
              <a:t>基于底层</a:t>
            </a:r>
            <a:r>
              <a:rPr lang="en-US" altLang="zh-CN" sz="2000" dirty="0">
                <a:latin typeface="+mn-lt"/>
                <a:ea typeface="+mn-ea"/>
                <a:cs typeface="+mn-ea"/>
                <a:sym typeface="+mn-lt"/>
              </a:rPr>
              <a:t>API</a:t>
            </a:r>
            <a:r>
              <a:rPr lang="zh-CN" altLang="zh-CN" sz="2000" dirty="0">
                <a:latin typeface="+mn-lt"/>
                <a:ea typeface="+mn-ea"/>
                <a:cs typeface="+mn-ea"/>
                <a:sym typeface="+mn-lt"/>
              </a:rPr>
              <a:t>的编程式事务管理，就是根据</a:t>
            </a:r>
            <a:endParaRPr lang="en-US" altLang="zh-CN" sz="2000" dirty="0">
              <a:latin typeface="+mn-lt"/>
              <a:ea typeface="+mn-ea"/>
              <a:cs typeface="+mn-ea"/>
              <a:sym typeface="+mn-lt"/>
            </a:endParaRPr>
          </a:p>
          <a:p>
            <a:pPr marL="342900" indent="-342900">
              <a:spcBef>
                <a:spcPts val="600"/>
              </a:spcBef>
              <a:spcAft>
                <a:spcPts val="600"/>
              </a:spcAft>
              <a:buFont typeface="Arial" panose="020B0604020202020204" pitchFamily="34" charset="0"/>
              <a:buChar char="•"/>
            </a:pPr>
            <a:r>
              <a:rPr lang="en-US" altLang="zh-CN" sz="2400" b="1" dirty="0" err="1">
                <a:latin typeface="+mn-lt"/>
                <a:ea typeface="+mn-ea"/>
                <a:cs typeface="+mn-ea"/>
                <a:sym typeface="+mn-lt"/>
              </a:rPr>
              <a:t>PlatformTransactionManager</a:t>
            </a:r>
            <a:endParaRPr lang="en-US" altLang="zh-CN" sz="2400" b="1" dirty="0">
              <a:latin typeface="+mn-lt"/>
              <a:ea typeface="+mn-ea"/>
              <a:cs typeface="+mn-ea"/>
              <a:sym typeface="+mn-lt"/>
            </a:endParaRPr>
          </a:p>
          <a:p>
            <a:pPr marL="342900" indent="-342900">
              <a:spcBef>
                <a:spcPts val="600"/>
              </a:spcBef>
              <a:spcAft>
                <a:spcPts val="600"/>
              </a:spcAft>
              <a:buFont typeface="Arial" panose="020B0604020202020204" pitchFamily="34" charset="0"/>
              <a:buChar char="•"/>
            </a:pPr>
            <a:r>
              <a:rPr lang="en-US" altLang="zh-CN" sz="2400" b="1" dirty="0" err="1">
                <a:latin typeface="+mn-lt"/>
                <a:ea typeface="+mn-ea"/>
                <a:cs typeface="+mn-ea"/>
                <a:sym typeface="+mn-lt"/>
              </a:rPr>
              <a:t>TransactionDefinition</a:t>
            </a:r>
            <a:r>
              <a:rPr lang="en-US" altLang="zh-CN" sz="2400" b="1" dirty="0">
                <a:latin typeface="+mn-lt"/>
                <a:ea typeface="+mn-ea"/>
                <a:cs typeface="+mn-ea"/>
                <a:sym typeface="+mn-lt"/>
              </a:rPr>
              <a:t> </a:t>
            </a:r>
          </a:p>
          <a:p>
            <a:pPr marL="342900" indent="-342900">
              <a:spcBef>
                <a:spcPts val="600"/>
              </a:spcBef>
              <a:spcAft>
                <a:spcPts val="1200"/>
              </a:spcAft>
              <a:buFont typeface="Arial" panose="020B0604020202020204" pitchFamily="34" charset="0"/>
              <a:buChar char="•"/>
            </a:pPr>
            <a:r>
              <a:rPr lang="en-US" altLang="zh-CN" sz="2400" b="1" dirty="0" err="1">
                <a:latin typeface="+mn-lt"/>
                <a:ea typeface="+mn-ea"/>
                <a:cs typeface="+mn-ea"/>
                <a:sym typeface="+mn-lt"/>
              </a:rPr>
              <a:t>TransactionStatus</a:t>
            </a:r>
            <a:r>
              <a:rPr lang="en-US" altLang="zh-CN" sz="2400" b="1" dirty="0">
                <a:latin typeface="+mn-lt"/>
                <a:ea typeface="+mn-ea"/>
                <a:cs typeface="+mn-ea"/>
                <a:sym typeface="+mn-lt"/>
              </a:rPr>
              <a:t> </a:t>
            </a:r>
          </a:p>
          <a:p>
            <a:r>
              <a:rPr lang="zh-CN" altLang="zh-CN" sz="2000" dirty="0">
                <a:latin typeface="+mn-lt"/>
                <a:ea typeface="+mn-ea"/>
                <a:cs typeface="+mn-ea"/>
                <a:sym typeface="+mn-lt"/>
              </a:rPr>
              <a:t>三个核心接口，通过编程的方式来进行事务处理。</a:t>
            </a:r>
            <a:endParaRPr lang="en-US" altLang="zh-CN" sz="2000" dirty="0">
              <a:latin typeface="+mn-lt"/>
              <a:ea typeface="+mn-ea"/>
              <a:cs typeface="+mn-ea"/>
              <a:sym typeface="+mn-lt"/>
            </a:endParaRPr>
          </a:p>
          <a:p>
            <a:endParaRPr lang="en-US" altLang="zh-CN" sz="2000" dirty="0">
              <a:latin typeface="+mn-lt"/>
              <a:ea typeface="+mn-ea"/>
              <a:cs typeface="+mn-ea"/>
              <a:sym typeface="+mn-lt"/>
            </a:endParaRPr>
          </a:p>
          <a:p>
            <a:endParaRPr lang="en-US" altLang="zh-CN" sz="2000" dirty="0">
              <a:latin typeface="+mn-lt"/>
              <a:ea typeface="+mn-ea"/>
              <a:cs typeface="+mn-ea"/>
              <a:sym typeface="+mn-lt"/>
            </a:endParaRPr>
          </a:p>
          <a:p>
            <a:r>
              <a:rPr lang="zh-CN" altLang="zh-CN" sz="2000" dirty="0">
                <a:latin typeface="+mn-lt"/>
                <a:ea typeface="+mn-ea"/>
                <a:cs typeface="+mn-ea"/>
                <a:sym typeface="+mn-lt"/>
              </a:rPr>
              <a:t>下面通过一个实例讲解基于底层</a:t>
            </a:r>
            <a:r>
              <a:rPr lang="en-US" altLang="zh-CN" sz="2000" dirty="0">
                <a:latin typeface="+mn-lt"/>
                <a:ea typeface="+mn-ea"/>
                <a:cs typeface="+mn-ea"/>
                <a:sym typeface="+mn-lt"/>
              </a:rPr>
              <a:t>API</a:t>
            </a:r>
            <a:r>
              <a:rPr lang="zh-CN" altLang="zh-CN" sz="2000" dirty="0">
                <a:latin typeface="+mn-lt"/>
                <a:ea typeface="+mn-ea"/>
                <a:cs typeface="+mn-ea"/>
                <a:sym typeface="+mn-lt"/>
              </a:rPr>
              <a:t>的编程式事务管理。</a:t>
            </a:r>
            <a:endParaRPr lang="zh-CN" altLang="en-US" sz="2000" dirty="0">
              <a:latin typeface="+mn-lt"/>
              <a:ea typeface="+mn-ea"/>
              <a:cs typeface="+mn-ea"/>
              <a:sym typeface="+mn-lt"/>
            </a:endParaRPr>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A797E20B-C0E1-4D94-BA2A-F4C660FF1885}"/>
              </a:ext>
            </a:extLst>
          </p:cNvPr>
          <p:cNvSpPr>
            <a:spLocks noGrp="1"/>
          </p:cNvSpPr>
          <p:nvPr>
            <p:ph type="title"/>
          </p:nvPr>
        </p:nvSpPr>
        <p:spPr>
          <a:xfrm>
            <a:off x="107504" y="661194"/>
            <a:ext cx="7772400" cy="5929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．给数据源配置事务管理器</a:t>
            </a:r>
            <a:endParaRPr lang="zh-CN" altLang="en-US" sz="2400" dirty="0">
              <a:solidFill>
                <a:schemeClr val="tx1"/>
              </a:solidFill>
              <a:latin typeface="+mn-lt"/>
              <a:ea typeface="+mn-ea"/>
              <a:cs typeface="+mn-ea"/>
              <a:sym typeface="+mn-lt"/>
            </a:endParaRPr>
          </a:p>
        </p:txBody>
      </p:sp>
      <p:sp>
        <p:nvSpPr>
          <p:cNvPr id="20483" name="文本框 3">
            <a:extLst>
              <a:ext uri="{FF2B5EF4-FFF2-40B4-BE49-F238E27FC236}">
                <a16:creationId xmlns:a16="http://schemas.microsoft.com/office/drawing/2014/main" id="{53DF6FF4-A60F-462E-A7DD-65B7755F0249}"/>
              </a:ext>
            </a:extLst>
          </p:cNvPr>
          <p:cNvSpPr txBox="1">
            <a:spLocks noChangeArrowheads="1"/>
          </p:cNvSpPr>
          <p:nvPr/>
        </p:nvSpPr>
        <p:spPr bwMode="auto">
          <a:xfrm>
            <a:off x="323850" y="1557338"/>
            <a:ext cx="85693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mn-lt"/>
                <a:ea typeface="+mn-ea"/>
                <a:cs typeface="+mn-ea"/>
                <a:sym typeface="+mn-lt"/>
              </a:rPr>
              <a:t>    </a:t>
            </a:r>
            <a:r>
              <a:rPr lang="zh-CN" altLang="zh-CN" sz="2000">
                <a:latin typeface="+mn-lt"/>
                <a:ea typeface="+mn-ea"/>
                <a:cs typeface="+mn-ea"/>
                <a:sym typeface="+mn-lt"/>
              </a:rPr>
              <a:t>在</a:t>
            </a:r>
            <a:r>
              <a:rPr lang="en-US" altLang="zh-CN" sz="2000">
                <a:latin typeface="+mn-lt"/>
                <a:ea typeface="+mn-ea"/>
                <a:cs typeface="+mn-ea"/>
                <a:sym typeface="+mn-lt"/>
              </a:rPr>
              <a:t>5.1.2</a:t>
            </a:r>
            <a:r>
              <a:rPr lang="zh-CN" altLang="zh-CN" sz="2000">
                <a:latin typeface="+mn-lt"/>
                <a:ea typeface="+mn-ea"/>
                <a:cs typeface="+mn-ea"/>
                <a:sym typeface="+mn-lt"/>
              </a:rPr>
              <a:t>节配置文件</a:t>
            </a:r>
            <a:r>
              <a:rPr lang="en-US" altLang="zh-CN" sz="2000">
                <a:latin typeface="+mn-lt"/>
                <a:ea typeface="+mn-ea"/>
                <a:cs typeface="+mn-ea"/>
                <a:sym typeface="+mn-lt"/>
              </a:rPr>
              <a:t>applicationContext.xml</a:t>
            </a:r>
            <a:r>
              <a:rPr lang="zh-CN" altLang="zh-CN" sz="2000">
                <a:latin typeface="+mn-lt"/>
                <a:ea typeface="+mn-ea"/>
                <a:cs typeface="+mn-ea"/>
                <a:sym typeface="+mn-lt"/>
              </a:rPr>
              <a:t>的基础上，使用</a:t>
            </a:r>
            <a:r>
              <a:rPr lang="en-US" altLang="zh-CN" sz="2000">
                <a:latin typeface="+mn-lt"/>
                <a:ea typeface="+mn-ea"/>
                <a:cs typeface="+mn-ea"/>
                <a:sym typeface="+mn-lt"/>
              </a:rPr>
              <a:t>PlatformTransactionManager</a:t>
            </a:r>
            <a:r>
              <a:rPr lang="zh-CN" altLang="zh-CN" sz="2000">
                <a:latin typeface="+mn-lt"/>
                <a:ea typeface="+mn-ea"/>
                <a:cs typeface="+mn-ea"/>
                <a:sym typeface="+mn-lt"/>
              </a:rPr>
              <a:t>接口的实现类</a:t>
            </a:r>
            <a:r>
              <a:rPr lang="en-US" altLang="zh-CN" sz="2000">
                <a:latin typeface="+mn-lt"/>
                <a:ea typeface="+mn-ea"/>
                <a:cs typeface="+mn-ea"/>
                <a:sym typeface="+mn-lt"/>
              </a:rPr>
              <a:t>org.springframework.jdbc.datasource.DataSourceTransactionManager</a:t>
            </a:r>
            <a:r>
              <a:rPr lang="zh-CN" altLang="zh-CN" sz="2000">
                <a:latin typeface="+mn-lt"/>
                <a:ea typeface="+mn-ea"/>
                <a:cs typeface="+mn-ea"/>
                <a:sym typeface="+mn-lt"/>
              </a:rPr>
              <a:t>为数据源添加事务管理器</a:t>
            </a:r>
            <a:endParaRPr lang="zh-CN" altLang="en-US" sz="2000">
              <a:latin typeface="+mn-lt"/>
              <a:ea typeface="+mn-ea"/>
              <a:cs typeface="+mn-ea"/>
              <a:sym typeface="+mn-lt"/>
            </a:endParaRPr>
          </a:p>
        </p:txBody>
      </p:sp>
      <p:sp>
        <p:nvSpPr>
          <p:cNvPr id="20484" name="文本框 4">
            <a:extLst>
              <a:ext uri="{FF2B5EF4-FFF2-40B4-BE49-F238E27FC236}">
                <a16:creationId xmlns:a16="http://schemas.microsoft.com/office/drawing/2014/main" id="{8E635CA6-174E-49B9-B5A5-DF9AD6EBFECD}"/>
              </a:ext>
            </a:extLst>
          </p:cNvPr>
          <p:cNvSpPr txBox="1">
            <a:spLocks noChangeArrowheads="1"/>
          </p:cNvSpPr>
          <p:nvPr/>
        </p:nvSpPr>
        <p:spPr bwMode="auto">
          <a:xfrm>
            <a:off x="467544" y="3284984"/>
            <a:ext cx="842563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&lt;!—</a:t>
            </a:r>
            <a:r>
              <a:rPr lang="zh-CN" altLang="zh-CN" sz="2000" dirty="0">
                <a:solidFill>
                  <a:srgbClr val="0F06BA"/>
                </a:solidFill>
                <a:latin typeface="+mn-lt"/>
                <a:ea typeface="+mn-ea"/>
                <a:cs typeface="+mn-ea"/>
                <a:sym typeface="+mn-lt"/>
              </a:rPr>
              <a:t>为数据源添加事务管理器</a:t>
            </a:r>
            <a:r>
              <a:rPr lang="en-US" altLang="zh-CN" sz="2000" dirty="0">
                <a:solidFill>
                  <a:srgbClr val="0F06BA"/>
                </a:solidFill>
                <a:latin typeface="+mn-lt"/>
                <a:ea typeface="+mn-ea"/>
                <a:cs typeface="+mn-ea"/>
                <a:sym typeface="+mn-lt"/>
              </a:rPr>
              <a:t> --&gt;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&lt;bean id="</a:t>
            </a:r>
            <a:r>
              <a:rPr lang="en-US" altLang="zh-CN" sz="2000" dirty="0" err="1">
                <a:solidFill>
                  <a:srgbClr val="0F06BA"/>
                </a:solidFill>
                <a:latin typeface="+mn-lt"/>
                <a:ea typeface="+mn-ea"/>
                <a:cs typeface="+mn-ea"/>
                <a:sym typeface="+mn-lt"/>
              </a:rPr>
              <a:t>txManager</a:t>
            </a:r>
            <a:r>
              <a:rPr lang="en-US"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class="org.springframework.jdbc.datasource.DataSourceTransactionManager"&gt;   </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&lt;property name="</a:t>
            </a:r>
            <a:r>
              <a:rPr lang="en-US" altLang="zh-CN" sz="2000" dirty="0" err="1">
                <a:solidFill>
                  <a:srgbClr val="0F06BA"/>
                </a:solidFill>
                <a:latin typeface="+mn-lt"/>
                <a:ea typeface="+mn-ea"/>
                <a:cs typeface="+mn-ea"/>
                <a:sym typeface="+mn-lt"/>
              </a:rPr>
              <a:t>dataSource</a:t>
            </a:r>
            <a:r>
              <a:rPr lang="en-US" altLang="zh-CN" sz="2000" dirty="0">
                <a:solidFill>
                  <a:srgbClr val="0F06BA"/>
                </a:solidFill>
                <a:latin typeface="+mn-lt"/>
                <a:ea typeface="+mn-ea"/>
                <a:cs typeface="+mn-ea"/>
                <a:sym typeface="+mn-lt"/>
              </a:rPr>
              <a:t>" ref="</a:t>
            </a:r>
            <a:r>
              <a:rPr lang="en-US" altLang="zh-CN" sz="2000" dirty="0" err="1">
                <a:solidFill>
                  <a:srgbClr val="0F06BA"/>
                </a:solidFill>
                <a:latin typeface="+mn-lt"/>
                <a:ea typeface="+mn-ea"/>
                <a:cs typeface="+mn-ea"/>
                <a:sym typeface="+mn-lt"/>
              </a:rPr>
              <a:t>dataSource</a:t>
            </a:r>
            <a:r>
              <a:rPr lang="en-US" altLang="zh-CN" sz="2000" dirty="0">
                <a:solidFill>
                  <a:srgbClr val="0F06BA"/>
                </a:solidFill>
                <a:latin typeface="+mn-lt"/>
                <a:ea typeface="+mn-ea"/>
                <a:cs typeface="+mn-ea"/>
                <a:sym typeface="+mn-lt"/>
              </a:rPr>
              <a:t>" /&gt;   </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&lt;/bean&gt;</a:t>
            </a:r>
            <a:endParaRPr lang="zh-CN" altLang="zh-CN" sz="2000" dirty="0">
              <a:solidFill>
                <a:srgbClr val="0F06BA"/>
              </a:solidFill>
              <a:latin typeface="+mn-lt"/>
              <a:ea typeface="+mn-ea"/>
              <a:cs typeface="+mn-ea"/>
              <a:sym typeface="+mn-lt"/>
            </a:endParaRPr>
          </a:p>
          <a:p>
            <a:endParaRPr lang="zh-CN" altLang="en-US" sz="2000"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ECD66E6E-F178-4F5F-8B0B-4D9E35707EB4}"/>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9B980E8-E3C3-4439-B843-43B4FA77B4AD}"/>
              </a:ext>
            </a:extLst>
          </p:cNvPr>
          <p:cNvSpPr>
            <a:spLocks noGrp="1"/>
          </p:cNvSpPr>
          <p:nvPr>
            <p:ph type="title"/>
          </p:nvPr>
        </p:nvSpPr>
        <p:spPr>
          <a:xfrm>
            <a:off x="179512" y="620688"/>
            <a:ext cx="7772400" cy="51514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．创建数据访问类</a:t>
            </a:r>
            <a:endParaRPr lang="zh-CN" altLang="en-US" sz="2400" dirty="0">
              <a:solidFill>
                <a:schemeClr val="tx1"/>
              </a:solidFill>
              <a:latin typeface="+mn-lt"/>
              <a:ea typeface="+mn-ea"/>
              <a:cs typeface="+mn-ea"/>
              <a:sym typeface="+mn-lt"/>
            </a:endParaRPr>
          </a:p>
        </p:txBody>
      </p:sp>
      <p:sp>
        <p:nvSpPr>
          <p:cNvPr id="21507" name="文本框 3">
            <a:extLst>
              <a:ext uri="{FF2B5EF4-FFF2-40B4-BE49-F238E27FC236}">
                <a16:creationId xmlns:a16="http://schemas.microsoft.com/office/drawing/2014/main" id="{B1744410-60A9-4B2E-9036-49EE3A9138FE}"/>
              </a:ext>
            </a:extLst>
          </p:cNvPr>
          <p:cNvSpPr txBox="1">
            <a:spLocks noChangeArrowheads="1"/>
          </p:cNvSpPr>
          <p:nvPr/>
        </p:nvSpPr>
        <p:spPr bwMode="auto">
          <a:xfrm>
            <a:off x="149802" y="1135832"/>
            <a:ext cx="89162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a:t>
            </a:r>
            <a:r>
              <a:rPr lang="en-US" altLang="zh-CN" sz="2000" dirty="0">
                <a:latin typeface="+mn-lt"/>
                <a:ea typeface="+mn-ea"/>
                <a:cs typeface="+mn-ea"/>
                <a:sym typeface="+mn-lt"/>
              </a:rPr>
              <a:t>com.ch5</a:t>
            </a:r>
            <a:r>
              <a:rPr lang="zh-CN" altLang="zh-CN" sz="2000" dirty="0">
                <a:latin typeface="+mn-lt"/>
                <a:ea typeface="+mn-ea"/>
                <a:cs typeface="+mn-ea"/>
                <a:sym typeface="+mn-lt"/>
              </a:rPr>
              <a:t>包中，创建数据访问类</a:t>
            </a:r>
            <a:r>
              <a:rPr lang="en-US" altLang="zh-CN" sz="2000" dirty="0" err="1">
                <a:latin typeface="+mn-lt"/>
                <a:ea typeface="+mn-ea"/>
                <a:cs typeface="+mn-ea"/>
                <a:sym typeface="+mn-lt"/>
              </a:rPr>
              <a:t>CodeTransaction</a:t>
            </a:r>
            <a:r>
              <a:rPr lang="zh-CN" altLang="zh-CN" sz="2000" dirty="0">
                <a:latin typeface="+mn-lt"/>
                <a:ea typeface="+mn-ea"/>
                <a:cs typeface="+mn-ea"/>
                <a:sym typeface="+mn-lt"/>
              </a:rPr>
              <a:t>，并注解为</a:t>
            </a:r>
            <a:r>
              <a:rPr lang="en-US" altLang="zh-CN" sz="2000" dirty="0">
                <a:latin typeface="+mn-lt"/>
                <a:ea typeface="+mn-ea"/>
                <a:cs typeface="+mn-ea"/>
                <a:sym typeface="+mn-lt"/>
              </a:rPr>
              <a:t>@Repository("codeTransaction")</a:t>
            </a:r>
            <a:r>
              <a:rPr lang="zh-CN" altLang="zh-CN" sz="2000" dirty="0">
                <a:latin typeface="+mn-lt"/>
                <a:ea typeface="+mn-ea"/>
                <a:cs typeface="+mn-ea"/>
                <a:sym typeface="+mn-lt"/>
              </a:rPr>
              <a:t>。在该类中使用编程式方式进行数据库事务管理</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EC431DE7-B028-4AF7-88BC-023B829C1A29}"/>
              </a:ext>
            </a:extLst>
          </p:cNvPr>
          <p:cNvSpPr txBox="1">
            <a:spLocks/>
          </p:cNvSpPr>
          <p:nvPr/>
        </p:nvSpPr>
        <p:spPr bwMode="auto">
          <a:xfrm>
            <a:off x="179512" y="1939762"/>
            <a:ext cx="8229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en-US" altLang="zh-CN" sz="2400" kern="0">
                <a:solidFill>
                  <a:schemeClr val="tx1"/>
                </a:solidFill>
                <a:latin typeface="+mn-lt"/>
                <a:ea typeface="+mn-ea"/>
                <a:cs typeface="+mn-ea"/>
                <a:sym typeface="+mn-lt"/>
              </a:rPr>
              <a:t>3</a:t>
            </a:r>
            <a:r>
              <a:rPr lang="zh-CN" altLang="zh-CN" sz="2400" kern="0">
                <a:solidFill>
                  <a:schemeClr val="tx1"/>
                </a:solidFill>
                <a:latin typeface="+mn-lt"/>
                <a:ea typeface="+mn-ea"/>
                <a:cs typeface="+mn-ea"/>
                <a:sym typeface="+mn-lt"/>
              </a:rPr>
              <a:t>．创建测试类</a:t>
            </a:r>
            <a:endParaRPr lang="zh-CN" altLang="en-US" sz="24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44563A0A-0841-4036-9F23-70563EB7DAEF}"/>
              </a:ext>
            </a:extLst>
          </p:cNvPr>
          <p:cNvSpPr txBox="1">
            <a:spLocks noChangeArrowheads="1"/>
          </p:cNvSpPr>
          <p:nvPr/>
        </p:nvSpPr>
        <p:spPr bwMode="auto">
          <a:xfrm>
            <a:off x="323850" y="2331227"/>
            <a:ext cx="8569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en-US" altLang="zh-CN" sz="2000" dirty="0">
                <a:latin typeface="+mn-lt"/>
                <a:ea typeface="+mn-ea"/>
                <a:cs typeface="+mn-ea"/>
                <a:sym typeface="+mn-lt"/>
              </a:rPr>
              <a:t>com.ch5</a:t>
            </a:r>
            <a:r>
              <a:rPr lang="zh-CN" altLang="zh-CN" sz="2000" dirty="0">
                <a:latin typeface="+mn-lt"/>
                <a:ea typeface="+mn-ea"/>
                <a:cs typeface="+mn-ea"/>
                <a:sym typeface="+mn-lt"/>
              </a:rPr>
              <a:t>包中，创建测试类</a:t>
            </a:r>
            <a:r>
              <a:rPr lang="en-US" altLang="zh-CN" sz="2000" dirty="0" err="1">
                <a:latin typeface="+mn-lt"/>
                <a:ea typeface="+mn-ea"/>
                <a:cs typeface="+mn-ea"/>
                <a:sym typeface="+mn-lt"/>
              </a:rPr>
              <a:t>TestCodeTransaction</a:t>
            </a:r>
            <a:endParaRPr lang="zh-CN" altLang="en-US" sz="2000" dirty="0">
              <a:latin typeface="+mn-lt"/>
              <a:ea typeface="+mn-ea"/>
              <a:cs typeface="+mn-ea"/>
              <a:sym typeface="+mn-lt"/>
            </a:endParaRPr>
          </a:p>
        </p:txBody>
      </p:sp>
      <p:pic>
        <p:nvPicPr>
          <p:cNvPr id="6" name="Picture 2">
            <a:extLst>
              <a:ext uri="{FF2B5EF4-FFF2-40B4-BE49-F238E27FC236}">
                <a16:creationId xmlns:a16="http://schemas.microsoft.com/office/drawing/2014/main" id="{E09F87E7-7D3F-4085-9746-5C3090BD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864205"/>
            <a:ext cx="526732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C84C4112-1FBF-4B37-A5C5-202BFB3DA0A5}"/>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6496D88-8AAD-4F92-A61E-691C48C38663}"/>
              </a:ext>
            </a:extLst>
          </p:cNvPr>
          <p:cNvSpPr>
            <a:spLocks noGrp="1"/>
          </p:cNvSpPr>
          <p:nvPr>
            <p:ph type="title"/>
          </p:nvPr>
        </p:nvSpPr>
        <p:spPr>
          <a:xfrm>
            <a:off x="250825" y="609600"/>
            <a:ext cx="8893175" cy="7311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5.2.2  </a:t>
            </a:r>
            <a:r>
              <a:rPr lang="zh-CN" altLang="zh-CN" sz="3200" dirty="0">
                <a:latin typeface="+mn-lt"/>
                <a:ea typeface="+mn-ea"/>
                <a:cs typeface="+mn-ea"/>
                <a:sym typeface="+mn-lt"/>
              </a:rPr>
              <a:t>基于</a:t>
            </a:r>
            <a:r>
              <a:rPr lang="de-DE" altLang="zh-CN" sz="3200" dirty="0">
                <a:latin typeface="+mn-lt"/>
                <a:ea typeface="+mn-ea"/>
                <a:cs typeface="+mn-ea"/>
                <a:sym typeface="+mn-lt"/>
              </a:rPr>
              <a:t>TransactionTemplate</a:t>
            </a:r>
            <a:r>
              <a:rPr lang="zh-CN" altLang="zh-CN" sz="3200" dirty="0">
                <a:latin typeface="+mn-lt"/>
                <a:ea typeface="+mn-ea"/>
                <a:cs typeface="+mn-ea"/>
                <a:sym typeface="+mn-lt"/>
              </a:rPr>
              <a:t>的编程式事务管理</a:t>
            </a:r>
            <a:endParaRPr lang="zh-CN" altLang="en-US" sz="3200" dirty="0">
              <a:latin typeface="+mn-lt"/>
              <a:ea typeface="+mn-ea"/>
              <a:cs typeface="+mn-ea"/>
              <a:sym typeface="+mn-lt"/>
            </a:endParaRPr>
          </a:p>
        </p:txBody>
      </p:sp>
      <p:sp>
        <p:nvSpPr>
          <p:cNvPr id="23555" name="文本框 3">
            <a:extLst>
              <a:ext uri="{FF2B5EF4-FFF2-40B4-BE49-F238E27FC236}">
                <a16:creationId xmlns:a16="http://schemas.microsoft.com/office/drawing/2014/main" id="{06B23955-FFEB-41A8-A375-ACB5D7FDF8E2}"/>
              </a:ext>
            </a:extLst>
          </p:cNvPr>
          <p:cNvSpPr txBox="1">
            <a:spLocks noChangeArrowheads="1"/>
          </p:cNvSpPr>
          <p:nvPr/>
        </p:nvSpPr>
        <p:spPr bwMode="auto">
          <a:xfrm>
            <a:off x="237827" y="1412776"/>
            <a:ext cx="8438629"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gn="just">
              <a:spcBef>
                <a:spcPts val="600"/>
              </a:spcBef>
              <a:spcAft>
                <a:spcPts val="600"/>
              </a:spcAft>
              <a:buFont typeface="Wingdings" panose="05000000000000000000" pitchFamily="2" charset="2"/>
              <a:buChar char="ü"/>
            </a:pPr>
            <a:r>
              <a:rPr lang="zh-CN" altLang="zh-CN" dirty="0">
                <a:latin typeface="+mn-lt"/>
                <a:ea typeface="+mn-ea"/>
                <a:cs typeface="+mn-ea"/>
                <a:sym typeface="+mn-lt"/>
              </a:rPr>
              <a:t>事务处理的代码散落在业务逻辑代码中，破坏了原有代码的条理性，并且每一个业务方法都包含了类似的启动事务、提交以及回滚事务的样板代码。</a:t>
            </a:r>
          </a:p>
          <a:p>
            <a:pPr marL="285750" indent="-285750" algn="just">
              <a:spcBef>
                <a:spcPts val="600"/>
              </a:spcBef>
              <a:spcAft>
                <a:spcPts val="600"/>
              </a:spcAft>
              <a:buFont typeface="Wingdings" panose="05000000000000000000" pitchFamily="2" charset="2"/>
              <a:buChar char="ü"/>
            </a:pPr>
            <a:r>
              <a:rPr lang="en-US" altLang="zh-CN" dirty="0" err="1">
                <a:latin typeface="+mn-lt"/>
                <a:ea typeface="+mn-ea"/>
                <a:cs typeface="+mn-ea"/>
                <a:sym typeface="+mn-lt"/>
              </a:rPr>
              <a:t>TransactionTemplate</a:t>
            </a:r>
            <a:r>
              <a:rPr lang="zh-CN" altLang="zh-CN" dirty="0">
                <a:latin typeface="+mn-lt"/>
                <a:ea typeface="+mn-ea"/>
                <a:cs typeface="+mn-ea"/>
                <a:sym typeface="+mn-lt"/>
              </a:rPr>
              <a:t>的</a:t>
            </a:r>
            <a:r>
              <a:rPr lang="en-US" altLang="zh-CN" dirty="0">
                <a:latin typeface="+mn-lt"/>
                <a:ea typeface="+mn-ea"/>
                <a:cs typeface="+mn-ea"/>
                <a:sym typeface="+mn-lt"/>
              </a:rPr>
              <a:t>execute()</a:t>
            </a:r>
            <a:r>
              <a:rPr lang="zh-CN" altLang="zh-CN" dirty="0">
                <a:latin typeface="+mn-lt"/>
                <a:ea typeface="+mn-ea"/>
                <a:cs typeface="+mn-ea"/>
                <a:sym typeface="+mn-lt"/>
              </a:rPr>
              <a:t>方法有一个</a:t>
            </a:r>
            <a:r>
              <a:rPr lang="en-US" altLang="zh-CN" dirty="0" err="1">
                <a:latin typeface="+mn-lt"/>
                <a:ea typeface="+mn-ea"/>
                <a:cs typeface="+mn-ea"/>
                <a:sym typeface="+mn-lt"/>
              </a:rPr>
              <a:t>TransactionCallback</a:t>
            </a:r>
            <a:r>
              <a:rPr lang="zh-CN" altLang="zh-CN" dirty="0">
                <a:latin typeface="+mn-lt"/>
                <a:ea typeface="+mn-ea"/>
                <a:cs typeface="+mn-ea"/>
                <a:sym typeface="+mn-lt"/>
              </a:rPr>
              <a:t>接口类型的参数，该接口中定义了一个</a:t>
            </a:r>
            <a:r>
              <a:rPr lang="en-US" altLang="zh-CN" dirty="0" err="1">
                <a:latin typeface="+mn-lt"/>
                <a:ea typeface="+mn-ea"/>
                <a:cs typeface="+mn-ea"/>
                <a:sym typeface="+mn-lt"/>
              </a:rPr>
              <a:t>doInTransaction</a:t>
            </a:r>
            <a:r>
              <a:rPr lang="en-US" altLang="zh-CN" dirty="0">
                <a:latin typeface="+mn-lt"/>
                <a:ea typeface="+mn-ea"/>
                <a:cs typeface="+mn-ea"/>
                <a:sym typeface="+mn-lt"/>
              </a:rPr>
              <a:t>()</a:t>
            </a:r>
            <a:r>
              <a:rPr lang="zh-CN" altLang="zh-CN" dirty="0">
                <a:latin typeface="+mn-lt"/>
                <a:ea typeface="+mn-ea"/>
                <a:cs typeface="+mn-ea"/>
                <a:sym typeface="+mn-lt"/>
              </a:rPr>
              <a:t>方法，通常以匿名内部类的方式实现</a:t>
            </a:r>
            <a:r>
              <a:rPr lang="en-US" altLang="zh-CN" dirty="0" err="1">
                <a:latin typeface="+mn-lt"/>
                <a:ea typeface="+mn-ea"/>
                <a:cs typeface="+mn-ea"/>
                <a:sym typeface="+mn-lt"/>
              </a:rPr>
              <a:t>TransactionCallback</a:t>
            </a:r>
            <a:r>
              <a:rPr lang="en-US" altLang="zh-CN" dirty="0">
                <a:latin typeface="+mn-lt"/>
                <a:ea typeface="+mn-ea"/>
                <a:cs typeface="+mn-ea"/>
                <a:sym typeface="+mn-lt"/>
              </a:rPr>
              <a:t> </a:t>
            </a:r>
            <a:r>
              <a:rPr lang="zh-CN" altLang="zh-CN" dirty="0">
                <a:latin typeface="+mn-lt"/>
                <a:ea typeface="+mn-ea"/>
                <a:cs typeface="+mn-ea"/>
                <a:sym typeface="+mn-lt"/>
              </a:rPr>
              <a:t>接口，并在其</a:t>
            </a:r>
            <a:r>
              <a:rPr lang="en-US" altLang="zh-CN" dirty="0" err="1">
                <a:latin typeface="+mn-lt"/>
                <a:ea typeface="+mn-ea"/>
                <a:cs typeface="+mn-ea"/>
                <a:sym typeface="+mn-lt"/>
              </a:rPr>
              <a:t>doInTransaction</a:t>
            </a:r>
            <a:r>
              <a:rPr lang="en-US" altLang="zh-CN" dirty="0">
                <a:latin typeface="+mn-lt"/>
                <a:ea typeface="+mn-ea"/>
                <a:cs typeface="+mn-ea"/>
                <a:sym typeface="+mn-lt"/>
              </a:rPr>
              <a:t>()</a:t>
            </a:r>
            <a:r>
              <a:rPr lang="zh-CN" altLang="zh-CN" dirty="0">
                <a:latin typeface="+mn-lt"/>
                <a:ea typeface="+mn-ea"/>
                <a:cs typeface="+mn-ea"/>
                <a:sym typeface="+mn-lt"/>
              </a:rPr>
              <a:t>方法中书写业务逻辑代码。这里可以使用默认的事务提交和回滚规则，在业务代码中不需要显式调用任何事务处理的</a:t>
            </a:r>
            <a:r>
              <a:rPr lang="en-US" altLang="zh-CN" dirty="0">
                <a:latin typeface="+mn-lt"/>
                <a:ea typeface="+mn-ea"/>
                <a:cs typeface="+mn-ea"/>
                <a:sym typeface="+mn-lt"/>
              </a:rPr>
              <a:t>API</a:t>
            </a:r>
            <a:r>
              <a:rPr lang="zh-CN" altLang="zh-CN" dirty="0">
                <a:latin typeface="+mn-lt"/>
                <a:ea typeface="+mn-ea"/>
                <a:cs typeface="+mn-ea"/>
                <a:sym typeface="+mn-lt"/>
              </a:rPr>
              <a:t>。</a:t>
            </a:r>
            <a:r>
              <a:rPr lang="en-US" altLang="zh-CN" dirty="0" err="1">
                <a:latin typeface="+mn-lt"/>
                <a:ea typeface="+mn-ea"/>
                <a:cs typeface="+mn-ea"/>
                <a:sym typeface="+mn-lt"/>
              </a:rPr>
              <a:t>doInTransaction</a:t>
            </a:r>
            <a:r>
              <a:rPr lang="en-US" altLang="zh-CN" dirty="0">
                <a:latin typeface="+mn-lt"/>
                <a:ea typeface="+mn-ea"/>
                <a:cs typeface="+mn-ea"/>
                <a:sym typeface="+mn-lt"/>
              </a:rPr>
              <a:t>()</a:t>
            </a:r>
            <a:r>
              <a:rPr lang="zh-CN" altLang="zh-CN" dirty="0">
                <a:latin typeface="+mn-lt"/>
                <a:ea typeface="+mn-ea"/>
                <a:cs typeface="+mn-ea"/>
                <a:sym typeface="+mn-lt"/>
              </a:rPr>
              <a:t>方法有一个</a:t>
            </a:r>
            <a:r>
              <a:rPr lang="en-US" altLang="zh-CN" dirty="0" err="1">
                <a:latin typeface="+mn-lt"/>
                <a:ea typeface="+mn-ea"/>
                <a:cs typeface="+mn-ea"/>
                <a:sym typeface="+mn-lt"/>
              </a:rPr>
              <a:t>TransactionStatus</a:t>
            </a:r>
            <a:r>
              <a:rPr lang="zh-CN" altLang="zh-CN" dirty="0">
                <a:latin typeface="+mn-lt"/>
                <a:ea typeface="+mn-ea"/>
                <a:cs typeface="+mn-ea"/>
                <a:sym typeface="+mn-lt"/>
              </a:rPr>
              <a:t>类型的参数，可以在方法的任何位置调用该参数的</a:t>
            </a:r>
            <a:r>
              <a:rPr lang="en-US" altLang="zh-CN" dirty="0" err="1">
                <a:latin typeface="+mn-lt"/>
                <a:ea typeface="+mn-ea"/>
                <a:cs typeface="+mn-ea"/>
                <a:sym typeface="+mn-lt"/>
              </a:rPr>
              <a:t>setRollbackOnly</a:t>
            </a:r>
            <a:r>
              <a:rPr lang="en-US" altLang="zh-CN" dirty="0">
                <a:latin typeface="+mn-lt"/>
                <a:ea typeface="+mn-ea"/>
                <a:cs typeface="+mn-ea"/>
                <a:sym typeface="+mn-lt"/>
              </a:rPr>
              <a:t>()</a:t>
            </a:r>
            <a:r>
              <a:rPr lang="zh-CN" altLang="zh-CN" dirty="0">
                <a:latin typeface="+mn-lt"/>
                <a:ea typeface="+mn-ea"/>
                <a:cs typeface="+mn-ea"/>
                <a:sym typeface="+mn-lt"/>
              </a:rPr>
              <a:t>方法将事务标识为回滚，以执行事务回滚。</a:t>
            </a:r>
          </a:p>
          <a:p>
            <a:pPr marL="285750" indent="-285750" algn="just">
              <a:spcBef>
                <a:spcPts val="600"/>
              </a:spcBef>
              <a:spcAft>
                <a:spcPts val="600"/>
              </a:spcAft>
              <a:buFont typeface="Wingdings" panose="05000000000000000000" pitchFamily="2" charset="2"/>
              <a:buChar char="ü"/>
            </a:pPr>
            <a:r>
              <a:rPr lang="zh-CN" altLang="zh-CN" dirty="0">
                <a:latin typeface="+mn-lt"/>
                <a:ea typeface="+mn-ea"/>
                <a:cs typeface="+mn-ea"/>
                <a:sym typeface="+mn-lt"/>
              </a:rPr>
              <a:t>根据默认规则，如果在执行回调方法的过程中抛出了未检查异常，或者显式调用了</a:t>
            </a:r>
            <a:r>
              <a:rPr lang="en-US" altLang="zh-CN" dirty="0" err="1">
                <a:latin typeface="+mn-lt"/>
                <a:ea typeface="+mn-ea"/>
                <a:cs typeface="+mn-ea"/>
                <a:sym typeface="+mn-lt"/>
              </a:rPr>
              <a:t>setRollbackOnly</a:t>
            </a:r>
            <a:r>
              <a:rPr lang="en-US" altLang="zh-CN" dirty="0">
                <a:latin typeface="+mn-lt"/>
                <a:ea typeface="+mn-ea"/>
                <a:cs typeface="+mn-ea"/>
                <a:sym typeface="+mn-lt"/>
              </a:rPr>
              <a:t>()</a:t>
            </a:r>
            <a:r>
              <a:rPr lang="zh-CN" altLang="zh-CN" dirty="0">
                <a:latin typeface="+mn-lt"/>
                <a:ea typeface="+mn-ea"/>
                <a:cs typeface="+mn-ea"/>
                <a:sym typeface="+mn-lt"/>
              </a:rPr>
              <a:t>方法，则回滚事务；如果事务执行完成或者抛出了</a:t>
            </a:r>
            <a:r>
              <a:rPr lang="en-US" altLang="zh-CN" dirty="0">
                <a:latin typeface="+mn-lt"/>
                <a:ea typeface="+mn-ea"/>
                <a:cs typeface="+mn-ea"/>
                <a:sym typeface="+mn-lt"/>
              </a:rPr>
              <a:t>checked</a:t>
            </a:r>
            <a:r>
              <a:rPr lang="zh-CN" altLang="zh-CN" dirty="0">
                <a:latin typeface="+mn-lt"/>
                <a:ea typeface="+mn-ea"/>
                <a:cs typeface="+mn-ea"/>
                <a:sym typeface="+mn-lt"/>
              </a:rPr>
              <a:t>类型的异常，则提交事务。</a:t>
            </a:r>
            <a:endParaRPr lang="zh-CN" altLang="en-US" dirty="0">
              <a:latin typeface="+mn-lt"/>
              <a:ea typeface="+mn-ea"/>
              <a:cs typeface="+mn-ea"/>
              <a:sym typeface="+mn-lt"/>
            </a:endParaRPr>
          </a:p>
        </p:txBody>
      </p:sp>
      <p:sp>
        <p:nvSpPr>
          <p:cNvPr id="23556" name="文本框 4">
            <a:extLst>
              <a:ext uri="{FF2B5EF4-FFF2-40B4-BE49-F238E27FC236}">
                <a16:creationId xmlns:a16="http://schemas.microsoft.com/office/drawing/2014/main" id="{9C1B7D1B-2D40-4B1B-97E5-8A53EBB60108}"/>
              </a:ext>
            </a:extLst>
          </p:cNvPr>
          <p:cNvSpPr txBox="1">
            <a:spLocks noChangeArrowheads="1"/>
          </p:cNvSpPr>
          <p:nvPr/>
        </p:nvSpPr>
        <p:spPr bwMode="auto">
          <a:xfrm>
            <a:off x="1475656" y="5661248"/>
            <a:ext cx="633670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b="1" dirty="0">
                <a:latin typeface="+mn-lt"/>
                <a:ea typeface="+mn-ea"/>
                <a:cs typeface="+mn-ea"/>
                <a:sym typeface="+mn-lt"/>
              </a:rPr>
              <a:t>基于</a:t>
            </a:r>
            <a:r>
              <a:rPr lang="en-US" altLang="zh-CN" b="1" dirty="0" err="1">
                <a:latin typeface="+mn-lt"/>
                <a:ea typeface="+mn-ea"/>
                <a:cs typeface="+mn-ea"/>
                <a:sym typeface="+mn-lt"/>
              </a:rPr>
              <a:t>TransactionTemplate</a:t>
            </a:r>
            <a:r>
              <a:rPr lang="zh-CN" altLang="zh-CN" b="1" dirty="0">
                <a:latin typeface="+mn-lt"/>
                <a:ea typeface="+mn-ea"/>
                <a:cs typeface="+mn-ea"/>
                <a:sym typeface="+mn-lt"/>
              </a:rPr>
              <a:t>的编程式事务管理的步骤如下：</a:t>
            </a:r>
            <a:endParaRPr lang="zh-CN" altLang="en-US" b="1" dirty="0">
              <a:latin typeface="+mn-lt"/>
              <a:ea typeface="+mn-ea"/>
              <a:cs typeface="+mn-ea"/>
              <a:sym typeface="+mn-lt"/>
            </a:endParaRPr>
          </a:p>
        </p:txBody>
      </p:sp>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27A21660-6459-4030-B749-4A514EAD2233}"/>
              </a:ext>
            </a:extLst>
          </p:cNvPr>
          <p:cNvSpPr>
            <a:spLocks noGrp="1"/>
          </p:cNvSpPr>
          <p:nvPr>
            <p:ph type="title"/>
          </p:nvPr>
        </p:nvSpPr>
        <p:spPr>
          <a:xfrm>
            <a:off x="179512" y="692696"/>
            <a:ext cx="7772400" cy="51514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000" dirty="0">
                <a:solidFill>
                  <a:schemeClr val="tx1"/>
                </a:solidFill>
                <a:latin typeface="+mn-lt"/>
                <a:ea typeface="+mn-ea"/>
                <a:cs typeface="+mn-ea"/>
                <a:sym typeface="+mn-lt"/>
              </a:rPr>
              <a:t>1</a:t>
            </a:r>
            <a:r>
              <a:rPr lang="zh-CN" altLang="zh-CN" sz="2000" dirty="0">
                <a:solidFill>
                  <a:schemeClr val="tx1"/>
                </a:solidFill>
                <a:latin typeface="+mn-lt"/>
                <a:ea typeface="+mn-ea"/>
                <a:cs typeface="+mn-ea"/>
                <a:sym typeface="+mn-lt"/>
              </a:rPr>
              <a:t>．为事务管理器添加事务模板</a:t>
            </a:r>
            <a:endParaRPr lang="zh-CN" altLang="en-US" sz="2000" dirty="0">
              <a:solidFill>
                <a:schemeClr val="tx1"/>
              </a:solidFill>
              <a:latin typeface="+mn-lt"/>
              <a:ea typeface="+mn-ea"/>
              <a:cs typeface="+mn-ea"/>
              <a:sym typeface="+mn-lt"/>
            </a:endParaRPr>
          </a:p>
        </p:txBody>
      </p:sp>
      <p:sp>
        <p:nvSpPr>
          <p:cNvPr id="24579" name="文本框 4">
            <a:extLst>
              <a:ext uri="{FF2B5EF4-FFF2-40B4-BE49-F238E27FC236}">
                <a16:creationId xmlns:a16="http://schemas.microsoft.com/office/drawing/2014/main" id="{3B5853A5-92B1-4EA5-8511-A332042137FB}"/>
              </a:ext>
            </a:extLst>
          </p:cNvPr>
          <p:cNvSpPr txBox="1">
            <a:spLocks noChangeArrowheads="1"/>
          </p:cNvSpPr>
          <p:nvPr/>
        </p:nvSpPr>
        <p:spPr bwMode="auto">
          <a:xfrm>
            <a:off x="179512" y="120784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a:t>
            </a:r>
            <a:r>
              <a:rPr lang="en-US" altLang="zh-CN" sz="2000" dirty="0">
                <a:latin typeface="+mn-lt"/>
                <a:ea typeface="+mn-ea"/>
                <a:cs typeface="+mn-ea"/>
                <a:sym typeface="+mn-lt"/>
              </a:rPr>
              <a:t>5.2.1</a:t>
            </a:r>
            <a:r>
              <a:rPr lang="zh-CN" altLang="zh-CN" sz="2000" dirty="0">
                <a:latin typeface="+mn-lt"/>
                <a:ea typeface="+mn-ea"/>
                <a:cs typeface="+mn-ea"/>
                <a:sym typeface="+mn-lt"/>
              </a:rPr>
              <a:t>节配置文件</a:t>
            </a:r>
            <a:r>
              <a:rPr lang="en-US" altLang="zh-CN" sz="2000" dirty="0">
                <a:latin typeface="+mn-lt"/>
                <a:ea typeface="+mn-ea"/>
                <a:cs typeface="+mn-ea"/>
                <a:sym typeface="+mn-lt"/>
              </a:rPr>
              <a:t>applicationContext.xml</a:t>
            </a:r>
            <a:r>
              <a:rPr lang="zh-CN" altLang="zh-CN" sz="2000" dirty="0">
                <a:latin typeface="+mn-lt"/>
                <a:ea typeface="+mn-ea"/>
                <a:cs typeface="+mn-ea"/>
                <a:sym typeface="+mn-lt"/>
              </a:rPr>
              <a:t>的基础上，使用</a:t>
            </a:r>
            <a:r>
              <a:rPr lang="en-US" altLang="zh-CN" sz="2000" dirty="0" err="1">
                <a:solidFill>
                  <a:srgbClr val="0F06BA"/>
                </a:solidFill>
                <a:latin typeface="+mn-lt"/>
                <a:ea typeface="+mn-ea"/>
                <a:cs typeface="+mn-ea"/>
                <a:sym typeface="+mn-lt"/>
              </a:rPr>
              <a:t>org.springframework.transaction.support.TransactionTemplate</a:t>
            </a:r>
            <a:r>
              <a:rPr lang="zh-CN" altLang="zh-CN" sz="2000" dirty="0">
                <a:latin typeface="+mn-lt"/>
                <a:ea typeface="+mn-ea"/>
                <a:cs typeface="+mn-ea"/>
                <a:sym typeface="+mn-lt"/>
              </a:rPr>
              <a:t>类为事务管理器添加事务模板。具体代码如下：</a:t>
            </a:r>
          </a:p>
          <a:p>
            <a:r>
              <a:rPr lang="en-US" altLang="zh-CN" sz="2000" dirty="0">
                <a:latin typeface="+mn-lt"/>
                <a:ea typeface="+mn-ea"/>
                <a:cs typeface="+mn-ea"/>
                <a:sym typeface="+mn-lt"/>
              </a:rPr>
              <a:t>&lt;!-- </a:t>
            </a:r>
            <a:r>
              <a:rPr lang="zh-CN" altLang="zh-CN" sz="2000" dirty="0">
                <a:latin typeface="+mn-lt"/>
                <a:ea typeface="+mn-ea"/>
                <a:cs typeface="+mn-ea"/>
                <a:sym typeface="+mn-lt"/>
              </a:rPr>
              <a:t>为事务管理器</a:t>
            </a:r>
            <a:r>
              <a:rPr lang="en-US" altLang="zh-CN" sz="2000" dirty="0" err="1">
                <a:latin typeface="+mn-lt"/>
                <a:ea typeface="+mn-ea"/>
                <a:cs typeface="+mn-ea"/>
                <a:sym typeface="+mn-lt"/>
              </a:rPr>
              <a:t>txManager</a:t>
            </a:r>
            <a:r>
              <a:rPr lang="zh-CN" altLang="zh-CN" sz="2000" dirty="0">
                <a:latin typeface="+mn-lt"/>
                <a:ea typeface="+mn-ea"/>
                <a:cs typeface="+mn-ea"/>
                <a:sym typeface="+mn-lt"/>
              </a:rPr>
              <a:t>创建</a:t>
            </a:r>
            <a:r>
              <a:rPr lang="en-US" altLang="zh-CN" sz="2000" dirty="0" err="1">
                <a:latin typeface="+mn-lt"/>
                <a:ea typeface="+mn-ea"/>
                <a:cs typeface="+mn-ea"/>
                <a:sym typeface="+mn-lt"/>
              </a:rPr>
              <a:t>transactionTemplate</a:t>
            </a:r>
            <a:r>
              <a:rPr lang="en-US" altLang="zh-CN" sz="2000" dirty="0">
                <a:latin typeface="+mn-lt"/>
                <a:ea typeface="+mn-ea"/>
                <a:cs typeface="+mn-ea"/>
                <a:sym typeface="+mn-lt"/>
              </a:rPr>
              <a:t> --&gt;</a:t>
            </a:r>
            <a:endParaRPr lang="zh-CN" altLang="zh-CN" sz="2000" dirty="0">
              <a:latin typeface="+mn-lt"/>
              <a:ea typeface="+mn-ea"/>
              <a:cs typeface="+mn-ea"/>
              <a:sym typeface="+mn-lt"/>
            </a:endParaRPr>
          </a:p>
          <a:p>
            <a:r>
              <a:rPr lang="en-US" altLang="zh-CN" sz="2000" dirty="0">
                <a:latin typeface="+mn-lt"/>
                <a:ea typeface="+mn-ea"/>
                <a:cs typeface="+mn-ea"/>
                <a:sym typeface="+mn-lt"/>
              </a:rPr>
              <a:t>	&lt;bean id="</a:t>
            </a:r>
            <a:r>
              <a:rPr lang="en-US" altLang="zh-CN" sz="2000" dirty="0" err="1">
                <a:latin typeface="+mn-lt"/>
                <a:ea typeface="+mn-ea"/>
                <a:cs typeface="+mn-ea"/>
                <a:sym typeface="+mn-lt"/>
              </a:rPr>
              <a:t>transactionTemplate</a:t>
            </a:r>
            <a:r>
              <a:rPr lang="en-US" altLang="zh-CN" sz="2000" dirty="0">
                <a:latin typeface="+mn-lt"/>
                <a:ea typeface="+mn-ea"/>
                <a:cs typeface="+mn-ea"/>
                <a:sym typeface="+mn-lt"/>
              </a:rPr>
              <a:t>" class="</a:t>
            </a:r>
            <a:r>
              <a:rPr lang="en-US" altLang="zh-CN" sz="2000" dirty="0" err="1">
                <a:latin typeface="+mn-lt"/>
                <a:ea typeface="+mn-ea"/>
                <a:cs typeface="+mn-ea"/>
                <a:sym typeface="+mn-lt"/>
              </a:rPr>
              <a:t>org.springframework.transaction.support.TransactionTemplate</a:t>
            </a:r>
            <a:r>
              <a:rPr lang="en-US" altLang="zh-CN" sz="2000" dirty="0">
                <a:latin typeface="+mn-lt"/>
                <a:ea typeface="+mn-ea"/>
                <a:cs typeface="+mn-ea"/>
                <a:sym typeface="+mn-lt"/>
              </a:rPr>
              <a:t>"&gt;  </a:t>
            </a:r>
            <a:endParaRPr lang="zh-CN" altLang="zh-CN" sz="2000" dirty="0">
              <a:latin typeface="+mn-lt"/>
              <a:ea typeface="+mn-ea"/>
              <a:cs typeface="+mn-ea"/>
              <a:sym typeface="+mn-lt"/>
            </a:endParaRPr>
          </a:p>
          <a:p>
            <a:r>
              <a:rPr lang="en-US" altLang="zh-CN" sz="2000" dirty="0">
                <a:latin typeface="+mn-lt"/>
                <a:ea typeface="+mn-ea"/>
                <a:cs typeface="+mn-ea"/>
                <a:sym typeface="+mn-lt"/>
              </a:rPr>
              <a:t>     	&lt;property name="</a:t>
            </a:r>
            <a:r>
              <a:rPr lang="en-US" altLang="zh-CN" sz="2000" dirty="0" err="1">
                <a:latin typeface="+mn-lt"/>
                <a:ea typeface="+mn-ea"/>
                <a:cs typeface="+mn-ea"/>
                <a:sym typeface="+mn-lt"/>
              </a:rPr>
              <a:t>transactionManager</a:t>
            </a:r>
            <a:r>
              <a:rPr lang="en-US" altLang="zh-CN" sz="2000" dirty="0">
                <a:latin typeface="+mn-lt"/>
                <a:ea typeface="+mn-ea"/>
                <a:cs typeface="+mn-ea"/>
                <a:sym typeface="+mn-lt"/>
              </a:rPr>
              <a:t>" ref="</a:t>
            </a:r>
            <a:r>
              <a:rPr lang="en-US" altLang="zh-CN" sz="2000" dirty="0" err="1">
                <a:latin typeface="+mn-lt"/>
                <a:ea typeface="+mn-ea"/>
                <a:cs typeface="+mn-ea"/>
                <a:sym typeface="+mn-lt"/>
              </a:rPr>
              <a:t>txManager</a:t>
            </a:r>
            <a:r>
              <a:rPr lang="en-US" altLang="zh-CN" sz="2000" dirty="0">
                <a:latin typeface="+mn-lt"/>
                <a:ea typeface="+mn-ea"/>
                <a:cs typeface="+mn-ea"/>
                <a:sym typeface="+mn-lt"/>
              </a:rPr>
              <a:t>"/&gt;  </a:t>
            </a:r>
            <a:endParaRPr lang="zh-CN" altLang="zh-CN" sz="2000" dirty="0">
              <a:latin typeface="+mn-lt"/>
              <a:ea typeface="+mn-ea"/>
              <a:cs typeface="+mn-ea"/>
              <a:sym typeface="+mn-lt"/>
            </a:endParaRPr>
          </a:p>
          <a:p>
            <a:r>
              <a:rPr lang="en-US" altLang="zh-CN" sz="2000" dirty="0">
                <a:latin typeface="+mn-lt"/>
                <a:ea typeface="+mn-ea"/>
                <a:cs typeface="+mn-ea"/>
                <a:sym typeface="+mn-lt"/>
              </a:rPr>
              <a:t>	&lt;/bean&gt;</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9BE9080D-3B56-4B08-A0D6-BD27279ADF16}"/>
              </a:ext>
            </a:extLst>
          </p:cNvPr>
          <p:cNvSpPr txBox="1">
            <a:spLocks/>
          </p:cNvSpPr>
          <p:nvPr/>
        </p:nvSpPr>
        <p:spPr bwMode="auto">
          <a:xfrm>
            <a:off x="203018" y="3906401"/>
            <a:ext cx="7772400" cy="37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en-US" altLang="zh-CN" sz="2000" kern="0">
                <a:solidFill>
                  <a:schemeClr val="tx1"/>
                </a:solidFill>
                <a:latin typeface="+mn-lt"/>
                <a:ea typeface="+mn-ea"/>
                <a:cs typeface="+mn-ea"/>
                <a:sym typeface="+mn-lt"/>
              </a:rPr>
              <a:t>2</a:t>
            </a:r>
            <a:r>
              <a:rPr lang="zh-CN" altLang="zh-CN" sz="2000" kern="0">
                <a:solidFill>
                  <a:schemeClr val="tx1"/>
                </a:solidFill>
                <a:latin typeface="+mn-lt"/>
                <a:ea typeface="+mn-ea"/>
                <a:cs typeface="+mn-ea"/>
                <a:sym typeface="+mn-lt"/>
              </a:rPr>
              <a:t>．创建数据访问类</a:t>
            </a:r>
            <a:endParaRPr lang="zh-CN" altLang="en-US" sz="20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7C20937A-CFDE-43C0-952D-624E74CA1291}"/>
              </a:ext>
            </a:extLst>
          </p:cNvPr>
          <p:cNvSpPr txBox="1">
            <a:spLocks noChangeArrowheads="1"/>
          </p:cNvSpPr>
          <p:nvPr/>
        </p:nvSpPr>
        <p:spPr bwMode="auto">
          <a:xfrm>
            <a:off x="154010" y="4277529"/>
            <a:ext cx="89059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a:t>
            </a:r>
            <a:r>
              <a:rPr lang="en-US" altLang="zh-CN" sz="2000" dirty="0">
                <a:latin typeface="+mn-lt"/>
                <a:ea typeface="+mn-ea"/>
                <a:cs typeface="+mn-ea"/>
                <a:sym typeface="+mn-lt"/>
              </a:rPr>
              <a:t>com.ch5</a:t>
            </a:r>
            <a:r>
              <a:rPr lang="zh-CN" altLang="zh-CN" sz="2000" dirty="0">
                <a:latin typeface="+mn-lt"/>
                <a:ea typeface="+mn-ea"/>
                <a:cs typeface="+mn-ea"/>
                <a:sym typeface="+mn-lt"/>
              </a:rPr>
              <a:t>包中，创建数据访问类</a:t>
            </a:r>
            <a:r>
              <a:rPr lang="en-US" altLang="zh-CN" sz="2000" dirty="0" err="1">
                <a:latin typeface="+mn-lt"/>
                <a:ea typeface="+mn-ea"/>
                <a:cs typeface="+mn-ea"/>
                <a:sym typeface="+mn-lt"/>
              </a:rPr>
              <a:t>TransactionTemplateDao</a:t>
            </a:r>
            <a:r>
              <a:rPr lang="zh-CN" altLang="zh-CN" sz="2000" dirty="0">
                <a:latin typeface="+mn-lt"/>
                <a:ea typeface="+mn-ea"/>
                <a:cs typeface="+mn-ea"/>
                <a:sym typeface="+mn-lt"/>
              </a:rPr>
              <a:t>，并注解为</a:t>
            </a:r>
            <a:r>
              <a:rPr lang="en-US" altLang="zh-CN" sz="2000" dirty="0">
                <a:latin typeface="+mn-lt"/>
                <a:ea typeface="+mn-ea"/>
                <a:cs typeface="+mn-ea"/>
                <a:sym typeface="+mn-lt"/>
              </a:rPr>
              <a:t>@Repository("transactionTemplateDao")</a:t>
            </a:r>
            <a:r>
              <a:rPr lang="zh-CN" altLang="zh-CN" sz="2000" dirty="0">
                <a:latin typeface="+mn-lt"/>
                <a:ea typeface="+mn-ea"/>
                <a:cs typeface="+mn-ea"/>
                <a:sym typeface="+mn-lt"/>
              </a:rPr>
              <a:t>。在该类中使用编程式方式进行数据库事务管理。</a:t>
            </a:r>
            <a:endParaRPr lang="zh-CN" altLang="en-US" sz="2000" dirty="0">
              <a:latin typeface="+mn-lt"/>
              <a:ea typeface="+mn-ea"/>
              <a:cs typeface="+mn-ea"/>
              <a:sym typeface="+mn-lt"/>
            </a:endParaRPr>
          </a:p>
        </p:txBody>
      </p:sp>
      <p:sp>
        <p:nvSpPr>
          <p:cNvPr id="6" name="文本框 5">
            <a:extLst>
              <a:ext uri="{FF2B5EF4-FFF2-40B4-BE49-F238E27FC236}">
                <a16:creationId xmlns:a16="http://schemas.microsoft.com/office/drawing/2014/main" id="{2F4DDCA6-C51F-4B65-8F3D-C3B0F1F7387B}"/>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C84326C-452C-4B6F-AB98-416A4B947957}"/>
              </a:ext>
            </a:extLst>
          </p:cNvPr>
          <p:cNvSpPr>
            <a:spLocks noGrp="1"/>
          </p:cNvSpPr>
          <p:nvPr>
            <p:ph type="title"/>
          </p:nvPr>
        </p:nvSpPr>
        <p:spPr>
          <a:xfrm>
            <a:off x="323850" y="476250"/>
            <a:ext cx="82296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zh-CN" altLang="en-US" sz="2400" dirty="0">
                <a:solidFill>
                  <a:schemeClr val="tx1"/>
                </a:solidFill>
                <a:latin typeface="+mn-lt"/>
                <a:ea typeface="+mn-ea"/>
                <a:cs typeface="+mn-ea"/>
                <a:sym typeface="+mn-lt"/>
              </a:rPr>
              <a:t>Ｆ</a:t>
            </a:r>
            <a:r>
              <a:rPr lang="zh-CN" altLang="zh-CN" sz="2800" dirty="0">
                <a:solidFill>
                  <a:schemeClr val="tx1"/>
                </a:solidFill>
                <a:latin typeface="+mn-lt"/>
                <a:ea typeface="+mn-ea"/>
                <a:cs typeface="+mn-ea"/>
                <a:sym typeface="+mn-lt"/>
              </a:rPr>
              <a:t>．测试</a:t>
            </a:r>
            <a:endParaRPr lang="zh-CN" altLang="en-US" sz="2800" dirty="0">
              <a:solidFill>
                <a:schemeClr val="tx1"/>
              </a:solidFill>
              <a:latin typeface="+mn-lt"/>
              <a:ea typeface="+mn-ea"/>
              <a:cs typeface="+mn-ea"/>
              <a:sym typeface="+mn-lt"/>
            </a:endParaRPr>
          </a:p>
        </p:txBody>
      </p:sp>
      <p:sp>
        <p:nvSpPr>
          <p:cNvPr id="22531" name="文本框 3">
            <a:extLst>
              <a:ext uri="{FF2B5EF4-FFF2-40B4-BE49-F238E27FC236}">
                <a16:creationId xmlns:a16="http://schemas.microsoft.com/office/drawing/2014/main" id="{EFE69A97-3E27-4055-A7F3-DA635E179594}"/>
              </a:ext>
            </a:extLst>
          </p:cNvPr>
          <p:cNvSpPr txBox="1">
            <a:spLocks noChangeArrowheads="1"/>
          </p:cNvSpPr>
          <p:nvPr/>
        </p:nvSpPr>
        <p:spPr bwMode="auto">
          <a:xfrm>
            <a:off x="346609" y="1556792"/>
            <a:ext cx="85074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Wingdings" panose="05000000000000000000" pitchFamily="2" charset="2"/>
              <a:buChar char="ü"/>
            </a:pPr>
            <a:r>
              <a:rPr lang="de-DE" altLang="zh-CN" sz="2000" dirty="0">
                <a:solidFill>
                  <a:srgbClr val="0F06BA"/>
                </a:solidFill>
                <a:latin typeface="+mn-lt"/>
                <a:ea typeface="+mn-ea"/>
                <a:cs typeface="+mn-ea"/>
                <a:sym typeface="+mn-lt"/>
              </a:rPr>
              <a:t>Spring-test</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：支持使用</a:t>
            </a:r>
            <a:r>
              <a:rPr lang="de-DE" altLang="zh-CN" sz="2000" dirty="0">
                <a:latin typeface="+mn-lt"/>
                <a:ea typeface="+mn-ea"/>
                <a:cs typeface="+mn-ea"/>
                <a:sym typeface="+mn-lt"/>
              </a:rPr>
              <a:t>JUnit</a:t>
            </a:r>
            <a:r>
              <a:rPr lang="zh-CN" altLang="zh-CN" sz="2000" dirty="0">
                <a:latin typeface="+mn-lt"/>
                <a:ea typeface="+mn-ea"/>
                <a:cs typeface="+mn-ea"/>
                <a:sym typeface="+mn-lt"/>
              </a:rPr>
              <a:t>或</a:t>
            </a:r>
            <a:r>
              <a:rPr lang="de-DE" altLang="zh-CN" sz="2000" dirty="0">
                <a:latin typeface="+mn-lt"/>
                <a:ea typeface="+mn-ea"/>
                <a:cs typeface="+mn-ea"/>
                <a:sym typeface="+mn-lt"/>
              </a:rPr>
              <a:t>TestNG</a:t>
            </a:r>
            <a:r>
              <a:rPr lang="zh-CN" altLang="zh-CN" sz="2000" dirty="0">
                <a:latin typeface="+mn-lt"/>
                <a:ea typeface="+mn-ea"/>
                <a:cs typeface="+mn-ea"/>
                <a:sym typeface="+mn-lt"/>
              </a:rPr>
              <a:t>对</a:t>
            </a:r>
            <a:r>
              <a:rPr lang="de-DE" altLang="zh-CN" sz="2000" dirty="0">
                <a:latin typeface="+mn-lt"/>
                <a:ea typeface="+mn-ea"/>
                <a:cs typeface="+mn-ea"/>
                <a:sym typeface="+mn-lt"/>
              </a:rPr>
              <a:t>Spring</a:t>
            </a:r>
            <a:r>
              <a:rPr lang="zh-CN" altLang="zh-CN" sz="2000" dirty="0">
                <a:latin typeface="+mn-lt"/>
                <a:ea typeface="+mn-ea"/>
                <a:cs typeface="+mn-ea"/>
                <a:sym typeface="+mn-lt"/>
              </a:rPr>
              <a:t>组件进行单元测试和集成测试。</a:t>
            </a:r>
            <a:endParaRPr lang="zh-CN" altLang="en-US" sz="2000" dirty="0">
              <a:latin typeface="+mn-lt"/>
              <a:ea typeface="+mn-ea"/>
              <a:cs typeface="+mn-ea"/>
              <a:sym typeface="+mn-lt"/>
            </a:endParaRPr>
          </a:p>
        </p:txBody>
      </p:sp>
    </p:spTree>
  </p:cSld>
  <p:clrMapOvr>
    <a:masterClrMapping/>
  </p:clrMapOvr>
  <p:transition>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7EF1E999-B0C1-4477-9AC8-22A58C6B484A}"/>
              </a:ext>
            </a:extLst>
          </p:cNvPr>
          <p:cNvSpPr>
            <a:spLocks noGrp="1"/>
          </p:cNvSpPr>
          <p:nvPr>
            <p:ph type="title"/>
          </p:nvPr>
        </p:nvSpPr>
        <p:spPr>
          <a:xfrm>
            <a:off x="185201" y="690507"/>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5.3  </a:t>
            </a:r>
            <a:r>
              <a:rPr lang="zh-CN" altLang="zh-CN" sz="3200" dirty="0">
                <a:latin typeface="+mn-lt"/>
                <a:ea typeface="+mn-ea"/>
                <a:cs typeface="+mn-ea"/>
                <a:sym typeface="+mn-lt"/>
              </a:rPr>
              <a:t>声明式事务管理</a:t>
            </a:r>
            <a:endParaRPr lang="zh-CN" altLang="en-US" sz="3200" dirty="0">
              <a:latin typeface="+mn-lt"/>
              <a:ea typeface="+mn-ea"/>
              <a:cs typeface="+mn-ea"/>
              <a:sym typeface="+mn-lt"/>
            </a:endParaRPr>
          </a:p>
        </p:txBody>
      </p:sp>
      <p:sp>
        <p:nvSpPr>
          <p:cNvPr id="26627" name="文本框 3">
            <a:extLst>
              <a:ext uri="{FF2B5EF4-FFF2-40B4-BE49-F238E27FC236}">
                <a16:creationId xmlns:a16="http://schemas.microsoft.com/office/drawing/2014/main" id="{C1F7AB23-D175-4733-8515-1C17094B7721}"/>
              </a:ext>
            </a:extLst>
          </p:cNvPr>
          <p:cNvSpPr txBox="1">
            <a:spLocks noChangeArrowheads="1"/>
          </p:cNvSpPr>
          <p:nvPr/>
        </p:nvSpPr>
        <p:spPr bwMode="auto">
          <a:xfrm>
            <a:off x="179388" y="1417638"/>
            <a:ext cx="8713787"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ts val="600"/>
              </a:spcBef>
              <a:spcAft>
                <a:spcPts val="600"/>
              </a:spcAft>
              <a:buFont typeface="Wingdings" panose="05000000000000000000" pitchFamily="2" charset="2"/>
              <a:buChar char="ü"/>
            </a:pPr>
            <a:r>
              <a:rPr lang="en-US" altLang="zh-CN" sz="2000" dirty="0">
                <a:latin typeface="+mn-lt"/>
                <a:ea typeface="+mn-ea"/>
                <a:cs typeface="+mn-ea"/>
                <a:sym typeface="+mn-lt"/>
              </a:rPr>
              <a:t>Spring</a:t>
            </a:r>
            <a:r>
              <a:rPr lang="zh-CN" altLang="zh-CN" sz="2000" dirty="0">
                <a:latin typeface="+mn-lt"/>
                <a:ea typeface="+mn-ea"/>
                <a:cs typeface="+mn-ea"/>
                <a:sym typeface="+mn-lt"/>
              </a:rPr>
              <a:t>的声明式事务管理，是通过</a:t>
            </a:r>
            <a:r>
              <a:rPr lang="en-US" altLang="zh-CN" sz="2000" dirty="0">
                <a:latin typeface="+mn-lt"/>
                <a:ea typeface="+mn-ea"/>
                <a:cs typeface="+mn-ea"/>
                <a:sym typeface="+mn-lt"/>
              </a:rPr>
              <a:t>AOP</a:t>
            </a:r>
            <a:r>
              <a:rPr lang="zh-CN" altLang="zh-CN" sz="2000" dirty="0">
                <a:latin typeface="+mn-lt"/>
                <a:ea typeface="+mn-ea"/>
                <a:cs typeface="+mn-ea"/>
                <a:sym typeface="+mn-lt"/>
              </a:rPr>
              <a:t>技术实现的事务管理，其本质是对方法前后进行拦截，然后在目标方法开始之前创建或者加入一个事务，在执行完目标方法之后根据执行情况提交或者回滚事务。</a:t>
            </a:r>
          </a:p>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声明式事务管理最大的优点是不需要通过编程的方式管理事务，因而不需要在业务逻辑代码中掺杂事务处理的代码，只需相关的事务规则声明，便可以将事务规则应用到业务逻辑中。通常情况下，在开发中使用声明式事务处理，不仅因为其简单，更主要是因为这样使得纯业务代码不被污染，极大方便后期的代码维护。</a:t>
            </a:r>
            <a:endParaRPr lang="zh-CN" altLang="en-US" sz="2000" dirty="0">
              <a:latin typeface="+mn-lt"/>
              <a:ea typeface="+mn-ea"/>
              <a:cs typeface="+mn-ea"/>
              <a:sym typeface="+mn-lt"/>
            </a:endParaRPr>
          </a:p>
        </p:txBody>
      </p:sp>
      <p:sp>
        <p:nvSpPr>
          <p:cNvPr id="26628" name="文本框 4">
            <a:extLst>
              <a:ext uri="{FF2B5EF4-FFF2-40B4-BE49-F238E27FC236}">
                <a16:creationId xmlns:a16="http://schemas.microsoft.com/office/drawing/2014/main" id="{ABEC4805-6404-48C7-A3D0-B72DE1B19E3B}"/>
              </a:ext>
            </a:extLst>
          </p:cNvPr>
          <p:cNvSpPr txBox="1">
            <a:spLocks noChangeArrowheads="1"/>
          </p:cNvSpPr>
          <p:nvPr/>
        </p:nvSpPr>
        <p:spPr bwMode="auto">
          <a:xfrm>
            <a:off x="395536" y="4365104"/>
            <a:ext cx="85693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pPr>
            <a:r>
              <a:rPr lang="en-US" altLang="zh-CN" sz="2000" b="1" dirty="0">
                <a:latin typeface="+mn-lt"/>
                <a:ea typeface="+mn-ea"/>
                <a:cs typeface="+mn-ea"/>
                <a:sym typeface="+mn-lt"/>
              </a:rPr>
              <a:t>Spring</a:t>
            </a:r>
            <a:r>
              <a:rPr lang="zh-CN" altLang="zh-CN" sz="2000" b="1" dirty="0">
                <a:latin typeface="+mn-lt"/>
                <a:ea typeface="+mn-ea"/>
                <a:cs typeface="+mn-ea"/>
                <a:sym typeface="+mn-lt"/>
              </a:rPr>
              <a:t>的声明式事务管理可以通过两种方式来实现</a:t>
            </a:r>
            <a:endParaRPr lang="en-US" altLang="zh-CN" sz="2000" b="1" dirty="0">
              <a:latin typeface="+mn-lt"/>
              <a:ea typeface="+mn-ea"/>
              <a:cs typeface="+mn-ea"/>
              <a:sym typeface="+mn-lt"/>
            </a:endParaRPr>
          </a:p>
          <a:p>
            <a:pPr marL="800100" lvl="1" indent="-342900">
              <a:spcBef>
                <a:spcPts val="600"/>
              </a:spcBef>
              <a:spcAft>
                <a:spcPts val="600"/>
              </a:spcAft>
              <a:buFont typeface="Wingdings" panose="05000000000000000000" pitchFamily="2" charset="2"/>
              <a:buChar char="ü"/>
            </a:pPr>
            <a:r>
              <a:rPr lang="zh-CN" altLang="zh-CN" sz="2000" b="1" dirty="0">
                <a:solidFill>
                  <a:srgbClr val="0F06BA"/>
                </a:solidFill>
                <a:latin typeface="+mn-lt"/>
                <a:ea typeface="+mn-ea"/>
                <a:cs typeface="+mn-ea"/>
                <a:sym typeface="+mn-lt"/>
              </a:rPr>
              <a:t>基于</a:t>
            </a:r>
            <a:r>
              <a:rPr lang="en-US" altLang="zh-CN" sz="2000" b="1" dirty="0">
                <a:solidFill>
                  <a:srgbClr val="0F06BA"/>
                </a:solidFill>
                <a:latin typeface="+mn-lt"/>
                <a:ea typeface="+mn-ea"/>
                <a:cs typeface="+mn-ea"/>
                <a:sym typeface="+mn-lt"/>
              </a:rPr>
              <a:t>XML</a:t>
            </a:r>
            <a:r>
              <a:rPr lang="zh-CN" altLang="zh-CN" sz="2000" b="1" dirty="0">
                <a:solidFill>
                  <a:srgbClr val="0F06BA"/>
                </a:solidFill>
                <a:latin typeface="+mn-lt"/>
                <a:ea typeface="+mn-ea"/>
                <a:cs typeface="+mn-ea"/>
                <a:sym typeface="+mn-lt"/>
              </a:rPr>
              <a:t>的方式</a:t>
            </a:r>
            <a:endParaRPr lang="en-US" altLang="zh-CN" sz="2000" b="1" dirty="0">
              <a:latin typeface="+mn-lt"/>
              <a:ea typeface="+mn-ea"/>
              <a:cs typeface="+mn-ea"/>
              <a:sym typeface="+mn-lt"/>
            </a:endParaRPr>
          </a:p>
          <a:p>
            <a:pPr marL="800100" lvl="1" indent="-342900">
              <a:spcBef>
                <a:spcPts val="600"/>
              </a:spcBef>
              <a:spcAft>
                <a:spcPts val="600"/>
              </a:spcAft>
              <a:buFont typeface="Wingdings" panose="05000000000000000000" pitchFamily="2" charset="2"/>
              <a:buChar char="ü"/>
            </a:pPr>
            <a:r>
              <a:rPr lang="zh-CN" altLang="zh-CN" sz="2000" b="1" dirty="0">
                <a:solidFill>
                  <a:srgbClr val="0F06BA"/>
                </a:solidFill>
                <a:latin typeface="+mn-lt"/>
                <a:ea typeface="+mn-ea"/>
                <a:cs typeface="+mn-ea"/>
                <a:sym typeface="+mn-lt"/>
              </a:rPr>
              <a:t>基于</a:t>
            </a:r>
            <a:r>
              <a:rPr lang="en-US" altLang="zh-CN" sz="2000" b="1" dirty="0">
                <a:solidFill>
                  <a:srgbClr val="0F06BA"/>
                </a:solidFill>
                <a:latin typeface="+mn-lt"/>
                <a:ea typeface="+mn-ea"/>
                <a:cs typeface="+mn-ea"/>
                <a:sym typeface="+mn-lt"/>
              </a:rPr>
              <a:t>@Transactional</a:t>
            </a:r>
            <a:r>
              <a:rPr lang="zh-CN" altLang="zh-CN" sz="2000" b="1" dirty="0">
                <a:solidFill>
                  <a:srgbClr val="0F06BA"/>
                </a:solidFill>
                <a:latin typeface="+mn-lt"/>
                <a:ea typeface="+mn-ea"/>
                <a:cs typeface="+mn-ea"/>
                <a:sym typeface="+mn-lt"/>
              </a:rPr>
              <a:t>注解的方式</a:t>
            </a:r>
            <a:endParaRPr lang="zh-CN" altLang="en-US" sz="2000" b="1" dirty="0">
              <a:latin typeface="+mn-lt"/>
              <a:ea typeface="+mn-ea"/>
              <a:cs typeface="+mn-ea"/>
              <a:sym typeface="+mn-lt"/>
            </a:endParaRPr>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EF8F099-F116-4A7D-B3CE-FCFDFB3F411A}"/>
              </a:ext>
            </a:extLst>
          </p:cNvPr>
          <p:cNvSpPr>
            <a:spLocks noGrp="1"/>
          </p:cNvSpPr>
          <p:nvPr>
            <p:ph type="title"/>
          </p:nvPr>
        </p:nvSpPr>
        <p:spPr>
          <a:xfrm>
            <a:off x="137016" y="622411"/>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5.3.1  </a:t>
            </a:r>
            <a:r>
              <a:rPr lang="zh-CN" altLang="zh-CN" sz="3200" dirty="0">
                <a:latin typeface="+mn-lt"/>
                <a:ea typeface="+mn-ea"/>
                <a:cs typeface="+mn-ea"/>
                <a:sym typeface="+mn-lt"/>
              </a:rPr>
              <a:t>基于</a:t>
            </a:r>
            <a:r>
              <a:rPr lang="de-DE" altLang="zh-CN" sz="3200" dirty="0">
                <a:latin typeface="+mn-lt"/>
                <a:ea typeface="+mn-ea"/>
                <a:cs typeface="+mn-ea"/>
                <a:sym typeface="+mn-lt"/>
              </a:rPr>
              <a:t>XML</a:t>
            </a:r>
            <a:r>
              <a:rPr lang="zh-CN" altLang="zh-CN" sz="3200" dirty="0">
                <a:latin typeface="+mn-lt"/>
                <a:ea typeface="+mn-ea"/>
                <a:cs typeface="+mn-ea"/>
                <a:sym typeface="+mn-lt"/>
              </a:rPr>
              <a:t>方式的声明式事务管理</a:t>
            </a:r>
            <a:endParaRPr lang="zh-CN" altLang="en-US" sz="3200" dirty="0">
              <a:latin typeface="+mn-lt"/>
              <a:ea typeface="+mn-ea"/>
              <a:cs typeface="+mn-ea"/>
              <a:sym typeface="+mn-lt"/>
            </a:endParaRPr>
          </a:p>
        </p:txBody>
      </p:sp>
      <p:sp>
        <p:nvSpPr>
          <p:cNvPr id="27651" name="文本框 4">
            <a:extLst>
              <a:ext uri="{FF2B5EF4-FFF2-40B4-BE49-F238E27FC236}">
                <a16:creationId xmlns:a16="http://schemas.microsoft.com/office/drawing/2014/main" id="{327F3AC9-DF91-4D3A-BBF2-12CB51F5B660}"/>
              </a:ext>
            </a:extLst>
          </p:cNvPr>
          <p:cNvSpPr txBox="1">
            <a:spLocks noChangeArrowheads="1"/>
          </p:cNvSpPr>
          <p:nvPr/>
        </p:nvSpPr>
        <p:spPr bwMode="auto">
          <a:xfrm>
            <a:off x="107950" y="1417638"/>
            <a:ext cx="89281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基于</a:t>
            </a:r>
            <a:r>
              <a:rPr lang="en-US" altLang="zh-CN" sz="2000" dirty="0">
                <a:latin typeface="+mn-lt"/>
                <a:ea typeface="+mn-ea"/>
                <a:cs typeface="+mn-ea"/>
                <a:sym typeface="+mn-lt"/>
              </a:rPr>
              <a:t>XML</a:t>
            </a:r>
            <a:r>
              <a:rPr lang="zh-CN" altLang="zh-CN" sz="2000" dirty="0">
                <a:latin typeface="+mn-lt"/>
                <a:ea typeface="+mn-ea"/>
                <a:cs typeface="+mn-ea"/>
                <a:sym typeface="+mn-lt"/>
              </a:rPr>
              <a:t>方式的声明式事务管理是通过在配置文件中配置事务规则的相关声明来实现的。</a:t>
            </a:r>
            <a:r>
              <a:rPr lang="en-US" altLang="zh-CN" sz="2000" dirty="0">
                <a:latin typeface="+mn-lt"/>
                <a:ea typeface="+mn-ea"/>
                <a:cs typeface="+mn-ea"/>
                <a:sym typeface="+mn-lt"/>
              </a:rPr>
              <a:t>Spring</a:t>
            </a:r>
            <a:r>
              <a:rPr lang="zh-CN" altLang="zh-CN" sz="2000" dirty="0">
                <a:latin typeface="+mn-lt"/>
                <a:ea typeface="+mn-ea"/>
                <a:cs typeface="+mn-ea"/>
                <a:sym typeface="+mn-lt"/>
              </a:rPr>
              <a:t>框架提供了</a:t>
            </a:r>
            <a:r>
              <a:rPr lang="en-US" altLang="zh-CN" sz="2000" dirty="0" err="1">
                <a:latin typeface="+mn-lt"/>
                <a:ea typeface="+mn-ea"/>
                <a:cs typeface="+mn-ea"/>
                <a:sym typeface="+mn-lt"/>
              </a:rPr>
              <a:t>tx</a:t>
            </a:r>
            <a:r>
              <a:rPr lang="zh-CN" altLang="zh-CN" sz="2000" dirty="0">
                <a:latin typeface="+mn-lt"/>
                <a:ea typeface="+mn-ea"/>
                <a:cs typeface="+mn-ea"/>
                <a:sym typeface="+mn-lt"/>
              </a:rPr>
              <a:t>命名空间来配置事务，</a:t>
            </a:r>
            <a:r>
              <a:rPr lang="en-US" altLang="zh-CN" sz="2000" dirty="0">
                <a:latin typeface="+mn-lt"/>
                <a:ea typeface="+mn-ea"/>
                <a:cs typeface="+mn-ea"/>
                <a:sym typeface="+mn-lt"/>
              </a:rPr>
              <a:t>&lt;</a:t>
            </a:r>
            <a:r>
              <a:rPr lang="en-US" altLang="zh-CN" sz="2000" dirty="0" err="1">
                <a:latin typeface="+mn-lt"/>
                <a:ea typeface="+mn-ea"/>
                <a:cs typeface="+mn-ea"/>
                <a:sym typeface="+mn-lt"/>
              </a:rPr>
              <a:t>tx:advice</a:t>
            </a:r>
            <a:r>
              <a:rPr lang="en-US" altLang="zh-CN" sz="2000" dirty="0">
                <a:latin typeface="+mn-lt"/>
                <a:ea typeface="+mn-ea"/>
                <a:cs typeface="+mn-ea"/>
                <a:sym typeface="+mn-lt"/>
              </a:rPr>
              <a:t>&gt;</a:t>
            </a:r>
            <a:r>
              <a:rPr lang="zh-CN" altLang="zh-CN" sz="2000" dirty="0">
                <a:latin typeface="+mn-lt"/>
                <a:ea typeface="+mn-ea"/>
                <a:cs typeface="+mn-ea"/>
                <a:sym typeface="+mn-lt"/>
              </a:rPr>
              <a:t>元素来配置事务的通知。配置</a:t>
            </a:r>
            <a:r>
              <a:rPr lang="en-US" altLang="zh-CN" sz="2000" dirty="0">
                <a:latin typeface="+mn-lt"/>
                <a:ea typeface="+mn-ea"/>
                <a:cs typeface="+mn-ea"/>
                <a:sym typeface="+mn-lt"/>
              </a:rPr>
              <a:t>&lt;</a:t>
            </a:r>
            <a:r>
              <a:rPr lang="en-US" altLang="zh-CN" sz="2000" dirty="0" err="1">
                <a:latin typeface="+mn-lt"/>
                <a:ea typeface="+mn-ea"/>
                <a:cs typeface="+mn-ea"/>
                <a:sym typeface="+mn-lt"/>
              </a:rPr>
              <a:t>tx:advice</a:t>
            </a:r>
            <a:r>
              <a:rPr lang="en-US" altLang="zh-CN" sz="2000" dirty="0">
                <a:latin typeface="+mn-lt"/>
                <a:ea typeface="+mn-ea"/>
                <a:cs typeface="+mn-ea"/>
                <a:sym typeface="+mn-lt"/>
              </a:rPr>
              <a:t>&gt;</a:t>
            </a:r>
            <a:r>
              <a:rPr lang="zh-CN" altLang="zh-CN" sz="2000" dirty="0">
                <a:latin typeface="+mn-lt"/>
                <a:ea typeface="+mn-ea"/>
                <a:cs typeface="+mn-ea"/>
                <a:sym typeface="+mn-lt"/>
              </a:rPr>
              <a:t>元素时，一般需要指定</a:t>
            </a:r>
            <a:r>
              <a:rPr lang="en-US" altLang="zh-CN" sz="2000" dirty="0">
                <a:latin typeface="+mn-lt"/>
                <a:ea typeface="+mn-ea"/>
                <a:cs typeface="+mn-ea"/>
                <a:sym typeface="+mn-lt"/>
              </a:rPr>
              <a:t>id</a:t>
            </a:r>
            <a:r>
              <a:rPr lang="zh-CN" altLang="zh-CN" sz="2000" dirty="0">
                <a:latin typeface="+mn-lt"/>
                <a:ea typeface="+mn-ea"/>
                <a:cs typeface="+mn-ea"/>
                <a:sym typeface="+mn-lt"/>
              </a:rPr>
              <a:t>和</a:t>
            </a:r>
            <a:r>
              <a:rPr lang="en-US" altLang="zh-CN" sz="2000" dirty="0">
                <a:latin typeface="+mn-lt"/>
                <a:ea typeface="+mn-ea"/>
                <a:cs typeface="+mn-ea"/>
                <a:sym typeface="+mn-lt"/>
              </a:rPr>
              <a:t>transaction-manager</a:t>
            </a:r>
            <a:r>
              <a:rPr lang="zh-CN" altLang="zh-CN" sz="2000" dirty="0">
                <a:latin typeface="+mn-lt"/>
                <a:ea typeface="+mn-ea"/>
                <a:cs typeface="+mn-ea"/>
                <a:sym typeface="+mn-lt"/>
              </a:rPr>
              <a:t>属性，其中</a:t>
            </a:r>
            <a:r>
              <a:rPr lang="en-US" altLang="zh-CN" sz="2000" dirty="0">
                <a:latin typeface="+mn-lt"/>
                <a:ea typeface="+mn-ea"/>
                <a:cs typeface="+mn-ea"/>
                <a:sym typeface="+mn-lt"/>
              </a:rPr>
              <a:t>id</a:t>
            </a:r>
            <a:r>
              <a:rPr lang="zh-CN" altLang="zh-CN" sz="2000" dirty="0">
                <a:latin typeface="+mn-lt"/>
                <a:ea typeface="+mn-ea"/>
                <a:cs typeface="+mn-ea"/>
                <a:sym typeface="+mn-lt"/>
              </a:rPr>
              <a:t>属性是配置文件中的唯一标识，</a:t>
            </a:r>
            <a:r>
              <a:rPr lang="en-US" altLang="zh-CN" sz="2000" dirty="0">
                <a:latin typeface="+mn-lt"/>
                <a:ea typeface="+mn-ea"/>
                <a:cs typeface="+mn-ea"/>
                <a:sym typeface="+mn-lt"/>
              </a:rPr>
              <a:t>transaction-manager</a:t>
            </a:r>
            <a:r>
              <a:rPr lang="zh-CN" altLang="zh-CN" sz="2000" dirty="0">
                <a:latin typeface="+mn-lt"/>
                <a:ea typeface="+mn-ea"/>
                <a:cs typeface="+mn-ea"/>
                <a:sym typeface="+mn-lt"/>
              </a:rPr>
              <a:t>属性指定事务管理器。另外，还需要</a:t>
            </a:r>
            <a:r>
              <a:rPr lang="en-US" altLang="zh-CN" sz="2000" dirty="0">
                <a:latin typeface="+mn-lt"/>
                <a:ea typeface="+mn-ea"/>
                <a:cs typeface="+mn-ea"/>
                <a:sym typeface="+mn-lt"/>
              </a:rPr>
              <a:t>&lt;</a:t>
            </a:r>
            <a:r>
              <a:rPr lang="en-US" altLang="zh-CN" sz="2000" dirty="0" err="1">
                <a:latin typeface="+mn-lt"/>
                <a:ea typeface="+mn-ea"/>
                <a:cs typeface="+mn-ea"/>
                <a:sym typeface="+mn-lt"/>
              </a:rPr>
              <a:t>tx:attributes</a:t>
            </a:r>
            <a:r>
              <a:rPr lang="en-US" altLang="zh-CN" sz="2000" dirty="0">
                <a:latin typeface="+mn-lt"/>
                <a:ea typeface="+mn-ea"/>
                <a:cs typeface="+mn-ea"/>
                <a:sym typeface="+mn-lt"/>
              </a:rPr>
              <a:t>&gt;</a:t>
            </a:r>
            <a:r>
              <a:rPr lang="zh-CN" altLang="zh-CN" sz="2000" dirty="0">
                <a:latin typeface="+mn-lt"/>
                <a:ea typeface="+mn-ea"/>
                <a:cs typeface="+mn-ea"/>
                <a:sym typeface="+mn-lt"/>
              </a:rPr>
              <a:t>子元素，该子元素可配置多个</a:t>
            </a:r>
            <a:r>
              <a:rPr lang="en-US" altLang="zh-CN" sz="2000" dirty="0">
                <a:latin typeface="+mn-lt"/>
                <a:ea typeface="+mn-ea"/>
                <a:cs typeface="+mn-ea"/>
                <a:sym typeface="+mn-lt"/>
              </a:rPr>
              <a:t>&lt;</a:t>
            </a:r>
            <a:r>
              <a:rPr lang="en-US" altLang="zh-CN" sz="2000" dirty="0" err="1">
                <a:latin typeface="+mn-lt"/>
                <a:ea typeface="+mn-ea"/>
                <a:cs typeface="+mn-ea"/>
                <a:sym typeface="+mn-lt"/>
              </a:rPr>
              <a:t>tx:method</a:t>
            </a:r>
            <a:r>
              <a:rPr lang="en-US" altLang="zh-CN" sz="2000" dirty="0">
                <a:latin typeface="+mn-lt"/>
                <a:ea typeface="+mn-ea"/>
                <a:cs typeface="+mn-ea"/>
                <a:sym typeface="+mn-lt"/>
              </a:rPr>
              <a:t>&gt;</a:t>
            </a:r>
            <a:r>
              <a:rPr lang="zh-CN" altLang="zh-CN" sz="2000" dirty="0">
                <a:latin typeface="+mn-lt"/>
                <a:ea typeface="+mn-ea"/>
                <a:cs typeface="+mn-ea"/>
                <a:sym typeface="+mn-lt"/>
              </a:rPr>
              <a:t>子元素指定执行事务的细节。</a:t>
            </a:r>
          </a:p>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当</a:t>
            </a:r>
            <a:r>
              <a:rPr lang="en-US" altLang="zh-CN" sz="2000" dirty="0">
                <a:latin typeface="+mn-lt"/>
                <a:ea typeface="+mn-ea"/>
                <a:cs typeface="+mn-ea"/>
                <a:sym typeface="+mn-lt"/>
              </a:rPr>
              <a:t>&lt;</a:t>
            </a:r>
            <a:r>
              <a:rPr lang="en-US" altLang="zh-CN" sz="2000" dirty="0" err="1">
                <a:latin typeface="+mn-lt"/>
                <a:ea typeface="+mn-ea"/>
                <a:cs typeface="+mn-ea"/>
                <a:sym typeface="+mn-lt"/>
              </a:rPr>
              <a:t>tx:advice</a:t>
            </a:r>
            <a:r>
              <a:rPr lang="en-US" altLang="zh-CN" sz="2000" dirty="0">
                <a:latin typeface="+mn-lt"/>
                <a:ea typeface="+mn-ea"/>
                <a:cs typeface="+mn-ea"/>
                <a:sym typeface="+mn-lt"/>
              </a:rPr>
              <a:t>&gt;</a:t>
            </a:r>
            <a:r>
              <a:rPr lang="zh-CN" altLang="zh-CN" sz="2000" dirty="0">
                <a:latin typeface="+mn-lt"/>
                <a:ea typeface="+mn-ea"/>
                <a:cs typeface="+mn-ea"/>
                <a:sym typeface="+mn-lt"/>
              </a:rPr>
              <a:t>元素配置了事务的增强处理后，就可以通过编写</a:t>
            </a:r>
            <a:r>
              <a:rPr lang="en-US" altLang="zh-CN" sz="2000" dirty="0">
                <a:latin typeface="+mn-lt"/>
                <a:ea typeface="+mn-ea"/>
                <a:cs typeface="+mn-ea"/>
                <a:sym typeface="+mn-lt"/>
              </a:rPr>
              <a:t>AOP</a:t>
            </a:r>
            <a:r>
              <a:rPr lang="zh-CN" altLang="zh-CN" sz="2000" dirty="0">
                <a:latin typeface="+mn-lt"/>
                <a:ea typeface="+mn-ea"/>
                <a:cs typeface="+mn-ea"/>
                <a:sym typeface="+mn-lt"/>
              </a:rPr>
              <a:t>配置，让</a:t>
            </a:r>
            <a:r>
              <a:rPr lang="en-US" altLang="zh-CN" sz="2000" dirty="0">
                <a:latin typeface="+mn-lt"/>
                <a:ea typeface="+mn-ea"/>
                <a:cs typeface="+mn-ea"/>
                <a:sym typeface="+mn-lt"/>
              </a:rPr>
              <a:t>Spring</a:t>
            </a:r>
            <a:r>
              <a:rPr lang="zh-CN" altLang="zh-CN" sz="2000" dirty="0">
                <a:latin typeface="+mn-lt"/>
                <a:ea typeface="+mn-ea"/>
                <a:cs typeface="+mn-ea"/>
                <a:sym typeface="+mn-lt"/>
              </a:rPr>
              <a:t>自动对目标对象生成代理。下面通过一个实例演示如何通过</a:t>
            </a:r>
            <a:r>
              <a:rPr lang="en-US" altLang="zh-CN" sz="2000" dirty="0">
                <a:latin typeface="+mn-lt"/>
                <a:ea typeface="+mn-ea"/>
                <a:cs typeface="+mn-ea"/>
                <a:sym typeface="+mn-lt"/>
              </a:rPr>
              <a:t>XML</a:t>
            </a:r>
            <a:r>
              <a:rPr lang="zh-CN" altLang="zh-CN" sz="2000" dirty="0">
                <a:latin typeface="+mn-lt"/>
                <a:ea typeface="+mn-ea"/>
                <a:cs typeface="+mn-ea"/>
                <a:sym typeface="+mn-lt"/>
              </a:rPr>
              <a:t>方式来实现</a:t>
            </a:r>
            <a:r>
              <a:rPr lang="en-US" altLang="zh-CN" sz="2000" dirty="0">
                <a:latin typeface="+mn-lt"/>
                <a:ea typeface="+mn-ea"/>
                <a:cs typeface="+mn-ea"/>
                <a:sym typeface="+mn-lt"/>
              </a:rPr>
              <a:t>Spring</a:t>
            </a:r>
            <a:r>
              <a:rPr lang="zh-CN" altLang="zh-CN" sz="2000" dirty="0">
                <a:latin typeface="+mn-lt"/>
                <a:ea typeface="+mn-ea"/>
                <a:cs typeface="+mn-ea"/>
                <a:sym typeface="+mn-lt"/>
              </a:rPr>
              <a:t>的声明式事务管理。为体现事务管理的流程，本实例创建了</a:t>
            </a:r>
            <a:r>
              <a:rPr lang="en-US" altLang="zh-CN" sz="2000" dirty="0">
                <a:latin typeface="+mn-lt"/>
                <a:ea typeface="+mn-ea"/>
                <a:cs typeface="+mn-ea"/>
                <a:sym typeface="+mn-lt"/>
              </a:rPr>
              <a:t>Dao</a:t>
            </a:r>
            <a:r>
              <a:rPr lang="zh-CN" altLang="zh-CN" sz="2000" dirty="0">
                <a:latin typeface="+mn-lt"/>
                <a:ea typeface="+mn-ea"/>
                <a:cs typeface="+mn-ea"/>
                <a:sym typeface="+mn-lt"/>
              </a:rPr>
              <a:t>、</a:t>
            </a:r>
            <a:r>
              <a:rPr lang="en-US" altLang="zh-CN" sz="2000" dirty="0">
                <a:latin typeface="+mn-lt"/>
                <a:ea typeface="+mn-ea"/>
                <a:cs typeface="+mn-ea"/>
                <a:sym typeface="+mn-lt"/>
              </a:rPr>
              <a:t>Service</a:t>
            </a:r>
            <a:r>
              <a:rPr lang="zh-CN" altLang="zh-CN" sz="2000" dirty="0">
                <a:latin typeface="+mn-lt"/>
                <a:ea typeface="+mn-ea"/>
                <a:cs typeface="+mn-ea"/>
                <a:sym typeface="+mn-lt"/>
              </a:rPr>
              <a:t>和</a:t>
            </a:r>
            <a:r>
              <a:rPr lang="en-US" altLang="zh-CN" sz="2000" dirty="0">
                <a:latin typeface="+mn-lt"/>
                <a:ea typeface="+mn-ea"/>
                <a:cs typeface="+mn-ea"/>
                <a:sym typeface="+mn-lt"/>
              </a:rPr>
              <a:t>Controller</a:t>
            </a:r>
            <a:r>
              <a:rPr lang="zh-CN" altLang="zh-CN" sz="2000" dirty="0">
                <a:latin typeface="+mn-lt"/>
                <a:ea typeface="+mn-ea"/>
                <a:cs typeface="+mn-ea"/>
                <a:sym typeface="+mn-lt"/>
              </a:rPr>
              <a:t>三层，具体实现步骤如下：</a:t>
            </a:r>
            <a:endParaRPr lang="zh-CN" altLang="en-US" sz="2000" dirty="0">
              <a:latin typeface="+mn-lt"/>
              <a:ea typeface="+mn-ea"/>
              <a:cs typeface="+mn-ea"/>
              <a:sym typeface="+mn-lt"/>
            </a:endParaRPr>
          </a:p>
        </p:txBody>
      </p:sp>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7E1C4BBE-1805-4C0D-BA2B-3A3EDB594F1C}"/>
              </a:ext>
            </a:extLst>
          </p:cNvPr>
          <p:cNvSpPr>
            <a:spLocks noGrp="1"/>
          </p:cNvSpPr>
          <p:nvPr>
            <p:ph type="title"/>
          </p:nvPr>
        </p:nvSpPr>
        <p:spPr>
          <a:xfrm>
            <a:off x="179512" y="692696"/>
            <a:ext cx="7772400" cy="4431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000" dirty="0">
                <a:solidFill>
                  <a:schemeClr val="tx1"/>
                </a:solidFill>
                <a:latin typeface="+mn-lt"/>
                <a:ea typeface="+mn-ea"/>
                <a:cs typeface="+mn-ea"/>
                <a:sym typeface="+mn-lt"/>
              </a:rPr>
              <a:t>1</a:t>
            </a:r>
            <a:r>
              <a:rPr lang="zh-CN" altLang="zh-CN" sz="2000" dirty="0">
                <a:solidFill>
                  <a:schemeClr val="tx1"/>
                </a:solidFill>
                <a:latin typeface="+mn-lt"/>
                <a:ea typeface="+mn-ea"/>
                <a:cs typeface="+mn-ea"/>
                <a:sym typeface="+mn-lt"/>
              </a:rPr>
              <a:t>．导入相关的</a:t>
            </a:r>
            <a:r>
              <a:rPr lang="en-US" altLang="zh-CN" sz="2000" dirty="0">
                <a:solidFill>
                  <a:schemeClr val="tx1"/>
                </a:solidFill>
                <a:latin typeface="+mn-lt"/>
                <a:ea typeface="+mn-ea"/>
                <a:cs typeface="+mn-ea"/>
                <a:sym typeface="+mn-lt"/>
              </a:rPr>
              <a:t>JAR</a:t>
            </a:r>
            <a:r>
              <a:rPr lang="zh-CN" altLang="zh-CN" sz="2000" dirty="0">
                <a:solidFill>
                  <a:schemeClr val="tx1"/>
                </a:solidFill>
                <a:latin typeface="+mn-lt"/>
                <a:ea typeface="+mn-ea"/>
                <a:cs typeface="+mn-ea"/>
                <a:sym typeface="+mn-lt"/>
              </a:rPr>
              <a:t>包</a:t>
            </a:r>
            <a:endParaRPr lang="zh-CN" altLang="en-US" sz="2000" dirty="0">
              <a:solidFill>
                <a:schemeClr val="tx1"/>
              </a:solidFill>
              <a:latin typeface="+mn-lt"/>
              <a:ea typeface="+mn-ea"/>
              <a:cs typeface="+mn-ea"/>
              <a:sym typeface="+mn-lt"/>
            </a:endParaRPr>
          </a:p>
        </p:txBody>
      </p:sp>
      <p:pic>
        <p:nvPicPr>
          <p:cNvPr id="28675" name="Picture 2">
            <a:extLst>
              <a:ext uri="{FF2B5EF4-FFF2-40B4-BE49-F238E27FC236}">
                <a16:creationId xmlns:a16="http://schemas.microsoft.com/office/drawing/2014/main" id="{B7B07970-92C3-4C98-80B8-90FD4EFCC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134" y="188640"/>
            <a:ext cx="3168650"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437E57F6-29D0-4CD0-A814-419ABAB429AE}"/>
              </a:ext>
            </a:extLst>
          </p:cNvPr>
          <p:cNvSpPr txBox="1">
            <a:spLocks/>
          </p:cNvSpPr>
          <p:nvPr/>
        </p:nvSpPr>
        <p:spPr bwMode="auto">
          <a:xfrm>
            <a:off x="197157" y="1211373"/>
            <a:ext cx="7772400" cy="51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en-US" altLang="zh-CN" sz="2000" kern="0" dirty="0">
                <a:solidFill>
                  <a:schemeClr val="tx1"/>
                </a:solidFill>
                <a:latin typeface="+mn-lt"/>
                <a:ea typeface="+mn-ea"/>
                <a:cs typeface="+mn-ea"/>
                <a:sym typeface="+mn-lt"/>
              </a:rPr>
              <a:t>2</a:t>
            </a:r>
            <a:r>
              <a:rPr lang="zh-CN" altLang="zh-CN" sz="2000" kern="0" dirty="0">
                <a:solidFill>
                  <a:schemeClr val="tx1"/>
                </a:solidFill>
                <a:latin typeface="+mn-lt"/>
                <a:ea typeface="+mn-ea"/>
                <a:cs typeface="+mn-ea"/>
                <a:sym typeface="+mn-lt"/>
              </a:rPr>
              <a:t>．创建</a:t>
            </a:r>
            <a:r>
              <a:rPr lang="en-US" altLang="zh-CN" sz="2000" kern="0" dirty="0">
                <a:solidFill>
                  <a:schemeClr val="tx1"/>
                </a:solidFill>
                <a:latin typeface="+mn-lt"/>
                <a:ea typeface="+mn-ea"/>
                <a:cs typeface="+mn-ea"/>
                <a:sym typeface="+mn-lt"/>
              </a:rPr>
              <a:t>Dao</a:t>
            </a:r>
            <a:r>
              <a:rPr lang="zh-CN" altLang="zh-CN" sz="2000" kern="0" dirty="0">
                <a:solidFill>
                  <a:schemeClr val="tx1"/>
                </a:solidFill>
                <a:latin typeface="+mn-lt"/>
                <a:ea typeface="+mn-ea"/>
                <a:cs typeface="+mn-ea"/>
                <a:sym typeface="+mn-lt"/>
              </a:rPr>
              <a:t>层</a:t>
            </a:r>
            <a:endParaRPr lang="zh-CN" altLang="en-US" sz="2000" kern="0" dirty="0">
              <a:solidFill>
                <a:schemeClr val="tx1"/>
              </a:solidFill>
              <a:latin typeface="+mn-lt"/>
              <a:ea typeface="+mn-ea"/>
              <a:cs typeface="+mn-ea"/>
              <a:sym typeface="+mn-lt"/>
            </a:endParaRPr>
          </a:p>
        </p:txBody>
      </p:sp>
      <p:sp>
        <p:nvSpPr>
          <p:cNvPr id="7" name="文本框 3">
            <a:extLst>
              <a:ext uri="{FF2B5EF4-FFF2-40B4-BE49-F238E27FC236}">
                <a16:creationId xmlns:a16="http://schemas.microsoft.com/office/drawing/2014/main" id="{0A73C0AB-4D56-4B2A-855D-1ACCC9953A8A}"/>
              </a:ext>
            </a:extLst>
          </p:cNvPr>
          <p:cNvSpPr txBox="1">
            <a:spLocks noChangeArrowheads="1"/>
          </p:cNvSpPr>
          <p:nvPr/>
        </p:nvSpPr>
        <p:spPr bwMode="auto">
          <a:xfrm>
            <a:off x="197157" y="1654509"/>
            <a:ext cx="595901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zh-CN" sz="2000" dirty="0">
                <a:latin typeface="+mn-lt"/>
                <a:ea typeface="+mn-ea"/>
                <a:cs typeface="+mn-ea"/>
                <a:sym typeface="+mn-lt"/>
              </a:rPr>
              <a:t>在</a:t>
            </a:r>
            <a:r>
              <a:rPr lang="en-US" altLang="zh-CN" sz="2000" dirty="0">
                <a:latin typeface="+mn-lt"/>
                <a:ea typeface="+mn-ea"/>
                <a:cs typeface="+mn-ea"/>
                <a:sym typeface="+mn-lt"/>
              </a:rPr>
              <a:t>ch5</a:t>
            </a:r>
            <a:r>
              <a:rPr lang="zh-CN" altLang="zh-CN" sz="2000" dirty="0">
                <a:latin typeface="+mn-lt"/>
                <a:ea typeface="+mn-ea"/>
                <a:cs typeface="+mn-ea"/>
                <a:sym typeface="+mn-lt"/>
              </a:rPr>
              <a:t>的</a:t>
            </a:r>
            <a:r>
              <a:rPr lang="en-US" altLang="zh-CN" sz="2000" dirty="0" err="1">
                <a:latin typeface="+mn-lt"/>
                <a:ea typeface="+mn-ea"/>
                <a:cs typeface="+mn-ea"/>
                <a:sym typeface="+mn-lt"/>
              </a:rPr>
              <a:t>src</a:t>
            </a:r>
            <a:r>
              <a:rPr lang="zh-CN" altLang="zh-CN" sz="2000" dirty="0">
                <a:latin typeface="+mn-lt"/>
                <a:ea typeface="+mn-ea"/>
                <a:cs typeface="+mn-ea"/>
                <a:sym typeface="+mn-lt"/>
              </a:rPr>
              <a:t>目录下，创建包</a:t>
            </a:r>
            <a:r>
              <a:rPr lang="en-US" altLang="zh-CN" sz="2000" dirty="0" err="1">
                <a:latin typeface="+mn-lt"/>
                <a:ea typeface="+mn-ea"/>
                <a:cs typeface="+mn-ea"/>
                <a:sym typeface="+mn-lt"/>
              </a:rPr>
              <a:t>com.statement.dao</a:t>
            </a:r>
            <a:r>
              <a:rPr lang="zh-CN" altLang="zh-CN" sz="2000" dirty="0">
                <a:latin typeface="+mn-lt"/>
                <a:ea typeface="+mn-ea"/>
                <a:cs typeface="+mn-ea"/>
                <a:sym typeface="+mn-lt"/>
              </a:rPr>
              <a:t>，并在包中创建</a:t>
            </a:r>
            <a:r>
              <a:rPr lang="en-US" altLang="zh-CN" sz="2000" dirty="0" err="1">
                <a:latin typeface="+mn-lt"/>
                <a:ea typeface="+mn-ea"/>
                <a:cs typeface="+mn-ea"/>
                <a:sym typeface="+mn-lt"/>
              </a:rPr>
              <a:t>TestDao</a:t>
            </a:r>
            <a:r>
              <a:rPr lang="zh-CN" altLang="zh-CN" sz="2000" dirty="0">
                <a:latin typeface="+mn-lt"/>
                <a:ea typeface="+mn-ea"/>
                <a:cs typeface="+mn-ea"/>
                <a:sym typeface="+mn-lt"/>
              </a:rPr>
              <a:t>接口和</a:t>
            </a:r>
            <a:r>
              <a:rPr lang="en-US" altLang="zh-CN" sz="2000" dirty="0" err="1">
                <a:latin typeface="+mn-lt"/>
                <a:ea typeface="+mn-ea"/>
                <a:cs typeface="+mn-ea"/>
                <a:sym typeface="+mn-lt"/>
              </a:rPr>
              <a:t>TestDaoImpl</a:t>
            </a:r>
            <a:r>
              <a:rPr lang="zh-CN" altLang="zh-CN" sz="2000" dirty="0">
                <a:latin typeface="+mn-lt"/>
                <a:ea typeface="+mn-ea"/>
                <a:cs typeface="+mn-ea"/>
                <a:sym typeface="+mn-lt"/>
              </a:rPr>
              <a:t>实现类。数据访问层有两个数据操作方法</a:t>
            </a:r>
            <a:r>
              <a:rPr lang="en-US" altLang="zh-CN" sz="2000" dirty="0">
                <a:latin typeface="+mn-lt"/>
                <a:ea typeface="+mn-ea"/>
                <a:cs typeface="+mn-ea"/>
                <a:sym typeface="+mn-lt"/>
              </a:rPr>
              <a:t>save()</a:t>
            </a:r>
            <a:r>
              <a:rPr lang="zh-CN" altLang="zh-CN" sz="2000" dirty="0">
                <a:latin typeface="+mn-lt"/>
                <a:ea typeface="+mn-ea"/>
                <a:cs typeface="+mn-ea"/>
                <a:sym typeface="+mn-lt"/>
              </a:rPr>
              <a:t>和</a:t>
            </a:r>
            <a:r>
              <a:rPr lang="en-US" altLang="zh-CN" sz="2000" dirty="0">
                <a:latin typeface="+mn-lt"/>
                <a:ea typeface="+mn-ea"/>
                <a:cs typeface="+mn-ea"/>
                <a:sym typeface="+mn-lt"/>
              </a:rPr>
              <a:t>delete()</a:t>
            </a:r>
            <a:r>
              <a:rPr lang="zh-CN" altLang="zh-CN" sz="2000" dirty="0">
                <a:latin typeface="+mn-lt"/>
                <a:ea typeface="+mn-ea"/>
                <a:cs typeface="+mn-ea"/>
                <a:sym typeface="+mn-lt"/>
              </a:rPr>
              <a:t>。</a:t>
            </a:r>
            <a:endParaRPr lang="zh-CN" altLang="en-US" sz="2000" dirty="0">
              <a:latin typeface="+mn-lt"/>
              <a:ea typeface="+mn-ea"/>
              <a:cs typeface="+mn-ea"/>
              <a:sym typeface="+mn-lt"/>
            </a:endParaRPr>
          </a:p>
        </p:txBody>
      </p:sp>
      <p:sp>
        <p:nvSpPr>
          <p:cNvPr id="8" name="标题 1">
            <a:extLst>
              <a:ext uri="{FF2B5EF4-FFF2-40B4-BE49-F238E27FC236}">
                <a16:creationId xmlns:a16="http://schemas.microsoft.com/office/drawing/2014/main" id="{8A3885E0-B10E-46F4-9E6F-B3FAAC5A0DDF}"/>
              </a:ext>
            </a:extLst>
          </p:cNvPr>
          <p:cNvSpPr txBox="1">
            <a:spLocks/>
          </p:cNvSpPr>
          <p:nvPr/>
        </p:nvSpPr>
        <p:spPr bwMode="auto">
          <a:xfrm>
            <a:off x="199378" y="2793128"/>
            <a:ext cx="7772400" cy="44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en-US" altLang="zh-CN" sz="2000" kern="0" dirty="0">
                <a:solidFill>
                  <a:schemeClr val="tx1"/>
                </a:solidFill>
                <a:latin typeface="+mn-lt"/>
                <a:ea typeface="+mn-ea"/>
                <a:cs typeface="+mn-ea"/>
                <a:sym typeface="+mn-lt"/>
              </a:rPr>
              <a:t>3</a:t>
            </a:r>
            <a:r>
              <a:rPr lang="zh-CN" altLang="zh-CN" sz="2000" kern="0" dirty="0">
                <a:solidFill>
                  <a:schemeClr val="tx1"/>
                </a:solidFill>
                <a:latin typeface="+mn-lt"/>
                <a:ea typeface="+mn-ea"/>
                <a:cs typeface="+mn-ea"/>
                <a:sym typeface="+mn-lt"/>
              </a:rPr>
              <a:t>．创建</a:t>
            </a:r>
            <a:r>
              <a:rPr lang="en-US" altLang="zh-CN" sz="2000" kern="0" dirty="0">
                <a:solidFill>
                  <a:schemeClr val="tx1"/>
                </a:solidFill>
                <a:latin typeface="+mn-lt"/>
                <a:ea typeface="+mn-ea"/>
                <a:cs typeface="+mn-ea"/>
                <a:sym typeface="+mn-lt"/>
              </a:rPr>
              <a:t>Service</a:t>
            </a:r>
            <a:r>
              <a:rPr lang="zh-CN" altLang="zh-CN" sz="2000" kern="0" dirty="0">
                <a:solidFill>
                  <a:schemeClr val="tx1"/>
                </a:solidFill>
                <a:latin typeface="+mn-lt"/>
                <a:ea typeface="+mn-ea"/>
                <a:cs typeface="+mn-ea"/>
                <a:sym typeface="+mn-lt"/>
              </a:rPr>
              <a:t>层</a:t>
            </a:r>
            <a:endParaRPr lang="zh-CN" altLang="en-US" sz="2000" kern="0" dirty="0">
              <a:solidFill>
                <a:schemeClr val="tx1"/>
              </a:solidFill>
              <a:latin typeface="+mn-lt"/>
              <a:ea typeface="+mn-ea"/>
              <a:cs typeface="+mn-ea"/>
              <a:sym typeface="+mn-lt"/>
            </a:endParaRPr>
          </a:p>
        </p:txBody>
      </p:sp>
      <p:sp>
        <p:nvSpPr>
          <p:cNvPr id="9" name="文本框 3">
            <a:extLst>
              <a:ext uri="{FF2B5EF4-FFF2-40B4-BE49-F238E27FC236}">
                <a16:creationId xmlns:a16="http://schemas.microsoft.com/office/drawing/2014/main" id="{F9018432-4FC0-41A8-9831-C3BEEF0BB70B}"/>
              </a:ext>
            </a:extLst>
          </p:cNvPr>
          <p:cNvSpPr txBox="1">
            <a:spLocks noChangeArrowheads="1"/>
          </p:cNvSpPr>
          <p:nvPr/>
        </p:nvSpPr>
        <p:spPr bwMode="auto">
          <a:xfrm>
            <a:off x="197157" y="3207185"/>
            <a:ext cx="595901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zh-CN" sz="2000" dirty="0">
                <a:latin typeface="+mn-lt"/>
                <a:ea typeface="+mn-ea"/>
                <a:cs typeface="+mn-ea"/>
                <a:sym typeface="+mn-lt"/>
              </a:rPr>
              <a:t>在</a:t>
            </a:r>
            <a:r>
              <a:rPr lang="en-US" altLang="zh-CN" sz="2000" dirty="0">
                <a:latin typeface="+mn-lt"/>
                <a:ea typeface="+mn-ea"/>
                <a:cs typeface="+mn-ea"/>
                <a:sym typeface="+mn-lt"/>
              </a:rPr>
              <a:t>ch5</a:t>
            </a:r>
            <a:r>
              <a:rPr lang="zh-CN" altLang="zh-CN" sz="2000" dirty="0">
                <a:latin typeface="+mn-lt"/>
                <a:ea typeface="+mn-ea"/>
                <a:cs typeface="+mn-ea"/>
                <a:sym typeface="+mn-lt"/>
              </a:rPr>
              <a:t>的</a:t>
            </a:r>
            <a:r>
              <a:rPr lang="en-US" altLang="zh-CN" sz="2000" dirty="0" err="1">
                <a:latin typeface="+mn-lt"/>
                <a:ea typeface="+mn-ea"/>
                <a:cs typeface="+mn-ea"/>
                <a:sym typeface="+mn-lt"/>
              </a:rPr>
              <a:t>src</a:t>
            </a:r>
            <a:r>
              <a:rPr lang="zh-CN" altLang="zh-CN" sz="2000" dirty="0">
                <a:latin typeface="+mn-lt"/>
                <a:ea typeface="+mn-ea"/>
                <a:cs typeface="+mn-ea"/>
                <a:sym typeface="+mn-lt"/>
              </a:rPr>
              <a:t>目录下，创建包</a:t>
            </a:r>
            <a:r>
              <a:rPr lang="en-US" altLang="zh-CN" sz="2000" dirty="0" err="1">
                <a:latin typeface="+mn-lt"/>
                <a:ea typeface="+mn-ea"/>
                <a:cs typeface="+mn-ea"/>
                <a:sym typeface="+mn-lt"/>
              </a:rPr>
              <a:t>com.statement.service</a:t>
            </a:r>
            <a:r>
              <a:rPr lang="zh-CN" altLang="zh-CN" sz="2000" dirty="0">
                <a:latin typeface="+mn-lt"/>
                <a:ea typeface="+mn-ea"/>
                <a:cs typeface="+mn-ea"/>
                <a:sym typeface="+mn-lt"/>
              </a:rPr>
              <a:t>，并在包中创建</a:t>
            </a:r>
            <a:r>
              <a:rPr lang="en-US" altLang="zh-CN" sz="2000" dirty="0" err="1">
                <a:latin typeface="+mn-lt"/>
                <a:ea typeface="+mn-ea"/>
                <a:cs typeface="+mn-ea"/>
                <a:sym typeface="+mn-lt"/>
              </a:rPr>
              <a:t>TestService</a:t>
            </a:r>
            <a:r>
              <a:rPr lang="zh-CN" altLang="zh-CN" sz="2000" dirty="0">
                <a:latin typeface="+mn-lt"/>
                <a:ea typeface="+mn-ea"/>
                <a:cs typeface="+mn-ea"/>
                <a:sym typeface="+mn-lt"/>
              </a:rPr>
              <a:t>接口和</a:t>
            </a:r>
            <a:r>
              <a:rPr lang="en-US" altLang="zh-CN" sz="2000" dirty="0" err="1">
                <a:latin typeface="+mn-lt"/>
                <a:ea typeface="+mn-ea"/>
                <a:cs typeface="+mn-ea"/>
                <a:sym typeface="+mn-lt"/>
              </a:rPr>
              <a:t>TestServiceImpl</a:t>
            </a:r>
            <a:r>
              <a:rPr lang="zh-CN" altLang="zh-CN" sz="2000" dirty="0">
                <a:latin typeface="+mn-lt"/>
                <a:ea typeface="+mn-ea"/>
                <a:cs typeface="+mn-ea"/>
                <a:sym typeface="+mn-lt"/>
              </a:rPr>
              <a:t>实现类。在</a:t>
            </a:r>
            <a:r>
              <a:rPr lang="en-US" altLang="zh-CN" sz="2000" dirty="0">
                <a:latin typeface="+mn-lt"/>
                <a:ea typeface="+mn-ea"/>
                <a:cs typeface="+mn-ea"/>
                <a:sym typeface="+mn-lt"/>
              </a:rPr>
              <a:t>Service</a:t>
            </a:r>
            <a:r>
              <a:rPr lang="zh-CN" altLang="zh-CN" sz="2000" dirty="0">
                <a:latin typeface="+mn-lt"/>
                <a:ea typeface="+mn-ea"/>
                <a:cs typeface="+mn-ea"/>
                <a:sym typeface="+mn-lt"/>
              </a:rPr>
              <a:t>层依赖注入数据访问层。</a:t>
            </a:r>
            <a:endParaRPr lang="zh-CN" altLang="en-US" sz="2000" dirty="0">
              <a:latin typeface="+mn-lt"/>
              <a:ea typeface="+mn-ea"/>
              <a:cs typeface="+mn-ea"/>
              <a:sym typeface="+mn-lt"/>
            </a:endParaRPr>
          </a:p>
        </p:txBody>
      </p:sp>
      <p:sp>
        <p:nvSpPr>
          <p:cNvPr id="10" name="标题 1">
            <a:extLst>
              <a:ext uri="{FF2B5EF4-FFF2-40B4-BE49-F238E27FC236}">
                <a16:creationId xmlns:a16="http://schemas.microsoft.com/office/drawing/2014/main" id="{298136FF-9B94-4088-9BEF-A350322E6062}"/>
              </a:ext>
            </a:extLst>
          </p:cNvPr>
          <p:cNvSpPr txBox="1">
            <a:spLocks/>
          </p:cNvSpPr>
          <p:nvPr/>
        </p:nvSpPr>
        <p:spPr bwMode="auto">
          <a:xfrm>
            <a:off x="197157" y="4366451"/>
            <a:ext cx="7772400" cy="36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en-US" altLang="zh-CN" sz="2000" kern="0" dirty="0">
                <a:solidFill>
                  <a:schemeClr val="tx1"/>
                </a:solidFill>
                <a:latin typeface="+mn-lt"/>
                <a:ea typeface="+mn-ea"/>
                <a:cs typeface="+mn-ea"/>
                <a:sym typeface="+mn-lt"/>
              </a:rPr>
              <a:t>4</a:t>
            </a:r>
            <a:r>
              <a:rPr lang="zh-CN" altLang="zh-CN" sz="2000" kern="0" dirty="0">
                <a:solidFill>
                  <a:schemeClr val="tx1"/>
                </a:solidFill>
                <a:latin typeface="+mn-lt"/>
                <a:ea typeface="+mn-ea"/>
                <a:cs typeface="+mn-ea"/>
                <a:sym typeface="+mn-lt"/>
              </a:rPr>
              <a:t>．创建</a:t>
            </a:r>
            <a:r>
              <a:rPr lang="en-US" altLang="zh-CN" sz="2000" kern="0" dirty="0">
                <a:solidFill>
                  <a:schemeClr val="tx1"/>
                </a:solidFill>
                <a:latin typeface="+mn-lt"/>
                <a:ea typeface="+mn-ea"/>
                <a:cs typeface="+mn-ea"/>
                <a:sym typeface="+mn-lt"/>
              </a:rPr>
              <a:t>Controller</a:t>
            </a:r>
            <a:r>
              <a:rPr lang="zh-CN" altLang="zh-CN" sz="2000" kern="0" dirty="0">
                <a:solidFill>
                  <a:schemeClr val="tx1"/>
                </a:solidFill>
                <a:latin typeface="+mn-lt"/>
                <a:ea typeface="+mn-ea"/>
                <a:cs typeface="+mn-ea"/>
                <a:sym typeface="+mn-lt"/>
              </a:rPr>
              <a:t>层</a:t>
            </a:r>
            <a:endParaRPr lang="zh-CN" altLang="en-US" sz="2000" kern="0" dirty="0">
              <a:solidFill>
                <a:schemeClr val="tx1"/>
              </a:solidFill>
              <a:latin typeface="+mn-lt"/>
              <a:ea typeface="+mn-ea"/>
              <a:cs typeface="+mn-ea"/>
              <a:sym typeface="+mn-lt"/>
            </a:endParaRPr>
          </a:p>
        </p:txBody>
      </p:sp>
      <p:sp>
        <p:nvSpPr>
          <p:cNvPr id="11" name="文本框 3">
            <a:extLst>
              <a:ext uri="{FF2B5EF4-FFF2-40B4-BE49-F238E27FC236}">
                <a16:creationId xmlns:a16="http://schemas.microsoft.com/office/drawing/2014/main" id="{C2A5B820-0689-4CAE-A25F-7C5D8B60EE05}"/>
              </a:ext>
            </a:extLst>
          </p:cNvPr>
          <p:cNvSpPr txBox="1">
            <a:spLocks noChangeArrowheads="1"/>
          </p:cNvSpPr>
          <p:nvPr/>
        </p:nvSpPr>
        <p:spPr bwMode="auto">
          <a:xfrm>
            <a:off x="179512" y="4809346"/>
            <a:ext cx="82617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en-US" altLang="zh-CN" sz="2000" dirty="0">
                <a:latin typeface="+mn-lt"/>
                <a:ea typeface="+mn-ea"/>
                <a:cs typeface="+mn-ea"/>
                <a:sym typeface="+mn-lt"/>
              </a:rPr>
              <a:t>ch5</a:t>
            </a:r>
            <a:r>
              <a:rPr lang="zh-CN" altLang="zh-CN" sz="2000" dirty="0">
                <a:latin typeface="+mn-lt"/>
                <a:ea typeface="+mn-ea"/>
                <a:cs typeface="+mn-ea"/>
                <a:sym typeface="+mn-lt"/>
              </a:rPr>
              <a:t>的</a:t>
            </a:r>
            <a:r>
              <a:rPr lang="en-US" altLang="zh-CN" sz="2000" dirty="0" err="1">
                <a:latin typeface="+mn-lt"/>
                <a:ea typeface="+mn-ea"/>
                <a:cs typeface="+mn-ea"/>
                <a:sym typeface="+mn-lt"/>
              </a:rPr>
              <a:t>src</a:t>
            </a:r>
            <a:r>
              <a:rPr lang="zh-CN" altLang="zh-CN" sz="2000" dirty="0">
                <a:latin typeface="+mn-lt"/>
                <a:ea typeface="+mn-ea"/>
                <a:cs typeface="+mn-ea"/>
                <a:sym typeface="+mn-lt"/>
              </a:rPr>
              <a:t>目录下，创建包</a:t>
            </a:r>
            <a:r>
              <a:rPr lang="en-US" altLang="zh-CN" sz="2000" dirty="0" err="1">
                <a:latin typeface="+mn-lt"/>
                <a:ea typeface="+mn-ea"/>
                <a:cs typeface="+mn-ea"/>
                <a:sym typeface="+mn-lt"/>
              </a:rPr>
              <a:t>com.statement.controller</a:t>
            </a:r>
            <a:r>
              <a:rPr lang="zh-CN" altLang="zh-CN" sz="2000" dirty="0">
                <a:latin typeface="+mn-lt"/>
                <a:ea typeface="+mn-ea"/>
                <a:cs typeface="+mn-ea"/>
                <a:sym typeface="+mn-lt"/>
              </a:rPr>
              <a:t>，并在包中创建</a:t>
            </a:r>
            <a:r>
              <a:rPr lang="en-US" altLang="zh-CN" sz="2000" dirty="0" err="1">
                <a:latin typeface="+mn-lt"/>
                <a:ea typeface="+mn-ea"/>
                <a:cs typeface="+mn-ea"/>
                <a:sym typeface="+mn-lt"/>
              </a:rPr>
              <a:t>StatementController</a:t>
            </a:r>
            <a:r>
              <a:rPr lang="zh-CN" altLang="zh-CN" sz="2000" dirty="0">
                <a:latin typeface="+mn-lt"/>
                <a:ea typeface="+mn-ea"/>
                <a:cs typeface="+mn-ea"/>
                <a:sym typeface="+mn-lt"/>
              </a:rPr>
              <a:t>控制器类。在控制层依赖注入</a:t>
            </a:r>
            <a:r>
              <a:rPr lang="en-US" altLang="zh-CN" sz="2000" dirty="0">
                <a:latin typeface="+mn-lt"/>
                <a:ea typeface="+mn-ea"/>
                <a:cs typeface="+mn-ea"/>
                <a:sym typeface="+mn-lt"/>
              </a:rPr>
              <a:t>Service</a:t>
            </a:r>
            <a:r>
              <a:rPr lang="zh-CN" altLang="zh-CN" sz="2000" dirty="0">
                <a:latin typeface="+mn-lt"/>
                <a:ea typeface="+mn-ea"/>
                <a:cs typeface="+mn-ea"/>
                <a:sym typeface="+mn-lt"/>
              </a:rPr>
              <a:t>层。</a:t>
            </a:r>
            <a:endParaRPr lang="zh-CN" altLang="en-US" sz="2000" dirty="0">
              <a:latin typeface="+mn-lt"/>
              <a:ea typeface="+mn-ea"/>
              <a:cs typeface="+mn-ea"/>
              <a:sym typeface="+mn-lt"/>
            </a:endParaRPr>
          </a:p>
        </p:txBody>
      </p:sp>
    </p:spTree>
  </p:cSld>
  <p:clrMapOvr>
    <a:masterClrMapping/>
  </p:clrMapOvr>
  <p:transition>
    <p:rand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28EB8F93-14AB-4BF8-B29E-47A1E8C46B35}"/>
              </a:ext>
            </a:extLst>
          </p:cNvPr>
          <p:cNvSpPr>
            <a:spLocks noGrp="1"/>
          </p:cNvSpPr>
          <p:nvPr>
            <p:ph type="title"/>
          </p:nvPr>
        </p:nvSpPr>
        <p:spPr>
          <a:xfrm>
            <a:off x="251520" y="764704"/>
            <a:ext cx="5686400" cy="4431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000" dirty="0">
                <a:solidFill>
                  <a:schemeClr val="tx1"/>
                </a:solidFill>
                <a:latin typeface="+mn-lt"/>
                <a:ea typeface="+mn-ea"/>
                <a:cs typeface="+mn-ea"/>
                <a:sym typeface="+mn-lt"/>
              </a:rPr>
              <a:t>5</a:t>
            </a:r>
            <a:r>
              <a:rPr lang="zh-CN" altLang="zh-CN" sz="2000" dirty="0">
                <a:solidFill>
                  <a:schemeClr val="tx1"/>
                </a:solidFill>
                <a:latin typeface="+mn-lt"/>
                <a:ea typeface="+mn-ea"/>
                <a:cs typeface="+mn-ea"/>
                <a:sym typeface="+mn-lt"/>
              </a:rPr>
              <a:t>．创建配置文件</a:t>
            </a:r>
            <a:endParaRPr lang="zh-CN" altLang="en-US" sz="2000" dirty="0">
              <a:solidFill>
                <a:schemeClr val="tx1"/>
              </a:solidFill>
              <a:latin typeface="+mn-lt"/>
              <a:ea typeface="+mn-ea"/>
              <a:cs typeface="+mn-ea"/>
              <a:sym typeface="+mn-lt"/>
            </a:endParaRPr>
          </a:p>
        </p:txBody>
      </p:sp>
      <p:sp>
        <p:nvSpPr>
          <p:cNvPr id="32771" name="文本框 3">
            <a:extLst>
              <a:ext uri="{FF2B5EF4-FFF2-40B4-BE49-F238E27FC236}">
                <a16:creationId xmlns:a16="http://schemas.microsoft.com/office/drawing/2014/main" id="{34BD1DEA-1EF1-4AFF-A42C-DC67C12608C0}"/>
              </a:ext>
            </a:extLst>
          </p:cNvPr>
          <p:cNvSpPr txBox="1">
            <a:spLocks noChangeArrowheads="1"/>
          </p:cNvSpPr>
          <p:nvPr/>
        </p:nvSpPr>
        <p:spPr bwMode="auto">
          <a:xfrm>
            <a:off x="179512" y="1236162"/>
            <a:ext cx="85074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en-US" altLang="zh-CN" sz="2000" dirty="0">
                <a:latin typeface="+mn-lt"/>
                <a:ea typeface="+mn-ea"/>
                <a:cs typeface="+mn-ea"/>
                <a:sym typeface="+mn-lt"/>
              </a:rPr>
              <a:t>ch5</a:t>
            </a:r>
            <a:r>
              <a:rPr lang="zh-CN" altLang="zh-CN" sz="2000" dirty="0">
                <a:latin typeface="+mn-lt"/>
                <a:ea typeface="+mn-ea"/>
                <a:cs typeface="+mn-ea"/>
                <a:sym typeface="+mn-lt"/>
              </a:rPr>
              <a:t>的</a:t>
            </a:r>
            <a:r>
              <a:rPr lang="en-US" altLang="zh-CN" sz="2000" dirty="0" err="1">
                <a:latin typeface="+mn-lt"/>
                <a:ea typeface="+mn-ea"/>
                <a:cs typeface="+mn-ea"/>
                <a:sym typeface="+mn-lt"/>
              </a:rPr>
              <a:t>src</a:t>
            </a:r>
            <a:r>
              <a:rPr lang="zh-CN" altLang="zh-CN" sz="2000" dirty="0">
                <a:latin typeface="+mn-lt"/>
                <a:ea typeface="+mn-ea"/>
                <a:cs typeface="+mn-ea"/>
                <a:sym typeface="+mn-lt"/>
              </a:rPr>
              <a:t>目录下，创建包</a:t>
            </a:r>
            <a:r>
              <a:rPr lang="en-US" altLang="zh-CN" sz="2000" dirty="0">
                <a:latin typeface="+mn-lt"/>
                <a:ea typeface="+mn-ea"/>
                <a:cs typeface="+mn-ea"/>
                <a:sym typeface="+mn-lt"/>
              </a:rPr>
              <a:t>com.statement.xml</a:t>
            </a:r>
            <a:r>
              <a:rPr lang="zh-CN" altLang="zh-CN" sz="2000" dirty="0">
                <a:latin typeface="+mn-lt"/>
                <a:ea typeface="+mn-ea"/>
                <a:cs typeface="+mn-ea"/>
                <a:sym typeface="+mn-lt"/>
              </a:rPr>
              <a:t>，并在包中创建配置文件</a:t>
            </a:r>
            <a:r>
              <a:rPr lang="en-US" altLang="zh-CN" sz="2000" dirty="0">
                <a:latin typeface="+mn-lt"/>
                <a:ea typeface="+mn-ea"/>
                <a:cs typeface="+mn-ea"/>
                <a:sym typeface="+mn-lt"/>
              </a:rPr>
              <a:t>XMLstatementapplicationContext.xml</a:t>
            </a:r>
            <a:r>
              <a:rPr lang="zh-CN" altLang="zh-CN" sz="2000" dirty="0">
                <a:latin typeface="+mn-lt"/>
                <a:ea typeface="+mn-ea"/>
                <a:cs typeface="+mn-ea"/>
                <a:sym typeface="+mn-lt"/>
              </a:rPr>
              <a:t>。在配置文件中，使用</a:t>
            </a:r>
            <a:r>
              <a:rPr lang="en-US" altLang="zh-CN" sz="2000" dirty="0">
                <a:latin typeface="+mn-lt"/>
                <a:ea typeface="+mn-ea"/>
                <a:cs typeface="+mn-ea"/>
                <a:sym typeface="+mn-lt"/>
              </a:rPr>
              <a:t>&lt;</a:t>
            </a:r>
            <a:r>
              <a:rPr lang="en-US" altLang="zh-CN" sz="2000" dirty="0" err="1">
                <a:latin typeface="+mn-lt"/>
                <a:ea typeface="+mn-ea"/>
                <a:cs typeface="+mn-ea"/>
                <a:sym typeface="+mn-lt"/>
              </a:rPr>
              <a:t>tx:advice</a:t>
            </a:r>
            <a:r>
              <a:rPr lang="en-US" altLang="zh-CN" sz="2000" dirty="0">
                <a:latin typeface="+mn-lt"/>
                <a:ea typeface="+mn-ea"/>
                <a:cs typeface="+mn-ea"/>
                <a:sym typeface="+mn-lt"/>
              </a:rPr>
              <a:t>&gt;</a:t>
            </a:r>
            <a:r>
              <a:rPr lang="zh-CN" altLang="zh-CN" sz="2000" dirty="0">
                <a:latin typeface="+mn-lt"/>
                <a:ea typeface="+mn-ea"/>
                <a:cs typeface="+mn-ea"/>
                <a:sym typeface="+mn-lt"/>
              </a:rPr>
              <a:t>编写通知声明事务，使用</a:t>
            </a:r>
            <a:r>
              <a:rPr lang="en-US" altLang="zh-CN" sz="2000" dirty="0">
                <a:latin typeface="+mn-lt"/>
                <a:ea typeface="+mn-ea"/>
                <a:cs typeface="+mn-ea"/>
                <a:sym typeface="+mn-lt"/>
              </a:rPr>
              <a:t>&lt;</a:t>
            </a:r>
            <a:r>
              <a:rPr lang="en-US" altLang="zh-CN" sz="2000" dirty="0" err="1">
                <a:latin typeface="+mn-lt"/>
                <a:ea typeface="+mn-ea"/>
                <a:cs typeface="+mn-ea"/>
                <a:sym typeface="+mn-lt"/>
              </a:rPr>
              <a:t>aop:config</a:t>
            </a:r>
            <a:r>
              <a:rPr lang="en-US" altLang="zh-CN" sz="2000" dirty="0">
                <a:latin typeface="+mn-lt"/>
                <a:ea typeface="+mn-ea"/>
                <a:cs typeface="+mn-ea"/>
                <a:sym typeface="+mn-lt"/>
              </a:rPr>
              <a:t>&gt;</a:t>
            </a:r>
            <a:r>
              <a:rPr lang="zh-CN" altLang="zh-CN" sz="2000" dirty="0">
                <a:latin typeface="+mn-lt"/>
                <a:ea typeface="+mn-ea"/>
                <a:cs typeface="+mn-ea"/>
                <a:sym typeface="+mn-lt"/>
              </a:rPr>
              <a:t>编写</a:t>
            </a:r>
            <a:r>
              <a:rPr lang="en-US" altLang="zh-CN" sz="2000" dirty="0">
                <a:latin typeface="+mn-lt"/>
                <a:ea typeface="+mn-ea"/>
                <a:cs typeface="+mn-ea"/>
                <a:sym typeface="+mn-lt"/>
              </a:rPr>
              <a:t>AOP</a:t>
            </a:r>
            <a:r>
              <a:rPr lang="zh-CN" altLang="zh-CN" sz="2000" dirty="0">
                <a:latin typeface="+mn-lt"/>
                <a:ea typeface="+mn-ea"/>
                <a:cs typeface="+mn-ea"/>
                <a:sym typeface="+mn-lt"/>
              </a:rPr>
              <a:t>让</a:t>
            </a:r>
            <a:r>
              <a:rPr lang="en-US" altLang="zh-CN" sz="2000" dirty="0">
                <a:latin typeface="+mn-lt"/>
                <a:ea typeface="+mn-ea"/>
                <a:cs typeface="+mn-ea"/>
                <a:sym typeface="+mn-lt"/>
              </a:rPr>
              <a:t>Spring</a:t>
            </a:r>
            <a:r>
              <a:rPr lang="zh-CN" altLang="zh-CN" sz="2000" dirty="0">
                <a:latin typeface="+mn-lt"/>
                <a:ea typeface="+mn-ea"/>
                <a:cs typeface="+mn-ea"/>
                <a:sym typeface="+mn-lt"/>
              </a:rPr>
              <a:t>自动对目标对象生成代理</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4071B32E-6588-4C52-9294-B33E630F80D5}"/>
              </a:ext>
            </a:extLst>
          </p:cNvPr>
          <p:cNvSpPr txBox="1">
            <a:spLocks/>
          </p:cNvSpPr>
          <p:nvPr/>
        </p:nvSpPr>
        <p:spPr bwMode="auto">
          <a:xfrm>
            <a:off x="251520" y="2409800"/>
            <a:ext cx="7772400" cy="44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en-US" altLang="zh-CN" sz="2000" kern="0">
                <a:solidFill>
                  <a:schemeClr val="tx1"/>
                </a:solidFill>
                <a:latin typeface="+mn-lt"/>
                <a:ea typeface="+mn-ea"/>
                <a:cs typeface="+mn-ea"/>
                <a:sym typeface="+mn-lt"/>
              </a:rPr>
              <a:t>6</a:t>
            </a:r>
            <a:r>
              <a:rPr lang="zh-CN" altLang="zh-CN" sz="2000" kern="0">
                <a:solidFill>
                  <a:schemeClr val="tx1"/>
                </a:solidFill>
                <a:latin typeface="+mn-lt"/>
                <a:ea typeface="+mn-ea"/>
                <a:cs typeface="+mn-ea"/>
                <a:sym typeface="+mn-lt"/>
              </a:rPr>
              <a:t>．创建测试类</a:t>
            </a:r>
            <a:endParaRPr lang="zh-CN" altLang="en-US" sz="20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AFD0A403-C3EC-4DA5-9765-E5F8DAD61F29}"/>
              </a:ext>
            </a:extLst>
          </p:cNvPr>
          <p:cNvSpPr txBox="1">
            <a:spLocks noChangeArrowheads="1"/>
          </p:cNvSpPr>
          <p:nvPr/>
        </p:nvSpPr>
        <p:spPr bwMode="auto">
          <a:xfrm>
            <a:off x="251520" y="2852936"/>
            <a:ext cx="87137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en-US" altLang="zh-CN" sz="2000" dirty="0">
                <a:latin typeface="+mn-lt"/>
                <a:ea typeface="+mn-ea"/>
                <a:cs typeface="+mn-ea"/>
                <a:sym typeface="+mn-lt"/>
              </a:rPr>
              <a:t>ch5</a:t>
            </a:r>
            <a:r>
              <a:rPr lang="zh-CN" altLang="zh-CN" sz="2000" dirty="0">
                <a:latin typeface="+mn-lt"/>
                <a:ea typeface="+mn-ea"/>
                <a:cs typeface="+mn-ea"/>
                <a:sym typeface="+mn-lt"/>
              </a:rPr>
              <a:t>的</a:t>
            </a:r>
            <a:r>
              <a:rPr lang="en-US" altLang="zh-CN" sz="2000" dirty="0" err="1">
                <a:latin typeface="+mn-lt"/>
                <a:ea typeface="+mn-ea"/>
                <a:cs typeface="+mn-ea"/>
                <a:sym typeface="+mn-lt"/>
              </a:rPr>
              <a:t>src</a:t>
            </a:r>
            <a:r>
              <a:rPr lang="zh-CN" altLang="zh-CN" sz="2000" dirty="0">
                <a:latin typeface="+mn-lt"/>
                <a:ea typeface="+mn-ea"/>
                <a:cs typeface="+mn-ea"/>
                <a:sym typeface="+mn-lt"/>
              </a:rPr>
              <a:t>目录下，创建包</a:t>
            </a:r>
            <a:r>
              <a:rPr lang="en-US" altLang="zh-CN" sz="2000" dirty="0" err="1">
                <a:latin typeface="+mn-lt"/>
                <a:ea typeface="+mn-ea"/>
                <a:cs typeface="+mn-ea"/>
                <a:sym typeface="+mn-lt"/>
              </a:rPr>
              <a:t>com.statement.test</a:t>
            </a:r>
            <a:r>
              <a:rPr lang="zh-CN" altLang="zh-CN" sz="2000" dirty="0">
                <a:latin typeface="+mn-lt"/>
                <a:ea typeface="+mn-ea"/>
                <a:cs typeface="+mn-ea"/>
                <a:sym typeface="+mn-lt"/>
              </a:rPr>
              <a:t>，并在包中创建测试类</a:t>
            </a:r>
            <a:r>
              <a:rPr lang="en-US" altLang="zh-CN" sz="2000" dirty="0" err="1">
                <a:latin typeface="+mn-lt"/>
                <a:ea typeface="+mn-ea"/>
                <a:cs typeface="+mn-ea"/>
                <a:sym typeface="+mn-lt"/>
              </a:rPr>
              <a:t>XMLTest</a:t>
            </a:r>
            <a:r>
              <a:rPr lang="zh-CN" altLang="zh-CN" sz="2000" dirty="0">
                <a:latin typeface="+mn-lt"/>
                <a:ea typeface="+mn-ea"/>
                <a:cs typeface="+mn-ea"/>
                <a:sym typeface="+mn-lt"/>
              </a:rPr>
              <a:t>。在测试类中通过访问</a:t>
            </a:r>
            <a:r>
              <a:rPr lang="en-US" altLang="zh-CN" sz="2000" dirty="0">
                <a:latin typeface="+mn-lt"/>
                <a:ea typeface="+mn-ea"/>
                <a:cs typeface="+mn-ea"/>
                <a:sym typeface="+mn-lt"/>
              </a:rPr>
              <a:t>Controller</a:t>
            </a:r>
            <a:r>
              <a:rPr lang="zh-CN" altLang="zh-CN" sz="2000" dirty="0">
                <a:latin typeface="+mn-lt"/>
                <a:ea typeface="+mn-ea"/>
                <a:cs typeface="+mn-ea"/>
                <a:sym typeface="+mn-lt"/>
              </a:rPr>
              <a:t>，测试基于</a:t>
            </a:r>
            <a:r>
              <a:rPr lang="en-US" altLang="zh-CN" sz="2000" dirty="0">
                <a:latin typeface="+mn-lt"/>
                <a:ea typeface="+mn-ea"/>
                <a:cs typeface="+mn-ea"/>
                <a:sym typeface="+mn-lt"/>
              </a:rPr>
              <a:t>XML</a:t>
            </a:r>
            <a:r>
              <a:rPr lang="zh-CN" altLang="zh-CN" sz="2000" dirty="0">
                <a:latin typeface="+mn-lt"/>
                <a:ea typeface="+mn-ea"/>
                <a:cs typeface="+mn-ea"/>
                <a:sym typeface="+mn-lt"/>
              </a:rPr>
              <a:t>方式的声明式事务管理。</a:t>
            </a:r>
            <a:endParaRPr lang="zh-CN" altLang="en-US" sz="2000" dirty="0">
              <a:latin typeface="+mn-lt"/>
              <a:ea typeface="+mn-ea"/>
              <a:cs typeface="+mn-ea"/>
              <a:sym typeface="+mn-lt"/>
            </a:endParaRPr>
          </a:p>
        </p:txBody>
      </p:sp>
      <p:sp>
        <p:nvSpPr>
          <p:cNvPr id="6" name="文本框 5">
            <a:extLst>
              <a:ext uri="{FF2B5EF4-FFF2-40B4-BE49-F238E27FC236}">
                <a16:creationId xmlns:a16="http://schemas.microsoft.com/office/drawing/2014/main" id="{3C72C16F-905A-411E-B29C-D6317C28795A}"/>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8E464CA6-135E-4807-8EE3-4D5DF4E7958A}"/>
              </a:ext>
            </a:extLst>
          </p:cNvPr>
          <p:cNvSpPr>
            <a:spLocks noGrp="1"/>
          </p:cNvSpPr>
          <p:nvPr>
            <p:ph type="title"/>
          </p:nvPr>
        </p:nvSpPr>
        <p:spPr>
          <a:xfrm>
            <a:off x="197555" y="692696"/>
            <a:ext cx="8229600" cy="64807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eaLnBrk="1" hangingPunct="1"/>
            <a:r>
              <a:rPr lang="de-DE" altLang="zh-CN" sz="2800" dirty="0">
                <a:latin typeface="+mn-lt"/>
                <a:ea typeface="+mn-ea"/>
                <a:cs typeface="+mn-ea"/>
                <a:sym typeface="+mn-lt"/>
              </a:rPr>
              <a:t>5.3.2  </a:t>
            </a:r>
            <a:r>
              <a:rPr lang="zh-CN" altLang="zh-CN" sz="2800" dirty="0">
                <a:latin typeface="+mn-lt"/>
                <a:ea typeface="+mn-ea"/>
                <a:cs typeface="+mn-ea"/>
                <a:sym typeface="+mn-lt"/>
              </a:rPr>
              <a:t>基于</a:t>
            </a:r>
            <a:r>
              <a:rPr lang="de-DE" altLang="zh-CN" sz="2800" dirty="0">
                <a:latin typeface="+mn-lt"/>
                <a:ea typeface="+mn-ea"/>
                <a:cs typeface="+mn-ea"/>
                <a:sym typeface="+mn-lt"/>
              </a:rPr>
              <a:t>@Transactional</a:t>
            </a:r>
            <a:r>
              <a:rPr lang="zh-CN" altLang="zh-CN" sz="2800" dirty="0">
                <a:latin typeface="+mn-lt"/>
                <a:ea typeface="+mn-ea"/>
                <a:cs typeface="+mn-ea"/>
                <a:sym typeface="+mn-lt"/>
              </a:rPr>
              <a:t>注解的声明式事务管理</a:t>
            </a:r>
            <a:endParaRPr lang="zh-CN" altLang="en-US" sz="2800" dirty="0">
              <a:latin typeface="+mn-lt"/>
              <a:ea typeface="+mn-ea"/>
              <a:cs typeface="+mn-ea"/>
              <a:sym typeface="+mn-lt"/>
            </a:endParaRPr>
          </a:p>
        </p:txBody>
      </p:sp>
      <p:sp>
        <p:nvSpPr>
          <p:cNvPr id="34819" name="文本框 3">
            <a:extLst>
              <a:ext uri="{FF2B5EF4-FFF2-40B4-BE49-F238E27FC236}">
                <a16:creationId xmlns:a16="http://schemas.microsoft.com/office/drawing/2014/main" id="{6B809140-25A9-4416-A118-4EE3DB268358}"/>
              </a:ext>
            </a:extLst>
          </p:cNvPr>
          <p:cNvSpPr txBox="1">
            <a:spLocks noChangeArrowheads="1"/>
          </p:cNvSpPr>
          <p:nvPr/>
        </p:nvSpPr>
        <p:spPr bwMode="auto">
          <a:xfrm>
            <a:off x="215900" y="1628800"/>
            <a:ext cx="8712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@Transactional</a:t>
            </a:r>
            <a:r>
              <a:rPr lang="zh-CN" altLang="zh-CN" sz="2000" dirty="0">
                <a:latin typeface="+mn-lt"/>
                <a:ea typeface="+mn-ea"/>
                <a:cs typeface="+mn-ea"/>
                <a:sym typeface="+mn-lt"/>
              </a:rPr>
              <a:t>注解可以作用于接口、接口方法、类以及类方法上。当作用于类上时，该类的所有</a:t>
            </a:r>
            <a:r>
              <a:rPr lang="en-US" altLang="zh-CN" sz="2000" dirty="0">
                <a:latin typeface="+mn-lt"/>
                <a:ea typeface="+mn-ea"/>
                <a:cs typeface="+mn-ea"/>
                <a:sym typeface="+mn-lt"/>
              </a:rPr>
              <a:t>public</a:t>
            </a:r>
            <a:r>
              <a:rPr lang="zh-CN" altLang="zh-CN" sz="2000" dirty="0">
                <a:latin typeface="+mn-lt"/>
                <a:ea typeface="+mn-ea"/>
                <a:cs typeface="+mn-ea"/>
                <a:sym typeface="+mn-lt"/>
              </a:rPr>
              <a:t>方法将都具有该类型的事务属性，同时，也可以在方法级别使用该注解来覆盖类级别的定义。虽然</a:t>
            </a:r>
            <a:r>
              <a:rPr lang="en-US" altLang="zh-CN" sz="2000" dirty="0">
                <a:latin typeface="+mn-lt"/>
                <a:ea typeface="+mn-ea"/>
                <a:cs typeface="+mn-ea"/>
                <a:sym typeface="+mn-lt"/>
              </a:rPr>
              <a:t>@Transactional</a:t>
            </a:r>
            <a:r>
              <a:rPr lang="zh-CN" altLang="zh-CN" sz="2000" dirty="0">
                <a:latin typeface="+mn-lt"/>
                <a:ea typeface="+mn-ea"/>
                <a:cs typeface="+mn-ea"/>
                <a:sym typeface="+mn-lt"/>
              </a:rPr>
              <a:t>注解可以作用于接口、接口方法、类以及类方法上，但是</a:t>
            </a:r>
            <a:r>
              <a:rPr lang="en-US" altLang="zh-CN" sz="2000" dirty="0">
                <a:latin typeface="+mn-lt"/>
                <a:ea typeface="+mn-ea"/>
                <a:cs typeface="+mn-ea"/>
                <a:sym typeface="+mn-lt"/>
              </a:rPr>
              <a:t>Spring</a:t>
            </a:r>
            <a:r>
              <a:rPr lang="zh-CN" altLang="zh-CN" sz="2000" dirty="0">
                <a:latin typeface="+mn-lt"/>
                <a:ea typeface="+mn-ea"/>
                <a:cs typeface="+mn-ea"/>
                <a:sym typeface="+mn-lt"/>
              </a:rPr>
              <a:t>小组建议不要在接口或者接口方法上使用该注解，因为这只有在使用基于接口的代理时它才会生效。</a:t>
            </a:r>
          </a:p>
          <a:p>
            <a:r>
              <a:rPr lang="zh-CN" altLang="zh-CN" sz="2000" dirty="0">
                <a:latin typeface="+mn-lt"/>
                <a:ea typeface="+mn-ea"/>
                <a:cs typeface="+mn-ea"/>
                <a:sym typeface="+mn-lt"/>
              </a:rPr>
              <a:t>如果不想对某个异常进行事务处理，示例代码如下：</a:t>
            </a:r>
          </a:p>
          <a:p>
            <a:endParaRPr lang="en-US"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@Transactional(rollbackFor=RuntimeException.class)//</a:t>
            </a:r>
            <a:r>
              <a:rPr lang="zh-CN" altLang="zh-CN" sz="2000" dirty="0">
                <a:solidFill>
                  <a:srgbClr val="0F06BA"/>
                </a:solidFill>
                <a:latin typeface="+mn-lt"/>
                <a:ea typeface="+mn-ea"/>
                <a:cs typeface="+mn-ea"/>
                <a:sym typeface="+mn-lt"/>
              </a:rPr>
              <a:t>不对</a:t>
            </a:r>
            <a:r>
              <a:rPr lang="en-US" altLang="zh-CN" sz="2000" dirty="0" err="1">
                <a:solidFill>
                  <a:srgbClr val="0F06BA"/>
                </a:solidFill>
                <a:latin typeface="+mn-lt"/>
                <a:ea typeface="+mn-ea"/>
                <a:cs typeface="+mn-ea"/>
                <a:sym typeface="+mn-lt"/>
              </a:rPr>
              <a:t>RuntimeException</a:t>
            </a:r>
            <a:r>
              <a:rPr lang="zh-CN" altLang="zh-CN" sz="2000" dirty="0">
                <a:solidFill>
                  <a:srgbClr val="0F06BA"/>
                </a:solidFill>
                <a:latin typeface="+mn-lt"/>
                <a:ea typeface="+mn-ea"/>
                <a:cs typeface="+mn-ea"/>
                <a:sym typeface="+mn-lt"/>
              </a:rPr>
              <a:t>回滚生效</a:t>
            </a:r>
          </a:p>
          <a:p>
            <a:r>
              <a:rPr lang="en-US" altLang="zh-CN" sz="2000" dirty="0">
                <a:solidFill>
                  <a:srgbClr val="0F06BA"/>
                </a:solidFill>
                <a:latin typeface="+mn-lt"/>
                <a:ea typeface="+mn-ea"/>
                <a:cs typeface="+mn-ea"/>
                <a:sym typeface="+mn-lt"/>
              </a:rPr>
              <a:t>@Transactional(rollbackFor=Exception.class)// </a:t>
            </a:r>
            <a:r>
              <a:rPr lang="zh-CN" altLang="zh-CN" sz="2000" dirty="0">
                <a:solidFill>
                  <a:srgbClr val="0F06BA"/>
                </a:solidFill>
                <a:latin typeface="+mn-lt"/>
                <a:ea typeface="+mn-ea"/>
                <a:cs typeface="+mn-ea"/>
                <a:sym typeface="+mn-lt"/>
              </a:rPr>
              <a:t>不对</a:t>
            </a:r>
            <a:r>
              <a:rPr lang="en-US" altLang="zh-CN" sz="2000" dirty="0">
                <a:solidFill>
                  <a:srgbClr val="0F06BA"/>
                </a:solidFill>
                <a:latin typeface="+mn-lt"/>
                <a:ea typeface="+mn-ea"/>
                <a:cs typeface="+mn-ea"/>
                <a:sym typeface="+mn-lt"/>
              </a:rPr>
              <a:t>Exception</a:t>
            </a:r>
            <a:r>
              <a:rPr lang="zh-CN" altLang="zh-CN" sz="2000" dirty="0">
                <a:solidFill>
                  <a:srgbClr val="0F06BA"/>
                </a:solidFill>
                <a:latin typeface="+mn-lt"/>
                <a:ea typeface="+mn-ea"/>
                <a:cs typeface="+mn-ea"/>
                <a:sym typeface="+mn-lt"/>
              </a:rPr>
              <a:t>回滚生效</a:t>
            </a:r>
          </a:p>
          <a:p>
            <a:r>
              <a:rPr lang="en-US" altLang="zh-CN" sz="2000" dirty="0">
                <a:latin typeface="+mn-lt"/>
                <a:ea typeface="+mn-ea"/>
                <a:cs typeface="+mn-ea"/>
                <a:sym typeface="+mn-lt"/>
              </a:rPr>
              <a:t>    </a:t>
            </a:r>
          </a:p>
          <a:p>
            <a:r>
              <a:rPr lang="zh-CN" altLang="zh-CN" sz="2000" dirty="0">
                <a:latin typeface="+mn-lt"/>
                <a:ea typeface="+mn-ea"/>
                <a:cs typeface="+mn-ea"/>
                <a:sym typeface="+mn-lt"/>
              </a:rPr>
              <a:t>下面通过实例演示使用</a:t>
            </a:r>
            <a:r>
              <a:rPr lang="en-US" altLang="zh-CN" sz="2000" dirty="0">
                <a:latin typeface="+mn-lt"/>
                <a:ea typeface="+mn-ea"/>
                <a:cs typeface="+mn-ea"/>
                <a:sym typeface="+mn-lt"/>
              </a:rPr>
              <a:t>@Transactional</a:t>
            </a:r>
            <a:r>
              <a:rPr lang="zh-CN" altLang="zh-CN" sz="2000" dirty="0">
                <a:latin typeface="+mn-lt"/>
                <a:ea typeface="+mn-ea"/>
                <a:cs typeface="+mn-ea"/>
                <a:sym typeface="+mn-lt"/>
              </a:rPr>
              <a:t>注解进行事务管理的过程，该实例的</a:t>
            </a:r>
            <a:r>
              <a:rPr lang="en-US" altLang="zh-CN" sz="2000" dirty="0">
                <a:latin typeface="+mn-lt"/>
                <a:ea typeface="+mn-ea"/>
                <a:cs typeface="+mn-ea"/>
                <a:sym typeface="+mn-lt"/>
              </a:rPr>
              <a:t>Dao</a:t>
            </a:r>
            <a:r>
              <a:rPr lang="zh-CN" altLang="zh-CN" sz="2000" dirty="0">
                <a:latin typeface="+mn-lt"/>
                <a:ea typeface="+mn-ea"/>
                <a:cs typeface="+mn-ea"/>
                <a:sym typeface="+mn-lt"/>
              </a:rPr>
              <a:t>、</a:t>
            </a:r>
            <a:r>
              <a:rPr lang="en-US" altLang="zh-CN" sz="2000" dirty="0">
                <a:latin typeface="+mn-lt"/>
                <a:ea typeface="+mn-ea"/>
                <a:cs typeface="+mn-ea"/>
                <a:sym typeface="+mn-lt"/>
              </a:rPr>
              <a:t>Service</a:t>
            </a:r>
            <a:r>
              <a:rPr lang="zh-CN" altLang="zh-CN" sz="2000" dirty="0">
                <a:latin typeface="+mn-lt"/>
                <a:ea typeface="+mn-ea"/>
                <a:cs typeface="+mn-ea"/>
                <a:sym typeface="+mn-lt"/>
              </a:rPr>
              <a:t>和</a:t>
            </a:r>
            <a:r>
              <a:rPr lang="en-US" altLang="zh-CN" sz="2000" dirty="0">
                <a:latin typeface="+mn-lt"/>
                <a:ea typeface="+mn-ea"/>
                <a:cs typeface="+mn-ea"/>
                <a:sym typeface="+mn-lt"/>
              </a:rPr>
              <a:t>Controller</a:t>
            </a:r>
            <a:r>
              <a:rPr lang="zh-CN" altLang="zh-CN" sz="2000" dirty="0">
                <a:latin typeface="+mn-lt"/>
                <a:ea typeface="+mn-ea"/>
                <a:cs typeface="+mn-ea"/>
                <a:sym typeface="+mn-lt"/>
              </a:rPr>
              <a:t>层与</a:t>
            </a:r>
            <a:r>
              <a:rPr lang="en-US" altLang="zh-CN" sz="2000" dirty="0">
                <a:latin typeface="+mn-lt"/>
                <a:ea typeface="+mn-ea"/>
                <a:cs typeface="+mn-ea"/>
                <a:sym typeface="+mn-lt"/>
              </a:rPr>
              <a:t>5.3.1</a:t>
            </a:r>
            <a:r>
              <a:rPr lang="zh-CN" altLang="zh-CN" sz="2000" dirty="0">
                <a:latin typeface="+mn-lt"/>
                <a:ea typeface="+mn-ea"/>
                <a:cs typeface="+mn-ea"/>
                <a:sym typeface="+mn-lt"/>
              </a:rPr>
              <a:t>节中相同。具体步骤如下：</a:t>
            </a:r>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47FEB680-A494-4774-93DF-C539EB767245}"/>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8AFB85BD-452F-457F-930B-4A97DDF5F6E6}"/>
              </a:ext>
            </a:extLst>
          </p:cNvPr>
          <p:cNvSpPr>
            <a:spLocks noGrp="1"/>
          </p:cNvSpPr>
          <p:nvPr>
            <p:ph type="title"/>
          </p:nvPr>
        </p:nvSpPr>
        <p:spPr>
          <a:xfrm>
            <a:off x="179512" y="620688"/>
            <a:ext cx="7772400" cy="4431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000" dirty="0">
                <a:solidFill>
                  <a:schemeClr val="tx1"/>
                </a:solidFill>
                <a:latin typeface="+mn-lt"/>
                <a:ea typeface="+mn-ea"/>
                <a:cs typeface="+mn-ea"/>
                <a:sym typeface="+mn-lt"/>
              </a:rPr>
              <a:t>1</a:t>
            </a:r>
            <a:r>
              <a:rPr lang="zh-CN" altLang="zh-CN" sz="2000" dirty="0">
                <a:solidFill>
                  <a:schemeClr val="tx1"/>
                </a:solidFill>
                <a:latin typeface="+mn-lt"/>
                <a:ea typeface="+mn-ea"/>
                <a:cs typeface="+mn-ea"/>
                <a:sym typeface="+mn-lt"/>
              </a:rPr>
              <a:t>．创建配置文件</a:t>
            </a:r>
            <a:endParaRPr lang="zh-CN" altLang="en-US" sz="2000" dirty="0">
              <a:solidFill>
                <a:schemeClr val="tx1"/>
              </a:solidFill>
              <a:latin typeface="+mn-lt"/>
              <a:ea typeface="+mn-ea"/>
              <a:cs typeface="+mn-ea"/>
              <a:sym typeface="+mn-lt"/>
            </a:endParaRPr>
          </a:p>
        </p:txBody>
      </p:sp>
      <p:sp>
        <p:nvSpPr>
          <p:cNvPr id="35843" name="文本框 3">
            <a:extLst>
              <a:ext uri="{FF2B5EF4-FFF2-40B4-BE49-F238E27FC236}">
                <a16:creationId xmlns:a16="http://schemas.microsoft.com/office/drawing/2014/main" id="{13E6ACD0-DDC0-4F08-A48E-2754EDB37980}"/>
              </a:ext>
            </a:extLst>
          </p:cNvPr>
          <p:cNvSpPr txBox="1">
            <a:spLocks noChangeArrowheads="1"/>
          </p:cNvSpPr>
          <p:nvPr/>
        </p:nvSpPr>
        <p:spPr bwMode="auto">
          <a:xfrm>
            <a:off x="179512" y="1063824"/>
            <a:ext cx="86423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在包</a:t>
            </a:r>
            <a:r>
              <a:rPr lang="en-US" altLang="zh-CN" sz="2000" dirty="0">
                <a:latin typeface="+mn-lt"/>
                <a:ea typeface="+mn-ea"/>
                <a:cs typeface="+mn-ea"/>
                <a:sym typeface="+mn-lt"/>
              </a:rPr>
              <a:t>com.statement.xml</a:t>
            </a:r>
            <a:r>
              <a:rPr lang="zh-CN" altLang="zh-CN" sz="2000" dirty="0">
                <a:latin typeface="+mn-lt"/>
                <a:ea typeface="+mn-ea"/>
                <a:cs typeface="+mn-ea"/>
                <a:sym typeface="+mn-lt"/>
              </a:rPr>
              <a:t>包中创建配置文件</a:t>
            </a:r>
            <a:r>
              <a:rPr lang="en-US" altLang="zh-CN" sz="2000" dirty="0">
                <a:latin typeface="+mn-lt"/>
                <a:ea typeface="+mn-ea"/>
                <a:cs typeface="+mn-ea"/>
                <a:sym typeface="+mn-lt"/>
              </a:rPr>
              <a:t>annotationstatementapplicationContext.xml</a:t>
            </a:r>
            <a:r>
              <a:rPr lang="zh-CN" altLang="zh-CN" sz="2000" dirty="0">
                <a:latin typeface="+mn-lt"/>
                <a:ea typeface="+mn-ea"/>
                <a:cs typeface="+mn-ea"/>
                <a:sym typeface="+mn-lt"/>
              </a:rPr>
              <a:t>。在配置文件中，使用</a:t>
            </a:r>
            <a:r>
              <a:rPr lang="en-US" altLang="zh-CN" sz="2000" dirty="0">
                <a:latin typeface="+mn-lt"/>
                <a:ea typeface="+mn-ea"/>
                <a:cs typeface="+mn-ea"/>
                <a:sym typeface="+mn-lt"/>
              </a:rPr>
              <a:t>&lt;</a:t>
            </a:r>
            <a:r>
              <a:rPr lang="en-US" altLang="zh-CN" sz="2000" dirty="0" err="1">
                <a:latin typeface="+mn-lt"/>
                <a:ea typeface="+mn-ea"/>
                <a:cs typeface="+mn-ea"/>
                <a:sym typeface="+mn-lt"/>
              </a:rPr>
              <a:t>tx:annotation-driven</a:t>
            </a:r>
            <a:r>
              <a:rPr lang="en-US" altLang="zh-CN" sz="2000" dirty="0">
                <a:latin typeface="+mn-lt"/>
                <a:ea typeface="+mn-ea"/>
                <a:cs typeface="+mn-ea"/>
                <a:sym typeface="+mn-lt"/>
              </a:rPr>
              <a:t>&gt;</a:t>
            </a:r>
            <a:r>
              <a:rPr lang="zh-CN" altLang="zh-CN" sz="2000" dirty="0">
                <a:latin typeface="+mn-lt"/>
                <a:ea typeface="+mn-ea"/>
                <a:cs typeface="+mn-ea"/>
                <a:sym typeface="+mn-lt"/>
              </a:rPr>
              <a:t>元素为事务管理器注册注解驱动器。</a:t>
            </a:r>
            <a:endParaRPr lang="zh-CN" altLang="en-US" sz="2000" dirty="0">
              <a:latin typeface="+mn-lt"/>
              <a:ea typeface="+mn-ea"/>
              <a:cs typeface="+mn-ea"/>
              <a:sym typeface="+mn-lt"/>
            </a:endParaRPr>
          </a:p>
        </p:txBody>
      </p:sp>
      <p:sp>
        <p:nvSpPr>
          <p:cNvPr id="35844" name="文本框 4">
            <a:extLst>
              <a:ext uri="{FF2B5EF4-FFF2-40B4-BE49-F238E27FC236}">
                <a16:creationId xmlns:a16="http://schemas.microsoft.com/office/drawing/2014/main" id="{4628A2C4-7DDC-436F-80C9-16DBD8913C15}"/>
              </a:ext>
            </a:extLst>
          </p:cNvPr>
          <p:cNvSpPr txBox="1">
            <a:spLocks noChangeArrowheads="1"/>
          </p:cNvSpPr>
          <p:nvPr/>
        </p:nvSpPr>
        <p:spPr bwMode="auto">
          <a:xfrm>
            <a:off x="395536" y="2348880"/>
            <a:ext cx="93964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rgbClr val="0F06BA"/>
                </a:solidFill>
                <a:latin typeface="+mn-lt"/>
                <a:ea typeface="+mn-ea"/>
                <a:cs typeface="+mn-ea"/>
                <a:sym typeface="+mn-lt"/>
              </a:rPr>
              <a:t> &lt;!-- </a:t>
            </a:r>
            <a:r>
              <a:rPr lang="zh-CN" altLang="zh-CN" dirty="0">
                <a:solidFill>
                  <a:srgbClr val="0F06BA"/>
                </a:solidFill>
                <a:latin typeface="+mn-lt"/>
                <a:ea typeface="+mn-ea"/>
                <a:cs typeface="+mn-ea"/>
                <a:sym typeface="+mn-lt"/>
              </a:rPr>
              <a:t>为数据源添加事务管理器</a:t>
            </a:r>
            <a:r>
              <a:rPr lang="en-US" altLang="zh-CN" dirty="0">
                <a:solidFill>
                  <a:srgbClr val="0F06BA"/>
                </a:solidFill>
                <a:latin typeface="+mn-lt"/>
                <a:ea typeface="+mn-ea"/>
                <a:cs typeface="+mn-ea"/>
                <a:sym typeface="+mn-lt"/>
              </a:rPr>
              <a:t> --&gt;</a:t>
            </a:r>
            <a:endParaRPr lang="zh-CN" altLang="zh-CN" dirty="0">
              <a:solidFill>
                <a:srgbClr val="0F06BA"/>
              </a:solidFill>
              <a:latin typeface="+mn-lt"/>
              <a:ea typeface="+mn-ea"/>
              <a:cs typeface="+mn-ea"/>
              <a:sym typeface="+mn-lt"/>
            </a:endParaRPr>
          </a:p>
          <a:p>
            <a:r>
              <a:rPr lang="en-US" altLang="zh-CN" dirty="0">
                <a:solidFill>
                  <a:srgbClr val="0F06BA"/>
                </a:solidFill>
                <a:latin typeface="+mn-lt"/>
                <a:ea typeface="+mn-ea"/>
                <a:cs typeface="+mn-ea"/>
                <a:sym typeface="+mn-lt"/>
              </a:rPr>
              <a:t>   &lt;bean id="</a:t>
            </a:r>
            <a:r>
              <a:rPr lang="en-US" altLang="zh-CN" dirty="0" err="1">
                <a:solidFill>
                  <a:srgbClr val="0F06BA"/>
                </a:solidFill>
                <a:latin typeface="+mn-lt"/>
                <a:ea typeface="+mn-ea"/>
                <a:cs typeface="+mn-ea"/>
                <a:sym typeface="+mn-lt"/>
              </a:rPr>
              <a:t>txManager</a:t>
            </a:r>
            <a:r>
              <a:rPr lang="en-US" altLang="zh-CN" dirty="0">
                <a:solidFill>
                  <a:srgbClr val="0F06BA"/>
                </a:solidFill>
                <a:latin typeface="+mn-lt"/>
                <a:ea typeface="+mn-ea"/>
                <a:cs typeface="+mn-ea"/>
                <a:sym typeface="+mn-lt"/>
              </a:rPr>
              <a:t>"   </a:t>
            </a:r>
            <a:endParaRPr lang="zh-CN" altLang="zh-CN" dirty="0">
              <a:solidFill>
                <a:srgbClr val="0F06BA"/>
              </a:solidFill>
              <a:latin typeface="+mn-lt"/>
              <a:ea typeface="+mn-ea"/>
              <a:cs typeface="+mn-ea"/>
              <a:sym typeface="+mn-lt"/>
            </a:endParaRPr>
          </a:p>
          <a:p>
            <a:r>
              <a:rPr lang="en-US" altLang="zh-CN" dirty="0">
                <a:solidFill>
                  <a:srgbClr val="0F06BA"/>
                </a:solidFill>
                <a:latin typeface="+mn-lt"/>
                <a:ea typeface="+mn-ea"/>
                <a:cs typeface="+mn-ea"/>
                <a:sym typeface="+mn-lt"/>
              </a:rPr>
              <a:t>     class="org.springframework.jdbc.datasource.DataSourceTransactionManager"&gt;   </a:t>
            </a:r>
            <a:endParaRPr lang="zh-CN" altLang="zh-CN" dirty="0">
              <a:solidFill>
                <a:srgbClr val="0F06BA"/>
              </a:solidFill>
              <a:latin typeface="+mn-lt"/>
              <a:ea typeface="+mn-ea"/>
              <a:cs typeface="+mn-ea"/>
              <a:sym typeface="+mn-lt"/>
            </a:endParaRPr>
          </a:p>
          <a:p>
            <a:r>
              <a:rPr lang="en-US" altLang="zh-CN" dirty="0">
                <a:solidFill>
                  <a:srgbClr val="0F06BA"/>
                </a:solidFill>
                <a:latin typeface="+mn-lt"/>
                <a:ea typeface="+mn-ea"/>
                <a:cs typeface="+mn-ea"/>
                <a:sym typeface="+mn-lt"/>
              </a:rPr>
              <a:t>	     &lt;property name="</a:t>
            </a:r>
            <a:r>
              <a:rPr lang="en-US" altLang="zh-CN" dirty="0" err="1">
                <a:solidFill>
                  <a:srgbClr val="0F06BA"/>
                </a:solidFill>
                <a:latin typeface="+mn-lt"/>
                <a:ea typeface="+mn-ea"/>
                <a:cs typeface="+mn-ea"/>
                <a:sym typeface="+mn-lt"/>
              </a:rPr>
              <a:t>dataSource</a:t>
            </a:r>
            <a:r>
              <a:rPr lang="en-US" altLang="zh-CN" dirty="0">
                <a:solidFill>
                  <a:srgbClr val="0F06BA"/>
                </a:solidFill>
                <a:latin typeface="+mn-lt"/>
                <a:ea typeface="+mn-ea"/>
                <a:cs typeface="+mn-ea"/>
                <a:sym typeface="+mn-lt"/>
              </a:rPr>
              <a:t>" ref="</a:t>
            </a:r>
            <a:r>
              <a:rPr lang="en-US" altLang="zh-CN" dirty="0" err="1">
                <a:solidFill>
                  <a:srgbClr val="0F06BA"/>
                </a:solidFill>
                <a:latin typeface="+mn-lt"/>
                <a:ea typeface="+mn-ea"/>
                <a:cs typeface="+mn-ea"/>
                <a:sym typeface="+mn-lt"/>
              </a:rPr>
              <a:t>dataSource</a:t>
            </a:r>
            <a:r>
              <a:rPr lang="en-US" altLang="zh-CN" dirty="0">
                <a:solidFill>
                  <a:srgbClr val="0F06BA"/>
                </a:solidFill>
                <a:latin typeface="+mn-lt"/>
                <a:ea typeface="+mn-ea"/>
                <a:cs typeface="+mn-ea"/>
                <a:sym typeface="+mn-lt"/>
              </a:rPr>
              <a:t>" /&gt;   </a:t>
            </a:r>
            <a:endParaRPr lang="zh-CN" altLang="zh-CN" dirty="0">
              <a:solidFill>
                <a:srgbClr val="0F06BA"/>
              </a:solidFill>
              <a:latin typeface="+mn-lt"/>
              <a:ea typeface="+mn-ea"/>
              <a:cs typeface="+mn-ea"/>
              <a:sym typeface="+mn-lt"/>
            </a:endParaRPr>
          </a:p>
          <a:p>
            <a:r>
              <a:rPr lang="en-US" altLang="zh-CN" dirty="0">
                <a:solidFill>
                  <a:srgbClr val="0F06BA"/>
                </a:solidFill>
                <a:latin typeface="+mn-lt"/>
                <a:ea typeface="+mn-ea"/>
                <a:cs typeface="+mn-ea"/>
                <a:sym typeface="+mn-lt"/>
              </a:rPr>
              <a:t>   &lt;/bean&gt; </a:t>
            </a:r>
            <a:endParaRPr lang="zh-CN" altLang="zh-CN" dirty="0">
              <a:solidFill>
                <a:srgbClr val="0F06BA"/>
              </a:solidFill>
              <a:latin typeface="+mn-lt"/>
              <a:ea typeface="+mn-ea"/>
              <a:cs typeface="+mn-ea"/>
              <a:sym typeface="+mn-lt"/>
            </a:endParaRPr>
          </a:p>
          <a:p>
            <a:r>
              <a:rPr lang="en-US" altLang="zh-CN" dirty="0">
                <a:solidFill>
                  <a:srgbClr val="0F06BA"/>
                </a:solidFill>
                <a:latin typeface="+mn-lt"/>
                <a:ea typeface="+mn-ea"/>
                <a:cs typeface="+mn-ea"/>
                <a:sym typeface="+mn-lt"/>
              </a:rPr>
              <a:t>   &lt;!-- </a:t>
            </a:r>
            <a:r>
              <a:rPr lang="zh-CN" altLang="zh-CN" dirty="0">
                <a:solidFill>
                  <a:srgbClr val="0F06BA"/>
                </a:solidFill>
                <a:latin typeface="+mn-lt"/>
                <a:ea typeface="+mn-ea"/>
                <a:cs typeface="+mn-ea"/>
                <a:sym typeface="+mn-lt"/>
              </a:rPr>
              <a:t>为事务管理器注册注解驱动</a:t>
            </a:r>
            <a:r>
              <a:rPr lang="en-US" altLang="zh-CN" dirty="0">
                <a:solidFill>
                  <a:srgbClr val="0F06BA"/>
                </a:solidFill>
                <a:latin typeface="+mn-lt"/>
                <a:ea typeface="+mn-ea"/>
                <a:cs typeface="+mn-ea"/>
                <a:sym typeface="+mn-lt"/>
              </a:rPr>
              <a:t> --&gt;</a:t>
            </a:r>
            <a:endParaRPr lang="zh-CN" altLang="zh-CN" dirty="0">
              <a:solidFill>
                <a:srgbClr val="0F06BA"/>
              </a:solidFill>
              <a:latin typeface="+mn-lt"/>
              <a:ea typeface="+mn-ea"/>
              <a:cs typeface="+mn-ea"/>
              <a:sym typeface="+mn-lt"/>
            </a:endParaRPr>
          </a:p>
          <a:p>
            <a:r>
              <a:rPr lang="en-US" altLang="zh-CN" dirty="0">
                <a:solidFill>
                  <a:srgbClr val="0F06BA"/>
                </a:solidFill>
                <a:latin typeface="+mn-lt"/>
                <a:ea typeface="+mn-ea"/>
                <a:cs typeface="+mn-ea"/>
                <a:sym typeface="+mn-lt"/>
              </a:rPr>
              <a:t>   &lt;</a:t>
            </a:r>
            <a:r>
              <a:rPr lang="en-US" altLang="zh-CN" dirty="0" err="1">
                <a:solidFill>
                  <a:srgbClr val="0F06BA"/>
                </a:solidFill>
                <a:latin typeface="+mn-lt"/>
                <a:ea typeface="+mn-ea"/>
                <a:cs typeface="+mn-ea"/>
                <a:sym typeface="+mn-lt"/>
              </a:rPr>
              <a:t>tx:annotation-driven</a:t>
            </a:r>
            <a:r>
              <a:rPr lang="en-US" altLang="zh-CN" dirty="0">
                <a:solidFill>
                  <a:srgbClr val="0F06BA"/>
                </a:solidFill>
                <a:latin typeface="+mn-lt"/>
                <a:ea typeface="+mn-ea"/>
                <a:cs typeface="+mn-ea"/>
                <a:sym typeface="+mn-lt"/>
              </a:rPr>
              <a:t> transaction-manager="</a:t>
            </a:r>
            <a:r>
              <a:rPr lang="en-US" altLang="zh-CN" dirty="0" err="1">
                <a:solidFill>
                  <a:srgbClr val="0F06BA"/>
                </a:solidFill>
                <a:latin typeface="+mn-lt"/>
                <a:ea typeface="+mn-ea"/>
                <a:cs typeface="+mn-ea"/>
                <a:sym typeface="+mn-lt"/>
              </a:rPr>
              <a:t>txManager</a:t>
            </a:r>
            <a:r>
              <a:rPr lang="en-US" altLang="zh-CN" dirty="0">
                <a:solidFill>
                  <a:srgbClr val="0F06BA"/>
                </a:solidFill>
                <a:latin typeface="+mn-lt"/>
                <a:ea typeface="+mn-ea"/>
                <a:cs typeface="+mn-ea"/>
                <a:sym typeface="+mn-lt"/>
              </a:rPr>
              <a:t>" /&gt;</a:t>
            </a:r>
            <a:endParaRPr lang="zh-CN" altLang="en-US"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56B199EC-B805-4BD2-B5E1-2B0370B33C2C}"/>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7EB5C4C8-FE43-48BF-AE4B-3B04BD10B12F}"/>
              </a:ext>
            </a:extLst>
          </p:cNvPr>
          <p:cNvSpPr>
            <a:spLocks noGrp="1"/>
          </p:cNvSpPr>
          <p:nvPr>
            <p:ph type="title"/>
          </p:nvPr>
        </p:nvSpPr>
        <p:spPr>
          <a:xfrm>
            <a:off x="250825" y="746602"/>
            <a:ext cx="8229600" cy="4323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000" dirty="0">
                <a:solidFill>
                  <a:schemeClr val="tx1"/>
                </a:solidFill>
                <a:latin typeface="+mn-lt"/>
                <a:ea typeface="+mn-ea"/>
                <a:cs typeface="+mn-ea"/>
                <a:sym typeface="+mn-lt"/>
              </a:rPr>
              <a:t>2</a:t>
            </a:r>
            <a:r>
              <a:rPr lang="zh-CN" altLang="zh-CN" sz="2000" dirty="0">
                <a:solidFill>
                  <a:schemeClr val="tx1"/>
                </a:solidFill>
                <a:latin typeface="+mn-lt"/>
                <a:ea typeface="+mn-ea"/>
                <a:cs typeface="+mn-ea"/>
                <a:sym typeface="+mn-lt"/>
              </a:rPr>
              <a:t>．为</a:t>
            </a:r>
            <a:r>
              <a:rPr lang="en-US" altLang="zh-CN" sz="2000" dirty="0">
                <a:solidFill>
                  <a:schemeClr val="tx1"/>
                </a:solidFill>
                <a:latin typeface="+mn-lt"/>
                <a:ea typeface="+mn-ea"/>
                <a:cs typeface="+mn-ea"/>
                <a:sym typeface="+mn-lt"/>
              </a:rPr>
              <a:t>Service</a:t>
            </a:r>
            <a:r>
              <a:rPr lang="zh-CN" altLang="zh-CN" sz="2000" dirty="0">
                <a:solidFill>
                  <a:schemeClr val="tx1"/>
                </a:solidFill>
                <a:latin typeface="+mn-lt"/>
                <a:ea typeface="+mn-ea"/>
                <a:cs typeface="+mn-ea"/>
                <a:sym typeface="+mn-lt"/>
              </a:rPr>
              <a:t>层添加</a:t>
            </a:r>
            <a:r>
              <a:rPr lang="en-US" altLang="zh-CN" sz="2000" dirty="0">
                <a:solidFill>
                  <a:schemeClr val="tx1"/>
                </a:solidFill>
                <a:latin typeface="+mn-lt"/>
                <a:ea typeface="+mn-ea"/>
                <a:cs typeface="+mn-ea"/>
                <a:sym typeface="+mn-lt"/>
              </a:rPr>
              <a:t>@Transactional</a:t>
            </a:r>
            <a:r>
              <a:rPr lang="zh-CN" altLang="zh-CN" sz="2000" dirty="0">
                <a:solidFill>
                  <a:schemeClr val="tx1"/>
                </a:solidFill>
                <a:latin typeface="+mn-lt"/>
                <a:ea typeface="+mn-ea"/>
                <a:cs typeface="+mn-ea"/>
                <a:sym typeface="+mn-lt"/>
              </a:rPr>
              <a:t>注解</a:t>
            </a:r>
            <a:endParaRPr lang="zh-CN" altLang="en-US" sz="2000" dirty="0">
              <a:solidFill>
                <a:schemeClr val="tx1"/>
              </a:solidFill>
              <a:latin typeface="+mn-lt"/>
              <a:ea typeface="+mn-ea"/>
              <a:cs typeface="+mn-ea"/>
              <a:sym typeface="+mn-lt"/>
            </a:endParaRPr>
          </a:p>
        </p:txBody>
      </p:sp>
      <p:sp>
        <p:nvSpPr>
          <p:cNvPr id="36867" name="文本框 3">
            <a:extLst>
              <a:ext uri="{FF2B5EF4-FFF2-40B4-BE49-F238E27FC236}">
                <a16:creationId xmlns:a16="http://schemas.microsoft.com/office/drawing/2014/main" id="{8404CE26-1267-4845-9EEB-9E8D2EB72F86}"/>
              </a:ext>
            </a:extLst>
          </p:cNvPr>
          <p:cNvSpPr txBox="1">
            <a:spLocks noChangeArrowheads="1"/>
          </p:cNvSpPr>
          <p:nvPr/>
        </p:nvSpPr>
        <p:spPr bwMode="auto">
          <a:xfrm>
            <a:off x="250825" y="1196975"/>
            <a:ext cx="84359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a:t>
            </a:r>
            <a:r>
              <a:rPr lang="en-US" altLang="zh-CN" sz="2000" dirty="0">
                <a:latin typeface="+mn-lt"/>
                <a:ea typeface="+mn-ea"/>
                <a:cs typeface="+mn-ea"/>
                <a:sym typeface="+mn-lt"/>
              </a:rPr>
              <a:t>Spring MVC</a:t>
            </a:r>
            <a:r>
              <a:rPr lang="zh-CN" altLang="zh-CN" sz="2000" dirty="0">
                <a:latin typeface="+mn-lt"/>
                <a:ea typeface="+mn-ea"/>
                <a:cs typeface="+mn-ea"/>
                <a:sym typeface="+mn-lt"/>
              </a:rPr>
              <a:t>（后续章节讲解）中，通常通过</a:t>
            </a:r>
            <a:r>
              <a:rPr lang="en-US" altLang="zh-CN" sz="2000" dirty="0">
                <a:latin typeface="+mn-lt"/>
                <a:ea typeface="+mn-ea"/>
                <a:cs typeface="+mn-ea"/>
                <a:sym typeface="+mn-lt"/>
              </a:rPr>
              <a:t>Service</a:t>
            </a:r>
            <a:r>
              <a:rPr lang="zh-CN" altLang="zh-CN" sz="2000" dirty="0">
                <a:latin typeface="+mn-lt"/>
                <a:ea typeface="+mn-ea"/>
                <a:cs typeface="+mn-ea"/>
                <a:sym typeface="+mn-lt"/>
              </a:rPr>
              <a:t>层进行事务管理，因此需要为</a:t>
            </a:r>
            <a:r>
              <a:rPr lang="en-US" altLang="zh-CN" sz="2000" dirty="0">
                <a:latin typeface="+mn-lt"/>
                <a:ea typeface="+mn-ea"/>
                <a:cs typeface="+mn-ea"/>
                <a:sym typeface="+mn-lt"/>
              </a:rPr>
              <a:t>Service</a:t>
            </a:r>
            <a:r>
              <a:rPr lang="zh-CN" altLang="zh-CN" sz="2000" dirty="0">
                <a:latin typeface="+mn-lt"/>
                <a:ea typeface="+mn-ea"/>
                <a:cs typeface="+mn-ea"/>
                <a:sym typeface="+mn-lt"/>
              </a:rPr>
              <a:t>层添加</a:t>
            </a:r>
            <a:r>
              <a:rPr lang="en-US" altLang="zh-CN" sz="2000" dirty="0">
                <a:latin typeface="+mn-lt"/>
                <a:ea typeface="+mn-ea"/>
                <a:cs typeface="+mn-ea"/>
                <a:sym typeface="+mn-lt"/>
              </a:rPr>
              <a:t>@Transactional</a:t>
            </a:r>
            <a:r>
              <a:rPr lang="zh-CN" altLang="zh-CN" sz="2000" dirty="0">
                <a:latin typeface="+mn-lt"/>
                <a:ea typeface="+mn-ea"/>
                <a:cs typeface="+mn-ea"/>
                <a:sym typeface="+mn-lt"/>
              </a:rPr>
              <a:t>注解。</a:t>
            </a:r>
            <a:endParaRPr lang="zh-CN" altLang="en-US" sz="2000" dirty="0">
              <a:latin typeface="+mn-lt"/>
              <a:ea typeface="+mn-ea"/>
              <a:cs typeface="+mn-ea"/>
              <a:sym typeface="+mn-lt"/>
            </a:endParaRPr>
          </a:p>
        </p:txBody>
      </p:sp>
      <p:sp>
        <p:nvSpPr>
          <p:cNvPr id="36868" name="文本框 4">
            <a:extLst>
              <a:ext uri="{FF2B5EF4-FFF2-40B4-BE49-F238E27FC236}">
                <a16:creationId xmlns:a16="http://schemas.microsoft.com/office/drawing/2014/main" id="{A442E462-6EA5-4821-B6B7-A7FFCD5DF8D8}"/>
              </a:ext>
            </a:extLst>
          </p:cNvPr>
          <p:cNvSpPr txBox="1">
            <a:spLocks noChangeArrowheads="1"/>
          </p:cNvSpPr>
          <p:nvPr/>
        </p:nvSpPr>
        <p:spPr bwMode="auto">
          <a:xfrm>
            <a:off x="475723" y="2060848"/>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@Service("testService")</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@Transactional</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加上注解</a:t>
            </a:r>
            <a:r>
              <a:rPr lang="en-US" altLang="zh-CN" sz="2000" dirty="0">
                <a:solidFill>
                  <a:srgbClr val="0F06BA"/>
                </a:solidFill>
                <a:latin typeface="+mn-lt"/>
                <a:ea typeface="+mn-ea"/>
                <a:cs typeface="+mn-ea"/>
                <a:sym typeface="+mn-lt"/>
              </a:rPr>
              <a:t>@Transactional,</a:t>
            </a:r>
            <a:r>
              <a:rPr lang="zh-CN" altLang="zh-CN" sz="2000" dirty="0">
                <a:solidFill>
                  <a:srgbClr val="0F06BA"/>
                </a:solidFill>
                <a:latin typeface="+mn-lt"/>
                <a:ea typeface="+mn-ea"/>
                <a:cs typeface="+mn-ea"/>
                <a:sym typeface="+mn-lt"/>
              </a:rPr>
              <a:t>就可以指定这个类需要受</a:t>
            </a:r>
            <a:r>
              <a:rPr lang="en-US"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的事务管理</a:t>
            </a:r>
          </a:p>
          <a:p>
            <a:r>
              <a:rPr lang="en-US"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注意</a:t>
            </a:r>
            <a:r>
              <a:rPr lang="en-US" altLang="zh-CN" sz="2000" dirty="0">
                <a:solidFill>
                  <a:srgbClr val="0F06BA"/>
                </a:solidFill>
                <a:latin typeface="+mn-lt"/>
                <a:ea typeface="+mn-ea"/>
                <a:cs typeface="+mn-ea"/>
                <a:sym typeface="+mn-lt"/>
              </a:rPr>
              <a:t>@Transactional</a:t>
            </a:r>
            <a:r>
              <a:rPr lang="zh-CN" altLang="zh-CN" sz="2000" dirty="0">
                <a:solidFill>
                  <a:srgbClr val="0F06BA"/>
                </a:solidFill>
                <a:latin typeface="+mn-lt"/>
                <a:ea typeface="+mn-ea"/>
                <a:cs typeface="+mn-ea"/>
                <a:sym typeface="+mn-lt"/>
              </a:rPr>
              <a:t>只能针对</a:t>
            </a:r>
            <a:r>
              <a:rPr lang="en-US" altLang="zh-CN" sz="2000" dirty="0">
                <a:solidFill>
                  <a:srgbClr val="0F06BA"/>
                </a:solidFill>
                <a:latin typeface="+mn-lt"/>
                <a:ea typeface="+mn-ea"/>
                <a:cs typeface="+mn-ea"/>
                <a:sym typeface="+mn-lt"/>
              </a:rPr>
              <a:t>public</a:t>
            </a:r>
            <a:r>
              <a:rPr lang="zh-CN" altLang="zh-CN" sz="2000" dirty="0">
                <a:solidFill>
                  <a:srgbClr val="0F06BA"/>
                </a:solidFill>
                <a:latin typeface="+mn-lt"/>
                <a:ea typeface="+mn-ea"/>
                <a:cs typeface="+mn-ea"/>
                <a:sym typeface="+mn-lt"/>
              </a:rPr>
              <a:t>属性范围内的方法添加</a:t>
            </a:r>
          </a:p>
          <a:p>
            <a:r>
              <a:rPr lang="en-US" altLang="zh-CN" sz="2000" dirty="0">
                <a:solidFill>
                  <a:srgbClr val="0F06BA"/>
                </a:solidFill>
                <a:latin typeface="+mn-lt"/>
                <a:ea typeface="+mn-ea"/>
                <a:cs typeface="+mn-ea"/>
                <a:sym typeface="+mn-lt"/>
              </a:rPr>
              <a:t>public class </a:t>
            </a:r>
            <a:r>
              <a:rPr lang="en-US" altLang="zh-CN" sz="2000" dirty="0" err="1">
                <a:solidFill>
                  <a:srgbClr val="0F06BA"/>
                </a:solidFill>
                <a:latin typeface="+mn-lt"/>
                <a:ea typeface="+mn-ea"/>
                <a:cs typeface="+mn-ea"/>
                <a:sym typeface="+mn-lt"/>
              </a:rPr>
              <a:t>TestServiceImpl</a:t>
            </a:r>
            <a:r>
              <a:rPr lang="en-US" altLang="zh-CN" sz="2000" dirty="0">
                <a:solidFill>
                  <a:srgbClr val="0F06BA"/>
                </a:solidFill>
                <a:latin typeface="+mn-lt"/>
                <a:ea typeface="+mn-ea"/>
                <a:cs typeface="+mn-ea"/>
                <a:sym typeface="+mn-lt"/>
              </a:rPr>
              <a:t> implements </a:t>
            </a:r>
            <a:r>
              <a:rPr lang="en-US" altLang="zh-CN" sz="2000" dirty="0" err="1">
                <a:solidFill>
                  <a:srgbClr val="0F06BA"/>
                </a:solidFill>
                <a:latin typeface="+mn-lt"/>
                <a:ea typeface="+mn-ea"/>
                <a:cs typeface="+mn-ea"/>
                <a:sym typeface="+mn-lt"/>
              </a:rPr>
              <a:t>TestService</a:t>
            </a:r>
            <a:r>
              <a:rPr lang="en-US" altLang="zh-CN" sz="2000" dirty="0">
                <a:solidFill>
                  <a:srgbClr val="0F06BA"/>
                </a:solidFill>
                <a:latin typeface="+mn-lt"/>
                <a:ea typeface="+mn-ea"/>
                <a:cs typeface="+mn-ea"/>
                <a:sym typeface="+mn-lt"/>
              </a:rPr>
              <a:t>{</a:t>
            </a:r>
            <a:endParaRPr lang="zh-CN" altLang="zh-CN" sz="2000"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CD6D9F1A-BA9E-4091-8487-0F8EC0FA912B}"/>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JavaEECH05</a:t>
            </a:r>
            <a:endParaRPr lang="zh-CN" altLang="en-US" dirty="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2A907FB-4115-4674-8CD1-0814D50A31B9}"/>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1.2  Spring</a:t>
            </a:r>
            <a:r>
              <a:rPr lang="zh-CN" altLang="zh-CN" sz="3200" dirty="0">
                <a:latin typeface="+mn-lt"/>
                <a:ea typeface="+mn-ea"/>
                <a:cs typeface="+mn-ea"/>
                <a:sym typeface="+mn-lt"/>
              </a:rPr>
              <a:t>开发环境的构建</a:t>
            </a:r>
            <a:endParaRPr lang="zh-CN" altLang="en-US" sz="3200" dirty="0">
              <a:latin typeface="+mn-lt"/>
              <a:ea typeface="+mn-ea"/>
              <a:cs typeface="+mn-ea"/>
              <a:sym typeface="+mn-lt"/>
            </a:endParaRPr>
          </a:p>
        </p:txBody>
      </p:sp>
      <p:sp>
        <p:nvSpPr>
          <p:cNvPr id="23555" name="文本框 3">
            <a:extLst>
              <a:ext uri="{FF2B5EF4-FFF2-40B4-BE49-F238E27FC236}">
                <a16:creationId xmlns:a16="http://schemas.microsoft.com/office/drawing/2014/main" id="{493467F3-2D76-4DAD-B607-619487A2FF55}"/>
              </a:ext>
            </a:extLst>
          </p:cNvPr>
          <p:cNvSpPr txBox="1">
            <a:spLocks noChangeArrowheads="1"/>
          </p:cNvSpPr>
          <p:nvPr/>
        </p:nvSpPr>
        <p:spPr bwMode="auto">
          <a:xfrm>
            <a:off x="323850" y="1844675"/>
            <a:ext cx="8362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400" b="1" dirty="0">
                <a:latin typeface="+mn-lt"/>
                <a:ea typeface="+mn-ea"/>
                <a:cs typeface="+mn-ea"/>
                <a:sym typeface="+mn-lt"/>
              </a:rPr>
              <a:t>1.2.1  </a:t>
            </a:r>
            <a:r>
              <a:rPr lang="zh-CN" altLang="zh-CN" sz="2400" b="1" dirty="0">
                <a:latin typeface="+mn-lt"/>
                <a:ea typeface="+mn-ea"/>
                <a:cs typeface="+mn-ea"/>
                <a:sym typeface="+mn-lt"/>
              </a:rPr>
              <a:t>使用</a:t>
            </a:r>
            <a:r>
              <a:rPr lang="de-DE" altLang="zh-CN" sz="2400" b="1" dirty="0">
                <a:latin typeface="+mn-lt"/>
                <a:ea typeface="+mn-ea"/>
                <a:cs typeface="+mn-ea"/>
                <a:sym typeface="+mn-lt"/>
              </a:rPr>
              <a:t>Eclipse</a:t>
            </a:r>
            <a:r>
              <a:rPr lang="zh-CN" altLang="zh-CN" sz="2400" b="1" dirty="0">
                <a:latin typeface="+mn-lt"/>
                <a:ea typeface="+mn-ea"/>
                <a:cs typeface="+mn-ea"/>
                <a:sym typeface="+mn-lt"/>
              </a:rPr>
              <a:t>开发</a:t>
            </a:r>
            <a:r>
              <a:rPr lang="de-DE" altLang="zh-CN" sz="2400" b="1" dirty="0">
                <a:latin typeface="+mn-lt"/>
                <a:ea typeface="+mn-ea"/>
                <a:cs typeface="+mn-ea"/>
                <a:sym typeface="+mn-lt"/>
              </a:rPr>
              <a:t>Java Web</a:t>
            </a:r>
            <a:r>
              <a:rPr lang="zh-CN" altLang="zh-CN" sz="2400" b="1" dirty="0">
                <a:latin typeface="+mn-lt"/>
                <a:ea typeface="+mn-ea"/>
                <a:cs typeface="+mn-ea"/>
                <a:sym typeface="+mn-lt"/>
              </a:rPr>
              <a:t>应用</a:t>
            </a:r>
            <a:endParaRPr lang="en-US" altLang="zh-CN" sz="2400" b="1" dirty="0">
              <a:latin typeface="+mn-lt"/>
              <a:ea typeface="+mn-ea"/>
              <a:cs typeface="+mn-ea"/>
              <a:sym typeface="+mn-lt"/>
            </a:endParaRPr>
          </a:p>
          <a:p>
            <a:endParaRPr lang="en-US" altLang="zh-CN" sz="2400" b="1" dirty="0">
              <a:latin typeface="+mn-lt"/>
              <a:ea typeface="+mn-ea"/>
              <a:cs typeface="+mn-ea"/>
              <a:sym typeface="+mn-lt"/>
            </a:endParaRPr>
          </a:p>
          <a:p>
            <a:r>
              <a:rPr lang="de-DE" altLang="zh-CN" sz="2400" b="1" dirty="0">
                <a:latin typeface="+mn-lt"/>
                <a:ea typeface="+mn-ea"/>
                <a:cs typeface="+mn-ea"/>
                <a:sym typeface="+mn-lt"/>
              </a:rPr>
              <a:t>1.2.2  Spring</a:t>
            </a:r>
            <a:r>
              <a:rPr lang="zh-CN" altLang="zh-CN" sz="2400" b="1" dirty="0">
                <a:latin typeface="+mn-lt"/>
                <a:ea typeface="+mn-ea"/>
                <a:cs typeface="+mn-ea"/>
                <a:sym typeface="+mn-lt"/>
              </a:rPr>
              <a:t>的下载及目录结构</a:t>
            </a:r>
            <a:endParaRPr lang="zh-CN" altLang="en-US" sz="2400" dirty="0">
              <a:latin typeface="+mn-lt"/>
              <a:ea typeface="+mn-ea"/>
              <a:cs typeface="+mn-ea"/>
              <a:sym typeface="+mn-lt"/>
            </a:endParaRPr>
          </a:p>
        </p:txBody>
      </p:sp>
      <p:sp>
        <p:nvSpPr>
          <p:cNvPr id="4" name="文本框 3">
            <a:extLst>
              <a:ext uri="{FF2B5EF4-FFF2-40B4-BE49-F238E27FC236}">
                <a16:creationId xmlns:a16="http://schemas.microsoft.com/office/drawing/2014/main" id="{6D60D049-99A9-4504-9C33-FFB8448AD341}"/>
              </a:ext>
            </a:extLst>
          </p:cNvPr>
          <p:cNvSpPr txBox="1">
            <a:spLocks noChangeArrowheads="1"/>
          </p:cNvSpPr>
          <p:nvPr/>
        </p:nvSpPr>
        <p:spPr bwMode="auto">
          <a:xfrm>
            <a:off x="611188" y="3861048"/>
            <a:ext cx="8075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使用</a:t>
            </a:r>
            <a:r>
              <a:rPr lang="en-US" altLang="zh-CN" sz="2000" dirty="0">
                <a:latin typeface="+mn-lt"/>
                <a:ea typeface="+mn-ea"/>
                <a:cs typeface="+mn-ea"/>
                <a:sym typeface="+mn-lt"/>
              </a:rPr>
              <a:t>Eclipse</a:t>
            </a:r>
            <a:r>
              <a:rPr lang="zh-CN" altLang="zh-CN" sz="2000" dirty="0">
                <a:latin typeface="+mn-lt"/>
                <a:ea typeface="+mn-ea"/>
                <a:cs typeface="+mn-ea"/>
                <a:sym typeface="+mn-lt"/>
              </a:rPr>
              <a:t>之前，需要对</a:t>
            </a:r>
            <a:r>
              <a:rPr lang="en-US" altLang="zh-CN" sz="2000" dirty="0">
                <a:latin typeface="+mn-lt"/>
                <a:ea typeface="+mn-ea"/>
                <a:cs typeface="+mn-ea"/>
                <a:sym typeface="+mn-lt"/>
              </a:rPr>
              <a:t>JDK</a:t>
            </a:r>
            <a:r>
              <a:rPr lang="zh-CN" altLang="zh-CN" sz="2000" dirty="0">
                <a:latin typeface="+mn-lt"/>
                <a:ea typeface="+mn-ea"/>
                <a:cs typeface="+mn-ea"/>
                <a:sym typeface="+mn-lt"/>
              </a:rPr>
              <a:t>、</a:t>
            </a:r>
            <a:r>
              <a:rPr lang="en-US" altLang="zh-CN" sz="2000" dirty="0">
                <a:latin typeface="+mn-lt"/>
                <a:ea typeface="+mn-ea"/>
                <a:cs typeface="+mn-ea"/>
                <a:sym typeface="+mn-lt"/>
              </a:rPr>
              <a:t>Web</a:t>
            </a:r>
            <a:r>
              <a:rPr lang="zh-CN" altLang="zh-CN" sz="2000" dirty="0">
                <a:latin typeface="+mn-lt"/>
                <a:ea typeface="+mn-ea"/>
                <a:cs typeface="+mn-ea"/>
                <a:sym typeface="+mn-lt"/>
              </a:rPr>
              <a:t>服务器和</a:t>
            </a:r>
            <a:r>
              <a:rPr lang="en-US" altLang="zh-CN" sz="2000" dirty="0">
                <a:latin typeface="+mn-lt"/>
                <a:ea typeface="+mn-ea"/>
                <a:cs typeface="+mn-ea"/>
                <a:sym typeface="+mn-lt"/>
              </a:rPr>
              <a:t>Eclipse</a:t>
            </a:r>
            <a:r>
              <a:rPr lang="zh-CN" altLang="zh-CN" sz="2000" dirty="0">
                <a:latin typeface="+mn-lt"/>
                <a:ea typeface="+mn-ea"/>
                <a:cs typeface="+mn-ea"/>
                <a:sym typeface="+mn-lt"/>
              </a:rPr>
              <a:t>进行一些必要的配置。因此，在安装</a:t>
            </a:r>
            <a:r>
              <a:rPr lang="en-US" altLang="zh-CN" sz="2000" dirty="0">
                <a:latin typeface="+mn-lt"/>
                <a:ea typeface="+mn-ea"/>
                <a:cs typeface="+mn-ea"/>
                <a:sym typeface="+mn-lt"/>
              </a:rPr>
              <a:t>Eclipse</a:t>
            </a:r>
            <a:r>
              <a:rPr lang="zh-CN" altLang="zh-CN" sz="2000" dirty="0">
                <a:latin typeface="+mn-lt"/>
                <a:ea typeface="+mn-ea"/>
                <a:cs typeface="+mn-ea"/>
                <a:sym typeface="+mn-lt"/>
              </a:rPr>
              <a:t>之前，应事先安装</a:t>
            </a:r>
            <a:r>
              <a:rPr lang="en-US" altLang="zh-CN" sz="2000" dirty="0">
                <a:latin typeface="+mn-lt"/>
                <a:ea typeface="+mn-ea"/>
                <a:cs typeface="+mn-ea"/>
                <a:sym typeface="+mn-lt"/>
              </a:rPr>
              <a:t>JDK</a:t>
            </a:r>
            <a:r>
              <a:rPr lang="zh-CN" altLang="zh-CN" sz="2000" dirty="0">
                <a:latin typeface="+mn-lt"/>
                <a:ea typeface="+mn-ea"/>
                <a:cs typeface="+mn-ea"/>
                <a:sym typeface="+mn-lt"/>
              </a:rPr>
              <a:t>和</a:t>
            </a:r>
            <a:r>
              <a:rPr lang="en-US" altLang="zh-CN" sz="2000" dirty="0">
                <a:latin typeface="+mn-lt"/>
                <a:ea typeface="+mn-ea"/>
                <a:cs typeface="+mn-ea"/>
                <a:sym typeface="+mn-lt"/>
              </a:rPr>
              <a:t>Web</a:t>
            </a:r>
            <a:r>
              <a:rPr lang="zh-CN" altLang="zh-CN" sz="2000" dirty="0">
                <a:latin typeface="+mn-lt"/>
                <a:ea typeface="+mn-ea"/>
                <a:cs typeface="+mn-ea"/>
                <a:sym typeface="+mn-lt"/>
              </a:rPr>
              <a:t>服务器。</a:t>
            </a:r>
            <a:endParaRPr lang="zh-CN" altLang="en-US" sz="2000" dirty="0">
              <a:latin typeface="+mn-lt"/>
              <a:ea typeface="+mn-ea"/>
              <a:cs typeface="+mn-ea"/>
              <a:sym typeface="+mn-lt"/>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1CC73664-43D0-49C4-9E65-052F0D0C8061}"/>
              </a:ext>
            </a:extLst>
          </p:cNvPr>
          <p:cNvSpPr>
            <a:spLocks noGrp="1"/>
          </p:cNvSpPr>
          <p:nvPr>
            <p:ph type="title"/>
          </p:nvPr>
        </p:nvSpPr>
        <p:spPr>
          <a:xfrm>
            <a:off x="251520" y="620688"/>
            <a:ext cx="8229600" cy="6588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．安装</a:t>
            </a:r>
            <a:r>
              <a:rPr lang="en-US" altLang="zh-CN" sz="2400" dirty="0">
                <a:solidFill>
                  <a:schemeClr val="tx1"/>
                </a:solidFill>
                <a:latin typeface="+mn-lt"/>
                <a:ea typeface="+mn-ea"/>
                <a:cs typeface="+mn-ea"/>
                <a:sym typeface="+mn-lt"/>
              </a:rPr>
              <a:t>JDK</a:t>
            </a:r>
            <a:endParaRPr lang="zh-CN" altLang="en-US" sz="2400" dirty="0">
              <a:solidFill>
                <a:schemeClr val="tx1"/>
              </a:solidFill>
              <a:latin typeface="+mn-lt"/>
              <a:ea typeface="+mn-ea"/>
              <a:cs typeface="+mn-ea"/>
              <a:sym typeface="+mn-lt"/>
            </a:endParaRPr>
          </a:p>
        </p:txBody>
      </p:sp>
      <p:pic>
        <p:nvPicPr>
          <p:cNvPr id="25603" name="Picture 2">
            <a:extLst>
              <a:ext uri="{FF2B5EF4-FFF2-40B4-BE49-F238E27FC236}">
                <a16:creationId xmlns:a16="http://schemas.microsoft.com/office/drawing/2014/main" id="{ABC09863-4D88-4836-808F-2BE569D7D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79335"/>
            <a:ext cx="4345558" cy="1123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3">
            <a:extLst>
              <a:ext uri="{FF2B5EF4-FFF2-40B4-BE49-F238E27FC236}">
                <a16:creationId xmlns:a16="http://schemas.microsoft.com/office/drawing/2014/main" id="{79A55055-42D6-4412-8FD7-25337D294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11" y="1879335"/>
            <a:ext cx="4311889" cy="457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7030271-97C5-4DB6-BC4E-9F35024D7127}"/>
              </a:ext>
            </a:extLst>
          </p:cNvPr>
          <p:cNvSpPr>
            <a:spLocks noGrp="1"/>
          </p:cNvSpPr>
          <p:nvPr>
            <p:ph type="title"/>
          </p:nvPr>
        </p:nvSpPr>
        <p:spPr>
          <a:xfrm>
            <a:off x="241300" y="548680"/>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a:t>
            </a:r>
            <a:r>
              <a:rPr lang="en-US" altLang="zh-CN" sz="2400" dirty="0">
                <a:solidFill>
                  <a:schemeClr val="tx1"/>
                </a:solidFill>
                <a:latin typeface="+mn-lt"/>
                <a:ea typeface="+mn-ea"/>
                <a:cs typeface="+mn-ea"/>
                <a:sym typeface="+mn-lt"/>
              </a:rPr>
              <a:t>Web</a:t>
            </a:r>
            <a:r>
              <a:rPr lang="zh-CN" altLang="zh-CN" sz="2400" dirty="0">
                <a:solidFill>
                  <a:schemeClr val="tx1"/>
                </a:solidFill>
                <a:latin typeface="+mn-lt"/>
                <a:ea typeface="+mn-ea"/>
                <a:cs typeface="+mn-ea"/>
                <a:sym typeface="+mn-lt"/>
              </a:rPr>
              <a:t>服务器</a:t>
            </a:r>
            <a:endParaRPr lang="zh-CN" altLang="en-US" sz="2400" dirty="0">
              <a:solidFill>
                <a:schemeClr val="tx1"/>
              </a:solidFill>
              <a:latin typeface="+mn-lt"/>
              <a:ea typeface="+mn-ea"/>
              <a:cs typeface="+mn-ea"/>
              <a:sym typeface="+mn-lt"/>
            </a:endParaRPr>
          </a:p>
        </p:txBody>
      </p:sp>
      <p:pic>
        <p:nvPicPr>
          <p:cNvPr id="26627" name="Picture 2">
            <a:extLst>
              <a:ext uri="{FF2B5EF4-FFF2-40B4-BE49-F238E27FC236}">
                <a16:creationId xmlns:a16="http://schemas.microsoft.com/office/drawing/2014/main" id="{03DEEDFD-0A67-4DBA-9EEF-DA8095F74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 y="1628800"/>
            <a:ext cx="79216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DE4491AD-7124-4DE9-95FA-4F330DB63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704215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3">
            <a:extLst>
              <a:ext uri="{FF2B5EF4-FFF2-40B4-BE49-F238E27FC236}">
                <a16:creationId xmlns:a16="http://schemas.microsoft.com/office/drawing/2014/main" id="{59995D1C-49C8-4876-9CAE-F6B5D1368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9" y="3573016"/>
            <a:ext cx="703738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9D635974-712D-4F10-85A7-B81BB9881697}"/>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．安装</a:t>
            </a:r>
            <a:r>
              <a:rPr lang="de-DE" altLang="zh-CN" sz="2400" dirty="0">
                <a:solidFill>
                  <a:schemeClr val="tx1"/>
                </a:solidFill>
                <a:latin typeface="+mn-lt"/>
                <a:ea typeface="+mn-ea"/>
                <a:cs typeface="+mn-ea"/>
                <a:sym typeface="+mn-lt"/>
              </a:rPr>
              <a:t>Eclipse</a:t>
            </a:r>
            <a:endParaRPr lang="zh-CN" altLang="en-US" sz="2400" dirty="0">
              <a:solidFill>
                <a:schemeClr val="tx1"/>
              </a:solidFill>
              <a:latin typeface="+mn-lt"/>
              <a:ea typeface="+mn-ea"/>
              <a:cs typeface="+mn-ea"/>
              <a:sym typeface="+mn-lt"/>
            </a:endParaRPr>
          </a:p>
        </p:txBody>
      </p:sp>
      <p:sp>
        <p:nvSpPr>
          <p:cNvPr id="28675" name="文本框 3">
            <a:extLst>
              <a:ext uri="{FF2B5EF4-FFF2-40B4-BE49-F238E27FC236}">
                <a16:creationId xmlns:a16="http://schemas.microsoft.com/office/drawing/2014/main" id="{83E33C6C-EEA1-4947-9A52-80BAEFCD7B69}"/>
              </a:ext>
            </a:extLst>
          </p:cNvPr>
          <p:cNvSpPr txBox="1">
            <a:spLocks noChangeArrowheads="1"/>
          </p:cNvSpPr>
          <p:nvPr/>
        </p:nvSpPr>
        <p:spPr bwMode="auto">
          <a:xfrm>
            <a:off x="685800" y="1773238"/>
            <a:ext cx="8278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400" dirty="0">
                <a:latin typeface="+mn-lt"/>
                <a:ea typeface="+mn-ea"/>
                <a:cs typeface="+mn-ea"/>
                <a:sym typeface="+mn-lt"/>
              </a:rPr>
              <a:t>    Eclipse</a:t>
            </a:r>
            <a:r>
              <a:rPr lang="zh-CN" altLang="zh-CN" sz="2400" dirty="0">
                <a:latin typeface="+mn-lt"/>
                <a:ea typeface="+mn-ea"/>
                <a:cs typeface="+mn-ea"/>
                <a:sym typeface="+mn-lt"/>
              </a:rPr>
              <a:t>下载完成后，解压到自己设置的路径下，即可完成安装。</a:t>
            </a:r>
            <a:r>
              <a:rPr lang="en-US" altLang="zh-CN" sz="2400" dirty="0">
                <a:latin typeface="+mn-lt"/>
                <a:ea typeface="+mn-ea"/>
                <a:cs typeface="+mn-ea"/>
                <a:sym typeface="+mn-lt"/>
              </a:rPr>
              <a:t>Eclipse</a:t>
            </a:r>
            <a:r>
              <a:rPr lang="zh-CN" altLang="zh-CN" sz="2400" dirty="0">
                <a:latin typeface="+mn-lt"/>
                <a:ea typeface="+mn-ea"/>
                <a:cs typeface="+mn-ea"/>
                <a:sym typeface="+mn-lt"/>
              </a:rPr>
              <a:t>安装后，双击</a:t>
            </a:r>
            <a:r>
              <a:rPr lang="en-US" altLang="zh-CN" sz="2400" dirty="0">
                <a:latin typeface="+mn-lt"/>
                <a:ea typeface="+mn-ea"/>
                <a:cs typeface="+mn-ea"/>
                <a:sym typeface="+mn-lt"/>
              </a:rPr>
              <a:t>Eclipse</a:t>
            </a:r>
            <a:r>
              <a:rPr lang="zh-CN" altLang="zh-CN" sz="2400" dirty="0">
                <a:latin typeface="+mn-lt"/>
                <a:ea typeface="+mn-ea"/>
                <a:cs typeface="+mn-ea"/>
                <a:sym typeface="+mn-lt"/>
              </a:rPr>
              <a:t>安装目录下的</a:t>
            </a:r>
            <a:r>
              <a:rPr lang="en-US" altLang="zh-CN" sz="2400" dirty="0">
                <a:latin typeface="+mn-lt"/>
                <a:ea typeface="+mn-ea"/>
                <a:cs typeface="+mn-ea"/>
                <a:sym typeface="+mn-lt"/>
              </a:rPr>
              <a:t>eclipse.exe</a:t>
            </a:r>
            <a:r>
              <a:rPr lang="zh-CN" altLang="zh-CN" sz="2400" dirty="0">
                <a:latin typeface="+mn-lt"/>
                <a:ea typeface="+mn-ea"/>
                <a:cs typeface="+mn-ea"/>
                <a:sym typeface="+mn-lt"/>
              </a:rPr>
              <a:t>文件，启动</a:t>
            </a:r>
            <a:r>
              <a:rPr lang="en-US" altLang="zh-CN" sz="2400" dirty="0">
                <a:latin typeface="+mn-lt"/>
                <a:ea typeface="+mn-ea"/>
                <a:cs typeface="+mn-ea"/>
                <a:sym typeface="+mn-lt"/>
              </a:rPr>
              <a:t>Eclipse</a:t>
            </a:r>
            <a:r>
              <a:rPr lang="zh-CN" altLang="zh-CN" sz="2400" dirty="0">
                <a:latin typeface="+mn-lt"/>
                <a:ea typeface="+mn-ea"/>
                <a:cs typeface="+mn-ea"/>
                <a:sym typeface="+mn-lt"/>
              </a:rPr>
              <a:t>。</a:t>
            </a:r>
            <a:endParaRPr lang="zh-CN" altLang="en-US" sz="2400" dirty="0">
              <a:latin typeface="+mn-lt"/>
              <a:ea typeface="+mn-ea"/>
              <a:cs typeface="+mn-ea"/>
              <a:sym typeface="+mn-lt"/>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781547BF-B82B-4041-B1CB-C4D86ACA3574}"/>
              </a:ext>
            </a:extLst>
          </p:cNvPr>
          <p:cNvSpPr>
            <a:spLocks noGrp="1"/>
          </p:cNvSpPr>
          <p:nvPr>
            <p:ph type="title"/>
          </p:nvPr>
        </p:nvSpPr>
        <p:spPr>
          <a:xfrm>
            <a:off x="241300" y="605889"/>
            <a:ext cx="8229600" cy="7778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4</a:t>
            </a:r>
            <a:r>
              <a:rPr lang="zh-CN" altLang="zh-CN" sz="2400" dirty="0">
                <a:solidFill>
                  <a:schemeClr val="tx1"/>
                </a:solidFill>
                <a:latin typeface="+mn-lt"/>
                <a:ea typeface="+mn-ea"/>
                <a:cs typeface="+mn-ea"/>
                <a:sym typeface="+mn-lt"/>
              </a:rPr>
              <a:t>．集成</a:t>
            </a:r>
            <a:r>
              <a:rPr lang="de-DE" altLang="zh-CN" sz="2400" dirty="0">
                <a:solidFill>
                  <a:schemeClr val="tx1"/>
                </a:solidFill>
                <a:latin typeface="+mn-lt"/>
                <a:ea typeface="+mn-ea"/>
                <a:cs typeface="+mn-ea"/>
                <a:sym typeface="+mn-lt"/>
              </a:rPr>
              <a:t>Tomcat</a:t>
            </a:r>
            <a:endParaRPr lang="zh-CN" altLang="en-US" sz="2400" dirty="0">
              <a:solidFill>
                <a:schemeClr val="tx1"/>
              </a:solidFill>
              <a:latin typeface="+mn-lt"/>
              <a:ea typeface="+mn-ea"/>
              <a:cs typeface="+mn-ea"/>
              <a:sym typeface="+mn-lt"/>
            </a:endParaRPr>
          </a:p>
        </p:txBody>
      </p:sp>
      <p:pic>
        <p:nvPicPr>
          <p:cNvPr id="29699" name="Picture 2">
            <a:extLst>
              <a:ext uri="{FF2B5EF4-FFF2-40B4-BE49-F238E27FC236}">
                <a16:creationId xmlns:a16="http://schemas.microsoft.com/office/drawing/2014/main" id="{4CB827F1-0B09-4BEC-99BD-54300F468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484313"/>
            <a:ext cx="463867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文本框 3">
            <a:extLst>
              <a:ext uri="{FF2B5EF4-FFF2-40B4-BE49-F238E27FC236}">
                <a16:creationId xmlns:a16="http://schemas.microsoft.com/office/drawing/2014/main" id="{BF3FB847-BFE5-40A0-8205-62910204C3D8}"/>
              </a:ext>
            </a:extLst>
          </p:cNvPr>
          <p:cNvSpPr txBox="1">
            <a:spLocks noChangeArrowheads="1"/>
          </p:cNvSpPr>
          <p:nvPr/>
        </p:nvSpPr>
        <p:spPr bwMode="auto">
          <a:xfrm>
            <a:off x="107950" y="1485900"/>
            <a:ext cx="42481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启动</a:t>
            </a:r>
            <a:r>
              <a:rPr lang="en-US" altLang="zh-CN" sz="2000" dirty="0">
                <a:latin typeface="+mn-lt"/>
                <a:ea typeface="+mn-ea"/>
                <a:cs typeface="+mn-ea"/>
                <a:sym typeface="+mn-lt"/>
              </a:rPr>
              <a:t>Eclipse</a:t>
            </a:r>
            <a:r>
              <a:rPr lang="zh-CN" altLang="zh-CN" sz="2000" dirty="0">
                <a:latin typeface="+mn-lt"/>
                <a:ea typeface="+mn-ea"/>
                <a:cs typeface="+mn-ea"/>
                <a:sym typeface="+mn-lt"/>
              </a:rPr>
              <a:t>，选择【</a:t>
            </a:r>
            <a:r>
              <a:rPr lang="en-US" altLang="zh-CN" sz="2000" dirty="0">
                <a:latin typeface="+mn-lt"/>
                <a:ea typeface="+mn-ea"/>
                <a:cs typeface="+mn-ea"/>
                <a:sym typeface="+mn-lt"/>
              </a:rPr>
              <a:t>Window</a:t>
            </a:r>
            <a:r>
              <a:rPr lang="zh-CN" altLang="zh-CN" sz="2000" dirty="0">
                <a:latin typeface="+mn-lt"/>
                <a:ea typeface="+mn-ea"/>
                <a:cs typeface="+mn-ea"/>
                <a:sym typeface="+mn-lt"/>
              </a:rPr>
              <a:t>】</a:t>
            </a:r>
            <a:r>
              <a:rPr lang="en-US" altLang="zh-CN" sz="2000" dirty="0">
                <a:latin typeface="+mn-lt"/>
                <a:ea typeface="+mn-ea"/>
                <a:cs typeface="+mn-ea"/>
                <a:sym typeface="+mn-lt"/>
              </a:rPr>
              <a:t>/</a:t>
            </a:r>
            <a:r>
              <a:rPr lang="zh-CN" altLang="zh-CN" sz="2000" dirty="0">
                <a:latin typeface="+mn-lt"/>
                <a:ea typeface="+mn-ea"/>
                <a:cs typeface="+mn-ea"/>
                <a:sym typeface="+mn-lt"/>
              </a:rPr>
              <a:t>【</a:t>
            </a:r>
            <a:r>
              <a:rPr lang="en-US" altLang="zh-CN" sz="2000" dirty="0">
                <a:latin typeface="+mn-lt"/>
                <a:ea typeface="+mn-ea"/>
                <a:cs typeface="+mn-ea"/>
                <a:sym typeface="+mn-lt"/>
              </a:rPr>
              <a:t>Preferences</a:t>
            </a:r>
            <a:r>
              <a:rPr lang="zh-CN" altLang="zh-CN" sz="2000" dirty="0">
                <a:latin typeface="+mn-lt"/>
                <a:ea typeface="+mn-ea"/>
                <a:cs typeface="+mn-ea"/>
                <a:sym typeface="+mn-lt"/>
              </a:rPr>
              <a:t>】菜单项，在弹出的对话框中选择【</a:t>
            </a:r>
            <a:r>
              <a:rPr lang="en-US" altLang="zh-CN" sz="2000" dirty="0">
                <a:latin typeface="+mn-lt"/>
                <a:ea typeface="+mn-ea"/>
                <a:cs typeface="+mn-ea"/>
                <a:sym typeface="+mn-lt"/>
              </a:rPr>
              <a:t>Server</a:t>
            </a:r>
            <a:r>
              <a:rPr lang="zh-CN" altLang="zh-CN" sz="2000" dirty="0">
                <a:latin typeface="+mn-lt"/>
                <a:ea typeface="+mn-ea"/>
                <a:cs typeface="+mn-ea"/>
                <a:sym typeface="+mn-lt"/>
              </a:rPr>
              <a:t>】</a:t>
            </a:r>
            <a:r>
              <a:rPr lang="en-US" altLang="zh-CN" sz="2000" dirty="0">
                <a:latin typeface="+mn-lt"/>
                <a:ea typeface="+mn-ea"/>
                <a:cs typeface="+mn-ea"/>
                <a:sym typeface="+mn-lt"/>
              </a:rPr>
              <a:t>/</a:t>
            </a:r>
            <a:r>
              <a:rPr lang="zh-CN" altLang="zh-CN" sz="2000" dirty="0">
                <a:latin typeface="+mn-lt"/>
                <a:ea typeface="+mn-ea"/>
                <a:cs typeface="+mn-ea"/>
                <a:sym typeface="+mn-lt"/>
              </a:rPr>
              <a:t>【</a:t>
            </a:r>
            <a:r>
              <a:rPr lang="en-US" altLang="zh-CN" sz="2000" dirty="0">
                <a:latin typeface="+mn-lt"/>
                <a:ea typeface="+mn-ea"/>
                <a:cs typeface="+mn-ea"/>
                <a:sym typeface="+mn-lt"/>
              </a:rPr>
              <a:t>Runtime Environments</a:t>
            </a:r>
            <a:r>
              <a:rPr lang="zh-CN" altLang="zh-CN" sz="2000" dirty="0">
                <a:latin typeface="+mn-lt"/>
                <a:ea typeface="+mn-ea"/>
                <a:cs typeface="+mn-ea"/>
                <a:sym typeface="+mn-lt"/>
              </a:rPr>
              <a:t>】命令。在弹出的窗口中，单击【</a:t>
            </a:r>
            <a:r>
              <a:rPr lang="de-DE" altLang="zh-CN" sz="2000" dirty="0">
                <a:latin typeface="+mn-lt"/>
                <a:ea typeface="+mn-ea"/>
                <a:cs typeface="+mn-ea"/>
                <a:sym typeface="+mn-lt"/>
              </a:rPr>
              <a:t>Add</a:t>
            </a:r>
            <a:r>
              <a:rPr lang="zh-CN" altLang="zh-CN" sz="2000" dirty="0">
                <a:latin typeface="+mn-lt"/>
                <a:ea typeface="+mn-ea"/>
                <a:cs typeface="+mn-ea"/>
                <a:sym typeface="+mn-lt"/>
              </a:rPr>
              <a:t>】按钮，弹出如图</a:t>
            </a:r>
            <a:r>
              <a:rPr lang="de-DE" altLang="zh-CN" sz="2000" dirty="0">
                <a:latin typeface="+mn-lt"/>
                <a:ea typeface="+mn-ea"/>
                <a:cs typeface="+mn-ea"/>
                <a:sym typeface="+mn-lt"/>
              </a:rPr>
              <a:t>1.7</a:t>
            </a:r>
            <a:r>
              <a:rPr lang="zh-CN" altLang="zh-CN" sz="2000" dirty="0">
                <a:latin typeface="+mn-lt"/>
                <a:ea typeface="+mn-ea"/>
                <a:cs typeface="+mn-ea"/>
                <a:sym typeface="+mn-lt"/>
              </a:rPr>
              <a:t>所示的【</a:t>
            </a:r>
            <a:r>
              <a:rPr lang="de-DE" altLang="zh-CN" sz="2000" dirty="0">
                <a:latin typeface="+mn-lt"/>
                <a:ea typeface="+mn-ea"/>
                <a:cs typeface="+mn-ea"/>
                <a:sym typeface="+mn-lt"/>
              </a:rPr>
              <a:t>New Server Runtime Environment</a:t>
            </a:r>
            <a:r>
              <a:rPr lang="zh-CN" altLang="zh-CN" sz="2000" dirty="0">
                <a:latin typeface="+mn-lt"/>
                <a:ea typeface="+mn-ea"/>
                <a:cs typeface="+mn-ea"/>
                <a:sym typeface="+mn-lt"/>
              </a:rPr>
              <a:t>】界面，在此可以配置各种版本的</a:t>
            </a:r>
            <a:r>
              <a:rPr lang="de-DE" altLang="zh-CN" sz="2000" dirty="0">
                <a:latin typeface="+mn-lt"/>
                <a:ea typeface="+mn-ea"/>
                <a:cs typeface="+mn-ea"/>
                <a:sym typeface="+mn-lt"/>
              </a:rPr>
              <a:t>Web</a:t>
            </a:r>
            <a:r>
              <a:rPr lang="zh-CN" altLang="zh-CN" sz="2000" dirty="0">
                <a:latin typeface="+mn-lt"/>
                <a:ea typeface="+mn-ea"/>
                <a:cs typeface="+mn-ea"/>
                <a:sym typeface="+mn-lt"/>
              </a:rPr>
              <a:t>服务器。</a:t>
            </a:r>
            <a:endParaRPr lang="zh-CN" altLang="en-US" sz="2000" dirty="0">
              <a:latin typeface="+mn-lt"/>
              <a:ea typeface="+mn-ea"/>
              <a:cs typeface="+mn-ea"/>
              <a:sym typeface="+mn-lt"/>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518F7F8D-1B66-474E-AE56-3807B5F28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5478463"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3B469642-F478-4C5B-B3FB-438BFB0520BB}"/>
              </a:ext>
            </a:extLst>
          </p:cNvPr>
          <p:cNvSpPr>
            <a:spLocks noGrp="1"/>
          </p:cNvSpPr>
          <p:nvPr>
            <p:ph type="title"/>
          </p:nvPr>
        </p:nvSpPr>
        <p:spPr>
          <a:xfrm>
            <a:off x="226543" y="620688"/>
            <a:ext cx="8229600" cy="9223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1.2.2  Spring</a:t>
            </a:r>
            <a:r>
              <a:rPr lang="zh-CN" altLang="zh-CN" sz="3200" dirty="0">
                <a:latin typeface="+mn-lt"/>
                <a:ea typeface="+mn-ea"/>
                <a:cs typeface="+mn-ea"/>
                <a:sym typeface="+mn-lt"/>
              </a:rPr>
              <a:t>的下载及目录结构</a:t>
            </a:r>
            <a:endParaRPr lang="zh-CN" altLang="en-US" sz="3200" dirty="0">
              <a:latin typeface="+mn-lt"/>
              <a:ea typeface="+mn-ea"/>
              <a:cs typeface="+mn-ea"/>
              <a:sym typeface="+mn-lt"/>
            </a:endParaRPr>
          </a:p>
        </p:txBody>
      </p:sp>
      <p:sp>
        <p:nvSpPr>
          <p:cNvPr id="31747" name="文本框 3">
            <a:extLst>
              <a:ext uri="{FF2B5EF4-FFF2-40B4-BE49-F238E27FC236}">
                <a16:creationId xmlns:a16="http://schemas.microsoft.com/office/drawing/2014/main" id="{DC118CDD-C435-4AF8-9E6C-2D63BBE602EF}"/>
              </a:ext>
            </a:extLst>
          </p:cNvPr>
          <p:cNvSpPr txBox="1">
            <a:spLocks noChangeArrowheads="1"/>
          </p:cNvSpPr>
          <p:nvPr/>
        </p:nvSpPr>
        <p:spPr bwMode="auto">
          <a:xfrm>
            <a:off x="539552" y="2060848"/>
            <a:ext cx="8280920" cy="235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de-DE" altLang="zh-CN" sz="2000" dirty="0">
                <a:latin typeface="+mn-lt"/>
                <a:ea typeface="+mn-ea"/>
                <a:cs typeface="+mn-ea"/>
                <a:sym typeface="+mn-lt"/>
              </a:rPr>
              <a:t>    Spring</a:t>
            </a:r>
            <a:r>
              <a:rPr lang="zh-CN" altLang="zh-CN" sz="2000" dirty="0">
                <a:latin typeface="+mn-lt"/>
                <a:ea typeface="+mn-ea"/>
                <a:cs typeface="+mn-ea"/>
                <a:sym typeface="+mn-lt"/>
              </a:rPr>
              <a:t>官方网站升级后，建议都是通过</a:t>
            </a:r>
            <a:r>
              <a:rPr lang="de-DE" altLang="zh-CN" sz="2000" dirty="0">
                <a:latin typeface="+mn-lt"/>
                <a:ea typeface="+mn-ea"/>
                <a:cs typeface="+mn-ea"/>
                <a:sym typeface="+mn-lt"/>
              </a:rPr>
              <a:t> Maven</a:t>
            </a:r>
            <a:r>
              <a:rPr lang="zh-CN" altLang="zh-CN" sz="2000" dirty="0">
                <a:latin typeface="+mn-lt"/>
                <a:ea typeface="+mn-ea"/>
                <a:cs typeface="+mn-ea"/>
                <a:sym typeface="+mn-lt"/>
              </a:rPr>
              <a:t>和</a:t>
            </a:r>
            <a:r>
              <a:rPr lang="de-DE" altLang="zh-CN" sz="2000" dirty="0">
                <a:latin typeface="+mn-lt"/>
                <a:ea typeface="+mn-ea"/>
                <a:cs typeface="+mn-ea"/>
                <a:sym typeface="+mn-lt"/>
              </a:rPr>
              <a:t>Gradle</a:t>
            </a:r>
            <a:r>
              <a:rPr lang="zh-CN" altLang="zh-CN" sz="2000" dirty="0">
                <a:latin typeface="+mn-lt"/>
                <a:ea typeface="+mn-ea"/>
                <a:cs typeface="+mn-ea"/>
                <a:sym typeface="+mn-lt"/>
              </a:rPr>
              <a:t>下载，而不使用</a:t>
            </a:r>
            <a:r>
              <a:rPr lang="de-DE" altLang="zh-CN" sz="2000" dirty="0">
                <a:latin typeface="+mn-lt"/>
                <a:ea typeface="+mn-ea"/>
                <a:cs typeface="+mn-ea"/>
                <a:sym typeface="+mn-lt"/>
              </a:rPr>
              <a:t>Maven</a:t>
            </a:r>
            <a:r>
              <a:rPr lang="zh-CN" altLang="zh-CN" sz="2000" dirty="0">
                <a:latin typeface="+mn-lt"/>
                <a:ea typeface="+mn-ea"/>
                <a:cs typeface="+mn-ea"/>
                <a:sym typeface="+mn-lt"/>
              </a:rPr>
              <a:t>和</a:t>
            </a:r>
            <a:r>
              <a:rPr lang="de-DE" altLang="zh-CN" sz="2000" dirty="0">
                <a:latin typeface="+mn-lt"/>
                <a:ea typeface="+mn-ea"/>
                <a:cs typeface="+mn-ea"/>
                <a:sym typeface="+mn-lt"/>
              </a:rPr>
              <a:t>Gradle</a:t>
            </a:r>
            <a:r>
              <a:rPr lang="zh-CN" altLang="zh-CN" sz="2000" dirty="0">
                <a:latin typeface="+mn-lt"/>
                <a:ea typeface="+mn-ea"/>
                <a:cs typeface="+mn-ea"/>
                <a:sym typeface="+mn-lt"/>
              </a:rPr>
              <a:t>的开发者，下载</a:t>
            </a:r>
            <a:r>
              <a:rPr lang="de-DE" altLang="zh-CN" sz="2000" dirty="0">
                <a:latin typeface="+mn-lt"/>
                <a:ea typeface="+mn-ea"/>
                <a:cs typeface="+mn-ea"/>
                <a:sym typeface="+mn-lt"/>
              </a:rPr>
              <a:t>Spring</a:t>
            </a:r>
            <a:r>
              <a:rPr lang="zh-CN" altLang="zh-CN" sz="2000" dirty="0">
                <a:latin typeface="+mn-lt"/>
                <a:ea typeface="+mn-ea"/>
                <a:cs typeface="+mn-ea"/>
                <a:sym typeface="+mn-lt"/>
              </a:rPr>
              <a:t>就非常麻烦。本书给出一个</a:t>
            </a:r>
            <a:r>
              <a:rPr lang="en-US" altLang="zh-CN" sz="2000" dirty="0">
                <a:latin typeface="+mn-lt"/>
                <a:ea typeface="+mn-ea"/>
                <a:cs typeface="+mn-ea"/>
                <a:sym typeface="+mn-lt"/>
              </a:rPr>
              <a:t>Spring Framework jar</a:t>
            </a:r>
            <a:r>
              <a:rPr lang="zh-CN" altLang="zh-CN" sz="2000" dirty="0">
                <a:latin typeface="+mn-lt"/>
                <a:ea typeface="+mn-ea"/>
                <a:cs typeface="+mn-ea"/>
                <a:sym typeface="+mn-lt"/>
              </a:rPr>
              <a:t>官方直接下载路径：</a:t>
            </a:r>
            <a:r>
              <a:rPr lang="en-US" altLang="zh-CN" sz="2000" dirty="0">
                <a:solidFill>
                  <a:srgbClr val="0F06BA"/>
                </a:solidFill>
                <a:latin typeface="+mn-lt"/>
                <a:ea typeface="+mn-ea"/>
                <a:cs typeface="+mn-ea"/>
                <a:sym typeface="+mn-lt"/>
              </a:rPr>
              <a:t>http://repo.springsource.org/libs-release-local/org/springframework/spring/</a:t>
            </a:r>
            <a:r>
              <a:rPr lang="zh-CN" altLang="zh-CN" sz="2000" dirty="0">
                <a:latin typeface="+mn-lt"/>
                <a:ea typeface="+mn-ea"/>
                <a:cs typeface="+mn-ea"/>
                <a:sym typeface="+mn-lt"/>
              </a:rPr>
              <a:t>。本书采用的是</a:t>
            </a:r>
            <a:r>
              <a:rPr lang="en-US" altLang="zh-CN" sz="2000" dirty="0">
                <a:solidFill>
                  <a:srgbClr val="0F06BA"/>
                </a:solidFill>
                <a:latin typeface="+mn-lt"/>
                <a:ea typeface="+mn-ea"/>
                <a:cs typeface="+mn-ea"/>
                <a:sym typeface="+mn-lt"/>
              </a:rPr>
              <a:t>spring-framework-5.0.2.RELEASE-dist.zip</a:t>
            </a:r>
            <a:r>
              <a:rPr lang="zh-CN" altLang="zh-CN" sz="2000" dirty="0">
                <a:latin typeface="+mn-lt"/>
                <a:ea typeface="+mn-ea"/>
                <a:cs typeface="+mn-ea"/>
                <a:sym typeface="+mn-lt"/>
              </a:rPr>
              <a:t>。</a:t>
            </a:r>
            <a:endParaRPr lang="zh-CN" altLang="en-US" sz="2000" dirty="0">
              <a:latin typeface="+mn-lt"/>
              <a:ea typeface="+mn-ea"/>
              <a:cs typeface="+mn-ea"/>
              <a:sym typeface="+mn-lt"/>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0D094BA-736B-4849-839D-7E68B7CA008D}" type="slidenum">
              <a:rPr lang="zh-CN" altLang="en-US" sz="1400" smtClean="0">
                <a:latin typeface="+mn-lt"/>
                <a:ea typeface="+mn-ea"/>
                <a:cs typeface="+mn-ea"/>
                <a:sym typeface="+mn-lt"/>
              </a:rPr>
              <a:t>2</a:t>
            </a:fld>
            <a:endParaRPr lang="en-US" altLang="zh-CN" sz="1400">
              <a:latin typeface="+mn-lt"/>
              <a:ea typeface="+mn-ea"/>
              <a:cs typeface="+mn-ea"/>
              <a:sym typeface="+mn-lt"/>
            </a:endParaRPr>
          </a:p>
        </p:txBody>
      </p:sp>
      <p:sp>
        <p:nvSpPr>
          <p:cNvPr id="17411" name="Rectangle 3074"/>
          <p:cNvSpPr>
            <a:spLocks noGrp="1" noChangeArrowheads="1"/>
          </p:cNvSpPr>
          <p:nvPr>
            <p:ph type="title"/>
          </p:nvPr>
        </p:nvSpPr>
        <p:spPr/>
        <p:txBody>
          <a:bodyPr/>
          <a:lstStyle/>
          <a:p>
            <a:pPr eaLnBrk="1" hangingPunct="1"/>
            <a:r>
              <a:rPr lang="en-US" altLang="zh-CN" dirty="0">
                <a:latin typeface="+mn-lt"/>
                <a:ea typeface="+mn-ea"/>
                <a:cs typeface="+mn-ea"/>
                <a:sym typeface="+mn-lt"/>
              </a:rPr>
              <a:t>Spring </a:t>
            </a:r>
            <a:r>
              <a:rPr lang="zh-CN" altLang="en-US" dirty="0">
                <a:latin typeface="+mn-lt"/>
                <a:ea typeface="+mn-ea"/>
                <a:cs typeface="+mn-ea"/>
                <a:sym typeface="+mn-lt"/>
              </a:rPr>
              <a:t>框架应用基础</a:t>
            </a:r>
          </a:p>
        </p:txBody>
      </p:sp>
      <p:sp>
        <p:nvSpPr>
          <p:cNvPr id="282627" name="Rectangle 3075"/>
          <p:cNvSpPr>
            <a:spLocks noGrp="1" noChangeArrowheads="1"/>
          </p:cNvSpPr>
          <p:nvPr>
            <p:ph type="body" idx="1"/>
          </p:nvPr>
        </p:nvSpPr>
        <p:spPr>
          <a:xfrm>
            <a:off x="657225" y="1628775"/>
            <a:ext cx="8218488" cy="4114800"/>
          </a:xfrm>
        </p:spPr>
        <p:txBody>
          <a:bodyPr/>
          <a:lstStyle/>
          <a:p>
            <a:pPr eaLnBrk="1" hangingPunct="1">
              <a:lnSpc>
                <a:spcPct val="150000"/>
              </a:lnSpc>
            </a:pPr>
            <a:r>
              <a:rPr lang="en-US" altLang="zh-CN" sz="2800" dirty="0">
                <a:cs typeface="+mn-ea"/>
                <a:sym typeface="+mn-lt"/>
              </a:rPr>
              <a:t>1</a:t>
            </a:r>
            <a:r>
              <a:rPr lang="zh-CN" altLang="en-US" sz="2800" dirty="0">
                <a:cs typeface="+mn-ea"/>
                <a:sym typeface="+mn-lt"/>
              </a:rPr>
              <a:t>、</a:t>
            </a:r>
            <a:r>
              <a:rPr lang="en-US" altLang="zh-CN" sz="2800" dirty="0">
                <a:cs typeface="+mn-ea"/>
                <a:sym typeface="+mn-lt"/>
              </a:rPr>
              <a:t>Spring </a:t>
            </a:r>
            <a:r>
              <a:rPr lang="zh-CN" altLang="en-US" sz="2800" dirty="0">
                <a:cs typeface="+mn-ea"/>
                <a:sym typeface="+mn-lt"/>
              </a:rPr>
              <a:t>入门</a:t>
            </a:r>
            <a:endParaRPr lang="en-US" altLang="zh-CN" sz="2800" dirty="0">
              <a:cs typeface="+mn-ea"/>
              <a:sym typeface="+mn-lt"/>
            </a:endParaRPr>
          </a:p>
          <a:p>
            <a:pPr eaLnBrk="1" hangingPunct="1">
              <a:lnSpc>
                <a:spcPct val="150000"/>
              </a:lnSpc>
            </a:pPr>
            <a:r>
              <a:rPr lang="en-US" altLang="zh-CN" sz="2800" dirty="0">
                <a:cs typeface="+mn-ea"/>
                <a:sym typeface="+mn-lt"/>
              </a:rPr>
              <a:t>2</a:t>
            </a:r>
            <a:r>
              <a:rPr lang="zh-CN" altLang="en-US" sz="2800" dirty="0">
                <a:cs typeface="+mn-ea"/>
                <a:sym typeface="+mn-lt"/>
              </a:rPr>
              <a:t>、</a:t>
            </a:r>
            <a:r>
              <a:rPr lang="en-US" altLang="zh-CN" sz="2800" dirty="0">
                <a:cs typeface="+mn-ea"/>
                <a:sym typeface="+mn-lt"/>
              </a:rPr>
              <a:t>Spring IoC</a:t>
            </a:r>
            <a:r>
              <a:rPr lang="zh-CN" altLang="en-US" sz="2800" dirty="0">
                <a:cs typeface="+mn-ea"/>
                <a:sym typeface="+mn-lt"/>
              </a:rPr>
              <a:t>机制</a:t>
            </a:r>
            <a:endParaRPr lang="en-US" altLang="zh-CN" sz="2800" dirty="0">
              <a:cs typeface="+mn-ea"/>
              <a:sym typeface="+mn-lt"/>
            </a:endParaRPr>
          </a:p>
          <a:p>
            <a:pPr eaLnBrk="1" hangingPunct="1">
              <a:lnSpc>
                <a:spcPct val="150000"/>
              </a:lnSpc>
            </a:pPr>
            <a:r>
              <a:rPr lang="en-US" altLang="zh-CN" sz="2800" dirty="0">
                <a:cs typeface="+mn-ea"/>
                <a:sym typeface="+mn-lt"/>
              </a:rPr>
              <a:t>3</a:t>
            </a:r>
            <a:r>
              <a:rPr lang="zh-CN" altLang="en-US" sz="2800" dirty="0">
                <a:cs typeface="+mn-ea"/>
                <a:sym typeface="+mn-lt"/>
              </a:rPr>
              <a:t>、</a:t>
            </a:r>
            <a:r>
              <a:rPr lang="en-US" altLang="zh-CN" sz="2800" dirty="0">
                <a:cs typeface="+mn-ea"/>
                <a:sym typeface="+mn-lt"/>
              </a:rPr>
              <a:t>Spring Bean</a:t>
            </a:r>
            <a:r>
              <a:rPr lang="zh-CN" altLang="en-US" sz="2800" dirty="0">
                <a:cs typeface="+mn-ea"/>
                <a:sym typeface="+mn-lt"/>
              </a:rPr>
              <a:t>机制</a:t>
            </a:r>
            <a:endParaRPr lang="en-US" altLang="zh-CN" sz="2800" dirty="0">
              <a:cs typeface="+mn-ea"/>
              <a:sym typeface="+mn-lt"/>
            </a:endParaRPr>
          </a:p>
          <a:p>
            <a:pPr eaLnBrk="1" hangingPunct="1">
              <a:lnSpc>
                <a:spcPct val="150000"/>
              </a:lnSpc>
            </a:pPr>
            <a:r>
              <a:rPr lang="en-US" altLang="zh-CN" sz="2800" dirty="0">
                <a:cs typeface="+mn-ea"/>
                <a:sym typeface="+mn-lt"/>
              </a:rPr>
              <a:t>4</a:t>
            </a:r>
            <a:r>
              <a:rPr lang="zh-CN" altLang="en-US" sz="2800" dirty="0">
                <a:cs typeface="+mn-ea"/>
                <a:sym typeface="+mn-lt"/>
              </a:rPr>
              <a:t>、</a:t>
            </a:r>
            <a:r>
              <a:rPr lang="en-US" altLang="zh-CN" sz="2800" dirty="0">
                <a:cs typeface="+mn-ea"/>
                <a:sym typeface="+mn-lt"/>
              </a:rPr>
              <a:t>Spring AOP</a:t>
            </a:r>
            <a:r>
              <a:rPr lang="zh-CN" altLang="en-US" sz="2800" dirty="0">
                <a:cs typeface="+mn-ea"/>
                <a:sym typeface="+mn-lt"/>
              </a:rPr>
              <a:t>机制</a:t>
            </a:r>
            <a:endParaRPr lang="en-US" altLang="zh-CN" sz="2800" dirty="0">
              <a:cs typeface="+mn-ea"/>
              <a:sym typeface="+mn-lt"/>
            </a:endParaRPr>
          </a:p>
          <a:p>
            <a:pPr eaLnBrk="1" hangingPunct="1">
              <a:lnSpc>
                <a:spcPct val="150000"/>
              </a:lnSpc>
            </a:pPr>
            <a:r>
              <a:rPr lang="en-US" altLang="zh-CN" sz="2800" dirty="0">
                <a:cs typeface="+mn-ea"/>
                <a:sym typeface="+mn-lt"/>
              </a:rPr>
              <a:t>5</a:t>
            </a:r>
            <a:r>
              <a:rPr lang="zh-CN" altLang="en-US" sz="2800" dirty="0">
                <a:cs typeface="+mn-ea"/>
                <a:sym typeface="+mn-lt"/>
              </a:rPr>
              <a:t>、</a:t>
            </a:r>
            <a:r>
              <a:rPr lang="en-US" altLang="zh-CN" sz="2800" dirty="0">
                <a:cs typeface="+mn-ea"/>
                <a:sym typeface="+mn-lt"/>
              </a:rPr>
              <a:t>Spring </a:t>
            </a:r>
            <a:r>
              <a:rPr lang="zh-CN" altLang="en-US" sz="2800" dirty="0">
                <a:cs typeface="+mn-ea"/>
                <a:sym typeface="+mn-lt"/>
              </a:rPr>
              <a:t>事务管理*</a:t>
            </a:r>
            <a:endParaRPr lang="zh-CN" altLang="en-US" sz="3600" dirty="0">
              <a:cs typeface="+mn-ea"/>
              <a:sym typeface="+mn-lt"/>
            </a:endParaRPr>
          </a:p>
        </p:txBody>
      </p:sp>
      <p:sp>
        <p:nvSpPr>
          <p:cNvPr id="6" name="文本框 5">
            <a:extLst>
              <a:ext uri="{FF2B5EF4-FFF2-40B4-BE49-F238E27FC236}">
                <a16:creationId xmlns:a16="http://schemas.microsoft.com/office/drawing/2014/main" id="{5C108969-E04C-4876-8F48-B25CD364F41E}"/>
              </a:ext>
            </a:extLst>
          </p:cNvPr>
          <p:cNvSpPr txBox="1"/>
          <p:nvPr/>
        </p:nvSpPr>
        <p:spPr>
          <a:xfrm>
            <a:off x="899592" y="5420409"/>
            <a:ext cx="7632848" cy="1107996"/>
          </a:xfrm>
          <a:prstGeom prst="rect">
            <a:avLst/>
          </a:prstGeom>
          <a:noFill/>
        </p:spPr>
        <p:txBody>
          <a:bodyPr wrap="square">
            <a:spAutoFit/>
          </a:bodyPr>
          <a:lstStyle/>
          <a:p>
            <a:pPr eaLnBrk="1" hangingPunct="1">
              <a:defRPr/>
            </a:pPr>
            <a:r>
              <a:rPr lang="zh-CN" altLang="en-US" b="1" dirty="0">
                <a:solidFill>
                  <a:srgbClr val="0F06BA"/>
                </a:solidFill>
                <a:latin typeface="+mn-lt"/>
                <a:ea typeface="+mn-ea"/>
                <a:cs typeface="+mn-ea"/>
                <a:sym typeface="+mn-lt"/>
              </a:rPr>
              <a:t>参考书目：</a:t>
            </a:r>
            <a:endParaRPr lang="en-US" altLang="zh-CN" b="1" dirty="0">
              <a:solidFill>
                <a:srgbClr val="0F06BA"/>
              </a:solidFill>
              <a:latin typeface="+mn-lt"/>
              <a:ea typeface="+mn-ea"/>
              <a:cs typeface="+mn-ea"/>
              <a:sym typeface="+mn-lt"/>
            </a:endParaRPr>
          </a:p>
          <a:p>
            <a:pPr eaLnBrk="1" hangingPunct="1">
              <a:defRPr/>
            </a:pPr>
            <a:r>
              <a:rPr lang="en-US" altLang="zh-CN" sz="2400" b="1" dirty="0">
                <a:solidFill>
                  <a:srgbClr val="0F06BA"/>
                </a:solidFill>
                <a:latin typeface="+mn-lt"/>
                <a:ea typeface="+mn-ea"/>
                <a:cs typeface="+mn-ea"/>
                <a:sym typeface="+mn-lt"/>
              </a:rPr>
              <a:t>Java EE</a:t>
            </a:r>
            <a:r>
              <a:rPr lang="zh-CN" altLang="en-US" sz="2400" b="1" dirty="0">
                <a:solidFill>
                  <a:srgbClr val="0F06BA"/>
                </a:solidFill>
                <a:latin typeface="+mn-lt"/>
                <a:ea typeface="+mn-ea"/>
                <a:cs typeface="+mn-ea"/>
                <a:sym typeface="+mn-lt"/>
              </a:rPr>
              <a:t>框架整合开发入门到实战</a:t>
            </a:r>
            <a:r>
              <a:rPr lang="en-US" altLang="zh-CN" sz="2400" b="1" dirty="0">
                <a:solidFill>
                  <a:srgbClr val="0F06BA"/>
                </a:solidFill>
                <a:latin typeface="+mn-lt"/>
                <a:ea typeface="+mn-ea"/>
                <a:cs typeface="+mn-ea"/>
                <a:sym typeface="+mn-lt"/>
              </a:rPr>
              <a:t>——</a:t>
            </a:r>
            <a:r>
              <a:rPr lang="en-US" altLang="zh-CN" sz="2400" b="1" dirty="0" err="1">
                <a:solidFill>
                  <a:srgbClr val="0F06BA"/>
                </a:solidFill>
                <a:latin typeface="+mn-lt"/>
                <a:ea typeface="+mn-ea"/>
                <a:cs typeface="+mn-ea"/>
                <a:sym typeface="+mn-lt"/>
              </a:rPr>
              <a:t>Spring+Spring</a:t>
            </a:r>
            <a:r>
              <a:rPr lang="en-US" altLang="zh-CN" sz="2400" b="1" dirty="0">
                <a:solidFill>
                  <a:srgbClr val="0F06BA"/>
                </a:solidFill>
                <a:latin typeface="+mn-lt"/>
                <a:ea typeface="+mn-ea"/>
                <a:cs typeface="+mn-ea"/>
                <a:sym typeface="+mn-lt"/>
              </a:rPr>
              <a:t> </a:t>
            </a:r>
            <a:r>
              <a:rPr lang="en-US" altLang="zh-CN" sz="2400" b="1" dirty="0" err="1">
                <a:solidFill>
                  <a:srgbClr val="0F06BA"/>
                </a:solidFill>
                <a:latin typeface="+mn-lt"/>
                <a:ea typeface="+mn-ea"/>
                <a:cs typeface="+mn-ea"/>
                <a:sym typeface="+mn-lt"/>
              </a:rPr>
              <a:t>MVC+MyBatis</a:t>
            </a:r>
            <a:r>
              <a:rPr lang="zh-CN" altLang="en-US" sz="2400" b="1" dirty="0">
                <a:solidFill>
                  <a:srgbClr val="0F06BA"/>
                </a:solidFill>
                <a:latin typeface="+mn-lt"/>
                <a:ea typeface="+mn-ea"/>
                <a:cs typeface="+mn-ea"/>
                <a:sym typeface="+mn-lt"/>
              </a:rPr>
              <a:t>（微课版）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blinds(horizontal)">
                                      <p:cBhvr>
                                        <p:cTn id="7" dur="500"/>
                                        <p:tgtEl>
                                          <p:spTgt spid="282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627">
                                            <p:txEl>
                                              <p:pRg st="1" end="1"/>
                                            </p:txEl>
                                          </p:spTgt>
                                        </p:tgtEl>
                                        <p:attrNameLst>
                                          <p:attrName>style.visibility</p:attrName>
                                        </p:attrNameLst>
                                      </p:cBhvr>
                                      <p:to>
                                        <p:strVal val="visible"/>
                                      </p:to>
                                    </p:set>
                                    <p:animEffect transition="in" filter="blinds(horizontal)">
                                      <p:cBhvr>
                                        <p:cTn id="12" dur="500"/>
                                        <p:tgtEl>
                                          <p:spTgt spid="282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2627">
                                            <p:txEl>
                                              <p:pRg st="2" end="2"/>
                                            </p:txEl>
                                          </p:spTgt>
                                        </p:tgtEl>
                                        <p:attrNameLst>
                                          <p:attrName>style.visibility</p:attrName>
                                        </p:attrNameLst>
                                      </p:cBhvr>
                                      <p:to>
                                        <p:strVal val="visible"/>
                                      </p:to>
                                    </p:set>
                                    <p:animEffect transition="in" filter="blinds(horizontal)">
                                      <p:cBhvr>
                                        <p:cTn id="17" dur="500"/>
                                        <p:tgtEl>
                                          <p:spTgt spid="282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2627">
                                            <p:txEl>
                                              <p:pRg st="3" end="3"/>
                                            </p:txEl>
                                          </p:spTgt>
                                        </p:tgtEl>
                                        <p:attrNameLst>
                                          <p:attrName>style.visibility</p:attrName>
                                        </p:attrNameLst>
                                      </p:cBhvr>
                                      <p:to>
                                        <p:strVal val="visible"/>
                                      </p:to>
                                    </p:set>
                                    <p:animEffect transition="in" filter="blinds(horizontal)">
                                      <p:cBhvr>
                                        <p:cTn id="22" dur="500"/>
                                        <p:tgtEl>
                                          <p:spTgt spid="282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627">
                                            <p:txEl>
                                              <p:pRg st="4" end="4"/>
                                            </p:txEl>
                                          </p:spTgt>
                                        </p:tgtEl>
                                        <p:attrNameLst>
                                          <p:attrName>style.visibility</p:attrName>
                                        </p:attrNameLst>
                                      </p:cBhvr>
                                      <p:to>
                                        <p:strVal val="visible"/>
                                      </p:to>
                                    </p:set>
                                    <p:animEffect transition="in" filter="blinds(horizontal)">
                                      <p:cBhvr>
                                        <p:cTn id="27" dur="500"/>
                                        <p:tgtEl>
                                          <p:spTgt spid="282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D952E3A-5E8F-47A5-B5E8-BED488258804}"/>
              </a:ext>
            </a:extLst>
          </p:cNvPr>
          <p:cNvSpPr>
            <a:spLocks noGrp="1"/>
          </p:cNvSpPr>
          <p:nvPr>
            <p:ph type="title"/>
          </p:nvPr>
        </p:nvSpPr>
        <p:spPr>
          <a:xfrm>
            <a:off x="250825" y="692696"/>
            <a:ext cx="8229600" cy="4905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a:t>
            </a:r>
            <a:r>
              <a:rPr lang="de-DE" altLang="zh-CN" sz="2400" dirty="0">
                <a:solidFill>
                  <a:schemeClr val="tx1"/>
                </a:solidFill>
                <a:latin typeface="+mn-lt"/>
                <a:ea typeface="+mn-ea"/>
                <a:cs typeface="+mn-ea"/>
                <a:sym typeface="+mn-lt"/>
              </a:rPr>
              <a:t>Spring</a:t>
            </a:r>
            <a:r>
              <a:rPr lang="zh-CN" altLang="zh-CN" sz="2400" dirty="0">
                <a:solidFill>
                  <a:schemeClr val="tx1"/>
                </a:solidFill>
                <a:latin typeface="+mn-lt"/>
                <a:ea typeface="+mn-ea"/>
                <a:cs typeface="+mn-ea"/>
                <a:sym typeface="+mn-lt"/>
              </a:rPr>
              <a:t>的</a:t>
            </a:r>
            <a:r>
              <a:rPr lang="de-DE" altLang="zh-CN" sz="2400" dirty="0">
                <a:solidFill>
                  <a:schemeClr val="tx1"/>
                </a:solidFill>
                <a:latin typeface="+mn-lt"/>
                <a:ea typeface="+mn-ea"/>
                <a:cs typeface="+mn-ea"/>
                <a:sym typeface="+mn-lt"/>
              </a:rPr>
              <a:t>JAR</a:t>
            </a:r>
            <a:r>
              <a:rPr lang="zh-CN" altLang="zh-CN" sz="2400" dirty="0">
                <a:solidFill>
                  <a:schemeClr val="tx1"/>
                </a:solidFill>
                <a:latin typeface="+mn-lt"/>
                <a:ea typeface="+mn-ea"/>
                <a:cs typeface="+mn-ea"/>
                <a:sym typeface="+mn-lt"/>
              </a:rPr>
              <a:t>包</a:t>
            </a:r>
            <a:endParaRPr lang="zh-CN" altLang="en-US" sz="2400" dirty="0">
              <a:solidFill>
                <a:schemeClr val="tx1"/>
              </a:solidFill>
              <a:latin typeface="+mn-lt"/>
              <a:ea typeface="+mn-ea"/>
              <a:cs typeface="+mn-ea"/>
              <a:sym typeface="+mn-lt"/>
            </a:endParaRPr>
          </a:p>
        </p:txBody>
      </p:sp>
      <p:pic>
        <p:nvPicPr>
          <p:cNvPr id="32771" name="Picture 2">
            <a:extLst>
              <a:ext uri="{FF2B5EF4-FFF2-40B4-BE49-F238E27FC236}">
                <a16:creationId xmlns:a16="http://schemas.microsoft.com/office/drawing/2014/main" id="{493AE83F-272B-4A4C-B424-0C0CCD4B5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31773"/>
            <a:ext cx="35274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文本框 3">
            <a:extLst>
              <a:ext uri="{FF2B5EF4-FFF2-40B4-BE49-F238E27FC236}">
                <a16:creationId xmlns:a16="http://schemas.microsoft.com/office/drawing/2014/main" id="{828217BB-71D5-4A3E-847F-C2F769C77642}"/>
              </a:ext>
            </a:extLst>
          </p:cNvPr>
          <p:cNvSpPr txBox="1">
            <a:spLocks noChangeArrowheads="1"/>
          </p:cNvSpPr>
          <p:nvPr/>
        </p:nvSpPr>
        <p:spPr bwMode="auto">
          <a:xfrm>
            <a:off x="257310" y="1484784"/>
            <a:ext cx="878522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ts val="600"/>
              </a:spcBef>
              <a:spcAft>
                <a:spcPts val="600"/>
              </a:spcAft>
              <a:buFont typeface="Wingdings" panose="05000000000000000000" pitchFamily="2" charset="2"/>
              <a:buChar char="ü"/>
            </a:pPr>
            <a:r>
              <a:rPr lang="de-DE" altLang="zh-CN" sz="2000" dirty="0">
                <a:latin typeface="+mn-lt"/>
                <a:ea typeface="+mn-ea"/>
                <a:cs typeface="+mn-ea"/>
                <a:sym typeface="+mn-lt"/>
              </a:rPr>
              <a:t>libs</a:t>
            </a:r>
            <a:r>
              <a:rPr lang="zh-CN" altLang="zh-CN" sz="2000" dirty="0">
                <a:latin typeface="+mn-lt"/>
                <a:ea typeface="+mn-ea"/>
                <a:cs typeface="+mn-ea"/>
                <a:sym typeface="+mn-lt"/>
              </a:rPr>
              <a:t>目录包含开发</a:t>
            </a:r>
            <a:r>
              <a:rPr lang="de-DE" altLang="zh-CN" sz="2000" dirty="0">
                <a:latin typeface="+mn-lt"/>
                <a:ea typeface="+mn-ea"/>
                <a:cs typeface="+mn-ea"/>
                <a:sym typeface="+mn-lt"/>
              </a:rPr>
              <a:t>Spring</a:t>
            </a:r>
            <a:r>
              <a:rPr lang="zh-CN" altLang="zh-CN" sz="2000" dirty="0">
                <a:latin typeface="+mn-lt"/>
                <a:ea typeface="+mn-ea"/>
                <a:cs typeface="+mn-ea"/>
                <a:sym typeface="+mn-lt"/>
              </a:rPr>
              <a:t>应用所需要的</a:t>
            </a:r>
            <a:r>
              <a:rPr lang="de-DE" altLang="zh-CN" sz="2000" dirty="0">
                <a:latin typeface="+mn-lt"/>
                <a:ea typeface="+mn-ea"/>
                <a:cs typeface="+mn-ea"/>
                <a:sym typeface="+mn-lt"/>
              </a:rPr>
              <a:t>JAR</a:t>
            </a:r>
            <a:r>
              <a:rPr lang="zh-CN" altLang="zh-CN" sz="2000" dirty="0">
                <a:latin typeface="+mn-lt"/>
                <a:ea typeface="+mn-ea"/>
                <a:cs typeface="+mn-ea"/>
                <a:sym typeface="+mn-lt"/>
              </a:rPr>
              <a:t>包和源代码。该目录下有三类</a:t>
            </a:r>
            <a:r>
              <a:rPr lang="de-DE" altLang="zh-CN" sz="2000" dirty="0">
                <a:latin typeface="+mn-lt"/>
                <a:ea typeface="+mn-ea"/>
                <a:cs typeface="+mn-ea"/>
                <a:sym typeface="+mn-lt"/>
              </a:rPr>
              <a:t>JAR</a:t>
            </a:r>
            <a:r>
              <a:rPr lang="zh-CN" altLang="zh-CN" sz="2000" dirty="0">
                <a:latin typeface="+mn-lt"/>
                <a:ea typeface="+mn-ea"/>
                <a:cs typeface="+mn-ea"/>
                <a:sym typeface="+mn-lt"/>
              </a:rPr>
              <a:t>文件，其中</a:t>
            </a:r>
            <a:r>
              <a:rPr lang="zh-CN" altLang="en-US" sz="2000" dirty="0">
                <a:latin typeface="+mn-lt"/>
                <a:ea typeface="+mn-ea"/>
                <a:cs typeface="+mn-ea"/>
                <a:sym typeface="+mn-lt"/>
              </a:rPr>
              <a:t>：</a:t>
            </a:r>
            <a:endParaRPr lang="en-US" altLang="zh-CN" sz="2000" dirty="0">
              <a:latin typeface="+mn-lt"/>
              <a:ea typeface="+mn-ea"/>
              <a:cs typeface="+mn-ea"/>
              <a:sym typeface="+mn-lt"/>
            </a:endParaRPr>
          </a:p>
          <a:p>
            <a:pPr marL="628650" lvl="1" indent="-342900">
              <a:spcBef>
                <a:spcPts val="600"/>
              </a:spcBef>
              <a:spcAft>
                <a:spcPts val="600"/>
              </a:spcAft>
              <a:buFont typeface="Arial" panose="020B0604020202020204" pitchFamily="34" charset="0"/>
              <a:buChar char="•"/>
            </a:pPr>
            <a:r>
              <a:rPr lang="zh-CN" altLang="zh-CN" sz="2000" dirty="0">
                <a:latin typeface="+mn-lt"/>
                <a:ea typeface="+mn-ea"/>
                <a:cs typeface="+mn-ea"/>
                <a:sym typeface="+mn-lt"/>
              </a:rPr>
              <a:t>以</a:t>
            </a:r>
            <a:r>
              <a:rPr lang="de-DE" altLang="zh-CN" sz="2000" dirty="0">
                <a:solidFill>
                  <a:srgbClr val="0F06BA"/>
                </a:solidFill>
                <a:latin typeface="+mn-lt"/>
                <a:ea typeface="+mn-ea"/>
                <a:cs typeface="+mn-ea"/>
                <a:sym typeface="+mn-lt"/>
              </a:rPr>
              <a:t>RELEASE.jar</a:t>
            </a:r>
            <a:r>
              <a:rPr lang="zh-CN" altLang="zh-CN" sz="2000" dirty="0">
                <a:latin typeface="+mn-lt"/>
                <a:ea typeface="+mn-ea"/>
                <a:cs typeface="+mn-ea"/>
                <a:sym typeface="+mn-lt"/>
              </a:rPr>
              <a:t>结尾的文件是</a:t>
            </a:r>
            <a:r>
              <a:rPr lang="de-DE" altLang="zh-CN" sz="2000" dirty="0">
                <a:latin typeface="+mn-lt"/>
                <a:ea typeface="+mn-ea"/>
                <a:cs typeface="+mn-ea"/>
                <a:sym typeface="+mn-lt"/>
              </a:rPr>
              <a:t>Spring</a:t>
            </a:r>
            <a:r>
              <a:rPr lang="zh-CN" altLang="zh-CN" sz="2000" dirty="0">
                <a:latin typeface="+mn-lt"/>
                <a:ea typeface="+mn-ea"/>
                <a:cs typeface="+mn-ea"/>
                <a:sym typeface="+mn-lt"/>
              </a:rPr>
              <a:t>框架</a:t>
            </a:r>
            <a:r>
              <a:rPr lang="de-DE" altLang="zh-CN" sz="2000" dirty="0">
                <a:latin typeface="+mn-lt"/>
                <a:ea typeface="+mn-ea"/>
                <a:cs typeface="+mn-ea"/>
                <a:sym typeface="+mn-lt"/>
              </a:rPr>
              <a:t>class</a:t>
            </a:r>
            <a:r>
              <a:rPr lang="zh-CN" altLang="zh-CN" sz="2000" dirty="0">
                <a:latin typeface="+mn-lt"/>
                <a:ea typeface="+mn-ea"/>
                <a:cs typeface="+mn-ea"/>
                <a:sym typeface="+mn-lt"/>
              </a:rPr>
              <a:t>的</a:t>
            </a:r>
            <a:r>
              <a:rPr lang="de-DE" altLang="zh-CN" sz="2000" dirty="0">
                <a:latin typeface="+mn-lt"/>
                <a:ea typeface="+mn-ea"/>
                <a:cs typeface="+mn-ea"/>
                <a:sym typeface="+mn-lt"/>
              </a:rPr>
              <a:t>JAR</a:t>
            </a:r>
            <a:r>
              <a:rPr lang="zh-CN" altLang="zh-CN" sz="2000" dirty="0">
                <a:latin typeface="+mn-lt"/>
                <a:ea typeface="+mn-ea"/>
                <a:cs typeface="+mn-ea"/>
                <a:sym typeface="+mn-lt"/>
              </a:rPr>
              <a:t>包，即开发</a:t>
            </a:r>
            <a:r>
              <a:rPr lang="de-DE" altLang="zh-CN" sz="2000" dirty="0">
                <a:latin typeface="+mn-lt"/>
                <a:ea typeface="+mn-ea"/>
                <a:cs typeface="+mn-ea"/>
                <a:sym typeface="+mn-lt"/>
              </a:rPr>
              <a:t>Spring</a:t>
            </a:r>
            <a:r>
              <a:rPr lang="zh-CN" altLang="zh-CN" sz="2000" dirty="0">
                <a:latin typeface="+mn-lt"/>
                <a:ea typeface="+mn-ea"/>
                <a:cs typeface="+mn-ea"/>
                <a:sym typeface="+mn-lt"/>
              </a:rPr>
              <a:t>应用所需要的</a:t>
            </a:r>
            <a:r>
              <a:rPr lang="de-DE" altLang="zh-CN" sz="2000" dirty="0">
                <a:latin typeface="+mn-lt"/>
                <a:ea typeface="+mn-ea"/>
                <a:cs typeface="+mn-ea"/>
                <a:sym typeface="+mn-lt"/>
              </a:rPr>
              <a:t>JAR</a:t>
            </a:r>
            <a:r>
              <a:rPr lang="zh-CN" altLang="zh-CN" sz="2000" dirty="0">
                <a:latin typeface="+mn-lt"/>
                <a:ea typeface="+mn-ea"/>
                <a:cs typeface="+mn-ea"/>
                <a:sym typeface="+mn-lt"/>
              </a:rPr>
              <a:t>包；</a:t>
            </a:r>
            <a:endParaRPr lang="en-US" altLang="zh-CN" sz="2000" dirty="0">
              <a:latin typeface="+mn-lt"/>
              <a:ea typeface="+mn-ea"/>
              <a:cs typeface="+mn-ea"/>
              <a:sym typeface="+mn-lt"/>
            </a:endParaRPr>
          </a:p>
          <a:p>
            <a:pPr marL="628650" lvl="1" indent="-342900">
              <a:spcBef>
                <a:spcPts val="600"/>
              </a:spcBef>
              <a:spcAft>
                <a:spcPts val="600"/>
              </a:spcAft>
              <a:buFont typeface="Arial" panose="020B0604020202020204" pitchFamily="34" charset="0"/>
              <a:buChar char="•"/>
            </a:pPr>
            <a:r>
              <a:rPr lang="zh-CN" altLang="zh-CN" sz="2000" dirty="0">
                <a:latin typeface="+mn-lt"/>
                <a:ea typeface="+mn-ea"/>
                <a:cs typeface="+mn-ea"/>
                <a:sym typeface="+mn-lt"/>
              </a:rPr>
              <a:t>以</a:t>
            </a:r>
            <a:r>
              <a:rPr lang="de-DE" altLang="zh-CN" sz="2000" dirty="0">
                <a:solidFill>
                  <a:srgbClr val="0F06BA"/>
                </a:solidFill>
                <a:latin typeface="+mn-lt"/>
                <a:ea typeface="+mn-ea"/>
                <a:cs typeface="+mn-ea"/>
                <a:sym typeface="+mn-lt"/>
              </a:rPr>
              <a:t>RELEASE-javadoc.ja</a:t>
            </a:r>
            <a:r>
              <a:rPr lang="de-DE" altLang="zh-CN" sz="2000" dirty="0">
                <a:latin typeface="+mn-lt"/>
                <a:ea typeface="+mn-ea"/>
                <a:cs typeface="+mn-ea"/>
                <a:sym typeface="+mn-lt"/>
              </a:rPr>
              <a:t>r</a:t>
            </a:r>
            <a:r>
              <a:rPr lang="zh-CN" altLang="zh-CN" sz="2000" dirty="0">
                <a:latin typeface="+mn-lt"/>
                <a:ea typeface="+mn-ea"/>
                <a:cs typeface="+mn-ea"/>
                <a:sym typeface="+mn-lt"/>
              </a:rPr>
              <a:t>结尾的文件是</a:t>
            </a:r>
            <a:r>
              <a:rPr lang="de-DE" altLang="zh-CN" sz="2000" dirty="0">
                <a:latin typeface="+mn-lt"/>
                <a:ea typeface="+mn-ea"/>
                <a:cs typeface="+mn-ea"/>
                <a:sym typeface="+mn-lt"/>
              </a:rPr>
              <a:t>Spring</a:t>
            </a:r>
            <a:r>
              <a:rPr lang="zh-CN" altLang="zh-CN" sz="2000" dirty="0">
                <a:latin typeface="+mn-lt"/>
                <a:ea typeface="+mn-ea"/>
                <a:cs typeface="+mn-ea"/>
                <a:sym typeface="+mn-lt"/>
              </a:rPr>
              <a:t>框架</a:t>
            </a:r>
            <a:r>
              <a:rPr lang="de-DE" altLang="zh-CN" sz="2000" dirty="0">
                <a:latin typeface="+mn-lt"/>
                <a:ea typeface="+mn-ea"/>
                <a:cs typeface="+mn-ea"/>
                <a:sym typeface="+mn-lt"/>
              </a:rPr>
              <a:t>API</a:t>
            </a:r>
            <a:r>
              <a:rPr lang="zh-CN" altLang="zh-CN" sz="2000" dirty="0">
                <a:latin typeface="+mn-lt"/>
                <a:ea typeface="+mn-ea"/>
                <a:cs typeface="+mn-ea"/>
                <a:sym typeface="+mn-lt"/>
              </a:rPr>
              <a:t>文档的压缩包；</a:t>
            </a:r>
            <a:r>
              <a:rPr lang="de-DE" altLang="zh-CN" sz="2000" dirty="0">
                <a:solidFill>
                  <a:srgbClr val="0F06BA"/>
                </a:solidFill>
                <a:latin typeface="+mn-lt"/>
                <a:ea typeface="+mn-ea"/>
                <a:cs typeface="+mn-ea"/>
                <a:sym typeface="+mn-lt"/>
              </a:rPr>
              <a:t>RELEASE-sources.jar</a:t>
            </a:r>
            <a:r>
              <a:rPr lang="zh-CN" altLang="zh-CN" sz="2000" dirty="0">
                <a:latin typeface="+mn-lt"/>
                <a:ea typeface="+mn-ea"/>
                <a:cs typeface="+mn-ea"/>
                <a:sym typeface="+mn-lt"/>
              </a:rPr>
              <a:t>结尾的文件是</a:t>
            </a:r>
            <a:r>
              <a:rPr lang="de-DE" altLang="zh-CN" sz="2000" dirty="0">
                <a:latin typeface="+mn-lt"/>
                <a:ea typeface="+mn-ea"/>
                <a:cs typeface="+mn-ea"/>
                <a:sym typeface="+mn-lt"/>
              </a:rPr>
              <a:t>Spring</a:t>
            </a:r>
            <a:r>
              <a:rPr lang="zh-CN" altLang="zh-CN" sz="2000" dirty="0">
                <a:latin typeface="+mn-lt"/>
                <a:ea typeface="+mn-ea"/>
                <a:cs typeface="+mn-ea"/>
                <a:sym typeface="+mn-lt"/>
              </a:rPr>
              <a:t>框架源文件的压缩包。</a:t>
            </a:r>
            <a:endParaRPr lang="en-US" altLang="zh-CN" sz="2000" dirty="0">
              <a:latin typeface="+mn-lt"/>
              <a:ea typeface="+mn-ea"/>
              <a:cs typeface="+mn-ea"/>
              <a:sym typeface="+mn-lt"/>
            </a:endParaRPr>
          </a:p>
          <a:p>
            <a:pPr marL="628650" lvl="1" indent="-342900">
              <a:spcBef>
                <a:spcPts val="600"/>
              </a:spcBef>
              <a:spcAft>
                <a:spcPts val="600"/>
              </a:spcAft>
              <a:buFont typeface="Arial" panose="020B0604020202020204" pitchFamily="34" charset="0"/>
              <a:buChar char="•"/>
            </a:pPr>
            <a:r>
              <a:rPr lang="zh-CN" altLang="zh-CN" sz="2000" dirty="0">
                <a:latin typeface="+mn-lt"/>
                <a:ea typeface="+mn-ea"/>
                <a:cs typeface="+mn-ea"/>
                <a:sym typeface="+mn-lt"/>
              </a:rPr>
              <a:t>在</a:t>
            </a:r>
            <a:r>
              <a:rPr lang="de-DE" altLang="zh-CN" sz="2000" dirty="0">
                <a:latin typeface="+mn-lt"/>
                <a:ea typeface="+mn-ea"/>
                <a:cs typeface="+mn-ea"/>
                <a:sym typeface="+mn-lt"/>
              </a:rPr>
              <a:t>libs</a:t>
            </a:r>
            <a:r>
              <a:rPr lang="zh-CN" altLang="zh-CN" sz="2000" dirty="0">
                <a:latin typeface="+mn-lt"/>
                <a:ea typeface="+mn-ea"/>
                <a:cs typeface="+mn-ea"/>
                <a:sym typeface="+mn-lt"/>
              </a:rPr>
              <a:t>目录中，有四个基础包：</a:t>
            </a:r>
            <a:r>
              <a:rPr lang="de-DE" altLang="zh-CN" sz="2000" b="1" dirty="0">
                <a:solidFill>
                  <a:srgbClr val="FF0000"/>
                </a:solidFill>
                <a:latin typeface="+mn-lt"/>
                <a:ea typeface="+mn-ea"/>
                <a:cs typeface="+mn-ea"/>
                <a:sym typeface="+mn-lt"/>
              </a:rPr>
              <a:t>spring-core-5.0.2.RELEASE.jar</a:t>
            </a:r>
            <a:r>
              <a:rPr lang="zh-CN" altLang="zh-CN" sz="2000" dirty="0">
                <a:latin typeface="+mn-lt"/>
                <a:ea typeface="+mn-ea"/>
                <a:cs typeface="+mn-ea"/>
                <a:sym typeface="+mn-lt"/>
              </a:rPr>
              <a:t>、</a:t>
            </a:r>
            <a:r>
              <a:rPr lang="de-DE" altLang="zh-CN" sz="2000" b="1" dirty="0">
                <a:solidFill>
                  <a:srgbClr val="FF0000"/>
                </a:solidFill>
                <a:latin typeface="+mn-lt"/>
                <a:ea typeface="+mn-ea"/>
                <a:cs typeface="+mn-ea"/>
                <a:sym typeface="+mn-lt"/>
              </a:rPr>
              <a:t>spring-beans-5.0.2.RELEASE.jar</a:t>
            </a:r>
            <a:r>
              <a:rPr lang="zh-CN" altLang="zh-CN" sz="2000" dirty="0">
                <a:latin typeface="+mn-lt"/>
                <a:ea typeface="+mn-ea"/>
                <a:cs typeface="+mn-ea"/>
                <a:sym typeface="+mn-lt"/>
              </a:rPr>
              <a:t>、</a:t>
            </a:r>
            <a:r>
              <a:rPr lang="de-DE" altLang="zh-CN" sz="2000" b="1" dirty="0">
                <a:solidFill>
                  <a:srgbClr val="FF0000"/>
                </a:solidFill>
                <a:latin typeface="+mn-lt"/>
                <a:ea typeface="+mn-ea"/>
                <a:cs typeface="+mn-ea"/>
                <a:sym typeface="+mn-lt"/>
              </a:rPr>
              <a:t>spring-context-5.0.2.RELEASE.jar</a:t>
            </a:r>
            <a:r>
              <a:rPr lang="zh-CN" altLang="zh-CN" sz="2000" dirty="0">
                <a:latin typeface="+mn-lt"/>
                <a:ea typeface="+mn-ea"/>
                <a:cs typeface="+mn-ea"/>
                <a:sym typeface="+mn-lt"/>
              </a:rPr>
              <a:t>和</a:t>
            </a:r>
            <a:r>
              <a:rPr lang="de-DE" altLang="zh-CN" sz="2000" b="1" dirty="0">
                <a:solidFill>
                  <a:srgbClr val="FF0000"/>
                </a:solidFill>
                <a:latin typeface="+mn-lt"/>
                <a:ea typeface="+mn-ea"/>
                <a:cs typeface="+mn-ea"/>
                <a:sym typeface="+mn-lt"/>
              </a:rPr>
              <a:t>spring-expression-5.0.2.RELEASE.jar</a:t>
            </a:r>
            <a:r>
              <a:rPr lang="zh-CN" altLang="zh-CN" sz="2000" dirty="0">
                <a:latin typeface="+mn-lt"/>
                <a:ea typeface="+mn-ea"/>
                <a:cs typeface="+mn-ea"/>
                <a:sym typeface="+mn-lt"/>
              </a:rPr>
              <a:t>，分别对应</a:t>
            </a:r>
            <a:r>
              <a:rPr lang="de-DE" altLang="zh-CN" sz="2000" dirty="0">
                <a:latin typeface="+mn-lt"/>
                <a:ea typeface="+mn-ea"/>
                <a:cs typeface="+mn-ea"/>
                <a:sym typeface="+mn-lt"/>
              </a:rPr>
              <a:t>Spring</a:t>
            </a:r>
            <a:r>
              <a:rPr lang="zh-CN" altLang="zh-CN" sz="2000" dirty="0">
                <a:latin typeface="+mn-lt"/>
                <a:ea typeface="+mn-ea"/>
                <a:cs typeface="+mn-ea"/>
                <a:sym typeface="+mn-lt"/>
              </a:rPr>
              <a:t>核心容器的四个模块：</a:t>
            </a:r>
            <a:r>
              <a:rPr lang="de-DE" altLang="zh-CN" sz="2000" dirty="0">
                <a:latin typeface="+mn-lt"/>
                <a:ea typeface="+mn-ea"/>
                <a:cs typeface="+mn-ea"/>
                <a:sym typeface="+mn-lt"/>
              </a:rPr>
              <a:t>Spring-core</a:t>
            </a:r>
            <a:r>
              <a:rPr lang="zh-CN" altLang="zh-CN" sz="2000" dirty="0">
                <a:latin typeface="+mn-lt"/>
                <a:ea typeface="+mn-ea"/>
                <a:cs typeface="+mn-ea"/>
                <a:sym typeface="+mn-lt"/>
              </a:rPr>
              <a:t>模块、</a:t>
            </a:r>
            <a:r>
              <a:rPr lang="de-DE" altLang="zh-CN" sz="2000" dirty="0">
                <a:latin typeface="+mn-lt"/>
                <a:ea typeface="+mn-ea"/>
                <a:cs typeface="+mn-ea"/>
                <a:sym typeface="+mn-lt"/>
              </a:rPr>
              <a:t>Spring-beans</a:t>
            </a:r>
            <a:r>
              <a:rPr lang="zh-CN" altLang="zh-CN" sz="2000" dirty="0">
                <a:latin typeface="+mn-lt"/>
                <a:ea typeface="+mn-ea"/>
                <a:cs typeface="+mn-ea"/>
                <a:sym typeface="+mn-lt"/>
              </a:rPr>
              <a:t>模块、</a:t>
            </a:r>
            <a:r>
              <a:rPr lang="de-DE" altLang="zh-CN" sz="2000" dirty="0">
                <a:latin typeface="+mn-lt"/>
                <a:ea typeface="+mn-ea"/>
                <a:cs typeface="+mn-ea"/>
                <a:sym typeface="+mn-lt"/>
              </a:rPr>
              <a:t>Spring-context</a:t>
            </a:r>
            <a:r>
              <a:rPr lang="zh-CN" altLang="zh-CN" sz="2000" dirty="0">
                <a:latin typeface="+mn-lt"/>
                <a:ea typeface="+mn-ea"/>
                <a:cs typeface="+mn-ea"/>
                <a:sym typeface="+mn-lt"/>
              </a:rPr>
              <a:t>模块和</a:t>
            </a:r>
            <a:r>
              <a:rPr lang="de-DE" altLang="zh-CN" sz="2000" dirty="0">
                <a:latin typeface="+mn-lt"/>
                <a:ea typeface="+mn-ea"/>
                <a:cs typeface="+mn-ea"/>
                <a:sym typeface="+mn-lt"/>
              </a:rPr>
              <a:t>Spring-expression</a:t>
            </a:r>
            <a:r>
              <a:rPr lang="zh-CN" altLang="zh-CN" sz="2000" dirty="0">
                <a:latin typeface="+mn-lt"/>
                <a:ea typeface="+mn-ea"/>
                <a:cs typeface="+mn-ea"/>
                <a:sym typeface="+mn-lt"/>
              </a:rPr>
              <a:t>模块。</a:t>
            </a:r>
          </a:p>
          <a:p>
            <a:pPr marL="342900" indent="-342900">
              <a:spcBef>
                <a:spcPts val="600"/>
              </a:spcBef>
              <a:spcAft>
                <a:spcPts val="600"/>
              </a:spcAft>
              <a:buFont typeface="Wingdings" panose="05000000000000000000" pitchFamily="2" charset="2"/>
              <a:buChar char="ü"/>
            </a:pPr>
            <a:r>
              <a:rPr lang="de-DE" altLang="zh-CN" sz="2000" dirty="0">
                <a:latin typeface="+mn-lt"/>
                <a:ea typeface="+mn-ea"/>
                <a:cs typeface="+mn-ea"/>
                <a:sym typeface="+mn-lt"/>
              </a:rPr>
              <a:t>schema</a:t>
            </a:r>
            <a:r>
              <a:rPr lang="zh-CN" altLang="zh-CN" sz="2000" dirty="0">
                <a:latin typeface="+mn-lt"/>
                <a:ea typeface="+mn-ea"/>
                <a:cs typeface="+mn-ea"/>
                <a:sym typeface="+mn-lt"/>
              </a:rPr>
              <a:t>目录包含开发</a:t>
            </a:r>
            <a:r>
              <a:rPr lang="de-DE" altLang="zh-CN" sz="2000" dirty="0">
                <a:latin typeface="+mn-lt"/>
                <a:ea typeface="+mn-ea"/>
                <a:cs typeface="+mn-ea"/>
                <a:sym typeface="+mn-lt"/>
              </a:rPr>
              <a:t>Spring</a:t>
            </a:r>
            <a:r>
              <a:rPr lang="zh-CN" altLang="zh-CN" sz="2000" dirty="0">
                <a:latin typeface="+mn-lt"/>
                <a:ea typeface="+mn-ea"/>
                <a:cs typeface="+mn-ea"/>
                <a:sym typeface="+mn-lt"/>
              </a:rPr>
              <a:t>应用所需要的</a:t>
            </a:r>
            <a:r>
              <a:rPr lang="de-DE" altLang="zh-CN" sz="2000" dirty="0">
                <a:latin typeface="+mn-lt"/>
                <a:ea typeface="+mn-ea"/>
                <a:cs typeface="+mn-ea"/>
                <a:sym typeface="+mn-lt"/>
              </a:rPr>
              <a:t>schema</a:t>
            </a:r>
            <a:r>
              <a:rPr lang="zh-CN" altLang="zh-CN" sz="2000" dirty="0">
                <a:latin typeface="+mn-lt"/>
                <a:ea typeface="+mn-ea"/>
                <a:cs typeface="+mn-ea"/>
                <a:sym typeface="+mn-lt"/>
              </a:rPr>
              <a:t>文件，这些</a:t>
            </a:r>
            <a:r>
              <a:rPr lang="de-DE" altLang="zh-CN" sz="2000" dirty="0">
                <a:latin typeface="+mn-lt"/>
                <a:ea typeface="+mn-ea"/>
                <a:cs typeface="+mn-ea"/>
                <a:sym typeface="+mn-lt"/>
              </a:rPr>
              <a:t>schema</a:t>
            </a:r>
            <a:r>
              <a:rPr lang="zh-CN" altLang="zh-CN" sz="2000" dirty="0">
                <a:latin typeface="+mn-lt"/>
                <a:ea typeface="+mn-ea"/>
                <a:cs typeface="+mn-ea"/>
                <a:sym typeface="+mn-lt"/>
              </a:rPr>
              <a:t>文件定义了</a:t>
            </a:r>
            <a:r>
              <a:rPr lang="de-DE" altLang="zh-CN" sz="2000" dirty="0">
                <a:latin typeface="+mn-lt"/>
                <a:ea typeface="+mn-ea"/>
                <a:cs typeface="+mn-ea"/>
                <a:sym typeface="+mn-lt"/>
              </a:rPr>
              <a:t>Spring</a:t>
            </a:r>
            <a:r>
              <a:rPr lang="zh-CN" altLang="zh-CN" sz="2000" dirty="0">
                <a:latin typeface="+mn-lt"/>
                <a:ea typeface="+mn-ea"/>
                <a:cs typeface="+mn-ea"/>
                <a:sym typeface="+mn-lt"/>
              </a:rPr>
              <a:t>相关配置文件的约束。</a:t>
            </a:r>
            <a:endParaRPr lang="zh-CN" altLang="en-US" sz="2000" dirty="0">
              <a:latin typeface="+mn-lt"/>
              <a:ea typeface="+mn-ea"/>
              <a:cs typeface="+mn-ea"/>
              <a:sym typeface="+mn-lt"/>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5045B24F-5173-4D88-85B7-49772C6F0159}"/>
              </a:ext>
            </a:extLst>
          </p:cNvPr>
          <p:cNvSpPr>
            <a:spLocks noGrp="1"/>
          </p:cNvSpPr>
          <p:nvPr>
            <p:ph type="title"/>
          </p:nvPr>
        </p:nvSpPr>
        <p:spPr>
          <a:xfrm>
            <a:off x="307777" y="692696"/>
            <a:ext cx="7772400" cy="6591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a:t>
            </a:r>
            <a:r>
              <a:rPr lang="de-DE" altLang="zh-CN" sz="2400" dirty="0">
                <a:solidFill>
                  <a:schemeClr val="tx1"/>
                </a:solidFill>
                <a:latin typeface="+mn-lt"/>
                <a:ea typeface="+mn-ea"/>
                <a:cs typeface="+mn-ea"/>
                <a:sym typeface="+mn-lt"/>
              </a:rPr>
              <a:t>commons.logging</a:t>
            </a:r>
            <a:r>
              <a:rPr lang="zh-CN" altLang="zh-CN" sz="2400" dirty="0">
                <a:solidFill>
                  <a:schemeClr val="tx1"/>
                </a:solidFill>
                <a:latin typeface="+mn-lt"/>
                <a:ea typeface="+mn-ea"/>
                <a:cs typeface="+mn-ea"/>
                <a:sym typeface="+mn-lt"/>
              </a:rPr>
              <a:t>的</a:t>
            </a:r>
            <a:r>
              <a:rPr lang="de-DE" altLang="zh-CN" sz="2400" dirty="0">
                <a:solidFill>
                  <a:schemeClr val="tx1"/>
                </a:solidFill>
                <a:latin typeface="+mn-lt"/>
                <a:ea typeface="+mn-ea"/>
                <a:cs typeface="+mn-ea"/>
                <a:sym typeface="+mn-lt"/>
              </a:rPr>
              <a:t>JAR</a:t>
            </a:r>
            <a:r>
              <a:rPr lang="zh-CN" altLang="zh-CN" sz="2400" dirty="0">
                <a:solidFill>
                  <a:schemeClr val="tx1"/>
                </a:solidFill>
                <a:latin typeface="+mn-lt"/>
                <a:ea typeface="+mn-ea"/>
                <a:cs typeface="+mn-ea"/>
                <a:sym typeface="+mn-lt"/>
              </a:rPr>
              <a:t>包</a:t>
            </a:r>
            <a:endParaRPr lang="zh-CN" altLang="en-US" sz="2400" dirty="0">
              <a:solidFill>
                <a:schemeClr val="tx1"/>
              </a:solidFill>
              <a:latin typeface="+mn-lt"/>
              <a:ea typeface="+mn-ea"/>
              <a:cs typeface="+mn-ea"/>
              <a:sym typeface="+mn-lt"/>
            </a:endParaRPr>
          </a:p>
        </p:txBody>
      </p:sp>
      <p:sp>
        <p:nvSpPr>
          <p:cNvPr id="33795" name="文本框 3">
            <a:extLst>
              <a:ext uri="{FF2B5EF4-FFF2-40B4-BE49-F238E27FC236}">
                <a16:creationId xmlns:a16="http://schemas.microsoft.com/office/drawing/2014/main" id="{A56AA7A4-5972-47A1-BFE7-DFBB84389FE8}"/>
              </a:ext>
            </a:extLst>
          </p:cNvPr>
          <p:cNvSpPr txBox="1">
            <a:spLocks noChangeArrowheads="1"/>
          </p:cNvSpPr>
          <p:nvPr/>
        </p:nvSpPr>
        <p:spPr bwMode="auto">
          <a:xfrm>
            <a:off x="539552" y="1557338"/>
            <a:ext cx="815042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ts val="600"/>
              </a:spcBef>
              <a:spcAft>
                <a:spcPts val="600"/>
              </a:spcAft>
              <a:buFont typeface="Wingdings" panose="05000000000000000000" pitchFamily="2" charset="2"/>
              <a:buChar char="ü"/>
            </a:pPr>
            <a:r>
              <a:rPr lang="de-DE" altLang="zh-CN" sz="2000" dirty="0">
                <a:latin typeface="+mn-lt"/>
                <a:ea typeface="+mn-ea"/>
                <a:cs typeface="+mn-ea"/>
                <a:sym typeface="+mn-lt"/>
              </a:rPr>
              <a:t>Spring</a:t>
            </a:r>
            <a:r>
              <a:rPr lang="zh-CN" altLang="zh-CN" sz="2000" dirty="0">
                <a:latin typeface="+mn-lt"/>
                <a:ea typeface="+mn-ea"/>
                <a:cs typeface="+mn-ea"/>
                <a:sym typeface="+mn-lt"/>
              </a:rPr>
              <a:t>框架依赖于</a:t>
            </a:r>
            <a:r>
              <a:rPr lang="de-DE" altLang="zh-CN" sz="2000" dirty="0">
                <a:latin typeface="+mn-lt"/>
                <a:ea typeface="+mn-ea"/>
                <a:cs typeface="+mn-ea"/>
                <a:sym typeface="+mn-lt"/>
              </a:rPr>
              <a:t>Apache Commons Logging</a:t>
            </a:r>
            <a:r>
              <a:rPr lang="zh-CN" altLang="zh-CN" sz="2000" dirty="0">
                <a:latin typeface="+mn-lt"/>
                <a:ea typeface="+mn-ea"/>
                <a:cs typeface="+mn-ea"/>
                <a:sym typeface="+mn-lt"/>
              </a:rPr>
              <a:t>组件，该组件的</a:t>
            </a:r>
            <a:r>
              <a:rPr lang="de-DE" altLang="zh-CN" sz="2000" dirty="0">
                <a:latin typeface="+mn-lt"/>
                <a:ea typeface="+mn-ea"/>
                <a:cs typeface="+mn-ea"/>
                <a:sym typeface="+mn-lt"/>
              </a:rPr>
              <a:t>JAR</a:t>
            </a:r>
            <a:r>
              <a:rPr lang="zh-CN" altLang="zh-CN" sz="2000" dirty="0">
                <a:latin typeface="+mn-lt"/>
                <a:ea typeface="+mn-ea"/>
                <a:cs typeface="+mn-ea"/>
                <a:sym typeface="+mn-lt"/>
              </a:rPr>
              <a:t>包可以通过网址“</a:t>
            </a:r>
            <a:r>
              <a:rPr lang="de-DE" altLang="zh-CN" sz="2000" dirty="0">
                <a:solidFill>
                  <a:srgbClr val="0F06BA"/>
                </a:solidFill>
                <a:latin typeface="+mn-lt"/>
                <a:ea typeface="+mn-ea"/>
                <a:cs typeface="+mn-ea"/>
                <a:sym typeface="+mn-lt"/>
              </a:rPr>
              <a:t>http://commons.apache.org/proper/commons-logging/download_logging.cgi</a:t>
            </a:r>
            <a:r>
              <a:rPr lang="zh-CN" altLang="zh-CN" sz="2000" dirty="0">
                <a:latin typeface="+mn-lt"/>
                <a:ea typeface="+mn-ea"/>
                <a:cs typeface="+mn-ea"/>
                <a:sym typeface="+mn-lt"/>
              </a:rPr>
              <a:t>”下载，</a:t>
            </a:r>
            <a:r>
              <a:rPr lang="zh-CN" altLang="en-US" sz="2000" dirty="0">
                <a:latin typeface="+mn-lt"/>
                <a:ea typeface="+mn-ea"/>
                <a:cs typeface="+mn-ea"/>
                <a:sym typeface="+mn-lt"/>
              </a:rPr>
              <a:t>本课程提供的</a:t>
            </a:r>
            <a:r>
              <a:rPr lang="zh-CN" altLang="zh-CN" sz="2000" dirty="0">
                <a:latin typeface="+mn-lt"/>
                <a:ea typeface="+mn-ea"/>
                <a:cs typeface="+mn-ea"/>
                <a:sym typeface="+mn-lt"/>
              </a:rPr>
              <a:t>是“</a:t>
            </a:r>
            <a:r>
              <a:rPr lang="de-DE" altLang="zh-CN" sz="2000" dirty="0">
                <a:latin typeface="+mn-lt"/>
                <a:ea typeface="+mn-ea"/>
                <a:cs typeface="+mn-ea"/>
                <a:sym typeface="+mn-lt"/>
              </a:rPr>
              <a:t>commons-logging-1.2-bin.zip</a:t>
            </a:r>
            <a:r>
              <a:rPr lang="zh-CN" altLang="zh-CN" sz="2000" dirty="0">
                <a:latin typeface="+mn-lt"/>
                <a:ea typeface="+mn-ea"/>
                <a:cs typeface="+mn-ea"/>
                <a:sym typeface="+mn-lt"/>
              </a:rPr>
              <a:t>”，解压缩后，可找到 “</a:t>
            </a:r>
            <a:r>
              <a:rPr lang="de-DE" altLang="zh-CN" sz="2000" dirty="0">
                <a:latin typeface="+mn-lt"/>
                <a:ea typeface="+mn-ea"/>
                <a:cs typeface="+mn-ea"/>
                <a:sym typeface="+mn-lt"/>
              </a:rPr>
              <a:t>commons-logging-1.2.jar</a:t>
            </a:r>
            <a:r>
              <a:rPr lang="zh-CN" altLang="zh-CN" sz="2000" dirty="0">
                <a:latin typeface="+mn-lt"/>
                <a:ea typeface="+mn-ea"/>
                <a:cs typeface="+mn-ea"/>
                <a:sym typeface="+mn-lt"/>
              </a:rPr>
              <a:t>”</a:t>
            </a:r>
          </a:p>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对于</a:t>
            </a:r>
            <a:r>
              <a:rPr lang="de-DE" altLang="zh-CN" sz="2000" dirty="0">
                <a:latin typeface="+mn-lt"/>
                <a:ea typeface="+mn-ea"/>
                <a:cs typeface="+mn-ea"/>
                <a:sym typeface="+mn-lt"/>
              </a:rPr>
              <a:t>Spring</a:t>
            </a:r>
            <a:r>
              <a:rPr lang="zh-CN" altLang="zh-CN" sz="2000" dirty="0">
                <a:latin typeface="+mn-lt"/>
                <a:ea typeface="+mn-ea"/>
                <a:cs typeface="+mn-ea"/>
                <a:sym typeface="+mn-lt"/>
              </a:rPr>
              <a:t>框架的初学者，开发</a:t>
            </a:r>
            <a:r>
              <a:rPr lang="de-DE" altLang="zh-CN" sz="2000" dirty="0">
                <a:latin typeface="+mn-lt"/>
                <a:ea typeface="+mn-ea"/>
                <a:cs typeface="+mn-ea"/>
                <a:sym typeface="+mn-lt"/>
              </a:rPr>
              <a:t>Spring</a:t>
            </a:r>
            <a:r>
              <a:rPr lang="zh-CN" altLang="zh-CN" sz="2000" dirty="0">
                <a:latin typeface="+mn-lt"/>
                <a:ea typeface="+mn-ea"/>
                <a:cs typeface="+mn-ea"/>
                <a:sym typeface="+mn-lt"/>
              </a:rPr>
              <a:t>应用时，只需要</a:t>
            </a:r>
            <a:r>
              <a:rPr lang="zh-CN" altLang="zh-CN" sz="2000" dirty="0">
                <a:solidFill>
                  <a:srgbClr val="0F06BA"/>
                </a:solidFill>
                <a:latin typeface="+mn-lt"/>
                <a:ea typeface="+mn-ea"/>
                <a:cs typeface="+mn-ea"/>
                <a:sym typeface="+mn-lt"/>
              </a:rPr>
              <a:t>将</a:t>
            </a:r>
            <a:r>
              <a:rPr lang="de-DE"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的四个基础包和</a:t>
            </a:r>
            <a:r>
              <a:rPr lang="de-DE" altLang="zh-CN" sz="2000" dirty="0">
                <a:solidFill>
                  <a:srgbClr val="0F06BA"/>
                </a:solidFill>
                <a:latin typeface="+mn-lt"/>
                <a:ea typeface="+mn-ea"/>
                <a:cs typeface="+mn-ea"/>
                <a:sym typeface="+mn-lt"/>
              </a:rPr>
              <a:t>commons-logging-1.2.jar</a:t>
            </a:r>
            <a:r>
              <a:rPr lang="zh-CN" altLang="zh-CN" sz="2000" dirty="0">
                <a:solidFill>
                  <a:srgbClr val="0F06BA"/>
                </a:solidFill>
                <a:latin typeface="+mn-lt"/>
                <a:ea typeface="+mn-ea"/>
                <a:cs typeface="+mn-ea"/>
                <a:sym typeface="+mn-lt"/>
              </a:rPr>
              <a:t>复制到</a:t>
            </a:r>
            <a:r>
              <a:rPr lang="de-DE" altLang="zh-CN" sz="2000" dirty="0">
                <a:solidFill>
                  <a:srgbClr val="0F06BA"/>
                </a:solidFill>
                <a:latin typeface="+mn-lt"/>
                <a:ea typeface="+mn-ea"/>
                <a:cs typeface="+mn-ea"/>
                <a:sym typeface="+mn-lt"/>
              </a:rPr>
              <a:t>Web</a:t>
            </a:r>
            <a:r>
              <a:rPr lang="zh-CN" altLang="zh-CN" sz="2000" dirty="0">
                <a:solidFill>
                  <a:srgbClr val="0F06BA"/>
                </a:solidFill>
                <a:latin typeface="+mn-lt"/>
                <a:ea typeface="+mn-ea"/>
                <a:cs typeface="+mn-ea"/>
                <a:sym typeface="+mn-lt"/>
              </a:rPr>
              <a:t>应用的</a:t>
            </a:r>
            <a:r>
              <a:rPr lang="de-DE" altLang="zh-CN" sz="2000" dirty="0">
                <a:solidFill>
                  <a:srgbClr val="0F06BA"/>
                </a:solidFill>
                <a:latin typeface="+mn-lt"/>
                <a:ea typeface="+mn-ea"/>
                <a:cs typeface="+mn-ea"/>
                <a:sym typeface="+mn-lt"/>
              </a:rPr>
              <a:t>WEB-INF/lib</a:t>
            </a:r>
            <a:r>
              <a:rPr lang="zh-CN" altLang="zh-CN" sz="2000" dirty="0">
                <a:solidFill>
                  <a:srgbClr val="0F06BA"/>
                </a:solidFill>
                <a:latin typeface="+mn-lt"/>
                <a:ea typeface="+mn-ea"/>
                <a:cs typeface="+mn-ea"/>
                <a:sym typeface="+mn-lt"/>
              </a:rPr>
              <a:t>目录下</a:t>
            </a:r>
            <a:r>
              <a:rPr lang="zh-CN" altLang="zh-CN" sz="2000" dirty="0">
                <a:latin typeface="+mn-lt"/>
                <a:ea typeface="+mn-ea"/>
                <a:cs typeface="+mn-ea"/>
                <a:sym typeface="+mn-lt"/>
              </a:rPr>
              <a:t>即可。</a:t>
            </a:r>
            <a:endParaRPr lang="en-US" altLang="zh-CN" sz="2000" dirty="0">
              <a:latin typeface="+mn-lt"/>
              <a:ea typeface="+mn-ea"/>
              <a:cs typeface="+mn-ea"/>
              <a:sym typeface="+mn-lt"/>
            </a:endParaRPr>
          </a:p>
          <a:p>
            <a:pPr marL="342900" indent="-342900">
              <a:spcBef>
                <a:spcPts val="600"/>
              </a:spcBef>
              <a:spcAft>
                <a:spcPts val="600"/>
              </a:spcAft>
              <a:buFont typeface="Wingdings" panose="05000000000000000000" pitchFamily="2" charset="2"/>
              <a:buChar char="ü"/>
            </a:pPr>
            <a:r>
              <a:rPr lang="zh-CN" altLang="en-US" sz="2000" dirty="0">
                <a:latin typeface="+mn-lt"/>
                <a:ea typeface="+mn-ea"/>
                <a:cs typeface="+mn-ea"/>
                <a:sym typeface="+mn-lt"/>
              </a:rPr>
              <a:t>如果</a:t>
            </a:r>
            <a:r>
              <a:rPr lang="zh-CN" altLang="zh-CN" sz="2000" dirty="0">
                <a:latin typeface="+mn-lt"/>
                <a:ea typeface="+mn-ea"/>
                <a:cs typeface="+mn-ea"/>
                <a:sym typeface="+mn-lt"/>
              </a:rPr>
              <a:t>不明白需要哪些</a:t>
            </a:r>
            <a:r>
              <a:rPr lang="de-DE" altLang="zh-CN" sz="2000" dirty="0">
                <a:latin typeface="+mn-lt"/>
                <a:ea typeface="+mn-ea"/>
                <a:cs typeface="+mn-ea"/>
                <a:sym typeface="+mn-lt"/>
              </a:rPr>
              <a:t>JAR</a:t>
            </a:r>
            <a:r>
              <a:rPr lang="zh-CN" altLang="zh-CN" sz="2000" dirty="0">
                <a:latin typeface="+mn-lt"/>
                <a:ea typeface="+mn-ea"/>
                <a:cs typeface="+mn-ea"/>
                <a:sym typeface="+mn-lt"/>
              </a:rPr>
              <a:t>包时，可以将</a:t>
            </a:r>
            <a:r>
              <a:rPr lang="de-DE" altLang="zh-CN" sz="2000" dirty="0">
                <a:latin typeface="+mn-lt"/>
                <a:ea typeface="+mn-ea"/>
                <a:cs typeface="+mn-ea"/>
                <a:sym typeface="+mn-lt"/>
              </a:rPr>
              <a:t>Spring</a:t>
            </a:r>
            <a:r>
              <a:rPr lang="zh-CN" altLang="zh-CN" sz="2000" dirty="0">
                <a:latin typeface="+mn-lt"/>
                <a:ea typeface="+mn-ea"/>
                <a:cs typeface="+mn-ea"/>
                <a:sym typeface="+mn-lt"/>
              </a:rPr>
              <a:t>的</a:t>
            </a:r>
            <a:r>
              <a:rPr lang="de-DE" altLang="zh-CN" sz="2000" dirty="0">
                <a:latin typeface="+mn-lt"/>
                <a:ea typeface="+mn-ea"/>
                <a:cs typeface="+mn-ea"/>
                <a:sym typeface="+mn-lt"/>
              </a:rPr>
              <a:t>libs</a:t>
            </a:r>
            <a:r>
              <a:rPr lang="zh-CN" altLang="zh-CN" sz="2000" dirty="0">
                <a:latin typeface="+mn-lt"/>
                <a:ea typeface="+mn-ea"/>
                <a:cs typeface="+mn-ea"/>
                <a:sym typeface="+mn-lt"/>
              </a:rPr>
              <a:t>目录中</a:t>
            </a:r>
            <a:r>
              <a:rPr lang="de-DE" altLang="zh-CN" sz="2000" dirty="0">
                <a:latin typeface="+mn-lt"/>
                <a:ea typeface="+mn-ea"/>
                <a:cs typeface="+mn-ea"/>
                <a:sym typeface="+mn-lt"/>
              </a:rPr>
              <a:t>spring-XXX-5.0.2.RELEASE.jar</a:t>
            </a:r>
            <a:r>
              <a:rPr lang="zh-CN" altLang="zh-CN" sz="2000" dirty="0">
                <a:latin typeface="+mn-lt"/>
                <a:ea typeface="+mn-ea"/>
                <a:cs typeface="+mn-ea"/>
                <a:sym typeface="+mn-lt"/>
              </a:rPr>
              <a:t>全部复制到</a:t>
            </a:r>
            <a:r>
              <a:rPr lang="de-DE" altLang="zh-CN" sz="2000" dirty="0">
                <a:latin typeface="+mn-lt"/>
                <a:ea typeface="+mn-ea"/>
                <a:cs typeface="+mn-ea"/>
                <a:sym typeface="+mn-lt"/>
              </a:rPr>
              <a:t>WEB-INF/lib</a:t>
            </a:r>
            <a:r>
              <a:rPr lang="zh-CN" altLang="zh-CN" sz="2000" dirty="0">
                <a:latin typeface="+mn-lt"/>
                <a:ea typeface="+mn-ea"/>
                <a:cs typeface="+mn-ea"/>
                <a:sym typeface="+mn-lt"/>
              </a:rPr>
              <a:t>目录下即可。</a:t>
            </a:r>
            <a:endParaRPr lang="zh-CN" altLang="en-US" sz="2000" dirty="0">
              <a:latin typeface="+mn-lt"/>
              <a:ea typeface="+mn-ea"/>
              <a:cs typeface="+mn-ea"/>
              <a:sym typeface="+mn-lt"/>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53BA3957-25A4-4F48-885A-76B200F07232}"/>
              </a:ext>
            </a:extLst>
          </p:cNvPr>
          <p:cNvSpPr>
            <a:spLocks noGrp="1"/>
          </p:cNvSpPr>
          <p:nvPr>
            <p:ph type="title"/>
          </p:nvPr>
        </p:nvSpPr>
        <p:spPr>
          <a:xfrm>
            <a:off x="179512" y="519428"/>
            <a:ext cx="8229600" cy="993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1.3  </a:t>
            </a:r>
            <a:r>
              <a:rPr lang="zh-CN" altLang="zh-CN" sz="3200" dirty="0">
                <a:latin typeface="+mn-lt"/>
                <a:ea typeface="+mn-ea"/>
                <a:cs typeface="+mn-ea"/>
                <a:sym typeface="+mn-lt"/>
              </a:rPr>
              <a:t>使用</a:t>
            </a:r>
            <a:r>
              <a:rPr lang="en-US" altLang="zh-CN" sz="3200" dirty="0">
                <a:latin typeface="+mn-lt"/>
                <a:ea typeface="+mn-ea"/>
                <a:cs typeface="+mn-ea"/>
                <a:sym typeface="+mn-lt"/>
              </a:rPr>
              <a:t>Eclipse</a:t>
            </a:r>
            <a:r>
              <a:rPr lang="zh-CN" altLang="zh-CN" sz="3200" dirty="0">
                <a:latin typeface="+mn-lt"/>
                <a:ea typeface="+mn-ea"/>
                <a:cs typeface="+mn-ea"/>
                <a:sym typeface="+mn-lt"/>
              </a:rPr>
              <a:t>开发</a:t>
            </a:r>
            <a:r>
              <a:rPr lang="en-US" altLang="zh-CN" sz="3200" dirty="0">
                <a:latin typeface="+mn-lt"/>
                <a:ea typeface="+mn-ea"/>
                <a:cs typeface="+mn-ea"/>
                <a:sym typeface="+mn-lt"/>
              </a:rPr>
              <a:t>Spring</a:t>
            </a:r>
            <a:r>
              <a:rPr lang="zh-CN" altLang="zh-CN" sz="3200" dirty="0">
                <a:latin typeface="+mn-lt"/>
                <a:ea typeface="+mn-ea"/>
                <a:cs typeface="+mn-ea"/>
                <a:sym typeface="+mn-lt"/>
              </a:rPr>
              <a:t>入门程序</a:t>
            </a:r>
            <a:endParaRPr lang="zh-CN" altLang="en-US" sz="3200" dirty="0">
              <a:latin typeface="+mn-lt"/>
              <a:ea typeface="+mn-ea"/>
              <a:cs typeface="+mn-ea"/>
              <a:sym typeface="+mn-lt"/>
            </a:endParaRPr>
          </a:p>
        </p:txBody>
      </p:sp>
      <p:sp>
        <p:nvSpPr>
          <p:cNvPr id="34819" name="文本框 4">
            <a:extLst>
              <a:ext uri="{FF2B5EF4-FFF2-40B4-BE49-F238E27FC236}">
                <a16:creationId xmlns:a16="http://schemas.microsoft.com/office/drawing/2014/main" id="{7F287E4F-2D07-4FCE-B3AD-ABECD68C4876}"/>
              </a:ext>
            </a:extLst>
          </p:cNvPr>
          <p:cNvSpPr txBox="1">
            <a:spLocks noChangeArrowheads="1"/>
          </p:cNvSpPr>
          <p:nvPr/>
        </p:nvSpPr>
        <p:spPr bwMode="auto">
          <a:xfrm>
            <a:off x="215900" y="1412776"/>
            <a:ext cx="8712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defRPr kumimoji="1" sz="2400" b="1">
                <a:solidFill>
                  <a:schemeClr val="tx1"/>
                </a:solidFill>
                <a:latin typeface="+mn-lt"/>
                <a:ea typeface="+mn-ea"/>
                <a:cs typeface="+mn-ea"/>
              </a:defRPr>
            </a:lvl1pPr>
            <a:lvl2pPr algn="ctr">
              <a:defRPr kumimoji="1" sz="4400" b="1">
                <a:solidFill>
                  <a:srgbClr val="663300"/>
                </a:solidFill>
                <a:latin typeface="Times New Roman" panose="02020603050405020304" pitchFamily="18" charset="0"/>
                <a:ea typeface="宋体" panose="02010600030101010101" pitchFamily="2" charset="-122"/>
              </a:defRPr>
            </a:lvl2pPr>
            <a:lvl3pPr algn="ctr">
              <a:defRPr kumimoji="1" sz="4400" b="1">
                <a:solidFill>
                  <a:srgbClr val="663300"/>
                </a:solidFill>
                <a:latin typeface="Times New Roman" panose="02020603050405020304" pitchFamily="18" charset="0"/>
                <a:ea typeface="宋体" panose="02010600030101010101" pitchFamily="2" charset="-122"/>
              </a:defRPr>
            </a:lvl3pPr>
            <a:lvl4pPr algn="ctr">
              <a:defRPr kumimoji="1" sz="4400" b="1">
                <a:solidFill>
                  <a:srgbClr val="663300"/>
                </a:solidFill>
                <a:latin typeface="Times New Roman" panose="02020603050405020304" pitchFamily="18" charset="0"/>
                <a:ea typeface="宋体" panose="02010600030101010101" pitchFamily="2" charset="-122"/>
              </a:defRPr>
            </a:lvl4pPr>
            <a:lvl5pPr algn="ctr">
              <a:defRPr kumimoji="1" sz="4400" b="1">
                <a:solidFill>
                  <a:srgbClr val="663300"/>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r>
              <a:rPr lang="de-DE" altLang="zh-CN" dirty="0">
                <a:sym typeface="+mn-lt"/>
              </a:rPr>
              <a:t>1</a:t>
            </a:r>
            <a:r>
              <a:rPr lang="zh-CN" altLang="zh-CN" dirty="0">
                <a:sym typeface="+mn-lt"/>
              </a:rPr>
              <a:t>．使用</a:t>
            </a:r>
            <a:r>
              <a:rPr lang="de-DE" altLang="zh-CN" dirty="0">
                <a:sym typeface="+mn-lt"/>
              </a:rPr>
              <a:t>Eclipse</a:t>
            </a:r>
            <a:r>
              <a:rPr lang="zh-CN" altLang="zh-CN" dirty="0">
                <a:sym typeface="+mn-lt"/>
              </a:rPr>
              <a:t>创建</a:t>
            </a:r>
            <a:r>
              <a:rPr lang="de-DE" altLang="zh-CN" dirty="0">
                <a:sym typeface="+mn-lt"/>
              </a:rPr>
              <a:t>Web</a:t>
            </a:r>
            <a:r>
              <a:rPr lang="zh-CN" altLang="zh-CN" dirty="0">
                <a:sym typeface="+mn-lt"/>
              </a:rPr>
              <a:t>应用并导入</a:t>
            </a:r>
            <a:r>
              <a:rPr lang="de-DE" altLang="zh-CN" dirty="0">
                <a:sym typeface="+mn-lt"/>
              </a:rPr>
              <a:t>JAR</a:t>
            </a:r>
            <a:r>
              <a:rPr lang="zh-CN" altLang="zh-CN" dirty="0">
                <a:sym typeface="+mn-lt"/>
              </a:rPr>
              <a:t>包</a:t>
            </a:r>
            <a:endParaRPr lang="zh-CN" altLang="en-US" dirty="0">
              <a:sym typeface="+mn-lt"/>
            </a:endParaRPr>
          </a:p>
        </p:txBody>
      </p:sp>
      <p:pic>
        <p:nvPicPr>
          <p:cNvPr id="34820" name="Picture 2">
            <a:extLst>
              <a:ext uri="{FF2B5EF4-FFF2-40B4-BE49-F238E27FC236}">
                <a16:creationId xmlns:a16="http://schemas.microsoft.com/office/drawing/2014/main" id="{D4C307DD-E7F3-4794-AF3C-4ED92090D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090738"/>
            <a:ext cx="4105275"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1D16CC4C-36AE-422A-AE80-71628B0C268B}"/>
              </a:ext>
            </a:extLst>
          </p:cNvPr>
          <p:cNvSpPr txBox="1"/>
          <p:nvPr/>
        </p:nvSpPr>
        <p:spPr>
          <a:xfrm>
            <a:off x="7236296" y="0"/>
            <a:ext cx="1872208" cy="646331"/>
          </a:xfrm>
          <a:prstGeom prst="rect">
            <a:avLst/>
          </a:prstGeom>
          <a:noFill/>
        </p:spPr>
        <p:txBody>
          <a:bodyPr wrap="square" rtlCol="0">
            <a:spAutoFit/>
          </a:bodyPr>
          <a:lstStyle/>
          <a:p>
            <a:r>
              <a:rPr lang="zh-CN" altLang="en-US" dirty="0"/>
              <a:t>示例项目 </a:t>
            </a:r>
            <a:r>
              <a:rPr lang="en-US" altLang="zh-CN" dirty="0" err="1"/>
              <a:t>JavaEETEST</a:t>
            </a:r>
            <a:endParaRPr lang="zh-CN" altLang="en-US"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3F31A41-0DE1-4DA2-AC23-DF82CF40D5A3}"/>
              </a:ext>
            </a:extLst>
          </p:cNvPr>
          <p:cNvSpPr>
            <a:spLocks noGrp="1"/>
          </p:cNvSpPr>
          <p:nvPr>
            <p:ph type="title"/>
          </p:nvPr>
        </p:nvSpPr>
        <p:spPr>
          <a:xfrm>
            <a:off x="287338" y="620688"/>
            <a:ext cx="8229600" cy="865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 创建接口</a:t>
            </a:r>
            <a:r>
              <a:rPr lang="de-DE" altLang="zh-CN" sz="2400" dirty="0">
                <a:solidFill>
                  <a:schemeClr val="tx1"/>
                </a:solidFill>
                <a:latin typeface="+mn-lt"/>
                <a:ea typeface="+mn-ea"/>
                <a:cs typeface="+mn-ea"/>
                <a:sym typeface="+mn-lt"/>
              </a:rPr>
              <a:t>TestDao</a:t>
            </a:r>
            <a:endParaRPr lang="zh-CN" altLang="en-US" sz="2400" dirty="0">
              <a:solidFill>
                <a:schemeClr val="tx1"/>
              </a:solidFill>
              <a:latin typeface="+mn-lt"/>
              <a:ea typeface="+mn-ea"/>
              <a:cs typeface="+mn-ea"/>
              <a:sym typeface="+mn-lt"/>
            </a:endParaRPr>
          </a:p>
        </p:txBody>
      </p:sp>
      <p:sp>
        <p:nvSpPr>
          <p:cNvPr id="35843" name="文本框 3">
            <a:extLst>
              <a:ext uri="{FF2B5EF4-FFF2-40B4-BE49-F238E27FC236}">
                <a16:creationId xmlns:a16="http://schemas.microsoft.com/office/drawing/2014/main" id="{CB17486C-6ED2-4947-B207-FF6248386264}"/>
              </a:ext>
            </a:extLst>
          </p:cNvPr>
          <p:cNvSpPr txBox="1">
            <a:spLocks noChangeArrowheads="1"/>
          </p:cNvSpPr>
          <p:nvPr/>
        </p:nvSpPr>
        <p:spPr bwMode="auto">
          <a:xfrm>
            <a:off x="395536" y="1557338"/>
            <a:ext cx="846112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mn-lt"/>
                <a:ea typeface="+mn-ea"/>
                <a:cs typeface="+mn-ea"/>
                <a:sym typeface="+mn-lt"/>
              </a:rPr>
              <a:t>    </a:t>
            </a:r>
            <a:r>
              <a:rPr lang="zh-CN" altLang="zh-CN" sz="2400" dirty="0">
                <a:latin typeface="+mn-lt"/>
                <a:ea typeface="+mn-ea"/>
                <a:cs typeface="+mn-ea"/>
                <a:sym typeface="+mn-lt"/>
              </a:rPr>
              <a:t>在</a:t>
            </a:r>
            <a:r>
              <a:rPr lang="en-US" altLang="zh-CN" sz="2400" dirty="0" err="1">
                <a:latin typeface="+mn-lt"/>
                <a:ea typeface="+mn-ea"/>
                <a:cs typeface="+mn-ea"/>
                <a:sym typeface="+mn-lt"/>
              </a:rPr>
              <a:t>src</a:t>
            </a:r>
            <a:r>
              <a:rPr lang="zh-CN" altLang="zh-CN" sz="2400" dirty="0">
                <a:latin typeface="+mn-lt"/>
                <a:ea typeface="+mn-ea"/>
                <a:cs typeface="+mn-ea"/>
                <a:sym typeface="+mn-lt"/>
              </a:rPr>
              <a:t>目录下，创建一个</a:t>
            </a:r>
            <a:r>
              <a:rPr lang="en-US" altLang="zh-CN" sz="2400" dirty="0" err="1">
                <a:latin typeface="+mn-lt"/>
                <a:ea typeface="+mn-ea"/>
                <a:cs typeface="+mn-ea"/>
                <a:sym typeface="+mn-lt"/>
              </a:rPr>
              <a:t>dao</a:t>
            </a:r>
            <a:r>
              <a:rPr lang="zh-CN" altLang="zh-CN" sz="2400" dirty="0">
                <a:latin typeface="+mn-lt"/>
                <a:ea typeface="+mn-ea"/>
                <a:cs typeface="+mn-ea"/>
                <a:sym typeface="+mn-lt"/>
              </a:rPr>
              <a:t>包，并在</a:t>
            </a:r>
            <a:r>
              <a:rPr lang="en-US" altLang="zh-CN" sz="2400" dirty="0" err="1">
                <a:latin typeface="+mn-lt"/>
                <a:ea typeface="+mn-ea"/>
                <a:cs typeface="+mn-ea"/>
                <a:sym typeface="+mn-lt"/>
              </a:rPr>
              <a:t>dao</a:t>
            </a:r>
            <a:r>
              <a:rPr lang="zh-CN" altLang="zh-CN" sz="2400" dirty="0">
                <a:latin typeface="+mn-lt"/>
                <a:ea typeface="+mn-ea"/>
                <a:cs typeface="+mn-ea"/>
                <a:sym typeface="+mn-lt"/>
              </a:rPr>
              <a:t>包中创建接口</a:t>
            </a:r>
            <a:r>
              <a:rPr lang="en-US" altLang="zh-CN" sz="2400" dirty="0" err="1">
                <a:latin typeface="+mn-lt"/>
                <a:ea typeface="+mn-ea"/>
                <a:cs typeface="+mn-ea"/>
                <a:sym typeface="+mn-lt"/>
              </a:rPr>
              <a:t>TestDao</a:t>
            </a:r>
            <a:r>
              <a:rPr lang="zh-CN" altLang="zh-CN" sz="2400" dirty="0">
                <a:latin typeface="+mn-lt"/>
                <a:ea typeface="+mn-ea"/>
                <a:cs typeface="+mn-ea"/>
                <a:sym typeface="+mn-lt"/>
              </a:rPr>
              <a:t>，接口中定义一个</a:t>
            </a:r>
            <a:r>
              <a:rPr lang="en-US" altLang="zh-CN" sz="2400" dirty="0" err="1">
                <a:latin typeface="+mn-lt"/>
                <a:ea typeface="+mn-ea"/>
                <a:cs typeface="+mn-ea"/>
                <a:sym typeface="+mn-lt"/>
              </a:rPr>
              <a:t>sayHello</a:t>
            </a:r>
            <a:r>
              <a:rPr lang="en-US" altLang="zh-CN" sz="2400" dirty="0">
                <a:latin typeface="+mn-lt"/>
                <a:ea typeface="+mn-ea"/>
                <a:cs typeface="+mn-ea"/>
                <a:sym typeface="+mn-lt"/>
              </a:rPr>
              <a:t>()</a:t>
            </a:r>
            <a:r>
              <a:rPr lang="zh-CN" altLang="zh-CN" sz="2400" dirty="0">
                <a:latin typeface="+mn-lt"/>
                <a:ea typeface="+mn-ea"/>
                <a:cs typeface="+mn-ea"/>
                <a:sym typeface="+mn-lt"/>
              </a:rPr>
              <a:t>方法，代码如下：</a:t>
            </a:r>
          </a:p>
          <a:p>
            <a:pPr marL="628650"/>
            <a:endParaRPr lang="en-US" altLang="zh-CN" sz="2400" dirty="0">
              <a:solidFill>
                <a:srgbClr val="0F06BA"/>
              </a:solidFill>
              <a:latin typeface="+mn-lt"/>
              <a:ea typeface="+mn-ea"/>
              <a:cs typeface="+mn-ea"/>
              <a:sym typeface="+mn-lt"/>
            </a:endParaRPr>
          </a:p>
          <a:p>
            <a:pPr marL="628650"/>
            <a:r>
              <a:rPr lang="en-US" altLang="zh-CN" sz="2400" dirty="0">
                <a:solidFill>
                  <a:srgbClr val="0F06BA"/>
                </a:solidFill>
                <a:latin typeface="+mn-lt"/>
                <a:ea typeface="+mn-ea"/>
                <a:cs typeface="+mn-ea"/>
                <a:sym typeface="+mn-lt"/>
              </a:rPr>
              <a:t>package </a:t>
            </a:r>
            <a:r>
              <a:rPr lang="en-US" altLang="zh-CN" sz="2400" dirty="0" err="1">
                <a:solidFill>
                  <a:srgbClr val="0F06BA"/>
                </a:solidFill>
                <a:latin typeface="+mn-lt"/>
                <a:ea typeface="+mn-ea"/>
                <a:cs typeface="+mn-ea"/>
                <a:sym typeface="+mn-lt"/>
              </a:rPr>
              <a:t>dao</a:t>
            </a:r>
            <a:r>
              <a:rPr lang="en-US" altLang="zh-CN" sz="2400" dirty="0">
                <a:solidFill>
                  <a:srgbClr val="0F06BA"/>
                </a:solidFill>
                <a:latin typeface="+mn-lt"/>
                <a:ea typeface="+mn-ea"/>
                <a:cs typeface="+mn-ea"/>
                <a:sym typeface="+mn-lt"/>
              </a:rPr>
              <a:t>;</a:t>
            </a:r>
            <a:endParaRPr lang="zh-CN" altLang="zh-CN" sz="2400" dirty="0">
              <a:solidFill>
                <a:srgbClr val="0F06BA"/>
              </a:solidFill>
              <a:latin typeface="+mn-lt"/>
              <a:ea typeface="+mn-ea"/>
              <a:cs typeface="+mn-ea"/>
              <a:sym typeface="+mn-lt"/>
            </a:endParaRPr>
          </a:p>
          <a:p>
            <a:pPr marL="628650"/>
            <a:r>
              <a:rPr lang="en-US" altLang="zh-CN" sz="2400" dirty="0">
                <a:solidFill>
                  <a:srgbClr val="0F06BA"/>
                </a:solidFill>
                <a:latin typeface="+mn-lt"/>
                <a:ea typeface="+mn-ea"/>
                <a:cs typeface="+mn-ea"/>
                <a:sym typeface="+mn-lt"/>
              </a:rPr>
              <a:t>public interface </a:t>
            </a:r>
            <a:r>
              <a:rPr lang="en-US" altLang="zh-CN" sz="2400" dirty="0" err="1">
                <a:solidFill>
                  <a:srgbClr val="0F06BA"/>
                </a:solidFill>
                <a:latin typeface="+mn-lt"/>
                <a:ea typeface="+mn-ea"/>
                <a:cs typeface="+mn-ea"/>
                <a:sym typeface="+mn-lt"/>
              </a:rPr>
              <a:t>TestDao</a:t>
            </a:r>
            <a:r>
              <a:rPr lang="en-US" altLang="zh-CN" sz="2400" dirty="0">
                <a:solidFill>
                  <a:srgbClr val="0F06BA"/>
                </a:solidFill>
                <a:latin typeface="+mn-lt"/>
                <a:ea typeface="+mn-ea"/>
                <a:cs typeface="+mn-ea"/>
                <a:sym typeface="+mn-lt"/>
              </a:rPr>
              <a:t> {</a:t>
            </a:r>
            <a:endParaRPr lang="zh-CN" altLang="zh-CN" sz="2400" dirty="0">
              <a:solidFill>
                <a:srgbClr val="0F06BA"/>
              </a:solidFill>
              <a:latin typeface="+mn-lt"/>
              <a:ea typeface="+mn-ea"/>
              <a:cs typeface="+mn-ea"/>
              <a:sym typeface="+mn-lt"/>
            </a:endParaRPr>
          </a:p>
          <a:p>
            <a:pPr marL="628650"/>
            <a:r>
              <a:rPr lang="en-US" altLang="zh-CN" sz="2400" dirty="0">
                <a:solidFill>
                  <a:srgbClr val="0F06BA"/>
                </a:solidFill>
                <a:latin typeface="+mn-lt"/>
                <a:ea typeface="+mn-ea"/>
                <a:cs typeface="+mn-ea"/>
                <a:sym typeface="+mn-lt"/>
              </a:rPr>
              <a:t>	public void </a:t>
            </a:r>
            <a:r>
              <a:rPr lang="en-US" altLang="zh-CN" sz="2400" dirty="0" err="1">
                <a:solidFill>
                  <a:srgbClr val="0F06BA"/>
                </a:solidFill>
                <a:latin typeface="+mn-lt"/>
                <a:ea typeface="+mn-ea"/>
                <a:cs typeface="+mn-ea"/>
                <a:sym typeface="+mn-lt"/>
              </a:rPr>
              <a:t>sayHello</a:t>
            </a:r>
            <a:r>
              <a:rPr lang="en-US" altLang="zh-CN" sz="2400" dirty="0">
                <a:solidFill>
                  <a:srgbClr val="0F06BA"/>
                </a:solidFill>
                <a:latin typeface="+mn-lt"/>
                <a:ea typeface="+mn-ea"/>
                <a:cs typeface="+mn-ea"/>
                <a:sym typeface="+mn-lt"/>
              </a:rPr>
              <a:t>();</a:t>
            </a:r>
            <a:endParaRPr lang="zh-CN" altLang="zh-CN" sz="2400" dirty="0">
              <a:solidFill>
                <a:srgbClr val="0F06BA"/>
              </a:solidFill>
              <a:latin typeface="+mn-lt"/>
              <a:ea typeface="+mn-ea"/>
              <a:cs typeface="+mn-ea"/>
              <a:sym typeface="+mn-lt"/>
            </a:endParaRPr>
          </a:p>
          <a:p>
            <a:pPr marL="628650"/>
            <a:r>
              <a:rPr lang="en-US" altLang="zh-CN" sz="2400" dirty="0">
                <a:solidFill>
                  <a:srgbClr val="0F06BA"/>
                </a:solidFill>
                <a:latin typeface="+mn-lt"/>
                <a:ea typeface="+mn-ea"/>
                <a:cs typeface="+mn-ea"/>
                <a:sym typeface="+mn-lt"/>
              </a:rPr>
              <a:t>}</a:t>
            </a:r>
            <a:endParaRPr lang="zh-CN" altLang="en-US" sz="2400"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FB003BA2-02DF-4D99-954F-6FC6522B0B81}"/>
              </a:ext>
            </a:extLst>
          </p:cNvPr>
          <p:cNvSpPr txBox="1"/>
          <p:nvPr/>
        </p:nvSpPr>
        <p:spPr>
          <a:xfrm>
            <a:off x="7236296" y="0"/>
            <a:ext cx="1872208" cy="646331"/>
          </a:xfrm>
          <a:prstGeom prst="rect">
            <a:avLst/>
          </a:prstGeom>
          <a:noFill/>
        </p:spPr>
        <p:txBody>
          <a:bodyPr wrap="square" rtlCol="0">
            <a:spAutoFit/>
          </a:bodyPr>
          <a:lstStyle/>
          <a:p>
            <a:r>
              <a:rPr lang="zh-CN" altLang="en-US" dirty="0"/>
              <a:t>示例项目 </a:t>
            </a:r>
            <a:r>
              <a:rPr lang="en-US" altLang="zh-CN" dirty="0" err="1"/>
              <a:t>JavaEETEST</a:t>
            </a:r>
            <a:endParaRPr lang="zh-CN" altLang="en-US" dirty="0"/>
          </a:p>
        </p:txBody>
      </p:sp>
      <p:sp>
        <p:nvSpPr>
          <p:cNvPr id="6" name="文本框 5">
            <a:extLst>
              <a:ext uri="{FF2B5EF4-FFF2-40B4-BE49-F238E27FC236}">
                <a16:creationId xmlns:a16="http://schemas.microsoft.com/office/drawing/2014/main" id="{58BF76CF-4156-4ACA-A13A-64E8F1BE3E87}"/>
              </a:ext>
            </a:extLst>
          </p:cNvPr>
          <p:cNvSpPr txBox="1"/>
          <p:nvPr/>
        </p:nvSpPr>
        <p:spPr>
          <a:xfrm>
            <a:off x="4562767" y="6469868"/>
            <a:ext cx="4575242" cy="369332"/>
          </a:xfrm>
          <a:prstGeom prst="rect">
            <a:avLst/>
          </a:prstGeom>
          <a:noFill/>
        </p:spPr>
        <p:txBody>
          <a:bodyPr wrap="square">
            <a:spAutoFit/>
          </a:bodyPr>
          <a:lstStyle/>
          <a:p>
            <a:pPr algn="r"/>
            <a:r>
              <a:rPr lang="zh-CN" altLang="en-US" b="1" dirty="0">
                <a:solidFill>
                  <a:srgbClr val="FF0000"/>
                </a:solidFill>
              </a:rPr>
              <a:t>TestDao.java</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B76902E-FDBC-455F-A7FD-7AAE84A6221A}"/>
              </a:ext>
            </a:extLst>
          </p:cNvPr>
          <p:cNvSpPr>
            <a:spLocks noGrp="1"/>
          </p:cNvSpPr>
          <p:nvPr>
            <p:ph type="title"/>
          </p:nvPr>
        </p:nvSpPr>
        <p:spPr>
          <a:xfrm>
            <a:off x="251520" y="620688"/>
            <a:ext cx="7772400" cy="6591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．创建接口</a:t>
            </a:r>
            <a:r>
              <a:rPr lang="de-DE" altLang="zh-CN" sz="2400" dirty="0">
                <a:solidFill>
                  <a:schemeClr val="tx1"/>
                </a:solidFill>
                <a:latin typeface="+mn-lt"/>
                <a:ea typeface="+mn-ea"/>
                <a:cs typeface="+mn-ea"/>
                <a:sym typeface="+mn-lt"/>
              </a:rPr>
              <a:t>TestDao</a:t>
            </a:r>
            <a:r>
              <a:rPr lang="zh-CN" altLang="zh-CN" sz="2400" dirty="0">
                <a:solidFill>
                  <a:schemeClr val="tx1"/>
                </a:solidFill>
                <a:latin typeface="+mn-lt"/>
                <a:ea typeface="+mn-ea"/>
                <a:cs typeface="+mn-ea"/>
                <a:sym typeface="+mn-lt"/>
              </a:rPr>
              <a:t>的实现类</a:t>
            </a:r>
            <a:r>
              <a:rPr lang="de-DE" altLang="zh-CN" sz="2400" dirty="0">
                <a:solidFill>
                  <a:schemeClr val="tx1"/>
                </a:solidFill>
                <a:latin typeface="+mn-lt"/>
                <a:ea typeface="+mn-ea"/>
                <a:cs typeface="+mn-ea"/>
                <a:sym typeface="+mn-lt"/>
              </a:rPr>
              <a:t>TestDaoImpl</a:t>
            </a:r>
            <a:endParaRPr lang="zh-CN" altLang="en-US" sz="2400" dirty="0">
              <a:solidFill>
                <a:schemeClr val="tx1"/>
              </a:solidFill>
              <a:latin typeface="+mn-lt"/>
              <a:ea typeface="+mn-ea"/>
              <a:cs typeface="+mn-ea"/>
              <a:sym typeface="+mn-lt"/>
            </a:endParaRPr>
          </a:p>
        </p:txBody>
      </p:sp>
      <p:sp>
        <p:nvSpPr>
          <p:cNvPr id="36867" name="文本框 3">
            <a:extLst>
              <a:ext uri="{FF2B5EF4-FFF2-40B4-BE49-F238E27FC236}">
                <a16:creationId xmlns:a16="http://schemas.microsoft.com/office/drawing/2014/main" id="{AEA5BC1B-F8A2-4DF4-9BD9-A673C0FEF9A9}"/>
              </a:ext>
            </a:extLst>
          </p:cNvPr>
          <p:cNvSpPr txBox="1">
            <a:spLocks noChangeArrowheads="1"/>
          </p:cNvSpPr>
          <p:nvPr/>
        </p:nvSpPr>
        <p:spPr bwMode="auto">
          <a:xfrm>
            <a:off x="467544" y="1628800"/>
            <a:ext cx="83629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dirty="0">
                <a:latin typeface="+mn-lt"/>
                <a:ea typeface="+mn-ea"/>
                <a:cs typeface="+mn-ea"/>
                <a:sym typeface="+mn-lt"/>
              </a:rPr>
              <a:t>在包</a:t>
            </a:r>
            <a:r>
              <a:rPr lang="en-US" altLang="zh-CN" sz="2400" dirty="0" err="1">
                <a:latin typeface="+mn-lt"/>
                <a:ea typeface="+mn-ea"/>
                <a:cs typeface="+mn-ea"/>
                <a:sym typeface="+mn-lt"/>
              </a:rPr>
              <a:t>dao</a:t>
            </a:r>
            <a:r>
              <a:rPr lang="zh-CN" altLang="zh-CN" sz="2400" dirty="0">
                <a:latin typeface="+mn-lt"/>
                <a:ea typeface="+mn-ea"/>
                <a:cs typeface="+mn-ea"/>
                <a:sym typeface="+mn-lt"/>
              </a:rPr>
              <a:t>下创建</a:t>
            </a:r>
            <a:r>
              <a:rPr lang="en-US" altLang="zh-CN" sz="2400" dirty="0" err="1">
                <a:latin typeface="+mn-lt"/>
                <a:ea typeface="+mn-ea"/>
                <a:cs typeface="+mn-ea"/>
                <a:sym typeface="+mn-lt"/>
              </a:rPr>
              <a:t>TestDao</a:t>
            </a:r>
            <a:r>
              <a:rPr lang="zh-CN" altLang="zh-CN" sz="2400" dirty="0">
                <a:latin typeface="+mn-lt"/>
                <a:ea typeface="+mn-ea"/>
                <a:cs typeface="+mn-ea"/>
                <a:sym typeface="+mn-lt"/>
              </a:rPr>
              <a:t>的实现类</a:t>
            </a:r>
            <a:r>
              <a:rPr lang="en-US" altLang="zh-CN" sz="2400" dirty="0" err="1">
                <a:latin typeface="+mn-lt"/>
                <a:ea typeface="+mn-ea"/>
                <a:cs typeface="+mn-ea"/>
                <a:sym typeface="+mn-lt"/>
              </a:rPr>
              <a:t>TestDaoImpl</a:t>
            </a:r>
            <a:r>
              <a:rPr lang="zh-CN" altLang="zh-CN" sz="2400" dirty="0">
                <a:latin typeface="+mn-lt"/>
                <a:ea typeface="+mn-ea"/>
                <a:cs typeface="+mn-ea"/>
                <a:sym typeface="+mn-lt"/>
              </a:rPr>
              <a:t>，代码如下：</a:t>
            </a:r>
          </a:p>
          <a:p>
            <a:pPr marL="447675"/>
            <a:endParaRPr lang="en-US" altLang="zh-CN" sz="2400" dirty="0">
              <a:solidFill>
                <a:srgbClr val="0F06BA"/>
              </a:solidFill>
              <a:latin typeface="+mn-lt"/>
              <a:ea typeface="+mn-ea"/>
              <a:cs typeface="+mn-ea"/>
              <a:sym typeface="+mn-lt"/>
            </a:endParaRPr>
          </a:p>
          <a:p>
            <a:pPr marL="447675"/>
            <a:r>
              <a:rPr lang="en-US" altLang="zh-CN" sz="2400" dirty="0">
                <a:solidFill>
                  <a:srgbClr val="0F06BA"/>
                </a:solidFill>
                <a:latin typeface="+mn-lt"/>
                <a:ea typeface="+mn-ea"/>
                <a:cs typeface="+mn-ea"/>
                <a:sym typeface="+mn-lt"/>
              </a:rPr>
              <a:t>package </a:t>
            </a:r>
            <a:r>
              <a:rPr lang="en-US" altLang="zh-CN" sz="2400" dirty="0" err="1">
                <a:solidFill>
                  <a:srgbClr val="0F06BA"/>
                </a:solidFill>
                <a:latin typeface="+mn-lt"/>
                <a:ea typeface="+mn-ea"/>
                <a:cs typeface="+mn-ea"/>
                <a:sym typeface="+mn-lt"/>
              </a:rPr>
              <a:t>dao</a:t>
            </a:r>
            <a:r>
              <a:rPr lang="en-US" altLang="zh-CN" sz="2400" dirty="0">
                <a:solidFill>
                  <a:srgbClr val="0F06BA"/>
                </a:solidFill>
                <a:latin typeface="+mn-lt"/>
                <a:ea typeface="+mn-ea"/>
                <a:cs typeface="+mn-ea"/>
                <a:sym typeface="+mn-lt"/>
              </a:rPr>
              <a:t>;</a:t>
            </a:r>
            <a:endParaRPr lang="zh-CN" altLang="zh-CN" sz="2400" dirty="0">
              <a:solidFill>
                <a:srgbClr val="0F06BA"/>
              </a:solidFill>
              <a:latin typeface="+mn-lt"/>
              <a:ea typeface="+mn-ea"/>
              <a:cs typeface="+mn-ea"/>
              <a:sym typeface="+mn-lt"/>
            </a:endParaRPr>
          </a:p>
          <a:p>
            <a:pPr marL="447675"/>
            <a:r>
              <a:rPr lang="en-US" altLang="zh-CN" sz="2400" dirty="0">
                <a:solidFill>
                  <a:srgbClr val="0F06BA"/>
                </a:solidFill>
                <a:latin typeface="+mn-lt"/>
                <a:ea typeface="+mn-ea"/>
                <a:cs typeface="+mn-ea"/>
                <a:sym typeface="+mn-lt"/>
              </a:rPr>
              <a:t>public class </a:t>
            </a:r>
            <a:r>
              <a:rPr lang="en-US" altLang="zh-CN" sz="2400" dirty="0" err="1">
                <a:solidFill>
                  <a:srgbClr val="0F06BA"/>
                </a:solidFill>
                <a:latin typeface="+mn-lt"/>
                <a:ea typeface="+mn-ea"/>
                <a:cs typeface="+mn-ea"/>
                <a:sym typeface="+mn-lt"/>
              </a:rPr>
              <a:t>TestDaoImpl</a:t>
            </a:r>
            <a:r>
              <a:rPr lang="en-US" altLang="zh-CN" sz="2400" dirty="0">
                <a:solidFill>
                  <a:srgbClr val="0F06BA"/>
                </a:solidFill>
                <a:latin typeface="+mn-lt"/>
                <a:ea typeface="+mn-ea"/>
                <a:cs typeface="+mn-ea"/>
                <a:sym typeface="+mn-lt"/>
              </a:rPr>
              <a:t> implements </a:t>
            </a:r>
            <a:r>
              <a:rPr lang="en-US" altLang="zh-CN" sz="2400" dirty="0" err="1">
                <a:solidFill>
                  <a:srgbClr val="0F06BA"/>
                </a:solidFill>
                <a:latin typeface="+mn-lt"/>
                <a:ea typeface="+mn-ea"/>
                <a:cs typeface="+mn-ea"/>
                <a:sym typeface="+mn-lt"/>
              </a:rPr>
              <a:t>TestDao</a:t>
            </a:r>
            <a:r>
              <a:rPr lang="en-US" altLang="zh-CN" sz="2400" dirty="0">
                <a:solidFill>
                  <a:srgbClr val="0F06BA"/>
                </a:solidFill>
                <a:latin typeface="+mn-lt"/>
                <a:ea typeface="+mn-ea"/>
                <a:cs typeface="+mn-ea"/>
                <a:sym typeface="+mn-lt"/>
              </a:rPr>
              <a:t>{</a:t>
            </a:r>
            <a:endParaRPr lang="zh-CN" altLang="zh-CN" sz="2400" dirty="0">
              <a:solidFill>
                <a:srgbClr val="0F06BA"/>
              </a:solidFill>
              <a:latin typeface="+mn-lt"/>
              <a:ea typeface="+mn-ea"/>
              <a:cs typeface="+mn-ea"/>
              <a:sym typeface="+mn-lt"/>
            </a:endParaRPr>
          </a:p>
          <a:p>
            <a:pPr marL="447675"/>
            <a:r>
              <a:rPr lang="en-US" altLang="zh-CN" sz="2400" dirty="0">
                <a:solidFill>
                  <a:srgbClr val="0F06BA"/>
                </a:solidFill>
                <a:latin typeface="+mn-lt"/>
                <a:ea typeface="+mn-ea"/>
                <a:cs typeface="+mn-ea"/>
                <a:sym typeface="+mn-lt"/>
              </a:rPr>
              <a:t>	@Override</a:t>
            </a:r>
            <a:endParaRPr lang="zh-CN" altLang="zh-CN" sz="2400" dirty="0">
              <a:solidFill>
                <a:srgbClr val="0F06BA"/>
              </a:solidFill>
              <a:latin typeface="+mn-lt"/>
              <a:ea typeface="+mn-ea"/>
              <a:cs typeface="+mn-ea"/>
              <a:sym typeface="+mn-lt"/>
            </a:endParaRPr>
          </a:p>
          <a:p>
            <a:pPr marL="447675"/>
            <a:r>
              <a:rPr lang="en-US" altLang="zh-CN" sz="2400" dirty="0">
                <a:solidFill>
                  <a:srgbClr val="0F06BA"/>
                </a:solidFill>
                <a:latin typeface="+mn-lt"/>
                <a:ea typeface="+mn-ea"/>
                <a:cs typeface="+mn-ea"/>
                <a:sym typeface="+mn-lt"/>
              </a:rPr>
              <a:t>	public void </a:t>
            </a:r>
            <a:r>
              <a:rPr lang="en-US" altLang="zh-CN" sz="2400" dirty="0" err="1">
                <a:solidFill>
                  <a:srgbClr val="0F06BA"/>
                </a:solidFill>
                <a:latin typeface="+mn-lt"/>
                <a:ea typeface="+mn-ea"/>
                <a:cs typeface="+mn-ea"/>
                <a:sym typeface="+mn-lt"/>
              </a:rPr>
              <a:t>sayHello</a:t>
            </a:r>
            <a:r>
              <a:rPr lang="en-US" altLang="zh-CN" sz="2400" dirty="0">
                <a:solidFill>
                  <a:srgbClr val="0F06BA"/>
                </a:solidFill>
                <a:latin typeface="+mn-lt"/>
                <a:ea typeface="+mn-ea"/>
                <a:cs typeface="+mn-ea"/>
                <a:sym typeface="+mn-lt"/>
              </a:rPr>
              <a:t>() {</a:t>
            </a:r>
            <a:endParaRPr lang="zh-CN" altLang="zh-CN" sz="2400" dirty="0">
              <a:solidFill>
                <a:srgbClr val="0F06BA"/>
              </a:solidFill>
              <a:latin typeface="+mn-lt"/>
              <a:ea typeface="+mn-ea"/>
              <a:cs typeface="+mn-ea"/>
              <a:sym typeface="+mn-lt"/>
            </a:endParaRPr>
          </a:p>
          <a:p>
            <a:pPr marL="447675"/>
            <a:r>
              <a:rPr lang="en-US" altLang="zh-CN" sz="2400" dirty="0">
                <a:solidFill>
                  <a:srgbClr val="0F06BA"/>
                </a:solidFill>
                <a:latin typeface="+mn-lt"/>
                <a:ea typeface="+mn-ea"/>
                <a:cs typeface="+mn-ea"/>
                <a:sym typeface="+mn-lt"/>
              </a:rPr>
              <a:t>		</a:t>
            </a:r>
            <a:r>
              <a:rPr lang="en-US" altLang="zh-CN" sz="2400" dirty="0" err="1">
                <a:solidFill>
                  <a:srgbClr val="0F06BA"/>
                </a:solidFill>
                <a:latin typeface="+mn-lt"/>
                <a:ea typeface="+mn-ea"/>
                <a:cs typeface="+mn-ea"/>
                <a:sym typeface="+mn-lt"/>
              </a:rPr>
              <a:t>System.out.println</a:t>
            </a:r>
            <a:r>
              <a:rPr lang="en-US" altLang="zh-CN" sz="2400" dirty="0">
                <a:solidFill>
                  <a:srgbClr val="0F06BA"/>
                </a:solidFill>
                <a:latin typeface="+mn-lt"/>
                <a:ea typeface="+mn-ea"/>
                <a:cs typeface="+mn-ea"/>
                <a:sym typeface="+mn-lt"/>
              </a:rPr>
              <a:t>("Hello, Study hard!");</a:t>
            </a:r>
            <a:endParaRPr lang="zh-CN" altLang="zh-CN" sz="2400" dirty="0">
              <a:solidFill>
                <a:srgbClr val="0F06BA"/>
              </a:solidFill>
              <a:latin typeface="+mn-lt"/>
              <a:ea typeface="+mn-ea"/>
              <a:cs typeface="+mn-ea"/>
              <a:sym typeface="+mn-lt"/>
            </a:endParaRPr>
          </a:p>
          <a:p>
            <a:pPr marL="447675"/>
            <a:r>
              <a:rPr lang="en-US" altLang="zh-CN" sz="2400" dirty="0">
                <a:solidFill>
                  <a:srgbClr val="0F06BA"/>
                </a:solidFill>
                <a:latin typeface="+mn-lt"/>
                <a:ea typeface="+mn-ea"/>
                <a:cs typeface="+mn-ea"/>
                <a:sym typeface="+mn-lt"/>
              </a:rPr>
              <a:t>	}</a:t>
            </a:r>
            <a:endParaRPr lang="zh-CN" altLang="zh-CN" sz="2400" dirty="0">
              <a:solidFill>
                <a:srgbClr val="0F06BA"/>
              </a:solidFill>
              <a:latin typeface="+mn-lt"/>
              <a:ea typeface="+mn-ea"/>
              <a:cs typeface="+mn-ea"/>
              <a:sym typeface="+mn-lt"/>
            </a:endParaRPr>
          </a:p>
          <a:p>
            <a:pPr marL="447675"/>
            <a:r>
              <a:rPr lang="en-US" altLang="zh-CN" sz="2400" dirty="0">
                <a:solidFill>
                  <a:srgbClr val="0F06BA"/>
                </a:solidFill>
                <a:latin typeface="+mn-lt"/>
                <a:ea typeface="+mn-ea"/>
                <a:cs typeface="+mn-ea"/>
                <a:sym typeface="+mn-lt"/>
              </a:rPr>
              <a:t>}</a:t>
            </a:r>
            <a:endParaRPr lang="zh-CN" altLang="en-US" sz="2400"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1A51C692-3AE5-4D62-8C70-888556514378}"/>
              </a:ext>
            </a:extLst>
          </p:cNvPr>
          <p:cNvSpPr txBox="1"/>
          <p:nvPr/>
        </p:nvSpPr>
        <p:spPr>
          <a:xfrm>
            <a:off x="7236296" y="0"/>
            <a:ext cx="1872208" cy="646331"/>
          </a:xfrm>
          <a:prstGeom prst="rect">
            <a:avLst/>
          </a:prstGeom>
          <a:noFill/>
        </p:spPr>
        <p:txBody>
          <a:bodyPr wrap="square" rtlCol="0">
            <a:spAutoFit/>
          </a:bodyPr>
          <a:lstStyle/>
          <a:p>
            <a:r>
              <a:rPr lang="zh-CN" altLang="en-US" dirty="0"/>
              <a:t>示例项目 </a:t>
            </a:r>
            <a:r>
              <a:rPr lang="en-US" altLang="zh-CN" dirty="0" err="1"/>
              <a:t>JavaEETEST</a:t>
            </a:r>
            <a:endParaRPr lang="zh-CN" altLang="en-US" dirty="0"/>
          </a:p>
        </p:txBody>
      </p:sp>
      <p:sp>
        <p:nvSpPr>
          <p:cNvPr id="6" name="文本框 5">
            <a:extLst>
              <a:ext uri="{FF2B5EF4-FFF2-40B4-BE49-F238E27FC236}">
                <a16:creationId xmlns:a16="http://schemas.microsoft.com/office/drawing/2014/main" id="{807FC589-1CF8-49FF-BF29-DCF3946F2981}"/>
              </a:ext>
            </a:extLst>
          </p:cNvPr>
          <p:cNvSpPr txBox="1"/>
          <p:nvPr/>
        </p:nvSpPr>
        <p:spPr>
          <a:xfrm>
            <a:off x="4568758" y="6469868"/>
            <a:ext cx="4575242" cy="369332"/>
          </a:xfrm>
          <a:prstGeom prst="rect">
            <a:avLst/>
          </a:prstGeom>
          <a:noFill/>
        </p:spPr>
        <p:txBody>
          <a:bodyPr wrap="square">
            <a:spAutoFit/>
          </a:bodyPr>
          <a:lstStyle/>
          <a:p>
            <a:pPr algn="r"/>
            <a:r>
              <a:rPr lang="zh-CN" altLang="en-US" b="1" dirty="0">
                <a:solidFill>
                  <a:srgbClr val="FF0000"/>
                </a:solidFill>
              </a:rPr>
              <a:t>TestDaoImpl.java</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E8961FA4-AE24-4EB5-9B36-ABB0D05DBCEE}"/>
              </a:ext>
            </a:extLst>
          </p:cNvPr>
          <p:cNvSpPr>
            <a:spLocks noGrp="1"/>
          </p:cNvSpPr>
          <p:nvPr>
            <p:ph type="title"/>
          </p:nvPr>
        </p:nvSpPr>
        <p:spPr>
          <a:xfrm>
            <a:off x="251520" y="620688"/>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4</a:t>
            </a:r>
            <a:r>
              <a:rPr lang="zh-CN" altLang="zh-CN" sz="2400" dirty="0">
                <a:solidFill>
                  <a:schemeClr val="tx1"/>
                </a:solidFill>
                <a:latin typeface="+mn-lt"/>
                <a:ea typeface="+mn-ea"/>
                <a:cs typeface="+mn-ea"/>
                <a:sym typeface="+mn-lt"/>
              </a:rPr>
              <a:t>．创建配置文件</a:t>
            </a:r>
            <a:r>
              <a:rPr lang="de-DE" altLang="zh-CN" sz="2400" dirty="0">
                <a:solidFill>
                  <a:schemeClr val="tx1"/>
                </a:solidFill>
                <a:latin typeface="+mn-lt"/>
                <a:ea typeface="+mn-ea"/>
                <a:cs typeface="+mn-ea"/>
                <a:sym typeface="+mn-lt"/>
              </a:rPr>
              <a:t>applicationContext.xml</a:t>
            </a:r>
            <a:endParaRPr lang="zh-CN" altLang="en-US" sz="2400" dirty="0">
              <a:solidFill>
                <a:schemeClr val="tx1"/>
              </a:solidFill>
              <a:latin typeface="+mn-lt"/>
              <a:ea typeface="+mn-ea"/>
              <a:cs typeface="+mn-ea"/>
              <a:sym typeface="+mn-lt"/>
            </a:endParaRPr>
          </a:p>
        </p:txBody>
      </p:sp>
      <p:sp>
        <p:nvSpPr>
          <p:cNvPr id="37891" name="文本框 3">
            <a:extLst>
              <a:ext uri="{FF2B5EF4-FFF2-40B4-BE49-F238E27FC236}">
                <a16:creationId xmlns:a16="http://schemas.microsoft.com/office/drawing/2014/main" id="{C778A45D-6ADC-49B6-B30E-BD9A4B185B8D}"/>
              </a:ext>
            </a:extLst>
          </p:cNvPr>
          <p:cNvSpPr txBox="1">
            <a:spLocks noChangeArrowheads="1"/>
          </p:cNvSpPr>
          <p:nvPr/>
        </p:nvSpPr>
        <p:spPr bwMode="auto">
          <a:xfrm>
            <a:off x="243280" y="1412776"/>
            <a:ext cx="842493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en-US" altLang="zh-CN" sz="2000" dirty="0" err="1">
                <a:latin typeface="+mn-lt"/>
                <a:ea typeface="+mn-ea"/>
                <a:cs typeface="+mn-ea"/>
                <a:sym typeface="+mn-lt"/>
              </a:rPr>
              <a:t>src</a:t>
            </a:r>
            <a:r>
              <a:rPr lang="zh-CN" altLang="zh-CN" sz="2000" dirty="0">
                <a:latin typeface="+mn-lt"/>
                <a:ea typeface="+mn-ea"/>
                <a:cs typeface="+mn-ea"/>
                <a:sym typeface="+mn-lt"/>
              </a:rPr>
              <a:t>目录下，创建</a:t>
            </a:r>
            <a:r>
              <a:rPr lang="en-US" altLang="zh-CN" sz="2000" dirty="0">
                <a:latin typeface="+mn-lt"/>
                <a:ea typeface="+mn-ea"/>
                <a:cs typeface="+mn-ea"/>
                <a:sym typeface="+mn-lt"/>
              </a:rPr>
              <a:t>Spring</a:t>
            </a:r>
            <a:r>
              <a:rPr lang="zh-CN" altLang="zh-CN" sz="2000" dirty="0">
                <a:latin typeface="+mn-lt"/>
                <a:ea typeface="+mn-ea"/>
                <a:cs typeface="+mn-ea"/>
                <a:sym typeface="+mn-lt"/>
              </a:rPr>
              <a:t>的配置文件</a:t>
            </a:r>
            <a:r>
              <a:rPr lang="en-US" altLang="zh-CN" sz="2000" dirty="0">
                <a:latin typeface="+mn-lt"/>
                <a:ea typeface="+mn-ea"/>
                <a:cs typeface="+mn-ea"/>
                <a:sym typeface="+mn-lt"/>
              </a:rPr>
              <a:t>applicationContext.xml</a:t>
            </a:r>
            <a:r>
              <a:rPr lang="zh-CN" altLang="zh-CN" sz="2000" dirty="0">
                <a:latin typeface="+mn-lt"/>
                <a:ea typeface="+mn-ea"/>
                <a:cs typeface="+mn-ea"/>
                <a:sym typeface="+mn-lt"/>
              </a:rPr>
              <a:t>，并在该文件中使用实现类</a:t>
            </a:r>
            <a:r>
              <a:rPr lang="en-US" altLang="zh-CN" sz="2000" dirty="0" err="1">
                <a:latin typeface="+mn-lt"/>
                <a:ea typeface="+mn-ea"/>
                <a:cs typeface="+mn-ea"/>
                <a:sym typeface="+mn-lt"/>
              </a:rPr>
              <a:t>TestDaoImpl</a:t>
            </a:r>
            <a:r>
              <a:rPr lang="zh-CN" altLang="zh-CN" sz="2000" dirty="0">
                <a:latin typeface="+mn-lt"/>
                <a:ea typeface="+mn-ea"/>
                <a:cs typeface="+mn-ea"/>
                <a:sym typeface="+mn-lt"/>
              </a:rPr>
              <a:t>创建一个</a:t>
            </a:r>
            <a:r>
              <a:rPr lang="en-US" altLang="zh-CN" sz="2000" dirty="0">
                <a:latin typeface="+mn-lt"/>
                <a:ea typeface="+mn-ea"/>
                <a:cs typeface="+mn-ea"/>
                <a:sym typeface="+mn-lt"/>
              </a:rPr>
              <a:t>id</a:t>
            </a:r>
            <a:r>
              <a:rPr lang="zh-CN" altLang="zh-CN" sz="2000" dirty="0">
                <a:latin typeface="+mn-lt"/>
                <a:ea typeface="+mn-ea"/>
                <a:cs typeface="+mn-ea"/>
                <a:sym typeface="+mn-lt"/>
              </a:rPr>
              <a:t>为</a:t>
            </a:r>
            <a:r>
              <a:rPr lang="en-US" altLang="zh-CN" sz="2000" dirty="0">
                <a:latin typeface="+mn-lt"/>
                <a:ea typeface="+mn-ea"/>
                <a:cs typeface="+mn-ea"/>
                <a:sym typeface="+mn-lt"/>
              </a:rPr>
              <a:t>test</a:t>
            </a:r>
            <a:r>
              <a:rPr lang="zh-CN" altLang="zh-CN" sz="2000" dirty="0">
                <a:latin typeface="+mn-lt"/>
                <a:ea typeface="+mn-ea"/>
                <a:cs typeface="+mn-ea"/>
                <a:sym typeface="+mn-lt"/>
              </a:rPr>
              <a:t>的</a:t>
            </a:r>
            <a:r>
              <a:rPr lang="en-US" altLang="zh-CN" sz="2000" dirty="0">
                <a:latin typeface="+mn-lt"/>
                <a:ea typeface="+mn-ea"/>
                <a:cs typeface="+mn-ea"/>
                <a:sym typeface="+mn-lt"/>
              </a:rPr>
              <a:t>Bean</a:t>
            </a:r>
            <a:r>
              <a:rPr lang="zh-CN" altLang="zh-CN" sz="2000" dirty="0">
                <a:latin typeface="+mn-lt"/>
                <a:ea typeface="+mn-ea"/>
                <a:cs typeface="+mn-ea"/>
                <a:sym typeface="+mn-lt"/>
              </a:rPr>
              <a:t>，代码如下：</a:t>
            </a:r>
          </a:p>
          <a:p>
            <a:endParaRPr lang="en-US"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&lt;?xml version="1.0" encoding="UTF-8"?&gt;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&lt;beans </a:t>
            </a:r>
            <a:r>
              <a:rPr lang="en-US" altLang="zh-CN" sz="2000" dirty="0" err="1">
                <a:solidFill>
                  <a:srgbClr val="0F06BA"/>
                </a:solidFill>
                <a:latin typeface="+mn-lt"/>
                <a:ea typeface="+mn-ea"/>
                <a:cs typeface="+mn-ea"/>
                <a:sym typeface="+mn-lt"/>
              </a:rPr>
              <a:t>xmlns</a:t>
            </a:r>
            <a:r>
              <a:rPr lang="en-US" altLang="zh-CN" sz="2000" dirty="0">
                <a:solidFill>
                  <a:srgbClr val="0F06BA"/>
                </a:solidFill>
                <a:latin typeface="+mn-lt"/>
                <a:ea typeface="+mn-ea"/>
                <a:cs typeface="+mn-ea"/>
                <a:sym typeface="+mn-lt"/>
              </a:rPr>
              <a:t>="http://www.springframework.org/schema/beans"</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a:t>
            </a:r>
            <a:r>
              <a:rPr lang="en-US" altLang="zh-CN" sz="2000" dirty="0" err="1">
                <a:solidFill>
                  <a:srgbClr val="0F06BA"/>
                </a:solidFill>
                <a:latin typeface="+mn-lt"/>
                <a:ea typeface="+mn-ea"/>
                <a:cs typeface="+mn-ea"/>
                <a:sym typeface="+mn-lt"/>
              </a:rPr>
              <a:t>xmlns:xsi</a:t>
            </a:r>
            <a:r>
              <a:rPr lang="en-US" altLang="zh-CN" sz="2000" dirty="0">
                <a:solidFill>
                  <a:srgbClr val="0F06BA"/>
                </a:solidFill>
                <a:latin typeface="+mn-lt"/>
                <a:ea typeface="+mn-ea"/>
                <a:cs typeface="+mn-ea"/>
                <a:sym typeface="+mn-lt"/>
              </a:rPr>
              <a:t>="http://www.w3.org/2001/XMLSchema-instance"</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a:t>
            </a:r>
            <a:r>
              <a:rPr lang="en-US" altLang="zh-CN" sz="2000" dirty="0" err="1">
                <a:solidFill>
                  <a:srgbClr val="0F06BA"/>
                </a:solidFill>
                <a:latin typeface="+mn-lt"/>
                <a:ea typeface="+mn-ea"/>
                <a:cs typeface="+mn-ea"/>
                <a:sym typeface="+mn-lt"/>
              </a:rPr>
              <a:t>xsi:schemaLocation</a:t>
            </a:r>
            <a:r>
              <a:rPr lang="en-US" altLang="zh-CN" sz="2000" dirty="0">
                <a:solidFill>
                  <a:srgbClr val="0F06BA"/>
                </a:solidFill>
                <a:latin typeface="+mn-lt"/>
                <a:ea typeface="+mn-ea"/>
                <a:cs typeface="+mn-ea"/>
                <a:sym typeface="+mn-lt"/>
              </a:rPr>
              <a:t>="http://www.springframework.org/schema/beans</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http://www.springframework.org/schema/beans/spring-beans.xsd"&gt;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 </a:t>
            </a:r>
            <a:r>
              <a:rPr lang="zh-CN" altLang="zh-CN" sz="2000" dirty="0">
                <a:solidFill>
                  <a:srgbClr val="0F06BA"/>
                </a:solidFill>
                <a:latin typeface="+mn-lt"/>
                <a:ea typeface="+mn-ea"/>
                <a:cs typeface="+mn-ea"/>
                <a:sym typeface="+mn-lt"/>
              </a:rPr>
              <a:t>将指定类</a:t>
            </a:r>
            <a:r>
              <a:rPr lang="en-US" altLang="zh-CN" sz="2000" dirty="0" err="1">
                <a:solidFill>
                  <a:srgbClr val="0F06BA"/>
                </a:solidFill>
                <a:latin typeface="+mn-lt"/>
                <a:ea typeface="+mn-ea"/>
                <a:cs typeface="+mn-ea"/>
                <a:sym typeface="+mn-lt"/>
              </a:rPr>
              <a:t>TestDaoImpl</a:t>
            </a:r>
            <a:r>
              <a:rPr lang="zh-CN" altLang="zh-CN" sz="2000" dirty="0">
                <a:solidFill>
                  <a:srgbClr val="0F06BA"/>
                </a:solidFill>
                <a:latin typeface="+mn-lt"/>
                <a:ea typeface="+mn-ea"/>
                <a:cs typeface="+mn-ea"/>
                <a:sym typeface="+mn-lt"/>
              </a:rPr>
              <a:t>配置给</a:t>
            </a:r>
            <a:r>
              <a:rPr lang="en-US"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，让</a:t>
            </a:r>
            <a:r>
              <a:rPr lang="en-US"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创建其实例</a:t>
            </a:r>
            <a:r>
              <a:rPr lang="en-US" altLang="zh-CN" sz="2000" dirty="0">
                <a:solidFill>
                  <a:srgbClr val="0F06BA"/>
                </a:solidFill>
                <a:latin typeface="+mn-lt"/>
                <a:ea typeface="+mn-ea"/>
                <a:cs typeface="+mn-ea"/>
                <a:sym typeface="+mn-lt"/>
              </a:rPr>
              <a:t> --&gt;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&lt;bean id="test" class="</a:t>
            </a:r>
            <a:r>
              <a:rPr lang="en-US" altLang="zh-CN" sz="2000" dirty="0" err="1">
                <a:solidFill>
                  <a:srgbClr val="0F06BA"/>
                </a:solidFill>
                <a:latin typeface="+mn-lt"/>
                <a:ea typeface="+mn-ea"/>
                <a:cs typeface="+mn-ea"/>
                <a:sym typeface="+mn-lt"/>
              </a:rPr>
              <a:t>dao.TestDaoImpl</a:t>
            </a:r>
            <a:r>
              <a:rPr lang="en-US" altLang="zh-CN" sz="2000" dirty="0">
                <a:solidFill>
                  <a:srgbClr val="0F06BA"/>
                </a:solidFill>
                <a:latin typeface="+mn-lt"/>
                <a:ea typeface="+mn-ea"/>
                <a:cs typeface="+mn-ea"/>
                <a:sym typeface="+mn-lt"/>
              </a:rPr>
              <a:t>" /&gt;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&lt;/beans&gt;</a:t>
            </a:r>
            <a:endParaRPr lang="zh-CN" altLang="zh-CN" sz="2000" dirty="0">
              <a:solidFill>
                <a:srgbClr val="0F06BA"/>
              </a:solidFill>
              <a:latin typeface="+mn-lt"/>
              <a:ea typeface="+mn-ea"/>
              <a:cs typeface="+mn-ea"/>
              <a:sym typeface="+mn-lt"/>
            </a:endParaRPr>
          </a:p>
          <a:p>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57259DF0-7A89-4AF8-B5BD-8DE4066A7C9C}"/>
              </a:ext>
            </a:extLst>
          </p:cNvPr>
          <p:cNvSpPr txBox="1"/>
          <p:nvPr/>
        </p:nvSpPr>
        <p:spPr>
          <a:xfrm>
            <a:off x="7236296" y="0"/>
            <a:ext cx="1872208" cy="646331"/>
          </a:xfrm>
          <a:prstGeom prst="rect">
            <a:avLst/>
          </a:prstGeom>
          <a:noFill/>
        </p:spPr>
        <p:txBody>
          <a:bodyPr wrap="square" rtlCol="0">
            <a:spAutoFit/>
          </a:bodyPr>
          <a:lstStyle/>
          <a:p>
            <a:r>
              <a:rPr lang="zh-CN" altLang="en-US" dirty="0"/>
              <a:t>示例项目 </a:t>
            </a:r>
            <a:r>
              <a:rPr lang="en-US" altLang="zh-CN" dirty="0" err="1"/>
              <a:t>JavaEETEST</a:t>
            </a:r>
            <a:endParaRPr lang="zh-CN" altLang="en-US" dirty="0"/>
          </a:p>
        </p:txBody>
      </p:sp>
      <p:sp>
        <p:nvSpPr>
          <p:cNvPr id="6" name="文本框 5">
            <a:extLst>
              <a:ext uri="{FF2B5EF4-FFF2-40B4-BE49-F238E27FC236}">
                <a16:creationId xmlns:a16="http://schemas.microsoft.com/office/drawing/2014/main" id="{49EA7F32-2BBE-4C31-9021-6D1C76D4439E}"/>
              </a:ext>
            </a:extLst>
          </p:cNvPr>
          <p:cNvSpPr txBox="1"/>
          <p:nvPr/>
        </p:nvSpPr>
        <p:spPr>
          <a:xfrm>
            <a:off x="4564399" y="6456898"/>
            <a:ext cx="4575242" cy="369332"/>
          </a:xfrm>
          <a:prstGeom prst="rect">
            <a:avLst/>
          </a:prstGeom>
          <a:noFill/>
        </p:spPr>
        <p:txBody>
          <a:bodyPr wrap="square">
            <a:spAutoFit/>
          </a:bodyPr>
          <a:lstStyle/>
          <a:p>
            <a:r>
              <a:rPr lang="zh-CN" altLang="en-US" dirty="0"/>
              <a:t>applicationContext.xml</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84C5C42D-FA93-4C29-B010-E7273E1734C8}"/>
              </a:ext>
            </a:extLst>
          </p:cNvPr>
          <p:cNvSpPr>
            <a:spLocks noGrp="1"/>
          </p:cNvSpPr>
          <p:nvPr>
            <p:ph type="title"/>
          </p:nvPr>
        </p:nvSpPr>
        <p:spPr>
          <a:xfrm>
            <a:off x="179388" y="476672"/>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5</a:t>
            </a:r>
            <a:r>
              <a:rPr lang="zh-CN" altLang="zh-CN" sz="2400" dirty="0">
                <a:solidFill>
                  <a:schemeClr val="tx1"/>
                </a:solidFill>
                <a:latin typeface="+mn-lt"/>
                <a:ea typeface="+mn-ea"/>
                <a:cs typeface="+mn-ea"/>
                <a:sym typeface="+mn-lt"/>
              </a:rPr>
              <a:t>．创建测试类</a:t>
            </a:r>
            <a:endParaRPr lang="zh-CN" altLang="en-US" sz="2400" dirty="0">
              <a:solidFill>
                <a:schemeClr val="tx1"/>
              </a:solidFill>
              <a:latin typeface="+mn-lt"/>
              <a:ea typeface="+mn-ea"/>
              <a:cs typeface="+mn-ea"/>
              <a:sym typeface="+mn-lt"/>
            </a:endParaRPr>
          </a:p>
        </p:txBody>
      </p:sp>
      <p:sp>
        <p:nvSpPr>
          <p:cNvPr id="38915" name="文本框 3">
            <a:extLst>
              <a:ext uri="{FF2B5EF4-FFF2-40B4-BE49-F238E27FC236}">
                <a16:creationId xmlns:a16="http://schemas.microsoft.com/office/drawing/2014/main" id="{9887C28B-FACD-49CE-A27A-C0B03A51BEB8}"/>
              </a:ext>
            </a:extLst>
          </p:cNvPr>
          <p:cNvSpPr txBox="1">
            <a:spLocks noChangeArrowheads="1"/>
          </p:cNvSpPr>
          <p:nvPr/>
        </p:nvSpPr>
        <p:spPr bwMode="auto">
          <a:xfrm>
            <a:off x="467545" y="1556792"/>
            <a:ext cx="864844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package test;</a:t>
            </a:r>
            <a:endParaRPr lang="zh-CN" altLang="zh-CN" sz="2000" dirty="0">
              <a:solidFill>
                <a:srgbClr val="0F06BA"/>
              </a:solidFill>
              <a:latin typeface="+mn-lt"/>
              <a:ea typeface="+mn-ea"/>
              <a:cs typeface="+mn-ea"/>
              <a:sym typeface="+mn-lt"/>
            </a:endParaRPr>
          </a:p>
          <a:p>
            <a:r>
              <a:rPr lang="en-US" altLang="zh-CN" sz="2000" dirty="0">
                <a:solidFill>
                  <a:srgbClr val="FF0000"/>
                </a:solidFill>
                <a:latin typeface="+mn-lt"/>
                <a:ea typeface="+mn-ea"/>
                <a:cs typeface="+mn-ea"/>
                <a:sym typeface="+mn-lt"/>
              </a:rPr>
              <a:t>import </a:t>
            </a:r>
            <a:r>
              <a:rPr lang="en-US" altLang="zh-CN" sz="2000" dirty="0" err="1">
                <a:solidFill>
                  <a:srgbClr val="FF0000"/>
                </a:solidFill>
                <a:latin typeface="+mn-lt"/>
                <a:ea typeface="+mn-ea"/>
                <a:cs typeface="+mn-ea"/>
                <a:sym typeface="+mn-lt"/>
              </a:rPr>
              <a:t>org.springframework.context.ApplicationContext</a:t>
            </a:r>
            <a:r>
              <a:rPr lang="en-US" altLang="zh-CN" sz="2000" dirty="0">
                <a:solidFill>
                  <a:srgbClr val="FF0000"/>
                </a:solidFill>
                <a:latin typeface="+mn-lt"/>
                <a:ea typeface="+mn-ea"/>
                <a:cs typeface="+mn-ea"/>
                <a:sym typeface="+mn-lt"/>
              </a:rPr>
              <a:t>;</a:t>
            </a:r>
            <a:endParaRPr lang="zh-CN" altLang="zh-CN" sz="2000" dirty="0">
              <a:solidFill>
                <a:srgbClr val="FF0000"/>
              </a:solidFill>
              <a:latin typeface="+mn-lt"/>
              <a:ea typeface="+mn-ea"/>
              <a:cs typeface="+mn-ea"/>
              <a:sym typeface="+mn-lt"/>
            </a:endParaRPr>
          </a:p>
          <a:p>
            <a:r>
              <a:rPr lang="en-US" altLang="zh-CN" sz="2000" dirty="0">
                <a:solidFill>
                  <a:srgbClr val="FF0000"/>
                </a:solidFill>
                <a:latin typeface="+mn-lt"/>
                <a:ea typeface="+mn-ea"/>
                <a:cs typeface="+mn-ea"/>
                <a:sym typeface="+mn-lt"/>
              </a:rPr>
              <a:t>import org.springframework.context.support.ClassPathXmlApplicationContext;</a:t>
            </a:r>
            <a:endParaRPr lang="zh-CN" altLang="zh-CN" sz="2000" dirty="0">
              <a:solidFill>
                <a:srgbClr val="FF0000"/>
              </a:solidFill>
              <a:latin typeface="+mn-lt"/>
              <a:ea typeface="+mn-ea"/>
              <a:cs typeface="+mn-ea"/>
              <a:sym typeface="+mn-lt"/>
            </a:endParaRPr>
          </a:p>
          <a:p>
            <a:r>
              <a:rPr lang="en-US" altLang="zh-CN" sz="2000" dirty="0">
                <a:solidFill>
                  <a:srgbClr val="FF0000"/>
                </a:solidFill>
                <a:latin typeface="+mn-lt"/>
                <a:ea typeface="+mn-ea"/>
                <a:cs typeface="+mn-ea"/>
                <a:sym typeface="+mn-lt"/>
              </a:rPr>
              <a:t>import </a:t>
            </a:r>
            <a:r>
              <a:rPr lang="en-US" altLang="zh-CN" sz="2000" dirty="0" err="1">
                <a:solidFill>
                  <a:srgbClr val="FF0000"/>
                </a:solidFill>
                <a:latin typeface="+mn-lt"/>
                <a:ea typeface="+mn-ea"/>
                <a:cs typeface="+mn-ea"/>
                <a:sym typeface="+mn-lt"/>
              </a:rPr>
              <a:t>dao.TestDao</a:t>
            </a:r>
            <a:r>
              <a:rPr lang="en-US" altLang="zh-CN" sz="2000" dirty="0">
                <a:solidFill>
                  <a:srgbClr val="FF0000"/>
                </a:solidFill>
                <a:latin typeface="+mn-lt"/>
                <a:ea typeface="+mn-ea"/>
                <a:cs typeface="+mn-ea"/>
                <a:sym typeface="+mn-lt"/>
              </a:rPr>
              <a:t>;</a:t>
            </a:r>
            <a:endParaRPr lang="zh-CN" altLang="zh-CN" sz="2000" dirty="0">
              <a:solidFill>
                <a:srgbClr val="FF0000"/>
              </a:solidFill>
              <a:latin typeface="+mn-lt"/>
              <a:ea typeface="+mn-ea"/>
              <a:cs typeface="+mn-ea"/>
              <a:sym typeface="+mn-lt"/>
            </a:endParaRPr>
          </a:p>
          <a:p>
            <a:r>
              <a:rPr lang="en-US" altLang="zh-CN" sz="2000" dirty="0">
                <a:solidFill>
                  <a:srgbClr val="0F06BA"/>
                </a:solidFill>
                <a:latin typeface="+mn-lt"/>
                <a:ea typeface="+mn-ea"/>
                <a:cs typeface="+mn-ea"/>
                <a:sym typeface="+mn-lt"/>
              </a:rPr>
              <a:t>public class Test {</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public static void main(String[] </a:t>
            </a:r>
            <a:r>
              <a:rPr lang="en-US" altLang="zh-CN" sz="2000" dirty="0" err="1">
                <a:solidFill>
                  <a:srgbClr val="0F06BA"/>
                </a:solidFill>
                <a:latin typeface="+mn-lt"/>
                <a:ea typeface="+mn-ea"/>
                <a:cs typeface="+mn-ea"/>
                <a:sym typeface="+mn-lt"/>
              </a:rPr>
              <a:t>args</a:t>
            </a:r>
            <a:r>
              <a:rPr lang="en-US"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初始化</a:t>
            </a:r>
            <a:r>
              <a:rPr lang="en-US"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容器</a:t>
            </a:r>
            <a:r>
              <a:rPr lang="en-US" altLang="zh-CN" sz="2000" dirty="0" err="1">
                <a:solidFill>
                  <a:srgbClr val="0F06BA"/>
                </a:solidFill>
                <a:latin typeface="+mn-lt"/>
                <a:ea typeface="+mn-ea"/>
                <a:cs typeface="+mn-ea"/>
                <a:sym typeface="+mn-lt"/>
              </a:rPr>
              <a:t>ApplicationContext</a:t>
            </a:r>
            <a:r>
              <a:rPr lang="zh-CN" altLang="zh-CN" sz="2000" dirty="0">
                <a:solidFill>
                  <a:srgbClr val="0F06BA"/>
                </a:solidFill>
                <a:latin typeface="+mn-lt"/>
                <a:ea typeface="+mn-ea"/>
                <a:cs typeface="+mn-ea"/>
                <a:sym typeface="+mn-lt"/>
              </a:rPr>
              <a:t>，加载配置文件</a:t>
            </a:r>
          </a:p>
          <a:p>
            <a:r>
              <a:rPr lang="en-US" altLang="zh-CN" sz="2000" dirty="0">
                <a:solidFill>
                  <a:srgbClr val="0F06BA"/>
                </a:solidFill>
                <a:latin typeface="+mn-lt"/>
                <a:ea typeface="+mn-ea"/>
                <a:cs typeface="+mn-ea"/>
                <a:sym typeface="+mn-lt"/>
              </a:rPr>
              <a:t>        </a:t>
            </a:r>
            <a:r>
              <a:rPr lang="en-US" altLang="zh-CN" sz="2000" b="1" dirty="0" err="1">
                <a:solidFill>
                  <a:srgbClr val="FF0000"/>
                </a:solidFill>
                <a:latin typeface="+mn-lt"/>
                <a:ea typeface="+mn-ea"/>
                <a:cs typeface="+mn-ea"/>
                <a:sym typeface="+mn-lt"/>
              </a:rPr>
              <a:t>ApplicationContext</a:t>
            </a:r>
            <a:r>
              <a:rPr lang="en-US" altLang="zh-CN" sz="2000" b="1" dirty="0">
                <a:solidFill>
                  <a:srgbClr val="FF0000"/>
                </a:solidFill>
                <a:latin typeface="+mn-lt"/>
                <a:ea typeface="+mn-ea"/>
                <a:cs typeface="+mn-ea"/>
                <a:sym typeface="+mn-lt"/>
              </a:rPr>
              <a:t> </a:t>
            </a:r>
            <a:r>
              <a:rPr lang="en-US" altLang="zh-CN" sz="2000" b="1" dirty="0" err="1">
                <a:solidFill>
                  <a:srgbClr val="FF0000"/>
                </a:solidFill>
                <a:latin typeface="+mn-lt"/>
                <a:ea typeface="+mn-ea"/>
                <a:cs typeface="+mn-ea"/>
                <a:sym typeface="+mn-lt"/>
              </a:rPr>
              <a:t>appCon</a:t>
            </a:r>
            <a:r>
              <a:rPr lang="en-US" altLang="zh-CN" sz="2000" b="1" dirty="0">
                <a:solidFill>
                  <a:srgbClr val="FF0000"/>
                </a:solidFill>
                <a:latin typeface="+mn-lt"/>
                <a:ea typeface="+mn-ea"/>
                <a:cs typeface="+mn-ea"/>
                <a:sym typeface="+mn-lt"/>
              </a:rPr>
              <a:t> = new  </a:t>
            </a:r>
          </a:p>
          <a:p>
            <a:r>
              <a:rPr lang="en-US" altLang="zh-CN" sz="2000" b="1" dirty="0">
                <a:solidFill>
                  <a:srgbClr val="FF0000"/>
                </a:solidFill>
                <a:latin typeface="+mn-lt"/>
                <a:ea typeface="+mn-ea"/>
                <a:cs typeface="+mn-ea"/>
                <a:sym typeface="+mn-lt"/>
              </a:rPr>
              <a:t>               </a:t>
            </a:r>
            <a:r>
              <a:rPr lang="en-US" altLang="zh-CN" sz="2000" b="1" dirty="0" err="1">
                <a:solidFill>
                  <a:srgbClr val="FF0000"/>
                </a:solidFill>
                <a:latin typeface="+mn-lt"/>
                <a:ea typeface="+mn-ea"/>
                <a:cs typeface="+mn-ea"/>
                <a:sym typeface="+mn-lt"/>
              </a:rPr>
              <a:t>ClassPathXmlApplicationContext</a:t>
            </a:r>
            <a:r>
              <a:rPr lang="en-US" altLang="zh-CN" sz="2000" b="1" dirty="0">
                <a:solidFill>
                  <a:srgbClr val="FF0000"/>
                </a:solidFill>
                <a:latin typeface="+mn-lt"/>
                <a:ea typeface="+mn-ea"/>
                <a:cs typeface="+mn-ea"/>
                <a:sym typeface="+mn-lt"/>
              </a:rPr>
              <a:t>("applicationContext.xml");</a:t>
            </a:r>
            <a:endParaRPr lang="zh-CN" altLang="zh-CN" sz="2000" b="1" dirty="0">
              <a:solidFill>
                <a:srgbClr val="FF0000"/>
              </a:solidFill>
              <a:latin typeface="+mn-lt"/>
              <a:ea typeface="+mn-ea"/>
              <a:cs typeface="+mn-ea"/>
              <a:sym typeface="+mn-lt"/>
            </a:endParaRPr>
          </a:p>
          <a:p>
            <a:r>
              <a:rPr lang="en-US"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通过容器获取</a:t>
            </a:r>
            <a:r>
              <a:rPr lang="en-US" altLang="zh-CN" sz="2000" dirty="0">
                <a:solidFill>
                  <a:srgbClr val="0F06BA"/>
                </a:solidFill>
                <a:latin typeface="+mn-lt"/>
                <a:ea typeface="+mn-ea"/>
                <a:cs typeface="+mn-ea"/>
                <a:sym typeface="+mn-lt"/>
              </a:rPr>
              <a:t>test</a:t>
            </a:r>
            <a:r>
              <a:rPr lang="zh-CN" altLang="zh-CN" sz="2000" dirty="0">
                <a:solidFill>
                  <a:srgbClr val="0F06BA"/>
                </a:solidFill>
                <a:latin typeface="+mn-lt"/>
                <a:ea typeface="+mn-ea"/>
                <a:cs typeface="+mn-ea"/>
                <a:sym typeface="+mn-lt"/>
              </a:rPr>
              <a:t>实例</a:t>
            </a:r>
          </a:p>
          <a:p>
            <a:r>
              <a:rPr lang="en-US" altLang="zh-CN" sz="2000" dirty="0">
                <a:solidFill>
                  <a:srgbClr val="0F06BA"/>
                </a:solidFill>
                <a:latin typeface="+mn-lt"/>
                <a:ea typeface="+mn-ea"/>
                <a:cs typeface="+mn-ea"/>
                <a:sym typeface="+mn-lt"/>
              </a:rPr>
              <a:t>        </a:t>
            </a:r>
            <a:r>
              <a:rPr lang="en-US" altLang="zh-CN" sz="2000" b="1" dirty="0" err="1">
                <a:solidFill>
                  <a:srgbClr val="FF0000"/>
                </a:solidFill>
                <a:latin typeface="+mn-lt"/>
                <a:ea typeface="+mn-ea"/>
                <a:cs typeface="+mn-ea"/>
                <a:sym typeface="+mn-lt"/>
              </a:rPr>
              <a:t>TestDao</a:t>
            </a:r>
            <a:r>
              <a:rPr lang="en-US" altLang="zh-CN" sz="2000" b="1" dirty="0">
                <a:solidFill>
                  <a:srgbClr val="FF0000"/>
                </a:solidFill>
                <a:latin typeface="+mn-lt"/>
                <a:ea typeface="+mn-ea"/>
                <a:cs typeface="+mn-ea"/>
                <a:sym typeface="+mn-lt"/>
              </a:rPr>
              <a:t> </a:t>
            </a:r>
            <a:r>
              <a:rPr lang="en-US" altLang="zh-CN" sz="2000" b="1" dirty="0" err="1">
                <a:solidFill>
                  <a:srgbClr val="FF0000"/>
                </a:solidFill>
                <a:latin typeface="+mn-lt"/>
                <a:ea typeface="+mn-ea"/>
                <a:cs typeface="+mn-ea"/>
                <a:sym typeface="+mn-lt"/>
              </a:rPr>
              <a:t>tt</a:t>
            </a:r>
            <a:r>
              <a:rPr lang="en-US" altLang="zh-CN" sz="2000" b="1" dirty="0">
                <a:solidFill>
                  <a:srgbClr val="FF0000"/>
                </a:solidFill>
                <a:latin typeface="+mn-lt"/>
                <a:ea typeface="+mn-ea"/>
                <a:cs typeface="+mn-ea"/>
                <a:sym typeface="+mn-lt"/>
              </a:rPr>
              <a:t> = (</a:t>
            </a:r>
            <a:r>
              <a:rPr lang="en-US" altLang="zh-CN" sz="2000" b="1" dirty="0" err="1">
                <a:solidFill>
                  <a:srgbClr val="FF0000"/>
                </a:solidFill>
                <a:latin typeface="+mn-lt"/>
                <a:ea typeface="+mn-ea"/>
                <a:cs typeface="+mn-ea"/>
                <a:sym typeface="+mn-lt"/>
              </a:rPr>
              <a:t>TestDao</a:t>
            </a:r>
            <a:r>
              <a:rPr lang="en-US" altLang="zh-CN" sz="2000" b="1" dirty="0">
                <a:solidFill>
                  <a:srgbClr val="FF0000"/>
                </a:solidFill>
                <a:latin typeface="+mn-lt"/>
                <a:ea typeface="+mn-ea"/>
                <a:cs typeface="+mn-ea"/>
                <a:sym typeface="+mn-lt"/>
              </a:rPr>
              <a:t>)</a:t>
            </a:r>
            <a:r>
              <a:rPr lang="en-US" altLang="zh-CN" sz="2000" b="1" dirty="0" err="1">
                <a:solidFill>
                  <a:srgbClr val="FF0000"/>
                </a:solidFill>
                <a:latin typeface="+mn-lt"/>
                <a:ea typeface="+mn-ea"/>
                <a:cs typeface="+mn-ea"/>
                <a:sym typeface="+mn-lt"/>
              </a:rPr>
              <a:t>appCon.getBean</a:t>
            </a:r>
            <a:r>
              <a:rPr lang="en-US" altLang="zh-CN" sz="2000" b="1" dirty="0">
                <a:solidFill>
                  <a:srgbClr val="FF0000"/>
                </a:solidFill>
                <a:latin typeface="+mn-lt"/>
                <a:ea typeface="+mn-ea"/>
                <a:cs typeface="+mn-ea"/>
                <a:sym typeface="+mn-lt"/>
              </a:rPr>
              <a:t>("test");</a:t>
            </a:r>
            <a:r>
              <a:rPr lang="en-US" altLang="zh-CN" sz="2000" dirty="0">
                <a:solidFill>
                  <a:srgbClr val="0F06BA"/>
                </a:solidFill>
                <a:latin typeface="+mn-lt"/>
                <a:ea typeface="+mn-ea"/>
                <a:cs typeface="+mn-ea"/>
                <a:sym typeface="+mn-lt"/>
              </a:rPr>
              <a:t>//test</a:t>
            </a:r>
            <a:r>
              <a:rPr lang="zh-CN" altLang="zh-CN" sz="2000" dirty="0">
                <a:solidFill>
                  <a:srgbClr val="0F06BA"/>
                </a:solidFill>
                <a:latin typeface="+mn-lt"/>
                <a:ea typeface="+mn-ea"/>
                <a:cs typeface="+mn-ea"/>
                <a:sym typeface="+mn-lt"/>
              </a:rPr>
              <a:t>为配置文件中的</a:t>
            </a:r>
            <a:r>
              <a:rPr lang="en-US" altLang="zh-CN" sz="2000" dirty="0">
                <a:solidFill>
                  <a:srgbClr val="0F06BA"/>
                </a:solidFill>
                <a:latin typeface="+mn-lt"/>
                <a:ea typeface="+mn-ea"/>
                <a:cs typeface="+mn-ea"/>
                <a:sym typeface="+mn-lt"/>
              </a:rPr>
              <a:t>id</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a:t>
            </a:r>
            <a:r>
              <a:rPr lang="en-US" altLang="zh-CN" sz="2000" b="1" dirty="0" err="1">
                <a:solidFill>
                  <a:srgbClr val="FF0000"/>
                </a:solidFill>
                <a:latin typeface="+mn-lt"/>
                <a:ea typeface="+mn-ea"/>
                <a:cs typeface="+mn-ea"/>
                <a:sym typeface="+mn-lt"/>
              </a:rPr>
              <a:t>tt.sayHello</a:t>
            </a:r>
            <a:r>
              <a:rPr lang="en-US" altLang="zh-CN" sz="2000" b="1" dirty="0">
                <a:solidFill>
                  <a:srgbClr val="FF0000"/>
                </a:solidFill>
                <a:latin typeface="+mn-lt"/>
                <a:ea typeface="+mn-ea"/>
                <a:cs typeface="+mn-ea"/>
                <a:sym typeface="+mn-lt"/>
              </a:rPr>
              <a:t>();</a:t>
            </a:r>
            <a:endParaRPr lang="zh-CN" altLang="zh-CN" sz="2000" b="1" dirty="0">
              <a:solidFill>
                <a:srgbClr val="FF0000"/>
              </a:solidFill>
              <a:latin typeface="+mn-lt"/>
              <a:ea typeface="+mn-ea"/>
              <a:cs typeface="+mn-ea"/>
              <a:sym typeface="+mn-lt"/>
            </a:endParaRPr>
          </a:p>
          <a:p>
            <a:r>
              <a:rPr lang="en-US"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a:t>
            </a:r>
            <a:endParaRPr lang="zh-CN" altLang="en-US" sz="2000"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D4515685-8B9F-470A-AD93-0FFE84A7551D}"/>
              </a:ext>
            </a:extLst>
          </p:cNvPr>
          <p:cNvSpPr txBox="1"/>
          <p:nvPr/>
        </p:nvSpPr>
        <p:spPr>
          <a:xfrm>
            <a:off x="7236296" y="0"/>
            <a:ext cx="1872208" cy="646331"/>
          </a:xfrm>
          <a:prstGeom prst="rect">
            <a:avLst/>
          </a:prstGeom>
          <a:noFill/>
        </p:spPr>
        <p:txBody>
          <a:bodyPr wrap="square" rtlCol="0">
            <a:spAutoFit/>
          </a:bodyPr>
          <a:lstStyle/>
          <a:p>
            <a:r>
              <a:rPr lang="zh-CN" altLang="en-US" dirty="0"/>
              <a:t>示例项目 </a:t>
            </a:r>
            <a:r>
              <a:rPr lang="en-US" altLang="zh-CN" dirty="0" err="1"/>
              <a:t>JavaEETEST</a:t>
            </a:r>
            <a:endParaRPr lang="zh-CN" altLang="en-US" dirty="0"/>
          </a:p>
        </p:txBody>
      </p:sp>
      <p:sp>
        <p:nvSpPr>
          <p:cNvPr id="6" name="文本框 5">
            <a:extLst>
              <a:ext uri="{FF2B5EF4-FFF2-40B4-BE49-F238E27FC236}">
                <a16:creationId xmlns:a16="http://schemas.microsoft.com/office/drawing/2014/main" id="{DBED2AD6-630E-4FF8-9713-17A6B4D1325A}"/>
              </a:ext>
            </a:extLst>
          </p:cNvPr>
          <p:cNvSpPr txBox="1"/>
          <p:nvPr/>
        </p:nvSpPr>
        <p:spPr>
          <a:xfrm>
            <a:off x="4572000" y="6381328"/>
            <a:ext cx="4575242" cy="369332"/>
          </a:xfrm>
          <a:prstGeom prst="rect">
            <a:avLst/>
          </a:prstGeom>
          <a:noFill/>
        </p:spPr>
        <p:txBody>
          <a:bodyPr wrap="square">
            <a:spAutoFit/>
          </a:bodyPr>
          <a:lstStyle/>
          <a:p>
            <a:r>
              <a:rPr lang="zh-CN" altLang="en-US" dirty="0"/>
              <a:t>Test.java</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EC1AACED-94F4-4C21-8DC7-80A65F0AAB51}"/>
              </a:ext>
            </a:extLst>
          </p:cNvPr>
          <p:cNvSpPr>
            <a:spLocks noGrp="1"/>
          </p:cNvSpPr>
          <p:nvPr>
            <p:ph type="ctrTitle"/>
          </p:nvPr>
        </p:nvSpPr>
        <p:spPr>
          <a:xfrm>
            <a:off x="684213" y="692150"/>
            <a:ext cx="7772400" cy="992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zh-CN" sz="3200" dirty="0">
                <a:latin typeface="+mn-lt"/>
                <a:ea typeface="+mn-ea"/>
                <a:cs typeface="+mn-ea"/>
                <a:sym typeface="+mn-lt"/>
              </a:rPr>
              <a:t>第</a:t>
            </a:r>
            <a:r>
              <a:rPr lang="en-US" altLang="zh-CN" sz="3200" dirty="0">
                <a:latin typeface="+mn-lt"/>
                <a:ea typeface="+mn-ea"/>
                <a:cs typeface="+mn-ea"/>
                <a:sym typeface="+mn-lt"/>
              </a:rPr>
              <a:t>2</a:t>
            </a:r>
            <a:r>
              <a:rPr lang="zh-CN" altLang="zh-CN" sz="3200" dirty="0">
                <a:latin typeface="+mn-lt"/>
                <a:ea typeface="+mn-ea"/>
                <a:cs typeface="+mn-ea"/>
                <a:sym typeface="+mn-lt"/>
              </a:rPr>
              <a:t>章</a:t>
            </a:r>
            <a:r>
              <a:rPr lang="en-US" altLang="zh-CN" sz="3200" dirty="0">
                <a:latin typeface="+mn-lt"/>
                <a:ea typeface="+mn-ea"/>
                <a:cs typeface="+mn-ea"/>
                <a:sym typeface="+mn-lt"/>
              </a:rPr>
              <a:t> Spring IoC</a:t>
            </a:r>
            <a:endParaRPr lang="zh-CN" altLang="en-US" sz="3200" dirty="0">
              <a:latin typeface="+mn-lt"/>
              <a:ea typeface="+mn-ea"/>
              <a:cs typeface="+mn-ea"/>
              <a:sym typeface="+mn-lt"/>
            </a:endParaRPr>
          </a:p>
        </p:txBody>
      </p:sp>
      <p:sp>
        <p:nvSpPr>
          <p:cNvPr id="13315" name="副标题 2">
            <a:extLst>
              <a:ext uri="{FF2B5EF4-FFF2-40B4-BE49-F238E27FC236}">
                <a16:creationId xmlns:a16="http://schemas.microsoft.com/office/drawing/2014/main" id="{BB32AB69-E176-42EB-A410-C45CCF96854E}"/>
              </a:ext>
            </a:extLst>
          </p:cNvPr>
          <p:cNvSpPr>
            <a:spLocks noGrp="1"/>
          </p:cNvSpPr>
          <p:nvPr>
            <p:ph type="subTitle" idx="1"/>
          </p:nvPr>
        </p:nvSpPr>
        <p:spPr>
          <a:xfrm>
            <a:off x="611113" y="1633538"/>
            <a:ext cx="2016274" cy="431800"/>
          </a:xfrm>
        </p:spPr>
        <p:txBody>
          <a:bodyPr/>
          <a:lstStyle/>
          <a:p>
            <a:pPr algn="l" eaLnBrk="1" hangingPunct="1"/>
            <a:r>
              <a:rPr lang="zh-CN" altLang="en-US" dirty="0">
                <a:solidFill>
                  <a:schemeClr val="tx1"/>
                </a:solidFill>
                <a:cs typeface="+mn-ea"/>
                <a:sym typeface="+mn-lt"/>
              </a:rPr>
              <a:t>主要内容</a:t>
            </a:r>
          </a:p>
          <a:p>
            <a:pPr algn="l" eaLnBrk="1" hangingPunct="1"/>
            <a:endParaRPr lang="en-US" altLang="zh-CN" dirty="0">
              <a:solidFill>
                <a:srgbClr val="0F06BA"/>
              </a:solidFill>
              <a:cs typeface="+mn-ea"/>
              <a:sym typeface="+mn-lt"/>
            </a:endParaRPr>
          </a:p>
        </p:txBody>
      </p:sp>
      <p:sp>
        <p:nvSpPr>
          <p:cNvPr id="13316" name="文本框 1">
            <a:extLst>
              <a:ext uri="{FF2B5EF4-FFF2-40B4-BE49-F238E27FC236}">
                <a16:creationId xmlns:a16="http://schemas.microsoft.com/office/drawing/2014/main" id="{33BEC5EC-73FC-4039-B690-7666FF57EEA9}"/>
              </a:ext>
            </a:extLst>
          </p:cNvPr>
          <p:cNvSpPr txBox="1">
            <a:spLocks noChangeArrowheads="1"/>
          </p:cNvSpPr>
          <p:nvPr/>
        </p:nvSpPr>
        <p:spPr bwMode="auto">
          <a:xfrm>
            <a:off x="611113" y="2406651"/>
            <a:ext cx="4537075" cy="169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anose="05000000000000000000" pitchFamily="2" charset="2"/>
              <a:buChar char="ü"/>
            </a:pPr>
            <a:r>
              <a:rPr lang="en-US" altLang="zh-CN" sz="2400" dirty="0">
                <a:solidFill>
                  <a:srgbClr val="0F06BA"/>
                </a:solidFill>
                <a:latin typeface="+mn-lt"/>
                <a:ea typeface="+mn-ea"/>
                <a:cs typeface="+mn-ea"/>
                <a:sym typeface="+mn-lt"/>
              </a:rPr>
              <a:t>Spring IoC</a:t>
            </a:r>
            <a:r>
              <a:rPr lang="zh-CN" altLang="zh-CN" sz="2400" dirty="0">
                <a:solidFill>
                  <a:srgbClr val="0F06BA"/>
                </a:solidFill>
                <a:latin typeface="+mn-lt"/>
                <a:ea typeface="+mn-ea"/>
                <a:cs typeface="+mn-ea"/>
                <a:sym typeface="+mn-lt"/>
              </a:rPr>
              <a:t>的基本概念</a:t>
            </a:r>
          </a:p>
          <a:p>
            <a:pPr marL="342900" indent="-342900">
              <a:lnSpc>
                <a:spcPct val="150000"/>
              </a:lnSpc>
              <a:buFont typeface="Wingdings" panose="05000000000000000000" pitchFamily="2" charset="2"/>
              <a:buChar char="ü"/>
            </a:pPr>
            <a:r>
              <a:rPr lang="en-US" altLang="zh-CN" sz="2400" dirty="0">
                <a:solidFill>
                  <a:srgbClr val="0F06BA"/>
                </a:solidFill>
                <a:latin typeface="+mn-lt"/>
                <a:ea typeface="+mn-ea"/>
                <a:cs typeface="+mn-ea"/>
                <a:sym typeface="+mn-lt"/>
              </a:rPr>
              <a:t>Spring IoC</a:t>
            </a:r>
            <a:r>
              <a:rPr lang="zh-CN" altLang="zh-CN" sz="2400" dirty="0">
                <a:solidFill>
                  <a:srgbClr val="0F06BA"/>
                </a:solidFill>
                <a:latin typeface="+mn-lt"/>
                <a:ea typeface="+mn-ea"/>
                <a:cs typeface="+mn-ea"/>
                <a:sym typeface="+mn-lt"/>
              </a:rPr>
              <a:t>容器</a:t>
            </a:r>
          </a:p>
          <a:p>
            <a:pPr marL="342900" indent="-342900">
              <a:lnSpc>
                <a:spcPct val="150000"/>
              </a:lnSpc>
              <a:buFont typeface="Wingdings" panose="05000000000000000000" pitchFamily="2" charset="2"/>
              <a:buChar char="ü"/>
            </a:pPr>
            <a:r>
              <a:rPr lang="zh-CN" altLang="zh-CN" sz="2400" dirty="0">
                <a:solidFill>
                  <a:srgbClr val="0F06BA"/>
                </a:solidFill>
                <a:latin typeface="+mn-lt"/>
                <a:ea typeface="+mn-ea"/>
                <a:cs typeface="+mn-ea"/>
                <a:sym typeface="+mn-lt"/>
              </a:rPr>
              <a:t>依赖注入的类型</a:t>
            </a:r>
            <a:endParaRPr lang="zh-CN" altLang="en-US" sz="2400" dirty="0">
              <a:solidFill>
                <a:srgbClr val="0F06BA"/>
              </a:solidFill>
              <a:latin typeface="+mn-lt"/>
              <a:ea typeface="+mn-ea"/>
              <a:cs typeface="+mn-ea"/>
              <a:sym typeface="+mn-lt"/>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A8EFB70D-A6D6-4CA4-81E3-8B061D22B9BC}"/>
              </a:ext>
            </a:extLst>
          </p:cNvPr>
          <p:cNvSpPr>
            <a:spLocks noGrp="1"/>
          </p:cNvSpPr>
          <p:nvPr>
            <p:ph type="title"/>
          </p:nvPr>
        </p:nvSpPr>
        <p:spPr>
          <a:xfrm>
            <a:off x="179512" y="521494"/>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2.1  Spring IoC</a:t>
            </a:r>
            <a:r>
              <a:rPr lang="zh-CN" altLang="zh-CN" sz="3200" dirty="0">
                <a:latin typeface="+mn-lt"/>
                <a:ea typeface="+mn-ea"/>
                <a:cs typeface="+mn-ea"/>
                <a:sym typeface="+mn-lt"/>
              </a:rPr>
              <a:t>的基本概念</a:t>
            </a:r>
            <a:endParaRPr lang="zh-CN" altLang="en-US" sz="3200" dirty="0">
              <a:latin typeface="+mn-lt"/>
              <a:ea typeface="+mn-ea"/>
              <a:cs typeface="+mn-ea"/>
              <a:sym typeface="+mn-lt"/>
            </a:endParaRPr>
          </a:p>
        </p:txBody>
      </p:sp>
      <p:sp>
        <p:nvSpPr>
          <p:cNvPr id="14339" name="文本框 1">
            <a:extLst>
              <a:ext uri="{FF2B5EF4-FFF2-40B4-BE49-F238E27FC236}">
                <a16:creationId xmlns:a16="http://schemas.microsoft.com/office/drawing/2014/main" id="{9285BB8B-3697-4FB2-B01C-C52644440189}"/>
              </a:ext>
            </a:extLst>
          </p:cNvPr>
          <p:cNvSpPr txBox="1">
            <a:spLocks noChangeArrowheads="1"/>
          </p:cNvSpPr>
          <p:nvPr/>
        </p:nvSpPr>
        <p:spPr bwMode="auto">
          <a:xfrm>
            <a:off x="390525" y="1497578"/>
            <a:ext cx="85693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solidFill>
                  <a:srgbClr val="0F06BA"/>
                </a:solidFill>
                <a:latin typeface="+mn-lt"/>
                <a:ea typeface="+mn-ea"/>
                <a:cs typeface="+mn-ea"/>
                <a:sym typeface="+mn-lt"/>
              </a:rPr>
              <a:t>控制反转</a:t>
            </a:r>
            <a:r>
              <a:rPr lang="zh-CN" altLang="zh-CN" sz="2000" dirty="0">
                <a:latin typeface="+mn-lt"/>
                <a:ea typeface="+mn-ea"/>
                <a:cs typeface="+mn-ea"/>
                <a:sym typeface="+mn-lt"/>
              </a:rPr>
              <a:t>（</a:t>
            </a:r>
            <a:r>
              <a:rPr lang="de-DE" altLang="zh-CN" sz="2000" dirty="0">
                <a:latin typeface="+mn-lt"/>
                <a:ea typeface="+mn-ea"/>
                <a:cs typeface="+mn-ea"/>
                <a:sym typeface="+mn-lt"/>
              </a:rPr>
              <a:t>Inversion of Control</a:t>
            </a:r>
            <a:r>
              <a:rPr lang="zh-CN" altLang="zh-CN" sz="2000" dirty="0">
                <a:latin typeface="+mn-lt"/>
                <a:ea typeface="+mn-ea"/>
                <a:cs typeface="+mn-ea"/>
                <a:sym typeface="+mn-lt"/>
              </a:rPr>
              <a:t>，</a:t>
            </a:r>
            <a:r>
              <a:rPr lang="de-DE" altLang="zh-CN" sz="2000" dirty="0">
                <a:latin typeface="+mn-lt"/>
                <a:ea typeface="+mn-ea"/>
                <a:cs typeface="+mn-ea"/>
                <a:sym typeface="+mn-lt"/>
              </a:rPr>
              <a:t>IoC</a:t>
            </a:r>
            <a:r>
              <a:rPr lang="zh-CN" altLang="zh-CN" sz="2000" dirty="0">
                <a:latin typeface="+mn-lt"/>
                <a:ea typeface="+mn-ea"/>
                <a:cs typeface="+mn-ea"/>
                <a:sym typeface="+mn-lt"/>
              </a:rPr>
              <a:t>）是一个比较抽象的概念，是</a:t>
            </a:r>
            <a:r>
              <a:rPr lang="de-DE" altLang="zh-CN" sz="2000" dirty="0">
                <a:latin typeface="+mn-lt"/>
                <a:ea typeface="+mn-ea"/>
                <a:cs typeface="+mn-ea"/>
                <a:sym typeface="+mn-lt"/>
              </a:rPr>
              <a:t>Spring</a:t>
            </a:r>
            <a:r>
              <a:rPr lang="zh-CN" altLang="zh-CN" sz="2000" dirty="0">
                <a:latin typeface="+mn-lt"/>
                <a:ea typeface="+mn-ea"/>
                <a:cs typeface="+mn-ea"/>
                <a:sym typeface="+mn-lt"/>
              </a:rPr>
              <a:t>框架的核心，用来消减计算机程序的耦合问题。</a:t>
            </a:r>
            <a:r>
              <a:rPr lang="zh-CN" altLang="zh-CN" sz="2000" dirty="0">
                <a:solidFill>
                  <a:srgbClr val="0F06BA"/>
                </a:solidFill>
                <a:latin typeface="+mn-lt"/>
                <a:ea typeface="+mn-ea"/>
                <a:cs typeface="+mn-ea"/>
                <a:sym typeface="+mn-lt"/>
              </a:rPr>
              <a:t>依赖注入</a:t>
            </a:r>
            <a:r>
              <a:rPr lang="zh-CN" altLang="zh-CN" sz="2000" dirty="0">
                <a:latin typeface="+mn-lt"/>
                <a:ea typeface="+mn-ea"/>
                <a:cs typeface="+mn-ea"/>
                <a:sym typeface="+mn-lt"/>
              </a:rPr>
              <a:t>（</a:t>
            </a:r>
            <a:r>
              <a:rPr lang="de-DE" altLang="zh-CN" sz="2000" dirty="0">
                <a:latin typeface="+mn-lt"/>
                <a:ea typeface="+mn-ea"/>
                <a:cs typeface="+mn-ea"/>
                <a:sym typeface="+mn-lt"/>
              </a:rPr>
              <a:t>Dependency Injection</a:t>
            </a:r>
            <a:r>
              <a:rPr lang="zh-CN" altLang="zh-CN" sz="2000" dirty="0">
                <a:latin typeface="+mn-lt"/>
                <a:ea typeface="+mn-ea"/>
                <a:cs typeface="+mn-ea"/>
                <a:sym typeface="+mn-lt"/>
              </a:rPr>
              <a:t>，</a:t>
            </a:r>
            <a:r>
              <a:rPr lang="de-DE" altLang="zh-CN" sz="2000" dirty="0">
                <a:latin typeface="+mn-lt"/>
                <a:ea typeface="+mn-ea"/>
                <a:cs typeface="+mn-ea"/>
                <a:sym typeface="+mn-lt"/>
              </a:rPr>
              <a:t>DI</a:t>
            </a:r>
            <a:r>
              <a:rPr lang="zh-CN" altLang="zh-CN" sz="2000" dirty="0">
                <a:latin typeface="+mn-lt"/>
                <a:ea typeface="+mn-ea"/>
                <a:cs typeface="+mn-ea"/>
                <a:sym typeface="+mn-lt"/>
              </a:rPr>
              <a:t>）是</a:t>
            </a:r>
            <a:r>
              <a:rPr lang="de-DE" altLang="zh-CN" sz="2000" dirty="0">
                <a:latin typeface="+mn-lt"/>
                <a:ea typeface="+mn-ea"/>
                <a:cs typeface="+mn-ea"/>
                <a:sym typeface="+mn-lt"/>
              </a:rPr>
              <a:t>IoC</a:t>
            </a:r>
            <a:r>
              <a:rPr lang="zh-CN" altLang="zh-CN" sz="2000" dirty="0">
                <a:latin typeface="+mn-lt"/>
                <a:ea typeface="+mn-ea"/>
                <a:cs typeface="+mn-ea"/>
                <a:sym typeface="+mn-lt"/>
              </a:rPr>
              <a:t>的另外一种说法，只是从不同的角度，描述相同的概念</a:t>
            </a:r>
            <a:endParaRPr lang="zh-CN" altLang="en-US" sz="2000" dirty="0">
              <a:latin typeface="+mn-lt"/>
              <a:ea typeface="+mn-ea"/>
              <a:cs typeface="+mn-ea"/>
              <a:sym typeface="+mn-lt"/>
            </a:endParaRPr>
          </a:p>
        </p:txBody>
      </p:sp>
      <p:sp>
        <p:nvSpPr>
          <p:cNvPr id="14340" name="文本框 2">
            <a:extLst>
              <a:ext uri="{FF2B5EF4-FFF2-40B4-BE49-F238E27FC236}">
                <a16:creationId xmlns:a16="http://schemas.microsoft.com/office/drawing/2014/main" id="{3424681B-914D-4EFB-9365-ABC2E77CE290}"/>
              </a:ext>
            </a:extLst>
          </p:cNvPr>
          <p:cNvSpPr txBox="1">
            <a:spLocks noChangeArrowheads="1"/>
          </p:cNvSpPr>
          <p:nvPr/>
        </p:nvSpPr>
        <p:spPr bwMode="auto">
          <a:xfrm>
            <a:off x="390525" y="2782888"/>
            <a:ext cx="856932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从</a:t>
            </a:r>
            <a:r>
              <a:rPr lang="de-DE" altLang="zh-CN" sz="2000" dirty="0">
                <a:latin typeface="+mn-lt"/>
                <a:ea typeface="+mn-ea"/>
                <a:cs typeface="+mn-ea"/>
                <a:sym typeface="+mn-lt"/>
              </a:rPr>
              <a:t>Spring</a:t>
            </a:r>
            <a:r>
              <a:rPr lang="zh-CN" altLang="zh-CN" sz="2000" dirty="0">
                <a:latin typeface="+mn-lt"/>
                <a:ea typeface="+mn-ea"/>
                <a:cs typeface="+mn-ea"/>
                <a:sym typeface="+mn-lt"/>
              </a:rPr>
              <a:t>容器角度来看，</a:t>
            </a:r>
            <a:r>
              <a:rPr lang="de-DE" altLang="zh-CN" sz="2000" dirty="0">
                <a:latin typeface="+mn-lt"/>
                <a:ea typeface="+mn-ea"/>
                <a:cs typeface="+mn-ea"/>
                <a:sym typeface="+mn-lt"/>
              </a:rPr>
              <a:t>Spring</a:t>
            </a:r>
            <a:r>
              <a:rPr lang="zh-CN" altLang="zh-CN" sz="2000" dirty="0">
                <a:latin typeface="+mn-lt"/>
                <a:ea typeface="+mn-ea"/>
                <a:cs typeface="+mn-ea"/>
                <a:sym typeface="+mn-lt"/>
              </a:rPr>
              <a:t>容器负责将被依赖对象赋值给调用者的成员变量，相当于为调用者注入它所依赖的实例，这就是</a:t>
            </a:r>
            <a:r>
              <a:rPr lang="de-DE" altLang="zh-CN" sz="2000" dirty="0">
                <a:latin typeface="+mn-lt"/>
                <a:ea typeface="+mn-ea"/>
                <a:cs typeface="+mn-ea"/>
                <a:sym typeface="+mn-lt"/>
              </a:rPr>
              <a:t>Spring</a:t>
            </a:r>
            <a:r>
              <a:rPr lang="zh-CN" altLang="zh-CN" sz="2000" dirty="0">
                <a:latin typeface="+mn-lt"/>
                <a:ea typeface="+mn-ea"/>
                <a:cs typeface="+mn-ea"/>
                <a:sym typeface="+mn-lt"/>
              </a:rPr>
              <a:t>的依赖注入。</a:t>
            </a:r>
          </a:p>
          <a:p>
            <a:endParaRPr lang="en-US" altLang="zh-CN" sz="2000" dirty="0">
              <a:latin typeface="+mn-lt"/>
              <a:ea typeface="+mn-ea"/>
              <a:cs typeface="+mn-ea"/>
              <a:sym typeface="+mn-lt"/>
            </a:endParaRPr>
          </a:p>
          <a:p>
            <a:r>
              <a:rPr lang="zh-CN" altLang="zh-CN" sz="2000" dirty="0">
                <a:solidFill>
                  <a:srgbClr val="0F06BA"/>
                </a:solidFill>
                <a:latin typeface="+mn-lt"/>
                <a:ea typeface="+mn-ea"/>
                <a:cs typeface="+mn-ea"/>
                <a:sym typeface="+mn-lt"/>
              </a:rPr>
              <a:t>控制反转</a:t>
            </a:r>
            <a:r>
              <a:rPr lang="zh-CN" altLang="zh-CN" sz="2000" dirty="0">
                <a:latin typeface="+mn-lt"/>
                <a:ea typeface="+mn-ea"/>
                <a:cs typeface="+mn-ea"/>
                <a:sym typeface="+mn-lt"/>
              </a:rPr>
              <a:t>是一种通过描述（在</a:t>
            </a:r>
            <a:r>
              <a:rPr lang="de-DE" altLang="zh-CN" sz="2000" dirty="0">
                <a:latin typeface="+mn-lt"/>
                <a:ea typeface="+mn-ea"/>
                <a:cs typeface="+mn-ea"/>
                <a:sym typeface="+mn-lt"/>
              </a:rPr>
              <a:t>Spring</a:t>
            </a:r>
            <a:r>
              <a:rPr lang="zh-CN" altLang="zh-CN" sz="2000" dirty="0">
                <a:latin typeface="+mn-lt"/>
                <a:ea typeface="+mn-ea"/>
                <a:cs typeface="+mn-ea"/>
                <a:sym typeface="+mn-lt"/>
              </a:rPr>
              <a:t>中可以是</a:t>
            </a:r>
            <a:r>
              <a:rPr lang="de-DE" altLang="zh-CN" sz="2000" dirty="0">
                <a:latin typeface="+mn-lt"/>
                <a:ea typeface="+mn-ea"/>
                <a:cs typeface="+mn-ea"/>
                <a:sym typeface="+mn-lt"/>
              </a:rPr>
              <a:t>XML</a:t>
            </a:r>
            <a:r>
              <a:rPr lang="zh-CN" altLang="zh-CN" sz="2000" dirty="0">
                <a:latin typeface="+mn-lt"/>
                <a:ea typeface="+mn-ea"/>
                <a:cs typeface="+mn-ea"/>
                <a:sym typeface="+mn-lt"/>
              </a:rPr>
              <a:t>或注解）并通过第三方去产生或获取特定对象的方式。在</a:t>
            </a:r>
            <a:r>
              <a:rPr lang="de-DE" altLang="zh-CN" sz="2000" dirty="0">
                <a:latin typeface="+mn-lt"/>
                <a:ea typeface="+mn-ea"/>
                <a:cs typeface="+mn-ea"/>
                <a:sym typeface="+mn-lt"/>
              </a:rPr>
              <a:t>Spring</a:t>
            </a:r>
            <a:r>
              <a:rPr lang="zh-CN" altLang="zh-CN" sz="2000" dirty="0">
                <a:latin typeface="+mn-lt"/>
                <a:ea typeface="+mn-ea"/>
                <a:cs typeface="+mn-ea"/>
                <a:sym typeface="+mn-lt"/>
              </a:rPr>
              <a:t>中实现控制反转的是</a:t>
            </a:r>
            <a:r>
              <a:rPr lang="de-DE" altLang="zh-CN" sz="2000" dirty="0">
                <a:latin typeface="+mn-lt"/>
                <a:ea typeface="+mn-ea"/>
                <a:cs typeface="+mn-ea"/>
                <a:sym typeface="+mn-lt"/>
              </a:rPr>
              <a:t>IoC</a:t>
            </a:r>
            <a:r>
              <a:rPr lang="zh-CN" altLang="zh-CN" sz="2000" dirty="0">
                <a:latin typeface="+mn-lt"/>
                <a:ea typeface="+mn-ea"/>
                <a:cs typeface="+mn-ea"/>
                <a:sym typeface="+mn-lt"/>
              </a:rPr>
              <a:t>容器，其实现方法是依赖注入。</a:t>
            </a:r>
            <a:endParaRPr lang="zh-CN" altLang="en-US" sz="2000" dirty="0">
              <a:latin typeface="+mn-lt"/>
              <a:ea typeface="+mn-ea"/>
              <a:cs typeface="+mn-ea"/>
              <a:sym typeface="+mn-lt"/>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772E72BA-262E-48DD-A6BC-6C326F65EF8B}"/>
              </a:ext>
            </a:extLst>
          </p:cNvPr>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2.2  Spring IoC</a:t>
            </a:r>
            <a:r>
              <a:rPr lang="zh-CN" altLang="zh-CN" sz="3200" dirty="0">
                <a:latin typeface="+mn-lt"/>
                <a:ea typeface="+mn-ea"/>
                <a:cs typeface="+mn-ea"/>
                <a:sym typeface="+mn-lt"/>
              </a:rPr>
              <a:t>容器</a:t>
            </a:r>
            <a:endParaRPr lang="zh-CN" altLang="en-US" sz="3200" dirty="0">
              <a:latin typeface="+mn-lt"/>
              <a:ea typeface="+mn-ea"/>
              <a:cs typeface="+mn-ea"/>
              <a:sym typeface="+mn-lt"/>
            </a:endParaRPr>
          </a:p>
        </p:txBody>
      </p:sp>
      <p:sp>
        <p:nvSpPr>
          <p:cNvPr id="15363" name="文本框 3">
            <a:extLst>
              <a:ext uri="{FF2B5EF4-FFF2-40B4-BE49-F238E27FC236}">
                <a16:creationId xmlns:a16="http://schemas.microsoft.com/office/drawing/2014/main" id="{A249F7FB-EF5A-4651-94EC-F95BFAAB6F40}"/>
              </a:ext>
            </a:extLst>
          </p:cNvPr>
          <p:cNvSpPr txBox="1">
            <a:spLocks noChangeArrowheads="1"/>
          </p:cNvSpPr>
          <p:nvPr/>
        </p:nvSpPr>
        <p:spPr bwMode="auto">
          <a:xfrm>
            <a:off x="271463" y="1918517"/>
            <a:ext cx="86409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b="1" dirty="0">
                <a:latin typeface="+mn-lt"/>
                <a:ea typeface="+mn-ea"/>
                <a:cs typeface="+mn-ea"/>
                <a:sym typeface="+mn-lt"/>
              </a:rPr>
              <a:t>Spring IoC</a:t>
            </a:r>
            <a:r>
              <a:rPr lang="zh-CN" altLang="zh-CN" sz="2000" b="1" dirty="0">
                <a:latin typeface="+mn-lt"/>
                <a:ea typeface="+mn-ea"/>
                <a:cs typeface="+mn-ea"/>
                <a:sym typeface="+mn-lt"/>
              </a:rPr>
              <a:t>容器的设计主要是基于</a:t>
            </a:r>
            <a:r>
              <a:rPr lang="de-DE" altLang="zh-CN" sz="2000" b="1" dirty="0">
                <a:solidFill>
                  <a:srgbClr val="0F06BA"/>
                </a:solidFill>
                <a:latin typeface="+mn-lt"/>
                <a:ea typeface="+mn-ea"/>
                <a:cs typeface="+mn-ea"/>
                <a:sym typeface="+mn-lt"/>
              </a:rPr>
              <a:t>BeanFactory</a:t>
            </a:r>
            <a:r>
              <a:rPr lang="zh-CN" altLang="zh-CN" sz="2000" b="1" dirty="0">
                <a:latin typeface="+mn-lt"/>
                <a:ea typeface="+mn-ea"/>
                <a:cs typeface="+mn-ea"/>
                <a:sym typeface="+mn-lt"/>
              </a:rPr>
              <a:t>和</a:t>
            </a:r>
            <a:r>
              <a:rPr lang="de-DE" altLang="zh-CN" sz="2000" b="1" dirty="0">
                <a:solidFill>
                  <a:srgbClr val="0F06BA"/>
                </a:solidFill>
                <a:latin typeface="+mn-lt"/>
                <a:ea typeface="+mn-ea"/>
                <a:cs typeface="+mn-ea"/>
                <a:sym typeface="+mn-lt"/>
              </a:rPr>
              <a:t>ApplicationContext</a:t>
            </a:r>
            <a:r>
              <a:rPr lang="zh-CN" altLang="zh-CN" sz="2000" b="1" dirty="0">
                <a:latin typeface="+mn-lt"/>
                <a:ea typeface="+mn-ea"/>
                <a:cs typeface="+mn-ea"/>
                <a:sym typeface="+mn-lt"/>
              </a:rPr>
              <a:t>两个接口</a:t>
            </a:r>
            <a:endParaRPr lang="zh-CN" altLang="en-US" sz="2000" b="1" dirty="0">
              <a:latin typeface="+mn-lt"/>
              <a:ea typeface="+mn-ea"/>
              <a:cs typeface="+mn-ea"/>
              <a:sym typeface="+mn-lt"/>
            </a:endParaRPr>
          </a:p>
        </p:txBody>
      </p:sp>
      <p:sp>
        <p:nvSpPr>
          <p:cNvPr id="15364" name="文本框 4">
            <a:extLst>
              <a:ext uri="{FF2B5EF4-FFF2-40B4-BE49-F238E27FC236}">
                <a16:creationId xmlns:a16="http://schemas.microsoft.com/office/drawing/2014/main" id="{6DB87E02-0079-42ED-A2E9-A5289F5CACEA}"/>
              </a:ext>
            </a:extLst>
          </p:cNvPr>
          <p:cNvSpPr txBox="1">
            <a:spLocks noChangeArrowheads="1"/>
          </p:cNvSpPr>
          <p:nvPr/>
        </p:nvSpPr>
        <p:spPr bwMode="auto">
          <a:xfrm>
            <a:off x="271463" y="2505075"/>
            <a:ext cx="8229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b="1">
                <a:latin typeface="+mn-lt"/>
                <a:ea typeface="+mn-ea"/>
                <a:cs typeface="+mn-ea"/>
                <a:sym typeface="+mn-lt"/>
              </a:rPr>
              <a:t>2.2.1  BeanFactory</a:t>
            </a:r>
            <a:endParaRPr lang="zh-CN" altLang="en-US" sz="2000">
              <a:latin typeface="+mn-lt"/>
              <a:ea typeface="+mn-ea"/>
              <a:cs typeface="+mn-ea"/>
              <a:sym typeface="+mn-lt"/>
            </a:endParaRPr>
          </a:p>
        </p:txBody>
      </p:sp>
      <p:sp>
        <p:nvSpPr>
          <p:cNvPr id="15365" name="文本框 5">
            <a:extLst>
              <a:ext uri="{FF2B5EF4-FFF2-40B4-BE49-F238E27FC236}">
                <a16:creationId xmlns:a16="http://schemas.microsoft.com/office/drawing/2014/main" id="{684F05A0-D8D5-48CD-9BBF-BB9CB610F380}"/>
              </a:ext>
            </a:extLst>
          </p:cNvPr>
          <p:cNvSpPr txBox="1">
            <a:spLocks noChangeArrowheads="1"/>
          </p:cNvSpPr>
          <p:nvPr/>
        </p:nvSpPr>
        <p:spPr bwMode="auto">
          <a:xfrm>
            <a:off x="271463" y="3140968"/>
            <a:ext cx="6707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b="1" dirty="0">
                <a:latin typeface="+mn-lt"/>
                <a:ea typeface="+mn-ea"/>
                <a:cs typeface="+mn-ea"/>
                <a:sym typeface="+mn-lt"/>
              </a:rPr>
              <a:t>2.2.2  ApplicationContext</a:t>
            </a:r>
            <a:endParaRPr lang="zh-CN" altLang="en-US" sz="2000" dirty="0">
              <a:latin typeface="+mn-lt"/>
              <a:ea typeface="+mn-ea"/>
              <a:cs typeface="+mn-ea"/>
              <a:sym typeface="+mn-lt"/>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244B5D5E-8F6B-49CE-9F8D-833E33D645C6}"/>
              </a:ext>
            </a:extLst>
          </p:cNvPr>
          <p:cNvSpPr>
            <a:spLocks noGrp="1"/>
          </p:cNvSpPr>
          <p:nvPr>
            <p:ph type="ctrTitle"/>
          </p:nvPr>
        </p:nvSpPr>
        <p:spPr>
          <a:xfrm>
            <a:off x="539750" y="476250"/>
            <a:ext cx="7772400" cy="6318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sz="3200" dirty="0">
                <a:latin typeface="+mn-lt"/>
                <a:ea typeface="+mn-ea"/>
                <a:cs typeface="+mn-ea"/>
                <a:sym typeface="+mn-lt"/>
              </a:rPr>
              <a:t>1 Spring</a:t>
            </a:r>
            <a:r>
              <a:rPr lang="zh-CN" altLang="zh-CN" sz="3200" dirty="0">
                <a:latin typeface="+mn-lt"/>
                <a:ea typeface="+mn-ea"/>
                <a:cs typeface="+mn-ea"/>
                <a:sym typeface="+mn-lt"/>
              </a:rPr>
              <a:t>入门</a:t>
            </a:r>
            <a:endParaRPr lang="zh-CN" altLang="en-US" sz="3200" dirty="0">
              <a:latin typeface="+mn-lt"/>
              <a:ea typeface="+mn-ea"/>
              <a:cs typeface="+mn-ea"/>
              <a:sym typeface="+mn-lt"/>
            </a:endParaRPr>
          </a:p>
        </p:txBody>
      </p:sp>
      <p:sp>
        <p:nvSpPr>
          <p:cNvPr id="13315" name="副标题 2">
            <a:extLst>
              <a:ext uri="{FF2B5EF4-FFF2-40B4-BE49-F238E27FC236}">
                <a16:creationId xmlns:a16="http://schemas.microsoft.com/office/drawing/2014/main" id="{F16ADD75-1880-46A9-9508-39137054F974}"/>
              </a:ext>
            </a:extLst>
          </p:cNvPr>
          <p:cNvSpPr>
            <a:spLocks noGrp="1"/>
          </p:cNvSpPr>
          <p:nvPr>
            <p:ph type="subTitle" idx="1"/>
          </p:nvPr>
        </p:nvSpPr>
        <p:spPr>
          <a:xfrm>
            <a:off x="571243" y="1268760"/>
            <a:ext cx="6400800" cy="433387"/>
          </a:xfrm>
        </p:spPr>
        <p:txBody>
          <a:bodyPr/>
          <a:lstStyle/>
          <a:p>
            <a:pPr algn="l" eaLnBrk="1" hangingPunct="1"/>
            <a:r>
              <a:rPr lang="zh-CN" altLang="en-US">
                <a:solidFill>
                  <a:schemeClr val="tx1"/>
                </a:solidFill>
                <a:cs typeface="+mn-ea"/>
                <a:sym typeface="+mn-lt"/>
              </a:rPr>
              <a:t>主要内容</a:t>
            </a:r>
          </a:p>
        </p:txBody>
      </p:sp>
      <p:sp>
        <p:nvSpPr>
          <p:cNvPr id="13316" name="文本框 2">
            <a:extLst>
              <a:ext uri="{FF2B5EF4-FFF2-40B4-BE49-F238E27FC236}">
                <a16:creationId xmlns:a16="http://schemas.microsoft.com/office/drawing/2014/main" id="{2A577CD9-39C7-4100-928B-47355EFD1196}"/>
              </a:ext>
            </a:extLst>
          </p:cNvPr>
          <p:cNvSpPr txBox="1">
            <a:spLocks noChangeArrowheads="1"/>
          </p:cNvSpPr>
          <p:nvPr/>
        </p:nvSpPr>
        <p:spPr bwMode="auto">
          <a:xfrm>
            <a:off x="571654" y="1916832"/>
            <a:ext cx="4576410" cy="224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mj-lt"/>
              <a:buAutoNum type="arabicPeriod"/>
            </a:pPr>
            <a:r>
              <a:rPr lang="en-US" altLang="zh-CN" sz="2400" b="1" dirty="0">
                <a:solidFill>
                  <a:srgbClr val="0F06BA"/>
                </a:solidFill>
                <a:latin typeface="+mn-lt"/>
                <a:ea typeface="+mn-ea"/>
                <a:cs typeface="+mn-ea"/>
                <a:sym typeface="+mn-lt"/>
              </a:rPr>
              <a:t>Spring</a:t>
            </a:r>
            <a:r>
              <a:rPr lang="zh-CN" altLang="en-US" sz="2400" b="1" dirty="0">
                <a:solidFill>
                  <a:srgbClr val="0F06BA"/>
                </a:solidFill>
                <a:latin typeface="+mn-lt"/>
                <a:ea typeface="+mn-ea"/>
                <a:cs typeface="+mn-ea"/>
                <a:sym typeface="+mn-lt"/>
              </a:rPr>
              <a:t>简介</a:t>
            </a:r>
            <a:endParaRPr lang="zh-CN" altLang="zh-CN" sz="2400" b="1" dirty="0">
              <a:solidFill>
                <a:srgbClr val="0F06BA"/>
              </a:solidFill>
              <a:latin typeface="+mn-lt"/>
              <a:ea typeface="+mn-ea"/>
              <a:cs typeface="+mn-ea"/>
              <a:sym typeface="+mn-lt"/>
            </a:endParaRPr>
          </a:p>
          <a:p>
            <a:pPr marL="457200" indent="-457200">
              <a:lnSpc>
                <a:spcPct val="150000"/>
              </a:lnSpc>
              <a:buFont typeface="+mj-lt"/>
              <a:buAutoNum type="arabicPeriod"/>
            </a:pPr>
            <a:r>
              <a:rPr lang="en-US" altLang="zh-CN" sz="2400" b="1" dirty="0">
                <a:solidFill>
                  <a:srgbClr val="0F06BA"/>
                </a:solidFill>
                <a:latin typeface="+mn-lt"/>
                <a:ea typeface="+mn-ea"/>
                <a:cs typeface="+mn-ea"/>
                <a:sym typeface="+mn-lt"/>
              </a:rPr>
              <a:t>Spring</a:t>
            </a:r>
            <a:r>
              <a:rPr lang="zh-CN" altLang="zh-CN" sz="2400" b="1" dirty="0">
                <a:solidFill>
                  <a:srgbClr val="0F06BA"/>
                </a:solidFill>
                <a:latin typeface="+mn-lt"/>
                <a:ea typeface="+mn-ea"/>
                <a:cs typeface="+mn-ea"/>
                <a:sym typeface="+mn-lt"/>
              </a:rPr>
              <a:t>开发环境的构建</a:t>
            </a:r>
          </a:p>
          <a:p>
            <a:pPr marL="457200" indent="-457200">
              <a:lnSpc>
                <a:spcPct val="150000"/>
              </a:lnSpc>
              <a:buFont typeface="+mj-lt"/>
              <a:buAutoNum type="arabicPeriod"/>
            </a:pPr>
            <a:r>
              <a:rPr lang="en-US" altLang="zh-CN" sz="2400" b="1" dirty="0">
                <a:solidFill>
                  <a:srgbClr val="0F06BA"/>
                </a:solidFill>
                <a:latin typeface="+mn-lt"/>
                <a:ea typeface="+mn-ea"/>
                <a:cs typeface="+mn-ea"/>
                <a:sym typeface="+mn-lt"/>
              </a:rPr>
              <a:t>Spring</a:t>
            </a:r>
            <a:r>
              <a:rPr lang="zh-CN" altLang="zh-CN" sz="2400" b="1" dirty="0">
                <a:solidFill>
                  <a:srgbClr val="0F06BA"/>
                </a:solidFill>
                <a:latin typeface="+mn-lt"/>
                <a:ea typeface="+mn-ea"/>
                <a:cs typeface="+mn-ea"/>
                <a:sym typeface="+mn-lt"/>
              </a:rPr>
              <a:t>的核心容器</a:t>
            </a:r>
          </a:p>
          <a:p>
            <a:pPr marL="457200" indent="-457200">
              <a:lnSpc>
                <a:spcPct val="150000"/>
              </a:lnSpc>
              <a:buFont typeface="+mj-lt"/>
              <a:buAutoNum type="arabicPeriod"/>
            </a:pPr>
            <a:r>
              <a:rPr lang="en-US" altLang="zh-CN" sz="2400" b="1" dirty="0">
                <a:solidFill>
                  <a:srgbClr val="0F06BA"/>
                </a:solidFill>
                <a:latin typeface="+mn-lt"/>
                <a:ea typeface="+mn-ea"/>
                <a:cs typeface="+mn-ea"/>
                <a:sym typeface="+mn-lt"/>
              </a:rPr>
              <a:t>Spring</a:t>
            </a:r>
            <a:r>
              <a:rPr lang="zh-CN" altLang="zh-CN" sz="2400" b="1" dirty="0">
                <a:solidFill>
                  <a:srgbClr val="0F06BA"/>
                </a:solidFill>
                <a:latin typeface="+mn-lt"/>
                <a:ea typeface="+mn-ea"/>
                <a:cs typeface="+mn-ea"/>
                <a:sym typeface="+mn-lt"/>
              </a:rPr>
              <a:t>的入门程序</a:t>
            </a:r>
            <a:endParaRPr lang="zh-CN" altLang="en-US" sz="2400" b="1" dirty="0">
              <a:solidFill>
                <a:srgbClr val="0F06BA"/>
              </a:solidFill>
              <a:latin typeface="+mn-lt"/>
              <a:ea typeface="+mn-ea"/>
              <a:cs typeface="+mn-ea"/>
              <a:sym typeface="+mn-lt"/>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2E0DEFAC-40C0-4E59-B2E5-D27C6C16FAC5}"/>
              </a:ext>
            </a:extLst>
          </p:cNvPr>
          <p:cNvSpPr>
            <a:spLocks noGrp="1"/>
          </p:cNvSpPr>
          <p:nvPr>
            <p:ph type="title"/>
          </p:nvPr>
        </p:nvSpPr>
        <p:spPr>
          <a:xfrm>
            <a:off x="179512" y="621582"/>
            <a:ext cx="8229600" cy="6334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2.2.1  BeanFactory</a:t>
            </a:r>
            <a:endParaRPr lang="zh-CN" altLang="en-US" sz="3200" dirty="0">
              <a:latin typeface="+mn-lt"/>
              <a:ea typeface="+mn-ea"/>
              <a:cs typeface="+mn-ea"/>
              <a:sym typeface="+mn-lt"/>
            </a:endParaRPr>
          </a:p>
        </p:txBody>
      </p:sp>
      <p:sp>
        <p:nvSpPr>
          <p:cNvPr id="16387" name="文本框 3">
            <a:extLst>
              <a:ext uri="{FF2B5EF4-FFF2-40B4-BE49-F238E27FC236}">
                <a16:creationId xmlns:a16="http://schemas.microsoft.com/office/drawing/2014/main" id="{80904E5C-8F6D-403A-97EB-25F8E65EA615}"/>
              </a:ext>
            </a:extLst>
          </p:cNvPr>
          <p:cNvSpPr txBox="1">
            <a:spLocks noChangeArrowheads="1"/>
          </p:cNvSpPr>
          <p:nvPr/>
        </p:nvSpPr>
        <p:spPr bwMode="auto">
          <a:xfrm>
            <a:off x="107950" y="1556792"/>
            <a:ext cx="89281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创建</a:t>
            </a:r>
            <a:r>
              <a:rPr lang="de-DE" altLang="zh-CN" sz="2000" dirty="0">
                <a:latin typeface="+mn-lt"/>
                <a:ea typeface="+mn-ea"/>
                <a:cs typeface="+mn-ea"/>
                <a:sym typeface="+mn-lt"/>
              </a:rPr>
              <a:t>BeanFactory</a:t>
            </a:r>
            <a:r>
              <a:rPr lang="zh-CN" altLang="zh-CN" sz="2000" dirty="0">
                <a:latin typeface="+mn-lt"/>
                <a:ea typeface="+mn-ea"/>
                <a:cs typeface="+mn-ea"/>
                <a:sym typeface="+mn-lt"/>
              </a:rPr>
              <a:t>实例时，需要提供</a:t>
            </a:r>
            <a:r>
              <a:rPr lang="de-DE" altLang="zh-CN" sz="2000" dirty="0">
                <a:latin typeface="+mn-lt"/>
                <a:ea typeface="+mn-ea"/>
                <a:cs typeface="+mn-ea"/>
                <a:sym typeface="+mn-lt"/>
              </a:rPr>
              <a:t>XML</a:t>
            </a:r>
            <a:r>
              <a:rPr lang="zh-CN" altLang="zh-CN" sz="2000" dirty="0">
                <a:latin typeface="+mn-lt"/>
                <a:ea typeface="+mn-ea"/>
                <a:cs typeface="+mn-ea"/>
                <a:sym typeface="+mn-lt"/>
              </a:rPr>
              <a:t>文件的绝对路径。例如，可以将第一章</a:t>
            </a:r>
            <a:r>
              <a:rPr lang="de-DE" altLang="zh-CN" sz="2000" dirty="0">
                <a:latin typeface="+mn-lt"/>
                <a:ea typeface="+mn-ea"/>
                <a:cs typeface="+mn-ea"/>
                <a:sym typeface="+mn-lt"/>
              </a:rPr>
              <a:t>ch1</a:t>
            </a:r>
            <a:r>
              <a:rPr lang="zh-CN" altLang="zh-CN" sz="2000" dirty="0">
                <a:latin typeface="+mn-lt"/>
                <a:ea typeface="+mn-ea"/>
                <a:cs typeface="+mn-ea"/>
                <a:sym typeface="+mn-lt"/>
              </a:rPr>
              <a:t>应用中</a:t>
            </a:r>
            <a:r>
              <a:rPr lang="de-DE" altLang="zh-CN" sz="2000" dirty="0">
                <a:latin typeface="+mn-lt"/>
                <a:ea typeface="+mn-ea"/>
                <a:cs typeface="+mn-ea"/>
                <a:sym typeface="+mn-lt"/>
              </a:rPr>
              <a:t>main</a:t>
            </a:r>
            <a:r>
              <a:rPr lang="zh-CN" altLang="zh-CN" sz="2000" dirty="0">
                <a:latin typeface="+mn-lt"/>
                <a:ea typeface="+mn-ea"/>
                <a:cs typeface="+mn-ea"/>
                <a:sym typeface="+mn-lt"/>
              </a:rPr>
              <a:t>方法的代码修改如下：</a:t>
            </a:r>
          </a:p>
        </p:txBody>
      </p:sp>
      <p:sp>
        <p:nvSpPr>
          <p:cNvPr id="16388" name="文本框 4">
            <a:extLst>
              <a:ext uri="{FF2B5EF4-FFF2-40B4-BE49-F238E27FC236}">
                <a16:creationId xmlns:a16="http://schemas.microsoft.com/office/drawing/2014/main" id="{9B2E2EEA-C7F5-4001-A697-9AC08513EC86}"/>
              </a:ext>
            </a:extLst>
          </p:cNvPr>
          <p:cNvSpPr txBox="1">
            <a:spLocks noChangeArrowheads="1"/>
          </p:cNvSpPr>
          <p:nvPr/>
        </p:nvSpPr>
        <p:spPr bwMode="auto">
          <a:xfrm>
            <a:off x="427256" y="2509760"/>
            <a:ext cx="849694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b="1" dirty="0">
                <a:solidFill>
                  <a:srgbClr val="0F06BA"/>
                </a:solidFill>
                <a:latin typeface="+mn-lt"/>
                <a:ea typeface="+mn-ea"/>
                <a:cs typeface="+mn-ea"/>
                <a:sym typeface="+mn-lt"/>
              </a:rPr>
              <a:t>public static void main(String[] args) {</a:t>
            </a:r>
            <a:endParaRPr lang="zh-CN" altLang="zh-CN" sz="2000" b="1" dirty="0">
              <a:solidFill>
                <a:srgbClr val="0F06BA"/>
              </a:solidFill>
              <a:latin typeface="+mn-lt"/>
              <a:ea typeface="+mn-ea"/>
              <a:cs typeface="+mn-ea"/>
              <a:sym typeface="+mn-lt"/>
            </a:endParaRPr>
          </a:p>
          <a:p>
            <a:r>
              <a:rPr lang="de-DE" altLang="zh-CN" sz="2000" b="1" dirty="0">
                <a:solidFill>
                  <a:srgbClr val="0F06BA"/>
                </a:solidFill>
                <a:latin typeface="+mn-lt"/>
                <a:ea typeface="+mn-ea"/>
                <a:cs typeface="+mn-ea"/>
                <a:sym typeface="+mn-lt"/>
              </a:rPr>
              <a:t>	//</a:t>
            </a:r>
            <a:r>
              <a:rPr lang="zh-CN" altLang="zh-CN" sz="2000" b="1" dirty="0">
                <a:solidFill>
                  <a:srgbClr val="0F06BA"/>
                </a:solidFill>
                <a:latin typeface="+mn-lt"/>
                <a:ea typeface="+mn-ea"/>
                <a:cs typeface="+mn-ea"/>
                <a:sym typeface="+mn-lt"/>
              </a:rPr>
              <a:t>初始化</a:t>
            </a:r>
            <a:r>
              <a:rPr lang="de-DE" altLang="zh-CN" sz="2000" b="1" dirty="0">
                <a:solidFill>
                  <a:srgbClr val="0F06BA"/>
                </a:solidFill>
                <a:latin typeface="+mn-lt"/>
                <a:ea typeface="+mn-ea"/>
                <a:cs typeface="+mn-ea"/>
                <a:sym typeface="+mn-lt"/>
              </a:rPr>
              <a:t>Spring</a:t>
            </a:r>
            <a:r>
              <a:rPr lang="zh-CN" altLang="zh-CN" sz="2000" b="1" dirty="0">
                <a:solidFill>
                  <a:srgbClr val="0F06BA"/>
                </a:solidFill>
                <a:latin typeface="+mn-lt"/>
                <a:ea typeface="+mn-ea"/>
                <a:cs typeface="+mn-ea"/>
                <a:sym typeface="+mn-lt"/>
              </a:rPr>
              <a:t>容器，加载配置文件</a:t>
            </a:r>
          </a:p>
          <a:p>
            <a:r>
              <a:rPr lang="de-DE" altLang="zh-CN" sz="2000" b="1" dirty="0">
                <a:solidFill>
                  <a:srgbClr val="0F06BA"/>
                </a:solidFill>
                <a:latin typeface="+mn-lt"/>
                <a:ea typeface="+mn-ea"/>
                <a:cs typeface="+mn-ea"/>
                <a:sym typeface="+mn-lt"/>
              </a:rPr>
              <a:t>	</a:t>
            </a:r>
            <a:r>
              <a:rPr lang="de-DE" altLang="zh-CN" sz="2000" b="1" dirty="0">
                <a:solidFill>
                  <a:srgbClr val="FF0000"/>
                </a:solidFill>
                <a:latin typeface="+mn-lt"/>
                <a:ea typeface="+mn-ea"/>
                <a:cs typeface="+mn-ea"/>
                <a:sym typeface="+mn-lt"/>
              </a:rPr>
              <a:t>BeanFactory beanFac = new XmlBeanFactory(</a:t>
            </a:r>
            <a:endParaRPr lang="zh-CN" altLang="zh-CN" sz="2000" b="1" dirty="0">
              <a:solidFill>
                <a:srgbClr val="FF0000"/>
              </a:solidFill>
              <a:latin typeface="+mn-lt"/>
              <a:ea typeface="+mn-ea"/>
              <a:cs typeface="+mn-ea"/>
              <a:sym typeface="+mn-lt"/>
            </a:endParaRPr>
          </a:p>
          <a:p>
            <a:r>
              <a:rPr lang="de-DE" altLang="zh-CN" sz="2000" b="1" dirty="0">
                <a:solidFill>
                  <a:srgbClr val="FF0000"/>
                </a:solidFill>
                <a:latin typeface="+mn-lt"/>
                <a:ea typeface="+mn-ea"/>
                <a:cs typeface="+mn-ea"/>
                <a:sym typeface="+mn-lt"/>
              </a:rPr>
              <a:t>		new FileSystemResource("D:\\eclipse-				                workspace\\ch1\\src\\applicationContext.xml")</a:t>
            </a:r>
            <a:endParaRPr lang="zh-CN" altLang="zh-CN" sz="2000" b="1" dirty="0">
              <a:solidFill>
                <a:srgbClr val="FF0000"/>
              </a:solidFill>
              <a:latin typeface="+mn-lt"/>
              <a:ea typeface="+mn-ea"/>
              <a:cs typeface="+mn-ea"/>
              <a:sym typeface="+mn-lt"/>
            </a:endParaRPr>
          </a:p>
          <a:p>
            <a:r>
              <a:rPr lang="de-DE" altLang="zh-CN" sz="2000" b="1" dirty="0">
                <a:solidFill>
                  <a:srgbClr val="0F06BA"/>
                </a:solidFill>
                <a:latin typeface="+mn-lt"/>
                <a:ea typeface="+mn-ea"/>
                <a:cs typeface="+mn-ea"/>
                <a:sym typeface="+mn-lt"/>
              </a:rPr>
              <a:t>	);</a:t>
            </a:r>
            <a:endParaRPr lang="zh-CN" altLang="zh-CN" sz="2000" b="1" dirty="0">
              <a:solidFill>
                <a:srgbClr val="0F06BA"/>
              </a:solidFill>
              <a:latin typeface="+mn-lt"/>
              <a:ea typeface="+mn-ea"/>
              <a:cs typeface="+mn-ea"/>
              <a:sym typeface="+mn-lt"/>
            </a:endParaRPr>
          </a:p>
          <a:p>
            <a:r>
              <a:rPr lang="de-DE" altLang="zh-CN" sz="2000" b="1" dirty="0">
                <a:solidFill>
                  <a:srgbClr val="0F06BA"/>
                </a:solidFill>
                <a:latin typeface="+mn-lt"/>
                <a:ea typeface="+mn-ea"/>
                <a:cs typeface="+mn-ea"/>
                <a:sym typeface="+mn-lt"/>
              </a:rPr>
              <a:t>	//</a:t>
            </a:r>
            <a:r>
              <a:rPr lang="zh-CN" altLang="zh-CN" sz="2000" b="1" dirty="0">
                <a:solidFill>
                  <a:srgbClr val="0F06BA"/>
                </a:solidFill>
                <a:latin typeface="+mn-lt"/>
                <a:ea typeface="+mn-ea"/>
                <a:cs typeface="+mn-ea"/>
                <a:sym typeface="+mn-lt"/>
              </a:rPr>
              <a:t>通过容器获取</a:t>
            </a:r>
            <a:r>
              <a:rPr lang="de-DE" altLang="zh-CN" sz="2000" b="1" dirty="0">
                <a:solidFill>
                  <a:srgbClr val="0F06BA"/>
                </a:solidFill>
                <a:latin typeface="+mn-lt"/>
                <a:ea typeface="+mn-ea"/>
                <a:cs typeface="+mn-ea"/>
                <a:sym typeface="+mn-lt"/>
              </a:rPr>
              <a:t>test</a:t>
            </a:r>
            <a:r>
              <a:rPr lang="zh-CN" altLang="zh-CN" sz="2000" b="1" dirty="0">
                <a:solidFill>
                  <a:srgbClr val="0F06BA"/>
                </a:solidFill>
                <a:latin typeface="+mn-lt"/>
                <a:ea typeface="+mn-ea"/>
                <a:cs typeface="+mn-ea"/>
                <a:sym typeface="+mn-lt"/>
              </a:rPr>
              <a:t>实例</a:t>
            </a:r>
          </a:p>
          <a:p>
            <a:r>
              <a:rPr lang="de-DE" altLang="zh-CN" sz="2000" b="1" dirty="0">
                <a:solidFill>
                  <a:srgbClr val="0F06BA"/>
                </a:solidFill>
                <a:latin typeface="+mn-lt"/>
                <a:ea typeface="+mn-ea"/>
                <a:cs typeface="+mn-ea"/>
                <a:sym typeface="+mn-lt"/>
              </a:rPr>
              <a:t>	</a:t>
            </a:r>
            <a:r>
              <a:rPr lang="de-DE" altLang="zh-CN" sz="2000" b="1" dirty="0">
                <a:solidFill>
                  <a:srgbClr val="FF0000"/>
                </a:solidFill>
                <a:latin typeface="+mn-lt"/>
                <a:ea typeface="+mn-ea"/>
                <a:cs typeface="+mn-ea"/>
                <a:sym typeface="+mn-lt"/>
              </a:rPr>
              <a:t>TestDao tt = (TestDao)beanFac.getBean("test");</a:t>
            </a:r>
            <a:endParaRPr lang="zh-CN" altLang="zh-CN" sz="2000" b="1" dirty="0">
              <a:solidFill>
                <a:srgbClr val="FF0000"/>
              </a:solidFill>
              <a:latin typeface="+mn-lt"/>
              <a:ea typeface="+mn-ea"/>
              <a:cs typeface="+mn-ea"/>
              <a:sym typeface="+mn-lt"/>
            </a:endParaRPr>
          </a:p>
          <a:p>
            <a:r>
              <a:rPr lang="de-DE" altLang="zh-CN" sz="2000" b="1" dirty="0">
                <a:solidFill>
                  <a:srgbClr val="FF0000"/>
                </a:solidFill>
                <a:latin typeface="+mn-lt"/>
                <a:ea typeface="+mn-ea"/>
                <a:cs typeface="+mn-ea"/>
                <a:sym typeface="+mn-lt"/>
              </a:rPr>
              <a:t>	tt.sayHello();</a:t>
            </a:r>
            <a:endParaRPr lang="zh-CN" altLang="zh-CN" sz="2000" b="1" dirty="0">
              <a:solidFill>
                <a:srgbClr val="FF0000"/>
              </a:solidFill>
              <a:latin typeface="+mn-lt"/>
              <a:ea typeface="+mn-ea"/>
              <a:cs typeface="+mn-ea"/>
              <a:sym typeface="+mn-lt"/>
            </a:endParaRPr>
          </a:p>
          <a:p>
            <a:r>
              <a:rPr lang="de-DE" altLang="zh-CN" sz="2000" b="1" dirty="0">
                <a:solidFill>
                  <a:srgbClr val="0F06BA"/>
                </a:solidFill>
                <a:latin typeface="+mn-lt"/>
                <a:ea typeface="+mn-ea"/>
                <a:cs typeface="+mn-ea"/>
                <a:sym typeface="+mn-lt"/>
              </a:rPr>
              <a:t>	}</a:t>
            </a:r>
            <a:endParaRPr lang="zh-CN" altLang="zh-CN" sz="2000" b="1" dirty="0">
              <a:solidFill>
                <a:srgbClr val="0F06BA"/>
              </a:solidFill>
              <a:latin typeface="+mn-lt"/>
              <a:ea typeface="+mn-ea"/>
              <a:cs typeface="+mn-ea"/>
              <a:sym typeface="+mn-lt"/>
            </a:endParaRPr>
          </a:p>
        </p:txBody>
      </p:sp>
      <p:sp>
        <p:nvSpPr>
          <p:cNvPr id="6" name="文本框 5">
            <a:extLst>
              <a:ext uri="{FF2B5EF4-FFF2-40B4-BE49-F238E27FC236}">
                <a16:creationId xmlns:a16="http://schemas.microsoft.com/office/drawing/2014/main" id="{8E9163FB-C904-4414-ADA0-ABAED720F4C4}"/>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
        <p:nvSpPr>
          <p:cNvPr id="7" name="文本框 6">
            <a:extLst>
              <a:ext uri="{FF2B5EF4-FFF2-40B4-BE49-F238E27FC236}">
                <a16:creationId xmlns:a16="http://schemas.microsoft.com/office/drawing/2014/main" id="{4DD44946-EF92-4B42-B636-41F22BBBEC77}"/>
              </a:ext>
            </a:extLst>
          </p:cNvPr>
          <p:cNvSpPr txBox="1"/>
          <p:nvPr/>
        </p:nvSpPr>
        <p:spPr>
          <a:xfrm>
            <a:off x="4551599" y="6453336"/>
            <a:ext cx="4575242" cy="369332"/>
          </a:xfrm>
          <a:prstGeom prst="rect">
            <a:avLst/>
          </a:prstGeom>
          <a:noFill/>
        </p:spPr>
        <p:txBody>
          <a:bodyPr wrap="square">
            <a:spAutoFit/>
          </a:bodyPr>
          <a:lstStyle/>
          <a:p>
            <a:r>
              <a:rPr lang="zh-CN" altLang="en-US" dirty="0"/>
              <a:t>Test.java</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7331A5D1-8A0C-4C0E-8053-1D1FC3438D90}"/>
              </a:ext>
            </a:extLst>
          </p:cNvPr>
          <p:cNvSpPr>
            <a:spLocks noGrp="1"/>
          </p:cNvSpPr>
          <p:nvPr>
            <p:ph type="title"/>
          </p:nvPr>
        </p:nvSpPr>
        <p:spPr>
          <a:xfrm>
            <a:off x="179512" y="675395"/>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2.2.2  ApplicationContext</a:t>
            </a:r>
            <a:endParaRPr lang="zh-CN" altLang="en-US" sz="3200" dirty="0">
              <a:latin typeface="+mn-lt"/>
              <a:ea typeface="+mn-ea"/>
              <a:cs typeface="+mn-ea"/>
              <a:sym typeface="+mn-lt"/>
            </a:endParaRPr>
          </a:p>
        </p:txBody>
      </p:sp>
      <p:sp>
        <p:nvSpPr>
          <p:cNvPr id="17411" name="文本框 3">
            <a:extLst>
              <a:ext uri="{FF2B5EF4-FFF2-40B4-BE49-F238E27FC236}">
                <a16:creationId xmlns:a16="http://schemas.microsoft.com/office/drawing/2014/main" id="{AB5A19BE-D1D4-436D-AEA1-5A0BD47B2940}"/>
              </a:ext>
            </a:extLst>
          </p:cNvPr>
          <p:cNvSpPr txBox="1">
            <a:spLocks noChangeArrowheads="1"/>
          </p:cNvSpPr>
          <p:nvPr/>
        </p:nvSpPr>
        <p:spPr bwMode="auto">
          <a:xfrm>
            <a:off x="179512" y="1628800"/>
            <a:ext cx="741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dirty="0">
                <a:latin typeface="+mn-lt"/>
                <a:ea typeface="+mn-ea"/>
                <a:cs typeface="+mn-ea"/>
                <a:sym typeface="+mn-lt"/>
              </a:rPr>
              <a:t>创建</a:t>
            </a:r>
            <a:r>
              <a:rPr lang="de-DE" altLang="zh-CN" sz="2400" dirty="0">
                <a:latin typeface="+mn-lt"/>
                <a:ea typeface="+mn-ea"/>
                <a:cs typeface="+mn-ea"/>
                <a:sym typeface="+mn-lt"/>
              </a:rPr>
              <a:t>ApplicationContext</a:t>
            </a:r>
            <a:r>
              <a:rPr lang="zh-CN" altLang="zh-CN" sz="2400" dirty="0">
                <a:latin typeface="+mn-lt"/>
                <a:ea typeface="+mn-ea"/>
                <a:cs typeface="+mn-ea"/>
                <a:sym typeface="+mn-lt"/>
              </a:rPr>
              <a:t>接口实例通常有三种方法：</a:t>
            </a:r>
            <a:endParaRPr lang="zh-CN" altLang="en-US" sz="2400" dirty="0">
              <a:latin typeface="+mn-lt"/>
              <a:ea typeface="+mn-ea"/>
              <a:cs typeface="+mn-ea"/>
              <a:sym typeface="+mn-lt"/>
            </a:endParaRPr>
          </a:p>
        </p:txBody>
      </p:sp>
      <p:sp>
        <p:nvSpPr>
          <p:cNvPr id="17412" name="文本框 4">
            <a:extLst>
              <a:ext uri="{FF2B5EF4-FFF2-40B4-BE49-F238E27FC236}">
                <a16:creationId xmlns:a16="http://schemas.microsoft.com/office/drawing/2014/main" id="{C5B94B51-CF66-4B12-BAAF-8FFA80615C1C}"/>
              </a:ext>
            </a:extLst>
          </p:cNvPr>
          <p:cNvSpPr txBox="1">
            <a:spLocks noChangeArrowheads="1"/>
          </p:cNvSpPr>
          <p:nvPr/>
        </p:nvSpPr>
        <p:spPr bwMode="auto">
          <a:xfrm>
            <a:off x="312862" y="2276500"/>
            <a:ext cx="7210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400" b="1">
                <a:solidFill>
                  <a:srgbClr val="0F06BA"/>
                </a:solidFill>
                <a:latin typeface="+mn-lt"/>
                <a:ea typeface="+mn-ea"/>
                <a:cs typeface="+mn-ea"/>
                <a:sym typeface="+mn-lt"/>
              </a:rPr>
              <a:t>1</a:t>
            </a:r>
            <a:r>
              <a:rPr lang="zh-CN" altLang="zh-CN" sz="2400" b="1">
                <a:solidFill>
                  <a:srgbClr val="0F06BA"/>
                </a:solidFill>
                <a:latin typeface="+mn-lt"/>
                <a:ea typeface="+mn-ea"/>
                <a:cs typeface="+mn-ea"/>
                <a:sym typeface="+mn-lt"/>
              </a:rPr>
              <a:t>．通过</a:t>
            </a:r>
            <a:r>
              <a:rPr lang="de-DE" altLang="zh-CN" sz="2400" b="1">
                <a:solidFill>
                  <a:srgbClr val="0F06BA"/>
                </a:solidFill>
                <a:latin typeface="+mn-lt"/>
                <a:ea typeface="+mn-ea"/>
                <a:cs typeface="+mn-ea"/>
                <a:sym typeface="+mn-lt"/>
              </a:rPr>
              <a:t>ClassPathXmlApplicationContext</a:t>
            </a:r>
            <a:r>
              <a:rPr lang="zh-CN" altLang="zh-CN" sz="2400" b="1">
                <a:solidFill>
                  <a:srgbClr val="0F06BA"/>
                </a:solidFill>
                <a:latin typeface="+mn-lt"/>
                <a:ea typeface="+mn-ea"/>
                <a:cs typeface="+mn-ea"/>
                <a:sym typeface="+mn-lt"/>
              </a:rPr>
              <a:t>创建</a:t>
            </a:r>
            <a:endParaRPr lang="zh-CN" altLang="en-US" sz="2400">
              <a:solidFill>
                <a:srgbClr val="0F06BA"/>
              </a:solidFill>
              <a:latin typeface="+mn-lt"/>
              <a:ea typeface="+mn-ea"/>
              <a:cs typeface="+mn-ea"/>
              <a:sym typeface="+mn-lt"/>
            </a:endParaRPr>
          </a:p>
        </p:txBody>
      </p:sp>
      <p:sp>
        <p:nvSpPr>
          <p:cNvPr id="17413" name="文本框 5">
            <a:extLst>
              <a:ext uri="{FF2B5EF4-FFF2-40B4-BE49-F238E27FC236}">
                <a16:creationId xmlns:a16="http://schemas.microsoft.com/office/drawing/2014/main" id="{2CD44AC9-568A-41C3-9D40-68404D80D0D8}"/>
              </a:ext>
            </a:extLst>
          </p:cNvPr>
          <p:cNvSpPr txBox="1">
            <a:spLocks noChangeArrowheads="1"/>
          </p:cNvSpPr>
          <p:nvPr/>
        </p:nvSpPr>
        <p:spPr bwMode="auto">
          <a:xfrm>
            <a:off x="312862" y="2997225"/>
            <a:ext cx="7067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400" b="1">
                <a:solidFill>
                  <a:srgbClr val="0F06BA"/>
                </a:solidFill>
                <a:latin typeface="+mn-lt"/>
                <a:ea typeface="+mn-ea"/>
                <a:cs typeface="+mn-ea"/>
                <a:sym typeface="+mn-lt"/>
              </a:rPr>
              <a:t>2</a:t>
            </a:r>
            <a:r>
              <a:rPr lang="zh-CN" altLang="zh-CN" sz="2400" b="1">
                <a:solidFill>
                  <a:srgbClr val="0F06BA"/>
                </a:solidFill>
                <a:latin typeface="+mn-lt"/>
                <a:ea typeface="+mn-ea"/>
                <a:cs typeface="+mn-ea"/>
                <a:sym typeface="+mn-lt"/>
              </a:rPr>
              <a:t>．通过</a:t>
            </a:r>
            <a:r>
              <a:rPr lang="de-DE" altLang="zh-CN" sz="2400" b="1">
                <a:solidFill>
                  <a:srgbClr val="0F06BA"/>
                </a:solidFill>
                <a:latin typeface="+mn-lt"/>
                <a:ea typeface="+mn-ea"/>
                <a:cs typeface="+mn-ea"/>
                <a:sym typeface="+mn-lt"/>
              </a:rPr>
              <a:t>FileSystemXmlApplicationContext</a:t>
            </a:r>
            <a:r>
              <a:rPr lang="zh-CN" altLang="zh-CN" sz="2400" b="1">
                <a:solidFill>
                  <a:srgbClr val="0F06BA"/>
                </a:solidFill>
                <a:latin typeface="+mn-lt"/>
                <a:ea typeface="+mn-ea"/>
                <a:cs typeface="+mn-ea"/>
                <a:sym typeface="+mn-lt"/>
              </a:rPr>
              <a:t>创建</a:t>
            </a:r>
            <a:endParaRPr lang="zh-CN" altLang="en-US" sz="2400">
              <a:solidFill>
                <a:srgbClr val="0F06BA"/>
              </a:solidFill>
              <a:latin typeface="+mn-lt"/>
              <a:ea typeface="+mn-ea"/>
              <a:cs typeface="+mn-ea"/>
              <a:sym typeface="+mn-lt"/>
            </a:endParaRPr>
          </a:p>
        </p:txBody>
      </p:sp>
      <p:sp>
        <p:nvSpPr>
          <p:cNvPr id="17414" name="文本框 6">
            <a:extLst>
              <a:ext uri="{FF2B5EF4-FFF2-40B4-BE49-F238E27FC236}">
                <a16:creationId xmlns:a16="http://schemas.microsoft.com/office/drawing/2014/main" id="{BDBD4E83-6EE7-43FB-9C5E-DF46D6A9FE74}"/>
              </a:ext>
            </a:extLst>
          </p:cNvPr>
          <p:cNvSpPr txBox="1">
            <a:spLocks noChangeArrowheads="1"/>
          </p:cNvSpPr>
          <p:nvPr/>
        </p:nvSpPr>
        <p:spPr bwMode="auto">
          <a:xfrm>
            <a:off x="312862" y="3716363"/>
            <a:ext cx="7283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400" b="1">
                <a:solidFill>
                  <a:srgbClr val="0F06BA"/>
                </a:solidFill>
                <a:latin typeface="+mn-lt"/>
                <a:ea typeface="+mn-ea"/>
                <a:cs typeface="+mn-ea"/>
                <a:sym typeface="+mn-lt"/>
              </a:rPr>
              <a:t>3</a:t>
            </a:r>
            <a:r>
              <a:rPr lang="zh-CN" altLang="zh-CN" sz="2400" b="1">
                <a:solidFill>
                  <a:srgbClr val="0F06BA"/>
                </a:solidFill>
                <a:latin typeface="+mn-lt"/>
                <a:ea typeface="+mn-ea"/>
                <a:cs typeface="+mn-ea"/>
                <a:sym typeface="+mn-lt"/>
              </a:rPr>
              <a:t>．通过</a:t>
            </a:r>
            <a:r>
              <a:rPr lang="de-DE" altLang="zh-CN" sz="2400" b="1">
                <a:solidFill>
                  <a:srgbClr val="0F06BA"/>
                </a:solidFill>
                <a:latin typeface="+mn-lt"/>
                <a:ea typeface="+mn-ea"/>
                <a:cs typeface="+mn-ea"/>
                <a:sym typeface="+mn-lt"/>
              </a:rPr>
              <a:t>Web</a:t>
            </a:r>
            <a:r>
              <a:rPr lang="zh-CN" altLang="zh-CN" sz="2400" b="1">
                <a:solidFill>
                  <a:srgbClr val="0F06BA"/>
                </a:solidFill>
                <a:latin typeface="+mn-lt"/>
                <a:ea typeface="+mn-ea"/>
                <a:cs typeface="+mn-ea"/>
                <a:sym typeface="+mn-lt"/>
              </a:rPr>
              <a:t>服务器实例化</a:t>
            </a:r>
            <a:r>
              <a:rPr lang="de-DE" altLang="zh-CN" sz="2400" b="1">
                <a:solidFill>
                  <a:srgbClr val="0F06BA"/>
                </a:solidFill>
                <a:latin typeface="+mn-lt"/>
                <a:ea typeface="+mn-ea"/>
                <a:cs typeface="+mn-ea"/>
                <a:sym typeface="+mn-lt"/>
              </a:rPr>
              <a:t>ApplicationContext</a:t>
            </a:r>
            <a:r>
              <a:rPr lang="zh-CN" altLang="zh-CN" sz="2400" b="1">
                <a:solidFill>
                  <a:srgbClr val="0F06BA"/>
                </a:solidFill>
                <a:latin typeface="+mn-lt"/>
                <a:ea typeface="+mn-ea"/>
                <a:cs typeface="+mn-ea"/>
                <a:sym typeface="+mn-lt"/>
              </a:rPr>
              <a:t>容器</a:t>
            </a:r>
            <a:endParaRPr lang="zh-CN" altLang="en-US" sz="2400">
              <a:solidFill>
                <a:srgbClr val="0F06BA"/>
              </a:solidFill>
              <a:latin typeface="+mn-lt"/>
              <a:ea typeface="+mn-ea"/>
              <a:cs typeface="+mn-ea"/>
              <a:sym typeface="+mn-lt"/>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CD106F28-09E2-4477-9E66-9C1C4E5BC5B0}"/>
              </a:ext>
            </a:extLst>
          </p:cNvPr>
          <p:cNvSpPr>
            <a:spLocks noGrp="1"/>
          </p:cNvSpPr>
          <p:nvPr>
            <p:ph type="title"/>
          </p:nvPr>
        </p:nvSpPr>
        <p:spPr>
          <a:xfrm>
            <a:off x="457200" y="764704"/>
            <a:ext cx="8229600" cy="57673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．通过</a:t>
            </a:r>
            <a:r>
              <a:rPr lang="de-DE" altLang="zh-CN" sz="2400" dirty="0">
                <a:solidFill>
                  <a:schemeClr val="tx1"/>
                </a:solidFill>
                <a:latin typeface="+mn-lt"/>
                <a:ea typeface="+mn-ea"/>
                <a:cs typeface="+mn-ea"/>
                <a:sym typeface="+mn-lt"/>
              </a:rPr>
              <a:t>ClassPathXmlApplicationContext</a:t>
            </a:r>
            <a:r>
              <a:rPr lang="zh-CN" altLang="zh-CN" sz="2400" dirty="0">
                <a:solidFill>
                  <a:schemeClr val="tx1"/>
                </a:solidFill>
                <a:latin typeface="+mn-lt"/>
                <a:ea typeface="+mn-ea"/>
                <a:cs typeface="+mn-ea"/>
                <a:sym typeface="+mn-lt"/>
              </a:rPr>
              <a:t>创建</a:t>
            </a:r>
            <a:endParaRPr lang="zh-CN" altLang="en-US" sz="2400" dirty="0">
              <a:solidFill>
                <a:schemeClr val="tx1"/>
              </a:solidFill>
              <a:latin typeface="+mn-lt"/>
              <a:ea typeface="+mn-ea"/>
              <a:cs typeface="+mn-ea"/>
              <a:sym typeface="+mn-lt"/>
            </a:endParaRPr>
          </a:p>
        </p:txBody>
      </p:sp>
      <p:sp>
        <p:nvSpPr>
          <p:cNvPr id="18435" name="文本框 3">
            <a:extLst>
              <a:ext uri="{FF2B5EF4-FFF2-40B4-BE49-F238E27FC236}">
                <a16:creationId xmlns:a16="http://schemas.microsoft.com/office/drawing/2014/main" id="{FB2637D8-8EB0-4C4E-8378-90105DB7F070}"/>
              </a:ext>
            </a:extLst>
          </p:cNvPr>
          <p:cNvSpPr txBox="1">
            <a:spLocks noChangeArrowheads="1"/>
          </p:cNvSpPr>
          <p:nvPr/>
        </p:nvSpPr>
        <p:spPr bwMode="auto">
          <a:xfrm>
            <a:off x="474663" y="1557338"/>
            <a:ext cx="8280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ClassPathXmlApplicationContext</a:t>
            </a:r>
            <a:r>
              <a:rPr lang="zh-CN" altLang="zh-CN" sz="2000" dirty="0">
                <a:latin typeface="+mn-lt"/>
                <a:ea typeface="+mn-ea"/>
                <a:cs typeface="+mn-ea"/>
                <a:sym typeface="+mn-lt"/>
              </a:rPr>
              <a:t>将从类路径</a:t>
            </a:r>
            <a:r>
              <a:rPr lang="de-DE" altLang="zh-CN" sz="2000" dirty="0">
                <a:latin typeface="+mn-lt"/>
                <a:ea typeface="+mn-ea"/>
                <a:cs typeface="+mn-ea"/>
                <a:sym typeface="+mn-lt"/>
              </a:rPr>
              <a:t>classPath</a:t>
            </a:r>
            <a:r>
              <a:rPr lang="zh-CN" altLang="zh-CN" sz="2000" dirty="0">
                <a:latin typeface="+mn-lt"/>
                <a:ea typeface="+mn-ea"/>
                <a:cs typeface="+mn-ea"/>
                <a:sym typeface="+mn-lt"/>
              </a:rPr>
              <a:t>目录（</a:t>
            </a:r>
            <a:r>
              <a:rPr lang="de-DE" altLang="zh-CN" sz="2000" dirty="0">
                <a:latin typeface="+mn-lt"/>
                <a:ea typeface="+mn-ea"/>
                <a:cs typeface="+mn-ea"/>
                <a:sym typeface="+mn-lt"/>
              </a:rPr>
              <a:t>src</a:t>
            </a:r>
            <a:r>
              <a:rPr lang="zh-CN" altLang="zh-CN" sz="2000" dirty="0">
                <a:latin typeface="+mn-lt"/>
                <a:ea typeface="+mn-ea"/>
                <a:cs typeface="+mn-ea"/>
                <a:sym typeface="+mn-lt"/>
              </a:rPr>
              <a:t>根目录）寻找指定的</a:t>
            </a:r>
            <a:r>
              <a:rPr lang="de-DE" altLang="zh-CN" sz="2000" dirty="0">
                <a:latin typeface="+mn-lt"/>
                <a:ea typeface="+mn-ea"/>
                <a:cs typeface="+mn-ea"/>
                <a:sym typeface="+mn-lt"/>
              </a:rPr>
              <a:t>XML</a:t>
            </a:r>
            <a:r>
              <a:rPr lang="zh-CN" altLang="zh-CN" sz="2000" dirty="0">
                <a:latin typeface="+mn-lt"/>
                <a:ea typeface="+mn-ea"/>
                <a:cs typeface="+mn-ea"/>
                <a:sym typeface="+mn-lt"/>
              </a:rPr>
              <a:t>配置文件，例如，第一章</a:t>
            </a:r>
            <a:r>
              <a:rPr lang="de-DE" altLang="zh-CN" sz="2000" dirty="0">
                <a:latin typeface="+mn-lt"/>
                <a:ea typeface="+mn-ea"/>
                <a:cs typeface="+mn-ea"/>
                <a:sym typeface="+mn-lt"/>
              </a:rPr>
              <a:t>ch1</a:t>
            </a:r>
            <a:r>
              <a:rPr lang="zh-CN" altLang="zh-CN" sz="2000" dirty="0">
                <a:latin typeface="+mn-lt"/>
                <a:ea typeface="+mn-ea"/>
                <a:cs typeface="+mn-ea"/>
                <a:sym typeface="+mn-lt"/>
              </a:rPr>
              <a:t>应用中</a:t>
            </a:r>
            <a:r>
              <a:rPr lang="de-DE" altLang="zh-CN" sz="2000" dirty="0">
                <a:latin typeface="+mn-lt"/>
                <a:ea typeface="+mn-ea"/>
                <a:cs typeface="+mn-ea"/>
                <a:sym typeface="+mn-lt"/>
              </a:rPr>
              <a:t>main</a:t>
            </a:r>
            <a:r>
              <a:rPr lang="zh-CN" altLang="zh-CN" sz="2000" dirty="0">
                <a:latin typeface="+mn-lt"/>
                <a:ea typeface="+mn-ea"/>
                <a:cs typeface="+mn-ea"/>
                <a:sym typeface="+mn-lt"/>
              </a:rPr>
              <a:t>方法的代码：</a:t>
            </a:r>
            <a:endParaRPr lang="en-US" altLang="zh-CN" sz="2000" dirty="0">
              <a:latin typeface="+mn-lt"/>
              <a:ea typeface="+mn-ea"/>
              <a:cs typeface="+mn-ea"/>
              <a:sym typeface="+mn-lt"/>
            </a:endParaRPr>
          </a:p>
          <a:p>
            <a:endParaRPr lang="zh-CN" altLang="zh-CN" sz="2400" dirty="0">
              <a:latin typeface="+mn-lt"/>
              <a:ea typeface="+mn-ea"/>
              <a:cs typeface="+mn-ea"/>
              <a:sym typeface="+mn-lt"/>
            </a:endParaRPr>
          </a:p>
          <a:p>
            <a:r>
              <a:rPr lang="zh-CN" altLang="en-US" sz="2000" dirty="0">
                <a:latin typeface="+mn-lt"/>
                <a:ea typeface="+mn-ea"/>
                <a:cs typeface="+mn-ea"/>
                <a:sym typeface="+mn-lt"/>
              </a:rPr>
              <a:t>　</a:t>
            </a:r>
            <a:r>
              <a:rPr lang="de-DE" altLang="zh-CN" sz="2000" dirty="0">
                <a:solidFill>
                  <a:srgbClr val="0F06BA"/>
                </a:solidFill>
                <a:latin typeface="+mn-lt"/>
                <a:ea typeface="+mn-ea"/>
                <a:cs typeface="+mn-ea"/>
                <a:sym typeface="+mn-lt"/>
              </a:rPr>
              <a:t>public static void main(String[] args)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初始化</a:t>
            </a:r>
            <a:r>
              <a:rPr lang="de-DE"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容器</a:t>
            </a:r>
            <a:r>
              <a:rPr lang="de-DE" altLang="zh-CN" sz="2000" dirty="0">
                <a:solidFill>
                  <a:srgbClr val="0F06BA"/>
                </a:solidFill>
                <a:latin typeface="+mn-lt"/>
                <a:ea typeface="+mn-ea"/>
                <a:cs typeface="+mn-ea"/>
                <a:sym typeface="+mn-lt"/>
              </a:rPr>
              <a:t>ApplicationContext</a:t>
            </a:r>
            <a:r>
              <a:rPr lang="zh-CN" altLang="zh-CN" sz="2000" dirty="0">
                <a:solidFill>
                  <a:srgbClr val="0F06BA"/>
                </a:solidFill>
                <a:latin typeface="+mn-lt"/>
                <a:ea typeface="+mn-ea"/>
                <a:cs typeface="+mn-ea"/>
                <a:sym typeface="+mn-lt"/>
              </a:rPr>
              <a:t>，加载配置文件</a:t>
            </a:r>
          </a:p>
          <a:p>
            <a:r>
              <a:rPr lang="de-DE" altLang="zh-CN" sz="2000" dirty="0">
                <a:solidFill>
                  <a:srgbClr val="0F06BA"/>
                </a:solidFill>
                <a:latin typeface="+mn-lt"/>
                <a:ea typeface="+mn-ea"/>
                <a:cs typeface="+mn-ea"/>
                <a:sym typeface="+mn-lt"/>
              </a:rPr>
              <a:t>	</a:t>
            </a:r>
            <a:r>
              <a:rPr lang="de-DE" altLang="zh-CN" sz="2000" b="1" dirty="0">
                <a:solidFill>
                  <a:srgbClr val="FF0000"/>
                </a:solidFill>
                <a:latin typeface="+mn-lt"/>
                <a:ea typeface="+mn-ea"/>
                <a:cs typeface="+mn-ea"/>
                <a:sym typeface="+mn-lt"/>
              </a:rPr>
              <a:t>ApplicationContext appCon = new </a:t>
            </a:r>
          </a:p>
          <a:p>
            <a:r>
              <a:rPr lang="de-DE" altLang="zh-CN" sz="2000" b="1" dirty="0">
                <a:solidFill>
                  <a:srgbClr val="FF0000"/>
                </a:solidFill>
                <a:latin typeface="+mn-lt"/>
                <a:ea typeface="+mn-ea"/>
                <a:cs typeface="+mn-ea"/>
                <a:sym typeface="+mn-lt"/>
              </a:rPr>
              <a:t>                          ClassPathXmlApplicationContext("applicationContext.xml");</a:t>
            </a:r>
            <a:endParaRPr lang="zh-CN" altLang="zh-CN" sz="2000" b="1" dirty="0">
              <a:solidFill>
                <a:srgbClr val="FF0000"/>
              </a:solidFill>
              <a:latin typeface="+mn-lt"/>
              <a:ea typeface="+mn-ea"/>
              <a:cs typeface="+mn-ea"/>
              <a:sym typeface="+mn-lt"/>
            </a:endParaRPr>
          </a:p>
          <a:p>
            <a:r>
              <a:rPr lang="de-DE"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通过容器获取</a:t>
            </a:r>
            <a:r>
              <a:rPr lang="de-DE" altLang="zh-CN" sz="2000" dirty="0">
                <a:solidFill>
                  <a:srgbClr val="0F06BA"/>
                </a:solidFill>
                <a:latin typeface="+mn-lt"/>
                <a:ea typeface="+mn-ea"/>
                <a:cs typeface="+mn-ea"/>
                <a:sym typeface="+mn-lt"/>
              </a:rPr>
              <a:t>test</a:t>
            </a:r>
            <a:r>
              <a:rPr lang="zh-CN" altLang="zh-CN" sz="2000" dirty="0">
                <a:solidFill>
                  <a:srgbClr val="0F06BA"/>
                </a:solidFill>
                <a:latin typeface="+mn-lt"/>
                <a:ea typeface="+mn-ea"/>
                <a:cs typeface="+mn-ea"/>
                <a:sym typeface="+mn-lt"/>
              </a:rPr>
              <a:t>实例</a:t>
            </a:r>
          </a:p>
          <a:p>
            <a:r>
              <a:rPr lang="de-DE" altLang="zh-CN" sz="2000" dirty="0">
                <a:solidFill>
                  <a:srgbClr val="0F06BA"/>
                </a:solidFill>
                <a:latin typeface="+mn-lt"/>
                <a:ea typeface="+mn-ea"/>
                <a:cs typeface="+mn-ea"/>
                <a:sym typeface="+mn-lt"/>
              </a:rPr>
              <a:t>	</a:t>
            </a:r>
            <a:r>
              <a:rPr lang="de-DE" altLang="zh-CN" sz="2000" b="1" dirty="0">
                <a:solidFill>
                  <a:srgbClr val="FF0000"/>
                </a:solidFill>
                <a:latin typeface="+mn-lt"/>
                <a:ea typeface="+mn-ea"/>
                <a:cs typeface="+mn-ea"/>
                <a:sym typeface="+mn-lt"/>
              </a:rPr>
              <a:t>TestDao tt = (TestDao)appCon.getBean("test");</a:t>
            </a:r>
            <a:endParaRPr lang="zh-CN" altLang="zh-CN" sz="2000" b="1" dirty="0">
              <a:solidFill>
                <a:srgbClr val="FF0000"/>
              </a:solidFill>
              <a:latin typeface="+mn-lt"/>
              <a:ea typeface="+mn-ea"/>
              <a:cs typeface="+mn-ea"/>
              <a:sym typeface="+mn-lt"/>
            </a:endParaRPr>
          </a:p>
          <a:p>
            <a:r>
              <a:rPr lang="de-DE" altLang="zh-CN" sz="2000" b="1" dirty="0">
                <a:solidFill>
                  <a:srgbClr val="FF0000"/>
                </a:solidFill>
                <a:latin typeface="+mn-lt"/>
                <a:ea typeface="+mn-ea"/>
                <a:cs typeface="+mn-ea"/>
                <a:sym typeface="+mn-lt"/>
              </a:rPr>
              <a:t>	tt.sayHello();</a:t>
            </a:r>
            <a:endParaRPr lang="zh-CN" altLang="zh-CN" sz="2000" b="1" dirty="0">
              <a:solidFill>
                <a:srgbClr val="FF0000"/>
              </a:solidFill>
              <a:latin typeface="+mn-lt"/>
              <a:ea typeface="+mn-ea"/>
              <a:cs typeface="+mn-ea"/>
              <a:sym typeface="+mn-lt"/>
            </a:endParaRPr>
          </a:p>
          <a:p>
            <a:r>
              <a:rPr lang="zh-CN" altLang="en-US" sz="2000" dirty="0">
                <a:solidFill>
                  <a:srgbClr val="0F06BA"/>
                </a:solidFill>
                <a:latin typeface="+mn-lt"/>
                <a:ea typeface="+mn-ea"/>
                <a:cs typeface="+mn-ea"/>
                <a:sym typeface="+mn-lt"/>
              </a:rPr>
              <a:t>　</a:t>
            </a:r>
            <a:r>
              <a:rPr lang="de-DE" altLang="zh-CN" sz="2000" dirty="0">
                <a:solidFill>
                  <a:srgbClr val="0F06BA"/>
                </a:solidFill>
                <a:latin typeface="+mn-lt"/>
                <a:ea typeface="+mn-ea"/>
                <a:cs typeface="+mn-ea"/>
                <a:sym typeface="+mn-lt"/>
              </a:rPr>
              <a:t>}</a:t>
            </a:r>
            <a:endParaRPr lang="zh-CN" altLang="zh-CN" sz="2000"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C5945A63-5332-4CB4-B579-EFE909DDAD22}"/>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FD05A3A-3CD0-48F9-A3B3-A99A2DF1F096}"/>
              </a:ext>
            </a:extLst>
          </p:cNvPr>
          <p:cNvSpPr>
            <a:spLocks noGrp="1"/>
          </p:cNvSpPr>
          <p:nvPr>
            <p:ph type="title"/>
          </p:nvPr>
        </p:nvSpPr>
        <p:spPr>
          <a:xfrm>
            <a:off x="323528" y="908720"/>
            <a:ext cx="7772400" cy="4431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．通过</a:t>
            </a:r>
            <a:r>
              <a:rPr lang="de-DE" altLang="zh-CN" sz="2400" dirty="0">
                <a:solidFill>
                  <a:schemeClr val="tx1"/>
                </a:solidFill>
                <a:latin typeface="+mn-lt"/>
                <a:ea typeface="+mn-ea"/>
                <a:cs typeface="+mn-ea"/>
                <a:sym typeface="+mn-lt"/>
              </a:rPr>
              <a:t>FileSystemXmlApplicationContext</a:t>
            </a:r>
            <a:r>
              <a:rPr lang="zh-CN" altLang="zh-CN" sz="2400" dirty="0">
                <a:solidFill>
                  <a:schemeClr val="tx1"/>
                </a:solidFill>
                <a:latin typeface="+mn-lt"/>
                <a:ea typeface="+mn-ea"/>
                <a:cs typeface="+mn-ea"/>
                <a:sym typeface="+mn-lt"/>
              </a:rPr>
              <a:t>创建</a:t>
            </a:r>
            <a:endParaRPr lang="zh-CN" altLang="en-US" sz="2400" dirty="0">
              <a:solidFill>
                <a:schemeClr val="tx1"/>
              </a:solidFill>
              <a:latin typeface="+mn-lt"/>
              <a:ea typeface="+mn-ea"/>
              <a:cs typeface="+mn-ea"/>
              <a:sym typeface="+mn-lt"/>
            </a:endParaRPr>
          </a:p>
        </p:txBody>
      </p:sp>
      <p:sp>
        <p:nvSpPr>
          <p:cNvPr id="19459" name="文本框 3">
            <a:extLst>
              <a:ext uri="{FF2B5EF4-FFF2-40B4-BE49-F238E27FC236}">
                <a16:creationId xmlns:a16="http://schemas.microsoft.com/office/drawing/2014/main" id="{B1B33D18-1484-46E0-8104-97632D60BFC2}"/>
              </a:ext>
            </a:extLst>
          </p:cNvPr>
          <p:cNvSpPr txBox="1">
            <a:spLocks noChangeArrowheads="1"/>
          </p:cNvSpPr>
          <p:nvPr/>
        </p:nvSpPr>
        <p:spPr bwMode="auto">
          <a:xfrm>
            <a:off x="215900" y="1557338"/>
            <a:ext cx="8712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    FileSystemXmlApplicationContext</a:t>
            </a:r>
            <a:r>
              <a:rPr lang="zh-CN" altLang="zh-CN" sz="2000" dirty="0">
                <a:latin typeface="+mn-lt"/>
                <a:ea typeface="+mn-ea"/>
                <a:cs typeface="+mn-ea"/>
                <a:sym typeface="+mn-lt"/>
              </a:rPr>
              <a:t>将从指定文件的绝对路径中寻找</a:t>
            </a:r>
            <a:r>
              <a:rPr lang="de-DE" altLang="zh-CN" sz="2000" dirty="0">
                <a:latin typeface="+mn-lt"/>
                <a:ea typeface="+mn-ea"/>
                <a:cs typeface="+mn-ea"/>
                <a:sym typeface="+mn-lt"/>
              </a:rPr>
              <a:t>XML</a:t>
            </a:r>
            <a:r>
              <a:rPr lang="zh-CN" altLang="zh-CN" sz="2000" dirty="0">
                <a:latin typeface="+mn-lt"/>
                <a:ea typeface="+mn-ea"/>
                <a:cs typeface="+mn-ea"/>
                <a:sym typeface="+mn-lt"/>
              </a:rPr>
              <a:t>配置文件，找到并装载完成</a:t>
            </a:r>
            <a:r>
              <a:rPr lang="de-DE" altLang="zh-CN" sz="2000" dirty="0">
                <a:latin typeface="+mn-lt"/>
                <a:ea typeface="+mn-ea"/>
                <a:cs typeface="+mn-ea"/>
                <a:sym typeface="+mn-lt"/>
              </a:rPr>
              <a:t>ApplicationContext</a:t>
            </a:r>
            <a:r>
              <a:rPr lang="zh-CN" altLang="zh-CN" sz="2000" dirty="0">
                <a:latin typeface="+mn-lt"/>
                <a:ea typeface="+mn-ea"/>
                <a:cs typeface="+mn-ea"/>
                <a:sym typeface="+mn-lt"/>
              </a:rPr>
              <a:t>的实例化工作。例如，可以将第一章</a:t>
            </a:r>
            <a:r>
              <a:rPr lang="de-DE" altLang="zh-CN" sz="2000" dirty="0">
                <a:latin typeface="+mn-lt"/>
                <a:ea typeface="+mn-ea"/>
                <a:cs typeface="+mn-ea"/>
                <a:sym typeface="+mn-lt"/>
              </a:rPr>
              <a:t>ch1</a:t>
            </a:r>
            <a:r>
              <a:rPr lang="zh-CN" altLang="zh-CN" sz="2000" dirty="0">
                <a:latin typeface="+mn-lt"/>
                <a:ea typeface="+mn-ea"/>
                <a:cs typeface="+mn-ea"/>
                <a:sym typeface="+mn-lt"/>
              </a:rPr>
              <a:t>应用中</a:t>
            </a:r>
            <a:r>
              <a:rPr lang="de-DE" altLang="zh-CN" sz="2000" dirty="0">
                <a:latin typeface="+mn-lt"/>
                <a:ea typeface="+mn-ea"/>
                <a:cs typeface="+mn-ea"/>
                <a:sym typeface="+mn-lt"/>
              </a:rPr>
              <a:t>main</a:t>
            </a:r>
            <a:r>
              <a:rPr lang="zh-CN" altLang="zh-CN" sz="2000" dirty="0">
                <a:latin typeface="+mn-lt"/>
                <a:ea typeface="+mn-ea"/>
                <a:cs typeface="+mn-ea"/>
                <a:sym typeface="+mn-lt"/>
              </a:rPr>
              <a:t>方法的代码修改如下：</a:t>
            </a:r>
          </a:p>
          <a:p>
            <a:r>
              <a:rPr lang="de-DE" altLang="zh-CN" sz="2000" dirty="0">
                <a:solidFill>
                  <a:srgbClr val="0F06BA"/>
                </a:solidFill>
                <a:latin typeface="+mn-lt"/>
                <a:ea typeface="+mn-ea"/>
                <a:cs typeface="+mn-ea"/>
                <a:sym typeface="+mn-lt"/>
              </a:rPr>
              <a:t>        </a:t>
            </a:r>
          </a:p>
          <a:p>
            <a:r>
              <a:rPr lang="de-DE" altLang="zh-CN" sz="2000" dirty="0">
                <a:solidFill>
                  <a:srgbClr val="0F06BA"/>
                </a:solidFill>
                <a:latin typeface="+mn-lt"/>
                <a:ea typeface="+mn-ea"/>
                <a:cs typeface="+mn-ea"/>
                <a:sym typeface="+mn-lt"/>
              </a:rPr>
              <a:t>public static void main(String[] args)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初始化</a:t>
            </a:r>
            <a:r>
              <a:rPr lang="de-DE"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容器</a:t>
            </a:r>
            <a:r>
              <a:rPr lang="de-DE" altLang="zh-CN" sz="2000" dirty="0">
                <a:solidFill>
                  <a:srgbClr val="0F06BA"/>
                </a:solidFill>
                <a:latin typeface="+mn-lt"/>
                <a:ea typeface="+mn-ea"/>
                <a:cs typeface="+mn-ea"/>
                <a:sym typeface="+mn-lt"/>
              </a:rPr>
              <a:t>ApplicationContext</a:t>
            </a:r>
            <a:r>
              <a:rPr lang="zh-CN" altLang="zh-CN" sz="2000" dirty="0">
                <a:solidFill>
                  <a:srgbClr val="0F06BA"/>
                </a:solidFill>
                <a:latin typeface="+mn-lt"/>
                <a:ea typeface="+mn-ea"/>
                <a:cs typeface="+mn-ea"/>
                <a:sym typeface="+mn-lt"/>
              </a:rPr>
              <a:t>，加载配置文件</a:t>
            </a:r>
          </a:p>
          <a:p>
            <a:r>
              <a:rPr lang="de-DE" altLang="zh-CN" sz="2000" dirty="0">
                <a:solidFill>
                  <a:srgbClr val="0F06BA"/>
                </a:solidFill>
                <a:latin typeface="+mn-lt"/>
                <a:ea typeface="+mn-ea"/>
                <a:cs typeface="+mn-ea"/>
                <a:sym typeface="+mn-lt"/>
              </a:rPr>
              <a:t>	</a:t>
            </a:r>
            <a:r>
              <a:rPr lang="de-DE" altLang="zh-CN" sz="2000" b="1" dirty="0">
                <a:solidFill>
                  <a:srgbClr val="FF0000"/>
                </a:solidFill>
                <a:latin typeface="+mn-lt"/>
                <a:ea typeface="+mn-ea"/>
                <a:cs typeface="+mn-ea"/>
                <a:sym typeface="+mn-lt"/>
              </a:rPr>
              <a:t>ApplicationContext appCon = </a:t>
            </a:r>
            <a:endParaRPr lang="zh-CN" altLang="zh-CN" sz="2000" b="1" dirty="0">
              <a:solidFill>
                <a:srgbClr val="FF0000"/>
              </a:solidFill>
              <a:latin typeface="+mn-lt"/>
              <a:ea typeface="+mn-ea"/>
              <a:cs typeface="+mn-ea"/>
              <a:sym typeface="+mn-lt"/>
            </a:endParaRPr>
          </a:p>
          <a:p>
            <a:r>
              <a:rPr lang="de-DE" altLang="zh-CN" sz="2000" b="1" dirty="0">
                <a:solidFill>
                  <a:srgbClr val="FF0000"/>
                </a:solidFill>
                <a:latin typeface="+mn-lt"/>
                <a:ea typeface="+mn-ea"/>
                <a:cs typeface="+mn-ea"/>
                <a:sym typeface="+mn-lt"/>
              </a:rPr>
              <a:t>		new FileSystemXmlApplicationContext("D:\\eclipse-               </a:t>
            </a:r>
          </a:p>
          <a:p>
            <a:r>
              <a:rPr lang="de-DE" altLang="zh-CN" sz="2000" b="1" dirty="0">
                <a:solidFill>
                  <a:srgbClr val="FF0000"/>
                </a:solidFill>
                <a:latin typeface="+mn-lt"/>
                <a:ea typeface="+mn-ea"/>
                <a:cs typeface="+mn-ea"/>
                <a:sym typeface="+mn-lt"/>
              </a:rPr>
              <a:t>                                workspace\\ch1\\src\\applicationContext.xml");</a:t>
            </a:r>
            <a:endParaRPr lang="zh-CN" altLang="zh-CN" sz="2000" b="1" dirty="0">
              <a:solidFill>
                <a:srgbClr val="FF0000"/>
              </a:solidFill>
              <a:latin typeface="+mn-lt"/>
              <a:ea typeface="+mn-ea"/>
              <a:cs typeface="+mn-ea"/>
              <a:sym typeface="+mn-lt"/>
            </a:endParaRPr>
          </a:p>
          <a:p>
            <a:r>
              <a:rPr lang="de-DE"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通过容器获取</a:t>
            </a:r>
            <a:r>
              <a:rPr lang="de-DE" altLang="zh-CN" sz="2000" dirty="0">
                <a:solidFill>
                  <a:srgbClr val="0F06BA"/>
                </a:solidFill>
                <a:latin typeface="+mn-lt"/>
                <a:ea typeface="+mn-ea"/>
                <a:cs typeface="+mn-ea"/>
                <a:sym typeface="+mn-lt"/>
              </a:rPr>
              <a:t>test</a:t>
            </a:r>
            <a:r>
              <a:rPr lang="zh-CN" altLang="zh-CN" sz="2000" dirty="0">
                <a:solidFill>
                  <a:srgbClr val="0F06BA"/>
                </a:solidFill>
                <a:latin typeface="+mn-lt"/>
                <a:ea typeface="+mn-ea"/>
                <a:cs typeface="+mn-ea"/>
                <a:sym typeface="+mn-lt"/>
              </a:rPr>
              <a:t>实例</a:t>
            </a:r>
          </a:p>
          <a:p>
            <a:r>
              <a:rPr lang="de-DE" altLang="zh-CN" sz="2000" b="1" dirty="0">
                <a:solidFill>
                  <a:srgbClr val="FF0000"/>
                </a:solidFill>
                <a:latin typeface="+mn-lt"/>
                <a:ea typeface="+mn-ea"/>
                <a:cs typeface="+mn-ea"/>
                <a:sym typeface="+mn-lt"/>
              </a:rPr>
              <a:t>	TestDao tt = (TestDao)appCon.getBean("test");</a:t>
            </a:r>
            <a:endParaRPr lang="zh-CN" altLang="zh-CN" sz="2000" b="1" dirty="0">
              <a:solidFill>
                <a:srgbClr val="FF0000"/>
              </a:solidFill>
              <a:latin typeface="+mn-lt"/>
              <a:ea typeface="+mn-ea"/>
              <a:cs typeface="+mn-ea"/>
              <a:sym typeface="+mn-lt"/>
            </a:endParaRPr>
          </a:p>
          <a:p>
            <a:r>
              <a:rPr lang="de-DE" altLang="zh-CN" sz="2000" b="1" dirty="0">
                <a:solidFill>
                  <a:srgbClr val="FF0000"/>
                </a:solidFill>
                <a:latin typeface="+mn-lt"/>
                <a:ea typeface="+mn-ea"/>
                <a:cs typeface="+mn-ea"/>
                <a:sym typeface="+mn-lt"/>
              </a:rPr>
              <a:t>	tt.sayHello();</a:t>
            </a:r>
            <a:endParaRPr lang="zh-CN" altLang="zh-CN" sz="2000" b="1" dirty="0">
              <a:solidFill>
                <a:srgbClr val="FF0000"/>
              </a:solidFill>
              <a:latin typeface="+mn-lt"/>
              <a:ea typeface="+mn-ea"/>
              <a:cs typeface="+mn-ea"/>
              <a:sym typeface="+mn-lt"/>
            </a:endParaRPr>
          </a:p>
          <a:p>
            <a:r>
              <a:rPr lang="de-DE" altLang="zh-CN" sz="2000" dirty="0">
                <a:solidFill>
                  <a:srgbClr val="0F06BA"/>
                </a:solidFill>
                <a:latin typeface="+mn-lt"/>
                <a:ea typeface="+mn-ea"/>
                <a:cs typeface="+mn-ea"/>
                <a:sym typeface="+mn-lt"/>
              </a:rPr>
              <a:t>}</a:t>
            </a:r>
            <a:endParaRPr lang="zh-CN" altLang="en-US" sz="2000" dirty="0">
              <a:solidFill>
                <a:srgbClr val="0F06BA"/>
              </a:solidFill>
              <a:latin typeface="+mn-lt"/>
              <a:ea typeface="+mn-ea"/>
              <a:cs typeface="+mn-ea"/>
              <a:sym typeface="+mn-lt"/>
            </a:endParaRPr>
          </a:p>
        </p:txBody>
      </p:sp>
      <p:sp>
        <p:nvSpPr>
          <p:cNvPr id="4" name="文本框 3">
            <a:extLst>
              <a:ext uri="{FF2B5EF4-FFF2-40B4-BE49-F238E27FC236}">
                <a16:creationId xmlns:a16="http://schemas.microsoft.com/office/drawing/2014/main" id="{17F87477-568C-42FA-83C8-16AC03E633CD}"/>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608EE91-FCFA-4DCB-BA9B-E40E86E34779}"/>
              </a:ext>
            </a:extLst>
          </p:cNvPr>
          <p:cNvSpPr>
            <a:spLocks noGrp="1"/>
          </p:cNvSpPr>
          <p:nvPr>
            <p:ph type="title"/>
          </p:nvPr>
        </p:nvSpPr>
        <p:spPr>
          <a:xfrm>
            <a:off x="179387" y="490538"/>
            <a:ext cx="8229600" cy="993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．通过</a:t>
            </a:r>
            <a:r>
              <a:rPr lang="de-DE" altLang="zh-CN" sz="2400" dirty="0">
                <a:solidFill>
                  <a:schemeClr val="tx1"/>
                </a:solidFill>
                <a:latin typeface="+mn-lt"/>
                <a:ea typeface="+mn-ea"/>
                <a:cs typeface="+mn-ea"/>
                <a:sym typeface="+mn-lt"/>
              </a:rPr>
              <a:t>Web</a:t>
            </a:r>
            <a:r>
              <a:rPr lang="zh-CN" altLang="zh-CN" sz="2400" dirty="0">
                <a:solidFill>
                  <a:schemeClr val="tx1"/>
                </a:solidFill>
                <a:latin typeface="+mn-lt"/>
                <a:ea typeface="+mn-ea"/>
                <a:cs typeface="+mn-ea"/>
                <a:sym typeface="+mn-lt"/>
              </a:rPr>
              <a:t>服务器实例化</a:t>
            </a:r>
            <a:r>
              <a:rPr lang="de-DE" altLang="zh-CN" sz="2400" dirty="0">
                <a:solidFill>
                  <a:schemeClr val="tx1"/>
                </a:solidFill>
                <a:latin typeface="+mn-lt"/>
                <a:ea typeface="+mn-ea"/>
                <a:cs typeface="+mn-ea"/>
                <a:sym typeface="+mn-lt"/>
              </a:rPr>
              <a:t>ApplicationContext</a:t>
            </a:r>
            <a:r>
              <a:rPr lang="zh-CN" altLang="zh-CN" sz="2400" dirty="0">
                <a:solidFill>
                  <a:schemeClr val="tx1"/>
                </a:solidFill>
                <a:latin typeface="+mn-lt"/>
                <a:ea typeface="+mn-ea"/>
                <a:cs typeface="+mn-ea"/>
                <a:sym typeface="+mn-lt"/>
              </a:rPr>
              <a:t>容器</a:t>
            </a:r>
            <a:endParaRPr lang="zh-CN" altLang="en-US" sz="2400" dirty="0">
              <a:solidFill>
                <a:schemeClr val="tx1"/>
              </a:solidFill>
              <a:latin typeface="+mn-lt"/>
              <a:ea typeface="+mn-ea"/>
              <a:cs typeface="+mn-ea"/>
              <a:sym typeface="+mn-lt"/>
            </a:endParaRPr>
          </a:p>
        </p:txBody>
      </p:sp>
      <p:sp>
        <p:nvSpPr>
          <p:cNvPr id="20483" name="文本框 3">
            <a:extLst>
              <a:ext uri="{FF2B5EF4-FFF2-40B4-BE49-F238E27FC236}">
                <a16:creationId xmlns:a16="http://schemas.microsoft.com/office/drawing/2014/main" id="{0D7898B6-0DB6-49D8-ADD5-E2A87B2D0965}"/>
              </a:ext>
            </a:extLst>
          </p:cNvPr>
          <p:cNvSpPr txBox="1">
            <a:spLocks noChangeArrowheads="1"/>
          </p:cNvSpPr>
          <p:nvPr/>
        </p:nvSpPr>
        <p:spPr bwMode="auto">
          <a:xfrm>
            <a:off x="251520" y="1268760"/>
            <a:ext cx="87852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    Web</a:t>
            </a:r>
            <a:r>
              <a:rPr lang="zh-CN" altLang="zh-CN" sz="2000" dirty="0">
                <a:latin typeface="+mn-lt"/>
                <a:ea typeface="+mn-ea"/>
                <a:cs typeface="+mn-ea"/>
                <a:sym typeface="+mn-lt"/>
              </a:rPr>
              <a:t>服务器实例化</a:t>
            </a:r>
            <a:r>
              <a:rPr lang="de-DE" altLang="zh-CN" sz="2000" dirty="0">
                <a:latin typeface="+mn-lt"/>
                <a:ea typeface="+mn-ea"/>
                <a:cs typeface="+mn-ea"/>
                <a:sym typeface="+mn-lt"/>
              </a:rPr>
              <a:t>ApplicationContext</a:t>
            </a:r>
            <a:r>
              <a:rPr lang="zh-CN" altLang="zh-CN" sz="2000" dirty="0">
                <a:latin typeface="+mn-lt"/>
                <a:ea typeface="+mn-ea"/>
                <a:cs typeface="+mn-ea"/>
                <a:sym typeface="+mn-lt"/>
              </a:rPr>
              <a:t>容器时，一般使用基于</a:t>
            </a:r>
            <a:r>
              <a:rPr lang="de-DE" altLang="zh-CN" sz="2000" dirty="0">
                <a:latin typeface="+mn-lt"/>
                <a:ea typeface="+mn-ea"/>
                <a:cs typeface="+mn-ea"/>
                <a:sym typeface="+mn-lt"/>
              </a:rPr>
              <a:t>org.springframework.web.context.ContextLoaderListener</a:t>
            </a:r>
            <a:r>
              <a:rPr lang="zh-CN" altLang="zh-CN" sz="2000" dirty="0">
                <a:latin typeface="+mn-lt"/>
                <a:ea typeface="+mn-ea"/>
                <a:cs typeface="+mn-ea"/>
                <a:sym typeface="+mn-lt"/>
              </a:rPr>
              <a:t>的实现方式（需要将</a:t>
            </a:r>
            <a:r>
              <a:rPr lang="de-DE" altLang="zh-CN" sz="2000" dirty="0">
                <a:latin typeface="+mn-lt"/>
                <a:ea typeface="+mn-ea"/>
                <a:cs typeface="+mn-ea"/>
                <a:sym typeface="+mn-lt"/>
              </a:rPr>
              <a:t>spring-web-5.0.2.RELEASE.jar</a:t>
            </a:r>
            <a:r>
              <a:rPr lang="zh-CN" altLang="zh-CN" sz="2000" dirty="0">
                <a:latin typeface="+mn-lt"/>
                <a:ea typeface="+mn-ea"/>
                <a:cs typeface="+mn-ea"/>
                <a:sym typeface="+mn-lt"/>
              </a:rPr>
              <a:t>复制到</a:t>
            </a:r>
            <a:r>
              <a:rPr lang="de-DE" altLang="zh-CN" sz="2000" dirty="0">
                <a:latin typeface="+mn-lt"/>
                <a:ea typeface="+mn-ea"/>
                <a:cs typeface="+mn-ea"/>
                <a:sym typeface="+mn-lt"/>
              </a:rPr>
              <a:t>WEB-INF/lib</a:t>
            </a:r>
            <a:r>
              <a:rPr lang="zh-CN" altLang="zh-CN" sz="2000" dirty="0">
                <a:latin typeface="+mn-lt"/>
                <a:ea typeface="+mn-ea"/>
                <a:cs typeface="+mn-ea"/>
                <a:sym typeface="+mn-lt"/>
              </a:rPr>
              <a:t>目录中），此方法只需在</a:t>
            </a:r>
            <a:r>
              <a:rPr lang="de-DE" altLang="zh-CN" sz="2000" dirty="0">
                <a:latin typeface="+mn-lt"/>
                <a:ea typeface="+mn-ea"/>
                <a:cs typeface="+mn-ea"/>
                <a:sym typeface="+mn-lt"/>
              </a:rPr>
              <a:t>web.xml</a:t>
            </a:r>
            <a:r>
              <a:rPr lang="zh-CN" altLang="zh-CN" sz="2000" dirty="0">
                <a:latin typeface="+mn-lt"/>
                <a:ea typeface="+mn-ea"/>
                <a:cs typeface="+mn-ea"/>
                <a:sym typeface="+mn-lt"/>
              </a:rPr>
              <a:t>中添加如下代码：</a:t>
            </a:r>
          </a:p>
          <a:p>
            <a:r>
              <a:rPr lang="en-US" altLang="zh-CN" sz="2000" dirty="0">
                <a:solidFill>
                  <a:srgbClr val="0F06BA"/>
                </a:solidFill>
                <a:latin typeface="+mn-lt"/>
                <a:ea typeface="+mn-ea"/>
                <a:cs typeface="+mn-ea"/>
                <a:sym typeface="+mn-lt"/>
              </a:rPr>
              <a:t>&lt;context-param&gt;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 </a:t>
            </a:r>
            <a:r>
              <a:rPr lang="zh-CN" altLang="zh-CN" sz="2000" dirty="0">
                <a:solidFill>
                  <a:srgbClr val="0F06BA"/>
                </a:solidFill>
                <a:latin typeface="+mn-lt"/>
                <a:ea typeface="+mn-ea"/>
                <a:cs typeface="+mn-ea"/>
                <a:sym typeface="+mn-lt"/>
              </a:rPr>
              <a:t>加载</a:t>
            </a:r>
            <a:r>
              <a:rPr lang="en-US" altLang="zh-CN" sz="2000" dirty="0" err="1">
                <a:solidFill>
                  <a:srgbClr val="0F06BA"/>
                </a:solidFill>
                <a:latin typeface="+mn-lt"/>
                <a:ea typeface="+mn-ea"/>
                <a:cs typeface="+mn-ea"/>
                <a:sym typeface="+mn-lt"/>
              </a:rPr>
              <a:t>src</a:t>
            </a:r>
            <a:r>
              <a:rPr lang="zh-CN" altLang="zh-CN" sz="2000" dirty="0">
                <a:solidFill>
                  <a:srgbClr val="0F06BA"/>
                </a:solidFill>
                <a:latin typeface="+mn-lt"/>
                <a:ea typeface="+mn-ea"/>
                <a:cs typeface="+mn-ea"/>
                <a:sym typeface="+mn-lt"/>
              </a:rPr>
              <a:t>目录下的</a:t>
            </a:r>
            <a:r>
              <a:rPr lang="en-US" altLang="zh-CN" sz="2000" dirty="0">
                <a:solidFill>
                  <a:srgbClr val="0F06BA"/>
                </a:solidFill>
                <a:latin typeface="+mn-lt"/>
                <a:ea typeface="+mn-ea"/>
                <a:cs typeface="+mn-ea"/>
                <a:sym typeface="+mn-lt"/>
              </a:rPr>
              <a:t>applicationContext.xml</a:t>
            </a:r>
            <a:r>
              <a:rPr lang="zh-CN" altLang="zh-CN" sz="2000" dirty="0">
                <a:solidFill>
                  <a:srgbClr val="0F06BA"/>
                </a:solidFill>
                <a:latin typeface="+mn-lt"/>
                <a:ea typeface="+mn-ea"/>
                <a:cs typeface="+mn-ea"/>
                <a:sym typeface="+mn-lt"/>
              </a:rPr>
              <a:t>文件</a:t>
            </a:r>
            <a:r>
              <a:rPr lang="en-US" altLang="zh-CN" sz="2000" dirty="0">
                <a:solidFill>
                  <a:srgbClr val="0F06BA"/>
                </a:solidFill>
                <a:latin typeface="+mn-lt"/>
                <a:ea typeface="+mn-ea"/>
                <a:cs typeface="+mn-ea"/>
                <a:sym typeface="+mn-lt"/>
              </a:rPr>
              <a:t> --&gt;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&lt;param-name&gt;</a:t>
            </a:r>
            <a:r>
              <a:rPr lang="en-US" altLang="zh-CN" sz="2000" dirty="0" err="1">
                <a:solidFill>
                  <a:srgbClr val="0F06BA"/>
                </a:solidFill>
                <a:latin typeface="+mn-lt"/>
                <a:ea typeface="+mn-ea"/>
                <a:cs typeface="+mn-ea"/>
                <a:sym typeface="+mn-lt"/>
              </a:rPr>
              <a:t>contextConfigLocation</a:t>
            </a:r>
            <a:r>
              <a:rPr lang="en-US" altLang="zh-CN" sz="2000" dirty="0">
                <a:solidFill>
                  <a:srgbClr val="0F06BA"/>
                </a:solidFill>
                <a:latin typeface="+mn-lt"/>
                <a:ea typeface="+mn-ea"/>
                <a:cs typeface="+mn-ea"/>
                <a:sym typeface="+mn-lt"/>
              </a:rPr>
              <a:t>&lt;/param-name&gt;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&lt;param-value&gt;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a:t>
            </a:r>
            <a:r>
              <a:rPr lang="en-US" altLang="zh-CN" sz="2000" dirty="0" err="1">
                <a:solidFill>
                  <a:srgbClr val="0F06BA"/>
                </a:solidFill>
                <a:latin typeface="+mn-lt"/>
                <a:ea typeface="+mn-ea"/>
                <a:cs typeface="+mn-ea"/>
                <a:sym typeface="+mn-lt"/>
              </a:rPr>
              <a:t>classpath:applicationContext.xml</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&lt;/param-value&gt;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&lt;/context-param&gt;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 </a:t>
            </a:r>
            <a:r>
              <a:rPr lang="zh-CN" altLang="zh-CN" sz="2000" dirty="0">
                <a:solidFill>
                  <a:srgbClr val="0F06BA"/>
                </a:solidFill>
                <a:latin typeface="+mn-lt"/>
                <a:ea typeface="+mn-ea"/>
                <a:cs typeface="+mn-ea"/>
                <a:sym typeface="+mn-lt"/>
              </a:rPr>
              <a:t>指定以</a:t>
            </a:r>
            <a:r>
              <a:rPr lang="en-US" altLang="zh-CN" sz="2000" dirty="0" err="1">
                <a:solidFill>
                  <a:srgbClr val="0F06BA"/>
                </a:solidFill>
                <a:latin typeface="+mn-lt"/>
                <a:ea typeface="+mn-ea"/>
                <a:cs typeface="+mn-ea"/>
                <a:sym typeface="+mn-lt"/>
              </a:rPr>
              <a:t>ContextLoaderListener</a:t>
            </a:r>
            <a:r>
              <a:rPr lang="zh-CN" altLang="zh-CN" sz="2000" dirty="0">
                <a:solidFill>
                  <a:srgbClr val="0F06BA"/>
                </a:solidFill>
                <a:latin typeface="+mn-lt"/>
                <a:ea typeface="+mn-ea"/>
                <a:cs typeface="+mn-ea"/>
                <a:sym typeface="+mn-lt"/>
              </a:rPr>
              <a:t>方式启动</a:t>
            </a:r>
            <a:r>
              <a:rPr lang="en-US"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容器</a:t>
            </a:r>
            <a:r>
              <a:rPr lang="en-US" altLang="zh-CN" sz="2000" dirty="0">
                <a:solidFill>
                  <a:srgbClr val="0F06BA"/>
                </a:solidFill>
                <a:latin typeface="+mn-lt"/>
                <a:ea typeface="+mn-ea"/>
                <a:cs typeface="+mn-ea"/>
                <a:sym typeface="+mn-lt"/>
              </a:rPr>
              <a:t> --&gt;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&lt;listener&gt;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&lt;listener-class&gt;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a:t>
            </a:r>
            <a:r>
              <a:rPr lang="en-US" altLang="zh-CN" sz="2000" dirty="0" err="1">
                <a:solidFill>
                  <a:srgbClr val="0F06BA"/>
                </a:solidFill>
                <a:latin typeface="+mn-lt"/>
                <a:ea typeface="+mn-ea"/>
                <a:cs typeface="+mn-ea"/>
                <a:sym typeface="+mn-lt"/>
              </a:rPr>
              <a:t>org.springframework.web.context.ContextLoaderListener</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&lt;/listener-class&gt;</a:t>
            </a:r>
            <a:endParaRPr lang="zh-CN" altLang="zh-CN" sz="2000" dirty="0">
              <a:solidFill>
                <a:srgbClr val="0F06BA"/>
              </a:solidFill>
              <a:latin typeface="+mn-lt"/>
              <a:ea typeface="+mn-ea"/>
              <a:cs typeface="+mn-ea"/>
              <a:sym typeface="+mn-lt"/>
            </a:endParaRPr>
          </a:p>
          <a:p>
            <a:r>
              <a:rPr lang="en-US" altLang="zh-CN" sz="2000" dirty="0">
                <a:solidFill>
                  <a:srgbClr val="0F06BA"/>
                </a:solidFill>
                <a:latin typeface="+mn-lt"/>
                <a:ea typeface="+mn-ea"/>
                <a:cs typeface="+mn-ea"/>
                <a:sym typeface="+mn-lt"/>
              </a:rPr>
              <a:t>  &lt;/listener&gt;</a:t>
            </a:r>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71FF31C1-515B-45F8-AF26-71575CE034C6}"/>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
        <p:nvSpPr>
          <p:cNvPr id="8" name="文本框 7">
            <a:extLst>
              <a:ext uri="{FF2B5EF4-FFF2-40B4-BE49-F238E27FC236}">
                <a16:creationId xmlns:a16="http://schemas.microsoft.com/office/drawing/2014/main" id="{88FBEC67-4213-4A12-A770-0BBE42BEA499}"/>
              </a:ext>
            </a:extLst>
          </p:cNvPr>
          <p:cNvSpPr txBox="1"/>
          <p:nvPr/>
        </p:nvSpPr>
        <p:spPr>
          <a:xfrm>
            <a:off x="4520675" y="6408629"/>
            <a:ext cx="4575242" cy="369332"/>
          </a:xfrm>
          <a:prstGeom prst="rect">
            <a:avLst/>
          </a:prstGeom>
          <a:noFill/>
        </p:spPr>
        <p:txBody>
          <a:bodyPr wrap="square">
            <a:spAutoFit/>
          </a:bodyPr>
          <a:lstStyle/>
          <a:p>
            <a:r>
              <a:rPr lang="zh-CN" altLang="en-US" dirty="0"/>
              <a:t>web.xml</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8E3670BE-69E9-4C15-84F9-BC159B78BD9F}"/>
              </a:ext>
            </a:extLst>
          </p:cNvPr>
          <p:cNvSpPr>
            <a:spLocks noGrp="1"/>
          </p:cNvSpPr>
          <p:nvPr>
            <p:ph type="title"/>
          </p:nvPr>
        </p:nvSpPr>
        <p:spPr>
          <a:xfrm>
            <a:off x="179388" y="702785"/>
            <a:ext cx="8229600" cy="6334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2.3  </a:t>
            </a:r>
            <a:r>
              <a:rPr lang="zh-CN" altLang="zh-CN" sz="3200" dirty="0">
                <a:latin typeface="+mn-lt"/>
                <a:ea typeface="+mn-ea"/>
                <a:cs typeface="+mn-ea"/>
                <a:sym typeface="+mn-lt"/>
              </a:rPr>
              <a:t>依赖注入的类型</a:t>
            </a:r>
            <a:endParaRPr lang="zh-CN" altLang="en-US" sz="3200" dirty="0">
              <a:latin typeface="+mn-lt"/>
              <a:ea typeface="+mn-ea"/>
              <a:cs typeface="+mn-ea"/>
              <a:sym typeface="+mn-lt"/>
            </a:endParaRPr>
          </a:p>
        </p:txBody>
      </p:sp>
      <p:sp>
        <p:nvSpPr>
          <p:cNvPr id="21507" name="文本框 3">
            <a:extLst>
              <a:ext uri="{FF2B5EF4-FFF2-40B4-BE49-F238E27FC236}">
                <a16:creationId xmlns:a16="http://schemas.microsoft.com/office/drawing/2014/main" id="{9E68A8BF-1AD5-4BA1-AFEA-189B413C62EB}"/>
              </a:ext>
            </a:extLst>
          </p:cNvPr>
          <p:cNvSpPr txBox="1">
            <a:spLocks noChangeArrowheads="1"/>
          </p:cNvSpPr>
          <p:nvPr/>
        </p:nvSpPr>
        <p:spPr bwMode="auto">
          <a:xfrm>
            <a:off x="179388" y="1628800"/>
            <a:ext cx="8964612" cy="281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在</a:t>
            </a:r>
            <a:r>
              <a:rPr lang="de-DE" altLang="zh-CN" sz="2000" dirty="0">
                <a:latin typeface="+mn-lt"/>
                <a:ea typeface="+mn-ea"/>
                <a:cs typeface="+mn-ea"/>
                <a:sym typeface="+mn-lt"/>
              </a:rPr>
              <a:t>Spring</a:t>
            </a:r>
            <a:r>
              <a:rPr lang="zh-CN" altLang="zh-CN" sz="2000" dirty="0">
                <a:latin typeface="+mn-lt"/>
                <a:ea typeface="+mn-ea"/>
                <a:cs typeface="+mn-ea"/>
                <a:sym typeface="+mn-lt"/>
              </a:rPr>
              <a:t>中实现</a:t>
            </a:r>
            <a:r>
              <a:rPr lang="de-DE" altLang="zh-CN" sz="2000" dirty="0">
                <a:latin typeface="+mn-lt"/>
                <a:ea typeface="+mn-ea"/>
                <a:cs typeface="+mn-ea"/>
                <a:sym typeface="+mn-lt"/>
              </a:rPr>
              <a:t>IoC</a:t>
            </a:r>
            <a:r>
              <a:rPr lang="zh-CN" altLang="zh-CN" sz="2000" dirty="0">
                <a:latin typeface="+mn-lt"/>
                <a:ea typeface="+mn-ea"/>
                <a:cs typeface="+mn-ea"/>
                <a:sym typeface="+mn-lt"/>
              </a:rPr>
              <a:t>容器的方法是依赖注入，依赖注入的作用是在使用</a:t>
            </a:r>
            <a:r>
              <a:rPr lang="de-DE" altLang="zh-CN" sz="2000" dirty="0">
                <a:latin typeface="+mn-lt"/>
                <a:ea typeface="+mn-ea"/>
                <a:cs typeface="+mn-ea"/>
                <a:sym typeface="+mn-lt"/>
              </a:rPr>
              <a:t>Spring</a:t>
            </a:r>
            <a:r>
              <a:rPr lang="zh-CN" altLang="zh-CN" sz="2000" dirty="0">
                <a:latin typeface="+mn-lt"/>
                <a:ea typeface="+mn-ea"/>
                <a:cs typeface="+mn-ea"/>
                <a:sym typeface="+mn-lt"/>
              </a:rPr>
              <a:t>框架创建对象时，动态地将其所依赖的对象（如属性值）注入</a:t>
            </a:r>
            <a:r>
              <a:rPr lang="de-DE" altLang="zh-CN" sz="2000" dirty="0">
                <a:latin typeface="+mn-lt"/>
                <a:ea typeface="+mn-ea"/>
                <a:cs typeface="+mn-ea"/>
                <a:sym typeface="+mn-lt"/>
              </a:rPr>
              <a:t>Bean</a:t>
            </a:r>
            <a:r>
              <a:rPr lang="zh-CN" altLang="zh-CN" sz="2000" dirty="0">
                <a:latin typeface="+mn-lt"/>
                <a:ea typeface="+mn-ea"/>
                <a:cs typeface="+mn-ea"/>
                <a:sym typeface="+mn-lt"/>
              </a:rPr>
              <a:t>组件中</a:t>
            </a:r>
            <a:endParaRPr lang="en-US" altLang="zh-CN" sz="2000" dirty="0">
              <a:latin typeface="+mn-lt"/>
              <a:ea typeface="+mn-ea"/>
              <a:cs typeface="+mn-ea"/>
              <a:sym typeface="+mn-lt"/>
            </a:endParaRPr>
          </a:p>
          <a:p>
            <a:pPr marL="342900" indent="-342900">
              <a:lnSpc>
                <a:spcPct val="150000"/>
              </a:lnSpc>
              <a:spcBef>
                <a:spcPts val="600"/>
              </a:spcBef>
              <a:spcAft>
                <a:spcPts val="600"/>
              </a:spcAft>
              <a:buFont typeface="Wingdings" panose="05000000000000000000" pitchFamily="2" charset="2"/>
              <a:buChar char="ü"/>
            </a:pPr>
            <a:r>
              <a:rPr lang="de-DE" altLang="zh-CN" sz="2000" dirty="0">
                <a:latin typeface="+mn-lt"/>
                <a:ea typeface="+mn-ea"/>
                <a:cs typeface="+mn-ea"/>
                <a:sym typeface="+mn-lt"/>
              </a:rPr>
              <a:t>Spring</a:t>
            </a:r>
            <a:r>
              <a:rPr lang="zh-CN" altLang="zh-CN" sz="2000" dirty="0">
                <a:latin typeface="+mn-lt"/>
                <a:ea typeface="+mn-ea"/>
                <a:cs typeface="+mn-ea"/>
                <a:sym typeface="+mn-lt"/>
              </a:rPr>
              <a:t>框架的依赖注入通常有两种实现方式：</a:t>
            </a:r>
            <a:endParaRPr lang="en-US" altLang="zh-CN" sz="2000" dirty="0">
              <a:latin typeface="+mn-lt"/>
              <a:ea typeface="+mn-ea"/>
              <a:cs typeface="+mn-ea"/>
              <a:sym typeface="+mn-lt"/>
            </a:endParaRPr>
          </a:p>
          <a:p>
            <a:pPr marL="719138" lvl="1" indent="-180975">
              <a:lnSpc>
                <a:spcPct val="150000"/>
              </a:lnSpc>
              <a:spcBef>
                <a:spcPts val="600"/>
              </a:spcBef>
              <a:spcAft>
                <a:spcPts val="600"/>
              </a:spcAft>
              <a:buFont typeface="Arial" panose="020B0604020202020204" pitchFamily="34" charset="0"/>
              <a:buChar char="•"/>
            </a:pPr>
            <a:r>
              <a:rPr lang="zh-CN" altLang="zh-CN" sz="2000" dirty="0">
                <a:latin typeface="+mn-lt"/>
                <a:ea typeface="+mn-ea"/>
                <a:cs typeface="+mn-ea"/>
                <a:sym typeface="+mn-lt"/>
              </a:rPr>
              <a:t>一种是</a:t>
            </a:r>
            <a:r>
              <a:rPr lang="zh-CN" altLang="zh-CN" sz="2000" dirty="0">
                <a:solidFill>
                  <a:srgbClr val="0F06BA"/>
                </a:solidFill>
                <a:latin typeface="+mn-lt"/>
                <a:ea typeface="+mn-ea"/>
                <a:cs typeface="+mn-ea"/>
                <a:sym typeface="+mn-lt"/>
              </a:rPr>
              <a:t>构造方法注入</a:t>
            </a:r>
            <a:endParaRPr lang="en-US" altLang="zh-CN" sz="2000" dirty="0">
              <a:latin typeface="+mn-lt"/>
              <a:ea typeface="+mn-ea"/>
              <a:cs typeface="+mn-ea"/>
              <a:sym typeface="+mn-lt"/>
            </a:endParaRPr>
          </a:p>
          <a:p>
            <a:pPr marL="719138" lvl="1" indent="-180975">
              <a:lnSpc>
                <a:spcPct val="150000"/>
              </a:lnSpc>
              <a:spcBef>
                <a:spcPts val="600"/>
              </a:spcBef>
              <a:spcAft>
                <a:spcPts val="600"/>
              </a:spcAft>
              <a:buFont typeface="Arial" panose="020B0604020202020204" pitchFamily="34" charset="0"/>
              <a:buChar char="•"/>
            </a:pPr>
            <a:r>
              <a:rPr lang="zh-CN" altLang="zh-CN" sz="2000" dirty="0">
                <a:latin typeface="+mn-lt"/>
                <a:ea typeface="+mn-ea"/>
                <a:cs typeface="+mn-ea"/>
                <a:sym typeface="+mn-lt"/>
              </a:rPr>
              <a:t>一种是属性</a:t>
            </a:r>
            <a:r>
              <a:rPr lang="de-DE" altLang="zh-CN" sz="2000" dirty="0">
                <a:solidFill>
                  <a:srgbClr val="0F06BA"/>
                </a:solidFill>
                <a:latin typeface="+mn-lt"/>
                <a:ea typeface="+mn-ea"/>
                <a:cs typeface="+mn-ea"/>
                <a:sym typeface="+mn-lt"/>
              </a:rPr>
              <a:t>setter</a:t>
            </a:r>
            <a:r>
              <a:rPr lang="zh-CN" altLang="zh-CN" sz="2000" dirty="0">
                <a:solidFill>
                  <a:srgbClr val="0F06BA"/>
                </a:solidFill>
                <a:latin typeface="+mn-lt"/>
                <a:ea typeface="+mn-ea"/>
                <a:cs typeface="+mn-ea"/>
                <a:sym typeface="+mn-lt"/>
              </a:rPr>
              <a:t>方法注入</a:t>
            </a:r>
            <a:endParaRPr lang="zh-CN" altLang="en-US" sz="2000" dirty="0">
              <a:latin typeface="+mn-lt"/>
              <a:ea typeface="+mn-ea"/>
              <a:cs typeface="+mn-ea"/>
              <a:sym typeface="+mn-lt"/>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283655C-3AA7-4A3E-829B-E32D3FB7D35B}"/>
              </a:ext>
            </a:extLst>
          </p:cNvPr>
          <p:cNvSpPr>
            <a:spLocks noGrp="1"/>
          </p:cNvSpPr>
          <p:nvPr>
            <p:ph type="title"/>
          </p:nvPr>
        </p:nvSpPr>
        <p:spPr>
          <a:xfrm>
            <a:off x="250825" y="633658"/>
            <a:ext cx="7772400" cy="73818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2.3.1  </a:t>
            </a:r>
            <a:r>
              <a:rPr lang="zh-CN" altLang="zh-CN" sz="3200" dirty="0">
                <a:latin typeface="+mn-lt"/>
                <a:ea typeface="+mn-ea"/>
                <a:cs typeface="+mn-ea"/>
                <a:sym typeface="+mn-lt"/>
              </a:rPr>
              <a:t>构造方法注入</a:t>
            </a:r>
            <a:endParaRPr lang="zh-CN" altLang="en-US" sz="3200" dirty="0">
              <a:latin typeface="+mn-lt"/>
              <a:ea typeface="+mn-ea"/>
              <a:cs typeface="+mn-ea"/>
              <a:sym typeface="+mn-lt"/>
            </a:endParaRPr>
          </a:p>
        </p:txBody>
      </p:sp>
      <p:sp>
        <p:nvSpPr>
          <p:cNvPr id="22531" name="文本框 3">
            <a:extLst>
              <a:ext uri="{FF2B5EF4-FFF2-40B4-BE49-F238E27FC236}">
                <a16:creationId xmlns:a16="http://schemas.microsoft.com/office/drawing/2014/main" id="{49A79C80-2AD3-4706-8F1E-F63245D6097E}"/>
              </a:ext>
            </a:extLst>
          </p:cNvPr>
          <p:cNvSpPr txBox="1">
            <a:spLocks noChangeArrowheads="1"/>
          </p:cNvSpPr>
          <p:nvPr/>
        </p:nvSpPr>
        <p:spPr bwMode="auto">
          <a:xfrm>
            <a:off x="250825" y="1480437"/>
            <a:ext cx="88931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    Spring</a:t>
            </a:r>
            <a:r>
              <a:rPr lang="zh-CN" altLang="zh-CN" sz="2000" dirty="0">
                <a:latin typeface="+mn-lt"/>
                <a:ea typeface="+mn-ea"/>
                <a:cs typeface="+mn-ea"/>
                <a:sym typeface="+mn-lt"/>
              </a:rPr>
              <a:t>框架可以采用</a:t>
            </a:r>
            <a:r>
              <a:rPr lang="de-DE" altLang="zh-CN" sz="2000" dirty="0">
                <a:latin typeface="+mn-lt"/>
                <a:ea typeface="+mn-ea"/>
                <a:cs typeface="+mn-ea"/>
                <a:sym typeface="+mn-lt"/>
              </a:rPr>
              <a:t>Java</a:t>
            </a:r>
            <a:r>
              <a:rPr lang="zh-CN" altLang="zh-CN" sz="2000" dirty="0">
                <a:latin typeface="+mn-lt"/>
                <a:ea typeface="+mn-ea"/>
                <a:cs typeface="+mn-ea"/>
                <a:sym typeface="+mn-lt"/>
              </a:rPr>
              <a:t>的反射机制，通过构造方法完成依赖注入。</a:t>
            </a:r>
            <a:endParaRPr lang="zh-CN" altLang="en-US" sz="2000" dirty="0">
              <a:latin typeface="+mn-lt"/>
              <a:ea typeface="+mn-ea"/>
              <a:cs typeface="+mn-ea"/>
              <a:sym typeface="+mn-lt"/>
            </a:endParaRPr>
          </a:p>
        </p:txBody>
      </p:sp>
      <p:pic>
        <p:nvPicPr>
          <p:cNvPr id="22532" name="Picture 2">
            <a:extLst>
              <a:ext uri="{FF2B5EF4-FFF2-40B4-BE49-F238E27FC236}">
                <a16:creationId xmlns:a16="http://schemas.microsoft.com/office/drawing/2014/main" id="{A6511A37-B915-4B00-89FA-FE96E24CB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776" y="2204864"/>
            <a:ext cx="309562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B29DEA3B-8B1E-4139-A0AA-DA58B79D9342}"/>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38EEB9F-BECC-4C28-B99D-C855B4C3832A}"/>
              </a:ext>
            </a:extLst>
          </p:cNvPr>
          <p:cNvSpPr>
            <a:spLocks noGrp="1"/>
          </p:cNvSpPr>
          <p:nvPr>
            <p:ph type="title"/>
          </p:nvPr>
        </p:nvSpPr>
        <p:spPr>
          <a:xfrm>
            <a:off x="251520" y="765151"/>
            <a:ext cx="8229600" cy="57628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．创建</a:t>
            </a:r>
            <a:r>
              <a:rPr lang="de-DE" altLang="zh-CN" sz="2400" dirty="0">
                <a:solidFill>
                  <a:schemeClr val="tx1"/>
                </a:solidFill>
                <a:latin typeface="+mn-lt"/>
                <a:ea typeface="+mn-ea"/>
                <a:cs typeface="+mn-ea"/>
                <a:sym typeface="+mn-lt"/>
              </a:rPr>
              <a:t>dao</a:t>
            </a:r>
            <a:endParaRPr lang="zh-CN" altLang="en-US" sz="2400" dirty="0">
              <a:solidFill>
                <a:schemeClr val="tx1"/>
              </a:solidFill>
              <a:latin typeface="+mn-lt"/>
              <a:ea typeface="+mn-ea"/>
              <a:cs typeface="+mn-ea"/>
              <a:sym typeface="+mn-lt"/>
            </a:endParaRPr>
          </a:p>
        </p:txBody>
      </p:sp>
      <p:sp>
        <p:nvSpPr>
          <p:cNvPr id="23555" name="文本框 3">
            <a:extLst>
              <a:ext uri="{FF2B5EF4-FFF2-40B4-BE49-F238E27FC236}">
                <a16:creationId xmlns:a16="http://schemas.microsoft.com/office/drawing/2014/main" id="{7A021ED8-B04C-49CA-8C08-0EDDBCD4A2F1}"/>
              </a:ext>
            </a:extLst>
          </p:cNvPr>
          <p:cNvSpPr txBox="1">
            <a:spLocks noChangeArrowheads="1"/>
          </p:cNvSpPr>
          <p:nvPr/>
        </p:nvSpPr>
        <p:spPr bwMode="auto">
          <a:xfrm>
            <a:off x="251520" y="1341438"/>
            <a:ext cx="87852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ch2</a:t>
            </a:r>
            <a:r>
              <a:rPr lang="zh-CN" altLang="zh-CN" sz="2000" dirty="0">
                <a:latin typeface="+mn-lt"/>
                <a:ea typeface="+mn-ea"/>
                <a:cs typeface="+mn-ea"/>
                <a:sym typeface="+mn-lt"/>
              </a:rPr>
              <a:t>应用中，创建</a:t>
            </a:r>
            <a:r>
              <a:rPr lang="de-DE" altLang="zh-CN" sz="2000" dirty="0">
                <a:latin typeface="+mn-lt"/>
                <a:ea typeface="+mn-ea"/>
                <a:cs typeface="+mn-ea"/>
                <a:sym typeface="+mn-lt"/>
              </a:rPr>
              <a:t>dao</a:t>
            </a:r>
            <a:r>
              <a:rPr lang="zh-CN" altLang="zh-CN" sz="2000" dirty="0">
                <a:latin typeface="+mn-lt"/>
                <a:ea typeface="+mn-ea"/>
                <a:cs typeface="+mn-ea"/>
                <a:sym typeface="+mn-lt"/>
              </a:rPr>
              <a:t>包，并在该包中创建</a:t>
            </a:r>
            <a:r>
              <a:rPr lang="de-DE" altLang="zh-CN" sz="2000" dirty="0">
                <a:latin typeface="+mn-lt"/>
                <a:ea typeface="+mn-ea"/>
                <a:cs typeface="+mn-ea"/>
                <a:sym typeface="+mn-lt"/>
              </a:rPr>
              <a:t>TestDIDao</a:t>
            </a:r>
            <a:r>
              <a:rPr lang="zh-CN" altLang="zh-CN" sz="2000" dirty="0">
                <a:latin typeface="+mn-lt"/>
                <a:ea typeface="+mn-ea"/>
                <a:cs typeface="+mn-ea"/>
                <a:sym typeface="+mn-lt"/>
              </a:rPr>
              <a:t>接口和接口实现类</a:t>
            </a:r>
            <a:r>
              <a:rPr lang="de-DE" altLang="zh-CN" sz="2000" dirty="0">
                <a:latin typeface="+mn-lt"/>
                <a:ea typeface="+mn-ea"/>
                <a:cs typeface="+mn-ea"/>
                <a:sym typeface="+mn-lt"/>
              </a:rPr>
              <a:t>TestDIDaoImpl</a:t>
            </a:r>
            <a:r>
              <a:rPr lang="zh-CN" altLang="zh-CN" sz="2000" dirty="0">
                <a:latin typeface="+mn-lt"/>
                <a:ea typeface="+mn-ea"/>
                <a:cs typeface="+mn-ea"/>
                <a:sym typeface="+mn-lt"/>
              </a:rPr>
              <a:t>。创建</a:t>
            </a:r>
            <a:r>
              <a:rPr lang="de-DE" altLang="zh-CN" sz="2000" dirty="0">
                <a:latin typeface="+mn-lt"/>
                <a:ea typeface="+mn-ea"/>
                <a:cs typeface="+mn-ea"/>
                <a:sym typeface="+mn-lt"/>
              </a:rPr>
              <a:t>dao</a:t>
            </a:r>
            <a:r>
              <a:rPr lang="zh-CN" altLang="zh-CN" sz="2000" dirty="0">
                <a:latin typeface="+mn-lt"/>
                <a:ea typeface="+mn-ea"/>
                <a:cs typeface="+mn-ea"/>
                <a:sym typeface="+mn-lt"/>
              </a:rPr>
              <a:t>的目的是在</a:t>
            </a:r>
            <a:r>
              <a:rPr lang="de-DE" altLang="zh-CN" sz="2000" dirty="0">
                <a:latin typeface="+mn-lt"/>
                <a:ea typeface="+mn-ea"/>
                <a:cs typeface="+mn-ea"/>
                <a:sym typeface="+mn-lt"/>
              </a:rPr>
              <a:t>service</a:t>
            </a:r>
            <a:r>
              <a:rPr lang="zh-CN" altLang="zh-CN" sz="2000" dirty="0">
                <a:latin typeface="+mn-lt"/>
                <a:ea typeface="+mn-ea"/>
                <a:cs typeface="+mn-ea"/>
                <a:sym typeface="+mn-lt"/>
              </a:rPr>
              <a:t>中使用构造方法依赖注入</a:t>
            </a:r>
            <a:r>
              <a:rPr lang="de-DE" altLang="zh-CN" sz="2000" dirty="0">
                <a:latin typeface="+mn-lt"/>
                <a:ea typeface="+mn-ea"/>
                <a:cs typeface="+mn-ea"/>
                <a:sym typeface="+mn-lt"/>
              </a:rPr>
              <a:t>TestDIDao</a:t>
            </a:r>
            <a:r>
              <a:rPr lang="zh-CN" altLang="zh-CN" sz="2000" dirty="0">
                <a:latin typeface="+mn-lt"/>
                <a:ea typeface="+mn-ea"/>
                <a:cs typeface="+mn-ea"/>
                <a:sym typeface="+mn-lt"/>
              </a:rPr>
              <a:t>接口对象。</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75599AE0-7547-4F55-8D11-E82A9C3A6E2A}"/>
              </a:ext>
            </a:extLst>
          </p:cNvPr>
          <p:cNvSpPr txBox="1">
            <a:spLocks/>
          </p:cNvSpPr>
          <p:nvPr/>
        </p:nvSpPr>
        <p:spPr bwMode="auto">
          <a:xfrm>
            <a:off x="251520" y="2420888"/>
            <a:ext cx="777240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de-DE" altLang="zh-CN" sz="2400" kern="0" dirty="0">
                <a:solidFill>
                  <a:schemeClr val="tx1"/>
                </a:solidFill>
                <a:latin typeface="+mn-lt"/>
                <a:ea typeface="+mn-ea"/>
                <a:cs typeface="+mn-ea"/>
                <a:sym typeface="+mn-lt"/>
              </a:rPr>
              <a:t>2</a:t>
            </a:r>
            <a:r>
              <a:rPr lang="zh-CN" altLang="zh-CN" sz="2400" kern="0" dirty="0">
                <a:solidFill>
                  <a:schemeClr val="tx1"/>
                </a:solidFill>
                <a:latin typeface="+mn-lt"/>
                <a:ea typeface="+mn-ea"/>
                <a:cs typeface="+mn-ea"/>
                <a:sym typeface="+mn-lt"/>
              </a:rPr>
              <a:t>．创建</a:t>
            </a:r>
            <a:r>
              <a:rPr lang="de-DE" altLang="zh-CN" sz="2400" kern="0" dirty="0">
                <a:solidFill>
                  <a:schemeClr val="tx1"/>
                </a:solidFill>
                <a:latin typeface="+mn-lt"/>
                <a:ea typeface="+mn-ea"/>
                <a:cs typeface="+mn-ea"/>
                <a:sym typeface="+mn-lt"/>
              </a:rPr>
              <a:t>service</a:t>
            </a:r>
            <a:endParaRPr lang="zh-CN" altLang="en-US" sz="24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7AF320B6-5043-4209-95AB-27C65B9795A5}"/>
              </a:ext>
            </a:extLst>
          </p:cNvPr>
          <p:cNvSpPr txBox="1">
            <a:spLocks noChangeArrowheads="1"/>
          </p:cNvSpPr>
          <p:nvPr/>
        </p:nvSpPr>
        <p:spPr bwMode="auto">
          <a:xfrm>
            <a:off x="269553" y="2933388"/>
            <a:ext cx="88744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ch2</a:t>
            </a:r>
            <a:r>
              <a:rPr lang="zh-CN" altLang="zh-CN" sz="2000" dirty="0">
                <a:latin typeface="+mn-lt"/>
                <a:ea typeface="+mn-ea"/>
                <a:cs typeface="+mn-ea"/>
                <a:sym typeface="+mn-lt"/>
              </a:rPr>
              <a:t>应用中，创建</a:t>
            </a:r>
            <a:r>
              <a:rPr lang="de-DE" altLang="zh-CN" sz="2000" dirty="0">
                <a:latin typeface="+mn-lt"/>
                <a:ea typeface="+mn-ea"/>
                <a:cs typeface="+mn-ea"/>
                <a:sym typeface="+mn-lt"/>
              </a:rPr>
              <a:t>service</a:t>
            </a:r>
            <a:r>
              <a:rPr lang="zh-CN" altLang="zh-CN" sz="2000" dirty="0">
                <a:latin typeface="+mn-lt"/>
                <a:ea typeface="+mn-ea"/>
                <a:cs typeface="+mn-ea"/>
                <a:sym typeface="+mn-lt"/>
              </a:rPr>
              <a:t>包，并在该包中创建</a:t>
            </a:r>
            <a:r>
              <a:rPr lang="de-DE" altLang="zh-CN" sz="2000" dirty="0">
                <a:latin typeface="+mn-lt"/>
                <a:ea typeface="+mn-ea"/>
                <a:cs typeface="+mn-ea"/>
                <a:sym typeface="+mn-lt"/>
              </a:rPr>
              <a:t>TestDIService</a:t>
            </a:r>
            <a:r>
              <a:rPr lang="zh-CN" altLang="zh-CN" sz="2000" dirty="0">
                <a:latin typeface="+mn-lt"/>
                <a:ea typeface="+mn-ea"/>
                <a:cs typeface="+mn-ea"/>
                <a:sym typeface="+mn-lt"/>
              </a:rPr>
              <a:t>接口和接口实现类</a:t>
            </a:r>
            <a:r>
              <a:rPr lang="de-DE" altLang="zh-CN" sz="2000" dirty="0">
                <a:latin typeface="+mn-lt"/>
                <a:ea typeface="+mn-ea"/>
                <a:cs typeface="+mn-ea"/>
                <a:sym typeface="+mn-lt"/>
              </a:rPr>
              <a:t>TestDIServiceImpl</a:t>
            </a:r>
            <a:r>
              <a:rPr lang="zh-CN" altLang="zh-CN" sz="2000" dirty="0">
                <a:latin typeface="+mn-lt"/>
                <a:ea typeface="+mn-ea"/>
                <a:cs typeface="+mn-ea"/>
                <a:sym typeface="+mn-lt"/>
              </a:rPr>
              <a:t>。在</a:t>
            </a:r>
            <a:r>
              <a:rPr lang="de-DE" altLang="zh-CN" sz="2000" dirty="0">
                <a:latin typeface="+mn-lt"/>
                <a:ea typeface="+mn-ea"/>
                <a:cs typeface="+mn-ea"/>
                <a:sym typeface="+mn-lt"/>
              </a:rPr>
              <a:t>TestDIServiceImpl</a:t>
            </a:r>
            <a:r>
              <a:rPr lang="zh-CN" altLang="zh-CN" sz="2000" dirty="0">
                <a:latin typeface="+mn-lt"/>
                <a:ea typeface="+mn-ea"/>
                <a:cs typeface="+mn-ea"/>
                <a:sym typeface="+mn-lt"/>
              </a:rPr>
              <a:t>中使用构造方法依赖注入</a:t>
            </a:r>
            <a:r>
              <a:rPr lang="de-DE" altLang="zh-CN" sz="2000" dirty="0">
                <a:latin typeface="+mn-lt"/>
                <a:ea typeface="+mn-ea"/>
                <a:cs typeface="+mn-ea"/>
                <a:sym typeface="+mn-lt"/>
              </a:rPr>
              <a:t>TestDIDao</a:t>
            </a:r>
            <a:r>
              <a:rPr lang="zh-CN" altLang="zh-CN" sz="2000" dirty="0">
                <a:latin typeface="+mn-lt"/>
                <a:ea typeface="+mn-ea"/>
                <a:cs typeface="+mn-ea"/>
                <a:sym typeface="+mn-lt"/>
              </a:rPr>
              <a:t>接口对象。</a:t>
            </a:r>
            <a:endParaRPr lang="zh-CN" altLang="en-US" sz="2000" dirty="0">
              <a:latin typeface="+mn-lt"/>
              <a:ea typeface="+mn-ea"/>
              <a:cs typeface="+mn-ea"/>
              <a:sym typeface="+mn-lt"/>
            </a:endParaRPr>
          </a:p>
        </p:txBody>
      </p:sp>
      <p:sp>
        <p:nvSpPr>
          <p:cNvPr id="6" name="标题 1">
            <a:extLst>
              <a:ext uri="{FF2B5EF4-FFF2-40B4-BE49-F238E27FC236}">
                <a16:creationId xmlns:a16="http://schemas.microsoft.com/office/drawing/2014/main" id="{ACB8296C-96E3-4598-AF5F-D492595BD5CB}"/>
              </a:ext>
            </a:extLst>
          </p:cNvPr>
          <p:cNvSpPr txBox="1">
            <a:spLocks/>
          </p:cNvSpPr>
          <p:nvPr/>
        </p:nvSpPr>
        <p:spPr bwMode="auto">
          <a:xfrm>
            <a:off x="269553" y="4018415"/>
            <a:ext cx="7772400" cy="44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de-DE" altLang="zh-CN" sz="2400" kern="0">
                <a:solidFill>
                  <a:schemeClr val="tx1"/>
                </a:solidFill>
                <a:latin typeface="+mn-lt"/>
                <a:ea typeface="+mn-ea"/>
                <a:cs typeface="+mn-ea"/>
                <a:sym typeface="+mn-lt"/>
              </a:rPr>
              <a:t>3</a:t>
            </a:r>
            <a:r>
              <a:rPr lang="zh-CN" altLang="zh-CN" sz="2400" kern="0">
                <a:solidFill>
                  <a:schemeClr val="tx1"/>
                </a:solidFill>
                <a:latin typeface="+mn-lt"/>
                <a:ea typeface="+mn-ea"/>
                <a:cs typeface="+mn-ea"/>
                <a:sym typeface="+mn-lt"/>
              </a:rPr>
              <a:t>．编写配置文件</a:t>
            </a:r>
            <a:endParaRPr lang="zh-CN" altLang="en-US" sz="2400" kern="0" dirty="0">
              <a:solidFill>
                <a:schemeClr val="tx1"/>
              </a:solidFill>
              <a:latin typeface="+mn-lt"/>
              <a:ea typeface="+mn-ea"/>
              <a:cs typeface="+mn-ea"/>
              <a:sym typeface="+mn-lt"/>
            </a:endParaRPr>
          </a:p>
        </p:txBody>
      </p:sp>
      <p:sp>
        <p:nvSpPr>
          <p:cNvPr id="7" name="文本框 3">
            <a:extLst>
              <a:ext uri="{FF2B5EF4-FFF2-40B4-BE49-F238E27FC236}">
                <a16:creationId xmlns:a16="http://schemas.microsoft.com/office/drawing/2014/main" id="{B16C6E9E-2591-40BE-A588-B01E382C323D}"/>
              </a:ext>
            </a:extLst>
          </p:cNvPr>
          <p:cNvSpPr txBox="1">
            <a:spLocks noChangeArrowheads="1"/>
          </p:cNvSpPr>
          <p:nvPr/>
        </p:nvSpPr>
        <p:spPr bwMode="auto">
          <a:xfrm>
            <a:off x="269553" y="4528653"/>
            <a:ext cx="88931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src</a:t>
            </a:r>
            <a:r>
              <a:rPr lang="zh-CN" altLang="zh-CN" sz="2000" dirty="0">
                <a:latin typeface="+mn-lt"/>
                <a:ea typeface="+mn-ea"/>
                <a:cs typeface="+mn-ea"/>
                <a:sym typeface="+mn-lt"/>
              </a:rPr>
              <a:t>根目录下，创建</a:t>
            </a:r>
            <a:r>
              <a:rPr lang="de-DE" altLang="zh-CN" sz="2000" dirty="0">
                <a:latin typeface="+mn-lt"/>
                <a:ea typeface="+mn-ea"/>
                <a:cs typeface="+mn-ea"/>
                <a:sym typeface="+mn-lt"/>
              </a:rPr>
              <a:t>Spring</a:t>
            </a:r>
            <a:r>
              <a:rPr lang="zh-CN" altLang="zh-CN" sz="2000" dirty="0">
                <a:latin typeface="+mn-lt"/>
                <a:ea typeface="+mn-ea"/>
                <a:cs typeface="+mn-ea"/>
                <a:sym typeface="+mn-lt"/>
              </a:rPr>
              <a:t>配置文件</a:t>
            </a:r>
            <a:r>
              <a:rPr lang="de-DE" altLang="zh-CN" sz="2000" dirty="0">
                <a:latin typeface="+mn-lt"/>
                <a:ea typeface="+mn-ea"/>
                <a:cs typeface="+mn-ea"/>
                <a:sym typeface="+mn-lt"/>
              </a:rPr>
              <a:t>applicationContext.xml</a:t>
            </a:r>
            <a:r>
              <a:rPr lang="zh-CN" altLang="zh-CN" sz="2000" dirty="0">
                <a:latin typeface="+mn-lt"/>
                <a:ea typeface="+mn-ea"/>
                <a:cs typeface="+mn-ea"/>
                <a:sym typeface="+mn-lt"/>
              </a:rPr>
              <a:t>。在配置文件中，首先，将</a:t>
            </a:r>
            <a:r>
              <a:rPr lang="de-DE" altLang="zh-CN" sz="2000" dirty="0">
                <a:latin typeface="+mn-lt"/>
                <a:ea typeface="+mn-ea"/>
                <a:cs typeface="+mn-ea"/>
                <a:sym typeface="+mn-lt"/>
              </a:rPr>
              <a:t>dao.TestDIDaoImpl</a:t>
            </a:r>
            <a:r>
              <a:rPr lang="zh-CN" altLang="zh-CN" sz="2000" dirty="0">
                <a:latin typeface="+mn-lt"/>
                <a:ea typeface="+mn-ea"/>
                <a:cs typeface="+mn-ea"/>
                <a:sym typeface="+mn-lt"/>
              </a:rPr>
              <a:t>类托管给</a:t>
            </a:r>
            <a:r>
              <a:rPr lang="de-DE" altLang="zh-CN" sz="2000" dirty="0">
                <a:latin typeface="+mn-lt"/>
                <a:ea typeface="+mn-ea"/>
                <a:cs typeface="+mn-ea"/>
                <a:sym typeface="+mn-lt"/>
              </a:rPr>
              <a:t>Spring</a:t>
            </a:r>
            <a:r>
              <a:rPr lang="zh-CN" altLang="zh-CN" sz="2000" dirty="0">
                <a:latin typeface="+mn-lt"/>
                <a:ea typeface="+mn-ea"/>
                <a:cs typeface="+mn-ea"/>
                <a:sym typeface="+mn-lt"/>
              </a:rPr>
              <a:t>，让</a:t>
            </a:r>
            <a:r>
              <a:rPr lang="de-DE" altLang="zh-CN" sz="2000" dirty="0">
                <a:latin typeface="+mn-lt"/>
                <a:ea typeface="+mn-ea"/>
                <a:cs typeface="+mn-ea"/>
                <a:sym typeface="+mn-lt"/>
              </a:rPr>
              <a:t>Spring</a:t>
            </a:r>
            <a:r>
              <a:rPr lang="zh-CN" altLang="zh-CN" sz="2000" dirty="0">
                <a:latin typeface="+mn-lt"/>
                <a:ea typeface="+mn-ea"/>
                <a:cs typeface="+mn-ea"/>
                <a:sym typeface="+mn-lt"/>
              </a:rPr>
              <a:t>创建其对象。其次，将</a:t>
            </a:r>
            <a:r>
              <a:rPr lang="de-DE" altLang="zh-CN" sz="2000" dirty="0">
                <a:latin typeface="+mn-lt"/>
                <a:ea typeface="+mn-ea"/>
                <a:cs typeface="+mn-ea"/>
                <a:sym typeface="+mn-lt"/>
              </a:rPr>
              <a:t>service.TestDIServiceImpl</a:t>
            </a:r>
            <a:r>
              <a:rPr lang="zh-CN" altLang="zh-CN" sz="2000" dirty="0">
                <a:latin typeface="+mn-lt"/>
                <a:ea typeface="+mn-ea"/>
                <a:cs typeface="+mn-ea"/>
                <a:sym typeface="+mn-lt"/>
              </a:rPr>
              <a:t>类托管给</a:t>
            </a:r>
            <a:r>
              <a:rPr lang="de-DE" altLang="zh-CN" sz="2000" dirty="0">
                <a:latin typeface="+mn-lt"/>
                <a:ea typeface="+mn-ea"/>
                <a:cs typeface="+mn-ea"/>
                <a:sym typeface="+mn-lt"/>
              </a:rPr>
              <a:t>Spring</a:t>
            </a:r>
            <a:r>
              <a:rPr lang="zh-CN" altLang="zh-CN" sz="2000" dirty="0">
                <a:latin typeface="+mn-lt"/>
                <a:ea typeface="+mn-ea"/>
                <a:cs typeface="+mn-ea"/>
                <a:sym typeface="+mn-lt"/>
              </a:rPr>
              <a:t>，让</a:t>
            </a:r>
            <a:r>
              <a:rPr lang="de-DE" altLang="zh-CN" sz="2000" dirty="0">
                <a:latin typeface="+mn-lt"/>
                <a:ea typeface="+mn-ea"/>
                <a:cs typeface="+mn-ea"/>
                <a:sym typeface="+mn-lt"/>
              </a:rPr>
              <a:t>Spring</a:t>
            </a:r>
            <a:r>
              <a:rPr lang="zh-CN" altLang="zh-CN" sz="2000" dirty="0">
                <a:latin typeface="+mn-lt"/>
                <a:ea typeface="+mn-ea"/>
                <a:cs typeface="+mn-ea"/>
                <a:sym typeface="+mn-lt"/>
              </a:rPr>
              <a:t>创建其对象，同时给构造方法传递实参。</a:t>
            </a:r>
            <a:endParaRPr lang="zh-CN" altLang="en-US" sz="2000" dirty="0">
              <a:latin typeface="+mn-lt"/>
              <a:ea typeface="+mn-ea"/>
              <a:cs typeface="+mn-ea"/>
              <a:sym typeface="+mn-lt"/>
            </a:endParaRPr>
          </a:p>
        </p:txBody>
      </p:sp>
      <p:sp>
        <p:nvSpPr>
          <p:cNvPr id="8" name="文本框 7">
            <a:extLst>
              <a:ext uri="{FF2B5EF4-FFF2-40B4-BE49-F238E27FC236}">
                <a16:creationId xmlns:a16="http://schemas.microsoft.com/office/drawing/2014/main" id="{512D7C7B-49E7-4B9C-8DB3-1965B69762E2}"/>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49DBF281-B379-449E-B512-98A46F2B0789}"/>
              </a:ext>
            </a:extLst>
          </p:cNvPr>
          <p:cNvSpPr>
            <a:spLocks noGrp="1"/>
          </p:cNvSpPr>
          <p:nvPr>
            <p:ph type="title"/>
          </p:nvPr>
        </p:nvSpPr>
        <p:spPr>
          <a:xfrm>
            <a:off x="251520" y="692696"/>
            <a:ext cx="8229600" cy="49006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4</a:t>
            </a:r>
            <a:r>
              <a:rPr lang="zh-CN" altLang="zh-CN" sz="2400" dirty="0">
                <a:solidFill>
                  <a:schemeClr val="tx1"/>
                </a:solidFill>
                <a:latin typeface="+mn-lt"/>
                <a:ea typeface="+mn-ea"/>
                <a:cs typeface="+mn-ea"/>
                <a:sym typeface="+mn-lt"/>
              </a:rPr>
              <a:t>．创建</a:t>
            </a:r>
            <a:r>
              <a:rPr lang="de-DE" altLang="zh-CN" sz="2400" dirty="0">
                <a:solidFill>
                  <a:schemeClr val="tx1"/>
                </a:solidFill>
                <a:latin typeface="+mn-lt"/>
                <a:ea typeface="+mn-ea"/>
                <a:cs typeface="+mn-ea"/>
                <a:sym typeface="+mn-lt"/>
              </a:rPr>
              <a:t>test</a:t>
            </a:r>
            <a:endParaRPr lang="zh-CN" altLang="en-US" sz="2400" dirty="0">
              <a:solidFill>
                <a:schemeClr val="tx1"/>
              </a:solidFill>
              <a:latin typeface="+mn-lt"/>
              <a:ea typeface="+mn-ea"/>
              <a:cs typeface="+mn-ea"/>
              <a:sym typeface="+mn-lt"/>
            </a:endParaRPr>
          </a:p>
        </p:txBody>
      </p:sp>
      <p:sp>
        <p:nvSpPr>
          <p:cNvPr id="26627" name="文本框 3">
            <a:extLst>
              <a:ext uri="{FF2B5EF4-FFF2-40B4-BE49-F238E27FC236}">
                <a16:creationId xmlns:a16="http://schemas.microsoft.com/office/drawing/2014/main" id="{AA682F3A-E23E-42E4-89EA-7CC30DABDE04}"/>
              </a:ext>
            </a:extLst>
          </p:cNvPr>
          <p:cNvSpPr txBox="1">
            <a:spLocks noChangeArrowheads="1"/>
          </p:cNvSpPr>
          <p:nvPr/>
        </p:nvSpPr>
        <p:spPr bwMode="auto">
          <a:xfrm>
            <a:off x="251520" y="1225689"/>
            <a:ext cx="8856663"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ch2</a:t>
            </a:r>
            <a:r>
              <a:rPr lang="zh-CN" altLang="zh-CN" sz="2000" dirty="0">
                <a:latin typeface="+mn-lt"/>
                <a:ea typeface="+mn-ea"/>
                <a:cs typeface="+mn-ea"/>
                <a:sym typeface="+mn-lt"/>
              </a:rPr>
              <a:t>应用中，创建</a:t>
            </a:r>
            <a:r>
              <a:rPr lang="de-DE" altLang="zh-CN" sz="2000" dirty="0">
                <a:latin typeface="+mn-lt"/>
                <a:ea typeface="+mn-ea"/>
                <a:cs typeface="+mn-ea"/>
                <a:sym typeface="+mn-lt"/>
              </a:rPr>
              <a:t>test</a:t>
            </a:r>
            <a:r>
              <a:rPr lang="zh-CN" altLang="zh-CN" sz="2000" dirty="0">
                <a:latin typeface="+mn-lt"/>
                <a:ea typeface="+mn-ea"/>
                <a:cs typeface="+mn-ea"/>
                <a:sym typeface="+mn-lt"/>
              </a:rPr>
              <a:t>包，并在该包中创建测试类</a:t>
            </a:r>
            <a:r>
              <a:rPr lang="de-DE" altLang="zh-CN" sz="2000" dirty="0">
                <a:latin typeface="+mn-lt"/>
                <a:ea typeface="+mn-ea"/>
                <a:cs typeface="+mn-ea"/>
                <a:sym typeface="+mn-lt"/>
              </a:rPr>
              <a:t>TestDI</a:t>
            </a:r>
            <a:r>
              <a:rPr lang="zh-CN" altLang="zh-CN" sz="2000" dirty="0">
                <a:latin typeface="+mn-lt"/>
                <a:ea typeface="+mn-ea"/>
                <a:cs typeface="+mn-ea"/>
                <a:sym typeface="+mn-lt"/>
              </a:rPr>
              <a:t>，具体代码如下：</a:t>
            </a:r>
            <a:endParaRPr lang="en-US" altLang="zh-CN" sz="2000" dirty="0">
              <a:latin typeface="+mn-lt"/>
              <a:ea typeface="+mn-ea"/>
              <a:cs typeface="+mn-ea"/>
              <a:sym typeface="+mn-lt"/>
            </a:endParaRPr>
          </a:p>
          <a:p>
            <a:endParaRPr lang="zh-CN" altLang="zh-CN" sz="2000" dirty="0">
              <a:latin typeface="+mn-lt"/>
              <a:ea typeface="+mn-ea"/>
              <a:cs typeface="+mn-ea"/>
              <a:sym typeface="+mn-lt"/>
            </a:endParaRPr>
          </a:p>
          <a:p>
            <a:r>
              <a:rPr lang="de-DE" altLang="zh-CN" sz="2000" dirty="0">
                <a:solidFill>
                  <a:srgbClr val="0F06BA"/>
                </a:solidFill>
                <a:latin typeface="+mn-lt"/>
                <a:ea typeface="+mn-ea"/>
                <a:cs typeface="+mn-ea"/>
                <a:sym typeface="+mn-lt"/>
              </a:rPr>
              <a:t>package test;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import org.springframework.context.ApplicationContext;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import org.springframework.context.support.ClassPathXmlApplicationContext;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import service.TestDIService;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public class TestDI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public static void main(String[] args)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初始化</a:t>
            </a:r>
            <a:r>
              <a:rPr lang="de-DE"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容器</a:t>
            </a:r>
            <a:r>
              <a:rPr lang="de-DE" altLang="zh-CN" sz="2000" dirty="0">
                <a:solidFill>
                  <a:srgbClr val="0F06BA"/>
                </a:solidFill>
                <a:latin typeface="+mn-lt"/>
                <a:ea typeface="+mn-ea"/>
                <a:cs typeface="+mn-ea"/>
                <a:sym typeface="+mn-lt"/>
              </a:rPr>
              <a:t>ApplicationContext</a:t>
            </a:r>
            <a:r>
              <a:rPr lang="zh-CN" altLang="zh-CN" sz="2000" dirty="0">
                <a:solidFill>
                  <a:srgbClr val="0F06BA"/>
                </a:solidFill>
                <a:latin typeface="+mn-lt"/>
                <a:ea typeface="+mn-ea"/>
                <a:cs typeface="+mn-ea"/>
                <a:sym typeface="+mn-lt"/>
              </a:rPr>
              <a:t>，加载配置文件</a:t>
            </a:r>
          </a:p>
          <a:p>
            <a:r>
              <a:rPr lang="de-DE" altLang="zh-CN" sz="2000" dirty="0">
                <a:solidFill>
                  <a:srgbClr val="0F06BA"/>
                </a:solidFill>
                <a:latin typeface="+mn-lt"/>
                <a:ea typeface="+mn-ea"/>
                <a:cs typeface="+mn-ea"/>
                <a:sym typeface="+mn-lt"/>
              </a:rPr>
              <a:t>	</a:t>
            </a:r>
            <a:r>
              <a:rPr lang="de-DE" altLang="zh-CN" sz="2000" b="1" dirty="0">
                <a:solidFill>
                  <a:srgbClr val="FF0000"/>
                </a:solidFill>
                <a:latin typeface="+mn-lt"/>
                <a:ea typeface="+mn-ea"/>
                <a:cs typeface="+mn-ea"/>
                <a:sym typeface="+mn-lt"/>
              </a:rPr>
              <a:t>ApplicationContext appCon = new </a:t>
            </a:r>
          </a:p>
          <a:p>
            <a:r>
              <a:rPr lang="de-DE" altLang="zh-CN" sz="2000" b="1" dirty="0">
                <a:solidFill>
                  <a:srgbClr val="FF0000"/>
                </a:solidFill>
                <a:latin typeface="+mn-lt"/>
                <a:ea typeface="+mn-ea"/>
                <a:cs typeface="+mn-ea"/>
                <a:sym typeface="+mn-lt"/>
              </a:rPr>
              <a:t>		ClassPathXmlApplicationContext("applicationContext.xml");</a:t>
            </a:r>
            <a:endParaRPr lang="zh-CN" altLang="zh-CN" sz="2000" b="1" dirty="0">
              <a:solidFill>
                <a:srgbClr val="FF0000"/>
              </a:solidFill>
              <a:latin typeface="+mn-lt"/>
              <a:ea typeface="+mn-ea"/>
              <a:cs typeface="+mn-ea"/>
              <a:sym typeface="+mn-lt"/>
            </a:endParaRPr>
          </a:p>
          <a:p>
            <a:r>
              <a:rPr lang="de-DE" altLang="zh-CN" sz="2000" dirty="0">
                <a:solidFill>
                  <a:srgbClr val="0F06BA"/>
                </a:solidFill>
                <a:latin typeface="+mn-lt"/>
                <a:ea typeface="+mn-ea"/>
                <a:cs typeface="+mn-ea"/>
                <a:sym typeface="+mn-lt"/>
              </a:rPr>
              <a:t>	//</a:t>
            </a:r>
            <a:r>
              <a:rPr lang="zh-CN" altLang="zh-CN" sz="2000" dirty="0">
                <a:solidFill>
                  <a:srgbClr val="0F06BA"/>
                </a:solidFill>
                <a:latin typeface="+mn-lt"/>
                <a:ea typeface="+mn-ea"/>
                <a:cs typeface="+mn-ea"/>
                <a:sym typeface="+mn-lt"/>
              </a:rPr>
              <a:t>通过容器获取</a:t>
            </a:r>
            <a:r>
              <a:rPr lang="de-DE" altLang="zh-CN" sz="2000" dirty="0">
                <a:solidFill>
                  <a:srgbClr val="0F06BA"/>
                </a:solidFill>
                <a:latin typeface="+mn-lt"/>
                <a:ea typeface="+mn-ea"/>
                <a:cs typeface="+mn-ea"/>
                <a:sym typeface="+mn-lt"/>
              </a:rPr>
              <a:t>testDIService</a:t>
            </a:r>
            <a:r>
              <a:rPr lang="zh-CN" altLang="zh-CN" sz="2000" dirty="0">
                <a:solidFill>
                  <a:srgbClr val="0F06BA"/>
                </a:solidFill>
                <a:latin typeface="+mn-lt"/>
                <a:ea typeface="+mn-ea"/>
                <a:cs typeface="+mn-ea"/>
                <a:sym typeface="+mn-lt"/>
              </a:rPr>
              <a:t>实例，测试构造方法注入</a:t>
            </a:r>
          </a:p>
          <a:p>
            <a:r>
              <a:rPr lang="de-DE" altLang="zh-CN" sz="2000" dirty="0">
                <a:solidFill>
                  <a:srgbClr val="0F06BA"/>
                </a:solidFill>
                <a:latin typeface="+mn-lt"/>
                <a:ea typeface="+mn-ea"/>
                <a:cs typeface="+mn-ea"/>
                <a:sym typeface="+mn-lt"/>
              </a:rPr>
              <a:t>	</a:t>
            </a:r>
            <a:r>
              <a:rPr lang="de-DE" altLang="zh-CN" sz="2000" b="1" dirty="0">
                <a:solidFill>
                  <a:srgbClr val="FF0000"/>
                </a:solidFill>
                <a:latin typeface="+mn-lt"/>
                <a:ea typeface="+mn-ea"/>
                <a:cs typeface="+mn-ea"/>
                <a:sym typeface="+mn-lt"/>
              </a:rPr>
              <a:t>TestDIService ts = (TestDIService)appCon.getBean("testDIService");</a:t>
            </a:r>
            <a:endParaRPr lang="zh-CN" altLang="zh-CN" sz="2000" b="1" dirty="0">
              <a:solidFill>
                <a:srgbClr val="FF0000"/>
              </a:solidFill>
              <a:latin typeface="+mn-lt"/>
              <a:ea typeface="+mn-ea"/>
              <a:cs typeface="+mn-ea"/>
              <a:sym typeface="+mn-lt"/>
            </a:endParaRPr>
          </a:p>
          <a:p>
            <a:r>
              <a:rPr lang="de-DE" altLang="zh-CN" sz="2000" b="1" dirty="0">
                <a:solidFill>
                  <a:srgbClr val="FF0000"/>
                </a:solidFill>
                <a:latin typeface="+mn-lt"/>
                <a:ea typeface="+mn-ea"/>
                <a:cs typeface="+mn-ea"/>
                <a:sym typeface="+mn-lt"/>
              </a:rPr>
              <a:t>	ts.sayHello();</a:t>
            </a:r>
            <a:endParaRPr lang="zh-CN" altLang="zh-CN" sz="2000" b="1" dirty="0">
              <a:solidFill>
                <a:srgbClr val="FF0000"/>
              </a:solidFill>
              <a:latin typeface="+mn-lt"/>
              <a:ea typeface="+mn-ea"/>
              <a:cs typeface="+mn-ea"/>
              <a:sym typeface="+mn-lt"/>
            </a:endParaRPr>
          </a:p>
          <a:p>
            <a:r>
              <a:rPr lang="de-DE"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a:t>
            </a:r>
            <a:endParaRPr lang="zh-CN" altLang="zh-CN" sz="2000" dirty="0">
              <a:solidFill>
                <a:srgbClr val="0F06BA"/>
              </a:solidFill>
              <a:latin typeface="+mn-lt"/>
              <a:ea typeface="+mn-ea"/>
              <a:cs typeface="+mn-ea"/>
              <a:sym typeface="+mn-lt"/>
            </a:endParaRPr>
          </a:p>
          <a:p>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2A85B619-AD6C-4460-B252-D06D286DE24B}"/>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
        <p:nvSpPr>
          <p:cNvPr id="6" name="文本框 5">
            <a:extLst>
              <a:ext uri="{FF2B5EF4-FFF2-40B4-BE49-F238E27FC236}">
                <a16:creationId xmlns:a16="http://schemas.microsoft.com/office/drawing/2014/main" id="{1421F443-596E-4FC8-8267-941BF604CFB9}"/>
              </a:ext>
            </a:extLst>
          </p:cNvPr>
          <p:cNvSpPr txBox="1"/>
          <p:nvPr/>
        </p:nvSpPr>
        <p:spPr>
          <a:xfrm>
            <a:off x="4532941" y="6453336"/>
            <a:ext cx="4575242" cy="369332"/>
          </a:xfrm>
          <a:prstGeom prst="rect">
            <a:avLst/>
          </a:prstGeom>
          <a:noFill/>
        </p:spPr>
        <p:txBody>
          <a:bodyPr wrap="square">
            <a:spAutoFit/>
          </a:bodyPr>
          <a:lstStyle/>
          <a:p>
            <a:r>
              <a:rPr lang="zh-CN" altLang="en-US" dirty="0"/>
              <a:t>TestDI.java</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742C653-2776-4CA9-853D-17032138F904}"/>
              </a:ext>
            </a:extLst>
          </p:cNvPr>
          <p:cNvSpPr>
            <a:spLocks noGrp="1"/>
          </p:cNvSpPr>
          <p:nvPr>
            <p:ph type="title"/>
          </p:nvPr>
        </p:nvSpPr>
        <p:spPr>
          <a:xfrm>
            <a:off x="212924" y="692696"/>
            <a:ext cx="7772400" cy="6591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2.3.2  </a:t>
            </a:r>
            <a:r>
              <a:rPr lang="zh-CN" altLang="zh-CN" sz="3200" dirty="0">
                <a:latin typeface="+mn-lt"/>
                <a:ea typeface="+mn-ea"/>
                <a:cs typeface="+mn-ea"/>
                <a:sym typeface="+mn-lt"/>
              </a:rPr>
              <a:t>属性</a:t>
            </a:r>
            <a:r>
              <a:rPr lang="de-DE" altLang="zh-CN" sz="3200" dirty="0">
                <a:latin typeface="+mn-lt"/>
                <a:ea typeface="+mn-ea"/>
                <a:cs typeface="+mn-ea"/>
                <a:sym typeface="+mn-lt"/>
              </a:rPr>
              <a:t>setter</a:t>
            </a:r>
            <a:r>
              <a:rPr lang="zh-CN" altLang="zh-CN" sz="3200" dirty="0">
                <a:latin typeface="+mn-lt"/>
                <a:ea typeface="+mn-ea"/>
                <a:cs typeface="+mn-ea"/>
                <a:sym typeface="+mn-lt"/>
              </a:rPr>
              <a:t>方法注入</a:t>
            </a:r>
            <a:endParaRPr lang="zh-CN" altLang="en-US" sz="3200" dirty="0">
              <a:latin typeface="+mn-lt"/>
              <a:ea typeface="+mn-ea"/>
              <a:cs typeface="+mn-ea"/>
              <a:sym typeface="+mn-lt"/>
            </a:endParaRPr>
          </a:p>
        </p:txBody>
      </p:sp>
      <p:sp>
        <p:nvSpPr>
          <p:cNvPr id="27651" name="文本框 3">
            <a:extLst>
              <a:ext uri="{FF2B5EF4-FFF2-40B4-BE49-F238E27FC236}">
                <a16:creationId xmlns:a16="http://schemas.microsoft.com/office/drawing/2014/main" id="{9C707E6C-CA3F-4B2B-9E26-C0E8571221C5}"/>
              </a:ext>
            </a:extLst>
          </p:cNvPr>
          <p:cNvSpPr txBox="1">
            <a:spLocks noChangeArrowheads="1"/>
          </p:cNvSpPr>
          <p:nvPr/>
        </p:nvSpPr>
        <p:spPr bwMode="auto">
          <a:xfrm>
            <a:off x="194318" y="1628800"/>
            <a:ext cx="88566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setter</a:t>
            </a:r>
            <a:r>
              <a:rPr lang="zh-CN" altLang="zh-CN" sz="2000" dirty="0">
                <a:latin typeface="+mn-lt"/>
                <a:ea typeface="+mn-ea"/>
                <a:cs typeface="+mn-ea"/>
                <a:sym typeface="+mn-lt"/>
              </a:rPr>
              <a:t>方法注入是</a:t>
            </a:r>
            <a:r>
              <a:rPr lang="de-DE" altLang="zh-CN" sz="2000" dirty="0">
                <a:latin typeface="+mn-lt"/>
                <a:ea typeface="+mn-ea"/>
                <a:cs typeface="+mn-ea"/>
                <a:sym typeface="+mn-lt"/>
              </a:rPr>
              <a:t>Spring</a:t>
            </a:r>
            <a:r>
              <a:rPr lang="zh-CN" altLang="zh-CN" sz="2000" dirty="0">
                <a:latin typeface="+mn-lt"/>
                <a:ea typeface="+mn-ea"/>
                <a:cs typeface="+mn-ea"/>
                <a:sym typeface="+mn-lt"/>
              </a:rPr>
              <a:t>框架中最主流的注入方式，它利用</a:t>
            </a:r>
            <a:r>
              <a:rPr lang="de-DE" altLang="zh-CN" sz="2000" dirty="0">
                <a:latin typeface="+mn-lt"/>
                <a:ea typeface="+mn-ea"/>
                <a:cs typeface="+mn-ea"/>
                <a:sym typeface="+mn-lt"/>
              </a:rPr>
              <a:t>Java Bean</a:t>
            </a:r>
            <a:r>
              <a:rPr lang="zh-CN" altLang="zh-CN" sz="2000" dirty="0">
                <a:latin typeface="+mn-lt"/>
                <a:ea typeface="+mn-ea"/>
                <a:cs typeface="+mn-ea"/>
                <a:sym typeface="+mn-lt"/>
              </a:rPr>
              <a:t>规范所定义的</a:t>
            </a:r>
            <a:r>
              <a:rPr lang="de-DE" altLang="zh-CN" sz="2000" dirty="0">
                <a:latin typeface="+mn-lt"/>
                <a:ea typeface="+mn-ea"/>
                <a:cs typeface="+mn-ea"/>
                <a:sym typeface="+mn-lt"/>
              </a:rPr>
              <a:t>setter</a:t>
            </a:r>
            <a:r>
              <a:rPr lang="zh-CN" altLang="zh-CN" sz="2000" dirty="0">
                <a:latin typeface="+mn-lt"/>
                <a:ea typeface="+mn-ea"/>
                <a:cs typeface="+mn-ea"/>
                <a:sym typeface="+mn-lt"/>
              </a:rPr>
              <a:t>方法来完成注入，灵活且可读性高。</a:t>
            </a:r>
            <a:r>
              <a:rPr lang="de-DE" altLang="zh-CN" sz="2000" dirty="0">
                <a:latin typeface="+mn-lt"/>
                <a:ea typeface="+mn-ea"/>
                <a:cs typeface="+mn-ea"/>
                <a:sym typeface="+mn-lt"/>
              </a:rPr>
              <a:t>setter</a:t>
            </a:r>
            <a:r>
              <a:rPr lang="zh-CN" altLang="zh-CN" sz="2000" dirty="0">
                <a:latin typeface="+mn-lt"/>
                <a:ea typeface="+mn-ea"/>
                <a:cs typeface="+mn-ea"/>
                <a:sym typeface="+mn-lt"/>
              </a:rPr>
              <a:t>方法注入，</a:t>
            </a:r>
            <a:r>
              <a:rPr lang="de-DE" altLang="zh-CN" sz="2000" dirty="0">
                <a:latin typeface="+mn-lt"/>
                <a:ea typeface="+mn-ea"/>
                <a:cs typeface="+mn-ea"/>
                <a:sym typeface="+mn-lt"/>
              </a:rPr>
              <a:t>Spring</a:t>
            </a:r>
            <a:r>
              <a:rPr lang="zh-CN" altLang="zh-CN" sz="2000" dirty="0">
                <a:latin typeface="+mn-lt"/>
                <a:ea typeface="+mn-ea"/>
                <a:cs typeface="+mn-ea"/>
                <a:sym typeface="+mn-lt"/>
              </a:rPr>
              <a:t>框架也是使用</a:t>
            </a:r>
            <a:r>
              <a:rPr lang="de-DE" altLang="zh-CN" sz="2000" dirty="0">
                <a:latin typeface="+mn-lt"/>
                <a:ea typeface="+mn-ea"/>
                <a:cs typeface="+mn-ea"/>
                <a:sym typeface="+mn-lt"/>
              </a:rPr>
              <a:t>Java</a:t>
            </a:r>
            <a:r>
              <a:rPr lang="zh-CN" altLang="zh-CN" sz="2000" dirty="0">
                <a:latin typeface="+mn-lt"/>
                <a:ea typeface="+mn-ea"/>
                <a:cs typeface="+mn-ea"/>
                <a:sym typeface="+mn-lt"/>
              </a:rPr>
              <a:t>的反射机制实现的。</a:t>
            </a:r>
            <a:endParaRPr lang="zh-CN" altLang="en-US" sz="2000" dirty="0">
              <a:latin typeface="+mn-lt"/>
              <a:ea typeface="+mn-ea"/>
              <a:cs typeface="+mn-ea"/>
              <a:sym typeface="+mn-lt"/>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2BC58BEE-C1A8-400D-AC14-7FA19BC9FF9D}"/>
              </a:ext>
            </a:extLst>
          </p:cNvPr>
          <p:cNvSpPr>
            <a:spLocks noGrp="1"/>
          </p:cNvSpPr>
          <p:nvPr>
            <p:ph type="title"/>
          </p:nvPr>
        </p:nvSpPr>
        <p:spPr>
          <a:xfrm>
            <a:off x="457200" y="548680"/>
            <a:ext cx="8229600" cy="706437"/>
          </a:xfrm>
        </p:spPr>
        <p:txBody>
          <a:bodyPr/>
          <a:lstStyle/>
          <a:p>
            <a:pPr algn="l"/>
            <a:r>
              <a:rPr lang="en-US" altLang="zh-CN" sz="3200" dirty="0">
                <a:latin typeface="+mn-lt"/>
                <a:ea typeface="+mn-ea"/>
                <a:cs typeface="+mn-ea"/>
                <a:sym typeface="+mn-lt"/>
              </a:rPr>
              <a:t>1.1  Spring</a:t>
            </a:r>
            <a:r>
              <a:rPr lang="zh-CN" altLang="zh-CN" sz="3200" dirty="0">
                <a:latin typeface="+mn-lt"/>
                <a:ea typeface="+mn-ea"/>
                <a:cs typeface="+mn-ea"/>
                <a:sym typeface="+mn-lt"/>
              </a:rPr>
              <a:t>简介</a:t>
            </a:r>
            <a:endParaRPr lang="zh-CN" altLang="en-US" sz="3200" dirty="0">
              <a:latin typeface="+mn-lt"/>
              <a:ea typeface="+mn-ea"/>
              <a:cs typeface="+mn-ea"/>
              <a:sym typeface="+mn-lt"/>
            </a:endParaRPr>
          </a:p>
        </p:txBody>
      </p:sp>
      <p:sp>
        <p:nvSpPr>
          <p:cNvPr id="14339" name="文本框 1">
            <a:extLst>
              <a:ext uri="{FF2B5EF4-FFF2-40B4-BE49-F238E27FC236}">
                <a16:creationId xmlns:a16="http://schemas.microsoft.com/office/drawing/2014/main" id="{EBCC0CBC-0C9D-4B46-936E-5E842D16D190}"/>
              </a:ext>
            </a:extLst>
          </p:cNvPr>
          <p:cNvSpPr txBox="1">
            <a:spLocks noChangeArrowheads="1"/>
          </p:cNvSpPr>
          <p:nvPr/>
        </p:nvSpPr>
        <p:spPr bwMode="auto">
          <a:xfrm>
            <a:off x="457200" y="2044005"/>
            <a:ext cx="83629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800" b="1" dirty="0">
                <a:latin typeface="+mn-lt"/>
                <a:ea typeface="+mn-ea"/>
                <a:cs typeface="+mn-ea"/>
                <a:sym typeface="+mn-lt"/>
              </a:rPr>
              <a:t>1.1.1  Spring</a:t>
            </a:r>
            <a:r>
              <a:rPr lang="zh-CN" altLang="zh-CN" sz="2800" b="1" dirty="0">
                <a:latin typeface="+mn-lt"/>
                <a:ea typeface="+mn-ea"/>
                <a:cs typeface="+mn-ea"/>
                <a:sym typeface="+mn-lt"/>
              </a:rPr>
              <a:t>的由来</a:t>
            </a:r>
            <a:endParaRPr lang="en-US" altLang="zh-CN" sz="2800" b="1" dirty="0">
              <a:latin typeface="+mn-lt"/>
              <a:ea typeface="+mn-ea"/>
              <a:cs typeface="+mn-ea"/>
              <a:sym typeface="+mn-lt"/>
            </a:endParaRPr>
          </a:p>
          <a:p>
            <a:endParaRPr lang="en-US" altLang="zh-CN" sz="2800" b="1" dirty="0">
              <a:latin typeface="+mn-lt"/>
              <a:ea typeface="+mn-ea"/>
              <a:cs typeface="+mn-ea"/>
              <a:sym typeface="+mn-lt"/>
            </a:endParaRPr>
          </a:p>
          <a:p>
            <a:r>
              <a:rPr lang="de-DE" altLang="zh-CN" sz="2800" b="1" dirty="0">
                <a:latin typeface="+mn-lt"/>
                <a:ea typeface="+mn-ea"/>
                <a:cs typeface="+mn-ea"/>
                <a:sym typeface="+mn-lt"/>
              </a:rPr>
              <a:t>1.1.2  Spring</a:t>
            </a:r>
            <a:r>
              <a:rPr lang="zh-CN" altLang="zh-CN" sz="2800" b="1" dirty="0">
                <a:latin typeface="+mn-lt"/>
                <a:ea typeface="+mn-ea"/>
                <a:cs typeface="+mn-ea"/>
                <a:sym typeface="+mn-lt"/>
              </a:rPr>
              <a:t>的体系结构</a:t>
            </a:r>
            <a:endParaRPr lang="zh-CN" altLang="en-US" sz="2800" dirty="0">
              <a:latin typeface="+mn-lt"/>
              <a:ea typeface="+mn-ea"/>
              <a:cs typeface="+mn-ea"/>
              <a:sym typeface="+mn-lt"/>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C1345C4E-7578-43B2-93DD-97A9C1EF8AD4}"/>
              </a:ext>
            </a:extLst>
          </p:cNvPr>
          <p:cNvSpPr>
            <a:spLocks noGrp="1"/>
          </p:cNvSpPr>
          <p:nvPr>
            <p:ph type="title"/>
          </p:nvPr>
        </p:nvSpPr>
        <p:spPr>
          <a:xfrm>
            <a:off x="250825" y="764704"/>
            <a:ext cx="7772400" cy="4431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．创建接口实现类</a:t>
            </a:r>
            <a:r>
              <a:rPr lang="de-DE" altLang="zh-CN" sz="2400" dirty="0">
                <a:solidFill>
                  <a:schemeClr val="tx1"/>
                </a:solidFill>
                <a:latin typeface="+mn-lt"/>
                <a:ea typeface="+mn-ea"/>
                <a:cs typeface="+mn-ea"/>
                <a:sym typeface="+mn-lt"/>
              </a:rPr>
              <a:t>TestDIServiceImpl1</a:t>
            </a:r>
            <a:endParaRPr lang="zh-CN" altLang="en-US" sz="2400" dirty="0">
              <a:solidFill>
                <a:schemeClr val="tx1"/>
              </a:solidFill>
              <a:latin typeface="+mn-lt"/>
              <a:ea typeface="+mn-ea"/>
              <a:cs typeface="+mn-ea"/>
              <a:sym typeface="+mn-lt"/>
            </a:endParaRPr>
          </a:p>
        </p:txBody>
      </p:sp>
      <p:sp>
        <p:nvSpPr>
          <p:cNvPr id="28675" name="文本框 3">
            <a:extLst>
              <a:ext uri="{FF2B5EF4-FFF2-40B4-BE49-F238E27FC236}">
                <a16:creationId xmlns:a16="http://schemas.microsoft.com/office/drawing/2014/main" id="{B675B00C-7EA7-4ACF-B857-ADADF402B387}"/>
              </a:ext>
            </a:extLst>
          </p:cNvPr>
          <p:cNvSpPr txBox="1">
            <a:spLocks noChangeArrowheads="1"/>
          </p:cNvSpPr>
          <p:nvPr/>
        </p:nvSpPr>
        <p:spPr bwMode="auto">
          <a:xfrm>
            <a:off x="250825" y="1268760"/>
            <a:ext cx="87137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service</a:t>
            </a:r>
            <a:r>
              <a:rPr lang="zh-CN" altLang="zh-CN" sz="2000" dirty="0">
                <a:latin typeface="+mn-lt"/>
                <a:ea typeface="+mn-ea"/>
                <a:cs typeface="+mn-ea"/>
                <a:sym typeface="+mn-lt"/>
              </a:rPr>
              <a:t>包中，创建接口实现类</a:t>
            </a:r>
            <a:r>
              <a:rPr lang="de-DE" altLang="zh-CN" sz="2000" dirty="0">
                <a:latin typeface="+mn-lt"/>
                <a:ea typeface="+mn-ea"/>
                <a:cs typeface="+mn-ea"/>
                <a:sym typeface="+mn-lt"/>
              </a:rPr>
              <a:t>TestDIServiceImpl1</a:t>
            </a:r>
            <a:r>
              <a:rPr lang="zh-CN" altLang="zh-CN" sz="2000" dirty="0">
                <a:latin typeface="+mn-lt"/>
                <a:ea typeface="+mn-ea"/>
                <a:cs typeface="+mn-ea"/>
                <a:sym typeface="+mn-lt"/>
              </a:rPr>
              <a:t>，在</a:t>
            </a:r>
            <a:r>
              <a:rPr lang="de-DE" altLang="zh-CN" sz="2000" dirty="0">
                <a:latin typeface="+mn-lt"/>
                <a:ea typeface="+mn-ea"/>
                <a:cs typeface="+mn-ea"/>
                <a:sym typeface="+mn-lt"/>
              </a:rPr>
              <a:t>TestDIServiceImpl1</a:t>
            </a:r>
            <a:r>
              <a:rPr lang="zh-CN" altLang="zh-CN" sz="2000" dirty="0">
                <a:latin typeface="+mn-lt"/>
                <a:ea typeface="+mn-ea"/>
                <a:cs typeface="+mn-ea"/>
                <a:sym typeface="+mn-lt"/>
              </a:rPr>
              <a:t>中使用属性</a:t>
            </a:r>
            <a:r>
              <a:rPr lang="de-DE" altLang="zh-CN" sz="2000" dirty="0">
                <a:latin typeface="+mn-lt"/>
                <a:ea typeface="+mn-ea"/>
                <a:cs typeface="+mn-ea"/>
                <a:sym typeface="+mn-lt"/>
              </a:rPr>
              <a:t>setter</a:t>
            </a:r>
            <a:r>
              <a:rPr lang="zh-CN" altLang="zh-CN" sz="2000" dirty="0">
                <a:latin typeface="+mn-lt"/>
                <a:ea typeface="+mn-ea"/>
                <a:cs typeface="+mn-ea"/>
                <a:sym typeface="+mn-lt"/>
              </a:rPr>
              <a:t>方法依赖注入</a:t>
            </a:r>
            <a:r>
              <a:rPr lang="de-DE" altLang="zh-CN" sz="2000" dirty="0">
                <a:latin typeface="+mn-lt"/>
                <a:ea typeface="+mn-ea"/>
                <a:cs typeface="+mn-ea"/>
                <a:sym typeface="+mn-lt"/>
              </a:rPr>
              <a:t>TestDIDao</a:t>
            </a:r>
            <a:r>
              <a:rPr lang="zh-CN" altLang="zh-CN" sz="2000" dirty="0">
                <a:latin typeface="+mn-lt"/>
                <a:ea typeface="+mn-ea"/>
                <a:cs typeface="+mn-ea"/>
                <a:sym typeface="+mn-lt"/>
              </a:rPr>
              <a:t>接口对象。</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01BFD610-E753-456E-B08A-52EE29FFC196}"/>
              </a:ext>
            </a:extLst>
          </p:cNvPr>
          <p:cNvSpPr txBox="1">
            <a:spLocks/>
          </p:cNvSpPr>
          <p:nvPr/>
        </p:nvSpPr>
        <p:spPr bwMode="auto">
          <a:xfrm>
            <a:off x="250825" y="2037566"/>
            <a:ext cx="7772400" cy="51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de-DE" altLang="zh-CN" sz="2400" kern="0" dirty="0">
                <a:solidFill>
                  <a:schemeClr val="tx1"/>
                </a:solidFill>
                <a:latin typeface="+mn-lt"/>
                <a:ea typeface="+mn-ea"/>
                <a:cs typeface="+mn-ea"/>
                <a:sym typeface="+mn-lt"/>
              </a:rPr>
              <a:t>2</a:t>
            </a:r>
            <a:r>
              <a:rPr lang="zh-CN" altLang="zh-CN" sz="2400" kern="0" dirty="0">
                <a:solidFill>
                  <a:schemeClr val="tx1"/>
                </a:solidFill>
                <a:latin typeface="+mn-lt"/>
                <a:ea typeface="+mn-ea"/>
                <a:cs typeface="+mn-ea"/>
                <a:sym typeface="+mn-lt"/>
              </a:rPr>
              <a:t>．将</a:t>
            </a:r>
            <a:r>
              <a:rPr lang="de-DE" altLang="zh-CN" sz="2400" kern="0" dirty="0">
                <a:solidFill>
                  <a:schemeClr val="tx1"/>
                </a:solidFill>
                <a:latin typeface="+mn-lt"/>
                <a:ea typeface="+mn-ea"/>
                <a:cs typeface="+mn-ea"/>
                <a:sym typeface="+mn-lt"/>
              </a:rPr>
              <a:t>TestDIServiceImpl1</a:t>
            </a:r>
            <a:r>
              <a:rPr lang="zh-CN" altLang="zh-CN" sz="2400" kern="0" dirty="0">
                <a:solidFill>
                  <a:schemeClr val="tx1"/>
                </a:solidFill>
                <a:latin typeface="+mn-lt"/>
                <a:ea typeface="+mn-ea"/>
                <a:cs typeface="+mn-ea"/>
                <a:sym typeface="+mn-lt"/>
              </a:rPr>
              <a:t>类托管给</a:t>
            </a:r>
            <a:r>
              <a:rPr lang="de-DE" altLang="zh-CN" sz="2400" kern="0" dirty="0">
                <a:solidFill>
                  <a:schemeClr val="tx1"/>
                </a:solidFill>
                <a:latin typeface="+mn-lt"/>
                <a:ea typeface="+mn-ea"/>
                <a:cs typeface="+mn-ea"/>
                <a:sym typeface="+mn-lt"/>
              </a:rPr>
              <a:t>Spring</a:t>
            </a:r>
            <a:endParaRPr lang="zh-CN" altLang="en-US" sz="24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5CEADDFE-305B-47F4-B919-5A355509C927}"/>
              </a:ext>
            </a:extLst>
          </p:cNvPr>
          <p:cNvSpPr txBox="1">
            <a:spLocks noChangeArrowheads="1"/>
          </p:cNvSpPr>
          <p:nvPr/>
        </p:nvSpPr>
        <p:spPr bwMode="auto">
          <a:xfrm>
            <a:off x="286544" y="2552710"/>
            <a:ext cx="86423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将</a:t>
            </a:r>
            <a:r>
              <a:rPr lang="de-DE" altLang="zh-CN" sz="2000" dirty="0">
                <a:latin typeface="+mn-lt"/>
                <a:ea typeface="+mn-ea"/>
                <a:cs typeface="+mn-ea"/>
                <a:sym typeface="+mn-lt"/>
              </a:rPr>
              <a:t>service.TestDIServiceImpl1</a:t>
            </a:r>
            <a:r>
              <a:rPr lang="zh-CN" altLang="zh-CN" sz="2000" dirty="0">
                <a:latin typeface="+mn-lt"/>
                <a:ea typeface="+mn-ea"/>
                <a:cs typeface="+mn-ea"/>
                <a:sym typeface="+mn-lt"/>
              </a:rPr>
              <a:t>类托管给</a:t>
            </a:r>
            <a:r>
              <a:rPr lang="de-DE" altLang="zh-CN" sz="2000" dirty="0">
                <a:latin typeface="+mn-lt"/>
                <a:ea typeface="+mn-ea"/>
                <a:cs typeface="+mn-ea"/>
                <a:sym typeface="+mn-lt"/>
              </a:rPr>
              <a:t>Spring</a:t>
            </a:r>
            <a:r>
              <a:rPr lang="zh-CN" altLang="zh-CN" sz="2000" dirty="0">
                <a:latin typeface="+mn-lt"/>
                <a:ea typeface="+mn-ea"/>
                <a:cs typeface="+mn-ea"/>
                <a:sym typeface="+mn-lt"/>
              </a:rPr>
              <a:t>，让</a:t>
            </a:r>
            <a:r>
              <a:rPr lang="de-DE" altLang="zh-CN" sz="2000" dirty="0">
                <a:latin typeface="+mn-lt"/>
                <a:ea typeface="+mn-ea"/>
                <a:cs typeface="+mn-ea"/>
                <a:sym typeface="+mn-lt"/>
              </a:rPr>
              <a:t>Spring</a:t>
            </a:r>
            <a:r>
              <a:rPr lang="zh-CN" altLang="zh-CN" sz="2000" dirty="0">
                <a:latin typeface="+mn-lt"/>
                <a:ea typeface="+mn-ea"/>
                <a:cs typeface="+mn-ea"/>
                <a:sym typeface="+mn-lt"/>
              </a:rPr>
              <a:t>创建其对象。同时调用</a:t>
            </a:r>
            <a:r>
              <a:rPr lang="de-DE" altLang="zh-CN" sz="2000" dirty="0">
                <a:latin typeface="+mn-lt"/>
                <a:ea typeface="+mn-ea"/>
                <a:cs typeface="+mn-ea"/>
                <a:sym typeface="+mn-lt"/>
              </a:rPr>
              <a:t>TestDIServiceImpl1</a:t>
            </a:r>
            <a:r>
              <a:rPr lang="zh-CN" altLang="zh-CN" sz="2000" dirty="0">
                <a:latin typeface="+mn-lt"/>
                <a:ea typeface="+mn-ea"/>
                <a:cs typeface="+mn-ea"/>
                <a:sym typeface="+mn-lt"/>
              </a:rPr>
              <a:t>类的</a:t>
            </a:r>
            <a:r>
              <a:rPr lang="de-DE" altLang="zh-CN" sz="2000" dirty="0">
                <a:latin typeface="+mn-lt"/>
                <a:ea typeface="+mn-ea"/>
                <a:cs typeface="+mn-ea"/>
                <a:sym typeface="+mn-lt"/>
              </a:rPr>
              <a:t>setter</a:t>
            </a:r>
            <a:r>
              <a:rPr lang="zh-CN" altLang="zh-CN" sz="2000" dirty="0">
                <a:latin typeface="+mn-lt"/>
                <a:ea typeface="+mn-ea"/>
                <a:cs typeface="+mn-ea"/>
                <a:sym typeface="+mn-lt"/>
              </a:rPr>
              <a:t>方法完成依赖注入。在配置文件添加如下代码：</a:t>
            </a:r>
          </a:p>
          <a:p>
            <a:r>
              <a:rPr lang="de-DE" altLang="zh-CN" sz="2000" dirty="0">
                <a:solidFill>
                  <a:srgbClr val="0F06BA"/>
                </a:solidFill>
                <a:latin typeface="+mn-lt"/>
                <a:ea typeface="+mn-ea"/>
                <a:cs typeface="+mn-ea"/>
                <a:sym typeface="+mn-lt"/>
              </a:rPr>
              <a:t>&lt;!-- </a:t>
            </a:r>
            <a:r>
              <a:rPr lang="zh-CN" altLang="zh-CN" sz="2000" dirty="0">
                <a:solidFill>
                  <a:srgbClr val="0F06BA"/>
                </a:solidFill>
                <a:latin typeface="+mn-lt"/>
                <a:ea typeface="+mn-ea"/>
                <a:cs typeface="+mn-ea"/>
                <a:sym typeface="+mn-lt"/>
              </a:rPr>
              <a:t>使用</a:t>
            </a:r>
            <a:r>
              <a:rPr lang="de-DE" altLang="zh-CN" sz="2000" dirty="0">
                <a:solidFill>
                  <a:srgbClr val="0F06BA"/>
                </a:solidFill>
                <a:latin typeface="+mn-lt"/>
                <a:ea typeface="+mn-ea"/>
                <a:cs typeface="+mn-ea"/>
                <a:sym typeface="+mn-lt"/>
              </a:rPr>
              <a:t>setter</a:t>
            </a:r>
            <a:r>
              <a:rPr lang="zh-CN" altLang="zh-CN" sz="2000" dirty="0">
                <a:solidFill>
                  <a:srgbClr val="0F06BA"/>
                </a:solidFill>
                <a:latin typeface="+mn-lt"/>
                <a:ea typeface="+mn-ea"/>
                <a:cs typeface="+mn-ea"/>
                <a:sym typeface="+mn-lt"/>
              </a:rPr>
              <a:t>方法注入</a:t>
            </a:r>
            <a:r>
              <a:rPr lang="de-DE" altLang="zh-CN" sz="2000" dirty="0">
                <a:solidFill>
                  <a:srgbClr val="0F06BA"/>
                </a:solidFill>
                <a:latin typeface="+mn-lt"/>
                <a:ea typeface="+mn-ea"/>
                <a:cs typeface="+mn-ea"/>
                <a:sym typeface="+mn-lt"/>
              </a:rPr>
              <a:t> --&gt;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&lt;bean id="testDIService1" class="service.TestDIServiceImpl1"&gt;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&lt;!-- </a:t>
            </a:r>
            <a:r>
              <a:rPr lang="zh-CN" altLang="zh-CN" sz="2000" dirty="0">
                <a:solidFill>
                  <a:srgbClr val="0F06BA"/>
                </a:solidFill>
                <a:latin typeface="+mn-lt"/>
                <a:ea typeface="+mn-ea"/>
                <a:cs typeface="+mn-ea"/>
                <a:sym typeface="+mn-lt"/>
              </a:rPr>
              <a:t>调用</a:t>
            </a:r>
            <a:r>
              <a:rPr lang="de-DE" altLang="zh-CN" sz="2000" dirty="0">
                <a:solidFill>
                  <a:srgbClr val="0F06BA"/>
                </a:solidFill>
                <a:latin typeface="+mn-lt"/>
                <a:ea typeface="+mn-ea"/>
                <a:cs typeface="+mn-ea"/>
                <a:sym typeface="+mn-lt"/>
              </a:rPr>
              <a:t>TestDIServiceImpl1</a:t>
            </a:r>
            <a:r>
              <a:rPr lang="zh-CN" altLang="zh-CN" sz="2000" dirty="0">
                <a:solidFill>
                  <a:srgbClr val="0F06BA"/>
                </a:solidFill>
                <a:latin typeface="+mn-lt"/>
                <a:ea typeface="+mn-ea"/>
                <a:cs typeface="+mn-ea"/>
                <a:sym typeface="+mn-lt"/>
              </a:rPr>
              <a:t>类的</a:t>
            </a:r>
            <a:r>
              <a:rPr lang="de-DE" altLang="zh-CN" sz="2000" dirty="0">
                <a:solidFill>
                  <a:srgbClr val="0F06BA"/>
                </a:solidFill>
                <a:latin typeface="+mn-lt"/>
                <a:ea typeface="+mn-ea"/>
                <a:cs typeface="+mn-ea"/>
                <a:sym typeface="+mn-lt"/>
              </a:rPr>
              <a:t>setter</a:t>
            </a:r>
            <a:r>
              <a:rPr lang="zh-CN" altLang="zh-CN" sz="2000" dirty="0">
                <a:solidFill>
                  <a:srgbClr val="0F06BA"/>
                </a:solidFill>
                <a:latin typeface="+mn-lt"/>
                <a:ea typeface="+mn-ea"/>
                <a:cs typeface="+mn-ea"/>
                <a:sym typeface="+mn-lt"/>
              </a:rPr>
              <a:t>方法，将</a:t>
            </a:r>
            <a:r>
              <a:rPr lang="de-DE" altLang="zh-CN" sz="2000" dirty="0">
                <a:solidFill>
                  <a:srgbClr val="0F06BA"/>
                </a:solidFill>
                <a:latin typeface="+mn-lt"/>
                <a:ea typeface="+mn-ea"/>
                <a:cs typeface="+mn-ea"/>
                <a:sym typeface="+mn-lt"/>
              </a:rPr>
              <a:t>myTestDIDao</a:t>
            </a:r>
            <a:r>
              <a:rPr lang="zh-CN" altLang="zh-CN" sz="2000" dirty="0">
                <a:solidFill>
                  <a:srgbClr val="0F06BA"/>
                </a:solidFill>
                <a:latin typeface="+mn-lt"/>
                <a:ea typeface="+mn-ea"/>
                <a:cs typeface="+mn-ea"/>
                <a:sym typeface="+mn-lt"/>
              </a:rPr>
              <a:t>注入到</a:t>
            </a:r>
            <a:r>
              <a:rPr lang="de-DE" altLang="zh-CN" sz="2000" dirty="0">
                <a:solidFill>
                  <a:srgbClr val="0F06BA"/>
                </a:solidFill>
                <a:latin typeface="+mn-lt"/>
                <a:ea typeface="+mn-ea"/>
                <a:cs typeface="+mn-ea"/>
                <a:sym typeface="+mn-lt"/>
              </a:rPr>
              <a:t> TestDIServiceImpl1</a:t>
            </a:r>
            <a:r>
              <a:rPr lang="zh-CN" altLang="zh-CN" sz="2000" dirty="0">
                <a:solidFill>
                  <a:srgbClr val="0F06BA"/>
                </a:solidFill>
                <a:latin typeface="+mn-lt"/>
                <a:ea typeface="+mn-ea"/>
                <a:cs typeface="+mn-ea"/>
                <a:sym typeface="+mn-lt"/>
              </a:rPr>
              <a:t>类的属性</a:t>
            </a:r>
            <a:r>
              <a:rPr lang="de-DE" altLang="zh-CN" sz="2000" dirty="0">
                <a:solidFill>
                  <a:srgbClr val="0F06BA"/>
                </a:solidFill>
                <a:latin typeface="+mn-lt"/>
                <a:ea typeface="+mn-ea"/>
                <a:cs typeface="+mn-ea"/>
                <a:sym typeface="+mn-lt"/>
              </a:rPr>
              <a:t>testDIDao</a:t>
            </a:r>
            <a:r>
              <a:rPr lang="zh-CN" altLang="zh-CN" sz="2000" dirty="0">
                <a:solidFill>
                  <a:srgbClr val="0F06BA"/>
                </a:solidFill>
                <a:latin typeface="+mn-lt"/>
                <a:ea typeface="+mn-ea"/>
                <a:cs typeface="+mn-ea"/>
                <a:sym typeface="+mn-lt"/>
              </a:rPr>
              <a:t>上</a:t>
            </a:r>
            <a:r>
              <a:rPr lang="de-DE" altLang="zh-CN" sz="2000" dirty="0">
                <a:solidFill>
                  <a:srgbClr val="0F06BA"/>
                </a:solidFill>
                <a:latin typeface="+mn-lt"/>
                <a:ea typeface="+mn-ea"/>
                <a:cs typeface="+mn-ea"/>
                <a:sym typeface="+mn-lt"/>
              </a:rPr>
              <a:t>--&gt;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&lt;property name="testDIDao" ref="myTestDIDao"/&gt;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&lt;/bean&gt;</a:t>
            </a:r>
            <a:endParaRPr lang="zh-CN" altLang="en-US" sz="2000" dirty="0">
              <a:solidFill>
                <a:srgbClr val="0F06BA"/>
              </a:solidFill>
              <a:latin typeface="+mn-lt"/>
              <a:ea typeface="+mn-ea"/>
              <a:cs typeface="+mn-ea"/>
              <a:sym typeface="+mn-lt"/>
            </a:endParaRPr>
          </a:p>
        </p:txBody>
      </p:sp>
      <p:sp>
        <p:nvSpPr>
          <p:cNvPr id="6" name="文本框 5">
            <a:extLst>
              <a:ext uri="{FF2B5EF4-FFF2-40B4-BE49-F238E27FC236}">
                <a16:creationId xmlns:a16="http://schemas.microsoft.com/office/drawing/2014/main" id="{11139218-B075-4A75-AA0A-B6CAE168CF31}"/>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
        <p:nvSpPr>
          <p:cNvPr id="8" name="文本框 7">
            <a:extLst>
              <a:ext uri="{FF2B5EF4-FFF2-40B4-BE49-F238E27FC236}">
                <a16:creationId xmlns:a16="http://schemas.microsoft.com/office/drawing/2014/main" id="{614008A8-7A37-4E7F-8B8B-11540C28E4DA}"/>
              </a:ext>
            </a:extLst>
          </p:cNvPr>
          <p:cNvSpPr txBox="1"/>
          <p:nvPr/>
        </p:nvSpPr>
        <p:spPr>
          <a:xfrm>
            <a:off x="4572000" y="6381328"/>
            <a:ext cx="4575242" cy="369332"/>
          </a:xfrm>
          <a:prstGeom prst="rect">
            <a:avLst/>
          </a:prstGeom>
          <a:noFill/>
        </p:spPr>
        <p:txBody>
          <a:bodyPr wrap="square">
            <a:spAutoFit/>
          </a:bodyPr>
          <a:lstStyle/>
          <a:p>
            <a:r>
              <a:rPr lang="zh-CN" altLang="en-US" dirty="0"/>
              <a:t>TestDIServiceImpl1.java</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6B30FCF5-5F1B-42F0-905F-CA86607A5DFA}"/>
              </a:ext>
            </a:extLst>
          </p:cNvPr>
          <p:cNvSpPr>
            <a:spLocks noGrp="1"/>
          </p:cNvSpPr>
          <p:nvPr>
            <p:ph type="title"/>
          </p:nvPr>
        </p:nvSpPr>
        <p:spPr>
          <a:xfrm>
            <a:off x="250825" y="764704"/>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．在</a:t>
            </a:r>
            <a:r>
              <a:rPr lang="de-DE" altLang="zh-CN" sz="2400" dirty="0">
                <a:solidFill>
                  <a:schemeClr val="tx1"/>
                </a:solidFill>
                <a:latin typeface="+mn-lt"/>
                <a:ea typeface="+mn-ea"/>
                <a:cs typeface="+mn-ea"/>
                <a:sym typeface="+mn-lt"/>
              </a:rPr>
              <a:t>test</a:t>
            </a:r>
            <a:r>
              <a:rPr lang="zh-CN" altLang="zh-CN" sz="2400" dirty="0">
                <a:solidFill>
                  <a:schemeClr val="tx1"/>
                </a:solidFill>
                <a:latin typeface="+mn-lt"/>
                <a:ea typeface="+mn-ea"/>
                <a:cs typeface="+mn-ea"/>
                <a:sym typeface="+mn-lt"/>
              </a:rPr>
              <a:t>中测试</a:t>
            </a:r>
            <a:r>
              <a:rPr lang="de-DE" altLang="zh-CN" sz="2400" dirty="0">
                <a:solidFill>
                  <a:schemeClr val="tx1"/>
                </a:solidFill>
                <a:latin typeface="+mn-lt"/>
                <a:ea typeface="+mn-ea"/>
                <a:cs typeface="+mn-ea"/>
                <a:sym typeface="+mn-lt"/>
              </a:rPr>
              <a:t>setter</a:t>
            </a:r>
            <a:r>
              <a:rPr lang="zh-CN" altLang="zh-CN" sz="2400" dirty="0">
                <a:solidFill>
                  <a:schemeClr val="tx1"/>
                </a:solidFill>
                <a:latin typeface="+mn-lt"/>
                <a:ea typeface="+mn-ea"/>
                <a:cs typeface="+mn-ea"/>
                <a:sym typeface="+mn-lt"/>
              </a:rPr>
              <a:t>方法注入</a:t>
            </a:r>
            <a:endParaRPr lang="zh-CN" altLang="en-US" sz="2400" dirty="0">
              <a:solidFill>
                <a:schemeClr val="tx1"/>
              </a:solidFill>
              <a:latin typeface="+mn-lt"/>
              <a:ea typeface="+mn-ea"/>
              <a:cs typeface="+mn-ea"/>
              <a:sym typeface="+mn-lt"/>
            </a:endParaRPr>
          </a:p>
        </p:txBody>
      </p:sp>
      <p:sp>
        <p:nvSpPr>
          <p:cNvPr id="30723" name="文本框 3">
            <a:extLst>
              <a:ext uri="{FF2B5EF4-FFF2-40B4-BE49-F238E27FC236}">
                <a16:creationId xmlns:a16="http://schemas.microsoft.com/office/drawing/2014/main" id="{C1A80BAA-2EA1-4C6C-879E-B89C0A5D8C9B}"/>
              </a:ext>
            </a:extLst>
          </p:cNvPr>
          <p:cNvSpPr txBox="1">
            <a:spLocks noChangeArrowheads="1"/>
          </p:cNvSpPr>
          <p:nvPr/>
        </p:nvSpPr>
        <p:spPr bwMode="auto">
          <a:xfrm>
            <a:off x="250825" y="1490663"/>
            <a:ext cx="86423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在主类中，添加如下代码测试</a:t>
            </a:r>
            <a:r>
              <a:rPr lang="de-DE" altLang="zh-CN" sz="2000" dirty="0">
                <a:latin typeface="+mn-lt"/>
                <a:ea typeface="+mn-ea"/>
                <a:cs typeface="+mn-ea"/>
                <a:sym typeface="+mn-lt"/>
              </a:rPr>
              <a:t>setter</a:t>
            </a:r>
            <a:r>
              <a:rPr lang="zh-CN" altLang="zh-CN" sz="2000" dirty="0">
                <a:latin typeface="+mn-lt"/>
                <a:ea typeface="+mn-ea"/>
                <a:cs typeface="+mn-ea"/>
                <a:sym typeface="+mn-lt"/>
              </a:rPr>
              <a:t>方法注入：</a:t>
            </a:r>
            <a:endParaRPr lang="en-US" altLang="zh-CN" sz="2000" dirty="0">
              <a:latin typeface="+mn-lt"/>
              <a:ea typeface="+mn-ea"/>
              <a:cs typeface="+mn-ea"/>
              <a:sym typeface="+mn-lt"/>
            </a:endParaRPr>
          </a:p>
          <a:p>
            <a:endParaRPr lang="zh-CN" altLang="zh-CN" sz="2000" dirty="0">
              <a:latin typeface="+mn-lt"/>
              <a:ea typeface="+mn-ea"/>
              <a:cs typeface="+mn-ea"/>
              <a:sym typeface="+mn-lt"/>
            </a:endParaRPr>
          </a:p>
          <a:p>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通过容器获取</a:t>
            </a:r>
            <a:r>
              <a:rPr lang="de-DE" altLang="zh-CN" sz="2000" dirty="0">
                <a:solidFill>
                  <a:srgbClr val="0F06BA"/>
                </a:solidFill>
                <a:latin typeface="+mn-lt"/>
                <a:ea typeface="+mn-ea"/>
                <a:cs typeface="+mn-ea"/>
                <a:sym typeface="+mn-lt"/>
              </a:rPr>
              <a:t>testDIService</a:t>
            </a:r>
            <a:r>
              <a:rPr lang="zh-CN" altLang="zh-CN" sz="2000" dirty="0">
                <a:solidFill>
                  <a:srgbClr val="0F06BA"/>
                </a:solidFill>
                <a:latin typeface="+mn-lt"/>
                <a:ea typeface="+mn-ea"/>
                <a:cs typeface="+mn-ea"/>
                <a:sym typeface="+mn-lt"/>
              </a:rPr>
              <a:t>实例，测试</a:t>
            </a:r>
            <a:r>
              <a:rPr lang="de-DE" altLang="zh-CN" sz="2000" dirty="0">
                <a:solidFill>
                  <a:srgbClr val="0F06BA"/>
                </a:solidFill>
                <a:latin typeface="+mn-lt"/>
                <a:ea typeface="+mn-ea"/>
                <a:cs typeface="+mn-ea"/>
                <a:sym typeface="+mn-lt"/>
              </a:rPr>
              <a:t>setter</a:t>
            </a:r>
            <a:r>
              <a:rPr lang="zh-CN" altLang="zh-CN" sz="2000" dirty="0">
                <a:solidFill>
                  <a:srgbClr val="0F06BA"/>
                </a:solidFill>
                <a:latin typeface="+mn-lt"/>
                <a:ea typeface="+mn-ea"/>
                <a:cs typeface="+mn-ea"/>
                <a:sym typeface="+mn-lt"/>
              </a:rPr>
              <a:t>方法注入</a:t>
            </a:r>
            <a:r>
              <a:rPr lang="de-DE"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TestDIService ts1 = (TestDIService)appCon.getBean("testDIService1");</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ts1.sayHello();</a:t>
            </a:r>
            <a:endParaRPr lang="zh-CN" altLang="zh-CN" sz="2000" dirty="0">
              <a:solidFill>
                <a:srgbClr val="0F06BA"/>
              </a:solidFill>
              <a:latin typeface="+mn-lt"/>
              <a:ea typeface="+mn-ea"/>
              <a:cs typeface="+mn-ea"/>
              <a:sym typeface="+mn-lt"/>
            </a:endParaRPr>
          </a:p>
          <a:p>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03208DAA-DE84-46CB-84F4-53BC2B68E8AA}"/>
              </a:ext>
            </a:extLst>
          </p:cNvPr>
          <p:cNvSpPr txBox="1"/>
          <p:nvPr/>
        </p:nvSpPr>
        <p:spPr>
          <a:xfrm>
            <a:off x="7243781" y="7397"/>
            <a:ext cx="1872208" cy="646331"/>
          </a:xfrm>
          <a:prstGeom prst="rect">
            <a:avLst/>
          </a:prstGeom>
          <a:noFill/>
        </p:spPr>
        <p:txBody>
          <a:bodyPr wrap="square" rtlCol="0">
            <a:spAutoFit/>
          </a:bodyPr>
          <a:lstStyle/>
          <a:p>
            <a:r>
              <a:rPr lang="zh-CN" altLang="en-US" dirty="0"/>
              <a:t>示例项目 </a:t>
            </a:r>
            <a:r>
              <a:rPr lang="en-US" altLang="zh-CN" dirty="0"/>
              <a:t>JavaEECH02</a:t>
            </a:r>
            <a:endParaRPr lang="zh-CN" altLang="en-US" dirty="0"/>
          </a:p>
        </p:txBody>
      </p:sp>
      <p:sp>
        <p:nvSpPr>
          <p:cNvPr id="6" name="文本框 5">
            <a:extLst>
              <a:ext uri="{FF2B5EF4-FFF2-40B4-BE49-F238E27FC236}">
                <a16:creationId xmlns:a16="http://schemas.microsoft.com/office/drawing/2014/main" id="{6648E238-B4C4-4535-9EE2-FF1AAF5035A5}"/>
              </a:ext>
            </a:extLst>
          </p:cNvPr>
          <p:cNvSpPr txBox="1"/>
          <p:nvPr/>
        </p:nvSpPr>
        <p:spPr>
          <a:xfrm>
            <a:off x="4540747" y="6444044"/>
            <a:ext cx="4575242" cy="369332"/>
          </a:xfrm>
          <a:prstGeom prst="rect">
            <a:avLst/>
          </a:prstGeom>
          <a:noFill/>
        </p:spPr>
        <p:txBody>
          <a:bodyPr wrap="square">
            <a:spAutoFit/>
          </a:bodyPr>
          <a:lstStyle/>
          <a:p>
            <a:r>
              <a:rPr lang="zh-CN" altLang="en-US" dirty="0"/>
              <a:t>TestDI.java</a:t>
            </a: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C623050C-E16C-4496-B8DD-B96B52EE4E66}"/>
              </a:ext>
            </a:extLst>
          </p:cNvPr>
          <p:cNvSpPr>
            <a:spLocks noGrp="1"/>
          </p:cNvSpPr>
          <p:nvPr>
            <p:ph type="ctrTitle"/>
          </p:nvPr>
        </p:nvSpPr>
        <p:spPr>
          <a:xfrm>
            <a:off x="755650" y="476250"/>
            <a:ext cx="7772400" cy="12795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zh-CN" sz="3200" dirty="0">
                <a:latin typeface="+mn-lt"/>
                <a:ea typeface="+mn-ea"/>
                <a:cs typeface="+mn-ea"/>
                <a:sym typeface="+mn-lt"/>
              </a:rPr>
              <a:t>第</a:t>
            </a:r>
            <a:r>
              <a:rPr lang="en-US" altLang="zh-CN" sz="3200" dirty="0">
                <a:latin typeface="+mn-lt"/>
                <a:ea typeface="+mn-ea"/>
                <a:cs typeface="+mn-ea"/>
                <a:sym typeface="+mn-lt"/>
              </a:rPr>
              <a:t>3</a:t>
            </a:r>
            <a:r>
              <a:rPr lang="zh-CN" altLang="zh-CN" sz="3200" dirty="0">
                <a:latin typeface="+mn-lt"/>
                <a:ea typeface="+mn-ea"/>
                <a:cs typeface="+mn-ea"/>
                <a:sym typeface="+mn-lt"/>
              </a:rPr>
              <a:t>章</a:t>
            </a:r>
            <a:r>
              <a:rPr lang="en-US" altLang="zh-CN" sz="3200" dirty="0">
                <a:latin typeface="+mn-lt"/>
                <a:ea typeface="+mn-ea"/>
                <a:cs typeface="+mn-ea"/>
                <a:sym typeface="+mn-lt"/>
              </a:rPr>
              <a:t> Spring Bean</a:t>
            </a:r>
            <a:endParaRPr lang="zh-CN" altLang="en-US" sz="3200" dirty="0">
              <a:latin typeface="+mn-lt"/>
              <a:ea typeface="+mn-ea"/>
              <a:cs typeface="+mn-ea"/>
              <a:sym typeface="+mn-lt"/>
            </a:endParaRPr>
          </a:p>
        </p:txBody>
      </p:sp>
      <p:sp>
        <p:nvSpPr>
          <p:cNvPr id="13315" name="副标题 2">
            <a:extLst>
              <a:ext uri="{FF2B5EF4-FFF2-40B4-BE49-F238E27FC236}">
                <a16:creationId xmlns:a16="http://schemas.microsoft.com/office/drawing/2014/main" id="{E768981C-F1C3-4EBD-AE5A-5A33F7F8A5FA}"/>
              </a:ext>
            </a:extLst>
          </p:cNvPr>
          <p:cNvSpPr>
            <a:spLocks noGrp="1"/>
          </p:cNvSpPr>
          <p:nvPr>
            <p:ph type="subTitle" idx="1"/>
          </p:nvPr>
        </p:nvSpPr>
        <p:spPr>
          <a:xfrm>
            <a:off x="746888" y="1628800"/>
            <a:ext cx="6400800" cy="2735262"/>
          </a:xfrm>
        </p:spPr>
        <p:txBody>
          <a:bodyPr/>
          <a:lstStyle/>
          <a:p>
            <a:pPr algn="l" eaLnBrk="1" hangingPunct="1"/>
            <a:r>
              <a:rPr lang="zh-CN" altLang="en-US" dirty="0">
                <a:solidFill>
                  <a:schemeClr val="tx1"/>
                </a:solidFill>
                <a:cs typeface="+mn-ea"/>
                <a:sym typeface="+mn-lt"/>
              </a:rPr>
              <a:t>主要内容</a:t>
            </a:r>
          </a:p>
          <a:p>
            <a:pPr marL="457200" indent="-276225" algn="l">
              <a:buFont typeface="Wingdings" panose="05000000000000000000" pitchFamily="2" charset="2"/>
              <a:buChar char="ü"/>
            </a:pPr>
            <a:r>
              <a:rPr lang="en-US" altLang="zh-CN" sz="2800" dirty="0">
                <a:solidFill>
                  <a:srgbClr val="0F06BA"/>
                </a:solidFill>
                <a:cs typeface="+mn-ea"/>
                <a:sym typeface="+mn-lt"/>
              </a:rPr>
              <a:t>Bean</a:t>
            </a:r>
            <a:r>
              <a:rPr lang="zh-CN" altLang="zh-CN" sz="2800" dirty="0">
                <a:solidFill>
                  <a:srgbClr val="0F06BA"/>
                </a:solidFill>
                <a:cs typeface="+mn-ea"/>
                <a:sym typeface="+mn-lt"/>
              </a:rPr>
              <a:t>的配置</a:t>
            </a:r>
          </a:p>
          <a:p>
            <a:pPr marL="457200" indent="-276225" algn="l">
              <a:buFont typeface="Wingdings" panose="05000000000000000000" pitchFamily="2" charset="2"/>
              <a:buChar char="ü"/>
            </a:pPr>
            <a:r>
              <a:rPr lang="en-US" altLang="zh-CN" sz="2800" dirty="0">
                <a:solidFill>
                  <a:srgbClr val="0F06BA"/>
                </a:solidFill>
                <a:cs typeface="+mn-ea"/>
                <a:sym typeface="+mn-lt"/>
              </a:rPr>
              <a:t>Bean</a:t>
            </a:r>
            <a:r>
              <a:rPr lang="zh-CN" altLang="zh-CN" sz="2800" dirty="0">
                <a:solidFill>
                  <a:srgbClr val="0F06BA"/>
                </a:solidFill>
                <a:cs typeface="+mn-ea"/>
                <a:sym typeface="+mn-lt"/>
              </a:rPr>
              <a:t>的实例化</a:t>
            </a:r>
          </a:p>
          <a:p>
            <a:pPr marL="457200" indent="-276225" algn="l">
              <a:buFont typeface="Wingdings" panose="05000000000000000000" pitchFamily="2" charset="2"/>
              <a:buChar char="ü"/>
            </a:pPr>
            <a:r>
              <a:rPr lang="en-US" altLang="zh-CN" sz="2800" dirty="0">
                <a:solidFill>
                  <a:srgbClr val="0F06BA"/>
                </a:solidFill>
                <a:cs typeface="+mn-ea"/>
                <a:sym typeface="+mn-lt"/>
              </a:rPr>
              <a:t>Bean</a:t>
            </a:r>
            <a:r>
              <a:rPr lang="zh-CN" altLang="zh-CN" sz="2800" dirty="0">
                <a:solidFill>
                  <a:srgbClr val="0F06BA"/>
                </a:solidFill>
                <a:cs typeface="+mn-ea"/>
                <a:sym typeface="+mn-lt"/>
              </a:rPr>
              <a:t>的作用域</a:t>
            </a:r>
          </a:p>
          <a:p>
            <a:pPr marL="457200" indent="-276225" algn="l">
              <a:buFont typeface="Wingdings" panose="05000000000000000000" pitchFamily="2" charset="2"/>
              <a:buChar char="ü"/>
            </a:pPr>
            <a:r>
              <a:rPr lang="en-US" altLang="zh-CN" sz="2800" dirty="0">
                <a:solidFill>
                  <a:srgbClr val="0F06BA"/>
                </a:solidFill>
                <a:cs typeface="+mn-ea"/>
                <a:sym typeface="+mn-lt"/>
              </a:rPr>
              <a:t>Bean</a:t>
            </a:r>
            <a:r>
              <a:rPr lang="zh-CN" altLang="zh-CN" sz="2800" dirty="0">
                <a:solidFill>
                  <a:srgbClr val="0F06BA"/>
                </a:solidFill>
                <a:cs typeface="+mn-ea"/>
                <a:sym typeface="+mn-lt"/>
              </a:rPr>
              <a:t>的生命周期</a:t>
            </a:r>
          </a:p>
          <a:p>
            <a:pPr marL="457200" indent="-276225" algn="l">
              <a:buFont typeface="Wingdings" panose="05000000000000000000" pitchFamily="2" charset="2"/>
              <a:buChar char="ü"/>
            </a:pPr>
            <a:r>
              <a:rPr lang="en-US" altLang="zh-CN" sz="2800" dirty="0">
                <a:solidFill>
                  <a:srgbClr val="0F06BA"/>
                </a:solidFill>
                <a:cs typeface="+mn-ea"/>
                <a:sym typeface="+mn-lt"/>
              </a:rPr>
              <a:t>Bean</a:t>
            </a:r>
            <a:r>
              <a:rPr lang="zh-CN" altLang="zh-CN" sz="2800" dirty="0">
                <a:solidFill>
                  <a:srgbClr val="0F06BA"/>
                </a:solidFill>
                <a:cs typeface="+mn-ea"/>
                <a:sym typeface="+mn-lt"/>
              </a:rPr>
              <a:t>的装配方式</a:t>
            </a:r>
            <a:endParaRPr lang="en-US" altLang="zh-CN" sz="2800" dirty="0">
              <a:solidFill>
                <a:srgbClr val="0F06BA"/>
              </a:solidFill>
              <a:cs typeface="+mn-ea"/>
              <a:sym typeface="+mn-lt"/>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D5F1883-5771-4AFD-BD1E-25240BB79202}"/>
              </a:ext>
            </a:extLst>
          </p:cNvPr>
          <p:cNvSpPr>
            <a:spLocks noGrp="1"/>
          </p:cNvSpPr>
          <p:nvPr>
            <p:ph type="title"/>
          </p:nvPr>
        </p:nvSpPr>
        <p:spPr>
          <a:xfrm>
            <a:off x="175067" y="476672"/>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3.1  Bean</a:t>
            </a:r>
            <a:r>
              <a:rPr lang="zh-CN" altLang="zh-CN" sz="3200" dirty="0">
                <a:latin typeface="+mn-lt"/>
                <a:ea typeface="+mn-ea"/>
                <a:cs typeface="+mn-ea"/>
                <a:sym typeface="+mn-lt"/>
              </a:rPr>
              <a:t>的配置</a:t>
            </a:r>
            <a:endParaRPr lang="zh-CN" altLang="en-US" sz="3200" dirty="0">
              <a:latin typeface="+mn-lt"/>
              <a:ea typeface="+mn-ea"/>
              <a:cs typeface="+mn-ea"/>
              <a:sym typeface="+mn-lt"/>
            </a:endParaRPr>
          </a:p>
        </p:txBody>
      </p:sp>
      <p:sp>
        <p:nvSpPr>
          <p:cNvPr id="14339" name="文本框 1">
            <a:extLst>
              <a:ext uri="{FF2B5EF4-FFF2-40B4-BE49-F238E27FC236}">
                <a16:creationId xmlns:a16="http://schemas.microsoft.com/office/drawing/2014/main" id="{92F2AB8C-7977-487C-86AC-B2C340993066}"/>
              </a:ext>
            </a:extLst>
          </p:cNvPr>
          <p:cNvSpPr txBox="1">
            <a:spLocks noChangeArrowheads="1"/>
          </p:cNvSpPr>
          <p:nvPr/>
        </p:nvSpPr>
        <p:spPr bwMode="auto">
          <a:xfrm>
            <a:off x="175094" y="1164539"/>
            <a:ext cx="89646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Spring</a:t>
            </a:r>
            <a:r>
              <a:rPr lang="zh-CN" altLang="zh-CN" sz="2000" dirty="0">
                <a:latin typeface="+mn-lt"/>
                <a:ea typeface="+mn-ea"/>
                <a:cs typeface="+mn-ea"/>
                <a:sym typeface="+mn-lt"/>
              </a:rPr>
              <a:t>可以看作一个大型工厂，生产和管理</a:t>
            </a:r>
            <a:r>
              <a:rPr lang="de-DE" altLang="zh-CN" sz="2000" dirty="0">
                <a:latin typeface="+mn-lt"/>
                <a:ea typeface="+mn-ea"/>
                <a:cs typeface="+mn-ea"/>
                <a:sym typeface="+mn-lt"/>
              </a:rPr>
              <a:t>Spring</a:t>
            </a:r>
            <a:r>
              <a:rPr lang="zh-CN" altLang="zh-CN" sz="2000" dirty="0">
                <a:latin typeface="+mn-lt"/>
                <a:ea typeface="+mn-ea"/>
                <a:cs typeface="+mn-ea"/>
                <a:sym typeface="+mn-lt"/>
              </a:rPr>
              <a:t>容器中的</a:t>
            </a:r>
            <a:r>
              <a:rPr lang="de-DE" altLang="zh-CN" sz="2000" dirty="0">
                <a:latin typeface="+mn-lt"/>
                <a:ea typeface="+mn-ea"/>
                <a:cs typeface="+mn-ea"/>
                <a:sym typeface="+mn-lt"/>
              </a:rPr>
              <a:t>Bean</a:t>
            </a:r>
            <a:r>
              <a:rPr lang="zh-CN" altLang="zh-CN" sz="2000" dirty="0">
                <a:latin typeface="+mn-lt"/>
                <a:ea typeface="+mn-ea"/>
                <a:cs typeface="+mn-ea"/>
                <a:sym typeface="+mn-lt"/>
              </a:rPr>
              <a:t>。如何使用这个工厂生产和管理</a:t>
            </a:r>
            <a:r>
              <a:rPr lang="de-DE" altLang="zh-CN" sz="2000" dirty="0">
                <a:latin typeface="+mn-lt"/>
                <a:ea typeface="+mn-ea"/>
                <a:cs typeface="+mn-ea"/>
                <a:sym typeface="+mn-lt"/>
              </a:rPr>
              <a:t>Bean</a:t>
            </a:r>
            <a:r>
              <a:rPr lang="zh-CN" altLang="zh-CN" sz="2000" dirty="0">
                <a:latin typeface="+mn-lt"/>
                <a:ea typeface="+mn-ea"/>
                <a:cs typeface="+mn-ea"/>
                <a:sym typeface="+mn-lt"/>
              </a:rPr>
              <a:t>，需要开发者将</a:t>
            </a:r>
            <a:r>
              <a:rPr lang="de-DE" altLang="zh-CN" sz="2000" dirty="0">
                <a:latin typeface="+mn-lt"/>
                <a:ea typeface="+mn-ea"/>
                <a:cs typeface="+mn-ea"/>
                <a:sym typeface="+mn-lt"/>
              </a:rPr>
              <a:t>Bean</a:t>
            </a:r>
            <a:r>
              <a:rPr lang="zh-CN" altLang="zh-CN" sz="2000" dirty="0">
                <a:latin typeface="+mn-lt"/>
                <a:ea typeface="+mn-ea"/>
                <a:cs typeface="+mn-ea"/>
                <a:sym typeface="+mn-lt"/>
              </a:rPr>
              <a:t>配置在</a:t>
            </a:r>
            <a:r>
              <a:rPr lang="de-DE" altLang="zh-CN" sz="2000" dirty="0">
                <a:latin typeface="+mn-lt"/>
                <a:ea typeface="+mn-ea"/>
                <a:cs typeface="+mn-ea"/>
                <a:sym typeface="+mn-lt"/>
              </a:rPr>
              <a:t>Spring</a:t>
            </a:r>
            <a:r>
              <a:rPr lang="zh-CN" altLang="zh-CN" sz="2000" dirty="0">
                <a:latin typeface="+mn-lt"/>
                <a:ea typeface="+mn-ea"/>
                <a:cs typeface="+mn-ea"/>
                <a:sym typeface="+mn-lt"/>
              </a:rPr>
              <a:t>的配置文件中。</a:t>
            </a:r>
            <a:r>
              <a:rPr lang="de-DE" altLang="zh-CN" sz="2000" dirty="0">
                <a:latin typeface="+mn-lt"/>
                <a:ea typeface="+mn-ea"/>
                <a:cs typeface="+mn-ea"/>
                <a:sym typeface="+mn-lt"/>
              </a:rPr>
              <a:t>Spring</a:t>
            </a:r>
            <a:r>
              <a:rPr lang="zh-CN" altLang="zh-CN" sz="2000" dirty="0">
                <a:latin typeface="+mn-lt"/>
                <a:ea typeface="+mn-ea"/>
                <a:cs typeface="+mn-ea"/>
                <a:sym typeface="+mn-lt"/>
              </a:rPr>
              <a:t>框架支持</a:t>
            </a:r>
            <a:r>
              <a:rPr lang="de-DE" altLang="zh-CN" sz="2000" dirty="0">
                <a:latin typeface="+mn-lt"/>
                <a:ea typeface="+mn-ea"/>
                <a:cs typeface="+mn-ea"/>
                <a:sym typeface="+mn-lt"/>
              </a:rPr>
              <a:t>XML</a:t>
            </a:r>
            <a:r>
              <a:rPr lang="zh-CN" altLang="zh-CN" sz="2000" dirty="0">
                <a:latin typeface="+mn-lt"/>
                <a:ea typeface="+mn-ea"/>
                <a:cs typeface="+mn-ea"/>
                <a:sym typeface="+mn-lt"/>
              </a:rPr>
              <a:t>和</a:t>
            </a:r>
            <a:r>
              <a:rPr lang="de-DE" altLang="zh-CN" sz="2000" dirty="0">
                <a:latin typeface="+mn-lt"/>
                <a:ea typeface="+mn-ea"/>
                <a:cs typeface="+mn-ea"/>
                <a:sym typeface="+mn-lt"/>
              </a:rPr>
              <a:t>Properties</a:t>
            </a:r>
            <a:r>
              <a:rPr lang="zh-CN" altLang="zh-CN" sz="2000" dirty="0">
                <a:latin typeface="+mn-lt"/>
                <a:ea typeface="+mn-ea"/>
                <a:cs typeface="+mn-ea"/>
                <a:sym typeface="+mn-lt"/>
              </a:rPr>
              <a:t>两种格式的配置文件，在实际开发中，常用</a:t>
            </a:r>
            <a:r>
              <a:rPr lang="de-DE" altLang="zh-CN" sz="2000" dirty="0">
                <a:latin typeface="+mn-lt"/>
                <a:ea typeface="+mn-ea"/>
                <a:cs typeface="+mn-ea"/>
                <a:sym typeface="+mn-lt"/>
              </a:rPr>
              <a:t>XML</a:t>
            </a:r>
            <a:r>
              <a:rPr lang="zh-CN" altLang="zh-CN" sz="2000" dirty="0">
                <a:latin typeface="+mn-lt"/>
                <a:ea typeface="+mn-ea"/>
                <a:cs typeface="+mn-ea"/>
                <a:sym typeface="+mn-lt"/>
              </a:rPr>
              <a:t>格式的配置文件。</a:t>
            </a:r>
            <a:endParaRPr lang="zh-CN" altLang="en-US" sz="2000" dirty="0">
              <a:latin typeface="+mn-lt"/>
              <a:ea typeface="+mn-ea"/>
              <a:cs typeface="+mn-ea"/>
              <a:sym typeface="+mn-lt"/>
            </a:endParaRPr>
          </a:p>
        </p:txBody>
      </p:sp>
      <p:sp>
        <p:nvSpPr>
          <p:cNvPr id="14340" name="文本框 2">
            <a:extLst>
              <a:ext uri="{FF2B5EF4-FFF2-40B4-BE49-F238E27FC236}">
                <a16:creationId xmlns:a16="http://schemas.microsoft.com/office/drawing/2014/main" id="{7ADA7CC2-A934-4478-AC94-E046849610B8}"/>
              </a:ext>
            </a:extLst>
          </p:cNvPr>
          <p:cNvSpPr txBox="1">
            <a:spLocks noChangeArrowheads="1"/>
          </p:cNvSpPr>
          <p:nvPr/>
        </p:nvSpPr>
        <p:spPr bwMode="auto">
          <a:xfrm>
            <a:off x="467544" y="2487978"/>
            <a:ext cx="8496300"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solidFill>
                  <a:srgbClr val="0F06BA"/>
                </a:solidFill>
                <a:latin typeface="+mn-lt"/>
                <a:ea typeface="+mn-ea"/>
                <a:cs typeface="+mn-ea"/>
                <a:sym typeface="+mn-lt"/>
              </a:rPr>
              <a:t>Bean</a:t>
            </a:r>
            <a:r>
              <a:rPr lang="zh-CN" altLang="zh-CN" sz="2000" dirty="0">
                <a:solidFill>
                  <a:srgbClr val="0F06BA"/>
                </a:solidFill>
                <a:latin typeface="+mn-lt"/>
                <a:ea typeface="+mn-ea"/>
                <a:cs typeface="+mn-ea"/>
                <a:sym typeface="+mn-lt"/>
              </a:rPr>
              <a:t>的配置示例代码如下：</a:t>
            </a:r>
          </a:p>
          <a:p>
            <a:r>
              <a:rPr lang="de-DE" altLang="zh-CN" dirty="0">
                <a:latin typeface="+mn-lt"/>
                <a:ea typeface="+mn-ea"/>
                <a:cs typeface="+mn-ea"/>
                <a:sym typeface="+mn-lt"/>
              </a:rPr>
              <a:t>&lt;?xml version="1.0" encoding="UTF-8"?&gt;</a:t>
            </a:r>
            <a:endParaRPr lang="zh-CN" altLang="zh-CN" dirty="0">
              <a:latin typeface="+mn-lt"/>
              <a:ea typeface="+mn-ea"/>
              <a:cs typeface="+mn-ea"/>
              <a:sym typeface="+mn-lt"/>
            </a:endParaRPr>
          </a:p>
          <a:p>
            <a:r>
              <a:rPr lang="de-DE" altLang="zh-CN" dirty="0">
                <a:latin typeface="+mn-lt"/>
                <a:ea typeface="+mn-ea"/>
                <a:cs typeface="+mn-ea"/>
                <a:sym typeface="+mn-lt"/>
              </a:rPr>
              <a:t>&lt;beans xmlns="http://www.springframework.org/schema/beans"</a:t>
            </a:r>
            <a:endParaRPr lang="zh-CN" altLang="zh-CN" dirty="0">
              <a:latin typeface="+mn-lt"/>
              <a:ea typeface="+mn-ea"/>
              <a:cs typeface="+mn-ea"/>
              <a:sym typeface="+mn-lt"/>
            </a:endParaRPr>
          </a:p>
          <a:p>
            <a:r>
              <a:rPr lang="de-DE" altLang="zh-CN" dirty="0">
                <a:latin typeface="+mn-lt"/>
                <a:ea typeface="+mn-ea"/>
                <a:cs typeface="+mn-ea"/>
                <a:sym typeface="+mn-lt"/>
              </a:rPr>
              <a:t>	xmlns:xsi="http://www.w3.org/2001/XMLSchema-instance"</a:t>
            </a:r>
            <a:endParaRPr lang="zh-CN" altLang="zh-CN" dirty="0">
              <a:latin typeface="+mn-lt"/>
              <a:ea typeface="+mn-ea"/>
              <a:cs typeface="+mn-ea"/>
              <a:sym typeface="+mn-lt"/>
            </a:endParaRPr>
          </a:p>
          <a:p>
            <a:r>
              <a:rPr lang="de-DE" altLang="zh-CN" dirty="0">
                <a:latin typeface="+mn-lt"/>
                <a:ea typeface="+mn-ea"/>
                <a:cs typeface="+mn-ea"/>
                <a:sym typeface="+mn-lt"/>
              </a:rPr>
              <a:t>	xsi:schemaLocation="http://www.springframework.org/schema/beans</a:t>
            </a:r>
            <a:endParaRPr lang="zh-CN" altLang="zh-CN" dirty="0">
              <a:latin typeface="+mn-lt"/>
              <a:ea typeface="+mn-ea"/>
              <a:cs typeface="+mn-ea"/>
              <a:sym typeface="+mn-lt"/>
            </a:endParaRPr>
          </a:p>
          <a:p>
            <a:r>
              <a:rPr lang="de-DE" altLang="zh-CN" dirty="0">
                <a:latin typeface="+mn-lt"/>
                <a:ea typeface="+mn-ea"/>
                <a:cs typeface="+mn-ea"/>
                <a:sym typeface="+mn-lt"/>
              </a:rPr>
              <a:t>        http://www.springframework.org/schema/beans/spring-beans.xsd"&gt;</a:t>
            </a:r>
            <a:endParaRPr lang="zh-CN" altLang="zh-CN" dirty="0">
              <a:latin typeface="+mn-lt"/>
              <a:ea typeface="+mn-ea"/>
              <a:cs typeface="+mn-ea"/>
              <a:sym typeface="+mn-lt"/>
            </a:endParaRPr>
          </a:p>
          <a:p>
            <a:r>
              <a:rPr lang="de-DE" altLang="zh-CN" dirty="0">
                <a:latin typeface="+mn-lt"/>
                <a:ea typeface="+mn-ea"/>
                <a:cs typeface="+mn-ea"/>
                <a:sym typeface="+mn-lt"/>
              </a:rPr>
              <a:t>	&lt;!-- </a:t>
            </a:r>
            <a:r>
              <a:rPr lang="zh-CN" altLang="zh-CN" dirty="0">
                <a:latin typeface="+mn-lt"/>
                <a:ea typeface="+mn-ea"/>
                <a:cs typeface="+mn-ea"/>
                <a:sym typeface="+mn-lt"/>
              </a:rPr>
              <a:t>使用</a:t>
            </a:r>
            <a:r>
              <a:rPr lang="de-DE" altLang="zh-CN" dirty="0">
                <a:latin typeface="+mn-lt"/>
                <a:ea typeface="+mn-ea"/>
                <a:cs typeface="+mn-ea"/>
                <a:sym typeface="+mn-lt"/>
              </a:rPr>
              <a:t>id</a:t>
            </a:r>
            <a:r>
              <a:rPr lang="zh-CN" altLang="zh-CN" dirty="0">
                <a:latin typeface="+mn-lt"/>
                <a:ea typeface="+mn-ea"/>
                <a:cs typeface="+mn-ea"/>
                <a:sym typeface="+mn-lt"/>
              </a:rPr>
              <a:t>属性定义</a:t>
            </a:r>
            <a:r>
              <a:rPr lang="de-DE" altLang="zh-CN" dirty="0">
                <a:latin typeface="+mn-lt"/>
                <a:ea typeface="+mn-ea"/>
                <a:cs typeface="+mn-ea"/>
                <a:sym typeface="+mn-lt"/>
              </a:rPr>
              <a:t>myTestDIDao</a:t>
            </a:r>
            <a:r>
              <a:rPr lang="zh-CN" altLang="zh-CN" dirty="0">
                <a:latin typeface="+mn-lt"/>
                <a:ea typeface="+mn-ea"/>
                <a:cs typeface="+mn-ea"/>
                <a:sym typeface="+mn-lt"/>
              </a:rPr>
              <a:t>，其对应的实现类为</a:t>
            </a:r>
            <a:r>
              <a:rPr lang="de-DE" altLang="zh-CN" dirty="0">
                <a:latin typeface="+mn-lt"/>
                <a:ea typeface="+mn-ea"/>
                <a:cs typeface="+mn-ea"/>
                <a:sym typeface="+mn-lt"/>
              </a:rPr>
              <a:t>dao.TestDIDaoImpl--&gt;</a:t>
            </a:r>
            <a:endParaRPr lang="zh-CN" altLang="zh-CN" dirty="0">
              <a:latin typeface="+mn-lt"/>
              <a:ea typeface="+mn-ea"/>
              <a:cs typeface="+mn-ea"/>
              <a:sym typeface="+mn-lt"/>
            </a:endParaRPr>
          </a:p>
          <a:p>
            <a:r>
              <a:rPr lang="de-DE" altLang="zh-CN" dirty="0">
                <a:latin typeface="+mn-lt"/>
                <a:ea typeface="+mn-ea"/>
                <a:cs typeface="+mn-ea"/>
                <a:sym typeface="+mn-lt"/>
              </a:rPr>
              <a:t>	&lt;bean id="myTestDIDao" class="dao.TestDIDaoImpl" /&gt;</a:t>
            </a:r>
            <a:endParaRPr lang="zh-CN" altLang="zh-CN" dirty="0">
              <a:latin typeface="+mn-lt"/>
              <a:ea typeface="+mn-ea"/>
              <a:cs typeface="+mn-ea"/>
              <a:sym typeface="+mn-lt"/>
            </a:endParaRPr>
          </a:p>
          <a:p>
            <a:r>
              <a:rPr lang="de-DE" altLang="zh-CN" dirty="0">
                <a:latin typeface="+mn-lt"/>
                <a:ea typeface="+mn-ea"/>
                <a:cs typeface="+mn-ea"/>
                <a:sym typeface="+mn-lt"/>
              </a:rPr>
              <a:t>	&lt;!-- </a:t>
            </a:r>
            <a:r>
              <a:rPr lang="zh-CN" altLang="zh-CN" dirty="0">
                <a:latin typeface="+mn-lt"/>
                <a:ea typeface="+mn-ea"/>
                <a:cs typeface="+mn-ea"/>
                <a:sym typeface="+mn-lt"/>
              </a:rPr>
              <a:t>使用构造方法注入</a:t>
            </a:r>
            <a:r>
              <a:rPr lang="de-DE" altLang="zh-CN" dirty="0">
                <a:latin typeface="+mn-lt"/>
                <a:ea typeface="+mn-ea"/>
                <a:cs typeface="+mn-ea"/>
                <a:sym typeface="+mn-lt"/>
              </a:rPr>
              <a:t> --&gt;</a:t>
            </a:r>
            <a:endParaRPr lang="zh-CN" altLang="zh-CN" dirty="0">
              <a:latin typeface="+mn-lt"/>
              <a:ea typeface="+mn-ea"/>
              <a:cs typeface="+mn-ea"/>
              <a:sym typeface="+mn-lt"/>
            </a:endParaRPr>
          </a:p>
          <a:p>
            <a:r>
              <a:rPr lang="de-DE" altLang="zh-CN" dirty="0">
                <a:latin typeface="+mn-lt"/>
                <a:ea typeface="+mn-ea"/>
                <a:cs typeface="+mn-ea"/>
                <a:sym typeface="+mn-lt"/>
              </a:rPr>
              <a:t>	&lt;bean id="testDIService" class="service.TestDIServiceImpl"&gt;</a:t>
            </a:r>
            <a:endParaRPr lang="zh-CN" altLang="zh-CN" dirty="0">
              <a:latin typeface="+mn-lt"/>
              <a:ea typeface="+mn-ea"/>
              <a:cs typeface="+mn-ea"/>
              <a:sym typeface="+mn-lt"/>
            </a:endParaRPr>
          </a:p>
          <a:p>
            <a:r>
              <a:rPr lang="de-DE" altLang="zh-CN" dirty="0">
                <a:latin typeface="+mn-lt"/>
                <a:ea typeface="+mn-ea"/>
                <a:cs typeface="+mn-ea"/>
                <a:sym typeface="+mn-lt"/>
              </a:rPr>
              <a:t>		&lt;!--</a:t>
            </a:r>
            <a:r>
              <a:rPr lang="zh-CN" altLang="zh-CN" dirty="0">
                <a:latin typeface="+mn-lt"/>
                <a:ea typeface="+mn-ea"/>
                <a:cs typeface="+mn-ea"/>
                <a:sym typeface="+mn-lt"/>
              </a:rPr>
              <a:t>给构造方法传引用类型的参数值</a:t>
            </a:r>
            <a:r>
              <a:rPr lang="de-DE" altLang="zh-CN" dirty="0">
                <a:latin typeface="+mn-lt"/>
                <a:ea typeface="+mn-ea"/>
                <a:cs typeface="+mn-ea"/>
                <a:sym typeface="+mn-lt"/>
              </a:rPr>
              <a:t>myTestDIDao--&gt;</a:t>
            </a:r>
            <a:endParaRPr lang="zh-CN" altLang="zh-CN" dirty="0">
              <a:latin typeface="+mn-lt"/>
              <a:ea typeface="+mn-ea"/>
              <a:cs typeface="+mn-ea"/>
              <a:sym typeface="+mn-lt"/>
            </a:endParaRPr>
          </a:p>
          <a:p>
            <a:r>
              <a:rPr lang="de-DE" altLang="zh-CN" dirty="0">
                <a:latin typeface="+mn-lt"/>
                <a:ea typeface="+mn-ea"/>
                <a:cs typeface="+mn-ea"/>
                <a:sym typeface="+mn-lt"/>
              </a:rPr>
              <a:t>		&lt;constructor-arg index="0" ref="myTestDIDao"/&gt;</a:t>
            </a:r>
            <a:endParaRPr lang="zh-CN" altLang="zh-CN" dirty="0">
              <a:latin typeface="+mn-lt"/>
              <a:ea typeface="+mn-ea"/>
              <a:cs typeface="+mn-ea"/>
              <a:sym typeface="+mn-lt"/>
            </a:endParaRPr>
          </a:p>
          <a:p>
            <a:r>
              <a:rPr lang="de-DE" altLang="zh-CN" dirty="0">
                <a:latin typeface="+mn-lt"/>
                <a:ea typeface="+mn-ea"/>
                <a:cs typeface="+mn-ea"/>
                <a:sym typeface="+mn-lt"/>
              </a:rPr>
              <a:t>	&lt;/bean&gt;</a:t>
            </a:r>
            <a:endParaRPr lang="zh-CN" altLang="zh-CN" dirty="0">
              <a:latin typeface="+mn-lt"/>
              <a:ea typeface="+mn-ea"/>
              <a:cs typeface="+mn-ea"/>
              <a:sym typeface="+mn-lt"/>
            </a:endParaRPr>
          </a:p>
          <a:p>
            <a:r>
              <a:rPr lang="de-DE" altLang="zh-CN" dirty="0">
                <a:latin typeface="+mn-lt"/>
                <a:ea typeface="+mn-ea"/>
                <a:cs typeface="+mn-ea"/>
                <a:sym typeface="+mn-lt"/>
              </a:rPr>
              <a:t>&lt;/beans&gt;</a:t>
            </a:r>
            <a:endParaRPr lang="zh-CN" altLang="en-US" dirty="0">
              <a:latin typeface="+mn-lt"/>
              <a:ea typeface="+mn-ea"/>
              <a:cs typeface="+mn-ea"/>
              <a:sym typeface="+mn-lt"/>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4AA9FE62-9897-416B-996B-8039D1BD2303}"/>
              </a:ext>
            </a:extLst>
          </p:cNvPr>
          <p:cNvSpPr>
            <a:spLocks noGrp="1"/>
          </p:cNvSpPr>
          <p:nvPr>
            <p:ph type="title"/>
          </p:nvPr>
        </p:nvSpPr>
        <p:spPr>
          <a:xfrm>
            <a:off x="179512" y="548680"/>
            <a:ext cx="8229600" cy="8509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3.2  Bean</a:t>
            </a:r>
            <a:r>
              <a:rPr lang="zh-CN" altLang="zh-CN" sz="3200" dirty="0">
                <a:latin typeface="+mn-lt"/>
                <a:ea typeface="+mn-ea"/>
                <a:cs typeface="+mn-ea"/>
                <a:sym typeface="+mn-lt"/>
              </a:rPr>
              <a:t>的实例化</a:t>
            </a:r>
            <a:endParaRPr lang="zh-CN" altLang="en-US" sz="3200" dirty="0">
              <a:latin typeface="+mn-lt"/>
              <a:ea typeface="+mn-ea"/>
              <a:cs typeface="+mn-ea"/>
              <a:sym typeface="+mn-lt"/>
            </a:endParaRPr>
          </a:p>
        </p:txBody>
      </p:sp>
      <p:sp>
        <p:nvSpPr>
          <p:cNvPr id="15363" name="文本框 3">
            <a:extLst>
              <a:ext uri="{FF2B5EF4-FFF2-40B4-BE49-F238E27FC236}">
                <a16:creationId xmlns:a16="http://schemas.microsoft.com/office/drawing/2014/main" id="{7118522F-4BE4-43D1-9D34-2402D545B7CC}"/>
              </a:ext>
            </a:extLst>
          </p:cNvPr>
          <p:cNvSpPr txBox="1">
            <a:spLocks noChangeArrowheads="1"/>
          </p:cNvSpPr>
          <p:nvPr/>
        </p:nvSpPr>
        <p:spPr bwMode="auto">
          <a:xfrm>
            <a:off x="467545" y="1484784"/>
            <a:ext cx="7992888" cy="273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Spring</a:t>
            </a:r>
            <a:r>
              <a:rPr lang="zh-CN" altLang="zh-CN" sz="2000" dirty="0">
                <a:latin typeface="+mn-lt"/>
                <a:ea typeface="+mn-ea"/>
                <a:cs typeface="+mn-ea"/>
                <a:sym typeface="+mn-lt"/>
              </a:rPr>
              <a:t>框架实例化</a:t>
            </a:r>
            <a:r>
              <a:rPr lang="de-DE" altLang="zh-CN" sz="2000" dirty="0">
                <a:latin typeface="+mn-lt"/>
                <a:ea typeface="+mn-ea"/>
                <a:cs typeface="+mn-ea"/>
                <a:sym typeface="+mn-lt"/>
              </a:rPr>
              <a:t>Bean</a:t>
            </a:r>
            <a:r>
              <a:rPr lang="zh-CN" altLang="zh-CN" sz="2000" dirty="0">
                <a:latin typeface="+mn-lt"/>
                <a:ea typeface="+mn-ea"/>
                <a:cs typeface="+mn-ea"/>
                <a:sym typeface="+mn-lt"/>
              </a:rPr>
              <a:t>有三种方式：</a:t>
            </a:r>
            <a:endParaRPr lang="en-US" altLang="zh-CN" sz="2000" dirty="0">
              <a:latin typeface="+mn-lt"/>
              <a:ea typeface="+mn-ea"/>
              <a:cs typeface="+mn-ea"/>
              <a:sym typeface="+mn-lt"/>
            </a:endParaRPr>
          </a:p>
          <a:p>
            <a:pPr marL="804863" lvl="1" indent="-357188">
              <a:lnSpc>
                <a:spcPct val="150000"/>
              </a:lnSpc>
              <a:spcBef>
                <a:spcPts val="600"/>
              </a:spcBef>
              <a:spcAft>
                <a:spcPts val="600"/>
              </a:spcAft>
              <a:buFont typeface="Wingdings" panose="05000000000000000000" pitchFamily="2" charset="2"/>
              <a:buChar char="ü"/>
            </a:pPr>
            <a:r>
              <a:rPr lang="zh-CN" altLang="zh-CN" sz="2000" dirty="0">
                <a:solidFill>
                  <a:srgbClr val="0F06BA"/>
                </a:solidFill>
                <a:latin typeface="+mn-lt"/>
                <a:ea typeface="+mn-ea"/>
                <a:cs typeface="+mn-ea"/>
                <a:sym typeface="+mn-lt"/>
              </a:rPr>
              <a:t>构造方法实例化</a:t>
            </a:r>
            <a:endParaRPr lang="en-US" altLang="zh-CN" sz="2000" dirty="0">
              <a:solidFill>
                <a:srgbClr val="0F06BA"/>
              </a:solidFill>
              <a:latin typeface="+mn-lt"/>
              <a:ea typeface="+mn-ea"/>
              <a:cs typeface="+mn-ea"/>
              <a:sym typeface="+mn-lt"/>
            </a:endParaRPr>
          </a:p>
          <a:p>
            <a:pPr marL="804863" lvl="1" indent="-357188">
              <a:lnSpc>
                <a:spcPct val="150000"/>
              </a:lnSpc>
              <a:spcBef>
                <a:spcPts val="600"/>
              </a:spcBef>
              <a:spcAft>
                <a:spcPts val="600"/>
              </a:spcAft>
              <a:buFont typeface="Wingdings" panose="05000000000000000000" pitchFamily="2" charset="2"/>
              <a:buChar char="ü"/>
            </a:pPr>
            <a:r>
              <a:rPr lang="zh-CN" altLang="zh-CN" sz="2000" dirty="0">
                <a:solidFill>
                  <a:srgbClr val="0F06BA"/>
                </a:solidFill>
                <a:latin typeface="+mn-lt"/>
                <a:ea typeface="+mn-ea"/>
                <a:cs typeface="+mn-ea"/>
                <a:sym typeface="+mn-lt"/>
              </a:rPr>
              <a:t>静态工厂实例化</a:t>
            </a:r>
            <a:endParaRPr lang="en-US" altLang="zh-CN" sz="2000" dirty="0">
              <a:solidFill>
                <a:srgbClr val="0F06BA"/>
              </a:solidFill>
              <a:latin typeface="+mn-lt"/>
              <a:ea typeface="+mn-ea"/>
              <a:cs typeface="+mn-ea"/>
              <a:sym typeface="+mn-lt"/>
            </a:endParaRPr>
          </a:p>
          <a:p>
            <a:pPr marL="804863" lvl="1" indent="-357188">
              <a:lnSpc>
                <a:spcPct val="150000"/>
              </a:lnSpc>
              <a:spcBef>
                <a:spcPts val="600"/>
              </a:spcBef>
              <a:spcAft>
                <a:spcPts val="600"/>
              </a:spcAft>
              <a:buFont typeface="Wingdings" panose="05000000000000000000" pitchFamily="2" charset="2"/>
              <a:buChar char="ü"/>
            </a:pPr>
            <a:r>
              <a:rPr lang="zh-CN" altLang="zh-CN" sz="2000" dirty="0">
                <a:solidFill>
                  <a:srgbClr val="0F06BA"/>
                </a:solidFill>
                <a:latin typeface="+mn-lt"/>
                <a:ea typeface="+mn-ea"/>
                <a:cs typeface="+mn-ea"/>
                <a:sym typeface="+mn-lt"/>
              </a:rPr>
              <a:t>实例工厂实例化</a:t>
            </a:r>
            <a:endParaRPr lang="en-US" altLang="zh-CN" sz="2000" dirty="0">
              <a:solidFill>
                <a:srgbClr val="0F06BA"/>
              </a:solidFill>
              <a:latin typeface="+mn-lt"/>
              <a:ea typeface="+mn-ea"/>
              <a:cs typeface="+mn-ea"/>
              <a:sym typeface="+mn-lt"/>
            </a:endParaRPr>
          </a:p>
          <a:p>
            <a:pPr marL="804863" lvl="1" indent="-357188">
              <a:lnSpc>
                <a:spcPct val="150000"/>
              </a:lnSpc>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最常用的实例方法是构造方法实例化</a:t>
            </a:r>
            <a:endParaRPr lang="zh-CN" altLang="en-US" sz="2000" dirty="0">
              <a:latin typeface="+mn-lt"/>
              <a:ea typeface="+mn-ea"/>
              <a:cs typeface="+mn-ea"/>
              <a:sym typeface="+mn-lt"/>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6E0C827-38A2-4E69-A4D5-00CF11BCB817}"/>
              </a:ext>
            </a:extLst>
          </p:cNvPr>
          <p:cNvSpPr>
            <a:spLocks noGrp="1"/>
          </p:cNvSpPr>
          <p:nvPr>
            <p:ph type="title"/>
          </p:nvPr>
        </p:nvSpPr>
        <p:spPr>
          <a:xfrm>
            <a:off x="179388" y="620688"/>
            <a:ext cx="7772400" cy="73116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3.2.1  </a:t>
            </a:r>
            <a:r>
              <a:rPr lang="zh-CN" altLang="zh-CN" sz="3200" dirty="0">
                <a:latin typeface="+mn-lt"/>
                <a:ea typeface="+mn-ea"/>
                <a:cs typeface="+mn-ea"/>
                <a:sym typeface="+mn-lt"/>
              </a:rPr>
              <a:t>构造方法实例化</a:t>
            </a:r>
            <a:endParaRPr lang="zh-CN" altLang="en-US" sz="3200" dirty="0">
              <a:latin typeface="+mn-lt"/>
              <a:ea typeface="+mn-ea"/>
              <a:cs typeface="+mn-ea"/>
              <a:sym typeface="+mn-lt"/>
            </a:endParaRPr>
          </a:p>
        </p:txBody>
      </p:sp>
      <p:sp>
        <p:nvSpPr>
          <p:cNvPr id="16387" name="文本框 3">
            <a:extLst>
              <a:ext uri="{FF2B5EF4-FFF2-40B4-BE49-F238E27FC236}">
                <a16:creationId xmlns:a16="http://schemas.microsoft.com/office/drawing/2014/main" id="{1B74210D-8F41-40B6-A0B6-BB249E309AE1}"/>
              </a:ext>
            </a:extLst>
          </p:cNvPr>
          <p:cNvSpPr txBox="1">
            <a:spLocks noChangeArrowheads="1"/>
          </p:cNvSpPr>
          <p:nvPr/>
        </p:nvSpPr>
        <p:spPr bwMode="auto">
          <a:xfrm>
            <a:off x="179388" y="1417638"/>
            <a:ext cx="88566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Spring</a:t>
            </a:r>
            <a:r>
              <a:rPr lang="zh-CN" altLang="zh-CN" sz="2000" dirty="0">
                <a:latin typeface="+mn-lt"/>
                <a:ea typeface="+mn-ea"/>
                <a:cs typeface="+mn-ea"/>
                <a:sym typeface="+mn-lt"/>
              </a:rPr>
              <a:t>框架中，</a:t>
            </a:r>
            <a:r>
              <a:rPr lang="de-DE" altLang="zh-CN" sz="2000" dirty="0">
                <a:latin typeface="+mn-lt"/>
                <a:ea typeface="+mn-ea"/>
                <a:cs typeface="+mn-ea"/>
                <a:sym typeface="+mn-lt"/>
              </a:rPr>
              <a:t>Spring</a:t>
            </a:r>
            <a:r>
              <a:rPr lang="zh-CN" altLang="zh-CN" sz="2000" dirty="0">
                <a:latin typeface="+mn-lt"/>
                <a:ea typeface="+mn-ea"/>
                <a:cs typeface="+mn-ea"/>
                <a:sym typeface="+mn-lt"/>
              </a:rPr>
              <a:t>容器可以调用</a:t>
            </a:r>
            <a:r>
              <a:rPr lang="de-DE" altLang="zh-CN" sz="2000" dirty="0">
                <a:latin typeface="+mn-lt"/>
                <a:ea typeface="+mn-ea"/>
                <a:cs typeface="+mn-ea"/>
                <a:sym typeface="+mn-lt"/>
              </a:rPr>
              <a:t>Bean</a:t>
            </a:r>
            <a:r>
              <a:rPr lang="zh-CN" altLang="zh-CN" sz="2000" dirty="0">
                <a:latin typeface="+mn-lt"/>
                <a:ea typeface="+mn-ea"/>
                <a:cs typeface="+mn-ea"/>
                <a:sym typeface="+mn-lt"/>
              </a:rPr>
              <a:t>对应类中无参数构造方法来实例化</a:t>
            </a:r>
            <a:r>
              <a:rPr lang="de-DE" altLang="zh-CN" sz="2000" dirty="0">
                <a:latin typeface="+mn-lt"/>
                <a:ea typeface="+mn-ea"/>
                <a:cs typeface="+mn-ea"/>
                <a:sym typeface="+mn-lt"/>
              </a:rPr>
              <a:t>Bean</a:t>
            </a:r>
            <a:r>
              <a:rPr lang="zh-CN" altLang="zh-CN" sz="2000" dirty="0">
                <a:latin typeface="+mn-lt"/>
                <a:ea typeface="+mn-ea"/>
                <a:cs typeface="+mn-ea"/>
                <a:sym typeface="+mn-lt"/>
              </a:rPr>
              <a:t>，这种方式称为构造方法实例化。</a:t>
            </a:r>
            <a:endParaRPr lang="zh-CN" altLang="en-US" sz="2000" dirty="0">
              <a:latin typeface="+mn-lt"/>
              <a:ea typeface="+mn-ea"/>
              <a:cs typeface="+mn-ea"/>
              <a:sym typeface="+mn-lt"/>
            </a:endParaRPr>
          </a:p>
        </p:txBody>
      </p:sp>
      <p:sp>
        <p:nvSpPr>
          <p:cNvPr id="16388" name="文本框 4">
            <a:extLst>
              <a:ext uri="{FF2B5EF4-FFF2-40B4-BE49-F238E27FC236}">
                <a16:creationId xmlns:a16="http://schemas.microsoft.com/office/drawing/2014/main" id="{091D61B3-4A81-4441-B361-2E6E648CD0E2}"/>
              </a:ext>
            </a:extLst>
          </p:cNvPr>
          <p:cNvSpPr txBox="1">
            <a:spLocks noChangeArrowheads="1"/>
          </p:cNvSpPr>
          <p:nvPr/>
        </p:nvSpPr>
        <p:spPr bwMode="auto">
          <a:xfrm>
            <a:off x="323528" y="2305615"/>
            <a:ext cx="61926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solidFill>
                  <a:schemeClr val="accent2">
                    <a:lumMod val="75000"/>
                  </a:schemeClr>
                </a:solidFill>
                <a:latin typeface="+mn-lt"/>
                <a:ea typeface="+mn-ea"/>
                <a:cs typeface="+mn-ea"/>
                <a:sym typeface="+mn-lt"/>
              </a:rPr>
              <a:t>1</a:t>
            </a:r>
            <a:r>
              <a:rPr lang="zh-CN" altLang="zh-CN" sz="2000" dirty="0">
                <a:solidFill>
                  <a:schemeClr val="accent2">
                    <a:lumMod val="75000"/>
                  </a:schemeClr>
                </a:solidFill>
                <a:latin typeface="+mn-lt"/>
                <a:ea typeface="+mn-ea"/>
                <a:cs typeface="+mn-ea"/>
                <a:sym typeface="+mn-lt"/>
              </a:rPr>
              <a:t>．创建</a:t>
            </a:r>
            <a:r>
              <a:rPr lang="de-DE" altLang="zh-CN" sz="2000" dirty="0">
                <a:solidFill>
                  <a:schemeClr val="accent2">
                    <a:lumMod val="75000"/>
                  </a:schemeClr>
                </a:solidFill>
                <a:latin typeface="+mn-lt"/>
                <a:ea typeface="+mn-ea"/>
                <a:cs typeface="+mn-ea"/>
                <a:sym typeface="+mn-lt"/>
              </a:rPr>
              <a:t>Web</a:t>
            </a:r>
            <a:r>
              <a:rPr lang="zh-CN" altLang="zh-CN" sz="2000" dirty="0">
                <a:solidFill>
                  <a:schemeClr val="accent2">
                    <a:lumMod val="75000"/>
                  </a:schemeClr>
                </a:solidFill>
                <a:latin typeface="+mn-lt"/>
                <a:ea typeface="+mn-ea"/>
                <a:cs typeface="+mn-ea"/>
                <a:sym typeface="+mn-lt"/>
              </a:rPr>
              <a:t>应用</a:t>
            </a:r>
            <a:r>
              <a:rPr lang="de-DE" altLang="zh-CN" sz="2000" dirty="0">
                <a:solidFill>
                  <a:schemeClr val="accent2">
                    <a:lumMod val="75000"/>
                  </a:schemeClr>
                </a:solidFill>
                <a:latin typeface="+mn-lt"/>
                <a:ea typeface="+mn-ea"/>
                <a:cs typeface="+mn-ea"/>
                <a:sym typeface="+mn-lt"/>
              </a:rPr>
              <a:t>ch3</a:t>
            </a:r>
          </a:p>
          <a:p>
            <a:endParaRPr lang="de-DE"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2</a:t>
            </a:r>
            <a:r>
              <a:rPr lang="zh-CN" altLang="zh-CN" sz="2000" dirty="0">
                <a:solidFill>
                  <a:schemeClr val="accent2">
                    <a:lumMod val="75000"/>
                  </a:schemeClr>
                </a:solidFill>
                <a:latin typeface="+mn-lt"/>
                <a:ea typeface="+mn-ea"/>
                <a:cs typeface="+mn-ea"/>
                <a:sym typeface="+mn-lt"/>
              </a:rPr>
              <a:t>．创建</a:t>
            </a:r>
            <a:r>
              <a:rPr lang="de-DE" altLang="zh-CN" sz="2000" dirty="0">
                <a:solidFill>
                  <a:schemeClr val="accent2">
                    <a:lumMod val="75000"/>
                  </a:schemeClr>
                </a:solidFill>
                <a:latin typeface="+mn-lt"/>
                <a:ea typeface="+mn-ea"/>
                <a:cs typeface="+mn-ea"/>
                <a:sym typeface="+mn-lt"/>
              </a:rPr>
              <a:t>BeanClass</a:t>
            </a:r>
            <a:r>
              <a:rPr lang="zh-CN" altLang="zh-CN" sz="2000" dirty="0">
                <a:solidFill>
                  <a:schemeClr val="accent2">
                    <a:lumMod val="75000"/>
                  </a:schemeClr>
                </a:solidFill>
                <a:latin typeface="+mn-lt"/>
                <a:ea typeface="+mn-ea"/>
                <a:cs typeface="+mn-ea"/>
                <a:sym typeface="+mn-lt"/>
              </a:rPr>
              <a:t>类</a:t>
            </a:r>
            <a:endParaRPr lang="en-US" altLang="zh-CN" sz="2000" dirty="0">
              <a:solidFill>
                <a:schemeClr val="accent2">
                  <a:lumMod val="75000"/>
                </a:schemeClr>
              </a:solidFill>
              <a:latin typeface="+mn-lt"/>
              <a:ea typeface="+mn-ea"/>
              <a:cs typeface="+mn-ea"/>
              <a:sym typeface="+mn-lt"/>
            </a:endParaRPr>
          </a:p>
          <a:p>
            <a:endParaRPr lang="en-US"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3</a:t>
            </a:r>
            <a:r>
              <a:rPr lang="zh-CN" altLang="zh-CN" sz="2000" dirty="0">
                <a:solidFill>
                  <a:schemeClr val="accent2">
                    <a:lumMod val="75000"/>
                  </a:schemeClr>
                </a:solidFill>
                <a:latin typeface="+mn-lt"/>
                <a:ea typeface="+mn-ea"/>
                <a:cs typeface="+mn-ea"/>
                <a:sym typeface="+mn-lt"/>
              </a:rPr>
              <a:t>．创建配置文件</a:t>
            </a:r>
            <a:endParaRPr lang="en-US" altLang="zh-CN" sz="2000" dirty="0">
              <a:solidFill>
                <a:schemeClr val="accent2">
                  <a:lumMod val="75000"/>
                </a:schemeClr>
              </a:solidFill>
              <a:latin typeface="+mn-lt"/>
              <a:ea typeface="+mn-ea"/>
              <a:cs typeface="+mn-ea"/>
              <a:sym typeface="+mn-lt"/>
            </a:endParaRPr>
          </a:p>
          <a:p>
            <a:endParaRPr lang="en-US"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4</a:t>
            </a:r>
            <a:r>
              <a:rPr lang="zh-CN" altLang="zh-CN" sz="2000" dirty="0">
                <a:solidFill>
                  <a:schemeClr val="accent2">
                    <a:lumMod val="75000"/>
                  </a:schemeClr>
                </a:solidFill>
                <a:latin typeface="+mn-lt"/>
                <a:ea typeface="+mn-ea"/>
                <a:cs typeface="+mn-ea"/>
                <a:sym typeface="+mn-lt"/>
              </a:rPr>
              <a:t>．创建测试类</a:t>
            </a:r>
            <a:endParaRPr lang="zh-CN" altLang="en-US" sz="2000" dirty="0">
              <a:solidFill>
                <a:schemeClr val="accent2">
                  <a:lumMod val="75000"/>
                </a:schemeClr>
              </a:solidFill>
              <a:latin typeface="+mn-lt"/>
              <a:ea typeface="+mn-ea"/>
              <a:cs typeface="+mn-ea"/>
              <a:sym typeface="+mn-lt"/>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427344D-F5AC-47FD-A989-7131AE6C2202}"/>
              </a:ext>
            </a:extLst>
          </p:cNvPr>
          <p:cNvSpPr>
            <a:spLocks noGrp="1"/>
          </p:cNvSpPr>
          <p:nvPr>
            <p:ph type="title"/>
          </p:nvPr>
        </p:nvSpPr>
        <p:spPr>
          <a:xfrm>
            <a:off x="395288" y="125413"/>
            <a:ext cx="82296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．创建</a:t>
            </a:r>
            <a:r>
              <a:rPr lang="de-DE" altLang="zh-CN" sz="2400" dirty="0">
                <a:solidFill>
                  <a:schemeClr val="tx1"/>
                </a:solidFill>
                <a:latin typeface="+mn-lt"/>
                <a:ea typeface="+mn-ea"/>
                <a:cs typeface="+mn-ea"/>
                <a:sym typeface="+mn-lt"/>
              </a:rPr>
              <a:t>Web</a:t>
            </a:r>
            <a:r>
              <a:rPr lang="zh-CN" altLang="zh-CN" sz="2400" dirty="0">
                <a:solidFill>
                  <a:schemeClr val="tx1"/>
                </a:solidFill>
                <a:latin typeface="+mn-lt"/>
                <a:ea typeface="+mn-ea"/>
                <a:cs typeface="+mn-ea"/>
                <a:sym typeface="+mn-lt"/>
              </a:rPr>
              <a:t>应用</a:t>
            </a:r>
            <a:r>
              <a:rPr lang="de-DE" altLang="zh-CN" sz="2400" dirty="0">
                <a:solidFill>
                  <a:schemeClr val="tx1"/>
                </a:solidFill>
                <a:latin typeface="+mn-lt"/>
                <a:ea typeface="+mn-ea"/>
                <a:cs typeface="+mn-ea"/>
                <a:sym typeface="+mn-lt"/>
              </a:rPr>
              <a:t>ch3</a:t>
            </a:r>
            <a:endParaRPr lang="zh-CN" altLang="en-US" sz="2400" dirty="0">
              <a:solidFill>
                <a:schemeClr val="tx1"/>
              </a:solidFill>
              <a:latin typeface="+mn-lt"/>
              <a:ea typeface="+mn-ea"/>
              <a:cs typeface="+mn-ea"/>
              <a:sym typeface="+mn-lt"/>
            </a:endParaRPr>
          </a:p>
        </p:txBody>
      </p:sp>
      <p:pic>
        <p:nvPicPr>
          <p:cNvPr id="17411" name="Picture 2">
            <a:extLst>
              <a:ext uri="{FF2B5EF4-FFF2-40B4-BE49-F238E27FC236}">
                <a16:creationId xmlns:a16="http://schemas.microsoft.com/office/drawing/2014/main" id="{C712214A-F0B6-413C-A87D-3D451BDB1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52525"/>
            <a:ext cx="310515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02FA8C79-6773-4400-8C64-9ED8CD852005}"/>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A053E7B9-87E8-42B5-8E82-4F250BCFAEBC}"/>
              </a:ext>
            </a:extLst>
          </p:cNvPr>
          <p:cNvSpPr>
            <a:spLocks noGrp="1"/>
          </p:cNvSpPr>
          <p:nvPr>
            <p:ph type="title"/>
          </p:nvPr>
        </p:nvSpPr>
        <p:spPr>
          <a:xfrm>
            <a:off x="179512" y="593665"/>
            <a:ext cx="8229600" cy="7778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．创建</a:t>
            </a:r>
            <a:r>
              <a:rPr lang="de-DE" altLang="zh-CN" sz="2400" dirty="0">
                <a:solidFill>
                  <a:schemeClr val="tx1"/>
                </a:solidFill>
                <a:latin typeface="+mn-lt"/>
                <a:ea typeface="+mn-ea"/>
                <a:cs typeface="+mn-ea"/>
                <a:sym typeface="+mn-lt"/>
              </a:rPr>
              <a:t>BeanClass</a:t>
            </a:r>
            <a:r>
              <a:rPr lang="zh-CN" altLang="zh-CN" sz="2400" dirty="0">
                <a:solidFill>
                  <a:schemeClr val="tx1"/>
                </a:solidFill>
                <a:latin typeface="+mn-lt"/>
                <a:ea typeface="+mn-ea"/>
                <a:cs typeface="+mn-ea"/>
                <a:sym typeface="+mn-lt"/>
              </a:rPr>
              <a:t>类</a:t>
            </a:r>
            <a:endParaRPr lang="zh-CN" altLang="en-US" sz="2400" dirty="0">
              <a:solidFill>
                <a:schemeClr val="tx1"/>
              </a:solidFill>
              <a:latin typeface="+mn-lt"/>
              <a:ea typeface="+mn-ea"/>
              <a:cs typeface="+mn-ea"/>
              <a:sym typeface="+mn-lt"/>
            </a:endParaRPr>
          </a:p>
        </p:txBody>
      </p:sp>
      <p:sp>
        <p:nvSpPr>
          <p:cNvPr id="18435" name="文本框 3">
            <a:extLst>
              <a:ext uri="{FF2B5EF4-FFF2-40B4-BE49-F238E27FC236}">
                <a16:creationId xmlns:a16="http://schemas.microsoft.com/office/drawing/2014/main" id="{DCFD48C8-340D-4BBF-83F2-F536B74365CA}"/>
              </a:ext>
            </a:extLst>
          </p:cNvPr>
          <p:cNvSpPr txBox="1">
            <a:spLocks noChangeArrowheads="1"/>
          </p:cNvSpPr>
          <p:nvPr/>
        </p:nvSpPr>
        <p:spPr bwMode="auto">
          <a:xfrm>
            <a:off x="323528" y="1700808"/>
            <a:ext cx="87137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的</a:t>
            </a:r>
            <a:r>
              <a:rPr lang="de-DE" altLang="zh-CN" sz="2000" dirty="0">
                <a:latin typeface="+mn-lt"/>
                <a:ea typeface="+mn-ea"/>
                <a:cs typeface="+mn-ea"/>
                <a:sym typeface="+mn-lt"/>
              </a:rPr>
              <a:t>src</a:t>
            </a:r>
            <a:r>
              <a:rPr lang="zh-CN" altLang="zh-CN" sz="2000" dirty="0">
                <a:latin typeface="+mn-lt"/>
                <a:ea typeface="+mn-ea"/>
                <a:cs typeface="+mn-ea"/>
                <a:sym typeface="+mn-lt"/>
              </a:rPr>
              <a:t>目录下，创建</a:t>
            </a:r>
            <a:r>
              <a:rPr lang="de-DE" altLang="zh-CN" sz="2000" dirty="0">
                <a:latin typeface="+mn-lt"/>
                <a:ea typeface="+mn-ea"/>
                <a:cs typeface="+mn-ea"/>
                <a:sym typeface="+mn-lt"/>
              </a:rPr>
              <a:t>instance</a:t>
            </a:r>
            <a:r>
              <a:rPr lang="zh-CN" altLang="zh-CN" sz="2000" dirty="0">
                <a:latin typeface="+mn-lt"/>
                <a:ea typeface="+mn-ea"/>
                <a:cs typeface="+mn-ea"/>
                <a:sym typeface="+mn-lt"/>
              </a:rPr>
              <a:t>包，并在该包中创建</a:t>
            </a:r>
            <a:r>
              <a:rPr lang="de-DE" altLang="zh-CN" sz="2000" dirty="0">
                <a:latin typeface="+mn-lt"/>
                <a:ea typeface="+mn-ea"/>
                <a:cs typeface="+mn-ea"/>
                <a:sym typeface="+mn-lt"/>
              </a:rPr>
              <a:t>BeanClass</a:t>
            </a:r>
            <a:r>
              <a:rPr lang="zh-CN" altLang="zh-CN" sz="2000" dirty="0">
                <a:latin typeface="+mn-lt"/>
                <a:ea typeface="+mn-ea"/>
                <a:cs typeface="+mn-ea"/>
                <a:sym typeface="+mn-lt"/>
              </a:rPr>
              <a:t>类，代码如下</a:t>
            </a:r>
            <a:endParaRPr lang="en-US" altLang="zh-CN" sz="2000" dirty="0">
              <a:latin typeface="+mn-lt"/>
              <a:ea typeface="+mn-ea"/>
              <a:cs typeface="+mn-ea"/>
              <a:sym typeface="+mn-lt"/>
            </a:endParaRPr>
          </a:p>
          <a:p>
            <a:endParaRPr lang="en-US"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package instance;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public class BeanClass {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public String message;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public BeanClass()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message = "</a:t>
            </a:r>
            <a:r>
              <a:rPr lang="zh-CN" altLang="zh-CN" sz="2000" dirty="0">
                <a:solidFill>
                  <a:srgbClr val="0F06BA"/>
                </a:solidFill>
                <a:latin typeface="+mn-lt"/>
                <a:ea typeface="+mn-ea"/>
                <a:cs typeface="+mn-ea"/>
                <a:sym typeface="+mn-lt"/>
              </a:rPr>
              <a:t>构造方法实例化</a:t>
            </a:r>
            <a:r>
              <a:rPr lang="de-DE" altLang="zh-CN" sz="2000" dirty="0">
                <a:solidFill>
                  <a:srgbClr val="0F06BA"/>
                </a:solidFill>
                <a:latin typeface="+mn-lt"/>
                <a:ea typeface="+mn-ea"/>
                <a:cs typeface="+mn-ea"/>
                <a:sym typeface="+mn-lt"/>
              </a:rPr>
              <a:t>Bean";</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public BeanClass(String s)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message = s;</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a:t>
            </a:r>
            <a:endParaRPr lang="zh-CN" altLang="en-US" sz="2000" dirty="0">
              <a:solidFill>
                <a:srgbClr val="0F06BA"/>
              </a:solidFill>
              <a:latin typeface="+mn-lt"/>
              <a:ea typeface="+mn-ea"/>
              <a:cs typeface="+mn-ea"/>
              <a:sym typeface="+mn-lt"/>
            </a:endParaRPr>
          </a:p>
        </p:txBody>
      </p:sp>
      <p:sp>
        <p:nvSpPr>
          <p:cNvPr id="4" name="文本框 3">
            <a:extLst>
              <a:ext uri="{FF2B5EF4-FFF2-40B4-BE49-F238E27FC236}">
                <a16:creationId xmlns:a16="http://schemas.microsoft.com/office/drawing/2014/main" id="{BFFBEDD5-C2C1-4CDE-A24D-E2A6C30EE76A}"/>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780048A8-204F-4BBD-9FA7-1BFE3438C771}"/>
              </a:ext>
            </a:extLst>
          </p:cNvPr>
          <p:cNvSpPr txBox="1"/>
          <p:nvPr/>
        </p:nvSpPr>
        <p:spPr>
          <a:xfrm>
            <a:off x="4553156" y="6439668"/>
            <a:ext cx="4575242" cy="369332"/>
          </a:xfrm>
          <a:prstGeom prst="rect">
            <a:avLst/>
          </a:prstGeom>
          <a:noFill/>
        </p:spPr>
        <p:txBody>
          <a:bodyPr wrap="square">
            <a:spAutoFit/>
          </a:bodyPr>
          <a:lstStyle/>
          <a:p>
            <a:r>
              <a:rPr lang="zh-CN" altLang="en-US" dirty="0"/>
              <a:t>BeanClass.java</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F570238-264D-4862-97CF-9CA3B4108DA9}"/>
              </a:ext>
            </a:extLst>
          </p:cNvPr>
          <p:cNvSpPr>
            <a:spLocks noGrp="1"/>
          </p:cNvSpPr>
          <p:nvPr>
            <p:ph type="title"/>
          </p:nvPr>
        </p:nvSpPr>
        <p:spPr>
          <a:xfrm>
            <a:off x="215516" y="692696"/>
            <a:ext cx="8229600" cy="8509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．创建配置文件</a:t>
            </a:r>
            <a:endParaRPr lang="zh-CN" altLang="en-US" sz="2400" dirty="0">
              <a:solidFill>
                <a:schemeClr val="tx1"/>
              </a:solidFill>
              <a:latin typeface="+mn-lt"/>
              <a:ea typeface="+mn-ea"/>
              <a:cs typeface="+mn-ea"/>
              <a:sym typeface="+mn-lt"/>
            </a:endParaRPr>
          </a:p>
        </p:txBody>
      </p:sp>
      <p:sp>
        <p:nvSpPr>
          <p:cNvPr id="19459" name="文本框 3">
            <a:extLst>
              <a:ext uri="{FF2B5EF4-FFF2-40B4-BE49-F238E27FC236}">
                <a16:creationId xmlns:a16="http://schemas.microsoft.com/office/drawing/2014/main" id="{FE4CC80F-7C7B-49DE-86DC-4B5EC28EECB5}"/>
              </a:ext>
            </a:extLst>
          </p:cNvPr>
          <p:cNvSpPr txBox="1">
            <a:spLocks noChangeArrowheads="1"/>
          </p:cNvSpPr>
          <p:nvPr/>
        </p:nvSpPr>
        <p:spPr bwMode="auto">
          <a:xfrm>
            <a:off x="215516" y="1916832"/>
            <a:ext cx="871296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的</a:t>
            </a:r>
            <a:r>
              <a:rPr lang="de-DE" altLang="zh-CN" sz="2000" dirty="0">
                <a:latin typeface="+mn-lt"/>
                <a:ea typeface="+mn-ea"/>
                <a:cs typeface="+mn-ea"/>
                <a:sym typeface="+mn-lt"/>
              </a:rPr>
              <a:t>src</a:t>
            </a:r>
            <a:r>
              <a:rPr lang="zh-CN" altLang="zh-CN" sz="2000" dirty="0">
                <a:latin typeface="+mn-lt"/>
                <a:ea typeface="+mn-ea"/>
                <a:cs typeface="+mn-ea"/>
                <a:sym typeface="+mn-lt"/>
              </a:rPr>
              <a:t>目录下，创建</a:t>
            </a:r>
            <a:r>
              <a:rPr lang="de-DE" altLang="zh-CN" sz="2000" dirty="0">
                <a:latin typeface="+mn-lt"/>
                <a:ea typeface="+mn-ea"/>
                <a:cs typeface="+mn-ea"/>
                <a:sym typeface="+mn-lt"/>
              </a:rPr>
              <a:t>Spring</a:t>
            </a:r>
            <a:r>
              <a:rPr lang="zh-CN" altLang="zh-CN" sz="2000" dirty="0">
                <a:latin typeface="+mn-lt"/>
                <a:ea typeface="+mn-ea"/>
                <a:cs typeface="+mn-ea"/>
                <a:sym typeface="+mn-lt"/>
              </a:rPr>
              <a:t>的配置文件</a:t>
            </a:r>
            <a:r>
              <a:rPr lang="de-DE" altLang="zh-CN" sz="2000" dirty="0">
                <a:latin typeface="+mn-lt"/>
                <a:ea typeface="+mn-ea"/>
                <a:cs typeface="+mn-ea"/>
                <a:sym typeface="+mn-lt"/>
              </a:rPr>
              <a:t>applicationContext.xml</a:t>
            </a:r>
            <a:r>
              <a:rPr lang="zh-CN" altLang="zh-CN" sz="2000" dirty="0">
                <a:latin typeface="+mn-lt"/>
                <a:ea typeface="+mn-ea"/>
                <a:cs typeface="+mn-ea"/>
                <a:sym typeface="+mn-lt"/>
              </a:rPr>
              <a:t>，在配置文件中定义一个</a:t>
            </a:r>
            <a:r>
              <a:rPr lang="de-DE" altLang="zh-CN" sz="2000" dirty="0">
                <a:latin typeface="+mn-lt"/>
                <a:ea typeface="+mn-ea"/>
                <a:cs typeface="+mn-ea"/>
                <a:sym typeface="+mn-lt"/>
              </a:rPr>
              <a:t>id</a:t>
            </a:r>
            <a:r>
              <a:rPr lang="zh-CN" altLang="zh-CN" sz="2000" dirty="0">
                <a:latin typeface="+mn-lt"/>
                <a:ea typeface="+mn-ea"/>
                <a:cs typeface="+mn-ea"/>
                <a:sym typeface="+mn-lt"/>
              </a:rPr>
              <a:t>为</a:t>
            </a:r>
            <a:r>
              <a:rPr lang="de-DE" altLang="zh-CN" sz="2000" dirty="0">
                <a:latin typeface="+mn-lt"/>
                <a:ea typeface="+mn-ea"/>
                <a:cs typeface="+mn-ea"/>
                <a:sym typeface="+mn-lt"/>
              </a:rPr>
              <a:t>constructorInstance</a:t>
            </a:r>
            <a:r>
              <a:rPr lang="zh-CN" altLang="zh-CN" sz="2000" dirty="0">
                <a:latin typeface="+mn-lt"/>
                <a:ea typeface="+mn-ea"/>
                <a:cs typeface="+mn-ea"/>
                <a:sym typeface="+mn-lt"/>
              </a:rPr>
              <a:t>的</a:t>
            </a:r>
            <a:r>
              <a:rPr lang="de-DE" altLang="zh-CN" sz="2000" dirty="0">
                <a:latin typeface="+mn-lt"/>
                <a:ea typeface="+mn-ea"/>
                <a:cs typeface="+mn-ea"/>
                <a:sym typeface="+mn-lt"/>
              </a:rPr>
              <a:t>Bean</a:t>
            </a:r>
            <a:r>
              <a:rPr lang="zh-CN" altLang="zh-CN" sz="2000" dirty="0">
                <a:latin typeface="+mn-lt"/>
                <a:ea typeface="+mn-ea"/>
                <a:cs typeface="+mn-ea"/>
                <a:sym typeface="+mn-lt"/>
              </a:rPr>
              <a:t>，代码如下：</a:t>
            </a:r>
          </a:p>
          <a:p>
            <a:endParaRPr lang="de-DE" altLang="zh-CN" sz="2000" dirty="0">
              <a:latin typeface="+mn-lt"/>
              <a:ea typeface="+mn-ea"/>
              <a:cs typeface="+mn-ea"/>
              <a:sym typeface="+mn-lt"/>
            </a:endParaRPr>
          </a:p>
          <a:p>
            <a:r>
              <a:rPr lang="de-DE" altLang="zh-CN" sz="2000" dirty="0">
                <a:latin typeface="+mn-lt"/>
                <a:ea typeface="+mn-ea"/>
                <a:cs typeface="+mn-ea"/>
                <a:sym typeface="+mn-lt"/>
              </a:rPr>
              <a:t>&lt;?xml version="1.0" encoding="UTF-8"?&gt;</a:t>
            </a:r>
            <a:endParaRPr lang="zh-CN" altLang="zh-CN" sz="2000" dirty="0">
              <a:latin typeface="+mn-lt"/>
              <a:ea typeface="+mn-ea"/>
              <a:cs typeface="+mn-ea"/>
              <a:sym typeface="+mn-lt"/>
            </a:endParaRPr>
          </a:p>
          <a:p>
            <a:r>
              <a:rPr lang="de-DE" altLang="zh-CN" sz="2000" dirty="0">
                <a:latin typeface="+mn-lt"/>
                <a:ea typeface="+mn-ea"/>
                <a:cs typeface="+mn-ea"/>
                <a:sym typeface="+mn-lt"/>
              </a:rPr>
              <a:t>&lt;beans xmlns="http://www.springframework.org/schema/beans"</a:t>
            </a:r>
            <a:endParaRPr lang="zh-CN" altLang="zh-CN" sz="2000" dirty="0">
              <a:latin typeface="+mn-lt"/>
              <a:ea typeface="+mn-ea"/>
              <a:cs typeface="+mn-ea"/>
              <a:sym typeface="+mn-lt"/>
            </a:endParaRPr>
          </a:p>
          <a:p>
            <a:r>
              <a:rPr lang="de-DE" altLang="zh-CN" sz="2000" dirty="0">
                <a:latin typeface="+mn-lt"/>
                <a:ea typeface="+mn-ea"/>
                <a:cs typeface="+mn-ea"/>
                <a:sym typeface="+mn-lt"/>
              </a:rPr>
              <a:t>	xmlns:xsi="http://www.w3.org/2001/XMLSchema-instance"</a:t>
            </a:r>
            <a:endParaRPr lang="zh-CN" altLang="zh-CN" sz="2000" dirty="0">
              <a:latin typeface="+mn-lt"/>
              <a:ea typeface="+mn-ea"/>
              <a:cs typeface="+mn-ea"/>
              <a:sym typeface="+mn-lt"/>
            </a:endParaRPr>
          </a:p>
          <a:p>
            <a:r>
              <a:rPr lang="de-DE" altLang="zh-CN" sz="2000" dirty="0">
                <a:latin typeface="+mn-lt"/>
                <a:ea typeface="+mn-ea"/>
                <a:cs typeface="+mn-ea"/>
                <a:sym typeface="+mn-lt"/>
              </a:rPr>
              <a:t>	xsi:schemaLocation="http://www.springframework.org/schema/beans</a:t>
            </a:r>
            <a:endParaRPr lang="zh-CN" altLang="zh-CN" sz="2000" dirty="0">
              <a:latin typeface="+mn-lt"/>
              <a:ea typeface="+mn-ea"/>
              <a:cs typeface="+mn-ea"/>
              <a:sym typeface="+mn-lt"/>
            </a:endParaRPr>
          </a:p>
          <a:p>
            <a:r>
              <a:rPr lang="de-DE" altLang="zh-CN" sz="2000" dirty="0">
                <a:latin typeface="+mn-lt"/>
                <a:ea typeface="+mn-ea"/>
                <a:cs typeface="+mn-ea"/>
                <a:sym typeface="+mn-lt"/>
              </a:rPr>
              <a:t>        http://www.springframework.org/schema/beans/spring-beans.xsd"&gt;</a:t>
            </a:r>
            <a:endParaRPr lang="zh-CN" altLang="zh-CN" sz="2000" dirty="0">
              <a:latin typeface="+mn-lt"/>
              <a:ea typeface="+mn-ea"/>
              <a:cs typeface="+mn-ea"/>
              <a:sym typeface="+mn-lt"/>
            </a:endParaRPr>
          </a:p>
          <a:p>
            <a:r>
              <a:rPr lang="de-DE" altLang="zh-CN" sz="2000" dirty="0">
                <a:latin typeface="+mn-lt"/>
                <a:ea typeface="+mn-ea"/>
                <a:cs typeface="+mn-ea"/>
                <a:sym typeface="+mn-lt"/>
              </a:rPr>
              <a:t>   	&lt;!-- </a:t>
            </a:r>
            <a:r>
              <a:rPr lang="zh-CN" altLang="zh-CN" sz="2000" dirty="0">
                <a:latin typeface="+mn-lt"/>
                <a:ea typeface="+mn-ea"/>
                <a:cs typeface="+mn-ea"/>
                <a:sym typeface="+mn-lt"/>
              </a:rPr>
              <a:t>构造方法实例化</a:t>
            </a:r>
            <a:r>
              <a:rPr lang="de-DE" altLang="zh-CN" sz="2000" dirty="0">
                <a:latin typeface="+mn-lt"/>
                <a:ea typeface="+mn-ea"/>
                <a:cs typeface="+mn-ea"/>
                <a:sym typeface="+mn-lt"/>
              </a:rPr>
              <a:t>Bean --&gt;</a:t>
            </a:r>
            <a:endParaRPr lang="zh-CN" altLang="zh-CN" sz="2000" dirty="0">
              <a:latin typeface="+mn-lt"/>
              <a:ea typeface="+mn-ea"/>
              <a:cs typeface="+mn-ea"/>
              <a:sym typeface="+mn-lt"/>
            </a:endParaRPr>
          </a:p>
          <a:p>
            <a:r>
              <a:rPr lang="de-DE" altLang="zh-CN" sz="2000" dirty="0">
                <a:latin typeface="+mn-lt"/>
                <a:ea typeface="+mn-ea"/>
                <a:cs typeface="+mn-ea"/>
                <a:sym typeface="+mn-lt"/>
              </a:rPr>
              <a:t>	</a:t>
            </a:r>
            <a:r>
              <a:rPr lang="de-DE" altLang="zh-CN" sz="2000" dirty="0">
                <a:solidFill>
                  <a:srgbClr val="0F06BA"/>
                </a:solidFill>
                <a:latin typeface="+mn-lt"/>
                <a:ea typeface="+mn-ea"/>
                <a:cs typeface="+mn-ea"/>
                <a:sym typeface="+mn-lt"/>
              </a:rPr>
              <a:t>&lt;bean id="constructorInstance" class="instance.BeanClass"/&gt;</a:t>
            </a:r>
            <a:endParaRPr lang="zh-CN" altLang="zh-CN" sz="2000" dirty="0">
              <a:solidFill>
                <a:srgbClr val="0F06BA"/>
              </a:solidFill>
              <a:latin typeface="+mn-lt"/>
              <a:ea typeface="+mn-ea"/>
              <a:cs typeface="+mn-ea"/>
              <a:sym typeface="+mn-lt"/>
            </a:endParaRPr>
          </a:p>
          <a:p>
            <a:r>
              <a:rPr lang="de-DE" altLang="zh-CN" sz="2000" dirty="0">
                <a:latin typeface="+mn-lt"/>
                <a:ea typeface="+mn-ea"/>
                <a:cs typeface="+mn-ea"/>
                <a:sym typeface="+mn-lt"/>
              </a:rPr>
              <a:t>&lt;/beans&gt;</a:t>
            </a:r>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D62C69F2-DC04-49DA-91C7-B0EA707EB7B3}"/>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4241F043-E5C4-4893-89E8-2FE1CE3A1E54}"/>
              </a:ext>
            </a:extLst>
          </p:cNvPr>
          <p:cNvSpPr txBox="1"/>
          <p:nvPr/>
        </p:nvSpPr>
        <p:spPr>
          <a:xfrm>
            <a:off x="4572000" y="6413356"/>
            <a:ext cx="4575242" cy="369332"/>
          </a:xfrm>
          <a:prstGeom prst="rect">
            <a:avLst/>
          </a:prstGeom>
          <a:noFill/>
        </p:spPr>
        <p:txBody>
          <a:bodyPr wrap="square">
            <a:spAutoFit/>
          </a:bodyPr>
          <a:lstStyle/>
          <a:p>
            <a:r>
              <a:rPr lang="zh-CN" altLang="en-US" dirty="0"/>
              <a:t>applicationContext.xml</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7E9CA528-7E45-4FA8-ACB1-99368FF7DE34}"/>
              </a:ext>
            </a:extLst>
          </p:cNvPr>
          <p:cNvSpPr>
            <a:spLocks noGrp="1"/>
          </p:cNvSpPr>
          <p:nvPr>
            <p:ph type="title"/>
          </p:nvPr>
        </p:nvSpPr>
        <p:spPr>
          <a:xfrm>
            <a:off x="179512" y="635471"/>
            <a:ext cx="8229600" cy="84931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4</a:t>
            </a:r>
            <a:r>
              <a:rPr lang="zh-CN" altLang="zh-CN" sz="2400" dirty="0">
                <a:solidFill>
                  <a:schemeClr val="tx1"/>
                </a:solidFill>
                <a:latin typeface="+mn-lt"/>
                <a:ea typeface="+mn-ea"/>
                <a:cs typeface="+mn-ea"/>
                <a:sym typeface="+mn-lt"/>
              </a:rPr>
              <a:t>．创建测试类</a:t>
            </a:r>
            <a:endParaRPr lang="zh-CN" altLang="en-US" sz="2400" dirty="0">
              <a:solidFill>
                <a:schemeClr val="tx1"/>
              </a:solidFill>
              <a:latin typeface="+mn-lt"/>
              <a:ea typeface="+mn-ea"/>
              <a:cs typeface="+mn-ea"/>
              <a:sym typeface="+mn-lt"/>
            </a:endParaRPr>
          </a:p>
        </p:txBody>
      </p:sp>
      <p:sp>
        <p:nvSpPr>
          <p:cNvPr id="20483" name="文本框 3">
            <a:extLst>
              <a:ext uri="{FF2B5EF4-FFF2-40B4-BE49-F238E27FC236}">
                <a16:creationId xmlns:a16="http://schemas.microsoft.com/office/drawing/2014/main" id="{02FEF486-DE8B-49E4-8757-46D2BF7F5CCC}"/>
              </a:ext>
            </a:extLst>
          </p:cNvPr>
          <p:cNvSpPr txBox="1">
            <a:spLocks noChangeArrowheads="1"/>
          </p:cNvSpPr>
          <p:nvPr/>
        </p:nvSpPr>
        <p:spPr bwMode="auto">
          <a:xfrm>
            <a:off x="251520" y="1340768"/>
            <a:ext cx="8795717"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的</a:t>
            </a:r>
            <a:r>
              <a:rPr lang="de-DE" altLang="zh-CN" sz="2000" dirty="0">
                <a:latin typeface="+mn-lt"/>
                <a:ea typeface="+mn-ea"/>
                <a:cs typeface="+mn-ea"/>
                <a:sym typeface="+mn-lt"/>
              </a:rPr>
              <a:t>src</a:t>
            </a:r>
            <a:r>
              <a:rPr lang="zh-CN" altLang="zh-CN" sz="2000" dirty="0">
                <a:latin typeface="+mn-lt"/>
                <a:ea typeface="+mn-ea"/>
                <a:cs typeface="+mn-ea"/>
                <a:sym typeface="+mn-lt"/>
              </a:rPr>
              <a:t>目录下创建</a:t>
            </a:r>
            <a:r>
              <a:rPr lang="de-DE" altLang="zh-CN" sz="2000" dirty="0">
                <a:latin typeface="+mn-lt"/>
                <a:ea typeface="+mn-ea"/>
                <a:cs typeface="+mn-ea"/>
                <a:sym typeface="+mn-lt"/>
              </a:rPr>
              <a:t>test</a:t>
            </a:r>
            <a:r>
              <a:rPr lang="zh-CN" altLang="zh-CN" sz="2000" dirty="0">
                <a:latin typeface="+mn-lt"/>
                <a:ea typeface="+mn-ea"/>
                <a:cs typeface="+mn-ea"/>
                <a:sym typeface="+mn-lt"/>
              </a:rPr>
              <a:t>包，并在该包下创建测试类</a:t>
            </a:r>
            <a:r>
              <a:rPr lang="de-DE" altLang="zh-CN" sz="2000" dirty="0">
                <a:latin typeface="+mn-lt"/>
                <a:ea typeface="+mn-ea"/>
                <a:cs typeface="+mn-ea"/>
                <a:sym typeface="+mn-lt"/>
              </a:rPr>
              <a:t>TestInstance</a:t>
            </a:r>
            <a:r>
              <a:rPr lang="zh-CN" altLang="zh-CN" sz="2000" dirty="0">
                <a:latin typeface="+mn-lt"/>
                <a:ea typeface="+mn-ea"/>
                <a:cs typeface="+mn-ea"/>
                <a:sym typeface="+mn-lt"/>
              </a:rPr>
              <a:t>，代码如下</a:t>
            </a:r>
          </a:p>
          <a:p>
            <a:endParaRPr lang="de-DE" altLang="zh-CN" sz="2000" dirty="0">
              <a:latin typeface="+mn-lt"/>
              <a:ea typeface="+mn-ea"/>
              <a:cs typeface="+mn-ea"/>
              <a:sym typeface="+mn-lt"/>
            </a:endParaRPr>
          </a:p>
          <a:p>
            <a:r>
              <a:rPr lang="de-DE" altLang="zh-CN" sz="2000" dirty="0">
                <a:latin typeface="+mn-lt"/>
                <a:ea typeface="+mn-ea"/>
                <a:cs typeface="+mn-ea"/>
                <a:sym typeface="+mn-lt"/>
              </a:rPr>
              <a:t>package test;</a:t>
            </a:r>
            <a:endParaRPr lang="zh-CN" altLang="zh-CN" sz="2000" dirty="0">
              <a:latin typeface="+mn-lt"/>
              <a:ea typeface="+mn-ea"/>
              <a:cs typeface="+mn-ea"/>
              <a:sym typeface="+mn-lt"/>
            </a:endParaRPr>
          </a:p>
          <a:p>
            <a:r>
              <a:rPr lang="de-DE" altLang="zh-CN" sz="2000" dirty="0">
                <a:latin typeface="+mn-lt"/>
                <a:ea typeface="+mn-ea"/>
                <a:cs typeface="+mn-ea"/>
                <a:sym typeface="+mn-lt"/>
              </a:rPr>
              <a:t>import org.springframework.context.ApplicationContext;</a:t>
            </a:r>
            <a:endParaRPr lang="zh-CN" altLang="zh-CN" sz="2000" dirty="0">
              <a:latin typeface="+mn-lt"/>
              <a:ea typeface="+mn-ea"/>
              <a:cs typeface="+mn-ea"/>
              <a:sym typeface="+mn-lt"/>
            </a:endParaRPr>
          </a:p>
          <a:p>
            <a:r>
              <a:rPr lang="de-DE" altLang="zh-CN" sz="2000" dirty="0">
                <a:latin typeface="+mn-lt"/>
                <a:ea typeface="+mn-ea"/>
                <a:cs typeface="+mn-ea"/>
                <a:sym typeface="+mn-lt"/>
              </a:rPr>
              <a:t>import org.springframework.context.support.ClassPathXmlApplicationContext;</a:t>
            </a:r>
            <a:endParaRPr lang="zh-CN" altLang="zh-CN" sz="2000" dirty="0">
              <a:latin typeface="+mn-lt"/>
              <a:ea typeface="+mn-ea"/>
              <a:cs typeface="+mn-ea"/>
              <a:sym typeface="+mn-lt"/>
            </a:endParaRPr>
          </a:p>
          <a:p>
            <a:r>
              <a:rPr lang="de-DE" altLang="zh-CN" sz="2000" dirty="0">
                <a:latin typeface="+mn-lt"/>
                <a:ea typeface="+mn-ea"/>
                <a:cs typeface="+mn-ea"/>
                <a:sym typeface="+mn-lt"/>
              </a:rPr>
              <a:t>import instance.BeanClass;</a:t>
            </a:r>
            <a:endParaRPr lang="zh-CN" altLang="zh-CN" sz="2000" dirty="0">
              <a:latin typeface="+mn-lt"/>
              <a:ea typeface="+mn-ea"/>
              <a:cs typeface="+mn-ea"/>
              <a:sym typeface="+mn-lt"/>
            </a:endParaRPr>
          </a:p>
          <a:p>
            <a:r>
              <a:rPr lang="de-DE" altLang="zh-CN" sz="2000" dirty="0">
                <a:latin typeface="+mn-lt"/>
                <a:ea typeface="+mn-ea"/>
                <a:cs typeface="+mn-ea"/>
                <a:sym typeface="+mn-lt"/>
              </a:rPr>
              <a:t>public class TestInstance {</a:t>
            </a:r>
            <a:endParaRPr lang="zh-CN" altLang="zh-CN" sz="2000" dirty="0">
              <a:latin typeface="+mn-lt"/>
              <a:ea typeface="+mn-ea"/>
              <a:cs typeface="+mn-ea"/>
              <a:sym typeface="+mn-lt"/>
            </a:endParaRPr>
          </a:p>
          <a:p>
            <a:r>
              <a:rPr lang="de-DE" altLang="zh-CN" sz="2000" dirty="0">
                <a:latin typeface="+mn-lt"/>
                <a:ea typeface="+mn-ea"/>
                <a:cs typeface="+mn-ea"/>
                <a:sym typeface="+mn-lt"/>
              </a:rPr>
              <a:t>	public static void main(String[] args) {</a:t>
            </a:r>
            <a:endParaRPr lang="zh-CN" altLang="zh-CN" sz="2000" dirty="0">
              <a:latin typeface="+mn-lt"/>
              <a:ea typeface="+mn-ea"/>
              <a:cs typeface="+mn-ea"/>
              <a:sym typeface="+mn-lt"/>
            </a:endParaRPr>
          </a:p>
          <a:p>
            <a:r>
              <a:rPr lang="de-DE" altLang="zh-CN" sz="2000" dirty="0">
                <a:latin typeface="+mn-lt"/>
                <a:ea typeface="+mn-ea"/>
                <a:cs typeface="+mn-ea"/>
                <a:sym typeface="+mn-lt"/>
              </a:rPr>
              <a:t>		//</a:t>
            </a:r>
            <a:r>
              <a:rPr lang="zh-CN" altLang="zh-CN" sz="2000" dirty="0">
                <a:latin typeface="+mn-lt"/>
                <a:ea typeface="+mn-ea"/>
                <a:cs typeface="+mn-ea"/>
                <a:sym typeface="+mn-lt"/>
              </a:rPr>
              <a:t>初始化</a:t>
            </a:r>
            <a:r>
              <a:rPr lang="de-DE" altLang="zh-CN" sz="2000" dirty="0">
                <a:latin typeface="+mn-lt"/>
                <a:ea typeface="+mn-ea"/>
                <a:cs typeface="+mn-ea"/>
                <a:sym typeface="+mn-lt"/>
              </a:rPr>
              <a:t>Spring</a:t>
            </a:r>
            <a:r>
              <a:rPr lang="zh-CN" altLang="zh-CN" sz="2000" dirty="0">
                <a:latin typeface="+mn-lt"/>
                <a:ea typeface="+mn-ea"/>
                <a:cs typeface="+mn-ea"/>
                <a:sym typeface="+mn-lt"/>
              </a:rPr>
              <a:t>容器</a:t>
            </a:r>
            <a:r>
              <a:rPr lang="de-DE" altLang="zh-CN" sz="2000" dirty="0">
                <a:latin typeface="+mn-lt"/>
                <a:ea typeface="+mn-ea"/>
                <a:cs typeface="+mn-ea"/>
                <a:sym typeface="+mn-lt"/>
              </a:rPr>
              <a:t>ApplicationContext</a:t>
            </a:r>
            <a:r>
              <a:rPr lang="zh-CN" altLang="zh-CN" sz="2000" dirty="0">
                <a:latin typeface="+mn-lt"/>
                <a:ea typeface="+mn-ea"/>
                <a:cs typeface="+mn-ea"/>
                <a:sym typeface="+mn-lt"/>
              </a:rPr>
              <a:t>，加载配置文件</a:t>
            </a:r>
          </a:p>
          <a:p>
            <a:r>
              <a:rPr lang="de-DE" altLang="zh-CN" sz="2000" dirty="0">
                <a:latin typeface="+mn-lt"/>
                <a:ea typeface="+mn-ea"/>
                <a:cs typeface="+mn-ea"/>
                <a:sym typeface="+mn-lt"/>
              </a:rPr>
              <a:t>		ApplicationContext appCon = new ClassPathXmlApplicationContext("applicationContext.xml");</a:t>
            </a:r>
            <a:endParaRPr lang="zh-CN" altLang="zh-CN" sz="2000" dirty="0">
              <a:latin typeface="+mn-lt"/>
              <a:ea typeface="+mn-ea"/>
              <a:cs typeface="+mn-ea"/>
              <a:sym typeface="+mn-lt"/>
            </a:endParaRPr>
          </a:p>
          <a:p>
            <a:r>
              <a:rPr lang="de-DE" altLang="zh-CN" sz="2000" dirty="0">
                <a:latin typeface="+mn-lt"/>
                <a:ea typeface="+mn-ea"/>
                <a:cs typeface="+mn-ea"/>
                <a:sym typeface="+mn-lt"/>
              </a:rPr>
              <a:t>		</a:t>
            </a:r>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测试构造方法实例化</a:t>
            </a:r>
            <a:r>
              <a:rPr lang="de-DE" altLang="zh-CN" sz="2000" dirty="0">
                <a:solidFill>
                  <a:srgbClr val="0F06BA"/>
                </a:solidFill>
                <a:latin typeface="+mn-lt"/>
                <a:ea typeface="+mn-ea"/>
                <a:cs typeface="+mn-ea"/>
                <a:sym typeface="+mn-lt"/>
              </a:rPr>
              <a:t>Bean</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BeanClass b1 = (BeanClass)appCon.getBean("constructorInstance");</a:t>
            </a:r>
            <a:endParaRPr lang="zh-CN" altLang="zh-CN" sz="2000" dirty="0">
              <a:solidFill>
                <a:srgbClr val="0F06BA"/>
              </a:solidFill>
              <a:latin typeface="+mn-lt"/>
              <a:ea typeface="+mn-ea"/>
              <a:cs typeface="+mn-ea"/>
              <a:sym typeface="+mn-lt"/>
            </a:endParaRPr>
          </a:p>
          <a:p>
            <a:r>
              <a:rPr lang="de-DE" altLang="zh-CN" sz="2000" dirty="0">
                <a:latin typeface="+mn-lt"/>
                <a:ea typeface="+mn-ea"/>
                <a:cs typeface="+mn-ea"/>
                <a:sym typeface="+mn-lt"/>
              </a:rPr>
              <a:t>		System.out.println(b1+ b1.message);</a:t>
            </a:r>
            <a:endParaRPr lang="zh-CN" altLang="zh-CN" sz="2000" dirty="0">
              <a:latin typeface="+mn-lt"/>
              <a:ea typeface="+mn-ea"/>
              <a:cs typeface="+mn-ea"/>
              <a:sym typeface="+mn-lt"/>
            </a:endParaRPr>
          </a:p>
          <a:p>
            <a:r>
              <a:rPr lang="de-DE" altLang="zh-CN" sz="2000" dirty="0">
                <a:latin typeface="+mn-lt"/>
                <a:ea typeface="+mn-ea"/>
                <a:cs typeface="+mn-ea"/>
                <a:sym typeface="+mn-lt"/>
              </a:rPr>
              <a:t>	}</a:t>
            </a:r>
            <a:endParaRPr lang="zh-CN" altLang="zh-CN" sz="2000" dirty="0">
              <a:latin typeface="+mn-lt"/>
              <a:ea typeface="+mn-ea"/>
              <a:cs typeface="+mn-ea"/>
              <a:sym typeface="+mn-lt"/>
            </a:endParaRPr>
          </a:p>
          <a:p>
            <a:r>
              <a:rPr lang="de-DE" altLang="zh-CN" sz="2000" dirty="0">
                <a:latin typeface="+mn-lt"/>
                <a:ea typeface="+mn-ea"/>
                <a:cs typeface="+mn-ea"/>
                <a:sym typeface="+mn-lt"/>
              </a:rPr>
              <a:t>}</a:t>
            </a:r>
            <a:endParaRPr lang="zh-CN" altLang="en-US" sz="2000" dirty="0">
              <a:latin typeface="+mn-lt"/>
              <a:ea typeface="+mn-ea"/>
              <a:cs typeface="+mn-ea"/>
              <a:sym typeface="+mn-lt"/>
            </a:endParaRPr>
          </a:p>
        </p:txBody>
      </p:sp>
      <p:pic>
        <p:nvPicPr>
          <p:cNvPr id="20484" name="Picture 2">
            <a:extLst>
              <a:ext uri="{FF2B5EF4-FFF2-40B4-BE49-F238E27FC236}">
                <a16:creationId xmlns:a16="http://schemas.microsoft.com/office/drawing/2014/main" id="{5255100A-BC41-44B5-81C6-725763055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71673"/>
            <a:ext cx="52673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50D8FD01-9580-4CDB-8CF4-B5C815EAFF69}"/>
              </a:ext>
            </a:extLst>
          </p:cNvPr>
          <p:cNvSpPr txBox="1"/>
          <p:nvPr/>
        </p:nvSpPr>
        <p:spPr>
          <a:xfrm>
            <a:off x="4540747" y="6444044"/>
            <a:ext cx="4575242" cy="369332"/>
          </a:xfrm>
          <a:prstGeom prst="rect">
            <a:avLst/>
          </a:prstGeom>
          <a:noFill/>
        </p:spPr>
        <p:txBody>
          <a:bodyPr wrap="square">
            <a:spAutoFit/>
          </a:bodyPr>
          <a:lstStyle/>
          <a:p>
            <a:r>
              <a:rPr lang="zh-CN" altLang="en-US" dirty="0"/>
              <a:t>TestInstance.java</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FD90F604-304F-405E-B050-3D5D5F3D38C6}"/>
              </a:ext>
            </a:extLst>
          </p:cNvPr>
          <p:cNvSpPr>
            <a:spLocks noGrp="1"/>
          </p:cNvSpPr>
          <p:nvPr>
            <p:ph type="title"/>
          </p:nvPr>
        </p:nvSpPr>
        <p:spPr>
          <a:xfrm>
            <a:off x="250825" y="616788"/>
            <a:ext cx="8229600" cy="7778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1.1.1  Spring</a:t>
            </a:r>
            <a:r>
              <a:rPr lang="zh-CN" altLang="zh-CN" sz="3200" dirty="0">
                <a:latin typeface="+mn-lt"/>
                <a:ea typeface="+mn-ea"/>
                <a:cs typeface="+mn-ea"/>
                <a:sym typeface="+mn-lt"/>
              </a:rPr>
              <a:t>的由来</a:t>
            </a:r>
            <a:endParaRPr lang="zh-CN" altLang="en-US" sz="3200" dirty="0">
              <a:latin typeface="+mn-lt"/>
              <a:ea typeface="+mn-ea"/>
              <a:cs typeface="+mn-ea"/>
              <a:sym typeface="+mn-lt"/>
            </a:endParaRPr>
          </a:p>
        </p:txBody>
      </p:sp>
      <p:sp>
        <p:nvSpPr>
          <p:cNvPr id="15363" name="文本框 3">
            <a:extLst>
              <a:ext uri="{FF2B5EF4-FFF2-40B4-BE49-F238E27FC236}">
                <a16:creationId xmlns:a16="http://schemas.microsoft.com/office/drawing/2014/main" id="{3052492A-6BD6-47DF-BEC2-C4F3DE8FA5FC}"/>
              </a:ext>
            </a:extLst>
          </p:cNvPr>
          <p:cNvSpPr txBox="1">
            <a:spLocks noChangeArrowheads="1"/>
          </p:cNvSpPr>
          <p:nvPr/>
        </p:nvSpPr>
        <p:spPr bwMode="auto">
          <a:xfrm>
            <a:off x="250825" y="1412875"/>
            <a:ext cx="8785225" cy="235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anose="05000000000000000000" pitchFamily="2" charset="2"/>
              <a:buChar char="ü"/>
            </a:pPr>
            <a:r>
              <a:rPr lang="de-DE" altLang="zh-CN" sz="2000" dirty="0">
                <a:latin typeface="+mn-lt"/>
                <a:ea typeface="+mn-ea"/>
                <a:cs typeface="+mn-ea"/>
                <a:sym typeface="+mn-lt"/>
              </a:rPr>
              <a:t>Spring</a:t>
            </a:r>
            <a:r>
              <a:rPr lang="zh-CN" altLang="zh-CN" sz="2000" dirty="0">
                <a:latin typeface="+mn-lt"/>
                <a:ea typeface="+mn-ea"/>
                <a:cs typeface="+mn-ea"/>
                <a:sym typeface="+mn-lt"/>
              </a:rPr>
              <a:t>是一个轻量级</a:t>
            </a:r>
            <a:r>
              <a:rPr lang="de-DE" altLang="zh-CN" sz="2000" dirty="0">
                <a:latin typeface="+mn-lt"/>
                <a:ea typeface="+mn-ea"/>
                <a:cs typeface="+mn-ea"/>
                <a:sym typeface="+mn-lt"/>
              </a:rPr>
              <a:t>Java </a:t>
            </a:r>
            <a:r>
              <a:rPr lang="zh-CN" altLang="zh-CN" sz="2000" dirty="0">
                <a:latin typeface="+mn-lt"/>
                <a:ea typeface="+mn-ea"/>
                <a:cs typeface="+mn-ea"/>
                <a:sym typeface="+mn-lt"/>
              </a:rPr>
              <a:t>开发框架，最早由</a:t>
            </a:r>
            <a:r>
              <a:rPr lang="de-DE" altLang="zh-CN" sz="2000" dirty="0">
                <a:latin typeface="+mn-lt"/>
                <a:ea typeface="+mn-ea"/>
                <a:cs typeface="+mn-ea"/>
                <a:sym typeface="+mn-lt"/>
              </a:rPr>
              <a:t>Rod Johnson</a:t>
            </a:r>
            <a:r>
              <a:rPr lang="zh-CN" altLang="zh-CN" sz="2000" dirty="0">
                <a:latin typeface="+mn-lt"/>
                <a:ea typeface="+mn-ea"/>
                <a:cs typeface="+mn-ea"/>
                <a:sym typeface="+mn-lt"/>
              </a:rPr>
              <a:t>创建</a:t>
            </a:r>
            <a:endParaRPr lang="en-US" altLang="zh-CN" sz="2000" dirty="0">
              <a:latin typeface="+mn-lt"/>
              <a:ea typeface="+mn-ea"/>
              <a:cs typeface="+mn-ea"/>
              <a:sym typeface="+mn-lt"/>
            </a:endParaRPr>
          </a:p>
          <a:p>
            <a:pPr marL="342900" indent="-342900">
              <a:lnSpc>
                <a:spcPct val="150000"/>
              </a:lnSpc>
              <a:buFont typeface="Wingdings" panose="05000000000000000000" pitchFamily="2" charset="2"/>
              <a:buChar char="ü"/>
            </a:pPr>
            <a:r>
              <a:rPr lang="zh-CN" altLang="zh-CN" sz="2000" dirty="0">
                <a:latin typeface="+mn-lt"/>
                <a:ea typeface="+mn-ea"/>
                <a:cs typeface="+mn-ea"/>
                <a:sym typeface="+mn-lt"/>
              </a:rPr>
              <a:t>目的是为了解决企业级应用开发的业务逻辑层和其他各层的</a:t>
            </a:r>
            <a:r>
              <a:rPr lang="zh-CN" altLang="zh-CN" sz="2000" dirty="0">
                <a:solidFill>
                  <a:srgbClr val="0F06BA"/>
                </a:solidFill>
                <a:latin typeface="+mn-lt"/>
                <a:ea typeface="+mn-ea"/>
                <a:cs typeface="+mn-ea"/>
                <a:sym typeface="+mn-lt"/>
              </a:rPr>
              <a:t>耦合问题</a:t>
            </a:r>
            <a:r>
              <a:rPr lang="zh-CN" altLang="zh-CN" sz="2000" dirty="0">
                <a:latin typeface="+mn-lt"/>
                <a:ea typeface="+mn-ea"/>
                <a:cs typeface="+mn-ea"/>
                <a:sym typeface="+mn-lt"/>
              </a:rPr>
              <a:t>。</a:t>
            </a:r>
            <a:endParaRPr lang="en-US" altLang="zh-CN" sz="2000" dirty="0">
              <a:latin typeface="+mn-lt"/>
              <a:ea typeface="+mn-ea"/>
              <a:cs typeface="+mn-ea"/>
              <a:sym typeface="+mn-lt"/>
            </a:endParaRPr>
          </a:p>
          <a:p>
            <a:pPr marL="342900" indent="-342900">
              <a:lnSpc>
                <a:spcPct val="150000"/>
              </a:lnSpc>
              <a:buFont typeface="Wingdings" panose="05000000000000000000" pitchFamily="2" charset="2"/>
              <a:buChar char="ü"/>
            </a:pPr>
            <a:r>
              <a:rPr lang="zh-CN" altLang="zh-CN" sz="2000" dirty="0">
                <a:latin typeface="+mn-lt"/>
                <a:ea typeface="+mn-ea"/>
                <a:cs typeface="+mn-ea"/>
                <a:sym typeface="+mn-lt"/>
              </a:rPr>
              <a:t>它是一个分层的</a:t>
            </a:r>
            <a:r>
              <a:rPr lang="de-DE" altLang="zh-CN" sz="2000" dirty="0">
                <a:latin typeface="+mn-lt"/>
                <a:ea typeface="+mn-ea"/>
                <a:cs typeface="+mn-ea"/>
                <a:sym typeface="+mn-lt"/>
              </a:rPr>
              <a:t>JavaSE/EEfull-stack(</a:t>
            </a:r>
            <a:r>
              <a:rPr lang="zh-CN" altLang="zh-CN" sz="2000" dirty="0">
                <a:latin typeface="+mn-lt"/>
                <a:ea typeface="+mn-ea"/>
                <a:cs typeface="+mn-ea"/>
                <a:sym typeface="+mn-lt"/>
              </a:rPr>
              <a:t>一站式</a:t>
            </a:r>
            <a:r>
              <a:rPr lang="de-DE" altLang="zh-CN" sz="2000" dirty="0">
                <a:latin typeface="+mn-lt"/>
                <a:ea typeface="+mn-ea"/>
                <a:cs typeface="+mn-ea"/>
                <a:sym typeface="+mn-lt"/>
              </a:rPr>
              <a:t>) </a:t>
            </a:r>
            <a:r>
              <a:rPr lang="zh-CN" altLang="zh-CN" sz="2000" dirty="0">
                <a:latin typeface="+mn-lt"/>
                <a:ea typeface="+mn-ea"/>
                <a:cs typeface="+mn-ea"/>
                <a:sym typeface="+mn-lt"/>
              </a:rPr>
              <a:t>轻量级开源框架，为开发</a:t>
            </a:r>
            <a:r>
              <a:rPr lang="de-DE" altLang="zh-CN" sz="2000" dirty="0">
                <a:latin typeface="+mn-lt"/>
                <a:ea typeface="+mn-ea"/>
                <a:cs typeface="+mn-ea"/>
                <a:sym typeface="+mn-lt"/>
              </a:rPr>
              <a:t>Java</a:t>
            </a:r>
            <a:r>
              <a:rPr lang="zh-CN" altLang="zh-CN" sz="2000" dirty="0">
                <a:latin typeface="+mn-lt"/>
                <a:ea typeface="+mn-ea"/>
                <a:cs typeface="+mn-ea"/>
                <a:sym typeface="+mn-lt"/>
              </a:rPr>
              <a:t>应用程序提供全面的基础架构支持。</a:t>
            </a:r>
            <a:endParaRPr lang="en-US" altLang="zh-CN" sz="2000" dirty="0">
              <a:latin typeface="+mn-lt"/>
              <a:ea typeface="+mn-ea"/>
              <a:cs typeface="+mn-ea"/>
              <a:sym typeface="+mn-lt"/>
            </a:endParaRPr>
          </a:p>
          <a:p>
            <a:pPr marL="342900" indent="-342900">
              <a:lnSpc>
                <a:spcPct val="150000"/>
              </a:lnSpc>
              <a:buFont typeface="Wingdings" panose="05000000000000000000" pitchFamily="2" charset="2"/>
              <a:buChar char="ü"/>
            </a:pPr>
            <a:r>
              <a:rPr lang="en-US" altLang="zh-CN" sz="2000" dirty="0">
                <a:latin typeface="+mn-lt"/>
                <a:ea typeface="+mn-ea"/>
                <a:cs typeface="+mn-ea"/>
                <a:sym typeface="+mn-lt"/>
              </a:rPr>
              <a:t>Spring</a:t>
            </a:r>
            <a:r>
              <a:rPr lang="zh-CN" altLang="zh-CN" sz="2000" dirty="0">
                <a:latin typeface="+mn-lt"/>
                <a:ea typeface="+mn-ea"/>
                <a:cs typeface="+mn-ea"/>
                <a:sym typeface="+mn-lt"/>
              </a:rPr>
              <a:t>负责基础架构，因此</a:t>
            </a:r>
            <a:r>
              <a:rPr lang="en-US" altLang="zh-CN" sz="2000" dirty="0">
                <a:latin typeface="+mn-lt"/>
                <a:ea typeface="+mn-ea"/>
                <a:cs typeface="+mn-ea"/>
                <a:sym typeface="+mn-lt"/>
              </a:rPr>
              <a:t>Java</a:t>
            </a:r>
            <a:r>
              <a:rPr lang="zh-CN" altLang="zh-CN" sz="2000" dirty="0">
                <a:latin typeface="+mn-lt"/>
                <a:ea typeface="+mn-ea"/>
                <a:cs typeface="+mn-ea"/>
                <a:sym typeface="+mn-lt"/>
              </a:rPr>
              <a:t>开发者可以专注于应用程序的开发。</a:t>
            </a:r>
            <a:endParaRPr lang="zh-CN" altLang="en-US" sz="2000" dirty="0">
              <a:latin typeface="+mn-lt"/>
              <a:ea typeface="+mn-ea"/>
              <a:cs typeface="+mn-ea"/>
              <a:sym typeface="+mn-lt"/>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0CDD5B5D-EC11-48CB-BEF7-98031935F16D}"/>
              </a:ext>
            </a:extLst>
          </p:cNvPr>
          <p:cNvSpPr>
            <a:spLocks noGrp="1"/>
          </p:cNvSpPr>
          <p:nvPr>
            <p:ph type="title"/>
          </p:nvPr>
        </p:nvSpPr>
        <p:spPr>
          <a:xfrm>
            <a:off x="107950" y="542132"/>
            <a:ext cx="8229600" cy="8493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3.2.2  </a:t>
            </a:r>
            <a:r>
              <a:rPr lang="zh-CN" altLang="zh-CN" sz="3200" dirty="0">
                <a:latin typeface="+mn-lt"/>
                <a:ea typeface="+mn-ea"/>
                <a:cs typeface="+mn-ea"/>
                <a:sym typeface="+mn-lt"/>
              </a:rPr>
              <a:t>静态工厂实例化</a:t>
            </a:r>
            <a:endParaRPr lang="zh-CN" altLang="en-US" sz="3200" dirty="0">
              <a:latin typeface="+mn-lt"/>
              <a:ea typeface="+mn-ea"/>
              <a:cs typeface="+mn-ea"/>
              <a:sym typeface="+mn-lt"/>
            </a:endParaRPr>
          </a:p>
        </p:txBody>
      </p:sp>
      <p:sp>
        <p:nvSpPr>
          <p:cNvPr id="21507" name="文本框 3">
            <a:extLst>
              <a:ext uri="{FF2B5EF4-FFF2-40B4-BE49-F238E27FC236}">
                <a16:creationId xmlns:a16="http://schemas.microsoft.com/office/drawing/2014/main" id="{94E0DB76-E9FF-47CA-8D23-289DD48DE6A6}"/>
              </a:ext>
            </a:extLst>
          </p:cNvPr>
          <p:cNvSpPr txBox="1">
            <a:spLocks noChangeArrowheads="1"/>
          </p:cNvSpPr>
          <p:nvPr/>
        </p:nvSpPr>
        <p:spPr bwMode="auto">
          <a:xfrm>
            <a:off x="107950" y="1388451"/>
            <a:ext cx="89281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使用静态工厂实例化</a:t>
            </a:r>
            <a:r>
              <a:rPr lang="de-DE" altLang="zh-CN" sz="2000" dirty="0">
                <a:latin typeface="+mn-lt"/>
                <a:ea typeface="+mn-ea"/>
                <a:cs typeface="+mn-ea"/>
                <a:sym typeface="+mn-lt"/>
              </a:rPr>
              <a:t>Bean</a:t>
            </a:r>
            <a:r>
              <a:rPr lang="zh-CN" altLang="zh-CN" sz="2000" dirty="0">
                <a:latin typeface="+mn-lt"/>
                <a:ea typeface="+mn-ea"/>
                <a:cs typeface="+mn-ea"/>
                <a:sym typeface="+mn-lt"/>
              </a:rPr>
              <a:t>时，要求开发者在工厂类中创建一个静态方法来创建</a:t>
            </a:r>
            <a:r>
              <a:rPr lang="de-DE" altLang="zh-CN" sz="2000" dirty="0">
                <a:latin typeface="+mn-lt"/>
                <a:ea typeface="+mn-ea"/>
                <a:cs typeface="+mn-ea"/>
                <a:sym typeface="+mn-lt"/>
              </a:rPr>
              <a:t>Bean</a:t>
            </a:r>
            <a:r>
              <a:rPr lang="zh-CN" altLang="zh-CN" sz="2000" dirty="0">
                <a:latin typeface="+mn-lt"/>
                <a:ea typeface="+mn-ea"/>
                <a:cs typeface="+mn-ea"/>
                <a:sym typeface="+mn-lt"/>
              </a:rPr>
              <a:t>的实例。配置</a:t>
            </a:r>
            <a:r>
              <a:rPr lang="de-DE" altLang="zh-CN" sz="2000" dirty="0">
                <a:latin typeface="+mn-lt"/>
                <a:ea typeface="+mn-ea"/>
                <a:cs typeface="+mn-ea"/>
                <a:sym typeface="+mn-lt"/>
              </a:rPr>
              <a:t>Bean</a:t>
            </a:r>
            <a:r>
              <a:rPr lang="zh-CN" altLang="zh-CN" sz="2000" dirty="0">
                <a:latin typeface="+mn-lt"/>
                <a:ea typeface="+mn-ea"/>
                <a:cs typeface="+mn-ea"/>
                <a:sym typeface="+mn-lt"/>
              </a:rPr>
              <a:t>时，</a:t>
            </a:r>
            <a:r>
              <a:rPr lang="de-DE" altLang="zh-CN" sz="2000" dirty="0">
                <a:latin typeface="+mn-lt"/>
                <a:ea typeface="+mn-ea"/>
                <a:cs typeface="+mn-ea"/>
                <a:sym typeface="+mn-lt"/>
              </a:rPr>
              <a:t>class</a:t>
            </a:r>
            <a:r>
              <a:rPr lang="zh-CN" altLang="zh-CN" sz="2000" dirty="0">
                <a:latin typeface="+mn-lt"/>
                <a:ea typeface="+mn-ea"/>
                <a:cs typeface="+mn-ea"/>
                <a:sym typeface="+mn-lt"/>
              </a:rPr>
              <a:t>属性指定静态工厂类，同时还需要使用</a:t>
            </a:r>
            <a:r>
              <a:rPr lang="de-DE" altLang="zh-CN" sz="2000" dirty="0">
                <a:latin typeface="+mn-lt"/>
                <a:ea typeface="+mn-ea"/>
                <a:cs typeface="+mn-ea"/>
                <a:sym typeface="+mn-lt"/>
              </a:rPr>
              <a:t>factory-method</a:t>
            </a:r>
            <a:r>
              <a:rPr lang="zh-CN" altLang="zh-CN" sz="2000" dirty="0">
                <a:latin typeface="+mn-lt"/>
                <a:ea typeface="+mn-ea"/>
                <a:cs typeface="+mn-ea"/>
                <a:sym typeface="+mn-lt"/>
              </a:rPr>
              <a:t>属性指定工厂类中的静态方法。</a:t>
            </a:r>
            <a:endParaRPr lang="zh-CN" altLang="en-US" sz="2000" dirty="0">
              <a:latin typeface="+mn-lt"/>
              <a:ea typeface="+mn-ea"/>
              <a:cs typeface="+mn-ea"/>
              <a:sym typeface="+mn-lt"/>
            </a:endParaRPr>
          </a:p>
        </p:txBody>
      </p:sp>
      <p:sp>
        <p:nvSpPr>
          <p:cNvPr id="21508" name="文本框 4">
            <a:extLst>
              <a:ext uri="{FF2B5EF4-FFF2-40B4-BE49-F238E27FC236}">
                <a16:creationId xmlns:a16="http://schemas.microsoft.com/office/drawing/2014/main" id="{28F3C2D4-73C5-4833-B456-2CF9FE99514A}"/>
              </a:ext>
            </a:extLst>
          </p:cNvPr>
          <p:cNvSpPr txBox="1">
            <a:spLocks noChangeArrowheads="1"/>
          </p:cNvSpPr>
          <p:nvPr/>
        </p:nvSpPr>
        <p:spPr bwMode="auto">
          <a:xfrm>
            <a:off x="467544" y="2636912"/>
            <a:ext cx="787000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solidFill>
                  <a:schemeClr val="accent2">
                    <a:lumMod val="75000"/>
                  </a:schemeClr>
                </a:solidFill>
                <a:latin typeface="+mn-lt"/>
                <a:ea typeface="+mn-ea"/>
                <a:cs typeface="+mn-ea"/>
                <a:sym typeface="+mn-lt"/>
              </a:rPr>
              <a:t>1</a:t>
            </a:r>
            <a:r>
              <a:rPr lang="zh-CN" altLang="zh-CN" sz="2000" dirty="0">
                <a:solidFill>
                  <a:schemeClr val="accent2">
                    <a:lumMod val="75000"/>
                  </a:schemeClr>
                </a:solidFill>
                <a:latin typeface="+mn-lt"/>
                <a:ea typeface="+mn-ea"/>
                <a:cs typeface="+mn-ea"/>
                <a:sym typeface="+mn-lt"/>
              </a:rPr>
              <a:t>．创建工厂类</a:t>
            </a:r>
            <a:r>
              <a:rPr lang="de-DE" altLang="zh-CN" sz="2000" dirty="0">
                <a:solidFill>
                  <a:schemeClr val="accent2">
                    <a:lumMod val="75000"/>
                  </a:schemeClr>
                </a:solidFill>
                <a:latin typeface="+mn-lt"/>
                <a:ea typeface="+mn-ea"/>
                <a:cs typeface="+mn-ea"/>
                <a:sym typeface="+mn-lt"/>
              </a:rPr>
              <a:t>BeanStaticFactory</a:t>
            </a:r>
          </a:p>
          <a:p>
            <a:endParaRPr lang="de-DE"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2</a:t>
            </a:r>
            <a:r>
              <a:rPr lang="zh-CN" altLang="zh-CN" sz="2000" dirty="0">
                <a:solidFill>
                  <a:schemeClr val="accent2">
                    <a:lumMod val="75000"/>
                  </a:schemeClr>
                </a:solidFill>
                <a:latin typeface="+mn-lt"/>
                <a:ea typeface="+mn-ea"/>
                <a:cs typeface="+mn-ea"/>
                <a:sym typeface="+mn-lt"/>
              </a:rPr>
              <a:t>．编辑配置文件</a:t>
            </a:r>
            <a:endParaRPr lang="en-US" altLang="zh-CN" sz="2000" dirty="0">
              <a:solidFill>
                <a:schemeClr val="accent2">
                  <a:lumMod val="75000"/>
                </a:schemeClr>
              </a:solidFill>
              <a:latin typeface="+mn-lt"/>
              <a:ea typeface="+mn-ea"/>
              <a:cs typeface="+mn-ea"/>
              <a:sym typeface="+mn-lt"/>
            </a:endParaRPr>
          </a:p>
          <a:p>
            <a:endParaRPr lang="en-US"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3</a:t>
            </a:r>
            <a:r>
              <a:rPr lang="zh-CN" altLang="zh-CN" sz="2000" dirty="0">
                <a:solidFill>
                  <a:schemeClr val="accent2">
                    <a:lumMod val="75000"/>
                  </a:schemeClr>
                </a:solidFill>
                <a:latin typeface="+mn-lt"/>
                <a:ea typeface="+mn-ea"/>
                <a:cs typeface="+mn-ea"/>
                <a:sym typeface="+mn-lt"/>
              </a:rPr>
              <a:t>．添加测试代码</a:t>
            </a:r>
            <a:endParaRPr lang="zh-CN" altLang="en-US" sz="2000" dirty="0">
              <a:solidFill>
                <a:schemeClr val="accent2">
                  <a:lumMod val="75000"/>
                </a:schemeClr>
              </a:solidFill>
              <a:latin typeface="+mn-lt"/>
              <a:ea typeface="+mn-ea"/>
              <a:cs typeface="+mn-ea"/>
              <a:sym typeface="+mn-lt"/>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694EBACF-B698-462B-A4B3-7A46B4FE9C6B}"/>
              </a:ext>
            </a:extLst>
          </p:cNvPr>
          <p:cNvSpPr>
            <a:spLocks noGrp="1"/>
          </p:cNvSpPr>
          <p:nvPr>
            <p:ph type="title"/>
          </p:nvPr>
        </p:nvSpPr>
        <p:spPr>
          <a:xfrm>
            <a:off x="179388" y="692696"/>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．创建工厂类</a:t>
            </a:r>
            <a:r>
              <a:rPr lang="de-DE" altLang="zh-CN" sz="2400" dirty="0">
                <a:solidFill>
                  <a:schemeClr val="tx1"/>
                </a:solidFill>
                <a:latin typeface="+mn-lt"/>
                <a:ea typeface="+mn-ea"/>
                <a:cs typeface="+mn-ea"/>
                <a:sym typeface="+mn-lt"/>
              </a:rPr>
              <a:t>BeanStaticFactory</a:t>
            </a:r>
            <a:endParaRPr lang="zh-CN" altLang="en-US" sz="2400" dirty="0">
              <a:solidFill>
                <a:schemeClr val="tx1"/>
              </a:solidFill>
              <a:latin typeface="+mn-lt"/>
              <a:ea typeface="+mn-ea"/>
              <a:cs typeface="+mn-ea"/>
              <a:sym typeface="+mn-lt"/>
            </a:endParaRPr>
          </a:p>
        </p:txBody>
      </p:sp>
      <p:sp>
        <p:nvSpPr>
          <p:cNvPr id="22531" name="文本框 3">
            <a:extLst>
              <a:ext uri="{FF2B5EF4-FFF2-40B4-BE49-F238E27FC236}">
                <a16:creationId xmlns:a16="http://schemas.microsoft.com/office/drawing/2014/main" id="{1037B8CF-660A-4029-B061-32DA0C1394A1}"/>
              </a:ext>
            </a:extLst>
          </p:cNvPr>
          <p:cNvSpPr txBox="1">
            <a:spLocks noChangeArrowheads="1"/>
          </p:cNvSpPr>
          <p:nvPr/>
        </p:nvSpPr>
        <p:spPr bwMode="auto">
          <a:xfrm>
            <a:off x="251520" y="1412776"/>
            <a:ext cx="87851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instance</a:t>
            </a:r>
            <a:r>
              <a:rPr lang="zh-CN" altLang="zh-CN" sz="2000" dirty="0">
                <a:latin typeface="+mn-lt"/>
                <a:ea typeface="+mn-ea"/>
                <a:cs typeface="+mn-ea"/>
                <a:sym typeface="+mn-lt"/>
              </a:rPr>
              <a:t>包中，创建工厂类</a:t>
            </a:r>
            <a:r>
              <a:rPr lang="de-DE" altLang="zh-CN" sz="2000" dirty="0">
                <a:latin typeface="+mn-lt"/>
                <a:ea typeface="+mn-ea"/>
                <a:cs typeface="+mn-ea"/>
                <a:sym typeface="+mn-lt"/>
              </a:rPr>
              <a:t>BeanStaticFactory</a:t>
            </a:r>
            <a:r>
              <a:rPr lang="zh-CN" altLang="zh-CN" sz="2000" dirty="0">
                <a:latin typeface="+mn-lt"/>
                <a:ea typeface="+mn-ea"/>
                <a:cs typeface="+mn-ea"/>
                <a:sym typeface="+mn-lt"/>
              </a:rPr>
              <a:t>，该类中有个静态方法来实例化对象，具体代码如下：</a:t>
            </a:r>
          </a:p>
          <a:p>
            <a:endParaRPr lang="de-DE" altLang="zh-CN" sz="2000" dirty="0">
              <a:latin typeface="+mn-lt"/>
              <a:ea typeface="+mn-ea"/>
              <a:cs typeface="+mn-ea"/>
              <a:sym typeface="+mn-lt"/>
            </a:endParaRPr>
          </a:p>
          <a:p>
            <a:r>
              <a:rPr lang="de-DE" altLang="zh-CN" sz="2000" dirty="0">
                <a:latin typeface="+mn-lt"/>
                <a:ea typeface="+mn-ea"/>
                <a:cs typeface="+mn-ea"/>
                <a:sym typeface="+mn-lt"/>
              </a:rPr>
              <a:t>package instance;</a:t>
            </a:r>
            <a:endParaRPr lang="zh-CN" altLang="zh-CN" sz="2000" dirty="0">
              <a:latin typeface="+mn-lt"/>
              <a:ea typeface="+mn-ea"/>
              <a:cs typeface="+mn-ea"/>
              <a:sym typeface="+mn-lt"/>
            </a:endParaRPr>
          </a:p>
          <a:p>
            <a:r>
              <a:rPr lang="de-DE" altLang="zh-CN" sz="2000" dirty="0">
                <a:latin typeface="+mn-lt"/>
                <a:ea typeface="+mn-ea"/>
                <a:cs typeface="+mn-ea"/>
                <a:sym typeface="+mn-lt"/>
              </a:rPr>
              <a:t>public class BeanStaticFactory {</a:t>
            </a:r>
            <a:endParaRPr lang="zh-CN" altLang="zh-CN" sz="2000" dirty="0">
              <a:latin typeface="+mn-lt"/>
              <a:ea typeface="+mn-ea"/>
              <a:cs typeface="+mn-ea"/>
              <a:sym typeface="+mn-lt"/>
            </a:endParaRPr>
          </a:p>
          <a:p>
            <a:r>
              <a:rPr lang="de-DE" altLang="zh-CN" sz="2000" dirty="0">
                <a:latin typeface="+mn-lt"/>
                <a:ea typeface="+mn-ea"/>
                <a:cs typeface="+mn-ea"/>
                <a:sym typeface="+mn-lt"/>
              </a:rPr>
              <a:t>	</a:t>
            </a:r>
            <a:r>
              <a:rPr lang="de-DE" altLang="zh-CN" sz="2000" dirty="0">
                <a:solidFill>
                  <a:srgbClr val="0F06BA"/>
                </a:solidFill>
                <a:latin typeface="+mn-lt"/>
                <a:ea typeface="+mn-ea"/>
                <a:cs typeface="+mn-ea"/>
                <a:sym typeface="+mn-lt"/>
              </a:rPr>
              <a:t>private static BeanClass beanInstance = new BeanClass("</a:t>
            </a:r>
            <a:r>
              <a:rPr lang="zh-CN" altLang="zh-CN" sz="2000" dirty="0">
                <a:solidFill>
                  <a:srgbClr val="0F06BA"/>
                </a:solidFill>
                <a:latin typeface="+mn-lt"/>
                <a:ea typeface="+mn-ea"/>
                <a:cs typeface="+mn-ea"/>
                <a:sym typeface="+mn-lt"/>
              </a:rPr>
              <a:t>调用静态工厂方法实例化</a:t>
            </a:r>
            <a:r>
              <a:rPr lang="de-DE" altLang="zh-CN" sz="2000" dirty="0">
                <a:solidFill>
                  <a:srgbClr val="0F06BA"/>
                </a:solidFill>
                <a:latin typeface="+mn-lt"/>
                <a:ea typeface="+mn-ea"/>
                <a:cs typeface="+mn-ea"/>
                <a:sym typeface="+mn-lt"/>
              </a:rPr>
              <a:t>Bean");</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public static BeanClass createInstance()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return beanInstance;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de-DE" altLang="zh-CN" sz="2000" dirty="0">
                <a:latin typeface="+mn-lt"/>
                <a:ea typeface="+mn-ea"/>
                <a:cs typeface="+mn-ea"/>
                <a:sym typeface="+mn-lt"/>
              </a:rPr>
              <a:t>}</a:t>
            </a:r>
            <a:endParaRPr lang="zh-CN" altLang="en-US" sz="2000" dirty="0">
              <a:latin typeface="+mn-lt"/>
              <a:ea typeface="+mn-ea"/>
              <a:cs typeface="+mn-ea"/>
              <a:sym typeface="+mn-lt"/>
            </a:endParaRPr>
          </a:p>
        </p:txBody>
      </p:sp>
      <p:sp>
        <p:nvSpPr>
          <p:cNvPr id="5" name="文本框 4">
            <a:extLst>
              <a:ext uri="{FF2B5EF4-FFF2-40B4-BE49-F238E27FC236}">
                <a16:creationId xmlns:a16="http://schemas.microsoft.com/office/drawing/2014/main" id="{1F9AFD7E-1EEC-438C-8260-80442BE39D88}"/>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7" name="文本框 6">
            <a:extLst>
              <a:ext uri="{FF2B5EF4-FFF2-40B4-BE49-F238E27FC236}">
                <a16:creationId xmlns:a16="http://schemas.microsoft.com/office/drawing/2014/main" id="{82113255-2F46-4836-B88E-B2789DA5E738}"/>
              </a:ext>
            </a:extLst>
          </p:cNvPr>
          <p:cNvSpPr txBox="1"/>
          <p:nvPr/>
        </p:nvSpPr>
        <p:spPr>
          <a:xfrm>
            <a:off x="4572000" y="6420496"/>
            <a:ext cx="4575242" cy="369332"/>
          </a:xfrm>
          <a:prstGeom prst="rect">
            <a:avLst/>
          </a:prstGeom>
          <a:noFill/>
        </p:spPr>
        <p:txBody>
          <a:bodyPr wrap="square">
            <a:spAutoFit/>
          </a:bodyPr>
          <a:lstStyle/>
          <a:p>
            <a:r>
              <a:rPr lang="zh-CN" altLang="en-US" dirty="0"/>
              <a:t>BeanStaticFactory.java</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4AA9D6E2-2960-40C3-91A7-A2E0679AA11D}"/>
              </a:ext>
            </a:extLst>
          </p:cNvPr>
          <p:cNvSpPr>
            <a:spLocks noGrp="1"/>
          </p:cNvSpPr>
          <p:nvPr>
            <p:ph type="title"/>
          </p:nvPr>
        </p:nvSpPr>
        <p:spPr>
          <a:xfrm>
            <a:off x="131614" y="623508"/>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．编辑配置文件</a:t>
            </a:r>
            <a:endParaRPr lang="zh-CN" altLang="en-US" sz="2400" dirty="0">
              <a:solidFill>
                <a:schemeClr val="tx1"/>
              </a:solidFill>
              <a:latin typeface="+mn-lt"/>
              <a:ea typeface="+mn-ea"/>
              <a:cs typeface="+mn-ea"/>
              <a:sym typeface="+mn-lt"/>
            </a:endParaRPr>
          </a:p>
        </p:txBody>
      </p:sp>
      <p:sp>
        <p:nvSpPr>
          <p:cNvPr id="23555" name="文本框 3">
            <a:extLst>
              <a:ext uri="{FF2B5EF4-FFF2-40B4-BE49-F238E27FC236}">
                <a16:creationId xmlns:a16="http://schemas.microsoft.com/office/drawing/2014/main" id="{AAFA9156-12EE-44BD-B486-E4A316B1A8C8}"/>
              </a:ext>
            </a:extLst>
          </p:cNvPr>
          <p:cNvSpPr txBox="1">
            <a:spLocks noChangeArrowheads="1"/>
          </p:cNvSpPr>
          <p:nvPr/>
        </p:nvSpPr>
        <p:spPr bwMode="auto">
          <a:xfrm>
            <a:off x="251520" y="1341438"/>
            <a:ext cx="889248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在配置文件</a:t>
            </a:r>
            <a:r>
              <a:rPr lang="de-DE" altLang="zh-CN" sz="2000" dirty="0">
                <a:latin typeface="+mn-lt"/>
                <a:ea typeface="+mn-ea"/>
                <a:cs typeface="+mn-ea"/>
                <a:sym typeface="+mn-lt"/>
              </a:rPr>
              <a:t>applicationContext.xml</a:t>
            </a:r>
            <a:r>
              <a:rPr lang="zh-CN" altLang="zh-CN" sz="2000" dirty="0">
                <a:latin typeface="+mn-lt"/>
                <a:ea typeface="+mn-ea"/>
                <a:cs typeface="+mn-ea"/>
                <a:sym typeface="+mn-lt"/>
              </a:rPr>
              <a:t>中，添加如下配置代码：</a:t>
            </a:r>
          </a:p>
          <a:p>
            <a:endParaRPr lang="de-DE"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&lt;!-- </a:t>
            </a:r>
            <a:r>
              <a:rPr lang="zh-CN" altLang="zh-CN" sz="2000" dirty="0">
                <a:solidFill>
                  <a:srgbClr val="0F06BA"/>
                </a:solidFill>
                <a:latin typeface="+mn-lt"/>
                <a:ea typeface="+mn-ea"/>
                <a:cs typeface="+mn-ea"/>
                <a:sym typeface="+mn-lt"/>
              </a:rPr>
              <a:t>静态工厂方法实例化</a:t>
            </a:r>
            <a:r>
              <a:rPr lang="de-DE" altLang="zh-CN" sz="2000" dirty="0">
                <a:solidFill>
                  <a:srgbClr val="0F06BA"/>
                </a:solidFill>
                <a:latin typeface="+mn-lt"/>
                <a:ea typeface="+mn-ea"/>
                <a:cs typeface="+mn-ea"/>
                <a:sym typeface="+mn-lt"/>
              </a:rPr>
              <a:t>Bean</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createInstance</a:t>
            </a:r>
            <a:r>
              <a:rPr lang="zh-CN" altLang="zh-CN" sz="2000" dirty="0">
                <a:solidFill>
                  <a:srgbClr val="0F06BA"/>
                </a:solidFill>
                <a:latin typeface="+mn-lt"/>
                <a:ea typeface="+mn-ea"/>
                <a:cs typeface="+mn-ea"/>
                <a:sym typeface="+mn-lt"/>
              </a:rPr>
              <a:t>为静态工厂类</a:t>
            </a:r>
            <a:r>
              <a:rPr lang="de-DE" altLang="zh-CN" sz="2000" dirty="0">
                <a:solidFill>
                  <a:srgbClr val="0F06BA"/>
                </a:solidFill>
                <a:latin typeface="+mn-lt"/>
                <a:ea typeface="+mn-ea"/>
                <a:cs typeface="+mn-ea"/>
                <a:sym typeface="+mn-lt"/>
              </a:rPr>
              <a:t>BeanStaticFactory</a:t>
            </a:r>
            <a:r>
              <a:rPr lang="zh-CN" altLang="zh-CN" sz="2000" dirty="0">
                <a:solidFill>
                  <a:srgbClr val="0F06BA"/>
                </a:solidFill>
                <a:latin typeface="+mn-lt"/>
                <a:ea typeface="+mn-ea"/>
                <a:cs typeface="+mn-ea"/>
                <a:sym typeface="+mn-lt"/>
              </a:rPr>
              <a:t>中的静态方法</a:t>
            </a:r>
            <a:r>
              <a:rPr lang="de-DE" altLang="zh-CN" sz="2000" dirty="0">
                <a:solidFill>
                  <a:srgbClr val="0F06BA"/>
                </a:solidFill>
                <a:latin typeface="+mn-lt"/>
                <a:ea typeface="+mn-ea"/>
                <a:cs typeface="+mn-ea"/>
                <a:sym typeface="+mn-lt"/>
              </a:rPr>
              <a:t>--&gt;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&lt;bean id="staticFactoryInstance" class="instance.BeanStaticFactory" factory-method="createInstance"/&gt;</a:t>
            </a:r>
            <a:endParaRPr lang="zh-CN" altLang="en-US" sz="2000" dirty="0">
              <a:solidFill>
                <a:srgbClr val="0F06BA"/>
              </a:solidFill>
              <a:latin typeface="+mn-lt"/>
              <a:ea typeface="+mn-ea"/>
              <a:cs typeface="+mn-ea"/>
              <a:sym typeface="+mn-lt"/>
            </a:endParaRPr>
          </a:p>
        </p:txBody>
      </p:sp>
      <p:sp>
        <p:nvSpPr>
          <p:cNvPr id="4" name="文本框 3">
            <a:extLst>
              <a:ext uri="{FF2B5EF4-FFF2-40B4-BE49-F238E27FC236}">
                <a16:creationId xmlns:a16="http://schemas.microsoft.com/office/drawing/2014/main" id="{B57EA444-EF36-4C22-8ECD-F6392A090222}"/>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1DE072D0-3154-4608-B632-F650874D8736}"/>
              </a:ext>
            </a:extLst>
          </p:cNvPr>
          <p:cNvSpPr txBox="1"/>
          <p:nvPr/>
        </p:nvSpPr>
        <p:spPr>
          <a:xfrm>
            <a:off x="4572000" y="6413356"/>
            <a:ext cx="4575242" cy="369332"/>
          </a:xfrm>
          <a:prstGeom prst="rect">
            <a:avLst/>
          </a:prstGeom>
          <a:noFill/>
        </p:spPr>
        <p:txBody>
          <a:bodyPr wrap="square">
            <a:spAutoFit/>
          </a:bodyPr>
          <a:lstStyle/>
          <a:p>
            <a:r>
              <a:rPr lang="zh-CN" altLang="en-US" dirty="0"/>
              <a:t>applicationContext.xml</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20DBEB13-8DD5-4015-BD92-0ABCB9F37624}"/>
              </a:ext>
            </a:extLst>
          </p:cNvPr>
          <p:cNvSpPr>
            <a:spLocks noGrp="1"/>
          </p:cNvSpPr>
          <p:nvPr>
            <p:ph type="title"/>
          </p:nvPr>
        </p:nvSpPr>
        <p:spPr>
          <a:xfrm>
            <a:off x="179512" y="632036"/>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．添加测试代码</a:t>
            </a:r>
            <a:endParaRPr lang="zh-CN" altLang="en-US" sz="2400" dirty="0">
              <a:solidFill>
                <a:schemeClr val="tx1"/>
              </a:solidFill>
              <a:latin typeface="+mn-lt"/>
              <a:ea typeface="+mn-ea"/>
              <a:cs typeface="+mn-ea"/>
              <a:sym typeface="+mn-lt"/>
            </a:endParaRPr>
          </a:p>
        </p:txBody>
      </p:sp>
      <p:sp>
        <p:nvSpPr>
          <p:cNvPr id="24579" name="文本框 3">
            <a:extLst>
              <a:ext uri="{FF2B5EF4-FFF2-40B4-BE49-F238E27FC236}">
                <a16:creationId xmlns:a16="http://schemas.microsoft.com/office/drawing/2014/main" id="{5C7BC33F-F60A-48A9-AD71-8F1A9C572986}"/>
              </a:ext>
            </a:extLst>
          </p:cNvPr>
          <p:cNvSpPr txBox="1">
            <a:spLocks noChangeArrowheads="1"/>
          </p:cNvSpPr>
          <p:nvPr/>
        </p:nvSpPr>
        <p:spPr bwMode="auto">
          <a:xfrm>
            <a:off x="467544" y="1412776"/>
            <a:ext cx="842449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在测试类</a:t>
            </a:r>
            <a:r>
              <a:rPr lang="de-DE" altLang="zh-CN" sz="2000" dirty="0">
                <a:latin typeface="+mn-lt"/>
                <a:ea typeface="+mn-ea"/>
                <a:cs typeface="+mn-ea"/>
                <a:sym typeface="+mn-lt"/>
              </a:rPr>
              <a:t>TestInstance</a:t>
            </a:r>
            <a:r>
              <a:rPr lang="zh-CN" altLang="zh-CN" sz="2000" dirty="0">
                <a:latin typeface="+mn-lt"/>
                <a:ea typeface="+mn-ea"/>
                <a:cs typeface="+mn-ea"/>
                <a:sym typeface="+mn-lt"/>
              </a:rPr>
              <a:t>中，添加如下代码：</a:t>
            </a:r>
          </a:p>
          <a:p>
            <a:endParaRPr lang="de-DE" altLang="zh-CN" sz="2000" dirty="0">
              <a:latin typeface="+mn-lt"/>
              <a:ea typeface="+mn-ea"/>
              <a:cs typeface="+mn-ea"/>
              <a:sym typeface="+mn-lt"/>
            </a:endParaRPr>
          </a:p>
          <a:p>
            <a:r>
              <a:rPr lang="de-DE" altLang="zh-CN" sz="2000" dirty="0">
                <a:latin typeface="+mn-lt"/>
                <a:ea typeface="+mn-ea"/>
                <a:cs typeface="+mn-ea"/>
                <a:sym typeface="+mn-lt"/>
              </a:rPr>
              <a:t>//</a:t>
            </a:r>
            <a:r>
              <a:rPr lang="zh-CN" altLang="zh-CN" sz="2000" dirty="0">
                <a:latin typeface="+mn-lt"/>
                <a:ea typeface="+mn-ea"/>
                <a:cs typeface="+mn-ea"/>
                <a:sym typeface="+mn-lt"/>
              </a:rPr>
              <a:t>测试静态工厂方法实例化</a:t>
            </a:r>
            <a:r>
              <a:rPr lang="de-DE" altLang="zh-CN" sz="2000" dirty="0">
                <a:latin typeface="+mn-lt"/>
                <a:ea typeface="+mn-ea"/>
                <a:cs typeface="+mn-ea"/>
                <a:sym typeface="+mn-lt"/>
              </a:rPr>
              <a:t>Bean</a:t>
            </a:r>
            <a:endParaRPr lang="zh-CN" altLang="zh-CN" sz="2000" dirty="0">
              <a:latin typeface="+mn-lt"/>
              <a:ea typeface="+mn-ea"/>
              <a:cs typeface="+mn-ea"/>
              <a:sym typeface="+mn-lt"/>
            </a:endParaRPr>
          </a:p>
          <a:p>
            <a:r>
              <a:rPr lang="de-DE" altLang="zh-CN" sz="2000" dirty="0">
                <a:solidFill>
                  <a:srgbClr val="0F06BA"/>
                </a:solidFill>
                <a:latin typeface="+mn-lt"/>
                <a:ea typeface="+mn-ea"/>
                <a:cs typeface="+mn-ea"/>
                <a:sym typeface="+mn-lt"/>
              </a:rPr>
              <a:t>BeanClass b2 = (BeanClass)appCon.getBean("staticFactoryInstance");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System.out.println(b2  + b2.message);</a:t>
            </a:r>
            <a:endParaRPr lang="zh-CN" altLang="en-US" sz="2000" dirty="0">
              <a:solidFill>
                <a:srgbClr val="0F06BA"/>
              </a:solidFill>
              <a:latin typeface="+mn-lt"/>
              <a:ea typeface="+mn-ea"/>
              <a:cs typeface="+mn-ea"/>
              <a:sym typeface="+mn-lt"/>
            </a:endParaRPr>
          </a:p>
        </p:txBody>
      </p:sp>
      <p:pic>
        <p:nvPicPr>
          <p:cNvPr id="24580" name="Picture 2">
            <a:extLst>
              <a:ext uri="{FF2B5EF4-FFF2-40B4-BE49-F238E27FC236}">
                <a16:creationId xmlns:a16="http://schemas.microsoft.com/office/drawing/2014/main" id="{9A2B3356-7015-441D-8686-6B3DEF3E0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82078"/>
            <a:ext cx="7584843"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5ECE0E03-B31D-42B7-A578-31F60156EA60}"/>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7" name="文本框 6">
            <a:extLst>
              <a:ext uri="{FF2B5EF4-FFF2-40B4-BE49-F238E27FC236}">
                <a16:creationId xmlns:a16="http://schemas.microsoft.com/office/drawing/2014/main" id="{D81CC21A-E099-4FD1-B32F-0DEFB9632865}"/>
              </a:ext>
            </a:extLst>
          </p:cNvPr>
          <p:cNvSpPr txBox="1"/>
          <p:nvPr/>
        </p:nvSpPr>
        <p:spPr>
          <a:xfrm>
            <a:off x="4543312" y="6413356"/>
            <a:ext cx="4575242" cy="369332"/>
          </a:xfrm>
          <a:prstGeom prst="rect">
            <a:avLst/>
          </a:prstGeom>
          <a:noFill/>
        </p:spPr>
        <p:txBody>
          <a:bodyPr wrap="square">
            <a:spAutoFit/>
          </a:bodyPr>
          <a:lstStyle/>
          <a:p>
            <a:r>
              <a:rPr lang="zh-CN" altLang="en-US" dirty="0"/>
              <a:t>TestInstance.java</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FF622DA-2D19-43C9-AEB5-8DDBF1453066}"/>
              </a:ext>
            </a:extLst>
          </p:cNvPr>
          <p:cNvSpPr>
            <a:spLocks noGrp="1"/>
          </p:cNvSpPr>
          <p:nvPr>
            <p:ph type="title"/>
          </p:nvPr>
        </p:nvSpPr>
        <p:spPr>
          <a:xfrm>
            <a:off x="223541" y="692696"/>
            <a:ext cx="7772400" cy="6591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3.2.3  </a:t>
            </a:r>
            <a:r>
              <a:rPr lang="zh-CN" altLang="zh-CN" sz="3200" dirty="0">
                <a:latin typeface="+mn-lt"/>
                <a:ea typeface="+mn-ea"/>
                <a:cs typeface="+mn-ea"/>
                <a:sym typeface="+mn-lt"/>
              </a:rPr>
              <a:t>实例工厂实例化</a:t>
            </a:r>
            <a:endParaRPr lang="zh-CN" altLang="en-US" sz="3200" dirty="0">
              <a:latin typeface="+mn-lt"/>
              <a:ea typeface="+mn-ea"/>
              <a:cs typeface="+mn-ea"/>
              <a:sym typeface="+mn-lt"/>
            </a:endParaRPr>
          </a:p>
        </p:txBody>
      </p:sp>
      <p:sp>
        <p:nvSpPr>
          <p:cNvPr id="25603" name="文本框 3">
            <a:extLst>
              <a:ext uri="{FF2B5EF4-FFF2-40B4-BE49-F238E27FC236}">
                <a16:creationId xmlns:a16="http://schemas.microsoft.com/office/drawing/2014/main" id="{2AF0EDD9-E5F9-477B-8495-49EA7C15DBA4}"/>
              </a:ext>
            </a:extLst>
          </p:cNvPr>
          <p:cNvSpPr txBox="1">
            <a:spLocks noChangeArrowheads="1"/>
          </p:cNvSpPr>
          <p:nvPr/>
        </p:nvSpPr>
        <p:spPr bwMode="auto">
          <a:xfrm>
            <a:off x="250825" y="1417638"/>
            <a:ext cx="87137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使用实例工厂实例化</a:t>
            </a:r>
            <a:r>
              <a:rPr lang="de-DE" altLang="zh-CN" sz="2000" dirty="0">
                <a:latin typeface="+mn-lt"/>
                <a:ea typeface="+mn-ea"/>
                <a:cs typeface="+mn-ea"/>
                <a:sym typeface="+mn-lt"/>
              </a:rPr>
              <a:t>Bean</a:t>
            </a:r>
            <a:r>
              <a:rPr lang="zh-CN" altLang="zh-CN" sz="2000" dirty="0">
                <a:latin typeface="+mn-lt"/>
                <a:ea typeface="+mn-ea"/>
                <a:cs typeface="+mn-ea"/>
                <a:sym typeface="+mn-lt"/>
              </a:rPr>
              <a:t>时，要求开发者在工厂类中创建一个实例方法来创建</a:t>
            </a:r>
            <a:r>
              <a:rPr lang="de-DE" altLang="zh-CN" sz="2000" dirty="0">
                <a:latin typeface="+mn-lt"/>
                <a:ea typeface="+mn-ea"/>
                <a:cs typeface="+mn-ea"/>
                <a:sym typeface="+mn-lt"/>
              </a:rPr>
              <a:t>Bean</a:t>
            </a:r>
            <a:r>
              <a:rPr lang="zh-CN" altLang="zh-CN" sz="2000" dirty="0">
                <a:latin typeface="+mn-lt"/>
                <a:ea typeface="+mn-ea"/>
                <a:cs typeface="+mn-ea"/>
                <a:sym typeface="+mn-lt"/>
              </a:rPr>
              <a:t>的实例。配置</a:t>
            </a:r>
            <a:r>
              <a:rPr lang="de-DE" altLang="zh-CN" sz="2000" dirty="0">
                <a:latin typeface="+mn-lt"/>
                <a:ea typeface="+mn-ea"/>
                <a:cs typeface="+mn-ea"/>
                <a:sym typeface="+mn-lt"/>
              </a:rPr>
              <a:t>Bean</a:t>
            </a:r>
            <a:r>
              <a:rPr lang="zh-CN" altLang="zh-CN" sz="2000" dirty="0">
                <a:latin typeface="+mn-lt"/>
                <a:ea typeface="+mn-ea"/>
                <a:cs typeface="+mn-ea"/>
                <a:sym typeface="+mn-lt"/>
              </a:rPr>
              <a:t>时，需要使用</a:t>
            </a:r>
            <a:r>
              <a:rPr lang="de-DE" altLang="zh-CN" sz="2000" dirty="0">
                <a:solidFill>
                  <a:srgbClr val="0F06BA"/>
                </a:solidFill>
                <a:latin typeface="+mn-lt"/>
                <a:ea typeface="+mn-ea"/>
                <a:cs typeface="+mn-ea"/>
                <a:sym typeface="+mn-lt"/>
              </a:rPr>
              <a:t>factory-bean</a:t>
            </a:r>
            <a:r>
              <a:rPr lang="zh-CN" altLang="zh-CN" sz="2000" dirty="0">
                <a:latin typeface="+mn-lt"/>
                <a:ea typeface="+mn-ea"/>
                <a:cs typeface="+mn-ea"/>
                <a:sym typeface="+mn-lt"/>
              </a:rPr>
              <a:t>属性指定配置的实例工厂，同时还需要</a:t>
            </a:r>
            <a:r>
              <a:rPr lang="de-DE" altLang="zh-CN" sz="2000" dirty="0">
                <a:solidFill>
                  <a:srgbClr val="0F06BA"/>
                </a:solidFill>
                <a:latin typeface="+mn-lt"/>
                <a:ea typeface="+mn-ea"/>
                <a:cs typeface="+mn-ea"/>
                <a:sym typeface="+mn-lt"/>
              </a:rPr>
              <a:t>factory-method</a:t>
            </a:r>
            <a:r>
              <a:rPr lang="zh-CN" altLang="zh-CN" sz="2000" dirty="0">
                <a:latin typeface="+mn-lt"/>
                <a:ea typeface="+mn-ea"/>
                <a:cs typeface="+mn-ea"/>
                <a:sym typeface="+mn-lt"/>
              </a:rPr>
              <a:t>属性指定实例工厂中的实例方法。</a:t>
            </a:r>
            <a:endParaRPr lang="zh-CN" altLang="en-US" sz="2000" dirty="0">
              <a:latin typeface="+mn-lt"/>
              <a:ea typeface="+mn-ea"/>
              <a:cs typeface="+mn-ea"/>
              <a:sym typeface="+mn-lt"/>
            </a:endParaRPr>
          </a:p>
        </p:txBody>
      </p:sp>
      <p:sp>
        <p:nvSpPr>
          <p:cNvPr id="25604" name="文本框 4">
            <a:extLst>
              <a:ext uri="{FF2B5EF4-FFF2-40B4-BE49-F238E27FC236}">
                <a16:creationId xmlns:a16="http://schemas.microsoft.com/office/drawing/2014/main" id="{4E060289-B7AA-4743-B128-9E3B98E72A9D}"/>
              </a:ext>
            </a:extLst>
          </p:cNvPr>
          <p:cNvSpPr txBox="1">
            <a:spLocks noChangeArrowheads="1"/>
          </p:cNvSpPr>
          <p:nvPr/>
        </p:nvSpPr>
        <p:spPr bwMode="auto">
          <a:xfrm>
            <a:off x="539552" y="2708920"/>
            <a:ext cx="85058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solidFill>
                  <a:schemeClr val="accent2">
                    <a:lumMod val="75000"/>
                  </a:schemeClr>
                </a:solidFill>
                <a:latin typeface="+mn-lt"/>
                <a:ea typeface="+mn-ea"/>
                <a:cs typeface="+mn-ea"/>
                <a:sym typeface="+mn-lt"/>
              </a:rPr>
              <a:t>1</a:t>
            </a:r>
            <a:r>
              <a:rPr lang="zh-CN" altLang="zh-CN" sz="2000" dirty="0">
                <a:solidFill>
                  <a:schemeClr val="accent2">
                    <a:lumMod val="75000"/>
                  </a:schemeClr>
                </a:solidFill>
                <a:latin typeface="+mn-lt"/>
                <a:ea typeface="+mn-ea"/>
                <a:cs typeface="+mn-ea"/>
                <a:sym typeface="+mn-lt"/>
              </a:rPr>
              <a:t>．创建工厂类</a:t>
            </a:r>
            <a:r>
              <a:rPr lang="de-DE" altLang="zh-CN" sz="2000" dirty="0">
                <a:solidFill>
                  <a:schemeClr val="accent2">
                    <a:lumMod val="75000"/>
                  </a:schemeClr>
                </a:solidFill>
                <a:latin typeface="+mn-lt"/>
                <a:ea typeface="+mn-ea"/>
                <a:cs typeface="+mn-ea"/>
                <a:sym typeface="+mn-lt"/>
              </a:rPr>
              <a:t>BeanInstanceFactory</a:t>
            </a:r>
          </a:p>
          <a:p>
            <a:endParaRPr lang="de-DE"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2</a:t>
            </a:r>
            <a:r>
              <a:rPr lang="zh-CN" altLang="zh-CN" sz="2000" dirty="0">
                <a:solidFill>
                  <a:schemeClr val="accent2">
                    <a:lumMod val="75000"/>
                  </a:schemeClr>
                </a:solidFill>
                <a:latin typeface="+mn-lt"/>
                <a:ea typeface="+mn-ea"/>
                <a:cs typeface="+mn-ea"/>
                <a:sym typeface="+mn-lt"/>
              </a:rPr>
              <a:t>．编辑配置文件</a:t>
            </a:r>
            <a:endParaRPr lang="en-US" altLang="zh-CN" sz="2000" dirty="0">
              <a:solidFill>
                <a:schemeClr val="accent2">
                  <a:lumMod val="75000"/>
                </a:schemeClr>
              </a:solidFill>
              <a:latin typeface="+mn-lt"/>
              <a:ea typeface="+mn-ea"/>
              <a:cs typeface="+mn-ea"/>
              <a:sym typeface="+mn-lt"/>
            </a:endParaRPr>
          </a:p>
          <a:p>
            <a:endParaRPr lang="en-US"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3</a:t>
            </a:r>
            <a:r>
              <a:rPr lang="zh-CN" altLang="zh-CN" sz="2000" dirty="0">
                <a:solidFill>
                  <a:schemeClr val="accent2">
                    <a:lumMod val="75000"/>
                  </a:schemeClr>
                </a:solidFill>
                <a:latin typeface="+mn-lt"/>
                <a:ea typeface="+mn-ea"/>
                <a:cs typeface="+mn-ea"/>
                <a:sym typeface="+mn-lt"/>
              </a:rPr>
              <a:t>．添加测试代码</a:t>
            </a:r>
            <a:endParaRPr lang="zh-CN" altLang="en-US" sz="2000" dirty="0">
              <a:solidFill>
                <a:schemeClr val="accent2">
                  <a:lumMod val="75000"/>
                </a:schemeClr>
              </a:solidFill>
              <a:latin typeface="+mn-lt"/>
              <a:ea typeface="+mn-ea"/>
              <a:cs typeface="+mn-ea"/>
              <a:sym typeface="+mn-lt"/>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FA066B0F-B738-4823-8F90-A8C694DFA3BE}"/>
              </a:ext>
            </a:extLst>
          </p:cNvPr>
          <p:cNvSpPr>
            <a:spLocks noGrp="1"/>
          </p:cNvSpPr>
          <p:nvPr>
            <p:ph type="title"/>
          </p:nvPr>
        </p:nvSpPr>
        <p:spPr>
          <a:xfrm>
            <a:off x="179512" y="692696"/>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．创建工厂类</a:t>
            </a:r>
            <a:r>
              <a:rPr lang="de-DE" altLang="zh-CN" sz="2400" dirty="0">
                <a:solidFill>
                  <a:schemeClr val="tx1"/>
                </a:solidFill>
                <a:latin typeface="+mn-lt"/>
                <a:ea typeface="+mn-ea"/>
                <a:cs typeface="+mn-ea"/>
                <a:sym typeface="+mn-lt"/>
              </a:rPr>
              <a:t>BeanInstanceFactory</a:t>
            </a:r>
            <a:endParaRPr lang="zh-CN" altLang="en-US" sz="2400" dirty="0">
              <a:solidFill>
                <a:schemeClr val="tx1"/>
              </a:solidFill>
              <a:latin typeface="+mn-lt"/>
              <a:ea typeface="+mn-ea"/>
              <a:cs typeface="+mn-ea"/>
              <a:sym typeface="+mn-lt"/>
            </a:endParaRPr>
          </a:p>
        </p:txBody>
      </p:sp>
      <p:sp>
        <p:nvSpPr>
          <p:cNvPr id="26627" name="文本框 3">
            <a:extLst>
              <a:ext uri="{FF2B5EF4-FFF2-40B4-BE49-F238E27FC236}">
                <a16:creationId xmlns:a16="http://schemas.microsoft.com/office/drawing/2014/main" id="{E035F3F4-C32B-4A58-BA69-947930686A71}"/>
              </a:ext>
            </a:extLst>
          </p:cNvPr>
          <p:cNvSpPr txBox="1">
            <a:spLocks noChangeArrowheads="1"/>
          </p:cNvSpPr>
          <p:nvPr/>
        </p:nvSpPr>
        <p:spPr bwMode="auto">
          <a:xfrm>
            <a:off x="395536" y="1557338"/>
            <a:ext cx="85689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instance</a:t>
            </a:r>
            <a:r>
              <a:rPr lang="zh-CN" altLang="zh-CN" sz="2000" dirty="0">
                <a:latin typeface="+mn-lt"/>
                <a:ea typeface="+mn-ea"/>
                <a:cs typeface="+mn-ea"/>
                <a:sym typeface="+mn-lt"/>
              </a:rPr>
              <a:t>包中，创建工厂类</a:t>
            </a:r>
            <a:r>
              <a:rPr lang="de-DE" altLang="zh-CN" sz="2000" dirty="0">
                <a:latin typeface="+mn-lt"/>
                <a:ea typeface="+mn-ea"/>
                <a:cs typeface="+mn-ea"/>
                <a:sym typeface="+mn-lt"/>
              </a:rPr>
              <a:t>BeanInstanceFactory</a:t>
            </a:r>
            <a:r>
              <a:rPr lang="zh-CN" altLang="zh-CN" sz="2000" dirty="0">
                <a:latin typeface="+mn-lt"/>
                <a:ea typeface="+mn-ea"/>
                <a:cs typeface="+mn-ea"/>
                <a:sym typeface="+mn-lt"/>
              </a:rPr>
              <a:t>，该类中有个实例方法来实例化对象，具体代码如下：</a:t>
            </a:r>
          </a:p>
          <a:p>
            <a:endParaRPr lang="de-DE"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package instance;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public class BeanInstanceFactory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public BeanClass createBeanClassInstance()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return new BeanClass("</a:t>
            </a:r>
            <a:r>
              <a:rPr lang="zh-CN" altLang="zh-CN" sz="2000" dirty="0">
                <a:solidFill>
                  <a:srgbClr val="0F06BA"/>
                </a:solidFill>
                <a:latin typeface="+mn-lt"/>
                <a:ea typeface="+mn-ea"/>
                <a:cs typeface="+mn-ea"/>
                <a:sym typeface="+mn-lt"/>
              </a:rPr>
              <a:t>调用实例工厂方法实例化</a:t>
            </a:r>
            <a:r>
              <a:rPr lang="de-DE" altLang="zh-CN" sz="2000" dirty="0">
                <a:solidFill>
                  <a:srgbClr val="0F06BA"/>
                </a:solidFill>
                <a:latin typeface="+mn-lt"/>
                <a:ea typeface="+mn-ea"/>
                <a:cs typeface="+mn-ea"/>
                <a:sym typeface="+mn-lt"/>
              </a:rPr>
              <a:t>Bean");</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a:t>
            </a:r>
            <a:endParaRPr lang="zh-CN" altLang="en-US" sz="2000" dirty="0">
              <a:solidFill>
                <a:srgbClr val="0F06BA"/>
              </a:solidFill>
              <a:latin typeface="+mn-lt"/>
              <a:ea typeface="+mn-ea"/>
              <a:cs typeface="+mn-ea"/>
              <a:sym typeface="+mn-lt"/>
            </a:endParaRPr>
          </a:p>
        </p:txBody>
      </p:sp>
      <p:sp>
        <p:nvSpPr>
          <p:cNvPr id="4" name="文本框 3">
            <a:extLst>
              <a:ext uri="{FF2B5EF4-FFF2-40B4-BE49-F238E27FC236}">
                <a16:creationId xmlns:a16="http://schemas.microsoft.com/office/drawing/2014/main" id="{B5A7C66F-A2A8-4B7C-AD98-BB1FE0D83CFA}"/>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91D2D703-66C3-44B9-A993-E7BD8A00FE72}"/>
              </a:ext>
            </a:extLst>
          </p:cNvPr>
          <p:cNvSpPr txBox="1"/>
          <p:nvPr/>
        </p:nvSpPr>
        <p:spPr>
          <a:xfrm>
            <a:off x="4544217" y="6446437"/>
            <a:ext cx="4575242" cy="369332"/>
          </a:xfrm>
          <a:prstGeom prst="rect">
            <a:avLst/>
          </a:prstGeom>
          <a:noFill/>
        </p:spPr>
        <p:txBody>
          <a:bodyPr wrap="square">
            <a:spAutoFit/>
          </a:bodyPr>
          <a:lstStyle/>
          <a:p>
            <a:r>
              <a:rPr lang="zh-CN" altLang="en-US" dirty="0"/>
              <a:t>BeanInstanceFactory.java</a:t>
            </a: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9FD42A4-9555-4605-BA32-47CA7DD4E815}"/>
              </a:ext>
            </a:extLst>
          </p:cNvPr>
          <p:cNvSpPr>
            <a:spLocks noGrp="1"/>
          </p:cNvSpPr>
          <p:nvPr>
            <p:ph type="title"/>
          </p:nvPr>
        </p:nvSpPr>
        <p:spPr>
          <a:xfrm>
            <a:off x="203313" y="692696"/>
            <a:ext cx="7772400" cy="4431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．编辑配置文件</a:t>
            </a:r>
            <a:endParaRPr lang="zh-CN" altLang="en-US" sz="2400" dirty="0">
              <a:solidFill>
                <a:schemeClr val="tx1"/>
              </a:solidFill>
              <a:latin typeface="+mn-lt"/>
              <a:ea typeface="+mn-ea"/>
              <a:cs typeface="+mn-ea"/>
              <a:sym typeface="+mn-lt"/>
            </a:endParaRPr>
          </a:p>
        </p:txBody>
      </p:sp>
      <p:sp>
        <p:nvSpPr>
          <p:cNvPr id="27651" name="文本框 3">
            <a:extLst>
              <a:ext uri="{FF2B5EF4-FFF2-40B4-BE49-F238E27FC236}">
                <a16:creationId xmlns:a16="http://schemas.microsoft.com/office/drawing/2014/main" id="{9FA4CE8B-C5F8-4359-8BD0-8055BF0FB970}"/>
              </a:ext>
            </a:extLst>
          </p:cNvPr>
          <p:cNvSpPr txBox="1">
            <a:spLocks noChangeArrowheads="1"/>
          </p:cNvSpPr>
          <p:nvPr/>
        </p:nvSpPr>
        <p:spPr bwMode="auto">
          <a:xfrm>
            <a:off x="323528" y="1417638"/>
            <a:ext cx="813690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在配置文件</a:t>
            </a:r>
            <a:r>
              <a:rPr lang="de-DE" altLang="zh-CN" sz="2000" dirty="0">
                <a:latin typeface="+mn-lt"/>
                <a:ea typeface="+mn-ea"/>
                <a:cs typeface="+mn-ea"/>
                <a:sym typeface="+mn-lt"/>
              </a:rPr>
              <a:t>applicationContext.xml</a:t>
            </a:r>
            <a:r>
              <a:rPr lang="zh-CN" altLang="zh-CN" sz="2000" dirty="0">
                <a:latin typeface="+mn-lt"/>
                <a:ea typeface="+mn-ea"/>
                <a:cs typeface="+mn-ea"/>
                <a:sym typeface="+mn-lt"/>
              </a:rPr>
              <a:t>中，添加如下配置代码：</a:t>
            </a:r>
            <a:endParaRPr lang="en-US" altLang="zh-CN" sz="2000" dirty="0">
              <a:latin typeface="+mn-lt"/>
              <a:ea typeface="+mn-ea"/>
              <a:cs typeface="+mn-ea"/>
              <a:sym typeface="+mn-lt"/>
            </a:endParaRPr>
          </a:p>
          <a:p>
            <a:endParaRPr lang="zh-CN" altLang="zh-CN" sz="2000" dirty="0">
              <a:latin typeface="+mn-lt"/>
              <a:ea typeface="+mn-ea"/>
              <a:cs typeface="+mn-ea"/>
              <a:sym typeface="+mn-lt"/>
            </a:endParaRPr>
          </a:p>
          <a:p>
            <a:r>
              <a:rPr lang="de-DE" altLang="zh-CN" sz="2000" dirty="0">
                <a:latin typeface="+mn-lt"/>
                <a:ea typeface="+mn-ea"/>
                <a:cs typeface="+mn-ea"/>
                <a:sym typeface="+mn-lt"/>
              </a:rPr>
              <a:t>&lt;!-- </a:t>
            </a:r>
            <a:r>
              <a:rPr lang="zh-CN" altLang="zh-CN" sz="2000" dirty="0">
                <a:latin typeface="+mn-lt"/>
                <a:ea typeface="+mn-ea"/>
                <a:cs typeface="+mn-ea"/>
                <a:sym typeface="+mn-lt"/>
              </a:rPr>
              <a:t>配置工厂</a:t>
            </a:r>
            <a:r>
              <a:rPr lang="de-DE" altLang="zh-CN" sz="2000" dirty="0">
                <a:latin typeface="+mn-lt"/>
                <a:ea typeface="+mn-ea"/>
                <a:cs typeface="+mn-ea"/>
                <a:sym typeface="+mn-lt"/>
              </a:rPr>
              <a:t> --&gt;</a:t>
            </a:r>
            <a:endParaRPr lang="zh-CN" altLang="zh-CN" sz="2000" dirty="0">
              <a:latin typeface="+mn-lt"/>
              <a:ea typeface="+mn-ea"/>
              <a:cs typeface="+mn-ea"/>
              <a:sym typeface="+mn-lt"/>
            </a:endParaRPr>
          </a:p>
          <a:p>
            <a:r>
              <a:rPr lang="de-DE" altLang="zh-CN" sz="2000" dirty="0">
                <a:solidFill>
                  <a:srgbClr val="0F06BA"/>
                </a:solidFill>
                <a:latin typeface="+mn-lt"/>
                <a:ea typeface="+mn-ea"/>
                <a:cs typeface="+mn-ea"/>
                <a:sym typeface="+mn-lt"/>
              </a:rPr>
              <a:t>    &lt;bean id="myFactory" class="instance.BeanInstanceFactory"/&gt;</a:t>
            </a:r>
            <a:endParaRPr lang="zh-CN" altLang="zh-CN" sz="2000" dirty="0">
              <a:solidFill>
                <a:srgbClr val="0F06BA"/>
              </a:solidFill>
              <a:latin typeface="+mn-lt"/>
              <a:ea typeface="+mn-ea"/>
              <a:cs typeface="+mn-ea"/>
              <a:sym typeface="+mn-lt"/>
            </a:endParaRPr>
          </a:p>
          <a:p>
            <a:r>
              <a:rPr lang="de-DE" altLang="zh-CN" sz="2000" dirty="0">
                <a:latin typeface="+mn-lt"/>
                <a:ea typeface="+mn-ea"/>
                <a:cs typeface="+mn-ea"/>
                <a:sym typeface="+mn-lt"/>
              </a:rPr>
              <a:t>&lt;!-- </a:t>
            </a:r>
            <a:r>
              <a:rPr lang="zh-CN" altLang="zh-CN" sz="2000" dirty="0">
                <a:latin typeface="+mn-lt"/>
                <a:ea typeface="+mn-ea"/>
                <a:cs typeface="+mn-ea"/>
                <a:sym typeface="+mn-lt"/>
              </a:rPr>
              <a:t>使用</a:t>
            </a:r>
            <a:r>
              <a:rPr lang="de-DE" altLang="zh-CN" sz="2000" dirty="0">
                <a:latin typeface="+mn-lt"/>
                <a:ea typeface="+mn-ea"/>
                <a:cs typeface="+mn-ea"/>
                <a:sym typeface="+mn-lt"/>
              </a:rPr>
              <a:t>factory-bean</a:t>
            </a:r>
            <a:r>
              <a:rPr lang="zh-CN" altLang="zh-CN" sz="2000" dirty="0">
                <a:latin typeface="+mn-lt"/>
                <a:ea typeface="+mn-ea"/>
                <a:cs typeface="+mn-ea"/>
                <a:sym typeface="+mn-lt"/>
              </a:rPr>
              <a:t>属性指定配置工厂 ，</a:t>
            </a:r>
          </a:p>
          <a:p>
            <a:r>
              <a:rPr lang="zh-CN" altLang="zh-CN" sz="2000" dirty="0">
                <a:latin typeface="+mn-lt"/>
                <a:ea typeface="+mn-ea"/>
                <a:cs typeface="+mn-ea"/>
                <a:sym typeface="+mn-lt"/>
              </a:rPr>
              <a:t>使用</a:t>
            </a:r>
            <a:r>
              <a:rPr lang="de-DE" altLang="zh-CN" sz="2000" dirty="0">
                <a:latin typeface="+mn-lt"/>
                <a:ea typeface="+mn-ea"/>
                <a:cs typeface="+mn-ea"/>
                <a:sym typeface="+mn-lt"/>
              </a:rPr>
              <a:t>factory-method</a:t>
            </a:r>
            <a:r>
              <a:rPr lang="zh-CN" altLang="zh-CN" sz="2000" dirty="0">
                <a:latin typeface="+mn-lt"/>
                <a:ea typeface="+mn-ea"/>
                <a:cs typeface="+mn-ea"/>
                <a:sym typeface="+mn-lt"/>
              </a:rPr>
              <a:t>属性指定使用工厂中哪个方法实例化</a:t>
            </a:r>
            <a:r>
              <a:rPr lang="de-DE" altLang="zh-CN" sz="2000" dirty="0">
                <a:latin typeface="+mn-lt"/>
                <a:ea typeface="+mn-ea"/>
                <a:cs typeface="+mn-ea"/>
                <a:sym typeface="+mn-lt"/>
              </a:rPr>
              <a:t>Bean--&gt;</a:t>
            </a:r>
            <a:endParaRPr lang="zh-CN" altLang="zh-CN" sz="2000" dirty="0">
              <a:latin typeface="+mn-lt"/>
              <a:ea typeface="+mn-ea"/>
              <a:cs typeface="+mn-ea"/>
              <a:sym typeface="+mn-lt"/>
            </a:endParaRPr>
          </a:p>
          <a:p>
            <a:r>
              <a:rPr lang="de-DE" altLang="zh-CN" sz="2000" dirty="0">
                <a:solidFill>
                  <a:srgbClr val="0F06BA"/>
                </a:solidFill>
                <a:latin typeface="+mn-lt"/>
                <a:ea typeface="+mn-ea"/>
                <a:cs typeface="+mn-ea"/>
                <a:sym typeface="+mn-lt"/>
              </a:rPr>
              <a:t>    &lt;bean id="instanceFactoryInstance" factory-bean="myFactory" factory-method="createBeanClassInstance"/&gt;</a:t>
            </a:r>
            <a:endParaRPr lang="zh-CN" altLang="en-US" sz="2000" dirty="0">
              <a:solidFill>
                <a:srgbClr val="0F06BA"/>
              </a:solidFill>
              <a:latin typeface="+mn-lt"/>
              <a:ea typeface="+mn-ea"/>
              <a:cs typeface="+mn-ea"/>
              <a:sym typeface="+mn-lt"/>
            </a:endParaRPr>
          </a:p>
        </p:txBody>
      </p:sp>
      <p:sp>
        <p:nvSpPr>
          <p:cNvPr id="4" name="文本框 3">
            <a:extLst>
              <a:ext uri="{FF2B5EF4-FFF2-40B4-BE49-F238E27FC236}">
                <a16:creationId xmlns:a16="http://schemas.microsoft.com/office/drawing/2014/main" id="{7D635852-CCB8-4176-878B-C559643E3EEC}"/>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0E76C46C-69FF-4913-BB2F-83DF27175D92}"/>
              </a:ext>
            </a:extLst>
          </p:cNvPr>
          <p:cNvSpPr txBox="1"/>
          <p:nvPr/>
        </p:nvSpPr>
        <p:spPr>
          <a:xfrm>
            <a:off x="4568758" y="6453336"/>
            <a:ext cx="4575242" cy="369332"/>
          </a:xfrm>
          <a:prstGeom prst="rect">
            <a:avLst/>
          </a:prstGeom>
          <a:noFill/>
        </p:spPr>
        <p:txBody>
          <a:bodyPr wrap="square">
            <a:spAutoFit/>
          </a:bodyPr>
          <a:lstStyle/>
          <a:p>
            <a:r>
              <a:rPr lang="zh-CN" altLang="en-US" dirty="0"/>
              <a:t>applicationContext.xml</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A24F25EE-ACA9-4830-8EF6-094424224FAB}"/>
              </a:ext>
            </a:extLst>
          </p:cNvPr>
          <p:cNvSpPr>
            <a:spLocks noGrp="1"/>
          </p:cNvSpPr>
          <p:nvPr>
            <p:ph type="title"/>
          </p:nvPr>
        </p:nvSpPr>
        <p:spPr>
          <a:xfrm>
            <a:off x="184529" y="692696"/>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．添加测试代码</a:t>
            </a:r>
            <a:endParaRPr lang="zh-CN" altLang="en-US" sz="2400" dirty="0">
              <a:solidFill>
                <a:schemeClr val="tx1"/>
              </a:solidFill>
              <a:latin typeface="+mn-lt"/>
              <a:ea typeface="+mn-ea"/>
              <a:cs typeface="+mn-ea"/>
              <a:sym typeface="+mn-lt"/>
            </a:endParaRPr>
          </a:p>
        </p:txBody>
      </p:sp>
      <p:sp>
        <p:nvSpPr>
          <p:cNvPr id="28675" name="文本框 3">
            <a:extLst>
              <a:ext uri="{FF2B5EF4-FFF2-40B4-BE49-F238E27FC236}">
                <a16:creationId xmlns:a16="http://schemas.microsoft.com/office/drawing/2014/main" id="{57B67862-13AE-48A8-8F78-14238CB3C3D7}"/>
              </a:ext>
            </a:extLst>
          </p:cNvPr>
          <p:cNvSpPr txBox="1">
            <a:spLocks noChangeArrowheads="1"/>
          </p:cNvSpPr>
          <p:nvPr/>
        </p:nvSpPr>
        <p:spPr bwMode="auto">
          <a:xfrm>
            <a:off x="323528" y="1417638"/>
            <a:ext cx="813690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在测试类</a:t>
            </a:r>
            <a:r>
              <a:rPr lang="de-DE" altLang="zh-CN" sz="2000" dirty="0">
                <a:latin typeface="+mn-lt"/>
                <a:ea typeface="+mn-ea"/>
                <a:cs typeface="+mn-ea"/>
                <a:sym typeface="+mn-lt"/>
              </a:rPr>
              <a:t>TestInstance</a:t>
            </a:r>
            <a:r>
              <a:rPr lang="zh-CN" altLang="zh-CN" sz="2000" dirty="0">
                <a:latin typeface="+mn-lt"/>
                <a:ea typeface="+mn-ea"/>
                <a:cs typeface="+mn-ea"/>
                <a:sym typeface="+mn-lt"/>
              </a:rPr>
              <a:t>中，添加如下代码：</a:t>
            </a:r>
          </a:p>
          <a:p>
            <a:endParaRPr lang="de-DE"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测试实例工厂方法实例化</a:t>
            </a:r>
            <a:r>
              <a:rPr lang="de-DE" altLang="zh-CN" sz="2000" dirty="0">
                <a:solidFill>
                  <a:srgbClr val="0F06BA"/>
                </a:solidFill>
                <a:latin typeface="+mn-lt"/>
                <a:ea typeface="+mn-ea"/>
                <a:cs typeface="+mn-ea"/>
                <a:sym typeface="+mn-lt"/>
              </a:rPr>
              <a:t>Bean</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BeanClass b3 = (BeanClass)appCon.getBean("instanceFactoryInstance");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System.out.println(b3  + b3.message);</a:t>
            </a:r>
            <a:endParaRPr lang="zh-CN" altLang="en-US" sz="2000" dirty="0">
              <a:solidFill>
                <a:srgbClr val="0F06BA"/>
              </a:solidFill>
              <a:latin typeface="+mn-lt"/>
              <a:ea typeface="+mn-ea"/>
              <a:cs typeface="+mn-ea"/>
              <a:sym typeface="+mn-lt"/>
            </a:endParaRPr>
          </a:p>
        </p:txBody>
      </p:sp>
      <p:pic>
        <p:nvPicPr>
          <p:cNvPr id="28676" name="Picture 2">
            <a:extLst>
              <a:ext uri="{FF2B5EF4-FFF2-40B4-BE49-F238E27FC236}">
                <a16:creationId xmlns:a16="http://schemas.microsoft.com/office/drawing/2014/main" id="{46FD492E-601E-4AA8-A40F-061B4E439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13" y="3401121"/>
            <a:ext cx="7950773" cy="204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636DE17F-AB05-438B-BFD6-EF46B02630AE}"/>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7" name="文本框 6">
            <a:extLst>
              <a:ext uri="{FF2B5EF4-FFF2-40B4-BE49-F238E27FC236}">
                <a16:creationId xmlns:a16="http://schemas.microsoft.com/office/drawing/2014/main" id="{B3D6BFB1-599B-4943-9A08-56C3F33AD63A}"/>
              </a:ext>
            </a:extLst>
          </p:cNvPr>
          <p:cNvSpPr txBox="1"/>
          <p:nvPr/>
        </p:nvSpPr>
        <p:spPr>
          <a:xfrm>
            <a:off x="4548015" y="6395228"/>
            <a:ext cx="4575242" cy="369332"/>
          </a:xfrm>
          <a:prstGeom prst="rect">
            <a:avLst/>
          </a:prstGeom>
          <a:noFill/>
        </p:spPr>
        <p:txBody>
          <a:bodyPr wrap="square">
            <a:spAutoFit/>
          </a:bodyPr>
          <a:lstStyle/>
          <a:p>
            <a:r>
              <a:rPr lang="zh-CN" altLang="en-US" dirty="0"/>
              <a:t>TestInstance.java</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C003C94D-82EB-483D-AFAA-B75DEF0BC47D}"/>
              </a:ext>
            </a:extLst>
          </p:cNvPr>
          <p:cNvSpPr>
            <a:spLocks noGrp="1"/>
          </p:cNvSpPr>
          <p:nvPr>
            <p:ph type="title"/>
          </p:nvPr>
        </p:nvSpPr>
        <p:spPr>
          <a:xfrm>
            <a:off x="179512" y="631776"/>
            <a:ext cx="8229600" cy="417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3.3  Bean</a:t>
            </a:r>
            <a:r>
              <a:rPr lang="zh-CN" altLang="zh-CN" sz="3200" dirty="0">
                <a:latin typeface="+mn-lt"/>
                <a:ea typeface="+mn-ea"/>
                <a:cs typeface="+mn-ea"/>
                <a:sym typeface="+mn-lt"/>
              </a:rPr>
              <a:t>的作用域</a:t>
            </a:r>
            <a:endParaRPr lang="zh-CN" altLang="en-US" sz="3200" dirty="0">
              <a:latin typeface="+mn-lt"/>
              <a:ea typeface="+mn-ea"/>
              <a:cs typeface="+mn-ea"/>
              <a:sym typeface="+mn-lt"/>
            </a:endParaRPr>
          </a:p>
        </p:txBody>
      </p:sp>
      <p:graphicFrame>
        <p:nvGraphicFramePr>
          <p:cNvPr id="4" name="表格 3">
            <a:extLst>
              <a:ext uri="{FF2B5EF4-FFF2-40B4-BE49-F238E27FC236}">
                <a16:creationId xmlns:a16="http://schemas.microsoft.com/office/drawing/2014/main" id="{12AE3797-0BC6-42DE-AFB1-FCF69717E760}"/>
              </a:ext>
            </a:extLst>
          </p:cNvPr>
          <p:cNvGraphicFramePr>
            <a:graphicFrameLocks noGrp="1"/>
          </p:cNvGraphicFramePr>
          <p:nvPr>
            <p:extLst>
              <p:ext uri="{D42A27DB-BD31-4B8C-83A1-F6EECF244321}">
                <p14:modId xmlns:p14="http://schemas.microsoft.com/office/powerpoint/2010/main" val="3199732173"/>
              </p:ext>
            </p:extLst>
          </p:nvPr>
        </p:nvGraphicFramePr>
        <p:xfrm>
          <a:off x="467544" y="1412776"/>
          <a:ext cx="8352928" cy="4266011"/>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360040">
                <a:tc>
                  <a:txBody>
                    <a:bodyPr/>
                    <a:lstStyle/>
                    <a:p>
                      <a:pPr algn="ctr">
                        <a:spcAft>
                          <a:spcPts val="0"/>
                        </a:spcAft>
                      </a:pPr>
                      <a:r>
                        <a:rPr lang="zh-CN" sz="1800" b="0" kern="100" dirty="0">
                          <a:effectLst/>
                          <a:latin typeface="+mn-lt"/>
                          <a:ea typeface="+mn-ea"/>
                          <a:cs typeface="+mn-ea"/>
                          <a:sym typeface="+mn-lt"/>
                        </a:rPr>
                        <a:t>作用域名称</a:t>
                      </a:r>
                    </a:p>
                  </a:txBody>
                  <a:tcPr marL="68577" marR="68577" marT="0" marB="0" anchor="ctr"/>
                </a:tc>
                <a:tc>
                  <a:txBody>
                    <a:bodyPr/>
                    <a:lstStyle/>
                    <a:p>
                      <a:pPr algn="ctr">
                        <a:spcAft>
                          <a:spcPts val="0"/>
                        </a:spcAft>
                      </a:pPr>
                      <a:r>
                        <a:rPr lang="zh-CN" sz="1800" b="0" kern="100" dirty="0">
                          <a:effectLst/>
                          <a:latin typeface="+mn-lt"/>
                          <a:ea typeface="+mn-ea"/>
                          <a:cs typeface="+mn-ea"/>
                          <a:sym typeface="+mn-lt"/>
                        </a:rPr>
                        <a:t>描述</a:t>
                      </a:r>
                    </a:p>
                  </a:txBody>
                  <a:tcPr marL="68577" marR="68577" marT="0" marB="0" anchor="ctr"/>
                </a:tc>
                <a:extLst>
                  <a:ext uri="{0D108BD9-81ED-4DB2-BD59-A6C34878D82A}">
                    <a16:rowId xmlns:a16="http://schemas.microsoft.com/office/drawing/2014/main" val="10000"/>
                  </a:ext>
                </a:extLst>
              </a:tr>
              <a:tr h="398396">
                <a:tc>
                  <a:txBody>
                    <a:bodyPr/>
                    <a:lstStyle/>
                    <a:p>
                      <a:pPr algn="ctr">
                        <a:spcAft>
                          <a:spcPts val="0"/>
                        </a:spcAft>
                      </a:pPr>
                      <a:r>
                        <a:rPr lang="de-DE" sz="1800" b="0" kern="100" dirty="0">
                          <a:effectLst/>
                          <a:latin typeface="+mn-lt"/>
                          <a:ea typeface="+mn-ea"/>
                          <a:cs typeface="+mn-ea"/>
                          <a:sym typeface="+mn-lt"/>
                        </a:rPr>
                        <a:t>singleton</a:t>
                      </a:r>
                      <a:endParaRPr lang="zh-CN" sz="1800" b="0" kern="100" dirty="0">
                        <a:effectLst/>
                        <a:latin typeface="+mn-lt"/>
                        <a:ea typeface="+mn-ea"/>
                        <a:cs typeface="+mn-ea"/>
                        <a:sym typeface="+mn-lt"/>
                      </a:endParaRPr>
                    </a:p>
                  </a:txBody>
                  <a:tcPr marL="68577" marR="68577" marT="0" marB="0" anchor="ctr"/>
                </a:tc>
                <a:tc>
                  <a:txBody>
                    <a:bodyPr/>
                    <a:lstStyle/>
                    <a:p>
                      <a:pPr algn="l">
                        <a:spcAft>
                          <a:spcPts val="0"/>
                        </a:spcAft>
                      </a:pPr>
                      <a:r>
                        <a:rPr lang="zh-CN" sz="1800" b="0" kern="100">
                          <a:effectLst/>
                          <a:latin typeface="+mn-lt"/>
                          <a:ea typeface="+mn-ea"/>
                          <a:cs typeface="+mn-ea"/>
                          <a:sym typeface="+mn-lt"/>
                        </a:rPr>
                        <a:t>默认的作用域，使用</a:t>
                      </a:r>
                      <a:r>
                        <a:rPr lang="de-DE" sz="1800" b="0" kern="100">
                          <a:effectLst/>
                          <a:latin typeface="+mn-lt"/>
                          <a:ea typeface="+mn-ea"/>
                          <a:cs typeface="+mn-ea"/>
                          <a:sym typeface="+mn-lt"/>
                        </a:rPr>
                        <a:t>singleton</a:t>
                      </a:r>
                      <a:r>
                        <a:rPr lang="zh-CN" sz="1800" b="0" kern="100">
                          <a:effectLst/>
                          <a:latin typeface="+mn-lt"/>
                          <a:ea typeface="+mn-ea"/>
                          <a:cs typeface="+mn-ea"/>
                          <a:sym typeface="+mn-lt"/>
                        </a:rPr>
                        <a:t>定义的</a:t>
                      </a:r>
                      <a:r>
                        <a:rPr lang="de-DE" sz="1800" b="0" kern="100">
                          <a:effectLst/>
                          <a:latin typeface="+mn-lt"/>
                          <a:ea typeface="+mn-ea"/>
                          <a:cs typeface="+mn-ea"/>
                          <a:sym typeface="+mn-lt"/>
                        </a:rPr>
                        <a:t>Bean</a:t>
                      </a:r>
                      <a:r>
                        <a:rPr lang="zh-CN" sz="1800" b="0" kern="100">
                          <a:effectLst/>
                          <a:latin typeface="+mn-lt"/>
                          <a:ea typeface="+mn-ea"/>
                          <a:cs typeface="+mn-ea"/>
                          <a:sym typeface="+mn-lt"/>
                        </a:rPr>
                        <a:t>在</a:t>
                      </a:r>
                      <a:r>
                        <a:rPr lang="de-DE" sz="1800" b="0" kern="100">
                          <a:effectLst/>
                          <a:latin typeface="+mn-lt"/>
                          <a:ea typeface="+mn-ea"/>
                          <a:cs typeface="+mn-ea"/>
                          <a:sym typeface="+mn-lt"/>
                        </a:rPr>
                        <a:t>Spring</a:t>
                      </a:r>
                      <a:r>
                        <a:rPr lang="zh-CN" sz="1800" b="0" kern="100">
                          <a:effectLst/>
                          <a:latin typeface="+mn-lt"/>
                          <a:ea typeface="+mn-ea"/>
                          <a:cs typeface="+mn-ea"/>
                          <a:sym typeface="+mn-lt"/>
                        </a:rPr>
                        <a:t>容器中只有一个</a:t>
                      </a:r>
                      <a:r>
                        <a:rPr lang="de-DE" sz="1800" b="0" kern="100">
                          <a:effectLst/>
                          <a:latin typeface="+mn-lt"/>
                          <a:ea typeface="+mn-ea"/>
                          <a:cs typeface="+mn-ea"/>
                          <a:sym typeface="+mn-lt"/>
                        </a:rPr>
                        <a:t>Bean</a:t>
                      </a:r>
                      <a:r>
                        <a:rPr lang="zh-CN" sz="1800" b="0" kern="100">
                          <a:effectLst/>
                          <a:latin typeface="+mn-lt"/>
                          <a:ea typeface="+mn-ea"/>
                          <a:cs typeface="+mn-ea"/>
                          <a:sym typeface="+mn-lt"/>
                        </a:rPr>
                        <a:t>实例。</a:t>
                      </a:r>
                    </a:p>
                  </a:txBody>
                  <a:tcPr marL="68577" marR="68577" marT="0" marB="0" anchor="ctr"/>
                </a:tc>
                <a:extLst>
                  <a:ext uri="{0D108BD9-81ED-4DB2-BD59-A6C34878D82A}">
                    <a16:rowId xmlns:a16="http://schemas.microsoft.com/office/drawing/2014/main" val="10001"/>
                  </a:ext>
                </a:extLst>
              </a:tr>
              <a:tr h="609716">
                <a:tc>
                  <a:txBody>
                    <a:bodyPr/>
                    <a:lstStyle/>
                    <a:p>
                      <a:pPr algn="ctr">
                        <a:spcAft>
                          <a:spcPts val="0"/>
                        </a:spcAft>
                      </a:pPr>
                      <a:r>
                        <a:rPr lang="de-DE" sz="1800" b="0" kern="100">
                          <a:effectLst/>
                          <a:latin typeface="+mn-lt"/>
                          <a:ea typeface="+mn-ea"/>
                          <a:cs typeface="+mn-ea"/>
                          <a:sym typeface="+mn-lt"/>
                        </a:rPr>
                        <a:t>prototype</a:t>
                      </a:r>
                      <a:endParaRPr lang="zh-CN" sz="1800" b="0" kern="100">
                        <a:effectLst/>
                        <a:latin typeface="+mn-lt"/>
                        <a:ea typeface="+mn-ea"/>
                        <a:cs typeface="+mn-ea"/>
                        <a:sym typeface="+mn-lt"/>
                      </a:endParaRPr>
                    </a:p>
                  </a:txBody>
                  <a:tcPr marL="68577" marR="68577" marT="0" marB="0" anchor="ctr"/>
                </a:tc>
                <a:tc>
                  <a:txBody>
                    <a:bodyPr/>
                    <a:lstStyle/>
                    <a:p>
                      <a:pPr algn="l">
                        <a:spcAft>
                          <a:spcPts val="0"/>
                        </a:spcAft>
                      </a:pPr>
                      <a:r>
                        <a:rPr lang="de-DE" sz="1800" b="0" kern="100" dirty="0">
                          <a:effectLst/>
                          <a:latin typeface="+mn-lt"/>
                          <a:ea typeface="+mn-ea"/>
                          <a:cs typeface="+mn-ea"/>
                          <a:sym typeface="+mn-lt"/>
                        </a:rPr>
                        <a:t>Spring</a:t>
                      </a:r>
                      <a:r>
                        <a:rPr lang="zh-CN" sz="1800" b="0" kern="100" dirty="0">
                          <a:effectLst/>
                          <a:latin typeface="+mn-lt"/>
                          <a:ea typeface="+mn-ea"/>
                          <a:cs typeface="+mn-ea"/>
                          <a:sym typeface="+mn-lt"/>
                        </a:rPr>
                        <a:t>容器每次获取</a:t>
                      </a:r>
                      <a:r>
                        <a:rPr lang="de-DE" sz="1800" b="0" kern="100" dirty="0">
                          <a:effectLst/>
                          <a:latin typeface="+mn-lt"/>
                          <a:ea typeface="+mn-ea"/>
                          <a:cs typeface="+mn-ea"/>
                          <a:sym typeface="+mn-lt"/>
                        </a:rPr>
                        <a:t>prototype</a:t>
                      </a:r>
                      <a:r>
                        <a:rPr lang="zh-CN" sz="1800" b="0" kern="100" dirty="0">
                          <a:effectLst/>
                          <a:latin typeface="+mn-lt"/>
                          <a:ea typeface="+mn-ea"/>
                          <a:cs typeface="+mn-ea"/>
                          <a:sym typeface="+mn-lt"/>
                        </a:rPr>
                        <a:t>定义的</a:t>
                      </a:r>
                      <a:r>
                        <a:rPr lang="de-DE" sz="1800" b="0" kern="100" dirty="0">
                          <a:effectLst/>
                          <a:latin typeface="+mn-lt"/>
                          <a:ea typeface="+mn-ea"/>
                          <a:cs typeface="+mn-ea"/>
                          <a:sym typeface="+mn-lt"/>
                        </a:rPr>
                        <a:t>Bean</a:t>
                      </a:r>
                      <a:r>
                        <a:rPr lang="zh-CN" sz="1800" b="0" kern="100" dirty="0">
                          <a:effectLst/>
                          <a:latin typeface="+mn-lt"/>
                          <a:ea typeface="+mn-ea"/>
                          <a:cs typeface="+mn-ea"/>
                          <a:sym typeface="+mn-lt"/>
                        </a:rPr>
                        <a:t>，容器都将创建一个新的</a:t>
                      </a:r>
                      <a:r>
                        <a:rPr lang="de-DE" sz="1800" b="0" kern="100" dirty="0">
                          <a:effectLst/>
                          <a:latin typeface="+mn-lt"/>
                          <a:ea typeface="+mn-ea"/>
                          <a:cs typeface="+mn-ea"/>
                          <a:sym typeface="+mn-lt"/>
                        </a:rPr>
                        <a:t>Bean</a:t>
                      </a:r>
                      <a:r>
                        <a:rPr lang="zh-CN" sz="1800" b="0" kern="100" dirty="0">
                          <a:effectLst/>
                          <a:latin typeface="+mn-lt"/>
                          <a:ea typeface="+mn-ea"/>
                          <a:cs typeface="+mn-ea"/>
                          <a:sym typeface="+mn-lt"/>
                        </a:rPr>
                        <a:t>实例。</a:t>
                      </a:r>
                    </a:p>
                  </a:txBody>
                  <a:tcPr marL="68577" marR="68577" marT="0" marB="0" anchor="ctr"/>
                </a:tc>
                <a:extLst>
                  <a:ext uri="{0D108BD9-81ED-4DB2-BD59-A6C34878D82A}">
                    <a16:rowId xmlns:a16="http://schemas.microsoft.com/office/drawing/2014/main" val="10002"/>
                  </a:ext>
                </a:extLst>
              </a:tr>
              <a:tr h="712633">
                <a:tc>
                  <a:txBody>
                    <a:bodyPr/>
                    <a:lstStyle/>
                    <a:p>
                      <a:pPr algn="ctr">
                        <a:spcAft>
                          <a:spcPts val="0"/>
                        </a:spcAft>
                      </a:pPr>
                      <a:r>
                        <a:rPr lang="de-DE" sz="1800" b="0" kern="100">
                          <a:effectLst/>
                          <a:latin typeface="+mn-lt"/>
                          <a:ea typeface="+mn-ea"/>
                          <a:cs typeface="+mn-ea"/>
                          <a:sym typeface="+mn-lt"/>
                        </a:rPr>
                        <a:t>request</a:t>
                      </a:r>
                      <a:endParaRPr lang="zh-CN" sz="1800" b="0" kern="100">
                        <a:effectLst/>
                        <a:latin typeface="+mn-lt"/>
                        <a:ea typeface="+mn-ea"/>
                        <a:cs typeface="+mn-ea"/>
                        <a:sym typeface="+mn-lt"/>
                      </a:endParaRPr>
                    </a:p>
                  </a:txBody>
                  <a:tcPr marL="68577" marR="68577" marT="0" marB="0" anchor="ctr"/>
                </a:tc>
                <a:tc>
                  <a:txBody>
                    <a:bodyPr/>
                    <a:lstStyle/>
                    <a:p>
                      <a:pPr algn="l">
                        <a:spcAft>
                          <a:spcPts val="0"/>
                        </a:spcAft>
                      </a:pPr>
                      <a:r>
                        <a:rPr lang="zh-CN" sz="1800" b="0" kern="100" dirty="0">
                          <a:effectLst/>
                          <a:latin typeface="+mn-lt"/>
                          <a:ea typeface="+mn-ea"/>
                          <a:cs typeface="+mn-ea"/>
                          <a:sym typeface="+mn-lt"/>
                        </a:rPr>
                        <a:t>在一次</a:t>
                      </a:r>
                      <a:r>
                        <a:rPr lang="de-DE" sz="1800" b="0" kern="100" dirty="0">
                          <a:effectLst/>
                          <a:latin typeface="+mn-lt"/>
                          <a:ea typeface="+mn-ea"/>
                          <a:cs typeface="+mn-ea"/>
                          <a:sym typeface="+mn-lt"/>
                        </a:rPr>
                        <a:t>HTTP</a:t>
                      </a:r>
                      <a:r>
                        <a:rPr lang="zh-CN" sz="1800" b="0" kern="100" dirty="0">
                          <a:effectLst/>
                          <a:latin typeface="+mn-lt"/>
                          <a:ea typeface="+mn-ea"/>
                          <a:cs typeface="+mn-ea"/>
                          <a:sym typeface="+mn-lt"/>
                        </a:rPr>
                        <a:t>请求中容器将返回一个</a:t>
                      </a:r>
                      <a:r>
                        <a:rPr lang="de-DE" sz="1800" b="0" kern="100" dirty="0">
                          <a:effectLst/>
                          <a:latin typeface="+mn-lt"/>
                          <a:ea typeface="+mn-ea"/>
                          <a:cs typeface="+mn-ea"/>
                          <a:sym typeface="+mn-lt"/>
                        </a:rPr>
                        <a:t>Bean</a:t>
                      </a:r>
                      <a:r>
                        <a:rPr lang="zh-CN" sz="1800" b="0" kern="100" dirty="0">
                          <a:effectLst/>
                          <a:latin typeface="+mn-lt"/>
                          <a:ea typeface="+mn-ea"/>
                          <a:cs typeface="+mn-ea"/>
                          <a:sym typeface="+mn-lt"/>
                        </a:rPr>
                        <a:t>实例，不同的</a:t>
                      </a:r>
                      <a:r>
                        <a:rPr lang="de-DE" sz="1800" b="0" kern="100" dirty="0">
                          <a:effectLst/>
                          <a:latin typeface="+mn-lt"/>
                          <a:ea typeface="+mn-ea"/>
                          <a:cs typeface="+mn-ea"/>
                          <a:sym typeface="+mn-lt"/>
                        </a:rPr>
                        <a:t>HTTP</a:t>
                      </a:r>
                      <a:r>
                        <a:rPr lang="zh-CN" sz="1800" b="0" kern="100" dirty="0">
                          <a:effectLst/>
                          <a:latin typeface="+mn-lt"/>
                          <a:ea typeface="+mn-ea"/>
                          <a:cs typeface="+mn-ea"/>
                          <a:sym typeface="+mn-lt"/>
                        </a:rPr>
                        <a:t>请求返回不同的</a:t>
                      </a:r>
                      <a:r>
                        <a:rPr lang="de-DE" sz="1800" b="0" kern="100" dirty="0">
                          <a:effectLst/>
                          <a:latin typeface="+mn-lt"/>
                          <a:ea typeface="+mn-ea"/>
                          <a:cs typeface="+mn-ea"/>
                          <a:sym typeface="+mn-lt"/>
                        </a:rPr>
                        <a:t>Bean</a:t>
                      </a:r>
                      <a:r>
                        <a:rPr lang="zh-CN" sz="1800" b="0" kern="100" dirty="0">
                          <a:effectLst/>
                          <a:latin typeface="+mn-lt"/>
                          <a:ea typeface="+mn-ea"/>
                          <a:cs typeface="+mn-ea"/>
                          <a:sym typeface="+mn-lt"/>
                        </a:rPr>
                        <a:t>实例。仅在</a:t>
                      </a:r>
                      <a:r>
                        <a:rPr lang="de-DE" sz="1800" b="0" kern="100" dirty="0">
                          <a:effectLst/>
                          <a:latin typeface="+mn-lt"/>
                          <a:ea typeface="+mn-ea"/>
                          <a:cs typeface="+mn-ea"/>
                          <a:sym typeface="+mn-lt"/>
                        </a:rPr>
                        <a:t>Web Spring</a:t>
                      </a:r>
                      <a:r>
                        <a:rPr lang="zh-CN" sz="1800" b="0" kern="100" dirty="0">
                          <a:effectLst/>
                          <a:latin typeface="+mn-lt"/>
                          <a:ea typeface="+mn-ea"/>
                          <a:cs typeface="+mn-ea"/>
                          <a:sym typeface="+mn-lt"/>
                        </a:rPr>
                        <a:t>应用程序上下文中使用。</a:t>
                      </a:r>
                    </a:p>
                  </a:txBody>
                  <a:tcPr marL="68577" marR="68577" marT="0" marB="0" anchor="ctr"/>
                </a:tc>
                <a:extLst>
                  <a:ext uri="{0D108BD9-81ED-4DB2-BD59-A6C34878D82A}">
                    <a16:rowId xmlns:a16="http://schemas.microsoft.com/office/drawing/2014/main" val="10003"/>
                  </a:ext>
                </a:extLst>
              </a:tr>
              <a:tr h="712633">
                <a:tc>
                  <a:txBody>
                    <a:bodyPr/>
                    <a:lstStyle/>
                    <a:p>
                      <a:pPr algn="ctr">
                        <a:spcAft>
                          <a:spcPts val="0"/>
                        </a:spcAft>
                      </a:pPr>
                      <a:r>
                        <a:rPr lang="de-DE" sz="1800" b="0" kern="100">
                          <a:effectLst/>
                          <a:latin typeface="+mn-lt"/>
                          <a:ea typeface="+mn-ea"/>
                          <a:cs typeface="+mn-ea"/>
                          <a:sym typeface="+mn-lt"/>
                        </a:rPr>
                        <a:t>session</a:t>
                      </a:r>
                      <a:endParaRPr lang="zh-CN" sz="1800" b="0" kern="100">
                        <a:effectLst/>
                        <a:latin typeface="+mn-lt"/>
                        <a:ea typeface="+mn-ea"/>
                        <a:cs typeface="+mn-ea"/>
                        <a:sym typeface="+mn-lt"/>
                      </a:endParaRPr>
                    </a:p>
                  </a:txBody>
                  <a:tcPr marL="68577" marR="68577" marT="0" marB="0" anchor="ctr"/>
                </a:tc>
                <a:tc>
                  <a:txBody>
                    <a:bodyPr/>
                    <a:lstStyle/>
                    <a:p>
                      <a:pPr algn="l">
                        <a:spcAft>
                          <a:spcPts val="0"/>
                        </a:spcAft>
                      </a:pPr>
                      <a:r>
                        <a:rPr lang="zh-CN" sz="1800" b="0" kern="100" dirty="0">
                          <a:effectLst/>
                          <a:latin typeface="+mn-lt"/>
                          <a:ea typeface="+mn-ea"/>
                          <a:cs typeface="+mn-ea"/>
                          <a:sym typeface="+mn-lt"/>
                        </a:rPr>
                        <a:t>在一个</a:t>
                      </a:r>
                      <a:r>
                        <a:rPr lang="de-DE" sz="1800" b="0" kern="100" dirty="0">
                          <a:effectLst/>
                          <a:latin typeface="+mn-lt"/>
                          <a:ea typeface="+mn-ea"/>
                          <a:cs typeface="+mn-ea"/>
                          <a:sym typeface="+mn-lt"/>
                        </a:rPr>
                        <a:t>HTTP Session</a:t>
                      </a:r>
                      <a:r>
                        <a:rPr lang="zh-CN" sz="1800" b="0" kern="100" dirty="0">
                          <a:effectLst/>
                          <a:latin typeface="+mn-lt"/>
                          <a:ea typeface="+mn-ea"/>
                          <a:cs typeface="+mn-ea"/>
                          <a:sym typeface="+mn-lt"/>
                        </a:rPr>
                        <a:t>中，容器将返回同一个</a:t>
                      </a:r>
                      <a:r>
                        <a:rPr lang="de-DE" sz="1800" b="0" kern="100" dirty="0">
                          <a:effectLst/>
                          <a:latin typeface="+mn-lt"/>
                          <a:ea typeface="+mn-ea"/>
                          <a:cs typeface="+mn-ea"/>
                          <a:sym typeface="+mn-lt"/>
                        </a:rPr>
                        <a:t>Bean</a:t>
                      </a:r>
                      <a:r>
                        <a:rPr lang="zh-CN" sz="1800" b="0" kern="100" dirty="0">
                          <a:effectLst/>
                          <a:latin typeface="+mn-lt"/>
                          <a:ea typeface="+mn-ea"/>
                          <a:cs typeface="+mn-ea"/>
                          <a:sym typeface="+mn-lt"/>
                        </a:rPr>
                        <a:t>实例。仅在</a:t>
                      </a:r>
                      <a:r>
                        <a:rPr lang="de-DE" sz="1800" b="0" kern="100" dirty="0">
                          <a:effectLst/>
                          <a:latin typeface="+mn-lt"/>
                          <a:ea typeface="+mn-ea"/>
                          <a:cs typeface="+mn-ea"/>
                          <a:sym typeface="+mn-lt"/>
                        </a:rPr>
                        <a:t>Web Spring</a:t>
                      </a:r>
                      <a:r>
                        <a:rPr lang="zh-CN" sz="1800" b="0" kern="100" dirty="0">
                          <a:effectLst/>
                          <a:latin typeface="+mn-lt"/>
                          <a:ea typeface="+mn-ea"/>
                          <a:cs typeface="+mn-ea"/>
                          <a:sym typeface="+mn-lt"/>
                        </a:rPr>
                        <a:t>应用程序上下文中使用。</a:t>
                      </a:r>
                    </a:p>
                  </a:txBody>
                  <a:tcPr marL="68577" marR="68577" marT="0" marB="0" anchor="ctr"/>
                </a:tc>
                <a:extLst>
                  <a:ext uri="{0D108BD9-81ED-4DB2-BD59-A6C34878D82A}">
                    <a16:rowId xmlns:a16="http://schemas.microsoft.com/office/drawing/2014/main" val="10004"/>
                  </a:ext>
                </a:extLst>
              </a:tr>
              <a:tr h="712633">
                <a:tc>
                  <a:txBody>
                    <a:bodyPr/>
                    <a:lstStyle/>
                    <a:p>
                      <a:pPr algn="ctr">
                        <a:spcAft>
                          <a:spcPts val="0"/>
                        </a:spcAft>
                      </a:pPr>
                      <a:r>
                        <a:rPr lang="de-DE" sz="1800" b="0" kern="100">
                          <a:effectLst/>
                          <a:latin typeface="+mn-lt"/>
                          <a:ea typeface="+mn-ea"/>
                          <a:cs typeface="+mn-ea"/>
                          <a:sym typeface="+mn-lt"/>
                        </a:rPr>
                        <a:t>application</a:t>
                      </a:r>
                      <a:endParaRPr lang="zh-CN" sz="1800" b="0" kern="100">
                        <a:effectLst/>
                        <a:latin typeface="+mn-lt"/>
                        <a:ea typeface="+mn-ea"/>
                        <a:cs typeface="+mn-ea"/>
                        <a:sym typeface="+mn-lt"/>
                      </a:endParaRPr>
                    </a:p>
                  </a:txBody>
                  <a:tcPr marL="68577" marR="68577" marT="0" marB="0" anchor="ctr"/>
                </a:tc>
                <a:tc>
                  <a:txBody>
                    <a:bodyPr/>
                    <a:lstStyle/>
                    <a:p>
                      <a:pPr algn="l">
                        <a:spcAft>
                          <a:spcPts val="0"/>
                        </a:spcAft>
                      </a:pPr>
                      <a:r>
                        <a:rPr lang="zh-CN" sz="1800" b="0" kern="100" dirty="0">
                          <a:effectLst/>
                          <a:latin typeface="+mn-lt"/>
                          <a:ea typeface="+mn-ea"/>
                          <a:cs typeface="+mn-ea"/>
                          <a:sym typeface="+mn-lt"/>
                        </a:rPr>
                        <a:t>为每个</a:t>
                      </a:r>
                      <a:r>
                        <a:rPr lang="de-DE" sz="1800" b="0" kern="100" dirty="0">
                          <a:effectLst/>
                          <a:latin typeface="+mn-lt"/>
                          <a:ea typeface="+mn-ea"/>
                          <a:cs typeface="+mn-ea"/>
                          <a:sym typeface="+mn-lt"/>
                        </a:rPr>
                        <a:t>ServletContext</a:t>
                      </a:r>
                      <a:r>
                        <a:rPr lang="zh-CN" sz="1800" b="0" kern="100" dirty="0">
                          <a:effectLst/>
                          <a:latin typeface="+mn-lt"/>
                          <a:ea typeface="+mn-ea"/>
                          <a:cs typeface="+mn-ea"/>
                          <a:sym typeface="+mn-lt"/>
                        </a:rPr>
                        <a:t>对象创建一个实例，即同一个应用共享一个</a:t>
                      </a:r>
                      <a:r>
                        <a:rPr lang="de-DE" sz="1800" b="0" kern="100" dirty="0">
                          <a:effectLst/>
                          <a:latin typeface="+mn-lt"/>
                          <a:ea typeface="+mn-ea"/>
                          <a:cs typeface="+mn-ea"/>
                          <a:sym typeface="+mn-lt"/>
                        </a:rPr>
                        <a:t>Bean</a:t>
                      </a:r>
                      <a:r>
                        <a:rPr lang="zh-CN" sz="1800" b="0" kern="100" dirty="0">
                          <a:effectLst/>
                          <a:latin typeface="+mn-lt"/>
                          <a:ea typeface="+mn-ea"/>
                          <a:cs typeface="+mn-ea"/>
                          <a:sym typeface="+mn-lt"/>
                        </a:rPr>
                        <a:t>实例。仅在</a:t>
                      </a:r>
                      <a:r>
                        <a:rPr lang="de-DE" sz="1800" b="0" kern="100" dirty="0">
                          <a:effectLst/>
                          <a:latin typeface="+mn-lt"/>
                          <a:ea typeface="+mn-ea"/>
                          <a:cs typeface="+mn-ea"/>
                          <a:sym typeface="+mn-lt"/>
                        </a:rPr>
                        <a:t>Web Spring</a:t>
                      </a:r>
                      <a:r>
                        <a:rPr lang="zh-CN" sz="1800" b="0" kern="100" dirty="0">
                          <a:effectLst/>
                          <a:latin typeface="+mn-lt"/>
                          <a:ea typeface="+mn-ea"/>
                          <a:cs typeface="+mn-ea"/>
                          <a:sym typeface="+mn-lt"/>
                        </a:rPr>
                        <a:t>应用程序上下文中使用。</a:t>
                      </a:r>
                    </a:p>
                  </a:txBody>
                  <a:tcPr marL="68577" marR="68577" marT="0" marB="0" anchor="ctr"/>
                </a:tc>
                <a:extLst>
                  <a:ext uri="{0D108BD9-81ED-4DB2-BD59-A6C34878D82A}">
                    <a16:rowId xmlns:a16="http://schemas.microsoft.com/office/drawing/2014/main" val="10005"/>
                  </a:ext>
                </a:extLst>
              </a:tr>
              <a:tr h="609716">
                <a:tc>
                  <a:txBody>
                    <a:bodyPr/>
                    <a:lstStyle/>
                    <a:p>
                      <a:pPr algn="ctr">
                        <a:spcAft>
                          <a:spcPts val="0"/>
                        </a:spcAft>
                      </a:pPr>
                      <a:r>
                        <a:rPr lang="de-DE" sz="1800" b="0" kern="100">
                          <a:effectLst/>
                          <a:latin typeface="+mn-lt"/>
                          <a:ea typeface="+mn-ea"/>
                          <a:cs typeface="+mn-ea"/>
                          <a:sym typeface="+mn-lt"/>
                        </a:rPr>
                        <a:t>websocket</a:t>
                      </a:r>
                      <a:endParaRPr lang="zh-CN" sz="1800" b="0" kern="100">
                        <a:effectLst/>
                        <a:latin typeface="+mn-lt"/>
                        <a:ea typeface="+mn-ea"/>
                        <a:cs typeface="+mn-ea"/>
                        <a:sym typeface="+mn-lt"/>
                      </a:endParaRPr>
                    </a:p>
                  </a:txBody>
                  <a:tcPr marL="68577" marR="68577" marT="0" marB="0" anchor="ctr"/>
                </a:tc>
                <a:tc>
                  <a:txBody>
                    <a:bodyPr/>
                    <a:lstStyle/>
                    <a:p>
                      <a:pPr algn="l">
                        <a:spcAft>
                          <a:spcPts val="0"/>
                        </a:spcAft>
                      </a:pPr>
                      <a:r>
                        <a:rPr lang="zh-CN" sz="1800" b="0" kern="100" dirty="0">
                          <a:effectLst/>
                          <a:latin typeface="+mn-lt"/>
                          <a:ea typeface="+mn-ea"/>
                          <a:cs typeface="+mn-ea"/>
                          <a:sym typeface="+mn-lt"/>
                        </a:rPr>
                        <a:t>为每个</a:t>
                      </a:r>
                      <a:r>
                        <a:rPr lang="de-DE" sz="1800" b="0" kern="100" dirty="0">
                          <a:effectLst/>
                          <a:latin typeface="+mn-lt"/>
                          <a:ea typeface="+mn-ea"/>
                          <a:cs typeface="+mn-ea"/>
                          <a:sym typeface="+mn-lt"/>
                        </a:rPr>
                        <a:t>WebSocket</a:t>
                      </a:r>
                      <a:r>
                        <a:rPr lang="zh-CN" sz="1800" b="0" kern="100" dirty="0">
                          <a:effectLst/>
                          <a:latin typeface="+mn-lt"/>
                          <a:ea typeface="+mn-ea"/>
                          <a:cs typeface="+mn-ea"/>
                          <a:sym typeface="+mn-lt"/>
                        </a:rPr>
                        <a:t>对象创建一个</a:t>
                      </a:r>
                      <a:r>
                        <a:rPr lang="de-DE" sz="1800" b="0" kern="100" dirty="0">
                          <a:effectLst/>
                          <a:latin typeface="+mn-lt"/>
                          <a:ea typeface="+mn-ea"/>
                          <a:cs typeface="+mn-ea"/>
                          <a:sym typeface="+mn-lt"/>
                        </a:rPr>
                        <a:t>Bean</a:t>
                      </a:r>
                      <a:r>
                        <a:rPr lang="zh-CN" sz="1800" b="0" kern="100" dirty="0">
                          <a:effectLst/>
                          <a:latin typeface="+mn-lt"/>
                          <a:ea typeface="+mn-ea"/>
                          <a:cs typeface="+mn-ea"/>
                          <a:sym typeface="+mn-lt"/>
                        </a:rPr>
                        <a:t>实例。仅在</a:t>
                      </a:r>
                      <a:r>
                        <a:rPr lang="de-DE" sz="1800" b="0" kern="100" dirty="0">
                          <a:effectLst/>
                          <a:latin typeface="+mn-lt"/>
                          <a:ea typeface="+mn-ea"/>
                          <a:cs typeface="+mn-ea"/>
                          <a:sym typeface="+mn-lt"/>
                        </a:rPr>
                        <a:t>Web Spring</a:t>
                      </a:r>
                      <a:r>
                        <a:rPr lang="zh-CN" sz="1800" b="0" kern="100" dirty="0">
                          <a:effectLst/>
                          <a:latin typeface="+mn-lt"/>
                          <a:ea typeface="+mn-ea"/>
                          <a:cs typeface="+mn-ea"/>
                          <a:sym typeface="+mn-lt"/>
                        </a:rPr>
                        <a:t>应用程序上下文中使用。</a:t>
                      </a:r>
                    </a:p>
                  </a:txBody>
                  <a:tcPr marL="68577" marR="68577" marT="0" marB="0" anchor="ctr"/>
                </a:tc>
                <a:extLst>
                  <a:ext uri="{0D108BD9-81ED-4DB2-BD59-A6C34878D82A}">
                    <a16:rowId xmlns:a16="http://schemas.microsoft.com/office/drawing/2014/main" val="10006"/>
                  </a:ext>
                </a:extLst>
              </a:tr>
            </a:tbl>
          </a:graphicData>
        </a:graphic>
      </p:graphicFrame>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CE9BAA6-F023-457C-9407-0C53F72AA4B3}"/>
              </a:ext>
            </a:extLst>
          </p:cNvPr>
          <p:cNvSpPr>
            <a:spLocks noGrp="1"/>
          </p:cNvSpPr>
          <p:nvPr>
            <p:ph type="title"/>
          </p:nvPr>
        </p:nvSpPr>
        <p:spPr>
          <a:xfrm>
            <a:off x="179512" y="692696"/>
            <a:ext cx="7772400" cy="6591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3.3.1  singleton</a:t>
            </a:r>
            <a:r>
              <a:rPr lang="zh-CN" altLang="zh-CN" sz="3200" dirty="0">
                <a:latin typeface="+mn-lt"/>
                <a:ea typeface="+mn-ea"/>
                <a:cs typeface="+mn-ea"/>
                <a:sym typeface="+mn-lt"/>
              </a:rPr>
              <a:t>作用域</a:t>
            </a:r>
            <a:endParaRPr lang="zh-CN" altLang="en-US" sz="3200" dirty="0">
              <a:latin typeface="+mn-lt"/>
              <a:ea typeface="+mn-ea"/>
              <a:cs typeface="+mn-ea"/>
              <a:sym typeface="+mn-lt"/>
            </a:endParaRPr>
          </a:p>
        </p:txBody>
      </p:sp>
      <p:sp>
        <p:nvSpPr>
          <p:cNvPr id="30723" name="文本框 3">
            <a:extLst>
              <a:ext uri="{FF2B5EF4-FFF2-40B4-BE49-F238E27FC236}">
                <a16:creationId xmlns:a16="http://schemas.microsoft.com/office/drawing/2014/main" id="{FB988CCE-47B7-4C05-B57E-254C7A284C3A}"/>
              </a:ext>
            </a:extLst>
          </p:cNvPr>
          <p:cNvSpPr txBox="1">
            <a:spLocks noChangeArrowheads="1"/>
          </p:cNvSpPr>
          <p:nvPr/>
        </p:nvSpPr>
        <p:spPr bwMode="auto">
          <a:xfrm>
            <a:off x="287524" y="1556792"/>
            <a:ext cx="85689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当将</a:t>
            </a:r>
            <a:r>
              <a:rPr lang="de-DE" altLang="zh-CN" sz="2000" dirty="0">
                <a:latin typeface="+mn-lt"/>
                <a:ea typeface="+mn-ea"/>
                <a:cs typeface="+mn-ea"/>
                <a:sym typeface="+mn-lt"/>
              </a:rPr>
              <a:t>bean</a:t>
            </a:r>
            <a:r>
              <a:rPr lang="zh-CN" altLang="zh-CN" sz="2000" dirty="0">
                <a:latin typeface="+mn-lt"/>
                <a:ea typeface="+mn-ea"/>
                <a:cs typeface="+mn-ea"/>
                <a:sym typeface="+mn-lt"/>
              </a:rPr>
              <a:t>的</a:t>
            </a:r>
            <a:r>
              <a:rPr lang="de-DE" altLang="zh-CN" sz="2000" dirty="0">
                <a:latin typeface="+mn-lt"/>
                <a:ea typeface="+mn-ea"/>
                <a:cs typeface="+mn-ea"/>
                <a:sym typeface="+mn-lt"/>
              </a:rPr>
              <a:t>scope</a:t>
            </a:r>
            <a:r>
              <a:rPr lang="zh-CN" altLang="zh-CN" sz="2000" dirty="0">
                <a:latin typeface="+mn-lt"/>
                <a:ea typeface="+mn-ea"/>
                <a:cs typeface="+mn-ea"/>
                <a:sym typeface="+mn-lt"/>
              </a:rPr>
              <a:t>设置为</a:t>
            </a:r>
            <a:r>
              <a:rPr lang="de-DE" altLang="zh-CN" sz="2000" dirty="0">
                <a:latin typeface="+mn-lt"/>
                <a:ea typeface="+mn-ea"/>
                <a:cs typeface="+mn-ea"/>
                <a:sym typeface="+mn-lt"/>
              </a:rPr>
              <a:t>singleton</a:t>
            </a:r>
            <a:r>
              <a:rPr lang="zh-CN" altLang="zh-CN" sz="2000" dirty="0">
                <a:latin typeface="+mn-lt"/>
                <a:ea typeface="+mn-ea"/>
                <a:cs typeface="+mn-ea"/>
                <a:sym typeface="+mn-lt"/>
              </a:rPr>
              <a:t>时，</a:t>
            </a:r>
            <a:r>
              <a:rPr lang="de-DE" altLang="zh-CN" sz="2000" dirty="0">
                <a:latin typeface="+mn-lt"/>
                <a:ea typeface="+mn-ea"/>
                <a:cs typeface="+mn-ea"/>
                <a:sym typeface="+mn-lt"/>
              </a:rPr>
              <a:t>Spring IoC</a:t>
            </a:r>
            <a:r>
              <a:rPr lang="zh-CN" altLang="zh-CN" sz="2000" dirty="0">
                <a:latin typeface="+mn-lt"/>
                <a:ea typeface="+mn-ea"/>
                <a:cs typeface="+mn-ea"/>
                <a:sym typeface="+mn-lt"/>
              </a:rPr>
              <a:t>容器仅生成和管理一个</a:t>
            </a:r>
            <a:r>
              <a:rPr lang="de-DE" altLang="zh-CN" sz="2000" dirty="0">
                <a:latin typeface="+mn-lt"/>
                <a:ea typeface="+mn-ea"/>
                <a:cs typeface="+mn-ea"/>
                <a:sym typeface="+mn-lt"/>
              </a:rPr>
              <a:t>Bean</a:t>
            </a:r>
            <a:r>
              <a:rPr lang="zh-CN" altLang="zh-CN" sz="2000" dirty="0">
                <a:latin typeface="+mn-lt"/>
                <a:ea typeface="+mn-ea"/>
                <a:cs typeface="+mn-ea"/>
                <a:sym typeface="+mn-lt"/>
              </a:rPr>
              <a:t>实例。使用</a:t>
            </a:r>
            <a:r>
              <a:rPr lang="de-DE" altLang="zh-CN" sz="2000" dirty="0">
                <a:latin typeface="+mn-lt"/>
                <a:ea typeface="+mn-ea"/>
                <a:cs typeface="+mn-ea"/>
                <a:sym typeface="+mn-lt"/>
              </a:rPr>
              <a:t>id</a:t>
            </a:r>
            <a:r>
              <a:rPr lang="zh-CN" altLang="zh-CN" sz="2000" dirty="0">
                <a:latin typeface="+mn-lt"/>
                <a:ea typeface="+mn-ea"/>
                <a:cs typeface="+mn-ea"/>
                <a:sym typeface="+mn-lt"/>
              </a:rPr>
              <a:t>或</a:t>
            </a:r>
            <a:r>
              <a:rPr lang="de-DE" altLang="zh-CN" sz="2000" dirty="0">
                <a:latin typeface="+mn-lt"/>
                <a:ea typeface="+mn-ea"/>
                <a:cs typeface="+mn-ea"/>
                <a:sym typeface="+mn-lt"/>
              </a:rPr>
              <a:t>name</a:t>
            </a:r>
            <a:r>
              <a:rPr lang="zh-CN" altLang="zh-CN" sz="2000" dirty="0">
                <a:latin typeface="+mn-lt"/>
                <a:ea typeface="+mn-ea"/>
                <a:cs typeface="+mn-ea"/>
                <a:sym typeface="+mn-lt"/>
              </a:rPr>
              <a:t>获取</a:t>
            </a:r>
            <a:r>
              <a:rPr lang="de-DE" altLang="zh-CN" sz="2000" dirty="0">
                <a:latin typeface="+mn-lt"/>
                <a:ea typeface="+mn-ea"/>
                <a:cs typeface="+mn-ea"/>
                <a:sym typeface="+mn-lt"/>
              </a:rPr>
              <a:t>Bean</a:t>
            </a:r>
            <a:r>
              <a:rPr lang="zh-CN" altLang="zh-CN" sz="2000" dirty="0">
                <a:latin typeface="+mn-lt"/>
                <a:ea typeface="+mn-ea"/>
                <a:cs typeface="+mn-ea"/>
                <a:sym typeface="+mn-lt"/>
              </a:rPr>
              <a:t>实例时，</a:t>
            </a:r>
            <a:r>
              <a:rPr lang="de-DE" altLang="zh-CN" sz="2000" dirty="0">
                <a:latin typeface="+mn-lt"/>
                <a:ea typeface="+mn-ea"/>
                <a:cs typeface="+mn-ea"/>
                <a:sym typeface="+mn-lt"/>
              </a:rPr>
              <a:t>IoC</a:t>
            </a:r>
            <a:r>
              <a:rPr lang="zh-CN" altLang="zh-CN" sz="2000" dirty="0">
                <a:latin typeface="+mn-lt"/>
                <a:ea typeface="+mn-ea"/>
                <a:cs typeface="+mn-ea"/>
                <a:sym typeface="+mn-lt"/>
              </a:rPr>
              <a:t>容器将返回共享的</a:t>
            </a:r>
            <a:r>
              <a:rPr lang="de-DE" altLang="zh-CN" sz="2000" dirty="0">
                <a:latin typeface="+mn-lt"/>
                <a:ea typeface="+mn-ea"/>
                <a:cs typeface="+mn-ea"/>
                <a:sym typeface="+mn-lt"/>
              </a:rPr>
              <a:t>Bean</a:t>
            </a:r>
            <a:r>
              <a:rPr lang="zh-CN" altLang="zh-CN" sz="2000" dirty="0">
                <a:latin typeface="+mn-lt"/>
                <a:ea typeface="+mn-ea"/>
                <a:cs typeface="+mn-ea"/>
                <a:sym typeface="+mn-lt"/>
              </a:rPr>
              <a:t>实例。</a:t>
            </a:r>
          </a:p>
          <a:p>
            <a:r>
              <a:rPr lang="de-DE" altLang="zh-CN" sz="2000" dirty="0">
                <a:latin typeface="+mn-lt"/>
                <a:ea typeface="+mn-ea"/>
                <a:cs typeface="+mn-ea"/>
                <a:sym typeface="+mn-lt"/>
              </a:rPr>
              <a:t> </a:t>
            </a:r>
            <a:endParaRPr lang="zh-CN" altLang="zh-CN" sz="2000" dirty="0">
              <a:latin typeface="+mn-lt"/>
              <a:ea typeface="+mn-ea"/>
              <a:cs typeface="+mn-ea"/>
              <a:sym typeface="+mn-lt"/>
            </a:endParaRPr>
          </a:p>
          <a:p>
            <a:r>
              <a:rPr lang="zh-CN" altLang="zh-CN" sz="2000" dirty="0">
                <a:latin typeface="+mn-lt"/>
                <a:ea typeface="+mn-ea"/>
                <a:cs typeface="+mn-ea"/>
                <a:sym typeface="+mn-lt"/>
              </a:rPr>
              <a:t>由于</a:t>
            </a:r>
            <a:r>
              <a:rPr lang="de-DE" altLang="zh-CN" sz="2000" dirty="0">
                <a:latin typeface="+mn-lt"/>
                <a:ea typeface="+mn-ea"/>
                <a:cs typeface="+mn-ea"/>
                <a:sym typeface="+mn-lt"/>
              </a:rPr>
              <a:t>singleton</a:t>
            </a:r>
            <a:r>
              <a:rPr lang="zh-CN" altLang="zh-CN" sz="2000" dirty="0">
                <a:latin typeface="+mn-lt"/>
                <a:ea typeface="+mn-ea"/>
                <a:cs typeface="+mn-ea"/>
                <a:sym typeface="+mn-lt"/>
              </a:rPr>
              <a:t>是</a:t>
            </a:r>
            <a:r>
              <a:rPr lang="de-DE" altLang="zh-CN" sz="2000" dirty="0">
                <a:latin typeface="+mn-lt"/>
                <a:ea typeface="+mn-ea"/>
                <a:cs typeface="+mn-ea"/>
                <a:sym typeface="+mn-lt"/>
              </a:rPr>
              <a:t>scope</a:t>
            </a:r>
            <a:r>
              <a:rPr lang="zh-CN" altLang="zh-CN" sz="2000" dirty="0">
                <a:latin typeface="+mn-lt"/>
                <a:ea typeface="+mn-ea"/>
                <a:cs typeface="+mn-ea"/>
                <a:sym typeface="+mn-lt"/>
              </a:rPr>
              <a:t>的默认方式，因此有两种方式将</a:t>
            </a:r>
            <a:r>
              <a:rPr lang="de-DE" altLang="zh-CN" sz="2000" dirty="0">
                <a:latin typeface="+mn-lt"/>
                <a:ea typeface="+mn-ea"/>
                <a:cs typeface="+mn-ea"/>
                <a:sym typeface="+mn-lt"/>
              </a:rPr>
              <a:t>bean</a:t>
            </a:r>
            <a:r>
              <a:rPr lang="zh-CN" altLang="zh-CN" sz="2000" dirty="0">
                <a:latin typeface="+mn-lt"/>
                <a:ea typeface="+mn-ea"/>
                <a:cs typeface="+mn-ea"/>
                <a:sym typeface="+mn-lt"/>
              </a:rPr>
              <a:t>的</a:t>
            </a:r>
            <a:r>
              <a:rPr lang="de-DE" altLang="zh-CN" sz="2000" dirty="0">
                <a:latin typeface="+mn-lt"/>
                <a:ea typeface="+mn-ea"/>
                <a:cs typeface="+mn-ea"/>
                <a:sym typeface="+mn-lt"/>
              </a:rPr>
              <a:t>scope</a:t>
            </a:r>
            <a:r>
              <a:rPr lang="zh-CN" altLang="zh-CN" sz="2000" dirty="0">
                <a:latin typeface="+mn-lt"/>
                <a:ea typeface="+mn-ea"/>
                <a:cs typeface="+mn-ea"/>
                <a:sym typeface="+mn-lt"/>
              </a:rPr>
              <a:t>设置为</a:t>
            </a:r>
            <a:r>
              <a:rPr lang="de-DE" altLang="zh-CN" sz="2000" dirty="0">
                <a:latin typeface="+mn-lt"/>
                <a:ea typeface="+mn-ea"/>
                <a:cs typeface="+mn-ea"/>
                <a:sym typeface="+mn-lt"/>
              </a:rPr>
              <a:t>singleton</a:t>
            </a:r>
            <a:r>
              <a:rPr lang="zh-CN" altLang="zh-CN" sz="2000" dirty="0">
                <a:latin typeface="+mn-lt"/>
                <a:ea typeface="+mn-ea"/>
                <a:cs typeface="+mn-ea"/>
                <a:sym typeface="+mn-lt"/>
              </a:rPr>
              <a:t>。配置文件示例代码如下：</a:t>
            </a:r>
          </a:p>
          <a:p>
            <a:endParaRPr lang="de-DE"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&lt;bean id="constructorInstance" class="instance.BeanClass"/&gt;</a:t>
            </a:r>
            <a:endParaRPr lang="zh-CN" altLang="zh-CN" sz="2000" dirty="0">
              <a:solidFill>
                <a:srgbClr val="0F06BA"/>
              </a:solidFill>
              <a:latin typeface="+mn-lt"/>
              <a:ea typeface="+mn-ea"/>
              <a:cs typeface="+mn-ea"/>
              <a:sym typeface="+mn-lt"/>
            </a:endParaRPr>
          </a:p>
          <a:p>
            <a:r>
              <a:rPr lang="zh-CN" altLang="zh-CN" sz="2000" dirty="0">
                <a:latin typeface="+mn-lt"/>
                <a:ea typeface="+mn-ea"/>
                <a:cs typeface="+mn-ea"/>
                <a:sym typeface="+mn-lt"/>
              </a:rPr>
              <a:t>或</a:t>
            </a:r>
          </a:p>
          <a:p>
            <a:r>
              <a:rPr lang="de-DE" altLang="zh-CN" sz="2000" dirty="0">
                <a:solidFill>
                  <a:srgbClr val="0F06BA"/>
                </a:solidFill>
                <a:latin typeface="+mn-lt"/>
                <a:ea typeface="+mn-ea"/>
                <a:cs typeface="+mn-ea"/>
                <a:sym typeface="+mn-lt"/>
              </a:rPr>
              <a:t>&lt;bean id="constructorInstance" class="instance.BeanClass" scope="singleton"/&gt;</a:t>
            </a:r>
            <a:endParaRPr lang="zh-CN" altLang="en-US" sz="2000" dirty="0">
              <a:solidFill>
                <a:srgbClr val="0F06BA"/>
              </a:solidFill>
              <a:latin typeface="+mn-lt"/>
              <a:ea typeface="+mn-ea"/>
              <a:cs typeface="+mn-ea"/>
              <a:sym typeface="+mn-lt"/>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046275E7-70BA-4A10-B368-EDB7013E25E7}"/>
              </a:ext>
            </a:extLst>
          </p:cNvPr>
          <p:cNvSpPr>
            <a:spLocks noGrp="1"/>
          </p:cNvSpPr>
          <p:nvPr>
            <p:ph type="title"/>
          </p:nvPr>
        </p:nvSpPr>
        <p:spPr>
          <a:xfrm>
            <a:off x="264319" y="559405"/>
            <a:ext cx="8229600" cy="7778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1.1.2  Spring</a:t>
            </a:r>
            <a:r>
              <a:rPr lang="zh-CN" altLang="zh-CN" sz="3200" dirty="0">
                <a:latin typeface="+mn-lt"/>
                <a:ea typeface="+mn-ea"/>
                <a:cs typeface="+mn-ea"/>
                <a:sym typeface="+mn-lt"/>
              </a:rPr>
              <a:t>的体系结构</a:t>
            </a:r>
            <a:endParaRPr lang="zh-CN" altLang="en-US" sz="3200" dirty="0">
              <a:latin typeface="+mn-lt"/>
              <a:ea typeface="+mn-ea"/>
              <a:cs typeface="+mn-ea"/>
              <a:sym typeface="+mn-lt"/>
            </a:endParaRPr>
          </a:p>
        </p:txBody>
      </p:sp>
      <p:sp>
        <p:nvSpPr>
          <p:cNvPr id="16387" name="Rectangle 2">
            <a:extLst>
              <a:ext uri="{FF2B5EF4-FFF2-40B4-BE49-F238E27FC236}">
                <a16:creationId xmlns:a16="http://schemas.microsoft.com/office/drawing/2014/main" id="{C599F74D-C086-4B26-937E-30930B1D1374}"/>
              </a:ext>
            </a:extLst>
          </p:cNvPr>
          <p:cNvSpPr>
            <a:spLocks noChangeArrowheads="1"/>
          </p:cNvSpPr>
          <p:nvPr/>
        </p:nvSpPr>
        <p:spPr bwMode="auto">
          <a:xfrm>
            <a:off x="1547813" y="892453"/>
            <a:ext cx="138922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graphicFrame>
        <p:nvGraphicFramePr>
          <p:cNvPr id="16388" name="对象 4">
            <a:extLst>
              <a:ext uri="{FF2B5EF4-FFF2-40B4-BE49-F238E27FC236}">
                <a16:creationId xmlns:a16="http://schemas.microsoft.com/office/drawing/2014/main" id="{2373C2FB-ACBF-441B-8514-E3551C8E9355}"/>
              </a:ext>
            </a:extLst>
          </p:cNvPr>
          <p:cNvGraphicFramePr>
            <a:graphicFrameLocks noChangeAspect="1"/>
          </p:cNvGraphicFramePr>
          <p:nvPr>
            <p:extLst>
              <p:ext uri="{D42A27DB-BD31-4B8C-83A1-F6EECF244321}">
                <p14:modId xmlns:p14="http://schemas.microsoft.com/office/powerpoint/2010/main" val="803309651"/>
              </p:ext>
            </p:extLst>
          </p:nvPr>
        </p:nvGraphicFramePr>
        <p:xfrm>
          <a:off x="1533751" y="1412776"/>
          <a:ext cx="6048375" cy="5035550"/>
        </p:xfrm>
        <a:graphic>
          <a:graphicData uri="http://schemas.openxmlformats.org/presentationml/2006/ole">
            <mc:AlternateContent xmlns:mc="http://schemas.openxmlformats.org/markup-compatibility/2006">
              <mc:Choice xmlns:v="urn:schemas-microsoft-com:vml" Requires="v">
                <p:oleObj name="Visio" r:id="rId2" imgW="3981243" imgH="3314674" progId="Visio.Drawing.15">
                  <p:embed/>
                </p:oleObj>
              </mc:Choice>
              <mc:Fallback>
                <p:oleObj name="Visio" r:id="rId2" imgW="3981243" imgH="3314674" progId="Visio.Drawing.15">
                  <p:embed/>
                  <p:pic>
                    <p:nvPicPr>
                      <p:cNvPr id="16388" name="对象 4">
                        <a:extLst>
                          <a:ext uri="{FF2B5EF4-FFF2-40B4-BE49-F238E27FC236}">
                            <a16:creationId xmlns:a16="http://schemas.microsoft.com/office/drawing/2014/main" id="{2373C2FB-ACBF-441B-8514-E3551C8E9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751" y="1412776"/>
                        <a:ext cx="604837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3">
            <a:extLst>
              <a:ext uri="{FF2B5EF4-FFF2-40B4-BE49-F238E27FC236}">
                <a16:creationId xmlns:a16="http://schemas.microsoft.com/office/drawing/2014/main" id="{E820FE1F-5BC7-4B2F-BB5E-D119FA9587BD}"/>
              </a:ext>
            </a:extLst>
          </p:cNvPr>
          <p:cNvSpPr txBox="1">
            <a:spLocks noChangeArrowheads="1"/>
          </p:cNvSpPr>
          <p:nvPr/>
        </p:nvSpPr>
        <p:spPr bwMode="auto">
          <a:xfrm>
            <a:off x="305094" y="764704"/>
            <a:ext cx="784887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测试</a:t>
            </a:r>
            <a:r>
              <a:rPr lang="de-DE" altLang="zh-CN" sz="2000" dirty="0">
                <a:latin typeface="+mn-lt"/>
                <a:ea typeface="+mn-ea"/>
                <a:cs typeface="+mn-ea"/>
                <a:sym typeface="+mn-lt"/>
              </a:rPr>
              <a:t>singleton</a:t>
            </a:r>
            <a:r>
              <a:rPr lang="zh-CN" altLang="zh-CN" sz="2000" dirty="0">
                <a:latin typeface="+mn-lt"/>
                <a:ea typeface="+mn-ea"/>
                <a:cs typeface="+mn-ea"/>
                <a:sym typeface="+mn-lt"/>
              </a:rPr>
              <a:t>作用域，代码如下：</a:t>
            </a:r>
          </a:p>
          <a:p>
            <a:endParaRPr lang="de-DE" altLang="zh-CN" sz="2000" dirty="0">
              <a:latin typeface="+mn-lt"/>
              <a:ea typeface="+mn-ea"/>
              <a:cs typeface="+mn-ea"/>
              <a:sym typeface="+mn-lt"/>
            </a:endParaRPr>
          </a:p>
          <a:p>
            <a:r>
              <a:rPr lang="de-DE" altLang="zh-CN" sz="2000" dirty="0">
                <a:latin typeface="+mn-lt"/>
                <a:ea typeface="+mn-ea"/>
                <a:cs typeface="+mn-ea"/>
                <a:sym typeface="+mn-lt"/>
              </a:rPr>
              <a:t>//</a:t>
            </a:r>
            <a:r>
              <a:rPr lang="zh-CN" altLang="zh-CN" sz="2000" dirty="0">
                <a:latin typeface="+mn-lt"/>
                <a:ea typeface="+mn-ea"/>
                <a:cs typeface="+mn-ea"/>
                <a:sym typeface="+mn-lt"/>
              </a:rPr>
              <a:t>初始化</a:t>
            </a:r>
            <a:r>
              <a:rPr lang="de-DE" altLang="zh-CN" sz="2000" dirty="0">
                <a:latin typeface="+mn-lt"/>
                <a:ea typeface="+mn-ea"/>
                <a:cs typeface="+mn-ea"/>
                <a:sym typeface="+mn-lt"/>
              </a:rPr>
              <a:t>Spring</a:t>
            </a:r>
            <a:r>
              <a:rPr lang="zh-CN" altLang="zh-CN" sz="2000" dirty="0">
                <a:latin typeface="+mn-lt"/>
                <a:ea typeface="+mn-ea"/>
                <a:cs typeface="+mn-ea"/>
                <a:sym typeface="+mn-lt"/>
              </a:rPr>
              <a:t>容器</a:t>
            </a:r>
            <a:r>
              <a:rPr lang="de-DE" altLang="zh-CN" sz="2000" dirty="0">
                <a:latin typeface="+mn-lt"/>
                <a:ea typeface="+mn-ea"/>
                <a:cs typeface="+mn-ea"/>
                <a:sym typeface="+mn-lt"/>
              </a:rPr>
              <a:t>ApplicationContext</a:t>
            </a:r>
            <a:r>
              <a:rPr lang="zh-CN" altLang="zh-CN" sz="2000" dirty="0">
                <a:latin typeface="+mn-lt"/>
                <a:ea typeface="+mn-ea"/>
                <a:cs typeface="+mn-ea"/>
                <a:sym typeface="+mn-lt"/>
              </a:rPr>
              <a:t>，加载配置文件</a:t>
            </a:r>
          </a:p>
          <a:p>
            <a:r>
              <a:rPr lang="de-DE" altLang="zh-CN" sz="2000" dirty="0">
                <a:latin typeface="+mn-lt"/>
                <a:ea typeface="+mn-ea"/>
                <a:cs typeface="+mn-ea"/>
                <a:sym typeface="+mn-lt"/>
              </a:rPr>
              <a:t>ApplicationContext appCon = new ClassPathXmlApplicationContext("applicationContext.xml");</a:t>
            </a:r>
            <a:endParaRPr lang="zh-CN" altLang="zh-CN" sz="2000" dirty="0">
              <a:latin typeface="+mn-lt"/>
              <a:ea typeface="+mn-ea"/>
              <a:cs typeface="+mn-ea"/>
              <a:sym typeface="+mn-lt"/>
            </a:endParaRPr>
          </a:p>
          <a:p>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测试构造方法实例化</a:t>
            </a:r>
            <a:r>
              <a:rPr lang="de-DE" altLang="zh-CN" sz="2000" dirty="0">
                <a:solidFill>
                  <a:srgbClr val="0F06BA"/>
                </a:solidFill>
                <a:latin typeface="+mn-lt"/>
                <a:ea typeface="+mn-ea"/>
                <a:cs typeface="+mn-ea"/>
                <a:sym typeface="+mn-lt"/>
              </a:rPr>
              <a:t>Bean</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BeanClass b1 = (BeanClass)appCon.getBean("constructorInstance");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System.out.println(b1);</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BeanClass b2 = (BeanClass)appCon.getBean("constructorInstance");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System.out.println(b2);</a:t>
            </a:r>
            <a:r>
              <a:rPr lang="de-DE" altLang="zh-CN" sz="2000" dirty="0">
                <a:latin typeface="+mn-lt"/>
                <a:ea typeface="+mn-ea"/>
                <a:cs typeface="+mn-ea"/>
                <a:sym typeface="+mn-lt"/>
              </a:rPr>
              <a:t>	</a:t>
            </a:r>
            <a:endParaRPr lang="zh-CN" altLang="zh-CN" sz="2000" dirty="0">
              <a:latin typeface="+mn-lt"/>
              <a:ea typeface="+mn-ea"/>
              <a:cs typeface="+mn-ea"/>
              <a:sym typeface="+mn-lt"/>
            </a:endParaRPr>
          </a:p>
        </p:txBody>
      </p:sp>
      <p:pic>
        <p:nvPicPr>
          <p:cNvPr id="31747" name="Picture 2">
            <a:extLst>
              <a:ext uri="{FF2B5EF4-FFF2-40B4-BE49-F238E27FC236}">
                <a16:creationId xmlns:a16="http://schemas.microsoft.com/office/drawing/2014/main" id="{662F56F2-FFAF-4DB8-96D4-70F3A958B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578" y="4374465"/>
            <a:ext cx="7584843"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C78AB75-22A6-48AB-957E-D666F7DFE902}"/>
              </a:ext>
            </a:extLst>
          </p:cNvPr>
          <p:cNvSpPr>
            <a:spLocks noGrp="1"/>
          </p:cNvSpPr>
          <p:nvPr>
            <p:ph type="title"/>
          </p:nvPr>
        </p:nvSpPr>
        <p:spPr>
          <a:xfrm>
            <a:off x="202641" y="692696"/>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3.3.2  prototype</a:t>
            </a:r>
            <a:r>
              <a:rPr lang="zh-CN" altLang="zh-CN" sz="3200" dirty="0">
                <a:latin typeface="+mn-lt"/>
                <a:ea typeface="+mn-ea"/>
                <a:cs typeface="+mn-ea"/>
                <a:sym typeface="+mn-lt"/>
              </a:rPr>
              <a:t>作用域</a:t>
            </a:r>
            <a:endParaRPr lang="zh-CN" altLang="en-US" sz="3200" dirty="0">
              <a:latin typeface="+mn-lt"/>
              <a:ea typeface="+mn-ea"/>
              <a:cs typeface="+mn-ea"/>
              <a:sym typeface="+mn-lt"/>
            </a:endParaRPr>
          </a:p>
        </p:txBody>
      </p:sp>
      <p:sp>
        <p:nvSpPr>
          <p:cNvPr id="32771" name="文本框 3">
            <a:extLst>
              <a:ext uri="{FF2B5EF4-FFF2-40B4-BE49-F238E27FC236}">
                <a16:creationId xmlns:a16="http://schemas.microsoft.com/office/drawing/2014/main" id="{71F2FD58-C5BC-4F37-A7FB-F3C7DF516E29}"/>
              </a:ext>
            </a:extLst>
          </p:cNvPr>
          <p:cNvSpPr txBox="1">
            <a:spLocks noChangeArrowheads="1"/>
          </p:cNvSpPr>
          <p:nvPr/>
        </p:nvSpPr>
        <p:spPr bwMode="auto">
          <a:xfrm>
            <a:off x="287462" y="1548688"/>
            <a:ext cx="85690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当</a:t>
            </a:r>
            <a:r>
              <a:rPr lang="de-DE" altLang="zh-CN" sz="2000" dirty="0">
                <a:latin typeface="+mn-lt"/>
                <a:ea typeface="+mn-ea"/>
                <a:cs typeface="+mn-ea"/>
                <a:sym typeface="+mn-lt"/>
              </a:rPr>
              <a:t>bean</a:t>
            </a:r>
            <a:r>
              <a:rPr lang="zh-CN" altLang="zh-CN" sz="2000" dirty="0">
                <a:latin typeface="+mn-lt"/>
                <a:ea typeface="+mn-ea"/>
                <a:cs typeface="+mn-ea"/>
                <a:sym typeface="+mn-lt"/>
              </a:rPr>
              <a:t>的</a:t>
            </a:r>
            <a:r>
              <a:rPr lang="de-DE" altLang="zh-CN" sz="2000" dirty="0">
                <a:latin typeface="+mn-lt"/>
                <a:ea typeface="+mn-ea"/>
                <a:cs typeface="+mn-ea"/>
                <a:sym typeface="+mn-lt"/>
              </a:rPr>
              <a:t>scope</a:t>
            </a:r>
            <a:r>
              <a:rPr lang="zh-CN" altLang="zh-CN" sz="2000" dirty="0">
                <a:latin typeface="+mn-lt"/>
                <a:ea typeface="+mn-ea"/>
                <a:cs typeface="+mn-ea"/>
                <a:sym typeface="+mn-lt"/>
              </a:rPr>
              <a:t>设置为</a:t>
            </a:r>
            <a:r>
              <a:rPr lang="de-DE" altLang="zh-CN" sz="2000" dirty="0">
                <a:latin typeface="+mn-lt"/>
                <a:ea typeface="+mn-ea"/>
                <a:cs typeface="+mn-ea"/>
                <a:sym typeface="+mn-lt"/>
              </a:rPr>
              <a:t>prototype</a:t>
            </a:r>
            <a:r>
              <a:rPr lang="zh-CN" altLang="zh-CN" sz="2000" dirty="0">
                <a:latin typeface="+mn-lt"/>
                <a:ea typeface="+mn-ea"/>
                <a:cs typeface="+mn-ea"/>
                <a:sym typeface="+mn-lt"/>
              </a:rPr>
              <a:t>时，</a:t>
            </a:r>
            <a:r>
              <a:rPr lang="de-DE" altLang="zh-CN" sz="2000" dirty="0">
                <a:latin typeface="+mn-lt"/>
                <a:ea typeface="+mn-ea"/>
                <a:cs typeface="+mn-ea"/>
                <a:sym typeface="+mn-lt"/>
              </a:rPr>
              <a:t>Spring IoC</a:t>
            </a:r>
            <a:r>
              <a:rPr lang="zh-CN" altLang="zh-CN" sz="2000" dirty="0">
                <a:latin typeface="+mn-lt"/>
                <a:ea typeface="+mn-ea"/>
                <a:cs typeface="+mn-ea"/>
                <a:sym typeface="+mn-lt"/>
              </a:rPr>
              <a:t>容器将为每次请求创建一个新的实例。如果将</a:t>
            </a:r>
            <a:r>
              <a:rPr lang="de-DE" altLang="zh-CN" sz="2000" dirty="0">
                <a:latin typeface="+mn-lt"/>
                <a:ea typeface="+mn-ea"/>
                <a:cs typeface="+mn-ea"/>
                <a:sym typeface="+mn-lt"/>
              </a:rPr>
              <a:t>3.3.1</a:t>
            </a:r>
            <a:r>
              <a:rPr lang="zh-CN" altLang="zh-CN" sz="2000" dirty="0">
                <a:latin typeface="+mn-lt"/>
                <a:ea typeface="+mn-ea"/>
                <a:cs typeface="+mn-ea"/>
                <a:sym typeface="+mn-lt"/>
              </a:rPr>
              <a:t>中</a:t>
            </a:r>
            <a:r>
              <a:rPr lang="de-DE" altLang="zh-CN" sz="2000" dirty="0">
                <a:latin typeface="+mn-lt"/>
                <a:ea typeface="+mn-ea"/>
                <a:cs typeface="+mn-ea"/>
                <a:sym typeface="+mn-lt"/>
              </a:rPr>
              <a:t>bean</a:t>
            </a:r>
            <a:r>
              <a:rPr lang="zh-CN" altLang="zh-CN" sz="2000" dirty="0">
                <a:latin typeface="+mn-lt"/>
                <a:ea typeface="+mn-ea"/>
                <a:cs typeface="+mn-ea"/>
                <a:sym typeface="+mn-lt"/>
              </a:rPr>
              <a:t>的配置修改如下：</a:t>
            </a:r>
          </a:p>
          <a:p>
            <a:endParaRPr lang="de-DE"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&lt;bean id="constructorInstance" class="instance.BeanClass" scope="prototype"/&gt;</a:t>
            </a:r>
            <a:endParaRPr lang="zh-CN" altLang="en-US" sz="2000" dirty="0">
              <a:solidFill>
                <a:srgbClr val="0F06BA"/>
              </a:solidFill>
              <a:latin typeface="+mn-lt"/>
              <a:ea typeface="+mn-ea"/>
              <a:cs typeface="+mn-ea"/>
              <a:sym typeface="+mn-lt"/>
            </a:endParaRPr>
          </a:p>
        </p:txBody>
      </p:sp>
      <p:pic>
        <p:nvPicPr>
          <p:cNvPr id="32772" name="Picture 2">
            <a:extLst>
              <a:ext uri="{FF2B5EF4-FFF2-40B4-BE49-F238E27FC236}">
                <a16:creationId xmlns:a16="http://schemas.microsoft.com/office/drawing/2014/main" id="{D751D368-4D2E-4972-85EE-2D169D384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40968"/>
            <a:ext cx="7909550" cy="177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0B28FE3-67DA-4B2C-9373-FC9A01741BDC}"/>
              </a:ext>
            </a:extLst>
          </p:cNvPr>
          <p:cNvSpPr>
            <a:spLocks noGrp="1"/>
          </p:cNvSpPr>
          <p:nvPr>
            <p:ph type="title"/>
          </p:nvPr>
        </p:nvSpPr>
        <p:spPr>
          <a:xfrm>
            <a:off x="179512" y="548680"/>
            <a:ext cx="8229600" cy="8223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3.4  Bean</a:t>
            </a:r>
            <a:r>
              <a:rPr lang="zh-CN" altLang="zh-CN" sz="3200" dirty="0">
                <a:latin typeface="+mn-lt"/>
                <a:ea typeface="+mn-ea"/>
                <a:cs typeface="+mn-ea"/>
                <a:sym typeface="+mn-lt"/>
              </a:rPr>
              <a:t>的生命周期</a:t>
            </a:r>
            <a:endParaRPr lang="zh-CN" altLang="en-US" sz="3200" dirty="0">
              <a:latin typeface="+mn-lt"/>
              <a:ea typeface="+mn-ea"/>
              <a:cs typeface="+mn-ea"/>
              <a:sym typeface="+mn-lt"/>
            </a:endParaRPr>
          </a:p>
        </p:txBody>
      </p:sp>
      <p:sp>
        <p:nvSpPr>
          <p:cNvPr id="33795" name="文本框 3">
            <a:extLst>
              <a:ext uri="{FF2B5EF4-FFF2-40B4-BE49-F238E27FC236}">
                <a16:creationId xmlns:a16="http://schemas.microsoft.com/office/drawing/2014/main" id="{ABB94324-19B2-4834-9813-5ADA29A1BB0C}"/>
              </a:ext>
            </a:extLst>
          </p:cNvPr>
          <p:cNvSpPr txBox="1">
            <a:spLocks noChangeArrowheads="1"/>
          </p:cNvSpPr>
          <p:nvPr/>
        </p:nvSpPr>
        <p:spPr bwMode="auto">
          <a:xfrm>
            <a:off x="539552" y="1515021"/>
            <a:ext cx="8281615"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600"/>
              </a:spcAft>
            </a:pPr>
            <a:r>
              <a:rPr lang="de-DE" altLang="zh-CN" sz="2000" dirty="0">
                <a:latin typeface="+mn-lt"/>
                <a:ea typeface="+mn-ea"/>
                <a:cs typeface="+mn-ea"/>
                <a:sym typeface="+mn-lt"/>
              </a:rPr>
              <a:t>Bean</a:t>
            </a:r>
            <a:r>
              <a:rPr lang="zh-CN" altLang="zh-CN" sz="2000" dirty="0">
                <a:latin typeface="+mn-lt"/>
                <a:ea typeface="+mn-ea"/>
                <a:cs typeface="+mn-ea"/>
                <a:sym typeface="+mn-lt"/>
              </a:rPr>
              <a:t>的生命周期整个过程如下：</a:t>
            </a:r>
          </a:p>
          <a:p>
            <a:pPr marL="457200" indent="-457200">
              <a:spcAft>
                <a:spcPts val="600"/>
              </a:spcAft>
              <a:buFont typeface="+mj-lt"/>
              <a:buAutoNum type="arabicPeriod"/>
            </a:pPr>
            <a:r>
              <a:rPr lang="zh-CN" altLang="zh-CN" sz="2000" dirty="0">
                <a:latin typeface="+mn-lt"/>
                <a:ea typeface="+mn-ea"/>
                <a:cs typeface="+mn-ea"/>
                <a:sym typeface="+mn-lt"/>
              </a:rPr>
              <a:t>根据</a:t>
            </a:r>
            <a:r>
              <a:rPr lang="de-DE" altLang="zh-CN" sz="2000" dirty="0">
                <a:latin typeface="+mn-lt"/>
                <a:ea typeface="+mn-ea"/>
                <a:cs typeface="+mn-ea"/>
                <a:sym typeface="+mn-lt"/>
              </a:rPr>
              <a:t>Bean</a:t>
            </a:r>
            <a:r>
              <a:rPr lang="zh-CN" altLang="zh-CN" sz="2000" dirty="0">
                <a:latin typeface="+mn-lt"/>
                <a:ea typeface="+mn-ea"/>
                <a:cs typeface="+mn-ea"/>
                <a:sym typeface="+mn-lt"/>
              </a:rPr>
              <a:t>的配置情况，实例化一个</a:t>
            </a:r>
            <a:r>
              <a:rPr lang="de-DE" altLang="zh-CN" sz="2000" dirty="0">
                <a:latin typeface="+mn-lt"/>
                <a:ea typeface="+mn-ea"/>
                <a:cs typeface="+mn-ea"/>
                <a:sym typeface="+mn-lt"/>
              </a:rPr>
              <a:t>Bean</a:t>
            </a:r>
            <a:r>
              <a:rPr lang="zh-CN" altLang="zh-CN" sz="2000" dirty="0">
                <a:latin typeface="+mn-lt"/>
                <a:ea typeface="+mn-ea"/>
                <a:cs typeface="+mn-ea"/>
                <a:sym typeface="+mn-lt"/>
              </a:rPr>
              <a:t>。</a:t>
            </a:r>
          </a:p>
          <a:p>
            <a:pPr marL="457200" indent="-457200">
              <a:spcAft>
                <a:spcPts val="600"/>
              </a:spcAft>
              <a:buFont typeface="+mj-lt"/>
              <a:buAutoNum type="arabicPeriod"/>
            </a:pPr>
            <a:r>
              <a:rPr lang="zh-CN" altLang="zh-CN" sz="2000" dirty="0">
                <a:latin typeface="+mn-lt"/>
                <a:ea typeface="+mn-ea"/>
                <a:cs typeface="+mn-ea"/>
                <a:sym typeface="+mn-lt"/>
              </a:rPr>
              <a:t>根据</a:t>
            </a:r>
            <a:r>
              <a:rPr lang="de-DE" altLang="zh-CN" sz="2000" dirty="0">
                <a:latin typeface="+mn-lt"/>
                <a:ea typeface="+mn-ea"/>
                <a:cs typeface="+mn-ea"/>
                <a:sym typeface="+mn-lt"/>
              </a:rPr>
              <a:t>Spring</a:t>
            </a:r>
            <a:r>
              <a:rPr lang="zh-CN" altLang="zh-CN" sz="2000" dirty="0">
                <a:latin typeface="+mn-lt"/>
                <a:ea typeface="+mn-ea"/>
                <a:cs typeface="+mn-ea"/>
                <a:sym typeface="+mn-lt"/>
              </a:rPr>
              <a:t>上下文对实例化的</a:t>
            </a:r>
            <a:r>
              <a:rPr lang="de-DE" altLang="zh-CN" sz="2000" dirty="0">
                <a:latin typeface="+mn-lt"/>
                <a:ea typeface="+mn-ea"/>
                <a:cs typeface="+mn-ea"/>
                <a:sym typeface="+mn-lt"/>
              </a:rPr>
              <a:t>Bean</a:t>
            </a:r>
            <a:r>
              <a:rPr lang="zh-CN" altLang="zh-CN" sz="2000" dirty="0">
                <a:latin typeface="+mn-lt"/>
                <a:ea typeface="+mn-ea"/>
                <a:cs typeface="+mn-ea"/>
                <a:sym typeface="+mn-lt"/>
              </a:rPr>
              <a:t>进行依赖注入，即对</a:t>
            </a:r>
            <a:r>
              <a:rPr lang="de-DE" altLang="zh-CN" sz="2000" dirty="0">
                <a:latin typeface="+mn-lt"/>
                <a:ea typeface="+mn-ea"/>
                <a:cs typeface="+mn-ea"/>
                <a:sym typeface="+mn-lt"/>
              </a:rPr>
              <a:t>Bean</a:t>
            </a:r>
            <a:r>
              <a:rPr lang="zh-CN" altLang="zh-CN" sz="2000" dirty="0">
                <a:latin typeface="+mn-lt"/>
                <a:ea typeface="+mn-ea"/>
                <a:cs typeface="+mn-ea"/>
                <a:sym typeface="+mn-lt"/>
              </a:rPr>
              <a:t>的属性进行初始化。</a:t>
            </a:r>
          </a:p>
          <a:p>
            <a:pPr marL="457200" indent="-457200">
              <a:spcAft>
                <a:spcPts val="600"/>
              </a:spcAft>
              <a:buFont typeface="+mj-lt"/>
              <a:buAutoNum type="arabicPeriod"/>
            </a:pPr>
            <a:r>
              <a:rPr lang="zh-CN" altLang="zh-CN" sz="2000" dirty="0">
                <a:latin typeface="+mn-lt"/>
                <a:ea typeface="+mn-ea"/>
                <a:cs typeface="+mn-ea"/>
                <a:sym typeface="+mn-lt"/>
              </a:rPr>
              <a:t>如果</a:t>
            </a:r>
            <a:r>
              <a:rPr lang="de-DE" altLang="zh-CN" sz="2000" dirty="0">
                <a:latin typeface="+mn-lt"/>
                <a:ea typeface="+mn-ea"/>
                <a:cs typeface="+mn-ea"/>
                <a:sym typeface="+mn-lt"/>
              </a:rPr>
              <a:t>Bean</a:t>
            </a:r>
            <a:r>
              <a:rPr lang="zh-CN" altLang="zh-CN" sz="2000" dirty="0">
                <a:latin typeface="+mn-lt"/>
                <a:ea typeface="+mn-ea"/>
                <a:cs typeface="+mn-ea"/>
                <a:sym typeface="+mn-lt"/>
              </a:rPr>
              <a:t>实现了</a:t>
            </a:r>
            <a:r>
              <a:rPr lang="de-DE" altLang="zh-CN" sz="2000" dirty="0">
                <a:latin typeface="+mn-lt"/>
                <a:ea typeface="+mn-ea"/>
                <a:cs typeface="+mn-ea"/>
                <a:sym typeface="+mn-lt"/>
              </a:rPr>
              <a:t>BeanNameAware</a:t>
            </a:r>
            <a:r>
              <a:rPr lang="zh-CN" altLang="zh-CN" sz="2000" dirty="0">
                <a:latin typeface="+mn-lt"/>
                <a:ea typeface="+mn-ea"/>
                <a:cs typeface="+mn-ea"/>
                <a:sym typeface="+mn-lt"/>
              </a:rPr>
              <a:t>接口，将调用它实现的</a:t>
            </a:r>
            <a:r>
              <a:rPr lang="de-DE" altLang="zh-CN" sz="2000" dirty="0">
                <a:latin typeface="+mn-lt"/>
                <a:ea typeface="+mn-ea"/>
                <a:cs typeface="+mn-ea"/>
                <a:sym typeface="+mn-lt"/>
              </a:rPr>
              <a:t>setBeanName(String beanId)</a:t>
            </a:r>
            <a:r>
              <a:rPr lang="zh-CN" altLang="zh-CN" sz="2000" dirty="0">
                <a:latin typeface="+mn-lt"/>
                <a:ea typeface="+mn-ea"/>
                <a:cs typeface="+mn-ea"/>
                <a:sym typeface="+mn-lt"/>
              </a:rPr>
              <a:t>方法，此处参数传递的是</a:t>
            </a:r>
            <a:r>
              <a:rPr lang="de-DE" altLang="zh-CN" sz="2000" dirty="0">
                <a:latin typeface="+mn-lt"/>
                <a:ea typeface="+mn-ea"/>
                <a:cs typeface="+mn-ea"/>
                <a:sym typeface="+mn-lt"/>
              </a:rPr>
              <a:t>Spring</a:t>
            </a:r>
            <a:r>
              <a:rPr lang="zh-CN" altLang="zh-CN" sz="2000" dirty="0">
                <a:latin typeface="+mn-lt"/>
                <a:ea typeface="+mn-ea"/>
                <a:cs typeface="+mn-ea"/>
                <a:sym typeface="+mn-lt"/>
              </a:rPr>
              <a:t>配置文件中</a:t>
            </a:r>
            <a:r>
              <a:rPr lang="de-DE" altLang="zh-CN" sz="2000" dirty="0">
                <a:latin typeface="+mn-lt"/>
                <a:ea typeface="+mn-ea"/>
                <a:cs typeface="+mn-ea"/>
                <a:sym typeface="+mn-lt"/>
              </a:rPr>
              <a:t>Bean</a:t>
            </a:r>
            <a:r>
              <a:rPr lang="zh-CN" altLang="zh-CN" sz="2000" dirty="0">
                <a:latin typeface="+mn-lt"/>
                <a:ea typeface="+mn-ea"/>
                <a:cs typeface="+mn-ea"/>
                <a:sym typeface="+mn-lt"/>
              </a:rPr>
              <a:t>的</a:t>
            </a:r>
            <a:r>
              <a:rPr lang="de-DE" altLang="zh-CN" sz="2000" dirty="0">
                <a:latin typeface="+mn-lt"/>
                <a:ea typeface="+mn-ea"/>
                <a:cs typeface="+mn-ea"/>
                <a:sym typeface="+mn-lt"/>
              </a:rPr>
              <a:t>ID</a:t>
            </a:r>
            <a:r>
              <a:rPr lang="zh-CN" altLang="zh-CN" sz="2000" dirty="0">
                <a:latin typeface="+mn-lt"/>
                <a:ea typeface="+mn-ea"/>
                <a:cs typeface="+mn-ea"/>
                <a:sym typeface="+mn-lt"/>
              </a:rPr>
              <a:t>。</a:t>
            </a:r>
          </a:p>
          <a:p>
            <a:pPr marL="457200" indent="-457200">
              <a:spcAft>
                <a:spcPts val="600"/>
              </a:spcAft>
              <a:buFont typeface="+mj-lt"/>
              <a:buAutoNum type="arabicPeriod"/>
            </a:pPr>
            <a:r>
              <a:rPr lang="zh-CN" altLang="zh-CN" sz="2000" dirty="0">
                <a:latin typeface="+mn-lt"/>
                <a:ea typeface="+mn-ea"/>
                <a:cs typeface="+mn-ea"/>
                <a:sym typeface="+mn-lt"/>
              </a:rPr>
              <a:t>如果</a:t>
            </a:r>
            <a:r>
              <a:rPr lang="de-DE" altLang="zh-CN" sz="2000" dirty="0">
                <a:latin typeface="+mn-lt"/>
                <a:ea typeface="+mn-ea"/>
                <a:cs typeface="+mn-ea"/>
                <a:sym typeface="+mn-lt"/>
              </a:rPr>
              <a:t>Bean</a:t>
            </a:r>
            <a:r>
              <a:rPr lang="zh-CN" altLang="zh-CN" sz="2000" dirty="0">
                <a:latin typeface="+mn-lt"/>
                <a:ea typeface="+mn-ea"/>
                <a:cs typeface="+mn-ea"/>
                <a:sym typeface="+mn-lt"/>
              </a:rPr>
              <a:t>实现了</a:t>
            </a:r>
            <a:r>
              <a:rPr lang="de-DE" altLang="zh-CN" sz="2000" dirty="0">
                <a:latin typeface="+mn-lt"/>
                <a:ea typeface="+mn-ea"/>
                <a:cs typeface="+mn-ea"/>
                <a:sym typeface="+mn-lt"/>
              </a:rPr>
              <a:t>BeanFactoryAware</a:t>
            </a:r>
            <a:r>
              <a:rPr lang="zh-CN" altLang="zh-CN" sz="2000" dirty="0">
                <a:latin typeface="+mn-lt"/>
                <a:ea typeface="+mn-ea"/>
                <a:cs typeface="+mn-ea"/>
                <a:sym typeface="+mn-lt"/>
              </a:rPr>
              <a:t>接口，将调用它实现的</a:t>
            </a:r>
            <a:r>
              <a:rPr lang="de-DE" altLang="zh-CN" sz="2000" dirty="0">
                <a:latin typeface="+mn-lt"/>
                <a:ea typeface="+mn-ea"/>
                <a:cs typeface="+mn-ea"/>
                <a:sym typeface="+mn-lt"/>
              </a:rPr>
              <a:t>setBeanFactory()</a:t>
            </a:r>
            <a:r>
              <a:rPr lang="zh-CN" altLang="zh-CN" sz="2000" dirty="0">
                <a:latin typeface="+mn-lt"/>
                <a:ea typeface="+mn-ea"/>
                <a:cs typeface="+mn-ea"/>
                <a:sym typeface="+mn-lt"/>
              </a:rPr>
              <a:t>方法，此处参数传递的是当前</a:t>
            </a:r>
            <a:r>
              <a:rPr lang="de-DE" altLang="zh-CN" sz="2000" dirty="0">
                <a:latin typeface="+mn-lt"/>
                <a:ea typeface="+mn-ea"/>
                <a:cs typeface="+mn-ea"/>
                <a:sym typeface="+mn-lt"/>
              </a:rPr>
              <a:t>Spring</a:t>
            </a:r>
            <a:r>
              <a:rPr lang="zh-CN" altLang="zh-CN" sz="2000" dirty="0">
                <a:latin typeface="+mn-lt"/>
                <a:ea typeface="+mn-ea"/>
                <a:cs typeface="+mn-ea"/>
                <a:sym typeface="+mn-lt"/>
              </a:rPr>
              <a:t>工厂实例的引用</a:t>
            </a:r>
          </a:p>
          <a:p>
            <a:pPr marL="457200" indent="-457200">
              <a:spcAft>
                <a:spcPts val="600"/>
              </a:spcAft>
              <a:buFont typeface="+mj-lt"/>
              <a:buAutoNum type="arabicPeriod"/>
            </a:pPr>
            <a:r>
              <a:rPr lang="zh-CN" altLang="zh-CN" sz="2000" dirty="0">
                <a:latin typeface="+mn-lt"/>
                <a:ea typeface="+mn-ea"/>
                <a:cs typeface="+mn-ea"/>
                <a:sym typeface="+mn-lt"/>
              </a:rPr>
              <a:t>如果</a:t>
            </a:r>
            <a:r>
              <a:rPr lang="de-DE" altLang="zh-CN" sz="2000" dirty="0">
                <a:latin typeface="+mn-lt"/>
                <a:ea typeface="+mn-ea"/>
                <a:cs typeface="+mn-ea"/>
                <a:sym typeface="+mn-lt"/>
              </a:rPr>
              <a:t>Bean</a:t>
            </a:r>
            <a:r>
              <a:rPr lang="zh-CN" altLang="zh-CN" sz="2000" dirty="0">
                <a:latin typeface="+mn-lt"/>
                <a:ea typeface="+mn-ea"/>
                <a:cs typeface="+mn-ea"/>
                <a:sym typeface="+mn-lt"/>
              </a:rPr>
              <a:t>实现了</a:t>
            </a:r>
            <a:r>
              <a:rPr lang="de-DE" altLang="zh-CN" sz="2000" dirty="0">
                <a:latin typeface="+mn-lt"/>
                <a:ea typeface="+mn-ea"/>
                <a:cs typeface="+mn-ea"/>
                <a:sym typeface="+mn-lt"/>
              </a:rPr>
              <a:t>ApplicationContextAware</a:t>
            </a:r>
            <a:r>
              <a:rPr lang="zh-CN" altLang="zh-CN" sz="2000" dirty="0">
                <a:latin typeface="+mn-lt"/>
                <a:ea typeface="+mn-ea"/>
                <a:cs typeface="+mn-ea"/>
                <a:sym typeface="+mn-lt"/>
              </a:rPr>
              <a:t>接口，将调用它实现的</a:t>
            </a:r>
            <a:r>
              <a:rPr lang="de-DE" altLang="zh-CN" sz="2000" dirty="0">
                <a:latin typeface="+mn-lt"/>
                <a:ea typeface="+mn-ea"/>
                <a:cs typeface="+mn-ea"/>
                <a:sym typeface="+mn-lt"/>
              </a:rPr>
              <a:t>setApplicationContext(ApplicationContext)</a:t>
            </a:r>
            <a:r>
              <a:rPr lang="zh-CN" altLang="zh-CN" sz="2000" dirty="0">
                <a:latin typeface="+mn-lt"/>
                <a:ea typeface="+mn-ea"/>
                <a:cs typeface="+mn-ea"/>
                <a:sym typeface="+mn-lt"/>
              </a:rPr>
              <a:t>方法，此处参数传递的是</a:t>
            </a:r>
            <a:r>
              <a:rPr lang="de-DE" altLang="zh-CN" sz="2000" dirty="0">
                <a:latin typeface="+mn-lt"/>
                <a:ea typeface="+mn-ea"/>
                <a:cs typeface="+mn-ea"/>
                <a:sym typeface="+mn-lt"/>
              </a:rPr>
              <a:t>Spring</a:t>
            </a:r>
            <a:r>
              <a:rPr lang="zh-CN" altLang="zh-CN" sz="2000" dirty="0">
                <a:latin typeface="+mn-lt"/>
                <a:ea typeface="+mn-ea"/>
                <a:cs typeface="+mn-ea"/>
                <a:sym typeface="+mn-lt"/>
              </a:rPr>
              <a:t>上下文实例的引用。</a:t>
            </a:r>
          </a:p>
          <a:p>
            <a:pPr marL="457200" indent="-457200">
              <a:spcAft>
                <a:spcPts val="600"/>
              </a:spcAft>
              <a:buFont typeface="+mj-lt"/>
              <a:buAutoNum type="arabicPeriod"/>
            </a:pPr>
            <a:r>
              <a:rPr lang="zh-CN" altLang="zh-CN" sz="2000" dirty="0">
                <a:latin typeface="+mn-lt"/>
                <a:ea typeface="+mn-ea"/>
                <a:cs typeface="+mn-ea"/>
                <a:sym typeface="+mn-lt"/>
              </a:rPr>
              <a:t>如果</a:t>
            </a:r>
            <a:r>
              <a:rPr lang="de-DE" altLang="zh-CN" sz="2000" dirty="0">
                <a:latin typeface="+mn-lt"/>
                <a:ea typeface="+mn-ea"/>
                <a:cs typeface="+mn-ea"/>
                <a:sym typeface="+mn-lt"/>
              </a:rPr>
              <a:t>Bean</a:t>
            </a:r>
            <a:r>
              <a:rPr lang="zh-CN" altLang="zh-CN" sz="2000" dirty="0">
                <a:latin typeface="+mn-lt"/>
                <a:ea typeface="+mn-ea"/>
                <a:cs typeface="+mn-ea"/>
                <a:sym typeface="+mn-lt"/>
              </a:rPr>
              <a:t>关联了</a:t>
            </a:r>
            <a:r>
              <a:rPr lang="de-DE" altLang="zh-CN" sz="2000" dirty="0">
                <a:latin typeface="+mn-lt"/>
                <a:ea typeface="+mn-ea"/>
                <a:cs typeface="+mn-ea"/>
                <a:sym typeface="+mn-lt"/>
              </a:rPr>
              <a:t>BeanPostProcessor</a:t>
            </a:r>
            <a:r>
              <a:rPr lang="zh-CN" altLang="zh-CN" sz="2000" dirty="0">
                <a:latin typeface="+mn-lt"/>
                <a:ea typeface="+mn-ea"/>
                <a:cs typeface="+mn-ea"/>
                <a:sym typeface="+mn-lt"/>
              </a:rPr>
              <a:t>接口，将调用预初始化方法</a:t>
            </a:r>
            <a:r>
              <a:rPr lang="de-DE" altLang="zh-CN" sz="2000" dirty="0">
                <a:latin typeface="+mn-lt"/>
                <a:ea typeface="+mn-ea"/>
                <a:cs typeface="+mn-ea"/>
                <a:sym typeface="+mn-lt"/>
              </a:rPr>
              <a:t>postProcessBeforeInitialization(Object obj, String s)</a:t>
            </a:r>
            <a:r>
              <a:rPr lang="zh-CN" altLang="zh-CN" sz="2000" dirty="0">
                <a:latin typeface="+mn-lt"/>
                <a:ea typeface="+mn-ea"/>
                <a:cs typeface="+mn-ea"/>
                <a:sym typeface="+mn-lt"/>
              </a:rPr>
              <a:t>对</a:t>
            </a:r>
            <a:r>
              <a:rPr lang="de-DE" altLang="zh-CN" sz="2000" dirty="0">
                <a:latin typeface="+mn-lt"/>
                <a:ea typeface="+mn-ea"/>
                <a:cs typeface="+mn-ea"/>
                <a:sym typeface="+mn-lt"/>
              </a:rPr>
              <a:t>Bean</a:t>
            </a:r>
            <a:r>
              <a:rPr lang="zh-CN" altLang="zh-CN" sz="2000" dirty="0">
                <a:latin typeface="+mn-lt"/>
                <a:ea typeface="+mn-ea"/>
                <a:cs typeface="+mn-ea"/>
                <a:sym typeface="+mn-lt"/>
              </a:rPr>
              <a:t>进行操作。</a:t>
            </a:r>
            <a:endParaRPr lang="zh-CN" altLang="en-US" sz="2000" dirty="0">
              <a:latin typeface="+mn-lt"/>
              <a:ea typeface="+mn-ea"/>
              <a:cs typeface="+mn-ea"/>
              <a:sym typeface="+mn-lt"/>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3">
            <a:extLst>
              <a:ext uri="{FF2B5EF4-FFF2-40B4-BE49-F238E27FC236}">
                <a16:creationId xmlns:a16="http://schemas.microsoft.com/office/drawing/2014/main" id="{33F2982B-99FC-40C4-A47D-433DE48AA1B1}"/>
              </a:ext>
            </a:extLst>
          </p:cNvPr>
          <p:cNvSpPr txBox="1">
            <a:spLocks noChangeArrowheads="1"/>
          </p:cNvSpPr>
          <p:nvPr/>
        </p:nvSpPr>
        <p:spPr bwMode="auto">
          <a:xfrm>
            <a:off x="251520" y="797510"/>
            <a:ext cx="878522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spcAft>
                <a:spcPts val="600"/>
              </a:spcAft>
              <a:buFont typeface="+mj-lt"/>
              <a:buAutoNum type="arabicPeriod" startAt="7"/>
            </a:pPr>
            <a:r>
              <a:rPr lang="zh-CN" altLang="zh-CN" sz="2000" dirty="0">
                <a:latin typeface="+mn-lt"/>
                <a:ea typeface="+mn-ea"/>
                <a:cs typeface="+mn-ea"/>
                <a:sym typeface="+mn-lt"/>
              </a:rPr>
              <a:t>如果</a:t>
            </a:r>
            <a:r>
              <a:rPr lang="de-DE" altLang="zh-CN" sz="2000" dirty="0">
                <a:latin typeface="+mn-lt"/>
                <a:ea typeface="+mn-ea"/>
                <a:cs typeface="+mn-ea"/>
                <a:sym typeface="+mn-lt"/>
              </a:rPr>
              <a:t>Bean</a:t>
            </a:r>
            <a:r>
              <a:rPr lang="zh-CN" altLang="zh-CN" sz="2000" dirty="0">
                <a:latin typeface="+mn-lt"/>
                <a:ea typeface="+mn-ea"/>
                <a:cs typeface="+mn-ea"/>
                <a:sym typeface="+mn-lt"/>
              </a:rPr>
              <a:t>实现了</a:t>
            </a:r>
            <a:r>
              <a:rPr lang="de-DE" altLang="zh-CN" sz="2000" dirty="0">
                <a:latin typeface="+mn-lt"/>
                <a:ea typeface="+mn-ea"/>
                <a:cs typeface="+mn-ea"/>
                <a:sym typeface="+mn-lt"/>
              </a:rPr>
              <a:t>InitializingBean</a:t>
            </a:r>
            <a:r>
              <a:rPr lang="zh-CN" altLang="zh-CN" sz="2000" dirty="0">
                <a:latin typeface="+mn-lt"/>
                <a:ea typeface="+mn-ea"/>
                <a:cs typeface="+mn-ea"/>
                <a:sym typeface="+mn-lt"/>
              </a:rPr>
              <a:t>接口，将调用</a:t>
            </a:r>
            <a:r>
              <a:rPr lang="de-DE" altLang="zh-CN" sz="2000" dirty="0">
                <a:latin typeface="+mn-lt"/>
                <a:ea typeface="+mn-ea"/>
                <a:cs typeface="+mn-ea"/>
                <a:sym typeface="+mn-lt"/>
              </a:rPr>
              <a:t>afterPropertiesSet()</a:t>
            </a:r>
            <a:r>
              <a:rPr lang="zh-CN" altLang="zh-CN" sz="2000" dirty="0">
                <a:latin typeface="+mn-lt"/>
                <a:ea typeface="+mn-ea"/>
                <a:cs typeface="+mn-ea"/>
                <a:sym typeface="+mn-lt"/>
              </a:rPr>
              <a:t>方法。</a:t>
            </a:r>
          </a:p>
          <a:p>
            <a:pPr marL="457200" indent="-457200">
              <a:spcAft>
                <a:spcPts val="600"/>
              </a:spcAft>
              <a:buFont typeface="+mj-lt"/>
              <a:buAutoNum type="arabicPeriod" startAt="7"/>
            </a:pPr>
            <a:r>
              <a:rPr lang="zh-CN" altLang="zh-CN" sz="2000" dirty="0">
                <a:latin typeface="+mn-lt"/>
                <a:ea typeface="+mn-ea"/>
                <a:cs typeface="+mn-ea"/>
                <a:sym typeface="+mn-lt"/>
              </a:rPr>
              <a:t>如果</a:t>
            </a:r>
            <a:r>
              <a:rPr lang="de-DE" altLang="zh-CN" sz="2000" dirty="0">
                <a:latin typeface="+mn-lt"/>
                <a:ea typeface="+mn-ea"/>
                <a:cs typeface="+mn-ea"/>
                <a:sym typeface="+mn-lt"/>
              </a:rPr>
              <a:t>Bean</a:t>
            </a:r>
            <a:r>
              <a:rPr lang="zh-CN" altLang="zh-CN" sz="2000" dirty="0">
                <a:latin typeface="+mn-lt"/>
                <a:ea typeface="+mn-ea"/>
                <a:cs typeface="+mn-ea"/>
                <a:sym typeface="+mn-lt"/>
              </a:rPr>
              <a:t>在</a:t>
            </a:r>
            <a:r>
              <a:rPr lang="de-DE" altLang="zh-CN" sz="2000" dirty="0">
                <a:latin typeface="+mn-lt"/>
                <a:ea typeface="+mn-ea"/>
                <a:cs typeface="+mn-ea"/>
                <a:sym typeface="+mn-lt"/>
              </a:rPr>
              <a:t>Spring</a:t>
            </a:r>
            <a:r>
              <a:rPr lang="zh-CN" altLang="zh-CN" sz="2000" dirty="0">
                <a:latin typeface="+mn-lt"/>
                <a:ea typeface="+mn-ea"/>
                <a:cs typeface="+mn-ea"/>
                <a:sym typeface="+mn-lt"/>
              </a:rPr>
              <a:t>配置文件中配置了</a:t>
            </a:r>
            <a:r>
              <a:rPr lang="de-DE" altLang="zh-CN" sz="2000" dirty="0">
                <a:latin typeface="+mn-lt"/>
                <a:ea typeface="+mn-ea"/>
                <a:cs typeface="+mn-ea"/>
                <a:sym typeface="+mn-lt"/>
              </a:rPr>
              <a:t>init-method</a:t>
            </a:r>
            <a:r>
              <a:rPr lang="zh-CN" altLang="zh-CN" sz="2000" dirty="0">
                <a:latin typeface="+mn-lt"/>
                <a:ea typeface="+mn-ea"/>
                <a:cs typeface="+mn-ea"/>
                <a:sym typeface="+mn-lt"/>
              </a:rPr>
              <a:t>属性，将自动调用其配置的初始化方法。</a:t>
            </a:r>
          </a:p>
          <a:p>
            <a:pPr marL="457200" indent="-457200">
              <a:spcAft>
                <a:spcPts val="600"/>
              </a:spcAft>
              <a:buFont typeface="+mj-lt"/>
              <a:buAutoNum type="arabicPeriod" startAt="7"/>
            </a:pPr>
            <a:r>
              <a:rPr lang="zh-CN" altLang="zh-CN" sz="2000" dirty="0">
                <a:latin typeface="+mn-lt"/>
                <a:ea typeface="+mn-ea"/>
                <a:cs typeface="+mn-ea"/>
                <a:sym typeface="+mn-lt"/>
              </a:rPr>
              <a:t>如果</a:t>
            </a:r>
            <a:r>
              <a:rPr lang="de-DE" altLang="zh-CN" sz="2000" dirty="0">
                <a:latin typeface="+mn-lt"/>
                <a:ea typeface="+mn-ea"/>
                <a:cs typeface="+mn-ea"/>
                <a:sym typeface="+mn-lt"/>
              </a:rPr>
              <a:t>Bean</a:t>
            </a:r>
            <a:r>
              <a:rPr lang="zh-CN" altLang="zh-CN" sz="2000" dirty="0">
                <a:latin typeface="+mn-lt"/>
                <a:ea typeface="+mn-ea"/>
                <a:cs typeface="+mn-ea"/>
                <a:sym typeface="+mn-lt"/>
              </a:rPr>
              <a:t>关联了</a:t>
            </a:r>
            <a:r>
              <a:rPr lang="de-DE" altLang="zh-CN" sz="2000" dirty="0">
                <a:latin typeface="+mn-lt"/>
                <a:ea typeface="+mn-ea"/>
                <a:cs typeface="+mn-ea"/>
                <a:sym typeface="+mn-lt"/>
              </a:rPr>
              <a:t>BeanPostProcessor</a:t>
            </a:r>
            <a:r>
              <a:rPr lang="zh-CN" altLang="zh-CN" sz="2000" dirty="0">
                <a:latin typeface="+mn-lt"/>
                <a:ea typeface="+mn-ea"/>
                <a:cs typeface="+mn-ea"/>
                <a:sym typeface="+mn-lt"/>
              </a:rPr>
              <a:t>接口，将调用</a:t>
            </a:r>
            <a:r>
              <a:rPr lang="de-DE" altLang="zh-CN" sz="2000" dirty="0">
                <a:latin typeface="+mn-lt"/>
                <a:ea typeface="+mn-ea"/>
                <a:cs typeface="+mn-ea"/>
                <a:sym typeface="+mn-lt"/>
              </a:rPr>
              <a:t>postProcessAfterInitialization(Object obj, String s)</a:t>
            </a:r>
            <a:r>
              <a:rPr lang="zh-CN" altLang="zh-CN" sz="2000" dirty="0">
                <a:latin typeface="+mn-lt"/>
                <a:ea typeface="+mn-ea"/>
                <a:cs typeface="+mn-ea"/>
                <a:sym typeface="+mn-lt"/>
              </a:rPr>
              <a:t>方法，由于是在</a:t>
            </a:r>
            <a:r>
              <a:rPr lang="de-DE" altLang="zh-CN" sz="2000" dirty="0">
                <a:latin typeface="+mn-lt"/>
                <a:ea typeface="+mn-ea"/>
                <a:cs typeface="+mn-ea"/>
                <a:sym typeface="+mn-lt"/>
              </a:rPr>
              <a:t>Bean</a:t>
            </a:r>
            <a:r>
              <a:rPr lang="zh-CN" altLang="zh-CN" sz="2000" dirty="0">
                <a:latin typeface="+mn-lt"/>
                <a:ea typeface="+mn-ea"/>
                <a:cs typeface="+mn-ea"/>
                <a:sym typeface="+mn-lt"/>
              </a:rPr>
              <a:t>初始化结束时调用</a:t>
            </a:r>
            <a:r>
              <a:rPr lang="de-DE" altLang="zh-CN" sz="2000" dirty="0">
                <a:latin typeface="+mn-lt"/>
                <a:ea typeface="+mn-ea"/>
                <a:cs typeface="+mn-ea"/>
                <a:sym typeface="+mn-lt"/>
              </a:rPr>
              <a:t>After</a:t>
            </a:r>
            <a:r>
              <a:rPr lang="zh-CN" altLang="zh-CN" sz="2000" dirty="0">
                <a:latin typeface="+mn-lt"/>
                <a:ea typeface="+mn-ea"/>
                <a:cs typeface="+mn-ea"/>
                <a:sym typeface="+mn-lt"/>
              </a:rPr>
              <a:t>方法，也可用于内存或缓存技术。</a:t>
            </a:r>
            <a:r>
              <a:rPr lang="zh-CN" altLang="zh-CN" sz="2000" dirty="0">
                <a:solidFill>
                  <a:srgbClr val="0F06BA"/>
                </a:solidFill>
                <a:latin typeface="+mn-lt"/>
                <a:ea typeface="+mn-ea"/>
                <a:cs typeface="+mn-ea"/>
                <a:sym typeface="+mn-lt"/>
              </a:rPr>
              <a:t>以上工作（</a:t>
            </a:r>
            <a:r>
              <a:rPr lang="de-DE" altLang="zh-CN" sz="2000" dirty="0">
                <a:solidFill>
                  <a:srgbClr val="0F06BA"/>
                </a:solidFill>
                <a:latin typeface="+mn-lt"/>
                <a:ea typeface="+mn-ea"/>
                <a:cs typeface="+mn-ea"/>
                <a:sym typeface="+mn-lt"/>
              </a:rPr>
              <a:t>1</a:t>
            </a:r>
            <a:r>
              <a:rPr lang="zh-CN" altLang="zh-CN" sz="2000" dirty="0">
                <a:solidFill>
                  <a:srgbClr val="0F06BA"/>
                </a:solidFill>
                <a:latin typeface="+mn-lt"/>
                <a:ea typeface="+mn-ea"/>
                <a:cs typeface="+mn-ea"/>
                <a:sym typeface="+mn-lt"/>
              </a:rPr>
              <a:t>至</a:t>
            </a:r>
            <a:r>
              <a:rPr lang="de-DE" altLang="zh-CN" sz="2000" dirty="0">
                <a:solidFill>
                  <a:srgbClr val="0F06BA"/>
                </a:solidFill>
                <a:latin typeface="+mn-lt"/>
                <a:ea typeface="+mn-ea"/>
                <a:cs typeface="+mn-ea"/>
                <a:sym typeface="+mn-lt"/>
              </a:rPr>
              <a:t>9</a:t>
            </a:r>
            <a:r>
              <a:rPr lang="zh-CN" altLang="zh-CN" sz="2000" dirty="0">
                <a:solidFill>
                  <a:srgbClr val="0F06BA"/>
                </a:solidFill>
                <a:latin typeface="+mn-lt"/>
                <a:ea typeface="+mn-ea"/>
                <a:cs typeface="+mn-ea"/>
                <a:sym typeface="+mn-lt"/>
              </a:rPr>
              <a:t>）</a:t>
            </a:r>
            <a:r>
              <a:rPr lang="zh-CN" altLang="zh-CN" sz="2000" dirty="0">
                <a:latin typeface="+mn-lt"/>
                <a:ea typeface="+mn-ea"/>
                <a:cs typeface="+mn-ea"/>
                <a:sym typeface="+mn-lt"/>
              </a:rPr>
              <a:t>完成以后就可以使用该</a:t>
            </a:r>
            <a:r>
              <a:rPr lang="de-DE" altLang="zh-CN" sz="2000" dirty="0">
                <a:latin typeface="+mn-lt"/>
                <a:ea typeface="+mn-ea"/>
                <a:cs typeface="+mn-ea"/>
                <a:sym typeface="+mn-lt"/>
              </a:rPr>
              <a:t>Bean</a:t>
            </a:r>
            <a:r>
              <a:rPr lang="zh-CN" altLang="zh-CN" sz="2000" dirty="0">
                <a:latin typeface="+mn-lt"/>
                <a:ea typeface="+mn-ea"/>
                <a:cs typeface="+mn-ea"/>
                <a:sym typeface="+mn-lt"/>
              </a:rPr>
              <a:t>，由于该</a:t>
            </a:r>
            <a:r>
              <a:rPr lang="de-DE" altLang="zh-CN" sz="2000" dirty="0">
                <a:latin typeface="+mn-lt"/>
                <a:ea typeface="+mn-ea"/>
                <a:cs typeface="+mn-ea"/>
                <a:sym typeface="+mn-lt"/>
              </a:rPr>
              <a:t>Bean</a:t>
            </a:r>
            <a:r>
              <a:rPr lang="zh-CN" altLang="zh-CN" sz="2000" dirty="0">
                <a:latin typeface="+mn-lt"/>
                <a:ea typeface="+mn-ea"/>
                <a:cs typeface="+mn-ea"/>
                <a:sym typeface="+mn-lt"/>
              </a:rPr>
              <a:t>的作用域是</a:t>
            </a:r>
            <a:r>
              <a:rPr lang="de-DE" altLang="zh-CN" sz="2000" dirty="0">
                <a:latin typeface="+mn-lt"/>
                <a:ea typeface="+mn-ea"/>
                <a:cs typeface="+mn-ea"/>
                <a:sym typeface="+mn-lt"/>
              </a:rPr>
              <a:t>singleton</a:t>
            </a:r>
            <a:r>
              <a:rPr lang="zh-CN" altLang="zh-CN" sz="2000" dirty="0">
                <a:latin typeface="+mn-lt"/>
                <a:ea typeface="+mn-ea"/>
                <a:cs typeface="+mn-ea"/>
                <a:sym typeface="+mn-lt"/>
              </a:rPr>
              <a:t>，所以调用的是同一个</a:t>
            </a:r>
            <a:r>
              <a:rPr lang="de-DE" altLang="zh-CN" sz="2000" dirty="0">
                <a:latin typeface="+mn-lt"/>
                <a:ea typeface="+mn-ea"/>
                <a:cs typeface="+mn-ea"/>
                <a:sym typeface="+mn-lt"/>
              </a:rPr>
              <a:t>Bean</a:t>
            </a:r>
            <a:r>
              <a:rPr lang="zh-CN" altLang="zh-CN" sz="2000" dirty="0">
                <a:latin typeface="+mn-lt"/>
                <a:ea typeface="+mn-ea"/>
                <a:cs typeface="+mn-ea"/>
                <a:sym typeface="+mn-lt"/>
              </a:rPr>
              <a:t>实例。</a:t>
            </a:r>
          </a:p>
          <a:p>
            <a:pPr marL="457200" indent="-457200">
              <a:spcAft>
                <a:spcPts val="600"/>
              </a:spcAft>
              <a:buFont typeface="+mj-lt"/>
              <a:buAutoNum type="arabicPeriod" startAt="7"/>
            </a:pPr>
            <a:r>
              <a:rPr lang="zh-CN" altLang="zh-CN" sz="2000" dirty="0">
                <a:latin typeface="+mn-lt"/>
                <a:ea typeface="+mn-ea"/>
                <a:cs typeface="+mn-ea"/>
                <a:sym typeface="+mn-lt"/>
              </a:rPr>
              <a:t>当</a:t>
            </a:r>
            <a:r>
              <a:rPr lang="de-DE" altLang="zh-CN" sz="2000" dirty="0">
                <a:latin typeface="+mn-lt"/>
                <a:ea typeface="+mn-ea"/>
                <a:cs typeface="+mn-ea"/>
                <a:sym typeface="+mn-lt"/>
              </a:rPr>
              <a:t>Bean</a:t>
            </a:r>
            <a:r>
              <a:rPr lang="zh-CN" altLang="zh-CN" sz="2000" dirty="0">
                <a:latin typeface="+mn-lt"/>
                <a:ea typeface="+mn-ea"/>
                <a:cs typeface="+mn-ea"/>
                <a:sym typeface="+mn-lt"/>
              </a:rPr>
              <a:t>不再需要时，将经过销毁阶段，如果</a:t>
            </a:r>
            <a:r>
              <a:rPr lang="de-DE" altLang="zh-CN" sz="2000" dirty="0">
                <a:latin typeface="+mn-lt"/>
                <a:ea typeface="+mn-ea"/>
                <a:cs typeface="+mn-ea"/>
                <a:sym typeface="+mn-lt"/>
              </a:rPr>
              <a:t>Bean</a:t>
            </a:r>
            <a:r>
              <a:rPr lang="zh-CN" altLang="zh-CN" sz="2000" dirty="0">
                <a:latin typeface="+mn-lt"/>
                <a:ea typeface="+mn-ea"/>
                <a:cs typeface="+mn-ea"/>
                <a:sym typeface="+mn-lt"/>
              </a:rPr>
              <a:t>实现了</a:t>
            </a:r>
            <a:r>
              <a:rPr lang="de-DE" altLang="zh-CN" sz="2000" dirty="0">
                <a:latin typeface="+mn-lt"/>
                <a:ea typeface="+mn-ea"/>
                <a:cs typeface="+mn-ea"/>
                <a:sym typeface="+mn-lt"/>
              </a:rPr>
              <a:t>DisposableBean</a:t>
            </a:r>
            <a:r>
              <a:rPr lang="zh-CN" altLang="zh-CN" sz="2000" dirty="0">
                <a:latin typeface="+mn-lt"/>
                <a:ea typeface="+mn-ea"/>
                <a:cs typeface="+mn-ea"/>
                <a:sym typeface="+mn-lt"/>
              </a:rPr>
              <a:t>接口，将调用其实现的</a:t>
            </a:r>
            <a:r>
              <a:rPr lang="de-DE" altLang="zh-CN" sz="2000" dirty="0">
                <a:latin typeface="+mn-lt"/>
                <a:ea typeface="+mn-ea"/>
                <a:cs typeface="+mn-ea"/>
                <a:sym typeface="+mn-lt"/>
              </a:rPr>
              <a:t>destroy</a:t>
            </a:r>
            <a:r>
              <a:rPr lang="zh-CN" altLang="zh-CN" sz="2000" dirty="0">
                <a:latin typeface="+mn-lt"/>
                <a:ea typeface="+mn-ea"/>
                <a:cs typeface="+mn-ea"/>
                <a:sym typeface="+mn-lt"/>
              </a:rPr>
              <a:t>方法将</a:t>
            </a:r>
            <a:r>
              <a:rPr lang="de-DE" altLang="zh-CN" sz="2000" dirty="0">
                <a:latin typeface="+mn-lt"/>
                <a:ea typeface="+mn-ea"/>
                <a:cs typeface="+mn-ea"/>
                <a:sym typeface="+mn-lt"/>
              </a:rPr>
              <a:t>Spring</a:t>
            </a:r>
            <a:r>
              <a:rPr lang="zh-CN" altLang="zh-CN" sz="2000" dirty="0">
                <a:latin typeface="+mn-lt"/>
                <a:ea typeface="+mn-ea"/>
                <a:cs typeface="+mn-ea"/>
                <a:sym typeface="+mn-lt"/>
              </a:rPr>
              <a:t>中的</a:t>
            </a:r>
            <a:r>
              <a:rPr lang="de-DE" altLang="zh-CN" sz="2000" dirty="0">
                <a:latin typeface="+mn-lt"/>
                <a:ea typeface="+mn-ea"/>
                <a:cs typeface="+mn-ea"/>
                <a:sym typeface="+mn-lt"/>
              </a:rPr>
              <a:t>Bean</a:t>
            </a:r>
            <a:r>
              <a:rPr lang="zh-CN" altLang="zh-CN" sz="2000" dirty="0">
                <a:latin typeface="+mn-lt"/>
                <a:ea typeface="+mn-ea"/>
                <a:cs typeface="+mn-ea"/>
                <a:sym typeface="+mn-lt"/>
              </a:rPr>
              <a:t>销毁。</a:t>
            </a:r>
          </a:p>
          <a:p>
            <a:pPr marL="457200" indent="-457200">
              <a:spcAft>
                <a:spcPts val="600"/>
              </a:spcAft>
              <a:buFont typeface="+mj-lt"/>
              <a:buAutoNum type="arabicPeriod" startAt="7"/>
            </a:pPr>
            <a:r>
              <a:rPr lang="zh-CN" altLang="zh-CN" sz="2000" dirty="0">
                <a:latin typeface="+mn-lt"/>
                <a:ea typeface="+mn-ea"/>
                <a:cs typeface="+mn-ea"/>
                <a:sym typeface="+mn-lt"/>
              </a:rPr>
              <a:t>如果在配置文件中通过</a:t>
            </a:r>
            <a:r>
              <a:rPr lang="de-DE" altLang="zh-CN" sz="2000" dirty="0">
                <a:latin typeface="+mn-lt"/>
                <a:ea typeface="+mn-ea"/>
                <a:cs typeface="+mn-ea"/>
                <a:sym typeface="+mn-lt"/>
              </a:rPr>
              <a:t>destroy-method</a:t>
            </a:r>
            <a:r>
              <a:rPr lang="zh-CN" altLang="zh-CN" sz="2000" dirty="0">
                <a:latin typeface="+mn-lt"/>
                <a:ea typeface="+mn-ea"/>
                <a:cs typeface="+mn-ea"/>
                <a:sym typeface="+mn-lt"/>
              </a:rPr>
              <a:t>属性指定了</a:t>
            </a:r>
            <a:r>
              <a:rPr lang="de-DE" altLang="zh-CN" sz="2000" dirty="0">
                <a:latin typeface="+mn-lt"/>
                <a:ea typeface="+mn-ea"/>
                <a:cs typeface="+mn-ea"/>
                <a:sym typeface="+mn-lt"/>
              </a:rPr>
              <a:t>Bean</a:t>
            </a:r>
            <a:r>
              <a:rPr lang="zh-CN" altLang="zh-CN" sz="2000" dirty="0">
                <a:latin typeface="+mn-lt"/>
                <a:ea typeface="+mn-ea"/>
                <a:cs typeface="+mn-ea"/>
                <a:sym typeface="+mn-lt"/>
              </a:rPr>
              <a:t>的销毁方法，将调用其配置的销毁方法进行销毁。</a:t>
            </a:r>
            <a:endParaRPr lang="zh-CN" altLang="en-US" sz="2000" dirty="0">
              <a:latin typeface="+mn-lt"/>
              <a:ea typeface="+mn-ea"/>
              <a:cs typeface="+mn-ea"/>
              <a:sym typeface="+mn-lt"/>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
            <a:extLst>
              <a:ext uri="{FF2B5EF4-FFF2-40B4-BE49-F238E27FC236}">
                <a16:creationId xmlns:a16="http://schemas.microsoft.com/office/drawing/2014/main" id="{714321D9-F996-4884-ABEE-1A1F1648D159}"/>
              </a:ext>
            </a:extLst>
          </p:cNvPr>
          <p:cNvSpPr txBox="1">
            <a:spLocks noChangeArrowheads="1"/>
          </p:cNvSpPr>
          <p:nvPr/>
        </p:nvSpPr>
        <p:spPr bwMode="auto">
          <a:xfrm>
            <a:off x="182102" y="764704"/>
            <a:ext cx="8352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b="1" dirty="0">
                <a:latin typeface="+mn-lt"/>
                <a:ea typeface="+mn-ea"/>
                <a:cs typeface="+mn-ea"/>
                <a:sym typeface="+mn-lt"/>
              </a:rPr>
              <a:t>下面通过一个实例演示</a:t>
            </a:r>
            <a:r>
              <a:rPr lang="de-DE" altLang="zh-CN" sz="2000" b="1" dirty="0">
                <a:latin typeface="+mn-lt"/>
                <a:ea typeface="+mn-ea"/>
                <a:cs typeface="+mn-ea"/>
                <a:sym typeface="+mn-lt"/>
              </a:rPr>
              <a:t>Bean</a:t>
            </a:r>
            <a:r>
              <a:rPr lang="zh-CN" altLang="zh-CN" sz="2000" b="1" dirty="0">
                <a:latin typeface="+mn-lt"/>
                <a:ea typeface="+mn-ea"/>
                <a:cs typeface="+mn-ea"/>
                <a:sym typeface="+mn-lt"/>
              </a:rPr>
              <a:t>的生命周期。</a:t>
            </a:r>
            <a:endParaRPr lang="zh-CN" altLang="en-US" sz="2000" b="1" dirty="0">
              <a:latin typeface="+mn-lt"/>
              <a:ea typeface="+mn-ea"/>
              <a:cs typeface="+mn-ea"/>
              <a:sym typeface="+mn-lt"/>
            </a:endParaRPr>
          </a:p>
        </p:txBody>
      </p:sp>
      <p:sp>
        <p:nvSpPr>
          <p:cNvPr id="35843" name="文本框 4">
            <a:extLst>
              <a:ext uri="{FF2B5EF4-FFF2-40B4-BE49-F238E27FC236}">
                <a16:creationId xmlns:a16="http://schemas.microsoft.com/office/drawing/2014/main" id="{DBAA2160-2367-4543-B8DA-42754E52F107}"/>
              </a:ext>
            </a:extLst>
          </p:cNvPr>
          <p:cNvSpPr txBox="1">
            <a:spLocks noChangeArrowheads="1"/>
          </p:cNvSpPr>
          <p:nvPr/>
        </p:nvSpPr>
        <p:spPr bwMode="auto">
          <a:xfrm>
            <a:off x="336605" y="1196752"/>
            <a:ext cx="878522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defRPr kumimoji="1" sz="2400" b="1">
                <a:solidFill>
                  <a:schemeClr val="tx1"/>
                </a:solidFill>
                <a:latin typeface="+mn-lt"/>
                <a:ea typeface="+mn-ea"/>
                <a:cs typeface="+mn-ea"/>
              </a:defRPr>
            </a:lvl1pPr>
            <a:lvl2pPr algn="ctr">
              <a:defRPr kumimoji="1" sz="4400" b="1">
                <a:solidFill>
                  <a:srgbClr val="663300"/>
                </a:solidFill>
                <a:latin typeface="Times New Roman" panose="02020603050405020304" pitchFamily="18" charset="0"/>
                <a:ea typeface="宋体" panose="02010600030101010101" pitchFamily="2" charset="-122"/>
              </a:defRPr>
            </a:lvl2pPr>
            <a:lvl3pPr algn="ctr">
              <a:defRPr kumimoji="1" sz="4400" b="1">
                <a:solidFill>
                  <a:srgbClr val="663300"/>
                </a:solidFill>
                <a:latin typeface="Times New Roman" panose="02020603050405020304" pitchFamily="18" charset="0"/>
                <a:ea typeface="宋体" panose="02010600030101010101" pitchFamily="2" charset="-122"/>
              </a:defRPr>
            </a:lvl3pPr>
            <a:lvl4pPr algn="ctr">
              <a:defRPr kumimoji="1" sz="4400" b="1">
                <a:solidFill>
                  <a:srgbClr val="663300"/>
                </a:solidFill>
                <a:latin typeface="Times New Roman" panose="02020603050405020304" pitchFamily="18" charset="0"/>
                <a:ea typeface="宋体" panose="02010600030101010101" pitchFamily="2" charset="-122"/>
              </a:defRPr>
            </a:lvl4pPr>
            <a:lvl5pPr algn="ctr">
              <a:defRPr kumimoji="1" sz="4400" b="1">
                <a:solidFill>
                  <a:srgbClr val="663300"/>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r>
              <a:rPr lang="de-DE" altLang="zh-CN" sz="2000" b="0" dirty="0">
                <a:sym typeface="+mn-lt"/>
              </a:rPr>
              <a:t>1</a:t>
            </a:r>
            <a:r>
              <a:rPr lang="zh-CN" altLang="zh-CN" sz="2000" b="0" dirty="0">
                <a:sym typeface="+mn-lt"/>
              </a:rPr>
              <a:t>．创建</a:t>
            </a:r>
            <a:r>
              <a:rPr lang="de-DE" altLang="zh-CN" sz="2000" b="0" dirty="0">
                <a:sym typeface="+mn-lt"/>
              </a:rPr>
              <a:t>Bean</a:t>
            </a:r>
            <a:r>
              <a:rPr lang="zh-CN" altLang="zh-CN" sz="2000" b="0" dirty="0">
                <a:sym typeface="+mn-lt"/>
              </a:rPr>
              <a:t>的实现类</a:t>
            </a:r>
          </a:p>
          <a:p>
            <a:r>
              <a:rPr lang="zh-CN" altLang="zh-CN" sz="2000" b="0" dirty="0">
                <a:sym typeface="+mn-lt"/>
              </a:rPr>
              <a:t>在</a:t>
            </a:r>
            <a:r>
              <a:rPr lang="de-DE" altLang="zh-CN" sz="2000" b="0" dirty="0">
                <a:sym typeface="+mn-lt"/>
              </a:rPr>
              <a:t>ch3</a:t>
            </a:r>
            <a:r>
              <a:rPr lang="zh-CN" altLang="zh-CN" sz="2000" b="0" dirty="0">
                <a:sym typeface="+mn-lt"/>
              </a:rPr>
              <a:t>应用</a:t>
            </a:r>
            <a:r>
              <a:rPr lang="de-DE" altLang="zh-CN" sz="2000" b="0" dirty="0">
                <a:sym typeface="+mn-lt"/>
              </a:rPr>
              <a:t>src</a:t>
            </a:r>
            <a:r>
              <a:rPr lang="zh-CN" altLang="zh-CN" sz="2000" b="0" dirty="0">
                <a:sym typeface="+mn-lt"/>
              </a:rPr>
              <a:t>目录中，创建包</a:t>
            </a:r>
            <a:r>
              <a:rPr lang="de-DE" altLang="zh-CN" sz="2000" b="0" dirty="0">
                <a:sym typeface="+mn-lt"/>
              </a:rPr>
              <a:t>life</a:t>
            </a:r>
            <a:r>
              <a:rPr lang="zh-CN" altLang="zh-CN" sz="2000" b="0" dirty="0">
                <a:sym typeface="+mn-lt"/>
              </a:rPr>
              <a:t>，在</a:t>
            </a:r>
            <a:r>
              <a:rPr lang="de-DE" altLang="zh-CN" sz="2000" b="0" dirty="0">
                <a:sym typeface="+mn-lt"/>
              </a:rPr>
              <a:t>life</a:t>
            </a:r>
            <a:r>
              <a:rPr lang="zh-CN" altLang="zh-CN" sz="2000" b="0" dirty="0">
                <a:sym typeface="+mn-lt"/>
              </a:rPr>
              <a:t>包下创建类</a:t>
            </a:r>
            <a:r>
              <a:rPr lang="de-DE" altLang="zh-CN" sz="2000" b="0" dirty="0">
                <a:sym typeface="+mn-lt"/>
              </a:rPr>
              <a:t>BeanLife</a:t>
            </a:r>
            <a:r>
              <a:rPr lang="zh-CN" altLang="zh-CN" sz="2000" b="0" dirty="0">
                <a:sym typeface="+mn-lt"/>
              </a:rPr>
              <a:t>。在类</a:t>
            </a:r>
            <a:r>
              <a:rPr lang="de-DE" altLang="zh-CN" sz="2000" b="0" dirty="0">
                <a:sym typeface="+mn-lt"/>
              </a:rPr>
              <a:t>BeanLife</a:t>
            </a:r>
            <a:r>
              <a:rPr lang="zh-CN" altLang="zh-CN" sz="2000" b="0" dirty="0">
                <a:sym typeface="+mn-lt"/>
              </a:rPr>
              <a:t>中有两个方法，一个演示初始化过程，一个演示销毁过程。具体代码如下：</a:t>
            </a:r>
          </a:p>
          <a:p>
            <a:endParaRPr lang="de-DE" altLang="zh-CN" sz="2000" b="0" dirty="0">
              <a:latin typeface="+mn-ea"/>
              <a:sym typeface="+mn-lt"/>
            </a:endParaRPr>
          </a:p>
          <a:p>
            <a:r>
              <a:rPr lang="de-DE" altLang="zh-CN" sz="1800" b="0" dirty="0">
                <a:solidFill>
                  <a:schemeClr val="accent2">
                    <a:lumMod val="75000"/>
                  </a:schemeClr>
                </a:solidFill>
                <a:latin typeface="+mn-ea"/>
                <a:sym typeface="+mn-lt"/>
              </a:rPr>
              <a:t>package life;</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public class BeanLife {</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	public void initMyself() {</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		System.out.println(this.getClass().getName() + "</a:t>
            </a:r>
            <a:r>
              <a:rPr lang="zh-CN" altLang="zh-CN" sz="1800" b="0" dirty="0">
                <a:solidFill>
                  <a:schemeClr val="accent2">
                    <a:lumMod val="75000"/>
                  </a:schemeClr>
                </a:solidFill>
                <a:latin typeface="+mn-ea"/>
                <a:sym typeface="+mn-lt"/>
              </a:rPr>
              <a:t>执行自定义的初始化方法</a:t>
            </a:r>
            <a:r>
              <a:rPr lang="de-DE" altLang="zh-CN" sz="1800" b="0" dirty="0">
                <a:solidFill>
                  <a:schemeClr val="accent2">
                    <a:lumMod val="75000"/>
                  </a:schemeClr>
                </a:solidFill>
                <a:latin typeface="+mn-ea"/>
                <a:sym typeface="+mn-lt"/>
              </a:rPr>
              <a:t>");</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	}</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	public void destroyMyself() {</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		System.out.println(this.getClass().getName() +"</a:t>
            </a:r>
            <a:r>
              <a:rPr lang="zh-CN" altLang="zh-CN" sz="1800" b="0" dirty="0">
                <a:solidFill>
                  <a:schemeClr val="accent2">
                    <a:lumMod val="75000"/>
                  </a:schemeClr>
                </a:solidFill>
                <a:latin typeface="+mn-ea"/>
                <a:sym typeface="+mn-lt"/>
              </a:rPr>
              <a:t>执行自定义的销毁方法</a:t>
            </a:r>
            <a:r>
              <a:rPr lang="de-DE" altLang="zh-CN" sz="1800" b="0" dirty="0">
                <a:solidFill>
                  <a:schemeClr val="accent2">
                    <a:lumMod val="75000"/>
                  </a:schemeClr>
                </a:solidFill>
                <a:latin typeface="+mn-ea"/>
                <a:sym typeface="+mn-lt"/>
              </a:rPr>
              <a:t>");</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	}</a:t>
            </a:r>
            <a:endParaRPr lang="zh-CN" altLang="zh-CN" sz="1800" b="0" dirty="0">
              <a:solidFill>
                <a:schemeClr val="accent2">
                  <a:lumMod val="75000"/>
                </a:schemeClr>
              </a:solidFill>
              <a:latin typeface="+mn-ea"/>
              <a:sym typeface="+mn-lt"/>
            </a:endParaRPr>
          </a:p>
          <a:p>
            <a:r>
              <a:rPr lang="de-DE" altLang="zh-CN" sz="1800" b="0" dirty="0">
                <a:solidFill>
                  <a:schemeClr val="accent2">
                    <a:lumMod val="75000"/>
                  </a:schemeClr>
                </a:solidFill>
                <a:latin typeface="+mn-ea"/>
                <a:sym typeface="+mn-lt"/>
              </a:rPr>
              <a:t>}</a:t>
            </a:r>
            <a:endParaRPr lang="zh-CN" altLang="en-US" sz="2000" b="0" dirty="0">
              <a:solidFill>
                <a:schemeClr val="accent2">
                  <a:lumMod val="75000"/>
                </a:schemeClr>
              </a:solidFill>
              <a:latin typeface="+mn-ea"/>
              <a:sym typeface="+mn-lt"/>
            </a:endParaRPr>
          </a:p>
        </p:txBody>
      </p:sp>
      <p:sp>
        <p:nvSpPr>
          <p:cNvPr id="4" name="文本框 3">
            <a:extLst>
              <a:ext uri="{FF2B5EF4-FFF2-40B4-BE49-F238E27FC236}">
                <a16:creationId xmlns:a16="http://schemas.microsoft.com/office/drawing/2014/main" id="{71C8A5DC-F812-4E11-8959-10E5739BDAD1}"/>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A3AF4ADA-3FB3-436D-90AD-5724FC5E43D5}"/>
              </a:ext>
            </a:extLst>
          </p:cNvPr>
          <p:cNvSpPr txBox="1"/>
          <p:nvPr/>
        </p:nvSpPr>
        <p:spPr>
          <a:xfrm>
            <a:off x="4546588" y="6413356"/>
            <a:ext cx="4575242" cy="369332"/>
          </a:xfrm>
          <a:prstGeom prst="rect">
            <a:avLst/>
          </a:prstGeom>
          <a:noFill/>
        </p:spPr>
        <p:txBody>
          <a:bodyPr wrap="square">
            <a:spAutoFit/>
          </a:bodyPr>
          <a:lstStyle/>
          <a:p>
            <a:r>
              <a:rPr lang="zh-CN" altLang="en-US" dirty="0"/>
              <a:t>BeanLife.java</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3">
            <a:extLst>
              <a:ext uri="{FF2B5EF4-FFF2-40B4-BE49-F238E27FC236}">
                <a16:creationId xmlns:a16="http://schemas.microsoft.com/office/drawing/2014/main" id="{EF2B2AFF-E796-457A-B9C8-3E932054B423}"/>
              </a:ext>
            </a:extLst>
          </p:cNvPr>
          <p:cNvSpPr txBox="1">
            <a:spLocks noChangeArrowheads="1"/>
          </p:cNvSpPr>
          <p:nvPr/>
        </p:nvSpPr>
        <p:spPr bwMode="auto">
          <a:xfrm>
            <a:off x="179512" y="1268760"/>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defRPr kumimoji="1" sz="2400" b="1">
                <a:solidFill>
                  <a:schemeClr val="tx1"/>
                </a:solidFill>
                <a:latin typeface="+mn-lt"/>
                <a:ea typeface="+mn-ea"/>
                <a:cs typeface="+mn-ea"/>
              </a:defRPr>
            </a:lvl1pPr>
            <a:lvl2pPr algn="ctr">
              <a:defRPr kumimoji="1" sz="4400" b="1">
                <a:solidFill>
                  <a:srgbClr val="663300"/>
                </a:solidFill>
                <a:latin typeface="Times New Roman" panose="02020603050405020304" pitchFamily="18" charset="0"/>
                <a:ea typeface="宋体" panose="02010600030101010101" pitchFamily="2" charset="-122"/>
              </a:defRPr>
            </a:lvl2pPr>
            <a:lvl3pPr algn="ctr">
              <a:defRPr kumimoji="1" sz="4400" b="1">
                <a:solidFill>
                  <a:srgbClr val="663300"/>
                </a:solidFill>
                <a:latin typeface="Times New Roman" panose="02020603050405020304" pitchFamily="18" charset="0"/>
                <a:ea typeface="宋体" panose="02010600030101010101" pitchFamily="2" charset="-122"/>
              </a:defRPr>
            </a:lvl3pPr>
            <a:lvl4pPr algn="ctr">
              <a:defRPr kumimoji="1" sz="4400" b="1">
                <a:solidFill>
                  <a:srgbClr val="663300"/>
                </a:solidFill>
                <a:latin typeface="Times New Roman" panose="02020603050405020304" pitchFamily="18" charset="0"/>
                <a:ea typeface="宋体" panose="02010600030101010101" pitchFamily="2" charset="-122"/>
              </a:defRPr>
            </a:lvl4pPr>
            <a:lvl5pPr algn="ctr">
              <a:defRPr kumimoji="1" sz="4400" b="1">
                <a:solidFill>
                  <a:srgbClr val="663300"/>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r>
              <a:rPr lang="de-DE" altLang="zh-CN" sz="2000" b="0" dirty="0">
                <a:sym typeface="+mn-lt"/>
              </a:rPr>
              <a:t>2</a:t>
            </a:r>
            <a:r>
              <a:rPr lang="zh-CN" altLang="zh-CN" sz="2000" b="0" dirty="0">
                <a:sym typeface="+mn-lt"/>
              </a:rPr>
              <a:t>．配置</a:t>
            </a:r>
            <a:r>
              <a:rPr lang="de-DE" altLang="zh-CN" sz="2000" b="0" dirty="0">
                <a:sym typeface="+mn-lt"/>
              </a:rPr>
              <a:t>Bean</a:t>
            </a:r>
            <a:endParaRPr lang="zh-CN" altLang="zh-CN" sz="2000" b="0" dirty="0">
              <a:sym typeface="+mn-lt"/>
            </a:endParaRPr>
          </a:p>
          <a:p>
            <a:r>
              <a:rPr lang="de-DE" altLang="zh-CN" sz="2000" b="0" dirty="0">
                <a:sym typeface="+mn-lt"/>
              </a:rPr>
              <a:t>	</a:t>
            </a:r>
            <a:r>
              <a:rPr lang="zh-CN" altLang="zh-CN" sz="2000" b="0" dirty="0">
                <a:sym typeface="+mn-lt"/>
              </a:rPr>
              <a:t>在</a:t>
            </a:r>
            <a:r>
              <a:rPr lang="de-DE" altLang="zh-CN" sz="2000" b="0" dirty="0">
                <a:sym typeface="+mn-lt"/>
              </a:rPr>
              <a:t>Spring</a:t>
            </a:r>
            <a:r>
              <a:rPr lang="zh-CN" altLang="zh-CN" sz="2000" b="0" dirty="0">
                <a:sym typeface="+mn-lt"/>
              </a:rPr>
              <a:t>配置文件中，使用实现类</a:t>
            </a:r>
            <a:r>
              <a:rPr lang="de-DE" altLang="zh-CN" sz="2000" b="0" dirty="0">
                <a:sym typeface="+mn-lt"/>
              </a:rPr>
              <a:t>BeanLife</a:t>
            </a:r>
            <a:r>
              <a:rPr lang="zh-CN" altLang="zh-CN" sz="2000" b="0" dirty="0">
                <a:sym typeface="+mn-lt"/>
              </a:rPr>
              <a:t>配置一个</a:t>
            </a:r>
            <a:r>
              <a:rPr lang="de-DE" altLang="zh-CN" sz="2000" b="0" dirty="0">
                <a:sym typeface="+mn-lt"/>
              </a:rPr>
              <a:t>id</a:t>
            </a:r>
            <a:r>
              <a:rPr lang="zh-CN" altLang="zh-CN" sz="2000" b="0" dirty="0">
                <a:sym typeface="+mn-lt"/>
              </a:rPr>
              <a:t>为</a:t>
            </a:r>
            <a:r>
              <a:rPr lang="de-DE" altLang="zh-CN" sz="2000" b="0" dirty="0">
                <a:sym typeface="+mn-lt"/>
              </a:rPr>
              <a:t>beanLife</a:t>
            </a:r>
            <a:r>
              <a:rPr lang="zh-CN" altLang="zh-CN" sz="2000" b="0" dirty="0">
                <a:sym typeface="+mn-lt"/>
              </a:rPr>
              <a:t>的</a:t>
            </a:r>
            <a:r>
              <a:rPr lang="de-DE" altLang="zh-CN" sz="2000" b="0" dirty="0">
                <a:sym typeface="+mn-lt"/>
              </a:rPr>
              <a:t>Bean</a:t>
            </a:r>
            <a:r>
              <a:rPr lang="zh-CN" altLang="zh-CN" sz="2000" b="0" dirty="0">
                <a:sym typeface="+mn-lt"/>
              </a:rPr>
              <a:t>。具体代码如下：</a:t>
            </a:r>
            <a:endParaRPr lang="en-US" altLang="zh-CN" sz="2000" b="0" dirty="0">
              <a:sym typeface="+mn-lt"/>
            </a:endParaRPr>
          </a:p>
          <a:p>
            <a:endParaRPr lang="zh-CN" altLang="zh-CN" sz="2000" b="0" dirty="0">
              <a:solidFill>
                <a:schemeClr val="accent2">
                  <a:lumMod val="75000"/>
                </a:schemeClr>
              </a:solidFill>
              <a:sym typeface="+mn-lt"/>
            </a:endParaRPr>
          </a:p>
          <a:p>
            <a:r>
              <a:rPr lang="de-DE" altLang="zh-CN" sz="2000" b="0" dirty="0">
                <a:solidFill>
                  <a:schemeClr val="accent2">
                    <a:lumMod val="75000"/>
                  </a:schemeClr>
                </a:solidFill>
                <a:sym typeface="+mn-lt"/>
              </a:rPr>
              <a:t>&lt;!-- </a:t>
            </a:r>
            <a:r>
              <a:rPr lang="zh-CN" altLang="zh-CN" sz="2000" b="0" dirty="0">
                <a:solidFill>
                  <a:schemeClr val="accent2">
                    <a:lumMod val="75000"/>
                  </a:schemeClr>
                </a:solidFill>
                <a:sym typeface="+mn-lt"/>
              </a:rPr>
              <a:t>配置</a:t>
            </a:r>
            <a:r>
              <a:rPr lang="de-DE" altLang="zh-CN" sz="2000" b="0" dirty="0">
                <a:solidFill>
                  <a:schemeClr val="accent2">
                    <a:lumMod val="75000"/>
                  </a:schemeClr>
                </a:solidFill>
                <a:sym typeface="+mn-lt"/>
              </a:rPr>
              <a:t>bean</a:t>
            </a:r>
            <a:r>
              <a:rPr lang="zh-CN" altLang="zh-CN" sz="2000" b="0" dirty="0">
                <a:solidFill>
                  <a:schemeClr val="accent2">
                    <a:lumMod val="75000"/>
                  </a:schemeClr>
                </a:solidFill>
                <a:sym typeface="+mn-lt"/>
              </a:rPr>
              <a:t>，使用</a:t>
            </a:r>
            <a:r>
              <a:rPr lang="de-DE" altLang="zh-CN" sz="2000" b="0" dirty="0">
                <a:solidFill>
                  <a:schemeClr val="accent2">
                    <a:lumMod val="75000"/>
                  </a:schemeClr>
                </a:solidFill>
                <a:sym typeface="+mn-lt"/>
              </a:rPr>
              <a:t>init-method</a:t>
            </a:r>
            <a:r>
              <a:rPr lang="zh-CN" altLang="zh-CN" sz="2000" b="0" dirty="0">
                <a:solidFill>
                  <a:schemeClr val="accent2">
                    <a:lumMod val="75000"/>
                  </a:schemeClr>
                </a:solidFill>
                <a:sym typeface="+mn-lt"/>
              </a:rPr>
              <a:t>属性指定初始化方法，使用</a:t>
            </a:r>
            <a:r>
              <a:rPr lang="de-DE" altLang="zh-CN" sz="2000" b="0" dirty="0">
                <a:solidFill>
                  <a:schemeClr val="accent2">
                    <a:lumMod val="75000"/>
                  </a:schemeClr>
                </a:solidFill>
                <a:sym typeface="+mn-lt"/>
              </a:rPr>
              <a:t> destroy-method</a:t>
            </a:r>
            <a:r>
              <a:rPr lang="zh-CN" altLang="zh-CN" sz="2000" b="0" dirty="0">
                <a:solidFill>
                  <a:schemeClr val="accent2">
                    <a:lumMod val="75000"/>
                  </a:schemeClr>
                </a:solidFill>
                <a:sym typeface="+mn-lt"/>
              </a:rPr>
              <a:t>属性指定销毁方法</a:t>
            </a:r>
            <a:r>
              <a:rPr lang="de-DE" altLang="zh-CN" sz="2000" b="0" dirty="0">
                <a:solidFill>
                  <a:schemeClr val="accent2">
                    <a:lumMod val="75000"/>
                  </a:schemeClr>
                </a:solidFill>
                <a:sym typeface="+mn-lt"/>
              </a:rPr>
              <a:t>--&gt;</a:t>
            </a:r>
            <a:endParaRPr lang="zh-CN" altLang="zh-CN" sz="2000" b="0" dirty="0">
              <a:solidFill>
                <a:schemeClr val="accent2">
                  <a:lumMod val="75000"/>
                </a:schemeClr>
              </a:solidFill>
              <a:sym typeface="+mn-lt"/>
            </a:endParaRPr>
          </a:p>
          <a:p>
            <a:r>
              <a:rPr lang="de-DE" altLang="zh-CN" sz="2000" b="0" dirty="0">
                <a:solidFill>
                  <a:schemeClr val="accent2">
                    <a:lumMod val="75000"/>
                  </a:schemeClr>
                </a:solidFill>
                <a:sym typeface="+mn-lt"/>
              </a:rPr>
              <a:t>&lt;bean id="beanLife" class="life.BeanLife" init-method="initMyself" destroy-method="destroyMyself"/&gt;</a:t>
            </a:r>
            <a:endParaRPr lang="zh-CN" altLang="en-US" sz="2000" b="0" dirty="0">
              <a:solidFill>
                <a:schemeClr val="accent2">
                  <a:lumMod val="75000"/>
                </a:schemeClr>
              </a:solidFill>
              <a:sym typeface="+mn-lt"/>
            </a:endParaRPr>
          </a:p>
        </p:txBody>
      </p:sp>
      <p:sp>
        <p:nvSpPr>
          <p:cNvPr id="3" name="文本框 2">
            <a:extLst>
              <a:ext uri="{FF2B5EF4-FFF2-40B4-BE49-F238E27FC236}">
                <a16:creationId xmlns:a16="http://schemas.microsoft.com/office/drawing/2014/main" id="{04620B4C-6129-40FF-AE35-ABDD0A1BBBAF}"/>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5" name="文本框 4">
            <a:extLst>
              <a:ext uri="{FF2B5EF4-FFF2-40B4-BE49-F238E27FC236}">
                <a16:creationId xmlns:a16="http://schemas.microsoft.com/office/drawing/2014/main" id="{6375B8EB-F39C-4665-8913-23E523720A57}"/>
              </a:ext>
            </a:extLst>
          </p:cNvPr>
          <p:cNvSpPr txBox="1"/>
          <p:nvPr/>
        </p:nvSpPr>
        <p:spPr>
          <a:xfrm>
            <a:off x="4462249" y="6413356"/>
            <a:ext cx="4662790" cy="369332"/>
          </a:xfrm>
          <a:prstGeom prst="rect">
            <a:avLst/>
          </a:prstGeom>
          <a:noFill/>
        </p:spPr>
        <p:txBody>
          <a:bodyPr wrap="square">
            <a:spAutoFit/>
          </a:bodyPr>
          <a:lstStyle/>
          <a:p>
            <a:r>
              <a:rPr lang="zh-CN" altLang="en-US" dirty="0"/>
              <a:t>applicationContext.xml</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3">
            <a:extLst>
              <a:ext uri="{FF2B5EF4-FFF2-40B4-BE49-F238E27FC236}">
                <a16:creationId xmlns:a16="http://schemas.microsoft.com/office/drawing/2014/main" id="{FBF33020-B5AF-4AFB-A2D5-86ADD76AF4DB}"/>
              </a:ext>
            </a:extLst>
          </p:cNvPr>
          <p:cNvSpPr txBox="1">
            <a:spLocks noChangeArrowheads="1"/>
          </p:cNvSpPr>
          <p:nvPr/>
        </p:nvSpPr>
        <p:spPr bwMode="auto">
          <a:xfrm>
            <a:off x="251520" y="764704"/>
            <a:ext cx="8929687"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600"/>
              </a:spcAft>
            </a:pPr>
            <a:r>
              <a:rPr lang="de-DE" altLang="zh-CN" sz="2000" b="1" dirty="0">
                <a:latin typeface="+mn-lt"/>
                <a:ea typeface="+mn-ea"/>
                <a:cs typeface="+mn-ea"/>
                <a:sym typeface="+mn-lt"/>
              </a:rPr>
              <a:t>3</a:t>
            </a:r>
            <a:r>
              <a:rPr lang="zh-CN" altLang="zh-CN" sz="2000" b="1" dirty="0">
                <a:latin typeface="+mn-lt"/>
                <a:ea typeface="+mn-ea"/>
                <a:cs typeface="+mn-ea"/>
                <a:sym typeface="+mn-lt"/>
              </a:rPr>
              <a:t>．测试生命周期</a:t>
            </a:r>
          </a:p>
          <a:p>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应用的</a:t>
            </a:r>
            <a:r>
              <a:rPr lang="de-DE" altLang="zh-CN" sz="2000" dirty="0">
                <a:latin typeface="+mn-lt"/>
                <a:ea typeface="+mn-ea"/>
                <a:cs typeface="+mn-ea"/>
                <a:sym typeface="+mn-lt"/>
              </a:rPr>
              <a:t>test</a:t>
            </a:r>
            <a:r>
              <a:rPr lang="zh-CN" altLang="zh-CN" sz="2000" dirty="0">
                <a:latin typeface="+mn-lt"/>
                <a:ea typeface="+mn-ea"/>
                <a:cs typeface="+mn-ea"/>
                <a:sym typeface="+mn-lt"/>
              </a:rPr>
              <a:t>包中，创建测试类</a:t>
            </a:r>
            <a:r>
              <a:rPr lang="de-DE" altLang="zh-CN" sz="2000" dirty="0">
                <a:latin typeface="+mn-lt"/>
                <a:ea typeface="+mn-ea"/>
                <a:cs typeface="+mn-ea"/>
                <a:sym typeface="+mn-lt"/>
              </a:rPr>
              <a:t>TestLife</a:t>
            </a:r>
            <a:r>
              <a:rPr lang="zh-CN" altLang="zh-CN" sz="2000" dirty="0">
                <a:latin typeface="+mn-lt"/>
                <a:ea typeface="+mn-ea"/>
                <a:cs typeface="+mn-ea"/>
                <a:sym typeface="+mn-lt"/>
              </a:rPr>
              <a:t>，具体代码如下：</a:t>
            </a:r>
          </a:p>
          <a:p>
            <a:endParaRPr lang="de-DE"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初始化</a:t>
            </a:r>
            <a:r>
              <a:rPr lang="de-DE" altLang="zh-CN" sz="2000" dirty="0">
                <a:solidFill>
                  <a:srgbClr val="0F06BA"/>
                </a:solidFill>
                <a:latin typeface="+mn-lt"/>
                <a:ea typeface="+mn-ea"/>
                <a:cs typeface="+mn-ea"/>
                <a:sym typeface="+mn-lt"/>
              </a:rPr>
              <a:t>Spring</a:t>
            </a:r>
            <a:r>
              <a:rPr lang="zh-CN" altLang="zh-CN" sz="2000" dirty="0">
                <a:solidFill>
                  <a:srgbClr val="0F06BA"/>
                </a:solidFill>
                <a:latin typeface="+mn-lt"/>
                <a:ea typeface="+mn-ea"/>
                <a:cs typeface="+mn-ea"/>
                <a:sym typeface="+mn-lt"/>
              </a:rPr>
              <a:t>容器，加载配置文件</a:t>
            </a:r>
          </a:p>
          <a:p>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为了方便演示销毁方法的执行，这里使用</a:t>
            </a:r>
            <a:r>
              <a:rPr lang="de-DE" altLang="zh-CN" sz="2000" dirty="0">
                <a:solidFill>
                  <a:srgbClr val="0F06BA"/>
                </a:solidFill>
                <a:latin typeface="+mn-lt"/>
                <a:ea typeface="+mn-ea"/>
                <a:cs typeface="+mn-ea"/>
                <a:sym typeface="+mn-lt"/>
              </a:rPr>
              <a:t>ClassPathXmlApplicationContext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实现类声明容器</a:t>
            </a:r>
          </a:p>
          <a:p>
            <a:r>
              <a:rPr lang="de-DE" altLang="zh-CN" sz="2000" dirty="0">
                <a:solidFill>
                  <a:srgbClr val="0F06BA"/>
                </a:solidFill>
                <a:latin typeface="+mn-lt"/>
                <a:ea typeface="+mn-ea"/>
                <a:cs typeface="+mn-ea"/>
                <a:sym typeface="+mn-lt"/>
              </a:rPr>
              <a:t>ClassPathXmlApplicationContext ctx = </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new ClassPathXmlApplicationContext("applicationContext.xml");</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System.out.println("</a:t>
            </a:r>
            <a:r>
              <a:rPr lang="zh-CN" altLang="zh-CN" sz="2000" dirty="0">
                <a:solidFill>
                  <a:srgbClr val="0F06BA"/>
                </a:solidFill>
                <a:latin typeface="+mn-lt"/>
                <a:ea typeface="+mn-ea"/>
                <a:cs typeface="+mn-ea"/>
                <a:sym typeface="+mn-lt"/>
              </a:rPr>
              <a:t>获得对象前</a:t>
            </a:r>
            <a:r>
              <a:rPr lang="de-DE" altLang="zh-CN" sz="2000" dirty="0">
                <a:solidFill>
                  <a:srgbClr val="0F06BA"/>
                </a:solidFill>
                <a:latin typeface="+mn-lt"/>
                <a:ea typeface="+mn-ea"/>
                <a:cs typeface="+mn-ea"/>
                <a:sym typeface="+mn-lt"/>
              </a:rPr>
              <a: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BeanLife blife = (BeanLife)ctx.getBean("beanLife");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System.out.println("</a:t>
            </a:r>
            <a:r>
              <a:rPr lang="zh-CN" altLang="zh-CN" sz="2000" dirty="0">
                <a:solidFill>
                  <a:srgbClr val="0F06BA"/>
                </a:solidFill>
                <a:latin typeface="+mn-lt"/>
                <a:ea typeface="+mn-ea"/>
                <a:cs typeface="+mn-ea"/>
                <a:sym typeface="+mn-lt"/>
              </a:rPr>
              <a:t>获得对象后</a:t>
            </a:r>
            <a:r>
              <a:rPr lang="de-DE" altLang="zh-CN" sz="2000" dirty="0">
                <a:solidFill>
                  <a:srgbClr val="0F06BA"/>
                </a:solidFill>
                <a:latin typeface="+mn-lt"/>
                <a:ea typeface="+mn-ea"/>
                <a:cs typeface="+mn-ea"/>
                <a:sym typeface="+mn-lt"/>
              </a:rPr>
              <a:t>" + blife);</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ctx.close();//</a:t>
            </a:r>
            <a:r>
              <a:rPr lang="zh-CN" altLang="zh-CN" sz="2000" dirty="0">
                <a:solidFill>
                  <a:srgbClr val="0F06BA"/>
                </a:solidFill>
                <a:latin typeface="+mn-lt"/>
                <a:ea typeface="+mn-ea"/>
                <a:cs typeface="+mn-ea"/>
                <a:sym typeface="+mn-lt"/>
              </a:rPr>
              <a:t>关闭容器，销毁</a:t>
            </a:r>
            <a:r>
              <a:rPr lang="de-DE" altLang="zh-CN" sz="2000" dirty="0">
                <a:solidFill>
                  <a:srgbClr val="0F06BA"/>
                </a:solidFill>
                <a:latin typeface="+mn-lt"/>
                <a:ea typeface="+mn-ea"/>
                <a:cs typeface="+mn-ea"/>
                <a:sym typeface="+mn-lt"/>
              </a:rPr>
              <a:t>Bean</a:t>
            </a:r>
            <a:r>
              <a:rPr lang="zh-CN" altLang="zh-CN" sz="2000" dirty="0">
                <a:solidFill>
                  <a:srgbClr val="0F06BA"/>
                </a:solidFill>
                <a:latin typeface="+mn-lt"/>
                <a:ea typeface="+mn-ea"/>
                <a:cs typeface="+mn-ea"/>
                <a:sym typeface="+mn-lt"/>
              </a:rPr>
              <a:t>对象</a:t>
            </a:r>
          </a:p>
        </p:txBody>
      </p:sp>
      <p:pic>
        <p:nvPicPr>
          <p:cNvPr id="37891" name="Picture 2">
            <a:extLst>
              <a:ext uri="{FF2B5EF4-FFF2-40B4-BE49-F238E27FC236}">
                <a16:creationId xmlns:a16="http://schemas.microsoft.com/office/drawing/2014/main" id="{B68F63C3-4A50-4F49-A21C-6CA603DFC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653136"/>
            <a:ext cx="530383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C2375441-5DDA-4B82-8594-10F16B7ADE61}"/>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F8B87447-4931-431C-9030-78B6CFF06296}"/>
              </a:ext>
            </a:extLst>
          </p:cNvPr>
          <p:cNvSpPr txBox="1"/>
          <p:nvPr/>
        </p:nvSpPr>
        <p:spPr>
          <a:xfrm>
            <a:off x="4552546" y="6413356"/>
            <a:ext cx="4591454" cy="369332"/>
          </a:xfrm>
          <a:prstGeom prst="rect">
            <a:avLst/>
          </a:prstGeom>
          <a:noFill/>
        </p:spPr>
        <p:txBody>
          <a:bodyPr wrap="square">
            <a:spAutoFit/>
          </a:bodyPr>
          <a:lstStyle/>
          <a:p>
            <a:r>
              <a:rPr lang="zh-CN" altLang="en-US" dirty="0"/>
              <a:t>TestLife.java</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435EAFEB-66B2-46C6-BAEB-24604B8B57E2}"/>
              </a:ext>
            </a:extLst>
          </p:cNvPr>
          <p:cNvSpPr>
            <a:spLocks noGrp="1"/>
          </p:cNvSpPr>
          <p:nvPr>
            <p:ph type="title"/>
          </p:nvPr>
        </p:nvSpPr>
        <p:spPr>
          <a:xfrm>
            <a:off x="179512" y="498267"/>
            <a:ext cx="8229600" cy="8509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3.5  Bean</a:t>
            </a:r>
            <a:r>
              <a:rPr lang="zh-CN" altLang="zh-CN" sz="3200" dirty="0">
                <a:latin typeface="+mn-lt"/>
                <a:ea typeface="+mn-ea"/>
                <a:cs typeface="+mn-ea"/>
                <a:sym typeface="+mn-lt"/>
              </a:rPr>
              <a:t>的装配方式</a:t>
            </a:r>
            <a:endParaRPr lang="zh-CN" altLang="en-US" sz="3200" dirty="0">
              <a:latin typeface="+mn-lt"/>
              <a:ea typeface="+mn-ea"/>
              <a:cs typeface="+mn-ea"/>
              <a:sym typeface="+mn-lt"/>
            </a:endParaRPr>
          </a:p>
        </p:txBody>
      </p:sp>
      <p:sp>
        <p:nvSpPr>
          <p:cNvPr id="38915" name="文本框 3">
            <a:extLst>
              <a:ext uri="{FF2B5EF4-FFF2-40B4-BE49-F238E27FC236}">
                <a16:creationId xmlns:a16="http://schemas.microsoft.com/office/drawing/2014/main" id="{06A331EC-4E9C-42B3-A61D-9122905E764E}"/>
              </a:ext>
            </a:extLst>
          </p:cNvPr>
          <p:cNvSpPr txBox="1">
            <a:spLocks noChangeArrowheads="1"/>
          </p:cNvSpPr>
          <p:nvPr/>
        </p:nvSpPr>
        <p:spPr bwMode="auto">
          <a:xfrm>
            <a:off x="323528" y="1628800"/>
            <a:ext cx="84359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ts val="600"/>
              </a:spcBef>
              <a:spcAft>
                <a:spcPts val="600"/>
              </a:spcAft>
              <a:buFont typeface="Wingdings" panose="05000000000000000000" pitchFamily="2" charset="2"/>
              <a:buChar char="ü"/>
            </a:pPr>
            <a:r>
              <a:rPr lang="de-DE" altLang="zh-CN" sz="2000" dirty="0">
                <a:latin typeface="+mn-lt"/>
                <a:ea typeface="+mn-ea"/>
                <a:cs typeface="+mn-ea"/>
                <a:sym typeface="+mn-lt"/>
              </a:rPr>
              <a:t>Bean</a:t>
            </a:r>
            <a:r>
              <a:rPr lang="zh-CN" altLang="zh-CN" sz="2000" dirty="0">
                <a:latin typeface="+mn-lt"/>
                <a:ea typeface="+mn-ea"/>
                <a:cs typeface="+mn-ea"/>
                <a:sym typeface="+mn-lt"/>
              </a:rPr>
              <a:t>的装配可以理解为将</a:t>
            </a:r>
            <a:r>
              <a:rPr lang="de-DE" altLang="zh-CN" sz="2000" dirty="0">
                <a:latin typeface="+mn-lt"/>
                <a:ea typeface="+mn-ea"/>
                <a:cs typeface="+mn-ea"/>
                <a:sym typeface="+mn-lt"/>
              </a:rPr>
              <a:t>Bean</a:t>
            </a:r>
            <a:r>
              <a:rPr lang="zh-CN" altLang="zh-CN" sz="2000" dirty="0">
                <a:latin typeface="+mn-lt"/>
                <a:ea typeface="+mn-ea"/>
                <a:cs typeface="+mn-ea"/>
                <a:sym typeface="+mn-lt"/>
              </a:rPr>
              <a:t>依赖注入到</a:t>
            </a:r>
            <a:r>
              <a:rPr lang="de-DE" altLang="zh-CN" sz="2000" dirty="0">
                <a:latin typeface="+mn-lt"/>
                <a:ea typeface="+mn-ea"/>
                <a:cs typeface="+mn-ea"/>
                <a:sym typeface="+mn-lt"/>
              </a:rPr>
              <a:t>Spring</a:t>
            </a:r>
            <a:r>
              <a:rPr lang="zh-CN" altLang="zh-CN" sz="2000" dirty="0">
                <a:latin typeface="+mn-lt"/>
                <a:ea typeface="+mn-ea"/>
                <a:cs typeface="+mn-ea"/>
                <a:sym typeface="+mn-lt"/>
              </a:rPr>
              <a:t>容器中，</a:t>
            </a:r>
            <a:r>
              <a:rPr lang="de-DE" altLang="zh-CN" sz="2000" dirty="0">
                <a:latin typeface="+mn-lt"/>
                <a:ea typeface="+mn-ea"/>
                <a:cs typeface="+mn-ea"/>
                <a:sym typeface="+mn-lt"/>
              </a:rPr>
              <a:t>Bean</a:t>
            </a:r>
            <a:r>
              <a:rPr lang="zh-CN" altLang="zh-CN" sz="2000" dirty="0">
                <a:latin typeface="+mn-lt"/>
                <a:ea typeface="+mn-ea"/>
                <a:cs typeface="+mn-ea"/>
                <a:sym typeface="+mn-lt"/>
              </a:rPr>
              <a:t>的装配方式即</a:t>
            </a:r>
            <a:r>
              <a:rPr lang="de-DE" altLang="zh-CN" sz="2000" dirty="0">
                <a:latin typeface="+mn-lt"/>
                <a:ea typeface="+mn-ea"/>
                <a:cs typeface="+mn-ea"/>
                <a:sym typeface="+mn-lt"/>
              </a:rPr>
              <a:t>Bean</a:t>
            </a:r>
            <a:r>
              <a:rPr lang="zh-CN" altLang="zh-CN" sz="2000" dirty="0">
                <a:latin typeface="+mn-lt"/>
                <a:ea typeface="+mn-ea"/>
                <a:cs typeface="+mn-ea"/>
                <a:sym typeface="+mn-lt"/>
              </a:rPr>
              <a:t>依赖注入的方式。</a:t>
            </a:r>
            <a:endParaRPr lang="en-US" altLang="zh-CN" sz="2000" dirty="0">
              <a:latin typeface="+mn-lt"/>
              <a:ea typeface="+mn-ea"/>
              <a:cs typeface="+mn-ea"/>
              <a:sym typeface="+mn-lt"/>
            </a:endParaRPr>
          </a:p>
          <a:p>
            <a:pPr marL="342900" indent="-342900">
              <a:spcBef>
                <a:spcPts val="600"/>
              </a:spcBef>
              <a:spcAft>
                <a:spcPts val="600"/>
              </a:spcAft>
              <a:buFont typeface="Wingdings" panose="05000000000000000000" pitchFamily="2" charset="2"/>
              <a:buChar char="ü"/>
            </a:pPr>
            <a:r>
              <a:rPr lang="de-DE" altLang="zh-CN" sz="2000" dirty="0">
                <a:latin typeface="+mn-lt"/>
                <a:ea typeface="+mn-ea"/>
                <a:cs typeface="+mn-ea"/>
                <a:sym typeface="+mn-lt"/>
              </a:rPr>
              <a:t>Spring</a:t>
            </a:r>
            <a:r>
              <a:rPr lang="zh-CN" altLang="zh-CN" sz="2000" dirty="0">
                <a:latin typeface="+mn-lt"/>
                <a:ea typeface="+mn-ea"/>
                <a:cs typeface="+mn-ea"/>
                <a:sym typeface="+mn-lt"/>
              </a:rPr>
              <a:t>容器支持</a:t>
            </a:r>
            <a:r>
              <a:rPr lang="zh-CN" altLang="zh-CN" sz="2000" dirty="0">
                <a:solidFill>
                  <a:srgbClr val="0F06BA"/>
                </a:solidFill>
                <a:latin typeface="+mn-lt"/>
                <a:ea typeface="+mn-ea"/>
                <a:cs typeface="+mn-ea"/>
                <a:sym typeface="+mn-lt"/>
              </a:rPr>
              <a:t>基于</a:t>
            </a:r>
            <a:r>
              <a:rPr lang="de-DE" altLang="zh-CN" sz="2000" dirty="0">
                <a:solidFill>
                  <a:srgbClr val="0F06BA"/>
                </a:solidFill>
                <a:latin typeface="+mn-lt"/>
                <a:ea typeface="+mn-ea"/>
                <a:cs typeface="+mn-ea"/>
                <a:sym typeface="+mn-lt"/>
              </a:rPr>
              <a:t>XML</a:t>
            </a:r>
            <a:r>
              <a:rPr lang="zh-CN" altLang="zh-CN" sz="2000" dirty="0">
                <a:solidFill>
                  <a:srgbClr val="0F06BA"/>
                </a:solidFill>
                <a:latin typeface="+mn-lt"/>
                <a:ea typeface="+mn-ea"/>
                <a:cs typeface="+mn-ea"/>
                <a:sym typeface="+mn-lt"/>
              </a:rPr>
              <a:t>配置的装配</a:t>
            </a:r>
            <a:r>
              <a:rPr lang="zh-CN" altLang="zh-CN" sz="2000" dirty="0">
                <a:latin typeface="+mn-lt"/>
                <a:ea typeface="+mn-ea"/>
                <a:cs typeface="+mn-ea"/>
                <a:sym typeface="+mn-lt"/>
              </a:rPr>
              <a:t>、</a:t>
            </a:r>
            <a:r>
              <a:rPr lang="zh-CN" altLang="zh-CN" sz="2000" dirty="0">
                <a:solidFill>
                  <a:srgbClr val="0F06BA"/>
                </a:solidFill>
                <a:latin typeface="+mn-lt"/>
                <a:ea typeface="+mn-ea"/>
                <a:cs typeface="+mn-ea"/>
                <a:sym typeface="+mn-lt"/>
              </a:rPr>
              <a:t>基于注解的装配</a:t>
            </a:r>
            <a:r>
              <a:rPr lang="zh-CN" altLang="zh-CN" sz="2000" dirty="0">
                <a:latin typeface="+mn-lt"/>
                <a:ea typeface="+mn-ea"/>
                <a:cs typeface="+mn-ea"/>
                <a:sym typeface="+mn-lt"/>
              </a:rPr>
              <a:t>以及</a:t>
            </a:r>
            <a:r>
              <a:rPr lang="zh-CN" altLang="zh-CN" sz="2000" dirty="0">
                <a:solidFill>
                  <a:srgbClr val="0F06BA"/>
                </a:solidFill>
                <a:latin typeface="+mn-lt"/>
                <a:ea typeface="+mn-ea"/>
                <a:cs typeface="+mn-ea"/>
                <a:sym typeface="+mn-lt"/>
              </a:rPr>
              <a:t>自动装配</a:t>
            </a:r>
            <a:r>
              <a:rPr lang="zh-CN" altLang="zh-CN" sz="2000" dirty="0">
                <a:latin typeface="+mn-lt"/>
                <a:ea typeface="+mn-ea"/>
                <a:cs typeface="+mn-ea"/>
                <a:sym typeface="+mn-lt"/>
              </a:rPr>
              <a:t>等多种装配方式。本节将主要讲解基于</a:t>
            </a:r>
            <a:r>
              <a:rPr lang="de-DE" altLang="zh-CN" sz="2000" dirty="0">
                <a:latin typeface="+mn-lt"/>
                <a:ea typeface="+mn-ea"/>
                <a:cs typeface="+mn-ea"/>
                <a:sym typeface="+mn-lt"/>
              </a:rPr>
              <a:t>XML</a:t>
            </a:r>
            <a:r>
              <a:rPr lang="zh-CN" altLang="zh-CN" sz="2000" dirty="0">
                <a:latin typeface="+mn-lt"/>
                <a:ea typeface="+mn-ea"/>
                <a:cs typeface="+mn-ea"/>
                <a:sym typeface="+mn-lt"/>
              </a:rPr>
              <a:t>配置的装配和基于注解的装配</a:t>
            </a:r>
            <a:endParaRPr lang="zh-CN" altLang="en-US" sz="2000" dirty="0">
              <a:latin typeface="+mn-lt"/>
              <a:ea typeface="+mn-ea"/>
              <a:cs typeface="+mn-ea"/>
              <a:sym typeface="+mn-lt"/>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C01EBBB6-D6F5-4FD2-A88A-D344DC967DAB}"/>
              </a:ext>
            </a:extLst>
          </p:cNvPr>
          <p:cNvSpPr>
            <a:spLocks noGrp="1"/>
          </p:cNvSpPr>
          <p:nvPr>
            <p:ph type="title"/>
          </p:nvPr>
        </p:nvSpPr>
        <p:spPr>
          <a:xfrm>
            <a:off x="214313" y="504752"/>
            <a:ext cx="8229600" cy="9223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3.5.1  </a:t>
            </a:r>
            <a:r>
              <a:rPr lang="zh-CN" altLang="zh-CN" sz="3200" dirty="0">
                <a:latin typeface="+mn-lt"/>
                <a:ea typeface="+mn-ea"/>
                <a:cs typeface="+mn-ea"/>
                <a:sym typeface="+mn-lt"/>
              </a:rPr>
              <a:t>基于</a:t>
            </a:r>
            <a:r>
              <a:rPr lang="de-DE" altLang="zh-CN" sz="3200" dirty="0">
                <a:latin typeface="+mn-lt"/>
                <a:ea typeface="+mn-ea"/>
                <a:cs typeface="+mn-ea"/>
                <a:sym typeface="+mn-lt"/>
              </a:rPr>
              <a:t>XML</a:t>
            </a:r>
            <a:r>
              <a:rPr lang="zh-CN" altLang="zh-CN" sz="3200" dirty="0">
                <a:latin typeface="+mn-lt"/>
                <a:ea typeface="+mn-ea"/>
                <a:cs typeface="+mn-ea"/>
                <a:sym typeface="+mn-lt"/>
              </a:rPr>
              <a:t>配置的装配</a:t>
            </a:r>
            <a:endParaRPr lang="zh-CN" altLang="en-US" sz="3200" dirty="0">
              <a:latin typeface="+mn-lt"/>
              <a:ea typeface="+mn-ea"/>
              <a:cs typeface="+mn-ea"/>
              <a:sym typeface="+mn-lt"/>
            </a:endParaRPr>
          </a:p>
        </p:txBody>
      </p:sp>
      <p:sp>
        <p:nvSpPr>
          <p:cNvPr id="39939" name="文本框 3">
            <a:extLst>
              <a:ext uri="{FF2B5EF4-FFF2-40B4-BE49-F238E27FC236}">
                <a16:creationId xmlns:a16="http://schemas.microsoft.com/office/drawing/2014/main" id="{FEC5FF13-02D2-4AC2-BCBF-7C7406F78919}"/>
              </a:ext>
            </a:extLst>
          </p:cNvPr>
          <p:cNvSpPr txBox="1">
            <a:spLocks noChangeArrowheads="1"/>
          </p:cNvSpPr>
          <p:nvPr/>
        </p:nvSpPr>
        <p:spPr bwMode="auto">
          <a:xfrm>
            <a:off x="214313" y="1412875"/>
            <a:ext cx="89296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通过</a:t>
            </a:r>
            <a:r>
              <a:rPr lang="de-DE" altLang="zh-CN" sz="2000" dirty="0">
                <a:latin typeface="+mn-lt"/>
                <a:ea typeface="+mn-ea"/>
                <a:cs typeface="+mn-ea"/>
                <a:sym typeface="+mn-lt"/>
              </a:rPr>
              <a:t>2.3</a:t>
            </a:r>
            <a:r>
              <a:rPr lang="zh-CN" altLang="zh-CN" sz="2000" dirty="0">
                <a:latin typeface="+mn-lt"/>
                <a:ea typeface="+mn-ea"/>
                <a:cs typeface="+mn-ea"/>
                <a:sym typeface="+mn-lt"/>
              </a:rPr>
              <a:t>节的学习后，我们知道</a:t>
            </a:r>
            <a:r>
              <a:rPr lang="de-DE" altLang="zh-CN" sz="2000" dirty="0">
                <a:latin typeface="+mn-lt"/>
                <a:ea typeface="+mn-ea"/>
                <a:cs typeface="+mn-ea"/>
                <a:sym typeface="+mn-lt"/>
              </a:rPr>
              <a:t>Spring</a:t>
            </a:r>
            <a:r>
              <a:rPr lang="zh-CN" altLang="zh-CN" sz="2000" dirty="0">
                <a:latin typeface="+mn-lt"/>
                <a:ea typeface="+mn-ea"/>
                <a:cs typeface="+mn-ea"/>
                <a:sym typeface="+mn-lt"/>
              </a:rPr>
              <a:t>提供了两种基于</a:t>
            </a:r>
            <a:r>
              <a:rPr lang="de-DE" altLang="zh-CN" sz="2000" dirty="0">
                <a:latin typeface="+mn-lt"/>
                <a:ea typeface="+mn-ea"/>
                <a:cs typeface="+mn-ea"/>
                <a:sym typeface="+mn-lt"/>
              </a:rPr>
              <a:t>XML</a:t>
            </a:r>
            <a:r>
              <a:rPr lang="zh-CN" altLang="zh-CN" sz="2000" dirty="0">
                <a:latin typeface="+mn-lt"/>
                <a:ea typeface="+mn-ea"/>
                <a:cs typeface="+mn-ea"/>
                <a:sym typeface="+mn-lt"/>
              </a:rPr>
              <a:t>配置的装配方式：构造方法注入和属性</a:t>
            </a:r>
            <a:r>
              <a:rPr lang="de-DE" altLang="zh-CN" sz="2000" dirty="0">
                <a:latin typeface="+mn-lt"/>
                <a:ea typeface="+mn-ea"/>
                <a:cs typeface="+mn-ea"/>
                <a:sym typeface="+mn-lt"/>
              </a:rPr>
              <a:t>setter</a:t>
            </a:r>
            <a:r>
              <a:rPr lang="zh-CN" altLang="zh-CN" sz="2000" dirty="0">
                <a:latin typeface="+mn-lt"/>
                <a:ea typeface="+mn-ea"/>
                <a:cs typeface="+mn-ea"/>
                <a:sym typeface="+mn-lt"/>
              </a:rPr>
              <a:t>方法注入。</a:t>
            </a:r>
            <a:endParaRPr lang="zh-CN" altLang="en-US" sz="2000" dirty="0">
              <a:latin typeface="+mn-lt"/>
              <a:ea typeface="+mn-ea"/>
              <a:cs typeface="+mn-ea"/>
              <a:sym typeface="+mn-lt"/>
            </a:endParaRPr>
          </a:p>
        </p:txBody>
      </p:sp>
      <p:sp>
        <p:nvSpPr>
          <p:cNvPr id="39940" name="文本框 4">
            <a:extLst>
              <a:ext uri="{FF2B5EF4-FFF2-40B4-BE49-F238E27FC236}">
                <a16:creationId xmlns:a16="http://schemas.microsoft.com/office/drawing/2014/main" id="{9257CAFA-2B39-4962-94CF-C96B27DEE6EE}"/>
              </a:ext>
            </a:extLst>
          </p:cNvPr>
          <p:cNvSpPr txBox="1">
            <a:spLocks noChangeArrowheads="1"/>
          </p:cNvSpPr>
          <p:nvPr/>
        </p:nvSpPr>
        <p:spPr bwMode="auto">
          <a:xfrm>
            <a:off x="899592" y="2348880"/>
            <a:ext cx="892968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solidFill>
                  <a:schemeClr val="accent2">
                    <a:lumMod val="75000"/>
                  </a:schemeClr>
                </a:solidFill>
                <a:latin typeface="+mn-lt"/>
                <a:ea typeface="+mn-ea"/>
                <a:cs typeface="+mn-ea"/>
                <a:sym typeface="+mn-lt"/>
              </a:rPr>
              <a:t>下面通过一个实例来演示基于</a:t>
            </a:r>
            <a:r>
              <a:rPr lang="de-DE" altLang="zh-CN" sz="2000" dirty="0">
                <a:solidFill>
                  <a:schemeClr val="accent2">
                    <a:lumMod val="75000"/>
                  </a:schemeClr>
                </a:solidFill>
                <a:latin typeface="+mn-lt"/>
                <a:ea typeface="+mn-ea"/>
                <a:cs typeface="+mn-ea"/>
                <a:sym typeface="+mn-lt"/>
              </a:rPr>
              <a:t>XML</a:t>
            </a:r>
            <a:r>
              <a:rPr lang="zh-CN" altLang="zh-CN" sz="2000" dirty="0">
                <a:solidFill>
                  <a:schemeClr val="accent2">
                    <a:lumMod val="75000"/>
                  </a:schemeClr>
                </a:solidFill>
                <a:latin typeface="+mn-lt"/>
                <a:ea typeface="+mn-ea"/>
                <a:cs typeface="+mn-ea"/>
                <a:sym typeface="+mn-lt"/>
              </a:rPr>
              <a:t>配置的装配方式。</a:t>
            </a:r>
            <a:endParaRPr lang="en-US" altLang="zh-CN" sz="2000" dirty="0">
              <a:solidFill>
                <a:schemeClr val="accent2">
                  <a:lumMod val="75000"/>
                </a:schemeClr>
              </a:solidFill>
              <a:latin typeface="+mn-lt"/>
              <a:ea typeface="+mn-ea"/>
              <a:cs typeface="+mn-ea"/>
              <a:sym typeface="+mn-lt"/>
            </a:endParaRPr>
          </a:p>
          <a:p>
            <a:endParaRPr lang="en-US"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1</a:t>
            </a:r>
            <a:r>
              <a:rPr lang="zh-CN" altLang="zh-CN" sz="2000" dirty="0">
                <a:solidFill>
                  <a:schemeClr val="accent2">
                    <a:lumMod val="75000"/>
                  </a:schemeClr>
                </a:solidFill>
                <a:latin typeface="+mn-lt"/>
                <a:ea typeface="+mn-ea"/>
                <a:cs typeface="+mn-ea"/>
                <a:sym typeface="+mn-lt"/>
              </a:rPr>
              <a:t>．创建</a:t>
            </a:r>
            <a:r>
              <a:rPr lang="de-DE" altLang="zh-CN" sz="2000" dirty="0">
                <a:solidFill>
                  <a:schemeClr val="accent2">
                    <a:lumMod val="75000"/>
                  </a:schemeClr>
                </a:solidFill>
                <a:latin typeface="+mn-lt"/>
                <a:ea typeface="+mn-ea"/>
                <a:cs typeface="+mn-ea"/>
                <a:sym typeface="+mn-lt"/>
              </a:rPr>
              <a:t>Bean</a:t>
            </a:r>
            <a:r>
              <a:rPr lang="zh-CN" altLang="zh-CN" sz="2000" dirty="0">
                <a:solidFill>
                  <a:schemeClr val="accent2">
                    <a:lumMod val="75000"/>
                  </a:schemeClr>
                </a:solidFill>
                <a:latin typeface="+mn-lt"/>
                <a:ea typeface="+mn-ea"/>
                <a:cs typeface="+mn-ea"/>
                <a:sym typeface="+mn-lt"/>
              </a:rPr>
              <a:t>的实现类</a:t>
            </a:r>
            <a:endParaRPr lang="en-US" altLang="zh-CN" sz="2000" dirty="0">
              <a:solidFill>
                <a:schemeClr val="accent2">
                  <a:lumMod val="75000"/>
                </a:schemeClr>
              </a:solidFill>
              <a:latin typeface="+mn-lt"/>
              <a:ea typeface="+mn-ea"/>
              <a:cs typeface="+mn-ea"/>
              <a:sym typeface="+mn-lt"/>
            </a:endParaRPr>
          </a:p>
          <a:p>
            <a:endParaRPr lang="en-US"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2</a:t>
            </a:r>
            <a:r>
              <a:rPr lang="zh-CN" altLang="zh-CN" sz="2000" dirty="0">
                <a:solidFill>
                  <a:schemeClr val="accent2">
                    <a:lumMod val="75000"/>
                  </a:schemeClr>
                </a:solidFill>
                <a:latin typeface="+mn-lt"/>
                <a:ea typeface="+mn-ea"/>
                <a:cs typeface="+mn-ea"/>
                <a:sym typeface="+mn-lt"/>
              </a:rPr>
              <a:t>．配置</a:t>
            </a:r>
            <a:r>
              <a:rPr lang="de-DE" altLang="zh-CN" sz="2000" dirty="0">
                <a:solidFill>
                  <a:schemeClr val="accent2">
                    <a:lumMod val="75000"/>
                  </a:schemeClr>
                </a:solidFill>
                <a:latin typeface="+mn-lt"/>
                <a:ea typeface="+mn-ea"/>
                <a:cs typeface="+mn-ea"/>
                <a:sym typeface="+mn-lt"/>
              </a:rPr>
              <a:t>Bean</a:t>
            </a:r>
          </a:p>
          <a:p>
            <a:endParaRPr lang="de-DE"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3</a:t>
            </a:r>
            <a:r>
              <a:rPr lang="zh-CN" altLang="zh-CN" sz="2000" dirty="0">
                <a:solidFill>
                  <a:schemeClr val="accent2">
                    <a:lumMod val="75000"/>
                  </a:schemeClr>
                </a:solidFill>
                <a:latin typeface="+mn-lt"/>
                <a:ea typeface="+mn-ea"/>
                <a:cs typeface="+mn-ea"/>
                <a:sym typeface="+mn-lt"/>
              </a:rPr>
              <a:t>．测试基于</a:t>
            </a:r>
            <a:r>
              <a:rPr lang="de-DE" altLang="zh-CN" sz="2000" dirty="0">
                <a:solidFill>
                  <a:schemeClr val="accent2">
                    <a:lumMod val="75000"/>
                  </a:schemeClr>
                </a:solidFill>
                <a:latin typeface="+mn-lt"/>
                <a:ea typeface="+mn-ea"/>
                <a:cs typeface="+mn-ea"/>
                <a:sym typeface="+mn-lt"/>
              </a:rPr>
              <a:t>XML</a:t>
            </a:r>
            <a:r>
              <a:rPr lang="zh-CN" altLang="zh-CN" sz="2000" dirty="0">
                <a:solidFill>
                  <a:schemeClr val="accent2">
                    <a:lumMod val="75000"/>
                  </a:schemeClr>
                </a:solidFill>
                <a:latin typeface="+mn-lt"/>
                <a:ea typeface="+mn-ea"/>
                <a:cs typeface="+mn-ea"/>
                <a:sym typeface="+mn-lt"/>
              </a:rPr>
              <a:t>配置的装配方式</a:t>
            </a:r>
            <a:endParaRPr lang="zh-CN" altLang="en-US" sz="2000" dirty="0">
              <a:solidFill>
                <a:schemeClr val="accent2">
                  <a:lumMod val="75000"/>
                </a:schemeClr>
              </a:solidFill>
              <a:latin typeface="+mn-lt"/>
              <a:ea typeface="+mn-ea"/>
              <a:cs typeface="+mn-ea"/>
              <a:sym typeface="+mn-lt"/>
            </a:endParaRP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3">
            <a:extLst>
              <a:ext uri="{FF2B5EF4-FFF2-40B4-BE49-F238E27FC236}">
                <a16:creationId xmlns:a16="http://schemas.microsoft.com/office/drawing/2014/main" id="{FE69BC11-67EA-4E6A-A994-6F3FE226CC14}"/>
              </a:ext>
            </a:extLst>
          </p:cNvPr>
          <p:cNvSpPr txBox="1">
            <a:spLocks noChangeArrowheads="1"/>
          </p:cNvSpPr>
          <p:nvPr/>
        </p:nvSpPr>
        <p:spPr bwMode="auto">
          <a:xfrm>
            <a:off x="203752" y="836712"/>
            <a:ext cx="88566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a:latin typeface="+mn-lt"/>
                <a:ea typeface="+mn-ea"/>
                <a:cs typeface="+mn-ea"/>
                <a:sym typeface="+mn-lt"/>
              </a:rPr>
              <a:t>1</a:t>
            </a:r>
            <a:r>
              <a:rPr lang="zh-CN" altLang="zh-CN" sz="2000">
                <a:latin typeface="+mn-lt"/>
                <a:ea typeface="+mn-ea"/>
                <a:cs typeface="+mn-ea"/>
                <a:sym typeface="+mn-lt"/>
              </a:rPr>
              <a:t>．创建</a:t>
            </a:r>
            <a:r>
              <a:rPr lang="de-DE" altLang="zh-CN" sz="2000">
                <a:latin typeface="+mn-lt"/>
                <a:ea typeface="+mn-ea"/>
                <a:cs typeface="+mn-ea"/>
                <a:sym typeface="+mn-lt"/>
              </a:rPr>
              <a:t>Bean</a:t>
            </a:r>
            <a:r>
              <a:rPr lang="zh-CN" altLang="zh-CN" sz="2000">
                <a:latin typeface="+mn-lt"/>
                <a:ea typeface="+mn-ea"/>
                <a:cs typeface="+mn-ea"/>
                <a:sym typeface="+mn-lt"/>
              </a:rPr>
              <a:t>的实现类</a:t>
            </a:r>
          </a:p>
          <a:p>
            <a:r>
              <a:rPr lang="en-US" altLang="zh-CN" sz="2000">
                <a:latin typeface="+mn-lt"/>
                <a:ea typeface="+mn-ea"/>
                <a:cs typeface="+mn-ea"/>
                <a:sym typeface="+mn-lt"/>
              </a:rPr>
              <a:t>    </a:t>
            </a:r>
            <a:r>
              <a:rPr lang="zh-CN" altLang="zh-CN" sz="2000">
                <a:latin typeface="+mn-lt"/>
                <a:ea typeface="+mn-ea"/>
                <a:cs typeface="+mn-ea"/>
                <a:sym typeface="+mn-lt"/>
              </a:rPr>
              <a:t>在</a:t>
            </a:r>
            <a:r>
              <a:rPr lang="de-DE" altLang="zh-CN" sz="2000">
                <a:latin typeface="+mn-lt"/>
                <a:ea typeface="+mn-ea"/>
                <a:cs typeface="+mn-ea"/>
                <a:sym typeface="+mn-lt"/>
              </a:rPr>
              <a:t>ch3</a:t>
            </a:r>
            <a:r>
              <a:rPr lang="zh-CN" altLang="zh-CN" sz="2000">
                <a:latin typeface="+mn-lt"/>
                <a:ea typeface="+mn-ea"/>
                <a:cs typeface="+mn-ea"/>
                <a:sym typeface="+mn-lt"/>
              </a:rPr>
              <a:t>应用</a:t>
            </a:r>
            <a:r>
              <a:rPr lang="de-DE" altLang="zh-CN" sz="2000">
                <a:latin typeface="+mn-lt"/>
                <a:ea typeface="+mn-ea"/>
                <a:cs typeface="+mn-ea"/>
                <a:sym typeface="+mn-lt"/>
              </a:rPr>
              <a:t>src</a:t>
            </a:r>
            <a:r>
              <a:rPr lang="zh-CN" altLang="zh-CN" sz="2000">
                <a:latin typeface="+mn-lt"/>
                <a:ea typeface="+mn-ea"/>
                <a:cs typeface="+mn-ea"/>
                <a:sym typeface="+mn-lt"/>
              </a:rPr>
              <a:t>目录中，创建包</a:t>
            </a:r>
            <a:r>
              <a:rPr lang="de-DE" altLang="zh-CN" sz="2000">
                <a:latin typeface="+mn-lt"/>
                <a:ea typeface="+mn-ea"/>
                <a:cs typeface="+mn-ea"/>
                <a:sym typeface="+mn-lt"/>
              </a:rPr>
              <a:t>assemble</a:t>
            </a:r>
            <a:r>
              <a:rPr lang="zh-CN" altLang="zh-CN" sz="2000">
                <a:latin typeface="+mn-lt"/>
                <a:ea typeface="+mn-ea"/>
                <a:cs typeface="+mn-ea"/>
                <a:sym typeface="+mn-lt"/>
              </a:rPr>
              <a:t>，在</a:t>
            </a:r>
            <a:r>
              <a:rPr lang="de-DE" altLang="zh-CN" sz="2000">
                <a:latin typeface="+mn-lt"/>
                <a:ea typeface="+mn-ea"/>
                <a:cs typeface="+mn-ea"/>
                <a:sym typeface="+mn-lt"/>
              </a:rPr>
              <a:t>assemble</a:t>
            </a:r>
            <a:r>
              <a:rPr lang="zh-CN" altLang="zh-CN" sz="2000">
                <a:latin typeface="+mn-lt"/>
                <a:ea typeface="+mn-ea"/>
                <a:cs typeface="+mn-ea"/>
                <a:sym typeface="+mn-lt"/>
              </a:rPr>
              <a:t>包下创建类</a:t>
            </a:r>
            <a:r>
              <a:rPr lang="de-DE" altLang="zh-CN" sz="2000">
                <a:latin typeface="+mn-lt"/>
                <a:ea typeface="+mn-ea"/>
                <a:cs typeface="+mn-ea"/>
                <a:sym typeface="+mn-lt"/>
              </a:rPr>
              <a:t>ComplexUser</a:t>
            </a:r>
            <a:r>
              <a:rPr lang="zh-CN" altLang="zh-CN" sz="2000">
                <a:latin typeface="+mn-lt"/>
                <a:ea typeface="+mn-ea"/>
                <a:cs typeface="+mn-ea"/>
                <a:sym typeface="+mn-lt"/>
              </a:rPr>
              <a:t>。在类</a:t>
            </a:r>
            <a:r>
              <a:rPr lang="de-DE" altLang="zh-CN" sz="2000">
                <a:latin typeface="+mn-lt"/>
                <a:ea typeface="+mn-ea"/>
                <a:cs typeface="+mn-ea"/>
                <a:sym typeface="+mn-lt"/>
              </a:rPr>
              <a:t>ComplexUser</a:t>
            </a:r>
            <a:r>
              <a:rPr lang="zh-CN" altLang="zh-CN" sz="2000">
                <a:latin typeface="+mn-lt"/>
                <a:ea typeface="+mn-ea"/>
                <a:cs typeface="+mn-ea"/>
                <a:sym typeface="+mn-lt"/>
              </a:rPr>
              <a:t>中分别使用构造方法注入和</a:t>
            </a:r>
            <a:r>
              <a:rPr lang="de-DE" altLang="zh-CN" sz="2000">
                <a:latin typeface="+mn-lt"/>
                <a:ea typeface="+mn-ea"/>
                <a:cs typeface="+mn-ea"/>
                <a:sym typeface="+mn-lt"/>
              </a:rPr>
              <a:t>setter</a:t>
            </a:r>
            <a:r>
              <a:rPr lang="zh-CN" altLang="zh-CN" sz="2000">
                <a:latin typeface="+mn-lt"/>
                <a:ea typeface="+mn-ea"/>
                <a:cs typeface="+mn-ea"/>
                <a:sym typeface="+mn-lt"/>
              </a:rPr>
              <a:t>注入。</a:t>
            </a:r>
            <a:endParaRPr lang="zh-CN" altLang="en-US" sz="2000">
              <a:latin typeface="+mn-lt"/>
              <a:ea typeface="+mn-ea"/>
              <a:cs typeface="+mn-ea"/>
              <a:sym typeface="+mn-lt"/>
            </a:endParaRPr>
          </a:p>
        </p:txBody>
      </p:sp>
      <p:sp>
        <p:nvSpPr>
          <p:cNvPr id="40963" name="文本框 4">
            <a:extLst>
              <a:ext uri="{FF2B5EF4-FFF2-40B4-BE49-F238E27FC236}">
                <a16:creationId xmlns:a16="http://schemas.microsoft.com/office/drawing/2014/main" id="{3B818CC0-EF79-4C63-9D70-4EA594708771}"/>
              </a:ext>
            </a:extLst>
          </p:cNvPr>
          <p:cNvSpPr txBox="1">
            <a:spLocks noChangeArrowheads="1"/>
          </p:cNvSpPr>
          <p:nvPr/>
        </p:nvSpPr>
        <p:spPr bwMode="auto">
          <a:xfrm>
            <a:off x="198437" y="2132856"/>
            <a:ext cx="87137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2</a:t>
            </a:r>
            <a:r>
              <a:rPr lang="zh-CN" altLang="zh-CN" sz="2000" dirty="0">
                <a:latin typeface="+mn-lt"/>
                <a:ea typeface="+mn-ea"/>
                <a:cs typeface="+mn-ea"/>
                <a:sym typeface="+mn-lt"/>
              </a:rPr>
              <a:t>．配置</a:t>
            </a:r>
            <a:r>
              <a:rPr lang="de-DE" altLang="zh-CN" sz="2000" dirty="0">
                <a:latin typeface="+mn-lt"/>
                <a:ea typeface="+mn-ea"/>
                <a:cs typeface="+mn-ea"/>
                <a:sym typeface="+mn-lt"/>
              </a:rPr>
              <a:t>Bean</a:t>
            </a:r>
            <a:endParaRPr lang="zh-CN" altLang="zh-CN" sz="2000" dirty="0">
              <a:latin typeface="+mn-lt"/>
              <a:ea typeface="+mn-ea"/>
              <a:cs typeface="+mn-ea"/>
              <a:sym typeface="+mn-lt"/>
            </a:endParaRP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Spring</a:t>
            </a:r>
            <a:r>
              <a:rPr lang="zh-CN" altLang="zh-CN" sz="2000" dirty="0">
                <a:latin typeface="+mn-lt"/>
                <a:ea typeface="+mn-ea"/>
                <a:cs typeface="+mn-ea"/>
                <a:sym typeface="+mn-lt"/>
              </a:rPr>
              <a:t>配置文件中，使用实现类</a:t>
            </a:r>
            <a:r>
              <a:rPr lang="de-DE" altLang="zh-CN" sz="2000" dirty="0">
                <a:latin typeface="+mn-lt"/>
                <a:ea typeface="+mn-ea"/>
                <a:cs typeface="+mn-ea"/>
                <a:sym typeface="+mn-lt"/>
              </a:rPr>
              <a:t>ComplexUser</a:t>
            </a:r>
            <a:r>
              <a:rPr lang="zh-CN" altLang="zh-CN" sz="2000" dirty="0">
                <a:latin typeface="+mn-lt"/>
                <a:ea typeface="+mn-ea"/>
                <a:cs typeface="+mn-ea"/>
                <a:sym typeface="+mn-lt"/>
              </a:rPr>
              <a:t>配置</a:t>
            </a:r>
            <a:r>
              <a:rPr lang="de-DE" altLang="zh-CN" sz="2000" dirty="0">
                <a:latin typeface="+mn-lt"/>
                <a:ea typeface="+mn-ea"/>
                <a:cs typeface="+mn-ea"/>
                <a:sym typeface="+mn-lt"/>
              </a:rPr>
              <a:t>Bean</a:t>
            </a:r>
            <a:r>
              <a:rPr lang="zh-CN" altLang="zh-CN" sz="2000" dirty="0">
                <a:latin typeface="+mn-lt"/>
                <a:ea typeface="+mn-ea"/>
                <a:cs typeface="+mn-ea"/>
                <a:sym typeface="+mn-lt"/>
              </a:rPr>
              <a:t>的两个实例。</a:t>
            </a:r>
            <a:endParaRPr lang="zh-CN" altLang="en-US" sz="2000" dirty="0">
              <a:latin typeface="+mn-lt"/>
              <a:ea typeface="+mn-ea"/>
              <a:cs typeface="+mn-ea"/>
              <a:sym typeface="+mn-lt"/>
            </a:endParaRPr>
          </a:p>
        </p:txBody>
      </p:sp>
      <p:sp>
        <p:nvSpPr>
          <p:cNvPr id="40964" name="文本框 5">
            <a:extLst>
              <a:ext uri="{FF2B5EF4-FFF2-40B4-BE49-F238E27FC236}">
                <a16:creationId xmlns:a16="http://schemas.microsoft.com/office/drawing/2014/main" id="{39988814-F33B-4970-952A-621E0358C2EC}"/>
              </a:ext>
            </a:extLst>
          </p:cNvPr>
          <p:cNvSpPr txBox="1">
            <a:spLocks noChangeArrowheads="1"/>
          </p:cNvSpPr>
          <p:nvPr/>
        </p:nvSpPr>
        <p:spPr bwMode="auto">
          <a:xfrm>
            <a:off x="198437" y="3121223"/>
            <a:ext cx="8964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3</a:t>
            </a:r>
            <a:r>
              <a:rPr lang="zh-CN" altLang="zh-CN" sz="2000" dirty="0">
                <a:latin typeface="+mn-lt"/>
                <a:ea typeface="+mn-ea"/>
                <a:cs typeface="+mn-ea"/>
                <a:sym typeface="+mn-lt"/>
              </a:rPr>
              <a:t>．测试基于</a:t>
            </a:r>
            <a:r>
              <a:rPr lang="de-DE" altLang="zh-CN" sz="2000" dirty="0">
                <a:latin typeface="+mn-lt"/>
                <a:ea typeface="+mn-ea"/>
                <a:cs typeface="+mn-ea"/>
                <a:sym typeface="+mn-lt"/>
              </a:rPr>
              <a:t>XML</a:t>
            </a:r>
            <a:r>
              <a:rPr lang="zh-CN" altLang="zh-CN" sz="2000" dirty="0">
                <a:latin typeface="+mn-lt"/>
                <a:ea typeface="+mn-ea"/>
                <a:cs typeface="+mn-ea"/>
                <a:sym typeface="+mn-lt"/>
              </a:rPr>
              <a:t>配置的装配方式</a:t>
            </a: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应用的</a:t>
            </a:r>
            <a:r>
              <a:rPr lang="de-DE" altLang="zh-CN" sz="2000" dirty="0">
                <a:latin typeface="+mn-lt"/>
                <a:ea typeface="+mn-ea"/>
                <a:cs typeface="+mn-ea"/>
                <a:sym typeface="+mn-lt"/>
              </a:rPr>
              <a:t>test</a:t>
            </a:r>
            <a:r>
              <a:rPr lang="zh-CN" altLang="zh-CN" sz="2000" dirty="0">
                <a:latin typeface="+mn-lt"/>
                <a:ea typeface="+mn-ea"/>
                <a:cs typeface="+mn-ea"/>
                <a:sym typeface="+mn-lt"/>
              </a:rPr>
              <a:t>包中，创建测试类</a:t>
            </a:r>
            <a:r>
              <a:rPr lang="de-DE" altLang="zh-CN" sz="2000" dirty="0">
                <a:latin typeface="+mn-lt"/>
                <a:ea typeface="+mn-ea"/>
                <a:cs typeface="+mn-ea"/>
                <a:sym typeface="+mn-lt"/>
              </a:rPr>
              <a:t>TestAssemble</a:t>
            </a:r>
            <a:r>
              <a:rPr lang="zh-CN" altLang="en-US" sz="2000" dirty="0">
                <a:latin typeface="+mn-lt"/>
                <a:ea typeface="+mn-ea"/>
                <a:cs typeface="+mn-ea"/>
                <a:sym typeface="+mn-lt"/>
              </a:rPr>
              <a:t>。</a:t>
            </a:r>
          </a:p>
        </p:txBody>
      </p:sp>
      <p:pic>
        <p:nvPicPr>
          <p:cNvPr id="40965" name="Picture 2">
            <a:extLst>
              <a:ext uri="{FF2B5EF4-FFF2-40B4-BE49-F238E27FC236}">
                <a16:creationId xmlns:a16="http://schemas.microsoft.com/office/drawing/2014/main" id="{928E8470-2AA3-4579-892D-25E1FB92B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293096"/>
            <a:ext cx="52768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27E2020D-8699-4DAC-896D-F34FB53929A9}"/>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8" name="文本框 7">
            <a:extLst>
              <a:ext uri="{FF2B5EF4-FFF2-40B4-BE49-F238E27FC236}">
                <a16:creationId xmlns:a16="http://schemas.microsoft.com/office/drawing/2014/main" id="{855A0AA7-37C8-416E-9934-7C8AD2DED47D}"/>
              </a:ext>
            </a:extLst>
          </p:cNvPr>
          <p:cNvSpPr txBox="1"/>
          <p:nvPr/>
        </p:nvSpPr>
        <p:spPr>
          <a:xfrm>
            <a:off x="4478688" y="6413339"/>
            <a:ext cx="4581726" cy="369332"/>
          </a:xfrm>
          <a:prstGeom prst="rect">
            <a:avLst/>
          </a:prstGeom>
          <a:noFill/>
        </p:spPr>
        <p:txBody>
          <a:bodyPr wrap="square">
            <a:spAutoFit/>
          </a:bodyPr>
          <a:lstStyle/>
          <a:p>
            <a:r>
              <a:rPr lang="zh-CN" altLang="en-US" dirty="0"/>
              <a:t>ComplexUser.java</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58824BD-BBFB-42E5-9335-0D327690F312}"/>
              </a:ext>
            </a:extLst>
          </p:cNvPr>
          <p:cNvSpPr>
            <a:spLocks noGrp="1"/>
          </p:cNvSpPr>
          <p:nvPr>
            <p:ph type="title"/>
          </p:nvPr>
        </p:nvSpPr>
        <p:spPr>
          <a:xfrm>
            <a:off x="251520" y="620688"/>
            <a:ext cx="8229600" cy="7778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2800" dirty="0">
                <a:solidFill>
                  <a:schemeClr val="tx1"/>
                </a:solidFill>
                <a:latin typeface="+mn-lt"/>
                <a:ea typeface="+mn-ea"/>
                <a:cs typeface="+mn-ea"/>
                <a:sym typeface="+mn-lt"/>
              </a:rPr>
              <a:t>A</a:t>
            </a:r>
            <a:r>
              <a:rPr lang="zh-CN" altLang="zh-CN" sz="2800" dirty="0">
                <a:solidFill>
                  <a:schemeClr val="tx1"/>
                </a:solidFill>
                <a:latin typeface="+mn-lt"/>
                <a:ea typeface="+mn-ea"/>
                <a:cs typeface="+mn-ea"/>
                <a:sym typeface="+mn-lt"/>
              </a:rPr>
              <a:t>．核心容器</a:t>
            </a:r>
            <a:endParaRPr lang="zh-CN" altLang="en-US" sz="2800" dirty="0">
              <a:solidFill>
                <a:schemeClr val="tx1"/>
              </a:solidFill>
              <a:latin typeface="+mn-lt"/>
              <a:ea typeface="+mn-ea"/>
              <a:cs typeface="+mn-ea"/>
              <a:sym typeface="+mn-lt"/>
            </a:endParaRPr>
          </a:p>
        </p:txBody>
      </p:sp>
      <p:sp>
        <p:nvSpPr>
          <p:cNvPr id="17411" name="文本框 3">
            <a:extLst>
              <a:ext uri="{FF2B5EF4-FFF2-40B4-BE49-F238E27FC236}">
                <a16:creationId xmlns:a16="http://schemas.microsoft.com/office/drawing/2014/main" id="{96F1E7D6-6FC1-4E62-A9AB-8F20E7B384C3}"/>
              </a:ext>
            </a:extLst>
          </p:cNvPr>
          <p:cNvSpPr txBox="1">
            <a:spLocks noChangeArrowheads="1"/>
          </p:cNvSpPr>
          <p:nvPr/>
        </p:nvSpPr>
        <p:spPr bwMode="auto">
          <a:xfrm>
            <a:off x="395536" y="1340768"/>
            <a:ext cx="8597106"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Aft>
                <a:spcPts val="600"/>
              </a:spcAft>
              <a:buFont typeface="Wingdings" panose="05000000000000000000" pitchFamily="2" charset="2"/>
              <a:buChar char="ü"/>
            </a:pPr>
            <a:r>
              <a:rPr lang="de-DE" altLang="zh-CN" sz="2000" dirty="0">
                <a:latin typeface="+mn-lt"/>
                <a:ea typeface="+mn-ea"/>
                <a:cs typeface="+mn-ea"/>
                <a:sym typeface="+mn-lt"/>
              </a:rPr>
              <a:t>Spring</a:t>
            </a:r>
            <a:r>
              <a:rPr lang="zh-CN" altLang="zh-CN" sz="2000" dirty="0">
                <a:latin typeface="+mn-lt"/>
                <a:ea typeface="+mn-ea"/>
                <a:cs typeface="+mn-ea"/>
                <a:sym typeface="+mn-lt"/>
              </a:rPr>
              <a:t>的核心容器是其他模块建立的基础，由</a:t>
            </a:r>
            <a:r>
              <a:rPr lang="de-DE" altLang="zh-CN" sz="2000" dirty="0">
                <a:solidFill>
                  <a:srgbClr val="0F06BA"/>
                </a:solidFill>
                <a:latin typeface="+mn-lt"/>
                <a:ea typeface="+mn-ea"/>
                <a:cs typeface="+mn-ea"/>
                <a:sym typeface="+mn-lt"/>
              </a:rPr>
              <a:t>Spring-core</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Spring-beans</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Spring-context</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Spring-Context-support</a:t>
            </a:r>
            <a:r>
              <a:rPr lang="zh-CN" altLang="zh-CN" sz="2000" dirty="0">
                <a:solidFill>
                  <a:srgbClr val="0F06BA"/>
                </a:solidFill>
                <a:latin typeface="+mn-lt"/>
                <a:ea typeface="+mn-ea"/>
                <a:cs typeface="+mn-ea"/>
                <a:sym typeface="+mn-lt"/>
              </a:rPr>
              <a:t>和</a:t>
            </a:r>
            <a:r>
              <a:rPr lang="de-DE" altLang="zh-CN" sz="2000" dirty="0">
                <a:solidFill>
                  <a:srgbClr val="0F06BA"/>
                </a:solidFill>
                <a:latin typeface="+mn-lt"/>
                <a:ea typeface="+mn-ea"/>
                <a:cs typeface="+mn-ea"/>
                <a:sym typeface="+mn-lt"/>
              </a:rPr>
              <a:t>Spring-expression</a:t>
            </a:r>
            <a:r>
              <a:rPr lang="zh-CN" altLang="zh-CN" sz="2000" dirty="0">
                <a:latin typeface="+mn-lt"/>
                <a:ea typeface="+mn-ea"/>
                <a:cs typeface="+mn-ea"/>
                <a:sym typeface="+mn-lt"/>
              </a:rPr>
              <a:t>（</a:t>
            </a:r>
            <a:r>
              <a:rPr lang="de-DE" altLang="zh-CN" sz="2000" dirty="0">
                <a:latin typeface="+mn-lt"/>
                <a:ea typeface="+mn-ea"/>
                <a:cs typeface="+mn-ea"/>
                <a:sym typeface="+mn-lt"/>
              </a:rPr>
              <a:t>Spring</a:t>
            </a:r>
            <a:r>
              <a:rPr lang="zh-CN" altLang="zh-CN" sz="2000" dirty="0">
                <a:latin typeface="+mn-lt"/>
                <a:ea typeface="+mn-ea"/>
                <a:cs typeface="+mn-ea"/>
                <a:sym typeface="+mn-lt"/>
              </a:rPr>
              <a:t>表达式语言）等模块组成。</a:t>
            </a:r>
          </a:p>
          <a:p>
            <a:pPr marL="342900" indent="-342900">
              <a:spcAft>
                <a:spcPts val="600"/>
              </a:spcAft>
              <a:buFont typeface="Wingdings" panose="05000000000000000000" pitchFamily="2" charset="2"/>
              <a:buChar char="ü"/>
            </a:pPr>
            <a:r>
              <a:rPr lang="de-DE" altLang="zh-CN" sz="2000" dirty="0">
                <a:solidFill>
                  <a:srgbClr val="0F06BA"/>
                </a:solidFill>
                <a:latin typeface="+mn-lt"/>
                <a:ea typeface="+mn-ea"/>
                <a:cs typeface="+mn-ea"/>
                <a:sym typeface="+mn-lt"/>
              </a:rPr>
              <a:t>Spring-core</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：提供了框架的基本组成部分，包括控制反转（</a:t>
            </a:r>
            <a:r>
              <a:rPr lang="de-DE" altLang="zh-CN" sz="2000" dirty="0">
                <a:latin typeface="+mn-lt"/>
                <a:ea typeface="+mn-ea"/>
                <a:cs typeface="+mn-ea"/>
                <a:sym typeface="+mn-lt"/>
              </a:rPr>
              <a:t>Inversion of Control</a:t>
            </a:r>
            <a:r>
              <a:rPr lang="zh-CN" altLang="zh-CN" sz="2000" dirty="0">
                <a:latin typeface="+mn-lt"/>
                <a:ea typeface="+mn-ea"/>
                <a:cs typeface="+mn-ea"/>
                <a:sym typeface="+mn-lt"/>
              </a:rPr>
              <a:t>，</a:t>
            </a:r>
            <a:r>
              <a:rPr lang="de-DE" altLang="zh-CN" sz="2000" dirty="0">
                <a:latin typeface="+mn-lt"/>
                <a:ea typeface="+mn-ea"/>
                <a:cs typeface="+mn-ea"/>
                <a:sym typeface="+mn-lt"/>
              </a:rPr>
              <a:t>IoC</a:t>
            </a:r>
            <a:r>
              <a:rPr lang="zh-CN" altLang="zh-CN" sz="2000" dirty="0">
                <a:latin typeface="+mn-lt"/>
                <a:ea typeface="+mn-ea"/>
                <a:cs typeface="+mn-ea"/>
                <a:sym typeface="+mn-lt"/>
              </a:rPr>
              <a:t>）和依赖注入（</a:t>
            </a:r>
            <a:r>
              <a:rPr lang="de-DE" altLang="zh-CN" sz="2000" dirty="0">
                <a:latin typeface="+mn-lt"/>
                <a:ea typeface="+mn-ea"/>
                <a:cs typeface="+mn-ea"/>
                <a:sym typeface="+mn-lt"/>
              </a:rPr>
              <a:t>Dependency Injection</a:t>
            </a:r>
            <a:r>
              <a:rPr lang="zh-CN" altLang="zh-CN" sz="2000" dirty="0">
                <a:latin typeface="+mn-lt"/>
                <a:ea typeface="+mn-ea"/>
                <a:cs typeface="+mn-ea"/>
                <a:sym typeface="+mn-lt"/>
              </a:rPr>
              <a:t>，</a:t>
            </a:r>
            <a:r>
              <a:rPr lang="de-DE" altLang="zh-CN" sz="2000" dirty="0">
                <a:latin typeface="+mn-lt"/>
                <a:ea typeface="+mn-ea"/>
                <a:cs typeface="+mn-ea"/>
                <a:sym typeface="+mn-lt"/>
              </a:rPr>
              <a:t>DI</a:t>
            </a:r>
            <a:r>
              <a:rPr lang="zh-CN" altLang="zh-CN" sz="2000" dirty="0">
                <a:latin typeface="+mn-lt"/>
                <a:ea typeface="+mn-ea"/>
                <a:cs typeface="+mn-ea"/>
                <a:sym typeface="+mn-lt"/>
              </a:rPr>
              <a:t>）功能。</a:t>
            </a:r>
          </a:p>
          <a:p>
            <a:pPr marL="342900" indent="-342900">
              <a:spcAft>
                <a:spcPts val="600"/>
              </a:spcAft>
              <a:buFont typeface="Wingdings" panose="05000000000000000000" pitchFamily="2" charset="2"/>
              <a:buChar char="ü"/>
            </a:pPr>
            <a:r>
              <a:rPr lang="de-DE" altLang="zh-CN" sz="2000" dirty="0">
                <a:solidFill>
                  <a:srgbClr val="0F06BA"/>
                </a:solidFill>
                <a:latin typeface="+mn-lt"/>
                <a:ea typeface="+mn-ea"/>
                <a:cs typeface="+mn-ea"/>
                <a:sym typeface="+mn-lt"/>
              </a:rPr>
              <a:t>Spring-beans</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：提供了</a:t>
            </a:r>
            <a:r>
              <a:rPr lang="de-DE" altLang="zh-CN" sz="2000" dirty="0">
                <a:latin typeface="+mn-lt"/>
                <a:ea typeface="+mn-ea"/>
                <a:cs typeface="+mn-ea"/>
                <a:sym typeface="+mn-lt"/>
              </a:rPr>
              <a:t>BeanFactory</a:t>
            </a:r>
            <a:r>
              <a:rPr lang="zh-CN" altLang="zh-CN" sz="2000" dirty="0">
                <a:latin typeface="+mn-lt"/>
                <a:ea typeface="+mn-ea"/>
                <a:cs typeface="+mn-ea"/>
                <a:sym typeface="+mn-lt"/>
              </a:rPr>
              <a:t>，是工厂模式的一个经典实现，</a:t>
            </a:r>
            <a:r>
              <a:rPr lang="de-DE" altLang="zh-CN" sz="2000" dirty="0">
                <a:latin typeface="+mn-lt"/>
                <a:ea typeface="+mn-ea"/>
                <a:cs typeface="+mn-ea"/>
                <a:sym typeface="+mn-lt"/>
              </a:rPr>
              <a:t>Spring</a:t>
            </a:r>
            <a:r>
              <a:rPr lang="zh-CN" altLang="zh-CN" sz="2000" dirty="0">
                <a:latin typeface="+mn-lt"/>
                <a:ea typeface="+mn-ea"/>
                <a:cs typeface="+mn-ea"/>
                <a:sym typeface="+mn-lt"/>
              </a:rPr>
              <a:t>将管理对象称为</a:t>
            </a:r>
            <a:r>
              <a:rPr lang="de-DE" altLang="zh-CN" sz="2000" dirty="0">
                <a:latin typeface="+mn-lt"/>
                <a:ea typeface="+mn-ea"/>
                <a:cs typeface="+mn-ea"/>
                <a:sym typeface="+mn-lt"/>
              </a:rPr>
              <a:t>Bean</a:t>
            </a:r>
            <a:r>
              <a:rPr lang="zh-CN" altLang="zh-CN" sz="2000" dirty="0">
                <a:latin typeface="+mn-lt"/>
                <a:ea typeface="+mn-ea"/>
                <a:cs typeface="+mn-ea"/>
                <a:sym typeface="+mn-lt"/>
              </a:rPr>
              <a:t>。</a:t>
            </a:r>
          </a:p>
          <a:p>
            <a:pPr marL="342900" indent="-342900">
              <a:spcAft>
                <a:spcPts val="600"/>
              </a:spcAft>
              <a:buFont typeface="Wingdings" panose="05000000000000000000" pitchFamily="2" charset="2"/>
              <a:buChar char="ü"/>
            </a:pPr>
            <a:r>
              <a:rPr lang="de-DE" altLang="zh-CN" sz="2000" dirty="0">
                <a:solidFill>
                  <a:srgbClr val="0F06BA"/>
                </a:solidFill>
                <a:latin typeface="+mn-lt"/>
                <a:ea typeface="+mn-ea"/>
                <a:cs typeface="+mn-ea"/>
                <a:sym typeface="+mn-lt"/>
              </a:rPr>
              <a:t>Spring-context</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：建立在</a:t>
            </a:r>
            <a:r>
              <a:rPr lang="de-DE" altLang="zh-CN" sz="2000" dirty="0">
                <a:latin typeface="+mn-lt"/>
                <a:ea typeface="+mn-ea"/>
                <a:cs typeface="+mn-ea"/>
                <a:sym typeface="+mn-lt"/>
              </a:rPr>
              <a:t>Core</a:t>
            </a:r>
            <a:r>
              <a:rPr lang="zh-CN" altLang="zh-CN" sz="2000" dirty="0">
                <a:latin typeface="+mn-lt"/>
                <a:ea typeface="+mn-ea"/>
                <a:cs typeface="+mn-ea"/>
                <a:sym typeface="+mn-lt"/>
              </a:rPr>
              <a:t>和</a:t>
            </a:r>
            <a:r>
              <a:rPr lang="de-DE" altLang="zh-CN" sz="2000" dirty="0">
                <a:latin typeface="+mn-lt"/>
                <a:ea typeface="+mn-ea"/>
                <a:cs typeface="+mn-ea"/>
                <a:sym typeface="+mn-lt"/>
              </a:rPr>
              <a:t>Beans</a:t>
            </a:r>
            <a:r>
              <a:rPr lang="zh-CN" altLang="zh-CN" sz="2000" dirty="0">
                <a:latin typeface="+mn-lt"/>
                <a:ea typeface="+mn-ea"/>
                <a:cs typeface="+mn-ea"/>
                <a:sym typeface="+mn-lt"/>
              </a:rPr>
              <a:t>模块基础上，提供一个框架式的对象访问方式，是访问定义和配置的任何对象的媒介。</a:t>
            </a:r>
            <a:r>
              <a:rPr lang="de-DE" altLang="zh-CN" sz="2000" dirty="0">
                <a:latin typeface="+mn-lt"/>
                <a:ea typeface="+mn-ea"/>
                <a:cs typeface="+mn-ea"/>
                <a:sym typeface="+mn-lt"/>
              </a:rPr>
              <a:t>ApplicationContext</a:t>
            </a:r>
            <a:r>
              <a:rPr lang="zh-CN" altLang="zh-CN" sz="2000" dirty="0">
                <a:latin typeface="+mn-lt"/>
                <a:ea typeface="+mn-ea"/>
                <a:cs typeface="+mn-ea"/>
                <a:sym typeface="+mn-lt"/>
              </a:rPr>
              <a:t>接口是</a:t>
            </a:r>
            <a:r>
              <a:rPr lang="de-DE" altLang="zh-CN" sz="2000" dirty="0">
                <a:latin typeface="+mn-lt"/>
                <a:ea typeface="+mn-ea"/>
                <a:cs typeface="+mn-ea"/>
                <a:sym typeface="+mn-lt"/>
              </a:rPr>
              <a:t>Context</a:t>
            </a:r>
            <a:r>
              <a:rPr lang="zh-CN" altLang="zh-CN" sz="2000" dirty="0">
                <a:latin typeface="+mn-lt"/>
                <a:ea typeface="+mn-ea"/>
                <a:cs typeface="+mn-ea"/>
                <a:sym typeface="+mn-lt"/>
              </a:rPr>
              <a:t>模块的焦点。 </a:t>
            </a:r>
          </a:p>
          <a:p>
            <a:pPr marL="342900" indent="-342900">
              <a:spcAft>
                <a:spcPts val="600"/>
              </a:spcAft>
              <a:buFont typeface="Wingdings" panose="05000000000000000000" pitchFamily="2" charset="2"/>
              <a:buChar char="ü"/>
            </a:pPr>
            <a:r>
              <a:rPr lang="de-DE" altLang="zh-CN" sz="2000" dirty="0">
                <a:latin typeface="+mn-lt"/>
                <a:ea typeface="+mn-ea"/>
                <a:cs typeface="+mn-ea"/>
                <a:sym typeface="+mn-lt"/>
              </a:rPr>
              <a:t>Spring-context-support</a:t>
            </a:r>
            <a:r>
              <a:rPr lang="zh-CN" altLang="zh-CN" sz="2000" dirty="0">
                <a:latin typeface="+mn-lt"/>
                <a:ea typeface="+mn-ea"/>
                <a:cs typeface="+mn-ea"/>
                <a:sym typeface="+mn-lt"/>
              </a:rPr>
              <a:t>模块：支持整合第三方库到</a:t>
            </a:r>
            <a:r>
              <a:rPr lang="de-DE" altLang="zh-CN" sz="2000" dirty="0">
                <a:latin typeface="+mn-lt"/>
                <a:ea typeface="+mn-ea"/>
                <a:cs typeface="+mn-ea"/>
                <a:sym typeface="+mn-lt"/>
              </a:rPr>
              <a:t>Spring</a:t>
            </a:r>
            <a:r>
              <a:rPr lang="zh-CN" altLang="zh-CN" sz="2000" dirty="0">
                <a:latin typeface="+mn-lt"/>
                <a:ea typeface="+mn-ea"/>
                <a:cs typeface="+mn-ea"/>
                <a:sym typeface="+mn-lt"/>
              </a:rPr>
              <a:t>应用程序上下文，特别是用于高速缓存（</a:t>
            </a:r>
            <a:r>
              <a:rPr lang="de-DE" altLang="zh-CN" sz="2000" dirty="0">
                <a:latin typeface="+mn-lt"/>
                <a:ea typeface="+mn-ea"/>
                <a:cs typeface="+mn-ea"/>
                <a:sym typeface="+mn-lt"/>
              </a:rPr>
              <a:t>EhCache</a:t>
            </a:r>
            <a:r>
              <a:rPr lang="zh-CN" altLang="zh-CN" sz="2000" dirty="0">
                <a:latin typeface="+mn-lt"/>
                <a:ea typeface="+mn-ea"/>
                <a:cs typeface="+mn-ea"/>
                <a:sym typeface="+mn-lt"/>
              </a:rPr>
              <a:t>，</a:t>
            </a:r>
            <a:r>
              <a:rPr lang="de-DE" altLang="zh-CN" sz="2000" dirty="0">
                <a:latin typeface="+mn-lt"/>
                <a:ea typeface="+mn-ea"/>
                <a:cs typeface="+mn-ea"/>
                <a:sym typeface="+mn-lt"/>
              </a:rPr>
              <a:t>JCache</a:t>
            </a:r>
            <a:r>
              <a:rPr lang="zh-CN" altLang="zh-CN" sz="2000" dirty="0">
                <a:latin typeface="+mn-lt"/>
                <a:ea typeface="+mn-ea"/>
                <a:cs typeface="+mn-ea"/>
                <a:sym typeface="+mn-lt"/>
              </a:rPr>
              <a:t>）和任务调度（</a:t>
            </a:r>
            <a:r>
              <a:rPr lang="de-DE" altLang="zh-CN" sz="2000" dirty="0">
                <a:latin typeface="+mn-lt"/>
                <a:ea typeface="+mn-ea"/>
                <a:cs typeface="+mn-ea"/>
                <a:sym typeface="+mn-lt"/>
              </a:rPr>
              <a:t>CommonJ</a:t>
            </a:r>
            <a:r>
              <a:rPr lang="zh-CN" altLang="zh-CN" sz="2000" dirty="0">
                <a:latin typeface="+mn-lt"/>
                <a:ea typeface="+mn-ea"/>
                <a:cs typeface="+mn-ea"/>
                <a:sym typeface="+mn-lt"/>
              </a:rPr>
              <a:t>，</a:t>
            </a:r>
            <a:r>
              <a:rPr lang="de-DE" altLang="zh-CN" sz="2000" dirty="0">
                <a:latin typeface="+mn-lt"/>
                <a:ea typeface="+mn-ea"/>
                <a:cs typeface="+mn-ea"/>
                <a:sym typeface="+mn-lt"/>
              </a:rPr>
              <a:t>Quartz</a:t>
            </a:r>
            <a:r>
              <a:rPr lang="zh-CN" altLang="zh-CN" sz="2000" dirty="0">
                <a:latin typeface="+mn-lt"/>
                <a:ea typeface="+mn-ea"/>
                <a:cs typeface="+mn-ea"/>
                <a:sym typeface="+mn-lt"/>
              </a:rPr>
              <a:t>）的支持。</a:t>
            </a:r>
          </a:p>
          <a:p>
            <a:pPr marL="342900" indent="-342900">
              <a:spcAft>
                <a:spcPts val="600"/>
              </a:spcAft>
              <a:buFont typeface="Wingdings" panose="05000000000000000000" pitchFamily="2" charset="2"/>
              <a:buChar char="ü"/>
            </a:pPr>
            <a:r>
              <a:rPr lang="de-DE" altLang="zh-CN" sz="2000" dirty="0">
                <a:solidFill>
                  <a:srgbClr val="0F06BA"/>
                </a:solidFill>
                <a:latin typeface="+mn-lt"/>
                <a:ea typeface="+mn-ea"/>
                <a:cs typeface="+mn-ea"/>
                <a:sym typeface="+mn-lt"/>
              </a:rPr>
              <a:t>Spring-expression</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：提供了强大的表达式语言去支持运行时查询和操作对象图。</a:t>
            </a:r>
            <a:endParaRPr lang="zh-CN" altLang="en-US" sz="2000" dirty="0">
              <a:latin typeface="+mn-lt"/>
              <a:ea typeface="+mn-ea"/>
              <a:cs typeface="+mn-ea"/>
              <a:sym typeface="+mn-lt"/>
            </a:endParaRP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683043C5-FAD6-478F-92F5-F1506EC66504}"/>
              </a:ext>
            </a:extLst>
          </p:cNvPr>
          <p:cNvSpPr>
            <a:spLocks noGrp="1"/>
          </p:cNvSpPr>
          <p:nvPr>
            <p:ph type="title"/>
          </p:nvPr>
        </p:nvSpPr>
        <p:spPr>
          <a:xfrm>
            <a:off x="188913" y="620688"/>
            <a:ext cx="7772400" cy="587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3.5.2  </a:t>
            </a:r>
            <a:r>
              <a:rPr lang="zh-CN" altLang="zh-CN" sz="3200" dirty="0">
                <a:latin typeface="+mn-lt"/>
                <a:ea typeface="+mn-ea"/>
                <a:cs typeface="+mn-ea"/>
                <a:sym typeface="+mn-lt"/>
              </a:rPr>
              <a:t>基于注解的装配</a:t>
            </a:r>
            <a:endParaRPr lang="zh-CN" altLang="en-US" sz="3200" dirty="0">
              <a:latin typeface="+mn-lt"/>
              <a:ea typeface="+mn-ea"/>
              <a:cs typeface="+mn-ea"/>
              <a:sym typeface="+mn-lt"/>
            </a:endParaRPr>
          </a:p>
        </p:txBody>
      </p:sp>
      <p:sp>
        <p:nvSpPr>
          <p:cNvPr id="41987" name="文本框 3">
            <a:extLst>
              <a:ext uri="{FF2B5EF4-FFF2-40B4-BE49-F238E27FC236}">
                <a16:creationId xmlns:a16="http://schemas.microsoft.com/office/drawing/2014/main" id="{FEFE20EC-3754-4033-B4D4-43B3A5F6E616}"/>
              </a:ext>
            </a:extLst>
          </p:cNvPr>
          <p:cNvSpPr txBox="1">
            <a:spLocks noChangeArrowheads="1"/>
          </p:cNvSpPr>
          <p:nvPr/>
        </p:nvSpPr>
        <p:spPr bwMode="auto">
          <a:xfrm>
            <a:off x="472088" y="1417638"/>
            <a:ext cx="84925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在</a:t>
            </a:r>
            <a:r>
              <a:rPr lang="de-DE" altLang="zh-CN" sz="2000" dirty="0">
                <a:latin typeface="+mn-lt"/>
                <a:ea typeface="+mn-ea"/>
                <a:cs typeface="+mn-ea"/>
                <a:sym typeface="+mn-lt"/>
              </a:rPr>
              <a:t>Spring</a:t>
            </a:r>
            <a:r>
              <a:rPr lang="zh-CN" altLang="zh-CN" sz="2000" dirty="0">
                <a:latin typeface="+mn-lt"/>
                <a:ea typeface="+mn-ea"/>
                <a:cs typeface="+mn-ea"/>
                <a:sym typeface="+mn-lt"/>
              </a:rPr>
              <a:t>框架中定义了一系列的注解，常用注解如下所示。</a:t>
            </a:r>
            <a:endParaRPr lang="zh-CN" altLang="en-US" sz="2000" dirty="0">
              <a:latin typeface="+mn-lt"/>
              <a:ea typeface="+mn-ea"/>
              <a:cs typeface="+mn-ea"/>
              <a:sym typeface="+mn-lt"/>
            </a:endParaRPr>
          </a:p>
        </p:txBody>
      </p:sp>
      <p:sp>
        <p:nvSpPr>
          <p:cNvPr id="41988" name="文本框 4">
            <a:extLst>
              <a:ext uri="{FF2B5EF4-FFF2-40B4-BE49-F238E27FC236}">
                <a16:creationId xmlns:a16="http://schemas.microsoft.com/office/drawing/2014/main" id="{767E2390-0A6D-4964-A89B-C99B3A549985}"/>
              </a:ext>
            </a:extLst>
          </p:cNvPr>
          <p:cNvSpPr txBox="1">
            <a:spLocks noChangeArrowheads="1"/>
          </p:cNvSpPr>
          <p:nvPr/>
        </p:nvSpPr>
        <p:spPr bwMode="auto">
          <a:xfrm>
            <a:off x="467543" y="2205038"/>
            <a:ext cx="808431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a:latin typeface="+mn-lt"/>
                <a:ea typeface="+mn-ea"/>
                <a:cs typeface="+mn-ea"/>
                <a:sym typeface="+mn-lt"/>
              </a:rPr>
              <a:t>1</a:t>
            </a:r>
            <a:r>
              <a:rPr lang="zh-CN" altLang="zh-CN" sz="2000">
                <a:latin typeface="+mn-lt"/>
                <a:ea typeface="+mn-ea"/>
                <a:cs typeface="+mn-ea"/>
                <a:sym typeface="+mn-lt"/>
              </a:rPr>
              <a:t>．</a:t>
            </a:r>
            <a:r>
              <a:rPr lang="de-DE" altLang="zh-CN" sz="2000">
                <a:latin typeface="+mn-lt"/>
                <a:ea typeface="+mn-ea"/>
                <a:cs typeface="+mn-ea"/>
                <a:sym typeface="+mn-lt"/>
              </a:rPr>
              <a:t>@Component</a:t>
            </a:r>
            <a:endParaRPr lang="zh-CN" altLang="zh-CN" sz="2000">
              <a:latin typeface="+mn-lt"/>
              <a:ea typeface="+mn-ea"/>
              <a:cs typeface="+mn-ea"/>
              <a:sym typeface="+mn-lt"/>
            </a:endParaRPr>
          </a:p>
          <a:p>
            <a:r>
              <a:rPr lang="de-DE" altLang="zh-CN" sz="2000">
                <a:latin typeface="+mn-lt"/>
                <a:ea typeface="+mn-ea"/>
                <a:cs typeface="+mn-ea"/>
                <a:sym typeface="+mn-lt"/>
              </a:rPr>
              <a:t>    </a:t>
            </a:r>
            <a:r>
              <a:rPr lang="zh-CN" altLang="zh-CN" sz="2000">
                <a:latin typeface="+mn-lt"/>
                <a:ea typeface="+mn-ea"/>
                <a:cs typeface="+mn-ea"/>
                <a:sym typeface="+mn-lt"/>
              </a:rPr>
              <a:t>该注解是一个泛化的概念，仅仅表示一个组件对象（</a:t>
            </a:r>
            <a:r>
              <a:rPr lang="de-DE" altLang="zh-CN" sz="2000">
                <a:latin typeface="+mn-lt"/>
                <a:ea typeface="+mn-ea"/>
                <a:cs typeface="+mn-ea"/>
                <a:sym typeface="+mn-lt"/>
              </a:rPr>
              <a:t>Bean</a:t>
            </a:r>
            <a:r>
              <a:rPr lang="zh-CN" altLang="zh-CN" sz="2000">
                <a:latin typeface="+mn-lt"/>
                <a:ea typeface="+mn-ea"/>
                <a:cs typeface="+mn-ea"/>
                <a:sym typeface="+mn-lt"/>
              </a:rPr>
              <a:t>），可以作用在任何层次上。</a:t>
            </a:r>
            <a:endParaRPr lang="zh-CN" altLang="en-US" sz="2000">
              <a:latin typeface="+mn-lt"/>
              <a:ea typeface="+mn-ea"/>
              <a:cs typeface="+mn-ea"/>
              <a:sym typeface="+mn-lt"/>
            </a:endParaRPr>
          </a:p>
        </p:txBody>
      </p:sp>
      <p:sp>
        <p:nvSpPr>
          <p:cNvPr id="41989" name="文本框 5">
            <a:extLst>
              <a:ext uri="{FF2B5EF4-FFF2-40B4-BE49-F238E27FC236}">
                <a16:creationId xmlns:a16="http://schemas.microsoft.com/office/drawing/2014/main" id="{35F89A87-D623-4CDB-B832-ADC50C5AAF32}"/>
              </a:ext>
            </a:extLst>
          </p:cNvPr>
          <p:cNvSpPr txBox="1">
            <a:spLocks noChangeArrowheads="1"/>
          </p:cNvSpPr>
          <p:nvPr/>
        </p:nvSpPr>
        <p:spPr bwMode="auto">
          <a:xfrm>
            <a:off x="481295" y="4005263"/>
            <a:ext cx="8483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a:latin typeface="+mn-lt"/>
                <a:ea typeface="+mn-ea"/>
                <a:cs typeface="+mn-ea"/>
                <a:sym typeface="+mn-lt"/>
              </a:rPr>
              <a:t>下面通过一个实例讲解</a:t>
            </a:r>
            <a:r>
              <a:rPr lang="de-DE" altLang="zh-CN" sz="2000">
                <a:latin typeface="+mn-lt"/>
                <a:ea typeface="+mn-ea"/>
                <a:cs typeface="+mn-ea"/>
                <a:sym typeface="+mn-lt"/>
              </a:rPr>
              <a:t>@Component()</a:t>
            </a:r>
            <a:r>
              <a:rPr lang="zh-CN" altLang="zh-CN" sz="2000">
                <a:latin typeface="+mn-lt"/>
                <a:ea typeface="+mn-ea"/>
                <a:cs typeface="+mn-ea"/>
                <a:sym typeface="+mn-lt"/>
              </a:rPr>
              <a:t>。</a:t>
            </a:r>
            <a:endParaRPr lang="zh-CN" altLang="en-US" sz="2000">
              <a:latin typeface="+mn-lt"/>
              <a:ea typeface="+mn-ea"/>
              <a:cs typeface="+mn-ea"/>
              <a:sym typeface="+mn-lt"/>
            </a:endParaRP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40124D2-9299-49EB-8EA8-229AAB4FE39E}"/>
              </a:ext>
            </a:extLst>
          </p:cNvPr>
          <p:cNvSpPr>
            <a:spLocks noGrp="1"/>
          </p:cNvSpPr>
          <p:nvPr>
            <p:ph type="title"/>
          </p:nvPr>
        </p:nvSpPr>
        <p:spPr>
          <a:xfrm>
            <a:off x="251520" y="856456"/>
            <a:ext cx="7772400" cy="51514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zh-CN" altLang="zh-CN" sz="2000" dirty="0">
                <a:solidFill>
                  <a:schemeClr val="tx1"/>
                </a:solidFill>
                <a:latin typeface="+mn-lt"/>
                <a:ea typeface="+mn-ea"/>
                <a:cs typeface="+mn-ea"/>
                <a:sym typeface="+mn-lt"/>
              </a:rPr>
              <a:t>（</a:t>
            </a:r>
            <a:r>
              <a:rPr lang="de-DE" altLang="zh-CN" sz="2000" dirty="0">
                <a:solidFill>
                  <a:schemeClr val="tx1"/>
                </a:solidFill>
                <a:latin typeface="+mn-lt"/>
                <a:ea typeface="+mn-ea"/>
                <a:cs typeface="+mn-ea"/>
                <a:sym typeface="+mn-lt"/>
              </a:rPr>
              <a:t>1</a:t>
            </a:r>
            <a:r>
              <a:rPr lang="zh-CN" altLang="zh-CN" sz="2000" dirty="0">
                <a:solidFill>
                  <a:schemeClr val="tx1"/>
                </a:solidFill>
                <a:latin typeface="+mn-lt"/>
                <a:ea typeface="+mn-ea"/>
                <a:cs typeface="+mn-ea"/>
                <a:sym typeface="+mn-lt"/>
              </a:rPr>
              <a:t>）创建</a:t>
            </a:r>
            <a:r>
              <a:rPr lang="de-DE" altLang="zh-CN" sz="2000" dirty="0">
                <a:solidFill>
                  <a:schemeClr val="tx1"/>
                </a:solidFill>
                <a:latin typeface="+mn-lt"/>
                <a:ea typeface="+mn-ea"/>
                <a:cs typeface="+mn-ea"/>
                <a:sym typeface="+mn-lt"/>
              </a:rPr>
              <a:t>Bean</a:t>
            </a:r>
            <a:r>
              <a:rPr lang="zh-CN" altLang="zh-CN" sz="2000" dirty="0">
                <a:solidFill>
                  <a:schemeClr val="tx1"/>
                </a:solidFill>
                <a:latin typeface="+mn-lt"/>
                <a:ea typeface="+mn-ea"/>
                <a:cs typeface="+mn-ea"/>
                <a:sym typeface="+mn-lt"/>
              </a:rPr>
              <a:t>的实现类</a:t>
            </a:r>
            <a:endParaRPr lang="zh-CN" altLang="en-US" sz="2000" dirty="0">
              <a:solidFill>
                <a:schemeClr val="tx1"/>
              </a:solidFill>
              <a:latin typeface="+mn-lt"/>
              <a:ea typeface="+mn-ea"/>
              <a:cs typeface="+mn-ea"/>
              <a:sym typeface="+mn-lt"/>
            </a:endParaRPr>
          </a:p>
        </p:txBody>
      </p:sp>
      <p:sp>
        <p:nvSpPr>
          <p:cNvPr id="43011" name="文本框 3">
            <a:extLst>
              <a:ext uri="{FF2B5EF4-FFF2-40B4-BE49-F238E27FC236}">
                <a16:creationId xmlns:a16="http://schemas.microsoft.com/office/drawing/2014/main" id="{72CEEDF1-4A0F-4309-8722-042C942E6E3B}"/>
              </a:ext>
            </a:extLst>
          </p:cNvPr>
          <p:cNvSpPr txBox="1">
            <a:spLocks noChangeArrowheads="1"/>
          </p:cNvSpPr>
          <p:nvPr/>
        </p:nvSpPr>
        <p:spPr bwMode="auto">
          <a:xfrm>
            <a:off x="323850" y="1700213"/>
            <a:ext cx="86407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solidFill>
                  <a:srgbClr val="0F06BA"/>
                </a:solidFill>
                <a:latin typeface="+mn-lt"/>
                <a:ea typeface="+mn-ea"/>
                <a:cs typeface="+mn-ea"/>
                <a:sym typeface="+mn-lt"/>
              </a:rPr>
              <a:t>@Component()</a:t>
            </a:r>
            <a:endParaRPr lang="zh-CN" altLang="zh-CN" sz="2000" dirty="0">
              <a:solidFill>
                <a:srgbClr val="0F06BA"/>
              </a:solidFill>
              <a:latin typeface="+mn-lt"/>
              <a:ea typeface="+mn-ea"/>
              <a:cs typeface="+mn-ea"/>
              <a:sym typeface="+mn-lt"/>
            </a:endParaRPr>
          </a:p>
          <a:p>
            <a:r>
              <a:rPr lang="de-DE" altLang="zh-CN" sz="2000" dirty="0">
                <a:solidFill>
                  <a:srgbClr val="0F06BA"/>
                </a:solidFill>
                <a:latin typeface="+mn-lt"/>
                <a:ea typeface="+mn-ea"/>
                <a:cs typeface="+mn-ea"/>
                <a:sym typeface="+mn-lt"/>
              </a:rPr>
              <a:t>/**</a:t>
            </a:r>
            <a:r>
              <a:rPr lang="zh-CN" altLang="zh-CN" sz="2000" dirty="0">
                <a:solidFill>
                  <a:srgbClr val="0F06BA"/>
                </a:solidFill>
                <a:latin typeface="+mn-lt"/>
                <a:ea typeface="+mn-ea"/>
                <a:cs typeface="+mn-ea"/>
                <a:sym typeface="+mn-lt"/>
              </a:rPr>
              <a:t>相当于</a:t>
            </a:r>
            <a:r>
              <a:rPr lang="de-DE" altLang="zh-CN" sz="2000" dirty="0">
                <a:solidFill>
                  <a:srgbClr val="0F06BA"/>
                </a:solidFill>
                <a:latin typeface="+mn-lt"/>
                <a:ea typeface="+mn-ea"/>
                <a:cs typeface="+mn-ea"/>
                <a:sym typeface="+mn-lt"/>
              </a:rPr>
              <a:t>@Component("annotationUser")</a:t>
            </a:r>
            <a:r>
              <a:rPr lang="zh-CN" altLang="zh-CN" sz="2000" dirty="0">
                <a:solidFill>
                  <a:srgbClr val="0F06BA"/>
                </a:solidFill>
                <a:latin typeface="+mn-lt"/>
                <a:ea typeface="+mn-ea"/>
                <a:cs typeface="+mn-ea"/>
                <a:sym typeface="+mn-lt"/>
              </a:rPr>
              <a:t>或</a:t>
            </a:r>
            <a:r>
              <a:rPr lang="de-DE" altLang="zh-CN" sz="2000" dirty="0">
                <a:solidFill>
                  <a:srgbClr val="0F06BA"/>
                </a:solidFill>
                <a:latin typeface="+mn-lt"/>
                <a:ea typeface="+mn-ea"/>
                <a:cs typeface="+mn-ea"/>
                <a:sym typeface="+mn-lt"/>
              </a:rPr>
              <a:t>@Component(value = "annotationUser")</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annotationUser</a:t>
            </a:r>
            <a:r>
              <a:rPr lang="zh-CN" altLang="zh-CN" sz="2000" dirty="0">
                <a:solidFill>
                  <a:srgbClr val="0F06BA"/>
                </a:solidFill>
                <a:latin typeface="+mn-lt"/>
                <a:ea typeface="+mn-ea"/>
                <a:cs typeface="+mn-ea"/>
                <a:sym typeface="+mn-lt"/>
              </a:rPr>
              <a:t>为</a:t>
            </a:r>
            <a:r>
              <a:rPr lang="de-DE" altLang="zh-CN" sz="2000" dirty="0">
                <a:solidFill>
                  <a:srgbClr val="0F06BA"/>
                </a:solidFill>
                <a:latin typeface="+mn-lt"/>
                <a:ea typeface="+mn-ea"/>
                <a:cs typeface="+mn-ea"/>
                <a:sym typeface="+mn-lt"/>
              </a:rPr>
              <a:t>Bean</a:t>
            </a:r>
            <a:r>
              <a:rPr lang="zh-CN" altLang="zh-CN" sz="2000" dirty="0">
                <a:solidFill>
                  <a:srgbClr val="0F06BA"/>
                </a:solidFill>
                <a:latin typeface="+mn-lt"/>
                <a:ea typeface="+mn-ea"/>
                <a:cs typeface="+mn-ea"/>
                <a:sym typeface="+mn-lt"/>
              </a:rPr>
              <a:t>的</a:t>
            </a:r>
            <a:r>
              <a:rPr lang="de-DE" altLang="zh-CN" sz="2000" dirty="0">
                <a:solidFill>
                  <a:srgbClr val="0F06BA"/>
                </a:solidFill>
                <a:latin typeface="+mn-lt"/>
                <a:ea typeface="+mn-ea"/>
                <a:cs typeface="+mn-ea"/>
                <a:sym typeface="+mn-lt"/>
              </a:rPr>
              <a:t>id</a:t>
            </a:r>
            <a:r>
              <a:rPr lang="zh-CN" altLang="zh-CN" sz="2000" dirty="0">
                <a:solidFill>
                  <a:srgbClr val="0F06BA"/>
                </a:solidFill>
                <a:latin typeface="+mn-lt"/>
                <a:ea typeface="+mn-ea"/>
                <a:cs typeface="+mn-ea"/>
                <a:sym typeface="+mn-lt"/>
              </a:rPr>
              <a:t>，默认为首字母小写的类名</a:t>
            </a:r>
            <a:r>
              <a:rPr lang="de-DE" altLang="zh-CN" sz="2000" dirty="0">
                <a:solidFill>
                  <a:srgbClr val="0F06BA"/>
                </a:solidFill>
                <a:latin typeface="+mn-lt"/>
                <a:ea typeface="+mn-ea"/>
                <a:cs typeface="+mn-ea"/>
                <a:sym typeface="+mn-lt"/>
              </a:rPr>
              <a:t>**/</a:t>
            </a:r>
            <a:endParaRPr lang="zh-CN" altLang="zh-CN" sz="2000" dirty="0">
              <a:solidFill>
                <a:srgbClr val="0F06BA"/>
              </a:solidFill>
              <a:latin typeface="+mn-lt"/>
              <a:ea typeface="+mn-ea"/>
              <a:cs typeface="+mn-ea"/>
              <a:sym typeface="+mn-lt"/>
            </a:endParaRPr>
          </a:p>
          <a:p>
            <a:r>
              <a:rPr lang="de-DE" altLang="zh-CN" sz="2000" dirty="0">
                <a:latin typeface="+mn-lt"/>
                <a:ea typeface="+mn-ea"/>
                <a:cs typeface="+mn-ea"/>
                <a:sym typeface="+mn-lt"/>
              </a:rPr>
              <a:t>public class AnnotationUser {</a:t>
            </a:r>
            <a:endParaRPr lang="zh-CN" altLang="zh-CN" sz="2000" dirty="0">
              <a:latin typeface="+mn-lt"/>
              <a:ea typeface="+mn-ea"/>
              <a:cs typeface="+mn-ea"/>
              <a:sym typeface="+mn-lt"/>
            </a:endParaRPr>
          </a:p>
          <a:p>
            <a:r>
              <a:rPr lang="de-DE" altLang="zh-CN" sz="2000" dirty="0">
                <a:latin typeface="+mn-lt"/>
                <a:ea typeface="+mn-ea"/>
                <a:cs typeface="+mn-ea"/>
                <a:sym typeface="+mn-lt"/>
              </a:rPr>
              <a:t>	@Value("chenheng")//</a:t>
            </a:r>
            <a:r>
              <a:rPr lang="zh-CN" altLang="zh-CN" sz="2000" dirty="0">
                <a:latin typeface="+mn-lt"/>
                <a:ea typeface="+mn-ea"/>
                <a:cs typeface="+mn-ea"/>
                <a:sym typeface="+mn-lt"/>
              </a:rPr>
              <a:t>只注入了简单的值，复杂值的注入目前使用该方式还解决不了</a:t>
            </a:r>
          </a:p>
          <a:p>
            <a:r>
              <a:rPr lang="de-DE" altLang="zh-CN" sz="2000" dirty="0">
                <a:latin typeface="+mn-lt"/>
                <a:ea typeface="+mn-ea"/>
                <a:cs typeface="+mn-ea"/>
                <a:sym typeface="+mn-lt"/>
              </a:rPr>
              <a:t>	private String uname;</a:t>
            </a:r>
            <a:endParaRPr lang="zh-CN" altLang="zh-CN" sz="2000" dirty="0">
              <a:latin typeface="+mn-lt"/>
              <a:ea typeface="+mn-ea"/>
              <a:cs typeface="+mn-ea"/>
              <a:sym typeface="+mn-lt"/>
            </a:endParaRPr>
          </a:p>
          <a:p>
            <a:r>
              <a:rPr lang="de-DE" altLang="zh-CN" sz="2000" dirty="0">
                <a:latin typeface="+mn-lt"/>
                <a:ea typeface="+mn-ea"/>
                <a:cs typeface="+mn-ea"/>
                <a:sym typeface="+mn-lt"/>
              </a:rPr>
              <a:t>	/**</a:t>
            </a:r>
            <a:r>
              <a:rPr lang="zh-CN" altLang="zh-CN" sz="2000" dirty="0">
                <a:latin typeface="+mn-lt"/>
                <a:ea typeface="+mn-ea"/>
                <a:cs typeface="+mn-ea"/>
                <a:sym typeface="+mn-lt"/>
              </a:rPr>
              <a:t>省略</a:t>
            </a:r>
            <a:r>
              <a:rPr lang="de-DE" altLang="zh-CN" sz="2000" dirty="0">
                <a:latin typeface="+mn-lt"/>
                <a:ea typeface="+mn-ea"/>
                <a:cs typeface="+mn-ea"/>
                <a:sym typeface="+mn-lt"/>
              </a:rPr>
              <a:t>setter</a:t>
            </a:r>
            <a:r>
              <a:rPr lang="zh-CN" altLang="zh-CN" sz="2000" dirty="0">
                <a:latin typeface="+mn-lt"/>
                <a:ea typeface="+mn-ea"/>
                <a:cs typeface="+mn-ea"/>
                <a:sym typeface="+mn-lt"/>
              </a:rPr>
              <a:t>和</a:t>
            </a:r>
            <a:r>
              <a:rPr lang="de-DE" altLang="zh-CN" sz="2000" dirty="0">
                <a:latin typeface="+mn-lt"/>
                <a:ea typeface="+mn-ea"/>
                <a:cs typeface="+mn-ea"/>
                <a:sym typeface="+mn-lt"/>
              </a:rPr>
              <a:t>getter</a:t>
            </a:r>
            <a:r>
              <a:rPr lang="zh-CN" altLang="zh-CN" sz="2000" dirty="0">
                <a:latin typeface="+mn-lt"/>
                <a:ea typeface="+mn-ea"/>
                <a:cs typeface="+mn-ea"/>
                <a:sym typeface="+mn-lt"/>
              </a:rPr>
              <a:t>方法</a:t>
            </a:r>
            <a:r>
              <a:rPr lang="de-DE" altLang="zh-CN" sz="2000" dirty="0">
                <a:latin typeface="+mn-lt"/>
                <a:ea typeface="+mn-ea"/>
                <a:cs typeface="+mn-ea"/>
                <a:sym typeface="+mn-lt"/>
              </a:rPr>
              <a:t>**/</a:t>
            </a:r>
            <a:endParaRPr lang="zh-CN" altLang="zh-CN" sz="2000" dirty="0">
              <a:latin typeface="+mn-lt"/>
              <a:ea typeface="+mn-ea"/>
              <a:cs typeface="+mn-ea"/>
              <a:sym typeface="+mn-lt"/>
            </a:endParaRPr>
          </a:p>
          <a:p>
            <a:r>
              <a:rPr lang="de-DE" altLang="zh-CN" sz="2000" dirty="0">
                <a:latin typeface="+mn-lt"/>
                <a:ea typeface="+mn-ea"/>
                <a:cs typeface="+mn-ea"/>
                <a:sym typeface="+mn-lt"/>
              </a:rPr>
              <a:t>}</a:t>
            </a:r>
            <a:endParaRPr lang="zh-CN" altLang="en-US" sz="2000" dirty="0">
              <a:latin typeface="+mn-lt"/>
              <a:ea typeface="+mn-ea"/>
              <a:cs typeface="+mn-ea"/>
              <a:sym typeface="+mn-lt"/>
            </a:endParaRPr>
          </a:p>
        </p:txBody>
      </p:sp>
      <p:sp>
        <p:nvSpPr>
          <p:cNvPr id="4" name="文本框 3">
            <a:extLst>
              <a:ext uri="{FF2B5EF4-FFF2-40B4-BE49-F238E27FC236}">
                <a16:creationId xmlns:a16="http://schemas.microsoft.com/office/drawing/2014/main" id="{DD71698E-BA1A-4542-8E99-BA2E7A381F78}"/>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78DC8A30-A28E-4089-9142-435FBA1E06AA}"/>
              </a:ext>
            </a:extLst>
          </p:cNvPr>
          <p:cNvSpPr txBox="1"/>
          <p:nvPr/>
        </p:nvSpPr>
        <p:spPr>
          <a:xfrm>
            <a:off x="4499992" y="6413356"/>
            <a:ext cx="4575242" cy="369332"/>
          </a:xfrm>
          <a:prstGeom prst="rect">
            <a:avLst/>
          </a:prstGeom>
          <a:noFill/>
        </p:spPr>
        <p:txBody>
          <a:bodyPr wrap="square">
            <a:spAutoFit/>
          </a:bodyPr>
          <a:lstStyle/>
          <a:p>
            <a:r>
              <a:rPr lang="en-US" altLang="zh-CN" dirty="0" err="1"/>
              <a:t>src</a:t>
            </a:r>
            <a:r>
              <a:rPr lang="en-US" altLang="zh-CN" dirty="0"/>
              <a:t>\annotation\</a:t>
            </a:r>
            <a:r>
              <a:rPr lang="zh-CN" altLang="en-US" dirty="0"/>
              <a:t>AnnotationUser.java</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158E2E88-050A-407F-96F1-9DB0B9C8FFF4}"/>
              </a:ext>
            </a:extLst>
          </p:cNvPr>
          <p:cNvSpPr>
            <a:spLocks noGrp="1"/>
          </p:cNvSpPr>
          <p:nvPr>
            <p:ph type="title"/>
          </p:nvPr>
        </p:nvSpPr>
        <p:spPr>
          <a:xfrm>
            <a:off x="191686" y="836712"/>
            <a:ext cx="8229600" cy="4652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zh-CN" altLang="zh-CN" sz="2000" dirty="0">
                <a:solidFill>
                  <a:schemeClr val="tx1"/>
                </a:solidFill>
                <a:latin typeface="+mn-lt"/>
                <a:ea typeface="+mn-ea"/>
                <a:cs typeface="+mn-ea"/>
                <a:sym typeface="+mn-lt"/>
              </a:rPr>
              <a:t>（</a:t>
            </a:r>
            <a:r>
              <a:rPr lang="de-DE" altLang="zh-CN" sz="2000" dirty="0">
                <a:solidFill>
                  <a:schemeClr val="tx1"/>
                </a:solidFill>
                <a:latin typeface="+mn-lt"/>
                <a:ea typeface="+mn-ea"/>
                <a:cs typeface="+mn-ea"/>
                <a:sym typeface="+mn-lt"/>
              </a:rPr>
              <a:t>2</a:t>
            </a:r>
            <a:r>
              <a:rPr lang="zh-CN" altLang="zh-CN" sz="2000" dirty="0">
                <a:solidFill>
                  <a:schemeClr val="tx1"/>
                </a:solidFill>
                <a:latin typeface="+mn-lt"/>
                <a:ea typeface="+mn-ea"/>
                <a:cs typeface="+mn-ea"/>
                <a:sym typeface="+mn-lt"/>
              </a:rPr>
              <a:t>）配置注解</a:t>
            </a:r>
            <a:endParaRPr lang="zh-CN" altLang="en-US" sz="2000" dirty="0">
              <a:solidFill>
                <a:schemeClr val="tx1"/>
              </a:solidFill>
              <a:latin typeface="+mn-lt"/>
              <a:ea typeface="+mn-ea"/>
              <a:cs typeface="+mn-ea"/>
              <a:sym typeface="+mn-lt"/>
            </a:endParaRPr>
          </a:p>
        </p:txBody>
      </p:sp>
      <p:sp>
        <p:nvSpPr>
          <p:cNvPr id="44035" name="文本框 3">
            <a:extLst>
              <a:ext uri="{FF2B5EF4-FFF2-40B4-BE49-F238E27FC236}">
                <a16:creationId xmlns:a16="http://schemas.microsoft.com/office/drawing/2014/main" id="{09F941B3-6166-4ED6-8EEE-38CFF0530AE5}"/>
              </a:ext>
            </a:extLst>
          </p:cNvPr>
          <p:cNvSpPr txBox="1">
            <a:spLocks noChangeArrowheads="1"/>
          </p:cNvSpPr>
          <p:nvPr/>
        </p:nvSpPr>
        <p:spPr bwMode="auto">
          <a:xfrm>
            <a:off x="467544" y="1557338"/>
            <a:ext cx="83526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现在有了</a:t>
            </a:r>
            <a:r>
              <a:rPr lang="de-DE" altLang="zh-CN" sz="2000" dirty="0">
                <a:latin typeface="+mn-lt"/>
                <a:ea typeface="+mn-ea"/>
                <a:cs typeface="+mn-ea"/>
                <a:sym typeface="+mn-lt"/>
              </a:rPr>
              <a:t>Bean</a:t>
            </a:r>
            <a:r>
              <a:rPr lang="zh-CN" altLang="zh-CN" sz="2000" dirty="0">
                <a:latin typeface="+mn-lt"/>
                <a:ea typeface="+mn-ea"/>
                <a:cs typeface="+mn-ea"/>
                <a:sym typeface="+mn-lt"/>
              </a:rPr>
              <a:t>的实现类，但还不能进行测试，因为</a:t>
            </a:r>
            <a:r>
              <a:rPr lang="de-DE" altLang="zh-CN" sz="2000" dirty="0">
                <a:latin typeface="+mn-lt"/>
                <a:ea typeface="+mn-ea"/>
                <a:cs typeface="+mn-ea"/>
                <a:sym typeface="+mn-lt"/>
              </a:rPr>
              <a:t>Spring</a:t>
            </a:r>
            <a:r>
              <a:rPr lang="zh-CN" altLang="zh-CN" sz="2000" dirty="0">
                <a:latin typeface="+mn-lt"/>
                <a:ea typeface="+mn-ea"/>
                <a:cs typeface="+mn-ea"/>
                <a:sym typeface="+mn-lt"/>
              </a:rPr>
              <a:t>容器并不知道去哪里扫描</a:t>
            </a:r>
            <a:r>
              <a:rPr lang="de-DE" altLang="zh-CN" sz="2000" dirty="0">
                <a:latin typeface="+mn-lt"/>
                <a:ea typeface="+mn-ea"/>
                <a:cs typeface="+mn-ea"/>
                <a:sym typeface="+mn-lt"/>
              </a:rPr>
              <a:t>Bean</a:t>
            </a:r>
            <a:r>
              <a:rPr lang="zh-CN" altLang="zh-CN" sz="2000" dirty="0">
                <a:latin typeface="+mn-lt"/>
                <a:ea typeface="+mn-ea"/>
                <a:cs typeface="+mn-ea"/>
                <a:sym typeface="+mn-lt"/>
              </a:rPr>
              <a:t>对象。需要在配置文件中配置注解，注解配置方式如下：</a:t>
            </a:r>
          </a:p>
          <a:p>
            <a:r>
              <a:rPr lang="de-DE" altLang="zh-CN" sz="2000" dirty="0">
                <a:solidFill>
                  <a:srgbClr val="0F06BA"/>
                </a:solidFill>
                <a:latin typeface="+mn-lt"/>
                <a:ea typeface="+mn-ea"/>
                <a:cs typeface="+mn-ea"/>
                <a:sym typeface="+mn-lt"/>
              </a:rPr>
              <a:t>&lt;context:component-scan base-package="Bean</a:t>
            </a:r>
            <a:r>
              <a:rPr lang="zh-CN" altLang="zh-CN" sz="2000" dirty="0">
                <a:solidFill>
                  <a:srgbClr val="0F06BA"/>
                </a:solidFill>
                <a:latin typeface="+mn-lt"/>
                <a:ea typeface="+mn-ea"/>
                <a:cs typeface="+mn-ea"/>
                <a:sym typeface="+mn-lt"/>
              </a:rPr>
              <a:t>所在的包路径</a:t>
            </a:r>
            <a:r>
              <a:rPr lang="de-DE" altLang="zh-CN" sz="2000" dirty="0">
                <a:solidFill>
                  <a:srgbClr val="0F06BA"/>
                </a:solidFill>
                <a:latin typeface="+mn-lt"/>
                <a:ea typeface="+mn-ea"/>
                <a:cs typeface="+mn-ea"/>
                <a:sym typeface="+mn-lt"/>
              </a:rPr>
              <a:t>"/&gt;</a:t>
            </a:r>
            <a:endParaRPr lang="zh-CN" altLang="en-US" sz="2000" dirty="0">
              <a:solidFill>
                <a:srgbClr val="0F06BA"/>
              </a:solidFill>
              <a:latin typeface="+mn-lt"/>
              <a:ea typeface="+mn-ea"/>
              <a:cs typeface="+mn-ea"/>
              <a:sym typeface="+mn-lt"/>
            </a:endParaRPr>
          </a:p>
        </p:txBody>
      </p:sp>
      <p:sp>
        <p:nvSpPr>
          <p:cNvPr id="44036" name="文本框 4">
            <a:extLst>
              <a:ext uri="{FF2B5EF4-FFF2-40B4-BE49-F238E27FC236}">
                <a16:creationId xmlns:a16="http://schemas.microsoft.com/office/drawing/2014/main" id="{2B3A1074-5F2B-40E3-889A-633FD33C6901}"/>
              </a:ext>
            </a:extLst>
          </p:cNvPr>
          <p:cNvSpPr txBox="1">
            <a:spLocks noChangeArrowheads="1"/>
          </p:cNvSpPr>
          <p:nvPr/>
        </p:nvSpPr>
        <p:spPr bwMode="auto">
          <a:xfrm>
            <a:off x="430224" y="3068960"/>
            <a:ext cx="82835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&lt;!-- </a:t>
            </a:r>
            <a:r>
              <a:rPr lang="zh-CN" altLang="zh-CN" sz="2000" dirty="0">
                <a:latin typeface="+mn-lt"/>
                <a:ea typeface="+mn-ea"/>
                <a:cs typeface="+mn-ea"/>
                <a:sym typeface="+mn-lt"/>
              </a:rPr>
              <a:t>使用</a:t>
            </a:r>
            <a:r>
              <a:rPr lang="de-DE" altLang="zh-CN" sz="2000" dirty="0">
                <a:latin typeface="+mn-lt"/>
                <a:ea typeface="+mn-ea"/>
                <a:cs typeface="+mn-ea"/>
                <a:sym typeface="+mn-lt"/>
              </a:rPr>
              <a:t>context</a:t>
            </a:r>
            <a:r>
              <a:rPr lang="zh-CN" altLang="zh-CN" sz="2000" dirty="0">
                <a:latin typeface="+mn-lt"/>
                <a:ea typeface="+mn-ea"/>
                <a:cs typeface="+mn-ea"/>
                <a:sym typeface="+mn-lt"/>
              </a:rPr>
              <a:t>命名空间，通过</a:t>
            </a:r>
            <a:r>
              <a:rPr lang="de-DE" altLang="zh-CN" sz="2000" dirty="0">
                <a:latin typeface="+mn-lt"/>
                <a:ea typeface="+mn-ea"/>
                <a:cs typeface="+mn-ea"/>
                <a:sym typeface="+mn-lt"/>
              </a:rPr>
              <a:t>Spring</a:t>
            </a:r>
            <a:r>
              <a:rPr lang="zh-CN" altLang="zh-CN" sz="2000" dirty="0">
                <a:latin typeface="+mn-lt"/>
                <a:ea typeface="+mn-ea"/>
                <a:cs typeface="+mn-ea"/>
                <a:sym typeface="+mn-lt"/>
              </a:rPr>
              <a:t>扫描指定包</a:t>
            </a:r>
            <a:r>
              <a:rPr lang="de-DE" altLang="zh-CN" sz="2000" dirty="0">
                <a:latin typeface="+mn-lt"/>
                <a:ea typeface="+mn-ea"/>
                <a:cs typeface="+mn-ea"/>
                <a:sym typeface="+mn-lt"/>
              </a:rPr>
              <a:t>annotation</a:t>
            </a:r>
            <a:r>
              <a:rPr lang="zh-CN" altLang="zh-CN" sz="2000" dirty="0">
                <a:latin typeface="+mn-lt"/>
                <a:ea typeface="+mn-ea"/>
                <a:cs typeface="+mn-ea"/>
                <a:sym typeface="+mn-lt"/>
              </a:rPr>
              <a:t>及其子包下所有</a:t>
            </a:r>
            <a:r>
              <a:rPr lang="de-DE" altLang="zh-CN" sz="2000" dirty="0">
                <a:latin typeface="+mn-lt"/>
                <a:ea typeface="+mn-ea"/>
                <a:cs typeface="+mn-ea"/>
                <a:sym typeface="+mn-lt"/>
              </a:rPr>
              <a:t>Bean</a:t>
            </a:r>
            <a:r>
              <a:rPr lang="zh-CN" altLang="zh-CN" sz="2000" dirty="0">
                <a:latin typeface="+mn-lt"/>
                <a:ea typeface="+mn-ea"/>
                <a:cs typeface="+mn-ea"/>
                <a:sym typeface="+mn-lt"/>
              </a:rPr>
              <a:t>的实现类，进行注解解析</a:t>
            </a:r>
            <a:r>
              <a:rPr lang="de-DE" altLang="zh-CN" sz="2000" dirty="0">
                <a:latin typeface="+mn-lt"/>
                <a:ea typeface="+mn-ea"/>
                <a:cs typeface="+mn-ea"/>
                <a:sym typeface="+mn-lt"/>
              </a:rPr>
              <a:t> --&gt;</a:t>
            </a:r>
            <a:endParaRPr lang="zh-CN" altLang="zh-CN" sz="2000" dirty="0">
              <a:latin typeface="+mn-lt"/>
              <a:ea typeface="+mn-ea"/>
              <a:cs typeface="+mn-ea"/>
              <a:sym typeface="+mn-lt"/>
            </a:endParaRPr>
          </a:p>
          <a:p>
            <a:r>
              <a:rPr lang="de-DE" altLang="zh-CN" sz="2000" dirty="0">
                <a:solidFill>
                  <a:srgbClr val="0F06BA"/>
                </a:solidFill>
                <a:latin typeface="+mn-lt"/>
                <a:ea typeface="+mn-ea"/>
                <a:cs typeface="+mn-ea"/>
                <a:sym typeface="+mn-lt"/>
              </a:rPr>
              <a:t>&lt;context:component-scan base-package="annotation"/&gt;</a:t>
            </a:r>
            <a:endParaRPr lang="zh-CN" altLang="en-US" sz="2000" dirty="0">
              <a:solidFill>
                <a:srgbClr val="0F06BA"/>
              </a:solidFill>
              <a:latin typeface="+mn-lt"/>
              <a:ea typeface="+mn-ea"/>
              <a:cs typeface="+mn-ea"/>
              <a:sym typeface="+mn-lt"/>
            </a:endParaRPr>
          </a:p>
        </p:txBody>
      </p:sp>
      <p:sp>
        <p:nvSpPr>
          <p:cNvPr id="5" name="文本框 4">
            <a:extLst>
              <a:ext uri="{FF2B5EF4-FFF2-40B4-BE49-F238E27FC236}">
                <a16:creationId xmlns:a16="http://schemas.microsoft.com/office/drawing/2014/main" id="{13F64468-2EF6-4E4F-BAA5-6DDAAE3665C3}"/>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7" name="文本框 6">
            <a:extLst>
              <a:ext uri="{FF2B5EF4-FFF2-40B4-BE49-F238E27FC236}">
                <a16:creationId xmlns:a16="http://schemas.microsoft.com/office/drawing/2014/main" id="{FF500CDF-CE35-4E05-8981-CE7EBA635F49}"/>
              </a:ext>
            </a:extLst>
          </p:cNvPr>
          <p:cNvSpPr txBox="1"/>
          <p:nvPr/>
        </p:nvSpPr>
        <p:spPr>
          <a:xfrm>
            <a:off x="4499992" y="6413356"/>
            <a:ext cx="4575242" cy="369332"/>
          </a:xfrm>
          <a:prstGeom prst="rect">
            <a:avLst/>
          </a:prstGeom>
          <a:noFill/>
        </p:spPr>
        <p:txBody>
          <a:bodyPr wrap="square">
            <a:spAutoFit/>
          </a:bodyPr>
          <a:lstStyle/>
          <a:p>
            <a:r>
              <a:rPr lang="en-US" altLang="zh-CN" dirty="0" err="1"/>
              <a:t>src</a:t>
            </a:r>
            <a:r>
              <a:rPr lang="en-US" altLang="zh-CN" dirty="0"/>
              <a:t>\</a:t>
            </a:r>
            <a:r>
              <a:rPr lang="zh-CN" altLang="en-US" dirty="0"/>
              <a:t>annotationContext.xml</a:t>
            </a: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7FC4692C-1E2A-482F-8DDB-1CBFE0134CCC}"/>
              </a:ext>
            </a:extLst>
          </p:cNvPr>
          <p:cNvSpPr>
            <a:spLocks noGrp="1"/>
          </p:cNvSpPr>
          <p:nvPr>
            <p:ph type="title"/>
          </p:nvPr>
        </p:nvSpPr>
        <p:spPr>
          <a:xfrm>
            <a:off x="85136" y="674729"/>
            <a:ext cx="8229600" cy="49006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zh-CN" altLang="zh-CN" sz="2400" dirty="0">
                <a:solidFill>
                  <a:schemeClr val="tx1"/>
                </a:solidFill>
                <a:latin typeface="+mn-lt"/>
                <a:ea typeface="+mn-ea"/>
                <a:cs typeface="+mn-ea"/>
                <a:sym typeface="+mn-lt"/>
              </a:rPr>
              <a:t>（</a:t>
            </a:r>
            <a:r>
              <a:rPr lang="de-DE" altLang="zh-CN" sz="2400" dirty="0">
                <a:solidFill>
                  <a:schemeClr val="tx1"/>
                </a:solidFill>
                <a:latin typeface="+mn-lt"/>
                <a:ea typeface="+mn-ea"/>
                <a:cs typeface="+mn-ea"/>
                <a:sym typeface="+mn-lt"/>
              </a:rPr>
              <a:t>3</a:t>
            </a:r>
            <a:r>
              <a:rPr lang="zh-CN" altLang="zh-CN" sz="2400" dirty="0">
                <a:solidFill>
                  <a:schemeClr val="tx1"/>
                </a:solidFill>
                <a:latin typeface="+mn-lt"/>
                <a:ea typeface="+mn-ea"/>
                <a:cs typeface="+mn-ea"/>
                <a:sym typeface="+mn-lt"/>
              </a:rPr>
              <a:t>）测试</a:t>
            </a:r>
            <a:r>
              <a:rPr lang="de-DE" altLang="zh-CN" sz="2400" dirty="0">
                <a:solidFill>
                  <a:schemeClr val="tx1"/>
                </a:solidFill>
                <a:latin typeface="+mn-lt"/>
                <a:ea typeface="+mn-ea"/>
                <a:cs typeface="+mn-ea"/>
                <a:sym typeface="+mn-lt"/>
              </a:rPr>
              <a:t>Bean</a:t>
            </a:r>
            <a:r>
              <a:rPr lang="zh-CN" altLang="zh-CN" sz="2400" dirty="0">
                <a:solidFill>
                  <a:schemeClr val="tx1"/>
                </a:solidFill>
                <a:latin typeface="+mn-lt"/>
                <a:ea typeface="+mn-ea"/>
                <a:cs typeface="+mn-ea"/>
                <a:sym typeface="+mn-lt"/>
              </a:rPr>
              <a:t>实例</a:t>
            </a:r>
            <a:endParaRPr lang="zh-CN" altLang="en-US" sz="2400" dirty="0">
              <a:solidFill>
                <a:schemeClr val="tx1"/>
              </a:solidFill>
              <a:latin typeface="+mn-lt"/>
              <a:ea typeface="+mn-ea"/>
              <a:cs typeface="+mn-ea"/>
              <a:sym typeface="+mn-lt"/>
            </a:endParaRPr>
          </a:p>
        </p:txBody>
      </p:sp>
      <p:sp>
        <p:nvSpPr>
          <p:cNvPr id="45059" name="文本框 3">
            <a:extLst>
              <a:ext uri="{FF2B5EF4-FFF2-40B4-BE49-F238E27FC236}">
                <a16:creationId xmlns:a16="http://schemas.microsoft.com/office/drawing/2014/main" id="{70697EC6-B3BD-4779-8C96-29900FAC6F14}"/>
              </a:ext>
            </a:extLst>
          </p:cNvPr>
          <p:cNvSpPr txBox="1">
            <a:spLocks noChangeArrowheads="1"/>
          </p:cNvSpPr>
          <p:nvPr/>
        </p:nvSpPr>
        <p:spPr bwMode="auto">
          <a:xfrm>
            <a:off x="539552" y="1268413"/>
            <a:ext cx="849649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solidFill>
                  <a:schemeClr val="accent2">
                    <a:lumMod val="75000"/>
                  </a:schemeClr>
                </a:solidFill>
                <a:latin typeface="+mn-lt"/>
                <a:ea typeface="+mn-ea"/>
                <a:cs typeface="+mn-ea"/>
                <a:sym typeface="+mn-lt"/>
              </a:rPr>
              <a:t>ApplicationContext appCon = new ClassPathXmlApplicationContext("annotationContext.xml");</a:t>
            </a:r>
            <a:endParaRPr lang="zh-CN"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AnnotationUser au = (AnnotationUser)appCon.getBean("annotationUser");</a:t>
            </a:r>
            <a:endParaRPr lang="zh-CN"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System.out.println(au.getUname());</a:t>
            </a:r>
            <a:endParaRPr lang="zh-CN" altLang="en-US" sz="2000" dirty="0">
              <a:solidFill>
                <a:schemeClr val="accent2">
                  <a:lumMod val="75000"/>
                </a:schemeClr>
              </a:solidFill>
              <a:latin typeface="+mn-lt"/>
              <a:ea typeface="+mn-ea"/>
              <a:cs typeface="+mn-ea"/>
              <a:sym typeface="+mn-lt"/>
            </a:endParaRPr>
          </a:p>
        </p:txBody>
      </p:sp>
      <p:sp>
        <p:nvSpPr>
          <p:cNvPr id="45060" name="文本框 4">
            <a:extLst>
              <a:ext uri="{FF2B5EF4-FFF2-40B4-BE49-F238E27FC236}">
                <a16:creationId xmlns:a16="http://schemas.microsoft.com/office/drawing/2014/main" id="{D82A2B86-0268-409A-951B-44C0AC384C4F}"/>
              </a:ext>
            </a:extLst>
          </p:cNvPr>
          <p:cNvSpPr txBox="1">
            <a:spLocks noChangeArrowheads="1"/>
          </p:cNvSpPr>
          <p:nvPr/>
        </p:nvSpPr>
        <p:spPr bwMode="auto">
          <a:xfrm>
            <a:off x="426482" y="3284984"/>
            <a:ext cx="829103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注：在</a:t>
            </a:r>
            <a:r>
              <a:rPr lang="de-DE" altLang="zh-CN" sz="2000" dirty="0">
                <a:latin typeface="+mn-lt"/>
                <a:ea typeface="+mn-ea"/>
                <a:cs typeface="+mn-ea"/>
                <a:sym typeface="+mn-lt"/>
              </a:rPr>
              <a:t>Spring 4.0</a:t>
            </a:r>
            <a:r>
              <a:rPr lang="zh-CN" altLang="zh-CN" sz="2000" dirty="0">
                <a:latin typeface="+mn-lt"/>
                <a:ea typeface="+mn-ea"/>
                <a:cs typeface="+mn-ea"/>
                <a:sym typeface="+mn-lt"/>
              </a:rPr>
              <a:t>以上版本，配置注解指定包中的注解进行扫描前，需要事先导入</a:t>
            </a:r>
            <a:r>
              <a:rPr lang="de-DE" altLang="zh-CN" sz="2000" dirty="0">
                <a:latin typeface="+mn-lt"/>
                <a:ea typeface="+mn-ea"/>
                <a:cs typeface="+mn-ea"/>
                <a:sym typeface="+mn-lt"/>
              </a:rPr>
              <a:t>Spring AOP</a:t>
            </a:r>
            <a:r>
              <a:rPr lang="zh-CN" altLang="zh-CN" sz="2000" dirty="0">
                <a:latin typeface="+mn-lt"/>
                <a:ea typeface="+mn-ea"/>
                <a:cs typeface="+mn-ea"/>
                <a:sym typeface="+mn-lt"/>
              </a:rPr>
              <a:t>的</a:t>
            </a:r>
            <a:r>
              <a:rPr lang="de-DE" altLang="zh-CN" sz="2000" dirty="0">
                <a:latin typeface="+mn-lt"/>
                <a:ea typeface="+mn-ea"/>
                <a:cs typeface="+mn-ea"/>
                <a:sym typeface="+mn-lt"/>
              </a:rPr>
              <a:t>JAR</a:t>
            </a:r>
            <a:r>
              <a:rPr lang="zh-CN" altLang="zh-CN" sz="2000" dirty="0">
                <a:latin typeface="+mn-lt"/>
                <a:ea typeface="+mn-ea"/>
                <a:cs typeface="+mn-ea"/>
                <a:sym typeface="+mn-lt"/>
              </a:rPr>
              <a:t>包</a:t>
            </a:r>
            <a:r>
              <a:rPr lang="de-DE" altLang="zh-CN" sz="2000" dirty="0">
                <a:latin typeface="+mn-lt"/>
                <a:ea typeface="+mn-ea"/>
                <a:cs typeface="+mn-ea"/>
                <a:sym typeface="+mn-lt"/>
              </a:rPr>
              <a:t>spring-aop-5.0.2.RELEASE.jar</a:t>
            </a:r>
            <a:r>
              <a:rPr lang="zh-CN" altLang="zh-CN" sz="2000" dirty="0">
                <a:latin typeface="+mn-lt"/>
                <a:ea typeface="+mn-ea"/>
                <a:cs typeface="+mn-ea"/>
                <a:sym typeface="+mn-lt"/>
              </a:rPr>
              <a:t>。</a:t>
            </a:r>
            <a:endParaRPr lang="zh-CN" altLang="en-US" sz="2000" dirty="0">
              <a:latin typeface="+mn-lt"/>
              <a:ea typeface="+mn-ea"/>
              <a:cs typeface="+mn-ea"/>
              <a:sym typeface="+mn-lt"/>
            </a:endParaRPr>
          </a:p>
        </p:txBody>
      </p:sp>
      <p:sp>
        <p:nvSpPr>
          <p:cNvPr id="5" name="文本框 4">
            <a:extLst>
              <a:ext uri="{FF2B5EF4-FFF2-40B4-BE49-F238E27FC236}">
                <a16:creationId xmlns:a16="http://schemas.microsoft.com/office/drawing/2014/main" id="{745B4A23-7DE6-449A-9B6E-043ADD2F5FE7}"/>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7" name="文本框 6">
            <a:extLst>
              <a:ext uri="{FF2B5EF4-FFF2-40B4-BE49-F238E27FC236}">
                <a16:creationId xmlns:a16="http://schemas.microsoft.com/office/drawing/2014/main" id="{15C74AEC-A35D-419C-8CB3-C6048A51A924}"/>
              </a:ext>
            </a:extLst>
          </p:cNvPr>
          <p:cNvSpPr txBox="1"/>
          <p:nvPr/>
        </p:nvSpPr>
        <p:spPr>
          <a:xfrm>
            <a:off x="4644008" y="6413356"/>
            <a:ext cx="4392042" cy="369332"/>
          </a:xfrm>
          <a:prstGeom prst="rect">
            <a:avLst/>
          </a:prstGeom>
          <a:noFill/>
        </p:spPr>
        <p:txBody>
          <a:bodyPr wrap="square">
            <a:spAutoFit/>
          </a:bodyPr>
          <a:lstStyle/>
          <a:p>
            <a:r>
              <a:rPr lang="en-US" altLang="zh-CN" dirty="0" err="1"/>
              <a:t>src</a:t>
            </a:r>
            <a:r>
              <a:rPr lang="en-US" altLang="zh-CN" dirty="0"/>
              <a:t>\</a:t>
            </a:r>
            <a:r>
              <a:rPr lang="en-US" altLang="zh-CN" dirty="0" err="1"/>
              <a:t>tset</a:t>
            </a:r>
            <a:r>
              <a:rPr lang="en-US" altLang="zh-CN" dirty="0"/>
              <a:t>\</a:t>
            </a:r>
            <a:r>
              <a:rPr lang="zh-CN" altLang="en-US" dirty="0"/>
              <a:t>TestAnnotation.java</a:t>
            </a: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
            <a:extLst>
              <a:ext uri="{FF2B5EF4-FFF2-40B4-BE49-F238E27FC236}">
                <a16:creationId xmlns:a16="http://schemas.microsoft.com/office/drawing/2014/main" id="{6DF7FCFD-A2AF-4BEF-9409-1C29F49B1AD0}"/>
              </a:ext>
            </a:extLst>
          </p:cNvPr>
          <p:cNvSpPr txBox="1">
            <a:spLocks noChangeArrowheads="1"/>
          </p:cNvSpPr>
          <p:nvPr/>
        </p:nvSpPr>
        <p:spPr bwMode="auto">
          <a:xfrm>
            <a:off x="287337" y="1340768"/>
            <a:ext cx="88566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b="1" dirty="0">
                <a:latin typeface="+mn-lt"/>
                <a:ea typeface="+mn-ea"/>
                <a:cs typeface="+mn-ea"/>
                <a:sym typeface="+mn-lt"/>
              </a:rPr>
              <a:t>2</a:t>
            </a:r>
            <a:r>
              <a:rPr lang="zh-CN" altLang="zh-CN" sz="2000" b="1" dirty="0">
                <a:latin typeface="+mn-lt"/>
                <a:ea typeface="+mn-ea"/>
                <a:cs typeface="+mn-ea"/>
                <a:sym typeface="+mn-lt"/>
              </a:rPr>
              <a:t>．</a:t>
            </a:r>
            <a:r>
              <a:rPr lang="de-DE" altLang="zh-CN" sz="2000" b="1" dirty="0">
                <a:latin typeface="+mn-lt"/>
                <a:ea typeface="+mn-ea"/>
                <a:cs typeface="+mn-ea"/>
                <a:sym typeface="+mn-lt"/>
              </a:rPr>
              <a:t>@Repository</a:t>
            </a:r>
            <a:endParaRPr lang="zh-CN" altLang="zh-CN" sz="2000" dirty="0">
              <a:latin typeface="+mn-lt"/>
              <a:ea typeface="+mn-ea"/>
              <a:cs typeface="+mn-ea"/>
              <a:sym typeface="+mn-lt"/>
            </a:endParaRPr>
          </a:p>
          <a:p>
            <a:r>
              <a:rPr lang="en-US" altLang="zh-CN" sz="2000" dirty="0">
                <a:latin typeface="+mn-lt"/>
                <a:ea typeface="+mn-ea"/>
                <a:cs typeface="+mn-ea"/>
                <a:sym typeface="+mn-lt"/>
              </a:rPr>
              <a:t>	</a:t>
            </a:r>
            <a:r>
              <a:rPr lang="zh-CN" altLang="zh-CN" sz="2000" dirty="0">
                <a:latin typeface="+mn-lt"/>
                <a:ea typeface="+mn-ea"/>
                <a:cs typeface="+mn-ea"/>
                <a:sym typeface="+mn-lt"/>
              </a:rPr>
              <a:t>该注解用于将数据访问层（</a:t>
            </a:r>
            <a:r>
              <a:rPr lang="de-DE" altLang="zh-CN" sz="2000" dirty="0">
                <a:latin typeface="+mn-lt"/>
                <a:ea typeface="+mn-ea"/>
                <a:cs typeface="+mn-ea"/>
                <a:sym typeface="+mn-lt"/>
              </a:rPr>
              <a:t>DAO</a:t>
            </a:r>
            <a:r>
              <a:rPr lang="zh-CN" altLang="zh-CN" sz="2000" dirty="0">
                <a:latin typeface="+mn-lt"/>
                <a:ea typeface="+mn-ea"/>
                <a:cs typeface="+mn-ea"/>
                <a:sym typeface="+mn-lt"/>
              </a:rPr>
              <a:t>）的类标识为</a:t>
            </a:r>
            <a:r>
              <a:rPr lang="de-DE" altLang="zh-CN" sz="2000" dirty="0">
                <a:latin typeface="+mn-lt"/>
                <a:ea typeface="+mn-ea"/>
                <a:cs typeface="+mn-ea"/>
                <a:sym typeface="+mn-lt"/>
              </a:rPr>
              <a:t>Bean</a:t>
            </a:r>
            <a:r>
              <a:rPr lang="zh-CN" altLang="zh-CN" sz="2000" dirty="0">
                <a:latin typeface="+mn-lt"/>
                <a:ea typeface="+mn-ea"/>
                <a:cs typeface="+mn-ea"/>
                <a:sym typeface="+mn-lt"/>
              </a:rPr>
              <a:t>，即注解数据访问层</a:t>
            </a:r>
            <a:r>
              <a:rPr lang="de-DE" altLang="zh-CN" sz="2000" dirty="0">
                <a:latin typeface="+mn-lt"/>
                <a:ea typeface="+mn-ea"/>
                <a:cs typeface="+mn-ea"/>
                <a:sym typeface="+mn-lt"/>
              </a:rPr>
              <a:t>Bean</a:t>
            </a:r>
            <a:r>
              <a:rPr lang="zh-CN" altLang="zh-CN" sz="2000" dirty="0">
                <a:latin typeface="+mn-lt"/>
                <a:ea typeface="+mn-ea"/>
                <a:cs typeface="+mn-ea"/>
                <a:sym typeface="+mn-lt"/>
              </a:rPr>
              <a:t>，其功能与</a:t>
            </a:r>
            <a:r>
              <a:rPr lang="de-DE" altLang="zh-CN" sz="2000" dirty="0">
                <a:latin typeface="+mn-lt"/>
                <a:ea typeface="+mn-ea"/>
                <a:cs typeface="+mn-ea"/>
                <a:sym typeface="+mn-lt"/>
              </a:rPr>
              <a:t>@Component()</a:t>
            </a:r>
            <a:r>
              <a:rPr lang="zh-CN" altLang="zh-CN" sz="2000" dirty="0">
                <a:latin typeface="+mn-lt"/>
                <a:ea typeface="+mn-ea"/>
                <a:cs typeface="+mn-ea"/>
                <a:sym typeface="+mn-lt"/>
              </a:rPr>
              <a:t>相同。</a:t>
            </a:r>
          </a:p>
          <a:p>
            <a:r>
              <a:rPr lang="de-DE" altLang="zh-CN" sz="2000" b="1" dirty="0">
                <a:latin typeface="+mn-lt"/>
                <a:ea typeface="+mn-ea"/>
                <a:cs typeface="+mn-ea"/>
                <a:sym typeface="+mn-lt"/>
              </a:rPr>
              <a:t>3</a:t>
            </a:r>
            <a:r>
              <a:rPr lang="zh-CN" altLang="zh-CN" sz="2000" b="1" dirty="0">
                <a:latin typeface="+mn-lt"/>
                <a:ea typeface="+mn-ea"/>
                <a:cs typeface="+mn-ea"/>
                <a:sym typeface="+mn-lt"/>
              </a:rPr>
              <a:t>．</a:t>
            </a:r>
            <a:r>
              <a:rPr lang="de-DE" altLang="zh-CN" sz="2000" b="1" dirty="0">
                <a:latin typeface="+mn-lt"/>
                <a:ea typeface="+mn-ea"/>
                <a:cs typeface="+mn-ea"/>
                <a:sym typeface="+mn-lt"/>
              </a:rPr>
              <a:t>@Service</a:t>
            </a:r>
            <a:endParaRPr lang="zh-CN" altLang="zh-CN" sz="2000" dirty="0">
              <a:latin typeface="+mn-lt"/>
              <a:ea typeface="+mn-ea"/>
              <a:cs typeface="+mn-ea"/>
              <a:sym typeface="+mn-lt"/>
            </a:endParaRPr>
          </a:p>
          <a:p>
            <a:r>
              <a:rPr lang="en-US" altLang="zh-CN" sz="2000" dirty="0">
                <a:latin typeface="+mn-lt"/>
                <a:ea typeface="+mn-ea"/>
                <a:cs typeface="+mn-ea"/>
                <a:sym typeface="+mn-lt"/>
              </a:rPr>
              <a:t>	</a:t>
            </a:r>
            <a:r>
              <a:rPr lang="zh-CN" altLang="zh-CN" sz="2000" dirty="0">
                <a:latin typeface="+mn-lt"/>
                <a:ea typeface="+mn-ea"/>
                <a:cs typeface="+mn-ea"/>
                <a:sym typeface="+mn-lt"/>
              </a:rPr>
              <a:t>该注解用于标注一个业务逻辑组件类（</a:t>
            </a:r>
            <a:r>
              <a:rPr lang="de-DE" altLang="zh-CN" sz="2000" dirty="0">
                <a:latin typeface="+mn-lt"/>
                <a:ea typeface="+mn-ea"/>
                <a:cs typeface="+mn-ea"/>
                <a:sym typeface="+mn-lt"/>
              </a:rPr>
              <a:t>Service</a:t>
            </a:r>
            <a:r>
              <a:rPr lang="zh-CN" altLang="zh-CN" sz="2000" dirty="0">
                <a:latin typeface="+mn-lt"/>
                <a:ea typeface="+mn-ea"/>
                <a:cs typeface="+mn-ea"/>
                <a:sym typeface="+mn-lt"/>
              </a:rPr>
              <a:t>层），其功能与</a:t>
            </a:r>
            <a:r>
              <a:rPr lang="de-DE" altLang="zh-CN" sz="2000" dirty="0">
                <a:latin typeface="+mn-lt"/>
                <a:ea typeface="+mn-ea"/>
                <a:cs typeface="+mn-ea"/>
                <a:sym typeface="+mn-lt"/>
              </a:rPr>
              <a:t>@Component()</a:t>
            </a:r>
            <a:r>
              <a:rPr lang="zh-CN" altLang="zh-CN" sz="2000" dirty="0">
                <a:latin typeface="+mn-lt"/>
                <a:ea typeface="+mn-ea"/>
                <a:cs typeface="+mn-ea"/>
                <a:sym typeface="+mn-lt"/>
              </a:rPr>
              <a:t>相同。</a:t>
            </a:r>
          </a:p>
          <a:p>
            <a:r>
              <a:rPr lang="de-DE" altLang="zh-CN" sz="2000" b="1" dirty="0">
                <a:latin typeface="+mn-lt"/>
                <a:ea typeface="+mn-ea"/>
                <a:cs typeface="+mn-ea"/>
                <a:sym typeface="+mn-lt"/>
              </a:rPr>
              <a:t>4</a:t>
            </a:r>
            <a:r>
              <a:rPr lang="zh-CN" altLang="zh-CN" sz="2000" b="1" dirty="0">
                <a:latin typeface="+mn-lt"/>
                <a:ea typeface="+mn-ea"/>
                <a:cs typeface="+mn-ea"/>
                <a:sym typeface="+mn-lt"/>
              </a:rPr>
              <a:t>．</a:t>
            </a:r>
            <a:r>
              <a:rPr lang="de-DE" altLang="zh-CN" sz="2000" b="1" dirty="0">
                <a:latin typeface="+mn-lt"/>
                <a:ea typeface="+mn-ea"/>
                <a:cs typeface="+mn-ea"/>
                <a:sym typeface="+mn-lt"/>
              </a:rPr>
              <a:t>@Controller</a:t>
            </a:r>
            <a:endParaRPr lang="zh-CN" altLang="zh-CN" sz="2000" dirty="0">
              <a:latin typeface="+mn-lt"/>
              <a:ea typeface="+mn-ea"/>
              <a:cs typeface="+mn-ea"/>
              <a:sym typeface="+mn-lt"/>
            </a:endParaRPr>
          </a:p>
          <a:p>
            <a:r>
              <a:rPr lang="en-US" altLang="zh-CN" sz="2000" dirty="0">
                <a:latin typeface="+mn-lt"/>
                <a:ea typeface="+mn-ea"/>
                <a:cs typeface="+mn-ea"/>
                <a:sym typeface="+mn-lt"/>
              </a:rPr>
              <a:t>	</a:t>
            </a:r>
            <a:r>
              <a:rPr lang="zh-CN" altLang="zh-CN" sz="2000" dirty="0">
                <a:latin typeface="+mn-lt"/>
                <a:ea typeface="+mn-ea"/>
                <a:cs typeface="+mn-ea"/>
                <a:sym typeface="+mn-lt"/>
              </a:rPr>
              <a:t>该注解用于标注一个控制器组件类（</a:t>
            </a:r>
            <a:r>
              <a:rPr lang="de-DE" altLang="zh-CN" sz="2000" dirty="0">
                <a:latin typeface="+mn-lt"/>
                <a:ea typeface="+mn-ea"/>
                <a:cs typeface="+mn-ea"/>
                <a:sym typeface="+mn-lt"/>
              </a:rPr>
              <a:t>Spring MVC</a:t>
            </a:r>
            <a:r>
              <a:rPr lang="zh-CN" altLang="zh-CN" sz="2000" dirty="0">
                <a:latin typeface="+mn-lt"/>
                <a:ea typeface="+mn-ea"/>
                <a:cs typeface="+mn-ea"/>
                <a:sym typeface="+mn-lt"/>
              </a:rPr>
              <a:t>的</a:t>
            </a:r>
            <a:r>
              <a:rPr lang="de-DE" altLang="zh-CN" sz="2000" dirty="0">
                <a:latin typeface="+mn-lt"/>
                <a:ea typeface="+mn-ea"/>
                <a:cs typeface="+mn-ea"/>
                <a:sym typeface="+mn-lt"/>
              </a:rPr>
              <a:t>Controller</a:t>
            </a:r>
            <a:r>
              <a:rPr lang="zh-CN" altLang="zh-CN" sz="2000" dirty="0">
                <a:latin typeface="+mn-lt"/>
                <a:ea typeface="+mn-ea"/>
                <a:cs typeface="+mn-ea"/>
                <a:sym typeface="+mn-lt"/>
              </a:rPr>
              <a:t>），其功能与</a:t>
            </a:r>
            <a:r>
              <a:rPr lang="de-DE" altLang="zh-CN" sz="2000" dirty="0">
                <a:latin typeface="+mn-lt"/>
                <a:ea typeface="+mn-ea"/>
                <a:cs typeface="+mn-ea"/>
                <a:sym typeface="+mn-lt"/>
              </a:rPr>
              <a:t>@Component()</a:t>
            </a:r>
            <a:r>
              <a:rPr lang="zh-CN" altLang="zh-CN" sz="2000" dirty="0">
                <a:latin typeface="+mn-lt"/>
                <a:ea typeface="+mn-ea"/>
                <a:cs typeface="+mn-ea"/>
                <a:sym typeface="+mn-lt"/>
              </a:rPr>
              <a:t>相同。</a:t>
            </a:r>
            <a:endParaRPr lang="zh-CN" altLang="en-US" sz="2000" dirty="0">
              <a:latin typeface="+mn-lt"/>
              <a:ea typeface="+mn-ea"/>
              <a:cs typeface="+mn-ea"/>
              <a:sym typeface="+mn-lt"/>
            </a:endParaRPr>
          </a:p>
        </p:txBody>
      </p:sp>
      <p:sp>
        <p:nvSpPr>
          <p:cNvPr id="3" name="文本框 2">
            <a:extLst>
              <a:ext uri="{FF2B5EF4-FFF2-40B4-BE49-F238E27FC236}">
                <a16:creationId xmlns:a16="http://schemas.microsoft.com/office/drawing/2014/main" id="{A0063694-343A-4E27-A02B-79E6DF2C6725}"/>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框 4">
            <a:extLst>
              <a:ext uri="{FF2B5EF4-FFF2-40B4-BE49-F238E27FC236}">
                <a16:creationId xmlns:a16="http://schemas.microsoft.com/office/drawing/2014/main" id="{B5FB8DF6-E3AE-49F6-BF81-F91819905C59}"/>
              </a:ext>
            </a:extLst>
          </p:cNvPr>
          <p:cNvSpPr txBox="1">
            <a:spLocks noChangeArrowheads="1"/>
          </p:cNvSpPr>
          <p:nvPr/>
        </p:nvSpPr>
        <p:spPr bwMode="auto">
          <a:xfrm>
            <a:off x="200625" y="1628800"/>
            <a:ext cx="896461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b="1" dirty="0">
                <a:latin typeface="+mn-lt"/>
                <a:ea typeface="+mn-ea"/>
                <a:cs typeface="+mn-ea"/>
                <a:sym typeface="+mn-lt"/>
              </a:rPr>
              <a:t>5</a:t>
            </a:r>
            <a:r>
              <a:rPr lang="zh-CN" altLang="zh-CN" sz="2000" b="1" dirty="0">
                <a:latin typeface="+mn-lt"/>
                <a:ea typeface="+mn-ea"/>
                <a:cs typeface="+mn-ea"/>
                <a:sym typeface="+mn-lt"/>
              </a:rPr>
              <a:t>．</a:t>
            </a:r>
            <a:r>
              <a:rPr lang="de-DE" altLang="zh-CN" sz="2000" b="1" dirty="0">
                <a:latin typeface="+mn-lt"/>
                <a:ea typeface="+mn-ea"/>
                <a:cs typeface="+mn-ea"/>
                <a:sym typeface="+mn-lt"/>
              </a:rPr>
              <a:t>@Autowired</a:t>
            </a:r>
            <a:endParaRPr lang="zh-CN" altLang="zh-CN" sz="2000" dirty="0">
              <a:latin typeface="+mn-lt"/>
              <a:ea typeface="+mn-ea"/>
              <a:cs typeface="+mn-ea"/>
              <a:sym typeface="+mn-lt"/>
            </a:endParaRPr>
          </a:p>
          <a:p>
            <a:r>
              <a:rPr lang="en-US" altLang="zh-CN" sz="2000" dirty="0">
                <a:latin typeface="+mn-lt"/>
                <a:ea typeface="+mn-ea"/>
                <a:cs typeface="+mn-ea"/>
                <a:sym typeface="+mn-lt"/>
              </a:rPr>
              <a:t>	</a:t>
            </a:r>
            <a:r>
              <a:rPr lang="zh-CN" altLang="zh-CN" sz="2000" dirty="0">
                <a:latin typeface="+mn-lt"/>
                <a:ea typeface="+mn-ea"/>
                <a:cs typeface="+mn-ea"/>
                <a:sym typeface="+mn-lt"/>
              </a:rPr>
              <a:t>该注解可以对类成员变量、方法及构造方法进行标注，完成自动装配的工作。 通过</a:t>
            </a:r>
            <a:r>
              <a:rPr lang="de-DE" altLang="zh-CN" sz="2000" dirty="0">
                <a:latin typeface="+mn-lt"/>
                <a:ea typeface="+mn-ea"/>
                <a:cs typeface="+mn-ea"/>
                <a:sym typeface="+mn-lt"/>
              </a:rPr>
              <a:t> @Autowired</a:t>
            </a:r>
            <a:r>
              <a:rPr lang="zh-CN" altLang="zh-CN" sz="2000" dirty="0">
                <a:latin typeface="+mn-lt"/>
                <a:ea typeface="+mn-ea"/>
                <a:cs typeface="+mn-ea"/>
                <a:sym typeface="+mn-lt"/>
              </a:rPr>
              <a:t>的使用来消除</a:t>
            </a:r>
            <a:r>
              <a:rPr lang="de-DE" altLang="zh-CN" sz="2000" dirty="0">
                <a:latin typeface="+mn-lt"/>
                <a:ea typeface="+mn-ea"/>
                <a:cs typeface="+mn-ea"/>
                <a:sym typeface="+mn-lt"/>
              </a:rPr>
              <a:t>setter </a:t>
            </a:r>
            <a:r>
              <a:rPr lang="zh-CN" altLang="zh-CN" sz="2000" dirty="0">
                <a:latin typeface="+mn-lt"/>
                <a:ea typeface="+mn-ea"/>
                <a:cs typeface="+mn-ea"/>
                <a:sym typeface="+mn-lt"/>
              </a:rPr>
              <a:t>和</a:t>
            </a:r>
            <a:r>
              <a:rPr lang="de-DE" altLang="zh-CN" sz="2000" dirty="0">
                <a:latin typeface="+mn-lt"/>
                <a:ea typeface="+mn-ea"/>
                <a:cs typeface="+mn-ea"/>
                <a:sym typeface="+mn-lt"/>
              </a:rPr>
              <a:t>getter</a:t>
            </a:r>
            <a:r>
              <a:rPr lang="zh-CN" altLang="zh-CN" sz="2000" dirty="0">
                <a:latin typeface="+mn-lt"/>
                <a:ea typeface="+mn-ea"/>
                <a:cs typeface="+mn-ea"/>
                <a:sym typeface="+mn-lt"/>
              </a:rPr>
              <a:t>方法。默认按照</a:t>
            </a:r>
            <a:r>
              <a:rPr lang="de-DE" altLang="zh-CN" sz="2000" dirty="0">
                <a:latin typeface="+mn-lt"/>
                <a:ea typeface="+mn-ea"/>
                <a:cs typeface="+mn-ea"/>
                <a:sym typeface="+mn-lt"/>
              </a:rPr>
              <a:t>Bean</a:t>
            </a:r>
            <a:r>
              <a:rPr lang="zh-CN" altLang="zh-CN" sz="2000" dirty="0">
                <a:latin typeface="+mn-lt"/>
                <a:ea typeface="+mn-ea"/>
                <a:cs typeface="+mn-ea"/>
                <a:sym typeface="+mn-lt"/>
              </a:rPr>
              <a:t>的类型进行装配。</a:t>
            </a:r>
          </a:p>
          <a:p>
            <a:r>
              <a:rPr lang="de-DE" altLang="zh-CN" sz="2000" b="1" dirty="0">
                <a:latin typeface="+mn-lt"/>
                <a:ea typeface="+mn-ea"/>
                <a:cs typeface="+mn-ea"/>
                <a:sym typeface="+mn-lt"/>
              </a:rPr>
              <a:t>6</a:t>
            </a:r>
            <a:r>
              <a:rPr lang="zh-CN" altLang="zh-CN" sz="2000" b="1" dirty="0">
                <a:latin typeface="+mn-lt"/>
                <a:ea typeface="+mn-ea"/>
                <a:cs typeface="+mn-ea"/>
                <a:sym typeface="+mn-lt"/>
              </a:rPr>
              <a:t>．</a:t>
            </a:r>
            <a:r>
              <a:rPr lang="de-DE" altLang="zh-CN" sz="2000" b="1" dirty="0">
                <a:latin typeface="+mn-lt"/>
                <a:ea typeface="+mn-ea"/>
                <a:cs typeface="+mn-ea"/>
                <a:sym typeface="+mn-lt"/>
              </a:rPr>
              <a:t>@Resource</a:t>
            </a:r>
            <a:endParaRPr lang="zh-CN" altLang="zh-CN" sz="2000" dirty="0">
              <a:latin typeface="+mn-lt"/>
              <a:ea typeface="+mn-ea"/>
              <a:cs typeface="+mn-ea"/>
              <a:sym typeface="+mn-lt"/>
            </a:endParaRPr>
          </a:p>
          <a:p>
            <a:r>
              <a:rPr lang="en-US" altLang="zh-CN" sz="2000" dirty="0">
                <a:latin typeface="+mn-lt"/>
                <a:ea typeface="+mn-ea"/>
                <a:cs typeface="+mn-ea"/>
                <a:sym typeface="+mn-lt"/>
              </a:rPr>
              <a:t>	</a:t>
            </a:r>
            <a:r>
              <a:rPr lang="zh-CN" altLang="zh-CN" sz="2000" dirty="0">
                <a:latin typeface="+mn-lt"/>
                <a:ea typeface="+mn-ea"/>
                <a:cs typeface="+mn-ea"/>
                <a:sym typeface="+mn-lt"/>
              </a:rPr>
              <a:t>该注解与</a:t>
            </a:r>
            <a:r>
              <a:rPr lang="de-DE" altLang="zh-CN" sz="2000" dirty="0">
                <a:latin typeface="+mn-lt"/>
                <a:ea typeface="+mn-ea"/>
                <a:cs typeface="+mn-ea"/>
                <a:sym typeface="+mn-lt"/>
              </a:rPr>
              <a:t>@Autowired</a:t>
            </a:r>
            <a:r>
              <a:rPr lang="zh-CN" altLang="zh-CN" sz="2000" dirty="0">
                <a:latin typeface="+mn-lt"/>
                <a:ea typeface="+mn-ea"/>
                <a:cs typeface="+mn-ea"/>
                <a:sym typeface="+mn-lt"/>
              </a:rPr>
              <a:t>功能一样。区别在于，该注解默认是按照名称来装配注入的，只有当找不到与名称匹配的</a:t>
            </a:r>
            <a:r>
              <a:rPr lang="de-DE" altLang="zh-CN" sz="2000" dirty="0">
                <a:latin typeface="+mn-lt"/>
                <a:ea typeface="+mn-ea"/>
                <a:cs typeface="+mn-ea"/>
                <a:sym typeface="+mn-lt"/>
              </a:rPr>
              <a:t>Bean</a:t>
            </a:r>
            <a:r>
              <a:rPr lang="zh-CN" altLang="zh-CN" sz="2000" dirty="0">
                <a:latin typeface="+mn-lt"/>
                <a:ea typeface="+mn-ea"/>
                <a:cs typeface="+mn-ea"/>
                <a:sym typeface="+mn-lt"/>
              </a:rPr>
              <a:t>才会按照类型来装配注入；而</a:t>
            </a:r>
            <a:r>
              <a:rPr lang="de-DE" altLang="zh-CN" sz="2000" dirty="0">
                <a:latin typeface="+mn-lt"/>
                <a:ea typeface="+mn-ea"/>
                <a:cs typeface="+mn-ea"/>
                <a:sym typeface="+mn-lt"/>
              </a:rPr>
              <a:t>@Autowired</a:t>
            </a:r>
            <a:r>
              <a:rPr lang="zh-CN" altLang="zh-CN" sz="2000" dirty="0">
                <a:latin typeface="+mn-lt"/>
                <a:ea typeface="+mn-ea"/>
                <a:cs typeface="+mn-ea"/>
                <a:sym typeface="+mn-lt"/>
              </a:rPr>
              <a:t>默认按照</a:t>
            </a:r>
            <a:r>
              <a:rPr lang="de-DE" altLang="zh-CN" sz="2000" dirty="0">
                <a:latin typeface="+mn-lt"/>
                <a:ea typeface="+mn-ea"/>
                <a:cs typeface="+mn-ea"/>
                <a:sym typeface="+mn-lt"/>
              </a:rPr>
              <a:t>Bean</a:t>
            </a:r>
            <a:r>
              <a:rPr lang="zh-CN" altLang="zh-CN" sz="2000" dirty="0">
                <a:latin typeface="+mn-lt"/>
                <a:ea typeface="+mn-ea"/>
                <a:cs typeface="+mn-ea"/>
                <a:sym typeface="+mn-lt"/>
              </a:rPr>
              <a:t>的类型进行装配，如果想按照名称来装配注入，则需要结合</a:t>
            </a:r>
            <a:r>
              <a:rPr lang="de-DE" altLang="zh-CN" sz="2000" dirty="0">
                <a:latin typeface="+mn-lt"/>
                <a:ea typeface="+mn-ea"/>
                <a:cs typeface="+mn-ea"/>
                <a:sym typeface="+mn-lt"/>
              </a:rPr>
              <a:t>@Qualifier</a:t>
            </a:r>
            <a:r>
              <a:rPr lang="zh-CN" altLang="zh-CN" sz="2000" dirty="0">
                <a:latin typeface="+mn-lt"/>
                <a:ea typeface="+mn-ea"/>
                <a:cs typeface="+mn-ea"/>
                <a:sym typeface="+mn-lt"/>
              </a:rPr>
              <a:t>注解一起使用。</a:t>
            </a:r>
          </a:p>
          <a:p>
            <a:r>
              <a:rPr lang="de-DE" altLang="zh-CN" sz="2000" dirty="0">
                <a:latin typeface="+mn-lt"/>
                <a:ea typeface="+mn-ea"/>
                <a:cs typeface="+mn-ea"/>
                <a:sym typeface="+mn-lt"/>
              </a:rPr>
              <a:t>	@Resource</a:t>
            </a:r>
            <a:r>
              <a:rPr lang="zh-CN" altLang="zh-CN" sz="2000" dirty="0">
                <a:latin typeface="+mn-lt"/>
                <a:ea typeface="+mn-ea"/>
                <a:cs typeface="+mn-ea"/>
                <a:sym typeface="+mn-lt"/>
              </a:rPr>
              <a:t>注解有两个属性：</a:t>
            </a:r>
            <a:r>
              <a:rPr lang="de-DE" altLang="zh-CN" sz="2000" dirty="0">
                <a:latin typeface="+mn-lt"/>
                <a:ea typeface="+mn-ea"/>
                <a:cs typeface="+mn-ea"/>
                <a:sym typeface="+mn-lt"/>
              </a:rPr>
              <a:t>name</a:t>
            </a:r>
            <a:r>
              <a:rPr lang="zh-CN" altLang="zh-CN" sz="2000" dirty="0">
                <a:latin typeface="+mn-lt"/>
                <a:ea typeface="+mn-ea"/>
                <a:cs typeface="+mn-ea"/>
                <a:sym typeface="+mn-lt"/>
              </a:rPr>
              <a:t>和</a:t>
            </a:r>
            <a:r>
              <a:rPr lang="de-DE" altLang="zh-CN" sz="2000" dirty="0">
                <a:latin typeface="+mn-lt"/>
                <a:ea typeface="+mn-ea"/>
                <a:cs typeface="+mn-ea"/>
                <a:sym typeface="+mn-lt"/>
              </a:rPr>
              <a:t>type</a:t>
            </a:r>
            <a:r>
              <a:rPr lang="zh-CN" altLang="zh-CN" sz="2000" dirty="0">
                <a:latin typeface="+mn-lt"/>
                <a:ea typeface="+mn-ea"/>
                <a:cs typeface="+mn-ea"/>
                <a:sym typeface="+mn-lt"/>
              </a:rPr>
              <a:t>。</a:t>
            </a:r>
            <a:r>
              <a:rPr lang="de-DE" altLang="zh-CN" sz="2000" dirty="0">
                <a:latin typeface="+mn-lt"/>
                <a:ea typeface="+mn-ea"/>
                <a:cs typeface="+mn-ea"/>
                <a:sym typeface="+mn-lt"/>
              </a:rPr>
              <a:t>name</a:t>
            </a:r>
            <a:r>
              <a:rPr lang="zh-CN" altLang="zh-CN" sz="2000" dirty="0">
                <a:latin typeface="+mn-lt"/>
                <a:ea typeface="+mn-ea"/>
                <a:cs typeface="+mn-ea"/>
                <a:sym typeface="+mn-lt"/>
              </a:rPr>
              <a:t>属性指定</a:t>
            </a:r>
            <a:r>
              <a:rPr lang="de-DE" altLang="zh-CN" sz="2000" dirty="0">
                <a:latin typeface="+mn-lt"/>
                <a:ea typeface="+mn-ea"/>
                <a:cs typeface="+mn-ea"/>
                <a:sym typeface="+mn-lt"/>
              </a:rPr>
              <a:t>Bean</a:t>
            </a:r>
            <a:r>
              <a:rPr lang="zh-CN" altLang="zh-CN" sz="2000" dirty="0">
                <a:latin typeface="+mn-lt"/>
                <a:ea typeface="+mn-ea"/>
                <a:cs typeface="+mn-ea"/>
                <a:sym typeface="+mn-lt"/>
              </a:rPr>
              <a:t>实例名称，即按照名称来装配注入；</a:t>
            </a:r>
            <a:r>
              <a:rPr lang="de-DE" altLang="zh-CN" sz="2000" dirty="0">
                <a:latin typeface="+mn-lt"/>
                <a:ea typeface="+mn-ea"/>
                <a:cs typeface="+mn-ea"/>
                <a:sym typeface="+mn-lt"/>
              </a:rPr>
              <a:t>type</a:t>
            </a:r>
            <a:r>
              <a:rPr lang="zh-CN" altLang="zh-CN" sz="2000" dirty="0">
                <a:latin typeface="+mn-lt"/>
                <a:ea typeface="+mn-ea"/>
                <a:cs typeface="+mn-ea"/>
                <a:sym typeface="+mn-lt"/>
              </a:rPr>
              <a:t>属性指定</a:t>
            </a:r>
            <a:r>
              <a:rPr lang="de-DE" altLang="zh-CN" sz="2000" dirty="0">
                <a:latin typeface="+mn-lt"/>
                <a:ea typeface="+mn-ea"/>
                <a:cs typeface="+mn-ea"/>
                <a:sym typeface="+mn-lt"/>
              </a:rPr>
              <a:t>Bean</a:t>
            </a:r>
            <a:r>
              <a:rPr lang="zh-CN" altLang="zh-CN" sz="2000" dirty="0">
                <a:latin typeface="+mn-lt"/>
                <a:ea typeface="+mn-ea"/>
                <a:cs typeface="+mn-ea"/>
                <a:sym typeface="+mn-lt"/>
              </a:rPr>
              <a:t>类型，即按照</a:t>
            </a:r>
            <a:r>
              <a:rPr lang="de-DE" altLang="zh-CN" sz="2000" dirty="0">
                <a:latin typeface="+mn-lt"/>
                <a:ea typeface="+mn-ea"/>
                <a:cs typeface="+mn-ea"/>
                <a:sym typeface="+mn-lt"/>
              </a:rPr>
              <a:t>Bean</a:t>
            </a:r>
            <a:r>
              <a:rPr lang="zh-CN" altLang="zh-CN" sz="2000" dirty="0">
                <a:latin typeface="+mn-lt"/>
                <a:ea typeface="+mn-ea"/>
                <a:cs typeface="+mn-ea"/>
                <a:sym typeface="+mn-lt"/>
              </a:rPr>
              <a:t>的类型进行装配。</a:t>
            </a:r>
            <a:endParaRPr lang="zh-CN" altLang="en-US" sz="2000" dirty="0">
              <a:latin typeface="+mn-lt"/>
              <a:ea typeface="+mn-ea"/>
              <a:cs typeface="+mn-ea"/>
              <a:sym typeface="+mn-lt"/>
            </a:endParaRPr>
          </a:p>
        </p:txBody>
      </p:sp>
      <p:sp>
        <p:nvSpPr>
          <p:cNvPr id="3" name="文本框 2">
            <a:extLst>
              <a:ext uri="{FF2B5EF4-FFF2-40B4-BE49-F238E27FC236}">
                <a16:creationId xmlns:a16="http://schemas.microsoft.com/office/drawing/2014/main" id="{0E58CC46-6741-4C31-8B86-363C68A6DE13}"/>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Tree>
    <p:extLst>
      <p:ext uri="{BB962C8B-B14F-4D97-AF65-F5344CB8AC3E}">
        <p14:creationId xmlns:p14="http://schemas.microsoft.com/office/powerpoint/2010/main" val="693805715"/>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a:extLst>
              <a:ext uri="{FF2B5EF4-FFF2-40B4-BE49-F238E27FC236}">
                <a16:creationId xmlns:a16="http://schemas.microsoft.com/office/drawing/2014/main" id="{EEFC5E73-FEE1-474F-BF45-6850D07D0D13}"/>
              </a:ext>
            </a:extLst>
          </p:cNvPr>
          <p:cNvSpPr txBox="1">
            <a:spLocks noChangeArrowheads="1"/>
          </p:cNvSpPr>
          <p:nvPr/>
        </p:nvSpPr>
        <p:spPr bwMode="auto">
          <a:xfrm>
            <a:off x="215106" y="764704"/>
            <a:ext cx="871378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7</a:t>
            </a:r>
            <a:r>
              <a:rPr lang="zh-CN" altLang="zh-CN" sz="2000" dirty="0">
                <a:latin typeface="+mn-lt"/>
                <a:ea typeface="+mn-ea"/>
                <a:cs typeface="+mn-ea"/>
                <a:sym typeface="+mn-lt"/>
              </a:rPr>
              <a:t>．</a:t>
            </a:r>
            <a:r>
              <a:rPr lang="de-DE" altLang="zh-CN" sz="2000" dirty="0">
                <a:latin typeface="+mn-lt"/>
                <a:ea typeface="+mn-ea"/>
                <a:cs typeface="+mn-ea"/>
                <a:sym typeface="+mn-lt"/>
              </a:rPr>
              <a:t>@Qualifier</a:t>
            </a:r>
            <a:endParaRPr lang="zh-CN" altLang="zh-CN" sz="2000" dirty="0">
              <a:latin typeface="+mn-lt"/>
              <a:ea typeface="+mn-ea"/>
              <a:cs typeface="+mn-ea"/>
              <a:sym typeface="+mn-lt"/>
            </a:endParaRPr>
          </a:p>
          <a:p>
            <a:r>
              <a:rPr lang="en-US" altLang="zh-CN" sz="2000" dirty="0">
                <a:latin typeface="+mn-lt"/>
                <a:ea typeface="+mn-ea"/>
                <a:cs typeface="+mn-ea"/>
                <a:sym typeface="+mn-lt"/>
              </a:rPr>
              <a:t>    </a:t>
            </a:r>
            <a:r>
              <a:rPr lang="zh-CN" altLang="zh-CN" sz="2000" dirty="0">
                <a:latin typeface="+mn-lt"/>
                <a:ea typeface="+mn-ea"/>
                <a:cs typeface="+mn-ea"/>
                <a:sym typeface="+mn-lt"/>
              </a:rPr>
              <a:t>该注解与</a:t>
            </a:r>
            <a:r>
              <a:rPr lang="de-DE" altLang="zh-CN" sz="2000" dirty="0">
                <a:latin typeface="+mn-lt"/>
                <a:ea typeface="+mn-ea"/>
                <a:cs typeface="+mn-ea"/>
                <a:sym typeface="+mn-lt"/>
              </a:rPr>
              <a:t>@Autowired</a:t>
            </a:r>
            <a:r>
              <a:rPr lang="zh-CN" altLang="zh-CN" sz="2000" dirty="0">
                <a:latin typeface="+mn-lt"/>
                <a:ea typeface="+mn-ea"/>
                <a:cs typeface="+mn-ea"/>
                <a:sym typeface="+mn-lt"/>
              </a:rPr>
              <a:t>注解配合使用。当</a:t>
            </a:r>
            <a:r>
              <a:rPr lang="de-DE" altLang="zh-CN" sz="2000" dirty="0">
                <a:latin typeface="+mn-lt"/>
                <a:ea typeface="+mn-ea"/>
                <a:cs typeface="+mn-ea"/>
                <a:sym typeface="+mn-lt"/>
              </a:rPr>
              <a:t>@Autowired</a:t>
            </a:r>
            <a:r>
              <a:rPr lang="zh-CN" altLang="zh-CN" sz="2000" dirty="0">
                <a:latin typeface="+mn-lt"/>
                <a:ea typeface="+mn-ea"/>
                <a:cs typeface="+mn-ea"/>
                <a:sym typeface="+mn-lt"/>
              </a:rPr>
              <a:t>注解需要按照名称来装配注入，则需要结合该注解一起使用，</a:t>
            </a:r>
            <a:r>
              <a:rPr lang="de-DE" altLang="zh-CN" sz="2000" dirty="0">
                <a:latin typeface="+mn-lt"/>
                <a:ea typeface="+mn-ea"/>
                <a:cs typeface="+mn-ea"/>
                <a:sym typeface="+mn-lt"/>
              </a:rPr>
              <a:t>Bean</a:t>
            </a:r>
            <a:r>
              <a:rPr lang="zh-CN" altLang="zh-CN" sz="2000" dirty="0">
                <a:latin typeface="+mn-lt"/>
                <a:ea typeface="+mn-ea"/>
                <a:cs typeface="+mn-ea"/>
                <a:sym typeface="+mn-lt"/>
              </a:rPr>
              <a:t>的实例名称由</a:t>
            </a:r>
            <a:r>
              <a:rPr lang="de-DE" altLang="zh-CN" sz="2000" dirty="0">
                <a:latin typeface="+mn-lt"/>
                <a:ea typeface="+mn-ea"/>
                <a:cs typeface="+mn-ea"/>
                <a:sym typeface="+mn-lt"/>
              </a:rPr>
              <a:t>@Qualifier</a:t>
            </a:r>
            <a:r>
              <a:rPr lang="zh-CN" altLang="zh-CN" sz="2000" dirty="0">
                <a:latin typeface="+mn-lt"/>
                <a:ea typeface="+mn-ea"/>
                <a:cs typeface="+mn-ea"/>
                <a:sym typeface="+mn-lt"/>
              </a:rPr>
              <a:t>注解的参数指定。</a:t>
            </a:r>
          </a:p>
          <a:p>
            <a:endParaRPr lang="en-US" altLang="zh-CN" sz="2000" dirty="0">
              <a:latin typeface="+mn-lt"/>
              <a:ea typeface="+mn-ea"/>
              <a:cs typeface="+mn-ea"/>
              <a:sym typeface="+mn-lt"/>
            </a:endParaRPr>
          </a:p>
          <a:p>
            <a:endParaRPr lang="en-US" altLang="zh-CN" sz="2000" dirty="0">
              <a:latin typeface="+mn-lt"/>
              <a:ea typeface="+mn-ea"/>
              <a:cs typeface="+mn-ea"/>
              <a:sym typeface="+mn-lt"/>
            </a:endParaRPr>
          </a:p>
          <a:p>
            <a:r>
              <a:rPr lang="zh-CN" altLang="zh-CN" sz="2000" dirty="0">
                <a:latin typeface="+mn-lt"/>
                <a:ea typeface="+mn-ea"/>
                <a:cs typeface="+mn-ea"/>
                <a:sym typeface="+mn-lt"/>
              </a:rPr>
              <a:t>上面几个注解中，虽然</a:t>
            </a:r>
            <a:r>
              <a:rPr lang="de-DE" altLang="zh-CN" sz="2000" dirty="0">
                <a:latin typeface="+mn-lt"/>
                <a:ea typeface="+mn-ea"/>
                <a:cs typeface="+mn-ea"/>
                <a:sym typeface="+mn-lt"/>
              </a:rPr>
              <a:t>@Repository</a:t>
            </a:r>
            <a:r>
              <a:rPr lang="zh-CN" altLang="zh-CN" sz="2000" dirty="0">
                <a:latin typeface="+mn-lt"/>
                <a:ea typeface="+mn-ea"/>
                <a:cs typeface="+mn-ea"/>
                <a:sym typeface="+mn-lt"/>
              </a:rPr>
              <a:t>、</a:t>
            </a:r>
            <a:r>
              <a:rPr lang="de-DE" altLang="zh-CN" sz="2000" dirty="0">
                <a:latin typeface="+mn-lt"/>
                <a:ea typeface="+mn-ea"/>
                <a:cs typeface="+mn-ea"/>
                <a:sym typeface="+mn-lt"/>
              </a:rPr>
              <a:t>@Service</a:t>
            </a:r>
            <a:r>
              <a:rPr lang="zh-CN" altLang="zh-CN" sz="2000" dirty="0">
                <a:latin typeface="+mn-lt"/>
                <a:ea typeface="+mn-ea"/>
                <a:cs typeface="+mn-ea"/>
                <a:sym typeface="+mn-lt"/>
              </a:rPr>
              <a:t>和</a:t>
            </a:r>
            <a:r>
              <a:rPr lang="de-DE" altLang="zh-CN" sz="2000" dirty="0">
                <a:latin typeface="+mn-lt"/>
                <a:ea typeface="+mn-ea"/>
                <a:cs typeface="+mn-ea"/>
                <a:sym typeface="+mn-lt"/>
              </a:rPr>
              <a:t> @Controller</a:t>
            </a:r>
            <a:r>
              <a:rPr lang="zh-CN" altLang="zh-CN" sz="2000" dirty="0">
                <a:latin typeface="+mn-lt"/>
                <a:ea typeface="+mn-ea"/>
                <a:cs typeface="+mn-ea"/>
                <a:sym typeface="+mn-lt"/>
              </a:rPr>
              <a:t>等注解的功能与</a:t>
            </a:r>
            <a:r>
              <a:rPr lang="de-DE" altLang="zh-CN" sz="2000" dirty="0">
                <a:latin typeface="+mn-lt"/>
                <a:ea typeface="+mn-ea"/>
                <a:cs typeface="+mn-ea"/>
                <a:sym typeface="+mn-lt"/>
              </a:rPr>
              <a:t>@Component()</a:t>
            </a:r>
            <a:r>
              <a:rPr lang="zh-CN" altLang="zh-CN" sz="2000" dirty="0">
                <a:latin typeface="+mn-lt"/>
                <a:ea typeface="+mn-ea"/>
                <a:cs typeface="+mn-ea"/>
                <a:sym typeface="+mn-lt"/>
              </a:rPr>
              <a:t>相同，但为了使标注类的用途更加清晰（层次化），在实际开发中推荐使用</a:t>
            </a:r>
            <a:r>
              <a:rPr lang="de-DE" altLang="zh-CN" sz="2000" dirty="0">
                <a:solidFill>
                  <a:srgbClr val="0F06BA"/>
                </a:solidFill>
                <a:latin typeface="+mn-lt"/>
                <a:ea typeface="+mn-ea"/>
                <a:cs typeface="+mn-ea"/>
                <a:sym typeface="+mn-lt"/>
              </a:rPr>
              <a:t>@Repository</a:t>
            </a:r>
            <a:r>
              <a:rPr lang="zh-CN" altLang="zh-CN" sz="2000" dirty="0">
                <a:solidFill>
                  <a:srgbClr val="0F06BA"/>
                </a:solidFill>
                <a:latin typeface="+mn-lt"/>
                <a:ea typeface="+mn-ea"/>
                <a:cs typeface="+mn-ea"/>
                <a:sym typeface="+mn-lt"/>
              </a:rPr>
              <a:t>标注数据访问层（</a:t>
            </a:r>
            <a:r>
              <a:rPr lang="de-DE" altLang="zh-CN" sz="2000" dirty="0">
                <a:solidFill>
                  <a:srgbClr val="0F06BA"/>
                </a:solidFill>
                <a:latin typeface="+mn-lt"/>
                <a:ea typeface="+mn-ea"/>
                <a:cs typeface="+mn-ea"/>
                <a:sym typeface="+mn-lt"/>
              </a:rPr>
              <a:t>DAO</a:t>
            </a:r>
            <a:r>
              <a:rPr lang="zh-CN" altLang="zh-CN" sz="2000" dirty="0">
                <a:solidFill>
                  <a:srgbClr val="0F06BA"/>
                </a:solidFill>
                <a:latin typeface="+mn-lt"/>
                <a:ea typeface="+mn-ea"/>
                <a:cs typeface="+mn-ea"/>
                <a:sym typeface="+mn-lt"/>
              </a:rPr>
              <a:t>层）</a:t>
            </a:r>
            <a:r>
              <a:rPr lang="zh-CN" altLang="zh-CN" sz="2000" dirty="0">
                <a:latin typeface="+mn-lt"/>
                <a:ea typeface="+mn-ea"/>
                <a:cs typeface="+mn-ea"/>
                <a:sym typeface="+mn-lt"/>
              </a:rPr>
              <a:t>、</a:t>
            </a:r>
            <a:r>
              <a:rPr lang="zh-CN" altLang="zh-CN" sz="2000" dirty="0">
                <a:solidFill>
                  <a:srgbClr val="0F06BA"/>
                </a:solidFill>
                <a:latin typeface="+mn-lt"/>
                <a:ea typeface="+mn-ea"/>
                <a:cs typeface="+mn-ea"/>
                <a:sym typeface="+mn-lt"/>
              </a:rPr>
              <a:t>使用</a:t>
            </a:r>
            <a:r>
              <a:rPr lang="de-DE" altLang="zh-CN" sz="2000" dirty="0">
                <a:solidFill>
                  <a:srgbClr val="0F06BA"/>
                </a:solidFill>
                <a:latin typeface="+mn-lt"/>
                <a:ea typeface="+mn-ea"/>
                <a:cs typeface="+mn-ea"/>
                <a:sym typeface="+mn-lt"/>
              </a:rPr>
              <a:t>@Service</a:t>
            </a:r>
            <a:r>
              <a:rPr lang="zh-CN" altLang="zh-CN" sz="2000" dirty="0">
                <a:solidFill>
                  <a:srgbClr val="0F06BA"/>
                </a:solidFill>
                <a:latin typeface="+mn-lt"/>
                <a:ea typeface="+mn-ea"/>
                <a:cs typeface="+mn-ea"/>
                <a:sym typeface="+mn-lt"/>
              </a:rPr>
              <a:t>标注业务逻辑层（</a:t>
            </a:r>
            <a:r>
              <a:rPr lang="de-DE" altLang="zh-CN" sz="2000" dirty="0">
                <a:solidFill>
                  <a:srgbClr val="0F06BA"/>
                </a:solidFill>
                <a:latin typeface="+mn-lt"/>
                <a:ea typeface="+mn-ea"/>
                <a:cs typeface="+mn-ea"/>
                <a:sym typeface="+mn-lt"/>
              </a:rPr>
              <a:t>Service</a:t>
            </a:r>
            <a:r>
              <a:rPr lang="zh-CN" altLang="zh-CN" sz="2000" dirty="0">
                <a:solidFill>
                  <a:srgbClr val="0F06BA"/>
                </a:solidFill>
                <a:latin typeface="+mn-lt"/>
                <a:ea typeface="+mn-ea"/>
                <a:cs typeface="+mn-ea"/>
                <a:sym typeface="+mn-lt"/>
              </a:rPr>
              <a:t>层）</a:t>
            </a:r>
            <a:r>
              <a:rPr lang="zh-CN" altLang="zh-CN" sz="2000" dirty="0">
                <a:latin typeface="+mn-lt"/>
                <a:ea typeface="+mn-ea"/>
                <a:cs typeface="+mn-ea"/>
                <a:sym typeface="+mn-lt"/>
              </a:rPr>
              <a:t>以及</a:t>
            </a:r>
            <a:r>
              <a:rPr lang="zh-CN" altLang="zh-CN" sz="2000" dirty="0">
                <a:solidFill>
                  <a:srgbClr val="0F06BA"/>
                </a:solidFill>
                <a:latin typeface="+mn-lt"/>
                <a:ea typeface="+mn-ea"/>
                <a:cs typeface="+mn-ea"/>
                <a:sym typeface="+mn-lt"/>
              </a:rPr>
              <a:t>使用</a:t>
            </a:r>
            <a:r>
              <a:rPr lang="de-DE" altLang="zh-CN" sz="2000" dirty="0">
                <a:solidFill>
                  <a:srgbClr val="0F06BA"/>
                </a:solidFill>
                <a:latin typeface="+mn-lt"/>
                <a:ea typeface="+mn-ea"/>
                <a:cs typeface="+mn-ea"/>
                <a:sym typeface="+mn-lt"/>
              </a:rPr>
              <a:t>@Controller</a:t>
            </a:r>
            <a:r>
              <a:rPr lang="zh-CN" altLang="zh-CN" sz="2000" dirty="0">
                <a:solidFill>
                  <a:srgbClr val="0F06BA"/>
                </a:solidFill>
                <a:latin typeface="+mn-lt"/>
                <a:ea typeface="+mn-ea"/>
                <a:cs typeface="+mn-ea"/>
                <a:sym typeface="+mn-lt"/>
              </a:rPr>
              <a:t>标注控制器层（控制层）</a:t>
            </a:r>
            <a:r>
              <a:rPr lang="zh-CN" altLang="zh-CN" sz="2000" dirty="0">
                <a:latin typeface="+mn-lt"/>
                <a:ea typeface="+mn-ea"/>
                <a:cs typeface="+mn-ea"/>
                <a:sym typeface="+mn-lt"/>
              </a:rPr>
              <a:t>。</a:t>
            </a:r>
            <a:endParaRPr lang="zh-CN" altLang="en-US" sz="2000" dirty="0">
              <a:latin typeface="+mn-lt"/>
              <a:ea typeface="+mn-ea"/>
              <a:cs typeface="+mn-ea"/>
              <a:sym typeface="+mn-lt"/>
            </a:endParaRPr>
          </a:p>
        </p:txBody>
      </p:sp>
      <p:sp>
        <p:nvSpPr>
          <p:cNvPr id="47107" name="文本框 4">
            <a:extLst>
              <a:ext uri="{FF2B5EF4-FFF2-40B4-BE49-F238E27FC236}">
                <a16:creationId xmlns:a16="http://schemas.microsoft.com/office/drawing/2014/main" id="{8CEB5F2D-6F4A-4032-8EA5-DEC178F63063}"/>
              </a:ext>
            </a:extLst>
          </p:cNvPr>
          <p:cNvSpPr txBox="1">
            <a:spLocks noChangeArrowheads="1"/>
          </p:cNvSpPr>
          <p:nvPr/>
        </p:nvSpPr>
        <p:spPr bwMode="auto">
          <a:xfrm>
            <a:off x="251520" y="4725144"/>
            <a:ext cx="61926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b="1" dirty="0">
                <a:latin typeface="+mn-lt"/>
                <a:ea typeface="+mn-ea"/>
                <a:cs typeface="+mn-ea"/>
                <a:sym typeface="+mn-lt"/>
              </a:rPr>
              <a:t>下面通过一个实例讲解如何使用这些注解。</a:t>
            </a:r>
            <a:endParaRPr lang="zh-CN" altLang="en-US" sz="2000" b="1" dirty="0">
              <a:latin typeface="+mn-lt"/>
              <a:ea typeface="+mn-ea"/>
              <a:cs typeface="+mn-ea"/>
              <a:sym typeface="+mn-lt"/>
            </a:endParaRPr>
          </a:p>
        </p:txBody>
      </p:sp>
      <p:sp>
        <p:nvSpPr>
          <p:cNvPr id="4" name="文本框 3">
            <a:extLst>
              <a:ext uri="{FF2B5EF4-FFF2-40B4-BE49-F238E27FC236}">
                <a16:creationId xmlns:a16="http://schemas.microsoft.com/office/drawing/2014/main" id="{14C5ED28-687E-48E1-8300-3997920D7661}"/>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a:extLst>
              <a:ext uri="{FF2B5EF4-FFF2-40B4-BE49-F238E27FC236}">
                <a16:creationId xmlns:a16="http://schemas.microsoft.com/office/drawing/2014/main" id="{720C9310-8A56-48EF-A99A-3EC42DF34FE2}"/>
              </a:ext>
            </a:extLst>
          </p:cNvPr>
          <p:cNvSpPr txBox="1">
            <a:spLocks noChangeArrowheads="1"/>
          </p:cNvSpPr>
          <p:nvPr/>
        </p:nvSpPr>
        <p:spPr bwMode="auto">
          <a:xfrm>
            <a:off x="143668" y="764704"/>
            <a:ext cx="88566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a:t>
            </a:r>
            <a:r>
              <a:rPr lang="de-DE" altLang="zh-CN" sz="2000" dirty="0">
                <a:latin typeface="+mn-lt"/>
                <a:ea typeface="+mn-ea"/>
                <a:cs typeface="+mn-ea"/>
                <a:sym typeface="+mn-lt"/>
              </a:rPr>
              <a:t>1</a:t>
            </a:r>
            <a:r>
              <a:rPr lang="zh-CN" altLang="zh-CN" sz="2000" dirty="0">
                <a:latin typeface="+mn-lt"/>
                <a:ea typeface="+mn-ea"/>
                <a:cs typeface="+mn-ea"/>
                <a:sym typeface="+mn-lt"/>
              </a:rPr>
              <a:t>）创建</a:t>
            </a:r>
            <a:r>
              <a:rPr lang="de-DE" altLang="zh-CN" sz="2000" dirty="0">
                <a:latin typeface="+mn-lt"/>
                <a:ea typeface="+mn-ea"/>
                <a:cs typeface="+mn-ea"/>
                <a:sym typeface="+mn-lt"/>
              </a:rPr>
              <a:t>DAO</a:t>
            </a:r>
            <a:r>
              <a:rPr lang="zh-CN" altLang="zh-CN" sz="2000" dirty="0">
                <a:latin typeface="+mn-lt"/>
                <a:ea typeface="+mn-ea"/>
                <a:cs typeface="+mn-ea"/>
                <a:sym typeface="+mn-lt"/>
              </a:rPr>
              <a:t>层</a:t>
            </a: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应用的</a:t>
            </a:r>
            <a:r>
              <a:rPr lang="de-DE" altLang="zh-CN" sz="2000" dirty="0">
                <a:latin typeface="+mn-lt"/>
                <a:ea typeface="+mn-ea"/>
                <a:cs typeface="+mn-ea"/>
                <a:sym typeface="+mn-lt"/>
              </a:rPr>
              <a:t>src</a:t>
            </a:r>
            <a:r>
              <a:rPr lang="zh-CN" altLang="zh-CN" sz="2000" dirty="0">
                <a:latin typeface="+mn-lt"/>
                <a:ea typeface="+mn-ea"/>
                <a:cs typeface="+mn-ea"/>
                <a:sym typeface="+mn-lt"/>
              </a:rPr>
              <a:t>中，创建</a:t>
            </a:r>
            <a:r>
              <a:rPr lang="de-DE" altLang="zh-CN" sz="2000" dirty="0">
                <a:latin typeface="+mn-lt"/>
                <a:ea typeface="+mn-ea"/>
                <a:cs typeface="+mn-ea"/>
                <a:sym typeface="+mn-lt"/>
              </a:rPr>
              <a:t>annotation.dao</a:t>
            </a:r>
            <a:r>
              <a:rPr lang="zh-CN" altLang="zh-CN" sz="2000" dirty="0">
                <a:latin typeface="+mn-lt"/>
                <a:ea typeface="+mn-ea"/>
                <a:cs typeface="+mn-ea"/>
                <a:sym typeface="+mn-lt"/>
              </a:rPr>
              <a:t>包，该包下创建</a:t>
            </a:r>
            <a:r>
              <a:rPr lang="de-DE" altLang="zh-CN" sz="2000" dirty="0">
                <a:latin typeface="+mn-lt"/>
                <a:ea typeface="+mn-ea"/>
                <a:cs typeface="+mn-ea"/>
                <a:sym typeface="+mn-lt"/>
              </a:rPr>
              <a:t>TestDao</a:t>
            </a:r>
            <a:r>
              <a:rPr lang="zh-CN" altLang="zh-CN" sz="2000" dirty="0">
                <a:latin typeface="+mn-lt"/>
                <a:ea typeface="+mn-ea"/>
                <a:cs typeface="+mn-ea"/>
                <a:sym typeface="+mn-lt"/>
              </a:rPr>
              <a:t>接口和</a:t>
            </a:r>
            <a:r>
              <a:rPr lang="de-DE" altLang="zh-CN" sz="2000" dirty="0">
                <a:latin typeface="+mn-lt"/>
                <a:ea typeface="+mn-ea"/>
                <a:cs typeface="+mn-ea"/>
                <a:sym typeface="+mn-lt"/>
              </a:rPr>
              <a:t>TestDaoImpl</a:t>
            </a:r>
            <a:r>
              <a:rPr lang="zh-CN" altLang="zh-CN" sz="2000" dirty="0">
                <a:latin typeface="+mn-lt"/>
                <a:ea typeface="+mn-ea"/>
                <a:cs typeface="+mn-ea"/>
                <a:sym typeface="+mn-lt"/>
              </a:rPr>
              <a:t>实现类，并将实现类</a:t>
            </a:r>
            <a:r>
              <a:rPr lang="de-DE" altLang="zh-CN" sz="2000" dirty="0">
                <a:latin typeface="+mn-lt"/>
                <a:ea typeface="+mn-ea"/>
                <a:cs typeface="+mn-ea"/>
                <a:sym typeface="+mn-lt"/>
              </a:rPr>
              <a:t>TestDaoImpl</a:t>
            </a:r>
            <a:r>
              <a:rPr lang="zh-CN" altLang="zh-CN" sz="2000" dirty="0">
                <a:latin typeface="+mn-lt"/>
                <a:ea typeface="+mn-ea"/>
                <a:cs typeface="+mn-ea"/>
                <a:sym typeface="+mn-lt"/>
              </a:rPr>
              <a:t>使用</a:t>
            </a:r>
            <a:r>
              <a:rPr lang="de-DE" altLang="zh-CN" sz="2000" dirty="0">
                <a:latin typeface="+mn-lt"/>
                <a:ea typeface="+mn-ea"/>
                <a:cs typeface="+mn-ea"/>
                <a:sym typeface="+mn-lt"/>
              </a:rPr>
              <a:t>@Repository</a:t>
            </a:r>
            <a:r>
              <a:rPr lang="zh-CN" altLang="zh-CN" sz="2000" dirty="0">
                <a:latin typeface="+mn-lt"/>
                <a:ea typeface="+mn-ea"/>
                <a:cs typeface="+mn-ea"/>
                <a:sym typeface="+mn-lt"/>
              </a:rPr>
              <a:t>注解标注为数据访问层。</a:t>
            </a:r>
            <a:endParaRPr lang="zh-CN" altLang="en-US" sz="2000" dirty="0">
              <a:latin typeface="+mn-lt"/>
              <a:ea typeface="+mn-ea"/>
              <a:cs typeface="+mn-ea"/>
              <a:sym typeface="+mn-lt"/>
            </a:endParaRPr>
          </a:p>
        </p:txBody>
      </p:sp>
      <p:sp>
        <p:nvSpPr>
          <p:cNvPr id="48131" name="文本框 4">
            <a:extLst>
              <a:ext uri="{FF2B5EF4-FFF2-40B4-BE49-F238E27FC236}">
                <a16:creationId xmlns:a16="http://schemas.microsoft.com/office/drawing/2014/main" id="{3D34DBB5-75DF-4273-835C-48A254453AC8}"/>
              </a:ext>
            </a:extLst>
          </p:cNvPr>
          <p:cNvSpPr txBox="1">
            <a:spLocks noChangeArrowheads="1"/>
          </p:cNvSpPr>
          <p:nvPr/>
        </p:nvSpPr>
        <p:spPr bwMode="auto">
          <a:xfrm>
            <a:off x="150018" y="2504604"/>
            <a:ext cx="88582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a:t>
            </a:r>
            <a:r>
              <a:rPr lang="de-DE" altLang="zh-CN" sz="2000" dirty="0">
                <a:latin typeface="+mn-lt"/>
                <a:ea typeface="+mn-ea"/>
                <a:cs typeface="+mn-ea"/>
                <a:sym typeface="+mn-lt"/>
              </a:rPr>
              <a:t>2</a:t>
            </a:r>
            <a:r>
              <a:rPr lang="zh-CN" altLang="zh-CN" sz="2000" dirty="0">
                <a:latin typeface="+mn-lt"/>
                <a:ea typeface="+mn-ea"/>
                <a:cs typeface="+mn-ea"/>
                <a:sym typeface="+mn-lt"/>
              </a:rPr>
              <a:t>）创建</a:t>
            </a:r>
            <a:r>
              <a:rPr lang="de-DE" altLang="zh-CN" sz="2000" dirty="0">
                <a:latin typeface="+mn-lt"/>
                <a:ea typeface="+mn-ea"/>
                <a:cs typeface="+mn-ea"/>
                <a:sym typeface="+mn-lt"/>
              </a:rPr>
              <a:t>Service</a:t>
            </a:r>
            <a:r>
              <a:rPr lang="zh-CN" altLang="zh-CN" sz="2000" dirty="0">
                <a:latin typeface="+mn-lt"/>
                <a:ea typeface="+mn-ea"/>
                <a:cs typeface="+mn-ea"/>
                <a:sym typeface="+mn-lt"/>
              </a:rPr>
              <a:t>层</a:t>
            </a: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应用的</a:t>
            </a:r>
            <a:r>
              <a:rPr lang="de-DE" altLang="zh-CN" sz="2000" dirty="0">
                <a:latin typeface="+mn-lt"/>
                <a:ea typeface="+mn-ea"/>
                <a:cs typeface="+mn-ea"/>
                <a:sym typeface="+mn-lt"/>
              </a:rPr>
              <a:t>src</a:t>
            </a:r>
            <a:r>
              <a:rPr lang="zh-CN" altLang="zh-CN" sz="2000" dirty="0">
                <a:latin typeface="+mn-lt"/>
                <a:ea typeface="+mn-ea"/>
                <a:cs typeface="+mn-ea"/>
                <a:sym typeface="+mn-lt"/>
              </a:rPr>
              <a:t>中，创建</a:t>
            </a:r>
            <a:r>
              <a:rPr lang="de-DE" altLang="zh-CN" sz="2000" dirty="0">
                <a:latin typeface="+mn-lt"/>
                <a:ea typeface="+mn-ea"/>
                <a:cs typeface="+mn-ea"/>
                <a:sym typeface="+mn-lt"/>
              </a:rPr>
              <a:t>annotation.service</a:t>
            </a:r>
            <a:r>
              <a:rPr lang="zh-CN" altLang="zh-CN" sz="2000" dirty="0">
                <a:latin typeface="+mn-lt"/>
                <a:ea typeface="+mn-ea"/>
                <a:cs typeface="+mn-ea"/>
                <a:sym typeface="+mn-lt"/>
              </a:rPr>
              <a:t>包，该包下创建</a:t>
            </a:r>
            <a:r>
              <a:rPr lang="de-DE" altLang="zh-CN" sz="2000" dirty="0">
                <a:latin typeface="+mn-lt"/>
                <a:ea typeface="+mn-ea"/>
                <a:cs typeface="+mn-ea"/>
                <a:sym typeface="+mn-lt"/>
              </a:rPr>
              <a:t>TestService</a:t>
            </a:r>
            <a:r>
              <a:rPr lang="zh-CN" altLang="zh-CN" sz="2000" dirty="0">
                <a:latin typeface="+mn-lt"/>
                <a:ea typeface="+mn-ea"/>
                <a:cs typeface="+mn-ea"/>
                <a:sym typeface="+mn-lt"/>
              </a:rPr>
              <a:t>接口和</a:t>
            </a:r>
            <a:r>
              <a:rPr lang="de-DE" altLang="zh-CN" sz="2000" dirty="0">
                <a:latin typeface="+mn-lt"/>
                <a:ea typeface="+mn-ea"/>
                <a:cs typeface="+mn-ea"/>
                <a:sym typeface="+mn-lt"/>
              </a:rPr>
              <a:t>TestSeviceImpl</a:t>
            </a:r>
            <a:r>
              <a:rPr lang="zh-CN" altLang="zh-CN" sz="2000" dirty="0">
                <a:latin typeface="+mn-lt"/>
                <a:ea typeface="+mn-ea"/>
                <a:cs typeface="+mn-ea"/>
                <a:sym typeface="+mn-lt"/>
              </a:rPr>
              <a:t>实现类，并将实现类</a:t>
            </a:r>
            <a:r>
              <a:rPr lang="de-DE" altLang="zh-CN" sz="2000" dirty="0">
                <a:latin typeface="+mn-lt"/>
                <a:ea typeface="+mn-ea"/>
                <a:cs typeface="+mn-ea"/>
                <a:sym typeface="+mn-lt"/>
              </a:rPr>
              <a:t>TestSeviceImpl</a:t>
            </a:r>
            <a:r>
              <a:rPr lang="zh-CN" altLang="zh-CN" sz="2000" dirty="0">
                <a:latin typeface="+mn-lt"/>
                <a:ea typeface="+mn-ea"/>
                <a:cs typeface="+mn-ea"/>
                <a:sym typeface="+mn-lt"/>
              </a:rPr>
              <a:t>使用</a:t>
            </a:r>
            <a:r>
              <a:rPr lang="de-DE" altLang="zh-CN" sz="2000" dirty="0">
                <a:latin typeface="+mn-lt"/>
                <a:ea typeface="+mn-ea"/>
                <a:cs typeface="+mn-ea"/>
                <a:sym typeface="+mn-lt"/>
              </a:rPr>
              <a:t>@Service</a:t>
            </a:r>
            <a:r>
              <a:rPr lang="zh-CN" altLang="zh-CN" sz="2000" dirty="0">
                <a:latin typeface="+mn-lt"/>
                <a:ea typeface="+mn-ea"/>
                <a:cs typeface="+mn-ea"/>
                <a:sym typeface="+mn-lt"/>
              </a:rPr>
              <a:t>注解标注为业务逻辑层。</a:t>
            </a:r>
            <a:endParaRPr lang="zh-CN" altLang="en-US" sz="2000" dirty="0">
              <a:latin typeface="+mn-lt"/>
              <a:ea typeface="+mn-ea"/>
              <a:cs typeface="+mn-ea"/>
              <a:sym typeface="+mn-lt"/>
            </a:endParaRPr>
          </a:p>
        </p:txBody>
      </p:sp>
      <p:sp>
        <p:nvSpPr>
          <p:cNvPr id="48132" name="文本框 5">
            <a:extLst>
              <a:ext uri="{FF2B5EF4-FFF2-40B4-BE49-F238E27FC236}">
                <a16:creationId xmlns:a16="http://schemas.microsoft.com/office/drawing/2014/main" id="{5C51B537-D461-439C-B4A5-9E24CF69949D}"/>
              </a:ext>
            </a:extLst>
          </p:cNvPr>
          <p:cNvSpPr txBox="1">
            <a:spLocks noChangeArrowheads="1"/>
          </p:cNvSpPr>
          <p:nvPr/>
        </p:nvSpPr>
        <p:spPr bwMode="auto">
          <a:xfrm>
            <a:off x="150018" y="4242916"/>
            <a:ext cx="88582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a:latin typeface="+mn-lt"/>
                <a:ea typeface="+mn-ea"/>
                <a:cs typeface="+mn-ea"/>
                <a:sym typeface="+mn-lt"/>
              </a:rPr>
              <a:t>（</a:t>
            </a:r>
            <a:r>
              <a:rPr lang="de-DE" altLang="zh-CN" sz="2000">
                <a:latin typeface="+mn-lt"/>
                <a:ea typeface="+mn-ea"/>
                <a:cs typeface="+mn-ea"/>
                <a:sym typeface="+mn-lt"/>
              </a:rPr>
              <a:t>3</a:t>
            </a:r>
            <a:r>
              <a:rPr lang="zh-CN" altLang="zh-CN" sz="2000">
                <a:latin typeface="+mn-lt"/>
                <a:ea typeface="+mn-ea"/>
                <a:cs typeface="+mn-ea"/>
                <a:sym typeface="+mn-lt"/>
              </a:rPr>
              <a:t>）创建</a:t>
            </a:r>
            <a:r>
              <a:rPr lang="de-DE" altLang="zh-CN" sz="2000">
                <a:latin typeface="+mn-lt"/>
                <a:ea typeface="+mn-ea"/>
                <a:cs typeface="+mn-ea"/>
                <a:sym typeface="+mn-lt"/>
              </a:rPr>
              <a:t>Controller</a:t>
            </a:r>
            <a:r>
              <a:rPr lang="zh-CN" altLang="zh-CN" sz="2000">
                <a:latin typeface="+mn-lt"/>
                <a:ea typeface="+mn-ea"/>
                <a:cs typeface="+mn-ea"/>
                <a:sym typeface="+mn-lt"/>
              </a:rPr>
              <a:t>层</a:t>
            </a:r>
          </a:p>
          <a:p>
            <a:r>
              <a:rPr lang="en-US" altLang="zh-CN" sz="2000">
                <a:latin typeface="+mn-lt"/>
                <a:ea typeface="+mn-ea"/>
                <a:cs typeface="+mn-ea"/>
                <a:sym typeface="+mn-lt"/>
              </a:rPr>
              <a:t>    </a:t>
            </a:r>
            <a:r>
              <a:rPr lang="zh-CN" altLang="zh-CN" sz="2000">
                <a:latin typeface="+mn-lt"/>
                <a:ea typeface="+mn-ea"/>
                <a:cs typeface="+mn-ea"/>
                <a:sym typeface="+mn-lt"/>
              </a:rPr>
              <a:t>在</a:t>
            </a:r>
            <a:r>
              <a:rPr lang="de-DE" altLang="zh-CN" sz="2000">
                <a:latin typeface="+mn-lt"/>
                <a:ea typeface="+mn-ea"/>
                <a:cs typeface="+mn-ea"/>
                <a:sym typeface="+mn-lt"/>
              </a:rPr>
              <a:t>ch3</a:t>
            </a:r>
            <a:r>
              <a:rPr lang="zh-CN" altLang="zh-CN" sz="2000">
                <a:latin typeface="+mn-lt"/>
                <a:ea typeface="+mn-ea"/>
                <a:cs typeface="+mn-ea"/>
                <a:sym typeface="+mn-lt"/>
              </a:rPr>
              <a:t>应用的</a:t>
            </a:r>
            <a:r>
              <a:rPr lang="de-DE" altLang="zh-CN" sz="2000">
                <a:latin typeface="+mn-lt"/>
                <a:ea typeface="+mn-ea"/>
                <a:cs typeface="+mn-ea"/>
                <a:sym typeface="+mn-lt"/>
              </a:rPr>
              <a:t>src</a:t>
            </a:r>
            <a:r>
              <a:rPr lang="zh-CN" altLang="zh-CN" sz="2000">
                <a:latin typeface="+mn-lt"/>
                <a:ea typeface="+mn-ea"/>
                <a:cs typeface="+mn-ea"/>
                <a:sym typeface="+mn-lt"/>
              </a:rPr>
              <a:t>中，创建</a:t>
            </a:r>
            <a:r>
              <a:rPr lang="de-DE" altLang="zh-CN" sz="2000">
                <a:latin typeface="+mn-lt"/>
                <a:ea typeface="+mn-ea"/>
                <a:cs typeface="+mn-ea"/>
                <a:sym typeface="+mn-lt"/>
              </a:rPr>
              <a:t>annotation.controller</a:t>
            </a:r>
            <a:r>
              <a:rPr lang="zh-CN" altLang="zh-CN" sz="2000">
                <a:latin typeface="+mn-lt"/>
                <a:ea typeface="+mn-ea"/>
                <a:cs typeface="+mn-ea"/>
                <a:sym typeface="+mn-lt"/>
              </a:rPr>
              <a:t>包，该包下创建</a:t>
            </a:r>
            <a:r>
              <a:rPr lang="de-DE" altLang="zh-CN" sz="2000">
                <a:latin typeface="+mn-lt"/>
                <a:ea typeface="+mn-ea"/>
                <a:cs typeface="+mn-ea"/>
                <a:sym typeface="+mn-lt"/>
              </a:rPr>
              <a:t>TestController</a:t>
            </a:r>
            <a:r>
              <a:rPr lang="zh-CN" altLang="zh-CN" sz="2000">
                <a:latin typeface="+mn-lt"/>
                <a:ea typeface="+mn-ea"/>
                <a:cs typeface="+mn-ea"/>
                <a:sym typeface="+mn-lt"/>
              </a:rPr>
              <a:t>类，并将</a:t>
            </a:r>
            <a:r>
              <a:rPr lang="de-DE" altLang="zh-CN" sz="2000">
                <a:latin typeface="+mn-lt"/>
                <a:ea typeface="+mn-ea"/>
                <a:cs typeface="+mn-ea"/>
                <a:sym typeface="+mn-lt"/>
              </a:rPr>
              <a:t>TestController</a:t>
            </a:r>
            <a:r>
              <a:rPr lang="zh-CN" altLang="zh-CN" sz="2000">
                <a:latin typeface="+mn-lt"/>
                <a:ea typeface="+mn-ea"/>
                <a:cs typeface="+mn-ea"/>
                <a:sym typeface="+mn-lt"/>
              </a:rPr>
              <a:t>类使用</a:t>
            </a:r>
            <a:r>
              <a:rPr lang="de-DE" altLang="zh-CN" sz="2000">
                <a:latin typeface="+mn-lt"/>
                <a:ea typeface="+mn-ea"/>
                <a:cs typeface="+mn-ea"/>
                <a:sym typeface="+mn-lt"/>
              </a:rPr>
              <a:t>@Controller</a:t>
            </a:r>
            <a:r>
              <a:rPr lang="zh-CN" altLang="zh-CN" sz="2000">
                <a:latin typeface="+mn-lt"/>
                <a:ea typeface="+mn-ea"/>
                <a:cs typeface="+mn-ea"/>
                <a:sym typeface="+mn-lt"/>
              </a:rPr>
              <a:t>注解标注为控制器层。</a:t>
            </a:r>
            <a:endParaRPr lang="zh-CN" altLang="en-US" sz="2000">
              <a:latin typeface="+mn-lt"/>
              <a:ea typeface="+mn-ea"/>
              <a:cs typeface="+mn-ea"/>
              <a:sym typeface="+mn-lt"/>
            </a:endParaRPr>
          </a:p>
        </p:txBody>
      </p:sp>
      <p:sp>
        <p:nvSpPr>
          <p:cNvPr id="5" name="文本框 4">
            <a:extLst>
              <a:ext uri="{FF2B5EF4-FFF2-40B4-BE49-F238E27FC236}">
                <a16:creationId xmlns:a16="http://schemas.microsoft.com/office/drawing/2014/main" id="{50CF0D4D-DDB5-444C-B4C8-B98498A2F748}"/>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7" name="文本框 6">
            <a:extLst>
              <a:ext uri="{FF2B5EF4-FFF2-40B4-BE49-F238E27FC236}">
                <a16:creationId xmlns:a16="http://schemas.microsoft.com/office/drawing/2014/main" id="{CEB1A88B-240B-482F-B907-061DD2BA33D8}"/>
              </a:ext>
            </a:extLst>
          </p:cNvPr>
          <p:cNvSpPr txBox="1"/>
          <p:nvPr/>
        </p:nvSpPr>
        <p:spPr>
          <a:xfrm>
            <a:off x="4499992" y="6413356"/>
            <a:ext cx="4575242" cy="369332"/>
          </a:xfrm>
          <a:prstGeom prst="rect">
            <a:avLst/>
          </a:prstGeom>
          <a:noFill/>
        </p:spPr>
        <p:txBody>
          <a:bodyPr wrap="square">
            <a:spAutoFit/>
          </a:bodyPr>
          <a:lstStyle/>
          <a:p>
            <a:r>
              <a:rPr lang="en-US" altLang="zh-CN" dirty="0" err="1"/>
              <a:t>src</a:t>
            </a:r>
            <a:r>
              <a:rPr lang="en-US" altLang="zh-CN" dirty="0"/>
              <a:t>\annotation\</a:t>
            </a:r>
            <a:r>
              <a:rPr lang="en-US" altLang="zh-CN" dirty="0" err="1"/>
              <a:t>dao</a:t>
            </a:r>
            <a:r>
              <a:rPr lang="en-US" altLang="zh-CN" dirty="0"/>
              <a:t>\</a:t>
            </a:r>
            <a:r>
              <a:rPr lang="zh-CN" altLang="en-US" dirty="0"/>
              <a:t>TestDao.java</a:t>
            </a: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3">
            <a:extLst>
              <a:ext uri="{FF2B5EF4-FFF2-40B4-BE49-F238E27FC236}">
                <a16:creationId xmlns:a16="http://schemas.microsoft.com/office/drawing/2014/main" id="{3FDCF2BE-C1FD-4871-AC29-FDBF01273DC9}"/>
              </a:ext>
            </a:extLst>
          </p:cNvPr>
          <p:cNvSpPr txBox="1">
            <a:spLocks noChangeArrowheads="1"/>
          </p:cNvSpPr>
          <p:nvPr/>
        </p:nvSpPr>
        <p:spPr bwMode="auto">
          <a:xfrm>
            <a:off x="142999" y="836687"/>
            <a:ext cx="8642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a:t>
            </a:r>
            <a:r>
              <a:rPr lang="de-DE" altLang="zh-CN" sz="2000" dirty="0">
                <a:latin typeface="+mn-lt"/>
                <a:ea typeface="+mn-ea"/>
                <a:cs typeface="+mn-ea"/>
                <a:sym typeface="+mn-lt"/>
              </a:rPr>
              <a:t>4</a:t>
            </a:r>
            <a:r>
              <a:rPr lang="zh-CN" altLang="zh-CN" sz="2000" dirty="0">
                <a:latin typeface="+mn-lt"/>
                <a:ea typeface="+mn-ea"/>
                <a:cs typeface="+mn-ea"/>
                <a:sym typeface="+mn-lt"/>
              </a:rPr>
              <a:t>）配置注解</a:t>
            </a:r>
          </a:p>
          <a:p>
            <a:r>
              <a:rPr lang="en-US" altLang="zh-CN" sz="2000" dirty="0">
                <a:latin typeface="+mn-lt"/>
                <a:ea typeface="+mn-ea"/>
                <a:cs typeface="+mn-ea"/>
                <a:sym typeface="+mn-lt"/>
              </a:rPr>
              <a:t>    </a:t>
            </a:r>
            <a:r>
              <a:rPr lang="zh-CN" altLang="zh-CN" sz="2000" dirty="0">
                <a:latin typeface="+mn-lt"/>
                <a:ea typeface="+mn-ea"/>
                <a:cs typeface="+mn-ea"/>
                <a:sym typeface="+mn-lt"/>
              </a:rPr>
              <a:t>由于</a:t>
            </a:r>
            <a:r>
              <a:rPr lang="de-DE" altLang="zh-CN" sz="2000" dirty="0">
                <a:latin typeface="+mn-lt"/>
                <a:ea typeface="+mn-ea"/>
                <a:cs typeface="+mn-ea"/>
                <a:sym typeface="+mn-lt"/>
              </a:rPr>
              <a:t>annotation.dao</a:t>
            </a:r>
            <a:r>
              <a:rPr lang="zh-CN" altLang="zh-CN" sz="2000" dirty="0">
                <a:latin typeface="+mn-lt"/>
                <a:ea typeface="+mn-ea"/>
                <a:cs typeface="+mn-ea"/>
                <a:sym typeface="+mn-lt"/>
              </a:rPr>
              <a:t>、</a:t>
            </a:r>
            <a:r>
              <a:rPr lang="de-DE" altLang="zh-CN" sz="2000" dirty="0">
                <a:latin typeface="+mn-lt"/>
                <a:ea typeface="+mn-ea"/>
                <a:cs typeface="+mn-ea"/>
                <a:sym typeface="+mn-lt"/>
              </a:rPr>
              <a:t>annotation.service</a:t>
            </a:r>
            <a:r>
              <a:rPr lang="zh-CN" altLang="zh-CN" sz="2000" dirty="0">
                <a:latin typeface="+mn-lt"/>
                <a:ea typeface="+mn-ea"/>
                <a:cs typeface="+mn-ea"/>
                <a:sym typeface="+mn-lt"/>
              </a:rPr>
              <a:t>和</a:t>
            </a:r>
            <a:r>
              <a:rPr lang="de-DE" altLang="zh-CN" sz="2000" dirty="0">
                <a:latin typeface="+mn-lt"/>
                <a:ea typeface="+mn-ea"/>
                <a:cs typeface="+mn-ea"/>
                <a:sym typeface="+mn-lt"/>
              </a:rPr>
              <a:t>annotation.controller</a:t>
            </a:r>
            <a:r>
              <a:rPr lang="zh-CN" altLang="zh-CN" sz="2000" dirty="0">
                <a:latin typeface="+mn-lt"/>
                <a:ea typeface="+mn-ea"/>
                <a:cs typeface="+mn-ea"/>
                <a:sym typeface="+mn-lt"/>
              </a:rPr>
              <a:t>包都属于</a:t>
            </a:r>
            <a:r>
              <a:rPr lang="de-DE" altLang="zh-CN" sz="2000" dirty="0">
                <a:latin typeface="+mn-lt"/>
                <a:ea typeface="+mn-ea"/>
                <a:cs typeface="+mn-ea"/>
                <a:sym typeface="+mn-lt"/>
              </a:rPr>
              <a:t>annotation</a:t>
            </a:r>
            <a:r>
              <a:rPr lang="zh-CN" altLang="zh-CN" sz="2000" dirty="0">
                <a:latin typeface="+mn-lt"/>
                <a:ea typeface="+mn-ea"/>
                <a:cs typeface="+mn-ea"/>
                <a:sym typeface="+mn-lt"/>
              </a:rPr>
              <a:t>包的子包，因此，不再需要在配置文件</a:t>
            </a:r>
            <a:r>
              <a:rPr lang="de-DE" altLang="zh-CN" sz="2000" dirty="0">
                <a:latin typeface="+mn-lt"/>
                <a:ea typeface="+mn-ea"/>
                <a:cs typeface="+mn-ea"/>
                <a:sym typeface="+mn-lt"/>
              </a:rPr>
              <a:t>annotationContext.xml</a:t>
            </a:r>
            <a:r>
              <a:rPr lang="zh-CN" altLang="zh-CN" sz="2000" dirty="0">
                <a:latin typeface="+mn-lt"/>
                <a:ea typeface="+mn-ea"/>
                <a:cs typeface="+mn-ea"/>
                <a:sym typeface="+mn-lt"/>
              </a:rPr>
              <a:t>中配置注解。</a:t>
            </a:r>
            <a:endParaRPr lang="zh-CN" altLang="en-US" sz="2000" dirty="0">
              <a:latin typeface="+mn-lt"/>
              <a:ea typeface="+mn-ea"/>
              <a:cs typeface="+mn-ea"/>
              <a:sym typeface="+mn-lt"/>
            </a:endParaRPr>
          </a:p>
        </p:txBody>
      </p:sp>
      <p:sp>
        <p:nvSpPr>
          <p:cNvPr id="49155" name="文本框 4">
            <a:extLst>
              <a:ext uri="{FF2B5EF4-FFF2-40B4-BE49-F238E27FC236}">
                <a16:creationId xmlns:a16="http://schemas.microsoft.com/office/drawing/2014/main" id="{8FC5FF98-CE1D-42B1-BAB2-9F01BBC78F88}"/>
              </a:ext>
            </a:extLst>
          </p:cNvPr>
          <p:cNvSpPr txBox="1">
            <a:spLocks noChangeArrowheads="1"/>
          </p:cNvSpPr>
          <p:nvPr/>
        </p:nvSpPr>
        <p:spPr bwMode="auto">
          <a:xfrm>
            <a:off x="179512" y="2636912"/>
            <a:ext cx="85693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a:t>
            </a:r>
            <a:r>
              <a:rPr lang="de-DE" altLang="zh-CN" sz="2000" dirty="0">
                <a:latin typeface="+mn-lt"/>
                <a:ea typeface="+mn-ea"/>
                <a:cs typeface="+mn-ea"/>
                <a:sym typeface="+mn-lt"/>
              </a:rPr>
              <a:t>5</a:t>
            </a:r>
            <a:r>
              <a:rPr lang="zh-CN" altLang="zh-CN" sz="2000" dirty="0">
                <a:latin typeface="+mn-lt"/>
                <a:ea typeface="+mn-ea"/>
                <a:cs typeface="+mn-ea"/>
                <a:sym typeface="+mn-lt"/>
              </a:rPr>
              <a:t>）创建测试类</a:t>
            </a: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ch3</a:t>
            </a:r>
            <a:r>
              <a:rPr lang="zh-CN" altLang="zh-CN" sz="2000" dirty="0">
                <a:latin typeface="+mn-lt"/>
                <a:ea typeface="+mn-ea"/>
                <a:cs typeface="+mn-ea"/>
                <a:sym typeface="+mn-lt"/>
              </a:rPr>
              <a:t>应用的</a:t>
            </a:r>
            <a:r>
              <a:rPr lang="de-DE" altLang="zh-CN" sz="2000" dirty="0">
                <a:latin typeface="+mn-lt"/>
                <a:ea typeface="+mn-ea"/>
                <a:cs typeface="+mn-ea"/>
                <a:sym typeface="+mn-lt"/>
              </a:rPr>
              <a:t>test</a:t>
            </a:r>
            <a:r>
              <a:rPr lang="zh-CN" altLang="zh-CN" sz="2000" dirty="0">
                <a:latin typeface="+mn-lt"/>
                <a:ea typeface="+mn-ea"/>
                <a:cs typeface="+mn-ea"/>
                <a:sym typeface="+mn-lt"/>
              </a:rPr>
              <a:t>包中，创建测试类</a:t>
            </a:r>
            <a:r>
              <a:rPr lang="de-DE" altLang="zh-CN" sz="2000" dirty="0">
                <a:latin typeface="+mn-lt"/>
                <a:ea typeface="+mn-ea"/>
                <a:cs typeface="+mn-ea"/>
                <a:sym typeface="+mn-lt"/>
              </a:rPr>
              <a:t>TestMoreAnnotation</a:t>
            </a:r>
          </a:p>
          <a:p>
            <a:endParaRPr lang="de-DE"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ApplicationContext appCon = new ClassPathXmlApplicationContext("annotationContext.xml");</a:t>
            </a:r>
            <a:endParaRPr lang="zh-CN"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		TestController testcon = (TestController)appCon.getBean("testController"); </a:t>
            </a:r>
            <a:endParaRPr lang="zh-CN" altLang="zh-CN" sz="2000" dirty="0">
              <a:solidFill>
                <a:schemeClr val="accent2">
                  <a:lumMod val="75000"/>
                </a:schemeClr>
              </a:solidFill>
              <a:latin typeface="+mn-lt"/>
              <a:ea typeface="+mn-ea"/>
              <a:cs typeface="+mn-ea"/>
              <a:sym typeface="+mn-lt"/>
            </a:endParaRPr>
          </a:p>
          <a:p>
            <a:r>
              <a:rPr lang="de-DE" altLang="zh-CN" sz="2000" dirty="0">
                <a:solidFill>
                  <a:schemeClr val="accent2">
                    <a:lumMod val="75000"/>
                  </a:schemeClr>
                </a:solidFill>
                <a:latin typeface="+mn-lt"/>
                <a:ea typeface="+mn-ea"/>
                <a:cs typeface="+mn-ea"/>
                <a:sym typeface="+mn-lt"/>
              </a:rPr>
              <a:t>		testcon.save();</a:t>
            </a:r>
            <a:endParaRPr lang="zh-CN" altLang="zh-CN" sz="2000" dirty="0">
              <a:solidFill>
                <a:schemeClr val="accent2">
                  <a:lumMod val="75000"/>
                </a:schemeClr>
              </a:solidFill>
              <a:latin typeface="+mn-lt"/>
              <a:ea typeface="+mn-ea"/>
              <a:cs typeface="+mn-ea"/>
              <a:sym typeface="+mn-lt"/>
            </a:endParaRPr>
          </a:p>
        </p:txBody>
      </p:sp>
      <p:sp>
        <p:nvSpPr>
          <p:cNvPr id="4" name="文本框 3">
            <a:extLst>
              <a:ext uri="{FF2B5EF4-FFF2-40B4-BE49-F238E27FC236}">
                <a16:creationId xmlns:a16="http://schemas.microsoft.com/office/drawing/2014/main" id="{63AA67C8-D77A-4E06-9A50-C296B3937BC7}"/>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JavaEECH03</a:t>
            </a:r>
            <a:endParaRPr lang="zh-CN" altLang="en-US" dirty="0"/>
          </a:p>
        </p:txBody>
      </p:sp>
      <p:sp>
        <p:nvSpPr>
          <p:cNvPr id="6" name="文本框 5">
            <a:extLst>
              <a:ext uri="{FF2B5EF4-FFF2-40B4-BE49-F238E27FC236}">
                <a16:creationId xmlns:a16="http://schemas.microsoft.com/office/drawing/2014/main" id="{8A8DFE89-009A-4B8C-8055-9EDCABC3C3CA}"/>
              </a:ext>
            </a:extLst>
          </p:cNvPr>
          <p:cNvSpPr txBox="1"/>
          <p:nvPr/>
        </p:nvSpPr>
        <p:spPr>
          <a:xfrm>
            <a:off x="4586314" y="6456898"/>
            <a:ext cx="4575242" cy="369332"/>
          </a:xfrm>
          <a:prstGeom prst="rect">
            <a:avLst/>
          </a:prstGeom>
          <a:noFill/>
        </p:spPr>
        <p:txBody>
          <a:bodyPr wrap="square">
            <a:spAutoFit/>
          </a:bodyPr>
          <a:lstStyle/>
          <a:p>
            <a:r>
              <a:rPr lang="en-US" altLang="zh-CN" dirty="0" err="1"/>
              <a:t>src</a:t>
            </a:r>
            <a:r>
              <a:rPr lang="en-US" altLang="zh-CN" dirty="0"/>
              <a:t>\test\</a:t>
            </a:r>
            <a:r>
              <a:rPr lang="zh-CN" altLang="en-US" dirty="0"/>
              <a:t>TestMoreAnnotation.java</a:t>
            </a: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FC857B66-5757-4607-85B0-1C425ADBAC3B}"/>
              </a:ext>
            </a:extLst>
          </p:cNvPr>
          <p:cNvSpPr>
            <a:spLocks noGrp="1"/>
          </p:cNvSpPr>
          <p:nvPr>
            <p:ph type="ctrTitle"/>
          </p:nvPr>
        </p:nvSpPr>
        <p:spPr>
          <a:xfrm>
            <a:off x="385763" y="620713"/>
            <a:ext cx="7772400" cy="8477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zh-CN" sz="3200" dirty="0">
                <a:latin typeface="+mn-lt"/>
                <a:ea typeface="+mn-ea"/>
                <a:cs typeface="+mn-ea"/>
                <a:sym typeface="+mn-lt"/>
              </a:rPr>
              <a:t>第</a:t>
            </a:r>
            <a:r>
              <a:rPr lang="en-US" altLang="zh-CN" sz="3200" dirty="0">
                <a:latin typeface="+mn-lt"/>
                <a:ea typeface="+mn-ea"/>
                <a:cs typeface="+mn-ea"/>
                <a:sym typeface="+mn-lt"/>
              </a:rPr>
              <a:t>4</a:t>
            </a:r>
            <a:r>
              <a:rPr lang="zh-CN" altLang="zh-CN" sz="3200" dirty="0">
                <a:latin typeface="+mn-lt"/>
                <a:ea typeface="+mn-ea"/>
                <a:cs typeface="+mn-ea"/>
                <a:sym typeface="+mn-lt"/>
              </a:rPr>
              <a:t>章</a:t>
            </a:r>
            <a:r>
              <a:rPr lang="en-US" altLang="zh-CN" sz="3200" dirty="0">
                <a:latin typeface="+mn-lt"/>
                <a:ea typeface="+mn-ea"/>
                <a:cs typeface="+mn-ea"/>
                <a:sym typeface="+mn-lt"/>
              </a:rPr>
              <a:t> Spring AOP</a:t>
            </a:r>
            <a:endParaRPr lang="zh-CN" altLang="en-US" sz="3200" dirty="0">
              <a:latin typeface="+mn-lt"/>
              <a:ea typeface="+mn-ea"/>
              <a:cs typeface="+mn-ea"/>
              <a:sym typeface="+mn-lt"/>
            </a:endParaRPr>
          </a:p>
        </p:txBody>
      </p:sp>
      <p:sp>
        <p:nvSpPr>
          <p:cNvPr id="13315" name="副标题 2">
            <a:extLst>
              <a:ext uri="{FF2B5EF4-FFF2-40B4-BE49-F238E27FC236}">
                <a16:creationId xmlns:a16="http://schemas.microsoft.com/office/drawing/2014/main" id="{89A546CC-BD9A-4D2A-8108-9D38B26A2A30}"/>
              </a:ext>
            </a:extLst>
          </p:cNvPr>
          <p:cNvSpPr>
            <a:spLocks noGrp="1"/>
          </p:cNvSpPr>
          <p:nvPr>
            <p:ph type="subTitle" idx="1"/>
          </p:nvPr>
        </p:nvSpPr>
        <p:spPr>
          <a:xfrm>
            <a:off x="900113" y="1989138"/>
            <a:ext cx="6400800" cy="2357437"/>
          </a:xfrm>
        </p:spPr>
        <p:txBody>
          <a:bodyPr/>
          <a:lstStyle/>
          <a:p>
            <a:pPr algn="l" eaLnBrk="1" hangingPunct="1"/>
            <a:r>
              <a:rPr lang="zh-CN" altLang="en-US" dirty="0">
                <a:solidFill>
                  <a:schemeClr val="tx1"/>
                </a:solidFill>
                <a:cs typeface="+mn-ea"/>
                <a:sym typeface="+mn-lt"/>
              </a:rPr>
              <a:t>主要内容</a:t>
            </a:r>
          </a:p>
          <a:p>
            <a:pPr marL="457200" indent="-192088" algn="l">
              <a:buFont typeface="Wingdings" panose="05000000000000000000" pitchFamily="2" charset="2"/>
              <a:buChar char="ü"/>
            </a:pPr>
            <a:r>
              <a:rPr lang="zh-CN" altLang="en-US" sz="2800" dirty="0">
                <a:solidFill>
                  <a:srgbClr val="0F06BA"/>
                </a:solidFill>
                <a:cs typeface="+mn-ea"/>
                <a:sym typeface="+mn-lt"/>
              </a:rPr>
              <a:t>    </a:t>
            </a:r>
            <a:r>
              <a:rPr lang="en-US" altLang="zh-CN" sz="2800" dirty="0">
                <a:solidFill>
                  <a:srgbClr val="0F06BA"/>
                </a:solidFill>
                <a:cs typeface="+mn-ea"/>
                <a:sym typeface="+mn-lt"/>
              </a:rPr>
              <a:t>AOP</a:t>
            </a:r>
            <a:r>
              <a:rPr lang="zh-CN" altLang="zh-CN" sz="2800" dirty="0">
                <a:solidFill>
                  <a:srgbClr val="0F06BA"/>
                </a:solidFill>
                <a:cs typeface="+mn-ea"/>
                <a:sym typeface="+mn-lt"/>
              </a:rPr>
              <a:t>的概念术语</a:t>
            </a:r>
          </a:p>
          <a:p>
            <a:pPr marL="457200" indent="-192088" algn="l">
              <a:buFont typeface="Wingdings" panose="05000000000000000000" pitchFamily="2" charset="2"/>
              <a:buChar char="ü"/>
            </a:pPr>
            <a:r>
              <a:rPr lang="en-US" altLang="zh-CN" sz="2800" dirty="0">
                <a:solidFill>
                  <a:srgbClr val="0F06BA"/>
                </a:solidFill>
                <a:cs typeface="+mn-ea"/>
                <a:sym typeface="+mn-lt"/>
              </a:rPr>
              <a:t>    </a:t>
            </a:r>
            <a:r>
              <a:rPr lang="zh-CN" altLang="zh-CN" sz="2800" dirty="0">
                <a:solidFill>
                  <a:srgbClr val="0F06BA"/>
                </a:solidFill>
                <a:cs typeface="+mn-ea"/>
                <a:sym typeface="+mn-lt"/>
              </a:rPr>
              <a:t>动态代理</a:t>
            </a:r>
          </a:p>
          <a:p>
            <a:pPr marL="457200" indent="-192088" algn="l">
              <a:buFont typeface="Wingdings" panose="05000000000000000000" pitchFamily="2" charset="2"/>
              <a:buChar char="ü"/>
            </a:pPr>
            <a:r>
              <a:rPr lang="en-US" altLang="zh-CN" sz="2800" dirty="0">
                <a:solidFill>
                  <a:srgbClr val="0F06BA"/>
                </a:solidFill>
                <a:cs typeface="+mn-ea"/>
                <a:sym typeface="+mn-lt"/>
              </a:rPr>
              <a:t>    AOP</a:t>
            </a:r>
            <a:r>
              <a:rPr lang="zh-CN" altLang="zh-CN" sz="2800" dirty="0">
                <a:solidFill>
                  <a:srgbClr val="0F06BA"/>
                </a:solidFill>
                <a:cs typeface="+mn-ea"/>
                <a:sym typeface="+mn-lt"/>
              </a:rPr>
              <a:t>的实现</a:t>
            </a:r>
          </a:p>
          <a:p>
            <a:pPr marL="457200" indent="-192088" algn="l">
              <a:buFont typeface="Wingdings" panose="05000000000000000000" pitchFamily="2" charset="2"/>
              <a:buChar char="ü"/>
            </a:pPr>
            <a:r>
              <a:rPr lang="en-US" altLang="zh-CN" sz="2800" dirty="0">
                <a:solidFill>
                  <a:srgbClr val="0F06BA"/>
                </a:solidFill>
                <a:cs typeface="+mn-ea"/>
                <a:sym typeface="+mn-lt"/>
              </a:rPr>
              <a:t>    AspectJ</a:t>
            </a:r>
            <a:r>
              <a:rPr lang="zh-CN" altLang="zh-CN" sz="2800" dirty="0">
                <a:solidFill>
                  <a:srgbClr val="0F06BA"/>
                </a:solidFill>
                <a:cs typeface="+mn-ea"/>
                <a:sym typeface="+mn-lt"/>
              </a:rPr>
              <a:t>的开发</a:t>
            </a:r>
            <a:endParaRPr lang="en-US" altLang="zh-CN" sz="2800" dirty="0">
              <a:solidFill>
                <a:srgbClr val="0F06BA"/>
              </a:solidFill>
              <a:cs typeface="+mn-ea"/>
              <a:sym typeface="+mn-lt"/>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49ACD94E-E72D-4185-9CD8-0A7287BEFDAE}"/>
              </a:ext>
            </a:extLst>
          </p:cNvPr>
          <p:cNvSpPr>
            <a:spLocks noGrp="1"/>
          </p:cNvSpPr>
          <p:nvPr>
            <p:ph type="title"/>
          </p:nvPr>
        </p:nvSpPr>
        <p:spPr>
          <a:xfrm>
            <a:off x="273817" y="563563"/>
            <a:ext cx="8229600" cy="7778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800" dirty="0">
                <a:solidFill>
                  <a:schemeClr val="tx1"/>
                </a:solidFill>
                <a:latin typeface="+mn-lt"/>
                <a:ea typeface="+mn-ea"/>
                <a:cs typeface="+mn-ea"/>
                <a:sym typeface="+mn-lt"/>
              </a:rPr>
              <a:t>B</a:t>
            </a:r>
            <a:r>
              <a:rPr lang="zh-CN" altLang="zh-CN" sz="2800" dirty="0">
                <a:solidFill>
                  <a:schemeClr val="tx1"/>
                </a:solidFill>
                <a:latin typeface="+mn-lt"/>
                <a:ea typeface="+mn-ea"/>
                <a:cs typeface="+mn-ea"/>
                <a:sym typeface="+mn-lt"/>
              </a:rPr>
              <a:t>．</a:t>
            </a:r>
            <a:r>
              <a:rPr lang="de-DE" altLang="zh-CN" sz="2800" dirty="0">
                <a:solidFill>
                  <a:schemeClr val="tx1"/>
                </a:solidFill>
                <a:latin typeface="+mn-lt"/>
                <a:ea typeface="+mn-ea"/>
                <a:cs typeface="+mn-ea"/>
                <a:sym typeface="+mn-lt"/>
              </a:rPr>
              <a:t>AOP</a:t>
            </a:r>
            <a:r>
              <a:rPr lang="zh-CN" altLang="zh-CN" sz="2800" dirty="0">
                <a:solidFill>
                  <a:schemeClr val="tx1"/>
                </a:solidFill>
                <a:latin typeface="+mn-lt"/>
                <a:ea typeface="+mn-ea"/>
                <a:cs typeface="+mn-ea"/>
                <a:sym typeface="+mn-lt"/>
              </a:rPr>
              <a:t>和</a:t>
            </a:r>
            <a:r>
              <a:rPr lang="de-DE" altLang="zh-CN" sz="2800" dirty="0">
                <a:solidFill>
                  <a:schemeClr val="tx1"/>
                </a:solidFill>
                <a:latin typeface="+mn-lt"/>
                <a:ea typeface="+mn-ea"/>
                <a:cs typeface="+mn-ea"/>
                <a:sym typeface="+mn-lt"/>
              </a:rPr>
              <a:t>Instrumentation</a:t>
            </a:r>
            <a:endParaRPr lang="zh-CN" altLang="en-US" sz="2800" dirty="0">
              <a:solidFill>
                <a:schemeClr val="tx1"/>
              </a:solidFill>
              <a:latin typeface="+mn-lt"/>
              <a:ea typeface="+mn-ea"/>
              <a:cs typeface="+mn-ea"/>
              <a:sym typeface="+mn-lt"/>
            </a:endParaRPr>
          </a:p>
        </p:txBody>
      </p:sp>
      <p:sp>
        <p:nvSpPr>
          <p:cNvPr id="18435" name="文本框 3">
            <a:extLst>
              <a:ext uri="{FF2B5EF4-FFF2-40B4-BE49-F238E27FC236}">
                <a16:creationId xmlns:a16="http://schemas.microsoft.com/office/drawing/2014/main" id="{72D3C05D-8E96-4748-85C9-1970739C313C}"/>
              </a:ext>
            </a:extLst>
          </p:cNvPr>
          <p:cNvSpPr txBox="1">
            <a:spLocks noChangeArrowheads="1"/>
          </p:cNvSpPr>
          <p:nvPr/>
        </p:nvSpPr>
        <p:spPr bwMode="auto">
          <a:xfrm>
            <a:off x="250825" y="1341438"/>
            <a:ext cx="889317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Aft>
                <a:spcPts val="600"/>
              </a:spcAft>
              <a:buFont typeface="Wingdings" panose="05000000000000000000" pitchFamily="2" charset="2"/>
              <a:buChar char="ü"/>
            </a:pPr>
            <a:r>
              <a:rPr lang="de-DE" altLang="zh-CN" sz="2000" dirty="0">
                <a:solidFill>
                  <a:srgbClr val="0F06BA"/>
                </a:solidFill>
                <a:latin typeface="+mn-lt"/>
                <a:ea typeface="+mn-ea"/>
                <a:cs typeface="+mn-ea"/>
                <a:sym typeface="+mn-lt"/>
              </a:rPr>
              <a:t>Spring-aop</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：提供了一个符合</a:t>
            </a:r>
            <a:r>
              <a:rPr lang="de-DE" altLang="zh-CN" sz="2000" dirty="0">
                <a:latin typeface="+mn-lt"/>
                <a:ea typeface="+mn-ea"/>
                <a:cs typeface="+mn-ea"/>
                <a:sym typeface="+mn-lt"/>
              </a:rPr>
              <a:t>AOP</a:t>
            </a:r>
            <a:r>
              <a:rPr lang="zh-CN" altLang="zh-CN" sz="2000" dirty="0">
                <a:latin typeface="+mn-lt"/>
                <a:ea typeface="+mn-ea"/>
                <a:cs typeface="+mn-ea"/>
                <a:sym typeface="+mn-lt"/>
              </a:rPr>
              <a:t>要求的面向切面的编程实现，允许定义方法拦截器和切入点，将代码按照功能进行分离，以便干净地解耦。</a:t>
            </a:r>
          </a:p>
          <a:p>
            <a:pPr marL="342900" indent="-342900">
              <a:spcAft>
                <a:spcPts val="600"/>
              </a:spcAft>
              <a:buFont typeface="Wingdings" panose="05000000000000000000" pitchFamily="2" charset="2"/>
              <a:buChar char="ü"/>
            </a:pPr>
            <a:r>
              <a:rPr lang="de-DE" altLang="zh-CN" sz="2000" dirty="0">
                <a:solidFill>
                  <a:srgbClr val="0F06BA"/>
                </a:solidFill>
                <a:latin typeface="+mn-lt"/>
                <a:ea typeface="+mn-ea"/>
                <a:cs typeface="+mn-ea"/>
                <a:sym typeface="+mn-lt"/>
              </a:rPr>
              <a:t>Spring-aspects</a:t>
            </a:r>
            <a:r>
              <a:rPr lang="zh-CN" altLang="zh-CN" sz="2000" dirty="0">
                <a:solidFill>
                  <a:srgbClr val="0F06BA"/>
                </a:solidFill>
                <a:latin typeface="+mn-lt"/>
                <a:ea typeface="+mn-ea"/>
                <a:cs typeface="+mn-ea"/>
                <a:sym typeface="+mn-lt"/>
              </a:rPr>
              <a:t>模</a:t>
            </a:r>
            <a:r>
              <a:rPr lang="zh-CN" altLang="zh-CN" sz="2000" dirty="0">
                <a:latin typeface="+mn-lt"/>
                <a:ea typeface="+mn-ea"/>
                <a:cs typeface="+mn-ea"/>
                <a:sym typeface="+mn-lt"/>
              </a:rPr>
              <a:t>块：提供了与</a:t>
            </a:r>
            <a:r>
              <a:rPr lang="de-DE" altLang="zh-CN" sz="2000" dirty="0">
                <a:latin typeface="+mn-lt"/>
                <a:ea typeface="+mn-ea"/>
                <a:cs typeface="+mn-ea"/>
                <a:sym typeface="+mn-lt"/>
              </a:rPr>
              <a:t>AspectJ</a:t>
            </a:r>
            <a:r>
              <a:rPr lang="zh-CN" altLang="zh-CN" sz="2000" dirty="0">
                <a:latin typeface="+mn-lt"/>
                <a:ea typeface="+mn-ea"/>
                <a:cs typeface="+mn-ea"/>
                <a:sym typeface="+mn-lt"/>
              </a:rPr>
              <a:t>的集成功能，</a:t>
            </a:r>
            <a:r>
              <a:rPr lang="de-DE" altLang="zh-CN" sz="2000" dirty="0">
                <a:latin typeface="+mn-lt"/>
                <a:ea typeface="+mn-ea"/>
                <a:cs typeface="+mn-ea"/>
                <a:sym typeface="+mn-lt"/>
              </a:rPr>
              <a:t>AspectJ</a:t>
            </a:r>
            <a:r>
              <a:rPr lang="zh-CN" altLang="zh-CN" sz="2000" dirty="0">
                <a:latin typeface="+mn-lt"/>
                <a:ea typeface="+mn-ea"/>
                <a:cs typeface="+mn-ea"/>
                <a:sym typeface="+mn-lt"/>
              </a:rPr>
              <a:t>是一个功能强大且成熟的</a:t>
            </a:r>
            <a:r>
              <a:rPr lang="de-DE" altLang="zh-CN" sz="2000" dirty="0">
                <a:latin typeface="+mn-lt"/>
                <a:ea typeface="+mn-ea"/>
                <a:cs typeface="+mn-ea"/>
                <a:sym typeface="+mn-lt"/>
              </a:rPr>
              <a:t>AOP</a:t>
            </a:r>
            <a:r>
              <a:rPr lang="zh-CN" altLang="zh-CN" sz="2000" dirty="0">
                <a:latin typeface="+mn-lt"/>
                <a:ea typeface="+mn-ea"/>
                <a:cs typeface="+mn-ea"/>
                <a:sym typeface="+mn-lt"/>
              </a:rPr>
              <a:t>框架。</a:t>
            </a:r>
          </a:p>
          <a:p>
            <a:pPr marL="342900" indent="-342900">
              <a:spcAft>
                <a:spcPts val="600"/>
              </a:spcAft>
              <a:buFont typeface="Wingdings" panose="05000000000000000000" pitchFamily="2" charset="2"/>
              <a:buChar char="ü"/>
            </a:pPr>
            <a:r>
              <a:rPr lang="de-DE" altLang="zh-CN" sz="2000" dirty="0">
                <a:solidFill>
                  <a:srgbClr val="0F06BA"/>
                </a:solidFill>
                <a:latin typeface="+mn-lt"/>
                <a:ea typeface="+mn-ea"/>
                <a:cs typeface="+mn-ea"/>
                <a:sym typeface="+mn-lt"/>
              </a:rPr>
              <a:t>Spring-instrument</a:t>
            </a:r>
            <a:r>
              <a:rPr lang="zh-CN" altLang="zh-CN" sz="2000" dirty="0">
                <a:solidFill>
                  <a:srgbClr val="0F06BA"/>
                </a:solidFill>
                <a:latin typeface="+mn-lt"/>
                <a:ea typeface="+mn-ea"/>
                <a:cs typeface="+mn-ea"/>
                <a:sym typeface="+mn-lt"/>
              </a:rPr>
              <a:t>模</a:t>
            </a:r>
            <a:r>
              <a:rPr lang="zh-CN" altLang="zh-CN" sz="2000" dirty="0">
                <a:latin typeface="+mn-lt"/>
                <a:ea typeface="+mn-ea"/>
                <a:cs typeface="+mn-ea"/>
                <a:sym typeface="+mn-lt"/>
              </a:rPr>
              <a:t>块：提供了类植入（</a:t>
            </a:r>
            <a:r>
              <a:rPr lang="de-DE" altLang="zh-CN" sz="2000" dirty="0">
                <a:latin typeface="+mn-lt"/>
                <a:ea typeface="+mn-ea"/>
                <a:cs typeface="+mn-ea"/>
                <a:sym typeface="+mn-lt"/>
              </a:rPr>
              <a:t>instrumentation</a:t>
            </a:r>
            <a:r>
              <a:rPr lang="zh-CN" altLang="zh-CN" sz="2000" dirty="0">
                <a:latin typeface="+mn-lt"/>
                <a:ea typeface="+mn-ea"/>
                <a:cs typeface="+mn-ea"/>
                <a:sym typeface="+mn-lt"/>
              </a:rPr>
              <a:t>）支持和类加载器的实现，可以在特定的应用服务器中使用。</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1FE214E2-4B29-43F5-BE8A-02391067199A}"/>
              </a:ext>
            </a:extLst>
          </p:cNvPr>
          <p:cNvSpPr txBox="1">
            <a:spLocks/>
          </p:cNvSpPr>
          <p:nvPr/>
        </p:nvSpPr>
        <p:spPr bwMode="auto">
          <a:xfrm>
            <a:off x="288747" y="3640304"/>
            <a:ext cx="777240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defRPr kumimoji="1" sz="2800" b="1">
                <a:solidFill>
                  <a:schemeClr val="tx1"/>
                </a:solidFill>
                <a:latin typeface="+mn-lt"/>
                <a:ea typeface="+mn-ea"/>
                <a:cs typeface="+mn-ea"/>
              </a:defRPr>
            </a:lvl1pPr>
            <a:lvl2pPr algn="ctr">
              <a:defRPr kumimoji="1" sz="4400" b="1">
                <a:solidFill>
                  <a:srgbClr val="663300"/>
                </a:solidFill>
                <a:latin typeface="Times New Roman" panose="02020603050405020304" pitchFamily="18" charset="0"/>
                <a:ea typeface="宋体" panose="02010600030101010101" pitchFamily="2" charset="-122"/>
              </a:defRPr>
            </a:lvl2pPr>
            <a:lvl3pPr algn="ctr">
              <a:defRPr kumimoji="1" sz="4400" b="1">
                <a:solidFill>
                  <a:srgbClr val="663300"/>
                </a:solidFill>
                <a:latin typeface="Times New Roman" panose="02020603050405020304" pitchFamily="18" charset="0"/>
                <a:ea typeface="宋体" panose="02010600030101010101" pitchFamily="2" charset="-122"/>
              </a:defRPr>
            </a:lvl3pPr>
            <a:lvl4pPr algn="ctr">
              <a:defRPr kumimoji="1" sz="4400" b="1">
                <a:solidFill>
                  <a:srgbClr val="663300"/>
                </a:solidFill>
                <a:latin typeface="Times New Roman" panose="02020603050405020304" pitchFamily="18" charset="0"/>
                <a:ea typeface="宋体" panose="02010600030101010101" pitchFamily="2" charset="-122"/>
              </a:defRPr>
            </a:lvl4pPr>
            <a:lvl5pPr algn="ctr">
              <a:defRPr kumimoji="1" sz="4400" b="1">
                <a:solidFill>
                  <a:srgbClr val="663300"/>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r>
              <a:rPr lang="zh-CN" altLang="en-US" sz="2400" dirty="0">
                <a:sym typeface="+mn-lt"/>
              </a:rPr>
              <a:t>Ｃ</a:t>
            </a:r>
            <a:r>
              <a:rPr lang="zh-CN" altLang="zh-CN" dirty="0">
                <a:sym typeface="+mn-lt"/>
              </a:rPr>
              <a:t>．消息</a:t>
            </a:r>
            <a:endParaRPr lang="zh-CN" altLang="en-US" dirty="0">
              <a:sym typeface="+mn-lt"/>
            </a:endParaRPr>
          </a:p>
        </p:txBody>
      </p:sp>
      <p:sp>
        <p:nvSpPr>
          <p:cNvPr id="5" name="文本框 3">
            <a:extLst>
              <a:ext uri="{FF2B5EF4-FFF2-40B4-BE49-F238E27FC236}">
                <a16:creationId xmlns:a16="http://schemas.microsoft.com/office/drawing/2014/main" id="{059206BA-A2D1-49CE-8CB1-FCD72FDD8F60}"/>
              </a:ext>
            </a:extLst>
          </p:cNvPr>
          <p:cNvSpPr txBox="1">
            <a:spLocks noChangeArrowheads="1"/>
          </p:cNvSpPr>
          <p:nvPr/>
        </p:nvSpPr>
        <p:spPr bwMode="auto">
          <a:xfrm>
            <a:off x="234468" y="4494361"/>
            <a:ext cx="86410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Wingdings" panose="05000000000000000000" pitchFamily="2" charset="2"/>
              <a:buChar char="ü"/>
            </a:pPr>
            <a:r>
              <a:rPr lang="de-DE" altLang="zh-CN" sz="2000" dirty="0">
                <a:solidFill>
                  <a:srgbClr val="0F06BA"/>
                </a:solidFill>
                <a:latin typeface="+mn-lt"/>
                <a:ea typeface="+mn-ea"/>
                <a:cs typeface="+mn-ea"/>
                <a:sym typeface="+mn-lt"/>
              </a:rPr>
              <a:t>Spring 4.0</a:t>
            </a:r>
            <a:r>
              <a:rPr lang="zh-CN" altLang="zh-CN" sz="2000" dirty="0">
                <a:solidFill>
                  <a:srgbClr val="0F06BA"/>
                </a:solidFill>
                <a:latin typeface="+mn-lt"/>
                <a:ea typeface="+mn-ea"/>
                <a:cs typeface="+mn-ea"/>
                <a:sym typeface="+mn-lt"/>
              </a:rPr>
              <a:t>以后新增了消息（</a:t>
            </a:r>
            <a:r>
              <a:rPr lang="de-DE" altLang="zh-CN" sz="2000" dirty="0">
                <a:solidFill>
                  <a:srgbClr val="0F06BA"/>
                </a:solidFill>
                <a:latin typeface="+mn-lt"/>
                <a:ea typeface="+mn-ea"/>
                <a:cs typeface="+mn-ea"/>
                <a:sym typeface="+mn-lt"/>
              </a:rPr>
              <a:t>Spring-messaging</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，该模块提供了对消息传递体系结构和协议的支持。</a:t>
            </a:r>
            <a:endParaRPr lang="zh-CN" altLang="en-US" sz="2000" dirty="0">
              <a:latin typeface="+mn-lt"/>
              <a:ea typeface="+mn-ea"/>
              <a:cs typeface="+mn-ea"/>
              <a:sym typeface="+mn-lt"/>
            </a:endParaRPr>
          </a:p>
        </p:txBody>
      </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F68A4C59-79D7-4BDB-B9F6-C3DC031E76C5}"/>
              </a:ext>
            </a:extLst>
          </p:cNvPr>
          <p:cNvSpPr>
            <a:spLocks noGrp="1"/>
          </p:cNvSpPr>
          <p:nvPr>
            <p:ph type="title"/>
          </p:nvPr>
        </p:nvSpPr>
        <p:spPr>
          <a:xfrm>
            <a:off x="251520" y="764704"/>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4.1  Spring AOP</a:t>
            </a:r>
            <a:r>
              <a:rPr lang="zh-CN" altLang="zh-CN" sz="3200" dirty="0">
                <a:latin typeface="+mn-lt"/>
                <a:ea typeface="+mn-ea"/>
                <a:cs typeface="+mn-ea"/>
                <a:sym typeface="+mn-lt"/>
              </a:rPr>
              <a:t>的基本概念</a:t>
            </a:r>
            <a:endParaRPr lang="zh-CN" altLang="en-US" sz="3200" dirty="0">
              <a:latin typeface="+mn-lt"/>
              <a:ea typeface="+mn-ea"/>
              <a:cs typeface="+mn-ea"/>
              <a:sym typeface="+mn-lt"/>
            </a:endParaRPr>
          </a:p>
        </p:txBody>
      </p:sp>
      <p:sp>
        <p:nvSpPr>
          <p:cNvPr id="14339" name="文本框 1">
            <a:extLst>
              <a:ext uri="{FF2B5EF4-FFF2-40B4-BE49-F238E27FC236}">
                <a16:creationId xmlns:a16="http://schemas.microsoft.com/office/drawing/2014/main" id="{EE547C85-4158-417C-94B3-CDE6DBB6B829}"/>
              </a:ext>
            </a:extLst>
          </p:cNvPr>
          <p:cNvSpPr txBox="1">
            <a:spLocks noChangeArrowheads="1"/>
          </p:cNvSpPr>
          <p:nvPr/>
        </p:nvSpPr>
        <p:spPr bwMode="auto">
          <a:xfrm>
            <a:off x="611188"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400" b="1">
                <a:latin typeface="+mn-lt"/>
                <a:ea typeface="+mn-ea"/>
                <a:cs typeface="+mn-ea"/>
                <a:sym typeface="+mn-lt"/>
              </a:rPr>
              <a:t>4.1.1  AOP</a:t>
            </a:r>
            <a:r>
              <a:rPr lang="zh-CN" altLang="zh-CN" sz="2400" b="1">
                <a:latin typeface="+mn-lt"/>
                <a:ea typeface="+mn-ea"/>
                <a:cs typeface="+mn-ea"/>
                <a:sym typeface="+mn-lt"/>
              </a:rPr>
              <a:t>的概念</a:t>
            </a:r>
            <a:endParaRPr lang="en-US" altLang="zh-CN" sz="2400" b="1">
              <a:latin typeface="+mn-lt"/>
              <a:ea typeface="+mn-ea"/>
              <a:cs typeface="+mn-ea"/>
              <a:sym typeface="+mn-lt"/>
            </a:endParaRPr>
          </a:p>
          <a:p>
            <a:endParaRPr lang="en-US" altLang="zh-CN" sz="2400" b="1">
              <a:latin typeface="+mn-lt"/>
              <a:ea typeface="+mn-ea"/>
              <a:cs typeface="+mn-ea"/>
              <a:sym typeface="+mn-lt"/>
            </a:endParaRPr>
          </a:p>
          <a:p>
            <a:r>
              <a:rPr lang="de-DE" altLang="zh-CN" sz="2400" b="1">
                <a:latin typeface="+mn-lt"/>
                <a:ea typeface="+mn-ea"/>
                <a:cs typeface="+mn-ea"/>
                <a:sym typeface="+mn-lt"/>
              </a:rPr>
              <a:t>4.1.2  AOP</a:t>
            </a:r>
            <a:r>
              <a:rPr lang="zh-CN" altLang="zh-CN" sz="2400" b="1">
                <a:latin typeface="+mn-lt"/>
                <a:ea typeface="+mn-ea"/>
                <a:cs typeface="+mn-ea"/>
                <a:sym typeface="+mn-lt"/>
              </a:rPr>
              <a:t>的术语</a:t>
            </a:r>
            <a:endParaRPr lang="zh-CN" altLang="en-US" sz="2400">
              <a:latin typeface="+mn-lt"/>
              <a:ea typeface="+mn-ea"/>
              <a:cs typeface="+mn-ea"/>
              <a:sym typeface="+mn-lt"/>
            </a:endParaRP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1819D83B-0B0A-49E2-9D45-11C0D6719EDA}"/>
              </a:ext>
            </a:extLst>
          </p:cNvPr>
          <p:cNvSpPr>
            <a:spLocks noGrp="1"/>
          </p:cNvSpPr>
          <p:nvPr>
            <p:ph type="title"/>
          </p:nvPr>
        </p:nvSpPr>
        <p:spPr>
          <a:xfrm>
            <a:off x="179512" y="490538"/>
            <a:ext cx="8229600" cy="9223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4.1.1  AOP</a:t>
            </a:r>
            <a:r>
              <a:rPr lang="zh-CN" altLang="zh-CN" sz="3200" dirty="0">
                <a:latin typeface="+mn-lt"/>
                <a:ea typeface="+mn-ea"/>
                <a:cs typeface="+mn-ea"/>
                <a:sym typeface="+mn-lt"/>
              </a:rPr>
              <a:t>的概念</a:t>
            </a:r>
            <a:endParaRPr lang="zh-CN" altLang="en-US" sz="3200" dirty="0">
              <a:latin typeface="+mn-lt"/>
              <a:ea typeface="+mn-ea"/>
              <a:cs typeface="+mn-ea"/>
              <a:sym typeface="+mn-lt"/>
            </a:endParaRPr>
          </a:p>
        </p:txBody>
      </p:sp>
      <p:sp>
        <p:nvSpPr>
          <p:cNvPr id="15363" name="文本框 3">
            <a:extLst>
              <a:ext uri="{FF2B5EF4-FFF2-40B4-BE49-F238E27FC236}">
                <a16:creationId xmlns:a16="http://schemas.microsoft.com/office/drawing/2014/main" id="{59E77C8F-C533-475D-99DD-3EF40C55954A}"/>
              </a:ext>
            </a:extLst>
          </p:cNvPr>
          <p:cNvSpPr txBox="1">
            <a:spLocks noChangeArrowheads="1"/>
          </p:cNvSpPr>
          <p:nvPr/>
        </p:nvSpPr>
        <p:spPr bwMode="auto">
          <a:xfrm>
            <a:off x="287338" y="1412875"/>
            <a:ext cx="856932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在业务处理代码中，通常都有日志记录、性能统计、安全控制、事务处理、异常处理等操作。尽管使用</a:t>
            </a:r>
            <a:r>
              <a:rPr lang="en-US" altLang="zh-CN" sz="2000" dirty="0">
                <a:latin typeface="+mn-lt"/>
                <a:ea typeface="+mn-ea"/>
                <a:cs typeface="+mn-ea"/>
                <a:sym typeface="+mn-lt"/>
              </a:rPr>
              <a:t>OOP</a:t>
            </a:r>
            <a:r>
              <a:rPr lang="zh-CN" altLang="zh-CN" sz="2000" dirty="0">
                <a:latin typeface="+mn-lt"/>
                <a:ea typeface="+mn-ea"/>
                <a:cs typeface="+mn-ea"/>
                <a:sym typeface="+mn-lt"/>
              </a:rPr>
              <a:t>可以通过封装或继承的方式达到代码的重用，但仍然存在同样的代码分散到各个方法中。</a:t>
            </a:r>
            <a:endParaRPr lang="en-US" altLang="zh-CN" sz="2000" dirty="0">
              <a:latin typeface="+mn-lt"/>
              <a:ea typeface="+mn-ea"/>
              <a:cs typeface="+mn-ea"/>
              <a:sym typeface="+mn-lt"/>
            </a:endParaRPr>
          </a:p>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因此，采用</a:t>
            </a:r>
            <a:r>
              <a:rPr lang="en-US" altLang="zh-CN" sz="2000" dirty="0">
                <a:latin typeface="+mn-lt"/>
                <a:ea typeface="+mn-ea"/>
                <a:cs typeface="+mn-ea"/>
                <a:sym typeface="+mn-lt"/>
              </a:rPr>
              <a:t>OOP</a:t>
            </a:r>
            <a:r>
              <a:rPr lang="zh-CN" altLang="zh-CN" sz="2000" dirty="0">
                <a:latin typeface="+mn-lt"/>
                <a:ea typeface="+mn-ea"/>
                <a:cs typeface="+mn-ea"/>
                <a:sym typeface="+mn-lt"/>
              </a:rPr>
              <a:t>处理日志记录等操作，不仅增加了开发者的工作量，而且提高了升级维护的困难。</a:t>
            </a:r>
            <a:endParaRPr lang="en-US" altLang="zh-CN" sz="2000" dirty="0">
              <a:latin typeface="+mn-lt"/>
              <a:ea typeface="+mn-ea"/>
              <a:cs typeface="+mn-ea"/>
              <a:sym typeface="+mn-lt"/>
            </a:endParaRPr>
          </a:p>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为了解决此类问题，</a:t>
            </a:r>
            <a:r>
              <a:rPr lang="en-US" altLang="zh-CN" sz="2000" dirty="0">
                <a:latin typeface="+mn-lt"/>
                <a:ea typeface="+mn-ea"/>
                <a:cs typeface="+mn-ea"/>
                <a:sym typeface="+mn-lt"/>
              </a:rPr>
              <a:t>AOP</a:t>
            </a:r>
            <a:r>
              <a:rPr lang="zh-CN" altLang="zh-CN" sz="2000" dirty="0">
                <a:latin typeface="+mn-lt"/>
                <a:ea typeface="+mn-ea"/>
                <a:cs typeface="+mn-ea"/>
                <a:sym typeface="+mn-lt"/>
              </a:rPr>
              <a:t>思想应运而生。</a:t>
            </a:r>
            <a:r>
              <a:rPr lang="en-US" altLang="zh-CN" sz="2000" dirty="0">
                <a:latin typeface="+mn-lt"/>
                <a:ea typeface="+mn-ea"/>
                <a:cs typeface="+mn-ea"/>
                <a:sym typeface="+mn-lt"/>
              </a:rPr>
              <a:t>AOP</a:t>
            </a:r>
            <a:r>
              <a:rPr lang="zh-CN" altLang="zh-CN" sz="2000" dirty="0">
                <a:latin typeface="+mn-lt"/>
                <a:ea typeface="+mn-ea"/>
                <a:cs typeface="+mn-ea"/>
                <a:sym typeface="+mn-lt"/>
              </a:rPr>
              <a:t>采取横向抽取机制，即将分散在各个方法中的重复代码提取出来，然后在程序编译或运行阶段，再将这些抽取出来的代码应用到需要执行的地方。</a:t>
            </a:r>
            <a:endParaRPr lang="en-US" altLang="zh-CN" sz="2000" dirty="0">
              <a:latin typeface="+mn-lt"/>
              <a:ea typeface="+mn-ea"/>
              <a:cs typeface="+mn-ea"/>
              <a:sym typeface="+mn-lt"/>
            </a:endParaRPr>
          </a:p>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这种横向抽取机制，采用传统的</a:t>
            </a:r>
            <a:r>
              <a:rPr lang="en-US" altLang="zh-CN" sz="2000" dirty="0">
                <a:latin typeface="+mn-lt"/>
                <a:ea typeface="+mn-ea"/>
                <a:cs typeface="+mn-ea"/>
                <a:sym typeface="+mn-lt"/>
              </a:rPr>
              <a:t>OOP</a:t>
            </a:r>
            <a:r>
              <a:rPr lang="zh-CN" altLang="zh-CN" sz="2000" dirty="0">
                <a:latin typeface="+mn-lt"/>
                <a:ea typeface="+mn-ea"/>
                <a:cs typeface="+mn-ea"/>
                <a:sym typeface="+mn-lt"/>
              </a:rPr>
              <a:t>是无法办到的，因为</a:t>
            </a:r>
            <a:r>
              <a:rPr lang="en-US" altLang="zh-CN" sz="2000" dirty="0">
                <a:latin typeface="+mn-lt"/>
                <a:ea typeface="+mn-ea"/>
                <a:cs typeface="+mn-ea"/>
                <a:sym typeface="+mn-lt"/>
              </a:rPr>
              <a:t>OOP</a:t>
            </a:r>
            <a:r>
              <a:rPr lang="zh-CN" altLang="zh-CN" sz="2000" dirty="0">
                <a:latin typeface="+mn-lt"/>
                <a:ea typeface="+mn-ea"/>
                <a:cs typeface="+mn-ea"/>
                <a:sym typeface="+mn-lt"/>
              </a:rPr>
              <a:t>实现的是父子关系的纵向重用。</a:t>
            </a:r>
            <a:endParaRPr lang="en-US" altLang="zh-CN" sz="2000" dirty="0">
              <a:latin typeface="+mn-lt"/>
              <a:ea typeface="+mn-ea"/>
              <a:cs typeface="+mn-ea"/>
              <a:sym typeface="+mn-lt"/>
            </a:endParaRPr>
          </a:p>
          <a:p>
            <a:pPr marL="342900" indent="-342900">
              <a:spcBef>
                <a:spcPts val="600"/>
              </a:spcBef>
              <a:spcAft>
                <a:spcPts val="600"/>
              </a:spcAft>
              <a:buFont typeface="Wingdings" panose="05000000000000000000" pitchFamily="2" charset="2"/>
              <a:buChar char="ü"/>
            </a:pPr>
            <a:r>
              <a:rPr lang="zh-CN" altLang="zh-CN" sz="2000" dirty="0">
                <a:latin typeface="+mn-lt"/>
                <a:ea typeface="+mn-ea"/>
                <a:cs typeface="+mn-ea"/>
                <a:sym typeface="+mn-lt"/>
              </a:rPr>
              <a:t>但是</a:t>
            </a:r>
            <a:r>
              <a:rPr lang="en-US" altLang="zh-CN" sz="2000" dirty="0">
                <a:latin typeface="+mn-lt"/>
                <a:ea typeface="+mn-ea"/>
                <a:cs typeface="+mn-ea"/>
                <a:sym typeface="+mn-lt"/>
              </a:rPr>
              <a:t>AOP</a:t>
            </a:r>
            <a:r>
              <a:rPr lang="zh-CN" altLang="zh-CN" sz="2000" dirty="0">
                <a:latin typeface="+mn-lt"/>
                <a:ea typeface="+mn-ea"/>
                <a:cs typeface="+mn-ea"/>
                <a:sym typeface="+mn-lt"/>
              </a:rPr>
              <a:t>不是</a:t>
            </a:r>
            <a:r>
              <a:rPr lang="en-US" altLang="zh-CN" sz="2000" dirty="0">
                <a:latin typeface="+mn-lt"/>
                <a:ea typeface="+mn-ea"/>
                <a:cs typeface="+mn-ea"/>
                <a:sym typeface="+mn-lt"/>
              </a:rPr>
              <a:t>OOP</a:t>
            </a:r>
            <a:r>
              <a:rPr lang="zh-CN" altLang="zh-CN" sz="2000" dirty="0">
                <a:latin typeface="+mn-lt"/>
                <a:ea typeface="+mn-ea"/>
                <a:cs typeface="+mn-ea"/>
                <a:sym typeface="+mn-lt"/>
              </a:rPr>
              <a:t>的替代品，而是</a:t>
            </a:r>
            <a:r>
              <a:rPr lang="en-US" altLang="zh-CN" sz="2000" dirty="0">
                <a:latin typeface="+mn-lt"/>
                <a:ea typeface="+mn-ea"/>
                <a:cs typeface="+mn-ea"/>
                <a:sym typeface="+mn-lt"/>
              </a:rPr>
              <a:t>OOP</a:t>
            </a:r>
            <a:r>
              <a:rPr lang="zh-CN" altLang="zh-CN" sz="2000" dirty="0">
                <a:latin typeface="+mn-lt"/>
                <a:ea typeface="+mn-ea"/>
                <a:cs typeface="+mn-ea"/>
                <a:sym typeface="+mn-lt"/>
              </a:rPr>
              <a:t>的补充，它们相辅相成。</a:t>
            </a:r>
            <a:endParaRPr lang="zh-CN" altLang="en-US" sz="2000" dirty="0">
              <a:latin typeface="+mn-lt"/>
              <a:ea typeface="+mn-ea"/>
              <a:cs typeface="+mn-ea"/>
              <a:sym typeface="+mn-lt"/>
            </a:endParaRP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D4EFE6-CE1F-488E-80CA-0B89B32CD364}"/>
              </a:ext>
            </a:extLst>
          </p:cNvPr>
          <p:cNvSpPr>
            <a:spLocks noChangeArrowheads="1"/>
          </p:cNvSpPr>
          <p:nvPr/>
        </p:nvSpPr>
        <p:spPr bwMode="auto">
          <a:xfrm>
            <a:off x="971550" y="-19050"/>
            <a:ext cx="116252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latin typeface="+mn-lt"/>
              <a:ea typeface="+mn-ea"/>
              <a:cs typeface="+mn-ea"/>
              <a:sym typeface="+mn-lt"/>
            </a:endParaRPr>
          </a:p>
        </p:txBody>
      </p:sp>
      <p:graphicFrame>
        <p:nvGraphicFramePr>
          <p:cNvPr id="16387" name="对象 4">
            <a:extLst>
              <a:ext uri="{FF2B5EF4-FFF2-40B4-BE49-F238E27FC236}">
                <a16:creationId xmlns:a16="http://schemas.microsoft.com/office/drawing/2014/main" id="{45C1F49A-BF00-4B25-815E-A6EDBE2B8E4D}"/>
              </a:ext>
            </a:extLst>
          </p:cNvPr>
          <p:cNvGraphicFramePr>
            <a:graphicFrameLocks noChangeAspect="1"/>
          </p:cNvGraphicFramePr>
          <p:nvPr>
            <p:extLst>
              <p:ext uri="{D42A27DB-BD31-4B8C-83A1-F6EECF244321}">
                <p14:modId xmlns:p14="http://schemas.microsoft.com/office/powerpoint/2010/main" val="3036337848"/>
              </p:ext>
            </p:extLst>
          </p:nvPr>
        </p:nvGraphicFramePr>
        <p:xfrm>
          <a:off x="1691680" y="548680"/>
          <a:ext cx="6213759" cy="5562625"/>
        </p:xfrm>
        <a:graphic>
          <a:graphicData uri="http://schemas.openxmlformats.org/presentationml/2006/ole">
            <mc:AlternateContent xmlns:mc="http://schemas.openxmlformats.org/markup-compatibility/2006">
              <mc:Choice xmlns:v="urn:schemas-microsoft-com:vml" Requires="v">
                <p:oleObj name="Visio" r:id="rId2" imgW="6867698" imgH="6143499" progId="Visio.Drawing.15">
                  <p:embed/>
                </p:oleObj>
              </mc:Choice>
              <mc:Fallback>
                <p:oleObj name="Visio" r:id="rId2" imgW="6867698" imgH="6143499" progId="Visio.Drawing.15">
                  <p:embed/>
                  <p:pic>
                    <p:nvPicPr>
                      <p:cNvPr id="16387" name="对象 4">
                        <a:extLst>
                          <a:ext uri="{FF2B5EF4-FFF2-40B4-BE49-F238E27FC236}">
                            <a16:creationId xmlns:a16="http://schemas.microsoft.com/office/drawing/2014/main" id="{45C1F49A-BF00-4B25-815E-A6EDBE2B8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548680"/>
                        <a:ext cx="6213759" cy="5562625"/>
                      </a:xfrm>
                      <a:prstGeom prst="rect">
                        <a:avLst/>
                      </a:prstGeom>
                      <a:noFill/>
                      <a:ln>
                        <a:noFill/>
                      </a:ln>
                    </p:spPr>
                  </p:pic>
                </p:oleObj>
              </mc:Fallback>
            </mc:AlternateContent>
          </a:graphicData>
        </a:graphic>
      </p:graphicFrame>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866FB58B-F92B-42D3-9723-882A3EAF98EB}"/>
              </a:ext>
            </a:extLst>
          </p:cNvPr>
          <p:cNvSpPr>
            <a:spLocks noGrp="1"/>
          </p:cNvSpPr>
          <p:nvPr>
            <p:ph type="title"/>
          </p:nvPr>
        </p:nvSpPr>
        <p:spPr>
          <a:xfrm>
            <a:off x="132556" y="489298"/>
            <a:ext cx="8229600" cy="7794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4.1.2  AOP</a:t>
            </a:r>
            <a:r>
              <a:rPr lang="zh-CN" altLang="zh-CN" sz="3200" dirty="0">
                <a:latin typeface="+mn-lt"/>
                <a:ea typeface="+mn-ea"/>
                <a:cs typeface="+mn-ea"/>
                <a:sym typeface="+mn-lt"/>
              </a:rPr>
              <a:t>的术语</a:t>
            </a:r>
            <a:endParaRPr lang="zh-CN" altLang="en-US" sz="3200" dirty="0">
              <a:latin typeface="+mn-lt"/>
              <a:ea typeface="+mn-ea"/>
              <a:cs typeface="+mn-ea"/>
              <a:sym typeface="+mn-lt"/>
            </a:endParaRPr>
          </a:p>
        </p:txBody>
      </p:sp>
      <p:sp>
        <p:nvSpPr>
          <p:cNvPr id="17411" name="文本框 3">
            <a:extLst>
              <a:ext uri="{FF2B5EF4-FFF2-40B4-BE49-F238E27FC236}">
                <a16:creationId xmlns:a16="http://schemas.microsoft.com/office/drawing/2014/main" id="{CA95D869-84A3-4247-AB94-DF8464BB7FF4}"/>
              </a:ext>
            </a:extLst>
          </p:cNvPr>
          <p:cNvSpPr txBox="1">
            <a:spLocks noChangeArrowheads="1"/>
          </p:cNvSpPr>
          <p:nvPr/>
        </p:nvSpPr>
        <p:spPr bwMode="auto">
          <a:xfrm>
            <a:off x="170133" y="1248150"/>
            <a:ext cx="885710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1</a:t>
            </a:r>
            <a:r>
              <a:rPr lang="zh-CN" altLang="zh-CN" sz="2000" dirty="0">
                <a:solidFill>
                  <a:srgbClr val="0F06BA"/>
                </a:solidFill>
                <a:latin typeface="+mn-lt"/>
                <a:ea typeface="+mn-ea"/>
                <a:cs typeface="+mn-ea"/>
                <a:sym typeface="+mn-lt"/>
              </a:rPr>
              <a:t>．切面</a:t>
            </a:r>
          </a:p>
          <a:p>
            <a:r>
              <a:rPr lang="zh-CN" altLang="zh-CN" sz="2000" dirty="0">
                <a:latin typeface="+mn-lt"/>
                <a:ea typeface="+mn-ea"/>
                <a:cs typeface="+mn-ea"/>
                <a:sym typeface="+mn-lt"/>
              </a:rPr>
              <a:t>切面（</a:t>
            </a:r>
            <a:r>
              <a:rPr lang="en-US" altLang="zh-CN" sz="2000" dirty="0">
                <a:latin typeface="+mn-lt"/>
                <a:ea typeface="+mn-ea"/>
                <a:cs typeface="+mn-ea"/>
                <a:sym typeface="+mn-lt"/>
              </a:rPr>
              <a:t>Aspect</a:t>
            </a:r>
            <a:r>
              <a:rPr lang="zh-CN" altLang="zh-CN" sz="2000" dirty="0">
                <a:latin typeface="+mn-lt"/>
                <a:ea typeface="+mn-ea"/>
                <a:cs typeface="+mn-ea"/>
                <a:sym typeface="+mn-lt"/>
              </a:rPr>
              <a:t>）是指封装横切到系统功能（如事务处理）的类。</a:t>
            </a:r>
          </a:p>
          <a:p>
            <a:r>
              <a:rPr lang="en-US" altLang="zh-CN" sz="2000" dirty="0">
                <a:solidFill>
                  <a:srgbClr val="0F06BA"/>
                </a:solidFill>
                <a:latin typeface="+mn-lt"/>
                <a:ea typeface="+mn-ea"/>
                <a:cs typeface="+mn-ea"/>
                <a:sym typeface="+mn-lt"/>
              </a:rPr>
              <a:t>2</a:t>
            </a:r>
            <a:r>
              <a:rPr lang="zh-CN" altLang="zh-CN" sz="2000" dirty="0">
                <a:solidFill>
                  <a:srgbClr val="0F06BA"/>
                </a:solidFill>
                <a:latin typeface="+mn-lt"/>
                <a:ea typeface="+mn-ea"/>
                <a:cs typeface="+mn-ea"/>
                <a:sym typeface="+mn-lt"/>
              </a:rPr>
              <a:t>．连接点</a:t>
            </a:r>
          </a:p>
          <a:p>
            <a:r>
              <a:rPr lang="zh-CN" altLang="zh-CN" sz="2000" dirty="0">
                <a:latin typeface="+mn-lt"/>
                <a:ea typeface="+mn-ea"/>
                <a:cs typeface="+mn-ea"/>
                <a:sym typeface="+mn-lt"/>
              </a:rPr>
              <a:t>连接点（</a:t>
            </a:r>
            <a:r>
              <a:rPr lang="en-US" altLang="zh-CN" sz="2000" dirty="0" err="1">
                <a:latin typeface="+mn-lt"/>
                <a:ea typeface="+mn-ea"/>
                <a:cs typeface="+mn-ea"/>
                <a:sym typeface="+mn-lt"/>
              </a:rPr>
              <a:t>Joinpoint</a:t>
            </a:r>
            <a:r>
              <a:rPr lang="zh-CN" altLang="zh-CN" sz="2000" dirty="0">
                <a:latin typeface="+mn-lt"/>
                <a:ea typeface="+mn-ea"/>
                <a:cs typeface="+mn-ea"/>
                <a:sym typeface="+mn-lt"/>
              </a:rPr>
              <a:t>）是指程序运行中一些时间点，如方法的调用或异常的抛出</a:t>
            </a:r>
          </a:p>
          <a:p>
            <a:r>
              <a:rPr lang="en-US" altLang="zh-CN" sz="2000" dirty="0">
                <a:solidFill>
                  <a:srgbClr val="0F06BA"/>
                </a:solidFill>
                <a:latin typeface="+mn-lt"/>
                <a:ea typeface="+mn-ea"/>
                <a:cs typeface="+mn-ea"/>
                <a:sym typeface="+mn-lt"/>
              </a:rPr>
              <a:t>3</a:t>
            </a:r>
            <a:r>
              <a:rPr lang="zh-CN" altLang="zh-CN" sz="2000" dirty="0">
                <a:solidFill>
                  <a:srgbClr val="0F06BA"/>
                </a:solidFill>
                <a:latin typeface="+mn-lt"/>
                <a:ea typeface="+mn-ea"/>
                <a:cs typeface="+mn-ea"/>
                <a:sym typeface="+mn-lt"/>
              </a:rPr>
              <a:t>．切入点</a:t>
            </a:r>
          </a:p>
          <a:p>
            <a:r>
              <a:rPr lang="zh-CN" altLang="zh-CN" sz="2000" dirty="0">
                <a:latin typeface="+mn-lt"/>
                <a:ea typeface="+mn-ea"/>
                <a:cs typeface="+mn-ea"/>
                <a:sym typeface="+mn-lt"/>
              </a:rPr>
              <a:t>切入点（</a:t>
            </a:r>
            <a:r>
              <a:rPr lang="en-US" altLang="zh-CN" sz="2000" dirty="0">
                <a:latin typeface="+mn-lt"/>
                <a:ea typeface="+mn-ea"/>
                <a:cs typeface="+mn-ea"/>
                <a:sym typeface="+mn-lt"/>
              </a:rPr>
              <a:t>Pointcut</a:t>
            </a:r>
            <a:r>
              <a:rPr lang="zh-CN" altLang="zh-CN" sz="2000" dirty="0">
                <a:latin typeface="+mn-lt"/>
                <a:ea typeface="+mn-ea"/>
                <a:cs typeface="+mn-ea"/>
                <a:sym typeface="+mn-lt"/>
              </a:rPr>
              <a:t>）是指那些需要处理的连接点。在</a:t>
            </a:r>
            <a:r>
              <a:rPr lang="en-US" altLang="zh-CN" sz="2000" dirty="0">
                <a:latin typeface="+mn-lt"/>
                <a:ea typeface="+mn-ea"/>
                <a:cs typeface="+mn-ea"/>
                <a:sym typeface="+mn-lt"/>
              </a:rPr>
              <a:t>Spring AOP </a:t>
            </a:r>
            <a:r>
              <a:rPr lang="zh-CN" altLang="zh-CN" sz="2000" dirty="0">
                <a:latin typeface="+mn-lt"/>
                <a:ea typeface="+mn-ea"/>
                <a:cs typeface="+mn-ea"/>
                <a:sym typeface="+mn-lt"/>
              </a:rPr>
              <a:t>中，所有的方法执行都是连接点，而切入点是一个描述信息，它修饰的是连接点，通过切入点确定哪些连接点需要被处理。</a:t>
            </a:r>
            <a:endParaRPr lang="zh-CN" altLang="en-US" sz="2000" dirty="0">
              <a:latin typeface="+mn-lt"/>
              <a:ea typeface="+mn-ea"/>
              <a:cs typeface="+mn-ea"/>
              <a:sym typeface="+mn-lt"/>
            </a:endParaRPr>
          </a:p>
        </p:txBody>
      </p:sp>
      <p:sp>
        <p:nvSpPr>
          <p:cNvPr id="17412" name="Rectangle 2">
            <a:extLst>
              <a:ext uri="{FF2B5EF4-FFF2-40B4-BE49-F238E27FC236}">
                <a16:creationId xmlns:a16="http://schemas.microsoft.com/office/drawing/2014/main" id="{804942E8-AFD2-442E-AC16-3619B41AE0A0}"/>
              </a:ext>
            </a:extLst>
          </p:cNvPr>
          <p:cNvSpPr>
            <a:spLocks noChangeArrowheads="1"/>
          </p:cNvSpPr>
          <p:nvPr/>
        </p:nvSpPr>
        <p:spPr bwMode="auto">
          <a:xfrm>
            <a:off x="1258888" y="2835553"/>
            <a:ext cx="10394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graphicFrame>
        <p:nvGraphicFramePr>
          <p:cNvPr id="17413" name="对象 5">
            <a:extLst>
              <a:ext uri="{FF2B5EF4-FFF2-40B4-BE49-F238E27FC236}">
                <a16:creationId xmlns:a16="http://schemas.microsoft.com/office/drawing/2014/main" id="{466D4538-EABB-4F37-BAA8-D939CC28C147}"/>
              </a:ext>
            </a:extLst>
          </p:cNvPr>
          <p:cNvGraphicFramePr>
            <a:graphicFrameLocks noChangeAspect="1"/>
          </p:cNvGraphicFramePr>
          <p:nvPr>
            <p:extLst>
              <p:ext uri="{D42A27DB-BD31-4B8C-83A1-F6EECF244321}">
                <p14:modId xmlns:p14="http://schemas.microsoft.com/office/powerpoint/2010/main" val="1371863979"/>
              </p:ext>
            </p:extLst>
          </p:nvPr>
        </p:nvGraphicFramePr>
        <p:xfrm>
          <a:off x="2267744" y="3567112"/>
          <a:ext cx="5976937" cy="3290888"/>
        </p:xfrm>
        <a:graphic>
          <a:graphicData uri="http://schemas.openxmlformats.org/presentationml/2006/ole">
            <mc:AlternateContent xmlns:mc="http://schemas.openxmlformats.org/markup-compatibility/2006">
              <mc:Choice xmlns:v="urn:schemas-microsoft-com:vml" Requires="v">
                <p:oleObj name="Visio" r:id="rId2" imgW="5257936" imgH="2895635" progId="Visio.Drawing.15">
                  <p:embed/>
                </p:oleObj>
              </mc:Choice>
              <mc:Fallback>
                <p:oleObj name="Visio" r:id="rId2" imgW="5257936" imgH="2895635" progId="Visio.Drawing.15">
                  <p:embed/>
                  <p:pic>
                    <p:nvPicPr>
                      <p:cNvPr id="17413" name="对象 5">
                        <a:extLst>
                          <a:ext uri="{FF2B5EF4-FFF2-40B4-BE49-F238E27FC236}">
                            <a16:creationId xmlns:a16="http://schemas.microsoft.com/office/drawing/2014/main" id="{466D4538-EABB-4F37-BAA8-D939CC28C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67112"/>
                        <a:ext cx="5976937"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a:extLst>
              <a:ext uri="{FF2B5EF4-FFF2-40B4-BE49-F238E27FC236}">
                <a16:creationId xmlns:a16="http://schemas.microsoft.com/office/drawing/2014/main" id="{3001180C-3084-43E2-A45B-B3AE7164642C}"/>
              </a:ext>
            </a:extLst>
          </p:cNvPr>
          <p:cNvSpPr txBox="1">
            <a:spLocks noChangeArrowheads="1"/>
          </p:cNvSpPr>
          <p:nvPr/>
        </p:nvSpPr>
        <p:spPr bwMode="auto">
          <a:xfrm>
            <a:off x="251520" y="620688"/>
            <a:ext cx="8785225" cy="601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600"/>
              </a:spcAft>
            </a:pPr>
            <a:r>
              <a:rPr lang="en-US" altLang="zh-CN" sz="2000" dirty="0">
                <a:solidFill>
                  <a:srgbClr val="0F06BA"/>
                </a:solidFill>
                <a:latin typeface="+mn-lt"/>
                <a:ea typeface="+mn-ea"/>
                <a:cs typeface="+mn-ea"/>
                <a:sym typeface="+mn-lt"/>
              </a:rPr>
              <a:t>4</a:t>
            </a:r>
            <a:r>
              <a:rPr lang="zh-CN" altLang="zh-CN" sz="2000" dirty="0">
                <a:solidFill>
                  <a:srgbClr val="0F06BA"/>
                </a:solidFill>
                <a:latin typeface="+mn-lt"/>
                <a:ea typeface="+mn-ea"/>
                <a:cs typeface="+mn-ea"/>
                <a:sym typeface="+mn-lt"/>
              </a:rPr>
              <a:t>．通知（增强处理）</a:t>
            </a:r>
          </a:p>
          <a:p>
            <a:pPr>
              <a:spcAft>
                <a:spcPts val="600"/>
              </a:spcAft>
            </a:pPr>
            <a:r>
              <a:rPr lang="zh-CN" altLang="zh-CN" sz="2000" dirty="0">
                <a:latin typeface="+mn-lt"/>
                <a:ea typeface="+mn-ea"/>
                <a:cs typeface="+mn-ea"/>
                <a:sym typeface="+mn-lt"/>
              </a:rPr>
              <a:t>由切面添加到特定的连接点（满足切入点规则）的一段代码，即在定义好的切入点处所要执行的程序代码。可以将其理解为切面开启后，切面的方法。因此，通知是切面的具体实现。</a:t>
            </a:r>
          </a:p>
          <a:p>
            <a:pPr>
              <a:spcAft>
                <a:spcPts val="600"/>
              </a:spcAft>
            </a:pPr>
            <a:r>
              <a:rPr lang="en-US" altLang="zh-CN" sz="2000" dirty="0">
                <a:solidFill>
                  <a:srgbClr val="0F06BA"/>
                </a:solidFill>
                <a:latin typeface="+mn-lt"/>
                <a:ea typeface="+mn-ea"/>
                <a:cs typeface="+mn-ea"/>
                <a:sym typeface="+mn-lt"/>
              </a:rPr>
              <a:t>5</a:t>
            </a:r>
            <a:r>
              <a:rPr lang="zh-CN" altLang="zh-CN" sz="2000" dirty="0">
                <a:solidFill>
                  <a:srgbClr val="0F06BA"/>
                </a:solidFill>
                <a:latin typeface="+mn-lt"/>
                <a:ea typeface="+mn-ea"/>
                <a:cs typeface="+mn-ea"/>
                <a:sym typeface="+mn-lt"/>
              </a:rPr>
              <a:t>．引入</a:t>
            </a:r>
          </a:p>
          <a:p>
            <a:pPr>
              <a:spcAft>
                <a:spcPts val="600"/>
              </a:spcAft>
            </a:pPr>
            <a:r>
              <a:rPr lang="zh-CN" altLang="zh-CN" sz="2000" dirty="0">
                <a:latin typeface="+mn-lt"/>
                <a:ea typeface="+mn-ea"/>
                <a:cs typeface="+mn-ea"/>
                <a:sym typeface="+mn-lt"/>
              </a:rPr>
              <a:t>引入（</a:t>
            </a:r>
            <a:r>
              <a:rPr lang="en-US" altLang="zh-CN" sz="2000" dirty="0">
                <a:latin typeface="+mn-lt"/>
                <a:ea typeface="+mn-ea"/>
                <a:cs typeface="+mn-ea"/>
                <a:sym typeface="+mn-lt"/>
              </a:rPr>
              <a:t>Introduction</a:t>
            </a:r>
            <a:r>
              <a:rPr lang="zh-CN" altLang="zh-CN" sz="2000" dirty="0">
                <a:latin typeface="+mn-lt"/>
                <a:ea typeface="+mn-ea"/>
                <a:cs typeface="+mn-ea"/>
                <a:sym typeface="+mn-lt"/>
              </a:rPr>
              <a:t>）允许在现有的实现类中添加自定义的方法和属性。</a:t>
            </a:r>
          </a:p>
          <a:p>
            <a:pPr>
              <a:spcAft>
                <a:spcPts val="600"/>
              </a:spcAft>
            </a:pPr>
            <a:r>
              <a:rPr lang="en-US" altLang="zh-CN" sz="2000" dirty="0">
                <a:solidFill>
                  <a:srgbClr val="0F06BA"/>
                </a:solidFill>
                <a:latin typeface="+mn-lt"/>
                <a:ea typeface="+mn-ea"/>
                <a:cs typeface="+mn-ea"/>
                <a:sym typeface="+mn-lt"/>
              </a:rPr>
              <a:t>6</a:t>
            </a:r>
            <a:r>
              <a:rPr lang="zh-CN" altLang="zh-CN" sz="2000" dirty="0">
                <a:solidFill>
                  <a:srgbClr val="0F06BA"/>
                </a:solidFill>
                <a:latin typeface="+mn-lt"/>
                <a:ea typeface="+mn-ea"/>
                <a:cs typeface="+mn-ea"/>
                <a:sym typeface="+mn-lt"/>
              </a:rPr>
              <a:t>．目标对象</a:t>
            </a:r>
          </a:p>
          <a:p>
            <a:pPr>
              <a:spcAft>
                <a:spcPts val="600"/>
              </a:spcAft>
            </a:pPr>
            <a:r>
              <a:rPr lang="zh-CN" altLang="zh-CN" sz="2000" dirty="0">
                <a:latin typeface="+mn-lt"/>
                <a:ea typeface="+mn-ea"/>
                <a:cs typeface="+mn-ea"/>
                <a:sym typeface="+mn-lt"/>
              </a:rPr>
              <a:t>目标对象（</a:t>
            </a:r>
            <a:r>
              <a:rPr lang="en-US" altLang="zh-CN" sz="2000" dirty="0">
                <a:latin typeface="+mn-lt"/>
                <a:ea typeface="+mn-ea"/>
                <a:cs typeface="+mn-ea"/>
                <a:sym typeface="+mn-lt"/>
              </a:rPr>
              <a:t>Target Object</a:t>
            </a:r>
            <a:r>
              <a:rPr lang="zh-CN" altLang="zh-CN" sz="2000" dirty="0">
                <a:latin typeface="+mn-lt"/>
                <a:ea typeface="+mn-ea"/>
                <a:cs typeface="+mn-ea"/>
                <a:sym typeface="+mn-lt"/>
              </a:rPr>
              <a:t>）是指所有被通知的对象。如果</a:t>
            </a:r>
            <a:r>
              <a:rPr lang="en-US" altLang="zh-CN" sz="2000" dirty="0">
                <a:latin typeface="+mn-lt"/>
                <a:ea typeface="+mn-ea"/>
                <a:cs typeface="+mn-ea"/>
                <a:sym typeface="+mn-lt"/>
              </a:rPr>
              <a:t>AOP </a:t>
            </a:r>
            <a:r>
              <a:rPr lang="zh-CN" altLang="zh-CN" sz="2000" dirty="0">
                <a:latin typeface="+mn-lt"/>
                <a:ea typeface="+mn-ea"/>
                <a:cs typeface="+mn-ea"/>
                <a:sym typeface="+mn-lt"/>
              </a:rPr>
              <a:t>框架使用运行时代理的方式（动态的</a:t>
            </a:r>
            <a:r>
              <a:rPr lang="en-US" altLang="zh-CN" sz="2000" dirty="0">
                <a:latin typeface="+mn-lt"/>
                <a:ea typeface="+mn-ea"/>
                <a:cs typeface="+mn-ea"/>
                <a:sym typeface="+mn-lt"/>
              </a:rPr>
              <a:t>AOP</a:t>
            </a:r>
            <a:r>
              <a:rPr lang="zh-CN" altLang="zh-CN" sz="2000" dirty="0">
                <a:latin typeface="+mn-lt"/>
                <a:ea typeface="+mn-ea"/>
                <a:cs typeface="+mn-ea"/>
                <a:sym typeface="+mn-lt"/>
              </a:rPr>
              <a:t>）来实现切面，那么通知对象总是一个代理对象。</a:t>
            </a:r>
          </a:p>
          <a:p>
            <a:pPr>
              <a:spcAft>
                <a:spcPts val="600"/>
              </a:spcAft>
            </a:pPr>
            <a:r>
              <a:rPr lang="en-US" altLang="zh-CN" sz="2000" dirty="0">
                <a:solidFill>
                  <a:srgbClr val="0F06BA"/>
                </a:solidFill>
                <a:latin typeface="+mn-lt"/>
                <a:ea typeface="+mn-ea"/>
                <a:cs typeface="+mn-ea"/>
                <a:sym typeface="+mn-lt"/>
              </a:rPr>
              <a:t>7</a:t>
            </a:r>
            <a:r>
              <a:rPr lang="zh-CN" altLang="zh-CN" sz="2000" dirty="0">
                <a:solidFill>
                  <a:srgbClr val="0F06BA"/>
                </a:solidFill>
                <a:latin typeface="+mn-lt"/>
                <a:ea typeface="+mn-ea"/>
                <a:cs typeface="+mn-ea"/>
                <a:sym typeface="+mn-lt"/>
              </a:rPr>
              <a:t>．代理</a:t>
            </a:r>
          </a:p>
          <a:p>
            <a:pPr>
              <a:spcAft>
                <a:spcPts val="600"/>
              </a:spcAft>
            </a:pPr>
            <a:r>
              <a:rPr lang="zh-CN" altLang="zh-CN" sz="2000" dirty="0">
                <a:latin typeface="+mn-lt"/>
                <a:ea typeface="+mn-ea"/>
                <a:cs typeface="+mn-ea"/>
                <a:sym typeface="+mn-lt"/>
              </a:rPr>
              <a:t>代理（</a:t>
            </a:r>
            <a:r>
              <a:rPr lang="en-US" altLang="zh-CN" sz="2000" dirty="0">
                <a:latin typeface="+mn-lt"/>
                <a:ea typeface="+mn-ea"/>
                <a:cs typeface="+mn-ea"/>
                <a:sym typeface="+mn-lt"/>
              </a:rPr>
              <a:t>Proxy</a:t>
            </a:r>
            <a:r>
              <a:rPr lang="zh-CN" altLang="zh-CN" sz="2000" dirty="0">
                <a:latin typeface="+mn-lt"/>
                <a:ea typeface="+mn-ea"/>
                <a:cs typeface="+mn-ea"/>
                <a:sym typeface="+mn-lt"/>
              </a:rPr>
              <a:t>）是通知应用到目标对象之后，被动态创建的对象。</a:t>
            </a:r>
          </a:p>
          <a:p>
            <a:pPr>
              <a:spcAft>
                <a:spcPts val="600"/>
              </a:spcAft>
            </a:pPr>
            <a:r>
              <a:rPr lang="en-US" altLang="zh-CN" sz="2000" dirty="0">
                <a:solidFill>
                  <a:srgbClr val="0F06BA"/>
                </a:solidFill>
                <a:latin typeface="+mn-lt"/>
                <a:ea typeface="+mn-ea"/>
                <a:cs typeface="+mn-ea"/>
                <a:sym typeface="+mn-lt"/>
              </a:rPr>
              <a:t>8</a:t>
            </a:r>
            <a:r>
              <a:rPr lang="zh-CN" altLang="zh-CN" sz="2000" dirty="0">
                <a:solidFill>
                  <a:srgbClr val="0F06BA"/>
                </a:solidFill>
                <a:latin typeface="+mn-lt"/>
                <a:ea typeface="+mn-ea"/>
                <a:cs typeface="+mn-ea"/>
                <a:sym typeface="+mn-lt"/>
              </a:rPr>
              <a:t>．组入</a:t>
            </a:r>
          </a:p>
          <a:p>
            <a:pPr>
              <a:spcAft>
                <a:spcPts val="600"/>
              </a:spcAft>
            </a:pPr>
            <a:r>
              <a:rPr lang="zh-CN" altLang="zh-CN" sz="2000" dirty="0">
                <a:latin typeface="+mn-lt"/>
                <a:ea typeface="+mn-ea"/>
                <a:cs typeface="+mn-ea"/>
                <a:sym typeface="+mn-lt"/>
              </a:rPr>
              <a:t>组入（</a:t>
            </a:r>
            <a:r>
              <a:rPr lang="en-US" altLang="zh-CN" sz="2000" dirty="0">
                <a:latin typeface="+mn-lt"/>
                <a:ea typeface="+mn-ea"/>
                <a:cs typeface="+mn-ea"/>
                <a:sym typeface="+mn-lt"/>
              </a:rPr>
              <a:t>Weaving</a:t>
            </a:r>
            <a:r>
              <a:rPr lang="zh-CN" altLang="zh-CN" sz="2000" dirty="0">
                <a:latin typeface="+mn-lt"/>
                <a:ea typeface="+mn-ea"/>
                <a:cs typeface="+mn-ea"/>
                <a:sym typeface="+mn-lt"/>
              </a:rPr>
              <a:t>）是将切面代码插入到目标对象上，从而生成代理对象的过程。根据不同的实现技术，</a:t>
            </a:r>
            <a:r>
              <a:rPr lang="en-US" altLang="zh-CN" sz="2000" dirty="0">
                <a:latin typeface="+mn-lt"/>
                <a:ea typeface="+mn-ea"/>
                <a:cs typeface="+mn-ea"/>
                <a:sym typeface="+mn-lt"/>
              </a:rPr>
              <a:t>AOP</a:t>
            </a:r>
            <a:r>
              <a:rPr lang="zh-CN" altLang="zh-CN" sz="2000" dirty="0">
                <a:latin typeface="+mn-lt"/>
                <a:ea typeface="+mn-ea"/>
                <a:cs typeface="+mn-ea"/>
                <a:sym typeface="+mn-lt"/>
              </a:rPr>
              <a:t>织入有三种方式：编译器织入，需要有特殊的</a:t>
            </a:r>
            <a:r>
              <a:rPr lang="en-US" altLang="zh-CN" sz="2000" dirty="0">
                <a:latin typeface="+mn-lt"/>
                <a:ea typeface="+mn-ea"/>
                <a:cs typeface="+mn-ea"/>
                <a:sym typeface="+mn-lt"/>
              </a:rPr>
              <a:t>Java</a:t>
            </a:r>
            <a:r>
              <a:rPr lang="zh-CN" altLang="zh-CN" sz="2000" dirty="0">
                <a:latin typeface="+mn-lt"/>
                <a:ea typeface="+mn-ea"/>
                <a:cs typeface="+mn-ea"/>
                <a:sym typeface="+mn-lt"/>
              </a:rPr>
              <a:t>编译器；类装载期织入，需要有特殊的类装载器；动态代理织入，在运行期为目标类添加通知生成子类的方式。</a:t>
            </a:r>
            <a:r>
              <a:rPr lang="en-US" altLang="zh-CN" sz="2000" dirty="0">
                <a:latin typeface="+mn-lt"/>
                <a:ea typeface="+mn-ea"/>
                <a:cs typeface="+mn-ea"/>
                <a:sym typeface="+mn-lt"/>
              </a:rPr>
              <a:t>Spring AOP</a:t>
            </a:r>
            <a:r>
              <a:rPr lang="zh-CN" altLang="zh-CN" sz="2000" dirty="0">
                <a:latin typeface="+mn-lt"/>
                <a:ea typeface="+mn-ea"/>
                <a:cs typeface="+mn-ea"/>
                <a:sym typeface="+mn-lt"/>
              </a:rPr>
              <a:t>框架默认采用动态代理织入，而</a:t>
            </a:r>
            <a:r>
              <a:rPr lang="en-US" altLang="zh-CN" sz="2000" dirty="0">
                <a:latin typeface="+mn-lt"/>
                <a:ea typeface="+mn-ea"/>
                <a:cs typeface="+mn-ea"/>
                <a:sym typeface="+mn-lt"/>
              </a:rPr>
              <a:t>AspectJ</a:t>
            </a:r>
            <a:r>
              <a:rPr lang="zh-CN" altLang="zh-CN" sz="2000" dirty="0">
                <a:latin typeface="+mn-lt"/>
                <a:ea typeface="+mn-ea"/>
                <a:cs typeface="+mn-ea"/>
                <a:sym typeface="+mn-lt"/>
              </a:rPr>
              <a:t>（基于</a:t>
            </a:r>
            <a:r>
              <a:rPr lang="en-US" altLang="zh-CN" sz="2000" dirty="0">
                <a:latin typeface="+mn-lt"/>
                <a:ea typeface="+mn-ea"/>
                <a:cs typeface="+mn-ea"/>
                <a:sym typeface="+mn-lt"/>
              </a:rPr>
              <a:t>Java</a:t>
            </a:r>
            <a:r>
              <a:rPr lang="zh-CN" altLang="zh-CN" sz="2000" dirty="0">
                <a:latin typeface="+mn-lt"/>
                <a:ea typeface="+mn-ea"/>
                <a:cs typeface="+mn-ea"/>
                <a:sym typeface="+mn-lt"/>
              </a:rPr>
              <a:t>语言的</a:t>
            </a:r>
            <a:r>
              <a:rPr lang="en-US" altLang="zh-CN" sz="2000" dirty="0">
                <a:latin typeface="+mn-lt"/>
                <a:ea typeface="+mn-ea"/>
                <a:cs typeface="+mn-ea"/>
                <a:sym typeface="+mn-lt"/>
              </a:rPr>
              <a:t>AOP</a:t>
            </a:r>
            <a:r>
              <a:rPr lang="zh-CN" altLang="zh-CN" sz="2000" dirty="0">
                <a:latin typeface="+mn-lt"/>
                <a:ea typeface="+mn-ea"/>
                <a:cs typeface="+mn-ea"/>
                <a:sym typeface="+mn-lt"/>
              </a:rPr>
              <a:t>框架）采用编译器织入和类装载期织入。</a:t>
            </a:r>
            <a:endParaRPr lang="zh-CN" altLang="en-US" sz="2000" dirty="0">
              <a:latin typeface="+mn-lt"/>
              <a:ea typeface="+mn-ea"/>
              <a:cs typeface="+mn-ea"/>
              <a:sym typeface="+mn-lt"/>
            </a:endParaRP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E198E76-EB81-4181-A941-85D3DF421955}"/>
              </a:ext>
            </a:extLst>
          </p:cNvPr>
          <p:cNvSpPr>
            <a:spLocks noGrp="1"/>
          </p:cNvSpPr>
          <p:nvPr>
            <p:ph type="title"/>
          </p:nvPr>
        </p:nvSpPr>
        <p:spPr>
          <a:xfrm>
            <a:off x="322263" y="476672"/>
            <a:ext cx="8229600" cy="9223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4.2  </a:t>
            </a:r>
            <a:r>
              <a:rPr lang="zh-CN" altLang="zh-CN" sz="3200" dirty="0">
                <a:latin typeface="+mn-lt"/>
                <a:ea typeface="+mn-ea"/>
                <a:cs typeface="+mn-ea"/>
                <a:sym typeface="+mn-lt"/>
              </a:rPr>
              <a:t>动态代理</a:t>
            </a:r>
            <a:endParaRPr lang="zh-CN" altLang="en-US" sz="3200" dirty="0">
              <a:latin typeface="+mn-lt"/>
              <a:ea typeface="+mn-ea"/>
              <a:cs typeface="+mn-ea"/>
              <a:sym typeface="+mn-lt"/>
            </a:endParaRPr>
          </a:p>
        </p:txBody>
      </p:sp>
      <p:sp>
        <p:nvSpPr>
          <p:cNvPr id="19459" name="文本框 3">
            <a:extLst>
              <a:ext uri="{FF2B5EF4-FFF2-40B4-BE49-F238E27FC236}">
                <a16:creationId xmlns:a16="http://schemas.microsoft.com/office/drawing/2014/main" id="{982912D6-7213-4B01-BA74-EBD43A5E6009}"/>
              </a:ext>
            </a:extLst>
          </p:cNvPr>
          <p:cNvSpPr txBox="1">
            <a:spLocks noChangeArrowheads="1"/>
          </p:cNvSpPr>
          <p:nvPr/>
        </p:nvSpPr>
        <p:spPr bwMode="auto">
          <a:xfrm>
            <a:off x="322263" y="1557338"/>
            <a:ext cx="85709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latin typeface="+mn-lt"/>
                <a:ea typeface="+mn-ea"/>
                <a:cs typeface="+mn-ea"/>
                <a:sym typeface="+mn-lt"/>
              </a:rPr>
              <a:t>目前，</a:t>
            </a:r>
            <a:r>
              <a:rPr lang="en-US" altLang="zh-CN" sz="2400" b="1">
                <a:latin typeface="+mn-lt"/>
                <a:ea typeface="+mn-ea"/>
                <a:cs typeface="+mn-ea"/>
                <a:sym typeface="+mn-lt"/>
              </a:rPr>
              <a:t>Spring AOP</a:t>
            </a:r>
            <a:r>
              <a:rPr lang="zh-CN" altLang="zh-CN" sz="2400" b="1">
                <a:latin typeface="+mn-lt"/>
                <a:ea typeface="+mn-ea"/>
                <a:cs typeface="+mn-ea"/>
                <a:sym typeface="+mn-lt"/>
              </a:rPr>
              <a:t>中常用</a:t>
            </a:r>
            <a:r>
              <a:rPr lang="en-US" altLang="zh-CN" sz="2400" b="1">
                <a:latin typeface="+mn-lt"/>
                <a:ea typeface="+mn-ea"/>
                <a:cs typeface="+mn-ea"/>
                <a:sym typeface="+mn-lt"/>
              </a:rPr>
              <a:t>JDK</a:t>
            </a:r>
            <a:r>
              <a:rPr lang="zh-CN" altLang="zh-CN" sz="2400" b="1">
                <a:latin typeface="+mn-lt"/>
                <a:ea typeface="+mn-ea"/>
                <a:cs typeface="+mn-ea"/>
                <a:sym typeface="+mn-lt"/>
              </a:rPr>
              <a:t>和</a:t>
            </a:r>
            <a:r>
              <a:rPr lang="en-US" altLang="zh-CN" sz="2400" b="1">
                <a:latin typeface="+mn-lt"/>
                <a:ea typeface="+mn-ea"/>
                <a:cs typeface="+mn-ea"/>
                <a:sym typeface="+mn-lt"/>
              </a:rPr>
              <a:t>CGLIB</a:t>
            </a:r>
            <a:r>
              <a:rPr lang="zh-CN" altLang="zh-CN" sz="2400" b="1">
                <a:latin typeface="+mn-lt"/>
                <a:ea typeface="+mn-ea"/>
                <a:cs typeface="+mn-ea"/>
                <a:sym typeface="+mn-lt"/>
              </a:rPr>
              <a:t>两种动态代理技术。</a:t>
            </a:r>
            <a:endParaRPr lang="zh-CN" altLang="en-US" sz="2400" b="1">
              <a:latin typeface="+mn-lt"/>
              <a:ea typeface="+mn-ea"/>
              <a:cs typeface="+mn-ea"/>
              <a:sym typeface="+mn-lt"/>
            </a:endParaRPr>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7846AFBD-1CC4-42F4-979A-53BDDD703876}"/>
              </a:ext>
            </a:extLst>
          </p:cNvPr>
          <p:cNvSpPr>
            <a:spLocks noGrp="1"/>
          </p:cNvSpPr>
          <p:nvPr>
            <p:ph type="title"/>
          </p:nvPr>
        </p:nvSpPr>
        <p:spPr>
          <a:xfrm>
            <a:off x="186983" y="485775"/>
            <a:ext cx="77724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4.2.1  JDK</a:t>
            </a:r>
            <a:r>
              <a:rPr lang="zh-CN" altLang="zh-CN" sz="3200" dirty="0">
                <a:latin typeface="+mn-lt"/>
                <a:ea typeface="+mn-ea"/>
                <a:cs typeface="+mn-ea"/>
                <a:sym typeface="+mn-lt"/>
              </a:rPr>
              <a:t>动态代理</a:t>
            </a:r>
            <a:endParaRPr lang="zh-CN" altLang="en-US" sz="3200" dirty="0">
              <a:latin typeface="+mn-lt"/>
              <a:ea typeface="+mn-ea"/>
              <a:cs typeface="+mn-ea"/>
              <a:sym typeface="+mn-lt"/>
            </a:endParaRPr>
          </a:p>
        </p:txBody>
      </p:sp>
      <p:sp>
        <p:nvSpPr>
          <p:cNvPr id="20483" name="文本框 3">
            <a:extLst>
              <a:ext uri="{FF2B5EF4-FFF2-40B4-BE49-F238E27FC236}">
                <a16:creationId xmlns:a16="http://schemas.microsoft.com/office/drawing/2014/main" id="{19DEB378-7FCB-4715-877F-AF8F5A71C35D}"/>
              </a:ext>
            </a:extLst>
          </p:cNvPr>
          <p:cNvSpPr txBox="1">
            <a:spLocks noChangeArrowheads="1"/>
          </p:cNvSpPr>
          <p:nvPr/>
        </p:nvSpPr>
        <p:spPr bwMode="auto">
          <a:xfrm>
            <a:off x="287461" y="1556792"/>
            <a:ext cx="856907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JDK</a:t>
            </a:r>
            <a:r>
              <a:rPr lang="zh-CN" altLang="zh-CN" sz="2000" dirty="0">
                <a:latin typeface="+mn-lt"/>
                <a:ea typeface="+mn-ea"/>
                <a:cs typeface="+mn-ea"/>
                <a:sym typeface="+mn-lt"/>
              </a:rPr>
              <a:t>动态代理是</a:t>
            </a:r>
            <a:r>
              <a:rPr lang="en-US" altLang="zh-CN" sz="2000" dirty="0">
                <a:latin typeface="+mn-lt"/>
                <a:ea typeface="+mn-ea"/>
                <a:cs typeface="+mn-ea"/>
                <a:sym typeface="+mn-lt"/>
              </a:rPr>
              <a:t>java.lang.reflect.*</a:t>
            </a:r>
            <a:r>
              <a:rPr lang="zh-CN" altLang="zh-CN" sz="2000" dirty="0">
                <a:latin typeface="+mn-lt"/>
                <a:ea typeface="+mn-ea"/>
                <a:cs typeface="+mn-ea"/>
                <a:sym typeface="+mn-lt"/>
              </a:rPr>
              <a:t>包提供的方式，它必须借助一个接口才能产生代理对象。因此，对于使用业务接口的类，</a:t>
            </a:r>
            <a:r>
              <a:rPr lang="en-US" altLang="zh-CN" sz="2000" dirty="0">
                <a:latin typeface="+mn-lt"/>
                <a:ea typeface="+mn-ea"/>
                <a:cs typeface="+mn-ea"/>
                <a:sym typeface="+mn-lt"/>
              </a:rPr>
              <a:t>Spring</a:t>
            </a:r>
            <a:r>
              <a:rPr lang="zh-CN" altLang="zh-CN" sz="2000" dirty="0">
                <a:latin typeface="+mn-lt"/>
                <a:ea typeface="+mn-ea"/>
                <a:cs typeface="+mn-ea"/>
                <a:sym typeface="+mn-lt"/>
              </a:rPr>
              <a:t>默认使用</a:t>
            </a:r>
            <a:r>
              <a:rPr lang="en-US" altLang="zh-CN" sz="2000" dirty="0">
                <a:latin typeface="+mn-lt"/>
                <a:ea typeface="+mn-ea"/>
                <a:cs typeface="+mn-ea"/>
                <a:sym typeface="+mn-lt"/>
              </a:rPr>
              <a:t>JDK</a:t>
            </a:r>
            <a:r>
              <a:rPr lang="zh-CN" altLang="zh-CN" sz="2000" dirty="0">
                <a:latin typeface="+mn-lt"/>
                <a:ea typeface="+mn-ea"/>
                <a:cs typeface="+mn-ea"/>
                <a:sym typeface="+mn-lt"/>
              </a:rPr>
              <a:t>动态代理实现</a:t>
            </a:r>
            <a:r>
              <a:rPr lang="en-US" altLang="zh-CN" sz="2000" dirty="0">
                <a:latin typeface="+mn-lt"/>
                <a:ea typeface="+mn-ea"/>
                <a:cs typeface="+mn-ea"/>
                <a:sym typeface="+mn-lt"/>
              </a:rPr>
              <a:t>AOP</a:t>
            </a:r>
            <a:r>
              <a:rPr lang="zh-CN" altLang="zh-CN" sz="2000" dirty="0">
                <a:latin typeface="+mn-lt"/>
                <a:ea typeface="+mn-ea"/>
                <a:cs typeface="+mn-ea"/>
                <a:sym typeface="+mn-lt"/>
              </a:rPr>
              <a:t>。</a:t>
            </a:r>
            <a:endParaRPr lang="zh-CN" altLang="en-US" sz="2000" dirty="0">
              <a:latin typeface="+mn-lt"/>
              <a:ea typeface="+mn-ea"/>
              <a:cs typeface="+mn-ea"/>
              <a:sym typeface="+mn-lt"/>
            </a:endParaRP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3">
            <a:extLst>
              <a:ext uri="{FF2B5EF4-FFF2-40B4-BE49-F238E27FC236}">
                <a16:creationId xmlns:a16="http://schemas.microsoft.com/office/drawing/2014/main" id="{581B9444-DC55-48CD-BD14-C3E14478869C}"/>
              </a:ext>
            </a:extLst>
          </p:cNvPr>
          <p:cNvSpPr txBox="1">
            <a:spLocks noChangeArrowheads="1"/>
          </p:cNvSpPr>
          <p:nvPr/>
        </p:nvSpPr>
        <p:spPr bwMode="auto">
          <a:xfrm>
            <a:off x="170420" y="663576"/>
            <a:ext cx="8713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b="1" dirty="0">
                <a:latin typeface="+mn-lt"/>
                <a:ea typeface="+mn-ea"/>
                <a:cs typeface="+mn-ea"/>
                <a:sym typeface="+mn-lt"/>
              </a:rPr>
              <a:t>下面通过一个实例演示使用</a:t>
            </a:r>
            <a:r>
              <a:rPr lang="en-US" altLang="zh-CN" sz="2000" b="1" dirty="0">
                <a:latin typeface="+mn-lt"/>
                <a:ea typeface="+mn-ea"/>
                <a:cs typeface="+mn-ea"/>
                <a:sym typeface="+mn-lt"/>
              </a:rPr>
              <a:t>JDK</a:t>
            </a:r>
            <a:r>
              <a:rPr lang="zh-CN" altLang="zh-CN" sz="2000" b="1" dirty="0">
                <a:latin typeface="+mn-lt"/>
                <a:ea typeface="+mn-ea"/>
                <a:cs typeface="+mn-ea"/>
                <a:sym typeface="+mn-lt"/>
              </a:rPr>
              <a:t>动态代理实现</a:t>
            </a:r>
            <a:r>
              <a:rPr lang="en-US" altLang="zh-CN" sz="2000" b="1" dirty="0">
                <a:latin typeface="+mn-lt"/>
                <a:ea typeface="+mn-ea"/>
                <a:cs typeface="+mn-ea"/>
                <a:sym typeface="+mn-lt"/>
              </a:rPr>
              <a:t>Spring AOP</a:t>
            </a:r>
            <a:endParaRPr lang="zh-CN" altLang="en-US" sz="2000" b="1" dirty="0">
              <a:latin typeface="+mn-lt"/>
              <a:ea typeface="+mn-ea"/>
              <a:cs typeface="+mn-ea"/>
              <a:sym typeface="+mn-lt"/>
            </a:endParaRPr>
          </a:p>
        </p:txBody>
      </p:sp>
      <p:sp>
        <p:nvSpPr>
          <p:cNvPr id="21507" name="文本框 4">
            <a:extLst>
              <a:ext uri="{FF2B5EF4-FFF2-40B4-BE49-F238E27FC236}">
                <a16:creationId xmlns:a16="http://schemas.microsoft.com/office/drawing/2014/main" id="{893E500A-0B1B-401D-ABBE-EF98E0E7DEA4}"/>
              </a:ext>
            </a:extLst>
          </p:cNvPr>
          <p:cNvSpPr txBox="1">
            <a:spLocks noChangeArrowheads="1"/>
          </p:cNvSpPr>
          <p:nvPr/>
        </p:nvSpPr>
        <p:spPr bwMode="auto">
          <a:xfrm>
            <a:off x="250825" y="1125538"/>
            <a:ext cx="856932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pPr>
            <a:r>
              <a:rPr lang="en-US" altLang="zh-CN" sz="2000" dirty="0">
                <a:solidFill>
                  <a:srgbClr val="0F06BA"/>
                </a:solidFill>
                <a:latin typeface="+mn-lt"/>
                <a:ea typeface="+mn-ea"/>
                <a:cs typeface="+mn-ea"/>
                <a:sym typeface="+mn-lt"/>
              </a:rPr>
              <a:t>1</a:t>
            </a:r>
            <a:r>
              <a:rPr lang="zh-CN" altLang="zh-CN" sz="2000" dirty="0">
                <a:solidFill>
                  <a:srgbClr val="0F06BA"/>
                </a:solidFill>
                <a:latin typeface="+mn-lt"/>
                <a:ea typeface="+mn-ea"/>
                <a:cs typeface="+mn-ea"/>
                <a:sym typeface="+mn-lt"/>
              </a:rPr>
              <a:t>．创建应用</a:t>
            </a:r>
          </a:p>
          <a:p>
            <a:pPr>
              <a:spcBef>
                <a:spcPts val="600"/>
              </a:spcBef>
              <a:spcAft>
                <a:spcPts val="600"/>
              </a:spcAft>
            </a:pPr>
            <a:r>
              <a:rPr lang="zh-CN" altLang="zh-CN" sz="2000" dirty="0">
                <a:latin typeface="+mn-lt"/>
                <a:ea typeface="+mn-ea"/>
                <a:cs typeface="+mn-ea"/>
                <a:sym typeface="+mn-lt"/>
              </a:rPr>
              <a:t>创建一个名为</a:t>
            </a:r>
            <a:r>
              <a:rPr lang="en-US" altLang="zh-CN" sz="2000" dirty="0">
                <a:latin typeface="+mn-lt"/>
                <a:ea typeface="+mn-ea"/>
                <a:cs typeface="+mn-ea"/>
                <a:sym typeface="+mn-lt"/>
              </a:rPr>
              <a:t>ch4</a:t>
            </a:r>
            <a:r>
              <a:rPr lang="zh-CN" altLang="zh-CN" sz="2000" dirty="0">
                <a:latin typeface="+mn-lt"/>
                <a:ea typeface="+mn-ea"/>
                <a:cs typeface="+mn-ea"/>
                <a:sym typeface="+mn-lt"/>
              </a:rPr>
              <a:t>的</a:t>
            </a:r>
            <a:r>
              <a:rPr lang="en-US" altLang="zh-CN" sz="2000" dirty="0">
                <a:latin typeface="+mn-lt"/>
                <a:ea typeface="+mn-ea"/>
                <a:cs typeface="+mn-ea"/>
                <a:sym typeface="+mn-lt"/>
              </a:rPr>
              <a:t>Web</a:t>
            </a:r>
            <a:r>
              <a:rPr lang="zh-CN" altLang="zh-CN" sz="2000" dirty="0">
                <a:latin typeface="+mn-lt"/>
                <a:ea typeface="+mn-ea"/>
                <a:cs typeface="+mn-ea"/>
                <a:sym typeface="+mn-lt"/>
              </a:rPr>
              <a:t>应用，并导入所需的</a:t>
            </a:r>
            <a:r>
              <a:rPr lang="en-US" altLang="zh-CN" sz="2000" dirty="0">
                <a:latin typeface="+mn-lt"/>
                <a:ea typeface="+mn-ea"/>
                <a:cs typeface="+mn-ea"/>
                <a:sym typeface="+mn-lt"/>
              </a:rPr>
              <a:t>JAR</a:t>
            </a:r>
            <a:r>
              <a:rPr lang="zh-CN" altLang="zh-CN" sz="2000" dirty="0">
                <a:latin typeface="+mn-lt"/>
                <a:ea typeface="+mn-ea"/>
                <a:cs typeface="+mn-ea"/>
                <a:sym typeface="+mn-lt"/>
              </a:rPr>
              <a:t>包。</a:t>
            </a:r>
          </a:p>
          <a:p>
            <a:pPr>
              <a:spcBef>
                <a:spcPts val="600"/>
              </a:spcBef>
              <a:spcAft>
                <a:spcPts val="600"/>
              </a:spcAft>
            </a:pPr>
            <a:r>
              <a:rPr lang="en-US" altLang="zh-CN" sz="2000" dirty="0">
                <a:solidFill>
                  <a:srgbClr val="0F06BA"/>
                </a:solidFill>
                <a:latin typeface="+mn-lt"/>
                <a:ea typeface="+mn-ea"/>
                <a:cs typeface="+mn-ea"/>
                <a:sym typeface="+mn-lt"/>
              </a:rPr>
              <a:t>2</a:t>
            </a:r>
            <a:r>
              <a:rPr lang="zh-CN" altLang="zh-CN" sz="2000" dirty="0">
                <a:solidFill>
                  <a:srgbClr val="0F06BA"/>
                </a:solidFill>
                <a:latin typeface="+mn-lt"/>
                <a:ea typeface="+mn-ea"/>
                <a:cs typeface="+mn-ea"/>
                <a:sym typeface="+mn-lt"/>
              </a:rPr>
              <a:t>．创建接口及实现类</a:t>
            </a:r>
          </a:p>
          <a:p>
            <a:pPr>
              <a:spcBef>
                <a:spcPts val="600"/>
              </a:spcBef>
              <a:spcAft>
                <a:spcPts val="600"/>
              </a:spcAft>
            </a:pPr>
            <a:r>
              <a:rPr lang="zh-CN" altLang="zh-CN" sz="2000" dirty="0">
                <a:latin typeface="+mn-lt"/>
                <a:ea typeface="+mn-ea"/>
                <a:cs typeface="+mn-ea"/>
                <a:sym typeface="+mn-lt"/>
              </a:rPr>
              <a:t>在</a:t>
            </a:r>
            <a:r>
              <a:rPr lang="en-US" altLang="zh-CN" sz="2000" dirty="0">
                <a:latin typeface="+mn-lt"/>
                <a:ea typeface="+mn-ea"/>
                <a:cs typeface="+mn-ea"/>
                <a:sym typeface="+mn-lt"/>
              </a:rPr>
              <a:t>ch4</a:t>
            </a:r>
            <a:r>
              <a:rPr lang="zh-CN" altLang="zh-CN" sz="2000" dirty="0">
                <a:latin typeface="+mn-lt"/>
                <a:ea typeface="+mn-ea"/>
                <a:cs typeface="+mn-ea"/>
                <a:sym typeface="+mn-lt"/>
              </a:rPr>
              <a:t>的</a:t>
            </a:r>
            <a:r>
              <a:rPr lang="en-US" altLang="zh-CN" sz="2000" dirty="0" err="1">
                <a:latin typeface="+mn-lt"/>
                <a:ea typeface="+mn-ea"/>
                <a:cs typeface="+mn-ea"/>
                <a:sym typeface="+mn-lt"/>
              </a:rPr>
              <a:t>src</a:t>
            </a:r>
            <a:r>
              <a:rPr lang="zh-CN" altLang="zh-CN" sz="2000" dirty="0">
                <a:latin typeface="+mn-lt"/>
                <a:ea typeface="+mn-ea"/>
                <a:cs typeface="+mn-ea"/>
                <a:sym typeface="+mn-lt"/>
              </a:rPr>
              <a:t>目录下，创建一个</a:t>
            </a:r>
            <a:r>
              <a:rPr lang="en-US" altLang="zh-CN" sz="2000" dirty="0" err="1">
                <a:latin typeface="+mn-lt"/>
                <a:ea typeface="+mn-ea"/>
                <a:cs typeface="+mn-ea"/>
                <a:sym typeface="+mn-lt"/>
              </a:rPr>
              <a:t>dynamic.jdk</a:t>
            </a:r>
            <a:r>
              <a:rPr lang="zh-CN" altLang="zh-CN" sz="2000" dirty="0">
                <a:latin typeface="+mn-lt"/>
                <a:ea typeface="+mn-ea"/>
                <a:cs typeface="+mn-ea"/>
                <a:sym typeface="+mn-lt"/>
              </a:rPr>
              <a:t>包，在该包中创建接口</a:t>
            </a:r>
            <a:r>
              <a:rPr lang="en-US" altLang="zh-CN" sz="2000" dirty="0" err="1">
                <a:latin typeface="+mn-lt"/>
                <a:ea typeface="+mn-ea"/>
                <a:cs typeface="+mn-ea"/>
                <a:sym typeface="+mn-lt"/>
              </a:rPr>
              <a:t>TestDao</a:t>
            </a:r>
            <a:r>
              <a:rPr lang="zh-CN" altLang="zh-CN" sz="2000" dirty="0">
                <a:latin typeface="+mn-lt"/>
                <a:ea typeface="+mn-ea"/>
                <a:cs typeface="+mn-ea"/>
                <a:sym typeface="+mn-lt"/>
              </a:rPr>
              <a:t>和接口实现类</a:t>
            </a:r>
            <a:r>
              <a:rPr lang="en-US" altLang="zh-CN" sz="2000" dirty="0" err="1">
                <a:latin typeface="+mn-lt"/>
                <a:ea typeface="+mn-ea"/>
                <a:cs typeface="+mn-ea"/>
                <a:sym typeface="+mn-lt"/>
              </a:rPr>
              <a:t>TestDaoImpl</a:t>
            </a:r>
            <a:r>
              <a:rPr lang="zh-CN" altLang="zh-CN" sz="2000" dirty="0">
                <a:latin typeface="+mn-lt"/>
                <a:ea typeface="+mn-ea"/>
                <a:cs typeface="+mn-ea"/>
                <a:sym typeface="+mn-lt"/>
              </a:rPr>
              <a:t>。该实现类作为目标类，在代理类中对其方法进行增强处理。</a:t>
            </a:r>
            <a:endParaRPr lang="zh-CN" altLang="en-US" sz="2000" dirty="0">
              <a:latin typeface="+mn-lt"/>
              <a:ea typeface="+mn-ea"/>
              <a:cs typeface="+mn-ea"/>
              <a:sym typeface="+mn-lt"/>
            </a:endParaRPr>
          </a:p>
        </p:txBody>
      </p:sp>
      <p:sp>
        <p:nvSpPr>
          <p:cNvPr id="21508" name="文本框 5">
            <a:extLst>
              <a:ext uri="{FF2B5EF4-FFF2-40B4-BE49-F238E27FC236}">
                <a16:creationId xmlns:a16="http://schemas.microsoft.com/office/drawing/2014/main" id="{AEED4440-A2E3-4477-9C15-0B45655E42EA}"/>
              </a:ext>
            </a:extLst>
          </p:cNvPr>
          <p:cNvSpPr txBox="1">
            <a:spLocks noChangeArrowheads="1"/>
          </p:cNvSpPr>
          <p:nvPr/>
        </p:nvSpPr>
        <p:spPr bwMode="auto">
          <a:xfrm>
            <a:off x="250825" y="3496412"/>
            <a:ext cx="856932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pPr>
            <a:r>
              <a:rPr lang="en-US" altLang="zh-CN" sz="2000">
                <a:solidFill>
                  <a:srgbClr val="0F06BA"/>
                </a:solidFill>
                <a:latin typeface="+mn-lt"/>
                <a:ea typeface="+mn-ea"/>
                <a:cs typeface="+mn-ea"/>
                <a:sym typeface="+mn-lt"/>
              </a:rPr>
              <a:t>3</a:t>
            </a:r>
            <a:r>
              <a:rPr lang="zh-CN" altLang="zh-CN" sz="2000">
                <a:solidFill>
                  <a:srgbClr val="0F06BA"/>
                </a:solidFill>
                <a:latin typeface="+mn-lt"/>
                <a:ea typeface="+mn-ea"/>
                <a:cs typeface="+mn-ea"/>
                <a:sym typeface="+mn-lt"/>
              </a:rPr>
              <a:t>．创建切面类</a:t>
            </a:r>
          </a:p>
          <a:p>
            <a:pPr>
              <a:spcBef>
                <a:spcPts val="600"/>
              </a:spcBef>
              <a:spcAft>
                <a:spcPts val="600"/>
              </a:spcAft>
            </a:pPr>
            <a:r>
              <a:rPr lang="zh-CN" altLang="zh-CN" sz="2000">
                <a:latin typeface="+mn-lt"/>
                <a:ea typeface="+mn-ea"/>
                <a:cs typeface="+mn-ea"/>
                <a:sym typeface="+mn-lt"/>
              </a:rPr>
              <a:t>在</a:t>
            </a:r>
            <a:r>
              <a:rPr lang="en-US" altLang="zh-CN" sz="2000">
                <a:latin typeface="+mn-lt"/>
                <a:ea typeface="+mn-ea"/>
                <a:cs typeface="+mn-ea"/>
                <a:sym typeface="+mn-lt"/>
              </a:rPr>
              <a:t>ch4</a:t>
            </a:r>
            <a:r>
              <a:rPr lang="zh-CN" altLang="zh-CN" sz="2000">
                <a:latin typeface="+mn-lt"/>
                <a:ea typeface="+mn-ea"/>
                <a:cs typeface="+mn-ea"/>
                <a:sym typeface="+mn-lt"/>
              </a:rPr>
              <a:t>的</a:t>
            </a:r>
            <a:r>
              <a:rPr lang="en-US" altLang="zh-CN" sz="2000">
                <a:latin typeface="+mn-lt"/>
                <a:ea typeface="+mn-ea"/>
                <a:cs typeface="+mn-ea"/>
                <a:sym typeface="+mn-lt"/>
              </a:rPr>
              <a:t>src</a:t>
            </a:r>
            <a:r>
              <a:rPr lang="zh-CN" altLang="zh-CN" sz="2000">
                <a:latin typeface="+mn-lt"/>
                <a:ea typeface="+mn-ea"/>
                <a:cs typeface="+mn-ea"/>
                <a:sym typeface="+mn-lt"/>
              </a:rPr>
              <a:t>目录下，创建一个</a:t>
            </a:r>
            <a:r>
              <a:rPr lang="en-US" altLang="zh-CN" sz="2000">
                <a:latin typeface="+mn-lt"/>
                <a:ea typeface="+mn-ea"/>
                <a:cs typeface="+mn-ea"/>
                <a:sym typeface="+mn-lt"/>
              </a:rPr>
              <a:t>aspect</a:t>
            </a:r>
            <a:r>
              <a:rPr lang="zh-CN" altLang="zh-CN" sz="2000">
                <a:latin typeface="+mn-lt"/>
                <a:ea typeface="+mn-ea"/>
                <a:cs typeface="+mn-ea"/>
                <a:sym typeface="+mn-lt"/>
              </a:rPr>
              <a:t>包，在该包中创建切面类</a:t>
            </a:r>
            <a:r>
              <a:rPr lang="en-US" altLang="zh-CN" sz="2000">
                <a:latin typeface="+mn-lt"/>
                <a:ea typeface="+mn-ea"/>
                <a:cs typeface="+mn-ea"/>
                <a:sym typeface="+mn-lt"/>
              </a:rPr>
              <a:t>MyAspect</a:t>
            </a:r>
            <a:r>
              <a:rPr lang="zh-CN" altLang="zh-CN" sz="2000">
                <a:latin typeface="+mn-lt"/>
                <a:ea typeface="+mn-ea"/>
                <a:cs typeface="+mn-ea"/>
                <a:sym typeface="+mn-lt"/>
              </a:rPr>
              <a:t>，在该类中可以定义多个通知（增强处理的功能方法）。</a:t>
            </a:r>
            <a:endParaRPr lang="zh-CN" altLang="en-US" sz="2000">
              <a:latin typeface="+mn-lt"/>
              <a:ea typeface="+mn-ea"/>
              <a:cs typeface="+mn-ea"/>
              <a:sym typeface="+mn-lt"/>
            </a:endParaRPr>
          </a:p>
        </p:txBody>
      </p:sp>
      <p:sp>
        <p:nvSpPr>
          <p:cNvPr id="5" name="文本框 4">
            <a:extLst>
              <a:ext uri="{FF2B5EF4-FFF2-40B4-BE49-F238E27FC236}">
                <a16:creationId xmlns:a16="http://schemas.microsoft.com/office/drawing/2014/main" id="{239B72D5-3DC3-4E71-B06C-EA5F7BACD7D3}"/>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JavaEECH04</a:t>
            </a:r>
            <a:endParaRPr lang="zh-CN" altLang="en-US" dirty="0"/>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3">
            <a:extLst>
              <a:ext uri="{FF2B5EF4-FFF2-40B4-BE49-F238E27FC236}">
                <a16:creationId xmlns:a16="http://schemas.microsoft.com/office/drawing/2014/main" id="{9BB8B53A-769C-4312-A35C-3B7099DF975F}"/>
              </a:ext>
            </a:extLst>
          </p:cNvPr>
          <p:cNvSpPr txBox="1">
            <a:spLocks noChangeArrowheads="1"/>
          </p:cNvSpPr>
          <p:nvPr/>
        </p:nvSpPr>
        <p:spPr bwMode="auto">
          <a:xfrm>
            <a:off x="179388" y="836712"/>
            <a:ext cx="896461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4</a:t>
            </a:r>
            <a:r>
              <a:rPr lang="zh-CN" altLang="zh-CN" sz="2000" dirty="0">
                <a:solidFill>
                  <a:srgbClr val="0F06BA"/>
                </a:solidFill>
                <a:latin typeface="+mn-lt"/>
                <a:ea typeface="+mn-ea"/>
                <a:cs typeface="+mn-ea"/>
                <a:sym typeface="+mn-lt"/>
              </a:rPr>
              <a:t>．创建代理类</a:t>
            </a:r>
          </a:p>
          <a:p>
            <a:r>
              <a:rPr lang="zh-CN" altLang="zh-CN" sz="2000" dirty="0">
                <a:latin typeface="+mn-lt"/>
                <a:ea typeface="+mn-ea"/>
                <a:cs typeface="+mn-ea"/>
                <a:sym typeface="+mn-lt"/>
              </a:rPr>
              <a:t>在</a:t>
            </a:r>
            <a:r>
              <a:rPr lang="en-US" altLang="zh-CN" sz="2000" dirty="0" err="1">
                <a:latin typeface="+mn-lt"/>
                <a:ea typeface="+mn-ea"/>
                <a:cs typeface="+mn-ea"/>
                <a:sym typeface="+mn-lt"/>
              </a:rPr>
              <a:t>dynamic.jdk</a:t>
            </a:r>
            <a:r>
              <a:rPr lang="zh-CN" altLang="zh-CN" sz="2000" dirty="0">
                <a:latin typeface="+mn-lt"/>
                <a:ea typeface="+mn-ea"/>
                <a:cs typeface="+mn-ea"/>
                <a:sym typeface="+mn-lt"/>
              </a:rPr>
              <a:t>包中，创建代理类</a:t>
            </a:r>
            <a:r>
              <a:rPr lang="en-US" altLang="zh-CN" sz="2000" dirty="0" err="1">
                <a:latin typeface="+mn-lt"/>
                <a:ea typeface="+mn-ea"/>
                <a:cs typeface="+mn-ea"/>
                <a:sym typeface="+mn-lt"/>
              </a:rPr>
              <a:t>JDKDynamicProxy</a:t>
            </a:r>
            <a:r>
              <a:rPr lang="zh-CN" altLang="zh-CN" sz="2000" dirty="0">
                <a:latin typeface="+mn-lt"/>
                <a:ea typeface="+mn-ea"/>
                <a:cs typeface="+mn-ea"/>
                <a:sym typeface="+mn-lt"/>
              </a:rPr>
              <a:t>。在</a:t>
            </a:r>
            <a:r>
              <a:rPr lang="en-US" altLang="zh-CN" sz="2000" dirty="0">
                <a:latin typeface="+mn-lt"/>
                <a:ea typeface="+mn-ea"/>
                <a:cs typeface="+mn-ea"/>
                <a:sym typeface="+mn-lt"/>
              </a:rPr>
              <a:t>JDK</a:t>
            </a:r>
            <a:r>
              <a:rPr lang="zh-CN" altLang="zh-CN" sz="2000" dirty="0">
                <a:latin typeface="+mn-lt"/>
                <a:ea typeface="+mn-ea"/>
                <a:cs typeface="+mn-ea"/>
                <a:sym typeface="+mn-lt"/>
              </a:rPr>
              <a:t>动态代理中，代理类必须实现</a:t>
            </a:r>
            <a:r>
              <a:rPr lang="en-US" altLang="zh-CN" sz="2000" dirty="0" err="1">
                <a:latin typeface="+mn-lt"/>
                <a:ea typeface="+mn-ea"/>
                <a:cs typeface="+mn-ea"/>
                <a:sym typeface="+mn-lt"/>
              </a:rPr>
              <a:t>java.lang.reflect.InvocationHandler</a:t>
            </a:r>
            <a:r>
              <a:rPr lang="zh-CN" altLang="zh-CN" sz="2000" dirty="0">
                <a:latin typeface="+mn-lt"/>
                <a:ea typeface="+mn-ea"/>
                <a:cs typeface="+mn-ea"/>
                <a:sym typeface="+mn-lt"/>
              </a:rPr>
              <a:t>接口，并编写代理方法。在代理方法中，需要通过</a:t>
            </a:r>
            <a:r>
              <a:rPr lang="en-US" altLang="zh-CN" sz="2000" dirty="0">
                <a:latin typeface="+mn-lt"/>
                <a:ea typeface="+mn-ea"/>
                <a:cs typeface="+mn-ea"/>
                <a:sym typeface="+mn-lt"/>
              </a:rPr>
              <a:t>Proxy</a:t>
            </a:r>
            <a:r>
              <a:rPr lang="zh-CN" altLang="zh-CN" sz="2000" dirty="0">
                <a:latin typeface="+mn-lt"/>
                <a:ea typeface="+mn-ea"/>
                <a:cs typeface="+mn-ea"/>
                <a:sym typeface="+mn-lt"/>
              </a:rPr>
              <a:t>实现动态代理。</a:t>
            </a:r>
            <a:endParaRPr lang="zh-CN" altLang="en-US" sz="2000" dirty="0">
              <a:latin typeface="+mn-lt"/>
              <a:ea typeface="+mn-ea"/>
              <a:cs typeface="+mn-ea"/>
              <a:sym typeface="+mn-lt"/>
            </a:endParaRPr>
          </a:p>
        </p:txBody>
      </p:sp>
      <p:sp>
        <p:nvSpPr>
          <p:cNvPr id="22531" name="文本框 4">
            <a:extLst>
              <a:ext uri="{FF2B5EF4-FFF2-40B4-BE49-F238E27FC236}">
                <a16:creationId xmlns:a16="http://schemas.microsoft.com/office/drawing/2014/main" id="{94C286BB-6285-405C-994C-5A407A1382BF}"/>
              </a:ext>
            </a:extLst>
          </p:cNvPr>
          <p:cNvSpPr txBox="1">
            <a:spLocks noChangeArrowheads="1"/>
          </p:cNvSpPr>
          <p:nvPr/>
        </p:nvSpPr>
        <p:spPr bwMode="auto">
          <a:xfrm>
            <a:off x="179388" y="2852837"/>
            <a:ext cx="88566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F06BA"/>
                </a:solidFill>
                <a:latin typeface="+mn-lt"/>
                <a:ea typeface="+mn-ea"/>
                <a:cs typeface="+mn-ea"/>
                <a:sym typeface="+mn-lt"/>
              </a:rPr>
              <a:t>5</a:t>
            </a:r>
            <a:r>
              <a:rPr lang="zh-CN" altLang="zh-CN" sz="2000">
                <a:solidFill>
                  <a:srgbClr val="0F06BA"/>
                </a:solidFill>
                <a:latin typeface="+mn-lt"/>
                <a:ea typeface="+mn-ea"/>
                <a:cs typeface="+mn-ea"/>
                <a:sym typeface="+mn-lt"/>
              </a:rPr>
              <a:t>．创建测试类</a:t>
            </a:r>
          </a:p>
          <a:p>
            <a:r>
              <a:rPr lang="zh-CN" altLang="zh-CN" sz="2000">
                <a:latin typeface="+mn-lt"/>
                <a:ea typeface="+mn-ea"/>
                <a:cs typeface="+mn-ea"/>
                <a:sym typeface="+mn-lt"/>
              </a:rPr>
              <a:t>在</a:t>
            </a:r>
            <a:r>
              <a:rPr lang="en-US" altLang="zh-CN" sz="2000">
                <a:latin typeface="+mn-lt"/>
                <a:ea typeface="+mn-ea"/>
                <a:cs typeface="+mn-ea"/>
                <a:sym typeface="+mn-lt"/>
              </a:rPr>
              <a:t>dynamic.jdk</a:t>
            </a:r>
            <a:r>
              <a:rPr lang="zh-CN" altLang="zh-CN" sz="2000">
                <a:latin typeface="+mn-lt"/>
                <a:ea typeface="+mn-ea"/>
                <a:cs typeface="+mn-ea"/>
                <a:sym typeface="+mn-lt"/>
              </a:rPr>
              <a:t>包中，创建测试类</a:t>
            </a:r>
            <a:r>
              <a:rPr lang="en-US" altLang="zh-CN" sz="2000">
                <a:latin typeface="+mn-lt"/>
                <a:ea typeface="+mn-ea"/>
                <a:cs typeface="+mn-ea"/>
                <a:sym typeface="+mn-lt"/>
              </a:rPr>
              <a:t>JDKDynamicTest</a:t>
            </a:r>
            <a:r>
              <a:rPr lang="zh-CN" altLang="zh-CN" sz="2000">
                <a:latin typeface="+mn-lt"/>
                <a:ea typeface="+mn-ea"/>
                <a:cs typeface="+mn-ea"/>
                <a:sym typeface="+mn-lt"/>
              </a:rPr>
              <a:t>。在主方法中创建代理对象和目标对象，然后从代理对象中获取对目标对象增强后的对象，最后调用该对象的添加、修改和删除方法。</a:t>
            </a:r>
            <a:endParaRPr lang="zh-CN" altLang="en-US" sz="2000">
              <a:latin typeface="+mn-lt"/>
              <a:ea typeface="+mn-ea"/>
              <a:cs typeface="+mn-ea"/>
              <a:sym typeface="+mn-lt"/>
            </a:endParaRPr>
          </a:p>
        </p:txBody>
      </p:sp>
      <p:sp>
        <p:nvSpPr>
          <p:cNvPr id="4" name="文本框 3">
            <a:extLst>
              <a:ext uri="{FF2B5EF4-FFF2-40B4-BE49-F238E27FC236}">
                <a16:creationId xmlns:a16="http://schemas.microsoft.com/office/drawing/2014/main" id="{5B3AD568-16DC-47ED-819D-0FF9670B19DC}"/>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JavaEECH04</a:t>
            </a:r>
            <a:endParaRPr lang="zh-CN" altLang="en-US" dirty="0"/>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37AB05EE-5EDE-42F4-98A3-F94C8349DAC3}"/>
              </a:ext>
            </a:extLst>
          </p:cNvPr>
          <p:cNvSpPr>
            <a:spLocks noGrp="1"/>
          </p:cNvSpPr>
          <p:nvPr>
            <p:ph type="title"/>
          </p:nvPr>
        </p:nvSpPr>
        <p:spPr>
          <a:xfrm>
            <a:off x="179387" y="606636"/>
            <a:ext cx="8229600" cy="72030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4.2.2  CGLIB</a:t>
            </a:r>
            <a:r>
              <a:rPr lang="zh-CN" altLang="zh-CN" sz="3200" dirty="0">
                <a:latin typeface="+mn-lt"/>
                <a:ea typeface="+mn-ea"/>
                <a:cs typeface="+mn-ea"/>
                <a:sym typeface="+mn-lt"/>
              </a:rPr>
              <a:t>动态代理</a:t>
            </a:r>
            <a:endParaRPr lang="zh-CN" altLang="en-US" sz="3200" dirty="0">
              <a:latin typeface="+mn-lt"/>
              <a:ea typeface="+mn-ea"/>
              <a:cs typeface="+mn-ea"/>
              <a:sym typeface="+mn-lt"/>
            </a:endParaRPr>
          </a:p>
        </p:txBody>
      </p:sp>
      <p:sp>
        <p:nvSpPr>
          <p:cNvPr id="23555" name="文本框 3">
            <a:extLst>
              <a:ext uri="{FF2B5EF4-FFF2-40B4-BE49-F238E27FC236}">
                <a16:creationId xmlns:a16="http://schemas.microsoft.com/office/drawing/2014/main" id="{F528A113-D16D-498C-B65D-781F75918338}"/>
              </a:ext>
            </a:extLst>
          </p:cNvPr>
          <p:cNvSpPr txBox="1">
            <a:spLocks noChangeArrowheads="1"/>
          </p:cNvSpPr>
          <p:nvPr/>
        </p:nvSpPr>
        <p:spPr bwMode="auto">
          <a:xfrm>
            <a:off x="184268" y="1412776"/>
            <a:ext cx="87852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CGLIB</a:t>
            </a:r>
            <a:r>
              <a:rPr lang="zh-CN" altLang="zh-CN" sz="2000" dirty="0">
                <a:latin typeface="+mn-lt"/>
                <a:ea typeface="+mn-ea"/>
                <a:cs typeface="+mn-ea"/>
                <a:sym typeface="+mn-lt"/>
              </a:rPr>
              <a:t>（</a:t>
            </a:r>
            <a:r>
              <a:rPr lang="en-US" altLang="zh-CN" sz="2000" dirty="0">
                <a:latin typeface="+mn-lt"/>
                <a:ea typeface="+mn-ea"/>
                <a:cs typeface="+mn-ea"/>
                <a:sym typeface="+mn-lt"/>
              </a:rPr>
              <a:t>Code Generation Library</a:t>
            </a:r>
            <a:r>
              <a:rPr lang="zh-CN" altLang="zh-CN" sz="2000" dirty="0">
                <a:latin typeface="+mn-lt"/>
                <a:ea typeface="+mn-ea"/>
                <a:cs typeface="+mn-ea"/>
                <a:sym typeface="+mn-lt"/>
              </a:rPr>
              <a:t>）是一个高性能开源的代码生成包，采用非常底层的字节码技术，对指定的目标类生成一个子类，并对子类进行增强。在</a:t>
            </a:r>
            <a:r>
              <a:rPr lang="en-US" altLang="zh-CN" sz="2000" dirty="0">
                <a:latin typeface="+mn-lt"/>
                <a:ea typeface="+mn-ea"/>
                <a:cs typeface="+mn-ea"/>
                <a:sym typeface="+mn-lt"/>
              </a:rPr>
              <a:t>Spring Core</a:t>
            </a:r>
            <a:r>
              <a:rPr lang="zh-CN" altLang="zh-CN" sz="2000" dirty="0">
                <a:latin typeface="+mn-lt"/>
                <a:ea typeface="+mn-ea"/>
                <a:cs typeface="+mn-ea"/>
                <a:sym typeface="+mn-lt"/>
              </a:rPr>
              <a:t>包中已经集成了</a:t>
            </a:r>
            <a:r>
              <a:rPr lang="en-US" altLang="zh-CN" sz="2000" dirty="0">
                <a:latin typeface="+mn-lt"/>
                <a:ea typeface="+mn-ea"/>
                <a:cs typeface="+mn-ea"/>
                <a:sym typeface="+mn-lt"/>
              </a:rPr>
              <a:t>CGLIB</a:t>
            </a:r>
            <a:r>
              <a:rPr lang="zh-CN" altLang="zh-CN" sz="2000" dirty="0">
                <a:latin typeface="+mn-lt"/>
                <a:ea typeface="+mn-ea"/>
                <a:cs typeface="+mn-ea"/>
                <a:sym typeface="+mn-lt"/>
              </a:rPr>
              <a:t>所需要的</a:t>
            </a:r>
            <a:r>
              <a:rPr lang="en-US" altLang="zh-CN" sz="2000" dirty="0">
                <a:latin typeface="+mn-lt"/>
                <a:ea typeface="+mn-ea"/>
                <a:cs typeface="+mn-ea"/>
                <a:sym typeface="+mn-lt"/>
              </a:rPr>
              <a:t>JAR</a:t>
            </a:r>
            <a:r>
              <a:rPr lang="zh-CN" altLang="zh-CN" sz="2000" dirty="0">
                <a:latin typeface="+mn-lt"/>
                <a:ea typeface="+mn-ea"/>
                <a:cs typeface="+mn-ea"/>
                <a:sym typeface="+mn-lt"/>
              </a:rPr>
              <a:t>包，不需要另外导入</a:t>
            </a:r>
            <a:r>
              <a:rPr lang="en-US" altLang="zh-CN" sz="2000" dirty="0">
                <a:latin typeface="+mn-lt"/>
                <a:ea typeface="+mn-ea"/>
                <a:cs typeface="+mn-ea"/>
                <a:sym typeface="+mn-lt"/>
              </a:rPr>
              <a:t>JAR</a:t>
            </a:r>
            <a:r>
              <a:rPr lang="zh-CN" altLang="zh-CN" sz="2000" dirty="0">
                <a:latin typeface="+mn-lt"/>
                <a:ea typeface="+mn-ea"/>
                <a:cs typeface="+mn-ea"/>
                <a:sym typeface="+mn-lt"/>
              </a:rPr>
              <a:t>包。</a:t>
            </a:r>
            <a:endParaRPr lang="zh-CN" altLang="en-US" sz="2000" dirty="0">
              <a:latin typeface="+mn-lt"/>
              <a:ea typeface="+mn-ea"/>
              <a:cs typeface="+mn-ea"/>
              <a:sym typeface="+mn-lt"/>
            </a:endParaRPr>
          </a:p>
        </p:txBody>
      </p:sp>
      <p:sp>
        <p:nvSpPr>
          <p:cNvPr id="23556" name="文本框 4">
            <a:extLst>
              <a:ext uri="{FF2B5EF4-FFF2-40B4-BE49-F238E27FC236}">
                <a16:creationId xmlns:a16="http://schemas.microsoft.com/office/drawing/2014/main" id="{FD85EC5F-AB17-4886-98DD-5EAF22E2C134}"/>
              </a:ext>
            </a:extLst>
          </p:cNvPr>
          <p:cNvSpPr txBox="1">
            <a:spLocks noChangeArrowheads="1"/>
          </p:cNvSpPr>
          <p:nvPr/>
        </p:nvSpPr>
        <p:spPr bwMode="auto">
          <a:xfrm>
            <a:off x="179387" y="2708920"/>
            <a:ext cx="88566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1</a:t>
            </a:r>
            <a:r>
              <a:rPr lang="zh-CN" altLang="zh-CN" sz="2000" dirty="0">
                <a:solidFill>
                  <a:srgbClr val="0F06BA"/>
                </a:solidFill>
                <a:latin typeface="+mn-lt"/>
                <a:ea typeface="+mn-ea"/>
                <a:cs typeface="+mn-ea"/>
                <a:sym typeface="+mn-lt"/>
              </a:rPr>
              <a:t>．创建目标类</a:t>
            </a: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en-US" altLang="zh-CN" sz="2000" dirty="0">
                <a:latin typeface="+mn-lt"/>
                <a:ea typeface="+mn-ea"/>
                <a:cs typeface="+mn-ea"/>
                <a:sym typeface="+mn-lt"/>
              </a:rPr>
              <a:t>ch4</a:t>
            </a:r>
            <a:r>
              <a:rPr lang="zh-CN" altLang="zh-CN" sz="2000" dirty="0">
                <a:latin typeface="+mn-lt"/>
                <a:ea typeface="+mn-ea"/>
                <a:cs typeface="+mn-ea"/>
                <a:sym typeface="+mn-lt"/>
              </a:rPr>
              <a:t>的</a:t>
            </a:r>
            <a:r>
              <a:rPr lang="en-US" altLang="zh-CN" sz="2000" dirty="0" err="1">
                <a:latin typeface="+mn-lt"/>
                <a:ea typeface="+mn-ea"/>
                <a:cs typeface="+mn-ea"/>
                <a:sym typeface="+mn-lt"/>
              </a:rPr>
              <a:t>src</a:t>
            </a:r>
            <a:r>
              <a:rPr lang="zh-CN" altLang="zh-CN" sz="2000" dirty="0">
                <a:latin typeface="+mn-lt"/>
                <a:ea typeface="+mn-ea"/>
                <a:cs typeface="+mn-ea"/>
                <a:sym typeface="+mn-lt"/>
              </a:rPr>
              <a:t>目录下，创建一个</a:t>
            </a:r>
            <a:r>
              <a:rPr lang="en-US" altLang="zh-CN" sz="2000" dirty="0" err="1">
                <a:latin typeface="+mn-lt"/>
                <a:ea typeface="+mn-ea"/>
                <a:cs typeface="+mn-ea"/>
                <a:sym typeface="+mn-lt"/>
              </a:rPr>
              <a:t>dynamic.cglib</a:t>
            </a:r>
            <a:r>
              <a:rPr lang="zh-CN" altLang="zh-CN" sz="2000" dirty="0">
                <a:latin typeface="+mn-lt"/>
                <a:ea typeface="+mn-ea"/>
                <a:cs typeface="+mn-ea"/>
                <a:sym typeface="+mn-lt"/>
              </a:rPr>
              <a:t>包，在该包中创建目标类</a:t>
            </a:r>
            <a:r>
              <a:rPr lang="en-US" altLang="zh-CN" sz="2000" dirty="0" err="1">
                <a:latin typeface="+mn-lt"/>
                <a:ea typeface="+mn-ea"/>
                <a:cs typeface="+mn-ea"/>
                <a:sym typeface="+mn-lt"/>
              </a:rPr>
              <a:t>TestDao</a:t>
            </a:r>
            <a:r>
              <a:rPr lang="zh-CN" altLang="zh-CN" sz="2000" dirty="0">
                <a:latin typeface="+mn-lt"/>
                <a:ea typeface="+mn-ea"/>
                <a:cs typeface="+mn-ea"/>
                <a:sym typeface="+mn-lt"/>
              </a:rPr>
              <a:t>，该类不需要实现任何接口。</a:t>
            </a:r>
            <a:endParaRPr lang="zh-CN" altLang="en-US" sz="2000" dirty="0">
              <a:latin typeface="+mn-lt"/>
              <a:ea typeface="+mn-ea"/>
              <a:cs typeface="+mn-ea"/>
              <a:sym typeface="+mn-lt"/>
            </a:endParaRPr>
          </a:p>
        </p:txBody>
      </p:sp>
      <p:sp>
        <p:nvSpPr>
          <p:cNvPr id="23557" name="文本框 5">
            <a:extLst>
              <a:ext uri="{FF2B5EF4-FFF2-40B4-BE49-F238E27FC236}">
                <a16:creationId xmlns:a16="http://schemas.microsoft.com/office/drawing/2014/main" id="{CBBC2068-34E5-49FA-92D5-D2C4111391FC}"/>
              </a:ext>
            </a:extLst>
          </p:cNvPr>
          <p:cNvSpPr txBox="1">
            <a:spLocks noChangeArrowheads="1"/>
          </p:cNvSpPr>
          <p:nvPr/>
        </p:nvSpPr>
        <p:spPr bwMode="auto">
          <a:xfrm>
            <a:off x="184268" y="4005064"/>
            <a:ext cx="87852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2</a:t>
            </a:r>
            <a:r>
              <a:rPr lang="zh-CN" altLang="zh-CN" sz="2000" dirty="0">
                <a:solidFill>
                  <a:srgbClr val="0F06BA"/>
                </a:solidFill>
                <a:latin typeface="+mn-lt"/>
                <a:ea typeface="+mn-ea"/>
                <a:cs typeface="+mn-ea"/>
                <a:sym typeface="+mn-lt"/>
              </a:rPr>
              <a:t>．创建代理类</a:t>
            </a: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en-US" altLang="zh-CN" sz="2000" dirty="0" err="1">
                <a:latin typeface="+mn-lt"/>
                <a:ea typeface="+mn-ea"/>
                <a:cs typeface="+mn-ea"/>
                <a:sym typeface="+mn-lt"/>
              </a:rPr>
              <a:t>dynamic.cglib</a:t>
            </a:r>
            <a:r>
              <a:rPr lang="zh-CN" altLang="zh-CN" sz="2000" dirty="0">
                <a:latin typeface="+mn-lt"/>
                <a:ea typeface="+mn-ea"/>
                <a:cs typeface="+mn-ea"/>
                <a:sym typeface="+mn-lt"/>
              </a:rPr>
              <a:t>包中，创建代理类</a:t>
            </a:r>
            <a:r>
              <a:rPr lang="en-US" altLang="zh-CN" sz="2000" dirty="0" err="1">
                <a:latin typeface="+mn-lt"/>
                <a:ea typeface="+mn-ea"/>
                <a:cs typeface="+mn-ea"/>
                <a:sym typeface="+mn-lt"/>
              </a:rPr>
              <a:t>CglibDynamicProxy</a:t>
            </a:r>
            <a:r>
              <a:rPr lang="zh-CN" altLang="zh-CN" sz="2000" dirty="0">
                <a:latin typeface="+mn-lt"/>
                <a:ea typeface="+mn-ea"/>
                <a:cs typeface="+mn-ea"/>
                <a:sym typeface="+mn-lt"/>
              </a:rPr>
              <a:t>，该类实现</a:t>
            </a:r>
            <a:r>
              <a:rPr lang="en-US" altLang="zh-CN" sz="2000" dirty="0" err="1">
                <a:latin typeface="+mn-lt"/>
                <a:ea typeface="+mn-ea"/>
                <a:cs typeface="+mn-ea"/>
                <a:sym typeface="+mn-lt"/>
              </a:rPr>
              <a:t>MethodInterceptor</a:t>
            </a:r>
            <a:r>
              <a:rPr lang="zh-CN" altLang="zh-CN" sz="2000" dirty="0">
                <a:latin typeface="+mn-lt"/>
                <a:ea typeface="+mn-ea"/>
                <a:cs typeface="+mn-ea"/>
                <a:sym typeface="+mn-lt"/>
              </a:rPr>
              <a:t>接口。</a:t>
            </a:r>
            <a:endParaRPr lang="zh-CN" altLang="en-US" sz="2000" dirty="0">
              <a:latin typeface="+mn-lt"/>
              <a:ea typeface="+mn-ea"/>
              <a:cs typeface="+mn-ea"/>
              <a:sym typeface="+mn-lt"/>
            </a:endParaRPr>
          </a:p>
        </p:txBody>
      </p:sp>
      <p:sp>
        <p:nvSpPr>
          <p:cNvPr id="6" name="文本框 3">
            <a:extLst>
              <a:ext uri="{FF2B5EF4-FFF2-40B4-BE49-F238E27FC236}">
                <a16:creationId xmlns:a16="http://schemas.microsoft.com/office/drawing/2014/main" id="{015147EB-7ABA-407C-8386-44490F0E6FBC}"/>
              </a:ext>
            </a:extLst>
          </p:cNvPr>
          <p:cNvSpPr txBox="1">
            <a:spLocks noChangeArrowheads="1"/>
          </p:cNvSpPr>
          <p:nvPr/>
        </p:nvSpPr>
        <p:spPr bwMode="auto">
          <a:xfrm>
            <a:off x="179387" y="5113854"/>
            <a:ext cx="8712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F06BA"/>
                </a:solidFill>
                <a:latin typeface="+mn-lt"/>
                <a:ea typeface="+mn-ea"/>
                <a:cs typeface="+mn-ea"/>
                <a:sym typeface="+mn-lt"/>
              </a:rPr>
              <a:t>3</a:t>
            </a:r>
            <a:r>
              <a:rPr lang="zh-CN" altLang="zh-CN" sz="2000" dirty="0">
                <a:solidFill>
                  <a:srgbClr val="0F06BA"/>
                </a:solidFill>
                <a:latin typeface="+mn-lt"/>
                <a:ea typeface="+mn-ea"/>
                <a:cs typeface="+mn-ea"/>
                <a:sym typeface="+mn-lt"/>
              </a:rPr>
              <a:t>．创建测试类</a:t>
            </a:r>
          </a:p>
          <a:p>
            <a:r>
              <a:rPr lang="en-US" altLang="zh-CN" sz="2000" dirty="0">
                <a:latin typeface="+mn-lt"/>
                <a:ea typeface="+mn-ea"/>
                <a:cs typeface="+mn-ea"/>
                <a:sym typeface="+mn-lt"/>
              </a:rPr>
              <a:t>    </a:t>
            </a:r>
            <a:r>
              <a:rPr lang="zh-CN" altLang="zh-CN" sz="2000" dirty="0">
                <a:latin typeface="+mn-lt"/>
                <a:ea typeface="+mn-ea"/>
                <a:cs typeface="+mn-ea"/>
                <a:sym typeface="+mn-lt"/>
              </a:rPr>
              <a:t>在</a:t>
            </a:r>
            <a:r>
              <a:rPr lang="en-US" altLang="zh-CN" sz="2000" dirty="0" err="1">
                <a:latin typeface="+mn-lt"/>
                <a:ea typeface="+mn-ea"/>
                <a:cs typeface="+mn-ea"/>
                <a:sym typeface="+mn-lt"/>
              </a:rPr>
              <a:t>dynamic.cglib</a:t>
            </a:r>
            <a:r>
              <a:rPr lang="zh-CN" altLang="zh-CN" sz="2000" dirty="0">
                <a:latin typeface="+mn-lt"/>
                <a:ea typeface="+mn-ea"/>
                <a:cs typeface="+mn-ea"/>
                <a:sym typeface="+mn-lt"/>
              </a:rPr>
              <a:t>包中，创建测试类</a:t>
            </a:r>
            <a:r>
              <a:rPr lang="en-US" altLang="zh-CN" sz="2000" dirty="0" err="1">
                <a:latin typeface="+mn-lt"/>
                <a:ea typeface="+mn-ea"/>
                <a:cs typeface="+mn-ea"/>
                <a:sym typeface="+mn-lt"/>
              </a:rPr>
              <a:t>CglibDynamicTest</a:t>
            </a:r>
            <a:r>
              <a:rPr lang="zh-CN" altLang="zh-CN" sz="2000" dirty="0">
                <a:latin typeface="+mn-lt"/>
                <a:ea typeface="+mn-ea"/>
                <a:cs typeface="+mn-ea"/>
                <a:sym typeface="+mn-lt"/>
              </a:rPr>
              <a:t>。在主方法中创建代理对象和目标对象，然后从代理对象中获取对目标对象增强后的对象，最后调用该对象的添加、修改和删除方法。</a:t>
            </a:r>
            <a:endParaRPr lang="zh-CN" altLang="en-US" sz="2000" dirty="0">
              <a:latin typeface="+mn-lt"/>
              <a:ea typeface="+mn-ea"/>
              <a:cs typeface="+mn-ea"/>
              <a:sym typeface="+mn-lt"/>
            </a:endParaRPr>
          </a:p>
        </p:txBody>
      </p:sp>
      <p:sp>
        <p:nvSpPr>
          <p:cNvPr id="7" name="文本框 6">
            <a:extLst>
              <a:ext uri="{FF2B5EF4-FFF2-40B4-BE49-F238E27FC236}">
                <a16:creationId xmlns:a16="http://schemas.microsoft.com/office/drawing/2014/main" id="{D600DDE8-B4CA-4E1F-B4F5-00B75C4E17BA}"/>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JavaEECH04</a:t>
            </a:r>
            <a:endParaRPr lang="zh-CN" altLang="en-US" dirty="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99AB07FE-EEED-42D8-9DFA-4FB634DEF7DE}"/>
              </a:ext>
            </a:extLst>
          </p:cNvPr>
          <p:cNvSpPr>
            <a:spLocks noGrp="1"/>
          </p:cNvSpPr>
          <p:nvPr>
            <p:ph type="title"/>
          </p:nvPr>
        </p:nvSpPr>
        <p:spPr>
          <a:xfrm>
            <a:off x="251520" y="620688"/>
            <a:ext cx="8229600" cy="7064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zh-CN" altLang="en-US" sz="2400" dirty="0">
                <a:solidFill>
                  <a:schemeClr val="tx1"/>
                </a:solidFill>
                <a:latin typeface="+mn-lt"/>
                <a:ea typeface="+mn-ea"/>
                <a:cs typeface="+mn-ea"/>
                <a:sym typeface="+mn-lt"/>
              </a:rPr>
              <a:t>Ｄ</a:t>
            </a:r>
            <a:r>
              <a:rPr lang="zh-CN" altLang="zh-CN" sz="2800" dirty="0">
                <a:solidFill>
                  <a:schemeClr val="tx1"/>
                </a:solidFill>
                <a:latin typeface="+mn-lt"/>
                <a:ea typeface="+mn-ea"/>
                <a:cs typeface="+mn-ea"/>
                <a:sym typeface="+mn-lt"/>
              </a:rPr>
              <a:t>．数据访问</a:t>
            </a:r>
            <a:r>
              <a:rPr lang="de-DE" altLang="zh-CN" sz="2800" dirty="0">
                <a:solidFill>
                  <a:schemeClr val="tx1"/>
                </a:solidFill>
                <a:latin typeface="+mn-lt"/>
                <a:ea typeface="+mn-ea"/>
                <a:cs typeface="+mn-ea"/>
                <a:sym typeface="+mn-lt"/>
              </a:rPr>
              <a:t>/</a:t>
            </a:r>
            <a:r>
              <a:rPr lang="zh-CN" altLang="zh-CN" sz="2800" dirty="0">
                <a:solidFill>
                  <a:schemeClr val="tx1"/>
                </a:solidFill>
                <a:latin typeface="+mn-lt"/>
                <a:ea typeface="+mn-ea"/>
                <a:cs typeface="+mn-ea"/>
                <a:sym typeface="+mn-lt"/>
              </a:rPr>
              <a:t>集成</a:t>
            </a:r>
            <a:endParaRPr lang="zh-CN" altLang="en-US" sz="2800" dirty="0">
              <a:solidFill>
                <a:schemeClr val="tx1"/>
              </a:solidFill>
              <a:latin typeface="+mn-lt"/>
              <a:ea typeface="+mn-ea"/>
              <a:cs typeface="+mn-ea"/>
              <a:sym typeface="+mn-lt"/>
            </a:endParaRPr>
          </a:p>
        </p:txBody>
      </p:sp>
      <p:sp>
        <p:nvSpPr>
          <p:cNvPr id="20483" name="文本框 3">
            <a:extLst>
              <a:ext uri="{FF2B5EF4-FFF2-40B4-BE49-F238E27FC236}">
                <a16:creationId xmlns:a16="http://schemas.microsoft.com/office/drawing/2014/main" id="{DB393A1B-3C3E-4C45-85BF-F82161BB0468}"/>
              </a:ext>
            </a:extLst>
          </p:cNvPr>
          <p:cNvSpPr txBox="1">
            <a:spLocks noChangeArrowheads="1"/>
          </p:cNvSpPr>
          <p:nvPr/>
        </p:nvSpPr>
        <p:spPr bwMode="auto">
          <a:xfrm>
            <a:off x="194811" y="1382286"/>
            <a:ext cx="8785225"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Wingdings" panose="05000000000000000000" pitchFamily="2" charset="2"/>
              <a:buChar char="ü"/>
            </a:pPr>
            <a:r>
              <a:rPr lang="zh-CN" altLang="zh-CN" sz="2000" dirty="0">
                <a:latin typeface="+mn-lt"/>
                <a:ea typeface="+mn-ea"/>
                <a:cs typeface="+mn-ea"/>
                <a:sym typeface="+mn-lt"/>
              </a:rPr>
              <a:t>据访问</a:t>
            </a:r>
            <a:r>
              <a:rPr lang="de-DE" altLang="zh-CN" sz="2000" dirty="0">
                <a:latin typeface="+mn-lt"/>
                <a:ea typeface="+mn-ea"/>
                <a:cs typeface="+mn-ea"/>
                <a:sym typeface="+mn-lt"/>
              </a:rPr>
              <a:t>/</a:t>
            </a:r>
            <a:r>
              <a:rPr lang="zh-CN" altLang="zh-CN" sz="2000" dirty="0">
                <a:latin typeface="+mn-lt"/>
                <a:ea typeface="+mn-ea"/>
                <a:cs typeface="+mn-ea"/>
                <a:sym typeface="+mn-lt"/>
              </a:rPr>
              <a:t>集成层由</a:t>
            </a:r>
            <a:r>
              <a:rPr lang="de-DE" altLang="zh-CN" sz="2000" dirty="0">
                <a:solidFill>
                  <a:srgbClr val="0F06BA"/>
                </a:solidFill>
                <a:latin typeface="+mn-lt"/>
                <a:ea typeface="+mn-ea"/>
                <a:cs typeface="+mn-ea"/>
                <a:sym typeface="+mn-lt"/>
              </a:rPr>
              <a:t>JDBC</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ORM</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OXM</a:t>
            </a: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JMS</a:t>
            </a:r>
            <a:r>
              <a:rPr lang="zh-CN" altLang="zh-CN" sz="2000" dirty="0">
                <a:solidFill>
                  <a:srgbClr val="0F06BA"/>
                </a:solidFill>
                <a:latin typeface="+mn-lt"/>
                <a:ea typeface="+mn-ea"/>
                <a:cs typeface="+mn-ea"/>
                <a:sym typeface="+mn-lt"/>
              </a:rPr>
              <a:t>和事务模块</a:t>
            </a:r>
            <a:r>
              <a:rPr lang="zh-CN" altLang="zh-CN" sz="2000" dirty="0">
                <a:latin typeface="+mn-lt"/>
                <a:ea typeface="+mn-ea"/>
                <a:cs typeface="+mn-ea"/>
                <a:sym typeface="+mn-lt"/>
              </a:rPr>
              <a:t>组成。</a:t>
            </a:r>
          </a:p>
          <a:p>
            <a:pPr marL="538163" lvl="1" indent="-176213">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Spring-jdbc</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：提供了一个</a:t>
            </a:r>
            <a:r>
              <a:rPr lang="de-DE" altLang="zh-CN" sz="2000" dirty="0">
                <a:latin typeface="+mn-lt"/>
                <a:ea typeface="+mn-ea"/>
                <a:cs typeface="+mn-ea"/>
                <a:sym typeface="+mn-lt"/>
              </a:rPr>
              <a:t>JDBC </a:t>
            </a:r>
            <a:r>
              <a:rPr lang="zh-CN" altLang="zh-CN" sz="2000" dirty="0">
                <a:latin typeface="+mn-lt"/>
                <a:ea typeface="+mn-ea"/>
                <a:cs typeface="+mn-ea"/>
                <a:sym typeface="+mn-lt"/>
              </a:rPr>
              <a:t>的抽象层，消除了繁琐的</a:t>
            </a:r>
            <a:r>
              <a:rPr lang="de-DE" altLang="zh-CN" sz="2000" dirty="0">
                <a:latin typeface="+mn-lt"/>
                <a:ea typeface="+mn-ea"/>
                <a:cs typeface="+mn-ea"/>
                <a:sym typeface="+mn-lt"/>
              </a:rPr>
              <a:t>JDBC</a:t>
            </a:r>
            <a:r>
              <a:rPr lang="zh-CN" altLang="zh-CN" sz="2000" dirty="0">
                <a:latin typeface="+mn-lt"/>
                <a:ea typeface="+mn-ea"/>
                <a:cs typeface="+mn-ea"/>
                <a:sym typeface="+mn-lt"/>
              </a:rPr>
              <a:t>编码和数据库厂商特有的错误代码解析。</a:t>
            </a:r>
          </a:p>
          <a:p>
            <a:pPr marL="538163" lvl="1" indent="-176213">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Spring-tx</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（事务模块）：支持用于实现特殊接口和所有</a:t>
            </a:r>
            <a:r>
              <a:rPr lang="de-DE" altLang="zh-CN" sz="2000" dirty="0">
                <a:latin typeface="+mn-lt"/>
                <a:ea typeface="+mn-ea"/>
                <a:cs typeface="+mn-ea"/>
                <a:sym typeface="+mn-lt"/>
              </a:rPr>
              <a:t>POJO</a:t>
            </a:r>
            <a:r>
              <a:rPr lang="zh-CN" altLang="zh-CN" sz="2000" dirty="0">
                <a:latin typeface="+mn-lt"/>
                <a:ea typeface="+mn-ea"/>
                <a:cs typeface="+mn-ea"/>
                <a:sym typeface="+mn-lt"/>
              </a:rPr>
              <a:t>（普通</a:t>
            </a:r>
            <a:r>
              <a:rPr lang="de-DE" altLang="zh-CN" sz="2000" dirty="0">
                <a:latin typeface="+mn-lt"/>
                <a:ea typeface="+mn-ea"/>
                <a:cs typeface="+mn-ea"/>
                <a:sym typeface="+mn-lt"/>
              </a:rPr>
              <a:t>Java</a:t>
            </a:r>
            <a:r>
              <a:rPr lang="zh-CN" altLang="zh-CN" sz="2000" dirty="0">
                <a:latin typeface="+mn-lt"/>
                <a:ea typeface="+mn-ea"/>
                <a:cs typeface="+mn-ea"/>
                <a:sym typeface="+mn-lt"/>
              </a:rPr>
              <a:t>对象）类的编程和声明式事务管理。</a:t>
            </a:r>
          </a:p>
          <a:p>
            <a:pPr marL="538163" lvl="1" indent="-176213">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Spring-orm</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：为流行的对象关系映射</a:t>
            </a:r>
            <a:r>
              <a:rPr lang="de-DE" altLang="zh-CN" sz="2000" dirty="0">
                <a:latin typeface="+mn-lt"/>
                <a:ea typeface="+mn-ea"/>
                <a:cs typeface="+mn-ea"/>
                <a:sym typeface="+mn-lt"/>
              </a:rPr>
              <a:t>(Object-Relational Mapping )API</a:t>
            </a:r>
            <a:r>
              <a:rPr lang="zh-CN" altLang="zh-CN" sz="2000" dirty="0">
                <a:latin typeface="+mn-lt"/>
                <a:ea typeface="+mn-ea"/>
                <a:cs typeface="+mn-ea"/>
                <a:sym typeface="+mn-lt"/>
              </a:rPr>
              <a:t>提供集成层，包括</a:t>
            </a:r>
            <a:r>
              <a:rPr lang="de-DE" altLang="zh-CN" sz="2000" dirty="0">
                <a:latin typeface="+mn-lt"/>
                <a:ea typeface="+mn-ea"/>
                <a:cs typeface="+mn-ea"/>
                <a:sym typeface="+mn-lt"/>
              </a:rPr>
              <a:t>JPA</a:t>
            </a:r>
            <a:r>
              <a:rPr lang="zh-CN" altLang="zh-CN" sz="2000" dirty="0">
                <a:latin typeface="+mn-lt"/>
                <a:ea typeface="+mn-ea"/>
                <a:cs typeface="+mn-ea"/>
                <a:sym typeface="+mn-lt"/>
              </a:rPr>
              <a:t>和</a:t>
            </a:r>
            <a:r>
              <a:rPr lang="de-DE" altLang="zh-CN" sz="2000" dirty="0">
                <a:latin typeface="+mn-lt"/>
                <a:ea typeface="+mn-ea"/>
                <a:cs typeface="+mn-ea"/>
                <a:sym typeface="+mn-lt"/>
              </a:rPr>
              <a:t>Hibernate</a:t>
            </a:r>
            <a:r>
              <a:rPr lang="zh-CN" altLang="zh-CN" sz="2000" dirty="0">
                <a:latin typeface="+mn-lt"/>
                <a:ea typeface="+mn-ea"/>
                <a:cs typeface="+mn-ea"/>
                <a:sym typeface="+mn-lt"/>
              </a:rPr>
              <a:t>。使用</a:t>
            </a:r>
            <a:r>
              <a:rPr lang="de-DE" altLang="zh-CN" sz="2000" dirty="0">
                <a:latin typeface="+mn-lt"/>
                <a:ea typeface="+mn-ea"/>
                <a:cs typeface="+mn-ea"/>
                <a:sym typeface="+mn-lt"/>
              </a:rPr>
              <a:t>Spring-orm</a:t>
            </a:r>
            <a:r>
              <a:rPr lang="zh-CN" altLang="zh-CN" sz="2000" dirty="0">
                <a:latin typeface="+mn-lt"/>
                <a:ea typeface="+mn-ea"/>
                <a:cs typeface="+mn-ea"/>
                <a:sym typeface="+mn-lt"/>
              </a:rPr>
              <a:t>模块，可以将这些</a:t>
            </a:r>
            <a:r>
              <a:rPr lang="de-DE" altLang="zh-CN" sz="2000" dirty="0">
                <a:latin typeface="+mn-lt"/>
                <a:ea typeface="+mn-ea"/>
                <a:cs typeface="+mn-ea"/>
                <a:sym typeface="+mn-lt"/>
              </a:rPr>
              <a:t>O/R</a:t>
            </a:r>
            <a:r>
              <a:rPr lang="zh-CN" altLang="zh-CN" sz="2000" dirty="0">
                <a:latin typeface="+mn-lt"/>
                <a:ea typeface="+mn-ea"/>
                <a:cs typeface="+mn-ea"/>
                <a:sym typeface="+mn-lt"/>
              </a:rPr>
              <a:t>映射框架与</a:t>
            </a:r>
            <a:r>
              <a:rPr lang="de-DE" altLang="zh-CN" sz="2000" dirty="0">
                <a:latin typeface="+mn-lt"/>
                <a:ea typeface="+mn-ea"/>
                <a:cs typeface="+mn-ea"/>
                <a:sym typeface="+mn-lt"/>
              </a:rPr>
              <a:t>Spring</a:t>
            </a:r>
            <a:r>
              <a:rPr lang="zh-CN" altLang="zh-CN" sz="2000" dirty="0">
                <a:latin typeface="+mn-lt"/>
                <a:ea typeface="+mn-ea"/>
                <a:cs typeface="+mn-ea"/>
                <a:sym typeface="+mn-lt"/>
              </a:rPr>
              <a:t>提供的所有其他功能结合使用，例如声明式事务管理功能</a:t>
            </a:r>
          </a:p>
          <a:p>
            <a:pPr marL="538163" lvl="1" indent="-176213">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Spring-oxm</a:t>
            </a:r>
            <a:r>
              <a:rPr lang="zh-CN" altLang="zh-CN" sz="2000" dirty="0">
                <a:solidFill>
                  <a:srgbClr val="0F06BA"/>
                </a:solidFill>
                <a:latin typeface="+mn-lt"/>
                <a:ea typeface="+mn-ea"/>
                <a:cs typeface="+mn-ea"/>
                <a:sym typeface="+mn-lt"/>
              </a:rPr>
              <a:t>模块</a:t>
            </a:r>
            <a:r>
              <a:rPr lang="zh-CN" altLang="zh-CN" sz="2000" dirty="0">
                <a:latin typeface="+mn-lt"/>
                <a:ea typeface="+mn-ea"/>
                <a:cs typeface="+mn-ea"/>
                <a:sym typeface="+mn-lt"/>
              </a:rPr>
              <a:t>：提供了一个支持对象</a:t>
            </a:r>
            <a:r>
              <a:rPr lang="de-DE" altLang="zh-CN" sz="2000" dirty="0">
                <a:latin typeface="+mn-lt"/>
                <a:ea typeface="+mn-ea"/>
                <a:cs typeface="+mn-ea"/>
                <a:sym typeface="+mn-lt"/>
              </a:rPr>
              <a:t>/XML</a:t>
            </a:r>
            <a:r>
              <a:rPr lang="zh-CN" altLang="zh-CN" sz="2000" dirty="0">
                <a:latin typeface="+mn-lt"/>
                <a:ea typeface="+mn-ea"/>
                <a:cs typeface="+mn-ea"/>
                <a:sym typeface="+mn-lt"/>
              </a:rPr>
              <a:t>映射的抽象层实现，如</a:t>
            </a:r>
            <a:r>
              <a:rPr lang="de-DE" altLang="zh-CN" sz="2000" dirty="0">
                <a:latin typeface="+mn-lt"/>
                <a:ea typeface="+mn-ea"/>
                <a:cs typeface="+mn-ea"/>
                <a:sym typeface="+mn-lt"/>
              </a:rPr>
              <a:t>JAXB</a:t>
            </a:r>
            <a:r>
              <a:rPr lang="zh-CN" altLang="zh-CN" sz="2000" dirty="0">
                <a:latin typeface="+mn-lt"/>
                <a:ea typeface="+mn-ea"/>
                <a:cs typeface="+mn-ea"/>
                <a:sym typeface="+mn-lt"/>
              </a:rPr>
              <a:t>、</a:t>
            </a:r>
            <a:r>
              <a:rPr lang="de-DE" altLang="zh-CN" sz="2000" dirty="0">
                <a:latin typeface="+mn-lt"/>
                <a:ea typeface="+mn-ea"/>
                <a:cs typeface="+mn-ea"/>
                <a:sym typeface="+mn-lt"/>
              </a:rPr>
              <a:t>Castor</a:t>
            </a:r>
            <a:r>
              <a:rPr lang="zh-CN" altLang="zh-CN" sz="2000" dirty="0">
                <a:latin typeface="+mn-lt"/>
                <a:ea typeface="+mn-ea"/>
                <a:cs typeface="+mn-ea"/>
                <a:sym typeface="+mn-lt"/>
              </a:rPr>
              <a:t>、</a:t>
            </a:r>
            <a:r>
              <a:rPr lang="de-DE" altLang="zh-CN" sz="2000" dirty="0">
                <a:latin typeface="+mn-lt"/>
                <a:ea typeface="+mn-ea"/>
                <a:cs typeface="+mn-ea"/>
                <a:sym typeface="+mn-lt"/>
              </a:rPr>
              <a:t>JiBX</a:t>
            </a:r>
            <a:r>
              <a:rPr lang="zh-CN" altLang="zh-CN" sz="2000" dirty="0">
                <a:latin typeface="+mn-lt"/>
                <a:ea typeface="+mn-ea"/>
                <a:cs typeface="+mn-ea"/>
                <a:sym typeface="+mn-lt"/>
              </a:rPr>
              <a:t>和</a:t>
            </a:r>
            <a:r>
              <a:rPr lang="de-DE" altLang="zh-CN" sz="2000" dirty="0">
                <a:latin typeface="+mn-lt"/>
                <a:ea typeface="+mn-ea"/>
                <a:cs typeface="+mn-ea"/>
                <a:sym typeface="+mn-lt"/>
              </a:rPr>
              <a:t>XStream</a:t>
            </a:r>
            <a:r>
              <a:rPr lang="zh-CN" altLang="zh-CN" sz="2000" dirty="0">
                <a:latin typeface="+mn-lt"/>
                <a:ea typeface="+mn-ea"/>
                <a:cs typeface="+mn-ea"/>
                <a:sym typeface="+mn-lt"/>
              </a:rPr>
              <a:t>。</a:t>
            </a:r>
          </a:p>
          <a:p>
            <a:pPr marL="538163" lvl="1" indent="-176213">
              <a:spcBef>
                <a:spcPts val="600"/>
              </a:spcBef>
              <a:spcAft>
                <a:spcPts val="600"/>
              </a:spcAft>
              <a:buFont typeface="Arial" panose="020B0604020202020204" pitchFamily="34" charset="0"/>
              <a:buChar char="•"/>
            </a:pPr>
            <a:r>
              <a:rPr lang="de-DE" altLang="zh-CN" sz="2000" dirty="0">
                <a:solidFill>
                  <a:srgbClr val="0F06BA"/>
                </a:solidFill>
                <a:latin typeface="+mn-lt"/>
                <a:ea typeface="+mn-ea"/>
                <a:cs typeface="+mn-ea"/>
                <a:sym typeface="+mn-lt"/>
              </a:rPr>
              <a:t>Spring-jms</a:t>
            </a:r>
            <a:r>
              <a:rPr lang="zh-CN" altLang="zh-CN" sz="2000" dirty="0">
                <a:solidFill>
                  <a:srgbClr val="0F06BA"/>
                </a:solidFill>
                <a:latin typeface="+mn-lt"/>
                <a:ea typeface="+mn-ea"/>
                <a:cs typeface="+mn-ea"/>
                <a:sym typeface="+mn-lt"/>
              </a:rPr>
              <a:t>模块</a:t>
            </a:r>
            <a:r>
              <a:rPr lang="de-DE" altLang="zh-CN" sz="2000" dirty="0">
                <a:latin typeface="+mn-lt"/>
                <a:ea typeface="+mn-ea"/>
                <a:cs typeface="+mn-ea"/>
                <a:sym typeface="+mn-lt"/>
              </a:rPr>
              <a:t>(Java Messaging Service) </a:t>
            </a:r>
            <a:r>
              <a:rPr lang="zh-CN" altLang="zh-CN" sz="2000" dirty="0">
                <a:latin typeface="+mn-lt"/>
                <a:ea typeface="+mn-ea"/>
                <a:cs typeface="+mn-ea"/>
                <a:sym typeface="+mn-lt"/>
              </a:rPr>
              <a:t>：指</a:t>
            </a:r>
            <a:r>
              <a:rPr lang="de-DE" altLang="zh-CN" sz="2000" dirty="0">
                <a:latin typeface="+mn-lt"/>
                <a:ea typeface="+mn-ea"/>
                <a:cs typeface="+mn-ea"/>
                <a:sym typeface="+mn-lt"/>
              </a:rPr>
              <a:t>Java</a:t>
            </a:r>
            <a:r>
              <a:rPr lang="zh-CN" altLang="zh-CN" sz="2000" dirty="0">
                <a:latin typeface="+mn-lt"/>
                <a:ea typeface="+mn-ea"/>
                <a:cs typeface="+mn-ea"/>
                <a:sym typeface="+mn-lt"/>
              </a:rPr>
              <a:t>消息传递服务，包含用于生产和使用消息的功能。自</a:t>
            </a:r>
            <a:r>
              <a:rPr lang="de-DE" altLang="zh-CN" sz="2000" dirty="0">
                <a:latin typeface="+mn-lt"/>
                <a:ea typeface="+mn-ea"/>
                <a:cs typeface="+mn-ea"/>
                <a:sym typeface="+mn-lt"/>
              </a:rPr>
              <a:t>Spring 4.1</a:t>
            </a:r>
            <a:r>
              <a:rPr lang="zh-CN" altLang="zh-CN" sz="2000" dirty="0">
                <a:latin typeface="+mn-lt"/>
                <a:ea typeface="+mn-ea"/>
                <a:cs typeface="+mn-ea"/>
                <a:sym typeface="+mn-lt"/>
              </a:rPr>
              <a:t>后，提供了与</a:t>
            </a:r>
            <a:r>
              <a:rPr lang="de-DE" altLang="zh-CN" sz="2000" dirty="0">
                <a:latin typeface="+mn-lt"/>
                <a:ea typeface="+mn-ea"/>
                <a:cs typeface="+mn-ea"/>
                <a:sym typeface="+mn-lt"/>
              </a:rPr>
              <a:t>Spring-messaging</a:t>
            </a:r>
            <a:r>
              <a:rPr lang="zh-CN" altLang="zh-CN" sz="2000" dirty="0">
                <a:latin typeface="+mn-lt"/>
                <a:ea typeface="+mn-ea"/>
                <a:cs typeface="+mn-ea"/>
                <a:sym typeface="+mn-lt"/>
              </a:rPr>
              <a:t>模块的集成。</a:t>
            </a:r>
            <a:endParaRPr lang="zh-CN" altLang="en-US" sz="2000" dirty="0">
              <a:latin typeface="+mn-lt"/>
              <a:ea typeface="+mn-ea"/>
              <a:cs typeface="+mn-ea"/>
              <a:sym typeface="+mn-lt"/>
            </a:endParaRPr>
          </a:p>
        </p:txBody>
      </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5EE69EA-B681-47BF-81AE-502A10CDD792}"/>
              </a:ext>
            </a:extLst>
          </p:cNvPr>
          <p:cNvSpPr>
            <a:spLocks noGrp="1"/>
          </p:cNvSpPr>
          <p:nvPr>
            <p:ph type="title"/>
          </p:nvPr>
        </p:nvSpPr>
        <p:spPr>
          <a:xfrm>
            <a:off x="201969" y="620688"/>
            <a:ext cx="8229600" cy="7778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en-US" altLang="zh-CN" sz="3200" dirty="0">
                <a:latin typeface="+mn-lt"/>
                <a:ea typeface="+mn-ea"/>
                <a:cs typeface="+mn-ea"/>
                <a:sym typeface="+mn-lt"/>
              </a:rPr>
              <a:t>4.3  </a:t>
            </a:r>
            <a:r>
              <a:rPr lang="zh-CN" altLang="zh-CN" sz="3200" dirty="0">
                <a:latin typeface="+mn-lt"/>
                <a:ea typeface="+mn-ea"/>
                <a:cs typeface="+mn-ea"/>
                <a:sym typeface="+mn-lt"/>
              </a:rPr>
              <a:t>基于代理类的</a:t>
            </a:r>
            <a:r>
              <a:rPr lang="en-US" altLang="zh-CN" sz="3200" dirty="0">
                <a:latin typeface="+mn-lt"/>
                <a:ea typeface="+mn-ea"/>
                <a:cs typeface="+mn-ea"/>
                <a:sym typeface="+mn-lt"/>
              </a:rPr>
              <a:t>AOP</a:t>
            </a:r>
            <a:r>
              <a:rPr lang="zh-CN" altLang="zh-CN" sz="3200" dirty="0">
                <a:latin typeface="+mn-lt"/>
                <a:ea typeface="+mn-ea"/>
                <a:cs typeface="+mn-ea"/>
                <a:sym typeface="+mn-lt"/>
              </a:rPr>
              <a:t>实现</a:t>
            </a:r>
            <a:endParaRPr lang="zh-CN" altLang="en-US" sz="3200" dirty="0">
              <a:latin typeface="+mn-lt"/>
              <a:ea typeface="+mn-ea"/>
              <a:cs typeface="+mn-ea"/>
              <a:sym typeface="+mn-lt"/>
            </a:endParaRPr>
          </a:p>
        </p:txBody>
      </p:sp>
      <p:sp>
        <p:nvSpPr>
          <p:cNvPr id="25603" name="文本框 3">
            <a:extLst>
              <a:ext uri="{FF2B5EF4-FFF2-40B4-BE49-F238E27FC236}">
                <a16:creationId xmlns:a16="http://schemas.microsoft.com/office/drawing/2014/main" id="{6F0892AB-1F2A-4970-870C-63247649BFA6}"/>
              </a:ext>
            </a:extLst>
          </p:cNvPr>
          <p:cNvSpPr txBox="1">
            <a:spLocks noChangeArrowheads="1"/>
          </p:cNvSpPr>
          <p:nvPr/>
        </p:nvSpPr>
        <p:spPr bwMode="auto">
          <a:xfrm>
            <a:off x="251458" y="1628800"/>
            <a:ext cx="86410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从</a:t>
            </a:r>
            <a:r>
              <a:rPr lang="de-DE" altLang="zh-CN" sz="2000" dirty="0">
                <a:latin typeface="+mn-lt"/>
                <a:ea typeface="+mn-ea"/>
                <a:cs typeface="+mn-ea"/>
                <a:sym typeface="+mn-lt"/>
              </a:rPr>
              <a:t>4.2</a:t>
            </a:r>
            <a:r>
              <a:rPr lang="zh-CN" altLang="zh-CN" sz="2000" dirty="0">
                <a:latin typeface="+mn-lt"/>
                <a:ea typeface="+mn-ea"/>
                <a:cs typeface="+mn-ea"/>
                <a:sym typeface="+mn-lt"/>
              </a:rPr>
              <a:t>节可知，在</a:t>
            </a:r>
            <a:r>
              <a:rPr lang="de-DE" altLang="zh-CN" sz="2000" dirty="0">
                <a:latin typeface="+mn-lt"/>
                <a:ea typeface="+mn-ea"/>
                <a:cs typeface="+mn-ea"/>
                <a:sym typeface="+mn-lt"/>
              </a:rPr>
              <a:t>Spring</a:t>
            </a:r>
            <a:r>
              <a:rPr lang="zh-CN" altLang="zh-CN" sz="2000" dirty="0">
                <a:latin typeface="+mn-lt"/>
                <a:ea typeface="+mn-ea"/>
                <a:cs typeface="+mn-ea"/>
                <a:sym typeface="+mn-lt"/>
              </a:rPr>
              <a:t>中默认使用</a:t>
            </a:r>
            <a:r>
              <a:rPr lang="de-DE" altLang="zh-CN" sz="2000" dirty="0">
                <a:latin typeface="+mn-lt"/>
                <a:ea typeface="+mn-ea"/>
                <a:cs typeface="+mn-ea"/>
                <a:sym typeface="+mn-lt"/>
              </a:rPr>
              <a:t>JDK</a:t>
            </a:r>
            <a:r>
              <a:rPr lang="zh-CN" altLang="zh-CN" sz="2000" dirty="0">
                <a:latin typeface="+mn-lt"/>
                <a:ea typeface="+mn-ea"/>
                <a:cs typeface="+mn-ea"/>
                <a:sym typeface="+mn-lt"/>
              </a:rPr>
              <a:t>动态代理实现</a:t>
            </a:r>
            <a:r>
              <a:rPr lang="de-DE" altLang="zh-CN" sz="2000" dirty="0">
                <a:latin typeface="+mn-lt"/>
                <a:ea typeface="+mn-ea"/>
                <a:cs typeface="+mn-ea"/>
                <a:sym typeface="+mn-lt"/>
              </a:rPr>
              <a:t>AOP</a:t>
            </a:r>
            <a:r>
              <a:rPr lang="zh-CN" altLang="zh-CN" sz="2000" dirty="0">
                <a:latin typeface="+mn-lt"/>
                <a:ea typeface="+mn-ea"/>
                <a:cs typeface="+mn-ea"/>
                <a:sym typeface="+mn-lt"/>
              </a:rPr>
              <a:t>编程。使用</a:t>
            </a:r>
            <a:r>
              <a:rPr lang="de-DE" altLang="zh-CN" sz="2000" dirty="0">
                <a:latin typeface="+mn-lt"/>
                <a:ea typeface="+mn-ea"/>
                <a:cs typeface="+mn-ea"/>
                <a:sym typeface="+mn-lt"/>
              </a:rPr>
              <a:t>org.springframework.aop.framework.ProxyFactoryBean</a:t>
            </a:r>
            <a:r>
              <a:rPr lang="zh-CN" altLang="zh-CN" sz="2000" dirty="0">
                <a:latin typeface="+mn-lt"/>
                <a:ea typeface="+mn-ea"/>
                <a:cs typeface="+mn-ea"/>
                <a:sym typeface="+mn-lt"/>
              </a:rPr>
              <a:t>创建代理是</a:t>
            </a:r>
            <a:r>
              <a:rPr lang="de-DE" altLang="zh-CN" sz="2000" dirty="0">
                <a:latin typeface="+mn-lt"/>
                <a:ea typeface="+mn-ea"/>
                <a:cs typeface="+mn-ea"/>
                <a:sym typeface="+mn-lt"/>
              </a:rPr>
              <a:t>Spring AOP</a:t>
            </a:r>
            <a:r>
              <a:rPr lang="zh-CN" altLang="zh-CN" sz="2000" dirty="0">
                <a:latin typeface="+mn-lt"/>
                <a:ea typeface="+mn-ea"/>
                <a:cs typeface="+mn-ea"/>
                <a:sym typeface="+mn-lt"/>
              </a:rPr>
              <a:t>实现的最基本方式。</a:t>
            </a:r>
            <a:endParaRPr lang="zh-CN" altLang="en-US" sz="2000" dirty="0">
              <a:latin typeface="+mn-lt"/>
              <a:ea typeface="+mn-ea"/>
              <a:cs typeface="+mn-ea"/>
              <a:sym typeface="+mn-lt"/>
            </a:endParaRPr>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0DA0D762-7D61-46FE-A8C9-1C0B658B6486}"/>
              </a:ext>
            </a:extLst>
          </p:cNvPr>
          <p:cNvSpPr>
            <a:spLocks noGrp="1"/>
          </p:cNvSpPr>
          <p:nvPr>
            <p:ph type="title"/>
          </p:nvPr>
        </p:nvSpPr>
        <p:spPr>
          <a:xfrm>
            <a:off x="179387" y="476672"/>
            <a:ext cx="8229600" cy="8509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1</a:t>
            </a:r>
            <a:r>
              <a:rPr lang="zh-CN" altLang="zh-CN" sz="2400" dirty="0">
                <a:solidFill>
                  <a:schemeClr val="tx1"/>
                </a:solidFill>
                <a:latin typeface="+mn-lt"/>
                <a:ea typeface="+mn-ea"/>
                <a:cs typeface="+mn-ea"/>
                <a:sym typeface="+mn-lt"/>
              </a:rPr>
              <a:t>．通知类型</a:t>
            </a:r>
            <a:endParaRPr lang="zh-CN" altLang="en-US" sz="2400" dirty="0">
              <a:solidFill>
                <a:schemeClr val="tx1"/>
              </a:solidFill>
              <a:latin typeface="+mn-lt"/>
              <a:ea typeface="+mn-ea"/>
              <a:cs typeface="+mn-ea"/>
              <a:sym typeface="+mn-lt"/>
            </a:endParaRPr>
          </a:p>
        </p:txBody>
      </p:sp>
      <p:sp>
        <p:nvSpPr>
          <p:cNvPr id="26627" name="文本框 3">
            <a:extLst>
              <a:ext uri="{FF2B5EF4-FFF2-40B4-BE49-F238E27FC236}">
                <a16:creationId xmlns:a16="http://schemas.microsoft.com/office/drawing/2014/main" id="{319D8EBD-9E4C-402F-BA80-ADF1CBE79255}"/>
              </a:ext>
            </a:extLst>
          </p:cNvPr>
          <p:cNvSpPr txBox="1">
            <a:spLocks noChangeArrowheads="1"/>
          </p:cNvSpPr>
          <p:nvPr/>
        </p:nvSpPr>
        <p:spPr bwMode="auto">
          <a:xfrm>
            <a:off x="179387" y="1177259"/>
            <a:ext cx="8856663" cy="524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根据</a:t>
            </a:r>
            <a:r>
              <a:rPr lang="de-DE" altLang="zh-CN" sz="2000" dirty="0">
                <a:latin typeface="+mn-lt"/>
                <a:ea typeface="+mn-ea"/>
                <a:cs typeface="+mn-ea"/>
                <a:sym typeface="+mn-lt"/>
              </a:rPr>
              <a:t>Spring</a:t>
            </a:r>
            <a:r>
              <a:rPr lang="zh-CN" altLang="zh-CN" sz="2000" dirty="0">
                <a:latin typeface="+mn-lt"/>
                <a:ea typeface="+mn-ea"/>
                <a:cs typeface="+mn-ea"/>
                <a:sym typeface="+mn-lt"/>
              </a:rPr>
              <a:t>中通知在目标类方法的连接点位置，可以分为</a:t>
            </a:r>
            <a:r>
              <a:rPr lang="de-DE" altLang="zh-CN" sz="2000" dirty="0">
                <a:latin typeface="+mn-lt"/>
                <a:ea typeface="+mn-ea"/>
                <a:cs typeface="+mn-ea"/>
                <a:sym typeface="+mn-lt"/>
              </a:rPr>
              <a:t>6</a:t>
            </a:r>
            <a:r>
              <a:rPr lang="zh-CN" altLang="zh-CN" sz="2000" dirty="0">
                <a:latin typeface="+mn-lt"/>
                <a:ea typeface="+mn-ea"/>
                <a:cs typeface="+mn-ea"/>
                <a:sym typeface="+mn-lt"/>
              </a:rPr>
              <a:t>种如下类型：</a:t>
            </a:r>
          </a:p>
          <a:p>
            <a:pPr>
              <a:spcBef>
                <a:spcPts val="600"/>
              </a:spcBef>
              <a:spcAft>
                <a:spcPts val="600"/>
              </a:spcAft>
            </a:pP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1</a:t>
            </a:r>
            <a:r>
              <a:rPr lang="zh-CN" altLang="zh-CN" sz="2000" dirty="0">
                <a:solidFill>
                  <a:srgbClr val="0F06BA"/>
                </a:solidFill>
                <a:latin typeface="+mn-lt"/>
                <a:ea typeface="+mn-ea"/>
                <a:cs typeface="+mn-ea"/>
                <a:sym typeface="+mn-lt"/>
              </a:rPr>
              <a:t>）环绕通知</a:t>
            </a:r>
            <a:r>
              <a:rPr lang="zh-CN" altLang="en-US" sz="2000" dirty="0">
                <a:solidFill>
                  <a:srgbClr val="0F06BA"/>
                </a:solidFill>
                <a:latin typeface="+mn-lt"/>
                <a:ea typeface="+mn-ea"/>
                <a:cs typeface="+mn-ea"/>
                <a:sym typeface="+mn-lt"/>
              </a:rPr>
              <a:t>：</a:t>
            </a:r>
            <a:r>
              <a:rPr lang="zh-CN" altLang="zh-CN" sz="2000" dirty="0">
                <a:latin typeface="+mn-lt"/>
                <a:ea typeface="+mn-ea"/>
                <a:cs typeface="+mn-ea"/>
                <a:sym typeface="+mn-lt"/>
              </a:rPr>
              <a:t>环绕通知（</a:t>
            </a:r>
            <a:r>
              <a:rPr lang="de-DE" altLang="zh-CN" sz="2000" dirty="0">
                <a:latin typeface="+mn-lt"/>
                <a:ea typeface="+mn-ea"/>
                <a:cs typeface="+mn-ea"/>
                <a:sym typeface="+mn-lt"/>
              </a:rPr>
              <a:t>org.aopalliance.intercept.MethodInterceptor</a:t>
            </a:r>
            <a:r>
              <a:rPr lang="zh-CN" altLang="zh-CN" sz="2000" dirty="0">
                <a:latin typeface="+mn-lt"/>
                <a:ea typeface="+mn-ea"/>
                <a:cs typeface="+mn-ea"/>
                <a:sym typeface="+mn-lt"/>
              </a:rPr>
              <a:t>）是在目标方法执行前和执行后实施增强，可以应用于日志记录、事务处理等功能。</a:t>
            </a:r>
          </a:p>
          <a:p>
            <a:pPr>
              <a:spcBef>
                <a:spcPts val="600"/>
              </a:spcBef>
              <a:spcAft>
                <a:spcPts val="600"/>
              </a:spcAft>
            </a:pP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2</a:t>
            </a:r>
            <a:r>
              <a:rPr lang="zh-CN" altLang="zh-CN" sz="2000" dirty="0">
                <a:solidFill>
                  <a:srgbClr val="0F06BA"/>
                </a:solidFill>
                <a:latin typeface="+mn-lt"/>
                <a:ea typeface="+mn-ea"/>
                <a:cs typeface="+mn-ea"/>
                <a:sym typeface="+mn-lt"/>
              </a:rPr>
              <a:t>）前置通知</a:t>
            </a:r>
            <a:r>
              <a:rPr lang="zh-CN" altLang="en-US" sz="2000" dirty="0">
                <a:solidFill>
                  <a:srgbClr val="0F06BA"/>
                </a:solidFill>
                <a:latin typeface="+mn-lt"/>
                <a:ea typeface="+mn-ea"/>
                <a:cs typeface="+mn-ea"/>
                <a:sym typeface="+mn-lt"/>
              </a:rPr>
              <a:t>：</a:t>
            </a:r>
            <a:r>
              <a:rPr lang="zh-CN" altLang="zh-CN" sz="2000" dirty="0">
                <a:latin typeface="+mn-lt"/>
                <a:ea typeface="+mn-ea"/>
                <a:cs typeface="+mn-ea"/>
                <a:sym typeface="+mn-lt"/>
              </a:rPr>
              <a:t>前置通知（</a:t>
            </a:r>
            <a:r>
              <a:rPr lang="de-DE" altLang="zh-CN" sz="2000" dirty="0">
                <a:latin typeface="+mn-lt"/>
                <a:ea typeface="+mn-ea"/>
                <a:cs typeface="+mn-ea"/>
                <a:sym typeface="+mn-lt"/>
              </a:rPr>
              <a:t>org.springframework.aop.MethodBeforeAdvice</a:t>
            </a:r>
            <a:r>
              <a:rPr lang="zh-CN" altLang="zh-CN" sz="2000" dirty="0">
                <a:latin typeface="+mn-lt"/>
                <a:ea typeface="+mn-ea"/>
                <a:cs typeface="+mn-ea"/>
                <a:sym typeface="+mn-lt"/>
              </a:rPr>
              <a:t>）是在目标方法执行前实施增强，可应用于权限管理等功能。</a:t>
            </a:r>
            <a:endParaRPr lang="en-US" altLang="zh-CN" sz="2000" dirty="0">
              <a:latin typeface="+mn-lt"/>
              <a:ea typeface="+mn-ea"/>
              <a:cs typeface="+mn-ea"/>
              <a:sym typeface="+mn-lt"/>
            </a:endParaRPr>
          </a:p>
          <a:p>
            <a:pPr>
              <a:spcAft>
                <a:spcPts val="600"/>
              </a:spcAft>
            </a:pP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3</a:t>
            </a:r>
            <a:r>
              <a:rPr lang="zh-CN" altLang="zh-CN" sz="2000" dirty="0">
                <a:solidFill>
                  <a:srgbClr val="0F06BA"/>
                </a:solidFill>
                <a:latin typeface="+mn-lt"/>
                <a:ea typeface="+mn-ea"/>
                <a:cs typeface="+mn-ea"/>
                <a:sym typeface="+mn-lt"/>
              </a:rPr>
              <a:t>）后置返回通知</a:t>
            </a:r>
            <a:r>
              <a:rPr lang="zh-CN" altLang="en-US" sz="2000" dirty="0">
                <a:solidFill>
                  <a:srgbClr val="0F06BA"/>
                </a:solidFill>
                <a:latin typeface="+mn-lt"/>
                <a:ea typeface="+mn-ea"/>
                <a:cs typeface="+mn-ea"/>
                <a:sym typeface="+mn-lt"/>
              </a:rPr>
              <a:t>：</a:t>
            </a:r>
            <a:r>
              <a:rPr lang="zh-CN" altLang="zh-CN" sz="2000" dirty="0">
                <a:latin typeface="+mn-lt"/>
                <a:ea typeface="+mn-ea"/>
                <a:cs typeface="+mn-ea"/>
                <a:sym typeface="+mn-lt"/>
              </a:rPr>
              <a:t>后置返回通知（</a:t>
            </a:r>
            <a:r>
              <a:rPr lang="de-DE" altLang="zh-CN" sz="2000" dirty="0">
                <a:latin typeface="+mn-lt"/>
                <a:ea typeface="+mn-ea"/>
                <a:cs typeface="+mn-ea"/>
                <a:sym typeface="+mn-lt"/>
              </a:rPr>
              <a:t>org.springframework.aop.AfterReturningA</a:t>
            </a:r>
            <a:r>
              <a:rPr lang="zh-CN" altLang="en-US" sz="2000" dirty="0">
                <a:latin typeface="+mn-lt"/>
                <a:ea typeface="+mn-ea"/>
                <a:cs typeface="+mn-ea"/>
                <a:sym typeface="+mn-lt"/>
              </a:rPr>
              <a:t>　</a:t>
            </a:r>
            <a:r>
              <a:rPr lang="de-DE" altLang="zh-CN" sz="2000" dirty="0">
                <a:latin typeface="+mn-lt"/>
                <a:ea typeface="+mn-ea"/>
                <a:cs typeface="+mn-ea"/>
                <a:sym typeface="+mn-lt"/>
              </a:rPr>
              <a:t>dvice</a:t>
            </a:r>
            <a:r>
              <a:rPr lang="zh-CN" altLang="zh-CN" sz="2000" dirty="0">
                <a:latin typeface="+mn-lt"/>
                <a:ea typeface="+mn-ea"/>
                <a:cs typeface="+mn-ea"/>
                <a:sym typeface="+mn-lt"/>
              </a:rPr>
              <a:t>）是在目标方法成功执行后实施增强，可应用于关闭流、删除临时文件等功能。</a:t>
            </a:r>
            <a:endParaRPr lang="en-US" altLang="zh-CN" sz="2000" dirty="0">
              <a:latin typeface="+mn-lt"/>
              <a:ea typeface="+mn-ea"/>
              <a:cs typeface="+mn-ea"/>
              <a:sym typeface="+mn-lt"/>
            </a:endParaRPr>
          </a:p>
          <a:p>
            <a:pPr>
              <a:spcAft>
                <a:spcPts val="600"/>
              </a:spcAft>
            </a:pP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4</a:t>
            </a:r>
            <a:r>
              <a:rPr lang="zh-CN" altLang="zh-CN" sz="2000" dirty="0">
                <a:solidFill>
                  <a:srgbClr val="0F06BA"/>
                </a:solidFill>
                <a:latin typeface="+mn-lt"/>
                <a:ea typeface="+mn-ea"/>
                <a:cs typeface="+mn-ea"/>
                <a:sym typeface="+mn-lt"/>
              </a:rPr>
              <a:t>）后置（最终）通知</a:t>
            </a:r>
            <a:r>
              <a:rPr lang="zh-CN" altLang="en-US" sz="2000" dirty="0">
                <a:solidFill>
                  <a:srgbClr val="0F06BA"/>
                </a:solidFill>
                <a:latin typeface="+mn-lt"/>
                <a:ea typeface="+mn-ea"/>
                <a:cs typeface="+mn-ea"/>
                <a:sym typeface="+mn-lt"/>
              </a:rPr>
              <a:t>：</a:t>
            </a:r>
            <a:r>
              <a:rPr lang="zh-CN" altLang="zh-CN" sz="2000" dirty="0">
                <a:latin typeface="+mn-lt"/>
                <a:ea typeface="+mn-ea"/>
                <a:cs typeface="+mn-ea"/>
                <a:sym typeface="+mn-lt"/>
              </a:rPr>
              <a:t>后置通知（</a:t>
            </a:r>
            <a:r>
              <a:rPr lang="de-DE" altLang="zh-CN" sz="2000" dirty="0">
                <a:latin typeface="+mn-lt"/>
                <a:ea typeface="+mn-ea"/>
                <a:cs typeface="+mn-ea"/>
                <a:sym typeface="+mn-lt"/>
              </a:rPr>
              <a:t>org.springframework.aop.AfterAdvice</a:t>
            </a:r>
            <a:r>
              <a:rPr lang="zh-CN" altLang="zh-CN" sz="2000" dirty="0">
                <a:latin typeface="+mn-lt"/>
                <a:ea typeface="+mn-ea"/>
                <a:cs typeface="+mn-ea"/>
                <a:sym typeface="+mn-lt"/>
              </a:rPr>
              <a:t>）是在目标方法执行后实施增强，与后置返回通知不同的是，不管是否发生异常都要执行该通知，可应用于释放资源。</a:t>
            </a:r>
          </a:p>
          <a:p>
            <a:pPr>
              <a:spcAft>
                <a:spcPts val="600"/>
              </a:spcAft>
            </a:pP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5</a:t>
            </a:r>
            <a:r>
              <a:rPr lang="zh-CN" altLang="zh-CN" sz="2000" dirty="0">
                <a:solidFill>
                  <a:srgbClr val="0F06BA"/>
                </a:solidFill>
                <a:latin typeface="+mn-lt"/>
                <a:ea typeface="+mn-ea"/>
                <a:cs typeface="+mn-ea"/>
                <a:sym typeface="+mn-lt"/>
              </a:rPr>
              <a:t>）异常通知</a:t>
            </a:r>
            <a:r>
              <a:rPr lang="zh-CN" altLang="en-US" sz="2000" dirty="0">
                <a:solidFill>
                  <a:srgbClr val="0F06BA"/>
                </a:solidFill>
                <a:latin typeface="+mn-lt"/>
                <a:ea typeface="+mn-ea"/>
                <a:cs typeface="+mn-ea"/>
                <a:sym typeface="+mn-lt"/>
              </a:rPr>
              <a:t>：</a:t>
            </a:r>
            <a:r>
              <a:rPr lang="zh-CN" altLang="zh-CN" sz="2000" dirty="0">
                <a:latin typeface="+mn-lt"/>
                <a:ea typeface="+mn-ea"/>
                <a:cs typeface="+mn-ea"/>
                <a:sym typeface="+mn-lt"/>
              </a:rPr>
              <a:t>异常通知（</a:t>
            </a:r>
            <a:r>
              <a:rPr lang="de-DE" altLang="zh-CN" sz="2000" dirty="0">
                <a:latin typeface="+mn-lt"/>
                <a:ea typeface="+mn-ea"/>
                <a:cs typeface="+mn-ea"/>
                <a:sym typeface="+mn-lt"/>
              </a:rPr>
              <a:t>org.springframework.aop.ThrowsAdvice</a:t>
            </a:r>
            <a:r>
              <a:rPr lang="zh-CN" altLang="zh-CN" sz="2000" dirty="0">
                <a:latin typeface="+mn-lt"/>
                <a:ea typeface="+mn-ea"/>
                <a:cs typeface="+mn-ea"/>
                <a:sym typeface="+mn-lt"/>
              </a:rPr>
              <a:t>）是在方法抛出异常后实施增强，可以应用于处理异常、记录日志等功能。</a:t>
            </a:r>
          </a:p>
          <a:p>
            <a:pPr>
              <a:spcAft>
                <a:spcPts val="600"/>
              </a:spcAft>
            </a:pPr>
            <a:r>
              <a:rPr lang="zh-CN" altLang="zh-CN" sz="2000" dirty="0">
                <a:solidFill>
                  <a:srgbClr val="0F06BA"/>
                </a:solidFill>
                <a:latin typeface="+mn-lt"/>
                <a:ea typeface="+mn-ea"/>
                <a:cs typeface="+mn-ea"/>
                <a:sym typeface="+mn-lt"/>
              </a:rPr>
              <a:t>（</a:t>
            </a:r>
            <a:r>
              <a:rPr lang="de-DE" altLang="zh-CN" sz="2000" dirty="0">
                <a:solidFill>
                  <a:srgbClr val="0F06BA"/>
                </a:solidFill>
                <a:latin typeface="+mn-lt"/>
                <a:ea typeface="+mn-ea"/>
                <a:cs typeface="+mn-ea"/>
                <a:sym typeface="+mn-lt"/>
              </a:rPr>
              <a:t>6</a:t>
            </a:r>
            <a:r>
              <a:rPr lang="zh-CN" altLang="zh-CN" sz="2000" dirty="0">
                <a:solidFill>
                  <a:srgbClr val="0F06BA"/>
                </a:solidFill>
                <a:latin typeface="+mn-lt"/>
                <a:ea typeface="+mn-ea"/>
                <a:cs typeface="+mn-ea"/>
                <a:sym typeface="+mn-lt"/>
              </a:rPr>
              <a:t>）引入通知</a:t>
            </a:r>
            <a:r>
              <a:rPr lang="zh-CN" altLang="en-US" sz="2000" dirty="0">
                <a:solidFill>
                  <a:srgbClr val="0F06BA"/>
                </a:solidFill>
                <a:latin typeface="+mn-lt"/>
                <a:ea typeface="+mn-ea"/>
                <a:cs typeface="+mn-ea"/>
                <a:sym typeface="+mn-lt"/>
              </a:rPr>
              <a:t>：</a:t>
            </a:r>
            <a:r>
              <a:rPr lang="zh-CN" altLang="zh-CN" sz="2000" dirty="0">
                <a:latin typeface="+mn-lt"/>
                <a:ea typeface="+mn-ea"/>
                <a:cs typeface="+mn-ea"/>
                <a:sym typeface="+mn-lt"/>
              </a:rPr>
              <a:t>引入通知（</a:t>
            </a:r>
            <a:r>
              <a:rPr lang="de-DE" altLang="zh-CN" sz="2000" dirty="0">
                <a:latin typeface="+mn-lt"/>
                <a:ea typeface="+mn-ea"/>
                <a:cs typeface="+mn-ea"/>
                <a:sym typeface="+mn-lt"/>
              </a:rPr>
              <a:t>org.springframework.aop.IntroductionInterceptor</a:t>
            </a:r>
            <a:r>
              <a:rPr lang="zh-CN" altLang="zh-CN" sz="2000" dirty="0">
                <a:latin typeface="+mn-lt"/>
                <a:ea typeface="+mn-ea"/>
                <a:cs typeface="+mn-ea"/>
                <a:sym typeface="+mn-lt"/>
              </a:rPr>
              <a:t>）是在目标类中添加一些新的方法和属性，可以应用于修改目标类（增强类）</a:t>
            </a:r>
            <a:endParaRPr lang="zh-CN" altLang="en-US" sz="2000" dirty="0">
              <a:latin typeface="+mn-lt"/>
              <a:ea typeface="+mn-ea"/>
              <a:cs typeface="+mn-ea"/>
              <a:sym typeface="+mn-lt"/>
            </a:endParaRPr>
          </a:p>
        </p:txBody>
      </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19BA7F8-4BA5-463C-A6BB-E44D23140EAB}"/>
              </a:ext>
            </a:extLst>
          </p:cNvPr>
          <p:cNvSpPr>
            <a:spLocks noGrp="1"/>
          </p:cNvSpPr>
          <p:nvPr>
            <p:ph type="title"/>
          </p:nvPr>
        </p:nvSpPr>
        <p:spPr>
          <a:xfrm>
            <a:off x="133424" y="539855"/>
            <a:ext cx="8229600" cy="8509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400" dirty="0">
                <a:solidFill>
                  <a:schemeClr val="tx1"/>
                </a:solidFill>
                <a:latin typeface="+mn-lt"/>
                <a:ea typeface="+mn-ea"/>
                <a:cs typeface="+mn-ea"/>
                <a:sym typeface="+mn-lt"/>
              </a:rPr>
              <a:t>2</a:t>
            </a:r>
            <a:r>
              <a:rPr lang="zh-CN" altLang="zh-CN" sz="2400" dirty="0">
                <a:solidFill>
                  <a:schemeClr val="tx1"/>
                </a:solidFill>
                <a:latin typeface="+mn-lt"/>
                <a:ea typeface="+mn-ea"/>
                <a:cs typeface="+mn-ea"/>
                <a:sym typeface="+mn-lt"/>
              </a:rPr>
              <a:t>．</a:t>
            </a:r>
            <a:r>
              <a:rPr lang="de-DE" altLang="zh-CN" sz="2400" dirty="0">
                <a:solidFill>
                  <a:schemeClr val="tx1"/>
                </a:solidFill>
                <a:latin typeface="+mn-lt"/>
                <a:ea typeface="+mn-ea"/>
                <a:cs typeface="+mn-ea"/>
                <a:sym typeface="+mn-lt"/>
              </a:rPr>
              <a:t>ProxyFactoryBean</a:t>
            </a:r>
            <a:endParaRPr lang="zh-CN" altLang="en-US" sz="2400" dirty="0">
              <a:solidFill>
                <a:schemeClr val="tx1"/>
              </a:solidFill>
              <a:latin typeface="+mn-lt"/>
              <a:ea typeface="+mn-ea"/>
              <a:cs typeface="+mn-ea"/>
              <a:sym typeface="+mn-lt"/>
            </a:endParaRPr>
          </a:p>
        </p:txBody>
      </p:sp>
      <p:sp>
        <p:nvSpPr>
          <p:cNvPr id="28675" name="文本框 3">
            <a:extLst>
              <a:ext uri="{FF2B5EF4-FFF2-40B4-BE49-F238E27FC236}">
                <a16:creationId xmlns:a16="http://schemas.microsoft.com/office/drawing/2014/main" id="{94846292-FF8D-4EFC-9C29-C7541C018904}"/>
              </a:ext>
            </a:extLst>
          </p:cNvPr>
          <p:cNvSpPr txBox="1">
            <a:spLocks noChangeArrowheads="1"/>
          </p:cNvSpPr>
          <p:nvPr/>
        </p:nvSpPr>
        <p:spPr bwMode="auto">
          <a:xfrm>
            <a:off x="133424" y="1484784"/>
            <a:ext cx="890307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ProxyFactoryBean</a:t>
            </a:r>
            <a:r>
              <a:rPr lang="zh-CN" altLang="zh-CN" sz="2000" dirty="0">
                <a:latin typeface="+mn-lt"/>
                <a:ea typeface="+mn-ea"/>
                <a:cs typeface="+mn-ea"/>
                <a:sym typeface="+mn-lt"/>
              </a:rPr>
              <a:t>是</a:t>
            </a:r>
            <a:r>
              <a:rPr lang="de-DE" altLang="zh-CN" sz="2000" dirty="0">
                <a:latin typeface="+mn-lt"/>
                <a:ea typeface="+mn-ea"/>
                <a:cs typeface="+mn-ea"/>
                <a:sym typeface="+mn-lt"/>
              </a:rPr>
              <a:t>org.springframework.beans.factory.FactoryBean</a:t>
            </a:r>
            <a:r>
              <a:rPr lang="zh-CN" altLang="zh-CN" sz="2000" dirty="0">
                <a:latin typeface="+mn-lt"/>
                <a:ea typeface="+mn-ea"/>
                <a:cs typeface="+mn-ea"/>
                <a:sym typeface="+mn-lt"/>
              </a:rPr>
              <a:t>接口的实现类，</a:t>
            </a:r>
            <a:r>
              <a:rPr lang="de-DE" altLang="zh-CN" sz="2000" dirty="0">
                <a:latin typeface="+mn-lt"/>
                <a:ea typeface="+mn-ea"/>
                <a:cs typeface="+mn-ea"/>
                <a:sym typeface="+mn-lt"/>
              </a:rPr>
              <a:t>FactoryBean</a:t>
            </a:r>
            <a:r>
              <a:rPr lang="zh-CN" altLang="zh-CN" sz="2000" dirty="0">
                <a:latin typeface="+mn-lt"/>
                <a:ea typeface="+mn-ea"/>
                <a:cs typeface="+mn-ea"/>
                <a:sym typeface="+mn-lt"/>
              </a:rPr>
              <a:t>负责实例化一个</a:t>
            </a:r>
            <a:r>
              <a:rPr lang="de-DE" altLang="zh-CN" sz="2000" dirty="0">
                <a:latin typeface="+mn-lt"/>
                <a:ea typeface="+mn-ea"/>
                <a:cs typeface="+mn-ea"/>
                <a:sym typeface="+mn-lt"/>
              </a:rPr>
              <a:t>Bean</a:t>
            </a:r>
            <a:r>
              <a:rPr lang="zh-CN" altLang="zh-CN" sz="2000" dirty="0">
                <a:latin typeface="+mn-lt"/>
                <a:ea typeface="+mn-ea"/>
                <a:cs typeface="+mn-ea"/>
                <a:sym typeface="+mn-lt"/>
              </a:rPr>
              <a:t>实例，</a:t>
            </a:r>
            <a:r>
              <a:rPr lang="de-DE" altLang="zh-CN" sz="2000" dirty="0">
                <a:latin typeface="+mn-lt"/>
                <a:ea typeface="+mn-ea"/>
                <a:cs typeface="+mn-ea"/>
                <a:sym typeface="+mn-lt"/>
              </a:rPr>
              <a:t>ProxyFactoryBean</a:t>
            </a:r>
            <a:r>
              <a:rPr lang="zh-CN" altLang="zh-CN" sz="2000" dirty="0">
                <a:latin typeface="+mn-lt"/>
                <a:ea typeface="+mn-ea"/>
                <a:cs typeface="+mn-ea"/>
                <a:sym typeface="+mn-lt"/>
              </a:rPr>
              <a:t>负责为其他</a:t>
            </a:r>
            <a:r>
              <a:rPr lang="de-DE" altLang="zh-CN" sz="2000" dirty="0">
                <a:latin typeface="+mn-lt"/>
                <a:ea typeface="+mn-ea"/>
                <a:cs typeface="+mn-ea"/>
                <a:sym typeface="+mn-lt"/>
              </a:rPr>
              <a:t>Bean</a:t>
            </a:r>
            <a:r>
              <a:rPr lang="zh-CN" altLang="zh-CN" sz="2000" dirty="0">
                <a:latin typeface="+mn-lt"/>
                <a:ea typeface="+mn-ea"/>
                <a:cs typeface="+mn-ea"/>
                <a:sym typeface="+mn-lt"/>
              </a:rPr>
              <a:t>实例创建代理实例。</a:t>
            </a:r>
            <a:endParaRPr lang="zh-CN" altLang="en-US" sz="2000" dirty="0">
              <a:latin typeface="+mn-lt"/>
              <a:ea typeface="+mn-ea"/>
              <a:cs typeface="+mn-ea"/>
              <a:sym typeface="+mn-lt"/>
            </a:endParaRPr>
          </a:p>
        </p:txBody>
      </p:sp>
      <p:sp>
        <p:nvSpPr>
          <p:cNvPr id="28676" name="文本框 4">
            <a:extLst>
              <a:ext uri="{FF2B5EF4-FFF2-40B4-BE49-F238E27FC236}">
                <a16:creationId xmlns:a16="http://schemas.microsoft.com/office/drawing/2014/main" id="{4E3FCA34-CB3C-47A1-AE2B-DC04188A940A}"/>
              </a:ext>
            </a:extLst>
          </p:cNvPr>
          <p:cNvSpPr txBox="1">
            <a:spLocks noChangeArrowheads="1"/>
          </p:cNvSpPr>
          <p:nvPr/>
        </p:nvSpPr>
        <p:spPr bwMode="auto">
          <a:xfrm>
            <a:off x="289334" y="2996952"/>
            <a:ext cx="85653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下面通过一个实现环绕通知的实例演示</a:t>
            </a:r>
            <a:r>
              <a:rPr lang="de-DE" altLang="zh-CN" sz="2000" dirty="0">
                <a:latin typeface="+mn-lt"/>
                <a:ea typeface="+mn-ea"/>
                <a:cs typeface="+mn-ea"/>
                <a:sym typeface="+mn-lt"/>
              </a:rPr>
              <a:t>Spring</a:t>
            </a:r>
            <a:r>
              <a:rPr lang="zh-CN" altLang="zh-CN" sz="2000" dirty="0">
                <a:latin typeface="+mn-lt"/>
                <a:ea typeface="+mn-ea"/>
                <a:cs typeface="+mn-ea"/>
                <a:sym typeface="+mn-lt"/>
              </a:rPr>
              <a:t>使用</a:t>
            </a:r>
            <a:r>
              <a:rPr lang="de-DE" altLang="zh-CN" sz="2000" dirty="0">
                <a:latin typeface="+mn-lt"/>
                <a:ea typeface="+mn-ea"/>
                <a:cs typeface="+mn-ea"/>
                <a:sym typeface="+mn-lt"/>
              </a:rPr>
              <a:t>ProxyFactoryBean</a:t>
            </a:r>
            <a:r>
              <a:rPr lang="zh-CN" altLang="zh-CN" sz="2000" dirty="0">
                <a:latin typeface="+mn-lt"/>
                <a:ea typeface="+mn-ea"/>
                <a:cs typeface="+mn-ea"/>
                <a:sym typeface="+mn-lt"/>
              </a:rPr>
              <a:t>创建</a:t>
            </a:r>
            <a:r>
              <a:rPr lang="de-DE" altLang="zh-CN" sz="2000" dirty="0">
                <a:latin typeface="+mn-lt"/>
                <a:ea typeface="+mn-ea"/>
                <a:cs typeface="+mn-ea"/>
                <a:sym typeface="+mn-lt"/>
              </a:rPr>
              <a:t>AOP</a:t>
            </a:r>
            <a:r>
              <a:rPr lang="zh-CN" altLang="zh-CN" sz="2000" dirty="0">
                <a:latin typeface="+mn-lt"/>
                <a:ea typeface="+mn-ea"/>
                <a:cs typeface="+mn-ea"/>
                <a:sym typeface="+mn-lt"/>
              </a:rPr>
              <a:t>代理的过程。</a:t>
            </a:r>
            <a:endParaRPr lang="zh-CN" altLang="en-US" sz="2000" dirty="0">
              <a:latin typeface="+mn-lt"/>
              <a:ea typeface="+mn-ea"/>
              <a:cs typeface="+mn-ea"/>
              <a:sym typeface="+mn-lt"/>
            </a:endParaRPr>
          </a:p>
        </p:txBody>
      </p:sp>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65FB541A-8746-4507-940A-9D43A23014FA}"/>
              </a:ext>
            </a:extLst>
          </p:cNvPr>
          <p:cNvSpPr>
            <a:spLocks noGrp="1"/>
          </p:cNvSpPr>
          <p:nvPr>
            <p:ph type="title"/>
          </p:nvPr>
        </p:nvSpPr>
        <p:spPr>
          <a:xfrm>
            <a:off x="80666" y="620688"/>
            <a:ext cx="5427438" cy="36004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zh-CN" altLang="zh-CN" sz="2000" dirty="0">
                <a:solidFill>
                  <a:schemeClr val="tx1"/>
                </a:solidFill>
                <a:latin typeface="+mn-lt"/>
                <a:ea typeface="+mn-ea"/>
                <a:cs typeface="+mn-ea"/>
                <a:sym typeface="+mn-lt"/>
              </a:rPr>
              <a:t>（</a:t>
            </a:r>
            <a:r>
              <a:rPr lang="de-DE" altLang="zh-CN" sz="2000" dirty="0">
                <a:solidFill>
                  <a:schemeClr val="tx1"/>
                </a:solidFill>
                <a:latin typeface="+mn-lt"/>
                <a:ea typeface="+mn-ea"/>
                <a:cs typeface="+mn-ea"/>
                <a:sym typeface="+mn-lt"/>
              </a:rPr>
              <a:t>1</a:t>
            </a:r>
            <a:r>
              <a:rPr lang="zh-CN" altLang="zh-CN" sz="2000" dirty="0">
                <a:solidFill>
                  <a:schemeClr val="tx1"/>
                </a:solidFill>
                <a:latin typeface="+mn-lt"/>
                <a:ea typeface="+mn-ea"/>
                <a:cs typeface="+mn-ea"/>
                <a:sym typeface="+mn-lt"/>
              </a:rPr>
              <a:t>）导入相关</a:t>
            </a:r>
            <a:r>
              <a:rPr lang="de-DE" altLang="zh-CN" sz="2000" dirty="0">
                <a:solidFill>
                  <a:schemeClr val="tx1"/>
                </a:solidFill>
                <a:latin typeface="+mn-lt"/>
                <a:ea typeface="+mn-ea"/>
                <a:cs typeface="+mn-ea"/>
                <a:sym typeface="+mn-lt"/>
              </a:rPr>
              <a:t>JAR</a:t>
            </a:r>
            <a:r>
              <a:rPr lang="zh-CN" altLang="zh-CN" sz="2000" dirty="0">
                <a:solidFill>
                  <a:schemeClr val="tx1"/>
                </a:solidFill>
                <a:latin typeface="+mn-lt"/>
                <a:ea typeface="+mn-ea"/>
                <a:cs typeface="+mn-ea"/>
                <a:sym typeface="+mn-lt"/>
              </a:rPr>
              <a:t>包</a:t>
            </a:r>
            <a:endParaRPr lang="zh-CN" altLang="en-US" sz="2000" dirty="0">
              <a:solidFill>
                <a:schemeClr val="tx1"/>
              </a:solidFill>
              <a:latin typeface="+mn-lt"/>
              <a:ea typeface="+mn-ea"/>
              <a:cs typeface="+mn-ea"/>
              <a:sym typeface="+mn-lt"/>
            </a:endParaRPr>
          </a:p>
        </p:txBody>
      </p:sp>
      <p:sp>
        <p:nvSpPr>
          <p:cNvPr id="29699" name="文本框 3">
            <a:extLst>
              <a:ext uri="{FF2B5EF4-FFF2-40B4-BE49-F238E27FC236}">
                <a16:creationId xmlns:a16="http://schemas.microsoft.com/office/drawing/2014/main" id="{D58B415C-B495-4390-ACEE-7C13BDA3623F}"/>
              </a:ext>
            </a:extLst>
          </p:cNvPr>
          <p:cNvSpPr txBox="1">
            <a:spLocks noChangeArrowheads="1"/>
          </p:cNvSpPr>
          <p:nvPr/>
        </p:nvSpPr>
        <p:spPr bwMode="auto">
          <a:xfrm>
            <a:off x="80666" y="931319"/>
            <a:ext cx="89558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dirty="0">
                <a:latin typeface="+mn-lt"/>
                <a:ea typeface="+mn-ea"/>
                <a:cs typeface="+mn-ea"/>
                <a:sym typeface="+mn-lt"/>
              </a:rPr>
              <a:t>　　</a:t>
            </a:r>
            <a:r>
              <a:rPr lang="zh-CN" altLang="zh-CN" sz="2000" dirty="0">
                <a:latin typeface="+mn-lt"/>
                <a:ea typeface="+mn-ea"/>
                <a:cs typeface="+mn-ea"/>
                <a:sym typeface="+mn-lt"/>
              </a:rPr>
              <a:t>在核心</a:t>
            </a:r>
            <a:r>
              <a:rPr lang="de-DE" altLang="zh-CN" sz="2000" dirty="0">
                <a:latin typeface="+mn-lt"/>
                <a:ea typeface="+mn-ea"/>
                <a:cs typeface="+mn-ea"/>
                <a:sym typeface="+mn-lt"/>
              </a:rPr>
              <a:t>JAR</a:t>
            </a:r>
            <a:r>
              <a:rPr lang="zh-CN" altLang="zh-CN" sz="2000" dirty="0">
                <a:latin typeface="+mn-lt"/>
                <a:ea typeface="+mn-ea"/>
                <a:cs typeface="+mn-ea"/>
                <a:sym typeface="+mn-lt"/>
              </a:rPr>
              <a:t>包基础上，需要再向</a:t>
            </a:r>
            <a:r>
              <a:rPr lang="de-DE" altLang="zh-CN" sz="2000" dirty="0">
                <a:latin typeface="+mn-lt"/>
                <a:ea typeface="+mn-ea"/>
                <a:cs typeface="+mn-ea"/>
                <a:sym typeface="+mn-lt"/>
              </a:rPr>
              <a:t>ch4</a:t>
            </a:r>
            <a:r>
              <a:rPr lang="zh-CN" altLang="zh-CN" sz="2000" dirty="0">
                <a:latin typeface="+mn-lt"/>
                <a:ea typeface="+mn-ea"/>
                <a:cs typeface="+mn-ea"/>
                <a:sym typeface="+mn-lt"/>
              </a:rPr>
              <a:t>应用的</a:t>
            </a:r>
            <a:r>
              <a:rPr lang="de-DE" altLang="zh-CN" sz="2000" dirty="0">
                <a:latin typeface="+mn-lt"/>
                <a:ea typeface="+mn-ea"/>
                <a:cs typeface="+mn-ea"/>
                <a:sym typeface="+mn-lt"/>
              </a:rPr>
              <a:t>/WEB-INF/lib</a:t>
            </a:r>
            <a:r>
              <a:rPr lang="zh-CN" altLang="zh-CN" sz="2000" dirty="0">
                <a:latin typeface="+mn-lt"/>
                <a:ea typeface="+mn-ea"/>
                <a:cs typeface="+mn-ea"/>
                <a:sym typeface="+mn-lt"/>
              </a:rPr>
              <a:t>目录下导入</a:t>
            </a:r>
            <a:r>
              <a:rPr lang="de-DE" altLang="zh-CN" sz="2000" dirty="0">
                <a:latin typeface="+mn-lt"/>
                <a:ea typeface="+mn-ea"/>
                <a:cs typeface="+mn-ea"/>
                <a:sym typeface="+mn-lt"/>
              </a:rPr>
              <a:t>JAR</a:t>
            </a:r>
            <a:r>
              <a:rPr lang="zh-CN" altLang="zh-CN" sz="2000" dirty="0">
                <a:latin typeface="+mn-lt"/>
                <a:ea typeface="+mn-ea"/>
                <a:cs typeface="+mn-ea"/>
                <a:sym typeface="+mn-lt"/>
              </a:rPr>
              <a:t>包</a:t>
            </a:r>
            <a:r>
              <a:rPr lang="de-DE" altLang="zh-CN" sz="2000" dirty="0">
                <a:latin typeface="+mn-lt"/>
                <a:ea typeface="+mn-ea"/>
                <a:cs typeface="+mn-ea"/>
                <a:sym typeface="+mn-lt"/>
              </a:rPr>
              <a:t>spring-aop-5.0.2.RELEASE.jar</a:t>
            </a:r>
            <a:r>
              <a:rPr lang="zh-CN" altLang="zh-CN" sz="2000" dirty="0">
                <a:latin typeface="+mn-lt"/>
                <a:ea typeface="+mn-ea"/>
                <a:cs typeface="+mn-ea"/>
                <a:sym typeface="+mn-lt"/>
              </a:rPr>
              <a:t>和</a:t>
            </a:r>
            <a:r>
              <a:rPr lang="de-DE" altLang="zh-CN" sz="2000" dirty="0">
                <a:latin typeface="+mn-lt"/>
                <a:ea typeface="+mn-ea"/>
                <a:cs typeface="+mn-ea"/>
                <a:sym typeface="+mn-lt"/>
              </a:rPr>
              <a:t>aopalliance-1.0.jar</a:t>
            </a:r>
            <a:r>
              <a:rPr lang="zh-CN" altLang="zh-CN" sz="2000" dirty="0">
                <a:latin typeface="+mn-lt"/>
                <a:ea typeface="+mn-ea"/>
                <a:cs typeface="+mn-ea"/>
                <a:sym typeface="+mn-lt"/>
              </a:rPr>
              <a:t>。</a:t>
            </a:r>
            <a:endParaRPr lang="en-US" altLang="zh-CN" sz="2000" dirty="0">
              <a:latin typeface="+mn-lt"/>
              <a:ea typeface="+mn-ea"/>
              <a:cs typeface="+mn-ea"/>
              <a:sym typeface="+mn-lt"/>
            </a:endParaRPr>
          </a:p>
          <a:p>
            <a:r>
              <a:rPr lang="zh-CN" altLang="en-US" sz="2000" dirty="0">
                <a:solidFill>
                  <a:srgbClr val="0F06BA"/>
                </a:solidFill>
                <a:latin typeface="+mn-lt"/>
                <a:ea typeface="+mn-ea"/>
                <a:cs typeface="+mn-ea"/>
                <a:sym typeface="+mn-lt"/>
              </a:rPr>
              <a:t>　　</a:t>
            </a:r>
            <a:r>
              <a:rPr lang="de-DE" altLang="zh-CN" sz="2000" dirty="0">
                <a:solidFill>
                  <a:srgbClr val="0F06BA"/>
                </a:solidFill>
                <a:latin typeface="+mn-lt"/>
                <a:ea typeface="+mn-ea"/>
                <a:cs typeface="+mn-ea"/>
                <a:sym typeface="+mn-lt"/>
              </a:rPr>
              <a:t>aopalliance-1.0.jar</a:t>
            </a:r>
            <a:r>
              <a:rPr lang="zh-CN" altLang="zh-CN" sz="2000" dirty="0">
                <a:latin typeface="+mn-lt"/>
                <a:ea typeface="+mn-ea"/>
                <a:cs typeface="+mn-ea"/>
                <a:sym typeface="+mn-lt"/>
              </a:rPr>
              <a:t>是</a:t>
            </a:r>
            <a:r>
              <a:rPr lang="de-DE" altLang="zh-CN" sz="2000" dirty="0">
                <a:latin typeface="+mn-lt"/>
                <a:ea typeface="+mn-ea"/>
                <a:cs typeface="+mn-ea"/>
                <a:sym typeface="+mn-lt"/>
              </a:rPr>
              <a:t>AOP</a:t>
            </a:r>
            <a:r>
              <a:rPr lang="zh-CN" altLang="zh-CN" sz="2000" dirty="0">
                <a:latin typeface="+mn-lt"/>
                <a:ea typeface="+mn-ea"/>
                <a:cs typeface="+mn-ea"/>
                <a:sym typeface="+mn-lt"/>
              </a:rPr>
              <a:t>联盟提供的规范包，可以通过地址“</a:t>
            </a:r>
            <a:r>
              <a:rPr lang="de-DE" altLang="zh-CN" sz="2000" dirty="0">
                <a:latin typeface="+mn-lt"/>
                <a:ea typeface="+mn-ea"/>
                <a:cs typeface="+mn-ea"/>
                <a:sym typeface="+mn-lt"/>
              </a:rPr>
              <a:t>http://mvnrepository.com/artifact/aopalliance/aopalliance/1.0</a:t>
            </a:r>
            <a:r>
              <a:rPr lang="zh-CN" altLang="zh-CN" sz="2000" dirty="0">
                <a:latin typeface="+mn-lt"/>
                <a:ea typeface="+mn-ea"/>
                <a:cs typeface="+mn-ea"/>
                <a:sym typeface="+mn-lt"/>
              </a:rPr>
              <a:t>”下载。</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B7631910-D1DB-43C5-9E6B-2EE10D37074F}"/>
              </a:ext>
            </a:extLst>
          </p:cNvPr>
          <p:cNvSpPr txBox="1">
            <a:spLocks/>
          </p:cNvSpPr>
          <p:nvPr/>
        </p:nvSpPr>
        <p:spPr bwMode="auto">
          <a:xfrm>
            <a:off x="159117" y="2278567"/>
            <a:ext cx="7489080" cy="34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zh-CN" altLang="zh-CN" sz="2000" kern="0" dirty="0">
                <a:solidFill>
                  <a:schemeClr val="tx1"/>
                </a:solidFill>
                <a:latin typeface="+mn-lt"/>
                <a:ea typeface="+mn-ea"/>
                <a:cs typeface="+mn-ea"/>
                <a:sym typeface="+mn-lt"/>
              </a:rPr>
              <a:t>（</a:t>
            </a:r>
            <a:r>
              <a:rPr lang="de-DE" altLang="zh-CN" sz="2000" kern="0" dirty="0">
                <a:solidFill>
                  <a:schemeClr val="tx1"/>
                </a:solidFill>
                <a:latin typeface="+mn-lt"/>
                <a:ea typeface="+mn-ea"/>
                <a:cs typeface="+mn-ea"/>
                <a:sym typeface="+mn-lt"/>
              </a:rPr>
              <a:t>2</a:t>
            </a:r>
            <a:r>
              <a:rPr lang="zh-CN" altLang="zh-CN" sz="2000" kern="0" dirty="0">
                <a:solidFill>
                  <a:schemeClr val="tx1"/>
                </a:solidFill>
                <a:latin typeface="+mn-lt"/>
                <a:ea typeface="+mn-ea"/>
                <a:cs typeface="+mn-ea"/>
                <a:sym typeface="+mn-lt"/>
              </a:rPr>
              <a:t>）创建切面类</a:t>
            </a:r>
            <a:endParaRPr lang="zh-CN" altLang="en-US" sz="20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A503E32F-E732-41B8-990B-E2E933152E86}"/>
              </a:ext>
            </a:extLst>
          </p:cNvPr>
          <p:cNvSpPr txBox="1">
            <a:spLocks noChangeArrowheads="1"/>
          </p:cNvSpPr>
          <p:nvPr/>
        </p:nvSpPr>
        <p:spPr bwMode="auto">
          <a:xfrm>
            <a:off x="80665" y="2637871"/>
            <a:ext cx="89042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　　</a:t>
            </a:r>
            <a:r>
              <a:rPr lang="zh-CN" altLang="zh-CN" sz="2000" dirty="0">
                <a:latin typeface="+mn-lt"/>
                <a:ea typeface="+mn-ea"/>
                <a:cs typeface="+mn-ea"/>
                <a:sym typeface="+mn-lt"/>
              </a:rPr>
              <a:t>由于该实例实现环绕通知，所以切面类需要实现</a:t>
            </a:r>
            <a:r>
              <a:rPr lang="de-DE" altLang="zh-CN" sz="2000" dirty="0">
                <a:latin typeface="+mn-lt"/>
                <a:ea typeface="+mn-ea"/>
                <a:cs typeface="+mn-ea"/>
                <a:sym typeface="+mn-lt"/>
              </a:rPr>
              <a:t>org.aopalliance.intercept.MethodInterceptor</a:t>
            </a:r>
            <a:r>
              <a:rPr lang="zh-CN" altLang="zh-CN" sz="2000" dirty="0">
                <a:latin typeface="+mn-lt"/>
                <a:ea typeface="+mn-ea"/>
                <a:cs typeface="+mn-ea"/>
                <a:sym typeface="+mn-lt"/>
              </a:rPr>
              <a:t>接口。在</a:t>
            </a:r>
            <a:r>
              <a:rPr lang="de-DE" altLang="zh-CN" sz="2000" dirty="0">
                <a:latin typeface="+mn-lt"/>
                <a:ea typeface="+mn-ea"/>
                <a:cs typeface="+mn-ea"/>
                <a:sym typeface="+mn-lt"/>
              </a:rPr>
              <a:t>src</a:t>
            </a:r>
            <a:r>
              <a:rPr lang="zh-CN" altLang="zh-CN" sz="2000" dirty="0">
                <a:latin typeface="+mn-lt"/>
                <a:ea typeface="+mn-ea"/>
                <a:cs typeface="+mn-ea"/>
                <a:sym typeface="+mn-lt"/>
              </a:rPr>
              <a:t>目录下，创建一个</a:t>
            </a:r>
            <a:r>
              <a:rPr lang="de-DE" altLang="zh-CN" sz="2000" dirty="0">
                <a:latin typeface="+mn-lt"/>
                <a:ea typeface="+mn-ea"/>
                <a:cs typeface="+mn-ea"/>
                <a:sym typeface="+mn-lt"/>
              </a:rPr>
              <a:t>spring.proxyfactorybean</a:t>
            </a:r>
            <a:r>
              <a:rPr lang="zh-CN" altLang="zh-CN" sz="2000" dirty="0">
                <a:latin typeface="+mn-lt"/>
                <a:ea typeface="+mn-ea"/>
                <a:cs typeface="+mn-ea"/>
                <a:sym typeface="+mn-lt"/>
              </a:rPr>
              <a:t>包，并在该包中创建切面类</a:t>
            </a:r>
            <a:r>
              <a:rPr lang="de-DE" altLang="zh-CN" sz="2000" dirty="0">
                <a:latin typeface="+mn-lt"/>
                <a:ea typeface="+mn-ea"/>
                <a:cs typeface="+mn-ea"/>
                <a:sym typeface="+mn-lt"/>
              </a:rPr>
              <a:t>MyAspect</a:t>
            </a:r>
            <a:r>
              <a:rPr lang="zh-CN" altLang="zh-CN" sz="2000" dirty="0">
                <a:latin typeface="+mn-lt"/>
                <a:ea typeface="+mn-ea"/>
                <a:cs typeface="+mn-ea"/>
                <a:sym typeface="+mn-lt"/>
              </a:rPr>
              <a:t>。</a:t>
            </a:r>
            <a:endParaRPr lang="zh-CN" altLang="en-US" sz="2000" dirty="0">
              <a:latin typeface="+mn-lt"/>
              <a:ea typeface="+mn-ea"/>
              <a:cs typeface="+mn-ea"/>
              <a:sym typeface="+mn-lt"/>
            </a:endParaRPr>
          </a:p>
        </p:txBody>
      </p:sp>
      <p:sp>
        <p:nvSpPr>
          <p:cNvPr id="6" name="标题 1">
            <a:extLst>
              <a:ext uri="{FF2B5EF4-FFF2-40B4-BE49-F238E27FC236}">
                <a16:creationId xmlns:a16="http://schemas.microsoft.com/office/drawing/2014/main" id="{FD99AE2A-2C86-4468-9046-16ED88DB6326}"/>
              </a:ext>
            </a:extLst>
          </p:cNvPr>
          <p:cNvSpPr txBox="1">
            <a:spLocks/>
          </p:cNvSpPr>
          <p:nvPr/>
        </p:nvSpPr>
        <p:spPr bwMode="auto">
          <a:xfrm>
            <a:off x="159117" y="3617896"/>
            <a:ext cx="7772400" cy="44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zh-CN" altLang="zh-CN" sz="2000" kern="0" dirty="0">
                <a:solidFill>
                  <a:schemeClr val="tx1"/>
                </a:solidFill>
                <a:latin typeface="+mn-lt"/>
                <a:ea typeface="+mn-ea"/>
                <a:cs typeface="+mn-ea"/>
                <a:sym typeface="+mn-lt"/>
              </a:rPr>
              <a:t>（</a:t>
            </a:r>
            <a:r>
              <a:rPr lang="de-DE" altLang="zh-CN" sz="2000" kern="0" dirty="0">
                <a:solidFill>
                  <a:schemeClr val="tx1"/>
                </a:solidFill>
                <a:latin typeface="+mn-lt"/>
                <a:ea typeface="+mn-ea"/>
                <a:cs typeface="+mn-ea"/>
                <a:sym typeface="+mn-lt"/>
              </a:rPr>
              <a:t>3</a:t>
            </a:r>
            <a:r>
              <a:rPr lang="zh-CN" altLang="zh-CN" sz="2000" kern="0" dirty="0">
                <a:solidFill>
                  <a:schemeClr val="tx1"/>
                </a:solidFill>
                <a:latin typeface="+mn-lt"/>
                <a:ea typeface="+mn-ea"/>
                <a:cs typeface="+mn-ea"/>
                <a:sym typeface="+mn-lt"/>
              </a:rPr>
              <a:t>）配置切面并指定代理</a:t>
            </a:r>
            <a:endParaRPr lang="zh-CN" altLang="en-US" sz="2000" kern="0" dirty="0">
              <a:solidFill>
                <a:schemeClr val="tx1"/>
              </a:solidFill>
              <a:latin typeface="+mn-lt"/>
              <a:ea typeface="+mn-ea"/>
              <a:cs typeface="+mn-ea"/>
              <a:sym typeface="+mn-lt"/>
            </a:endParaRPr>
          </a:p>
        </p:txBody>
      </p:sp>
      <p:sp>
        <p:nvSpPr>
          <p:cNvPr id="7" name="文本框 3">
            <a:extLst>
              <a:ext uri="{FF2B5EF4-FFF2-40B4-BE49-F238E27FC236}">
                <a16:creationId xmlns:a16="http://schemas.microsoft.com/office/drawing/2014/main" id="{DC0865E4-E717-4C69-A351-59B7609AF29B}"/>
              </a:ext>
            </a:extLst>
          </p:cNvPr>
          <p:cNvSpPr txBox="1">
            <a:spLocks noChangeArrowheads="1"/>
          </p:cNvSpPr>
          <p:nvPr/>
        </p:nvSpPr>
        <p:spPr bwMode="auto">
          <a:xfrm>
            <a:off x="159116" y="4036647"/>
            <a:ext cx="882576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　　</a:t>
            </a:r>
            <a:r>
              <a:rPr lang="zh-CN" altLang="zh-CN" sz="2000" dirty="0">
                <a:latin typeface="+mn-lt"/>
                <a:ea typeface="+mn-ea"/>
                <a:cs typeface="+mn-ea"/>
                <a:sym typeface="+mn-lt"/>
              </a:rPr>
              <a:t>切面类需要配置为</a:t>
            </a:r>
            <a:r>
              <a:rPr lang="de-DE" altLang="zh-CN" sz="2000" dirty="0">
                <a:latin typeface="+mn-lt"/>
                <a:ea typeface="+mn-ea"/>
                <a:cs typeface="+mn-ea"/>
                <a:sym typeface="+mn-lt"/>
              </a:rPr>
              <a:t>Bean</a:t>
            </a:r>
            <a:r>
              <a:rPr lang="zh-CN" altLang="zh-CN" sz="2000" dirty="0">
                <a:latin typeface="+mn-lt"/>
                <a:ea typeface="+mn-ea"/>
                <a:cs typeface="+mn-ea"/>
                <a:sym typeface="+mn-lt"/>
              </a:rPr>
              <a:t>实例，</a:t>
            </a:r>
            <a:r>
              <a:rPr lang="de-DE" altLang="zh-CN" sz="2000" dirty="0">
                <a:latin typeface="+mn-lt"/>
                <a:ea typeface="+mn-ea"/>
                <a:cs typeface="+mn-ea"/>
                <a:sym typeface="+mn-lt"/>
              </a:rPr>
              <a:t>Spring</a:t>
            </a:r>
            <a:r>
              <a:rPr lang="zh-CN" altLang="zh-CN" sz="2000" dirty="0">
                <a:latin typeface="+mn-lt"/>
                <a:ea typeface="+mn-ea"/>
                <a:cs typeface="+mn-ea"/>
                <a:sym typeface="+mn-lt"/>
              </a:rPr>
              <a:t>容器才能识别为切面对象。在</a:t>
            </a:r>
            <a:r>
              <a:rPr lang="de-DE" altLang="zh-CN" sz="2000" dirty="0">
                <a:latin typeface="+mn-lt"/>
                <a:ea typeface="+mn-ea"/>
                <a:cs typeface="+mn-ea"/>
                <a:sym typeface="+mn-lt"/>
              </a:rPr>
              <a:t>spring.proxyfactorybean</a:t>
            </a:r>
            <a:r>
              <a:rPr lang="zh-CN" altLang="zh-CN" sz="2000" dirty="0">
                <a:latin typeface="+mn-lt"/>
                <a:ea typeface="+mn-ea"/>
                <a:cs typeface="+mn-ea"/>
                <a:sym typeface="+mn-lt"/>
              </a:rPr>
              <a:t>包中，创建配置文件</a:t>
            </a:r>
            <a:r>
              <a:rPr lang="de-DE" altLang="zh-CN" sz="2000" dirty="0">
                <a:latin typeface="+mn-lt"/>
                <a:ea typeface="+mn-ea"/>
                <a:cs typeface="+mn-ea"/>
                <a:sym typeface="+mn-lt"/>
              </a:rPr>
              <a:t>applicationContext.xml</a:t>
            </a:r>
            <a:r>
              <a:rPr lang="zh-CN" altLang="zh-CN" sz="2000" dirty="0">
                <a:latin typeface="+mn-lt"/>
                <a:ea typeface="+mn-ea"/>
                <a:cs typeface="+mn-ea"/>
                <a:sym typeface="+mn-lt"/>
              </a:rPr>
              <a:t>，并在文件中配置切面和指定代理对象。</a:t>
            </a:r>
            <a:endParaRPr lang="zh-CN" altLang="en-US" sz="2000" dirty="0">
              <a:latin typeface="+mn-lt"/>
              <a:ea typeface="+mn-ea"/>
              <a:cs typeface="+mn-ea"/>
              <a:sym typeface="+mn-lt"/>
            </a:endParaRPr>
          </a:p>
        </p:txBody>
      </p:sp>
      <p:sp>
        <p:nvSpPr>
          <p:cNvPr id="8" name="标题 1">
            <a:extLst>
              <a:ext uri="{FF2B5EF4-FFF2-40B4-BE49-F238E27FC236}">
                <a16:creationId xmlns:a16="http://schemas.microsoft.com/office/drawing/2014/main" id="{3C2F7F8F-64E7-4B2B-8C7A-28F42AC15007}"/>
              </a:ext>
            </a:extLst>
          </p:cNvPr>
          <p:cNvSpPr txBox="1">
            <a:spLocks/>
          </p:cNvSpPr>
          <p:nvPr/>
        </p:nvSpPr>
        <p:spPr bwMode="auto">
          <a:xfrm>
            <a:off x="159117" y="5064295"/>
            <a:ext cx="7772400" cy="37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zh-CN" altLang="zh-CN" sz="2000" kern="0" dirty="0">
                <a:solidFill>
                  <a:schemeClr val="tx1"/>
                </a:solidFill>
                <a:latin typeface="+mn-lt"/>
                <a:ea typeface="+mn-ea"/>
                <a:cs typeface="+mn-ea"/>
                <a:sym typeface="+mn-lt"/>
              </a:rPr>
              <a:t>（</a:t>
            </a:r>
            <a:r>
              <a:rPr lang="de-DE" altLang="zh-CN" sz="2000" kern="0" dirty="0">
                <a:solidFill>
                  <a:schemeClr val="tx1"/>
                </a:solidFill>
                <a:latin typeface="+mn-lt"/>
                <a:ea typeface="+mn-ea"/>
                <a:cs typeface="+mn-ea"/>
                <a:sym typeface="+mn-lt"/>
              </a:rPr>
              <a:t>4</a:t>
            </a:r>
            <a:r>
              <a:rPr lang="zh-CN" altLang="zh-CN" sz="2000" kern="0" dirty="0">
                <a:solidFill>
                  <a:schemeClr val="tx1"/>
                </a:solidFill>
                <a:latin typeface="+mn-lt"/>
                <a:ea typeface="+mn-ea"/>
                <a:cs typeface="+mn-ea"/>
                <a:sym typeface="+mn-lt"/>
              </a:rPr>
              <a:t>）创建测试类</a:t>
            </a:r>
            <a:endParaRPr lang="zh-CN" altLang="en-US" sz="2000" kern="0" dirty="0">
              <a:solidFill>
                <a:schemeClr val="tx1"/>
              </a:solidFill>
              <a:latin typeface="+mn-lt"/>
              <a:ea typeface="+mn-ea"/>
              <a:cs typeface="+mn-ea"/>
              <a:sym typeface="+mn-lt"/>
            </a:endParaRPr>
          </a:p>
        </p:txBody>
      </p:sp>
      <p:sp>
        <p:nvSpPr>
          <p:cNvPr id="9" name="文本框 3">
            <a:extLst>
              <a:ext uri="{FF2B5EF4-FFF2-40B4-BE49-F238E27FC236}">
                <a16:creationId xmlns:a16="http://schemas.microsoft.com/office/drawing/2014/main" id="{A5A610F6-D8C5-40D6-BED6-F53860016150}"/>
              </a:ext>
            </a:extLst>
          </p:cNvPr>
          <p:cNvSpPr txBox="1">
            <a:spLocks noChangeArrowheads="1"/>
          </p:cNvSpPr>
          <p:nvPr/>
        </p:nvSpPr>
        <p:spPr bwMode="auto">
          <a:xfrm>
            <a:off x="159117" y="5390514"/>
            <a:ext cx="88773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spring.proxyfactorybean</a:t>
            </a:r>
            <a:r>
              <a:rPr lang="zh-CN" altLang="zh-CN" sz="2000" dirty="0">
                <a:latin typeface="+mn-lt"/>
                <a:ea typeface="+mn-ea"/>
                <a:cs typeface="+mn-ea"/>
                <a:sym typeface="+mn-lt"/>
              </a:rPr>
              <a:t>包中，创建测试类</a:t>
            </a:r>
            <a:r>
              <a:rPr lang="de-DE" altLang="zh-CN" sz="2000" dirty="0">
                <a:latin typeface="+mn-lt"/>
                <a:ea typeface="+mn-ea"/>
                <a:cs typeface="+mn-ea"/>
                <a:sym typeface="+mn-lt"/>
              </a:rPr>
              <a:t>ProxyFactoryBeanTest</a:t>
            </a:r>
            <a:r>
              <a:rPr lang="zh-CN" altLang="zh-CN" sz="2000" dirty="0">
                <a:latin typeface="+mn-lt"/>
                <a:ea typeface="+mn-ea"/>
                <a:cs typeface="+mn-ea"/>
                <a:sym typeface="+mn-lt"/>
              </a:rPr>
              <a:t>，在主方法中使用</a:t>
            </a:r>
            <a:r>
              <a:rPr lang="de-DE" altLang="zh-CN" sz="2000" dirty="0">
                <a:latin typeface="+mn-lt"/>
                <a:ea typeface="+mn-ea"/>
                <a:cs typeface="+mn-ea"/>
                <a:sym typeface="+mn-lt"/>
              </a:rPr>
              <a:t>Spring</a:t>
            </a:r>
            <a:r>
              <a:rPr lang="zh-CN" altLang="zh-CN" sz="2000" dirty="0">
                <a:latin typeface="+mn-lt"/>
                <a:ea typeface="+mn-ea"/>
                <a:cs typeface="+mn-ea"/>
                <a:sym typeface="+mn-lt"/>
              </a:rPr>
              <a:t>容器获取代理对象，并执行目标方法。</a:t>
            </a:r>
            <a:endParaRPr lang="zh-CN" altLang="en-US" sz="2000" dirty="0">
              <a:latin typeface="+mn-lt"/>
              <a:ea typeface="+mn-ea"/>
              <a:cs typeface="+mn-ea"/>
              <a:sym typeface="+mn-lt"/>
            </a:endParaRPr>
          </a:p>
        </p:txBody>
      </p:sp>
      <p:sp>
        <p:nvSpPr>
          <p:cNvPr id="10" name="文本框 9">
            <a:extLst>
              <a:ext uri="{FF2B5EF4-FFF2-40B4-BE49-F238E27FC236}">
                <a16:creationId xmlns:a16="http://schemas.microsoft.com/office/drawing/2014/main" id="{DFFAA154-2788-4905-A01B-3B957C5099EA}"/>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JavaEECH04</a:t>
            </a:r>
            <a:endParaRPr lang="zh-CN" altLang="en-US" dirty="0"/>
          </a:p>
        </p:txBody>
      </p:sp>
    </p:spTree>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1625638C-6886-442E-8C7D-A0A789B8C55C}"/>
              </a:ext>
            </a:extLst>
          </p:cNvPr>
          <p:cNvSpPr>
            <a:spLocks noGrp="1"/>
          </p:cNvSpPr>
          <p:nvPr>
            <p:ph type="title"/>
          </p:nvPr>
        </p:nvSpPr>
        <p:spPr>
          <a:xfrm>
            <a:off x="189671" y="620688"/>
            <a:ext cx="7772400" cy="6591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4.4  </a:t>
            </a:r>
            <a:r>
              <a:rPr lang="zh-CN" altLang="zh-CN" sz="3200" dirty="0">
                <a:latin typeface="+mn-lt"/>
                <a:ea typeface="+mn-ea"/>
                <a:cs typeface="+mn-ea"/>
                <a:sym typeface="+mn-lt"/>
              </a:rPr>
              <a:t>基于</a:t>
            </a:r>
            <a:r>
              <a:rPr lang="de-DE" altLang="zh-CN" sz="3200" dirty="0">
                <a:latin typeface="+mn-lt"/>
                <a:ea typeface="+mn-ea"/>
                <a:cs typeface="+mn-ea"/>
                <a:sym typeface="+mn-lt"/>
              </a:rPr>
              <a:t>XML</a:t>
            </a:r>
            <a:r>
              <a:rPr lang="zh-CN" altLang="zh-CN" sz="3200" dirty="0">
                <a:latin typeface="+mn-lt"/>
                <a:ea typeface="+mn-ea"/>
                <a:cs typeface="+mn-ea"/>
                <a:sym typeface="+mn-lt"/>
              </a:rPr>
              <a:t>配置开发</a:t>
            </a:r>
            <a:r>
              <a:rPr lang="de-DE" altLang="zh-CN" sz="3200" dirty="0">
                <a:latin typeface="+mn-lt"/>
                <a:ea typeface="+mn-ea"/>
                <a:cs typeface="+mn-ea"/>
                <a:sym typeface="+mn-lt"/>
              </a:rPr>
              <a:t>AspectJ</a:t>
            </a:r>
            <a:endParaRPr lang="zh-CN" altLang="en-US" sz="3200" dirty="0">
              <a:latin typeface="+mn-lt"/>
              <a:ea typeface="+mn-ea"/>
              <a:cs typeface="+mn-ea"/>
              <a:sym typeface="+mn-lt"/>
            </a:endParaRPr>
          </a:p>
        </p:txBody>
      </p:sp>
      <p:sp>
        <p:nvSpPr>
          <p:cNvPr id="33795" name="文本框 3">
            <a:extLst>
              <a:ext uri="{FF2B5EF4-FFF2-40B4-BE49-F238E27FC236}">
                <a16:creationId xmlns:a16="http://schemas.microsoft.com/office/drawing/2014/main" id="{5F6E6786-8EC0-4628-B14C-57244D4F1BEC}"/>
              </a:ext>
            </a:extLst>
          </p:cNvPr>
          <p:cNvSpPr txBox="1">
            <a:spLocks noChangeArrowheads="1"/>
          </p:cNvSpPr>
          <p:nvPr/>
        </p:nvSpPr>
        <p:spPr bwMode="auto">
          <a:xfrm>
            <a:off x="107950" y="1417638"/>
            <a:ext cx="88566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dirty="0">
                <a:latin typeface="+mn-lt"/>
                <a:ea typeface="+mn-ea"/>
                <a:cs typeface="+mn-ea"/>
                <a:sym typeface="+mn-lt"/>
              </a:rPr>
              <a:t>    AspectJ</a:t>
            </a:r>
            <a:r>
              <a:rPr lang="zh-CN" altLang="zh-CN" sz="2000" dirty="0">
                <a:latin typeface="+mn-lt"/>
                <a:ea typeface="+mn-ea"/>
                <a:cs typeface="+mn-ea"/>
                <a:sym typeface="+mn-lt"/>
              </a:rPr>
              <a:t>是一个基于</a:t>
            </a:r>
            <a:r>
              <a:rPr lang="de-DE" altLang="zh-CN" sz="2000" dirty="0">
                <a:latin typeface="+mn-lt"/>
                <a:ea typeface="+mn-ea"/>
                <a:cs typeface="+mn-ea"/>
                <a:sym typeface="+mn-lt"/>
              </a:rPr>
              <a:t>Java</a:t>
            </a:r>
            <a:r>
              <a:rPr lang="zh-CN" altLang="zh-CN" sz="2000" dirty="0">
                <a:latin typeface="+mn-lt"/>
                <a:ea typeface="+mn-ea"/>
                <a:cs typeface="+mn-ea"/>
                <a:sym typeface="+mn-lt"/>
              </a:rPr>
              <a:t>语言的</a:t>
            </a:r>
            <a:r>
              <a:rPr lang="de-DE" altLang="zh-CN" sz="2000" dirty="0">
                <a:latin typeface="+mn-lt"/>
                <a:ea typeface="+mn-ea"/>
                <a:cs typeface="+mn-ea"/>
                <a:sym typeface="+mn-lt"/>
              </a:rPr>
              <a:t>AOP</a:t>
            </a:r>
            <a:r>
              <a:rPr lang="zh-CN" altLang="zh-CN" sz="2000" dirty="0">
                <a:latin typeface="+mn-lt"/>
                <a:ea typeface="+mn-ea"/>
                <a:cs typeface="+mn-ea"/>
                <a:sym typeface="+mn-lt"/>
              </a:rPr>
              <a:t>框架。从</a:t>
            </a:r>
            <a:r>
              <a:rPr lang="de-DE" altLang="zh-CN" sz="2000" dirty="0">
                <a:latin typeface="+mn-lt"/>
                <a:ea typeface="+mn-ea"/>
                <a:cs typeface="+mn-ea"/>
                <a:sym typeface="+mn-lt"/>
              </a:rPr>
              <a:t>Spring 2.0</a:t>
            </a:r>
            <a:r>
              <a:rPr lang="zh-CN" altLang="zh-CN" sz="2000" dirty="0">
                <a:latin typeface="+mn-lt"/>
                <a:ea typeface="+mn-ea"/>
                <a:cs typeface="+mn-ea"/>
                <a:sym typeface="+mn-lt"/>
              </a:rPr>
              <a:t>以后引入了</a:t>
            </a:r>
            <a:r>
              <a:rPr lang="de-DE" altLang="zh-CN" sz="2000" dirty="0">
                <a:latin typeface="+mn-lt"/>
                <a:ea typeface="+mn-ea"/>
                <a:cs typeface="+mn-ea"/>
                <a:sym typeface="+mn-lt"/>
              </a:rPr>
              <a:t>AspectJ</a:t>
            </a:r>
            <a:r>
              <a:rPr lang="zh-CN" altLang="zh-CN" sz="2000" dirty="0">
                <a:latin typeface="+mn-lt"/>
                <a:ea typeface="+mn-ea"/>
                <a:cs typeface="+mn-ea"/>
                <a:sym typeface="+mn-lt"/>
              </a:rPr>
              <a:t>的支持。目前的</a:t>
            </a:r>
            <a:r>
              <a:rPr lang="de-DE" altLang="zh-CN" sz="2000" dirty="0">
                <a:latin typeface="+mn-lt"/>
                <a:ea typeface="+mn-ea"/>
                <a:cs typeface="+mn-ea"/>
                <a:sym typeface="+mn-lt"/>
              </a:rPr>
              <a:t>Spring</a:t>
            </a:r>
            <a:r>
              <a:rPr lang="zh-CN" altLang="zh-CN" sz="2000" dirty="0">
                <a:latin typeface="+mn-lt"/>
                <a:ea typeface="+mn-ea"/>
                <a:cs typeface="+mn-ea"/>
                <a:sym typeface="+mn-lt"/>
              </a:rPr>
              <a:t>框架，建议开发者使用</a:t>
            </a:r>
            <a:r>
              <a:rPr lang="de-DE" altLang="zh-CN" sz="2000" dirty="0">
                <a:latin typeface="+mn-lt"/>
                <a:ea typeface="+mn-ea"/>
                <a:cs typeface="+mn-ea"/>
                <a:sym typeface="+mn-lt"/>
              </a:rPr>
              <a:t>AspectJ</a:t>
            </a:r>
            <a:r>
              <a:rPr lang="zh-CN" altLang="zh-CN" sz="2000" dirty="0">
                <a:latin typeface="+mn-lt"/>
                <a:ea typeface="+mn-ea"/>
                <a:cs typeface="+mn-ea"/>
                <a:sym typeface="+mn-lt"/>
              </a:rPr>
              <a:t>实现</a:t>
            </a:r>
            <a:r>
              <a:rPr lang="de-DE" altLang="zh-CN" sz="2000" dirty="0">
                <a:latin typeface="+mn-lt"/>
                <a:ea typeface="+mn-ea"/>
                <a:cs typeface="+mn-ea"/>
                <a:sym typeface="+mn-lt"/>
              </a:rPr>
              <a:t>Spring AOP</a:t>
            </a:r>
            <a:r>
              <a:rPr lang="zh-CN" altLang="zh-CN" sz="2000" dirty="0">
                <a:latin typeface="+mn-lt"/>
                <a:ea typeface="+mn-ea"/>
                <a:cs typeface="+mn-ea"/>
                <a:sym typeface="+mn-lt"/>
              </a:rPr>
              <a:t>。使用</a:t>
            </a:r>
            <a:r>
              <a:rPr lang="de-DE" altLang="zh-CN" sz="2000" dirty="0">
                <a:latin typeface="+mn-lt"/>
                <a:ea typeface="+mn-ea"/>
                <a:cs typeface="+mn-ea"/>
                <a:sym typeface="+mn-lt"/>
              </a:rPr>
              <a:t>AspectJ</a:t>
            </a:r>
            <a:r>
              <a:rPr lang="zh-CN" altLang="zh-CN" sz="2000" dirty="0">
                <a:latin typeface="+mn-lt"/>
                <a:ea typeface="+mn-ea"/>
                <a:cs typeface="+mn-ea"/>
                <a:sym typeface="+mn-lt"/>
              </a:rPr>
              <a:t>实现</a:t>
            </a:r>
            <a:r>
              <a:rPr lang="de-DE" altLang="zh-CN" sz="2000" dirty="0">
                <a:latin typeface="+mn-lt"/>
                <a:ea typeface="+mn-ea"/>
                <a:cs typeface="+mn-ea"/>
                <a:sym typeface="+mn-lt"/>
              </a:rPr>
              <a:t>Spring AOP</a:t>
            </a:r>
            <a:r>
              <a:rPr lang="zh-CN" altLang="zh-CN" sz="2000" dirty="0">
                <a:latin typeface="+mn-lt"/>
                <a:ea typeface="+mn-ea"/>
                <a:cs typeface="+mn-ea"/>
                <a:sym typeface="+mn-lt"/>
              </a:rPr>
              <a:t>的方式有两种：</a:t>
            </a:r>
            <a:r>
              <a:rPr lang="zh-CN" altLang="zh-CN" sz="2000" dirty="0">
                <a:solidFill>
                  <a:srgbClr val="0F06BA"/>
                </a:solidFill>
                <a:latin typeface="+mn-lt"/>
                <a:ea typeface="+mn-ea"/>
                <a:cs typeface="+mn-ea"/>
                <a:sym typeface="+mn-lt"/>
              </a:rPr>
              <a:t>一是基于</a:t>
            </a:r>
            <a:r>
              <a:rPr lang="de-DE" altLang="zh-CN" sz="2000" dirty="0">
                <a:solidFill>
                  <a:srgbClr val="0F06BA"/>
                </a:solidFill>
                <a:latin typeface="+mn-lt"/>
                <a:ea typeface="+mn-ea"/>
                <a:cs typeface="+mn-ea"/>
                <a:sym typeface="+mn-lt"/>
              </a:rPr>
              <a:t>XML</a:t>
            </a:r>
            <a:r>
              <a:rPr lang="zh-CN" altLang="zh-CN" sz="2000" dirty="0">
                <a:solidFill>
                  <a:srgbClr val="0F06BA"/>
                </a:solidFill>
                <a:latin typeface="+mn-lt"/>
                <a:ea typeface="+mn-ea"/>
                <a:cs typeface="+mn-ea"/>
                <a:sym typeface="+mn-lt"/>
              </a:rPr>
              <a:t>配置开发</a:t>
            </a:r>
            <a:r>
              <a:rPr lang="de-DE" altLang="zh-CN" sz="2000" dirty="0">
                <a:solidFill>
                  <a:srgbClr val="0F06BA"/>
                </a:solidFill>
                <a:latin typeface="+mn-lt"/>
                <a:ea typeface="+mn-ea"/>
                <a:cs typeface="+mn-ea"/>
                <a:sym typeface="+mn-lt"/>
              </a:rPr>
              <a:t>AspectJ</a:t>
            </a:r>
            <a:r>
              <a:rPr lang="zh-CN" altLang="zh-CN" sz="2000" dirty="0">
                <a:latin typeface="+mn-lt"/>
                <a:ea typeface="+mn-ea"/>
                <a:cs typeface="+mn-ea"/>
                <a:sym typeface="+mn-lt"/>
              </a:rPr>
              <a:t>，</a:t>
            </a:r>
            <a:r>
              <a:rPr lang="zh-CN" altLang="zh-CN" sz="2000" dirty="0">
                <a:solidFill>
                  <a:srgbClr val="0F06BA"/>
                </a:solidFill>
                <a:latin typeface="+mn-lt"/>
                <a:ea typeface="+mn-ea"/>
                <a:cs typeface="+mn-ea"/>
                <a:sym typeface="+mn-lt"/>
              </a:rPr>
              <a:t>一是基于注解开发</a:t>
            </a:r>
            <a:r>
              <a:rPr lang="de-DE" altLang="zh-CN" sz="2000" dirty="0">
                <a:solidFill>
                  <a:srgbClr val="0F06BA"/>
                </a:solidFill>
                <a:latin typeface="+mn-lt"/>
                <a:ea typeface="+mn-ea"/>
                <a:cs typeface="+mn-ea"/>
                <a:sym typeface="+mn-lt"/>
              </a:rPr>
              <a:t>AspectJ</a:t>
            </a:r>
            <a:r>
              <a:rPr lang="zh-CN" altLang="zh-CN" sz="2000" dirty="0">
                <a:latin typeface="+mn-lt"/>
                <a:ea typeface="+mn-ea"/>
                <a:cs typeface="+mn-ea"/>
                <a:sym typeface="+mn-lt"/>
              </a:rPr>
              <a:t>。</a:t>
            </a:r>
            <a:endParaRPr lang="zh-CN" altLang="en-US" sz="2000" dirty="0">
              <a:latin typeface="+mn-lt"/>
              <a:ea typeface="+mn-ea"/>
              <a:cs typeface="+mn-ea"/>
              <a:sym typeface="+mn-lt"/>
            </a:endParaRPr>
          </a:p>
        </p:txBody>
      </p:sp>
      <p:sp>
        <p:nvSpPr>
          <p:cNvPr id="33796" name="文本框 4">
            <a:extLst>
              <a:ext uri="{FF2B5EF4-FFF2-40B4-BE49-F238E27FC236}">
                <a16:creationId xmlns:a16="http://schemas.microsoft.com/office/drawing/2014/main" id="{38286D29-1A8F-469C-91B6-EDCDAA54BAF4}"/>
              </a:ext>
            </a:extLst>
          </p:cNvPr>
          <p:cNvSpPr txBox="1">
            <a:spLocks noChangeArrowheads="1"/>
          </p:cNvSpPr>
          <p:nvPr/>
        </p:nvSpPr>
        <p:spPr bwMode="auto">
          <a:xfrm>
            <a:off x="107950" y="3075057"/>
            <a:ext cx="86407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mn-lt"/>
                <a:ea typeface="+mn-ea"/>
                <a:cs typeface="+mn-ea"/>
                <a:sym typeface="+mn-lt"/>
              </a:rPr>
              <a:t>    </a:t>
            </a:r>
            <a:r>
              <a:rPr lang="zh-CN" altLang="zh-CN" sz="2000">
                <a:latin typeface="+mn-lt"/>
                <a:ea typeface="+mn-ea"/>
                <a:cs typeface="+mn-ea"/>
                <a:sym typeface="+mn-lt"/>
              </a:rPr>
              <a:t>基于</a:t>
            </a:r>
            <a:r>
              <a:rPr lang="de-DE" altLang="zh-CN" sz="2000">
                <a:latin typeface="+mn-lt"/>
                <a:ea typeface="+mn-ea"/>
                <a:cs typeface="+mn-ea"/>
                <a:sym typeface="+mn-lt"/>
              </a:rPr>
              <a:t>XML</a:t>
            </a:r>
            <a:r>
              <a:rPr lang="zh-CN" altLang="zh-CN" sz="2000">
                <a:latin typeface="+mn-lt"/>
                <a:ea typeface="+mn-ea"/>
                <a:cs typeface="+mn-ea"/>
                <a:sym typeface="+mn-lt"/>
              </a:rPr>
              <a:t>配置开发</a:t>
            </a:r>
            <a:r>
              <a:rPr lang="de-DE" altLang="zh-CN" sz="2000">
                <a:latin typeface="+mn-lt"/>
                <a:ea typeface="+mn-ea"/>
                <a:cs typeface="+mn-ea"/>
                <a:sym typeface="+mn-lt"/>
              </a:rPr>
              <a:t>AspectJ</a:t>
            </a:r>
            <a:r>
              <a:rPr lang="zh-CN" altLang="zh-CN" sz="2000">
                <a:latin typeface="+mn-lt"/>
                <a:ea typeface="+mn-ea"/>
                <a:cs typeface="+mn-ea"/>
                <a:sym typeface="+mn-lt"/>
              </a:rPr>
              <a:t>是指通过</a:t>
            </a:r>
            <a:r>
              <a:rPr lang="de-DE" altLang="zh-CN" sz="2000">
                <a:latin typeface="+mn-lt"/>
                <a:ea typeface="+mn-ea"/>
                <a:cs typeface="+mn-ea"/>
                <a:sym typeface="+mn-lt"/>
              </a:rPr>
              <a:t>XML</a:t>
            </a:r>
            <a:r>
              <a:rPr lang="zh-CN" altLang="zh-CN" sz="2000">
                <a:latin typeface="+mn-lt"/>
                <a:ea typeface="+mn-ea"/>
                <a:cs typeface="+mn-ea"/>
                <a:sym typeface="+mn-lt"/>
              </a:rPr>
              <a:t>配置文件定义切面、切入点及通知，所有这些定义都必须在</a:t>
            </a:r>
            <a:r>
              <a:rPr lang="de-DE" altLang="zh-CN" sz="2000">
                <a:latin typeface="+mn-lt"/>
                <a:ea typeface="+mn-ea"/>
                <a:cs typeface="+mn-ea"/>
                <a:sym typeface="+mn-lt"/>
              </a:rPr>
              <a:t>&lt;aop:config&gt;</a:t>
            </a:r>
            <a:r>
              <a:rPr lang="zh-CN" altLang="zh-CN" sz="2000">
                <a:latin typeface="+mn-lt"/>
                <a:ea typeface="+mn-ea"/>
                <a:cs typeface="+mn-ea"/>
                <a:sym typeface="+mn-lt"/>
              </a:rPr>
              <a:t>元素内。</a:t>
            </a:r>
            <a:endParaRPr lang="zh-CN" altLang="en-US" sz="2000">
              <a:latin typeface="+mn-lt"/>
              <a:ea typeface="+mn-ea"/>
              <a:cs typeface="+mn-ea"/>
              <a:sym typeface="+mn-lt"/>
            </a:endParaRPr>
          </a:p>
        </p:txBody>
      </p:sp>
      <p:sp>
        <p:nvSpPr>
          <p:cNvPr id="33797" name="文本框 5">
            <a:extLst>
              <a:ext uri="{FF2B5EF4-FFF2-40B4-BE49-F238E27FC236}">
                <a16:creationId xmlns:a16="http://schemas.microsoft.com/office/drawing/2014/main" id="{4BF3B93E-5B0B-44C4-BD64-D264C8C3E074}"/>
              </a:ext>
            </a:extLst>
          </p:cNvPr>
          <p:cNvSpPr txBox="1">
            <a:spLocks noChangeArrowheads="1"/>
          </p:cNvSpPr>
          <p:nvPr/>
        </p:nvSpPr>
        <p:spPr bwMode="auto">
          <a:xfrm>
            <a:off x="107950" y="4227582"/>
            <a:ext cx="8785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a:latin typeface="+mn-lt"/>
                <a:ea typeface="+mn-ea"/>
                <a:cs typeface="+mn-ea"/>
                <a:sym typeface="+mn-lt"/>
              </a:rPr>
              <a:t>下面通过一个实例演示基于</a:t>
            </a:r>
            <a:r>
              <a:rPr lang="de-DE" altLang="zh-CN" sz="2000">
                <a:latin typeface="+mn-lt"/>
                <a:ea typeface="+mn-ea"/>
                <a:cs typeface="+mn-ea"/>
                <a:sym typeface="+mn-lt"/>
              </a:rPr>
              <a:t>XML</a:t>
            </a:r>
            <a:r>
              <a:rPr lang="zh-CN" altLang="zh-CN" sz="2000">
                <a:latin typeface="+mn-lt"/>
                <a:ea typeface="+mn-ea"/>
                <a:cs typeface="+mn-ea"/>
                <a:sym typeface="+mn-lt"/>
              </a:rPr>
              <a:t>配置开发</a:t>
            </a:r>
            <a:r>
              <a:rPr lang="de-DE" altLang="zh-CN" sz="2000">
                <a:latin typeface="+mn-lt"/>
                <a:ea typeface="+mn-ea"/>
                <a:cs typeface="+mn-ea"/>
                <a:sym typeface="+mn-lt"/>
              </a:rPr>
              <a:t>AspectJ</a:t>
            </a:r>
            <a:r>
              <a:rPr lang="zh-CN" altLang="zh-CN" sz="2000">
                <a:latin typeface="+mn-lt"/>
                <a:ea typeface="+mn-ea"/>
                <a:cs typeface="+mn-ea"/>
                <a:sym typeface="+mn-lt"/>
              </a:rPr>
              <a:t>的过程。</a:t>
            </a:r>
            <a:endParaRPr lang="zh-CN" altLang="en-US" sz="2000">
              <a:latin typeface="+mn-lt"/>
              <a:ea typeface="+mn-ea"/>
              <a:cs typeface="+mn-ea"/>
              <a:sym typeface="+mn-lt"/>
            </a:endParaRPr>
          </a:p>
        </p:txBody>
      </p:sp>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CD2C7860-9354-4F5F-A86A-A0F33D6B37BA}"/>
              </a:ext>
            </a:extLst>
          </p:cNvPr>
          <p:cNvSpPr>
            <a:spLocks noGrp="1"/>
          </p:cNvSpPr>
          <p:nvPr>
            <p:ph type="title"/>
          </p:nvPr>
        </p:nvSpPr>
        <p:spPr>
          <a:xfrm>
            <a:off x="179512" y="630098"/>
            <a:ext cx="7772400" cy="4320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000" dirty="0">
                <a:solidFill>
                  <a:schemeClr val="tx1"/>
                </a:solidFill>
                <a:latin typeface="+mn-lt"/>
                <a:ea typeface="+mn-ea"/>
                <a:cs typeface="+mn-ea"/>
                <a:sym typeface="+mn-lt"/>
              </a:rPr>
              <a:t>1</a:t>
            </a:r>
            <a:r>
              <a:rPr lang="zh-CN" altLang="zh-CN" sz="2000" dirty="0">
                <a:solidFill>
                  <a:schemeClr val="tx1"/>
                </a:solidFill>
                <a:latin typeface="+mn-lt"/>
                <a:ea typeface="+mn-ea"/>
                <a:cs typeface="+mn-ea"/>
                <a:sym typeface="+mn-lt"/>
              </a:rPr>
              <a:t>．导入</a:t>
            </a:r>
            <a:r>
              <a:rPr lang="de-DE" altLang="zh-CN" sz="2000" dirty="0">
                <a:solidFill>
                  <a:schemeClr val="tx1"/>
                </a:solidFill>
                <a:latin typeface="+mn-lt"/>
                <a:ea typeface="+mn-ea"/>
                <a:cs typeface="+mn-ea"/>
                <a:sym typeface="+mn-lt"/>
              </a:rPr>
              <a:t>AspectJ</a:t>
            </a:r>
            <a:r>
              <a:rPr lang="zh-CN" altLang="zh-CN" sz="2000" dirty="0">
                <a:solidFill>
                  <a:schemeClr val="tx1"/>
                </a:solidFill>
                <a:latin typeface="+mn-lt"/>
                <a:ea typeface="+mn-ea"/>
                <a:cs typeface="+mn-ea"/>
                <a:sym typeface="+mn-lt"/>
              </a:rPr>
              <a:t>框架相关的</a:t>
            </a:r>
            <a:r>
              <a:rPr lang="de-DE" altLang="zh-CN" sz="2000" dirty="0">
                <a:solidFill>
                  <a:schemeClr val="tx1"/>
                </a:solidFill>
                <a:latin typeface="+mn-lt"/>
                <a:ea typeface="+mn-ea"/>
                <a:cs typeface="+mn-ea"/>
                <a:sym typeface="+mn-lt"/>
              </a:rPr>
              <a:t>JAR</a:t>
            </a:r>
            <a:r>
              <a:rPr lang="zh-CN" altLang="zh-CN" sz="2000" dirty="0">
                <a:solidFill>
                  <a:schemeClr val="tx1"/>
                </a:solidFill>
                <a:latin typeface="+mn-lt"/>
                <a:ea typeface="+mn-ea"/>
                <a:cs typeface="+mn-ea"/>
                <a:sym typeface="+mn-lt"/>
              </a:rPr>
              <a:t>包</a:t>
            </a:r>
            <a:endParaRPr lang="zh-CN" altLang="en-US" sz="2000" dirty="0">
              <a:solidFill>
                <a:schemeClr val="tx1"/>
              </a:solidFill>
              <a:latin typeface="+mn-lt"/>
              <a:ea typeface="+mn-ea"/>
              <a:cs typeface="+mn-ea"/>
              <a:sym typeface="+mn-lt"/>
            </a:endParaRPr>
          </a:p>
        </p:txBody>
      </p:sp>
      <p:sp>
        <p:nvSpPr>
          <p:cNvPr id="34819" name="文本框 3">
            <a:extLst>
              <a:ext uri="{FF2B5EF4-FFF2-40B4-BE49-F238E27FC236}">
                <a16:creationId xmlns:a16="http://schemas.microsoft.com/office/drawing/2014/main" id="{54989113-3A07-4CF0-8E3D-94B180FF0B86}"/>
              </a:ext>
            </a:extLst>
          </p:cNvPr>
          <p:cNvSpPr txBox="1">
            <a:spLocks noChangeArrowheads="1"/>
          </p:cNvSpPr>
          <p:nvPr/>
        </p:nvSpPr>
        <p:spPr bwMode="auto">
          <a:xfrm>
            <a:off x="251520" y="1062146"/>
            <a:ext cx="87852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　　</a:t>
            </a:r>
            <a:r>
              <a:rPr lang="zh-CN" altLang="zh-CN" sz="2000" dirty="0">
                <a:latin typeface="+mn-lt"/>
                <a:ea typeface="+mn-ea"/>
                <a:cs typeface="+mn-ea"/>
                <a:sym typeface="+mn-lt"/>
              </a:rPr>
              <a:t>需要再向</a:t>
            </a:r>
            <a:r>
              <a:rPr lang="de-DE" altLang="zh-CN" sz="2000" dirty="0">
                <a:latin typeface="+mn-lt"/>
                <a:ea typeface="+mn-ea"/>
                <a:cs typeface="+mn-ea"/>
                <a:sym typeface="+mn-lt"/>
              </a:rPr>
              <a:t>ch4</a:t>
            </a:r>
            <a:r>
              <a:rPr lang="zh-CN" altLang="zh-CN" sz="2000" dirty="0">
                <a:latin typeface="+mn-lt"/>
                <a:ea typeface="+mn-ea"/>
                <a:cs typeface="+mn-ea"/>
                <a:sym typeface="+mn-lt"/>
              </a:rPr>
              <a:t>应用的</a:t>
            </a:r>
            <a:r>
              <a:rPr lang="de-DE" altLang="zh-CN" sz="2000" dirty="0">
                <a:latin typeface="+mn-lt"/>
                <a:ea typeface="+mn-ea"/>
                <a:cs typeface="+mn-ea"/>
                <a:sym typeface="+mn-lt"/>
              </a:rPr>
              <a:t>/WEB-INF/lib</a:t>
            </a:r>
            <a:r>
              <a:rPr lang="zh-CN" altLang="zh-CN" sz="2000" dirty="0">
                <a:latin typeface="+mn-lt"/>
                <a:ea typeface="+mn-ea"/>
                <a:cs typeface="+mn-ea"/>
                <a:sym typeface="+mn-lt"/>
              </a:rPr>
              <a:t>目录下导入</a:t>
            </a:r>
            <a:r>
              <a:rPr lang="de-DE" altLang="zh-CN" sz="2000" dirty="0">
                <a:latin typeface="+mn-lt"/>
                <a:ea typeface="+mn-ea"/>
                <a:cs typeface="+mn-ea"/>
                <a:sym typeface="+mn-lt"/>
              </a:rPr>
              <a:t>JAR</a:t>
            </a:r>
            <a:r>
              <a:rPr lang="zh-CN" altLang="zh-CN" sz="2000" dirty="0">
                <a:latin typeface="+mn-lt"/>
                <a:ea typeface="+mn-ea"/>
                <a:cs typeface="+mn-ea"/>
                <a:sym typeface="+mn-lt"/>
              </a:rPr>
              <a:t>包</a:t>
            </a:r>
            <a:r>
              <a:rPr lang="de-DE" altLang="zh-CN" sz="2000" dirty="0">
                <a:latin typeface="+mn-lt"/>
                <a:ea typeface="+mn-ea"/>
                <a:cs typeface="+mn-ea"/>
                <a:sym typeface="+mn-lt"/>
              </a:rPr>
              <a:t>spring-aspects-5.0.2.RELEASE.jar</a:t>
            </a:r>
            <a:r>
              <a:rPr lang="zh-CN" altLang="zh-CN" sz="2000" dirty="0">
                <a:latin typeface="+mn-lt"/>
                <a:ea typeface="+mn-ea"/>
                <a:cs typeface="+mn-ea"/>
                <a:sym typeface="+mn-lt"/>
              </a:rPr>
              <a:t>和</a:t>
            </a:r>
            <a:r>
              <a:rPr lang="de-DE" altLang="zh-CN" sz="2000" dirty="0">
                <a:latin typeface="+mn-lt"/>
                <a:ea typeface="+mn-ea"/>
                <a:cs typeface="+mn-ea"/>
                <a:sym typeface="+mn-lt"/>
              </a:rPr>
              <a:t>aspectjweaver-1.8.13.jar</a:t>
            </a:r>
            <a:r>
              <a:rPr lang="zh-CN" altLang="zh-CN" sz="2000" dirty="0">
                <a:latin typeface="+mn-lt"/>
                <a:ea typeface="+mn-ea"/>
                <a:cs typeface="+mn-ea"/>
                <a:sym typeface="+mn-lt"/>
              </a:rPr>
              <a:t>。</a:t>
            </a:r>
          </a:p>
          <a:p>
            <a:r>
              <a:rPr lang="zh-CN" altLang="en-US" sz="2000" dirty="0">
                <a:latin typeface="+mn-lt"/>
                <a:ea typeface="+mn-ea"/>
                <a:cs typeface="+mn-ea"/>
                <a:sym typeface="+mn-lt"/>
              </a:rPr>
              <a:t>　　</a:t>
            </a:r>
            <a:r>
              <a:rPr lang="de-DE" altLang="zh-CN" sz="2000" dirty="0">
                <a:solidFill>
                  <a:srgbClr val="0F06BA"/>
                </a:solidFill>
                <a:latin typeface="+mn-lt"/>
                <a:ea typeface="+mn-ea"/>
                <a:cs typeface="+mn-ea"/>
                <a:sym typeface="+mn-lt"/>
              </a:rPr>
              <a:t>spring-aspects-5.0.2.RELEASE.jar</a:t>
            </a:r>
            <a:r>
              <a:rPr lang="zh-CN" altLang="zh-CN" sz="2000" dirty="0">
                <a:latin typeface="+mn-lt"/>
                <a:ea typeface="+mn-ea"/>
                <a:cs typeface="+mn-ea"/>
                <a:sym typeface="+mn-lt"/>
              </a:rPr>
              <a:t>是</a:t>
            </a:r>
            <a:r>
              <a:rPr lang="de-DE" altLang="zh-CN" sz="2000" dirty="0">
                <a:latin typeface="+mn-lt"/>
                <a:ea typeface="+mn-ea"/>
                <a:cs typeface="+mn-ea"/>
                <a:sym typeface="+mn-lt"/>
              </a:rPr>
              <a:t>Spring</a:t>
            </a:r>
            <a:r>
              <a:rPr lang="zh-CN" altLang="zh-CN" sz="2000" dirty="0">
                <a:latin typeface="+mn-lt"/>
                <a:ea typeface="+mn-ea"/>
                <a:cs typeface="+mn-ea"/>
                <a:sym typeface="+mn-lt"/>
              </a:rPr>
              <a:t>为</a:t>
            </a:r>
            <a:r>
              <a:rPr lang="de-DE" altLang="zh-CN" sz="2000" dirty="0">
                <a:latin typeface="+mn-lt"/>
                <a:ea typeface="+mn-ea"/>
                <a:cs typeface="+mn-ea"/>
                <a:sym typeface="+mn-lt"/>
              </a:rPr>
              <a:t>AspectJ</a:t>
            </a:r>
            <a:r>
              <a:rPr lang="zh-CN" altLang="zh-CN" sz="2000" dirty="0">
                <a:latin typeface="+mn-lt"/>
                <a:ea typeface="+mn-ea"/>
                <a:cs typeface="+mn-ea"/>
                <a:sym typeface="+mn-lt"/>
              </a:rPr>
              <a:t>提供的实现，</a:t>
            </a:r>
            <a:r>
              <a:rPr lang="de-DE" altLang="zh-CN" sz="2000" dirty="0">
                <a:latin typeface="+mn-lt"/>
                <a:ea typeface="+mn-ea"/>
                <a:cs typeface="+mn-ea"/>
                <a:sym typeface="+mn-lt"/>
              </a:rPr>
              <a:t>Spring</a:t>
            </a:r>
            <a:r>
              <a:rPr lang="zh-CN" altLang="zh-CN" sz="2000" dirty="0">
                <a:latin typeface="+mn-lt"/>
                <a:ea typeface="+mn-ea"/>
                <a:cs typeface="+mn-ea"/>
                <a:sym typeface="+mn-lt"/>
              </a:rPr>
              <a:t>的包中已提供。</a:t>
            </a:r>
          </a:p>
          <a:p>
            <a:r>
              <a:rPr lang="zh-CN" altLang="en-US" sz="2000" dirty="0">
                <a:latin typeface="+mn-lt"/>
                <a:ea typeface="+mn-ea"/>
                <a:cs typeface="+mn-ea"/>
                <a:sym typeface="+mn-lt"/>
              </a:rPr>
              <a:t>　　</a:t>
            </a:r>
            <a:r>
              <a:rPr lang="de-DE" altLang="zh-CN" sz="2000" dirty="0">
                <a:solidFill>
                  <a:srgbClr val="0F06BA"/>
                </a:solidFill>
                <a:latin typeface="+mn-lt"/>
                <a:ea typeface="+mn-ea"/>
                <a:cs typeface="+mn-ea"/>
                <a:sym typeface="+mn-lt"/>
              </a:rPr>
              <a:t>aspectjweaver-1.8.13.jar</a:t>
            </a:r>
            <a:r>
              <a:rPr lang="zh-CN" altLang="zh-CN" sz="2000" dirty="0">
                <a:latin typeface="+mn-lt"/>
                <a:ea typeface="+mn-ea"/>
                <a:cs typeface="+mn-ea"/>
                <a:sym typeface="+mn-lt"/>
              </a:rPr>
              <a:t>是</a:t>
            </a:r>
            <a:r>
              <a:rPr lang="de-DE" altLang="zh-CN" sz="2000" dirty="0">
                <a:latin typeface="+mn-lt"/>
                <a:ea typeface="+mn-ea"/>
                <a:cs typeface="+mn-ea"/>
                <a:sym typeface="+mn-lt"/>
              </a:rPr>
              <a:t>AspectJ</a:t>
            </a:r>
            <a:r>
              <a:rPr lang="zh-CN" altLang="zh-CN" sz="2000" dirty="0">
                <a:latin typeface="+mn-lt"/>
                <a:ea typeface="+mn-ea"/>
                <a:cs typeface="+mn-ea"/>
                <a:sym typeface="+mn-lt"/>
              </a:rPr>
              <a:t>框架所提供的规范包，可以通过地址“</a:t>
            </a:r>
            <a:r>
              <a:rPr lang="de-DE" altLang="zh-CN" sz="2000" dirty="0">
                <a:latin typeface="+mn-lt"/>
                <a:ea typeface="+mn-ea"/>
                <a:cs typeface="+mn-ea"/>
                <a:sym typeface="+mn-lt"/>
              </a:rPr>
              <a:t>http://mvnrepository.com/artifact/org.aspectj/aspectjweaver/1.8.13</a:t>
            </a:r>
            <a:r>
              <a:rPr lang="zh-CN" altLang="zh-CN" sz="2000" dirty="0">
                <a:latin typeface="+mn-lt"/>
                <a:ea typeface="+mn-ea"/>
                <a:cs typeface="+mn-ea"/>
                <a:sym typeface="+mn-lt"/>
              </a:rPr>
              <a:t>”下载。</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59A50AAC-E05C-42CF-99FC-D965BC0E6798}"/>
              </a:ext>
            </a:extLst>
          </p:cNvPr>
          <p:cNvSpPr txBox="1">
            <a:spLocks/>
          </p:cNvSpPr>
          <p:nvPr/>
        </p:nvSpPr>
        <p:spPr bwMode="auto">
          <a:xfrm>
            <a:off x="247461" y="3025431"/>
            <a:ext cx="7772400" cy="37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de-DE" altLang="zh-CN" sz="2000" kern="0" dirty="0">
                <a:solidFill>
                  <a:schemeClr val="tx1"/>
                </a:solidFill>
                <a:latin typeface="+mn-lt"/>
                <a:ea typeface="+mn-ea"/>
                <a:cs typeface="+mn-ea"/>
                <a:sym typeface="+mn-lt"/>
              </a:rPr>
              <a:t>2</a:t>
            </a:r>
            <a:r>
              <a:rPr lang="zh-CN" altLang="zh-CN" sz="2000" kern="0" dirty="0">
                <a:solidFill>
                  <a:schemeClr val="tx1"/>
                </a:solidFill>
                <a:latin typeface="+mn-lt"/>
                <a:ea typeface="+mn-ea"/>
                <a:cs typeface="+mn-ea"/>
                <a:sym typeface="+mn-lt"/>
              </a:rPr>
              <a:t>．创建切面类</a:t>
            </a:r>
            <a:endParaRPr lang="zh-CN" altLang="en-US" sz="20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25B29854-E99C-4657-A7EC-512418E15791}"/>
              </a:ext>
            </a:extLst>
          </p:cNvPr>
          <p:cNvSpPr txBox="1">
            <a:spLocks noChangeArrowheads="1"/>
          </p:cNvSpPr>
          <p:nvPr/>
        </p:nvSpPr>
        <p:spPr bwMode="auto">
          <a:xfrm>
            <a:off x="247461" y="3434929"/>
            <a:ext cx="871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ch4</a:t>
            </a:r>
            <a:r>
              <a:rPr lang="zh-CN" altLang="zh-CN" sz="2000" dirty="0">
                <a:latin typeface="+mn-lt"/>
                <a:ea typeface="+mn-ea"/>
                <a:cs typeface="+mn-ea"/>
                <a:sym typeface="+mn-lt"/>
              </a:rPr>
              <a:t>应用的</a:t>
            </a:r>
            <a:r>
              <a:rPr lang="de-DE" altLang="zh-CN" sz="2000" dirty="0">
                <a:latin typeface="+mn-lt"/>
                <a:ea typeface="+mn-ea"/>
                <a:cs typeface="+mn-ea"/>
                <a:sym typeface="+mn-lt"/>
              </a:rPr>
              <a:t>src</a:t>
            </a:r>
            <a:r>
              <a:rPr lang="zh-CN" altLang="zh-CN" sz="2000" dirty="0">
                <a:latin typeface="+mn-lt"/>
                <a:ea typeface="+mn-ea"/>
                <a:cs typeface="+mn-ea"/>
                <a:sym typeface="+mn-lt"/>
              </a:rPr>
              <a:t>目录下，创建</a:t>
            </a:r>
            <a:r>
              <a:rPr lang="de-DE" altLang="zh-CN" sz="2000" dirty="0">
                <a:latin typeface="+mn-lt"/>
                <a:ea typeface="+mn-ea"/>
                <a:cs typeface="+mn-ea"/>
                <a:sym typeface="+mn-lt"/>
              </a:rPr>
              <a:t>aspectj.xml</a:t>
            </a:r>
            <a:r>
              <a:rPr lang="zh-CN" altLang="zh-CN" sz="2000" dirty="0">
                <a:latin typeface="+mn-lt"/>
                <a:ea typeface="+mn-ea"/>
                <a:cs typeface="+mn-ea"/>
                <a:sym typeface="+mn-lt"/>
              </a:rPr>
              <a:t>包，在该包中创建切面类</a:t>
            </a:r>
            <a:r>
              <a:rPr lang="de-DE" altLang="zh-CN" sz="2000" dirty="0">
                <a:latin typeface="+mn-lt"/>
                <a:ea typeface="+mn-ea"/>
                <a:cs typeface="+mn-ea"/>
                <a:sym typeface="+mn-lt"/>
              </a:rPr>
              <a:t>MyAspect</a:t>
            </a:r>
            <a:r>
              <a:rPr lang="zh-CN" altLang="zh-CN" sz="2000" dirty="0">
                <a:latin typeface="+mn-lt"/>
                <a:ea typeface="+mn-ea"/>
                <a:cs typeface="+mn-ea"/>
                <a:sym typeface="+mn-lt"/>
              </a:rPr>
              <a:t>，并在类中编写各种类型通知。</a:t>
            </a:r>
            <a:endParaRPr lang="zh-CN" altLang="en-US" sz="2000" dirty="0">
              <a:latin typeface="+mn-lt"/>
              <a:ea typeface="+mn-ea"/>
              <a:cs typeface="+mn-ea"/>
              <a:sym typeface="+mn-lt"/>
            </a:endParaRPr>
          </a:p>
        </p:txBody>
      </p:sp>
      <p:sp>
        <p:nvSpPr>
          <p:cNvPr id="6" name="标题 1">
            <a:extLst>
              <a:ext uri="{FF2B5EF4-FFF2-40B4-BE49-F238E27FC236}">
                <a16:creationId xmlns:a16="http://schemas.microsoft.com/office/drawing/2014/main" id="{807956FF-735E-411E-A84E-A99078DF24AB}"/>
              </a:ext>
            </a:extLst>
          </p:cNvPr>
          <p:cNvSpPr txBox="1">
            <a:spLocks/>
          </p:cNvSpPr>
          <p:nvPr/>
        </p:nvSpPr>
        <p:spPr bwMode="auto">
          <a:xfrm>
            <a:off x="247461" y="4172293"/>
            <a:ext cx="7772400" cy="51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de-DE" altLang="zh-CN" sz="2000" kern="0" dirty="0">
                <a:solidFill>
                  <a:schemeClr val="tx1"/>
                </a:solidFill>
                <a:latin typeface="+mn-lt"/>
                <a:ea typeface="+mn-ea"/>
                <a:cs typeface="+mn-ea"/>
                <a:sym typeface="+mn-lt"/>
              </a:rPr>
              <a:t>3</a:t>
            </a:r>
            <a:r>
              <a:rPr lang="zh-CN" altLang="zh-CN" sz="2000" kern="0" dirty="0">
                <a:solidFill>
                  <a:schemeClr val="tx1"/>
                </a:solidFill>
                <a:latin typeface="+mn-lt"/>
                <a:ea typeface="+mn-ea"/>
                <a:cs typeface="+mn-ea"/>
                <a:sym typeface="+mn-lt"/>
              </a:rPr>
              <a:t>．创建配置文件，并编写相关配置</a:t>
            </a:r>
            <a:endParaRPr lang="zh-CN" altLang="en-US" sz="2000" kern="0" dirty="0">
              <a:solidFill>
                <a:schemeClr val="tx1"/>
              </a:solidFill>
              <a:latin typeface="+mn-lt"/>
              <a:ea typeface="+mn-ea"/>
              <a:cs typeface="+mn-ea"/>
              <a:sym typeface="+mn-lt"/>
            </a:endParaRPr>
          </a:p>
        </p:txBody>
      </p:sp>
      <p:sp>
        <p:nvSpPr>
          <p:cNvPr id="7" name="文本框 3">
            <a:extLst>
              <a:ext uri="{FF2B5EF4-FFF2-40B4-BE49-F238E27FC236}">
                <a16:creationId xmlns:a16="http://schemas.microsoft.com/office/drawing/2014/main" id="{4ECF7D9D-190E-4690-972C-C9348678E058}"/>
              </a:ext>
            </a:extLst>
          </p:cNvPr>
          <p:cNvSpPr txBox="1">
            <a:spLocks noChangeArrowheads="1"/>
          </p:cNvSpPr>
          <p:nvPr/>
        </p:nvSpPr>
        <p:spPr bwMode="auto">
          <a:xfrm>
            <a:off x="247461" y="4612178"/>
            <a:ext cx="871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aspectj.xml</a:t>
            </a:r>
            <a:r>
              <a:rPr lang="zh-CN" altLang="zh-CN" sz="2000" dirty="0">
                <a:latin typeface="+mn-lt"/>
                <a:ea typeface="+mn-ea"/>
                <a:cs typeface="+mn-ea"/>
                <a:sym typeface="+mn-lt"/>
              </a:rPr>
              <a:t>包中，创建配置文件</a:t>
            </a:r>
            <a:r>
              <a:rPr lang="de-DE" altLang="zh-CN" sz="2000" dirty="0">
                <a:latin typeface="+mn-lt"/>
                <a:ea typeface="+mn-ea"/>
                <a:cs typeface="+mn-ea"/>
                <a:sym typeface="+mn-lt"/>
              </a:rPr>
              <a:t>applicationContext.xml</a:t>
            </a:r>
            <a:r>
              <a:rPr lang="zh-CN" altLang="zh-CN" sz="2000" dirty="0">
                <a:latin typeface="+mn-lt"/>
                <a:ea typeface="+mn-ea"/>
                <a:cs typeface="+mn-ea"/>
                <a:sym typeface="+mn-lt"/>
              </a:rPr>
              <a:t>，并</a:t>
            </a:r>
            <a:r>
              <a:rPr lang="de-DE" altLang="zh-CN" sz="2000" dirty="0">
                <a:latin typeface="+mn-lt"/>
                <a:ea typeface="+mn-ea"/>
                <a:cs typeface="+mn-ea"/>
                <a:sym typeface="+mn-lt"/>
              </a:rPr>
              <a:t>&lt;aop:config&gt;</a:t>
            </a:r>
            <a:r>
              <a:rPr lang="zh-CN" altLang="zh-CN" sz="2000" dirty="0">
                <a:latin typeface="+mn-lt"/>
                <a:ea typeface="+mn-ea"/>
                <a:cs typeface="+mn-ea"/>
                <a:sym typeface="+mn-lt"/>
              </a:rPr>
              <a:t>元素及其子元素编写相关配置。</a:t>
            </a:r>
            <a:endParaRPr lang="zh-CN" altLang="en-US" sz="2000" dirty="0">
              <a:latin typeface="+mn-lt"/>
              <a:ea typeface="+mn-ea"/>
              <a:cs typeface="+mn-ea"/>
              <a:sym typeface="+mn-lt"/>
            </a:endParaRPr>
          </a:p>
        </p:txBody>
      </p:sp>
      <p:sp>
        <p:nvSpPr>
          <p:cNvPr id="8" name="文本框 7">
            <a:extLst>
              <a:ext uri="{FF2B5EF4-FFF2-40B4-BE49-F238E27FC236}">
                <a16:creationId xmlns:a16="http://schemas.microsoft.com/office/drawing/2014/main" id="{0E825CDC-C761-4C39-A6C3-52734BEF6568}"/>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JavaEECH04</a:t>
            </a:r>
            <a:endParaRPr lang="zh-CN" altLang="en-US" dirty="0"/>
          </a:p>
        </p:txBody>
      </p:sp>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BADA8679-3B92-4294-95B2-2306677E9591}"/>
              </a:ext>
            </a:extLst>
          </p:cNvPr>
          <p:cNvSpPr>
            <a:spLocks noGrp="1"/>
          </p:cNvSpPr>
          <p:nvPr>
            <p:ph type="title"/>
          </p:nvPr>
        </p:nvSpPr>
        <p:spPr>
          <a:xfrm>
            <a:off x="284372" y="576395"/>
            <a:ext cx="8229600" cy="63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000" dirty="0">
                <a:solidFill>
                  <a:schemeClr val="tx1"/>
                </a:solidFill>
                <a:latin typeface="+mn-lt"/>
                <a:ea typeface="+mn-ea"/>
                <a:cs typeface="+mn-ea"/>
                <a:sym typeface="+mn-lt"/>
              </a:rPr>
              <a:t>4</a:t>
            </a:r>
            <a:r>
              <a:rPr lang="zh-CN" altLang="zh-CN" sz="2000" dirty="0">
                <a:solidFill>
                  <a:schemeClr val="tx1"/>
                </a:solidFill>
                <a:latin typeface="+mn-lt"/>
                <a:ea typeface="+mn-ea"/>
                <a:cs typeface="+mn-ea"/>
                <a:sym typeface="+mn-lt"/>
              </a:rPr>
              <a:t>．创建测试类</a:t>
            </a:r>
            <a:endParaRPr lang="zh-CN" altLang="en-US" sz="2000" dirty="0">
              <a:solidFill>
                <a:schemeClr val="tx1"/>
              </a:solidFill>
              <a:latin typeface="+mn-lt"/>
              <a:ea typeface="+mn-ea"/>
              <a:cs typeface="+mn-ea"/>
              <a:sym typeface="+mn-lt"/>
            </a:endParaRPr>
          </a:p>
        </p:txBody>
      </p:sp>
      <p:sp>
        <p:nvSpPr>
          <p:cNvPr id="37891" name="文本框 3">
            <a:extLst>
              <a:ext uri="{FF2B5EF4-FFF2-40B4-BE49-F238E27FC236}">
                <a16:creationId xmlns:a16="http://schemas.microsoft.com/office/drawing/2014/main" id="{487101F3-C4A7-4CC8-9BC4-15B714C77521}"/>
              </a:ext>
            </a:extLst>
          </p:cNvPr>
          <p:cNvSpPr txBox="1">
            <a:spLocks noChangeArrowheads="1"/>
          </p:cNvSpPr>
          <p:nvPr/>
        </p:nvSpPr>
        <p:spPr bwMode="auto">
          <a:xfrm>
            <a:off x="3420618" y="1048960"/>
            <a:ext cx="543901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aspectj.xml</a:t>
            </a:r>
            <a:r>
              <a:rPr lang="zh-CN" altLang="zh-CN" sz="2000" dirty="0">
                <a:latin typeface="+mn-lt"/>
                <a:ea typeface="+mn-ea"/>
                <a:cs typeface="+mn-ea"/>
                <a:sym typeface="+mn-lt"/>
              </a:rPr>
              <a:t>包中，创建测试类</a:t>
            </a:r>
            <a:r>
              <a:rPr lang="de-DE" altLang="zh-CN" sz="2000" dirty="0">
                <a:latin typeface="+mn-lt"/>
                <a:ea typeface="+mn-ea"/>
                <a:cs typeface="+mn-ea"/>
                <a:sym typeface="+mn-lt"/>
              </a:rPr>
              <a:t>XMLAspectJTest</a:t>
            </a:r>
            <a:r>
              <a:rPr lang="zh-CN" altLang="zh-CN" sz="2000" dirty="0">
                <a:latin typeface="+mn-lt"/>
                <a:ea typeface="+mn-ea"/>
                <a:cs typeface="+mn-ea"/>
                <a:sym typeface="+mn-lt"/>
              </a:rPr>
              <a:t>，在主方法中使用</a:t>
            </a:r>
            <a:r>
              <a:rPr lang="de-DE" altLang="zh-CN" sz="2000" dirty="0">
                <a:latin typeface="+mn-lt"/>
                <a:ea typeface="+mn-ea"/>
                <a:cs typeface="+mn-ea"/>
                <a:sym typeface="+mn-lt"/>
              </a:rPr>
              <a:t>Spring</a:t>
            </a:r>
            <a:r>
              <a:rPr lang="zh-CN" altLang="zh-CN" sz="2000" dirty="0">
                <a:latin typeface="+mn-lt"/>
                <a:ea typeface="+mn-ea"/>
                <a:cs typeface="+mn-ea"/>
                <a:sym typeface="+mn-lt"/>
              </a:rPr>
              <a:t>容器获取代理对象，并执行目标方法。</a:t>
            </a:r>
            <a:endParaRPr lang="zh-CN" altLang="en-US" sz="2000" dirty="0">
              <a:latin typeface="+mn-lt"/>
              <a:ea typeface="+mn-ea"/>
              <a:cs typeface="+mn-ea"/>
              <a:sym typeface="+mn-lt"/>
            </a:endParaRPr>
          </a:p>
        </p:txBody>
      </p:sp>
      <p:sp>
        <p:nvSpPr>
          <p:cNvPr id="37892" name="Rectangle 2">
            <a:extLst>
              <a:ext uri="{FF2B5EF4-FFF2-40B4-BE49-F238E27FC236}">
                <a16:creationId xmlns:a16="http://schemas.microsoft.com/office/drawing/2014/main" id="{2CDE605E-A3A9-4EBA-8A3D-C21CED3D93F2}"/>
              </a:ext>
            </a:extLst>
          </p:cNvPr>
          <p:cNvSpPr>
            <a:spLocks noChangeArrowheads="1"/>
          </p:cNvSpPr>
          <p:nvPr/>
        </p:nvSpPr>
        <p:spPr bwMode="auto">
          <a:xfrm>
            <a:off x="1258888" y="1622703"/>
            <a:ext cx="112506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mn-lt"/>
              <a:ea typeface="+mn-ea"/>
              <a:cs typeface="+mn-ea"/>
              <a:sym typeface="+mn-lt"/>
            </a:endParaRPr>
          </a:p>
        </p:txBody>
      </p:sp>
      <p:graphicFrame>
        <p:nvGraphicFramePr>
          <p:cNvPr id="37893" name="对象 5">
            <a:extLst>
              <a:ext uri="{FF2B5EF4-FFF2-40B4-BE49-F238E27FC236}">
                <a16:creationId xmlns:a16="http://schemas.microsoft.com/office/drawing/2014/main" id="{4AB6F198-21F5-41F9-8D17-EFED1CA03119}"/>
              </a:ext>
            </a:extLst>
          </p:cNvPr>
          <p:cNvGraphicFramePr>
            <a:graphicFrameLocks noChangeAspect="1"/>
          </p:cNvGraphicFramePr>
          <p:nvPr>
            <p:extLst>
              <p:ext uri="{D42A27DB-BD31-4B8C-83A1-F6EECF244321}">
                <p14:modId xmlns:p14="http://schemas.microsoft.com/office/powerpoint/2010/main" val="2811165834"/>
              </p:ext>
            </p:extLst>
          </p:nvPr>
        </p:nvGraphicFramePr>
        <p:xfrm>
          <a:off x="467544" y="1556792"/>
          <a:ext cx="6480175" cy="4864100"/>
        </p:xfrm>
        <a:graphic>
          <a:graphicData uri="http://schemas.openxmlformats.org/presentationml/2006/ole">
            <mc:AlternateContent xmlns:mc="http://schemas.openxmlformats.org/markup-compatibility/2006">
              <mc:Choice xmlns:v="urn:schemas-microsoft-com:vml" Requires="v">
                <p:oleObj name="Visio" r:id="rId2" imgW="6715269" imgH="5038608" progId="Visio.Drawing.15">
                  <p:embed/>
                </p:oleObj>
              </mc:Choice>
              <mc:Fallback>
                <p:oleObj name="Visio" r:id="rId2" imgW="6715269" imgH="5038608" progId="Visio.Drawing.15">
                  <p:embed/>
                  <p:pic>
                    <p:nvPicPr>
                      <p:cNvPr id="37893" name="对象 5">
                        <a:extLst>
                          <a:ext uri="{FF2B5EF4-FFF2-40B4-BE49-F238E27FC236}">
                            <a16:creationId xmlns:a16="http://schemas.microsoft.com/office/drawing/2014/main" id="{4AB6F198-21F5-41F9-8D17-EFED1CA03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6480175"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673ECAB7-7712-4BC5-88E5-E7D3B78251F7}"/>
              </a:ext>
            </a:extLst>
          </p:cNvPr>
          <p:cNvSpPr>
            <a:spLocks noGrp="1"/>
          </p:cNvSpPr>
          <p:nvPr>
            <p:ph type="title"/>
          </p:nvPr>
        </p:nvSpPr>
        <p:spPr>
          <a:xfrm>
            <a:off x="179512" y="568868"/>
            <a:ext cx="8229600" cy="7064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3200" dirty="0">
                <a:latin typeface="+mn-lt"/>
                <a:ea typeface="+mn-ea"/>
                <a:cs typeface="+mn-ea"/>
                <a:sym typeface="+mn-lt"/>
              </a:rPr>
              <a:t>4.5  </a:t>
            </a:r>
            <a:r>
              <a:rPr lang="zh-CN" altLang="zh-CN" sz="3200" dirty="0">
                <a:latin typeface="+mn-lt"/>
                <a:ea typeface="+mn-ea"/>
                <a:cs typeface="+mn-ea"/>
                <a:sym typeface="+mn-lt"/>
              </a:rPr>
              <a:t>基于注解开发</a:t>
            </a:r>
            <a:r>
              <a:rPr lang="de-DE" altLang="zh-CN" sz="3200" dirty="0">
                <a:latin typeface="+mn-lt"/>
                <a:ea typeface="+mn-ea"/>
                <a:cs typeface="+mn-ea"/>
                <a:sym typeface="+mn-lt"/>
              </a:rPr>
              <a:t>AspectJ</a:t>
            </a:r>
            <a:endParaRPr lang="zh-CN" altLang="en-US" sz="3200" dirty="0">
              <a:latin typeface="+mn-lt"/>
              <a:ea typeface="+mn-ea"/>
              <a:cs typeface="+mn-ea"/>
              <a:sym typeface="+mn-lt"/>
            </a:endParaRPr>
          </a:p>
        </p:txBody>
      </p:sp>
      <p:sp>
        <p:nvSpPr>
          <p:cNvPr id="38915" name="文本框 3">
            <a:extLst>
              <a:ext uri="{FF2B5EF4-FFF2-40B4-BE49-F238E27FC236}">
                <a16:creationId xmlns:a16="http://schemas.microsoft.com/office/drawing/2014/main" id="{42ABB16B-7B71-4837-B6F3-DAAB2A96F60D}"/>
              </a:ext>
            </a:extLst>
          </p:cNvPr>
          <p:cNvSpPr txBox="1">
            <a:spLocks noChangeArrowheads="1"/>
          </p:cNvSpPr>
          <p:nvPr/>
        </p:nvSpPr>
        <p:spPr bwMode="auto">
          <a:xfrm>
            <a:off x="431800" y="1275306"/>
            <a:ext cx="8712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latin typeface="+mn-lt"/>
                <a:ea typeface="+mn-ea"/>
                <a:cs typeface="+mn-ea"/>
                <a:sym typeface="+mn-lt"/>
              </a:rPr>
              <a:t>基于注解开发</a:t>
            </a:r>
            <a:r>
              <a:rPr lang="de-DE" altLang="zh-CN" sz="2000" dirty="0">
                <a:latin typeface="+mn-lt"/>
                <a:ea typeface="+mn-ea"/>
                <a:cs typeface="+mn-ea"/>
                <a:sym typeface="+mn-lt"/>
              </a:rPr>
              <a:t>AspectJ</a:t>
            </a:r>
            <a:r>
              <a:rPr lang="zh-CN" altLang="zh-CN" sz="2000" dirty="0">
                <a:latin typeface="+mn-lt"/>
                <a:ea typeface="+mn-ea"/>
                <a:cs typeface="+mn-ea"/>
                <a:sym typeface="+mn-lt"/>
              </a:rPr>
              <a:t>要比基于</a:t>
            </a:r>
            <a:r>
              <a:rPr lang="de-DE" altLang="zh-CN" sz="2000" dirty="0">
                <a:latin typeface="+mn-lt"/>
                <a:ea typeface="+mn-ea"/>
                <a:cs typeface="+mn-ea"/>
                <a:sym typeface="+mn-lt"/>
              </a:rPr>
              <a:t>XML</a:t>
            </a:r>
            <a:r>
              <a:rPr lang="zh-CN" altLang="zh-CN" sz="2000" dirty="0">
                <a:latin typeface="+mn-lt"/>
                <a:ea typeface="+mn-ea"/>
                <a:cs typeface="+mn-ea"/>
                <a:sym typeface="+mn-lt"/>
              </a:rPr>
              <a:t>配置开发</a:t>
            </a:r>
            <a:r>
              <a:rPr lang="de-DE" altLang="zh-CN" sz="2000" dirty="0">
                <a:latin typeface="+mn-lt"/>
                <a:ea typeface="+mn-ea"/>
                <a:cs typeface="+mn-ea"/>
                <a:sym typeface="+mn-lt"/>
              </a:rPr>
              <a:t>AspectJ</a:t>
            </a:r>
            <a:r>
              <a:rPr lang="zh-CN" altLang="zh-CN" sz="2000" dirty="0">
                <a:latin typeface="+mn-lt"/>
                <a:ea typeface="+mn-ea"/>
                <a:cs typeface="+mn-ea"/>
                <a:sym typeface="+mn-lt"/>
              </a:rPr>
              <a:t>便捷许多，所以在实际开发中推荐使用注解方式。</a:t>
            </a:r>
            <a:endParaRPr lang="zh-CN" altLang="en-US" sz="2000" dirty="0">
              <a:latin typeface="+mn-lt"/>
              <a:ea typeface="+mn-ea"/>
              <a:cs typeface="+mn-ea"/>
              <a:sym typeface="+mn-lt"/>
            </a:endParaRPr>
          </a:p>
        </p:txBody>
      </p:sp>
      <p:graphicFrame>
        <p:nvGraphicFramePr>
          <p:cNvPr id="5" name="表格 4">
            <a:extLst>
              <a:ext uri="{FF2B5EF4-FFF2-40B4-BE49-F238E27FC236}">
                <a16:creationId xmlns:a16="http://schemas.microsoft.com/office/drawing/2014/main" id="{7C4E6D1B-FB31-4723-B32A-77E75570E88C}"/>
              </a:ext>
            </a:extLst>
          </p:cNvPr>
          <p:cNvGraphicFramePr>
            <a:graphicFrameLocks noGrp="1"/>
          </p:cNvGraphicFramePr>
          <p:nvPr>
            <p:extLst>
              <p:ext uri="{D42A27DB-BD31-4B8C-83A1-F6EECF244321}">
                <p14:modId xmlns:p14="http://schemas.microsoft.com/office/powerpoint/2010/main" val="3112883136"/>
              </p:ext>
            </p:extLst>
          </p:nvPr>
        </p:nvGraphicFramePr>
        <p:xfrm>
          <a:off x="489000" y="2043202"/>
          <a:ext cx="8208913" cy="3841918"/>
        </p:xfrm>
        <a:graphic>
          <a:graphicData uri="http://schemas.openxmlformats.org/drawingml/2006/table">
            <a:tbl>
              <a:tblPr firstRow="1" firstCol="1" bandRow="1">
                <a:tableStyleId>{5C22544A-7EE6-4342-B048-85BDC9FD1C3A}</a:tableStyleId>
              </a:tblPr>
              <a:tblGrid>
                <a:gridCol w="1526266">
                  <a:extLst>
                    <a:ext uri="{9D8B030D-6E8A-4147-A177-3AD203B41FA5}">
                      <a16:colId xmlns:a16="http://schemas.microsoft.com/office/drawing/2014/main" val="20000"/>
                    </a:ext>
                  </a:extLst>
                </a:gridCol>
                <a:gridCol w="6682647">
                  <a:extLst>
                    <a:ext uri="{9D8B030D-6E8A-4147-A177-3AD203B41FA5}">
                      <a16:colId xmlns:a16="http://schemas.microsoft.com/office/drawing/2014/main" val="20001"/>
                    </a:ext>
                  </a:extLst>
                </a:gridCol>
              </a:tblGrid>
              <a:tr h="263153">
                <a:tc>
                  <a:txBody>
                    <a:bodyPr/>
                    <a:lstStyle/>
                    <a:p>
                      <a:pPr algn="ctr">
                        <a:spcAft>
                          <a:spcPts val="0"/>
                        </a:spcAft>
                      </a:pPr>
                      <a:r>
                        <a:rPr lang="zh-CN" sz="1400" b="0" kern="100" dirty="0">
                          <a:effectLst/>
                          <a:latin typeface="+mn-lt"/>
                          <a:ea typeface="+mn-ea"/>
                          <a:cs typeface="+mn-ea"/>
                          <a:sym typeface="+mn-lt"/>
                        </a:rPr>
                        <a:t>注解名称</a:t>
                      </a:r>
                    </a:p>
                  </a:txBody>
                  <a:tcPr marL="68575" marR="68575" marT="0" marB="0" anchor="ctr"/>
                </a:tc>
                <a:tc>
                  <a:txBody>
                    <a:bodyPr/>
                    <a:lstStyle/>
                    <a:p>
                      <a:pPr algn="ctr">
                        <a:spcAft>
                          <a:spcPts val="0"/>
                        </a:spcAft>
                      </a:pPr>
                      <a:r>
                        <a:rPr lang="zh-CN" sz="1400" b="0" kern="100" dirty="0">
                          <a:effectLst/>
                          <a:latin typeface="+mn-lt"/>
                          <a:ea typeface="+mn-ea"/>
                          <a:cs typeface="+mn-ea"/>
                          <a:sym typeface="+mn-lt"/>
                        </a:rPr>
                        <a:t>描</a:t>
                      </a:r>
                      <a:r>
                        <a:rPr lang="de-DE" sz="1400" b="0" kern="100" dirty="0">
                          <a:effectLst/>
                          <a:latin typeface="+mn-lt"/>
                          <a:ea typeface="+mn-ea"/>
                          <a:cs typeface="+mn-ea"/>
                          <a:sym typeface="+mn-lt"/>
                        </a:rPr>
                        <a:t>   </a:t>
                      </a:r>
                      <a:r>
                        <a:rPr lang="zh-CN" sz="1400" b="0" kern="100" dirty="0">
                          <a:effectLst/>
                          <a:latin typeface="+mn-lt"/>
                          <a:ea typeface="+mn-ea"/>
                          <a:cs typeface="+mn-ea"/>
                          <a:sym typeface="+mn-lt"/>
                        </a:rPr>
                        <a:t>述</a:t>
                      </a:r>
                    </a:p>
                  </a:txBody>
                  <a:tcPr marL="68575" marR="68575" marT="0" marB="0" anchor="ctr"/>
                </a:tc>
                <a:extLst>
                  <a:ext uri="{0D108BD9-81ED-4DB2-BD59-A6C34878D82A}">
                    <a16:rowId xmlns:a16="http://schemas.microsoft.com/office/drawing/2014/main" val="10000"/>
                  </a:ext>
                </a:extLst>
              </a:tr>
              <a:tr h="263153">
                <a:tc>
                  <a:txBody>
                    <a:bodyPr/>
                    <a:lstStyle/>
                    <a:p>
                      <a:pPr algn="ctr">
                        <a:spcAft>
                          <a:spcPts val="0"/>
                        </a:spcAft>
                      </a:pPr>
                      <a:r>
                        <a:rPr lang="de-DE" sz="1400" b="0" kern="100">
                          <a:effectLst/>
                          <a:latin typeface="+mn-lt"/>
                          <a:ea typeface="+mn-ea"/>
                          <a:cs typeface="+mn-ea"/>
                          <a:sym typeface="+mn-lt"/>
                        </a:rPr>
                        <a:t>@Aspect</a:t>
                      </a:r>
                      <a:endParaRPr lang="zh-CN" sz="1400" b="0" kern="100">
                        <a:effectLst/>
                        <a:latin typeface="+mn-lt"/>
                        <a:ea typeface="+mn-ea"/>
                        <a:cs typeface="+mn-ea"/>
                        <a:sym typeface="+mn-lt"/>
                      </a:endParaRPr>
                    </a:p>
                  </a:txBody>
                  <a:tcPr marL="68575" marR="68575" marT="0" marB="0" anchor="ctr"/>
                </a:tc>
                <a:tc>
                  <a:txBody>
                    <a:bodyPr/>
                    <a:lstStyle/>
                    <a:p>
                      <a:pPr algn="just">
                        <a:spcAft>
                          <a:spcPts val="0"/>
                        </a:spcAft>
                      </a:pPr>
                      <a:r>
                        <a:rPr lang="zh-CN" sz="1400" b="0" kern="100">
                          <a:effectLst/>
                          <a:latin typeface="+mn-lt"/>
                          <a:ea typeface="+mn-ea"/>
                          <a:cs typeface="+mn-ea"/>
                          <a:sym typeface="+mn-lt"/>
                        </a:rPr>
                        <a:t>用于定义一个切面，注解在切面类上</a:t>
                      </a:r>
                    </a:p>
                  </a:txBody>
                  <a:tcPr marL="68575" marR="68575" marT="0" marB="0" anchor="ctr"/>
                </a:tc>
                <a:extLst>
                  <a:ext uri="{0D108BD9-81ED-4DB2-BD59-A6C34878D82A}">
                    <a16:rowId xmlns:a16="http://schemas.microsoft.com/office/drawing/2014/main" val="10001"/>
                  </a:ext>
                </a:extLst>
              </a:tr>
              <a:tr h="526308">
                <a:tc>
                  <a:txBody>
                    <a:bodyPr/>
                    <a:lstStyle/>
                    <a:p>
                      <a:pPr algn="ctr">
                        <a:spcAft>
                          <a:spcPts val="0"/>
                        </a:spcAft>
                      </a:pPr>
                      <a:r>
                        <a:rPr lang="de-DE" sz="1400" b="0" kern="100">
                          <a:effectLst/>
                          <a:latin typeface="+mn-lt"/>
                          <a:ea typeface="+mn-ea"/>
                          <a:cs typeface="+mn-ea"/>
                          <a:sym typeface="+mn-lt"/>
                        </a:rPr>
                        <a:t>@Pointcut</a:t>
                      </a:r>
                      <a:endParaRPr lang="zh-CN" sz="1400" b="0" kern="100">
                        <a:effectLst/>
                        <a:latin typeface="+mn-lt"/>
                        <a:ea typeface="+mn-ea"/>
                        <a:cs typeface="+mn-ea"/>
                        <a:sym typeface="+mn-lt"/>
                      </a:endParaRPr>
                    </a:p>
                  </a:txBody>
                  <a:tcPr marL="68575" marR="68575" marT="0" marB="0" anchor="ctr"/>
                </a:tc>
                <a:tc>
                  <a:txBody>
                    <a:bodyPr/>
                    <a:lstStyle/>
                    <a:p>
                      <a:pPr algn="just">
                        <a:spcAft>
                          <a:spcPts val="0"/>
                        </a:spcAft>
                      </a:pPr>
                      <a:r>
                        <a:rPr lang="zh-CN" sz="1400" b="0" kern="100" dirty="0">
                          <a:effectLst/>
                          <a:latin typeface="+mn-lt"/>
                          <a:ea typeface="+mn-ea"/>
                          <a:cs typeface="+mn-ea"/>
                          <a:sym typeface="+mn-lt"/>
                        </a:rPr>
                        <a:t>用于定义切入点表达式。在使用时，需要定义一个切入点方法。该方法是一个返回值</a:t>
                      </a:r>
                      <a:r>
                        <a:rPr lang="de-DE" sz="1400" b="0" kern="100" dirty="0">
                          <a:effectLst/>
                          <a:latin typeface="+mn-lt"/>
                          <a:ea typeface="+mn-ea"/>
                          <a:cs typeface="+mn-ea"/>
                          <a:sym typeface="+mn-lt"/>
                        </a:rPr>
                        <a:t>void</a:t>
                      </a:r>
                      <a:r>
                        <a:rPr lang="zh-CN" sz="1400" b="0" kern="100" dirty="0">
                          <a:effectLst/>
                          <a:latin typeface="+mn-lt"/>
                          <a:ea typeface="+mn-ea"/>
                          <a:cs typeface="+mn-ea"/>
                          <a:sym typeface="+mn-lt"/>
                        </a:rPr>
                        <a:t>，且方法体为空的普通方法</a:t>
                      </a:r>
                    </a:p>
                  </a:txBody>
                  <a:tcPr marL="68575" marR="68575" marT="0" marB="0" anchor="ctr"/>
                </a:tc>
                <a:extLst>
                  <a:ext uri="{0D108BD9-81ED-4DB2-BD59-A6C34878D82A}">
                    <a16:rowId xmlns:a16="http://schemas.microsoft.com/office/drawing/2014/main" val="10002"/>
                  </a:ext>
                </a:extLst>
              </a:tr>
              <a:tr h="526308">
                <a:tc>
                  <a:txBody>
                    <a:bodyPr/>
                    <a:lstStyle/>
                    <a:p>
                      <a:pPr algn="ctr">
                        <a:spcAft>
                          <a:spcPts val="0"/>
                        </a:spcAft>
                      </a:pPr>
                      <a:r>
                        <a:rPr lang="de-DE" sz="1400" b="0" kern="100">
                          <a:effectLst/>
                          <a:latin typeface="+mn-lt"/>
                          <a:ea typeface="+mn-ea"/>
                          <a:cs typeface="+mn-ea"/>
                          <a:sym typeface="+mn-lt"/>
                        </a:rPr>
                        <a:t>@Before</a:t>
                      </a:r>
                      <a:endParaRPr lang="zh-CN" sz="1400" b="0" kern="100">
                        <a:effectLst/>
                        <a:latin typeface="+mn-lt"/>
                        <a:ea typeface="+mn-ea"/>
                        <a:cs typeface="+mn-ea"/>
                        <a:sym typeface="+mn-lt"/>
                      </a:endParaRPr>
                    </a:p>
                  </a:txBody>
                  <a:tcPr marL="68575" marR="68575" marT="0" marB="0" anchor="ctr"/>
                </a:tc>
                <a:tc>
                  <a:txBody>
                    <a:bodyPr/>
                    <a:lstStyle/>
                    <a:p>
                      <a:pPr algn="just">
                        <a:spcAft>
                          <a:spcPts val="0"/>
                        </a:spcAft>
                      </a:pPr>
                      <a:r>
                        <a:rPr lang="zh-CN" sz="1400" b="0" kern="100">
                          <a:effectLst/>
                          <a:latin typeface="+mn-lt"/>
                          <a:ea typeface="+mn-ea"/>
                          <a:cs typeface="+mn-ea"/>
                          <a:sym typeface="+mn-lt"/>
                        </a:rPr>
                        <a:t>用于定义前置通知。在使用时，通常为其指定</a:t>
                      </a:r>
                      <a:r>
                        <a:rPr lang="de-DE" sz="1400" b="0" kern="100">
                          <a:effectLst/>
                          <a:latin typeface="+mn-lt"/>
                          <a:ea typeface="+mn-ea"/>
                          <a:cs typeface="+mn-ea"/>
                          <a:sym typeface="+mn-lt"/>
                        </a:rPr>
                        <a:t>value</a:t>
                      </a:r>
                      <a:r>
                        <a:rPr lang="zh-CN" sz="1400" b="0" kern="100">
                          <a:effectLst/>
                          <a:latin typeface="+mn-lt"/>
                          <a:ea typeface="+mn-ea"/>
                          <a:cs typeface="+mn-ea"/>
                          <a:sym typeface="+mn-lt"/>
                        </a:rPr>
                        <a:t>属性值，该值可以是已有的切入点，也可以直接定义切入点表达式</a:t>
                      </a:r>
                    </a:p>
                  </a:txBody>
                  <a:tcPr marL="68575" marR="68575" marT="0" marB="0" anchor="ctr"/>
                </a:tc>
                <a:extLst>
                  <a:ext uri="{0D108BD9-81ED-4DB2-BD59-A6C34878D82A}">
                    <a16:rowId xmlns:a16="http://schemas.microsoft.com/office/drawing/2014/main" val="10003"/>
                  </a:ext>
                </a:extLst>
              </a:tr>
              <a:tr h="447422">
                <a:tc>
                  <a:txBody>
                    <a:bodyPr/>
                    <a:lstStyle/>
                    <a:p>
                      <a:pPr algn="ctr">
                        <a:spcAft>
                          <a:spcPts val="0"/>
                        </a:spcAft>
                      </a:pPr>
                      <a:r>
                        <a:rPr lang="de-DE" sz="1400" b="0" kern="100">
                          <a:effectLst/>
                          <a:latin typeface="+mn-lt"/>
                          <a:ea typeface="+mn-ea"/>
                          <a:cs typeface="+mn-ea"/>
                          <a:sym typeface="+mn-lt"/>
                        </a:rPr>
                        <a:t>@AfterReturning</a:t>
                      </a:r>
                      <a:endParaRPr lang="zh-CN" sz="1400" b="0" kern="100">
                        <a:effectLst/>
                        <a:latin typeface="+mn-lt"/>
                        <a:ea typeface="+mn-ea"/>
                        <a:cs typeface="+mn-ea"/>
                        <a:sym typeface="+mn-lt"/>
                      </a:endParaRPr>
                    </a:p>
                  </a:txBody>
                  <a:tcPr marL="68575" marR="68575" marT="0" marB="0" anchor="ctr"/>
                </a:tc>
                <a:tc>
                  <a:txBody>
                    <a:bodyPr/>
                    <a:lstStyle/>
                    <a:p>
                      <a:pPr algn="just">
                        <a:spcAft>
                          <a:spcPts val="0"/>
                        </a:spcAft>
                      </a:pPr>
                      <a:r>
                        <a:rPr lang="zh-CN" sz="1400" b="0" kern="100" dirty="0">
                          <a:effectLst/>
                          <a:latin typeface="+mn-lt"/>
                          <a:ea typeface="+mn-ea"/>
                          <a:cs typeface="+mn-ea"/>
                          <a:sym typeface="+mn-lt"/>
                        </a:rPr>
                        <a:t>用于定义后置返回通知。在使用时，通常为其指定</a:t>
                      </a:r>
                      <a:r>
                        <a:rPr lang="de-DE" sz="1400" b="0" kern="100" dirty="0">
                          <a:effectLst/>
                          <a:latin typeface="+mn-lt"/>
                          <a:ea typeface="+mn-ea"/>
                          <a:cs typeface="+mn-ea"/>
                          <a:sym typeface="+mn-lt"/>
                        </a:rPr>
                        <a:t>value</a:t>
                      </a:r>
                      <a:r>
                        <a:rPr lang="zh-CN" sz="1400" b="0" kern="100" dirty="0">
                          <a:effectLst/>
                          <a:latin typeface="+mn-lt"/>
                          <a:ea typeface="+mn-ea"/>
                          <a:cs typeface="+mn-ea"/>
                          <a:sym typeface="+mn-lt"/>
                        </a:rPr>
                        <a:t>属性值，该值可以是已有的切入点，也可以直接定义切入点表达式</a:t>
                      </a:r>
                    </a:p>
                  </a:txBody>
                  <a:tcPr marL="68575" marR="68575" marT="0" marB="0" anchor="ctr"/>
                </a:tc>
                <a:extLst>
                  <a:ext uri="{0D108BD9-81ED-4DB2-BD59-A6C34878D82A}">
                    <a16:rowId xmlns:a16="http://schemas.microsoft.com/office/drawing/2014/main" val="10004"/>
                  </a:ext>
                </a:extLst>
              </a:tr>
              <a:tr h="569186">
                <a:tc>
                  <a:txBody>
                    <a:bodyPr/>
                    <a:lstStyle/>
                    <a:p>
                      <a:pPr algn="ctr">
                        <a:spcAft>
                          <a:spcPts val="0"/>
                        </a:spcAft>
                      </a:pPr>
                      <a:r>
                        <a:rPr lang="de-DE" sz="1400" b="0" kern="100">
                          <a:effectLst/>
                          <a:latin typeface="+mn-lt"/>
                          <a:ea typeface="+mn-ea"/>
                          <a:cs typeface="+mn-ea"/>
                          <a:sym typeface="+mn-lt"/>
                        </a:rPr>
                        <a:t>@Around</a:t>
                      </a:r>
                      <a:endParaRPr lang="zh-CN" sz="1400" b="0" kern="100">
                        <a:effectLst/>
                        <a:latin typeface="+mn-lt"/>
                        <a:ea typeface="+mn-ea"/>
                        <a:cs typeface="+mn-ea"/>
                        <a:sym typeface="+mn-lt"/>
                      </a:endParaRPr>
                    </a:p>
                  </a:txBody>
                  <a:tcPr marL="68575" marR="68575" marT="0" marB="0" anchor="ctr"/>
                </a:tc>
                <a:tc>
                  <a:txBody>
                    <a:bodyPr/>
                    <a:lstStyle/>
                    <a:p>
                      <a:pPr algn="just">
                        <a:spcAft>
                          <a:spcPts val="0"/>
                        </a:spcAft>
                      </a:pPr>
                      <a:r>
                        <a:rPr lang="zh-CN" sz="1400" b="0" kern="100" dirty="0">
                          <a:effectLst/>
                          <a:latin typeface="+mn-lt"/>
                          <a:ea typeface="+mn-ea"/>
                          <a:cs typeface="+mn-ea"/>
                          <a:sym typeface="+mn-lt"/>
                        </a:rPr>
                        <a:t>用于定义环绕通知。在使用时，通常为其指定</a:t>
                      </a:r>
                      <a:r>
                        <a:rPr lang="de-DE" sz="1400" b="0" kern="100" dirty="0">
                          <a:effectLst/>
                          <a:latin typeface="+mn-lt"/>
                          <a:ea typeface="+mn-ea"/>
                          <a:cs typeface="+mn-ea"/>
                          <a:sym typeface="+mn-lt"/>
                        </a:rPr>
                        <a:t>value</a:t>
                      </a:r>
                      <a:r>
                        <a:rPr lang="zh-CN" sz="1400" b="0" kern="100" dirty="0">
                          <a:effectLst/>
                          <a:latin typeface="+mn-lt"/>
                          <a:ea typeface="+mn-ea"/>
                          <a:cs typeface="+mn-ea"/>
                          <a:sym typeface="+mn-lt"/>
                        </a:rPr>
                        <a:t>属性值，该值可以是已有的切入点，也可以直接定义切入点表达式</a:t>
                      </a:r>
                    </a:p>
                  </a:txBody>
                  <a:tcPr marL="68575" marR="68575" marT="0" marB="0" anchor="ctr"/>
                </a:tc>
                <a:extLst>
                  <a:ext uri="{0D108BD9-81ED-4DB2-BD59-A6C34878D82A}">
                    <a16:rowId xmlns:a16="http://schemas.microsoft.com/office/drawing/2014/main" val="10005"/>
                  </a:ext>
                </a:extLst>
              </a:tr>
              <a:tr h="720080">
                <a:tc>
                  <a:txBody>
                    <a:bodyPr/>
                    <a:lstStyle/>
                    <a:p>
                      <a:pPr algn="ctr">
                        <a:spcAft>
                          <a:spcPts val="0"/>
                        </a:spcAft>
                      </a:pPr>
                      <a:r>
                        <a:rPr lang="de-DE" sz="1400" b="0" kern="100">
                          <a:effectLst/>
                          <a:latin typeface="+mn-lt"/>
                          <a:ea typeface="+mn-ea"/>
                          <a:cs typeface="+mn-ea"/>
                          <a:sym typeface="+mn-lt"/>
                        </a:rPr>
                        <a:t>@AfterThrowing</a:t>
                      </a:r>
                      <a:endParaRPr lang="zh-CN" sz="1400" b="0" kern="100">
                        <a:effectLst/>
                        <a:latin typeface="+mn-lt"/>
                        <a:ea typeface="+mn-ea"/>
                        <a:cs typeface="+mn-ea"/>
                        <a:sym typeface="+mn-lt"/>
                      </a:endParaRPr>
                    </a:p>
                  </a:txBody>
                  <a:tcPr marL="68575" marR="68575" marT="0" marB="0" anchor="ctr"/>
                </a:tc>
                <a:tc>
                  <a:txBody>
                    <a:bodyPr/>
                    <a:lstStyle/>
                    <a:p>
                      <a:pPr algn="just">
                        <a:spcAft>
                          <a:spcPts val="0"/>
                        </a:spcAft>
                      </a:pPr>
                      <a:r>
                        <a:rPr lang="zh-CN" sz="1400" b="0" kern="100">
                          <a:effectLst/>
                          <a:latin typeface="+mn-lt"/>
                          <a:ea typeface="+mn-ea"/>
                          <a:cs typeface="+mn-ea"/>
                          <a:sym typeface="+mn-lt"/>
                        </a:rPr>
                        <a:t>用于定义异常通知。在使用时，通常为其指定</a:t>
                      </a:r>
                      <a:r>
                        <a:rPr lang="de-DE" sz="1400" b="0" kern="100">
                          <a:effectLst/>
                          <a:latin typeface="+mn-lt"/>
                          <a:ea typeface="+mn-ea"/>
                          <a:cs typeface="+mn-ea"/>
                          <a:sym typeface="+mn-lt"/>
                        </a:rPr>
                        <a:t>value</a:t>
                      </a:r>
                      <a:r>
                        <a:rPr lang="zh-CN" sz="1400" b="0" kern="100">
                          <a:effectLst/>
                          <a:latin typeface="+mn-lt"/>
                          <a:ea typeface="+mn-ea"/>
                          <a:cs typeface="+mn-ea"/>
                          <a:sym typeface="+mn-lt"/>
                        </a:rPr>
                        <a:t>属性值，该值可以是已有的切入点，也可以直接定义切入点表达式。另外，还有一个</a:t>
                      </a:r>
                      <a:r>
                        <a:rPr lang="de-DE" sz="1400" b="0" kern="100">
                          <a:effectLst/>
                          <a:latin typeface="+mn-lt"/>
                          <a:ea typeface="+mn-ea"/>
                          <a:cs typeface="+mn-ea"/>
                          <a:sym typeface="+mn-lt"/>
                        </a:rPr>
                        <a:t>throwing</a:t>
                      </a:r>
                      <a:r>
                        <a:rPr lang="zh-CN" sz="1400" b="0" kern="100">
                          <a:effectLst/>
                          <a:latin typeface="+mn-lt"/>
                          <a:ea typeface="+mn-ea"/>
                          <a:cs typeface="+mn-ea"/>
                          <a:sym typeface="+mn-lt"/>
                        </a:rPr>
                        <a:t>属性用于访问目标方法抛出的异常，该属性值与异常通知方法中同名的形参一致</a:t>
                      </a:r>
                    </a:p>
                  </a:txBody>
                  <a:tcPr marL="68575" marR="68575" marT="0" marB="0" anchor="ctr"/>
                </a:tc>
                <a:extLst>
                  <a:ext uri="{0D108BD9-81ED-4DB2-BD59-A6C34878D82A}">
                    <a16:rowId xmlns:a16="http://schemas.microsoft.com/office/drawing/2014/main" val="10006"/>
                  </a:ext>
                </a:extLst>
              </a:tr>
              <a:tr h="526308">
                <a:tc>
                  <a:txBody>
                    <a:bodyPr/>
                    <a:lstStyle/>
                    <a:p>
                      <a:pPr algn="ctr">
                        <a:spcAft>
                          <a:spcPts val="0"/>
                        </a:spcAft>
                      </a:pPr>
                      <a:r>
                        <a:rPr lang="de-DE" sz="1400" b="0" kern="100">
                          <a:effectLst/>
                          <a:latin typeface="+mn-lt"/>
                          <a:ea typeface="+mn-ea"/>
                          <a:cs typeface="+mn-ea"/>
                          <a:sym typeface="+mn-lt"/>
                        </a:rPr>
                        <a:t>@After</a:t>
                      </a:r>
                      <a:endParaRPr lang="zh-CN" sz="1400" b="0" kern="100">
                        <a:effectLst/>
                        <a:latin typeface="+mn-lt"/>
                        <a:ea typeface="+mn-ea"/>
                        <a:cs typeface="+mn-ea"/>
                        <a:sym typeface="+mn-lt"/>
                      </a:endParaRPr>
                    </a:p>
                  </a:txBody>
                  <a:tcPr marL="68575" marR="68575" marT="0" marB="0" anchor="ctr"/>
                </a:tc>
                <a:tc>
                  <a:txBody>
                    <a:bodyPr/>
                    <a:lstStyle/>
                    <a:p>
                      <a:pPr algn="just">
                        <a:spcAft>
                          <a:spcPts val="0"/>
                        </a:spcAft>
                      </a:pPr>
                      <a:r>
                        <a:rPr lang="zh-CN" sz="1400" b="0" kern="100" dirty="0">
                          <a:effectLst/>
                          <a:latin typeface="+mn-lt"/>
                          <a:ea typeface="+mn-ea"/>
                          <a:cs typeface="+mn-ea"/>
                          <a:sym typeface="+mn-lt"/>
                        </a:rPr>
                        <a:t>用于定义后置（最终）通知。在使用时，通常为其指定</a:t>
                      </a:r>
                      <a:r>
                        <a:rPr lang="de-DE" sz="1400" b="0" kern="100" dirty="0">
                          <a:effectLst/>
                          <a:latin typeface="+mn-lt"/>
                          <a:ea typeface="+mn-ea"/>
                          <a:cs typeface="+mn-ea"/>
                          <a:sym typeface="+mn-lt"/>
                        </a:rPr>
                        <a:t>value</a:t>
                      </a:r>
                      <a:r>
                        <a:rPr lang="zh-CN" sz="1400" b="0" kern="100" dirty="0">
                          <a:effectLst/>
                          <a:latin typeface="+mn-lt"/>
                          <a:ea typeface="+mn-ea"/>
                          <a:cs typeface="+mn-ea"/>
                          <a:sym typeface="+mn-lt"/>
                        </a:rPr>
                        <a:t>属性值，该值可以是已有的切入点，也可以直接定义切入点表达式</a:t>
                      </a:r>
                    </a:p>
                  </a:txBody>
                  <a:tcPr marL="68575" marR="68575" marT="0" marB="0" anchor="ctr"/>
                </a:tc>
                <a:extLst>
                  <a:ext uri="{0D108BD9-81ED-4DB2-BD59-A6C34878D82A}">
                    <a16:rowId xmlns:a16="http://schemas.microsoft.com/office/drawing/2014/main" val="10007"/>
                  </a:ext>
                </a:extLst>
              </a:tr>
            </a:tbl>
          </a:graphicData>
        </a:graphic>
      </p:graphicFrame>
      <p:sp>
        <p:nvSpPr>
          <p:cNvPr id="38945" name="文本框 5">
            <a:extLst>
              <a:ext uri="{FF2B5EF4-FFF2-40B4-BE49-F238E27FC236}">
                <a16:creationId xmlns:a16="http://schemas.microsoft.com/office/drawing/2014/main" id="{41520087-D39B-4D79-AC1C-7018777820A1}"/>
              </a:ext>
            </a:extLst>
          </p:cNvPr>
          <p:cNvSpPr txBox="1">
            <a:spLocks noChangeArrowheads="1"/>
          </p:cNvSpPr>
          <p:nvPr/>
        </p:nvSpPr>
        <p:spPr bwMode="auto">
          <a:xfrm>
            <a:off x="1893156" y="6005140"/>
            <a:ext cx="5559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b="1" dirty="0">
                <a:latin typeface="+mn-lt"/>
                <a:ea typeface="+mn-ea"/>
                <a:cs typeface="+mn-ea"/>
                <a:sym typeface="+mn-lt"/>
              </a:rPr>
              <a:t>下面通过一个实例讲解基于注解开发</a:t>
            </a:r>
            <a:r>
              <a:rPr lang="de-DE" altLang="zh-CN" b="1" dirty="0">
                <a:latin typeface="+mn-lt"/>
                <a:ea typeface="+mn-ea"/>
                <a:cs typeface="+mn-ea"/>
                <a:sym typeface="+mn-lt"/>
              </a:rPr>
              <a:t>AspectJ</a:t>
            </a:r>
            <a:r>
              <a:rPr lang="zh-CN" altLang="zh-CN" b="1" dirty="0">
                <a:latin typeface="+mn-lt"/>
                <a:ea typeface="+mn-ea"/>
                <a:cs typeface="+mn-ea"/>
                <a:sym typeface="+mn-lt"/>
              </a:rPr>
              <a:t>的过程。</a:t>
            </a:r>
            <a:endParaRPr lang="zh-CN" altLang="en-US" b="1" dirty="0">
              <a:latin typeface="+mn-lt"/>
              <a:ea typeface="+mn-ea"/>
              <a:cs typeface="+mn-ea"/>
              <a:sym typeface="+mn-lt"/>
            </a:endParaRPr>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5464C533-E5B5-42EB-B0FE-F5F89A21486B}"/>
              </a:ext>
            </a:extLst>
          </p:cNvPr>
          <p:cNvSpPr>
            <a:spLocks noGrp="1"/>
          </p:cNvSpPr>
          <p:nvPr>
            <p:ph type="title"/>
          </p:nvPr>
        </p:nvSpPr>
        <p:spPr>
          <a:xfrm>
            <a:off x="179512" y="620688"/>
            <a:ext cx="7772400" cy="36004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algn="l"/>
            <a:r>
              <a:rPr lang="de-DE" altLang="zh-CN" sz="2000" dirty="0">
                <a:solidFill>
                  <a:schemeClr val="tx1"/>
                </a:solidFill>
                <a:latin typeface="+mn-lt"/>
                <a:ea typeface="+mn-ea"/>
                <a:cs typeface="+mn-ea"/>
                <a:sym typeface="+mn-lt"/>
              </a:rPr>
              <a:t>1</a:t>
            </a:r>
            <a:r>
              <a:rPr lang="zh-CN" altLang="zh-CN" sz="2000" dirty="0">
                <a:solidFill>
                  <a:schemeClr val="tx1"/>
                </a:solidFill>
                <a:latin typeface="+mn-lt"/>
                <a:ea typeface="+mn-ea"/>
                <a:cs typeface="+mn-ea"/>
                <a:sym typeface="+mn-lt"/>
              </a:rPr>
              <a:t>．创建切面类，并进行注解</a:t>
            </a:r>
            <a:endParaRPr lang="zh-CN" altLang="en-US" sz="2000" dirty="0">
              <a:solidFill>
                <a:schemeClr val="tx1"/>
              </a:solidFill>
              <a:latin typeface="+mn-lt"/>
              <a:ea typeface="+mn-ea"/>
              <a:cs typeface="+mn-ea"/>
              <a:sym typeface="+mn-lt"/>
            </a:endParaRPr>
          </a:p>
        </p:txBody>
      </p:sp>
      <p:sp>
        <p:nvSpPr>
          <p:cNvPr id="39939" name="文本框 4">
            <a:extLst>
              <a:ext uri="{FF2B5EF4-FFF2-40B4-BE49-F238E27FC236}">
                <a16:creationId xmlns:a16="http://schemas.microsoft.com/office/drawing/2014/main" id="{679AC721-600B-421C-B3E3-EF049C60410B}"/>
              </a:ext>
            </a:extLst>
          </p:cNvPr>
          <p:cNvSpPr txBox="1">
            <a:spLocks noChangeArrowheads="1"/>
          </p:cNvSpPr>
          <p:nvPr/>
        </p:nvSpPr>
        <p:spPr bwMode="auto">
          <a:xfrm>
            <a:off x="107950" y="982877"/>
            <a:ext cx="90360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ch4</a:t>
            </a:r>
            <a:r>
              <a:rPr lang="zh-CN" altLang="zh-CN" sz="2000" dirty="0">
                <a:latin typeface="+mn-lt"/>
                <a:ea typeface="+mn-ea"/>
                <a:cs typeface="+mn-ea"/>
                <a:sym typeface="+mn-lt"/>
              </a:rPr>
              <a:t>应用的</a:t>
            </a:r>
            <a:r>
              <a:rPr lang="de-DE" altLang="zh-CN" sz="2000" dirty="0">
                <a:latin typeface="+mn-lt"/>
                <a:ea typeface="+mn-ea"/>
                <a:cs typeface="+mn-ea"/>
                <a:sym typeface="+mn-lt"/>
              </a:rPr>
              <a:t>src</a:t>
            </a:r>
            <a:r>
              <a:rPr lang="zh-CN" altLang="zh-CN" sz="2000" dirty="0">
                <a:latin typeface="+mn-lt"/>
                <a:ea typeface="+mn-ea"/>
                <a:cs typeface="+mn-ea"/>
                <a:sym typeface="+mn-lt"/>
              </a:rPr>
              <a:t>目录下，创建</a:t>
            </a:r>
            <a:r>
              <a:rPr lang="de-DE" altLang="zh-CN" sz="2000" dirty="0">
                <a:latin typeface="+mn-lt"/>
                <a:ea typeface="+mn-ea"/>
                <a:cs typeface="+mn-ea"/>
                <a:sym typeface="+mn-lt"/>
              </a:rPr>
              <a:t>aspectj.annotation</a:t>
            </a:r>
            <a:r>
              <a:rPr lang="zh-CN" altLang="zh-CN" sz="2000" dirty="0">
                <a:latin typeface="+mn-lt"/>
                <a:ea typeface="+mn-ea"/>
                <a:cs typeface="+mn-ea"/>
                <a:sym typeface="+mn-lt"/>
              </a:rPr>
              <a:t>包，在该包中创建切面类</a:t>
            </a:r>
            <a:r>
              <a:rPr lang="de-DE" altLang="zh-CN" sz="2000" dirty="0">
                <a:latin typeface="+mn-lt"/>
                <a:ea typeface="+mn-ea"/>
                <a:cs typeface="+mn-ea"/>
                <a:sym typeface="+mn-lt"/>
              </a:rPr>
              <a:t>MyAspect</a:t>
            </a:r>
            <a:r>
              <a:rPr lang="zh-CN" altLang="zh-CN" sz="2000" dirty="0">
                <a:latin typeface="+mn-lt"/>
                <a:ea typeface="+mn-ea"/>
                <a:cs typeface="+mn-ea"/>
                <a:sym typeface="+mn-lt"/>
              </a:rPr>
              <a:t>。在该类中，首先使用</a:t>
            </a:r>
            <a:r>
              <a:rPr lang="de-DE" altLang="zh-CN" sz="2000" dirty="0">
                <a:latin typeface="+mn-lt"/>
                <a:ea typeface="+mn-ea"/>
                <a:cs typeface="+mn-ea"/>
                <a:sym typeface="+mn-lt"/>
              </a:rPr>
              <a:t>@Aspect</a:t>
            </a:r>
            <a:r>
              <a:rPr lang="zh-CN" altLang="zh-CN" sz="2000" dirty="0">
                <a:latin typeface="+mn-lt"/>
                <a:ea typeface="+mn-ea"/>
                <a:cs typeface="+mn-ea"/>
                <a:sym typeface="+mn-lt"/>
              </a:rPr>
              <a:t>注解定义一个切面类，由于该类在</a:t>
            </a:r>
            <a:r>
              <a:rPr lang="de-DE" altLang="zh-CN" sz="2000" dirty="0">
                <a:latin typeface="+mn-lt"/>
                <a:ea typeface="+mn-ea"/>
                <a:cs typeface="+mn-ea"/>
                <a:sym typeface="+mn-lt"/>
              </a:rPr>
              <a:t>Spring</a:t>
            </a:r>
            <a:r>
              <a:rPr lang="zh-CN" altLang="zh-CN" sz="2000" dirty="0">
                <a:latin typeface="+mn-lt"/>
                <a:ea typeface="+mn-ea"/>
                <a:cs typeface="+mn-ea"/>
                <a:sym typeface="+mn-lt"/>
              </a:rPr>
              <a:t>中是作为组件使用的，所以还需要使用</a:t>
            </a:r>
            <a:r>
              <a:rPr lang="de-DE" altLang="zh-CN" sz="2000" dirty="0">
                <a:latin typeface="+mn-lt"/>
                <a:ea typeface="+mn-ea"/>
                <a:cs typeface="+mn-ea"/>
                <a:sym typeface="+mn-lt"/>
              </a:rPr>
              <a:t>@Component</a:t>
            </a:r>
            <a:r>
              <a:rPr lang="zh-CN" altLang="zh-CN" sz="2000" dirty="0">
                <a:latin typeface="+mn-lt"/>
                <a:ea typeface="+mn-ea"/>
                <a:cs typeface="+mn-ea"/>
                <a:sym typeface="+mn-lt"/>
              </a:rPr>
              <a:t>注解。然后，使用</a:t>
            </a:r>
            <a:r>
              <a:rPr lang="de-DE" altLang="zh-CN" sz="2000" dirty="0">
                <a:latin typeface="+mn-lt"/>
                <a:ea typeface="+mn-ea"/>
                <a:cs typeface="+mn-ea"/>
                <a:sym typeface="+mn-lt"/>
              </a:rPr>
              <a:t>@Pointcut</a:t>
            </a:r>
            <a:r>
              <a:rPr lang="zh-CN" altLang="zh-CN" sz="2000" dirty="0">
                <a:latin typeface="+mn-lt"/>
                <a:ea typeface="+mn-ea"/>
                <a:cs typeface="+mn-ea"/>
                <a:sym typeface="+mn-lt"/>
              </a:rPr>
              <a:t>注解切入点表达式，并通过定义方法来表示切入点名称。最后在每个通知方法上添加相应的注解，并将切入点名称作为参数传递给需要执行增强的通知方法。</a:t>
            </a:r>
            <a:endParaRPr lang="zh-CN" altLang="en-US" sz="2000" dirty="0">
              <a:latin typeface="+mn-lt"/>
              <a:ea typeface="+mn-ea"/>
              <a:cs typeface="+mn-ea"/>
              <a:sym typeface="+mn-lt"/>
            </a:endParaRPr>
          </a:p>
        </p:txBody>
      </p:sp>
      <p:sp>
        <p:nvSpPr>
          <p:cNvPr id="4" name="标题 1">
            <a:extLst>
              <a:ext uri="{FF2B5EF4-FFF2-40B4-BE49-F238E27FC236}">
                <a16:creationId xmlns:a16="http://schemas.microsoft.com/office/drawing/2014/main" id="{A7C35883-A03F-4CA3-B767-ECF373E80984}"/>
              </a:ext>
            </a:extLst>
          </p:cNvPr>
          <p:cNvSpPr txBox="1">
            <a:spLocks/>
          </p:cNvSpPr>
          <p:nvPr/>
        </p:nvSpPr>
        <p:spPr bwMode="auto">
          <a:xfrm>
            <a:off x="156162" y="2892292"/>
            <a:ext cx="7772400" cy="62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de-DE" altLang="zh-CN" sz="2000" kern="0">
                <a:solidFill>
                  <a:schemeClr val="tx1"/>
                </a:solidFill>
                <a:latin typeface="+mn-lt"/>
                <a:ea typeface="+mn-ea"/>
                <a:cs typeface="+mn-ea"/>
                <a:sym typeface="+mn-lt"/>
              </a:rPr>
              <a:t>2</a:t>
            </a:r>
            <a:r>
              <a:rPr lang="zh-CN" altLang="zh-CN" sz="2000" kern="0">
                <a:solidFill>
                  <a:schemeClr val="tx1"/>
                </a:solidFill>
                <a:latin typeface="+mn-lt"/>
                <a:ea typeface="+mn-ea"/>
                <a:cs typeface="+mn-ea"/>
                <a:sym typeface="+mn-lt"/>
              </a:rPr>
              <a:t>．注解目标类</a:t>
            </a:r>
            <a:endParaRPr lang="zh-CN" altLang="en-US" sz="2000" kern="0" dirty="0">
              <a:solidFill>
                <a:schemeClr val="tx1"/>
              </a:solidFill>
              <a:latin typeface="+mn-lt"/>
              <a:ea typeface="+mn-ea"/>
              <a:cs typeface="+mn-ea"/>
              <a:sym typeface="+mn-lt"/>
            </a:endParaRPr>
          </a:p>
        </p:txBody>
      </p:sp>
      <p:sp>
        <p:nvSpPr>
          <p:cNvPr id="5" name="文本框 3">
            <a:extLst>
              <a:ext uri="{FF2B5EF4-FFF2-40B4-BE49-F238E27FC236}">
                <a16:creationId xmlns:a16="http://schemas.microsoft.com/office/drawing/2014/main" id="{060E78C2-134F-46DF-87AB-D4E99BF66134}"/>
              </a:ext>
            </a:extLst>
          </p:cNvPr>
          <p:cNvSpPr txBox="1">
            <a:spLocks noChangeArrowheads="1"/>
          </p:cNvSpPr>
          <p:nvPr/>
        </p:nvSpPr>
        <p:spPr bwMode="auto">
          <a:xfrm>
            <a:off x="131175" y="3428300"/>
            <a:ext cx="88566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latin typeface="+mn-lt"/>
                <a:ea typeface="+mn-ea"/>
                <a:cs typeface="+mn-ea"/>
                <a:sym typeface="+mn-lt"/>
              </a:rPr>
              <a:t>　　</a:t>
            </a:r>
            <a:r>
              <a:rPr lang="zh-CN" altLang="zh-CN" sz="2000" dirty="0">
                <a:latin typeface="+mn-lt"/>
                <a:ea typeface="+mn-ea"/>
                <a:cs typeface="+mn-ea"/>
                <a:sym typeface="+mn-lt"/>
              </a:rPr>
              <a:t>使用注解</a:t>
            </a:r>
            <a:r>
              <a:rPr lang="de-DE" altLang="zh-CN" sz="2000" dirty="0">
                <a:latin typeface="+mn-lt"/>
                <a:ea typeface="+mn-ea"/>
                <a:cs typeface="+mn-ea"/>
                <a:sym typeface="+mn-lt"/>
              </a:rPr>
              <a:t>@Repository</a:t>
            </a:r>
            <a:r>
              <a:rPr lang="zh-CN" altLang="zh-CN" sz="2000" dirty="0">
                <a:latin typeface="+mn-lt"/>
                <a:ea typeface="+mn-ea"/>
                <a:cs typeface="+mn-ea"/>
                <a:sym typeface="+mn-lt"/>
              </a:rPr>
              <a:t>将目标类</a:t>
            </a:r>
            <a:r>
              <a:rPr lang="de-DE" altLang="zh-CN" sz="2000" dirty="0">
                <a:latin typeface="+mn-lt"/>
                <a:ea typeface="+mn-ea"/>
                <a:cs typeface="+mn-ea"/>
                <a:sym typeface="+mn-lt"/>
              </a:rPr>
              <a:t>dynamic.jdk.TestDaoImpl</a:t>
            </a:r>
            <a:r>
              <a:rPr lang="zh-CN" altLang="zh-CN" sz="2000" dirty="0">
                <a:latin typeface="+mn-lt"/>
                <a:ea typeface="+mn-ea"/>
                <a:cs typeface="+mn-ea"/>
                <a:sym typeface="+mn-lt"/>
              </a:rPr>
              <a:t>注解为目标对象，注解代码如下：</a:t>
            </a:r>
          </a:p>
          <a:p>
            <a:r>
              <a:rPr lang="de-DE" altLang="zh-CN" sz="2000" dirty="0">
                <a:latin typeface="+mn-lt"/>
                <a:ea typeface="+mn-ea"/>
                <a:cs typeface="+mn-ea"/>
                <a:sym typeface="+mn-lt"/>
              </a:rPr>
              <a:t>    </a:t>
            </a:r>
            <a:r>
              <a:rPr lang="de-DE" altLang="zh-CN" sz="2000" dirty="0">
                <a:solidFill>
                  <a:srgbClr val="0F06BA"/>
                </a:solidFill>
                <a:latin typeface="+mn-lt"/>
                <a:ea typeface="+mn-ea"/>
                <a:cs typeface="+mn-ea"/>
                <a:sym typeface="+mn-lt"/>
              </a:rPr>
              <a:t>@Repository("testDao")</a:t>
            </a:r>
            <a:endParaRPr lang="zh-CN" altLang="en-US" sz="2000" dirty="0">
              <a:solidFill>
                <a:srgbClr val="0F06BA"/>
              </a:solidFill>
              <a:latin typeface="+mn-lt"/>
              <a:ea typeface="+mn-ea"/>
              <a:cs typeface="+mn-ea"/>
              <a:sym typeface="+mn-lt"/>
            </a:endParaRPr>
          </a:p>
        </p:txBody>
      </p:sp>
      <p:sp>
        <p:nvSpPr>
          <p:cNvPr id="6" name="标题 1">
            <a:extLst>
              <a:ext uri="{FF2B5EF4-FFF2-40B4-BE49-F238E27FC236}">
                <a16:creationId xmlns:a16="http://schemas.microsoft.com/office/drawing/2014/main" id="{6B118196-EBA6-4F9E-9B48-844E3649B4BB}"/>
              </a:ext>
            </a:extLst>
          </p:cNvPr>
          <p:cNvSpPr txBox="1">
            <a:spLocks/>
          </p:cNvSpPr>
          <p:nvPr/>
        </p:nvSpPr>
        <p:spPr bwMode="auto">
          <a:xfrm>
            <a:off x="156162" y="4507258"/>
            <a:ext cx="7772400" cy="44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algn="l"/>
            <a:r>
              <a:rPr lang="de-DE" altLang="zh-CN" sz="2000" kern="0">
                <a:solidFill>
                  <a:schemeClr val="tx1"/>
                </a:solidFill>
                <a:latin typeface="+mn-lt"/>
                <a:ea typeface="+mn-ea"/>
                <a:cs typeface="+mn-ea"/>
                <a:sym typeface="+mn-lt"/>
              </a:rPr>
              <a:t>3</a:t>
            </a:r>
            <a:r>
              <a:rPr lang="zh-CN" altLang="zh-CN" sz="2000" kern="0">
                <a:solidFill>
                  <a:schemeClr val="tx1"/>
                </a:solidFill>
                <a:latin typeface="+mn-lt"/>
                <a:ea typeface="+mn-ea"/>
                <a:cs typeface="+mn-ea"/>
                <a:sym typeface="+mn-lt"/>
              </a:rPr>
              <a:t>．创建配置文件</a:t>
            </a:r>
            <a:endParaRPr lang="zh-CN" altLang="en-US" sz="2000" kern="0" dirty="0">
              <a:solidFill>
                <a:schemeClr val="tx1"/>
              </a:solidFill>
              <a:latin typeface="+mn-lt"/>
              <a:ea typeface="+mn-ea"/>
              <a:cs typeface="+mn-ea"/>
              <a:sym typeface="+mn-lt"/>
            </a:endParaRPr>
          </a:p>
        </p:txBody>
      </p:sp>
      <p:sp>
        <p:nvSpPr>
          <p:cNvPr id="7" name="文本框 3">
            <a:extLst>
              <a:ext uri="{FF2B5EF4-FFF2-40B4-BE49-F238E27FC236}">
                <a16:creationId xmlns:a16="http://schemas.microsoft.com/office/drawing/2014/main" id="{1AC881E2-14CB-4345-9129-881C4004A24E}"/>
              </a:ext>
            </a:extLst>
          </p:cNvPr>
          <p:cNvSpPr txBox="1">
            <a:spLocks noChangeArrowheads="1"/>
          </p:cNvSpPr>
          <p:nvPr/>
        </p:nvSpPr>
        <p:spPr bwMode="auto">
          <a:xfrm>
            <a:off x="156162" y="4880255"/>
            <a:ext cx="88566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latin typeface="+mn-lt"/>
                <a:ea typeface="+mn-ea"/>
                <a:cs typeface="+mn-ea"/>
                <a:sym typeface="+mn-lt"/>
              </a:rPr>
              <a:t>    </a:t>
            </a:r>
            <a:r>
              <a:rPr lang="zh-CN" altLang="zh-CN" sz="2000" dirty="0">
                <a:latin typeface="+mn-lt"/>
                <a:ea typeface="+mn-ea"/>
                <a:cs typeface="+mn-ea"/>
                <a:sym typeface="+mn-lt"/>
              </a:rPr>
              <a:t>在</a:t>
            </a:r>
            <a:r>
              <a:rPr lang="de-DE" altLang="zh-CN" sz="2000" dirty="0">
                <a:latin typeface="+mn-lt"/>
                <a:ea typeface="+mn-ea"/>
                <a:cs typeface="+mn-ea"/>
                <a:sym typeface="+mn-lt"/>
              </a:rPr>
              <a:t>aspectj.annotation</a:t>
            </a:r>
            <a:r>
              <a:rPr lang="zh-CN" altLang="zh-CN" sz="2000" dirty="0">
                <a:latin typeface="+mn-lt"/>
                <a:ea typeface="+mn-ea"/>
                <a:cs typeface="+mn-ea"/>
                <a:sym typeface="+mn-lt"/>
              </a:rPr>
              <a:t>包中，创建配置文件</a:t>
            </a:r>
            <a:r>
              <a:rPr lang="de-DE" altLang="zh-CN" sz="2000" dirty="0">
                <a:latin typeface="+mn-lt"/>
                <a:ea typeface="+mn-ea"/>
                <a:cs typeface="+mn-ea"/>
                <a:sym typeface="+mn-lt"/>
              </a:rPr>
              <a:t>applicationContext.xml</a:t>
            </a:r>
            <a:r>
              <a:rPr lang="zh-CN" altLang="zh-CN" sz="2000" dirty="0">
                <a:latin typeface="+mn-lt"/>
                <a:ea typeface="+mn-ea"/>
                <a:cs typeface="+mn-ea"/>
                <a:sym typeface="+mn-lt"/>
              </a:rPr>
              <a:t>，并在配置文件中指定需要扫描的包，使注解生效。同时，需要启动基于注解的</a:t>
            </a:r>
            <a:r>
              <a:rPr lang="de-DE" altLang="zh-CN" sz="2000" dirty="0">
                <a:latin typeface="+mn-lt"/>
                <a:ea typeface="+mn-ea"/>
                <a:cs typeface="+mn-ea"/>
                <a:sym typeface="+mn-lt"/>
              </a:rPr>
              <a:t>AspectJ</a:t>
            </a:r>
            <a:r>
              <a:rPr lang="zh-CN" altLang="zh-CN" sz="2000" dirty="0">
                <a:latin typeface="+mn-lt"/>
                <a:ea typeface="+mn-ea"/>
                <a:cs typeface="+mn-ea"/>
                <a:sym typeface="+mn-lt"/>
              </a:rPr>
              <a:t>支持</a:t>
            </a:r>
            <a:endParaRPr lang="zh-CN" altLang="en-US" sz="2000" dirty="0">
              <a:latin typeface="+mn-lt"/>
              <a:ea typeface="+mn-ea"/>
              <a:cs typeface="+mn-ea"/>
              <a:sym typeface="+mn-lt"/>
            </a:endParaRPr>
          </a:p>
        </p:txBody>
      </p:sp>
      <p:sp>
        <p:nvSpPr>
          <p:cNvPr id="8" name="文本框 4">
            <a:extLst>
              <a:ext uri="{FF2B5EF4-FFF2-40B4-BE49-F238E27FC236}">
                <a16:creationId xmlns:a16="http://schemas.microsoft.com/office/drawing/2014/main" id="{FEC39D7B-8880-4033-AB86-E9216E599F9B}"/>
              </a:ext>
            </a:extLst>
          </p:cNvPr>
          <p:cNvSpPr txBox="1">
            <a:spLocks noChangeArrowheads="1"/>
          </p:cNvSpPr>
          <p:nvPr/>
        </p:nvSpPr>
        <p:spPr bwMode="auto">
          <a:xfrm>
            <a:off x="156162" y="5733256"/>
            <a:ext cx="8642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de-DE" altLang="zh-CN" sz="2000" b="1" dirty="0">
                <a:latin typeface="+mn-lt"/>
                <a:ea typeface="+mn-ea"/>
                <a:cs typeface="+mn-ea"/>
                <a:sym typeface="+mn-lt"/>
              </a:rPr>
              <a:t>4</a:t>
            </a:r>
            <a:r>
              <a:rPr lang="zh-CN" altLang="zh-CN" sz="2000" b="1" dirty="0">
                <a:latin typeface="+mn-lt"/>
                <a:ea typeface="+mn-ea"/>
                <a:cs typeface="+mn-ea"/>
                <a:sym typeface="+mn-lt"/>
              </a:rPr>
              <a:t>．创建测试类</a:t>
            </a:r>
          </a:p>
          <a:p>
            <a:r>
              <a:rPr lang="en-US" altLang="zh-CN" sz="2400" b="1" dirty="0">
                <a:latin typeface="+mn-lt"/>
                <a:ea typeface="+mn-ea"/>
                <a:cs typeface="+mn-ea"/>
                <a:sym typeface="+mn-lt"/>
              </a:rPr>
              <a:t>    </a:t>
            </a:r>
            <a:r>
              <a:rPr lang="zh-CN" altLang="zh-CN" sz="2000" dirty="0">
                <a:latin typeface="+mn-lt"/>
                <a:ea typeface="+mn-ea"/>
                <a:cs typeface="+mn-ea"/>
                <a:sym typeface="+mn-lt"/>
              </a:rPr>
              <a:t>测试类与运行结果与</a:t>
            </a:r>
            <a:r>
              <a:rPr lang="de-DE" altLang="zh-CN" sz="2000" dirty="0">
                <a:latin typeface="+mn-lt"/>
                <a:ea typeface="+mn-ea"/>
                <a:cs typeface="+mn-ea"/>
                <a:sym typeface="+mn-lt"/>
              </a:rPr>
              <a:t>4.4</a:t>
            </a:r>
            <a:r>
              <a:rPr lang="zh-CN" altLang="zh-CN" sz="2000" dirty="0">
                <a:latin typeface="+mn-lt"/>
                <a:ea typeface="+mn-ea"/>
                <a:cs typeface="+mn-ea"/>
                <a:sym typeface="+mn-lt"/>
              </a:rPr>
              <a:t>相同，不再赘述。</a:t>
            </a:r>
            <a:endParaRPr lang="zh-CN" altLang="zh-CN" sz="2400" dirty="0">
              <a:latin typeface="+mn-lt"/>
              <a:ea typeface="+mn-ea"/>
              <a:cs typeface="+mn-ea"/>
              <a:sym typeface="+mn-lt"/>
            </a:endParaRPr>
          </a:p>
        </p:txBody>
      </p:sp>
      <p:sp>
        <p:nvSpPr>
          <p:cNvPr id="9" name="文本框 8">
            <a:extLst>
              <a:ext uri="{FF2B5EF4-FFF2-40B4-BE49-F238E27FC236}">
                <a16:creationId xmlns:a16="http://schemas.microsoft.com/office/drawing/2014/main" id="{5CCC87D3-62CA-4738-8BBD-71D62708BED7}"/>
              </a:ext>
            </a:extLst>
          </p:cNvPr>
          <p:cNvSpPr txBox="1"/>
          <p:nvPr/>
        </p:nvSpPr>
        <p:spPr>
          <a:xfrm>
            <a:off x="7271792" y="75312"/>
            <a:ext cx="1872208" cy="646331"/>
          </a:xfrm>
          <a:prstGeom prst="rect">
            <a:avLst/>
          </a:prstGeom>
          <a:noFill/>
        </p:spPr>
        <p:txBody>
          <a:bodyPr wrap="square" rtlCol="0">
            <a:spAutoFit/>
          </a:bodyPr>
          <a:lstStyle/>
          <a:p>
            <a:r>
              <a:rPr lang="zh-CN" altLang="en-US" dirty="0"/>
              <a:t>示例项目 </a:t>
            </a:r>
            <a:r>
              <a:rPr lang="en-US" altLang="zh-CN" dirty="0"/>
              <a:t>JavaEECH04</a:t>
            </a:r>
            <a:endParaRPr lang="zh-CN" altLang="en-US" dirty="0"/>
          </a:p>
        </p:txBody>
      </p:sp>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71A9657-E183-43B5-A16C-8700A0CEB6EE}"/>
              </a:ext>
            </a:extLst>
          </p:cNvPr>
          <p:cNvSpPr>
            <a:spLocks noGrp="1"/>
          </p:cNvSpPr>
          <p:nvPr>
            <p:ph type="ctrTitle"/>
          </p:nvPr>
        </p:nvSpPr>
        <p:spPr>
          <a:xfrm>
            <a:off x="827088" y="476250"/>
            <a:ext cx="7772400" cy="8477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zh-CN" altLang="zh-CN" sz="3200" dirty="0">
                <a:latin typeface="+mn-lt"/>
                <a:ea typeface="+mn-ea"/>
                <a:cs typeface="+mn-ea"/>
                <a:sym typeface="+mn-lt"/>
              </a:rPr>
              <a:t>第</a:t>
            </a:r>
            <a:r>
              <a:rPr lang="en-US" altLang="zh-CN" sz="3200" dirty="0">
                <a:latin typeface="+mn-lt"/>
                <a:ea typeface="+mn-ea"/>
                <a:cs typeface="+mn-ea"/>
                <a:sym typeface="+mn-lt"/>
              </a:rPr>
              <a:t>5</a:t>
            </a:r>
            <a:r>
              <a:rPr lang="zh-CN" altLang="zh-CN" sz="3200" dirty="0">
                <a:latin typeface="+mn-lt"/>
                <a:ea typeface="+mn-ea"/>
                <a:cs typeface="+mn-ea"/>
                <a:sym typeface="+mn-lt"/>
              </a:rPr>
              <a:t>章</a:t>
            </a:r>
            <a:r>
              <a:rPr lang="en-US" altLang="zh-CN" sz="3200" dirty="0">
                <a:latin typeface="+mn-lt"/>
                <a:ea typeface="+mn-ea"/>
                <a:cs typeface="+mn-ea"/>
                <a:sym typeface="+mn-lt"/>
              </a:rPr>
              <a:t>*</a:t>
            </a:r>
            <a:r>
              <a:rPr lang="zh-CN" altLang="zh-CN" sz="3200" dirty="0">
                <a:latin typeface="+mn-lt"/>
                <a:ea typeface="+mn-ea"/>
                <a:cs typeface="+mn-ea"/>
                <a:sym typeface="+mn-lt"/>
              </a:rPr>
              <a:t> </a:t>
            </a:r>
            <a:r>
              <a:rPr lang="en-US" altLang="zh-CN" sz="3200" dirty="0">
                <a:latin typeface="+mn-lt"/>
                <a:ea typeface="+mn-ea"/>
                <a:cs typeface="+mn-ea"/>
                <a:sym typeface="+mn-lt"/>
              </a:rPr>
              <a:t>Spring</a:t>
            </a:r>
            <a:r>
              <a:rPr lang="zh-CN" altLang="zh-CN" sz="3200" dirty="0">
                <a:latin typeface="+mn-lt"/>
                <a:ea typeface="+mn-ea"/>
                <a:cs typeface="+mn-ea"/>
                <a:sym typeface="+mn-lt"/>
              </a:rPr>
              <a:t>的事务管理</a:t>
            </a:r>
            <a:endParaRPr lang="zh-CN" altLang="en-US" sz="3200" dirty="0">
              <a:latin typeface="+mn-lt"/>
              <a:ea typeface="+mn-ea"/>
              <a:cs typeface="+mn-ea"/>
              <a:sym typeface="+mn-lt"/>
            </a:endParaRPr>
          </a:p>
        </p:txBody>
      </p:sp>
      <p:sp>
        <p:nvSpPr>
          <p:cNvPr id="13315" name="副标题 2">
            <a:extLst>
              <a:ext uri="{FF2B5EF4-FFF2-40B4-BE49-F238E27FC236}">
                <a16:creationId xmlns:a16="http://schemas.microsoft.com/office/drawing/2014/main" id="{89353929-97EC-4E9C-B0CA-5DE31AA14626}"/>
              </a:ext>
            </a:extLst>
          </p:cNvPr>
          <p:cNvSpPr>
            <a:spLocks noGrp="1"/>
          </p:cNvSpPr>
          <p:nvPr>
            <p:ph type="subTitle" idx="1"/>
          </p:nvPr>
        </p:nvSpPr>
        <p:spPr>
          <a:xfrm>
            <a:off x="683568" y="1556792"/>
            <a:ext cx="6400800" cy="1800225"/>
          </a:xfrm>
        </p:spPr>
        <p:txBody>
          <a:bodyPr/>
          <a:lstStyle/>
          <a:p>
            <a:pPr algn="l" eaLnBrk="1" hangingPunct="1"/>
            <a:r>
              <a:rPr lang="zh-CN" altLang="en-US" dirty="0">
                <a:solidFill>
                  <a:schemeClr val="tx1"/>
                </a:solidFill>
                <a:cs typeface="+mn-ea"/>
                <a:sym typeface="+mn-lt"/>
              </a:rPr>
              <a:t>主要内容</a:t>
            </a:r>
          </a:p>
          <a:p>
            <a:pPr marL="457200" indent="-192088" algn="l">
              <a:buFont typeface="Wingdings" panose="05000000000000000000" pitchFamily="2" charset="2"/>
              <a:buChar char="ü"/>
            </a:pPr>
            <a:r>
              <a:rPr lang="zh-CN" altLang="en-US" dirty="0">
                <a:solidFill>
                  <a:srgbClr val="0F06BA"/>
                </a:solidFill>
                <a:cs typeface="+mn-ea"/>
                <a:sym typeface="+mn-lt"/>
              </a:rPr>
              <a:t>    </a:t>
            </a:r>
            <a:r>
              <a:rPr lang="en-US" altLang="zh-CN" dirty="0">
                <a:solidFill>
                  <a:srgbClr val="0F06BA"/>
                </a:solidFill>
                <a:cs typeface="+mn-ea"/>
                <a:sym typeface="+mn-lt"/>
              </a:rPr>
              <a:t>Spring</a:t>
            </a:r>
            <a:r>
              <a:rPr lang="zh-CN" altLang="zh-CN" dirty="0">
                <a:solidFill>
                  <a:srgbClr val="0F06BA"/>
                </a:solidFill>
                <a:cs typeface="+mn-ea"/>
                <a:sym typeface="+mn-lt"/>
              </a:rPr>
              <a:t>的数据库编程</a:t>
            </a:r>
          </a:p>
          <a:p>
            <a:pPr marL="457200" indent="-192088" algn="l">
              <a:buFont typeface="Wingdings" panose="05000000000000000000" pitchFamily="2" charset="2"/>
              <a:buChar char="ü"/>
            </a:pPr>
            <a:r>
              <a:rPr lang="en-US" altLang="zh-CN" dirty="0">
                <a:solidFill>
                  <a:srgbClr val="0F06BA"/>
                </a:solidFill>
                <a:cs typeface="+mn-ea"/>
                <a:sym typeface="+mn-lt"/>
              </a:rPr>
              <a:t>    </a:t>
            </a:r>
            <a:r>
              <a:rPr lang="zh-CN" altLang="zh-CN" dirty="0">
                <a:solidFill>
                  <a:srgbClr val="0F06BA"/>
                </a:solidFill>
                <a:cs typeface="+mn-ea"/>
                <a:sym typeface="+mn-lt"/>
              </a:rPr>
              <a:t>编程式事务管理</a:t>
            </a:r>
          </a:p>
          <a:p>
            <a:pPr marL="457200" indent="-192088" algn="l">
              <a:buFont typeface="Wingdings" panose="05000000000000000000" pitchFamily="2" charset="2"/>
              <a:buChar char="ü"/>
            </a:pPr>
            <a:r>
              <a:rPr lang="en-US" altLang="zh-CN" dirty="0">
                <a:solidFill>
                  <a:srgbClr val="0F06BA"/>
                </a:solidFill>
                <a:cs typeface="+mn-ea"/>
                <a:sym typeface="+mn-lt"/>
              </a:rPr>
              <a:t>    </a:t>
            </a:r>
            <a:r>
              <a:rPr lang="zh-CN" altLang="zh-CN" dirty="0">
                <a:solidFill>
                  <a:srgbClr val="0F06BA"/>
                </a:solidFill>
                <a:cs typeface="+mn-ea"/>
                <a:sym typeface="+mn-lt"/>
              </a:rPr>
              <a:t>声明式事务管理</a:t>
            </a:r>
            <a:endParaRPr lang="en-US" altLang="zh-CN" dirty="0">
              <a:solidFill>
                <a:srgbClr val="0F06BA"/>
              </a:solidFill>
              <a:cs typeface="+mn-ea"/>
              <a:sym typeface="+mn-lt"/>
            </a:endParaRPr>
          </a:p>
        </p:txBody>
      </p:sp>
    </p:spTree>
  </p:cSld>
  <p:clrMapOvr>
    <a:masterClrMapping/>
  </p:clrMapOvr>
  <p:transition>
    <p:random/>
  </p:transition>
</p:sld>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qx1adpd">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176</TotalTime>
  <Words>11116</Words>
  <Application>Microsoft Office PowerPoint</Application>
  <PresentationFormat>全屏显示(4:3)</PresentationFormat>
  <Paragraphs>857</Paragraphs>
  <Slides>116</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116</vt:i4>
      </vt:variant>
    </vt:vector>
  </HeadingPairs>
  <TitlesOfParts>
    <vt:vector size="123" baseType="lpstr">
      <vt:lpstr>微软雅黑</vt:lpstr>
      <vt:lpstr>Arial</vt:lpstr>
      <vt:lpstr>Calibri</vt:lpstr>
      <vt:lpstr>Times New Roman</vt:lpstr>
      <vt:lpstr>Wingdings</vt:lpstr>
      <vt:lpstr>清华版教材展示</vt:lpstr>
      <vt:lpstr>Visio</vt:lpstr>
      <vt:lpstr>Java EE 开发技术基础</vt:lpstr>
      <vt:lpstr>Spring 框架应用基础</vt:lpstr>
      <vt:lpstr>1 Spring入门</vt:lpstr>
      <vt:lpstr>1.1  Spring简介</vt:lpstr>
      <vt:lpstr>1.1.1  Spring的由来</vt:lpstr>
      <vt:lpstr>1.1.2  Spring的体系结构</vt:lpstr>
      <vt:lpstr>A．核心容器</vt:lpstr>
      <vt:lpstr>B．AOP和Instrumentation</vt:lpstr>
      <vt:lpstr>Ｄ．数据访问/集成</vt:lpstr>
      <vt:lpstr>Ｅ．Web</vt:lpstr>
      <vt:lpstr>Ｆ．测试</vt:lpstr>
      <vt:lpstr>1.2  Spring开发环境的构建</vt:lpstr>
      <vt:lpstr>1．安装JDK</vt:lpstr>
      <vt:lpstr>2．Web服务器</vt:lpstr>
      <vt:lpstr>PowerPoint 演示文稿</vt:lpstr>
      <vt:lpstr>3．安装Eclipse</vt:lpstr>
      <vt:lpstr>4．集成Tomcat</vt:lpstr>
      <vt:lpstr>PowerPoint 演示文稿</vt:lpstr>
      <vt:lpstr>1.2.2  Spring的下载及目录结构</vt:lpstr>
      <vt:lpstr>1．Spring的JAR包</vt:lpstr>
      <vt:lpstr>2．commons.logging的JAR包</vt:lpstr>
      <vt:lpstr>1.3  使用Eclipse开发Spring入门程序</vt:lpstr>
      <vt:lpstr>2． 创建接口TestDao</vt:lpstr>
      <vt:lpstr>3．创建接口TestDao的实现类TestDaoImpl</vt:lpstr>
      <vt:lpstr>4．创建配置文件applicationContext.xml</vt:lpstr>
      <vt:lpstr>5．创建测试类</vt:lpstr>
      <vt:lpstr>第2章 Spring IoC</vt:lpstr>
      <vt:lpstr>2.1  Spring IoC的基本概念</vt:lpstr>
      <vt:lpstr>2.2  Spring IoC容器</vt:lpstr>
      <vt:lpstr>2.2.1  BeanFactory</vt:lpstr>
      <vt:lpstr>2.2.2  ApplicationContext</vt:lpstr>
      <vt:lpstr>1．通过ClassPathXmlApplicationContext创建</vt:lpstr>
      <vt:lpstr>2．通过FileSystemXmlApplicationContext创建</vt:lpstr>
      <vt:lpstr>3．通过Web服务器实例化ApplicationContext容器</vt:lpstr>
      <vt:lpstr>2.3  依赖注入的类型</vt:lpstr>
      <vt:lpstr>2.3.1  构造方法注入</vt:lpstr>
      <vt:lpstr>1．创建dao</vt:lpstr>
      <vt:lpstr>4．创建test</vt:lpstr>
      <vt:lpstr>2.3.2  属性setter方法注入</vt:lpstr>
      <vt:lpstr>1．创建接口实现类TestDIServiceImpl1</vt:lpstr>
      <vt:lpstr>3．在test中测试setter方法注入</vt:lpstr>
      <vt:lpstr>第3章 Spring Bean</vt:lpstr>
      <vt:lpstr>3.1  Bean的配置</vt:lpstr>
      <vt:lpstr>3.2  Bean的实例化</vt:lpstr>
      <vt:lpstr>3.2.1  构造方法实例化</vt:lpstr>
      <vt:lpstr>1．创建Web应用ch3</vt:lpstr>
      <vt:lpstr>2．创建BeanClass类</vt:lpstr>
      <vt:lpstr>3．创建配置文件</vt:lpstr>
      <vt:lpstr>4．创建测试类</vt:lpstr>
      <vt:lpstr>3.2.2  静态工厂实例化</vt:lpstr>
      <vt:lpstr>1．创建工厂类BeanStaticFactory</vt:lpstr>
      <vt:lpstr>2．编辑配置文件</vt:lpstr>
      <vt:lpstr>3．添加测试代码</vt:lpstr>
      <vt:lpstr>3.2.3  实例工厂实例化</vt:lpstr>
      <vt:lpstr>1．创建工厂类BeanInstanceFactory</vt:lpstr>
      <vt:lpstr>2．编辑配置文件</vt:lpstr>
      <vt:lpstr>3．添加测试代码</vt:lpstr>
      <vt:lpstr>3.3  Bean的作用域</vt:lpstr>
      <vt:lpstr>3.3.1  singleton作用域</vt:lpstr>
      <vt:lpstr>PowerPoint 演示文稿</vt:lpstr>
      <vt:lpstr>3.3.2  prototype作用域</vt:lpstr>
      <vt:lpstr>3.4  Bean的生命周期</vt:lpstr>
      <vt:lpstr>PowerPoint 演示文稿</vt:lpstr>
      <vt:lpstr>PowerPoint 演示文稿</vt:lpstr>
      <vt:lpstr>PowerPoint 演示文稿</vt:lpstr>
      <vt:lpstr>PowerPoint 演示文稿</vt:lpstr>
      <vt:lpstr>3.5  Bean的装配方式</vt:lpstr>
      <vt:lpstr>3.5.1  基于XML配置的装配</vt:lpstr>
      <vt:lpstr>PowerPoint 演示文稿</vt:lpstr>
      <vt:lpstr>3.5.2  基于注解的装配</vt:lpstr>
      <vt:lpstr>（1）创建Bean的实现类</vt:lpstr>
      <vt:lpstr>（2）配置注解</vt:lpstr>
      <vt:lpstr>（3）测试Bean实例</vt:lpstr>
      <vt:lpstr>PowerPoint 演示文稿</vt:lpstr>
      <vt:lpstr>PowerPoint 演示文稿</vt:lpstr>
      <vt:lpstr>PowerPoint 演示文稿</vt:lpstr>
      <vt:lpstr>PowerPoint 演示文稿</vt:lpstr>
      <vt:lpstr>PowerPoint 演示文稿</vt:lpstr>
      <vt:lpstr>第4章 Spring AOP</vt:lpstr>
      <vt:lpstr>4.1  Spring AOP的基本概念</vt:lpstr>
      <vt:lpstr>4.1.1  AOP的概念</vt:lpstr>
      <vt:lpstr>PowerPoint 演示文稿</vt:lpstr>
      <vt:lpstr>4.1.2  AOP的术语</vt:lpstr>
      <vt:lpstr>PowerPoint 演示文稿</vt:lpstr>
      <vt:lpstr>4.2  动态代理</vt:lpstr>
      <vt:lpstr>4.2.1  JDK动态代理</vt:lpstr>
      <vt:lpstr>PowerPoint 演示文稿</vt:lpstr>
      <vt:lpstr>PowerPoint 演示文稿</vt:lpstr>
      <vt:lpstr>4.2.2  CGLIB动态代理</vt:lpstr>
      <vt:lpstr>4.3  基于代理类的AOP实现</vt:lpstr>
      <vt:lpstr>1．通知类型</vt:lpstr>
      <vt:lpstr>2．ProxyFactoryBean</vt:lpstr>
      <vt:lpstr>（1）导入相关JAR包</vt:lpstr>
      <vt:lpstr>4.4  基于XML配置开发AspectJ</vt:lpstr>
      <vt:lpstr>1．导入AspectJ框架相关的JAR包</vt:lpstr>
      <vt:lpstr>4．创建测试类</vt:lpstr>
      <vt:lpstr>4.5  基于注解开发AspectJ</vt:lpstr>
      <vt:lpstr>1．创建切面类，并进行注解</vt:lpstr>
      <vt:lpstr>第5章* Spring的事务管理</vt:lpstr>
      <vt:lpstr>5.1  Spring的数据库编程</vt:lpstr>
      <vt:lpstr>5.1.1  Spring JDBC的配置</vt:lpstr>
      <vt:lpstr>PowerPoint 演示文稿</vt:lpstr>
      <vt:lpstr>5.1.2  Spring JdbcTemplate的常用方法</vt:lpstr>
      <vt:lpstr>5.2  编程式事务管理</vt:lpstr>
      <vt:lpstr>5.2.1  基于底层API的编程式事务管理</vt:lpstr>
      <vt:lpstr>1．给数据源配置事务管理器</vt:lpstr>
      <vt:lpstr>2．创建数据访问类</vt:lpstr>
      <vt:lpstr>5.2.2  基于TransactionTemplate的编程式事务管理</vt:lpstr>
      <vt:lpstr>1．为事务管理器添加事务模板</vt:lpstr>
      <vt:lpstr>5.3  声明式事务管理</vt:lpstr>
      <vt:lpstr>5.3.1  基于XML方式的声明式事务管理</vt:lpstr>
      <vt:lpstr>1．导入相关的JAR包</vt:lpstr>
      <vt:lpstr>5．创建配置文件</vt:lpstr>
      <vt:lpstr>5.3.2  基于@Transactional注解的声明式事务管理</vt:lpstr>
      <vt:lpstr>1．创建配置文件</vt:lpstr>
      <vt:lpstr>2．为Service层添加@Transactional注解</vt:lpstr>
    </vt:vector>
  </TitlesOfParts>
  <Company>tup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陆 悠</cp:lastModifiedBy>
  <cp:revision>189</cp:revision>
  <cp:lastPrinted>2019-01-27T06:28:00Z</cp:lastPrinted>
  <dcterms:created xsi:type="dcterms:W3CDTF">2019-01-27T06:28:00Z</dcterms:created>
  <dcterms:modified xsi:type="dcterms:W3CDTF">2021-04-19T12:41:52Z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