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278" r:id="rId3"/>
    <p:sldId id="279" r:id="rId4"/>
    <p:sldId id="273" r:id="rId5"/>
    <p:sldId id="274" r:id="rId6"/>
    <p:sldId id="275" r:id="rId7"/>
    <p:sldId id="276" r:id="rId8"/>
    <p:sldId id="277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3" r:id="rId22"/>
    <p:sldId id="295" r:id="rId23"/>
    <p:sldId id="296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25" r:id="rId52"/>
    <p:sldId id="326" r:id="rId53"/>
    <p:sldId id="327" r:id="rId54"/>
    <p:sldId id="328" r:id="rId55"/>
    <p:sldId id="330" r:id="rId56"/>
    <p:sldId id="331" r:id="rId57"/>
    <p:sldId id="332" r:id="rId58"/>
    <p:sldId id="333" r:id="rId59"/>
    <p:sldId id="334" r:id="rId60"/>
    <p:sldId id="335" r:id="rId61"/>
    <p:sldId id="336" r:id="rId62"/>
    <p:sldId id="337" r:id="rId63"/>
    <p:sldId id="338" r:id="rId64"/>
    <p:sldId id="339" r:id="rId65"/>
    <p:sldId id="340" r:id="rId6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FF"/>
    <a:srgbClr val="DDDDDD"/>
    <a:srgbClr val="663300"/>
    <a:srgbClr val="000066"/>
    <a:srgbClr val="CC0000"/>
    <a:srgbClr val="800000"/>
    <a:srgbClr val="A50021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68" autoAdjust="0"/>
    <p:restoredTop sz="93011" autoAdjust="0"/>
  </p:normalViewPr>
  <p:slideViewPr>
    <p:cSldViewPr>
      <p:cViewPr varScale="1">
        <p:scale>
          <a:sx n="147" d="100"/>
          <a:sy n="147" d="100"/>
        </p:scale>
        <p:origin x="1098" y="132"/>
      </p:cViewPr>
      <p:guideLst>
        <p:guide orient="horz" pos="2160"/>
        <p:guide pos="27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8861CB1-2DB1-4256-BB94-0EEBAE101418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EF60001-8084-4C5B-92D7-731FFEB3A4E5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22449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41E4DFF-5C5E-4C87-ACA4-1FB8529F255C}" type="slidenum">
              <a:rPr lang="zh-CN" altLang="en-US" smtClean="0"/>
              <a:t>1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欢迎辞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 userDrawn="1"/>
        </p:nvGrpSpPr>
        <p:grpSpPr bwMode="auto">
          <a:xfrm>
            <a:off x="0" y="0"/>
            <a:ext cx="9144000" cy="908050"/>
            <a:chOff x="0" y="0"/>
            <a:chExt cx="9144000" cy="908720"/>
          </a:xfrm>
        </p:grpSpPr>
        <p:sp>
          <p:nvSpPr>
            <p:cNvPr id="5" name="矩形 4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90872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/>
              </a:solidFill>
              <a:round/>
            </a:ln>
          </p:spPr>
          <p:txBody>
            <a:bodyPr anchor="ctr">
              <a:spAutoFit/>
            </a:bodyPr>
            <a:lstStyle>
              <a:lvl1pPr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pic>
          <p:nvPicPr>
            <p:cNvPr id="6" name="图片 8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624"/>
              <a:ext cx="5436096" cy="594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DCEAF-927C-4222-9DB1-55C5C0CDE94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 userDrawn="1"/>
        </p:nvGrpSpPr>
        <p:grpSpPr bwMode="auto">
          <a:xfrm>
            <a:off x="0" y="0"/>
            <a:ext cx="9144000" cy="908050"/>
            <a:chOff x="0" y="0"/>
            <a:chExt cx="9144000" cy="908720"/>
          </a:xfrm>
        </p:grpSpPr>
        <p:sp>
          <p:nvSpPr>
            <p:cNvPr id="5" name="矩形 4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90872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/>
              </a:solidFill>
              <a:round/>
            </a:ln>
          </p:spPr>
          <p:txBody>
            <a:bodyPr anchor="ctr">
              <a:spAutoFit/>
            </a:bodyPr>
            <a:lstStyle>
              <a:lvl1pPr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pic>
          <p:nvPicPr>
            <p:cNvPr id="6" name="图片 8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624"/>
              <a:ext cx="5436096" cy="594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A8A4C-0449-46CA-832E-F3D2BA27F78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 userDrawn="1"/>
        </p:nvGrpSpPr>
        <p:grpSpPr bwMode="auto">
          <a:xfrm>
            <a:off x="0" y="0"/>
            <a:ext cx="9144000" cy="908050"/>
            <a:chOff x="0" y="0"/>
            <a:chExt cx="9144000" cy="908720"/>
          </a:xfrm>
        </p:grpSpPr>
        <p:sp>
          <p:nvSpPr>
            <p:cNvPr id="5" name="矩形 4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90872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/>
              </a:solidFill>
              <a:round/>
            </a:ln>
          </p:spPr>
          <p:txBody>
            <a:bodyPr anchor="ctr">
              <a:spAutoFit/>
            </a:bodyPr>
            <a:lstStyle>
              <a:lvl1pPr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pic>
          <p:nvPicPr>
            <p:cNvPr id="6" name="图片 8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624"/>
              <a:ext cx="5436096" cy="594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0DDBF-F9E7-4254-BE86-E974D79D045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 userDrawn="1"/>
        </p:nvGrpSpPr>
        <p:grpSpPr bwMode="auto">
          <a:xfrm>
            <a:off x="0" y="0"/>
            <a:ext cx="9144000" cy="908050"/>
            <a:chOff x="0" y="0"/>
            <a:chExt cx="9144000" cy="908720"/>
          </a:xfrm>
        </p:grpSpPr>
        <p:sp>
          <p:nvSpPr>
            <p:cNvPr id="5" name="矩形 4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90872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/>
              </a:solidFill>
              <a:round/>
            </a:ln>
          </p:spPr>
          <p:txBody>
            <a:bodyPr anchor="ctr">
              <a:spAutoFit/>
            </a:bodyPr>
            <a:lstStyle>
              <a:lvl1pPr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pic>
          <p:nvPicPr>
            <p:cNvPr id="6" name="图片 8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624"/>
              <a:ext cx="5436096" cy="594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FC900-B2BB-432E-A6D9-AF0DC3037D0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 userDrawn="1"/>
        </p:nvGrpSpPr>
        <p:grpSpPr bwMode="auto">
          <a:xfrm>
            <a:off x="0" y="0"/>
            <a:ext cx="9144000" cy="908050"/>
            <a:chOff x="0" y="0"/>
            <a:chExt cx="9144000" cy="908720"/>
          </a:xfrm>
        </p:grpSpPr>
        <p:sp>
          <p:nvSpPr>
            <p:cNvPr id="5" name="矩形 4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90872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/>
              </a:solidFill>
              <a:round/>
            </a:ln>
          </p:spPr>
          <p:txBody>
            <a:bodyPr anchor="ctr">
              <a:spAutoFit/>
            </a:bodyPr>
            <a:lstStyle>
              <a:lvl1pPr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pic>
          <p:nvPicPr>
            <p:cNvPr id="6" name="图片 8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624"/>
              <a:ext cx="5436096" cy="594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F8AD8-EE36-456C-BD8D-9CA2211FA37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6"/>
          <p:cNvGrpSpPr/>
          <p:nvPr userDrawn="1"/>
        </p:nvGrpSpPr>
        <p:grpSpPr bwMode="auto">
          <a:xfrm>
            <a:off x="0" y="0"/>
            <a:ext cx="9144000" cy="908050"/>
            <a:chOff x="0" y="0"/>
            <a:chExt cx="9144000" cy="908720"/>
          </a:xfrm>
        </p:grpSpPr>
        <p:sp>
          <p:nvSpPr>
            <p:cNvPr id="6" name="矩形 5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90872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/>
              </a:solidFill>
              <a:round/>
            </a:ln>
          </p:spPr>
          <p:txBody>
            <a:bodyPr anchor="ctr">
              <a:spAutoFit/>
            </a:bodyPr>
            <a:lstStyle>
              <a:lvl1pPr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pic>
          <p:nvPicPr>
            <p:cNvPr id="7" name="图片 8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624"/>
              <a:ext cx="5436096" cy="594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A667B-DFC3-4DD8-8EEA-4E18E10956D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 bwMode="auto">
          <a:xfrm>
            <a:off x="0" y="0"/>
            <a:ext cx="9144000" cy="908050"/>
            <a:chOff x="0" y="0"/>
            <a:chExt cx="9144000" cy="908720"/>
          </a:xfrm>
        </p:grpSpPr>
        <p:sp>
          <p:nvSpPr>
            <p:cNvPr id="8" name="矩形 7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90872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/>
              </a:solidFill>
              <a:round/>
            </a:ln>
          </p:spPr>
          <p:txBody>
            <a:bodyPr anchor="ctr">
              <a:spAutoFit/>
            </a:bodyPr>
            <a:lstStyle>
              <a:lvl1pPr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pic>
          <p:nvPicPr>
            <p:cNvPr id="9" name="图片 8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624"/>
              <a:ext cx="5436096" cy="594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28987E-528B-43CC-B9CC-613983F67F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6"/>
          <p:cNvGrpSpPr/>
          <p:nvPr userDrawn="1"/>
        </p:nvGrpSpPr>
        <p:grpSpPr bwMode="auto">
          <a:xfrm>
            <a:off x="0" y="0"/>
            <a:ext cx="9144000" cy="908050"/>
            <a:chOff x="0" y="0"/>
            <a:chExt cx="9144000" cy="908720"/>
          </a:xfrm>
        </p:grpSpPr>
        <p:sp>
          <p:nvSpPr>
            <p:cNvPr id="4" name="矩形 3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90872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/>
              </a:solidFill>
              <a:round/>
            </a:ln>
          </p:spPr>
          <p:txBody>
            <a:bodyPr anchor="ctr">
              <a:spAutoFit/>
            </a:bodyPr>
            <a:lstStyle>
              <a:lvl1pPr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pic>
          <p:nvPicPr>
            <p:cNvPr id="5" name="图片 8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624"/>
              <a:ext cx="5436096" cy="594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1F696-81ED-4CD6-8263-4EC76CCD372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/>
          <p:nvPr userDrawn="1"/>
        </p:nvGrpSpPr>
        <p:grpSpPr bwMode="auto">
          <a:xfrm>
            <a:off x="0" y="0"/>
            <a:ext cx="9144000" cy="908050"/>
            <a:chOff x="0" y="0"/>
            <a:chExt cx="9144000" cy="908720"/>
          </a:xfrm>
        </p:grpSpPr>
        <p:sp>
          <p:nvSpPr>
            <p:cNvPr id="3" name="矩形 2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90872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/>
              </a:solidFill>
              <a:round/>
            </a:ln>
          </p:spPr>
          <p:txBody>
            <a:bodyPr anchor="ctr">
              <a:spAutoFit/>
            </a:bodyPr>
            <a:lstStyle>
              <a:lvl1pPr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pic>
          <p:nvPicPr>
            <p:cNvPr id="4" name="图片 8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624"/>
              <a:ext cx="5436096" cy="594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8450F-8131-4322-A13C-424B08234E1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6"/>
          <p:cNvGrpSpPr/>
          <p:nvPr userDrawn="1"/>
        </p:nvGrpSpPr>
        <p:grpSpPr bwMode="auto">
          <a:xfrm>
            <a:off x="0" y="0"/>
            <a:ext cx="9144000" cy="908050"/>
            <a:chOff x="0" y="0"/>
            <a:chExt cx="9144000" cy="908720"/>
          </a:xfrm>
        </p:grpSpPr>
        <p:sp>
          <p:nvSpPr>
            <p:cNvPr id="6" name="矩形 5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90872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/>
              </a:solidFill>
              <a:round/>
            </a:ln>
          </p:spPr>
          <p:txBody>
            <a:bodyPr anchor="ctr">
              <a:spAutoFit/>
            </a:bodyPr>
            <a:lstStyle>
              <a:lvl1pPr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pic>
          <p:nvPicPr>
            <p:cNvPr id="7" name="图片 8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624"/>
              <a:ext cx="5436096" cy="594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93792-C91C-4DCE-ACD3-AC86829C9F5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6"/>
          <p:cNvGrpSpPr/>
          <p:nvPr userDrawn="1"/>
        </p:nvGrpSpPr>
        <p:grpSpPr bwMode="auto">
          <a:xfrm>
            <a:off x="0" y="0"/>
            <a:ext cx="9144000" cy="908050"/>
            <a:chOff x="0" y="0"/>
            <a:chExt cx="9144000" cy="908720"/>
          </a:xfrm>
        </p:grpSpPr>
        <p:sp>
          <p:nvSpPr>
            <p:cNvPr id="6" name="矩形 5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90872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/>
              </a:solidFill>
              <a:round/>
            </a:ln>
          </p:spPr>
          <p:txBody>
            <a:bodyPr anchor="ctr">
              <a:spAutoFit/>
            </a:bodyPr>
            <a:lstStyle>
              <a:lvl1pPr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pic>
          <p:nvPicPr>
            <p:cNvPr id="7" name="图片 8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624"/>
              <a:ext cx="5436096" cy="594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A7561-1CB6-4C6E-8207-4399C78F64E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077CF68-689A-459F-A221-EDBD7D0FC6C0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AAE73C-0CF9-40FF-8A19-767840CA4705}" type="slidenum">
              <a:rPr lang="zh-CN" altLang="en-US" sz="1400" smtClean="0">
                <a:latin typeface="+mn-lt"/>
                <a:ea typeface="+mn-ea"/>
                <a:cs typeface="+mn-ea"/>
                <a:sym typeface="+mn-lt"/>
              </a:rPr>
              <a:t>1</a:t>
            </a:fld>
            <a:endParaRPr lang="en-US" altLang="zh-CN"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916113"/>
            <a:ext cx="8064500" cy="1081087"/>
          </a:xfrm>
        </p:spPr>
        <p:txBody>
          <a:bodyPr/>
          <a:lstStyle/>
          <a:p>
            <a:pPr eaLnBrk="1" hangingPunct="1"/>
            <a:r>
              <a:rPr lang="en-US" altLang="zh-CN" sz="4800" dirty="0">
                <a:solidFill>
                  <a:srgbClr val="800000"/>
                </a:solidFill>
                <a:latin typeface="+mn-lt"/>
                <a:ea typeface="+mn-ea"/>
                <a:cs typeface="+mn-ea"/>
                <a:sym typeface="+mn-lt"/>
              </a:rPr>
              <a:t>Java EE </a:t>
            </a:r>
            <a:r>
              <a:rPr lang="zh-CN" altLang="en-US" sz="4800" dirty="0">
                <a:solidFill>
                  <a:srgbClr val="800000"/>
                </a:solidFill>
                <a:latin typeface="+mn-lt"/>
                <a:ea typeface="+mn-ea"/>
                <a:cs typeface="+mn-ea"/>
                <a:sym typeface="+mn-lt"/>
              </a:rPr>
              <a:t>开发技术基础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92638" y="3500438"/>
            <a:ext cx="4152900" cy="936625"/>
          </a:xfrm>
        </p:spPr>
        <p:txBody>
          <a:bodyPr/>
          <a:lstStyle/>
          <a:p>
            <a:pPr algn="r" eaLnBrk="1" hangingPunct="1"/>
            <a:r>
              <a:rPr lang="zh-CN" altLang="en-US" sz="2800" b="1" dirty="0">
                <a:cs typeface="+mn-ea"/>
                <a:sym typeface="+mn-lt"/>
              </a:rPr>
              <a:t>陆悠 </a:t>
            </a:r>
            <a:r>
              <a:rPr lang="en-US" altLang="zh-CN" sz="2800" b="1">
                <a:cs typeface="+mn-ea"/>
                <a:sym typeface="+mn-lt"/>
              </a:rPr>
              <a:t>2021</a:t>
            </a:r>
            <a:r>
              <a:rPr lang="zh-CN" altLang="en-US" sz="2800" b="1">
                <a:cs typeface="+mn-ea"/>
                <a:sym typeface="+mn-lt"/>
              </a:rPr>
              <a:t>年</a:t>
            </a:r>
            <a:r>
              <a:rPr lang="en-US" altLang="zh-CN" sz="2800" b="1" dirty="0">
                <a:cs typeface="+mn-ea"/>
                <a:sym typeface="+mn-lt"/>
              </a:rPr>
              <a:t>2</a:t>
            </a:r>
            <a:r>
              <a:rPr lang="zh-CN" altLang="en-US" sz="2800" b="1" dirty="0">
                <a:cs typeface="+mn-ea"/>
                <a:sym typeface="+mn-lt"/>
              </a:rPr>
              <a:t>月</a:t>
            </a:r>
            <a:endParaRPr lang="en-US" altLang="zh-CN" sz="2800" b="1" dirty="0">
              <a:cs typeface="+mn-ea"/>
              <a:sym typeface="+mn-lt"/>
            </a:endParaRPr>
          </a:p>
          <a:p>
            <a:pPr algn="r" eaLnBrk="1" hangingPunct="1"/>
            <a:r>
              <a:rPr lang="en-US" altLang="zh-CN" sz="1800" dirty="0">
                <a:cs typeface="+mn-ea"/>
                <a:sym typeface="+mn-lt"/>
              </a:rPr>
              <a:t>luyou@usts.edu.cn</a:t>
            </a:r>
            <a:endParaRPr lang="zh-CN" altLang="en-US" sz="18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E94528B9-A61B-4BC8-A68F-3BC7A4F67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404664"/>
            <a:ext cx="8229600" cy="84931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de-DE" altLang="zh-CN" sz="2800" dirty="0"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．创建持久化类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483" name="文本框 3">
            <a:extLst>
              <a:ext uri="{FF2B5EF4-FFF2-40B4-BE49-F238E27FC236}">
                <a16:creationId xmlns:a16="http://schemas.microsoft.com/office/drawing/2014/main" id="{24621B19-7BF4-4B8E-9B9F-5D6B4C812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1484313"/>
            <a:ext cx="87852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在</a:t>
            </a:r>
            <a:r>
              <a:rPr lang="de-DE" altLang="zh-CN" sz="2400" b="1" dirty="0">
                <a:latin typeface="+mn-lt"/>
                <a:ea typeface="+mn-ea"/>
                <a:cs typeface="+mn-ea"/>
                <a:sym typeface="+mn-lt"/>
              </a:rPr>
              <a:t>src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目录下，创建一个名为</a:t>
            </a:r>
            <a:r>
              <a:rPr lang="de-DE" altLang="zh-CN" sz="2400" b="1" dirty="0">
                <a:latin typeface="+mn-lt"/>
                <a:ea typeface="+mn-ea"/>
                <a:cs typeface="+mn-ea"/>
                <a:sym typeface="+mn-lt"/>
              </a:rPr>
              <a:t>com.mybatis.po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包，在该包中创建持久化类</a:t>
            </a:r>
            <a:r>
              <a:rPr lang="de-DE" altLang="zh-CN" sz="2400" b="1" dirty="0">
                <a:latin typeface="+mn-lt"/>
                <a:ea typeface="+mn-ea"/>
                <a:cs typeface="+mn-ea"/>
                <a:sym typeface="+mn-lt"/>
              </a:rPr>
              <a:t>MyUser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。类中声明的属性与数据表</a:t>
            </a:r>
            <a:r>
              <a:rPr lang="de-DE" altLang="zh-CN" sz="2400" b="1" dirty="0">
                <a:latin typeface="+mn-lt"/>
                <a:ea typeface="+mn-ea"/>
                <a:cs typeface="+mn-ea"/>
                <a:sym typeface="+mn-lt"/>
              </a:rPr>
              <a:t>user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（创建表的代码参</a:t>
            </a:r>
            <a:r>
              <a:rPr lang="zh-CN" altLang="en-US" sz="2400" b="1" dirty="0">
                <a:latin typeface="+mn-lt"/>
                <a:ea typeface="+mn-ea"/>
                <a:cs typeface="+mn-ea"/>
                <a:sym typeface="+mn-lt"/>
              </a:rPr>
              <a:t>见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源代码中</a:t>
            </a:r>
            <a:r>
              <a:rPr lang="de-DE" altLang="zh-CN" sz="2400" b="1" dirty="0">
                <a:latin typeface="+mn-lt"/>
                <a:ea typeface="+mn-ea"/>
                <a:cs typeface="+mn-ea"/>
                <a:sym typeface="+mn-lt"/>
              </a:rPr>
              <a:t>ch7.sql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）的字段一致。</a:t>
            </a:r>
            <a:endParaRPr lang="zh-CN" altLang="en-US" sz="24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101DC9-7C3C-4E50-AE83-DBD60740C6F1}"/>
              </a:ext>
            </a:extLst>
          </p:cNvPr>
          <p:cNvSpPr txBox="1"/>
          <p:nvPr/>
        </p:nvSpPr>
        <p:spPr>
          <a:xfrm>
            <a:off x="6444208" y="-1033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</a:t>
            </a:r>
            <a:r>
              <a:rPr lang="en-US" altLang="zh-CN" dirty="0"/>
              <a:t>JavaEECH06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4B648C67-9328-4A52-B46D-17B21A12C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19" y="460261"/>
            <a:ext cx="8229600" cy="7778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de-DE" altLang="zh-CN" sz="2800" dirty="0"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．创建映射文件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507" name="文本框 3">
            <a:extLst>
              <a:ext uri="{FF2B5EF4-FFF2-40B4-BE49-F238E27FC236}">
                <a16:creationId xmlns:a16="http://schemas.microsoft.com/office/drawing/2014/main" id="{E15785F0-5A7F-4BEF-B89E-51B829489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56792"/>
            <a:ext cx="90360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在</a:t>
            </a:r>
            <a:r>
              <a:rPr lang="de-DE" altLang="zh-CN" sz="2400" b="1" dirty="0">
                <a:latin typeface="+mn-lt"/>
                <a:ea typeface="+mn-ea"/>
                <a:cs typeface="+mn-ea"/>
                <a:sym typeface="+mn-lt"/>
              </a:rPr>
              <a:t>src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目录下，创建一个名为</a:t>
            </a:r>
            <a:r>
              <a:rPr lang="de-DE" altLang="zh-CN" sz="2400" b="1" dirty="0">
                <a:latin typeface="+mn-lt"/>
                <a:ea typeface="+mn-ea"/>
                <a:cs typeface="+mn-ea"/>
                <a:sym typeface="+mn-lt"/>
              </a:rPr>
              <a:t>com.mybatis.mapper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包，在该包中创建映射文件</a:t>
            </a:r>
            <a:r>
              <a:rPr lang="de-DE" altLang="zh-CN" sz="2400" b="1" dirty="0">
                <a:latin typeface="+mn-lt"/>
                <a:ea typeface="+mn-ea"/>
                <a:cs typeface="+mn-ea"/>
                <a:sym typeface="+mn-lt"/>
              </a:rPr>
              <a:t>UserMapper.xml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。</a:t>
            </a:r>
            <a:endParaRPr lang="zh-CN" altLang="en-US" sz="24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508" name="文本框 4">
            <a:extLst>
              <a:ext uri="{FF2B5EF4-FFF2-40B4-BE49-F238E27FC236}">
                <a16:creationId xmlns:a16="http://schemas.microsoft.com/office/drawing/2014/main" id="{F2437681-A765-471B-A13E-594045119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594" y="2852936"/>
            <a:ext cx="8640762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zh-CN" sz="2400" dirty="0">
                <a:latin typeface="+mn-lt"/>
                <a:ea typeface="+mn-ea"/>
                <a:cs typeface="+mn-ea"/>
                <a:sym typeface="+mn-lt"/>
              </a:rPr>
              <a:t>上述映射文件中，</a:t>
            </a:r>
            <a:r>
              <a:rPr lang="de-DE" altLang="zh-CN" sz="2400" dirty="0">
                <a:latin typeface="+mn-lt"/>
                <a:ea typeface="+mn-ea"/>
                <a:cs typeface="+mn-ea"/>
                <a:sym typeface="+mn-lt"/>
              </a:rPr>
              <a:t>&lt;mapper&gt;</a:t>
            </a:r>
            <a:r>
              <a:rPr lang="zh-CN" altLang="zh-CN" sz="2400" dirty="0">
                <a:latin typeface="+mn-lt"/>
                <a:ea typeface="+mn-ea"/>
                <a:cs typeface="+mn-ea"/>
                <a:sym typeface="+mn-lt"/>
              </a:rPr>
              <a:t>元素是配置文件的根元素，它包含了一个</a:t>
            </a:r>
            <a:r>
              <a:rPr lang="de-DE" altLang="zh-CN" sz="2400" dirty="0">
                <a:latin typeface="+mn-lt"/>
                <a:ea typeface="+mn-ea"/>
                <a:cs typeface="+mn-ea"/>
                <a:sym typeface="+mn-lt"/>
              </a:rPr>
              <a:t>namespace</a:t>
            </a:r>
            <a:r>
              <a:rPr lang="zh-CN" altLang="zh-CN" sz="2400" dirty="0">
                <a:latin typeface="+mn-lt"/>
                <a:ea typeface="+mn-ea"/>
                <a:cs typeface="+mn-ea"/>
                <a:sym typeface="+mn-lt"/>
              </a:rPr>
              <a:t>属性，该属性值通常设置为“包名</a:t>
            </a:r>
            <a:r>
              <a:rPr lang="de-DE" altLang="zh-CN" sz="2400" dirty="0">
                <a:latin typeface="+mn-lt"/>
                <a:ea typeface="+mn-ea"/>
                <a:cs typeface="+mn-ea"/>
                <a:sym typeface="+mn-lt"/>
              </a:rPr>
              <a:t>+SQL</a:t>
            </a:r>
            <a:r>
              <a:rPr lang="zh-CN" altLang="zh-CN" sz="2400" dirty="0">
                <a:latin typeface="+mn-lt"/>
                <a:ea typeface="+mn-ea"/>
                <a:cs typeface="+mn-ea"/>
                <a:sym typeface="+mn-lt"/>
              </a:rPr>
              <a:t>映射文件名”，指定了唯一的命名空间。子元素</a:t>
            </a:r>
            <a:r>
              <a:rPr lang="de-DE" altLang="zh-CN" sz="2400" dirty="0">
                <a:latin typeface="+mn-lt"/>
                <a:ea typeface="+mn-ea"/>
                <a:cs typeface="+mn-ea"/>
                <a:sym typeface="+mn-lt"/>
              </a:rPr>
              <a:t>&lt;select&gt;</a:t>
            </a:r>
            <a:r>
              <a:rPr lang="zh-CN" altLang="zh-CN" sz="2400" dirty="0"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de-DE" altLang="zh-CN" sz="2400" dirty="0">
                <a:latin typeface="+mn-lt"/>
                <a:ea typeface="+mn-ea"/>
                <a:cs typeface="+mn-ea"/>
                <a:sym typeface="+mn-lt"/>
              </a:rPr>
              <a:t>&lt;insert&gt;</a:t>
            </a:r>
            <a:r>
              <a:rPr lang="zh-CN" altLang="zh-CN" sz="2400" dirty="0"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de-DE" altLang="zh-CN" sz="2400" dirty="0">
                <a:latin typeface="+mn-lt"/>
                <a:ea typeface="+mn-ea"/>
                <a:cs typeface="+mn-ea"/>
                <a:sym typeface="+mn-lt"/>
              </a:rPr>
              <a:t>&lt;update&gt;</a:t>
            </a:r>
            <a:r>
              <a:rPr lang="zh-CN" altLang="zh-CN" sz="2400" dirty="0">
                <a:latin typeface="+mn-lt"/>
                <a:ea typeface="+mn-ea"/>
                <a:cs typeface="+mn-ea"/>
                <a:sym typeface="+mn-lt"/>
              </a:rPr>
              <a:t>以及</a:t>
            </a:r>
            <a:r>
              <a:rPr lang="de-DE" altLang="zh-CN" sz="2400" dirty="0">
                <a:latin typeface="+mn-lt"/>
                <a:ea typeface="+mn-ea"/>
                <a:cs typeface="+mn-ea"/>
                <a:sym typeface="+mn-lt"/>
              </a:rPr>
              <a:t>&lt;delete&gt;</a:t>
            </a:r>
            <a:r>
              <a:rPr lang="zh-CN" altLang="zh-CN" sz="2400" dirty="0">
                <a:latin typeface="+mn-lt"/>
                <a:ea typeface="+mn-ea"/>
                <a:cs typeface="+mn-ea"/>
                <a:sym typeface="+mn-lt"/>
              </a:rPr>
              <a:t>中的信息是用于执行查询、添加、修改以及删除操作的配置。在定义的</a:t>
            </a:r>
            <a:r>
              <a:rPr lang="de-DE" altLang="zh-CN" sz="2400" dirty="0">
                <a:latin typeface="+mn-lt"/>
                <a:ea typeface="+mn-ea"/>
                <a:cs typeface="+mn-ea"/>
                <a:sym typeface="+mn-lt"/>
              </a:rPr>
              <a:t>SQL</a:t>
            </a:r>
            <a:r>
              <a:rPr lang="zh-CN" altLang="zh-CN" sz="2400" dirty="0">
                <a:latin typeface="+mn-lt"/>
                <a:ea typeface="+mn-ea"/>
                <a:cs typeface="+mn-ea"/>
                <a:sym typeface="+mn-lt"/>
              </a:rPr>
              <a:t>语句中，“</a:t>
            </a:r>
            <a:r>
              <a:rPr lang="de-DE" altLang="zh-CN" sz="2400" dirty="0">
                <a:latin typeface="+mn-lt"/>
                <a:ea typeface="+mn-ea"/>
                <a:cs typeface="+mn-ea"/>
                <a:sym typeface="+mn-lt"/>
              </a:rPr>
              <a:t>#{}</a:t>
            </a:r>
            <a:r>
              <a:rPr lang="zh-CN" altLang="zh-CN" sz="2400" dirty="0">
                <a:latin typeface="+mn-lt"/>
                <a:ea typeface="+mn-ea"/>
                <a:cs typeface="+mn-ea"/>
                <a:sym typeface="+mn-lt"/>
              </a:rPr>
              <a:t>”表示一个占位符，相当于“</a:t>
            </a:r>
            <a:r>
              <a:rPr lang="de-DE" altLang="zh-CN" sz="2400" dirty="0">
                <a:latin typeface="+mn-lt"/>
                <a:ea typeface="+mn-ea"/>
                <a:cs typeface="+mn-ea"/>
                <a:sym typeface="+mn-lt"/>
              </a:rPr>
              <a:t>?</a:t>
            </a:r>
            <a:r>
              <a:rPr lang="zh-CN" altLang="zh-CN" sz="2400" dirty="0">
                <a:latin typeface="+mn-lt"/>
                <a:ea typeface="+mn-ea"/>
                <a:cs typeface="+mn-ea"/>
                <a:sym typeface="+mn-lt"/>
              </a:rPr>
              <a:t>”，而“</a:t>
            </a:r>
            <a:r>
              <a:rPr lang="de-DE" altLang="zh-CN" sz="2400" dirty="0">
                <a:latin typeface="+mn-lt"/>
                <a:ea typeface="+mn-ea"/>
                <a:cs typeface="+mn-ea"/>
                <a:sym typeface="+mn-lt"/>
              </a:rPr>
              <a:t>#{uid}</a:t>
            </a:r>
            <a:r>
              <a:rPr lang="zh-CN" altLang="zh-CN" sz="2400" dirty="0">
                <a:latin typeface="+mn-lt"/>
                <a:ea typeface="+mn-ea"/>
                <a:cs typeface="+mn-ea"/>
                <a:sym typeface="+mn-lt"/>
              </a:rPr>
              <a:t>”表示该占位符待接收参数的名称为</a:t>
            </a:r>
            <a:r>
              <a:rPr lang="de-DE" altLang="zh-CN" sz="2400" dirty="0">
                <a:latin typeface="+mn-lt"/>
                <a:ea typeface="+mn-ea"/>
                <a:cs typeface="+mn-ea"/>
                <a:sym typeface="+mn-lt"/>
              </a:rPr>
              <a:t>uid</a:t>
            </a:r>
            <a:r>
              <a:rPr lang="zh-CN" altLang="zh-CN" sz="2400" dirty="0">
                <a:latin typeface="+mn-lt"/>
                <a:ea typeface="+mn-ea"/>
                <a:cs typeface="+mn-ea"/>
                <a:sym typeface="+mn-lt"/>
              </a:rPr>
              <a:t>。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4F812C-B17A-4234-8964-2A5CA5322DD0}"/>
              </a:ext>
            </a:extLst>
          </p:cNvPr>
          <p:cNvSpPr txBox="1"/>
          <p:nvPr/>
        </p:nvSpPr>
        <p:spPr>
          <a:xfrm>
            <a:off x="6444208" y="-1033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</a:t>
            </a:r>
            <a:r>
              <a:rPr lang="en-US" altLang="zh-CN" dirty="0"/>
              <a:t>JavaEECH06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9DBFD7BD-EE24-478F-BE89-BF2565F5C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620688"/>
            <a:ext cx="7772400" cy="56696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de-DE" altLang="zh-CN" sz="2800" dirty="0"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．创建</a:t>
            </a:r>
            <a:r>
              <a:rPr lang="de-DE" altLang="zh-CN" sz="2800" dirty="0"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的配置文件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531" name="文本框 3">
            <a:extLst>
              <a:ext uri="{FF2B5EF4-FFF2-40B4-BE49-F238E27FC236}">
                <a16:creationId xmlns:a16="http://schemas.microsoft.com/office/drawing/2014/main" id="{C87FDC0C-F4E4-4293-9CBE-9CE8B33E7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28775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在</a:t>
            </a:r>
            <a:r>
              <a:rPr lang="de-DE" altLang="zh-CN" sz="2400" b="1">
                <a:latin typeface="+mn-lt"/>
                <a:ea typeface="+mn-ea"/>
                <a:cs typeface="+mn-ea"/>
                <a:sym typeface="+mn-lt"/>
              </a:rPr>
              <a:t>src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目录下，创建</a:t>
            </a:r>
            <a:r>
              <a:rPr lang="de-DE" altLang="zh-CN" sz="2400" b="1"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的核心配置文件</a:t>
            </a:r>
            <a:r>
              <a:rPr lang="de-DE" altLang="zh-CN" sz="2400" b="1">
                <a:latin typeface="+mn-lt"/>
                <a:ea typeface="+mn-ea"/>
                <a:cs typeface="+mn-ea"/>
                <a:sym typeface="+mn-lt"/>
              </a:rPr>
              <a:t>mybatis-config.xml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。在该文件中，配置了数据库环境和映射文件的位置</a:t>
            </a:r>
            <a:r>
              <a:rPr lang="zh-CN" altLang="en-US" sz="2400" b="1">
                <a:latin typeface="+mn-lt"/>
                <a:ea typeface="+mn-ea"/>
                <a:cs typeface="+mn-ea"/>
                <a:sym typeface="+mn-lt"/>
              </a:rPr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2C9E69-821B-483F-AE30-ACF52F7F5DE6}"/>
              </a:ext>
            </a:extLst>
          </p:cNvPr>
          <p:cNvSpPr txBox="1"/>
          <p:nvPr/>
        </p:nvSpPr>
        <p:spPr>
          <a:xfrm>
            <a:off x="6444208" y="-1033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</a:t>
            </a:r>
            <a:r>
              <a:rPr lang="en-US" altLang="zh-CN" dirty="0"/>
              <a:t>JavaEECH06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8D6CE732-DDEA-438F-A598-365042B53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692696"/>
            <a:ext cx="7772400" cy="51514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de-DE" altLang="zh-CN" sz="2800" dirty="0">
                <a:latin typeface="+mn-lt"/>
                <a:ea typeface="+mn-ea"/>
                <a:cs typeface="+mn-ea"/>
                <a:sym typeface="+mn-lt"/>
              </a:rPr>
              <a:t>6.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创建测试类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555" name="文本框 3">
            <a:extLst>
              <a:ext uri="{FF2B5EF4-FFF2-40B4-BE49-F238E27FC236}">
                <a16:creationId xmlns:a16="http://schemas.microsoft.com/office/drawing/2014/main" id="{A0474832-6367-4D4B-871E-D1F676630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57338"/>
            <a:ext cx="89281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在</a:t>
            </a:r>
            <a:r>
              <a:rPr lang="de-DE" altLang="zh-CN" sz="2400" b="1" dirty="0">
                <a:latin typeface="+mn-lt"/>
                <a:ea typeface="+mn-ea"/>
                <a:cs typeface="+mn-ea"/>
                <a:sym typeface="+mn-lt"/>
              </a:rPr>
              <a:t>src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目录下，创建一个名为</a:t>
            </a:r>
            <a:r>
              <a:rPr lang="de-DE" altLang="zh-CN" sz="2400" b="1" dirty="0">
                <a:latin typeface="+mn-lt"/>
                <a:ea typeface="+mn-ea"/>
                <a:cs typeface="+mn-ea"/>
                <a:sym typeface="+mn-lt"/>
              </a:rPr>
              <a:t>com.mybatis.test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包，在该包中创建</a:t>
            </a:r>
            <a:r>
              <a:rPr lang="de-DE" altLang="zh-CN" sz="2400" b="1" dirty="0">
                <a:latin typeface="+mn-lt"/>
                <a:ea typeface="+mn-ea"/>
                <a:cs typeface="+mn-ea"/>
                <a:sym typeface="+mn-lt"/>
              </a:rPr>
              <a:t>MyBatisTest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测试类。在测试类中，首先使用输入流读取配置文件，然后根据配置信息构建</a:t>
            </a:r>
            <a:r>
              <a:rPr lang="de-DE" altLang="zh-CN" sz="2400" b="1" dirty="0">
                <a:latin typeface="+mn-lt"/>
                <a:ea typeface="+mn-ea"/>
                <a:cs typeface="+mn-ea"/>
                <a:sym typeface="+mn-lt"/>
              </a:rPr>
              <a:t>SqlSessionFactory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对象。接下来通过</a:t>
            </a:r>
            <a:r>
              <a:rPr lang="de-DE" altLang="zh-CN" sz="2400" b="1" dirty="0">
                <a:latin typeface="+mn-lt"/>
                <a:ea typeface="+mn-ea"/>
                <a:cs typeface="+mn-ea"/>
                <a:sym typeface="+mn-lt"/>
              </a:rPr>
              <a:t>SqlSessionFactory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对象创建</a:t>
            </a:r>
            <a:r>
              <a:rPr lang="de-DE" altLang="zh-CN" sz="2400" b="1" dirty="0">
                <a:latin typeface="+mn-lt"/>
                <a:ea typeface="+mn-ea"/>
                <a:cs typeface="+mn-ea"/>
                <a:sym typeface="+mn-lt"/>
              </a:rPr>
              <a:t>SqlSession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对象，并使用</a:t>
            </a:r>
            <a:r>
              <a:rPr lang="de-DE" altLang="zh-CN" sz="2400" b="1" dirty="0">
                <a:latin typeface="+mn-lt"/>
                <a:ea typeface="+mn-ea"/>
                <a:cs typeface="+mn-ea"/>
                <a:sym typeface="+mn-lt"/>
              </a:rPr>
              <a:t>SqlSession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对象的方法执行数据库操作。</a:t>
            </a:r>
            <a:endParaRPr lang="zh-CN" altLang="en-US" sz="24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3556" name="Picture 2">
            <a:extLst>
              <a:ext uri="{FF2B5EF4-FFF2-40B4-BE49-F238E27FC236}">
                <a16:creationId xmlns:a16="http://schemas.microsoft.com/office/drawing/2014/main" id="{930E4082-50B3-45BA-B45F-DE9994492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495675"/>
            <a:ext cx="52768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D8B6C9-6096-4368-A8AE-4ED42CB656C6}"/>
              </a:ext>
            </a:extLst>
          </p:cNvPr>
          <p:cNvSpPr txBox="1"/>
          <p:nvPr/>
        </p:nvSpPr>
        <p:spPr>
          <a:xfrm>
            <a:off x="6444208" y="-1033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</a:t>
            </a:r>
            <a:r>
              <a:rPr lang="en-US" altLang="zh-CN" dirty="0"/>
              <a:t>JavaEECH06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6ED7F811-FE88-4990-BA6E-7C2F1C940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7-1.5  </a:t>
            </a:r>
            <a:r>
              <a:rPr lang="en-US" altLang="zh-CN" sz="2800" dirty="0" err="1"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与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Spring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的整合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579" name="文本框 3">
            <a:extLst>
              <a:ext uri="{FF2B5EF4-FFF2-40B4-BE49-F238E27FC236}">
                <a16:creationId xmlns:a16="http://schemas.microsoft.com/office/drawing/2014/main" id="{AE683009-EA01-4FB8-8041-8A328E213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1628775"/>
            <a:ext cx="8856662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de-DE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5.1  </a:t>
            </a:r>
            <a:r>
              <a:rPr lang="zh-CN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导入相关</a:t>
            </a:r>
            <a:r>
              <a:rPr lang="de-DE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JAR</a:t>
            </a:r>
            <a:r>
              <a:rPr lang="zh-CN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包</a:t>
            </a:r>
            <a:endParaRPr lang="en-US" altLang="zh-CN" sz="2000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sz="2000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de-DE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5.2  </a:t>
            </a:r>
            <a:r>
              <a:rPr lang="zh-CN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在</a:t>
            </a:r>
            <a:r>
              <a:rPr lang="de-DE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Spring</a:t>
            </a:r>
            <a:r>
              <a:rPr lang="zh-CN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中配置</a:t>
            </a:r>
            <a:r>
              <a:rPr lang="de-DE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工厂</a:t>
            </a:r>
            <a:endParaRPr lang="en-US" altLang="zh-CN" sz="2000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sz="2000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de-DE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5.3  </a:t>
            </a:r>
            <a:r>
              <a:rPr lang="zh-CN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使用</a:t>
            </a:r>
            <a:r>
              <a:rPr lang="de-DE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Spring</a:t>
            </a:r>
            <a:r>
              <a:rPr lang="zh-CN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管理</a:t>
            </a:r>
            <a:r>
              <a:rPr lang="de-DE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的数据操作接口</a:t>
            </a:r>
            <a:endParaRPr lang="en-US" altLang="zh-CN" sz="2000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sz="2000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de-DE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5.4  </a:t>
            </a:r>
            <a:r>
              <a:rPr lang="zh-CN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框架整合示例</a:t>
            </a:r>
            <a:endParaRPr lang="zh-CN" altLang="en-US" sz="2000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0F2F99-7C81-4F55-B269-099F02421B94}"/>
              </a:ext>
            </a:extLst>
          </p:cNvPr>
          <p:cNvSpPr txBox="1"/>
          <p:nvPr/>
        </p:nvSpPr>
        <p:spPr>
          <a:xfrm>
            <a:off x="5724128" y="-1033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</a:t>
            </a:r>
            <a:r>
              <a:rPr lang="en-US" altLang="zh-CN" dirty="0"/>
              <a:t>JavaEECH06-withSpring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A66E76B5-77FF-48CB-B739-86E17DEB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3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de-DE" altLang="zh-CN" sz="2800" dirty="0">
                <a:latin typeface="+mn-lt"/>
                <a:ea typeface="+mn-ea"/>
                <a:cs typeface="+mn-ea"/>
                <a:sym typeface="+mn-lt"/>
              </a:rPr>
              <a:t>5.1  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导入相关</a:t>
            </a:r>
            <a:r>
              <a:rPr lang="de-DE" altLang="zh-CN" sz="2800" dirty="0">
                <a:latin typeface="+mn-lt"/>
                <a:ea typeface="+mn-ea"/>
                <a:cs typeface="+mn-ea"/>
                <a:sym typeface="+mn-lt"/>
              </a:rPr>
              <a:t>JAR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包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603" name="文本框 3">
            <a:extLst>
              <a:ext uri="{FF2B5EF4-FFF2-40B4-BE49-F238E27FC236}">
                <a16:creationId xmlns:a16="http://schemas.microsoft.com/office/drawing/2014/main" id="{11776C6C-8D2A-4A54-8AF3-2B6B4DDEF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341438"/>
            <a:ext cx="8713787" cy="5093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zh-CN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．</a:t>
            </a:r>
            <a:r>
              <a:rPr lang="en-US" altLang="zh-CN" b="1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框架所需的</a:t>
            </a:r>
            <a:r>
              <a:rPr lang="en-US" altLang="zh-CN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JAR</a:t>
            </a:r>
            <a:r>
              <a:rPr lang="zh-CN" altLang="zh-CN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包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 b="1" dirty="0">
                <a:latin typeface="+mn-lt"/>
                <a:ea typeface="+mn-ea"/>
                <a:cs typeface="+mn-ea"/>
                <a:sym typeface="+mn-lt"/>
              </a:rPr>
              <a:t>框架所需的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JAR</a:t>
            </a:r>
            <a:r>
              <a:rPr lang="zh-CN" altLang="zh-CN" b="1" dirty="0">
                <a:latin typeface="+mn-lt"/>
                <a:ea typeface="+mn-ea"/>
                <a:cs typeface="+mn-ea"/>
                <a:sym typeface="+mn-lt"/>
              </a:rPr>
              <a:t>包，包括它的核心包和依赖包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zh-CN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．</a:t>
            </a:r>
            <a:r>
              <a:rPr lang="en-US" altLang="zh-CN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Spring</a:t>
            </a:r>
            <a:r>
              <a:rPr lang="zh-CN" altLang="zh-CN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框架所需的</a:t>
            </a:r>
            <a:r>
              <a:rPr lang="en-US" altLang="zh-CN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JAR</a:t>
            </a:r>
            <a:r>
              <a:rPr lang="zh-CN" altLang="zh-CN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包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   Spring</a:t>
            </a:r>
            <a:r>
              <a:rPr lang="zh-CN" altLang="zh-CN" b="1" dirty="0">
                <a:latin typeface="+mn-lt"/>
                <a:ea typeface="+mn-ea"/>
                <a:cs typeface="+mn-ea"/>
                <a:sym typeface="+mn-lt"/>
              </a:rPr>
              <a:t>框架所需的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JAR</a:t>
            </a:r>
            <a:r>
              <a:rPr lang="zh-CN" altLang="zh-CN" b="1" dirty="0">
                <a:latin typeface="+mn-lt"/>
                <a:ea typeface="+mn-ea"/>
                <a:cs typeface="+mn-ea"/>
                <a:sym typeface="+mn-lt"/>
              </a:rPr>
              <a:t>包，包括它的核心模块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JAR</a:t>
            </a:r>
            <a:r>
              <a:rPr lang="zh-CN" altLang="zh-CN" b="1" dirty="0"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AOP</a:t>
            </a:r>
            <a:r>
              <a:rPr lang="zh-CN" altLang="zh-CN" b="1" dirty="0">
                <a:latin typeface="+mn-lt"/>
                <a:ea typeface="+mn-ea"/>
                <a:cs typeface="+mn-ea"/>
                <a:sym typeface="+mn-lt"/>
              </a:rPr>
              <a:t>开发使用的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JAR</a:t>
            </a:r>
            <a:r>
              <a:rPr lang="zh-CN" altLang="zh-CN" b="1" dirty="0"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JDBC</a:t>
            </a:r>
            <a:r>
              <a:rPr lang="zh-CN" altLang="zh-CN" b="1" dirty="0">
                <a:latin typeface="+mn-lt"/>
                <a:ea typeface="+mn-ea"/>
                <a:cs typeface="+mn-ea"/>
                <a:sym typeface="+mn-lt"/>
              </a:rPr>
              <a:t>和事务的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JAR</a:t>
            </a:r>
            <a:r>
              <a:rPr lang="zh-CN" altLang="zh-CN" b="1" dirty="0">
                <a:latin typeface="+mn-lt"/>
                <a:ea typeface="+mn-ea"/>
                <a:cs typeface="+mn-ea"/>
                <a:sym typeface="+mn-lt"/>
              </a:rPr>
              <a:t>包（其中依赖包不需要再导入，因为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 b="1" dirty="0">
                <a:latin typeface="+mn-lt"/>
                <a:ea typeface="+mn-ea"/>
                <a:cs typeface="+mn-ea"/>
                <a:sym typeface="+mn-lt"/>
              </a:rPr>
              <a:t>已提供），具体如下：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</a:t>
            </a:r>
            <a:r>
              <a:rPr lang="en-US" altLang="zh-CN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aopalliance-1.0.jar</a:t>
            </a:r>
            <a:endParaRPr lang="zh-CN" altLang="zh-CN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aspectjweaver-1.7.3.13.jar</a:t>
            </a:r>
            <a:endParaRPr lang="zh-CN" altLang="zh-CN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spring-aop-5.0.2.RELEASE.jar</a:t>
            </a:r>
            <a:endParaRPr lang="zh-CN" altLang="zh-CN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spring-aspects-5.0.2.RELEASE.jar</a:t>
            </a:r>
            <a:endParaRPr lang="zh-CN" altLang="zh-CN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spring-beans-5.0.2.RELEASE.jar</a:t>
            </a:r>
            <a:endParaRPr lang="zh-CN" altLang="zh-CN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spring-context-5.0.2.RELEASE.jar</a:t>
            </a:r>
            <a:endParaRPr lang="zh-CN" altLang="zh-CN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spring-core-5.0.2.RELEASE.jar</a:t>
            </a:r>
            <a:endParaRPr lang="zh-CN" altLang="zh-CN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spring-expression-5.0.2.RELEASE.jar</a:t>
            </a:r>
            <a:endParaRPr lang="zh-CN" altLang="zh-CN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spring-jdbc-5.0.2.RELEASE.jar</a:t>
            </a:r>
            <a:endParaRPr lang="zh-CN" altLang="zh-CN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spring-tx-5.0.2.RELEASE.jar</a:t>
            </a:r>
            <a:endParaRPr lang="zh-CN" altLang="zh-CN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4F976B-E732-422B-B026-CA2037F2BF60}"/>
              </a:ext>
            </a:extLst>
          </p:cNvPr>
          <p:cNvSpPr txBox="1"/>
          <p:nvPr/>
        </p:nvSpPr>
        <p:spPr>
          <a:xfrm>
            <a:off x="5724128" y="-1033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</a:t>
            </a:r>
            <a:r>
              <a:rPr lang="en-US" altLang="zh-CN" dirty="0"/>
              <a:t>JavaEECH06-withSpring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3">
            <a:extLst>
              <a:ext uri="{FF2B5EF4-FFF2-40B4-BE49-F238E27FC236}">
                <a16:creationId xmlns:a16="http://schemas.microsoft.com/office/drawing/2014/main" id="{457FCCAA-D961-4CE6-B068-A7102A36E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49275"/>
            <a:ext cx="8785225" cy="449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．</a:t>
            </a:r>
            <a:r>
              <a:rPr lang="en-US" altLang="zh-CN" sz="2000" b="1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与</a:t>
            </a: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Spring</a:t>
            </a:r>
            <a:r>
              <a:rPr lang="zh-CN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整合的中间</a:t>
            </a: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JAR</a:t>
            </a:r>
            <a:r>
              <a:rPr lang="zh-CN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包</a:t>
            </a:r>
          </a:p>
          <a:p>
            <a:pPr indent="447675">
              <a:lnSpc>
                <a:spcPct val="120000"/>
              </a:lnSpc>
            </a:pP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中间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JAR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包的版本为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mybatis-spring-1.3.1.jar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。此版本可从地址“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http://mvnrepository.com/artifact/org.mybatis/mybatis-spring/1.3.1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”下载。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．数据库驱动</a:t>
            </a: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JAR</a:t>
            </a:r>
            <a:r>
              <a:rPr lang="zh-CN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包</a:t>
            </a:r>
          </a:p>
          <a:p>
            <a:pPr indent="447675">
              <a:lnSpc>
                <a:spcPct val="120000"/>
              </a:lnSpc>
            </a:pP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MySQL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数据库驱动包为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mysql-connector-java-5.1.45-bin.jar</a:t>
            </a:r>
            <a:endParaRPr lang="zh-CN" altLang="zh-CN" sz="2000" b="1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zh-CN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．数据源所需的</a:t>
            </a: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JAR</a:t>
            </a:r>
            <a:r>
              <a:rPr lang="zh-CN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包</a:t>
            </a:r>
          </a:p>
          <a:p>
            <a:pPr indent="447675">
              <a:lnSpc>
                <a:spcPct val="120000"/>
              </a:lnSpc>
            </a:pP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整合时使用的是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DBCP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数据源，需要准备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DBCP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和连接池的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JAR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包。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DBCP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JAR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包为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commons-dbcp2-2.2.0.jar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，可从地址“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http://commons.apache.org/proper/commons-dbcp/download_dbcp.cgi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”下载；连接池的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JAR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包为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commons-pool2-2.5.0.jar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，可从地址“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http://commons.apache.org/proper/commons-pool/download_pool.cgi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”下载。</a:t>
            </a:r>
            <a:endParaRPr lang="zh-CN" altLang="en-US" sz="20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B4E4915-5075-4B25-BDE7-C536327CCDCD}"/>
              </a:ext>
            </a:extLst>
          </p:cNvPr>
          <p:cNvSpPr txBox="1"/>
          <p:nvPr/>
        </p:nvSpPr>
        <p:spPr>
          <a:xfrm>
            <a:off x="5724128" y="-1033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</a:t>
            </a:r>
            <a:r>
              <a:rPr lang="en-US" altLang="zh-CN" dirty="0"/>
              <a:t>JavaEECH06-withSpring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3">
            <a:extLst>
              <a:ext uri="{FF2B5EF4-FFF2-40B4-BE49-F238E27FC236}">
                <a16:creationId xmlns:a16="http://schemas.microsoft.com/office/drawing/2014/main" id="{EAFA24B8-C880-44E6-81FF-12DE9EC80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423898"/>
            <a:ext cx="8229600" cy="77946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de-DE" altLang="zh-CN" sz="2800" dirty="0">
                <a:latin typeface="+mn-lt"/>
                <a:ea typeface="+mn-ea"/>
                <a:cs typeface="+mn-ea"/>
                <a:sym typeface="+mn-lt"/>
              </a:rPr>
              <a:t>5.2  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在</a:t>
            </a:r>
            <a:r>
              <a:rPr lang="de-DE" altLang="zh-CN" sz="2800" dirty="0">
                <a:latin typeface="+mn-lt"/>
                <a:ea typeface="+mn-ea"/>
                <a:cs typeface="+mn-ea"/>
                <a:sym typeface="+mn-lt"/>
              </a:rPr>
              <a:t>Spring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中配置</a:t>
            </a:r>
            <a:r>
              <a:rPr lang="de-DE" altLang="zh-CN" sz="2800" dirty="0"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工厂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651" name="文本框 4">
            <a:extLst>
              <a:ext uri="{FF2B5EF4-FFF2-40B4-BE49-F238E27FC236}">
                <a16:creationId xmlns:a16="http://schemas.microsoft.com/office/drawing/2014/main" id="{68A06A80-6395-4C73-9BFF-E4CA0F968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" y="1196975"/>
            <a:ext cx="8497888" cy="45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zh-CN" b="1">
                <a:latin typeface="+mn-lt"/>
                <a:ea typeface="+mn-ea"/>
                <a:cs typeface="+mn-ea"/>
                <a:sym typeface="+mn-lt"/>
              </a:rPr>
              <a:t>通过与</a:t>
            </a:r>
            <a:r>
              <a:rPr lang="en-US" altLang="zh-CN" b="1">
                <a:latin typeface="+mn-lt"/>
                <a:ea typeface="+mn-ea"/>
                <a:cs typeface="+mn-ea"/>
                <a:sym typeface="+mn-lt"/>
              </a:rPr>
              <a:t>Spring</a:t>
            </a:r>
            <a:r>
              <a:rPr lang="zh-CN" altLang="zh-CN" b="1">
                <a:latin typeface="+mn-lt"/>
                <a:ea typeface="+mn-ea"/>
                <a:cs typeface="+mn-ea"/>
                <a:sym typeface="+mn-lt"/>
              </a:rPr>
              <a:t>的整合，</a:t>
            </a:r>
            <a:r>
              <a:rPr lang="en-US" altLang="zh-CN" b="1"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 b="1"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lang="en-US" altLang="zh-CN" b="1">
                <a:latin typeface="+mn-lt"/>
                <a:ea typeface="+mn-ea"/>
                <a:cs typeface="+mn-ea"/>
                <a:sym typeface="+mn-lt"/>
              </a:rPr>
              <a:t>SessionFactory</a:t>
            </a:r>
            <a:r>
              <a:rPr lang="zh-CN" altLang="zh-CN" b="1">
                <a:latin typeface="+mn-lt"/>
                <a:ea typeface="+mn-ea"/>
                <a:cs typeface="+mn-ea"/>
                <a:sym typeface="+mn-lt"/>
              </a:rPr>
              <a:t>交由</a:t>
            </a:r>
            <a:r>
              <a:rPr lang="en-US" altLang="zh-CN" b="1">
                <a:latin typeface="+mn-lt"/>
                <a:ea typeface="+mn-ea"/>
                <a:cs typeface="+mn-ea"/>
                <a:sym typeface="+mn-lt"/>
              </a:rPr>
              <a:t>Spring</a:t>
            </a:r>
            <a:r>
              <a:rPr lang="zh-CN" altLang="zh-CN" b="1">
                <a:latin typeface="+mn-lt"/>
                <a:ea typeface="+mn-ea"/>
                <a:cs typeface="+mn-ea"/>
                <a:sym typeface="+mn-lt"/>
              </a:rPr>
              <a:t>来构建。构建时需要在</a:t>
            </a:r>
            <a:r>
              <a:rPr lang="en-US" altLang="zh-CN" b="1">
                <a:latin typeface="+mn-lt"/>
                <a:ea typeface="+mn-ea"/>
                <a:cs typeface="+mn-ea"/>
                <a:sym typeface="+mn-lt"/>
              </a:rPr>
              <a:t>Spring</a:t>
            </a:r>
            <a:r>
              <a:rPr lang="zh-CN" altLang="zh-CN" b="1">
                <a:latin typeface="+mn-lt"/>
                <a:ea typeface="+mn-ea"/>
                <a:cs typeface="+mn-ea"/>
                <a:sym typeface="+mn-lt"/>
              </a:rPr>
              <a:t>的配置文件中添加如下代码：</a:t>
            </a:r>
            <a:endParaRPr lang="en-US" altLang="zh-CN" b="1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&lt;!-- </a:t>
            </a:r>
            <a:r>
              <a:rPr lang="zh-CN" altLang="zh-CN" sz="16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配置数据源</a:t>
            </a:r>
            <a:r>
              <a:rPr lang="en-US" altLang="zh-CN" sz="16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 --&gt;</a:t>
            </a:r>
            <a:endParaRPr lang="zh-CN" altLang="zh-CN" sz="1600" b="1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b="1">
                <a:latin typeface="+mn-lt"/>
                <a:ea typeface="+mn-ea"/>
                <a:cs typeface="+mn-ea"/>
                <a:sym typeface="+mn-lt"/>
              </a:rPr>
              <a:t>&lt;bean id="dataSource" class="org.apache.commons.dbcp2.BasicDataSource"&gt;</a:t>
            </a:r>
            <a:endParaRPr lang="zh-CN" altLang="zh-CN" sz="1600" b="1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b="1">
                <a:latin typeface="+mn-lt"/>
                <a:ea typeface="+mn-ea"/>
                <a:cs typeface="+mn-ea"/>
                <a:sym typeface="+mn-lt"/>
              </a:rPr>
              <a:t>	&lt;property name="driverClassName" value="com.mysql.jdbc.Driver" /&gt;</a:t>
            </a:r>
            <a:endParaRPr lang="zh-CN" altLang="zh-CN" sz="1600" b="1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b="1">
                <a:latin typeface="+mn-lt"/>
                <a:ea typeface="+mn-ea"/>
                <a:cs typeface="+mn-ea"/>
                <a:sym typeface="+mn-lt"/>
              </a:rPr>
              <a:t>	&lt;property name="url" value="jdbc:mysql://localhost:3306/springtest?characterEncoding=utf8" /&gt;</a:t>
            </a:r>
            <a:endParaRPr lang="zh-CN" altLang="zh-CN" sz="1600" b="1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b="1">
                <a:latin typeface="+mn-lt"/>
                <a:ea typeface="+mn-ea"/>
                <a:cs typeface="+mn-ea"/>
                <a:sym typeface="+mn-lt"/>
              </a:rPr>
              <a:t>	&lt;property name="username" value="root" /&gt;</a:t>
            </a:r>
            <a:endParaRPr lang="zh-CN" altLang="zh-CN" sz="1600" b="1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b="1">
                <a:latin typeface="+mn-lt"/>
                <a:ea typeface="+mn-ea"/>
                <a:cs typeface="+mn-ea"/>
                <a:sym typeface="+mn-lt"/>
              </a:rPr>
              <a:t>	&lt;property name="password" value="root" /&gt;</a:t>
            </a:r>
            <a:endParaRPr lang="zh-CN" altLang="zh-CN" sz="1600" b="1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b="1">
                <a:latin typeface="+mn-lt"/>
                <a:ea typeface="+mn-ea"/>
                <a:cs typeface="+mn-ea"/>
                <a:sym typeface="+mn-lt"/>
              </a:rPr>
              <a:t>	…….</a:t>
            </a:r>
          </a:p>
          <a:p>
            <a:r>
              <a:rPr lang="en-US" altLang="zh-CN" sz="1600" b="1">
                <a:latin typeface="+mn-lt"/>
                <a:ea typeface="+mn-ea"/>
                <a:cs typeface="+mn-ea"/>
                <a:sym typeface="+mn-lt"/>
              </a:rPr>
              <a:t>&lt;/bean&gt;</a:t>
            </a:r>
            <a:endParaRPr lang="zh-CN" altLang="zh-CN" sz="1600" b="1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&lt;!-- </a:t>
            </a:r>
            <a:r>
              <a:rPr lang="zh-CN" altLang="zh-CN" sz="16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配置</a:t>
            </a:r>
            <a:r>
              <a:rPr lang="en-US" altLang="zh-CN" sz="16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 sz="16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工厂，同时指定数据源，并与</a:t>
            </a:r>
            <a:r>
              <a:rPr lang="en-US" altLang="zh-CN" sz="16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 sz="16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完美整合</a:t>
            </a:r>
            <a:r>
              <a:rPr lang="en-US" altLang="zh-CN" sz="16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 --&gt;  </a:t>
            </a:r>
            <a:endParaRPr lang="zh-CN" altLang="zh-CN" sz="1600" b="1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b="1">
                <a:latin typeface="+mn-lt"/>
                <a:ea typeface="+mn-ea"/>
                <a:cs typeface="+mn-ea"/>
                <a:sym typeface="+mn-lt"/>
              </a:rPr>
              <a:t> &lt;bean id="sqlSessionFactory" class="org.mybatis.spring.SqlSessionFactoryBean"&gt;  </a:t>
            </a:r>
            <a:endParaRPr lang="zh-CN" altLang="zh-CN" sz="1600" b="1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b="1">
                <a:latin typeface="+mn-lt"/>
                <a:ea typeface="+mn-ea"/>
                <a:cs typeface="+mn-ea"/>
                <a:sym typeface="+mn-lt"/>
              </a:rPr>
              <a:t>      &lt;property name="dataSource" ref="dataSource" /&gt;  </a:t>
            </a:r>
            <a:endParaRPr lang="zh-CN" altLang="zh-CN" sz="1600" b="1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b="1">
                <a:latin typeface="+mn-lt"/>
                <a:ea typeface="+mn-ea"/>
                <a:cs typeface="+mn-ea"/>
                <a:sym typeface="+mn-lt"/>
              </a:rPr>
              <a:t>	 &lt;!-- configLocation</a:t>
            </a:r>
            <a:r>
              <a:rPr lang="zh-CN" altLang="zh-CN" sz="1600" b="1">
                <a:latin typeface="+mn-lt"/>
                <a:ea typeface="+mn-ea"/>
                <a:cs typeface="+mn-ea"/>
                <a:sym typeface="+mn-lt"/>
              </a:rPr>
              <a:t>的属性值为</a:t>
            </a:r>
            <a:r>
              <a:rPr lang="en-US" altLang="zh-CN" sz="1600" b="1"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 sz="1600" b="1">
                <a:latin typeface="+mn-lt"/>
                <a:ea typeface="+mn-ea"/>
                <a:cs typeface="+mn-ea"/>
                <a:sym typeface="+mn-lt"/>
              </a:rPr>
              <a:t>的核心配置文件</a:t>
            </a:r>
            <a:r>
              <a:rPr lang="en-US" altLang="zh-CN" sz="1600" b="1">
                <a:latin typeface="+mn-lt"/>
                <a:ea typeface="+mn-ea"/>
                <a:cs typeface="+mn-ea"/>
                <a:sym typeface="+mn-lt"/>
              </a:rPr>
              <a:t> --&gt;</a:t>
            </a:r>
            <a:endParaRPr lang="zh-CN" altLang="zh-CN" sz="1600" b="1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b="1">
                <a:latin typeface="+mn-lt"/>
                <a:ea typeface="+mn-ea"/>
                <a:cs typeface="+mn-ea"/>
                <a:sym typeface="+mn-lt"/>
              </a:rPr>
              <a:t>	 &lt;property name="configLocation" value="classpath:com/mybatis/mybatis-config.xml"/&gt;</a:t>
            </a:r>
            <a:endParaRPr lang="zh-CN" altLang="zh-CN" sz="1600" b="1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600" b="1">
                <a:latin typeface="+mn-lt"/>
                <a:ea typeface="+mn-ea"/>
                <a:cs typeface="+mn-ea"/>
                <a:sym typeface="+mn-lt"/>
              </a:rPr>
              <a:t> &lt;/bean&gt;</a:t>
            </a:r>
            <a:endParaRPr lang="zh-CN" altLang="en-US" sz="1600" b="1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F4C379-262D-4BDD-B11C-26F780BA2AA0}"/>
              </a:ext>
            </a:extLst>
          </p:cNvPr>
          <p:cNvSpPr txBox="1"/>
          <p:nvPr/>
        </p:nvSpPr>
        <p:spPr>
          <a:xfrm>
            <a:off x="5724128" y="-1033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</a:t>
            </a:r>
            <a:r>
              <a:rPr lang="en-US" altLang="zh-CN" dirty="0"/>
              <a:t>JavaEECH06-withSpring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130CF536-474A-4669-846D-7C8920E9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548680"/>
            <a:ext cx="8229600" cy="56207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de-DE" altLang="zh-CN" sz="2800" dirty="0">
                <a:latin typeface="+mn-lt"/>
                <a:ea typeface="+mn-ea"/>
                <a:cs typeface="+mn-ea"/>
                <a:sym typeface="+mn-lt"/>
              </a:rPr>
              <a:t>5.3  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使用</a:t>
            </a:r>
            <a:r>
              <a:rPr lang="de-DE" altLang="zh-CN" sz="2800" dirty="0">
                <a:latin typeface="+mn-lt"/>
                <a:ea typeface="+mn-ea"/>
                <a:cs typeface="+mn-ea"/>
                <a:sym typeface="+mn-lt"/>
              </a:rPr>
              <a:t>Spring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管理</a:t>
            </a:r>
            <a:r>
              <a:rPr lang="de-DE" altLang="zh-CN" sz="2800" dirty="0"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的数据操作接口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675" name="文本框 3">
            <a:extLst>
              <a:ext uri="{FF2B5EF4-FFF2-40B4-BE49-F238E27FC236}">
                <a16:creationId xmlns:a16="http://schemas.microsoft.com/office/drawing/2014/main" id="{8E1338BA-6811-4577-826C-3E8CE6455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484313"/>
            <a:ext cx="8569325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zh-CN" sz="2000" b="1">
                <a:latin typeface="+mn-lt"/>
                <a:ea typeface="+mn-ea"/>
                <a:cs typeface="+mn-ea"/>
                <a:sym typeface="+mn-lt"/>
              </a:rPr>
              <a:t>使用</a:t>
            </a:r>
            <a:r>
              <a:rPr lang="en-US" altLang="zh-CN" sz="2000" b="1">
                <a:latin typeface="+mn-lt"/>
                <a:ea typeface="+mn-ea"/>
                <a:cs typeface="+mn-ea"/>
                <a:sym typeface="+mn-lt"/>
              </a:rPr>
              <a:t>Spring</a:t>
            </a:r>
            <a:r>
              <a:rPr lang="zh-CN" altLang="zh-CN" sz="2000" b="1">
                <a:latin typeface="+mn-lt"/>
                <a:ea typeface="+mn-ea"/>
                <a:cs typeface="+mn-ea"/>
                <a:sym typeface="+mn-lt"/>
              </a:rPr>
              <a:t>管理</a:t>
            </a:r>
            <a:r>
              <a:rPr lang="en-US" altLang="zh-CN" sz="2000" b="1"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 sz="2000" b="1">
                <a:latin typeface="+mn-lt"/>
                <a:ea typeface="+mn-ea"/>
                <a:cs typeface="+mn-ea"/>
                <a:sym typeface="+mn-lt"/>
              </a:rPr>
              <a:t>的数据操作接口的方式有多种。其中，最常用最简洁的一种是基于</a:t>
            </a:r>
            <a:r>
              <a:rPr lang="en-US" altLang="zh-CN" sz="2000" b="1">
                <a:latin typeface="+mn-lt"/>
                <a:ea typeface="+mn-ea"/>
                <a:cs typeface="+mn-ea"/>
                <a:sym typeface="+mn-lt"/>
              </a:rPr>
              <a:t>MapperScannerConfigurer</a:t>
            </a:r>
            <a:r>
              <a:rPr lang="zh-CN" altLang="zh-CN" sz="2000" b="1">
                <a:latin typeface="+mn-lt"/>
                <a:ea typeface="+mn-ea"/>
                <a:cs typeface="+mn-ea"/>
                <a:sym typeface="+mn-lt"/>
              </a:rPr>
              <a:t>的整合。该方式需要在</a:t>
            </a:r>
            <a:r>
              <a:rPr lang="en-US" altLang="zh-CN" sz="2000" b="1">
                <a:latin typeface="+mn-lt"/>
                <a:ea typeface="+mn-ea"/>
                <a:cs typeface="+mn-ea"/>
                <a:sym typeface="+mn-lt"/>
              </a:rPr>
              <a:t>Spring</a:t>
            </a:r>
            <a:r>
              <a:rPr lang="zh-CN" altLang="zh-CN" sz="2000" b="1">
                <a:latin typeface="+mn-lt"/>
                <a:ea typeface="+mn-ea"/>
                <a:cs typeface="+mn-ea"/>
                <a:sym typeface="+mn-lt"/>
              </a:rPr>
              <a:t>的配置文件中加入以下内容：</a:t>
            </a:r>
          </a:p>
          <a:p>
            <a:r>
              <a:rPr lang="en-US" altLang="zh-CN" sz="20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&lt;!--Mapper</a:t>
            </a:r>
            <a:r>
              <a:rPr lang="zh-CN" altLang="zh-CN" sz="20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代理开发，使用</a:t>
            </a:r>
            <a:r>
              <a:rPr lang="en-US" altLang="zh-CN" sz="20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Spring</a:t>
            </a:r>
            <a:r>
              <a:rPr lang="zh-CN" altLang="zh-CN" sz="20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自动扫描</a:t>
            </a:r>
            <a:r>
              <a:rPr lang="en-US" altLang="zh-CN" sz="20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 sz="20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的接口并装配</a:t>
            </a:r>
          </a:p>
          <a:p>
            <a:r>
              <a:rPr lang="en-US" altLang="zh-CN" sz="20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 	</a:t>
            </a:r>
            <a:r>
              <a:rPr lang="zh-CN" altLang="zh-CN" sz="20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20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Spring</a:t>
            </a:r>
            <a:r>
              <a:rPr lang="zh-CN" altLang="zh-CN" sz="20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将指定包中所有被</a:t>
            </a:r>
            <a:r>
              <a:rPr lang="en-US" altLang="zh-CN" sz="20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@Mapper</a:t>
            </a:r>
            <a:r>
              <a:rPr lang="zh-CN" altLang="zh-CN" sz="20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注解标注的接口自动装配为</a:t>
            </a:r>
            <a:r>
              <a:rPr lang="en-US" altLang="zh-CN" sz="20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 sz="20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的映射接口）</a:t>
            </a:r>
            <a:r>
              <a:rPr lang="en-US" altLang="zh-CN" sz="20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  --&gt; </a:t>
            </a:r>
            <a:endParaRPr lang="zh-CN" altLang="zh-CN" sz="2000" b="1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>
                <a:latin typeface="+mn-lt"/>
                <a:ea typeface="+mn-ea"/>
                <a:cs typeface="+mn-ea"/>
                <a:sym typeface="+mn-lt"/>
              </a:rPr>
              <a:t> &lt;bean class="org.mybatis.spring.mapper.MapperScannerConfigurer"&gt;</a:t>
            </a:r>
            <a:endParaRPr lang="zh-CN" altLang="zh-CN" sz="2000" b="1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20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&lt;!-- mybatis-spring</a:t>
            </a:r>
            <a:r>
              <a:rPr lang="zh-CN" altLang="zh-CN" sz="20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组件的扫描器。</a:t>
            </a:r>
            <a:r>
              <a:rPr lang="en-US" altLang="zh-CN" sz="20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com.dao</a:t>
            </a:r>
            <a:r>
              <a:rPr lang="zh-CN" altLang="zh-CN" sz="20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只需要接口（接口方法与</a:t>
            </a:r>
            <a:r>
              <a:rPr lang="en-US" altLang="zh-CN" sz="20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SQL</a:t>
            </a:r>
            <a:r>
              <a:rPr lang="zh-CN" altLang="zh-CN" sz="20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映射文件中相同）</a:t>
            </a:r>
            <a:r>
              <a:rPr lang="en-US" altLang="zh-CN" sz="20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--&gt;</a:t>
            </a:r>
            <a:endParaRPr lang="zh-CN" altLang="zh-CN" sz="2000" b="1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>
                <a:latin typeface="+mn-lt"/>
                <a:ea typeface="+mn-ea"/>
                <a:cs typeface="+mn-ea"/>
                <a:sym typeface="+mn-lt"/>
              </a:rPr>
              <a:t>     &lt;property name="basePackage" value="com.dao"/&gt;</a:t>
            </a:r>
            <a:endParaRPr lang="zh-CN" altLang="zh-CN" sz="2000" b="1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>
                <a:latin typeface="+mn-lt"/>
                <a:ea typeface="+mn-ea"/>
                <a:cs typeface="+mn-ea"/>
                <a:sym typeface="+mn-lt"/>
              </a:rPr>
              <a:t>     &lt;property name="sqlSessionFactoryBeanName" value="sqlSessionFactory"/&gt;</a:t>
            </a:r>
            <a:endParaRPr lang="zh-CN" altLang="zh-CN" sz="2000" b="1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>
                <a:latin typeface="+mn-lt"/>
                <a:ea typeface="+mn-ea"/>
                <a:cs typeface="+mn-ea"/>
                <a:sym typeface="+mn-lt"/>
              </a:rPr>
              <a:t> &lt;/bean&gt;</a:t>
            </a:r>
            <a:endParaRPr lang="zh-CN" altLang="en-US" sz="2000" b="1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0BA77D-D091-41F4-9150-48B4EA8E0A38}"/>
              </a:ext>
            </a:extLst>
          </p:cNvPr>
          <p:cNvSpPr txBox="1"/>
          <p:nvPr/>
        </p:nvSpPr>
        <p:spPr>
          <a:xfrm>
            <a:off x="5724128" y="-1033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</a:t>
            </a:r>
            <a:r>
              <a:rPr lang="en-US" altLang="zh-CN" dirty="0"/>
              <a:t>JavaEECH06-withSpring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69740557-FC21-4B5F-86FA-42FF8D5D2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33" y="620688"/>
            <a:ext cx="8229600" cy="4619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de-DE" altLang="zh-CN" sz="2800" dirty="0">
                <a:latin typeface="+mn-lt"/>
                <a:ea typeface="+mn-ea"/>
                <a:cs typeface="+mn-ea"/>
                <a:sym typeface="+mn-lt"/>
              </a:rPr>
              <a:t>5.4  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框架整合示例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699" name="文本框 3">
            <a:extLst>
              <a:ext uri="{FF2B5EF4-FFF2-40B4-BE49-F238E27FC236}">
                <a16:creationId xmlns:a16="http://schemas.microsoft.com/office/drawing/2014/main" id="{71E1A613-49C2-43CC-9B19-55686773B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412776"/>
            <a:ext cx="8928100" cy="47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．创建应用并导入相关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JAR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包</a:t>
            </a:r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．创建持久化类</a:t>
            </a:r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．创建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SQL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映射文件和</a:t>
            </a:r>
            <a:r>
              <a:rPr lang="en-US" altLang="zh-CN" sz="2000" b="1" dirty="0" err="1"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核心配置文件</a:t>
            </a:r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．创建数据访问接口</a:t>
            </a:r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．创建日志文件</a:t>
            </a:r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6.   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创建控制层</a:t>
            </a:r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7.   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创建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Spring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的配置文件</a:t>
            </a:r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8.   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创建测试类</a:t>
            </a:r>
            <a:endParaRPr lang="zh-CN" alt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5E0513-4D65-474A-B13F-0F7055C9B10A}"/>
              </a:ext>
            </a:extLst>
          </p:cNvPr>
          <p:cNvSpPr txBox="1"/>
          <p:nvPr/>
        </p:nvSpPr>
        <p:spPr>
          <a:xfrm>
            <a:off x="5724128" y="-1033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</a:t>
            </a:r>
            <a:r>
              <a:rPr lang="en-US" altLang="zh-CN" dirty="0"/>
              <a:t>JavaEECH06-withSpring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D094BA-736B-4849-839D-7E68B7CA008D}" type="slidenum">
              <a:rPr lang="zh-CN" altLang="en-US" sz="1400" smtClean="0">
                <a:latin typeface="+mn-lt"/>
                <a:ea typeface="+mn-ea"/>
                <a:cs typeface="+mn-ea"/>
                <a:sym typeface="+mn-lt"/>
              </a:rPr>
              <a:t>2</a:t>
            </a:fld>
            <a:endParaRPr lang="en-US" altLang="zh-CN"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411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持久化技术基础</a:t>
            </a:r>
          </a:p>
        </p:txBody>
      </p:sp>
      <p:sp>
        <p:nvSpPr>
          <p:cNvPr id="282627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657225" y="1628775"/>
            <a:ext cx="8218488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800" dirty="0">
                <a:cs typeface="+mn-ea"/>
                <a:sym typeface="+mn-lt"/>
              </a:rPr>
              <a:t>1</a:t>
            </a:r>
            <a:r>
              <a:rPr lang="zh-CN" altLang="en-US" sz="2800" dirty="0">
                <a:cs typeface="+mn-ea"/>
                <a:sym typeface="+mn-lt"/>
              </a:rPr>
              <a:t>、</a:t>
            </a:r>
            <a:r>
              <a:rPr lang="en-US" altLang="zh-CN" sz="2800" dirty="0" err="1">
                <a:cs typeface="+mn-ea"/>
                <a:sym typeface="+mn-lt"/>
              </a:rPr>
              <a:t>MyBatis</a:t>
            </a:r>
            <a:r>
              <a:rPr lang="zh-CN" altLang="en-US" sz="2800" dirty="0">
                <a:cs typeface="+mn-ea"/>
                <a:sym typeface="+mn-lt"/>
              </a:rPr>
              <a:t>开发入门</a:t>
            </a:r>
            <a:endParaRPr lang="en-US" altLang="zh-CN" sz="2800" dirty="0">
              <a:cs typeface="+mn-ea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>
                <a:cs typeface="+mn-ea"/>
                <a:sym typeface="+mn-lt"/>
              </a:rPr>
              <a:t>2</a:t>
            </a:r>
            <a:r>
              <a:rPr lang="zh-CN" altLang="en-US" sz="2800" dirty="0">
                <a:cs typeface="+mn-ea"/>
                <a:sym typeface="+mn-lt"/>
              </a:rPr>
              <a:t>、</a:t>
            </a:r>
            <a:r>
              <a:rPr lang="en-US" altLang="zh-CN" sz="2800" dirty="0" err="1">
                <a:cs typeface="+mn-ea"/>
                <a:sym typeface="+mn-lt"/>
              </a:rPr>
              <a:t>MyBatis</a:t>
            </a:r>
            <a:r>
              <a:rPr lang="zh-CN" altLang="en-US" sz="2800" dirty="0">
                <a:cs typeface="+mn-ea"/>
                <a:sym typeface="+mn-lt"/>
              </a:rPr>
              <a:t>映射器</a:t>
            </a:r>
            <a:endParaRPr lang="en-US" altLang="zh-CN" sz="2800" dirty="0">
              <a:cs typeface="+mn-ea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>
                <a:cs typeface="+mn-ea"/>
                <a:sym typeface="+mn-lt"/>
              </a:rPr>
              <a:t>3</a:t>
            </a:r>
            <a:r>
              <a:rPr lang="zh-CN" altLang="en-US" sz="2800" dirty="0">
                <a:cs typeface="+mn-ea"/>
                <a:sym typeface="+mn-lt"/>
              </a:rPr>
              <a:t>、动态</a:t>
            </a:r>
            <a:r>
              <a:rPr lang="en-US" altLang="zh-CN" sz="2800" dirty="0">
                <a:cs typeface="+mn-ea"/>
                <a:sym typeface="+mn-lt"/>
              </a:rPr>
              <a:t>SQL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>
                <a:cs typeface="+mn-ea"/>
                <a:sym typeface="+mn-lt"/>
              </a:rPr>
              <a:t>*</a:t>
            </a:r>
            <a:r>
              <a:rPr lang="en-US" altLang="zh-CN" sz="2800">
                <a:cs typeface="+mn-ea"/>
                <a:sym typeface="+mn-lt"/>
              </a:rPr>
              <a:t>4</a:t>
            </a:r>
            <a:r>
              <a:rPr lang="zh-CN" altLang="en-US" sz="2800" dirty="0">
                <a:cs typeface="+mn-ea"/>
                <a:sym typeface="+mn-lt"/>
              </a:rPr>
              <a:t>、</a:t>
            </a:r>
            <a:r>
              <a:rPr lang="en-US" altLang="zh-CN" sz="2800" dirty="0">
                <a:cs typeface="+mn-ea"/>
                <a:sym typeface="+mn-lt"/>
              </a:rPr>
              <a:t>Hibernate</a:t>
            </a:r>
            <a:r>
              <a:rPr lang="zh-CN" altLang="en-US" sz="2800" dirty="0">
                <a:cs typeface="+mn-ea"/>
                <a:sym typeface="+mn-lt"/>
              </a:rPr>
              <a:t>开发入门</a:t>
            </a:r>
            <a:endParaRPr lang="en-US" altLang="zh-CN" sz="28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108969-E04C-4876-8F48-B25CD364F41E}"/>
              </a:ext>
            </a:extLst>
          </p:cNvPr>
          <p:cNvSpPr txBox="1"/>
          <p:nvPr/>
        </p:nvSpPr>
        <p:spPr>
          <a:xfrm>
            <a:off x="899592" y="5420409"/>
            <a:ext cx="763284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参考书目：</a:t>
            </a:r>
            <a:endParaRPr lang="en-US" altLang="zh-CN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defRPr/>
            </a:pPr>
            <a:r>
              <a:rPr lang="en-US" altLang="zh-CN" sz="24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Java EE</a:t>
            </a:r>
            <a:r>
              <a:rPr lang="zh-CN" altLang="en-US" sz="24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框架整合开发入门到实战</a:t>
            </a:r>
            <a:r>
              <a:rPr lang="en-US" altLang="zh-CN" sz="24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en-US" altLang="zh-CN" sz="2400" b="1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Spring+Spring</a:t>
            </a:r>
            <a:r>
              <a:rPr lang="en-US" altLang="zh-CN" sz="24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 b="1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MVC+MyBatis</a:t>
            </a:r>
            <a:r>
              <a:rPr lang="zh-CN" altLang="en-US" sz="24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（微课版）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3">
            <a:extLst>
              <a:ext uri="{FF2B5EF4-FFF2-40B4-BE49-F238E27FC236}">
                <a16:creationId xmlns:a16="http://schemas.microsoft.com/office/drawing/2014/main" id="{097210C1-ACAA-482E-91BE-788561D7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620688"/>
            <a:ext cx="7772400" cy="51514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．创建应用并导入相关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JAR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包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723" name="文本框 4">
            <a:extLst>
              <a:ext uri="{FF2B5EF4-FFF2-40B4-BE49-F238E27FC236}">
                <a16:creationId xmlns:a16="http://schemas.microsoft.com/office/drawing/2014/main" id="{C2EFD78E-4026-43D5-A22D-09710667B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63" y="1700213"/>
            <a:ext cx="90360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创建一个名为</a:t>
            </a: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JavaEECH06-withSpring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Web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应用，并将</a:t>
            </a: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JAR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导入到</a:t>
            </a: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/ WEB-INF/lib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目录下。</a:t>
            </a:r>
            <a:endParaRPr lang="zh-CN" altLang="en-US" sz="24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B3FD656-B901-47B2-8174-D917E57E8E28}"/>
              </a:ext>
            </a:extLst>
          </p:cNvPr>
          <p:cNvSpPr txBox="1">
            <a:spLocks/>
          </p:cNvSpPr>
          <p:nvPr/>
        </p:nvSpPr>
        <p:spPr bwMode="auto">
          <a:xfrm>
            <a:off x="251520" y="3096444"/>
            <a:ext cx="7772400" cy="515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800" kern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zh-CN" sz="2800" kern="0">
                <a:latin typeface="+mn-lt"/>
                <a:ea typeface="+mn-ea"/>
                <a:cs typeface="+mn-ea"/>
                <a:sym typeface="+mn-lt"/>
              </a:rPr>
              <a:t>．创建持久化类</a:t>
            </a:r>
            <a:endParaRPr lang="zh-CN" altLang="en-US" sz="2800" kern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3">
            <a:extLst>
              <a:ext uri="{FF2B5EF4-FFF2-40B4-BE49-F238E27FC236}">
                <a16:creationId xmlns:a16="http://schemas.microsoft.com/office/drawing/2014/main" id="{CB9309DA-18B0-4815-B667-E54DA7C39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4175969"/>
            <a:ext cx="88582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在</a:t>
            </a:r>
            <a:r>
              <a:rPr lang="en-US" altLang="zh-CN" sz="2400" b="1" dirty="0" err="1">
                <a:latin typeface="+mn-lt"/>
                <a:ea typeface="+mn-ea"/>
                <a:cs typeface="+mn-ea"/>
                <a:sym typeface="+mn-lt"/>
              </a:rPr>
              <a:t>src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目录下，创建一个名为</a:t>
            </a:r>
            <a:r>
              <a:rPr lang="en-US" altLang="zh-CN" sz="2400" b="1" dirty="0" err="1">
                <a:latin typeface="+mn-lt"/>
                <a:ea typeface="+mn-ea"/>
                <a:cs typeface="+mn-ea"/>
                <a:sym typeface="+mn-lt"/>
              </a:rPr>
              <a:t>com.po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的包，将持久化类复制到包中。</a:t>
            </a:r>
            <a:endParaRPr lang="zh-CN" altLang="en-US" sz="24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E70CF9-B604-4D65-A8E6-5CC78D221F6E}"/>
              </a:ext>
            </a:extLst>
          </p:cNvPr>
          <p:cNvSpPr txBox="1"/>
          <p:nvPr/>
        </p:nvSpPr>
        <p:spPr>
          <a:xfrm>
            <a:off x="5724128" y="-1033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</a:t>
            </a:r>
            <a:r>
              <a:rPr lang="en-US" altLang="zh-CN" dirty="0"/>
              <a:t>JavaEECH06-withSpring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02D911D7-445E-4501-96D5-89FDA2F8A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548680"/>
            <a:ext cx="7772400" cy="65916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．创建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SQL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映射文件和</a:t>
            </a:r>
            <a:r>
              <a:rPr lang="en-US" altLang="zh-CN" sz="2800" dirty="0" err="1"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核心配置文件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771" name="文本框 3">
            <a:extLst>
              <a:ext uri="{FF2B5EF4-FFF2-40B4-BE49-F238E27FC236}">
                <a16:creationId xmlns:a16="http://schemas.microsoft.com/office/drawing/2014/main" id="{BB178C2C-B553-4278-A56E-65FA12102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28775"/>
            <a:ext cx="87852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在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src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目录下，创建一个名为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com.mybatis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的包，在该包中创建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核心配置文件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mybatis-config.xml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SQL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映射文件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UserMapper.xml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。</a:t>
            </a:r>
            <a:endParaRPr lang="zh-CN" altLang="en-US" sz="2400" b="1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6EA149C-4D85-45C4-AD2E-3084298FB391}"/>
              </a:ext>
            </a:extLst>
          </p:cNvPr>
          <p:cNvSpPr txBox="1">
            <a:spLocks/>
          </p:cNvSpPr>
          <p:nvPr/>
        </p:nvSpPr>
        <p:spPr bwMode="auto">
          <a:xfrm>
            <a:off x="286139" y="3068960"/>
            <a:ext cx="7772400" cy="515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800" kern="0"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zh-CN" sz="2800" kern="0">
                <a:latin typeface="+mn-lt"/>
                <a:ea typeface="+mn-ea"/>
                <a:cs typeface="+mn-ea"/>
                <a:sym typeface="+mn-lt"/>
              </a:rPr>
              <a:t>．创建数据访问接口</a:t>
            </a:r>
            <a:endParaRPr lang="zh-CN" altLang="en-US" sz="2800" kern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3">
            <a:extLst>
              <a:ext uri="{FF2B5EF4-FFF2-40B4-BE49-F238E27FC236}">
                <a16:creationId xmlns:a16="http://schemas.microsoft.com/office/drawing/2014/main" id="{395F3B2B-9F7A-402B-9E93-778C6BAD9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007" y="3932585"/>
            <a:ext cx="88566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在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src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目录下，创建一个名为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com.dao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的包，在该包中创建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UserDao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接口，并将接口使用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@Mapper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注解为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Mapper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，接口中的方法与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SQL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映射文件一致。</a:t>
            </a:r>
            <a:endParaRPr lang="zh-CN" altLang="en-US" sz="2400" b="1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1E84D1-9012-478F-BF74-231582BB7E74}"/>
              </a:ext>
            </a:extLst>
          </p:cNvPr>
          <p:cNvSpPr txBox="1"/>
          <p:nvPr/>
        </p:nvSpPr>
        <p:spPr>
          <a:xfrm>
            <a:off x="5724128" y="-1033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</a:t>
            </a:r>
            <a:r>
              <a:rPr lang="en-US" altLang="zh-CN" dirty="0"/>
              <a:t>JavaEECH06-withSpring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1BDE8E64-83CE-4258-96F1-81B84267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50" y="620688"/>
            <a:ext cx="7772400" cy="443136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．创建日志文件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819" name="文本框 3">
            <a:extLst>
              <a:ext uri="{FF2B5EF4-FFF2-40B4-BE49-F238E27FC236}">
                <a16:creationId xmlns:a16="http://schemas.microsoft.com/office/drawing/2014/main" id="{07632A9A-F5D6-4471-9DF9-77BB6772D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28775"/>
            <a:ext cx="8785225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在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src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目录下，创建日志文件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log4j.properties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，文件内容如下：</a:t>
            </a:r>
          </a:p>
          <a:p>
            <a:endParaRPr lang="en-US" altLang="zh-CN" b="1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# Global logging configuration</a:t>
            </a:r>
            <a:endParaRPr lang="zh-CN" altLang="zh-CN" b="1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log4j.rootLogger=ERROR, stdout</a:t>
            </a:r>
            <a:endParaRPr lang="zh-CN" altLang="zh-CN" b="1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# MyBatis logging configuration...</a:t>
            </a:r>
            <a:endParaRPr lang="zh-CN" altLang="zh-CN" b="1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log4j.logger.com.dao=DEBUG</a:t>
            </a:r>
            <a:endParaRPr lang="zh-CN" altLang="zh-CN" b="1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# Console output...</a:t>
            </a:r>
            <a:endParaRPr lang="zh-CN" altLang="zh-CN" b="1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log4j.appender.stdout=org.apache.log4j.ConsoleAppender</a:t>
            </a:r>
            <a:endParaRPr lang="zh-CN" altLang="zh-CN" b="1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log4j.appender.stdout.layout=org.apache.log4j.PatternLayout</a:t>
            </a:r>
            <a:endParaRPr lang="zh-CN" altLang="zh-CN" b="1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log4j.appender.stdout.layout.ConversionPattern=%5p [%t] - %m%n</a:t>
            </a:r>
            <a:endParaRPr lang="zh-CN" altLang="en-US" b="1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C918F8-1AFE-4850-8AB1-CD8700E831F1}"/>
              </a:ext>
            </a:extLst>
          </p:cNvPr>
          <p:cNvSpPr txBox="1"/>
          <p:nvPr/>
        </p:nvSpPr>
        <p:spPr>
          <a:xfrm>
            <a:off x="5724128" y="-1033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</a:t>
            </a:r>
            <a:r>
              <a:rPr lang="en-US" altLang="zh-CN" dirty="0"/>
              <a:t>JavaEECH06-withSpring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54095B35-7DB1-437D-9D04-855DD49C5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405" y="620688"/>
            <a:ext cx="7772400" cy="51514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6.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创建控制层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843" name="文本框 3">
            <a:extLst>
              <a:ext uri="{FF2B5EF4-FFF2-40B4-BE49-F238E27FC236}">
                <a16:creationId xmlns:a16="http://schemas.microsoft.com/office/drawing/2014/main" id="{145EE7DE-D764-421B-A11B-145A37B37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28775"/>
            <a:ext cx="8785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在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src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目录下，创建一个名为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com.controller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的包，在包中创建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UserController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类，在该类中调用数据访问接口中的方法。</a:t>
            </a:r>
            <a:endParaRPr lang="zh-CN" altLang="en-US" sz="2400" b="1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22A3D85-0500-4F66-9718-32B3A89EFE1B}"/>
              </a:ext>
            </a:extLst>
          </p:cNvPr>
          <p:cNvSpPr txBox="1">
            <a:spLocks/>
          </p:cNvSpPr>
          <p:nvPr/>
        </p:nvSpPr>
        <p:spPr bwMode="auto">
          <a:xfrm>
            <a:off x="179512" y="2852936"/>
            <a:ext cx="7772400" cy="659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800" kern="0">
                <a:latin typeface="+mn-lt"/>
                <a:ea typeface="+mn-ea"/>
                <a:cs typeface="+mn-ea"/>
                <a:sym typeface="+mn-lt"/>
              </a:rPr>
              <a:t>7.</a:t>
            </a:r>
            <a:r>
              <a:rPr lang="zh-CN" altLang="zh-CN" sz="2800" kern="0">
                <a:latin typeface="+mn-lt"/>
                <a:ea typeface="+mn-ea"/>
                <a:cs typeface="+mn-ea"/>
                <a:sym typeface="+mn-lt"/>
              </a:rPr>
              <a:t>创建</a:t>
            </a:r>
            <a:r>
              <a:rPr lang="en-US" altLang="zh-CN" sz="2800" kern="0">
                <a:latin typeface="+mn-lt"/>
                <a:ea typeface="+mn-ea"/>
                <a:cs typeface="+mn-ea"/>
                <a:sym typeface="+mn-lt"/>
              </a:rPr>
              <a:t>Spring</a:t>
            </a:r>
            <a:r>
              <a:rPr lang="zh-CN" altLang="zh-CN" sz="2800" kern="0">
                <a:latin typeface="+mn-lt"/>
                <a:ea typeface="+mn-ea"/>
                <a:cs typeface="+mn-ea"/>
                <a:sym typeface="+mn-lt"/>
              </a:rPr>
              <a:t>的配置文件</a:t>
            </a:r>
            <a:endParaRPr lang="zh-CN" altLang="en-US" sz="2800" kern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3">
            <a:extLst>
              <a:ext uri="{FF2B5EF4-FFF2-40B4-BE49-F238E27FC236}">
                <a16:creationId xmlns:a16="http://schemas.microsoft.com/office/drawing/2014/main" id="{D020CA84-DF90-4B70-9F05-8B6400F1C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09" y="3933031"/>
            <a:ext cx="86423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在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src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目录下，创建配置文件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applicationContext.xml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。在配置文件中配置数据源、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工厂以及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Mapper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代理开发等信息。</a:t>
            </a:r>
            <a:endParaRPr lang="zh-CN" altLang="en-US" sz="2400" b="1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0B29FC-E96D-405F-B51C-D8EB6F2E3FFC}"/>
              </a:ext>
            </a:extLst>
          </p:cNvPr>
          <p:cNvSpPr txBox="1"/>
          <p:nvPr/>
        </p:nvSpPr>
        <p:spPr>
          <a:xfrm>
            <a:off x="5724128" y="-1033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</a:t>
            </a:r>
            <a:r>
              <a:rPr lang="en-US" altLang="zh-CN" dirty="0"/>
              <a:t>JavaEECH06-withSpring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3F9AFD74-6DBC-49AB-AFDA-C109A4480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11" y="548680"/>
            <a:ext cx="8229600" cy="5619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8.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创建测试类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891" name="文本框 3">
            <a:extLst>
              <a:ext uri="{FF2B5EF4-FFF2-40B4-BE49-F238E27FC236}">
                <a16:creationId xmlns:a16="http://schemas.microsoft.com/office/drawing/2014/main" id="{02480F36-86FA-4D71-BEC1-CC68BCBF4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9" y="1501156"/>
            <a:ext cx="8713788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b="1" dirty="0">
                <a:latin typeface="+mn-lt"/>
                <a:ea typeface="+mn-ea"/>
                <a:cs typeface="+mn-ea"/>
                <a:sym typeface="+mn-lt"/>
              </a:rPr>
              <a:t>在包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com.controller</a:t>
            </a:r>
            <a:r>
              <a:rPr lang="zh-CN" altLang="zh-CN" b="1" dirty="0">
                <a:latin typeface="+mn-lt"/>
                <a:ea typeface="+mn-ea"/>
                <a:cs typeface="+mn-ea"/>
                <a:sym typeface="+mn-lt"/>
              </a:rPr>
              <a:t>中，创建测试类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TestController</a:t>
            </a:r>
            <a:r>
              <a:rPr lang="zh-CN" altLang="zh-CN" b="1" dirty="0">
                <a:latin typeface="+mn-lt"/>
                <a:ea typeface="+mn-ea"/>
                <a:cs typeface="+mn-ea"/>
                <a:sym typeface="+mn-lt"/>
              </a:rPr>
              <a:t>，代码如下：</a:t>
            </a:r>
          </a:p>
          <a:p>
            <a:r>
              <a:rPr lang="en-US" altLang="zh-CN" sz="1400" b="1" dirty="0">
                <a:latin typeface="+mn-lt"/>
                <a:ea typeface="+mn-ea"/>
                <a:cs typeface="+mn-ea"/>
                <a:sym typeface="+mn-lt"/>
              </a:rPr>
              <a:t>package </a:t>
            </a:r>
            <a:r>
              <a:rPr lang="en-US" altLang="zh-CN" sz="1400" b="1" dirty="0" err="1">
                <a:latin typeface="+mn-lt"/>
                <a:ea typeface="+mn-ea"/>
                <a:cs typeface="+mn-ea"/>
                <a:sym typeface="+mn-lt"/>
              </a:rPr>
              <a:t>com.controller</a:t>
            </a:r>
            <a:r>
              <a:rPr lang="en-US" altLang="zh-CN" sz="1400" b="1" dirty="0">
                <a:latin typeface="+mn-lt"/>
                <a:ea typeface="+mn-ea"/>
                <a:cs typeface="+mn-ea"/>
                <a:sym typeface="+mn-lt"/>
              </a:rPr>
              <a:t>;</a:t>
            </a:r>
            <a:endParaRPr lang="zh-CN" altLang="zh-CN" sz="1400" b="1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b="1" dirty="0">
                <a:latin typeface="+mn-lt"/>
                <a:ea typeface="+mn-ea"/>
                <a:cs typeface="+mn-ea"/>
                <a:sym typeface="+mn-lt"/>
              </a:rPr>
              <a:t>import </a:t>
            </a:r>
            <a:r>
              <a:rPr lang="en-US" altLang="zh-CN" sz="1400" b="1" dirty="0" err="1">
                <a:latin typeface="+mn-lt"/>
                <a:ea typeface="+mn-ea"/>
                <a:cs typeface="+mn-ea"/>
                <a:sym typeface="+mn-lt"/>
              </a:rPr>
              <a:t>org.springframework.context.ApplicationContext</a:t>
            </a:r>
            <a:r>
              <a:rPr lang="en-US" altLang="zh-CN" sz="1400" b="1" dirty="0">
                <a:latin typeface="+mn-lt"/>
                <a:ea typeface="+mn-ea"/>
                <a:cs typeface="+mn-ea"/>
                <a:sym typeface="+mn-lt"/>
              </a:rPr>
              <a:t>;</a:t>
            </a:r>
            <a:endParaRPr lang="zh-CN" altLang="zh-CN" sz="1400" b="1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b="1" dirty="0">
                <a:latin typeface="+mn-lt"/>
                <a:ea typeface="+mn-ea"/>
                <a:cs typeface="+mn-ea"/>
                <a:sym typeface="+mn-lt"/>
              </a:rPr>
              <a:t>import org.springframework.context.support.ClassPathXmlApplicationContext;</a:t>
            </a:r>
            <a:endParaRPr lang="zh-CN" altLang="zh-CN" sz="1400" b="1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b="1" dirty="0">
                <a:latin typeface="+mn-lt"/>
                <a:ea typeface="+mn-ea"/>
                <a:cs typeface="+mn-ea"/>
                <a:sym typeface="+mn-lt"/>
              </a:rPr>
              <a:t>public class </a:t>
            </a:r>
            <a:r>
              <a:rPr lang="en-US" altLang="zh-CN" sz="1400" b="1" dirty="0" err="1">
                <a:latin typeface="+mn-lt"/>
                <a:ea typeface="+mn-ea"/>
                <a:cs typeface="+mn-ea"/>
                <a:sym typeface="+mn-lt"/>
              </a:rPr>
              <a:t>TestController</a:t>
            </a:r>
            <a:r>
              <a:rPr lang="en-US" altLang="zh-CN" sz="1400" b="1" dirty="0">
                <a:latin typeface="+mn-lt"/>
                <a:ea typeface="+mn-ea"/>
                <a:cs typeface="+mn-ea"/>
                <a:sym typeface="+mn-lt"/>
              </a:rPr>
              <a:t> {</a:t>
            </a:r>
            <a:endParaRPr lang="zh-CN" altLang="zh-CN" sz="1400" b="1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b="1" dirty="0">
                <a:latin typeface="+mn-lt"/>
                <a:ea typeface="+mn-ea"/>
                <a:cs typeface="+mn-ea"/>
                <a:sym typeface="+mn-lt"/>
              </a:rPr>
              <a:t>	public static void main(String[] </a:t>
            </a:r>
            <a:r>
              <a:rPr lang="en-US" altLang="zh-CN" sz="1400" b="1" dirty="0" err="1">
                <a:latin typeface="+mn-lt"/>
                <a:ea typeface="+mn-ea"/>
                <a:cs typeface="+mn-ea"/>
                <a:sym typeface="+mn-lt"/>
              </a:rPr>
              <a:t>args</a:t>
            </a:r>
            <a:r>
              <a:rPr lang="en-US" altLang="zh-CN" sz="1400" b="1" dirty="0">
                <a:latin typeface="+mn-lt"/>
                <a:ea typeface="+mn-ea"/>
                <a:cs typeface="+mn-ea"/>
                <a:sym typeface="+mn-lt"/>
              </a:rPr>
              <a:t>) {</a:t>
            </a:r>
            <a:endParaRPr lang="zh-CN" altLang="zh-CN" sz="1400" b="1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b="1" dirty="0">
                <a:latin typeface="+mn-lt"/>
                <a:ea typeface="+mn-ea"/>
                <a:cs typeface="+mn-ea"/>
                <a:sym typeface="+mn-lt"/>
              </a:rPr>
              <a:t>		</a:t>
            </a:r>
            <a:r>
              <a:rPr lang="en-US" altLang="zh-CN" sz="1400" b="1" dirty="0" err="1">
                <a:latin typeface="+mn-lt"/>
                <a:ea typeface="+mn-ea"/>
                <a:cs typeface="+mn-ea"/>
                <a:sym typeface="+mn-lt"/>
              </a:rPr>
              <a:t>ApplicationContext</a:t>
            </a:r>
            <a:r>
              <a:rPr lang="en-US" altLang="zh-CN" sz="1400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400" b="1" dirty="0" err="1">
                <a:latin typeface="+mn-lt"/>
                <a:ea typeface="+mn-ea"/>
                <a:cs typeface="+mn-ea"/>
                <a:sym typeface="+mn-lt"/>
              </a:rPr>
              <a:t>appCon</a:t>
            </a:r>
            <a:r>
              <a:rPr lang="en-US" altLang="zh-CN" sz="1400" b="1" dirty="0">
                <a:latin typeface="+mn-lt"/>
                <a:ea typeface="+mn-ea"/>
                <a:cs typeface="+mn-ea"/>
                <a:sym typeface="+mn-lt"/>
              </a:rPr>
              <a:t> = new </a:t>
            </a:r>
            <a:r>
              <a:rPr lang="en-US" altLang="zh-CN" sz="1400" b="1" dirty="0" err="1">
                <a:latin typeface="+mn-lt"/>
                <a:ea typeface="+mn-ea"/>
                <a:cs typeface="+mn-ea"/>
                <a:sym typeface="+mn-lt"/>
              </a:rPr>
              <a:t>ClassPathXmlApplicationContext</a:t>
            </a:r>
            <a:r>
              <a:rPr lang="en-US" altLang="zh-CN" sz="1400" b="1" dirty="0">
                <a:latin typeface="+mn-lt"/>
                <a:ea typeface="+mn-ea"/>
                <a:cs typeface="+mn-ea"/>
                <a:sym typeface="+mn-lt"/>
              </a:rPr>
              <a:t>("applicationContext.xml");</a:t>
            </a:r>
            <a:endParaRPr lang="zh-CN" altLang="zh-CN" sz="1400" b="1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b="1" dirty="0">
                <a:latin typeface="+mn-lt"/>
                <a:ea typeface="+mn-ea"/>
                <a:cs typeface="+mn-ea"/>
                <a:sym typeface="+mn-lt"/>
              </a:rPr>
              <a:t>		</a:t>
            </a:r>
            <a:r>
              <a:rPr lang="en-US" altLang="zh-CN" sz="1400" b="1" dirty="0" err="1">
                <a:latin typeface="+mn-lt"/>
                <a:ea typeface="+mn-ea"/>
                <a:cs typeface="+mn-ea"/>
                <a:sym typeface="+mn-lt"/>
              </a:rPr>
              <a:t>UserController</a:t>
            </a:r>
            <a:r>
              <a:rPr lang="en-US" altLang="zh-CN" sz="1400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400" b="1" dirty="0" err="1">
                <a:latin typeface="+mn-lt"/>
                <a:ea typeface="+mn-ea"/>
                <a:cs typeface="+mn-ea"/>
                <a:sym typeface="+mn-lt"/>
              </a:rPr>
              <a:t>uc</a:t>
            </a:r>
            <a:r>
              <a:rPr lang="en-US" altLang="zh-CN" sz="1400" b="1" dirty="0">
                <a:latin typeface="+mn-lt"/>
                <a:ea typeface="+mn-ea"/>
                <a:cs typeface="+mn-ea"/>
                <a:sym typeface="+mn-lt"/>
              </a:rPr>
              <a:t> = (</a:t>
            </a:r>
            <a:r>
              <a:rPr lang="en-US" altLang="zh-CN" sz="1400" b="1" dirty="0" err="1">
                <a:latin typeface="+mn-lt"/>
                <a:ea typeface="+mn-ea"/>
                <a:cs typeface="+mn-ea"/>
                <a:sym typeface="+mn-lt"/>
              </a:rPr>
              <a:t>UserController</a:t>
            </a:r>
            <a:r>
              <a:rPr lang="en-US" altLang="zh-CN" sz="1400" b="1" dirty="0">
                <a:latin typeface="+mn-lt"/>
                <a:ea typeface="+mn-ea"/>
                <a:cs typeface="+mn-ea"/>
                <a:sym typeface="+mn-lt"/>
              </a:rPr>
              <a:t>)</a:t>
            </a:r>
            <a:r>
              <a:rPr lang="en-US" altLang="zh-CN" sz="1400" b="1" dirty="0" err="1">
                <a:latin typeface="+mn-lt"/>
                <a:ea typeface="+mn-ea"/>
                <a:cs typeface="+mn-ea"/>
                <a:sym typeface="+mn-lt"/>
              </a:rPr>
              <a:t>appCon.getBean</a:t>
            </a:r>
            <a:r>
              <a:rPr lang="en-US" altLang="zh-CN" sz="1400" b="1" dirty="0">
                <a:latin typeface="+mn-lt"/>
                <a:ea typeface="+mn-ea"/>
                <a:cs typeface="+mn-ea"/>
                <a:sym typeface="+mn-lt"/>
              </a:rPr>
              <a:t>("</a:t>
            </a:r>
            <a:r>
              <a:rPr lang="en-US" altLang="zh-CN" sz="1400" b="1" dirty="0" err="1">
                <a:latin typeface="+mn-lt"/>
                <a:ea typeface="+mn-ea"/>
                <a:cs typeface="+mn-ea"/>
                <a:sym typeface="+mn-lt"/>
              </a:rPr>
              <a:t>userController</a:t>
            </a:r>
            <a:r>
              <a:rPr lang="en-US" altLang="zh-CN" sz="1400" b="1" dirty="0">
                <a:latin typeface="+mn-lt"/>
                <a:ea typeface="+mn-ea"/>
                <a:cs typeface="+mn-ea"/>
                <a:sym typeface="+mn-lt"/>
              </a:rPr>
              <a:t>");</a:t>
            </a:r>
            <a:endParaRPr lang="zh-CN" altLang="zh-CN" sz="1400" b="1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b="1" dirty="0">
                <a:latin typeface="+mn-lt"/>
                <a:ea typeface="+mn-ea"/>
                <a:cs typeface="+mn-ea"/>
                <a:sym typeface="+mn-lt"/>
              </a:rPr>
              <a:t>		</a:t>
            </a:r>
            <a:r>
              <a:rPr lang="en-US" altLang="zh-CN" sz="1400" b="1" dirty="0" err="1">
                <a:latin typeface="+mn-lt"/>
                <a:ea typeface="+mn-ea"/>
                <a:cs typeface="+mn-ea"/>
                <a:sym typeface="+mn-lt"/>
              </a:rPr>
              <a:t>uc.test</a:t>
            </a:r>
            <a:r>
              <a:rPr lang="en-US" altLang="zh-CN" sz="1400" b="1" dirty="0">
                <a:latin typeface="+mn-lt"/>
                <a:ea typeface="+mn-ea"/>
                <a:cs typeface="+mn-ea"/>
                <a:sym typeface="+mn-lt"/>
              </a:rPr>
              <a:t>();</a:t>
            </a:r>
            <a:endParaRPr lang="zh-CN" altLang="zh-CN" sz="1400" b="1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b="1" dirty="0">
                <a:latin typeface="+mn-lt"/>
                <a:ea typeface="+mn-ea"/>
                <a:cs typeface="+mn-ea"/>
                <a:sym typeface="+mn-lt"/>
              </a:rPr>
              <a:t>	}</a:t>
            </a:r>
            <a:endParaRPr lang="zh-CN" altLang="zh-CN" sz="1400" b="1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400" b="1" dirty="0">
                <a:latin typeface="+mn-lt"/>
                <a:ea typeface="+mn-ea"/>
                <a:cs typeface="+mn-ea"/>
                <a:sym typeface="+mn-lt"/>
              </a:rPr>
              <a:t>}</a:t>
            </a:r>
            <a:endParaRPr lang="zh-CN" altLang="en-US" sz="14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7892" name="Picture 2">
            <a:extLst>
              <a:ext uri="{FF2B5EF4-FFF2-40B4-BE49-F238E27FC236}">
                <a16:creationId xmlns:a16="http://schemas.microsoft.com/office/drawing/2014/main" id="{CEA5A330-90C0-4C48-8927-60CFD1E47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221088"/>
            <a:ext cx="28479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BBA573F-EC73-4511-BE79-BE6202E34085}"/>
              </a:ext>
            </a:extLst>
          </p:cNvPr>
          <p:cNvSpPr txBox="1"/>
          <p:nvPr/>
        </p:nvSpPr>
        <p:spPr>
          <a:xfrm>
            <a:off x="5724128" y="-1033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</a:t>
            </a:r>
            <a:r>
              <a:rPr lang="en-US" altLang="zh-CN" dirty="0"/>
              <a:t>JavaEECH06-withSpring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6061828F-0D83-4009-8CF5-7DCC54C3C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609600"/>
            <a:ext cx="8424936" cy="73116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7-1.6  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使用</a:t>
            </a:r>
            <a:r>
              <a:rPr lang="en-US" altLang="zh-CN" sz="2800" dirty="0" err="1"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 Generator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插件自动生成映射文件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915" name="文本框 3">
            <a:extLst>
              <a:ext uri="{FF2B5EF4-FFF2-40B4-BE49-F238E27FC236}">
                <a16:creationId xmlns:a16="http://schemas.microsoft.com/office/drawing/2014/main" id="{80F37BEB-E68D-4659-9EF0-74D4FE508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844675"/>
            <a:ext cx="878522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使用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MyBatis Generator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插件自动生成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所需要的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DAO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接口、实体模型类、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Mapping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映射文件，将生成的代码复制到项目工程中即可，把更多精力放在业务逻辑上。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MyBatis Generator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有三种常用方法自动生成代码：</a:t>
            </a:r>
            <a:r>
              <a:rPr lang="zh-CN" altLang="zh-CN" sz="24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命令行、</a:t>
            </a:r>
            <a:r>
              <a:rPr lang="en-US" altLang="zh-CN" sz="24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Eclipse</a:t>
            </a:r>
            <a:r>
              <a:rPr lang="zh-CN" altLang="zh-CN" sz="24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插件和</a:t>
            </a:r>
            <a:r>
              <a:rPr lang="en-US" altLang="zh-CN" sz="24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Maven</a:t>
            </a:r>
            <a:r>
              <a:rPr lang="zh-CN" altLang="zh-CN" sz="24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插件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。本节使用比较简单的方法（命令行）自动生成相关代码。</a:t>
            </a:r>
            <a:endParaRPr lang="zh-CN" altLang="en-US" sz="2400" b="1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E67D5CC1-BB1F-4201-86D6-1632B72F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692696"/>
            <a:ext cx="7772400" cy="51514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．准备相关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JAR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包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39" name="文本框 3">
            <a:extLst>
              <a:ext uri="{FF2B5EF4-FFF2-40B4-BE49-F238E27FC236}">
                <a16:creationId xmlns:a16="http://schemas.microsoft.com/office/drawing/2014/main" id="{FB40E1FF-4B08-4FEA-B47B-9BCB2EA4C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628775"/>
            <a:ext cx="87852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需要准备的</a:t>
            </a: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JAR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包：</a:t>
            </a: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mysql-connector-java-5.1.45-bin.jar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mybatis-generator-core-1.3.1.jar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http://mvnrepository.com/artifact/org.mybatis.generator/mybatis-generator-core/1.3.6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）。</a:t>
            </a:r>
            <a:endParaRPr lang="zh-CN" altLang="en-US" sz="2400" b="1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29710A25-8716-459C-B1B3-C8A1BDE6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620688"/>
            <a:ext cx="7772400" cy="65916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．创建文件目录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963" name="文本框 3">
            <a:extLst>
              <a:ext uri="{FF2B5EF4-FFF2-40B4-BE49-F238E27FC236}">
                <a16:creationId xmlns:a16="http://schemas.microsoft.com/office/drawing/2014/main" id="{51F743CE-D2A2-4C4B-83F8-2F9375B0B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628775"/>
            <a:ext cx="896461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在某磁盘根目录下新建一个文件目录。如，</a:t>
            </a: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D:\generator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。并将</a:t>
            </a: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mysql-connector-java-5.1.45-bin.jar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mybatis-generator-core-1.3. 1.jar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文件复制到</a:t>
            </a: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generator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目录下。另外，在</a:t>
            </a: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generator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目录下，创建</a:t>
            </a:r>
            <a:r>
              <a:rPr lang="en-US" altLang="zh-CN" sz="2400" b="1" dirty="0" err="1">
                <a:latin typeface="+mn-lt"/>
                <a:ea typeface="+mn-ea"/>
                <a:cs typeface="+mn-ea"/>
                <a:sym typeface="+mn-lt"/>
              </a:rPr>
              <a:t>src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子目录存放生成的相关代码文件。</a:t>
            </a:r>
            <a:endParaRPr lang="zh-CN" altLang="en-US" sz="2400" b="1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F4D18B04-7BB4-4451-BB4A-3FB53AB7C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620688"/>
            <a:ext cx="7772400" cy="65916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．创建配置文件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987" name="文本框 3">
            <a:extLst>
              <a:ext uri="{FF2B5EF4-FFF2-40B4-BE49-F238E27FC236}">
                <a16:creationId xmlns:a16="http://schemas.microsoft.com/office/drawing/2014/main" id="{E005C692-1C0A-49D5-AE31-16953C61A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1628775"/>
            <a:ext cx="8712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在第二步创建的文件目录（</a:t>
            </a: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D:\generator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）下创建配置文件，如</a:t>
            </a: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D:\generator\generator.xml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。文件目录如图</a:t>
            </a: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7.1.6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所示。</a:t>
            </a:r>
            <a:endParaRPr lang="zh-CN" altLang="en-US" sz="24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1988" name="Picture 2">
            <a:extLst>
              <a:ext uri="{FF2B5EF4-FFF2-40B4-BE49-F238E27FC236}">
                <a16:creationId xmlns:a16="http://schemas.microsoft.com/office/drawing/2014/main" id="{5671FD5F-E30A-4722-AFAA-BB4DE7D4E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781300"/>
            <a:ext cx="242887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3236BD5C-7FFD-4792-8EC3-2A795C830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608" y="620688"/>
            <a:ext cx="7772400" cy="58715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．使用命令生成代码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011" name="文本框 3">
            <a:extLst>
              <a:ext uri="{FF2B5EF4-FFF2-40B4-BE49-F238E27FC236}">
                <a16:creationId xmlns:a16="http://schemas.microsoft.com/office/drawing/2014/main" id="{639E0E0A-0BF0-4E4C-933E-A4A5A7EE6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417638"/>
            <a:ext cx="87137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打开命令提示符，进入</a:t>
            </a: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D:\generator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，输入命令：</a:t>
            </a: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java -jar mybatis-generator-core-1.3.7.1.jar -</a:t>
            </a:r>
            <a:r>
              <a:rPr lang="en-US" altLang="zh-CN" sz="2400" b="1" dirty="0" err="1">
                <a:latin typeface="+mn-lt"/>
                <a:ea typeface="+mn-ea"/>
                <a:cs typeface="+mn-ea"/>
                <a:sym typeface="+mn-lt"/>
              </a:rPr>
              <a:t>configfile</a:t>
            </a: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 generator.xml –overwrite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，如图</a:t>
            </a: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7.1.7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所示。</a:t>
            </a:r>
            <a:endParaRPr lang="zh-CN" altLang="en-US" sz="24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3012" name="Picture 2">
            <a:extLst>
              <a:ext uri="{FF2B5EF4-FFF2-40B4-BE49-F238E27FC236}">
                <a16:creationId xmlns:a16="http://schemas.microsoft.com/office/drawing/2014/main" id="{A23515DF-7E02-401A-8C17-FF8F2FEBF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041650"/>
            <a:ext cx="8739188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67174BE1-E295-4EA0-966E-03E1512EF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20688"/>
            <a:ext cx="6878215" cy="648047"/>
          </a:xfrm>
        </p:spPr>
        <p:txBody>
          <a:bodyPr/>
          <a:lstStyle/>
          <a:p>
            <a:pPr algn="l" eaLnBrk="1" hangingPunct="1"/>
            <a: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  <a:t>7-1 </a:t>
            </a:r>
            <a:r>
              <a:rPr lang="en-US" altLang="zh-CN" sz="3200" dirty="0" err="1"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 sz="3200" dirty="0">
                <a:latin typeface="+mn-lt"/>
                <a:ea typeface="+mn-ea"/>
                <a:cs typeface="+mn-ea"/>
                <a:sym typeface="+mn-lt"/>
              </a:rPr>
              <a:t>开发入门</a:t>
            </a:r>
            <a:endParaRPr lang="zh-CN" altLang="en-US" sz="3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315" name="副标题 2">
            <a:extLst>
              <a:ext uri="{FF2B5EF4-FFF2-40B4-BE49-F238E27FC236}">
                <a16:creationId xmlns:a16="http://schemas.microsoft.com/office/drawing/2014/main" id="{6AFC4EE0-4E10-4BF5-877A-A5B10A932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913" y="1628775"/>
            <a:ext cx="6400800" cy="2357438"/>
          </a:xfrm>
        </p:spPr>
        <p:txBody>
          <a:bodyPr/>
          <a:lstStyle/>
          <a:p>
            <a:pPr algn="l" eaLnBrk="1" hangingPunct="1"/>
            <a:r>
              <a:rPr lang="zh-CN" altLang="en-US">
                <a:solidFill>
                  <a:schemeClr val="tx1"/>
                </a:solidFill>
                <a:cs typeface="+mn-ea"/>
                <a:sym typeface="+mn-lt"/>
              </a:rPr>
              <a:t>主要内容</a:t>
            </a:r>
            <a:endParaRPr lang="en-US" altLang="zh-CN">
              <a:solidFill>
                <a:schemeClr val="tx1"/>
              </a:solidFill>
              <a:cs typeface="+mn-ea"/>
              <a:sym typeface="+mn-lt"/>
            </a:endParaRPr>
          </a:p>
          <a:p>
            <a:pPr algn="l" eaLnBrk="1" hangingPunct="1"/>
            <a:r>
              <a:rPr lang="en-US" altLang="zh-CN">
                <a:solidFill>
                  <a:srgbClr val="0F06BA"/>
                </a:solidFill>
                <a:cs typeface="+mn-ea"/>
                <a:sym typeface="+mn-lt"/>
              </a:rPr>
              <a:t>    MyBatis</a:t>
            </a:r>
            <a:r>
              <a:rPr lang="zh-CN" altLang="zh-CN">
                <a:solidFill>
                  <a:srgbClr val="0F06BA"/>
                </a:solidFill>
                <a:cs typeface="+mn-ea"/>
                <a:sym typeface="+mn-lt"/>
              </a:rPr>
              <a:t>环境的构建</a:t>
            </a:r>
            <a:endParaRPr lang="en-US" altLang="zh-CN">
              <a:solidFill>
                <a:srgbClr val="0F06BA"/>
              </a:solidFill>
              <a:cs typeface="+mn-ea"/>
              <a:sym typeface="+mn-lt"/>
            </a:endParaRPr>
          </a:p>
          <a:p>
            <a:pPr algn="l" eaLnBrk="1" hangingPunct="1"/>
            <a:r>
              <a:rPr lang="en-US" altLang="zh-CN">
                <a:solidFill>
                  <a:srgbClr val="0F06BA"/>
                </a:solidFill>
                <a:cs typeface="+mn-ea"/>
                <a:sym typeface="+mn-lt"/>
              </a:rPr>
              <a:t>    MyBatis</a:t>
            </a:r>
            <a:r>
              <a:rPr lang="zh-CN" altLang="zh-CN">
                <a:solidFill>
                  <a:srgbClr val="0F06BA"/>
                </a:solidFill>
                <a:cs typeface="+mn-ea"/>
                <a:sym typeface="+mn-lt"/>
              </a:rPr>
              <a:t>的工作原理</a:t>
            </a:r>
            <a:endParaRPr lang="en-US" altLang="zh-CN">
              <a:solidFill>
                <a:srgbClr val="0F06BA"/>
              </a:solidFill>
              <a:cs typeface="+mn-ea"/>
              <a:sym typeface="+mn-lt"/>
            </a:endParaRPr>
          </a:p>
          <a:p>
            <a:pPr algn="l" eaLnBrk="1" hangingPunct="1"/>
            <a:r>
              <a:rPr lang="en-US" altLang="zh-CN">
                <a:solidFill>
                  <a:srgbClr val="0F06BA"/>
                </a:solidFill>
                <a:cs typeface="+mn-ea"/>
                <a:sym typeface="+mn-lt"/>
              </a:rPr>
              <a:t>    </a:t>
            </a:r>
            <a:r>
              <a:rPr lang="zh-CN" altLang="zh-CN">
                <a:solidFill>
                  <a:srgbClr val="0F06BA"/>
                </a:solidFill>
                <a:cs typeface="+mn-ea"/>
                <a:sym typeface="+mn-lt"/>
              </a:rPr>
              <a:t>与</a:t>
            </a:r>
            <a:r>
              <a:rPr lang="en-US" altLang="zh-CN">
                <a:solidFill>
                  <a:srgbClr val="0F06BA"/>
                </a:solidFill>
                <a:cs typeface="+mn-ea"/>
                <a:sym typeface="+mn-lt"/>
              </a:rPr>
              <a:t>Spring</a:t>
            </a:r>
            <a:r>
              <a:rPr lang="zh-CN" altLang="zh-CN">
                <a:solidFill>
                  <a:srgbClr val="0F06BA"/>
                </a:solidFill>
                <a:cs typeface="+mn-ea"/>
                <a:sym typeface="+mn-lt"/>
              </a:rPr>
              <a:t>框架的整合开发</a:t>
            </a:r>
            <a:endParaRPr lang="en-US" altLang="zh-CN">
              <a:solidFill>
                <a:srgbClr val="0F06BA"/>
              </a:solidFill>
              <a:cs typeface="+mn-ea"/>
              <a:sym typeface="+mn-lt"/>
            </a:endParaRPr>
          </a:p>
          <a:p>
            <a:pPr algn="l" eaLnBrk="1" hangingPunct="1"/>
            <a:r>
              <a:rPr lang="en-US" altLang="zh-CN">
                <a:solidFill>
                  <a:srgbClr val="0F06BA"/>
                </a:solidFill>
                <a:cs typeface="+mn-ea"/>
                <a:sym typeface="+mn-lt"/>
              </a:rPr>
              <a:t>    MyBatis</a:t>
            </a:r>
            <a:r>
              <a:rPr lang="zh-CN" altLang="zh-CN">
                <a:solidFill>
                  <a:srgbClr val="0F06BA"/>
                </a:solidFill>
                <a:cs typeface="+mn-ea"/>
                <a:sym typeface="+mn-lt"/>
              </a:rPr>
              <a:t>的入门程序</a:t>
            </a:r>
            <a:endParaRPr lang="en-US" altLang="zh-CN">
              <a:solidFill>
                <a:srgbClr val="0F06B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A1CC2BCA-40E1-43F1-A887-1E24F7C8B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188" y="692150"/>
            <a:ext cx="7772400" cy="847725"/>
          </a:xfrm>
        </p:spPr>
        <p:txBody>
          <a:bodyPr/>
          <a:lstStyle/>
          <a:p>
            <a:pPr algn="l" eaLnBrk="1" hangingPunct="1"/>
            <a: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  <a:t>7-2 </a:t>
            </a:r>
            <a:r>
              <a:rPr lang="zh-CN" altLang="zh-CN" sz="3200" dirty="0">
                <a:latin typeface="+mn-lt"/>
                <a:ea typeface="+mn-ea"/>
                <a:cs typeface="+mn-ea"/>
                <a:sym typeface="+mn-lt"/>
              </a:rPr>
              <a:t>映射器</a:t>
            </a:r>
            <a:endParaRPr lang="zh-CN" altLang="en-US" sz="3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315" name="副标题 2">
            <a:extLst>
              <a:ext uri="{FF2B5EF4-FFF2-40B4-BE49-F238E27FC236}">
                <a16:creationId xmlns:a16="http://schemas.microsoft.com/office/drawing/2014/main" id="{B842EC02-BD9C-4D55-899C-58D8AAB66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6013" y="2205038"/>
            <a:ext cx="6400800" cy="1800225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主要内容</a:t>
            </a:r>
            <a:endParaRPr lang="en-US" altLang="zh-CN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 eaLnBrk="1" hangingPunct="1"/>
            <a:r>
              <a:rPr lang="en-US" altLang="zh-CN" dirty="0">
                <a:solidFill>
                  <a:srgbClr val="0F06BA"/>
                </a:solidFill>
                <a:cs typeface="+mn-ea"/>
                <a:sym typeface="+mn-lt"/>
              </a:rPr>
              <a:t>    1. </a:t>
            </a:r>
            <a:r>
              <a:rPr lang="zh-CN" altLang="zh-CN" dirty="0">
                <a:solidFill>
                  <a:srgbClr val="0F06BA"/>
                </a:solidFill>
                <a:cs typeface="+mn-ea"/>
                <a:sym typeface="+mn-lt"/>
              </a:rPr>
              <a:t>核心配置文件</a:t>
            </a:r>
            <a:endParaRPr lang="en-US" altLang="zh-CN" dirty="0">
              <a:solidFill>
                <a:srgbClr val="0F06BA"/>
              </a:solidFill>
              <a:cs typeface="+mn-ea"/>
              <a:sym typeface="+mn-lt"/>
            </a:endParaRPr>
          </a:p>
          <a:p>
            <a:pPr algn="l" eaLnBrk="1" hangingPunct="1"/>
            <a:r>
              <a:rPr lang="en-US" altLang="zh-CN" dirty="0">
                <a:solidFill>
                  <a:srgbClr val="0F06BA"/>
                </a:solidFill>
                <a:cs typeface="+mn-ea"/>
                <a:sym typeface="+mn-lt"/>
              </a:rPr>
              <a:t>    2. SQL</a:t>
            </a:r>
            <a:r>
              <a:rPr lang="zh-CN" altLang="zh-CN" dirty="0">
                <a:solidFill>
                  <a:srgbClr val="0F06BA"/>
                </a:solidFill>
                <a:cs typeface="+mn-ea"/>
                <a:sym typeface="+mn-lt"/>
              </a:rPr>
              <a:t>映射文件</a:t>
            </a:r>
            <a:endParaRPr lang="en-US" altLang="zh-CN" dirty="0">
              <a:solidFill>
                <a:srgbClr val="0F06BA"/>
              </a:solidFill>
              <a:cs typeface="+mn-ea"/>
              <a:sym typeface="+mn-lt"/>
            </a:endParaRPr>
          </a:p>
          <a:p>
            <a:pPr algn="l" eaLnBrk="1" hangingPunct="1"/>
            <a:r>
              <a:rPr lang="en-US" altLang="zh-CN" dirty="0">
                <a:solidFill>
                  <a:srgbClr val="0F06BA"/>
                </a:solidFill>
                <a:cs typeface="+mn-ea"/>
                <a:sym typeface="+mn-lt"/>
              </a:rPr>
              <a:t>    3. </a:t>
            </a:r>
            <a:r>
              <a:rPr lang="zh-CN" altLang="zh-CN" dirty="0">
                <a:solidFill>
                  <a:srgbClr val="0F06BA"/>
                </a:solidFill>
                <a:cs typeface="+mn-ea"/>
                <a:sym typeface="+mn-lt"/>
              </a:rPr>
              <a:t>级联查询</a:t>
            </a:r>
            <a:endParaRPr lang="en-US" altLang="zh-CN" dirty="0">
              <a:solidFill>
                <a:srgbClr val="0F06B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7D724D7B-BD6C-4415-A717-6843D8F0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620688"/>
            <a:ext cx="8229600" cy="706437"/>
          </a:xfrm>
        </p:spPr>
        <p:txBody>
          <a:bodyPr/>
          <a:lstStyle/>
          <a:p>
            <a:pPr algn="l"/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7-2.1  </a:t>
            </a:r>
            <a:r>
              <a:rPr lang="en-US" altLang="zh-CN" sz="2800" dirty="0" err="1"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配置文件概述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339" name="文本框 1">
            <a:extLst>
              <a:ext uri="{FF2B5EF4-FFF2-40B4-BE49-F238E27FC236}">
                <a16:creationId xmlns:a16="http://schemas.microsoft.com/office/drawing/2014/main" id="{273048E9-1B6E-4FC7-AAC2-A9B03C886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557338"/>
            <a:ext cx="87852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   MyBatis</a:t>
            </a:r>
            <a:r>
              <a:rPr lang="zh-CN" altLang="zh-CN">
                <a:latin typeface="+mn-lt"/>
                <a:ea typeface="+mn-ea"/>
                <a:cs typeface="+mn-ea"/>
                <a:sym typeface="+mn-lt"/>
              </a:rPr>
              <a:t>的核心配置文件配置了很多影响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>
                <a:latin typeface="+mn-lt"/>
                <a:ea typeface="+mn-ea"/>
                <a:cs typeface="+mn-ea"/>
                <a:sym typeface="+mn-lt"/>
              </a:rPr>
              <a:t>行为的信息，这些信息通常只会配置在一个文件中，并且不会轻易改动。另外，与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Spring</a:t>
            </a:r>
            <a:r>
              <a:rPr lang="zh-CN" altLang="zh-CN">
                <a:latin typeface="+mn-lt"/>
                <a:ea typeface="+mn-ea"/>
                <a:cs typeface="+mn-ea"/>
                <a:sym typeface="+mn-lt"/>
              </a:rPr>
              <a:t>框架整合后，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>
                <a:latin typeface="+mn-lt"/>
                <a:ea typeface="+mn-ea"/>
                <a:cs typeface="+mn-ea"/>
                <a:sym typeface="+mn-lt"/>
              </a:rPr>
              <a:t>的核心配置文件信息将配置到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Spring</a:t>
            </a:r>
            <a:r>
              <a:rPr lang="zh-CN" altLang="zh-CN">
                <a:latin typeface="+mn-lt"/>
                <a:ea typeface="+mn-ea"/>
                <a:cs typeface="+mn-ea"/>
                <a:sym typeface="+mn-lt"/>
              </a:rPr>
              <a:t>的配置文件中。因此，在实际开发中需要编写或修改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>
                <a:latin typeface="+mn-lt"/>
                <a:ea typeface="+mn-ea"/>
                <a:cs typeface="+mn-ea"/>
                <a:sym typeface="+mn-lt"/>
              </a:rPr>
              <a:t>的核心配置文件的情况不多。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8C579195-7336-4560-946F-F7D0767D4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404664"/>
            <a:ext cx="8229600" cy="70643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7-2.2  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映射器概述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1F0C82A-F46B-43A1-A9AD-17B7EB18A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82318"/>
              </p:ext>
            </p:extLst>
          </p:nvPr>
        </p:nvGraphicFramePr>
        <p:xfrm>
          <a:off x="395536" y="1412875"/>
          <a:ext cx="8496944" cy="40338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1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3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2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2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元素名称</a:t>
                      </a: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描</a:t>
                      </a:r>
                      <a:r>
                        <a:rPr lang="en-US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  </a:t>
                      </a:r>
                      <a:r>
                        <a:rPr lang="zh-CN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述</a:t>
                      </a: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备</a:t>
                      </a:r>
                      <a:r>
                        <a:rPr lang="en-US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 </a:t>
                      </a:r>
                      <a:r>
                        <a:rPr lang="zh-CN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注</a:t>
                      </a:r>
                    </a:p>
                  </a:txBody>
                  <a:tcPr marL="68581" marR="6858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5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select</a:t>
                      </a:r>
                      <a:endParaRPr lang="zh-CN" sz="2000" b="1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查询语句，最常用、最复杂的元素之一</a:t>
                      </a: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可以自定义参数，返回结果集等</a:t>
                      </a:r>
                    </a:p>
                  </a:txBody>
                  <a:tcPr marL="68581" marR="68581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insert</a:t>
                      </a:r>
                      <a:endParaRPr lang="zh-CN" sz="2000" b="1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插入语句</a:t>
                      </a: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执行后返回一个整数，代表插入的行数</a:t>
                      </a:r>
                    </a:p>
                  </a:txBody>
                  <a:tcPr marL="68581" marR="68581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update</a:t>
                      </a:r>
                      <a:endParaRPr lang="zh-CN" sz="2000" b="1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更新语句</a:t>
                      </a: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执行后返回一个整数，代表更新的行数</a:t>
                      </a:r>
                    </a:p>
                  </a:txBody>
                  <a:tcPr marL="68581" marR="68581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delete</a:t>
                      </a:r>
                      <a:endParaRPr lang="zh-CN" sz="2000" b="1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删除语句</a:t>
                      </a: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执行后返回一个整数，代表删除的行数</a:t>
                      </a:r>
                    </a:p>
                  </a:txBody>
                  <a:tcPr marL="68581" marR="68581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45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sql</a:t>
                      </a:r>
                      <a:endParaRPr lang="zh-CN" sz="2000" b="1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定义一部分</a:t>
                      </a:r>
                      <a:r>
                        <a:rPr lang="en-US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SQL</a:t>
                      </a:r>
                      <a:r>
                        <a:rPr lang="zh-CN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，在多个位置被引用</a:t>
                      </a: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例如，一张表列名，一次定义，可以在多个</a:t>
                      </a:r>
                      <a:r>
                        <a:rPr lang="en-US" sz="1600" b="1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SQL</a:t>
                      </a:r>
                      <a:r>
                        <a:rPr lang="zh-CN" sz="1600" b="1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语句中使用</a:t>
                      </a:r>
                    </a:p>
                  </a:txBody>
                  <a:tcPr marL="68581" marR="68581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45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resultMap</a:t>
                      </a:r>
                      <a:endParaRPr lang="zh-CN" sz="2000" b="1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用来描述从数据库结果集中来加载对象，是最复杂、最强大的元素</a:t>
                      </a: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提供映射规则</a:t>
                      </a:r>
                    </a:p>
                  </a:txBody>
                  <a:tcPr marL="68581" marR="68581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C5CA8A74-3E70-4469-926D-F01D0E0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404664"/>
            <a:ext cx="8229600" cy="8509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7-2.3  &lt;select&gt;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元素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387" name="文本框 3">
            <a:extLst>
              <a:ext uri="{FF2B5EF4-FFF2-40B4-BE49-F238E27FC236}">
                <a16:creationId xmlns:a16="http://schemas.microsoft.com/office/drawing/2014/main" id="{83111391-8858-4834-B67C-382D9B6EF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1557338"/>
            <a:ext cx="87122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zh-CN">
                <a:latin typeface="+mn-lt"/>
                <a:ea typeface="+mn-ea"/>
                <a:cs typeface="+mn-ea"/>
                <a:sym typeface="+mn-lt"/>
              </a:rPr>
              <a:t>在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SQL</a:t>
            </a:r>
            <a:r>
              <a:rPr lang="zh-CN" altLang="zh-CN">
                <a:latin typeface="+mn-lt"/>
                <a:ea typeface="+mn-ea"/>
                <a:cs typeface="+mn-ea"/>
                <a:sym typeface="+mn-lt"/>
              </a:rPr>
              <a:t>映射文件中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&lt;select&gt;</a:t>
            </a:r>
            <a:r>
              <a:rPr lang="zh-CN" altLang="zh-CN">
                <a:latin typeface="+mn-lt"/>
                <a:ea typeface="+mn-ea"/>
                <a:cs typeface="+mn-ea"/>
                <a:sym typeface="+mn-lt"/>
              </a:rPr>
              <a:t>元素用于映射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SQL</a:t>
            </a:r>
            <a:r>
              <a:rPr lang="zh-CN" altLang="zh-CN"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select</a:t>
            </a:r>
            <a:r>
              <a:rPr lang="zh-CN" altLang="zh-CN">
                <a:latin typeface="+mn-lt"/>
                <a:ea typeface="+mn-ea"/>
                <a:cs typeface="+mn-ea"/>
                <a:sym typeface="+mn-lt"/>
              </a:rPr>
              <a:t>语句，其示例代码如下：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	&lt;!-- </a:t>
            </a:r>
            <a:r>
              <a:rPr lang="zh-CN" altLang="zh-CN">
                <a:latin typeface="+mn-lt"/>
                <a:ea typeface="+mn-ea"/>
                <a:cs typeface="+mn-ea"/>
                <a:sym typeface="+mn-lt"/>
              </a:rPr>
              <a:t>根据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uid</a:t>
            </a:r>
            <a:r>
              <a:rPr lang="zh-CN" altLang="zh-CN">
                <a:latin typeface="+mn-lt"/>
                <a:ea typeface="+mn-ea"/>
                <a:cs typeface="+mn-ea"/>
                <a:sym typeface="+mn-lt"/>
              </a:rPr>
              <a:t>查询一个用户信息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--&gt;</a:t>
            </a:r>
            <a:endParaRPr lang="zh-CN" altLang="zh-CN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	</a:t>
            </a:r>
            <a:r>
              <a:rPr lang="en-US" altLang="zh-CN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&lt;select id="selectUserById" parameterType="Integer" </a:t>
            </a:r>
            <a:endParaRPr lang="zh-CN" altLang="zh-CN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	resultType="com.po.MyUser"&gt;</a:t>
            </a:r>
            <a:endParaRPr lang="zh-CN" altLang="zh-CN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	select * from user where uid = #{uid}</a:t>
            </a:r>
            <a:endParaRPr lang="zh-CN" altLang="zh-CN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&lt;/select&gt;</a:t>
            </a:r>
            <a:endParaRPr lang="zh-CN" altLang="zh-CN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zh-CN">
                <a:latin typeface="+mn-lt"/>
                <a:ea typeface="+mn-ea"/>
                <a:cs typeface="+mn-ea"/>
                <a:sym typeface="+mn-lt"/>
              </a:rPr>
              <a:t>上述示例代码中，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id</a:t>
            </a:r>
            <a:r>
              <a:rPr lang="zh-CN" altLang="zh-CN">
                <a:latin typeface="+mn-lt"/>
                <a:ea typeface="+mn-ea"/>
                <a:cs typeface="+mn-ea"/>
                <a:sym typeface="+mn-lt"/>
              </a:rPr>
              <a:t>的值是唯一标识符，它接收一个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Integer</a:t>
            </a:r>
            <a:r>
              <a:rPr lang="zh-CN" altLang="zh-CN">
                <a:latin typeface="+mn-lt"/>
                <a:ea typeface="+mn-ea"/>
                <a:cs typeface="+mn-ea"/>
                <a:sym typeface="+mn-lt"/>
              </a:rPr>
              <a:t>类型的参数，返回一个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MyUser</a:t>
            </a:r>
            <a:r>
              <a:rPr lang="zh-CN" altLang="zh-CN">
                <a:latin typeface="+mn-lt"/>
                <a:ea typeface="+mn-ea"/>
                <a:cs typeface="+mn-ea"/>
                <a:sym typeface="+mn-lt"/>
              </a:rPr>
              <a:t>类型的对象，结果集自动映射到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MyUser</a:t>
            </a:r>
            <a:r>
              <a:rPr lang="zh-CN" altLang="zh-CN">
                <a:latin typeface="+mn-lt"/>
                <a:ea typeface="+mn-ea"/>
                <a:cs typeface="+mn-ea"/>
                <a:sym typeface="+mn-lt"/>
              </a:rPr>
              <a:t>属性。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8040E36-8A65-41A9-9C07-42BD5A880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104089"/>
              </p:ext>
            </p:extLst>
          </p:nvPr>
        </p:nvGraphicFramePr>
        <p:xfrm>
          <a:off x="107504" y="507310"/>
          <a:ext cx="8928992" cy="61233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9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9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属性名称</a:t>
                      </a: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描</a:t>
                      </a:r>
                      <a:r>
                        <a:rPr lang="en-US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  </a:t>
                      </a:r>
                      <a:r>
                        <a:rPr lang="zh-CN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述</a:t>
                      </a: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2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id</a:t>
                      </a:r>
                      <a:endParaRPr lang="zh-CN" sz="2000" b="1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它和</a:t>
                      </a:r>
                      <a:r>
                        <a:rPr lang="en-US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Mapper</a:t>
                      </a:r>
                      <a:r>
                        <a:rPr lang="zh-CN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的命名空间组合起来使用，是唯一标识符，供</a:t>
                      </a:r>
                      <a:r>
                        <a:rPr lang="en-US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MyBatis</a:t>
                      </a:r>
                      <a:r>
                        <a:rPr lang="zh-CN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调用</a:t>
                      </a: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2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parameterType</a:t>
                      </a:r>
                      <a:endParaRPr lang="zh-CN" sz="2000" b="1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表示传入</a:t>
                      </a:r>
                      <a:r>
                        <a:rPr lang="en-US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SQL</a:t>
                      </a:r>
                      <a:r>
                        <a:rPr lang="zh-CN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语句的参数类型的全限定名或别名。是个可选属性，</a:t>
                      </a:r>
                      <a:r>
                        <a:rPr lang="en-US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MyBatis</a:t>
                      </a:r>
                      <a:r>
                        <a:rPr lang="zh-CN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能推断出具体传入语句的参数。</a:t>
                      </a: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3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resultType</a:t>
                      </a:r>
                      <a:endParaRPr lang="zh-CN" sz="2000" b="1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SQL</a:t>
                      </a:r>
                      <a:r>
                        <a:rPr lang="zh-CN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语句执行后返回的类型（全限定名或者别名）。如果是集合类型，返回的是集合元素的类型。返回时可以使用</a:t>
                      </a:r>
                      <a:r>
                        <a:rPr lang="en-US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resultType</a:t>
                      </a:r>
                      <a:r>
                        <a:rPr lang="zh-CN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或</a:t>
                      </a:r>
                      <a:r>
                        <a:rPr lang="en-US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resultMap</a:t>
                      </a:r>
                      <a:r>
                        <a:rPr lang="zh-CN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之一</a:t>
                      </a: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2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resultMap</a:t>
                      </a:r>
                      <a:endParaRPr lang="zh-CN" sz="2000" b="1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它是映射集的引用，与</a:t>
                      </a:r>
                      <a:r>
                        <a:rPr lang="en-US" sz="1600" b="1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&lt; </a:t>
                      </a:r>
                      <a:r>
                        <a:rPr lang="en-US" sz="1600" b="1" kern="100" dirty="0" err="1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resultMap</a:t>
                      </a:r>
                      <a:r>
                        <a:rPr lang="en-US" sz="1600" b="1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&gt;</a:t>
                      </a:r>
                      <a:r>
                        <a:rPr lang="zh-CN" sz="1600" b="1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元素一起使用。返回时可以使用</a:t>
                      </a:r>
                      <a:r>
                        <a:rPr lang="en-US" sz="1600" b="1" kern="100" dirty="0" err="1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resultType</a:t>
                      </a:r>
                      <a:r>
                        <a:rPr lang="zh-CN" sz="1600" b="1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或</a:t>
                      </a:r>
                      <a:r>
                        <a:rPr lang="en-US" sz="1600" b="1" kern="100" dirty="0" err="1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resultMap</a:t>
                      </a:r>
                      <a:r>
                        <a:rPr lang="zh-CN" sz="1600" b="1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之一</a:t>
                      </a: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3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flushCache</a:t>
                      </a:r>
                      <a:endParaRPr lang="zh-CN" sz="2000" b="1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它的作用是在调用</a:t>
                      </a:r>
                      <a:r>
                        <a:rPr lang="en-US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SQL</a:t>
                      </a:r>
                      <a:r>
                        <a:rPr lang="zh-CN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语句后，是否要求</a:t>
                      </a:r>
                      <a:r>
                        <a:rPr lang="en-US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MyBatis</a:t>
                      </a:r>
                      <a:r>
                        <a:rPr lang="zh-CN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清空之前查询本地缓存和二级缓存。默认值为</a:t>
                      </a:r>
                      <a:r>
                        <a:rPr lang="en-US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false</a:t>
                      </a:r>
                      <a:r>
                        <a:rPr lang="zh-CN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。如果设置为</a:t>
                      </a:r>
                      <a:r>
                        <a:rPr lang="en-US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true</a:t>
                      </a:r>
                      <a:r>
                        <a:rPr lang="zh-CN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，则任何时候只要</a:t>
                      </a:r>
                      <a:r>
                        <a:rPr lang="en-US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SQL</a:t>
                      </a:r>
                      <a:r>
                        <a:rPr lang="zh-CN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语句被调用，都将清空本地缓存和二级缓存</a:t>
                      </a: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2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useCache</a:t>
                      </a:r>
                      <a:endParaRPr lang="zh-CN" sz="2000" b="1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启动二级缓存的开关。默认值为</a:t>
                      </a:r>
                      <a:r>
                        <a:rPr lang="en-US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true</a:t>
                      </a:r>
                      <a:r>
                        <a:rPr lang="zh-CN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，表示将查询结果存入二级缓存中</a:t>
                      </a: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5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timeout</a:t>
                      </a:r>
                      <a:endParaRPr lang="zh-CN" sz="2000" b="1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用于设置超时参数，单位是秒。超时将抛出异常。</a:t>
                      </a: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fetchSize</a:t>
                      </a:r>
                      <a:endParaRPr lang="zh-CN" sz="2000" b="1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获取记录的总条数设定</a:t>
                      </a: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586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statementType</a:t>
                      </a:r>
                      <a:endParaRPr lang="zh-CN" sz="2000" b="1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告诉</a:t>
                      </a:r>
                      <a:r>
                        <a:rPr lang="en-US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MyBatis</a:t>
                      </a:r>
                      <a:r>
                        <a:rPr lang="zh-CN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使用哪个</a:t>
                      </a:r>
                      <a:r>
                        <a:rPr lang="en-US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JDBC</a:t>
                      </a:r>
                      <a:r>
                        <a:rPr lang="zh-CN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的</a:t>
                      </a:r>
                      <a:r>
                        <a:rPr lang="en-US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Statement</a:t>
                      </a:r>
                      <a:r>
                        <a:rPr lang="zh-CN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工作，取值为</a:t>
                      </a:r>
                      <a:r>
                        <a:rPr lang="en-US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STATEMENT</a:t>
                      </a:r>
                      <a:r>
                        <a:rPr lang="zh-CN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（</a:t>
                      </a:r>
                      <a:r>
                        <a:rPr lang="en-US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Statement</a:t>
                      </a:r>
                      <a:r>
                        <a:rPr lang="zh-CN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）、</a:t>
                      </a:r>
                      <a:r>
                        <a:rPr lang="en-US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PREPARED</a:t>
                      </a:r>
                      <a:r>
                        <a:rPr lang="zh-CN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（</a:t>
                      </a:r>
                      <a:r>
                        <a:rPr lang="en-US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PreparedStatement</a:t>
                      </a:r>
                      <a:r>
                        <a:rPr lang="zh-CN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）、</a:t>
                      </a:r>
                      <a:r>
                        <a:rPr lang="en-US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CALLABLE</a:t>
                      </a:r>
                      <a:r>
                        <a:rPr lang="zh-CN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（</a:t>
                      </a:r>
                      <a:r>
                        <a:rPr lang="en-US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CallableStatement</a:t>
                      </a:r>
                      <a:r>
                        <a:rPr lang="zh-CN" sz="1600" b="1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）</a:t>
                      </a: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533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resultSetType</a:t>
                      </a:r>
                      <a:endParaRPr lang="zh-CN" sz="2000" b="1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这是针对</a:t>
                      </a:r>
                      <a:r>
                        <a:rPr lang="en-US" sz="1600" b="1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JDBC</a:t>
                      </a:r>
                      <a:r>
                        <a:rPr lang="zh-CN" sz="1600" b="1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的</a:t>
                      </a:r>
                      <a:r>
                        <a:rPr lang="en-US" sz="1600" b="1" kern="100" dirty="0" err="1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ResultSet</a:t>
                      </a:r>
                      <a:r>
                        <a:rPr lang="zh-CN" sz="1600" b="1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接口而言，其值可设置为</a:t>
                      </a:r>
                      <a:r>
                        <a:rPr lang="en-US" sz="1600" b="1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FORWARD_ONLY</a:t>
                      </a:r>
                      <a:r>
                        <a:rPr lang="zh-CN" sz="1600" b="1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（只允许向前访问）、</a:t>
                      </a:r>
                      <a:r>
                        <a:rPr lang="en-US" sz="1600" b="1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SCROLL_SENSITIVE</a:t>
                      </a:r>
                      <a:r>
                        <a:rPr lang="zh-CN" sz="1600" b="1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（双向滚动，但不及时更新）、</a:t>
                      </a:r>
                      <a:r>
                        <a:rPr lang="en-US" sz="1600" b="1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SCROLL_INSENSITIVE</a:t>
                      </a:r>
                      <a:r>
                        <a:rPr lang="zh-CN" sz="1600" b="1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（双向滚动，及时更新）</a:t>
                      </a: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CCDFA5E4-635B-47FC-B937-023396238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635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de-DE" altLang="zh-CN" sz="2800" dirty="0">
                <a:latin typeface="+mn-lt"/>
                <a:ea typeface="+mn-ea"/>
                <a:cs typeface="+mn-ea"/>
                <a:sym typeface="+mn-lt"/>
              </a:rPr>
              <a:t>7-2.3.1  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使用</a:t>
            </a:r>
            <a:r>
              <a:rPr lang="de-DE" altLang="zh-CN" sz="2800" dirty="0">
                <a:latin typeface="+mn-lt"/>
                <a:ea typeface="+mn-ea"/>
                <a:cs typeface="+mn-ea"/>
                <a:sym typeface="+mn-lt"/>
              </a:rPr>
              <a:t>Map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接口传递多个参数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435" name="文本框 3">
            <a:extLst>
              <a:ext uri="{FF2B5EF4-FFF2-40B4-BE49-F238E27FC236}">
                <a16:creationId xmlns:a16="http://schemas.microsoft.com/office/drawing/2014/main" id="{5C243566-263D-4660-AE45-293645A2C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340768"/>
            <a:ext cx="8929687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zh-CN" sz="1800" dirty="0">
                <a:latin typeface="+mn-lt"/>
                <a:ea typeface="+mn-ea"/>
                <a:cs typeface="+mn-ea"/>
                <a:sym typeface="+mn-lt"/>
              </a:rPr>
              <a:t>在实际开发中，查询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SQL</a:t>
            </a:r>
            <a:r>
              <a:rPr lang="zh-CN" altLang="zh-CN" sz="1800" dirty="0">
                <a:latin typeface="+mn-lt"/>
                <a:ea typeface="+mn-ea"/>
                <a:cs typeface="+mn-ea"/>
                <a:sym typeface="+mn-lt"/>
              </a:rPr>
              <a:t>语句经常需要多个参数，比如多条件查询。多个参数传递时，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&lt;select&gt;</a:t>
            </a:r>
            <a:r>
              <a:rPr lang="zh-CN" altLang="zh-CN" sz="1800" dirty="0">
                <a:latin typeface="+mn-lt"/>
                <a:ea typeface="+mn-ea"/>
                <a:cs typeface="+mn-ea"/>
                <a:sym typeface="+mn-lt"/>
              </a:rPr>
              <a:t>元素的</a:t>
            </a:r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parameterType</a:t>
            </a:r>
            <a:r>
              <a:rPr lang="zh-CN" altLang="zh-CN" sz="1800" dirty="0">
                <a:latin typeface="+mn-lt"/>
                <a:ea typeface="+mn-ea"/>
                <a:cs typeface="+mn-ea"/>
                <a:sym typeface="+mn-lt"/>
              </a:rPr>
              <a:t>属性值的类型是什么呢？在</a:t>
            </a:r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 sz="1800" dirty="0">
                <a:latin typeface="+mn-lt"/>
                <a:ea typeface="+mn-ea"/>
                <a:cs typeface="+mn-ea"/>
                <a:sym typeface="+mn-lt"/>
              </a:rPr>
              <a:t>中允许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Map</a:t>
            </a:r>
            <a:r>
              <a:rPr lang="zh-CN" altLang="zh-CN" sz="1800" dirty="0">
                <a:latin typeface="+mn-lt"/>
                <a:ea typeface="+mn-ea"/>
                <a:cs typeface="+mn-ea"/>
                <a:sym typeface="+mn-lt"/>
              </a:rPr>
              <a:t>接口通过键值对传递多个参数。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zh-CN" sz="1800" dirty="0">
                <a:latin typeface="+mn-lt"/>
                <a:ea typeface="+mn-ea"/>
                <a:cs typeface="+mn-ea"/>
                <a:sym typeface="+mn-lt"/>
              </a:rPr>
              <a:t>假设数据操作接口中有个实现查询陈姓男性用户信息功能的方法：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180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public List&lt;</a:t>
            </a:r>
            <a:r>
              <a:rPr lang="en-US" altLang="zh-CN" sz="1800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MyUser</a:t>
            </a:r>
            <a:r>
              <a:rPr lang="en-US" altLang="zh-CN" sz="180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&gt; </a:t>
            </a:r>
            <a:r>
              <a:rPr lang="en-US" altLang="zh-CN" sz="1800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selectAllUser</a:t>
            </a:r>
            <a:r>
              <a:rPr lang="en-US" altLang="zh-CN" sz="180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(Map&lt;String, Object&gt; param);</a:t>
            </a:r>
            <a:endParaRPr lang="zh-CN" altLang="zh-CN" sz="1800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zh-CN" sz="1800" dirty="0">
                <a:latin typeface="+mn-lt"/>
                <a:ea typeface="+mn-ea"/>
                <a:cs typeface="+mn-ea"/>
                <a:sym typeface="+mn-lt"/>
              </a:rPr>
              <a:t>此时，传递给映射器的是一个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Map</a:t>
            </a:r>
            <a:r>
              <a:rPr lang="zh-CN" altLang="zh-CN" sz="1800" dirty="0">
                <a:latin typeface="+mn-lt"/>
                <a:ea typeface="+mn-ea"/>
                <a:cs typeface="+mn-ea"/>
                <a:sym typeface="+mn-lt"/>
              </a:rPr>
              <a:t>对象，使用它在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SQL</a:t>
            </a:r>
            <a:r>
              <a:rPr lang="zh-CN" altLang="zh-CN" sz="1800" dirty="0">
                <a:latin typeface="+mn-lt"/>
                <a:ea typeface="+mn-ea"/>
                <a:cs typeface="+mn-ea"/>
                <a:sym typeface="+mn-lt"/>
              </a:rPr>
              <a:t>中设置对应的参数，对应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SQL</a:t>
            </a:r>
            <a:r>
              <a:rPr lang="zh-CN" altLang="zh-CN" sz="1800" dirty="0">
                <a:latin typeface="+mn-lt"/>
                <a:ea typeface="+mn-ea"/>
                <a:cs typeface="+mn-ea"/>
                <a:sym typeface="+mn-lt"/>
              </a:rPr>
              <a:t>文件代码如下：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    &lt;!-- </a:t>
            </a:r>
            <a:r>
              <a:rPr lang="zh-CN" altLang="zh-CN" sz="1800" dirty="0">
                <a:latin typeface="+mn-lt"/>
                <a:ea typeface="+mn-ea"/>
                <a:cs typeface="+mn-ea"/>
                <a:sym typeface="+mn-lt"/>
              </a:rPr>
              <a:t>查询陈姓男性用户信息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 --&gt;</a:t>
            </a:r>
            <a:endParaRPr lang="zh-CN" altLang="zh-CN" sz="1800" dirty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	</a:t>
            </a:r>
            <a:r>
              <a:rPr lang="en-US" altLang="zh-CN" sz="180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&lt;select id="</a:t>
            </a:r>
            <a:r>
              <a:rPr lang="en-US" altLang="zh-CN" sz="1800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selectAllUser</a:t>
            </a:r>
            <a:r>
              <a:rPr lang="en-US" altLang="zh-CN" sz="180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"  </a:t>
            </a:r>
            <a:r>
              <a:rPr lang="en-US" altLang="zh-CN" sz="1800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resultType</a:t>
            </a:r>
            <a:r>
              <a:rPr lang="en-US" altLang="zh-CN" sz="180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="</a:t>
            </a:r>
            <a:r>
              <a:rPr lang="en-US" altLang="zh-CN" sz="1800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com.po.MyUser</a:t>
            </a:r>
            <a:r>
              <a:rPr lang="en-US" altLang="zh-CN" sz="180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" </a:t>
            </a:r>
            <a:r>
              <a:rPr lang="en-US" altLang="zh-CN" sz="1800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parameterType</a:t>
            </a:r>
            <a:r>
              <a:rPr lang="en-US" altLang="zh-CN" sz="18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="map"&gt;</a:t>
            </a:r>
            <a:endParaRPr lang="zh-CN" altLang="zh-CN" sz="1800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	select * from user </a:t>
            </a:r>
            <a:endParaRPr lang="zh-CN" altLang="zh-CN" sz="1800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	where </a:t>
            </a:r>
            <a:r>
              <a:rPr lang="en-US" altLang="zh-CN" sz="1800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uname</a:t>
            </a:r>
            <a:r>
              <a:rPr lang="en-US" altLang="zh-CN" sz="180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 like </a:t>
            </a:r>
            <a:r>
              <a:rPr lang="en-US" altLang="zh-CN" sz="1800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concat</a:t>
            </a:r>
            <a:r>
              <a:rPr lang="en-US" altLang="zh-CN" sz="180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('%',#{</a:t>
            </a:r>
            <a:r>
              <a:rPr lang="en-US" altLang="zh-CN" sz="1800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u_name</a:t>
            </a:r>
            <a:r>
              <a:rPr lang="en-US" altLang="zh-CN" sz="180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},'%')</a:t>
            </a:r>
            <a:endParaRPr lang="zh-CN" altLang="zh-CN" sz="1800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	and </a:t>
            </a:r>
            <a:r>
              <a:rPr lang="en-US" altLang="zh-CN" sz="1800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usex</a:t>
            </a:r>
            <a:r>
              <a:rPr lang="en-US" altLang="zh-CN" sz="180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 = #{u_sex}</a:t>
            </a:r>
            <a:endParaRPr lang="zh-CN" altLang="zh-CN" sz="1800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&lt;/select&gt;</a:t>
            </a:r>
            <a:endParaRPr lang="zh-CN" altLang="zh-CN" sz="1800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	</a:t>
            </a:r>
            <a:r>
              <a:rPr lang="zh-CN" altLang="zh-CN" sz="1800" dirty="0">
                <a:latin typeface="+mn-lt"/>
                <a:ea typeface="+mn-ea"/>
                <a:cs typeface="+mn-ea"/>
                <a:sym typeface="+mn-lt"/>
              </a:rPr>
              <a:t>上述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SQL</a:t>
            </a:r>
            <a:r>
              <a:rPr lang="zh-CN" altLang="zh-CN" sz="1800" dirty="0">
                <a:latin typeface="+mn-lt"/>
                <a:ea typeface="+mn-ea"/>
                <a:cs typeface="+mn-ea"/>
                <a:sym typeface="+mn-lt"/>
              </a:rPr>
              <a:t>文件中参数名</a:t>
            </a:r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u_name</a:t>
            </a:r>
            <a:r>
              <a:rPr lang="zh-CN" altLang="zh-CN" sz="1800" dirty="0"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u_sex</a:t>
            </a:r>
            <a:r>
              <a:rPr lang="zh-CN" altLang="zh-CN" sz="1800" dirty="0">
                <a:latin typeface="+mn-lt"/>
                <a:ea typeface="+mn-ea"/>
                <a:cs typeface="+mn-ea"/>
                <a:sym typeface="+mn-lt"/>
              </a:rPr>
              <a:t>是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Map</a:t>
            </a:r>
            <a:r>
              <a:rPr lang="zh-CN" altLang="zh-CN" sz="1800" dirty="0"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key</a:t>
            </a:r>
            <a:r>
              <a:rPr lang="zh-CN" altLang="zh-CN" sz="1800" dirty="0">
                <a:latin typeface="+mn-lt"/>
                <a:ea typeface="+mn-ea"/>
                <a:cs typeface="+mn-ea"/>
                <a:sym typeface="+mn-lt"/>
              </a:rPr>
              <a:t>。</a:t>
            </a:r>
            <a:endParaRPr lang="zh-CN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AC8D08-DBDF-4FFC-935E-383DD48DDF10}"/>
              </a:ext>
            </a:extLst>
          </p:cNvPr>
          <p:cNvSpPr txBox="1"/>
          <p:nvPr/>
        </p:nvSpPr>
        <p:spPr>
          <a:xfrm>
            <a:off x="6834504" y="3533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</a:t>
            </a:r>
            <a:r>
              <a:rPr lang="en-US" altLang="zh-CN" dirty="0"/>
              <a:t>JavaEECH07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33F24595-86E5-41A6-A0A5-FDF14640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404664"/>
            <a:ext cx="8229600" cy="7064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de-DE" altLang="zh-CN" sz="2800" dirty="0">
                <a:latin typeface="+mn-lt"/>
                <a:ea typeface="+mn-ea"/>
                <a:cs typeface="+mn-ea"/>
                <a:sym typeface="+mn-lt"/>
              </a:rPr>
              <a:t>7-2.3.2  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使用</a:t>
            </a:r>
            <a:r>
              <a:rPr lang="de-DE" altLang="zh-CN" sz="2800" dirty="0">
                <a:latin typeface="+mn-lt"/>
                <a:ea typeface="+mn-ea"/>
                <a:cs typeface="+mn-ea"/>
                <a:sym typeface="+mn-lt"/>
              </a:rPr>
              <a:t>Java Bean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传递多个参数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459" name="文本框 3">
            <a:extLst>
              <a:ext uri="{FF2B5EF4-FFF2-40B4-BE49-F238E27FC236}">
                <a16:creationId xmlns:a16="http://schemas.microsoft.com/office/drawing/2014/main" id="{E28E074A-BC0F-4AC2-8796-B49A878C2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340768"/>
            <a:ext cx="87852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zh-CN" sz="200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首先</a:t>
            </a:r>
            <a:r>
              <a:rPr lang="zh-CN" altLang="zh-CN" sz="2000" dirty="0">
                <a:latin typeface="+mn-lt"/>
                <a:ea typeface="+mn-ea"/>
                <a:cs typeface="+mn-ea"/>
                <a:sym typeface="+mn-lt"/>
              </a:rPr>
              <a:t>，在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ch7</a:t>
            </a:r>
            <a:r>
              <a:rPr lang="zh-CN" altLang="zh-CN" sz="2000" dirty="0">
                <a:latin typeface="+mn-lt"/>
                <a:ea typeface="+mn-ea"/>
                <a:cs typeface="+mn-ea"/>
                <a:sym typeface="+mn-lt"/>
              </a:rPr>
              <a:t>应用的</a:t>
            </a:r>
            <a:r>
              <a:rPr lang="en-US" altLang="zh-CN" sz="2000" dirty="0" err="1">
                <a:latin typeface="+mn-lt"/>
                <a:ea typeface="+mn-ea"/>
                <a:cs typeface="+mn-ea"/>
                <a:sym typeface="+mn-lt"/>
              </a:rPr>
              <a:t>src</a:t>
            </a:r>
            <a:r>
              <a:rPr lang="zh-CN" altLang="zh-CN" sz="2000" dirty="0">
                <a:latin typeface="+mn-lt"/>
                <a:ea typeface="+mn-ea"/>
                <a:cs typeface="+mn-ea"/>
                <a:sym typeface="+mn-lt"/>
              </a:rPr>
              <a:t>目录下，创建一个名为</a:t>
            </a:r>
            <a:r>
              <a:rPr lang="en-US" altLang="zh-CN" sz="2000" dirty="0" err="1">
                <a:latin typeface="+mn-lt"/>
                <a:ea typeface="+mn-ea"/>
                <a:cs typeface="+mn-ea"/>
                <a:sym typeface="+mn-lt"/>
              </a:rPr>
              <a:t>com.pojo</a:t>
            </a:r>
            <a:r>
              <a:rPr lang="zh-CN" altLang="zh-CN" sz="2000" dirty="0">
                <a:latin typeface="+mn-lt"/>
                <a:ea typeface="+mn-ea"/>
                <a:cs typeface="+mn-ea"/>
                <a:sym typeface="+mn-lt"/>
              </a:rPr>
              <a:t>的包，在包中创建一个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POJO</a:t>
            </a:r>
            <a:r>
              <a:rPr lang="zh-CN" altLang="zh-CN" sz="2000" dirty="0">
                <a:latin typeface="+mn-lt"/>
                <a:ea typeface="+mn-ea"/>
                <a:cs typeface="+mn-ea"/>
                <a:sym typeface="+mn-lt"/>
              </a:rPr>
              <a:t>类</a:t>
            </a:r>
            <a:r>
              <a:rPr lang="en-US" altLang="zh-CN" sz="2000" dirty="0" err="1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SeletUserParam</a:t>
            </a:r>
            <a:endParaRPr lang="en-US" altLang="zh-CN" sz="2000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zh-CN" sz="200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其次</a:t>
            </a:r>
            <a:r>
              <a:rPr lang="zh-CN" altLang="zh-CN" sz="2000" dirty="0">
                <a:latin typeface="+mn-lt"/>
                <a:ea typeface="+mn-ea"/>
                <a:cs typeface="+mn-ea"/>
                <a:sym typeface="+mn-lt"/>
              </a:rPr>
              <a:t>，将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Dao</a:t>
            </a:r>
            <a:r>
              <a:rPr lang="zh-CN" altLang="zh-CN" sz="2000" dirty="0">
                <a:latin typeface="+mn-lt"/>
                <a:ea typeface="+mn-ea"/>
                <a:cs typeface="+mn-ea"/>
                <a:sym typeface="+mn-lt"/>
              </a:rPr>
              <a:t>接口中的</a:t>
            </a:r>
            <a:r>
              <a:rPr lang="en-US" altLang="zh-CN" sz="2000" dirty="0" err="1">
                <a:latin typeface="+mn-lt"/>
                <a:ea typeface="+mn-ea"/>
                <a:cs typeface="+mn-ea"/>
                <a:sym typeface="+mn-lt"/>
              </a:rPr>
              <a:t>selectAllUser</a:t>
            </a:r>
            <a:r>
              <a:rPr lang="zh-CN" altLang="zh-CN" sz="2000" dirty="0">
                <a:latin typeface="+mn-lt"/>
                <a:ea typeface="+mn-ea"/>
                <a:cs typeface="+mn-ea"/>
                <a:sym typeface="+mn-lt"/>
              </a:rPr>
              <a:t>方法修改为：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public List&lt;</a:t>
            </a:r>
            <a:r>
              <a:rPr lang="en-US" altLang="zh-CN" sz="2000" dirty="0" err="1">
                <a:latin typeface="+mn-lt"/>
                <a:ea typeface="+mn-ea"/>
                <a:cs typeface="+mn-ea"/>
                <a:sym typeface="+mn-lt"/>
              </a:rPr>
              <a:t>MyUser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&gt; </a:t>
            </a:r>
            <a:r>
              <a:rPr lang="en-US" altLang="zh-CN" sz="2000" dirty="0" err="1">
                <a:latin typeface="+mn-lt"/>
                <a:ea typeface="+mn-ea"/>
                <a:cs typeface="+mn-ea"/>
                <a:sym typeface="+mn-lt"/>
              </a:rPr>
              <a:t>selectAllUser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en-US" altLang="zh-CN" sz="2000" dirty="0" err="1">
                <a:latin typeface="+mn-lt"/>
                <a:ea typeface="+mn-ea"/>
                <a:cs typeface="+mn-ea"/>
                <a:sym typeface="+mn-lt"/>
              </a:rPr>
              <a:t>SeletUserParam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param);</a:t>
            </a:r>
            <a:endParaRPr lang="zh-CN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zh-CN" sz="200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再次</a:t>
            </a:r>
            <a:r>
              <a:rPr lang="zh-CN" altLang="zh-CN" sz="2000" dirty="0">
                <a:latin typeface="+mn-lt"/>
                <a:ea typeface="+mn-ea"/>
                <a:cs typeface="+mn-ea"/>
                <a:sym typeface="+mn-lt"/>
              </a:rPr>
              <a:t>，将</a:t>
            </a:r>
            <a:r>
              <a:rPr lang="en-US" altLang="zh-CN" sz="2000" dirty="0" err="1">
                <a:latin typeface="+mn-lt"/>
                <a:ea typeface="+mn-ea"/>
                <a:cs typeface="+mn-ea"/>
                <a:sym typeface="+mn-lt"/>
              </a:rPr>
              <a:t>com.mybatis</a:t>
            </a:r>
            <a:r>
              <a:rPr lang="zh-CN" altLang="zh-CN" sz="2000" dirty="0">
                <a:latin typeface="+mn-lt"/>
                <a:ea typeface="+mn-ea"/>
                <a:cs typeface="+mn-ea"/>
                <a:sym typeface="+mn-lt"/>
              </a:rPr>
              <a:t>包中的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SQL</a:t>
            </a:r>
            <a:r>
              <a:rPr lang="zh-CN" altLang="zh-CN" sz="2000" dirty="0">
                <a:latin typeface="+mn-lt"/>
                <a:ea typeface="+mn-ea"/>
                <a:cs typeface="+mn-ea"/>
                <a:sym typeface="+mn-lt"/>
              </a:rPr>
              <a:t>映射文件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UserMapper.xml</a:t>
            </a:r>
            <a:r>
              <a:rPr lang="zh-CN" altLang="zh-CN" sz="2000" dirty="0">
                <a:latin typeface="+mn-lt"/>
                <a:ea typeface="+mn-ea"/>
                <a:cs typeface="+mn-ea"/>
                <a:sym typeface="+mn-lt"/>
              </a:rPr>
              <a:t>中的“查询陈姓男性用户信息”代码修改为：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   &lt;select id="</a:t>
            </a:r>
            <a:r>
              <a:rPr lang="en-US" altLang="zh-CN" sz="2000" dirty="0" err="1">
                <a:latin typeface="+mn-lt"/>
                <a:ea typeface="+mn-ea"/>
                <a:cs typeface="+mn-ea"/>
                <a:sym typeface="+mn-lt"/>
              </a:rPr>
              <a:t>selectAllUser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"  </a:t>
            </a:r>
            <a:r>
              <a:rPr lang="en-US" altLang="zh-CN" sz="2000" dirty="0" err="1">
                <a:latin typeface="+mn-lt"/>
                <a:ea typeface="+mn-ea"/>
                <a:cs typeface="+mn-ea"/>
                <a:sym typeface="+mn-lt"/>
              </a:rPr>
              <a:t>resultType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="</a:t>
            </a:r>
            <a:r>
              <a:rPr lang="en-US" altLang="zh-CN" sz="2000" dirty="0" err="1">
                <a:latin typeface="+mn-lt"/>
                <a:ea typeface="+mn-ea"/>
                <a:cs typeface="+mn-ea"/>
                <a:sym typeface="+mn-lt"/>
              </a:rPr>
              <a:t>com.po.MyUser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" </a:t>
            </a:r>
            <a:r>
              <a:rPr lang="en-US" altLang="zh-CN" sz="2000" dirty="0" err="1">
                <a:latin typeface="+mn-lt"/>
                <a:ea typeface="+mn-ea"/>
                <a:cs typeface="+mn-ea"/>
                <a:sym typeface="+mn-lt"/>
              </a:rPr>
              <a:t>parameterType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="</a:t>
            </a:r>
            <a:r>
              <a:rPr lang="en-US" altLang="zh-CN" sz="2000" dirty="0" err="1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com.pojo.SeletUserParam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"&gt;</a:t>
            </a:r>
            <a:endParaRPr lang="zh-CN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		select * from user </a:t>
            </a:r>
            <a:endParaRPr lang="zh-CN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		where </a:t>
            </a:r>
            <a:r>
              <a:rPr lang="en-US" altLang="zh-CN" sz="2000" dirty="0" err="1">
                <a:latin typeface="+mn-lt"/>
                <a:ea typeface="+mn-ea"/>
                <a:cs typeface="+mn-ea"/>
                <a:sym typeface="+mn-lt"/>
              </a:rPr>
              <a:t>uname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like </a:t>
            </a:r>
            <a:r>
              <a:rPr lang="en-US" altLang="zh-CN" sz="2000" dirty="0" err="1">
                <a:latin typeface="+mn-lt"/>
                <a:ea typeface="+mn-ea"/>
                <a:cs typeface="+mn-ea"/>
                <a:sym typeface="+mn-lt"/>
              </a:rPr>
              <a:t>concat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('%',#{</a:t>
            </a:r>
            <a:r>
              <a:rPr lang="en-US" altLang="zh-CN" sz="2000" dirty="0" err="1">
                <a:latin typeface="+mn-lt"/>
                <a:ea typeface="+mn-ea"/>
                <a:cs typeface="+mn-ea"/>
                <a:sym typeface="+mn-lt"/>
              </a:rPr>
              <a:t>u_name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},'%')</a:t>
            </a:r>
            <a:endParaRPr lang="zh-CN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		and </a:t>
            </a:r>
            <a:r>
              <a:rPr lang="en-US" altLang="zh-CN" sz="2000" dirty="0" err="1">
                <a:latin typeface="+mn-lt"/>
                <a:ea typeface="+mn-ea"/>
                <a:cs typeface="+mn-ea"/>
                <a:sym typeface="+mn-lt"/>
              </a:rPr>
              <a:t>usex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= #{u_sex}</a:t>
            </a:r>
            <a:endParaRPr lang="zh-CN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   &lt;/select&gt;</a:t>
            </a:r>
            <a:endParaRPr lang="zh-CN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zh-CN" sz="200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最后</a:t>
            </a:r>
            <a:r>
              <a:rPr lang="zh-CN" altLang="zh-CN" sz="2000" dirty="0">
                <a:latin typeface="+mn-lt"/>
                <a:ea typeface="+mn-ea"/>
                <a:cs typeface="+mn-ea"/>
                <a:sym typeface="+mn-lt"/>
              </a:rPr>
              <a:t>，将</a:t>
            </a:r>
            <a:r>
              <a:rPr lang="en-US" altLang="zh-CN" sz="2000" dirty="0" err="1">
                <a:latin typeface="+mn-lt"/>
                <a:ea typeface="+mn-ea"/>
                <a:cs typeface="+mn-ea"/>
                <a:sym typeface="+mn-lt"/>
              </a:rPr>
              <a:t>com.controller</a:t>
            </a:r>
            <a:r>
              <a:rPr lang="zh-CN" altLang="zh-CN" sz="2000" dirty="0">
                <a:latin typeface="+mn-lt"/>
                <a:ea typeface="+mn-ea"/>
                <a:cs typeface="+mn-ea"/>
                <a:sym typeface="+mn-lt"/>
              </a:rPr>
              <a:t>包中</a:t>
            </a:r>
            <a:r>
              <a:rPr lang="en-US" altLang="zh-CN" sz="2000" dirty="0" err="1">
                <a:latin typeface="+mn-lt"/>
                <a:ea typeface="+mn-ea"/>
                <a:cs typeface="+mn-ea"/>
                <a:sym typeface="+mn-lt"/>
              </a:rPr>
              <a:t>UserController</a:t>
            </a:r>
            <a:r>
              <a:rPr lang="zh-CN" altLang="zh-CN" sz="2000" dirty="0">
                <a:latin typeface="+mn-lt"/>
                <a:ea typeface="+mn-ea"/>
                <a:cs typeface="+mn-ea"/>
                <a:sym typeface="+mn-lt"/>
              </a:rPr>
              <a:t>的“查询多个用户”代码片段修改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7B8019-21C4-4D5A-9386-DD50E8A5889C}"/>
              </a:ext>
            </a:extLst>
          </p:cNvPr>
          <p:cNvSpPr txBox="1"/>
          <p:nvPr/>
        </p:nvSpPr>
        <p:spPr>
          <a:xfrm>
            <a:off x="6834504" y="3533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</a:t>
            </a:r>
            <a:r>
              <a:rPr lang="en-US" altLang="zh-CN" dirty="0"/>
              <a:t>JavaEECH07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42BA6905-23AB-45A2-AD37-CD954216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93" y="548680"/>
            <a:ext cx="8229600" cy="63341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7-2.4  &lt;insert&gt;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元素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483" name="文本框 3">
            <a:extLst>
              <a:ext uri="{FF2B5EF4-FFF2-40B4-BE49-F238E27FC236}">
                <a16:creationId xmlns:a16="http://schemas.microsoft.com/office/drawing/2014/main" id="{3B97BD19-DC95-4D5F-B0BF-6AB8AAD29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1268413"/>
            <a:ext cx="8712200" cy="459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  &lt;insert&gt;</a:t>
            </a:r>
            <a:r>
              <a:rPr lang="zh-CN" altLang="zh-CN" sz="2000" b="0" dirty="0">
                <a:latin typeface="+mn-lt"/>
                <a:ea typeface="+mn-ea"/>
                <a:cs typeface="+mn-ea"/>
                <a:sym typeface="+mn-lt"/>
              </a:rPr>
              <a:t>元素用于映射插入语句，</a:t>
            </a:r>
            <a:r>
              <a:rPr lang="en-US" altLang="zh-CN" sz="2000" b="0" dirty="0" err="1"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 sz="2000" b="0" dirty="0">
                <a:latin typeface="+mn-lt"/>
                <a:ea typeface="+mn-ea"/>
                <a:cs typeface="+mn-ea"/>
                <a:sym typeface="+mn-lt"/>
              </a:rPr>
              <a:t>执行完一条插入语句后，将返回一个整数表示其影响的行数。它的属性与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&lt;select&gt;</a:t>
            </a:r>
            <a:r>
              <a:rPr lang="zh-CN" altLang="zh-CN" sz="2000" b="0" dirty="0">
                <a:latin typeface="+mn-lt"/>
                <a:ea typeface="+mn-ea"/>
                <a:cs typeface="+mn-ea"/>
                <a:sym typeface="+mn-lt"/>
              </a:rPr>
              <a:t>元素的属性大部分相同，在本节讲解它的几个特有属性。具体如下：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 b="0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keyProperty</a:t>
            </a:r>
            <a:r>
              <a:rPr lang="zh-CN" altLang="zh-CN" sz="2000" b="0" dirty="0">
                <a:latin typeface="+mn-lt"/>
                <a:ea typeface="+mn-ea"/>
                <a:cs typeface="+mn-ea"/>
                <a:sym typeface="+mn-lt"/>
              </a:rPr>
              <a:t>：该属性的作用是将插入或更新操作时的返回值赋值给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PO</a:t>
            </a:r>
            <a:r>
              <a:rPr lang="zh-CN" altLang="zh-CN" sz="2000" b="0" dirty="0">
                <a:latin typeface="+mn-lt"/>
                <a:ea typeface="+mn-ea"/>
                <a:cs typeface="+mn-ea"/>
                <a:sym typeface="+mn-lt"/>
              </a:rPr>
              <a:t>类的某个属性，通常会设置为主键对应的属性。如果是联合主键，可以在多个值之间用逗号隔开。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 b="0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keyColumn</a:t>
            </a:r>
            <a:r>
              <a:rPr lang="zh-CN" altLang="zh-CN" sz="2000" b="0" dirty="0">
                <a:latin typeface="+mn-lt"/>
                <a:ea typeface="+mn-ea"/>
                <a:cs typeface="+mn-ea"/>
                <a:sym typeface="+mn-lt"/>
              </a:rPr>
              <a:t>：该属性用于设置第几列是主键，当主键列不是表中的第一列时需要设置。如果是联合主键时，可以在多个值之间用逗号隔开。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 b="0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useGeneratedKeys</a:t>
            </a:r>
            <a:r>
              <a:rPr lang="zh-CN" altLang="zh-CN" sz="2000" b="0" dirty="0">
                <a:latin typeface="+mn-lt"/>
                <a:ea typeface="+mn-ea"/>
                <a:cs typeface="+mn-ea"/>
                <a:sym typeface="+mn-lt"/>
              </a:rPr>
              <a:t>：该属性将使</a:t>
            </a:r>
            <a:r>
              <a:rPr lang="en-US" altLang="zh-CN" sz="2000" b="0" dirty="0" err="1"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 sz="2000" b="0" dirty="0">
                <a:latin typeface="+mn-lt"/>
                <a:ea typeface="+mn-ea"/>
                <a:cs typeface="+mn-ea"/>
                <a:sym typeface="+mn-lt"/>
              </a:rPr>
              <a:t>使用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JDBC</a:t>
            </a:r>
            <a:r>
              <a:rPr lang="zh-CN" altLang="zh-CN" sz="2000" b="0" dirty="0"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lang="en-US" altLang="zh-CN" sz="2000" b="0" dirty="0" err="1">
                <a:latin typeface="+mn-lt"/>
                <a:ea typeface="+mn-ea"/>
                <a:cs typeface="+mn-ea"/>
                <a:sym typeface="+mn-lt"/>
              </a:rPr>
              <a:t>getGeneratedKeys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()</a:t>
            </a:r>
            <a:r>
              <a:rPr lang="zh-CN" altLang="zh-CN" sz="2000" b="0" dirty="0">
                <a:latin typeface="+mn-lt"/>
                <a:ea typeface="+mn-ea"/>
                <a:cs typeface="+mn-ea"/>
                <a:sym typeface="+mn-lt"/>
              </a:rPr>
              <a:t>方法获取由数据库内部生产的主键，如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MySQL</a:t>
            </a:r>
            <a:r>
              <a:rPr lang="zh-CN" altLang="zh-CN" sz="2000" b="0" dirty="0"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SQL Server</a:t>
            </a:r>
            <a:r>
              <a:rPr lang="zh-CN" altLang="zh-CN" sz="2000" b="0" dirty="0">
                <a:latin typeface="+mn-lt"/>
                <a:ea typeface="+mn-ea"/>
                <a:cs typeface="+mn-ea"/>
                <a:sym typeface="+mn-lt"/>
              </a:rPr>
              <a:t>等自动递增的字段，其默认值为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false</a:t>
            </a:r>
            <a:r>
              <a:rPr lang="zh-CN" altLang="zh-CN" sz="2000" b="0" dirty="0">
                <a:latin typeface="+mn-lt"/>
                <a:ea typeface="+mn-ea"/>
                <a:cs typeface="+mn-ea"/>
                <a:sym typeface="+mn-lt"/>
              </a:rPr>
              <a:t>。</a:t>
            </a:r>
            <a:endParaRPr lang="zh-CN" altLang="en-US" sz="2000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EA244F-CEAC-4333-AC52-8FC7D3E74E7A}"/>
              </a:ext>
            </a:extLst>
          </p:cNvPr>
          <p:cNvSpPr txBox="1"/>
          <p:nvPr/>
        </p:nvSpPr>
        <p:spPr>
          <a:xfrm>
            <a:off x="6834504" y="3533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</a:t>
            </a:r>
            <a:r>
              <a:rPr lang="en-US" altLang="zh-CN" dirty="0"/>
              <a:t>JavaEECH07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366D7046-CDAC-4002-B8F4-3C88C7236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7" y="417513"/>
            <a:ext cx="8229600" cy="8509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de-DE" altLang="zh-CN" sz="2800" dirty="0">
                <a:latin typeface="+mn-lt"/>
                <a:ea typeface="+mn-ea"/>
                <a:cs typeface="+mn-ea"/>
                <a:sym typeface="+mn-lt"/>
              </a:rPr>
              <a:t>7-2.4.1  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主键（自动递增）回填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507" name="文本框 3">
            <a:extLst>
              <a:ext uri="{FF2B5EF4-FFF2-40B4-BE49-F238E27FC236}">
                <a16:creationId xmlns:a16="http://schemas.microsoft.com/office/drawing/2014/main" id="{123014A8-8BB5-4BA6-8589-BFE34F7E3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268413"/>
            <a:ext cx="88566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  MySQL</a:t>
            </a:r>
            <a:r>
              <a:rPr lang="zh-CN" altLang="zh-CN" sz="2000" b="0" dirty="0"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SQL Server</a:t>
            </a:r>
            <a:r>
              <a:rPr lang="zh-CN" altLang="zh-CN" sz="2000" b="0" dirty="0">
                <a:latin typeface="+mn-lt"/>
                <a:ea typeface="+mn-ea"/>
                <a:cs typeface="+mn-ea"/>
                <a:sym typeface="+mn-lt"/>
              </a:rPr>
              <a:t>等数据库的表格可以采用自动递增的字段作为主键。有时可能需要使用这个刚刚产生的主键，用以关联其他业务。</a:t>
            </a:r>
            <a:endParaRPr lang="zh-CN" altLang="en-US" sz="2000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508" name="文本框 4">
            <a:extLst>
              <a:ext uri="{FF2B5EF4-FFF2-40B4-BE49-F238E27FC236}">
                <a16:creationId xmlns:a16="http://schemas.microsoft.com/office/drawing/2014/main" id="{170A54EB-333B-4DC0-ABA4-591810ED6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2420888"/>
            <a:ext cx="878522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  &lt;!-- </a:t>
            </a:r>
            <a:r>
              <a:rPr lang="zh-CN" altLang="zh-CN" sz="2000" b="0" dirty="0">
                <a:latin typeface="+mn-lt"/>
                <a:ea typeface="+mn-ea"/>
                <a:cs typeface="+mn-ea"/>
                <a:sym typeface="+mn-lt"/>
              </a:rPr>
              <a:t>添加一个用户，成功后将主键值回填给</a:t>
            </a:r>
            <a:r>
              <a:rPr lang="en-US" altLang="zh-CN" sz="2000" b="0" dirty="0" err="1">
                <a:latin typeface="+mn-lt"/>
                <a:ea typeface="+mn-ea"/>
                <a:cs typeface="+mn-ea"/>
                <a:sym typeface="+mn-lt"/>
              </a:rPr>
              <a:t>uid</a:t>
            </a:r>
            <a:r>
              <a:rPr lang="zh-CN" altLang="zh-CN" sz="2000" b="0" dirty="0"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po</a:t>
            </a:r>
            <a:r>
              <a:rPr lang="zh-CN" altLang="zh-CN" sz="2000" b="0" dirty="0">
                <a:latin typeface="+mn-lt"/>
                <a:ea typeface="+mn-ea"/>
                <a:cs typeface="+mn-ea"/>
                <a:sym typeface="+mn-lt"/>
              </a:rPr>
              <a:t>类的属性）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--&gt;</a:t>
            </a:r>
            <a:endParaRPr lang="zh-CN" altLang="zh-CN" sz="20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&lt;insert id="</a:t>
            </a:r>
            <a:r>
              <a:rPr lang="en-US" altLang="zh-CN" b="0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addUser</a:t>
            </a:r>
            <a:r>
              <a:rPr lang="en-US" altLang="zh-CN" b="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" </a:t>
            </a:r>
            <a:r>
              <a:rPr lang="en-US" altLang="zh-CN" b="0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parameterType</a:t>
            </a:r>
            <a:r>
              <a:rPr lang="en-US" altLang="zh-CN" b="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="</a:t>
            </a:r>
            <a:r>
              <a:rPr lang="en-US" altLang="zh-CN" b="0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com.po.MyUser</a:t>
            </a:r>
            <a:r>
              <a:rPr lang="en-US" altLang="zh-CN" b="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" </a:t>
            </a:r>
            <a:endParaRPr lang="zh-CN" altLang="zh-CN" b="0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</a:t>
            </a:r>
            <a:r>
              <a:rPr lang="en-US" altLang="zh-CN" b="0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keyProperty</a:t>
            </a:r>
            <a:r>
              <a:rPr lang="en-US" altLang="zh-CN" b="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="</a:t>
            </a:r>
            <a:r>
              <a:rPr lang="en-US" altLang="zh-CN" b="0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uid</a:t>
            </a:r>
            <a:r>
              <a:rPr lang="en-US" altLang="zh-CN" b="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" </a:t>
            </a:r>
            <a:r>
              <a:rPr lang="en-US" altLang="zh-CN" b="0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useGeneratedKeys</a:t>
            </a:r>
            <a:r>
              <a:rPr lang="en-US" altLang="zh-CN" b="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="true"&gt;</a:t>
            </a:r>
            <a:endParaRPr lang="zh-CN" altLang="zh-CN" b="0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	insert into user (</a:t>
            </a:r>
            <a:r>
              <a:rPr lang="en-US" altLang="zh-CN" b="0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uname,usex</a:t>
            </a:r>
            <a:r>
              <a:rPr lang="en-US" altLang="zh-CN" b="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) values(#{uname},#{usex})</a:t>
            </a:r>
            <a:endParaRPr lang="zh-CN" altLang="zh-CN" b="0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&lt;/insert&gt;</a:t>
            </a:r>
            <a:endParaRPr lang="zh-CN" altLang="en-US" b="0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49C39B-60BE-4A2F-A725-9C95AEAF5C23}"/>
              </a:ext>
            </a:extLst>
          </p:cNvPr>
          <p:cNvSpPr txBox="1"/>
          <p:nvPr/>
        </p:nvSpPr>
        <p:spPr>
          <a:xfrm>
            <a:off x="6834504" y="3533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</a:t>
            </a:r>
            <a:r>
              <a:rPr lang="en-US" altLang="zh-CN" dirty="0"/>
              <a:t>JavaEECH07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DD4200FE-141D-4286-855B-1794BC78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63" y="418318"/>
            <a:ext cx="8229600" cy="77946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de-DE" altLang="zh-CN" sz="2800" dirty="0">
                <a:latin typeface="+mn-lt"/>
                <a:ea typeface="+mn-ea"/>
                <a:cs typeface="+mn-ea"/>
                <a:sym typeface="+mn-lt"/>
              </a:rPr>
              <a:t>7-2.4.2  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自定义主键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531" name="文本框 3">
            <a:extLst>
              <a:ext uri="{FF2B5EF4-FFF2-40B4-BE49-F238E27FC236}">
                <a16:creationId xmlns:a16="http://schemas.microsoft.com/office/drawing/2014/main" id="{87F7C3A3-EF11-4936-BB9A-8EF641AC1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1196975"/>
            <a:ext cx="857860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zh-CN" sz="2000" b="0" dirty="0">
                <a:latin typeface="+mn-lt"/>
                <a:ea typeface="+mn-ea"/>
                <a:cs typeface="+mn-ea"/>
                <a:sym typeface="+mn-lt"/>
              </a:rPr>
              <a:t>如果实际工程中使用的数据库不支持主键自动递增（如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Oracle</a:t>
            </a:r>
            <a:r>
              <a:rPr lang="zh-CN" altLang="zh-CN" sz="2000" b="0" dirty="0">
                <a:latin typeface="+mn-lt"/>
                <a:ea typeface="+mn-ea"/>
                <a:cs typeface="+mn-ea"/>
                <a:sym typeface="+mn-lt"/>
              </a:rPr>
              <a:t>），或者取消了主键自动递增的规则时，可以使用</a:t>
            </a:r>
            <a:r>
              <a:rPr lang="en-US" altLang="zh-CN" sz="2000" b="0" dirty="0" err="1"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 sz="2000" b="0" dirty="0"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&lt;</a:t>
            </a:r>
            <a:r>
              <a:rPr lang="en-US" altLang="zh-CN" sz="2000" b="0" dirty="0" err="1">
                <a:latin typeface="+mn-lt"/>
                <a:ea typeface="+mn-ea"/>
                <a:cs typeface="+mn-ea"/>
                <a:sym typeface="+mn-lt"/>
              </a:rPr>
              <a:t>selectKey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&gt;</a:t>
            </a:r>
            <a:r>
              <a:rPr lang="zh-CN" altLang="zh-CN" sz="2000" b="0" dirty="0">
                <a:latin typeface="+mn-lt"/>
                <a:ea typeface="+mn-ea"/>
                <a:cs typeface="+mn-ea"/>
                <a:sym typeface="+mn-lt"/>
              </a:rPr>
              <a:t>元素来自定义生成主键。</a:t>
            </a:r>
            <a:endParaRPr lang="zh-CN" altLang="en-US" sz="2000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532" name="文本框 4">
            <a:extLst>
              <a:ext uri="{FF2B5EF4-FFF2-40B4-BE49-F238E27FC236}">
                <a16:creationId xmlns:a16="http://schemas.microsoft.com/office/drawing/2014/main" id="{30528503-3F52-40BD-858E-9579AE745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2636838"/>
            <a:ext cx="8866187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&lt;insert id="</a:t>
            </a:r>
            <a:r>
              <a:rPr lang="en-US" altLang="zh-CN" b="0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insertUser</a:t>
            </a:r>
            <a:r>
              <a:rPr lang="en-US" altLang="zh-CN" b="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" </a:t>
            </a:r>
            <a:r>
              <a:rPr lang="en-US" altLang="zh-CN" b="0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parameterType</a:t>
            </a:r>
            <a:r>
              <a:rPr lang="en-US" altLang="zh-CN" b="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="</a:t>
            </a:r>
            <a:r>
              <a:rPr lang="en-US" altLang="zh-CN" b="0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com.po.MyUser</a:t>
            </a:r>
            <a:r>
              <a:rPr lang="en-US" altLang="zh-CN" b="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"&gt;</a:t>
            </a:r>
            <a:endParaRPr lang="zh-CN" altLang="zh-CN" b="0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   &lt;!-- </a:t>
            </a:r>
            <a:r>
              <a:rPr lang="zh-CN" altLang="zh-CN" b="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先使用</a:t>
            </a:r>
            <a:r>
              <a:rPr lang="en-US" altLang="zh-CN" b="0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selectKey</a:t>
            </a:r>
            <a:r>
              <a:rPr lang="zh-CN" altLang="zh-CN" b="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元素定义主键，然后再定义</a:t>
            </a:r>
            <a:r>
              <a:rPr lang="en-US" altLang="zh-CN" b="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SQL</a:t>
            </a:r>
            <a:r>
              <a:rPr lang="zh-CN" altLang="zh-CN" b="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语句</a:t>
            </a:r>
            <a:r>
              <a:rPr lang="en-US" altLang="zh-CN" b="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 --&gt;</a:t>
            </a:r>
            <a:endParaRPr lang="zh-CN" altLang="zh-CN" b="0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   &lt;</a:t>
            </a:r>
            <a:r>
              <a:rPr lang="en-US" altLang="zh-CN" b="0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selectKey</a:t>
            </a:r>
            <a:r>
              <a:rPr lang="en-US" altLang="zh-CN" b="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0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keyProperty</a:t>
            </a:r>
            <a:r>
              <a:rPr lang="en-US" altLang="zh-CN" b="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="</a:t>
            </a:r>
            <a:r>
              <a:rPr lang="en-US" altLang="zh-CN" b="0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uid</a:t>
            </a:r>
            <a:r>
              <a:rPr lang="en-US" altLang="zh-CN" b="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" </a:t>
            </a:r>
            <a:r>
              <a:rPr lang="en-US" altLang="zh-CN" b="0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resultType</a:t>
            </a:r>
            <a:r>
              <a:rPr lang="en-US" altLang="zh-CN" b="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="Integer" order="BEFORE"&gt;</a:t>
            </a:r>
            <a:endParaRPr lang="zh-CN" altLang="zh-CN" b="0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       select if(max(</a:t>
            </a:r>
            <a:r>
              <a:rPr lang="en-US" altLang="zh-CN" b="0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uid</a:t>
            </a:r>
            <a:r>
              <a:rPr lang="en-US" altLang="zh-CN" b="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) is null, 1 , max(</a:t>
            </a:r>
            <a:r>
              <a:rPr lang="en-US" altLang="zh-CN" b="0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uid</a:t>
            </a:r>
            <a:r>
              <a:rPr lang="en-US" altLang="zh-CN" b="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)+1) as </a:t>
            </a:r>
            <a:r>
              <a:rPr lang="en-US" altLang="zh-CN" b="0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newUid</a:t>
            </a:r>
            <a:r>
              <a:rPr lang="en-US" altLang="zh-CN" b="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 from user</a:t>
            </a:r>
            <a:endParaRPr lang="zh-CN" altLang="zh-CN" b="0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   &lt;/</a:t>
            </a:r>
            <a:r>
              <a:rPr lang="en-US" altLang="zh-CN" b="0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selectKey</a:t>
            </a:r>
            <a:r>
              <a:rPr lang="en-US" altLang="zh-CN" b="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&gt;</a:t>
            </a:r>
            <a:endParaRPr lang="zh-CN" altLang="zh-CN" b="0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       insert into user (</a:t>
            </a:r>
            <a:r>
              <a:rPr lang="en-US" altLang="zh-CN" b="0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uid,uname,usex</a:t>
            </a:r>
            <a:r>
              <a:rPr lang="en-US" altLang="zh-CN" b="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) values(#{uid},#{uname},#{usex})</a:t>
            </a:r>
            <a:endParaRPr lang="zh-CN" altLang="zh-CN" b="0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&lt;/insert&gt;</a:t>
            </a:r>
            <a:endParaRPr lang="zh-CN" altLang="en-US" b="0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41B1C2E8-B279-48D9-B187-C6BF17C37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51" y="620688"/>
            <a:ext cx="8229600" cy="504403"/>
          </a:xfrm>
        </p:spPr>
        <p:txBody>
          <a:bodyPr/>
          <a:lstStyle/>
          <a:p>
            <a:pPr algn="l"/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7-1.1  </a:t>
            </a:r>
            <a:r>
              <a:rPr lang="en-US" altLang="zh-CN" sz="2800" dirty="0" err="1"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简介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339" name="文本框 1">
            <a:extLst>
              <a:ext uri="{FF2B5EF4-FFF2-40B4-BE49-F238E27FC236}">
                <a16:creationId xmlns:a16="http://schemas.microsoft.com/office/drawing/2014/main" id="{1DF6A05C-1C92-4FA8-AC31-6DD182F6F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341438"/>
            <a:ext cx="90360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de-DE" altLang="zh-CN" sz="2400" b="1">
                <a:latin typeface="+mn-lt"/>
                <a:ea typeface="+mn-ea"/>
                <a:cs typeface="+mn-ea"/>
                <a:sym typeface="+mn-lt"/>
              </a:rPr>
              <a:t>    MyBatis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本是</a:t>
            </a:r>
            <a:r>
              <a:rPr lang="de-DE" altLang="zh-CN" sz="2400" b="1">
                <a:latin typeface="+mn-lt"/>
                <a:ea typeface="+mn-ea"/>
                <a:cs typeface="+mn-ea"/>
                <a:sym typeface="+mn-lt"/>
              </a:rPr>
              <a:t>apache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的一个开源项目</a:t>
            </a:r>
            <a:r>
              <a:rPr lang="de-DE" altLang="zh-CN" sz="2400" b="1">
                <a:latin typeface="+mn-lt"/>
                <a:ea typeface="+mn-ea"/>
                <a:cs typeface="+mn-ea"/>
                <a:sym typeface="+mn-lt"/>
              </a:rPr>
              <a:t>iBatis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de-DE" altLang="zh-CN" sz="2400" b="1">
                <a:latin typeface="+mn-lt"/>
                <a:ea typeface="+mn-ea"/>
                <a:cs typeface="+mn-ea"/>
                <a:sym typeface="+mn-lt"/>
              </a:rPr>
              <a:t>2010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年这个项目由</a:t>
            </a:r>
            <a:r>
              <a:rPr lang="de-DE" altLang="zh-CN" sz="2400" b="1">
                <a:latin typeface="+mn-lt"/>
                <a:ea typeface="+mn-ea"/>
                <a:cs typeface="+mn-ea"/>
                <a:sym typeface="+mn-lt"/>
              </a:rPr>
              <a:t>apache software foundation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迁移到了</a:t>
            </a:r>
            <a:r>
              <a:rPr lang="de-DE" altLang="zh-CN" sz="2400" b="1">
                <a:latin typeface="+mn-lt"/>
                <a:ea typeface="+mn-ea"/>
                <a:cs typeface="+mn-ea"/>
                <a:sym typeface="+mn-lt"/>
              </a:rPr>
              <a:t>google code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，并且改名为</a:t>
            </a:r>
            <a:r>
              <a:rPr lang="de-DE" altLang="zh-CN" sz="2400" b="1"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。</a:t>
            </a:r>
          </a:p>
          <a:p>
            <a:endParaRPr lang="en-US" altLang="zh-CN" sz="2400" b="1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    MyBatis 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是一个基于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Java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的持久层框架。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提供的持久层框架包括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SQL Maps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Data Access Objects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DAO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），它消除了几乎所有的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JDBC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代码和参数的手工设置以及结果集的检索。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MyBatis 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使用简单的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 XML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或注解用于配置和原始映射，将接口和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Java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 POJOs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Plain Old Java Objects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，普通的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Java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对象）映射成数据库中的记录。</a:t>
            </a:r>
            <a:endParaRPr lang="zh-CN" altLang="en-US" sz="2400" b="1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77C84A42-838A-431A-B27B-D9BA015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639465"/>
            <a:ext cx="8229600" cy="49272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7-2.5  &lt;update&gt;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与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&lt;delete&gt;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元素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555" name="文本框 3">
            <a:extLst>
              <a:ext uri="{FF2B5EF4-FFF2-40B4-BE49-F238E27FC236}">
                <a16:creationId xmlns:a16="http://schemas.microsoft.com/office/drawing/2014/main" id="{B2F2BCAB-E22F-43AF-8FD1-8AD7AE881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96975"/>
            <a:ext cx="87852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  &lt;update&gt;</a:t>
            </a:r>
            <a:r>
              <a:rPr lang="zh-CN" altLang="zh-CN" sz="2000" b="0" dirty="0"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&lt;delete&gt;</a:t>
            </a:r>
            <a:r>
              <a:rPr lang="zh-CN" altLang="zh-CN" sz="2000" b="0" dirty="0">
                <a:latin typeface="+mn-lt"/>
                <a:ea typeface="+mn-ea"/>
                <a:cs typeface="+mn-ea"/>
                <a:sym typeface="+mn-lt"/>
              </a:rPr>
              <a:t>元素比较简单，它们的属性和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&lt;insert&gt;</a:t>
            </a:r>
            <a:r>
              <a:rPr lang="zh-CN" altLang="zh-CN" sz="2000" b="0" dirty="0">
                <a:latin typeface="+mn-lt"/>
                <a:ea typeface="+mn-ea"/>
                <a:cs typeface="+mn-ea"/>
                <a:sym typeface="+mn-lt"/>
              </a:rPr>
              <a:t>元素、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&lt;select&gt;</a:t>
            </a:r>
            <a:r>
              <a:rPr lang="zh-CN" altLang="zh-CN" sz="2000" b="0" dirty="0">
                <a:latin typeface="+mn-lt"/>
                <a:ea typeface="+mn-ea"/>
                <a:cs typeface="+mn-ea"/>
                <a:sym typeface="+mn-lt"/>
              </a:rPr>
              <a:t>元素的属性差不多，执行后也返回一个整数，表示影响了数据库的记录行数。</a:t>
            </a:r>
            <a:endParaRPr lang="zh-CN" altLang="en-US" sz="2000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556" name="文本框 4">
            <a:extLst>
              <a:ext uri="{FF2B5EF4-FFF2-40B4-BE49-F238E27FC236}">
                <a16:creationId xmlns:a16="http://schemas.microsoft.com/office/drawing/2014/main" id="{084E91F7-3B31-4278-B1C2-AA0C98679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708275"/>
            <a:ext cx="8713788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&lt;!-- </a:t>
            </a:r>
            <a:r>
              <a:rPr lang="zh-CN" altLang="zh-CN" sz="200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修改一个用户</a:t>
            </a:r>
            <a:r>
              <a:rPr lang="en-US" altLang="zh-CN" sz="200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 --&gt;</a:t>
            </a:r>
            <a:endParaRPr lang="zh-CN" altLang="zh-CN" sz="200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    &lt;update id="updateUser" parameterType="com.po.MyUser"&gt;</a:t>
            </a:r>
            <a:endParaRPr lang="zh-CN" altLang="zh-CN" sz="200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	update user set uname = #{uname},usex = #{usex} where uid = #{uid}</a:t>
            </a:r>
            <a:endParaRPr lang="zh-CN" altLang="zh-CN" sz="200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    &lt;/update&gt;</a:t>
            </a:r>
            <a:endParaRPr lang="zh-CN" altLang="zh-CN" sz="200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&lt;!-- </a:t>
            </a:r>
            <a:r>
              <a:rPr lang="zh-CN" altLang="zh-CN" sz="200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删除一个用户</a:t>
            </a:r>
            <a:r>
              <a:rPr lang="en-US" altLang="zh-CN" sz="200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 --&gt;</a:t>
            </a:r>
            <a:endParaRPr lang="zh-CN" altLang="zh-CN" sz="200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    &lt;delete id="deleteUser" parameterType="Integer"&gt; </a:t>
            </a:r>
            <a:endParaRPr lang="zh-CN" altLang="zh-CN" sz="200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	delete from user where uid = #{uid}</a:t>
            </a:r>
            <a:endParaRPr lang="zh-CN" altLang="zh-CN" sz="200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    &lt;/delete&gt;</a:t>
            </a:r>
            <a:endParaRPr lang="zh-CN" altLang="en-US"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AAD6C4-76C8-42D6-B75A-48B97C086F68}"/>
              </a:ext>
            </a:extLst>
          </p:cNvPr>
          <p:cNvSpPr txBox="1"/>
          <p:nvPr/>
        </p:nvSpPr>
        <p:spPr>
          <a:xfrm>
            <a:off x="6834504" y="3533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</a:t>
            </a:r>
            <a:r>
              <a:rPr lang="en-US" altLang="zh-CN" dirty="0"/>
              <a:t>JavaEECH07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F7F402F5-7702-442A-BE6D-9BAD80D1B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71" y="620688"/>
            <a:ext cx="8229600" cy="6477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7-2.6  &lt;</a:t>
            </a:r>
            <a:r>
              <a:rPr lang="en-US" altLang="zh-CN" sz="2800" dirty="0" err="1">
                <a:latin typeface="+mn-lt"/>
                <a:ea typeface="+mn-ea"/>
                <a:cs typeface="+mn-ea"/>
                <a:sym typeface="+mn-lt"/>
              </a:rPr>
              <a:t>sql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&gt;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元素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579" name="文本框 3">
            <a:extLst>
              <a:ext uri="{FF2B5EF4-FFF2-40B4-BE49-F238E27FC236}">
                <a16:creationId xmlns:a16="http://schemas.microsoft.com/office/drawing/2014/main" id="{7EE8EED0-5781-40A3-8375-BC5DFF7A6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268413"/>
            <a:ext cx="88566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  &lt;</a:t>
            </a:r>
            <a:r>
              <a:rPr lang="en-US" altLang="zh-CN" sz="2000" b="0" dirty="0" err="1">
                <a:latin typeface="+mn-lt"/>
                <a:ea typeface="+mn-ea"/>
                <a:cs typeface="+mn-ea"/>
                <a:sym typeface="+mn-lt"/>
              </a:rPr>
              <a:t>sql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&gt;</a:t>
            </a:r>
            <a:r>
              <a:rPr lang="zh-CN" altLang="zh-CN" sz="2000" b="0" dirty="0">
                <a:latin typeface="+mn-lt"/>
                <a:ea typeface="+mn-ea"/>
                <a:cs typeface="+mn-ea"/>
                <a:sym typeface="+mn-lt"/>
              </a:rPr>
              <a:t>元素的作用在于可以定义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SQL</a:t>
            </a:r>
            <a:r>
              <a:rPr lang="zh-CN" altLang="zh-CN" sz="2000" b="0" dirty="0">
                <a:latin typeface="+mn-lt"/>
                <a:ea typeface="+mn-ea"/>
                <a:cs typeface="+mn-ea"/>
                <a:sym typeface="+mn-lt"/>
              </a:rPr>
              <a:t>语句的一部分（代码片段），方便后面的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SQL</a:t>
            </a:r>
            <a:r>
              <a:rPr lang="zh-CN" altLang="zh-CN" sz="2000" b="0" dirty="0">
                <a:latin typeface="+mn-lt"/>
                <a:ea typeface="+mn-ea"/>
                <a:cs typeface="+mn-ea"/>
                <a:sym typeface="+mn-lt"/>
              </a:rPr>
              <a:t>语句引用它，比如反复使用的列名。</a:t>
            </a:r>
            <a:endParaRPr lang="zh-CN" altLang="en-US" sz="2000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580" name="文本框 4">
            <a:extLst>
              <a:ext uri="{FF2B5EF4-FFF2-40B4-BE49-F238E27FC236}">
                <a16:creationId xmlns:a16="http://schemas.microsoft.com/office/drawing/2014/main" id="{C0A5447B-0812-47D2-847B-CF294AEC3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2492896"/>
            <a:ext cx="871378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   &lt;</a:t>
            </a:r>
            <a:r>
              <a:rPr lang="en-US" altLang="zh-CN" sz="2000" dirty="0" err="1">
                <a:latin typeface="+mn-lt"/>
                <a:ea typeface="+mn-ea"/>
                <a:cs typeface="+mn-ea"/>
                <a:sym typeface="+mn-lt"/>
              </a:rPr>
              <a:t>sql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id="</a:t>
            </a:r>
            <a:r>
              <a:rPr lang="en-US" altLang="zh-CN" sz="2000" dirty="0" err="1">
                <a:latin typeface="+mn-lt"/>
                <a:ea typeface="+mn-ea"/>
                <a:cs typeface="+mn-ea"/>
                <a:sym typeface="+mn-lt"/>
              </a:rPr>
              <a:t>comColumns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"&gt;</a:t>
            </a:r>
            <a:r>
              <a:rPr lang="en-US" altLang="zh-CN" sz="2000" dirty="0" err="1">
                <a:latin typeface="+mn-lt"/>
                <a:ea typeface="+mn-ea"/>
                <a:cs typeface="+mn-ea"/>
                <a:sym typeface="+mn-lt"/>
              </a:rPr>
              <a:t>uid,uname,usex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&lt;/</a:t>
            </a:r>
            <a:r>
              <a:rPr lang="en-US" altLang="zh-CN" sz="2000" dirty="0" err="1">
                <a:latin typeface="+mn-lt"/>
                <a:ea typeface="+mn-ea"/>
                <a:cs typeface="+mn-ea"/>
                <a:sym typeface="+mn-lt"/>
              </a:rPr>
              <a:t>sql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&gt;</a:t>
            </a:r>
            <a:endParaRPr lang="zh-CN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   &lt;select id="</a:t>
            </a:r>
            <a:r>
              <a:rPr lang="en-US" altLang="zh-CN" sz="2000" dirty="0" err="1">
                <a:latin typeface="+mn-lt"/>
                <a:ea typeface="+mn-ea"/>
                <a:cs typeface="+mn-ea"/>
                <a:sym typeface="+mn-lt"/>
              </a:rPr>
              <a:t>selectUser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" </a:t>
            </a:r>
            <a:r>
              <a:rPr lang="en-US" altLang="zh-CN" sz="2000" dirty="0" err="1">
                <a:latin typeface="+mn-lt"/>
                <a:ea typeface="+mn-ea"/>
                <a:cs typeface="+mn-ea"/>
                <a:sym typeface="+mn-lt"/>
              </a:rPr>
              <a:t>resultType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="</a:t>
            </a:r>
            <a:r>
              <a:rPr lang="en-US" altLang="zh-CN" sz="2000" dirty="0" err="1">
                <a:latin typeface="+mn-lt"/>
                <a:ea typeface="+mn-ea"/>
                <a:cs typeface="+mn-ea"/>
                <a:sym typeface="+mn-lt"/>
              </a:rPr>
              <a:t>com.po.MyUser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"&gt;</a:t>
            </a:r>
            <a:endParaRPr lang="zh-CN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	select &lt;include </a:t>
            </a:r>
            <a:r>
              <a:rPr lang="en-US" altLang="zh-CN" sz="2000" dirty="0" err="1">
                <a:latin typeface="+mn-lt"/>
                <a:ea typeface="+mn-ea"/>
                <a:cs typeface="+mn-ea"/>
                <a:sym typeface="+mn-lt"/>
              </a:rPr>
              <a:t>refid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="</a:t>
            </a:r>
            <a:r>
              <a:rPr lang="en-US" altLang="zh-CN" sz="2000" dirty="0" err="1">
                <a:latin typeface="+mn-lt"/>
                <a:ea typeface="+mn-ea"/>
                <a:cs typeface="+mn-ea"/>
                <a:sym typeface="+mn-lt"/>
              </a:rPr>
              <a:t>comColumns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"/&gt; from user</a:t>
            </a:r>
            <a:endParaRPr lang="zh-CN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   &lt;/select&gt;</a:t>
            </a:r>
            <a:endParaRPr lang="zh-CN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2391079D-4A66-456F-A709-EB967B963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094" y="476672"/>
            <a:ext cx="8229600" cy="79174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7-2.7  &lt;</a:t>
            </a:r>
            <a:r>
              <a:rPr lang="en-US" altLang="zh-CN" sz="2800" dirty="0" err="1">
                <a:latin typeface="+mn-lt"/>
                <a:ea typeface="+mn-ea"/>
                <a:cs typeface="+mn-ea"/>
                <a:sym typeface="+mn-lt"/>
              </a:rPr>
              <a:t>resultMap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&gt;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元素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603" name="文本框 3">
            <a:extLst>
              <a:ext uri="{FF2B5EF4-FFF2-40B4-BE49-F238E27FC236}">
                <a16:creationId xmlns:a16="http://schemas.microsoft.com/office/drawing/2014/main" id="{FFD82134-9928-4867-AD44-84ED3399D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557338"/>
            <a:ext cx="84359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    &lt;</a:t>
            </a:r>
            <a:r>
              <a:rPr lang="en-US" altLang="zh-CN" b="0" dirty="0" err="1">
                <a:latin typeface="+mn-lt"/>
                <a:ea typeface="+mn-ea"/>
                <a:cs typeface="+mn-ea"/>
                <a:sym typeface="+mn-lt"/>
              </a:rPr>
              <a:t>resultMap</a:t>
            </a: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&gt;</a:t>
            </a:r>
            <a:r>
              <a:rPr lang="zh-CN" altLang="zh-CN" b="0" dirty="0">
                <a:latin typeface="+mn-lt"/>
                <a:ea typeface="+mn-ea"/>
                <a:cs typeface="+mn-ea"/>
                <a:sym typeface="+mn-lt"/>
              </a:rPr>
              <a:t>元素表示结果映射集，是</a:t>
            </a:r>
            <a:r>
              <a:rPr lang="en-US" altLang="zh-CN" b="0" dirty="0" err="1"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 b="0" dirty="0">
                <a:latin typeface="+mn-lt"/>
                <a:ea typeface="+mn-ea"/>
                <a:cs typeface="+mn-ea"/>
                <a:sym typeface="+mn-lt"/>
              </a:rPr>
              <a:t>中最重要也是最强大的元素。主要用来定义映射规则、级联的更新以及定义类型转化器等。</a:t>
            </a:r>
            <a:endParaRPr lang="zh-CN" altLang="en-US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080D4D-28EF-42B4-8274-83CE10EEA8B3}"/>
              </a:ext>
            </a:extLst>
          </p:cNvPr>
          <p:cNvSpPr txBox="1"/>
          <p:nvPr/>
        </p:nvSpPr>
        <p:spPr>
          <a:xfrm>
            <a:off x="6834504" y="3533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</a:t>
            </a:r>
            <a:r>
              <a:rPr lang="en-US" altLang="zh-CN" dirty="0"/>
              <a:t>JavaEECH07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6DF13FF7-292F-4EBE-B933-C8E60F393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430053"/>
            <a:ext cx="8229600" cy="63341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de-DE" altLang="zh-CN" sz="2800" dirty="0">
                <a:latin typeface="+mn-lt"/>
                <a:ea typeface="+mn-ea"/>
                <a:cs typeface="+mn-ea"/>
                <a:sym typeface="+mn-lt"/>
              </a:rPr>
              <a:t>7-2.7.1  &lt;resultMap&gt;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元素结构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627" name="文本框 3">
            <a:extLst>
              <a:ext uri="{FF2B5EF4-FFF2-40B4-BE49-F238E27FC236}">
                <a16:creationId xmlns:a16="http://schemas.microsoft.com/office/drawing/2014/main" id="{F5F6AE71-1DF1-4A99-A4A2-62F641CE4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032040"/>
            <a:ext cx="87122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&lt;</a:t>
            </a:r>
            <a:r>
              <a:rPr lang="en-US" altLang="zh-CN" sz="2000" b="0" dirty="0" err="1">
                <a:latin typeface="+mn-lt"/>
                <a:ea typeface="+mn-ea"/>
                <a:cs typeface="+mn-ea"/>
                <a:sym typeface="+mn-lt"/>
              </a:rPr>
              <a:t>resultMap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type="" id=""&gt;</a:t>
            </a:r>
            <a:endParaRPr lang="zh-CN" altLang="zh-CN" sz="20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  &lt;constructor&gt;&lt;!-- </a:t>
            </a:r>
            <a:r>
              <a:rPr lang="zh-CN" altLang="zh-CN" sz="2000" b="0" dirty="0">
                <a:latin typeface="+mn-lt"/>
                <a:ea typeface="+mn-ea"/>
                <a:cs typeface="+mn-ea"/>
                <a:sym typeface="+mn-lt"/>
              </a:rPr>
              <a:t>类在实例化时，用来注入结果到构造方法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--&gt;</a:t>
            </a:r>
            <a:endParaRPr lang="zh-CN" altLang="zh-CN" sz="20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	&lt;</a:t>
            </a:r>
            <a:r>
              <a:rPr lang="en-US" altLang="zh-CN" sz="2000" b="0" dirty="0" err="1">
                <a:latin typeface="+mn-lt"/>
                <a:ea typeface="+mn-ea"/>
                <a:cs typeface="+mn-ea"/>
                <a:sym typeface="+mn-lt"/>
              </a:rPr>
              <a:t>idArg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/&gt;&lt;!-- ID</a:t>
            </a:r>
            <a:r>
              <a:rPr lang="zh-CN" altLang="zh-CN" sz="2000" b="0" dirty="0">
                <a:latin typeface="+mn-lt"/>
                <a:ea typeface="+mn-ea"/>
                <a:cs typeface="+mn-ea"/>
                <a:sym typeface="+mn-lt"/>
              </a:rPr>
              <a:t>参数，结果为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ID --&gt;</a:t>
            </a:r>
            <a:endParaRPr lang="zh-CN" altLang="zh-CN" sz="20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	&lt;</a:t>
            </a:r>
            <a:r>
              <a:rPr lang="en-US" altLang="zh-CN" sz="2000" b="0" dirty="0" err="1">
                <a:latin typeface="+mn-lt"/>
                <a:ea typeface="+mn-ea"/>
                <a:cs typeface="+mn-ea"/>
                <a:sym typeface="+mn-lt"/>
              </a:rPr>
              <a:t>arg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/&gt;&lt;!-- </a:t>
            </a:r>
            <a:r>
              <a:rPr lang="zh-CN" altLang="zh-CN" sz="2000" b="0" dirty="0">
                <a:latin typeface="+mn-lt"/>
                <a:ea typeface="+mn-ea"/>
                <a:cs typeface="+mn-ea"/>
                <a:sym typeface="+mn-lt"/>
              </a:rPr>
              <a:t>注入到构造方法的一个普通结果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--&gt;</a:t>
            </a:r>
            <a:endParaRPr lang="zh-CN" altLang="zh-CN" sz="20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  &lt;/constructor&gt;</a:t>
            </a:r>
            <a:endParaRPr lang="zh-CN" altLang="zh-CN" sz="20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  &lt;id/&gt;&lt;!-- </a:t>
            </a:r>
            <a:r>
              <a:rPr lang="zh-CN" altLang="zh-CN" sz="2000" b="0" dirty="0">
                <a:latin typeface="+mn-lt"/>
                <a:ea typeface="+mn-ea"/>
                <a:cs typeface="+mn-ea"/>
                <a:sym typeface="+mn-lt"/>
              </a:rPr>
              <a:t>用于表示哪个列是主键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--&gt;</a:t>
            </a:r>
            <a:endParaRPr lang="zh-CN" altLang="zh-CN" sz="20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  &lt;result/&gt;&lt;!-- </a:t>
            </a:r>
            <a:r>
              <a:rPr lang="zh-CN" altLang="zh-CN" sz="2000" b="0" dirty="0">
                <a:latin typeface="+mn-lt"/>
                <a:ea typeface="+mn-ea"/>
                <a:cs typeface="+mn-ea"/>
                <a:sym typeface="+mn-lt"/>
              </a:rPr>
              <a:t>注入到字段或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JavaBean</a:t>
            </a:r>
            <a:r>
              <a:rPr lang="zh-CN" altLang="zh-CN" sz="2000" b="0" dirty="0">
                <a:latin typeface="+mn-lt"/>
                <a:ea typeface="+mn-ea"/>
                <a:cs typeface="+mn-ea"/>
                <a:sym typeface="+mn-lt"/>
              </a:rPr>
              <a:t>属性的普通结果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--&gt;</a:t>
            </a:r>
            <a:endParaRPr lang="zh-CN" altLang="zh-CN" sz="20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  &lt;association property=""/&gt;&lt;!-- </a:t>
            </a:r>
            <a:r>
              <a:rPr lang="zh-CN" altLang="zh-CN" sz="2000" b="0" dirty="0">
                <a:latin typeface="+mn-lt"/>
                <a:ea typeface="+mn-ea"/>
                <a:cs typeface="+mn-ea"/>
                <a:sym typeface="+mn-lt"/>
              </a:rPr>
              <a:t>用于一对一关联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--&gt;</a:t>
            </a:r>
            <a:endParaRPr lang="zh-CN" altLang="zh-CN" sz="20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  &lt;collection property=""/&gt;&lt;!-- </a:t>
            </a:r>
            <a:r>
              <a:rPr lang="zh-CN" altLang="zh-CN" sz="2000" b="0" dirty="0">
                <a:latin typeface="+mn-lt"/>
                <a:ea typeface="+mn-ea"/>
                <a:cs typeface="+mn-ea"/>
                <a:sym typeface="+mn-lt"/>
              </a:rPr>
              <a:t>用于一对多、多对多关联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--&gt;</a:t>
            </a:r>
            <a:endParaRPr lang="zh-CN" altLang="zh-CN" sz="20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  &lt;discriminator </a:t>
            </a:r>
            <a:r>
              <a:rPr lang="en-US" altLang="zh-CN" sz="2000" b="0" dirty="0" err="1">
                <a:latin typeface="+mn-lt"/>
                <a:ea typeface="+mn-ea"/>
                <a:cs typeface="+mn-ea"/>
                <a:sym typeface="+mn-lt"/>
              </a:rPr>
              <a:t>javaType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=""&gt;&lt;!-- </a:t>
            </a:r>
            <a:r>
              <a:rPr lang="zh-CN" altLang="zh-CN" sz="2000" b="0" dirty="0">
                <a:latin typeface="+mn-lt"/>
                <a:ea typeface="+mn-ea"/>
                <a:cs typeface="+mn-ea"/>
                <a:sym typeface="+mn-lt"/>
              </a:rPr>
              <a:t>使用结果值来决定使用哪个结果映射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--&gt;</a:t>
            </a:r>
            <a:endParaRPr lang="zh-CN" altLang="zh-CN" sz="20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      &lt;case value=""/&gt;	&lt;!-- </a:t>
            </a:r>
            <a:r>
              <a:rPr lang="zh-CN" altLang="zh-CN" sz="2000" b="0" dirty="0">
                <a:latin typeface="+mn-lt"/>
                <a:ea typeface="+mn-ea"/>
                <a:cs typeface="+mn-ea"/>
                <a:sym typeface="+mn-lt"/>
              </a:rPr>
              <a:t>基于某些值的结果映射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--&gt;</a:t>
            </a:r>
            <a:endParaRPr lang="zh-CN" altLang="zh-CN" sz="20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  &lt;/discriminator&gt;</a:t>
            </a:r>
            <a:endParaRPr lang="zh-CN" altLang="zh-CN" sz="20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&lt;/</a:t>
            </a:r>
            <a:r>
              <a:rPr lang="en-US" altLang="zh-CN" sz="2000" b="0" dirty="0" err="1">
                <a:latin typeface="+mn-lt"/>
                <a:ea typeface="+mn-ea"/>
                <a:cs typeface="+mn-ea"/>
                <a:sym typeface="+mn-lt"/>
              </a:rPr>
              <a:t>resultMap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&gt;</a:t>
            </a:r>
            <a:endParaRPr lang="zh-CN" altLang="zh-CN" sz="20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628" name="文本框 3">
            <a:extLst>
              <a:ext uri="{FF2B5EF4-FFF2-40B4-BE49-F238E27FC236}">
                <a16:creationId xmlns:a16="http://schemas.microsoft.com/office/drawing/2014/main" id="{51C3B6B0-AACC-407B-A9B1-421FF96C4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296568"/>
            <a:ext cx="82296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       &lt;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resultMap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&gt;</a:t>
            </a:r>
            <a:r>
              <a:rPr lang="zh-CN" altLang="zh-CN" b="1" dirty="0">
                <a:latin typeface="+mn-lt"/>
                <a:ea typeface="+mn-ea"/>
                <a:cs typeface="+mn-ea"/>
                <a:sym typeface="+mn-lt"/>
              </a:rPr>
              <a:t>元素的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type</a:t>
            </a:r>
            <a:r>
              <a:rPr lang="zh-CN" altLang="zh-CN" b="1" dirty="0">
                <a:latin typeface="+mn-lt"/>
                <a:ea typeface="+mn-ea"/>
                <a:cs typeface="+mn-ea"/>
                <a:sym typeface="+mn-lt"/>
              </a:rPr>
              <a:t>属性表示需要的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POJO</a:t>
            </a:r>
            <a:r>
              <a:rPr lang="zh-CN" altLang="zh-CN" b="1" dirty="0"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id</a:t>
            </a:r>
            <a:r>
              <a:rPr lang="zh-CN" altLang="zh-CN" b="1" dirty="0">
                <a:latin typeface="+mn-lt"/>
                <a:ea typeface="+mn-ea"/>
                <a:cs typeface="+mn-ea"/>
                <a:sym typeface="+mn-lt"/>
              </a:rPr>
              <a:t>属性是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resultMap</a:t>
            </a:r>
            <a:r>
              <a:rPr lang="zh-CN" altLang="zh-CN" b="1" dirty="0">
                <a:latin typeface="+mn-lt"/>
                <a:ea typeface="+mn-ea"/>
                <a:cs typeface="+mn-ea"/>
                <a:sym typeface="+mn-lt"/>
              </a:rPr>
              <a:t>的唯一标识。子元素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&lt;constructor&gt;</a:t>
            </a:r>
            <a:r>
              <a:rPr lang="zh-CN" altLang="zh-CN" b="1" dirty="0">
                <a:latin typeface="+mn-lt"/>
                <a:ea typeface="+mn-ea"/>
                <a:cs typeface="+mn-ea"/>
                <a:sym typeface="+mn-lt"/>
              </a:rPr>
              <a:t>用于配置构造方法（当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POJO</a:t>
            </a:r>
            <a:r>
              <a:rPr lang="zh-CN" altLang="zh-CN" b="1" dirty="0">
                <a:latin typeface="+mn-lt"/>
                <a:ea typeface="+mn-ea"/>
                <a:cs typeface="+mn-ea"/>
                <a:sym typeface="+mn-lt"/>
              </a:rPr>
              <a:t>未定义无参数的构造方法时使用）。子元素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&lt;id&gt;</a:t>
            </a:r>
            <a:r>
              <a:rPr lang="zh-CN" altLang="zh-CN" b="1" dirty="0">
                <a:latin typeface="+mn-lt"/>
                <a:ea typeface="+mn-ea"/>
                <a:cs typeface="+mn-ea"/>
                <a:sym typeface="+mn-lt"/>
              </a:rPr>
              <a:t>用于表示哪个列是主键。子元素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&lt;result&gt;</a:t>
            </a:r>
            <a:r>
              <a:rPr lang="zh-CN" altLang="zh-CN" b="1" dirty="0">
                <a:latin typeface="+mn-lt"/>
                <a:ea typeface="+mn-ea"/>
                <a:cs typeface="+mn-ea"/>
                <a:sym typeface="+mn-lt"/>
              </a:rPr>
              <a:t>用于表示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POJO</a:t>
            </a:r>
            <a:r>
              <a:rPr lang="zh-CN" altLang="zh-CN" b="1" dirty="0">
                <a:latin typeface="+mn-lt"/>
                <a:ea typeface="+mn-ea"/>
                <a:cs typeface="+mn-ea"/>
                <a:sym typeface="+mn-lt"/>
              </a:rPr>
              <a:t>和数据表普通列的映射关系。子元素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&lt;association&gt; </a:t>
            </a:r>
            <a:r>
              <a:rPr lang="zh-CN" altLang="zh-CN" b="1" dirty="0"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&lt;collection&gt; </a:t>
            </a:r>
            <a:r>
              <a:rPr lang="zh-CN" altLang="zh-CN" b="1" dirty="0"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&lt;discriminator&gt;</a:t>
            </a:r>
            <a:r>
              <a:rPr lang="zh-CN" altLang="zh-CN" b="1" dirty="0">
                <a:latin typeface="+mn-lt"/>
                <a:ea typeface="+mn-ea"/>
                <a:cs typeface="+mn-ea"/>
                <a:sym typeface="+mn-lt"/>
              </a:rPr>
              <a:t>是用在级联的情况下。关于级联的问题比较复杂，将在级联那里学习。</a:t>
            </a:r>
            <a:endParaRPr lang="zh-CN" altLang="en-US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58FC74-96DC-4083-970F-2079CB31F031}"/>
              </a:ext>
            </a:extLst>
          </p:cNvPr>
          <p:cNvSpPr txBox="1"/>
          <p:nvPr/>
        </p:nvSpPr>
        <p:spPr>
          <a:xfrm>
            <a:off x="6834504" y="3533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</a:t>
            </a:r>
            <a:r>
              <a:rPr lang="en-US" altLang="zh-CN" dirty="0"/>
              <a:t>JavaEECH07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E79F45F2-4FDE-4F0B-9A69-F1A8775A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620688"/>
            <a:ext cx="7772400" cy="443136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de-DE" altLang="zh-CN" sz="2800" dirty="0">
                <a:latin typeface="+mn-lt"/>
                <a:ea typeface="+mn-ea"/>
                <a:cs typeface="+mn-ea"/>
                <a:sym typeface="+mn-lt"/>
              </a:rPr>
              <a:t>7-2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.7.2</a:t>
            </a:r>
            <a:r>
              <a:rPr lang="de-DE" altLang="zh-CN" sz="2800" dirty="0"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使用</a:t>
            </a:r>
            <a:r>
              <a:rPr lang="de-DE" altLang="zh-CN" sz="2800" dirty="0">
                <a:latin typeface="+mn-lt"/>
                <a:ea typeface="+mn-ea"/>
                <a:cs typeface="+mn-ea"/>
                <a:sym typeface="+mn-lt"/>
              </a:rPr>
              <a:t>Map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存储结果集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651" name="文本框 3">
            <a:extLst>
              <a:ext uri="{FF2B5EF4-FFF2-40B4-BE49-F238E27FC236}">
                <a16:creationId xmlns:a16="http://schemas.microsoft.com/office/drawing/2014/main" id="{C6A38170-0F76-43F7-AD1D-26ADDE969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640762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zh-CN" sz="2000" dirty="0">
                <a:latin typeface="+mn-lt"/>
                <a:ea typeface="+mn-ea"/>
                <a:cs typeface="+mn-ea"/>
                <a:sym typeface="+mn-lt"/>
              </a:rPr>
              <a:t>任何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select</a:t>
            </a:r>
            <a:r>
              <a:rPr lang="zh-CN" altLang="zh-CN" sz="2000" dirty="0">
                <a:latin typeface="+mn-lt"/>
                <a:ea typeface="+mn-ea"/>
                <a:cs typeface="+mn-ea"/>
                <a:sym typeface="+mn-lt"/>
              </a:rPr>
              <a:t>语句可以使用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Map</a:t>
            </a:r>
            <a:r>
              <a:rPr lang="zh-CN" altLang="zh-CN" sz="2000" dirty="0">
                <a:latin typeface="+mn-lt"/>
                <a:ea typeface="+mn-ea"/>
                <a:cs typeface="+mn-ea"/>
                <a:sym typeface="+mn-lt"/>
              </a:rPr>
              <a:t>存储结果，示例代码如下：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	&lt;!-- </a:t>
            </a:r>
            <a:r>
              <a:rPr lang="zh-CN" altLang="zh-CN" sz="2000" dirty="0">
                <a:latin typeface="+mn-lt"/>
                <a:ea typeface="+mn-ea"/>
                <a:cs typeface="+mn-ea"/>
                <a:sym typeface="+mn-lt"/>
              </a:rPr>
              <a:t>查询所有用户信息存到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Map</a:t>
            </a:r>
            <a:r>
              <a:rPr lang="zh-CN" altLang="zh-CN" sz="2000" dirty="0">
                <a:latin typeface="+mn-lt"/>
                <a:ea typeface="+mn-ea"/>
                <a:cs typeface="+mn-ea"/>
                <a:sym typeface="+mn-lt"/>
              </a:rPr>
              <a:t>中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--&gt;</a:t>
            </a:r>
            <a:endParaRPr lang="zh-CN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	&lt;select id="</a:t>
            </a:r>
            <a:r>
              <a:rPr lang="en-US" altLang="zh-CN" sz="2000" dirty="0" err="1">
                <a:latin typeface="+mn-lt"/>
                <a:ea typeface="+mn-ea"/>
                <a:cs typeface="+mn-ea"/>
                <a:sym typeface="+mn-lt"/>
              </a:rPr>
              <a:t>selectAllUserMap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"  </a:t>
            </a:r>
            <a:r>
              <a:rPr lang="en-US" altLang="zh-CN" sz="2000" dirty="0" err="1">
                <a:latin typeface="+mn-lt"/>
                <a:ea typeface="+mn-ea"/>
                <a:cs typeface="+mn-ea"/>
                <a:sym typeface="+mn-lt"/>
              </a:rPr>
              <a:t>resultType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="map"&gt;</a:t>
            </a:r>
            <a:endParaRPr lang="zh-CN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		select * from user </a:t>
            </a:r>
            <a:endParaRPr lang="zh-CN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	&lt;/select&gt;</a:t>
            </a:r>
            <a:endParaRPr lang="zh-CN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40D5593-8FE1-48C5-86E3-E143A743CCEF}"/>
              </a:ext>
            </a:extLst>
          </p:cNvPr>
          <p:cNvSpPr txBox="1"/>
          <p:nvPr/>
        </p:nvSpPr>
        <p:spPr>
          <a:xfrm>
            <a:off x="6834504" y="3533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</a:t>
            </a:r>
            <a:r>
              <a:rPr lang="en-US" altLang="zh-CN" dirty="0"/>
              <a:t>JavaEECH07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F1A27D71-454C-4A8A-9547-1261F0B0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632400"/>
            <a:ext cx="7772400" cy="52863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de-DE" altLang="zh-CN" sz="2800" dirty="0">
                <a:latin typeface="+mn-lt"/>
                <a:ea typeface="+mn-ea"/>
                <a:cs typeface="+mn-ea"/>
                <a:sym typeface="+mn-lt"/>
              </a:rPr>
              <a:t>7-2.7.3  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使用</a:t>
            </a:r>
            <a:r>
              <a:rPr lang="de-DE" altLang="zh-CN" sz="2800" dirty="0">
                <a:latin typeface="+mn-lt"/>
                <a:ea typeface="+mn-ea"/>
                <a:cs typeface="+mn-ea"/>
                <a:sym typeface="+mn-lt"/>
              </a:rPr>
              <a:t>POJO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存储结果集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675" name="文本框 3">
            <a:extLst>
              <a:ext uri="{FF2B5EF4-FFF2-40B4-BE49-F238E27FC236}">
                <a16:creationId xmlns:a16="http://schemas.microsoft.com/office/drawing/2014/main" id="{8EE2C52E-858F-475F-A755-F1CF42AE3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17638"/>
            <a:ext cx="89646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	</a:t>
            </a:r>
            <a:r>
              <a:rPr lang="en-US" altLang="zh-CN" sz="180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&lt;!-- </a:t>
            </a:r>
            <a:r>
              <a:rPr lang="zh-CN" altLang="zh-CN" sz="180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使用自定义结果集类型</a:t>
            </a:r>
            <a:r>
              <a:rPr lang="en-US" altLang="zh-CN" sz="1800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 --&gt;</a:t>
            </a:r>
            <a:endParaRPr lang="zh-CN" altLang="zh-CN" sz="1800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	&lt;</a:t>
            </a:r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resultMap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 type="</a:t>
            </a:r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com.pojo.MapUser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" id="</a:t>
            </a:r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myResult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"&gt;</a:t>
            </a:r>
            <a:endParaRPr lang="zh-CN" altLang="zh-CN" sz="1800" dirty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		&lt;!-- property</a:t>
            </a:r>
            <a:r>
              <a:rPr lang="zh-CN" altLang="zh-CN" sz="1800" dirty="0">
                <a:latin typeface="+mn-lt"/>
                <a:ea typeface="+mn-ea"/>
                <a:cs typeface="+mn-ea"/>
                <a:sym typeface="+mn-lt"/>
              </a:rPr>
              <a:t>是</a:t>
            </a:r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com.pojo.MapUser</a:t>
            </a:r>
            <a:r>
              <a:rPr lang="zh-CN" altLang="zh-CN" sz="1800" dirty="0">
                <a:latin typeface="+mn-lt"/>
                <a:ea typeface="+mn-ea"/>
                <a:cs typeface="+mn-ea"/>
                <a:sym typeface="+mn-lt"/>
              </a:rPr>
              <a:t>类中的属性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--&gt;</a:t>
            </a:r>
            <a:endParaRPr lang="zh-CN" altLang="zh-CN" sz="1800" dirty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		&lt;!-- column</a:t>
            </a:r>
            <a:r>
              <a:rPr lang="zh-CN" altLang="zh-CN" sz="1800" dirty="0">
                <a:latin typeface="+mn-lt"/>
                <a:ea typeface="+mn-ea"/>
                <a:cs typeface="+mn-ea"/>
                <a:sym typeface="+mn-lt"/>
              </a:rPr>
              <a:t>是查询结果的列名，可以来自不同的表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 --&gt;</a:t>
            </a:r>
            <a:endParaRPr lang="zh-CN" altLang="zh-CN" sz="1800" dirty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		&lt;id property="</a:t>
            </a:r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m_uid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" column="</a:t>
            </a:r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uid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"/&gt;</a:t>
            </a:r>
            <a:endParaRPr lang="zh-CN" altLang="zh-CN" sz="1800" dirty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		&lt;result property="</a:t>
            </a:r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m_uname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" column="</a:t>
            </a:r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uname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"/&gt;</a:t>
            </a:r>
            <a:endParaRPr lang="zh-CN" altLang="zh-CN" sz="1800" dirty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		&lt;result property="</a:t>
            </a:r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m_usex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" column="</a:t>
            </a:r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usex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"/&gt;</a:t>
            </a:r>
            <a:endParaRPr lang="zh-CN" altLang="zh-CN" sz="1800" dirty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	&lt;/</a:t>
            </a:r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resultMap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&gt;</a:t>
            </a:r>
            <a:endParaRPr lang="zh-CN" altLang="zh-CN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676" name="文本框 4">
            <a:extLst>
              <a:ext uri="{FF2B5EF4-FFF2-40B4-BE49-F238E27FC236}">
                <a16:creationId xmlns:a16="http://schemas.microsoft.com/office/drawing/2014/main" id="{7ECBB3CC-18FA-4F1B-ADBE-03B6263F9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4005263"/>
            <a:ext cx="88566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	</a:t>
            </a:r>
            <a:r>
              <a:rPr lang="en-US" altLang="zh-CN" sz="180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&lt;!-- </a:t>
            </a:r>
            <a:r>
              <a:rPr lang="zh-CN" altLang="zh-CN" sz="180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使用自定义结果集类型查询所有用户</a:t>
            </a:r>
            <a:r>
              <a:rPr lang="en-US" altLang="zh-CN" sz="180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 --&gt;</a:t>
            </a:r>
            <a:endParaRPr lang="zh-CN" altLang="zh-CN" sz="180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	&lt;select id="selectResultMap" resultMap="myResult"&gt;</a:t>
            </a:r>
            <a:endParaRPr lang="zh-CN" altLang="zh-CN" sz="180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		select * from user</a:t>
            </a:r>
            <a:endParaRPr lang="zh-CN" altLang="zh-CN" sz="180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	&lt;/select&gt;</a:t>
            </a:r>
            <a:endParaRPr lang="zh-CN" altLang="zh-CN" sz="18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A4BEB7-5E0E-4B12-9486-D2C5B8965FD3}"/>
              </a:ext>
            </a:extLst>
          </p:cNvPr>
          <p:cNvSpPr txBox="1"/>
          <p:nvPr/>
        </p:nvSpPr>
        <p:spPr>
          <a:xfrm>
            <a:off x="6834504" y="3533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</a:t>
            </a:r>
            <a:r>
              <a:rPr lang="en-US" altLang="zh-CN" dirty="0"/>
              <a:t>JavaEECH07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A10D5135-C0C2-4B08-9F47-216EC6D6B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548680"/>
            <a:ext cx="8229600" cy="57584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7-2.8  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级联关系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699" name="文本框 3">
            <a:extLst>
              <a:ext uri="{FF2B5EF4-FFF2-40B4-BE49-F238E27FC236}">
                <a16:creationId xmlns:a16="http://schemas.microsoft.com/office/drawing/2014/main" id="{D5222565-8EE0-47C3-A113-749632AE7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341438"/>
            <a:ext cx="864235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zh-CN">
                <a:latin typeface="+mn-lt"/>
                <a:ea typeface="+mn-ea"/>
                <a:cs typeface="+mn-ea"/>
                <a:sym typeface="+mn-lt"/>
              </a:rPr>
              <a:t>如果表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lang="zh-CN" altLang="zh-CN">
                <a:latin typeface="+mn-lt"/>
                <a:ea typeface="+mn-ea"/>
                <a:cs typeface="+mn-ea"/>
                <a:sym typeface="+mn-lt"/>
              </a:rPr>
              <a:t>中有一个外键引用了表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lang="zh-CN" altLang="zh-CN">
                <a:latin typeface="+mn-lt"/>
                <a:ea typeface="+mn-ea"/>
                <a:cs typeface="+mn-ea"/>
                <a:sym typeface="+mn-lt"/>
              </a:rPr>
              <a:t>的主键，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lang="zh-CN" altLang="zh-CN">
                <a:latin typeface="+mn-lt"/>
                <a:ea typeface="+mn-ea"/>
                <a:cs typeface="+mn-ea"/>
                <a:sym typeface="+mn-lt"/>
              </a:rPr>
              <a:t>表就是子表，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lang="zh-CN" altLang="zh-CN">
                <a:latin typeface="+mn-lt"/>
                <a:ea typeface="+mn-ea"/>
                <a:cs typeface="+mn-ea"/>
                <a:sym typeface="+mn-lt"/>
              </a:rPr>
              <a:t>表就是父表。当查询表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lang="zh-CN" altLang="zh-CN">
                <a:latin typeface="+mn-lt"/>
                <a:ea typeface="+mn-ea"/>
                <a:cs typeface="+mn-ea"/>
                <a:sym typeface="+mn-lt"/>
              </a:rPr>
              <a:t>的数据时，通过表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lang="zh-CN" altLang="zh-CN">
                <a:latin typeface="+mn-lt"/>
                <a:ea typeface="+mn-ea"/>
                <a:cs typeface="+mn-ea"/>
                <a:sym typeface="+mn-lt"/>
              </a:rPr>
              <a:t>的外键，也将表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lang="zh-CN" altLang="zh-CN">
                <a:latin typeface="+mn-lt"/>
                <a:ea typeface="+mn-ea"/>
                <a:cs typeface="+mn-ea"/>
                <a:sym typeface="+mn-lt"/>
              </a:rPr>
              <a:t>的相关记录返回，这就是级联查询。例如，查询一个人的信息时，同时根据外键（身份证号）也将他的身份证信息返回。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571663-5206-465E-BE6A-2B76D0DA167F}"/>
              </a:ext>
            </a:extLst>
          </p:cNvPr>
          <p:cNvSpPr txBox="1"/>
          <p:nvPr/>
        </p:nvSpPr>
        <p:spPr>
          <a:xfrm>
            <a:off x="6516216" y="35332"/>
            <a:ext cx="240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</a:t>
            </a:r>
            <a:r>
              <a:rPr lang="en-US" altLang="zh-CN" dirty="0"/>
              <a:t>JavaEECH07</a:t>
            </a:r>
          </a:p>
        </p:txBody>
      </p:sp>
    </p:spTree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693A9A03-5DC2-443A-BA00-D0987E31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07" y="632429"/>
            <a:ext cx="8229600" cy="56207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de-DE" altLang="zh-CN" sz="2800" dirty="0">
                <a:latin typeface="+mn-lt"/>
                <a:ea typeface="+mn-ea"/>
                <a:cs typeface="+mn-ea"/>
                <a:sym typeface="+mn-lt"/>
              </a:rPr>
              <a:t>1  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一对一级联查询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723" name="文本框 3">
            <a:extLst>
              <a:ext uri="{FF2B5EF4-FFF2-40B4-BE49-F238E27FC236}">
                <a16:creationId xmlns:a16="http://schemas.microsoft.com/office/drawing/2014/main" id="{FF93CF90-5A20-4A57-8095-F2033049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412875"/>
            <a:ext cx="864235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 dirty="0">
                <a:latin typeface="+mn-lt"/>
                <a:ea typeface="+mn-ea"/>
                <a:cs typeface="+mn-ea"/>
                <a:sym typeface="+mn-lt"/>
              </a:rPr>
              <a:t>如何处理一对一级联查询呢？在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 dirty="0">
                <a:latin typeface="+mn-lt"/>
                <a:ea typeface="+mn-ea"/>
                <a:cs typeface="+mn-ea"/>
                <a:sym typeface="+mn-lt"/>
              </a:rPr>
              <a:t>中，通过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&lt;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resultMap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&gt;</a:t>
            </a:r>
            <a:r>
              <a:rPr lang="zh-CN" altLang="zh-CN" dirty="0">
                <a:latin typeface="+mn-lt"/>
                <a:ea typeface="+mn-ea"/>
                <a:cs typeface="+mn-ea"/>
                <a:sym typeface="+mn-lt"/>
              </a:rPr>
              <a:t>元素的子元素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&lt;association&gt;</a:t>
            </a:r>
            <a:r>
              <a:rPr lang="zh-CN" altLang="zh-CN" dirty="0">
                <a:latin typeface="+mn-lt"/>
                <a:ea typeface="+mn-ea"/>
                <a:cs typeface="+mn-ea"/>
                <a:sym typeface="+mn-lt"/>
              </a:rPr>
              <a:t>处理这种一对一级联关系。在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&lt;association&gt;</a:t>
            </a:r>
            <a:r>
              <a:rPr lang="zh-CN" altLang="zh-CN" dirty="0">
                <a:latin typeface="+mn-lt"/>
                <a:ea typeface="+mn-ea"/>
                <a:cs typeface="+mn-ea"/>
                <a:sym typeface="+mn-lt"/>
              </a:rPr>
              <a:t>元素中，通常使用以下属性。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property</a:t>
            </a:r>
            <a:r>
              <a:rPr lang="zh-CN" altLang="zh-CN" dirty="0">
                <a:latin typeface="+mn-lt"/>
                <a:ea typeface="+mn-ea"/>
                <a:cs typeface="+mn-ea"/>
                <a:sym typeface="+mn-lt"/>
              </a:rPr>
              <a:t>：指定映射到实体类的对象属性。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column</a:t>
            </a:r>
            <a:r>
              <a:rPr lang="zh-CN" altLang="zh-CN" dirty="0">
                <a:latin typeface="+mn-lt"/>
                <a:ea typeface="+mn-ea"/>
                <a:cs typeface="+mn-ea"/>
                <a:sym typeface="+mn-lt"/>
              </a:rPr>
              <a:t>：指定表中对应的字段（即查询返回的列名）。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javaType</a:t>
            </a:r>
            <a:r>
              <a:rPr lang="zh-CN" altLang="zh-CN" dirty="0">
                <a:latin typeface="+mn-lt"/>
                <a:ea typeface="+mn-ea"/>
                <a:cs typeface="+mn-ea"/>
                <a:sym typeface="+mn-lt"/>
              </a:rPr>
              <a:t>：指定映射到实体对象属性的类型。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select</a:t>
            </a:r>
            <a:r>
              <a:rPr lang="zh-CN" altLang="zh-CN" dirty="0">
                <a:latin typeface="+mn-lt"/>
                <a:ea typeface="+mn-ea"/>
                <a:cs typeface="+mn-ea"/>
                <a:sym typeface="+mn-lt"/>
              </a:rPr>
              <a:t>：指定引入嵌套查询的子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SQL</a:t>
            </a:r>
            <a:r>
              <a:rPr lang="zh-CN" altLang="zh-CN" dirty="0">
                <a:latin typeface="+mn-lt"/>
                <a:ea typeface="+mn-ea"/>
                <a:cs typeface="+mn-ea"/>
                <a:sym typeface="+mn-lt"/>
              </a:rPr>
              <a:t>语句，该属性用于关联映射中的嵌套查询。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724" name="文本框 5">
            <a:extLst>
              <a:ext uri="{FF2B5EF4-FFF2-40B4-BE49-F238E27FC236}">
                <a16:creationId xmlns:a16="http://schemas.microsoft.com/office/drawing/2014/main" id="{087DEE55-A0FB-433F-B178-507F8BEB8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" y="4652963"/>
            <a:ext cx="85693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zh-CN">
                <a:latin typeface="+mn-lt"/>
                <a:ea typeface="+mn-ea"/>
                <a:cs typeface="+mn-ea"/>
                <a:sym typeface="+mn-lt"/>
              </a:rPr>
              <a:t>下面以个人与身份证之间的关系为例，讲解一对一级联查询的处理过程，读者只需参考该实例即可学会一对一级联查询的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>
                <a:latin typeface="+mn-lt"/>
                <a:ea typeface="+mn-ea"/>
                <a:cs typeface="+mn-ea"/>
                <a:sym typeface="+mn-lt"/>
              </a:rPr>
              <a:t>实现。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8C4DC7-AEC0-4C72-815D-DC3C07B40D1A}"/>
              </a:ext>
            </a:extLst>
          </p:cNvPr>
          <p:cNvSpPr txBox="1"/>
          <p:nvPr/>
        </p:nvSpPr>
        <p:spPr>
          <a:xfrm>
            <a:off x="6588224" y="35332"/>
            <a:ext cx="233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</a:t>
            </a:r>
            <a:r>
              <a:rPr lang="en-US" altLang="zh-CN" dirty="0"/>
              <a:t>JavaEECH07</a:t>
            </a:r>
          </a:p>
          <a:p>
            <a:r>
              <a:rPr lang="en-US" altLang="zh-CN" dirty="0" err="1"/>
              <a:t>OneToOneController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2EEB4753-52FA-463F-90BC-4FAF6026F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548680"/>
            <a:ext cx="8229600" cy="50390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de-DE" altLang="zh-CN" sz="2800" dirty="0">
                <a:latin typeface="+mn-lt"/>
                <a:ea typeface="+mn-ea"/>
                <a:cs typeface="+mn-ea"/>
                <a:sym typeface="+mn-lt"/>
              </a:rPr>
              <a:t>2  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一对多级联查询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747" name="文本框 3">
            <a:extLst>
              <a:ext uri="{FF2B5EF4-FFF2-40B4-BE49-F238E27FC236}">
                <a16:creationId xmlns:a16="http://schemas.microsoft.com/office/drawing/2014/main" id="{C9B57114-F531-4651-9432-ED367E586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" y="1557338"/>
            <a:ext cx="84978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zh-CN">
                <a:latin typeface="+mn-lt"/>
                <a:ea typeface="+mn-ea"/>
                <a:cs typeface="+mn-ea"/>
                <a:sym typeface="+mn-lt"/>
              </a:rPr>
              <a:t>在实际生活中一对多级联关系有许多，例如一个用户可以有多个订单，而一个订单只属于一个用户。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zh-CN">
                <a:latin typeface="+mn-lt"/>
                <a:ea typeface="+mn-ea"/>
                <a:cs typeface="+mn-ea"/>
                <a:sym typeface="+mn-lt"/>
              </a:rPr>
              <a:t>下面以用户和订单之间的关系为例，讲解一对多级联查询（实现“根据用户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id</a:t>
            </a:r>
            <a:r>
              <a:rPr lang="zh-CN" altLang="zh-CN">
                <a:latin typeface="+mn-lt"/>
                <a:ea typeface="+mn-ea"/>
                <a:cs typeface="+mn-ea"/>
                <a:sym typeface="+mn-lt"/>
              </a:rPr>
              <a:t>查询用户及其关联的订单信息”的功能）的处理过程，读者只需参考该实例即可学会一对多级联查询的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>
                <a:latin typeface="+mn-lt"/>
                <a:ea typeface="+mn-ea"/>
                <a:cs typeface="+mn-ea"/>
                <a:sym typeface="+mn-lt"/>
              </a:rPr>
              <a:t>实现。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7FA776-8C8C-4F99-8024-20F7F2ECB15F}"/>
              </a:ext>
            </a:extLst>
          </p:cNvPr>
          <p:cNvSpPr txBox="1"/>
          <p:nvPr/>
        </p:nvSpPr>
        <p:spPr>
          <a:xfrm>
            <a:off x="6485960" y="43929"/>
            <a:ext cx="2406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</a:t>
            </a:r>
            <a:r>
              <a:rPr lang="en-US" altLang="zh-CN" dirty="0"/>
              <a:t>JavaEECH07</a:t>
            </a:r>
          </a:p>
          <a:p>
            <a:r>
              <a:rPr lang="en-US" altLang="zh-CN" dirty="0" err="1"/>
              <a:t>OneToMoreController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693911BF-91AF-4DCE-AD4D-A32F54825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620688"/>
            <a:ext cx="7772400" cy="58715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de-DE" altLang="zh-CN" sz="2800" dirty="0">
                <a:latin typeface="+mn-lt"/>
                <a:ea typeface="+mn-ea"/>
                <a:cs typeface="+mn-ea"/>
                <a:sym typeface="+mn-lt"/>
              </a:rPr>
              <a:t>3  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多对多级联查询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771" name="文本框 3">
            <a:extLst>
              <a:ext uri="{FF2B5EF4-FFF2-40B4-BE49-F238E27FC236}">
                <a16:creationId xmlns:a16="http://schemas.microsoft.com/office/drawing/2014/main" id="{386837DC-3695-4752-A9F8-74BC5D314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431925"/>
            <a:ext cx="864235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zh-CN" dirty="0">
                <a:latin typeface="+mn-lt"/>
                <a:ea typeface="+mn-ea"/>
                <a:cs typeface="+mn-ea"/>
                <a:sym typeface="+mn-lt"/>
              </a:rPr>
              <a:t>其实，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 dirty="0">
                <a:latin typeface="+mn-lt"/>
                <a:ea typeface="+mn-ea"/>
                <a:cs typeface="+mn-ea"/>
                <a:sym typeface="+mn-lt"/>
              </a:rPr>
              <a:t>没有实现多对多级联，这是因为多对多级联可以通过两个一对多级联进行替换。例如，一个订单可以有多种商品，一种商品可以对应多个订单，订单与商品就是多对多的级联关系。使用一个中间表订单记录表，就可以将多对多级联转换成两个一对多的关系。下面以订单和商品（实现“查询所有订单以及每个订单对应的商品信息”的功能）为例，讲解多对多级联查询。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2DEE5D-D292-4336-A2DB-6BA9DC2BC5DC}"/>
              </a:ext>
            </a:extLst>
          </p:cNvPr>
          <p:cNvSpPr txBox="1"/>
          <p:nvPr/>
        </p:nvSpPr>
        <p:spPr>
          <a:xfrm>
            <a:off x="6444208" y="35332"/>
            <a:ext cx="2478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</a:t>
            </a:r>
            <a:r>
              <a:rPr lang="en-US" altLang="zh-CN" dirty="0"/>
              <a:t>JavaEECH07</a:t>
            </a:r>
          </a:p>
          <a:p>
            <a:r>
              <a:rPr lang="en-US" altLang="zh-CN" dirty="0" err="1"/>
              <a:t>MoreToMoreController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37A7C56D-55C3-4614-9AE9-31C9867B9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31" y="427830"/>
            <a:ext cx="8229600" cy="7794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7-1</a:t>
            </a:r>
            <a:r>
              <a:rPr lang="de-DE" altLang="zh-CN" sz="2800" dirty="0">
                <a:latin typeface="+mn-lt"/>
                <a:ea typeface="+mn-ea"/>
                <a:cs typeface="+mn-ea"/>
                <a:sym typeface="+mn-lt"/>
              </a:rPr>
              <a:t>.2  MyBatis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环境的构建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363" name="文本框 3">
            <a:extLst>
              <a:ext uri="{FF2B5EF4-FFF2-40B4-BE49-F238E27FC236}">
                <a16:creationId xmlns:a16="http://schemas.microsoft.com/office/drawing/2014/main" id="{EDF30864-B02D-4CBF-8B5A-E8ED0DC18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8" y="1306284"/>
            <a:ext cx="87852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de-DE" altLang="zh-CN" sz="2000" b="1" dirty="0">
                <a:latin typeface="+mn-lt"/>
                <a:ea typeface="+mn-ea"/>
                <a:cs typeface="+mn-ea"/>
                <a:sym typeface="+mn-lt"/>
              </a:rPr>
              <a:t>    MyBatis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lang="de-DE" altLang="zh-CN" sz="2000" b="1" dirty="0">
                <a:latin typeface="+mn-lt"/>
                <a:ea typeface="+mn-ea"/>
                <a:cs typeface="+mn-ea"/>
                <a:sym typeface="+mn-lt"/>
              </a:rPr>
              <a:t>3.4.5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版本可以通过“</a:t>
            </a:r>
            <a:r>
              <a:rPr lang="de-DE" altLang="zh-CN" sz="2000" b="1" dirty="0">
                <a:latin typeface="+mn-lt"/>
                <a:ea typeface="+mn-ea"/>
                <a:cs typeface="+mn-ea"/>
                <a:sym typeface="+mn-lt"/>
              </a:rPr>
              <a:t>https://github.com/mybatis/mybatis-3/releases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”网址下载。下载时只需选择</a:t>
            </a:r>
            <a:r>
              <a:rPr lang="de-DE" altLang="zh-CN" sz="2000" b="1" dirty="0">
                <a:latin typeface="+mn-lt"/>
                <a:ea typeface="+mn-ea"/>
                <a:cs typeface="+mn-ea"/>
                <a:sym typeface="+mn-lt"/>
              </a:rPr>
              <a:t>mybatis-3.4.5.zip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即可，解压后得到如图所示的目录。</a:t>
            </a:r>
            <a:endParaRPr lang="zh-CN" altLang="en-US" sz="20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0BD70D40-E338-4682-A9DF-F1CF6D179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2420938"/>
            <a:ext cx="1279525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文本框 4">
            <a:extLst>
              <a:ext uri="{FF2B5EF4-FFF2-40B4-BE49-F238E27FC236}">
                <a16:creationId xmlns:a16="http://schemas.microsoft.com/office/drawing/2014/main" id="{73D36E32-15AB-49F9-9860-370D8CA8D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8" y="3732213"/>
            <a:ext cx="878522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zh-CN" sz="2000" dirty="0">
                <a:latin typeface="+mn-lt"/>
                <a:ea typeface="+mn-ea"/>
                <a:cs typeface="+mn-ea"/>
                <a:sym typeface="+mn-lt"/>
              </a:rPr>
              <a:t>图中</a:t>
            </a:r>
            <a:r>
              <a:rPr lang="de-DE" altLang="zh-CN" sz="2000" dirty="0">
                <a:latin typeface="+mn-lt"/>
                <a:ea typeface="+mn-ea"/>
                <a:cs typeface="+mn-ea"/>
                <a:sym typeface="+mn-lt"/>
              </a:rPr>
              <a:t>mybatis-3.4.5.jar</a:t>
            </a:r>
            <a:r>
              <a:rPr lang="zh-CN" altLang="zh-CN" sz="2000" dirty="0">
                <a:latin typeface="+mn-lt"/>
                <a:ea typeface="+mn-ea"/>
                <a:cs typeface="+mn-ea"/>
                <a:sym typeface="+mn-lt"/>
              </a:rPr>
              <a:t>是</a:t>
            </a:r>
            <a:r>
              <a:rPr lang="de-DE" altLang="zh-CN" sz="2000" dirty="0"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 sz="2000" dirty="0">
                <a:latin typeface="+mn-lt"/>
                <a:ea typeface="+mn-ea"/>
                <a:cs typeface="+mn-ea"/>
                <a:sym typeface="+mn-lt"/>
              </a:rPr>
              <a:t>的核心包，</a:t>
            </a:r>
            <a:r>
              <a:rPr lang="de-DE" altLang="zh-CN" sz="2000" dirty="0">
                <a:latin typeface="+mn-lt"/>
                <a:ea typeface="+mn-ea"/>
                <a:cs typeface="+mn-ea"/>
                <a:sym typeface="+mn-lt"/>
              </a:rPr>
              <a:t>mybatis-3.4.5.pdf</a:t>
            </a:r>
            <a:r>
              <a:rPr lang="zh-CN" altLang="zh-CN" sz="2000" dirty="0">
                <a:latin typeface="+mn-lt"/>
                <a:ea typeface="+mn-ea"/>
                <a:cs typeface="+mn-ea"/>
                <a:sym typeface="+mn-lt"/>
              </a:rPr>
              <a:t>是</a:t>
            </a:r>
            <a:r>
              <a:rPr lang="de-DE" altLang="zh-CN" sz="2000" dirty="0"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 sz="2000" dirty="0">
                <a:latin typeface="+mn-lt"/>
                <a:ea typeface="+mn-ea"/>
                <a:cs typeface="+mn-ea"/>
                <a:sym typeface="+mn-lt"/>
              </a:rPr>
              <a:t>的使用手册，</a:t>
            </a:r>
            <a:r>
              <a:rPr lang="de-DE" altLang="zh-CN" sz="2000" dirty="0">
                <a:latin typeface="+mn-lt"/>
                <a:ea typeface="+mn-ea"/>
                <a:cs typeface="+mn-ea"/>
                <a:sym typeface="+mn-lt"/>
              </a:rPr>
              <a:t>lib</a:t>
            </a:r>
            <a:r>
              <a:rPr lang="zh-CN" altLang="zh-CN" sz="2000" dirty="0">
                <a:latin typeface="+mn-lt"/>
                <a:ea typeface="+mn-ea"/>
                <a:cs typeface="+mn-ea"/>
                <a:sym typeface="+mn-lt"/>
              </a:rPr>
              <a:t>文件夹下的</a:t>
            </a:r>
            <a:r>
              <a:rPr lang="de-DE" altLang="zh-CN" sz="2000" dirty="0">
                <a:latin typeface="+mn-lt"/>
                <a:ea typeface="+mn-ea"/>
                <a:cs typeface="+mn-ea"/>
                <a:sym typeface="+mn-lt"/>
              </a:rPr>
              <a:t>JAR</a:t>
            </a:r>
            <a:r>
              <a:rPr lang="zh-CN" altLang="zh-CN" sz="2000" dirty="0">
                <a:latin typeface="+mn-lt"/>
                <a:ea typeface="+mn-ea"/>
                <a:cs typeface="+mn-ea"/>
                <a:sym typeface="+mn-lt"/>
              </a:rPr>
              <a:t>是</a:t>
            </a:r>
            <a:r>
              <a:rPr lang="de-DE" altLang="zh-CN" sz="2000" dirty="0"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 sz="2000" dirty="0">
                <a:latin typeface="+mn-lt"/>
                <a:ea typeface="+mn-ea"/>
                <a:cs typeface="+mn-ea"/>
                <a:sym typeface="+mn-lt"/>
              </a:rPr>
              <a:t>的依赖包。</a:t>
            </a:r>
          </a:p>
          <a:p>
            <a:r>
              <a:rPr lang="de-DE" altLang="zh-CN" sz="2000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zh-CN" sz="2000" dirty="0">
                <a:latin typeface="+mn-lt"/>
                <a:ea typeface="+mn-ea"/>
                <a:cs typeface="+mn-ea"/>
                <a:sym typeface="+mn-lt"/>
              </a:rPr>
              <a:t>使用</a:t>
            </a:r>
            <a:r>
              <a:rPr lang="de-DE" altLang="zh-CN" sz="2000" dirty="0"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 sz="2000" dirty="0">
                <a:latin typeface="+mn-lt"/>
                <a:ea typeface="+mn-ea"/>
                <a:cs typeface="+mn-ea"/>
                <a:sym typeface="+mn-lt"/>
              </a:rPr>
              <a:t>框架时，需要将它的核心包和依赖包引入到应用程序中。如果是</a:t>
            </a:r>
            <a:r>
              <a:rPr lang="de-DE" altLang="zh-CN" sz="2000" dirty="0">
                <a:latin typeface="+mn-lt"/>
                <a:ea typeface="+mn-ea"/>
                <a:cs typeface="+mn-ea"/>
                <a:sym typeface="+mn-lt"/>
              </a:rPr>
              <a:t>Web</a:t>
            </a:r>
            <a:r>
              <a:rPr lang="zh-CN" altLang="zh-CN" sz="2000" dirty="0">
                <a:latin typeface="+mn-lt"/>
                <a:ea typeface="+mn-ea"/>
                <a:cs typeface="+mn-ea"/>
                <a:sym typeface="+mn-lt"/>
              </a:rPr>
              <a:t>应用，只需将核心包和依赖包复制到</a:t>
            </a:r>
            <a:r>
              <a:rPr lang="de-DE" altLang="zh-CN" sz="2000" dirty="0">
                <a:latin typeface="+mn-lt"/>
                <a:ea typeface="+mn-ea"/>
                <a:cs typeface="+mn-ea"/>
                <a:sym typeface="+mn-lt"/>
              </a:rPr>
              <a:t>/WEB-INF/lib</a:t>
            </a:r>
            <a:r>
              <a:rPr lang="zh-CN" altLang="zh-CN" sz="2000" dirty="0">
                <a:latin typeface="+mn-lt"/>
                <a:ea typeface="+mn-ea"/>
                <a:cs typeface="+mn-ea"/>
                <a:sym typeface="+mn-lt"/>
              </a:rPr>
              <a:t>目录中。</a:t>
            </a:r>
            <a:endParaRPr lang="zh-CN" alt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A1FE82CF-51F6-4BD5-A341-10DD53F6E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750" y="404813"/>
            <a:ext cx="7772400" cy="1470025"/>
          </a:xfrm>
        </p:spPr>
        <p:txBody>
          <a:bodyPr/>
          <a:lstStyle/>
          <a:p>
            <a:pPr algn="l" eaLnBrk="1" hangingPunct="1"/>
            <a: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  <a:t>7-3 </a:t>
            </a:r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动态</a:t>
            </a:r>
            <a: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  <a:t>SQL</a:t>
            </a:r>
            <a:endParaRPr lang="zh-CN" altLang="en-US" sz="3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315" name="副标题 2">
            <a:extLst>
              <a:ext uri="{FF2B5EF4-FFF2-40B4-BE49-F238E27FC236}">
                <a16:creationId xmlns:a16="http://schemas.microsoft.com/office/drawing/2014/main" id="{74E93BBD-2B82-460B-98FA-EEA294CE4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562" y="1874838"/>
            <a:ext cx="7100837" cy="3482975"/>
          </a:xfrm>
        </p:spPr>
        <p:txBody>
          <a:bodyPr/>
          <a:lstStyle/>
          <a:p>
            <a:pPr algn="l" eaLnBrk="1" hangingPunct="1"/>
            <a:r>
              <a:rPr lang="zh-CN" altLang="en-US" sz="2800" dirty="0">
                <a:solidFill>
                  <a:schemeClr val="tx1"/>
                </a:solidFill>
                <a:cs typeface="+mn-ea"/>
                <a:sym typeface="+mn-lt"/>
              </a:rPr>
              <a:t>主要内容</a:t>
            </a:r>
            <a:endParaRPr lang="en-US" altLang="zh-CN" sz="28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 eaLnBrk="1" hangingPunct="1"/>
            <a:r>
              <a:rPr lang="en-US" altLang="zh-CN" sz="2800" dirty="0">
                <a:solidFill>
                  <a:srgbClr val="0F06BA"/>
                </a:solidFill>
                <a:cs typeface="+mn-ea"/>
                <a:sym typeface="+mn-lt"/>
              </a:rPr>
              <a:t>    1. &lt;if&gt;</a:t>
            </a:r>
            <a:r>
              <a:rPr lang="zh-CN" altLang="zh-CN" sz="2800" dirty="0">
                <a:solidFill>
                  <a:srgbClr val="0F06BA"/>
                </a:solidFill>
                <a:cs typeface="+mn-ea"/>
                <a:sym typeface="+mn-lt"/>
              </a:rPr>
              <a:t>元素</a:t>
            </a:r>
            <a:endParaRPr lang="en-US" altLang="zh-CN" sz="2800" dirty="0">
              <a:solidFill>
                <a:srgbClr val="0F06BA"/>
              </a:solidFill>
              <a:cs typeface="+mn-ea"/>
              <a:sym typeface="+mn-lt"/>
            </a:endParaRPr>
          </a:p>
          <a:p>
            <a:pPr algn="l" eaLnBrk="1" hangingPunct="1"/>
            <a:r>
              <a:rPr lang="en-US" altLang="zh-CN" sz="2800" dirty="0">
                <a:solidFill>
                  <a:srgbClr val="0F06BA"/>
                </a:solidFill>
                <a:cs typeface="+mn-ea"/>
                <a:sym typeface="+mn-lt"/>
              </a:rPr>
              <a:t>    2. &lt;choose&gt;</a:t>
            </a:r>
            <a:r>
              <a:rPr lang="zh-CN" altLang="zh-CN" sz="2800" dirty="0">
                <a:solidFill>
                  <a:srgbClr val="0F06BA"/>
                </a:solidFill>
                <a:cs typeface="+mn-ea"/>
                <a:sym typeface="+mn-lt"/>
              </a:rPr>
              <a:t>、</a:t>
            </a:r>
            <a:r>
              <a:rPr lang="en-US" altLang="zh-CN" sz="2800" dirty="0">
                <a:solidFill>
                  <a:srgbClr val="0F06BA"/>
                </a:solidFill>
                <a:cs typeface="+mn-ea"/>
                <a:sym typeface="+mn-lt"/>
              </a:rPr>
              <a:t>&lt;when&gt;</a:t>
            </a:r>
            <a:r>
              <a:rPr lang="zh-CN" altLang="zh-CN" sz="2800" dirty="0">
                <a:solidFill>
                  <a:srgbClr val="0F06BA"/>
                </a:solidFill>
                <a:cs typeface="+mn-ea"/>
                <a:sym typeface="+mn-lt"/>
              </a:rPr>
              <a:t>、</a:t>
            </a:r>
            <a:r>
              <a:rPr lang="en-US" altLang="zh-CN" sz="2800" dirty="0">
                <a:solidFill>
                  <a:srgbClr val="0F06BA"/>
                </a:solidFill>
                <a:cs typeface="+mn-ea"/>
                <a:sym typeface="+mn-lt"/>
              </a:rPr>
              <a:t>&lt;otherwise&gt;</a:t>
            </a:r>
            <a:r>
              <a:rPr lang="zh-CN" altLang="zh-CN" sz="2800" dirty="0">
                <a:solidFill>
                  <a:srgbClr val="0F06BA"/>
                </a:solidFill>
                <a:cs typeface="+mn-ea"/>
                <a:sym typeface="+mn-lt"/>
              </a:rPr>
              <a:t>元素</a:t>
            </a:r>
            <a:endParaRPr lang="en-US" altLang="zh-CN" sz="2800" dirty="0">
              <a:solidFill>
                <a:srgbClr val="0F06BA"/>
              </a:solidFill>
              <a:cs typeface="+mn-ea"/>
              <a:sym typeface="+mn-lt"/>
            </a:endParaRPr>
          </a:p>
          <a:p>
            <a:pPr algn="l" eaLnBrk="1" hangingPunct="1"/>
            <a:r>
              <a:rPr lang="en-US" altLang="zh-CN" sz="2800" dirty="0">
                <a:solidFill>
                  <a:srgbClr val="0F06BA"/>
                </a:solidFill>
                <a:cs typeface="+mn-ea"/>
                <a:sym typeface="+mn-lt"/>
              </a:rPr>
              <a:t>    3. &lt;trim&gt;</a:t>
            </a:r>
            <a:r>
              <a:rPr lang="zh-CN" altLang="zh-CN" sz="2800" dirty="0">
                <a:solidFill>
                  <a:srgbClr val="0F06BA"/>
                </a:solidFill>
                <a:cs typeface="+mn-ea"/>
                <a:sym typeface="+mn-lt"/>
              </a:rPr>
              <a:t>、</a:t>
            </a:r>
            <a:r>
              <a:rPr lang="en-US" altLang="zh-CN" sz="2800" dirty="0">
                <a:solidFill>
                  <a:srgbClr val="0F06BA"/>
                </a:solidFill>
                <a:cs typeface="+mn-ea"/>
                <a:sym typeface="+mn-lt"/>
              </a:rPr>
              <a:t>&lt;where&gt;</a:t>
            </a:r>
            <a:r>
              <a:rPr lang="zh-CN" altLang="zh-CN" sz="2800" dirty="0">
                <a:solidFill>
                  <a:srgbClr val="0F06BA"/>
                </a:solidFill>
                <a:cs typeface="+mn-ea"/>
                <a:sym typeface="+mn-lt"/>
              </a:rPr>
              <a:t>、</a:t>
            </a:r>
            <a:r>
              <a:rPr lang="en-US" altLang="zh-CN" sz="2800" dirty="0">
                <a:solidFill>
                  <a:srgbClr val="0F06BA"/>
                </a:solidFill>
                <a:cs typeface="+mn-ea"/>
                <a:sym typeface="+mn-lt"/>
              </a:rPr>
              <a:t>&lt;set&gt;</a:t>
            </a:r>
            <a:r>
              <a:rPr lang="zh-CN" altLang="zh-CN" sz="2800" dirty="0">
                <a:solidFill>
                  <a:srgbClr val="0F06BA"/>
                </a:solidFill>
                <a:cs typeface="+mn-ea"/>
                <a:sym typeface="+mn-lt"/>
              </a:rPr>
              <a:t>元素</a:t>
            </a:r>
            <a:endParaRPr lang="en-US" altLang="zh-CN" sz="2800" dirty="0">
              <a:solidFill>
                <a:srgbClr val="0F06BA"/>
              </a:solidFill>
              <a:cs typeface="+mn-ea"/>
              <a:sym typeface="+mn-lt"/>
            </a:endParaRPr>
          </a:p>
          <a:p>
            <a:pPr algn="l" eaLnBrk="1" hangingPunct="1"/>
            <a:r>
              <a:rPr lang="en-US" altLang="zh-CN" sz="2800" dirty="0">
                <a:solidFill>
                  <a:srgbClr val="0F06BA"/>
                </a:solidFill>
                <a:cs typeface="+mn-ea"/>
                <a:sym typeface="+mn-lt"/>
              </a:rPr>
              <a:t>    4. &lt;foreach&gt;</a:t>
            </a:r>
            <a:r>
              <a:rPr lang="zh-CN" altLang="zh-CN" sz="2800" dirty="0">
                <a:solidFill>
                  <a:srgbClr val="0F06BA"/>
                </a:solidFill>
                <a:cs typeface="+mn-ea"/>
                <a:sym typeface="+mn-lt"/>
              </a:rPr>
              <a:t>元素</a:t>
            </a:r>
            <a:endParaRPr lang="en-US" altLang="zh-CN" sz="2800" dirty="0">
              <a:solidFill>
                <a:srgbClr val="0F06BA"/>
              </a:solidFill>
              <a:cs typeface="+mn-ea"/>
              <a:sym typeface="+mn-lt"/>
            </a:endParaRPr>
          </a:p>
          <a:p>
            <a:pPr algn="l" eaLnBrk="1" hangingPunct="1"/>
            <a:r>
              <a:rPr lang="en-US" altLang="zh-CN" sz="2800" dirty="0">
                <a:solidFill>
                  <a:srgbClr val="0F06BA"/>
                </a:solidFill>
                <a:cs typeface="+mn-ea"/>
                <a:sym typeface="+mn-lt"/>
              </a:rPr>
              <a:t>    5. &lt;bind&gt;</a:t>
            </a:r>
            <a:r>
              <a:rPr lang="zh-CN" altLang="zh-CN" sz="2800" dirty="0">
                <a:solidFill>
                  <a:srgbClr val="0F06BA"/>
                </a:solidFill>
                <a:cs typeface="+mn-ea"/>
                <a:sym typeface="+mn-lt"/>
              </a:rPr>
              <a:t>元素</a:t>
            </a:r>
            <a:endParaRPr lang="en-US" altLang="zh-CN" sz="2800" dirty="0">
              <a:solidFill>
                <a:srgbClr val="0F06B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E2E40965-5895-4704-B4DF-05067B04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28" y="419101"/>
            <a:ext cx="8229600" cy="706437"/>
          </a:xfrm>
        </p:spPr>
        <p:txBody>
          <a:bodyPr/>
          <a:lstStyle/>
          <a:p>
            <a:pPr algn="l"/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7-3.1  &lt;if&gt;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元素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339" name="文本框 3">
            <a:extLst>
              <a:ext uri="{FF2B5EF4-FFF2-40B4-BE49-F238E27FC236}">
                <a16:creationId xmlns:a16="http://schemas.microsoft.com/office/drawing/2014/main" id="{C942B3E2-03FE-47C9-A986-EC93B3F7E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25538"/>
            <a:ext cx="87852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zh-CN">
                <a:latin typeface="+mn-lt"/>
                <a:ea typeface="+mn-ea"/>
                <a:cs typeface="+mn-ea"/>
                <a:sym typeface="+mn-lt"/>
              </a:rPr>
              <a:t>动态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SQL</a:t>
            </a:r>
            <a:r>
              <a:rPr lang="zh-CN" altLang="zh-CN">
                <a:latin typeface="+mn-lt"/>
                <a:ea typeface="+mn-ea"/>
                <a:cs typeface="+mn-ea"/>
                <a:sym typeface="+mn-lt"/>
              </a:rPr>
              <a:t>通常要做的事情是有条件地包含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where</a:t>
            </a:r>
            <a:r>
              <a:rPr lang="zh-CN" altLang="zh-CN">
                <a:latin typeface="+mn-lt"/>
                <a:ea typeface="+mn-ea"/>
                <a:cs typeface="+mn-ea"/>
                <a:sym typeface="+mn-lt"/>
              </a:rPr>
              <a:t>子句的一部分。所以在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>
                <a:latin typeface="+mn-lt"/>
                <a:ea typeface="+mn-ea"/>
                <a:cs typeface="+mn-ea"/>
                <a:sym typeface="+mn-lt"/>
              </a:rPr>
              <a:t>中，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&lt;if&gt;</a:t>
            </a:r>
            <a:r>
              <a:rPr lang="zh-CN" altLang="zh-CN">
                <a:latin typeface="+mn-lt"/>
                <a:ea typeface="+mn-ea"/>
                <a:cs typeface="+mn-ea"/>
                <a:sym typeface="+mn-lt"/>
              </a:rPr>
              <a:t>元素是最常用的元素。它类似于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Java</a:t>
            </a:r>
            <a:r>
              <a:rPr lang="zh-CN" altLang="zh-CN">
                <a:latin typeface="+mn-lt"/>
                <a:ea typeface="+mn-ea"/>
                <a:cs typeface="+mn-ea"/>
                <a:sym typeface="+mn-lt"/>
              </a:rPr>
              <a:t>中的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if</a:t>
            </a:r>
            <a:r>
              <a:rPr lang="zh-CN" altLang="zh-CN">
                <a:latin typeface="+mn-lt"/>
                <a:ea typeface="+mn-ea"/>
                <a:cs typeface="+mn-ea"/>
                <a:sym typeface="+mn-lt"/>
              </a:rPr>
              <a:t>语句。在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ch8</a:t>
            </a:r>
            <a:r>
              <a:rPr lang="zh-CN" altLang="zh-CN">
                <a:latin typeface="+mn-lt"/>
                <a:ea typeface="+mn-ea"/>
                <a:cs typeface="+mn-ea"/>
                <a:sym typeface="+mn-lt"/>
              </a:rPr>
              <a:t>应用中，测试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&lt;if&gt;</a:t>
            </a:r>
            <a:r>
              <a:rPr lang="zh-CN" altLang="zh-CN">
                <a:latin typeface="+mn-lt"/>
                <a:ea typeface="+mn-ea"/>
                <a:cs typeface="+mn-ea"/>
                <a:sym typeface="+mn-lt"/>
              </a:rPr>
              <a:t>元素，具体过程如下：</a:t>
            </a:r>
            <a:endParaRPr lang="zh-CN" altLang="en-US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340" name="文本框 1">
            <a:extLst>
              <a:ext uri="{FF2B5EF4-FFF2-40B4-BE49-F238E27FC236}">
                <a16:creationId xmlns:a16="http://schemas.microsoft.com/office/drawing/2014/main" id="{90D8ACAF-AA46-4E29-9669-41C9A7E70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565400"/>
            <a:ext cx="85693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zh-CN" sz="24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．添加</a:t>
            </a:r>
            <a:r>
              <a:rPr lang="en-US" altLang="zh-CN" sz="24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SQL</a:t>
            </a:r>
            <a:r>
              <a:rPr lang="zh-CN" altLang="zh-CN" sz="24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映射语句</a:t>
            </a:r>
            <a:endParaRPr lang="en-US" altLang="zh-CN" sz="2400" b="1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sz="2400" b="1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4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zh-CN" sz="24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．添加数据操作接口方法</a:t>
            </a:r>
            <a:endParaRPr lang="en-US" altLang="zh-CN" sz="2400" b="1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sz="2400" b="1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4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zh-CN" sz="24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．调用数据操作接口方法</a:t>
            </a:r>
            <a:endParaRPr lang="en-US" altLang="zh-CN" sz="2400" b="1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sz="2400" b="1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4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zh-CN" sz="24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．测试动态</a:t>
            </a:r>
            <a:r>
              <a:rPr lang="en-US" altLang="zh-CN" sz="24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SQL</a:t>
            </a:r>
            <a:r>
              <a:rPr lang="zh-CN" altLang="zh-CN" sz="24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语句</a:t>
            </a:r>
            <a:endParaRPr lang="zh-CN" altLang="en-US" sz="240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6C9A4C41-9868-4EA3-9C65-F97AF6E9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609600"/>
            <a:ext cx="7772400" cy="55245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．添加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SQL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映射语句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363" name="文本框 3">
            <a:extLst>
              <a:ext uri="{FF2B5EF4-FFF2-40B4-BE49-F238E27FC236}">
                <a16:creationId xmlns:a16="http://schemas.microsoft.com/office/drawing/2014/main" id="{988175CB-4F61-4894-99FC-28ADB57DD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417638"/>
            <a:ext cx="8856662" cy="427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在</a:t>
            </a:r>
            <a:r>
              <a:rPr lang="en-US" altLang="zh-CN" sz="2400" b="1" dirty="0" err="1">
                <a:latin typeface="+mn-lt"/>
                <a:ea typeface="+mn-ea"/>
                <a:cs typeface="+mn-ea"/>
                <a:sym typeface="+mn-lt"/>
              </a:rPr>
              <a:t>com.mybatis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包的</a:t>
            </a: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UserMapper.xml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文件中，添加如下</a:t>
            </a: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SQL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映射语句：</a:t>
            </a:r>
          </a:p>
          <a:p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	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&lt;!-- 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使用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if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元素，根据条件动态查询用户信息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 --&gt;</a:t>
            </a:r>
            <a:endParaRPr lang="zh-CN" altLang="zh-CN" sz="2000" b="1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	&lt;select id="</a:t>
            </a:r>
            <a:r>
              <a:rPr lang="en-US" altLang="zh-CN" sz="2000" b="1" dirty="0" err="1">
                <a:latin typeface="+mn-lt"/>
                <a:ea typeface="+mn-ea"/>
                <a:cs typeface="+mn-ea"/>
                <a:sym typeface="+mn-lt"/>
              </a:rPr>
              <a:t>selectUserByIf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"  </a:t>
            </a:r>
            <a:r>
              <a:rPr lang="en-US" altLang="zh-CN" sz="2000" b="1" dirty="0" err="1">
                <a:latin typeface="+mn-lt"/>
                <a:ea typeface="+mn-ea"/>
                <a:cs typeface="+mn-ea"/>
                <a:sym typeface="+mn-lt"/>
              </a:rPr>
              <a:t>resultType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="</a:t>
            </a:r>
            <a:r>
              <a:rPr lang="en-US" altLang="zh-CN" sz="2000" b="1" dirty="0" err="1">
                <a:latin typeface="+mn-lt"/>
                <a:ea typeface="+mn-ea"/>
                <a:cs typeface="+mn-ea"/>
                <a:sym typeface="+mn-lt"/>
              </a:rPr>
              <a:t>com.po.MyUser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" </a:t>
            </a:r>
            <a:r>
              <a:rPr lang="en-US" altLang="zh-CN" sz="2000" b="1" dirty="0" err="1">
                <a:latin typeface="+mn-lt"/>
                <a:ea typeface="+mn-ea"/>
                <a:cs typeface="+mn-ea"/>
                <a:sym typeface="+mn-lt"/>
              </a:rPr>
              <a:t>parameterType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="</a:t>
            </a:r>
            <a:r>
              <a:rPr lang="en-US" altLang="zh-CN" sz="2000" b="1" dirty="0" err="1">
                <a:latin typeface="+mn-lt"/>
                <a:ea typeface="+mn-ea"/>
                <a:cs typeface="+mn-ea"/>
                <a:sym typeface="+mn-lt"/>
              </a:rPr>
              <a:t>com.po.MyUser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"&gt;</a:t>
            </a:r>
            <a:endParaRPr lang="zh-CN" altLang="zh-CN" sz="2000" b="1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		select * from user where 1=1</a:t>
            </a:r>
            <a:endParaRPr lang="zh-CN" altLang="zh-CN" sz="2000" b="1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		</a:t>
            </a: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&lt;if test="</a:t>
            </a:r>
            <a:r>
              <a:rPr lang="en-US" altLang="zh-CN" sz="2000" b="1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uname</a:t>
            </a: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 !=null and </a:t>
            </a:r>
            <a:r>
              <a:rPr lang="en-US" altLang="zh-CN" sz="2000" b="1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uname</a:t>
            </a: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!=''"&gt;</a:t>
            </a:r>
            <a:endParaRPr lang="zh-CN" altLang="zh-CN" sz="2000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		and </a:t>
            </a:r>
            <a:r>
              <a:rPr lang="en-US" altLang="zh-CN" sz="2000" b="1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uname</a:t>
            </a: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 like </a:t>
            </a:r>
            <a:r>
              <a:rPr lang="en-US" altLang="zh-CN" sz="2000" b="1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concat</a:t>
            </a: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('%',#{</a:t>
            </a:r>
            <a:r>
              <a:rPr lang="en-US" altLang="zh-CN" sz="2000" b="1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uname</a:t>
            </a: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},'%')</a:t>
            </a:r>
            <a:endParaRPr lang="zh-CN" altLang="zh-CN" sz="2000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	&lt;/if&gt;</a:t>
            </a:r>
            <a:endParaRPr lang="zh-CN" altLang="zh-CN" sz="2000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	&lt;if test="</a:t>
            </a:r>
            <a:r>
              <a:rPr lang="en-US" altLang="zh-CN" sz="2000" b="1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usex</a:t>
            </a: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 !=null and </a:t>
            </a:r>
            <a:r>
              <a:rPr lang="en-US" altLang="zh-CN" sz="2000" b="1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usex</a:t>
            </a: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!=''"&gt;</a:t>
            </a:r>
            <a:endParaRPr lang="zh-CN" altLang="zh-CN" sz="2000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		and </a:t>
            </a:r>
            <a:r>
              <a:rPr lang="en-US" altLang="zh-CN" sz="2000" b="1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usex</a:t>
            </a: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 = #{usex}</a:t>
            </a:r>
            <a:endParaRPr lang="zh-CN" altLang="zh-CN" sz="2000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	&lt;/if&gt;</a:t>
            </a:r>
            <a:endParaRPr lang="zh-CN" altLang="zh-CN" sz="2000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	&lt;/select&gt;</a:t>
            </a:r>
            <a:endParaRPr lang="zh-CN" altLang="en-US" sz="20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DFABD0-4D2B-4E50-AC95-BB48BD4597DE}"/>
              </a:ext>
            </a:extLst>
          </p:cNvPr>
          <p:cNvSpPr txBox="1"/>
          <p:nvPr/>
        </p:nvSpPr>
        <p:spPr>
          <a:xfrm>
            <a:off x="6876256" y="35332"/>
            <a:ext cx="204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</a:t>
            </a:r>
            <a:r>
              <a:rPr lang="en-US" altLang="zh-CN" dirty="0"/>
              <a:t>JavaEECH08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BDC9AC46-CABA-421F-95D2-CFFA178BD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95" y="692696"/>
            <a:ext cx="7772400" cy="58715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．添加数据操作接口方法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387" name="文本框 3">
            <a:extLst>
              <a:ext uri="{FF2B5EF4-FFF2-40B4-BE49-F238E27FC236}">
                <a16:creationId xmlns:a16="http://schemas.microsoft.com/office/drawing/2014/main" id="{DBB75CC0-57A2-4B15-AE3E-2E36F4B29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700808"/>
            <a:ext cx="8712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在</a:t>
            </a:r>
            <a:r>
              <a:rPr lang="en-US" altLang="zh-CN" sz="2400" b="1" dirty="0" err="1">
                <a:latin typeface="+mn-lt"/>
                <a:ea typeface="+mn-ea"/>
                <a:cs typeface="+mn-ea"/>
                <a:sym typeface="+mn-lt"/>
              </a:rPr>
              <a:t>com.dao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包的</a:t>
            </a:r>
            <a:r>
              <a:rPr lang="en-US" altLang="zh-CN" sz="2400" b="1" dirty="0" err="1">
                <a:latin typeface="+mn-lt"/>
                <a:ea typeface="+mn-ea"/>
                <a:cs typeface="+mn-ea"/>
                <a:sym typeface="+mn-lt"/>
              </a:rPr>
              <a:t>UserDao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接口中，添加如下数据操作接口方法：</a:t>
            </a:r>
          </a:p>
          <a:p>
            <a:r>
              <a:rPr lang="en-US" altLang="zh-CN" sz="24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public  List&lt;</a:t>
            </a:r>
            <a:r>
              <a:rPr lang="en-US" altLang="zh-CN" sz="2400" b="1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MyUser</a:t>
            </a:r>
            <a:r>
              <a:rPr lang="en-US" altLang="zh-CN" sz="24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&gt; </a:t>
            </a:r>
            <a:r>
              <a:rPr lang="en-US" altLang="zh-CN" sz="2400" b="1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selectUserByIf</a:t>
            </a:r>
            <a:r>
              <a:rPr lang="en-US" altLang="zh-CN" sz="24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en-US" altLang="zh-CN" sz="2400" b="1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MyUser</a:t>
            </a:r>
            <a:r>
              <a:rPr lang="en-US" altLang="zh-CN" sz="24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 user);</a:t>
            </a:r>
            <a:endParaRPr lang="zh-CN" altLang="en-US" sz="2400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D07D73-A409-4289-9CA5-588CA17BBA03}"/>
              </a:ext>
            </a:extLst>
          </p:cNvPr>
          <p:cNvSpPr txBox="1"/>
          <p:nvPr/>
        </p:nvSpPr>
        <p:spPr>
          <a:xfrm>
            <a:off x="6876256" y="35332"/>
            <a:ext cx="204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</a:t>
            </a:r>
            <a:r>
              <a:rPr lang="en-US" altLang="zh-CN" dirty="0"/>
              <a:t>JavaEECH08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53ABB31A-1303-4395-A401-754629DF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85" y="692696"/>
            <a:ext cx="8229600" cy="43204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．调用数据操作接口方法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411" name="文本框 3">
            <a:extLst>
              <a:ext uri="{FF2B5EF4-FFF2-40B4-BE49-F238E27FC236}">
                <a16:creationId xmlns:a16="http://schemas.microsoft.com/office/drawing/2014/main" id="{7CF90F4B-A353-4578-942E-D3C1E9F0B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340768"/>
            <a:ext cx="878522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在</a:t>
            </a:r>
            <a:r>
              <a:rPr lang="en-US" altLang="zh-CN" sz="2000" b="1" dirty="0" err="1">
                <a:latin typeface="+mn-lt"/>
                <a:ea typeface="+mn-ea"/>
                <a:cs typeface="+mn-ea"/>
                <a:sym typeface="+mn-lt"/>
              </a:rPr>
              <a:t>com.controller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包的</a:t>
            </a:r>
            <a:r>
              <a:rPr lang="en-US" altLang="zh-CN" sz="2000" b="1" dirty="0" err="1">
                <a:latin typeface="+mn-lt"/>
                <a:ea typeface="+mn-ea"/>
                <a:cs typeface="+mn-ea"/>
                <a:sym typeface="+mn-lt"/>
              </a:rPr>
              <a:t>UserController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类中，添加如下程序，调用数据操作接口方法。</a:t>
            </a:r>
          </a:p>
          <a:p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//</a:t>
            </a:r>
            <a:r>
              <a:rPr lang="zh-CN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使用</a:t>
            </a: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if</a:t>
            </a:r>
            <a:r>
              <a:rPr lang="zh-CN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元素查询用户信息</a:t>
            </a:r>
          </a:p>
          <a:p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</a:t>
            </a:r>
            <a:r>
              <a:rPr lang="en-US" altLang="zh-CN" sz="2000" b="1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MyUser</a:t>
            </a: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b="1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ifmu</a:t>
            </a: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 = new </a:t>
            </a:r>
            <a:r>
              <a:rPr lang="en-US" altLang="zh-CN" sz="2000" b="1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MyUser</a:t>
            </a: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();</a:t>
            </a:r>
            <a:endParaRPr lang="zh-CN" altLang="zh-CN" sz="2000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</a:t>
            </a:r>
            <a:r>
              <a:rPr lang="en-US" altLang="zh-CN" sz="2000" b="1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ifmu.setUname</a:t>
            </a: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("</a:t>
            </a:r>
            <a:r>
              <a:rPr lang="zh-CN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张</a:t>
            </a: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");</a:t>
            </a:r>
            <a:endParaRPr lang="zh-CN" altLang="zh-CN" sz="2000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</a:t>
            </a:r>
            <a:r>
              <a:rPr lang="en-US" altLang="zh-CN" sz="2000" b="1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ifmu.setUsex</a:t>
            </a: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("</a:t>
            </a:r>
            <a:r>
              <a:rPr lang="zh-CN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女</a:t>
            </a: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");</a:t>
            </a:r>
            <a:endParaRPr lang="zh-CN" altLang="zh-CN" sz="2000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List&lt;</a:t>
            </a:r>
            <a:r>
              <a:rPr lang="en-US" altLang="zh-CN" sz="2000" b="1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MyUser</a:t>
            </a: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&gt; </a:t>
            </a:r>
            <a:r>
              <a:rPr lang="en-US" altLang="zh-CN" sz="2000" b="1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listByif</a:t>
            </a: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 =     </a:t>
            </a:r>
          </a:p>
          <a:p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      </a:t>
            </a:r>
            <a:r>
              <a:rPr lang="en-US" altLang="zh-CN" sz="2000" b="1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userDao.selectUserByIf</a:t>
            </a: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en-US" altLang="zh-CN" sz="2000" b="1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ifmu</a:t>
            </a: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);</a:t>
            </a:r>
            <a:endParaRPr lang="zh-CN" altLang="zh-CN" sz="2000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</a:t>
            </a:r>
            <a:r>
              <a:rPr lang="en-US" altLang="zh-CN" sz="2000" b="1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System.out.println</a:t>
            </a: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("if</a:t>
            </a:r>
            <a:r>
              <a:rPr lang="zh-CN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元素</a:t>
            </a: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================");</a:t>
            </a:r>
            <a:endParaRPr lang="zh-CN" altLang="zh-CN" sz="2000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for (</a:t>
            </a:r>
            <a:r>
              <a:rPr lang="en-US" altLang="zh-CN" sz="2000" b="1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MyUser</a:t>
            </a: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b="1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myUser</a:t>
            </a: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 : </a:t>
            </a:r>
            <a:r>
              <a:rPr lang="en-US" altLang="zh-CN" sz="2000" b="1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listByif</a:t>
            </a: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) {</a:t>
            </a:r>
            <a:endParaRPr lang="zh-CN" altLang="zh-CN" sz="2000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	</a:t>
            </a:r>
            <a:r>
              <a:rPr lang="en-US" altLang="zh-CN" sz="2000" b="1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System.out.println</a:t>
            </a: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en-US" altLang="zh-CN" sz="2000" b="1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myUser</a:t>
            </a: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);</a:t>
            </a:r>
            <a:endParaRPr lang="zh-CN" altLang="zh-CN" sz="2000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}</a:t>
            </a:r>
            <a:endParaRPr lang="zh-CN" altLang="zh-CN" sz="2000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3FC9220-2745-4E62-AEF8-CE25C2C71DAE}"/>
              </a:ext>
            </a:extLst>
          </p:cNvPr>
          <p:cNvSpPr txBox="1">
            <a:spLocks/>
          </p:cNvSpPr>
          <p:nvPr/>
        </p:nvSpPr>
        <p:spPr bwMode="auto">
          <a:xfrm>
            <a:off x="251520" y="5503051"/>
            <a:ext cx="8229600" cy="431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800" kern="0"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zh-CN" sz="2800" kern="0">
                <a:latin typeface="+mn-lt"/>
                <a:ea typeface="+mn-ea"/>
                <a:cs typeface="+mn-ea"/>
                <a:sym typeface="+mn-lt"/>
              </a:rPr>
              <a:t>．测试动态</a:t>
            </a:r>
            <a:r>
              <a:rPr lang="en-US" altLang="zh-CN" sz="2800" kern="0">
                <a:latin typeface="+mn-lt"/>
                <a:ea typeface="+mn-ea"/>
                <a:cs typeface="+mn-ea"/>
                <a:sym typeface="+mn-lt"/>
              </a:rPr>
              <a:t>SQL</a:t>
            </a:r>
            <a:r>
              <a:rPr lang="zh-CN" altLang="zh-CN" sz="2800" kern="0">
                <a:latin typeface="+mn-lt"/>
                <a:ea typeface="+mn-ea"/>
                <a:cs typeface="+mn-ea"/>
                <a:sym typeface="+mn-lt"/>
              </a:rPr>
              <a:t>语句</a:t>
            </a:r>
            <a:endParaRPr lang="zh-CN" altLang="en-US" sz="2800" kern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3">
            <a:extLst>
              <a:ext uri="{FF2B5EF4-FFF2-40B4-BE49-F238E27FC236}">
                <a16:creationId xmlns:a16="http://schemas.microsoft.com/office/drawing/2014/main" id="{03B40AC3-FDCD-4CA4-AD5F-1F807EB6C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59" y="6151123"/>
            <a:ext cx="87852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运行</a:t>
            </a:r>
            <a:r>
              <a:rPr lang="en-US" altLang="zh-CN" sz="2000" b="1" dirty="0" err="1">
                <a:latin typeface="+mn-lt"/>
                <a:ea typeface="+mn-ea"/>
                <a:cs typeface="+mn-ea"/>
                <a:sym typeface="+mn-lt"/>
              </a:rPr>
              <a:t>com.controller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包中</a:t>
            </a:r>
            <a:r>
              <a:rPr lang="en-US" altLang="zh-CN" sz="2000" b="1" dirty="0" err="1">
                <a:latin typeface="+mn-lt"/>
                <a:ea typeface="+mn-ea"/>
                <a:cs typeface="+mn-ea"/>
                <a:sym typeface="+mn-lt"/>
              </a:rPr>
              <a:t>TestController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主类，测试动态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SQL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语句</a:t>
            </a:r>
            <a:endParaRPr lang="zh-CN" altLang="en-US" sz="20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4220EC-D3B2-405A-A739-3B1EB1325FA0}"/>
              </a:ext>
            </a:extLst>
          </p:cNvPr>
          <p:cNvSpPr txBox="1"/>
          <p:nvPr/>
        </p:nvSpPr>
        <p:spPr>
          <a:xfrm>
            <a:off x="6876256" y="35332"/>
            <a:ext cx="204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</a:t>
            </a:r>
            <a:r>
              <a:rPr lang="en-US" altLang="zh-CN" dirty="0"/>
              <a:t>JavaEECH08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01C491B9-BD72-436C-86E1-B655156D745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7-3.2  &lt;choose&gt;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&lt;when&gt;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&lt;otherwise&gt;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元素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459" name="文本框 3">
            <a:extLst>
              <a:ext uri="{FF2B5EF4-FFF2-40B4-BE49-F238E27FC236}">
                <a16:creationId xmlns:a16="http://schemas.microsoft.com/office/drawing/2014/main" id="{2307886F-CE37-46BC-8EF1-54D82B1D3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417638"/>
            <a:ext cx="8713788" cy="535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zh-CN" b="1">
                <a:latin typeface="+mn-lt"/>
                <a:ea typeface="+mn-ea"/>
                <a:cs typeface="+mn-ea"/>
                <a:sym typeface="+mn-lt"/>
              </a:rPr>
              <a:t>有些时候，不想用到所有的条件语句，而只想从中择其一二。针对这种情况，</a:t>
            </a:r>
            <a:r>
              <a:rPr lang="en-US" altLang="zh-CN" b="1">
                <a:latin typeface="+mn-lt"/>
                <a:ea typeface="+mn-ea"/>
                <a:cs typeface="+mn-ea"/>
                <a:sym typeface="+mn-lt"/>
              </a:rPr>
              <a:t>MyBatis </a:t>
            </a:r>
            <a:r>
              <a:rPr lang="zh-CN" altLang="zh-CN" b="1">
                <a:latin typeface="+mn-lt"/>
                <a:ea typeface="+mn-ea"/>
                <a:cs typeface="+mn-ea"/>
                <a:sym typeface="+mn-lt"/>
              </a:rPr>
              <a:t>提供了</a:t>
            </a:r>
            <a:r>
              <a:rPr lang="en-US" altLang="zh-CN" b="1">
                <a:latin typeface="+mn-lt"/>
                <a:ea typeface="+mn-ea"/>
                <a:cs typeface="+mn-ea"/>
                <a:sym typeface="+mn-lt"/>
              </a:rPr>
              <a:t>choose</a:t>
            </a:r>
            <a:r>
              <a:rPr lang="zh-CN" altLang="zh-CN" b="1">
                <a:latin typeface="+mn-lt"/>
                <a:ea typeface="+mn-ea"/>
                <a:cs typeface="+mn-ea"/>
                <a:sym typeface="+mn-lt"/>
              </a:rPr>
              <a:t>元素，它有点像</a:t>
            </a:r>
            <a:r>
              <a:rPr lang="en-US" altLang="zh-CN" b="1">
                <a:latin typeface="+mn-lt"/>
                <a:ea typeface="+mn-ea"/>
                <a:cs typeface="+mn-ea"/>
                <a:sym typeface="+mn-lt"/>
              </a:rPr>
              <a:t>Java</a:t>
            </a:r>
            <a:r>
              <a:rPr lang="zh-CN" altLang="zh-CN" b="1">
                <a:latin typeface="+mn-lt"/>
                <a:ea typeface="+mn-ea"/>
                <a:cs typeface="+mn-ea"/>
                <a:sym typeface="+mn-lt"/>
              </a:rPr>
              <a:t>中的</a:t>
            </a:r>
            <a:r>
              <a:rPr lang="en-US" altLang="zh-CN" b="1">
                <a:latin typeface="+mn-lt"/>
                <a:ea typeface="+mn-ea"/>
                <a:cs typeface="+mn-ea"/>
                <a:sym typeface="+mn-lt"/>
              </a:rPr>
              <a:t> switch </a:t>
            </a:r>
            <a:r>
              <a:rPr lang="zh-CN" altLang="zh-CN" b="1">
                <a:latin typeface="+mn-lt"/>
                <a:ea typeface="+mn-ea"/>
                <a:cs typeface="+mn-ea"/>
                <a:sym typeface="+mn-lt"/>
              </a:rPr>
              <a:t>语句。</a:t>
            </a:r>
            <a:endParaRPr lang="en-US" altLang="zh-CN" b="1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b="1">
                <a:latin typeface="+mn-lt"/>
                <a:ea typeface="+mn-ea"/>
                <a:cs typeface="+mn-ea"/>
                <a:sym typeface="+mn-lt"/>
              </a:rPr>
              <a:t>    &lt;!-- </a:t>
            </a:r>
            <a:r>
              <a:rPr lang="zh-CN" altLang="zh-CN" b="1">
                <a:latin typeface="+mn-lt"/>
                <a:ea typeface="+mn-ea"/>
                <a:cs typeface="+mn-ea"/>
                <a:sym typeface="+mn-lt"/>
              </a:rPr>
              <a:t>使用</a:t>
            </a:r>
            <a:r>
              <a:rPr lang="en-US" altLang="zh-CN" b="1">
                <a:latin typeface="+mn-lt"/>
                <a:ea typeface="+mn-ea"/>
                <a:cs typeface="+mn-ea"/>
                <a:sym typeface="+mn-lt"/>
              </a:rPr>
              <a:t>choose</a:t>
            </a:r>
            <a:r>
              <a:rPr lang="zh-CN" altLang="zh-CN" b="1"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b="1">
                <a:latin typeface="+mn-lt"/>
                <a:ea typeface="+mn-ea"/>
                <a:cs typeface="+mn-ea"/>
                <a:sym typeface="+mn-lt"/>
              </a:rPr>
              <a:t>when</a:t>
            </a:r>
            <a:r>
              <a:rPr lang="zh-CN" altLang="zh-CN" b="1"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b="1">
                <a:latin typeface="+mn-lt"/>
                <a:ea typeface="+mn-ea"/>
                <a:cs typeface="+mn-ea"/>
                <a:sym typeface="+mn-lt"/>
              </a:rPr>
              <a:t>otherwise</a:t>
            </a:r>
            <a:r>
              <a:rPr lang="zh-CN" altLang="zh-CN" b="1">
                <a:latin typeface="+mn-lt"/>
                <a:ea typeface="+mn-ea"/>
                <a:cs typeface="+mn-ea"/>
                <a:sym typeface="+mn-lt"/>
              </a:rPr>
              <a:t>元素，根据条件动态查询用户信息</a:t>
            </a:r>
            <a:r>
              <a:rPr lang="en-US" altLang="zh-CN" b="1">
                <a:latin typeface="+mn-lt"/>
                <a:ea typeface="+mn-ea"/>
                <a:cs typeface="+mn-ea"/>
                <a:sym typeface="+mn-lt"/>
              </a:rPr>
              <a:t> --&gt;</a:t>
            </a:r>
            <a:endParaRPr lang="zh-CN" altLang="zh-CN" b="1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b="1">
                <a:latin typeface="+mn-lt"/>
                <a:ea typeface="+mn-ea"/>
                <a:cs typeface="+mn-ea"/>
                <a:sym typeface="+mn-lt"/>
              </a:rPr>
              <a:t>	&lt;select id="selectUserByChoose"  resultType="com.po.MyUser" parameterType="com.po.MyUser"&gt;</a:t>
            </a:r>
            <a:endParaRPr lang="zh-CN" altLang="zh-CN" b="1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b="1">
                <a:latin typeface="+mn-lt"/>
                <a:ea typeface="+mn-ea"/>
                <a:cs typeface="+mn-ea"/>
                <a:sym typeface="+mn-lt"/>
              </a:rPr>
              <a:t>		select * from user where 1=1</a:t>
            </a:r>
            <a:endParaRPr lang="zh-CN" altLang="zh-CN" b="1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b="1">
                <a:latin typeface="+mn-lt"/>
                <a:ea typeface="+mn-ea"/>
                <a:cs typeface="+mn-ea"/>
                <a:sym typeface="+mn-lt"/>
              </a:rPr>
              <a:t>		</a:t>
            </a:r>
            <a:r>
              <a:rPr lang="en-US" altLang="zh-CN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&lt;choose&gt;</a:t>
            </a:r>
            <a:endParaRPr lang="zh-CN" altLang="zh-CN" b="1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	&lt;when test="uname !=null and uname!=''"&gt;</a:t>
            </a:r>
            <a:endParaRPr lang="zh-CN" altLang="zh-CN" b="1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		and uname like concat('%',#{uname},'%')</a:t>
            </a:r>
            <a:endParaRPr lang="zh-CN" altLang="zh-CN" b="1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	&lt;/when&gt;</a:t>
            </a:r>
            <a:endParaRPr lang="zh-CN" altLang="zh-CN" b="1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	&lt;when test="usex !=null and usex!=''"&gt;</a:t>
            </a:r>
            <a:endParaRPr lang="zh-CN" altLang="zh-CN" b="1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		and usex = #{usex}</a:t>
            </a:r>
            <a:endParaRPr lang="zh-CN" altLang="zh-CN" b="1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	&lt;/when&gt;</a:t>
            </a:r>
            <a:endParaRPr lang="zh-CN" altLang="zh-CN" b="1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	&lt;otherwise&gt;</a:t>
            </a:r>
            <a:endParaRPr lang="zh-CN" altLang="zh-CN" b="1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		and uid &gt; 10</a:t>
            </a:r>
            <a:endParaRPr lang="zh-CN" altLang="zh-CN" b="1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	&lt;/otherwise&gt;</a:t>
            </a:r>
            <a:endParaRPr lang="zh-CN" altLang="zh-CN" b="1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	&lt;/choose&gt;</a:t>
            </a:r>
            <a:endParaRPr lang="zh-CN" altLang="zh-CN" b="1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b="1">
                <a:latin typeface="+mn-lt"/>
                <a:ea typeface="+mn-ea"/>
                <a:cs typeface="+mn-ea"/>
                <a:sym typeface="+mn-lt"/>
              </a:rPr>
              <a:t>	&lt;/select&gt;</a:t>
            </a:r>
            <a:endParaRPr lang="zh-CN" altLang="zh-CN" b="1">
              <a:latin typeface="+mn-lt"/>
              <a:ea typeface="+mn-ea"/>
              <a:cs typeface="+mn-ea"/>
              <a:sym typeface="+mn-lt"/>
            </a:endParaRPr>
          </a:p>
          <a:p>
            <a:endParaRPr lang="zh-CN" altLang="en-US" b="1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9E433F-5C9B-4988-A721-165821A8BB04}"/>
              </a:ext>
            </a:extLst>
          </p:cNvPr>
          <p:cNvSpPr txBox="1"/>
          <p:nvPr/>
        </p:nvSpPr>
        <p:spPr>
          <a:xfrm>
            <a:off x="6876256" y="35332"/>
            <a:ext cx="204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</a:t>
            </a:r>
            <a:r>
              <a:rPr lang="en-US" altLang="zh-CN" dirty="0"/>
              <a:t>JavaEECH08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7DCEF289-878B-4B4D-B4EA-D10EBBDBC46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7-3.3  &lt;trim&gt;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&lt;where&gt;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&lt;set&gt;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元素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483" name="文本框 3">
            <a:extLst>
              <a:ext uri="{FF2B5EF4-FFF2-40B4-BE49-F238E27FC236}">
                <a16:creationId xmlns:a16="http://schemas.microsoft.com/office/drawing/2014/main" id="{3DA6F724-133E-46E2-AB6F-A9B5DCB55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7" y="1700213"/>
            <a:ext cx="7489527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1  &lt;trim&gt;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元素</a:t>
            </a:r>
            <a:endParaRPr lang="en-US" altLang="zh-CN" sz="2400" b="1" dirty="0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sz="2400" b="1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2  &lt;where&gt;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元素</a:t>
            </a:r>
            <a:endParaRPr lang="en-US" altLang="zh-CN" sz="2400" b="1" dirty="0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sz="2400" b="1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3  &lt;set&gt;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元素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91A29824-0C0E-4FCC-81DB-1DFCA4456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692696"/>
            <a:ext cx="7772400" cy="443136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1   &lt;trim&gt;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元素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507" name="文本框 3">
            <a:extLst>
              <a:ext uri="{FF2B5EF4-FFF2-40B4-BE49-F238E27FC236}">
                <a16:creationId xmlns:a16="http://schemas.microsoft.com/office/drawing/2014/main" id="{990931BB-E946-4C7F-8006-E75F827B5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340768"/>
            <a:ext cx="885666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    &lt;trim&gt;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元素的主要功能是可以在自己包含的内容前加上某些前缀，也可以在其后加上某些后缀，与之对应的属性是</a:t>
            </a: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prefix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suffix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；可以把包含内容的首部某些内容覆盖，即忽略，也可以把尾部的某些内容覆盖，对应的属性是</a:t>
            </a:r>
            <a:r>
              <a:rPr lang="en-US" altLang="zh-CN" sz="2400" b="1" dirty="0" err="1">
                <a:latin typeface="+mn-lt"/>
                <a:ea typeface="+mn-ea"/>
                <a:cs typeface="+mn-ea"/>
                <a:sym typeface="+mn-lt"/>
              </a:rPr>
              <a:t>prefixOverrides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en-US" altLang="zh-CN" sz="2400" b="1" dirty="0" err="1">
                <a:latin typeface="+mn-lt"/>
                <a:ea typeface="+mn-ea"/>
                <a:cs typeface="+mn-ea"/>
                <a:sym typeface="+mn-lt"/>
              </a:rPr>
              <a:t>suffixOverrides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；正因为</a:t>
            </a: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&lt;trim&gt;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元素有这样的功能，所以也可以非常简单地利用</a:t>
            </a: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&lt;trim&gt;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来代替</a:t>
            </a: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&lt;where&gt;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元素的功能。</a:t>
            </a:r>
            <a:endParaRPr lang="zh-CN" altLang="en-US" sz="24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2BAA40-403D-45B1-8F70-0022438B8960}"/>
              </a:ext>
            </a:extLst>
          </p:cNvPr>
          <p:cNvSpPr txBox="1"/>
          <p:nvPr/>
        </p:nvSpPr>
        <p:spPr>
          <a:xfrm>
            <a:off x="6876256" y="35332"/>
            <a:ext cx="204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</a:t>
            </a:r>
            <a:r>
              <a:rPr lang="en-US" altLang="zh-CN" dirty="0"/>
              <a:t>JavaEECH08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文本框 3">
            <a:extLst>
              <a:ext uri="{FF2B5EF4-FFF2-40B4-BE49-F238E27FC236}">
                <a16:creationId xmlns:a16="http://schemas.microsoft.com/office/drawing/2014/main" id="{3CABA176-A4B6-4550-8941-CEFE946B4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668" y="908720"/>
            <a:ext cx="8713787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&lt;!-- 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使用</a:t>
            </a: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trim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元素，根据条件动态查询用户信息</a:t>
            </a: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 --&gt;</a:t>
            </a:r>
            <a:endParaRPr lang="zh-CN" altLang="zh-CN" sz="2400" b="1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	&lt;select id="</a:t>
            </a:r>
            <a:r>
              <a:rPr lang="en-US" altLang="zh-CN" sz="2400" b="1" dirty="0" err="1">
                <a:latin typeface="+mn-lt"/>
                <a:ea typeface="+mn-ea"/>
                <a:cs typeface="+mn-ea"/>
                <a:sym typeface="+mn-lt"/>
              </a:rPr>
              <a:t>selectUserByTrim</a:t>
            </a: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"  </a:t>
            </a:r>
            <a:r>
              <a:rPr lang="en-US" altLang="zh-CN" sz="2400" b="1" dirty="0" err="1">
                <a:latin typeface="+mn-lt"/>
                <a:ea typeface="+mn-ea"/>
                <a:cs typeface="+mn-ea"/>
                <a:sym typeface="+mn-lt"/>
              </a:rPr>
              <a:t>resultType</a:t>
            </a: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="</a:t>
            </a:r>
            <a:r>
              <a:rPr lang="en-US" altLang="zh-CN" sz="2400" b="1" dirty="0" err="1">
                <a:latin typeface="+mn-lt"/>
                <a:ea typeface="+mn-ea"/>
                <a:cs typeface="+mn-ea"/>
                <a:sym typeface="+mn-lt"/>
              </a:rPr>
              <a:t>com.po.MyUser</a:t>
            </a: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" </a:t>
            </a:r>
            <a:r>
              <a:rPr lang="en-US" altLang="zh-CN" sz="2400" b="1" dirty="0" err="1">
                <a:latin typeface="+mn-lt"/>
                <a:ea typeface="+mn-ea"/>
                <a:cs typeface="+mn-ea"/>
                <a:sym typeface="+mn-lt"/>
              </a:rPr>
              <a:t>parameterType</a:t>
            </a: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="</a:t>
            </a:r>
            <a:r>
              <a:rPr lang="en-US" altLang="zh-CN" sz="2400" b="1" dirty="0" err="1">
                <a:latin typeface="+mn-lt"/>
                <a:ea typeface="+mn-ea"/>
                <a:cs typeface="+mn-ea"/>
                <a:sym typeface="+mn-lt"/>
              </a:rPr>
              <a:t>com.po.MyUser</a:t>
            </a: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"&gt;</a:t>
            </a:r>
            <a:endParaRPr lang="zh-CN" altLang="zh-CN" sz="2400" b="1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		select * from user </a:t>
            </a:r>
            <a:endParaRPr lang="zh-CN" altLang="zh-CN" sz="2400" b="1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		</a:t>
            </a: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&lt;trim prefix="where" </a:t>
            </a:r>
            <a:r>
              <a:rPr lang="en-US" altLang="zh-CN" sz="2000" b="1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prefixOverrides</a:t>
            </a: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="and |or"&gt;  </a:t>
            </a:r>
            <a:endParaRPr lang="zh-CN" altLang="zh-CN" sz="2000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        &lt;if test="</a:t>
            </a:r>
            <a:r>
              <a:rPr lang="en-US" altLang="zh-CN" sz="2000" b="1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uname</a:t>
            </a: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 !=null and </a:t>
            </a:r>
            <a:r>
              <a:rPr lang="en-US" altLang="zh-CN" sz="2000" b="1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uname</a:t>
            </a: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!=''"&gt;  </a:t>
            </a:r>
            <a:endParaRPr lang="zh-CN" altLang="zh-CN" sz="2000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            and </a:t>
            </a:r>
            <a:r>
              <a:rPr lang="en-US" altLang="zh-CN" sz="2000" b="1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uname</a:t>
            </a: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 like </a:t>
            </a:r>
            <a:r>
              <a:rPr lang="en-US" altLang="zh-CN" sz="2000" b="1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concat</a:t>
            </a: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('%',#{</a:t>
            </a:r>
            <a:r>
              <a:rPr lang="en-US" altLang="zh-CN" sz="2000" b="1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uname</a:t>
            </a: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},'%')</a:t>
            </a:r>
            <a:endParaRPr lang="zh-CN" altLang="zh-CN" sz="2000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        &lt;/if&gt;  </a:t>
            </a:r>
            <a:endParaRPr lang="zh-CN" altLang="zh-CN" sz="2000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        &lt;if test="</a:t>
            </a:r>
            <a:r>
              <a:rPr lang="en-US" altLang="zh-CN" sz="2000" b="1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usex</a:t>
            </a: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 !=null and </a:t>
            </a:r>
            <a:r>
              <a:rPr lang="en-US" altLang="zh-CN" sz="2000" b="1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usex</a:t>
            </a: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!=''"&gt;  </a:t>
            </a:r>
            <a:endParaRPr lang="zh-CN" altLang="zh-CN" sz="2000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            and </a:t>
            </a:r>
            <a:r>
              <a:rPr lang="en-US" altLang="zh-CN" sz="2000" b="1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usex</a:t>
            </a: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 = #{usex} </a:t>
            </a:r>
            <a:endParaRPr lang="zh-CN" altLang="zh-CN" sz="2000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        &lt;/if&gt;    </a:t>
            </a:r>
            <a:endParaRPr lang="zh-CN" altLang="zh-CN" sz="2000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    		&lt;/trim&gt; </a:t>
            </a: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 </a:t>
            </a:r>
            <a:endParaRPr lang="zh-CN" altLang="zh-CN" sz="2400" b="1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	&lt;/select&gt;</a:t>
            </a:r>
            <a:endParaRPr lang="zh-CN" altLang="zh-CN" sz="2400" b="1" dirty="0">
              <a:latin typeface="+mn-lt"/>
              <a:ea typeface="+mn-ea"/>
              <a:cs typeface="+mn-ea"/>
              <a:sym typeface="+mn-lt"/>
            </a:endParaRPr>
          </a:p>
          <a:p>
            <a:endParaRPr lang="zh-CN" altLang="en-US" sz="24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6EA15A-8212-48C5-B946-C1C92C8C3B3C}"/>
              </a:ext>
            </a:extLst>
          </p:cNvPr>
          <p:cNvSpPr txBox="1"/>
          <p:nvPr/>
        </p:nvSpPr>
        <p:spPr>
          <a:xfrm>
            <a:off x="6876256" y="35332"/>
            <a:ext cx="204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</a:t>
            </a:r>
            <a:r>
              <a:rPr lang="en-US" altLang="zh-CN" dirty="0"/>
              <a:t>JavaEECH08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63F77E84-CFC5-414C-88B6-0DA9E629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20" y="692696"/>
            <a:ext cx="8229600" cy="43284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2  &lt;where&gt;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元素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555" name="文本框 3">
            <a:extLst>
              <a:ext uri="{FF2B5EF4-FFF2-40B4-BE49-F238E27FC236}">
                <a16:creationId xmlns:a16="http://schemas.microsoft.com/office/drawing/2014/main" id="{C66CCFAA-679A-41AE-B872-7F3ADAFE5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412875"/>
            <a:ext cx="89281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    &lt;where&gt;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元素的作用是会在写入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&lt;where&gt;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元素的地方输出一个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where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语句，另外一个好处是不需要考虑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&lt;where&gt;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元素里面的条件输出是什么样子的，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将智能处理。如果所有的条件都不满足，那么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就会查出所有的记录，如果输出后是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and 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开头的，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会把第一个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and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忽略，当然如果是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or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开头的，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也会把它忽略；此外，在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&lt;where&gt;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元素中不需要考虑空格的问题，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将智能加上</a:t>
            </a:r>
            <a:r>
              <a:rPr lang="zh-CN" altLang="en-US" sz="2400" b="1">
                <a:latin typeface="+mn-lt"/>
                <a:ea typeface="+mn-ea"/>
                <a:cs typeface="+mn-ea"/>
                <a:sym typeface="+mn-lt"/>
              </a:rPr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F433CF-351F-4703-B37E-53AB28E56B60}"/>
              </a:ext>
            </a:extLst>
          </p:cNvPr>
          <p:cNvSpPr txBox="1"/>
          <p:nvPr/>
        </p:nvSpPr>
        <p:spPr>
          <a:xfrm>
            <a:off x="6876256" y="35332"/>
            <a:ext cx="204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</a:t>
            </a:r>
            <a:r>
              <a:rPr lang="en-US" altLang="zh-CN" dirty="0"/>
              <a:t>JavaEECH08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F6063266-6F75-4572-BB92-6474FA69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459303"/>
            <a:ext cx="8229600" cy="70643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7-1</a:t>
            </a:r>
            <a:r>
              <a:rPr lang="de-DE" altLang="zh-CN" sz="2800" dirty="0">
                <a:latin typeface="+mn-lt"/>
                <a:ea typeface="+mn-ea"/>
                <a:cs typeface="+mn-ea"/>
                <a:sym typeface="+mn-lt"/>
              </a:rPr>
              <a:t>.3  MyBatis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的工作原理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24BE547D-848D-4FEF-8CA2-B07CD644C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7964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16388" name="对象 4">
            <a:extLst>
              <a:ext uri="{FF2B5EF4-FFF2-40B4-BE49-F238E27FC236}">
                <a16:creationId xmlns:a16="http://schemas.microsoft.com/office/drawing/2014/main" id="{74A79EB1-998D-42E5-ACA6-6A3B98F166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773412"/>
              </p:ext>
            </p:extLst>
          </p:nvPr>
        </p:nvGraphicFramePr>
        <p:xfrm>
          <a:off x="3923928" y="692696"/>
          <a:ext cx="5076825" cy="577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076875" imgH="5772242" progId="Visio.Drawing.15">
                  <p:embed/>
                </p:oleObj>
              </mc:Choice>
              <mc:Fallback>
                <p:oleObj name="Visio" r:id="rId2" imgW="5076875" imgH="5772242" progId="Visio.Drawing.15">
                  <p:embed/>
                  <p:pic>
                    <p:nvPicPr>
                      <p:cNvPr id="16388" name="对象 4">
                        <a:extLst>
                          <a:ext uri="{FF2B5EF4-FFF2-40B4-BE49-F238E27FC236}">
                            <a16:creationId xmlns:a16="http://schemas.microsoft.com/office/drawing/2014/main" id="{74A79EB1-998D-42E5-ACA6-6A3B98F166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692696"/>
                        <a:ext cx="5076825" cy="577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3">
            <a:extLst>
              <a:ext uri="{FF2B5EF4-FFF2-40B4-BE49-F238E27FC236}">
                <a16:creationId xmlns:a16="http://schemas.microsoft.com/office/drawing/2014/main" id="{7C84F6CD-8D70-4D18-AE76-C3EB22C1C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92696"/>
            <a:ext cx="871220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&lt;!-- 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使用</a:t>
            </a: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where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元素，根据条件动态查询用户信息</a:t>
            </a: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 --&gt;</a:t>
            </a:r>
            <a:endParaRPr lang="zh-CN" altLang="zh-CN" sz="2400" b="1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	&lt;select id="</a:t>
            </a:r>
            <a:r>
              <a:rPr lang="en-US" altLang="zh-CN" sz="2400" b="1" dirty="0" err="1">
                <a:latin typeface="+mn-lt"/>
                <a:ea typeface="+mn-ea"/>
                <a:cs typeface="+mn-ea"/>
                <a:sym typeface="+mn-lt"/>
              </a:rPr>
              <a:t>selectUserByWhere</a:t>
            </a: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"  </a:t>
            </a:r>
            <a:r>
              <a:rPr lang="en-US" altLang="zh-CN" sz="2400" b="1" dirty="0" err="1">
                <a:latin typeface="+mn-lt"/>
                <a:ea typeface="+mn-ea"/>
                <a:cs typeface="+mn-ea"/>
                <a:sym typeface="+mn-lt"/>
              </a:rPr>
              <a:t>resultType</a:t>
            </a: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="</a:t>
            </a:r>
            <a:r>
              <a:rPr lang="en-US" altLang="zh-CN" sz="2400" b="1" dirty="0" err="1">
                <a:latin typeface="+mn-lt"/>
                <a:ea typeface="+mn-ea"/>
                <a:cs typeface="+mn-ea"/>
                <a:sym typeface="+mn-lt"/>
              </a:rPr>
              <a:t>com.po.MyUser</a:t>
            </a: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" </a:t>
            </a:r>
            <a:r>
              <a:rPr lang="en-US" altLang="zh-CN" sz="2400" b="1" dirty="0" err="1">
                <a:latin typeface="+mn-lt"/>
                <a:ea typeface="+mn-ea"/>
                <a:cs typeface="+mn-ea"/>
                <a:sym typeface="+mn-lt"/>
              </a:rPr>
              <a:t>parameterType</a:t>
            </a: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="</a:t>
            </a:r>
            <a:r>
              <a:rPr lang="en-US" altLang="zh-CN" sz="2400" b="1" dirty="0" err="1">
                <a:latin typeface="+mn-lt"/>
                <a:ea typeface="+mn-ea"/>
                <a:cs typeface="+mn-ea"/>
                <a:sym typeface="+mn-lt"/>
              </a:rPr>
              <a:t>com.po.MyUser</a:t>
            </a: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"&gt;</a:t>
            </a:r>
            <a:endParaRPr lang="zh-CN" altLang="zh-CN" sz="2400" b="1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		select * from user </a:t>
            </a:r>
            <a:endParaRPr lang="zh-CN" altLang="zh-CN" sz="2400" b="1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		</a:t>
            </a: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&lt;where&gt;</a:t>
            </a:r>
            <a:endParaRPr lang="zh-CN" altLang="zh-CN" sz="2000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		&lt;if test="</a:t>
            </a:r>
            <a:r>
              <a:rPr lang="en-US" altLang="zh-CN" sz="2000" b="1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uname</a:t>
            </a: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 !=null and </a:t>
            </a:r>
            <a:r>
              <a:rPr lang="en-US" altLang="zh-CN" sz="2000" b="1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uname</a:t>
            </a: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!=''"&gt;</a:t>
            </a:r>
            <a:endParaRPr lang="zh-CN" altLang="zh-CN" sz="2000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			and </a:t>
            </a:r>
            <a:r>
              <a:rPr lang="en-US" altLang="zh-CN" sz="2000" b="1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uname</a:t>
            </a: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 like </a:t>
            </a:r>
            <a:r>
              <a:rPr lang="en-US" altLang="zh-CN" sz="2000" b="1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concat</a:t>
            </a: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('%',#{</a:t>
            </a:r>
            <a:r>
              <a:rPr lang="en-US" altLang="zh-CN" sz="2000" b="1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uname</a:t>
            </a: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},'%')</a:t>
            </a:r>
            <a:endParaRPr lang="zh-CN" altLang="zh-CN" sz="2000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		&lt;/if&gt;</a:t>
            </a:r>
            <a:endParaRPr lang="zh-CN" altLang="zh-CN" sz="2000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		&lt;if test="</a:t>
            </a:r>
            <a:r>
              <a:rPr lang="en-US" altLang="zh-CN" sz="2000" b="1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usex</a:t>
            </a: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 !=null and </a:t>
            </a:r>
            <a:r>
              <a:rPr lang="en-US" altLang="zh-CN" sz="2000" b="1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usex</a:t>
            </a: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!=''"&gt;</a:t>
            </a:r>
            <a:endParaRPr lang="zh-CN" altLang="zh-CN" sz="2000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			and </a:t>
            </a:r>
            <a:r>
              <a:rPr lang="en-US" altLang="zh-CN" sz="2000" b="1" dirty="0" err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usex</a:t>
            </a: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 = #{usex}</a:t>
            </a:r>
            <a:endParaRPr lang="zh-CN" altLang="zh-CN" sz="2000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		&lt;/if&gt;</a:t>
            </a:r>
            <a:endParaRPr lang="zh-CN" altLang="zh-CN" sz="2000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	&lt;/where&gt;</a:t>
            </a:r>
            <a:endParaRPr lang="zh-CN" altLang="zh-CN" sz="2000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	&lt;/select&gt;</a:t>
            </a:r>
            <a:endParaRPr lang="zh-CN" altLang="zh-CN" sz="2400" b="1" dirty="0">
              <a:latin typeface="+mn-lt"/>
              <a:ea typeface="+mn-ea"/>
              <a:cs typeface="+mn-ea"/>
              <a:sym typeface="+mn-lt"/>
            </a:endParaRPr>
          </a:p>
          <a:p>
            <a:endParaRPr lang="zh-CN" altLang="en-US" sz="24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8DFD8C-74F9-4883-8D7B-443D6C223DFB}"/>
              </a:ext>
            </a:extLst>
          </p:cNvPr>
          <p:cNvSpPr txBox="1"/>
          <p:nvPr/>
        </p:nvSpPr>
        <p:spPr>
          <a:xfrm>
            <a:off x="6876256" y="35332"/>
            <a:ext cx="204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</a:t>
            </a:r>
            <a:r>
              <a:rPr lang="en-US" altLang="zh-CN" dirty="0"/>
              <a:t>JavaEECH08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144DCED4-5AE0-4296-856C-4D74BEA3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503481"/>
            <a:ext cx="8229600" cy="56356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3  &lt;set&gt;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元素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603" name="文本框 3">
            <a:extLst>
              <a:ext uri="{FF2B5EF4-FFF2-40B4-BE49-F238E27FC236}">
                <a16:creationId xmlns:a16="http://schemas.microsoft.com/office/drawing/2014/main" id="{9FCF83C7-1843-43EA-958E-4AA6F45B7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752"/>
            <a:ext cx="8642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在动态</a:t>
            </a: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update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语句中，可以使用</a:t>
            </a: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&lt;set&gt;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元素动态更新列。</a:t>
            </a:r>
            <a:endParaRPr lang="zh-CN" altLang="en-US" sz="24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604" name="文本框 4">
            <a:extLst>
              <a:ext uri="{FF2B5EF4-FFF2-40B4-BE49-F238E27FC236}">
                <a16:creationId xmlns:a16="http://schemas.microsoft.com/office/drawing/2014/main" id="{6F49F4EB-09F3-4503-ACCC-5BB7B0EAE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38" y="1888902"/>
            <a:ext cx="822960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+mn-lt"/>
                <a:ea typeface="+mn-ea"/>
                <a:cs typeface="+mn-ea"/>
                <a:sym typeface="+mn-lt"/>
              </a:rPr>
              <a:t>&lt;!-- </a:t>
            </a:r>
            <a:r>
              <a:rPr lang="zh-CN" altLang="zh-CN" sz="2000" b="1">
                <a:latin typeface="+mn-lt"/>
                <a:ea typeface="+mn-ea"/>
                <a:cs typeface="+mn-ea"/>
                <a:sym typeface="+mn-lt"/>
              </a:rPr>
              <a:t>使用</a:t>
            </a:r>
            <a:r>
              <a:rPr lang="en-US" altLang="zh-CN" sz="2000" b="1">
                <a:latin typeface="+mn-lt"/>
                <a:ea typeface="+mn-ea"/>
                <a:cs typeface="+mn-ea"/>
                <a:sym typeface="+mn-lt"/>
              </a:rPr>
              <a:t>set</a:t>
            </a:r>
            <a:r>
              <a:rPr lang="zh-CN" altLang="zh-CN" sz="2000" b="1">
                <a:latin typeface="+mn-lt"/>
                <a:ea typeface="+mn-ea"/>
                <a:cs typeface="+mn-ea"/>
                <a:sym typeface="+mn-lt"/>
              </a:rPr>
              <a:t>元素，动态修改一个用户</a:t>
            </a:r>
            <a:r>
              <a:rPr lang="en-US" altLang="zh-CN" sz="2000" b="1">
                <a:latin typeface="+mn-lt"/>
                <a:ea typeface="+mn-ea"/>
                <a:cs typeface="+mn-ea"/>
                <a:sym typeface="+mn-lt"/>
              </a:rPr>
              <a:t> --&gt;</a:t>
            </a:r>
            <a:endParaRPr lang="zh-CN" altLang="zh-CN" sz="2000" b="1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>
                <a:latin typeface="+mn-lt"/>
                <a:ea typeface="+mn-ea"/>
                <a:cs typeface="+mn-ea"/>
                <a:sym typeface="+mn-lt"/>
              </a:rPr>
              <a:t>	&lt;update id="updateUserBySet" parameterType="com.po.MyUser"&gt;</a:t>
            </a:r>
            <a:endParaRPr lang="zh-CN" altLang="zh-CN" sz="2000" b="1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>
                <a:latin typeface="+mn-lt"/>
                <a:ea typeface="+mn-ea"/>
                <a:cs typeface="+mn-ea"/>
                <a:sym typeface="+mn-lt"/>
              </a:rPr>
              <a:t>		update user </a:t>
            </a:r>
            <a:endParaRPr lang="zh-CN" altLang="zh-CN" sz="2000" b="1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>
                <a:latin typeface="+mn-lt"/>
                <a:ea typeface="+mn-ea"/>
                <a:cs typeface="+mn-ea"/>
                <a:sym typeface="+mn-lt"/>
              </a:rPr>
              <a:t>		</a:t>
            </a:r>
            <a:r>
              <a:rPr lang="en-US" altLang="zh-CN" sz="20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&lt;set&gt;</a:t>
            </a:r>
            <a:endParaRPr lang="zh-CN" altLang="zh-CN" sz="2000" b="1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		&lt;if test="uname != null"&gt;uname=#{uname},&lt;/if&gt;</a:t>
            </a:r>
            <a:endParaRPr lang="zh-CN" altLang="zh-CN" sz="2000" b="1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		&lt;if test="usex != null"&gt;usex=#{usex}&lt;/if&gt;</a:t>
            </a:r>
            <a:endParaRPr lang="zh-CN" altLang="zh-CN" sz="2000" b="1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	&lt;/set&gt;</a:t>
            </a:r>
            <a:endParaRPr lang="zh-CN" altLang="zh-CN" sz="2000" b="1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>
                <a:latin typeface="+mn-lt"/>
                <a:ea typeface="+mn-ea"/>
                <a:cs typeface="+mn-ea"/>
                <a:sym typeface="+mn-lt"/>
              </a:rPr>
              <a:t>		where uid = #{uid}</a:t>
            </a:r>
            <a:endParaRPr lang="zh-CN" altLang="zh-CN" sz="2000" b="1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>
                <a:latin typeface="+mn-lt"/>
                <a:ea typeface="+mn-ea"/>
                <a:cs typeface="+mn-ea"/>
                <a:sym typeface="+mn-lt"/>
              </a:rPr>
              <a:t>	&lt;/update&gt;</a:t>
            </a:r>
            <a:endParaRPr lang="zh-CN" altLang="zh-CN" sz="2000" b="1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7369B2-5B6F-4DD4-B4A6-4F04921C3EFD}"/>
              </a:ext>
            </a:extLst>
          </p:cNvPr>
          <p:cNvSpPr txBox="1"/>
          <p:nvPr/>
        </p:nvSpPr>
        <p:spPr>
          <a:xfrm>
            <a:off x="6876256" y="35332"/>
            <a:ext cx="204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</a:t>
            </a:r>
            <a:r>
              <a:rPr lang="en-US" altLang="zh-CN" dirty="0"/>
              <a:t>JavaEECH08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017B93BE-C0E8-4818-8F9B-067F03C43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7" y="620688"/>
            <a:ext cx="8229600" cy="635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4  &lt;foreach&gt;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元素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627" name="文本框 3">
            <a:extLst>
              <a:ext uri="{FF2B5EF4-FFF2-40B4-BE49-F238E27FC236}">
                <a16:creationId xmlns:a16="http://schemas.microsoft.com/office/drawing/2014/main" id="{9767DE06-50E7-4B26-81DF-3A08626B6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" y="1412776"/>
            <a:ext cx="8785225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    &lt;foreach&gt;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元素主要用在构建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in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条件中，它可以在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SQL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语句中进行迭代一个集合。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foreach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元素的属性主要有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item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index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collection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open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separator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close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。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item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表示集合中每一个元素进行迭代时的别名，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index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指定一个名字，用于表示在迭代过程中，每次迭代到的位置，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open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表示该语句以什么开始，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separator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表示在每次进行迭代之间以什么符号作为分隔符，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close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表示以什么结束。在使用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&lt;foreach&gt;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时，最关键的也是最容易出错的是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collection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属性，该属性是必选的，但在不同情况下，该属性的值是不一样的，主要有以下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种情况：</a:t>
            </a:r>
          </a:p>
          <a:p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如果传入的是单参数且参数类型是一个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List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的时候，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collection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属性值为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list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。</a:t>
            </a:r>
          </a:p>
          <a:p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如果传入的是单参数且参数类型是一个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array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数组的时候，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collection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的属性值为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array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。</a:t>
            </a:r>
          </a:p>
          <a:p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如果传入的参数是多个时，需要把它们封装成一个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Map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，当然单参数也可以封装成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Map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。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Map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key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是参数名，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collection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属性值是传入的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List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或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array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对象在自己封装的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Map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中的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key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。</a:t>
            </a:r>
            <a:endParaRPr lang="zh-CN" altLang="en-US" sz="20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F6ABE5-92C4-4331-B302-D4DF276FB6B7}"/>
              </a:ext>
            </a:extLst>
          </p:cNvPr>
          <p:cNvSpPr txBox="1"/>
          <p:nvPr/>
        </p:nvSpPr>
        <p:spPr>
          <a:xfrm>
            <a:off x="6876256" y="35332"/>
            <a:ext cx="204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</a:t>
            </a:r>
            <a:r>
              <a:rPr lang="en-US" altLang="zh-CN" dirty="0"/>
              <a:t>JavaEECH08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本框 3">
            <a:extLst>
              <a:ext uri="{FF2B5EF4-FFF2-40B4-BE49-F238E27FC236}">
                <a16:creationId xmlns:a16="http://schemas.microsoft.com/office/drawing/2014/main" id="{AF79B428-7DD3-4AC6-BE93-A2F0EBEAF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08720"/>
            <a:ext cx="8642350" cy="360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&lt;!-- 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使用</a:t>
            </a: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foreach</a:t>
            </a:r>
            <a:r>
              <a:rPr lang="zh-CN" altLang="zh-CN" sz="2400" b="1" dirty="0">
                <a:latin typeface="+mn-lt"/>
                <a:ea typeface="+mn-ea"/>
                <a:cs typeface="+mn-ea"/>
                <a:sym typeface="+mn-lt"/>
              </a:rPr>
              <a:t>元素，查询用户信息</a:t>
            </a: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 --&gt;</a:t>
            </a:r>
            <a:endParaRPr lang="zh-CN" altLang="zh-CN" sz="2400" b="1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	&lt;select id="</a:t>
            </a:r>
            <a:r>
              <a:rPr lang="en-US" altLang="zh-CN" sz="2400" b="1" dirty="0" err="1">
                <a:latin typeface="+mn-lt"/>
                <a:ea typeface="+mn-ea"/>
                <a:cs typeface="+mn-ea"/>
                <a:sym typeface="+mn-lt"/>
              </a:rPr>
              <a:t>selectUserByForeach</a:t>
            </a: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" </a:t>
            </a:r>
            <a:r>
              <a:rPr lang="en-US" altLang="zh-CN" sz="2400" b="1" dirty="0" err="1">
                <a:latin typeface="+mn-lt"/>
                <a:ea typeface="+mn-ea"/>
                <a:cs typeface="+mn-ea"/>
                <a:sym typeface="+mn-lt"/>
              </a:rPr>
              <a:t>resultType</a:t>
            </a: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="</a:t>
            </a:r>
            <a:r>
              <a:rPr lang="en-US" altLang="zh-CN" sz="2400" b="1" dirty="0" err="1">
                <a:latin typeface="+mn-lt"/>
                <a:ea typeface="+mn-ea"/>
                <a:cs typeface="+mn-ea"/>
                <a:sym typeface="+mn-lt"/>
              </a:rPr>
              <a:t>com.po.MyUser</a:t>
            </a: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"  </a:t>
            </a:r>
            <a:r>
              <a:rPr lang="en-US" altLang="zh-CN" sz="2400" b="1" dirty="0" err="1">
                <a:latin typeface="+mn-lt"/>
                <a:ea typeface="+mn-ea"/>
                <a:cs typeface="+mn-ea"/>
                <a:sym typeface="+mn-lt"/>
              </a:rPr>
              <a:t>parameterType</a:t>
            </a: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="List"&gt;</a:t>
            </a:r>
            <a:endParaRPr lang="zh-CN" altLang="zh-CN" sz="2400" b="1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		select * from user where </a:t>
            </a:r>
            <a:r>
              <a:rPr lang="en-US" altLang="zh-CN" sz="2400" b="1" dirty="0" err="1">
                <a:latin typeface="+mn-lt"/>
                <a:ea typeface="+mn-ea"/>
                <a:cs typeface="+mn-ea"/>
                <a:sym typeface="+mn-lt"/>
              </a:rPr>
              <a:t>uid</a:t>
            </a: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 in</a:t>
            </a:r>
            <a:endParaRPr lang="zh-CN" altLang="zh-CN" sz="2400" b="1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		</a:t>
            </a:r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&lt;foreach item="item" index="index" collection="list" open="(" separator="," close=")"&gt;</a:t>
            </a:r>
            <a:endParaRPr lang="zh-CN" altLang="zh-CN" sz="2000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		#{item}</a:t>
            </a:r>
            <a:endParaRPr lang="zh-CN" altLang="zh-CN" sz="2000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		&lt;/foreach&gt;</a:t>
            </a:r>
            <a:endParaRPr lang="zh-CN" altLang="zh-CN" sz="2000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	&lt;/select&gt;</a:t>
            </a:r>
            <a:endParaRPr lang="zh-CN" altLang="zh-CN" sz="2400" b="1" dirty="0">
              <a:latin typeface="+mn-lt"/>
              <a:ea typeface="+mn-ea"/>
              <a:cs typeface="+mn-ea"/>
              <a:sym typeface="+mn-lt"/>
            </a:endParaRPr>
          </a:p>
          <a:p>
            <a:endParaRPr lang="zh-CN" altLang="en-US" sz="24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A89E00-C7CF-44D1-8913-314D85B654E1}"/>
              </a:ext>
            </a:extLst>
          </p:cNvPr>
          <p:cNvSpPr txBox="1"/>
          <p:nvPr/>
        </p:nvSpPr>
        <p:spPr>
          <a:xfrm>
            <a:off x="6876256" y="35332"/>
            <a:ext cx="204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</a:t>
            </a:r>
            <a:r>
              <a:rPr lang="en-US" altLang="zh-CN" dirty="0"/>
              <a:t>JavaEECH08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3D219929-6E9D-4F4E-B155-DAD633F2F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620688"/>
            <a:ext cx="8229600" cy="49086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5  &lt;bind&gt;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元素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675" name="文本框 3">
            <a:extLst>
              <a:ext uri="{FF2B5EF4-FFF2-40B4-BE49-F238E27FC236}">
                <a16:creationId xmlns:a16="http://schemas.microsoft.com/office/drawing/2014/main" id="{66FB9A4E-7CEF-48BE-A54C-67B91985F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456" y="1412776"/>
            <a:ext cx="8447088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在模糊查询时，如果使用“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${}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”拼接字符串，则无法防止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SQL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注入问题。如果使用字符串拼接函数或连接符号，但不同数据库的拼接函数或连接符号不同，如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MySQL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concat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函数、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Oracle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的连接符号“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||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”。这样，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SQL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映射文件就需要根据不同的数据库提供不同的实现，显然是比较麻烦，且不利于代码的移植。幸运的是，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提供了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&lt;bind&gt;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元素来解决这一问题。</a:t>
            </a:r>
            <a:endParaRPr lang="zh-CN" altLang="en-US" sz="2400" b="1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4F4546-7D06-4DF6-A451-4F9804F88280}"/>
              </a:ext>
            </a:extLst>
          </p:cNvPr>
          <p:cNvSpPr txBox="1"/>
          <p:nvPr/>
        </p:nvSpPr>
        <p:spPr>
          <a:xfrm>
            <a:off x="6876256" y="35332"/>
            <a:ext cx="204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</a:t>
            </a:r>
            <a:r>
              <a:rPr lang="en-US" altLang="zh-CN" dirty="0"/>
              <a:t>JavaEECH08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3">
            <a:extLst>
              <a:ext uri="{FF2B5EF4-FFF2-40B4-BE49-F238E27FC236}">
                <a16:creationId xmlns:a16="http://schemas.microsoft.com/office/drawing/2014/main" id="{68B5C614-BC72-4786-B40C-DF194ABD8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08050"/>
            <a:ext cx="871378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    &lt;!-- 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使用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bind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元素进行模糊查询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 --&gt;</a:t>
            </a:r>
            <a:endParaRPr lang="zh-CN" altLang="zh-CN" sz="2400" b="1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	&lt;select id="selectUserByBind" resultType="com.po.MyUser"  parameterType="com.po.MyUser"&gt;</a:t>
            </a:r>
            <a:endParaRPr lang="zh-CN" altLang="zh-CN" sz="2400" b="1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		&lt;!-- bind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中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uname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是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com.po.MyUser</a:t>
            </a:r>
            <a:r>
              <a:rPr lang="zh-CN" altLang="zh-CN" sz="2400" b="1">
                <a:latin typeface="+mn-lt"/>
                <a:ea typeface="+mn-ea"/>
                <a:cs typeface="+mn-ea"/>
                <a:sym typeface="+mn-lt"/>
              </a:rPr>
              <a:t>的属性名</a:t>
            </a:r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 --&gt;</a:t>
            </a:r>
            <a:endParaRPr lang="zh-CN" altLang="zh-CN" sz="2400" b="1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400" b="1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&lt;bind name="paran_uname" value="'%' + uname + '%'"/&gt;</a:t>
            </a:r>
            <a:endParaRPr lang="zh-CN" altLang="zh-CN" sz="2400" b="1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		select * from user where uname like #{paran_uname}</a:t>
            </a:r>
            <a:endParaRPr lang="zh-CN" altLang="zh-CN" sz="2400" b="1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400" b="1">
                <a:latin typeface="+mn-lt"/>
                <a:ea typeface="+mn-ea"/>
                <a:cs typeface="+mn-ea"/>
                <a:sym typeface="+mn-lt"/>
              </a:rPr>
              <a:t>	&lt;/select&gt;</a:t>
            </a:r>
            <a:endParaRPr lang="zh-CN" altLang="zh-CN" sz="2400" b="1">
              <a:latin typeface="+mn-lt"/>
              <a:ea typeface="+mn-ea"/>
              <a:cs typeface="+mn-ea"/>
              <a:sym typeface="+mn-lt"/>
            </a:endParaRPr>
          </a:p>
          <a:p>
            <a:endParaRPr lang="zh-CN" altLang="en-US" sz="2400" b="1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EB5226E-2DF8-4613-9723-2325D0027D4C}"/>
              </a:ext>
            </a:extLst>
          </p:cNvPr>
          <p:cNvSpPr txBox="1"/>
          <p:nvPr/>
        </p:nvSpPr>
        <p:spPr>
          <a:xfrm>
            <a:off x="6876256" y="35332"/>
            <a:ext cx="204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</a:t>
            </a:r>
            <a:r>
              <a:rPr lang="en-US" altLang="zh-CN" dirty="0"/>
              <a:t>JavaEECH08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290BCDC0-0A0F-48A6-94D6-9F8A3D340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2" y="580646"/>
            <a:ext cx="8229600" cy="4905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7-1</a:t>
            </a:r>
            <a:r>
              <a:rPr lang="de-DE" altLang="zh-CN" sz="2800" dirty="0">
                <a:latin typeface="+mn-lt"/>
                <a:ea typeface="+mn-ea"/>
                <a:cs typeface="+mn-ea"/>
                <a:sym typeface="+mn-lt"/>
              </a:rPr>
              <a:t>.4  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使用</a:t>
            </a:r>
            <a:r>
              <a:rPr lang="de-DE" altLang="zh-CN" sz="2800" dirty="0">
                <a:latin typeface="+mn-lt"/>
                <a:ea typeface="+mn-ea"/>
                <a:cs typeface="+mn-ea"/>
                <a:sym typeface="+mn-lt"/>
              </a:rPr>
              <a:t>Eclipse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开发</a:t>
            </a:r>
            <a:r>
              <a:rPr lang="de-DE" altLang="zh-CN" sz="2800" dirty="0"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入门程序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411" name="文本框 3">
            <a:extLst>
              <a:ext uri="{FF2B5EF4-FFF2-40B4-BE49-F238E27FC236}">
                <a16:creationId xmlns:a16="http://schemas.microsoft.com/office/drawing/2014/main" id="{7B551D7E-595A-4236-BEA8-C3176B984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2636912"/>
            <a:ext cx="885825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de-DE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．创建</a:t>
            </a:r>
            <a:r>
              <a:rPr lang="de-DE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Web</a:t>
            </a:r>
            <a:r>
              <a:rPr lang="zh-CN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应用，并添加相关</a:t>
            </a:r>
            <a:r>
              <a:rPr lang="de-DE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JAR</a:t>
            </a:r>
            <a:r>
              <a:rPr lang="zh-CN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包</a:t>
            </a:r>
            <a:endParaRPr lang="en-US" altLang="zh-CN" sz="2000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sz="2000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de-DE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．创建日志文件</a:t>
            </a:r>
            <a:endParaRPr lang="en-US" altLang="zh-CN" sz="2000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sz="2000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de-DE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．创建持久化类</a:t>
            </a:r>
            <a:endParaRPr lang="en-US" altLang="zh-CN" sz="2000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sz="2000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de-DE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．创建映射文件</a:t>
            </a:r>
            <a:endParaRPr lang="en-US" altLang="zh-CN" sz="2000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sz="2000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de-DE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zh-CN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．创建</a:t>
            </a:r>
            <a:r>
              <a:rPr lang="de-DE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的配置文件</a:t>
            </a:r>
            <a:endParaRPr lang="en-US" altLang="zh-CN" sz="2000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sz="2000" b="1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de-DE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6.   </a:t>
            </a:r>
            <a:r>
              <a:rPr lang="zh-CN" altLang="zh-CN" sz="2000" b="1" dirty="0">
                <a:solidFill>
                  <a:srgbClr val="0F06BA"/>
                </a:solidFill>
                <a:latin typeface="+mn-lt"/>
                <a:ea typeface="+mn-ea"/>
                <a:cs typeface="+mn-ea"/>
                <a:sym typeface="+mn-lt"/>
              </a:rPr>
              <a:t>创建测试类</a:t>
            </a:r>
            <a:endParaRPr lang="zh-CN" altLang="en-US" sz="2000" dirty="0">
              <a:solidFill>
                <a:srgbClr val="0F06B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412" name="文本框 4">
            <a:extLst>
              <a:ext uri="{FF2B5EF4-FFF2-40B4-BE49-F238E27FC236}">
                <a16:creationId xmlns:a16="http://schemas.microsoft.com/office/drawing/2014/main" id="{15ECB58A-8900-42BB-AFDC-734857E96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2" y="1193043"/>
            <a:ext cx="88931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zh-CN" sz="2400" dirty="0">
                <a:latin typeface="+mn-lt"/>
                <a:ea typeface="+mn-ea"/>
                <a:cs typeface="+mn-ea"/>
                <a:sym typeface="+mn-lt"/>
              </a:rPr>
              <a:t>本节使用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前序章节中</a:t>
            </a:r>
            <a:r>
              <a:rPr lang="de-DE" altLang="zh-CN" sz="2400" dirty="0">
                <a:latin typeface="+mn-lt"/>
                <a:ea typeface="+mn-ea"/>
                <a:cs typeface="+mn-ea"/>
                <a:sym typeface="+mn-lt"/>
              </a:rPr>
              <a:t>MySQL</a:t>
            </a:r>
            <a:r>
              <a:rPr lang="zh-CN" altLang="zh-CN" sz="2400" dirty="0">
                <a:latin typeface="+mn-lt"/>
                <a:ea typeface="+mn-ea"/>
                <a:cs typeface="+mn-ea"/>
                <a:sym typeface="+mn-lt"/>
              </a:rPr>
              <a:t>数据库</a:t>
            </a:r>
            <a:r>
              <a:rPr lang="de-DE" altLang="zh-CN" sz="2400" dirty="0">
                <a:latin typeface="+mn-lt"/>
                <a:ea typeface="+mn-ea"/>
                <a:cs typeface="+mn-ea"/>
                <a:sym typeface="+mn-lt"/>
              </a:rPr>
              <a:t>springtest</a:t>
            </a:r>
            <a:r>
              <a:rPr lang="zh-CN" altLang="zh-CN" sz="2400" dirty="0"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lang="de-DE" altLang="zh-CN" sz="2400" dirty="0">
                <a:latin typeface="+mn-lt"/>
                <a:ea typeface="+mn-ea"/>
                <a:cs typeface="+mn-ea"/>
                <a:sym typeface="+mn-lt"/>
              </a:rPr>
              <a:t>user</a:t>
            </a:r>
            <a:r>
              <a:rPr lang="zh-CN" altLang="zh-CN" sz="2400" dirty="0">
                <a:latin typeface="+mn-lt"/>
                <a:ea typeface="+mn-ea"/>
                <a:cs typeface="+mn-ea"/>
                <a:sym typeface="+mn-lt"/>
              </a:rPr>
              <a:t>数据表进行讲解。下面通过一个实例讲解如何使用</a:t>
            </a:r>
            <a:r>
              <a:rPr lang="de-DE" altLang="zh-CN" sz="2400" dirty="0">
                <a:latin typeface="+mn-lt"/>
                <a:ea typeface="+mn-ea"/>
                <a:cs typeface="+mn-ea"/>
                <a:sym typeface="+mn-lt"/>
              </a:rPr>
              <a:t>Eclipse</a:t>
            </a:r>
            <a:r>
              <a:rPr lang="zh-CN" altLang="zh-CN" sz="2400" dirty="0">
                <a:latin typeface="+mn-lt"/>
                <a:ea typeface="+mn-ea"/>
                <a:cs typeface="+mn-ea"/>
                <a:sym typeface="+mn-lt"/>
              </a:rPr>
              <a:t>开发</a:t>
            </a:r>
            <a:r>
              <a:rPr lang="de-DE" altLang="zh-CN" sz="2400" dirty="0"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 sz="2400" dirty="0">
                <a:latin typeface="+mn-lt"/>
                <a:ea typeface="+mn-ea"/>
                <a:cs typeface="+mn-ea"/>
                <a:sym typeface="+mn-lt"/>
              </a:rPr>
              <a:t>入门程序，具体过程如下。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E38A5146-B35B-479D-898C-002FC940D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9" y="476672"/>
            <a:ext cx="8229600" cy="63341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de-DE" altLang="zh-CN" sz="2800" dirty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．创建</a:t>
            </a:r>
            <a:r>
              <a:rPr lang="de-DE" altLang="zh-CN" sz="2800" dirty="0">
                <a:latin typeface="+mn-lt"/>
                <a:ea typeface="+mn-ea"/>
                <a:cs typeface="+mn-ea"/>
                <a:sym typeface="+mn-lt"/>
              </a:rPr>
              <a:t>Web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应用，并添加相关</a:t>
            </a:r>
            <a:r>
              <a:rPr lang="de-DE" altLang="zh-CN" sz="2800" dirty="0">
                <a:latin typeface="+mn-lt"/>
                <a:ea typeface="+mn-ea"/>
                <a:cs typeface="+mn-ea"/>
                <a:sym typeface="+mn-lt"/>
              </a:rPr>
              <a:t>JAR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包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8435" name="Picture 2">
            <a:extLst>
              <a:ext uri="{FF2B5EF4-FFF2-40B4-BE49-F238E27FC236}">
                <a16:creationId xmlns:a16="http://schemas.microsoft.com/office/drawing/2014/main" id="{F4D1DEC9-70C3-476E-9CF2-2C230F892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84784"/>
            <a:ext cx="4249738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51D1EB9-DE86-4405-AFC0-D9DA5DD42DBC}"/>
              </a:ext>
            </a:extLst>
          </p:cNvPr>
          <p:cNvSpPr txBox="1"/>
          <p:nvPr/>
        </p:nvSpPr>
        <p:spPr>
          <a:xfrm>
            <a:off x="6444208" y="4462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</a:t>
            </a:r>
            <a:r>
              <a:rPr lang="en-US" altLang="zh-CN" dirty="0"/>
              <a:t>JavaEECH06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D74EFFCA-641C-444A-8099-584BBCBB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456" y="332656"/>
            <a:ext cx="8229600" cy="8509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de-DE" altLang="zh-CN" sz="2800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zh-CN" sz="2800" dirty="0">
                <a:latin typeface="+mn-lt"/>
                <a:ea typeface="+mn-ea"/>
                <a:cs typeface="+mn-ea"/>
                <a:sym typeface="+mn-lt"/>
              </a:rPr>
              <a:t>．创建日志文件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459" name="文本框 3">
            <a:extLst>
              <a:ext uri="{FF2B5EF4-FFF2-40B4-BE49-F238E27FC236}">
                <a16:creationId xmlns:a16="http://schemas.microsoft.com/office/drawing/2014/main" id="{8B039A45-3F48-4F9A-9CB8-EA6750AD6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048087"/>
            <a:ext cx="883748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de-DE" altLang="zh-CN" sz="2000" b="1" dirty="0">
                <a:latin typeface="+mn-lt"/>
                <a:ea typeface="+mn-ea"/>
                <a:cs typeface="+mn-ea"/>
                <a:sym typeface="+mn-lt"/>
              </a:rPr>
              <a:t>    MyBatis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默认使用</a:t>
            </a:r>
            <a:r>
              <a:rPr lang="de-DE" altLang="zh-CN" sz="2000" b="1" dirty="0">
                <a:latin typeface="+mn-lt"/>
                <a:ea typeface="+mn-ea"/>
                <a:cs typeface="+mn-ea"/>
                <a:sym typeface="+mn-lt"/>
              </a:rPr>
              <a:t>log4j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输出日志信息，如果开发者需要查看控制台输出的</a:t>
            </a:r>
            <a:r>
              <a:rPr lang="de-DE" altLang="zh-CN" sz="2000" b="1" dirty="0">
                <a:latin typeface="+mn-lt"/>
                <a:ea typeface="+mn-ea"/>
                <a:cs typeface="+mn-ea"/>
                <a:sym typeface="+mn-lt"/>
              </a:rPr>
              <a:t>SQL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语句，那么需要在</a:t>
            </a:r>
            <a:r>
              <a:rPr lang="de-DE" altLang="zh-CN" sz="2000" b="1" dirty="0">
                <a:latin typeface="+mn-lt"/>
                <a:ea typeface="+mn-ea"/>
                <a:cs typeface="+mn-ea"/>
                <a:sym typeface="+mn-lt"/>
              </a:rPr>
              <a:t>classpath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路径下配置其日志文件。在应用的</a:t>
            </a:r>
            <a:r>
              <a:rPr lang="de-DE" altLang="zh-CN" sz="2000" b="1" dirty="0">
                <a:latin typeface="+mn-lt"/>
                <a:ea typeface="+mn-ea"/>
                <a:cs typeface="+mn-ea"/>
                <a:sym typeface="+mn-lt"/>
              </a:rPr>
              <a:t>src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目录下创建</a:t>
            </a:r>
            <a:r>
              <a:rPr lang="de-DE" altLang="zh-CN" sz="2000" b="1" dirty="0">
                <a:latin typeface="+mn-lt"/>
                <a:ea typeface="+mn-ea"/>
                <a:cs typeface="+mn-ea"/>
                <a:sym typeface="+mn-lt"/>
              </a:rPr>
              <a:t>log4j.properties</a:t>
            </a:r>
            <a:r>
              <a:rPr lang="zh-CN" altLang="zh-CN" sz="2000" b="1" dirty="0">
                <a:latin typeface="+mn-lt"/>
                <a:ea typeface="+mn-ea"/>
                <a:cs typeface="+mn-ea"/>
                <a:sym typeface="+mn-lt"/>
              </a:rPr>
              <a:t>文件，</a:t>
            </a: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内容如下：</a:t>
            </a:r>
          </a:p>
        </p:txBody>
      </p:sp>
      <p:sp>
        <p:nvSpPr>
          <p:cNvPr id="19460" name="文本框 4">
            <a:extLst>
              <a:ext uri="{FF2B5EF4-FFF2-40B4-BE49-F238E27FC236}">
                <a16:creationId xmlns:a16="http://schemas.microsoft.com/office/drawing/2014/main" id="{55E466FD-0195-477F-8612-76105E595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4389438"/>
            <a:ext cx="854945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zh-CN" sz="2000" dirty="0">
                <a:latin typeface="+mn-lt"/>
                <a:ea typeface="+mn-ea"/>
                <a:cs typeface="+mn-ea"/>
                <a:sym typeface="+mn-lt"/>
              </a:rPr>
              <a:t>日志文件中配置了全局的日志配置、</a:t>
            </a:r>
            <a:r>
              <a:rPr lang="de-DE" altLang="zh-CN" sz="2000" dirty="0"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 sz="2000" dirty="0">
                <a:latin typeface="+mn-lt"/>
                <a:ea typeface="+mn-ea"/>
                <a:cs typeface="+mn-ea"/>
                <a:sym typeface="+mn-lt"/>
              </a:rPr>
              <a:t>的日志配置和控制台输出，其中</a:t>
            </a:r>
            <a:r>
              <a:rPr lang="de-DE" altLang="zh-CN" sz="2000" dirty="0"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 sz="2000" dirty="0">
                <a:latin typeface="+mn-lt"/>
                <a:ea typeface="+mn-ea"/>
                <a:cs typeface="+mn-ea"/>
                <a:sym typeface="+mn-lt"/>
              </a:rPr>
              <a:t>的日志配置用于将</a:t>
            </a:r>
            <a:r>
              <a:rPr lang="de-DE" altLang="zh-CN" sz="2000" dirty="0">
                <a:latin typeface="+mn-lt"/>
                <a:ea typeface="+mn-ea"/>
                <a:cs typeface="+mn-ea"/>
                <a:sym typeface="+mn-lt"/>
              </a:rPr>
              <a:t>com.mybatis</a:t>
            </a:r>
            <a:r>
              <a:rPr lang="zh-CN" altLang="zh-CN" sz="2000" dirty="0">
                <a:latin typeface="+mn-lt"/>
                <a:ea typeface="+mn-ea"/>
                <a:cs typeface="+mn-ea"/>
                <a:sym typeface="+mn-lt"/>
              </a:rPr>
              <a:t>包下所有类的日志记录级别设置为</a:t>
            </a:r>
            <a:r>
              <a:rPr lang="de-DE" altLang="zh-CN" sz="2000" dirty="0">
                <a:latin typeface="+mn-lt"/>
                <a:ea typeface="+mn-ea"/>
                <a:cs typeface="+mn-ea"/>
                <a:sym typeface="+mn-lt"/>
              </a:rPr>
              <a:t>DEBUG</a:t>
            </a:r>
            <a:r>
              <a:rPr lang="zh-CN" altLang="zh-CN" sz="2000" dirty="0">
                <a:latin typeface="+mn-lt"/>
                <a:ea typeface="+mn-ea"/>
                <a:cs typeface="+mn-ea"/>
                <a:sym typeface="+mn-lt"/>
              </a:rPr>
              <a:t>。该配置文件内容不需要开发者全部手写，可以从</a:t>
            </a:r>
            <a:r>
              <a:rPr lang="de-DE" altLang="zh-CN" sz="2000" dirty="0">
                <a:latin typeface="+mn-lt"/>
                <a:ea typeface="+mn-ea"/>
                <a:cs typeface="+mn-ea"/>
                <a:sym typeface="+mn-lt"/>
              </a:rPr>
              <a:t>MyBatis</a:t>
            </a:r>
            <a:r>
              <a:rPr lang="zh-CN" altLang="zh-CN" sz="2000" dirty="0">
                <a:latin typeface="+mn-lt"/>
                <a:ea typeface="+mn-ea"/>
                <a:cs typeface="+mn-ea"/>
                <a:sym typeface="+mn-lt"/>
              </a:rPr>
              <a:t>使用手册中</a:t>
            </a:r>
            <a:r>
              <a:rPr lang="de-DE" altLang="zh-CN" sz="2000" dirty="0">
                <a:latin typeface="+mn-lt"/>
                <a:ea typeface="+mn-ea"/>
                <a:cs typeface="+mn-ea"/>
                <a:sym typeface="+mn-lt"/>
              </a:rPr>
              <a:t>Logging</a:t>
            </a:r>
            <a:r>
              <a:rPr lang="zh-CN" altLang="zh-CN" sz="2000" dirty="0">
                <a:latin typeface="+mn-lt"/>
                <a:ea typeface="+mn-ea"/>
                <a:cs typeface="+mn-ea"/>
                <a:sym typeface="+mn-lt"/>
              </a:rPr>
              <a:t>小节复制，然后进行简单修改。</a:t>
            </a:r>
            <a:endParaRPr lang="zh-CN" alt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461" name="文本框 5">
            <a:extLst>
              <a:ext uri="{FF2B5EF4-FFF2-40B4-BE49-F238E27FC236}">
                <a16:creationId xmlns:a16="http://schemas.microsoft.com/office/drawing/2014/main" id="{04A78529-66B3-4C11-818A-AB0EE8903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063750"/>
            <a:ext cx="87947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de-DE" altLang="zh-CN">
                <a:latin typeface="+mn-lt"/>
                <a:ea typeface="+mn-ea"/>
                <a:cs typeface="+mn-ea"/>
                <a:sym typeface="+mn-lt"/>
              </a:rPr>
              <a:t># Global logging configuration</a:t>
            </a:r>
            <a:endParaRPr lang="zh-CN" altLang="zh-CN">
              <a:latin typeface="+mn-lt"/>
              <a:ea typeface="+mn-ea"/>
              <a:cs typeface="+mn-ea"/>
              <a:sym typeface="+mn-lt"/>
            </a:endParaRPr>
          </a:p>
          <a:p>
            <a:r>
              <a:rPr lang="de-DE" altLang="zh-CN">
                <a:latin typeface="+mn-lt"/>
                <a:ea typeface="+mn-ea"/>
                <a:cs typeface="+mn-ea"/>
                <a:sym typeface="+mn-lt"/>
              </a:rPr>
              <a:t>log4j.rootLogger=ERROR, stdout</a:t>
            </a:r>
            <a:endParaRPr lang="zh-CN" altLang="zh-CN">
              <a:latin typeface="+mn-lt"/>
              <a:ea typeface="+mn-ea"/>
              <a:cs typeface="+mn-ea"/>
              <a:sym typeface="+mn-lt"/>
            </a:endParaRPr>
          </a:p>
          <a:p>
            <a:r>
              <a:rPr lang="de-DE" altLang="zh-CN">
                <a:latin typeface="+mn-lt"/>
                <a:ea typeface="+mn-ea"/>
                <a:cs typeface="+mn-ea"/>
                <a:sym typeface="+mn-lt"/>
              </a:rPr>
              <a:t># MyBatis logging configuration...</a:t>
            </a:r>
            <a:endParaRPr lang="zh-CN" altLang="zh-CN">
              <a:latin typeface="+mn-lt"/>
              <a:ea typeface="+mn-ea"/>
              <a:cs typeface="+mn-ea"/>
              <a:sym typeface="+mn-lt"/>
            </a:endParaRPr>
          </a:p>
          <a:p>
            <a:r>
              <a:rPr lang="de-DE" altLang="zh-CN">
                <a:latin typeface="+mn-lt"/>
                <a:ea typeface="+mn-ea"/>
                <a:cs typeface="+mn-ea"/>
                <a:sym typeface="+mn-lt"/>
              </a:rPr>
              <a:t>log4j.logger.com.mybatis=DEBUG</a:t>
            </a:r>
            <a:endParaRPr lang="zh-CN" altLang="zh-CN">
              <a:latin typeface="+mn-lt"/>
              <a:ea typeface="+mn-ea"/>
              <a:cs typeface="+mn-ea"/>
              <a:sym typeface="+mn-lt"/>
            </a:endParaRPr>
          </a:p>
          <a:p>
            <a:r>
              <a:rPr lang="de-DE" altLang="zh-CN">
                <a:latin typeface="+mn-lt"/>
                <a:ea typeface="+mn-ea"/>
                <a:cs typeface="+mn-ea"/>
                <a:sym typeface="+mn-lt"/>
              </a:rPr>
              <a:t># Console output...</a:t>
            </a:r>
            <a:endParaRPr lang="zh-CN" altLang="zh-CN">
              <a:latin typeface="+mn-lt"/>
              <a:ea typeface="+mn-ea"/>
              <a:cs typeface="+mn-ea"/>
              <a:sym typeface="+mn-lt"/>
            </a:endParaRPr>
          </a:p>
          <a:p>
            <a:r>
              <a:rPr lang="de-DE" altLang="zh-CN">
                <a:latin typeface="+mn-lt"/>
                <a:ea typeface="+mn-ea"/>
                <a:cs typeface="+mn-ea"/>
                <a:sym typeface="+mn-lt"/>
              </a:rPr>
              <a:t>log4j.appender.stdout=org.apache.log4j.ConsoleAppender</a:t>
            </a:r>
            <a:endParaRPr lang="zh-CN" altLang="zh-CN">
              <a:latin typeface="+mn-lt"/>
              <a:ea typeface="+mn-ea"/>
              <a:cs typeface="+mn-ea"/>
              <a:sym typeface="+mn-lt"/>
            </a:endParaRPr>
          </a:p>
          <a:p>
            <a:r>
              <a:rPr lang="de-DE" altLang="zh-CN">
                <a:latin typeface="+mn-lt"/>
                <a:ea typeface="+mn-ea"/>
                <a:cs typeface="+mn-ea"/>
                <a:sym typeface="+mn-lt"/>
              </a:rPr>
              <a:t>log4j.appender.stdout.layout=org.apache.log4j.PatternLayout</a:t>
            </a:r>
            <a:endParaRPr lang="zh-CN" altLang="zh-CN">
              <a:latin typeface="+mn-lt"/>
              <a:ea typeface="+mn-ea"/>
              <a:cs typeface="+mn-ea"/>
              <a:sym typeface="+mn-lt"/>
            </a:endParaRPr>
          </a:p>
          <a:p>
            <a:r>
              <a:rPr lang="de-DE" altLang="zh-CN">
                <a:latin typeface="+mn-lt"/>
                <a:ea typeface="+mn-ea"/>
                <a:cs typeface="+mn-ea"/>
                <a:sym typeface="+mn-lt"/>
              </a:rPr>
              <a:t>log4j.appender.stdout.layout.ConversionPattern=%5p [%t] - %m%n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47AA32-6F94-46B4-9E59-2D9D8FABC153}"/>
              </a:ext>
            </a:extLst>
          </p:cNvPr>
          <p:cNvSpPr txBox="1"/>
          <p:nvPr/>
        </p:nvSpPr>
        <p:spPr>
          <a:xfrm>
            <a:off x="6444208" y="4462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</a:t>
            </a:r>
            <a:r>
              <a:rPr lang="en-US" altLang="zh-CN" dirty="0"/>
              <a:t>JavaEECH06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清华版教材展示">
  <a:themeElements>
    <a:clrScheme name="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gn3cpae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lnDef>
  </a:objectDefaults>
  <a:extraClrSchemeLst>
    <a:extraClrScheme>
      <a:clrScheme name="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Data\Microsoft\Templates\清华版教材展示.pot</Template>
  <TotalTime>259</TotalTime>
  <Words>6768</Words>
  <Application>Microsoft Office PowerPoint</Application>
  <PresentationFormat>全屏显示(4:3)</PresentationFormat>
  <Paragraphs>520</Paragraphs>
  <Slides>65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0" baseType="lpstr">
      <vt:lpstr>Arial</vt:lpstr>
      <vt:lpstr>Calibri</vt:lpstr>
      <vt:lpstr>Times New Roman</vt:lpstr>
      <vt:lpstr>清华版教材展示</vt:lpstr>
      <vt:lpstr>Visio</vt:lpstr>
      <vt:lpstr>Java EE 开发技术基础</vt:lpstr>
      <vt:lpstr>持久化技术基础</vt:lpstr>
      <vt:lpstr>7-1 MyBatis开发入门</vt:lpstr>
      <vt:lpstr>7-1.1  MyBatis简介</vt:lpstr>
      <vt:lpstr>7-1.2  MyBatis环境的构建</vt:lpstr>
      <vt:lpstr>7-1.3  MyBatis的工作原理</vt:lpstr>
      <vt:lpstr>7-1.4  使用Eclipse开发MyBatis入门程序</vt:lpstr>
      <vt:lpstr>1．创建Web应用，并添加相关JAR包</vt:lpstr>
      <vt:lpstr>2．创建日志文件</vt:lpstr>
      <vt:lpstr>3．创建持久化类</vt:lpstr>
      <vt:lpstr>4．创建映射文件</vt:lpstr>
      <vt:lpstr>5．创建MyBatis的配置文件</vt:lpstr>
      <vt:lpstr>6.创建测试类</vt:lpstr>
      <vt:lpstr>7-1.5  MyBatis与Spring的整合</vt:lpstr>
      <vt:lpstr>5.1  导入相关JAR包</vt:lpstr>
      <vt:lpstr>PowerPoint 演示文稿</vt:lpstr>
      <vt:lpstr>5.2  在Spring中配置MyBatis工厂</vt:lpstr>
      <vt:lpstr>5.3  使用Spring管理MyBatis的数据操作接口</vt:lpstr>
      <vt:lpstr>5.4  框架整合示例</vt:lpstr>
      <vt:lpstr>1．创建应用并导入相关JAR包</vt:lpstr>
      <vt:lpstr>3．创建SQL映射文件和MyBatis核心配置文件</vt:lpstr>
      <vt:lpstr>5．创建日志文件</vt:lpstr>
      <vt:lpstr>6.创建控制层</vt:lpstr>
      <vt:lpstr>8.创建测试类</vt:lpstr>
      <vt:lpstr>7-1.6  使用MyBatis Generator插件自动生成映射文件</vt:lpstr>
      <vt:lpstr>1．准备相关JAR包</vt:lpstr>
      <vt:lpstr>2．创建文件目录</vt:lpstr>
      <vt:lpstr>3．创建配置文件</vt:lpstr>
      <vt:lpstr>4．使用命令生成代码</vt:lpstr>
      <vt:lpstr>7-2 映射器</vt:lpstr>
      <vt:lpstr>7-2.1  MyBatis配置文件概述</vt:lpstr>
      <vt:lpstr>7-2.2  映射器概述</vt:lpstr>
      <vt:lpstr>7-2.3  &lt;select&gt;元素</vt:lpstr>
      <vt:lpstr>PowerPoint 演示文稿</vt:lpstr>
      <vt:lpstr>7-2.3.1  使用Map接口传递多个参数</vt:lpstr>
      <vt:lpstr>7-2.3.2  使用Java Bean传递多个参数</vt:lpstr>
      <vt:lpstr>7-2.4  &lt;insert&gt;元素</vt:lpstr>
      <vt:lpstr>7-2.4.1  主键（自动递增）回填</vt:lpstr>
      <vt:lpstr>7-2.4.2  自定义主键</vt:lpstr>
      <vt:lpstr>7-2.5  &lt;update&gt;与&lt;delete&gt;元素</vt:lpstr>
      <vt:lpstr>7-2.6  &lt;sql&gt;元素</vt:lpstr>
      <vt:lpstr>7-2.7  &lt;resultMap&gt;元素</vt:lpstr>
      <vt:lpstr>7-2.7.1  &lt;resultMap&gt;元素结构</vt:lpstr>
      <vt:lpstr>7-2.7.2  使用Map存储结果集</vt:lpstr>
      <vt:lpstr>7-2.7.3  使用POJO存储结果集</vt:lpstr>
      <vt:lpstr>7-2.8  级联关系</vt:lpstr>
      <vt:lpstr>1  一对一级联查询</vt:lpstr>
      <vt:lpstr>2  一对多级联查询</vt:lpstr>
      <vt:lpstr>3  多对多级联查询</vt:lpstr>
      <vt:lpstr>7-3 动态SQL</vt:lpstr>
      <vt:lpstr>7-3.1  &lt;if&gt;元素</vt:lpstr>
      <vt:lpstr>1．添加SQL映射语句</vt:lpstr>
      <vt:lpstr>2．添加数据操作接口方法</vt:lpstr>
      <vt:lpstr>3．调用数据操作接口方法</vt:lpstr>
      <vt:lpstr>7-3.2  &lt;choose&gt;、&lt;when&gt;、&lt;otherwise&gt;元素</vt:lpstr>
      <vt:lpstr>7-3.3  &lt;trim&gt;、&lt;where&gt;、&lt;set&gt;元素</vt:lpstr>
      <vt:lpstr>1   &lt;trim&gt;元素</vt:lpstr>
      <vt:lpstr>PowerPoint 演示文稿</vt:lpstr>
      <vt:lpstr>2  &lt;where&gt;元素</vt:lpstr>
      <vt:lpstr>PowerPoint 演示文稿</vt:lpstr>
      <vt:lpstr>3  &lt;set&gt;元素</vt:lpstr>
      <vt:lpstr>4  &lt;foreach&gt;元素</vt:lpstr>
      <vt:lpstr>PowerPoint 演示文稿</vt:lpstr>
      <vt:lpstr>5  &lt;bind&gt;元素</vt:lpstr>
      <vt:lpstr>PowerPoint 演示文稿</vt:lpstr>
    </vt:vector>
  </TitlesOfParts>
  <Company>tup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NEC</dc:creator>
  <cp:lastModifiedBy>陆 悠</cp:lastModifiedBy>
  <cp:revision>216</cp:revision>
  <cp:lastPrinted>2019-01-27T06:28:00Z</cp:lastPrinted>
  <dcterms:created xsi:type="dcterms:W3CDTF">2019-01-27T06:28:00Z</dcterms:created>
  <dcterms:modified xsi:type="dcterms:W3CDTF">2021-04-25T01:59:53Z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