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1" r:id="rId3"/>
    <p:sldId id="272" r:id="rId5"/>
    <p:sldId id="271" r:id="rId6"/>
    <p:sldId id="262" r:id="rId7"/>
    <p:sldId id="264" r:id="rId8"/>
    <p:sldId id="263" r:id="rId9"/>
    <p:sldId id="265" r:id="rId10"/>
    <p:sldId id="268" r:id="rId11"/>
    <p:sldId id="267" r:id="rId12"/>
    <p:sldId id="27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2" y="72"/>
      </p:cViewPr>
      <p:guideLst>
        <p:guide orient="horz" pos="2948"/>
        <p:guide pos="21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给出问题的定义，给出</a:t>
            </a:r>
            <a:r>
              <a:rPr lang="en-US" altLang="zh-CN"/>
              <a:t>logistics</a:t>
            </a:r>
            <a:r>
              <a:rPr lang="zh-CN" altLang="en-US"/>
              <a:t>模型</a:t>
            </a:r>
            <a:endParaRPr lang="zh-CN" altLang="en-US"/>
          </a:p>
          <a:p>
            <a:r>
              <a:rPr lang="zh-CN" altLang="en-US"/>
              <a:t>给出</a:t>
            </a:r>
            <a:r>
              <a:rPr lang="en-US" altLang="zh-CN"/>
              <a:t>sigmod</a:t>
            </a:r>
            <a:r>
              <a:rPr lang="zh-CN" altLang="en-US"/>
              <a:t>函数的介绍</a:t>
            </a:r>
            <a:endParaRPr lang="zh-CN" altLang="en-US"/>
          </a:p>
          <a:p>
            <a:r>
              <a:rPr lang="zh-CN" altLang="en-US"/>
              <a:t>给出向量表示方式，</a:t>
            </a:r>
            <a:r>
              <a:rPr lang="en-US" altLang="zh-CN"/>
              <a:t>w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分开表示，以及合并表示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给出</a:t>
            </a:r>
            <a:r>
              <a:rPr lang="en-US" altLang="zh-CN"/>
              <a:t>loss function</a:t>
            </a:r>
            <a:r>
              <a:rPr lang="zh-CN" altLang="en-US"/>
              <a:t>的直观解释，以</a:t>
            </a:r>
            <a:r>
              <a:rPr lang="en-US" altLang="zh-CN"/>
              <a:t>y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0</a:t>
            </a:r>
            <a:r>
              <a:rPr lang="zh-CN" altLang="en-US"/>
              <a:t>分别举例。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给出</a:t>
            </a:r>
            <a:r>
              <a:rPr lang="en-US" altLang="zh-CN"/>
              <a:t>w</a:t>
            </a:r>
            <a:r>
              <a:rPr lang="zh-CN" altLang="en-US"/>
              <a:t>的更新公式 </a:t>
            </a:r>
            <a:r>
              <a:rPr lang="en-US" altLang="zh-CN"/>
              <a:t>w= w -\alpha * dJ(w)/dw,</a:t>
            </a:r>
            <a:r>
              <a:rPr lang="zh-CN" altLang="en-US"/>
              <a:t>并给出</a:t>
            </a:r>
            <a:r>
              <a:rPr lang="en-US" altLang="zh-CN"/>
              <a:t>\alpha</a:t>
            </a:r>
            <a:r>
              <a:rPr lang="zh-CN" altLang="en-US"/>
              <a:t>的含义介绍。给出形象化的介绍。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给出计算图的展开说明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给出具体的导数计算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给出推导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修改下面</a:t>
            </a:r>
            <a:r>
              <a:rPr lang="en-US" altLang="zh-CN"/>
              <a:t>dw</a:t>
            </a:r>
            <a:r>
              <a:rPr lang="zh-CN" altLang="en-US"/>
              <a:t>的地方，改为向量的处理方法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7169"/>
          <p:cNvGrpSpPr/>
          <p:nvPr/>
        </p:nvGrpSpPr>
        <p:grpSpPr>
          <a:xfrm>
            <a:off x="0" y="0"/>
            <a:ext cx="7823200" cy="6858000"/>
            <a:chOff x="0" y="0"/>
            <a:chExt cx="3696" cy="4320"/>
          </a:xfrm>
        </p:grpSpPr>
        <p:sp>
          <p:nvSpPr>
            <p:cNvPr id="2051" name="矩形 7170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zh-CN" altLang="zh-CN" sz="2400" dirty="0">
                <a:latin typeface="Times New Roman" panose="02020603050405020304" charset="0"/>
                <a:ea typeface="PMingLiU" pitchFamily="18" charset="-120"/>
              </a:endParaRPr>
            </a:p>
          </p:txBody>
        </p:sp>
        <p:sp>
          <p:nvSpPr>
            <p:cNvPr id="2052" name="圆角矩形 7171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zh-CN" altLang="zh-CN" sz="2400" dirty="0">
                <a:latin typeface="Times New Roman" panose="02020603050405020304" charset="0"/>
                <a:ea typeface="PMingLiU" pitchFamily="18" charset="-120"/>
              </a:endParaRPr>
            </a:p>
          </p:txBody>
        </p:sp>
      </p:grpSp>
      <p:grpSp>
        <p:nvGrpSpPr>
          <p:cNvPr id="2053" name="组合 7172"/>
          <p:cNvGrpSpPr/>
          <p:nvPr/>
        </p:nvGrpSpPr>
        <p:grpSpPr>
          <a:xfrm>
            <a:off x="4842933" y="4889500"/>
            <a:ext cx="6502400" cy="319088"/>
            <a:chOff x="2288" y="3080"/>
            <a:chExt cx="3072" cy="201"/>
          </a:xfrm>
        </p:grpSpPr>
        <p:sp>
          <p:nvSpPr>
            <p:cNvPr id="2054" name="圆角矩形 7173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66" charset="0"/>
                <a:ea typeface="PMingLiU" pitchFamily="18" charset="-120"/>
              </a:endParaRPr>
            </a:p>
          </p:txBody>
        </p:sp>
        <p:sp>
          <p:nvSpPr>
            <p:cNvPr id="2055" name="流程图: 延期 7174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66" charset="0"/>
                <a:ea typeface="PMingLiU" pitchFamily="18" charset="-120"/>
              </a:endParaRPr>
            </a:p>
          </p:txBody>
        </p:sp>
      </p:grpSp>
      <p:sp>
        <p:nvSpPr>
          <p:cNvPr id="7176" name="副标题 7175"/>
          <p:cNvSpPr>
            <a:spLocks noGrp="1"/>
          </p:cNvSpPr>
          <p:nvPr>
            <p:ph type="subTitle" idx="1"/>
          </p:nvPr>
        </p:nvSpPr>
        <p:spPr>
          <a:xfrm>
            <a:off x="6231467" y="2927350"/>
            <a:ext cx="5350933" cy="1822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  <a:lvl2pPr marL="457200" lvl="1" indent="0" algn="ctr">
              <a:buClr>
                <a:schemeClr val="tx1"/>
              </a:buClr>
              <a:buSzPct val="75000"/>
              <a:buFontTx/>
              <a:buNone/>
              <a:defRPr>
                <a:solidFill>
                  <a:schemeClr val="tx2"/>
                </a:solidFill>
              </a:defRPr>
            </a:lvl2pPr>
            <a:lvl3pPr marL="914400" lvl="2" indent="0" algn="ctr"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3pPr>
            <a:lvl4pPr marL="1371600" lvl="3" indent="0" algn="ctr">
              <a:buClr>
                <a:schemeClr val="tx1"/>
              </a:buClr>
              <a:buSzPct val="80000"/>
              <a:buFontTx/>
              <a:buNone/>
              <a:defRPr>
                <a:solidFill>
                  <a:schemeClr val="tx2"/>
                </a:solidFill>
              </a:defRPr>
            </a:lvl4pPr>
            <a:lvl5pPr marL="1828800" lvl="4" indent="0" algn="ctr">
              <a:buClr>
                <a:schemeClr val="tx1"/>
              </a:buClr>
              <a:buSzPct val="6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5pPr>
          </a:lstStyle>
          <a:p>
            <a:pPr lvl="0" fontAlgn="base"/>
            <a:r>
              <a:rPr lang="zh-TW" altLang="en-US" strike="noStrike" noProof="1"/>
              <a:t>按一下以編輯母片副標題樣式</a:t>
            </a:r>
            <a:endParaRPr lang="zh-TW" altLang="en-US" strike="noStrike" noProof="1"/>
          </a:p>
        </p:txBody>
      </p:sp>
      <p:sp>
        <p:nvSpPr>
          <p:cNvPr id="7180" name="标题 7179"/>
          <p:cNvSpPr>
            <a:spLocks noGrp="1"/>
          </p:cNvSpPr>
          <p:nvPr>
            <p:ph type="ctrTitle" sz="quarter"/>
          </p:nvPr>
        </p:nvSpPr>
        <p:spPr>
          <a:xfrm>
            <a:off x="914400" y="990600"/>
            <a:ext cx="10972800" cy="1905000"/>
          </a:xfrm>
          <a:prstGeom prst="roundRect">
            <a:avLst>
              <a:gd name="adj" fmla="val 50000"/>
            </a:avLst>
          </a:prstGeom>
          <a:noFill/>
          <a:ln w="9525">
            <a:noFill/>
          </a:ln>
        </p:spPr>
        <p:txBody>
          <a:bodyPr anchor="ctr"/>
          <a:lstStyle>
            <a:lvl1pPr lvl="0" algn="ctr">
              <a:buClrTx/>
              <a:buSzTx/>
              <a:buFontTx/>
              <a:defRPr>
                <a:solidFill>
                  <a:schemeClr val="tx1"/>
                </a:solidFill>
              </a:defRPr>
            </a:lvl1pPr>
          </a:lstStyle>
          <a:p>
            <a:pPr lvl="0" fontAlgn="base"/>
            <a:r>
              <a:rPr lang="zh-TW" altLang="en-US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7177" name="日期占位符 7176"/>
          <p:cNvSpPr>
            <a:spLocks noGrp="1"/>
          </p:cNvSpPr>
          <p:nvPr>
            <p:ph type="dt" sz="quarter" idx="2"/>
          </p:nvPr>
        </p:nvSpPr>
        <p:spPr>
          <a:xfrm>
            <a:off x="3251200" y="6248400"/>
            <a:ext cx="2840567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788F54-9879-43FC-B971-9E1026E93CA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8" name="页脚占位符 7177"/>
          <p:cNvSpPr>
            <a:spLocks noGrp="1"/>
          </p:cNvSpPr>
          <p:nvPr>
            <p:ph type="ftr" sz="quarter" idx="3"/>
          </p:nvPr>
        </p:nvSpPr>
        <p:spPr>
          <a:xfrm>
            <a:off x="7721600" y="6248400"/>
            <a:ext cx="3862917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9" name="灯片编号占位符 7178"/>
          <p:cNvSpPr>
            <a:spLocks noGrp="1"/>
          </p:cNvSpPr>
          <p:nvPr>
            <p:ph type="sldNum" sz="quarter" idx="4"/>
          </p:nvPr>
        </p:nvSpPr>
        <p:spPr>
          <a:xfrm>
            <a:off x="101600" y="6248400"/>
            <a:ext cx="783167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0800" y="762000"/>
            <a:ext cx="2641600" cy="53244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16000" y="762000"/>
            <a:ext cx="7771664" cy="53244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600" y="2362200"/>
            <a:ext cx="5026109" cy="37242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8857" y="2362200"/>
            <a:ext cx="5026109" cy="37242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A60C72-B34F-4FCB-92B9-7CFD2C53576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6145"/>
          <p:cNvGrpSpPr/>
          <p:nvPr/>
        </p:nvGrpSpPr>
        <p:grpSpPr>
          <a:xfrm>
            <a:off x="0" y="0"/>
            <a:ext cx="10160000" cy="6858000"/>
            <a:chOff x="0" y="0"/>
            <a:chExt cx="4800" cy="4320"/>
          </a:xfrm>
        </p:grpSpPr>
        <p:grpSp>
          <p:nvGrpSpPr>
            <p:cNvPr id="1027" name="组合 6146"/>
            <p:cNvGrpSpPr/>
            <p:nvPr userDrawn="1"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28" name="矩形 6147"/>
              <p:cNvSpPr/>
              <p:nvPr userDrawn="1"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  <p:sp>
            <p:nvSpPr>
              <p:cNvPr id="1029" name="任意多边形 6148"/>
              <p:cNvSpPr/>
              <p:nvPr userDrawn="1"/>
            </p:nvSpPr>
            <p:spPr>
              <a:xfrm>
                <a:off x="288" y="0"/>
                <a:ext cx="1728" cy="735"/>
              </a:xfrm>
              <a:custGeom>
                <a:avLst/>
                <a:gdLst/>
                <a:ahLst/>
                <a:cxnLst/>
                <a:rect l="0" t="0" r="0" b="0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0" name="组合 6149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1" name="圆角矩形 6150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  <p:sp>
            <p:nvSpPr>
              <p:cNvPr id="1032" name="流程图: 延期 6151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</p:grpSp>
      </p:grpSp>
      <p:sp>
        <p:nvSpPr>
          <p:cNvPr id="6153" name="标题 6152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r>
              <a:rPr lang="zh-TW" altLang="en-US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1034" name="文本占位符 6153"/>
          <p:cNvSpPr>
            <a:spLocks noGrp="1"/>
          </p:cNvSpPr>
          <p:nvPr>
            <p:ph type="body"/>
          </p:nvPr>
        </p:nvSpPr>
        <p:spPr>
          <a:xfrm>
            <a:off x="1117600" y="2362200"/>
            <a:ext cx="10257367" cy="3724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 indent="-285750"/>
            <a:r>
              <a:rPr lang="zh-TW" altLang="en-US" dirty="0"/>
              <a:t>第二層</a:t>
            </a:r>
            <a:endParaRPr lang="zh-TW" altLang="en-US" dirty="0"/>
          </a:p>
          <a:p>
            <a:pPr lvl="2" indent="-228600"/>
            <a:r>
              <a:rPr lang="zh-TW" altLang="en-US" dirty="0"/>
              <a:t>第三層</a:t>
            </a:r>
            <a:endParaRPr lang="zh-TW" altLang="en-US" dirty="0"/>
          </a:p>
          <a:p>
            <a:pPr lvl="3" indent="-228600"/>
            <a:r>
              <a:rPr lang="zh-TW" altLang="en-US" dirty="0"/>
              <a:t>第四層</a:t>
            </a:r>
            <a:endParaRPr lang="zh-TW" altLang="en-US" dirty="0"/>
          </a:p>
          <a:p>
            <a:pPr lvl="4" indent="-22860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6155" name="日期占位符 6154"/>
          <p:cNvSpPr>
            <a:spLocks noGrp="1"/>
          </p:cNvSpPr>
          <p:nvPr>
            <p:ph type="dt" sz="half" idx="2"/>
          </p:nvPr>
        </p:nvSpPr>
        <p:spPr>
          <a:xfrm>
            <a:off x="3251200" y="6248400"/>
            <a:ext cx="2840567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156" name="页脚占位符 6155"/>
          <p:cNvSpPr>
            <a:spLocks noGrp="1"/>
          </p:cNvSpPr>
          <p:nvPr>
            <p:ph type="ftr" sz="quarter" idx="3"/>
          </p:nvPr>
        </p:nvSpPr>
        <p:spPr>
          <a:xfrm>
            <a:off x="7721600" y="6248400"/>
            <a:ext cx="3862917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/>
            </a:lvl1pPr>
          </a:lstStyle>
          <a:p/>
        </p:txBody>
      </p:sp>
      <p:sp>
        <p:nvSpPr>
          <p:cNvPr id="6157" name="灯片编号占位符 6156"/>
          <p:cNvSpPr>
            <a:spLocks noGrp="1"/>
          </p:cNvSpPr>
          <p:nvPr>
            <p:ph type="sldNum" sz="quarter" idx="4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Tx/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Tx/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2" Type="http://schemas.openxmlformats.org/officeDocument/2006/relationships/notesSlide" Target="../notesSlides/notesSlide25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1"/>
          <p:cNvSpPr/>
          <p:nvPr/>
        </p:nvSpPr>
        <p:spPr>
          <a:xfrm>
            <a:off x="1266190" y="1549400"/>
            <a:ext cx="109258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R="5080" eaLnBrk="1" fontAlgn="auto" latinLnBrk="0" hangingPunct="1">
              <a:lnSpc>
                <a:spcPts val="6480"/>
              </a:lnSpc>
              <a:spcBef>
                <a:spcPts val="900"/>
              </a:spcBef>
            </a:pPr>
            <a:r>
              <a:rPr sz="6000" spc="-25" dirty="0">
                <a:sym typeface="+mn-ea"/>
              </a:rPr>
              <a:t>Introduction</a:t>
            </a:r>
            <a:r>
              <a:rPr sz="6000" spc="-90" dirty="0">
                <a:sym typeface="+mn-ea"/>
              </a:rPr>
              <a:t> </a:t>
            </a:r>
            <a:r>
              <a:rPr sz="6000" spc="-35" dirty="0">
                <a:sym typeface="+mn-ea"/>
              </a:rPr>
              <a:t>to </a:t>
            </a:r>
            <a:r>
              <a:rPr sz="6000" dirty="0">
                <a:sym typeface="+mn-ea"/>
              </a:rPr>
              <a:t>Deep</a:t>
            </a:r>
            <a:r>
              <a:rPr sz="6000" spc="-50" dirty="0">
                <a:sym typeface="+mn-ea"/>
              </a:rPr>
              <a:t> </a:t>
            </a:r>
            <a:r>
              <a:rPr sz="6000" spc="-10" dirty="0">
                <a:sym typeface="+mn-ea"/>
              </a:rPr>
              <a:t>Learning</a:t>
            </a:r>
            <a:endParaRPr lang="zh-CN" altLang="en-US" sz="6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8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副标题 3080"/>
          <p:cNvSpPr>
            <a:spLocks noGrp="1"/>
          </p:cNvSpPr>
          <p:nvPr>
            <p:ph type="subTitle" idx="1"/>
          </p:nvPr>
        </p:nvSpPr>
        <p:spPr>
          <a:xfrm>
            <a:off x="6197600" y="5283200"/>
            <a:ext cx="3657600" cy="615950"/>
          </a:xfrm>
        </p:spPr>
        <p:txBody>
          <a:bodyPr anchor="b"/>
          <a:lstStyle/>
          <a:p>
            <a:pPr algn="ctr" defTabSz="914400">
              <a:buSzPct val="75000"/>
            </a:pPr>
            <a:r>
              <a:rPr lang="zh-TW" altLang="en-US" sz="3600" kern="1200" baseline="0" dirty="0">
                <a:solidFill>
                  <a:srgbClr val="006666"/>
                </a:solidFill>
                <a:latin typeface="+mn-lt"/>
                <a:ea typeface="標楷體" pitchFamily="65" charset="-120"/>
                <a:cs typeface="+mn-cs"/>
              </a:rPr>
              <a:t>主讲人：傅启明</a:t>
            </a:r>
            <a:endParaRPr lang="zh-TW" altLang="en-US" sz="3600" kern="1200" baseline="0" dirty="0">
              <a:solidFill>
                <a:srgbClr val="006666"/>
              </a:solidFill>
              <a:latin typeface="+mn-lt"/>
              <a:ea typeface="標楷體" pitchFamily="65" charset="-120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30445" y="4185920"/>
            <a:ext cx="65278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5080" indent="0" algn="ctr" fontAlgn="auto">
              <a:lnSpc>
                <a:spcPct val="100000"/>
              </a:lnSpc>
              <a:spcBef>
                <a:spcPts val="100"/>
              </a:spcBef>
              <a:tabLst>
                <a:tab pos="2471420" algn="l"/>
              </a:tabLst>
            </a:pPr>
            <a:r>
              <a:rPr sz="4000" dirty="0">
                <a:latin typeface="Calibri" panose="020F0502020204030204"/>
                <a:cs typeface="Calibri" panose="020F0502020204030204"/>
                <a:sym typeface="+mn-ea"/>
              </a:rPr>
              <a:t>Neu</a:t>
            </a:r>
            <a:r>
              <a:rPr sz="4000" spc="-140" dirty="0">
                <a:latin typeface="Calibri" panose="020F0502020204030204"/>
                <a:cs typeface="Calibri" panose="020F0502020204030204"/>
                <a:sym typeface="+mn-ea"/>
              </a:rPr>
              <a:t>r</a:t>
            </a:r>
            <a:r>
              <a:rPr sz="4000" spc="-5" dirty="0">
                <a:latin typeface="Calibri" panose="020F0502020204030204"/>
                <a:cs typeface="Calibri" panose="020F0502020204030204"/>
                <a:sym typeface="+mn-ea"/>
              </a:rPr>
              <a:t>a</a:t>
            </a:r>
            <a:r>
              <a:rPr sz="4000" dirty="0">
                <a:latin typeface="Calibri" panose="020F0502020204030204"/>
                <a:cs typeface="Calibri" panose="020F0502020204030204"/>
                <a:sym typeface="+mn-ea"/>
              </a:rPr>
              <a:t>l </a:t>
            </a:r>
            <a:r>
              <a:rPr sz="4000" spc="-20" dirty="0">
                <a:latin typeface="Calibri" panose="020F0502020204030204"/>
                <a:cs typeface="Calibri" panose="020F0502020204030204"/>
                <a:sym typeface="+mn-ea"/>
              </a:rPr>
              <a:t>N</a:t>
            </a:r>
            <a:r>
              <a:rPr sz="4000" spc="-35" dirty="0">
                <a:latin typeface="Calibri" panose="020F0502020204030204"/>
                <a:cs typeface="Calibri" panose="020F0502020204030204"/>
                <a:sym typeface="+mn-ea"/>
              </a:rPr>
              <a:t>e</a:t>
            </a:r>
            <a:r>
              <a:rPr sz="4000" dirty="0">
                <a:latin typeface="Calibri" panose="020F0502020204030204"/>
                <a:cs typeface="Calibri" panose="020F0502020204030204"/>
                <a:sym typeface="+mn-ea"/>
              </a:rPr>
              <a:t>t</a:t>
            </a:r>
            <a:r>
              <a:rPr sz="4000" spc="-70" dirty="0">
                <a:latin typeface="Calibri" panose="020F0502020204030204"/>
                <a:cs typeface="Calibri" panose="020F0502020204030204"/>
                <a:sym typeface="+mn-ea"/>
              </a:rPr>
              <a:t>w</a:t>
            </a:r>
            <a:r>
              <a:rPr sz="4000" spc="-5" dirty="0">
                <a:latin typeface="Calibri" panose="020F0502020204030204"/>
                <a:cs typeface="Calibri" panose="020F0502020204030204"/>
                <a:sym typeface="+mn-ea"/>
              </a:rPr>
              <a:t>ork</a:t>
            </a:r>
            <a:endParaRPr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-5" dirty="0">
                <a:latin typeface="Calibri Light" panose="020F0302020204030204"/>
                <a:cs typeface="Calibri Light" panose="020F0302020204030204"/>
                <a:sym typeface="+mn-ea"/>
              </a:rPr>
              <a:t>Why </a:t>
            </a:r>
            <a:r>
              <a:rPr dirty="0">
                <a:latin typeface="Calibri Light" panose="020F0302020204030204"/>
                <a:cs typeface="Calibri Light" panose="020F0302020204030204"/>
                <a:sym typeface="+mn-ea"/>
              </a:rPr>
              <a:t>is </a:t>
            </a:r>
            <a:r>
              <a:rPr spc="-5" dirty="0">
                <a:latin typeface="Calibri Light" panose="020F0302020204030204"/>
                <a:cs typeface="Calibri Light" panose="020F0302020204030204"/>
                <a:sym typeface="+mn-ea"/>
              </a:rPr>
              <a:t>deep learning </a:t>
            </a:r>
            <a:r>
              <a:rPr dirty="0">
                <a:latin typeface="Calibri Light" panose="020F0302020204030204"/>
                <a:cs typeface="Calibri Light" panose="020F0302020204030204"/>
                <a:sym typeface="+mn-ea"/>
              </a:rPr>
              <a:t>taking</a:t>
            </a:r>
            <a:r>
              <a:rPr spc="-10" dirty="0">
                <a:latin typeface="Calibri Light" panose="020F0302020204030204"/>
                <a:cs typeface="Calibri Light" panose="020F0302020204030204"/>
                <a:sym typeface="+mn-ea"/>
              </a:rPr>
              <a:t> off?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2270760"/>
            <a:ext cx="10257155" cy="473075"/>
          </a:xfrm>
        </p:spPr>
        <p:txBody>
          <a:bodyPr wrap="square"/>
          <a:lstStyle/>
          <a:p>
            <a:r>
              <a:rPr lang="en-US" altLang="zh-CN"/>
              <a:t>Scale driving deep learning process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2743200" y="2774315"/>
            <a:ext cx="7093585" cy="3334990"/>
            <a:chOff x="1200" y="3428"/>
            <a:chExt cx="11171" cy="5816"/>
          </a:xfrm>
        </p:grpSpPr>
        <p:sp>
          <p:nvSpPr>
            <p:cNvPr id="4" name="object 4"/>
            <p:cNvSpPr/>
            <p:nvPr>
              <p:custDataLst>
                <p:tags r:id="rId1"/>
              </p:custDataLst>
            </p:nvPr>
          </p:nvSpPr>
          <p:spPr>
            <a:xfrm>
              <a:off x="1839" y="3428"/>
              <a:ext cx="10532" cy="5150"/>
            </a:xfrm>
            <a:custGeom>
              <a:avLst/>
              <a:gdLst/>
              <a:ahLst/>
              <a:cxnLst/>
              <a:rect l="l" t="t" r="r" b="b"/>
              <a:pathLst>
                <a:path w="5087620" h="3270250">
                  <a:moveTo>
                    <a:pt x="5087620" y="3206496"/>
                  </a:moveTo>
                  <a:lnTo>
                    <a:pt x="5074920" y="3200146"/>
                  </a:lnTo>
                  <a:lnTo>
                    <a:pt x="4960620" y="3143008"/>
                  </a:lnTo>
                  <a:lnTo>
                    <a:pt x="4960620" y="3200146"/>
                  </a:lnTo>
                  <a:lnTo>
                    <a:pt x="47028" y="3200146"/>
                  </a:lnTo>
                  <a:lnTo>
                    <a:pt x="69748" y="127050"/>
                  </a:lnTo>
                  <a:lnTo>
                    <a:pt x="127000" y="127508"/>
                  </a:lnTo>
                  <a:lnTo>
                    <a:pt x="120510" y="114300"/>
                  </a:lnTo>
                  <a:lnTo>
                    <a:pt x="64389" y="0"/>
                  </a:lnTo>
                  <a:lnTo>
                    <a:pt x="0" y="126492"/>
                  </a:lnTo>
                  <a:lnTo>
                    <a:pt x="57048" y="126949"/>
                  </a:lnTo>
                  <a:lnTo>
                    <a:pt x="34290" y="3206242"/>
                  </a:lnTo>
                  <a:lnTo>
                    <a:pt x="40640" y="3206305"/>
                  </a:lnTo>
                  <a:lnTo>
                    <a:pt x="40640" y="3212846"/>
                  </a:lnTo>
                  <a:lnTo>
                    <a:pt x="4960620" y="3212846"/>
                  </a:lnTo>
                  <a:lnTo>
                    <a:pt x="4960620" y="3269996"/>
                  </a:lnTo>
                  <a:lnTo>
                    <a:pt x="5074920" y="3212846"/>
                  </a:lnTo>
                  <a:lnTo>
                    <a:pt x="5087620" y="3206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 txBox="1"/>
            <p:nvPr>
              <p:custDataLst>
                <p:tags r:id="rId2"/>
              </p:custDataLst>
            </p:nvPr>
          </p:nvSpPr>
          <p:spPr>
            <a:xfrm>
              <a:off x="4442" y="8578"/>
              <a:ext cx="3771" cy="66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400" spc="60" dirty="0">
                  <a:latin typeface="Georgia" panose="02040502050405020303"/>
                  <a:cs typeface="Georgia" panose="02040502050405020303"/>
                </a:rPr>
                <a:t>Amount</a:t>
              </a:r>
              <a:r>
                <a:rPr sz="2400" spc="60" dirty="0">
                  <a:latin typeface="Georgia" panose="02040502050405020303"/>
                  <a:cs typeface="Georgia" panose="02040502050405020303"/>
                </a:rPr>
                <a:t> </a:t>
              </a:r>
              <a:r>
                <a:rPr sz="2400" spc="-40" dirty="0">
                  <a:latin typeface="Georgia" panose="02040502050405020303"/>
                  <a:cs typeface="Georgia" panose="02040502050405020303"/>
                </a:rPr>
                <a:t>of</a:t>
              </a:r>
              <a:r>
                <a:rPr sz="2400" spc="35" dirty="0">
                  <a:latin typeface="Georgia" panose="02040502050405020303"/>
                  <a:cs typeface="Georgia" panose="02040502050405020303"/>
                </a:rPr>
                <a:t> </a:t>
              </a:r>
              <a:r>
                <a:rPr lang="en-US" sz="2400" spc="30" dirty="0">
                  <a:latin typeface="Georgia" panose="02040502050405020303"/>
                  <a:cs typeface="Georgia" panose="02040502050405020303"/>
                </a:rPr>
                <a:t>Data</a:t>
              </a:r>
              <a:endParaRPr lang="en-US" sz="2400">
                <a:latin typeface="Georgia" panose="02040502050405020303"/>
                <a:cs typeface="Georgia" panose="02040502050405020303"/>
              </a:endParaRPr>
            </a:p>
          </p:txBody>
        </p:sp>
        <p:sp>
          <p:nvSpPr>
            <p:cNvPr id="8" name="object 8"/>
            <p:cNvSpPr txBox="1"/>
            <p:nvPr>
              <p:custDataLst>
                <p:tags r:id="rId3"/>
              </p:custDataLst>
            </p:nvPr>
          </p:nvSpPr>
          <p:spPr>
            <a:xfrm>
              <a:off x="1200" y="4199"/>
              <a:ext cx="581" cy="3463"/>
            </a:xfrm>
            <a:prstGeom prst="rect">
              <a:avLst/>
            </a:prstGeom>
          </p:spPr>
          <p:txBody>
            <a:bodyPr vert="vert270" wrap="square" lIns="0" tIns="82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65"/>
                </a:spcBef>
              </a:pPr>
              <a:r>
                <a:rPr sz="2400" spc="-5" dirty="0">
                  <a:latin typeface="Georgia" panose="02040502050405020303"/>
                  <a:cs typeface="Georgia" panose="02040502050405020303"/>
                </a:rPr>
                <a:t>p</a:t>
              </a:r>
              <a:r>
                <a:rPr lang="en-US" sz="2400" spc="-5" dirty="0">
                  <a:latin typeface="Georgia" panose="02040502050405020303"/>
                  <a:cs typeface="Georgia" panose="02040502050405020303"/>
                </a:rPr>
                <a:t>erformance</a:t>
              </a:r>
              <a:endParaRPr lang="en-US" sz="2400">
                <a:latin typeface="Georgia" panose="02040502050405020303"/>
                <a:cs typeface="Georgia" panose="02040502050405020303"/>
              </a:endParaRPr>
            </a:p>
          </p:txBody>
        </p:sp>
      </p:grpSp>
      <p:sp>
        <p:nvSpPr>
          <p:cNvPr id="5" name="文本占位符 2"/>
          <p:cNvSpPr>
            <a:spLocks noGrp="1"/>
          </p:cNvSpPr>
          <p:nvPr/>
        </p:nvSpPr>
        <p:spPr>
          <a:xfrm>
            <a:off x="1219200" y="6097270"/>
            <a:ext cx="10972800" cy="61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Deep learning is taking off due to a large amount of data available through the digitization of the society, faster computation and innovation in the development of neural network algorithm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1"/>
          <p:cNvSpPr/>
          <p:nvPr/>
        </p:nvSpPr>
        <p:spPr>
          <a:xfrm>
            <a:off x="1266190" y="1549400"/>
            <a:ext cx="109258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R="5080" algn="ctr" eaLnBrk="1" fontAlgn="auto" latinLnBrk="0" hangingPunct="1">
              <a:lnSpc>
                <a:spcPts val="6480"/>
              </a:lnSpc>
              <a:spcBef>
                <a:spcPts val="900"/>
              </a:spcBef>
            </a:pPr>
            <a:r>
              <a:rPr sz="6000" dirty="0">
                <a:latin typeface="Calibri" panose="020F0502020204030204"/>
                <a:cs typeface="Calibri" panose="020F0502020204030204"/>
                <a:sym typeface="+mn-ea"/>
              </a:rPr>
              <a:t>Neu</a:t>
            </a:r>
            <a:r>
              <a:rPr sz="6000" spc="-140" dirty="0">
                <a:latin typeface="Calibri" panose="020F0502020204030204"/>
                <a:cs typeface="Calibri" panose="020F0502020204030204"/>
                <a:sym typeface="+mn-ea"/>
              </a:rPr>
              <a:t>r</a:t>
            </a:r>
            <a:r>
              <a:rPr sz="6000" spc="-5" dirty="0">
                <a:latin typeface="Calibri" panose="020F0502020204030204"/>
                <a:cs typeface="Calibri" panose="020F0502020204030204"/>
                <a:sym typeface="+mn-ea"/>
              </a:rPr>
              <a:t>a</a:t>
            </a:r>
            <a:r>
              <a:rPr sz="6000" dirty="0">
                <a:latin typeface="Calibri" panose="020F0502020204030204"/>
                <a:cs typeface="Calibri" panose="020F0502020204030204"/>
                <a:sym typeface="+mn-ea"/>
              </a:rPr>
              <a:t>l </a:t>
            </a:r>
            <a:r>
              <a:rPr sz="6000" spc="-20" dirty="0">
                <a:latin typeface="Calibri" panose="020F0502020204030204"/>
                <a:cs typeface="Calibri" panose="020F0502020204030204"/>
                <a:sym typeface="+mn-ea"/>
              </a:rPr>
              <a:t>N</a:t>
            </a:r>
            <a:r>
              <a:rPr sz="6000" spc="-35" dirty="0">
                <a:latin typeface="Calibri" panose="020F0502020204030204"/>
                <a:cs typeface="Calibri" panose="020F0502020204030204"/>
                <a:sym typeface="+mn-ea"/>
              </a:rPr>
              <a:t>e</a:t>
            </a:r>
            <a:r>
              <a:rPr sz="6000" dirty="0">
                <a:latin typeface="Calibri" panose="020F0502020204030204"/>
                <a:cs typeface="Calibri" panose="020F0502020204030204"/>
                <a:sym typeface="+mn-ea"/>
              </a:rPr>
              <a:t>t</a:t>
            </a:r>
            <a:r>
              <a:rPr sz="6000" spc="-70" dirty="0">
                <a:latin typeface="Calibri" panose="020F0502020204030204"/>
                <a:cs typeface="Calibri" panose="020F0502020204030204"/>
                <a:sym typeface="+mn-ea"/>
              </a:rPr>
              <a:t>w</a:t>
            </a:r>
            <a:r>
              <a:rPr sz="6000" spc="-5" dirty="0">
                <a:latin typeface="Calibri" panose="020F0502020204030204"/>
                <a:cs typeface="Calibri" panose="020F0502020204030204"/>
                <a:sym typeface="+mn-ea"/>
              </a:rPr>
              <a:t>ork</a:t>
            </a:r>
            <a:endParaRPr lang="zh-CN" altLang="en-US" sz="6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8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2490" y="4320540"/>
            <a:ext cx="56749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5080" indent="0" algn="ctr" fontAlgn="auto">
              <a:lnSpc>
                <a:spcPct val="100000"/>
              </a:lnSpc>
              <a:spcBef>
                <a:spcPts val="100"/>
              </a:spcBef>
              <a:tabLst>
                <a:tab pos="2471420" algn="l"/>
              </a:tabLst>
            </a:pPr>
            <a:r>
              <a:rPr sz="2400" spc="-5" dirty="0">
                <a:sym typeface="+mn-ea"/>
              </a:rPr>
              <a:t>Basics of </a:t>
            </a:r>
            <a:r>
              <a:rPr sz="2400" spc="-25" dirty="0">
                <a:sym typeface="+mn-ea"/>
              </a:rPr>
              <a:t>Neural  </a:t>
            </a:r>
            <a:r>
              <a:rPr sz="2400" spc="-20" dirty="0">
                <a:sym typeface="+mn-ea"/>
              </a:rPr>
              <a:t>Network</a:t>
            </a:r>
            <a:r>
              <a:rPr sz="2400" spc="-75" dirty="0">
                <a:sym typeface="+mn-ea"/>
              </a:rPr>
              <a:t> </a:t>
            </a:r>
            <a:r>
              <a:rPr sz="2400" spc="-30" dirty="0">
                <a:sym typeface="+mn-ea"/>
              </a:rPr>
              <a:t>Programming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440" dirty="0">
                <a:latin typeface="Calibri" panose="020F0502020204030204"/>
                <a:cs typeface="Calibri" panose="020F0502020204030204"/>
                <a:sym typeface="+mn-ea"/>
              </a:rPr>
              <a:t>Binary</a:t>
            </a:r>
            <a:r>
              <a:rPr spc="18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305" dirty="0">
                <a:latin typeface="Calibri" panose="020F0502020204030204"/>
                <a:cs typeface="Calibri" panose="020F0502020204030204"/>
                <a:sym typeface="+mn-ea"/>
              </a:rPr>
              <a:t>Classification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886960" y="3097530"/>
            <a:ext cx="5916295" cy="452120"/>
            <a:chOff x="7696" y="4278"/>
            <a:chExt cx="9317" cy="712"/>
          </a:xfrm>
        </p:grpSpPr>
        <p:sp>
          <p:nvSpPr>
            <p:cNvPr id="5" name="object 3"/>
            <p:cNvSpPr/>
            <p:nvPr/>
          </p:nvSpPr>
          <p:spPr>
            <a:xfrm>
              <a:off x="7696" y="4495"/>
              <a:ext cx="3384" cy="200"/>
            </a:xfrm>
            <a:custGeom>
              <a:avLst/>
              <a:gdLst/>
              <a:ahLst/>
              <a:cxnLst/>
              <a:rect l="l" t="t" r="r" b="b"/>
              <a:pathLst>
                <a:path w="2148840" h="127000">
                  <a:moveTo>
                    <a:pt x="2072640" y="63500"/>
                  </a:moveTo>
                  <a:lnTo>
                    <a:pt x="2021840" y="127000"/>
                  </a:lnTo>
                  <a:lnTo>
                    <a:pt x="2136140" y="69850"/>
                  </a:lnTo>
                  <a:lnTo>
                    <a:pt x="2072640" y="69850"/>
                  </a:lnTo>
                  <a:lnTo>
                    <a:pt x="2072640" y="63500"/>
                  </a:lnTo>
                  <a:close/>
                </a:path>
                <a:path w="2148840" h="127000">
                  <a:moveTo>
                    <a:pt x="2067560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2067560" y="69850"/>
                  </a:lnTo>
                  <a:lnTo>
                    <a:pt x="2072640" y="63500"/>
                  </a:lnTo>
                  <a:lnTo>
                    <a:pt x="2067560" y="57150"/>
                  </a:lnTo>
                  <a:close/>
                </a:path>
                <a:path w="2148840" h="127000">
                  <a:moveTo>
                    <a:pt x="2136140" y="57150"/>
                  </a:moveTo>
                  <a:lnTo>
                    <a:pt x="2072640" y="57150"/>
                  </a:lnTo>
                  <a:lnTo>
                    <a:pt x="2072640" y="69850"/>
                  </a:lnTo>
                  <a:lnTo>
                    <a:pt x="2136140" y="69850"/>
                  </a:lnTo>
                  <a:lnTo>
                    <a:pt x="2148840" y="63500"/>
                  </a:lnTo>
                  <a:lnTo>
                    <a:pt x="2136140" y="57150"/>
                  </a:lnTo>
                  <a:close/>
                </a:path>
                <a:path w="2148840" h="127000">
                  <a:moveTo>
                    <a:pt x="2021840" y="0"/>
                  </a:moveTo>
                  <a:lnTo>
                    <a:pt x="2072640" y="63500"/>
                  </a:lnTo>
                  <a:lnTo>
                    <a:pt x="2072640" y="57150"/>
                  </a:lnTo>
                  <a:lnTo>
                    <a:pt x="2136140" y="57150"/>
                  </a:lnTo>
                  <a:lnTo>
                    <a:pt x="20218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 txBox="1"/>
            <p:nvPr/>
          </p:nvSpPr>
          <p:spPr>
            <a:xfrm>
              <a:off x="11745" y="4278"/>
              <a:ext cx="5268" cy="71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spc="135" dirty="0">
                  <a:latin typeface="Calibri" panose="020F0502020204030204"/>
                  <a:cs typeface="Calibri" panose="020F0502020204030204"/>
                </a:rPr>
                <a:t>1 </a:t>
              </a:r>
              <a:r>
                <a:rPr sz="2800" spc="114" dirty="0">
                  <a:latin typeface="Calibri" panose="020F0502020204030204"/>
                  <a:cs typeface="Calibri" panose="020F0502020204030204"/>
                </a:rPr>
                <a:t>(cat) </a:t>
              </a:r>
              <a:r>
                <a:rPr sz="2800" spc="215" dirty="0">
                  <a:latin typeface="Calibri" panose="020F0502020204030204"/>
                  <a:cs typeface="Calibri" panose="020F0502020204030204"/>
                </a:rPr>
                <a:t>vs </a:t>
              </a:r>
              <a:r>
                <a:rPr sz="2800" spc="135" dirty="0">
                  <a:latin typeface="Calibri" panose="020F0502020204030204"/>
                  <a:cs typeface="Calibri" panose="020F0502020204030204"/>
                </a:rPr>
                <a:t>0 </a:t>
              </a:r>
              <a:r>
                <a:rPr sz="2800" spc="120" dirty="0">
                  <a:latin typeface="Calibri" panose="020F0502020204030204"/>
                  <a:cs typeface="Calibri" panose="020F0502020204030204"/>
                </a:rPr>
                <a:t>(non</a:t>
              </a:r>
              <a:r>
                <a:rPr sz="2800" spc="50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800" spc="125" dirty="0">
                  <a:latin typeface="Calibri" panose="020F0502020204030204"/>
                  <a:cs typeface="Calibri" panose="020F0502020204030204"/>
                </a:rPr>
                <a:t>cat)</a:t>
              </a:r>
              <a:endParaRPr sz="2800">
                <a:latin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26490" y="2354344"/>
            <a:ext cx="3244601" cy="2101780"/>
            <a:chOff x="1804" y="4743"/>
            <a:chExt cx="2904" cy="1881"/>
          </a:xfrm>
        </p:grpSpPr>
        <p:grpSp>
          <p:nvGrpSpPr>
            <p:cNvPr id="14" name="组合 13"/>
            <p:cNvGrpSpPr/>
            <p:nvPr/>
          </p:nvGrpSpPr>
          <p:grpSpPr>
            <a:xfrm>
              <a:off x="1804" y="4743"/>
              <a:ext cx="2904" cy="1881"/>
              <a:chOff x="1804" y="4743"/>
              <a:chExt cx="2904" cy="1881"/>
            </a:xfrm>
          </p:grpSpPr>
          <p:pic>
            <p:nvPicPr>
              <p:cNvPr id="9" name="object 8"/>
              <p:cNvPicPr/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2081" y="4743"/>
                <a:ext cx="2627" cy="1735"/>
              </a:xfrm>
              <a:prstGeom prst="rect">
                <a:avLst/>
              </a:prstGeom>
            </p:spPr>
          </p:pic>
          <p:sp>
            <p:nvSpPr>
              <p:cNvPr id="10" name="object 10"/>
              <p:cNvSpPr txBox="1"/>
              <p:nvPr/>
            </p:nvSpPr>
            <p:spPr>
              <a:xfrm>
                <a:off x="1804" y="5441"/>
                <a:ext cx="266" cy="16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b="1" dirty="0">
                    <a:latin typeface="Calibri" panose="020F0502020204030204"/>
                    <a:cs typeface="Calibri" panose="020F0502020204030204"/>
                  </a:rPr>
                  <a:t>64</a:t>
                </a:r>
                <a:endParaRPr sz="11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1874" y="4816"/>
                <a:ext cx="120" cy="593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376554">
                    <a:moveTo>
                      <a:pt x="34924" y="76168"/>
                    </a:moveTo>
                    <a:lnTo>
                      <a:pt x="31889" y="376554"/>
                    </a:lnTo>
                    <a:lnTo>
                      <a:pt x="38239" y="376554"/>
                    </a:lnTo>
                    <a:lnTo>
                      <a:pt x="41273" y="76231"/>
                    </a:lnTo>
                    <a:lnTo>
                      <a:pt x="34924" y="76168"/>
                    </a:lnTo>
                    <a:close/>
                  </a:path>
                  <a:path w="76200" h="376554">
                    <a:moveTo>
                      <a:pt x="69824" y="63500"/>
                    </a:moveTo>
                    <a:lnTo>
                      <a:pt x="41402" y="63500"/>
                    </a:lnTo>
                    <a:lnTo>
                      <a:pt x="41273" y="76231"/>
                    </a:lnTo>
                    <a:lnTo>
                      <a:pt x="76200" y="76580"/>
                    </a:lnTo>
                    <a:lnTo>
                      <a:pt x="69824" y="63500"/>
                    </a:lnTo>
                    <a:close/>
                  </a:path>
                  <a:path w="76200" h="376554">
                    <a:moveTo>
                      <a:pt x="41402" y="63500"/>
                    </a:moveTo>
                    <a:lnTo>
                      <a:pt x="35052" y="63500"/>
                    </a:lnTo>
                    <a:lnTo>
                      <a:pt x="34924" y="76168"/>
                    </a:lnTo>
                    <a:lnTo>
                      <a:pt x="41273" y="76231"/>
                    </a:lnTo>
                    <a:lnTo>
                      <a:pt x="41402" y="63500"/>
                    </a:lnTo>
                    <a:close/>
                  </a:path>
                  <a:path w="76200" h="376554">
                    <a:moveTo>
                      <a:pt x="38874" y="0"/>
                    </a:moveTo>
                    <a:lnTo>
                      <a:pt x="0" y="75819"/>
                    </a:lnTo>
                    <a:lnTo>
                      <a:pt x="34924" y="76168"/>
                    </a:lnTo>
                    <a:lnTo>
                      <a:pt x="35052" y="63500"/>
                    </a:lnTo>
                    <a:lnTo>
                      <a:pt x="69824" y="63500"/>
                    </a:lnTo>
                    <a:lnTo>
                      <a:pt x="3887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2" name="object 12"/>
              <p:cNvSpPr/>
              <p:nvPr/>
            </p:nvSpPr>
            <p:spPr>
              <a:xfrm>
                <a:off x="1885" y="5812"/>
                <a:ext cx="120" cy="614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389889">
                    <a:moveTo>
                      <a:pt x="34925" y="313689"/>
                    </a:moveTo>
                    <a:lnTo>
                      <a:pt x="0" y="313689"/>
                    </a:lnTo>
                    <a:lnTo>
                      <a:pt x="38100" y="389889"/>
                    </a:lnTo>
                    <a:lnTo>
                      <a:pt x="69850" y="326389"/>
                    </a:lnTo>
                    <a:lnTo>
                      <a:pt x="34925" y="326389"/>
                    </a:lnTo>
                    <a:lnTo>
                      <a:pt x="34925" y="313689"/>
                    </a:lnTo>
                    <a:close/>
                  </a:path>
                  <a:path w="76200" h="389889">
                    <a:moveTo>
                      <a:pt x="41275" y="0"/>
                    </a:moveTo>
                    <a:lnTo>
                      <a:pt x="34925" y="0"/>
                    </a:lnTo>
                    <a:lnTo>
                      <a:pt x="34925" y="326389"/>
                    </a:lnTo>
                    <a:lnTo>
                      <a:pt x="41275" y="326389"/>
                    </a:lnTo>
                    <a:lnTo>
                      <a:pt x="41275" y="0"/>
                    </a:lnTo>
                    <a:close/>
                  </a:path>
                  <a:path w="76200" h="389889">
                    <a:moveTo>
                      <a:pt x="76200" y="313689"/>
                    </a:moveTo>
                    <a:lnTo>
                      <a:pt x="41275" y="313689"/>
                    </a:lnTo>
                    <a:lnTo>
                      <a:pt x="41275" y="326389"/>
                    </a:lnTo>
                    <a:lnTo>
                      <a:pt x="69850" y="326389"/>
                    </a:lnTo>
                    <a:lnTo>
                      <a:pt x="76200" y="31368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3" name="object 13"/>
              <p:cNvSpPr/>
              <p:nvPr/>
            </p:nvSpPr>
            <p:spPr>
              <a:xfrm>
                <a:off x="2115" y="6504"/>
                <a:ext cx="2538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1611630" h="76200">
                    <a:moveTo>
                      <a:pt x="606425" y="34925"/>
                    </a:moveTo>
                    <a:lnTo>
                      <a:pt x="76200" y="34925"/>
                    </a:lnTo>
                    <a:lnTo>
                      <a:pt x="76200" y="0"/>
                    </a:lnTo>
                    <a:lnTo>
                      <a:pt x="0" y="38100"/>
                    </a:lnTo>
                    <a:lnTo>
                      <a:pt x="76200" y="76200"/>
                    </a:lnTo>
                    <a:lnTo>
                      <a:pt x="76200" y="41275"/>
                    </a:lnTo>
                    <a:lnTo>
                      <a:pt x="606425" y="41275"/>
                    </a:lnTo>
                    <a:lnTo>
                      <a:pt x="606425" y="34925"/>
                    </a:lnTo>
                    <a:close/>
                  </a:path>
                  <a:path w="1611630" h="76200">
                    <a:moveTo>
                      <a:pt x="1611630" y="38100"/>
                    </a:moveTo>
                    <a:lnTo>
                      <a:pt x="1605280" y="34925"/>
                    </a:lnTo>
                    <a:lnTo>
                      <a:pt x="1535430" y="0"/>
                    </a:lnTo>
                    <a:lnTo>
                      <a:pt x="1535430" y="34925"/>
                    </a:lnTo>
                    <a:lnTo>
                      <a:pt x="831850" y="34925"/>
                    </a:lnTo>
                    <a:lnTo>
                      <a:pt x="831850" y="41275"/>
                    </a:lnTo>
                    <a:lnTo>
                      <a:pt x="1535430" y="41275"/>
                    </a:lnTo>
                    <a:lnTo>
                      <a:pt x="1535430" y="76200"/>
                    </a:lnTo>
                    <a:lnTo>
                      <a:pt x="1605280" y="41275"/>
                    </a:lnTo>
                    <a:lnTo>
                      <a:pt x="1611630" y="381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/>
            </p:txBody>
          </p:sp>
        </p:grpSp>
        <p:sp>
          <p:nvSpPr>
            <p:cNvPr id="15" name="object 10"/>
            <p:cNvSpPr txBox="1"/>
            <p:nvPr/>
          </p:nvSpPr>
          <p:spPr>
            <a:xfrm>
              <a:off x="3060" y="6411"/>
              <a:ext cx="266" cy="1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100" b="1" dirty="0">
                  <a:latin typeface="Calibri" panose="020F0502020204030204"/>
                  <a:cs typeface="Calibri" panose="020F0502020204030204"/>
                </a:rPr>
                <a:t>64</a:t>
              </a:r>
              <a:endParaRPr sz="1100">
                <a:latin typeface="Calibri" panose="020F0502020204030204"/>
                <a:cs typeface="Calibri" panose="020F0502020204030204"/>
              </a:endParaRPr>
            </a:p>
          </p:txBody>
        </p:sp>
      </p:grpSp>
      <p:pic>
        <p:nvPicPr>
          <p:cNvPr id="1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9370" y="4841240"/>
            <a:ext cx="2999740" cy="188658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810760" y="4116070"/>
            <a:ext cx="3923030" cy="2534920"/>
            <a:chOff x="8092" y="5897"/>
            <a:chExt cx="6027" cy="4400"/>
          </a:xfrm>
        </p:grpSpPr>
        <p:grpSp>
          <p:nvGrpSpPr>
            <p:cNvPr id="23" name="组合 22"/>
            <p:cNvGrpSpPr/>
            <p:nvPr/>
          </p:nvGrpSpPr>
          <p:grpSpPr>
            <a:xfrm>
              <a:off x="11745" y="5897"/>
              <a:ext cx="2375" cy="4401"/>
              <a:chOff x="11992" y="6538"/>
              <a:chExt cx="1716" cy="2940"/>
            </a:xfrm>
          </p:grpSpPr>
          <p:pic>
            <p:nvPicPr>
              <p:cNvPr id="18" name="object 14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992" y="6538"/>
                <a:ext cx="1159" cy="2940"/>
              </a:xfrm>
              <a:prstGeom prst="rect">
                <a:avLst/>
              </a:prstGeom>
            </p:spPr>
          </p:pic>
          <p:sp>
            <p:nvSpPr>
              <p:cNvPr id="19" name="object 15"/>
              <p:cNvSpPr txBox="1"/>
              <p:nvPr/>
            </p:nvSpPr>
            <p:spPr>
              <a:xfrm>
                <a:off x="13261" y="6887"/>
                <a:ext cx="344" cy="211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100" dirty="0">
                    <a:solidFill>
                      <a:srgbClr val="FF0000"/>
                    </a:solidFill>
                    <a:latin typeface="Calibri" panose="020F0502020204030204"/>
                    <a:cs typeface="Calibri" panose="020F0502020204030204"/>
                  </a:rPr>
                  <a:t>red</a:t>
                </a:r>
                <a:endParaRPr sz="11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20" name="object 16"/>
              <p:cNvSpPr txBox="1"/>
              <p:nvPr/>
            </p:nvSpPr>
            <p:spPr>
              <a:xfrm>
                <a:off x="13151" y="7782"/>
                <a:ext cx="557" cy="2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rgbClr val="00AF50"/>
                    </a:solidFill>
                    <a:latin typeface="Calibri" panose="020F0502020204030204"/>
                    <a:cs typeface="Calibri" panose="020F0502020204030204"/>
                  </a:rPr>
                  <a:t>g</a:t>
                </a:r>
                <a:r>
                  <a:rPr sz="1100" dirty="0">
                    <a:solidFill>
                      <a:srgbClr val="00AF50"/>
                    </a:solidFill>
                    <a:latin typeface="Calibri" panose="020F0502020204030204"/>
                    <a:cs typeface="Calibri" panose="020F0502020204030204"/>
                  </a:rPr>
                  <a:t>reen</a:t>
                </a:r>
                <a:endParaRPr sz="11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21" name="object 17"/>
              <p:cNvSpPr txBox="1"/>
              <p:nvPr/>
            </p:nvSpPr>
            <p:spPr>
              <a:xfrm>
                <a:off x="13163" y="8798"/>
                <a:ext cx="431" cy="2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rgbClr val="006FC0"/>
                    </a:solidFill>
                    <a:latin typeface="Calibri" panose="020F0502020204030204"/>
                    <a:cs typeface="Calibri" panose="020F0502020204030204"/>
                  </a:rPr>
                  <a:t>b</a:t>
                </a:r>
                <a:r>
                  <a:rPr sz="1100" dirty="0">
                    <a:solidFill>
                      <a:srgbClr val="006FC0"/>
                    </a:solidFill>
                    <a:latin typeface="Calibri" panose="020F0502020204030204"/>
                    <a:cs typeface="Calibri" panose="020F0502020204030204"/>
                  </a:rPr>
                  <a:t>l</a:t>
                </a:r>
                <a:r>
                  <a:rPr sz="1100" spc="-5" dirty="0">
                    <a:solidFill>
                      <a:srgbClr val="006FC0"/>
                    </a:solidFill>
                    <a:latin typeface="Calibri" panose="020F0502020204030204"/>
                    <a:cs typeface="Calibri" panose="020F0502020204030204"/>
                  </a:rPr>
                  <a:t>u</a:t>
                </a:r>
                <a:r>
                  <a:rPr sz="1100" dirty="0">
                    <a:solidFill>
                      <a:srgbClr val="006FC0"/>
                    </a:solidFill>
                    <a:latin typeface="Calibri" panose="020F0502020204030204"/>
                    <a:cs typeface="Calibri" panose="020F0502020204030204"/>
                  </a:rPr>
                  <a:t>e</a:t>
                </a:r>
                <a:endParaRPr sz="1100">
                  <a:latin typeface="Calibri" panose="020F0502020204030204"/>
                  <a:cs typeface="Calibri" panose="020F0502020204030204"/>
                </a:endParaRPr>
              </a:p>
            </p:txBody>
          </p:sp>
        </p:grpSp>
        <p:sp>
          <p:nvSpPr>
            <p:cNvPr id="24" name="object 3"/>
            <p:cNvSpPr/>
            <p:nvPr/>
          </p:nvSpPr>
          <p:spPr>
            <a:xfrm>
              <a:off x="8092" y="7802"/>
              <a:ext cx="3384" cy="200"/>
            </a:xfrm>
            <a:custGeom>
              <a:avLst/>
              <a:gdLst/>
              <a:ahLst/>
              <a:cxnLst/>
              <a:rect l="l" t="t" r="r" b="b"/>
              <a:pathLst>
                <a:path w="2148840" h="127000">
                  <a:moveTo>
                    <a:pt x="2072640" y="63500"/>
                  </a:moveTo>
                  <a:lnTo>
                    <a:pt x="2021840" y="127000"/>
                  </a:lnTo>
                  <a:lnTo>
                    <a:pt x="2136140" y="69850"/>
                  </a:lnTo>
                  <a:lnTo>
                    <a:pt x="2072640" y="69850"/>
                  </a:lnTo>
                  <a:lnTo>
                    <a:pt x="2072640" y="63500"/>
                  </a:lnTo>
                  <a:close/>
                </a:path>
                <a:path w="2148840" h="127000">
                  <a:moveTo>
                    <a:pt x="2067560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2067560" y="69850"/>
                  </a:lnTo>
                  <a:lnTo>
                    <a:pt x="2072640" y="63500"/>
                  </a:lnTo>
                  <a:lnTo>
                    <a:pt x="2067560" y="57150"/>
                  </a:lnTo>
                  <a:close/>
                </a:path>
                <a:path w="2148840" h="127000">
                  <a:moveTo>
                    <a:pt x="2136140" y="57150"/>
                  </a:moveTo>
                  <a:lnTo>
                    <a:pt x="2072640" y="57150"/>
                  </a:lnTo>
                  <a:lnTo>
                    <a:pt x="2072640" y="69850"/>
                  </a:lnTo>
                  <a:lnTo>
                    <a:pt x="2136140" y="69850"/>
                  </a:lnTo>
                  <a:lnTo>
                    <a:pt x="2148840" y="63500"/>
                  </a:lnTo>
                  <a:lnTo>
                    <a:pt x="2136140" y="57150"/>
                  </a:lnTo>
                  <a:close/>
                </a:path>
                <a:path w="2148840" h="127000">
                  <a:moveTo>
                    <a:pt x="2021840" y="0"/>
                  </a:moveTo>
                  <a:lnTo>
                    <a:pt x="2072640" y="63500"/>
                  </a:lnTo>
                  <a:lnTo>
                    <a:pt x="2072640" y="57150"/>
                  </a:lnTo>
                  <a:lnTo>
                    <a:pt x="2136140" y="57150"/>
                  </a:lnTo>
                  <a:lnTo>
                    <a:pt x="20218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330" dirty="0">
                <a:latin typeface="Calibri" panose="020F0502020204030204"/>
                <a:cs typeface="Calibri" panose="020F0502020204030204"/>
                <a:sym typeface="+mn-ea"/>
              </a:rPr>
              <a:t>Notat</a:t>
            </a:r>
            <a:r>
              <a:rPr spc="165" dirty="0">
                <a:latin typeface="Calibri" panose="020F0502020204030204"/>
                <a:cs typeface="Calibri" panose="020F0502020204030204"/>
                <a:sym typeface="+mn-ea"/>
              </a:rPr>
              <a:t>i</a:t>
            </a:r>
            <a:r>
              <a:rPr spc="130" dirty="0">
                <a:latin typeface="Calibri" panose="020F0502020204030204"/>
                <a:cs typeface="Calibri" panose="020F0502020204030204"/>
                <a:sym typeface="+mn-ea"/>
              </a:rPr>
              <a:t>on</a:t>
            </a:r>
            <a:br>
              <a:rPr>
                <a:latin typeface="Calibri" panose="020F0502020204030204"/>
                <a:cs typeface="Calibri" panose="020F0502020204030204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Sample    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Training sample Set and Test Sample Set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Matrix of Samples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Logistics Regression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pc="305" dirty="0">
                <a:latin typeface="Calibri" panose="020F0502020204030204"/>
                <a:cs typeface="Calibri" panose="020F0502020204030204"/>
                <a:sym typeface="+mn-ea"/>
              </a:rPr>
              <a:t>Classification</a:t>
            </a:r>
            <a:r>
              <a:rPr lang="en-US" altLang="zh-CN"/>
              <a:t> problem</a:t>
            </a:r>
            <a:endParaRPr lang="en-US" altLang="zh-CN"/>
          </a:p>
        </p:txBody>
      </p:sp>
      <p:pic>
        <p:nvPicPr>
          <p:cNvPr id="5" name="图片 4" descr="ws_BF59.tmp"/>
          <p:cNvPicPr/>
          <p:nvPr/>
        </p:nvPicPr>
        <p:blipFill>
          <a:blip r:embed="rId1" cstate="print"/>
          <a:srcRect l="6799" t="14287" r="51125" b="36343"/>
          <a:stretch>
            <a:fillRect/>
          </a:stretch>
        </p:blipFill>
        <p:spPr>
          <a:xfrm>
            <a:off x="9227820" y="3714750"/>
            <a:ext cx="2406015" cy="2117725"/>
          </a:xfrm>
          <a:prstGeom prst="rect">
            <a:avLst/>
          </a:prstGeom>
        </p:spPr>
      </p:pic>
      <p:pic>
        <p:nvPicPr>
          <p:cNvPr id="4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820" y="1875155"/>
            <a:ext cx="2406650" cy="159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Logistic Regression：cost function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Loss function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Cost function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965" y="2338070"/>
            <a:ext cx="4981575" cy="600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65" y="2861945"/>
            <a:ext cx="6315075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30" y="3502660"/>
            <a:ext cx="3689350" cy="661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335" y="4378960"/>
            <a:ext cx="6162675" cy="60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335" y="5590540"/>
            <a:ext cx="882015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125" dirty="0">
                <a:latin typeface="Georgia" panose="02040502050405020303"/>
                <a:cs typeface="Georgia" panose="02040502050405020303"/>
                <a:sym typeface="+mn-ea"/>
              </a:rPr>
              <a:t>Gradient</a:t>
            </a:r>
            <a:r>
              <a:rPr spc="130" dirty="0">
                <a:latin typeface="Georgia" panose="02040502050405020303"/>
                <a:cs typeface="Georgia" panose="02040502050405020303"/>
                <a:sym typeface="+mn-ea"/>
              </a:rPr>
              <a:t> </a:t>
            </a:r>
            <a:r>
              <a:rPr spc="85" dirty="0">
                <a:latin typeface="Georgia" panose="02040502050405020303"/>
                <a:cs typeface="Georgia" panose="02040502050405020303"/>
                <a:sym typeface="+mn-ea"/>
              </a:rPr>
              <a:t>Descent</a:t>
            </a:r>
            <a:endParaRPr lang="zh-CN" altLang="en-US"/>
          </a:p>
        </p:txBody>
      </p:sp>
      <p:grpSp>
        <p:nvGrpSpPr>
          <p:cNvPr id="42" name="object 42"/>
          <p:cNvGrpSpPr/>
          <p:nvPr/>
        </p:nvGrpSpPr>
        <p:grpSpPr>
          <a:xfrm>
            <a:off x="1058545" y="3684270"/>
            <a:ext cx="4557395" cy="3103245"/>
            <a:chOff x="1167383" y="3724655"/>
            <a:chExt cx="4154804" cy="2828925"/>
          </a:xfrm>
        </p:grpSpPr>
        <p:pic>
          <p:nvPicPr>
            <p:cNvPr id="43" name="object 4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40582" y="4105655"/>
              <a:ext cx="2745820" cy="213032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167384" y="3724655"/>
              <a:ext cx="4154804" cy="2828925"/>
            </a:xfrm>
            <a:custGeom>
              <a:avLst/>
              <a:gdLst/>
              <a:ahLst/>
              <a:cxnLst/>
              <a:rect l="l" t="t" r="r" b="b"/>
              <a:pathLst>
                <a:path w="4154804" h="2828925">
                  <a:moveTo>
                    <a:pt x="1411732" y="126492"/>
                  </a:moveTo>
                  <a:lnTo>
                    <a:pt x="1405509" y="114300"/>
                  </a:lnTo>
                  <a:lnTo>
                    <a:pt x="1347216" y="0"/>
                  </a:lnTo>
                  <a:lnTo>
                    <a:pt x="1284732" y="127508"/>
                  </a:lnTo>
                  <a:lnTo>
                    <a:pt x="1341843" y="127063"/>
                  </a:lnTo>
                  <a:lnTo>
                    <a:pt x="1354048" y="1682661"/>
                  </a:lnTo>
                  <a:lnTo>
                    <a:pt x="93141" y="2741942"/>
                  </a:lnTo>
                  <a:lnTo>
                    <a:pt x="56400" y="2698165"/>
                  </a:lnTo>
                  <a:lnTo>
                    <a:pt x="0" y="2828480"/>
                  </a:lnTo>
                  <a:lnTo>
                    <a:pt x="138049" y="2795409"/>
                  </a:lnTo>
                  <a:lnTo>
                    <a:pt x="108165" y="2759824"/>
                  </a:lnTo>
                  <a:lnTo>
                    <a:pt x="101307" y="2751671"/>
                  </a:lnTo>
                  <a:lnTo>
                    <a:pt x="1364615" y="1690370"/>
                  </a:lnTo>
                  <a:lnTo>
                    <a:pt x="1360538" y="1685607"/>
                  </a:lnTo>
                  <a:lnTo>
                    <a:pt x="1366774" y="1685544"/>
                  </a:lnTo>
                  <a:lnTo>
                    <a:pt x="1354543" y="126961"/>
                  </a:lnTo>
                  <a:lnTo>
                    <a:pt x="1411732" y="126492"/>
                  </a:lnTo>
                  <a:close/>
                </a:path>
                <a:path w="4154804" h="2828925">
                  <a:moveTo>
                    <a:pt x="4154805" y="2352611"/>
                  </a:moveTo>
                  <a:lnTo>
                    <a:pt x="4130852" y="2332698"/>
                  </a:lnTo>
                  <a:lnTo>
                    <a:pt x="4045585" y="2261793"/>
                  </a:lnTo>
                  <a:lnTo>
                    <a:pt x="4032554" y="2317432"/>
                  </a:lnTo>
                  <a:lnTo>
                    <a:pt x="1363853" y="1691513"/>
                  </a:lnTo>
                  <a:lnTo>
                    <a:pt x="1361059" y="1703959"/>
                  </a:lnTo>
                  <a:lnTo>
                    <a:pt x="4029659" y="2329802"/>
                  </a:lnTo>
                  <a:lnTo>
                    <a:pt x="4016629" y="2385441"/>
                  </a:lnTo>
                  <a:lnTo>
                    <a:pt x="4154805" y="2352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5" y="2813685"/>
            <a:ext cx="7752715" cy="8705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2381885"/>
            <a:ext cx="4981575" cy="600075"/>
          </a:xfrm>
          <a:prstGeom prst="rect">
            <a:avLst/>
          </a:prstGeom>
        </p:spPr>
      </p:pic>
      <p:sp>
        <p:nvSpPr>
          <p:cNvPr id="18" name="object 3"/>
          <p:cNvSpPr/>
          <p:nvPr/>
        </p:nvSpPr>
        <p:spPr>
          <a:xfrm>
            <a:off x="6866255" y="4132452"/>
            <a:ext cx="4485005" cy="2275205"/>
          </a:xfrm>
          <a:custGeom>
            <a:avLst/>
            <a:gdLst/>
            <a:ahLst/>
            <a:cxnLst/>
            <a:rect l="l" t="t" r="r" b="b"/>
            <a:pathLst>
              <a:path w="4485005" h="2275204">
                <a:moveTo>
                  <a:pt x="4484878" y="2164080"/>
                </a:moveTo>
                <a:lnTo>
                  <a:pt x="4472140" y="2157730"/>
                </a:lnTo>
                <a:lnTo>
                  <a:pt x="4357878" y="2100707"/>
                </a:lnTo>
                <a:lnTo>
                  <a:pt x="4357929" y="2157742"/>
                </a:lnTo>
                <a:lnTo>
                  <a:pt x="155702" y="2159939"/>
                </a:lnTo>
                <a:lnTo>
                  <a:pt x="155702" y="127000"/>
                </a:lnTo>
                <a:lnTo>
                  <a:pt x="212852" y="127000"/>
                </a:lnTo>
                <a:lnTo>
                  <a:pt x="206502" y="114300"/>
                </a:lnTo>
                <a:lnTo>
                  <a:pt x="149352" y="0"/>
                </a:lnTo>
                <a:lnTo>
                  <a:pt x="85852" y="127000"/>
                </a:lnTo>
                <a:lnTo>
                  <a:pt x="143002" y="127000"/>
                </a:lnTo>
                <a:lnTo>
                  <a:pt x="143002" y="2159952"/>
                </a:lnTo>
                <a:lnTo>
                  <a:pt x="0" y="2160016"/>
                </a:lnTo>
                <a:lnTo>
                  <a:pt x="0" y="2172716"/>
                </a:lnTo>
                <a:lnTo>
                  <a:pt x="143002" y="2172652"/>
                </a:lnTo>
                <a:lnTo>
                  <a:pt x="143002" y="2274951"/>
                </a:lnTo>
                <a:lnTo>
                  <a:pt x="155702" y="2274951"/>
                </a:lnTo>
                <a:lnTo>
                  <a:pt x="155702" y="2172639"/>
                </a:lnTo>
                <a:lnTo>
                  <a:pt x="4357941" y="2170442"/>
                </a:lnTo>
                <a:lnTo>
                  <a:pt x="4358005" y="2227707"/>
                </a:lnTo>
                <a:lnTo>
                  <a:pt x="4484878" y="2164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Computation Graph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example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	J(a,b,c) = 3(a+bc)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Computation Graph：</a:t>
            </a:r>
            <a:r>
              <a:rPr sz="3200" spc="-25" dirty="0">
                <a:latin typeface="Calibri" panose="020F0502020204030204"/>
                <a:cs typeface="Calibri" panose="020F0502020204030204"/>
                <a:sym typeface="+mn-ea"/>
              </a:rPr>
              <a:t>Derivatives </a:t>
            </a:r>
            <a:r>
              <a:rPr sz="3200" dirty="0">
                <a:latin typeface="Calibri" panose="020F0502020204030204"/>
                <a:cs typeface="Calibri" panose="020F0502020204030204"/>
                <a:sym typeface="+mn-ea"/>
              </a:rPr>
              <a:t>with a  </a:t>
            </a:r>
            <a:r>
              <a:rPr sz="3200" spc="-15" dirty="0">
                <a:latin typeface="Calibri" panose="020F0502020204030204"/>
                <a:cs typeface="Calibri" panose="020F0502020204030204"/>
                <a:sym typeface="+mn-ea"/>
              </a:rPr>
              <a:t>Computation</a:t>
            </a:r>
            <a:r>
              <a:rPr sz="3200" spc="-6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3200" spc="-30" dirty="0">
                <a:latin typeface="Calibri" panose="020F0502020204030204"/>
                <a:cs typeface="Calibri" panose="020F0502020204030204"/>
                <a:sym typeface="+mn-ea"/>
              </a:rPr>
              <a:t>Graph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J(a,b,c) = 3(a+bc)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1263015" y="3090545"/>
            <a:ext cx="10172048" cy="1966595"/>
            <a:chOff x="1509" y="4267"/>
            <a:chExt cx="14412" cy="3097"/>
          </a:xfrm>
        </p:grpSpPr>
        <p:sp>
          <p:nvSpPr>
            <p:cNvPr id="13" name="object 3"/>
            <p:cNvSpPr/>
            <p:nvPr/>
          </p:nvSpPr>
          <p:spPr>
            <a:xfrm>
              <a:off x="3589" y="4729"/>
              <a:ext cx="4746" cy="942"/>
            </a:xfrm>
            <a:custGeom>
              <a:avLst/>
              <a:gdLst/>
              <a:ahLst/>
              <a:cxnLst/>
              <a:rect l="l" t="t" r="r" b="b"/>
              <a:pathLst>
                <a:path w="3013710" h="598169">
                  <a:moveTo>
                    <a:pt x="2887408" y="541901"/>
                  </a:moveTo>
                  <a:lnTo>
                    <a:pt x="2877058" y="598170"/>
                  </a:lnTo>
                  <a:lnTo>
                    <a:pt x="3013456" y="558546"/>
                  </a:lnTo>
                  <a:lnTo>
                    <a:pt x="2994385" y="544195"/>
                  </a:lnTo>
                  <a:lnTo>
                    <a:pt x="2899918" y="544195"/>
                  </a:lnTo>
                  <a:lnTo>
                    <a:pt x="2887408" y="541901"/>
                  </a:lnTo>
                  <a:close/>
                </a:path>
                <a:path w="3013710" h="598169">
                  <a:moveTo>
                    <a:pt x="2889697" y="529455"/>
                  </a:moveTo>
                  <a:lnTo>
                    <a:pt x="2887408" y="541901"/>
                  </a:lnTo>
                  <a:lnTo>
                    <a:pt x="2899918" y="544195"/>
                  </a:lnTo>
                  <a:lnTo>
                    <a:pt x="2902204" y="531749"/>
                  </a:lnTo>
                  <a:lnTo>
                    <a:pt x="2889697" y="529455"/>
                  </a:lnTo>
                  <a:close/>
                </a:path>
                <a:path w="3013710" h="598169">
                  <a:moveTo>
                    <a:pt x="2900045" y="473202"/>
                  </a:moveTo>
                  <a:lnTo>
                    <a:pt x="2889697" y="529455"/>
                  </a:lnTo>
                  <a:lnTo>
                    <a:pt x="2902204" y="531749"/>
                  </a:lnTo>
                  <a:lnTo>
                    <a:pt x="2899918" y="544195"/>
                  </a:lnTo>
                  <a:lnTo>
                    <a:pt x="2994385" y="544195"/>
                  </a:lnTo>
                  <a:lnTo>
                    <a:pt x="2900045" y="473202"/>
                  </a:lnTo>
                  <a:close/>
                </a:path>
                <a:path w="3013710" h="598169">
                  <a:moveTo>
                    <a:pt x="2285" y="0"/>
                  </a:moveTo>
                  <a:lnTo>
                    <a:pt x="0" y="12446"/>
                  </a:lnTo>
                  <a:lnTo>
                    <a:pt x="2887408" y="541901"/>
                  </a:lnTo>
                  <a:lnTo>
                    <a:pt x="2889697" y="529455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4"/>
            <p:cNvSpPr/>
            <p:nvPr/>
          </p:nvSpPr>
          <p:spPr>
            <a:xfrm>
              <a:off x="3588" y="5869"/>
              <a:ext cx="1288" cy="454"/>
            </a:xfrm>
            <a:custGeom>
              <a:avLst/>
              <a:gdLst/>
              <a:ahLst/>
              <a:cxnLst/>
              <a:rect l="l" t="t" r="r" b="b"/>
              <a:pathLst>
                <a:path w="817880" h="288289">
                  <a:moveTo>
                    <a:pt x="694555" y="233516"/>
                  </a:moveTo>
                  <a:lnTo>
                    <a:pt x="677163" y="288035"/>
                  </a:lnTo>
                  <a:lnTo>
                    <a:pt x="817371" y="266064"/>
                  </a:lnTo>
                  <a:lnTo>
                    <a:pt x="787934" y="237362"/>
                  </a:lnTo>
                  <a:lnTo>
                    <a:pt x="706627" y="237362"/>
                  </a:lnTo>
                  <a:lnTo>
                    <a:pt x="694555" y="233516"/>
                  </a:lnTo>
                  <a:close/>
                </a:path>
                <a:path w="817880" h="288289">
                  <a:moveTo>
                    <a:pt x="698401" y="221460"/>
                  </a:moveTo>
                  <a:lnTo>
                    <a:pt x="694555" y="233516"/>
                  </a:lnTo>
                  <a:lnTo>
                    <a:pt x="706627" y="237362"/>
                  </a:lnTo>
                  <a:lnTo>
                    <a:pt x="710438" y="225297"/>
                  </a:lnTo>
                  <a:lnTo>
                    <a:pt x="698401" y="221460"/>
                  </a:lnTo>
                  <a:close/>
                </a:path>
                <a:path w="817880" h="288289">
                  <a:moveTo>
                    <a:pt x="715771" y="167004"/>
                  </a:moveTo>
                  <a:lnTo>
                    <a:pt x="698401" y="221460"/>
                  </a:lnTo>
                  <a:lnTo>
                    <a:pt x="710438" y="225297"/>
                  </a:lnTo>
                  <a:lnTo>
                    <a:pt x="706627" y="237362"/>
                  </a:lnTo>
                  <a:lnTo>
                    <a:pt x="787934" y="237362"/>
                  </a:lnTo>
                  <a:lnTo>
                    <a:pt x="715771" y="167004"/>
                  </a:lnTo>
                  <a:close/>
                </a:path>
                <a:path w="817880" h="288289">
                  <a:moveTo>
                    <a:pt x="3809" y="0"/>
                  </a:moveTo>
                  <a:lnTo>
                    <a:pt x="0" y="12191"/>
                  </a:lnTo>
                  <a:lnTo>
                    <a:pt x="694555" y="233516"/>
                  </a:lnTo>
                  <a:lnTo>
                    <a:pt x="698401" y="22146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5"/>
            <p:cNvSpPr/>
            <p:nvPr/>
          </p:nvSpPr>
          <p:spPr>
            <a:xfrm>
              <a:off x="3588" y="6529"/>
              <a:ext cx="1288" cy="497"/>
            </a:xfrm>
            <a:custGeom>
              <a:avLst/>
              <a:gdLst/>
              <a:ahLst/>
              <a:cxnLst/>
              <a:rect l="l" t="t" r="r" b="b"/>
              <a:pathLst>
                <a:path w="817880" h="315594">
                  <a:moveTo>
                    <a:pt x="695981" y="53801"/>
                  </a:moveTo>
                  <a:lnTo>
                    <a:pt x="0" y="303276"/>
                  </a:lnTo>
                  <a:lnTo>
                    <a:pt x="4318" y="315214"/>
                  </a:lnTo>
                  <a:lnTo>
                    <a:pt x="700272" y="65749"/>
                  </a:lnTo>
                  <a:lnTo>
                    <a:pt x="695981" y="53801"/>
                  </a:lnTo>
                  <a:close/>
                </a:path>
                <a:path w="817880" h="315594">
                  <a:moveTo>
                    <a:pt x="786441" y="49530"/>
                  </a:moveTo>
                  <a:lnTo>
                    <a:pt x="707898" y="49530"/>
                  </a:lnTo>
                  <a:lnTo>
                    <a:pt x="712216" y="61468"/>
                  </a:lnTo>
                  <a:lnTo>
                    <a:pt x="700272" y="65749"/>
                  </a:lnTo>
                  <a:lnTo>
                    <a:pt x="719582" y="119507"/>
                  </a:lnTo>
                  <a:lnTo>
                    <a:pt x="786441" y="49530"/>
                  </a:lnTo>
                  <a:close/>
                </a:path>
                <a:path w="817880" h="315594">
                  <a:moveTo>
                    <a:pt x="707898" y="49530"/>
                  </a:moveTo>
                  <a:lnTo>
                    <a:pt x="695981" y="53801"/>
                  </a:lnTo>
                  <a:lnTo>
                    <a:pt x="700272" y="65749"/>
                  </a:lnTo>
                  <a:lnTo>
                    <a:pt x="712216" y="61468"/>
                  </a:lnTo>
                  <a:lnTo>
                    <a:pt x="707898" y="49530"/>
                  </a:lnTo>
                  <a:close/>
                </a:path>
                <a:path w="817880" h="315594">
                  <a:moveTo>
                    <a:pt x="676656" y="0"/>
                  </a:moveTo>
                  <a:lnTo>
                    <a:pt x="695981" y="53801"/>
                  </a:lnTo>
                  <a:lnTo>
                    <a:pt x="707898" y="49530"/>
                  </a:lnTo>
                  <a:lnTo>
                    <a:pt x="786441" y="49530"/>
                  </a:lnTo>
                  <a:lnTo>
                    <a:pt x="817626" y="16891"/>
                  </a:lnTo>
                  <a:lnTo>
                    <a:pt x="676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6"/>
            <p:cNvSpPr txBox="1"/>
            <p:nvPr/>
          </p:nvSpPr>
          <p:spPr>
            <a:xfrm>
              <a:off x="5019" y="5958"/>
              <a:ext cx="2104" cy="834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marL="198755">
                <a:lnSpc>
                  <a:spcPct val="100000"/>
                </a:lnSpc>
                <a:spcBef>
                  <a:spcPts val="295"/>
                </a:spcBef>
              </a:pPr>
              <a:r>
                <a:rPr sz="3200" spc="80" dirty="0">
                  <a:latin typeface="Cambria Math" panose="02040503050406030204"/>
                  <a:cs typeface="Cambria Math" panose="02040503050406030204"/>
                </a:rPr>
                <a:t>𝑢</a:t>
              </a:r>
              <a:r>
                <a:rPr sz="2400" spc="80" dirty="0">
                  <a:latin typeface="Calibri" panose="020F0502020204030204"/>
                  <a:cs typeface="Calibri" panose="020F0502020204030204"/>
                </a:rPr>
                <a:t>=</a:t>
              </a:r>
              <a:r>
                <a:rPr lang="en-US" sz="3200" spc="80" dirty="0">
                  <a:latin typeface="Cambria Math" panose="02040503050406030204"/>
                  <a:cs typeface="Cambria Math" panose="02040503050406030204"/>
                </a:rPr>
                <a:t>b</a:t>
              </a:r>
              <a:r>
                <a:rPr sz="3200" spc="80" dirty="0">
                  <a:latin typeface="Cambria Math" panose="02040503050406030204"/>
                  <a:cs typeface="Cambria Math" panose="02040503050406030204"/>
                </a:rPr>
                <a:t>𝑐</a:t>
              </a:r>
              <a:endParaRPr sz="3200">
                <a:latin typeface="Cambria Math" panose="02040503050406030204"/>
                <a:cs typeface="Cambria Math" panose="02040503050406030204"/>
              </a:endParaRPr>
            </a:p>
          </p:txBody>
        </p:sp>
        <p:sp>
          <p:nvSpPr>
            <p:cNvPr id="20" name="object 7"/>
            <p:cNvSpPr/>
            <p:nvPr/>
          </p:nvSpPr>
          <p:spPr>
            <a:xfrm>
              <a:off x="7123" y="5848"/>
              <a:ext cx="1212" cy="450"/>
            </a:xfrm>
            <a:custGeom>
              <a:avLst/>
              <a:gdLst/>
              <a:ahLst/>
              <a:cxnLst/>
              <a:rect l="l" t="t" r="r" b="b"/>
              <a:pathLst>
                <a:path w="769620" h="285750">
                  <a:moveTo>
                    <a:pt x="646864" y="54110"/>
                  </a:moveTo>
                  <a:lnTo>
                    <a:pt x="0" y="273430"/>
                  </a:lnTo>
                  <a:lnTo>
                    <a:pt x="4064" y="285368"/>
                  </a:lnTo>
                  <a:lnTo>
                    <a:pt x="650950" y="66165"/>
                  </a:lnTo>
                  <a:lnTo>
                    <a:pt x="646864" y="54110"/>
                  </a:lnTo>
                  <a:close/>
                </a:path>
                <a:path w="769620" h="285750">
                  <a:moveTo>
                    <a:pt x="738901" y="50037"/>
                  </a:moveTo>
                  <a:lnTo>
                    <a:pt x="658876" y="50037"/>
                  </a:lnTo>
                  <a:lnTo>
                    <a:pt x="662940" y="62102"/>
                  </a:lnTo>
                  <a:lnTo>
                    <a:pt x="650950" y="66165"/>
                  </a:lnTo>
                  <a:lnTo>
                    <a:pt x="669290" y="120268"/>
                  </a:lnTo>
                  <a:lnTo>
                    <a:pt x="738901" y="50037"/>
                  </a:lnTo>
                  <a:close/>
                </a:path>
                <a:path w="769620" h="285750">
                  <a:moveTo>
                    <a:pt x="658876" y="50037"/>
                  </a:moveTo>
                  <a:lnTo>
                    <a:pt x="646864" y="54110"/>
                  </a:lnTo>
                  <a:lnTo>
                    <a:pt x="650950" y="66165"/>
                  </a:lnTo>
                  <a:lnTo>
                    <a:pt x="662940" y="62102"/>
                  </a:lnTo>
                  <a:lnTo>
                    <a:pt x="658876" y="50037"/>
                  </a:lnTo>
                  <a:close/>
                </a:path>
                <a:path w="769620" h="285750">
                  <a:moveTo>
                    <a:pt x="628523" y="0"/>
                  </a:moveTo>
                  <a:lnTo>
                    <a:pt x="646864" y="54110"/>
                  </a:lnTo>
                  <a:lnTo>
                    <a:pt x="658876" y="50037"/>
                  </a:lnTo>
                  <a:lnTo>
                    <a:pt x="738901" y="50037"/>
                  </a:lnTo>
                  <a:lnTo>
                    <a:pt x="769239" y="1943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8"/>
            <p:cNvSpPr txBox="1"/>
            <p:nvPr/>
          </p:nvSpPr>
          <p:spPr>
            <a:xfrm>
              <a:off x="8563" y="5331"/>
              <a:ext cx="3368" cy="834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marL="106045">
                <a:lnSpc>
                  <a:spcPct val="100000"/>
                </a:lnSpc>
                <a:spcBef>
                  <a:spcPts val="295"/>
                </a:spcBef>
              </a:pPr>
              <a:r>
                <a:rPr sz="3200" dirty="0">
                  <a:latin typeface="Cambria Math" panose="02040503050406030204"/>
                  <a:cs typeface="Cambria Math" panose="02040503050406030204"/>
                </a:rPr>
                <a:t>𝑣 = 𝑎 +</a:t>
              </a:r>
              <a:r>
                <a:rPr sz="3200" spc="-240" dirty="0">
                  <a:latin typeface="Cambria Math" panose="02040503050406030204"/>
                  <a:cs typeface="Cambria Math" panose="02040503050406030204"/>
                </a:rPr>
                <a:t> </a:t>
              </a:r>
              <a:r>
                <a:rPr sz="3200" dirty="0">
                  <a:latin typeface="Cambria Math" panose="02040503050406030204"/>
                  <a:cs typeface="Cambria Math" panose="02040503050406030204"/>
                </a:rPr>
                <a:t>𝑢</a:t>
              </a:r>
              <a:endParaRPr sz="3200">
                <a:latin typeface="Cambria Math" panose="02040503050406030204"/>
                <a:cs typeface="Cambria Math" panose="02040503050406030204"/>
              </a:endParaRPr>
            </a:p>
          </p:txBody>
        </p:sp>
        <p:sp>
          <p:nvSpPr>
            <p:cNvPr id="22" name="object 9"/>
            <p:cNvSpPr/>
            <p:nvPr/>
          </p:nvSpPr>
          <p:spPr>
            <a:xfrm>
              <a:off x="12015" y="5656"/>
              <a:ext cx="1155" cy="200"/>
            </a:xfrm>
            <a:custGeom>
              <a:avLst/>
              <a:gdLst/>
              <a:ahLst/>
              <a:cxnLst/>
              <a:rect l="l" t="t" r="r" b="b"/>
              <a:pathLst>
                <a:path w="733425" h="127000">
                  <a:moveTo>
                    <a:pt x="605917" y="0"/>
                  </a:moveTo>
                  <a:lnTo>
                    <a:pt x="605917" y="127000"/>
                  </a:lnTo>
                  <a:lnTo>
                    <a:pt x="720217" y="69850"/>
                  </a:lnTo>
                  <a:lnTo>
                    <a:pt x="618617" y="69850"/>
                  </a:lnTo>
                  <a:lnTo>
                    <a:pt x="618617" y="57150"/>
                  </a:lnTo>
                  <a:lnTo>
                    <a:pt x="720217" y="57150"/>
                  </a:lnTo>
                  <a:lnTo>
                    <a:pt x="605917" y="0"/>
                  </a:lnTo>
                  <a:close/>
                </a:path>
                <a:path w="733425" h="127000">
                  <a:moveTo>
                    <a:pt x="605917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605917" y="69850"/>
                  </a:lnTo>
                  <a:lnTo>
                    <a:pt x="605917" y="57150"/>
                  </a:lnTo>
                  <a:close/>
                </a:path>
                <a:path w="733425" h="127000">
                  <a:moveTo>
                    <a:pt x="720217" y="57150"/>
                  </a:moveTo>
                  <a:lnTo>
                    <a:pt x="618617" y="57150"/>
                  </a:lnTo>
                  <a:lnTo>
                    <a:pt x="618617" y="69850"/>
                  </a:lnTo>
                  <a:lnTo>
                    <a:pt x="720217" y="69850"/>
                  </a:lnTo>
                  <a:lnTo>
                    <a:pt x="732917" y="63500"/>
                  </a:lnTo>
                  <a:lnTo>
                    <a:pt x="720217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10"/>
            <p:cNvSpPr txBox="1"/>
            <p:nvPr/>
          </p:nvSpPr>
          <p:spPr>
            <a:xfrm>
              <a:off x="13256" y="5300"/>
              <a:ext cx="2665" cy="812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23495" rIns="0" bIns="0" rtlCol="0">
              <a:spAutoFit/>
            </a:bodyPr>
            <a:lstStyle/>
            <a:p>
              <a:pPr marL="248285">
                <a:lnSpc>
                  <a:spcPct val="100000"/>
                </a:lnSpc>
                <a:spcBef>
                  <a:spcPts val="185"/>
                </a:spcBef>
              </a:pPr>
              <a:r>
                <a:rPr sz="3200" dirty="0">
                  <a:latin typeface="Cambria Math" panose="02040503050406030204"/>
                  <a:cs typeface="Cambria Math" panose="02040503050406030204"/>
                </a:rPr>
                <a:t>𝐽 =</a:t>
              </a:r>
              <a:r>
                <a:rPr sz="3200" spc="375" dirty="0">
                  <a:latin typeface="Cambria Math" panose="02040503050406030204"/>
                  <a:cs typeface="Cambria Math" panose="02040503050406030204"/>
                </a:rPr>
                <a:t> </a:t>
              </a:r>
              <a:r>
                <a:rPr sz="3200" dirty="0">
                  <a:latin typeface="Cambria Math" panose="02040503050406030204"/>
                  <a:cs typeface="Cambria Math" panose="02040503050406030204"/>
                </a:rPr>
                <a:t>3𝑣</a:t>
              </a:r>
              <a:endParaRPr sz="3200">
                <a:latin typeface="Cambria Math" panose="02040503050406030204"/>
                <a:cs typeface="Cambria Math" panose="02040503050406030204"/>
              </a:endParaRPr>
            </a:p>
          </p:txBody>
        </p:sp>
        <p:sp>
          <p:nvSpPr>
            <p:cNvPr id="24" name="object 14"/>
            <p:cNvSpPr txBox="1"/>
            <p:nvPr/>
          </p:nvSpPr>
          <p:spPr>
            <a:xfrm>
              <a:off x="1509" y="4267"/>
              <a:ext cx="2040" cy="69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spc="-5" dirty="0">
                  <a:latin typeface="Cambria Math" panose="02040503050406030204"/>
                  <a:cs typeface="Cambria Math" panose="02040503050406030204"/>
                </a:rPr>
                <a:t>𝑎 =</a:t>
              </a:r>
              <a:r>
                <a:rPr sz="2800" spc="315" dirty="0">
                  <a:latin typeface="Cambria Math" panose="02040503050406030204"/>
                  <a:cs typeface="Cambria Math" panose="02040503050406030204"/>
                </a:rPr>
                <a:t> </a:t>
              </a:r>
              <a:r>
                <a:rPr sz="2800" spc="-5" dirty="0">
                  <a:latin typeface="Cambria Math" panose="02040503050406030204"/>
                  <a:cs typeface="Cambria Math" panose="02040503050406030204"/>
                </a:rPr>
                <a:t>5</a:t>
              </a:r>
              <a:endParaRPr sz="2800">
                <a:latin typeface="Cambria Math" panose="02040503050406030204"/>
                <a:cs typeface="Cambria Math" panose="02040503050406030204"/>
              </a:endParaRPr>
            </a:p>
          </p:txBody>
        </p:sp>
        <p:sp>
          <p:nvSpPr>
            <p:cNvPr id="25" name="object 15"/>
            <p:cNvSpPr txBox="1"/>
            <p:nvPr/>
          </p:nvSpPr>
          <p:spPr>
            <a:xfrm>
              <a:off x="1509" y="5506"/>
              <a:ext cx="2040" cy="185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800" spc="-5" dirty="0">
                  <a:latin typeface="Cambria Math" panose="02040503050406030204"/>
                  <a:cs typeface="Cambria Math" panose="02040503050406030204"/>
                </a:rPr>
                <a:t>𝑏 =</a:t>
              </a:r>
              <a:r>
                <a:rPr sz="2800" spc="295" dirty="0">
                  <a:latin typeface="Cambria Math" panose="02040503050406030204"/>
                  <a:cs typeface="Cambria Math" panose="02040503050406030204"/>
                </a:rPr>
                <a:t> </a:t>
              </a:r>
              <a:r>
                <a:rPr sz="2800" spc="-5" dirty="0">
                  <a:latin typeface="Cambria Math" panose="02040503050406030204"/>
                  <a:cs typeface="Cambria Math" panose="02040503050406030204"/>
                </a:rPr>
                <a:t>3</a:t>
              </a:r>
              <a:endParaRPr sz="2800">
                <a:latin typeface="Cambria Math" panose="02040503050406030204"/>
                <a:cs typeface="Cambria Math" panose="02040503050406030204"/>
              </a:endParaRPr>
            </a:p>
            <a:p>
              <a:pPr marL="37465">
                <a:lnSpc>
                  <a:spcPct val="100000"/>
                </a:lnSpc>
                <a:spcBef>
                  <a:spcPts val="2390"/>
                </a:spcBef>
              </a:pPr>
              <a:r>
                <a:rPr sz="2800" spc="-5" dirty="0">
                  <a:latin typeface="Cambria Math" panose="02040503050406030204"/>
                  <a:cs typeface="Cambria Math" panose="02040503050406030204"/>
                </a:rPr>
                <a:t>𝑐 =</a:t>
              </a:r>
              <a:r>
                <a:rPr sz="2800" spc="315" dirty="0">
                  <a:latin typeface="Cambria Math" panose="02040503050406030204"/>
                  <a:cs typeface="Cambria Math" panose="02040503050406030204"/>
                </a:rPr>
                <a:t> </a:t>
              </a:r>
              <a:r>
                <a:rPr sz="2800" spc="-5" dirty="0">
                  <a:latin typeface="Cambria Math" panose="02040503050406030204"/>
                  <a:cs typeface="Cambria Math" panose="02040503050406030204"/>
                </a:rPr>
                <a:t>2</a:t>
              </a:r>
              <a:endParaRPr sz="2800">
                <a:latin typeface="Cambria Math" panose="02040503050406030204"/>
                <a:cs typeface="Cambria Math" panose="0204050305040603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 spc="170" dirty="0">
                <a:latin typeface="Cambria Math" panose="02040503050406030204"/>
                <a:cs typeface="Cambria Math" panose="02040503050406030204"/>
                <a:sym typeface="+mn-ea"/>
              </a:rPr>
              <a:t>Logistic </a:t>
            </a:r>
            <a:r>
              <a:rPr b="0" spc="110" dirty="0">
                <a:latin typeface="Cambria Math" panose="02040503050406030204"/>
                <a:cs typeface="Cambria Math" panose="02040503050406030204"/>
                <a:sym typeface="+mn-ea"/>
              </a:rPr>
              <a:t>regression</a:t>
            </a:r>
            <a:r>
              <a:rPr b="0" spc="240" dirty="0">
                <a:latin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b="0" spc="114" dirty="0">
                <a:latin typeface="Cambria Math" panose="02040503050406030204"/>
                <a:cs typeface="Cambria Math" panose="02040503050406030204"/>
                <a:sym typeface="+mn-ea"/>
              </a:rPr>
              <a:t>recap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8400" y="2381250"/>
            <a:ext cx="7198360" cy="1598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AI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16" name="bg 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23010" y="2762250"/>
            <a:ext cx="4819650" cy="3219450"/>
          </a:xfrm>
          <a:prstGeom prst="rect">
            <a:avLst/>
          </a:prstGeom>
        </p:spPr>
      </p:pic>
      <p:sp>
        <p:nvSpPr>
          <p:cNvPr id="5" name="object 2"/>
          <p:cNvSpPr txBox="1"/>
          <p:nvPr/>
        </p:nvSpPr>
        <p:spPr>
          <a:xfrm>
            <a:off x="6153785" y="2402205"/>
            <a:ext cx="5821680" cy="3939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 algn="l">
              <a:lnSpc>
                <a:spcPct val="100000"/>
              </a:lnSpc>
              <a:spcBef>
                <a:spcPts val="13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spc="12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AI </a:t>
            </a:r>
            <a:r>
              <a:rPr sz="2800" spc="17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00" spc="26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24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800" spc="-23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16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Electricity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3535" algn="l">
              <a:lnSpc>
                <a:spcPct val="102000"/>
              </a:lnSpc>
              <a:spcBef>
                <a:spcPts val="2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spc="16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Electricity </a:t>
            </a:r>
            <a:r>
              <a:rPr sz="2800" spc="30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had </a:t>
            </a:r>
            <a:r>
              <a:rPr sz="2800" spc="13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once </a:t>
            </a:r>
            <a:r>
              <a:rPr sz="2800" spc="229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transformed  </a:t>
            </a:r>
            <a:r>
              <a:rPr sz="2800" spc="19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countless </a:t>
            </a:r>
            <a:r>
              <a:rPr sz="2800" spc="21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industries: </a:t>
            </a:r>
            <a:r>
              <a:rPr sz="2800" spc="229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transportation,  manufacturing, healthcare,  </a:t>
            </a:r>
            <a:r>
              <a:rPr sz="2800" spc="19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communications, </a:t>
            </a:r>
            <a:r>
              <a:rPr sz="2800" spc="30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1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204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10"/>
              </a:spcBef>
              <a:buClr>
                <a:srgbClr val="252525"/>
              </a:buClr>
              <a:buFont typeface="Arial" panose="020B0604020202020204"/>
              <a:buChar char="•"/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55600" marR="270510" indent="-343535" algn="l">
              <a:lnSpc>
                <a:spcPct val="100000"/>
              </a:lnSpc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2800" spc="12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2800" spc="3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14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800" spc="7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18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2800" spc="6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21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bring</a:t>
            </a:r>
            <a:r>
              <a:rPr sz="2800" spc="5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25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800" spc="2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33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7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21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equally  </a:t>
            </a:r>
            <a:r>
              <a:rPr sz="2800" spc="14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big</a:t>
            </a:r>
            <a:r>
              <a:rPr sz="2800" spc="6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22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transformation.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 spc="170" dirty="0">
                <a:latin typeface="Cambria Math" panose="02040503050406030204"/>
                <a:cs typeface="Cambria Math" panose="02040503050406030204"/>
                <a:sym typeface="+mn-ea"/>
              </a:rPr>
              <a:t>Logistic </a:t>
            </a:r>
            <a:r>
              <a:rPr b="0" spc="110" dirty="0">
                <a:latin typeface="Cambria Math" panose="02040503050406030204"/>
                <a:cs typeface="Cambria Math" panose="02040503050406030204"/>
                <a:sym typeface="+mn-ea"/>
              </a:rPr>
              <a:t>regression</a:t>
            </a:r>
            <a:r>
              <a:rPr b="0" spc="229" dirty="0">
                <a:latin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b="0" spc="145" dirty="0">
                <a:latin typeface="Cambria Math" panose="02040503050406030204"/>
                <a:cs typeface="Cambria Math" panose="02040503050406030204"/>
                <a:sym typeface="+mn-ea"/>
              </a:rPr>
              <a:t>derivatives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397635" y="2463800"/>
            <a:ext cx="9388475" cy="2650490"/>
            <a:chOff x="1393" y="2265"/>
            <a:chExt cx="14785" cy="4174"/>
          </a:xfrm>
        </p:grpSpPr>
        <p:sp>
          <p:nvSpPr>
            <p:cNvPr id="4" name="object 3"/>
            <p:cNvSpPr/>
            <p:nvPr/>
          </p:nvSpPr>
          <p:spPr>
            <a:xfrm>
              <a:off x="3861" y="4013"/>
              <a:ext cx="5528" cy="932"/>
            </a:xfrm>
            <a:custGeom>
              <a:avLst/>
              <a:gdLst/>
              <a:ahLst/>
              <a:cxnLst/>
              <a:rect l="l" t="t" r="r" b="b"/>
              <a:pathLst>
                <a:path w="4145279" h="591819">
                  <a:moveTo>
                    <a:pt x="6350" y="0"/>
                  </a:moveTo>
                  <a:lnTo>
                    <a:pt x="6350" y="591820"/>
                  </a:lnTo>
                </a:path>
                <a:path w="4145279" h="591819">
                  <a:moveTo>
                    <a:pt x="4138676" y="0"/>
                  </a:moveTo>
                  <a:lnTo>
                    <a:pt x="4138676" y="591820"/>
                  </a:lnTo>
                </a:path>
                <a:path w="4145279" h="591819">
                  <a:moveTo>
                    <a:pt x="0" y="6350"/>
                  </a:moveTo>
                  <a:lnTo>
                    <a:pt x="4145026" y="6350"/>
                  </a:lnTo>
                </a:path>
                <a:path w="4145279" h="591819">
                  <a:moveTo>
                    <a:pt x="0" y="585470"/>
                  </a:moveTo>
                  <a:lnTo>
                    <a:pt x="4145026" y="58547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 txBox="1"/>
            <p:nvPr/>
          </p:nvSpPr>
          <p:spPr>
            <a:xfrm>
              <a:off x="4112" y="4061"/>
              <a:ext cx="6426" cy="79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5"/>
                </a:spcBef>
                <a:tabLst>
                  <a:tab pos="860425" algn="l"/>
                </a:tabLst>
              </a:pPr>
              <a:r>
                <a:rPr lang="en-US" sz="3200" spc="240" dirty="0">
                  <a:latin typeface="Cambria Math" panose="02040503050406030204"/>
                  <a:cs typeface="Cambria Math" panose="02040503050406030204"/>
                </a:rPr>
                <a:t>z</a:t>
              </a:r>
              <a:r>
                <a:rPr sz="3200" dirty="0">
                  <a:latin typeface="Cambria Math" panose="02040503050406030204"/>
                  <a:cs typeface="Cambria Math" panose="02040503050406030204"/>
                </a:rPr>
                <a:t>=</a:t>
              </a:r>
              <a:r>
                <a:rPr lang="en-US" sz="3200" spc="-15" dirty="0">
                  <a:latin typeface="Times New Roman" panose="02020603050405020304" charset="0"/>
                  <a:cs typeface="Cambria Math" panose="02040503050406030204"/>
                </a:rPr>
                <a:t>w</a:t>
              </a:r>
              <a:r>
                <a:rPr sz="3525" spc="-22" baseline="-15000" dirty="0">
                  <a:latin typeface="Cambria Math" panose="02040503050406030204"/>
                  <a:cs typeface="Cambria Math" panose="02040503050406030204"/>
                </a:rPr>
                <a:t>1</a:t>
              </a:r>
              <a:r>
                <a:rPr lang="en-US" sz="3200" spc="-15" dirty="0">
                  <a:latin typeface="Cambria Math" panose="02040503050406030204"/>
                  <a:cs typeface="Cambria Math" panose="02040503050406030204"/>
                </a:rPr>
                <a:t>x</a:t>
              </a:r>
              <a:r>
                <a:rPr sz="3525" spc="-22" baseline="-15000" dirty="0">
                  <a:latin typeface="Cambria Math" panose="02040503050406030204"/>
                  <a:cs typeface="Cambria Math" panose="02040503050406030204"/>
                </a:rPr>
                <a:t>1 </a:t>
              </a:r>
              <a:r>
                <a:rPr lang="en-US" sz="3200" dirty="0">
                  <a:latin typeface="Cambria Math" panose="02040503050406030204"/>
                  <a:cs typeface="Cambria Math" panose="02040503050406030204"/>
                </a:rPr>
                <a:t>+</a:t>
              </a:r>
              <a:r>
                <a:rPr sz="3200" dirty="0">
                  <a:latin typeface="Cambria Math" panose="02040503050406030204"/>
                  <a:cs typeface="Cambria Math" panose="02040503050406030204"/>
                </a:rPr>
                <a:t> </a:t>
              </a:r>
              <a:r>
                <a:rPr lang="en-US" sz="3200" spc="20" dirty="0">
                  <a:latin typeface="Cambria Math" panose="02040503050406030204"/>
                  <a:cs typeface="Cambria Math" panose="02040503050406030204"/>
                </a:rPr>
                <a:t>w</a:t>
              </a:r>
              <a:r>
                <a:rPr sz="3525" spc="30" baseline="-15000" dirty="0">
                  <a:latin typeface="Cambria Math" panose="02040503050406030204"/>
                  <a:cs typeface="Cambria Math" panose="02040503050406030204"/>
                </a:rPr>
                <a:t>2</a:t>
              </a:r>
              <a:r>
                <a:rPr lang="en-US" sz="3200" spc="20" dirty="0">
                  <a:latin typeface="Cambria Math" panose="02040503050406030204"/>
                  <a:cs typeface="Cambria Math" panose="02040503050406030204"/>
                </a:rPr>
                <a:t>x</a:t>
              </a:r>
              <a:r>
                <a:rPr sz="3525" spc="30" baseline="-15000" dirty="0">
                  <a:latin typeface="Cambria Math" panose="02040503050406030204"/>
                  <a:cs typeface="Cambria Math" panose="02040503050406030204"/>
                </a:rPr>
                <a:t>2 </a:t>
              </a:r>
              <a:r>
                <a:rPr lang="en-US" sz="3200" dirty="0">
                  <a:latin typeface="Cambria Math" panose="02040503050406030204"/>
                  <a:cs typeface="Cambria Math" panose="02040503050406030204"/>
                </a:rPr>
                <a:t>+</a:t>
              </a:r>
              <a:r>
                <a:rPr sz="3200" spc="-490" dirty="0">
                  <a:latin typeface="Cambria Math" panose="02040503050406030204"/>
                  <a:cs typeface="Cambria Math" panose="02040503050406030204"/>
                </a:rPr>
                <a:t> </a:t>
              </a:r>
              <a:r>
                <a:rPr sz="3200" dirty="0">
                  <a:latin typeface="Cambria Math" panose="02040503050406030204"/>
                  <a:cs typeface="Cambria Math" panose="02040503050406030204"/>
                </a:rPr>
                <a:t>𝑏</a:t>
              </a:r>
              <a:endParaRPr sz="3200">
                <a:latin typeface="Cambria Math" panose="02040503050406030204"/>
                <a:cs typeface="Cambria Math" panose="02040503050406030204"/>
              </a:endParaRPr>
            </a:p>
          </p:txBody>
        </p:sp>
        <p:sp>
          <p:nvSpPr>
            <p:cNvPr id="7" name="object 6"/>
            <p:cNvSpPr txBox="1"/>
            <p:nvPr/>
          </p:nvSpPr>
          <p:spPr>
            <a:xfrm>
              <a:off x="1393" y="2265"/>
              <a:ext cx="975" cy="4175"/>
            </a:xfrm>
            <a:prstGeom prst="rect">
              <a:avLst/>
            </a:prstGeom>
          </p:spPr>
          <p:txBody>
            <a:bodyPr vert="horz" wrap="square" lIns="0" tIns="41910" rIns="0" bIns="0" rtlCol="0">
              <a:spAutoFit/>
            </a:bodyPr>
            <a:lstStyle/>
            <a:p>
              <a:pPr marL="97155">
                <a:lnSpc>
                  <a:spcPct val="100000"/>
                </a:lnSpc>
                <a:spcBef>
                  <a:spcPts val="330"/>
                </a:spcBef>
              </a:pPr>
              <a:r>
                <a:rPr lang="en-US" sz="3200" spc="5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x</a:t>
              </a:r>
              <a:r>
                <a:rPr lang="en-US" sz="3200" spc="7" baseline="-15000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1</a:t>
              </a:r>
              <a:endParaRPr sz="3200" baseline="-150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97155">
                <a:lnSpc>
                  <a:spcPct val="100000"/>
                </a:lnSpc>
                <a:spcBef>
                  <a:spcPts val="330"/>
                </a:spcBef>
              </a:pPr>
              <a:r>
                <a:rPr lang="en-US" sz="3200" spc="5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x</a:t>
              </a:r>
              <a:r>
                <a:rPr sz="3200" spc="7" baseline="-15000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2</a:t>
              </a:r>
              <a:endParaRPr lang="en-US" sz="3200" spc="-65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97155">
                <a:lnSpc>
                  <a:spcPct val="100000"/>
                </a:lnSpc>
                <a:spcBef>
                  <a:spcPts val="330"/>
                </a:spcBef>
              </a:pPr>
              <a:r>
                <a:rPr lang="en-US" sz="3200" spc="-65" dirty="0">
                  <a:latin typeface="Times New Roman" panose="02020603050405020304" charset="0"/>
                  <a:cs typeface="Times New Roman" panose="02020603050405020304" charset="0"/>
                </a:rPr>
                <a:t>w</a:t>
              </a:r>
              <a:r>
                <a:rPr sz="3525" spc="-97" baseline="-15000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sz="3525" baseline="-150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92710">
                <a:lnSpc>
                  <a:spcPct val="100000"/>
                </a:lnSpc>
                <a:spcBef>
                  <a:spcPts val="235"/>
                </a:spcBef>
              </a:pPr>
              <a:r>
                <a:rPr lang="en-US" sz="3200" spc="-30" dirty="0">
                  <a:latin typeface="Times New Roman" panose="02020603050405020304" charset="0"/>
                  <a:cs typeface="Times New Roman" panose="02020603050405020304" charset="0"/>
                </a:rPr>
                <a:t>w</a:t>
              </a:r>
              <a:r>
                <a:rPr sz="3525" spc="-44" baseline="-15000" dirty="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sz="3525" baseline="-150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8100">
                <a:lnSpc>
                  <a:spcPct val="100000"/>
                </a:lnSpc>
                <a:spcBef>
                  <a:spcPts val="255"/>
                </a:spcBef>
              </a:pPr>
              <a:r>
                <a:rPr sz="3200" spc="30" dirty="0">
                  <a:latin typeface="Times New Roman" panose="02020603050405020304" charset="0"/>
                  <a:cs typeface="Times New Roman" panose="02020603050405020304" charset="0"/>
                </a:rPr>
                <a:t>  b</a:t>
              </a:r>
              <a:endParaRPr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object 7"/>
            <p:cNvSpPr/>
            <p:nvPr/>
          </p:nvSpPr>
          <p:spPr>
            <a:xfrm>
              <a:off x="2196" y="2871"/>
              <a:ext cx="1677" cy="3270"/>
            </a:xfrm>
            <a:custGeom>
              <a:avLst/>
              <a:gdLst/>
              <a:ahLst/>
              <a:cxnLst/>
              <a:rect l="l" t="t" r="r" b="b"/>
              <a:pathLst>
                <a:path w="1064895" h="2076450">
                  <a:moveTo>
                    <a:pt x="1064387" y="1020953"/>
                  </a:moveTo>
                  <a:lnTo>
                    <a:pt x="1064094" y="1020826"/>
                  </a:lnTo>
                  <a:lnTo>
                    <a:pt x="1039622" y="944372"/>
                  </a:lnTo>
                  <a:lnTo>
                    <a:pt x="1021080" y="886460"/>
                  </a:lnTo>
                  <a:lnTo>
                    <a:pt x="990587" y="916241"/>
                  </a:lnTo>
                  <a:lnTo>
                    <a:pt x="982599" y="904748"/>
                  </a:lnTo>
                  <a:lnTo>
                    <a:pt x="974153" y="920216"/>
                  </a:lnTo>
                  <a:lnTo>
                    <a:pt x="76073" y="0"/>
                  </a:lnTo>
                  <a:lnTo>
                    <a:pt x="66929" y="8890"/>
                  </a:lnTo>
                  <a:lnTo>
                    <a:pt x="967765" y="931926"/>
                  </a:lnTo>
                  <a:lnTo>
                    <a:pt x="960081" y="945997"/>
                  </a:lnTo>
                  <a:lnTo>
                    <a:pt x="952449" y="953452"/>
                  </a:lnTo>
                  <a:lnTo>
                    <a:pt x="149225" y="515493"/>
                  </a:lnTo>
                  <a:lnTo>
                    <a:pt x="143129" y="526669"/>
                  </a:lnTo>
                  <a:lnTo>
                    <a:pt x="942924" y="962761"/>
                  </a:lnTo>
                  <a:lnTo>
                    <a:pt x="936244" y="959612"/>
                  </a:lnTo>
                  <a:lnTo>
                    <a:pt x="936396" y="969137"/>
                  </a:lnTo>
                  <a:lnTo>
                    <a:pt x="930148" y="975233"/>
                  </a:lnTo>
                  <a:lnTo>
                    <a:pt x="936536" y="977455"/>
                  </a:lnTo>
                  <a:lnTo>
                    <a:pt x="936726" y="988796"/>
                  </a:lnTo>
                  <a:lnTo>
                    <a:pt x="921766" y="1016254"/>
                  </a:lnTo>
                  <a:lnTo>
                    <a:pt x="935609" y="1016762"/>
                  </a:lnTo>
                  <a:lnTo>
                    <a:pt x="71374" y="1031367"/>
                  </a:lnTo>
                  <a:lnTo>
                    <a:pt x="71628" y="1044067"/>
                  </a:lnTo>
                  <a:lnTo>
                    <a:pt x="927862" y="1029601"/>
                  </a:lnTo>
                  <a:lnTo>
                    <a:pt x="922020" y="1029970"/>
                  </a:lnTo>
                  <a:lnTo>
                    <a:pt x="937895" y="1057275"/>
                  </a:lnTo>
                  <a:lnTo>
                    <a:pt x="937983" y="1062151"/>
                  </a:lnTo>
                  <a:lnTo>
                    <a:pt x="928116" y="1065403"/>
                  </a:lnTo>
                  <a:lnTo>
                    <a:pt x="938212" y="1075575"/>
                  </a:lnTo>
                  <a:lnTo>
                    <a:pt x="938390" y="1086434"/>
                  </a:lnTo>
                  <a:lnTo>
                    <a:pt x="143002" y="1549273"/>
                  </a:lnTo>
                  <a:lnTo>
                    <a:pt x="149352" y="1560195"/>
                  </a:lnTo>
                  <a:lnTo>
                    <a:pt x="954443" y="1091907"/>
                  </a:lnTo>
                  <a:lnTo>
                    <a:pt x="963155" y="1100670"/>
                  </a:lnTo>
                  <a:lnTo>
                    <a:pt x="967028" y="1107313"/>
                  </a:lnTo>
                  <a:lnTo>
                    <a:pt x="0" y="2067306"/>
                  </a:lnTo>
                  <a:lnTo>
                    <a:pt x="8890" y="2076323"/>
                  </a:lnTo>
                  <a:lnTo>
                    <a:pt x="973658" y="1118704"/>
                  </a:lnTo>
                  <a:lnTo>
                    <a:pt x="985901" y="1139698"/>
                  </a:lnTo>
                  <a:lnTo>
                    <a:pt x="992289" y="1129957"/>
                  </a:lnTo>
                  <a:lnTo>
                    <a:pt x="1017651" y="1155446"/>
                  </a:lnTo>
                  <a:lnTo>
                    <a:pt x="1037336" y="1097026"/>
                  </a:lnTo>
                  <a:lnTo>
                    <a:pt x="1062177" y="1023340"/>
                  </a:lnTo>
                  <a:lnTo>
                    <a:pt x="1063396" y="1021473"/>
                  </a:lnTo>
                  <a:lnTo>
                    <a:pt x="1064387" y="1021715"/>
                  </a:lnTo>
                  <a:lnTo>
                    <a:pt x="1064171" y="1021067"/>
                  </a:lnTo>
                  <a:lnTo>
                    <a:pt x="1064387" y="1020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8"/>
            <p:cNvSpPr txBox="1"/>
            <p:nvPr/>
          </p:nvSpPr>
          <p:spPr>
            <a:xfrm>
              <a:off x="10538" y="4013"/>
              <a:ext cx="2475" cy="834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marL="171450">
                <a:lnSpc>
                  <a:spcPct val="100000"/>
                </a:lnSpc>
                <a:spcBef>
                  <a:spcPts val="295"/>
                </a:spcBef>
                <a:tabLst>
                  <a:tab pos="1027430" algn="l"/>
                </a:tabLst>
              </a:pPr>
              <a:r>
                <a:rPr lang="en-US" sz="3200">
                  <a:latin typeface="Times New Roman" panose="02020603050405020304" charset="0"/>
                  <a:cs typeface="Times New Roman" panose="02020603050405020304" charset="0"/>
                </a:rPr>
                <a:t>a = </a:t>
              </a:r>
              <a:r>
                <a:rPr lang="en-US" sz="3200"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σ(z)</a:t>
              </a:r>
              <a:endParaRPr lang="en-US" sz="3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035" y="4406"/>
              <a:ext cx="971" cy="200"/>
            </a:xfrm>
            <a:custGeom>
              <a:avLst/>
              <a:gdLst/>
              <a:ahLst/>
              <a:cxnLst/>
              <a:rect l="l" t="t" r="r" b="b"/>
              <a:pathLst>
                <a:path w="616584" h="127000">
                  <a:moveTo>
                    <a:pt x="604962" y="57023"/>
                  </a:moveTo>
                  <a:lnTo>
                    <a:pt x="502030" y="57023"/>
                  </a:lnTo>
                  <a:lnTo>
                    <a:pt x="502157" y="69723"/>
                  </a:lnTo>
                  <a:lnTo>
                    <a:pt x="489438" y="69806"/>
                  </a:lnTo>
                  <a:lnTo>
                    <a:pt x="489838" y="127000"/>
                  </a:lnTo>
                  <a:lnTo>
                    <a:pt x="616330" y="62611"/>
                  </a:lnTo>
                  <a:lnTo>
                    <a:pt x="604962" y="57023"/>
                  </a:lnTo>
                  <a:close/>
                </a:path>
                <a:path w="616584" h="127000">
                  <a:moveTo>
                    <a:pt x="489349" y="57106"/>
                  </a:moveTo>
                  <a:lnTo>
                    <a:pt x="0" y="60325"/>
                  </a:lnTo>
                  <a:lnTo>
                    <a:pt x="0" y="73025"/>
                  </a:lnTo>
                  <a:lnTo>
                    <a:pt x="489438" y="69806"/>
                  </a:lnTo>
                  <a:lnTo>
                    <a:pt x="489349" y="57106"/>
                  </a:lnTo>
                  <a:close/>
                </a:path>
                <a:path w="616584" h="127000">
                  <a:moveTo>
                    <a:pt x="502030" y="57023"/>
                  </a:moveTo>
                  <a:lnTo>
                    <a:pt x="489349" y="57106"/>
                  </a:lnTo>
                  <a:lnTo>
                    <a:pt x="489438" y="69806"/>
                  </a:lnTo>
                  <a:lnTo>
                    <a:pt x="502157" y="69723"/>
                  </a:lnTo>
                  <a:lnTo>
                    <a:pt x="502030" y="57023"/>
                  </a:lnTo>
                  <a:close/>
                </a:path>
                <a:path w="616584" h="127000">
                  <a:moveTo>
                    <a:pt x="488950" y="0"/>
                  </a:moveTo>
                  <a:lnTo>
                    <a:pt x="489349" y="57106"/>
                  </a:lnTo>
                  <a:lnTo>
                    <a:pt x="604962" y="57023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 txBox="1"/>
            <p:nvPr/>
          </p:nvSpPr>
          <p:spPr>
            <a:xfrm>
              <a:off x="14006" y="4016"/>
              <a:ext cx="2173" cy="912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37465" rIns="0" bIns="0" rtlCol="0">
              <a:spAutoFit/>
            </a:bodyPr>
            <a:lstStyle/>
            <a:p>
              <a:pPr marL="103505">
                <a:lnSpc>
                  <a:spcPct val="100000"/>
                </a:lnSpc>
                <a:spcBef>
                  <a:spcPts val="295"/>
                </a:spcBef>
              </a:pPr>
              <a:r>
                <a:rPr sz="3200" spc="25" dirty="0">
                  <a:latin typeface="Cambria Math" panose="02040503050406030204"/>
                  <a:cs typeface="Cambria Math" panose="02040503050406030204"/>
                </a:rPr>
                <a:t>ℒ(a,</a:t>
              </a:r>
              <a:r>
                <a:rPr sz="3200" spc="-215" dirty="0">
                  <a:latin typeface="Cambria Math" panose="02040503050406030204"/>
                  <a:cs typeface="Cambria Math" panose="02040503050406030204"/>
                </a:rPr>
                <a:t> </a:t>
              </a:r>
              <a:r>
                <a:rPr sz="3200" spc="25" dirty="0">
                  <a:latin typeface="Cambria Math" panose="02040503050406030204"/>
                  <a:cs typeface="Cambria Math" panose="02040503050406030204"/>
                </a:rPr>
                <a:t>𝑦)</a:t>
              </a:r>
              <a:endParaRPr sz="3200">
                <a:latin typeface="Cambria Math" panose="02040503050406030204"/>
                <a:cs typeface="Cambria Math" panose="02040503050406030204"/>
              </a:endParaRPr>
            </a:p>
          </p:txBody>
        </p:sp>
        <p:sp>
          <p:nvSpPr>
            <p:cNvPr id="121" name="object 10"/>
            <p:cNvSpPr/>
            <p:nvPr/>
          </p:nvSpPr>
          <p:spPr>
            <a:xfrm>
              <a:off x="9567" y="4406"/>
              <a:ext cx="971" cy="200"/>
            </a:xfrm>
            <a:custGeom>
              <a:avLst/>
              <a:gdLst/>
              <a:ahLst/>
              <a:cxnLst/>
              <a:rect l="l" t="t" r="r" b="b"/>
              <a:pathLst>
                <a:path w="616584" h="127000">
                  <a:moveTo>
                    <a:pt x="604962" y="57023"/>
                  </a:moveTo>
                  <a:lnTo>
                    <a:pt x="502030" y="57023"/>
                  </a:lnTo>
                  <a:lnTo>
                    <a:pt x="502157" y="69723"/>
                  </a:lnTo>
                  <a:lnTo>
                    <a:pt x="489438" y="69806"/>
                  </a:lnTo>
                  <a:lnTo>
                    <a:pt x="489838" y="127000"/>
                  </a:lnTo>
                  <a:lnTo>
                    <a:pt x="616330" y="62611"/>
                  </a:lnTo>
                  <a:lnTo>
                    <a:pt x="604962" y="57023"/>
                  </a:lnTo>
                  <a:close/>
                </a:path>
                <a:path w="616584" h="127000">
                  <a:moveTo>
                    <a:pt x="489349" y="57106"/>
                  </a:moveTo>
                  <a:lnTo>
                    <a:pt x="0" y="60325"/>
                  </a:lnTo>
                  <a:lnTo>
                    <a:pt x="0" y="73025"/>
                  </a:lnTo>
                  <a:lnTo>
                    <a:pt x="489438" y="69806"/>
                  </a:lnTo>
                  <a:lnTo>
                    <a:pt x="489349" y="57106"/>
                  </a:lnTo>
                  <a:close/>
                </a:path>
                <a:path w="616584" h="127000">
                  <a:moveTo>
                    <a:pt x="502030" y="57023"/>
                  </a:moveTo>
                  <a:lnTo>
                    <a:pt x="489349" y="57106"/>
                  </a:lnTo>
                  <a:lnTo>
                    <a:pt x="489438" y="69806"/>
                  </a:lnTo>
                  <a:lnTo>
                    <a:pt x="502157" y="69723"/>
                  </a:lnTo>
                  <a:lnTo>
                    <a:pt x="502030" y="57023"/>
                  </a:lnTo>
                  <a:close/>
                </a:path>
                <a:path w="616584" h="127000">
                  <a:moveTo>
                    <a:pt x="488950" y="0"/>
                  </a:moveTo>
                  <a:lnTo>
                    <a:pt x="489349" y="57106"/>
                  </a:lnTo>
                  <a:lnTo>
                    <a:pt x="604962" y="57023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 spc="170" dirty="0">
                <a:latin typeface="Cambria Math" panose="02040503050406030204"/>
                <a:cs typeface="Cambria Math" panose="02040503050406030204"/>
                <a:sym typeface="+mn-ea"/>
              </a:rPr>
              <a:t>Logistic </a:t>
            </a:r>
            <a:r>
              <a:rPr b="0" spc="110" dirty="0">
                <a:latin typeface="Cambria Math" panose="02040503050406030204"/>
                <a:cs typeface="Cambria Math" panose="02040503050406030204"/>
                <a:sym typeface="+mn-ea"/>
              </a:rPr>
              <a:t>regression </a:t>
            </a:r>
            <a:r>
              <a:rPr b="0" spc="50" dirty="0">
                <a:latin typeface="Cambria Math" panose="02040503050406030204"/>
                <a:cs typeface="Cambria Math" panose="02040503050406030204"/>
                <a:sym typeface="+mn-ea"/>
              </a:rPr>
              <a:t>on </a:t>
            </a:r>
            <a:r>
              <a:rPr b="0" i="1" spc="45" dirty="0">
                <a:latin typeface="Cambria Math" panose="02040503050406030204"/>
                <a:cs typeface="Cambria Math" panose="02040503050406030204"/>
                <a:sym typeface="+mn-ea"/>
              </a:rPr>
              <a:t>m</a:t>
            </a:r>
            <a:r>
              <a:rPr b="0" i="1" spc="520" dirty="0">
                <a:latin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b="0" spc="165" dirty="0">
                <a:latin typeface="Cambria Math" panose="02040503050406030204"/>
                <a:cs typeface="Cambria Math" panose="02040503050406030204"/>
                <a:sym typeface="+mn-ea"/>
              </a:rPr>
              <a:t>examples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52600" y="2362200"/>
            <a:ext cx="437642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J=0;dw1=0;dw2=0;db=0;</a:t>
            </a:r>
            <a:endParaRPr lang="zh-CN" altLang="en-US"/>
          </a:p>
          <a:p>
            <a:r>
              <a:rPr lang="zh-CN" altLang="en-US"/>
              <a:t>for i = 1 to m</a:t>
            </a:r>
            <a:endParaRPr lang="zh-CN" altLang="en-US"/>
          </a:p>
          <a:p>
            <a:r>
              <a:rPr lang="en-US" altLang="zh-CN"/>
              <a:t>      </a:t>
            </a:r>
            <a:r>
              <a:rPr lang="zh-CN" altLang="en-US"/>
              <a:t> z(i) = w</a:t>
            </a:r>
            <a:r>
              <a:rPr lang="en-US" altLang="zh-CN" baseline="30000"/>
              <a:t>T</a:t>
            </a:r>
            <a:r>
              <a:rPr lang="zh-CN" altLang="en-US"/>
              <a:t>x(i)+b;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a(i) = sigmoid(z(i));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</a:t>
            </a:r>
            <a:r>
              <a:rPr lang="zh-CN" altLang="en-US"/>
              <a:t>J += -[y(i)log(a(i))+(1-y(i)）log(1-a(i));</a:t>
            </a:r>
            <a:endParaRPr lang="zh-CN" altLang="en-US"/>
          </a:p>
          <a:p>
            <a:r>
              <a:rPr lang="en-US" altLang="zh-CN"/>
              <a:t>      </a:t>
            </a:r>
            <a:r>
              <a:rPr lang="zh-CN" altLang="en-US"/>
              <a:t> dz(i) = a(i)-y(i);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>
                <a:sym typeface="+mn-ea"/>
              </a:rPr>
              <a:t>      </a:t>
            </a:r>
            <a:r>
              <a:rPr lang="zh-CN" altLang="en-US"/>
              <a:t>dw1 += x1(i)dz(i);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</a:t>
            </a:r>
            <a:r>
              <a:rPr lang="zh-CN" altLang="en-US"/>
              <a:t>dw2 += x2(i)dz(i);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</a:t>
            </a:r>
            <a:r>
              <a:rPr lang="zh-CN" altLang="en-US"/>
              <a:t>db += dz(i);</a:t>
            </a:r>
            <a:endParaRPr lang="zh-CN" altLang="en-US"/>
          </a:p>
          <a:p>
            <a:r>
              <a:rPr lang="zh-CN" altLang="en-US"/>
              <a:t>J/= m;</a:t>
            </a:r>
            <a:endParaRPr lang="zh-CN" altLang="en-US"/>
          </a:p>
          <a:p>
            <a:r>
              <a:rPr lang="zh-CN" altLang="en-US"/>
              <a:t>dw1/= m;</a:t>
            </a:r>
            <a:endParaRPr lang="zh-CN" altLang="en-US"/>
          </a:p>
          <a:p>
            <a:r>
              <a:rPr lang="zh-CN" altLang="en-US"/>
              <a:t>dw2/= m;</a:t>
            </a:r>
            <a:endParaRPr lang="zh-CN" altLang="en-US"/>
          </a:p>
          <a:p>
            <a:r>
              <a:rPr lang="zh-CN" altLang="en-US"/>
              <a:t>db/= m;</a:t>
            </a:r>
            <a:endParaRPr lang="zh-CN" altLang="en-US"/>
          </a:p>
          <a:p>
            <a:r>
              <a:rPr lang="zh-CN" altLang="en-US"/>
              <a:t>w=w-alpha*dw</a:t>
            </a:r>
            <a:endParaRPr lang="zh-CN" altLang="en-US"/>
          </a:p>
          <a:p>
            <a:r>
              <a:rPr lang="zh-CN" altLang="en-US"/>
              <a:t>b=b-alpha*db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380" dirty="0">
                <a:latin typeface="Calibri" panose="020F0502020204030204"/>
                <a:cs typeface="Calibri" panose="020F0502020204030204"/>
                <a:sym typeface="+mn-ea"/>
              </a:rPr>
              <a:t>Neural </a:t>
            </a:r>
            <a:r>
              <a:rPr spc="260" dirty="0">
                <a:latin typeface="Calibri" panose="020F0502020204030204"/>
                <a:cs typeface="Calibri" panose="020F0502020204030204"/>
                <a:sym typeface="+mn-ea"/>
              </a:rPr>
              <a:t>network </a:t>
            </a:r>
            <a:r>
              <a:rPr spc="305" dirty="0">
                <a:latin typeface="Calibri" panose="020F0502020204030204"/>
                <a:cs typeface="Calibri" panose="020F0502020204030204"/>
                <a:sym typeface="+mn-ea"/>
              </a:rPr>
              <a:t>programming</a:t>
            </a:r>
            <a:r>
              <a:rPr spc="-8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265" dirty="0">
                <a:latin typeface="Calibri" panose="020F0502020204030204"/>
                <a:cs typeface="Calibri" panose="020F0502020204030204"/>
                <a:sym typeface="+mn-ea"/>
              </a:rPr>
              <a:t>guideline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pc="180" dirty="0">
                <a:latin typeface="Calibri" panose="020F0502020204030204"/>
                <a:cs typeface="Calibri" panose="020F0502020204030204"/>
                <a:sym typeface="+mn-ea"/>
              </a:rPr>
              <a:t>Whenever </a:t>
            </a:r>
            <a:r>
              <a:rPr spc="140" dirty="0">
                <a:latin typeface="Calibri" panose="020F0502020204030204"/>
                <a:cs typeface="Calibri" panose="020F0502020204030204"/>
                <a:sym typeface="+mn-ea"/>
              </a:rPr>
              <a:t>possible, </a:t>
            </a:r>
            <a:r>
              <a:rPr spc="170" dirty="0">
                <a:latin typeface="Calibri" panose="020F0502020204030204"/>
                <a:cs typeface="Calibri" panose="020F0502020204030204"/>
                <a:sym typeface="+mn-ea"/>
              </a:rPr>
              <a:t>avoid </a:t>
            </a:r>
            <a:r>
              <a:rPr spc="195" dirty="0">
                <a:latin typeface="Calibri" panose="020F0502020204030204"/>
                <a:cs typeface="Calibri" panose="020F0502020204030204"/>
                <a:sym typeface="+mn-ea"/>
              </a:rPr>
              <a:t>explicit</a:t>
            </a:r>
            <a:r>
              <a:rPr spc="12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90" dirty="0">
                <a:latin typeface="Calibri" panose="020F0502020204030204"/>
                <a:cs typeface="Calibri" panose="020F0502020204030204"/>
                <a:sym typeface="+mn-ea"/>
              </a:rPr>
              <a:t>for-loops.</a:t>
            </a:r>
            <a:endParaRPr>
              <a:latin typeface="Calibri" panose="020F0502020204030204"/>
              <a:cs typeface="Calibri" panose="020F0502020204030204"/>
            </a:endParaRPr>
          </a:p>
          <a:p>
            <a:r>
              <a:rPr spc="-25" dirty="0">
                <a:latin typeface="Calibri" panose="020F0502020204030204"/>
                <a:cs typeface="Calibri" panose="020F0502020204030204"/>
                <a:sym typeface="+mn-ea"/>
              </a:rPr>
              <a:t>vectorization </a:t>
            </a:r>
            <a:r>
              <a:rPr lang="en-US" spc="-25" dirty="0">
                <a:latin typeface="Calibri" panose="020F0502020204030204"/>
                <a:cs typeface="Calibri" panose="020F0502020204030204"/>
                <a:sym typeface="+mn-ea"/>
              </a:rPr>
              <a:t>method</a:t>
            </a:r>
            <a:endParaRPr lang="en-US" spc="-25" dirty="0">
              <a:latin typeface="Calibri" panose="020F0502020204030204"/>
              <a:cs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380" dirty="0">
                <a:latin typeface="Calibri" panose="020F0502020204030204"/>
                <a:cs typeface="Calibri" panose="020F0502020204030204"/>
                <a:sym typeface="+mn-ea"/>
              </a:rPr>
              <a:t>Neural </a:t>
            </a:r>
            <a:r>
              <a:rPr spc="260" dirty="0">
                <a:latin typeface="Calibri" panose="020F0502020204030204"/>
                <a:cs typeface="Calibri" panose="020F0502020204030204"/>
                <a:sym typeface="+mn-ea"/>
              </a:rPr>
              <a:t>network </a:t>
            </a:r>
            <a:r>
              <a:rPr spc="305" dirty="0">
                <a:latin typeface="Calibri" panose="020F0502020204030204"/>
                <a:cs typeface="Calibri" panose="020F0502020204030204"/>
                <a:sym typeface="+mn-ea"/>
              </a:rPr>
              <a:t>programming</a:t>
            </a:r>
            <a:r>
              <a:rPr spc="-8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265" dirty="0">
                <a:latin typeface="Calibri" panose="020F0502020204030204"/>
                <a:cs typeface="Calibri" panose="020F0502020204030204"/>
                <a:sym typeface="+mn-ea"/>
              </a:rPr>
              <a:t>guideline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62800" y="2514600"/>
            <a:ext cx="437642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J=0;dw</a:t>
            </a:r>
            <a:r>
              <a:rPr lang="en-US" altLang="zh-CN" dirty="0"/>
              <a:t>= </a:t>
            </a:r>
            <a:r>
              <a:rPr lang="en-US" altLang="zh-CN" dirty="0" err="1"/>
              <a:t>np.zeros</a:t>
            </a:r>
            <a:r>
              <a:rPr lang="en-US" altLang="zh-CN" dirty="0"/>
              <a:t>(nx,1) </a:t>
            </a:r>
            <a:r>
              <a:rPr lang="zh-CN" altLang="en-US" dirty="0"/>
              <a:t>;db=0;</a:t>
            </a:r>
            <a:endParaRPr lang="zh-CN" altLang="en-US" dirty="0"/>
          </a:p>
          <a:p>
            <a:r>
              <a:rPr lang="zh-CN" altLang="en-US" dirty="0"/>
              <a:t>for i = 1 to m</a:t>
            </a:r>
            <a:endParaRPr lang="zh-CN" altLang="en-US" dirty="0"/>
          </a:p>
          <a:p>
            <a:r>
              <a:rPr lang="en-US" altLang="zh-CN" dirty="0"/>
              <a:t>      </a:t>
            </a:r>
            <a:r>
              <a:rPr lang="zh-CN" altLang="en-US" dirty="0"/>
              <a:t> z(i) = wx(i)+b;</a:t>
            </a:r>
            <a:endParaRPr lang="zh-CN" altLang="en-US" dirty="0"/>
          </a:p>
          <a:p>
            <a:r>
              <a:rPr lang="en-US" altLang="zh-CN" dirty="0"/>
              <a:t>       </a:t>
            </a:r>
            <a:r>
              <a:rPr lang="zh-CN" altLang="en-US" dirty="0"/>
              <a:t>a(i) = sigmoid(z(i));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      </a:t>
            </a:r>
            <a:r>
              <a:rPr lang="zh-CN" altLang="en-US" dirty="0"/>
              <a:t>J += -[y(i)log(a(i))+(1-y(i)）log(1-a(i));</a:t>
            </a:r>
            <a:endParaRPr lang="zh-CN" altLang="en-US" dirty="0"/>
          </a:p>
          <a:p>
            <a:r>
              <a:rPr lang="en-US" altLang="zh-CN" dirty="0"/>
              <a:t>      </a:t>
            </a:r>
            <a:r>
              <a:rPr lang="zh-CN" altLang="en-US" dirty="0"/>
              <a:t> dz(i) = a(i)-y(i);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>
                <a:sym typeface="+mn-ea"/>
              </a:rPr>
              <a:t>      </a:t>
            </a:r>
            <a:r>
              <a:rPr lang="zh-CN" altLang="en-US" dirty="0"/>
              <a:t>dw += x(i)dz(i);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      </a:t>
            </a:r>
            <a:r>
              <a:rPr lang="zh-CN" altLang="en-US" dirty="0"/>
              <a:t>db += dz(i);</a:t>
            </a:r>
            <a:endParaRPr lang="zh-CN" altLang="en-US" dirty="0"/>
          </a:p>
          <a:p>
            <a:r>
              <a:rPr lang="zh-CN" altLang="en-US" dirty="0"/>
              <a:t>J/= m;</a:t>
            </a:r>
            <a:endParaRPr lang="zh-CN" altLang="en-US" dirty="0"/>
          </a:p>
          <a:p>
            <a:r>
              <a:rPr lang="zh-CN" altLang="en-US" dirty="0"/>
              <a:t>dw/= m;</a:t>
            </a:r>
            <a:endParaRPr lang="zh-CN" altLang="en-US" dirty="0"/>
          </a:p>
          <a:p>
            <a:r>
              <a:rPr lang="zh-CN" altLang="en-US" dirty="0"/>
              <a:t>db/= m;</a:t>
            </a:r>
            <a:endParaRPr lang="zh-CN" altLang="en-US" dirty="0"/>
          </a:p>
          <a:p>
            <a:r>
              <a:rPr lang="zh-CN" altLang="en-US" dirty="0"/>
              <a:t>w=w-alpha*dw</a:t>
            </a:r>
            <a:endParaRPr lang="zh-CN" altLang="en-US" dirty="0"/>
          </a:p>
          <a:p>
            <a:r>
              <a:rPr lang="zh-CN" altLang="en-US" dirty="0"/>
              <a:t>b=b-alpha*db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5791200" y="3810000"/>
            <a:ext cx="1066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43000" y="2362200"/>
            <a:ext cx="437642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J=0;dw1=0;dw2=0;db=0;</a:t>
            </a:r>
            <a:endParaRPr lang="zh-CN" altLang="en-US"/>
          </a:p>
          <a:p>
            <a:r>
              <a:rPr lang="zh-CN" altLang="en-US"/>
              <a:t>for i = 1 to m</a:t>
            </a:r>
            <a:endParaRPr lang="zh-CN" altLang="en-US"/>
          </a:p>
          <a:p>
            <a:r>
              <a:rPr lang="en-US" altLang="zh-CN"/>
              <a:t>      </a:t>
            </a:r>
            <a:r>
              <a:rPr lang="zh-CN" altLang="en-US"/>
              <a:t> z(i) = w</a:t>
            </a:r>
            <a:r>
              <a:rPr lang="en-US" altLang="zh-CN" baseline="30000"/>
              <a:t>T</a:t>
            </a:r>
            <a:r>
              <a:rPr lang="zh-CN" altLang="en-US"/>
              <a:t>x(i)+b;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a(i) = sigmoid(z(i));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</a:t>
            </a:r>
            <a:r>
              <a:rPr lang="zh-CN" altLang="en-US"/>
              <a:t>J += -[y(i)log(a(i))+(1-y(i)）log(1-a(i));</a:t>
            </a:r>
            <a:endParaRPr lang="zh-CN" altLang="en-US"/>
          </a:p>
          <a:p>
            <a:r>
              <a:rPr lang="en-US" altLang="zh-CN"/>
              <a:t>      </a:t>
            </a:r>
            <a:r>
              <a:rPr lang="zh-CN" altLang="en-US"/>
              <a:t> dz(i) = a(i)-y(i);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>
                <a:sym typeface="+mn-ea"/>
              </a:rPr>
              <a:t>      </a:t>
            </a:r>
            <a:r>
              <a:rPr lang="zh-CN" altLang="en-US"/>
              <a:t>dw1 += x1(i)dz(i);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</a:t>
            </a:r>
            <a:r>
              <a:rPr lang="zh-CN" altLang="en-US"/>
              <a:t>dw2 += x2(i)dz(i);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</a:t>
            </a:r>
            <a:r>
              <a:rPr lang="zh-CN" altLang="en-US"/>
              <a:t>db += dz(i);</a:t>
            </a:r>
            <a:endParaRPr lang="zh-CN" altLang="en-US"/>
          </a:p>
          <a:p>
            <a:r>
              <a:rPr lang="zh-CN" altLang="en-US"/>
              <a:t>J/= m;</a:t>
            </a:r>
            <a:endParaRPr lang="zh-CN" altLang="en-US"/>
          </a:p>
          <a:p>
            <a:r>
              <a:rPr lang="zh-CN" altLang="en-US"/>
              <a:t>dw1/= m;</a:t>
            </a:r>
            <a:endParaRPr lang="zh-CN" altLang="en-US"/>
          </a:p>
          <a:p>
            <a:r>
              <a:rPr lang="zh-CN" altLang="en-US"/>
              <a:t>dw2/= m;</a:t>
            </a:r>
            <a:endParaRPr lang="zh-CN" altLang="en-US"/>
          </a:p>
          <a:p>
            <a:r>
              <a:rPr lang="zh-CN" altLang="en-US"/>
              <a:t>db/= m;</a:t>
            </a:r>
            <a:endParaRPr lang="zh-CN" altLang="en-US"/>
          </a:p>
          <a:p>
            <a:r>
              <a:rPr lang="zh-CN" altLang="en-US"/>
              <a:t>w=w-alpha*dw</a:t>
            </a:r>
            <a:endParaRPr lang="zh-CN" altLang="en-US"/>
          </a:p>
          <a:p>
            <a:r>
              <a:rPr lang="zh-CN" altLang="en-US"/>
              <a:t>b=b-alpha*db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Vectorizing Logistic Regression</a:t>
            </a:r>
            <a:endParaRPr lang="zh-CN" altLang="en-US"/>
          </a:p>
        </p:txBody>
      </p:sp>
      <p:sp>
        <p:nvSpPr>
          <p:cNvPr id="5" name="object 4"/>
          <p:cNvSpPr txBox="1"/>
          <p:nvPr/>
        </p:nvSpPr>
        <p:spPr>
          <a:xfrm>
            <a:off x="1142898" y="2590658"/>
            <a:ext cx="3166745" cy="12446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60"/>
              </a:spcBef>
              <a:tabLst>
                <a:tab pos="803275" algn="l"/>
              </a:tabLst>
            </a:pPr>
            <a:r>
              <a:rPr sz="4800" spc="89" baseline="-21000" dirty="0">
                <a:latin typeface="Cambria Math" panose="02040503050406030204"/>
                <a:cs typeface="Cambria Math" panose="02040503050406030204"/>
              </a:rPr>
              <a:t>𝑧</a:t>
            </a:r>
            <a:r>
              <a:rPr sz="2300" spc="60" dirty="0">
                <a:latin typeface="Cambria Math" panose="02040503050406030204"/>
                <a:cs typeface="Cambria Math" panose="02040503050406030204"/>
              </a:rPr>
              <a:t>(1)	</a:t>
            </a:r>
            <a:r>
              <a:rPr sz="4800" spc="-7" baseline="-21000" dirty="0">
                <a:latin typeface="Cambria Math" panose="02040503050406030204"/>
                <a:cs typeface="Cambria Math" panose="02040503050406030204"/>
              </a:rPr>
              <a:t>= </a:t>
            </a:r>
            <a:r>
              <a:rPr sz="4800" spc="179" baseline="-21000" dirty="0">
                <a:latin typeface="Cambria Math" panose="02040503050406030204"/>
                <a:cs typeface="Cambria Math" panose="02040503050406030204"/>
              </a:rPr>
              <a:t>𝑤</a:t>
            </a:r>
            <a:r>
              <a:rPr sz="2300" spc="120" dirty="0">
                <a:latin typeface="Cambria Math" panose="02040503050406030204"/>
                <a:cs typeface="Cambria Math" panose="02040503050406030204"/>
              </a:rPr>
              <a:t>𝑇</a:t>
            </a:r>
            <a:r>
              <a:rPr sz="4800" spc="179" baseline="-21000" dirty="0">
                <a:latin typeface="Cambria Math" panose="02040503050406030204"/>
                <a:cs typeface="Cambria Math" panose="02040503050406030204"/>
              </a:rPr>
              <a:t>𝑥</a:t>
            </a:r>
            <a:r>
              <a:rPr sz="2300" spc="120" dirty="0">
                <a:latin typeface="Cambria Math" panose="02040503050406030204"/>
                <a:cs typeface="Cambria Math" panose="02040503050406030204"/>
              </a:rPr>
              <a:t>(1) </a:t>
            </a:r>
            <a:r>
              <a:rPr sz="4800" spc="-7" baseline="-21000" dirty="0">
                <a:latin typeface="Cambria Math" panose="02040503050406030204"/>
                <a:cs typeface="Cambria Math" panose="02040503050406030204"/>
              </a:rPr>
              <a:t>+</a:t>
            </a:r>
            <a:r>
              <a:rPr sz="4800" spc="494" baseline="-21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4800" spc="-7" baseline="-21000" dirty="0">
                <a:latin typeface="Cambria Math" panose="02040503050406030204"/>
                <a:cs typeface="Cambria Math" panose="02040503050406030204"/>
              </a:rPr>
              <a:t>𝑏</a:t>
            </a:r>
            <a:endParaRPr sz="4800" baseline="-21000">
              <a:latin typeface="Cambria Math" panose="02040503050406030204"/>
              <a:cs typeface="Cambria Math" panose="02040503050406030204"/>
            </a:endParaRPr>
          </a:p>
          <a:p>
            <a:pPr marL="46990">
              <a:lnSpc>
                <a:spcPct val="100000"/>
              </a:lnSpc>
              <a:spcBef>
                <a:spcPts val="955"/>
              </a:spcBef>
              <a:tabLst>
                <a:tab pos="833755" algn="l"/>
              </a:tabLst>
            </a:pPr>
            <a:r>
              <a:rPr sz="4800" spc="60" baseline="-21000" dirty="0">
                <a:latin typeface="Cambria Math" panose="02040503050406030204"/>
                <a:cs typeface="Cambria Math" panose="02040503050406030204"/>
              </a:rPr>
              <a:t>𝑎</a:t>
            </a:r>
            <a:r>
              <a:rPr sz="2300" spc="40" dirty="0">
                <a:latin typeface="Cambria Math" panose="02040503050406030204"/>
                <a:cs typeface="Cambria Math" panose="02040503050406030204"/>
              </a:rPr>
              <a:t>(1)	</a:t>
            </a:r>
            <a:r>
              <a:rPr sz="4800" spc="-7" baseline="-21000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4800" spc="232" baseline="-21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4800" spc="97" baseline="-21000" dirty="0">
                <a:latin typeface="Cambria Math" panose="02040503050406030204"/>
                <a:cs typeface="Cambria Math" panose="02040503050406030204"/>
              </a:rPr>
              <a:t>𝜎(𝑧</a:t>
            </a:r>
            <a:r>
              <a:rPr sz="2300" spc="65" dirty="0">
                <a:latin typeface="Cambria Math" panose="02040503050406030204"/>
                <a:cs typeface="Cambria Math" panose="02040503050406030204"/>
              </a:rPr>
              <a:t>(1)</a:t>
            </a:r>
            <a:r>
              <a:rPr sz="4800" spc="97" baseline="-21000" dirty="0">
                <a:latin typeface="Cambria Math" panose="02040503050406030204"/>
                <a:cs typeface="Cambria Math" panose="02040503050406030204"/>
              </a:rPr>
              <a:t>)</a:t>
            </a:r>
            <a:endParaRPr sz="4800" baseline="-21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022341" y="2736088"/>
            <a:ext cx="31896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25500" algn="l"/>
              </a:tabLst>
            </a:pPr>
            <a:r>
              <a:rPr sz="4800" u="heavy" spc="-937" baseline="-21000" dirty="0">
                <a:uFill>
                  <a:solidFill>
                    <a:srgbClr val="00AF5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u="heavy" spc="97" baseline="-21000" dirty="0">
                <a:uFill>
                  <a:solidFill>
                    <a:srgbClr val="00AF50"/>
                  </a:solidFill>
                </a:uFill>
                <a:latin typeface="Cambria Math" panose="02040503050406030204"/>
                <a:cs typeface="Cambria Math" panose="02040503050406030204"/>
              </a:rPr>
              <a:t>𝑧</a:t>
            </a:r>
            <a:r>
              <a:rPr sz="2300" spc="65" dirty="0">
                <a:latin typeface="Cambria Math" panose="02040503050406030204"/>
                <a:cs typeface="Cambria Math" panose="02040503050406030204"/>
              </a:rPr>
              <a:t>(2)	</a:t>
            </a:r>
            <a:r>
              <a:rPr sz="4800" spc="-15" baseline="-21000" dirty="0">
                <a:latin typeface="Cambria Math" panose="02040503050406030204"/>
                <a:cs typeface="Cambria Math" panose="02040503050406030204"/>
              </a:rPr>
              <a:t>= </a:t>
            </a:r>
            <a:r>
              <a:rPr sz="4800" spc="179" baseline="-21000" dirty="0">
                <a:latin typeface="Cambria Math" panose="02040503050406030204"/>
                <a:cs typeface="Cambria Math" panose="02040503050406030204"/>
              </a:rPr>
              <a:t>𝑤</a:t>
            </a:r>
            <a:r>
              <a:rPr sz="2300" spc="120" dirty="0">
                <a:latin typeface="Cambria Math" panose="02040503050406030204"/>
                <a:cs typeface="Cambria Math" panose="02040503050406030204"/>
              </a:rPr>
              <a:t>𝑇</a:t>
            </a:r>
            <a:r>
              <a:rPr sz="4800" spc="179" baseline="-21000" dirty="0">
                <a:latin typeface="Cambria Math" panose="02040503050406030204"/>
                <a:cs typeface="Cambria Math" panose="02040503050406030204"/>
              </a:rPr>
              <a:t>𝑥</a:t>
            </a:r>
            <a:r>
              <a:rPr sz="2300" spc="120" dirty="0">
                <a:latin typeface="Cambria Math" panose="02040503050406030204"/>
                <a:cs typeface="Cambria Math" panose="02040503050406030204"/>
              </a:rPr>
              <a:t>(2) </a:t>
            </a:r>
            <a:r>
              <a:rPr sz="4800" spc="-15" baseline="-21000" dirty="0">
                <a:latin typeface="Cambria Math" panose="02040503050406030204"/>
                <a:cs typeface="Cambria Math" panose="02040503050406030204"/>
              </a:rPr>
              <a:t>+</a:t>
            </a:r>
            <a:r>
              <a:rPr sz="4800" spc="517" baseline="-21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4800" spc="-7" baseline="-21000" dirty="0">
                <a:latin typeface="Cambria Math" panose="02040503050406030204"/>
                <a:cs typeface="Cambria Math" panose="02040503050406030204"/>
              </a:rPr>
              <a:t>𝑏</a:t>
            </a:r>
            <a:endParaRPr sz="4800" baseline="-21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5054091" y="3367659"/>
            <a:ext cx="25158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24230" algn="l"/>
              </a:tabLst>
            </a:pPr>
            <a:r>
              <a:rPr sz="4800" spc="60" baseline="-21000" dirty="0">
                <a:latin typeface="Cambria Math" panose="02040503050406030204"/>
                <a:cs typeface="Cambria Math" panose="02040503050406030204"/>
              </a:rPr>
              <a:t>𝑎</a:t>
            </a:r>
            <a:r>
              <a:rPr sz="2300" spc="40" dirty="0">
                <a:latin typeface="Cambria Math" panose="02040503050406030204"/>
                <a:cs typeface="Cambria Math" panose="02040503050406030204"/>
              </a:rPr>
              <a:t>(2)	</a:t>
            </a:r>
            <a:r>
              <a:rPr sz="4800" spc="-15" baseline="-21000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4800" spc="172" baseline="-21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4800" spc="97" baseline="-21000" dirty="0">
                <a:latin typeface="Cambria Math" panose="02040503050406030204"/>
                <a:cs typeface="Cambria Math" panose="02040503050406030204"/>
              </a:rPr>
              <a:t>𝜎(𝑧</a:t>
            </a:r>
            <a:r>
              <a:rPr sz="2300" spc="65" dirty="0">
                <a:latin typeface="Cambria Math" panose="02040503050406030204"/>
                <a:cs typeface="Cambria Math" panose="02040503050406030204"/>
              </a:rPr>
              <a:t>(2)</a:t>
            </a:r>
            <a:r>
              <a:rPr sz="4800" spc="97" baseline="-21000" dirty="0">
                <a:latin typeface="Cambria Math" panose="02040503050406030204"/>
                <a:cs typeface="Cambria Math" panose="02040503050406030204"/>
              </a:rPr>
              <a:t>)</a:t>
            </a:r>
            <a:endParaRPr sz="4800" baseline="-21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8870823" y="2713177"/>
            <a:ext cx="31673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03275" algn="l"/>
              </a:tabLst>
            </a:pPr>
            <a:r>
              <a:rPr sz="4800" spc="89" baseline="-21000" dirty="0">
                <a:latin typeface="Cambria Math" panose="02040503050406030204"/>
                <a:cs typeface="Cambria Math" panose="02040503050406030204"/>
              </a:rPr>
              <a:t>𝑧</a:t>
            </a:r>
            <a:r>
              <a:rPr sz="2300" spc="60" dirty="0">
                <a:latin typeface="Cambria Math" panose="02040503050406030204"/>
                <a:cs typeface="Cambria Math" panose="02040503050406030204"/>
              </a:rPr>
              <a:t>(3)	</a:t>
            </a:r>
            <a:r>
              <a:rPr sz="4800" spc="-7" baseline="-21000" dirty="0">
                <a:latin typeface="Cambria Math" panose="02040503050406030204"/>
                <a:cs typeface="Cambria Math" panose="02040503050406030204"/>
              </a:rPr>
              <a:t>= </a:t>
            </a:r>
            <a:r>
              <a:rPr sz="4800" spc="179" baseline="-21000" dirty="0">
                <a:latin typeface="Cambria Math" panose="02040503050406030204"/>
                <a:cs typeface="Cambria Math" panose="02040503050406030204"/>
              </a:rPr>
              <a:t>𝑤</a:t>
            </a:r>
            <a:r>
              <a:rPr sz="2300" spc="120" dirty="0">
                <a:latin typeface="Cambria Math" panose="02040503050406030204"/>
                <a:cs typeface="Cambria Math" panose="02040503050406030204"/>
              </a:rPr>
              <a:t>𝑇</a:t>
            </a:r>
            <a:r>
              <a:rPr sz="4800" spc="179" baseline="-21000" dirty="0">
                <a:latin typeface="Cambria Math" panose="02040503050406030204"/>
                <a:cs typeface="Cambria Math" panose="02040503050406030204"/>
              </a:rPr>
              <a:t>𝑥</a:t>
            </a:r>
            <a:r>
              <a:rPr sz="2300" spc="120" dirty="0">
                <a:latin typeface="Cambria Math" panose="02040503050406030204"/>
                <a:cs typeface="Cambria Math" panose="02040503050406030204"/>
              </a:rPr>
              <a:t>(3) </a:t>
            </a:r>
            <a:r>
              <a:rPr sz="4800" spc="-7" baseline="-21000" dirty="0">
                <a:latin typeface="Cambria Math" panose="02040503050406030204"/>
                <a:cs typeface="Cambria Math" panose="02040503050406030204"/>
              </a:rPr>
              <a:t>+</a:t>
            </a:r>
            <a:r>
              <a:rPr sz="4800" spc="502" baseline="-21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4800" spc="-7" baseline="-21000" dirty="0">
                <a:latin typeface="Cambria Math" panose="02040503050406030204"/>
                <a:cs typeface="Cambria Math" panose="02040503050406030204"/>
              </a:rPr>
              <a:t>𝑏</a:t>
            </a:r>
            <a:endParaRPr sz="4800" baseline="-21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8879966" y="3345307"/>
            <a:ext cx="25158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24230" algn="l"/>
              </a:tabLst>
            </a:pPr>
            <a:r>
              <a:rPr sz="4800" spc="60" baseline="-21000" dirty="0">
                <a:latin typeface="Cambria Math" panose="02040503050406030204"/>
                <a:cs typeface="Cambria Math" panose="02040503050406030204"/>
              </a:rPr>
              <a:t>𝑎</a:t>
            </a:r>
            <a:r>
              <a:rPr sz="2300" spc="40" dirty="0">
                <a:latin typeface="Cambria Math" panose="02040503050406030204"/>
                <a:cs typeface="Cambria Math" panose="02040503050406030204"/>
              </a:rPr>
              <a:t>(3)	</a:t>
            </a:r>
            <a:r>
              <a:rPr sz="4800" spc="-15" baseline="-21000" dirty="0">
                <a:latin typeface="Cambria Math" panose="02040503050406030204"/>
                <a:cs typeface="Cambria Math" panose="02040503050406030204"/>
              </a:rPr>
              <a:t>=</a:t>
            </a:r>
            <a:r>
              <a:rPr sz="4800" spc="172" baseline="-21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4800" spc="97" baseline="-21000" dirty="0">
                <a:latin typeface="Cambria Math" panose="02040503050406030204"/>
                <a:cs typeface="Cambria Math" panose="02040503050406030204"/>
              </a:rPr>
              <a:t>𝜎(𝑧</a:t>
            </a:r>
            <a:r>
              <a:rPr sz="2300" spc="65" dirty="0">
                <a:latin typeface="Cambria Math" panose="02040503050406030204"/>
                <a:cs typeface="Cambria Math" panose="02040503050406030204"/>
              </a:rPr>
              <a:t>(3)</a:t>
            </a:r>
            <a:r>
              <a:rPr sz="4800" spc="97" baseline="-21000" dirty="0">
                <a:latin typeface="Cambria Math" panose="02040503050406030204"/>
                <a:cs typeface="Cambria Math" panose="02040503050406030204"/>
              </a:rPr>
              <a:t>)</a:t>
            </a:r>
            <a:endParaRPr sz="4800" baseline="-21000">
              <a:latin typeface="Cambria Math" panose="02040503050406030204"/>
              <a:cs typeface="Cambria Math" panose="02040503050406030204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4034155"/>
            <a:ext cx="9789160" cy="6470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428750" y="4648200"/>
            <a:ext cx="3593465" cy="568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Vectorizing Logistic Regression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207168" y="2971800"/>
                <a:ext cx="4205968" cy="516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𝑑𝑍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...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68" y="2971800"/>
                <a:ext cx="4205968" cy="516295"/>
              </a:xfrm>
              <a:prstGeom prst="rect">
                <a:avLst/>
              </a:prstGeom>
              <a:blipFill rotWithShape="1">
                <a:blip r:embed="rId1"/>
                <a:stretch>
                  <a:fillRect l="-1" r="9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447800" y="2343333"/>
                <a:ext cx="3170483" cy="552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43333"/>
                <a:ext cx="3170483" cy="552267"/>
              </a:xfrm>
              <a:prstGeom prst="rect">
                <a:avLst/>
              </a:prstGeom>
              <a:blipFill rotWithShape="1">
                <a:blip r:embed="rId2"/>
                <a:stretch>
                  <a:fillRect t="-33" r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065929" y="2343333"/>
                <a:ext cx="3170483" cy="552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929" y="2343333"/>
                <a:ext cx="3170483" cy="552267"/>
              </a:xfrm>
              <a:prstGeom prst="rect">
                <a:avLst/>
              </a:prstGeom>
              <a:blipFill rotWithShape="1">
                <a:blip r:embed="rId3"/>
                <a:stretch>
                  <a:fillRect l="-17" t="-33" r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423737" y="3581400"/>
                <a:ext cx="6927215" cy="509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𝑑𝑍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=[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...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37" y="3581400"/>
                <a:ext cx="6927215" cy="509270"/>
              </a:xfrm>
              <a:prstGeom prst="rect">
                <a:avLst/>
              </a:prstGeom>
              <a:blipFill rotWithShape="1">
                <a:blip r:embed="rId4"/>
                <a:stretch>
                  <a:fillRect l="-1" r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895" y="4215063"/>
            <a:ext cx="1764632" cy="23818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262" y="4191000"/>
            <a:ext cx="1574338" cy="2537365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5181600" y="51816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268501" y="4180347"/>
                <a:ext cx="191103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501" y="4180347"/>
                <a:ext cx="1911036" cy="848566"/>
              </a:xfrm>
              <a:prstGeom prst="rect">
                <a:avLst/>
              </a:prstGeom>
              <a:blipFill rotWithShape="1">
                <a:blip r:embed="rId7"/>
                <a:stretch>
                  <a:fillRect l="-22" t="-17" r="5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211627" y="5483268"/>
                <a:ext cx="202478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627" y="5483268"/>
                <a:ext cx="2024785" cy="612732"/>
              </a:xfrm>
              <a:prstGeom prst="rect">
                <a:avLst/>
              </a:prstGeom>
              <a:blipFill rotWithShape="1">
                <a:blip r:embed="rId8"/>
                <a:stretch>
                  <a:fillRect l="-3" t="-7" r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7467600" y="6111233"/>
                <a:ext cx="491063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+...+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6111233"/>
                <a:ext cx="4910639" cy="714683"/>
              </a:xfrm>
              <a:prstGeom prst="rect">
                <a:avLst/>
              </a:prstGeom>
              <a:blipFill rotWithShape="1">
                <a:blip r:embed="rId9"/>
                <a:stretch>
                  <a:fillRect t="-88" r="4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9179083" y="4298264"/>
                <a:ext cx="248164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𝑑𝑍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083" y="4298264"/>
                <a:ext cx="2481641" cy="612732"/>
              </a:xfrm>
              <a:prstGeom prst="rect">
                <a:avLst/>
              </a:prstGeom>
              <a:blipFill rotWithShape="1">
                <a:blip r:embed="rId10"/>
                <a:stretch>
                  <a:fillRect l="-6" t="-95" r="9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Vectorizing Logistic Regression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371600" y="2667000"/>
            <a:ext cx="437642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J=0;dw</a:t>
            </a:r>
            <a:r>
              <a:rPr lang="en-US" altLang="zh-CN" dirty="0"/>
              <a:t>= </a:t>
            </a:r>
            <a:r>
              <a:rPr lang="en-US" altLang="zh-CN" dirty="0" err="1"/>
              <a:t>np.zeros</a:t>
            </a:r>
            <a:r>
              <a:rPr lang="en-US" altLang="zh-CN" dirty="0"/>
              <a:t>(nx,1) </a:t>
            </a:r>
            <a:r>
              <a:rPr lang="zh-CN" altLang="en-US" dirty="0"/>
              <a:t>;db=0;</a:t>
            </a:r>
            <a:endParaRPr lang="zh-CN" altLang="en-US" dirty="0"/>
          </a:p>
          <a:p>
            <a:r>
              <a:rPr lang="zh-CN" altLang="en-US" dirty="0"/>
              <a:t>for i = 1 to m</a:t>
            </a:r>
            <a:endParaRPr lang="zh-CN" altLang="en-US" dirty="0"/>
          </a:p>
          <a:p>
            <a:r>
              <a:rPr lang="en-US" altLang="zh-CN" dirty="0"/>
              <a:t>      </a:t>
            </a:r>
            <a:r>
              <a:rPr lang="zh-CN" altLang="en-US" dirty="0"/>
              <a:t> z(i) = wx(i)+b;</a:t>
            </a:r>
            <a:endParaRPr lang="zh-CN" altLang="en-US" dirty="0"/>
          </a:p>
          <a:p>
            <a:r>
              <a:rPr lang="en-US" altLang="zh-CN" dirty="0"/>
              <a:t>       </a:t>
            </a:r>
            <a:r>
              <a:rPr lang="zh-CN" altLang="en-US" dirty="0"/>
              <a:t>a(i) = sigmoid(z(i));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      </a:t>
            </a:r>
            <a:r>
              <a:rPr lang="zh-CN" altLang="en-US" dirty="0"/>
              <a:t>J += -[y(i)log(a(i))+(1-y(i)）log(1-a(i));</a:t>
            </a:r>
            <a:endParaRPr lang="zh-CN" altLang="en-US" dirty="0"/>
          </a:p>
          <a:p>
            <a:r>
              <a:rPr lang="en-US" altLang="zh-CN" dirty="0"/>
              <a:t>      </a:t>
            </a:r>
            <a:r>
              <a:rPr lang="zh-CN" altLang="en-US" dirty="0"/>
              <a:t> dz(i) = a(i)-y(i);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>
                <a:sym typeface="+mn-ea"/>
              </a:rPr>
              <a:t>      </a:t>
            </a:r>
            <a:r>
              <a:rPr lang="zh-CN" altLang="en-US" dirty="0"/>
              <a:t>dw += x(i)dz(i);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      </a:t>
            </a:r>
            <a:r>
              <a:rPr lang="zh-CN" altLang="en-US" dirty="0"/>
              <a:t>db += dz(i);</a:t>
            </a:r>
            <a:endParaRPr lang="zh-CN" altLang="en-US" dirty="0"/>
          </a:p>
          <a:p>
            <a:r>
              <a:rPr lang="zh-CN" altLang="en-US" dirty="0"/>
              <a:t>J/= m;</a:t>
            </a:r>
            <a:endParaRPr lang="zh-CN" altLang="en-US" dirty="0"/>
          </a:p>
          <a:p>
            <a:r>
              <a:rPr lang="zh-CN" altLang="en-US" dirty="0"/>
              <a:t>dw/= m;</a:t>
            </a:r>
            <a:endParaRPr lang="zh-CN" altLang="en-US" dirty="0"/>
          </a:p>
          <a:p>
            <a:r>
              <a:rPr lang="zh-CN" altLang="en-US" dirty="0"/>
              <a:t>db/= m;</a:t>
            </a:r>
            <a:endParaRPr lang="zh-CN" altLang="en-US" dirty="0"/>
          </a:p>
          <a:p>
            <a:r>
              <a:rPr lang="zh-CN" altLang="en-US" dirty="0"/>
              <a:t>w=w-alpha*dw</a:t>
            </a:r>
            <a:endParaRPr lang="zh-CN" altLang="en-US" dirty="0"/>
          </a:p>
          <a:p>
            <a:r>
              <a:rPr lang="zh-CN" altLang="en-US" dirty="0"/>
              <a:t>b=b-alpha*db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0" y="2471783"/>
            <a:ext cx="4376420" cy="4082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AI</a:t>
            </a:r>
            <a:r>
              <a:rPr lang="zh-CN" altLang="en-US"/>
              <a:t>，</a:t>
            </a:r>
            <a:r>
              <a:rPr lang="en-US" altLang="zh-CN"/>
              <a:t>Machine Learning</a:t>
            </a:r>
            <a:r>
              <a:rPr lang="zh-CN" altLang="en-US"/>
              <a:t>，</a:t>
            </a:r>
            <a:r>
              <a:rPr lang="en-US" altLang="zh-CN"/>
              <a:t>Deep Learning</a:t>
            </a:r>
            <a:endParaRPr lang="en-US" altLang="zh-CN"/>
          </a:p>
        </p:txBody>
      </p:sp>
      <p:pic>
        <p:nvPicPr>
          <p:cNvPr id="71685" name="图片 2"/>
          <p:cNvPicPr>
            <a:picLocks noChangeAspect="1"/>
          </p:cNvPicPr>
          <p:nvPr/>
        </p:nvPicPr>
        <p:blipFill>
          <a:blip r:embed="rId1"/>
          <a:srcRect b="15127"/>
          <a:stretch>
            <a:fillRect/>
          </a:stretch>
        </p:blipFill>
        <p:spPr>
          <a:xfrm>
            <a:off x="1890395" y="2333625"/>
            <a:ext cx="7524750" cy="4051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75" dirty="0">
                <a:latin typeface="Georgia" panose="02040502050405020303"/>
                <a:cs typeface="Georgia" panose="02040502050405020303"/>
                <a:sym typeface="+mn-ea"/>
              </a:rPr>
              <a:t>Housing </a:t>
            </a:r>
            <a:r>
              <a:rPr spc="105" dirty="0">
                <a:latin typeface="Georgia" panose="02040502050405020303"/>
                <a:cs typeface="Georgia" panose="02040502050405020303"/>
                <a:sym typeface="+mn-ea"/>
              </a:rPr>
              <a:t>Price</a:t>
            </a:r>
            <a:r>
              <a:rPr spc="160" dirty="0">
                <a:latin typeface="Georgia" panose="02040502050405020303"/>
                <a:cs typeface="Georgia" panose="02040502050405020303"/>
                <a:sym typeface="+mn-ea"/>
              </a:rPr>
              <a:t> </a:t>
            </a:r>
            <a:r>
              <a:rPr spc="75" dirty="0">
                <a:latin typeface="Georgia" panose="02040502050405020303"/>
                <a:cs typeface="Georgia" panose="02040502050405020303"/>
                <a:sym typeface="+mn-ea"/>
              </a:rPr>
              <a:t>Prediction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07440" y="2578735"/>
            <a:ext cx="5655310" cy="3661410"/>
            <a:chOff x="1299" y="3518"/>
            <a:chExt cx="8906" cy="5766"/>
          </a:xfrm>
        </p:grpSpPr>
        <p:sp>
          <p:nvSpPr>
            <p:cNvPr id="4" name="object 4"/>
            <p:cNvSpPr/>
            <p:nvPr>
              <p:custDataLst>
                <p:tags r:id="rId1"/>
              </p:custDataLst>
            </p:nvPr>
          </p:nvSpPr>
          <p:spPr>
            <a:xfrm>
              <a:off x="2193" y="3518"/>
              <a:ext cx="8012" cy="5150"/>
            </a:xfrm>
            <a:custGeom>
              <a:avLst/>
              <a:gdLst/>
              <a:ahLst/>
              <a:cxnLst/>
              <a:rect l="l" t="t" r="r" b="b"/>
              <a:pathLst>
                <a:path w="5087620" h="3270250">
                  <a:moveTo>
                    <a:pt x="5087620" y="3206496"/>
                  </a:moveTo>
                  <a:lnTo>
                    <a:pt x="5074920" y="3200146"/>
                  </a:lnTo>
                  <a:lnTo>
                    <a:pt x="4960620" y="3143008"/>
                  </a:lnTo>
                  <a:lnTo>
                    <a:pt x="4960620" y="3200146"/>
                  </a:lnTo>
                  <a:lnTo>
                    <a:pt x="47028" y="3200146"/>
                  </a:lnTo>
                  <a:lnTo>
                    <a:pt x="69748" y="127050"/>
                  </a:lnTo>
                  <a:lnTo>
                    <a:pt x="127000" y="127508"/>
                  </a:lnTo>
                  <a:lnTo>
                    <a:pt x="120510" y="114300"/>
                  </a:lnTo>
                  <a:lnTo>
                    <a:pt x="64389" y="0"/>
                  </a:lnTo>
                  <a:lnTo>
                    <a:pt x="0" y="126492"/>
                  </a:lnTo>
                  <a:lnTo>
                    <a:pt x="57048" y="126949"/>
                  </a:lnTo>
                  <a:lnTo>
                    <a:pt x="34290" y="3206242"/>
                  </a:lnTo>
                  <a:lnTo>
                    <a:pt x="40640" y="3206305"/>
                  </a:lnTo>
                  <a:lnTo>
                    <a:pt x="40640" y="3212846"/>
                  </a:lnTo>
                  <a:lnTo>
                    <a:pt x="4960620" y="3212846"/>
                  </a:lnTo>
                  <a:lnTo>
                    <a:pt x="4960620" y="3269996"/>
                  </a:lnTo>
                  <a:lnTo>
                    <a:pt x="5074920" y="3212846"/>
                  </a:lnTo>
                  <a:lnTo>
                    <a:pt x="5087620" y="3206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 txBox="1"/>
            <p:nvPr>
              <p:custDataLst>
                <p:tags r:id="rId2"/>
              </p:custDataLst>
            </p:nvPr>
          </p:nvSpPr>
          <p:spPr>
            <a:xfrm>
              <a:off x="4781" y="8668"/>
              <a:ext cx="283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60" dirty="0">
                  <a:latin typeface="Georgia" panose="02040502050405020303"/>
                  <a:cs typeface="Georgia" panose="02040502050405020303"/>
                </a:rPr>
                <a:t>size </a:t>
              </a:r>
              <a:r>
                <a:rPr sz="2400" spc="-40" dirty="0">
                  <a:latin typeface="Georgia" panose="02040502050405020303"/>
                  <a:cs typeface="Georgia" panose="02040502050405020303"/>
                </a:rPr>
                <a:t>of</a:t>
              </a:r>
              <a:r>
                <a:rPr sz="2400" spc="35" dirty="0">
                  <a:latin typeface="Georgia" panose="02040502050405020303"/>
                  <a:cs typeface="Georgia" panose="02040502050405020303"/>
                </a:rPr>
                <a:t> </a:t>
              </a:r>
              <a:r>
                <a:rPr sz="2400" spc="30" dirty="0">
                  <a:latin typeface="Georgia" panose="02040502050405020303"/>
                  <a:cs typeface="Georgia" panose="02040502050405020303"/>
                </a:rPr>
                <a:t>house</a:t>
              </a:r>
              <a:endParaRPr sz="2400">
                <a:latin typeface="Georgia" panose="02040502050405020303"/>
                <a:cs typeface="Georgia" panose="02040502050405020303"/>
              </a:endParaRPr>
            </a:p>
          </p:txBody>
        </p:sp>
        <p:sp>
          <p:nvSpPr>
            <p:cNvPr id="8" name="object 8"/>
            <p:cNvSpPr txBox="1"/>
            <p:nvPr>
              <p:custDataLst>
                <p:tags r:id="rId3"/>
              </p:custDataLst>
            </p:nvPr>
          </p:nvSpPr>
          <p:spPr>
            <a:xfrm>
              <a:off x="1299" y="4913"/>
              <a:ext cx="617" cy="1134"/>
            </a:xfrm>
            <a:prstGeom prst="rect">
              <a:avLst/>
            </a:prstGeom>
          </p:spPr>
          <p:txBody>
            <a:bodyPr vert="vert270" wrap="square" lIns="0" tIns="82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65"/>
                </a:spcBef>
              </a:pPr>
              <a:r>
                <a:rPr sz="2400" spc="-5" dirty="0">
                  <a:latin typeface="Georgia" panose="02040502050405020303"/>
                  <a:cs typeface="Georgia" panose="02040502050405020303"/>
                </a:rPr>
                <a:t>pri</a:t>
              </a:r>
              <a:r>
                <a:rPr sz="2400" dirty="0">
                  <a:latin typeface="Georgia" panose="02040502050405020303"/>
                  <a:cs typeface="Georgia" panose="02040502050405020303"/>
                </a:rPr>
                <a:t>ce</a:t>
              </a:r>
              <a:endParaRPr sz="2400">
                <a:latin typeface="Georgia" panose="02040502050405020303"/>
                <a:cs typeface="Georgia" panose="02040502050405020303"/>
              </a:endParaRPr>
            </a:p>
          </p:txBody>
        </p:sp>
        <p:sp>
          <p:nvSpPr>
            <p:cNvPr id="59" name="object 10"/>
            <p:cNvSpPr txBox="1"/>
            <p:nvPr>
              <p:custDataLst>
                <p:tags r:id="rId4"/>
              </p:custDataLst>
            </p:nvPr>
          </p:nvSpPr>
          <p:spPr>
            <a:xfrm>
              <a:off x="6114" y="6463"/>
              <a:ext cx="621" cy="9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lang="en-US" sz="4000" spc="5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sz="4000" spc="5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" name="object 10"/>
            <p:cNvSpPr txBox="1"/>
            <p:nvPr>
              <p:custDataLst>
                <p:tags r:id="rId5"/>
              </p:custDataLst>
            </p:nvPr>
          </p:nvSpPr>
          <p:spPr>
            <a:xfrm>
              <a:off x="6243" y="4986"/>
              <a:ext cx="621" cy="9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lang="en-US" sz="4000" spc="5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sz="4000" spc="5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" name="object 10"/>
            <p:cNvSpPr txBox="1"/>
            <p:nvPr>
              <p:custDataLst>
                <p:tags r:id="rId6"/>
              </p:custDataLst>
            </p:nvPr>
          </p:nvSpPr>
          <p:spPr>
            <a:xfrm>
              <a:off x="6996" y="4356"/>
              <a:ext cx="621" cy="9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lang="en-US" sz="4000" spc="5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sz="4000" spc="5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" name="object 10"/>
            <p:cNvSpPr txBox="1"/>
            <p:nvPr>
              <p:custDataLst>
                <p:tags r:id="rId7"/>
              </p:custDataLst>
            </p:nvPr>
          </p:nvSpPr>
          <p:spPr>
            <a:xfrm>
              <a:off x="6864" y="5801"/>
              <a:ext cx="621" cy="9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lang="en-US" sz="4000" spc="5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sz="4000" spc="5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" name="object 10"/>
            <p:cNvSpPr txBox="1"/>
            <p:nvPr>
              <p:custDataLst>
                <p:tags r:id="rId8"/>
              </p:custDataLst>
            </p:nvPr>
          </p:nvSpPr>
          <p:spPr>
            <a:xfrm>
              <a:off x="7901" y="4986"/>
              <a:ext cx="621" cy="9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lang="en-US" sz="4000" spc="5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sz="4000" spc="5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4" name="object 10"/>
            <p:cNvSpPr txBox="1"/>
            <p:nvPr>
              <p:custDataLst>
                <p:tags r:id="rId9"/>
              </p:custDataLst>
            </p:nvPr>
          </p:nvSpPr>
          <p:spPr>
            <a:xfrm>
              <a:off x="7933" y="3861"/>
              <a:ext cx="621" cy="9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lang="en-US" sz="4000" spc="5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sz="4000" spc="5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5" name="object 10"/>
            <p:cNvSpPr txBox="1"/>
            <p:nvPr>
              <p:custDataLst>
                <p:tags r:id="rId10"/>
              </p:custDataLst>
            </p:nvPr>
          </p:nvSpPr>
          <p:spPr>
            <a:xfrm>
              <a:off x="8554" y="3861"/>
              <a:ext cx="621" cy="98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lang="en-US" sz="4000" spc="5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sz="4000" spc="5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8840" y="4656455"/>
            <a:ext cx="2780665" cy="147193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7262495" y="3424555"/>
            <a:ext cx="2714625" cy="533400"/>
            <a:chOff x="10832" y="5326"/>
            <a:chExt cx="4275" cy="840"/>
          </a:xfrm>
        </p:grpSpPr>
        <p:sp>
          <p:nvSpPr>
            <p:cNvPr id="6" name="椭圆 5"/>
            <p:cNvSpPr/>
            <p:nvPr/>
          </p:nvSpPr>
          <p:spPr>
            <a:xfrm>
              <a:off x="12465" y="5326"/>
              <a:ext cx="840" cy="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832" y="5456"/>
              <a:ext cx="11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size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345" y="5529"/>
              <a:ext cx="103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neuron</a:t>
              </a:r>
              <a:endParaRPr lang="en-US" altLang="zh-CN" sz="12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910" y="5456"/>
              <a:ext cx="11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price</a:t>
              </a:r>
              <a:endParaRPr lang="en-US" altLang="zh-CN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13372" y="5746"/>
              <a:ext cx="632" cy="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11743" y="5746"/>
              <a:ext cx="632" cy="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 flipV="1">
            <a:off x="2438400" y="2901315"/>
            <a:ext cx="3491230" cy="3490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62355" y="2590800"/>
            <a:ext cx="5186045" cy="3185795"/>
            <a:chOff x="1673" y="4080"/>
            <a:chExt cx="8167" cy="501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1673" y="9097"/>
              <a:ext cx="3152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4795" y="4080"/>
              <a:ext cx="5045" cy="5017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75" dirty="0">
                <a:latin typeface="Georgia" panose="02040502050405020303"/>
                <a:cs typeface="Georgia" panose="02040502050405020303"/>
                <a:sym typeface="+mn-ea"/>
              </a:rPr>
              <a:t>Housing </a:t>
            </a:r>
            <a:r>
              <a:rPr spc="105" dirty="0">
                <a:latin typeface="Georgia" panose="02040502050405020303"/>
                <a:cs typeface="Georgia" panose="02040502050405020303"/>
                <a:sym typeface="+mn-ea"/>
              </a:rPr>
              <a:t>Price</a:t>
            </a:r>
            <a:r>
              <a:rPr spc="160" dirty="0">
                <a:latin typeface="Georgia" panose="02040502050405020303"/>
                <a:cs typeface="Georgia" panose="02040502050405020303"/>
                <a:sym typeface="+mn-ea"/>
              </a:rPr>
              <a:t> </a:t>
            </a:r>
            <a:r>
              <a:rPr spc="75" dirty="0">
                <a:latin typeface="Georgia" panose="02040502050405020303"/>
                <a:cs typeface="Georgia" panose="02040502050405020303"/>
                <a:sym typeface="+mn-ea"/>
              </a:rPr>
              <a:t>Prediction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379855" y="2482850"/>
            <a:ext cx="2713990" cy="533400"/>
            <a:chOff x="10832" y="5326"/>
            <a:chExt cx="4274" cy="840"/>
          </a:xfrm>
        </p:grpSpPr>
        <p:sp>
          <p:nvSpPr>
            <p:cNvPr id="6" name="椭圆 5"/>
            <p:cNvSpPr/>
            <p:nvPr/>
          </p:nvSpPr>
          <p:spPr>
            <a:xfrm>
              <a:off x="12465" y="5326"/>
              <a:ext cx="840" cy="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832" y="5456"/>
              <a:ext cx="11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size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345" y="5529"/>
              <a:ext cx="103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neuron</a:t>
              </a:r>
              <a:endParaRPr lang="en-US" altLang="zh-CN" sz="12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910" y="5456"/>
              <a:ext cx="11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size</a:t>
              </a:r>
              <a:endParaRPr lang="en-US" altLang="zh-CN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13372" y="5746"/>
              <a:ext cx="632" cy="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11743" y="5746"/>
              <a:ext cx="632" cy="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75" dirty="0">
                <a:latin typeface="Georgia" panose="02040502050405020303"/>
                <a:cs typeface="Georgia" panose="02040502050405020303"/>
                <a:sym typeface="+mn-ea"/>
              </a:rPr>
              <a:t>Housing </a:t>
            </a:r>
            <a:r>
              <a:rPr spc="105" dirty="0">
                <a:latin typeface="Georgia" panose="02040502050405020303"/>
                <a:cs typeface="Georgia" panose="02040502050405020303"/>
                <a:sym typeface="+mn-ea"/>
              </a:rPr>
              <a:t>Price</a:t>
            </a:r>
            <a:r>
              <a:rPr spc="160" dirty="0">
                <a:latin typeface="Georgia" panose="02040502050405020303"/>
                <a:cs typeface="Georgia" panose="02040502050405020303"/>
                <a:sym typeface="+mn-ea"/>
              </a:rPr>
              <a:t> </a:t>
            </a:r>
            <a:r>
              <a:rPr spc="75" dirty="0">
                <a:latin typeface="Georgia" panose="02040502050405020303"/>
                <a:cs typeface="Georgia" panose="02040502050405020303"/>
                <a:sym typeface="+mn-ea"/>
              </a:rPr>
              <a:t>Prediction</a:t>
            </a:r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1164590" y="2754630"/>
            <a:ext cx="7122795" cy="3089910"/>
            <a:chOff x="1846" y="3625"/>
            <a:chExt cx="11217" cy="4866"/>
          </a:xfrm>
        </p:grpSpPr>
        <p:sp>
          <p:nvSpPr>
            <p:cNvPr id="64" name="object 2"/>
            <p:cNvSpPr txBox="1"/>
            <p:nvPr>
              <p:custDataLst>
                <p:tags r:id="rId1"/>
              </p:custDataLst>
            </p:nvPr>
          </p:nvSpPr>
          <p:spPr>
            <a:xfrm>
              <a:off x="1846" y="5034"/>
              <a:ext cx="2431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0" dirty="0">
                  <a:latin typeface="Georgia" panose="02040502050405020303"/>
                  <a:cs typeface="Georgia" panose="02040502050405020303"/>
                </a:rPr>
                <a:t>#bedrooms</a:t>
              </a:r>
              <a:endParaRPr sz="2400">
                <a:latin typeface="Georgia" panose="02040502050405020303"/>
                <a:cs typeface="Georgia" panose="02040502050405020303"/>
              </a:endParaRPr>
            </a:p>
          </p:txBody>
        </p:sp>
        <p:sp>
          <p:nvSpPr>
            <p:cNvPr id="65" name="object 3"/>
            <p:cNvSpPr txBox="1"/>
            <p:nvPr>
              <p:custDataLst>
                <p:tags r:id="rId2"/>
              </p:custDataLst>
            </p:nvPr>
          </p:nvSpPr>
          <p:spPr>
            <a:xfrm>
              <a:off x="2687" y="7875"/>
              <a:ext cx="155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80" dirty="0">
                  <a:latin typeface="Georgia" panose="02040502050405020303"/>
                  <a:cs typeface="Georgia" panose="02040502050405020303"/>
                </a:rPr>
                <a:t>wealth</a:t>
              </a:r>
              <a:endParaRPr sz="2400">
                <a:latin typeface="Georgia" panose="02040502050405020303"/>
                <a:cs typeface="Georgia" panose="02040502050405020303"/>
              </a:endParaRPr>
            </a:p>
          </p:txBody>
        </p:sp>
        <p:sp>
          <p:nvSpPr>
            <p:cNvPr id="66" name="object 4"/>
            <p:cNvSpPr txBox="1"/>
            <p:nvPr>
              <p:custDataLst>
                <p:tags r:id="rId3"/>
              </p:custDataLst>
            </p:nvPr>
          </p:nvSpPr>
          <p:spPr>
            <a:xfrm>
              <a:off x="3354" y="3625"/>
              <a:ext cx="885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60" dirty="0">
                  <a:latin typeface="Georgia" panose="02040502050405020303"/>
                  <a:cs typeface="Georgia" panose="02040502050405020303"/>
                </a:rPr>
                <a:t>size</a:t>
              </a:r>
              <a:endParaRPr sz="2400">
                <a:latin typeface="Georgia" panose="02040502050405020303"/>
                <a:cs typeface="Georgia" panose="02040502050405020303"/>
              </a:endParaRPr>
            </a:p>
          </p:txBody>
        </p:sp>
        <p:sp>
          <p:nvSpPr>
            <p:cNvPr id="67" name="object 9"/>
            <p:cNvSpPr txBox="1"/>
            <p:nvPr/>
          </p:nvSpPr>
          <p:spPr>
            <a:xfrm>
              <a:off x="2304" y="6492"/>
              <a:ext cx="1935" cy="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  <a:tabLst>
                  <a:tab pos="1642745" algn="l"/>
                </a:tabLst>
              </a:pPr>
              <a:r>
                <a:rPr sz="2400" spc="45" dirty="0">
                  <a:latin typeface="Georgia" panose="02040502050405020303"/>
                  <a:cs typeface="Georgia" panose="02040502050405020303"/>
                </a:rPr>
                <a:t>zip</a:t>
              </a:r>
              <a:r>
                <a:rPr sz="2400" spc="80" dirty="0">
                  <a:latin typeface="Georgia" panose="02040502050405020303"/>
                  <a:cs typeface="Georgia" panose="02040502050405020303"/>
                </a:rPr>
                <a:t> </a:t>
              </a:r>
              <a:r>
                <a:rPr sz="2400" spc="-20" dirty="0">
                  <a:latin typeface="Georgia" panose="02040502050405020303"/>
                  <a:cs typeface="Georgia" panose="02040502050405020303"/>
                </a:rPr>
                <a:t>code</a:t>
              </a:r>
              <a:endParaRPr lang="en-US" sz="2625" baseline="-16000">
                <a:latin typeface="Cambria Math" panose="02040503050406030204"/>
                <a:cs typeface="Cambria Math" panose="02040503050406030204"/>
              </a:endParaRPr>
            </a:p>
          </p:txBody>
        </p:sp>
        <p:sp>
          <p:nvSpPr>
            <p:cNvPr id="68" name="object 10"/>
            <p:cNvSpPr txBox="1"/>
            <p:nvPr>
              <p:custDataLst>
                <p:tags r:id="rId4"/>
              </p:custDataLst>
            </p:nvPr>
          </p:nvSpPr>
          <p:spPr>
            <a:xfrm>
              <a:off x="4633" y="7875"/>
              <a:ext cx="863" cy="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400" spc="5" dirty="0"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r>
                <a:rPr lang="en-US" sz="2400" spc="5" baseline="-25000" dirty="0"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sz="2400" spc="5" baseline="-25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69" name="object 11"/>
            <p:cNvGrpSpPr/>
            <p:nvPr/>
          </p:nvGrpSpPr>
          <p:grpSpPr>
            <a:xfrm>
              <a:off x="5513" y="3888"/>
              <a:ext cx="7089" cy="4390"/>
              <a:chOff x="3500501" y="2468879"/>
              <a:chExt cx="4501642" cy="2787396"/>
            </a:xfrm>
          </p:grpSpPr>
          <p:sp>
            <p:nvSpPr>
              <p:cNvPr id="70" name="object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5349240" y="4707635"/>
                <a:ext cx="548640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548639" h="548639">
                    <a:moveTo>
                      <a:pt x="0" y="274319"/>
                    </a:moveTo>
                    <a:lnTo>
                      <a:pt x="4419" y="225008"/>
                    </a:lnTo>
                    <a:lnTo>
                      <a:pt x="17161" y="178597"/>
                    </a:lnTo>
                    <a:lnTo>
                      <a:pt x="37450" y="135861"/>
                    </a:lnTo>
                    <a:lnTo>
                      <a:pt x="64513" y="97575"/>
                    </a:lnTo>
                    <a:lnTo>
                      <a:pt x="97575" y="64513"/>
                    </a:lnTo>
                    <a:lnTo>
                      <a:pt x="135861" y="37450"/>
                    </a:lnTo>
                    <a:lnTo>
                      <a:pt x="178597" y="17161"/>
                    </a:lnTo>
                    <a:lnTo>
                      <a:pt x="225008" y="4419"/>
                    </a:lnTo>
                    <a:lnTo>
                      <a:pt x="274320" y="0"/>
                    </a:lnTo>
                    <a:lnTo>
                      <a:pt x="323631" y="4419"/>
                    </a:lnTo>
                    <a:lnTo>
                      <a:pt x="370042" y="17161"/>
                    </a:lnTo>
                    <a:lnTo>
                      <a:pt x="412778" y="37450"/>
                    </a:lnTo>
                    <a:lnTo>
                      <a:pt x="451064" y="64513"/>
                    </a:lnTo>
                    <a:lnTo>
                      <a:pt x="484126" y="97575"/>
                    </a:lnTo>
                    <a:lnTo>
                      <a:pt x="511189" y="135861"/>
                    </a:lnTo>
                    <a:lnTo>
                      <a:pt x="531478" y="178597"/>
                    </a:lnTo>
                    <a:lnTo>
                      <a:pt x="544220" y="225008"/>
                    </a:lnTo>
                    <a:lnTo>
                      <a:pt x="548639" y="274319"/>
                    </a:lnTo>
                    <a:lnTo>
                      <a:pt x="544220" y="323631"/>
                    </a:lnTo>
                    <a:lnTo>
                      <a:pt x="531478" y="370042"/>
                    </a:lnTo>
                    <a:lnTo>
                      <a:pt x="511189" y="412778"/>
                    </a:lnTo>
                    <a:lnTo>
                      <a:pt x="484126" y="451064"/>
                    </a:lnTo>
                    <a:lnTo>
                      <a:pt x="451064" y="484126"/>
                    </a:lnTo>
                    <a:lnTo>
                      <a:pt x="412778" y="511189"/>
                    </a:lnTo>
                    <a:lnTo>
                      <a:pt x="370042" y="531478"/>
                    </a:lnTo>
                    <a:lnTo>
                      <a:pt x="323631" y="544220"/>
                    </a:lnTo>
                    <a:lnTo>
                      <a:pt x="274320" y="548639"/>
                    </a:lnTo>
                    <a:lnTo>
                      <a:pt x="225008" y="544220"/>
                    </a:lnTo>
                    <a:lnTo>
                      <a:pt x="178597" y="531478"/>
                    </a:lnTo>
                    <a:lnTo>
                      <a:pt x="135861" y="511189"/>
                    </a:lnTo>
                    <a:lnTo>
                      <a:pt x="97575" y="484126"/>
                    </a:lnTo>
                    <a:lnTo>
                      <a:pt x="64513" y="451064"/>
                    </a:lnTo>
                    <a:lnTo>
                      <a:pt x="37450" y="412778"/>
                    </a:lnTo>
                    <a:lnTo>
                      <a:pt x="17161" y="370042"/>
                    </a:lnTo>
                    <a:lnTo>
                      <a:pt x="4419" y="323631"/>
                    </a:lnTo>
                    <a:lnTo>
                      <a:pt x="0" y="274319"/>
                    </a:lnTo>
                    <a:close/>
                  </a:path>
                </a:pathLst>
              </a:custGeom>
              <a:ln w="121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71" name="object 13"/>
              <p:cNvSpPr/>
              <p:nvPr/>
            </p:nvSpPr>
            <p:spPr>
              <a:xfrm>
                <a:off x="3504438" y="4934838"/>
                <a:ext cx="1844675" cy="287020"/>
              </a:xfrm>
              <a:custGeom>
                <a:avLst/>
                <a:gdLst/>
                <a:ahLst/>
                <a:cxnLst/>
                <a:rect l="l" t="t" r="r" b="b"/>
                <a:pathLst>
                  <a:path w="1844675" h="287020">
                    <a:moveTo>
                      <a:pt x="1717449" y="56720"/>
                    </a:moveTo>
                    <a:lnTo>
                      <a:pt x="0" y="273938"/>
                    </a:lnTo>
                    <a:lnTo>
                      <a:pt x="1524" y="286512"/>
                    </a:lnTo>
                    <a:lnTo>
                      <a:pt x="1719046" y="69410"/>
                    </a:lnTo>
                    <a:lnTo>
                      <a:pt x="1717449" y="56720"/>
                    </a:lnTo>
                    <a:close/>
                  </a:path>
                  <a:path w="1844675" h="287020">
                    <a:moveTo>
                      <a:pt x="1832331" y="55118"/>
                    </a:moveTo>
                    <a:lnTo>
                      <a:pt x="1730121" y="55118"/>
                    </a:lnTo>
                    <a:lnTo>
                      <a:pt x="1731645" y="67818"/>
                    </a:lnTo>
                    <a:lnTo>
                      <a:pt x="1719046" y="69410"/>
                    </a:lnTo>
                    <a:lnTo>
                      <a:pt x="1726184" y="126111"/>
                    </a:lnTo>
                    <a:lnTo>
                      <a:pt x="1832331" y="55118"/>
                    </a:lnTo>
                    <a:close/>
                  </a:path>
                  <a:path w="1844675" h="287020">
                    <a:moveTo>
                      <a:pt x="1730121" y="55118"/>
                    </a:moveTo>
                    <a:lnTo>
                      <a:pt x="1717449" y="56720"/>
                    </a:lnTo>
                    <a:lnTo>
                      <a:pt x="1719046" y="69410"/>
                    </a:lnTo>
                    <a:lnTo>
                      <a:pt x="1731645" y="67818"/>
                    </a:lnTo>
                    <a:lnTo>
                      <a:pt x="1730121" y="55118"/>
                    </a:lnTo>
                    <a:close/>
                  </a:path>
                  <a:path w="1844675" h="287020">
                    <a:moveTo>
                      <a:pt x="1710309" y="0"/>
                    </a:moveTo>
                    <a:lnTo>
                      <a:pt x="1717449" y="56720"/>
                    </a:lnTo>
                    <a:lnTo>
                      <a:pt x="1730121" y="55118"/>
                    </a:lnTo>
                    <a:lnTo>
                      <a:pt x="1832331" y="55118"/>
                    </a:lnTo>
                    <a:lnTo>
                      <a:pt x="1844294" y="47117"/>
                    </a:lnTo>
                    <a:lnTo>
                      <a:pt x="171030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72" name="object 14"/>
              <p:cNvSpPr/>
              <p:nvPr>
                <p:custDataLst>
                  <p:tags r:id="rId6"/>
                </p:custDataLst>
              </p:nvPr>
            </p:nvSpPr>
            <p:spPr>
              <a:xfrm>
                <a:off x="5343144" y="3695700"/>
                <a:ext cx="548640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548639" h="548639">
                    <a:moveTo>
                      <a:pt x="0" y="274319"/>
                    </a:moveTo>
                    <a:lnTo>
                      <a:pt x="4419" y="225008"/>
                    </a:lnTo>
                    <a:lnTo>
                      <a:pt x="17161" y="178597"/>
                    </a:lnTo>
                    <a:lnTo>
                      <a:pt x="37450" y="135861"/>
                    </a:lnTo>
                    <a:lnTo>
                      <a:pt x="64513" y="97575"/>
                    </a:lnTo>
                    <a:lnTo>
                      <a:pt x="97575" y="64513"/>
                    </a:lnTo>
                    <a:lnTo>
                      <a:pt x="135861" y="37450"/>
                    </a:lnTo>
                    <a:lnTo>
                      <a:pt x="178597" y="17161"/>
                    </a:lnTo>
                    <a:lnTo>
                      <a:pt x="225008" y="4419"/>
                    </a:lnTo>
                    <a:lnTo>
                      <a:pt x="274319" y="0"/>
                    </a:lnTo>
                    <a:lnTo>
                      <a:pt x="323631" y="4419"/>
                    </a:lnTo>
                    <a:lnTo>
                      <a:pt x="370042" y="17161"/>
                    </a:lnTo>
                    <a:lnTo>
                      <a:pt x="412778" y="37450"/>
                    </a:lnTo>
                    <a:lnTo>
                      <a:pt x="451064" y="64513"/>
                    </a:lnTo>
                    <a:lnTo>
                      <a:pt x="484126" y="97575"/>
                    </a:lnTo>
                    <a:lnTo>
                      <a:pt x="511189" y="135861"/>
                    </a:lnTo>
                    <a:lnTo>
                      <a:pt x="531478" y="178597"/>
                    </a:lnTo>
                    <a:lnTo>
                      <a:pt x="544220" y="225008"/>
                    </a:lnTo>
                    <a:lnTo>
                      <a:pt x="548639" y="274319"/>
                    </a:lnTo>
                    <a:lnTo>
                      <a:pt x="544220" y="323631"/>
                    </a:lnTo>
                    <a:lnTo>
                      <a:pt x="531478" y="370042"/>
                    </a:lnTo>
                    <a:lnTo>
                      <a:pt x="511189" y="412778"/>
                    </a:lnTo>
                    <a:lnTo>
                      <a:pt x="484126" y="451064"/>
                    </a:lnTo>
                    <a:lnTo>
                      <a:pt x="451064" y="484126"/>
                    </a:lnTo>
                    <a:lnTo>
                      <a:pt x="412778" y="511189"/>
                    </a:lnTo>
                    <a:lnTo>
                      <a:pt x="370042" y="531478"/>
                    </a:lnTo>
                    <a:lnTo>
                      <a:pt x="323631" y="544220"/>
                    </a:lnTo>
                    <a:lnTo>
                      <a:pt x="274319" y="548639"/>
                    </a:lnTo>
                    <a:lnTo>
                      <a:pt x="225008" y="544220"/>
                    </a:lnTo>
                    <a:lnTo>
                      <a:pt x="178597" y="531478"/>
                    </a:lnTo>
                    <a:lnTo>
                      <a:pt x="135861" y="511189"/>
                    </a:lnTo>
                    <a:lnTo>
                      <a:pt x="97575" y="484126"/>
                    </a:lnTo>
                    <a:lnTo>
                      <a:pt x="64513" y="451064"/>
                    </a:lnTo>
                    <a:lnTo>
                      <a:pt x="37450" y="412778"/>
                    </a:lnTo>
                    <a:lnTo>
                      <a:pt x="17161" y="370042"/>
                    </a:lnTo>
                    <a:lnTo>
                      <a:pt x="4419" y="323631"/>
                    </a:lnTo>
                    <a:lnTo>
                      <a:pt x="0" y="274319"/>
                    </a:lnTo>
                    <a:close/>
                  </a:path>
                </a:pathLst>
              </a:custGeom>
              <a:ln w="121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73" name="object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3502152" y="4163567"/>
                <a:ext cx="1921510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1921510" h="1057275">
                    <a:moveTo>
                      <a:pt x="1806605" y="55510"/>
                    </a:moveTo>
                    <a:lnTo>
                      <a:pt x="0" y="1045590"/>
                    </a:lnTo>
                    <a:lnTo>
                      <a:pt x="6096" y="1056766"/>
                    </a:lnTo>
                    <a:lnTo>
                      <a:pt x="1812664" y="66581"/>
                    </a:lnTo>
                    <a:lnTo>
                      <a:pt x="1806605" y="55510"/>
                    </a:lnTo>
                    <a:close/>
                  </a:path>
                  <a:path w="1921510" h="1057275">
                    <a:moveTo>
                      <a:pt x="1886758" y="49402"/>
                    </a:moveTo>
                    <a:lnTo>
                      <a:pt x="1817751" y="49402"/>
                    </a:lnTo>
                    <a:lnTo>
                      <a:pt x="1823847" y="60451"/>
                    </a:lnTo>
                    <a:lnTo>
                      <a:pt x="1812664" y="66581"/>
                    </a:lnTo>
                    <a:lnTo>
                      <a:pt x="1840102" y="116712"/>
                    </a:lnTo>
                    <a:lnTo>
                      <a:pt x="1886758" y="49402"/>
                    </a:lnTo>
                    <a:close/>
                  </a:path>
                  <a:path w="1921510" h="1057275">
                    <a:moveTo>
                      <a:pt x="1817751" y="49402"/>
                    </a:moveTo>
                    <a:lnTo>
                      <a:pt x="1806605" y="55510"/>
                    </a:lnTo>
                    <a:lnTo>
                      <a:pt x="1812664" y="66581"/>
                    </a:lnTo>
                    <a:lnTo>
                      <a:pt x="1823847" y="60451"/>
                    </a:lnTo>
                    <a:lnTo>
                      <a:pt x="1817751" y="49402"/>
                    </a:lnTo>
                    <a:close/>
                  </a:path>
                  <a:path w="1921510" h="1057275">
                    <a:moveTo>
                      <a:pt x="1921002" y="0"/>
                    </a:moveTo>
                    <a:lnTo>
                      <a:pt x="1779143" y="5333"/>
                    </a:lnTo>
                    <a:lnTo>
                      <a:pt x="1806605" y="55510"/>
                    </a:lnTo>
                    <a:lnTo>
                      <a:pt x="1817751" y="49402"/>
                    </a:lnTo>
                    <a:lnTo>
                      <a:pt x="1886758" y="49402"/>
                    </a:lnTo>
                    <a:lnTo>
                      <a:pt x="192100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74" name="object 16"/>
              <p:cNvSpPr/>
              <p:nvPr>
                <p:custDataLst>
                  <p:tags r:id="rId8"/>
                </p:custDataLst>
              </p:nvPr>
            </p:nvSpPr>
            <p:spPr>
              <a:xfrm>
                <a:off x="5350764" y="2683763"/>
                <a:ext cx="548640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548639" h="548639">
                    <a:moveTo>
                      <a:pt x="0" y="274320"/>
                    </a:moveTo>
                    <a:lnTo>
                      <a:pt x="4419" y="225008"/>
                    </a:lnTo>
                    <a:lnTo>
                      <a:pt x="17161" y="178597"/>
                    </a:lnTo>
                    <a:lnTo>
                      <a:pt x="37450" y="135861"/>
                    </a:lnTo>
                    <a:lnTo>
                      <a:pt x="64513" y="97575"/>
                    </a:lnTo>
                    <a:lnTo>
                      <a:pt x="97575" y="64513"/>
                    </a:lnTo>
                    <a:lnTo>
                      <a:pt x="135861" y="37450"/>
                    </a:lnTo>
                    <a:lnTo>
                      <a:pt x="178597" y="17161"/>
                    </a:lnTo>
                    <a:lnTo>
                      <a:pt x="225008" y="4419"/>
                    </a:lnTo>
                    <a:lnTo>
                      <a:pt x="274320" y="0"/>
                    </a:lnTo>
                    <a:lnTo>
                      <a:pt x="323631" y="4419"/>
                    </a:lnTo>
                    <a:lnTo>
                      <a:pt x="370042" y="17161"/>
                    </a:lnTo>
                    <a:lnTo>
                      <a:pt x="412778" y="37450"/>
                    </a:lnTo>
                    <a:lnTo>
                      <a:pt x="451064" y="64513"/>
                    </a:lnTo>
                    <a:lnTo>
                      <a:pt x="484126" y="97575"/>
                    </a:lnTo>
                    <a:lnTo>
                      <a:pt x="511189" y="135861"/>
                    </a:lnTo>
                    <a:lnTo>
                      <a:pt x="531478" y="178597"/>
                    </a:lnTo>
                    <a:lnTo>
                      <a:pt x="544220" y="225008"/>
                    </a:lnTo>
                    <a:lnTo>
                      <a:pt x="548639" y="274320"/>
                    </a:lnTo>
                    <a:lnTo>
                      <a:pt x="544220" y="323631"/>
                    </a:lnTo>
                    <a:lnTo>
                      <a:pt x="531478" y="370042"/>
                    </a:lnTo>
                    <a:lnTo>
                      <a:pt x="511189" y="412778"/>
                    </a:lnTo>
                    <a:lnTo>
                      <a:pt x="484126" y="451064"/>
                    </a:lnTo>
                    <a:lnTo>
                      <a:pt x="451064" y="484126"/>
                    </a:lnTo>
                    <a:lnTo>
                      <a:pt x="412778" y="511189"/>
                    </a:lnTo>
                    <a:lnTo>
                      <a:pt x="370042" y="531478"/>
                    </a:lnTo>
                    <a:lnTo>
                      <a:pt x="323631" y="544220"/>
                    </a:lnTo>
                    <a:lnTo>
                      <a:pt x="274320" y="548639"/>
                    </a:lnTo>
                    <a:lnTo>
                      <a:pt x="225008" y="544220"/>
                    </a:lnTo>
                    <a:lnTo>
                      <a:pt x="178597" y="531478"/>
                    </a:lnTo>
                    <a:lnTo>
                      <a:pt x="135861" y="511189"/>
                    </a:lnTo>
                    <a:lnTo>
                      <a:pt x="97575" y="484126"/>
                    </a:lnTo>
                    <a:lnTo>
                      <a:pt x="64513" y="451064"/>
                    </a:lnTo>
                    <a:lnTo>
                      <a:pt x="37450" y="412778"/>
                    </a:lnTo>
                    <a:lnTo>
                      <a:pt x="17161" y="370042"/>
                    </a:lnTo>
                    <a:lnTo>
                      <a:pt x="4419" y="323631"/>
                    </a:lnTo>
                    <a:lnTo>
                      <a:pt x="0" y="274320"/>
                    </a:lnTo>
                    <a:close/>
                  </a:path>
                </a:pathLst>
              </a:custGeom>
              <a:ln w="121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75" name="object 17"/>
              <p:cNvSpPr/>
              <p:nvPr/>
            </p:nvSpPr>
            <p:spPr>
              <a:xfrm>
                <a:off x="3500501" y="2468879"/>
                <a:ext cx="1930400" cy="275082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2750820">
                    <a:moveTo>
                      <a:pt x="1929892" y="682752"/>
                    </a:moveTo>
                    <a:lnTo>
                      <a:pt x="1796796" y="732282"/>
                    </a:lnTo>
                    <a:lnTo>
                      <a:pt x="1838566" y="771271"/>
                    </a:lnTo>
                    <a:lnTo>
                      <a:pt x="1570101" y="1058976"/>
                    </a:lnTo>
                    <a:lnTo>
                      <a:pt x="1561287" y="1052995"/>
                    </a:lnTo>
                    <a:lnTo>
                      <a:pt x="1561287" y="1068412"/>
                    </a:lnTo>
                    <a:lnTo>
                      <a:pt x="1312405" y="1335125"/>
                    </a:lnTo>
                    <a:lnTo>
                      <a:pt x="1302740" y="1332242"/>
                    </a:lnTo>
                    <a:lnTo>
                      <a:pt x="1302740" y="1345488"/>
                    </a:lnTo>
                    <a:lnTo>
                      <a:pt x="1211237" y="1443545"/>
                    </a:lnTo>
                    <a:lnTo>
                      <a:pt x="1202512" y="1433029"/>
                    </a:lnTo>
                    <a:lnTo>
                      <a:pt x="1202512" y="1452892"/>
                    </a:lnTo>
                    <a:lnTo>
                      <a:pt x="939736" y="1734489"/>
                    </a:lnTo>
                    <a:lnTo>
                      <a:pt x="31877" y="965733"/>
                    </a:lnTo>
                    <a:lnTo>
                      <a:pt x="1051052" y="1270279"/>
                    </a:lnTo>
                    <a:lnTo>
                      <a:pt x="1202512" y="1452892"/>
                    </a:lnTo>
                    <a:lnTo>
                      <a:pt x="1202512" y="1433029"/>
                    </a:lnTo>
                    <a:lnTo>
                      <a:pt x="1072934" y="1276819"/>
                    </a:lnTo>
                    <a:lnTo>
                      <a:pt x="1302740" y="1345488"/>
                    </a:lnTo>
                    <a:lnTo>
                      <a:pt x="1302740" y="1332242"/>
                    </a:lnTo>
                    <a:lnTo>
                      <a:pt x="1058329" y="1259205"/>
                    </a:lnTo>
                    <a:lnTo>
                      <a:pt x="1036434" y="1232814"/>
                    </a:lnTo>
                    <a:lnTo>
                      <a:pt x="1036434" y="1252664"/>
                    </a:lnTo>
                    <a:lnTo>
                      <a:pt x="30848" y="952169"/>
                    </a:lnTo>
                    <a:lnTo>
                      <a:pt x="656920" y="795070"/>
                    </a:lnTo>
                    <a:lnTo>
                      <a:pt x="1036434" y="1252664"/>
                    </a:lnTo>
                    <a:lnTo>
                      <a:pt x="1036434" y="1232814"/>
                    </a:lnTo>
                    <a:lnTo>
                      <a:pt x="670521" y="791667"/>
                    </a:lnTo>
                    <a:lnTo>
                      <a:pt x="1024026" y="702970"/>
                    </a:lnTo>
                    <a:lnTo>
                      <a:pt x="1561287" y="1068412"/>
                    </a:lnTo>
                    <a:lnTo>
                      <a:pt x="1561287" y="1052995"/>
                    </a:lnTo>
                    <a:lnTo>
                      <a:pt x="1040536" y="698817"/>
                    </a:lnTo>
                    <a:lnTo>
                      <a:pt x="1727936" y="526338"/>
                    </a:lnTo>
                    <a:lnTo>
                      <a:pt x="1741805" y="581660"/>
                    </a:lnTo>
                    <a:lnTo>
                      <a:pt x="1824202" y="510921"/>
                    </a:lnTo>
                    <a:lnTo>
                      <a:pt x="1849501" y="489204"/>
                    </a:lnTo>
                    <a:lnTo>
                      <a:pt x="1848853" y="489064"/>
                    </a:lnTo>
                    <a:lnTo>
                      <a:pt x="1850009" y="488823"/>
                    </a:lnTo>
                    <a:lnTo>
                      <a:pt x="1823986" y="465963"/>
                    </a:lnTo>
                    <a:lnTo>
                      <a:pt x="1743329" y="395097"/>
                    </a:lnTo>
                    <a:lnTo>
                      <a:pt x="1728787" y="450430"/>
                    </a:lnTo>
                    <a:lnTo>
                      <a:pt x="1718614" y="447763"/>
                    </a:lnTo>
                    <a:lnTo>
                      <a:pt x="1718614" y="489153"/>
                    </a:lnTo>
                    <a:lnTo>
                      <a:pt x="1711185" y="517436"/>
                    </a:lnTo>
                    <a:lnTo>
                      <a:pt x="1026464" y="689254"/>
                    </a:lnTo>
                    <a:lnTo>
                      <a:pt x="1009954" y="678027"/>
                    </a:lnTo>
                    <a:lnTo>
                      <a:pt x="1009954" y="693394"/>
                    </a:lnTo>
                    <a:lnTo>
                      <a:pt x="661543" y="780821"/>
                    </a:lnTo>
                    <a:lnTo>
                      <a:pt x="44107" y="36398"/>
                    </a:lnTo>
                    <a:lnTo>
                      <a:pt x="1009954" y="693394"/>
                    </a:lnTo>
                    <a:lnTo>
                      <a:pt x="1009954" y="678027"/>
                    </a:lnTo>
                    <a:lnTo>
                      <a:pt x="44678" y="21526"/>
                    </a:lnTo>
                    <a:lnTo>
                      <a:pt x="1711058" y="458939"/>
                    </a:lnTo>
                    <a:lnTo>
                      <a:pt x="1718614" y="489153"/>
                    </a:lnTo>
                    <a:lnTo>
                      <a:pt x="1718614" y="447763"/>
                    </a:lnTo>
                    <a:lnTo>
                      <a:pt x="12446" y="0"/>
                    </a:lnTo>
                    <a:lnTo>
                      <a:pt x="10795" y="6096"/>
                    </a:lnTo>
                    <a:lnTo>
                      <a:pt x="5969" y="10160"/>
                    </a:lnTo>
                    <a:lnTo>
                      <a:pt x="647941" y="784237"/>
                    </a:lnTo>
                    <a:lnTo>
                      <a:pt x="7048" y="945057"/>
                    </a:lnTo>
                    <a:lnTo>
                      <a:pt x="6477" y="944880"/>
                    </a:lnTo>
                    <a:lnTo>
                      <a:pt x="6375" y="945222"/>
                    </a:lnTo>
                    <a:lnTo>
                      <a:pt x="3175" y="946023"/>
                    </a:lnTo>
                    <a:lnTo>
                      <a:pt x="4457" y="951255"/>
                    </a:lnTo>
                    <a:lnTo>
                      <a:pt x="635" y="955802"/>
                    </a:lnTo>
                    <a:lnTo>
                      <a:pt x="931087" y="1743760"/>
                    </a:lnTo>
                    <a:lnTo>
                      <a:pt x="0" y="2741561"/>
                    </a:lnTo>
                    <a:lnTo>
                      <a:pt x="9398" y="2750324"/>
                    </a:lnTo>
                    <a:lnTo>
                      <a:pt x="940866" y="1752053"/>
                    </a:lnTo>
                    <a:lnTo>
                      <a:pt x="1747139" y="2434831"/>
                    </a:lnTo>
                    <a:lnTo>
                      <a:pt x="1710182" y="2478405"/>
                    </a:lnTo>
                    <a:lnTo>
                      <a:pt x="1848231" y="2512060"/>
                    </a:lnTo>
                    <a:lnTo>
                      <a:pt x="1818703" y="2443099"/>
                    </a:lnTo>
                    <a:lnTo>
                      <a:pt x="1792351" y="2381504"/>
                    </a:lnTo>
                    <a:lnTo>
                      <a:pt x="1755355" y="2425128"/>
                    </a:lnTo>
                    <a:lnTo>
                      <a:pt x="949528" y="1742782"/>
                    </a:lnTo>
                    <a:lnTo>
                      <a:pt x="1210754" y="1462811"/>
                    </a:lnTo>
                    <a:lnTo>
                      <a:pt x="1843024" y="2225154"/>
                    </a:lnTo>
                    <a:lnTo>
                      <a:pt x="1799082" y="2261616"/>
                    </a:lnTo>
                    <a:lnTo>
                      <a:pt x="1929003" y="2318766"/>
                    </a:lnTo>
                    <a:lnTo>
                      <a:pt x="1909521" y="2234946"/>
                    </a:lnTo>
                    <a:lnTo>
                      <a:pt x="1896872" y="2180463"/>
                    </a:lnTo>
                    <a:lnTo>
                      <a:pt x="1852803" y="2217039"/>
                    </a:lnTo>
                    <a:lnTo>
                      <a:pt x="1219466" y="1453464"/>
                    </a:lnTo>
                    <a:lnTo>
                      <a:pt x="1316405" y="1349578"/>
                    </a:lnTo>
                    <a:lnTo>
                      <a:pt x="1718767" y="1469796"/>
                    </a:lnTo>
                    <a:lnTo>
                      <a:pt x="1702435" y="1524508"/>
                    </a:lnTo>
                    <a:lnTo>
                      <a:pt x="1842262" y="1499997"/>
                    </a:lnTo>
                    <a:lnTo>
                      <a:pt x="1813979" y="1473454"/>
                    </a:lnTo>
                    <a:lnTo>
                      <a:pt x="1738757" y="1402842"/>
                    </a:lnTo>
                    <a:lnTo>
                      <a:pt x="1722399" y="1457629"/>
                    </a:lnTo>
                    <a:lnTo>
                      <a:pt x="1326083" y="1339215"/>
                    </a:lnTo>
                    <a:lnTo>
                      <a:pt x="1571967" y="1075690"/>
                    </a:lnTo>
                    <a:lnTo>
                      <a:pt x="1814537" y="1240675"/>
                    </a:lnTo>
                    <a:lnTo>
                      <a:pt x="1782445" y="1287907"/>
                    </a:lnTo>
                    <a:lnTo>
                      <a:pt x="1923161" y="1306830"/>
                    </a:lnTo>
                    <a:lnTo>
                      <a:pt x="1890115" y="1247775"/>
                    </a:lnTo>
                    <a:lnTo>
                      <a:pt x="1853819" y="1182878"/>
                    </a:lnTo>
                    <a:lnTo>
                      <a:pt x="1821726" y="1230096"/>
                    </a:lnTo>
                    <a:lnTo>
                      <a:pt x="1580781" y="1066241"/>
                    </a:lnTo>
                    <a:lnTo>
                      <a:pt x="1847900" y="779970"/>
                    </a:lnTo>
                    <a:lnTo>
                      <a:pt x="1889633" y="818896"/>
                    </a:lnTo>
                    <a:lnTo>
                      <a:pt x="1906447" y="762000"/>
                    </a:lnTo>
                    <a:lnTo>
                      <a:pt x="1929892" y="68275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76" name="object 18"/>
              <p:cNvSpPr/>
              <p:nvPr>
                <p:custDataLst>
                  <p:tags r:id="rId9"/>
                </p:custDataLst>
              </p:nvPr>
            </p:nvSpPr>
            <p:spPr>
              <a:xfrm>
                <a:off x="6825996" y="3695700"/>
                <a:ext cx="548640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548640" h="548639">
                    <a:moveTo>
                      <a:pt x="0" y="274319"/>
                    </a:moveTo>
                    <a:lnTo>
                      <a:pt x="4419" y="225008"/>
                    </a:lnTo>
                    <a:lnTo>
                      <a:pt x="17161" y="178597"/>
                    </a:lnTo>
                    <a:lnTo>
                      <a:pt x="37450" y="135861"/>
                    </a:lnTo>
                    <a:lnTo>
                      <a:pt x="64513" y="97575"/>
                    </a:lnTo>
                    <a:lnTo>
                      <a:pt x="97575" y="64513"/>
                    </a:lnTo>
                    <a:lnTo>
                      <a:pt x="135861" y="37450"/>
                    </a:lnTo>
                    <a:lnTo>
                      <a:pt x="178597" y="17161"/>
                    </a:lnTo>
                    <a:lnTo>
                      <a:pt x="225008" y="4419"/>
                    </a:lnTo>
                    <a:lnTo>
                      <a:pt x="274320" y="0"/>
                    </a:lnTo>
                    <a:lnTo>
                      <a:pt x="323631" y="4419"/>
                    </a:lnTo>
                    <a:lnTo>
                      <a:pt x="370042" y="17161"/>
                    </a:lnTo>
                    <a:lnTo>
                      <a:pt x="412778" y="37450"/>
                    </a:lnTo>
                    <a:lnTo>
                      <a:pt x="451064" y="64513"/>
                    </a:lnTo>
                    <a:lnTo>
                      <a:pt x="484126" y="97575"/>
                    </a:lnTo>
                    <a:lnTo>
                      <a:pt x="511189" y="135861"/>
                    </a:lnTo>
                    <a:lnTo>
                      <a:pt x="531478" y="178597"/>
                    </a:lnTo>
                    <a:lnTo>
                      <a:pt x="544220" y="225008"/>
                    </a:lnTo>
                    <a:lnTo>
                      <a:pt x="548639" y="274319"/>
                    </a:lnTo>
                    <a:lnTo>
                      <a:pt x="544220" y="323631"/>
                    </a:lnTo>
                    <a:lnTo>
                      <a:pt x="531478" y="370042"/>
                    </a:lnTo>
                    <a:lnTo>
                      <a:pt x="511189" y="412778"/>
                    </a:lnTo>
                    <a:lnTo>
                      <a:pt x="484126" y="451064"/>
                    </a:lnTo>
                    <a:lnTo>
                      <a:pt x="451064" y="484126"/>
                    </a:lnTo>
                    <a:lnTo>
                      <a:pt x="412778" y="511189"/>
                    </a:lnTo>
                    <a:lnTo>
                      <a:pt x="370042" y="531478"/>
                    </a:lnTo>
                    <a:lnTo>
                      <a:pt x="323631" y="544220"/>
                    </a:lnTo>
                    <a:lnTo>
                      <a:pt x="274320" y="548639"/>
                    </a:lnTo>
                    <a:lnTo>
                      <a:pt x="225008" y="544220"/>
                    </a:lnTo>
                    <a:lnTo>
                      <a:pt x="178597" y="531478"/>
                    </a:lnTo>
                    <a:lnTo>
                      <a:pt x="135861" y="511189"/>
                    </a:lnTo>
                    <a:lnTo>
                      <a:pt x="97575" y="484126"/>
                    </a:lnTo>
                    <a:lnTo>
                      <a:pt x="64513" y="451064"/>
                    </a:lnTo>
                    <a:lnTo>
                      <a:pt x="37450" y="412778"/>
                    </a:lnTo>
                    <a:lnTo>
                      <a:pt x="17161" y="370042"/>
                    </a:lnTo>
                    <a:lnTo>
                      <a:pt x="4419" y="323631"/>
                    </a:lnTo>
                    <a:lnTo>
                      <a:pt x="0" y="274319"/>
                    </a:lnTo>
                    <a:close/>
                  </a:path>
                </a:pathLst>
              </a:custGeom>
              <a:ln w="121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77" name="object 19"/>
              <p:cNvSpPr/>
              <p:nvPr/>
            </p:nvSpPr>
            <p:spPr>
              <a:xfrm>
                <a:off x="5813933" y="2953130"/>
                <a:ext cx="2188210" cy="1840230"/>
              </a:xfrm>
              <a:custGeom>
                <a:avLst/>
                <a:gdLst/>
                <a:ahLst/>
                <a:cxnLst/>
                <a:rect l="l" t="t" r="r" b="b"/>
                <a:pathLst>
                  <a:path w="2188209" h="1840229">
                    <a:moveTo>
                      <a:pt x="1011682" y="1016889"/>
                    </a:moveTo>
                    <a:lnTo>
                      <a:pt x="998982" y="1010539"/>
                    </a:lnTo>
                    <a:lnTo>
                      <a:pt x="884682" y="953389"/>
                    </a:lnTo>
                    <a:lnTo>
                      <a:pt x="884682" y="1010539"/>
                    </a:lnTo>
                    <a:lnTo>
                      <a:pt x="77851" y="1010539"/>
                    </a:lnTo>
                    <a:lnTo>
                      <a:pt x="77851" y="1023239"/>
                    </a:lnTo>
                    <a:lnTo>
                      <a:pt x="884682" y="1023239"/>
                    </a:lnTo>
                    <a:lnTo>
                      <a:pt x="884682" y="1080389"/>
                    </a:lnTo>
                    <a:lnTo>
                      <a:pt x="998982" y="1023239"/>
                    </a:lnTo>
                    <a:lnTo>
                      <a:pt x="1011682" y="1016889"/>
                    </a:lnTo>
                    <a:close/>
                  </a:path>
                  <a:path w="2188209" h="1840229">
                    <a:moveTo>
                      <a:pt x="1091819" y="1210437"/>
                    </a:moveTo>
                    <a:lnTo>
                      <a:pt x="950087" y="1218565"/>
                    </a:lnTo>
                    <a:lnTo>
                      <a:pt x="978484" y="1268107"/>
                    </a:lnTo>
                    <a:lnTo>
                      <a:pt x="0" y="1828927"/>
                    </a:lnTo>
                    <a:lnTo>
                      <a:pt x="6350" y="1839976"/>
                    </a:lnTo>
                    <a:lnTo>
                      <a:pt x="984783" y="1279118"/>
                    </a:lnTo>
                    <a:lnTo>
                      <a:pt x="1013206" y="1328674"/>
                    </a:lnTo>
                    <a:lnTo>
                      <a:pt x="1057694" y="1261745"/>
                    </a:lnTo>
                    <a:lnTo>
                      <a:pt x="1091819" y="1210437"/>
                    </a:lnTo>
                    <a:close/>
                  </a:path>
                  <a:path w="2188209" h="1840229">
                    <a:moveTo>
                      <a:pt x="1092454" y="822960"/>
                    </a:moveTo>
                    <a:lnTo>
                      <a:pt x="1062075" y="755904"/>
                    </a:lnTo>
                    <a:lnTo>
                      <a:pt x="1033907" y="693674"/>
                    </a:lnTo>
                    <a:lnTo>
                      <a:pt x="997902" y="738022"/>
                    </a:lnTo>
                    <a:lnTo>
                      <a:pt x="89535" y="0"/>
                    </a:lnTo>
                    <a:lnTo>
                      <a:pt x="81407" y="9906"/>
                    </a:lnTo>
                    <a:lnTo>
                      <a:pt x="989876" y="747903"/>
                    </a:lnTo>
                    <a:lnTo>
                      <a:pt x="953897" y="792226"/>
                    </a:lnTo>
                    <a:lnTo>
                      <a:pt x="1092454" y="822960"/>
                    </a:lnTo>
                    <a:close/>
                  </a:path>
                  <a:path w="2188209" h="1840229">
                    <a:moveTo>
                      <a:pt x="2187702" y="1016889"/>
                    </a:moveTo>
                    <a:lnTo>
                      <a:pt x="2175002" y="1010539"/>
                    </a:lnTo>
                    <a:lnTo>
                      <a:pt x="2060702" y="953389"/>
                    </a:lnTo>
                    <a:lnTo>
                      <a:pt x="2060702" y="1010539"/>
                    </a:lnTo>
                    <a:lnTo>
                      <a:pt x="1560703" y="1010539"/>
                    </a:lnTo>
                    <a:lnTo>
                      <a:pt x="1560703" y="1023239"/>
                    </a:lnTo>
                    <a:lnTo>
                      <a:pt x="2060702" y="1023239"/>
                    </a:lnTo>
                    <a:lnTo>
                      <a:pt x="2060702" y="1080389"/>
                    </a:lnTo>
                    <a:lnTo>
                      <a:pt x="2175002" y="1023239"/>
                    </a:lnTo>
                    <a:lnTo>
                      <a:pt x="2187702" y="101688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/>
            </p:txBody>
          </p:sp>
        </p:grpSp>
        <p:sp>
          <p:nvSpPr>
            <p:cNvPr id="78" name="object 29"/>
            <p:cNvSpPr txBox="1"/>
            <p:nvPr>
              <p:custDataLst>
                <p:tags r:id="rId10"/>
              </p:custDataLst>
            </p:nvPr>
          </p:nvSpPr>
          <p:spPr>
            <a:xfrm>
              <a:off x="12765" y="5876"/>
              <a:ext cx="29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5" dirty="0">
                  <a:latin typeface="Georgia" panose="02040502050405020303"/>
                  <a:cs typeface="Georgia" panose="02040502050405020303"/>
                </a:rPr>
                <a:t>y</a:t>
              </a:r>
              <a:endParaRPr sz="2400">
                <a:latin typeface="Georgia" panose="02040502050405020303"/>
                <a:cs typeface="Georgia" panose="02040502050405020303"/>
              </a:endParaRPr>
            </a:p>
          </p:txBody>
        </p:sp>
        <p:sp>
          <p:nvSpPr>
            <p:cNvPr id="79" name="object 34"/>
            <p:cNvSpPr/>
            <p:nvPr>
              <p:custDataLst>
                <p:tags r:id="rId11"/>
              </p:custDataLst>
            </p:nvPr>
          </p:nvSpPr>
          <p:spPr>
            <a:xfrm>
              <a:off x="5504" y="4658"/>
              <a:ext cx="2921" cy="3213"/>
            </a:xfrm>
            <a:custGeom>
              <a:avLst/>
              <a:gdLst/>
              <a:ahLst/>
              <a:cxnLst/>
              <a:rect l="l" t="t" r="r" b="b"/>
              <a:pathLst>
                <a:path w="1854835" h="2040254">
                  <a:moveTo>
                    <a:pt x="1854327" y="0"/>
                  </a:moveTo>
                  <a:lnTo>
                    <a:pt x="1714373" y="24003"/>
                  </a:lnTo>
                  <a:lnTo>
                    <a:pt x="1748231" y="70116"/>
                  </a:lnTo>
                  <a:lnTo>
                    <a:pt x="0" y="1354963"/>
                  </a:lnTo>
                  <a:lnTo>
                    <a:pt x="3644" y="1359852"/>
                  </a:lnTo>
                  <a:lnTo>
                    <a:pt x="1651" y="1365377"/>
                  </a:lnTo>
                  <a:lnTo>
                    <a:pt x="1731276" y="1986457"/>
                  </a:lnTo>
                  <a:lnTo>
                    <a:pt x="1711960" y="2040255"/>
                  </a:lnTo>
                  <a:lnTo>
                    <a:pt x="1852930" y="2023364"/>
                  </a:lnTo>
                  <a:lnTo>
                    <a:pt x="1821738" y="1990725"/>
                  </a:lnTo>
                  <a:lnTo>
                    <a:pt x="1754886" y="1920748"/>
                  </a:lnTo>
                  <a:lnTo>
                    <a:pt x="1735569" y="1974507"/>
                  </a:lnTo>
                  <a:lnTo>
                    <a:pt x="29019" y="1361719"/>
                  </a:lnTo>
                  <a:lnTo>
                    <a:pt x="1723415" y="1041717"/>
                  </a:lnTo>
                  <a:lnTo>
                    <a:pt x="1734058" y="1097915"/>
                  </a:lnTo>
                  <a:lnTo>
                    <a:pt x="1827276" y="1026922"/>
                  </a:lnTo>
                  <a:lnTo>
                    <a:pt x="1846961" y="1011936"/>
                  </a:lnTo>
                  <a:lnTo>
                    <a:pt x="1710436" y="973074"/>
                  </a:lnTo>
                  <a:lnTo>
                    <a:pt x="1721065" y="1029284"/>
                  </a:lnTo>
                  <a:lnTo>
                    <a:pt x="30251" y="1348486"/>
                  </a:lnTo>
                  <a:lnTo>
                    <a:pt x="1755711" y="80289"/>
                  </a:lnTo>
                  <a:lnTo>
                    <a:pt x="1789557" y="126365"/>
                  </a:lnTo>
                  <a:lnTo>
                    <a:pt x="1822234" y="62611"/>
                  </a:lnTo>
                  <a:lnTo>
                    <a:pt x="185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10"/>
            <p:cNvSpPr txBox="1"/>
            <p:nvPr/>
          </p:nvSpPr>
          <p:spPr>
            <a:xfrm>
              <a:off x="4641" y="6557"/>
              <a:ext cx="863" cy="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400" spc="5" dirty="0"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r>
                <a:rPr lang="en-US" sz="2400" spc="5" baseline="-25000" dirty="0"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endParaRPr lang="en-US" sz="2625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" name="object 10"/>
            <p:cNvSpPr txBox="1"/>
            <p:nvPr>
              <p:custDataLst>
                <p:tags r:id="rId12"/>
              </p:custDataLst>
            </p:nvPr>
          </p:nvSpPr>
          <p:spPr>
            <a:xfrm>
              <a:off x="4656" y="5219"/>
              <a:ext cx="863" cy="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400" spc="5" dirty="0"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r>
                <a:rPr lang="en-US" sz="2400" spc="5" baseline="-25000" dirty="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sz="2400" spc="5" baseline="-25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2" name="object 10"/>
            <p:cNvSpPr txBox="1"/>
            <p:nvPr/>
          </p:nvSpPr>
          <p:spPr>
            <a:xfrm>
              <a:off x="4641" y="3625"/>
              <a:ext cx="863" cy="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400" spc="5" dirty="0"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r>
                <a:rPr lang="en-US" sz="2400" spc="5" baseline="-25000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sz="2400" spc="5" baseline="-25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Supervised learning for Neural Network</a:t>
            </a:r>
            <a:endParaRPr lang="zh-CN" altLang="en-US"/>
          </a:p>
        </p:txBody>
      </p:sp>
      <p:pic>
        <p:nvPicPr>
          <p:cNvPr id="5" name="image1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93165" y="2545080"/>
            <a:ext cx="8463915" cy="3965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Supervised learning for Neural Network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Structured and Unstructured Data</a:t>
            </a:r>
            <a:endParaRPr lang="en-US" altLang="zh-CN"/>
          </a:p>
        </p:txBody>
      </p:sp>
      <p:pic>
        <p:nvPicPr>
          <p:cNvPr id="4" name="image2.jpeg"/>
          <p:cNvPicPr>
            <a:picLocks noChangeAspect="1"/>
          </p:cNvPicPr>
          <p:nvPr/>
        </p:nvPicPr>
        <p:blipFill>
          <a:blip r:embed="rId1" cstate="print"/>
          <a:srcRect r="51412"/>
          <a:stretch>
            <a:fillRect/>
          </a:stretch>
        </p:blipFill>
        <p:spPr>
          <a:xfrm>
            <a:off x="1357630" y="2886710"/>
            <a:ext cx="412305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Supervised learning for Neural Network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Structured and Unstructured Data</a:t>
            </a:r>
            <a:endParaRPr lang="en-US" altLang="zh-CN"/>
          </a:p>
        </p:txBody>
      </p:sp>
      <p:pic>
        <p:nvPicPr>
          <p:cNvPr id="4" name="image2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47470" y="2897505"/>
            <a:ext cx="8467090" cy="37255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FULL_TEXT_BEAUTIFY_COPY_ID" val="4"/>
</p:tagLst>
</file>

<file path=ppt/tags/tag10.xml><?xml version="1.0" encoding="utf-8"?>
<p:tagLst xmlns:p="http://schemas.openxmlformats.org/presentationml/2006/main">
  <p:tag name="KSO_WM_FULL_TEXT_BEAUTIFY_COPY_ID" val="65"/>
</p:tagLst>
</file>

<file path=ppt/tags/tag11.xml><?xml version="1.0" encoding="utf-8"?>
<p:tagLst xmlns:p="http://schemas.openxmlformats.org/presentationml/2006/main">
  <p:tag name="KSO_WM_FULL_TEXT_BEAUTIFY_COPY_ID" val="2"/>
</p:tagLst>
</file>

<file path=ppt/tags/tag12.xml><?xml version="1.0" encoding="utf-8"?>
<p:tagLst xmlns:p="http://schemas.openxmlformats.org/presentationml/2006/main">
  <p:tag name="KSO_WM_FULL_TEXT_BEAUTIFY_COPY_ID" val="3"/>
</p:tagLst>
</file>

<file path=ppt/tags/tag13.xml><?xml version="1.0" encoding="utf-8"?>
<p:tagLst xmlns:p="http://schemas.openxmlformats.org/presentationml/2006/main">
  <p:tag name="KSO_WM_FULL_TEXT_BEAUTIFY_COPY_ID" val="4"/>
</p:tagLst>
</file>

<file path=ppt/tags/tag14.xml><?xml version="1.0" encoding="utf-8"?>
<p:tagLst xmlns:p="http://schemas.openxmlformats.org/presentationml/2006/main">
  <p:tag name="KSO_WM_FULL_TEXT_BEAUTIFY_COPY_ID" val="10"/>
</p:tagLst>
</file>

<file path=ppt/tags/tag15.xml><?xml version="1.0" encoding="utf-8"?>
<p:tagLst xmlns:p="http://schemas.openxmlformats.org/presentationml/2006/main">
  <p:tag name="KSO_WM_FULL_TEXT_BEAUTIFY_COPY_ID" val="12"/>
</p:tagLst>
</file>

<file path=ppt/tags/tag16.xml><?xml version="1.0" encoding="utf-8"?>
<p:tagLst xmlns:p="http://schemas.openxmlformats.org/presentationml/2006/main">
  <p:tag name="KSO_WM_FULL_TEXT_BEAUTIFY_COPY_ID" val="14"/>
</p:tagLst>
</file>

<file path=ppt/tags/tag17.xml><?xml version="1.0" encoding="utf-8"?>
<p:tagLst xmlns:p="http://schemas.openxmlformats.org/presentationml/2006/main">
  <p:tag name="KSO_WM_FULL_TEXT_BEAUTIFY_COPY_ID" val="15"/>
</p:tagLst>
</file>

<file path=ppt/tags/tag18.xml><?xml version="1.0" encoding="utf-8"?>
<p:tagLst xmlns:p="http://schemas.openxmlformats.org/presentationml/2006/main">
  <p:tag name="KSO_WM_FULL_TEXT_BEAUTIFY_COPY_ID" val="16"/>
</p:tagLst>
</file>

<file path=ppt/tags/tag19.xml><?xml version="1.0" encoding="utf-8"?>
<p:tagLst xmlns:p="http://schemas.openxmlformats.org/presentationml/2006/main">
  <p:tag name="KSO_WM_FULL_TEXT_BEAUTIFY_COPY_ID" val="18"/>
</p:tagLst>
</file>

<file path=ppt/tags/tag2.xml><?xml version="1.0" encoding="utf-8"?>
<p:tagLst xmlns:p="http://schemas.openxmlformats.org/presentationml/2006/main">
  <p:tag name="KSO_WM_FULL_TEXT_BEAUTIFY_COPY_ID" val="7"/>
</p:tagLst>
</file>

<file path=ppt/tags/tag20.xml><?xml version="1.0" encoding="utf-8"?>
<p:tagLst xmlns:p="http://schemas.openxmlformats.org/presentationml/2006/main">
  <p:tag name="KSO_WM_FULL_TEXT_BEAUTIFY_COPY_ID" val="29"/>
</p:tagLst>
</file>

<file path=ppt/tags/tag21.xml><?xml version="1.0" encoding="utf-8"?>
<p:tagLst xmlns:p="http://schemas.openxmlformats.org/presentationml/2006/main">
  <p:tag name="KSO_WM_FULL_TEXT_BEAUTIFY_COPY_ID" val="34"/>
</p:tagLst>
</file>

<file path=ppt/tags/tag22.xml><?xml version="1.0" encoding="utf-8"?>
<p:tagLst xmlns:p="http://schemas.openxmlformats.org/presentationml/2006/main">
  <p:tag name="KSO_WM_FULL_TEXT_BEAUTIFY_COPY_ID" val="43"/>
</p:tagLst>
</file>

<file path=ppt/tags/tag23.xml><?xml version="1.0" encoding="utf-8"?>
<p:tagLst xmlns:p="http://schemas.openxmlformats.org/presentationml/2006/main">
  <p:tag name="KSO_WM_FULL_TEXT_BEAUTIFY_COPY_ID" val="4"/>
</p:tagLst>
</file>

<file path=ppt/tags/tag24.xml><?xml version="1.0" encoding="utf-8"?>
<p:tagLst xmlns:p="http://schemas.openxmlformats.org/presentationml/2006/main">
  <p:tag name="KSO_WM_FULL_TEXT_BEAUTIFY_COPY_ID" val="7"/>
</p:tagLst>
</file>

<file path=ppt/tags/tag25.xml><?xml version="1.0" encoding="utf-8"?>
<p:tagLst xmlns:p="http://schemas.openxmlformats.org/presentationml/2006/main">
  <p:tag name="KSO_WM_FULL_TEXT_BEAUTIFY_COPY_ID" val="8"/>
</p:tagLst>
</file>

<file path=ppt/tags/tag26.xml><?xml version="1.0" encoding="utf-8"?>
<p:tagLst xmlns:p="http://schemas.openxmlformats.org/presentationml/2006/main">
  <p:tag name="KSO_WM_UNIT_PLACING_PICTURE_USER_VIEWPORT" val="{&quot;height&quot;:1845,&quot;width&quot;:8310}"/>
</p:tagLst>
</file>

<file path=ppt/tags/tag3.xml><?xml version="1.0" encoding="utf-8"?>
<p:tagLst xmlns:p="http://schemas.openxmlformats.org/presentationml/2006/main">
  <p:tag name="KSO_WM_FULL_TEXT_BEAUTIFY_COPY_ID" val="8"/>
</p:tagLst>
</file>

<file path=ppt/tags/tag4.xml><?xml version="1.0" encoding="utf-8"?>
<p:tagLst xmlns:p="http://schemas.openxmlformats.org/presentationml/2006/main">
  <p:tag name="KSO_WM_FULL_TEXT_BEAUTIFY_COPY_ID" val="59"/>
</p:tagLst>
</file>

<file path=ppt/tags/tag5.xml><?xml version="1.0" encoding="utf-8"?>
<p:tagLst xmlns:p="http://schemas.openxmlformats.org/presentationml/2006/main">
  <p:tag name="KSO_WM_FULL_TEXT_BEAUTIFY_COPY_ID" val="60"/>
</p:tagLst>
</file>

<file path=ppt/tags/tag6.xml><?xml version="1.0" encoding="utf-8"?>
<p:tagLst xmlns:p="http://schemas.openxmlformats.org/presentationml/2006/main">
  <p:tag name="KSO_WM_FULL_TEXT_BEAUTIFY_COPY_ID" val="61"/>
</p:tagLst>
</file>

<file path=ppt/tags/tag7.xml><?xml version="1.0" encoding="utf-8"?>
<p:tagLst xmlns:p="http://schemas.openxmlformats.org/presentationml/2006/main">
  <p:tag name="KSO_WM_FULL_TEXT_BEAUTIFY_COPY_ID" val="62"/>
</p:tagLst>
</file>

<file path=ppt/tags/tag8.xml><?xml version="1.0" encoding="utf-8"?>
<p:tagLst xmlns:p="http://schemas.openxmlformats.org/presentationml/2006/main">
  <p:tag name="KSO_WM_FULL_TEXT_BEAUTIFY_COPY_ID" val="63"/>
</p:tagLst>
</file>

<file path=ppt/tags/tag9.xml><?xml version="1.0" encoding="utf-8"?>
<p:tagLst xmlns:p="http://schemas.openxmlformats.org/presentationml/2006/main">
  <p:tag name="KSO_WM_FULL_TEXT_BEAUTIFY_COPY_ID" val="64"/>
</p:tagLst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7"/>
      </a:accent4>
      <a:accent5>
        <a:srgbClr val="ADE2E2"/>
      </a:accent5>
      <a:accent6>
        <a:srgbClr val="89B789"/>
      </a:accent6>
      <a:hlink>
        <a:srgbClr val="003366"/>
      </a:hlink>
      <a:folHlink>
        <a:srgbClr val="CC99FF"/>
      </a:folHlink>
    </a:clrScheme>
    <a:fontScheme name="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7"/>
        </a:accent4>
        <a:accent5>
          <a:srgbClr val="ADE2E2"/>
        </a:accent5>
        <a:accent6>
          <a:srgbClr val="89B789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9B7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FF"/>
        </a:lt1>
        <a:dk2>
          <a:srgbClr val="FFFFFF"/>
        </a:dk2>
        <a:lt2>
          <a:srgbClr val="006699"/>
        </a:lt2>
        <a:accent1>
          <a:srgbClr val="33CCCC"/>
        </a:accent1>
        <a:accent2>
          <a:srgbClr val="006699"/>
        </a:accent2>
        <a:accent3>
          <a:srgbClr val="B9CAFF"/>
        </a:accent3>
        <a:accent4>
          <a:srgbClr val="DCDCDC"/>
        </a:accent4>
        <a:accent5>
          <a:srgbClr val="ADE2E2"/>
        </a:accent5>
        <a:accent6>
          <a:srgbClr val="005B89"/>
        </a:accent6>
        <a:hlink>
          <a:srgbClr val="99CC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5B75B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99"/>
        </a:lt1>
        <a:dk2>
          <a:srgbClr val="FFFFEB"/>
        </a:dk2>
        <a:lt2>
          <a:srgbClr val="000066"/>
        </a:lt2>
        <a:accent1>
          <a:srgbClr val="99CCFF"/>
        </a:accent1>
        <a:accent2>
          <a:srgbClr val="9999FF"/>
        </a:accent2>
        <a:accent3>
          <a:srgbClr val="ADB9CA"/>
        </a:accent3>
        <a:accent4>
          <a:srgbClr val="DCDCDC"/>
        </a:accent4>
        <a:accent5>
          <a:srgbClr val="CAE2FF"/>
        </a:accent5>
        <a:accent6>
          <a:srgbClr val="8989E5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808000"/>
        </a:lt2>
        <a:accent1>
          <a:srgbClr val="FFCC66"/>
        </a:accent1>
        <a:accent2>
          <a:srgbClr val="00ACA8"/>
        </a:accent2>
        <a:accent3>
          <a:srgbClr val="AAB9B9"/>
        </a:accent3>
        <a:accent4>
          <a:srgbClr val="DCDCDC"/>
        </a:accent4>
        <a:accent5>
          <a:srgbClr val="FFE2B9"/>
        </a:accent5>
        <a:accent6>
          <a:srgbClr val="009A96"/>
        </a:accent6>
        <a:hlink>
          <a:srgbClr val="CCCC00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0033"/>
        </a:lt1>
        <a:dk2>
          <a:srgbClr val="FFFFFF"/>
        </a:dk2>
        <a:lt2>
          <a:srgbClr val="FFFFCC"/>
        </a:lt2>
        <a:accent1>
          <a:srgbClr val="FF9900"/>
        </a:accent1>
        <a:accent2>
          <a:srgbClr val="CC3300"/>
        </a:accent2>
        <a:accent3>
          <a:srgbClr val="B9AAAD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FFCC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CDCDC"/>
        </a:accent4>
        <a:accent5>
          <a:srgbClr val="FFE2AA"/>
        </a:accent5>
        <a:accent6>
          <a:srgbClr val="B72D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3269</Words>
  <Application>WPS 演示</Application>
  <PresentationFormat>宽屏</PresentationFormat>
  <Paragraphs>276</Paragraphs>
  <Slides>26</Slides>
  <Notes>12</Notes>
  <HiddenSlides>2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Arial</vt:lpstr>
      <vt:lpstr>宋体</vt:lpstr>
      <vt:lpstr>Wingdings</vt:lpstr>
      <vt:lpstr>Comic Sans MS</vt:lpstr>
      <vt:lpstr>PMingLiU</vt:lpstr>
      <vt:lpstr>MingLiU-ExtB</vt:lpstr>
      <vt:lpstr>Times New Roman</vt:lpstr>
      <vt:lpstr>Tahoma</vt:lpstr>
      <vt:lpstr>黑体</vt:lpstr>
      <vt:lpstr>標楷體</vt:lpstr>
      <vt:lpstr>Calibri</vt:lpstr>
      <vt:lpstr>Arial</vt:lpstr>
      <vt:lpstr>Times New Roman</vt:lpstr>
      <vt:lpstr>Georgia</vt:lpstr>
      <vt:lpstr>Cambria Math</vt:lpstr>
      <vt:lpstr>Calibri Light</vt:lpstr>
      <vt:lpstr>微软雅黑</vt:lpstr>
      <vt:lpstr>Arial Unicode MS</vt:lpstr>
      <vt:lpstr>Cambria Math</vt:lpstr>
      <vt:lpstr>Capsules</vt:lpstr>
      <vt:lpstr>PowerPoint 演示文稿</vt:lpstr>
      <vt:lpstr>what is AI？</vt:lpstr>
      <vt:lpstr>AI，Machine Learning，Deep Learning</vt:lpstr>
      <vt:lpstr>Housing Price Prediction</vt:lpstr>
      <vt:lpstr>Housing Price Prediction</vt:lpstr>
      <vt:lpstr>Housing Price Prediction</vt:lpstr>
      <vt:lpstr>Supervised learning for Neural Network</vt:lpstr>
      <vt:lpstr>Supervised learning for Neural Network</vt:lpstr>
      <vt:lpstr>Supervised learning for Neural Network</vt:lpstr>
      <vt:lpstr>Why is deep learning taking off?</vt:lpstr>
      <vt:lpstr>PowerPoint 演示文稿</vt:lpstr>
      <vt:lpstr>Binary Classification</vt:lpstr>
      <vt:lpstr>Notation </vt:lpstr>
      <vt:lpstr>Logistics Regression</vt:lpstr>
      <vt:lpstr>Logistic Regression：cost function</vt:lpstr>
      <vt:lpstr>Gradient Descent</vt:lpstr>
      <vt:lpstr>Computation Graph</vt:lpstr>
      <vt:lpstr>Computation Graph：Derivatives with a  Computation Graph</vt:lpstr>
      <vt:lpstr>Logistic regression recap</vt:lpstr>
      <vt:lpstr>Logistic regression derivatives</vt:lpstr>
      <vt:lpstr>Logistic regression on m examples</vt:lpstr>
      <vt:lpstr>Neural network programming guideline</vt:lpstr>
      <vt:lpstr>Neural network programming guideline</vt:lpstr>
      <vt:lpstr>Vectorizing Logistic Regression</vt:lpstr>
      <vt:lpstr>Vectorizing Logistic Regression</vt:lpstr>
      <vt:lpstr>Vectorizing Logistic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Deep Learning</dc:title>
  <dc:creator>Younes Bensouda Mourri</dc:creator>
  <cp:lastModifiedBy>大A</cp:lastModifiedBy>
  <cp:revision>55</cp:revision>
  <dcterms:created xsi:type="dcterms:W3CDTF">2021-07-08T01:28:00Z</dcterms:created>
  <dcterms:modified xsi:type="dcterms:W3CDTF">2021-10-28T08:28:39Z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2017-11-04T08:00:00Z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2021-07-09T08:00:00Z</vt:filetime>
  </property>
  <property fmtid="{D5CDD505-2E9C-101B-9397-08002B2CF9AE}" pid="5" name="KSOProductBuildVer">
    <vt:lpwstr>2052-11.1.0.10938</vt:lpwstr>
  </property>
  <property fmtid="{D5CDD505-2E9C-101B-9397-08002B2CF9AE}" pid="6" name="ICV">
    <vt:lpwstr>198D041DC7504E10902DEFCB56D1FF5C</vt:lpwstr>
  </property>
</Properties>
</file>