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301" r:id="rId5"/>
    <p:sldId id="262" r:id="rId6"/>
    <p:sldId id="282" r:id="rId7"/>
    <p:sldId id="283" r:id="rId8"/>
    <p:sldId id="284" r:id="rId9"/>
    <p:sldId id="285" r:id="rId10"/>
    <p:sldId id="286" r:id="rId11"/>
    <p:sldId id="290" r:id="rId12"/>
    <p:sldId id="287" r:id="rId13"/>
    <p:sldId id="291" r:id="rId14"/>
    <p:sldId id="288" r:id="rId15"/>
    <p:sldId id="295" r:id="rId16"/>
    <p:sldId id="299" r:id="rId17"/>
    <p:sldId id="296" r:id="rId18"/>
    <p:sldId id="297" r:id="rId19"/>
    <p:sldId id="292" r:id="rId20"/>
    <p:sldId id="298" r:id="rId21"/>
    <p:sldId id="293" r:id="rId22"/>
    <p:sldId id="294" r:id="rId23"/>
    <p:sldId id="300" r:id="rId24"/>
    <p:sldId id="321" r:id="rId25"/>
    <p:sldId id="323" r:id="rId26"/>
    <p:sldId id="322" r:id="rId27"/>
    <p:sldId id="324" r:id="rId28"/>
    <p:sldId id="326" r:id="rId29"/>
    <p:sldId id="325" r:id="rId30"/>
    <p:sldId id="327" r:id="rId31"/>
    <p:sldId id="329" r:id="rId32"/>
    <p:sldId id="330" r:id="rId33"/>
    <p:sldId id="331" r:id="rId34"/>
    <p:sldId id="328" r:id="rId35"/>
    <p:sldId id="332" r:id="rId36"/>
    <p:sldId id="334" r:id="rId37"/>
    <p:sldId id="335" r:id="rId38"/>
    <p:sldId id="336" r:id="rId39"/>
    <p:sldId id="337" r:id="rId40"/>
    <p:sldId id="338" r:id="rId4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21" autoAdjust="0"/>
  </p:normalViewPr>
  <p:slideViewPr>
    <p:cSldViewPr>
      <p:cViewPr>
        <p:scale>
          <a:sx n="50" d="100"/>
          <a:sy n="50" d="100"/>
        </p:scale>
        <p:origin x="438" y="1002"/>
      </p:cViewPr>
      <p:guideLst>
        <p:guide orient="horz" pos="2948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给出参数的维度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给出参数的维度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解释这里的</a:t>
            </a:r>
            <a:r>
              <a:rPr lang="en-US" altLang="zh-CN" dirty="0"/>
              <a:t>0.01</a:t>
            </a:r>
            <a:r>
              <a:rPr lang="zh-CN" altLang="en-US" dirty="0"/>
              <a:t>，主要是为后面激活函数准备的。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通常情况下，需要对超参数进行优化，给学习机选择一组最优超参数，以提高学习的性能和效果。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7169"/>
          <p:cNvGrpSpPr/>
          <p:nvPr/>
        </p:nvGrpSpPr>
        <p:grpSpPr>
          <a:xfrm>
            <a:off x="0" y="0"/>
            <a:ext cx="7823200" cy="6858000"/>
            <a:chOff x="0" y="0"/>
            <a:chExt cx="3696" cy="4320"/>
          </a:xfrm>
        </p:grpSpPr>
        <p:sp>
          <p:nvSpPr>
            <p:cNvPr id="2051" name="矩形 7170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zh-CN" altLang="zh-CN" sz="2400" dirty="0">
                <a:latin typeface="Times New Roman" panose="02020603050405020304" charset="0"/>
                <a:ea typeface="PMingLiU" pitchFamily="18" charset="-120"/>
              </a:endParaRPr>
            </a:p>
          </p:txBody>
        </p:sp>
        <p:sp>
          <p:nvSpPr>
            <p:cNvPr id="2052" name="圆角矩形 717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zh-CN" altLang="zh-CN" sz="2400" dirty="0">
                <a:latin typeface="Times New Roman" panose="02020603050405020304" charset="0"/>
                <a:ea typeface="PMingLiU" pitchFamily="18" charset="-120"/>
              </a:endParaRPr>
            </a:p>
          </p:txBody>
        </p:sp>
      </p:grpSp>
      <p:grpSp>
        <p:nvGrpSpPr>
          <p:cNvPr id="2053" name="组合 7172"/>
          <p:cNvGrpSpPr/>
          <p:nvPr/>
        </p:nvGrpSpPr>
        <p:grpSpPr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2054" name="圆角矩形 7173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  <p:sp>
          <p:nvSpPr>
            <p:cNvPr id="2055" name="流程图: 延期 717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</p:grpSp>
      <p:sp>
        <p:nvSpPr>
          <p:cNvPr id="7176" name="副标题 7175"/>
          <p:cNvSpPr>
            <a:spLocks noGrp="1"/>
          </p:cNvSpPr>
          <p:nvPr>
            <p:ph type="subTitle" idx="1"/>
          </p:nvPr>
        </p:nvSpPr>
        <p:spPr>
          <a:xfrm>
            <a:off x="6231467" y="2927350"/>
            <a:ext cx="5350933" cy="1822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Clr>
                <a:schemeClr val="tx1"/>
              </a:buClr>
              <a:buSzPct val="75000"/>
              <a:buFontTx/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Clr>
                <a:schemeClr val="tx1"/>
              </a:buClr>
              <a:buSzPct val="80000"/>
              <a:buFontTx/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5pPr>
          </a:lstStyle>
          <a:p>
            <a:pPr lvl="0" fontAlgn="base"/>
            <a:r>
              <a:rPr lang="zh-TW" altLang="en-US" strike="noStrike" noProof="1"/>
              <a:t>按一下以編輯母片副標題樣式</a:t>
            </a:r>
            <a:endParaRPr lang="zh-TW" altLang="en-US" strike="noStrike" noProof="1"/>
          </a:p>
        </p:txBody>
      </p:sp>
      <p:sp>
        <p:nvSpPr>
          <p:cNvPr id="7180" name="标题 7179"/>
          <p:cNvSpPr>
            <a:spLocks noGrp="1"/>
          </p:cNvSpPr>
          <p:nvPr>
            <p:ph type="ctrTitle" sz="quarter"/>
          </p:nvPr>
        </p:nvSpPr>
        <p:spPr>
          <a:xfrm>
            <a:off x="914400" y="990600"/>
            <a:ext cx="10972800" cy="1905000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7177" name="日期占位符 7176"/>
          <p:cNvSpPr>
            <a:spLocks noGrp="1"/>
          </p:cNvSpPr>
          <p:nvPr>
            <p:ph type="dt" sz="quarter" idx="2"/>
          </p:nvPr>
        </p:nvSpPr>
        <p:spPr>
          <a:xfrm>
            <a:off x="3251200" y="6248400"/>
            <a:ext cx="284056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788F54-9879-43FC-B971-9E1026E93C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页脚占位符 7177"/>
          <p:cNvSpPr>
            <a:spLocks noGrp="1"/>
          </p:cNvSpPr>
          <p:nvPr>
            <p:ph type="ftr" sz="quarter" idx="3"/>
          </p:nvPr>
        </p:nvSpPr>
        <p:spPr>
          <a:xfrm>
            <a:off x="7721600" y="6248400"/>
            <a:ext cx="386291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9" name="灯片编号占位符 7178"/>
          <p:cNvSpPr>
            <a:spLocks noGrp="1"/>
          </p:cNvSpPr>
          <p:nvPr>
            <p:ph type="sldNum" sz="quarter" idx="4"/>
          </p:nvPr>
        </p:nvSpPr>
        <p:spPr>
          <a:xfrm>
            <a:off x="101600" y="6248400"/>
            <a:ext cx="783167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0800" y="762000"/>
            <a:ext cx="2641600" cy="53244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6000" y="762000"/>
            <a:ext cx="7771664" cy="5324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2362200"/>
            <a:ext cx="5026109" cy="3724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8857" y="2362200"/>
            <a:ext cx="5026109" cy="3724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6145"/>
          <p:cNvGrpSpPr/>
          <p:nvPr/>
        </p:nvGrpSpPr>
        <p:grpSpPr>
          <a:xfrm>
            <a:off x="0" y="0"/>
            <a:ext cx="10160000" cy="6858000"/>
            <a:chOff x="0" y="0"/>
            <a:chExt cx="4800" cy="4320"/>
          </a:xfrm>
        </p:grpSpPr>
        <p:grpSp>
          <p:nvGrpSpPr>
            <p:cNvPr id="1027" name="组合 6146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矩形 6147"/>
              <p:cNvSpPr/>
              <p:nvPr userDrawn="1"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29" name="任意多边形 6148"/>
              <p:cNvSpPr/>
              <p:nvPr userDrawn="1"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rect l="0" t="0" r="0" b="0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0" name="组合 6149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1" name="圆角矩形 6150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32" name="流程图: 延期 615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</p:grpSp>
      </p:grpSp>
      <p:sp>
        <p:nvSpPr>
          <p:cNvPr id="6153" name="标题 6152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1034" name="文本占位符 6153"/>
          <p:cNvSpPr>
            <a:spLocks noGrp="1"/>
          </p:cNvSpPr>
          <p:nvPr>
            <p:ph type="body"/>
          </p:nvPr>
        </p:nvSpPr>
        <p:spPr>
          <a:xfrm>
            <a:off x="1117600" y="2362200"/>
            <a:ext cx="10257367" cy="372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55" name="日期占位符 6154"/>
          <p:cNvSpPr>
            <a:spLocks noGrp="1"/>
          </p:cNvSpPr>
          <p:nvPr>
            <p:ph type="dt" sz="half" idx="2"/>
          </p:nvPr>
        </p:nvSpPr>
        <p:spPr>
          <a:xfrm>
            <a:off x="3251200" y="6248400"/>
            <a:ext cx="284056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156" name="页脚占位符 6155"/>
          <p:cNvSpPr>
            <a:spLocks noGrp="1"/>
          </p:cNvSpPr>
          <p:nvPr>
            <p:ph type="ftr" sz="quarter" idx="3"/>
          </p:nvPr>
        </p:nvSpPr>
        <p:spPr>
          <a:xfrm>
            <a:off x="7721600" y="6248400"/>
            <a:ext cx="386291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/>
        </p:txBody>
      </p:sp>
      <p:sp>
        <p:nvSpPr>
          <p:cNvPr id="6157" name="灯片编号占位符 6156"/>
          <p:cNvSpPr>
            <a:spLocks noGrp="1"/>
          </p:cNvSpPr>
          <p:nvPr>
            <p:ph type="sldNum" sz="quarter" idx="4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61.png"/><Relationship Id="rId6" Type="http://schemas.openxmlformats.org/officeDocument/2006/relationships/image" Target="../media/image74.png"/><Relationship Id="rId5" Type="http://schemas.openxmlformats.org/officeDocument/2006/relationships/image" Target="../media/image63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7.png"/><Relationship Id="rId1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1" Type="http://schemas.openxmlformats.org/officeDocument/2006/relationships/notesSlide" Target="../notesSlides/notesSlide17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8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6.png"/><Relationship Id="rId7" Type="http://schemas.openxmlformats.org/officeDocument/2006/relationships/image" Target="../media/image125.png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png"/><Relationship Id="rId8" Type="http://schemas.openxmlformats.org/officeDocument/2006/relationships/image" Target="../media/image128.png"/><Relationship Id="rId7" Type="http://schemas.openxmlformats.org/officeDocument/2006/relationships/image" Target="../media/image127.png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1.png"/><Relationship Id="rId10" Type="http://schemas.openxmlformats.org/officeDocument/2006/relationships/image" Target="../media/image130.png"/><Relationship Id="rId1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4" Type="http://schemas.openxmlformats.org/officeDocument/2006/relationships/notesSlide" Target="../notesSlides/notesSlide27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0.png"/><Relationship Id="rId11" Type="http://schemas.openxmlformats.org/officeDocument/2006/relationships/image" Target="../media/image139.png"/><Relationship Id="rId10" Type="http://schemas.openxmlformats.org/officeDocument/2006/relationships/image" Target="../media/image138.png"/><Relationship Id="rId1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png"/><Relationship Id="rId8" Type="http://schemas.openxmlformats.org/officeDocument/2006/relationships/image" Target="../media/image152.png"/><Relationship Id="rId7" Type="http://schemas.openxmlformats.org/officeDocument/2006/relationships/image" Target="../media/image151.png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1" Type="http://schemas.openxmlformats.org/officeDocument/2006/relationships/notesSlide" Target="../notesSlides/notesSlide2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png"/><Relationship Id="rId8" Type="http://schemas.openxmlformats.org/officeDocument/2006/relationships/image" Target="../media/image155.png"/><Relationship Id="rId7" Type="http://schemas.openxmlformats.org/officeDocument/2006/relationships/image" Target="../media/image154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5" Type="http://schemas.openxmlformats.org/officeDocument/2006/relationships/notesSlide" Target="../notesSlides/notesSlide30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0.png"/><Relationship Id="rId12" Type="http://schemas.openxmlformats.org/officeDocument/2006/relationships/image" Target="../media/image159.png"/><Relationship Id="rId11" Type="http://schemas.openxmlformats.org/officeDocument/2006/relationships/image" Target="../media/image158.png"/><Relationship Id="rId10" Type="http://schemas.openxmlformats.org/officeDocument/2006/relationships/image" Target="../media/image157.png"/><Relationship Id="rId1" Type="http://schemas.openxmlformats.org/officeDocument/2006/relationships/image" Target="../media/image146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png"/><Relationship Id="rId8" Type="http://schemas.openxmlformats.org/officeDocument/2006/relationships/image" Target="../media/image168.png"/><Relationship Id="rId7" Type="http://schemas.openxmlformats.org/officeDocument/2006/relationships/image" Target="../media/image167.png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3" Type="http://schemas.openxmlformats.org/officeDocument/2006/relationships/image" Target="../media/image163.png"/><Relationship Id="rId27" Type="http://schemas.openxmlformats.org/officeDocument/2006/relationships/notesSlide" Target="../notesSlides/notesSlide31.x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84.png"/><Relationship Id="rId24" Type="http://schemas.openxmlformats.org/officeDocument/2006/relationships/image" Target="../media/image183.png"/><Relationship Id="rId23" Type="http://schemas.openxmlformats.org/officeDocument/2006/relationships/image" Target="../media/image182.png"/><Relationship Id="rId22" Type="http://schemas.openxmlformats.org/officeDocument/2006/relationships/image" Target="../media/image181.png"/><Relationship Id="rId21" Type="http://schemas.openxmlformats.org/officeDocument/2006/relationships/image" Target="../media/image180.png"/><Relationship Id="rId20" Type="http://schemas.openxmlformats.org/officeDocument/2006/relationships/image" Target="../media/image154.png"/><Relationship Id="rId2" Type="http://schemas.openxmlformats.org/officeDocument/2006/relationships/image" Target="../media/image162.png"/><Relationship Id="rId19" Type="http://schemas.openxmlformats.org/officeDocument/2006/relationships/image" Target="../media/image179.png"/><Relationship Id="rId18" Type="http://schemas.openxmlformats.org/officeDocument/2006/relationships/image" Target="../media/image178.png"/><Relationship Id="rId17" Type="http://schemas.openxmlformats.org/officeDocument/2006/relationships/image" Target="../media/image177.png"/><Relationship Id="rId16" Type="http://schemas.openxmlformats.org/officeDocument/2006/relationships/image" Target="../media/image176.png"/><Relationship Id="rId15" Type="http://schemas.openxmlformats.org/officeDocument/2006/relationships/image" Target="../media/image175.png"/><Relationship Id="rId14" Type="http://schemas.openxmlformats.org/officeDocument/2006/relationships/image" Target="../media/image174.png"/><Relationship Id="rId13" Type="http://schemas.openxmlformats.org/officeDocument/2006/relationships/image" Target="../media/image173.png"/><Relationship Id="rId12" Type="http://schemas.openxmlformats.org/officeDocument/2006/relationships/image" Target="../media/image172.png"/><Relationship Id="rId11" Type="http://schemas.openxmlformats.org/officeDocument/2006/relationships/image" Target="../media/image171.png"/><Relationship Id="rId10" Type="http://schemas.openxmlformats.org/officeDocument/2006/relationships/image" Target="../media/image170.png"/><Relationship Id="rId1" Type="http://schemas.openxmlformats.org/officeDocument/2006/relationships/image" Target="../media/image16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39.png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3" Type="http://schemas.openxmlformats.org/officeDocument/2006/relationships/image" Target="../media/image150.png"/><Relationship Id="rId2" Type="http://schemas.openxmlformats.org/officeDocument/2006/relationships/image" Target="../media/image148.png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10" Type="http://schemas.openxmlformats.org/officeDocument/2006/relationships/image" Target="../media/image188.png"/><Relationship Id="rId1" Type="http://schemas.openxmlformats.org/officeDocument/2006/relationships/image" Target="../media/image147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9.png"/><Relationship Id="rId3" Type="http://schemas.openxmlformats.org/officeDocument/2006/relationships/image" Target="../media/image188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3.png"/><Relationship Id="rId1" Type="http://schemas.openxmlformats.org/officeDocument/2006/relationships/image" Target="../media/image19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23.png"/><Relationship Id="rId4" Type="http://schemas.openxmlformats.org/officeDocument/2006/relationships/image" Target="../media/image38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1"/>
          <p:cNvSpPr/>
          <p:nvPr/>
        </p:nvSpPr>
        <p:spPr>
          <a:xfrm>
            <a:off x="1266190" y="1168400"/>
            <a:ext cx="109258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R="5080" eaLnBrk="1" fontAlgn="auto" latinLnBrk="0" hangingPunct="1">
              <a:lnSpc>
                <a:spcPts val="6480"/>
              </a:lnSpc>
              <a:spcBef>
                <a:spcPts val="900"/>
              </a:spcBef>
            </a:pPr>
            <a:r>
              <a:rPr lang="en-US" sz="6000" spc="-25" dirty="0">
                <a:sym typeface="+mn-ea"/>
              </a:rPr>
              <a:t>Shallow Neural Network and Deep Neural Network</a:t>
            </a:r>
            <a:endParaRPr lang="en-US" sz="6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3080"/>
          <p:cNvSpPr>
            <a:spLocks noGrp="1"/>
          </p:cNvSpPr>
          <p:nvPr>
            <p:ph type="subTitle" idx="1"/>
          </p:nvPr>
        </p:nvSpPr>
        <p:spPr>
          <a:xfrm>
            <a:off x="6197600" y="5283200"/>
            <a:ext cx="3657600" cy="615950"/>
          </a:xfrm>
        </p:spPr>
        <p:txBody>
          <a:bodyPr anchor="b"/>
          <a:lstStyle/>
          <a:p>
            <a:pPr algn="ctr" defTabSz="914400">
              <a:buSzPct val="75000"/>
            </a:pPr>
            <a:r>
              <a:rPr lang="zh-TW" altLang="en-US" sz="3600" kern="1200" baseline="0" dirty="0">
                <a:solidFill>
                  <a:srgbClr val="006666"/>
                </a:solidFill>
                <a:latin typeface="+mn-lt"/>
                <a:ea typeface="標楷體" pitchFamily="65" charset="-120"/>
                <a:cs typeface="+mn-cs"/>
              </a:rPr>
              <a:t>主讲人：傅启明</a:t>
            </a: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Computing a Neural Network’s Output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69219" y="2669343"/>
            <a:ext cx="5173115" cy="3160315"/>
            <a:chOff x="1069219" y="2669343"/>
            <a:chExt cx="5173115" cy="3160315"/>
          </a:xfrm>
        </p:grpSpPr>
        <p:grpSp>
          <p:nvGrpSpPr>
            <p:cNvPr id="38" name="组合 37"/>
            <p:cNvGrpSpPr/>
            <p:nvPr/>
          </p:nvGrpSpPr>
          <p:grpSpPr>
            <a:xfrm>
              <a:off x="1069219" y="2669343"/>
              <a:ext cx="5173115" cy="3160315"/>
              <a:chOff x="1069219" y="2669343"/>
              <a:chExt cx="5173115" cy="316031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343400" y="2669343"/>
                <a:ext cx="609600" cy="31603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Group 66"/>
              <p:cNvGrpSpPr/>
              <p:nvPr/>
            </p:nvGrpSpPr>
            <p:grpSpPr>
              <a:xfrm>
                <a:off x="1069219" y="2880049"/>
                <a:ext cx="5173115" cy="2712766"/>
                <a:chOff x="491707" y="980183"/>
                <a:chExt cx="5173115" cy="2933394"/>
              </a:xfrm>
            </p:grpSpPr>
            <p:grpSp>
              <p:nvGrpSpPr>
                <p:cNvPr id="41" name="Group 4"/>
                <p:cNvGrpSpPr/>
                <p:nvPr/>
              </p:nvGrpSpPr>
              <p:grpSpPr>
                <a:xfrm>
                  <a:off x="491707" y="988452"/>
                  <a:ext cx="5173115" cy="2925125"/>
                  <a:chOff x="6533203" y="1384698"/>
                  <a:chExt cx="4109986" cy="254134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TextBox 5"/>
                      <p:cNvSpPr txBox="1"/>
                      <p:nvPr/>
                    </p:nvSpPr>
                    <p:spPr>
                      <a:xfrm>
                        <a:off x="6533203" y="1829228"/>
                        <a:ext cx="60513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46" name="Text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3203" y="1829228"/>
                        <a:ext cx="605136" cy="523220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TextBox 6"/>
                      <p:cNvSpPr txBox="1"/>
                      <p:nvPr/>
                    </p:nvSpPr>
                    <p:spPr>
                      <a:xfrm>
                        <a:off x="6533203" y="2477705"/>
                        <a:ext cx="61230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47" name="Text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3203" y="2477705"/>
                        <a:ext cx="612302" cy="523220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TextBox 7"/>
                      <p:cNvSpPr txBox="1"/>
                      <p:nvPr/>
                    </p:nvSpPr>
                    <p:spPr>
                      <a:xfrm>
                        <a:off x="6533203" y="3126181"/>
                        <a:ext cx="61230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4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3203" y="3126181"/>
                        <a:ext cx="612302" cy="523220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Straight Arrow Connector 8"/>
                  <p:cNvCxnSpPr/>
                  <p:nvPr/>
                </p:nvCxnSpPr>
                <p:spPr>
                  <a:xfrm>
                    <a:off x="9625255" y="2687287"/>
                    <a:ext cx="560734" cy="45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9"/>
                  <p:cNvSpPr/>
                  <p:nvPr/>
                </p:nvSpPr>
                <p:spPr>
                  <a:xfrm>
                    <a:off x="7961657" y="1384698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TextBox 10"/>
                      <p:cNvSpPr txBox="1"/>
                      <p:nvPr/>
                    </p:nvSpPr>
                    <p:spPr>
                      <a:xfrm>
                        <a:off x="10241860" y="2525552"/>
                        <a:ext cx="401329" cy="3629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41860" y="2525552"/>
                        <a:ext cx="401329" cy="362903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" name="Oval 11"/>
                  <p:cNvSpPr/>
                  <p:nvPr/>
                </p:nvSpPr>
                <p:spPr>
                  <a:xfrm>
                    <a:off x="7961657" y="2079412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" name="Oval 12"/>
                  <p:cNvSpPr/>
                  <p:nvPr/>
                </p:nvSpPr>
                <p:spPr>
                  <a:xfrm>
                    <a:off x="7961657" y="2774126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4" name="Oval 13"/>
                  <p:cNvSpPr/>
                  <p:nvPr/>
                </p:nvSpPr>
                <p:spPr>
                  <a:xfrm>
                    <a:off x="7961657" y="3468841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cxnSp>
                <p:nvCxnSpPr>
                  <p:cNvPr id="55" name="Straight Arrow Connector 14"/>
                  <p:cNvCxnSpPr/>
                  <p:nvPr/>
                </p:nvCxnSpPr>
                <p:spPr>
                  <a:xfrm>
                    <a:off x="8418857" y="1613298"/>
                    <a:ext cx="816153" cy="9079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15"/>
                  <p:cNvCxnSpPr/>
                  <p:nvPr/>
                </p:nvCxnSpPr>
                <p:spPr>
                  <a:xfrm>
                    <a:off x="8418857" y="2308012"/>
                    <a:ext cx="749198" cy="3748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16"/>
                  <p:cNvCxnSpPr/>
                  <p:nvPr/>
                </p:nvCxnSpPr>
                <p:spPr>
                  <a:xfrm flipV="1">
                    <a:off x="8418857" y="2682852"/>
                    <a:ext cx="749198" cy="3198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17"/>
                  <p:cNvCxnSpPr/>
                  <p:nvPr/>
                </p:nvCxnSpPr>
                <p:spPr>
                  <a:xfrm flipV="1">
                    <a:off x="8351902" y="2844497"/>
                    <a:ext cx="883108" cy="69129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18"/>
                  <p:cNvSpPr/>
                  <p:nvPr/>
                </p:nvSpPr>
                <p:spPr>
                  <a:xfrm>
                    <a:off x="9168055" y="2454252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cxnSp>
                <p:nvCxnSpPr>
                  <p:cNvPr id="60" name="Straight Arrow Connector 19"/>
                  <p:cNvCxnSpPr/>
                  <p:nvPr/>
                </p:nvCxnSpPr>
                <p:spPr>
                  <a:xfrm flipV="1">
                    <a:off x="7145504" y="1613298"/>
                    <a:ext cx="816153" cy="4775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20"/>
                  <p:cNvCxnSpPr/>
                  <p:nvPr/>
                </p:nvCxnSpPr>
                <p:spPr>
                  <a:xfrm flipV="1">
                    <a:off x="7145505" y="2308012"/>
                    <a:ext cx="816152" cy="4313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21"/>
                  <p:cNvCxnSpPr/>
                  <p:nvPr/>
                </p:nvCxnSpPr>
                <p:spPr>
                  <a:xfrm flipV="1">
                    <a:off x="7145505" y="3002726"/>
                    <a:ext cx="816152" cy="38506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22"/>
                  <p:cNvCxnSpPr/>
                  <p:nvPr/>
                </p:nvCxnSpPr>
                <p:spPr>
                  <a:xfrm>
                    <a:off x="7145505" y="3387791"/>
                    <a:ext cx="816152" cy="3096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23"/>
                  <p:cNvCxnSpPr/>
                  <p:nvPr/>
                </p:nvCxnSpPr>
                <p:spPr>
                  <a:xfrm flipV="1">
                    <a:off x="7145505" y="1774943"/>
                    <a:ext cx="883107" cy="16128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24"/>
                  <p:cNvCxnSpPr/>
                  <p:nvPr/>
                </p:nvCxnSpPr>
                <p:spPr>
                  <a:xfrm flipV="1">
                    <a:off x="7145505" y="2469657"/>
                    <a:ext cx="883107" cy="9181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25"/>
                  <p:cNvCxnSpPr/>
                  <p:nvPr/>
                </p:nvCxnSpPr>
                <p:spPr>
                  <a:xfrm flipV="1">
                    <a:off x="7145505" y="1613298"/>
                    <a:ext cx="816152" cy="11260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26"/>
                  <p:cNvCxnSpPr/>
                  <p:nvPr/>
                </p:nvCxnSpPr>
                <p:spPr>
                  <a:xfrm>
                    <a:off x="7145505" y="2739315"/>
                    <a:ext cx="883107" cy="7964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27"/>
                  <p:cNvCxnSpPr/>
                  <p:nvPr/>
                </p:nvCxnSpPr>
                <p:spPr>
                  <a:xfrm>
                    <a:off x="7145505" y="2739315"/>
                    <a:ext cx="883107" cy="1017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28"/>
                  <p:cNvCxnSpPr/>
                  <p:nvPr/>
                </p:nvCxnSpPr>
                <p:spPr>
                  <a:xfrm>
                    <a:off x="7145504" y="2090838"/>
                    <a:ext cx="816153" cy="2171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29"/>
                  <p:cNvCxnSpPr/>
                  <p:nvPr/>
                </p:nvCxnSpPr>
                <p:spPr>
                  <a:xfrm>
                    <a:off x="7145504" y="2090838"/>
                    <a:ext cx="816153" cy="9118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30"/>
                  <p:cNvCxnSpPr/>
                  <p:nvPr/>
                </p:nvCxnSpPr>
                <p:spPr>
                  <a:xfrm>
                    <a:off x="7145504" y="2090838"/>
                    <a:ext cx="883108" cy="144495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31"/>
                    <p:cNvSpPr txBox="1"/>
                    <p:nvPr/>
                  </p:nvSpPr>
                  <p:spPr>
                    <a:xfrm>
                      <a:off x="2221923" y="980183"/>
                      <a:ext cx="722513" cy="512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980183"/>
                      <a:ext cx="722513" cy="512317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32"/>
                    <p:cNvSpPr txBox="1"/>
                    <p:nvPr/>
                  </p:nvSpPr>
                  <p:spPr>
                    <a:xfrm>
                      <a:off x="2221923" y="1778727"/>
                      <a:ext cx="642035" cy="51266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1778727"/>
                      <a:ext cx="642035" cy="512663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33"/>
                    <p:cNvSpPr txBox="1"/>
                    <p:nvPr/>
                  </p:nvSpPr>
                  <p:spPr>
                    <a:xfrm>
                      <a:off x="2221923" y="2577655"/>
                      <a:ext cx="752692" cy="5143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2577655"/>
                      <a:ext cx="752692" cy="514397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34"/>
                    <p:cNvSpPr txBox="1"/>
                    <p:nvPr/>
                  </p:nvSpPr>
                  <p:spPr>
                    <a:xfrm>
                      <a:off x="2221923" y="3378444"/>
                      <a:ext cx="742633" cy="5119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3378444"/>
                      <a:ext cx="742633" cy="511970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33"/>
                <p:cNvSpPr txBox="1"/>
                <p:nvPr/>
              </p:nvSpPr>
              <p:spPr>
                <a:xfrm>
                  <a:off x="4329055" y="4045782"/>
                  <a:ext cx="752692" cy="487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055" y="4045782"/>
                  <a:ext cx="752692" cy="48769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/>
          <p:cNvGrpSpPr/>
          <p:nvPr/>
        </p:nvGrpSpPr>
        <p:grpSpPr>
          <a:xfrm>
            <a:off x="8077200" y="3457238"/>
            <a:ext cx="3365665" cy="1439490"/>
            <a:chOff x="8077200" y="3457238"/>
            <a:chExt cx="3365665" cy="14394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8077200" y="3457238"/>
                  <a:ext cx="336566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3457238"/>
                  <a:ext cx="3365665" cy="46057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4"/>
                <p:cNvSpPr txBox="1"/>
                <p:nvPr/>
              </p:nvSpPr>
              <p:spPr>
                <a:xfrm>
                  <a:off x="8077200" y="4436153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74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4436153"/>
                  <a:ext cx="2167132" cy="46057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Computing a Neural Network’s Output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69219" y="2669343"/>
            <a:ext cx="5173115" cy="3160315"/>
            <a:chOff x="1069219" y="2669343"/>
            <a:chExt cx="5173115" cy="3160315"/>
          </a:xfrm>
        </p:grpSpPr>
        <p:grpSp>
          <p:nvGrpSpPr>
            <p:cNvPr id="38" name="组合 37"/>
            <p:cNvGrpSpPr/>
            <p:nvPr/>
          </p:nvGrpSpPr>
          <p:grpSpPr>
            <a:xfrm>
              <a:off x="1069219" y="2669343"/>
              <a:ext cx="5173115" cy="3160315"/>
              <a:chOff x="1069219" y="2669343"/>
              <a:chExt cx="5173115" cy="316031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343400" y="2669343"/>
                <a:ext cx="609600" cy="31603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Group 66"/>
              <p:cNvGrpSpPr/>
              <p:nvPr/>
            </p:nvGrpSpPr>
            <p:grpSpPr>
              <a:xfrm>
                <a:off x="1069219" y="2880049"/>
                <a:ext cx="5173115" cy="2712766"/>
                <a:chOff x="491707" y="980183"/>
                <a:chExt cx="5173115" cy="2933394"/>
              </a:xfrm>
            </p:grpSpPr>
            <p:grpSp>
              <p:nvGrpSpPr>
                <p:cNvPr id="41" name="Group 4"/>
                <p:cNvGrpSpPr/>
                <p:nvPr/>
              </p:nvGrpSpPr>
              <p:grpSpPr>
                <a:xfrm>
                  <a:off x="491707" y="988452"/>
                  <a:ext cx="5173115" cy="2925125"/>
                  <a:chOff x="6533203" y="1384698"/>
                  <a:chExt cx="4109986" cy="254134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TextBox 5"/>
                      <p:cNvSpPr txBox="1"/>
                      <p:nvPr/>
                    </p:nvSpPr>
                    <p:spPr>
                      <a:xfrm>
                        <a:off x="6533203" y="1829228"/>
                        <a:ext cx="60513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46" name="Text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3203" y="1829228"/>
                        <a:ext cx="605136" cy="523220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TextBox 6"/>
                      <p:cNvSpPr txBox="1"/>
                      <p:nvPr/>
                    </p:nvSpPr>
                    <p:spPr>
                      <a:xfrm>
                        <a:off x="6533203" y="2477705"/>
                        <a:ext cx="61230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47" name="Text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3203" y="2477705"/>
                        <a:ext cx="612302" cy="523220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TextBox 7"/>
                      <p:cNvSpPr txBox="1"/>
                      <p:nvPr/>
                    </p:nvSpPr>
                    <p:spPr>
                      <a:xfrm>
                        <a:off x="6533203" y="3126181"/>
                        <a:ext cx="61230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>
                  <p:sp>
                    <p:nvSpPr>
                      <p:cNvPr id="4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3203" y="3126181"/>
                        <a:ext cx="612302" cy="523220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Straight Arrow Connector 8"/>
                  <p:cNvCxnSpPr/>
                  <p:nvPr/>
                </p:nvCxnSpPr>
                <p:spPr>
                  <a:xfrm>
                    <a:off x="9625255" y="2687287"/>
                    <a:ext cx="560734" cy="45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9"/>
                  <p:cNvSpPr/>
                  <p:nvPr/>
                </p:nvSpPr>
                <p:spPr>
                  <a:xfrm>
                    <a:off x="7961657" y="1384698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TextBox 10"/>
                      <p:cNvSpPr txBox="1"/>
                      <p:nvPr/>
                    </p:nvSpPr>
                    <p:spPr>
                      <a:xfrm>
                        <a:off x="10241860" y="2525552"/>
                        <a:ext cx="401329" cy="3629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41860" y="2525552"/>
                        <a:ext cx="401329" cy="362903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" name="Oval 11"/>
                  <p:cNvSpPr/>
                  <p:nvPr/>
                </p:nvSpPr>
                <p:spPr>
                  <a:xfrm>
                    <a:off x="7961657" y="2079412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" name="Oval 12"/>
                  <p:cNvSpPr/>
                  <p:nvPr/>
                </p:nvSpPr>
                <p:spPr>
                  <a:xfrm>
                    <a:off x="7961657" y="2774126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4" name="Oval 13"/>
                  <p:cNvSpPr/>
                  <p:nvPr/>
                </p:nvSpPr>
                <p:spPr>
                  <a:xfrm>
                    <a:off x="7961657" y="3468841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cxnSp>
                <p:nvCxnSpPr>
                  <p:cNvPr id="55" name="Straight Arrow Connector 14"/>
                  <p:cNvCxnSpPr/>
                  <p:nvPr/>
                </p:nvCxnSpPr>
                <p:spPr>
                  <a:xfrm>
                    <a:off x="8418857" y="1613298"/>
                    <a:ext cx="816153" cy="9079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15"/>
                  <p:cNvCxnSpPr/>
                  <p:nvPr/>
                </p:nvCxnSpPr>
                <p:spPr>
                  <a:xfrm>
                    <a:off x="8418857" y="2308012"/>
                    <a:ext cx="749198" cy="3748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16"/>
                  <p:cNvCxnSpPr/>
                  <p:nvPr/>
                </p:nvCxnSpPr>
                <p:spPr>
                  <a:xfrm flipV="1">
                    <a:off x="8418857" y="2682852"/>
                    <a:ext cx="749198" cy="3198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17"/>
                  <p:cNvCxnSpPr/>
                  <p:nvPr/>
                </p:nvCxnSpPr>
                <p:spPr>
                  <a:xfrm flipV="1">
                    <a:off x="8351902" y="2844497"/>
                    <a:ext cx="883108" cy="69129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18"/>
                  <p:cNvSpPr/>
                  <p:nvPr/>
                </p:nvSpPr>
                <p:spPr>
                  <a:xfrm>
                    <a:off x="9168055" y="2454252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cxnSp>
                <p:nvCxnSpPr>
                  <p:cNvPr id="60" name="Straight Arrow Connector 19"/>
                  <p:cNvCxnSpPr/>
                  <p:nvPr/>
                </p:nvCxnSpPr>
                <p:spPr>
                  <a:xfrm flipV="1">
                    <a:off x="7145504" y="1613298"/>
                    <a:ext cx="816153" cy="4775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20"/>
                  <p:cNvCxnSpPr/>
                  <p:nvPr/>
                </p:nvCxnSpPr>
                <p:spPr>
                  <a:xfrm flipV="1">
                    <a:off x="7145505" y="2308012"/>
                    <a:ext cx="816152" cy="4313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21"/>
                  <p:cNvCxnSpPr/>
                  <p:nvPr/>
                </p:nvCxnSpPr>
                <p:spPr>
                  <a:xfrm flipV="1">
                    <a:off x="7145505" y="3002726"/>
                    <a:ext cx="816152" cy="38506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22"/>
                  <p:cNvCxnSpPr/>
                  <p:nvPr/>
                </p:nvCxnSpPr>
                <p:spPr>
                  <a:xfrm>
                    <a:off x="7145505" y="3387791"/>
                    <a:ext cx="816152" cy="3096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23"/>
                  <p:cNvCxnSpPr/>
                  <p:nvPr/>
                </p:nvCxnSpPr>
                <p:spPr>
                  <a:xfrm flipV="1">
                    <a:off x="7145505" y="1774943"/>
                    <a:ext cx="883107" cy="16128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24"/>
                  <p:cNvCxnSpPr/>
                  <p:nvPr/>
                </p:nvCxnSpPr>
                <p:spPr>
                  <a:xfrm flipV="1">
                    <a:off x="7145505" y="2469657"/>
                    <a:ext cx="883107" cy="9181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25"/>
                  <p:cNvCxnSpPr/>
                  <p:nvPr/>
                </p:nvCxnSpPr>
                <p:spPr>
                  <a:xfrm flipV="1">
                    <a:off x="7145505" y="1613298"/>
                    <a:ext cx="816152" cy="11260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26"/>
                  <p:cNvCxnSpPr/>
                  <p:nvPr/>
                </p:nvCxnSpPr>
                <p:spPr>
                  <a:xfrm>
                    <a:off x="7145505" y="2739315"/>
                    <a:ext cx="883107" cy="7964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27"/>
                  <p:cNvCxnSpPr/>
                  <p:nvPr/>
                </p:nvCxnSpPr>
                <p:spPr>
                  <a:xfrm>
                    <a:off x="7145505" y="2739315"/>
                    <a:ext cx="883107" cy="1017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28"/>
                  <p:cNvCxnSpPr/>
                  <p:nvPr/>
                </p:nvCxnSpPr>
                <p:spPr>
                  <a:xfrm>
                    <a:off x="7145504" y="2090838"/>
                    <a:ext cx="816153" cy="2171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29"/>
                  <p:cNvCxnSpPr/>
                  <p:nvPr/>
                </p:nvCxnSpPr>
                <p:spPr>
                  <a:xfrm>
                    <a:off x="7145504" y="2090838"/>
                    <a:ext cx="816153" cy="9118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30"/>
                  <p:cNvCxnSpPr/>
                  <p:nvPr/>
                </p:nvCxnSpPr>
                <p:spPr>
                  <a:xfrm>
                    <a:off x="7145504" y="2090838"/>
                    <a:ext cx="883108" cy="144495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31"/>
                    <p:cNvSpPr txBox="1"/>
                    <p:nvPr/>
                  </p:nvSpPr>
                  <p:spPr>
                    <a:xfrm>
                      <a:off x="2221923" y="980183"/>
                      <a:ext cx="722513" cy="512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980183"/>
                      <a:ext cx="722513" cy="512317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32"/>
                    <p:cNvSpPr txBox="1"/>
                    <p:nvPr/>
                  </p:nvSpPr>
                  <p:spPr>
                    <a:xfrm>
                      <a:off x="2221923" y="1778727"/>
                      <a:ext cx="642035" cy="51266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1778727"/>
                      <a:ext cx="642035" cy="512663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33"/>
                    <p:cNvSpPr txBox="1"/>
                    <p:nvPr/>
                  </p:nvSpPr>
                  <p:spPr>
                    <a:xfrm>
                      <a:off x="2221923" y="2577655"/>
                      <a:ext cx="752692" cy="5143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2577655"/>
                      <a:ext cx="752692" cy="514397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34"/>
                    <p:cNvSpPr txBox="1"/>
                    <p:nvPr/>
                  </p:nvSpPr>
                  <p:spPr>
                    <a:xfrm>
                      <a:off x="2221923" y="3378444"/>
                      <a:ext cx="742633" cy="5119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1923" y="3378444"/>
                      <a:ext cx="742633" cy="511970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矩形 75"/>
              <p:cNvSpPr/>
              <p:nvPr/>
            </p:nvSpPr>
            <p:spPr>
              <a:xfrm>
                <a:off x="2869505" y="2669343"/>
                <a:ext cx="609600" cy="31603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33"/>
                <p:cNvSpPr txBox="1"/>
                <p:nvPr/>
              </p:nvSpPr>
              <p:spPr>
                <a:xfrm>
                  <a:off x="4329055" y="4045782"/>
                  <a:ext cx="752692" cy="487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055" y="4045782"/>
                  <a:ext cx="752692" cy="48769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6781800" y="2269696"/>
            <a:ext cx="5296762" cy="4126069"/>
            <a:chOff x="6781800" y="2269696"/>
            <a:chExt cx="5296762" cy="4126069"/>
          </a:xfrm>
        </p:grpSpPr>
        <p:sp>
          <p:nvSpPr>
            <p:cNvPr id="77" name="TextBox 68"/>
            <p:cNvSpPr txBox="1"/>
            <p:nvPr/>
          </p:nvSpPr>
          <p:spPr>
            <a:xfrm>
              <a:off x="8095292" y="2269696"/>
              <a:ext cx="28985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rPr>
                <a:t>Given input x:</a:t>
              </a:r>
              <a:endParaRPr lang="en-US" sz="3200" dirty="0">
                <a:latin typeface="Century Schoolbook" panose="02040604050505020304" charset="0"/>
                <a:ea typeface="Century Schoolbook" panose="02040604050505020304" charset="0"/>
                <a:cs typeface="Century Schoolbook" panose="020406040505050203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0"/>
                <p:cNvSpPr txBox="1"/>
                <p:nvPr/>
              </p:nvSpPr>
              <p:spPr>
                <a:xfrm>
                  <a:off x="8712897" y="2998445"/>
                  <a:ext cx="3007490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8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897" y="2998445"/>
                  <a:ext cx="3007490" cy="46057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1"/>
                <p:cNvSpPr txBox="1"/>
                <p:nvPr/>
              </p:nvSpPr>
              <p:spPr>
                <a:xfrm>
                  <a:off x="8712897" y="3977360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79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897" y="3977360"/>
                  <a:ext cx="2167132" cy="46057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2"/>
                <p:cNvSpPr txBox="1"/>
                <p:nvPr/>
              </p:nvSpPr>
              <p:spPr>
                <a:xfrm>
                  <a:off x="8712897" y="4956275"/>
                  <a:ext cx="336566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0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897" y="4956275"/>
                  <a:ext cx="3365665" cy="46057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74"/>
                <p:cNvSpPr txBox="1"/>
                <p:nvPr/>
              </p:nvSpPr>
              <p:spPr>
                <a:xfrm>
                  <a:off x="8712897" y="5935190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81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897" y="5935190"/>
                  <a:ext cx="2167132" cy="46057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箭头: 右 2"/>
            <p:cNvSpPr/>
            <p:nvPr/>
          </p:nvSpPr>
          <p:spPr>
            <a:xfrm>
              <a:off x="6781800" y="4113845"/>
              <a:ext cx="1143000" cy="4942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Vectorizing across multiple examples</a:t>
            </a:r>
            <a:endParaRPr lang="zh-CN" altLang="en-US" dirty="0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362200"/>
            <a:ext cx="2743200" cy="1544934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5638800" y="2888456"/>
            <a:ext cx="6400800" cy="1378744"/>
            <a:chOff x="5638800" y="2888456"/>
            <a:chExt cx="6400800" cy="1378744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8800" y="2888456"/>
              <a:ext cx="2743200" cy="1378744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2523" y="2906262"/>
              <a:ext cx="3587077" cy="1346899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5334000" y="2463101"/>
            <a:ext cx="0" cy="416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629878" y="2286000"/>
            <a:ext cx="230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Vectorizing:</a:t>
            </a:r>
            <a:endParaRPr lang="zh-CN" altLang="en-US" sz="3200" dirty="0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97028"/>
            <a:ext cx="3791854" cy="2143558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842" y="4438110"/>
            <a:ext cx="3315163" cy="1924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Activation functions</a:t>
            </a:r>
            <a:endParaRPr lang="en-US" altLang="zh-CN" dirty="0"/>
          </a:p>
        </p:txBody>
      </p:sp>
      <p:grpSp>
        <p:nvGrpSpPr>
          <p:cNvPr id="33" name="Group 94"/>
          <p:cNvGrpSpPr/>
          <p:nvPr/>
        </p:nvGrpSpPr>
        <p:grpSpPr>
          <a:xfrm>
            <a:off x="1219200" y="2387679"/>
            <a:ext cx="3754120" cy="1902304"/>
            <a:chOff x="702527" y="1418581"/>
            <a:chExt cx="4155223" cy="2105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10"/>
            <p:cNvCxnSpPr>
              <a:stCxn id="44" idx="6"/>
              <a:endCxn id="45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1"/>
            <p:cNvCxnSpPr>
              <a:stCxn id="43" idx="6"/>
              <a:endCxn id="45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41" name="Straight Arrow Connector 14"/>
            <p:cNvCxnSpPr>
              <a:stCxn id="40" idx="6"/>
              <a:endCxn id="45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2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44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45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46" name="Straight Arrow Connector 19"/>
            <p:cNvCxnSpPr>
              <a:stCxn id="36" idx="3"/>
              <a:endCxn id="43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20"/>
            <p:cNvCxnSpPr>
              <a:stCxn id="36" idx="3"/>
              <a:endCxn id="44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21"/>
            <p:cNvCxnSpPr>
              <a:stCxn id="36" idx="3"/>
              <a:endCxn id="40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22"/>
            <p:cNvCxnSpPr>
              <a:stCxn id="35" idx="3"/>
              <a:endCxn id="43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23"/>
            <p:cNvCxnSpPr>
              <a:stCxn id="35" idx="3"/>
              <a:endCxn id="40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24"/>
            <p:cNvCxnSpPr>
              <a:stCxn id="35" idx="3"/>
              <a:endCxn id="44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25"/>
            <p:cNvCxnSpPr>
              <a:stCxn id="34" idx="3"/>
              <a:endCxn id="40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26"/>
            <p:cNvCxnSpPr>
              <a:stCxn id="34" idx="3"/>
              <a:endCxn id="43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7"/>
            <p:cNvCxnSpPr>
              <a:stCxn id="34" idx="3"/>
              <a:endCxn id="44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036855" y="4357702"/>
            <a:ext cx="4470127" cy="2322418"/>
            <a:chOff x="1106" y="6222"/>
            <a:chExt cx="8469" cy="4400"/>
          </a:xfrm>
        </p:grpSpPr>
        <p:grpSp>
          <p:nvGrpSpPr>
            <p:cNvPr id="56" name="Group 88"/>
            <p:cNvGrpSpPr/>
            <p:nvPr/>
          </p:nvGrpSpPr>
          <p:grpSpPr>
            <a:xfrm>
              <a:off x="3198" y="7343"/>
              <a:ext cx="6377" cy="3279"/>
              <a:chOff x="7572605" y="1318041"/>
              <a:chExt cx="4049061" cy="18955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89"/>
                  <p:cNvSpPr txBox="1"/>
                  <p:nvPr/>
                </p:nvSpPr>
                <p:spPr>
                  <a:xfrm>
                    <a:off x="7572605" y="1318041"/>
                    <a:ext cx="3618159" cy="5044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58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3618159" cy="504445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90"/>
                  <p:cNvSpPr txBox="1"/>
                  <p:nvPr/>
                </p:nvSpPr>
                <p:spPr>
                  <a:xfrm>
                    <a:off x="7572605" y="1796377"/>
                    <a:ext cx="2167132" cy="4605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>
              <p:sp>
                <p:nvSpPr>
                  <p:cNvPr id="59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796377"/>
                    <a:ext cx="2167132" cy="460575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91"/>
                  <p:cNvSpPr txBox="1"/>
                  <p:nvPr/>
                </p:nvSpPr>
                <p:spPr>
                  <a:xfrm>
                    <a:off x="7572605" y="2274713"/>
                    <a:ext cx="4049061" cy="5044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0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274713"/>
                    <a:ext cx="4049061" cy="504445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92"/>
                  <p:cNvSpPr txBox="1"/>
                  <p:nvPr/>
                </p:nvSpPr>
                <p:spPr>
                  <a:xfrm>
                    <a:off x="7572605" y="2753049"/>
                    <a:ext cx="2167132" cy="4605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>
              <p:sp>
                <p:nvSpPr>
                  <p:cNvPr id="61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753049"/>
                    <a:ext cx="2167132" cy="46057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93"/>
            <p:cNvSpPr txBox="1"/>
            <p:nvPr/>
          </p:nvSpPr>
          <p:spPr>
            <a:xfrm>
              <a:off x="1106" y="6222"/>
              <a:ext cx="2770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rPr>
                <a:t>Given x:</a:t>
              </a:r>
              <a:endParaRPr lang="en-US" sz="3200" dirty="0">
                <a:latin typeface="Century Schoolbook" panose="02040604050505020304" charset="0"/>
                <a:ea typeface="Century Schoolbook" panose="02040604050505020304" charset="0"/>
                <a:cs typeface="Century Schoolbook" panose="02040604050505020304" charset="0"/>
              </a:endParaRPr>
            </a:p>
          </p:txBody>
        </p:sp>
      </p:grpSp>
      <p:grpSp>
        <p:nvGrpSpPr>
          <p:cNvPr id="62" name="Group 90"/>
          <p:cNvGrpSpPr/>
          <p:nvPr/>
        </p:nvGrpSpPr>
        <p:grpSpPr>
          <a:xfrm>
            <a:off x="7880765" y="3843357"/>
            <a:ext cx="3787255" cy="2836763"/>
            <a:chOff x="417573" y="596702"/>
            <a:chExt cx="3787255" cy="3017127"/>
          </a:xfrm>
        </p:grpSpPr>
        <p:pic>
          <p:nvPicPr>
            <p:cNvPr id="6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4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rPr>
                <a:t>a</a:t>
              </a:r>
              <a:endParaRPr lang="en-US" sz="3200" dirty="0">
                <a:latin typeface="Century Schoolbook" panose="02040604050505020304" charset="0"/>
                <a:ea typeface="Century Schoolbook" panose="02040604050505020304" charset="0"/>
                <a:cs typeface="Century Schoolbook" panose="02040604050505020304" charset="0"/>
              </a:endParaRPr>
            </a:p>
          </p:txBody>
        </p:sp>
        <p:grpSp>
          <p:nvGrpSpPr>
            <p:cNvPr id="65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66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70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>
                    <a:latin typeface="Century Schoolbook" panose="02040604050505020304" charset="0"/>
                    <a:ea typeface="Century Schoolbook" panose="02040604050505020304" charset="0"/>
                    <a:cs typeface="Century Schoolbook" panose="02040604050505020304" charset="0"/>
                  </a:rPr>
                  <a:t>z</a:t>
                </a:r>
                <a:endParaRPr lang="en-US" sz="320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endParaRPr>
              </a:p>
            </p:txBody>
          </p:sp>
          <p:sp>
            <p:nvSpPr>
              <p:cNvPr id="68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Century Schoolbook" panose="02040604050505020304" charset="0"/>
                    <a:ea typeface="Century Schoolbook" panose="02040604050505020304" charset="0"/>
                    <a:cs typeface="Century Schoolbook" panose="02040604050505020304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9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箭头: 右 1"/>
          <p:cNvSpPr/>
          <p:nvPr/>
        </p:nvSpPr>
        <p:spPr>
          <a:xfrm>
            <a:off x="4495800" y="5596387"/>
            <a:ext cx="3175777" cy="176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/>
          <p:cNvSpPr/>
          <p:nvPr/>
        </p:nvSpPr>
        <p:spPr>
          <a:xfrm>
            <a:off x="4495800" y="6435866"/>
            <a:ext cx="3175777" cy="176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Activation functions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2209800"/>
            <a:ext cx="2690350" cy="2021109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6448874" y="2133600"/>
            <a:ext cx="3167694" cy="2291893"/>
            <a:chOff x="5787518" y="2133600"/>
            <a:chExt cx="3167694" cy="2291893"/>
          </a:xfrm>
        </p:grpSpPr>
        <p:grpSp>
          <p:nvGrpSpPr>
            <p:cNvPr id="67" name="组合 66"/>
            <p:cNvGrpSpPr/>
            <p:nvPr/>
          </p:nvGrpSpPr>
          <p:grpSpPr>
            <a:xfrm>
              <a:off x="6238091" y="2133600"/>
              <a:ext cx="2717121" cy="2291893"/>
              <a:chOff x="6238091" y="2243816"/>
              <a:chExt cx="2717121" cy="2291893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38091" y="2243816"/>
                <a:ext cx="2717121" cy="1699874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矩形 65"/>
                  <p:cNvSpPr/>
                  <p:nvPr/>
                </p:nvSpPr>
                <p:spPr>
                  <a:xfrm>
                    <a:off x="6404483" y="3907267"/>
                    <a:ext cx="1597873" cy="6284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6" name="矩形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4483" y="3907267"/>
                    <a:ext cx="1597873" cy="62844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矩形 67"/>
            <p:cNvSpPr/>
            <p:nvPr/>
          </p:nvSpPr>
          <p:spPr>
            <a:xfrm>
              <a:off x="5787518" y="3955602"/>
              <a:ext cx="748923" cy="406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tanh: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33600" y="4535709"/>
            <a:ext cx="2864011" cy="2062513"/>
            <a:chOff x="1676400" y="4535709"/>
            <a:chExt cx="2864011" cy="2062513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15" y="4535709"/>
              <a:ext cx="2650196" cy="1693181"/>
            </a:xfrm>
            <a:prstGeom prst="rect">
              <a:avLst/>
            </a:prstGeom>
          </p:spPr>
        </p:pic>
        <p:grpSp>
          <p:nvGrpSpPr>
            <p:cNvPr id="72" name="组合 71"/>
            <p:cNvGrpSpPr/>
            <p:nvPr/>
          </p:nvGrpSpPr>
          <p:grpSpPr>
            <a:xfrm>
              <a:off x="1676400" y="6228890"/>
              <a:ext cx="2322444" cy="369332"/>
              <a:chOff x="1676400" y="6228890"/>
              <a:chExt cx="2322444" cy="36933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676400" y="6228890"/>
                <a:ext cx="711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kern="100" dirty="0" err="1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ReLu</a:t>
                </a:r>
                <a:r>
                  <a:rPr lang="en-US" altLang="zh-CN" b="1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2350059" y="6228890"/>
                    <a:ext cx="16487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𝑚𝑎𝑥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0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oMath>
                    </a14:m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 </a:t>
                    </a:r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0059" y="6228890"/>
                    <a:ext cx="1648785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组合 75"/>
          <p:cNvGrpSpPr/>
          <p:nvPr/>
        </p:nvGrpSpPr>
        <p:grpSpPr>
          <a:xfrm>
            <a:off x="6448874" y="4535709"/>
            <a:ext cx="3380926" cy="2132471"/>
            <a:chOff x="5787518" y="4535709"/>
            <a:chExt cx="3380926" cy="2132471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338" y="4535709"/>
              <a:ext cx="2730505" cy="1686489"/>
            </a:xfrm>
            <a:prstGeom prst="rect">
              <a:avLst/>
            </a:prstGeom>
          </p:spPr>
        </p:pic>
        <p:sp>
          <p:nvSpPr>
            <p:cNvPr id="74" name="矩形 73"/>
            <p:cNvSpPr/>
            <p:nvPr/>
          </p:nvSpPr>
          <p:spPr>
            <a:xfrm>
              <a:off x="5787518" y="6222198"/>
              <a:ext cx="1311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Leaky </a:t>
              </a:r>
              <a:r>
                <a:rPr lang="en-US" altLang="zh-CN" b="1" kern="100" dirty="0" err="1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ReLu</a:t>
              </a:r>
              <a:r>
                <a:rPr lang="en-US" altLang="zh-CN" b="1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: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矩形 74"/>
                <p:cNvSpPr/>
                <p:nvPr/>
              </p:nvSpPr>
              <p:spPr>
                <a:xfrm>
                  <a:off x="7098903" y="6221287"/>
                  <a:ext cx="2069541" cy="446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𝑎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𝑚𝑎𝑥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0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.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01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𝑧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𝑧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a14:m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 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903" y="6221287"/>
                  <a:ext cx="2069541" cy="44689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non-linear activation function? Why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0" y="3335928"/>
            <a:ext cx="4380992" cy="2218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1600200" y="2700754"/>
                <a:ext cx="1524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00754"/>
                <a:ext cx="1524000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25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1226783" y="2719220"/>
            <a:ext cx="1163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Set</a:t>
            </a:r>
            <a:r>
              <a:rPr lang="zh-CN" altLang="en-US" sz="20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016000" y="3124200"/>
                <a:ext cx="6096000" cy="18162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zh-CN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endParaRPr lang="en-US" altLang="zh-CN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     That is</a:t>
                </a:r>
                <a:r>
                  <a: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zh-CN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endParaRPr lang="zh-CN" altLang="zh-CN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124200"/>
                <a:ext cx="6096000" cy="1816203"/>
              </a:xfrm>
              <a:prstGeom prst="rect">
                <a:avLst/>
              </a:prstGeom>
              <a:blipFill rotWithShape="1">
                <a:blip r:embed="rId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1247139" y="4977074"/>
            <a:ext cx="4363721" cy="1214634"/>
            <a:chOff x="1247139" y="5281874"/>
            <a:chExt cx="4363721" cy="1214634"/>
          </a:xfrm>
        </p:grpSpPr>
        <p:sp>
          <p:nvSpPr>
            <p:cNvPr id="31" name="箭头: 下 30"/>
            <p:cNvSpPr/>
            <p:nvPr/>
          </p:nvSpPr>
          <p:spPr>
            <a:xfrm>
              <a:off x="3086099" y="5281874"/>
              <a:ext cx="685800" cy="5459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1247139" y="5943600"/>
                  <a:ext cx="4363721" cy="5529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139" y="5943600"/>
                  <a:ext cx="4363721" cy="55290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Gradient descent for neural networks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43000" y="2590800"/>
                <a:ext cx="380257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100" dirty="0">
                    <a:ea typeface="宋体" panose="02010600030101010101" pitchFamily="2" charset="-122"/>
                  </a:rPr>
                  <a:t>Parameters: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590800"/>
                <a:ext cx="3802579" cy="381130"/>
              </a:xfrm>
              <a:prstGeom prst="rect">
                <a:avLst/>
              </a:prstGeom>
              <a:blipFill rotWithShape="1">
                <a:blip r:embed="rId1"/>
                <a:stretch>
                  <a:fillRect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15683" y="3059668"/>
                <a:ext cx="5444504" cy="492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Cost function</a:t>
                </a:r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83" y="3059668"/>
                <a:ext cx="5444504" cy="492379"/>
              </a:xfrm>
              <a:prstGeom prst="rect">
                <a:avLst/>
              </a:prstGeom>
              <a:blipFill rotWithShape="1">
                <a:blip r:embed="rId2"/>
                <a:stretch>
                  <a:fillRect l="-11" t="-4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66800" y="365773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Gradient descent </a:t>
            </a:r>
            <a:r>
              <a:rPr lang="en-US" altLang="zh-CN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7800" y="4185409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repeat</a:t>
            </a:r>
            <a:r>
              <a:rPr lang="en-US" altLang="zh-CN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737841" y="4358739"/>
                <a:ext cx="3207738" cy="640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𝑑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𝑑𝐽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𝑑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𝑑𝐽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endParaRPr lang="zh-CN" altLang="zh-CN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41" y="4358739"/>
                <a:ext cx="3207738" cy="640945"/>
              </a:xfrm>
              <a:prstGeom prst="rect">
                <a:avLst/>
              </a:prstGeom>
              <a:blipFill rotWithShape="1">
                <a:blip r:embed="rId3"/>
                <a:stretch>
                  <a:fillRect l="-15" t="-15" r="6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883650" y="5627112"/>
                <a:ext cx="3172022" cy="63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50" y="5627112"/>
                <a:ext cx="3172022" cy="630429"/>
              </a:xfrm>
              <a:prstGeom prst="rect">
                <a:avLst/>
              </a:prstGeom>
              <a:blipFill rotWithShape="1">
                <a:blip r:embed="rId4"/>
                <a:stretch>
                  <a:fillRect l="-8" t="-60" r="1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883650" y="5120742"/>
                <a:ext cx="4676537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50" y="5120742"/>
                <a:ext cx="4676537" cy="388311"/>
              </a:xfrm>
              <a:prstGeom prst="rect">
                <a:avLst/>
              </a:prstGeom>
              <a:blipFill rotWithShape="1">
                <a:blip r:embed="rId5"/>
                <a:stretch>
                  <a:fillRect l="-5" t="-26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883650" y="6375600"/>
                <a:ext cx="4676537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50" y="6375600"/>
                <a:ext cx="4676537" cy="388311"/>
              </a:xfrm>
              <a:prstGeom prst="rect">
                <a:avLst/>
              </a:prstGeom>
              <a:blipFill rotWithShape="1">
                <a:blip r:embed="rId6"/>
                <a:stretch>
                  <a:fillRect l="-5" t="-52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Gradient descent for neural networks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184996" y="2438400"/>
            <a:ext cx="6489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entury Schoolbook" panose="02040604050505020304" charset="0"/>
                <a:ea typeface="Century Schoolbook" panose="02040604050505020304" charset="0"/>
                <a:cs typeface="Century Schoolbook" panose="02040604050505020304" charset="0"/>
              </a:rPr>
              <a:t>Formulas for computing derivatives</a:t>
            </a:r>
            <a:r>
              <a:rPr lang="zh-CN" altLang="en-US" sz="2800" dirty="0">
                <a:latin typeface="Century Schoolbook" panose="02040604050505020304" charset="0"/>
                <a:ea typeface="Century Schoolbook" panose="02040604050505020304" charset="0"/>
                <a:cs typeface="Century Schoolbook" panose="02040604050505020304" charset="0"/>
              </a:rPr>
              <a:t>：</a:t>
            </a:r>
            <a:endParaRPr lang="en-US" altLang="zh-CN" sz="2800" dirty="0">
              <a:latin typeface="Century Schoolbook" panose="02040604050505020304" charset="0"/>
              <a:ea typeface="Century Schoolbook" panose="02040604050505020304" charset="0"/>
              <a:cs typeface="Century Schoolbook" panose="020406040505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14400" y="3389598"/>
                <a:ext cx="4409566" cy="2337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𝑥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endParaRPr lang="zh-CN" altLang="zh-CN" sz="2400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indent="33337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𝜎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zh-CN" altLang="zh-CN" sz="2400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endParaRPr lang="zh-CN" altLang="zh-CN" sz="2400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indent="33337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(4)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𝜎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zh-CN" altLang="zh-CN" sz="2400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389598"/>
                <a:ext cx="4409566" cy="2337178"/>
              </a:xfrm>
              <a:prstGeom prst="rect">
                <a:avLst/>
              </a:prstGeom>
              <a:blipFill rotWithShape="1">
                <a:blip r:embed="rId1"/>
                <a:stretch>
                  <a:fillRect t="-26" r="3" b="-5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5628766" y="3429000"/>
            <a:ext cx="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33567" y="2895600"/>
            <a:ext cx="3926955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back propagation</a:t>
            </a:r>
            <a:r>
              <a:rPr lang="zh-CN" altLang="zh-CN" sz="2400" kern="100" dirty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zh-CN" sz="2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zh-CN" sz="2400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867400" y="3389598"/>
                <a:ext cx="4582600" cy="39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𝑌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𝑌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]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2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]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charset="0"/>
                                      </a:rPr>
                                      <m:t>]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389598"/>
                <a:ext cx="4582600" cy="390363"/>
              </a:xfrm>
              <a:prstGeom prst="rect">
                <a:avLst/>
              </a:prstGeom>
              <a:blipFill rotWithShape="1">
                <a:blip r:embed="rId2"/>
                <a:stretch>
                  <a:fillRect t="-154" r="10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037716" y="2895600"/>
            <a:ext cx="340529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forward propagation</a:t>
            </a:r>
            <a:r>
              <a:rPr lang="zh-CN" altLang="zh-CN" sz="2400" kern="100" dirty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2400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876416" y="3666340"/>
                <a:ext cx="235846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3666340"/>
                <a:ext cx="2358466" cy="612732"/>
              </a:xfrm>
              <a:prstGeom prst="rect">
                <a:avLst/>
              </a:prstGeom>
              <a:blipFill rotWithShape="1">
                <a:blip r:embed="rId3"/>
                <a:stretch>
                  <a:fillRect l="-5" t="-79" r="9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933567" y="4264428"/>
            <a:ext cx="18294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008772" y="4200003"/>
          <a:ext cx="5726028" cy="68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3009900" imgH="393700" progId="Equation.DSMT4">
                  <p:embed/>
                </p:oleObj>
              </mc:Choice>
              <mc:Fallback>
                <p:oleObj name="Equation" r:id="rId4" imgW="30099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772" y="4200003"/>
                        <a:ext cx="5726028" cy="688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979688" y="5483268"/>
                <a:ext cx="213032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88" y="5483268"/>
                <a:ext cx="2130327" cy="612732"/>
              </a:xfrm>
              <a:prstGeom prst="rect">
                <a:avLst/>
              </a:prstGeom>
              <a:blipFill rotWithShape="1">
                <a:blip r:embed="rId6"/>
                <a:stretch>
                  <a:fillRect l="-25" t="-7" r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933567" y="5950148"/>
                <a:ext cx="5651675" cy="881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𝑘𝑒𝑒𝑝𝑑𝑖𝑚𝑠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567" y="5950148"/>
                <a:ext cx="5651675" cy="881332"/>
              </a:xfrm>
              <a:prstGeom prst="rect">
                <a:avLst/>
              </a:prstGeom>
              <a:blipFill rotWithShape="1">
                <a:blip r:embed="rId7"/>
                <a:stretch>
                  <a:fillRect l="-2" t="-22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977682" y="4796263"/>
                <a:ext cx="3547318" cy="801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kern="1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 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[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2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]</m:t>
                                </m:r>
                              </m:sup>
                            </m:sSup>
                          </m:e>
                          <m:li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CN" dirty="0"/>
                  <a:t>*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[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1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]</m:t>
                                </m:r>
                              </m:sup>
                            </m:sSup>
                          </m:e>
                          <m:li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82" y="4796263"/>
                <a:ext cx="3547318" cy="801245"/>
              </a:xfrm>
              <a:prstGeom prst="rect">
                <a:avLst/>
              </a:prstGeom>
              <a:blipFill rotWithShape="1">
                <a:blip r:embed="rId8"/>
                <a:stretch>
                  <a:fillRect l="-12" t="-13" b="-6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Backpropagation intuition</a:t>
            </a:r>
            <a:endParaRPr lang="en-US" altLang="zh-CN" dirty="0"/>
          </a:p>
        </p:txBody>
      </p:sp>
      <p:sp>
        <p:nvSpPr>
          <p:cNvPr id="3" name="TextBox 3"/>
          <p:cNvSpPr txBox="1"/>
          <p:nvPr/>
        </p:nvSpPr>
        <p:spPr>
          <a:xfrm>
            <a:off x="1016000" y="2286000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entury Schoolbook" panose="02040604050505020304" charset="0"/>
                <a:ea typeface="Century Schoolbook" panose="02040604050505020304" charset="0"/>
                <a:cs typeface="Century Schoolbook" panose="02040604050505020304" charset="0"/>
              </a:rPr>
              <a:t>Logistic regression</a:t>
            </a:r>
            <a:endParaRPr lang="en-US" sz="3200" dirty="0">
              <a:latin typeface="Century Schoolbook" panose="02040604050505020304" charset="0"/>
              <a:ea typeface="Century Schoolbook" panose="02040604050505020304" charset="0"/>
              <a:cs typeface="Century Schoolbook" panose="0204060405050502030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824900"/>
            <a:ext cx="7574666" cy="1442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1016000" y="4182354"/>
                <a:ext cx="9804400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)′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4182354"/>
                <a:ext cx="9804400" cy="793615"/>
              </a:xfrm>
              <a:prstGeom prst="rect">
                <a:avLst/>
              </a:prstGeom>
              <a:blipFill rotWithShape="1">
                <a:blip r:embed="rId2"/>
                <a:stretch>
                  <a:fillRect t="-3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1016000" y="5109775"/>
                <a:ext cx="2181759" cy="49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5109775"/>
                <a:ext cx="2181759" cy="490519"/>
              </a:xfrm>
              <a:prstGeom prst="rect">
                <a:avLst/>
              </a:prstGeom>
              <a:blipFill rotWithShape="1">
                <a:blip r:embed="rId3"/>
                <a:stretch>
                  <a:fillRect t="-115" r="2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3733800" y="4921385"/>
            <a:ext cx="6705600" cy="793615"/>
            <a:chOff x="3733800" y="4921385"/>
            <a:chExt cx="6705600" cy="7936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矩形 41"/>
                <p:cNvSpPr/>
                <p:nvPr/>
              </p:nvSpPr>
              <p:spPr>
                <a:xfrm>
                  <a:off x="4524191" y="4921385"/>
                  <a:ext cx="5915209" cy="7936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𝑑𝐿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𝑑𝐿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191" y="4921385"/>
                  <a:ext cx="5915209" cy="7936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箭头: 左 42"/>
            <p:cNvSpPr/>
            <p:nvPr/>
          </p:nvSpPr>
          <p:spPr>
            <a:xfrm>
              <a:off x="3733800" y="5257800"/>
              <a:ext cx="533400" cy="2814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963275" y="5965839"/>
                <a:ext cx="3010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5" y="5965839"/>
                <a:ext cx="301050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0" t="-3" r="1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Backpropagation intuition</a:t>
            </a:r>
            <a:endParaRPr lang="en-US" altLang="zh-CN" dirty="0"/>
          </a:p>
        </p:txBody>
      </p:sp>
      <p:sp>
        <p:nvSpPr>
          <p:cNvPr id="25" name="TextBox 3"/>
          <p:cNvSpPr txBox="1"/>
          <p:nvPr/>
        </p:nvSpPr>
        <p:spPr>
          <a:xfrm>
            <a:off x="1016000" y="2286000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entury Schoolbook" panose="02040604050505020304" charset="0"/>
                <a:ea typeface="Century Schoolbook" panose="02040604050505020304" charset="0"/>
                <a:cs typeface="Century Schoolbook" panose="02040604050505020304" charset="0"/>
              </a:rPr>
              <a:t>Neural network </a:t>
            </a:r>
            <a:endParaRPr lang="en-US" sz="3200" dirty="0">
              <a:latin typeface="Century Schoolbook" panose="02040604050505020304" charset="0"/>
              <a:ea typeface="Century Schoolbook" panose="02040604050505020304" charset="0"/>
              <a:cs typeface="Century Schoolbook" panose="020406040505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011" y="3043368"/>
            <a:ext cx="10439400" cy="1887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1"/>
          <p:cNvSpPr/>
          <p:nvPr/>
        </p:nvSpPr>
        <p:spPr>
          <a:xfrm>
            <a:off x="1266190" y="1168400"/>
            <a:ext cx="109258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R="5080" eaLnBrk="1" fontAlgn="auto" latinLnBrk="0" hangingPunct="1">
              <a:lnSpc>
                <a:spcPts val="6480"/>
              </a:lnSpc>
              <a:spcBef>
                <a:spcPts val="900"/>
              </a:spcBef>
            </a:pPr>
            <a:r>
              <a:rPr lang="en-US" sz="6000" spc="-25" dirty="0">
                <a:sym typeface="+mn-ea"/>
              </a:rPr>
              <a:t>Shallow Neural Network and Deep Neural Network</a:t>
            </a:r>
            <a:endParaRPr lang="en-US" sz="6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3080"/>
          <p:cNvSpPr>
            <a:spLocks noGrp="1"/>
          </p:cNvSpPr>
          <p:nvPr>
            <p:ph type="subTitle" idx="1"/>
          </p:nvPr>
        </p:nvSpPr>
        <p:spPr>
          <a:xfrm>
            <a:off x="6096000" y="4191000"/>
            <a:ext cx="5257800" cy="615950"/>
          </a:xfrm>
        </p:spPr>
        <p:txBody>
          <a:bodyPr anchor="b"/>
          <a:lstStyle/>
          <a:p>
            <a:pPr algn="ctr"/>
            <a:r>
              <a:rPr lang="en-US" altLang="zh-TW" sz="3600" dirty="0">
                <a:solidFill>
                  <a:srgbClr val="006666"/>
                </a:solidFill>
                <a:ea typeface="標楷體" pitchFamily="65" charset="-120"/>
              </a:rPr>
              <a:t>Shallow Neural Network </a:t>
            </a: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Backpropagation intuition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913" y="2704732"/>
            <a:ext cx="9570574" cy="415326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00800" y="23354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multiple examples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26031" y="233540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single example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Initialization</a:t>
            </a:r>
            <a:endParaRPr lang="zh-CN" altLang="en-US" dirty="0"/>
          </a:p>
        </p:txBody>
      </p:sp>
      <p:pic>
        <p:nvPicPr>
          <p:cNvPr id="4" name="Picture"/>
          <p:cNvPicPr/>
          <p:nvPr/>
        </p:nvPicPr>
        <p:blipFill rotWithShape="1">
          <a:blip r:embed="rId1" cstate="print"/>
          <a:srcRect t="51798" r="12162"/>
          <a:stretch>
            <a:fillRect/>
          </a:stretch>
        </p:blipFill>
        <p:spPr>
          <a:xfrm>
            <a:off x="1371600" y="4365940"/>
            <a:ext cx="4953000" cy="16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"/>
          <p:cNvPicPr/>
          <p:nvPr/>
        </p:nvPicPr>
        <p:blipFill rotWithShape="1">
          <a:blip r:embed="rId1" cstate="print"/>
          <a:srcRect b="48202"/>
          <a:stretch>
            <a:fillRect/>
          </a:stretch>
        </p:blipFill>
        <p:spPr>
          <a:xfrm>
            <a:off x="1052095" y="2456123"/>
            <a:ext cx="5272505" cy="17061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6553200" y="3167001"/>
            <a:ext cx="6096000" cy="2419877"/>
            <a:chOff x="6553200" y="3167001"/>
            <a:chExt cx="6096000" cy="24198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6553200" y="3556386"/>
                  <a:ext cx="6096000" cy="203049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sz="200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𝑛𝑝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.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𝑟𝑎𝑛𝑑𝑜𝑚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.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𝑟𝑎𝑛𝑑𝑛</m:t>
                        </m:r>
                        <m:d>
                          <m:d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,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 ∗ 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0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.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01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 ,</m:t>
                        </m:r>
                      </m:oMath>
                    </m:oMathPara>
                  </a14:m>
                  <a:endParaRPr lang="en-US" altLang="zh-CN" sz="2000" i="1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𝑛𝑝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.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𝑧𝑒𝑟𝑜𝑠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((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2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1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))</m:t>
                      </m:r>
                    </m:oMath>
                  </a14:m>
                  <a:r>
                    <a:rPr lang="en-US" altLang="zh-CN" sz="2000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 </a:t>
                  </a:r>
                  <a:endParaRPr lang="en-US" altLang="zh-CN" sz="20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𝑛𝑝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.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𝑟𝑎𝑛𝑑𝑜𝑚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.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𝑟𝑎𝑛𝑑𝑛</m:t>
                        </m:r>
                        <m:d>
                          <m:dPr>
                            <m:ctrlP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,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 ∗ 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0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.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01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 </m:t>
                        </m:r>
                      </m:oMath>
                    </m:oMathPara>
                  </a14:m>
                  <a:endParaRPr lang="en-US" altLang="zh-CN" sz="2000" i="1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0</m:t>
                        </m:r>
                      </m:oMath>
                    </m:oMathPara>
                  </a14:m>
                  <a:endParaRPr lang="zh-CN" altLang="zh-CN" sz="2000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556386"/>
                  <a:ext cx="6096000" cy="203049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6553200" y="3167001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Random Initialization:</a:t>
              </a:r>
              <a:endParaRPr lang="zh-CN" altLang="en-US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400800" y="2532323"/>
            <a:ext cx="0" cy="37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39915" r="917" b="51111"/>
          <a:stretch>
            <a:fillRect/>
          </a:stretch>
        </p:blipFill>
        <p:spPr>
          <a:xfrm>
            <a:off x="8470232" y="5532126"/>
            <a:ext cx="3697705" cy="1325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1"/>
          <p:cNvSpPr/>
          <p:nvPr/>
        </p:nvSpPr>
        <p:spPr>
          <a:xfrm>
            <a:off x="1266190" y="1168400"/>
            <a:ext cx="109258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R="5080" eaLnBrk="1" fontAlgn="auto" latinLnBrk="0" hangingPunct="1">
              <a:lnSpc>
                <a:spcPts val="6480"/>
              </a:lnSpc>
              <a:spcBef>
                <a:spcPts val="900"/>
              </a:spcBef>
            </a:pPr>
            <a:r>
              <a:rPr lang="en-US" sz="6000" spc="-25" dirty="0">
                <a:sym typeface="+mn-ea"/>
              </a:rPr>
              <a:t>Shallow Neural Network and Deep Neural Network</a:t>
            </a:r>
            <a:endParaRPr lang="en-US" sz="6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3080"/>
          <p:cNvSpPr>
            <a:spLocks noGrp="1"/>
          </p:cNvSpPr>
          <p:nvPr>
            <p:ph type="subTitle" idx="1"/>
          </p:nvPr>
        </p:nvSpPr>
        <p:spPr>
          <a:xfrm>
            <a:off x="6096000" y="4191000"/>
            <a:ext cx="5257800" cy="615950"/>
          </a:xfrm>
        </p:spPr>
        <p:txBody>
          <a:bodyPr anchor="b"/>
          <a:lstStyle/>
          <a:p>
            <a:pPr algn="ctr"/>
            <a:r>
              <a:rPr lang="en-US" altLang="zh-TW" sz="3600" dirty="0">
                <a:solidFill>
                  <a:srgbClr val="006666"/>
                </a:solidFill>
                <a:ea typeface="標楷體" pitchFamily="65" charset="-120"/>
              </a:rPr>
              <a:t>Deep Neural Network </a:t>
            </a: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L-layer neural network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749426" y="2332038"/>
            <a:ext cx="3312318" cy="2208212"/>
            <a:chOff x="1749426" y="2332038"/>
            <a:chExt cx="3312318" cy="2208212"/>
          </a:xfrm>
        </p:grpSpPr>
        <p:grpSp>
          <p:nvGrpSpPr>
            <p:cNvPr id="27" name="object 7"/>
            <p:cNvGrpSpPr/>
            <p:nvPr/>
          </p:nvGrpSpPr>
          <p:grpSpPr>
            <a:xfrm>
              <a:off x="1749426" y="2332038"/>
              <a:ext cx="3312318" cy="2208212"/>
              <a:chOff x="530225" y="2009995"/>
              <a:chExt cx="3312318" cy="2208212"/>
            </a:xfrm>
          </p:grpSpPr>
          <p:pic>
            <p:nvPicPr>
              <p:cNvPr id="36" name="object 8"/>
              <p:cNvPicPr/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035843" y="2587845"/>
                <a:ext cx="1341437" cy="825500"/>
              </a:xfrm>
              <a:prstGeom prst="rect">
                <a:avLst/>
              </a:prstGeom>
            </p:spPr>
          </p:pic>
          <p:pic>
            <p:nvPicPr>
              <p:cNvPr id="37" name="object 9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0225" y="2009995"/>
                <a:ext cx="3312318" cy="2208212"/>
              </a:xfrm>
              <a:prstGeom prst="rect">
                <a:avLst/>
              </a:prstGeom>
            </p:spPr>
          </p:pic>
        </p:grpSp>
        <p:sp>
          <p:nvSpPr>
            <p:cNvPr id="28" name="object 10"/>
            <p:cNvSpPr txBox="1"/>
            <p:nvPr/>
          </p:nvSpPr>
          <p:spPr>
            <a:xfrm>
              <a:off x="2245972" y="3908426"/>
              <a:ext cx="2432685" cy="3721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250" spc="5" dirty="0">
                  <a:latin typeface="Century Schoolbook" panose="02040604050505020304"/>
                  <a:cs typeface="Century Schoolbook" panose="02040604050505020304"/>
                </a:rPr>
                <a:t>logistic</a:t>
              </a:r>
              <a:r>
                <a:rPr sz="2250" spc="-15" dirty="0">
                  <a:latin typeface="Century Schoolbook" panose="02040604050505020304"/>
                  <a:cs typeface="Century Schoolbook" panose="02040604050505020304"/>
                </a:rPr>
                <a:t> </a:t>
              </a:r>
              <a:r>
                <a:rPr sz="2250" spc="5" dirty="0">
                  <a:latin typeface="Century Schoolbook" panose="02040604050505020304"/>
                  <a:cs typeface="Century Schoolbook" panose="02040604050505020304"/>
                </a:rPr>
                <a:t>regression</a:t>
              </a:r>
              <a:endParaRPr sz="2250">
                <a:latin typeface="Century Schoolbook" panose="02040604050505020304"/>
                <a:cs typeface="Century Schoolbook" panose="02040604050505020304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26251" y="2362995"/>
            <a:ext cx="3116262" cy="2094706"/>
            <a:chOff x="6826251" y="2362995"/>
            <a:chExt cx="3116262" cy="2094706"/>
          </a:xfrm>
        </p:grpSpPr>
        <p:pic>
          <p:nvPicPr>
            <p:cNvPr id="29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6251" y="2362995"/>
              <a:ext cx="3116262" cy="2094706"/>
            </a:xfrm>
            <a:prstGeom prst="rect">
              <a:avLst/>
            </a:prstGeom>
          </p:spPr>
        </p:pic>
        <p:sp>
          <p:nvSpPr>
            <p:cNvPr id="30" name="object 12"/>
            <p:cNvSpPr txBox="1"/>
            <p:nvPr/>
          </p:nvSpPr>
          <p:spPr>
            <a:xfrm>
              <a:off x="7504907" y="3908426"/>
              <a:ext cx="1946910" cy="3721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250" spc="10" dirty="0">
                  <a:latin typeface="Century Schoolbook" panose="02040604050505020304"/>
                  <a:cs typeface="Century Schoolbook" panose="02040604050505020304"/>
                </a:rPr>
                <a:t>1 hidden</a:t>
              </a:r>
              <a:r>
                <a:rPr sz="2250" spc="-80" dirty="0">
                  <a:latin typeface="Century Schoolbook" panose="02040604050505020304"/>
                  <a:cs typeface="Century Schoolbook" panose="02040604050505020304"/>
                </a:rPr>
                <a:t> </a:t>
              </a:r>
              <a:r>
                <a:rPr sz="2250" spc="10" dirty="0">
                  <a:latin typeface="Century Schoolbook" panose="02040604050505020304"/>
                  <a:cs typeface="Century Schoolbook" panose="02040604050505020304"/>
                </a:rPr>
                <a:t>layer</a:t>
              </a:r>
              <a:endParaRPr sz="2250">
                <a:latin typeface="Century Schoolbook" panose="02040604050505020304"/>
                <a:cs typeface="Century Schoolbook" panose="02040604050505020304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49426" y="4612482"/>
            <a:ext cx="3859212" cy="2321718"/>
            <a:chOff x="1749426" y="4612482"/>
            <a:chExt cx="3859212" cy="2321718"/>
          </a:xfrm>
        </p:grpSpPr>
        <p:pic>
          <p:nvPicPr>
            <p:cNvPr id="31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9426" y="4612482"/>
              <a:ext cx="3859212" cy="2321718"/>
            </a:xfrm>
            <a:prstGeom prst="rect">
              <a:avLst/>
            </a:prstGeom>
          </p:spPr>
        </p:pic>
        <p:sp>
          <p:nvSpPr>
            <p:cNvPr id="32" name="object 14"/>
            <p:cNvSpPr txBox="1"/>
            <p:nvPr/>
          </p:nvSpPr>
          <p:spPr>
            <a:xfrm>
              <a:off x="2128838" y="6302376"/>
              <a:ext cx="2080260" cy="3721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250" spc="10" dirty="0">
                  <a:latin typeface="Century Schoolbook" panose="02040604050505020304"/>
                  <a:cs typeface="Century Schoolbook" panose="02040604050505020304"/>
                </a:rPr>
                <a:t>2 hidden</a:t>
              </a:r>
              <a:r>
                <a:rPr sz="2250" spc="-80" dirty="0">
                  <a:latin typeface="Century Schoolbook" panose="02040604050505020304"/>
                  <a:cs typeface="Century Schoolbook" panose="02040604050505020304"/>
                </a:rPr>
                <a:t> </a:t>
              </a:r>
              <a:r>
                <a:rPr sz="2250" spc="10" dirty="0">
                  <a:latin typeface="Century Schoolbook" panose="02040604050505020304"/>
                  <a:cs typeface="Century Schoolbook" panose="02040604050505020304"/>
                </a:rPr>
                <a:t>layers</a:t>
              </a:r>
              <a:endParaRPr sz="2250">
                <a:latin typeface="Century Schoolbook" panose="02040604050505020304"/>
                <a:cs typeface="Century Schoolbook" panose="02040604050505020304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38082" y="4612482"/>
            <a:ext cx="4963318" cy="2321718"/>
            <a:chOff x="6238082" y="4612482"/>
            <a:chExt cx="4963318" cy="2321718"/>
          </a:xfrm>
        </p:grpSpPr>
        <p:pic>
          <p:nvPicPr>
            <p:cNvPr id="33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082" y="4612482"/>
              <a:ext cx="4963318" cy="2321718"/>
            </a:xfrm>
            <a:prstGeom prst="rect">
              <a:avLst/>
            </a:prstGeom>
          </p:spPr>
        </p:pic>
        <p:sp>
          <p:nvSpPr>
            <p:cNvPr id="34" name="object 16"/>
            <p:cNvSpPr txBox="1"/>
            <p:nvPr/>
          </p:nvSpPr>
          <p:spPr>
            <a:xfrm>
              <a:off x="7504907" y="6302376"/>
              <a:ext cx="2080260" cy="3721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250" spc="10" dirty="0">
                  <a:latin typeface="Century Schoolbook" panose="02040604050505020304"/>
                  <a:cs typeface="Century Schoolbook" panose="02040604050505020304"/>
                </a:rPr>
                <a:t>5 hidden</a:t>
              </a:r>
              <a:r>
                <a:rPr sz="2250" spc="-80" dirty="0">
                  <a:latin typeface="Century Schoolbook" panose="02040604050505020304"/>
                  <a:cs typeface="Century Schoolbook" panose="02040604050505020304"/>
                </a:rPr>
                <a:t> </a:t>
              </a:r>
              <a:r>
                <a:rPr sz="2250" spc="10" dirty="0">
                  <a:latin typeface="Century Schoolbook" panose="02040604050505020304"/>
                  <a:cs typeface="Century Schoolbook" panose="02040604050505020304"/>
                </a:rPr>
                <a:t>layers</a:t>
              </a:r>
              <a:endParaRPr sz="2250" dirty="0">
                <a:latin typeface="Century Schoolbook" panose="02040604050505020304"/>
                <a:cs typeface="Century Schoolbook" panose="020406040505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L-layer neural network</a:t>
            </a:r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1826665" y="2362200"/>
            <a:ext cx="8538670" cy="3962400"/>
            <a:chOff x="2438400" y="2514600"/>
            <a:chExt cx="8538670" cy="3962400"/>
          </a:xfrm>
        </p:grpSpPr>
        <p:grpSp>
          <p:nvGrpSpPr>
            <p:cNvPr id="4" name="Group 574"/>
            <p:cNvGrpSpPr/>
            <p:nvPr/>
          </p:nvGrpSpPr>
          <p:grpSpPr>
            <a:xfrm>
              <a:off x="2438400" y="2514600"/>
              <a:ext cx="8538670" cy="3962400"/>
              <a:chOff x="2354217" y="1304724"/>
              <a:chExt cx="7475936" cy="2725845"/>
            </a:xfrm>
          </p:grpSpPr>
          <p:grpSp>
            <p:nvGrpSpPr>
              <p:cNvPr id="5" name="Group 575"/>
              <p:cNvGrpSpPr/>
              <p:nvPr/>
            </p:nvGrpSpPr>
            <p:grpSpPr>
              <a:xfrm>
                <a:off x="3122332" y="1304724"/>
                <a:ext cx="6707821" cy="2725845"/>
                <a:chOff x="3110312" y="1563955"/>
                <a:chExt cx="7085683" cy="2732742"/>
              </a:xfrm>
            </p:grpSpPr>
            <p:sp>
              <p:nvSpPr>
                <p:cNvPr id="14" name="Oval 588"/>
                <p:cNvSpPr/>
                <p:nvPr/>
              </p:nvSpPr>
              <p:spPr>
                <a:xfrm>
                  <a:off x="7691143" y="2483063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5" name="Oval 589"/>
                <p:cNvSpPr/>
                <p:nvPr/>
              </p:nvSpPr>
              <p:spPr>
                <a:xfrm>
                  <a:off x="7670691" y="3071874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6" name="Oval 590"/>
                <p:cNvSpPr/>
                <p:nvPr/>
              </p:nvSpPr>
              <p:spPr>
                <a:xfrm>
                  <a:off x="4253261" y="2176366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7" name="Oval 591"/>
                <p:cNvSpPr/>
                <p:nvPr/>
              </p:nvSpPr>
              <p:spPr>
                <a:xfrm>
                  <a:off x="4253261" y="2788777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8" name="Oval 592"/>
                <p:cNvSpPr/>
                <p:nvPr/>
              </p:nvSpPr>
              <p:spPr>
                <a:xfrm>
                  <a:off x="4253261" y="3401188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9" name="Oval 593"/>
                <p:cNvSpPr/>
                <p:nvPr/>
              </p:nvSpPr>
              <p:spPr>
                <a:xfrm>
                  <a:off x="4253261" y="1563955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cxnSp>
              <p:nvCxnSpPr>
                <p:cNvPr id="20" name="Straight Arrow Connector 594"/>
                <p:cNvCxnSpPr/>
                <p:nvPr/>
              </p:nvCxnSpPr>
              <p:spPr>
                <a:xfrm>
                  <a:off x="8043157" y="2624612"/>
                  <a:ext cx="770485" cy="2967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595"/>
                <p:cNvSpPr/>
                <p:nvPr/>
              </p:nvSpPr>
              <p:spPr>
                <a:xfrm>
                  <a:off x="8853392" y="2779822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cxnSp>
              <p:nvCxnSpPr>
                <p:cNvPr id="22" name="Straight Arrow Connector 596"/>
                <p:cNvCxnSpPr/>
                <p:nvPr/>
              </p:nvCxnSpPr>
              <p:spPr>
                <a:xfrm flipV="1">
                  <a:off x="8022705" y="2921371"/>
                  <a:ext cx="790937" cy="2920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597"/>
                <p:cNvCxnSpPr/>
                <p:nvPr/>
              </p:nvCxnSpPr>
              <p:spPr>
                <a:xfrm>
                  <a:off x="9165654" y="2921371"/>
                  <a:ext cx="551537" cy="89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598"/>
                    <p:cNvSpPr txBox="1"/>
                    <p:nvPr/>
                  </p:nvSpPr>
                  <p:spPr>
                    <a:xfrm>
                      <a:off x="9717195" y="2678753"/>
                      <a:ext cx="478800" cy="3798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24" name="TextBox 5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7195" y="2678753"/>
                      <a:ext cx="478800" cy="379884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599"/>
                <p:cNvCxnSpPr/>
                <p:nvPr/>
              </p:nvCxnSpPr>
              <p:spPr>
                <a:xfrm flipV="1">
                  <a:off x="3462326" y="1705504"/>
                  <a:ext cx="790935" cy="6124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600"/>
                <p:cNvCxnSpPr/>
                <p:nvPr/>
              </p:nvCxnSpPr>
              <p:spPr>
                <a:xfrm>
                  <a:off x="3462326" y="2317915"/>
                  <a:ext cx="7909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601"/>
                <p:cNvCxnSpPr/>
                <p:nvPr/>
              </p:nvCxnSpPr>
              <p:spPr>
                <a:xfrm>
                  <a:off x="3462326" y="2317915"/>
                  <a:ext cx="790935" cy="6124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602"/>
                <p:cNvCxnSpPr/>
                <p:nvPr/>
              </p:nvCxnSpPr>
              <p:spPr>
                <a:xfrm>
                  <a:off x="3462326" y="2317915"/>
                  <a:ext cx="790935" cy="12248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603"/>
                <p:cNvCxnSpPr/>
                <p:nvPr/>
              </p:nvCxnSpPr>
              <p:spPr>
                <a:xfrm flipV="1">
                  <a:off x="3462326" y="1705504"/>
                  <a:ext cx="790935" cy="12248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604"/>
                <p:cNvCxnSpPr/>
                <p:nvPr/>
              </p:nvCxnSpPr>
              <p:spPr>
                <a:xfrm flipV="1">
                  <a:off x="3462326" y="2317915"/>
                  <a:ext cx="790935" cy="6124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605"/>
                <p:cNvCxnSpPr/>
                <p:nvPr/>
              </p:nvCxnSpPr>
              <p:spPr>
                <a:xfrm>
                  <a:off x="3462326" y="2930326"/>
                  <a:ext cx="7909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606"/>
                <p:cNvCxnSpPr/>
                <p:nvPr/>
              </p:nvCxnSpPr>
              <p:spPr>
                <a:xfrm>
                  <a:off x="3462326" y="2930326"/>
                  <a:ext cx="790935" cy="6124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607"/>
                <p:cNvCxnSpPr/>
                <p:nvPr/>
              </p:nvCxnSpPr>
              <p:spPr>
                <a:xfrm flipV="1">
                  <a:off x="3462326" y="3542737"/>
                  <a:ext cx="790935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608"/>
                <p:cNvCxnSpPr/>
                <p:nvPr/>
              </p:nvCxnSpPr>
              <p:spPr>
                <a:xfrm flipV="1">
                  <a:off x="3462326" y="2930326"/>
                  <a:ext cx="790935" cy="612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609"/>
                <p:cNvCxnSpPr/>
                <p:nvPr/>
              </p:nvCxnSpPr>
              <p:spPr>
                <a:xfrm flipV="1">
                  <a:off x="3462326" y="2317915"/>
                  <a:ext cx="790935" cy="12248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610"/>
                <p:cNvCxnSpPr/>
                <p:nvPr/>
              </p:nvCxnSpPr>
              <p:spPr>
                <a:xfrm flipV="1">
                  <a:off x="3462326" y="1705504"/>
                  <a:ext cx="790935" cy="18372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611"/>
                <p:cNvSpPr/>
                <p:nvPr/>
              </p:nvSpPr>
              <p:spPr>
                <a:xfrm>
                  <a:off x="4253261" y="4013600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cxnSp>
              <p:nvCxnSpPr>
                <p:cNvPr id="38" name="Straight Arrow Connector 612"/>
                <p:cNvCxnSpPr/>
                <p:nvPr/>
              </p:nvCxnSpPr>
              <p:spPr>
                <a:xfrm>
                  <a:off x="3462326" y="3542738"/>
                  <a:ext cx="790935" cy="6124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613"/>
                <p:cNvCxnSpPr/>
                <p:nvPr/>
              </p:nvCxnSpPr>
              <p:spPr>
                <a:xfrm>
                  <a:off x="3462326" y="2930326"/>
                  <a:ext cx="790935" cy="12248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614"/>
                <p:cNvCxnSpPr/>
                <p:nvPr/>
              </p:nvCxnSpPr>
              <p:spPr>
                <a:xfrm>
                  <a:off x="3462326" y="2317915"/>
                  <a:ext cx="790935" cy="18372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615"/>
                <p:cNvSpPr/>
                <p:nvPr/>
              </p:nvSpPr>
              <p:spPr>
                <a:xfrm>
                  <a:off x="5396210" y="2483063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42" name="Oval 616"/>
                <p:cNvSpPr/>
                <p:nvPr/>
              </p:nvSpPr>
              <p:spPr>
                <a:xfrm>
                  <a:off x="5396210" y="3072857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43" name="Oval 617"/>
                <p:cNvSpPr/>
                <p:nvPr/>
              </p:nvSpPr>
              <p:spPr>
                <a:xfrm>
                  <a:off x="5396210" y="1893269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44" name="Oval 618"/>
                <p:cNvSpPr/>
                <p:nvPr/>
              </p:nvSpPr>
              <p:spPr>
                <a:xfrm>
                  <a:off x="5396210" y="3662652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cxnSp>
              <p:nvCxnSpPr>
                <p:cNvPr id="45" name="Straight Arrow Connector 619"/>
                <p:cNvCxnSpPr/>
                <p:nvPr/>
              </p:nvCxnSpPr>
              <p:spPr>
                <a:xfrm>
                  <a:off x="4605275" y="1705504"/>
                  <a:ext cx="790935" cy="3293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620"/>
                <p:cNvCxnSpPr/>
                <p:nvPr/>
              </p:nvCxnSpPr>
              <p:spPr>
                <a:xfrm>
                  <a:off x="4605275" y="2317915"/>
                  <a:ext cx="790935" cy="3066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621"/>
                <p:cNvCxnSpPr/>
                <p:nvPr/>
              </p:nvCxnSpPr>
              <p:spPr>
                <a:xfrm>
                  <a:off x="4605275" y="3542737"/>
                  <a:ext cx="790935" cy="2614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622"/>
                <p:cNvCxnSpPr/>
                <p:nvPr/>
              </p:nvCxnSpPr>
              <p:spPr>
                <a:xfrm>
                  <a:off x="4605275" y="2930326"/>
                  <a:ext cx="790935" cy="2840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623"/>
                <p:cNvCxnSpPr/>
                <p:nvPr/>
              </p:nvCxnSpPr>
              <p:spPr>
                <a:xfrm flipV="1">
                  <a:off x="4605275" y="3214406"/>
                  <a:ext cx="790935" cy="3283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624"/>
                <p:cNvCxnSpPr/>
                <p:nvPr/>
              </p:nvCxnSpPr>
              <p:spPr>
                <a:xfrm flipV="1">
                  <a:off x="4605275" y="3804201"/>
                  <a:ext cx="790935" cy="35094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625"/>
                <p:cNvCxnSpPr/>
                <p:nvPr/>
              </p:nvCxnSpPr>
              <p:spPr>
                <a:xfrm flipV="1">
                  <a:off x="4605275" y="2034818"/>
                  <a:ext cx="790935" cy="2830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626"/>
                <p:cNvCxnSpPr/>
                <p:nvPr/>
              </p:nvCxnSpPr>
              <p:spPr>
                <a:xfrm flipV="1">
                  <a:off x="4605275" y="3214406"/>
                  <a:ext cx="790935" cy="9407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627"/>
                <p:cNvCxnSpPr/>
                <p:nvPr/>
              </p:nvCxnSpPr>
              <p:spPr>
                <a:xfrm>
                  <a:off x="4605275" y="2930326"/>
                  <a:ext cx="790935" cy="8738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628"/>
                <p:cNvCxnSpPr/>
                <p:nvPr/>
              </p:nvCxnSpPr>
              <p:spPr>
                <a:xfrm>
                  <a:off x="4605275" y="2317915"/>
                  <a:ext cx="790935" cy="14862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629"/>
                <p:cNvCxnSpPr/>
                <p:nvPr/>
              </p:nvCxnSpPr>
              <p:spPr>
                <a:xfrm>
                  <a:off x="4605275" y="1705504"/>
                  <a:ext cx="790935" cy="20986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630"/>
                <p:cNvCxnSpPr/>
                <p:nvPr/>
              </p:nvCxnSpPr>
              <p:spPr>
                <a:xfrm>
                  <a:off x="4605275" y="1705504"/>
                  <a:ext cx="790935" cy="15089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631"/>
                <p:cNvCxnSpPr/>
                <p:nvPr/>
              </p:nvCxnSpPr>
              <p:spPr>
                <a:xfrm flipV="1">
                  <a:off x="4605275" y="2624612"/>
                  <a:ext cx="790935" cy="1530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632"/>
                <p:cNvCxnSpPr/>
                <p:nvPr/>
              </p:nvCxnSpPr>
              <p:spPr>
                <a:xfrm flipV="1">
                  <a:off x="4605275" y="2034818"/>
                  <a:ext cx="790935" cy="21203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633"/>
                <p:cNvCxnSpPr/>
                <p:nvPr/>
              </p:nvCxnSpPr>
              <p:spPr>
                <a:xfrm flipV="1">
                  <a:off x="4605275" y="2624612"/>
                  <a:ext cx="790935" cy="1530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634"/>
                <p:cNvCxnSpPr/>
                <p:nvPr/>
              </p:nvCxnSpPr>
              <p:spPr>
                <a:xfrm flipV="1">
                  <a:off x="4605275" y="2034818"/>
                  <a:ext cx="790935" cy="15079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35"/>
                <p:cNvCxnSpPr/>
                <p:nvPr/>
              </p:nvCxnSpPr>
              <p:spPr>
                <a:xfrm flipV="1">
                  <a:off x="4605275" y="2624612"/>
                  <a:ext cx="790935" cy="3057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36"/>
                <p:cNvCxnSpPr/>
                <p:nvPr/>
              </p:nvCxnSpPr>
              <p:spPr>
                <a:xfrm flipV="1">
                  <a:off x="4605275" y="2034818"/>
                  <a:ext cx="790935" cy="8955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37"/>
                <p:cNvCxnSpPr/>
                <p:nvPr/>
              </p:nvCxnSpPr>
              <p:spPr>
                <a:xfrm>
                  <a:off x="4605275" y="2317915"/>
                  <a:ext cx="790935" cy="8964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8"/>
                <p:cNvCxnSpPr/>
                <p:nvPr/>
              </p:nvCxnSpPr>
              <p:spPr>
                <a:xfrm>
                  <a:off x="4605275" y="1705504"/>
                  <a:ext cx="790935" cy="9191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39"/>
                <p:cNvCxnSpPr/>
                <p:nvPr/>
              </p:nvCxnSpPr>
              <p:spPr>
                <a:xfrm>
                  <a:off x="6879755" y="2034818"/>
                  <a:ext cx="811387" cy="5897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40"/>
                <p:cNvCxnSpPr/>
                <p:nvPr/>
              </p:nvCxnSpPr>
              <p:spPr>
                <a:xfrm flipV="1">
                  <a:off x="6879755" y="3213423"/>
                  <a:ext cx="790935" cy="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41"/>
                <p:cNvCxnSpPr/>
                <p:nvPr/>
              </p:nvCxnSpPr>
              <p:spPr>
                <a:xfrm flipV="1">
                  <a:off x="4605275" y="2624612"/>
                  <a:ext cx="790935" cy="9181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43"/>
                <p:cNvCxnSpPr/>
                <p:nvPr/>
              </p:nvCxnSpPr>
              <p:spPr>
                <a:xfrm flipV="1">
                  <a:off x="6879755" y="3213423"/>
                  <a:ext cx="790935" cy="5907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44"/>
                <p:cNvCxnSpPr/>
                <p:nvPr/>
              </p:nvCxnSpPr>
              <p:spPr>
                <a:xfrm flipV="1">
                  <a:off x="6879755" y="2624612"/>
                  <a:ext cx="811387" cy="11795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645"/>
                <p:cNvCxnSpPr/>
                <p:nvPr/>
              </p:nvCxnSpPr>
              <p:spPr>
                <a:xfrm>
                  <a:off x="6879755" y="2624612"/>
                  <a:ext cx="790935" cy="5888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646"/>
                <p:cNvCxnSpPr/>
                <p:nvPr/>
              </p:nvCxnSpPr>
              <p:spPr>
                <a:xfrm>
                  <a:off x="6879755" y="2034818"/>
                  <a:ext cx="790935" cy="11786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647"/>
                <p:cNvCxnSpPr/>
                <p:nvPr/>
              </p:nvCxnSpPr>
              <p:spPr>
                <a:xfrm flipV="1">
                  <a:off x="6879755" y="2624612"/>
                  <a:ext cx="811387" cy="5897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648"/>
                <p:cNvCxnSpPr/>
                <p:nvPr/>
              </p:nvCxnSpPr>
              <p:spPr>
                <a:xfrm>
                  <a:off x="6879755" y="2624612"/>
                  <a:ext cx="8113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649"/>
                <p:cNvSpPr/>
                <p:nvPr/>
              </p:nvSpPr>
              <p:spPr>
                <a:xfrm>
                  <a:off x="3110312" y="2788777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76" name="Oval 650"/>
                <p:cNvSpPr/>
                <p:nvPr/>
              </p:nvSpPr>
              <p:spPr>
                <a:xfrm>
                  <a:off x="3110312" y="2176366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77" name="Oval 651"/>
                <p:cNvSpPr/>
                <p:nvPr/>
              </p:nvSpPr>
              <p:spPr>
                <a:xfrm>
                  <a:off x="3110312" y="3401189"/>
                  <a:ext cx="352014" cy="2830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76"/>
                  <p:cNvSpPr txBox="1"/>
                  <p:nvPr/>
                </p:nvSpPr>
                <p:spPr>
                  <a:xfrm>
                    <a:off x="2354217" y="2151515"/>
                    <a:ext cx="434876" cy="492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" name="TextBox 5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217" y="2151515"/>
                    <a:ext cx="434876" cy="492604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577"/>
                  <p:cNvSpPr txBox="1"/>
                  <p:nvPr/>
                </p:nvSpPr>
                <p:spPr>
                  <a:xfrm>
                    <a:off x="2355518" y="2763478"/>
                    <a:ext cx="433577" cy="492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7" name="TextBox 5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5518" y="2763478"/>
                    <a:ext cx="433577" cy="49260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579"/>
              <p:cNvCxnSpPr>
                <a:stCxn id="6" idx="3"/>
              </p:cNvCxnSpPr>
              <p:nvPr/>
            </p:nvCxnSpPr>
            <p:spPr>
              <a:xfrm flipV="1">
                <a:off x="2789094" y="2056785"/>
                <a:ext cx="333242" cy="341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580"/>
              <p:cNvCxnSpPr>
                <a:stCxn id="7" idx="3"/>
              </p:cNvCxnSpPr>
              <p:nvPr/>
            </p:nvCxnSpPr>
            <p:spPr>
              <a:xfrm flipV="1">
                <a:off x="2789094" y="2667650"/>
                <a:ext cx="333241" cy="3421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582"/>
              <p:cNvCxnSpPr>
                <a:stCxn id="6" idx="3"/>
              </p:cNvCxnSpPr>
              <p:nvPr/>
            </p:nvCxnSpPr>
            <p:spPr>
              <a:xfrm>
                <a:off x="2789090" y="2397816"/>
                <a:ext cx="333242" cy="2698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583"/>
              <p:cNvCxnSpPr>
                <a:stCxn id="6" idx="3"/>
              </p:cNvCxnSpPr>
              <p:nvPr/>
            </p:nvCxnSpPr>
            <p:spPr>
              <a:xfrm>
                <a:off x="2789093" y="2397816"/>
                <a:ext cx="333242" cy="880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584"/>
              <p:cNvCxnSpPr>
                <a:stCxn id="7" idx="3"/>
              </p:cNvCxnSpPr>
              <p:nvPr/>
            </p:nvCxnSpPr>
            <p:spPr>
              <a:xfrm flipV="1">
                <a:off x="2789097" y="2056785"/>
                <a:ext cx="333241" cy="952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585"/>
              <p:cNvCxnSpPr>
                <a:stCxn id="7" idx="3"/>
              </p:cNvCxnSpPr>
              <p:nvPr/>
            </p:nvCxnSpPr>
            <p:spPr>
              <a:xfrm>
                <a:off x="2789101" y="3009783"/>
                <a:ext cx="333241" cy="268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615"/>
            <p:cNvSpPr/>
            <p:nvPr/>
          </p:nvSpPr>
          <p:spPr>
            <a:xfrm>
              <a:off x="7010400" y="3847281"/>
              <a:ext cx="380613" cy="410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79" name="Oval 616"/>
            <p:cNvSpPr/>
            <p:nvPr/>
          </p:nvSpPr>
          <p:spPr>
            <a:xfrm>
              <a:off x="7010400" y="4702466"/>
              <a:ext cx="380613" cy="410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80" name="Oval 617"/>
            <p:cNvSpPr/>
            <p:nvPr/>
          </p:nvSpPr>
          <p:spPr>
            <a:xfrm>
              <a:off x="7010400" y="2992096"/>
              <a:ext cx="380613" cy="410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81" name="Oval 618"/>
            <p:cNvSpPr/>
            <p:nvPr/>
          </p:nvSpPr>
          <p:spPr>
            <a:xfrm>
              <a:off x="7010400" y="5557652"/>
              <a:ext cx="380613" cy="410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290776" y="3197337"/>
              <a:ext cx="82034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……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……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89" name="object 16"/>
          <p:cNvSpPr txBox="1"/>
          <p:nvPr/>
        </p:nvSpPr>
        <p:spPr>
          <a:xfrm>
            <a:off x="4318404" y="6433594"/>
            <a:ext cx="3453995" cy="3622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zh-CN" sz="2250" spc="10" dirty="0">
                <a:latin typeface="Century Schoolbook" panose="02040604050505020304"/>
                <a:cs typeface="Century Schoolbook" panose="02040604050505020304"/>
              </a:rPr>
              <a:t>N</a:t>
            </a:r>
            <a:r>
              <a:rPr sz="2250" spc="10" dirty="0">
                <a:latin typeface="Century Schoolbook" panose="02040604050505020304"/>
                <a:cs typeface="Century Schoolbook" panose="02040604050505020304"/>
              </a:rPr>
              <a:t> hidden</a:t>
            </a:r>
            <a:r>
              <a:rPr sz="2250" spc="-80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2250" spc="10" dirty="0">
                <a:latin typeface="Century Schoolbook" panose="02040604050505020304"/>
                <a:cs typeface="Century Schoolbook" panose="02040604050505020304"/>
              </a:rPr>
              <a:t>layers</a:t>
            </a:r>
            <a:endParaRPr sz="2250" dirty="0">
              <a:latin typeface="Century Schoolbook" panose="02040604050505020304"/>
              <a:cs typeface="Century Schoolbook" panose="020406040505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L-layer neural network</a:t>
            </a:r>
            <a:endParaRPr lang="zh-CN" altLang="en-US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8000" y="2302670"/>
            <a:ext cx="5654675" cy="26312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181600" y="4717089"/>
                <a:ext cx="1040734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17089"/>
                <a:ext cx="1040734" cy="388311"/>
              </a:xfrm>
              <a:prstGeom prst="rect">
                <a:avLst/>
              </a:prstGeom>
              <a:blipFill rotWithShape="1">
                <a:blip r:embed="rId2"/>
                <a:stretch>
                  <a:fillRect t="-80" r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164291" y="4717089"/>
                <a:ext cx="1040734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91" y="4717089"/>
                <a:ext cx="1040734" cy="388311"/>
              </a:xfrm>
              <a:prstGeom prst="rect">
                <a:avLst/>
              </a:prstGeom>
              <a:blipFill rotWithShape="1">
                <a:blip r:embed="rId3"/>
                <a:stretch>
                  <a:fillRect l="-33" t="-80" r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946263" y="4717088"/>
                <a:ext cx="2015175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63" y="4717088"/>
                <a:ext cx="2015175" cy="388311"/>
              </a:xfrm>
              <a:prstGeom prst="rect">
                <a:avLst/>
              </a:prstGeom>
              <a:blipFill rotWithShape="1">
                <a:blip r:embed="rId4"/>
                <a:stretch>
                  <a:fillRect l="-31" t="-79" r="16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204953" y="4717088"/>
                <a:ext cx="1040734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53" y="4717088"/>
                <a:ext cx="1040734" cy="388311"/>
              </a:xfrm>
              <a:prstGeom prst="rect">
                <a:avLst/>
              </a:prstGeom>
              <a:blipFill rotWithShape="1">
                <a:blip r:embed="rId5"/>
                <a:stretch>
                  <a:fillRect l="-59" t="-79" r="56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560377" y="4717088"/>
                <a:ext cx="1588576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77" y="4717088"/>
                <a:ext cx="1588576" cy="388311"/>
              </a:xfrm>
              <a:prstGeom prst="rect">
                <a:avLst/>
              </a:prstGeom>
              <a:blipFill rotWithShape="1">
                <a:blip r:embed="rId6"/>
                <a:stretch>
                  <a:fillRect l="-4" t="-79" r="31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204953" y="5331621"/>
                <a:ext cx="2325317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53" y="5331621"/>
                <a:ext cx="2325317" cy="388311"/>
              </a:xfrm>
              <a:prstGeom prst="rect">
                <a:avLst/>
              </a:prstGeom>
              <a:blipFill rotWithShape="1">
                <a:blip r:embed="rId7"/>
                <a:stretch>
                  <a:fillRect l="-27" t="-41" r="2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204953" y="5901844"/>
                <a:ext cx="1433982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53" y="5901844"/>
                <a:ext cx="1433982" cy="388311"/>
              </a:xfrm>
              <a:prstGeom prst="rect">
                <a:avLst/>
              </a:prstGeom>
              <a:blipFill rotWithShape="1">
                <a:blip r:embed="rId8"/>
                <a:stretch>
                  <a:fillRect l="-43" t="-40" r="9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L-layer neural network</a:t>
            </a:r>
            <a:endParaRPr lang="zh-CN" altLang="en-US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8000" y="2302670"/>
            <a:ext cx="5654675" cy="26312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181600" y="4717089"/>
                <a:ext cx="1040734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17089"/>
                <a:ext cx="1040734" cy="388311"/>
              </a:xfrm>
              <a:prstGeom prst="rect">
                <a:avLst/>
              </a:prstGeom>
              <a:blipFill rotWithShape="1">
                <a:blip r:embed="rId2"/>
                <a:stretch>
                  <a:fillRect t="-80" r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164291" y="4717089"/>
                <a:ext cx="1040734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91" y="4717089"/>
                <a:ext cx="1040734" cy="388311"/>
              </a:xfrm>
              <a:prstGeom prst="rect">
                <a:avLst/>
              </a:prstGeom>
              <a:blipFill rotWithShape="1">
                <a:blip r:embed="rId3"/>
                <a:stretch>
                  <a:fillRect l="-33" t="-80" r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946263" y="4717088"/>
                <a:ext cx="2015175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63" y="4717088"/>
                <a:ext cx="2015175" cy="388311"/>
              </a:xfrm>
              <a:prstGeom prst="rect">
                <a:avLst/>
              </a:prstGeom>
              <a:blipFill rotWithShape="1">
                <a:blip r:embed="rId4"/>
                <a:stretch>
                  <a:fillRect l="-31" t="-79" r="16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204953" y="4717088"/>
                <a:ext cx="1040734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53" y="4717088"/>
                <a:ext cx="1040734" cy="388311"/>
              </a:xfrm>
              <a:prstGeom prst="rect">
                <a:avLst/>
              </a:prstGeom>
              <a:blipFill rotWithShape="1">
                <a:blip r:embed="rId5"/>
                <a:stretch>
                  <a:fillRect l="-59" t="-79" r="56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560377" y="4717088"/>
                <a:ext cx="1588576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77" y="4717088"/>
                <a:ext cx="1588576" cy="388311"/>
              </a:xfrm>
              <a:prstGeom prst="rect">
                <a:avLst/>
              </a:prstGeom>
              <a:blipFill rotWithShape="1">
                <a:blip r:embed="rId6"/>
                <a:stretch>
                  <a:fillRect l="-4" t="-79" r="31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187644" y="5331621"/>
                <a:ext cx="56489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44" y="5331621"/>
                <a:ext cx="564898" cy="388311"/>
              </a:xfrm>
              <a:prstGeom prst="rect">
                <a:avLst/>
              </a:prstGeom>
              <a:blipFill rotWithShape="1">
                <a:blip r:embed="rId7"/>
                <a:stretch>
                  <a:fillRect l="-58" t="-41" r="1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629400" y="5310192"/>
                <a:ext cx="588110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310192"/>
                <a:ext cx="588110" cy="388311"/>
              </a:xfrm>
              <a:prstGeom prst="rect">
                <a:avLst/>
              </a:prstGeom>
              <a:blipFill rotWithShape="1">
                <a:blip r:embed="rId8"/>
                <a:stretch>
                  <a:fillRect t="-83" r="1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871069" y="5310192"/>
                <a:ext cx="586443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69" y="5310192"/>
                <a:ext cx="586443" cy="388311"/>
              </a:xfrm>
              <a:prstGeom prst="rect">
                <a:avLst/>
              </a:prstGeom>
              <a:blipFill rotWithShape="1">
                <a:blip r:embed="rId9"/>
                <a:stretch>
                  <a:fillRect l="-84" t="-83" r="3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106985" y="5331621"/>
                <a:ext cx="998415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85" y="5331621"/>
                <a:ext cx="998415" cy="388311"/>
              </a:xfrm>
              <a:prstGeom prst="rect">
                <a:avLst/>
              </a:prstGeom>
              <a:blipFill rotWithShape="1">
                <a:blip r:embed="rId10"/>
                <a:stretch>
                  <a:fillRect l="-44" t="-41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200400" y="5331621"/>
                <a:ext cx="79489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331621"/>
                <a:ext cx="794898" cy="388311"/>
              </a:xfrm>
              <a:prstGeom prst="rect">
                <a:avLst/>
              </a:prstGeom>
              <a:blipFill rotWithShape="1">
                <a:blip r:embed="rId11"/>
                <a:stretch>
                  <a:fillRect t="-41" r="65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3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propagation in a Deep Network</a:t>
            </a:r>
            <a:endParaRPr lang="zh-CN" altLang="en-US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47019" y="2514137"/>
            <a:ext cx="5344981" cy="2487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0381" y="2667000"/>
            <a:ext cx="91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Layer 1: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080438" y="3110539"/>
                <a:ext cx="2072042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38" y="3110539"/>
                <a:ext cx="2072042" cy="388311"/>
              </a:xfrm>
              <a:prstGeom prst="rect">
                <a:avLst/>
              </a:prstGeom>
              <a:blipFill rotWithShape="1">
                <a:blip r:embed="rId2"/>
                <a:stretch>
                  <a:fillRect l="-9" t="-80" r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630328" y="3071319"/>
                <a:ext cx="1828386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28" y="3071319"/>
                <a:ext cx="1828386" cy="410562"/>
              </a:xfrm>
              <a:prstGeom prst="rect">
                <a:avLst/>
              </a:prstGeom>
              <a:blipFill rotWithShape="1">
                <a:blip r:embed="rId3"/>
                <a:stretch>
                  <a:fillRect l="-30" t="-112" r="7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30381" y="3573057"/>
            <a:ext cx="91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Layer 2: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080438" y="4044691"/>
                <a:ext cx="2300823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38" y="4044691"/>
                <a:ext cx="2300823" cy="388311"/>
              </a:xfrm>
              <a:prstGeom prst="rect">
                <a:avLst/>
              </a:prstGeom>
              <a:blipFill rotWithShape="1">
                <a:blip r:embed="rId4"/>
                <a:stretch>
                  <a:fillRect l="-8" t="-97" r="1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630328" y="3993227"/>
                <a:ext cx="1828386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28" y="3993227"/>
                <a:ext cx="1828386" cy="410562"/>
              </a:xfrm>
              <a:prstGeom prst="rect">
                <a:avLst/>
              </a:prstGeom>
              <a:blipFill rotWithShape="1">
                <a:blip r:embed="rId5"/>
                <a:stretch>
                  <a:fillRect l="-30" t="-85" r="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929580" y="4609511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30381" y="4995900"/>
            <a:ext cx="91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Layer 4: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966047" y="5444385"/>
                <a:ext cx="2300823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047" y="5444385"/>
                <a:ext cx="2300823" cy="388311"/>
              </a:xfrm>
              <a:prstGeom prst="rect">
                <a:avLst/>
              </a:prstGeom>
              <a:blipFill rotWithShape="1">
                <a:blip r:embed="rId6"/>
                <a:stretch>
                  <a:fillRect l="-4" t="-136" r="1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643028" y="5433259"/>
                <a:ext cx="1828386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28" y="5433259"/>
                <a:ext cx="1828386" cy="410562"/>
              </a:xfrm>
              <a:prstGeom prst="rect">
                <a:avLst/>
              </a:prstGeom>
              <a:blipFill rotWithShape="1">
                <a:blip r:embed="rId7"/>
                <a:stretch>
                  <a:fillRect l="-30" t="-48" r="7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430381" y="6096000"/>
            <a:ext cx="4646629" cy="693111"/>
            <a:chOff x="1430381" y="6096000"/>
            <a:chExt cx="4646629" cy="693111"/>
          </a:xfrm>
        </p:grpSpPr>
        <p:sp>
          <p:nvSpPr>
            <p:cNvPr id="17" name="矩形 16"/>
            <p:cNvSpPr/>
            <p:nvPr/>
          </p:nvSpPr>
          <p:spPr>
            <a:xfrm>
              <a:off x="1430381" y="6096000"/>
              <a:ext cx="910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Layer L: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1966047" y="6400800"/>
                  <a:ext cx="2325317" cy="38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altLang="zh-CN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047" y="6400800"/>
                  <a:ext cx="2325317" cy="38831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4643028" y="6400799"/>
                  <a:ext cx="1433982" cy="38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altLang="zh-CN" dirty="0"/>
                    <a:t>)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028" y="6400799"/>
                  <a:ext cx="1433982" cy="38831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7623191" y="5244330"/>
            <a:ext cx="4405391" cy="1379213"/>
            <a:chOff x="7623191" y="5244330"/>
            <a:chExt cx="4405391" cy="13792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7623191" y="5701789"/>
                  <a:ext cx="2462084" cy="38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191" y="5701789"/>
                  <a:ext cx="2462084" cy="38831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10261688" y="5679538"/>
                  <a:ext cx="1766894" cy="4105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1688" y="5679538"/>
                  <a:ext cx="1766894" cy="41056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/>
                <p:cNvSpPr/>
                <p:nvPr/>
              </p:nvSpPr>
              <p:spPr>
                <a:xfrm>
                  <a:off x="8854233" y="6242413"/>
                  <a:ext cx="1181542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𝑋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233" y="6242413"/>
                  <a:ext cx="1181542" cy="38113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/>
            <p:cNvSpPr/>
            <p:nvPr/>
          </p:nvSpPr>
          <p:spPr>
            <a:xfrm>
              <a:off x="7696200" y="5244330"/>
              <a:ext cx="18465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kern="100" dirty="0">
                  <a:solidFill>
                    <a:srgbClr val="FF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Vectorization</a:t>
              </a:r>
              <a:r>
                <a:rPr lang="zh-CN" altLang="en-US" sz="2000" b="1" kern="100" dirty="0">
                  <a:solidFill>
                    <a:srgbClr val="FF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dimension</a:t>
            </a:r>
            <a:endParaRPr lang="zh-CN" altLang="en-US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47019" y="2514137"/>
            <a:ext cx="5344981" cy="2487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47800" y="3058768"/>
                <a:ext cx="2056525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8768"/>
                <a:ext cx="2056525" cy="388311"/>
              </a:xfrm>
              <a:prstGeom prst="rect">
                <a:avLst/>
              </a:prstGeom>
              <a:blipFill rotWithShape="1">
                <a:blip r:embed="rId2"/>
                <a:stretch>
                  <a:fillRect t="-157" r="19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447800" y="3621663"/>
                <a:ext cx="1497141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21663"/>
                <a:ext cx="1497141" cy="388311"/>
              </a:xfrm>
              <a:prstGeom prst="rect">
                <a:avLst/>
              </a:prstGeom>
              <a:blipFill rotWithShape="1">
                <a:blip r:embed="rId3"/>
                <a:stretch>
                  <a:fillRect t="-66" r="30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447800" y="4302742"/>
                <a:ext cx="1943032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02742"/>
                <a:ext cx="1943032" cy="388311"/>
              </a:xfrm>
              <a:prstGeom prst="rect">
                <a:avLst/>
              </a:prstGeom>
              <a:blipFill rotWithShape="1">
                <a:blip r:embed="rId4"/>
                <a:stretch>
                  <a:fillRect t="-159" r="29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143000" y="2555620"/>
            <a:ext cx="605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Need to keep the matrix dimension correct!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273104" y="4877669"/>
            <a:ext cx="1846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Vectorization</a:t>
            </a:r>
            <a:r>
              <a:rPr lang="zh-CN" altLang="en-US" sz="2000" b="1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451811" y="6096000"/>
                <a:ext cx="4454168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，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，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，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11" y="6096000"/>
                <a:ext cx="4454168" cy="410562"/>
              </a:xfrm>
              <a:prstGeom prst="rect">
                <a:avLst/>
              </a:prstGeom>
              <a:blipFill rotWithShape="1">
                <a:blip r:embed="rId5"/>
                <a:stretch>
                  <a:fillRect l="-5" r="11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331284" y="6020686"/>
                <a:ext cx="4002827" cy="476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0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𝑋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=(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284" y="6020686"/>
                <a:ext cx="4002827" cy="476092"/>
              </a:xfrm>
              <a:prstGeom prst="rect">
                <a:avLst/>
              </a:prstGeom>
              <a:blipFill rotWithShape="1">
                <a:blip r:embed="rId6"/>
                <a:stretch>
                  <a:fillRect l="-8" t="-53" r="3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447800" y="5425689"/>
                <a:ext cx="2056525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25689"/>
                <a:ext cx="2056525" cy="388311"/>
              </a:xfrm>
              <a:prstGeom prst="rect">
                <a:avLst/>
              </a:prstGeom>
              <a:blipFill rotWithShape="1">
                <a:blip r:embed="rId2"/>
                <a:stretch>
                  <a:fillRect t="-64" r="19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430458" y="5425688"/>
                <a:ext cx="1497141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58" y="5425688"/>
                <a:ext cx="1497141" cy="388311"/>
              </a:xfrm>
              <a:prstGeom prst="rect">
                <a:avLst/>
              </a:prstGeom>
              <a:blipFill rotWithShape="1">
                <a:blip r:embed="rId3"/>
                <a:stretch>
                  <a:fillRect l="-4" t="-64" r="34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blocks of deep neural networks</a:t>
            </a:r>
            <a:endParaRPr lang="zh-CN" altLang="en-US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47019" y="2514137"/>
            <a:ext cx="5344981" cy="2487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91600" y="2514137"/>
            <a:ext cx="609600" cy="2438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75693" y="500130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Layer 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6000" y="225252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Layer L: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76400" y="3048000"/>
                <a:ext cx="2563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48000"/>
                <a:ext cx="2563009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76400" y="3577869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Forward: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377730" y="3977979"/>
                <a:ext cx="1421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3977979"/>
                <a:ext cx="142186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0" t="-85" r="27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377730" y="4507848"/>
                <a:ext cx="1357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4507848"/>
                <a:ext cx="135774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" t="-154" r="3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444912" y="4495670"/>
                <a:ext cx="3911776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12" y="4495670"/>
                <a:ext cx="3911776" cy="381130"/>
              </a:xfrm>
              <a:prstGeom prst="rect">
                <a:avLst/>
              </a:prstGeom>
              <a:blipFill rotWithShape="1">
                <a:blip r:embed="rId5"/>
                <a:stretch>
                  <a:fillRect l="-14" t="-133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左 13"/>
          <p:cNvSpPr/>
          <p:nvPr/>
        </p:nvSpPr>
        <p:spPr>
          <a:xfrm>
            <a:off x="3810000" y="4607607"/>
            <a:ext cx="429409" cy="116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623214" y="4989510"/>
                <a:ext cx="1232389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Cache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214" y="4989510"/>
                <a:ext cx="1232389" cy="381130"/>
              </a:xfrm>
              <a:prstGeom prst="rect">
                <a:avLst/>
              </a:prstGeom>
              <a:blipFill rotWithShape="1">
                <a:blip r:embed="rId6"/>
                <a:stretch>
                  <a:fillRect l="-44" t="-83" r="32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676400" y="5035585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Backward: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377730" y="5435695"/>
                <a:ext cx="1335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5435695"/>
                <a:ext cx="133530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2" t="-24" r="1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377730" y="5965564"/>
                <a:ext cx="17104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5965564"/>
                <a:ext cx="1710405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7" t="-93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左 18"/>
          <p:cNvSpPr/>
          <p:nvPr/>
        </p:nvSpPr>
        <p:spPr>
          <a:xfrm rot="10800000">
            <a:off x="4239408" y="6096000"/>
            <a:ext cx="429409" cy="116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876800" y="5963832"/>
                <a:ext cx="1275990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𝑑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𝑑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963832"/>
                <a:ext cx="1275990" cy="381130"/>
              </a:xfrm>
              <a:prstGeom prst="rect">
                <a:avLst/>
              </a:prstGeom>
              <a:blipFill rotWithShape="1">
                <a:blip r:embed="rId9"/>
                <a:stretch>
                  <a:fillRect t="-144" r="2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/>
                <a:cs typeface="Georgia" panose="02040502050405020303"/>
                <a:sym typeface="+mn-ea"/>
              </a:rPr>
              <a:t>Neural Network Overview</a:t>
            </a:r>
            <a:endParaRPr dirty="0">
              <a:latin typeface="Georgia" panose="02040502050405020303"/>
              <a:cs typeface="Georgia" panose="02040502050405020303"/>
              <a:sym typeface="+mn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60619" y="2216057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9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0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8"/>
            <p:cNvCxnSpPr>
              <a:stCxn id="19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9"/>
            <p:cNvCxnSpPr>
              <a:stCxn id="20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0"/>
            <p:cNvCxnSpPr>
              <a:stCxn id="21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71" idx="6"/>
              <a:endCxn id="26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6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701665" y="2286000"/>
            <a:ext cx="5535295" cy="1545590"/>
            <a:chOff x="5366" y="3319"/>
            <a:chExt cx="8717" cy="2434"/>
          </a:xfrm>
        </p:grpSpPr>
        <p:grpSp>
          <p:nvGrpSpPr>
            <p:cNvPr id="705" name="Group 704"/>
            <p:cNvGrpSpPr/>
            <p:nvPr/>
          </p:nvGrpSpPr>
          <p:grpSpPr>
            <a:xfrm>
              <a:off x="5366" y="3319"/>
              <a:ext cx="4359" cy="2434"/>
              <a:chOff x="5638999" y="1337808"/>
              <a:chExt cx="2767859" cy="1545460"/>
            </a:xfrm>
          </p:grpSpPr>
          <p:sp>
            <p:nvSpPr>
              <p:cNvPr id="625" name="TextBox 624"/>
              <p:cNvSpPr txBox="1"/>
              <p:nvPr/>
            </p:nvSpPr>
            <p:spPr>
              <a:xfrm>
                <a:off x="5657858" y="1337808"/>
                <a:ext cx="36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entury Schoolbook" panose="02040604050505020304" charset="0"/>
                    <a:ea typeface="Century Schoolbook" panose="02040604050505020304" charset="0"/>
                    <a:cs typeface="Century Schoolbook" panose="02040604050505020304" charset="0"/>
                  </a:rPr>
                  <a:t>x</a:t>
                </a:r>
                <a:endParaRPr lang="en-US" sz="1400" i="1" dirty="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endParaRPr>
              </a:p>
            </p:txBody>
          </p:sp>
          <p:sp>
            <p:nvSpPr>
              <p:cNvPr id="626" name="TextBox 625"/>
              <p:cNvSpPr txBox="1"/>
              <p:nvPr/>
            </p:nvSpPr>
            <p:spPr>
              <a:xfrm>
                <a:off x="5638999" y="1910483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Century Schoolbook" panose="02040604050505020304" charset="0"/>
                    <a:ea typeface="Century Schoolbook" panose="02040604050505020304" charset="0"/>
                    <a:cs typeface="Century Schoolbook" panose="02040604050505020304" charset="0"/>
                  </a:rPr>
                  <a:t>w</a:t>
                </a:r>
                <a:endParaRPr lang="en-US" sz="2000" i="1" dirty="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endParaRPr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5687701" y="2483158"/>
                <a:ext cx="334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entury Schoolbook" panose="02040604050505020304" charset="0"/>
                    <a:ea typeface="Century Schoolbook" panose="02040604050505020304" charset="0"/>
                    <a:cs typeface="Century Schoolbook" panose="02040604050505020304" charset="0"/>
                  </a:rPr>
                  <a:t>b</a:t>
                </a:r>
                <a:endParaRPr lang="en-US" sz="2000" i="1" dirty="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endParaRPr>
              </a:p>
            </p:txBody>
          </p:sp>
          <p:cxnSp>
            <p:nvCxnSpPr>
              <p:cNvPr id="628" name="Straight Arrow Connector 627"/>
              <p:cNvCxnSpPr>
                <a:stCxn id="625" idx="3"/>
                <a:endCxn id="633" idx="1"/>
              </p:cNvCxnSpPr>
              <p:nvPr/>
            </p:nvCxnSpPr>
            <p:spPr>
              <a:xfrm>
                <a:off x="6022437" y="1537863"/>
                <a:ext cx="634506" cy="5877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>
                <a:stCxn id="627" idx="3"/>
                <a:endCxn id="633" idx="1"/>
              </p:cNvCxnSpPr>
              <p:nvPr/>
            </p:nvCxnSpPr>
            <p:spPr>
              <a:xfrm flipV="1">
                <a:off x="6022437" y="2125619"/>
                <a:ext cx="634506" cy="5575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>
                <a:stCxn id="626" idx="3"/>
                <a:endCxn id="633" idx="1"/>
              </p:cNvCxnSpPr>
              <p:nvPr/>
            </p:nvCxnSpPr>
            <p:spPr>
              <a:xfrm>
                <a:off x="6022437" y="2110538"/>
                <a:ext cx="634506" cy="15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3" name="TextBox 632"/>
                  <p:cNvSpPr txBox="1"/>
                  <p:nvPr/>
                </p:nvSpPr>
                <p:spPr>
                  <a:xfrm>
                    <a:off x="6656943" y="1935054"/>
                    <a:ext cx="1749915" cy="3811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33" name="TextBox 6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6943" y="1935054"/>
                    <a:ext cx="1749915" cy="38113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6" name="Group 705"/>
            <p:cNvGrpSpPr/>
            <p:nvPr/>
          </p:nvGrpSpPr>
          <p:grpSpPr>
            <a:xfrm>
              <a:off x="9725" y="4260"/>
              <a:ext cx="2340" cy="582"/>
              <a:chOff x="8632187" y="1935054"/>
              <a:chExt cx="1864664" cy="369332"/>
            </a:xfrm>
          </p:grpSpPr>
          <p:cxnSp>
            <p:nvCxnSpPr>
              <p:cNvPr id="639" name="Straight Arrow Connector 638"/>
              <p:cNvCxnSpPr>
                <a:stCxn id="633" idx="3"/>
                <a:endCxn id="645" idx="1"/>
              </p:cNvCxnSpPr>
              <p:nvPr/>
            </p:nvCxnSpPr>
            <p:spPr>
              <a:xfrm flipV="1">
                <a:off x="8632187" y="2119720"/>
                <a:ext cx="278236" cy="58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5" name="TextBox 644"/>
                  <p:cNvSpPr txBox="1"/>
                  <p:nvPr/>
                </p:nvSpPr>
                <p:spPr>
                  <a:xfrm>
                    <a:off x="8910423" y="1935054"/>
                    <a:ext cx="158642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5" name="TextBox 6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0423" y="1935054"/>
                    <a:ext cx="1586428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7" name="Group 706"/>
            <p:cNvGrpSpPr/>
            <p:nvPr/>
          </p:nvGrpSpPr>
          <p:grpSpPr>
            <a:xfrm>
              <a:off x="12065" y="4260"/>
              <a:ext cx="2019" cy="582"/>
              <a:chOff x="11143617" y="1830544"/>
              <a:chExt cx="1436617" cy="386497"/>
            </a:xfrm>
          </p:grpSpPr>
          <p:cxnSp>
            <p:nvCxnSpPr>
              <p:cNvPr id="646" name="Straight Arrow Connector 645"/>
              <p:cNvCxnSpPr>
                <a:stCxn id="645" idx="3"/>
                <a:endCxn id="647" idx="1"/>
              </p:cNvCxnSpPr>
              <p:nvPr/>
            </p:nvCxnSpPr>
            <p:spPr>
              <a:xfrm>
                <a:off x="11143617" y="2023791"/>
                <a:ext cx="24988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7" name="TextBox 646"/>
                  <p:cNvSpPr txBox="1"/>
                  <p:nvPr/>
                </p:nvSpPr>
                <p:spPr>
                  <a:xfrm>
                    <a:off x="11393507" y="1830544"/>
                    <a:ext cx="1186727" cy="38649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7" name="TextBox 6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3507" y="1830544"/>
                    <a:ext cx="1186727" cy="38649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60"/>
          <p:cNvGrpSpPr/>
          <p:nvPr/>
        </p:nvGrpSpPr>
        <p:grpSpPr>
          <a:xfrm>
            <a:off x="4013649" y="3608241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678940" y="4857115"/>
            <a:ext cx="10519410" cy="1977390"/>
            <a:chOff x="2404" y="7769"/>
            <a:chExt cx="16566" cy="3114"/>
          </a:xfrm>
        </p:grpSpPr>
        <p:grpSp>
          <p:nvGrpSpPr>
            <p:cNvPr id="40" name="Group 885"/>
            <p:cNvGrpSpPr/>
            <p:nvPr/>
          </p:nvGrpSpPr>
          <p:grpSpPr>
            <a:xfrm>
              <a:off x="2404" y="7769"/>
              <a:ext cx="1179" cy="2602"/>
              <a:chOff x="3045259" y="3832282"/>
              <a:chExt cx="748548" cy="1382442"/>
            </a:xfrm>
          </p:grpSpPr>
          <p:sp>
            <p:nvSpPr>
              <p:cNvPr id="41" name="TextBox 708"/>
              <p:cNvSpPr txBox="1"/>
              <p:nvPr/>
            </p:nvSpPr>
            <p:spPr>
              <a:xfrm>
                <a:off x="3340591" y="3832282"/>
                <a:ext cx="357177" cy="33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entury Schoolbook" panose="02040604050505020304" charset="0"/>
                    <a:ea typeface="Century Schoolbook" panose="02040604050505020304" charset="0"/>
                    <a:cs typeface="Century Schoolbook" panose="02040604050505020304" charset="0"/>
                  </a:rPr>
                  <a:t>x</a:t>
                </a:r>
                <a:endParaRPr lang="en-US" sz="1400" i="1" dirty="0">
                  <a:latin typeface="Century Schoolbook" panose="02040604050505020304" charset="0"/>
                  <a:ea typeface="Century Schoolbook" panose="02040604050505020304" charset="0"/>
                  <a:cs typeface="Century Schoolbook" panose="0204060405050502030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709"/>
                  <p:cNvSpPr txBox="1"/>
                  <p:nvPr/>
                </p:nvSpPr>
                <p:spPr>
                  <a:xfrm>
                    <a:off x="3045259" y="4357366"/>
                    <a:ext cx="632077" cy="34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Century Schoolbook" panose="02040604050505020304" charset="0"/>
                      <a:ea typeface="Century Schoolbook" panose="02040604050505020304" charset="0"/>
                      <a:cs typeface="Century Schoolbook" panose="02040604050505020304" charset="0"/>
                    </a:endParaRPr>
                  </a:p>
                </p:txBody>
              </p:sp>
            </mc:Choice>
            <mc:Fallback>
              <p:sp>
                <p:nvSpPr>
                  <p:cNvPr id="42" name="TextBox 7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259" y="4357366"/>
                    <a:ext cx="632077" cy="345854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710"/>
                  <p:cNvSpPr txBox="1"/>
                  <p:nvPr/>
                </p:nvSpPr>
                <p:spPr>
                  <a:xfrm>
                    <a:off x="3141514" y="4868870"/>
                    <a:ext cx="652293" cy="3458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Century Schoolbook" panose="02040604050505020304" charset="0"/>
                      <a:ea typeface="Century Schoolbook" panose="02040604050505020304" charset="0"/>
                      <a:cs typeface="Century Schoolbook" panose="02040604050505020304" charset="0"/>
                    </a:endParaRPr>
                  </a:p>
                </p:txBody>
              </p:sp>
            </mc:Choice>
            <mc:Fallback>
              <p:sp>
                <p:nvSpPr>
                  <p:cNvPr id="43" name="TextBox 7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1514" y="4868870"/>
                    <a:ext cx="652293" cy="345854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7" name="Group 886"/>
            <p:cNvGrpSpPr/>
            <p:nvPr/>
          </p:nvGrpSpPr>
          <p:grpSpPr>
            <a:xfrm>
              <a:off x="3399" y="8085"/>
              <a:ext cx="3973" cy="1888"/>
              <a:chOff x="2553001" y="4094933"/>
              <a:chExt cx="2522574" cy="1003015"/>
            </a:xfrm>
          </p:grpSpPr>
          <p:cxnSp>
            <p:nvCxnSpPr>
              <p:cNvPr id="712" name="Straight Arrow Connector 711"/>
              <p:cNvCxnSpPr>
                <a:stCxn id="41" idx="3"/>
                <a:endCxn id="715" idx="1"/>
              </p:cNvCxnSpPr>
              <p:nvPr/>
            </p:nvCxnSpPr>
            <p:spPr>
              <a:xfrm>
                <a:off x="2573430" y="4094933"/>
                <a:ext cx="325175" cy="542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Arrow Connector 712"/>
              <p:cNvCxnSpPr>
                <a:endCxn id="715" idx="1"/>
              </p:cNvCxnSpPr>
              <p:nvPr/>
            </p:nvCxnSpPr>
            <p:spPr>
              <a:xfrm flipV="1">
                <a:off x="2582244" y="4637478"/>
                <a:ext cx="316361" cy="460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Arrow Connector 713"/>
              <p:cNvCxnSpPr>
                <a:endCxn id="715" idx="1"/>
              </p:cNvCxnSpPr>
              <p:nvPr/>
            </p:nvCxnSpPr>
            <p:spPr>
              <a:xfrm>
                <a:off x="2553001" y="4632424"/>
                <a:ext cx="345604" cy="5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5" name="TextBox 714"/>
                  <p:cNvSpPr txBox="1"/>
                  <p:nvPr/>
                </p:nvSpPr>
                <p:spPr>
                  <a:xfrm>
                    <a:off x="2898605" y="4478017"/>
                    <a:ext cx="2176970" cy="3189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5" name="TextBox 7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605" y="4478017"/>
                    <a:ext cx="2176970" cy="318922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2" name="Group 881"/>
            <p:cNvGrpSpPr/>
            <p:nvPr/>
          </p:nvGrpSpPr>
          <p:grpSpPr>
            <a:xfrm>
              <a:off x="7372" y="8809"/>
              <a:ext cx="2727" cy="600"/>
              <a:chOff x="5506298" y="4329125"/>
              <a:chExt cx="1570874" cy="5732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8" name="TextBox 717"/>
                  <p:cNvSpPr txBox="1"/>
                  <p:nvPr/>
                </p:nvSpPr>
                <p:spPr>
                  <a:xfrm>
                    <a:off x="5701456" y="4329125"/>
                    <a:ext cx="1375716" cy="5732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8" name="TextBox 7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1456" y="4329125"/>
                    <a:ext cx="1375716" cy="573221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2" name="Straight Arrow Connector 781"/>
              <p:cNvCxnSpPr>
                <a:stCxn id="715" idx="3"/>
                <a:endCxn id="718" idx="1"/>
              </p:cNvCxnSpPr>
              <p:nvPr/>
            </p:nvCxnSpPr>
            <p:spPr>
              <a:xfrm>
                <a:off x="5506298" y="4612163"/>
                <a:ext cx="195158" cy="35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3" name="Group 882"/>
            <p:cNvGrpSpPr/>
            <p:nvPr/>
          </p:nvGrpSpPr>
          <p:grpSpPr>
            <a:xfrm>
              <a:off x="10099" y="8809"/>
              <a:ext cx="4171" cy="619"/>
              <a:chOff x="7306701" y="4370813"/>
              <a:chExt cx="1913910" cy="56253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5" name="TextBox 724"/>
                  <p:cNvSpPr txBox="1"/>
                  <p:nvPr/>
                </p:nvSpPr>
                <p:spPr>
                  <a:xfrm>
                    <a:off x="7450609" y="4370813"/>
                    <a:ext cx="1770002" cy="56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25" name="TextBox 7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0609" y="4370813"/>
                    <a:ext cx="1770002" cy="562533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9" name="Straight Arrow Connector 788"/>
              <p:cNvCxnSpPr>
                <a:stCxn id="718" idx="3"/>
                <a:endCxn id="725" idx="1"/>
              </p:cNvCxnSpPr>
              <p:nvPr/>
            </p:nvCxnSpPr>
            <p:spPr>
              <a:xfrm>
                <a:off x="7306701" y="4643588"/>
                <a:ext cx="143908" cy="84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4" name="Group 883"/>
            <p:cNvGrpSpPr/>
            <p:nvPr/>
          </p:nvGrpSpPr>
          <p:grpSpPr>
            <a:xfrm>
              <a:off x="14270" y="8796"/>
              <a:ext cx="2832" cy="600"/>
              <a:chOff x="9080539" y="4384892"/>
              <a:chExt cx="1798163" cy="3189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2" name="TextBox 721"/>
                  <p:cNvSpPr txBox="1"/>
                  <p:nvPr/>
                </p:nvSpPr>
                <p:spPr>
                  <a:xfrm>
                    <a:off x="9239992" y="4384892"/>
                    <a:ext cx="1638710" cy="3189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22" name="TextBox 7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9992" y="4384892"/>
                    <a:ext cx="1638710" cy="318919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0" name="Straight Arrow Connector 789"/>
              <p:cNvCxnSpPr>
                <a:stCxn id="725" idx="3"/>
                <a:endCxn id="722" idx="1"/>
              </p:cNvCxnSpPr>
              <p:nvPr/>
            </p:nvCxnSpPr>
            <p:spPr>
              <a:xfrm flipV="1">
                <a:off x="9080539" y="4544351"/>
                <a:ext cx="159453" cy="12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5" name="Group 884"/>
            <p:cNvGrpSpPr/>
            <p:nvPr/>
          </p:nvGrpSpPr>
          <p:grpSpPr>
            <a:xfrm>
              <a:off x="17102" y="8809"/>
              <a:ext cx="1868" cy="600"/>
              <a:chOff x="10814722" y="4384895"/>
              <a:chExt cx="1185902" cy="3189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10998306" y="4384895"/>
                    <a:ext cx="1002318" cy="3189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8306" y="4384895"/>
                    <a:ext cx="1002318" cy="318920"/>
                  </a:xfrm>
                  <a:prstGeom prst="rect">
                    <a:avLst/>
                  </a:prstGeom>
                  <a:blipFill rotWithShape="1">
                    <a:blip r:embed="rId18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1" name="Straight Arrow Connector 790"/>
              <p:cNvCxnSpPr>
                <a:stCxn id="722" idx="3"/>
                <a:endCxn id="781" idx="1"/>
              </p:cNvCxnSpPr>
              <p:nvPr/>
            </p:nvCxnSpPr>
            <p:spPr>
              <a:xfrm>
                <a:off x="10814722" y="4537319"/>
                <a:ext cx="183584" cy="70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8757" y="9119"/>
              <a:ext cx="1656" cy="1765"/>
              <a:chOff x="5560419" y="5790338"/>
              <a:chExt cx="1051587" cy="11210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5560419" y="6133181"/>
                    <a:ext cx="689984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Century Schoolbook" panose="02040604050505020304" charset="0"/>
                      <a:ea typeface="Century Schoolbook" panose="02040604050505020304" charset="0"/>
                      <a:cs typeface="Century Schoolbook" panose="02040604050505020304" charset="0"/>
                    </a:endParaRPr>
                  </a:p>
                </p:txBody>
              </p:sp>
            </mc:Choice>
            <mc:Fallback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419" y="6133181"/>
                    <a:ext cx="689984" cy="413318"/>
                  </a:xfrm>
                  <a:prstGeom prst="rect">
                    <a:avLst/>
                  </a:prstGeom>
                  <a:blipFill rotWithShape="1">
                    <a:blip r:embed="rId1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598109" y="6498051"/>
                    <a:ext cx="652294" cy="4133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Century Schoolbook" panose="02040604050505020304" charset="0"/>
                      <a:ea typeface="Century Schoolbook" panose="02040604050505020304" charset="0"/>
                      <a:cs typeface="Century Schoolbook" panose="02040604050505020304" charset="0"/>
                    </a:endParaRPr>
                  </a:p>
                </p:txBody>
              </p:sp>
            </mc:Choice>
            <mc:Fallback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8109" y="6498051"/>
                    <a:ext cx="652294" cy="413318"/>
                  </a:xfrm>
                  <a:prstGeom prst="rect">
                    <a:avLst/>
                  </a:prstGeom>
                  <a:blipFill rotWithShape="1">
                    <a:blip r:embed="rId2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Arrow Connector 127"/>
              <p:cNvCxnSpPr>
                <a:stCxn id="126" idx="3"/>
                <a:endCxn id="725" idx="1"/>
              </p:cNvCxnSpPr>
              <p:nvPr/>
            </p:nvCxnSpPr>
            <p:spPr>
              <a:xfrm flipV="1">
                <a:off x="6250403" y="5790338"/>
                <a:ext cx="361603" cy="5495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27" idx="3"/>
                <a:endCxn id="725" idx="1"/>
              </p:cNvCxnSpPr>
              <p:nvPr/>
            </p:nvCxnSpPr>
            <p:spPr>
              <a:xfrm flipV="1">
                <a:off x="6250403" y="5790338"/>
                <a:ext cx="361603" cy="914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blocks of deep neural networks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6000" y="225252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Layer L: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76400" y="3048000"/>
                <a:ext cx="2563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48000"/>
                <a:ext cx="2563009" cy="400110"/>
              </a:xfrm>
              <a:prstGeom prst="rect">
                <a:avLst/>
              </a:prstGeom>
              <a:blipFill rotWithShape="1">
                <a:blip r:embed="rId1"/>
                <a:stretch>
                  <a:fillRect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76400" y="3577869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Forward: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377730" y="3977979"/>
                <a:ext cx="1421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3977979"/>
                <a:ext cx="142186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20" t="-85" r="27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377730" y="4629090"/>
                <a:ext cx="1357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4629090"/>
                <a:ext cx="135774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1" t="-144" r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377730" y="4343270"/>
                <a:ext cx="1232389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Cache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4343270"/>
                <a:ext cx="1232389" cy="381130"/>
              </a:xfrm>
              <a:prstGeom prst="rect">
                <a:avLst/>
              </a:prstGeom>
              <a:blipFill rotWithShape="1">
                <a:blip r:embed="rId4"/>
                <a:stretch>
                  <a:fillRect l="-24" t="-133" r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676400" y="5035585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Backward: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377730" y="5435695"/>
                <a:ext cx="1335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5435695"/>
                <a:ext cx="133530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2" t="-24" r="1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377730" y="5965564"/>
                <a:ext cx="17104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30" y="5965564"/>
                <a:ext cx="1710405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7" t="-93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7162800" y="2971800"/>
            <a:ext cx="1196161" cy="942945"/>
            <a:chOff x="7162800" y="2971800"/>
            <a:chExt cx="1196161" cy="942945"/>
          </a:xfrm>
        </p:grpSpPr>
        <p:sp>
          <p:nvSpPr>
            <p:cNvPr id="3" name="矩形 2"/>
            <p:cNvSpPr/>
            <p:nvPr/>
          </p:nvSpPr>
          <p:spPr>
            <a:xfrm>
              <a:off x="7162800" y="2971800"/>
              <a:ext cx="1196161" cy="942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7263244" y="3252707"/>
                  <a:ext cx="995272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44" y="3252707"/>
                  <a:ext cx="995272" cy="38113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/>
          <p:cNvGrpSpPr/>
          <p:nvPr/>
        </p:nvGrpSpPr>
        <p:grpSpPr>
          <a:xfrm>
            <a:off x="5850630" y="3252707"/>
            <a:ext cx="1312170" cy="381130"/>
            <a:chOff x="5850630" y="3252707"/>
            <a:chExt cx="1312170" cy="3811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5850630" y="3252707"/>
                  <a:ext cx="795539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630" y="3252707"/>
                  <a:ext cx="795539" cy="38113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1" idx="3"/>
              <a:endCxn id="3" idx="1"/>
            </p:cNvCxnSpPr>
            <p:nvPr/>
          </p:nvCxnSpPr>
          <p:spPr>
            <a:xfrm>
              <a:off x="6646169" y="3443272"/>
              <a:ext cx="5166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358960" y="3228945"/>
            <a:ext cx="1089840" cy="346482"/>
            <a:chOff x="8358960" y="3228945"/>
            <a:chExt cx="1089840" cy="3464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8872873" y="3228945"/>
                  <a:ext cx="575927" cy="3464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873" y="3228945"/>
                  <a:ext cx="575927" cy="34648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>
              <a:off x="8358960" y="3443272"/>
              <a:ext cx="5166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7928613" y="4067015"/>
                <a:ext cx="1232389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Cache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[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𝑙</m:t>
                        </m:r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613" y="4067015"/>
                <a:ext cx="1232389" cy="381130"/>
              </a:xfrm>
              <a:prstGeom prst="rect">
                <a:avLst/>
              </a:prstGeom>
              <a:blipFill rotWithShape="1">
                <a:blip r:embed="rId4"/>
                <a:stretch>
                  <a:fillRect t="-125" r="40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组合 59"/>
          <p:cNvGrpSpPr/>
          <p:nvPr/>
        </p:nvGrpSpPr>
        <p:grpSpPr>
          <a:xfrm>
            <a:off x="8358961" y="4925572"/>
            <a:ext cx="1089839" cy="381130"/>
            <a:chOff x="8358961" y="4925572"/>
            <a:chExt cx="1089839" cy="3811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8739824" y="4925572"/>
                  <a:ext cx="708976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824" y="4925572"/>
                  <a:ext cx="708976" cy="38113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/>
            <p:cNvCxnSpPr>
              <a:stCxn id="37" idx="1"/>
              <a:endCxn id="33" idx="3"/>
            </p:cNvCxnSpPr>
            <p:nvPr/>
          </p:nvCxnSpPr>
          <p:spPr>
            <a:xfrm flipH="1">
              <a:off x="8358961" y="5116137"/>
              <a:ext cx="380863" cy="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853212" y="4925572"/>
            <a:ext cx="1309588" cy="381130"/>
            <a:chOff x="5853212" y="4925572"/>
            <a:chExt cx="1309588" cy="3811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5853212" y="4925572"/>
                  <a:ext cx="928588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12" y="4925572"/>
                  <a:ext cx="928588" cy="38113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3" idx="1"/>
            </p:cNvCxnSpPr>
            <p:nvPr/>
          </p:nvCxnSpPr>
          <p:spPr>
            <a:xfrm flipH="1">
              <a:off x="6628338" y="5119673"/>
              <a:ext cx="534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7108746" y="5591145"/>
            <a:ext cx="1304268" cy="842970"/>
            <a:chOff x="7108746" y="5591145"/>
            <a:chExt cx="1304268" cy="8429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矩形 46"/>
                <p:cNvSpPr/>
                <p:nvPr/>
              </p:nvSpPr>
              <p:spPr>
                <a:xfrm>
                  <a:off x="7108746" y="6052985"/>
                  <a:ext cx="1304268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746" y="6052985"/>
                  <a:ext cx="1304268" cy="38113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3" idx="2"/>
              <a:endCxn id="47" idx="0"/>
            </p:cNvCxnSpPr>
            <p:nvPr/>
          </p:nvCxnSpPr>
          <p:spPr>
            <a:xfrm flipH="1">
              <a:off x="7760880" y="5591145"/>
              <a:ext cx="1" cy="461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7010400" y="225252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Layer L:</a:t>
            </a:r>
            <a:endParaRPr lang="zh-CN" altLang="en-US" sz="28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162800" y="3914745"/>
            <a:ext cx="1196161" cy="1676400"/>
            <a:chOff x="7162800" y="3914745"/>
            <a:chExt cx="1196161" cy="1676400"/>
          </a:xfrm>
        </p:grpSpPr>
        <p:cxnSp>
          <p:nvCxnSpPr>
            <p:cNvPr id="36" name="直接箭头连接符 35"/>
            <p:cNvCxnSpPr>
              <a:stCxn id="3" idx="2"/>
              <a:endCxn id="33" idx="0"/>
            </p:cNvCxnSpPr>
            <p:nvPr/>
          </p:nvCxnSpPr>
          <p:spPr>
            <a:xfrm>
              <a:off x="7760881" y="3914745"/>
              <a:ext cx="0" cy="7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7162800" y="4648200"/>
              <a:ext cx="1196161" cy="942945"/>
              <a:chOff x="7162800" y="4648200"/>
              <a:chExt cx="1196161" cy="942945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162800" y="4648200"/>
                <a:ext cx="1196161" cy="942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263244" y="4749168"/>
                    <a:ext cx="995272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3244" y="4749168"/>
                    <a:ext cx="995272" cy="381130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矩形 53"/>
                  <p:cNvSpPr/>
                  <p:nvPr/>
                </p:nvSpPr>
                <p:spPr>
                  <a:xfrm>
                    <a:off x="7391400" y="5105400"/>
                    <a:ext cx="708976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5105400"/>
                    <a:ext cx="708976" cy="381130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blocks of deep neural networks</a:t>
            </a:r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1260613" y="2580045"/>
            <a:ext cx="3047028" cy="1514640"/>
            <a:chOff x="1260613" y="2580045"/>
            <a:chExt cx="3047028" cy="1514640"/>
          </a:xfrm>
        </p:grpSpPr>
        <p:grpSp>
          <p:nvGrpSpPr>
            <p:cNvPr id="14" name="组合 13"/>
            <p:cNvGrpSpPr/>
            <p:nvPr/>
          </p:nvGrpSpPr>
          <p:grpSpPr>
            <a:xfrm>
              <a:off x="1260613" y="2580045"/>
              <a:ext cx="3047028" cy="942945"/>
              <a:chOff x="6155430" y="2971800"/>
              <a:chExt cx="3047028" cy="94294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162800" y="2971800"/>
                <a:ext cx="1196161" cy="942945"/>
                <a:chOff x="7162800" y="2971800"/>
                <a:chExt cx="1196161" cy="94294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7162800" y="2971800"/>
                  <a:ext cx="1196161" cy="9429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7263244" y="3252707"/>
                      <a:ext cx="1060675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r>
                        <a:rPr lang="en-US" altLang="zh-CN" kern="100" dirty="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,</a:t>
                      </a:r>
                      <a14:m>
                        <m:oMath xmlns:m="http://schemas.openxmlformats.org/officeDocument/2006/math"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7" name="矩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3244" y="3252707"/>
                      <a:ext cx="1060675" cy="381130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组合 7"/>
              <p:cNvGrpSpPr/>
              <p:nvPr/>
            </p:nvGrpSpPr>
            <p:grpSpPr>
              <a:xfrm>
                <a:off x="6155430" y="3252707"/>
                <a:ext cx="1007370" cy="381130"/>
                <a:chOff x="6155430" y="3252707"/>
                <a:chExt cx="1007370" cy="3811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6155430" y="3252707"/>
                      <a:ext cx="608628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" name="矩形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5430" y="3252707"/>
                      <a:ext cx="608628" cy="381130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直接箭头连接符 9"/>
                <p:cNvCxnSpPr>
                  <a:stCxn id="9" idx="3"/>
                  <a:endCxn id="6" idx="1"/>
                </p:cNvCxnSpPr>
                <p:nvPr/>
              </p:nvCxnSpPr>
              <p:spPr>
                <a:xfrm>
                  <a:off x="6764058" y="3443272"/>
                  <a:ext cx="398742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/>
              <p:cNvGrpSpPr/>
              <p:nvPr/>
            </p:nvGrpSpPr>
            <p:grpSpPr>
              <a:xfrm>
                <a:off x="8358961" y="3263463"/>
                <a:ext cx="843497" cy="381130"/>
                <a:chOff x="8358961" y="3263463"/>
                <a:chExt cx="843497" cy="3811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8593830" y="3263463"/>
                      <a:ext cx="608628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" name="矩形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3830" y="3263463"/>
                      <a:ext cx="608628" cy="381130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接箭头连接符 12"/>
                <p:cNvCxnSpPr>
                  <a:stCxn id="6" idx="3"/>
                  <a:endCxn id="12" idx="1"/>
                </p:cNvCxnSpPr>
                <p:nvPr/>
              </p:nvCxnSpPr>
              <p:spPr>
                <a:xfrm>
                  <a:off x="8358961" y="3443273"/>
                  <a:ext cx="234869" cy="107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2770938" y="3713555"/>
                  <a:ext cx="1265090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Cache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938" y="3713555"/>
                  <a:ext cx="1265090" cy="38113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/>
          <p:cNvGrpSpPr/>
          <p:nvPr/>
        </p:nvGrpSpPr>
        <p:grpSpPr>
          <a:xfrm>
            <a:off x="4246148" y="2590800"/>
            <a:ext cx="2251489" cy="1503885"/>
            <a:chOff x="4246148" y="2590800"/>
            <a:chExt cx="2251489" cy="1503885"/>
          </a:xfrm>
        </p:grpSpPr>
        <p:grpSp>
          <p:nvGrpSpPr>
            <p:cNvPr id="17" name="组合 16"/>
            <p:cNvGrpSpPr/>
            <p:nvPr/>
          </p:nvGrpSpPr>
          <p:grpSpPr>
            <a:xfrm>
              <a:off x="4246148" y="2590800"/>
              <a:ext cx="2251489" cy="942945"/>
              <a:chOff x="6950969" y="2971800"/>
              <a:chExt cx="2251489" cy="942945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162800" y="2971800"/>
                <a:ext cx="1196161" cy="942945"/>
                <a:chOff x="7162800" y="2971800"/>
                <a:chExt cx="1196161" cy="942945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7162800" y="2971800"/>
                  <a:ext cx="1196161" cy="9429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7263244" y="3252707"/>
                      <a:ext cx="1060675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r>
                        <a:rPr lang="en-US" altLang="zh-CN" kern="100" dirty="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,</a:t>
                      </a:r>
                      <a14:m>
                        <m:oMath xmlns:m="http://schemas.openxmlformats.org/officeDocument/2006/math"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6" name="矩形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3244" y="3252707"/>
                      <a:ext cx="1060675" cy="381130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直接箭头连接符 23"/>
              <p:cNvCxnSpPr>
                <a:endCxn id="25" idx="1"/>
              </p:cNvCxnSpPr>
              <p:nvPr/>
            </p:nvCxnSpPr>
            <p:spPr>
              <a:xfrm>
                <a:off x="6950969" y="3443272"/>
                <a:ext cx="21183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8358961" y="3263463"/>
                <a:ext cx="843497" cy="381130"/>
                <a:chOff x="8358961" y="3263463"/>
                <a:chExt cx="843497" cy="3811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8593830" y="3263463"/>
                      <a:ext cx="608628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1" name="矩形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3830" y="3263463"/>
                      <a:ext cx="608628" cy="381130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接箭头连接符 21"/>
                <p:cNvCxnSpPr>
                  <a:stCxn id="25" idx="3"/>
                  <a:endCxn id="21" idx="1"/>
                </p:cNvCxnSpPr>
                <p:nvPr/>
              </p:nvCxnSpPr>
              <p:spPr>
                <a:xfrm>
                  <a:off x="8358961" y="3443273"/>
                  <a:ext cx="234869" cy="107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88760" y="3713555"/>
                  <a:ext cx="1265090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Cache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2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760" y="3713555"/>
                  <a:ext cx="1265090" cy="38113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/>
          <p:cNvGrpSpPr/>
          <p:nvPr/>
        </p:nvGrpSpPr>
        <p:grpSpPr>
          <a:xfrm>
            <a:off x="1030533" y="3522990"/>
            <a:ext cx="2627067" cy="2620839"/>
            <a:chOff x="1030533" y="3522990"/>
            <a:chExt cx="2627067" cy="2620839"/>
          </a:xfrm>
        </p:grpSpPr>
        <p:cxnSp>
          <p:nvCxnSpPr>
            <p:cNvPr id="53" name="直接箭头连接符 52"/>
            <p:cNvCxnSpPr>
              <a:stCxn id="6" idx="2"/>
            </p:cNvCxnSpPr>
            <p:nvPr/>
          </p:nvCxnSpPr>
          <p:spPr>
            <a:xfrm>
              <a:off x="2866064" y="3522990"/>
              <a:ext cx="0" cy="820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endCxn id="78" idx="3"/>
            </p:cNvCxnSpPr>
            <p:nvPr/>
          </p:nvCxnSpPr>
          <p:spPr>
            <a:xfrm flipH="1">
              <a:off x="3429102" y="4825851"/>
              <a:ext cx="228498" cy="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/>
                <p:cNvSpPr/>
                <p:nvPr/>
              </p:nvSpPr>
              <p:spPr>
                <a:xfrm>
                  <a:off x="1030533" y="4635286"/>
                  <a:ext cx="741677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533" y="4635286"/>
                  <a:ext cx="741677" cy="38113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组合 71"/>
            <p:cNvGrpSpPr/>
            <p:nvPr/>
          </p:nvGrpSpPr>
          <p:grpSpPr>
            <a:xfrm>
              <a:off x="2133600" y="5300859"/>
              <a:ext cx="1369670" cy="842970"/>
              <a:chOff x="7063459" y="5591145"/>
              <a:chExt cx="1369670" cy="8429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矩形 72"/>
                  <p:cNvSpPr/>
                  <p:nvPr/>
                </p:nvSpPr>
                <p:spPr>
                  <a:xfrm>
                    <a:off x="7063459" y="6052985"/>
                    <a:ext cx="1369670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3" name="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459" y="6052985"/>
                    <a:ext cx="1369670" cy="381130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箭头连接符 73"/>
              <p:cNvCxnSpPr>
                <a:stCxn id="78" idx="2"/>
                <a:endCxn id="73" idx="0"/>
              </p:cNvCxnSpPr>
              <p:nvPr/>
            </p:nvCxnSpPr>
            <p:spPr>
              <a:xfrm flipH="1">
                <a:off x="7748294" y="5591145"/>
                <a:ext cx="12587" cy="4618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2232941" y="4357914"/>
              <a:ext cx="1196161" cy="942945"/>
              <a:chOff x="7162800" y="4648200"/>
              <a:chExt cx="1196161" cy="94294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162800" y="4648200"/>
                <a:ext cx="1196161" cy="942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矩形 78"/>
                  <p:cNvSpPr/>
                  <p:nvPr/>
                </p:nvSpPr>
                <p:spPr>
                  <a:xfrm>
                    <a:off x="7263244" y="4749168"/>
                    <a:ext cx="1060675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9" name="矩形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3244" y="4749168"/>
                    <a:ext cx="1060675" cy="381130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7391400" y="5105400"/>
                    <a:ext cx="731290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5105400"/>
                    <a:ext cx="731290" cy="381130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直接箭头连接符 81"/>
            <p:cNvCxnSpPr>
              <a:stCxn id="78" idx="1"/>
              <a:endCxn id="70" idx="3"/>
            </p:cNvCxnSpPr>
            <p:nvPr/>
          </p:nvCxnSpPr>
          <p:spPr>
            <a:xfrm flipH="1" flipV="1">
              <a:off x="1772210" y="4825851"/>
              <a:ext cx="460731" cy="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601723" y="3522990"/>
            <a:ext cx="3777792" cy="2620839"/>
            <a:chOff x="3601723" y="3522990"/>
            <a:chExt cx="3777792" cy="2620839"/>
          </a:xfrm>
        </p:grpSpPr>
        <p:sp>
          <p:nvSpPr>
            <p:cNvPr id="47" name="文本框 46"/>
            <p:cNvSpPr txBox="1"/>
            <p:nvPr/>
          </p:nvSpPr>
          <p:spPr>
            <a:xfrm>
              <a:off x="6553200" y="4495800"/>
              <a:ext cx="826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601723" y="3522990"/>
              <a:ext cx="3111487" cy="2620839"/>
              <a:chOff x="1287791" y="3522990"/>
              <a:chExt cx="3111487" cy="2620839"/>
            </a:xfrm>
          </p:grpSpPr>
          <p:cxnSp>
            <p:nvCxnSpPr>
              <p:cNvPr id="85" name="直接箭头连接符 84"/>
              <p:cNvCxnSpPr/>
              <p:nvPr/>
            </p:nvCxnSpPr>
            <p:spPr>
              <a:xfrm>
                <a:off x="2866064" y="3522990"/>
                <a:ext cx="0" cy="820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组合 85"/>
              <p:cNvGrpSpPr/>
              <p:nvPr/>
            </p:nvGrpSpPr>
            <p:grpSpPr>
              <a:xfrm>
                <a:off x="3429102" y="4635286"/>
                <a:ext cx="970176" cy="381130"/>
                <a:chOff x="8358961" y="4925572"/>
                <a:chExt cx="970176" cy="3811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矩形 95"/>
                    <p:cNvSpPr/>
                    <p:nvPr/>
                  </p:nvSpPr>
                  <p:spPr>
                    <a:xfrm>
                      <a:off x="8587459" y="4925572"/>
                      <a:ext cx="741678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6" name="矩形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87459" y="4925572"/>
                      <a:ext cx="741678" cy="381130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直接箭头连接符 96"/>
                <p:cNvCxnSpPr>
                  <a:stCxn id="96" idx="1"/>
                  <a:endCxn id="91" idx="3"/>
                </p:cNvCxnSpPr>
                <p:nvPr/>
              </p:nvCxnSpPr>
              <p:spPr>
                <a:xfrm flipH="1">
                  <a:off x="8358961" y="5116137"/>
                  <a:ext cx="228498" cy="35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矩形 86"/>
                  <p:cNvSpPr/>
                  <p:nvPr/>
                </p:nvSpPr>
                <p:spPr>
                  <a:xfrm>
                    <a:off x="1287791" y="4635286"/>
                    <a:ext cx="741677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7" name="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7791" y="4635286"/>
                    <a:ext cx="741677" cy="381130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组合 87"/>
              <p:cNvGrpSpPr/>
              <p:nvPr/>
            </p:nvGrpSpPr>
            <p:grpSpPr>
              <a:xfrm>
                <a:off x="2133600" y="5300859"/>
                <a:ext cx="1369670" cy="842970"/>
                <a:chOff x="7063459" y="5591145"/>
                <a:chExt cx="1369670" cy="84297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矩形 93"/>
                    <p:cNvSpPr/>
                    <p:nvPr/>
                  </p:nvSpPr>
                  <p:spPr>
                    <a:xfrm>
                      <a:off x="7063459" y="6052985"/>
                      <a:ext cx="1369670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4" name="矩形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63459" y="6052985"/>
                      <a:ext cx="1369670" cy="381130"/>
                    </a:xfrm>
                    <a:prstGeom prst="rect">
                      <a:avLst/>
                    </a:prstGeom>
                    <a:blipFill rotWithShape="1">
                      <a:blip r:embed="rId1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直接箭头连接符 94"/>
                <p:cNvCxnSpPr>
                  <a:stCxn id="91" idx="2"/>
                  <a:endCxn id="94" idx="0"/>
                </p:cNvCxnSpPr>
                <p:nvPr/>
              </p:nvCxnSpPr>
              <p:spPr>
                <a:xfrm flipH="1">
                  <a:off x="7748294" y="5591145"/>
                  <a:ext cx="12587" cy="461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组合 88"/>
              <p:cNvGrpSpPr/>
              <p:nvPr/>
            </p:nvGrpSpPr>
            <p:grpSpPr>
              <a:xfrm>
                <a:off x="2232941" y="4357914"/>
                <a:ext cx="1196161" cy="942945"/>
                <a:chOff x="7162800" y="4648200"/>
                <a:chExt cx="1196161" cy="942945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7162800" y="4648200"/>
                  <a:ext cx="1196161" cy="9429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矩形 91"/>
                    <p:cNvSpPr/>
                    <p:nvPr/>
                  </p:nvSpPr>
                  <p:spPr>
                    <a:xfrm>
                      <a:off x="7263244" y="4749168"/>
                      <a:ext cx="1060675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r>
                        <a:rPr lang="en-US" altLang="zh-CN" kern="100" dirty="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,</a:t>
                      </a:r>
                      <a14:m>
                        <m:oMath xmlns:m="http://schemas.openxmlformats.org/officeDocument/2006/math"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2" name="矩形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3244" y="4749168"/>
                      <a:ext cx="1060675" cy="381130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矩形 92"/>
                    <p:cNvSpPr/>
                    <p:nvPr/>
                  </p:nvSpPr>
                  <p:spPr>
                    <a:xfrm>
                      <a:off x="7391400" y="5105400"/>
                      <a:ext cx="731289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3" name="矩形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1400" y="5105400"/>
                      <a:ext cx="731289" cy="381130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0" name="直接箭头连接符 89"/>
              <p:cNvCxnSpPr>
                <a:stCxn id="91" idx="1"/>
                <a:endCxn id="87" idx="3"/>
              </p:cNvCxnSpPr>
              <p:nvPr/>
            </p:nvCxnSpPr>
            <p:spPr>
              <a:xfrm flipH="1" flipV="1">
                <a:off x="2029468" y="4825851"/>
                <a:ext cx="203473" cy="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组合 97"/>
          <p:cNvGrpSpPr/>
          <p:nvPr/>
        </p:nvGrpSpPr>
        <p:grpSpPr>
          <a:xfrm>
            <a:off x="7360570" y="3522990"/>
            <a:ext cx="3111487" cy="2620839"/>
            <a:chOff x="1287791" y="3522990"/>
            <a:chExt cx="3111487" cy="2620839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2866064" y="3522990"/>
              <a:ext cx="0" cy="820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99"/>
            <p:cNvGrpSpPr/>
            <p:nvPr/>
          </p:nvGrpSpPr>
          <p:grpSpPr>
            <a:xfrm>
              <a:off x="3429102" y="4635286"/>
              <a:ext cx="970176" cy="381130"/>
              <a:chOff x="8358961" y="4925572"/>
              <a:chExt cx="970176" cy="3811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8587459" y="4925572"/>
                    <a:ext cx="741678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7459" y="4925572"/>
                    <a:ext cx="741678" cy="381130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直接箭头连接符 110"/>
              <p:cNvCxnSpPr>
                <a:stCxn id="110" idx="1"/>
                <a:endCxn id="105" idx="3"/>
              </p:cNvCxnSpPr>
              <p:nvPr/>
            </p:nvCxnSpPr>
            <p:spPr>
              <a:xfrm flipH="1">
                <a:off x="8358961" y="5116137"/>
                <a:ext cx="228498" cy="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矩形 100"/>
                <p:cNvSpPr/>
                <p:nvPr/>
              </p:nvSpPr>
              <p:spPr>
                <a:xfrm>
                  <a:off x="1287791" y="4635286"/>
                  <a:ext cx="959365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791" y="4635286"/>
                  <a:ext cx="959365" cy="381130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组合 101"/>
            <p:cNvGrpSpPr/>
            <p:nvPr/>
          </p:nvGrpSpPr>
          <p:grpSpPr>
            <a:xfrm>
              <a:off x="2133600" y="5300859"/>
              <a:ext cx="1367747" cy="842970"/>
              <a:chOff x="7063459" y="5591145"/>
              <a:chExt cx="1367747" cy="8429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矩形 107"/>
                  <p:cNvSpPr/>
                  <p:nvPr/>
                </p:nvSpPr>
                <p:spPr>
                  <a:xfrm>
                    <a:off x="7063459" y="6052985"/>
                    <a:ext cx="1367747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8" name="矩形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459" y="6052985"/>
                    <a:ext cx="1367747" cy="381130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直接箭头连接符 108"/>
              <p:cNvCxnSpPr>
                <a:stCxn id="105" idx="2"/>
                <a:endCxn id="108" idx="0"/>
              </p:cNvCxnSpPr>
              <p:nvPr/>
            </p:nvCxnSpPr>
            <p:spPr>
              <a:xfrm flipH="1">
                <a:off x="7747333" y="5591145"/>
                <a:ext cx="13548" cy="4618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2232941" y="4357914"/>
              <a:ext cx="1196161" cy="942945"/>
              <a:chOff x="7162800" y="4648200"/>
              <a:chExt cx="1196161" cy="942945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62800" y="4648200"/>
                <a:ext cx="1196161" cy="942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7263244" y="4749168"/>
                    <a:ext cx="1060675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𝐿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𝐿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3244" y="4749168"/>
                    <a:ext cx="1060675" cy="381130"/>
                  </a:xfrm>
                  <a:prstGeom prst="rect">
                    <a:avLst/>
                  </a:prstGeom>
                  <a:blipFill rotWithShape="1">
                    <a:blip r:embed="rId1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矩形 106"/>
                  <p:cNvSpPr/>
                  <p:nvPr/>
                </p:nvSpPr>
                <p:spPr>
                  <a:xfrm>
                    <a:off x="7391400" y="5105400"/>
                    <a:ext cx="729367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7" name="矩形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5105400"/>
                    <a:ext cx="729367" cy="381130"/>
                  </a:xfrm>
                  <a:prstGeom prst="rect">
                    <a:avLst/>
                  </a:prstGeom>
                  <a:blipFill rotWithShape="1">
                    <a:blip r:embed="rId1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直接箭头连接符 103"/>
            <p:cNvCxnSpPr>
              <a:stCxn id="105" idx="1"/>
              <a:endCxn id="101" idx="3"/>
            </p:cNvCxnSpPr>
            <p:nvPr/>
          </p:nvCxnSpPr>
          <p:spPr>
            <a:xfrm flipV="1">
              <a:off x="2232941" y="4825851"/>
              <a:ext cx="14215" cy="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6553200" y="2605314"/>
            <a:ext cx="4084328" cy="1489371"/>
            <a:chOff x="6553200" y="2605314"/>
            <a:chExt cx="4084328" cy="14893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323952" y="2605314"/>
              <a:ext cx="3313576" cy="942945"/>
              <a:chOff x="6155430" y="2971800"/>
              <a:chExt cx="3313576" cy="94294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7162800" y="2971800"/>
                <a:ext cx="1196161" cy="942945"/>
                <a:chOff x="7162800" y="2971800"/>
                <a:chExt cx="1196161" cy="942945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7162800" y="2971800"/>
                  <a:ext cx="1196161" cy="9429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矩形 35"/>
                    <p:cNvSpPr/>
                    <p:nvPr/>
                  </p:nvSpPr>
                  <p:spPr>
                    <a:xfrm>
                      <a:off x="7263244" y="3252707"/>
                      <a:ext cx="995272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𝑙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r>
                        <a:rPr lang="en-US" altLang="zh-CN" kern="100" dirty="0"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,</a:t>
                      </a:r>
                      <a14:m>
                        <m:oMath xmlns:m="http://schemas.openxmlformats.org/officeDocument/2006/math"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𝑙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6" name="矩形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3244" y="3252707"/>
                      <a:ext cx="995272" cy="381130"/>
                    </a:xfrm>
                    <a:prstGeom prst="rect">
                      <a:avLst/>
                    </a:prstGeom>
                    <a:blipFill rotWithShape="1">
                      <a:blip r:embed="rId20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组合 28"/>
              <p:cNvGrpSpPr/>
              <p:nvPr/>
            </p:nvGrpSpPr>
            <p:grpSpPr>
              <a:xfrm>
                <a:off x="6155430" y="3252707"/>
                <a:ext cx="1007370" cy="381130"/>
                <a:chOff x="6155430" y="3252707"/>
                <a:chExt cx="1007370" cy="3811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6155430" y="3252707"/>
                      <a:ext cx="826315" cy="38113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3" name="矩形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5430" y="3252707"/>
                      <a:ext cx="826315" cy="381130"/>
                    </a:xfrm>
                    <a:prstGeom prst="rect">
                      <a:avLst/>
                    </a:prstGeom>
                    <a:blipFill rotWithShape="1">
                      <a:blip r:embed="rId2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接箭头连接符 33"/>
                <p:cNvCxnSpPr>
                  <a:stCxn id="33" idx="3"/>
                  <a:endCxn id="35" idx="1"/>
                </p:cNvCxnSpPr>
                <p:nvPr/>
              </p:nvCxnSpPr>
              <p:spPr>
                <a:xfrm>
                  <a:off x="6981745" y="3443272"/>
                  <a:ext cx="18105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/>
              <p:cNvGrpSpPr/>
              <p:nvPr/>
            </p:nvGrpSpPr>
            <p:grpSpPr>
              <a:xfrm>
                <a:off x="8358961" y="3263463"/>
                <a:ext cx="1110045" cy="381579"/>
                <a:chOff x="8358961" y="3263463"/>
                <a:chExt cx="1110045" cy="38157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8593830" y="3263463"/>
                      <a:ext cx="875176" cy="38157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14:m>
                        <m:oMath xmlns:m="http://schemas.openxmlformats.org/officeDocument/2006/math">
                          <m:groupChr>
                            <m:groupChrPr>
                              <m:chr m:val="^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groupChr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1" name="矩形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3830" y="3263463"/>
                      <a:ext cx="875176" cy="381579"/>
                    </a:xfrm>
                    <a:prstGeom prst="rect">
                      <a:avLst/>
                    </a:prstGeom>
                    <a:blipFill rotWithShape="1">
                      <a:blip r:embed="rId2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>
                  <a:stCxn id="35" idx="3"/>
                  <a:endCxn id="31" idx="1"/>
                </p:cNvCxnSpPr>
                <p:nvPr/>
              </p:nvCxnSpPr>
              <p:spPr>
                <a:xfrm>
                  <a:off x="8358961" y="3443273"/>
                  <a:ext cx="234869" cy="109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9146157" y="3713555"/>
                  <a:ext cx="1263166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Cache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𝐿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157" y="3713555"/>
                  <a:ext cx="1263166" cy="3811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文本框 111"/>
            <p:cNvSpPr txBox="1"/>
            <p:nvPr/>
          </p:nvSpPr>
          <p:spPr>
            <a:xfrm>
              <a:off x="6553200" y="2776788"/>
              <a:ext cx="826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041658" y="4597186"/>
            <a:ext cx="651013" cy="457330"/>
            <a:chOff x="609600" y="3809870"/>
            <a:chExt cx="651013" cy="457330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609600" y="3886200"/>
              <a:ext cx="651013" cy="3048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680412" y="3809870"/>
              <a:ext cx="498613" cy="45733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1828648" y="6129556"/>
            <a:ext cx="4205299" cy="728126"/>
            <a:chOff x="1828648" y="6129556"/>
            <a:chExt cx="4205299" cy="728126"/>
          </a:xfrm>
        </p:grpSpPr>
        <p:grpSp>
          <p:nvGrpSpPr>
            <p:cNvPr id="127" name="组合 126"/>
            <p:cNvGrpSpPr/>
            <p:nvPr/>
          </p:nvGrpSpPr>
          <p:grpSpPr>
            <a:xfrm>
              <a:off x="2651985" y="6486229"/>
              <a:ext cx="3381962" cy="371453"/>
              <a:chOff x="2651985" y="6486229"/>
              <a:chExt cx="3381962" cy="371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矩形 124"/>
                  <p:cNvSpPr/>
                  <p:nvPr/>
                </p:nvSpPr>
                <p:spPr>
                  <a:xfrm>
                    <a:off x="2651985" y="6488350"/>
                    <a:ext cx="17827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𝑑𝑊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5" name="矩形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85" y="6488350"/>
                    <a:ext cx="1782732" cy="369332"/>
                  </a:xfrm>
                  <a:prstGeom prst="rect">
                    <a:avLst/>
                  </a:prstGeom>
                  <a:blipFill rotWithShape="1">
                    <a:blip r:embed="rId2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矩形 125"/>
                  <p:cNvSpPr/>
                  <p:nvPr/>
                </p:nvSpPr>
                <p:spPr>
                  <a:xfrm>
                    <a:off x="4546873" y="6486229"/>
                    <a:ext cx="14870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6" name="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6873" y="6486229"/>
                    <a:ext cx="1487074" cy="369332"/>
                  </a:xfrm>
                  <a:prstGeom prst="rect">
                    <a:avLst/>
                  </a:prstGeom>
                  <a:blipFill rotWithShape="1">
                    <a:blip r:embed="rId2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8" name="箭头: 左弧形 127"/>
            <p:cNvSpPr/>
            <p:nvPr/>
          </p:nvSpPr>
          <p:spPr>
            <a:xfrm>
              <a:off x="1828648" y="6129556"/>
              <a:ext cx="741677" cy="68502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and backward propagation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6000" y="2372380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Forward Propagation: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67400" y="2372380"/>
            <a:ext cx="439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backward Propagation: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00200" y="3028890"/>
                <a:ext cx="1421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28890"/>
                <a:ext cx="1421864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44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600200" y="3505200"/>
            <a:ext cx="2590133" cy="400110"/>
            <a:chOff x="1600200" y="3680001"/>
            <a:chExt cx="2590133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600200" y="3680001"/>
                  <a:ext cx="13577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/>
                    <a:t>output: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680001"/>
                  <a:ext cx="1357744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957944" y="3698981"/>
                  <a:ext cx="1232389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Cache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944" y="3698981"/>
                  <a:ext cx="1232389" cy="38113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2344978" y="3892100"/>
            <a:ext cx="2608022" cy="1319062"/>
            <a:chOff x="2344978" y="3892100"/>
            <a:chExt cx="2608022" cy="1319062"/>
          </a:xfrm>
        </p:grpSpPr>
        <p:grpSp>
          <p:nvGrpSpPr>
            <p:cNvPr id="12" name="组合 11"/>
            <p:cNvGrpSpPr/>
            <p:nvPr/>
          </p:nvGrpSpPr>
          <p:grpSpPr>
            <a:xfrm>
              <a:off x="2344978" y="4267200"/>
              <a:ext cx="2608022" cy="943962"/>
              <a:chOff x="2311132" y="4533890"/>
              <a:chExt cx="2608022" cy="94396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2311132" y="4533890"/>
                    <a:ext cx="2608022" cy="3883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1132" y="4533890"/>
                    <a:ext cx="2608022" cy="388311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2311132" y="5067290"/>
                    <a:ext cx="1737783" cy="4105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1132" y="5067290"/>
                    <a:ext cx="1737783" cy="41056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箭头: 上 12"/>
            <p:cNvSpPr/>
            <p:nvPr/>
          </p:nvSpPr>
          <p:spPr>
            <a:xfrm>
              <a:off x="2748972" y="3892100"/>
              <a:ext cx="444500" cy="38831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21541" y="5251901"/>
            <a:ext cx="3575561" cy="1268747"/>
            <a:chOff x="1321541" y="5251901"/>
            <a:chExt cx="3575561" cy="1268747"/>
          </a:xfrm>
        </p:grpSpPr>
        <p:sp>
          <p:nvSpPr>
            <p:cNvPr id="14" name="矩形 13"/>
            <p:cNvSpPr/>
            <p:nvPr/>
          </p:nvSpPr>
          <p:spPr>
            <a:xfrm>
              <a:off x="1321541" y="5251901"/>
              <a:ext cx="18465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kern="100" dirty="0">
                  <a:solidFill>
                    <a:srgbClr val="FF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Vectorization</a:t>
              </a:r>
              <a:r>
                <a:rPr lang="zh-CN" altLang="en-US" sz="2000" b="1" kern="100" dirty="0">
                  <a:solidFill>
                    <a:srgbClr val="FF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2274846" y="5678622"/>
                  <a:ext cx="2622256" cy="38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846" y="5678622"/>
                  <a:ext cx="2622256" cy="38831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/>
                <p:cNvSpPr/>
                <p:nvPr/>
              </p:nvSpPr>
              <p:spPr>
                <a:xfrm>
                  <a:off x="2271706" y="6110086"/>
                  <a:ext cx="1766894" cy="4105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706" y="6110086"/>
                  <a:ext cx="1766894" cy="41056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248400" y="2962870"/>
                <a:ext cx="1335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62870"/>
                <a:ext cx="1335302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149" r="40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6248400" y="3492739"/>
            <a:ext cx="2985656" cy="400110"/>
            <a:chOff x="6248400" y="3492739"/>
            <a:chExt cx="2985656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248400" y="3492739"/>
                  <a:ext cx="171040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/>
                    <a:t>output: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492739"/>
                  <a:ext cx="1710405" cy="40011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7871504" y="3505200"/>
                  <a:ext cx="1362552" cy="3811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504" y="3505200"/>
                  <a:ext cx="1362552" cy="38113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/>
          <p:cNvGrpSpPr/>
          <p:nvPr/>
        </p:nvGrpSpPr>
        <p:grpSpPr>
          <a:xfrm>
            <a:off x="6477000" y="3877942"/>
            <a:ext cx="4876800" cy="2599058"/>
            <a:chOff x="6477000" y="3877942"/>
            <a:chExt cx="4876800" cy="25990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/>
                <p:cNvSpPr/>
                <p:nvPr/>
              </p:nvSpPr>
              <p:spPr>
                <a:xfrm>
                  <a:off x="6477000" y="4257353"/>
                  <a:ext cx="4876800" cy="22196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1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′(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2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 </m:t>
                      </m:r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3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  </m:t>
                      </m:r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4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𝑑𝑧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5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 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′(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) </m:t>
                      </m:r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257353"/>
                  <a:ext cx="4876800" cy="221964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箭头: 上 26"/>
            <p:cNvSpPr/>
            <p:nvPr/>
          </p:nvSpPr>
          <p:spPr>
            <a:xfrm>
              <a:off x="7736555" y="3877942"/>
              <a:ext cx="444500" cy="38831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and backward propagation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90600" y="2372380"/>
            <a:ext cx="5486400" cy="4104620"/>
            <a:chOff x="5867400" y="2372380"/>
            <a:chExt cx="5486400" cy="4104620"/>
          </a:xfrm>
        </p:grpSpPr>
        <p:sp>
          <p:nvSpPr>
            <p:cNvPr id="5" name="文本框 4"/>
            <p:cNvSpPr txBox="1"/>
            <p:nvPr/>
          </p:nvSpPr>
          <p:spPr>
            <a:xfrm>
              <a:off x="5867400" y="2372380"/>
              <a:ext cx="4397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backward Propagation: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48400" y="2962870"/>
                  <a:ext cx="13353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/>
                    <a:t>input: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962870"/>
                  <a:ext cx="1335302" cy="40011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/>
            <p:cNvGrpSpPr/>
            <p:nvPr/>
          </p:nvGrpSpPr>
          <p:grpSpPr>
            <a:xfrm>
              <a:off x="6248400" y="3492739"/>
              <a:ext cx="2985656" cy="400110"/>
              <a:chOff x="6248400" y="3492739"/>
              <a:chExt cx="2985656" cy="4001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6248400" y="3492739"/>
                    <a:ext cx="171040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dirty="0"/>
                      <a:t>output: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0" y="3492739"/>
                    <a:ext cx="1710405" cy="40011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7871504" y="3505200"/>
                    <a:ext cx="1362552" cy="381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1504" y="3505200"/>
                    <a:ext cx="1362552" cy="38113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/>
            <p:cNvGrpSpPr/>
            <p:nvPr/>
          </p:nvGrpSpPr>
          <p:grpSpPr>
            <a:xfrm>
              <a:off x="6477000" y="3877942"/>
              <a:ext cx="4876800" cy="2599058"/>
              <a:chOff x="6477000" y="3877942"/>
              <a:chExt cx="4876800" cy="25990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6477000" y="4257353"/>
                    <a:ext cx="4876800" cy="221964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indent="266700"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（</a:t>
                    </a:r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1</a:t>
                    </a: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）</a:t>
                    </a:r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∗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′(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oMath>
                    </a14:m>
                    <a:endPara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endParaRPr>
                  </a:p>
                  <a:p>
                    <a:pPr indent="266700"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（</a:t>
                    </a:r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2</a:t>
                    </a: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）</a:t>
                    </a:r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 </m:t>
                        </m:r>
                      </m:oMath>
                    </a14:m>
                    <a:endPara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endParaRPr>
                  </a:p>
                  <a:p>
                    <a:pPr indent="266700"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（</a:t>
                    </a:r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3</a:t>
                    </a: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）</a:t>
                    </a:r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  </m:t>
                        </m:r>
                      </m:oMath>
                    </a14:m>
                    <a:endPara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endParaRPr>
                  </a:p>
                  <a:p>
                    <a:pPr indent="266700"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（</a:t>
                    </a:r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4</a:t>
                    </a: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）</a:t>
                    </a:r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𝑑𝑧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endParaRPr>
                  </a:p>
                  <a:p>
                    <a:pPr indent="266700"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（</a:t>
                    </a:r>
                    <a:r>
                      <a:rPr lang="en-US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5</a:t>
                    </a:r>
                    <a:r>
                      <a:rPr lang="zh-CN" altLang="zh-CN" kern="100" dirty="0"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）</a:t>
                    </a:r>
                    <a14:m>
                      <m:oMath xmlns:m="http://schemas.openxmlformats.org/officeDocument/2006/math"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∗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′(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[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) </m:t>
                        </m:r>
                      </m:oMath>
                    </a14:m>
                    <a:endPara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257353"/>
                    <a:ext cx="4876800" cy="221964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箭头: 上 26"/>
              <p:cNvSpPr/>
              <p:nvPr/>
            </p:nvSpPr>
            <p:spPr>
              <a:xfrm>
                <a:off x="7736555" y="3877942"/>
                <a:ext cx="444500" cy="38831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867400" y="3857243"/>
            <a:ext cx="6271079" cy="2433168"/>
            <a:chOff x="5867400" y="3857243"/>
            <a:chExt cx="6271079" cy="2433168"/>
          </a:xfrm>
        </p:grpSpPr>
        <p:sp>
          <p:nvSpPr>
            <p:cNvPr id="26" name="矩形 25"/>
            <p:cNvSpPr/>
            <p:nvPr/>
          </p:nvSpPr>
          <p:spPr>
            <a:xfrm>
              <a:off x="6236856" y="3857243"/>
              <a:ext cx="18465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kern="100" dirty="0">
                  <a:solidFill>
                    <a:srgbClr val="FF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Vectorization</a:t>
              </a:r>
              <a:r>
                <a:rPr lang="zh-CN" altLang="en-US" sz="2000" b="1" kern="100" dirty="0">
                  <a:solidFill>
                    <a:srgbClr val="FF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charset="0"/>
                </a:rPr>
                <a:t>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5867400" y="4150851"/>
                  <a:ext cx="6271079" cy="21395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1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′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[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𝑙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]</m:t>
                              </m:r>
                            </m:sup>
                          </m:sSup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  </m:t>
                      </m:r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2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𝑙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3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.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𝑠𝑢𝑚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𝑎𝑥𝑖𝑠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𝑘𝑒𝑒𝑝𝑑𝑖𝑚𝑠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𝑇𝑟𝑢𝑒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  <a:p>
                  <a:pPr indent="266700"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（</a:t>
                  </a:r>
                  <a:r>
                    <a:rPr lang="en-US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4</a:t>
                  </a:r>
                  <a:r>
                    <a:rPr lang="zh-CN" altLang="zh-CN" kern="100" dirty="0">
                      <a:latin typeface="Calibri" panose="020F05020202040302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.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[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zh-CN" altLang="zh-CN" kern="100" dirty="0"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150851"/>
                  <a:ext cx="6271079" cy="213956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vs Hyperparameters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Parameters: variables obtained by learning from the model.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Hyperparameter: a parameter whose value is set before starting the learning process, rather than the parameter data obtained through training. 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vs Hyperparameters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2362200"/>
            <a:ext cx="10922000" cy="4495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Difference:</a:t>
            </a:r>
            <a:endParaRPr lang="en-US" altLang="zh-CN" dirty="0"/>
          </a:p>
          <a:p>
            <a:pPr lvl="1"/>
            <a:r>
              <a:rPr lang="en-US" altLang="zh-CN" dirty="0"/>
              <a:t>1. Different ways of obtaining</a:t>
            </a:r>
            <a:endParaRPr lang="en-US" altLang="zh-CN" dirty="0"/>
          </a:p>
          <a:p>
            <a:pPr lvl="2"/>
            <a:r>
              <a:rPr lang="en-US" altLang="zh-CN" dirty="0"/>
              <a:t>Parameters are obtained through model training</a:t>
            </a:r>
            <a:endParaRPr lang="en-US" altLang="zh-CN" dirty="0"/>
          </a:p>
          <a:p>
            <a:pPr lvl="2"/>
            <a:r>
              <a:rPr lang="en-US" altLang="zh-CN" dirty="0"/>
              <a:t>Hyperparameters are manually set.</a:t>
            </a:r>
            <a:endParaRPr lang="en-US" altLang="zh-CN" dirty="0"/>
          </a:p>
          <a:p>
            <a:pPr lvl="1"/>
            <a:r>
              <a:rPr lang="en-US" altLang="zh-CN" dirty="0"/>
              <a:t>2. Different influencing factors</a:t>
            </a:r>
            <a:endParaRPr lang="en-US" altLang="zh-CN" dirty="0"/>
          </a:p>
          <a:p>
            <a:pPr lvl="2"/>
            <a:r>
              <a:rPr lang="en-US" altLang="zh-CN" dirty="0"/>
              <a:t>Hyperparameters come from human experience and will be restricted by hardware.</a:t>
            </a:r>
            <a:endParaRPr lang="en-US" altLang="zh-CN" dirty="0"/>
          </a:p>
          <a:p>
            <a:pPr lvl="2"/>
            <a:r>
              <a:rPr lang="en-US" altLang="zh-CN" dirty="0"/>
              <a:t>parameters are mainly affected by the model. The training results of different models are different.</a:t>
            </a:r>
            <a:endParaRPr lang="en-US" altLang="zh-CN" dirty="0"/>
          </a:p>
          <a:p>
            <a:pPr lvl="1"/>
            <a:r>
              <a:rPr lang="en-US" altLang="zh-CN" dirty="0"/>
              <a:t>3. Different degrees of controllability  </a:t>
            </a:r>
            <a:endParaRPr lang="en-US" altLang="zh-CN" dirty="0"/>
          </a:p>
          <a:p>
            <a:pPr lvl="2"/>
            <a:r>
              <a:rPr lang="en-US" altLang="zh-CN" dirty="0"/>
              <a:t>Hyperparameters are set artificially and have high controllability.</a:t>
            </a:r>
            <a:endParaRPr lang="en-US" altLang="zh-CN" dirty="0"/>
          </a:p>
          <a:p>
            <a:pPr lvl="2"/>
            <a:r>
              <a:rPr lang="en-US" altLang="zh-CN" dirty="0"/>
              <a:t>Parameters are related to the model, and the results sometimes fall short of expectations and have poor controllability.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vs Hyperparameters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17600" y="2362200"/>
                <a:ext cx="65024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Hyperparameters: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learning rate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Iterations</a:t>
                </a:r>
                <a:endParaRPr lang="en-US" altLang="zh-CN" i="1" dirty="0"/>
              </a:p>
              <a:p>
                <a:pPr lvl="1"/>
                <a:r>
                  <a:rPr lang="en-US" altLang="zh-CN" dirty="0"/>
                  <a:t>Number of Hidden Layer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Number of Unit in each 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choice of activation function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……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7600" y="2362200"/>
                <a:ext cx="6502400" cy="4495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/>
          <p:nvPr/>
        </p:nvSpPr>
        <p:spPr>
          <a:xfrm>
            <a:off x="7620000" y="2362200"/>
            <a:ext cx="6502400" cy="449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Parameters:</a:t>
            </a:r>
            <a:endParaRPr lang="en-US" altLang="zh-CN" dirty="0"/>
          </a:p>
          <a:p>
            <a:pPr lvl="1"/>
            <a:r>
              <a:rPr lang="en-US" altLang="zh-CN" i="1" dirty="0" err="1"/>
              <a:t>W,b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vs Hyperparameters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choose Hyperparameters?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429000"/>
            <a:ext cx="3257550" cy="3248025"/>
          </a:xfrm>
          <a:prstGeom prst="rect">
            <a:avLst/>
          </a:prstGeom>
        </p:spPr>
      </p:pic>
      <p:sp>
        <p:nvSpPr>
          <p:cNvPr id="5" name="object 9"/>
          <p:cNvSpPr txBox="1"/>
          <p:nvPr/>
        </p:nvSpPr>
        <p:spPr>
          <a:xfrm>
            <a:off x="1117600" y="6154737"/>
            <a:ext cx="19812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entury Schoolbook" panose="02040604050505020304"/>
                <a:cs typeface="Century Schoolbook" panose="02040604050505020304"/>
              </a:rPr>
              <a:t>Experiment</a:t>
            </a:r>
            <a:endParaRPr sz="2800">
              <a:latin typeface="Century Schoolbook" panose="02040604050505020304"/>
              <a:cs typeface="Century Schoolbook" panose="02040604050505020304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5131858" y="6154737"/>
            <a:ext cx="8445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entury Schoolbook" panose="02040604050505020304"/>
                <a:cs typeface="Century Schoolbook" panose="02040604050505020304"/>
              </a:rPr>
              <a:t>C</a:t>
            </a:r>
            <a:r>
              <a:rPr sz="2800" spc="10" dirty="0">
                <a:latin typeface="Century Schoolbook" panose="02040604050505020304"/>
                <a:cs typeface="Century Schoolbook" panose="02040604050505020304"/>
              </a:rPr>
              <a:t>o</a:t>
            </a:r>
            <a:r>
              <a:rPr sz="2800" dirty="0">
                <a:latin typeface="Century Schoolbook" panose="02040604050505020304"/>
                <a:cs typeface="Century Schoolbook" panose="02040604050505020304"/>
              </a:rPr>
              <a:t>de</a:t>
            </a:r>
            <a:endParaRPr sz="2800" dirty="0">
              <a:latin typeface="Century Schoolbook" panose="02040604050505020304"/>
              <a:cs typeface="Century Schoolbook" panose="02040604050505020304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3613785" y="3013075"/>
            <a:ext cx="7543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entury Schoolbook" panose="02040604050505020304"/>
                <a:cs typeface="Century Schoolbook" panose="02040604050505020304"/>
              </a:rPr>
              <a:t>Id</a:t>
            </a:r>
            <a:r>
              <a:rPr sz="2800" spc="15" dirty="0">
                <a:latin typeface="Century Schoolbook" panose="02040604050505020304"/>
                <a:cs typeface="Century Schoolbook" panose="02040604050505020304"/>
              </a:rPr>
              <a:t>e</a:t>
            </a:r>
            <a:r>
              <a:rPr sz="2800" spc="5" dirty="0">
                <a:latin typeface="Century Schoolbook" panose="02040604050505020304"/>
                <a:cs typeface="Century Schoolbook" panose="02040604050505020304"/>
              </a:rPr>
              <a:t>a</a:t>
            </a:r>
            <a:endParaRPr sz="2800">
              <a:latin typeface="Century Schoolbook" panose="02040604050505020304"/>
              <a:cs typeface="Century Schoolbook" panose="0204060405050502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49" y="3701686"/>
            <a:ext cx="4387851" cy="2365739"/>
          </a:xfrm>
          <a:prstGeom prst="rect">
            <a:avLst/>
          </a:prstGeom>
        </p:spPr>
      </p:pic>
      <p:sp>
        <p:nvSpPr>
          <p:cNvPr id="9" name="object 7"/>
          <p:cNvSpPr txBox="1"/>
          <p:nvPr/>
        </p:nvSpPr>
        <p:spPr>
          <a:xfrm>
            <a:off x="8073814" y="5941423"/>
            <a:ext cx="23196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entury Schoolbook" panose="02040604050505020304"/>
                <a:cs typeface="Century Schoolbook" panose="02040604050505020304"/>
              </a:rPr>
              <a:t># </a:t>
            </a:r>
            <a:r>
              <a:rPr sz="2800" spc="5" dirty="0">
                <a:latin typeface="Century Schoolbook" panose="02040604050505020304"/>
                <a:cs typeface="Century Schoolbook" panose="02040604050505020304"/>
              </a:rPr>
              <a:t>of</a:t>
            </a:r>
            <a:r>
              <a:rPr sz="2800" spc="-114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2800" spc="5" dirty="0">
                <a:latin typeface="Century Schoolbook" panose="02040604050505020304"/>
                <a:cs typeface="Century Schoolbook" panose="02040604050505020304"/>
              </a:rPr>
              <a:t>iterations</a:t>
            </a:r>
            <a:endParaRPr sz="2800">
              <a:latin typeface="Century Schoolbook" panose="02040604050505020304"/>
              <a:cs typeface="Century Schoolbook" panose="02040604050505020304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6396885" y="4657860"/>
            <a:ext cx="89979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entury Schoolbook" panose="02040604050505020304"/>
                <a:cs typeface="Century Schoolbook" panose="02040604050505020304"/>
              </a:rPr>
              <a:t>cost</a:t>
            </a:r>
            <a:r>
              <a:rPr sz="2800" spc="-110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2800" dirty="0">
                <a:latin typeface="Cambria Math" panose="02040503050406030204"/>
                <a:cs typeface="Cambria Math" panose="02040503050406030204"/>
              </a:rPr>
              <a:t>𝐽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8000" dirty="0"/>
              <a:t>To be Continued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dirty="0">
                <a:latin typeface="Georgia" panose="02040502050405020303"/>
                <a:cs typeface="Georgia" panose="02040502050405020303"/>
                <a:sym typeface="+mn-ea"/>
              </a:rPr>
              <a:t>Neural Network Overview</a:t>
            </a:r>
            <a:endParaRPr dirty="0">
              <a:latin typeface="Georgia" panose="02040502050405020303"/>
              <a:cs typeface="Georgia" panose="02040502050405020303"/>
              <a:sym typeface="+mn-ea"/>
            </a:endParaRPr>
          </a:p>
        </p:txBody>
      </p:sp>
      <p:pic>
        <p:nvPicPr>
          <p:cNvPr id="5" name="Picture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514600" y="2590800"/>
            <a:ext cx="5867400" cy="302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Representation</a:t>
            </a:r>
            <a:endParaRPr lang="zh-CN" altLang="en-US" dirty="0"/>
          </a:p>
        </p:txBody>
      </p:sp>
      <p:pic>
        <p:nvPicPr>
          <p:cNvPr id="4" name="Picture"/>
          <p:cNvPicPr/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124200" y="2472039"/>
            <a:ext cx="5486400" cy="363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a Neural Network’s Output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6505353" y="2335888"/>
            <a:ext cx="4439094" cy="4522112"/>
            <a:chOff x="6505353" y="2335888"/>
            <a:chExt cx="4439094" cy="4522112"/>
          </a:xfrm>
        </p:grpSpPr>
        <p:cxnSp>
          <p:nvCxnSpPr>
            <p:cNvPr id="4" name="Straight Connector 109"/>
            <p:cNvCxnSpPr/>
            <p:nvPr/>
          </p:nvCxnSpPr>
          <p:spPr>
            <a:xfrm>
              <a:off x="6505353" y="2335888"/>
              <a:ext cx="0" cy="4522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644"/>
            <p:cNvGrpSpPr/>
            <p:nvPr/>
          </p:nvGrpSpPr>
          <p:grpSpPr>
            <a:xfrm>
              <a:off x="6834461" y="2487857"/>
              <a:ext cx="4109986" cy="2541343"/>
              <a:chOff x="6533203" y="1384698"/>
              <a:chExt cx="4109986" cy="25413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114"/>
                  <p:cNvSpPr txBox="1"/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8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115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9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116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30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119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120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122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123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35" name="Oval 124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36" name="Oval 135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cxnSp>
            <p:nvCxnSpPr>
              <p:cNvPr id="37" name="Straight Arrow Connector 1220"/>
              <p:cNvCxnSpPr>
                <a:stCxn id="32" idx="6"/>
                <a:endCxn id="41" idx="1"/>
              </p:cNvCxnSpPr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507"/>
              <p:cNvCxnSpPr>
                <a:stCxn id="34" idx="6"/>
                <a:endCxn id="41" idx="2"/>
              </p:cNvCxnSpPr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1583"/>
              <p:cNvCxnSpPr>
                <a:stCxn id="35" idx="6"/>
                <a:endCxn id="41" idx="2"/>
              </p:cNvCxnSpPr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1588"/>
              <p:cNvCxnSpPr>
                <a:stCxn id="36" idx="7"/>
                <a:endCxn id="41" idx="3"/>
              </p:cNvCxnSpPr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1596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/>
              </a:p>
            </p:txBody>
          </p:sp>
          <p:cxnSp>
            <p:nvCxnSpPr>
              <p:cNvPr id="42" name="Straight Arrow Connector 1605"/>
              <p:cNvCxnSpPr>
                <a:stCxn id="28" idx="3"/>
                <a:endCxn id="32" idx="2"/>
              </p:cNvCxnSpPr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609"/>
              <p:cNvCxnSpPr>
                <a:stCxn id="29" idx="3"/>
                <a:endCxn id="34" idx="2"/>
              </p:cNvCxnSpPr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1612"/>
              <p:cNvCxnSpPr>
                <a:stCxn id="30" idx="3"/>
                <a:endCxn id="35" idx="2"/>
              </p:cNvCxnSpPr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1616"/>
              <p:cNvCxnSpPr>
                <a:stCxn id="30" idx="3"/>
                <a:endCxn id="36" idx="2"/>
              </p:cNvCxnSpPr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1619"/>
              <p:cNvCxnSpPr>
                <a:stCxn id="30" idx="3"/>
                <a:endCxn id="32" idx="3"/>
              </p:cNvCxnSpPr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1620"/>
              <p:cNvCxnSpPr>
                <a:stCxn id="30" idx="3"/>
                <a:endCxn id="34" idx="3"/>
              </p:cNvCxnSpPr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1625"/>
              <p:cNvCxnSpPr>
                <a:stCxn id="29" idx="3"/>
                <a:endCxn id="32" idx="2"/>
              </p:cNvCxnSpPr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1626"/>
              <p:cNvCxnSpPr>
                <a:stCxn id="29" idx="3"/>
                <a:endCxn id="36" idx="1"/>
              </p:cNvCxnSpPr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1632"/>
              <p:cNvCxnSpPr>
                <a:stCxn id="29" idx="3"/>
                <a:endCxn id="35" idx="1"/>
              </p:cNvCxnSpPr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1635"/>
              <p:cNvCxnSpPr>
                <a:stCxn id="28" idx="3"/>
                <a:endCxn id="34" idx="2"/>
              </p:cNvCxnSpPr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638"/>
              <p:cNvCxnSpPr>
                <a:stCxn id="28" idx="3"/>
                <a:endCxn id="35" idx="2"/>
              </p:cNvCxnSpPr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641"/>
              <p:cNvCxnSpPr>
                <a:stCxn id="28" idx="3"/>
                <a:endCxn id="36" idx="1"/>
              </p:cNvCxnSpPr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2"/>
              <p:cNvSpPr txBox="1"/>
              <p:nvPr/>
            </p:nvSpPr>
            <p:spPr>
              <a:xfrm>
                <a:off x="1247553" y="5348274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553" y="5348274"/>
                <a:ext cx="19242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" t="-66" r="3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53"/>
              <p:cNvSpPr txBox="1"/>
              <p:nvPr/>
            </p:nvSpPr>
            <p:spPr>
              <a:xfrm>
                <a:off x="2206887" y="3370975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87" y="3370975"/>
                <a:ext cx="224542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86" r="14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54"/>
          <p:cNvGrpSpPr/>
          <p:nvPr/>
        </p:nvGrpSpPr>
        <p:grpSpPr>
          <a:xfrm>
            <a:off x="1247553" y="2718570"/>
            <a:ext cx="5113382" cy="2005830"/>
            <a:chOff x="1103854" y="1535788"/>
            <a:chExt cx="5113382" cy="20058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55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56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72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5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74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6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75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7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57"/>
            <p:cNvCxnSpPr>
              <a:stCxn id="27" idx="3"/>
              <a:endCxn id="23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8"/>
            <p:cNvGrpSpPr/>
            <p:nvPr/>
          </p:nvGrpSpPr>
          <p:grpSpPr>
            <a:xfrm>
              <a:off x="2520603" y="1694136"/>
              <a:ext cx="2059211" cy="1847482"/>
              <a:chOff x="4444375" y="3500494"/>
              <a:chExt cx="2105316" cy="176480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6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21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69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23" name="Oval 70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200"/>
                </a:p>
              </p:txBody>
            </p:sp>
            <p:cxnSp>
              <p:nvCxnSpPr>
                <p:cNvPr id="24" name="Straight Connector 71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Arrow Connector 59"/>
            <p:cNvCxnSpPr>
              <a:stCxn id="26" idx="3"/>
              <a:endCxn id="23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60"/>
            <p:cNvCxnSpPr>
              <a:stCxn id="25" idx="3"/>
              <a:endCxn id="23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62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63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e 65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Left Brace 66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67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76"/>
              <p:cNvSpPr txBox="1"/>
              <p:nvPr/>
            </p:nvSpPr>
            <p:spPr>
              <a:xfrm>
                <a:off x="1247553" y="5968584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553" y="5968584"/>
                <a:ext cx="1430648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29" t="-47" r="28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95400" y="2421967"/>
            <a:ext cx="3997325" cy="2541270"/>
            <a:chOff x="10118" y="2076"/>
            <a:chExt cx="6295" cy="40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157"/>
                <p:cNvSpPr txBox="1"/>
                <p:nvPr/>
              </p:nvSpPr>
              <p:spPr>
                <a:xfrm>
                  <a:off x="10130" y="2776"/>
                  <a:ext cx="953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" y="2776"/>
                  <a:ext cx="953" cy="82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158"/>
                <p:cNvSpPr txBox="1"/>
                <p:nvPr/>
              </p:nvSpPr>
              <p:spPr>
                <a:xfrm>
                  <a:off x="10118" y="3797"/>
                  <a:ext cx="964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8" y="3797"/>
                  <a:ext cx="964" cy="82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159"/>
                <p:cNvSpPr txBox="1"/>
                <p:nvPr/>
              </p:nvSpPr>
              <p:spPr>
                <a:xfrm>
                  <a:off x="10118" y="4818"/>
                  <a:ext cx="964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8" y="4818"/>
                  <a:ext cx="964" cy="82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160"/>
            <p:cNvCxnSpPr/>
            <p:nvPr/>
          </p:nvCxnSpPr>
          <p:spPr>
            <a:xfrm>
              <a:off x="14988" y="4127"/>
              <a:ext cx="883" cy="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161"/>
            <p:cNvSpPr/>
            <p:nvPr/>
          </p:nvSpPr>
          <p:spPr>
            <a:xfrm>
              <a:off x="12368" y="2076"/>
              <a:ext cx="720" cy="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162"/>
                <p:cNvSpPr txBox="1"/>
                <p:nvPr/>
              </p:nvSpPr>
              <p:spPr>
                <a:xfrm>
                  <a:off x="15959" y="3872"/>
                  <a:ext cx="454" cy="6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9" y="3872"/>
                  <a:ext cx="454" cy="67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63"/>
            <p:cNvSpPr/>
            <p:nvPr/>
          </p:nvSpPr>
          <p:spPr>
            <a:xfrm>
              <a:off x="12368" y="3170"/>
              <a:ext cx="720" cy="72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12" name="Oval 164"/>
            <p:cNvSpPr/>
            <p:nvPr/>
          </p:nvSpPr>
          <p:spPr>
            <a:xfrm>
              <a:off x="12368" y="4264"/>
              <a:ext cx="720" cy="72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13" name="Oval 165"/>
            <p:cNvSpPr/>
            <p:nvPr/>
          </p:nvSpPr>
          <p:spPr>
            <a:xfrm>
              <a:off x="12368" y="5358"/>
              <a:ext cx="720" cy="72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14" name="Straight Arrow Connector 166"/>
            <p:cNvCxnSpPr/>
            <p:nvPr/>
          </p:nvCxnSpPr>
          <p:spPr>
            <a:xfrm>
              <a:off x="13088" y="2436"/>
              <a:ext cx="1285" cy="143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67"/>
            <p:cNvCxnSpPr/>
            <p:nvPr/>
          </p:nvCxnSpPr>
          <p:spPr>
            <a:xfrm>
              <a:off x="13088" y="3530"/>
              <a:ext cx="1180" cy="59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68"/>
            <p:cNvCxnSpPr/>
            <p:nvPr/>
          </p:nvCxnSpPr>
          <p:spPr>
            <a:xfrm flipV="1">
              <a:off x="13088" y="4120"/>
              <a:ext cx="1180" cy="50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9"/>
            <p:cNvCxnSpPr/>
            <p:nvPr/>
          </p:nvCxnSpPr>
          <p:spPr>
            <a:xfrm flipV="1">
              <a:off x="12982" y="4375"/>
              <a:ext cx="1391" cy="108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0"/>
            <p:cNvSpPr/>
            <p:nvPr/>
          </p:nvSpPr>
          <p:spPr>
            <a:xfrm>
              <a:off x="14268" y="3760"/>
              <a:ext cx="720" cy="72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19" name="Straight Arrow Connector 171"/>
            <p:cNvCxnSpPr/>
            <p:nvPr/>
          </p:nvCxnSpPr>
          <p:spPr>
            <a:xfrm flipV="1">
              <a:off x="11083" y="2436"/>
              <a:ext cx="1285" cy="7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72"/>
            <p:cNvCxnSpPr/>
            <p:nvPr/>
          </p:nvCxnSpPr>
          <p:spPr>
            <a:xfrm flipV="1">
              <a:off x="11083" y="3530"/>
              <a:ext cx="1285" cy="67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73"/>
            <p:cNvCxnSpPr/>
            <p:nvPr/>
          </p:nvCxnSpPr>
          <p:spPr>
            <a:xfrm flipV="1">
              <a:off x="11083" y="4624"/>
              <a:ext cx="1285" cy="60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74"/>
            <p:cNvCxnSpPr/>
            <p:nvPr/>
          </p:nvCxnSpPr>
          <p:spPr>
            <a:xfrm>
              <a:off x="11083" y="5230"/>
              <a:ext cx="1285" cy="4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75"/>
            <p:cNvCxnSpPr/>
            <p:nvPr/>
          </p:nvCxnSpPr>
          <p:spPr>
            <a:xfrm flipV="1">
              <a:off x="11083" y="2690"/>
              <a:ext cx="1391" cy="2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76"/>
            <p:cNvCxnSpPr/>
            <p:nvPr/>
          </p:nvCxnSpPr>
          <p:spPr>
            <a:xfrm flipV="1">
              <a:off x="11083" y="3857"/>
              <a:ext cx="1391" cy="144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77"/>
            <p:cNvCxnSpPr/>
            <p:nvPr/>
          </p:nvCxnSpPr>
          <p:spPr>
            <a:xfrm flipV="1">
              <a:off x="11083" y="2436"/>
              <a:ext cx="1285" cy="17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78"/>
            <p:cNvCxnSpPr/>
            <p:nvPr/>
          </p:nvCxnSpPr>
          <p:spPr>
            <a:xfrm>
              <a:off x="11083" y="4209"/>
              <a:ext cx="1391" cy="125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79"/>
            <p:cNvCxnSpPr/>
            <p:nvPr/>
          </p:nvCxnSpPr>
          <p:spPr>
            <a:xfrm>
              <a:off x="11083" y="4209"/>
              <a:ext cx="1391" cy="16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80"/>
            <p:cNvCxnSpPr/>
            <p:nvPr/>
          </p:nvCxnSpPr>
          <p:spPr>
            <a:xfrm>
              <a:off x="11083" y="3188"/>
              <a:ext cx="1285" cy="34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81"/>
            <p:cNvCxnSpPr/>
            <p:nvPr/>
          </p:nvCxnSpPr>
          <p:spPr>
            <a:xfrm>
              <a:off x="11083" y="3188"/>
              <a:ext cx="1285" cy="143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82"/>
            <p:cNvCxnSpPr/>
            <p:nvPr/>
          </p:nvCxnSpPr>
          <p:spPr>
            <a:xfrm>
              <a:off x="11083" y="3188"/>
              <a:ext cx="1391" cy="227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10"/>
          <p:cNvGrpSpPr/>
          <p:nvPr/>
        </p:nvGrpSpPr>
        <p:grpSpPr>
          <a:xfrm>
            <a:off x="7469379" y="2421894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3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4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4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4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380490" y="5075555"/>
            <a:ext cx="2181860" cy="1220470"/>
            <a:chOff x="2174" y="7993"/>
            <a:chExt cx="3436" cy="19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/>
                <p:cNvSpPr/>
                <p:nvPr/>
              </p:nvSpPr>
              <p:spPr>
                <a:xfrm>
                  <a:off x="2174" y="7993"/>
                  <a:ext cx="3436" cy="7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" y="7993"/>
                  <a:ext cx="3436" cy="703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/>
                <p:nvPr/>
              </p:nvSpPr>
              <p:spPr>
                <a:xfrm>
                  <a:off x="2229" y="9117"/>
                  <a:ext cx="2532" cy="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" y="9117"/>
                  <a:ext cx="2532" cy="79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7469505" y="5208905"/>
            <a:ext cx="3627120" cy="1131570"/>
            <a:chOff x="11763" y="8203"/>
            <a:chExt cx="5712" cy="17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/>
                <p:cNvSpPr/>
                <p:nvPr/>
              </p:nvSpPr>
              <p:spPr>
                <a:xfrm>
                  <a:off x="11763" y="8203"/>
                  <a:ext cx="5712" cy="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3" y="8203"/>
                  <a:ext cx="5712" cy="798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/>
                <p:cNvSpPr/>
                <p:nvPr/>
              </p:nvSpPr>
              <p:spPr>
                <a:xfrm>
                  <a:off x="11763" y="9187"/>
                  <a:ext cx="2532" cy="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3" y="9187"/>
                  <a:ext cx="2532" cy="79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Computing a Neural Network’s Output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 altLang="zh-CN" dirty="0"/>
              <a:t>Computing a Neural Network’s Output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069219" y="2669343"/>
            <a:ext cx="5173115" cy="3160315"/>
            <a:chOff x="1069219" y="2669343"/>
            <a:chExt cx="5173115" cy="3160315"/>
          </a:xfrm>
        </p:grpSpPr>
        <p:sp>
          <p:nvSpPr>
            <p:cNvPr id="6" name="矩形 5"/>
            <p:cNvSpPr/>
            <p:nvPr/>
          </p:nvSpPr>
          <p:spPr>
            <a:xfrm>
              <a:off x="2853143" y="2669343"/>
              <a:ext cx="609600" cy="3160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Group 66"/>
            <p:cNvGrpSpPr/>
            <p:nvPr/>
          </p:nvGrpSpPr>
          <p:grpSpPr>
            <a:xfrm>
              <a:off x="1069219" y="2880049"/>
              <a:ext cx="5173115" cy="2712766"/>
              <a:chOff x="491707" y="980183"/>
              <a:chExt cx="5173115" cy="2933394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491707" y="988452"/>
                <a:ext cx="5173115" cy="2925125"/>
                <a:chOff x="6533203" y="1384698"/>
                <a:chExt cx="4109986" cy="254134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5"/>
                    <p:cNvSpPr txBox="1"/>
                    <p:nvPr/>
                  </p:nvSpPr>
                  <p:spPr>
                    <a:xfrm>
                      <a:off x="6533203" y="1829228"/>
                      <a:ext cx="60513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5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3203" y="1829228"/>
                      <a:ext cx="605136" cy="523220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6"/>
                    <p:cNvSpPr txBox="1"/>
                    <p:nvPr/>
                  </p:nvSpPr>
                  <p:spPr>
                    <a:xfrm>
                      <a:off x="6533203" y="2477705"/>
                      <a:ext cx="61230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6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3203" y="2477705"/>
                      <a:ext cx="612302" cy="523220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7"/>
                    <p:cNvSpPr txBox="1"/>
                    <p:nvPr/>
                  </p:nvSpPr>
                  <p:spPr>
                    <a:xfrm>
                      <a:off x="6533203" y="3126181"/>
                      <a:ext cx="61230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7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3203" y="3126181"/>
                      <a:ext cx="612302" cy="523220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8"/>
                <p:cNvCxnSpPr/>
                <p:nvPr/>
              </p:nvCxnSpPr>
              <p:spPr>
                <a:xfrm>
                  <a:off x="9625255" y="2687287"/>
                  <a:ext cx="560734" cy="45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9"/>
                <p:cNvSpPr/>
                <p:nvPr/>
              </p:nvSpPr>
              <p:spPr>
                <a:xfrm>
                  <a:off x="7961657" y="1384698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2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0"/>
                    <p:cNvSpPr txBox="1"/>
                    <p:nvPr/>
                  </p:nvSpPr>
                  <p:spPr>
                    <a:xfrm>
                      <a:off x="10241860" y="2525552"/>
                      <a:ext cx="401329" cy="3629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860" y="2525552"/>
                      <a:ext cx="401329" cy="362903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Oval 11"/>
                <p:cNvSpPr/>
                <p:nvPr/>
              </p:nvSpPr>
              <p:spPr>
                <a:xfrm>
                  <a:off x="7961657" y="2079412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200"/>
                </a:p>
              </p:txBody>
            </p:sp>
            <p:sp>
              <p:nvSpPr>
                <p:cNvPr id="22" name="Oval 12"/>
                <p:cNvSpPr/>
                <p:nvPr/>
              </p:nvSpPr>
              <p:spPr>
                <a:xfrm>
                  <a:off x="7961657" y="277412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200"/>
                </a:p>
              </p:txBody>
            </p:sp>
            <p:sp>
              <p:nvSpPr>
                <p:cNvPr id="23" name="Oval 13"/>
                <p:cNvSpPr/>
                <p:nvPr/>
              </p:nvSpPr>
              <p:spPr>
                <a:xfrm>
                  <a:off x="7961657" y="346884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200"/>
                </a:p>
              </p:txBody>
            </p:sp>
            <p:cxnSp>
              <p:nvCxnSpPr>
                <p:cNvPr id="24" name="Straight Arrow Connector 14"/>
                <p:cNvCxnSpPr/>
                <p:nvPr/>
              </p:nvCxnSpPr>
              <p:spPr>
                <a:xfrm>
                  <a:off x="8418857" y="1613298"/>
                  <a:ext cx="816153" cy="9079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15"/>
                <p:cNvCxnSpPr/>
                <p:nvPr/>
              </p:nvCxnSpPr>
              <p:spPr>
                <a:xfrm>
                  <a:off x="8418857" y="2308012"/>
                  <a:ext cx="749198" cy="3748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16"/>
                <p:cNvCxnSpPr/>
                <p:nvPr/>
              </p:nvCxnSpPr>
              <p:spPr>
                <a:xfrm flipV="1">
                  <a:off x="8418857" y="2682852"/>
                  <a:ext cx="749198" cy="319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17"/>
                <p:cNvCxnSpPr/>
                <p:nvPr/>
              </p:nvCxnSpPr>
              <p:spPr>
                <a:xfrm flipV="1">
                  <a:off x="8351902" y="2844497"/>
                  <a:ext cx="883108" cy="6912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18"/>
                <p:cNvSpPr/>
                <p:nvPr/>
              </p:nvSpPr>
              <p:spPr>
                <a:xfrm>
                  <a:off x="9168055" y="2454252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200"/>
                </a:p>
              </p:txBody>
            </p:sp>
            <p:cxnSp>
              <p:nvCxnSpPr>
                <p:cNvPr id="29" name="Straight Arrow Connector 19"/>
                <p:cNvCxnSpPr/>
                <p:nvPr/>
              </p:nvCxnSpPr>
              <p:spPr>
                <a:xfrm flipV="1">
                  <a:off x="7145504" y="1613298"/>
                  <a:ext cx="816153" cy="4775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0"/>
                <p:cNvCxnSpPr/>
                <p:nvPr/>
              </p:nvCxnSpPr>
              <p:spPr>
                <a:xfrm flipV="1">
                  <a:off x="7145505" y="2308012"/>
                  <a:ext cx="816152" cy="4313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21"/>
                <p:cNvCxnSpPr/>
                <p:nvPr/>
              </p:nvCxnSpPr>
              <p:spPr>
                <a:xfrm flipV="1">
                  <a:off x="7145505" y="3002726"/>
                  <a:ext cx="816152" cy="38506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22"/>
                <p:cNvCxnSpPr/>
                <p:nvPr/>
              </p:nvCxnSpPr>
              <p:spPr>
                <a:xfrm>
                  <a:off x="7145505" y="3387791"/>
                  <a:ext cx="816152" cy="3096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23"/>
                <p:cNvCxnSpPr/>
                <p:nvPr/>
              </p:nvCxnSpPr>
              <p:spPr>
                <a:xfrm flipV="1">
                  <a:off x="7145505" y="1774943"/>
                  <a:ext cx="883107" cy="161284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24"/>
                <p:cNvCxnSpPr/>
                <p:nvPr/>
              </p:nvCxnSpPr>
              <p:spPr>
                <a:xfrm flipV="1">
                  <a:off x="7145505" y="2469657"/>
                  <a:ext cx="883107" cy="9181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25"/>
                <p:cNvCxnSpPr/>
                <p:nvPr/>
              </p:nvCxnSpPr>
              <p:spPr>
                <a:xfrm flipV="1">
                  <a:off x="7145505" y="1613298"/>
                  <a:ext cx="816152" cy="11260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26"/>
                <p:cNvCxnSpPr/>
                <p:nvPr/>
              </p:nvCxnSpPr>
              <p:spPr>
                <a:xfrm>
                  <a:off x="7145505" y="2739315"/>
                  <a:ext cx="883107" cy="7964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27"/>
                <p:cNvCxnSpPr/>
                <p:nvPr/>
              </p:nvCxnSpPr>
              <p:spPr>
                <a:xfrm>
                  <a:off x="7145505" y="2739315"/>
                  <a:ext cx="883107" cy="1017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28"/>
                <p:cNvCxnSpPr/>
                <p:nvPr/>
              </p:nvCxnSpPr>
              <p:spPr>
                <a:xfrm>
                  <a:off x="7145504" y="2090838"/>
                  <a:ext cx="816153" cy="2171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29"/>
                <p:cNvCxnSpPr/>
                <p:nvPr/>
              </p:nvCxnSpPr>
              <p:spPr>
                <a:xfrm>
                  <a:off x="7145504" y="2090838"/>
                  <a:ext cx="816153" cy="9118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0"/>
                <p:cNvCxnSpPr/>
                <p:nvPr/>
              </p:nvCxnSpPr>
              <p:spPr>
                <a:xfrm>
                  <a:off x="7145504" y="2090838"/>
                  <a:ext cx="883108" cy="14449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31"/>
                  <p:cNvSpPr txBox="1"/>
                  <p:nvPr/>
                </p:nvSpPr>
                <p:spPr>
                  <a:xfrm>
                    <a:off x="2221923" y="980183"/>
                    <a:ext cx="722513" cy="5123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1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923" y="980183"/>
                    <a:ext cx="722513" cy="51231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32"/>
                  <p:cNvSpPr txBox="1"/>
                  <p:nvPr/>
                </p:nvSpPr>
                <p:spPr>
                  <a:xfrm>
                    <a:off x="2221923" y="1778727"/>
                    <a:ext cx="642035" cy="512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2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923" y="1778727"/>
                    <a:ext cx="642035" cy="512663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33"/>
                  <p:cNvSpPr txBox="1"/>
                  <p:nvPr/>
                </p:nvSpPr>
                <p:spPr>
                  <a:xfrm>
                    <a:off x="2221923" y="2577655"/>
                    <a:ext cx="752692" cy="514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923" y="2577655"/>
                    <a:ext cx="752692" cy="51439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34"/>
                  <p:cNvSpPr txBox="1"/>
                  <p:nvPr/>
                </p:nvSpPr>
                <p:spPr>
                  <a:xfrm>
                    <a:off x="2221923" y="3378444"/>
                    <a:ext cx="742633" cy="51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4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923" y="3378444"/>
                    <a:ext cx="742633" cy="51197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62"/>
              <p:cNvSpPr txBox="1"/>
              <p:nvPr/>
            </p:nvSpPr>
            <p:spPr>
              <a:xfrm>
                <a:off x="6645473" y="30234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1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73" y="3023430"/>
                <a:ext cx="5358711" cy="559320"/>
              </a:xfrm>
              <a:prstGeom prst="rect">
                <a:avLst/>
              </a:prstGeom>
              <a:blipFill rotWithShape="1">
                <a:blip r:embed="rId9"/>
                <a:stretch>
                  <a:fillRect l="-4" t="-35" r="3" b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63"/>
              <p:cNvSpPr txBox="1"/>
              <p:nvPr/>
            </p:nvSpPr>
            <p:spPr>
              <a:xfrm>
                <a:off x="6645473" y="3771374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2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73" y="3771374"/>
                <a:ext cx="5358711" cy="559320"/>
              </a:xfrm>
              <a:prstGeom prst="rect">
                <a:avLst/>
              </a:prstGeom>
              <a:blipFill rotWithShape="1">
                <a:blip r:embed="rId10"/>
                <a:stretch>
                  <a:fillRect l="-4" t="-19" r="3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64"/>
              <p:cNvSpPr txBox="1"/>
              <p:nvPr/>
            </p:nvSpPr>
            <p:spPr>
              <a:xfrm>
                <a:off x="6645473" y="4519766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3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73" y="4519766"/>
                <a:ext cx="5358711" cy="559320"/>
              </a:xfrm>
              <a:prstGeom prst="rect">
                <a:avLst/>
              </a:prstGeom>
              <a:blipFill rotWithShape="1">
                <a:blip r:embed="rId11"/>
                <a:stretch>
                  <a:fillRect l="-4" t="-84" r="3" b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65"/>
              <p:cNvSpPr txBox="1"/>
              <p:nvPr/>
            </p:nvSpPr>
            <p:spPr>
              <a:xfrm>
                <a:off x="6645473" y="5270339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4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73" y="5270339"/>
                <a:ext cx="5358711" cy="559320"/>
              </a:xfrm>
              <a:prstGeom prst="rect">
                <a:avLst/>
              </a:prstGeom>
              <a:blipFill rotWithShape="1">
                <a:blip r:embed="rId12"/>
                <a:stretch>
                  <a:fillRect l="-4" t="-85" r="3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a Neural Network’s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Vectorization Computing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95400" y="4866964"/>
                <a:ext cx="3743076" cy="1970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plc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]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]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]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]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...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lim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plc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lim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plc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lim>
                      </m:limUp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66964"/>
                <a:ext cx="3743076" cy="1970668"/>
              </a:xfrm>
              <a:prstGeom prst="rect">
                <a:avLst/>
              </a:prstGeom>
              <a:blipFill rotWithShape="1">
                <a:blip r:embed="rId1"/>
                <a:stretch>
                  <a:fillRect t="-16" r="10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92" y="2748466"/>
            <a:ext cx="3458855" cy="2118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8557972" y="5080211"/>
                <a:ext cx="2414828" cy="1616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72" y="5080211"/>
                <a:ext cx="2414828" cy="1616020"/>
              </a:xfrm>
              <a:prstGeom prst="rect">
                <a:avLst/>
              </a:prstGeom>
              <a:blipFill rotWithShape="1">
                <a:blip r:embed="rId3"/>
                <a:stretch>
                  <a:fillRect l="-3" t="-1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1821162" y="3921651"/>
            <a:ext cx="2223622" cy="802749"/>
            <a:chOff x="1821162" y="3921651"/>
            <a:chExt cx="2223622" cy="8027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1821162" y="3921651"/>
                  <a:ext cx="2223622" cy="38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162" y="3921651"/>
                  <a:ext cx="2223622" cy="38831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箭头: 上 41"/>
            <p:cNvSpPr/>
            <p:nvPr/>
          </p:nvSpPr>
          <p:spPr>
            <a:xfrm>
              <a:off x="2667000" y="4409764"/>
              <a:ext cx="304800" cy="31463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763000" y="3807715"/>
            <a:ext cx="1634037" cy="916685"/>
            <a:chOff x="8763000" y="3807715"/>
            <a:chExt cx="1634037" cy="9166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8763000" y="3807715"/>
                  <a:ext cx="1634037" cy="4105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3807715"/>
                  <a:ext cx="1634037" cy="41056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箭头: 上 43"/>
            <p:cNvSpPr/>
            <p:nvPr/>
          </p:nvSpPr>
          <p:spPr>
            <a:xfrm>
              <a:off x="9460586" y="4409764"/>
              <a:ext cx="304800" cy="31463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7"/>
      </a:accent4>
      <a:accent5>
        <a:srgbClr val="ADE2E2"/>
      </a:accent5>
      <a:accent6>
        <a:srgbClr val="89B789"/>
      </a:accent6>
      <a:hlink>
        <a:srgbClr val="003366"/>
      </a:hlink>
      <a:folHlink>
        <a:srgbClr val="CC99FF"/>
      </a:folHlink>
    </a:clrScheme>
    <a:fontScheme name="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7"/>
        </a:accent4>
        <a:accent5>
          <a:srgbClr val="ADE2E2"/>
        </a:accent5>
        <a:accent6>
          <a:srgbClr val="89B789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9B7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B9CAFF"/>
        </a:accent3>
        <a:accent4>
          <a:srgbClr val="DCDCDC"/>
        </a:accent4>
        <a:accent5>
          <a:srgbClr val="ADE2E2"/>
        </a:accent5>
        <a:accent6>
          <a:srgbClr val="005B89"/>
        </a:accent6>
        <a:hlink>
          <a:srgbClr val="99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5B75B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ADB9CA"/>
        </a:accent3>
        <a:accent4>
          <a:srgbClr val="DCDCDC"/>
        </a:accent4>
        <a:accent5>
          <a:srgbClr val="CAE2FF"/>
        </a:accent5>
        <a:accent6>
          <a:srgbClr val="8989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AAB9B9"/>
        </a:accent3>
        <a:accent4>
          <a:srgbClr val="DCDCDC"/>
        </a:accent4>
        <a:accent5>
          <a:srgbClr val="FFE2B9"/>
        </a:accent5>
        <a:accent6>
          <a:srgbClr val="009A96"/>
        </a:accent6>
        <a:hlink>
          <a:srgbClr val="CCCC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B9AAAD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FFCC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8744</Words>
  <Application>WPS 演示</Application>
  <PresentationFormat>宽屏</PresentationFormat>
  <Paragraphs>704</Paragraphs>
  <Slides>38</Slides>
  <Notes>13</Notes>
  <HiddenSlides>1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Arial</vt:lpstr>
      <vt:lpstr>宋体</vt:lpstr>
      <vt:lpstr>Wingdings</vt:lpstr>
      <vt:lpstr>Comic Sans MS</vt:lpstr>
      <vt:lpstr>PMingLiU</vt:lpstr>
      <vt:lpstr>MingLiU-ExtB</vt:lpstr>
      <vt:lpstr>Times New Roman</vt:lpstr>
      <vt:lpstr>Tahoma</vt:lpstr>
      <vt:lpstr>黑体</vt:lpstr>
      <vt:lpstr>標楷體</vt:lpstr>
      <vt:lpstr>Georgia</vt:lpstr>
      <vt:lpstr>Cambria Math</vt:lpstr>
      <vt:lpstr>Century Schoolbook</vt:lpstr>
      <vt:lpstr>Segoe Print</vt:lpstr>
      <vt:lpstr>微软雅黑</vt:lpstr>
      <vt:lpstr>Arial Unicode MS</vt:lpstr>
      <vt:lpstr>Calibri</vt:lpstr>
      <vt:lpstr>Century Schoolbook</vt:lpstr>
      <vt:lpstr>Cambria Math</vt:lpstr>
      <vt:lpstr>Capsules</vt:lpstr>
      <vt:lpstr>Equation.DSMT4</vt:lpstr>
      <vt:lpstr>PowerPoint 演示文稿</vt:lpstr>
      <vt:lpstr>PowerPoint 演示文稿</vt:lpstr>
      <vt:lpstr>Neural Network Overview</vt:lpstr>
      <vt:lpstr>Neural Network Overview</vt:lpstr>
      <vt:lpstr>Neural Network Representation</vt:lpstr>
      <vt:lpstr>Computing a Neural Network’s Output</vt:lpstr>
      <vt:lpstr>Computing a Neural Network’s Output</vt:lpstr>
      <vt:lpstr>Computing a Neural Network’s Output</vt:lpstr>
      <vt:lpstr>Computing a Neural Network’s Output</vt:lpstr>
      <vt:lpstr>Computing a Neural Network’s Output</vt:lpstr>
      <vt:lpstr>Computing a Neural Network’s Output</vt:lpstr>
      <vt:lpstr>Vectorizing across multiple examples</vt:lpstr>
      <vt:lpstr>Activation functions</vt:lpstr>
      <vt:lpstr>Activation functions</vt:lpstr>
      <vt:lpstr>non-linear activation function? Why？</vt:lpstr>
      <vt:lpstr>Gradient descent for neural networks</vt:lpstr>
      <vt:lpstr>Gradient descent for neural networks</vt:lpstr>
      <vt:lpstr>Backpropagation intuition</vt:lpstr>
      <vt:lpstr>Backpropagation intuition</vt:lpstr>
      <vt:lpstr>Backpropagation intuition</vt:lpstr>
      <vt:lpstr>Random Initialization</vt:lpstr>
      <vt:lpstr>PowerPoint 演示文稿</vt:lpstr>
      <vt:lpstr>Deep L-layer neural network</vt:lpstr>
      <vt:lpstr>Deep L-layer neural network</vt:lpstr>
      <vt:lpstr>Deep L-layer neural network</vt:lpstr>
      <vt:lpstr>Deep L-layer neural network</vt:lpstr>
      <vt:lpstr>Forward propagation in a Deep Network</vt:lpstr>
      <vt:lpstr>matrix dimension</vt:lpstr>
      <vt:lpstr>Building blocks of deep neural networks</vt:lpstr>
      <vt:lpstr>Building blocks of deep neural networks</vt:lpstr>
      <vt:lpstr>Building blocks of deep neural networks</vt:lpstr>
      <vt:lpstr>Forward and backward propagation</vt:lpstr>
      <vt:lpstr>Forward and backward propagation</vt:lpstr>
      <vt:lpstr>Parameters vs Hyperparameters</vt:lpstr>
      <vt:lpstr>Parameters vs Hyperparameters</vt:lpstr>
      <vt:lpstr>Parameters vs Hyperparameters</vt:lpstr>
      <vt:lpstr>Parameters vs Hyperparameters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Deep Learning</dc:title>
  <dc:creator>Younes Bensouda Mourri</dc:creator>
  <cp:lastModifiedBy>hp</cp:lastModifiedBy>
  <cp:revision>122</cp:revision>
  <dcterms:created xsi:type="dcterms:W3CDTF">2021-07-08T01:28:00Z</dcterms:created>
  <dcterms:modified xsi:type="dcterms:W3CDTF">2021-12-29T11:06:38Z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2021-07-10T00:00:00Z</vt:filetime>
  </property>
  <property fmtid="{D5CDD505-2E9C-101B-9397-08002B2CF9AE}" pid="5" name="KSOProductBuildVer">
    <vt:lpwstr>2052-11.1.0.11194</vt:lpwstr>
  </property>
  <property fmtid="{D5CDD505-2E9C-101B-9397-08002B2CF9AE}" pid="6" name="ICV">
    <vt:lpwstr>198D041DC7504E10902DEFCB56D1FF5C</vt:lpwstr>
  </property>
</Properties>
</file>