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handoutMasterIdLst>
    <p:handoutMasterId r:id="rId36"/>
  </p:handoutMasterIdLst>
  <p:sldIdLst>
    <p:sldId id="260" r:id="rId2"/>
    <p:sldId id="265" r:id="rId3"/>
    <p:sldId id="330" r:id="rId4"/>
    <p:sldId id="328" r:id="rId5"/>
    <p:sldId id="329" r:id="rId6"/>
    <p:sldId id="331" r:id="rId7"/>
    <p:sldId id="313" r:id="rId8"/>
    <p:sldId id="315" r:id="rId9"/>
    <p:sldId id="316" r:id="rId10"/>
    <p:sldId id="308" r:id="rId11"/>
    <p:sldId id="311" r:id="rId12"/>
    <p:sldId id="312" r:id="rId13"/>
    <p:sldId id="321" r:id="rId14"/>
    <p:sldId id="322" r:id="rId15"/>
    <p:sldId id="323" r:id="rId16"/>
    <p:sldId id="324" r:id="rId17"/>
    <p:sldId id="318" r:id="rId18"/>
    <p:sldId id="317" r:id="rId19"/>
    <p:sldId id="325" r:id="rId20"/>
    <p:sldId id="326" r:id="rId21"/>
    <p:sldId id="327" r:id="rId22"/>
    <p:sldId id="332" r:id="rId23"/>
    <p:sldId id="333" r:id="rId24"/>
    <p:sldId id="334" r:id="rId25"/>
    <p:sldId id="335" r:id="rId26"/>
    <p:sldId id="336" r:id="rId27"/>
    <p:sldId id="337" r:id="rId28"/>
    <p:sldId id="338" r:id="rId29"/>
    <p:sldId id="339" r:id="rId30"/>
    <p:sldId id="340" r:id="rId31"/>
    <p:sldId id="319" r:id="rId32"/>
    <p:sldId id="320" r:id="rId33"/>
    <p:sldId id="305" r:id="rId3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FF99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21" autoAdjust="0"/>
    <p:restoredTop sz="94660"/>
  </p:normalViewPr>
  <p:slideViewPr>
    <p:cSldViewPr>
      <p:cViewPr varScale="1">
        <p:scale>
          <a:sx n="64" d="100"/>
          <a:sy n="64" d="100"/>
        </p:scale>
        <p:origin x="90" y="270"/>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Progress</c:v>
                </c:pt>
              </c:strCache>
            </c:strRef>
          </c:tx>
          <c:explosion val="7"/>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A42-409F-8D37-70239F24048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A42-409F-8D37-70239F24048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Sheet1!$A$2:$A$3</c:f>
              <c:strCache>
                <c:ptCount val="2"/>
                <c:pt idx="0">
                  <c:v>Completed</c:v>
                </c:pt>
                <c:pt idx="1">
                  <c:v>Remaining</c:v>
                </c:pt>
              </c:strCache>
            </c:strRef>
          </c:cat>
          <c:val>
            <c:numRef>
              <c:f>Sheet1!$B$2:$B$3</c:f>
              <c:numCache>
                <c:formatCode>General</c:formatCode>
                <c:ptCount val="2"/>
                <c:pt idx="0">
                  <c:v>100</c:v>
                </c:pt>
                <c:pt idx="1">
                  <c:v>0</c:v>
                </c:pt>
              </c:numCache>
            </c:numRef>
          </c:val>
          <c:extLst>
            <c:ext xmlns:c16="http://schemas.microsoft.com/office/drawing/2014/chart" uri="{C3380CC4-5D6E-409C-BE32-E72D297353CC}">
              <c16:uniqueId val="{00000000-275B-49BA-A292-3893DC76094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Progress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E92-4668-AE98-0810895D423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E92-4668-AE98-0810895D423B}"/>
              </c:ext>
            </c:extLst>
          </c:dPt>
          <c:cat>
            <c:strRef>
              <c:f>Sheet1!$A$2:$A$3</c:f>
              <c:strCache>
                <c:ptCount val="2"/>
                <c:pt idx="0">
                  <c:v>Completed</c:v>
                </c:pt>
                <c:pt idx="1">
                  <c:v>Remaining</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0-80CD-4A0B-8C80-C798A04D770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Progress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11F-4168-B3FA-09497F83E7A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11F-4168-B3FA-09497F83E7A5}"/>
              </c:ext>
            </c:extLst>
          </c:dPt>
          <c:cat>
            <c:strRef>
              <c:f>Sheet1!$A$2:$A$3</c:f>
              <c:strCache>
                <c:ptCount val="2"/>
                <c:pt idx="0">
                  <c:v>Completed</c:v>
                </c:pt>
                <c:pt idx="1">
                  <c:v>Remaining</c:v>
                </c:pt>
              </c:strCache>
            </c:strRef>
          </c:cat>
          <c:val>
            <c:numRef>
              <c:f>Sheet1!$B$2:$B$3</c:f>
              <c:numCache>
                <c:formatCode>General</c:formatCode>
                <c:ptCount val="2"/>
                <c:pt idx="0">
                  <c:v>0</c:v>
                </c:pt>
                <c:pt idx="1">
                  <c:v>100</c:v>
                </c:pt>
              </c:numCache>
            </c:numRef>
          </c:val>
          <c:extLst>
            <c:ext xmlns:c16="http://schemas.microsoft.com/office/drawing/2014/chart" uri="{C3380CC4-5D6E-409C-BE32-E72D297353CC}">
              <c16:uniqueId val="{00000000-C264-41E2-BBE6-065AEDEABE8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Progress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261-49F1-95D4-7A48C0F9295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261-49F1-95D4-7A48C0F9295A}"/>
              </c:ext>
            </c:extLst>
          </c:dPt>
          <c:cat>
            <c:strRef>
              <c:f>Sheet1!$A$2:$A$3</c:f>
              <c:strCache>
                <c:ptCount val="2"/>
                <c:pt idx="0">
                  <c:v>Completed</c:v>
                </c:pt>
                <c:pt idx="1">
                  <c:v>Remaining</c:v>
                </c:pt>
              </c:strCache>
            </c:strRef>
          </c:cat>
          <c:val>
            <c:numRef>
              <c:f>Sheet1!$B$2:$B$3</c:f>
              <c:numCache>
                <c:formatCode>General</c:formatCode>
                <c:ptCount val="2"/>
                <c:pt idx="0">
                  <c:v>0</c:v>
                </c:pt>
                <c:pt idx="1">
                  <c:v>100</c:v>
                </c:pt>
              </c:numCache>
            </c:numRef>
          </c:val>
          <c:extLst>
            <c:ext xmlns:c16="http://schemas.microsoft.com/office/drawing/2014/chart" uri="{C3380CC4-5D6E-409C-BE32-E72D297353CC}">
              <c16:uniqueId val="{00000004-E261-49F1-95D4-7A48C0F9295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pPr/>
              <a:t>3/13/2019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p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pPr/>
              <a:t>3/13/2019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p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3/13/2019</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410750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3/13/2019</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1733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3/13/2019</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88754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2pPr>
              <a:buClr>
                <a:schemeClr val="accent2"/>
              </a:buClr>
              <a:defRPr/>
            </a:lvl2pPr>
            <a:lvl5pPr>
              <a:defRPr/>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3/13/2019</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83633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3/13/2019</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59165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3829175-527E-46A3-863C-1BB1F163B849}" type="datetimeFigureOut">
              <a:rPr lang="en-US" smtClean="0"/>
              <a:pPr/>
              <a:t>3/13/2019</a:t>
            </a:fld>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8315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3829175-527E-46A3-863C-1BB1F163B849}" type="datetimeFigureOut">
              <a:rPr lang="en-US" smtClean="0"/>
              <a:pPr/>
              <a:t>3/13/2019</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81292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3829175-527E-46A3-863C-1BB1F163B849}" type="datetimeFigureOut">
              <a:rPr lang="en-US" smtClean="0"/>
              <a:pPr/>
              <a:t>3/13/2019</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2365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3829175-527E-46A3-863C-1BB1F163B849}" type="datetimeFigureOut">
              <a:rPr lang="en-US" smtClean="0"/>
              <a:pPr/>
              <a:t>3/13/2019</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4652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Footer Placeholder 8"/>
          <p:cNvSpPr>
            <a:spLocks noGrp="1"/>
          </p:cNvSpPr>
          <p:nvPr>
            <p:ph type="ftr" sz="quarter" idx="11"/>
          </p:nvPr>
        </p:nvSpPr>
        <p:spPr/>
        <p:txBody>
          <a:bodyPr/>
          <a:lstStyle/>
          <a:p>
            <a:r>
              <a:rPr lang="en-US" dirty="0"/>
              <a:t>Add a footer</a:t>
            </a:r>
          </a:p>
        </p:txBody>
      </p:sp>
      <p:sp>
        <p:nvSpPr>
          <p:cNvPr id="8" name="Date Placeholder 7"/>
          <p:cNvSpPr>
            <a:spLocks noGrp="1"/>
          </p:cNvSpPr>
          <p:nvPr>
            <p:ph type="dt" sz="half" idx="10"/>
          </p:nvPr>
        </p:nvSpPr>
        <p:spPr/>
        <p:txBody>
          <a:bodyPr/>
          <a:lstStyle/>
          <a:p>
            <a:fld id="{83829175-527E-46A3-863C-1BB1F163B849}" type="datetimeFigureOut">
              <a:rPr lang="en-US" smtClean="0"/>
              <a:pPr/>
              <a:t>3/13/2019</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91364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5" name="Rectangle 4"/>
          <p:cNvSpPr/>
          <p:nvPr/>
        </p:nvSpPr>
        <p:spPr>
          <a:xfrm>
            <a:off x="5103812" y="457200"/>
            <a:ext cx="66294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738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32" name="Group 31"/>
          <p:cNvGrpSpPr/>
          <p:nvPr/>
        </p:nvGrpSpPr>
        <p:grpSpPr>
          <a:xfrm>
            <a:off x="-1" y="0"/>
            <a:ext cx="12188825" cy="6858000"/>
            <a:chOff x="-1" y="0"/>
            <a:chExt cx="12188825" cy="6858000"/>
          </a:xfrm>
        </p:grpSpPr>
        <p:sp>
          <p:nvSpPr>
            <p:cNvPr id="8" name="Rectangle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headEnd/>
              <a:tailEnd/>
            </a:ln>
            <a:effectLst/>
            <a:extLst/>
          </p:spPr>
          <p:txBody>
            <a:bodyPr wrap="none" anchor="ctr"/>
            <a:lstStyle/>
            <a:p>
              <a:pPr algn="ctr"/>
              <a:endParaRPr kumimoji="1" lang="en-US" sz="2400">
                <a:latin typeface="굴림" pitchFamily="50" charset="-127"/>
              </a:endParaRPr>
            </a:p>
          </p:txBody>
        </p:sp>
        <p:sp>
          <p:nvSpPr>
            <p:cNvPr id="9" name="Rectangle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headEnd/>
              <a:tailEnd/>
            </a:ln>
            <a:effectLst/>
            <a:extLst/>
          </p:spPr>
          <p:txBody>
            <a:bodyPr wrap="none" anchor="ctr"/>
            <a:lstStyle/>
            <a:p>
              <a:pPr algn="ctr"/>
              <a:endParaRPr kumimoji="1" lang="en-US" sz="2400">
                <a:latin typeface="굴림" pitchFamily="50" charset="-127"/>
              </a:endParaRPr>
            </a:p>
          </p:txBody>
        </p:sp>
        <p:sp>
          <p:nvSpPr>
            <p:cNvPr id="10" name="Rectangle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1" name="Rectangle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2" name="Rectangle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3" name="Rectangle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headEnd/>
              <a:tailEnd/>
            </a:ln>
            <a:effectLst/>
            <a:extLst/>
          </p:spPr>
          <p:txBody>
            <a:bodyPr wrap="none" anchor="ctr"/>
            <a:lstStyle/>
            <a:p>
              <a:pPr algn="ctr"/>
              <a:endParaRPr kumimoji="1" lang="en-US" sz="2400">
                <a:latin typeface="굴림" pitchFamily="50" charset="-127"/>
              </a:endParaRPr>
            </a:p>
          </p:txBody>
        </p:sp>
        <p:sp>
          <p:nvSpPr>
            <p:cNvPr id="14" name="Rectangle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headEnd/>
              <a:tailEnd/>
            </a:ln>
            <a:effectLst/>
            <a:extLst/>
          </p:spPr>
          <p:txBody>
            <a:bodyPr wrap="none" anchor="ctr"/>
            <a:lstStyle/>
            <a:p>
              <a:pPr algn="ctr"/>
              <a:endParaRPr kumimoji="1" lang="en-US" sz="2400">
                <a:latin typeface="굴림" pitchFamily="50" charset="-127"/>
              </a:endParaRPr>
            </a:p>
          </p:txBody>
        </p:sp>
        <p:sp>
          <p:nvSpPr>
            <p:cNvPr id="15" name="Rectangle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headEnd/>
              <a:tailEnd/>
            </a:ln>
            <a:effectLst/>
            <a:extLst/>
          </p:spPr>
          <p:txBody>
            <a:bodyPr wrap="none" anchor="ctr"/>
            <a:lstStyle/>
            <a:p>
              <a:pPr algn="ctr"/>
              <a:endParaRPr kumimoji="1" lang="en-US" sz="2400">
                <a:latin typeface="굴림" pitchFamily="50" charset="-127"/>
              </a:endParaRPr>
            </a:p>
          </p:txBody>
        </p:sp>
        <p:sp>
          <p:nvSpPr>
            <p:cNvPr id="16" name="Rectangle 16"/>
            <p:cNvSpPr>
              <a:spLocks noChangeArrowheads="1"/>
            </p:cNvSpPr>
            <p:nvPr/>
          </p:nvSpPr>
          <p:spPr bwMode="auto">
            <a:xfrm>
              <a:off x="-1" y="304800"/>
              <a:ext cx="609441"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7" name="Rectangle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headEnd/>
              <a:tailEnd/>
            </a:ln>
            <a:effectLst/>
            <a:extLst/>
          </p:spPr>
          <p:txBody>
            <a:bodyPr wrap="none" anchor="ctr"/>
            <a:lstStyle/>
            <a:p>
              <a:pPr algn="ctr"/>
              <a:endParaRPr kumimoji="1" lang="en-US" sz="2400">
                <a:latin typeface="굴림" pitchFamily="50" charset="-127"/>
              </a:endParaRPr>
            </a:p>
          </p:txBody>
        </p:sp>
        <p:sp>
          <p:nvSpPr>
            <p:cNvPr id="18" name="Rectangle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9" name="Line 19"/>
            <p:cNvSpPr>
              <a:spLocks noChangeShapeType="1"/>
            </p:cNvSpPr>
            <p:nvPr/>
          </p:nvSpPr>
          <p:spPr bwMode="auto">
            <a:xfrm flipV="1">
              <a:off x="609440" y="304800"/>
              <a:ext cx="0" cy="655320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0"/>
            <p:cNvSpPr>
              <a:spLocks noChangeShapeType="1"/>
            </p:cNvSpPr>
            <p:nvPr/>
          </p:nvSpPr>
          <p:spPr bwMode="auto">
            <a:xfrm>
              <a:off x="609440" y="6705600"/>
              <a:ext cx="11579384" cy="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p:cNvSpPr>
              <a:spLocks noChangeShapeType="1"/>
            </p:cNvSpPr>
            <p:nvPr/>
          </p:nvSpPr>
          <p:spPr bwMode="auto">
            <a:xfrm flipV="1">
              <a:off x="11680956" y="0"/>
              <a:ext cx="0" cy="67056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a:off x="-1" y="304800"/>
              <a:ext cx="12188825"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flipH="1">
              <a:off x="7618015" y="457200"/>
              <a:ext cx="4570809"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4"/>
            <p:cNvSpPr>
              <a:spLocks noChangeShapeType="1"/>
            </p:cNvSpPr>
            <p:nvPr/>
          </p:nvSpPr>
          <p:spPr bwMode="auto">
            <a:xfrm flipV="1">
              <a:off x="7618015" y="0"/>
              <a:ext cx="0" cy="4572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5"/>
            <p:cNvSpPr>
              <a:spLocks noChangeShapeType="1"/>
            </p:cNvSpPr>
            <p:nvPr/>
          </p:nvSpPr>
          <p:spPr bwMode="auto">
            <a:xfrm>
              <a:off x="11680956" y="1981200"/>
              <a:ext cx="5078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6"/>
            <p:cNvSpPr>
              <a:spLocks noChangeShapeType="1"/>
            </p:cNvSpPr>
            <p:nvPr/>
          </p:nvSpPr>
          <p:spPr bwMode="auto">
            <a:xfrm>
              <a:off x="1320455" y="0"/>
              <a:ext cx="0" cy="1066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flipH="1">
              <a:off x="-1" y="1066800"/>
              <a:ext cx="1320456"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
            <p:cNvSpPr>
              <a:spLocks noChangeShapeType="1"/>
            </p:cNvSpPr>
            <p:nvPr/>
          </p:nvSpPr>
          <p:spPr bwMode="auto">
            <a:xfrm flipH="1">
              <a:off x="-1" y="5257800"/>
              <a:ext cx="609441"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1"/>
            <p:cNvSpPr>
              <a:spLocks noChangeShapeType="1"/>
            </p:cNvSpPr>
            <p:nvPr/>
          </p:nvSpPr>
          <p:spPr bwMode="auto">
            <a:xfrm flipH="1">
              <a:off x="-1" y="5410200"/>
              <a:ext cx="609441"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3/13/2019</a:t>
            </a:fld>
            <a:endParaRPr lang="en-US"/>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774522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latin typeface="Arial" pitchFamily="34" charset="0"/>
                <a:cs typeface="Arial" pitchFamily="34" charset="0"/>
              </a:rPr>
              <a:t>POLARITY ANALYSIS OF TWEETS</a:t>
            </a:r>
            <a:endParaRPr lang="en-US" dirty="0">
              <a:latin typeface="Arial" pitchFamily="34" charset="0"/>
              <a:cs typeface="Arial" pitchFamily="34" charset="0"/>
            </a:endParaRPr>
          </a:p>
        </p:txBody>
      </p:sp>
      <p:sp>
        <p:nvSpPr>
          <p:cNvPr id="14" name="Content Placeholder 13"/>
          <p:cNvSpPr>
            <a:spLocks noGrp="1"/>
          </p:cNvSpPr>
          <p:nvPr>
            <p:ph idx="1"/>
          </p:nvPr>
        </p:nvSpPr>
        <p:spPr>
          <a:xfrm>
            <a:off x="1446212" y="1828800"/>
            <a:ext cx="9601200" cy="4191000"/>
          </a:xfrm>
        </p:spPr>
        <p:txBody>
          <a:bodyPr>
            <a:normAutofit/>
          </a:bodyPr>
          <a:lstStyle/>
          <a:p>
            <a:pPr marL="0" lvl="0" indent="0" algn="ctr">
              <a:buNone/>
            </a:pPr>
            <a:r>
              <a:rPr lang="en-US" sz="1600" dirty="0">
                <a:latin typeface="Arial" pitchFamily="34" charset="0"/>
                <a:cs typeface="Arial" pitchFamily="34" charset="0"/>
              </a:rPr>
              <a:t>Department of Computer </a:t>
            </a:r>
            <a:r>
              <a:rPr lang="en-US" sz="1600" dirty="0" smtClean="0">
                <a:latin typeface="Arial" pitchFamily="34" charset="0"/>
                <a:cs typeface="Arial" pitchFamily="34" charset="0"/>
              </a:rPr>
              <a:t>Science and </a:t>
            </a:r>
            <a:r>
              <a:rPr lang="en-US" sz="1600" dirty="0">
                <a:latin typeface="Arial" pitchFamily="34" charset="0"/>
                <a:cs typeface="Arial" pitchFamily="34" charset="0"/>
              </a:rPr>
              <a:t>Engineering </a:t>
            </a:r>
          </a:p>
          <a:p>
            <a:pPr marL="0" lvl="0" indent="0" algn="ctr">
              <a:buNone/>
            </a:pPr>
            <a:r>
              <a:rPr lang="en-US" dirty="0" smtClean="0">
                <a:latin typeface="Arial" pitchFamily="34" charset="0"/>
                <a:cs typeface="Arial" pitchFamily="34" charset="0"/>
              </a:rPr>
              <a:t>(Supervisor: </a:t>
            </a:r>
            <a:r>
              <a:rPr lang="en-US" b="1" dirty="0" err="1">
                <a:solidFill>
                  <a:schemeClr val="accent1">
                    <a:lumMod val="75000"/>
                  </a:schemeClr>
                </a:solidFill>
                <a:latin typeface="Arial" pitchFamily="34" charset="0"/>
                <a:cs typeface="Arial" pitchFamily="34" charset="0"/>
              </a:rPr>
              <a:t>M</a:t>
            </a:r>
            <a:r>
              <a:rPr lang="en-US" b="1" dirty="0" err="1" smtClean="0">
                <a:solidFill>
                  <a:schemeClr val="accent1">
                    <a:lumMod val="75000"/>
                  </a:schemeClr>
                </a:solidFill>
                <a:latin typeface="Arial" pitchFamily="34" charset="0"/>
                <a:cs typeface="Arial" pitchFamily="34" charset="0"/>
              </a:rPr>
              <a:t>r</a:t>
            </a:r>
            <a:r>
              <a:rPr lang="en-US" b="1" dirty="0" smtClean="0">
                <a:solidFill>
                  <a:schemeClr val="accent1">
                    <a:lumMod val="75000"/>
                  </a:schemeClr>
                </a:solidFill>
                <a:latin typeface="Arial" pitchFamily="34" charset="0"/>
                <a:cs typeface="Arial" pitchFamily="34" charset="0"/>
              </a:rPr>
              <a:t> Surya Prakash </a:t>
            </a:r>
            <a:r>
              <a:rPr lang="en-US" dirty="0" smtClean="0">
                <a:latin typeface="Arial" pitchFamily="34" charset="0"/>
                <a:cs typeface="Arial" pitchFamily="34" charset="0"/>
              </a:rPr>
              <a:t>)</a:t>
            </a:r>
            <a:endParaRPr lang="en-US" dirty="0">
              <a:latin typeface="Arial" pitchFamily="34" charset="0"/>
              <a:cs typeface="Arial" pitchFamily="34" charset="0"/>
            </a:endParaRPr>
          </a:p>
          <a:p>
            <a:pPr marL="0" lvl="0" indent="0" algn="ctr">
              <a:buNone/>
            </a:pPr>
            <a:endParaRPr lang="en-US" dirty="0">
              <a:latin typeface="Times New Roman" panose="02020603050405020304" pitchFamily="18" charset="0"/>
              <a:cs typeface="Times New Roman" panose="02020603050405020304" pitchFamily="18" charset="0"/>
            </a:endParaRPr>
          </a:p>
          <a:p>
            <a:pPr marL="0" lvl="0" indent="0" algn="ctr">
              <a:buNone/>
            </a:pPr>
            <a:endParaRPr lang="en-US" dirty="0"/>
          </a:p>
          <a:p>
            <a:pPr marL="0" lvl="0" indent="0" algn="ctr">
              <a:buNone/>
            </a:pPr>
            <a:endParaRPr lang="en-US" dirty="0"/>
          </a:p>
          <a:p>
            <a:pPr marL="0" lvl="0" indent="0" algn="ctr">
              <a:buNone/>
            </a:pPr>
            <a:endParaRPr lang="en-US" dirty="0"/>
          </a:p>
          <a:p>
            <a:pPr marL="0" lvl="0" indent="0" algn="ctr">
              <a:buNone/>
            </a:pPr>
            <a:r>
              <a:rPr lang="en-US" dirty="0"/>
              <a:t>Group Members</a:t>
            </a:r>
          </a:p>
          <a:p>
            <a:pPr marL="0" lvl="0" indent="0" algn="ctr">
              <a:buNone/>
            </a:pPr>
            <a:endParaRPr lang="en-US" dirty="0"/>
          </a:p>
        </p:txBody>
      </p:sp>
      <p:pic>
        <p:nvPicPr>
          <p:cNvPr id="3" name="Picture 2">
            <a:extLst>
              <a:ext uri="{FF2B5EF4-FFF2-40B4-BE49-F238E27FC236}">
                <a16:creationId xmlns:a16="http://schemas.microsoft.com/office/drawing/2014/main" id="{91F1CC0D-D1D4-4AF7-B113-7BF55563A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299" y="2628900"/>
            <a:ext cx="1828807" cy="1605378"/>
          </a:xfrm>
          <a:prstGeom prst="rect">
            <a:avLst/>
          </a:prstGeom>
        </p:spPr>
      </p:pic>
      <p:graphicFrame>
        <p:nvGraphicFramePr>
          <p:cNvPr id="6" name="Table 5">
            <a:extLst>
              <a:ext uri="{FF2B5EF4-FFF2-40B4-BE49-F238E27FC236}">
                <a16:creationId xmlns:a16="http://schemas.microsoft.com/office/drawing/2014/main" id="{B8D35DFE-0D21-4638-83BD-6EE30128DF90}"/>
              </a:ext>
            </a:extLst>
          </p:cNvPr>
          <p:cNvGraphicFramePr>
            <a:graphicFrameLocks noGrp="1"/>
          </p:cNvGraphicFramePr>
          <p:nvPr>
            <p:extLst>
              <p:ext uri="{D42A27DB-BD31-4B8C-83A1-F6EECF244321}">
                <p14:modId xmlns:p14="http://schemas.microsoft.com/office/powerpoint/2010/main" val="3620782427"/>
              </p:ext>
            </p:extLst>
          </p:nvPr>
        </p:nvGraphicFramePr>
        <p:xfrm>
          <a:off x="2272242" y="4365104"/>
          <a:ext cx="8101544" cy="2217329"/>
        </p:xfrm>
        <a:graphic>
          <a:graphicData uri="http://schemas.openxmlformats.org/drawingml/2006/table">
            <a:tbl>
              <a:tblPr firstRow="1" bandRow="1">
                <a:tableStyleId>{5C22544A-7EE6-4342-B048-85BDC9FD1C3A}</a:tableStyleId>
              </a:tblPr>
              <a:tblGrid>
                <a:gridCol w="2286001">
                  <a:extLst>
                    <a:ext uri="{9D8B030D-6E8A-4147-A177-3AD203B41FA5}">
                      <a16:colId xmlns:a16="http://schemas.microsoft.com/office/drawing/2014/main" val="1489308670"/>
                    </a:ext>
                  </a:extLst>
                </a:gridCol>
                <a:gridCol w="1676399">
                  <a:extLst>
                    <a:ext uri="{9D8B030D-6E8A-4147-A177-3AD203B41FA5}">
                      <a16:colId xmlns:a16="http://schemas.microsoft.com/office/drawing/2014/main" val="3062725700"/>
                    </a:ext>
                  </a:extLst>
                </a:gridCol>
                <a:gridCol w="4139144">
                  <a:extLst>
                    <a:ext uri="{9D8B030D-6E8A-4147-A177-3AD203B41FA5}">
                      <a16:colId xmlns:a16="http://schemas.microsoft.com/office/drawing/2014/main" val="985814749"/>
                    </a:ext>
                  </a:extLst>
                </a:gridCol>
              </a:tblGrid>
              <a:tr h="334392">
                <a:tc>
                  <a:txBody>
                    <a:bodyPr/>
                    <a:lstStyle/>
                    <a:p>
                      <a:pPr algn="ctr"/>
                      <a:r>
                        <a:rPr lang="en-US" sz="1400" dirty="0">
                          <a:latin typeface="Arial" pitchFamily="34" charset="0"/>
                          <a:cs typeface="Arial" pitchFamily="34" charset="0"/>
                        </a:rPr>
                        <a:t>Name of Member</a:t>
                      </a:r>
                    </a:p>
                  </a:txBody>
                  <a:tcPr/>
                </a:tc>
                <a:tc>
                  <a:txBody>
                    <a:bodyPr/>
                    <a:lstStyle/>
                    <a:p>
                      <a:pPr algn="ctr"/>
                      <a:r>
                        <a:rPr lang="en-US" sz="1400" dirty="0">
                          <a:latin typeface="Arial" pitchFamily="34" charset="0"/>
                          <a:cs typeface="Arial" pitchFamily="34" charset="0"/>
                        </a:rPr>
                        <a:t>Roll Number</a:t>
                      </a:r>
                    </a:p>
                  </a:txBody>
                  <a:tcPr/>
                </a:tc>
                <a:tc>
                  <a:txBody>
                    <a:bodyPr/>
                    <a:lstStyle/>
                    <a:p>
                      <a:pPr algn="ctr"/>
                      <a:r>
                        <a:rPr lang="en-US" sz="1400" dirty="0" smtClean="0">
                          <a:latin typeface="Arial" pitchFamily="34" charset="0"/>
                          <a:cs typeface="Arial" pitchFamily="34" charset="0"/>
                        </a:rPr>
                        <a:t>Role</a:t>
                      </a:r>
                      <a:endParaRPr lang="en-US" sz="1400" dirty="0">
                        <a:latin typeface="Arial" pitchFamily="34" charset="0"/>
                        <a:cs typeface="Arial" pitchFamily="34" charset="0"/>
                      </a:endParaRPr>
                    </a:p>
                  </a:txBody>
                  <a:tcPr/>
                </a:tc>
                <a:extLst>
                  <a:ext uri="{0D108BD9-81ED-4DB2-BD59-A6C34878D82A}">
                    <a16:rowId xmlns:a16="http://schemas.microsoft.com/office/drawing/2014/main" val="1548739875"/>
                  </a:ext>
                </a:extLst>
              </a:tr>
              <a:tr h="328457">
                <a:tc>
                  <a:txBody>
                    <a:bodyPr/>
                    <a:lstStyle/>
                    <a:p>
                      <a:pPr algn="ctr"/>
                      <a:r>
                        <a:rPr lang="en-US" sz="1400" dirty="0" smtClean="0">
                          <a:latin typeface="Arial" pitchFamily="34" charset="0"/>
                          <a:cs typeface="Arial" pitchFamily="34" charset="0"/>
                        </a:rPr>
                        <a:t>Amit</a:t>
                      </a:r>
                      <a:r>
                        <a:rPr lang="en-US" sz="1400" baseline="0" dirty="0" smtClean="0">
                          <a:latin typeface="Arial" pitchFamily="34" charset="0"/>
                          <a:cs typeface="Arial" pitchFamily="34" charset="0"/>
                        </a:rPr>
                        <a:t> Kumar</a:t>
                      </a:r>
                      <a:endParaRPr lang="en-US" sz="1400" dirty="0">
                        <a:latin typeface="Arial" pitchFamily="34" charset="0"/>
                        <a:cs typeface="Arial" pitchFamily="34" charset="0"/>
                      </a:endParaRPr>
                    </a:p>
                  </a:txBody>
                  <a:tcPr/>
                </a:tc>
                <a:tc>
                  <a:txBody>
                    <a:bodyPr/>
                    <a:lstStyle/>
                    <a:p>
                      <a:pPr algn="ctr"/>
                      <a:r>
                        <a:rPr lang="en-US" sz="1400" dirty="0" smtClean="0">
                          <a:latin typeface="Arial" pitchFamily="34" charset="0"/>
                          <a:cs typeface="Arial" pitchFamily="34" charset="0"/>
                        </a:rPr>
                        <a:t>1513310042</a:t>
                      </a:r>
                      <a:endParaRPr lang="en-US" sz="1400" dirty="0">
                        <a:latin typeface="Arial" pitchFamily="34" charset="0"/>
                        <a:cs typeface="Arial" pitchFamily="34" charset="0"/>
                      </a:endParaRPr>
                    </a:p>
                  </a:txBody>
                  <a:tcPr/>
                </a:tc>
                <a:tc>
                  <a:txBody>
                    <a:bodyPr/>
                    <a:lstStyle/>
                    <a:p>
                      <a:pPr algn="ctr"/>
                      <a:r>
                        <a:rPr lang="en-US" sz="1400" dirty="0" smtClean="0">
                          <a:latin typeface="Arial" pitchFamily="34" charset="0"/>
                          <a:cs typeface="Arial" pitchFamily="34" charset="0"/>
                        </a:rPr>
                        <a:t>Hadoop administrator,</a:t>
                      </a:r>
                      <a:r>
                        <a:rPr lang="en-US" sz="1400" baseline="0" dirty="0" smtClean="0">
                          <a:latin typeface="Arial" pitchFamily="34" charset="0"/>
                          <a:cs typeface="Arial" pitchFamily="34" charset="0"/>
                        </a:rPr>
                        <a:t> cloud administrator.</a:t>
                      </a:r>
                    </a:p>
                  </a:txBody>
                  <a:tcPr/>
                </a:tc>
                <a:extLst>
                  <a:ext uri="{0D108BD9-81ED-4DB2-BD59-A6C34878D82A}">
                    <a16:rowId xmlns:a16="http://schemas.microsoft.com/office/drawing/2014/main" val="1774639081"/>
                  </a:ext>
                </a:extLst>
              </a:tr>
              <a:tr h="460517">
                <a:tc>
                  <a:txBody>
                    <a:bodyPr/>
                    <a:lstStyle/>
                    <a:p>
                      <a:pPr algn="ctr"/>
                      <a:r>
                        <a:rPr lang="en-US" sz="1400" dirty="0" err="1" smtClean="0">
                          <a:latin typeface="Arial" pitchFamily="34" charset="0"/>
                          <a:cs typeface="Arial" pitchFamily="34" charset="0"/>
                        </a:rPr>
                        <a:t>Ankur</a:t>
                      </a:r>
                      <a:r>
                        <a:rPr lang="en-US" sz="1400" baseline="0" dirty="0" smtClean="0">
                          <a:latin typeface="Arial" pitchFamily="34" charset="0"/>
                          <a:cs typeface="Arial" pitchFamily="34" charset="0"/>
                        </a:rPr>
                        <a:t> </a:t>
                      </a:r>
                      <a:r>
                        <a:rPr lang="en-US" sz="1400" baseline="0" dirty="0" err="1" smtClean="0">
                          <a:latin typeface="Arial" pitchFamily="34" charset="0"/>
                          <a:cs typeface="Arial" pitchFamily="34" charset="0"/>
                        </a:rPr>
                        <a:t>Choudhary</a:t>
                      </a:r>
                      <a:endParaRPr lang="en-US" sz="1400" dirty="0">
                        <a:latin typeface="Arial" pitchFamily="34" charset="0"/>
                        <a:cs typeface="Arial" pitchFamily="34" charset="0"/>
                      </a:endParaRPr>
                    </a:p>
                  </a:txBody>
                  <a:tcPr/>
                </a:tc>
                <a:tc>
                  <a:txBody>
                    <a:bodyPr/>
                    <a:lstStyle/>
                    <a:p>
                      <a:pPr algn="ctr"/>
                      <a:r>
                        <a:rPr lang="en-US" sz="1400" dirty="0" smtClean="0">
                          <a:latin typeface="Arial" pitchFamily="34" charset="0"/>
                          <a:cs typeface="Arial" pitchFamily="34" charset="0"/>
                        </a:rPr>
                        <a:t>1513310049</a:t>
                      </a:r>
                      <a:endParaRPr lang="en-US" sz="1400" dirty="0">
                        <a:latin typeface="Arial" pitchFamily="34" charset="0"/>
                        <a:cs typeface="Arial" pitchFamily="34" charset="0"/>
                      </a:endParaRPr>
                    </a:p>
                  </a:txBody>
                  <a:tcPr/>
                </a:tc>
                <a:tc>
                  <a:txBody>
                    <a:bodyPr/>
                    <a:lstStyle/>
                    <a:p>
                      <a:pPr algn="ctr"/>
                      <a:r>
                        <a:rPr lang="en-US" sz="1400" dirty="0" smtClean="0">
                          <a:latin typeface="Arial" pitchFamily="34" charset="0"/>
                          <a:cs typeface="Arial" pitchFamily="34" charset="0"/>
                        </a:rPr>
                        <a:t>Python</a:t>
                      </a:r>
                      <a:r>
                        <a:rPr lang="en-US" sz="1400" baseline="0" dirty="0" smtClean="0">
                          <a:latin typeface="Arial" pitchFamily="34" charset="0"/>
                          <a:cs typeface="Arial" pitchFamily="34" charset="0"/>
                        </a:rPr>
                        <a:t> and machine learning implementer, documentation.</a:t>
                      </a:r>
                      <a:endParaRPr lang="en-US" sz="1400" dirty="0">
                        <a:latin typeface="Arial" pitchFamily="34" charset="0"/>
                        <a:cs typeface="Arial" pitchFamily="34" charset="0"/>
                      </a:endParaRPr>
                    </a:p>
                  </a:txBody>
                  <a:tcPr/>
                </a:tc>
                <a:extLst>
                  <a:ext uri="{0D108BD9-81ED-4DB2-BD59-A6C34878D82A}">
                    <a16:rowId xmlns:a16="http://schemas.microsoft.com/office/drawing/2014/main" val="3233880534"/>
                  </a:ext>
                </a:extLst>
              </a:tr>
              <a:tr h="460517">
                <a:tc>
                  <a:txBody>
                    <a:bodyPr/>
                    <a:lstStyle/>
                    <a:p>
                      <a:pPr algn="ctr"/>
                      <a:r>
                        <a:rPr lang="en-US" sz="1400" dirty="0" smtClean="0">
                          <a:latin typeface="Arial" pitchFamily="34" charset="0"/>
                          <a:cs typeface="Arial" pitchFamily="34" charset="0"/>
                        </a:rPr>
                        <a:t>Ravi</a:t>
                      </a:r>
                      <a:r>
                        <a:rPr lang="en-US" sz="1400" baseline="0" dirty="0" smtClean="0">
                          <a:latin typeface="Arial" pitchFamily="34" charset="0"/>
                          <a:cs typeface="Arial" pitchFamily="34" charset="0"/>
                        </a:rPr>
                        <a:t> </a:t>
                      </a:r>
                      <a:r>
                        <a:rPr lang="en-US" sz="1400" baseline="0" dirty="0" err="1" smtClean="0">
                          <a:latin typeface="Arial" pitchFamily="34" charset="0"/>
                          <a:cs typeface="Arial" pitchFamily="34" charset="0"/>
                        </a:rPr>
                        <a:t>Sahitya</a:t>
                      </a:r>
                      <a:endParaRPr lang="en-US" sz="1400" dirty="0">
                        <a:latin typeface="Arial" pitchFamily="34" charset="0"/>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altLang="en-US" sz="1400" dirty="0" smtClean="0">
                          <a:latin typeface="Arial" panose="020B0604020202020204" pitchFamily="34" charset="0"/>
                          <a:cs typeface="Arial" panose="020B0604020202020204" pitchFamily="34" charset="0"/>
                        </a:rPr>
                        <a:t>1513310167</a:t>
                      </a:r>
                    </a:p>
                    <a:p>
                      <a:pPr algn="ctr"/>
                      <a:endParaRPr lang="en-US" sz="1400" dirty="0">
                        <a:latin typeface="Arial" pitchFamily="34" charset="0"/>
                        <a:cs typeface="Arial" pitchFamily="34" charset="0"/>
                      </a:endParaRPr>
                    </a:p>
                  </a:txBody>
                  <a:tcPr/>
                </a:tc>
                <a:tc>
                  <a:txBody>
                    <a:bodyPr/>
                    <a:lstStyle/>
                    <a:p>
                      <a:pPr algn="ctr"/>
                      <a:r>
                        <a:rPr lang="en-US" sz="1400" dirty="0" smtClean="0">
                          <a:latin typeface="Arial" pitchFamily="34" charset="0"/>
                          <a:cs typeface="Arial" pitchFamily="34" charset="0"/>
                        </a:rPr>
                        <a:t>Twitter </a:t>
                      </a:r>
                      <a:r>
                        <a:rPr lang="en-US" sz="1400" dirty="0" err="1" smtClean="0">
                          <a:latin typeface="Arial" pitchFamily="34" charset="0"/>
                          <a:cs typeface="Arial" pitchFamily="34" charset="0"/>
                        </a:rPr>
                        <a:t>api</a:t>
                      </a:r>
                      <a:r>
                        <a:rPr lang="en-US" sz="1400" dirty="0" smtClean="0">
                          <a:latin typeface="Arial" pitchFamily="34" charset="0"/>
                          <a:cs typeface="Arial" pitchFamily="34" charset="0"/>
                        </a:rPr>
                        <a:t> management, tweets</a:t>
                      </a:r>
                      <a:r>
                        <a:rPr lang="en-US" sz="1400" baseline="0" dirty="0" smtClean="0">
                          <a:latin typeface="Arial" pitchFamily="34" charset="0"/>
                          <a:cs typeface="Arial" pitchFamily="34" charset="0"/>
                        </a:rPr>
                        <a:t> retriever, documentation.</a:t>
                      </a:r>
                      <a:endParaRPr lang="en-US" sz="1400" dirty="0">
                        <a:latin typeface="Arial" pitchFamily="34" charset="0"/>
                        <a:cs typeface="Arial" pitchFamily="34" charset="0"/>
                      </a:endParaRPr>
                    </a:p>
                  </a:txBody>
                  <a:tcPr/>
                </a:tc>
                <a:extLst>
                  <a:ext uri="{0D108BD9-81ED-4DB2-BD59-A6C34878D82A}">
                    <a16:rowId xmlns:a16="http://schemas.microsoft.com/office/drawing/2014/main" val="3119938205"/>
                  </a:ext>
                </a:extLst>
              </a:tr>
              <a:tr h="460517">
                <a:tc>
                  <a:txBody>
                    <a:bodyPr/>
                    <a:lstStyle/>
                    <a:p>
                      <a:pPr algn="ctr"/>
                      <a:r>
                        <a:rPr lang="en-US" sz="1400" dirty="0" err="1" smtClean="0">
                          <a:latin typeface="Arial" pitchFamily="34" charset="0"/>
                          <a:cs typeface="Arial" pitchFamily="34" charset="0"/>
                        </a:rPr>
                        <a:t>Shanu</a:t>
                      </a:r>
                      <a:r>
                        <a:rPr lang="en-US" sz="1400" baseline="0" dirty="0" smtClean="0">
                          <a:latin typeface="Arial" pitchFamily="34" charset="0"/>
                          <a:cs typeface="Arial" pitchFamily="34" charset="0"/>
                        </a:rPr>
                        <a:t> Kumar Singh</a:t>
                      </a:r>
                      <a:endParaRPr lang="en-US" sz="1400" dirty="0">
                        <a:latin typeface="Arial" pitchFamily="34" charset="0"/>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altLang="en-US" sz="1400" dirty="0" smtClean="0">
                          <a:latin typeface="Arial" panose="020B0604020202020204" pitchFamily="34" charset="0"/>
                          <a:cs typeface="Arial" panose="020B0604020202020204" pitchFamily="34" charset="0"/>
                        </a:rPr>
                        <a:t>1513310167</a:t>
                      </a:r>
                    </a:p>
                    <a:p>
                      <a:pPr algn="ctr"/>
                      <a:endParaRPr lang="en-US" sz="1400" dirty="0">
                        <a:latin typeface="Arial" pitchFamily="34" charset="0"/>
                        <a:cs typeface="Arial" pitchFamily="34" charset="0"/>
                      </a:endParaRPr>
                    </a:p>
                  </a:txBody>
                  <a:tcPr/>
                </a:tc>
                <a:tc>
                  <a:txBody>
                    <a:bodyPr/>
                    <a:lstStyle/>
                    <a:p>
                      <a:pPr algn="ctr"/>
                      <a:r>
                        <a:rPr lang="en-US" sz="1400" dirty="0" smtClean="0">
                          <a:latin typeface="Arial" pitchFamily="34" charset="0"/>
                          <a:cs typeface="Arial" pitchFamily="34" charset="0"/>
                        </a:rPr>
                        <a:t>Python and machine</a:t>
                      </a:r>
                      <a:r>
                        <a:rPr lang="en-US" sz="1400" baseline="0" dirty="0" smtClean="0">
                          <a:latin typeface="Arial" pitchFamily="34" charset="0"/>
                          <a:cs typeface="Arial" pitchFamily="34" charset="0"/>
                        </a:rPr>
                        <a:t> learning implementer.</a:t>
                      </a:r>
                      <a:endParaRPr lang="en-US" sz="1400" dirty="0">
                        <a:latin typeface="Arial" pitchFamily="34" charset="0"/>
                        <a:cs typeface="Arial" pitchFamily="34" charset="0"/>
                      </a:endParaRPr>
                    </a:p>
                  </a:txBody>
                  <a:tcPr/>
                </a:tc>
                <a:extLst>
                  <a:ext uri="{0D108BD9-81ED-4DB2-BD59-A6C34878D82A}">
                    <a16:rowId xmlns:a16="http://schemas.microsoft.com/office/drawing/2014/main" val="3120086947"/>
                  </a:ext>
                </a:extLst>
              </a:tr>
            </a:tbl>
          </a:graphicData>
        </a:graphic>
      </p:graphicFrame>
    </p:spTree>
    <p:extLst>
      <p:ext uri="{BB962C8B-B14F-4D97-AF65-F5344CB8AC3E}">
        <p14:creationId xmlns:p14="http://schemas.microsoft.com/office/powerpoint/2010/main" val="68599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EE56-5ACD-47A3-8DAE-BAA0930151E5}"/>
              </a:ext>
            </a:extLst>
          </p:cNvPr>
          <p:cNvSpPr>
            <a:spLocks noGrp="1"/>
          </p:cNvSpPr>
          <p:nvPr>
            <p:ph type="title"/>
          </p:nvPr>
        </p:nvSpPr>
        <p:spPr/>
        <p:txBody>
          <a:bodyPr/>
          <a:lstStyle/>
          <a:p>
            <a:r>
              <a:rPr lang="en-US" dirty="0">
                <a:latin typeface="Arial" pitchFamily="34" charset="0"/>
                <a:cs typeface="Arial" pitchFamily="34" charset="0"/>
              </a:rPr>
              <a:t>Why polarity analysis?</a:t>
            </a:r>
          </a:p>
        </p:txBody>
      </p:sp>
      <p:sp>
        <p:nvSpPr>
          <p:cNvPr id="3" name="Content Placeholder 2">
            <a:extLst>
              <a:ext uri="{FF2B5EF4-FFF2-40B4-BE49-F238E27FC236}">
                <a16:creationId xmlns:a16="http://schemas.microsoft.com/office/drawing/2014/main" id="{ED05BA36-30B6-42D8-82C9-C62A3F36FFA1}"/>
              </a:ext>
            </a:extLst>
          </p:cNvPr>
          <p:cNvSpPr>
            <a:spLocks noGrp="1"/>
          </p:cNvSpPr>
          <p:nvPr>
            <p:ph idx="1"/>
          </p:nvPr>
        </p:nvSpPr>
        <p:spPr/>
        <p:txBody>
          <a:bodyPr>
            <a:normAutofit/>
          </a:bodyPr>
          <a:lstStyle/>
          <a:p>
            <a:pPr lvl="0">
              <a:buClr>
                <a:srgbClr val="9B57D3"/>
              </a:buClr>
            </a:pPr>
            <a:r>
              <a:rPr lang="en-US" sz="1600" dirty="0">
                <a:solidFill>
                  <a:prstClr val="black"/>
                </a:solidFill>
                <a:latin typeface="Arial" panose="020B0604020202020204" pitchFamily="34" charset="0"/>
                <a:cs typeface="Arial" panose="020B0604020202020204" pitchFamily="34" charset="0"/>
              </a:rPr>
              <a:t>Business: In marketing field companies use it to develop their strategies, to understand customers’ feelings towards products or brand, how people respond to their campaigns or product launches and why consumers don’t buy some products.</a:t>
            </a:r>
          </a:p>
          <a:p>
            <a:pPr lvl="0">
              <a:buClr>
                <a:srgbClr val="9B57D3"/>
              </a:buClr>
            </a:pPr>
            <a:r>
              <a:rPr lang="en-US" sz="1600" dirty="0">
                <a:solidFill>
                  <a:prstClr val="black"/>
                </a:solidFill>
                <a:latin typeface="Arial" panose="020B0604020202020204" pitchFamily="34" charset="0"/>
                <a:cs typeface="Arial" panose="020B0604020202020204" pitchFamily="34" charset="0"/>
              </a:rPr>
              <a:t>Politics: In political field, it is used to keep track of political view, to detect consistency and inconsistency between statements and actions at the government level. It can be used to predict election results as well!</a:t>
            </a:r>
          </a:p>
          <a:p>
            <a:pPr lvl="0">
              <a:buClr>
                <a:srgbClr val="9B57D3"/>
              </a:buClr>
            </a:pPr>
            <a:r>
              <a:rPr lang="en-US" sz="1600" dirty="0">
                <a:solidFill>
                  <a:prstClr val="black"/>
                </a:solidFill>
                <a:latin typeface="Arial" panose="020B0604020202020204" pitchFamily="34" charset="0"/>
                <a:cs typeface="Arial" panose="020B0604020202020204" pitchFamily="34" charset="0"/>
              </a:rPr>
              <a:t>Public Actions: Sentiment analysis also is used to monitor and analyze social phenomena, for the spotting of potentially dangerous situations and determining the general mood of the blogosphere.</a:t>
            </a:r>
          </a:p>
          <a:p>
            <a:pPr marL="0" indent="0">
              <a:buNone/>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10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413086" y="548680"/>
            <a:ext cx="9658227" cy="5856041"/>
          </a:xfrm>
          <a:prstGeom prst="rect">
            <a:avLst/>
          </a:prstGeom>
        </p:spPr>
      </p:pic>
    </p:spTree>
    <p:extLst>
      <p:ext uri="{BB962C8B-B14F-4D97-AF65-F5344CB8AC3E}">
        <p14:creationId xmlns:p14="http://schemas.microsoft.com/office/powerpoint/2010/main" val="70327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1341884" y="476672"/>
            <a:ext cx="9865096" cy="6048672"/>
          </a:xfrm>
          <a:prstGeom prst="rect">
            <a:avLst/>
          </a:prstGeom>
        </p:spPr>
      </p:pic>
    </p:spTree>
    <p:extLst>
      <p:ext uri="{BB962C8B-B14F-4D97-AF65-F5344CB8AC3E}">
        <p14:creationId xmlns:p14="http://schemas.microsoft.com/office/powerpoint/2010/main" val="137746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EE56-5ACD-47A3-8DAE-BAA0930151E5}"/>
              </a:ext>
            </a:extLst>
          </p:cNvPr>
          <p:cNvSpPr>
            <a:spLocks noGrp="1"/>
          </p:cNvSpPr>
          <p:nvPr>
            <p:ph type="title"/>
          </p:nvPr>
        </p:nvSpPr>
        <p:spPr/>
        <p:txBody>
          <a:bodyPr/>
          <a:lstStyle/>
          <a:p>
            <a:r>
              <a:rPr lang="en-US" dirty="0" smtClean="0">
                <a:latin typeface="Arial" pitchFamily="34" charset="0"/>
                <a:cs typeface="Arial" pitchFamily="34" charset="0"/>
              </a:rPr>
              <a:t>Modules Summary</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dirty="0" smtClean="0">
                <a:latin typeface="Arial" panose="020B0604020202020204" pitchFamily="34" charset="0"/>
                <a:cs typeface="Arial" panose="020B0604020202020204" pitchFamily="34" charset="0"/>
              </a:rPr>
              <a:t>Cloud account setup.</a:t>
            </a:r>
          </a:p>
          <a:p>
            <a:r>
              <a:rPr lang="en-US" sz="1600" dirty="0" smtClean="0">
                <a:latin typeface="Arial" panose="020B0604020202020204" pitchFamily="34" charset="0"/>
                <a:cs typeface="Arial" panose="020B0604020202020204" pitchFamily="34" charset="0"/>
              </a:rPr>
              <a:t>Environment setup.</a:t>
            </a:r>
          </a:p>
          <a:p>
            <a:r>
              <a:rPr lang="en-US" sz="1600" dirty="0" smtClean="0">
                <a:latin typeface="Arial" panose="020B0604020202020204" pitchFamily="34" charset="0"/>
                <a:cs typeface="Arial" panose="020B0604020202020204" pitchFamily="34" charset="0"/>
              </a:rPr>
              <a:t>Twitter data retrieval.</a:t>
            </a:r>
          </a:p>
          <a:p>
            <a:r>
              <a:rPr lang="en-US" sz="1600" dirty="0" smtClean="0">
                <a:latin typeface="Arial" panose="020B0604020202020204" pitchFamily="34" charset="0"/>
                <a:cs typeface="Arial" panose="020B0604020202020204" pitchFamily="34" charset="0"/>
              </a:rPr>
              <a:t>Polarity analysis.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EE56-5ACD-47A3-8DAE-BAA0930151E5}"/>
              </a:ext>
            </a:extLst>
          </p:cNvPr>
          <p:cNvSpPr>
            <a:spLocks noGrp="1"/>
          </p:cNvSpPr>
          <p:nvPr>
            <p:ph type="title"/>
          </p:nvPr>
        </p:nvSpPr>
        <p:spPr/>
        <p:txBody>
          <a:bodyPr/>
          <a:lstStyle/>
          <a:p>
            <a:r>
              <a:rPr lang="en-US" dirty="0" smtClean="0">
                <a:latin typeface="Arial" pitchFamily="34" charset="0"/>
                <a:cs typeface="Arial" pitchFamily="34" charset="0"/>
              </a:rPr>
              <a:t>Module Details</a:t>
            </a:r>
            <a:endParaRPr lang="en-US" dirty="0">
              <a:latin typeface="Arial" pitchFamily="34" charset="0"/>
              <a:cs typeface="Arial" pitchFamily="34" charset="0"/>
            </a:endParaRPr>
          </a:p>
        </p:txBody>
      </p:sp>
      <p:sp>
        <p:nvSpPr>
          <p:cNvPr id="3" name="Content Placeholder 2"/>
          <p:cNvSpPr>
            <a:spLocks noGrp="1"/>
          </p:cNvSpPr>
          <p:nvPr>
            <p:ph idx="1"/>
          </p:nvPr>
        </p:nvSpPr>
        <p:spPr>
          <a:xfrm>
            <a:off x="1522414" y="1828800"/>
            <a:ext cx="9601200" cy="4552528"/>
          </a:xfrm>
        </p:spPr>
        <p:txBody>
          <a:bodyPr>
            <a:normAutofit/>
          </a:bodyPr>
          <a:lstStyle/>
          <a:p>
            <a:r>
              <a:rPr lang="en-US" sz="1800" b="1" dirty="0" smtClean="0">
                <a:latin typeface="Arial" panose="020B0604020202020204" pitchFamily="34" charset="0"/>
                <a:cs typeface="Arial" panose="020B0604020202020204" pitchFamily="34" charset="0"/>
              </a:rPr>
              <a:t>Cloud account setup</a:t>
            </a:r>
          </a:p>
          <a:p>
            <a:pPr marL="0" indent="0">
              <a:buNone/>
            </a:pPr>
            <a:r>
              <a:rPr lang="en-US" sz="18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a:t>
            </a:r>
            <a:r>
              <a:rPr lang="en-US" sz="1600" dirty="0" smtClean="0">
                <a:latin typeface="Arial" panose="020B0604020202020204" pitchFamily="34" charset="0"/>
                <a:cs typeface="Arial" panose="020B0604020202020204" pitchFamily="34" charset="0"/>
              </a:rPr>
              <a:t>n this module we’ll create our cloud account with required OS service on amazon ec2 cloud and set up private key for restricting it’s access.</a:t>
            </a:r>
          </a:p>
          <a:p>
            <a:r>
              <a:rPr lang="en-US" sz="1800" b="1" dirty="0" smtClean="0">
                <a:latin typeface="Arial" panose="020B0604020202020204" pitchFamily="34" charset="0"/>
                <a:cs typeface="Arial" panose="020B0604020202020204" pitchFamily="34" charset="0"/>
              </a:rPr>
              <a:t>Environment setup</a:t>
            </a:r>
          </a:p>
          <a:p>
            <a:pPr marL="0" indent="0">
              <a:buNone/>
            </a:pP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In this module we’ll install the tools required to do our project. We’ll install </a:t>
            </a:r>
          </a:p>
          <a:p>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Hadoop</a:t>
            </a:r>
          </a:p>
          <a:p>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Hive</a:t>
            </a:r>
          </a:p>
          <a:p>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Python</a:t>
            </a:r>
          </a:p>
          <a:p>
            <a:r>
              <a:rPr lang="en-US" sz="1800" b="1" dirty="0" smtClean="0">
                <a:latin typeface="Arial" panose="020B0604020202020204" pitchFamily="34" charset="0"/>
                <a:cs typeface="Arial" panose="020B0604020202020204" pitchFamily="34" charset="0"/>
              </a:rPr>
              <a:t>Twitter data retrieval</a:t>
            </a:r>
          </a:p>
          <a:p>
            <a:pPr marL="0" indent="0">
              <a:buNone/>
            </a:pPr>
            <a:r>
              <a:rPr lang="en-US" sz="1600" dirty="0" smtClean="0">
                <a:latin typeface="Arial" panose="020B0604020202020204" pitchFamily="34" charset="0"/>
                <a:cs typeface="Arial" panose="020B0604020202020204" pitchFamily="34" charset="0"/>
              </a:rPr>
              <a:t>In this module we’ll perform steps to retrieve twitter data from twitter </a:t>
            </a:r>
            <a:r>
              <a:rPr lang="en-US" sz="1600" dirty="0" err="1" smtClean="0">
                <a:latin typeface="Arial" panose="020B0604020202020204" pitchFamily="34" charset="0"/>
                <a:cs typeface="Arial" panose="020B0604020202020204" pitchFamily="34" charset="0"/>
              </a:rPr>
              <a:t>api</a:t>
            </a:r>
            <a:r>
              <a:rPr lang="en-US" sz="1600" dirty="0" smtClean="0">
                <a:latin typeface="Arial" panose="020B0604020202020204" pitchFamily="34" charset="0"/>
                <a:cs typeface="Arial" panose="020B0604020202020204" pitchFamily="34" charset="0"/>
              </a:rPr>
              <a:t>. First we’ll create account and then create twitter application and use it’s </a:t>
            </a:r>
            <a:r>
              <a:rPr lang="en-US" sz="1600" dirty="0" err="1" smtClean="0">
                <a:latin typeface="Arial" panose="020B0604020202020204" pitchFamily="34" charset="0"/>
                <a:cs typeface="Arial" panose="020B0604020202020204" pitchFamily="34" charset="0"/>
              </a:rPr>
              <a:t>url</a:t>
            </a:r>
            <a:r>
              <a:rPr lang="en-US" sz="1600" dirty="0" smtClean="0">
                <a:latin typeface="Arial" panose="020B0604020202020204" pitchFamily="34" charset="0"/>
                <a:cs typeface="Arial" panose="020B0604020202020204" pitchFamily="34" charset="0"/>
              </a:rPr>
              <a:t> to retrieve tweets in our Hadoop(</a:t>
            </a:r>
            <a:r>
              <a:rPr lang="en-US" sz="1600" dirty="0" err="1" smtClean="0">
                <a:latin typeface="Arial" panose="020B0604020202020204" pitchFamily="34" charset="0"/>
                <a:cs typeface="Arial" panose="020B0604020202020204" pitchFamily="34" charset="0"/>
              </a:rPr>
              <a:t>hdfs</a:t>
            </a:r>
            <a:r>
              <a:rPr lang="en-US" sz="1600" dirty="0" smtClean="0">
                <a:latin typeface="Arial" panose="020B0604020202020204" pitchFamily="34" charset="0"/>
                <a:cs typeface="Arial" panose="020B0604020202020204" pitchFamily="34" charset="0"/>
              </a:rPr>
              <a:t>) storage.</a:t>
            </a: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346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1884" y="476672"/>
            <a:ext cx="9601200" cy="4552528"/>
          </a:xfrm>
        </p:spPr>
        <p:txBody>
          <a:bodyPr>
            <a:normAutofit/>
          </a:bodyPr>
          <a:lstStyle/>
          <a:p>
            <a:r>
              <a:rPr lang="en-US" sz="1800" b="1" dirty="0" smtClean="0">
                <a:latin typeface="Arial" panose="020B0604020202020204" pitchFamily="34" charset="0"/>
                <a:cs typeface="Arial" panose="020B0604020202020204" pitchFamily="34" charset="0"/>
              </a:rPr>
              <a:t>Polarity analysis</a:t>
            </a:r>
          </a:p>
          <a:p>
            <a:pPr marL="0" indent="0">
              <a:buNone/>
            </a:pPr>
            <a:r>
              <a:rPr lang="en-US" sz="1800" b="1"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In this module we’ll run our python code on retrieved twitter data to perform polarity analysis which will give us idea about sentiments of people towards a particular topic.</a:t>
            </a:r>
          </a:p>
          <a:p>
            <a:pPr marL="0" indent="0">
              <a:buNone/>
            </a:pP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597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EE56-5ACD-47A3-8DAE-BAA0930151E5}"/>
              </a:ext>
            </a:extLst>
          </p:cNvPr>
          <p:cNvSpPr>
            <a:spLocks noGrp="1"/>
          </p:cNvSpPr>
          <p:nvPr>
            <p:ph type="title"/>
          </p:nvPr>
        </p:nvSpPr>
        <p:spPr/>
        <p:txBody>
          <a:bodyPr/>
          <a:lstStyle/>
          <a:p>
            <a:r>
              <a:rPr lang="en-US" dirty="0" smtClean="0">
                <a:latin typeface="Arial" pitchFamily="34" charset="0"/>
                <a:cs typeface="Arial" pitchFamily="34" charset="0"/>
              </a:rPr>
              <a:t>Hardware Requirements</a:t>
            </a:r>
            <a:endParaRPr lang="en-US" dirty="0">
              <a:latin typeface="Arial" pitchFamily="34" charset="0"/>
              <a:cs typeface="Arial" pitchFamily="34" charset="0"/>
            </a:endParaRPr>
          </a:p>
        </p:txBody>
      </p:sp>
      <p:sp>
        <p:nvSpPr>
          <p:cNvPr id="3" name="Content Placeholder 2"/>
          <p:cNvSpPr>
            <a:spLocks noGrp="1"/>
          </p:cNvSpPr>
          <p:nvPr>
            <p:ph idx="1"/>
          </p:nvPr>
        </p:nvSpPr>
        <p:spPr>
          <a:xfrm>
            <a:off x="1522414" y="1828800"/>
            <a:ext cx="9601200" cy="4552528"/>
          </a:xfrm>
        </p:spPr>
        <p:txBody>
          <a:bodyPr>
            <a:normAutofit/>
          </a:bodyPr>
          <a:lstStyle/>
          <a:p>
            <a:pPr marL="0" indent="0">
              <a:buNone/>
            </a:pPr>
            <a:r>
              <a:rPr lang="en-US" sz="1800" b="1" dirty="0" smtClean="0">
                <a:latin typeface="Arial" panose="020B0604020202020204" pitchFamily="34" charset="0"/>
                <a:cs typeface="Arial" panose="020B0604020202020204" pitchFamily="34" charset="0"/>
              </a:rPr>
              <a:t>(Local System)</a:t>
            </a:r>
            <a:endParaRPr lang="en-US" sz="1800" b="1"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RAM: 8GB</a:t>
            </a:r>
          </a:p>
          <a:p>
            <a:r>
              <a:rPr lang="en-US" sz="1600" dirty="0" smtClean="0">
                <a:latin typeface="Arial" panose="020B0604020202020204" pitchFamily="34" charset="0"/>
                <a:cs typeface="Arial" panose="020B0604020202020204" pitchFamily="34" charset="0"/>
              </a:rPr>
              <a:t>Processor: Intel corei5 or more</a:t>
            </a:r>
          </a:p>
          <a:p>
            <a:r>
              <a:rPr lang="en-US" sz="1600" dirty="0" smtClean="0">
                <a:latin typeface="Arial" panose="020B0604020202020204" pitchFamily="34" charset="0"/>
                <a:cs typeface="Arial" panose="020B0604020202020204" pitchFamily="34" charset="0"/>
              </a:rPr>
              <a:t>Hard Disk: 512GB</a:t>
            </a:r>
          </a:p>
          <a:p>
            <a:r>
              <a:rPr lang="en-US" sz="1600" dirty="0" smtClean="0">
                <a:latin typeface="Arial" panose="020B0604020202020204" pitchFamily="34" charset="0"/>
                <a:cs typeface="Arial" panose="020B0604020202020204" pitchFamily="34" charset="0"/>
              </a:rPr>
              <a:t>Speed: 2GHZ </a:t>
            </a:r>
          </a:p>
          <a:p>
            <a:pPr marL="0" indent="0">
              <a:buNone/>
            </a:pPr>
            <a:r>
              <a:rPr lang="en-US" sz="1800" b="1" dirty="0" smtClean="0">
                <a:latin typeface="Arial" panose="020B0604020202020204" pitchFamily="34" charset="0"/>
                <a:cs typeface="Arial" panose="020B0604020202020204" pitchFamily="34" charset="0"/>
              </a:rPr>
              <a:t>(Cloud)</a:t>
            </a:r>
          </a:p>
          <a:p>
            <a:r>
              <a:rPr lang="en-US" sz="1600" dirty="0" smtClean="0">
                <a:latin typeface="Arial" panose="020B0604020202020204" pitchFamily="34" charset="0"/>
                <a:cs typeface="Arial" panose="020B0604020202020204" pitchFamily="34" charset="0"/>
              </a:rPr>
              <a:t>Amazon Ec2 or </a:t>
            </a:r>
            <a:r>
              <a:rPr lang="en-US" sz="1600" dirty="0" err="1" smtClean="0">
                <a:latin typeface="Arial" panose="020B0604020202020204" pitchFamily="34" charset="0"/>
                <a:cs typeface="Arial" panose="020B0604020202020204" pitchFamily="34" charset="0"/>
              </a:rPr>
              <a:t>Emr</a:t>
            </a:r>
            <a:r>
              <a:rPr lang="en-US" sz="1600" dirty="0" smtClean="0">
                <a:latin typeface="Arial" panose="020B0604020202020204" pitchFamily="34" charset="0"/>
                <a:cs typeface="Arial" panose="020B0604020202020204" pitchFamily="34" charset="0"/>
              </a:rPr>
              <a:t> cluster(minimum 1 system)</a:t>
            </a:r>
          </a:p>
          <a:p>
            <a:r>
              <a:rPr lang="en-US" sz="1600" dirty="0" smtClean="0">
                <a:latin typeface="Arial" panose="020B0604020202020204" pitchFamily="34" charset="0"/>
                <a:cs typeface="Arial" panose="020B0604020202020204" pitchFamily="34" charset="0"/>
              </a:rPr>
              <a:t>Ram : 1GB</a:t>
            </a:r>
          </a:p>
          <a:p>
            <a:r>
              <a:rPr lang="en-US" sz="1600" dirty="0" smtClean="0">
                <a:latin typeface="Arial" panose="020B0604020202020204" pitchFamily="34" charset="0"/>
                <a:cs typeface="Arial" panose="020B0604020202020204" pitchFamily="34" charset="0"/>
              </a:rPr>
              <a:t>Storage: 8GB</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265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EE56-5ACD-47A3-8DAE-BAA0930151E5}"/>
              </a:ext>
            </a:extLst>
          </p:cNvPr>
          <p:cNvSpPr>
            <a:spLocks noGrp="1"/>
          </p:cNvSpPr>
          <p:nvPr>
            <p:ph type="title"/>
          </p:nvPr>
        </p:nvSpPr>
        <p:spPr/>
        <p:txBody>
          <a:bodyPr/>
          <a:lstStyle/>
          <a:p>
            <a:r>
              <a:rPr lang="en-US" dirty="0" smtClean="0">
                <a:latin typeface="Arial" pitchFamily="34" charset="0"/>
                <a:cs typeface="Arial" pitchFamily="34" charset="0"/>
              </a:rPr>
              <a:t>Software Requirements</a:t>
            </a:r>
            <a:endParaRPr lang="en-US" dirty="0">
              <a:latin typeface="Arial" pitchFamily="34" charset="0"/>
              <a:cs typeface="Arial" pitchFamily="34" charset="0"/>
            </a:endParaRPr>
          </a:p>
        </p:txBody>
      </p:sp>
      <p:sp>
        <p:nvSpPr>
          <p:cNvPr id="3" name="Content Placeholder 2"/>
          <p:cNvSpPr>
            <a:spLocks noGrp="1"/>
          </p:cNvSpPr>
          <p:nvPr>
            <p:ph idx="1"/>
          </p:nvPr>
        </p:nvSpPr>
        <p:spPr>
          <a:xfrm>
            <a:off x="1522414" y="1828800"/>
            <a:ext cx="9601200" cy="4552528"/>
          </a:xfrm>
        </p:spPr>
        <p:txBody>
          <a:bodyPr>
            <a:normAutofit/>
          </a:bodyPr>
          <a:lstStyle/>
          <a:p>
            <a:r>
              <a:rPr lang="en-US" sz="1600" dirty="0" smtClean="0">
                <a:latin typeface="Arial" panose="020B0604020202020204" pitchFamily="34" charset="0"/>
                <a:cs typeface="Arial" panose="020B0604020202020204" pitchFamily="34" charset="0"/>
              </a:rPr>
              <a:t>Ubuntu 10 </a:t>
            </a:r>
            <a:r>
              <a:rPr lang="en-US" sz="1600" dirty="0" err="1" smtClean="0">
                <a:latin typeface="Arial" panose="020B0604020202020204" pitchFamily="34" charset="0"/>
                <a:cs typeface="Arial" panose="020B0604020202020204" pitchFamily="34" charset="0"/>
              </a:rPr>
              <a:t>Os</a:t>
            </a:r>
            <a:r>
              <a:rPr lang="en-US" sz="1600" dirty="0" smtClean="0">
                <a:latin typeface="Arial" panose="020B0604020202020204" pitchFamily="34" charset="0"/>
                <a:cs typeface="Arial" panose="020B0604020202020204" pitchFamily="34" charset="0"/>
              </a:rPr>
              <a:t>/Cent </a:t>
            </a:r>
            <a:r>
              <a:rPr lang="en-US" sz="1600" dirty="0" err="1" smtClean="0">
                <a:latin typeface="Arial" panose="020B0604020202020204" pitchFamily="34" charset="0"/>
                <a:cs typeface="Arial" panose="020B0604020202020204" pitchFamily="34" charset="0"/>
              </a:rPr>
              <a:t>Os</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Hadoop 2.0</a:t>
            </a:r>
          </a:p>
          <a:p>
            <a:r>
              <a:rPr lang="en-US" sz="1600" dirty="0" smtClean="0">
                <a:latin typeface="Arial" panose="020B0604020202020204" pitchFamily="34" charset="0"/>
                <a:cs typeface="Arial" panose="020B0604020202020204" pitchFamily="34" charset="0"/>
              </a:rPr>
              <a:t>Hive /</a:t>
            </a:r>
            <a:r>
              <a:rPr lang="en-US" sz="1600" dirty="0" err="1" smtClean="0">
                <a:latin typeface="Arial" panose="020B0604020202020204" pitchFamily="34" charset="0"/>
                <a:cs typeface="Arial" panose="020B0604020202020204" pitchFamily="34" charset="0"/>
              </a:rPr>
              <a:t>Imphala</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Python 2.7</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524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EE56-5ACD-47A3-8DAE-BAA0930151E5}"/>
              </a:ext>
            </a:extLst>
          </p:cNvPr>
          <p:cNvSpPr>
            <a:spLocks noGrp="1"/>
          </p:cNvSpPr>
          <p:nvPr>
            <p:ph type="title"/>
          </p:nvPr>
        </p:nvSpPr>
        <p:spPr/>
        <p:txBody>
          <a:bodyPr/>
          <a:lstStyle/>
          <a:p>
            <a:r>
              <a:rPr lang="en-US" dirty="0" smtClean="0">
                <a:latin typeface="Arial" pitchFamily="34" charset="0"/>
                <a:cs typeface="Arial" pitchFamily="34" charset="0"/>
              </a:rPr>
              <a:t>Module Progress</a:t>
            </a:r>
            <a:endParaRPr lang="en-US" dirty="0">
              <a:latin typeface="Arial" pitchFamily="34" charset="0"/>
              <a:cs typeface="Arial" pitchFamily="34" charset="0"/>
            </a:endParaRPr>
          </a:p>
        </p:txBody>
      </p:sp>
      <p:sp>
        <p:nvSpPr>
          <p:cNvPr id="3" name="Content Placeholder 2"/>
          <p:cNvSpPr>
            <a:spLocks noGrp="1"/>
          </p:cNvSpPr>
          <p:nvPr>
            <p:ph idx="1"/>
          </p:nvPr>
        </p:nvSpPr>
        <p:spPr>
          <a:xfrm>
            <a:off x="1522414" y="1828800"/>
            <a:ext cx="9601200" cy="4552528"/>
          </a:xfrm>
        </p:spPr>
        <p:txBody>
          <a:bodyPr>
            <a:normAutofit/>
          </a:bodyPr>
          <a:lstStyle/>
          <a:p>
            <a:r>
              <a:rPr lang="en-US" sz="1800" b="1" dirty="0" smtClean="0">
                <a:latin typeface="Arial" panose="020B0604020202020204" pitchFamily="34" charset="0"/>
                <a:cs typeface="Arial" panose="020B0604020202020204" pitchFamily="34" charset="0"/>
              </a:rPr>
              <a:t>Cloud account setup</a:t>
            </a:r>
          </a:p>
          <a:p>
            <a:pPr marL="0" indent="0">
              <a:buNone/>
            </a:pPr>
            <a:endParaRPr lang="en-US" sz="1800" b="1" dirty="0">
              <a:latin typeface="Arial" panose="020B0604020202020204" pitchFamily="34" charset="0"/>
              <a:cs typeface="Arial" panose="020B0604020202020204" pitchFamily="34" charset="0"/>
            </a:endParaRPr>
          </a:p>
        </p:txBody>
      </p:sp>
      <p:graphicFrame>
        <p:nvGraphicFramePr>
          <p:cNvPr id="6" name="Chart 5"/>
          <p:cNvGraphicFramePr/>
          <p:nvPr>
            <p:extLst>
              <p:ext uri="{D42A27DB-BD31-4B8C-83A1-F6EECF244321}">
                <p14:modId xmlns:p14="http://schemas.microsoft.com/office/powerpoint/2010/main" val="1514104300"/>
              </p:ext>
            </p:extLst>
          </p:nvPr>
        </p:nvGraphicFramePr>
        <p:xfrm>
          <a:off x="1197868" y="908720"/>
          <a:ext cx="9721079" cy="56250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569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3892" y="620688"/>
            <a:ext cx="9601200" cy="4552528"/>
          </a:xfrm>
        </p:spPr>
        <p:txBody>
          <a:bodyPr>
            <a:normAutofit/>
          </a:bodyPr>
          <a:lstStyle/>
          <a:p>
            <a:endParaRPr lang="en-US" sz="1800" b="1" dirty="0" smtClean="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rPr>
              <a:t>Environment Setup</a:t>
            </a:r>
          </a:p>
          <a:p>
            <a:pPr marL="0" indent="0">
              <a:buNone/>
            </a:pPr>
            <a:endParaRPr lang="en-US" sz="1800" b="1" dirty="0">
              <a:latin typeface="Arial" panose="020B0604020202020204" pitchFamily="34" charset="0"/>
              <a:cs typeface="Arial" panose="020B0604020202020204" pitchFamily="34" charset="0"/>
            </a:endParaRPr>
          </a:p>
        </p:txBody>
      </p:sp>
      <p:graphicFrame>
        <p:nvGraphicFramePr>
          <p:cNvPr id="8" name="Chart 7"/>
          <p:cNvGraphicFramePr/>
          <p:nvPr>
            <p:extLst>
              <p:ext uri="{D42A27DB-BD31-4B8C-83A1-F6EECF244321}">
                <p14:modId xmlns:p14="http://schemas.microsoft.com/office/powerpoint/2010/main" val="4199738191"/>
              </p:ext>
            </p:extLst>
          </p:nvPr>
        </p:nvGraphicFramePr>
        <p:xfrm>
          <a:off x="2031471" y="720372"/>
          <a:ext cx="8125883" cy="54172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119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EE56-5ACD-47A3-8DAE-BAA0930151E5}"/>
              </a:ext>
            </a:extLst>
          </p:cNvPr>
          <p:cNvSpPr>
            <a:spLocks noGrp="1"/>
          </p:cNvSpPr>
          <p:nvPr>
            <p:ph type="title"/>
          </p:nvPr>
        </p:nvSpPr>
        <p:spPr/>
        <p:txBody>
          <a:bodyPr/>
          <a:lstStyle/>
          <a:p>
            <a:r>
              <a:rPr lang="en-US" dirty="0" smtClean="0">
                <a:latin typeface="Arial" pitchFamily="34" charset="0"/>
                <a:cs typeface="Arial" pitchFamily="34" charset="0"/>
              </a:rPr>
              <a:t>Index</a:t>
            </a:r>
            <a:endParaRPr lang="en-US"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ED05BA36-30B6-42D8-82C9-C62A3F36FFA1}"/>
              </a:ext>
            </a:extLst>
          </p:cNvPr>
          <p:cNvSpPr>
            <a:spLocks noGrp="1"/>
          </p:cNvSpPr>
          <p:nvPr>
            <p:ph idx="1"/>
          </p:nvPr>
        </p:nvSpPr>
        <p:spPr>
          <a:xfrm>
            <a:off x="1522414" y="1828800"/>
            <a:ext cx="9601200" cy="4768552"/>
          </a:xfrm>
        </p:spPr>
        <p:txBody>
          <a:bodyPr>
            <a:normAutofit fontScale="92500" lnSpcReduction="20000"/>
          </a:bodyPr>
          <a:lstStyle/>
          <a:p>
            <a:endParaRPr lang="en-US" dirty="0"/>
          </a:p>
          <a:p>
            <a:r>
              <a:rPr lang="en-US" dirty="0" smtClean="0">
                <a:latin typeface="Arial" pitchFamily="34" charset="0"/>
                <a:cs typeface="Arial" pitchFamily="34" charset="0"/>
              </a:rPr>
              <a:t>Introduction </a:t>
            </a:r>
          </a:p>
          <a:p>
            <a:r>
              <a:rPr lang="en-US" dirty="0" smtClean="0">
                <a:latin typeface="Arial" pitchFamily="34" charset="0"/>
                <a:cs typeface="Arial" pitchFamily="34" charset="0"/>
              </a:rPr>
              <a:t>literature Survey</a:t>
            </a:r>
          </a:p>
          <a:p>
            <a:r>
              <a:rPr lang="en-US" dirty="0" smtClean="0">
                <a:latin typeface="Arial" pitchFamily="34" charset="0"/>
                <a:cs typeface="Arial" pitchFamily="34" charset="0"/>
              </a:rPr>
              <a:t>Problem Statement</a:t>
            </a:r>
          </a:p>
          <a:p>
            <a:r>
              <a:rPr lang="en-US" dirty="0" smtClean="0">
                <a:latin typeface="Arial" pitchFamily="34" charset="0"/>
                <a:cs typeface="Arial" pitchFamily="34" charset="0"/>
              </a:rPr>
              <a:t>Proposed Methodology</a:t>
            </a:r>
          </a:p>
          <a:p>
            <a:r>
              <a:rPr lang="en-US" dirty="0" smtClean="0">
                <a:latin typeface="Arial" pitchFamily="34" charset="0"/>
                <a:cs typeface="Arial" pitchFamily="34" charset="0"/>
              </a:rPr>
              <a:t>Brief Module details</a:t>
            </a:r>
          </a:p>
          <a:p>
            <a:r>
              <a:rPr lang="en-US" dirty="0" smtClean="0">
                <a:latin typeface="Arial" pitchFamily="34" charset="0"/>
                <a:cs typeface="Arial" pitchFamily="34" charset="0"/>
              </a:rPr>
              <a:t>Hardware /Software Requirement</a:t>
            </a:r>
          </a:p>
          <a:p>
            <a:r>
              <a:rPr lang="en-US" dirty="0" smtClean="0">
                <a:latin typeface="Arial" pitchFamily="34" charset="0"/>
                <a:cs typeface="Arial" pitchFamily="34" charset="0"/>
              </a:rPr>
              <a:t>Module Progress</a:t>
            </a:r>
          </a:p>
          <a:p>
            <a:r>
              <a:rPr lang="en-US" dirty="0" smtClean="0">
                <a:latin typeface="Arial" pitchFamily="34" charset="0"/>
                <a:cs typeface="Arial" pitchFamily="34" charset="0"/>
              </a:rPr>
              <a:t>Live Demo of implemented part</a:t>
            </a:r>
          </a:p>
          <a:p>
            <a:r>
              <a:rPr lang="en-US" dirty="0" smtClean="0">
                <a:latin typeface="Arial" pitchFamily="34" charset="0"/>
                <a:cs typeface="Arial" pitchFamily="34" charset="0"/>
              </a:rPr>
              <a:t>Conclusion</a:t>
            </a:r>
          </a:p>
          <a:p>
            <a:r>
              <a:rPr lang="en-US" dirty="0" smtClean="0">
                <a:latin typeface="Arial" pitchFamily="34" charset="0"/>
                <a:cs typeface="Arial" pitchFamily="34" charset="0"/>
              </a:rPr>
              <a:t>References</a:t>
            </a:r>
          </a:p>
          <a:p>
            <a:endParaRPr lang="en-US" dirty="0">
              <a:latin typeface="Arial" pitchFamily="34" charset="0"/>
              <a:cs typeface="Arial" pitchFamily="34" charset="0"/>
            </a:endParaRPr>
          </a:p>
        </p:txBody>
      </p:sp>
      <p:pic>
        <p:nvPicPr>
          <p:cNvPr id="5" name="Picture 4">
            <a:extLst>
              <a:ext uri="{FF2B5EF4-FFF2-40B4-BE49-F238E27FC236}">
                <a16:creationId xmlns:a16="http://schemas.microsoft.com/office/drawing/2014/main" id="{67647FDC-4C42-4481-9FE6-05DF8CFF7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056" y="0"/>
            <a:ext cx="2720340" cy="2266950"/>
          </a:xfrm>
          <a:prstGeom prst="rect">
            <a:avLst/>
          </a:prstGeom>
        </p:spPr>
      </p:pic>
    </p:spTree>
    <p:extLst>
      <p:ext uri="{BB962C8B-B14F-4D97-AF65-F5344CB8AC3E}">
        <p14:creationId xmlns:p14="http://schemas.microsoft.com/office/powerpoint/2010/main" val="108361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3892" y="620688"/>
            <a:ext cx="9601200" cy="5544616"/>
          </a:xfrm>
        </p:spPr>
        <p:txBody>
          <a:bodyPr>
            <a:normAutofit/>
          </a:bodyPr>
          <a:lstStyle/>
          <a:p>
            <a:endParaRPr lang="en-US" sz="1800" b="1" dirty="0" smtClean="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rPr>
              <a:t>Twitter data retrieval </a:t>
            </a:r>
          </a:p>
          <a:p>
            <a:pPr marL="0" indent="0">
              <a:buNone/>
            </a:pPr>
            <a:endParaRPr lang="en-US" sz="1800" b="1" dirty="0">
              <a:latin typeface="Arial" panose="020B0604020202020204" pitchFamily="34" charset="0"/>
              <a:cs typeface="Arial" panose="020B0604020202020204" pitchFamily="34" charset="0"/>
            </a:endParaRPr>
          </a:p>
        </p:txBody>
      </p:sp>
      <p:graphicFrame>
        <p:nvGraphicFramePr>
          <p:cNvPr id="5" name="Chart 4"/>
          <p:cNvGraphicFramePr/>
          <p:nvPr>
            <p:extLst>
              <p:ext uri="{D42A27DB-BD31-4B8C-83A1-F6EECF244321}">
                <p14:modId xmlns:p14="http://schemas.microsoft.com/office/powerpoint/2010/main" val="4125685668"/>
              </p:ext>
            </p:extLst>
          </p:nvPr>
        </p:nvGraphicFramePr>
        <p:xfrm>
          <a:off x="2031471" y="720372"/>
          <a:ext cx="8125883" cy="54172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963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3892" y="620688"/>
            <a:ext cx="9601200" cy="5544616"/>
          </a:xfrm>
        </p:spPr>
        <p:txBody>
          <a:bodyPr>
            <a:normAutofit/>
          </a:bodyPr>
          <a:lstStyle/>
          <a:p>
            <a:endParaRPr lang="en-US" sz="1800" b="1" dirty="0" smtClean="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rPr>
              <a:t>Polarity analysis </a:t>
            </a:r>
          </a:p>
          <a:p>
            <a:pPr marL="0" indent="0">
              <a:buNone/>
            </a:pPr>
            <a:endParaRPr lang="en-US" sz="1800" b="1" dirty="0">
              <a:latin typeface="Arial" panose="020B0604020202020204" pitchFamily="34" charset="0"/>
              <a:cs typeface="Arial" panose="020B0604020202020204" pitchFamily="34" charset="0"/>
            </a:endParaRPr>
          </a:p>
        </p:txBody>
      </p:sp>
      <p:graphicFrame>
        <p:nvGraphicFramePr>
          <p:cNvPr id="7" name="Chart 6"/>
          <p:cNvGraphicFramePr/>
          <p:nvPr>
            <p:extLst>
              <p:ext uri="{D42A27DB-BD31-4B8C-83A1-F6EECF244321}">
                <p14:modId xmlns:p14="http://schemas.microsoft.com/office/powerpoint/2010/main" val="2666212361"/>
              </p:ext>
            </p:extLst>
          </p:nvPr>
        </p:nvGraphicFramePr>
        <p:xfrm>
          <a:off x="2031471" y="720372"/>
          <a:ext cx="8125883" cy="54172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694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Live Demo of Implemented part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1800" dirty="0" smtClean="0">
                <a:latin typeface="Arial" panose="020B0604020202020204" pitchFamily="34" charset="0"/>
                <a:cs typeface="Arial" panose="020B0604020202020204" pitchFamily="34" charset="0"/>
              </a:rPr>
              <a:t>Amazon ec2 management console</a:t>
            </a:r>
          </a:p>
          <a:p>
            <a:pPr marL="0" indent="0">
              <a:buNone/>
            </a:pPr>
            <a:endParaRPr lang="en-US" sz="1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76" y="2204864"/>
            <a:ext cx="9001000" cy="4362538"/>
          </a:xfrm>
          <a:prstGeom prst="rect">
            <a:avLst/>
          </a:prstGeom>
        </p:spPr>
      </p:pic>
    </p:spTree>
    <p:extLst>
      <p:ext uri="{BB962C8B-B14F-4D97-AF65-F5344CB8AC3E}">
        <p14:creationId xmlns:p14="http://schemas.microsoft.com/office/powerpoint/2010/main" val="173982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3892" y="476672"/>
            <a:ext cx="9601200" cy="6048672"/>
          </a:xfrm>
        </p:spPr>
        <p:txBody>
          <a:bodyPr>
            <a:normAutofit/>
          </a:bodyPr>
          <a:lstStyle/>
          <a:p>
            <a:r>
              <a:rPr lang="en-US" sz="1800" dirty="0" smtClean="0">
                <a:latin typeface="Arial" panose="020B0604020202020204" pitchFamily="34" charset="0"/>
                <a:cs typeface="Arial" panose="020B0604020202020204" pitchFamily="34" charset="0"/>
              </a:rPr>
              <a:t>Putty window</a:t>
            </a:r>
          </a:p>
          <a:p>
            <a:pPr marL="0" indent="0">
              <a:buNone/>
            </a:pP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908" y="1241247"/>
            <a:ext cx="9289032" cy="5284097"/>
          </a:xfrm>
          <a:prstGeom prst="rect">
            <a:avLst/>
          </a:prstGeom>
        </p:spPr>
      </p:pic>
    </p:spTree>
    <p:extLst>
      <p:ext uri="{BB962C8B-B14F-4D97-AF65-F5344CB8AC3E}">
        <p14:creationId xmlns:p14="http://schemas.microsoft.com/office/powerpoint/2010/main" val="385356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4" y="476672"/>
            <a:ext cx="9601200" cy="5832648"/>
          </a:xfrm>
        </p:spPr>
        <p:txBody>
          <a:bodyPr>
            <a:normAutofit/>
          </a:bodyPr>
          <a:lstStyle/>
          <a:p>
            <a:r>
              <a:rPr lang="en-US" sz="1800" dirty="0" smtClean="0">
                <a:latin typeface="Arial" panose="020B0604020202020204" pitchFamily="34" charset="0"/>
                <a:cs typeface="Arial" panose="020B0604020202020204" pitchFamily="34" charset="0"/>
              </a:rPr>
              <a:t>Connection to cloud server through SSH</a:t>
            </a:r>
          </a:p>
          <a:p>
            <a:pPr marL="0" indent="0">
              <a:buNone/>
            </a:pP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916" y="908720"/>
            <a:ext cx="9073008" cy="5101076"/>
          </a:xfrm>
          <a:prstGeom prst="rect">
            <a:avLst/>
          </a:prstGeom>
        </p:spPr>
      </p:pic>
    </p:spTree>
    <p:extLst>
      <p:ext uri="{BB962C8B-B14F-4D97-AF65-F5344CB8AC3E}">
        <p14:creationId xmlns:p14="http://schemas.microsoft.com/office/powerpoint/2010/main" val="364405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3892" y="476672"/>
            <a:ext cx="9601200" cy="5904656"/>
          </a:xfrm>
        </p:spPr>
        <p:txBody>
          <a:bodyPr>
            <a:normAutofit/>
          </a:bodyPr>
          <a:lstStyle/>
          <a:p>
            <a:r>
              <a:rPr lang="en-US" sz="1800" dirty="0" err="1" smtClean="0">
                <a:latin typeface="Arial" panose="020B0604020202020204" pitchFamily="34" charset="0"/>
                <a:cs typeface="Arial" panose="020B0604020202020204" pitchFamily="34" charset="0"/>
              </a:rPr>
              <a:t>WinSCP</a:t>
            </a:r>
            <a:r>
              <a:rPr lang="en-US" sz="1800" dirty="0" smtClean="0">
                <a:latin typeface="Arial" panose="020B0604020202020204" pitchFamily="34" charset="0"/>
                <a:cs typeface="Arial" panose="020B0604020202020204" pitchFamily="34" charset="0"/>
              </a:rPr>
              <a:t> window(used to exchange files between local system and cloud server</a:t>
            </a:r>
          </a:p>
          <a:p>
            <a:pPr marL="0" indent="0">
              <a:buNone/>
            </a:pP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953" y="1196752"/>
            <a:ext cx="9428972" cy="5301208"/>
          </a:xfrm>
          <a:prstGeom prst="rect">
            <a:avLst/>
          </a:prstGeom>
        </p:spPr>
      </p:pic>
    </p:spTree>
    <p:extLst>
      <p:ext uri="{BB962C8B-B14F-4D97-AF65-F5344CB8AC3E}">
        <p14:creationId xmlns:p14="http://schemas.microsoft.com/office/powerpoint/2010/main" val="240390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4" y="476672"/>
            <a:ext cx="9601200" cy="5904656"/>
          </a:xfrm>
        </p:spPr>
        <p:txBody>
          <a:bodyPr>
            <a:normAutofit/>
          </a:bodyPr>
          <a:lstStyle/>
          <a:p>
            <a:r>
              <a:rPr lang="en-US" sz="1800" dirty="0" smtClean="0">
                <a:latin typeface="Arial" panose="020B0604020202020204" pitchFamily="34" charset="0"/>
                <a:cs typeface="Arial" panose="020B0604020202020204" pitchFamily="34" charset="0"/>
              </a:rPr>
              <a:t>Hadoop version information</a:t>
            </a:r>
          </a:p>
          <a:p>
            <a:pPr marL="0" indent="0">
              <a:buNone/>
            </a:pP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224" y="1052735"/>
            <a:ext cx="9613389" cy="5404893"/>
          </a:xfrm>
          <a:prstGeom prst="rect">
            <a:avLst/>
          </a:prstGeom>
        </p:spPr>
      </p:pic>
    </p:spTree>
    <p:extLst>
      <p:ext uri="{BB962C8B-B14F-4D97-AF65-F5344CB8AC3E}">
        <p14:creationId xmlns:p14="http://schemas.microsoft.com/office/powerpoint/2010/main" val="227163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4" y="548680"/>
            <a:ext cx="9601200" cy="5832648"/>
          </a:xfrm>
        </p:spPr>
        <p:txBody>
          <a:bodyPr/>
          <a:lstStyle/>
          <a:p>
            <a:r>
              <a:rPr lang="en-US" dirty="0" smtClean="0">
                <a:latin typeface="Arial" panose="020B0604020202020204" pitchFamily="34" charset="0"/>
                <a:cs typeface="Arial" panose="020B0604020202020204" pitchFamily="34" charset="0"/>
              </a:rPr>
              <a:t>Hadoop window</a:t>
            </a: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976" y="1160647"/>
            <a:ext cx="9964012" cy="5256584"/>
          </a:xfrm>
          <a:prstGeom prst="rect">
            <a:avLst/>
          </a:prstGeom>
        </p:spPr>
      </p:pic>
    </p:spTree>
    <p:extLst>
      <p:ext uri="{BB962C8B-B14F-4D97-AF65-F5344CB8AC3E}">
        <p14:creationId xmlns:p14="http://schemas.microsoft.com/office/powerpoint/2010/main" val="257800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4" y="548680"/>
            <a:ext cx="9601200" cy="5471120"/>
          </a:xfrm>
        </p:spPr>
        <p:txBody>
          <a:bodyPr/>
          <a:lstStyle/>
          <a:p>
            <a:r>
              <a:rPr lang="en-US" dirty="0" err="1" smtClean="0">
                <a:latin typeface="Arial" panose="020B0604020202020204" pitchFamily="34" charset="0"/>
                <a:cs typeface="Arial" panose="020B0604020202020204" pitchFamily="34" charset="0"/>
              </a:rPr>
              <a:t>Datanode</a:t>
            </a:r>
            <a:r>
              <a:rPr lang="en-US" dirty="0" smtClean="0">
                <a:latin typeface="Arial" panose="020B0604020202020204" pitchFamily="34" charset="0"/>
                <a:cs typeface="Arial" panose="020B0604020202020204" pitchFamily="34" charset="0"/>
              </a:rPr>
              <a:t> information</a:t>
            </a:r>
          </a:p>
          <a:p>
            <a:pPr marL="0" indent="0">
              <a:buNone/>
            </a:pPr>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906" y="1268760"/>
            <a:ext cx="10374215" cy="5085184"/>
          </a:xfrm>
          <a:prstGeom prst="rect">
            <a:avLst/>
          </a:prstGeom>
        </p:spPr>
      </p:pic>
    </p:spTree>
    <p:extLst>
      <p:ext uri="{BB962C8B-B14F-4D97-AF65-F5344CB8AC3E}">
        <p14:creationId xmlns:p14="http://schemas.microsoft.com/office/powerpoint/2010/main" val="231041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4" y="548680"/>
            <a:ext cx="9601200" cy="5832648"/>
          </a:xfrm>
        </p:spPr>
        <p:txBody>
          <a:bodyPr/>
          <a:lstStyle/>
          <a:p>
            <a:r>
              <a:rPr lang="en-US" dirty="0" smtClean="0">
                <a:latin typeface="Arial" panose="020B0604020202020204" pitchFamily="34" charset="0"/>
                <a:cs typeface="Arial" panose="020B0604020202020204" pitchFamily="34" charset="0"/>
              </a:rPr>
              <a:t>Hadoop file system</a:t>
            </a: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997" y="980728"/>
            <a:ext cx="9838828" cy="5531640"/>
          </a:xfrm>
          <a:prstGeom prst="rect">
            <a:avLst/>
          </a:prstGeom>
        </p:spPr>
      </p:pic>
    </p:spTree>
    <p:extLst>
      <p:ext uri="{BB962C8B-B14F-4D97-AF65-F5344CB8AC3E}">
        <p14:creationId xmlns:p14="http://schemas.microsoft.com/office/powerpoint/2010/main" val="90786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Introduction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r>
              <a:rPr lang="en-US" sz="1600" dirty="0">
                <a:latin typeface="Arial" panose="020B0604020202020204" pitchFamily="34" charset="0"/>
                <a:cs typeface="Arial" panose="020B0604020202020204" pitchFamily="34" charset="0"/>
              </a:rPr>
              <a:t>Twitter is a micro-blogging website that has become increasingly popular with the network community. Users update short messages, also known as Tweets, which are limited to 140 characters. Users update their personal opinions on many subjects, discuss current topics and write about life events through tweets. This platform is favored by many users because it has no political and economic restrictions and is easily available to large number of people. As the amount of users increase, micro-blogging platforms are becoming a place to find strong viewpoints and sentiment. People use twitter to forecast and analyze in a lot of different areas. For example, people have already forecasted the stock market success by using data from </a:t>
            </a:r>
            <a:r>
              <a:rPr lang="en-US" sz="1600" dirty="0" smtClean="0">
                <a:latin typeface="Arial" panose="020B0604020202020204" pitchFamily="34" charset="0"/>
                <a:cs typeface="Arial" panose="020B0604020202020204" pitchFamily="34" charset="0"/>
              </a:rPr>
              <a:t>Twitter. </a:t>
            </a:r>
            <a:r>
              <a:rPr lang="en-US" sz="1600" dirty="0">
                <a:latin typeface="Arial" panose="020B0604020202020204" pitchFamily="34" charset="0"/>
                <a:cs typeface="Arial" panose="020B0604020202020204" pitchFamily="34" charset="0"/>
              </a:rPr>
              <a:t>People use Twitter to forecast popularity and sales revenue of electronic products. From these case studies, we can know that Twitter is really useful for predicting products, services, or markets. It is one important reason why Twitter is taken into consideration to predict how people think about the popularity of day to day products. Another reason is because Twitter serves as a worthy platform for sentiment analysis due to its large user base with people across the world having different perspective. Twitter contains enormous amount of tweets, with millions being added every day. This can be easily collected through its APIs, which makes it easy to build a training set.</a:t>
            </a:r>
          </a:p>
        </p:txBody>
      </p:sp>
    </p:spTree>
    <p:extLst>
      <p:ext uri="{BB962C8B-B14F-4D97-AF65-F5344CB8AC3E}">
        <p14:creationId xmlns:p14="http://schemas.microsoft.com/office/powerpoint/2010/main" val="83392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4" y="548680"/>
            <a:ext cx="9601200" cy="5832648"/>
          </a:xfrm>
        </p:spPr>
        <p:txBody>
          <a:bodyPr/>
          <a:lstStyle/>
          <a:p>
            <a:r>
              <a:rPr lang="en-US" dirty="0" smtClean="0">
                <a:latin typeface="Arial" panose="020B0604020202020204" pitchFamily="34" charset="0"/>
                <a:cs typeface="Arial" panose="020B0604020202020204" pitchFamily="34" charset="0"/>
              </a:rPr>
              <a:t>Hadoop job management window</a:t>
            </a: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864" y="1051799"/>
            <a:ext cx="9479344" cy="5329529"/>
          </a:xfrm>
          <a:prstGeom prst="rect">
            <a:avLst/>
          </a:prstGeom>
        </p:spPr>
      </p:pic>
    </p:spTree>
    <p:extLst>
      <p:ext uri="{BB962C8B-B14F-4D97-AF65-F5344CB8AC3E}">
        <p14:creationId xmlns:p14="http://schemas.microsoft.com/office/powerpoint/2010/main" val="204931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EE56-5ACD-47A3-8DAE-BAA0930151E5}"/>
              </a:ext>
            </a:extLst>
          </p:cNvPr>
          <p:cNvSpPr>
            <a:spLocks noGrp="1"/>
          </p:cNvSpPr>
          <p:nvPr>
            <p:ph type="title"/>
          </p:nvPr>
        </p:nvSpPr>
        <p:spPr/>
        <p:txBody>
          <a:bodyPr/>
          <a:lstStyle/>
          <a:p>
            <a:r>
              <a:rPr lang="en-US" dirty="0" smtClean="0">
                <a:latin typeface="Arial" pitchFamily="34" charset="0"/>
                <a:cs typeface="Arial" pitchFamily="34" charset="0"/>
              </a:rPr>
              <a:t>Conclusion</a:t>
            </a:r>
            <a:endParaRPr lang="en-US" dirty="0">
              <a:latin typeface="Arial" pitchFamily="34" charset="0"/>
              <a:cs typeface="Arial" pitchFamily="34" charset="0"/>
            </a:endParaRPr>
          </a:p>
        </p:txBody>
      </p:sp>
      <p:sp>
        <p:nvSpPr>
          <p:cNvPr id="3" name="Content Placeholder 2"/>
          <p:cNvSpPr>
            <a:spLocks noGrp="1"/>
          </p:cNvSpPr>
          <p:nvPr>
            <p:ph idx="1"/>
          </p:nvPr>
        </p:nvSpPr>
        <p:spPr>
          <a:xfrm>
            <a:off x="1522414" y="1828800"/>
            <a:ext cx="9601200" cy="4552528"/>
          </a:xfrm>
        </p:spPr>
        <p:txBody>
          <a:bodyPr>
            <a:normAutofit/>
          </a:bodyPr>
          <a:lstStyle/>
          <a:p>
            <a:r>
              <a:rPr lang="en-IN" altLang="en-US" sz="1600" dirty="0">
                <a:latin typeface="Arial" panose="020B0604020202020204" pitchFamily="34" charset="0"/>
                <a:cs typeface="Arial" panose="020B0604020202020204" pitchFamily="34" charset="0"/>
              </a:rPr>
              <a:t>We investigated two kinds of models: Baseline and Feature based models and </a:t>
            </a:r>
            <a:r>
              <a:rPr lang="en-IN" altLang="en-US" sz="1600" dirty="0" smtClean="0">
                <a:latin typeface="Arial" panose="020B0604020202020204" pitchFamily="34" charset="0"/>
                <a:cs typeface="Arial" panose="020B0604020202020204" pitchFamily="34" charset="0"/>
              </a:rPr>
              <a:t>demonstrate </a:t>
            </a:r>
            <a:r>
              <a:rPr lang="en-IN" altLang="en-US" sz="1600" dirty="0">
                <a:latin typeface="Arial" panose="020B0604020202020204" pitchFamily="34" charset="0"/>
                <a:cs typeface="Arial" panose="020B0604020202020204" pitchFamily="34" charset="0"/>
              </a:rPr>
              <a:t>that combination of both these models perform the best.</a:t>
            </a:r>
          </a:p>
          <a:p>
            <a:r>
              <a:rPr lang="en-IN" altLang="en-US" sz="1600" dirty="0">
                <a:latin typeface="Arial" panose="020B0604020202020204" pitchFamily="34" charset="0"/>
                <a:cs typeface="Arial" panose="020B0604020202020204" pitchFamily="34" charset="0"/>
              </a:rPr>
              <a:t>For our feature based approach, feature analysis reveals that the most important features are those that combine the prior polarity of words and their parts-of-speech tags.</a:t>
            </a:r>
          </a:p>
          <a:p>
            <a:pPr marL="0" indent="0">
              <a:buNone/>
            </a:pP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1603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EE56-5ACD-47A3-8DAE-BAA0930151E5}"/>
              </a:ext>
            </a:extLst>
          </p:cNvPr>
          <p:cNvSpPr>
            <a:spLocks noGrp="1"/>
          </p:cNvSpPr>
          <p:nvPr>
            <p:ph type="title"/>
          </p:nvPr>
        </p:nvSpPr>
        <p:spPr/>
        <p:txBody>
          <a:bodyPr/>
          <a:lstStyle/>
          <a:p>
            <a:r>
              <a:rPr lang="en-US" dirty="0" smtClean="0">
                <a:latin typeface="Arial" pitchFamily="34" charset="0"/>
                <a:cs typeface="Arial" pitchFamily="34" charset="0"/>
              </a:rPr>
              <a:t>References</a:t>
            </a:r>
            <a:endParaRPr lang="en-US" dirty="0">
              <a:latin typeface="Arial" pitchFamily="34" charset="0"/>
              <a:cs typeface="Arial" pitchFamily="34" charset="0"/>
            </a:endParaRPr>
          </a:p>
        </p:txBody>
      </p:sp>
      <p:sp>
        <p:nvSpPr>
          <p:cNvPr id="3" name="Content Placeholder 2"/>
          <p:cNvSpPr>
            <a:spLocks noGrp="1"/>
          </p:cNvSpPr>
          <p:nvPr>
            <p:ph idx="1"/>
          </p:nvPr>
        </p:nvSpPr>
        <p:spPr>
          <a:xfrm>
            <a:off x="1522414" y="1828800"/>
            <a:ext cx="9601200" cy="4552528"/>
          </a:xfrm>
        </p:spPr>
        <p:txBody>
          <a:bodyPr>
            <a:normAutofit/>
          </a:bodyPr>
          <a:lstStyle/>
          <a:p>
            <a:r>
              <a:rPr lang="en-US" sz="1600" dirty="0">
                <a:latin typeface="Arial" panose="020B0604020202020204" pitchFamily="34" charset="0"/>
                <a:cs typeface="Arial" panose="020B0604020202020204" pitchFamily="34" charset="0"/>
              </a:rPr>
              <a:t>1] </a:t>
            </a:r>
            <a:r>
              <a:rPr lang="en-US" sz="1600" dirty="0" err="1">
                <a:latin typeface="Arial" panose="020B0604020202020204" pitchFamily="34" charset="0"/>
                <a:cs typeface="Arial" panose="020B0604020202020204" pitchFamily="34" charset="0"/>
              </a:rPr>
              <a:t>Geetika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Gautam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Divakar</a:t>
            </a:r>
            <a:r>
              <a:rPr lang="en-US" sz="1600" dirty="0">
                <a:latin typeface="Arial" panose="020B0604020202020204" pitchFamily="34" charset="0"/>
                <a:cs typeface="Arial" panose="020B0604020202020204" pitchFamily="34" charset="0"/>
              </a:rPr>
              <a:t> Yadav, “</a:t>
            </a:r>
            <a:r>
              <a:rPr lang="en-US" sz="1600" i="1" dirty="0">
                <a:latin typeface="Arial" panose="020B0604020202020204" pitchFamily="34" charset="0"/>
                <a:cs typeface="Arial" panose="020B0604020202020204" pitchFamily="34" charset="0"/>
              </a:rPr>
              <a:t>Sentiment Analysis of Twitter Data Using Machine Learning Approaches and Semantic Analysis</a:t>
            </a:r>
            <a:r>
              <a:rPr lang="en-US" sz="1600" dirty="0">
                <a:latin typeface="Arial" panose="020B0604020202020204" pitchFamily="34" charset="0"/>
                <a:cs typeface="Arial" panose="020B0604020202020204" pitchFamily="34" charset="0"/>
              </a:rPr>
              <a:t>”</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IEEE 2014. </a:t>
            </a:r>
          </a:p>
          <a:p>
            <a:r>
              <a:rPr lang="en-US" sz="1600" dirty="0">
                <a:latin typeface="Arial" panose="020B0604020202020204" pitchFamily="34" charset="0"/>
                <a:cs typeface="Arial" panose="020B0604020202020204" pitchFamily="34" charset="0"/>
              </a:rPr>
              <a:t>[2] </a:t>
            </a:r>
            <a:r>
              <a:rPr lang="en-US" sz="1600" dirty="0" err="1">
                <a:latin typeface="Arial" panose="020B0604020202020204" pitchFamily="34" charset="0"/>
                <a:cs typeface="Arial" panose="020B0604020202020204" pitchFamily="34" charset="0"/>
              </a:rPr>
              <a:t>Neethu</a:t>
            </a:r>
            <a:r>
              <a:rPr lang="en-US" sz="1600" dirty="0">
                <a:latin typeface="Arial" panose="020B0604020202020204" pitchFamily="34" charset="0"/>
                <a:cs typeface="Arial" panose="020B0604020202020204" pitchFamily="34" charset="0"/>
              </a:rPr>
              <a:t> M S, </a:t>
            </a:r>
            <a:r>
              <a:rPr lang="en-US" sz="1600" dirty="0" err="1">
                <a:latin typeface="Arial" panose="020B0604020202020204" pitchFamily="34" charset="0"/>
                <a:cs typeface="Arial" panose="020B0604020202020204" pitchFamily="34" charset="0"/>
              </a:rPr>
              <a:t>Rajasree</a:t>
            </a:r>
            <a:r>
              <a:rPr lang="en-US" sz="1600" dirty="0">
                <a:latin typeface="Arial" panose="020B0604020202020204" pitchFamily="34" charset="0"/>
                <a:cs typeface="Arial" panose="020B0604020202020204" pitchFamily="34" charset="0"/>
              </a:rPr>
              <a:t> R, “</a:t>
            </a:r>
            <a:r>
              <a:rPr lang="en-US" sz="1600" i="1" dirty="0">
                <a:latin typeface="Arial" panose="020B0604020202020204" pitchFamily="34" charset="0"/>
                <a:cs typeface="Arial" panose="020B0604020202020204" pitchFamily="34" charset="0"/>
              </a:rPr>
              <a:t>Sentiment Analysis in Twitter using Machine Learning Techniques</a:t>
            </a:r>
            <a:r>
              <a:rPr lang="en-US" sz="1600" dirty="0">
                <a:latin typeface="Arial" panose="020B0604020202020204" pitchFamily="34" charset="0"/>
                <a:cs typeface="Arial" panose="020B0604020202020204" pitchFamily="34" charset="0"/>
              </a:rPr>
              <a:t>”. IEEE 2013. </a:t>
            </a:r>
          </a:p>
          <a:p>
            <a:r>
              <a:rPr lang="en-US" sz="1600" dirty="0">
                <a:latin typeface="Arial" panose="020B0604020202020204" pitchFamily="34" charset="0"/>
                <a:cs typeface="Arial" panose="020B0604020202020204" pitchFamily="34" charset="0"/>
              </a:rPr>
              <a:t>[3] B. </a:t>
            </a:r>
            <a:r>
              <a:rPr lang="en-US" sz="1600" dirty="0" err="1">
                <a:latin typeface="Arial" panose="020B0604020202020204" pitchFamily="34" charset="0"/>
                <a:cs typeface="Arial" panose="020B0604020202020204" pitchFamily="34" charset="0"/>
              </a:rPr>
              <a:t>Gokulkrishnan</a:t>
            </a:r>
            <a:r>
              <a:rPr lang="en-US" sz="1600" dirty="0">
                <a:latin typeface="Arial" panose="020B0604020202020204" pitchFamily="34" charset="0"/>
                <a:cs typeface="Arial" panose="020B0604020202020204" pitchFamily="34" charset="0"/>
              </a:rPr>
              <a:t>, P. </a:t>
            </a:r>
            <a:r>
              <a:rPr lang="en-US" sz="1600" dirty="0" err="1">
                <a:latin typeface="Arial" panose="020B0604020202020204" pitchFamily="34" charset="0"/>
                <a:cs typeface="Arial" panose="020B0604020202020204" pitchFamily="34" charset="0"/>
              </a:rPr>
              <a:t>Priyanthan</a:t>
            </a:r>
            <a:r>
              <a:rPr lang="en-US" sz="1600" dirty="0">
                <a:latin typeface="Arial" panose="020B0604020202020204" pitchFamily="34" charset="0"/>
                <a:cs typeface="Arial" panose="020B0604020202020204" pitchFamily="34" charset="0"/>
              </a:rPr>
              <a:t>, T. </a:t>
            </a:r>
            <a:r>
              <a:rPr lang="en-US" sz="1600" dirty="0" err="1">
                <a:latin typeface="Arial" panose="020B0604020202020204" pitchFamily="34" charset="0"/>
                <a:cs typeface="Arial" panose="020B0604020202020204" pitchFamily="34" charset="0"/>
              </a:rPr>
              <a:t>Ragavan</a:t>
            </a:r>
            <a:r>
              <a:rPr lang="en-US" sz="1600" dirty="0">
                <a:latin typeface="Arial" panose="020B0604020202020204" pitchFamily="34" charset="0"/>
                <a:cs typeface="Arial" panose="020B0604020202020204" pitchFamily="34" charset="0"/>
              </a:rPr>
              <a:t>, N. </a:t>
            </a:r>
            <a:r>
              <a:rPr lang="en-US" sz="1600" dirty="0" err="1">
                <a:latin typeface="Arial" panose="020B0604020202020204" pitchFamily="34" charset="0"/>
                <a:cs typeface="Arial" panose="020B0604020202020204" pitchFamily="34" charset="0"/>
              </a:rPr>
              <a:t>Prasath</a:t>
            </a:r>
            <a:r>
              <a:rPr lang="en-US" sz="1600" dirty="0">
                <a:latin typeface="Arial" panose="020B0604020202020204" pitchFamily="34" charset="0"/>
                <a:cs typeface="Arial" panose="020B0604020202020204" pitchFamily="34" charset="0"/>
              </a:rPr>
              <a:t> and A. </a:t>
            </a:r>
            <a:r>
              <a:rPr lang="en-US" sz="1600" dirty="0" err="1">
                <a:latin typeface="Arial" panose="020B0604020202020204" pitchFamily="34" charset="0"/>
                <a:cs typeface="Arial" panose="020B0604020202020204" pitchFamily="34" charset="0"/>
              </a:rPr>
              <a:t>Perera</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Opinion Mining and Sentiment Analysis on a Twitter Data Stream</a:t>
            </a:r>
            <a:r>
              <a:rPr lang="en-US" sz="1600" dirty="0">
                <a:latin typeface="Arial" panose="020B0604020202020204" pitchFamily="34" charset="0"/>
                <a:cs typeface="Arial" panose="020B0604020202020204" pitchFamily="34" charset="0"/>
              </a:rPr>
              <a:t>”. IEEE 2012. </a:t>
            </a:r>
          </a:p>
          <a:p>
            <a:r>
              <a:rPr lang="en-US" sz="1600" dirty="0">
                <a:latin typeface="Arial" panose="020B0604020202020204" pitchFamily="34" charset="0"/>
                <a:cs typeface="Arial" panose="020B0604020202020204" pitchFamily="34" charset="0"/>
              </a:rPr>
              <a:t>[4] http://twitter4j.org/en/ </a:t>
            </a:r>
          </a:p>
          <a:p>
            <a:r>
              <a:rPr lang="en-US" sz="1600" dirty="0">
                <a:latin typeface="Arial" panose="020B0604020202020204" pitchFamily="34" charset="0"/>
                <a:cs typeface="Arial" panose="020B0604020202020204" pitchFamily="34" charset="0"/>
              </a:rPr>
              <a:t>[5] https://en.wikipedia.org/wiki/Vector_quantization </a:t>
            </a:r>
          </a:p>
          <a:p>
            <a:pPr marL="0" indent="0">
              <a:buNone/>
            </a:pP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0119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9504" y="2667000"/>
            <a:ext cx="9601200" cy="4191000"/>
          </a:xfrm>
        </p:spPr>
        <p:txBody>
          <a:bodyPr>
            <a:normAutofit/>
          </a:bodyPr>
          <a:lstStyle/>
          <a:p>
            <a:pPr algn="ctr">
              <a:buNone/>
            </a:pPr>
            <a:r>
              <a:rPr lang="en-GB" sz="8800" dirty="0" smtClean="0">
                <a:solidFill>
                  <a:schemeClr val="accent1">
                    <a:lumMod val="75000"/>
                  </a:schemeClr>
                </a:solidFill>
              </a:rPr>
              <a:t>Thank You</a:t>
            </a:r>
            <a:endParaRPr lang="en-GB" sz="8800" dirty="0">
              <a:solidFill>
                <a:schemeClr val="accent1">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632E62"/>
                </a:solidFill>
                <a:latin typeface="Arial" pitchFamily="34" charset="0"/>
                <a:cs typeface="Arial" pitchFamily="34" charset="0"/>
              </a:rPr>
              <a:t>What is polarity analysis?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lgn="just">
              <a:buNone/>
            </a:pPr>
            <a:r>
              <a:rPr lang="en-US" sz="1600" dirty="0">
                <a:latin typeface="Arial" panose="020B0604020202020204" pitchFamily="34" charset="0"/>
                <a:cs typeface="Arial" panose="020B0604020202020204" pitchFamily="34" charset="0"/>
              </a:rPr>
              <a:t>Polarity Analysis is the process of ‘computationally’ determining whether a piece of writing is positive, negative or neutral. It’s also known as opinion mining, deriving the opinion or attitude of a speaker.</a:t>
            </a:r>
          </a:p>
          <a:p>
            <a:pPr marL="0" indent="0">
              <a:buNone/>
            </a:pPr>
            <a:endParaRPr lang="en-US" dirty="0"/>
          </a:p>
        </p:txBody>
      </p:sp>
    </p:spTree>
    <p:extLst>
      <p:ext uri="{BB962C8B-B14F-4D97-AF65-F5344CB8AC3E}">
        <p14:creationId xmlns:p14="http://schemas.microsoft.com/office/powerpoint/2010/main" val="224510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Literature Survey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2414" y="1828800"/>
            <a:ext cx="9601200" cy="4624536"/>
          </a:xfrm>
        </p:spPr>
        <p:txBody>
          <a:bodyPr>
            <a:normAutofit lnSpcReduction="10000"/>
          </a:bodyPr>
          <a:lstStyle/>
          <a:p>
            <a:r>
              <a:rPr lang="en-US" sz="1800" dirty="0" smtClean="0">
                <a:latin typeface="Arial" panose="020B0604020202020204" pitchFamily="34" charset="0"/>
                <a:cs typeface="Arial" panose="020B0604020202020204" pitchFamily="34" charset="0"/>
              </a:rPr>
              <a:t>Background work</a:t>
            </a:r>
          </a:p>
          <a:p>
            <a:pPr marL="0" indent="0" algn="just">
              <a:buNone/>
            </a:pPr>
            <a:r>
              <a:rPr lang="en-US" sz="1600" dirty="0">
                <a:latin typeface="Arial" panose="020B0604020202020204" pitchFamily="34" charset="0"/>
                <a:cs typeface="Arial" panose="020B0604020202020204" pitchFamily="34" charset="0"/>
              </a:rPr>
              <a:t>Sentiment analysis deals with identifying and classifying opinions or sentiments which are present in source text. Social media is generating a huge amount of sentiment rich data in the form of tweets, status updates, reviews and blog posts etc. Sentiment analysis of this user generated data is very useful in knowing the opinion of the crowd. Twitter sentiment analysis is arduous as compared to basic sentiment analysis due to the presence of slang words and misspellings. The maximum limit of characters that are allowed in Twitter is 140. Machine learning approach can be used for analyzing sentiments from the text. </a:t>
            </a:r>
            <a:endParaRPr lang="en-US" sz="1600" dirty="0" smtClean="0">
              <a:latin typeface="Arial" panose="020B0604020202020204" pitchFamily="34" charset="0"/>
              <a:cs typeface="Arial" panose="020B0604020202020204" pitchFamily="34" charset="0"/>
            </a:endParaRPr>
          </a:p>
          <a:p>
            <a:pPr marL="0" indent="0" algn="just">
              <a:buNone/>
            </a:pPr>
            <a:r>
              <a:rPr lang="en-US" sz="1600" dirty="0" smtClean="0">
                <a:latin typeface="Arial" panose="020B0604020202020204" pitchFamily="34" charset="0"/>
                <a:cs typeface="Arial" panose="020B0604020202020204" pitchFamily="34" charset="0"/>
              </a:rPr>
              <a:t>Some </a:t>
            </a:r>
            <a:r>
              <a:rPr lang="en-US" sz="1600" dirty="0">
                <a:latin typeface="Arial" panose="020B0604020202020204" pitchFamily="34" charset="0"/>
                <a:cs typeface="Arial" panose="020B0604020202020204" pitchFamily="34" charset="0"/>
              </a:rPr>
              <a:t>sentiment analysis are performed by analyzing the twitter posts about electronic products like cell phones, computers etc. using Machine Learning approach. By performing sentiment analysis in a specific domain, it is possible to identify the effect of domain information in sentiment classification. They presented a new feature vector for classifying the tweets as positive, negative or neutral and extract people’s opinion about </a:t>
            </a:r>
            <a:r>
              <a:rPr lang="en-US" sz="1600" dirty="0" smtClean="0">
                <a:latin typeface="Arial" panose="020B0604020202020204" pitchFamily="34" charset="0"/>
                <a:cs typeface="Arial" panose="020B0604020202020204" pitchFamily="34" charset="0"/>
              </a:rPr>
              <a:t>products. </a:t>
            </a:r>
          </a:p>
          <a:p>
            <a:pPr marL="0" indent="0" algn="just">
              <a:buNone/>
            </a:pPr>
            <a:r>
              <a:rPr lang="en-US" sz="1600" dirty="0" smtClean="0">
                <a:latin typeface="Arial" panose="020B0604020202020204" pitchFamily="34" charset="0"/>
                <a:cs typeface="Arial" panose="020B0604020202020204" pitchFamily="34" charset="0"/>
              </a:rPr>
              <a:t>Another </a:t>
            </a:r>
            <a:r>
              <a:rPr lang="en-US" sz="1600" dirty="0">
                <a:latin typeface="Arial" panose="020B0604020202020204" pitchFamily="34" charset="0"/>
                <a:cs typeface="Arial" panose="020B0604020202020204" pitchFamily="34" charset="0"/>
              </a:rPr>
              <a:t>research tried to pre-processed the dataset, after that extracted the adjective from the dataset that have substantial meaning which is called feature vector, then selected the feature vector list and thereafter applied machine learning algorithms such as Naïve-Bayes, Maximum Entropy and SVM along with the Semantic Orientation based Word-Net which extracts synonyms and relation for the content feature. At the end, they measured the performance of classifier in terms of recall, precision and </a:t>
            </a:r>
            <a:r>
              <a:rPr lang="en-US" sz="1600" dirty="0" smtClean="0">
                <a:latin typeface="Arial" panose="020B0604020202020204" pitchFamily="34" charset="0"/>
                <a:cs typeface="Arial" panose="020B0604020202020204" pitchFamily="34" charset="0"/>
              </a:rPr>
              <a:t>accuracy.</a:t>
            </a:r>
          </a:p>
        </p:txBody>
      </p:sp>
    </p:spTree>
    <p:extLst>
      <p:ext uri="{BB962C8B-B14F-4D97-AF65-F5344CB8AC3E}">
        <p14:creationId xmlns:p14="http://schemas.microsoft.com/office/powerpoint/2010/main" val="42390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0" y="620688"/>
            <a:ext cx="9601200" cy="5760640"/>
          </a:xfrm>
        </p:spPr>
        <p:txBody>
          <a:bodyPr>
            <a:normAutofit/>
          </a:bodyPr>
          <a:lstStyle/>
          <a:p>
            <a:pPr marL="0" indent="0" algn="just">
              <a:buNone/>
            </a:pPr>
            <a:r>
              <a:rPr lang="en-US" sz="1600" dirty="0">
                <a:latin typeface="Arial" panose="020B0604020202020204" pitchFamily="34" charset="0"/>
                <a:cs typeface="Arial" panose="020B0604020202020204" pitchFamily="34" charset="0"/>
              </a:rPr>
              <a:t>Some researchers had an approach where posted tweets from the Twitter micro-blogging site are subjected to preprocessing and classified based on their emotional content as positive, negative and neutral or irrelevant; and compares the performance of various classifying algorithms based on their precision and recall in such cases. Further, the paper also discusses the applications of this research and its limitations [3]. A number of machine learning like Naïve Bayes and Random Forest models performed sentiment analysis on product review data [8]. Some work in this field included experiments with mood classification on blog posts. One of the researches also deals with review of aspect-based opinion polling from </a:t>
            </a:r>
            <a:r>
              <a:rPr lang="en-US" sz="1600" dirty="0" err="1">
                <a:latin typeface="Arial" panose="020B0604020202020204" pitchFamily="34" charset="0"/>
                <a:cs typeface="Arial" panose="020B0604020202020204" pitchFamily="34" charset="0"/>
              </a:rPr>
              <a:t>unlabelled</a:t>
            </a:r>
            <a:r>
              <a:rPr lang="en-US" sz="1600" dirty="0">
                <a:latin typeface="Arial" panose="020B0604020202020204" pitchFamily="34" charset="0"/>
                <a:cs typeface="Arial" panose="020B0604020202020204" pitchFamily="34" charset="0"/>
              </a:rPr>
              <a:t> free-form textual customer reviews without requiring customers to answer any questions [10]. The tweet retrieval process needs access tokens from the twitter developer site and a piece of code which perform the </a:t>
            </a:r>
            <a:r>
              <a:rPr lang="en-US" sz="1600" dirty="0" smtClean="0">
                <a:latin typeface="Arial" panose="020B0604020202020204" pitchFamily="34" charset="0"/>
                <a:cs typeface="Arial" panose="020B0604020202020204" pitchFamily="34" charset="0"/>
              </a:rPr>
              <a:t>operation </a:t>
            </a:r>
            <a:r>
              <a:rPr lang="en-US" sz="1600" dirty="0">
                <a:latin typeface="Arial" panose="020B0604020202020204" pitchFamily="34" charset="0"/>
                <a:cs typeface="Arial" panose="020B0604020202020204" pitchFamily="34" charset="0"/>
              </a:rPr>
              <a:t>of retrieving those </a:t>
            </a:r>
            <a:r>
              <a:rPr lang="en-US" sz="1600" dirty="0" smtClean="0">
                <a:latin typeface="Arial" panose="020B0604020202020204" pitchFamily="34" charset="0"/>
                <a:cs typeface="Arial" panose="020B0604020202020204" pitchFamily="34" charset="0"/>
              </a:rPr>
              <a:t>tweets.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061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EE56-5ACD-47A3-8DAE-BAA0930151E5}"/>
              </a:ext>
            </a:extLst>
          </p:cNvPr>
          <p:cNvSpPr>
            <a:spLocks noGrp="1"/>
          </p:cNvSpPr>
          <p:nvPr>
            <p:ph type="title"/>
          </p:nvPr>
        </p:nvSpPr>
        <p:spPr/>
        <p:txBody>
          <a:bodyPr/>
          <a:lstStyle/>
          <a:p>
            <a:r>
              <a:rPr lang="en-US" dirty="0" smtClean="0">
                <a:latin typeface="Arial" pitchFamily="34" charset="0"/>
                <a:cs typeface="Arial" pitchFamily="34" charset="0"/>
              </a:rPr>
              <a:t>Existing System</a:t>
            </a:r>
            <a:endParaRPr lang="en-US"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ED05BA36-30B6-42D8-82C9-C62A3F36FFA1}"/>
              </a:ext>
            </a:extLst>
          </p:cNvPr>
          <p:cNvSpPr>
            <a:spLocks noGrp="1"/>
          </p:cNvSpPr>
          <p:nvPr>
            <p:ph idx="1"/>
          </p:nvPr>
        </p:nvSpPr>
        <p:spPr/>
        <p:txBody>
          <a:bodyPr>
            <a:normAutofit/>
          </a:bodyPr>
          <a:lstStyle/>
          <a:p>
            <a:pPr marL="0" indent="0" algn="just">
              <a:buNone/>
            </a:pPr>
            <a:r>
              <a:rPr lang="en-US" sz="1600" dirty="0">
                <a:latin typeface="Arial" panose="020B0604020202020204" pitchFamily="34" charset="0"/>
                <a:cs typeface="Arial" panose="020B0604020202020204" pitchFamily="34" charset="0"/>
              </a:rPr>
              <a:t>The existing system works only on the dataset which is constrained to a particular topic. The existing systems also do not determine the measure of impact the results determined can have on the particular field taken into consideration and it does not allow retrieval of data based on the query entered by the user i.e. it has constrained scope. In simple words, it works on static data rather than dynamic data. Unsupervised algorithms like Vector Quantization, are used for data compression, pattern recognition, facial and speech recognition, </a:t>
            </a:r>
            <a:r>
              <a:rPr lang="en-US" sz="1600" dirty="0" smtClean="0">
                <a:latin typeface="Arial" panose="020B0604020202020204" pitchFamily="34" charset="0"/>
                <a:cs typeface="Arial" panose="020B0604020202020204" pitchFamily="34" charset="0"/>
              </a:rPr>
              <a:t>etc. </a:t>
            </a:r>
            <a:r>
              <a:rPr lang="en-US" sz="1600" dirty="0">
                <a:latin typeface="Arial" panose="020B0604020202020204" pitchFamily="34" charset="0"/>
                <a:cs typeface="Arial" panose="020B0604020202020204" pitchFamily="34" charset="0"/>
              </a:rPr>
              <a:t>and therefore cannot be used in determining sentiment in twitter data. </a:t>
            </a:r>
            <a:r>
              <a:rPr lang="en-US" sz="1600" dirty="0" err="1">
                <a:latin typeface="Arial" panose="020B0604020202020204" pitchFamily="34" charset="0"/>
                <a:cs typeface="Arial" panose="020B0604020202020204" pitchFamily="34" charset="0"/>
              </a:rPr>
              <a:t>Apriori</a:t>
            </a:r>
            <a:r>
              <a:rPr lang="en-US" sz="1600" dirty="0">
                <a:latin typeface="Arial" panose="020B0604020202020204" pitchFamily="34" charset="0"/>
                <a:cs typeface="Arial" panose="020B0604020202020204" pitchFamily="34" charset="0"/>
              </a:rPr>
              <a:t> algorithm fails to handle large datasets and as a result can generate faulty results.</a:t>
            </a:r>
          </a:p>
        </p:txBody>
      </p:sp>
    </p:spTree>
    <p:extLst>
      <p:ext uri="{BB962C8B-B14F-4D97-AF65-F5344CB8AC3E}">
        <p14:creationId xmlns:p14="http://schemas.microsoft.com/office/powerpoint/2010/main" val="307522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EE56-5ACD-47A3-8DAE-BAA0930151E5}"/>
              </a:ext>
            </a:extLst>
          </p:cNvPr>
          <p:cNvSpPr>
            <a:spLocks noGrp="1"/>
          </p:cNvSpPr>
          <p:nvPr>
            <p:ph type="title"/>
          </p:nvPr>
        </p:nvSpPr>
        <p:spPr/>
        <p:txBody>
          <a:bodyPr/>
          <a:lstStyle/>
          <a:p>
            <a:r>
              <a:rPr lang="en-US" dirty="0" smtClean="0">
                <a:latin typeface="Arial" pitchFamily="34" charset="0"/>
                <a:cs typeface="Arial" pitchFamily="34" charset="0"/>
              </a:rPr>
              <a:t>Proposed System</a:t>
            </a:r>
            <a:endParaRPr lang="en-US"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ED05BA36-30B6-42D8-82C9-C62A3F36FFA1}"/>
              </a:ext>
            </a:extLst>
          </p:cNvPr>
          <p:cNvSpPr>
            <a:spLocks noGrp="1"/>
          </p:cNvSpPr>
          <p:nvPr>
            <p:ph idx="1"/>
          </p:nvPr>
        </p:nvSpPr>
        <p:spPr/>
        <p:txBody>
          <a:bodyPr>
            <a:normAutofit/>
          </a:bodyPr>
          <a:lstStyle/>
          <a:p>
            <a:pPr marL="0" indent="0">
              <a:buNone/>
            </a:pPr>
            <a:r>
              <a:rPr lang="en-US" sz="1600" dirty="0" smtClean="0"/>
              <a:t> </a:t>
            </a:r>
            <a:r>
              <a:rPr lang="en-US" sz="1600" dirty="0">
                <a:latin typeface="Arial" panose="020B0604020202020204" pitchFamily="34" charset="0"/>
                <a:cs typeface="Arial" panose="020B0604020202020204" pitchFamily="34" charset="0"/>
              </a:rPr>
              <a:t>In proposed system we will retrieve tweets from twitter using twitter API based on the query and will store it in cloud. The collected tweets will be subjected to preprocessing. We will then apply the supervised algorithm on the stored data. The supervised algorithm used in our system is </a:t>
            </a:r>
            <a:r>
              <a:rPr lang="en-US" sz="1600" dirty="0" smtClean="0">
                <a:latin typeface="Arial" panose="020B0604020202020204" pitchFamily="34" charset="0"/>
                <a:cs typeface="Arial" panose="020B0604020202020204" pitchFamily="34" charset="0"/>
              </a:rPr>
              <a:t>Naïve </a:t>
            </a:r>
            <a:r>
              <a:rPr lang="en-US" sz="1600" dirty="0" err="1" smtClean="0">
                <a:latin typeface="Arial" panose="020B0604020202020204" pitchFamily="34" charset="0"/>
                <a:cs typeface="Arial" panose="020B0604020202020204" pitchFamily="34" charset="0"/>
              </a:rPr>
              <a:t>Baye’s</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results of the algorithms i.e. the sentiment will be represented in graphical manner(pie charts/bar charts). The proposed system is more effective than the existing one. This is because we will be working on cloud rather than local system and will be able to know how the statistics determined from the representation of the result.</a:t>
            </a:r>
          </a:p>
          <a:p>
            <a:pPr marL="0" indent="0">
              <a:buNone/>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118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EE56-5ACD-47A3-8DAE-BAA0930151E5}"/>
              </a:ext>
            </a:extLst>
          </p:cNvPr>
          <p:cNvSpPr>
            <a:spLocks noGrp="1"/>
          </p:cNvSpPr>
          <p:nvPr>
            <p:ph type="title"/>
          </p:nvPr>
        </p:nvSpPr>
        <p:spPr/>
        <p:txBody>
          <a:bodyPr/>
          <a:lstStyle/>
          <a:p>
            <a:r>
              <a:rPr lang="en-US" dirty="0" smtClean="0">
                <a:latin typeface="Arial" pitchFamily="34" charset="0"/>
                <a:cs typeface="Arial" pitchFamily="34" charset="0"/>
              </a:rPr>
              <a:t>Comparison</a:t>
            </a:r>
            <a:endParaRPr lang="en-US" dirty="0">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3740692"/>
              </p:ext>
            </p:extLst>
          </p:nvPr>
        </p:nvGraphicFramePr>
        <p:xfrm>
          <a:off x="1522413" y="1828800"/>
          <a:ext cx="9601200" cy="3900060"/>
        </p:xfrm>
        <a:graphic>
          <a:graphicData uri="http://schemas.openxmlformats.org/drawingml/2006/table">
            <a:tbl>
              <a:tblPr firstRow="1" bandRow="1">
                <a:tableStyleId>{5C22544A-7EE6-4342-B048-85BDC9FD1C3A}</a:tableStyleId>
              </a:tblPr>
              <a:tblGrid>
                <a:gridCol w="1403647">
                  <a:extLst>
                    <a:ext uri="{9D8B030D-6E8A-4147-A177-3AD203B41FA5}">
                      <a16:colId xmlns:a16="http://schemas.microsoft.com/office/drawing/2014/main" val="2107151397"/>
                    </a:ext>
                  </a:extLst>
                </a:gridCol>
                <a:gridCol w="3816424">
                  <a:extLst>
                    <a:ext uri="{9D8B030D-6E8A-4147-A177-3AD203B41FA5}">
                      <a16:colId xmlns:a16="http://schemas.microsoft.com/office/drawing/2014/main" val="1328697033"/>
                    </a:ext>
                  </a:extLst>
                </a:gridCol>
                <a:gridCol w="4381129">
                  <a:extLst>
                    <a:ext uri="{9D8B030D-6E8A-4147-A177-3AD203B41FA5}">
                      <a16:colId xmlns:a16="http://schemas.microsoft.com/office/drawing/2014/main" val="2360937450"/>
                    </a:ext>
                  </a:extLst>
                </a:gridCol>
              </a:tblGrid>
              <a:tr h="593670">
                <a:tc>
                  <a:txBody>
                    <a:bodyPr/>
                    <a:lstStyle/>
                    <a:p>
                      <a:r>
                        <a:rPr lang="en-US" sz="1800" b="1" dirty="0" smtClean="0">
                          <a:latin typeface="Arial" panose="020B0604020202020204" pitchFamily="34" charset="0"/>
                          <a:cs typeface="Arial" panose="020B0604020202020204" pitchFamily="34" charset="0"/>
                        </a:rPr>
                        <a:t>S.NO.</a:t>
                      </a:r>
                      <a:endParaRPr lang="en-US" sz="1800" b="1" dirty="0">
                        <a:latin typeface="Arial" panose="020B0604020202020204" pitchFamily="34" charset="0"/>
                        <a:cs typeface="Arial" panose="020B0604020202020204" pitchFamily="34" charset="0"/>
                      </a:endParaRPr>
                    </a:p>
                  </a:txBody>
                  <a:tcPr/>
                </a:tc>
                <a:tc>
                  <a:txBody>
                    <a:bodyPr/>
                    <a:lstStyle/>
                    <a:p>
                      <a:r>
                        <a:rPr lang="en-US" sz="1800" b="1" dirty="0" smtClean="0">
                          <a:latin typeface="Arial" panose="020B0604020202020204" pitchFamily="34" charset="0"/>
                          <a:cs typeface="Arial" panose="020B0604020202020204" pitchFamily="34" charset="0"/>
                        </a:rPr>
                        <a:t>Existing System</a:t>
                      </a:r>
                      <a:endParaRPr lang="en-US" sz="1800" b="1" dirty="0">
                        <a:latin typeface="Arial" panose="020B0604020202020204" pitchFamily="34" charset="0"/>
                        <a:cs typeface="Arial" panose="020B0604020202020204" pitchFamily="34" charset="0"/>
                      </a:endParaRPr>
                    </a:p>
                  </a:txBody>
                  <a:tcPr/>
                </a:tc>
                <a:tc>
                  <a:txBody>
                    <a:bodyPr/>
                    <a:lstStyle/>
                    <a:p>
                      <a:r>
                        <a:rPr lang="en-US" b="1" dirty="0" smtClean="0">
                          <a:latin typeface="Arial" panose="020B0604020202020204" pitchFamily="34" charset="0"/>
                          <a:cs typeface="Arial" panose="020B0604020202020204" pitchFamily="34" charset="0"/>
                        </a:rPr>
                        <a:t>Proposed System</a:t>
                      </a:r>
                      <a:endParaRPr lang="en-US"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86434729"/>
                  </a:ext>
                </a:extLst>
              </a:tr>
              <a:tr h="593670">
                <a:tc>
                  <a:txBody>
                    <a:bodyPr/>
                    <a:lstStyle/>
                    <a:p>
                      <a:r>
                        <a:rPr lang="en-US" sz="1600" b="0" dirty="0" smtClean="0">
                          <a:latin typeface="Arial" panose="020B0604020202020204" pitchFamily="34" charset="0"/>
                          <a:cs typeface="Arial" panose="020B0604020202020204" pitchFamily="34" charset="0"/>
                        </a:rPr>
                        <a:t>1.</a:t>
                      </a:r>
                      <a:endParaRPr lang="en-US" sz="1600" b="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latin typeface="Arial" panose="020B0604020202020204" pitchFamily="34" charset="0"/>
                          <a:cs typeface="Arial" panose="020B0604020202020204" pitchFamily="34" charset="0"/>
                        </a:rPr>
                        <a:t>Existing system takes a stored dataset on a particular topic into consideration.</a:t>
                      </a:r>
                      <a:endParaRPr lang="en-US" sz="1600" b="0" dirty="0" smtClean="0">
                        <a:latin typeface="Arial" panose="020B0604020202020204" pitchFamily="34" charset="0"/>
                        <a:ea typeface="Times New Roman" panose="02020603050405020304" pitchFamily="18" charset="0"/>
                        <a:cs typeface="Arial" panose="020B0604020202020204" pitchFamily="34" charset="0"/>
                      </a:endParaRPr>
                    </a:p>
                    <a:p>
                      <a:endParaRPr lang="en-US" sz="1600" b="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latin typeface="Arial" panose="020B0604020202020204" pitchFamily="34" charset="0"/>
                          <a:cs typeface="Arial" panose="020B0604020202020204" pitchFamily="34" charset="0"/>
                        </a:rPr>
                        <a:t>Proposed system will gives you the freedom to choose the data of any topic</a:t>
                      </a:r>
                      <a:endParaRPr lang="en-US" sz="1600" b="0" dirty="0" smtClean="0">
                        <a:latin typeface="Arial" panose="020B0604020202020204" pitchFamily="34" charset="0"/>
                        <a:ea typeface="Times New Roman" panose="02020603050405020304" pitchFamily="18" charset="0"/>
                        <a:cs typeface="Arial" panose="020B0604020202020204" pitchFamily="34" charset="0"/>
                      </a:endParaRPr>
                    </a:p>
                    <a:p>
                      <a:endParaRPr lang="en-US" sz="16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19140646"/>
                  </a:ext>
                </a:extLst>
              </a:tr>
              <a:tr h="593670">
                <a:tc>
                  <a:txBody>
                    <a:bodyPr/>
                    <a:lstStyle/>
                    <a:p>
                      <a:r>
                        <a:rPr lang="en-US" sz="1600" b="0" dirty="0" smtClean="0">
                          <a:latin typeface="Arial" panose="020B0604020202020204" pitchFamily="34" charset="0"/>
                          <a:cs typeface="Arial" panose="020B0604020202020204" pitchFamily="34" charset="0"/>
                        </a:rPr>
                        <a:t>2.</a:t>
                      </a:r>
                      <a:endParaRPr lang="en-US" sz="1600" b="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latin typeface="Arial" panose="020B0604020202020204" pitchFamily="34" charset="0"/>
                          <a:cs typeface="Arial" panose="020B0604020202020204" pitchFamily="34" charset="0"/>
                        </a:rPr>
                        <a:t>Proposed system will gives you the freedom to choose the data of any topic.</a:t>
                      </a:r>
                      <a:endParaRPr lang="en-US" sz="1600" b="0" dirty="0" smtClean="0">
                        <a:latin typeface="Arial" panose="020B0604020202020204" pitchFamily="34" charset="0"/>
                        <a:ea typeface="Times New Roman" panose="02020603050405020304" pitchFamily="18" charset="0"/>
                        <a:cs typeface="Arial" panose="020B0604020202020204" pitchFamily="34" charset="0"/>
                      </a:endParaRPr>
                    </a:p>
                    <a:p>
                      <a:endParaRPr lang="en-US" sz="1600" b="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latin typeface="Arial" panose="020B0604020202020204" pitchFamily="34" charset="0"/>
                          <a:cs typeface="Arial" panose="020B0604020202020204" pitchFamily="34" charset="0"/>
                        </a:rPr>
                        <a:t>Here, it gives you the impact the results and statistics will have on the respective field.</a:t>
                      </a:r>
                      <a:endParaRPr lang="en-US" sz="1600" b="0" dirty="0" smtClean="0">
                        <a:latin typeface="Arial" panose="020B0604020202020204" pitchFamily="34" charset="0"/>
                        <a:ea typeface="Times New Roman" panose="02020603050405020304" pitchFamily="18" charset="0"/>
                        <a:cs typeface="Arial" panose="020B0604020202020204" pitchFamily="34" charset="0"/>
                      </a:endParaRPr>
                    </a:p>
                    <a:p>
                      <a:endParaRPr lang="en-US" sz="16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82040252"/>
                  </a:ext>
                </a:extLst>
              </a:tr>
              <a:tr h="593670">
                <a:tc>
                  <a:txBody>
                    <a:bodyPr/>
                    <a:lstStyle/>
                    <a:p>
                      <a:r>
                        <a:rPr lang="en-US" sz="1600" b="0" dirty="0" smtClean="0">
                          <a:latin typeface="Arial" panose="020B0604020202020204" pitchFamily="34" charset="0"/>
                          <a:cs typeface="Arial" panose="020B0604020202020204" pitchFamily="34" charset="0"/>
                        </a:rPr>
                        <a:t>3.</a:t>
                      </a:r>
                      <a:endParaRPr lang="en-US" sz="1600" b="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latin typeface="Arial" panose="020B0604020202020204" pitchFamily="34" charset="0"/>
                          <a:cs typeface="Arial" panose="020B0604020202020204" pitchFamily="34" charset="0"/>
                        </a:rPr>
                        <a:t>Existing system does not allow the retrieval of data based on the query entered by user.</a:t>
                      </a:r>
                      <a:endParaRPr lang="en-US" sz="1600" b="0" dirty="0" smtClean="0">
                        <a:latin typeface="Arial" panose="020B0604020202020204" pitchFamily="34" charset="0"/>
                        <a:ea typeface="Times New Roman" panose="02020603050405020304" pitchFamily="18" charset="0"/>
                        <a:cs typeface="Arial" panose="020B0604020202020204" pitchFamily="34" charset="0"/>
                      </a:endParaRPr>
                    </a:p>
                    <a:p>
                      <a:endParaRPr lang="en-US" sz="1600" b="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latin typeface="Arial" panose="020B0604020202020204" pitchFamily="34" charset="0"/>
                          <a:cs typeface="Arial" panose="020B0604020202020204" pitchFamily="34" charset="0"/>
                        </a:rPr>
                        <a:t>Proposed system allows retrieval of data based on the query entered by the user.</a:t>
                      </a:r>
                      <a:endParaRPr lang="en-US" sz="1600" b="0" dirty="0" smtClean="0">
                        <a:latin typeface="Arial" panose="020B0604020202020204" pitchFamily="34" charset="0"/>
                        <a:ea typeface="Times New Roman" panose="02020603050405020304" pitchFamily="18" charset="0"/>
                        <a:cs typeface="Arial" panose="020B0604020202020204" pitchFamily="34" charset="0"/>
                      </a:endParaRPr>
                    </a:p>
                    <a:p>
                      <a:endParaRPr lang="en-US" sz="16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30681110"/>
                  </a:ext>
                </a:extLst>
              </a:tr>
              <a:tr h="593670">
                <a:tc>
                  <a:txBody>
                    <a:bodyPr/>
                    <a:lstStyle/>
                    <a:p>
                      <a:r>
                        <a:rPr lang="en-US" sz="1600" b="0" dirty="0" smtClean="0">
                          <a:latin typeface="Arial" panose="020B0604020202020204" pitchFamily="34" charset="0"/>
                          <a:cs typeface="Arial" panose="020B0604020202020204" pitchFamily="34" charset="0"/>
                        </a:rPr>
                        <a:t>4.</a:t>
                      </a:r>
                      <a:endParaRPr lang="en-US" sz="1600" b="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latin typeface="Arial" panose="020B0604020202020204" pitchFamily="34" charset="0"/>
                          <a:cs typeface="Arial" panose="020B0604020202020204" pitchFamily="34" charset="0"/>
                        </a:rPr>
                        <a:t>Existing system works</a:t>
                      </a:r>
                      <a:r>
                        <a:rPr lang="en-US" sz="1600" b="0" baseline="0" dirty="0" smtClean="0">
                          <a:latin typeface="Arial" panose="020B0604020202020204" pitchFamily="34" charset="0"/>
                          <a:cs typeface="Arial" panose="020B0604020202020204" pitchFamily="34" charset="0"/>
                        </a:rPr>
                        <a:t> on local system.</a:t>
                      </a:r>
                      <a:endParaRPr lang="en-US" sz="1600" b="0" dirty="0" smtClean="0">
                        <a:latin typeface="Arial" panose="020B0604020202020204" pitchFamily="34" charset="0"/>
                        <a:ea typeface="Times New Roman" panose="02020603050405020304" pitchFamily="18" charset="0"/>
                        <a:cs typeface="Arial" panose="020B0604020202020204" pitchFamily="34" charset="0"/>
                      </a:endParaRPr>
                    </a:p>
                    <a:p>
                      <a:endParaRPr lang="en-US" sz="1600" b="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latin typeface="Arial" panose="020B0604020202020204" pitchFamily="34" charset="0"/>
                          <a:cs typeface="Arial" panose="020B0604020202020204" pitchFamily="34" charset="0"/>
                        </a:rPr>
                        <a:t>Proposed system will also</a:t>
                      </a:r>
                      <a:r>
                        <a:rPr lang="en-US" sz="1600" b="0" baseline="0" dirty="0" smtClean="0">
                          <a:latin typeface="Arial" panose="020B0604020202020204" pitchFamily="34" charset="0"/>
                          <a:cs typeface="Arial" panose="020B0604020202020204" pitchFamily="34" charset="0"/>
                        </a:rPr>
                        <a:t> work on cloud.</a:t>
                      </a:r>
                      <a:endParaRPr lang="en-US" sz="1600" b="0" dirty="0" smtClean="0">
                        <a:latin typeface="Arial" panose="020B0604020202020204" pitchFamily="34" charset="0"/>
                        <a:ea typeface="Times New Roman" panose="02020603050405020304" pitchFamily="18" charset="0"/>
                        <a:cs typeface="Arial" panose="020B0604020202020204" pitchFamily="34" charset="0"/>
                      </a:endParaRPr>
                    </a:p>
                    <a:p>
                      <a:endParaRPr lang="en-US" sz="16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16895558"/>
                  </a:ext>
                </a:extLst>
              </a:tr>
            </a:tbl>
          </a:graphicData>
        </a:graphic>
      </p:graphicFrame>
    </p:spTree>
    <p:extLst>
      <p:ext uri="{BB962C8B-B14F-4D97-AF65-F5344CB8AC3E}">
        <p14:creationId xmlns:p14="http://schemas.microsoft.com/office/powerpoint/2010/main" val="185980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ertical and Horizontal design templat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Vertical and horizontal design slides.potx" id="{7E307492-4344-40EC-954C-E30551E95991}" vid="{493C3130-E1FA-416B-8465-D41FAD56C1B7}"/>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Vertical and horizontal design slides</Template>
  <TotalTime>4289</TotalTime>
  <Words>1702</Words>
  <Application>Microsoft Office PowerPoint</Application>
  <PresentationFormat>Custom</PresentationFormat>
  <Paragraphs>133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굴림</vt:lpstr>
      <vt:lpstr>Arial</vt:lpstr>
      <vt:lpstr>Century Gothic</vt:lpstr>
      <vt:lpstr>Times New Roman</vt:lpstr>
      <vt:lpstr>Vertical and Horizontal design template</vt:lpstr>
      <vt:lpstr>POLARITY ANALYSIS OF TWEETS</vt:lpstr>
      <vt:lpstr>Index</vt:lpstr>
      <vt:lpstr>Introduction</vt:lpstr>
      <vt:lpstr>What is polarity analysis?</vt:lpstr>
      <vt:lpstr>Literature Survey</vt:lpstr>
      <vt:lpstr>PowerPoint Presentation</vt:lpstr>
      <vt:lpstr>Existing System</vt:lpstr>
      <vt:lpstr>Proposed System</vt:lpstr>
      <vt:lpstr>Comparison</vt:lpstr>
      <vt:lpstr>Why polarity analysis?</vt:lpstr>
      <vt:lpstr>PowerPoint Presentation</vt:lpstr>
      <vt:lpstr>PowerPoint Presentation</vt:lpstr>
      <vt:lpstr>Modules Summary</vt:lpstr>
      <vt:lpstr>Module Details</vt:lpstr>
      <vt:lpstr>PowerPoint Presentation</vt:lpstr>
      <vt:lpstr>Hardware Requirements</vt:lpstr>
      <vt:lpstr>Software Requirements</vt:lpstr>
      <vt:lpstr>Module Progress</vt:lpstr>
      <vt:lpstr>PowerPoint Presentation</vt:lpstr>
      <vt:lpstr>PowerPoint Presentation</vt:lpstr>
      <vt:lpstr>PowerPoint Presentation</vt:lpstr>
      <vt:lpstr>Live Demo of Implemented part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Exam Duty Allocation</dc:title>
  <dc:creator>Sudhanshu</dc:creator>
  <cp:lastModifiedBy>AMIT</cp:lastModifiedBy>
  <cp:revision>120</cp:revision>
  <dcterms:created xsi:type="dcterms:W3CDTF">2017-11-16T17:39:44Z</dcterms:created>
  <dcterms:modified xsi:type="dcterms:W3CDTF">2019-03-13T06:30:11Z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