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1" r:id="rId5"/>
    <p:sldId id="264" r:id="rId6"/>
    <p:sldId id="267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3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16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02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50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26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13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76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067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44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00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33373A-E6E8-4AA3-A712-D0F930337CF6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382FF4-CE9F-4288-AF9B-AD63D43902C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9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Final Project Challenge - Microscopy Cell Segmentation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88" y="4021481"/>
            <a:ext cx="2869783" cy="2152337"/>
          </a:xfrm>
          <a:prstGeom prst="rect">
            <a:avLst/>
          </a:prstGeom>
        </p:spPr>
      </p:pic>
      <p:pic>
        <p:nvPicPr>
          <p:cNvPr id="7" name="Picture 6" descr="ben_gurion_university_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pic>
        <p:nvPicPr>
          <p:cNvPr id="8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936896" y="2009801"/>
            <a:ext cx="10058400" cy="4023360"/>
          </a:xfrm>
        </p:spPr>
        <p:txBody>
          <a:bodyPr/>
          <a:lstStyle/>
          <a:p>
            <a:pPr algn="ctr"/>
            <a:r>
              <a:rPr lang="en-US" b="1" i="1" dirty="0"/>
              <a:t>Ben </a:t>
            </a:r>
            <a:r>
              <a:rPr lang="en-US" b="1" i="1" dirty="0" err="1"/>
              <a:t>Gurion</a:t>
            </a:r>
            <a:r>
              <a:rPr lang="en-US" b="1" i="1" dirty="0"/>
              <a:t> University of the Negev</a:t>
            </a:r>
            <a:endParaRPr lang="en-US" dirty="0"/>
          </a:p>
          <a:p>
            <a:pPr algn="ctr"/>
            <a:r>
              <a:rPr lang="en-US" i="1" dirty="0"/>
              <a:t>Electrical Engineering Department</a:t>
            </a:r>
            <a:endParaRPr lang="en-US" dirty="0"/>
          </a:p>
          <a:p>
            <a:pPr algn="ctr"/>
            <a:r>
              <a:rPr lang="en-US" i="1" dirty="0"/>
              <a:t>Deep Learning for Signal and Image Processing and Analysis</a:t>
            </a:r>
            <a:endParaRPr lang="en-US" dirty="0"/>
          </a:p>
          <a:p>
            <a:pPr algn="ctr"/>
            <a:r>
              <a:rPr lang="en-US" i="1" dirty="0"/>
              <a:t>361-2-1120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17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27" y="981615"/>
            <a:ext cx="10058400" cy="62125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Architecture 2 - Conclusion</a:t>
            </a:r>
            <a:endParaRPr lang="en-US" dirty="0"/>
          </a:p>
        </p:txBody>
      </p:sp>
      <p:pic>
        <p:nvPicPr>
          <p:cNvPr id="8" name="Picture 7" descr="ben_gurion_university_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33714" y="1959429"/>
            <a:ext cx="9935413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much layers – add noise to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case 2/3 down and up sampling  provides the best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Dealing with </a:t>
            </a:r>
            <a:r>
              <a:rPr lang="en-US" dirty="0"/>
              <a:t>overfitting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the kernel size increases, the number of the parameters increases 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smtClean="0"/>
              <a:t>dropout, </a:t>
            </a:r>
            <a:r>
              <a:rPr lang="en-US" dirty="0"/>
              <a:t>L2 regularization, multiple res-net </a:t>
            </a:r>
            <a:r>
              <a:rPr lang="en-US" dirty="0" smtClean="0"/>
              <a:t>layers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smtClean="0"/>
              <a:t> augmentation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better result achieved by gradually increasing the batch size rather than increasing the learning rate, since we are limited to 2 GB </a:t>
            </a:r>
            <a:r>
              <a:rPr lang="en-US" dirty="0" err="1" smtClean="0"/>
              <a:t>gpu</a:t>
            </a:r>
            <a:r>
              <a:rPr lang="en-US" dirty="0" smtClean="0"/>
              <a:t> memory, we at the same time we were decreasing the crop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examined several different loss functions, eventually we have returned to cross-entropy with some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found that it is better the batch norm just before the activation-layer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used Parametric </a:t>
            </a:r>
            <a:r>
              <a:rPr lang="en-US" dirty="0" err="1" smtClean="0"/>
              <a:t>ReLU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he-IL" dirty="0"/>
          </a:p>
        </p:txBody>
      </p:sp>
      <p:pic>
        <p:nvPicPr>
          <p:cNvPr id="7" name="Picture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7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2332"/>
            <a:ext cx="10058400" cy="822960"/>
          </a:xfrm>
        </p:spPr>
        <p:txBody>
          <a:bodyPr>
            <a:normAutofit/>
          </a:bodyPr>
          <a:lstStyle/>
          <a:p>
            <a:r>
              <a:rPr lang="en-US" sz="3600" i="1" dirty="0"/>
              <a:t>Final Project Challenge - Microscopy Cell Segmentation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This presentation contain two different architecture for microscopy cell segmentation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Both the architecture based of U-net combined </a:t>
            </a:r>
            <a:r>
              <a:rPr lang="en-US" dirty="0" err="1" smtClean="0"/>
              <a:t>ResNet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6" name="Picture 5" descr="ben_gurion_university_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65" y="2998413"/>
            <a:ext cx="6084188" cy="1936657"/>
          </a:xfrm>
          <a:prstGeom prst="rect">
            <a:avLst/>
          </a:prstGeom>
        </p:spPr>
      </p:pic>
      <p:pic>
        <p:nvPicPr>
          <p:cNvPr id="9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2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27" y="967101"/>
            <a:ext cx="10058400" cy="62125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Architecture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559" y="1797549"/>
            <a:ext cx="10058400" cy="1147357"/>
          </a:xfrm>
        </p:spPr>
        <p:txBody>
          <a:bodyPr numCol="2">
            <a:normAutofit fontScale="9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 smtClean="0"/>
              <a:t>Unet</a:t>
            </a:r>
            <a:r>
              <a:rPr lang="en-US" dirty="0" smtClean="0"/>
              <a:t> with </a:t>
            </a:r>
            <a:r>
              <a:rPr lang="en-US" dirty="0" err="1" smtClean="0"/>
              <a:t>resNet</a:t>
            </a:r>
            <a:r>
              <a:rPr lang="en-US" dirty="0" smtClean="0"/>
              <a:t> blocks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Non zero padding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Bottle neck</a:t>
            </a:r>
            <a:endParaRPr lang="en-US" dirty="0" smtClean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Input: resized image +40 pixels 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Xavier 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smtClean="0"/>
              <a:t>L2 regularization</a:t>
            </a:r>
            <a:endParaRPr lang="en-US" dirty="0" smtClean="0"/>
          </a:p>
        </p:txBody>
      </p:sp>
      <p:pic>
        <p:nvPicPr>
          <p:cNvPr id="8" name="Picture 7" descr="ben_gurion_university_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pic>
        <p:nvPicPr>
          <p:cNvPr id="9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27" y="2944906"/>
            <a:ext cx="9001461" cy="3070662"/>
          </a:xfrm>
          <a:prstGeom prst="rect">
            <a:avLst/>
          </a:prstGeom>
        </p:spPr>
      </p:pic>
      <p:pic>
        <p:nvPicPr>
          <p:cNvPr id="10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Bath </a:t>
            </a:r>
            <a:r>
              <a:rPr lang="en-US" dirty="0"/>
              <a:t>Normalization :  at the beginning of each layer</a:t>
            </a:r>
          </a:p>
          <a:p>
            <a:pPr algn="l" rtl="0"/>
            <a:r>
              <a:rPr lang="en-US" dirty="0"/>
              <a:t>Drop-out :  In the bottom of the U layers</a:t>
            </a:r>
          </a:p>
          <a:p>
            <a:pPr algn="l" rtl="0"/>
            <a:r>
              <a:rPr lang="en-US" dirty="0"/>
              <a:t>Learning rate: 0.0001</a:t>
            </a:r>
          </a:p>
          <a:p>
            <a:pPr algn="l" rtl="0"/>
            <a:r>
              <a:rPr lang="en-US" dirty="0"/>
              <a:t>Weights for segmentation : (0.14 , 0.16 , 0.7)</a:t>
            </a:r>
          </a:p>
          <a:p>
            <a:pPr algn="l" rtl="0"/>
            <a:r>
              <a:rPr lang="en-US" dirty="0"/>
              <a:t>Crop size:   128x128 , 10 crops per image</a:t>
            </a:r>
          </a:p>
          <a:p>
            <a:pPr algn="l" rtl="0"/>
            <a:r>
              <a:rPr lang="en-US" dirty="0"/>
              <a:t>Stride: 1 in each Convolution  </a:t>
            </a:r>
          </a:p>
          <a:p>
            <a:pPr algn="l" rtl="0"/>
            <a:r>
              <a:rPr lang="en-US" dirty="0"/>
              <a:t>Batch size:  18</a:t>
            </a:r>
          </a:p>
        </p:txBody>
      </p:sp>
      <p:pic>
        <p:nvPicPr>
          <p:cNvPr id="11" name="Picture 10" descr="ben_gurion_university_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Architecture 1 - </a:t>
            </a:r>
            <a:r>
              <a:rPr lang="en-US" dirty="0" err="1"/>
              <a:t>Params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8" name="Picture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en_gurion_university_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Architecture 1 - Results: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7" y="3348442"/>
            <a:ext cx="5259705" cy="278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21" y="3333929"/>
            <a:ext cx="5273675" cy="29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מלבן 1"/>
          <p:cNvSpPr/>
          <p:nvPr/>
        </p:nvSpPr>
        <p:spPr>
          <a:xfrm>
            <a:off x="1335314" y="1724521"/>
            <a:ext cx="5050972" cy="92333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 train: 0.0065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 Val: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0.018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1086" y="1737360"/>
            <a:ext cx="3425371" cy="8803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Jaccard train : 0.89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Jaccard Val: 0.79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4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27" y="967101"/>
            <a:ext cx="10058400" cy="62125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Architecture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0727" y="1797548"/>
                <a:ext cx="10058400" cy="1947137"/>
              </a:xfrm>
            </p:spPr>
            <p:txBody>
              <a:bodyPr numCol="1">
                <a:normAutofit fontScale="85000" lnSpcReduction="20000"/>
              </a:bodyPr>
              <a:lstStyle/>
              <a:p>
                <a:pPr algn="l" rtl="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Architecture based on </a:t>
                </a:r>
                <a:r>
                  <a:rPr lang="en-US" dirty="0" err="1" smtClean="0"/>
                  <a:t>fusionNet</a:t>
                </a:r>
                <a:r>
                  <a:rPr lang="en-US" dirty="0" smtClean="0"/>
                  <a:t> with </a:t>
                </a:r>
                <a:r>
                  <a:rPr lang="en-US" dirty="0" err="1" smtClean="0"/>
                  <a:t>resNet</a:t>
                </a:r>
                <a:r>
                  <a:rPr lang="en-US" dirty="0" smtClean="0"/>
                  <a:t> blocks</a:t>
                </a:r>
              </a:p>
              <a:p>
                <a:pPr algn="l" rtl="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Xavier </a:t>
                </a:r>
                <a:endParaRPr lang="en-US" dirty="0"/>
              </a:p>
              <a:p>
                <a:pPr algn="l" rtl="0">
                  <a:buFont typeface="Arial" panose="020B0604020202020204" pitchFamily="34" charset="0"/>
                  <a:buChar char="•"/>
                </a:pPr>
                <a:r>
                  <a:rPr lang="en-US" dirty="0"/>
                  <a:t>L2 regularization</a:t>
                </a:r>
              </a:p>
              <a:p>
                <a:pPr algn="l" rtl="0">
                  <a:buFont typeface="Arial" panose="020B0604020202020204" pitchFamily="34" charset="0"/>
                  <a:buChar char="•"/>
                </a:pPr>
                <a:r>
                  <a:rPr lang="en-US" dirty="0"/>
                  <a:t>Drop-out :  On the bridge layers and after each decoding layer. </a:t>
                </a:r>
                <a:endParaRPr lang="en-US" dirty="0" smtClean="0"/>
              </a:p>
              <a:p>
                <a:pPr algn="l" rtl="0">
                  <a:buFont typeface="Arial" panose="020B0604020202020204" pitchFamily="34" charset="0"/>
                  <a:buChar char="•"/>
                </a:pPr>
                <a:r>
                  <a:rPr lang="en-US" dirty="0"/>
                  <a:t>Augmentation: default + random </a:t>
                </a:r>
                <a14:m>
                  <m:oMath xmlns:m="http://schemas.openxmlformats.org/officeDocument/2006/math">
                    <m:r>
                      <a:rPr lang="en-US" i="1"/>
                      <m:t>(−</m:t>
                    </m:r>
                    <m:r>
                      <a:rPr lang="en-US" i="1"/>
                      <m:t>0</m:t>
                    </m:r>
                    <m:r>
                      <a:rPr lang="en-US" i="1"/>
                      <m:t>.</m:t>
                    </m:r>
                    <m:r>
                      <a:rPr lang="en-US" i="1"/>
                      <m:t>5</m:t>
                    </m:r>
                    <m:r>
                      <a:rPr lang="en-US" i="1"/>
                      <m:t>𝜋</m:t>
                    </m:r>
                    <m:r>
                      <a:rPr lang="en-US" i="1"/>
                      <m:t>, </m:t>
                    </m:r>
                    <m:r>
                      <a:rPr lang="en-US" i="1"/>
                      <m:t>0</m:t>
                    </m:r>
                    <m:r>
                      <a:rPr lang="en-US" i="1"/>
                      <m:t>.</m:t>
                    </m:r>
                    <m:r>
                      <a:rPr lang="en-US" i="1"/>
                      <m:t>5</m:t>
                    </m:r>
                    <m:r>
                      <a:rPr lang="en-US" i="1"/>
                      <m:t>𝜋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angel rotation + random resize and center of 0.5 percent on each dimension + </a:t>
                </a:r>
                <a:r>
                  <a:rPr lang="en-US" dirty="0" err="1"/>
                  <a:t>randomimage</a:t>
                </a:r>
                <a:r>
                  <a:rPr lang="en-US" dirty="0"/>
                  <a:t> crop.</a:t>
                </a:r>
              </a:p>
              <a:p>
                <a:pPr algn="l" rtl="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algn="l" rtl="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algn="l" rtl="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0727" y="1797548"/>
                <a:ext cx="10058400" cy="1947137"/>
              </a:xfrm>
              <a:blipFill rotWithShape="0">
                <a:blip r:embed="rId2"/>
                <a:stretch>
                  <a:fillRect l="-1212" t="-4702" r="-1152" b="-21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ben_gurion_university_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4" y="3835173"/>
            <a:ext cx="7839232" cy="3022827"/>
          </a:xfrm>
          <a:prstGeom prst="rect">
            <a:avLst/>
          </a:prstGeom>
        </p:spPr>
      </p:pic>
      <p:pic>
        <p:nvPicPr>
          <p:cNvPr id="7" name="Picture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5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27" y="938072"/>
            <a:ext cx="10058400" cy="62125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Architecture 2 - </a:t>
            </a:r>
            <a:r>
              <a:rPr lang="en-US" dirty="0" err="1" smtClean="0"/>
              <a:t>Params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8559" y="1724979"/>
                <a:ext cx="10058400" cy="3935594"/>
              </a:xfrm>
            </p:spPr>
            <p:txBody>
              <a:bodyPr numCol="1">
                <a:noAutofit/>
              </a:bodyPr>
              <a:lstStyle/>
              <a:p>
                <a:pPr algn="l" rtl="0"/>
                <a:r>
                  <a:rPr lang="en-US" sz="1600" dirty="0"/>
                  <a:t>Learning rate: 1e-3</a:t>
                </a:r>
              </a:p>
              <a:p>
                <a:pPr algn="l" rtl="0"/>
                <a:r>
                  <a:rPr lang="en-US" sz="1600" dirty="0"/>
                  <a:t>Weights for segmentation : (0.04, 0.06, 0.9) + adaptive weight learning based on the relative error of each classify category.</a:t>
                </a:r>
              </a:p>
              <a:p>
                <a:pPr algn="l" rtl="0"/>
                <a:r>
                  <a:rPr lang="en-US" sz="1600" dirty="0"/>
                  <a:t>5 crop per image.</a:t>
                </a:r>
              </a:p>
              <a:p>
                <a:pPr algn="l" rtl="0"/>
                <a:r>
                  <a:rPr lang="en-US" sz="1600" dirty="0"/>
                  <a:t>Crop size + Batch Size:   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sz="1600" i="1"/>
                      <m:t>256</m:t>
                    </m:r>
                    <m:r>
                      <a:rPr lang="en-US" sz="1600" i="1"/>
                      <m:t>×</m:t>
                    </m:r>
                    <m:r>
                      <a:rPr lang="en-US" sz="1600" i="1"/>
                      <m:t>256</m:t>
                    </m:r>
                  </m:oMath>
                </a14:m>
                <a:r>
                  <a:rPr lang="en-US" sz="1600" dirty="0"/>
                  <a:t> for the first 64k iterations (batch size: 1)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sz="1600" i="1"/>
                      <m:t>128</m:t>
                    </m:r>
                    <m:r>
                      <a:rPr lang="en-US" sz="1600" i="1"/>
                      <m:t>×</m:t>
                    </m:r>
                    <m:r>
                      <a:rPr lang="en-US" sz="1600" i="1"/>
                      <m:t>128</m:t>
                    </m:r>
                  </m:oMath>
                </a14:m>
                <a:r>
                  <a:rPr lang="en-US" sz="1600" dirty="0"/>
                  <a:t> from iterations 64k to 88k (batch size: 5)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sz="1600" i="1"/>
                      <m:t>64</m:t>
                    </m:r>
                    <m:r>
                      <a:rPr lang="en-US" sz="1600" i="1"/>
                      <m:t>×</m:t>
                    </m:r>
                    <m:r>
                      <a:rPr lang="en-US" sz="1600" i="1"/>
                      <m:t>64</m:t>
                    </m:r>
                  </m:oMath>
                </a14:m>
                <a:r>
                  <a:rPr lang="en-US" sz="1600" dirty="0"/>
                  <a:t> from iterations 88k to 118k (batch size: 20)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sz="1600" i="1"/>
                      <m:t>32</m:t>
                    </m:r>
                    <m:r>
                      <a:rPr lang="en-US" sz="1600" i="1"/>
                      <m:t>×</m:t>
                    </m:r>
                    <m:r>
                      <a:rPr lang="en-US" sz="1600" i="1"/>
                      <m:t>32</m:t>
                    </m:r>
                  </m:oMath>
                </a14:m>
                <a:r>
                  <a:rPr lang="en-US" sz="1600" dirty="0"/>
                  <a:t> from iterations 118k to 170k (batch size 50)</a:t>
                </a:r>
              </a:p>
              <a:p>
                <a:pPr algn="l" rtl="0"/>
                <a:r>
                  <a:rPr lang="en-US" sz="1600" dirty="0"/>
                  <a:t>Stride: 1 in each Convolution in the </a:t>
                </a:r>
                <a:r>
                  <a:rPr lang="en-US" sz="1600" dirty="0" err="1"/>
                  <a:t>resnet</a:t>
                </a:r>
                <a:r>
                  <a:rPr lang="en-US" sz="1600" dirty="0"/>
                  <a:t>. </a:t>
                </a:r>
              </a:p>
              <a:p>
                <a:pPr algn="l" rtl="0"/>
                <a:r>
                  <a:rPr lang="en-US" sz="1600" dirty="0"/>
                  <a:t>Max Pooling with strides of </a:t>
                </a:r>
                <a14:m>
                  <m:oMath xmlns:m="http://schemas.openxmlformats.org/officeDocument/2006/math">
                    <m:r>
                      <a:rPr lang="en-US" sz="1600" i="1"/>
                      <m:t>2</m:t>
                    </m:r>
                    <m:r>
                      <a:rPr lang="en-US" sz="1600" i="1"/>
                      <m:t>×</m:t>
                    </m:r>
                    <m:r>
                      <a:rPr lang="en-US" sz="1600" i="1"/>
                      <m:t>2</m:t>
                    </m:r>
                  </m:oMath>
                </a14:m>
                <a:r>
                  <a:rPr lang="en-US" sz="1600" dirty="0"/>
                  <a:t> for the encoders.</a:t>
                </a:r>
              </a:p>
              <a:p>
                <a:pPr algn="l" rtl="0"/>
                <a:r>
                  <a:rPr lang="en-US" sz="1600" dirty="0"/>
                  <a:t>Transpose convolutions wit stride of </a:t>
                </a:r>
                <a14:m>
                  <m:oMath xmlns:m="http://schemas.openxmlformats.org/officeDocument/2006/math">
                    <m:r>
                      <a:rPr lang="en-US" sz="1600" i="1"/>
                      <m:t>2</m:t>
                    </m:r>
                    <m:r>
                      <a:rPr lang="en-US" sz="1600" i="1"/>
                      <m:t>×</m:t>
                    </m:r>
                    <m:r>
                      <a:rPr lang="en-US" sz="1600" i="1"/>
                      <m:t>2</m:t>
                    </m:r>
                  </m:oMath>
                </a14:m>
                <a:r>
                  <a:rPr lang="en-US" sz="1600" dirty="0"/>
                  <a:t> for the decoder.</a:t>
                </a:r>
              </a:p>
              <a:p>
                <a:pPr algn="l" rtl="0"/>
                <a:r>
                  <a:rPr lang="en-US" sz="1600" dirty="0"/>
                  <a:t>Kernel L2 regularization for convolutions and transpose convolutions with scale of 0.3.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8559" y="1724979"/>
                <a:ext cx="10058400" cy="3935594"/>
              </a:xfrm>
              <a:blipFill rotWithShape="0">
                <a:blip r:embed="rId2"/>
                <a:stretch>
                  <a:fillRect l="-364" t="-1084" b="-160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ben_gurion_university_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pic>
        <p:nvPicPr>
          <p:cNvPr id="6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3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27" y="981615"/>
            <a:ext cx="10058400" cy="62125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Architecture 2 - Results</a:t>
            </a:r>
            <a:endParaRPr lang="en-US" dirty="0"/>
          </a:p>
        </p:txBody>
      </p:sp>
      <p:pic>
        <p:nvPicPr>
          <p:cNvPr id="8" name="Picture 7" descr="ben_gurion_university_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pic>
        <p:nvPicPr>
          <p:cNvPr id="6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9845"/>
            <a:ext cx="5843110" cy="198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" y="4268517"/>
            <a:ext cx="6031796" cy="1653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3" t="33865" r="119" b="-1218"/>
          <a:stretch/>
        </p:blipFill>
        <p:spPr>
          <a:xfrm>
            <a:off x="5843110" y="1957038"/>
            <a:ext cx="6031796" cy="2543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87886" y="4771102"/>
            <a:ext cx="3425371" cy="9679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Jaccard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train :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0.93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Jaccard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Val: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0.89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1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27" y="981615"/>
            <a:ext cx="10058400" cy="62125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Architecture 2 - Results</a:t>
            </a:r>
            <a:endParaRPr lang="en-US" dirty="0"/>
          </a:p>
        </p:txBody>
      </p:sp>
      <p:pic>
        <p:nvPicPr>
          <p:cNvPr id="8" name="Picture 7" descr="ben_gurion_university_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25" y="168257"/>
            <a:ext cx="628650" cy="4635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19199" y="1959429"/>
            <a:ext cx="84618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We used Sobel filters </a:t>
            </a:r>
            <a:r>
              <a:rPr lang="en-US" sz="2000" dirty="0"/>
              <a:t>for edge detection </a:t>
            </a:r>
            <a:r>
              <a:rPr lang="en-US" sz="2000" dirty="0" smtClean="0"/>
              <a:t>in order to improve our segmentation</a:t>
            </a:r>
            <a:endParaRPr lang="he-IL" sz="20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99" y="2583586"/>
            <a:ext cx="8004401" cy="3232321"/>
          </a:xfrm>
          <a:prstGeom prst="rect">
            <a:avLst/>
          </a:prstGeom>
        </p:spPr>
      </p:pic>
      <p:pic>
        <p:nvPicPr>
          <p:cNvPr id="6" name="Picture 1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6366228"/>
            <a:ext cx="463177" cy="497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55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2666</TotalTime>
  <Words>491</Words>
  <Application>Microsoft Office PowerPoint</Application>
  <PresentationFormat>מסך רחב</PresentationFormat>
  <Paragraphs>65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Final Project Challenge - Microscopy Cell Segmentation</vt:lpstr>
      <vt:lpstr>Final Project Challenge - Microscopy Cell Segmentation</vt:lpstr>
      <vt:lpstr>Architecture 1</vt:lpstr>
      <vt:lpstr>Architecture 1 - Params:</vt:lpstr>
      <vt:lpstr>Architecture 1 - Results:</vt:lpstr>
      <vt:lpstr>Architecture 2</vt:lpstr>
      <vt:lpstr>Architecture 2 - Params</vt:lpstr>
      <vt:lpstr>Architecture 2 - Results</vt:lpstr>
      <vt:lpstr>Architecture 2 - Results</vt:lpstr>
      <vt:lpstr>Architecture 2 -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recognition system for predicting cow individual feed intake</dc:title>
  <dc:creator>Ran Bezen</dc:creator>
  <cp:lastModifiedBy>Ran Bezen</cp:lastModifiedBy>
  <cp:revision>20</cp:revision>
  <dcterms:created xsi:type="dcterms:W3CDTF">2018-06-17T12:24:56Z</dcterms:created>
  <dcterms:modified xsi:type="dcterms:W3CDTF">2018-08-01T05:37:34Z</dcterms:modified>
</cp:coreProperties>
</file>