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8" r:id="rId2"/>
    <p:sldId id="265" r:id="rId3"/>
    <p:sldId id="257" r:id="rId4"/>
    <p:sldId id="274" r:id="rId5"/>
    <p:sldId id="260" r:id="rId6"/>
    <p:sldId id="266" r:id="rId7"/>
    <p:sldId id="261" r:id="rId8"/>
    <p:sldId id="268" r:id="rId9"/>
    <p:sldId id="269" r:id="rId10"/>
    <p:sldId id="262" r:id="rId11"/>
    <p:sldId id="263" r:id="rId12"/>
    <p:sldId id="272" r:id="rId13"/>
    <p:sldId id="273" r:id="rId14"/>
    <p:sldId id="275" r:id="rId15"/>
    <p:sldId id="264" r:id="rId16"/>
    <p:sldId id="276" r:id="rId17"/>
    <p:sldId id="259" r:id="rId18"/>
  </p:sldIdLst>
  <p:sldSz cx="9144000" cy="6858000" type="screen4x3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86118" autoAdjust="0"/>
  </p:normalViewPr>
  <p:slideViewPr>
    <p:cSldViewPr snapToGrid="0">
      <p:cViewPr varScale="1">
        <p:scale>
          <a:sx n="79" d="100"/>
          <a:sy n="79" d="100"/>
        </p:scale>
        <p:origin x="139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8D9A5105-D51E-44B0-87B7-774F28A3B8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56FC100-5295-49C0-9AA2-62F565CF48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31090-3C70-4509-BF3F-5B26F6A546D3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E366C95-4CC6-4A79-B84D-F916C68623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76AF91F-7007-401C-AAC6-F90673C17D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918C2-BC86-4F4A-83DD-081ED9019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510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E7FDE-6D30-475C-BEF5-179A03E4667C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8BCF2-9DD4-4F9A-8297-CC231A525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968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24B88-F72F-45F1-A385-953E8D15EEC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070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24B88-F72F-45F1-A385-953E8D15EEC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138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network topology, learning rate, initial weights</a:t>
            </a:r>
          </a:p>
          <a:p>
            <a:r>
              <a:rPr lang="en-US" altLang="zh-TW" dirty="0"/>
              <a:t>Parameter problem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8BCF2-9DD4-4F9A-8297-CC231A525FD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27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8BCF2-9DD4-4F9A-8297-CC231A525FD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815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dirty="0"/>
              <a:t>萼片</a:t>
            </a:r>
            <a:r>
              <a:rPr lang="zh-TW" altLang="en-US" dirty="0"/>
              <a:t>、</a:t>
            </a:r>
            <a:r>
              <a:rPr lang="zh-TW" altLang="zh-TW" dirty="0"/>
              <a:t>花瓣</a:t>
            </a:r>
            <a:endParaRPr lang="en-US" altLang="zh-TW" dirty="0"/>
          </a:p>
          <a:p>
            <a:r>
              <a:rPr lang="zh-TW" altLang="en-US" dirty="0"/>
              <a:t>山鳶尾、變色鳶尾、維吉尼亞鳶尾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8BCF2-9DD4-4F9A-8297-CC231A525FD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210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0C887-F86E-438A-98ED-A123669EB72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0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27363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8002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grpSp>
        <p:nvGrpSpPr>
          <p:cNvPr id="14" name="群組 13"/>
          <p:cNvGrpSpPr/>
          <p:nvPr userDrawn="1"/>
        </p:nvGrpSpPr>
        <p:grpSpPr>
          <a:xfrm>
            <a:off x="0" y="188640"/>
            <a:ext cx="9144000" cy="1489695"/>
            <a:chOff x="0" y="188640"/>
            <a:chExt cx="9144000" cy="1489695"/>
          </a:xfrm>
        </p:grpSpPr>
        <p:pic>
          <p:nvPicPr>
            <p:cNvPr id="15" name="圖片 14" descr="ncku2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3995936" y="188640"/>
              <a:ext cx="1124158" cy="1020173"/>
            </a:xfrm>
            <a:prstGeom prst="rect">
              <a:avLst/>
            </a:prstGeom>
          </p:spPr>
        </p:pic>
        <p:pic>
          <p:nvPicPr>
            <p:cNvPr id="16" name="Picture 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1268760"/>
              <a:ext cx="2987823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87824" y="1268760"/>
              <a:ext cx="3171825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56176" y="1268760"/>
              <a:ext cx="2987824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2" name="日期版面配置區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AEFA-B97C-459A-BD7F-A765458D5513}" type="datetime1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 dirty="0"/>
              <a:t>Intelligent  Digital Image Process Lab</a:t>
            </a:r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2372" y="2132856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2372" y="4005064"/>
            <a:ext cx="8229600" cy="21210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3F79-05A5-4E6F-9F6A-3A28C588B1FD}" type="datetime1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/>
              <a:t>Intelligent  Digital Image Process Lab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aseline="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8EB1-71E3-4BBA-8D6E-5EF80F88A97F}" type="datetime1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/>
              <a:t>Intelligent  Digital Image Process Lab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/>
          <a:lstStyle>
            <a:lvl1pPr>
              <a:buClr>
                <a:srgbClr val="00B0F0"/>
              </a:buClr>
              <a:buSzPct val="80000"/>
              <a:buFont typeface="Wingdings 3" pitchFamily="18" charset="2"/>
              <a:buChar char=""/>
              <a:defRPr sz="2800" baseline="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>
              <a:buClr>
                <a:srgbClr val="00B0F0"/>
              </a:buClr>
              <a:buSzPct val="80000"/>
              <a:buFont typeface="Wingdings 3" pitchFamily="18" charset="2"/>
              <a:buChar char=""/>
              <a:defRPr sz="2400" baseline="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>
              <a:buClr>
                <a:srgbClr val="00B0F0"/>
              </a:buClr>
              <a:buSzPct val="80000"/>
              <a:buFont typeface="Wingdings 3" pitchFamily="18" charset="2"/>
              <a:buChar char="u"/>
              <a:defRPr sz="2000" baseline="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buClr>
                <a:srgbClr val="00B0F0"/>
              </a:buClr>
              <a:buSzPct val="80000"/>
              <a:buFont typeface="Wingdings 3" pitchFamily="18" charset="2"/>
              <a:buChar char="w"/>
              <a:defRPr sz="1800" baseline="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>
              <a:buClr>
                <a:srgbClr val="00B0F0"/>
              </a:buClr>
              <a:buSzPct val="80000"/>
              <a:buFont typeface="Wingdings 3" pitchFamily="18" charset="2"/>
              <a:buChar char="u"/>
              <a:defRPr sz="1600" baseline="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AE30-B58E-44E1-B7AD-C3971A2A82CD}" type="datetime1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 dirty="0"/>
              <a:t>Intelligent  Digital Image Process Lab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18" name="群組 17"/>
          <p:cNvGrpSpPr/>
          <p:nvPr userDrawn="1"/>
        </p:nvGrpSpPr>
        <p:grpSpPr>
          <a:xfrm>
            <a:off x="0" y="0"/>
            <a:ext cx="9144000" cy="409575"/>
            <a:chOff x="0" y="0"/>
            <a:chExt cx="9144000" cy="409575"/>
          </a:xfrm>
        </p:grpSpPr>
        <p:pic>
          <p:nvPicPr>
            <p:cNvPr id="1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2987823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87824" y="0"/>
              <a:ext cx="3171825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56176" y="0"/>
              <a:ext cx="2987824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BEC4-9EA4-4A9B-B8C4-F5104F28C126}" type="datetime1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 Digital Image Process Lab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8076-3C45-42D6-A88E-55D5EC2A7576}" type="datetime1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/>
              <a:t>Intelligent  Digital Image Process Lab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51B9-0D4D-49E1-9DA6-8C627DCF9785}" type="datetime1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/>
              <a:t>Intelligent  Digital Image Process Lab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7498-64FE-41BC-8253-225D69E7D3AA}" type="datetime1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/>
              <a:t>Intelligent  Digital Image Process Lab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4A7A-85AF-4025-B042-3402B3F404B6}" type="datetime1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/>
              <a:t>Intelligent  Digital Image Process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7F35-9A80-4D64-8AFC-AC110B7EE59C}" type="datetime1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/>
              <a:t>Intelligent  Digital Image Process Lab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D9B0-F79F-4906-89FA-D38E1E942ECE}" type="datetime1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/>
              <a:t>Intelligent  Digital Image Process Lab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4005064"/>
            <a:ext cx="8229600" cy="2121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9E3984F-AC90-4C29-8373-BF039CFE8990}" type="datetime1">
              <a:rPr lang="zh-TW" altLang="en-US" smtClean="0"/>
              <a:t>2018/6/12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rgbClr val="0070C0"/>
                </a:solidFill>
                <a:latin typeface="Times New Roman" pitchFamily="18" charset="0"/>
              </a:defRPr>
            </a:lvl1pPr>
          </a:lstStyle>
          <a:p>
            <a:r>
              <a:rPr lang="en-US" altLang="zh-TW" dirty="0"/>
              <a:t>Intelligent  Digital Image Process Lab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7" name="圖片 6" descr="ncku2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995936" y="188640"/>
            <a:ext cx="1124158" cy="102017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126876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987824" y="126876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156176" y="126876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群組 16"/>
          <p:cNvGrpSpPr/>
          <p:nvPr userDrawn="1"/>
        </p:nvGrpSpPr>
        <p:grpSpPr>
          <a:xfrm>
            <a:off x="0" y="188640"/>
            <a:ext cx="9144000" cy="1489695"/>
            <a:chOff x="0" y="188640"/>
            <a:chExt cx="9144000" cy="1489695"/>
          </a:xfrm>
        </p:grpSpPr>
        <p:pic>
          <p:nvPicPr>
            <p:cNvPr id="13" name="圖片 12" descr="ncku2.jpg"/>
            <p:cNvPicPr>
              <a:picLocks noChangeAspect="1"/>
            </p:cNvPicPr>
            <p:nvPr userDrawn="1"/>
          </p:nvPicPr>
          <p:blipFill>
            <a:blip r:embed="rId13" cstate="print"/>
            <a:stretch>
              <a:fillRect/>
            </a:stretch>
          </p:blipFill>
          <p:spPr>
            <a:xfrm>
              <a:off x="3995936" y="188640"/>
              <a:ext cx="1124158" cy="1020173"/>
            </a:xfrm>
            <a:prstGeom prst="rect">
              <a:avLst/>
            </a:prstGeom>
          </p:spPr>
        </p:pic>
        <p:pic>
          <p:nvPicPr>
            <p:cNvPr id="14" name="Picture 2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1268760"/>
              <a:ext cx="2987823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987824" y="1268760"/>
              <a:ext cx="3171825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2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6156176" y="1268760"/>
              <a:ext cx="2987824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Times New Roman" pitchFamily="18" charset="0"/>
          <a:ea typeface="標楷體" pitchFamily="65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datasets/Iri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An Implementation for</a:t>
            </a:r>
            <a:r>
              <a:rPr lang="zh-TW" altLang="en-US" dirty="0"/>
              <a:t> </a:t>
            </a:r>
            <a:r>
              <a:rPr lang="en-US" altLang="zh-TW" dirty="0"/>
              <a:t>Combining Neural</a:t>
            </a:r>
            <a:r>
              <a:rPr lang="zh-TW" altLang="en-US" dirty="0"/>
              <a:t> </a:t>
            </a:r>
            <a:r>
              <a:rPr lang="en-US" altLang="zh-TW" dirty="0"/>
              <a:t>Networks and Genetic Algorithms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sz="2800" dirty="0"/>
              <a:t>Md. </a:t>
            </a:r>
            <a:r>
              <a:rPr lang="en-US" altLang="zh-TW" sz="2800" dirty="0" err="1"/>
              <a:t>Mijanur</a:t>
            </a:r>
            <a:r>
              <a:rPr lang="en-US" altLang="zh-TW" sz="2800" dirty="0"/>
              <a:t> Rahman, Tania </a:t>
            </a:r>
            <a:r>
              <a:rPr lang="en-US" altLang="zh-TW" sz="2800" dirty="0" err="1"/>
              <a:t>Akter</a:t>
            </a:r>
            <a:r>
              <a:rPr lang="en-US" altLang="zh-TW" sz="2800" dirty="0"/>
              <a:t> </a:t>
            </a:r>
            <a:r>
              <a:rPr lang="en-US" altLang="zh-TW" sz="2800" dirty="0" err="1"/>
              <a:t>Setu</a:t>
            </a:r>
            <a:endParaRPr lang="en-US" altLang="zh-TW" sz="2800" dirty="0"/>
          </a:p>
          <a:p>
            <a:r>
              <a:rPr lang="en-US" altLang="zh-TW" i="1" dirty="0"/>
              <a:t>International Journal of Computer Science and Technology</a:t>
            </a:r>
          </a:p>
          <a:p>
            <a:r>
              <a:rPr lang="en-US" altLang="zh-TW" dirty="0"/>
              <a:t>July, 2015, </a:t>
            </a:r>
            <a:r>
              <a:rPr lang="nl-NL" altLang="zh-TW" dirty="0"/>
              <a:t>Vol. 6, Issue 3, </a:t>
            </a:r>
            <a:r>
              <a:rPr lang="en-US" altLang="zh-TW" dirty="0"/>
              <a:t>pp. 218</a:t>
            </a:r>
            <a:r>
              <a:rPr lang="zh-TW" altLang="en-US" dirty="0"/>
              <a:t> </a:t>
            </a:r>
            <a:r>
              <a:rPr lang="en-US" altLang="zh-TW" dirty="0"/>
              <a:t>- 222</a:t>
            </a:r>
          </a:p>
          <a:p>
            <a:r>
              <a:rPr lang="en-US" altLang="zh-TW" dirty="0"/>
              <a:t>Reporter: Tzu-</a:t>
            </a:r>
            <a:r>
              <a:rPr lang="en-US" altLang="zh-TW" dirty="0" err="1"/>
              <a:t>Jui</a:t>
            </a:r>
            <a:r>
              <a:rPr lang="en-US" altLang="zh-TW" dirty="0"/>
              <a:t> Huang</a:t>
            </a:r>
          </a:p>
          <a:p>
            <a:r>
              <a:rPr lang="en-US" altLang="zh-TW" dirty="0"/>
              <a:t>Date: 2018/06/12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447446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C9C54DC-0C29-481D-AE5A-F80422215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8238" y="1557338"/>
            <a:ext cx="4067523" cy="4568825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3527A3-6334-4AF2-9BE5-DB7AEDEA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CC9AD76C-D472-4DF6-B29E-A8B6812BC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Encoding the network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95FE26-ECDA-4E58-AC74-D712D4E0A26A}"/>
              </a:ext>
            </a:extLst>
          </p:cNvPr>
          <p:cNvSpPr txBox="1"/>
          <p:nvPr/>
        </p:nvSpPr>
        <p:spPr>
          <a:xfrm>
            <a:off x="6688110" y="3937160"/>
            <a:ext cx="2217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5. The principle structure of a GANN system.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59184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431E96D-0F1F-4CF8-9C1A-0592E78B7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Supportive and collaborative approach</a:t>
            </a:r>
          </a:p>
          <a:p>
            <a:pPr lvl="1"/>
            <a:r>
              <a:rPr lang="en-US" altLang="zh-TW" dirty="0"/>
              <a:t>Supportive approach</a:t>
            </a:r>
          </a:p>
          <a:p>
            <a:pPr lvl="2"/>
            <a:r>
              <a:rPr lang="en-US" altLang="zh-TW" dirty="0"/>
              <a:t>The most common combination is to use a GA to preprocess the data set that is used to train a NN.</a:t>
            </a:r>
          </a:p>
          <a:p>
            <a:pPr lvl="2"/>
            <a:r>
              <a:rPr lang="en-US" altLang="zh-TW" dirty="0"/>
              <a:t>Neural networks and evolutionary algorithms are used independently at different stages of the problem.</a:t>
            </a:r>
          </a:p>
          <a:p>
            <a:pPr lvl="1"/>
            <a:r>
              <a:rPr lang="en-US" altLang="zh-TW" dirty="0"/>
              <a:t>Collaborative approach</a:t>
            </a:r>
          </a:p>
          <a:p>
            <a:pPr lvl="2"/>
            <a:r>
              <a:rPr lang="en-US" altLang="zh-TW" dirty="0"/>
              <a:t>Learn artificial neural network connection weights that are coded, as binary or real numbers, in a genetic algorithm string.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3527A3-6334-4AF2-9BE5-DB7AEDEA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CC9AD76C-D472-4DF6-B29E-A8B6812BC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GANN approaches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621332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431E96D-0F1F-4CF8-9C1A-0592E78B7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Combining process</a:t>
            </a:r>
          </a:p>
          <a:p>
            <a:pPr lvl="1"/>
            <a:r>
              <a:rPr lang="en-US" altLang="zh-TW" dirty="0"/>
              <a:t>Using GA to train NN: The weight of the network use as a population of GA by making the string and GA evaluate the fitness.</a:t>
            </a:r>
          </a:p>
          <a:p>
            <a:r>
              <a:rPr lang="en-US" altLang="zh-TW" dirty="0"/>
              <a:t>The following steps are worked to train the neural network with genetic algorithm.</a:t>
            </a:r>
          </a:p>
          <a:p>
            <a:pPr lvl="1"/>
            <a:r>
              <a:rPr lang="en-US" altLang="zh-TW" dirty="0"/>
              <a:t>Step-1: Set weights in the network, are joined to make one string.</a:t>
            </a:r>
          </a:p>
          <a:p>
            <a:pPr lvl="1"/>
            <a:r>
              <a:rPr lang="en-US" altLang="zh-TW" dirty="0"/>
              <a:t>Step-2: Define the network.</a:t>
            </a:r>
          </a:p>
          <a:p>
            <a:pPr lvl="1"/>
            <a:r>
              <a:rPr lang="en-US" altLang="zh-TW" dirty="0"/>
              <a:t>Step-3: Use this string in the GA as a member of the population.</a:t>
            </a:r>
          </a:p>
          <a:p>
            <a:pPr lvl="1"/>
            <a:r>
              <a:rPr lang="en-US" altLang="zh-TW" dirty="0"/>
              <a:t>Step-4: Train the weight until obtain the target output.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3527A3-6334-4AF2-9BE5-DB7AEDEA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CC9AD76C-D472-4DF6-B29E-A8B6812BC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GANN approaches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598622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E62679F-7AE7-424A-806E-0428DB842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755" y="1463223"/>
            <a:ext cx="3838489" cy="5075689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3527A3-6334-4AF2-9BE5-DB7AEDEA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CC9AD76C-D472-4DF6-B29E-A8B6812BC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GANN approaches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0A6ADED-7982-4038-875A-5D75E1819506}"/>
              </a:ext>
            </a:extLst>
          </p:cNvPr>
          <p:cNvSpPr txBox="1"/>
          <p:nvPr/>
        </p:nvSpPr>
        <p:spPr>
          <a:xfrm>
            <a:off x="6688110" y="3937160"/>
            <a:ext cx="2217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6. Flowchart of BP neural network optimization by genetic algorithm.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15927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3527A3-6334-4AF2-9BE5-DB7AEDEA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CC9AD76C-D472-4DF6-B29E-A8B6812BC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GANN approaches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F5B7A764-34AC-41CA-8A16-E00131A65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Define neural network</a:t>
            </a:r>
          </a:p>
          <a:p>
            <a:pPr lvl="1"/>
            <a:r>
              <a:rPr lang="en-US" altLang="zh-TW" dirty="0"/>
              <a:t>10 input and 10 output and 2 hidden neurons.</a:t>
            </a:r>
          </a:p>
          <a:p>
            <a:r>
              <a:rPr lang="en-US" altLang="zh-TW" dirty="0"/>
              <a:t>Weight initialization</a:t>
            </a:r>
          </a:p>
          <a:p>
            <a:pPr lvl="1"/>
            <a:r>
              <a:rPr lang="en-US" altLang="zh-TW" dirty="0"/>
              <a:t>Weights and bias values have been initialized randomly. The mean square error function has been used to calculate error.</a:t>
            </a:r>
          </a:p>
          <a:p>
            <a:r>
              <a:rPr lang="en-US" altLang="zh-TW" dirty="0"/>
              <a:t>Genetic algorithm optimization</a:t>
            </a:r>
          </a:p>
          <a:p>
            <a:pPr lvl="1"/>
            <a:r>
              <a:rPr lang="en-US" altLang="zh-TW" dirty="0"/>
              <a:t>The genetic algorithm finds the best fitness value corresponding to the individual by means of the selection, crossover, and mutation.</a:t>
            </a:r>
          </a:p>
        </p:txBody>
      </p:sp>
    </p:spTree>
    <p:extLst>
      <p:ext uri="{BB962C8B-B14F-4D97-AF65-F5344CB8AC3E}">
        <p14:creationId xmlns:p14="http://schemas.microsoft.com/office/powerpoint/2010/main" val="234393697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E299BDD-E3F0-4CE0-A656-01A1FB25A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022" y="2043069"/>
            <a:ext cx="8229600" cy="2935883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3527A3-6334-4AF2-9BE5-DB7AEDEA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CC9AD76C-D472-4DF6-B29E-A8B6812BC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Experiments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B867764-AD1F-45EA-984D-0A387373FE15}"/>
              </a:ext>
            </a:extLst>
          </p:cNvPr>
          <p:cNvSpPr txBox="1"/>
          <p:nvPr/>
        </p:nvSpPr>
        <p:spPr>
          <a:xfrm>
            <a:off x="3463046" y="5113653"/>
            <a:ext cx="221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7. Iris data set.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6840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D9E4191-0EF7-4524-AB64-7CC97D093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Attribute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Sepal length in cm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Sepal width in cm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Petal length in cm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Petal width in cm</a:t>
            </a:r>
          </a:p>
          <a:p>
            <a:pPr marL="514350" indent="-457200"/>
            <a:r>
              <a:rPr lang="pt-BR" altLang="zh-TW" dirty="0"/>
              <a:t>Class</a:t>
            </a:r>
          </a:p>
          <a:p>
            <a:pPr marL="914400" lvl="1" indent="-457200"/>
            <a:r>
              <a:rPr lang="pt-BR" altLang="zh-TW" dirty="0"/>
              <a:t>Iris Setosa</a:t>
            </a:r>
          </a:p>
          <a:p>
            <a:pPr marL="914400" lvl="1" indent="-457200"/>
            <a:r>
              <a:rPr lang="pt-BR" altLang="zh-TW" dirty="0"/>
              <a:t>Iris Versicolour</a:t>
            </a:r>
          </a:p>
          <a:p>
            <a:pPr marL="914400" lvl="1" indent="-457200"/>
            <a:r>
              <a:rPr lang="pt-BR" altLang="zh-TW" dirty="0"/>
              <a:t>Iris Virginica</a:t>
            </a:r>
          </a:p>
          <a:p>
            <a:pPr marL="514350" indent="-457200"/>
            <a:r>
              <a:rPr lang="en-US" altLang="zh-TW" dirty="0">
                <a:hlinkClick r:id="rId3"/>
              </a:rPr>
              <a:t>http://archive.ics.uci.edu/ml/datasets/Iris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3FFF4C-0598-4CB3-B23D-5D4B7C36E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EC0AC636-0ECE-49FA-B017-C386A187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Experiments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5BCD5-F48C-4515-A483-7F9AF49AA150}"/>
              </a:ext>
            </a:extLst>
          </p:cNvPr>
          <p:cNvSpPr/>
          <p:nvPr/>
        </p:nvSpPr>
        <p:spPr>
          <a:xfrm>
            <a:off x="4845996" y="1911851"/>
            <a:ext cx="3227962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5.3, 3.7, 1.5, 0.2, Iris-setosa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5.0, 3.3, 1.4, 0.2, Iris-setosa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7.0, 3.2, 4.7, 1.4, Iris-versicolor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6.4, 3.2, 4.5, 1.5, Iris-versicolor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6.3, 3.3, 6.0, 2.5, Iris-virginica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5.8, 2.7, 5.1, 1.9, Iris-virginica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7771197-D2FA-4395-9DDB-63AB185B52AB}"/>
              </a:ext>
            </a:extLst>
          </p:cNvPr>
          <p:cNvSpPr txBox="1"/>
          <p:nvPr/>
        </p:nvSpPr>
        <p:spPr>
          <a:xfrm>
            <a:off x="5133367" y="3711698"/>
            <a:ext cx="283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8. Numerical data set.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79475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7200" y="2831872"/>
            <a:ext cx="8229600" cy="1143000"/>
          </a:xfrm>
        </p:spPr>
        <p:txBody>
          <a:bodyPr/>
          <a:lstStyle/>
          <a:p>
            <a:r>
              <a:rPr lang="en-US" altLang="zh-TW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  <a:ea typeface="王漢宗中行書繁" pitchFamily="2" charset="-120"/>
              </a:rPr>
              <a:t>Thanks for Your Attendance</a:t>
            </a:r>
            <a:r>
              <a:rPr lang="en-US" altLang="zh-TW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ramond" panose="02020404030301010803" pitchFamily="18" charset="0"/>
                <a:ea typeface="王漢宗中行書繁" pitchFamily="2" charset="-120"/>
              </a:rPr>
              <a:t>!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71600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Genetic algorithm</a:t>
            </a:r>
          </a:p>
          <a:p>
            <a:r>
              <a:rPr lang="en-US" altLang="zh-TW" dirty="0"/>
              <a:t>Neural network</a:t>
            </a:r>
          </a:p>
          <a:p>
            <a:r>
              <a:rPr lang="en-US" altLang="zh-TW" dirty="0"/>
              <a:t>Encoding the network</a:t>
            </a:r>
          </a:p>
          <a:p>
            <a:r>
              <a:rPr lang="en-US" altLang="zh-TW" dirty="0"/>
              <a:t>GANN approaches</a:t>
            </a:r>
          </a:p>
          <a:p>
            <a:r>
              <a:rPr lang="en-US" altLang="zh-TW" dirty="0"/>
              <a:t>Experiments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050098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431E96D-0F1F-4CF8-9C1A-0592E78B7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Neural networks used as a learning system.</a:t>
            </a:r>
          </a:p>
          <a:p>
            <a:r>
              <a:rPr lang="en-US" altLang="zh-TW" dirty="0"/>
              <a:t>Genetic algorithms as an optimization system.</a:t>
            </a:r>
          </a:p>
          <a:p>
            <a:r>
              <a:rPr lang="en-US" altLang="zh-TW" dirty="0"/>
              <a:t>The choice of the basic parameter is the requirement of the success of the training process.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3527A3-6334-4AF2-9BE5-DB7AEDEA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CC9AD76C-D472-4DF6-B29E-A8B6812BC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F95DB51-E0AA-4E79-B1B0-CCCCA0EFC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591" y="3593944"/>
            <a:ext cx="5631606" cy="276240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0C6CDA2-52B1-476A-85F6-24761B25501E}"/>
              </a:ext>
            </a:extLst>
          </p:cNvPr>
          <p:cNvSpPr txBox="1"/>
          <p:nvPr/>
        </p:nvSpPr>
        <p:spPr>
          <a:xfrm>
            <a:off x="2929544" y="6352143"/>
            <a:ext cx="421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1. A neural network architecture.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88112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431E96D-0F1F-4CF8-9C1A-0592E78B7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By combining genetic algorithms with neural networks (GANN), the genetic algorithm is used to find these parameters.</a:t>
            </a:r>
          </a:p>
          <a:p>
            <a:r>
              <a:rPr lang="en-US" altLang="zh-TW" dirty="0"/>
              <a:t>The topic of this research is the question of how exactly GA and NN can be combined.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3527A3-6334-4AF2-9BE5-DB7AEDEA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CC9AD76C-D472-4DF6-B29E-A8B6812BC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935769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431E96D-0F1F-4CF8-9C1A-0592E78B7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genetic algorithm (GA) tries to simulate the natural evolution process. Its purpose is to optimize a set of parameters.</a:t>
            </a:r>
          </a:p>
          <a:p>
            <a:r>
              <a:rPr lang="en-US" altLang="zh-TW" dirty="0"/>
              <a:t>A genetic algorithm (GA) is great for finding solutions to complex search problems.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3527A3-6334-4AF2-9BE5-DB7AEDEA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CC9AD76C-D472-4DF6-B29E-A8B6812BC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Genetic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736196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C98BB70-B208-42FE-B485-1C49E4DE1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6744" y="1556792"/>
            <a:ext cx="2503971" cy="4649455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3527A3-6334-4AF2-9BE5-DB7AEDEA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CC9AD76C-D472-4DF6-B29E-A8B6812BC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Genetic algorithm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EF209ED-20B6-4743-A5BB-815661AEFD42}"/>
              </a:ext>
            </a:extLst>
          </p:cNvPr>
          <p:cNvSpPr txBox="1"/>
          <p:nvPr/>
        </p:nvSpPr>
        <p:spPr>
          <a:xfrm>
            <a:off x="2588003" y="6206247"/>
            <a:ext cx="382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2. Flowchart of genetic algorithm.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17177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431E96D-0F1F-4CF8-9C1A-0592E78B7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An artificial neural network (ANN) is information processing system that is inspired by the way biological systems.</a:t>
            </a:r>
          </a:p>
          <a:p>
            <a:r>
              <a:rPr lang="en-US" altLang="zh-TW" dirty="0"/>
              <a:t>It is composed nervous of a large number of highly interconnected processing elements (also called neurons) working with each other to solve specific problems.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3527A3-6334-4AF2-9BE5-DB7AEDEA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CC9AD76C-D472-4DF6-B29E-A8B6812BC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Neural network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306355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93B859E-8273-40F2-9772-7FA30DD92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979" y="1557338"/>
            <a:ext cx="7846041" cy="4568825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3527A3-6334-4AF2-9BE5-DB7AEDEA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CC9AD76C-D472-4DF6-B29E-A8B6812BC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Neural network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046C249-1026-46B9-8D7B-E216ADABD113}"/>
              </a:ext>
            </a:extLst>
          </p:cNvPr>
          <p:cNvSpPr txBox="1"/>
          <p:nvPr/>
        </p:nvSpPr>
        <p:spPr>
          <a:xfrm>
            <a:off x="1931163" y="6077247"/>
            <a:ext cx="6278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3. The architecture of a feed forward neural network with 20 neurons in input, 7 in hidden layer and 7 in output layers.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99589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B4092C2-FD11-41A5-BBA8-D8696BAEC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690" y="1299361"/>
            <a:ext cx="3156280" cy="5239551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3527A3-6334-4AF2-9BE5-DB7AEDEA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CC9AD76C-D472-4DF6-B29E-A8B6812BC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Neural network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F457F78-514B-4DC5-899C-7E4A1445C6E4}"/>
              </a:ext>
            </a:extLst>
          </p:cNvPr>
          <p:cNvSpPr txBox="1"/>
          <p:nvPr/>
        </p:nvSpPr>
        <p:spPr>
          <a:xfrm>
            <a:off x="6386553" y="3100582"/>
            <a:ext cx="2217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4. Flowchart of backpropagation algorithm for training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0263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520</TotalTime>
  <Words>807</Words>
  <Application>Microsoft Office PowerPoint</Application>
  <PresentationFormat>如螢幕大小 (4:3)</PresentationFormat>
  <Paragraphs>108</Paragraphs>
  <Slides>17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7" baseType="lpstr">
      <vt:lpstr>王漢宗中行書繁</vt:lpstr>
      <vt:lpstr>新細明體</vt:lpstr>
      <vt:lpstr>標楷體</vt:lpstr>
      <vt:lpstr>Arial</vt:lpstr>
      <vt:lpstr>Calibri</vt:lpstr>
      <vt:lpstr>Garamond</vt:lpstr>
      <vt:lpstr>Palatino Linotype</vt:lpstr>
      <vt:lpstr>Times New Roman</vt:lpstr>
      <vt:lpstr>Wingdings 3</vt:lpstr>
      <vt:lpstr>佈景主題1</vt:lpstr>
      <vt:lpstr>An Implementation for Combining Neural Networks and Genetic Algorithms</vt:lpstr>
      <vt:lpstr>Outline</vt:lpstr>
      <vt:lpstr>Introduction</vt:lpstr>
      <vt:lpstr>Introduction</vt:lpstr>
      <vt:lpstr>Genetic algorithm</vt:lpstr>
      <vt:lpstr>Genetic algorithm</vt:lpstr>
      <vt:lpstr>Neural network</vt:lpstr>
      <vt:lpstr>Neural network</vt:lpstr>
      <vt:lpstr>Neural network</vt:lpstr>
      <vt:lpstr>Encoding the network</vt:lpstr>
      <vt:lpstr>GANN approaches</vt:lpstr>
      <vt:lpstr>GANN approaches</vt:lpstr>
      <vt:lpstr>GANN approaches</vt:lpstr>
      <vt:lpstr>GANN approaches</vt:lpstr>
      <vt:lpstr>Experiments</vt:lpstr>
      <vt:lpstr>Experiments</vt:lpstr>
      <vt:lpstr>Thanks for Your Attendance!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Ray</dc:creator>
  <cp:lastModifiedBy>Ray</cp:lastModifiedBy>
  <cp:revision>24</cp:revision>
  <cp:lastPrinted>2018-06-12T05:17:13Z</cp:lastPrinted>
  <dcterms:created xsi:type="dcterms:W3CDTF">2018-06-04T13:54:12Z</dcterms:created>
  <dcterms:modified xsi:type="dcterms:W3CDTF">2018-06-12T06:33:34Z</dcterms:modified>
</cp:coreProperties>
</file>