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319" r:id="rId5"/>
    <p:sldId id="315" r:id="rId6"/>
    <p:sldId id="298" r:id="rId7"/>
    <p:sldId id="317" r:id="rId8"/>
    <p:sldId id="320" r:id="rId9"/>
    <p:sldId id="324" r:id="rId10"/>
    <p:sldId id="325" r:id="rId11"/>
    <p:sldId id="268" r:id="rId12"/>
    <p:sldId id="27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224" autoAdjust="0"/>
  </p:normalViewPr>
  <p:slideViewPr>
    <p:cSldViewPr snapToGrid="0">
      <p:cViewPr varScale="1">
        <p:scale>
          <a:sx n="80" d="100"/>
          <a:sy n="80" d="100"/>
        </p:scale>
        <p:origin x="13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43CD-6325-4334-9DA4-368C3A3EFC3C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A71E-0DFF-407C-BFA4-3C0D4F06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6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8BCF2-9DD4-4F9A-8297-CC231A525F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0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0C887-F86E-438A-98ED-A123669EB72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0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27363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800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5" name="圖片 14" descr="ncku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/>
              <a:t>Intelligent  Digital Image Process Lab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2372" y="2132856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2372" y="4005064"/>
            <a:ext cx="8229600" cy="21210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48A8-E69B-46F2-8FD3-309B300B87BD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C33A-F9A8-4E43-ADB6-CD7E7D54C083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>
            <a:lvl1pPr>
              <a:buClr>
                <a:srgbClr val="00B0F0"/>
              </a:buClr>
              <a:buSzPct val="80000"/>
              <a:buFont typeface="Wingdings 3" pitchFamily="18" charset="2"/>
              <a:buChar char=""/>
              <a:defRPr sz="2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buClr>
                <a:srgbClr val="00B0F0"/>
              </a:buClr>
              <a:buSzPct val="80000"/>
              <a:buFont typeface="Wingdings 3" pitchFamily="18" charset="2"/>
              <a:buChar char=""/>
              <a:defRPr sz="24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buClr>
                <a:srgbClr val="00B0F0"/>
              </a:buClr>
              <a:buSzPct val="80000"/>
              <a:buFont typeface="Wingdings 3" pitchFamily="18" charset="2"/>
              <a:buChar char="u"/>
              <a:defRPr sz="20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00B0F0"/>
              </a:buClr>
              <a:buSzPct val="80000"/>
              <a:buFont typeface="Wingdings 3" pitchFamily="18" charset="2"/>
              <a:buChar char="w"/>
              <a:defRPr sz="1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00B0F0"/>
              </a:buClr>
              <a:buSzPct val="80000"/>
              <a:buFont typeface="Wingdings 3" pitchFamily="18" charset="2"/>
              <a:buChar char="u"/>
              <a:defRPr sz="16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dirty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0" y="0"/>
            <a:ext cx="9144000" cy="409575"/>
            <a:chOff x="0" y="0"/>
            <a:chExt cx="9144000" cy="409575"/>
          </a:xfrm>
        </p:grpSpPr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56176" y="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6169-07B0-4E21-87A2-E97F0B97941A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0E40-521D-46B5-B461-56CDC17EDA8E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45BD-4D45-40E1-AC22-0311A23D66F3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9AC8-BCEE-4644-9952-D9514C6A1359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47E0-617B-41BA-8A64-4A631CB34270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50A-0813-4A64-9D47-3AF0976149DD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2161-7050-4059-86CF-9C6E550C86EB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00506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5447765-C35C-42F4-9212-7D86281F63AC}" type="datetime1">
              <a:rPr lang="zh-TW" altLang="en-US" smtClean="0"/>
              <a:pPr/>
              <a:t>2018/6/25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0070C0"/>
                </a:solidFill>
                <a:latin typeface="Times New Roman" pitchFamily="18" charset="0"/>
              </a:defRPr>
            </a:lvl1pPr>
          </a:lstStyle>
          <a:p>
            <a:r>
              <a:rPr lang="en-US" altLang="zh-TW" dirty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 descr="ncku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95936" y="188640"/>
            <a:ext cx="1124158" cy="102017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26876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87824" y="126876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6176" y="126876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群組 16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3" name="圖片 12" descr="ncku2.jp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Ir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Genetic Algorithms</a:t>
            </a:r>
            <a:br>
              <a:rPr lang="en-US" altLang="zh-TW" dirty="0"/>
            </a:br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dirty="0"/>
              <a:t>An Implementation for</a:t>
            </a:r>
            <a:r>
              <a:rPr lang="zh-TW" altLang="en-US" dirty="0"/>
              <a:t> </a:t>
            </a:r>
            <a:r>
              <a:rPr lang="en-US" altLang="zh-TW" dirty="0"/>
              <a:t>Combining Neural</a:t>
            </a:r>
            <a:r>
              <a:rPr lang="zh-TW" altLang="en-US" dirty="0"/>
              <a:t> </a:t>
            </a:r>
            <a:r>
              <a:rPr lang="en-US" altLang="zh-TW" dirty="0"/>
              <a:t>Networks and Genetic Algorithms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Reporter: Tzu-</a:t>
            </a:r>
            <a:r>
              <a:rPr lang="en-US" altLang="zh-TW" dirty="0" err="1"/>
              <a:t>Jui</a:t>
            </a:r>
            <a:r>
              <a:rPr lang="en-US" altLang="zh-TW" dirty="0"/>
              <a:t> Huang</a:t>
            </a:r>
          </a:p>
          <a:p>
            <a:r>
              <a:rPr lang="en-US" altLang="zh-TW" dirty="0"/>
              <a:t>Date: 2018/06/26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83091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6E1DC68-9511-435C-A7CA-4152F94B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Third 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51F5E1-6082-4345-AFD8-5B9965CF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21E0F-9705-4CA8-BE01-F0C8E51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F27EF12-759F-43F2-A702-8AA99489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Simulation results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0B2AC9-6532-486E-AA7F-49D9CBCD9360}"/>
              </a:ext>
            </a:extLst>
          </p:cNvPr>
          <p:cNvSpPr txBox="1"/>
          <p:nvPr/>
        </p:nvSpPr>
        <p:spPr>
          <a:xfrm>
            <a:off x="617621" y="5687259"/>
            <a:ext cx="375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7. Third result of the convergence figure.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C32974-D34E-4618-AD70-17C5BE9C77E9}"/>
              </a:ext>
            </a:extLst>
          </p:cNvPr>
          <p:cNvSpPr txBox="1"/>
          <p:nvPr/>
        </p:nvSpPr>
        <p:spPr>
          <a:xfrm>
            <a:off x="4874809" y="5687259"/>
            <a:ext cx="342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8. Third result of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 with 91.7% accuracy.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63E190-DD8C-420F-A9AA-BA76C67A6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5" y="2083056"/>
            <a:ext cx="4320000" cy="324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C512052-9BEA-4EC7-A389-D2F8C6C61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r="6535" b="8428"/>
          <a:stretch/>
        </p:blipFill>
        <p:spPr>
          <a:xfrm>
            <a:off x="4371975" y="2159922"/>
            <a:ext cx="423238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69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From the experimental results show that GANN</a:t>
            </a:r>
            <a:r>
              <a:rPr lang="zh-TW" altLang="en-US" dirty="0"/>
              <a:t> </a:t>
            </a:r>
            <a:r>
              <a:rPr lang="en-US" altLang="zh-TW" dirty="0"/>
              <a:t>(combining genetic algorithms with neural networks) has good classification ability.</a:t>
            </a:r>
          </a:p>
          <a:p>
            <a:r>
              <a:rPr lang="en-US" altLang="zh-TW" dirty="0"/>
              <a:t>Better results can be obtained by combining modified genetic algorithm.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4742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0FB-A286-4188-B067-4C137549AEB5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831872"/>
            <a:ext cx="8229600" cy="1143000"/>
          </a:xfrm>
        </p:spPr>
        <p:txBody>
          <a:bodyPr/>
          <a:lstStyle/>
          <a:p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  <a:ea typeface="王漢宗中行書繁" pitchFamily="2" charset="-120"/>
              </a:rPr>
              <a:t>Thanks for Your Attendance</a:t>
            </a:r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ea typeface="王漢宗中行書繁" pitchFamily="2" charset="-120"/>
              </a:rPr>
              <a:t>!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349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</a:p>
          <a:p>
            <a:r>
              <a:rPr lang="en-US" altLang="zh-TW" dirty="0"/>
              <a:t>Source of Data</a:t>
            </a:r>
          </a:p>
          <a:p>
            <a:r>
              <a:rPr lang="en-US" altLang="zh-TW" dirty="0"/>
              <a:t>Neural Network Architecture</a:t>
            </a:r>
          </a:p>
          <a:p>
            <a:r>
              <a:rPr lang="en-US" altLang="zh-TW" dirty="0"/>
              <a:t>Genetic Algorithm</a:t>
            </a:r>
          </a:p>
          <a:p>
            <a:r>
              <a:rPr lang="en-US" altLang="zh-TW" dirty="0"/>
              <a:t>Simulation results</a:t>
            </a:r>
          </a:p>
          <a:p>
            <a:r>
              <a:rPr lang="en-US" altLang="zh-TW" dirty="0"/>
              <a:t>Conclusion</a:t>
            </a:r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7094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en-US" altLang="zh-TW" dirty="0"/>
              <a:t>Classification problem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EDBC31-2688-47A4-8224-4A33AE59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B0117DB-463D-4542-8C9D-1EFACD72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C010DC7-03F1-49E8-A7D0-CF7B4C41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15086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F877B9F-E58C-42A5-B281-D5D1DF89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153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6" name="內容版面配置區 5">
            <a:extLst>
              <a:ext uri="{FF2B5EF4-FFF2-40B4-BE49-F238E27FC236}">
                <a16:creationId xmlns:a16="http://schemas.microsoft.com/office/drawing/2014/main" id="{D5FA2FAE-94B5-4AE3-9B8D-025F57EA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7" y="2448930"/>
            <a:ext cx="8229600" cy="293588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3A4210-1308-4CA5-8E58-3A0BAAB406FD}"/>
              </a:ext>
            </a:extLst>
          </p:cNvPr>
          <p:cNvSpPr txBox="1"/>
          <p:nvPr/>
        </p:nvSpPr>
        <p:spPr>
          <a:xfrm>
            <a:off x="3396371" y="5570822"/>
            <a:ext cx="221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Iris data set.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883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D9E4191-0EF7-4524-AB64-7CC97D09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Attribute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Sepal length in cm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Sepal width in cm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Petal length in cm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Petal width in cm</a:t>
            </a:r>
          </a:p>
          <a:p>
            <a:pPr marL="514350" indent="-457200"/>
            <a:r>
              <a:rPr lang="pt-BR" altLang="zh-TW" dirty="0"/>
              <a:t>Class</a:t>
            </a:r>
          </a:p>
          <a:p>
            <a:pPr marL="914400" lvl="1" indent="-457200"/>
            <a:r>
              <a:rPr lang="pt-BR" altLang="zh-TW" dirty="0"/>
              <a:t>Iris Setosa</a:t>
            </a:r>
          </a:p>
          <a:p>
            <a:pPr marL="914400" lvl="1" indent="-457200"/>
            <a:r>
              <a:rPr lang="pt-BR" altLang="zh-TW" dirty="0"/>
              <a:t>Iris Versicolour</a:t>
            </a:r>
          </a:p>
          <a:p>
            <a:pPr marL="914400" lvl="1" indent="-457200"/>
            <a:r>
              <a:rPr lang="pt-BR" altLang="zh-TW" dirty="0"/>
              <a:t>Iris Virginica</a:t>
            </a:r>
          </a:p>
          <a:p>
            <a:pPr marL="514350" indent="-457200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http://archive.ics.uci.edu/ml/datasets/Iris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3FFF4C-0598-4CB3-B23D-5D4B7C36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C0AC636-0ECE-49FA-B017-C386A187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Source of Data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5BCD5-F48C-4515-A483-7F9AF49AA150}"/>
              </a:ext>
            </a:extLst>
          </p:cNvPr>
          <p:cNvSpPr/>
          <p:nvPr/>
        </p:nvSpPr>
        <p:spPr>
          <a:xfrm>
            <a:off x="4845996" y="1911851"/>
            <a:ext cx="322796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5.3, 3.7, 1.5, 0.2, Iris-setosa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5.0, 3.3, 1.4, 0.2, Iris-setosa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7.0, 3.2, 4.7, 1.4, Iris-versicolor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6.4, 3.2, 4.5, 1.5, Iris-versicolor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6.3, 3.3, 6.0, 2.5, Iris-virginica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5.8, 2.7, 5.1, 1.9, Iris-virginica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771197-D2FA-4395-9DDB-63AB185B52AB}"/>
              </a:ext>
            </a:extLst>
          </p:cNvPr>
          <p:cNvSpPr txBox="1"/>
          <p:nvPr/>
        </p:nvSpPr>
        <p:spPr>
          <a:xfrm>
            <a:off x="5133367" y="3711698"/>
            <a:ext cx="28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Numerical data set.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947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66E1DC68-9511-435C-A7CA-4152F94BE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Input layer: 4 neuron</a:t>
                </a:r>
                <a:endParaRPr lang="zh-TW" altLang="zh-TW" dirty="0"/>
              </a:p>
              <a:p>
                <a:r>
                  <a:rPr lang="en-US" altLang="zh-TW" dirty="0"/>
                  <a:t>Two hidden layer</a:t>
                </a:r>
                <a:endParaRPr lang="zh-TW" altLang="zh-TW" dirty="0"/>
              </a:p>
              <a:p>
                <a:pPr lvl="1"/>
                <a:r>
                  <a:rPr lang="en-US" altLang="zh-TW" dirty="0"/>
                  <a:t>First hidden layer: 10 neuron (Hyperbolic tangent sigmoid transfer function)</a:t>
                </a:r>
                <a:endParaRPr lang="zh-TW" altLang="zh-TW" dirty="0"/>
              </a:p>
              <a:p>
                <a:pPr lvl="1"/>
                <a:r>
                  <a:rPr lang="en-US" altLang="zh-TW" dirty="0"/>
                  <a:t>Second hidden layer: 10 neuron (Log-sigmoid transfer function)</a:t>
                </a:r>
                <a:endParaRPr lang="zh-TW" altLang="zh-TW" dirty="0"/>
              </a:p>
              <a:p>
                <a:r>
                  <a:rPr lang="en-US" altLang="zh-TW" dirty="0"/>
                  <a:t>Output layer: 3 neuron (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function)</a:t>
                </a:r>
              </a:p>
              <a:p>
                <a:r>
                  <a:rPr lang="en-US" altLang="zh-TW" dirty="0"/>
                  <a:t>Epoch: 300</a:t>
                </a:r>
              </a:p>
              <a:p>
                <a:r>
                  <a:rPr lang="en-US" altLang="zh-TW" dirty="0"/>
                  <a:t>Fitness: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dirty="0"/>
                          <m:t>Accuracy</m:t>
                        </m:r>
                      </m:den>
                    </m:f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66E1DC68-9511-435C-A7CA-4152F94BE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51F5E1-6082-4345-AFD8-5B9965CF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21E0F-9705-4CA8-BE01-F0C8E51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F27EF12-759F-43F2-A702-8AA99489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Neural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324519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en-US" altLang="zh-TW" dirty="0"/>
              <a:t>Genetic representation: real number</a:t>
            </a:r>
            <a:endParaRPr lang="zh-TW" altLang="zh-TW" dirty="0"/>
          </a:p>
          <a:p>
            <a:r>
              <a:rPr lang="en-US" altLang="zh-TW" dirty="0"/>
              <a:t>Population size = 100</a:t>
            </a:r>
          </a:p>
          <a:p>
            <a:r>
              <a:rPr lang="en-US" altLang="zh-TW" dirty="0"/>
              <a:t>Crossover: one-point crossover, rate = 0.8</a:t>
            </a:r>
          </a:p>
          <a:p>
            <a:r>
              <a:rPr lang="en-US" altLang="zh-TW" dirty="0"/>
              <a:t>Mutation: uniform mutation, rate = 0.1</a:t>
            </a:r>
          </a:p>
          <a:p>
            <a:r>
              <a:rPr lang="en-US" altLang="zh-TW" dirty="0"/>
              <a:t>Selection: roulette wheel</a:t>
            </a:r>
            <a:endParaRPr lang="zh-TW" altLang="zh-TW" dirty="0"/>
          </a:p>
          <a:p>
            <a:r>
              <a:rPr lang="en-US" altLang="zh-TW" dirty="0"/>
              <a:t>Elitism: 1 individual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Genetic Algorithm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E527DC1-9CF7-4284-8D11-AD82D080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A64F993-853C-4EF3-B6DB-6665F1B9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811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6E1DC68-9511-435C-A7CA-4152F94B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</a:p>
          <a:p>
            <a:pPr lvl="1"/>
            <a:r>
              <a:rPr lang="en-US" altLang="zh-TW" dirty="0"/>
              <a:t>Uniform distribution on the interval [-2, 2].</a:t>
            </a:r>
          </a:p>
          <a:p>
            <a:r>
              <a:rPr lang="en-US" altLang="zh-TW" dirty="0"/>
              <a:t>Number of instances: 150</a:t>
            </a:r>
          </a:p>
          <a:p>
            <a:pPr lvl="1"/>
            <a:r>
              <a:rPr lang="en-US" altLang="zh-TW" dirty="0"/>
              <a:t>Training data: 90</a:t>
            </a:r>
          </a:p>
          <a:p>
            <a:pPr lvl="1"/>
            <a:r>
              <a:rPr lang="en-US" altLang="zh-TW" dirty="0"/>
              <a:t>Testing data: 60</a:t>
            </a:r>
          </a:p>
          <a:p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51F5E1-6082-4345-AFD8-5B9965CF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21E0F-9705-4CA8-BE01-F0C8E51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F27EF12-759F-43F2-A702-8AA99489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0050311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6E1DC68-9511-435C-A7CA-4152F94B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51F5E1-6082-4345-AFD8-5B9965CF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21E0F-9705-4CA8-BE01-F0C8E51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F27EF12-759F-43F2-A702-8AA99489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Simulation results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369B32-298E-45D3-B291-20C2FF5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5" y="2088356"/>
            <a:ext cx="4320000" cy="3240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0B2AC9-6532-486E-AA7F-49D9CBCD9360}"/>
              </a:ext>
            </a:extLst>
          </p:cNvPr>
          <p:cNvSpPr txBox="1"/>
          <p:nvPr/>
        </p:nvSpPr>
        <p:spPr>
          <a:xfrm>
            <a:off x="617620" y="5687259"/>
            <a:ext cx="3763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First result of the convergence figure.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C32974-D34E-4618-AD70-17C5BE9C77E9}"/>
              </a:ext>
            </a:extLst>
          </p:cNvPr>
          <p:cNvSpPr txBox="1"/>
          <p:nvPr/>
        </p:nvSpPr>
        <p:spPr>
          <a:xfrm>
            <a:off x="4874809" y="5687259"/>
            <a:ext cx="342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 First result of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 with 85% accuracy.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98BF612-7991-49CD-B76D-DFA248577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 r="7340" b="7975"/>
          <a:stretch/>
        </p:blipFill>
        <p:spPr>
          <a:xfrm>
            <a:off x="4381500" y="2145506"/>
            <a:ext cx="416088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367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6E1DC68-9511-435C-A7CA-4152F94B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Second 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51F5E1-6082-4345-AFD8-5B9965CF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2018/6/25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21E0F-9705-4CA8-BE01-F0C8E51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F27EF12-759F-43F2-A702-8AA99489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Simulation results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0B2AC9-6532-486E-AA7F-49D9CBCD9360}"/>
              </a:ext>
            </a:extLst>
          </p:cNvPr>
          <p:cNvSpPr txBox="1"/>
          <p:nvPr/>
        </p:nvSpPr>
        <p:spPr>
          <a:xfrm>
            <a:off x="617620" y="5687259"/>
            <a:ext cx="387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5. Second result of the convergence figure.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C32974-D34E-4618-AD70-17C5BE9C77E9}"/>
              </a:ext>
            </a:extLst>
          </p:cNvPr>
          <p:cNvSpPr txBox="1"/>
          <p:nvPr/>
        </p:nvSpPr>
        <p:spPr>
          <a:xfrm>
            <a:off x="4874809" y="5687259"/>
            <a:ext cx="3688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6. Second result of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 with 91.7% accuracy.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9B43DE-24E9-414D-ACA0-7D35306FE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0" y="2085597"/>
            <a:ext cx="4320000" cy="324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E73D6D1-0EE3-4D13-A84C-D555EF8FA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r="6678" b="8296"/>
          <a:stretch/>
        </p:blipFill>
        <p:spPr>
          <a:xfrm>
            <a:off x="4412425" y="2158270"/>
            <a:ext cx="417912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287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650</TotalTime>
  <Words>502</Words>
  <Application>Microsoft Office PowerPoint</Application>
  <PresentationFormat>如螢幕大小 (4:3)</PresentationFormat>
  <Paragraphs>94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王漢宗中行書繁</vt:lpstr>
      <vt:lpstr>新細明體</vt:lpstr>
      <vt:lpstr>標楷體</vt:lpstr>
      <vt:lpstr>Arial</vt:lpstr>
      <vt:lpstr>Calibri</vt:lpstr>
      <vt:lpstr>Cambria Math</vt:lpstr>
      <vt:lpstr>Garamond</vt:lpstr>
      <vt:lpstr>Palatino Linotype</vt:lpstr>
      <vt:lpstr>Times New Roman</vt:lpstr>
      <vt:lpstr>Wingdings 3</vt:lpstr>
      <vt:lpstr>佈景主題1</vt:lpstr>
      <vt:lpstr>Genetic Algorithms Final Project An Implementation for Combining Neural Networks and Genetic Algorithms</vt:lpstr>
      <vt:lpstr>Outline</vt:lpstr>
      <vt:lpstr>Problem</vt:lpstr>
      <vt:lpstr>Source of Data</vt:lpstr>
      <vt:lpstr>Neural Network Architecture</vt:lpstr>
      <vt:lpstr>Genetic Algorithm</vt:lpstr>
      <vt:lpstr>Simulation results</vt:lpstr>
      <vt:lpstr>Simulation results</vt:lpstr>
      <vt:lpstr>Simulation results</vt:lpstr>
      <vt:lpstr>Simulation results</vt:lpstr>
      <vt:lpstr>Conclusion</vt:lpstr>
      <vt:lpstr>Thanks for Your Attendance!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Homework #1</dc:title>
  <dc:creator>User</dc:creator>
  <cp:lastModifiedBy>Ray</cp:lastModifiedBy>
  <cp:revision>78</cp:revision>
  <dcterms:created xsi:type="dcterms:W3CDTF">2018-03-31T16:50:39Z</dcterms:created>
  <dcterms:modified xsi:type="dcterms:W3CDTF">2018-06-25T12:03:32Z</dcterms:modified>
</cp:coreProperties>
</file>