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73" r:id="rId6"/>
    <p:sldId id="278" r:id="rId7"/>
    <p:sldId id="280" r:id="rId8"/>
    <p:sldId id="292" r:id="rId9"/>
    <p:sldId id="293" r:id="rId10"/>
    <p:sldId id="279" r:id="rId11"/>
    <p:sldId id="281" r:id="rId12"/>
    <p:sldId id="294" r:id="rId13"/>
    <p:sldId id="295" r:id="rId14"/>
    <p:sldId id="296" r:id="rId15"/>
    <p:sldId id="288" r:id="rId16"/>
    <p:sldId id="289" r:id="rId17"/>
    <p:sldId id="290" r:id="rId18"/>
    <p:sldId id="268" r:id="rId19"/>
    <p:sldId id="27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224" autoAdjust="0"/>
  </p:normalViewPr>
  <p:slideViewPr>
    <p:cSldViewPr snapToGrid="0">
      <p:cViewPr varScale="1">
        <p:scale>
          <a:sx n="81" d="100"/>
          <a:sy n="81" d="100"/>
        </p:scale>
        <p:origin x="13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43CD-6325-4334-9DA4-368C3A3EFC3C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A71E-0DFF-407C-BFA4-3C0D4F06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6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A71E-0DFF-407C-BFA4-3C0D4F061DF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43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K_iter</a:t>
            </a:r>
            <a:r>
              <a:rPr lang="en-US" altLang="zh-TW" dirty="0" smtClean="0"/>
              <a:t>=10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A71E-0DFF-407C-BFA4-3C0D4F061DF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70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A71E-0DFF-407C-BFA4-3C0D4F061DF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13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A71E-0DFF-407C-BFA4-3C0D4F061DF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3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A71E-0DFF-407C-BFA4-3C0D4F061DF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85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0C887-F86E-438A-98ED-A123669EB72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0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27363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800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5" name="圖片 14" descr="ncku2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D2F2-7652-49AF-BCCE-9C465454C175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dirty="0" smtClean="0"/>
              <a:t>Intelligent  Digital Image Process Lab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2372" y="2132856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2372" y="4005064"/>
            <a:ext cx="8229600" cy="21210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48A8-E69B-46F2-8FD3-309B300B87BD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C33A-F9A8-4E43-ADB6-CD7E7D54C083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>
            <a:lvl1pPr>
              <a:buClr>
                <a:srgbClr val="00B0F0"/>
              </a:buClr>
              <a:buSzPct val="80000"/>
              <a:buFont typeface="Wingdings 3" pitchFamily="18" charset="2"/>
              <a:buChar char=""/>
              <a:defRPr sz="2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buClr>
                <a:srgbClr val="00B0F0"/>
              </a:buClr>
              <a:buSzPct val="80000"/>
              <a:buFont typeface="Wingdings 3" pitchFamily="18" charset="2"/>
              <a:buChar char=""/>
              <a:defRPr sz="24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buClr>
                <a:srgbClr val="00B0F0"/>
              </a:buClr>
              <a:buSzPct val="80000"/>
              <a:buFont typeface="Wingdings 3" pitchFamily="18" charset="2"/>
              <a:buChar char="u"/>
              <a:defRPr sz="20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buClr>
                <a:srgbClr val="00B0F0"/>
              </a:buClr>
              <a:buSzPct val="80000"/>
              <a:buFont typeface="Wingdings 3" pitchFamily="18" charset="2"/>
              <a:buChar char="w"/>
              <a:defRPr sz="1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buClr>
                <a:srgbClr val="00B0F0"/>
              </a:buClr>
              <a:buSzPct val="80000"/>
              <a:buFont typeface="Wingdings 3" pitchFamily="18" charset="2"/>
              <a:buChar char="u"/>
              <a:defRPr sz="16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dirty="0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0" y="0"/>
            <a:ext cx="9144000" cy="409575"/>
            <a:chOff x="0" y="0"/>
            <a:chExt cx="9144000" cy="409575"/>
          </a:xfrm>
        </p:grpSpPr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56176" y="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6169-07B0-4E21-87A2-E97F0B97941A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0E40-521D-46B5-B461-56CDC17EDA8E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45BD-4D45-40E1-AC22-0311A23D66F3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9AC8-BCEE-4644-9952-D9514C6A1359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47E0-617B-41BA-8A64-4A631CB34270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50A-0813-4A64-9D47-3AF0976149DD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2161-7050-4059-86CF-9C6E550C86EB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4005064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5447765-C35C-42F4-9212-7D86281F63AC}" type="datetime1">
              <a:rPr lang="zh-TW" altLang="en-US" smtClean="0"/>
              <a:pPr/>
              <a:t>2018/4/11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0070C0"/>
                </a:solidFill>
                <a:latin typeface="Times New Roman" pitchFamily="18" charset="0"/>
              </a:defRPr>
            </a:lvl1pPr>
          </a:lstStyle>
          <a:p>
            <a:r>
              <a:rPr lang="en-US" altLang="zh-TW" dirty="0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 descr="ncku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95936" y="188640"/>
            <a:ext cx="1124158" cy="102017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26876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87824" y="126876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56176" y="126876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群組 16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3" name="圖片 12" descr="ncku2.jp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Genetic Algorithms </a:t>
            </a:r>
            <a:r>
              <a:rPr lang="en-US" altLang="zh-TW" dirty="0" smtClean="0"/>
              <a:t>Homework#2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Reporter: Tzu-</a:t>
            </a:r>
            <a:r>
              <a:rPr lang="en-US" altLang="zh-TW" dirty="0" err="1"/>
              <a:t>Jui</a:t>
            </a:r>
            <a:r>
              <a:rPr lang="en-US" altLang="zh-TW" dirty="0"/>
              <a:t> Huang</a:t>
            </a:r>
          </a:p>
          <a:p>
            <a:r>
              <a:rPr lang="en-US" altLang="zh-TW" dirty="0"/>
              <a:t>Date: </a:t>
            </a:r>
            <a:r>
              <a:rPr lang="en-US" altLang="zh-TW" dirty="0" smtClean="0"/>
              <a:t>2018/04/10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D2F2-7652-49AF-BCCE-9C465454C175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83091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Hillclimbing</a:t>
            </a:r>
            <a:endParaRPr lang="zh-TW" altLang="en-US" dirty="0"/>
          </a:p>
        </p:txBody>
      </p:sp>
      <p:graphicFrame>
        <p:nvGraphicFramePr>
          <p:cNvPr id="6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890488"/>
              </p:ext>
            </p:extLst>
          </p:nvPr>
        </p:nvGraphicFramePr>
        <p:xfrm>
          <a:off x="457200" y="2905371"/>
          <a:ext cx="82296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907679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66695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270687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3840903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790858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4576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99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(x1, x2)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(3.159180, 2.255859)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(9.395924, 2.285155)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n-lt"/>
                        </a:rPr>
                        <a:t>(9.399414, 2.453689)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(-3.125000, 12.421876)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(3.232422, 2.343750)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49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Optimal</a:t>
                      </a:r>
                      <a:r>
                        <a:rPr lang="en-US" altLang="zh-TW" sz="12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solution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0.399402 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0.429312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n-lt"/>
                        </a:rPr>
                        <a:t>0.400976 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0.434072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0.456656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9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CPU time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23.589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24.030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n-lt"/>
                        </a:rPr>
                        <a:t>24.381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24.271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24.603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84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666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Generation </a:t>
                </a:r>
                <a:r>
                  <a:rPr lang="en-US" altLang="zh-TW" dirty="0"/>
                  <a:t>= </a:t>
                </a:r>
                <a:r>
                  <a:rPr lang="en-US" altLang="zh-TW" dirty="0" smtClean="0"/>
                  <a:t>200</a:t>
                </a:r>
                <a:endParaRPr lang="en-US" altLang="zh-TW" dirty="0"/>
              </a:p>
              <a:p>
                <a:r>
                  <a:rPr lang="en-US" altLang="zh-TW" dirty="0" smtClean="0"/>
                  <a:t>Temperature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Cooling every 50 generations</a:t>
                </a:r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zh-TW" altLang="zh-TW" dirty="0"/>
              </a:p>
              <a:p>
                <a:r>
                  <a:rPr lang="en-US" altLang="zh-TW" dirty="0"/>
                  <a:t>Temperature </a:t>
                </a:r>
                <a:r>
                  <a:rPr lang="en-US" altLang="zh-TW" dirty="0" err="1" smtClean="0"/>
                  <a:t>T_end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zh-TW" dirty="0"/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Simulated</a:t>
            </a:r>
            <a:r>
              <a:rPr lang="zh-TW" altLang="en-US" dirty="0"/>
              <a:t> </a:t>
            </a:r>
            <a:r>
              <a:rPr lang="en-US" altLang="zh-TW" dirty="0" smtClean="0"/>
              <a:t>Annealing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50021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Simulated</a:t>
            </a:r>
            <a:r>
              <a:rPr lang="zh-TW" altLang="en-US" dirty="0"/>
              <a:t> </a:t>
            </a:r>
            <a:r>
              <a:rPr lang="en-US" altLang="zh-TW" dirty="0"/>
              <a:t>Annealing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4441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Simulated</a:t>
            </a:r>
            <a:r>
              <a:rPr lang="zh-TW" altLang="en-US" dirty="0"/>
              <a:t> </a:t>
            </a:r>
            <a:r>
              <a:rPr lang="en-US" altLang="zh-TW" dirty="0"/>
              <a:t>Annealing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9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Simulated</a:t>
            </a:r>
            <a:r>
              <a:rPr lang="zh-TW" altLang="en-US" dirty="0"/>
              <a:t> </a:t>
            </a:r>
            <a:r>
              <a:rPr lang="en-US" altLang="zh-TW" dirty="0"/>
              <a:t>Annealing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9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Simulated</a:t>
            </a:r>
            <a:r>
              <a:rPr lang="zh-TW" altLang="en-US" dirty="0"/>
              <a:t> </a:t>
            </a:r>
            <a:r>
              <a:rPr lang="en-US" altLang="zh-TW" dirty="0"/>
              <a:t>Annealing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9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Simulated</a:t>
            </a:r>
            <a:r>
              <a:rPr lang="zh-TW" altLang="en-US" dirty="0"/>
              <a:t> </a:t>
            </a:r>
            <a:r>
              <a:rPr lang="en-US" altLang="zh-TW" dirty="0"/>
              <a:t>Annealing</a:t>
            </a:r>
            <a:endParaRPr lang="zh-TW" altLang="en-US" dirty="0"/>
          </a:p>
        </p:txBody>
      </p:sp>
      <p:graphicFrame>
        <p:nvGraphicFramePr>
          <p:cNvPr id="8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942937"/>
              </p:ext>
            </p:extLst>
          </p:nvPr>
        </p:nvGraphicFramePr>
        <p:xfrm>
          <a:off x="457200" y="2905371"/>
          <a:ext cx="82296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907679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66695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270687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3840903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790858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4576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99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(x1, x2)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(-3.096546, 11.885665)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(-3.195999, 12.805043)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(9.402449, 2.467975)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(9.244634, 2.286507)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(-3.126043, 11.985221)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49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Optimal</a:t>
                      </a:r>
                      <a:r>
                        <a:rPr lang="en-US" altLang="zh-TW" sz="12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solution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0.486780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0.571224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0.400419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0.554928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0.462775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9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CPU time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10.515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10.382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10.276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11.026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11.289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84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533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28157"/>
              </p:ext>
            </p:extLst>
          </p:nvPr>
        </p:nvGraphicFramePr>
        <p:xfrm>
          <a:off x="980387" y="1382052"/>
          <a:ext cx="7998642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107">
                  <a:extLst>
                    <a:ext uri="{9D8B030D-6E8A-4147-A177-3AD203B41FA5}">
                      <a16:colId xmlns:a16="http://schemas.microsoft.com/office/drawing/2014/main" val="3253754330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368036150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1152826352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2844180072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2124793781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40713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Times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6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(x1, x2)</a:t>
                      </a:r>
                      <a:endParaRPr lang="zh-TW" sz="1200" b="0" i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(3.142863, 2.275443)</a:t>
                      </a:r>
                      <a:endParaRPr 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(3.143457, 2.280967)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(3.146121, 2.279586)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(-3.140931, 12.265170)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(3.146080, 2.272316)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24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Optimal</a:t>
                      </a:r>
                      <a:r>
                        <a:rPr lang="en-US" altLang="zh-TW" sz="1200" b="0" i="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solution</a:t>
                      </a:r>
                      <a:endParaRPr lang="zh-TW" altLang="zh-TW" sz="1200" b="0" i="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0.397897 </a:t>
                      </a:r>
                      <a:endParaRPr 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0.397959 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0.398052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0.397957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0.397985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65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CPU time</a:t>
                      </a:r>
                      <a:endParaRPr lang="zh-TW" sz="1200" b="0" i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137.334</a:t>
                      </a:r>
                      <a:endParaRPr 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131.153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135.347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146.735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137.337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315523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852263"/>
              </p:ext>
            </p:extLst>
          </p:nvPr>
        </p:nvGraphicFramePr>
        <p:xfrm>
          <a:off x="980389" y="3094184"/>
          <a:ext cx="7998642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107">
                  <a:extLst>
                    <a:ext uri="{9D8B030D-6E8A-4147-A177-3AD203B41FA5}">
                      <a16:colId xmlns:a16="http://schemas.microsoft.com/office/drawing/2014/main" val="1290767934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3166695002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2527068788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3038409032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2079085887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354576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99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(x1, x2)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(3.159180, 2.255859)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(9.395924, 2.285155)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n-lt"/>
                        </a:rPr>
                        <a:t>(9.399414, 2.453689)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(-3.125000, 12.421876)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(3.232422, 2.343750)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49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Optimal</a:t>
                      </a:r>
                      <a:r>
                        <a:rPr lang="en-US" altLang="zh-TW" sz="12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solution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0.399402 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0.429312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n-lt"/>
                        </a:rPr>
                        <a:t>0.400976 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0.434072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0.456656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9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CPU time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23.589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24.030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n-lt"/>
                        </a:rPr>
                        <a:t>24.381</a:t>
                      </a:r>
                      <a:endParaRPr lang="zh-TW" altLang="en-US" sz="12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24.271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24.603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849647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09256"/>
              </p:ext>
            </p:extLst>
          </p:nvPr>
        </p:nvGraphicFramePr>
        <p:xfrm>
          <a:off x="980389" y="4806316"/>
          <a:ext cx="7998642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107">
                  <a:extLst>
                    <a:ext uri="{9D8B030D-6E8A-4147-A177-3AD203B41FA5}">
                      <a16:colId xmlns:a16="http://schemas.microsoft.com/office/drawing/2014/main" val="1290767934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3166695002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2527068788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3038409032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2079085887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354576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99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(x1, x2)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(-3.096546, 11.885665)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(-3.195999, 12.805043)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(9.402449, 2.467975)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(9.244634, 2.286507)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(-3.126043, 11.985221)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49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Optimal</a:t>
                      </a:r>
                      <a:r>
                        <a:rPr lang="en-US" altLang="zh-TW" sz="12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solution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0.486780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0.571224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0.400419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0.554928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0.462775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9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CPU time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10.515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10.382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10.276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11.026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11.289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849647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0" y="1036726"/>
            <a:ext cx="112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Genetic algorithm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0" y="2748611"/>
            <a:ext cx="12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Hillclimbing</a:t>
            </a:r>
            <a:endParaRPr lang="en-US" altLang="zh-TW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0" y="4483150"/>
            <a:ext cx="112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Simulated</a:t>
            </a:r>
            <a:r>
              <a:rPr lang="zh-TW" altLang="en-US" dirty="0"/>
              <a:t> </a:t>
            </a:r>
            <a:r>
              <a:rPr lang="en-US" altLang="zh-TW" dirty="0"/>
              <a:t>Annealing</a:t>
            </a:r>
          </a:p>
        </p:txBody>
      </p:sp>
    </p:spTree>
    <p:extLst>
      <p:ext uri="{BB962C8B-B14F-4D97-AF65-F5344CB8AC3E}">
        <p14:creationId xmlns:p14="http://schemas.microsoft.com/office/powerpoint/2010/main" val="3055934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Genetic </a:t>
            </a:r>
            <a:r>
              <a:rPr lang="en-US" altLang="zh-TW" dirty="0" smtClean="0"/>
              <a:t>algorithm</a:t>
            </a:r>
            <a:r>
              <a:rPr lang="en-US" altLang="zh-TW" dirty="0" smtClean="0"/>
              <a:t> </a:t>
            </a:r>
            <a:r>
              <a:rPr lang="en-US" altLang="zh-TW" dirty="0" smtClean="0"/>
              <a:t>is the best </a:t>
            </a:r>
            <a:r>
              <a:rPr lang="en-US" altLang="zh-TW" dirty="0" smtClean="0"/>
              <a:t>method to find the optimal solution.</a:t>
            </a:r>
            <a:endParaRPr lang="en-US" altLang="zh-TW" dirty="0" smtClean="0"/>
          </a:p>
          <a:p>
            <a:r>
              <a:rPr lang="en-US" altLang="zh-TW" dirty="0" err="1" smtClean="0"/>
              <a:t>Hillclimbing</a:t>
            </a:r>
            <a:r>
              <a:rPr lang="en-US" altLang="zh-TW" dirty="0"/>
              <a:t> </a:t>
            </a:r>
            <a:r>
              <a:rPr lang="en-US" altLang="zh-TW" dirty="0" smtClean="0"/>
              <a:t>is fast </a:t>
            </a:r>
            <a:r>
              <a:rPr lang="en-US" altLang="zh-TW" dirty="0"/>
              <a:t>but </a:t>
            </a:r>
            <a:r>
              <a:rPr lang="en-US" altLang="zh-TW" dirty="0" smtClean="0"/>
              <a:t>inaccurate.</a:t>
            </a:r>
          </a:p>
          <a:p>
            <a:r>
              <a:rPr lang="en-US" altLang="zh-TW" dirty="0" smtClean="0"/>
              <a:t>The convergence of </a:t>
            </a:r>
            <a:r>
              <a:rPr lang="en-US" altLang="zh-TW" dirty="0"/>
              <a:t>Simulated</a:t>
            </a:r>
            <a:r>
              <a:rPr lang="zh-TW" altLang="en-US" dirty="0"/>
              <a:t> </a:t>
            </a:r>
            <a:r>
              <a:rPr lang="en-US" altLang="zh-TW" dirty="0" smtClean="0"/>
              <a:t>Annealing is slower than </a:t>
            </a:r>
            <a:r>
              <a:rPr lang="en-US" altLang="zh-TW" dirty="0" err="1" smtClean="0"/>
              <a:t>Hillclimbing</a:t>
            </a:r>
            <a:r>
              <a:rPr lang="en-US" altLang="zh-TW" dirty="0" smtClean="0"/>
              <a:t>.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47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0FB-A286-4188-B067-4C137549AEB5}" type="datetime1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831872"/>
            <a:ext cx="8229600" cy="1143000"/>
          </a:xfrm>
        </p:spPr>
        <p:txBody>
          <a:bodyPr/>
          <a:lstStyle/>
          <a:p>
            <a:r>
              <a:rPr lang="en-US" altLang="zh-TW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  <a:ea typeface="王漢宗中行書繁" pitchFamily="2" charset="-120"/>
              </a:rPr>
              <a:t>Thanks for Your Attendance</a:t>
            </a:r>
            <a:r>
              <a:rPr lang="en-US" altLang="zh-TW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  <a:ea typeface="王漢宗中行書繁" pitchFamily="2" charset="-120"/>
              </a:rPr>
              <a:t>!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34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</a:p>
          <a:p>
            <a:r>
              <a:rPr lang="en-US" altLang="zh-TW" dirty="0" err="1" smtClean="0"/>
              <a:t>Hillclimbing</a:t>
            </a:r>
            <a:endParaRPr lang="en-US" altLang="zh-TW" dirty="0" smtClean="0"/>
          </a:p>
          <a:p>
            <a:r>
              <a:rPr lang="en-US" altLang="zh-TW" dirty="0" smtClean="0"/>
              <a:t>Simulated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Annealing</a:t>
            </a:r>
            <a:endParaRPr lang="en-US" altLang="zh-TW" dirty="0"/>
          </a:p>
          <a:p>
            <a:r>
              <a:rPr lang="en-US" altLang="zh-TW" dirty="0" smtClean="0"/>
              <a:t>Comparison</a:t>
            </a:r>
          </a:p>
          <a:p>
            <a:r>
              <a:rPr lang="en-US" altLang="zh-TW" dirty="0" smtClean="0"/>
              <a:t>Conclusion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7094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Question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Minimize the function </a:t>
                </a:r>
                <a:endParaRPr lang="zh-TW" altLang="zh-TW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b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p>
                          </m:sSub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zh-TW" altLang="zh-TW" dirty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where</a:t>
                </a:r>
                <a:endParaRPr lang="zh-TW" altLang="zh-TW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=1,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5.1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=6,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5≤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≤10, 0≤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5883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Contour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03" y="2152951"/>
            <a:ext cx="4441393" cy="39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877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Generation </a:t>
                </a:r>
                <a:r>
                  <a:rPr lang="en-US" altLang="zh-TW" dirty="0"/>
                  <a:t>= </a:t>
                </a:r>
                <a:r>
                  <a:rPr lang="en-US" altLang="zh-TW" dirty="0" smtClean="0"/>
                  <a:t>200</a:t>
                </a:r>
                <a:endParaRPr lang="en-US" altLang="zh-TW" dirty="0"/>
              </a:p>
              <a:p>
                <a:r>
                  <a:rPr lang="en-US" altLang="zh-TW" dirty="0" smtClean="0"/>
                  <a:t>Genetic </a:t>
                </a:r>
                <a:r>
                  <a:rPr lang="en-US" altLang="zh-TW" dirty="0"/>
                  <a:t>representation: Binary string</a:t>
                </a:r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ϵ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5, 10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ϵ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 15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15−0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=24+24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bits</a:t>
                </a:r>
                <a:endParaRPr lang="zh-TW" altLang="zh-TW" dirty="0"/>
              </a:p>
              <a:p>
                <a:pPr lvl="1"/>
                <a:r>
                  <a:rPr lang="en-US" altLang="zh-TW" dirty="0"/>
                  <a:t>Decoding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=−5+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𝑑𝑒𝑐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_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_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r>
                  <a:rPr lang="en-US" altLang="zh-TW" dirty="0" smtClean="0"/>
                  <a:t>Neighborhood</a:t>
                </a:r>
                <a:r>
                  <a:rPr lang="en-US" altLang="zh-TW" dirty="0"/>
                  <a:t>: The second largest value in 48 </a:t>
                </a:r>
                <a:r>
                  <a:rPr lang="en-US" altLang="zh-TW" dirty="0" smtClean="0"/>
                  <a:t>bits.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Hillclimbing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2505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93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739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568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Hillclimbing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2711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310</TotalTime>
  <Words>417</Words>
  <Application>Microsoft Office PowerPoint</Application>
  <PresentationFormat>如螢幕大小 (4:3)</PresentationFormat>
  <Paragraphs>219</Paragraphs>
  <Slides>19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王漢宗中行書繁</vt:lpstr>
      <vt:lpstr>新細明體</vt:lpstr>
      <vt:lpstr>標楷體</vt:lpstr>
      <vt:lpstr>Arial</vt:lpstr>
      <vt:lpstr>Calibri</vt:lpstr>
      <vt:lpstr>Cambria Math</vt:lpstr>
      <vt:lpstr>Garamond</vt:lpstr>
      <vt:lpstr>Palatino Linotype</vt:lpstr>
      <vt:lpstr>Times New Roman</vt:lpstr>
      <vt:lpstr>Wingdings 3</vt:lpstr>
      <vt:lpstr>佈景主題1</vt:lpstr>
      <vt:lpstr>Genetic Algorithms Homework#2</vt:lpstr>
      <vt:lpstr>Outline</vt:lpstr>
      <vt:lpstr>Problem</vt:lpstr>
      <vt:lpstr>Problem</vt:lpstr>
      <vt:lpstr>Hillclimbing</vt:lpstr>
      <vt:lpstr>Hillclimbing</vt:lpstr>
      <vt:lpstr>Hillclimbing</vt:lpstr>
      <vt:lpstr>Hillclimbing</vt:lpstr>
      <vt:lpstr>Hillclimbing</vt:lpstr>
      <vt:lpstr>Hillclimbing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Comparison</vt:lpstr>
      <vt:lpstr>Conclusion</vt:lpstr>
      <vt:lpstr>Thanks for Your Attendance!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 Homework #1</dc:title>
  <dc:creator>User</dc:creator>
  <cp:lastModifiedBy>User</cp:lastModifiedBy>
  <cp:revision>40</cp:revision>
  <dcterms:created xsi:type="dcterms:W3CDTF">2018-03-31T16:50:39Z</dcterms:created>
  <dcterms:modified xsi:type="dcterms:W3CDTF">2018-04-11T12:34:21Z</dcterms:modified>
</cp:coreProperties>
</file>