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73" r:id="rId13"/>
    <p:sldId id="278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0" r:id="rId24"/>
    <p:sldId id="268" r:id="rId25"/>
    <p:sldId id="27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224" autoAdjust="0"/>
  </p:normalViewPr>
  <p:slideViewPr>
    <p:cSldViewPr snapToGrid="0">
      <p:cViewPr varScale="1">
        <p:scale>
          <a:sx n="80" d="100"/>
          <a:sy n="80" d="100"/>
        </p:scale>
        <p:origin x="13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43CD-6325-4334-9DA4-368C3A3EFC3C}" type="datetimeFigureOut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A71E-0DFF-407C-BFA4-3C0D4F061D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6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38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A71E-0DFF-407C-BFA4-3C0D4F061DF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85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0C887-F86E-438A-98ED-A123669EB72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0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273630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5" name="圖片 14" descr="ncku2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日期版面配置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372" y="2132856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2372" y="4005064"/>
            <a:ext cx="8229600" cy="21210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48A8-E69B-46F2-8FD3-309B300B87BD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C33A-F9A8-4E43-ADB6-CD7E7D54C083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>
            <a:lvl1pPr>
              <a:buClr>
                <a:srgbClr val="00B0F0"/>
              </a:buClr>
              <a:buSzPct val="80000"/>
              <a:buFont typeface="Wingdings 3" pitchFamily="18" charset="2"/>
              <a:buChar char=""/>
              <a:defRPr sz="2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>
              <a:buClr>
                <a:srgbClr val="00B0F0"/>
              </a:buClr>
              <a:buSzPct val="80000"/>
              <a:buFont typeface="Wingdings 3" pitchFamily="18" charset="2"/>
              <a:buChar char=""/>
              <a:defRPr sz="24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>
              <a:buClr>
                <a:srgbClr val="00B0F0"/>
              </a:buClr>
              <a:buSzPct val="80000"/>
              <a:buFont typeface="Wingdings 3" pitchFamily="18" charset="2"/>
              <a:buChar char="u"/>
              <a:defRPr sz="20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>
              <a:buClr>
                <a:srgbClr val="00B0F0"/>
              </a:buClr>
              <a:buSzPct val="80000"/>
              <a:buFont typeface="Wingdings 3" pitchFamily="18" charset="2"/>
              <a:buChar char="w"/>
              <a:defRPr sz="18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>
              <a:buClr>
                <a:srgbClr val="00B0F0"/>
              </a:buClr>
              <a:buSzPct val="80000"/>
              <a:buFont typeface="Wingdings 3" pitchFamily="18" charset="2"/>
              <a:buChar char="u"/>
              <a:defRPr sz="1600" baseline="0"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18" name="群組 17"/>
          <p:cNvGrpSpPr/>
          <p:nvPr userDrawn="1"/>
        </p:nvGrpSpPr>
        <p:grpSpPr>
          <a:xfrm>
            <a:off x="0" y="0"/>
            <a:ext cx="9144000" cy="409575"/>
            <a:chOff x="0" y="0"/>
            <a:chExt cx="9144000" cy="409575"/>
          </a:xfrm>
        </p:grpSpPr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56176" y="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6169-07B0-4E21-87A2-E97F0B97941A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0E40-521D-46B5-B461-56CDC17EDA8E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45BD-4D45-40E1-AC22-0311A23D66F3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9AC8-BCEE-4644-9952-D9514C6A1359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47E0-617B-41BA-8A64-4A631CB34270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E50A-0813-4A64-9D47-3AF0976149DD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2161-7050-4059-86CF-9C6E550C86EB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n-US" altLang="zh-TW"/>
              <a:t>Intelligent  Digital Image Process Lab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5447765-C35C-42F4-9212-7D86281F63AC}" type="datetime1">
              <a:rPr lang="zh-TW" altLang="en-US" smtClean="0"/>
              <a:pPr/>
              <a:t>2018/5/15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0070C0"/>
                </a:solidFill>
                <a:latin typeface="Times New Roman" pitchFamily="18" charset="0"/>
              </a:defRPr>
            </a:lvl1pPr>
          </a:lstStyle>
          <a:p>
            <a:r>
              <a:rPr lang="en-US" altLang="zh-TW" dirty="0"/>
              <a:t>Intelligent  Digital Image Process Lab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E6B4E57-9BBC-422B-A04B-796BA97F8D0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圖片 6" descr="ncku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95936" y="188640"/>
            <a:ext cx="1124158" cy="10201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68760"/>
            <a:ext cx="298782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87824" y="1268760"/>
            <a:ext cx="3171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156176" y="1268760"/>
            <a:ext cx="2987824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群組 16"/>
          <p:cNvGrpSpPr/>
          <p:nvPr userDrawn="1"/>
        </p:nvGrpSpPr>
        <p:grpSpPr>
          <a:xfrm>
            <a:off x="0" y="188640"/>
            <a:ext cx="9144000" cy="1489695"/>
            <a:chOff x="0" y="188640"/>
            <a:chExt cx="9144000" cy="1489695"/>
          </a:xfrm>
        </p:grpSpPr>
        <p:pic>
          <p:nvPicPr>
            <p:cNvPr id="13" name="圖片 12" descr="ncku2.jpg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3995936" y="188640"/>
              <a:ext cx="1124158" cy="1020173"/>
            </a:xfrm>
            <a:prstGeom prst="rect">
              <a:avLst/>
            </a:prstGeom>
          </p:spPr>
        </p:pic>
        <p:pic>
          <p:nvPicPr>
            <p:cNvPr id="14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68760"/>
              <a:ext cx="2987823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87824" y="1268760"/>
              <a:ext cx="3171825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56176" y="1268760"/>
              <a:ext cx="2987824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Genetic Algorithms Homework#3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Reporter: Tzu-</a:t>
            </a:r>
            <a:r>
              <a:rPr lang="en-US" altLang="zh-TW" dirty="0" err="1"/>
              <a:t>Jui</a:t>
            </a:r>
            <a:r>
              <a:rPr lang="en-US" altLang="zh-TW" dirty="0"/>
              <a:t> Huang</a:t>
            </a:r>
          </a:p>
          <a:p>
            <a:r>
              <a:rPr lang="en-US" altLang="zh-TW" dirty="0"/>
              <a:t>Date: 2018/05/22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D2F2-7652-49AF-BCCE-9C465454C175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83091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64A941-BD72-491D-85CD-71A8576A4A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69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5091449-FAC0-45DE-B95D-3A4D953413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41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Neighborhood</a:t>
            </a:r>
          </a:p>
          <a:p>
            <a:pPr lvl="1"/>
            <a:r>
              <a:rPr lang="en-US" altLang="zh-TW" dirty="0"/>
              <a:t>Offset size 0.01 for each of the four adjacent directions of the current coordinates.</a:t>
            </a:r>
          </a:p>
          <a:p>
            <a:pPr lvl="1"/>
            <a:r>
              <a:rPr lang="en-US" altLang="zh-TW" dirty="0"/>
              <a:t>Discard the violated coordinates.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92505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D428E34-EDC9-4553-800F-CF2E9FF6BD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3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FAC38-4F7B-4D64-BD21-45E538A44B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036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F752B42-2647-44C4-B55D-0F9D718E2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919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CC281CA-4AE9-4843-BCFF-24C7518BF8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589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F7E4A55-BEBB-4A71-971F-54C9E81279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65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719B4B-2054-48FC-9819-0A34FE99D2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67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448109A-5ED1-4594-8338-1E047B1EDB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674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</a:p>
          <a:p>
            <a:r>
              <a:rPr lang="en-US" altLang="zh-TW" dirty="0"/>
              <a:t>Genetic algorithm</a:t>
            </a:r>
          </a:p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en-US" altLang="zh-TW" dirty="0"/>
          </a:p>
          <a:p>
            <a:r>
              <a:rPr lang="en-US" altLang="zh-TW" dirty="0"/>
              <a:t>Comparison</a:t>
            </a:r>
          </a:p>
          <a:p>
            <a:r>
              <a:rPr lang="en-US" altLang="zh-TW" dirty="0"/>
              <a:t>Conclusion</a:t>
            </a:r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70944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A625FD4-B3BD-4186-ACE9-B4A7902768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03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A545723-9D6E-48D4-991E-37A82FEB1B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838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B587DB2-911D-425E-93D1-D75285F100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500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5191"/>
              </p:ext>
            </p:extLst>
          </p:nvPr>
        </p:nvGraphicFramePr>
        <p:xfrm>
          <a:off x="688158" y="2154563"/>
          <a:ext cx="7998642" cy="1346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07">
                  <a:extLst>
                    <a:ext uri="{9D8B030D-6E8A-4147-A177-3AD203B41FA5}">
                      <a16:colId xmlns:a16="http://schemas.microsoft.com/office/drawing/2014/main" val="3253754330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68036150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115282635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84418007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124793781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407134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600" b="0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1" i="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b="1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b="0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b="0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b="0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b="0" i="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64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600" b="0" i="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(0.021409, 0.000014)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(0.051878, 0.000034)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(0.011022, 0.000055)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(0.045163, 0.000532)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(0.000902, 0.000015)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24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0" i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600" b="0" i="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altLang="zh-TW" sz="16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-0.999986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-0.999966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-0.999945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-0.999468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-0.999985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655649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18782"/>
              </p:ext>
            </p:extLst>
          </p:nvPr>
        </p:nvGraphicFramePr>
        <p:xfrm>
          <a:off x="799412" y="4685837"/>
          <a:ext cx="7998642" cy="1346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33107">
                  <a:extLst>
                    <a:ext uri="{9D8B030D-6E8A-4147-A177-3AD203B41FA5}">
                      <a16:colId xmlns:a16="http://schemas.microsoft.com/office/drawing/2014/main" val="1290767934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16669500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527068788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038409032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2079085887"/>
                    </a:ext>
                  </a:extLst>
                </a:gridCol>
                <a:gridCol w="1333107">
                  <a:extLst>
                    <a:ext uri="{9D8B030D-6E8A-4147-A177-3AD203B41FA5}">
                      <a16:colId xmlns:a16="http://schemas.microsoft.com/office/drawing/2014/main" val="354576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Times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899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(x1, x2)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(0.009381, 0.000001)</a:t>
                      </a:r>
                      <a:endParaRPr lang="zh-TW" sz="1600" b="1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(0.003087, 0.000030)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(0.005578, 0.000007)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(0.006288, 0.000004)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(0.005816, 0.000014)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4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04800"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Optimal</a:t>
                      </a:r>
                      <a:r>
                        <a:rPr lang="en-US" altLang="zh-TW" sz="16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solution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-0.999999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-0.999970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-0.999993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-0.999996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-0.999986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998356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80127" y="1447637"/>
            <a:ext cx="112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Genetic algorithm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-1" y="3631635"/>
            <a:ext cx="128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Genetic algorithm + </a:t>
            </a:r>
            <a:r>
              <a:rPr lang="en-US" altLang="zh-TW" dirty="0" err="1"/>
              <a:t>Hillclimbing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59348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results of Genetic algorithm + </a:t>
            </a:r>
            <a:r>
              <a:rPr lang="en-US" altLang="zh-TW" dirty="0" err="1"/>
              <a:t>Hillclimbing</a:t>
            </a:r>
            <a:r>
              <a:rPr lang="en-US" altLang="zh-TW" dirty="0"/>
              <a:t> are more stable and accurate than Genetic algorithm. </a:t>
            </a:r>
          </a:p>
          <a:p>
            <a:r>
              <a:rPr lang="en-US" altLang="zh-TW" dirty="0"/>
              <a:t>Better results can be obtained by combining different algorithm features.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4742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60FB-A286-4188-B067-4C137549AEB5}" type="datetime1">
              <a:rPr lang="zh-TW" altLang="en-US" smtClean="0"/>
              <a:t>2018/5/15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2831872"/>
            <a:ext cx="8229600" cy="1143000"/>
          </a:xfrm>
        </p:spPr>
        <p:txBody>
          <a:bodyPr/>
          <a:lstStyle/>
          <a:p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  <a:ea typeface="王漢宗中行書繁" pitchFamily="2" charset="-120"/>
              </a:rPr>
              <a:t>Thanks for Your Attendance</a:t>
            </a:r>
            <a:r>
              <a:rPr lang="en-US" altLang="zh-TW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Garamond" panose="02020404030301010803" pitchFamily="18" charset="0"/>
                <a:ea typeface="王漢宗中行書繁" pitchFamily="2" charset="-120"/>
              </a:rPr>
              <a:t>!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0349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r>
              <a:rPr lang="en-US" altLang="zh-TW" dirty="0"/>
              <a:t>Question</a:t>
            </a:r>
          </a:p>
          <a:p>
            <a:pPr marL="457200" lvl="1" indent="0">
              <a:buNone/>
            </a:pPr>
            <a:r>
              <a:rPr lang="en-US" altLang="zh-TW" dirty="0"/>
              <a:t>Minimize the function 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Subject to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0EDBC31-2688-47A4-8224-4A33AE59E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FF380AC-525C-4DD7-8DD7-71CDBA648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35555"/>
              </p:ext>
            </p:extLst>
          </p:nvPr>
        </p:nvGraphicFramePr>
        <p:xfrm>
          <a:off x="1519776" y="2501077"/>
          <a:ext cx="5033424" cy="200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3" imgW="3200400" imgH="1270000" progId="Equation.DSMT4">
                  <p:embed/>
                </p:oleObj>
              </mc:Choice>
              <mc:Fallback>
                <p:oleObj name="Equation" r:id="rId3" imgW="3200400" imgH="1270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76" y="2501077"/>
                        <a:ext cx="5033424" cy="2002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AB0117DB-463D-4542-8C9D-1EFACD72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D5092BAF-7033-44F1-BB8C-7D53337C1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72683"/>
              </p:ext>
            </p:extLst>
          </p:nvPr>
        </p:nvGraphicFramePr>
        <p:xfrm>
          <a:off x="2143247" y="4726176"/>
          <a:ext cx="2081997" cy="55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5" imgW="939600" imgH="253800" progId="Equation.DSMT4">
                  <p:embed/>
                </p:oleObj>
              </mc:Choice>
              <mc:Fallback>
                <p:oleObj name="Equation" r:id="rId5" imgW="9396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247" y="4726176"/>
                        <a:ext cx="2081997" cy="557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DC18A4BE-0945-4487-9A26-7A22B989F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5350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2B0FA5E9-98BA-4876-B45B-186CD6985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065181"/>
              </p:ext>
            </p:extLst>
          </p:nvPr>
        </p:nvGraphicFramePr>
        <p:xfrm>
          <a:off x="2143247" y="5272245"/>
          <a:ext cx="2362078" cy="52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7" imgW="1129810" imgH="253890" progId="Equation.DSMT4">
                  <p:embed/>
                </p:oleObj>
              </mc:Choice>
              <mc:Fallback>
                <p:oleObj name="Equation" r:id="rId7" imgW="1129810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247" y="5272245"/>
                        <a:ext cx="2362078" cy="5256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1C010DC7-03F1-49E8-A7D0-CF7B4C41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15086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F877B9F-E58C-42A5-B281-D5D1DF899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153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90C1EF2C-1ADA-4D47-B0BA-6AE7517A8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76017"/>
              </p:ext>
            </p:extLst>
          </p:nvPr>
        </p:nvGraphicFramePr>
        <p:xfrm>
          <a:off x="2095622" y="5858721"/>
          <a:ext cx="28225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622" y="5858721"/>
                        <a:ext cx="2822575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588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2018/5/15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Contour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0BA145-DB79-4549-AD2D-4E695CED2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" t="20554" r="4931"/>
          <a:stretch/>
        </p:blipFill>
        <p:spPr>
          <a:xfrm>
            <a:off x="1873940" y="2219325"/>
            <a:ext cx="5396120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877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en-US" altLang="zh-TW" dirty="0"/>
              <a:t>Population = 10, Generation = 200</a:t>
            </a:r>
          </a:p>
          <a:p>
            <a:r>
              <a:rPr lang="en-US" altLang="zh-TW" dirty="0"/>
              <a:t>Crossover: one-point crossover, rate = 0.8</a:t>
            </a:r>
          </a:p>
          <a:p>
            <a:r>
              <a:rPr lang="en-US" altLang="zh-TW" dirty="0"/>
              <a:t>Mutation: one bit mutation, rate = 0.1</a:t>
            </a:r>
          </a:p>
          <a:p>
            <a:r>
              <a:rPr lang="en-US" altLang="zh-TW" dirty="0"/>
              <a:t>Selection: Roulette Wheel</a:t>
            </a:r>
            <a:endParaRPr lang="zh-TW" altLang="zh-TW" dirty="0"/>
          </a:p>
          <a:p>
            <a:r>
              <a:rPr lang="en-US" altLang="zh-TW" dirty="0"/>
              <a:t>Genetic representation: Real number</a:t>
            </a:r>
            <a:endParaRPr lang="zh-TW" altLang="zh-TW" dirty="0"/>
          </a:p>
          <a:p>
            <a:r>
              <a:rPr lang="en-US" altLang="zh-TW" dirty="0"/>
              <a:t>Handling constraints and repair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 </a:t>
            </a:r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A9F4029-87FC-4267-B760-5D3C54494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835006"/>
              </p:ext>
            </p:extLst>
          </p:nvPr>
        </p:nvGraphicFramePr>
        <p:xfrm>
          <a:off x="1262062" y="4649788"/>
          <a:ext cx="1328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90C1EF2C-1ADA-4D47-B0BA-6AE7517A8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2" y="4649788"/>
                        <a:ext cx="1328738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AB5C640F-8A01-47E2-A574-01784A85A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694860"/>
              </p:ext>
            </p:extLst>
          </p:nvPr>
        </p:nvGraphicFramePr>
        <p:xfrm>
          <a:off x="5314843" y="5056627"/>
          <a:ext cx="1622102" cy="54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5" imgW="736280" imgH="253890" progId="Equation.DSMT4">
                  <p:embed/>
                </p:oleObj>
              </mc:Choice>
              <mc:Fallback>
                <p:oleObj name="Equation" r:id="rId5" imgW="736280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843" y="5056627"/>
                        <a:ext cx="1622102" cy="549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F4F129F0-B895-4624-936F-5144C71D0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25293"/>
              </p:ext>
            </p:extLst>
          </p:nvPr>
        </p:nvGraphicFramePr>
        <p:xfrm>
          <a:off x="2152285" y="5014913"/>
          <a:ext cx="33242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7" imgW="1320480" imgH="253800" progId="Equation.DSMT4">
                  <p:embed/>
                </p:oleObj>
              </mc:Choice>
              <mc:Fallback>
                <p:oleObj name="Equation" r:id="rId7" imgW="13204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285" y="5014913"/>
                        <a:ext cx="3324225" cy="633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69B24110-1E88-4EBA-A495-6963B399C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72209"/>
              </p:ext>
            </p:extLst>
          </p:nvPr>
        </p:nvGraphicFramePr>
        <p:xfrm>
          <a:off x="1262062" y="5126032"/>
          <a:ext cx="890223" cy="51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9" imgW="393480" imgH="228600" progId="Equation.DSMT4">
                  <p:embed/>
                </p:oleObj>
              </mc:Choice>
              <mc:Fallback>
                <p:oleObj name="Equation" r:id="rId9" imgW="3934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2" y="5126032"/>
                        <a:ext cx="890223" cy="512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2E527DC1-9CF7-4284-8D11-AD82D080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A64F993-853C-4EF3-B6DB-6665F1B9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A376D33B-271E-4D3E-8755-47D103907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06316"/>
              </p:ext>
            </p:extLst>
          </p:nvPr>
        </p:nvGraphicFramePr>
        <p:xfrm>
          <a:off x="1262062" y="5540697"/>
          <a:ext cx="4833938" cy="55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1" imgW="2184120" imgH="253800" progId="Equation.DSMT4">
                  <p:embed/>
                </p:oleObj>
              </mc:Choice>
              <mc:Fallback>
                <p:oleObj name="Equation" r:id="rId11" imgW="2184120" imgH="253800" progId="Equation.DSMT4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69B24110-1E88-4EBA-A495-6963B399C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2" y="5540697"/>
                        <a:ext cx="4833938" cy="557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4811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4203EC9-72D0-48A2-93BF-F29BD94B0D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0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1E12033-0743-4196-97FB-16672B2FD4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4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BFCED8-B047-4895-999A-B7DFC42B1E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127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64AC-1604-4E11-B7C0-26FE14F4805F}" type="datetime1">
              <a:rPr lang="zh-TW" altLang="en-US" smtClean="0"/>
              <a:pPr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B4E57-9BBC-422B-A04B-796BA97F8D09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Genetic algorithm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9014317-68E1-472D-A6BA-DFBABEDD5B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05" y="1557338"/>
            <a:ext cx="5107189" cy="45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03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348</TotalTime>
  <Words>340</Words>
  <Application>Microsoft Office PowerPoint</Application>
  <PresentationFormat>如螢幕大小 (4:3)</PresentationFormat>
  <Paragraphs>147</Paragraphs>
  <Slides>25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王漢宗中行書繁</vt:lpstr>
      <vt:lpstr>新細明體</vt:lpstr>
      <vt:lpstr>標楷體</vt:lpstr>
      <vt:lpstr>Arial</vt:lpstr>
      <vt:lpstr>Calibri</vt:lpstr>
      <vt:lpstr>Garamond</vt:lpstr>
      <vt:lpstr>Palatino Linotype</vt:lpstr>
      <vt:lpstr>Times New Roman</vt:lpstr>
      <vt:lpstr>Wingdings 3</vt:lpstr>
      <vt:lpstr>佈景主題1</vt:lpstr>
      <vt:lpstr>MathType 7.0 Equation</vt:lpstr>
      <vt:lpstr>Genetic Algorithms Homework#3</vt:lpstr>
      <vt:lpstr>Outline</vt:lpstr>
      <vt:lpstr>Problem</vt:lpstr>
      <vt:lpstr>Problem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Genetic algorithm + Hillclimbing</vt:lpstr>
      <vt:lpstr>Comparison</vt:lpstr>
      <vt:lpstr>Conclusion</vt:lpstr>
      <vt:lpstr>Thanks for Your Attendance!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Homework #1</dc:title>
  <dc:creator>User</dc:creator>
  <cp:lastModifiedBy>Ray</cp:lastModifiedBy>
  <cp:revision>55</cp:revision>
  <dcterms:created xsi:type="dcterms:W3CDTF">2018-03-31T16:50:39Z</dcterms:created>
  <dcterms:modified xsi:type="dcterms:W3CDTF">2018-05-15T16:36:46Z</dcterms:modified>
</cp:coreProperties>
</file>