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A18A-51BE-456B-B93F-64F20DF9D715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2C9F8-6D03-4A60-834D-37D2739AC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3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806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3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45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00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09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1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2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26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99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1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2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2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2887-07BC-4DE7-8A22-BDD681AB20AF}" type="datetimeFigureOut">
              <a:rPr lang="zh-TW" altLang="en-US" smtClean="0"/>
              <a:t>2016/12/16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E2C-626C-4B76-9DA6-9D0129354C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67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llya5094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74012227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cku.edu.tw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初階影像處理、嵌入式機器人視覺</a:t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及人機互動</a:t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altLang="zh-TW" sz="3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zh-TW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9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altLang="zh-TW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buClr>
                <a:schemeClr val="dk1"/>
              </a:buClr>
              <a:buSzPct val="25000"/>
            </a:pP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Arial "/>
                <a:ea typeface="Arial Unicode MS" panose="020B0604020202020204" pitchFamily="34" charset="-120"/>
                <a:cs typeface="Arial Unicode MS" panose="020B0604020202020204" pitchFamily="34" charset="-120"/>
                <a:sym typeface="Arial"/>
              </a:rPr>
              <a:t>                          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林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超</a:t>
            </a:r>
            <a:r>
              <a:rPr lang="zh-TW" altLang="en-US" dirty="0">
                <a:solidFill>
                  <a:schemeClr val="dk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Arial"/>
              </a:rPr>
              <a:t>：</a:t>
            </a:r>
            <a:r>
              <a:rPr lang="en-US" altLang="zh-TW" u="sng" dirty="0" smtClean="0">
                <a:solidFill>
                  <a:schemeClr val="accent5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423838819@qq.com</a:t>
            </a:r>
            <a:endParaRPr lang="zh-TW" sz="2400" b="0" i="0" u="sng" strike="noStrike" cap="none" dirty="0">
              <a:solidFill>
                <a:schemeClr val="accent5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黃梅琇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illya50947@gmail.com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		   尹心忠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yinagfa081922@yahoo.com.tw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吳中銓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f74012227@gmail.com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ffice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15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:00~17:</a:t>
            </a:r>
            <a:r>
              <a:rPr lang="zh-TW" dirty="0" smtClean="0"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, Tue.</a:t>
            </a:r>
            <a:endParaRPr lang="zh-TW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18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extrinsic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97025" y="1615437"/>
            <a:ext cx="11294678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extrinsic matrix of the chessboard (1.bmp):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 format: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 rtl="0"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11</a:t>
            </a:r>
          </a:p>
        </p:txBody>
      </p:sp>
      <p:pic>
        <p:nvPicPr>
          <p:cNvPr id="143" name="Shape 143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410" y="2255520"/>
            <a:ext cx="3046121" cy="136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擷取.JPG"/>
          <p:cNvPicPr preferRelativeResize="0"/>
          <p:nvPr/>
        </p:nvPicPr>
        <p:blipFill rotWithShape="1">
          <a:blip r:embed="rId4">
            <a:alphaModFix/>
          </a:blip>
          <a:srcRect t="6147"/>
          <a:stretch/>
        </p:blipFill>
        <p:spPr>
          <a:xfrm>
            <a:off x="899223" y="4457235"/>
            <a:ext cx="5178950" cy="6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25" y="4014895"/>
            <a:ext cx="4202892" cy="25868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88801" y="445723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3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.4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distortion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85200" y="169068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distortion matrix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1.4” 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then show the result on the console </a:t>
            </a:r>
            <a:r>
              <a:rPr lang="en-US" altLang="zh-TW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</a:t>
            </a:r>
            <a:endParaRPr lang="en-US" altLang="zh-TW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Output 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 rtl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</a:t>
            </a:r>
            <a:r>
              <a:rPr lang="en-US" sz="2400" dirty="0" smtClean="0">
                <a:solidFill>
                  <a:srgbClr val="000000"/>
                </a:solidFill>
              </a:rPr>
              <a:t>11 (P.398 ~ p.400)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52" name="Shape 152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62" y="1736912"/>
            <a:ext cx="27336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83" y="4433788"/>
            <a:ext cx="655812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89" y="3440459"/>
            <a:ext cx="4226548" cy="26014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84793" y="3931065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3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199" y="152484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Draw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pyramid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chessboards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images(1.bmp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.bmp)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”2” 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開始播放畫上金字塔的圖，每格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秒顯示下一張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共顯示五張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TW" dirty="0" smtClean="0"/>
              <a:t>Hint </a:t>
            </a:r>
            <a:r>
              <a:rPr lang="en-US" altLang="zh-TW" dirty="0"/>
              <a:t>: 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/>
              <a:t>Textbook Chapter </a:t>
            </a:r>
            <a:r>
              <a:rPr lang="en-US" altLang="zh-TW" dirty="0" smtClean="0"/>
              <a:t>11</a:t>
            </a:r>
            <a:r>
              <a:rPr lang="zh-TW" altLang="en-US" dirty="0" smtClean="0"/>
              <a:t>、</a:t>
            </a:r>
            <a:r>
              <a:rPr lang="en-US" altLang="zh-TW" smtClean="0"/>
              <a:t>12</a:t>
            </a:r>
            <a:endParaRPr lang="en-US" altLang="zh-TW" dirty="0" smtClean="0"/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 err="1" smtClean="0"/>
              <a:t>cvLine</a:t>
            </a:r>
            <a:r>
              <a:rPr lang="en-US" altLang="zh-TW" dirty="0" smtClean="0"/>
              <a:t>(…)</a:t>
            </a:r>
            <a:endParaRPr lang="en-US" altLang="zh-TW" dirty="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altLang="zh-TW" dirty="0" smtClean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(20%) AR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7055575" y="2864850"/>
            <a:ext cx="49200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165100"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3D Object </a:t>
            </a:r>
            <a:r>
              <a:rPr lang="en-US" sz="1800" dirty="0" smtClean="0">
                <a:solidFill>
                  <a:schemeClr val="dk1"/>
                </a:solidFill>
              </a:rPr>
              <a:t>coordinates: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Vertex   (0, 0, </a:t>
            </a:r>
            <a:r>
              <a:rPr lang="en-US" sz="1800" dirty="0" smtClean="0">
                <a:solidFill>
                  <a:schemeClr val="dk1"/>
                </a:solidFill>
              </a:rPr>
              <a:t>-2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</a:rPr>
              <a:t>Corners(1, 1, 0)(1, -1, 0)(-1, -1, 0)(-1, 1, 0)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8334255" y="4177775"/>
            <a:ext cx="3641320" cy="1802021"/>
            <a:chOff x="8334255" y="4177775"/>
            <a:chExt cx="3641320" cy="1802021"/>
          </a:xfrm>
        </p:grpSpPr>
        <p:grpSp>
          <p:nvGrpSpPr>
            <p:cNvPr id="165" name="Shape 165"/>
            <p:cNvGrpSpPr/>
            <p:nvPr/>
          </p:nvGrpSpPr>
          <p:grpSpPr>
            <a:xfrm>
              <a:off x="9200404" y="4543775"/>
              <a:ext cx="1815720" cy="931425"/>
              <a:chOff x="9303879" y="4289775"/>
              <a:chExt cx="1815720" cy="931425"/>
            </a:xfrm>
          </p:grpSpPr>
          <p:grpSp>
            <p:nvGrpSpPr>
              <p:cNvPr id="166" name="Shape 166"/>
              <p:cNvGrpSpPr/>
              <p:nvPr/>
            </p:nvGrpSpPr>
            <p:grpSpPr>
              <a:xfrm>
                <a:off x="9303879" y="4703256"/>
                <a:ext cx="1809990" cy="508079"/>
                <a:chOff x="8541825" y="4694300"/>
                <a:chExt cx="1838300" cy="546675"/>
              </a:xfrm>
            </p:grpSpPr>
            <p:cxnSp>
              <p:nvCxnSpPr>
                <p:cNvPr id="167" name="Shape 167"/>
                <p:cNvCxnSpPr/>
                <p:nvPr/>
              </p:nvCxnSpPr>
              <p:spPr>
                <a:xfrm flipH="1">
                  <a:off x="8541825" y="4694300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8" name="Shape 168"/>
                <p:cNvCxnSpPr/>
                <p:nvPr/>
              </p:nvCxnSpPr>
              <p:spPr>
                <a:xfrm flipH="1">
                  <a:off x="9627425" y="4723475"/>
                  <a:ext cx="752700" cy="51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69" name="Shape 169"/>
                <p:cNvCxnSpPr/>
                <p:nvPr/>
              </p:nvCxnSpPr>
              <p:spPr>
                <a:xfrm>
                  <a:off x="8541925" y="5230525"/>
                  <a:ext cx="111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0" name="Shape 170"/>
                <p:cNvCxnSpPr/>
                <p:nvPr/>
              </p:nvCxnSpPr>
              <p:spPr>
                <a:xfrm>
                  <a:off x="9303925" y="4694300"/>
                  <a:ext cx="1072500" cy="3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171" name="Shape 171"/>
              <p:cNvGrpSpPr/>
              <p:nvPr/>
            </p:nvGrpSpPr>
            <p:grpSpPr>
              <a:xfrm>
                <a:off x="9303900" y="4289775"/>
                <a:ext cx="1815700" cy="931425"/>
                <a:chOff x="9303900" y="4289775"/>
                <a:chExt cx="1815700" cy="931425"/>
              </a:xfrm>
            </p:grpSpPr>
            <p:cxnSp>
              <p:nvCxnSpPr>
                <p:cNvPr id="172" name="Shape 172"/>
                <p:cNvCxnSpPr/>
                <p:nvPr/>
              </p:nvCxnSpPr>
              <p:spPr>
                <a:xfrm>
                  <a:off x="10028300" y="4308600"/>
                  <a:ext cx="18600" cy="385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10037700" y="4289775"/>
                  <a:ext cx="348225" cy="931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0044987" y="4289775"/>
                  <a:ext cx="1074613" cy="442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75" name="Shape 175"/>
                <p:cNvCxnSpPr/>
                <p:nvPr/>
              </p:nvCxnSpPr>
              <p:spPr>
                <a:xfrm flipH="1">
                  <a:off x="9303900" y="4289775"/>
                  <a:ext cx="733800" cy="91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sp>
          <p:nvSpPr>
            <p:cNvPr id="176" name="Shape 176"/>
            <p:cNvSpPr txBox="1"/>
            <p:nvPr/>
          </p:nvSpPr>
          <p:spPr>
            <a:xfrm>
              <a:off x="9174100" y="4177775"/>
              <a:ext cx="1542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(0, 0, </a:t>
              </a:r>
              <a:r>
                <a:rPr lang="en-US" sz="1200" dirty="0" smtClean="0">
                  <a:solidFill>
                    <a:schemeClr val="dk1"/>
                  </a:solidFill>
                </a:rPr>
                <a:t>-2</a:t>
              </a:r>
              <a:r>
                <a:rPr lang="en-US" sz="1200" dirty="0">
                  <a:solidFill>
                    <a:schemeClr val="dk1"/>
                  </a:solidFill>
                </a:rPr>
                <a:t>)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9856080" y="5422996"/>
              <a:ext cx="16086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(1, 1, 0)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0498675" y="4841748"/>
              <a:ext cx="14769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457200" rtl="0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(1, -1, 0)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8334255" y="5428011"/>
              <a:ext cx="1305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</a:rPr>
                <a:t>(-1, 1, 0)</a:t>
              </a:r>
            </a:p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8702775" y="4712650"/>
              <a:ext cx="1911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indent="387350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91666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</a:rPr>
                <a:t>(-1, -1, 0)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807339" y="3293156"/>
            <a:ext cx="2587036" cy="3328199"/>
            <a:chOff x="4580277" y="3150076"/>
            <a:chExt cx="2587036" cy="3328199"/>
          </a:xfrm>
        </p:grpSpPr>
        <p:pic>
          <p:nvPicPr>
            <p:cNvPr id="163" name="Shape 163"/>
            <p:cNvPicPr preferRelativeResize="0"/>
            <p:nvPr/>
          </p:nvPicPr>
          <p:blipFill rotWithShape="1">
            <a:blip r:embed="rId3">
              <a:alphaModFix/>
            </a:blip>
            <a:srcRect l="16209" t="9131" r="17332" b="10695"/>
            <a:stretch/>
          </p:blipFill>
          <p:spPr>
            <a:xfrm>
              <a:off x="4580277" y="4177775"/>
              <a:ext cx="2587036" cy="230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橢圓 1"/>
            <p:cNvSpPr/>
            <p:nvPr/>
          </p:nvSpPr>
          <p:spPr>
            <a:xfrm>
              <a:off x="5203937" y="4541740"/>
              <a:ext cx="121920" cy="11321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/>
            <p:cNvCxnSpPr>
              <a:stCxn id="2" idx="1"/>
            </p:cNvCxnSpPr>
            <p:nvPr/>
          </p:nvCxnSpPr>
          <p:spPr>
            <a:xfrm flipV="1">
              <a:off x="5221792" y="3412270"/>
              <a:ext cx="283431" cy="1146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395166" y="3150076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797838" y="4338040"/>
            <a:ext cx="35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示意影片</a:t>
            </a:r>
            <a:r>
              <a:rPr lang="en-US" altLang="zh-TW" sz="1800" dirty="0" smtClean="0">
                <a:solidFill>
                  <a:srgbClr val="FF0000"/>
                </a:solidFill>
              </a:rPr>
              <a:t>: </a:t>
            </a:r>
            <a:r>
              <a:rPr lang="zh-TW" altLang="en-US" dirty="0" smtClean="0">
                <a:solidFill>
                  <a:srgbClr val="FF0000"/>
                </a:solidFill>
              </a:rPr>
              <a:t>見 </a:t>
            </a:r>
            <a:r>
              <a:rPr lang="en-US" altLang="zh-TW" sz="1800" dirty="0" smtClean="0">
                <a:solidFill>
                  <a:srgbClr val="FF0000"/>
                </a:solidFill>
              </a:rPr>
              <a:t>FTP</a:t>
            </a:r>
            <a:r>
              <a:rPr lang="zh-TW" altLang="en-US" sz="1800" dirty="0" smtClean="0">
                <a:solidFill>
                  <a:srgbClr val="FF0000"/>
                </a:solidFill>
              </a:rPr>
              <a:t> 資料夾 </a:t>
            </a:r>
            <a:r>
              <a:rPr lang="en-US" altLang="zh-TW" sz="1800" dirty="0" smtClean="0">
                <a:solidFill>
                  <a:srgbClr val="FF0000"/>
                </a:solidFill>
              </a:rPr>
              <a:t>hw2 </a:t>
            </a:r>
            <a:r>
              <a:rPr lang="zh-TW" altLang="en-US" sz="1800" dirty="0" smtClean="0">
                <a:solidFill>
                  <a:srgbClr val="FF0000"/>
                </a:solidFill>
              </a:rPr>
              <a:t>的範例影片 </a:t>
            </a:r>
            <a:r>
              <a:rPr lang="en-US" altLang="zh-TW" sz="1800" dirty="0" smtClean="0">
                <a:solidFill>
                  <a:srgbClr val="FF0000"/>
                </a:solidFill>
              </a:rPr>
              <a:t>Hw2_Demo.mp4</a:t>
            </a:r>
            <a:r>
              <a:rPr lang="zh-TW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67372"/>
            <a:ext cx="10515600" cy="141797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.(30%)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瞳孔偵測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0793"/>
            <a:ext cx="10515600" cy="4546362"/>
          </a:xfrm>
        </p:spPr>
        <p:txBody>
          <a:bodyPr/>
          <a:lstStyle/>
          <a:p>
            <a:pPr marL="152400" indent="-342900">
              <a:buFont typeface="+mj-lt"/>
              <a:buAutoNum type="arabicParenR"/>
              <a:tabLst>
                <a:tab pos="266700" algn="l"/>
              </a:tabLst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Median Smooth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去除圖片</a:t>
            </a:r>
            <a:r>
              <a:rPr lang="zh-TW" altLang="en-US" sz="2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的雜訊並顯示出來  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10%</a:t>
            </a:r>
          </a:p>
          <a:p>
            <a:pPr marL="0" indent="0">
              <a:buNone/>
              <a:tabLst>
                <a:tab pos="266700" algn="l"/>
              </a:tabLst>
            </a:pPr>
            <a:endParaRPr lang="en-US" altLang="zh-TW" sz="15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2) Canny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邊緣偵測並顯示出來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10%</a:t>
            </a:r>
            <a:endParaRPr lang="en-US" altLang="zh-TW" sz="2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endParaRPr lang="en-US" altLang="zh-TW" sz="1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0" indent="-190500">
              <a:buNone/>
            </a:pP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3)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HoughCircle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</a:t>
            </a:r>
            <a:r>
              <a:rPr lang="en-US" altLang="zh-TW" sz="22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cvCircle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zh-TW" altLang="en-US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找出圓並將瞳孔標示出來  </a:t>
            </a:r>
            <a:r>
              <a:rPr lang="en-US" altLang="zh-TW" sz="2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10%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64" y="2988929"/>
            <a:ext cx="3571875" cy="1019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539" y="1470999"/>
            <a:ext cx="3581400" cy="1028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b="34466"/>
          <a:stretch/>
        </p:blipFill>
        <p:spPr>
          <a:xfrm>
            <a:off x="8330064" y="4405045"/>
            <a:ext cx="3646165" cy="852834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8412129" y="5677567"/>
            <a:ext cx="3571875" cy="1019175"/>
            <a:chOff x="3647728" y="4581128"/>
            <a:chExt cx="3571875" cy="1019175"/>
          </a:xfrm>
        </p:grpSpPr>
        <p:grpSp>
          <p:nvGrpSpPr>
            <p:cNvPr id="14" name="群組 13"/>
            <p:cNvGrpSpPr/>
            <p:nvPr/>
          </p:nvGrpSpPr>
          <p:grpSpPr>
            <a:xfrm>
              <a:off x="3647728" y="4581128"/>
              <a:ext cx="3571875" cy="1019175"/>
              <a:chOff x="5015880" y="4570065"/>
              <a:chExt cx="3571875" cy="101917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880" y="4570065"/>
                <a:ext cx="3571875" cy="1019175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5725294" y="4797152"/>
                <a:ext cx="298698" cy="288032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6168008" y="4797152"/>
              <a:ext cx="298698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917" y="4383885"/>
            <a:ext cx="3860128" cy="237589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005359" y="5632171"/>
            <a:ext cx="640934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773791" y="5643137"/>
            <a:ext cx="549400" cy="244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483205" y="5632084"/>
            <a:ext cx="893140" cy="255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325827" y="3406706"/>
            <a:ext cx="3994712" cy="2229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1"/>
          </p:cNvCxnSpPr>
          <p:nvPr/>
        </p:nvCxnSpPr>
        <p:spPr>
          <a:xfrm flipH="1">
            <a:off x="4985333" y="4831462"/>
            <a:ext cx="3344731" cy="800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2" idx="1"/>
          </p:cNvCxnSpPr>
          <p:nvPr/>
        </p:nvCxnSpPr>
        <p:spPr>
          <a:xfrm flipH="1" flipV="1">
            <a:off x="6376017" y="5767051"/>
            <a:ext cx="2036112" cy="4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19231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注意事項</a:t>
            </a:r>
            <a:r>
              <a:rPr lang="zh-TW" altLang="en-US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endParaRPr lang="zh-TW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599648"/>
            <a:ext cx="11222100" cy="56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None/>
            </a:pPr>
            <a:r>
              <a:rPr lang="en-US" b="0" i="0" u="none" strike="noStrike" cap="none" dirty="0" smtClean="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u="none" strike="noStrike" cap="none" dirty="0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嚴禁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抄襲!! 發現兩份一樣則兩份都以零分計算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若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批改時不能執行，一週內自行來實驗室demo，否則以零分計算!!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lang="en-US" altLang="zh-TW" sz="2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endParaRPr lang="zh-TW"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Deadline 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zh-TW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五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zh-TW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</a:p>
          <a:p>
            <a:pPr marL="534988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遲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交最晚收到 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alt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(一) 23:59，並且分數打七折，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超過</a:t>
            </a:r>
            <a:r>
              <a:rPr lang="zh-TW" altLang="en-US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補交期限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一律</a:t>
            </a:r>
            <a:r>
              <a:rPr 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分</a:t>
            </a:r>
            <a:endParaRPr lang="en-US" altLang="zh-TW" sz="2400" dirty="0" smtClea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lang="zh-TW" sz="24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作業</a:t>
            </a:r>
            <a:r>
              <a:rPr lang="zh-TW" sz="2400" b="0" i="0" u="none" strike="noStrike" cap="none" dirty="0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上傳位置 =&gt; </a:t>
            </a:r>
            <a:r>
              <a:rPr lang="zh-TW" sz="2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140.116.154.1 -&gt; Upload/Homework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OpenCv_Hw</a:t>
            </a:r>
            <a:r>
              <a:rPr lang="en-US" altLang="zh-TW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zh-TW" sz="2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帳號</a:t>
            </a:r>
            <a:r>
              <a:rPr lang="zh-TW" sz="2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:OpenCv 密碼: </a:t>
            </a:r>
            <a:r>
              <a:rPr lang="zh-TW" sz="2400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lang="zh-TW" sz="2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Wingdings" panose="05000000000000000000" pitchFamily="2" charset="2"/>
              <a:buChar char="n"/>
            </a:pP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繳交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格式</a:t>
            </a:r>
          </a:p>
          <a:p>
            <a:pPr marL="534988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檔名：H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學號_名字_版本.rar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zh-TW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r>
              <a:rPr lang="en-US" alt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F71234567_林小明_v1.rar</a:t>
            </a:r>
          </a:p>
          <a:p>
            <a:pPr marL="449263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alt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內容：</a:t>
            </a:r>
            <a:r>
              <a:rPr lang="zh-TW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整個專案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(含圖片和影片)</a:t>
            </a:r>
            <a:b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zh-TW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但是不要把Debug資料夾也裝進來這樣檔案很大)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zh-TW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3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Notices (2/2):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2.4.7 is on ftp 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2012 is on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http://www.cc.ncku.edu.tw/download/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5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8" indent="-4572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atabase”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includes image files </a:t>
            </a:r>
            <a:r>
              <a:rPr lang="en-US" altLang="zh-TW" sz="2800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1.bmp ~ 21.bmp</a:t>
            </a:r>
            <a:r>
              <a:rPr lang="en-US" altLang="zh-TW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altLang="zh-TW" sz="28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Eyes.png</a:t>
            </a:r>
          </a:p>
          <a:p>
            <a:pPr marL="228600" lvl="8" indent="-22860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03177" y="6290037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Folder “database”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26193" y="6290036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Folder “hw2”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72" y="3193244"/>
            <a:ext cx="6191743" cy="297313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27" y="3193244"/>
            <a:ext cx="4204531" cy="31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Grading: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337945"/>
            <a:ext cx="10515599" cy="5389426"/>
          </a:xfrm>
        </p:spPr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1. </a:t>
            </a:r>
            <a:r>
              <a:rPr lang="en-US" altLang="zh-TW" sz="2400" dirty="0" smtClean="0">
                <a:solidFill>
                  <a:srgbClr val="FF0000"/>
                </a:solidFill>
              </a:rPr>
              <a:t>(10%) </a:t>
            </a:r>
            <a:r>
              <a:rPr lang="en-US" altLang="zh-TW" sz="2400" dirty="0" smtClean="0"/>
              <a:t>Homework Format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2. </a:t>
            </a:r>
            <a:r>
              <a:rPr lang="en-US" altLang="zh-TW" sz="2400" dirty="0" smtClean="0">
                <a:solidFill>
                  <a:srgbClr val="FF0000"/>
                </a:solidFill>
              </a:rPr>
              <a:t>(40%) </a:t>
            </a:r>
            <a:r>
              <a:rPr lang="en-US" altLang="zh-TW" sz="2400" dirty="0" smtClean="0"/>
              <a:t>Camera Calibration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.1 </a:t>
            </a:r>
            <a:r>
              <a:rPr lang="en-US" altLang="zh-TW" sz="2000" dirty="0"/>
              <a:t>Corner </a:t>
            </a:r>
            <a:r>
              <a:rPr lang="en-US" altLang="zh-TW" sz="2000" dirty="0" smtClean="0"/>
              <a:t>detection </a:t>
            </a:r>
            <a:r>
              <a:rPr lang="en-US" altLang="zh-TW" sz="2000" dirty="0"/>
              <a:t>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.2 </a:t>
            </a:r>
            <a:r>
              <a:rPr lang="en-US" altLang="zh-TW" sz="2000" dirty="0"/>
              <a:t>Find the intrinsic matrix 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.3 </a:t>
            </a:r>
            <a:r>
              <a:rPr lang="en-US" altLang="zh-TW" sz="2000" dirty="0"/>
              <a:t>Find the extrinsic matrix (10%)</a:t>
            </a:r>
          </a:p>
          <a:p>
            <a:pPr marL="609600" lvl="1" indent="0">
              <a:lnSpc>
                <a:spcPct val="100000"/>
              </a:lnSpc>
              <a:buNone/>
            </a:pPr>
            <a:r>
              <a:rPr lang="en-US" altLang="zh-TW" sz="2000" dirty="0"/>
              <a:t>2</a:t>
            </a:r>
            <a:r>
              <a:rPr lang="en-US" altLang="zh-TW" sz="2000" dirty="0" smtClean="0"/>
              <a:t>.4 </a:t>
            </a:r>
            <a:r>
              <a:rPr lang="en-US" altLang="zh-TW" sz="2000" dirty="0"/>
              <a:t>Find the distortion matrix (10%) </a:t>
            </a:r>
            <a:endParaRPr lang="en-US" altLang="zh-TW" sz="2000" dirty="0" smtClean="0"/>
          </a:p>
          <a:p>
            <a:pPr marL="177800" indent="0">
              <a:lnSpc>
                <a:spcPct val="100000"/>
              </a:lnSpc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(20%) </a:t>
            </a:r>
            <a:r>
              <a:rPr lang="en-US" altLang="zh-TW" sz="2400" dirty="0" smtClean="0"/>
              <a:t>AR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4.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瞳孔偵測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 smtClean="0">
                <a:latin typeface="Calibri (本文)"/>
                <a:ea typeface="標楷體" panose="03000509000000000000" pitchFamily="65" charset="-120"/>
              </a:rPr>
              <a:t>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4.1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Median Smooth  </a:t>
            </a:r>
            <a:r>
              <a:rPr lang="zh-TW" altLang="en-US" sz="2000" dirty="0" smtClean="0">
                <a:ea typeface="標楷體" panose="03000509000000000000" pitchFamily="65" charset="-120"/>
              </a:rPr>
              <a:t>去除圖片的雜訊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 smtClean="0">
                <a:ea typeface="標楷體" panose="03000509000000000000" pitchFamily="65" charset="-120"/>
              </a:rPr>
              <a:t> 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4.2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Canny  </a:t>
            </a:r>
            <a:r>
              <a:rPr lang="zh-TW" altLang="en-US" sz="2000" dirty="0" smtClean="0">
                <a:ea typeface="標楷體" panose="03000509000000000000" pitchFamily="65" charset="-120"/>
              </a:rPr>
              <a:t>邊緣偵測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   </a:t>
            </a:r>
            <a:r>
              <a:rPr lang="en-US" altLang="zh-TW" sz="2000" dirty="0" smtClean="0">
                <a:ea typeface="標楷體" panose="03000509000000000000" pitchFamily="65" charset="-120"/>
              </a:rPr>
              <a:t>4.3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HoughCircle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+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cvCircle</a:t>
            </a:r>
            <a:r>
              <a:rPr lang="en-US" altLang="zh-TW" sz="2000" dirty="0" smtClean="0">
                <a:ea typeface="標楷體" panose="03000509000000000000" pitchFamily="65" charset="-120"/>
              </a:rPr>
              <a:t>  </a:t>
            </a:r>
            <a:r>
              <a:rPr lang="zh-TW" altLang="en-US" sz="2000" dirty="0" smtClean="0">
                <a:ea typeface="標楷體" panose="03000509000000000000" pitchFamily="65" charset="-120"/>
              </a:rPr>
              <a:t>找出圓並將瞳孔標示出來 </a:t>
            </a:r>
            <a:r>
              <a:rPr lang="en-US" altLang="zh-TW" sz="2000" dirty="0" smtClean="0">
                <a:ea typeface="標楷體" panose="03000509000000000000" pitchFamily="65" charset="-120"/>
              </a:rPr>
              <a:t>(10%)</a:t>
            </a:r>
          </a:p>
          <a:p>
            <a:pPr marL="177800" indent="0">
              <a:lnSpc>
                <a:spcPct val="100000"/>
              </a:lnSpc>
              <a:buNone/>
            </a:pPr>
            <a:endParaRPr lang="zh-TW" altLang="en-US" sz="2000" dirty="0">
              <a:latin typeface="Calibri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3710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alt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(10%)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ormat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38200" y="166995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MFC 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實作下方介面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97" y="2440937"/>
            <a:ext cx="6515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3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(40%) Camera Calibration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lnSpc>
                <a:spcPct val="100000"/>
              </a:lnSpc>
              <a:buNone/>
            </a:pPr>
            <a:r>
              <a:rPr lang="en-US" altLang="zh-TW" dirty="0"/>
              <a:t> </a:t>
            </a:r>
            <a:r>
              <a:rPr lang="en-US" altLang="zh-TW" sz="2400" dirty="0" smtClean="0"/>
              <a:t>2.1 </a:t>
            </a:r>
            <a:r>
              <a:rPr lang="en-US" altLang="zh-TW" sz="2400" dirty="0"/>
              <a:t>Corner detection (10</a:t>
            </a:r>
            <a:r>
              <a:rPr lang="en-US" altLang="zh-TW" sz="2400" dirty="0" smtClean="0"/>
              <a:t>%)</a:t>
            </a:r>
            <a:endParaRPr lang="en-US" altLang="zh-TW" sz="2400" dirty="0"/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 smtClean="0"/>
              <a:t>2.2 </a:t>
            </a:r>
            <a:r>
              <a:rPr lang="en-US" altLang="zh-TW" dirty="0"/>
              <a:t>Find the intrinsic matrix (10%)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/>
              <a:t>2.3 Find the extrinsic matrix (10%)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US" altLang="zh-TW" dirty="0"/>
              <a:t>2.4 Find the distortion matrix (10%)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4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Corner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etection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corners on the chessboard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(1.bmp)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draw them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button “1.1” and then show the result.</a:t>
            </a:r>
            <a:endParaRPr lang="en-US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 : 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Textbook Chapter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(p. 398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399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1" indent="0">
              <a:lnSpc>
                <a:spcPct val="100000"/>
              </a:lnSpc>
              <a:buSzPct val="25000"/>
              <a:buNone/>
            </a:pPr>
            <a:r>
              <a:rPr lang="en-US" altLang="zh-TW" dirty="0" err="1" smtClean="0"/>
              <a:t>cvShowImage</a:t>
            </a:r>
            <a:r>
              <a:rPr lang="en-US" altLang="zh-TW" dirty="0" smtClean="0"/>
              <a:t>(…);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697" y="4162697"/>
            <a:ext cx="2995750" cy="237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93" y="4162697"/>
            <a:ext cx="3860128" cy="2375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80075" y="4597637"/>
            <a:ext cx="606751" cy="222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9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598738" marR="0" lvl="0" indent="-259873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intrinsic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4699" y="1788937"/>
            <a:ext cx="11161209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 matrix: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button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1.2”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and then show the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result on the console window.</a:t>
            </a:r>
            <a:endParaRPr lang="en-US" sz="2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Output </a:t>
            </a:r>
            <a:r>
              <a:rPr lang="en-US" dirty="0">
                <a:solidFill>
                  <a:srgbClr val="000000"/>
                </a:solidFill>
              </a:rPr>
              <a:t>format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buNone/>
            </a:pPr>
            <a:endParaRPr sz="2800" dirty="0">
              <a:solidFill>
                <a:srgbClr val="000000"/>
              </a:solidFill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Hint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400" dirty="0" err="1">
                <a:solidFill>
                  <a:srgbClr val="000000"/>
                </a:solidFill>
              </a:rPr>
              <a:t>OpenCV</a:t>
            </a:r>
            <a:r>
              <a:rPr lang="en-US" sz="2400" dirty="0">
                <a:solidFill>
                  <a:srgbClr val="000000"/>
                </a:solidFill>
              </a:rPr>
              <a:t> Textbook Chapter </a:t>
            </a:r>
            <a:r>
              <a:rPr lang="en-US" sz="2400" dirty="0" smtClean="0">
                <a:solidFill>
                  <a:srgbClr val="000000"/>
                </a:solidFill>
              </a:rPr>
              <a:t>11</a:t>
            </a:r>
            <a:r>
              <a:rPr lang="zh-TW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(P.398 ~ p.400)</a:t>
            </a:r>
          </a:p>
        </p:txBody>
      </p:sp>
      <p:pic>
        <p:nvPicPr>
          <p:cNvPr id="134" name="Shape 134" descr="擷取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83" y="1690687"/>
            <a:ext cx="22860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擷取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096313"/>
            <a:ext cx="4449075" cy="7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911" y="3742450"/>
            <a:ext cx="4246811" cy="2613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19217" y="4235684"/>
            <a:ext cx="982766" cy="247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684</Words>
  <Application>Microsoft Office PowerPoint</Application>
  <PresentationFormat>寬螢幕</PresentationFormat>
  <Paragraphs>122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 </vt:lpstr>
      <vt:lpstr>Arial Unicode MS</vt:lpstr>
      <vt:lpstr>Calibri (本文)</vt:lpstr>
      <vt:lpstr>Noto Sans Symbols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初階影像處理、嵌入式機器人視覺 及人機互動  Homework 2</vt:lpstr>
      <vt:lpstr>注意事項一</vt:lpstr>
      <vt:lpstr>Notices (2/2):</vt:lpstr>
      <vt:lpstr>Homework Resources</vt:lpstr>
      <vt:lpstr>Grading:</vt:lpstr>
      <vt:lpstr>1. (10%) Homework Format</vt:lpstr>
      <vt:lpstr>2. (40%) Camera Calibration</vt:lpstr>
      <vt:lpstr>2.1 Corner detection (10%)</vt:lpstr>
      <vt:lpstr>2.2 Find the intrinsic matrix (10%)</vt:lpstr>
      <vt:lpstr>2.3 Find the extrinsic matrix (10%)</vt:lpstr>
      <vt:lpstr>2.4 Find the distortion matrix (10%)</vt:lpstr>
      <vt:lpstr>3. (20%) AR</vt:lpstr>
      <vt:lpstr>4.(30%)瞳孔偵測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初階影像處理、嵌入式機器人視覺 及人機互動  Homework 1</dc:title>
  <dc:creator>Ford</dc:creator>
  <cp:lastModifiedBy>RL</cp:lastModifiedBy>
  <cp:revision>14</cp:revision>
  <dcterms:created xsi:type="dcterms:W3CDTF">2016-12-01T09:51:55Z</dcterms:created>
  <dcterms:modified xsi:type="dcterms:W3CDTF">2016-12-16T04:12:35Z</dcterms:modified>
</cp:coreProperties>
</file>