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5" r:id="rId6"/>
    <p:sldId id="280" r:id="rId7"/>
    <p:sldId id="281" r:id="rId8"/>
    <p:sldId id="276" r:id="rId9"/>
    <p:sldId id="259" r:id="rId10"/>
    <p:sldId id="284" r:id="rId11"/>
    <p:sldId id="282" r:id="rId12"/>
    <p:sldId id="283" r:id="rId13"/>
    <p:sldId id="279" r:id="rId14"/>
    <p:sldId id="270" r:id="rId15"/>
    <p:sldId id="271" r:id="rId16"/>
    <p:sldId id="272" r:id="rId17"/>
    <p:sldId id="273" r:id="rId18"/>
    <p:sldId id="262" r:id="rId19"/>
    <p:sldId id="267" r:id="rId20"/>
    <p:sldId id="268" r:id="rId21"/>
    <p:sldId id="265" r:id="rId22"/>
    <p:sldId id="26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76" autoAdjust="0"/>
  </p:normalViewPr>
  <p:slideViewPr>
    <p:cSldViewPr snapToGrid="0">
      <p:cViewPr varScale="1">
        <p:scale>
          <a:sx n="72" d="100"/>
          <a:sy n="72" d="100"/>
        </p:scale>
        <p:origin x="17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93335-A6F8-41B5-8DB8-E1938A234A20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ABF5B0B-4A62-4878-A56C-CE4E674A2A16}">
      <dgm:prSet phldrT="[文字]"/>
      <dgm:spPr/>
      <dgm:t>
        <a:bodyPr/>
        <a:lstStyle/>
        <a:p>
          <a:r>
            <a:rPr lang="en-US" altLang="zh-TW" dirty="0" smtClean="0"/>
            <a:t>Start</a:t>
          </a:r>
          <a:endParaRPr lang="zh-TW" altLang="en-US" dirty="0"/>
        </a:p>
      </dgm:t>
    </dgm:pt>
    <dgm:pt modelId="{D3665611-436A-4ED2-8E56-397C9703F1B2}" type="parTrans" cxnId="{89C69E13-844D-4414-8918-0D5B81ADA62D}">
      <dgm:prSet/>
      <dgm:spPr/>
      <dgm:t>
        <a:bodyPr/>
        <a:lstStyle/>
        <a:p>
          <a:endParaRPr lang="zh-TW" altLang="en-US"/>
        </a:p>
      </dgm:t>
    </dgm:pt>
    <dgm:pt modelId="{F3CC0075-88B7-4957-9DD5-5692D21D9C28}" type="sibTrans" cxnId="{89C69E13-844D-4414-8918-0D5B81ADA62D}">
      <dgm:prSet/>
      <dgm:spPr/>
      <dgm:t>
        <a:bodyPr/>
        <a:lstStyle/>
        <a:p>
          <a:endParaRPr lang="zh-TW" altLang="en-US"/>
        </a:p>
      </dgm:t>
    </dgm:pt>
    <dgm:pt modelId="{788A8CDF-CCF7-4EDA-9221-8D57C8716B8E}">
      <dgm:prSet phldrT="[文字]"/>
      <dgm:spPr/>
      <dgm:t>
        <a:bodyPr/>
        <a:lstStyle/>
        <a:p>
          <a:r>
            <a:rPr lang="en-US" altLang="zh-TW" dirty="0" smtClean="0"/>
            <a:t>Fitness</a:t>
          </a:r>
          <a:endParaRPr lang="zh-TW" altLang="en-US" dirty="0"/>
        </a:p>
      </dgm:t>
    </dgm:pt>
    <dgm:pt modelId="{DB71FF6D-FA7A-45D6-B24F-60000F49B2FB}" type="parTrans" cxnId="{12AE5F3D-2014-461A-8DC0-4EB925F361B0}">
      <dgm:prSet/>
      <dgm:spPr/>
      <dgm:t>
        <a:bodyPr/>
        <a:lstStyle/>
        <a:p>
          <a:endParaRPr lang="zh-TW" altLang="en-US"/>
        </a:p>
      </dgm:t>
    </dgm:pt>
    <dgm:pt modelId="{C58814F4-9E56-45AF-8480-9337BE379E11}" type="sibTrans" cxnId="{12AE5F3D-2014-461A-8DC0-4EB925F361B0}">
      <dgm:prSet/>
      <dgm:spPr/>
      <dgm:t>
        <a:bodyPr/>
        <a:lstStyle/>
        <a:p>
          <a:endParaRPr lang="zh-TW" altLang="en-US"/>
        </a:p>
      </dgm:t>
    </dgm:pt>
    <dgm:pt modelId="{8AD0BC53-FB34-46F8-9AD0-1D3088333146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 a new population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338024-36EB-4AA9-89CD-079F790FC899}" type="parTrans" cxnId="{70A2BF89-E8BF-4A90-90E4-7E2B06FA0300}">
      <dgm:prSet/>
      <dgm:spPr/>
      <dgm:t>
        <a:bodyPr/>
        <a:lstStyle/>
        <a:p>
          <a:endParaRPr lang="zh-TW" altLang="en-US"/>
        </a:p>
      </dgm:t>
    </dgm:pt>
    <dgm:pt modelId="{B183A6D8-F3D3-4CCD-AEF8-9416B07B523E}" type="sibTrans" cxnId="{70A2BF89-E8BF-4A90-90E4-7E2B06FA0300}">
      <dgm:prSet/>
      <dgm:spPr/>
      <dgm:t>
        <a:bodyPr/>
        <a:lstStyle/>
        <a:p>
          <a:endParaRPr lang="zh-TW" altLang="en-US"/>
        </a:p>
      </dgm:t>
    </dgm:pt>
    <dgm:pt modelId="{BD7DB0BC-0A63-4F15-9DD0-7C5F27EB3424}">
      <dgm:prSet phldrT="[文字]"/>
      <dgm:spPr/>
      <dgm:t>
        <a:bodyPr/>
        <a:lstStyle/>
        <a:p>
          <a:r>
            <a:rPr lang="en-US" altLang="zh-TW" dirty="0" smtClean="0"/>
            <a:t>Replace</a:t>
          </a:r>
          <a:endParaRPr lang="zh-TW" altLang="en-US" dirty="0"/>
        </a:p>
      </dgm:t>
    </dgm:pt>
    <dgm:pt modelId="{53FAEE3C-BB7A-47FC-BD3E-4382D53BD89A}" type="parTrans" cxnId="{03D93E02-3A3C-4D25-80D1-EC05384B8A45}">
      <dgm:prSet/>
      <dgm:spPr/>
      <dgm:t>
        <a:bodyPr/>
        <a:lstStyle/>
        <a:p>
          <a:endParaRPr lang="zh-TW" altLang="en-US"/>
        </a:p>
      </dgm:t>
    </dgm:pt>
    <dgm:pt modelId="{D0C0C840-F15B-4F68-99E1-B3899D6BBE2D}" type="sibTrans" cxnId="{03D93E02-3A3C-4D25-80D1-EC05384B8A45}">
      <dgm:prSet/>
      <dgm:spPr/>
      <dgm:t>
        <a:bodyPr/>
        <a:lstStyle/>
        <a:p>
          <a:endParaRPr lang="zh-TW" altLang="en-US"/>
        </a:p>
      </dgm:t>
    </dgm:pt>
    <dgm:pt modelId="{577A5D5F-CF41-4DE2-9156-0763E7B69394}">
      <dgm:prSet phldrT="[文字]"/>
      <dgm:spPr/>
      <dgm:t>
        <a:bodyPr/>
        <a:lstStyle/>
        <a:p>
          <a:r>
            <a:rPr lang="en-US" altLang="zh-TW" smtClean="0"/>
            <a:t>Test</a:t>
          </a:r>
          <a:endParaRPr lang="zh-TW" altLang="en-US" dirty="0"/>
        </a:p>
      </dgm:t>
    </dgm:pt>
    <dgm:pt modelId="{711A1DB0-AB5C-48B1-BE3C-18492ABB6628}" type="parTrans" cxnId="{C7E871E6-6009-470E-B8C1-A4C8151A214A}">
      <dgm:prSet/>
      <dgm:spPr/>
      <dgm:t>
        <a:bodyPr/>
        <a:lstStyle/>
        <a:p>
          <a:endParaRPr lang="zh-TW" altLang="en-US"/>
        </a:p>
      </dgm:t>
    </dgm:pt>
    <dgm:pt modelId="{614F1537-E560-415E-8710-B76104201ECD}" type="sibTrans" cxnId="{C7E871E6-6009-470E-B8C1-A4C8151A214A}">
      <dgm:prSet/>
      <dgm:spPr/>
      <dgm:t>
        <a:bodyPr/>
        <a:lstStyle/>
        <a:p>
          <a:endParaRPr lang="zh-TW" altLang="en-US"/>
        </a:p>
      </dgm:t>
    </dgm:pt>
    <dgm:pt modelId="{47A7F0DB-A6D2-4ADE-83E4-FAED4731A8EF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Selection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11B7E5-BC25-4278-8F6B-AC468DD7809B}" type="parTrans" cxnId="{BD77F84D-E2F0-45E9-9B75-5B378D1330E9}">
      <dgm:prSet/>
      <dgm:spPr/>
      <dgm:t>
        <a:bodyPr/>
        <a:lstStyle/>
        <a:p>
          <a:endParaRPr lang="zh-TW" altLang="en-US"/>
        </a:p>
      </dgm:t>
    </dgm:pt>
    <dgm:pt modelId="{40871410-1812-4CAE-9C4E-3798C0EB135F}" type="sibTrans" cxnId="{BD77F84D-E2F0-45E9-9B75-5B378D1330E9}">
      <dgm:prSet/>
      <dgm:spPr/>
      <dgm:t>
        <a:bodyPr/>
        <a:lstStyle/>
        <a:p>
          <a:endParaRPr lang="zh-TW" altLang="en-US"/>
        </a:p>
      </dgm:t>
    </dgm:pt>
    <dgm:pt modelId="{23144C13-CBCB-4A4A-9133-1F3C333D0279}">
      <dgm:prSet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Crossover</a:t>
          </a:r>
        </a:p>
      </dgm:t>
    </dgm:pt>
    <dgm:pt modelId="{D8D16FFE-BA3F-47A0-973A-F5ED5737372E}" type="parTrans" cxnId="{F7C51E7F-19E4-49B7-AE4B-C0050ECBA92C}">
      <dgm:prSet/>
      <dgm:spPr/>
      <dgm:t>
        <a:bodyPr/>
        <a:lstStyle/>
        <a:p>
          <a:endParaRPr lang="zh-TW" altLang="en-US"/>
        </a:p>
      </dgm:t>
    </dgm:pt>
    <dgm:pt modelId="{7EF618CF-EAD0-4E40-9B4C-9D99B8A956F7}" type="sibTrans" cxnId="{F7C51E7F-19E4-49B7-AE4B-C0050ECBA92C}">
      <dgm:prSet/>
      <dgm:spPr/>
      <dgm:t>
        <a:bodyPr/>
        <a:lstStyle/>
        <a:p>
          <a:endParaRPr lang="zh-TW" altLang="en-US"/>
        </a:p>
      </dgm:t>
    </dgm:pt>
    <dgm:pt modelId="{7A02287D-4226-455F-B40C-79717593A4F8}">
      <dgm:prSet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Mutation</a:t>
          </a:r>
        </a:p>
      </dgm:t>
    </dgm:pt>
    <dgm:pt modelId="{A28C9D1A-8CBD-4C10-8645-6A8AB4746978}" type="parTrans" cxnId="{2FB0E73D-F936-4D0C-B50F-8007E0A99796}">
      <dgm:prSet/>
      <dgm:spPr/>
      <dgm:t>
        <a:bodyPr/>
        <a:lstStyle/>
        <a:p>
          <a:endParaRPr lang="zh-TW" altLang="en-US"/>
        </a:p>
      </dgm:t>
    </dgm:pt>
    <dgm:pt modelId="{B970D62F-489C-4C5A-9DFA-E276586CD96A}" type="sibTrans" cxnId="{2FB0E73D-F936-4D0C-B50F-8007E0A99796}">
      <dgm:prSet/>
      <dgm:spPr/>
      <dgm:t>
        <a:bodyPr/>
        <a:lstStyle/>
        <a:p>
          <a:endParaRPr lang="zh-TW" altLang="en-US"/>
        </a:p>
      </dgm:t>
    </dgm:pt>
    <dgm:pt modelId="{446B91B8-0FE4-4BEB-A030-8F2107DF49FA}" type="pres">
      <dgm:prSet presAssocID="{20A93335-A6F8-41B5-8DB8-E1938A234A20}" presName="Name0" presStyleCnt="0">
        <dgm:presLayoutVars>
          <dgm:dir/>
          <dgm:resizeHandles val="exact"/>
        </dgm:presLayoutVars>
      </dgm:prSet>
      <dgm:spPr/>
    </dgm:pt>
    <dgm:pt modelId="{F6C40943-F37C-44E9-83F1-FC8B49012707}" type="pres">
      <dgm:prSet presAssocID="{CABF5B0B-4A62-4878-A56C-CE4E674A2A1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928CDC-DDF6-4F15-949C-30A4BB0D469C}" type="pres">
      <dgm:prSet presAssocID="{F3CC0075-88B7-4957-9DD5-5692D21D9C28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84FC617E-328E-472B-A53B-4FCE02B00BA7}" type="pres">
      <dgm:prSet presAssocID="{F3CC0075-88B7-4957-9DD5-5692D21D9C28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C60D86AF-1110-4603-BE85-8511BCBD7D86}" type="pres">
      <dgm:prSet presAssocID="{788A8CDF-CCF7-4EDA-9221-8D57C8716B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F1DF81-7D61-4386-9175-34BBA47BA4C8}" type="pres">
      <dgm:prSet presAssocID="{C58814F4-9E56-45AF-8480-9337BE379E11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99BBD170-2B63-4037-9DAE-A7E7B60D7657}" type="pres">
      <dgm:prSet presAssocID="{C58814F4-9E56-45AF-8480-9337BE379E11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517BBEDE-A773-436D-A619-C0429278A65B}" type="pres">
      <dgm:prSet presAssocID="{8AD0BC53-FB34-46F8-9AD0-1D30883331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E0D375-D08E-49AD-83FA-251828551B55}" type="pres">
      <dgm:prSet presAssocID="{B183A6D8-F3D3-4CCD-AEF8-9416B07B523E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C9E42D38-F559-44D1-B5FF-2F7E15CF9CFD}" type="pres">
      <dgm:prSet presAssocID="{B183A6D8-F3D3-4CCD-AEF8-9416B07B523E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F34D882A-3E14-46A4-89A3-B18D52BFA44F}" type="pres">
      <dgm:prSet presAssocID="{BD7DB0BC-0A63-4F15-9DD0-7C5F27EB342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7896D1-AA78-45FD-AF3B-717848CE43BD}" type="pres">
      <dgm:prSet presAssocID="{D0C0C840-F15B-4F68-99E1-B3899D6BBE2D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975D2DA4-BDF1-4AF8-B8AA-3B98D46365F3}" type="pres">
      <dgm:prSet presAssocID="{D0C0C840-F15B-4F68-99E1-B3899D6BBE2D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A8959FA3-E84D-4D2B-99C3-F4BEF07CB357}" type="pres">
      <dgm:prSet presAssocID="{577A5D5F-CF41-4DE2-9156-0763E7B693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9C69E13-844D-4414-8918-0D5B81ADA62D}" srcId="{20A93335-A6F8-41B5-8DB8-E1938A234A20}" destId="{CABF5B0B-4A62-4878-A56C-CE4E674A2A16}" srcOrd="0" destOrd="0" parTransId="{D3665611-436A-4ED2-8E56-397C9703F1B2}" sibTransId="{F3CC0075-88B7-4957-9DD5-5692D21D9C28}"/>
    <dgm:cxn modelId="{E4C2C673-D690-4441-B25F-048B8EBAE845}" type="presOf" srcId="{F3CC0075-88B7-4957-9DD5-5692D21D9C28}" destId="{84FC617E-328E-472B-A53B-4FCE02B00BA7}" srcOrd="1" destOrd="0" presId="urn:microsoft.com/office/officeart/2005/8/layout/process1"/>
    <dgm:cxn modelId="{EED278C1-76B3-4C7F-AA6E-6E5D11F324C8}" type="presOf" srcId="{F3CC0075-88B7-4957-9DD5-5692D21D9C28}" destId="{4A928CDC-DDF6-4F15-949C-30A4BB0D469C}" srcOrd="0" destOrd="0" presId="urn:microsoft.com/office/officeart/2005/8/layout/process1"/>
    <dgm:cxn modelId="{BD77F84D-E2F0-45E9-9B75-5B378D1330E9}" srcId="{8AD0BC53-FB34-46F8-9AD0-1D3088333146}" destId="{47A7F0DB-A6D2-4ADE-83E4-FAED4731A8EF}" srcOrd="0" destOrd="0" parTransId="{0C11B7E5-BC25-4278-8F6B-AC468DD7809B}" sibTransId="{40871410-1812-4CAE-9C4E-3798C0EB135F}"/>
    <dgm:cxn modelId="{7FE46B6E-A522-4627-9B2D-48B09E5D0156}" type="presOf" srcId="{577A5D5F-CF41-4DE2-9156-0763E7B69394}" destId="{A8959FA3-E84D-4D2B-99C3-F4BEF07CB357}" srcOrd="0" destOrd="0" presId="urn:microsoft.com/office/officeart/2005/8/layout/process1"/>
    <dgm:cxn modelId="{6E85E5AE-F6F1-4490-820F-C2B101AF3777}" type="presOf" srcId="{CABF5B0B-4A62-4878-A56C-CE4E674A2A16}" destId="{F6C40943-F37C-44E9-83F1-FC8B49012707}" srcOrd="0" destOrd="0" presId="urn:microsoft.com/office/officeart/2005/8/layout/process1"/>
    <dgm:cxn modelId="{2FB0E73D-F936-4D0C-B50F-8007E0A99796}" srcId="{8AD0BC53-FB34-46F8-9AD0-1D3088333146}" destId="{7A02287D-4226-455F-B40C-79717593A4F8}" srcOrd="2" destOrd="0" parTransId="{A28C9D1A-8CBD-4C10-8645-6A8AB4746978}" sibTransId="{B970D62F-489C-4C5A-9DFA-E276586CD96A}"/>
    <dgm:cxn modelId="{9A9EA681-7828-461C-B3A4-8BEAF08012F3}" type="presOf" srcId="{C58814F4-9E56-45AF-8480-9337BE379E11}" destId="{C2F1DF81-7D61-4386-9175-34BBA47BA4C8}" srcOrd="0" destOrd="0" presId="urn:microsoft.com/office/officeart/2005/8/layout/process1"/>
    <dgm:cxn modelId="{FB08CC4E-3DA5-4C33-AA63-9343B6A0F3FE}" type="presOf" srcId="{D0C0C840-F15B-4F68-99E1-B3899D6BBE2D}" destId="{975D2DA4-BDF1-4AF8-B8AA-3B98D46365F3}" srcOrd="1" destOrd="0" presId="urn:microsoft.com/office/officeart/2005/8/layout/process1"/>
    <dgm:cxn modelId="{ED2C75A7-421A-465C-A608-F16B6083C734}" type="presOf" srcId="{7A02287D-4226-455F-B40C-79717593A4F8}" destId="{517BBEDE-A773-436D-A619-C0429278A65B}" srcOrd="0" destOrd="3" presId="urn:microsoft.com/office/officeart/2005/8/layout/process1"/>
    <dgm:cxn modelId="{F64777B3-CF4E-4885-A78C-47C5E81075E5}" type="presOf" srcId="{23144C13-CBCB-4A4A-9133-1F3C333D0279}" destId="{517BBEDE-A773-436D-A619-C0429278A65B}" srcOrd="0" destOrd="2" presId="urn:microsoft.com/office/officeart/2005/8/layout/process1"/>
    <dgm:cxn modelId="{70A2BF89-E8BF-4A90-90E4-7E2B06FA0300}" srcId="{20A93335-A6F8-41B5-8DB8-E1938A234A20}" destId="{8AD0BC53-FB34-46F8-9AD0-1D3088333146}" srcOrd="2" destOrd="0" parTransId="{AB338024-36EB-4AA9-89CD-079F790FC899}" sibTransId="{B183A6D8-F3D3-4CCD-AEF8-9416B07B523E}"/>
    <dgm:cxn modelId="{F8B60556-EDE7-428B-9FA2-AC252E654558}" type="presOf" srcId="{BD7DB0BC-0A63-4F15-9DD0-7C5F27EB3424}" destId="{F34D882A-3E14-46A4-89A3-B18D52BFA44F}" srcOrd="0" destOrd="0" presId="urn:microsoft.com/office/officeart/2005/8/layout/process1"/>
    <dgm:cxn modelId="{8DE56EF4-7076-4FA4-AF93-A9180E592693}" type="presOf" srcId="{47A7F0DB-A6D2-4ADE-83E4-FAED4731A8EF}" destId="{517BBEDE-A773-436D-A619-C0429278A65B}" srcOrd="0" destOrd="1" presId="urn:microsoft.com/office/officeart/2005/8/layout/process1"/>
    <dgm:cxn modelId="{F45A7A64-67FC-4FB7-ACC0-6FD29CA845CF}" type="presOf" srcId="{C58814F4-9E56-45AF-8480-9337BE379E11}" destId="{99BBD170-2B63-4037-9DAE-A7E7B60D7657}" srcOrd="1" destOrd="0" presId="urn:microsoft.com/office/officeart/2005/8/layout/process1"/>
    <dgm:cxn modelId="{FEEA4D1F-F2FB-4373-B315-7437342B6C43}" type="presOf" srcId="{8AD0BC53-FB34-46F8-9AD0-1D3088333146}" destId="{517BBEDE-A773-436D-A619-C0429278A65B}" srcOrd="0" destOrd="0" presId="urn:microsoft.com/office/officeart/2005/8/layout/process1"/>
    <dgm:cxn modelId="{C7E871E6-6009-470E-B8C1-A4C8151A214A}" srcId="{20A93335-A6F8-41B5-8DB8-E1938A234A20}" destId="{577A5D5F-CF41-4DE2-9156-0763E7B69394}" srcOrd="4" destOrd="0" parTransId="{711A1DB0-AB5C-48B1-BE3C-18492ABB6628}" sibTransId="{614F1537-E560-415E-8710-B76104201ECD}"/>
    <dgm:cxn modelId="{85099CFB-C103-48CA-8F79-EAEB3DA945B4}" type="presOf" srcId="{788A8CDF-CCF7-4EDA-9221-8D57C8716B8E}" destId="{C60D86AF-1110-4603-BE85-8511BCBD7D86}" srcOrd="0" destOrd="0" presId="urn:microsoft.com/office/officeart/2005/8/layout/process1"/>
    <dgm:cxn modelId="{32C04916-03D0-400A-9C65-F95DBE3CF96A}" type="presOf" srcId="{20A93335-A6F8-41B5-8DB8-E1938A234A20}" destId="{446B91B8-0FE4-4BEB-A030-8F2107DF49FA}" srcOrd="0" destOrd="0" presId="urn:microsoft.com/office/officeart/2005/8/layout/process1"/>
    <dgm:cxn modelId="{3E3C194E-F2C4-417F-BA51-9FE785031153}" type="presOf" srcId="{B183A6D8-F3D3-4CCD-AEF8-9416B07B523E}" destId="{C9E42D38-F559-44D1-B5FF-2F7E15CF9CFD}" srcOrd="1" destOrd="0" presId="urn:microsoft.com/office/officeart/2005/8/layout/process1"/>
    <dgm:cxn modelId="{22127982-4AF2-4552-88B9-73B1FD46A231}" type="presOf" srcId="{D0C0C840-F15B-4F68-99E1-B3899D6BBE2D}" destId="{1D7896D1-AA78-45FD-AF3B-717848CE43BD}" srcOrd="0" destOrd="0" presId="urn:microsoft.com/office/officeart/2005/8/layout/process1"/>
    <dgm:cxn modelId="{03D93E02-3A3C-4D25-80D1-EC05384B8A45}" srcId="{20A93335-A6F8-41B5-8DB8-E1938A234A20}" destId="{BD7DB0BC-0A63-4F15-9DD0-7C5F27EB3424}" srcOrd="3" destOrd="0" parTransId="{53FAEE3C-BB7A-47FC-BD3E-4382D53BD89A}" sibTransId="{D0C0C840-F15B-4F68-99E1-B3899D6BBE2D}"/>
    <dgm:cxn modelId="{12AE5F3D-2014-461A-8DC0-4EB925F361B0}" srcId="{20A93335-A6F8-41B5-8DB8-E1938A234A20}" destId="{788A8CDF-CCF7-4EDA-9221-8D57C8716B8E}" srcOrd="1" destOrd="0" parTransId="{DB71FF6D-FA7A-45D6-B24F-60000F49B2FB}" sibTransId="{C58814F4-9E56-45AF-8480-9337BE379E11}"/>
    <dgm:cxn modelId="{E403480F-69E5-4809-BA93-D1FF5712687E}" type="presOf" srcId="{B183A6D8-F3D3-4CCD-AEF8-9416B07B523E}" destId="{C0E0D375-D08E-49AD-83FA-251828551B55}" srcOrd="0" destOrd="0" presId="urn:microsoft.com/office/officeart/2005/8/layout/process1"/>
    <dgm:cxn modelId="{F7C51E7F-19E4-49B7-AE4B-C0050ECBA92C}" srcId="{8AD0BC53-FB34-46F8-9AD0-1D3088333146}" destId="{23144C13-CBCB-4A4A-9133-1F3C333D0279}" srcOrd="1" destOrd="0" parTransId="{D8D16FFE-BA3F-47A0-973A-F5ED5737372E}" sibTransId="{7EF618CF-EAD0-4E40-9B4C-9D99B8A956F7}"/>
    <dgm:cxn modelId="{45E7F374-2422-4C46-8545-B080C8C55430}" type="presParOf" srcId="{446B91B8-0FE4-4BEB-A030-8F2107DF49FA}" destId="{F6C40943-F37C-44E9-83F1-FC8B49012707}" srcOrd="0" destOrd="0" presId="urn:microsoft.com/office/officeart/2005/8/layout/process1"/>
    <dgm:cxn modelId="{DE397C5D-1C8D-436E-A72F-7391B5DBDFC1}" type="presParOf" srcId="{446B91B8-0FE4-4BEB-A030-8F2107DF49FA}" destId="{4A928CDC-DDF6-4F15-949C-30A4BB0D469C}" srcOrd="1" destOrd="0" presId="urn:microsoft.com/office/officeart/2005/8/layout/process1"/>
    <dgm:cxn modelId="{95B30591-97CA-4FF8-9BAB-1633806B948D}" type="presParOf" srcId="{4A928CDC-DDF6-4F15-949C-30A4BB0D469C}" destId="{84FC617E-328E-472B-A53B-4FCE02B00BA7}" srcOrd="0" destOrd="0" presId="urn:microsoft.com/office/officeart/2005/8/layout/process1"/>
    <dgm:cxn modelId="{8293106F-F88C-48FE-A8B2-F20060F4E8CF}" type="presParOf" srcId="{446B91B8-0FE4-4BEB-A030-8F2107DF49FA}" destId="{C60D86AF-1110-4603-BE85-8511BCBD7D86}" srcOrd="2" destOrd="0" presId="urn:microsoft.com/office/officeart/2005/8/layout/process1"/>
    <dgm:cxn modelId="{A69D848B-38F4-4697-B184-2E8FA21BB0C2}" type="presParOf" srcId="{446B91B8-0FE4-4BEB-A030-8F2107DF49FA}" destId="{C2F1DF81-7D61-4386-9175-34BBA47BA4C8}" srcOrd="3" destOrd="0" presId="urn:microsoft.com/office/officeart/2005/8/layout/process1"/>
    <dgm:cxn modelId="{F8BFC4DE-14D7-476D-A9F1-B01D7F738076}" type="presParOf" srcId="{C2F1DF81-7D61-4386-9175-34BBA47BA4C8}" destId="{99BBD170-2B63-4037-9DAE-A7E7B60D7657}" srcOrd="0" destOrd="0" presId="urn:microsoft.com/office/officeart/2005/8/layout/process1"/>
    <dgm:cxn modelId="{A02787B9-A87A-4B86-85FF-AE3E1E7BA0C2}" type="presParOf" srcId="{446B91B8-0FE4-4BEB-A030-8F2107DF49FA}" destId="{517BBEDE-A773-436D-A619-C0429278A65B}" srcOrd="4" destOrd="0" presId="urn:microsoft.com/office/officeart/2005/8/layout/process1"/>
    <dgm:cxn modelId="{783BC690-1E3E-4725-9E90-61D024BB3BBD}" type="presParOf" srcId="{446B91B8-0FE4-4BEB-A030-8F2107DF49FA}" destId="{C0E0D375-D08E-49AD-83FA-251828551B55}" srcOrd="5" destOrd="0" presId="urn:microsoft.com/office/officeart/2005/8/layout/process1"/>
    <dgm:cxn modelId="{5212D0DD-6F77-4A1A-B2E7-4A4731A17625}" type="presParOf" srcId="{C0E0D375-D08E-49AD-83FA-251828551B55}" destId="{C9E42D38-F559-44D1-B5FF-2F7E15CF9CFD}" srcOrd="0" destOrd="0" presId="urn:microsoft.com/office/officeart/2005/8/layout/process1"/>
    <dgm:cxn modelId="{057D8282-8C3D-4986-BD17-38084E32BFE0}" type="presParOf" srcId="{446B91B8-0FE4-4BEB-A030-8F2107DF49FA}" destId="{F34D882A-3E14-46A4-89A3-B18D52BFA44F}" srcOrd="6" destOrd="0" presId="urn:microsoft.com/office/officeart/2005/8/layout/process1"/>
    <dgm:cxn modelId="{3D9F2670-6577-4C0B-BA92-9E29C30733F5}" type="presParOf" srcId="{446B91B8-0FE4-4BEB-A030-8F2107DF49FA}" destId="{1D7896D1-AA78-45FD-AF3B-717848CE43BD}" srcOrd="7" destOrd="0" presId="urn:microsoft.com/office/officeart/2005/8/layout/process1"/>
    <dgm:cxn modelId="{73A54A70-1843-4D36-9459-7C9486C0B77B}" type="presParOf" srcId="{1D7896D1-AA78-45FD-AF3B-717848CE43BD}" destId="{975D2DA4-BDF1-4AF8-B8AA-3B98D46365F3}" srcOrd="0" destOrd="0" presId="urn:microsoft.com/office/officeart/2005/8/layout/process1"/>
    <dgm:cxn modelId="{0007A85F-9857-4ED3-9E99-878143DCC8EC}" type="presParOf" srcId="{446B91B8-0FE4-4BEB-A030-8F2107DF49FA}" destId="{A8959FA3-E84D-4D2B-99C3-F4BEF07CB35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40943-F37C-44E9-83F1-FC8B49012707}">
      <dsp:nvSpPr>
        <dsp:cNvPr id="0" name=""/>
        <dsp:cNvSpPr/>
      </dsp:nvSpPr>
      <dsp:spPr>
        <a:xfrm>
          <a:off x="4032" y="1179106"/>
          <a:ext cx="1249983" cy="1628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Start</a:t>
          </a:r>
          <a:endParaRPr lang="zh-TW" altLang="en-US" sz="1800" kern="1200" dirty="0"/>
        </a:p>
      </dsp:txBody>
      <dsp:txXfrm>
        <a:off x="40643" y="1215717"/>
        <a:ext cx="1176761" cy="1555662"/>
      </dsp:txXfrm>
    </dsp:sp>
    <dsp:sp modelId="{4A928CDC-DDF6-4F15-949C-30A4BB0D469C}">
      <dsp:nvSpPr>
        <dsp:cNvPr id="0" name=""/>
        <dsp:cNvSpPr/>
      </dsp:nvSpPr>
      <dsp:spPr>
        <a:xfrm>
          <a:off x="1379013" y="1838551"/>
          <a:ext cx="264996" cy="30999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79013" y="1900550"/>
        <a:ext cx="185497" cy="185997"/>
      </dsp:txXfrm>
    </dsp:sp>
    <dsp:sp modelId="{C60D86AF-1110-4603-BE85-8511BCBD7D86}">
      <dsp:nvSpPr>
        <dsp:cNvPr id="0" name=""/>
        <dsp:cNvSpPr/>
      </dsp:nvSpPr>
      <dsp:spPr>
        <a:xfrm>
          <a:off x="1754008" y="1179106"/>
          <a:ext cx="1249983" cy="1628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Fitness</a:t>
          </a:r>
          <a:endParaRPr lang="zh-TW" altLang="en-US" sz="1800" kern="1200" dirty="0"/>
        </a:p>
      </dsp:txBody>
      <dsp:txXfrm>
        <a:off x="1790619" y="1215717"/>
        <a:ext cx="1176761" cy="1555662"/>
      </dsp:txXfrm>
    </dsp:sp>
    <dsp:sp modelId="{C2F1DF81-7D61-4386-9175-34BBA47BA4C8}">
      <dsp:nvSpPr>
        <dsp:cNvPr id="0" name=""/>
        <dsp:cNvSpPr/>
      </dsp:nvSpPr>
      <dsp:spPr>
        <a:xfrm>
          <a:off x="3128990" y="1838551"/>
          <a:ext cx="264996" cy="30999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3128990" y="1900550"/>
        <a:ext cx="185497" cy="185997"/>
      </dsp:txXfrm>
    </dsp:sp>
    <dsp:sp modelId="{517BBEDE-A773-436D-A619-C0429278A65B}">
      <dsp:nvSpPr>
        <dsp:cNvPr id="0" name=""/>
        <dsp:cNvSpPr/>
      </dsp:nvSpPr>
      <dsp:spPr>
        <a:xfrm>
          <a:off x="3503984" y="1179106"/>
          <a:ext cx="1249983" cy="1628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 a new population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Selection</a:t>
          </a:r>
          <a:endParaRPr lang="zh-TW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Crossover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Mutation</a:t>
          </a:r>
        </a:p>
      </dsp:txBody>
      <dsp:txXfrm>
        <a:off x="3540595" y="1215717"/>
        <a:ext cx="1176761" cy="1555662"/>
      </dsp:txXfrm>
    </dsp:sp>
    <dsp:sp modelId="{C0E0D375-D08E-49AD-83FA-251828551B55}">
      <dsp:nvSpPr>
        <dsp:cNvPr id="0" name=""/>
        <dsp:cNvSpPr/>
      </dsp:nvSpPr>
      <dsp:spPr>
        <a:xfrm>
          <a:off x="4878966" y="1838551"/>
          <a:ext cx="264996" cy="30999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878966" y="1900550"/>
        <a:ext cx="185497" cy="185997"/>
      </dsp:txXfrm>
    </dsp:sp>
    <dsp:sp modelId="{F34D882A-3E14-46A4-89A3-B18D52BFA44F}">
      <dsp:nvSpPr>
        <dsp:cNvPr id="0" name=""/>
        <dsp:cNvSpPr/>
      </dsp:nvSpPr>
      <dsp:spPr>
        <a:xfrm>
          <a:off x="5253961" y="1179106"/>
          <a:ext cx="1249983" cy="1628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Replace</a:t>
          </a:r>
          <a:endParaRPr lang="zh-TW" altLang="en-US" sz="1800" kern="1200" dirty="0"/>
        </a:p>
      </dsp:txBody>
      <dsp:txXfrm>
        <a:off x="5290572" y="1215717"/>
        <a:ext cx="1176761" cy="1555662"/>
      </dsp:txXfrm>
    </dsp:sp>
    <dsp:sp modelId="{1D7896D1-AA78-45FD-AF3B-717848CE43BD}">
      <dsp:nvSpPr>
        <dsp:cNvPr id="0" name=""/>
        <dsp:cNvSpPr/>
      </dsp:nvSpPr>
      <dsp:spPr>
        <a:xfrm>
          <a:off x="6628942" y="1838551"/>
          <a:ext cx="264996" cy="30999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628942" y="1900550"/>
        <a:ext cx="185497" cy="185997"/>
      </dsp:txXfrm>
    </dsp:sp>
    <dsp:sp modelId="{A8959FA3-E84D-4D2B-99C3-F4BEF07CB357}">
      <dsp:nvSpPr>
        <dsp:cNvPr id="0" name=""/>
        <dsp:cNvSpPr/>
      </dsp:nvSpPr>
      <dsp:spPr>
        <a:xfrm>
          <a:off x="7003937" y="1179106"/>
          <a:ext cx="1249983" cy="1628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/>
            <a:t>Test</a:t>
          </a:r>
          <a:endParaRPr lang="zh-TW" altLang="en-US" sz="1800" kern="1200" dirty="0"/>
        </a:p>
      </dsp:txBody>
      <dsp:txXfrm>
        <a:off x="7040548" y="1215717"/>
        <a:ext cx="1176761" cy="155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29BC4-AB4A-4803-B355-9635D167D09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5520-1E34-45DC-8375-A185951CE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61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5520-1E34-45DC-8375-A185951CE1D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17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5520-1E34-45DC-8375-A185951CE1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8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0C887-F86E-438A-98ED-A123669EB72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35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27363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800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5" name="圖片 14" descr="ncku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372" y="2132856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2372" y="4005064"/>
            <a:ext cx="8229600" cy="21210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48A8-E69B-46F2-8FD3-309B300B87BD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C33A-F9A8-4E43-ADB6-CD7E7D54C083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>
            <a:lvl1pPr>
              <a:buClr>
                <a:srgbClr val="00B0F0"/>
              </a:buClr>
              <a:buSzPct val="80000"/>
              <a:buFont typeface="Wingdings 3" pitchFamily="18" charset="2"/>
              <a:buChar char=""/>
              <a:defRPr sz="2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buClr>
                <a:srgbClr val="00B0F0"/>
              </a:buClr>
              <a:buSzPct val="80000"/>
              <a:buFont typeface="Wingdings 3" pitchFamily="18" charset="2"/>
              <a:buChar char=""/>
              <a:defRPr sz="24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buClr>
                <a:srgbClr val="00B0F0"/>
              </a:buClr>
              <a:buSzPct val="80000"/>
              <a:buFont typeface="Wingdings 3" pitchFamily="18" charset="2"/>
              <a:buChar char="u"/>
              <a:defRPr sz="20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00B0F0"/>
              </a:buClr>
              <a:buSzPct val="80000"/>
              <a:buFont typeface="Wingdings 3" pitchFamily="18" charset="2"/>
              <a:buChar char="w"/>
              <a:defRPr sz="1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00B0F0"/>
              </a:buClr>
              <a:buSzPct val="80000"/>
              <a:buFont typeface="Wingdings 3" pitchFamily="18" charset="2"/>
              <a:buChar char="u"/>
              <a:defRPr sz="16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0" y="0"/>
            <a:ext cx="9144000" cy="409575"/>
            <a:chOff x="0" y="0"/>
            <a:chExt cx="9144000" cy="409575"/>
          </a:xfrm>
        </p:grpSpPr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56176" y="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6169-07B0-4E21-87A2-E97F0B97941A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0E40-521D-46B5-B461-56CDC17EDA8E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45BD-4D45-40E1-AC22-0311A23D66F3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9AC8-BCEE-4644-9952-D9514C6A1359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47E0-617B-41BA-8A64-4A631CB34270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50A-0813-4A64-9D47-3AF0976149DD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2161-7050-4059-86CF-9C6E550C86EB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5447765-C35C-42F4-9212-7D86281F63AC}" type="datetime1">
              <a:rPr lang="zh-TW" altLang="en-US" smtClean="0"/>
              <a:pPr/>
              <a:t>2017/6/16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0070C0"/>
                </a:solidFill>
                <a:latin typeface="Times New Roman" pitchFamily="18" charset="0"/>
              </a:defRPr>
            </a:lvl1pPr>
          </a:lstStyle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 descr="ncku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95936" y="188640"/>
            <a:ext cx="1124158" cy="10201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26876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87824" y="126876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176" y="126876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群組 16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3" name="圖片 12" descr="ncku2.jp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Solving the Bounded Knapsack Problem </a:t>
            </a:r>
            <a:r>
              <a:rPr lang="en-US" altLang="zh-TW" dirty="0" smtClean="0"/>
              <a:t>with </a:t>
            </a:r>
            <a:r>
              <a:rPr lang="en-US" altLang="zh-TW" dirty="0"/>
              <a:t>Genetic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Reporter: </a:t>
            </a:r>
            <a:r>
              <a:rPr lang="zh-TW" altLang="en-US" dirty="0" smtClean="0"/>
              <a:t>黃子睿 </a:t>
            </a:r>
            <a:r>
              <a:rPr lang="en-US" altLang="zh-TW" dirty="0" smtClean="0"/>
              <a:t>P76054088</a:t>
            </a:r>
          </a:p>
          <a:p>
            <a:r>
              <a:rPr lang="zh-TW" altLang="en-US" dirty="0" smtClean="0"/>
              <a:t>                朱宥誠 </a:t>
            </a:r>
            <a:r>
              <a:rPr lang="en-US" altLang="zh-TW" dirty="0" smtClean="0"/>
              <a:t>Q56051053</a:t>
            </a:r>
          </a:p>
          <a:p>
            <a:r>
              <a:rPr lang="en-US" altLang="zh-TW" dirty="0" smtClean="0"/>
              <a:t>Team 9</a:t>
            </a:r>
          </a:p>
          <a:p>
            <a:r>
              <a:rPr lang="en-US" altLang="zh-TW" dirty="0" smtClean="0"/>
              <a:t>Date</a:t>
            </a:r>
            <a:r>
              <a:rPr lang="en-US" altLang="zh-TW" dirty="0"/>
              <a:t>: </a:t>
            </a:r>
            <a:r>
              <a:rPr lang="en-US" altLang="zh-TW" dirty="0" smtClean="0"/>
              <a:t>2017/06/20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364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41" y="2358096"/>
            <a:ext cx="2957753" cy="21879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4" y="4546023"/>
            <a:ext cx="2052618" cy="7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4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Given a set of items, each with a weight and a </a:t>
            </a:r>
            <a:r>
              <a:rPr lang="en-US" altLang="zh-TW" dirty="0" smtClean="0"/>
              <a:t>value.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Knapsack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6" y="3160345"/>
            <a:ext cx="4248743" cy="1362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1554" y="2791013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arameter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0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 3" pitchFamily="18" charset="2"/>
              <a:buChar char=""/>
            </a:pPr>
            <a:r>
              <a:rPr lang="en-US" altLang="zh-TW" dirty="0"/>
              <a:t>Determine the number of each item to include in a collection so that the total weight is less than or equal to a given limit and the total value is as large as possible.</a:t>
            </a:r>
          </a:p>
          <a:p>
            <a:endParaRPr lang="en-US" altLang="zh-TW" dirty="0" smtClean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Knapsack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1" y="2819315"/>
            <a:ext cx="4620270" cy="1219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1" y="4038685"/>
            <a:ext cx="6611273" cy="1190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17" y="5375983"/>
            <a:ext cx="374384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7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/>
          <a:stretch/>
        </p:blipFill>
        <p:spPr>
          <a:xfrm>
            <a:off x="772633" y="3178257"/>
            <a:ext cx="7598734" cy="2565131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Knapsack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1"/>
              <p:cNvSpPr txBox="1">
                <a:spLocks/>
              </p:cNvSpPr>
              <p:nvPr/>
            </p:nvSpPr>
            <p:spPr>
              <a:xfrm>
                <a:off x="457200" y="1556792"/>
                <a:ext cx="8229600" cy="45693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B0F0"/>
                  </a:buClr>
                  <a:buSzPct val="80000"/>
                  <a:buFont typeface="Wingdings 3" pitchFamily="18" charset="2"/>
                  <a:buChar char=""/>
                  <a:defRPr sz="2800" kern="1200" baseline="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B0F0"/>
                  </a:buClr>
                  <a:buSzPct val="80000"/>
                  <a:buFont typeface="Wingdings 3" pitchFamily="18" charset="2"/>
                  <a:buChar char=""/>
                  <a:defRPr sz="2400" kern="1200" baseline="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00B0F0"/>
                  </a:buClr>
                  <a:buSzPct val="80000"/>
                  <a:buFont typeface="Wingdings 3" pitchFamily="18" charset="2"/>
                  <a:buChar char="u"/>
                  <a:defRPr sz="2000" kern="1200" baseline="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00B0F0"/>
                  </a:buClr>
                  <a:buSzPct val="80000"/>
                  <a:buFont typeface="Wingdings 3" pitchFamily="18" charset="2"/>
                  <a:buChar char="w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00B0F0"/>
                  </a:buClr>
                  <a:buSzPct val="80000"/>
                  <a:buFont typeface="Wingdings 3" pitchFamily="18" charset="2"/>
                  <a:buChar char="u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For this problem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possible subsets of </a:t>
                </a:r>
                <a:r>
                  <a:rPr lang="en-US" altLang="zh-TW" dirty="0" smtClean="0"/>
                  <a:t>items.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7" name="內容版面配置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6792"/>
                <a:ext cx="8229600" cy="4569371"/>
              </a:xfrm>
              <a:prstGeom prst="rect">
                <a:avLst/>
              </a:prstGeom>
              <a:blipFill>
                <a:blip r:embed="rId3"/>
                <a:stretch>
                  <a:fillRect l="-889" t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942214" y="2699792"/>
            <a:ext cx="504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volume and benefit.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27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Implementation of the KP Using </a:t>
            </a:r>
            <a:r>
              <a:rPr lang="en-US" altLang="zh-TW" dirty="0" smtClean="0"/>
              <a:t>GA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3388904" y="1790097"/>
            <a:ext cx="1738800" cy="499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1233377" y="2505361"/>
            <a:ext cx="6060557" cy="585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array items reading from a file - the data (volume and benefit) for each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233377" y="3409601"/>
            <a:ext cx="6060557" cy="585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population by randomly generating a population of Size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240700" y="5269897"/>
            <a:ext cx="6062400" cy="499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2 chromosomes from the population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stCxn id="33" idx="2"/>
            <a:endCxn id="34" idx="0"/>
          </p:cNvCxnSpPr>
          <p:nvPr/>
        </p:nvCxnSpPr>
        <p:spPr>
          <a:xfrm>
            <a:off x="4263656" y="3090577"/>
            <a:ext cx="0" cy="31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直線單箭頭接點 37"/>
          <p:cNvCxnSpPr>
            <a:stCxn id="32" idx="2"/>
            <a:endCxn id="33" idx="0"/>
          </p:cNvCxnSpPr>
          <p:nvPr/>
        </p:nvCxnSpPr>
        <p:spPr>
          <a:xfrm>
            <a:off x="4258304" y="2289969"/>
            <a:ext cx="5352" cy="215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線單箭頭接點 38"/>
          <p:cNvCxnSpPr>
            <a:stCxn id="34" idx="2"/>
            <a:endCxn id="54" idx="0"/>
          </p:cNvCxnSpPr>
          <p:nvPr/>
        </p:nvCxnSpPr>
        <p:spPr>
          <a:xfrm>
            <a:off x="4263656" y="3994817"/>
            <a:ext cx="4808" cy="363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單箭頭接點 39"/>
          <p:cNvCxnSpPr>
            <a:stCxn id="54" idx="2"/>
            <a:endCxn id="36" idx="0"/>
          </p:cNvCxnSpPr>
          <p:nvPr/>
        </p:nvCxnSpPr>
        <p:spPr>
          <a:xfrm>
            <a:off x="4268464" y="4944015"/>
            <a:ext cx="3436" cy="325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圓角矩形 53"/>
          <p:cNvSpPr/>
          <p:nvPr/>
        </p:nvSpPr>
        <p:spPr>
          <a:xfrm>
            <a:off x="1238185" y="4358799"/>
            <a:ext cx="6060557" cy="585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fitness and volume of all chromosomes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肘形接點 23"/>
          <p:cNvCxnSpPr/>
          <p:nvPr/>
        </p:nvCxnSpPr>
        <p:spPr>
          <a:xfrm flipV="1">
            <a:off x="579119" y="4176810"/>
            <a:ext cx="3679187" cy="1695671"/>
          </a:xfrm>
          <a:prstGeom prst="bentConnector3">
            <a:avLst>
              <a:gd name="adj1" fmla="val 57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線單箭頭接點 29"/>
          <p:cNvCxnSpPr>
            <a:stCxn id="36" idx="2"/>
          </p:cNvCxnSpPr>
          <p:nvPr/>
        </p:nvCxnSpPr>
        <p:spPr>
          <a:xfrm flipH="1">
            <a:off x="4266060" y="5769769"/>
            <a:ext cx="5840" cy="40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矩形 41"/>
          <p:cNvSpPr/>
          <p:nvPr/>
        </p:nvSpPr>
        <p:spPr>
          <a:xfrm>
            <a:off x="2316403" y="6088916"/>
            <a:ext cx="3961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main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7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Implementation of the KP Using </a:t>
            </a:r>
            <a:r>
              <a:rPr lang="en-US" altLang="zh-TW" dirty="0" smtClean="0"/>
              <a:t>GA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233377" y="1792758"/>
            <a:ext cx="6060556" cy="499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crossover on the 2 chromosomes selected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33377" y="2706907"/>
            <a:ext cx="6060557" cy="585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mutation on the chromosomes obtained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393440" y="5370576"/>
            <a:ext cx="1737360" cy="499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stCxn id="7" idx="2"/>
            <a:endCxn id="22" idx="0"/>
          </p:cNvCxnSpPr>
          <p:nvPr/>
        </p:nvCxnSpPr>
        <p:spPr>
          <a:xfrm flipH="1">
            <a:off x="4257040" y="3292123"/>
            <a:ext cx="6616" cy="38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>
          <a:xfrm>
            <a:off x="4263655" y="2292630"/>
            <a:ext cx="1" cy="414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22" idx="2"/>
            <a:endCxn id="9" idx="0"/>
          </p:cNvCxnSpPr>
          <p:nvPr/>
        </p:nvCxnSpPr>
        <p:spPr>
          <a:xfrm>
            <a:off x="4257040" y="4923695"/>
            <a:ext cx="5080" cy="446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endCxn id="6" idx="0"/>
          </p:cNvCxnSpPr>
          <p:nvPr/>
        </p:nvCxnSpPr>
        <p:spPr>
          <a:xfrm>
            <a:off x="4263654" y="1392708"/>
            <a:ext cx="1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菱形 21"/>
          <p:cNvSpPr/>
          <p:nvPr/>
        </p:nvSpPr>
        <p:spPr>
          <a:xfrm>
            <a:off x="2214880" y="3675793"/>
            <a:ext cx="4084320" cy="124790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generations greater than the limit?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接點 31"/>
          <p:cNvCxnSpPr/>
          <p:nvPr/>
        </p:nvCxnSpPr>
        <p:spPr>
          <a:xfrm rot="10800000">
            <a:off x="644854" y="1392708"/>
            <a:ext cx="1549706" cy="29070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483100" y="4954448"/>
            <a:ext cx="6426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77086" y="3839171"/>
            <a:ext cx="64262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10498" y="6093348"/>
            <a:ext cx="3961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main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9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Implementation of the KP Using </a:t>
            </a:r>
            <a:r>
              <a:rPr lang="en-US" altLang="zh-TW" dirty="0" smtClean="0"/>
              <a:t>GA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580290" y="1415507"/>
            <a:ext cx="1738800" cy="499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424763" y="2035074"/>
            <a:ext cx="6060557" cy="585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chromosome in the population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424763" y="2856913"/>
            <a:ext cx="6060557" cy="795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in the chromosome if it 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knapsack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 its volume and benefit to the total volume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424763" y="5333936"/>
            <a:ext cx="6062400" cy="499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items from the chromosome and decrease items amounts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stCxn id="7" idx="2"/>
            <a:endCxn id="8" idx="0"/>
          </p:cNvCxnSpPr>
          <p:nvPr/>
        </p:nvCxnSpPr>
        <p:spPr>
          <a:xfrm>
            <a:off x="4455042" y="2620290"/>
            <a:ext cx="0" cy="236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>
          <a:xfrm>
            <a:off x="4449690" y="1915379"/>
            <a:ext cx="5352" cy="11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線單箭頭接點 11"/>
          <p:cNvCxnSpPr>
            <a:stCxn id="8" idx="2"/>
            <a:endCxn id="20" idx="0"/>
          </p:cNvCxnSpPr>
          <p:nvPr/>
        </p:nvCxnSpPr>
        <p:spPr>
          <a:xfrm>
            <a:off x="4455042" y="3652126"/>
            <a:ext cx="5281" cy="224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20" idx="2"/>
            <a:endCxn id="9" idx="0"/>
          </p:cNvCxnSpPr>
          <p:nvPr/>
        </p:nvCxnSpPr>
        <p:spPr>
          <a:xfrm flipH="1">
            <a:off x="4455963" y="5124557"/>
            <a:ext cx="4360" cy="20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肘形接點 15"/>
          <p:cNvCxnSpPr>
            <a:stCxn id="9" idx="2"/>
          </p:cNvCxnSpPr>
          <p:nvPr/>
        </p:nvCxnSpPr>
        <p:spPr>
          <a:xfrm rot="5400000" flipH="1">
            <a:off x="2897249" y="4275095"/>
            <a:ext cx="3111155" cy="6273"/>
          </a:xfrm>
          <a:prstGeom prst="bentConnector5">
            <a:avLst>
              <a:gd name="adj1" fmla="val -7348"/>
              <a:gd name="adj2" fmla="val 61457405"/>
              <a:gd name="adj3" fmla="val 9972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矩形 16"/>
          <p:cNvSpPr/>
          <p:nvPr/>
        </p:nvSpPr>
        <p:spPr>
          <a:xfrm>
            <a:off x="2480610" y="6082715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2418163" y="3876655"/>
            <a:ext cx="4084320" cy="124790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total volume &gt; capacity of the knapsack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482624" y="4979754"/>
            <a:ext cx="6426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148481" y="4243095"/>
            <a:ext cx="1737360" cy="499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>
            <a:stCxn id="20" idx="3"/>
            <a:endCxn id="32" idx="1"/>
          </p:cNvCxnSpPr>
          <p:nvPr/>
        </p:nvCxnSpPr>
        <p:spPr>
          <a:xfrm flipV="1">
            <a:off x="6502483" y="4493031"/>
            <a:ext cx="645998" cy="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553200" y="3991755"/>
            <a:ext cx="47492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6159"/>
                <a:ext cx="8229600" cy="4569371"/>
              </a:xfrm>
            </p:spPr>
            <p:txBody>
              <a:bodyPr/>
              <a:lstStyle/>
              <a:p>
                <a:r>
                  <a:rPr lang="en-US" altLang="zh-TW" dirty="0" smtClean="0"/>
                  <a:t>Roulette-wheel selection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Copy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Population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number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Fitness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fitness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Copy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itness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Population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number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um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fitness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1"/>
                <a:endParaRPr lang="en-US" altLang="zh-TW" dirty="0" smtClean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6159"/>
                <a:ext cx="8229600" cy="4569371"/>
              </a:xfrm>
              <a:blipFill>
                <a:blip r:embed="rId2"/>
                <a:stretch>
                  <a:fillRect l="-889" t="-1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Implementation of the KP Using </a:t>
            </a:r>
            <a:r>
              <a:rPr lang="en-US" altLang="zh-TW" dirty="0" smtClean="0"/>
              <a:t>GA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49" y="3646911"/>
            <a:ext cx="3071923" cy="20865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471" y="3859619"/>
            <a:ext cx="5300945" cy="18738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36069" y="6061445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Roulette-wheel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example.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90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Capacity of the knapsack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Bounded constraint: for all item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Generation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 smtClean="0"/>
                  <a:t>Population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Crossover rate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.5,</m:t>
                    </m:r>
                  </m:oMath>
                </a14:m>
                <a:r>
                  <a:rPr lang="en-US" altLang="zh-TW" dirty="0" smtClean="0"/>
                  <a:t> Mutation rate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altLang="zh-TW" dirty="0" smtClean="0"/>
                  <a:t>1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內容版面配置區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9" t="28415" r="16719" b="4861"/>
          <a:stretch/>
        </p:blipFill>
        <p:spPr>
          <a:xfrm>
            <a:off x="2250558" y="4143408"/>
            <a:ext cx="4185684" cy="25780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11841" y="3537878"/>
            <a:ext cx="5879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arameter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from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 E.</a:t>
            </a:r>
            <a:r>
              <a:rPr lang="pl-PL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Horowitz, S. Sahni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S. Rajasekaran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標題 4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91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7400" y="5521622"/>
            <a:ext cx="3614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test of the GA to solve KP.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47" y="1889918"/>
            <a:ext cx="4017807" cy="360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57200" y="1889919"/>
            <a:ext cx="412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 solution with 5 times.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8" y="2592378"/>
            <a:ext cx="3960000" cy="2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1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altLang="zh-TW" dirty="0" smtClean="0"/>
          </a:p>
          <a:p>
            <a:r>
              <a:rPr lang="en-US" altLang="zh-TW" dirty="0"/>
              <a:t>Genetic </a:t>
            </a:r>
            <a:r>
              <a:rPr lang="en-US" altLang="zh-TW" dirty="0" smtClean="0"/>
              <a:t>Algorithm</a:t>
            </a:r>
          </a:p>
          <a:p>
            <a:r>
              <a:rPr lang="en-US" altLang="zh-TW" dirty="0" smtClean="0"/>
              <a:t>Knapsack Problem</a:t>
            </a:r>
          </a:p>
          <a:p>
            <a:r>
              <a:rPr lang="en-US" altLang="zh-TW" dirty="0" smtClean="0"/>
              <a:t>Implementation </a:t>
            </a:r>
            <a:r>
              <a:rPr lang="en-US" altLang="zh-TW" dirty="0"/>
              <a:t>of the </a:t>
            </a:r>
            <a:r>
              <a:rPr lang="en-US" altLang="zh-TW" dirty="0" smtClean="0"/>
              <a:t>KP </a:t>
            </a:r>
            <a:r>
              <a:rPr lang="en-US" altLang="zh-TW" dirty="0"/>
              <a:t>Using </a:t>
            </a:r>
            <a:r>
              <a:rPr lang="en-US" altLang="zh-TW" dirty="0" smtClean="0"/>
              <a:t>GA</a:t>
            </a:r>
          </a:p>
          <a:p>
            <a:r>
              <a:rPr lang="en-US" altLang="zh-TW" dirty="0" smtClean="0"/>
              <a:t>Experimental </a:t>
            </a:r>
            <a:r>
              <a:rPr lang="en-US" altLang="zh-TW" dirty="0"/>
              <a:t>Results</a:t>
            </a:r>
          </a:p>
          <a:p>
            <a:r>
              <a:rPr lang="en-US" altLang="zh-TW" dirty="0"/>
              <a:t>Discussion and </a:t>
            </a:r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246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7769" y="5433405"/>
            <a:ext cx="3550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KP solution of GA with respect to different population.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1" y="1556792"/>
            <a:ext cx="4017806" cy="360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36731" y="5433404"/>
            <a:ext cx="3550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KP solution of GA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 to different mutation rate.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731" y="1556792"/>
            <a:ext cx="40178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5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have shown how Genetic Algorithms can be used to find good </a:t>
            </a:r>
            <a:r>
              <a:rPr lang="en-US" altLang="zh-TW" dirty="0" smtClean="0"/>
              <a:t>solutions </a:t>
            </a:r>
            <a:r>
              <a:rPr lang="en-US" altLang="zh-TW" dirty="0"/>
              <a:t>for the Bounded Knapsack </a:t>
            </a:r>
            <a:r>
              <a:rPr lang="en-US" altLang="zh-TW" dirty="0" smtClean="0"/>
              <a:t>Problem.</a:t>
            </a:r>
          </a:p>
          <a:p>
            <a:r>
              <a:rPr lang="en-US" altLang="zh-TW" dirty="0" smtClean="0"/>
              <a:t>GA </a:t>
            </a:r>
            <a:r>
              <a:rPr lang="en-US" altLang="zh-TW" dirty="0"/>
              <a:t>reduce the complexity of the KP from exponential to </a:t>
            </a:r>
            <a:r>
              <a:rPr lang="en-US" altLang="zh-TW" dirty="0" smtClean="0"/>
              <a:t>linear.</a:t>
            </a:r>
          </a:p>
          <a:p>
            <a:r>
              <a:rPr lang="en-US" altLang="zh-TW" dirty="0"/>
              <a:t>Increasing the population and generation is expected to get better </a:t>
            </a:r>
            <a:r>
              <a:rPr lang="en-US" altLang="zh-TW" dirty="0" smtClean="0"/>
              <a:t>results.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Discussion and 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36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F31C-69D1-4F3B-8EA3-5E85DD72CA8C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831872"/>
            <a:ext cx="8229600" cy="11430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00AA83"/>
                </a:solidFill>
                <a:latin typeface="Palatino Linotype" panose="02040502050505030304" pitchFamily="18" charset="0"/>
                <a:ea typeface="王漢宗中行書繁" pitchFamily="2" charset="-120"/>
              </a:rPr>
              <a:t>Thanks for Your Attendance</a:t>
            </a:r>
            <a:r>
              <a:rPr lang="en-US" altLang="zh-TW" b="1" i="1" dirty="0">
                <a:solidFill>
                  <a:srgbClr val="00AA83"/>
                </a:solidFill>
                <a:latin typeface="Garamond" panose="02020404030301010803" pitchFamily="18" charset="0"/>
                <a:ea typeface="王漢宗中行書繁" pitchFamily="2" charset="-120"/>
              </a:rPr>
              <a:t>!</a:t>
            </a:r>
            <a:endParaRPr lang="zh-TW" altLang="en-US" dirty="0">
              <a:solidFill>
                <a:srgbClr val="00AA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48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Knapsack Problem is an example of </a:t>
            </a:r>
            <a:r>
              <a:rPr lang="en-US" altLang="zh-TW" dirty="0" smtClean="0"/>
              <a:t>a combinatorial optimization problem.</a:t>
            </a:r>
          </a:p>
          <a:p>
            <a:r>
              <a:rPr lang="en-US" altLang="zh-TW" dirty="0"/>
              <a:t>Genetic </a:t>
            </a:r>
            <a:r>
              <a:rPr lang="en-US" altLang="zh-TW" dirty="0" smtClean="0"/>
              <a:t>Algorithms </a:t>
            </a:r>
            <a:r>
              <a:rPr lang="en-US" altLang="zh-TW" dirty="0"/>
              <a:t>search for good solutions to a </a:t>
            </a:r>
            <a:r>
              <a:rPr lang="en-US" altLang="zh-TW" dirty="0" smtClean="0"/>
              <a:t>problem from a </a:t>
            </a:r>
            <a:r>
              <a:rPr lang="en-US" altLang="zh-TW" dirty="0"/>
              <a:t>large number of possible solutions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 this 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use Genetic Algorithms (GA) to solve </a:t>
            </a:r>
            <a:r>
              <a:rPr lang="en-US" altLang="zh-TW" dirty="0"/>
              <a:t>the </a:t>
            </a:r>
            <a:r>
              <a:rPr lang="en-US" altLang="zh-TW" dirty="0" smtClean="0"/>
              <a:t>bounded Knapsack Problem (KP).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183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Genetic algorithm (GA) </a:t>
            </a:r>
          </a:p>
          <a:p>
            <a:pPr lvl="1"/>
            <a:r>
              <a:rPr lang="en-US" altLang="zh-TW" dirty="0" smtClean="0"/>
              <a:t>Inspired by the mechanics of natural evolution.</a:t>
            </a:r>
          </a:p>
          <a:p>
            <a:r>
              <a:rPr lang="en-US" altLang="zh-TW" dirty="0" smtClean="0"/>
              <a:t>Main step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Genetic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715119208"/>
              </p:ext>
            </p:extLst>
          </p:nvPr>
        </p:nvGraphicFramePr>
        <p:xfrm>
          <a:off x="545805" y="2369252"/>
          <a:ext cx="8257953" cy="398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肘形接點 13"/>
          <p:cNvCxnSpPr/>
          <p:nvPr/>
        </p:nvCxnSpPr>
        <p:spPr>
          <a:xfrm rot="10800000">
            <a:off x="3009014" y="3083443"/>
            <a:ext cx="5794746" cy="1279361"/>
          </a:xfrm>
          <a:prstGeom prst="bentConnector3">
            <a:avLst>
              <a:gd name="adj1" fmla="val -376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肘形接點 20"/>
          <p:cNvCxnSpPr/>
          <p:nvPr/>
        </p:nvCxnSpPr>
        <p:spPr>
          <a:xfrm rot="5400000">
            <a:off x="2769781" y="3322673"/>
            <a:ext cx="4784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5457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Start</a:t>
            </a:r>
            <a:r>
              <a:rPr lang="en-US" altLang="zh-TW" dirty="0"/>
              <a:t>: Randomly generate a population of N chromosomes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Fitness</a:t>
            </a:r>
            <a:r>
              <a:rPr lang="en-US" altLang="zh-TW" dirty="0"/>
              <a:t>: Calculate the fitness of all </a:t>
            </a:r>
            <a:r>
              <a:rPr lang="en-US" altLang="zh-TW" dirty="0" smtClean="0"/>
              <a:t>chromosomes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Create </a:t>
            </a:r>
            <a:r>
              <a:rPr lang="en-US" altLang="zh-TW" dirty="0"/>
              <a:t>a new </a:t>
            </a:r>
            <a:r>
              <a:rPr lang="en-US" altLang="zh-TW" dirty="0" smtClean="0"/>
              <a:t>population</a:t>
            </a:r>
            <a:endParaRPr lang="en-US" altLang="zh-TW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TW" dirty="0"/>
              <a:t>Selection: According to the selection method select 2 </a:t>
            </a:r>
            <a:r>
              <a:rPr lang="en-US" altLang="zh-TW" dirty="0" smtClean="0"/>
              <a:t>chromosomes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 </a:t>
            </a:r>
            <a:r>
              <a:rPr lang="en-US" altLang="zh-TW" dirty="0"/>
              <a:t>the </a:t>
            </a:r>
            <a:r>
              <a:rPr lang="en-US" altLang="zh-TW" dirty="0" smtClean="0"/>
              <a:t>population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90800" y="317101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Example of chromosomes.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72" y="2699792"/>
            <a:ext cx="16097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22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Create a new </a:t>
            </a:r>
            <a:r>
              <a:rPr lang="en-US" altLang="zh-TW" dirty="0" smtClean="0"/>
              <a:t>population</a:t>
            </a:r>
          </a:p>
          <a:p>
            <a:pPr marL="914400" lvl="1" indent="-514350">
              <a:buFont typeface="+mj-lt"/>
              <a:buAutoNum type="alphaLcPeriod" startAt="2"/>
            </a:pPr>
            <a:r>
              <a:rPr lang="en-US" altLang="zh-TW" dirty="0" smtClean="0"/>
              <a:t>Crossover</a:t>
            </a:r>
            <a:r>
              <a:rPr lang="en-US" altLang="zh-TW" dirty="0"/>
              <a:t>: Perform crossover on the 2 chromosomes selected</a:t>
            </a:r>
            <a:r>
              <a:rPr lang="en-US" altLang="zh-TW" dirty="0" smtClean="0"/>
              <a:t>.</a:t>
            </a:r>
          </a:p>
          <a:p>
            <a:pPr marL="914400" lvl="1" indent="-514350">
              <a:buFont typeface="+mj-lt"/>
              <a:buAutoNum type="alphaLcPeriod" startAt="2"/>
            </a:pPr>
            <a:endParaRPr lang="en-US" altLang="zh-TW" dirty="0"/>
          </a:p>
          <a:p>
            <a:pPr marL="914400" lvl="1" indent="-514350">
              <a:buFont typeface="+mj-lt"/>
              <a:buAutoNum type="alphaLcPeriod" startAt="2"/>
            </a:pPr>
            <a:endParaRPr lang="en-US" altLang="zh-TW" dirty="0" smtClean="0"/>
          </a:p>
          <a:p>
            <a:pPr marL="914400" lvl="1" indent="-514350">
              <a:buFont typeface="+mj-lt"/>
              <a:buAutoNum type="alphaLcPeriod" startAt="2"/>
            </a:pPr>
            <a:endParaRPr lang="en-US" altLang="zh-TW" dirty="0"/>
          </a:p>
          <a:p>
            <a:pPr marL="914400" lvl="1" indent="-514350">
              <a:buFont typeface="+mj-lt"/>
              <a:buAutoNum type="alphaLcPeriod" startAt="2"/>
            </a:pPr>
            <a:endParaRPr lang="en-US" altLang="zh-TW" dirty="0" smtClean="0"/>
          </a:p>
          <a:p>
            <a:pPr marL="914400" lvl="1" indent="-514350">
              <a:buFont typeface="+mj-lt"/>
              <a:buAutoNum type="alphaLcPeriod" startAt="2"/>
            </a:pPr>
            <a:endParaRPr lang="en-US" altLang="zh-TW" dirty="0"/>
          </a:p>
          <a:p>
            <a:pPr marL="914400" lvl="1" indent="-514350">
              <a:buFont typeface="+mj-lt"/>
              <a:buAutoNum type="alphaLcPeriod" startAt="2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63823" y="5230902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crossover point at position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17" y="3296091"/>
            <a:ext cx="37433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5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Create a new </a:t>
            </a:r>
            <a:r>
              <a:rPr lang="en-US" altLang="zh-TW" dirty="0" smtClean="0"/>
              <a:t>population</a:t>
            </a:r>
          </a:p>
          <a:p>
            <a:pPr marL="914400" lvl="1" indent="-514350">
              <a:buFont typeface="+mj-lt"/>
              <a:buAutoNum type="alphaLcPeriod" startAt="3"/>
            </a:pPr>
            <a:r>
              <a:rPr lang="en-US" altLang="zh-TW" dirty="0" smtClean="0"/>
              <a:t>Mutation</a:t>
            </a:r>
            <a:r>
              <a:rPr lang="en-US" altLang="zh-TW" dirty="0"/>
              <a:t>: Perform mutation on the chromosomes obtained.</a:t>
            </a:r>
          </a:p>
          <a:p>
            <a:pPr marL="914400" lvl="1" indent="-514350">
              <a:buFont typeface="+mj-lt"/>
              <a:buAutoNum type="alphaLcPeriod" startAt="3"/>
            </a:pPr>
            <a:endParaRPr lang="en-US" altLang="zh-TW" dirty="0"/>
          </a:p>
          <a:p>
            <a:pPr marL="914400" lvl="1" indent="-514350">
              <a:buFont typeface="+mj-lt"/>
              <a:buAutoNum type="alphaLcPeriod" startAt="3"/>
            </a:pPr>
            <a:endParaRPr lang="en-US" altLang="zh-TW" dirty="0" smtClean="0"/>
          </a:p>
          <a:p>
            <a:pPr marL="914400" lvl="1" indent="-514350">
              <a:buFont typeface="+mj-lt"/>
              <a:buAutoNum type="alphaLcPeriod" startAt="3"/>
            </a:pPr>
            <a:endParaRPr lang="en-US" altLang="zh-TW" dirty="0"/>
          </a:p>
          <a:p>
            <a:pPr marL="914400" lvl="1" indent="-514350">
              <a:buFont typeface="+mj-lt"/>
              <a:buAutoNum type="alphaLcPeriod" startAt="3"/>
            </a:pPr>
            <a:endParaRPr lang="en-US" altLang="zh-TW" dirty="0" smtClean="0"/>
          </a:p>
          <a:p>
            <a:pPr marL="914400" lvl="1" indent="-514350">
              <a:buFont typeface="+mj-lt"/>
              <a:buAutoNum type="alphaLcPeriod" startAt="3"/>
            </a:pPr>
            <a:endParaRPr lang="en-US" altLang="zh-TW" dirty="0"/>
          </a:p>
          <a:p>
            <a:pPr marL="914400" lvl="1" indent="-514350">
              <a:buFont typeface="+mj-lt"/>
              <a:buAutoNum type="alphaLcPeriod" startAt="3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33" y="3635029"/>
            <a:ext cx="5038725" cy="838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31433" y="5172470"/>
            <a:ext cx="5352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hromosome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mutation point at position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6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Replace</a:t>
            </a:r>
            <a:r>
              <a:rPr lang="en-US" altLang="zh-TW" dirty="0"/>
              <a:t>: Replace the current population with the new population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Test</a:t>
            </a:r>
            <a:r>
              <a:rPr lang="en-US" altLang="zh-TW" dirty="0"/>
              <a:t>: Test whether the end condition is satisfied. If so, stop. If not, return the best solution in current population and go to Step 2.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9039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Knapsack </a:t>
            </a:r>
            <a:r>
              <a:rPr lang="en-US" altLang="zh-TW" dirty="0" smtClean="0"/>
              <a:t>Problem</a:t>
            </a:r>
          </a:p>
          <a:p>
            <a:pPr lvl="1"/>
            <a:r>
              <a:rPr lang="en-US" altLang="zh-TW" dirty="0"/>
              <a:t>Given a set of items, each with a weight and a </a:t>
            </a:r>
            <a:r>
              <a:rPr lang="en-US" altLang="zh-TW" dirty="0" smtClean="0"/>
              <a:t>value.</a:t>
            </a:r>
          </a:p>
          <a:p>
            <a:pPr lvl="1"/>
            <a:r>
              <a:rPr lang="en-US" altLang="zh-TW" dirty="0" smtClean="0"/>
              <a:t>Determine </a:t>
            </a:r>
            <a:r>
              <a:rPr lang="en-US" altLang="zh-TW" dirty="0"/>
              <a:t>the number of each item to include in a collection so that the total weight is less than or equal to a given limit and the total value is as large as possible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Unbounded knapsack problem </a:t>
            </a:r>
            <a:endParaRPr lang="en-US" altLang="zh-TW" dirty="0" smtClean="0"/>
          </a:p>
          <a:p>
            <a:r>
              <a:rPr lang="en-US" altLang="zh-TW" dirty="0" smtClean="0"/>
              <a:t>0/1 </a:t>
            </a:r>
            <a:r>
              <a:rPr lang="en-US" altLang="zh-TW" dirty="0"/>
              <a:t>knapsack </a:t>
            </a:r>
            <a:r>
              <a:rPr lang="en-US" altLang="zh-TW" dirty="0" smtClean="0"/>
              <a:t>problem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2017/6/16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Knapsack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7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861</TotalTime>
  <Words>764</Words>
  <Application>Microsoft Office PowerPoint</Application>
  <PresentationFormat>如螢幕大小 (4:3)</PresentationFormat>
  <Paragraphs>168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3" baseType="lpstr">
      <vt:lpstr>王漢宗中行書繁</vt:lpstr>
      <vt:lpstr>新細明體</vt:lpstr>
      <vt:lpstr>標楷體</vt:lpstr>
      <vt:lpstr>Arial</vt:lpstr>
      <vt:lpstr>Calibri</vt:lpstr>
      <vt:lpstr>Cambria Math</vt:lpstr>
      <vt:lpstr>Garamond</vt:lpstr>
      <vt:lpstr>Palatino Linotype</vt:lpstr>
      <vt:lpstr>Times New Roman</vt:lpstr>
      <vt:lpstr>Wingdings 3</vt:lpstr>
      <vt:lpstr>佈景主題1</vt:lpstr>
      <vt:lpstr>Solving the Bounded Knapsack Problem with Genetic Algorithm</vt:lpstr>
      <vt:lpstr>Outline</vt:lpstr>
      <vt:lpstr>Introduction</vt:lpstr>
      <vt:lpstr>Genetic Algorithm</vt:lpstr>
      <vt:lpstr>Genetic Algorithm</vt:lpstr>
      <vt:lpstr>Genetic Algorithm</vt:lpstr>
      <vt:lpstr>Genetic Algorithm</vt:lpstr>
      <vt:lpstr>Genetic Algorithm</vt:lpstr>
      <vt:lpstr>Knapsack Problem</vt:lpstr>
      <vt:lpstr>Knapsack Problem</vt:lpstr>
      <vt:lpstr>Knapsack Problem</vt:lpstr>
      <vt:lpstr>Knapsack Problem</vt:lpstr>
      <vt:lpstr>Knapsack Problem</vt:lpstr>
      <vt:lpstr>Implementation of the KP Using GA</vt:lpstr>
      <vt:lpstr>Implementation of the KP Using GA</vt:lpstr>
      <vt:lpstr>Implementation of the KP Using GA</vt:lpstr>
      <vt:lpstr>Implementation of the KP Using GA</vt:lpstr>
      <vt:lpstr>Experimental Results</vt:lpstr>
      <vt:lpstr>Experimental Results</vt:lpstr>
      <vt:lpstr>Experimental Results</vt:lpstr>
      <vt:lpstr>Discussion and Conclusion</vt:lpstr>
      <vt:lpstr>Thanks for Your Attendance!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for the 0-1 Knapsack Problem</dc:title>
  <dc:creator>User</dc:creator>
  <cp:lastModifiedBy>User</cp:lastModifiedBy>
  <cp:revision>132</cp:revision>
  <dcterms:created xsi:type="dcterms:W3CDTF">2017-05-12T06:06:42Z</dcterms:created>
  <dcterms:modified xsi:type="dcterms:W3CDTF">2017-06-16T15:52:37Z</dcterms:modified>
</cp:coreProperties>
</file>