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81" r:id="rId5"/>
    <p:sldId id="284" r:id="rId6"/>
    <p:sldId id="280" r:id="rId7"/>
    <p:sldId id="261" r:id="rId8"/>
    <p:sldId id="273" r:id="rId9"/>
    <p:sldId id="279" r:id="rId10"/>
    <p:sldId id="293" r:id="rId11"/>
    <p:sldId id="265" r:id="rId12"/>
    <p:sldId id="294" r:id="rId13"/>
    <p:sldId id="277" r:id="rId14"/>
    <p:sldId id="268" r:id="rId15"/>
    <p:sldId id="295" r:id="rId16"/>
    <p:sldId id="296" r:id="rId17"/>
    <p:sldId id="297" r:id="rId18"/>
    <p:sldId id="266"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varScale="1">
        <p:scale>
          <a:sx n="104" d="100"/>
          <a:sy n="104" d="100"/>
        </p:scale>
        <p:origin x="138" y="126"/>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10/17/2024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10/17/2024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346767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12</a:t>
            </a:fld>
            <a:endParaRPr lang="en-US"/>
          </a:p>
        </p:txBody>
      </p:sp>
    </p:spTree>
    <p:extLst>
      <p:ext uri="{BB962C8B-B14F-4D97-AF65-F5344CB8AC3E}">
        <p14:creationId xmlns:p14="http://schemas.microsoft.com/office/powerpoint/2010/main" val="808668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13</a:t>
            </a:fld>
            <a:endParaRPr lang="en-US"/>
          </a:p>
        </p:txBody>
      </p:sp>
    </p:spTree>
    <p:extLst>
      <p:ext uri="{BB962C8B-B14F-4D97-AF65-F5344CB8AC3E}">
        <p14:creationId xmlns:p14="http://schemas.microsoft.com/office/powerpoint/2010/main" val="2373867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14</a:t>
            </a:fld>
            <a:endParaRPr lang="en-US"/>
          </a:p>
        </p:txBody>
      </p:sp>
    </p:spTree>
    <p:extLst>
      <p:ext uri="{BB962C8B-B14F-4D97-AF65-F5344CB8AC3E}">
        <p14:creationId xmlns:p14="http://schemas.microsoft.com/office/powerpoint/2010/main" val="48306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15</a:t>
            </a:fld>
            <a:endParaRPr lang="en-US"/>
          </a:p>
        </p:txBody>
      </p:sp>
    </p:spTree>
    <p:extLst>
      <p:ext uri="{BB962C8B-B14F-4D97-AF65-F5344CB8AC3E}">
        <p14:creationId xmlns:p14="http://schemas.microsoft.com/office/powerpoint/2010/main" val="2986387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229501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838339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3155431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27937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1167398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1015613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1979356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1718631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10/17/2024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10/17/2024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10/17/2024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10/17/2024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10/17/2024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10/17/2024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dirty="0"/>
              <a:t>Fake News Detection</a:t>
            </a: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200" y="365760"/>
            <a:ext cx="10515600" cy="1325563"/>
          </a:xfrm>
        </p:spPr>
        <p:txBody>
          <a:bodyPr anchor="ctr">
            <a:normAutofit/>
          </a:bodyPr>
          <a:lstStyle/>
          <a:p>
            <a:r>
              <a:rPr lang="en-US" dirty="0"/>
              <a:t>EDA</a:t>
            </a:r>
            <a:endParaRPr lang="en-US"/>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quarter" idx="15"/>
          </p:nvPr>
        </p:nvSpPr>
        <p:spPr>
          <a:xfrm>
            <a:off x="838200" y="1790329"/>
            <a:ext cx="5134335" cy="4113054"/>
          </a:xfrm>
        </p:spPr>
        <p:txBody>
          <a:bodyPr vert="horz" lIns="91440" tIns="45720" rIns="91440" bIns="45720" rtlCol="0">
            <a:normAutofit/>
          </a:bodyPr>
          <a:lstStyle/>
          <a:p>
            <a:pPr marL="285750" indent="-285750">
              <a:buFont typeface="Arial" panose="020B0604020202020204" pitchFamily="34" charset="0"/>
              <a:buChar char="•"/>
            </a:pPr>
            <a:r>
              <a:rPr lang="en-US" dirty="0"/>
              <a:t>Data was mapped as TRUE into 1 and FALSE into 0 to verify if the dataset was balanced. </a:t>
            </a:r>
          </a:p>
          <a:p>
            <a:pPr marL="285750" indent="-285750">
              <a:buFont typeface="Arial" panose="020B0604020202020204" pitchFamily="34" charset="0"/>
              <a:buChar char="•"/>
            </a:pPr>
            <a:r>
              <a:rPr lang="en-US" dirty="0"/>
              <a:t>Bar charted was plotted of the number of articles per subject.  </a:t>
            </a:r>
          </a:p>
        </p:txBody>
      </p:sp>
      <p:pic>
        <p:nvPicPr>
          <p:cNvPr id="7" name="Picture Placeholder 6">
            <a:extLst>
              <a:ext uri="{FF2B5EF4-FFF2-40B4-BE49-F238E27FC236}">
                <a16:creationId xmlns:a16="http://schemas.microsoft.com/office/drawing/2014/main" id="{1A02624C-CAED-7C43-D40C-F02B4675C8CD}"/>
              </a:ext>
            </a:extLst>
          </p:cNvPr>
          <p:cNvPicPr>
            <a:picLocks noGrp="1" noChangeAspect="1"/>
          </p:cNvPicPr>
          <p:nvPr>
            <p:ph sz="quarter" idx="16"/>
          </p:nvPr>
        </p:nvPicPr>
        <p:blipFill>
          <a:blip r:embed="rId3"/>
          <a:stretch/>
        </p:blipFill>
        <p:spPr>
          <a:xfrm>
            <a:off x="6219464" y="1836207"/>
            <a:ext cx="5134335" cy="4021297"/>
          </a:xfrm>
          <a:noFill/>
        </p:spPr>
      </p:pic>
    </p:spTree>
    <p:extLst>
      <p:ext uri="{BB962C8B-B14F-4D97-AF65-F5344CB8AC3E}">
        <p14:creationId xmlns:p14="http://schemas.microsoft.com/office/powerpoint/2010/main" val="1649597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838200" y="365760"/>
            <a:ext cx="10515600" cy="1325563"/>
          </a:xfrm>
          <a:noFill/>
        </p:spPr>
        <p:txBody>
          <a:bodyPr anchor="ctr">
            <a:noAutofit/>
          </a:bodyPr>
          <a:lstStyle/>
          <a:p>
            <a:r>
              <a:rPr lang="en-US" dirty="0" err="1"/>
              <a:t>Wordcloud</a:t>
            </a:r>
            <a:r>
              <a:rPr lang="en-US" dirty="0"/>
              <a:t> Fake news</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quarter" idx="15"/>
          </p:nvPr>
        </p:nvSpPr>
        <p:spPr>
          <a:xfrm>
            <a:off x="896074" y="2106591"/>
            <a:ext cx="2067045" cy="3633787"/>
          </a:xfrm>
          <a:noFill/>
        </p:spPr>
        <p:txBody>
          <a:bodyPr vert="horz" lIns="91440" tIns="45720" rIns="91440" bIns="45720" rtlCol="0" anchor="t">
            <a:normAutofit/>
          </a:bodyPr>
          <a:lstStyle/>
          <a:p>
            <a:r>
              <a:rPr lang="en-US" sz="1800" b="0" i="0" u="none" strike="noStrike" baseline="0" dirty="0">
                <a:solidFill>
                  <a:srgbClr val="000000"/>
                </a:solidFill>
                <a:latin typeface="Aptos" panose="020B0004020202020204" pitchFamily="34" charset="0"/>
              </a:rPr>
              <a:t>World clouds were created to see the words that were most common in each of the categories. </a:t>
            </a:r>
          </a:p>
          <a:p>
            <a:r>
              <a:rPr lang="en-US" sz="1800" b="0" i="0" u="none" strike="noStrike" baseline="0" dirty="0">
                <a:solidFill>
                  <a:srgbClr val="000000"/>
                </a:solidFill>
                <a:latin typeface="Aptos" panose="020B0004020202020204" pitchFamily="34" charset="0"/>
              </a:rPr>
              <a:t>Trump, said, people, president, and would seems to be the most prominent words in Fake News. </a:t>
            </a:r>
            <a:endParaRPr lang="en-US" b="1" dirty="0"/>
          </a:p>
        </p:txBody>
      </p:sp>
      <p:pic>
        <p:nvPicPr>
          <p:cNvPr id="10" name="Picture 9">
            <a:extLst>
              <a:ext uri="{FF2B5EF4-FFF2-40B4-BE49-F238E27FC236}">
                <a16:creationId xmlns:a16="http://schemas.microsoft.com/office/drawing/2014/main" id="{D151F0CF-FAB7-65CA-6FD8-7B8366E8F973}"/>
              </a:ext>
            </a:extLst>
          </p:cNvPr>
          <p:cNvPicPr>
            <a:picLocks noChangeAspect="1"/>
          </p:cNvPicPr>
          <p:nvPr/>
        </p:nvPicPr>
        <p:blipFill>
          <a:blip r:embed="rId3"/>
          <a:stretch>
            <a:fillRect/>
          </a:stretch>
        </p:blipFill>
        <p:spPr>
          <a:xfrm>
            <a:off x="4089368" y="1903915"/>
            <a:ext cx="7206558" cy="4562947"/>
          </a:xfrm>
          <a:prstGeom prst="rect">
            <a:avLst/>
          </a:prstGeom>
        </p:spPr>
      </p:pic>
    </p:spTree>
    <p:extLst>
      <p:ext uri="{BB962C8B-B14F-4D97-AF65-F5344CB8AC3E}">
        <p14:creationId xmlns:p14="http://schemas.microsoft.com/office/powerpoint/2010/main" val="4259977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838200" y="365760"/>
            <a:ext cx="10515600" cy="1325563"/>
          </a:xfrm>
          <a:noFill/>
        </p:spPr>
        <p:txBody>
          <a:bodyPr anchor="ctr">
            <a:noAutofit/>
          </a:bodyPr>
          <a:lstStyle/>
          <a:p>
            <a:r>
              <a:rPr lang="en-US" dirty="0" err="1"/>
              <a:t>Wordcloud</a:t>
            </a:r>
            <a:r>
              <a:rPr lang="en-US" dirty="0"/>
              <a:t> True news</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quarter" idx="15"/>
          </p:nvPr>
        </p:nvSpPr>
        <p:spPr>
          <a:xfrm>
            <a:off x="896074" y="2106591"/>
            <a:ext cx="2067045" cy="3633787"/>
          </a:xfrm>
          <a:noFill/>
        </p:spPr>
        <p:txBody>
          <a:bodyPr vert="horz" lIns="91440" tIns="45720" rIns="91440" bIns="45720" rtlCol="0" anchor="t">
            <a:normAutofit/>
          </a:bodyPr>
          <a:lstStyle/>
          <a:p>
            <a:r>
              <a:rPr lang="en-US" sz="1800" b="0" i="0" u="none" strike="noStrike" baseline="0" dirty="0">
                <a:solidFill>
                  <a:srgbClr val="000000"/>
                </a:solidFill>
                <a:latin typeface="Aptos" panose="020B0004020202020204" pitchFamily="34" charset="0"/>
              </a:rPr>
              <a:t>World clouds were created to see the words that were most common in each of the categories. </a:t>
            </a:r>
          </a:p>
          <a:p>
            <a:r>
              <a:rPr lang="en-US" sz="1800" b="0" i="0" u="none" strike="noStrike" baseline="0" dirty="0">
                <a:solidFill>
                  <a:srgbClr val="000000"/>
                </a:solidFill>
                <a:latin typeface="Aptos" panose="020B0004020202020204" pitchFamily="34" charset="0"/>
              </a:rPr>
              <a:t>Looking at the </a:t>
            </a:r>
            <a:r>
              <a:rPr lang="en-US" sz="1800" b="0" i="0" u="none" strike="noStrike" baseline="0" dirty="0" err="1">
                <a:solidFill>
                  <a:srgbClr val="000000"/>
                </a:solidFill>
                <a:latin typeface="Aptos" panose="020B0004020202020204" pitchFamily="34" charset="0"/>
              </a:rPr>
              <a:t>wordcloud</a:t>
            </a:r>
            <a:r>
              <a:rPr lang="en-US" sz="1800" b="0" i="0" u="none" strike="noStrike" baseline="0" dirty="0">
                <a:solidFill>
                  <a:srgbClr val="000000"/>
                </a:solidFill>
                <a:latin typeface="Aptos" panose="020B0004020202020204" pitchFamily="34" charset="0"/>
              </a:rPr>
              <a:t> of true news, the most prominent words were said, Trump, us, would, and Reuters. </a:t>
            </a:r>
            <a:endParaRPr lang="en-US" b="1" dirty="0"/>
          </a:p>
        </p:txBody>
      </p:sp>
      <p:pic>
        <p:nvPicPr>
          <p:cNvPr id="7" name="Picture 6">
            <a:extLst>
              <a:ext uri="{FF2B5EF4-FFF2-40B4-BE49-F238E27FC236}">
                <a16:creationId xmlns:a16="http://schemas.microsoft.com/office/drawing/2014/main" id="{7F9E7FBD-123D-DDCA-8E7E-CD40FA008CED}"/>
              </a:ext>
            </a:extLst>
          </p:cNvPr>
          <p:cNvPicPr>
            <a:picLocks noChangeAspect="1"/>
          </p:cNvPicPr>
          <p:nvPr/>
        </p:nvPicPr>
        <p:blipFill>
          <a:blip r:embed="rId3"/>
          <a:stretch>
            <a:fillRect/>
          </a:stretch>
        </p:blipFill>
        <p:spPr>
          <a:xfrm>
            <a:off x="4284575" y="2024981"/>
            <a:ext cx="7206558" cy="4562947"/>
          </a:xfrm>
          <a:prstGeom prst="rect">
            <a:avLst/>
          </a:prstGeom>
        </p:spPr>
      </p:pic>
    </p:spTree>
    <p:extLst>
      <p:ext uri="{BB962C8B-B14F-4D97-AF65-F5344CB8AC3E}">
        <p14:creationId xmlns:p14="http://schemas.microsoft.com/office/powerpoint/2010/main" val="4049994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1524000" y="1143000"/>
            <a:ext cx="9144000" cy="2286000"/>
          </a:xfrm>
          <a:noFill/>
        </p:spPr>
        <p:txBody>
          <a:bodyPr/>
          <a:lstStyle/>
          <a:p>
            <a:r>
              <a:rPr lang="en-US" dirty="0"/>
              <a:t>Modeling</a:t>
            </a:r>
          </a:p>
        </p:txBody>
      </p:sp>
      <p:sp>
        <p:nvSpPr>
          <p:cNvPr id="12" name="Subtitle 11">
            <a:extLst>
              <a:ext uri="{FF2B5EF4-FFF2-40B4-BE49-F238E27FC236}">
                <a16:creationId xmlns:a16="http://schemas.microsoft.com/office/drawing/2014/main" id="{A336FEA9-C85A-3569-16F0-5ECBABBE0BEC}"/>
              </a:ext>
            </a:extLst>
          </p:cNvPr>
          <p:cNvSpPr>
            <a:spLocks noGrp="1"/>
          </p:cNvSpPr>
          <p:nvPr>
            <p:ph type="subTitle" idx="1"/>
          </p:nvPr>
        </p:nvSpPr>
        <p:spPr>
          <a:xfrm>
            <a:off x="1524000" y="3835198"/>
            <a:ext cx="9144000" cy="683219"/>
          </a:xfrm>
        </p:spPr>
        <p:txBody>
          <a:bodyPr/>
          <a:lstStyle/>
          <a:p>
            <a:r>
              <a:rPr lang="en-US" dirty="0"/>
              <a:t>Data visualization</a:t>
            </a:r>
          </a:p>
        </p:txBody>
      </p:sp>
    </p:spTree>
    <p:extLst>
      <p:ext uri="{BB962C8B-B14F-4D97-AF65-F5344CB8AC3E}">
        <p14:creationId xmlns:p14="http://schemas.microsoft.com/office/powerpoint/2010/main" val="4030401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Visualize Data</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838199" y="2024781"/>
            <a:ext cx="5212079" cy="4137189"/>
          </a:xfrm>
          <a:noFill/>
        </p:spPr>
        <p:txBody>
          <a:bodyPr>
            <a:normAutofit/>
          </a:bodyPr>
          <a:lstStyle/>
          <a:p>
            <a:pPr marL="285750" indent="-285750" algn="l">
              <a:buFont typeface="Arial" panose="020B0604020202020204" pitchFamily="34" charset="0"/>
              <a:buChar char="•"/>
            </a:pPr>
            <a:r>
              <a:rPr lang="en-US" sz="1800" b="0" i="0" u="none" strike="noStrike" baseline="0" dirty="0">
                <a:solidFill>
                  <a:srgbClr val="000000"/>
                </a:solidFill>
                <a:latin typeface="Aptos" panose="020B0004020202020204" pitchFamily="34" charset="0"/>
              </a:rPr>
              <a:t>The models used in this learning were the Passive Aggressive Classifier, Decision Tree Classifier, and Random Forest Classifier. </a:t>
            </a:r>
          </a:p>
          <a:p>
            <a:pPr marL="285750" indent="-285750" algn="l">
              <a:buFont typeface="Arial" panose="020B0604020202020204" pitchFamily="34" charset="0"/>
              <a:buChar char="•"/>
            </a:pPr>
            <a:r>
              <a:rPr lang="en-US" sz="1800" b="0" i="0" u="none" strike="noStrike" baseline="0" dirty="0">
                <a:solidFill>
                  <a:srgbClr val="000000"/>
                </a:solidFill>
                <a:latin typeface="Aptos" panose="020B0004020202020204" pitchFamily="34" charset="0"/>
              </a:rPr>
              <a:t>The accuracy scores were reported as follows: Passive Aggressive Classifier (95.55%), Decision Tree Classifier (88.15%), and Random Forest Classifier (90.73%). </a:t>
            </a:r>
          </a:p>
          <a:p>
            <a:pPr marL="285750" indent="-285750" algn="l">
              <a:buFont typeface="Arial" panose="020B0604020202020204" pitchFamily="34" charset="0"/>
              <a:buChar char="•"/>
            </a:pPr>
            <a:r>
              <a:rPr lang="en-US" sz="1800" b="0" i="0" u="none" strike="noStrike" baseline="0" dirty="0">
                <a:solidFill>
                  <a:srgbClr val="000000"/>
                </a:solidFill>
                <a:latin typeface="Aptos" panose="020B0004020202020204" pitchFamily="34" charset="0"/>
              </a:rPr>
              <a:t>The top model was the Passive Aggressive Classifier based on the data and the confusion matrix. </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7" name="Content Placeholder 6">
            <a:extLst>
              <a:ext uri="{FF2B5EF4-FFF2-40B4-BE49-F238E27FC236}">
                <a16:creationId xmlns:a16="http://schemas.microsoft.com/office/drawing/2014/main" id="{686D54CD-2D9D-DB8E-79ED-230500B2E508}"/>
              </a:ext>
            </a:extLst>
          </p:cNvPr>
          <p:cNvPicPr>
            <a:picLocks noGrp="1" noChangeAspect="1"/>
          </p:cNvPicPr>
          <p:nvPr>
            <p:ph sz="quarter" idx="14"/>
          </p:nvPr>
        </p:nvPicPr>
        <p:blipFill>
          <a:blip r:embed="rId3"/>
          <a:stretch>
            <a:fillRect/>
          </a:stretch>
        </p:blipFill>
        <p:spPr>
          <a:xfrm>
            <a:off x="6490363" y="2024063"/>
            <a:ext cx="4832612" cy="4138612"/>
          </a:xfrm>
          <a:prstGeom prst="rect">
            <a:avLst/>
          </a:prstGeom>
        </p:spPr>
      </p:pic>
    </p:spTree>
    <p:extLst>
      <p:ext uri="{BB962C8B-B14F-4D97-AF65-F5344CB8AC3E}">
        <p14:creationId xmlns:p14="http://schemas.microsoft.com/office/powerpoint/2010/main" val="4067411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38200" y="365760"/>
            <a:ext cx="10515600" cy="1325563"/>
          </a:xfrm>
          <a:noFill/>
        </p:spPr>
        <p:txBody>
          <a:bodyPr anchor="ctr"/>
          <a:lstStyle/>
          <a:p>
            <a:r>
              <a:rPr lang="en-US" dirty="0"/>
              <a:t>Conclusion</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quarter" idx="15"/>
          </p:nvPr>
        </p:nvSpPr>
        <p:spPr>
          <a:xfrm>
            <a:off x="838200" y="1790329"/>
            <a:ext cx="10381488" cy="4113054"/>
          </a:xfrm>
          <a:noFill/>
        </p:spPr>
        <p:txBody>
          <a:bodyPr vert="horz" lIns="91440" tIns="45720" rIns="91440" bIns="45720" rtlCol="0" anchor="t">
            <a:normAutofit/>
          </a:bodyPr>
          <a:lstStyle/>
          <a:p>
            <a:pPr lvl="1"/>
            <a:r>
              <a:rPr lang="en-US" sz="1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In this project, the objective was to predict fake and true news using NLP and machine learning methods. </a:t>
            </a:r>
          </a:p>
          <a:p>
            <a:pPr lvl="1"/>
            <a:r>
              <a:rPr lang="en-US" sz="1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There was success in developing a Passive Aggressive Classifier model that can predict TRUE and FAKE news with an accuracy score of 95.55%. </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3EE39F69-A1C6-AF25-B91E-7EEE8ED9E9D8}"/>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8" name="Picture 7">
            <a:extLst>
              <a:ext uri="{FF2B5EF4-FFF2-40B4-BE49-F238E27FC236}">
                <a16:creationId xmlns:a16="http://schemas.microsoft.com/office/drawing/2014/main" id="{D509515E-9647-EA0C-951A-7ACC006B39A8}"/>
              </a:ext>
            </a:extLst>
          </p:cNvPr>
          <p:cNvPicPr>
            <a:picLocks noChangeAspect="1"/>
          </p:cNvPicPr>
          <p:nvPr/>
        </p:nvPicPr>
        <p:blipFill>
          <a:blip r:embed="rId3"/>
          <a:stretch>
            <a:fillRect/>
          </a:stretch>
        </p:blipFill>
        <p:spPr>
          <a:xfrm>
            <a:off x="4900323" y="3957204"/>
            <a:ext cx="3019425" cy="1714500"/>
          </a:xfrm>
          <a:prstGeom prst="rect">
            <a:avLst/>
          </a:prstGeom>
        </p:spPr>
      </p:pic>
    </p:spTree>
    <p:extLst>
      <p:ext uri="{BB962C8B-B14F-4D97-AF65-F5344CB8AC3E}">
        <p14:creationId xmlns:p14="http://schemas.microsoft.com/office/powerpoint/2010/main" val="643777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descr="A close up of dots&#10;">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2"/>
          <a:srcRect/>
          <a:stretch/>
        </p:blipFill>
        <p:spPr>
          <a:xfrm>
            <a:off x="0" y="0"/>
            <a:ext cx="12192000" cy="6858000"/>
          </a:xfrm>
        </p:spPr>
      </p:pic>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1362437" y="400485"/>
            <a:ext cx="9467127" cy="2527911"/>
          </a:xfrm>
        </p:spPr>
        <p:txBody>
          <a:bodyPr/>
          <a:lstStyle/>
          <a:p>
            <a:r>
              <a:rPr lang="en-US" dirty="0"/>
              <a:t>THANK YOU</a:t>
            </a:r>
          </a:p>
        </p:txBody>
      </p:sp>
      <p:sp>
        <p:nvSpPr>
          <p:cNvPr id="8" name="Text Placeholder 7">
            <a:extLst>
              <a:ext uri="{FF2B5EF4-FFF2-40B4-BE49-F238E27FC236}">
                <a16:creationId xmlns:a16="http://schemas.microsoft.com/office/drawing/2014/main" id="{86613063-168A-02B8-4326-BB842F3B83E2}"/>
              </a:ext>
            </a:extLst>
          </p:cNvPr>
          <p:cNvSpPr>
            <a:spLocks noGrp="1"/>
          </p:cNvSpPr>
          <p:nvPr>
            <p:ph type="body" sz="quarter" idx="10"/>
          </p:nvPr>
        </p:nvSpPr>
        <p:spPr>
          <a:xfrm>
            <a:off x="1362075" y="3738622"/>
            <a:ext cx="9467850" cy="2527911"/>
          </a:xfrm>
        </p:spPr>
        <p:txBody>
          <a:bodyPr/>
          <a:lstStyle/>
          <a:p>
            <a:r>
              <a:rPr lang="en-US" dirty="0"/>
              <a:t>Angela K. Dunston</a:t>
            </a:r>
          </a:p>
          <a:p>
            <a:endParaRPr lang="en-US" dirty="0"/>
          </a:p>
        </p:txBody>
      </p:sp>
    </p:spTree>
    <p:extLst>
      <p:ext uri="{BB962C8B-B14F-4D97-AF65-F5344CB8AC3E}">
        <p14:creationId xmlns:p14="http://schemas.microsoft.com/office/powerpoint/2010/main" val="218447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6709122" y="2176272"/>
            <a:ext cx="4837176" cy="2935224"/>
          </a:xfrm>
          <a:noFill/>
        </p:spPr>
        <p:txBody>
          <a:bodyPr anchor="b">
            <a:noAutofit/>
          </a:bodyPr>
          <a:lstStyle/>
          <a:p>
            <a:r>
              <a:rPr lang="en-US" sz="2400" dirty="0">
                <a:solidFill>
                  <a:schemeClr val="accent1"/>
                </a:solidFill>
              </a:rPr>
              <a:t>Information Disorder</a:t>
            </a:r>
            <a:br>
              <a:rPr lang="en-US" sz="2400" dirty="0">
                <a:solidFill>
                  <a:schemeClr val="accent1"/>
                </a:solidFill>
              </a:rPr>
            </a:br>
            <a:br>
              <a:rPr lang="en-US" sz="2400" dirty="0">
                <a:solidFill>
                  <a:schemeClr val="accent1"/>
                </a:solidFill>
              </a:rPr>
            </a:br>
            <a:r>
              <a:rPr lang="en-US" sz="2400" dirty="0">
                <a:solidFill>
                  <a:schemeClr val="accent1"/>
                </a:solidFill>
              </a:rPr>
              <a:t>Misleading</a:t>
            </a:r>
            <a:br>
              <a:rPr lang="en-US" sz="2400" dirty="0">
                <a:solidFill>
                  <a:schemeClr val="accent1"/>
                </a:solidFill>
              </a:rPr>
            </a:br>
            <a:br>
              <a:rPr lang="en-US" sz="2400" dirty="0">
                <a:solidFill>
                  <a:schemeClr val="accent1"/>
                </a:solidFill>
              </a:rPr>
            </a:br>
            <a:r>
              <a:rPr lang="en-US" sz="2400" dirty="0">
                <a:solidFill>
                  <a:schemeClr val="accent1"/>
                </a:solidFill>
              </a:rPr>
              <a:t>Damaging Reputation</a:t>
            </a:r>
            <a:br>
              <a:rPr lang="en-US" sz="2400" dirty="0">
                <a:solidFill>
                  <a:schemeClr val="accent1"/>
                </a:solidFill>
              </a:rPr>
            </a:br>
            <a:br>
              <a:rPr lang="en-US" sz="2400" dirty="0">
                <a:solidFill>
                  <a:schemeClr val="accent1"/>
                </a:solidFill>
              </a:rPr>
            </a:br>
            <a:r>
              <a:rPr lang="en-US" sz="2400" dirty="0">
                <a:solidFill>
                  <a:schemeClr val="accent1"/>
                </a:solidFill>
              </a:rPr>
              <a:t>Fabricated Claims</a:t>
            </a:r>
            <a:br>
              <a:rPr lang="en-US" sz="2400" dirty="0">
                <a:solidFill>
                  <a:schemeClr val="accent1"/>
                </a:solidFill>
              </a:rPr>
            </a:br>
            <a:endParaRPr lang="en-US" sz="2400" dirty="0">
              <a:solidFill>
                <a:schemeClr val="accent1"/>
              </a:solidFill>
            </a:endParaRPr>
          </a:p>
        </p:txBody>
      </p:sp>
      <p:pic>
        <p:nvPicPr>
          <p:cNvPr id="9" name="Picture Placeholder 8">
            <a:extLst>
              <a:ext uri="{FF2B5EF4-FFF2-40B4-BE49-F238E27FC236}">
                <a16:creationId xmlns:a16="http://schemas.microsoft.com/office/drawing/2014/main" id="{A19A8E99-A78E-5690-3904-BAF3C4D7EB29}"/>
              </a:ext>
            </a:extLst>
          </p:cNvPr>
          <p:cNvPicPr>
            <a:picLocks noGrp="1" noChangeAspect="1"/>
          </p:cNvPicPr>
          <p:nvPr>
            <p:ph type="pic" sz="quarter" idx="10"/>
          </p:nvPr>
        </p:nvPicPr>
        <p:blipFill>
          <a:blip r:embed="rId3"/>
          <a:srcRect l="23707" r="23707"/>
          <a:stretch>
            <a:fillRect/>
          </a:stretch>
        </p:blipFill>
        <p:spPr>
          <a:prstGeom prst="rect">
            <a:avLst/>
          </a:prstGeom>
        </p:spPr>
      </p:pic>
    </p:spTree>
    <p:extLst>
      <p:ext uri="{BB962C8B-B14F-4D97-AF65-F5344CB8AC3E}">
        <p14:creationId xmlns:p14="http://schemas.microsoft.com/office/powerpoint/2010/main" val="167201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close up of computer code">
            <a:extLst>
              <a:ext uri="{FF2B5EF4-FFF2-40B4-BE49-F238E27FC236}">
                <a16:creationId xmlns:a16="http://schemas.microsoft.com/office/drawing/2014/main" id="{94D43AA7-0244-2FEB-86AC-B5DECE0232D8}"/>
              </a:ext>
            </a:extLst>
          </p:cNvPr>
          <p:cNvPicPr>
            <a:picLocks noGrp="1" noChangeAspect="1"/>
          </p:cNvPicPr>
          <p:nvPr>
            <p:ph type="pic" sz="quarter" idx="10"/>
          </p:nvPr>
        </p:nvPicPr>
        <p:blipFill rotWithShape="1">
          <a:blip r:embed="rId3">
            <a:alphaModFix amt="40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0" y="0"/>
            <a:ext cx="12192000" cy="6858000"/>
          </a:xfrm>
        </p:spPr>
      </p:pic>
      <p:sp>
        <p:nvSpPr>
          <p:cNvPr id="3" name="Title 2">
            <a:extLst>
              <a:ext uri="{FF2B5EF4-FFF2-40B4-BE49-F238E27FC236}">
                <a16:creationId xmlns:a16="http://schemas.microsoft.com/office/drawing/2014/main" id="{B2F3FA79-DE26-1F2A-0CF7-5671B73C8B6F}"/>
              </a:ext>
            </a:extLst>
          </p:cNvPr>
          <p:cNvSpPr>
            <a:spLocks noGrp="1"/>
          </p:cNvSpPr>
          <p:nvPr>
            <p:ph type="ctrTitle"/>
          </p:nvPr>
        </p:nvSpPr>
        <p:spPr>
          <a:xfrm>
            <a:off x="1524000" y="2286000"/>
            <a:ext cx="9144000" cy="2286000"/>
          </a:xfrm>
        </p:spPr>
        <p:txBody>
          <a:bodyPr/>
          <a:lstStyle/>
          <a:p>
            <a:r>
              <a:rPr lang="en-US" dirty="0"/>
              <a:t>Problem Statement</a:t>
            </a:r>
          </a:p>
        </p:txBody>
      </p:sp>
    </p:spTree>
    <p:extLst>
      <p:ext uri="{BB962C8B-B14F-4D97-AF65-F5344CB8AC3E}">
        <p14:creationId xmlns:p14="http://schemas.microsoft.com/office/powerpoint/2010/main" val="467869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5242425" y="466344"/>
            <a:ext cx="6241651" cy="1710354"/>
          </a:xfrm>
          <a:noFill/>
        </p:spPr>
        <p:txBody>
          <a:bodyPr anchor="ctr"/>
          <a:lstStyle/>
          <a:p>
            <a:pPr algn="ctr"/>
            <a:r>
              <a:rPr lang="en-US" dirty="0"/>
              <a:t>Defining the Problem</a:t>
            </a:r>
          </a:p>
        </p:txBody>
      </p:sp>
      <p:pic>
        <p:nvPicPr>
          <p:cNvPr id="20" name="Picture Placeholder 7" descr="A person talking to another person">
            <a:extLst>
              <a:ext uri="{FF2B5EF4-FFF2-40B4-BE49-F238E27FC236}">
                <a16:creationId xmlns:a16="http://schemas.microsoft.com/office/drawing/2014/main" id="{59669B42-CC26-1A2A-1FE7-526E425D0191}"/>
              </a:ext>
            </a:extLst>
          </p:cNvPr>
          <p:cNvPicPr>
            <a:picLocks noGrp="1" noChangeAspect="1"/>
          </p:cNvPicPr>
          <p:nvPr>
            <p:ph type="pic" sz="quarter" idx="10"/>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10437" r="10437"/>
          <a:stretch/>
        </p:blipFill>
        <p:spPr>
          <a:xfrm>
            <a:off x="0" y="0"/>
            <a:ext cx="4287838" cy="6858000"/>
          </a:xfrm>
        </p:spPr>
      </p:pic>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242426" y="2286000"/>
            <a:ext cx="6241650" cy="3474720"/>
          </a:xfrm>
          <a:noFill/>
        </p:spPr>
        <p:txBody>
          <a:bodyPr vert="horz" lIns="91440" tIns="45720" rIns="91440" bIns="45720" rtlCol="0" anchor="t">
            <a:normAutofit/>
          </a:bodyPr>
          <a:lstStyle/>
          <a:p>
            <a:pPr algn="l"/>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In this era of social media and alternative news sources, it has become a huge difficulty to identify fake news from true news.</a:t>
            </a:r>
          </a:p>
          <a:p>
            <a:pPr algn="l"/>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From democracy to the global economy everything is affected largely by false information. In that context, it is important to identify fake news as soon as it is available to limit its influence on people.</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1524000" y="1143000"/>
            <a:ext cx="9144000" cy="2286000"/>
          </a:xfrm>
          <a:noFill/>
        </p:spPr>
        <p:txBody>
          <a:bodyPr/>
          <a:lstStyle/>
          <a:p>
            <a:r>
              <a:rPr lang="en-US" dirty="0"/>
              <a:t>Data</a:t>
            </a:r>
          </a:p>
        </p:txBody>
      </p:sp>
      <p:sp>
        <p:nvSpPr>
          <p:cNvPr id="12" name="Subtitle 11">
            <a:extLst>
              <a:ext uri="{FF2B5EF4-FFF2-40B4-BE49-F238E27FC236}">
                <a16:creationId xmlns:a16="http://schemas.microsoft.com/office/drawing/2014/main" id="{A336FEA9-C85A-3569-16F0-5ECBABBE0BEC}"/>
              </a:ext>
            </a:extLst>
          </p:cNvPr>
          <p:cNvSpPr>
            <a:spLocks noGrp="1"/>
          </p:cNvSpPr>
          <p:nvPr>
            <p:ph type="subTitle" idx="1"/>
          </p:nvPr>
        </p:nvSpPr>
        <p:spPr>
          <a:xfrm>
            <a:off x="1524000" y="3835198"/>
            <a:ext cx="9144000" cy="683219"/>
          </a:xfrm>
        </p:spPr>
        <p:txBody>
          <a:bodyPr/>
          <a:lstStyle/>
          <a:p>
            <a:r>
              <a:rPr lang="en-US" dirty="0" err="1"/>
              <a:t>kaggle</a:t>
            </a:r>
            <a:endParaRPr lang="en-US" dirty="0"/>
          </a:p>
        </p:txBody>
      </p:sp>
    </p:spTree>
    <p:extLst>
      <p:ext uri="{BB962C8B-B14F-4D97-AF65-F5344CB8AC3E}">
        <p14:creationId xmlns:p14="http://schemas.microsoft.com/office/powerpoint/2010/main" val="1679936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Two (2) CSV files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838199" y="2024781"/>
            <a:ext cx="5212079" cy="4137189"/>
          </a:xfrm>
          <a:noFill/>
        </p:spPr>
        <p:txBody>
          <a:bodyPr>
            <a:normAutofit/>
          </a:bodyPr>
          <a:lstStyle/>
          <a:p>
            <a:pPr marL="285750" indent="-285750" algn="l">
              <a:buFont typeface="Arial" panose="020B0604020202020204" pitchFamily="34" charset="0"/>
              <a:buChar char="•"/>
            </a:pPr>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The data was collected from Kaggle.</a:t>
            </a:r>
          </a:p>
          <a:p>
            <a:pPr marL="285750" indent="-285750" algn="l">
              <a:buFont typeface="Arial" panose="020B0604020202020204" pitchFamily="34" charset="0"/>
              <a:buChar char="•"/>
            </a:pPr>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The dataset consists of two (2) csv files each containing news that were already labelled as true and fake.</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9" name="Content Placeholder 8">
            <a:extLst>
              <a:ext uri="{FF2B5EF4-FFF2-40B4-BE49-F238E27FC236}">
                <a16:creationId xmlns:a16="http://schemas.microsoft.com/office/drawing/2014/main" id="{B1FBE69C-8138-EB98-9A59-347E811AEDD3}"/>
              </a:ext>
            </a:extLst>
          </p:cNvPr>
          <p:cNvPicPr>
            <a:picLocks noGrp="1" noChangeAspect="1"/>
          </p:cNvPicPr>
          <p:nvPr>
            <p:ph sz="quarter" idx="14"/>
          </p:nvPr>
        </p:nvPicPr>
        <p:blipFill>
          <a:blip r:embed="rId3"/>
          <a:stretch>
            <a:fillRect/>
          </a:stretch>
        </p:blipFill>
        <p:spPr>
          <a:xfrm>
            <a:off x="6322377" y="2139654"/>
            <a:ext cx="5212079" cy="1481001"/>
          </a:xfrm>
        </p:spPr>
      </p:pic>
    </p:spTree>
    <p:extLst>
      <p:ext uri="{BB962C8B-B14F-4D97-AF65-F5344CB8AC3E}">
        <p14:creationId xmlns:p14="http://schemas.microsoft.com/office/powerpoint/2010/main" val="2243159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1524000" y="1143000"/>
            <a:ext cx="9144000" cy="2286000"/>
          </a:xfrm>
          <a:noFill/>
        </p:spPr>
        <p:txBody>
          <a:bodyPr/>
          <a:lstStyle/>
          <a:p>
            <a:r>
              <a:rPr lang="en-US" dirty="0"/>
              <a:t>Data cleaning</a:t>
            </a:r>
          </a:p>
        </p:txBody>
      </p:sp>
      <p:sp>
        <p:nvSpPr>
          <p:cNvPr id="12" name="Subtitle 11">
            <a:extLst>
              <a:ext uri="{FF2B5EF4-FFF2-40B4-BE49-F238E27FC236}">
                <a16:creationId xmlns:a16="http://schemas.microsoft.com/office/drawing/2014/main" id="{A336FEA9-C85A-3569-16F0-5ECBABBE0BEC}"/>
              </a:ext>
            </a:extLst>
          </p:cNvPr>
          <p:cNvSpPr>
            <a:spLocks noGrp="1"/>
          </p:cNvSpPr>
          <p:nvPr>
            <p:ph type="subTitle" idx="1"/>
          </p:nvPr>
        </p:nvSpPr>
        <p:spPr>
          <a:xfrm>
            <a:off x="1524000" y="3835198"/>
            <a:ext cx="9144000" cy="683219"/>
          </a:xfrm>
        </p:spPr>
        <p:txBody>
          <a:bodyPr/>
          <a:lstStyle/>
          <a:p>
            <a:r>
              <a:rPr lang="en-US" dirty="0" err="1"/>
              <a:t>WRAngling</a:t>
            </a:r>
            <a:endParaRPr lang="en-US" dirty="0"/>
          </a:p>
        </p:txBody>
      </p:sp>
    </p:spTree>
    <p:extLst>
      <p:ext uri="{BB962C8B-B14F-4D97-AF65-F5344CB8AC3E}">
        <p14:creationId xmlns:p14="http://schemas.microsoft.com/office/powerpoint/2010/main" val="2912529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760"/>
            <a:ext cx="10515600" cy="1325880"/>
          </a:xfrm>
          <a:noFill/>
        </p:spPr>
        <p:txBody>
          <a:bodyPr anchor="ctr"/>
          <a:lstStyle/>
          <a:p>
            <a:r>
              <a:rPr lang="en-US" dirty="0"/>
              <a:t>Process for cleaning the data</a:t>
            </a:r>
          </a:p>
        </p:txBody>
      </p:sp>
      <p:sp>
        <p:nvSpPr>
          <p:cNvPr id="52" name="Content Placeholder 51">
            <a:extLst>
              <a:ext uri="{FF2B5EF4-FFF2-40B4-BE49-F238E27FC236}">
                <a16:creationId xmlns:a16="http://schemas.microsoft.com/office/drawing/2014/main" id="{F2CCE123-860F-8623-781F-12CEA66980F5}"/>
              </a:ext>
            </a:extLst>
          </p:cNvPr>
          <p:cNvSpPr>
            <a:spLocks noGrp="1"/>
          </p:cNvSpPr>
          <p:nvPr>
            <p:ph sz="quarter" idx="13"/>
          </p:nvPr>
        </p:nvSpPr>
        <p:spPr>
          <a:xfrm>
            <a:off x="838200" y="2024781"/>
            <a:ext cx="4959096" cy="4137189"/>
          </a:xfrm>
        </p:spPr>
        <p:txBody>
          <a:bodyPr>
            <a:normAutofit/>
          </a:bodyPr>
          <a:lstStyle/>
          <a:p>
            <a:pPr algn="l"/>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Descriptive statistics was used to check for missing values</a:t>
            </a:r>
          </a:p>
          <a:p>
            <a:pPr algn="l"/>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Data cleaning was performed to remove tags, white spaces, numbers and contractions.</a:t>
            </a:r>
          </a:p>
          <a:p>
            <a:pPr algn="l"/>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Utilized NLTK library lemmatization to convert all words to its root. This helped to identify similar words.</a:t>
            </a:r>
          </a:p>
          <a:p>
            <a:pPr algn="l"/>
            <a:r>
              <a:rPr lang="en-US" sz="2000" b="0" i="0" u="none" strike="noStrike" baseline="0" dirty="0" err="1">
                <a:latin typeface="Calibri" panose="020F0502020204030204" pitchFamily="34" charset="0"/>
                <a:ea typeface="Calibri" panose="020F0502020204030204" pitchFamily="34" charset="0"/>
                <a:cs typeface="Calibri" panose="020F0502020204030204" pitchFamily="34" charset="0"/>
              </a:rPr>
              <a:t>Stopwords</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the, a, of, etc.) were removed.</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7" name="Content Placeholder 6">
            <a:extLst>
              <a:ext uri="{FF2B5EF4-FFF2-40B4-BE49-F238E27FC236}">
                <a16:creationId xmlns:a16="http://schemas.microsoft.com/office/drawing/2014/main" id="{209599B8-7F43-D44B-1D30-B2DDA072ECCD}"/>
              </a:ext>
            </a:extLst>
          </p:cNvPr>
          <p:cNvPicPr>
            <a:picLocks noGrp="1" noChangeAspect="1"/>
          </p:cNvPicPr>
          <p:nvPr>
            <p:ph sz="quarter" idx="14"/>
          </p:nvPr>
        </p:nvPicPr>
        <p:blipFill>
          <a:blip r:embed="rId3"/>
          <a:stretch>
            <a:fillRect/>
          </a:stretch>
        </p:blipFill>
        <p:spPr>
          <a:xfrm>
            <a:off x="7688335" y="2382981"/>
            <a:ext cx="2381250" cy="2272074"/>
          </a:xfrm>
          <a:prstGeom prst="rect">
            <a:avLst/>
          </a:prstGeom>
        </p:spPr>
      </p:pic>
    </p:spTree>
    <p:extLst>
      <p:ext uri="{BB962C8B-B14F-4D97-AF65-F5344CB8AC3E}">
        <p14:creationId xmlns:p14="http://schemas.microsoft.com/office/powerpoint/2010/main" val="72960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1524000" y="1143000"/>
            <a:ext cx="9144000" cy="2286000"/>
          </a:xfrm>
          <a:noFill/>
        </p:spPr>
        <p:txBody>
          <a:bodyPr/>
          <a:lstStyle/>
          <a:p>
            <a:r>
              <a:rPr lang="en-US" dirty="0"/>
              <a:t>Exploratory data analysis</a:t>
            </a:r>
          </a:p>
        </p:txBody>
      </p:sp>
      <p:sp>
        <p:nvSpPr>
          <p:cNvPr id="12" name="Subtitle 11">
            <a:extLst>
              <a:ext uri="{FF2B5EF4-FFF2-40B4-BE49-F238E27FC236}">
                <a16:creationId xmlns:a16="http://schemas.microsoft.com/office/drawing/2014/main" id="{A336FEA9-C85A-3569-16F0-5ECBABBE0BEC}"/>
              </a:ext>
            </a:extLst>
          </p:cNvPr>
          <p:cNvSpPr>
            <a:spLocks noGrp="1"/>
          </p:cNvSpPr>
          <p:nvPr>
            <p:ph type="subTitle" idx="1"/>
          </p:nvPr>
        </p:nvSpPr>
        <p:spPr>
          <a:xfrm>
            <a:off x="1524000" y="3835198"/>
            <a:ext cx="9144000" cy="683219"/>
          </a:xfrm>
        </p:spPr>
        <p:txBody>
          <a:bodyPr/>
          <a:lstStyle/>
          <a:p>
            <a:r>
              <a:rPr lang="en-US" dirty="0"/>
              <a:t>Data investigation</a:t>
            </a:r>
          </a:p>
        </p:txBody>
      </p:sp>
    </p:spTree>
    <p:extLst>
      <p:ext uri="{BB962C8B-B14F-4D97-AF65-F5344CB8AC3E}">
        <p14:creationId xmlns:p14="http://schemas.microsoft.com/office/powerpoint/2010/main" val="2081754150"/>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2.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{3714C911-2C28-48CF-8FE9-5E6340665068}tf55661986_win32</Template>
  <TotalTime>40</TotalTime>
  <Words>446</Words>
  <Application>Microsoft Office PowerPoint</Application>
  <PresentationFormat>Widescreen</PresentationFormat>
  <Paragraphs>54</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Calibri</vt:lpstr>
      <vt:lpstr>Calibri Light</vt:lpstr>
      <vt:lpstr>Wingdings</vt:lpstr>
      <vt:lpstr>Custom</vt:lpstr>
      <vt:lpstr>Fake News Detection</vt:lpstr>
      <vt:lpstr>Information Disorder  Misleading  Damaging Reputation  Fabricated Claims </vt:lpstr>
      <vt:lpstr>Problem Statement</vt:lpstr>
      <vt:lpstr>Defining the Problem</vt:lpstr>
      <vt:lpstr>Data</vt:lpstr>
      <vt:lpstr>Two (2) CSV files</vt:lpstr>
      <vt:lpstr>Data cleaning</vt:lpstr>
      <vt:lpstr>Process for cleaning the data</vt:lpstr>
      <vt:lpstr>Exploratory data analysis</vt:lpstr>
      <vt:lpstr>EDA</vt:lpstr>
      <vt:lpstr>Wordcloud Fake news</vt:lpstr>
      <vt:lpstr>Wordcloud True news</vt:lpstr>
      <vt:lpstr>Modeling</vt:lpstr>
      <vt:lpstr>Visualize Data</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Angela Dunston</dc:creator>
  <cp:lastModifiedBy>Angela Dunston</cp:lastModifiedBy>
  <cp:revision>1</cp:revision>
  <dcterms:created xsi:type="dcterms:W3CDTF">2024-10-17T08:23:24Z</dcterms:created>
  <dcterms:modified xsi:type="dcterms:W3CDTF">2024-10-17T09:03:39Z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