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notesMasterIdLst>
    <p:notesMasterId r:id="rId14"/>
  </p:notesMasterIdLst>
  <p:handoutMasterIdLst>
    <p:handoutMasterId r:id="rId15"/>
  </p:handoutMasterIdLst>
  <p:sldIdLst>
    <p:sldId id="256" r:id="rId5"/>
    <p:sldId id="372" r:id="rId6"/>
    <p:sldId id="2468" r:id="rId7"/>
    <p:sldId id="2469" r:id="rId8"/>
    <p:sldId id="2473" r:id="rId9"/>
    <p:sldId id="2463" r:id="rId10"/>
    <p:sldId id="2476" r:id="rId11"/>
    <p:sldId id="2472" r:id="rId12"/>
    <p:sldId id="24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584" autoAdjust="0"/>
  </p:normalViewPr>
  <p:slideViewPr>
    <p:cSldViewPr snapToGrid="0" showGuides="1">
      <p:cViewPr varScale="1">
        <p:scale>
          <a:sx n="104" d="100"/>
          <a:sy n="104" d="100"/>
        </p:scale>
        <p:origin x="1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07/11/2024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07/11/2024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6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7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0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4EA-483A-1F58-092F-E68B66DE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17D99-244A-2C8B-A22A-02B273FC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1783-4C88-1CC4-78C6-F807191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43A8-9C57-42ED-AFE4-B30FF91A6411}" type="datetime1">
              <a:rPr lang="en-US" smtClean="0"/>
              <a:t>07/11/2024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F1EF-CD58-5AAC-168D-136721FF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F12F-BDF9-B61B-BAA9-E058FAB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693-CBDB-41E0-BA1F-78DA338C47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paper texture">
            <a:extLst>
              <a:ext uri="{FF2B5EF4-FFF2-40B4-BE49-F238E27FC236}">
                <a16:creationId xmlns:a16="http://schemas.microsoft.com/office/drawing/2014/main" id="{F2A0AE41-EC87-6140-BF99-3A8963331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6CDE3E-C24B-6108-2B9E-42DC20B6B0A9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EC1BE42-E3BE-9821-441A-64298D404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AE1-97AE-74C1-F45C-93713B2C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D8B7C-339C-AEC4-3A98-9ED99592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1873-1DAB-7ABB-1344-BCFBF81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52C7-8BB3-9ADD-8ED8-B2871B9D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6DF4-50A2-A668-AA84-EA9E0C9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506A8-63AF-AD15-C603-5C115E63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ECFD-48FD-4AE4-25F0-59381E2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F28A-70F4-0229-9CD3-714198AD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08B9-261B-92D3-5B7B-84C52FD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CCF-5340-EBF6-3C04-2DD29EE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49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07/11/2024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8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1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07/11/2024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6696-12BC-0239-289B-CC980D5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3298-464E-1C95-6350-75EBF863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5235-6FD8-FAA9-3811-83BA9071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C3BD-3D01-DD18-5E04-F4703637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DE51-41E9-973F-217C-47E86E15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BBE30-57F7-CF2C-58C4-521D9EC8A1B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91319-A51D-491F-9962-6308018B45E6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9A6DD817-949F-D20F-B78A-241C1A0ADD4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2139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8B9-64B1-5124-98C9-6A7AFC2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845E-8B4B-B1B1-6ACE-54029460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B821-81CD-AEC5-6523-4234AC96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D26B-C479-437D-E46C-7E9658C1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55F0-EC1F-2660-CE3B-6DC398A0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E95C1-2DBC-917A-996D-3E76D15C7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86B66-61B8-8614-E297-E89C7505B019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B28B-5909-67C9-B411-8108A67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B23C-0FAB-9581-82D6-7E7F0D866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2432-E5BA-68AA-2213-9C36E5F3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F359-01DD-90C2-355F-54882ED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0548-CCD4-FB30-6379-6DC4F64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7AC16-A013-5640-0B8A-AB5B225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9202-8260-9A9F-B7EE-9220E0B7FB78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3D57-0CC3-DF4D-CE62-A5F1238967C9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65D67BFE-ACE1-E3EE-72E1-4900E586C985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38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AFD-19C1-80CE-67E5-BCDDCC53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3DE8-2F8C-08B1-3DB4-CB8E4E54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E1D2-7D9F-CE7F-E9F1-62A1E9BF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088E1-FB1F-A0AE-509E-1C7AD4AFC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B4AD4-508F-1959-F4F4-98CD9678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C28B-EB8E-F15C-26D1-70745ADC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CD7A8-99DE-66F8-6472-54DFAA5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5A24A-58BA-301E-777E-924C6588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D883C-DE48-B6E9-AD41-E7738B6AEBBF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3B801-FF58-1A0F-F258-8CCB0AB64ED9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7A40D-B8ED-B4C1-24DC-850779EAE7B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6DA934-2A4E-F28A-650B-47A77A80C1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61">
            <a:extLst>
              <a:ext uri="{FF2B5EF4-FFF2-40B4-BE49-F238E27FC236}">
                <a16:creationId xmlns:a16="http://schemas.microsoft.com/office/drawing/2014/main" id="{B409A1E5-C106-8180-86E5-BB4169B42AD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38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7C6-70E0-9136-599F-9A2FF4FE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387C7-4838-9FAB-F943-707F33EA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CC47-5012-1490-ECCA-069CB7EF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C5D11-ECC2-AFFA-C11F-143DEA1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56BC1-C233-E838-A147-729B7DBD3136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E48CC-A5B6-892E-65EE-BB64F664F9E1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1">
            <a:extLst>
              <a:ext uri="{FF2B5EF4-FFF2-40B4-BE49-F238E27FC236}">
                <a16:creationId xmlns:a16="http://schemas.microsoft.com/office/drawing/2014/main" id="{3699094A-7A0C-524E-897F-3078B69BADFD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60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8D48-B66A-4718-8A49-0DBCCA1F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7EC8C-D268-458B-AAB8-1B0A7947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461B7-9D86-6128-E9F8-5522EF12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967D-5A47-574D-8141-EAF9DCAD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AAA3-CC90-CF4A-C422-62A0F7B6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3EC7-3911-817E-A476-11236434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5DA2-8D46-6AA1-2900-E94D23D5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9775-CADB-513C-A487-87ADABA0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14CA-7ECE-D278-6225-E8D120B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38FC0-8B4F-4DD5-F5B1-A0F113083E32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229D0-1F72-F2A7-4B86-D829D27750E6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1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1B3-2709-4CB1-2406-57C269AD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52C87-718C-0862-7BF0-BC00096B6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21FB-F9BB-8B6B-FD21-D48A27AC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FA8CA-77C5-A461-21AD-16190D1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4A8F-9FF1-EDAA-C746-F09A40C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5AF7-0CFD-A9BC-1E02-04967F2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88E94-7AF4-54F7-2F0D-D6C444EF0E0F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425A3-DB89-CDA0-2EC0-5A874B1E5806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CE75B-5FAE-9AB3-BE14-FCA00A7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BCC8-B0CB-464A-9291-409713C0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B72C-FEC8-D15A-775F-8AA00B2C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72F6C-36B5-4E61-BF69-D612E18E4D17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7D8E-0FF4-1590-057C-9BC14BA0F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81C0-2EE8-99FB-0C33-063DB19B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paper texture">
            <a:extLst>
              <a:ext uri="{FF2B5EF4-FFF2-40B4-BE49-F238E27FC236}">
                <a16:creationId xmlns:a16="http://schemas.microsoft.com/office/drawing/2014/main" id="{0240A2DC-E8B3-DCC0-7BF1-DF96C7866C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5" cstate="screen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61">
            <a:extLst>
              <a:ext uri="{FF2B5EF4-FFF2-40B4-BE49-F238E27FC236}">
                <a16:creationId xmlns:a16="http://schemas.microsoft.com/office/drawing/2014/main" id="{69CF52C4-C852-B3B2-2F1F-218B733F85E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580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1" r:id="rId14"/>
    <p:sldLayoutId id="2147483650" r:id="rId15"/>
    <p:sldLayoutId id="2147483651" r:id="rId16"/>
    <p:sldLayoutId id="2147483664" r:id="rId17"/>
    <p:sldLayoutId id="2147483672" r:id="rId18"/>
    <p:sldLayoutId id="2147483673" r:id="rId19"/>
    <p:sldLayoutId id="2147483653" r:id="rId20"/>
    <p:sldLayoutId id="2147483671" r:id="rId21"/>
    <p:sldLayoutId id="2147483668" r:id="rId22"/>
    <p:sldLayoutId id="214748365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Mountain Resort Ticket Pricing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Preliminary Analysis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4E46379-6436-DA21-7801-9BEB62EAE2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959" r="11959"/>
          <a:stretch>
            <a:fillRect/>
          </a:stretch>
        </p:blipFill>
        <p:spPr>
          <a:xfrm>
            <a:off x="6305325" y="578738"/>
            <a:ext cx="4889501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4957383" y="2336800"/>
            <a:ext cx="65502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Aims: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Optimize Big Mountain Resort ticket pricing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Assess increase in ticket price to cover new lift op. cost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price increase assessment strategies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a machine learning model for price prediction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several business improvement scenarios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9E6DC0F-B043-3F74-BD85-0AFA1DC0FE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944" r="20944"/>
          <a:stretch>
            <a:fillRect/>
          </a:stretch>
        </p:blipFill>
        <p:spPr>
          <a:xfrm>
            <a:off x="0" y="0"/>
            <a:ext cx="4608945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691077" y="1031241"/>
            <a:ext cx="7910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Scenarios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Closing up to 10 least used runs</a:t>
            </a: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Adding a run, increasing the vertical drop by 150 feet, and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lift. 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2 acres of snow making in addition to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and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lift. 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longest run by .2 miles and guaranteeing its snow coverage by adding 4 acres of snow making capability.</a:t>
            </a:r>
            <a:endParaRPr lang="en-US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CAA561C-2D74-EDED-28AA-C4BE79C6FB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511" r="4511"/>
          <a:stretch>
            <a:fillRect/>
          </a:stretch>
        </p:blipFill>
        <p:spPr>
          <a:xfrm>
            <a:off x="0" y="0"/>
            <a:ext cx="3565236" cy="60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3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812997" y="279401"/>
            <a:ext cx="791010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Ongoing use and enhancement of the designed machine learning model to further evaluate price increases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Predicted price range $96 +/- $10, based on important resort features. Current price is $81.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Closing runs correlates negatively with pricing support: 2 runs vs 6 runs</a:t>
            </a: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predicts adding a run, increasing the vertical drop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 lends support for $1.99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predicts adding 2 acres of snow making,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pricing support for increasing the longest run by .2, adding 4 acres of snow making capability.</a:t>
            </a:r>
            <a:endParaRPr lang="en-US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Ski Lift Ticket Deals &amp; Discounts | Steamboat Mountain &amp; Gondola">
            <a:extLst>
              <a:ext uri="{FF2B5EF4-FFF2-40B4-BE49-F238E27FC236}">
                <a16:creationId xmlns:a16="http://schemas.microsoft.com/office/drawing/2014/main" id="{B9C971CF-7F2B-1373-B008-AAFAB1DE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2025073"/>
            <a:ext cx="3125644" cy="25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8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701237" y="706121"/>
            <a:ext cx="79101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machine learning model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Random Forest Regression Model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Dataset: Missing results imputation using the median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Cross validation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Hyperparameters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Model future enhancements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Cost data</a:t>
            </a:r>
          </a:p>
          <a:p>
            <a:pPr lvl="1"/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Market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77E161C6-0DA9-BE86-AB26-D65A1BFB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643" b="12643"/>
          <a:stretch/>
        </p:blipFill>
        <p:spPr>
          <a:xfrm>
            <a:off x="0" y="0"/>
            <a:ext cx="3346569" cy="3881120"/>
          </a:xfrm>
          <a:solidFill>
            <a:schemeClr val="accent4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8042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A9BB5-F043-04AB-B967-40D7AADD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588645"/>
            <a:ext cx="4526280" cy="762635"/>
          </a:xfrm>
        </p:spPr>
        <p:txBody>
          <a:bodyPr>
            <a:normAutofit/>
          </a:bodyPr>
          <a:lstStyle/>
          <a:p>
            <a:r>
              <a:rPr lang="en-US" sz="3200" dirty="0"/>
              <a:t>Resort Features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CBFB-30E2-F60B-9566-982C37CE8FA7}"/>
              </a:ext>
            </a:extLst>
          </p:cNvPr>
          <p:cNvSpPr txBox="1"/>
          <p:nvPr/>
        </p:nvSpPr>
        <p:spPr>
          <a:xfrm>
            <a:off x="499088" y="2464683"/>
            <a:ext cx="50787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vertical drop,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snow making acreage,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total chairs,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fast quads,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runs,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longest run distance,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trams 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skiable terrain acreage.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latter two had negative coefficients.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2AC2-9183-6F06-3D4F-51D7BAA55AED}"/>
              </a:ext>
            </a:extLst>
          </p:cNvPr>
          <p:cNvSpPr txBox="1"/>
          <p:nvPr/>
        </p:nvSpPr>
        <p:spPr>
          <a:xfrm>
            <a:off x="304154" y="1771134"/>
            <a:ext cx="6094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 features had high correlation with price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FCC16-EF54-C88D-1A48-93B4EA7D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71" y="660435"/>
            <a:ext cx="5468586" cy="5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7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A9BB5-F043-04AB-B967-40D7AADD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466725"/>
            <a:ext cx="4536440" cy="1087755"/>
          </a:xfrm>
        </p:spPr>
        <p:txBody>
          <a:bodyPr>
            <a:normAutofit/>
          </a:bodyPr>
          <a:lstStyle/>
          <a:p>
            <a:r>
              <a:rPr lang="en-US" sz="3200" dirty="0"/>
              <a:t>Resort Features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CBFB-30E2-F60B-9566-982C37CE8FA7}"/>
              </a:ext>
            </a:extLst>
          </p:cNvPr>
          <p:cNvSpPr txBox="1"/>
          <p:nvPr/>
        </p:nvSpPr>
        <p:spPr>
          <a:xfrm>
            <a:off x="3008608" y="3023483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F81ED-99B2-F754-CF29-1A09F62FF7EA}"/>
              </a:ext>
            </a:extLst>
          </p:cNvPr>
          <p:cNvSpPr txBox="1"/>
          <p:nvPr/>
        </p:nvSpPr>
        <p:spPr>
          <a:xfrm>
            <a:off x="3047354" y="324433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2AC2-9183-6F06-3D4F-51D7BAA55AED}"/>
              </a:ext>
            </a:extLst>
          </p:cNvPr>
          <p:cNvSpPr txBox="1"/>
          <p:nvPr/>
        </p:nvSpPr>
        <p:spPr>
          <a:xfrm>
            <a:off x="253354" y="1832094"/>
            <a:ext cx="6094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of 8 features, four were selected as most correlated lending ticket price support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number of fast quads lifts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T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he number of runs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S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now making acreage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T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he vertical mountain drop height.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1481B-E92C-5EF9-198A-1BAD89CF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97" y="646174"/>
            <a:ext cx="6401806" cy="5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28117" y="248921"/>
            <a:ext cx="82164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Examples of Feature Analysis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for Big Mountain Resort is in the higher range of ticket prices</a:t>
            </a: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 has 3 fast quads placing it in the higher echelon of ski resorts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number of runs position: High ranking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Snow Making area: High ranking</a:t>
            </a:r>
          </a:p>
          <a:p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Skiable terrain: High ranking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CFA8E-3FF9-54AD-650E-71CE059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82" y="248921"/>
            <a:ext cx="3713018" cy="2063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EC7D0-1702-1B32-9467-5F480321B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603" y="4541385"/>
            <a:ext cx="3853007" cy="2141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98097-39AE-C24D-ED7E-EBF3541A5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702" y="2397115"/>
            <a:ext cx="3748298" cy="2063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385B9-95FC-658B-E5CA-A9A41F100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702" y="4475142"/>
            <a:ext cx="3609753" cy="1989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1BA27-1975-BACF-0BBD-4EB4A42AC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80" y="4454111"/>
            <a:ext cx="4048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2065477" y="0"/>
            <a:ext cx="956772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Summary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Big Mountain Resort ticket pricing may be increased based on current features alone and with some of the scenarios analyzed</a:t>
            </a: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Current price $81, in the high end for the state market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suggests a price of 96 +/- $10 error for current features in the broader market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Covering the operational costs for a season of the new lift would amount to $0.88 per ticket, without additional investments or cost cuts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predicts adding a run, increasing the vertical drop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 lends support for $1.99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predicts adding 2 acres of snow making,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model may be enhanced with additional data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Market data of important features to visitors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Costs, both, fixed and variable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A5597-E369-D32A-4088-40A3C21D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791854"/>
            <a:ext cx="3045357" cy="3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649</Words>
  <Application>Microsoft Office PowerPoint</Application>
  <PresentationFormat>Widescreen</PresentationFormat>
  <Paragraphs>116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Gill Sans</vt:lpstr>
      <vt:lpstr>Wingdings</vt:lpstr>
      <vt:lpstr>Office Theme</vt:lpstr>
      <vt:lpstr>Big Mountain Resort Ticket Pricing Analysis</vt:lpstr>
      <vt:lpstr>PowerPoint Presentation</vt:lpstr>
      <vt:lpstr>PowerPoint Presentation</vt:lpstr>
      <vt:lpstr>PowerPoint Presentation</vt:lpstr>
      <vt:lpstr>PowerPoint Presentation</vt:lpstr>
      <vt:lpstr>Resort Features Analysis</vt:lpstr>
      <vt:lpstr>Resort Features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 SKI HOUSE</dc:title>
  <dc:creator>A Karadsheh</dc:creator>
  <cp:lastModifiedBy>Angela Dunston</cp:lastModifiedBy>
  <cp:revision>17</cp:revision>
  <dcterms:created xsi:type="dcterms:W3CDTF">2024-04-15T19:57:11Z</dcterms:created>
  <dcterms:modified xsi:type="dcterms:W3CDTF">2024-07-11T15:03:18Z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