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PSNR VALUES</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BOOK</c:v>
                </c:pt>
              </c:strCache>
            </c:strRef>
          </c:tx>
          <c:spPr>
            <a:solidFill>
              <a:schemeClr val="accent1"/>
            </a:solidFill>
            <a:ln>
              <a:noFill/>
            </a:ln>
            <a:effectLst/>
          </c:spPr>
          <c:invertIfNegative val="0"/>
          <c:dLbls>
            <c:dLbl>
              <c:idx val="6"/>
              <c:layout/>
              <c:tx>
                <c:rich>
                  <a:bodyPr/>
                  <a:lstStyle/>
                  <a:p>
                    <a:fld id="{5720674F-32CA-4331-9AE3-CA221A7F418F}" type="VALUE">
                      <a:rPr lang="en-US" sz="1200" b="1">
                        <a:solidFill>
                          <a:srgbClr val="C00000"/>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8966-490E-80D6-EB952F934C03}"/>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Sheet1!$B$2:$B$12</c:f>
              <c:numCache>
                <c:formatCode>General</c:formatCode>
                <c:ptCount val="11"/>
                <c:pt idx="0">
                  <c:v>27.740300000000001</c:v>
                </c:pt>
                <c:pt idx="1">
                  <c:v>27.2714</c:v>
                </c:pt>
                <c:pt idx="2">
                  <c:v>27.945799999999998</c:v>
                </c:pt>
                <c:pt idx="3">
                  <c:v>27.463899999999999</c:v>
                </c:pt>
                <c:pt idx="4">
                  <c:v>28.564299999999999</c:v>
                </c:pt>
                <c:pt idx="5">
                  <c:v>28.3858</c:v>
                </c:pt>
                <c:pt idx="6">
                  <c:v>28.846699999999998</c:v>
                </c:pt>
                <c:pt idx="7">
                  <c:v>27.683499999999999</c:v>
                </c:pt>
                <c:pt idx="8">
                  <c:v>28.610800000000001</c:v>
                </c:pt>
                <c:pt idx="9">
                  <c:v>28.359100000000002</c:v>
                </c:pt>
                <c:pt idx="10">
                  <c:v>28.151700000000002</c:v>
                </c:pt>
              </c:numCache>
            </c:numRef>
          </c:val>
          <c:extLst>
            <c:ext xmlns:c16="http://schemas.microsoft.com/office/drawing/2014/chart" uri="{C3380CC4-5D6E-409C-BE32-E72D297353CC}">
              <c16:uniqueId val="{00000000-8966-490E-80D6-EB952F934C03}"/>
            </c:ext>
          </c:extLst>
        </c:ser>
        <c:ser>
          <c:idx val="1"/>
          <c:order val="1"/>
          <c:tx>
            <c:strRef>
              <c:f>Sheet1!$C$1</c:f>
              <c:strCache>
                <c:ptCount val="1"/>
                <c:pt idx="0">
                  <c:v>CLOCK</c:v>
                </c:pt>
              </c:strCache>
            </c:strRef>
          </c:tx>
          <c:spPr>
            <a:solidFill>
              <a:schemeClr val="accent2"/>
            </a:solidFill>
            <a:ln>
              <a:noFill/>
            </a:ln>
            <a:effectLst/>
          </c:spPr>
          <c:invertIfNegative val="0"/>
          <c:dLbls>
            <c:dLbl>
              <c:idx val="4"/>
              <c:layout/>
              <c:tx>
                <c:rich>
                  <a:bodyPr/>
                  <a:lstStyle/>
                  <a:p>
                    <a:fld id="{680225D2-7598-4986-A8AD-80F245CC17B0}" type="VALUE">
                      <a:rPr lang="en-US" sz="1060" b="0">
                        <a:solidFill>
                          <a:schemeClr val="bg1">
                            <a:lumMod val="50000"/>
                          </a:schemeClr>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6-8966-490E-80D6-EB952F934C03}"/>
                </c:ext>
              </c:extLst>
            </c:dLbl>
            <c:dLbl>
              <c:idx val="5"/>
              <c:layout/>
              <c:tx>
                <c:rich>
                  <a:bodyPr/>
                  <a:lstStyle/>
                  <a:p>
                    <a:fld id="{78897279-F8F9-4C7C-ADD8-3F73A470D0DB}" type="VALUE">
                      <a:rPr lang="en-US" sz="1200" b="1">
                        <a:solidFill>
                          <a:schemeClr val="accent2"/>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D-8966-490E-80D6-EB952F934C03}"/>
                </c:ext>
              </c:extLst>
            </c:dLbl>
            <c:dLbl>
              <c:idx val="9"/>
              <c:layout/>
              <c:tx>
                <c:rich>
                  <a:bodyPr/>
                  <a:lstStyle/>
                  <a:p>
                    <a:fld id="{31202750-8EBE-4031-915B-F8659F334C71}" type="VALUE">
                      <a:rPr lang="en-US">
                        <a:solidFill>
                          <a:schemeClr val="accent2"/>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8-8966-490E-80D6-EB952F934C03}"/>
                </c:ext>
              </c:extLst>
            </c:dLbl>
            <c:dLbl>
              <c:idx val="10"/>
              <c:layout/>
              <c:tx>
                <c:rich>
                  <a:bodyPr/>
                  <a:lstStyle/>
                  <a:p>
                    <a:fld id="{495CB2C3-9FF0-4FA1-808F-51A05A04F153}" type="VALUE">
                      <a:rPr lang="en-US" sz="1200" b="1">
                        <a:solidFill>
                          <a:schemeClr val="accent2"/>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8966-490E-80D6-EB952F934C03}"/>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Sheet1!$C$2:$C$12</c:f>
              <c:numCache>
                <c:formatCode>General</c:formatCode>
                <c:ptCount val="11"/>
                <c:pt idx="0">
                  <c:v>26.354500000000002</c:v>
                </c:pt>
                <c:pt idx="1">
                  <c:v>25.88</c:v>
                </c:pt>
                <c:pt idx="2">
                  <c:v>26.9146</c:v>
                </c:pt>
                <c:pt idx="3">
                  <c:v>27.180800000000001</c:v>
                </c:pt>
                <c:pt idx="4">
                  <c:v>26.258099999999999</c:v>
                </c:pt>
                <c:pt idx="5">
                  <c:v>27.984500000000001</c:v>
                </c:pt>
                <c:pt idx="6">
                  <c:v>27.235900000000001</c:v>
                </c:pt>
                <c:pt idx="7">
                  <c:v>26.440200000000001</c:v>
                </c:pt>
                <c:pt idx="8">
                  <c:v>27.984400000000001</c:v>
                </c:pt>
                <c:pt idx="9">
                  <c:v>27.984500000000001</c:v>
                </c:pt>
                <c:pt idx="10">
                  <c:v>27.984500000000001</c:v>
                </c:pt>
              </c:numCache>
            </c:numRef>
          </c:val>
          <c:extLst>
            <c:ext xmlns:c16="http://schemas.microsoft.com/office/drawing/2014/chart" uri="{C3380CC4-5D6E-409C-BE32-E72D297353CC}">
              <c16:uniqueId val="{00000001-8966-490E-80D6-EB952F934C03}"/>
            </c:ext>
          </c:extLst>
        </c:ser>
        <c:ser>
          <c:idx val="2"/>
          <c:order val="2"/>
          <c:tx>
            <c:strRef>
              <c:f>Sheet1!$D$1</c:f>
              <c:strCache>
                <c:ptCount val="1"/>
                <c:pt idx="0">
                  <c:v>DISK</c:v>
                </c:pt>
              </c:strCache>
            </c:strRef>
          </c:tx>
          <c:spPr>
            <a:solidFill>
              <a:schemeClr val="accent3"/>
            </a:solidFill>
            <a:ln>
              <a:noFill/>
            </a:ln>
            <a:effectLst/>
          </c:spPr>
          <c:invertIfNegative val="0"/>
          <c:dLbls>
            <c:dLbl>
              <c:idx val="10"/>
              <c:layout/>
              <c:tx>
                <c:rich>
                  <a:bodyPr/>
                  <a:lstStyle/>
                  <a:p>
                    <a:fld id="{025FB978-9176-4557-853F-24B794221E22}" type="VALUE">
                      <a:rPr lang="en-US" sz="1200" b="1">
                        <a:solidFill>
                          <a:schemeClr val="accent2">
                            <a:lumMod val="50000"/>
                          </a:schemeClr>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9-8966-490E-80D6-EB952F934C03}"/>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Sheet1!$D$2:$D$12</c:f>
              <c:numCache>
                <c:formatCode>General</c:formatCode>
                <c:ptCount val="11"/>
                <c:pt idx="0">
                  <c:v>26.0989</c:v>
                </c:pt>
                <c:pt idx="1">
                  <c:v>26.5168</c:v>
                </c:pt>
                <c:pt idx="2">
                  <c:v>26.3933</c:v>
                </c:pt>
                <c:pt idx="3">
                  <c:v>26.299499999999998</c:v>
                </c:pt>
                <c:pt idx="4">
                  <c:v>26.031400000000001</c:v>
                </c:pt>
                <c:pt idx="5">
                  <c:v>28.8109</c:v>
                </c:pt>
                <c:pt idx="6">
                  <c:v>26.0273</c:v>
                </c:pt>
                <c:pt idx="7">
                  <c:v>26.0501</c:v>
                </c:pt>
                <c:pt idx="8">
                  <c:v>28.091100000000001</c:v>
                </c:pt>
                <c:pt idx="9">
                  <c:v>29.813500000000001</c:v>
                </c:pt>
                <c:pt idx="10">
                  <c:v>29.854600000000001</c:v>
                </c:pt>
              </c:numCache>
            </c:numRef>
          </c:val>
          <c:extLst>
            <c:ext xmlns:c16="http://schemas.microsoft.com/office/drawing/2014/chart" uri="{C3380CC4-5D6E-409C-BE32-E72D297353CC}">
              <c16:uniqueId val="{00000002-8966-490E-80D6-EB952F934C03}"/>
            </c:ext>
          </c:extLst>
        </c:ser>
        <c:ser>
          <c:idx val="3"/>
          <c:order val="3"/>
          <c:tx>
            <c:strRef>
              <c:f>Sheet1!$E$1</c:f>
              <c:strCache>
                <c:ptCount val="1"/>
                <c:pt idx="0">
                  <c:v>DOLL</c:v>
                </c:pt>
              </c:strCache>
            </c:strRef>
          </c:tx>
          <c:spPr>
            <a:solidFill>
              <a:schemeClr val="accent4"/>
            </a:solidFill>
            <a:ln>
              <a:noFill/>
            </a:ln>
            <a:effectLst/>
          </c:spPr>
          <c:invertIfNegative val="0"/>
          <c:dLbls>
            <c:dLbl>
              <c:idx val="1"/>
              <c:layout/>
              <c:tx>
                <c:rich>
                  <a:bodyPr/>
                  <a:lstStyle/>
                  <a:p>
                    <a:fld id="{D6C62948-471D-48A6-AC25-46B5844EB353}" type="VALUE">
                      <a:rPr lang="en-US" sz="1200" b="1">
                        <a:solidFill>
                          <a:schemeClr val="accent4">
                            <a:lumMod val="75000"/>
                          </a:schemeClr>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A-8966-490E-80D6-EB952F934C03}"/>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Sheet1!$E$2:$E$12</c:f>
              <c:numCache>
                <c:formatCode>General</c:formatCode>
                <c:ptCount val="11"/>
                <c:pt idx="0">
                  <c:v>25.5642</c:v>
                </c:pt>
                <c:pt idx="1">
                  <c:v>26.591200000000001</c:v>
                </c:pt>
                <c:pt idx="2">
                  <c:v>26.443100000000001</c:v>
                </c:pt>
                <c:pt idx="3">
                  <c:v>25.8931</c:v>
                </c:pt>
                <c:pt idx="4">
                  <c:v>24.254000000000001</c:v>
                </c:pt>
                <c:pt idx="5">
                  <c:v>25.251100000000001</c:v>
                </c:pt>
                <c:pt idx="6">
                  <c:v>25.390499999999999</c:v>
                </c:pt>
                <c:pt idx="7">
                  <c:v>26.428999999999998</c:v>
                </c:pt>
                <c:pt idx="8">
                  <c:v>25.2699</c:v>
                </c:pt>
                <c:pt idx="9">
                  <c:v>25.234400000000001</c:v>
                </c:pt>
                <c:pt idx="10">
                  <c:v>25.2196</c:v>
                </c:pt>
              </c:numCache>
            </c:numRef>
          </c:val>
          <c:extLst>
            <c:ext xmlns:c16="http://schemas.microsoft.com/office/drawing/2014/chart" uri="{C3380CC4-5D6E-409C-BE32-E72D297353CC}">
              <c16:uniqueId val="{00000003-8966-490E-80D6-EB952F934C03}"/>
            </c:ext>
          </c:extLst>
        </c:ser>
        <c:ser>
          <c:idx val="4"/>
          <c:order val="4"/>
          <c:tx>
            <c:strRef>
              <c:f>Sheet1!$F$1</c:f>
              <c:strCache>
                <c:ptCount val="1"/>
                <c:pt idx="0">
                  <c:v>JUG</c:v>
                </c:pt>
              </c:strCache>
            </c:strRef>
          </c:tx>
          <c:spPr>
            <a:solidFill>
              <a:schemeClr val="accent5"/>
            </a:solidFill>
            <a:ln>
              <a:noFill/>
            </a:ln>
            <a:effectLst/>
          </c:spPr>
          <c:invertIfNegative val="0"/>
          <c:dLbls>
            <c:dLbl>
              <c:idx val="0"/>
              <c:layout/>
              <c:tx>
                <c:rich>
                  <a:bodyPr/>
                  <a:lstStyle/>
                  <a:p>
                    <a:fld id="{C2A970B9-7980-4399-A016-AAECF2954ADC}" type="VALUE">
                      <a:rPr lang="en-US" sz="1200" b="1">
                        <a:solidFill>
                          <a:schemeClr val="accent5"/>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B-8966-490E-80D6-EB952F934C03}"/>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Sheet1!$F$2:$F$12</c:f>
              <c:numCache>
                <c:formatCode>General</c:formatCode>
                <c:ptCount val="11"/>
                <c:pt idx="0">
                  <c:v>26.230399999999999</c:v>
                </c:pt>
                <c:pt idx="1">
                  <c:v>24.6678</c:v>
                </c:pt>
                <c:pt idx="2">
                  <c:v>25.052299999999999</c:v>
                </c:pt>
                <c:pt idx="3">
                  <c:v>26.1937</c:v>
                </c:pt>
                <c:pt idx="4">
                  <c:v>24.088100000000001</c:v>
                </c:pt>
                <c:pt idx="5">
                  <c:v>23.991599999999998</c:v>
                </c:pt>
                <c:pt idx="6">
                  <c:v>23.9939</c:v>
                </c:pt>
                <c:pt idx="7">
                  <c:v>24.201899999999998</c:v>
                </c:pt>
                <c:pt idx="8">
                  <c:v>23.9998</c:v>
                </c:pt>
                <c:pt idx="9">
                  <c:v>23.9893</c:v>
                </c:pt>
                <c:pt idx="10">
                  <c:v>23.973299999999998</c:v>
                </c:pt>
              </c:numCache>
            </c:numRef>
          </c:val>
          <c:extLst>
            <c:ext xmlns:c16="http://schemas.microsoft.com/office/drawing/2014/chart" uri="{C3380CC4-5D6E-409C-BE32-E72D297353CC}">
              <c16:uniqueId val="{00000004-8966-490E-80D6-EB952F934C03}"/>
            </c:ext>
          </c:extLst>
        </c:ser>
        <c:dLbls>
          <c:dLblPos val="outEnd"/>
          <c:showLegendKey val="0"/>
          <c:showVal val="1"/>
          <c:showCatName val="0"/>
          <c:showSerName val="0"/>
          <c:showPercent val="0"/>
          <c:showBubbleSize val="0"/>
        </c:dLbls>
        <c:gapWidth val="444"/>
        <c:overlap val="-90"/>
        <c:axId val="1910650367"/>
        <c:axId val="1910647871"/>
      </c:barChart>
      <c:catAx>
        <c:axId val="19106503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910647871"/>
        <c:crosses val="autoZero"/>
        <c:auto val="1"/>
        <c:lblAlgn val="ctr"/>
        <c:lblOffset val="100"/>
        <c:noMultiLvlLbl val="0"/>
      </c:catAx>
      <c:valAx>
        <c:axId val="1910647871"/>
        <c:scaling>
          <c:orientation val="minMax"/>
        </c:scaling>
        <c:delete val="1"/>
        <c:axPos val="l"/>
        <c:numFmt formatCode="General" sourceLinked="1"/>
        <c:majorTickMark val="none"/>
        <c:minorTickMark val="none"/>
        <c:tickLblPos val="nextTo"/>
        <c:crossAx val="1910650367"/>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smtClean="0"/>
              <a:t>SSIM VALUES</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BOOK</c:v>
                </c:pt>
              </c:strCache>
            </c:strRef>
          </c:tx>
          <c:spPr>
            <a:solidFill>
              <a:schemeClr val="accent1"/>
            </a:solidFill>
            <a:ln>
              <a:noFill/>
            </a:ln>
            <a:effectLst/>
          </c:spPr>
          <c:invertIfNegative val="0"/>
          <c:dLbls>
            <c:dLbl>
              <c:idx val="6"/>
              <c:layout/>
              <c:tx>
                <c:rich>
                  <a:bodyPr/>
                  <a:lstStyle/>
                  <a:p>
                    <a:fld id="{D95A8106-B039-4514-8187-E8C34B0B9887}" type="VALUE">
                      <a:rPr lang="en-US" sz="1200" b="1">
                        <a:solidFill>
                          <a:srgbClr val="C00000"/>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603E-41CC-8A35-581419F5D76D}"/>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Sheet1!$B$2:$B$12</c:f>
              <c:numCache>
                <c:formatCode>General</c:formatCode>
                <c:ptCount val="11"/>
                <c:pt idx="0">
                  <c:v>0.92779999999999996</c:v>
                </c:pt>
                <c:pt idx="1">
                  <c:v>0.92149999999999999</c:v>
                </c:pt>
                <c:pt idx="2">
                  <c:v>0.9264</c:v>
                </c:pt>
                <c:pt idx="3">
                  <c:v>0.92649999999999999</c:v>
                </c:pt>
                <c:pt idx="4">
                  <c:v>0.93899999999999995</c:v>
                </c:pt>
                <c:pt idx="5">
                  <c:v>0.93579999999999997</c:v>
                </c:pt>
                <c:pt idx="6">
                  <c:v>0.94179999999999997</c:v>
                </c:pt>
                <c:pt idx="7">
                  <c:v>0.93100000000000005</c:v>
                </c:pt>
                <c:pt idx="8">
                  <c:v>0.93740000000000001</c:v>
                </c:pt>
                <c:pt idx="9">
                  <c:v>0.93500000000000005</c:v>
                </c:pt>
                <c:pt idx="10">
                  <c:v>0.93269999999999997</c:v>
                </c:pt>
              </c:numCache>
            </c:numRef>
          </c:val>
          <c:extLst>
            <c:ext xmlns:c16="http://schemas.microsoft.com/office/drawing/2014/chart" uri="{C3380CC4-5D6E-409C-BE32-E72D297353CC}">
              <c16:uniqueId val="{00000000-603E-41CC-8A35-581419F5D76D}"/>
            </c:ext>
          </c:extLst>
        </c:ser>
        <c:ser>
          <c:idx val="1"/>
          <c:order val="1"/>
          <c:tx>
            <c:strRef>
              <c:f>Sheet1!$C$1</c:f>
              <c:strCache>
                <c:ptCount val="1"/>
                <c:pt idx="0">
                  <c:v>CLOCK</c:v>
                </c:pt>
              </c:strCache>
            </c:strRef>
          </c:tx>
          <c:spPr>
            <a:solidFill>
              <a:schemeClr val="accent2"/>
            </a:solidFill>
            <a:ln>
              <a:noFill/>
            </a:ln>
            <a:effectLst/>
          </c:spPr>
          <c:invertIfNegative val="0"/>
          <c:dLbls>
            <c:dLbl>
              <c:idx val="7"/>
              <c:layout/>
              <c:tx>
                <c:rich>
                  <a:bodyPr/>
                  <a:lstStyle/>
                  <a:p>
                    <a:fld id="{404208C3-785F-408B-A5B0-89C090B27EC4}" type="VALUE">
                      <a:rPr lang="en-US" sz="1200" b="1">
                        <a:solidFill>
                          <a:schemeClr val="accent2"/>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6-603E-41CC-8A35-581419F5D76D}"/>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Sheet1!$C$2:$C$12</c:f>
              <c:numCache>
                <c:formatCode>General</c:formatCode>
                <c:ptCount val="11"/>
                <c:pt idx="0">
                  <c:v>0.88829999999999998</c:v>
                </c:pt>
                <c:pt idx="1">
                  <c:v>0.90629999999999999</c:v>
                </c:pt>
                <c:pt idx="2">
                  <c:v>0.90159999999999996</c:v>
                </c:pt>
                <c:pt idx="3">
                  <c:v>0.90439999999999998</c:v>
                </c:pt>
                <c:pt idx="4">
                  <c:v>0.90169999999999995</c:v>
                </c:pt>
                <c:pt idx="5">
                  <c:v>0.90790000000000004</c:v>
                </c:pt>
                <c:pt idx="6">
                  <c:v>0.89949999999999997</c:v>
                </c:pt>
                <c:pt idx="7">
                  <c:v>0.90969999999999995</c:v>
                </c:pt>
                <c:pt idx="8">
                  <c:v>0.90790000000000004</c:v>
                </c:pt>
                <c:pt idx="9">
                  <c:v>0.90790000000000004</c:v>
                </c:pt>
                <c:pt idx="10">
                  <c:v>0.90790000000000004</c:v>
                </c:pt>
              </c:numCache>
            </c:numRef>
          </c:val>
          <c:extLst>
            <c:ext xmlns:c16="http://schemas.microsoft.com/office/drawing/2014/chart" uri="{C3380CC4-5D6E-409C-BE32-E72D297353CC}">
              <c16:uniqueId val="{00000001-603E-41CC-8A35-581419F5D76D}"/>
            </c:ext>
          </c:extLst>
        </c:ser>
        <c:ser>
          <c:idx val="2"/>
          <c:order val="2"/>
          <c:tx>
            <c:strRef>
              <c:f>Sheet1!$D$1</c:f>
              <c:strCache>
                <c:ptCount val="1"/>
                <c:pt idx="0">
                  <c:v>DISK</c:v>
                </c:pt>
              </c:strCache>
            </c:strRef>
          </c:tx>
          <c:spPr>
            <a:solidFill>
              <a:schemeClr val="accent3"/>
            </a:solidFill>
            <a:ln>
              <a:noFill/>
            </a:ln>
            <a:effectLst/>
          </c:spPr>
          <c:invertIfNegative val="0"/>
          <c:dLbls>
            <c:dLbl>
              <c:idx val="10"/>
              <c:layout/>
              <c:tx>
                <c:rich>
                  <a:bodyPr/>
                  <a:lstStyle/>
                  <a:p>
                    <a:fld id="{2C40866C-B173-4332-AA19-715B9354A32F}" type="VALUE">
                      <a:rPr lang="en-US" sz="1200" b="1">
                        <a:solidFill>
                          <a:schemeClr val="accent3">
                            <a:lumMod val="75000"/>
                          </a:schemeClr>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603E-41CC-8A35-581419F5D76D}"/>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Sheet1!$D$2:$D$12</c:f>
              <c:numCache>
                <c:formatCode>General</c:formatCode>
                <c:ptCount val="11"/>
                <c:pt idx="0">
                  <c:v>0.87019999999999997</c:v>
                </c:pt>
                <c:pt idx="1">
                  <c:v>0.87590000000000001</c:v>
                </c:pt>
                <c:pt idx="2">
                  <c:v>0.87539999999999996</c:v>
                </c:pt>
                <c:pt idx="3">
                  <c:v>0.87690000000000001</c:v>
                </c:pt>
                <c:pt idx="4">
                  <c:v>0.86109999999999998</c:v>
                </c:pt>
                <c:pt idx="5">
                  <c:v>0.9113</c:v>
                </c:pt>
                <c:pt idx="6">
                  <c:v>0.86699999999999999</c:v>
                </c:pt>
                <c:pt idx="7">
                  <c:v>0.86009999999999998</c:v>
                </c:pt>
                <c:pt idx="8">
                  <c:v>0.9012</c:v>
                </c:pt>
                <c:pt idx="9">
                  <c:v>0.92300000000000004</c:v>
                </c:pt>
                <c:pt idx="10">
                  <c:v>0.92579999999999996</c:v>
                </c:pt>
              </c:numCache>
            </c:numRef>
          </c:val>
          <c:extLst>
            <c:ext xmlns:c16="http://schemas.microsoft.com/office/drawing/2014/chart" uri="{C3380CC4-5D6E-409C-BE32-E72D297353CC}">
              <c16:uniqueId val="{00000002-603E-41CC-8A35-581419F5D76D}"/>
            </c:ext>
          </c:extLst>
        </c:ser>
        <c:ser>
          <c:idx val="3"/>
          <c:order val="3"/>
          <c:tx>
            <c:strRef>
              <c:f>Sheet1!$E$1</c:f>
              <c:strCache>
                <c:ptCount val="1"/>
                <c:pt idx="0">
                  <c:v>DOLL</c:v>
                </c:pt>
              </c:strCache>
            </c:strRef>
          </c:tx>
          <c:spPr>
            <a:solidFill>
              <a:schemeClr val="accent4"/>
            </a:solidFill>
            <a:ln>
              <a:noFill/>
            </a:ln>
            <a:effectLst/>
          </c:spPr>
          <c:invertIfNegative val="0"/>
          <c:dLbls>
            <c:dLbl>
              <c:idx val="1"/>
              <c:layout/>
              <c:tx>
                <c:rich>
                  <a:bodyPr/>
                  <a:lstStyle/>
                  <a:p>
                    <a:fld id="{51545ED9-B637-4951-9D97-E70E46261089}" type="VALUE">
                      <a:rPr lang="en-US" sz="1200" b="1" i="0">
                        <a:solidFill>
                          <a:schemeClr val="bg2">
                            <a:lumMod val="25000"/>
                          </a:schemeClr>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8-603E-41CC-8A35-581419F5D76D}"/>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Sheet1!$E$2:$E$12</c:f>
              <c:numCache>
                <c:formatCode>General</c:formatCode>
                <c:ptCount val="11"/>
                <c:pt idx="0">
                  <c:v>0.85450000000000004</c:v>
                </c:pt>
                <c:pt idx="1">
                  <c:v>0.87360000000000004</c:v>
                </c:pt>
                <c:pt idx="2">
                  <c:v>0.87319999999999998</c:v>
                </c:pt>
                <c:pt idx="3">
                  <c:v>0.86209999999999998</c:v>
                </c:pt>
                <c:pt idx="4">
                  <c:v>0.86850000000000005</c:v>
                </c:pt>
                <c:pt idx="5">
                  <c:v>0.84540000000000004</c:v>
                </c:pt>
                <c:pt idx="6">
                  <c:v>0.86040000000000005</c:v>
                </c:pt>
                <c:pt idx="7">
                  <c:v>0.86209999999999998</c:v>
                </c:pt>
                <c:pt idx="8">
                  <c:v>0.84709999999999996</c:v>
                </c:pt>
                <c:pt idx="9">
                  <c:v>0.84409999999999996</c:v>
                </c:pt>
                <c:pt idx="10">
                  <c:v>0.84340000000000004</c:v>
                </c:pt>
              </c:numCache>
            </c:numRef>
          </c:val>
          <c:extLst>
            <c:ext xmlns:c16="http://schemas.microsoft.com/office/drawing/2014/chart" uri="{C3380CC4-5D6E-409C-BE32-E72D297353CC}">
              <c16:uniqueId val="{00000003-603E-41CC-8A35-581419F5D76D}"/>
            </c:ext>
          </c:extLst>
        </c:ser>
        <c:ser>
          <c:idx val="4"/>
          <c:order val="4"/>
          <c:tx>
            <c:strRef>
              <c:f>Sheet1!$F$1</c:f>
              <c:strCache>
                <c:ptCount val="1"/>
                <c:pt idx="0">
                  <c:v>JUG</c:v>
                </c:pt>
              </c:strCache>
            </c:strRef>
          </c:tx>
          <c:spPr>
            <a:solidFill>
              <a:schemeClr val="accent5"/>
            </a:solidFill>
            <a:ln>
              <a:noFill/>
            </a:ln>
            <a:effectLst/>
          </c:spPr>
          <c:invertIfNegative val="0"/>
          <c:dLbls>
            <c:dLbl>
              <c:idx val="1"/>
              <c:layout/>
              <c:tx>
                <c:rich>
                  <a:bodyPr/>
                  <a:lstStyle/>
                  <a:p>
                    <a:fld id="{3881C06D-CE70-4FD4-A745-6654D528440B}" type="VALUE">
                      <a:rPr lang="en-US" sz="1200" b="1">
                        <a:solidFill>
                          <a:schemeClr val="accent5"/>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9-603E-41CC-8A35-581419F5D76D}"/>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Sheet1!$A$2:$A$12</c:f>
              <c:strCache>
                <c:ptCount val="11"/>
                <c:pt idx="0">
                  <c:v>Only SVD</c:v>
                </c:pt>
                <c:pt idx="1">
                  <c:v>SVD+CV (-1 to 1)</c:v>
                </c:pt>
                <c:pt idx="2">
                  <c:v>SVD+CV (1) (cltrans)</c:v>
                </c:pt>
                <c:pt idx="3">
                  <c:v>SVD+CV (2) (rectrans)</c:v>
                </c:pt>
                <c:pt idx="4">
                  <c:v>SVD+CV (4) (-7 to 7)</c:v>
                </c:pt>
                <c:pt idx="5">
                  <c:v>SVD+CV (3) (-17 to 17)</c:v>
                </c:pt>
                <c:pt idx="6">
                  <c:v>SVD+CV (5) (-11 to 11)</c:v>
                </c:pt>
                <c:pt idx="7">
                  <c:v>SVD+CV (6) (-3 to 3)</c:v>
                </c:pt>
                <c:pt idx="8">
                  <c:v>SVD+CV (7) (-16 to 16)</c:v>
                </c:pt>
                <c:pt idx="9">
                  <c:v>SVD+CV (8) (-18 to 18)</c:v>
                </c:pt>
                <c:pt idx="10">
                  <c:v>SVD+CV (9) (-19 to 19)</c:v>
                </c:pt>
              </c:strCache>
            </c:strRef>
          </c:cat>
          <c:val>
            <c:numRef>
              <c:f>Sheet1!$F$2:$F$12</c:f>
              <c:numCache>
                <c:formatCode>General</c:formatCode>
                <c:ptCount val="11"/>
                <c:pt idx="0">
                  <c:v>0.83430000000000004</c:v>
                </c:pt>
                <c:pt idx="1">
                  <c:v>0.84830000000000005</c:v>
                </c:pt>
                <c:pt idx="2">
                  <c:v>0.84719999999999995</c:v>
                </c:pt>
                <c:pt idx="3">
                  <c:v>0.84289999999999998</c:v>
                </c:pt>
                <c:pt idx="4">
                  <c:v>0.84760000000000002</c:v>
                </c:pt>
                <c:pt idx="5">
                  <c:v>0.83819999999999995</c:v>
                </c:pt>
                <c:pt idx="6">
                  <c:v>0.84089999999999998</c:v>
                </c:pt>
                <c:pt idx="7">
                  <c:v>0.84460000000000002</c:v>
                </c:pt>
                <c:pt idx="8">
                  <c:v>0.83760000000000001</c:v>
                </c:pt>
                <c:pt idx="9">
                  <c:v>0.83860000000000001</c:v>
                </c:pt>
                <c:pt idx="10">
                  <c:v>0.8377</c:v>
                </c:pt>
              </c:numCache>
            </c:numRef>
          </c:val>
          <c:extLst>
            <c:ext xmlns:c16="http://schemas.microsoft.com/office/drawing/2014/chart" uri="{C3380CC4-5D6E-409C-BE32-E72D297353CC}">
              <c16:uniqueId val="{00000004-603E-41CC-8A35-581419F5D76D}"/>
            </c:ext>
          </c:extLst>
        </c:ser>
        <c:dLbls>
          <c:dLblPos val="outEnd"/>
          <c:showLegendKey val="0"/>
          <c:showVal val="1"/>
          <c:showCatName val="0"/>
          <c:showSerName val="0"/>
          <c:showPercent val="0"/>
          <c:showBubbleSize val="0"/>
        </c:dLbls>
        <c:gapWidth val="444"/>
        <c:overlap val="-90"/>
        <c:axId val="1910639551"/>
        <c:axId val="1910641215"/>
      </c:barChart>
      <c:catAx>
        <c:axId val="19106395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910641215"/>
        <c:crosses val="autoZero"/>
        <c:auto val="1"/>
        <c:lblAlgn val="ctr"/>
        <c:lblOffset val="100"/>
        <c:noMultiLvlLbl val="0"/>
      </c:catAx>
      <c:valAx>
        <c:axId val="1910641215"/>
        <c:scaling>
          <c:orientation val="minMax"/>
        </c:scaling>
        <c:delete val="1"/>
        <c:axPos val="l"/>
        <c:numFmt formatCode="General" sourceLinked="1"/>
        <c:majorTickMark val="none"/>
        <c:minorTickMark val="none"/>
        <c:tickLblPos val="nextTo"/>
        <c:crossAx val="1910639551"/>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smtClean="0"/>
              <a:t>PSNR</a:t>
            </a:r>
            <a:r>
              <a:rPr lang="en-US" baseline="0" dirty="0" smtClean="0"/>
              <a:t> AVERAGE </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µ</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dPt>
            <c:idx val="9"/>
            <c:invertIfNegative val="0"/>
            <c:bubble3D val="0"/>
            <c:spPr>
              <a:solidFill>
                <a:schemeClr val="accent2">
                  <a:lumMod val="75000"/>
                </a:schemeClr>
              </a:soli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3-EA24-42A6-98B0-BFCE9D08D95C}"/>
              </c:ext>
            </c:extLst>
          </c:dPt>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26.3977</c:v>
                </c:pt>
                <c:pt idx="1">
                  <c:v>26.185400000000001</c:v>
                </c:pt>
                <c:pt idx="2">
                  <c:v>26.549800000000001</c:v>
                </c:pt>
                <c:pt idx="3">
                  <c:v>26.606200000000001</c:v>
                </c:pt>
                <c:pt idx="4">
                  <c:v>25.839200000000002</c:v>
                </c:pt>
                <c:pt idx="5">
                  <c:v>26.884799999999998</c:v>
                </c:pt>
                <c:pt idx="6">
                  <c:v>26.2989</c:v>
                </c:pt>
                <c:pt idx="7">
                  <c:v>26.160900000000002</c:v>
                </c:pt>
                <c:pt idx="8">
                  <c:v>26.7912</c:v>
                </c:pt>
                <c:pt idx="9">
                  <c:v>27.0762</c:v>
                </c:pt>
                <c:pt idx="10">
                  <c:v>27.0367</c:v>
                </c:pt>
              </c:numCache>
            </c:numRef>
          </c:val>
          <c:extLst>
            <c:ext xmlns:c16="http://schemas.microsoft.com/office/drawing/2014/chart" uri="{C3380CC4-5D6E-409C-BE32-E72D297353CC}">
              <c16:uniqueId val="{00000000-EA24-42A6-98B0-BFCE9D08D95C}"/>
            </c:ext>
          </c:extLst>
        </c:ser>
        <c:dLbls>
          <c:showLegendKey val="0"/>
          <c:showVal val="0"/>
          <c:showCatName val="0"/>
          <c:showSerName val="0"/>
          <c:showPercent val="0"/>
          <c:showBubbleSize val="0"/>
        </c:dLbls>
        <c:gapWidth val="100"/>
        <c:overlap val="-24"/>
        <c:axId val="1765269983"/>
        <c:axId val="1765267487"/>
      </c:barChart>
      <c:catAx>
        <c:axId val="176526998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5267487"/>
        <c:crosses val="autoZero"/>
        <c:auto val="1"/>
        <c:lblAlgn val="ctr"/>
        <c:lblOffset val="100"/>
        <c:noMultiLvlLbl val="0"/>
      </c:catAx>
      <c:valAx>
        <c:axId val="1765267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526998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smtClean="0"/>
              <a:t>PSNR</a:t>
            </a:r>
            <a:r>
              <a:rPr lang="en-IN" baseline="0" dirty="0" smtClean="0"/>
              <a:t> STANDARD DEVIATION</a:t>
            </a:r>
            <a:endParaRPr lang="el-GR"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σ</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dPt>
            <c:idx val="9"/>
            <c:invertIfNegative val="0"/>
            <c:bubble3D val="0"/>
            <c:spPr>
              <a:solidFill>
                <a:schemeClr val="accent2">
                  <a:lumMod val="75000"/>
                </a:schemeClr>
              </a:soli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3-575D-483F-9986-215412855C0B}"/>
              </c:ext>
            </c:extLst>
          </c:dPt>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0.80879999999999996</c:v>
                </c:pt>
                <c:pt idx="1">
                  <c:v>0.98109999999999997</c:v>
                </c:pt>
                <c:pt idx="2">
                  <c:v>1.0441</c:v>
                </c:pt>
                <c:pt idx="3">
                  <c:v>0.67800000000000005</c:v>
                </c:pt>
                <c:pt idx="4">
                  <c:v>1.8178000000000001</c:v>
                </c:pt>
                <c:pt idx="5">
                  <c:v>2.1337999999999999</c:v>
                </c:pt>
                <c:pt idx="6">
                  <c:v>1.8426</c:v>
                </c:pt>
                <c:pt idx="7">
                  <c:v>1.2567999999999999</c:v>
                </c:pt>
                <c:pt idx="8">
                  <c:v>2.0329000000000002</c:v>
                </c:pt>
                <c:pt idx="9">
                  <c:v>2.3919000000000001</c:v>
                </c:pt>
                <c:pt idx="10">
                  <c:v>2.3858000000000001</c:v>
                </c:pt>
              </c:numCache>
            </c:numRef>
          </c:val>
          <c:extLst>
            <c:ext xmlns:c16="http://schemas.microsoft.com/office/drawing/2014/chart" uri="{C3380CC4-5D6E-409C-BE32-E72D297353CC}">
              <c16:uniqueId val="{00000000-575D-483F-9986-215412855C0B}"/>
            </c:ext>
          </c:extLst>
        </c:ser>
        <c:dLbls>
          <c:showLegendKey val="0"/>
          <c:showVal val="0"/>
          <c:showCatName val="0"/>
          <c:showSerName val="0"/>
          <c:showPercent val="0"/>
          <c:showBubbleSize val="0"/>
        </c:dLbls>
        <c:gapWidth val="100"/>
        <c:overlap val="-24"/>
        <c:axId val="1768298991"/>
        <c:axId val="1768289423"/>
      </c:barChart>
      <c:catAx>
        <c:axId val="176829899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8289423"/>
        <c:crosses val="autoZero"/>
        <c:auto val="1"/>
        <c:lblAlgn val="ctr"/>
        <c:lblOffset val="100"/>
        <c:noMultiLvlLbl val="0"/>
      </c:catAx>
      <c:valAx>
        <c:axId val="1768289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829899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smtClean="0"/>
              <a:t>SSIM</a:t>
            </a:r>
            <a:r>
              <a:rPr lang="en-US" baseline="0" dirty="0" smtClean="0"/>
              <a:t> AVERAGE</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µ</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dPt>
            <c:idx val="10"/>
            <c:invertIfNegative val="0"/>
            <c:bubble3D val="0"/>
            <c:spPr>
              <a:solidFill>
                <a:schemeClr val="accent2">
                  <a:lumMod val="75000"/>
                </a:schemeClr>
              </a:soli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3-0569-46F7-B218-03FFD107EEB2}"/>
              </c:ext>
            </c:extLst>
          </c:dPt>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0.875</c:v>
                </c:pt>
                <c:pt idx="1">
                  <c:v>0.8851</c:v>
                </c:pt>
                <c:pt idx="2">
                  <c:v>0.88480000000000003</c:v>
                </c:pt>
                <c:pt idx="3">
                  <c:v>0.88260000000000005</c:v>
                </c:pt>
                <c:pt idx="4">
                  <c:v>0.88360000000000005</c:v>
                </c:pt>
                <c:pt idx="5">
                  <c:v>0.88770000000000004</c:v>
                </c:pt>
                <c:pt idx="6">
                  <c:v>0.88190000000000002</c:v>
                </c:pt>
                <c:pt idx="7">
                  <c:v>0.88270000000000004</c:v>
                </c:pt>
                <c:pt idx="8">
                  <c:v>0.88619999999999999</c:v>
                </c:pt>
                <c:pt idx="9">
                  <c:v>0.88970000000000005</c:v>
                </c:pt>
                <c:pt idx="10">
                  <c:v>0.88990000000000002</c:v>
                </c:pt>
              </c:numCache>
            </c:numRef>
          </c:val>
          <c:extLst>
            <c:ext xmlns:c16="http://schemas.microsoft.com/office/drawing/2014/chart" uri="{C3380CC4-5D6E-409C-BE32-E72D297353CC}">
              <c16:uniqueId val="{00000000-0569-46F7-B218-03FFD107EEB2}"/>
            </c:ext>
          </c:extLst>
        </c:ser>
        <c:dLbls>
          <c:showLegendKey val="0"/>
          <c:showVal val="0"/>
          <c:showCatName val="0"/>
          <c:showSerName val="0"/>
          <c:showPercent val="0"/>
          <c:showBubbleSize val="0"/>
        </c:dLbls>
        <c:gapWidth val="100"/>
        <c:overlap val="-24"/>
        <c:axId val="1549654735"/>
        <c:axId val="1549657647"/>
      </c:barChart>
      <c:catAx>
        <c:axId val="154965473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9657647"/>
        <c:crosses val="autoZero"/>
        <c:auto val="1"/>
        <c:lblAlgn val="ctr"/>
        <c:lblOffset val="100"/>
        <c:noMultiLvlLbl val="0"/>
      </c:catAx>
      <c:valAx>
        <c:axId val="1549657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965473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smtClean="0"/>
              <a:t>SSIM</a:t>
            </a:r>
            <a:r>
              <a:rPr lang="en-IN" baseline="0" dirty="0" smtClean="0"/>
              <a:t> STANDARD DEVIATION</a:t>
            </a:r>
            <a:endParaRPr lang="el-GR"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σ</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dPt>
            <c:idx val="10"/>
            <c:invertIfNegative val="0"/>
            <c:bubble3D val="0"/>
            <c:spPr>
              <a:solidFill>
                <a:schemeClr val="accent2">
                  <a:lumMod val="75000"/>
                </a:schemeClr>
              </a:soli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3-4E3E-4983-9B38-AEF383DF2FF4}"/>
              </c:ext>
            </c:extLst>
          </c:dPt>
          <c:cat>
            <c:numRef>
              <c:f>Sheet1!$A$2:$A$12</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Sheet1!$B$2:$B$12</c:f>
              <c:numCache>
                <c:formatCode>General</c:formatCode>
                <c:ptCount val="11"/>
                <c:pt idx="0">
                  <c:v>3.56E-2</c:v>
                </c:pt>
                <c:pt idx="1">
                  <c:v>2.8899999999999999E-2</c:v>
                </c:pt>
                <c:pt idx="2">
                  <c:v>3.0200000000000001E-2</c:v>
                </c:pt>
                <c:pt idx="3">
                  <c:v>3.3300000000000003E-2</c:v>
                </c:pt>
                <c:pt idx="4">
                  <c:v>3.6799999999999999E-2</c:v>
                </c:pt>
                <c:pt idx="5">
                  <c:v>4.3400000000000001E-2</c:v>
                </c:pt>
                <c:pt idx="6">
                  <c:v>3.9600000000000003E-2</c:v>
                </c:pt>
                <c:pt idx="7">
                  <c:v>3.6200000000000003E-2</c:v>
                </c:pt>
                <c:pt idx="8">
                  <c:v>4.2500000000000003E-2</c:v>
                </c:pt>
                <c:pt idx="9">
                  <c:v>4.5199999999999997E-2</c:v>
                </c:pt>
                <c:pt idx="10">
                  <c:v>4.58E-2</c:v>
                </c:pt>
              </c:numCache>
            </c:numRef>
          </c:val>
          <c:extLst>
            <c:ext xmlns:c16="http://schemas.microsoft.com/office/drawing/2014/chart" uri="{C3380CC4-5D6E-409C-BE32-E72D297353CC}">
              <c16:uniqueId val="{00000000-4E3E-4983-9B38-AEF383DF2FF4}"/>
            </c:ext>
          </c:extLst>
        </c:ser>
        <c:dLbls>
          <c:showLegendKey val="0"/>
          <c:showVal val="0"/>
          <c:showCatName val="0"/>
          <c:showSerName val="0"/>
          <c:showPercent val="0"/>
          <c:showBubbleSize val="0"/>
        </c:dLbls>
        <c:gapWidth val="100"/>
        <c:overlap val="-24"/>
        <c:axId val="1661573615"/>
        <c:axId val="1661564463"/>
      </c:barChart>
      <c:catAx>
        <c:axId val="16615736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1564463"/>
        <c:crosses val="autoZero"/>
        <c:auto val="1"/>
        <c:lblAlgn val="ctr"/>
        <c:lblOffset val="100"/>
        <c:noMultiLvlLbl val="0"/>
      </c:catAx>
      <c:valAx>
        <c:axId val="1661564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157361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igital_image" TargetMode="External"/><Relationship Id="rId2" Type="http://schemas.openxmlformats.org/officeDocument/2006/relationships/hyperlink" Target="https://en.wikipedia.org/wiki/Image_fusion" TargetMode="External"/><Relationship Id="rId1" Type="http://schemas.openxmlformats.org/officeDocument/2006/relationships/slideLayout" Target="../slideLayouts/slideLayout2.xml"/><Relationship Id="rId6" Type="http://schemas.openxmlformats.org/officeDocument/2006/relationships/hyperlink" Target="https://en.wikipedia.org/wiki/Singular-value_decomposition" TargetMode="External"/><Relationship Id="rId5" Type="http://schemas.openxmlformats.org/officeDocument/2006/relationships/hyperlink" Target="https://en.wikipedia.org/wiki/Raster_graphics" TargetMode="External"/><Relationship Id="rId4" Type="http://schemas.openxmlformats.org/officeDocument/2006/relationships/hyperlink" Target="https://en.wikipedia.org/wiki/Vector_graph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607423"/>
            <a:ext cx="8915399" cy="2262781"/>
          </a:xfrm>
        </p:spPr>
        <p:txBody>
          <a:bodyPr/>
          <a:lstStyle/>
          <a:p>
            <a:r>
              <a:rPr lang="en-IN" dirty="0" smtClean="0"/>
              <a:t>Multi-focus Image Fusion</a:t>
            </a:r>
            <a:endParaRPr lang="en-IN" dirty="0"/>
          </a:p>
        </p:txBody>
      </p:sp>
      <p:sp>
        <p:nvSpPr>
          <p:cNvPr id="3" name="Subtitle 2"/>
          <p:cNvSpPr>
            <a:spLocks noGrp="1"/>
          </p:cNvSpPr>
          <p:nvPr>
            <p:ph type="subTitle" idx="1"/>
          </p:nvPr>
        </p:nvSpPr>
        <p:spPr>
          <a:xfrm>
            <a:off x="2589211" y="2870204"/>
            <a:ext cx="8915399" cy="1126283"/>
          </a:xfrm>
        </p:spPr>
        <p:txBody>
          <a:bodyPr/>
          <a:lstStyle/>
          <a:p>
            <a:r>
              <a:rPr lang="en-IN" b="1" dirty="0" smtClean="0"/>
              <a:t>Using Singular Value Decomposition(SVD) in DCT Domain</a:t>
            </a:r>
            <a:endParaRPr lang="en-IN" b="1" dirty="0"/>
          </a:p>
        </p:txBody>
      </p:sp>
      <p:sp>
        <p:nvSpPr>
          <p:cNvPr id="4" name="Subtitle 2"/>
          <p:cNvSpPr txBox="1">
            <a:spLocks/>
          </p:cNvSpPr>
          <p:nvPr/>
        </p:nvSpPr>
        <p:spPr>
          <a:xfrm>
            <a:off x="1946367" y="3745057"/>
            <a:ext cx="8948056" cy="277585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IN" dirty="0" smtClean="0"/>
              <a:t>Akshay Dobariya (16JE001934)</a:t>
            </a:r>
          </a:p>
          <a:p>
            <a:pPr algn="ctr"/>
            <a:r>
              <a:rPr lang="en-IN" dirty="0" smtClean="0"/>
              <a:t> Faculty Mentor: Dr. Arup Kumar Pal</a:t>
            </a:r>
          </a:p>
          <a:p>
            <a:pPr algn="ctr"/>
            <a:r>
              <a:rPr lang="en-IN" dirty="0" smtClean="0"/>
              <a:t>Department Of Computer Science And Engineering</a:t>
            </a:r>
          </a:p>
          <a:p>
            <a:pPr algn="ctr"/>
            <a:r>
              <a:rPr lang="en-IN" dirty="0" smtClean="0"/>
              <a:t>INDIAN INSTITUTE OF TECHNOLOGY (INDIAN SCHOOL OF MINES) DHANBAD </a:t>
            </a:r>
          </a:p>
          <a:p>
            <a:pPr algn="ctr"/>
            <a:endParaRPr lang="en-IN" dirty="0" smtClean="0"/>
          </a:p>
          <a:p>
            <a:pPr algn="ctr"/>
            <a:endParaRPr lang="en-IN" dirty="0" smtClean="0"/>
          </a:p>
        </p:txBody>
      </p:sp>
    </p:spTree>
    <p:extLst>
      <p:ext uri="{BB962C8B-B14F-4D97-AF65-F5344CB8AC3E}">
        <p14:creationId xmlns:p14="http://schemas.microsoft.com/office/powerpoint/2010/main" val="348702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7829" y="670561"/>
            <a:ext cx="10587445" cy="544286"/>
          </a:xfrm>
        </p:spPr>
        <p:txBody>
          <a:bodyPr>
            <a:normAutofit/>
          </a:bodyPr>
          <a:lstStyle/>
          <a:p>
            <a:pPr algn="ctr"/>
            <a:r>
              <a:rPr lang="en-IN" sz="2800" b="1" i="1" dirty="0" smtClean="0"/>
              <a:t>2.3:        Method 3: Rectangular Transform</a:t>
            </a:r>
            <a:endParaRPr lang="en-IN" sz="2800" b="1"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 y="2580489"/>
            <a:ext cx="2677885" cy="29745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293" y="2352113"/>
            <a:ext cx="3322782" cy="337115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191" y="2024743"/>
            <a:ext cx="3805498" cy="4000235"/>
          </a:xfrm>
          <a:prstGeom prst="rect">
            <a:avLst/>
          </a:prstGeom>
        </p:spPr>
      </p:pic>
      <p:sp>
        <p:nvSpPr>
          <p:cNvPr id="8" name="Right Arrow 7"/>
          <p:cNvSpPr/>
          <p:nvPr/>
        </p:nvSpPr>
        <p:spPr>
          <a:xfrm>
            <a:off x="3178397" y="3754236"/>
            <a:ext cx="627017" cy="627017"/>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7415174" y="3759431"/>
            <a:ext cx="627017" cy="627017"/>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663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098" y="196948"/>
            <a:ext cx="9802422" cy="1336430"/>
          </a:xfrm>
        </p:spPr>
        <p:txBody>
          <a:bodyPr/>
          <a:lstStyle/>
          <a:p>
            <a:pPr algn="ctr"/>
            <a:r>
              <a:rPr lang="en-IN" b="1" dirty="0" smtClean="0">
                <a:solidFill>
                  <a:schemeClr val="accent5">
                    <a:lumMod val="75000"/>
                  </a:schemeClr>
                </a:solidFill>
              </a:rPr>
              <a:t>Comparison Between Different methods using </a:t>
            </a:r>
            <a:r>
              <a:rPr lang="en-IN" b="1" dirty="0" smtClean="0">
                <a:solidFill>
                  <a:schemeClr val="accent6">
                    <a:lumMod val="50000"/>
                  </a:schemeClr>
                </a:solidFill>
              </a:rPr>
              <a:t>PSNR</a:t>
            </a:r>
            <a:r>
              <a:rPr lang="en-IN" b="1" dirty="0" smtClean="0">
                <a:solidFill>
                  <a:schemeClr val="accent5">
                    <a:lumMod val="75000"/>
                  </a:schemeClr>
                </a:solidFill>
              </a:rPr>
              <a:t> VALUES</a:t>
            </a:r>
            <a:endParaRPr lang="en-IN" b="1" dirty="0">
              <a:solidFill>
                <a:schemeClr val="accent5">
                  <a:lumMod val="75000"/>
                </a:schemeClr>
              </a:solidFill>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230190465"/>
              </p:ext>
            </p:extLst>
          </p:nvPr>
        </p:nvGraphicFramePr>
        <p:xfrm>
          <a:off x="436098" y="1533379"/>
          <a:ext cx="11422967" cy="5008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24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29716919"/>
              </p:ext>
            </p:extLst>
          </p:nvPr>
        </p:nvGraphicFramePr>
        <p:xfrm>
          <a:off x="622029" y="1533378"/>
          <a:ext cx="11338560" cy="5148775"/>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p:cNvSpPr>
            <a:spLocks noGrp="1"/>
          </p:cNvSpPr>
          <p:nvPr>
            <p:ph type="title"/>
          </p:nvPr>
        </p:nvSpPr>
        <p:spPr>
          <a:xfrm>
            <a:off x="1390098" y="196948"/>
            <a:ext cx="9802422" cy="1336430"/>
          </a:xfrm>
        </p:spPr>
        <p:txBody>
          <a:bodyPr/>
          <a:lstStyle/>
          <a:p>
            <a:pPr algn="ctr"/>
            <a:r>
              <a:rPr lang="en-IN" b="1" dirty="0" smtClean="0">
                <a:solidFill>
                  <a:schemeClr val="accent5">
                    <a:lumMod val="75000"/>
                  </a:schemeClr>
                </a:solidFill>
              </a:rPr>
              <a:t>Comparison Between Different methods using </a:t>
            </a:r>
            <a:r>
              <a:rPr lang="en-IN" b="1" dirty="0" smtClean="0">
                <a:solidFill>
                  <a:schemeClr val="accent6">
                    <a:lumMod val="50000"/>
                  </a:schemeClr>
                </a:solidFill>
              </a:rPr>
              <a:t>SSIM</a:t>
            </a:r>
            <a:r>
              <a:rPr lang="en-IN" b="1" dirty="0" smtClean="0">
                <a:solidFill>
                  <a:schemeClr val="accent5">
                    <a:lumMod val="75000"/>
                  </a:schemeClr>
                </a:solidFill>
              </a:rPr>
              <a:t> VALUES</a:t>
            </a:r>
            <a:endParaRPr lang="en-IN" b="1" dirty="0">
              <a:solidFill>
                <a:schemeClr val="accent5">
                  <a:lumMod val="75000"/>
                </a:schemeClr>
              </a:solidFill>
            </a:endParaRPr>
          </a:p>
        </p:txBody>
      </p:sp>
    </p:spTree>
    <p:extLst>
      <p:ext uri="{BB962C8B-B14F-4D97-AF65-F5344CB8AC3E}">
        <p14:creationId xmlns:p14="http://schemas.microsoft.com/office/powerpoint/2010/main" val="191923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813" y="497500"/>
            <a:ext cx="4159568" cy="1280890"/>
          </a:xfrm>
        </p:spPr>
        <p:txBody>
          <a:bodyPr>
            <a:normAutofit/>
          </a:bodyPr>
          <a:lstStyle/>
          <a:p>
            <a:pPr algn="ctr"/>
            <a:r>
              <a:rPr lang="en-IN" sz="4400" b="1" dirty="0" smtClean="0"/>
              <a:t>CONCLUSION</a:t>
            </a:r>
            <a:endParaRPr lang="en-IN" sz="44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6771299"/>
              </p:ext>
            </p:extLst>
          </p:nvPr>
        </p:nvGraphicFramePr>
        <p:xfrm>
          <a:off x="998806" y="1778391"/>
          <a:ext cx="4979963" cy="22449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3781531473"/>
              </p:ext>
            </p:extLst>
          </p:nvPr>
        </p:nvGraphicFramePr>
        <p:xfrm>
          <a:off x="6738424" y="1778390"/>
          <a:ext cx="4979963" cy="22449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830659203"/>
              </p:ext>
            </p:extLst>
          </p:nvPr>
        </p:nvGraphicFramePr>
        <p:xfrm>
          <a:off x="998806" y="4404025"/>
          <a:ext cx="4979963" cy="22449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extLst>
              <p:ext uri="{D42A27DB-BD31-4B8C-83A1-F6EECF244321}">
                <p14:modId xmlns:p14="http://schemas.microsoft.com/office/powerpoint/2010/main" val="3373763705"/>
              </p:ext>
            </p:extLst>
          </p:nvPr>
        </p:nvGraphicFramePr>
        <p:xfrm>
          <a:off x="6738424" y="4404024"/>
          <a:ext cx="4979963" cy="224496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3389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559" y="558796"/>
            <a:ext cx="8911687" cy="1280890"/>
          </a:xfrm>
        </p:spPr>
        <p:txBody>
          <a:bodyPr>
            <a:normAutofit/>
          </a:bodyPr>
          <a:lstStyle/>
          <a:p>
            <a:r>
              <a:rPr lang="en-IN" sz="4400" b="1" dirty="0" smtClean="0"/>
              <a:t>ACKNOWLEDGEMENTS:</a:t>
            </a:r>
            <a:endParaRPr lang="en-IN" sz="4400" b="1" dirty="0"/>
          </a:p>
        </p:txBody>
      </p:sp>
      <p:sp>
        <p:nvSpPr>
          <p:cNvPr id="3" name="Content Placeholder 2"/>
          <p:cNvSpPr>
            <a:spLocks noGrp="1"/>
          </p:cNvSpPr>
          <p:nvPr>
            <p:ph idx="1"/>
          </p:nvPr>
        </p:nvSpPr>
        <p:spPr>
          <a:xfrm>
            <a:off x="1936069" y="1839686"/>
            <a:ext cx="8915400" cy="2562497"/>
          </a:xfrm>
        </p:spPr>
        <p:txBody>
          <a:bodyPr>
            <a:normAutofit/>
          </a:bodyPr>
          <a:lstStyle/>
          <a:p>
            <a:r>
              <a:rPr lang="en-IN" sz="2200" dirty="0" smtClean="0"/>
              <a:t>Heartiest Thanks to Dr. Arup Kr. Pal </a:t>
            </a:r>
            <a:r>
              <a:rPr lang="en-IN" sz="2200" dirty="0"/>
              <a:t>sir </a:t>
            </a:r>
            <a:r>
              <a:rPr lang="en-IN" sz="2200" dirty="0" smtClean="0"/>
              <a:t>{Assistant </a:t>
            </a:r>
            <a:r>
              <a:rPr lang="en-IN" sz="2200" dirty="0"/>
              <a:t>Professor of Computer </a:t>
            </a:r>
            <a:r>
              <a:rPr lang="en-IN" sz="2200" dirty="0" smtClean="0"/>
              <a:t>Science </a:t>
            </a:r>
            <a:r>
              <a:rPr lang="en-IN" sz="2200" dirty="0"/>
              <a:t>&amp; </a:t>
            </a:r>
            <a:r>
              <a:rPr lang="en-IN" sz="2200" dirty="0" smtClean="0"/>
              <a:t>Engineering , </a:t>
            </a:r>
            <a:r>
              <a:rPr lang="en-IN" sz="2200" dirty="0"/>
              <a:t>Indian Institute of Technology (ISM) </a:t>
            </a:r>
            <a:r>
              <a:rPr lang="en-IN" sz="2200" dirty="0" smtClean="0"/>
              <a:t>Dhanbad.}</a:t>
            </a:r>
            <a:endParaRPr lang="en-IN" sz="2200" dirty="0"/>
          </a:p>
          <a:p>
            <a:r>
              <a:rPr lang="en-IN" sz="2200" dirty="0" smtClean="0"/>
              <a:t>Thanks to Jitesh Pradhan sir {</a:t>
            </a:r>
            <a:r>
              <a:rPr lang="en-IN" sz="2200" dirty="0"/>
              <a:t>JRF(CSE</a:t>
            </a:r>
            <a:r>
              <a:rPr lang="en-IN" sz="2200" dirty="0" smtClean="0"/>
              <a:t>),Department </a:t>
            </a:r>
            <a:r>
              <a:rPr lang="en-IN" sz="2200" dirty="0"/>
              <a:t>of Computer Science &amp; </a:t>
            </a:r>
            <a:r>
              <a:rPr lang="en-IN" sz="2200" dirty="0" smtClean="0"/>
              <a:t>Engineering, </a:t>
            </a:r>
            <a:r>
              <a:rPr lang="en-IN" sz="2200" dirty="0"/>
              <a:t>Indian Institute of Technology (ISM) Dhanbad.}</a:t>
            </a:r>
          </a:p>
        </p:txBody>
      </p:sp>
      <p:sp>
        <p:nvSpPr>
          <p:cNvPr id="4" name="Title 1"/>
          <p:cNvSpPr txBox="1">
            <a:spLocks/>
          </p:cNvSpPr>
          <p:nvPr/>
        </p:nvSpPr>
        <p:spPr>
          <a:xfrm>
            <a:off x="1648686" y="5042628"/>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800" dirty="0" smtClean="0"/>
              <a:t>THANK YOU</a:t>
            </a:r>
            <a:endParaRPr lang="en-IN" sz="8800" dirty="0"/>
          </a:p>
        </p:txBody>
      </p:sp>
    </p:spTree>
    <p:extLst>
      <p:ext uri="{BB962C8B-B14F-4D97-AF65-F5344CB8AC3E}">
        <p14:creationId xmlns:p14="http://schemas.microsoft.com/office/powerpoint/2010/main" val="316033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3664"/>
            <a:ext cx="8911687" cy="904244"/>
          </a:xfrm>
        </p:spPr>
        <p:txBody>
          <a:bodyPr>
            <a:normAutofit/>
          </a:bodyPr>
          <a:lstStyle/>
          <a:p>
            <a:r>
              <a:rPr lang="en-IN" sz="4400" b="1" dirty="0" smtClean="0"/>
              <a:t>INTRODUCTION</a:t>
            </a:r>
            <a:endParaRPr lang="en-IN" sz="4400" b="1" dirty="0"/>
          </a:p>
        </p:txBody>
      </p:sp>
      <p:sp>
        <p:nvSpPr>
          <p:cNvPr id="3" name="Content Placeholder 2"/>
          <p:cNvSpPr>
            <a:spLocks noGrp="1"/>
          </p:cNvSpPr>
          <p:nvPr>
            <p:ph idx="1"/>
          </p:nvPr>
        </p:nvSpPr>
        <p:spPr>
          <a:xfrm>
            <a:off x="2585499" y="1227908"/>
            <a:ext cx="8915400" cy="5460275"/>
          </a:xfrm>
        </p:spPr>
        <p:txBody>
          <a:bodyPr>
            <a:normAutofit/>
          </a:bodyPr>
          <a:lstStyle/>
          <a:p>
            <a:r>
              <a:rPr lang="en-IN" sz="2200" b="1" dirty="0" smtClean="0"/>
              <a:t>Image fusion:</a:t>
            </a:r>
          </a:p>
          <a:p>
            <a:pPr marL="0" indent="0">
              <a:buNone/>
            </a:pPr>
            <a:r>
              <a:rPr lang="en-IN" sz="2200" b="1" dirty="0"/>
              <a:t>	</a:t>
            </a:r>
            <a:r>
              <a:rPr lang="en-IN" dirty="0"/>
              <a:t>The image fusion process is defined as gathering all the important 	information from multiple images, and their inclusion into fewer images, 	usually a single one. This single image is more informative and accurate 	than any single source image, and it consists of all the necessary 	information</a:t>
            </a:r>
            <a:r>
              <a:rPr lang="en-IN" dirty="0" smtClean="0"/>
              <a:t>.</a:t>
            </a:r>
            <a:endParaRPr lang="en-IN" sz="2200" b="1" dirty="0" smtClean="0"/>
          </a:p>
          <a:p>
            <a:r>
              <a:rPr lang="en-IN" sz="2200" b="1" dirty="0" smtClean="0"/>
              <a:t>Multi-focus Image Fusion:</a:t>
            </a:r>
          </a:p>
          <a:p>
            <a:pPr marL="0" indent="0">
              <a:buNone/>
            </a:pPr>
            <a:r>
              <a:rPr lang="en-IN" b="1" dirty="0"/>
              <a:t>	</a:t>
            </a:r>
            <a:r>
              <a:rPr lang="en-IN" dirty="0"/>
              <a:t>Multi-focus image fusion is a process that fuses several images from a 	scene with different focal lengths into a whole image in which all areas 	are focused on</a:t>
            </a:r>
            <a:r>
              <a:rPr lang="en-IN" dirty="0" smtClean="0"/>
              <a:t>.</a:t>
            </a:r>
            <a:endParaRPr lang="en-IN" sz="2200" b="1" dirty="0" smtClean="0"/>
          </a:p>
          <a:p>
            <a:r>
              <a:rPr lang="en-IN" sz="2200" b="1" dirty="0" smtClean="0"/>
              <a:t>Advantages:</a:t>
            </a:r>
          </a:p>
          <a:p>
            <a:pPr marL="0" indent="0">
              <a:buNone/>
            </a:pPr>
            <a:r>
              <a:rPr lang="en-IN" sz="2200" b="1" dirty="0"/>
              <a:t>	</a:t>
            </a:r>
            <a:r>
              <a:rPr lang="en-IN" sz="2200" b="1" dirty="0" smtClean="0"/>
              <a:t>1. </a:t>
            </a:r>
            <a:r>
              <a:rPr lang="en-IN" dirty="0"/>
              <a:t>	</a:t>
            </a:r>
            <a:r>
              <a:rPr lang="en-IN" dirty="0" smtClean="0"/>
              <a:t>It reduces the amount of space needed.</a:t>
            </a:r>
          </a:p>
          <a:p>
            <a:pPr marL="0" indent="0">
              <a:buNone/>
            </a:pPr>
            <a:r>
              <a:rPr lang="en-IN" b="1" dirty="0"/>
              <a:t>	</a:t>
            </a:r>
            <a:r>
              <a:rPr lang="en-IN" sz="2200" b="1" dirty="0" smtClean="0"/>
              <a:t>2.	</a:t>
            </a:r>
            <a:r>
              <a:rPr lang="en-IN" dirty="0" smtClean="0"/>
              <a:t>It construct </a:t>
            </a:r>
            <a:r>
              <a:rPr lang="en-IN" dirty="0"/>
              <a:t>images that are more appropriate and understandable for </a:t>
            </a:r>
            <a:r>
              <a:rPr lang="en-IN" dirty="0" smtClean="0"/>
              <a:t>		the </a:t>
            </a:r>
            <a:r>
              <a:rPr lang="en-IN" dirty="0"/>
              <a:t>human and machine perception</a:t>
            </a:r>
            <a:r>
              <a:rPr lang="en-IN" dirty="0" smtClean="0"/>
              <a:t>.</a:t>
            </a:r>
            <a:endParaRPr lang="en-IN" sz="2200" b="1" dirty="0"/>
          </a:p>
          <a:p>
            <a:pPr marL="0" indent="0">
              <a:buNone/>
            </a:pPr>
            <a:endParaRPr lang="en-IN" dirty="0" smtClean="0"/>
          </a:p>
        </p:txBody>
      </p:sp>
    </p:spTree>
    <p:extLst>
      <p:ext uri="{BB962C8B-B14F-4D97-AF65-F5344CB8AC3E}">
        <p14:creationId xmlns:p14="http://schemas.microsoft.com/office/powerpoint/2010/main" val="147039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0601"/>
            <a:ext cx="8911687" cy="1280890"/>
          </a:xfrm>
        </p:spPr>
        <p:txBody>
          <a:bodyPr/>
          <a:lstStyle/>
          <a:p>
            <a:r>
              <a:rPr lang="en-IN" sz="4400" b="1" dirty="0" smtClean="0"/>
              <a:t>BACKGROUND</a:t>
            </a:r>
            <a:endParaRPr lang="en-IN" b="1" dirty="0"/>
          </a:p>
        </p:txBody>
      </p:sp>
      <p:sp>
        <p:nvSpPr>
          <p:cNvPr id="3" name="Content Placeholder 2"/>
          <p:cNvSpPr>
            <a:spLocks noGrp="1"/>
          </p:cNvSpPr>
          <p:nvPr>
            <p:ph idx="1"/>
          </p:nvPr>
        </p:nvSpPr>
        <p:spPr>
          <a:xfrm>
            <a:off x="2589212" y="1389017"/>
            <a:ext cx="8915400" cy="5155474"/>
          </a:xfrm>
        </p:spPr>
        <p:txBody>
          <a:bodyPr>
            <a:normAutofit/>
          </a:bodyPr>
          <a:lstStyle/>
          <a:p>
            <a:r>
              <a:rPr lang="en-IN" dirty="0" smtClean="0"/>
              <a:t>With reference of the research paper </a:t>
            </a:r>
            <a:r>
              <a:rPr lang="en-IN" b="1" dirty="0"/>
              <a:t>Multi-focus image fusion using Singular Value Decomposition in DCT domain </a:t>
            </a:r>
            <a:r>
              <a:rPr lang="en-IN" dirty="0" smtClean="0"/>
              <a:t>published in </a:t>
            </a:r>
            <a:r>
              <a:rPr lang="en-IN" b="1" dirty="0" smtClean="0"/>
              <a:t>10</a:t>
            </a:r>
            <a:r>
              <a:rPr lang="en-IN" b="1" baseline="30000" dirty="0" smtClean="0"/>
              <a:t>th</a:t>
            </a:r>
            <a:r>
              <a:rPr lang="en-IN" b="1" dirty="0" smtClean="0"/>
              <a:t> </a:t>
            </a:r>
            <a:r>
              <a:rPr lang="en-IN" b="1" dirty="0"/>
              <a:t>Iranian Conference on Machine Vision and Image </a:t>
            </a:r>
            <a:r>
              <a:rPr lang="en-IN" b="1" dirty="0" smtClean="0"/>
              <a:t>Processing. </a:t>
            </a:r>
            <a:r>
              <a:rPr lang="en-IN" dirty="0" smtClean="0"/>
              <a:t>I used the method mentioned in the paper and done some modifications in it’s consistency verification post-processing step to get more </a:t>
            </a:r>
            <a:r>
              <a:rPr lang="en-IN" b="1" dirty="0" smtClean="0"/>
              <a:t>accurate</a:t>
            </a:r>
            <a:r>
              <a:rPr lang="en-IN" dirty="0" smtClean="0"/>
              <a:t> and with </a:t>
            </a:r>
            <a:r>
              <a:rPr lang="en-IN" b="1" dirty="0" smtClean="0"/>
              <a:t>less artefact</a:t>
            </a:r>
            <a:r>
              <a:rPr lang="en-IN" b="1" dirty="0"/>
              <a:t>s</a:t>
            </a:r>
            <a:r>
              <a:rPr lang="en-IN" dirty="0" smtClean="0"/>
              <a:t> In the resulting image.</a:t>
            </a:r>
          </a:p>
          <a:p>
            <a:r>
              <a:rPr lang="en-IN" dirty="0" smtClean="0"/>
              <a:t>For deep understanding of mathematical concepts used I used some Wikipedia Articles here are some of them.</a:t>
            </a:r>
          </a:p>
          <a:p>
            <a:pPr marL="0" indent="0">
              <a:buNone/>
            </a:pPr>
            <a:r>
              <a:rPr lang="en-IN" dirty="0" smtClean="0"/>
              <a:t>	</a:t>
            </a:r>
            <a:r>
              <a:rPr lang="en-IN" b="1" dirty="0" smtClean="0">
                <a:hlinkClick r:id="rId2"/>
              </a:rPr>
              <a:t>https</a:t>
            </a:r>
            <a:r>
              <a:rPr lang="en-IN" b="1" dirty="0">
                <a:hlinkClick r:id="rId2"/>
              </a:rPr>
              <a:t>://</a:t>
            </a:r>
            <a:r>
              <a:rPr lang="en-IN" b="1" dirty="0" smtClean="0">
                <a:hlinkClick r:id="rId2"/>
              </a:rPr>
              <a:t>en.wikipedia.org/wiki/Image_fusion</a:t>
            </a:r>
            <a:endParaRPr lang="en-IN" b="1" dirty="0" smtClean="0"/>
          </a:p>
          <a:p>
            <a:pPr marL="400050" lvl="1" indent="0">
              <a:buNone/>
            </a:pPr>
            <a:r>
              <a:rPr lang="en-IN" sz="1800" b="1" dirty="0" smtClean="0">
                <a:hlinkClick r:id="rId3"/>
              </a:rPr>
              <a:t> https</a:t>
            </a:r>
            <a:r>
              <a:rPr lang="en-IN" sz="1900" b="1" dirty="0">
                <a:hlinkClick r:id="rId3"/>
              </a:rPr>
              <a:t>://</a:t>
            </a:r>
            <a:r>
              <a:rPr lang="en-IN" sz="1900" b="1" dirty="0" smtClean="0">
                <a:hlinkClick r:id="rId3"/>
              </a:rPr>
              <a:t>en.wikipedia.org/wiki/Digital_image</a:t>
            </a:r>
            <a:endParaRPr lang="en-IN" sz="1900" b="1" dirty="0"/>
          </a:p>
          <a:p>
            <a:pPr marL="400050" lvl="1" indent="0">
              <a:buNone/>
            </a:pPr>
            <a:r>
              <a:rPr lang="en-IN" sz="1800" b="1" dirty="0" smtClean="0">
                <a:hlinkClick r:id="rId4"/>
              </a:rPr>
              <a:t> https</a:t>
            </a:r>
            <a:r>
              <a:rPr lang="en-IN" sz="1800" b="1" dirty="0">
                <a:hlinkClick r:id="rId4"/>
              </a:rPr>
              <a:t>://</a:t>
            </a:r>
            <a:r>
              <a:rPr lang="en-IN" sz="1800" b="1" dirty="0" smtClean="0">
                <a:hlinkClick r:id="rId4"/>
              </a:rPr>
              <a:t>en.wikipedia.org/wiki/Vector_graphics</a:t>
            </a:r>
            <a:endParaRPr lang="en-IN" sz="1800" b="1" dirty="0" smtClean="0"/>
          </a:p>
          <a:p>
            <a:pPr marL="400050" lvl="1" indent="0">
              <a:buNone/>
            </a:pPr>
            <a:r>
              <a:rPr lang="en-IN" sz="1800" b="1" dirty="0" smtClean="0">
                <a:hlinkClick r:id="rId5"/>
              </a:rPr>
              <a:t> https</a:t>
            </a:r>
            <a:r>
              <a:rPr lang="en-IN" sz="1800" b="1" dirty="0">
                <a:hlinkClick r:id="rId5"/>
              </a:rPr>
              <a:t>://</a:t>
            </a:r>
            <a:r>
              <a:rPr lang="en-IN" sz="1800" b="1" dirty="0" smtClean="0">
                <a:hlinkClick r:id="rId5"/>
              </a:rPr>
              <a:t>en.wikipedia.org/wiki/Raster_graphics</a:t>
            </a:r>
            <a:endParaRPr lang="en-IN" sz="1800" b="1" dirty="0" smtClean="0"/>
          </a:p>
          <a:p>
            <a:pPr marL="0" indent="0">
              <a:buNone/>
            </a:pPr>
            <a:r>
              <a:rPr lang="en-IN" dirty="0"/>
              <a:t>	</a:t>
            </a:r>
            <a:r>
              <a:rPr lang="en-IN" b="1" dirty="0">
                <a:hlinkClick r:id="rId6"/>
              </a:rPr>
              <a:t>https://en.wikipedia.org/wiki/Singular-value_decomposition</a:t>
            </a:r>
            <a:r>
              <a:rPr lang="en-IN" b="1" dirty="0"/>
              <a:t> </a:t>
            </a:r>
            <a:endParaRPr lang="en-IN" b="1" dirty="0" smtClean="0"/>
          </a:p>
          <a:p>
            <a:pPr marL="0" indent="0">
              <a:buNone/>
            </a:pPr>
            <a:r>
              <a:rPr lang="en-IN" b="1" dirty="0"/>
              <a:t>	</a:t>
            </a:r>
          </a:p>
        </p:txBody>
      </p:sp>
    </p:spTree>
    <p:extLst>
      <p:ext uri="{BB962C8B-B14F-4D97-AF65-F5344CB8AC3E}">
        <p14:creationId xmlns:p14="http://schemas.microsoft.com/office/powerpoint/2010/main" val="2789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605" y="323664"/>
            <a:ext cx="8911687" cy="1280890"/>
          </a:xfrm>
        </p:spPr>
        <p:txBody>
          <a:bodyPr>
            <a:normAutofit fontScale="90000"/>
          </a:bodyPr>
          <a:lstStyle/>
          <a:p>
            <a:r>
              <a:rPr lang="en-IN" sz="4900" b="1" dirty="0" smtClean="0"/>
              <a:t>SEVERAL OTHER METHODS OF MULTI-FOCUS IMAGE FUSION</a:t>
            </a:r>
            <a:r>
              <a:rPr lang="en-IN" dirty="0" smtClean="0"/>
              <a:t> </a:t>
            </a:r>
            <a:endParaRPr lang="en-IN" dirty="0"/>
          </a:p>
        </p:txBody>
      </p:sp>
      <p:sp>
        <p:nvSpPr>
          <p:cNvPr id="3" name="Content Placeholder 2"/>
          <p:cNvSpPr>
            <a:spLocks noGrp="1"/>
          </p:cNvSpPr>
          <p:nvPr>
            <p:ph idx="1"/>
          </p:nvPr>
        </p:nvSpPr>
        <p:spPr>
          <a:xfrm>
            <a:off x="2314892" y="2460172"/>
            <a:ext cx="8915400" cy="3777622"/>
          </a:xfrm>
        </p:spPr>
        <p:txBody>
          <a:bodyPr/>
          <a:lstStyle/>
          <a:p>
            <a:r>
              <a:rPr lang="en-IN" dirty="0"/>
              <a:t>Multi-scale transforms include gradient, Laplacian, and morphological pyramid transform, Discrete Wavelet Transform (DWT), Shift-Invariant Wavelet Transform (SIDWT) and Discrete Cosine Harmonic Wavelet Transform (DCHWT</a:t>
            </a:r>
            <a:r>
              <a:rPr lang="en-IN" dirty="0" smtClean="0"/>
              <a:t>).</a:t>
            </a:r>
          </a:p>
          <a:p>
            <a:r>
              <a:rPr lang="en-IN" dirty="0"/>
              <a:t>Recently, several methods have been proposed for fusing images by the properties and attributes of Singular Value Decomposition (SVD) such as Multiresolution Singular Value Decomposition (MSVD) and Higher Order Singular Value Decomposition (HOSVD).</a:t>
            </a:r>
          </a:p>
          <a:p>
            <a:r>
              <a:rPr lang="en-IN" dirty="0"/>
              <a:t>These </a:t>
            </a:r>
            <a:r>
              <a:rPr lang="en-IN" dirty="0" smtClean="0"/>
              <a:t>all methods including our ones should take care of </a:t>
            </a:r>
            <a:r>
              <a:rPr lang="en-IN" b="1" dirty="0"/>
              <a:t>complexity in computation</a:t>
            </a:r>
            <a:r>
              <a:rPr lang="en-IN" dirty="0"/>
              <a:t>, making it not only </a:t>
            </a:r>
            <a:r>
              <a:rPr lang="en-IN" b="1" dirty="0"/>
              <a:t>unsuitable considering time consumption</a:t>
            </a:r>
            <a:r>
              <a:rPr lang="en-IN" dirty="0"/>
              <a:t>, but also inappropriate because of the </a:t>
            </a:r>
            <a:r>
              <a:rPr lang="en-IN" b="1" dirty="0"/>
              <a:t>ringing artefacts</a:t>
            </a:r>
            <a:r>
              <a:rPr lang="en-IN" dirty="0"/>
              <a:t>. Ringing artefacts at the edge of the images decrease </a:t>
            </a:r>
            <a:r>
              <a:rPr lang="en-IN" dirty="0" smtClean="0"/>
              <a:t>the quality </a:t>
            </a:r>
            <a:r>
              <a:rPr lang="en-IN" dirty="0"/>
              <a:t>of the output </a:t>
            </a:r>
            <a:r>
              <a:rPr lang="en-IN" dirty="0" smtClean="0"/>
              <a:t>image.</a:t>
            </a:r>
            <a:endParaRPr lang="en-IN" dirty="0"/>
          </a:p>
        </p:txBody>
      </p:sp>
    </p:spTree>
    <p:extLst>
      <p:ext uri="{BB962C8B-B14F-4D97-AF65-F5344CB8AC3E}">
        <p14:creationId xmlns:p14="http://schemas.microsoft.com/office/powerpoint/2010/main" val="215118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QUESTION???</a:t>
            </a:r>
            <a:endParaRPr lang="en-IN" b="1" dirty="0"/>
          </a:p>
        </p:txBody>
      </p:sp>
      <p:sp>
        <p:nvSpPr>
          <p:cNvPr id="3" name="Content Placeholder 2"/>
          <p:cNvSpPr>
            <a:spLocks noGrp="1"/>
          </p:cNvSpPr>
          <p:nvPr>
            <p:ph idx="1"/>
          </p:nvPr>
        </p:nvSpPr>
        <p:spPr>
          <a:xfrm>
            <a:off x="1622560" y="2068286"/>
            <a:ext cx="9258799" cy="3777622"/>
          </a:xfrm>
        </p:spPr>
        <p:txBody>
          <a:bodyPr>
            <a:normAutofit/>
          </a:bodyPr>
          <a:lstStyle/>
          <a:p>
            <a:r>
              <a:rPr lang="en-IN" sz="3200" dirty="0" smtClean="0"/>
              <a:t>How two images with same scene but having different focus area can be merged to give a single resultant image which resembles both the source images and give more appropriate visual perception on whole scene.</a:t>
            </a:r>
            <a:endParaRPr lang="en-IN" sz="3200" dirty="0"/>
          </a:p>
        </p:txBody>
      </p:sp>
    </p:spTree>
    <p:extLst>
      <p:ext uri="{BB962C8B-B14F-4D97-AF65-F5344CB8AC3E}">
        <p14:creationId xmlns:p14="http://schemas.microsoft.com/office/powerpoint/2010/main" val="335991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t>OUR PROPOSED METHOD</a:t>
            </a:r>
            <a:endParaRPr lang="en-IN" sz="4400"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85109"/>
            <a:ext cx="11390811" cy="4833257"/>
          </a:xfrm>
          <a:prstGeom prst="rect">
            <a:avLst/>
          </a:prstGeom>
          <a:noFill/>
          <a:ln>
            <a:noFill/>
          </a:ln>
        </p:spPr>
      </p:pic>
    </p:spTree>
    <p:extLst>
      <p:ext uri="{BB962C8B-B14F-4D97-AF65-F5344CB8AC3E}">
        <p14:creationId xmlns:p14="http://schemas.microsoft.com/office/powerpoint/2010/main" val="345040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1.</a:t>
            </a:r>
            <a:r>
              <a:rPr lang="en-IN" dirty="0" smtClean="0"/>
              <a:t> </a:t>
            </a:r>
            <a:r>
              <a:rPr lang="en-IN" b="1" dirty="0" smtClean="0"/>
              <a:t>How to find singular values</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013" y="1593669"/>
            <a:ext cx="6988628" cy="4963885"/>
          </a:xfrm>
          <a:prstGeom prst="rect">
            <a:avLst/>
          </a:prstGeom>
        </p:spPr>
      </p:pic>
    </p:spTree>
    <p:extLst>
      <p:ext uri="{BB962C8B-B14F-4D97-AF65-F5344CB8AC3E}">
        <p14:creationId xmlns:p14="http://schemas.microsoft.com/office/powerpoint/2010/main" val="65613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823" y="238124"/>
            <a:ext cx="8911687" cy="1280890"/>
          </a:xfrm>
        </p:spPr>
        <p:txBody>
          <a:bodyPr>
            <a:normAutofit fontScale="90000"/>
          </a:bodyPr>
          <a:lstStyle/>
          <a:p>
            <a:r>
              <a:rPr lang="en-IN" sz="4900" b="1" dirty="0" smtClean="0"/>
              <a:t>2.  </a:t>
            </a:r>
            <a:r>
              <a:rPr lang="en-IN" b="1" dirty="0" smtClean="0"/>
              <a:t>Detailed Consistency Verification   		  		   Post-Processing Step</a:t>
            </a:r>
            <a:endParaRPr lang="en-IN" b="1" dirty="0"/>
          </a:p>
        </p:txBody>
      </p:sp>
      <p:sp>
        <p:nvSpPr>
          <p:cNvPr id="3" name="Content Placeholder 2"/>
          <p:cNvSpPr>
            <a:spLocks noGrp="1"/>
          </p:cNvSpPr>
          <p:nvPr>
            <p:ph idx="1"/>
          </p:nvPr>
        </p:nvSpPr>
        <p:spPr>
          <a:xfrm>
            <a:off x="-872446" y="1691544"/>
            <a:ext cx="10587445" cy="544286"/>
          </a:xfrm>
        </p:spPr>
        <p:txBody>
          <a:bodyPr>
            <a:normAutofit/>
          </a:bodyPr>
          <a:lstStyle/>
          <a:p>
            <a:pPr algn="ctr"/>
            <a:r>
              <a:rPr lang="en-IN" sz="2800" b="1" i="1" dirty="0" smtClean="0"/>
              <a:t>2.1:        Method 1: Majority Filter</a:t>
            </a:r>
            <a:endParaRPr lang="en-IN" sz="28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3975" y="1995441"/>
            <a:ext cx="2400635" cy="2562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823" y="3276733"/>
            <a:ext cx="514422" cy="56205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8742" y="2771837"/>
            <a:ext cx="1457528" cy="1571844"/>
          </a:xfrm>
          <a:prstGeom prst="rect">
            <a:avLst/>
          </a:prstGeom>
        </p:spPr>
      </p:pic>
      <p:sp>
        <p:nvSpPr>
          <p:cNvPr id="9" name="Content Placeholder 2"/>
          <p:cNvSpPr txBox="1">
            <a:spLocks/>
          </p:cNvSpPr>
          <p:nvPr/>
        </p:nvSpPr>
        <p:spPr>
          <a:xfrm>
            <a:off x="197325" y="4935655"/>
            <a:ext cx="5161417" cy="5442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2800" dirty="0" smtClean="0"/>
              <a:t>BLOCK OF </a:t>
            </a:r>
            <a:r>
              <a:rPr lang="en-IN" sz="2800" b="1" dirty="0" smtClean="0"/>
              <a:t>3×3</a:t>
            </a:r>
            <a:endParaRPr lang="en-IN" sz="2800" dirty="0"/>
          </a:p>
        </p:txBody>
      </p:sp>
      <p:sp>
        <p:nvSpPr>
          <p:cNvPr id="10" name="Content Placeholder 2"/>
          <p:cNvSpPr txBox="1">
            <a:spLocks/>
          </p:cNvSpPr>
          <p:nvPr/>
        </p:nvSpPr>
        <p:spPr>
          <a:xfrm>
            <a:off x="3632593" y="4915414"/>
            <a:ext cx="5161417" cy="5442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2800" dirty="0" smtClean="0"/>
              <a:t>BLOCK OF </a:t>
            </a:r>
            <a:r>
              <a:rPr lang="en-IN" sz="2800" b="1" dirty="0"/>
              <a:t>9</a:t>
            </a:r>
            <a:r>
              <a:rPr lang="en-IN" sz="2800" b="1" dirty="0" smtClean="0"/>
              <a:t>×9</a:t>
            </a:r>
            <a:endParaRPr lang="en-IN" sz="2800" dirty="0"/>
          </a:p>
        </p:txBody>
      </p:sp>
      <p:sp>
        <p:nvSpPr>
          <p:cNvPr id="11" name="Content Placeholder 2"/>
          <p:cNvSpPr txBox="1">
            <a:spLocks/>
          </p:cNvSpPr>
          <p:nvPr/>
        </p:nvSpPr>
        <p:spPr>
          <a:xfrm>
            <a:off x="7723583" y="4934972"/>
            <a:ext cx="5161417" cy="5442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2800" dirty="0" smtClean="0"/>
              <a:t>BLOCK OF </a:t>
            </a:r>
            <a:r>
              <a:rPr lang="en-IN" sz="2800" b="1" dirty="0" smtClean="0"/>
              <a:t>15×15</a:t>
            </a:r>
            <a:endParaRPr lang="en-IN" sz="2800" dirty="0"/>
          </a:p>
        </p:txBody>
      </p:sp>
      <p:sp>
        <p:nvSpPr>
          <p:cNvPr id="12" name="Content Placeholder 2"/>
          <p:cNvSpPr txBox="1">
            <a:spLocks/>
          </p:cNvSpPr>
          <p:nvPr/>
        </p:nvSpPr>
        <p:spPr>
          <a:xfrm>
            <a:off x="450637" y="2179871"/>
            <a:ext cx="7941278" cy="5442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1600" dirty="0" smtClean="0"/>
              <a:t>Bold block is desired block of which value should change</a:t>
            </a:r>
            <a:endParaRPr lang="en-IN" sz="1600" dirty="0"/>
          </a:p>
        </p:txBody>
      </p:sp>
      <p:sp>
        <p:nvSpPr>
          <p:cNvPr id="13" name="Content Placeholder 2"/>
          <p:cNvSpPr txBox="1">
            <a:spLocks/>
          </p:cNvSpPr>
          <p:nvPr/>
        </p:nvSpPr>
        <p:spPr>
          <a:xfrm>
            <a:off x="1267097" y="6050284"/>
            <a:ext cx="10789919" cy="71923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t>Method 1, method </a:t>
            </a:r>
            <a:r>
              <a:rPr lang="en-IN" b="1" dirty="0"/>
              <a:t>5, method 6, method 7, method 8, method 9, method 10 and method </a:t>
            </a:r>
            <a:r>
              <a:rPr lang="en-IN" b="1" dirty="0" smtClean="0"/>
              <a:t>11, </a:t>
            </a:r>
            <a:r>
              <a:rPr lang="en-IN" b="1" i="1" dirty="0" smtClean="0"/>
              <a:t>have </a:t>
            </a:r>
            <a:r>
              <a:rPr lang="en-IN" b="1" i="1" dirty="0"/>
              <a:t>majority filter as 3</a:t>
            </a:r>
            <a:r>
              <a:rPr lang="en-IN" b="1" i="1" dirty="0" smtClean="0"/>
              <a:t>×3 15×15</a:t>
            </a:r>
            <a:r>
              <a:rPr lang="en-IN" b="1" i="1" dirty="0"/>
              <a:t>, 35×35, 23×23, 10×10, 33×33, 37×37, </a:t>
            </a:r>
            <a:r>
              <a:rPr lang="en-IN" b="1" i="1" dirty="0" smtClean="0"/>
              <a:t>39×39 respectively.</a:t>
            </a:r>
            <a:endParaRPr lang="en-IN" dirty="0"/>
          </a:p>
        </p:txBody>
      </p:sp>
    </p:spTree>
    <p:extLst>
      <p:ext uri="{BB962C8B-B14F-4D97-AF65-F5344CB8AC3E}">
        <p14:creationId xmlns:p14="http://schemas.microsoft.com/office/powerpoint/2010/main" val="182590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7829" y="670561"/>
            <a:ext cx="10587445" cy="544286"/>
          </a:xfrm>
        </p:spPr>
        <p:txBody>
          <a:bodyPr>
            <a:normAutofit/>
          </a:bodyPr>
          <a:lstStyle/>
          <a:p>
            <a:pPr algn="ctr"/>
            <a:r>
              <a:rPr lang="en-IN" sz="2800" b="1" i="1" dirty="0" smtClean="0"/>
              <a:t>2.2:        Method 2: Column Transform</a:t>
            </a:r>
            <a:endParaRPr lang="en-IN" sz="2800" b="1" i="1"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16736" y="1868352"/>
            <a:ext cx="6645910" cy="4140200"/>
          </a:xfrm>
          <a:prstGeom prst="rect">
            <a:avLst/>
          </a:prstGeom>
        </p:spPr>
      </p:pic>
    </p:spTree>
    <p:extLst>
      <p:ext uri="{BB962C8B-B14F-4D97-AF65-F5344CB8AC3E}">
        <p14:creationId xmlns:p14="http://schemas.microsoft.com/office/powerpoint/2010/main" val="30393881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237</TotalTime>
  <Words>487</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Multi-focus Image Fusion</vt:lpstr>
      <vt:lpstr>INTRODUCTION</vt:lpstr>
      <vt:lpstr>BACKGROUND</vt:lpstr>
      <vt:lpstr>SEVERAL OTHER METHODS OF MULTI-FOCUS IMAGE FUSION </vt:lpstr>
      <vt:lpstr>QUESTION???</vt:lpstr>
      <vt:lpstr>OUR PROPOSED METHOD</vt:lpstr>
      <vt:lpstr>1. How to find singular values</vt:lpstr>
      <vt:lpstr>2.  Detailed Consistency Verification            Post-Processing Step</vt:lpstr>
      <vt:lpstr>PowerPoint Presentation</vt:lpstr>
      <vt:lpstr>PowerPoint Presentation</vt:lpstr>
      <vt:lpstr>Comparison Between Different methods using PSNR VALUES</vt:lpstr>
      <vt:lpstr>Comparison Between Different methods using SSIM VALUES</vt:lpstr>
      <vt:lpstr>CONCLUSION</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Multi-focus Image Fusion</dc:title>
  <dc:creator>Ak5h4y D084r1y4</dc:creator>
  <cp:lastModifiedBy>Ak5h4y D084r1y4</cp:lastModifiedBy>
  <cp:revision>48</cp:revision>
  <dcterms:created xsi:type="dcterms:W3CDTF">2018-07-04T04:47:54Z</dcterms:created>
  <dcterms:modified xsi:type="dcterms:W3CDTF">2018-07-04T08:50:26Z</dcterms:modified>
</cp:coreProperties>
</file>