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2FA59-933B-4B0E-820B-E59FD2FCBBBA}" v="4" dt="2025-07-07T18:54:01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ush Raja" userId="9cc984241acde4be" providerId="LiveId" clId="{2042FA59-933B-4B0E-820B-E59FD2FCBBBA}"/>
    <pc:docChg chg="undo custSel modSld">
      <pc:chgData name="Ankush Raja" userId="9cc984241acde4be" providerId="LiveId" clId="{2042FA59-933B-4B0E-820B-E59FD2FCBBBA}" dt="2025-07-07T19:05:52.378" v="111" actId="20577"/>
      <pc:docMkLst>
        <pc:docMk/>
      </pc:docMkLst>
      <pc:sldChg chg="modSp mod">
        <pc:chgData name="Ankush Raja" userId="9cc984241acde4be" providerId="LiveId" clId="{2042FA59-933B-4B0E-820B-E59FD2FCBBBA}" dt="2025-07-07T19:05:52.378" v="111" actId="20577"/>
        <pc:sldMkLst>
          <pc:docMk/>
          <pc:sldMk cId="367127615" sldId="256"/>
        </pc:sldMkLst>
        <pc:spChg chg="mod">
          <ac:chgData name="Ankush Raja" userId="9cc984241acde4be" providerId="LiveId" clId="{2042FA59-933B-4B0E-820B-E59FD2FCBBBA}" dt="2025-07-07T19:05:52.378" v="111" actId="20577"/>
          <ac:spMkLst>
            <pc:docMk/>
            <pc:sldMk cId="367127615" sldId="256"/>
            <ac:spMk id="9" creationId="{E577B13A-CA25-7CDB-3768-4A2F3B2F1FE5}"/>
          </ac:spMkLst>
        </pc:spChg>
      </pc:sldChg>
      <pc:sldChg chg="addSp modSp mod">
        <pc:chgData name="Ankush Raja" userId="9cc984241acde4be" providerId="LiveId" clId="{2042FA59-933B-4B0E-820B-E59FD2FCBBBA}" dt="2025-07-07T18:55:30.297" v="52" actId="1076"/>
        <pc:sldMkLst>
          <pc:docMk/>
          <pc:sldMk cId="2932052481" sldId="257"/>
        </pc:sldMkLst>
        <pc:spChg chg="mod">
          <ac:chgData name="Ankush Raja" userId="9cc984241acde4be" providerId="LiveId" clId="{2042FA59-933B-4B0E-820B-E59FD2FCBBBA}" dt="2025-07-07T18:51:44.626" v="18" actId="20577"/>
          <ac:spMkLst>
            <pc:docMk/>
            <pc:sldMk cId="2932052481" sldId="257"/>
            <ac:spMk id="3" creationId="{8E1F3497-5370-4874-9908-5AD45214E10B}"/>
          </ac:spMkLst>
        </pc:spChg>
        <pc:spChg chg="add mod">
          <ac:chgData name="Ankush Raja" userId="9cc984241acde4be" providerId="LiveId" clId="{2042FA59-933B-4B0E-820B-E59FD2FCBBBA}" dt="2025-07-07T18:55:30.297" v="52" actId="1076"/>
          <ac:spMkLst>
            <pc:docMk/>
            <pc:sldMk cId="2932052481" sldId="257"/>
            <ac:spMk id="10" creationId="{40F771C0-00C2-D64B-9C59-4A5D872A129C}"/>
          </ac:spMkLst>
        </pc:spChg>
        <pc:cxnChg chg="mod">
          <ac:chgData name="Ankush Raja" userId="9cc984241acde4be" providerId="LiveId" clId="{2042FA59-933B-4B0E-820B-E59FD2FCBBBA}" dt="2025-07-07T18:52:05.943" v="20" actId="1076"/>
          <ac:cxnSpMkLst>
            <pc:docMk/>
            <pc:sldMk cId="2932052481" sldId="257"/>
            <ac:cxnSpMk id="5" creationId="{CA22F707-7F22-48A3-97EC-98EFB1023A5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77B13A-CA25-7CDB-3768-4A2F3B2F1FE5}"/>
              </a:ext>
            </a:extLst>
          </p:cNvPr>
          <p:cNvSpPr txBox="1"/>
          <p:nvPr/>
        </p:nvSpPr>
        <p:spPr>
          <a:xfrm>
            <a:off x="4952222" y="3128071"/>
            <a:ext cx="6172200" cy="1967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600" dirty="0">
                <a:solidFill>
                  <a:srgbClr val="FFFF00"/>
                </a:solidFill>
              </a:rPr>
              <a:t>Garbage Classification Using EfficientNetV2B2 and Transfer Learning</a:t>
            </a:r>
            <a:endParaRPr lang="en-IN" sz="36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Conclusion:  </a:t>
            </a:r>
            <a:endParaRPr lang="en-IN" sz="2400" dirty="0">
              <a:solidFill>
                <a:srgbClr val="92D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56266-C943-40FF-2091-7A0B2C499A7A}"/>
              </a:ext>
            </a:extLst>
          </p:cNvPr>
          <p:cNvSpPr txBox="1"/>
          <p:nvPr/>
        </p:nvSpPr>
        <p:spPr>
          <a:xfrm>
            <a:off x="867747" y="1838920"/>
            <a:ext cx="96198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This project focused on building an AI-based system to automatically classify garbage images using the </a:t>
            </a:r>
            <a:r>
              <a:rPr lang="en-IN" sz="2000" b="1" dirty="0"/>
              <a:t>EfficientNetV2B2</a:t>
            </a:r>
            <a:r>
              <a:rPr lang="en-IN" sz="2000" dirty="0"/>
              <a:t> model and </a:t>
            </a:r>
            <a:r>
              <a:rPr lang="en-IN" sz="2000" b="1" dirty="0"/>
              <a:t>transfer learning</a:t>
            </a:r>
            <a:r>
              <a:rPr lang="en-IN" sz="2000" dirty="0"/>
              <a:t> techniques. By preprocessing the data and applying </a:t>
            </a:r>
            <a:r>
              <a:rPr lang="en-IN" sz="2000" b="1" dirty="0"/>
              <a:t>image augmentation</a:t>
            </a:r>
            <a:r>
              <a:rPr lang="en-IN" sz="2000" dirty="0"/>
              <a:t>, we were able to handle class imbalance and improve the model’s ability to generalize.</a:t>
            </a:r>
          </a:p>
          <a:p>
            <a:r>
              <a:rPr lang="en-IN" sz="2000" dirty="0"/>
              <a:t>The use of a pretrained EfficientNetV2B2 model helped reduce training time while maintaining high accuracy. We evaluated the model using metrics like </a:t>
            </a:r>
            <a:r>
              <a:rPr lang="en-IN" sz="2000" b="1" dirty="0"/>
              <a:t>accuracy</a:t>
            </a:r>
            <a:r>
              <a:rPr lang="en-IN" sz="2000" dirty="0"/>
              <a:t>, </a:t>
            </a:r>
            <a:r>
              <a:rPr lang="en-IN" sz="2000" b="1" dirty="0"/>
              <a:t>precision</a:t>
            </a:r>
            <a:r>
              <a:rPr lang="en-IN" sz="2000" dirty="0"/>
              <a:t>, and </a:t>
            </a:r>
            <a:r>
              <a:rPr lang="en-IN" sz="2000" b="1" dirty="0"/>
              <a:t>confusion matrix</a:t>
            </a:r>
            <a:r>
              <a:rPr lang="en-IN" sz="2000" dirty="0"/>
              <a:t>, which showed strong performance in classifying different types of waste.</a:t>
            </a:r>
          </a:p>
          <a:p>
            <a:r>
              <a:rPr lang="en-IN" sz="2000" dirty="0"/>
              <a:t>Overall, this project demonstrates how </a:t>
            </a:r>
            <a:r>
              <a:rPr lang="en-IN" sz="2000" b="1" dirty="0"/>
              <a:t>deep learning</a:t>
            </a:r>
            <a:r>
              <a:rPr lang="en-IN" sz="2000" dirty="0"/>
              <a:t> can be effectively used for </a:t>
            </a:r>
            <a:r>
              <a:rPr lang="en-IN" sz="2000" b="1" dirty="0"/>
              <a:t>automated waste sorting</a:t>
            </a:r>
            <a:r>
              <a:rPr lang="en-IN" sz="2000" dirty="0"/>
              <a:t>, contributing to better </a:t>
            </a:r>
            <a:r>
              <a:rPr lang="en-IN" sz="2000" b="1" dirty="0"/>
              <a:t>waste management practices</a:t>
            </a:r>
            <a:r>
              <a:rPr lang="en-IN" sz="2000" dirty="0"/>
              <a:t> and supporting </a:t>
            </a:r>
            <a:r>
              <a:rPr lang="en-IN" sz="2000" b="1" dirty="0"/>
              <a:t>environmental sustainability</a:t>
            </a:r>
            <a:r>
              <a:rPr lang="en-IN" sz="2000" dirty="0"/>
              <a:t> in real-world applications</a:t>
            </a:r>
            <a:r>
              <a:rPr lang="en-IN" dirty="0"/>
              <a:t>.</a:t>
            </a:r>
          </a:p>
          <a:p>
            <a:pPr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345440" y="1037017"/>
            <a:ext cx="39805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Learning Objectives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135329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B3E3C-F3AB-6114-1DDD-4065369FFC05}"/>
              </a:ext>
            </a:extLst>
          </p:cNvPr>
          <p:cNvSpPr txBox="1"/>
          <p:nvPr/>
        </p:nvSpPr>
        <p:spPr>
          <a:xfrm>
            <a:off x="191911" y="1578650"/>
            <a:ext cx="9803312" cy="3943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Garbage Classification Using EfficientNetV2B2</a:t>
            </a:r>
            <a:endParaRPr lang="en-IN" sz="20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📌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Apply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EfficientNetV2B2 for real-world image classification.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🧹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preprocessing and augmentation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techniques to handle class imbalance.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🧠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Build and fine-tune a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TensorFlow and 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📊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Evaluate model performance using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🔧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Gain hands-on experience with tools like </a:t>
            </a:r>
            <a:r>
              <a:rPr lang="en-IN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TqdmCallback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training and visualization.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🌱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Understand the role of AI in 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sustainable waste management and automation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F771C0-00C2-D64B-9C59-4A5D872A129C}"/>
              </a:ext>
            </a:extLst>
          </p:cNvPr>
          <p:cNvSpPr/>
          <p:nvPr/>
        </p:nvSpPr>
        <p:spPr>
          <a:xfrm>
            <a:off x="2611424" y="6104551"/>
            <a:ext cx="411522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Gitlink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9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- </a:t>
            </a:r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https://github.com/ak7128/Week_1_Garbage_classification.git</a:t>
            </a:r>
            <a:endParaRPr lang="en-IN" sz="9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IN" sz="2400" b="1" dirty="0" err="1">
                <a:solidFill>
                  <a:srgbClr val="00B050"/>
                </a:solidFill>
              </a:rPr>
              <a:t>ools</a:t>
            </a:r>
            <a:r>
              <a:rPr lang="en-IN" sz="2400" b="1" dirty="0">
                <a:solidFill>
                  <a:srgbClr val="00B050"/>
                </a:solidFill>
              </a:rPr>
              <a:t> and Technology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3EBC6-7D07-0D1A-0608-A63E705C429B}"/>
              </a:ext>
            </a:extLst>
          </p:cNvPr>
          <p:cNvSpPr txBox="1"/>
          <p:nvPr/>
        </p:nvSpPr>
        <p:spPr>
          <a:xfrm>
            <a:off x="830424" y="1738604"/>
            <a:ext cx="10618237" cy="352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🧠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 Learning Framework</a:t>
            </a:r>
            <a:r>
              <a:rPr lang="en-IN" sz="20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40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TensorFlow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IN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Keras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for building, training, and deploying the EfficientNetV2B2 model.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🧮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Numerical &amp; Data Handling</a:t>
            </a:r>
            <a:r>
              <a:rPr lang="en-IN" sz="20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40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for numerical operations and array management.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Pandas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(if used)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for data manipulation (optional).</a:t>
            </a:r>
            <a:endParaRPr lang="en-IN" sz="4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📊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Visualization Tools</a:t>
            </a:r>
            <a:r>
              <a:rPr lang="en-IN" sz="20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40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Matplotlib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Seaborn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for plotting training metrics, confusion matrix, and analysis graphs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39051-0361-FF0A-71A2-7B279C02736D}"/>
              </a:ext>
            </a:extLst>
          </p:cNvPr>
          <p:cNvSpPr txBox="1"/>
          <p:nvPr/>
        </p:nvSpPr>
        <p:spPr>
          <a:xfrm>
            <a:off x="135834" y="106766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IN" sz="2400" b="1" dirty="0" err="1">
                <a:solidFill>
                  <a:srgbClr val="00B050"/>
                </a:solidFill>
              </a:rPr>
              <a:t>ools</a:t>
            </a:r>
            <a:r>
              <a:rPr lang="en-IN" sz="2400" b="1" dirty="0">
                <a:solidFill>
                  <a:srgbClr val="00B050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A21D9-E463-EF21-5DD9-C825CD1F8F4A}"/>
              </a:ext>
            </a:extLst>
          </p:cNvPr>
          <p:cNvSpPr txBox="1"/>
          <p:nvPr/>
        </p:nvSpPr>
        <p:spPr>
          <a:xfrm>
            <a:off x="942391" y="1943129"/>
            <a:ext cx="9759821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📦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Architecture</a:t>
            </a:r>
            <a:r>
              <a:rPr lang="en-IN" sz="20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40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EfficientNetV2B2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pretrained convolutional neural network used via </a:t>
            </a:r>
            <a:r>
              <a:rPr lang="en-IN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tensorflow.keras.applications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🔄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Training Utilities</a:t>
            </a:r>
            <a:r>
              <a:rPr lang="en-IN" sz="20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40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TqdmCallback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for real-time training progress bars.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Callbacks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like </a:t>
            </a:r>
            <a:r>
              <a:rPr lang="en-IN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EarlyStopping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IN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ReduceLROnPlateau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optimize training.</a:t>
            </a:r>
            <a:endParaRPr lang="en-IN" sz="4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🌐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Deployment/Interface </a:t>
            </a:r>
            <a:r>
              <a:rPr lang="en-IN" sz="2000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40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Gradio</a:t>
            </a:r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for creating a simple web UI for model 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9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93711" y="95587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Methodology </a:t>
            </a:r>
            <a:endParaRPr lang="en-IN" sz="2400" dirty="0">
              <a:solidFill>
                <a:srgbClr val="92D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9E126-2B22-8BFF-9A41-B23C17CB307D}"/>
              </a:ext>
            </a:extLst>
          </p:cNvPr>
          <p:cNvSpPr txBox="1"/>
          <p:nvPr/>
        </p:nvSpPr>
        <p:spPr>
          <a:xfrm>
            <a:off x="821093" y="1417536"/>
            <a:ext cx="11495315" cy="544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Transfer Learning</a:t>
            </a:r>
            <a:b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EfficientNetV2B2 pretrained on ImageNet to leverage learned visual features for garbage classification.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🧹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Preprocessing &amp; Augmentation</a:t>
            </a:r>
            <a:b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Resized and normalized images; applied rotation, flipping, and zoom to handle class imbalance and improve generalization.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🧠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Design &amp; Fine-tuning</a:t>
            </a:r>
            <a:b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Added custom dense layers; initially froze base model layers, then fine-tuned for higher task-specific accuracy.</a:t>
            </a:r>
            <a:endParaRPr lang="en-IN" sz="4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⚙️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Training Optimization</a:t>
            </a:r>
            <a:b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Adam optimizer, </a:t>
            </a:r>
            <a:r>
              <a:rPr lang="en-IN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categorical_crossentropy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loss, and callbacks like </a:t>
            </a:r>
            <a:r>
              <a:rPr lang="en-IN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EarlyStopping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&amp; </a:t>
            </a:r>
            <a:r>
              <a:rPr lang="en-IN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ReduceLROnPlateau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stable and efficient training.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📊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Evaluation</a:t>
            </a:r>
            <a:b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Evaluated using </a:t>
            </a: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confusion matrix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classification report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measure performance.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Problem Statement:  </a:t>
            </a:r>
            <a:endParaRPr lang="en-IN" sz="2400" b="1" dirty="0">
              <a:solidFill>
                <a:srgbClr val="92D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57BE2-1DCB-3B9C-C9AB-C8ED8AAEB5A3}"/>
              </a:ext>
            </a:extLst>
          </p:cNvPr>
          <p:cNvSpPr txBox="1"/>
          <p:nvPr/>
        </p:nvSpPr>
        <p:spPr>
          <a:xfrm>
            <a:off x="914401" y="1516077"/>
            <a:ext cx="9834464" cy="4072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000" dirty="0"/>
              <a:t>With the rapid growth of urbanization and industrialization, efficient waste management has become a significant global challenge. A critical part of this process is the </a:t>
            </a:r>
            <a:r>
              <a:rPr lang="en-US" sz="2000" b="1" dirty="0"/>
              <a:t>accurate classification of garbage</a:t>
            </a:r>
            <a:r>
              <a:rPr lang="en-US" sz="2000" dirty="0"/>
              <a:t> into categories such as organic, recyclable, hazardous, and others. However, </a:t>
            </a:r>
            <a:r>
              <a:rPr lang="en-US" sz="2000" b="1" dirty="0"/>
              <a:t>manual waste sorting is labor-intensive, time-consuming, and often inaccurate</a:t>
            </a:r>
            <a:r>
              <a:rPr lang="en-US" sz="2000" dirty="0"/>
              <a:t>, leading to improper recycling and environmental hazards.</a:t>
            </a:r>
          </a:p>
          <a:p>
            <a:pPr>
              <a:buNone/>
            </a:pPr>
            <a:r>
              <a:rPr lang="en-US" sz="2000" dirty="0"/>
              <a:t>There is a pressing need for an </a:t>
            </a:r>
            <a:r>
              <a:rPr lang="en-US" sz="2000" b="1" dirty="0"/>
              <a:t>automated, intelligent system</a:t>
            </a:r>
            <a:r>
              <a:rPr lang="en-US" sz="2000" dirty="0"/>
              <a:t> that can </a:t>
            </a:r>
            <a:r>
              <a:rPr lang="en-US" sz="2000" b="1" dirty="0"/>
              <a:t>classify waste accurately and efficiently</a:t>
            </a:r>
            <a:r>
              <a:rPr lang="en-US" sz="2000" dirty="0"/>
              <a:t>. This project aims to solve this problem by leveraging </a:t>
            </a:r>
            <a:r>
              <a:rPr lang="en-US" sz="2000" b="1" dirty="0"/>
              <a:t>deep learning and transfer learning</a:t>
            </a:r>
            <a:r>
              <a:rPr lang="en-US" sz="2000" dirty="0"/>
              <a:t> techniques—specifically using the </a:t>
            </a:r>
            <a:r>
              <a:rPr lang="en-US" sz="2000" b="1" dirty="0"/>
              <a:t>EfficientNetV2B2</a:t>
            </a:r>
            <a:r>
              <a:rPr lang="en-US" sz="2000" dirty="0"/>
              <a:t> architecture—to build a high-performance image classification model for garbage sorting. This solution can aid municipalities, recycling plants, and smart city initiatives in optimizing waste segregation processes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73224" y="1054412"/>
            <a:ext cx="5984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Solution: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EB06F-17D1-60E4-82B2-1B84752EE7FB}"/>
              </a:ext>
            </a:extLst>
          </p:cNvPr>
          <p:cNvSpPr txBox="1"/>
          <p:nvPr/>
        </p:nvSpPr>
        <p:spPr>
          <a:xfrm>
            <a:off x="765110" y="1135358"/>
            <a:ext cx="112900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EfficientNetV2B2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transfer learning to build a deep learning model for automatic garbage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Resized images, normalized input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data augmentation to handle class imbalance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pretrained EfficientNetV2B2 (ImageNet weights)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custom dense layers with dropout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Initially froze base layers, then fine-tuned entire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Training 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Adam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Loss: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categorical_crossentropy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EarlyStopping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ReduceLROnPlateau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callbacks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progress with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TqdmCallback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high accuracy and strong generalization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confusion matrix &amp; classification report for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🚀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Efficient, accurate, and lightweight model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 for deployment in web/mobile apps for smart waste management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Screenshot of Output:  </a:t>
            </a:r>
            <a:endParaRPr lang="en-IN" sz="2400" b="1" dirty="0">
              <a:solidFill>
                <a:srgbClr val="92D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A6BDC-C38A-95AC-51F0-5D303851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1747602"/>
            <a:ext cx="12022228" cy="38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17A94-3C04-19DB-B18F-019ECB2771DD}"/>
              </a:ext>
            </a:extLst>
          </p:cNvPr>
          <p:cNvSpPr txBox="1"/>
          <p:nvPr/>
        </p:nvSpPr>
        <p:spPr>
          <a:xfrm>
            <a:off x="242596" y="1022255"/>
            <a:ext cx="610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Screenshot of Output:  </a:t>
            </a:r>
            <a:endParaRPr lang="en-IN" sz="24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B0747-1EDA-4C9A-0A40-A8F4B108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3" y="2068954"/>
            <a:ext cx="1161250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2472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81</TotalTime>
  <Words>764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Arial Unicode MS</vt:lpstr>
      <vt:lpstr>Segoe UI Emoji</vt:lpstr>
      <vt:lpstr>Symbol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Ankush Raja</cp:lastModifiedBy>
  <cp:revision>4</cp:revision>
  <dcterms:created xsi:type="dcterms:W3CDTF">2024-12-31T09:40:01Z</dcterms:created>
  <dcterms:modified xsi:type="dcterms:W3CDTF">2025-07-07T19:05:55Z</dcterms:modified>
</cp:coreProperties>
</file>