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snapToGrid="0">
      <p:cViewPr varScale="1">
        <p:scale>
          <a:sx n="66" d="100"/>
          <a:sy n="66" d="100"/>
        </p:scale>
        <p:origin x="102"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11/26/2019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70807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1708075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General and acute care</a:t>
            </a:r>
          </a:p>
          <a:p>
            <a:pPr marL="171450" indent="-171450">
              <a:buFont typeface="Arial" panose="020B0604020202020204" pitchFamily="34" charset="0"/>
              <a:buChar char="•"/>
            </a:pPr>
            <a:r>
              <a:rPr lang="en-US" dirty="0"/>
              <a:t>District</a:t>
            </a:r>
          </a:p>
          <a:p>
            <a:pPr marL="171450" indent="-171450">
              <a:buFont typeface="Arial" panose="020B0604020202020204" pitchFamily="34" charset="0"/>
              <a:buChar char="•"/>
            </a:pPr>
            <a:r>
              <a:rPr lang="en-US" dirty="0"/>
              <a:t>Specialised</a:t>
            </a:r>
          </a:p>
          <a:p>
            <a:pPr marL="171450" indent="-171450">
              <a:buFont typeface="Arial" panose="020B0604020202020204" pitchFamily="34" charset="0"/>
              <a:buChar char="•"/>
            </a:pPr>
            <a:r>
              <a:rPr lang="en-US" dirty="0"/>
              <a:t>Teaching</a:t>
            </a:r>
          </a:p>
          <a:p>
            <a:pPr marL="171450" indent="-171450">
              <a:buFont typeface="Arial" panose="020B0604020202020204" pitchFamily="34" charset="0"/>
              <a:buChar char="•"/>
            </a:pPr>
            <a:r>
              <a:rPr lang="en-US" dirty="0"/>
              <a:t>Clinics</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862672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Early examples</a:t>
            </a:r>
          </a:p>
          <a:p>
            <a:pPr marL="171450" indent="-171450">
              <a:buFont typeface="Arial" panose="020B0604020202020204" pitchFamily="34" charset="0"/>
              <a:buChar char="•"/>
            </a:pPr>
            <a:r>
              <a:rPr lang="en-US" dirty="0"/>
              <a:t>Medieval Islamic world</a:t>
            </a:r>
          </a:p>
          <a:p>
            <a:pPr marL="171450" indent="-171450">
              <a:buFont typeface="Arial" panose="020B0604020202020204" pitchFamily="34" charset="0"/>
              <a:buChar char="•"/>
            </a:pPr>
            <a:r>
              <a:rPr lang="en-US" dirty="0"/>
              <a:t>Early modern and Enlightenment Europe</a:t>
            </a:r>
          </a:p>
          <a:p>
            <a:pPr marL="171450" indent="-171450">
              <a:buFont typeface="Arial" panose="020B0604020202020204" pitchFamily="34" charset="0"/>
              <a:buChar char="•"/>
            </a:pPr>
            <a:r>
              <a:rPr lang="en-US" dirty="0"/>
              <a:t>19th century</a:t>
            </a:r>
          </a:p>
          <a:p>
            <a:pPr marL="171450" indent="-171450">
              <a:buFont typeface="Arial" panose="020B0604020202020204" pitchFamily="34" charset="0"/>
              <a:buChar char="•"/>
            </a:pPr>
            <a:r>
              <a:rPr lang="en-US" dirty="0"/>
              <a:t>20th century and beyond</a:t>
            </a:r>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2120140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Architecture</a:t>
            </a:r>
          </a:p>
        </p:txBody>
      </p:sp>
      <p:sp>
        <p:nvSpPr>
          <p:cNvPr id="4" name="Slide Number Placeholder 3"/>
          <p:cNvSpPr>
            <a:spLocks noGrp="1"/>
          </p:cNvSpPr>
          <p:nvPr>
            <p:ph type="sldNum" sz="quarter" idx="10"/>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623697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11/26/2019</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11/26/2019</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11/26/2019</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11/26/2019</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11/26/2019</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11/26/2019</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11/26/2019</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11/26/2019</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11/26/2019</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11/26/2019</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11/26/2019</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11/26/2019</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2115458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11/26/2019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en.wikipedia.org/wiki/Hospital"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commons.wikimedia.org/wiki/File:Pamela_Youde_Nethersole_Eastern_Hospital_2018.jpg" TargetMode="External"/><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hyperlink" Target="https://creativecommons.org/licenses/by-sa/4.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commons.wikimedia.org/wiki/File:McMasterUMedical.jpg"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commons.wikimedia.org/wiki/File:ER_room_after_a_trauma.jpg" TargetMode="External"/><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hyperlink" Target="http://creativecommons.org/licenses/by/2.0"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commons.wikimedia.org/wiki/File:Nabz_pezeshk.jp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commons.wikimedia.org/wiki/File:KB_Dubrava_Zagreb.jpg" TargetMode="External"/><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Here's your outline to get started</a:t>
            </a:r>
          </a:p>
        </p:txBody>
      </p:sp>
      <p:sp>
        <p:nvSpPr>
          <p:cNvPr id="20" name="Text 2"/>
          <p:cNvSpPr/>
          <p:nvPr/>
        </p:nvSpPr>
        <p:spPr>
          <a:xfrm>
            <a:off x="838200" y="1461299"/>
            <a:ext cx="10462846" cy="415498"/>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Key facts about your topic</a:t>
            </a:r>
          </a:p>
        </p:txBody>
      </p:sp>
      <p:sp>
        <p:nvSpPr>
          <p:cNvPr id="21" name="Content Placeholder 2"/>
          <p:cNvSpPr txBox="1">
            <a:spLocks/>
          </p:cNvSpPr>
          <p:nvPr/>
        </p:nvSpPr>
        <p:spPr>
          <a:xfrm>
            <a:off x="850250" y="1876798"/>
            <a:ext cx="10465450" cy="4000000"/>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A hospital is a health care institution providing patient treatment with specialized medical and nursing staff and medical equipment. The best-known type of hospital is the general hospital, which typically has an emergency department to treat urgent health problems ranging from fire and accident victims to a sudden illness. A district hospital typically is the major health care facility in its region, with many beds for intensive care and additional beds for patients who need long-term care. Specialized hospitals include trauma centers, rehabilitation hospitals, children's hospitals, seniors' hospitals, and hospitals for dealing with specific medical needs such as psychiatric treatment and certain disease categories. Specialized hospitals can help reduce health care costs compared to general hospitals. Hospitals are classified as general, specialty, or government depending on the sources of income received.</a:t>
            </a:r>
          </a:p>
        </p:txBody>
      </p:sp>
      <p:sp>
        <p:nvSpPr>
          <p:cNvPr id="22" name="Footer Placeholder 2"/>
          <p:cNvSpPr>
            <a:spLocks noGrp="1"/>
          </p:cNvSpPr>
          <p:nvPr>
            <p:ph type="ftr" sz="quarter" idx="11"/>
          </p:nvPr>
        </p:nvSpPr>
        <p:spPr>
          <a:xfrm>
            <a:off x="838199" y="6229028"/>
            <a:ext cx="5779169" cy="365125"/>
          </a:xfrm>
        </p:spPr>
        <p:txBody>
          <a:bodyPr/>
          <a:lstStyle/>
          <a:p>
            <a:pPr algn="l"/>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3"/>
              </a:rPr>
              <a:t>en.wikipedia.org</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rPr>
              <a:t> - Text under </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4"/>
              </a:rPr>
              <a:t>CC-BY-SA license</a:t>
            </a:r>
            <a:endParaRPr lang="en-US" dirty="0"/>
          </a:p>
        </p:txBody>
      </p:sp>
      <p:grpSp>
        <p:nvGrpSpPr>
          <p:cNvPr id="4" name="Group 3">
            <a:extLst>
              <a:ext uri="{FF2B5EF4-FFF2-40B4-BE49-F238E27FC236}">
                <a16:creationId xmlns:a16="http://schemas.microsoft.com/office/drawing/2014/main" id="{E07FEDDE-7BE3-4AF0-89AC-8212D722B9B0}"/>
              </a:ext>
            </a:extLst>
          </p:cNvPr>
          <p:cNvGrpSpPr/>
          <p:nvPr/>
        </p:nvGrpSpPr>
        <p:grpSpPr>
          <a:xfrm>
            <a:off x="6211661" y="5810971"/>
            <a:ext cx="5188481" cy="1174603"/>
            <a:chOff x="6211661" y="5810971"/>
            <a:chExt cx="5188481" cy="1174603"/>
          </a:xfrm>
        </p:grpSpPr>
        <p:sp>
          <p:nvSpPr>
            <p:cNvPr id="5" name="Rectangle 8">
              <a:extLst>
                <a:ext uri="{FF2B5EF4-FFF2-40B4-BE49-F238E27FC236}">
                  <a16:creationId xmlns:a16="http://schemas.microsoft.com/office/drawing/2014/main" id="{184C5845-0FFB-4734-A9BE-3E8CEA8008D3}"/>
                </a:ext>
              </a:extLst>
            </p:cNvPr>
            <p:cNvSpPr/>
            <p:nvPr/>
          </p:nvSpPr>
          <p:spPr>
            <a:xfrm>
              <a:off x="6211661" y="6042093"/>
              <a:ext cx="5138199" cy="63078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6" name="TextBox 7">
              <a:extLst>
                <a:ext uri="{FF2B5EF4-FFF2-40B4-BE49-F238E27FC236}">
                  <a16:creationId xmlns:a16="http://schemas.microsoft.com/office/drawing/2014/main" id="{33CDDC14-D7C0-4FC6-8360-4E6E50174088}"/>
                </a:ext>
              </a:extLst>
            </p:cNvPr>
            <p:cNvSpPr txBox="1"/>
            <p:nvPr/>
          </p:nvSpPr>
          <p:spPr>
            <a:xfrm>
              <a:off x="6289102" y="6139278"/>
              <a:ext cx="2303691" cy="451406"/>
            </a:xfrm>
            <a:prstGeom prst="rect">
              <a:avLst/>
            </a:prstGeom>
            <a:noFill/>
          </p:spPr>
          <p:txBody>
            <a:bodyPr wrap="square" rtlCol="0">
              <a:spAutoFit/>
            </a:bodyPr>
            <a:lstStyle/>
            <a:p>
              <a:pPr>
                <a:lnSpc>
                  <a:spcPts val="1400"/>
                </a:lnSpc>
              </a:pPr>
              <a:r>
                <a:rPr lang="en-US" sz="1200" dirty="0">
                  <a:solidFill>
                    <a:srgbClr val="D24726"/>
                  </a:solidFill>
                  <a:cs typeface="Segoe UI Semibold" panose="020B0702040204020203" pitchFamily="34" charset="0"/>
                </a:rPr>
                <a:t>See more: </a:t>
              </a:r>
              <a:r>
                <a:rPr lang="en-US" sz="1200" dirty="0">
                  <a:solidFill>
                    <a:schemeClr val="tx1">
                      <a:lumMod val="65000"/>
                      <a:lumOff val="35000"/>
                    </a:schemeClr>
                  </a:solidFill>
                  <a:latin typeface="Segoe UI Semilight" panose="020B0402040204020203" pitchFamily="34" charset="0"/>
                  <a:ea typeface="Segoe UI Symbol" panose="020B0502040204020203" pitchFamily="34" charset="0"/>
                  <a:cs typeface="Segoe UI Semilight" panose="020B0402040204020203" pitchFamily="34" charset="0"/>
                </a:rPr>
                <a:t>Open the Notes below for more information.</a:t>
              </a:r>
            </a:p>
          </p:txBody>
        </p:sp>
        <p:pic>
          <p:nvPicPr>
            <p:cNvPr id="7" name="Picture 11" descr="Curved arrow">
              <a:extLst>
                <a:ext uri="{FF2B5EF4-FFF2-40B4-BE49-F238E27FC236}">
                  <a16:creationId xmlns:a16="http://schemas.microsoft.com/office/drawing/2014/main" id="{A3DA137E-6B53-4403-B00B-B734CA13A906}"/>
                </a:ext>
              </a:extLst>
            </p:cNvPr>
            <p:cNvPicPr/>
            <p:nvPr/>
          </p:nvPicPr>
          <p:blipFill>
            <a:blip r:embed="rId5" cstate="print">
              <a:extLst>
                <a:ext uri="{28A0092B-C50C-407E-A947-70E740481C1C}">
                  <a14:useLocalDpi xmlns:a14="http://schemas.microsoft.com/office/drawing/2010/main" val="0"/>
                </a:ext>
              </a:extLst>
            </a:blip>
            <a:stretch>
              <a:fillRect/>
            </a:stretch>
          </p:blipFill>
          <p:spPr>
            <a:xfrm rot="10354591">
              <a:off x="8375339" y="6310072"/>
              <a:ext cx="712427" cy="504018"/>
            </a:xfrm>
            <a:prstGeom prst="rect">
              <a:avLst/>
            </a:prstGeom>
          </p:spPr>
        </p:pic>
        <p:pic>
          <p:nvPicPr>
            <p:cNvPr id="8" name="Picture 6" descr="Notes button in status bar">
              <a:extLst>
                <a:ext uri="{FF2B5EF4-FFF2-40B4-BE49-F238E27FC236}">
                  <a16:creationId xmlns:a16="http://schemas.microsoft.com/office/drawing/2014/main" id="{225180E8-0FE3-47A7-AA6D-1109075B6765}"/>
                </a:ext>
              </a:extLst>
            </p:cNvPr>
            <p:cNvPicPr>
              <a:picLocks noChangeAspect="1"/>
            </p:cNvPicPr>
            <p:nvPr/>
          </p:nvPicPr>
          <p:blipFill>
            <a:blip r:embed="rId6"/>
            <a:stretch>
              <a:fillRect/>
            </a:stretch>
          </p:blipFill>
          <p:spPr>
            <a:xfrm>
              <a:off x="9025539" y="5810971"/>
              <a:ext cx="2374603" cy="1174603"/>
            </a:xfrm>
            <a:prstGeom prst="rect">
              <a:avLst/>
            </a:prstGeom>
          </p:spPr>
        </p:pic>
      </p:grpSp>
    </p:spTree>
    <p:extLst>
      <p:ext uri="{BB962C8B-B14F-4D97-AF65-F5344CB8AC3E}">
        <p14:creationId xmlns:p14="http://schemas.microsoft.com/office/powerpoint/2010/main" val="3748667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rgbClr val="FFFFFF"/>
                </a:solidFill>
              </a:rPr>
              <a:t>Quality and safety</a:t>
            </a:r>
          </a:p>
        </p:txBody>
      </p:sp>
      <p:sp>
        <p:nvSpPr>
          <p:cNvPr id="3" name="Content Placeholder 2"/>
          <p:cNvSpPr>
            <a:spLocks noGrp="1"/>
          </p:cNvSpPr>
          <p:nvPr>
            <p:ph idx="1"/>
          </p:nvPr>
        </p:nvSpPr>
        <p:spPr>
          <a:xfrm>
            <a:off x="6090574" y="801866"/>
            <a:ext cx="5306084" cy="5230634"/>
          </a:xfrm>
        </p:spPr>
        <p:txBody>
          <a:bodyPr anchor="ctr">
            <a:normAutofit/>
          </a:bodyPr>
          <a:lstStyle/>
          <a:p>
            <a:endParaRPr sz="2400">
              <a:solidFill>
                <a:srgbClr val="000000"/>
              </a:solidFill>
            </a:endParaRPr>
          </a:p>
        </p:txBody>
      </p:sp>
    </p:spTree>
    <p:extLst>
      <p:ext uri="{BB962C8B-B14F-4D97-AF65-F5344CB8AC3E}">
        <p14:creationId xmlns:p14="http://schemas.microsoft.com/office/powerpoint/2010/main" val="1869096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a:solidFill>
                  <a:schemeClr val="accent1"/>
                </a:solidFill>
              </a:rPr>
              <a:t>Buildings</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r>
              <a:rPr lang="en-US" sz="2400"/>
              <a:t>Look in the slide notes below for topics to consider talking about</a:t>
            </a:r>
          </a:p>
        </p:txBody>
      </p:sp>
    </p:spTree>
    <p:extLst>
      <p:ext uri="{BB962C8B-B14F-4D97-AF65-F5344CB8AC3E}">
        <p14:creationId xmlns:p14="http://schemas.microsoft.com/office/powerpoint/2010/main" val="2870883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rgbClr val="FFFFFF"/>
                </a:solidFill>
              </a:rPr>
              <a:t>Works cited</a:t>
            </a:r>
          </a:p>
        </p:txBody>
      </p:sp>
      <p:sp>
        <p:nvSpPr>
          <p:cNvPr id="3" name="Content Placeholder 2"/>
          <p:cNvSpPr>
            <a:spLocks noGrp="1"/>
          </p:cNvSpPr>
          <p:nvPr>
            <p:ph type="body" idx="1"/>
          </p:nvPr>
        </p:nvSpPr>
        <p:spPr>
          <a:xfrm>
            <a:off x="6090574" y="801866"/>
            <a:ext cx="5306084" cy="5230634"/>
          </a:xfrm>
        </p:spPr>
        <p:txBody>
          <a:bodyPr anchor="ctr">
            <a:normAutofit/>
          </a:bodyPr>
          <a:lstStyle/>
          <a:p>
            <a:endParaRPr sz="2400">
              <a:solidFill>
                <a:srgbClr val="000000"/>
              </a:solidFill>
            </a:endParaRPr>
          </a:p>
        </p:txBody>
      </p:sp>
    </p:spTree>
    <p:extLst>
      <p:ext uri="{BB962C8B-B14F-4D97-AF65-F5344CB8AC3E}">
        <p14:creationId xmlns:p14="http://schemas.microsoft.com/office/powerpoint/2010/main" val="899496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A537-9EAD-4C2A-8B8C-B5471C6F5D6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Related topics to research</a:t>
            </a:r>
          </a:p>
        </p:txBody>
      </p:sp>
      <p:sp>
        <p:nvSpPr>
          <p:cNvPr id="3" name="Content Placeholder 2">
            <a:extLst>
              <a:ext uri="{FF2B5EF4-FFF2-40B4-BE49-F238E27FC236}">
                <a16:creationId xmlns:a16="http://schemas.microsoft.com/office/drawing/2014/main" id="{60106C6B-49E2-4E93-AEC3-AA4886AC999D}"/>
              </a:ext>
            </a:extLst>
          </p:cNvPr>
          <p:cNvSpPr>
            <a:spLocks noGrp="1"/>
          </p:cNvSpPr>
          <p:nvPr>
            <p:ph idx="1"/>
          </p:nvPr>
        </p:nvSpPr>
        <p:spPr>
          <a:xfrm>
            <a:off x="838200" y="1625936"/>
            <a:ext cx="4978408" cy="4351338"/>
          </a:xfrm>
        </p:spPr>
        <p:txBody>
          <a:bodyPr/>
          <a:lstStyle/>
          <a:p>
            <a:r>
              <a:rPr lang="en-US" dirty="0">
                <a:latin typeface="Segoe UI Semilight" panose="020B0702040204020203" pitchFamily="34" charset="0"/>
                <a:ea typeface="Segoe UI Semilight" panose="020B0702040204020203" pitchFamily="34" charset="0"/>
                <a:cs typeface="Segoe UI" panose="020B0502040204020203" pitchFamily="34" charset="0"/>
              </a:rPr>
              <a:t>History of hospitals</a:t>
            </a:r>
          </a:p>
          <a:p>
            <a:r>
              <a:rPr lang="en-US" dirty="0">
                <a:latin typeface="Segoe UI Semilight" panose="020B0702040204020203" pitchFamily="34" charset="0"/>
                <a:ea typeface="Segoe UI Semilight" panose="020B0702040204020203" pitchFamily="34" charset="0"/>
                <a:cs typeface="Segoe UI" panose="020B0502040204020203" pitchFamily="34" charset="0"/>
              </a:rPr>
              <a:t>Health Care</a:t>
            </a:r>
          </a:p>
          <a:p>
            <a:r>
              <a:rPr lang="en-US" dirty="0">
                <a:latin typeface="Segoe UI Semilight" panose="020B0702040204020203" pitchFamily="34" charset="0"/>
                <a:ea typeface="Segoe UI Semilight" panose="020B0702040204020203" pitchFamily="34" charset="0"/>
                <a:cs typeface="Segoe UI" panose="020B0502040204020203" pitchFamily="34" charset="0"/>
              </a:rPr>
              <a:t>Physician</a:t>
            </a:r>
          </a:p>
          <a:p>
            <a:r>
              <a:rPr lang="en-US" dirty="0">
                <a:latin typeface="Segoe UI Semilight" panose="020B0702040204020203" pitchFamily="34" charset="0"/>
                <a:ea typeface="Segoe UI Semilight" panose="020B0702040204020203" pitchFamily="34" charset="0"/>
                <a:cs typeface="Segoe UI" panose="020B0502040204020203" pitchFamily="34" charset="0"/>
              </a:rPr>
              <a:t>Public hospital</a:t>
            </a:r>
          </a:p>
          <a:p>
            <a:r>
              <a:rPr lang="en-US" dirty="0">
                <a:latin typeface="Segoe UI Semilight" panose="020B0702040204020203" pitchFamily="34" charset="0"/>
                <a:ea typeface="Segoe UI Semilight" panose="020B0702040204020203" pitchFamily="34" charset="0"/>
                <a:cs typeface="Segoe UI" panose="020B0502040204020203" pitchFamily="34" charset="0"/>
              </a:rPr>
              <a:t>Health facility</a:t>
            </a:r>
          </a:p>
          <a:p>
            <a:r>
              <a:rPr lang="en-US" dirty="0">
                <a:latin typeface="Segoe UI Semilight" panose="020B0702040204020203" pitchFamily="34" charset="0"/>
                <a:ea typeface="Segoe UI Semilight" panose="020B0702040204020203" pitchFamily="34" charset="0"/>
                <a:cs typeface="Segoe UI" panose="020B0502040204020203" pitchFamily="34" charset="0"/>
              </a:rPr>
              <a:t>School</a:t>
            </a:r>
          </a:p>
          <a:p>
            <a:r>
              <a:rPr lang="en-US" dirty="0">
                <a:latin typeface="Segoe UI Semilight" panose="020B0702040204020203" pitchFamily="34" charset="0"/>
                <a:ea typeface="Segoe UI Semilight" panose="020B0702040204020203" pitchFamily="34" charset="0"/>
                <a:cs typeface="Segoe UI" panose="020B0502040204020203" pitchFamily="34" charset="0"/>
              </a:rPr>
              <a:t>Health</a:t>
            </a:r>
          </a:p>
          <a:p>
            <a:r>
              <a:rPr lang="en-US" dirty="0">
                <a:latin typeface="Segoe UI Semilight" panose="020B0702040204020203" pitchFamily="34" charset="0"/>
                <a:ea typeface="Segoe UI Semilight" panose="020B0702040204020203" pitchFamily="34" charset="0"/>
                <a:cs typeface="Segoe UI" panose="020B0502040204020203" pitchFamily="34" charset="0"/>
              </a:rPr>
              <a:t>Outpatient clinic</a:t>
            </a:r>
          </a:p>
          <a:p>
            <a:r>
              <a:rPr lang="en-US" dirty="0">
                <a:latin typeface="Segoe UI Semilight" panose="020B0702040204020203" pitchFamily="34" charset="0"/>
                <a:ea typeface="Segoe UI Semilight" panose="020B0702040204020203" pitchFamily="34" charset="0"/>
                <a:cs typeface="Segoe UI" panose="020B0502040204020203" pitchFamily="34" charset="0"/>
              </a:rPr>
              <a:t>Health care in the United States</a:t>
            </a:r>
          </a:p>
          <a:p>
            <a:r>
              <a:rPr lang="en-US" dirty="0">
                <a:latin typeface="Segoe UI Semilight" panose="020B0702040204020203" pitchFamily="34" charset="0"/>
                <a:ea typeface="Segoe UI Semilight" panose="020B0702040204020203" pitchFamily="34" charset="0"/>
                <a:cs typeface="Segoe UI" panose="020B0502040204020203" pitchFamily="34" charset="0"/>
              </a:rPr>
              <a:t>Radiology</a:t>
            </a:r>
          </a:p>
        </p:txBody>
      </p:sp>
      <p:grpSp>
        <p:nvGrpSpPr>
          <p:cNvPr id="4" name="Group 3">
            <a:extLst>
              <a:ext uri="{FF2B5EF4-FFF2-40B4-BE49-F238E27FC236}">
                <a16:creationId xmlns:a16="http://schemas.microsoft.com/office/drawing/2014/main" id="{5F891352-0AB3-4D77-AA93-8E0A1738F8F4}"/>
              </a:ext>
            </a:extLst>
          </p:cNvPr>
          <p:cNvGrpSpPr/>
          <p:nvPr/>
        </p:nvGrpSpPr>
        <p:grpSpPr>
          <a:xfrm>
            <a:off x="5943601" y="1609726"/>
            <a:ext cx="5406259" cy="2023909"/>
            <a:chOff x="5943601" y="1609726"/>
            <a:chExt cx="5406259" cy="2023909"/>
          </a:xfrm>
        </p:grpSpPr>
        <p:sp>
          <p:nvSpPr>
            <p:cNvPr id="5" name="Rectangle 5">
              <a:extLst>
                <a:ext uri="{FF2B5EF4-FFF2-40B4-BE49-F238E27FC236}">
                  <a16:creationId xmlns:a16="http://schemas.microsoft.com/office/drawing/2014/main" id="{20526183-096D-4868-AE2D-0200EE5F1D5D}"/>
                </a:ext>
              </a:extLst>
            </p:cNvPr>
            <p:cNvSpPr/>
            <p:nvPr/>
          </p:nvSpPr>
          <p:spPr>
            <a:xfrm>
              <a:off x="5943601" y="1609726"/>
              <a:ext cx="5406259" cy="20193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6" name="TextBox 4">
              <a:extLst>
                <a:ext uri="{FF2B5EF4-FFF2-40B4-BE49-F238E27FC236}">
                  <a16:creationId xmlns:a16="http://schemas.microsoft.com/office/drawing/2014/main" id="{E9B136C8-7575-43EF-A6F3-EC4F69800828}"/>
                </a:ext>
              </a:extLst>
            </p:cNvPr>
            <p:cNvSpPr txBox="1"/>
            <p:nvPr/>
          </p:nvSpPr>
          <p:spPr>
            <a:xfrm>
              <a:off x="6189439" y="1827382"/>
              <a:ext cx="2849999" cy="307777"/>
            </a:xfrm>
            <a:prstGeom prst="rect">
              <a:avLst/>
            </a:prstGeom>
            <a:noFill/>
          </p:spPr>
          <p:txBody>
            <a:bodyPr wrap="square" rtlCol="0">
              <a:spAutoFit/>
            </a:bodyPr>
            <a:lstStyle/>
            <a:p>
              <a:pPr>
                <a:spcAft>
                  <a:spcPts val="1200"/>
                </a:spcAft>
              </a:pPr>
              <a:r>
                <a:rPr lang="en-US" sz="1400" dirty="0">
                  <a:solidFill>
                    <a:srgbClr val="D24726"/>
                  </a:solidFill>
                  <a:latin typeface="Segoe UI Semilight" panose="020B0402040204020203" pitchFamily="34" charset="0"/>
                  <a:cs typeface="Segoe UI Semilight" panose="020B0402040204020203" pitchFamily="34" charset="0"/>
                </a:rPr>
                <a:t>Use Smart Lookup to learn more</a:t>
              </a:r>
              <a:endParaRPr lang="en-US" sz="1400" dirty="0">
                <a:solidFill>
                  <a:srgbClr val="D2472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TextBox 7">
              <a:extLst>
                <a:ext uri="{FF2B5EF4-FFF2-40B4-BE49-F238E27FC236}">
                  <a16:creationId xmlns:a16="http://schemas.microsoft.com/office/drawing/2014/main" id="{F5C6FF1D-DFD2-4DBD-BDE7-F882DDC6DC74}"/>
                </a:ext>
              </a:extLst>
            </p:cNvPr>
            <p:cNvSpPr txBox="1"/>
            <p:nvPr/>
          </p:nvSpPr>
          <p:spPr>
            <a:xfrm>
              <a:off x="6450618" y="2207781"/>
              <a:ext cx="2626919" cy="954107"/>
            </a:xfrm>
            <a:prstGeom prst="rect">
              <a:avLst/>
            </a:prstGeom>
            <a:noFill/>
          </p:spPr>
          <p:txBody>
            <a:bodyPr wrap="square" rtlCol="0">
              <a:spAutoFit/>
            </a:bodyPr>
            <a:lstStyle/>
            <a:p>
              <a:pPr>
                <a:spcAft>
                  <a:spcPts val="1200"/>
                </a:spcAft>
              </a:pPr>
              <a:r>
                <a:rPr lang="en-US" sz="1200" dirty="0">
                  <a:solidFill>
                    <a:schemeClr val="tx1">
                      <a:lumMod val="65000"/>
                      <a:lumOff val="35000"/>
                    </a:schemeClr>
                  </a:solidFill>
                  <a:latin typeface="Segoe UI Semilight" panose="020B0402040204020203" pitchFamily="34" charset="0"/>
                  <a:ea typeface="Segoe UI Symbol" panose="020B0502040204020203" pitchFamily="34" charset="0"/>
                  <a:cs typeface="Segoe UI Semilight" panose="020B0402040204020203" pitchFamily="34" charset="0"/>
                </a:rPr>
                <a:t>Highlight one of the related topics</a:t>
              </a:r>
            </a:p>
            <a:p>
              <a:pPr>
                <a:spcAft>
                  <a:spcPts val="1200"/>
                </a:spcAft>
              </a:pPr>
              <a:r>
                <a:rPr lang="en-US" sz="1200" dirty="0">
                  <a:solidFill>
                    <a:schemeClr val="tx1">
                      <a:lumMod val="65000"/>
                      <a:lumOff val="35000"/>
                    </a:schemeClr>
                  </a:solidFill>
                  <a:latin typeface="Segoe UI Semilight" panose="020B0402040204020203" pitchFamily="34" charset="0"/>
                  <a:ea typeface="Segoe UI Symbol" panose="020B0502040204020203" pitchFamily="34" charset="0"/>
                  <a:cs typeface="Segoe UI Semilight" panose="020B0402040204020203" pitchFamily="34" charset="0"/>
                </a:rPr>
                <a:t>Right-click on the topic</a:t>
              </a:r>
            </a:p>
            <a:p>
              <a:pPr marL="174625" indent="-174625">
                <a:spcAft>
                  <a:spcPts val="1200"/>
                </a:spcAft>
              </a:pPr>
              <a:r>
                <a:rPr lang="en-US" sz="1200" dirty="0">
                  <a:solidFill>
                    <a:schemeClr val="tx1">
                      <a:lumMod val="65000"/>
                      <a:lumOff val="35000"/>
                    </a:schemeClr>
                  </a:solidFill>
                  <a:latin typeface="Segoe UI Semilight" panose="020B0402040204020203" pitchFamily="34" charset="0"/>
                  <a:ea typeface="Segoe UI Symbol" panose="020B0502040204020203" pitchFamily="34" charset="0"/>
                  <a:cs typeface="Segoe UI Semilight" panose="020B0402040204020203" pitchFamily="34" charset="0"/>
                </a:rPr>
                <a:t>Choose "Smart Lookup"</a:t>
              </a:r>
            </a:p>
          </p:txBody>
        </p:sp>
        <p:grpSp>
          <p:nvGrpSpPr>
            <p:cNvPr id="8" name="Group 12">
              <a:extLst>
                <a:ext uri="{FF2B5EF4-FFF2-40B4-BE49-F238E27FC236}">
                  <a16:creationId xmlns:a16="http://schemas.microsoft.com/office/drawing/2014/main" id="{58C4CE24-6148-4604-B285-49040644B37D}"/>
                </a:ext>
              </a:extLst>
            </p:cNvPr>
            <p:cNvGrpSpPr/>
            <p:nvPr/>
          </p:nvGrpSpPr>
          <p:grpSpPr>
            <a:xfrm>
              <a:off x="6273657" y="2228149"/>
              <a:ext cx="188600" cy="246221"/>
              <a:chOff x="5978838" y="2209102"/>
              <a:chExt cx="188600" cy="246221"/>
            </a:xfrm>
          </p:grpSpPr>
          <p:sp>
            <p:nvSpPr>
              <p:cNvPr id="16" name="Oval 9">
                <a:extLst>
                  <a:ext uri="{FF2B5EF4-FFF2-40B4-BE49-F238E27FC236}">
                    <a16:creationId xmlns:a16="http://schemas.microsoft.com/office/drawing/2014/main" id="{AB6051AB-2E0C-4F74-AA09-3E8DBF11667D}"/>
                  </a:ext>
                </a:extLst>
              </p:cNvPr>
              <p:cNvSpPr/>
              <p:nvPr/>
            </p:nvSpPr>
            <p:spPr>
              <a:xfrm>
                <a:off x="5978839" y="2237913"/>
                <a:ext cx="188599" cy="188599"/>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 name="TextBox 11">
                <a:extLst>
                  <a:ext uri="{FF2B5EF4-FFF2-40B4-BE49-F238E27FC236}">
                    <a16:creationId xmlns:a16="http://schemas.microsoft.com/office/drawing/2014/main" id="{97FDCC9F-9887-487F-8C6D-BBB3CB2773C3}"/>
                  </a:ext>
                </a:extLst>
              </p:cNvPr>
              <p:cNvSpPr txBox="1">
                <a:spLocks noChangeAspect="1"/>
              </p:cNvSpPr>
              <p:nvPr/>
            </p:nvSpPr>
            <p:spPr>
              <a:xfrm>
                <a:off x="5978838" y="2209102"/>
                <a:ext cx="188599" cy="246221"/>
              </a:xfrm>
              <a:prstGeom prst="rect">
                <a:avLst/>
              </a:prstGeom>
              <a:noFill/>
            </p:spPr>
            <p:txBody>
              <a:bodyPr wrap="square" rtlCol="0">
                <a:spAutoFit/>
              </a:bodyPr>
              <a:lstStyle/>
              <a:p>
                <a:pPr algn="ctr"/>
                <a:r>
                  <a:rPr lang="en-US" sz="1000" dirty="0">
                    <a:solidFill>
                      <a:schemeClr val="bg1"/>
                    </a:solidFill>
                    <a:latin typeface="Segoe UI Semibold" panose="020B0702040204020203" pitchFamily="34" charset="0"/>
                    <a:cs typeface="Segoe UI Semibold" panose="020B0702040204020203" pitchFamily="34" charset="0"/>
                  </a:rPr>
                  <a:t>1</a:t>
                </a:r>
              </a:p>
            </p:txBody>
          </p:sp>
        </p:grpSp>
        <p:grpSp>
          <p:nvGrpSpPr>
            <p:cNvPr id="9" name="Group 13">
              <a:extLst>
                <a:ext uri="{FF2B5EF4-FFF2-40B4-BE49-F238E27FC236}">
                  <a16:creationId xmlns:a16="http://schemas.microsoft.com/office/drawing/2014/main" id="{D9700851-3B5E-45AB-991B-762DE0355EF6}"/>
                </a:ext>
              </a:extLst>
            </p:cNvPr>
            <p:cNvGrpSpPr/>
            <p:nvPr/>
          </p:nvGrpSpPr>
          <p:grpSpPr>
            <a:xfrm>
              <a:off x="6273657" y="2563905"/>
              <a:ext cx="188600" cy="246221"/>
              <a:chOff x="5978838" y="2209102"/>
              <a:chExt cx="188600" cy="246221"/>
            </a:xfrm>
          </p:grpSpPr>
          <p:sp>
            <p:nvSpPr>
              <p:cNvPr id="14" name="Oval 14">
                <a:extLst>
                  <a:ext uri="{FF2B5EF4-FFF2-40B4-BE49-F238E27FC236}">
                    <a16:creationId xmlns:a16="http://schemas.microsoft.com/office/drawing/2014/main" id="{0FDC7121-EA5E-4996-B879-22CC04BEA201}"/>
                  </a:ext>
                </a:extLst>
              </p:cNvPr>
              <p:cNvSpPr/>
              <p:nvPr/>
            </p:nvSpPr>
            <p:spPr>
              <a:xfrm>
                <a:off x="5978839" y="2237913"/>
                <a:ext cx="188599" cy="188599"/>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 name="TextBox 15">
                <a:extLst>
                  <a:ext uri="{FF2B5EF4-FFF2-40B4-BE49-F238E27FC236}">
                    <a16:creationId xmlns:a16="http://schemas.microsoft.com/office/drawing/2014/main" id="{B4BBF7ED-662E-4BA3-83B6-05208C9B757A}"/>
                  </a:ext>
                </a:extLst>
              </p:cNvPr>
              <p:cNvSpPr txBox="1">
                <a:spLocks noChangeAspect="1"/>
              </p:cNvSpPr>
              <p:nvPr/>
            </p:nvSpPr>
            <p:spPr>
              <a:xfrm>
                <a:off x="5978838" y="2209102"/>
                <a:ext cx="188599" cy="246221"/>
              </a:xfrm>
              <a:prstGeom prst="rect">
                <a:avLst/>
              </a:prstGeom>
              <a:noFill/>
            </p:spPr>
            <p:txBody>
              <a:bodyPr wrap="square" rtlCol="0">
                <a:spAutoFit/>
              </a:bodyPr>
              <a:lstStyle/>
              <a:p>
                <a:pPr algn="ctr"/>
                <a:r>
                  <a:rPr lang="en-US" sz="1000" dirty="0">
                    <a:solidFill>
                      <a:schemeClr val="bg1"/>
                    </a:solidFill>
                    <a:latin typeface="Segoe UI Semibold" panose="020B0702040204020203" pitchFamily="34" charset="0"/>
                    <a:cs typeface="Segoe UI Semibold" panose="020B0702040204020203" pitchFamily="34" charset="0"/>
                  </a:rPr>
                  <a:t>2</a:t>
                </a:r>
              </a:p>
            </p:txBody>
          </p:sp>
        </p:grpSp>
        <p:grpSp>
          <p:nvGrpSpPr>
            <p:cNvPr id="10" name="Group 16">
              <a:extLst>
                <a:ext uri="{FF2B5EF4-FFF2-40B4-BE49-F238E27FC236}">
                  <a16:creationId xmlns:a16="http://schemas.microsoft.com/office/drawing/2014/main" id="{8CC6D345-719C-4EA8-9CCC-735633CC607F}"/>
                </a:ext>
              </a:extLst>
            </p:cNvPr>
            <p:cNvGrpSpPr/>
            <p:nvPr/>
          </p:nvGrpSpPr>
          <p:grpSpPr>
            <a:xfrm>
              <a:off x="6273657" y="2902042"/>
              <a:ext cx="188600" cy="246221"/>
              <a:chOff x="5978838" y="2209102"/>
              <a:chExt cx="188600" cy="246221"/>
            </a:xfrm>
          </p:grpSpPr>
          <p:sp>
            <p:nvSpPr>
              <p:cNvPr id="12" name="Oval 17">
                <a:extLst>
                  <a:ext uri="{FF2B5EF4-FFF2-40B4-BE49-F238E27FC236}">
                    <a16:creationId xmlns:a16="http://schemas.microsoft.com/office/drawing/2014/main" id="{2E56D573-7C3B-46F0-982D-5DD5D53E931B}"/>
                  </a:ext>
                </a:extLst>
              </p:cNvPr>
              <p:cNvSpPr/>
              <p:nvPr/>
            </p:nvSpPr>
            <p:spPr>
              <a:xfrm>
                <a:off x="5978839" y="2237913"/>
                <a:ext cx="188599" cy="188599"/>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TextBox 18">
                <a:extLst>
                  <a:ext uri="{FF2B5EF4-FFF2-40B4-BE49-F238E27FC236}">
                    <a16:creationId xmlns:a16="http://schemas.microsoft.com/office/drawing/2014/main" id="{A400E4DB-EAAB-40EC-B86F-2B5325C2941B}"/>
                  </a:ext>
                </a:extLst>
              </p:cNvPr>
              <p:cNvSpPr txBox="1">
                <a:spLocks noChangeAspect="1"/>
              </p:cNvSpPr>
              <p:nvPr/>
            </p:nvSpPr>
            <p:spPr>
              <a:xfrm>
                <a:off x="5978838" y="2209102"/>
                <a:ext cx="188599" cy="246221"/>
              </a:xfrm>
              <a:prstGeom prst="rect">
                <a:avLst/>
              </a:prstGeom>
              <a:noFill/>
            </p:spPr>
            <p:txBody>
              <a:bodyPr wrap="square" rtlCol="0">
                <a:spAutoFit/>
              </a:bodyPr>
              <a:lstStyle/>
              <a:p>
                <a:pPr algn="ctr"/>
                <a:r>
                  <a:rPr lang="en-US" sz="1000" dirty="0">
                    <a:solidFill>
                      <a:schemeClr val="bg1"/>
                    </a:solidFill>
                    <a:latin typeface="Segoe UI Semibold" panose="020B0702040204020203" pitchFamily="34" charset="0"/>
                    <a:cs typeface="Segoe UI Semibold" panose="020B0702040204020203" pitchFamily="34" charset="0"/>
                  </a:rPr>
                  <a:t>3</a:t>
                </a:r>
              </a:p>
            </p:txBody>
          </p:sp>
        </p:grpSp>
        <p:pic>
          <p:nvPicPr>
            <p:cNvPr id="11" name="Picture 19" descr="Smart Lookup button in the context menu">
              <a:extLst>
                <a:ext uri="{FF2B5EF4-FFF2-40B4-BE49-F238E27FC236}">
                  <a16:creationId xmlns:a16="http://schemas.microsoft.com/office/drawing/2014/main" id="{5C48F155-F4FF-4D72-879B-DE6D7269D894}"/>
                </a:ext>
              </a:extLst>
            </p:cNvPr>
            <p:cNvPicPr>
              <a:picLocks noChangeAspect="1"/>
            </p:cNvPicPr>
            <p:nvPr/>
          </p:nvPicPr>
          <p:blipFill rotWithShape="1">
            <a:blip r:embed="rId2"/>
            <a:srcRect b="4437"/>
            <a:stretch/>
          </p:blipFill>
          <p:spPr>
            <a:xfrm>
              <a:off x="9166431" y="1836907"/>
              <a:ext cx="1875163" cy="1796728"/>
            </a:xfrm>
            <a:prstGeom prst="rect">
              <a:avLst/>
            </a:prstGeom>
          </p:spPr>
        </p:pic>
      </p:grpSp>
    </p:spTree>
    <p:extLst>
      <p:ext uri="{BB962C8B-B14F-4D97-AF65-F5344CB8AC3E}">
        <p14:creationId xmlns:p14="http://schemas.microsoft.com/office/powerpoint/2010/main" val="1683866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Pamela Youde Nethersole Eastern Hospital"/>
          <p:cNvPicPr>
            <a:picLocks noChangeAspect="1"/>
          </p:cNvPicPr>
          <p:nvPr/>
        </p:nvPicPr>
        <p:blipFill rotWithShape="1">
          <a:blip r:embed="rId2">
            <a:extLst>
              <a:ext uri="{28A0092B-C50C-407E-A947-70E740481C1C}">
                <a14:useLocalDpi xmlns:a14="http://schemas.microsoft.com/office/drawing/2010/main" val="0"/>
              </a:ext>
            </a:extLst>
          </a:blip>
          <a:srcRect t="15413"/>
          <a:stretch/>
        </p:blipFill>
        <p:spPr>
          <a:xfrm>
            <a:off x="20" y="10"/>
            <a:ext cx="12191980" cy="6857990"/>
          </a:xfrm>
          <a:prstGeom prst="rect">
            <a:avLst/>
          </a:prstGeom>
        </p:spPr>
      </p:pic>
      <p:sp>
        <p:nvSpPr>
          <p:cNvPr id="20"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p:cNvSpPr>
            <a:spLocks noGrp="1"/>
          </p:cNvSpPr>
          <p:nvPr>
            <p:ph type="ctrTitle"/>
          </p:nvPr>
        </p:nvSpPr>
        <p:spPr>
          <a:xfrm>
            <a:off x="8022021" y="3231931"/>
            <a:ext cx="3852041" cy="1834056"/>
          </a:xfrm>
        </p:spPr>
        <p:txBody>
          <a:bodyPr>
            <a:normAutofit/>
          </a:bodyPr>
          <a:lstStyle/>
          <a:p>
            <a:r>
              <a:rPr lang="en-US" sz="4000"/>
              <a:t>WDC Hospital</a:t>
            </a:r>
          </a:p>
        </p:txBody>
      </p:sp>
      <p:sp>
        <p:nvSpPr>
          <p:cNvPr id="3" name="Content Placeholder 2"/>
          <p:cNvSpPr>
            <a:spLocks noGrp="1"/>
          </p:cNvSpPr>
          <p:nvPr>
            <p:ph type="subTitle" idx="1"/>
          </p:nvPr>
        </p:nvSpPr>
        <p:spPr>
          <a:xfrm>
            <a:off x="7782910" y="5242675"/>
            <a:ext cx="4330262" cy="683284"/>
          </a:xfrm>
        </p:spPr>
        <p:txBody>
          <a:bodyPr>
            <a:normAutofit/>
          </a:bodyPr>
          <a:lstStyle/>
          <a:p>
            <a:r>
              <a:rPr lang="en-US" sz="2000"/>
              <a:t>We care for you !</a:t>
            </a:r>
          </a:p>
        </p:txBody>
      </p:sp>
      <p:cxnSp>
        <p:nvCxnSpPr>
          <p:cNvPr id="22" name="Straight Connector 21">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5" name="Footer PlaceHolder 3"/>
          <p:cNvSpPr>
            <a:spLocks noGrp="1"/>
          </p:cNvSpPr>
          <p:nvPr>
            <p:ph type="ftr" sz="quarter" idx="11"/>
          </p:nvPr>
        </p:nvSpPr>
        <p:spPr>
          <a:xfrm>
            <a:off x="8413531" y="6137248"/>
            <a:ext cx="3069020" cy="361977"/>
          </a:xfrm>
        </p:spPr>
        <p:txBody>
          <a:bodyPr>
            <a:normAutofit/>
          </a:bodyPr>
          <a:lstStyle/>
          <a:p>
            <a:pPr>
              <a:spcAft>
                <a:spcPts val="600"/>
              </a:spcAft>
            </a:pPr>
            <a:r>
              <a:rPr lang="en-US" sz="1000">
                <a:solidFill>
                  <a:schemeClr val="tx1"/>
                </a:solidFill>
                <a:hlinkClick r:id="rId3"/>
              </a:rPr>
              <a:t>Photo</a:t>
            </a:r>
            <a:r>
              <a:rPr lang="en-US" sz="1000">
                <a:solidFill>
                  <a:schemeClr val="tx1"/>
                </a:solidFill>
              </a:rPr>
              <a:t> by Wpcpey / </a:t>
            </a:r>
            <a:r>
              <a:rPr lang="en-US" sz="1000">
                <a:solidFill>
                  <a:schemeClr val="tx1"/>
                </a:solidFill>
                <a:hlinkClick r:id="rId4"/>
              </a:rPr>
              <a:t>CC BY-SA 4.0</a:t>
            </a:r>
          </a:p>
        </p:txBody>
      </p:sp>
    </p:spTree>
    <p:extLst>
      <p:ext uri="{BB962C8B-B14F-4D97-AF65-F5344CB8AC3E}">
        <p14:creationId xmlns:p14="http://schemas.microsoft.com/office/powerpoint/2010/main" val="2982518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a:solidFill>
                  <a:schemeClr val="accent1"/>
                </a:solidFill>
              </a:rPr>
              <a:t>Contents</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type="body" idx="1"/>
          </p:nvPr>
        </p:nvSpPr>
        <p:spPr>
          <a:xfrm>
            <a:off x="4976031" y="963877"/>
            <a:ext cx="6377769" cy="4930246"/>
          </a:xfrm>
        </p:spPr>
        <p:txBody>
          <a:bodyPr anchor="ctr">
            <a:normAutofit/>
          </a:bodyPr>
          <a:lstStyle/>
          <a:p>
            <a:r>
              <a:rPr lang="en-US" sz="2400"/>
              <a:t>Etymology</a:t>
            </a:r>
          </a:p>
          <a:p>
            <a:r>
              <a:rPr lang="en-US" sz="2400"/>
              <a:t>Types</a:t>
            </a:r>
          </a:p>
          <a:p>
            <a:r>
              <a:rPr lang="en-US" sz="2400"/>
              <a:t>Departments or wards</a:t>
            </a:r>
          </a:p>
          <a:p>
            <a:r>
              <a:rPr lang="en-US" sz="2400"/>
              <a:t>History</a:t>
            </a:r>
          </a:p>
          <a:p>
            <a:r>
              <a:rPr lang="en-US" sz="2400"/>
              <a:t>Funding</a:t>
            </a:r>
          </a:p>
          <a:p>
            <a:r>
              <a:rPr lang="en-US" sz="2400"/>
              <a:t>Quality and safety</a:t>
            </a:r>
          </a:p>
          <a:p>
            <a:r>
              <a:rPr lang="en-US" sz="2400"/>
              <a:t>Buildings</a:t>
            </a:r>
          </a:p>
        </p:txBody>
      </p:sp>
    </p:spTree>
    <p:extLst>
      <p:ext uri="{BB962C8B-B14F-4D97-AF65-F5344CB8AC3E}">
        <p14:creationId xmlns:p14="http://schemas.microsoft.com/office/powerpoint/2010/main" val="2558554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rgbClr val="FFFFFF"/>
                </a:solidFill>
              </a:rPr>
              <a:t>Etymology</a:t>
            </a:r>
          </a:p>
        </p:txBody>
      </p:sp>
      <p:sp>
        <p:nvSpPr>
          <p:cNvPr id="3" name="Content Placeholder 2"/>
          <p:cNvSpPr>
            <a:spLocks noGrp="1"/>
          </p:cNvSpPr>
          <p:nvPr>
            <p:ph idx="1"/>
          </p:nvPr>
        </p:nvSpPr>
        <p:spPr>
          <a:xfrm>
            <a:off x="6090574" y="801866"/>
            <a:ext cx="5306084" cy="5230634"/>
          </a:xfrm>
        </p:spPr>
        <p:txBody>
          <a:bodyPr anchor="ctr">
            <a:normAutofit/>
          </a:bodyPr>
          <a:lstStyle/>
          <a:p>
            <a:endParaRPr sz="2400">
              <a:solidFill>
                <a:srgbClr val="000000"/>
              </a:solidFill>
            </a:endParaRPr>
          </a:p>
        </p:txBody>
      </p:sp>
    </p:spTree>
    <p:extLst>
      <p:ext uri="{BB962C8B-B14F-4D97-AF65-F5344CB8AC3E}">
        <p14:creationId xmlns:p14="http://schemas.microsoft.com/office/powerpoint/2010/main" val="3685751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18907" y="357272"/>
            <a:ext cx="4131227" cy="2887579"/>
          </a:xfrm>
        </p:spPr>
        <p:txBody>
          <a:bodyPr vert="horz" lIns="91440" tIns="45720" rIns="91440" bIns="45720" rtlCol="0" anchor="b">
            <a:normAutofit/>
          </a:bodyPr>
          <a:lstStyle/>
          <a:p>
            <a:pPr algn="ctr"/>
            <a:r>
              <a:rPr lang="en-US" sz="4800" dirty="0">
                <a:solidFill>
                  <a:srgbClr val="FFFFFF"/>
                </a:solidFill>
              </a:rPr>
              <a:t>Multi-</a:t>
            </a:r>
            <a:r>
              <a:rPr lang="en-US" sz="4800" dirty="0" err="1">
                <a:solidFill>
                  <a:srgbClr val="FFFFFF"/>
                </a:solidFill>
              </a:rPr>
              <a:t>speciality</a:t>
            </a:r>
            <a:r>
              <a:rPr lang="en-US" sz="4800" dirty="0">
                <a:solidFill>
                  <a:srgbClr val="FFFFFF"/>
                </a:solidFill>
              </a:rPr>
              <a:t> Offerings</a:t>
            </a:r>
            <a:endParaRPr lang="en-US" sz="4800" kern="1200" dirty="0">
              <a:solidFill>
                <a:srgbClr val="FFFFFF"/>
              </a:solidFill>
              <a:latin typeface="+mj-lt"/>
              <a:ea typeface="+mj-ea"/>
              <a:cs typeface="+mj-cs"/>
            </a:endParaRPr>
          </a:p>
        </p:txBody>
      </p:sp>
      <p:sp>
        <p:nvSpPr>
          <p:cNvPr id="3" name="Content Placeholder 2"/>
          <p:cNvSpPr>
            <a:spLocks noGrp="1"/>
          </p:cNvSpPr>
          <p:nvPr>
            <p:ph idx="1"/>
          </p:nvPr>
        </p:nvSpPr>
        <p:spPr>
          <a:xfrm>
            <a:off x="674237" y="4170501"/>
            <a:ext cx="3657600" cy="1525597"/>
          </a:xfrm>
        </p:spPr>
        <p:txBody>
          <a:bodyPr vert="horz" lIns="91440" tIns="45720" rIns="91440" bIns="45720" rtlCol="0">
            <a:normAutofit/>
          </a:bodyPr>
          <a:lstStyle/>
          <a:p>
            <a:pPr marL="0" indent="0" algn="ctr">
              <a:buNone/>
            </a:pPr>
            <a:r>
              <a:rPr lang="en-US" sz="2000" dirty="0">
                <a:solidFill>
                  <a:srgbClr val="FFFFFF"/>
                </a:solidFill>
              </a:rPr>
              <a:t>We are best in New York !</a:t>
            </a:r>
            <a:endParaRPr lang="en-US" sz="2000" kern="1200" dirty="0">
              <a:solidFill>
                <a:srgbClr val="FFFFFF"/>
              </a:solidFill>
              <a:latin typeface="+mn-lt"/>
              <a:ea typeface="+mn-ea"/>
              <a:cs typeface="+mn-cs"/>
            </a:endParaRPr>
          </a:p>
        </p:txBody>
      </p:sp>
      <p:cxnSp>
        <p:nvCxnSpPr>
          <p:cNvPr id="13" name="Straight Connector 1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descr="McMaster University Medical Centr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3822" y="978122"/>
            <a:ext cx="6553545" cy="4909697"/>
          </a:xfrm>
          <a:prstGeom prst="rect">
            <a:avLst/>
          </a:prstGeom>
        </p:spPr>
      </p:pic>
      <p:sp>
        <p:nvSpPr>
          <p:cNvPr id="5" name="Footer PlaceHolder 3"/>
          <p:cNvSpPr>
            <a:spLocks noGrp="1"/>
          </p:cNvSpPr>
          <p:nvPr>
            <p:ph type="ftr" sz="quarter" idx="11"/>
          </p:nvPr>
        </p:nvSpPr>
        <p:spPr>
          <a:xfrm>
            <a:off x="5153822" y="6356350"/>
            <a:ext cx="4615820" cy="365125"/>
          </a:xfrm>
        </p:spPr>
        <p:txBody>
          <a:bodyPr vert="horz" lIns="91440" tIns="45720" rIns="91440" bIns="45720" rtlCol="0" anchor="ctr">
            <a:normAutofit/>
          </a:bodyPr>
          <a:lstStyle/>
          <a:p>
            <a:pPr algn="l">
              <a:lnSpc>
                <a:spcPct val="90000"/>
              </a:lnSpc>
              <a:spcAft>
                <a:spcPts val="600"/>
              </a:spcAft>
            </a:pPr>
            <a:r>
              <a:rPr lang="en-US" sz="700" kern="1200">
                <a:solidFill>
                  <a:srgbClr val="595959"/>
                </a:solidFill>
                <a:latin typeface="+mn-lt"/>
                <a:ea typeface="+mn-ea"/>
                <a:cs typeface="+mn-cs"/>
                <a:hlinkClick r:id="rId4"/>
              </a:rPr>
              <a:t>Photo</a:t>
            </a:r>
            <a:r>
              <a:rPr lang="en-US" sz="700" kern="1200">
                <a:solidFill>
                  <a:srgbClr val="595959"/>
                </a:solidFill>
                <a:latin typeface="+mn-lt"/>
                <a:ea typeface="+mn-ea"/>
                <a:cs typeface="+mn-cs"/>
              </a:rPr>
              <a:t> by Nhl4hamilton at English Wikipedia
(Original text: Rick Cordeiro) / Public domain</a:t>
            </a:r>
          </a:p>
        </p:txBody>
      </p:sp>
    </p:spTree>
    <p:extLst>
      <p:ext uri="{BB962C8B-B14F-4D97-AF65-F5344CB8AC3E}">
        <p14:creationId xmlns:p14="http://schemas.microsoft.com/office/powerpoint/2010/main" val="2888281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8" y="2545036"/>
            <a:ext cx="3363974" cy="1607060"/>
          </a:xfrm>
          <a:noFill/>
          <a:ln w="19050">
            <a:solidFill>
              <a:schemeClr val="tx1"/>
            </a:solidFill>
          </a:ln>
        </p:spPr>
        <p:txBody>
          <a:bodyPr wrap="square" anchor="ctr">
            <a:normAutofit/>
          </a:bodyPr>
          <a:lstStyle/>
          <a:p>
            <a:pPr algn="ctr"/>
            <a:r>
              <a:rPr lang="en-US" sz="2800" dirty="0"/>
              <a:t>Specialized Care</a:t>
            </a:r>
          </a:p>
        </p:txBody>
      </p:sp>
      <p:pic>
        <p:nvPicPr>
          <p:cNvPr id="4" name="Picture 3" descr="Emergency room after the treatement of a traum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763" y="1004528"/>
            <a:ext cx="6250769" cy="4688076"/>
          </a:xfrm>
          <a:prstGeom prst="rect">
            <a:avLst/>
          </a:prstGeom>
        </p:spPr>
      </p:pic>
      <p:sp>
        <p:nvSpPr>
          <p:cNvPr id="5" name="Footer PlaceHolder 3"/>
          <p:cNvSpPr>
            <a:spLocks noGrp="1"/>
          </p:cNvSpPr>
          <p:nvPr>
            <p:ph type="ftr" sz="quarter" idx="11"/>
          </p:nvPr>
        </p:nvSpPr>
        <p:spPr>
          <a:xfrm>
            <a:off x="4038600" y="6356350"/>
            <a:ext cx="4114800" cy="365125"/>
          </a:xfrm>
        </p:spPr>
        <p:txBody>
          <a:bodyPr>
            <a:normAutofit/>
          </a:bodyPr>
          <a:lstStyle/>
          <a:p>
            <a:pPr>
              <a:spcAft>
                <a:spcPts val="600"/>
              </a:spcAft>
            </a:pPr>
            <a:r>
              <a:rPr lang="en-US" dirty="0">
                <a:hlinkClick r:id="rId3"/>
              </a:rPr>
              <a:t>Photo</a:t>
            </a:r>
            <a:r>
              <a:rPr lang="en-US" dirty="0"/>
              <a:t> by Jacob Windham from Mobile, USA / </a:t>
            </a:r>
            <a:r>
              <a:rPr lang="en-US" dirty="0">
                <a:hlinkClick r:id="rId4"/>
              </a:rPr>
              <a:t>CC BY 2.0</a:t>
            </a:r>
          </a:p>
        </p:txBody>
      </p:sp>
    </p:spTree>
    <p:extLst>
      <p:ext uri="{BB962C8B-B14F-4D97-AF65-F5344CB8AC3E}">
        <p14:creationId xmlns:p14="http://schemas.microsoft.com/office/powerpoint/2010/main" val="48809187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History</a:t>
            </a:r>
          </a:p>
        </p:txBody>
      </p:sp>
      <p:sp>
        <p:nvSpPr>
          <p:cNvPr id="3" name="Content Placeholder 2"/>
          <p:cNvSpPr>
            <a:spLocks noGrp="1"/>
          </p:cNvSpPr>
          <p:nvPr>
            <p:ph idx="1"/>
          </p:nvPr>
        </p:nvSpPr>
        <p:spPr>
          <a:xfrm>
            <a:off x="674237" y="4170501"/>
            <a:ext cx="3657600" cy="1525597"/>
          </a:xfrm>
        </p:spPr>
        <p:txBody>
          <a:bodyPr vert="horz" lIns="91440" tIns="45720" rIns="91440" bIns="45720" rtlCol="0">
            <a:normAutofit/>
          </a:bodyPr>
          <a:lstStyle/>
          <a:p>
            <a:pPr marL="0" indent="0" algn="ctr">
              <a:buNone/>
            </a:pPr>
            <a:r>
              <a:rPr lang="en-US" sz="2000" kern="1200">
                <a:solidFill>
                  <a:srgbClr val="FFFFFF"/>
                </a:solidFill>
                <a:latin typeface="+mn-lt"/>
                <a:ea typeface="+mn-ea"/>
                <a:cs typeface="+mn-cs"/>
              </a:rPr>
              <a:t>Look in the slide notes below for topics to consider talking about</a:t>
            </a:r>
          </a:p>
        </p:txBody>
      </p:sp>
      <p:cxnSp>
        <p:nvCxnSpPr>
          <p:cNvPr id="13" name="Straight Connector 1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descr="Image is taken from the cover of a medieval manuscript of Avicenna's Canon of Medicine, kept at the Wellcome Library in Lond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6488" y="492573"/>
            <a:ext cx="3788212" cy="5880796"/>
          </a:xfrm>
          <a:prstGeom prst="rect">
            <a:avLst/>
          </a:prstGeom>
        </p:spPr>
      </p:pic>
      <p:sp>
        <p:nvSpPr>
          <p:cNvPr id="5" name="Footer PlaceHolder 3"/>
          <p:cNvSpPr>
            <a:spLocks noGrp="1"/>
          </p:cNvSpPr>
          <p:nvPr>
            <p:ph type="ftr" sz="quarter" idx="11"/>
          </p:nvPr>
        </p:nvSpPr>
        <p:spPr>
          <a:xfrm>
            <a:off x="5153822" y="6356350"/>
            <a:ext cx="4615820" cy="365125"/>
          </a:xfrm>
        </p:spPr>
        <p:txBody>
          <a:bodyPr vert="horz" lIns="91440" tIns="45720" rIns="91440" bIns="45720" rtlCol="0" anchor="ctr">
            <a:normAutofit/>
          </a:bodyPr>
          <a:lstStyle/>
          <a:p>
            <a:pPr algn="l">
              <a:spcAft>
                <a:spcPts val="600"/>
              </a:spcAft>
            </a:pPr>
            <a:r>
              <a:rPr lang="en-US" kern="1200">
                <a:solidFill>
                  <a:srgbClr val="595959"/>
                </a:solidFill>
                <a:latin typeface="+mn-lt"/>
                <a:ea typeface="+mn-ea"/>
                <a:cs typeface="+mn-cs"/>
                <a:hlinkClick r:id="rId4"/>
              </a:rPr>
              <a:t>Photo</a:t>
            </a:r>
            <a:r>
              <a:rPr lang="en-US" kern="1200">
                <a:solidFill>
                  <a:srgbClr val="595959"/>
                </a:solidFill>
                <a:latin typeface="+mn-lt"/>
                <a:ea typeface="+mn-ea"/>
                <a:cs typeface="+mn-cs"/>
              </a:rPr>
              <a:t> by Photographic reproduction by Zereshk / Public domain</a:t>
            </a:r>
          </a:p>
        </p:txBody>
      </p:sp>
    </p:spTree>
    <p:extLst>
      <p:ext uri="{BB962C8B-B14F-4D97-AF65-F5344CB8AC3E}">
        <p14:creationId xmlns:p14="http://schemas.microsoft.com/office/powerpoint/2010/main" val="3688937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Funding</a:t>
            </a:r>
          </a:p>
        </p:txBody>
      </p:sp>
      <p:pic>
        <p:nvPicPr>
          <p:cNvPr id="4" name="Picture 3" descr="KB Dubrava u Zagrebu"/>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406257"/>
            <a:ext cx="7188199" cy="2905230"/>
          </a:xfrm>
          <a:prstGeom prst="rect">
            <a:avLst/>
          </a:prstGeom>
        </p:spPr>
      </p:pic>
      <p:sp>
        <p:nvSpPr>
          <p:cNvPr id="3" name="Content Placeholder 2"/>
          <p:cNvSpPr>
            <a:spLocks noGrp="1"/>
          </p:cNvSpPr>
          <p:nvPr>
            <p:ph idx="1"/>
          </p:nvPr>
        </p:nvSpPr>
        <p:spPr>
          <a:xfrm>
            <a:off x="4038600" y="4884873"/>
            <a:ext cx="7188199" cy="1292090"/>
          </a:xfrm>
        </p:spPr>
        <p:txBody>
          <a:bodyPr>
            <a:normAutofit/>
          </a:bodyPr>
          <a:lstStyle/>
          <a:p>
            <a:endParaRPr sz="1800"/>
          </a:p>
        </p:txBody>
      </p:sp>
      <p:sp>
        <p:nvSpPr>
          <p:cNvPr id="5" name="Footer PlaceHolder 3"/>
          <p:cNvSpPr>
            <a:spLocks noGrp="1"/>
          </p:cNvSpPr>
          <p:nvPr>
            <p:ph type="ftr" sz="quarter" idx="11"/>
          </p:nvPr>
        </p:nvSpPr>
        <p:spPr>
          <a:xfrm>
            <a:off x="4038599" y="6356350"/>
            <a:ext cx="4847897" cy="365125"/>
          </a:xfrm>
        </p:spPr>
        <p:txBody>
          <a:bodyPr>
            <a:normAutofit/>
          </a:bodyPr>
          <a:lstStyle/>
          <a:p>
            <a:pPr algn="l">
              <a:spcAft>
                <a:spcPts val="600"/>
              </a:spcAft>
            </a:pPr>
            <a:r>
              <a:rPr lang="en-US">
                <a:solidFill>
                  <a:prstClr val="black">
                    <a:tint val="75000"/>
                  </a:prstClr>
                </a:solidFill>
                <a:hlinkClick r:id="rId3"/>
              </a:rPr>
              <a:t>Photo</a:t>
            </a:r>
            <a:r>
              <a:rPr lang="en-US">
                <a:solidFill>
                  <a:prstClr val="black">
                    <a:tint val="75000"/>
                  </a:prstClr>
                </a:solidFill>
              </a:rPr>
              <a:t> by SpeedyGonsales / </a:t>
            </a:r>
            <a:r>
              <a:rPr lang="en-US">
                <a:solidFill>
                  <a:prstClr val="black">
                    <a:tint val="75000"/>
                  </a:prstClr>
                </a:solidFill>
                <a:hlinkClick r:id="rId4"/>
              </a:rPr>
              <a:t>CC BY-SA 3.0</a:t>
            </a:r>
          </a:p>
        </p:txBody>
      </p:sp>
    </p:spTree>
    <p:extLst>
      <p:ext uri="{BB962C8B-B14F-4D97-AF65-F5344CB8AC3E}">
        <p14:creationId xmlns:p14="http://schemas.microsoft.com/office/powerpoint/2010/main" val="2216853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414</Words>
  <Application>Microsoft Office PowerPoint</Application>
  <PresentationFormat>Widescreen</PresentationFormat>
  <Paragraphs>68</Paragraphs>
  <Slides>12</Slides>
  <Notes>4</Notes>
  <HiddenSlides>2</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Calibri</vt:lpstr>
      <vt:lpstr>Calibri Light</vt:lpstr>
      <vt:lpstr>Segoe UI</vt:lpstr>
      <vt:lpstr>Segoe UI Light</vt:lpstr>
      <vt:lpstr>Segoe UI Semibold</vt:lpstr>
      <vt:lpstr>Segoe UI Semilight</vt:lpstr>
      <vt:lpstr>Office Theme</vt:lpstr>
      <vt:lpstr>QuickStarter Theme</vt:lpstr>
      <vt:lpstr>Here's your outline to get started</vt:lpstr>
      <vt:lpstr>Related topics to research</vt:lpstr>
      <vt:lpstr>WDC Hospital</vt:lpstr>
      <vt:lpstr>Contents</vt:lpstr>
      <vt:lpstr>Etymology</vt:lpstr>
      <vt:lpstr>Multi-speciality Offerings</vt:lpstr>
      <vt:lpstr>Specialized Care</vt:lpstr>
      <vt:lpstr>History</vt:lpstr>
      <vt:lpstr>Funding</vt:lpstr>
      <vt:lpstr>Quality and safety</vt:lpstr>
      <vt:lpstr>Buildings</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Gaurav Pradeep Pendhari</dc:creator>
  <cp:lastModifiedBy>Gaurav Pradeep Pendhari</cp:lastModifiedBy>
  <cp:revision>1</cp:revision>
  <dcterms:created xsi:type="dcterms:W3CDTF">2019-11-26T17:58:18Z</dcterms:created>
  <dcterms:modified xsi:type="dcterms:W3CDTF">2019-11-26T17:58:24Z</dcterms:modified>
</cp:coreProperties>
</file>