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sldIdLst>
    <p:sldId id="256" r:id="rId2"/>
    <p:sldId id="257" r:id="rId3"/>
    <p:sldId id="258" r:id="rId4"/>
    <p:sldId id="262"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E98E25-A04C-4214-9B63-1AC20C4EA01E}"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55E76-F360-46A7-9AE2-1B61F4643806}" type="slidenum">
              <a:rPr lang="en-US" smtClean="0"/>
              <a:pPr/>
              <a:t>‹#›</a:t>
            </a:fld>
            <a:endParaRPr lang="en-US"/>
          </a:p>
        </p:txBody>
      </p:sp>
    </p:spTree>
    <p:extLst>
      <p:ext uri="{BB962C8B-B14F-4D97-AF65-F5344CB8AC3E}">
        <p14:creationId xmlns:p14="http://schemas.microsoft.com/office/powerpoint/2010/main" val="3597077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DDE98E25-A04C-4214-9B63-1AC20C4EA01E}" type="datetimeFigureOut">
              <a:rPr lang="en-US" smtClean="0"/>
              <a:pPr/>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B55E76-F360-46A7-9AE2-1B61F4643806}" type="slidenum">
              <a:rPr lang="en-US" smtClean="0"/>
              <a:pPr/>
              <a:t>‹#›</a:t>
            </a:fld>
            <a:endParaRPr lang="en-US"/>
          </a:p>
        </p:txBody>
      </p:sp>
    </p:spTree>
    <p:extLst>
      <p:ext uri="{BB962C8B-B14F-4D97-AF65-F5344CB8AC3E}">
        <p14:creationId xmlns:p14="http://schemas.microsoft.com/office/powerpoint/2010/main" val="274656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E98E25-A04C-4214-9B63-1AC20C4EA01E}"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55E76-F360-46A7-9AE2-1B61F4643806}" type="slidenum">
              <a:rPr lang="en-US" smtClean="0"/>
              <a:pPr/>
              <a:t>‹#›</a:t>
            </a:fld>
            <a:endParaRPr lang="en-US"/>
          </a:p>
        </p:txBody>
      </p:sp>
    </p:spTree>
    <p:extLst>
      <p:ext uri="{BB962C8B-B14F-4D97-AF65-F5344CB8AC3E}">
        <p14:creationId xmlns:p14="http://schemas.microsoft.com/office/powerpoint/2010/main" val="1237482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E98E25-A04C-4214-9B63-1AC20C4EA01E}"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55E76-F360-46A7-9AE2-1B61F4643806}"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01451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E98E25-A04C-4214-9B63-1AC20C4EA01E}"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55E76-F360-46A7-9AE2-1B61F4643806}" type="slidenum">
              <a:rPr lang="en-US" smtClean="0"/>
              <a:pPr/>
              <a:t>‹#›</a:t>
            </a:fld>
            <a:endParaRPr lang="en-US"/>
          </a:p>
        </p:txBody>
      </p:sp>
    </p:spTree>
    <p:extLst>
      <p:ext uri="{BB962C8B-B14F-4D97-AF65-F5344CB8AC3E}">
        <p14:creationId xmlns:p14="http://schemas.microsoft.com/office/powerpoint/2010/main" val="3860203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E98E25-A04C-4214-9B63-1AC20C4EA01E}"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55E76-F360-46A7-9AE2-1B61F4643806}"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51242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E98E25-A04C-4214-9B63-1AC20C4EA01E}"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55E76-F360-46A7-9AE2-1B61F4643806}" type="slidenum">
              <a:rPr lang="en-US" smtClean="0"/>
              <a:pPr/>
              <a:t>‹#›</a:t>
            </a:fld>
            <a:endParaRPr lang="en-US"/>
          </a:p>
        </p:txBody>
      </p:sp>
    </p:spTree>
    <p:extLst>
      <p:ext uri="{BB962C8B-B14F-4D97-AF65-F5344CB8AC3E}">
        <p14:creationId xmlns:p14="http://schemas.microsoft.com/office/powerpoint/2010/main" val="826125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E98E25-A04C-4214-9B63-1AC20C4EA01E}"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55E76-F360-46A7-9AE2-1B61F4643806}" type="slidenum">
              <a:rPr lang="en-US" smtClean="0"/>
              <a:pPr/>
              <a:t>‹#›</a:t>
            </a:fld>
            <a:endParaRPr lang="en-US"/>
          </a:p>
        </p:txBody>
      </p:sp>
    </p:spTree>
    <p:extLst>
      <p:ext uri="{BB962C8B-B14F-4D97-AF65-F5344CB8AC3E}">
        <p14:creationId xmlns:p14="http://schemas.microsoft.com/office/powerpoint/2010/main" val="2425762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E98E25-A04C-4214-9B63-1AC20C4EA01E}"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55E76-F360-46A7-9AE2-1B61F4643806}" type="slidenum">
              <a:rPr lang="en-US" smtClean="0"/>
              <a:pPr/>
              <a:t>‹#›</a:t>
            </a:fld>
            <a:endParaRPr lang="en-US"/>
          </a:p>
        </p:txBody>
      </p:sp>
    </p:spTree>
    <p:extLst>
      <p:ext uri="{BB962C8B-B14F-4D97-AF65-F5344CB8AC3E}">
        <p14:creationId xmlns:p14="http://schemas.microsoft.com/office/powerpoint/2010/main" val="1448760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E98E25-A04C-4214-9B63-1AC20C4EA01E}"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55E76-F360-46A7-9AE2-1B61F4643806}" type="slidenum">
              <a:rPr lang="en-US" smtClean="0"/>
              <a:pPr/>
              <a:t>‹#›</a:t>
            </a:fld>
            <a:endParaRPr lang="en-US"/>
          </a:p>
        </p:txBody>
      </p:sp>
    </p:spTree>
    <p:extLst>
      <p:ext uri="{BB962C8B-B14F-4D97-AF65-F5344CB8AC3E}">
        <p14:creationId xmlns:p14="http://schemas.microsoft.com/office/powerpoint/2010/main" val="3635852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E98E25-A04C-4214-9B63-1AC20C4EA01E}"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55E76-F360-46A7-9AE2-1B61F4643806}" type="slidenum">
              <a:rPr lang="en-US" smtClean="0"/>
              <a:pPr/>
              <a:t>‹#›</a:t>
            </a:fld>
            <a:endParaRPr lang="en-US"/>
          </a:p>
        </p:txBody>
      </p:sp>
    </p:spTree>
    <p:extLst>
      <p:ext uri="{BB962C8B-B14F-4D97-AF65-F5344CB8AC3E}">
        <p14:creationId xmlns:p14="http://schemas.microsoft.com/office/powerpoint/2010/main" val="3796577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E98E25-A04C-4214-9B63-1AC20C4EA01E}" type="datetimeFigureOut">
              <a:rPr lang="en-US" smtClean="0"/>
              <a:pPr/>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55E76-F360-46A7-9AE2-1B61F4643806}" type="slidenum">
              <a:rPr lang="en-US" smtClean="0"/>
              <a:pPr/>
              <a:t>‹#›</a:t>
            </a:fld>
            <a:endParaRPr lang="en-US"/>
          </a:p>
        </p:txBody>
      </p:sp>
    </p:spTree>
    <p:extLst>
      <p:ext uri="{BB962C8B-B14F-4D97-AF65-F5344CB8AC3E}">
        <p14:creationId xmlns:p14="http://schemas.microsoft.com/office/powerpoint/2010/main" val="354636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E98E25-A04C-4214-9B63-1AC20C4EA01E}" type="datetimeFigureOut">
              <a:rPr lang="en-US" smtClean="0"/>
              <a:pPr/>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B55E76-F360-46A7-9AE2-1B61F4643806}" type="slidenum">
              <a:rPr lang="en-US" smtClean="0"/>
              <a:pPr/>
              <a:t>‹#›</a:t>
            </a:fld>
            <a:endParaRPr lang="en-US"/>
          </a:p>
        </p:txBody>
      </p:sp>
    </p:spTree>
    <p:extLst>
      <p:ext uri="{BB962C8B-B14F-4D97-AF65-F5344CB8AC3E}">
        <p14:creationId xmlns:p14="http://schemas.microsoft.com/office/powerpoint/2010/main" val="65314428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E98E25-A04C-4214-9B63-1AC20C4EA01E}" type="datetimeFigureOut">
              <a:rPr lang="en-US" smtClean="0"/>
              <a:pPr/>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B55E76-F360-46A7-9AE2-1B61F4643806}" type="slidenum">
              <a:rPr lang="en-US" smtClean="0"/>
              <a:pPr/>
              <a:t>‹#›</a:t>
            </a:fld>
            <a:endParaRPr lang="en-US"/>
          </a:p>
        </p:txBody>
      </p:sp>
    </p:spTree>
    <p:extLst>
      <p:ext uri="{BB962C8B-B14F-4D97-AF65-F5344CB8AC3E}">
        <p14:creationId xmlns:p14="http://schemas.microsoft.com/office/powerpoint/2010/main" val="868499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98E25-A04C-4214-9B63-1AC20C4EA01E}" type="datetimeFigureOut">
              <a:rPr lang="en-US" smtClean="0"/>
              <a:pPr/>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B55E76-F360-46A7-9AE2-1B61F4643806}" type="slidenum">
              <a:rPr lang="en-US" smtClean="0"/>
              <a:pPr/>
              <a:t>‹#›</a:t>
            </a:fld>
            <a:endParaRPr lang="en-US"/>
          </a:p>
        </p:txBody>
      </p:sp>
    </p:spTree>
    <p:extLst>
      <p:ext uri="{BB962C8B-B14F-4D97-AF65-F5344CB8AC3E}">
        <p14:creationId xmlns:p14="http://schemas.microsoft.com/office/powerpoint/2010/main" val="300912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DE98E25-A04C-4214-9B63-1AC20C4EA01E}" type="datetimeFigureOut">
              <a:rPr lang="en-US" smtClean="0"/>
              <a:pPr/>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55E76-F360-46A7-9AE2-1B61F4643806}" type="slidenum">
              <a:rPr lang="en-US" smtClean="0"/>
              <a:pPr/>
              <a:t>‹#›</a:t>
            </a:fld>
            <a:endParaRPr lang="en-US"/>
          </a:p>
        </p:txBody>
      </p:sp>
    </p:spTree>
    <p:extLst>
      <p:ext uri="{BB962C8B-B14F-4D97-AF65-F5344CB8AC3E}">
        <p14:creationId xmlns:p14="http://schemas.microsoft.com/office/powerpoint/2010/main" val="44095457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DE98E25-A04C-4214-9B63-1AC20C4EA01E}" type="datetimeFigureOut">
              <a:rPr lang="en-US" smtClean="0"/>
              <a:pPr/>
              <a:t>12/4/2018</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28B55E76-F360-46A7-9AE2-1B61F4643806}" type="slidenum">
              <a:rPr lang="en-US" smtClean="0"/>
              <a:pPr/>
              <a:t>‹#›</a:t>
            </a:fld>
            <a:endParaRPr lang="en-US"/>
          </a:p>
        </p:txBody>
      </p:sp>
    </p:spTree>
    <p:extLst>
      <p:ext uri="{BB962C8B-B14F-4D97-AF65-F5344CB8AC3E}">
        <p14:creationId xmlns:p14="http://schemas.microsoft.com/office/powerpoint/2010/main" val="2645815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DE98E25-A04C-4214-9B63-1AC20C4EA01E}" type="datetimeFigureOut">
              <a:rPr lang="en-US" smtClean="0"/>
              <a:pPr/>
              <a:t>12/4/2018</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28B55E76-F360-46A7-9AE2-1B61F4643806}" type="slidenum">
              <a:rPr lang="en-US" smtClean="0"/>
              <a:pPr/>
              <a:t>‹#›</a:t>
            </a:fld>
            <a:endParaRPr lang="en-US"/>
          </a:p>
        </p:txBody>
      </p:sp>
    </p:spTree>
    <p:extLst>
      <p:ext uri="{BB962C8B-B14F-4D97-AF65-F5344CB8AC3E}">
        <p14:creationId xmlns:p14="http://schemas.microsoft.com/office/powerpoint/2010/main" val="1982662684"/>
      </p:ext>
    </p:extLst>
  </p:cSld>
  <p:clrMap bg1="dk1" tx1="lt1" bg2="dk2" tx2="lt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533401"/>
            <a:ext cx="8229600" cy="838199"/>
          </a:xfrm>
        </p:spPr>
        <p:txBody>
          <a:bodyPr>
            <a:noAutofit/>
          </a:bodyPr>
          <a:lstStyle/>
          <a:p>
            <a:pPr defTabSz="914400">
              <a:defRPr/>
            </a:pPr>
            <a:r>
              <a:rPr lang="en-US" sz="2000" b="1" cap="none" dirty="0">
                <a:ln>
                  <a:noFill/>
                </a:ln>
                <a:solidFill>
                  <a:schemeClr val="accent6"/>
                </a:solidFill>
                <a:effectLst>
                  <a:outerShdw blurRad="38100" dist="25400" dir="5400000" algn="tl" rotWithShape="0">
                    <a:srgbClr val="000000">
                      <a:alpha val="43000"/>
                    </a:srgbClr>
                  </a:outerShdw>
                </a:effectLst>
              </a:rPr>
              <a:t>PORTICO/ITHAKA</a:t>
            </a:r>
          </a:p>
        </p:txBody>
      </p:sp>
      <p:sp>
        <p:nvSpPr>
          <p:cNvPr id="3" name="Subtitle 2"/>
          <p:cNvSpPr>
            <a:spLocks noGrp="1"/>
          </p:cNvSpPr>
          <p:nvPr>
            <p:ph type="subTitle" idx="1"/>
          </p:nvPr>
        </p:nvSpPr>
        <p:spPr>
          <a:xfrm>
            <a:off x="533400" y="1458897"/>
            <a:ext cx="8077200" cy="1905000"/>
          </a:xfrm>
        </p:spPr>
        <p:txBody>
          <a:bodyPr>
            <a:normAutofit fontScale="92500" lnSpcReduction="10000"/>
          </a:bodyPr>
          <a:lstStyle/>
          <a:p>
            <a:pPr>
              <a:defRPr/>
            </a:pPr>
            <a:r>
              <a:rPr lang="en-US" sz="1400" b="1" dirty="0">
                <a:solidFill>
                  <a:schemeClr val="tx1"/>
                </a:solidFill>
              </a:rPr>
              <a:t>It is an organization whose work is to archive the publisher data.</a:t>
            </a:r>
          </a:p>
          <a:p>
            <a:pPr>
              <a:defRPr/>
            </a:pPr>
            <a:r>
              <a:rPr lang="en-US" sz="1400" b="1" dirty="0">
                <a:solidFill>
                  <a:schemeClr val="tx1"/>
                </a:solidFill>
              </a:rPr>
              <a:t>Libraries and publishers can be confident that their e-journals, e-books, and digitized collections will be accessible to researchers, scholars, and students in the future.</a:t>
            </a:r>
          </a:p>
          <a:p>
            <a:pPr>
              <a:defRPr/>
            </a:pPr>
            <a:r>
              <a:rPr lang="en-US" sz="1400" b="1" dirty="0">
                <a:solidFill>
                  <a:schemeClr val="tx1"/>
                </a:solidFill>
              </a:rPr>
              <a:t>Portico was the first digital preservation service to be independently audited by the Center for Research Libraries (CRL) and certified as a trusted, reliable digital preservation solution that serves the needs of the library community (following the general metrics found in their Trustworthy Repositories Audit &amp; Certification). The stated purpose of the CRL audit was to promote understanding of and, where justified, confidence in, digital repositories.</a:t>
            </a:r>
          </a:p>
        </p:txBody>
      </p:sp>
      <p:sp>
        <p:nvSpPr>
          <p:cNvPr id="4" name="Title 1"/>
          <p:cNvSpPr txBox="1">
            <a:spLocks/>
          </p:cNvSpPr>
          <p:nvPr/>
        </p:nvSpPr>
        <p:spPr>
          <a:xfrm>
            <a:off x="495300" y="3625048"/>
            <a:ext cx="8191500" cy="838199"/>
          </a:xfrm>
          <a:prstGeom prst="rect">
            <a:avLst/>
          </a:prstGeom>
        </p:spPr>
        <p:txBody>
          <a:bodyPr vert="horz" lIns="91440" tIns="45720" rIns="91440" bIns="45720" rtlCol="0" anchor="ctr">
            <a:normAutofit/>
          </a:bodyPr>
          <a:lstStyle/>
          <a:p>
            <a:pPr marL="0" marR="0" lvl="0" indent="0" defTabSz="914400" fontAlgn="auto">
              <a:lnSpc>
                <a:spcPct val="100000"/>
              </a:lnSpc>
              <a:spcBef>
                <a:spcPct val="0"/>
              </a:spcBef>
              <a:spcAft>
                <a:spcPts val="0"/>
              </a:spcAft>
              <a:buClrTx/>
              <a:buSzTx/>
              <a:tabLst/>
              <a:defRPr/>
            </a:pPr>
            <a:r>
              <a:rPr lang="en-US" sz="2000" b="1" dirty="0">
                <a:solidFill>
                  <a:schemeClr val="accent6"/>
                </a:solidFill>
                <a:effectLst>
                  <a:outerShdw blurRad="38100" dist="25400" dir="5400000" algn="tl" rotWithShape="0">
                    <a:srgbClr val="000000">
                      <a:alpha val="43000"/>
                    </a:srgbClr>
                  </a:outerShdw>
                </a:effectLst>
                <a:latin typeface="+mj-lt"/>
                <a:ea typeface="+mj-ea"/>
                <a:cs typeface="+mj-cs"/>
              </a:rPr>
              <a:t>What is Archiving?</a:t>
            </a:r>
          </a:p>
        </p:txBody>
      </p:sp>
      <p:sp>
        <p:nvSpPr>
          <p:cNvPr id="6" name="Subtitle 2"/>
          <p:cNvSpPr txBox="1">
            <a:spLocks/>
          </p:cNvSpPr>
          <p:nvPr/>
        </p:nvSpPr>
        <p:spPr>
          <a:xfrm>
            <a:off x="647700" y="4343398"/>
            <a:ext cx="8001000" cy="762000"/>
          </a:xfrm>
          <a:prstGeom prst="rect">
            <a:avLst/>
          </a:prstGeom>
        </p:spPr>
        <p:txBody>
          <a:bodyPr vert="horz" lIns="91440" tIns="45720" rIns="91440" bIns="45720" rtlCol="0">
            <a:normAutofit/>
          </a:bodyPr>
          <a:lstStyle/>
          <a:p>
            <a:pPr marR="0" lvl="0" fontAlgn="auto">
              <a:lnSpc>
                <a:spcPct val="90000"/>
              </a:lnSpc>
              <a:spcBef>
                <a:spcPct val="20000"/>
              </a:spcBef>
              <a:spcAft>
                <a:spcPts val="600"/>
              </a:spcAft>
              <a:buClr>
                <a:schemeClr val="tx1"/>
              </a:buClr>
              <a:buSzPct val="80000"/>
              <a:tabLst/>
              <a:defRPr/>
            </a:pPr>
            <a:r>
              <a:rPr lang="en-US" sz="1300" b="1" dirty="0"/>
              <a:t>Data archiving is the process of retaining data for long term storage. The data might not be in use, however, it can be brought into use and can be stored for future purposes.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381000"/>
            <a:ext cx="7772400" cy="990600"/>
          </a:xfrm>
        </p:spPr>
        <p:txBody>
          <a:bodyPr>
            <a:noAutofit/>
          </a:bodyPr>
          <a:lstStyle/>
          <a:p>
            <a:pPr defTabSz="914400">
              <a:defRPr/>
            </a:pPr>
            <a:r>
              <a:rPr lang="en-US" sz="2000" b="1" cap="none" dirty="0">
                <a:ln>
                  <a:noFill/>
                </a:ln>
                <a:solidFill>
                  <a:schemeClr val="accent6"/>
                </a:solidFill>
                <a:effectLst>
                  <a:outerShdw blurRad="38100" dist="25400" dir="5400000" algn="tl" rotWithShape="0">
                    <a:srgbClr val="000000">
                      <a:alpha val="43000"/>
                    </a:srgbClr>
                  </a:outerShdw>
                </a:effectLst>
              </a:rPr>
              <a:t>There are many different approaches to archiving</a:t>
            </a:r>
          </a:p>
        </p:txBody>
      </p:sp>
      <p:sp>
        <p:nvSpPr>
          <p:cNvPr id="9" name="Subtitle 6"/>
          <p:cNvSpPr txBox="1">
            <a:spLocks/>
          </p:cNvSpPr>
          <p:nvPr/>
        </p:nvSpPr>
        <p:spPr>
          <a:xfrm>
            <a:off x="741285" y="1524000"/>
            <a:ext cx="6400800" cy="1447800"/>
          </a:xfrm>
          <a:prstGeom prst="rect">
            <a:avLst/>
          </a:prstGeom>
        </p:spPr>
        <p:txBody>
          <a:bodyPr vert="horz" lIns="91440" tIns="45720" rIns="91440" bIns="45720" rtlCol="0">
            <a:noAutofit/>
          </a:bodyPr>
          <a:lstStyle/>
          <a:p>
            <a:pPr marL="285750" marR="0" lvl="0" indent="-285750" fontAlgn="auto">
              <a:lnSpc>
                <a:spcPct val="80000"/>
              </a:lnSpc>
              <a:spcBef>
                <a:spcPct val="20000"/>
              </a:spcBef>
              <a:spcAft>
                <a:spcPts val="600"/>
              </a:spcAft>
              <a:buClr>
                <a:schemeClr val="tx1"/>
              </a:buClr>
              <a:buSzPct val="80000"/>
              <a:buFont typeface="Arial" panose="020B0604020202020204" pitchFamily="34" charset="0"/>
              <a:buChar char="•"/>
              <a:tabLst/>
              <a:defRPr/>
            </a:pPr>
            <a:r>
              <a:rPr lang="en-US" sz="1400" b="1" dirty="0"/>
              <a:t>Emulate – maintain the original technology.</a:t>
            </a:r>
          </a:p>
          <a:p>
            <a:pPr marL="285750" marR="0" lvl="0" indent="-285750" fontAlgn="auto">
              <a:lnSpc>
                <a:spcPct val="80000"/>
              </a:lnSpc>
              <a:spcBef>
                <a:spcPct val="20000"/>
              </a:spcBef>
              <a:spcAft>
                <a:spcPts val="600"/>
              </a:spcAft>
              <a:buClr>
                <a:schemeClr val="tx1"/>
              </a:buClr>
              <a:buSzPct val="80000"/>
              <a:buFont typeface="Arial" panose="020B0604020202020204" pitchFamily="34" charset="0"/>
              <a:buChar char="•"/>
              <a:tabLst/>
              <a:defRPr/>
            </a:pPr>
            <a:r>
              <a:rPr lang="en-US" sz="1400" b="1" dirty="0"/>
              <a:t>Migrate – change formats to current supported formats.</a:t>
            </a:r>
          </a:p>
          <a:p>
            <a:pPr marL="285750" marR="0" lvl="0" indent="-285750" fontAlgn="auto">
              <a:lnSpc>
                <a:spcPct val="80000"/>
              </a:lnSpc>
              <a:spcBef>
                <a:spcPct val="20000"/>
              </a:spcBef>
              <a:spcAft>
                <a:spcPts val="600"/>
              </a:spcAft>
              <a:buClr>
                <a:schemeClr val="tx1"/>
              </a:buClr>
              <a:buSzPct val="80000"/>
              <a:buFont typeface="Arial" panose="020B0604020202020204" pitchFamily="34" charset="0"/>
              <a:buChar char="•"/>
              <a:tabLst/>
              <a:defRPr/>
            </a:pPr>
            <a:r>
              <a:rPr lang="en-US" sz="1400" b="1" dirty="0"/>
              <a:t>Byte Preserve – allow digital archeologist to have all the fun.</a:t>
            </a:r>
          </a:p>
        </p:txBody>
      </p:sp>
      <p:sp>
        <p:nvSpPr>
          <p:cNvPr id="10" name="Title 5"/>
          <p:cNvSpPr txBox="1">
            <a:spLocks/>
          </p:cNvSpPr>
          <p:nvPr/>
        </p:nvSpPr>
        <p:spPr>
          <a:xfrm>
            <a:off x="914398" y="2743200"/>
            <a:ext cx="7162800" cy="761999"/>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chemeClr val="accent6"/>
                </a:solidFill>
                <a:effectLst>
                  <a:outerShdw blurRad="38100" dist="25400" dir="5400000" algn="tl" rotWithShape="0">
                    <a:srgbClr val="000000">
                      <a:alpha val="43000"/>
                    </a:srgbClr>
                  </a:outerShdw>
                </a:effectLst>
                <a:uLnTx/>
                <a:uFillTx/>
                <a:latin typeface="+mj-lt"/>
                <a:ea typeface="+mj-ea"/>
                <a:cs typeface="+mj-cs"/>
              </a:rPr>
              <a:t>What is Portico’s approach to Archiving?</a:t>
            </a:r>
          </a:p>
        </p:txBody>
      </p:sp>
      <p:sp>
        <p:nvSpPr>
          <p:cNvPr id="11" name="Subtitle 6"/>
          <p:cNvSpPr txBox="1">
            <a:spLocks/>
          </p:cNvSpPr>
          <p:nvPr/>
        </p:nvSpPr>
        <p:spPr>
          <a:xfrm>
            <a:off x="914398" y="3429000"/>
            <a:ext cx="6113385" cy="1409699"/>
          </a:xfrm>
          <a:prstGeom prst="rect">
            <a:avLst/>
          </a:prstGeom>
        </p:spPr>
        <p:txBody>
          <a:bodyPr vert="horz" lIns="91440" tIns="45720" rIns="91440" bIns="45720" numCol="1" rtlCol="0">
            <a:noAutofit/>
          </a:bodyPr>
          <a:lstStyle/>
          <a:p>
            <a:pPr marR="0" lvl="0" fontAlgn="auto">
              <a:lnSpc>
                <a:spcPct val="80000"/>
              </a:lnSpc>
              <a:spcBef>
                <a:spcPct val="20000"/>
              </a:spcBef>
              <a:spcAft>
                <a:spcPts val="600"/>
              </a:spcAft>
              <a:buClr>
                <a:schemeClr val="tx1"/>
              </a:buClr>
              <a:buSzPct val="80000"/>
              <a:tabLst/>
              <a:defRPr/>
            </a:pPr>
            <a:r>
              <a:rPr lang="en-US" sz="1400" b="1" dirty="0"/>
              <a:t>Portico has adopted a migration approach to archiving. The DATA Normalization strategy, while in general we transformed the publisher’s content as per portico define DTD.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ctr" defTabSz="914400">
              <a:defRPr/>
            </a:pPr>
            <a:r>
              <a:rPr lang="en-US" sz="2000" b="1" cap="none" dirty="0">
                <a:ln>
                  <a:noFill/>
                </a:ln>
                <a:solidFill>
                  <a:schemeClr val="accent6"/>
                </a:solidFill>
                <a:effectLst>
                  <a:outerShdw blurRad="38100" dist="25400" dir="5400000" algn="tl" rotWithShape="0">
                    <a:srgbClr val="000000">
                      <a:alpha val="43000"/>
                    </a:srgbClr>
                  </a:outerShdw>
                </a:effectLst>
              </a:rPr>
              <a:t>PORTICO WORKFLOW</a:t>
            </a:r>
          </a:p>
        </p:txBody>
      </p:sp>
      <p:pic>
        <p:nvPicPr>
          <p:cNvPr id="1028" name="Picture 4"/>
          <p:cNvPicPr>
            <a:picLocks noGrp="1" noChangeAspect="1" noChangeArrowheads="1"/>
          </p:cNvPicPr>
          <p:nvPr>
            <p:ph idx="1"/>
          </p:nvPr>
        </p:nvPicPr>
        <p:blipFill>
          <a:blip r:embed="rId2"/>
          <a:stretch>
            <a:fillRect/>
          </a:stretch>
        </p:blipFill>
        <p:spPr bwMode="auto">
          <a:xfrm>
            <a:off x="2057400" y="1143000"/>
            <a:ext cx="5029200" cy="48006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533401"/>
            <a:ext cx="7772400" cy="685799"/>
          </a:xfrm>
        </p:spPr>
        <p:txBody>
          <a:bodyPr>
            <a:normAutofit/>
          </a:bodyPr>
          <a:lstStyle/>
          <a:p>
            <a:pPr defTabSz="914400">
              <a:defRPr/>
            </a:pPr>
            <a:r>
              <a:rPr lang="en-US" sz="2000" b="1" cap="none" dirty="0">
                <a:ln>
                  <a:noFill/>
                </a:ln>
                <a:solidFill>
                  <a:schemeClr val="accent6"/>
                </a:solidFill>
                <a:effectLst>
                  <a:outerShdw blurRad="38100" dist="25400" dir="5400000" algn="tl" rotWithShape="0">
                    <a:srgbClr val="000000">
                      <a:alpha val="43000"/>
                    </a:srgbClr>
                  </a:outerShdw>
                </a:effectLst>
              </a:rPr>
              <a:t>Software Requirements</a:t>
            </a:r>
          </a:p>
        </p:txBody>
      </p:sp>
      <p:sp>
        <p:nvSpPr>
          <p:cNvPr id="9" name="Subtitle 6"/>
          <p:cNvSpPr txBox="1">
            <a:spLocks/>
          </p:cNvSpPr>
          <p:nvPr/>
        </p:nvSpPr>
        <p:spPr>
          <a:xfrm>
            <a:off x="685800" y="1295400"/>
            <a:ext cx="7848600" cy="5105400"/>
          </a:xfrm>
          <a:prstGeom prst="rect">
            <a:avLst/>
          </a:prstGeom>
        </p:spPr>
        <p:txBody>
          <a:bodyPr vert="horz" lIns="91440" tIns="45720" rIns="91440" bIns="45720" rtlCol="0">
            <a:noAutofit/>
          </a:bodyPr>
          <a:lstStyle/>
          <a:p>
            <a:pPr marL="285750" indent="-285750">
              <a:lnSpc>
                <a:spcPct val="80000"/>
              </a:lnSpc>
              <a:spcBef>
                <a:spcPct val="20000"/>
              </a:spcBef>
              <a:spcAft>
                <a:spcPts val="600"/>
              </a:spcAft>
              <a:buClr>
                <a:schemeClr val="tx1"/>
              </a:buClr>
              <a:buSzPct val="80000"/>
              <a:buFont typeface="Arial" panose="020B0604020202020204" pitchFamily="34" charset="0"/>
              <a:buChar char="•"/>
              <a:defRPr/>
            </a:pPr>
            <a:r>
              <a:rPr lang="en-US" sz="1400" b="1" dirty="0"/>
              <a:t>VPN: CISCO client software used to connect with SVN, GitHub, </a:t>
            </a:r>
            <a:r>
              <a:rPr lang="en-US" sz="1400" b="1" dirty="0" err="1"/>
              <a:t>WorkBench</a:t>
            </a:r>
            <a:r>
              <a:rPr lang="en-US" sz="1400" b="1" dirty="0"/>
              <a:t> UI, Jenkins and </a:t>
            </a:r>
            <a:r>
              <a:rPr lang="en-US" sz="1400" b="1" dirty="0" err="1"/>
              <a:t>Winscp</a:t>
            </a:r>
            <a:r>
              <a:rPr lang="en-US" sz="1400" b="1" dirty="0"/>
              <a:t>.</a:t>
            </a:r>
          </a:p>
          <a:p>
            <a:pPr marL="285750" indent="-285750">
              <a:lnSpc>
                <a:spcPct val="80000"/>
              </a:lnSpc>
              <a:spcBef>
                <a:spcPct val="20000"/>
              </a:spcBef>
              <a:spcAft>
                <a:spcPts val="600"/>
              </a:spcAft>
              <a:buClr>
                <a:schemeClr val="tx1"/>
              </a:buClr>
              <a:buSzPct val="80000"/>
              <a:buFont typeface="Arial" panose="020B0604020202020204" pitchFamily="34" charset="0"/>
              <a:buChar char="•"/>
              <a:defRPr/>
            </a:pPr>
            <a:r>
              <a:rPr lang="en-US" sz="1400" b="1" dirty="0"/>
              <a:t>SVN: It is used to get updated Quick Tips, TOD and BDO Sheet etc.</a:t>
            </a:r>
          </a:p>
          <a:p>
            <a:pPr marL="285750" indent="-285750">
              <a:lnSpc>
                <a:spcPct val="80000"/>
              </a:lnSpc>
              <a:spcBef>
                <a:spcPct val="20000"/>
              </a:spcBef>
              <a:spcAft>
                <a:spcPts val="600"/>
              </a:spcAft>
              <a:buClr>
                <a:schemeClr val="tx1"/>
              </a:buClr>
              <a:buSzPct val="80000"/>
              <a:buFont typeface="Arial" panose="020B0604020202020204" pitchFamily="34" charset="0"/>
              <a:buChar char="•"/>
              <a:defRPr/>
            </a:pPr>
            <a:r>
              <a:rPr lang="en-US" sz="1400" b="1" dirty="0"/>
              <a:t>GitHub: It is used to get updated Scripts, Profile, Tool Registry, Formats.</a:t>
            </a:r>
          </a:p>
          <a:p>
            <a:pPr marL="285750" indent="-285750">
              <a:lnSpc>
                <a:spcPct val="80000"/>
              </a:lnSpc>
              <a:spcBef>
                <a:spcPct val="20000"/>
              </a:spcBef>
              <a:spcAft>
                <a:spcPts val="600"/>
              </a:spcAft>
              <a:buClr>
                <a:schemeClr val="tx1"/>
              </a:buClr>
              <a:buSzPct val="80000"/>
              <a:buFont typeface="Arial" panose="020B0604020202020204" pitchFamily="34" charset="0"/>
              <a:buChar char="•"/>
              <a:defRPr/>
            </a:pPr>
            <a:r>
              <a:rPr lang="en-US" sz="1400" b="1" dirty="0" err="1"/>
              <a:t>Winscp</a:t>
            </a:r>
            <a:r>
              <a:rPr lang="en-US" sz="1400" b="1" dirty="0"/>
              <a:t>: It is used to put manual fix files on server.</a:t>
            </a:r>
          </a:p>
          <a:p>
            <a:pPr marL="285750" indent="-285750">
              <a:lnSpc>
                <a:spcPct val="80000"/>
              </a:lnSpc>
              <a:spcBef>
                <a:spcPct val="20000"/>
              </a:spcBef>
              <a:spcAft>
                <a:spcPts val="600"/>
              </a:spcAft>
              <a:buClr>
                <a:schemeClr val="tx1"/>
              </a:buClr>
              <a:buSzPct val="80000"/>
              <a:buFont typeface="Arial" panose="020B0604020202020204" pitchFamily="34" charset="0"/>
              <a:buChar char="•"/>
              <a:defRPr/>
            </a:pPr>
            <a:r>
              <a:rPr lang="en-US" sz="1400" b="1" dirty="0"/>
              <a:t>JIRA: It is used for problem tracking.</a:t>
            </a:r>
          </a:p>
          <a:p>
            <a:pPr marL="285750" indent="-285750">
              <a:lnSpc>
                <a:spcPct val="80000"/>
              </a:lnSpc>
              <a:spcBef>
                <a:spcPct val="20000"/>
              </a:spcBef>
              <a:spcAft>
                <a:spcPts val="600"/>
              </a:spcAft>
              <a:buClr>
                <a:schemeClr val="tx1"/>
              </a:buClr>
              <a:buSzPct val="80000"/>
              <a:buFont typeface="Arial" panose="020B0604020202020204" pitchFamily="34" charset="0"/>
              <a:buChar char="•"/>
              <a:defRPr/>
            </a:pPr>
            <a:r>
              <a:rPr lang="en-US" sz="1400" b="1" dirty="0"/>
              <a:t>Oxygen Editor: It is used for writing Scripts.</a:t>
            </a:r>
          </a:p>
          <a:p>
            <a:pPr marL="285750" indent="-285750">
              <a:lnSpc>
                <a:spcPct val="80000"/>
              </a:lnSpc>
              <a:spcBef>
                <a:spcPct val="20000"/>
              </a:spcBef>
              <a:spcAft>
                <a:spcPts val="600"/>
              </a:spcAft>
              <a:buClr>
                <a:schemeClr val="tx1"/>
              </a:buClr>
              <a:buSzPct val="80000"/>
              <a:buFont typeface="Arial" panose="020B0604020202020204" pitchFamily="34" charset="0"/>
              <a:buChar char="•"/>
              <a:defRPr/>
            </a:pPr>
            <a:r>
              <a:rPr lang="en-US" sz="1400" b="1" dirty="0"/>
              <a:t>MS Word: It is used for writing Quick Tips and TOD.</a:t>
            </a:r>
          </a:p>
          <a:p>
            <a:pPr marL="285750" indent="-285750">
              <a:lnSpc>
                <a:spcPct val="80000"/>
              </a:lnSpc>
              <a:spcBef>
                <a:spcPct val="20000"/>
              </a:spcBef>
              <a:spcAft>
                <a:spcPts val="600"/>
              </a:spcAft>
              <a:buClr>
                <a:schemeClr val="tx1"/>
              </a:buClr>
              <a:buSzPct val="80000"/>
              <a:buFont typeface="Arial" panose="020B0604020202020204" pitchFamily="34" charset="0"/>
              <a:buChar char="•"/>
              <a:defRPr/>
            </a:pPr>
            <a:r>
              <a:rPr lang="en-US" sz="1400" b="1" dirty="0"/>
              <a:t>CITRIX: It is used for check missing PDF and Images files on publisher websites. </a:t>
            </a:r>
          </a:p>
          <a:p>
            <a:pPr marL="285750" indent="-285750">
              <a:lnSpc>
                <a:spcPct val="80000"/>
              </a:lnSpc>
              <a:spcBef>
                <a:spcPct val="20000"/>
              </a:spcBef>
              <a:spcAft>
                <a:spcPts val="600"/>
              </a:spcAft>
              <a:buClr>
                <a:schemeClr val="tx1"/>
              </a:buClr>
              <a:buSzPct val="80000"/>
              <a:buFont typeface="Arial" panose="020B0604020202020204" pitchFamily="34" charset="0"/>
              <a:buChar char="•"/>
              <a:defRPr/>
            </a:pPr>
            <a:r>
              <a:rPr lang="en-US" sz="1400" b="1" dirty="0"/>
              <a:t>Jenkins: To pick the update from scripts, profile and tool registry.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33400" y="533401"/>
            <a:ext cx="7924800" cy="838200"/>
          </a:xfrm>
        </p:spPr>
        <p:txBody>
          <a:bodyPr>
            <a:normAutofit/>
          </a:bodyPr>
          <a:lstStyle/>
          <a:p>
            <a:pPr defTabSz="914400">
              <a:defRPr/>
            </a:pPr>
            <a:r>
              <a:rPr lang="en-US" sz="2000" b="1" cap="none" dirty="0">
                <a:ln>
                  <a:noFill/>
                </a:ln>
                <a:solidFill>
                  <a:schemeClr val="accent6"/>
                </a:solidFill>
                <a:effectLst>
                  <a:outerShdw blurRad="38100" dist="25400" dir="5400000" algn="tl" rotWithShape="0">
                    <a:srgbClr val="000000">
                      <a:alpha val="43000"/>
                    </a:srgbClr>
                  </a:outerShdw>
                </a:effectLst>
              </a:rPr>
              <a:t>Steps for </a:t>
            </a:r>
            <a:r>
              <a:rPr lang="en-US" sz="2000" b="1" cap="none" dirty="0" err="1">
                <a:ln>
                  <a:noFill/>
                </a:ln>
                <a:solidFill>
                  <a:schemeClr val="accent6"/>
                </a:solidFill>
                <a:effectLst>
                  <a:outerShdw blurRad="38100" dist="25400" dir="5400000" algn="tl" rotWithShape="0">
                    <a:srgbClr val="000000">
                      <a:alpha val="43000"/>
                    </a:srgbClr>
                  </a:outerShdw>
                </a:effectLst>
              </a:rPr>
              <a:t>WorkBench</a:t>
            </a:r>
            <a:r>
              <a:rPr lang="en-US" sz="2000" b="1" cap="none" dirty="0">
                <a:ln>
                  <a:noFill/>
                </a:ln>
                <a:solidFill>
                  <a:schemeClr val="accent6"/>
                </a:solidFill>
                <a:effectLst>
                  <a:outerShdw blurRad="38100" dist="25400" dir="5400000" algn="tl" rotWithShape="0">
                    <a:srgbClr val="000000">
                      <a:alpha val="43000"/>
                    </a:srgbClr>
                  </a:outerShdw>
                </a:effectLst>
              </a:rPr>
              <a:t> UI</a:t>
            </a:r>
          </a:p>
        </p:txBody>
      </p:sp>
      <p:sp>
        <p:nvSpPr>
          <p:cNvPr id="9" name="Subtitle 6"/>
          <p:cNvSpPr txBox="1">
            <a:spLocks/>
          </p:cNvSpPr>
          <p:nvPr/>
        </p:nvSpPr>
        <p:spPr>
          <a:xfrm>
            <a:off x="685800" y="1495148"/>
            <a:ext cx="7543800" cy="2362200"/>
          </a:xfrm>
          <a:prstGeom prst="rect">
            <a:avLst/>
          </a:prstGeom>
        </p:spPr>
        <p:txBody>
          <a:bodyPr vert="horz" lIns="91440" tIns="45720" rIns="91440" bIns="45720" rtlCol="0">
            <a:normAutofit/>
          </a:bodyPr>
          <a:lstStyle/>
          <a:p>
            <a:pPr marL="285750" lvl="0" indent="-285750">
              <a:lnSpc>
                <a:spcPct val="80000"/>
              </a:lnSpc>
              <a:spcBef>
                <a:spcPct val="20000"/>
              </a:spcBef>
              <a:spcAft>
                <a:spcPts val="600"/>
              </a:spcAft>
              <a:buClr>
                <a:schemeClr val="tx1"/>
              </a:buClr>
              <a:buSzPct val="80000"/>
              <a:buFont typeface="Arial" panose="020B0604020202020204" pitchFamily="34" charset="0"/>
              <a:buChar char="•"/>
              <a:defRPr/>
            </a:pPr>
            <a:r>
              <a:rPr lang="en-US" sz="1400" b="1" dirty="0"/>
              <a:t>Run all the batches on </a:t>
            </a:r>
            <a:r>
              <a:rPr lang="en-US" sz="1400" b="1" dirty="0" err="1"/>
              <a:t>WorkBench</a:t>
            </a:r>
            <a:r>
              <a:rPr lang="en-US" sz="1400" b="1" dirty="0"/>
              <a:t>.</a:t>
            </a:r>
          </a:p>
          <a:p>
            <a:pPr marL="285750" lvl="0" indent="-285750">
              <a:lnSpc>
                <a:spcPct val="80000"/>
              </a:lnSpc>
              <a:spcBef>
                <a:spcPct val="20000"/>
              </a:spcBef>
              <a:spcAft>
                <a:spcPts val="600"/>
              </a:spcAft>
              <a:buClr>
                <a:schemeClr val="tx1"/>
              </a:buClr>
              <a:buSzPct val="80000"/>
              <a:buFont typeface="Arial" panose="020B0604020202020204" pitchFamily="34" charset="0"/>
              <a:buChar char="•"/>
              <a:defRPr/>
            </a:pPr>
            <a:r>
              <a:rPr lang="en-US" sz="1400" b="1" dirty="0"/>
              <a:t>Analysis problem through report from </a:t>
            </a:r>
            <a:r>
              <a:rPr lang="en-US" sz="1400" b="1" dirty="0" err="1"/>
              <a:t>WorkBench</a:t>
            </a:r>
            <a:r>
              <a:rPr lang="en-US" sz="1400" b="1" dirty="0"/>
              <a:t>.</a:t>
            </a:r>
          </a:p>
          <a:p>
            <a:pPr marL="285750" lvl="0" indent="-285750">
              <a:lnSpc>
                <a:spcPct val="80000"/>
              </a:lnSpc>
              <a:spcBef>
                <a:spcPct val="20000"/>
              </a:spcBef>
              <a:spcAft>
                <a:spcPts val="600"/>
              </a:spcAft>
              <a:buClr>
                <a:schemeClr val="tx1"/>
              </a:buClr>
              <a:buSzPct val="80000"/>
              <a:buFont typeface="Arial" panose="020B0604020202020204" pitchFamily="34" charset="0"/>
              <a:buChar char="•"/>
              <a:defRPr/>
            </a:pPr>
            <a:r>
              <a:rPr lang="en-US" sz="1400" b="1" dirty="0"/>
              <a:t>Fix problems through script, profile and manual fix.</a:t>
            </a:r>
          </a:p>
          <a:p>
            <a:pPr marL="285750" lvl="0" indent="-285750">
              <a:lnSpc>
                <a:spcPct val="80000"/>
              </a:lnSpc>
              <a:spcBef>
                <a:spcPct val="20000"/>
              </a:spcBef>
              <a:spcAft>
                <a:spcPts val="600"/>
              </a:spcAft>
              <a:buClr>
                <a:schemeClr val="tx1"/>
              </a:buClr>
              <a:buSzPct val="80000"/>
              <a:buFont typeface="Arial" panose="020B0604020202020204" pitchFamily="34" charset="0"/>
              <a:buChar char="•"/>
              <a:defRPr/>
            </a:pPr>
            <a:r>
              <a:rPr lang="en-US" sz="1400" b="1" dirty="0"/>
              <a:t>Test manual fix file by replacing/adding them on </a:t>
            </a:r>
            <a:r>
              <a:rPr lang="en-US" sz="1400" b="1" dirty="0" err="1"/>
              <a:t>WorkBench</a:t>
            </a:r>
            <a:r>
              <a:rPr lang="en-US" sz="1400" b="1" dirty="0"/>
              <a:t>.</a:t>
            </a:r>
          </a:p>
          <a:p>
            <a:pPr marL="285750" lvl="0" indent="-285750">
              <a:lnSpc>
                <a:spcPct val="80000"/>
              </a:lnSpc>
              <a:spcBef>
                <a:spcPct val="20000"/>
              </a:spcBef>
              <a:spcAft>
                <a:spcPts val="600"/>
              </a:spcAft>
              <a:buClr>
                <a:schemeClr val="tx1"/>
              </a:buClr>
              <a:buSzPct val="80000"/>
              <a:buFont typeface="Arial" panose="020B0604020202020204" pitchFamily="34" charset="0"/>
              <a:buChar char="•"/>
              <a:defRPr/>
            </a:pPr>
            <a:r>
              <a:rPr lang="en-US" sz="1400" b="1" dirty="0"/>
              <a:t>Quick tips creation using </a:t>
            </a:r>
            <a:r>
              <a:rPr lang="en-US" sz="1400" b="1" dirty="0" err="1"/>
              <a:t>WorkBench</a:t>
            </a:r>
            <a:r>
              <a:rPr lang="en-US" sz="1400" b="1" dirty="0"/>
              <a:t> reports.</a:t>
            </a:r>
          </a:p>
        </p:txBody>
      </p:sp>
      <p:sp>
        <p:nvSpPr>
          <p:cNvPr id="4" name="Subtitle 6"/>
          <p:cNvSpPr txBox="1">
            <a:spLocks/>
          </p:cNvSpPr>
          <p:nvPr/>
        </p:nvSpPr>
        <p:spPr>
          <a:xfrm>
            <a:off x="685800" y="3505200"/>
            <a:ext cx="7543800" cy="1371600"/>
          </a:xfrm>
          <a:prstGeom prst="rect">
            <a:avLst/>
          </a:prstGeom>
        </p:spPr>
        <p:txBody>
          <a:bodyPr vert="horz" lIns="91440" tIns="45720" rIns="91440" bIns="45720" rtlCol="0">
            <a:normAutofit/>
          </a:bodyPr>
          <a:lstStyle/>
          <a:p>
            <a:pPr indent="-457200">
              <a:lnSpc>
                <a:spcPct val="90000"/>
              </a:lnSpc>
              <a:spcBef>
                <a:spcPct val="20000"/>
              </a:spcBef>
              <a:spcAft>
                <a:spcPts val="600"/>
              </a:spcAft>
              <a:buClr>
                <a:schemeClr val="tx1"/>
              </a:buClr>
              <a:buSzPct val="80000"/>
              <a:defRPr/>
            </a:pPr>
            <a:r>
              <a:rPr lang="en-US" sz="1300" b="1" dirty="0"/>
              <a:t>NOTE: Before running batches on Conprep UI first need to check the entry of tool used, and corresponding entries of Input and Output format inside Tool Registry.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533401"/>
            <a:ext cx="7772400" cy="838200"/>
          </a:xfrm>
        </p:spPr>
        <p:txBody>
          <a:bodyPr>
            <a:normAutofit/>
          </a:bodyPr>
          <a:lstStyle/>
          <a:p>
            <a:pPr defTabSz="914400">
              <a:defRPr/>
            </a:pPr>
            <a:r>
              <a:rPr lang="en-US" sz="2000" b="1" cap="none" dirty="0">
                <a:ln>
                  <a:noFill/>
                </a:ln>
                <a:solidFill>
                  <a:schemeClr val="accent6"/>
                </a:solidFill>
                <a:effectLst>
                  <a:outerShdw blurRad="38100" dist="25400" dir="5400000" algn="tl" rotWithShape="0">
                    <a:srgbClr val="000000">
                      <a:alpha val="43000"/>
                    </a:srgbClr>
                  </a:outerShdw>
                </a:effectLst>
              </a:rPr>
              <a:t>JIRA Creation</a:t>
            </a:r>
          </a:p>
        </p:txBody>
      </p:sp>
      <p:sp>
        <p:nvSpPr>
          <p:cNvPr id="9" name="Subtitle 6"/>
          <p:cNvSpPr txBox="1">
            <a:spLocks/>
          </p:cNvSpPr>
          <p:nvPr/>
        </p:nvSpPr>
        <p:spPr>
          <a:xfrm>
            <a:off x="792332" y="1447800"/>
            <a:ext cx="7543800" cy="2209799"/>
          </a:xfrm>
          <a:prstGeom prst="rect">
            <a:avLst/>
          </a:prstGeom>
        </p:spPr>
        <p:txBody>
          <a:bodyPr vert="horz" lIns="91440" tIns="45720" rIns="91440" bIns="45720" rtlCol="0">
            <a:normAutofit/>
          </a:bodyPr>
          <a:lstStyle/>
          <a:p>
            <a:pPr marL="457200" lvl="0" indent="-457200"/>
            <a:r>
              <a:rPr lang="en-US" sz="1400" b="1" dirty="0"/>
              <a:t>We are creating following types of JIRAs:</a:t>
            </a:r>
          </a:p>
          <a:p>
            <a:pPr marL="457200" lvl="0" indent="-457200"/>
            <a:endParaRPr lang="en-US" sz="1400" b="1" dirty="0"/>
          </a:p>
          <a:p>
            <a:pPr marL="285750" indent="-285750">
              <a:lnSpc>
                <a:spcPct val="90000"/>
              </a:lnSpc>
              <a:spcBef>
                <a:spcPct val="20000"/>
              </a:spcBef>
              <a:spcAft>
                <a:spcPts val="600"/>
              </a:spcAft>
              <a:buClr>
                <a:schemeClr val="tx1"/>
              </a:buClr>
              <a:buSzPct val="80000"/>
              <a:buFont typeface="Arial" panose="020B0604020202020204" pitchFamily="34" charset="0"/>
              <a:buChar char="•"/>
              <a:defRPr/>
            </a:pPr>
            <a:r>
              <a:rPr lang="en-US" sz="1400" b="1" dirty="0"/>
              <a:t>DATA-JIRA: This </a:t>
            </a:r>
            <a:r>
              <a:rPr lang="en-US" sz="1400" b="1" dirty="0" err="1"/>
              <a:t>jira</a:t>
            </a:r>
            <a:r>
              <a:rPr lang="en-US" sz="1400" b="1" dirty="0"/>
              <a:t> is created for transformation issues, manual fixed batches and warning cleared batches.</a:t>
            </a:r>
          </a:p>
          <a:p>
            <a:pPr marL="285750" indent="-285750">
              <a:lnSpc>
                <a:spcPct val="90000"/>
              </a:lnSpc>
              <a:spcBef>
                <a:spcPct val="20000"/>
              </a:spcBef>
              <a:spcAft>
                <a:spcPts val="600"/>
              </a:spcAft>
              <a:buClr>
                <a:schemeClr val="tx1"/>
              </a:buClr>
              <a:buSzPct val="80000"/>
              <a:buFont typeface="Arial" panose="020B0604020202020204" pitchFamily="34" charset="0"/>
              <a:buChar char="•"/>
              <a:defRPr/>
            </a:pPr>
            <a:r>
              <a:rPr lang="en-US" sz="1400" b="1" dirty="0"/>
              <a:t>PQ-JIRA: This </a:t>
            </a:r>
            <a:r>
              <a:rPr lang="en-US" sz="1400" b="1" dirty="0" err="1"/>
              <a:t>jira</a:t>
            </a:r>
            <a:r>
              <a:rPr lang="en-US" sz="1400" b="1" dirty="0"/>
              <a:t> is created to report issue to publisher.</a:t>
            </a:r>
          </a:p>
          <a:p>
            <a:pPr marL="285750" indent="-285750">
              <a:lnSpc>
                <a:spcPct val="90000"/>
              </a:lnSpc>
              <a:spcBef>
                <a:spcPct val="20000"/>
              </a:spcBef>
              <a:spcAft>
                <a:spcPts val="600"/>
              </a:spcAft>
              <a:buClr>
                <a:schemeClr val="tx1"/>
              </a:buClr>
              <a:buSzPct val="80000"/>
              <a:buFont typeface="Arial" panose="020B0604020202020204" pitchFamily="34" charset="0"/>
              <a:buChar char="•"/>
              <a:defRPr/>
            </a:pPr>
            <a:r>
              <a:rPr lang="en-US" sz="1400" b="1" dirty="0"/>
              <a:t>ING-JIRA: This </a:t>
            </a:r>
            <a:r>
              <a:rPr lang="en-US" sz="1400" b="1" dirty="0" err="1"/>
              <a:t>jira</a:t>
            </a:r>
            <a:r>
              <a:rPr lang="en-US" sz="1400" b="1" dirty="0"/>
              <a:t> is created for BDO mismatch entries.</a:t>
            </a:r>
          </a:p>
          <a:p>
            <a:pPr marL="285750" indent="-285750">
              <a:lnSpc>
                <a:spcPct val="90000"/>
              </a:lnSpc>
              <a:spcBef>
                <a:spcPct val="20000"/>
              </a:spcBef>
              <a:spcAft>
                <a:spcPts val="600"/>
              </a:spcAft>
              <a:buClr>
                <a:schemeClr val="tx1"/>
              </a:buClr>
              <a:buSzPct val="80000"/>
              <a:buFont typeface="Arial" panose="020B0604020202020204" pitchFamily="34" charset="0"/>
              <a:buChar char="•"/>
              <a:defRPr/>
            </a:pPr>
            <a:r>
              <a:rPr lang="en-US" sz="1400" b="1" dirty="0"/>
              <a:t>PORSYS-JIRA: This </a:t>
            </a:r>
            <a:r>
              <a:rPr lang="en-US" sz="1400" b="1" dirty="0" err="1"/>
              <a:t>jira</a:t>
            </a:r>
            <a:r>
              <a:rPr lang="en-US" sz="1400" b="1" dirty="0"/>
              <a:t> is created for deletion request batches.</a:t>
            </a:r>
          </a:p>
          <a:p>
            <a:pPr marL="457200" lvl="0" indent="-457200">
              <a:buAutoNum type="arabicPeriod"/>
            </a:pPr>
            <a:endParaRPr lang="en-US" sz="2000" dirty="0"/>
          </a:p>
        </p:txBody>
      </p:sp>
      <p:sp>
        <p:nvSpPr>
          <p:cNvPr id="5" name="Title 5"/>
          <p:cNvSpPr txBox="1">
            <a:spLocks/>
          </p:cNvSpPr>
          <p:nvPr/>
        </p:nvSpPr>
        <p:spPr>
          <a:xfrm>
            <a:off x="838200" y="3429000"/>
            <a:ext cx="7772400" cy="838200"/>
          </a:xfrm>
          <a:prstGeom prst="rect">
            <a:avLst/>
          </a:prstGeom>
        </p:spPr>
        <p:txBody>
          <a:bodyPr vert="horz" lIns="91440" tIns="45720" rIns="91440" bIns="45720" rtlCol="0" anchor="ctr">
            <a:normAutofit/>
          </a:bodyPr>
          <a:lstStyle/>
          <a:p>
            <a:pPr marL="0" marR="0" lvl="0" indent="0" defTabSz="914400" fontAlgn="auto">
              <a:lnSpc>
                <a:spcPct val="100000"/>
              </a:lnSpc>
              <a:spcBef>
                <a:spcPct val="0"/>
              </a:spcBef>
              <a:spcAft>
                <a:spcPts val="0"/>
              </a:spcAft>
              <a:buClrTx/>
              <a:buSzTx/>
              <a:tabLst/>
              <a:defRPr/>
            </a:pPr>
            <a:r>
              <a:rPr lang="en-US" sz="2000" b="1" dirty="0">
                <a:solidFill>
                  <a:schemeClr val="accent6"/>
                </a:solidFill>
                <a:effectLst>
                  <a:outerShdw blurRad="38100" dist="25400" dir="5400000" algn="tl" rotWithShape="0">
                    <a:srgbClr val="000000">
                      <a:alpha val="43000"/>
                    </a:srgbClr>
                  </a:outerShdw>
                </a:effectLst>
                <a:latin typeface="+mj-lt"/>
                <a:ea typeface="+mj-ea"/>
                <a:cs typeface="+mj-cs"/>
              </a:rPr>
              <a:t>Quick Tips Creation</a:t>
            </a:r>
          </a:p>
        </p:txBody>
      </p:sp>
      <p:sp>
        <p:nvSpPr>
          <p:cNvPr id="7" name="Subtitle 6"/>
          <p:cNvSpPr txBox="1">
            <a:spLocks/>
          </p:cNvSpPr>
          <p:nvPr/>
        </p:nvSpPr>
        <p:spPr>
          <a:xfrm>
            <a:off x="952500" y="4114800"/>
            <a:ext cx="7543800" cy="1981200"/>
          </a:xfrm>
          <a:prstGeom prst="rect">
            <a:avLst/>
          </a:prstGeom>
        </p:spPr>
        <p:txBody>
          <a:bodyPr vert="horz" lIns="91440" tIns="45720" rIns="91440" bIns="45720" rtlCol="0">
            <a:noAutofit/>
          </a:bodyPr>
          <a:lstStyle/>
          <a:p>
            <a:pPr marL="457200" lvl="0" indent="-457200"/>
            <a:r>
              <a:rPr lang="en-US" sz="1400" b="1" dirty="0"/>
              <a:t>We are mentioning following points inside Quick Tips:</a:t>
            </a:r>
          </a:p>
          <a:p>
            <a:pPr marL="457200" lvl="0" indent="-457200"/>
            <a:endParaRPr lang="en-US" sz="1400" b="1" dirty="0"/>
          </a:p>
          <a:p>
            <a:pPr marL="285750" lvl="0" indent="-285750">
              <a:lnSpc>
                <a:spcPct val="80000"/>
              </a:lnSpc>
              <a:spcBef>
                <a:spcPct val="20000"/>
              </a:spcBef>
              <a:spcAft>
                <a:spcPts val="600"/>
              </a:spcAft>
              <a:buClr>
                <a:schemeClr val="tx1"/>
              </a:buClr>
              <a:buSzPct val="80000"/>
              <a:buFont typeface="Arial" panose="020B0604020202020204" pitchFamily="34" charset="0"/>
              <a:buChar char="•"/>
              <a:defRPr/>
            </a:pPr>
            <a:r>
              <a:rPr lang="en-US" sz="1400" b="1" dirty="0"/>
              <a:t>Introduction section: For which stream it is made and how many batches successfully proceed etc.</a:t>
            </a:r>
          </a:p>
          <a:p>
            <a:pPr marL="285750" lvl="0" indent="-285750">
              <a:lnSpc>
                <a:spcPct val="80000"/>
              </a:lnSpc>
              <a:spcBef>
                <a:spcPct val="20000"/>
              </a:spcBef>
              <a:spcAft>
                <a:spcPts val="600"/>
              </a:spcAft>
              <a:buClr>
                <a:schemeClr val="tx1"/>
              </a:buClr>
              <a:buSzPct val="80000"/>
              <a:buFont typeface="Arial" panose="020B0604020202020204" pitchFamily="34" charset="0"/>
              <a:buChar char="•"/>
              <a:defRPr/>
            </a:pPr>
            <a:r>
              <a:rPr lang="en-US" sz="1400" b="1" dirty="0"/>
              <a:t>Inserting table for the batches which are manually fixed.</a:t>
            </a:r>
          </a:p>
          <a:p>
            <a:pPr marL="285750" lvl="0" indent="-285750">
              <a:lnSpc>
                <a:spcPct val="80000"/>
              </a:lnSpc>
              <a:spcBef>
                <a:spcPct val="20000"/>
              </a:spcBef>
              <a:spcAft>
                <a:spcPts val="600"/>
              </a:spcAft>
              <a:buClr>
                <a:schemeClr val="tx1"/>
              </a:buClr>
              <a:buSzPct val="80000"/>
              <a:buFont typeface="Arial" panose="020B0604020202020204" pitchFamily="34" charset="0"/>
              <a:buChar char="•"/>
              <a:defRPr/>
            </a:pPr>
            <a:r>
              <a:rPr lang="en-US" sz="1400" b="1" dirty="0"/>
              <a:t>DATA-JIRAs: Regarding manual fixed batches, PQ issues, ING issues, PORSYS </a:t>
            </a:r>
            <a:r>
              <a:rPr lang="en-US" sz="1400" b="1" dirty="0" err="1"/>
              <a:t>jira</a:t>
            </a:r>
            <a:r>
              <a:rPr lang="en-US" sz="1400" b="1" dirty="0"/>
              <a:t> and Warning cleared batches.</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352</TotalTime>
  <Words>562</Words>
  <Application>Microsoft Office PowerPoint</Application>
  <PresentationFormat>On-screen Show (4:3)</PresentationFormat>
  <Paragraphs>43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Slice</vt:lpstr>
      <vt:lpstr>PORTICO/ITHAKA</vt:lpstr>
      <vt:lpstr>There are many different approaches to archiving</vt:lpstr>
      <vt:lpstr>PORTICO WORKFLOW</vt:lpstr>
      <vt:lpstr>Software Requirements</vt:lpstr>
      <vt:lpstr>Steps for WorkBench UI</vt:lpstr>
      <vt:lpstr>JIRA Creation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PORTICO/ITHAKA</dc:title>
  <dc:creator>DINESH</dc:creator>
  <cp:lastModifiedBy>Singh, Dinesh</cp:lastModifiedBy>
  <cp:revision>65</cp:revision>
  <dcterms:created xsi:type="dcterms:W3CDTF">2015-04-04T17:02:42Z</dcterms:created>
  <dcterms:modified xsi:type="dcterms:W3CDTF">2018-12-04T11:03:09Z</dcterms:modified>
</cp:coreProperties>
</file>