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Proxima Nova"/>
      <p:regular r:id="rId37"/>
      <p:bold r:id="rId38"/>
      <p:italic r:id="rId39"/>
      <p:boldItalic r:id="rId40"/>
    </p:embeddedFont>
    <p:embeddedFont>
      <p:font typeface="Caveat"/>
      <p:regular r:id="rId41"/>
      <p:bold r:id="rId42"/>
    </p:embeddedFont>
    <p:embeddedFont>
      <p:font typeface="Alfa Slab On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44" roundtripDataSignature="AMtx7mgtBGBXQA4HGjk+XHkfYMqn8la1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5.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AlfaSlabOne-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italic.fntdata"/><Relationship Id="rId16" Type="http://schemas.openxmlformats.org/officeDocument/2006/relationships/slide" Target="slides/slide11.xml"/><Relationship Id="rId38" Type="http://schemas.openxmlformats.org/officeDocument/2006/relationships/font" Target="fonts/ProximaNov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g1485fbe1f92_0_256"/>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15" name="Google Shape;15;g1485fbe1f92_0_256"/>
          <p:cNvSpPr txBox="1"/>
          <p:nvPr>
            <p:ph type="ctrTitle"/>
          </p:nvPr>
        </p:nvSpPr>
        <p:spPr>
          <a:xfrm>
            <a:off x="415600" y="794633"/>
            <a:ext cx="11360700" cy="261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6" name="Google Shape;16;g1485fbe1f92_0_256"/>
          <p:cNvSpPr txBox="1"/>
          <p:nvPr>
            <p:ph idx="1" type="subTitle"/>
          </p:nvPr>
        </p:nvSpPr>
        <p:spPr>
          <a:xfrm>
            <a:off x="415600" y="4221097"/>
            <a:ext cx="11360700" cy="978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7" name="Google Shape;17;g1485fbe1f92_0_2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g1485fbe1f92_0_293"/>
          <p:cNvSpPr txBox="1"/>
          <p:nvPr>
            <p:ph hasCustomPrompt="1" type="title"/>
          </p:nvPr>
        </p:nvSpPr>
        <p:spPr>
          <a:xfrm>
            <a:off x="415600" y="1557233"/>
            <a:ext cx="11360700" cy="26400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52" name="Google Shape;52;g1485fbe1f92_0_293"/>
          <p:cNvSpPr txBox="1"/>
          <p:nvPr>
            <p:ph idx="1" type="body"/>
          </p:nvPr>
        </p:nvSpPr>
        <p:spPr>
          <a:xfrm>
            <a:off x="415600" y="4299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3" name="Google Shape;53;g1485fbe1f92_0_2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g1485fbe1f92_0_2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g1485fbe1f92_0_299"/>
          <p:cNvSpPr txBox="1"/>
          <p:nvPr>
            <p:ph type="title"/>
          </p:nvPr>
        </p:nvSpPr>
        <p:spPr>
          <a:xfrm>
            <a:off x="1524000" y="78910"/>
            <a:ext cx="9133800" cy="12333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8" name="Google Shape;58;g1485fbe1f92_0_299"/>
          <p:cNvSpPr txBox="1"/>
          <p:nvPr>
            <p:ph idx="1" type="body"/>
          </p:nvPr>
        </p:nvSpPr>
        <p:spPr>
          <a:xfrm>
            <a:off x="1528572" y="1485900"/>
            <a:ext cx="9135000" cy="41529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1800"/>
              </a:spcBef>
              <a:spcAft>
                <a:spcPts val="0"/>
              </a:spcAft>
              <a:buSzPts val="1800"/>
              <a:buChar char="●"/>
              <a:defRPr/>
            </a:lvl1pPr>
            <a:lvl2pPr indent="-342900" lvl="1" marL="914400" rtl="0" algn="l">
              <a:lnSpc>
                <a:spcPct val="100000"/>
              </a:lnSpc>
              <a:spcBef>
                <a:spcPts val="1600"/>
              </a:spcBef>
              <a:spcAft>
                <a:spcPts val="0"/>
              </a:spcAft>
              <a:buSzPts val="1800"/>
              <a:buChar char="○"/>
              <a:defRPr/>
            </a:lvl2pPr>
            <a:lvl3pPr indent="-342900" lvl="2" marL="1371600" rtl="0" algn="l">
              <a:lnSpc>
                <a:spcPct val="100000"/>
              </a:lnSpc>
              <a:spcBef>
                <a:spcPts val="1600"/>
              </a:spcBef>
              <a:spcAft>
                <a:spcPts val="0"/>
              </a:spcAft>
              <a:buSzPts val="1800"/>
              <a:buChar char="■"/>
              <a:defRPr/>
            </a:lvl3pPr>
            <a:lvl4pPr indent="-342900" lvl="3" marL="1828800" rtl="0" algn="l">
              <a:lnSpc>
                <a:spcPct val="100000"/>
              </a:lnSpc>
              <a:spcBef>
                <a:spcPts val="1600"/>
              </a:spcBef>
              <a:spcAft>
                <a:spcPts val="0"/>
              </a:spcAft>
              <a:buSzPts val="1800"/>
              <a:buChar char="●"/>
              <a:defRPr/>
            </a:lvl4pPr>
            <a:lvl5pPr indent="-342900" lvl="4" marL="2286000" rtl="0" algn="l">
              <a:lnSpc>
                <a:spcPct val="100000"/>
              </a:lnSpc>
              <a:spcBef>
                <a:spcPts val="1600"/>
              </a:spcBef>
              <a:spcAft>
                <a:spcPts val="0"/>
              </a:spcAft>
              <a:buSzPts val="1800"/>
              <a:buChar char="○"/>
              <a:defRPr/>
            </a:lvl5pPr>
            <a:lvl6pPr indent="-299720" lvl="5" marL="2743200" rtl="0" algn="l">
              <a:lnSpc>
                <a:spcPct val="90000"/>
              </a:lnSpc>
              <a:spcBef>
                <a:spcPts val="1600"/>
              </a:spcBef>
              <a:spcAft>
                <a:spcPts val="0"/>
              </a:spcAft>
              <a:buClr>
                <a:schemeClr val="dk1"/>
              </a:buClr>
              <a:buSzPts val="1120"/>
              <a:buChar char="■"/>
              <a:defRPr/>
            </a:lvl6pPr>
            <a:lvl7pPr indent="-299720" lvl="6" marL="3200400" rtl="0" algn="l">
              <a:lnSpc>
                <a:spcPct val="90000"/>
              </a:lnSpc>
              <a:spcBef>
                <a:spcPts val="1600"/>
              </a:spcBef>
              <a:spcAft>
                <a:spcPts val="0"/>
              </a:spcAft>
              <a:buClr>
                <a:schemeClr val="dk1"/>
              </a:buClr>
              <a:buSzPts val="1120"/>
              <a:buChar char="●"/>
              <a:defRPr/>
            </a:lvl7pPr>
            <a:lvl8pPr indent="-299720" lvl="7" marL="3657600" rtl="0" algn="l">
              <a:lnSpc>
                <a:spcPct val="90000"/>
              </a:lnSpc>
              <a:spcBef>
                <a:spcPts val="1600"/>
              </a:spcBef>
              <a:spcAft>
                <a:spcPts val="0"/>
              </a:spcAft>
              <a:buClr>
                <a:schemeClr val="dk1"/>
              </a:buClr>
              <a:buSzPts val="1120"/>
              <a:buChar char="○"/>
              <a:defRPr/>
            </a:lvl8pPr>
            <a:lvl9pPr indent="-299720" lvl="8" marL="4114800" rtl="0" algn="l">
              <a:lnSpc>
                <a:spcPct val="90000"/>
              </a:lnSpc>
              <a:spcBef>
                <a:spcPts val="1600"/>
              </a:spcBef>
              <a:spcAft>
                <a:spcPts val="1600"/>
              </a:spcAft>
              <a:buClr>
                <a:schemeClr val="dk1"/>
              </a:buClr>
              <a:buSzPts val="1120"/>
              <a:buChar char="■"/>
              <a:defRPr/>
            </a:lvl9pPr>
          </a:lstStyle>
          <a:p/>
        </p:txBody>
      </p:sp>
      <p:sp>
        <p:nvSpPr>
          <p:cNvPr id="59" name="Google Shape;59;g1485fbe1f92_0_299"/>
          <p:cNvSpPr txBox="1"/>
          <p:nvPr>
            <p:ph idx="11" type="ftr"/>
          </p:nvPr>
        </p:nvSpPr>
        <p:spPr>
          <a:xfrm>
            <a:off x="1522412" y="6601968"/>
            <a:ext cx="6978600" cy="237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1485fbe1f92_0_299"/>
          <p:cNvSpPr txBox="1"/>
          <p:nvPr>
            <p:ph idx="10" type="dt"/>
          </p:nvPr>
        </p:nvSpPr>
        <p:spPr>
          <a:xfrm>
            <a:off x="8875776" y="6601968"/>
            <a:ext cx="1063200" cy="1938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1485fbe1f92_0_299"/>
          <p:cNvSpPr txBox="1"/>
          <p:nvPr>
            <p:ph idx="12" type="sldNum"/>
          </p:nvPr>
        </p:nvSpPr>
        <p:spPr>
          <a:xfrm>
            <a:off x="10023348" y="6601968"/>
            <a:ext cx="640200" cy="2376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g1485fbe1f92_0_261"/>
          <p:cNvSpPr txBox="1"/>
          <p:nvPr>
            <p:ph type="title"/>
          </p:nvPr>
        </p:nvSpPr>
        <p:spPr>
          <a:xfrm>
            <a:off x="415600" y="3307400"/>
            <a:ext cx="10819200" cy="32613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p:txBody>
      </p:sp>
      <p:sp>
        <p:nvSpPr>
          <p:cNvPr id="20" name="Google Shape;20;g1485fbe1f92_0_2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1485fbe1f92_0_26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1485fbe1f92_0_26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485fbe1f92_0_2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485fbe1f92_0_268"/>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7" name="Google Shape;27;g1485fbe1f92_0_268"/>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485fbe1f92_0_268"/>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485fbe1f92_0_2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485fbe1f92_0_27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2" name="Google Shape;32;g1485fbe1f92_0_2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485fbe1f92_0_276"/>
          <p:cNvSpPr txBox="1"/>
          <p:nvPr>
            <p:ph type="title"/>
          </p:nvPr>
        </p:nvSpPr>
        <p:spPr>
          <a:xfrm>
            <a:off x="415600" y="8424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5" name="Google Shape;35;g1485fbe1f92_0_276"/>
          <p:cNvSpPr txBox="1"/>
          <p:nvPr>
            <p:ph idx="1" type="body"/>
          </p:nvPr>
        </p:nvSpPr>
        <p:spPr>
          <a:xfrm>
            <a:off x="415600" y="1987833"/>
            <a:ext cx="3744000" cy="41040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1485fbe1f92_0_27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g1485fbe1f92_0_280"/>
          <p:cNvSpPr txBox="1"/>
          <p:nvPr>
            <p:ph type="title"/>
          </p:nvPr>
        </p:nvSpPr>
        <p:spPr>
          <a:xfrm>
            <a:off x="653667" y="701800"/>
            <a:ext cx="75783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9" name="Google Shape;39;g1485fbe1f92_0_2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g1485fbe1f92_0_283"/>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2" name="Google Shape;42;g1485fbe1f92_0_28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g1485fbe1f92_0_283"/>
          <p:cNvSpPr txBox="1"/>
          <p:nvPr>
            <p:ph type="title"/>
          </p:nvPr>
        </p:nvSpPr>
        <p:spPr>
          <a:xfrm>
            <a:off x="354000" y="1834132"/>
            <a:ext cx="5393700" cy="2069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4" name="Google Shape;44;g1485fbe1f92_0_283"/>
          <p:cNvSpPr txBox="1"/>
          <p:nvPr>
            <p:ph idx="1" type="subTitle"/>
          </p:nvPr>
        </p:nvSpPr>
        <p:spPr>
          <a:xfrm>
            <a:off x="354000" y="3974834"/>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5" name="Google Shape;45;g1485fbe1f92_0_28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6" name="Google Shape;46;g1485fbe1f92_0_2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g1485fbe1f92_0_290"/>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9" name="Google Shape;49;g1485fbe1f92_0_2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 name="Shape 9"/>
        <p:cNvGrpSpPr/>
        <p:nvPr/>
      </p:nvGrpSpPr>
      <p:grpSpPr>
        <a:xfrm>
          <a:off x="0" y="0"/>
          <a:ext cx="0" cy="0"/>
          <a:chOff x="0" y="0"/>
          <a:chExt cx="0" cy="0"/>
        </a:xfrm>
      </p:grpSpPr>
      <p:sp>
        <p:nvSpPr>
          <p:cNvPr id="10" name="Google Shape;10;g1485fbe1f92_0_25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11" name="Google Shape;11;g1485fbe1f92_0_25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12" name="Google Shape;12;g1485fbe1f92_0_2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415600" y="794633"/>
            <a:ext cx="11360700" cy="261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0000"/>
              </a:buClr>
              <a:buSzPts val="6600"/>
              <a:buNone/>
            </a:pPr>
            <a:r>
              <a:rPr b="0" lang="en-US">
                <a:solidFill>
                  <a:schemeClr val="dk2"/>
                </a:solidFill>
                <a:latin typeface="Caveat"/>
                <a:ea typeface="Caveat"/>
                <a:cs typeface="Caveat"/>
                <a:sym typeface="Caveat"/>
              </a:rPr>
              <a:t>Car Price Prediction  Project Presentation</a:t>
            </a:r>
            <a:endParaRPr b="0">
              <a:solidFill>
                <a:schemeClr val="dk2"/>
              </a:solidFill>
              <a:latin typeface="Caveat"/>
              <a:ea typeface="Caveat"/>
              <a:cs typeface="Caveat"/>
              <a:sym typeface="Caveat"/>
            </a:endParaRPr>
          </a:p>
        </p:txBody>
      </p:sp>
      <p:sp>
        <p:nvSpPr>
          <p:cNvPr id="67" name="Google Shape;67;p1"/>
          <p:cNvSpPr txBox="1"/>
          <p:nvPr>
            <p:ph idx="1" type="subTitle"/>
          </p:nvPr>
        </p:nvSpPr>
        <p:spPr>
          <a:xfrm>
            <a:off x="4569155" y="3543923"/>
            <a:ext cx="6916336" cy="1771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4800"/>
              <a:buNone/>
            </a:pPr>
            <a:r>
              <a:rPr lang="en-US"/>
              <a:t>S</a:t>
            </a:r>
            <a:r>
              <a:rPr lang="en-US">
                <a:latin typeface="Caveat"/>
                <a:ea typeface="Caveat"/>
                <a:cs typeface="Caveat"/>
                <a:sym typeface="Caveat"/>
              </a:rPr>
              <a:t>ubmitted by Anurag Krishnan</a:t>
            </a:r>
            <a:endParaRPr>
              <a:latin typeface="Caveat"/>
              <a:ea typeface="Caveat"/>
              <a:cs typeface="Caveat"/>
              <a:sym typeface="Cave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DATA PREPROCESSING</a:t>
            </a:r>
            <a:endParaRPr/>
          </a:p>
        </p:txBody>
      </p:sp>
      <p:sp>
        <p:nvSpPr>
          <p:cNvPr id="154" name="Google Shape;154;p11"/>
          <p:cNvSpPr txBox="1"/>
          <p:nvPr>
            <p:ph idx="1" type="body"/>
          </p:nvPr>
        </p:nvSpPr>
        <p:spPr>
          <a:xfrm>
            <a:off x="1528572" y="1485900"/>
            <a:ext cx="8325642" cy="4152901"/>
          </a:xfrm>
          <a:prstGeom prst="rect">
            <a:avLst/>
          </a:prstGeom>
          <a:noFill/>
          <a:ln>
            <a:noFill/>
          </a:ln>
        </p:spPr>
        <p:txBody>
          <a:bodyPr anchorCtr="0" anchor="t" bIns="45700" lIns="91425" spcFirstLastPara="1" rIns="91425" wrap="square" tIns="45700">
            <a:normAutofit fontScale="77500"/>
          </a:bodyPr>
          <a:lstStyle/>
          <a:p>
            <a:pPr indent="-200025" lvl="0" marL="274320" rtl="0" algn="l">
              <a:lnSpc>
                <a:spcPct val="100000"/>
              </a:lnSpc>
              <a:spcBef>
                <a:spcPts val="0"/>
              </a:spcBef>
              <a:spcAft>
                <a:spcPts val="0"/>
              </a:spcAft>
              <a:buSzPct val="83333"/>
              <a:buChar char="●"/>
            </a:pPr>
            <a:r>
              <a:rPr lang="en-US"/>
              <a:t>Visualizing each features using matplotlib and seaborn.</a:t>
            </a:r>
            <a:endParaRPr/>
          </a:p>
          <a:p>
            <a:pPr indent="-200025" lvl="0" marL="274320" rtl="0" algn="l">
              <a:lnSpc>
                <a:spcPct val="100000"/>
              </a:lnSpc>
              <a:spcBef>
                <a:spcPts val="1800"/>
              </a:spcBef>
              <a:spcAft>
                <a:spcPts val="0"/>
              </a:spcAft>
              <a:buSzPct val="83333"/>
              <a:buChar char="●"/>
            </a:pPr>
            <a:r>
              <a:rPr lang="en-US"/>
              <a:t>Performing encoding using the ordinal encoder on categorical features.</a:t>
            </a:r>
            <a:endParaRPr/>
          </a:p>
          <a:p>
            <a:pPr indent="-200025" lvl="0" marL="274320" rtl="0" algn="l">
              <a:lnSpc>
                <a:spcPct val="100000"/>
              </a:lnSpc>
              <a:spcBef>
                <a:spcPts val="1800"/>
              </a:spcBef>
              <a:spcAft>
                <a:spcPts val="0"/>
              </a:spcAft>
              <a:buSzPct val="83333"/>
              <a:buChar char="●"/>
            </a:pPr>
            <a:r>
              <a:rPr lang="en-US"/>
              <a:t>Checking for coorelation/multicollinearity in a heatmap.</a:t>
            </a:r>
            <a:endParaRPr/>
          </a:p>
          <a:p>
            <a:pPr indent="-200025" lvl="0" marL="274320" rtl="0" algn="l">
              <a:lnSpc>
                <a:spcPct val="100000"/>
              </a:lnSpc>
              <a:spcBef>
                <a:spcPts val="1800"/>
              </a:spcBef>
              <a:spcAft>
                <a:spcPts val="0"/>
              </a:spcAft>
              <a:buSzPct val="83333"/>
              <a:buChar char="●"/>
            </a:pPr>
            <a:r>
              <a:rPr lang="en-US"/>
              <a:t>Checking for Outliers/Skewness using boxen plot and distribution plot.</a:t>
            </a:r>
            <a:endParaRPr/>
          </a:p>
          <a:p>
            <a:pPr indent="-200025" lvl="0" marL="274320" rtl="0" algn="l">
              <a:lnSpc>
                <a:spcPct val="100000"/>
              </a:lnSpc>
              <a:spcBef>
                <a:spcPts val="1800"/>
              </a:spcBef>
              <a:spcAft>
                <a:spcPts val="0"/>
              </a:spcAft>
              <a:buSzPct val="83333"/>
              <a:buChar char="●"/>
            </a:pPr>
            <a:r>
              <a:rPr lang="en-US"/>
              <a:t>Perform Scaling using Standard Scaler method.</a:t>
            </a:r>
            <a:endParaRPr/>
          </a:p>
          <a:p>
            <a:pPr indent="-200025" lvl="0" marL="274320" rtl="0" algn="l">
              <a:lnSpc>
                <a:spcPct val="100000"/>
              </a:lnSpc>
              <a:spcBef>
                <a:spcPts val="1800"/>
              </a:spcBef>
              <a:spcAft>
                <a:spcPts val="0"/>
              </a:spcAft>
              <a:buSzPct val="83333"/>
              <a:buChar char="●"/>
            </a:pPr>
            <a:r>
              <a:rPr lang="en-US"/>
              <a:t>Checking for the final dimension of dataset to confirm the input details.</a:t>
            </a:r>
            <a:endParaRPr/>
          </a:p>
          <a:p>
            <a:pPr indent="-200025" lvl="0" marL="274320" rtl="0" algn="l">
              <a:lnSpc>
                <a:spcPct val="100000"/>
              </a:lnSpc>
              <a:spcBef>
                <a:spcPts val="1800"/>
              </a:spcBef>
              <a:spcAft>
                <a:spcPts val="0"/>
              </a:spcAft>
              <a:buSzPct val="83333"/>
              <a:buChar char="●"/>
            </a:pPr>
            <a:r>
              <a:rPr lang="en-US"/>
              <a:t>Creating train test split and the best random state found in the range 1-1000.</a:t>
            </a:r>
            <a:endParaRPr/>
          </a:p>
          <a:p>
            <a:pPr indent="-101600" lvl="0" marL="274320" rtl="0" algn="l">
              <a:lnSpc>
                <a:spcPct val="100000"/>
              </a:lnSpc>
              <a:spcBef>
                <a:spcPts val="1800"/>
              </a:spcBef>
              <a:spcAft>
                <a:spcPts val="1600"/>
              </a:spcAft>
              <a:buSzPct val="83333"/>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TECHNOLOGY USED</a:t>
            </a:r>
            <a:endParaRPr/>
          </a:p>
        </p:txBody>
      </p:sp>
      <p:sp>
        <p:nvSpPr>
          <p:cNvPr id="160" name="Google Shape;160;p12"/>
          <p:cNvSpPr txBox="1"/>
          <p:nvPr>
            <p:ph idx="1" type="body"/>
          </p:nvPr>
        </p:nvSpPr>
        <p:spPr>
          <a:xfrm>
            <a:off x="1528572" y="1485900"/>
            <a:ext cx="8041556" cy="4152901"/>
          </a:xfrm>
          <a:prstGeom prst="rect">
            <a:avLst/>
          </a:prstGeom>
          <a:noFill/>
          <a:ln>
            <a:noFill/>
          </a:ln>
        </p:spPr>
        <p:txBody>
          <a:bodyPr anchorCtr="0" anchor="t" bIns="45700" lIns="91425" spcFirstLastPara="1" rIns="91425" wrap="square" tIns="45700">
            <a:normAutofit fontScale="62500" lnSpcReduction="20000"/>
          </a:bodyPr>
          <a:lstStyle/>
          <a:p>
            <a:pPr indent="-209550" lvl="0" marL="274320" rtl="0" algn="l">
              <a:lnSpc>
                <a:spcPct val="100000"/>
              </a:lnSpc>
              <a:spcBef>
                <a:spcPts val="0"/>
              </a:spcBef>
              <a:spcAft>
                <a:spcPts val="0"/>
              </a:spcAft>
              <a:buSzPct val="83333"/>
              <a:buFont typeface="Noto Sans Symbols"/>
              <a:buChar char="⮚"/>
            </a:pPr>
            <a:r>
              <a:rPr lang="en-US"/>
              <a:t> Hardware technology being used.</a:t>
            </a:r>
            <a:endParaRPr/>
          </a:p>
          <a:p>
            <a:pPr indent="0" lvl="0" marL="45720" rtl="0" algn="l">
              <a:lnSpc>
                <a:spcPct val="100000"/>
              </a:lnSpc>
              <a:spcBef>
                <a:spcPts val="1800"/>
              </a:spcBef>
              <a:spcAft>
                <a:spcPts val="0"/>
              </a:spcAft>
              <a:buSzPct val="83333"/>
              <a:buNone/>
            </a:pPr>
            <a:r>
              <a:rPr lang="en-US"/>
              <a:t>RAM 	: 8 GB</a:t>
            </a:r>
            <a:endParaRPr/>
          </a:p>
          <a:p>
            <a:pPr indent="0" lvl="0" marL="45720" rtl="0" algn="l">
              <a:lnSpc>
                <a:spcPct val="100000"/>
              </a:lnSpc>
              <a:spcBef>
                <a:spcPts val="1800"/>
              </a:spcBef>
              <a:spcAft>
                <a:spcPts val="0"/>
              </a:spcAft>
              <a:buSzPct val="83333"/>
              <a:buNone/>
            </a:pPr>
            <a:r>
              <a:rPr lang="en-US"/>
              <a:t>CPU 	: AMD Ryzen 5 3550H with Radeon Vega Mobile Gfx 2.10 GHz</a:t>
            </a:r>
            <a:endParaRPr/>
          </a:p>
          <a:p>
            <a:pPr indent="0" lvl="0" marL="45720" rtl="0" algn="l">
              <a:lnSpc>
                <a:spcPct val="100000"/>
              </a:lnSpc>
              <a:spcBef>
                <a:spcPts val="1800"/>
              </a:spcBef>
              <a:spcAft>
                <a:spcPts val="0"/>
              </a:spcAft>
              <a:buSzPct val="83333"/>
              <a:buNone/>
            </a:pPr>
            <a:r>
              <a:rPr lang="en-US"/>
              <a:t>GPU 	: AMD Radeon ™ Vega 8 Graphics and NVIDIA GeForce GTX 1650 Ti</a:t>
            </a:r>
            <a:endParaRPr/>
          </a:p>
          <a:p>
            <a:pPr indent="-209550" lvl="0" marL="274320" rtl="0" algn="l">
              <a:lnSpc>
                <a:spcPct val="100000"/>
              </a:lnSpc>
              <a:spcBef>
                <a:spcPts val="1800"/>
              </a:spcBef>
              <a:spcAft>
                <a:spcPts val="0"/>
              </a:spcAft>
              <a:buSzPct val="83333"/>
              <a:buFont typeface="Noto Sans Symbols"/>
              <a:buChar char="⮚"/>
            </a:pPr>
            <a:r>
              <a:rPr lang="en-US"/>
              <a:t> Software technology being used.</a:t>
            </a:r>
            <a:endParaRPr/>
          </a:p>
          <a:p>
            <a:pPr indent="0" lvl="0" marL="45720" rtl="0" algn="l">
              <a:lnSpc>
                <a:spcPct val="100000"/>
              </a:lnSpc>
              <a:spcBef>
                <a:spcPts val="1800"/>
              </a:spcBef>
              <a:spcAft>
                <a:spcPts val="0"/>
              </a:spcAft>
              <a:buSzPct val="83333"/>
              <a:buNone/>
            </a:pPr>
            <a:r>
              <a:rPr lang="en-US"/>
              <a:t>Programming language 		: Python</a:t>
            </a:r>
            <a:endParaRPr/>
          </a:p>
          <a:p>
            <a:pPr indent="0" lvl="0" marL="45720" rtl="0" algn="l">
              <a:lnSpc>
                <a:spcPct val="100000"/>
              </a:lnSpc>
              <a:spcBef>
                <a:spcPts val="1800"/>
              </a:spcBef>
              <a:spcAft>
                <a:spcPts val="0"/>
              </a:spcAft>
              <a:buSzPct val="83333"/>
              <a:buNone/>
            </a:pPr>
            <a:r>
              <a:rPr lang="en-US"/>
              <a:t>Distribution 			: Anaconda Navigator</a:t>
            </a:r>
            <a:endParaRPr/>
          </a:p>
          <a:p>
            <a:pPr indent="0" lvl="0" marL="45720" rtl="0" algn="l">
              <a:lnSpc>
                <a:spcPct val="100000"/>
              </a:lnSpc>
              <a:spcBef>
                <a:spcPts val="1800"/>
              </a:spcBef>
              <a:spcAft>
                <a:spcPts val="0"/>
              </a:spcAft>
              <a:buSzPct val="83333"/>
              <a:buNone/>
            </a:pPr>
            <a:r>
              <a:rPr lang="en-US"/>
              <a:t>Browser based language shell 		: Jupyter Notebook</a:t>
            </a:r>
            <a:endParaRPr/>
          </a:p>
          <a:p>
            <a:pPr indent="-209550" lvl="0" marL="274320" rtl="0" algn="l">
              <a:lnSpc>
                <a:spcPct val="100000"/>
              </a:lnSpc>
              <a:spcBef>
                <a:spcPts val="1800"/>
              </a:spcBef>
              <a:spcAft>
                <a:spcPts val="0"/>
              </a:spcAft>
              <a:buSzPct val="83333"/>
              <a:buFont typeface="Noto Sans Symbols"/>
              <a:buChar char="⮚"/>
            </a:pPr>
            <a:r>
              <a:rPr lang="en-US"/>
              <a:t> Libraries/Packages specifically being used.</a:t>
            </a:r>
            <a:endParaRPr/>
          </a:p>
          <a:p>
            <a:pPr indent="0" lvl="0" marL="45720" rtl="0" algn="l">
              <a:lnSpc>
                <a:spcPct val="100000"/>
              </a:lnSpc>
              <a:spcBef>
                <a:spcPts val="1800"/>
              </a:spcBef>
              <a:spcAft>
                <a:spcPts val="1600"/>
              </a:spcAft>
              <a:buSzPct val="83333"/>
              <a:buNone/>
            </a:pPr>
            <a:r>
              <a:rPr lang="en-US"/>
              <a:t>Pandas, NumPy, matplotlib, seaborn, scikit-learn, pandas-profiling, missingno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nvSpPr>
        <p:spPr>
          <a:xfrm>
            <a:off x="1736827" y="495300"/>
            <a:ext cx="9133730" cy="12334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400"/>
              <a:buFont typeface="Arial"/>
              <a:buNone/>
            </a:pPr>
            <a:r>
              <a:rPr lang="en-US" sz="3400">
                <a:solidFill>
                  <a:schemeClr val="dk1"/>
                </a:solidFill>
                <a:latin typeface="Cambria"/>
                <a:ea typeface="Cambria"/>
                <a:cs typeface="Cambria"/>
                <a:sym typeface="Cambria"/>
              </a:rPr>
              <a:t>EXPLORATORY DATA ANALYSIS (EDA) AND VISUALIZATION</a:t>
            </a:r>
            <a:endParaRPr sz="3400">
              <a:solidFill>
                <a:schemeClr val="dk1"/>
              </a:solidFill>
              <a:latin typeface="Cambria"/>
              <a:ea typeface="Cambria"/>
              <a:cs typeface="Cambria"/>
              <a:sym typeface="Cambria"/>
            </a:endParaRPr>
          </a:p>
        </p:txBody>
      </p:sp>
      <p:sp>
        <p:nvSpPr>
          <p:cNvPr id="166" name="Google Shape;166;p13"/>
          <p:cNvSpPr txBox="1"/>
          <p:nvPr/>
        </p:nvSpPr>
        <p:spPr>
          <a:xfrm>
            <a:off x="660121" y="1814653"/>
            <a:ext cx="27259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mbria"/>
                <a:ea typeface="Cambria"/>
                <a:cs typeface="Cambria"/>
                <a:sym typeface="Cambria"/>
              </a:rPr>
              <a:t>01. Univariate Analysis</a:t>
            </a:r>
            <a:endParaRPr/>
          </a:p>
        </p:txBody>
      </p:sp>
      <p:sp>
        <p:nvSpPr>
          <p:cNvPr id="167" name="Google Shape;167;p13"/>
          <p:cNvSpPr txBox="1"/>
          <p:nvPr/>
        </p:nvSpPr>
        <p:spPr>
          <a:xfrm>
            <a:off x="4293493" y="1814653"/>
            <a:ext cx="29209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mbria"/>
                <a:ea typeface="Cambria"/>
                <a:cs typeface="Cambria"/>
                <a:sym typeface="Cambria"/>
              </a:rPr>
              <a:t>02. Multivariate Analysis</a:t>
            </a:r>
            <a:endParaRPr/>
          </a:p>
        </p:txBody>
      </p:sp>
      <p:sp>
        <p:nvSpPr>
          <p:cNvPr id="168" name="Google Shape;168;p13"/>
          <p:cNvSpPr txBox="1"/>
          <p:nvPr/>
        </p:nvSpPr>
        <p:spPr>
          <a:xfrm>
            <a:off x="7726827" y="1814653"/>
            <a:ext cx="31437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mbria"/>
                <a:ea typeface="Cambria"/>
                <a:cs typeface="Cambria"/>
                <a:sym typeface="Cambria"/>
              </a:rPr>
              <a:t>03. Correlation of Dataset</a:t>
            </a:r>
            <a:endParaRPr/>
          </a:p>
        </p:txBody>
      </p:sp>
      <p:sp>
        <p:nvSpPr>
          <p:cNvPr id="169" name="Google Shape;169;p13"/>
          <p:cNvSpPr txBox="1"/>
          <p:nvPr/>
        </p:nvSpPr>
        <p:spPr>
          <a:xfrm>
            <a:off x="2025215" y="4411642"/>
            <a:ext cx="4300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mbria"/>
                <a:ea typeface="Cambria"/>
                <a:cs typeface="Cambria"/>
                <a:sym typeface="Cambria"/>
              </a:rPr>
              <a:t>04. Correlation with Target variable</a:t>
            </a:r>
            <a:endParaRPr/>
          </a:p>
        </p:txBody>
      </p:sp>
      <p:sp>
        <p:nvSpPr>
          <p:cNvPr id="170" name="Google Shape;170;p13"/>
          <p:cNvSpPr txBox="1"/>
          <p:nvPr/>
        </p:nvSpPr>
        <p:spPr>
          <a:xfrm>
            <a:off x="7214424" y="4408510"/>
            <a:ext cx="1981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mbria"/>
                <a:ea typeface="Cambria"/>
                <a:cs typeface="Cambria"/>
                <a:sym typeface="Cambria"/>
              </a:rPr>
              <a:t>05. Conclusion</a:t>
            </a:r>
            <a:endParaRPr/>
          </a:p>
        </p:txBody>
      </p:sp>
      <p:sp>
        <p:nvSpPr>
          <p:cNvPr id="171" name="Google Shape;171;p13"/>
          <p:cNvSpPr txBox="1"/>
          <p:nvPr/>
        </p:nvSpPr>
        <p:spPr>
          <a:xfrm>
            <a:off x="660121" y="2276178"/>
            <a:ext cx="272597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Univariate analysis</a:t>
            </a:r>
            <a:r>
              <a:rPr lang="en-US" sz="1800">
                <a:solidFill>
                  <a:schemeClr val="dk1"/>
                </a:solidFill>
                <a:latin typeface="Cambria"/>
                <a:ea typeface="Cambria"/>
                <a:cs typeface="Cambria"/>
                <a:sym typeface="Cambria"/>
              </a:rPr>
              <a:t> is the simplest form of analyzing data. “Uni” means “one”, so in other words your data has only one variable.</a:t>
            </a:r>
            <a:endParaRPr/>
          </a:p>
        </p:txBody>
      </p:sp>
      <p:sp>
        <p:nvSpPr>
          <p:cNvPr id="172" name="Google Shape;172;p13"/>
          <p:cNvSpPr txBox="1"/>
          <p:nvPr/>
        </p:nvSpPr>
        <p:spPr>
          <a:xfrm>
            <a:off x="4293493" y="2269914"/>
            <a:ext cx="292093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Multivariate analysis</a:t>
            </a:r>
            <a:r>
              <a:rPr lang="en-US" sz="1800">
                <a:solidFill>
                  <a:schemeClr val="dk1"/>
                </a:solidFill>
                <a:latin typeface="Cambria"/>
                <a:ea typeface="Cambria"/>
                <a:cs typeface="Cambria"/>
                <a:sym typeface="Cambria"/>
              </a:rPr>
              <a:t> is a set of statistical techniques used for </a:t>
            </a:r>
            <a:r>
              <a:rPr b="1" lang="en-US" sz="1800">
                <a:solidFill>
                  <a:schemeClr val="dk1"/>
                </a:solidFill>
                <a:latin typeface="Cambria"/>
                <a:ea typeface="Cambria"/>
                <a:cs typeface="Cambria"/>
                <a:sym typeface="Cambria"/>
              </a:rPr>
              <a:t>analysis</a:t>
            </a:r>
            <a:r>
              <a:rPr lang="en-US" sz="1800">
                <a:solidFill>
                  <a:schemeClr val="dk1"/>
                </a:solidFill>
                <a:latin typeface="Cambria"/>
                <a:ea typeface="Cambria"/>
                <a:cs typeface="Cambria"/>
                <a:sym typeface="Cambria"/>
              </a:rPr>
              <a:t> of data that contain more than one variable. </a:t>
            </a:r>
            <a:endParaRPr/>
          </a:p>
        </p:txBody>
      </p:sp>
      <p:sp>
        <p:nvSpPr>
          <p:cNvPr id="173" name="Google Shape;173;p13"/>
          <p:cNvSpPr txBox="1"/>
          <p:nvPr/>
        </p:nvSpPr>
        <p:spPr>
          <a:xfrm>
            <a:off x="7748948" y="2269914"/>
            <a:ext cx="292093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Correlation</a:t>
            </a:r>
            <a:r>
              <a:rPr lang="en-US" sz="1800">
                <a:solidFill>
                  <a:schemeClr val="dk1"/>
                </a:solidFill>
                <a:latin typeface="Cambria"/>
                <a:ea typeface="Cambria"/>
                <a:cs typeface="Cambria"/>
                <a:sym typeface="Cambria"/>
              </a:rPr>
              <a:t> is used to test relationships between quantitative variables or categorical variables.</a:t>
            </a:r>
            <a:endParaRPr/>
          </a:p>
        </p:txBody>
      </p:sp>
      <p:sp>
        <p:nvSpPr>
          <p:cNvPr id="174" name="Google Shape;174;p13"/>
          <p:cNvSpPr txBox="1"/>
          <p:nvPr/>
        </p:nvSpPr>
        <p:spPr>
          <a:xfrm>
            <a:off x="2023110" y="4838946"/>
            <a:ext cx="3995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Correlation</a:t>
            </a:r>
            <a:r>
              <a:rPr lang="en-US" sz="1800">
                <a:solidFill>
                  <a:schemeClr val="dk1"/>
                </a:solidFill>
                <a:latin typeface="Cambria"/>
                <a:ea typeface="Cambria"/>
                <a:cs typeface="Cambria"/>
                <a:sym typeface="Cambria"/>
              </a:rPr>
              <a:t> with the target variable to know how the data is related.</a:t>
            </a:r>
            <a:endParaRPr/>
          </a:p>
        </p:txBody>
      </p:sp>
      <p:sp>
        <p:nvSpPr>
          <p:cNvPr id="175" name="Google Shape;175;p13"/>
          <p:cNvSpPr txBox="1"/>
          <p:nvPr/>
        </p:nvSpPr>
        <p:spPr>
          <a:xfrm>
            <a:off x="7214424" y="4838946"/>
            <a:ext cx="31902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Summary</a:t>
            </a:r>
            <a:r>
              <a:rPr lang="en-US" sz="1800">
                <a:solidFill>
                  <a:schemeClr val="dk1"/>
                </a:solidFill>
                <a:latin typeface="Cambria"/>
                <a:ea typeface="Cambria"/>
                <a:cs typeface="Cambria"/>
                <a:sym typeface="Cambria"/>
              </a:rPr>
              <a:t> with the conclusion of all the analysis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VISUALIZATION USING PANDAS PROFILING REPORT</a:t>
            </a:r>
            <a:endParaRPr/>
          </a:p>
        </p:txBody>
      </p:sp>
      <p:pic>
        <p:nvPicPr>
          <p:cNvPr id="181" name="Google Shape;181;p15"/>
          <p:cNvPicPr preferRelativeResize="0"/>
          <p:nvPr>
            <p:ph idx="1" type="body"/>
          </p:nvPr>
        </p:nvPicPr>
        <p:blipFill rotWithShape="1">
          <a:blip r:embed="rId3">
            <a:alphaModFix/>
          </a:blip>
          <a:srcRect b="0" l="0" r="0" t="0"/>
          <a:stretch/>
        </p:blipFill>
        <p:spPr>
          <a:xfrm>
            <a:off x="1659580" y="1663453"/>
            <a:ext cx="7732995" cy="49455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MISSING VALUES VISUAL USING MISSINGNO</a:t>
            </a:r>
            <a:endParaRPr/>
          </a:p>
        </p:txBody>
      </p:sp>
      <p:pic>
        <p:nvPicPr>
          <p:cNvPr id="187" name="Google Shape;187;p16"/>
          <p:cNvPicPr preferRelativeResize="0"/>
          <p:nvPr>
            <p:ph idx="1" type="body"/>
          </p:nvPr>
        </p:nvPicPr>
        <p:blipFill rotWithShape="1">
          <a:blip r:embed="rId3">
            <a:alphaModFix/>
          </a:blip>
          <a:srcRect b="0" l="0" r="0" t="0"/>
          <a:stretch/>
        </p:blipFill>
        <p:spPr>
          <a:xfrm>
            <a:off x="871815" y="1903086"/>
            <a:ext cx="9821994" cy="30861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DESCRIBE DATASET VISUAL ON NUMERIC DATA</a:t>
            </a:r>
            <a:endParaRPr/>
          </a:p>
        </p:txBody>
      </p:sp>
      <p:pic>
        <p:nvPicPr>
          <p:cNvPr id="193" name="Google Shape;193;p17"/>
          <p:cNvPicPr preferRelativeResize="0"/>
          <p:nvPr>
            <p:ph idx="1" type="body"/>
          </p:nvPr>
        </p:nvPicPr>
        <p:blipFill rotWithShape="1">
          <a:blip r:embed="rId3">
            <a:alphaModFix/>
          </a:blip>
          <a:srcRect b="0" l="0" r="0" t="0"/>
          <a:stretch/>
        </p:blipFill>
        <p:spPr>
          <a:xfrm>
            <a:off x="1650980" y="1734473"/>
            <a:ext cx="7439754" cy="46396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PURCHASE DETAILS OF USED CARS EACH YEAR</a:t>
            </a:r>
            <a:endParaRPr/>
          </a:p>
        </p:txBody>
      </p:sp>
      <p:pic>
        <p:nvPicPr>
          <p:cNvPr id="199" name="Google Shape;199;p18"/>
          <p:cNvPicPr preferRelativeResize="0"/>
          <p:nvPr>
            <p:ph idx="1" type="body"/>
          </p:nvPr>
        </p:nvPicPr>
        <p:blipFill rotWithShape="1">
          <a:blip r:embed="rId3">
            <a:alphaModFix/>
          </a:blip>
          <a:srcRect b="0" l="0" r="0" t="0"/>
          <a:stretch/>
        </p:blipFill>
        <p:spPr>
          <a:xfrm>
            <a:off x="1524000" y="1601310"/>
            <a:ext cx="8774097" cy="49592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COUNT PLOTS</a:t>
            </a:r>
            <a:endParaRPr/>
          </a:p>
        </p:txBody>
      </p:sp>
      <p:pic>
        <p:nvPicPr>
          <p:cNvPr id="205" name="Google Shape;205;p19"/>
          <p:cNvPicPr preferRelativeResize="0"/>
          <p:nvPr>
            <p:ph idx="1" type="body"/>
          </p:nvPr>
        </p:nvPicPr>
        <p:blipFill rotWithShape="1">
          <a:blip r:embed="rId3">
            <a:alphaModFix/>
          </a:blip>
          <a:srcRect b="0" l="0" r="0" t="0"/>
          <a:stretch/>
        </p:blipFill>
        <p:spPr>
          <a:xfrm>
            <a:off x="1956761" y="1485900"/>
            <a:ext cx="8278478" cy="4152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BAR PLOTS</a:t>
            </a:r>
            <a:endParaRPr/>
          </a:p>
        </p:txBody>
      </p:sp>
      <p:pic>
        <p:nvPicPr>
          <p:cNvPr id="211" name="Google Shape;211;p20"/>
          <p:cNvPicPr preferRelativeResize="0"/>
          <p:nvPr>
            <p:ph idx="1" type="body"/>
          </p:nvPr>
        </p:nvPicPr>
        <p:blipFill rotWithShape="1">
          <a:blip r:embed="rId3">
            <a:alphaModFix/>
          </a:blip>
          <a:srcRect b="0" l="0" r="0" t="0"/>
          <a:stretch/>
        </p:blipFill>
        <p:spPr>
          <a:xfrm>
            <a:off x="1750052" y="1485900"/>
            <a:ext cx="8691897" cy="4152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PAIR PLOTS</a:t>
            </a:r>
            <a:endParaRPr/>
          </a:p>
        </p:txBody>
      </p:sp>
      <p:pic>
        <p:nvPicPr>
          <p:cNvPr id="217" name="Google Shape;217;p21"/>
          <p:cNvPicPr preferRelativeResize="0"/>
          <p:nvPr>
            <p:ph idx="1" type="body"/>
          </p:nvPr>
        </p:nvPicPr>
        <p:blipFill rotWithShape="1">
          <a:blip r:embed="rId3">
            <a:alphaModFix/>
          </a:blip>
          <a:srcRect b="0" l="0" r="0" t="0"/>
          <a:stretch/>
        </p:blipFill>
        <p:spPr>
          <a:xfrm>
            <a:off x="1524000" y="1716718"/>
            <a:ext cx="9133730" cy="49060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b="0" lang="en-US">
                <a:solidFill>
                  <a:schemeClr val="dk2"/>
                </a:solidFill>
                <a:latin typeface="Caveat"/>
                <a:ea typeface="Caveat"/>
                <a:cs typeface="Caveat"/>
                <a:sym typeface="Caveat"/>
              </a:rPr>
              <a:t>ACKNOWLEDGMENT</a:t>
            </a:r>
            <a:endParaRPr b="0">
              <a:solidFill>
                <a:schemeClr val="dk2"/>
              </a:solidFill>
              <a:latin typeface="Caveat"/>
              <a:ea typeface="Caveat"/>
              <a:cs typeface="Caveat"/>
              <a:sym typeface="Caveat"/>
            </a:endParaRPr>
          </a:p>
        </p:txBody>
      </p:sp>
      <p:sp>
        <p:nvSpPr>
          <p:cNvPr id="73" name="Google Shape;73;p2"/>
          <p:cNvSpPr txBox="1"/>
          <p:nvPr>
            <p:ph idx="1" type="body"/>
          </p:nvPr>
        </p:nvSpPr>
        <p:spPr>
          <a:xfrm>
            <a:off x="1528573" y="1485900"/>
            <a:ext cx="8023800" cy="4152901"/>
          </a:xfrm>
          <a:prstGeom prst="rect">
            <a:avLst/>
          </a:prstGeom>
          <a:noFill/>
          <a:ln>
            <a:noFill/>
          </a:ln>
        </p:spPr>
        <p:txBody>
          <a:bodyPr anchorCtr="0" anchor="t" bIns="45700" lIns="91425" spcFirstLastPara="1" rIns="91425" wrap="square" tIns="45700">
            <a:normAutofit lnSpcReduction="20000"/>
          </a:bodyPr>
          <a:lstStyle/>
          <a:p>
            <a:pPr indent="0" lvl="0" marL="45720" rtl="0" algn="l">
              <a:lnSpc>
                <a:spcPct val="100000"/>
              </a:lnSpc>
              <a:spcBef>
                <a:spcPts val="0"/>
              </a:spcBef>
              <a:spcAft>
                <a:spcPts val="0"/>
              </a:spcAft>
              <a:buSzPts val="2000"/>
              <a:buNone/>
            </a:pPr>
            <a:r>
              <a:t/>
            </a:r>
            <a:endParaRPr/>
          </a:p>
          <a:p>
            <a:pPr indent="0" lvl="0" marL="45720" rtl="0" algn="l">
              <a:lnSpc>
                <a:spcPct val="100000"/>
              </a:lnSpc>
              <a:spcBef>
                <a:spcPts val="1800"/>
              </a:spcBef>
              <a:spcAft>
                <a:spcPts val="0"/>
              </a:spcAft>
              <a:buSzPts val="2000"/>
              <a:buNone/>
            </a:pPr>
            <a:r>
              <a:rPr lang="en-US">
                <a:solidFill>
                  <a:schemeClr val="dk2"/>
                </a:solidFill>
              </a:rPr>
              <a:t>I would like to express my deepest gratitude to my SME (Subject Matter Expert) Khushboo Garg as well as Flip Robo Technologies who gave me the opportunity to do this project on Car Price Prediction, which also helped me in doing lots of research wherein I came to know about so many new things especially the data collection part.</a:t>
            </a:r>
            <a:endParaRPr>
              <a:solidFill>
                <a:schemeClr val="dk2"/>
              </a:solidFill>
            </a:endParaRPr>
          </a:p>
          <a:p>
            <a:pPr indent="0" lvl="0" marL="45720" rtl="0" algn="l">
              <a:lnSpc>
                <a:spcPct val="100000"/>
              </a:lnSpc>
              <a:spcBef>
                <a:spcPts val="1800"/>
              </a:spcBef>
              <a:spcAft>
                <a:spcPts val="1600"/>
              </a:spcAft>
              <a:buSzPts val="2000"/>
              <a:buNone/>
            </a:pPr>
            <a:r>
              <a:rPr lang="en-US">
                <a:solidFill>
                  <a:schemeClr val="dk2"/>
                </a:solidFill>
              </a:rPr>
              <a:t>Also, I have utilized a few external resources that helped me to complete the project. I ensured that I learn from the samples and modify things according to my project requirement.</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OUTLIERS WITH BOXEN PLOTS</a:t>
            </a:r>
            <a:endParaRPr/>
          </a:p>
        </p:txBody>
      </p:sp>
      <p:pic>
        <p:nvPicPr>
          <p:cNvPr id="223" name="Google Shape;223;p22"/>
          <p:cNvPicPr preferRelativeResize="0"/>
          <p:nvPr>
            <p:ph idx="1" type="body"/>
          </p:nvPr>
        </p:nvPicPr>
        <p:blipFill rotWithShape="1">
          <a:blip r:embed="rId3">
            <a:alphaModFix/>
          </a:blip>
          <a:srcRect b="0" l="0" r="0" t="0"/>
          <a:stretch/>
        </p:blipFill>
        <p:spPr>
          <a:xfrm>
            <a:off x="1959418" y="1485900"/>
            <a:ext cx="8273164" cy="4152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SKEWNESS WITH DISTRIBUTION PLOTS</a:t>
            </a:r>
            <a:endParaRPr/>
          </a:p>
        </p:txBody>
      </p:sp>
      <p:pic>
        <p:nvPicPr>
          <p:cNvPr id="229" name="Google Shape;229;p23"/>
          <p:cNvPicPr preferRelativeResize="0"/>
          <p:nvPr>
            <p:ph idx="1" type="body"/>
          </p:nvPr>
        </p:nvPicPr>
        <p:blipFill rotWithShape="1">
          <a:blip r:embed="rId3">
            <a:alphaModFix/>
          </a:blip>
          <a:srcRect b="0" l="0" r="0" t="0"/>
          <a:stretch/>
        </p:blipFill>
        <p:spPr>
          <a:xfrm>
            <a:off x="1967529" y="1485900"/>
            <a:ext cx="8256942" cy="4152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HISTOGRAM</a:t>
            </a:r>
            <a:endParaRPr/>
          </a:p>
        </p:txBody>
      </p:sp>
      <p:pic>
        <p:nvPicPr>
          <p:cNvPr id="235" name="Google Shape;235;p24"/>
          <p:cNvPicPr preferRelativeResize="0"/>
          <p:nvPr>
            <p:ph idx="1" type="body"/>
          </p:nvPr>
        </p:nvPicPr>
        <p:blipFill rotWithShape="1">
          <a:blip r:embed="rId3">
            <a:alphaModFix/>
          </a:blip>
          <a:srcRect b="0" l="0" r="0" t="0"/>
          <a:stretch/>
        </p:blipFill>
        <p:spPr>
          <a:xfrm>
            <a:off x="1411550" y="1485899"/>
            <a:ext cx="8646850" cy="50303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HEATMAP</a:t>
            </a:r>
            <a:endParaRPr/>
          </a:p>
        </p:txBody>
      </p:sp>
      <p:pic>
        <p:nvPicPr>
          <p:cNvPr id="241" name="Google Shape;241;p25"/>
          <p:cNvPicPr preferRelativeResize="0"/>
          <p:nvPr>
            <p:ph idx="1" type="body"/>
          </p:nvPr>
        </p:nvPicPr>
        <p:blipFill rotWithShape="1">
          <a:blip r:embed="rId3">
            <a:alphaModFix/>
          </a:blip>
          <a:srcRect b="0" l="0" r="0" t="0"/>
          <a:stretch/>
        </p:blipFill>
        <p:spPr>
          <a:xfrm>
            <a:off x="1606859" y="1619064"/>
            <a:ext cx="8096435" cy="48793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CORRELATIONS BAR GRAPH</a:t>
            </a:r>
            <a:endParaRPr/>
          </a:p>
        </p:txBody>
      </p:sp>
      <p:pic>
        <p:nvPicPr>
          <p:cNvPr id="247" name="Google Shape;247;p26"/>
          <p:cNvPicPr preferRelativeResize="0"/>
          <p:nvPr>
            <p:ph idx="1" type="body"/>
          </p:nvPr>
        </p:nvPicPr>
        <p:blipFill rotWithShape="1">
          <a:blip r:embed="rId3">
            <a:alphaModFix/>
          </a:blip>
          <a:srcRect b="0" l="0" r="0" t="0"/>
          <a:stretch/>
        </p:blipFill>
        <p:spPr>
          <a:xfrm>
            <a:off x="1615737" y="1654575"/>
            <a:ext cx="8584706" cy="48971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FEATURE IMPORTANCE BAR GRAPH</a:t>
            </a:r>
            <a:endParaRPr/>
          </a:p>
        </p:txBody>
      </p:sp>
      <p:pic>
        <p:nvPicPr>
          <p:cNvPr id="253" name="Google Shape;253;p27"/>
          <p:cNvPicPr preferRelativeResize="0"/>
          <p:nvPr>
            <p:ph idx="1" type="body"/>
          </p:nvPr>
        </p:nvPicPr>
        <p:blipFill rotWithShape="1">
          <a:blip r:embed="rId3">
            <a:alphaModFix/>
          </a:blip>
          <a:srcRect b="0" l="0" r="0" t="0"/>
          <a:stretch/>
        </p:blipFill>
        <p:spPr>
          <a:xfrm>
            <a:off x="1619583" y="1938661"/>
            <a:ext cx="8838312" cy="46485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MODEL TRAINING PHASES</a:t>
            </a:r>
            <a:endParaRPr/>
          </a:p>
        </p:txBody>
      </p:sp>
      <p:pic>
        <p:nvPicPr>
          <p:cNvPr id="259" name="Google Shape;259;p28"/>
          <p:cNvPicPr preferRelativeResize="0"/>
          <p:nvPr>
            <p:ph idx="1" type="body"/>
          </p:nvPr>
        </p:nvPicPr>
        <p:blipFill rotWithShape="1">
          <a:blip r:embed="rId3">
            <a:alphaModFix/>
          </a:blip>
          <a:srcRect b="0" l="0" r="0" t="0"/>
          <a:stretch/>
        </p:blipFill>
        <p:spPr>
          <a:xfrm>
            <a:off x="1561686" y="1612778"/>
            <a:ext cx="9068628" cy="49024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EVALUATION AND HYPER PARAMETER TUNING</a:t>
            </a:r>
            <a:endParaRPr/>
          </a:p>
        </p:txBody>
      </p:sp>
      <p:sp>
        <p:nvSpPr>
          <p:cNvPr id="265" name="Google Shape;265;p32"/>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fontScale="77500" lnSpcReduction="20000"/>
          </a:bodyPr>
          <a:lstStyle/>
          <a:p>
            <a:pPr indent="0" lvl="0" marL="45720" rtl="0" algn="l">
              <a:lnSpc>
                <a:spcPct val="120000"/>
              </a:lnSpc>
              <a:spcBef>
                <a:spcPts val="0"/>
              </a:spcBef>
              <a:spcAft>
                <a:spcPts val="0"/>
              </a:spcAft>
              <a:buSzPct val="83333"/>
              <a:buNone/>
            </a:pPr>
            <a:r>
              <a:rPr lang="en-US"/>
              <a:t>The key metrics used here were:</a:t>
            </a:r>
            <a:endParaRPr/>
          </a:p>
          <a:p>
            <a:pPr indent="-209550" lvl="0" marL="274320" rtl="0" algn="l">
              <a:lnSpc>
                <a:spcPct val="120000"/>
              </a:lnSpc>
              <a:spcBef>
                <a:spcPts val="1800"/>
              </a:spcBef>
              <a:spcAft>
                <a:spcPts val="0"/>
              </a:spcAft>
              <a:buSzPct val="83333"/>
              <a:buFont typeface="Noto Sans Symbols"/>
              <a:buChar char="✔"/>
            </a:pPr>
            <a:r>
              <a:rPr lang="en-US"/>
              <a:t>R2 score</a:t>
            </a:r>
            <a:endParaRPr/>
          </a:p>
          <a:p>
            <a:pPr indent="-209550" lvl="0" marL="274320" rtl="0" algn="l">
              <a:lnSpc>
                <a:spcPct val="120000"/>
              </a:lnSpc>
              <a:spcBef>
                <a:spcPts val="1800"/>
              </a:spcBef>
              <a:spcAft>
                <a:spcPts val="0"/>
              </a:spcAft>
              <a:buSzPct val="83333"/>
              <a:buFont typeface="Noto Sans Symbols"/>
              <a:buChar char="✔"/>
            </a:pPr>
            <a:r>
              <a:rPr lang="en-US"/>
              <a:t>Cross Validation Score</a:t>
            </a:r>
            <a:endParaRPr/>
          </a:p>
          <a:p>
            <a:pPr indent="-209550" lvl="0" marL="274320" rtl="0" algn="l">
              <a:lnSpc>
                <a:spcPct val="120000"/>
              </a:lnSpc>
              <a:spcBef>
                <a:spcPts val="1800"/>
              </a:spcBef>
              <a:spcAft>
                <a:spcPts val="0"/>
              </a:spcAft>
              <a:buSzPct val="83333"/>
              <a:buFont typeface="Noto Sans Symbols"/>
              <a:buChar char="✔"/>
            </a:pPr>
            <a:r>
              <a:rPr lang="en-US"/>
              <a:t>MAE</a:t>
            </a:r>
            <a:endParaRPr/>
          </a:p>
          <a:p>
            <a:pPr indent="-209550" lvl="0" marL="274320" rtl="0" algn="l">
              <a:lnSpc>
                <a:spcPct val="120000"/>
              </a:lnSpc>
              <a:spcBef>
                <a:spcPts val="1800"/>
              </a:spcBef>
              <a:spcAft>
                <a:spcPts val="0"/>
              </a:spcAft>
              <a:buSzPct val="83333"/>
              <a:buFont typeface="Noto Sans Symbols"/>
              <a:buChar char="✔"/>
            </a:pPr>
            <a:r>
              <a:rPr lang="en-US"/>
              <a:t>MSE</a:t>
            </a:r>
            <a:endParaRPr/>
          </a:p>
          <a:p>
            <a:pPr indent="-209550" lvl="0" marL="274320" rtl="0" algn="l">
              <a:lnSpc>
                <a:spcPct val="120000"/>
              </a:lnSpc>
              <a:spcBef>
                <a:spcPts val="1800"/>
              </a:spcBef>
              <a:spcAft>
                <a:spcPts val="0"/>
              </a:spcAft>
              <a:buSzPct val="83333"/>
              <a:buFont typeface="Noto Sans Symbols"/>
              <a:buChar char="✔"/>
            </a:pPr>
            <a:r>
              <a:rPr lang="en-US"/>
              <a:t>RMSE</a:t>
            </a:r>
            <a:endParaRPr/>
          </a:p>
          <a:p>
            <a:pPr indent="0" lvl="0" marL="45720" rtl="0" algn="l">
              <a:lnSpc>
                <a:spcPct val="120000"/>
              </a:lnSpc>
              <a:spcBef>
                <a:spcPts val="1800"/>
              </a:spcBef>
              <a:spcAft>
                <a:spcPts val="1600"/>
              </a:spcAft>
              <a:buSzPct val="83333"/>
              <a:buNone/>
            </a:pPr>
            <a:r>
              <a:rPr lang="en-US"/>
              <a:t>We tried to find out the best parameters list to increase our accuracy scores by using Hyperparameter Tuning. In order to achieve a higher score we used the Grid Search CV method with 5 folds.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CONCLUSION</a:t>
            </a:r>
            <a:endParaRPr/>
          </a:p>
        </p:txBody>
      </p:sp>
      <p:sp>
        <p:nvSpPr>
          <p:cNvPr id="271" name="Google Shape;271;p33"/>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lnSpcReduction="20000"/>
          </a:bodyPr>
          <a:lstStyle/>
          <a:p>
            <a:pPr indent="-228600" lvl="0" marL="274320" rtl="0" algn="l">
              <a:lnSpc>
                <a:spcPct val="100000"/>
              </a:lnSpc>
              <a:spcBef>
                <a:spcPts val="0"/>
              </a:spcBef>
              <a:spcAft>
                <a:spcPts val="0"/>
              </a:spcAft>
              <a:buSzPts val="2000"/>
              <a:buChar char="●"/>
            </a:pPr>
            <a:r>
              <a:rPr lang="en-US"/>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endParaRPr/>
          </a:p>
          <a:p>
            <a:pPr indent="-228600" lvl="0" marL="274320" rtl="0" algn="l">
              <a:lnSpc>
                <a:spcPct val="100000"/>
              </a:lnSpc>
              <a:spcBef>
                <a:spcPts val="1800"/>
              </a:spcBef>
              <a:spcAft>
                <a:spcPts val="1600"/>
              </a:spcAft>
              <a:buSzPts val="2000"/>
              <a:buChar char="●"/>
            </a:pPr>
            <a:r>
              <a:rPr lang="en-US"/>
              <a:t>The framework used for web scraping was BeautifulSoup and Selenium, which has an advantage of automating our process of collecting data. We collected almost 10000 of data which contained the selling price and other related features of used cars. Then the scrap data was combined in a single data frame and saved in a csv file so that we can open it and analyze the data.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CONCLUSION</a:t>
            </a:r>
            <a:endParaRPr/>
          </a:p>
        </p:txBody>
      </p:sp>
      <p:sp>
        <p:nvSpPr>
          <p:cNvPr id="277" name="Google Shape;277;p34"/>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fontScale="85000" lnSpcReduction="10000"/>
          </a:bodyPr>
          <a:lstStyle/>
          <a:p>
            <a:pPr indent="-209550" lvl="0" marL="274320" rtl="0" algn="l">
              <a:lnSpc>
                <a:spcPct val="100000"/>
              </a:lnSpc>
              <a:spcBef>
                <a:spcPts val="0"/>
              </a:spcBef>
              <a:spcAft>
                <a:spcPts val="0"/>
              </a:spcAft>
              <a:buSzPct val="83333"/>
              <a:buChar char="●"/>
            </a:pPr>
            <a:r>
              <a:rPr lang="en-US"/>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endParaRPr/>
          </a:p>
          <a:p>
            <a:pPr indent="-209550" lvl="0" marL="274320" rtl="0" algn="l">
              <a:lnSpc>
                <a:spcPct val="100000"/>
              </a:lnSpc>
              <a:spcBef>
                <a:spcPts val="1800"/>
              </a:spcBef>
              <a:spcAft>
                <a:spcPts val="1600"/>
              </a:spcAft>
              <a:buSzPct val="83333"/>
              <a:buChar char="●"/>
            </a:pPr>
            <a:r>
              <a:rPr lang="en-US"/>
              <a:t>We found that XGboost Algorithm was performing well according to their r2_score and cross validation scores. Then we performed Hyperparameter Tuning technique using Grid Search CV for getting the best parameters and improving the score. In that Xgboost Regressor Algorithm did not perform quite well as previously on the defaults but we finalized that model for further predictions as it was still better than the rest. We saved the final model in pkl format using the joblib library after getting a dataframe of predicted and actual used car price details.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solidFill>
                  <a:schemeClr val="dk2"/>
                </a:solidFill>
              </a:rPr>
              <a:t>A</a:t>
            </a:r>
            <a:r>
              <a:rPr lang="en-US">
                <a:solidFill>
                  <a:schemeClr val="dk2"/>
                </a:solidFill>
                <a:latin typeface="Caveat"/>
                <a:ea typeface="Caveat"/>
                <a:cs typeface="Caveat"/>
                <a:sym typeface="Caveat"/>
              </a:rPr>
              <a:t>CKNOWLEDGMENT</a:t>
            </a:r>
            <a:endParaRPr>
              <a:solidFill>
                <a:schemeClr val="dk2"/>
              </a:solidFill>
              <a:latin typeface="Caveat"/>
              <a:ea typeface="Caveat"/>
              <a:cs typeface="Caveat"/>
              <a:sym typeface="Caveat"/>
            </a:endParaRPr>
          </a:p>
        </p:txBody>
      </p:sp>
      <p:sp>
        <p:nvSpPr>
          <p:cNvPr id="79" name="Google Shape;79;p3"/>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a:bodyPr>
          <a:lstStyle/>
          <a:p>
            <a:pPr indent="0" lvl="0" marL="45720" rtl="0" algn="l">
              <a:lnSpc>
                <a:spcPct val="100000"/>
              </a:lnSpc>
              <a:spcBef>
                <a:spcPts val="0"/>
              </a:spcBef>
              <a:spcAft>
                <a:spcPts val="0"/>
              </a:spcAft>
              <a:buSzPts val="2000"/>
              <a:buNone/>
            </a:pPr>
            <a:r>
              <a:rPr lang="en-US">
                <a:solidFill>
                  <a:schemeClr val="dk2"/>
                </a:solidFill>
              </a:rPr>
              <a:t>All </a:t>
            </a:r>
            <a:r>
              <a:rPr lang="en-US">
                <a:solidFill>
                  <a:schemeClr val="dk2"/>
                </a:solidFill>
              </a:rPr>
              <a:t>the external resources that were used in creating this project are listed below:</a:t>
            </a:r>
            <a:endParaRPr>
              <a:solidFill>
                <a:schemeClr val="dk2"/>
              </a:solidFill>
            </a:endParaRPr>
          </a:p>
          <a:p>
            <a:pPr indent="0" lvl="0" marL="45720" rtl="0" algn="l">
              <a:lnSpc>
                <a:spcPct val="100000"/>
              </a:lnSpc>
              <a:spcBef>
                <a:spcPts val="1800"/>
              </a:spcBef>
              <a:spcAft>
                <a:spcPts val="0"/>
              </a:spcAft>
              <a:buSzPts val="2000"/>
              <a:buNone/>
            </a:pPr>
            <a:r>
              <a:rPr lang="en-US">
                <a:solidFill>
                  <a:schemeClr val="dk2"/>
                </a:solidFill>
              </a:rPr>
              <a:t>	1) https://www.google.com/</a:t>
            </a:r>
            <a:endParaRPr>
              <a:solidFill>
                <a:schemeClr val="dk2"/>
              </a:solidFill>
            </a:endParaRPr>
          </a:p>
          <a:p>
            <a:pPr indent="0" lvl="0" marL="45720" rtl="0" algn="l">
              <a:lnSpc>
                <a:spcPct val="100000"/>
              </a:lnSpc>
              <a:spcBef>
                <a:spcPts val="1800"/>
              </a:spcBef>
              <a:spcAft>
                <a:spcPts val="0"/>
              </a:spcAft>
              <a:buSzPts val="2000"/>
              <a:buNone/>
            </a:pPr>
            <a:r>
              <a:rPr lang="en-US">
                <a:solidFill>
                  <a:schemeClr val="dk2"/>
                </a:solidFill>
              </a:rPr>
              <a:t>	2) https://www.youtube.com/</a:t>
            </a:r>
            <a:endParaRPr>
              <a:solidFill>
                <a:schemeClr val="dk2"/>
              </a:solidFill>
            </a:endParaRPr>
          </a:p>
          <a:p>
            <a:pPr indent="0" lvl="0" marL="45720" rtl="0" algn="l">
              <a:lnSpc>
                <a:spcPct val="100000"/>
              </a:lnSpc>
              <a:spcBef>
                <a:spcPts val="1800"/>
              </a:spcBef>
              <a:spcAft>
                <a:spcPts val="0"/>
              </a:spcAft>
              <a:buSzPts val="2000"/>
              <a:buNone/>
            </a:pPr>
            <a:r>
              <a:rPr lang="en-US"/>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5000"/>
              <a:buNone/>
            </a:pPr>
            <a:r>
              <a:rPr lang="en-US"/>
              <a:t>LIMITATIONS OF THIS WORK AND SCOPE FOR FUTURE WORK</a:t>
            </a:r>
            <a:endParaRPr/>
          </a:p>
        </p:txBody>
      </p:sp>
      <p:sp>
        <p:nvSpPr>
          <p:cNvPr id="283" name="Google Shape;283;p35"/>
          <p:cNvSpPr txBox="1"/>
          <p:nvPr>
            <p:ph idx="1" type="body"/>
          </p:nvPr>
        </p:nvSpPr>
        <p:spPr>
          <a:xfrm>
            <a:off x="887767" y="1485900"/>
            <a:ext cx="9996256" cy="4577549"/>
          </a:xfrm>
          <a:prstGeom prst="rect">
            <a:avLst/>
          </a:prstGeom>
          <a:noFill/>
          <a:ln>
            <a:noFill/>
          </a:ln>
        </p:spPr>
        <p:txBody>
          <a:bodyPr anchorCtr="0" anchor="t" bIns="45700" lIns="91425" spcFirstLastPara="1" rIns="91425" wrap="square" tIns="45700">
            <a:normAutofit fontScale="92500" lnSpcReduction="20000"/>
          </a:bodyPr>
          <a:lstStyle/>
          <a:p>
            <a:pPr indent="-219075" lvl="0" marL="274320" rtl="0" algn="l">
              <a:lnSpc>
                <a:spcPct val="100000"/>
              </a:lnSpc>
              <a:spcBef>
                <a:spcPts val="0"/>
              </a:spcBef>
              <a:spcAft>
                <a:spcPts val="0"/>
              </a:spcAft>
              <a:buSzPct val="83333"/>
              <a:buChar char="●"/>
            </a:pPr>
            <a:r>
              <a:rPr lang="en-US"/>
              <a:t>The limitations we faced during this project were:</a:t>
            </a:r>
            <a:endParaRPr/>
          </a:p>
          <a:p>
            <a:pPr indent="0" lvl="0" marL="45720" rtl="0" algn="l">
              <a:lnSpc>
                <a:spcPct val="100000"/>
              </a:lnSpc>
              <a:spcBef>
                <a:spcPts val="1800"/>
              </a:spcBef>
              <a:spcAft>
                <a:spcPts val="0"/>
              </a:spcAft>
              <a:buSzPct val="83333"/>
              <a:buNone/>
            </a:pPr>
            <a:r>
              <a:rPr lang="en-US"/>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endParaRPr/>
          </a:p>
          <a:p>
            <a:pPr indent="-219075" lvl="0" marL="274320" rtl="0" algn="l">
              <a:lnSpc>
                <a:spcPct val="100000"/>
              </a:lnSpc>
              <a:spcBef>
                <a:spcPts val="1800"/>
              </a:spcBef>
              <a:spcAft>
                <a:spcPts val="0"/>
              </a:spcAft>
              <a:buSzPct val="83333"/>
              <a:buChar char="●"/>
            </a:pPr>
            <a:r>
              <a:rPr lang="en-US"/>
              <a:t>Future Work Scope:</a:t>
            </a:r>
            <a:endParaRPr/>
          </a:p>
          <a:p>
            <a:pPr indent="0" lvl="0" marL="45720" rtl="0" algn="l">
              <a:lnSpc>
                <a:spcPct val="100000"/>
              </a:lnSpc>
              <a:spcBef>
                <a:spcPts val="1800"/>
              </a:spcBef>
              <a:spcAft>
                <a:spcPts val="1600"/>
              </a:spcAft>
              <a:buSzPct val="83333"/>
              <a:buNone/>
            </a:pPr>
            <a:r>
              <a:rPr lang="en-US"/>
              <a:t>Current model is limited to used car data but this can further be improved for other sectors of automobiles by training the model accordingly. The overall score can also be improved further by training the model with more specific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6"/>
          <p:cNvPicPr preferRelativeResize="0"/>
          <p:nvPr/>
        </p:nvPicPr>
        <p:blipFill>
          <a:blip r:embed="rId3">
            <a:alphaModFix/>
          </a:blip>
          <a:stretch>
            <a:fillRect/>
          </a:stretch>
        </p:blipFill>
        <p:spPr>
          <a:xfrm>
            <a:off x="3028775" y="1777025"/>
            <a:ext cx="5391150" cy="2905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solidFill>
                  <a:schemeClr val="dk2"/>
                </a:solidFill>
                <a:latin typeface="Caveat"/>
                <a:ea typeface="Caveat"/>
                <a:cs typeface="Caveat"/>
                <a:sym typeface="Caveat"/>
              </a:rPr>
              <a:t>PROBLEM STATEMENT</a:t>
            </a:r>
            <a:endParaRPr>
              <a:solidFill>
                <a:schemeClr val="dk2"/>
              </a:solidFill>
              <a:latin typeface="Caveat"/>
              <a:ea typeface="Caveat"/>
              <a:cs typeface="Caveat"/>
              <a:sym typeface="Caveat"/>
            </a:endParaRPr>
          </a:p>
        </p:txBody>
      </p:sp>
      <p:sp>
        <p:nvSpPr>
          <p:cNvPr id="85" name="Google Shape;85;p4"/>
          <p:cNvSpPr txBox="1"/>
          <p:nvPr>
            <p:ph idx="1" type="body"/>
          </p:nvPr>
        </p:nvSpPr>
        <p:spPr>
          <a:xfrm>
            <a:off x="1528571" y="1485900"/>
            <a:ext cx="5245091" cy="4152901"/>
          </a:xfrm>
          <a:prstGeom prst="rect">
            <a:avLst/>
          </a:prstGeom>
          <a:noFill/>
          <a:ln>
            <a:noFill/>
          </a:ln>
        </p:spPr>
        <p:txBody>
          <a:bodyPr anchorCtr="0" anchor="t" bIns="45700" lIns="91425" spcFirstLastPara="1" rIns="91425" wrap="square" tIns="45700">
            <a:normAutofit fontScale="92500" lnSpcReduction="20000"/>
          </a:bodyPr>
          <a:lstStyle/>
          <a:p>
            <a:pPr indent="0" lvl="0" marL="45720" rtl="0" algn="l">
              <a:lnSpc>
                <a:spcPct val="100000"/>
              </a:lnSpc>
              <a:spcBef>
                <a:spcPts val="0"/>
              </a:spcBef>
              <a:spcAft>
                <a:spcPts val="1600"/>
              </a:spcAft>
              <a:buSzPct val="83333"/>
              <a:buNone/>
            </a:pPr>
            <a:r>
              <a:rPr lang="en-US">
                <a:solidFill>
                  <a:schemeClr val="dk2"/>
                </a:solidFill>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solidFill>
                <a:schemeClr val="dk2"/>
              </a:solidFill>
            </a:endParaRPr>
          </a:p>
        </p:txBody>
      </p:sp>
      <p:pic>
        <p:nvPicPr>
          <p:cNvPr id="86" name="Google Shape;86;p4"/>
          <p:cNvPicPr preferRelativeResize="0"/>
          <p:nvPr/>
        </p:nvPicPr>
        <p:blipFill>
          <a:blip r:embed="rId3">
            <a:alphaModFix/>
          </a:blip>
          <a:stretch>
            <a:fillRect/>
          </a:stretch>
        </p:blipFill>
        <p:spPr>
          <a:xfrm>
            <a:off x="6926062" y="1464734"/>
            <a:ext cx="5113539" cy="25567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solidFill>
                  <a:schemeClr val="dk2"/>
                </a:solidFill>
                <a:latin typeface="Caveat"/>
                <a:ea typeface="Caveat"/>
                <a:cs typeface="Caveat"/>
                <a:sym typeface="Caveat"/>
              </a:rPr>
              <a:t>COLLECTION </a:t>
            </a:r>
            <a:r>
              <a:rPr lang="en-US">
                <a:solidFill>
                  <a:schemeClr val="dk2"/>
                </a:solidFill>
                <a:latin typeface="Caveat"/>
                <a:ea typeface="Caveat"/>
                <a:cs typeface="Caveat"/>
                <a:sym typeface="Caveat"/>
              </a:rPr>
              <a:t>DATA </a:t>
            </a:r>
            <a:r>
              <a:rPr lang="en-US">
                <a:solidFill>
                  <a:schemeClr val="dk2"/>
                </a:solidFill>
                <a:latin typeface="Caveat"/>
                <a:ea typeface="Caveat"/>
                <a:cs typeface="Caveat"/>
                <a:sym typeface="Caveat"/>
              </a:rPr>
              <a:t>PHASE</a:t>
            </a:r>
            <a:endParaRPr>
              <a:solidFill>
                <a:schemeClr val="dk2"/>
              </a:solidFill>
              <a:latin typeface="Caveat"/>
              <a:ea typeface="Caveat"/>
              <a:cs typeface="Caveat"/>
              <a:sym typeface="Caveat"/>
            </a:endParaRPr>
          </a:p>
        </p:txBody>
      </p:sp>
      <p:sp>
        <p:nvSpPr>
          <p:cNvPr id="92" name="Google Shape;92;p5"/>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fontScale="77500" lnSpcReduction="10000"/>
          </a:bodyPr>
          <a:lstStyle/>
          <a:p>
            <a:pPr indent="0" lvl="0" marL="45720" rtl="0" algn="l">
              <a:lnSpc>
                <a:spcPct val="100000"/>
              </a:lnSpc>
              <a:spcBef>
                <a:spcPts val="0"/>
              </a:spcBef>
              <a:spcAft>
                <a:spcPts val="0"/>
              </a:spcAft>
              <a:buSzPct val="83333"/>
              <a:buNone/>
            </a:pPr>
            <a:r>
              <a:rPr lang="en-US">
                <a:solidFill>
                  <a:schemeClr val="dk2"/>
                </a:solidFill>
              </a:rPr>
              <a:t>You have to scrape at least 5000 used cars data. You can scrape more data as well, it’s up to you. more the data better the model</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In this section You need to scrape the data of used cars from websites (OLX, Car Dekho, Cars 24 etc.) You need web scraping for this. You have to fetch data for different locations. The number of</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endParaRPr>
              <a:solidFill>
                <a:schemeClr val="dk2"/>
              </a:solidFill>
            </a:endParaRPr>
          </a:p>
          <a:p>
            <a:pPr indent="0" lvl="0" marL="45720" rtl="0" algn="l">
              <a:lnSpc>
                <a:spcPct val="100000"/>
              </a:lnSpc>
              <a:spcBef>
                <a:spcPts val="1800"/>
              </a:spcBef>
              <a:spcAft>
                <a:spcPts val="1600"/>
              </a:spcAft>
              <a:buSzPct val="83333"/>
              <a:buNone/>
            </a:pPr>
            <a:r>
              <a:rPr lang="en-US">
                <a:solidFill>
                  <a:schemeClr val="dk2"/>
                </a:solidFill>
              </a:rPr>
              <a:t>Try to include all types of cars in your data for example- SUV, Sedans, Coupe, minivan, Hatchback.</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solidFill>
                  <a:schemeClr val="dk2"/>
                </a:solidFill>
                <a:latin typeface="Caveat"/>
                <a:ea typeface="Caveat"/>
                <a:cs typeface="Caveat"/>
                <a:sym typeface="Caveat"/>
              </a:rPr>
              <a:t>MODEL BUILDING PHASE</a:t>
            </a:r>
            <a:endParaRPr>
              <a:solidFill>
                <a:schemeClr val="dk2"/>
              </a:solidFill>
              <a:latin typeface="Caveat"/>
              <a:ea typeface="Caveat"/>
              <a:cs typeface="Caveat"/>
              <a:sym typeface="Caveat"/>
            </a:endParaRPr>
          </a:p>
        </p:txBody>
      </p:sp>
      <p:sp>
        <p:nvSpPr>
          <p:cNvPr id="98" name="Google Shape;98;p6"/>
          <p:cNvSpPr txBox="1"/>
          <p:nvPr>
            <p:ph idx="1" type="body"/>
          </p:nvPr>
        </p:nvSpPr>
        <p:spPr>
          <a:xfrm>
            <a:off x="1528572" y="1485900"/>
            <a:ext cx="9134856" cy="4152901"/>
          </a:xfrm>
          <a:prstGeom prst="rect">
            <a:avLst/>
          </a:prstGeom>
          <a:noFill/>
          <a:ln>
            <a:noFill/>
          </a:ln>
        </p:spPr>
        <p:txBody>
          <a:bodyPr anchorCtr="0" anchor="t" bIns="45700" lIns="91425" spcFirstLastPara="1" rIns="91425" wrap="square" tIns="45700">
            <a:normAutofit fontScale="85000" lnSpcReduction="20000"/>
          </a:bodyPr>
          <a:lstStyle/>
          <a:p>
            <a:pPr indent="0" lvl="0" marL="45720" rtl="0" algn="l">
              <a:lnSpc>
                <a:spcPct val="100000"/>
              </a:lnSpc>
              <a:spcBef>
                <a:spcPts val="0"/>
              </a:spcBef>
              <a:spcAft>
                <a:spcPts val="0"/>
              </a:spcAft>
              <a:buSzPct val="83333"/>
              <a:buNone/>
            </a:pPr>
            <a:r>
              <a:rPr lang="en-US">
                <a:solidFill>
                  <a:schemeClr val="dk2"/>
                </a:solidFill>
              </a:rPr>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1. Data Cleaning</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2. Exploratory Data Analysis</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3. Data Pre-processing</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4. Model Building</a:t>
            </a:r>
            <a:endParaRPr>
              <a:solidFill>
                <a:schemeClr val="dk2"/>
              </a:solidFill>
            </a:endParaRPr>
          </a:p>
          <a:p>
            <a:pPr indent="0" lvl="0" marL="45720" rtl="0" algn="l">
              <a:lnSpc>
                <a:spcPct val="100000"/>
              </a:lnSpc>
              <a:spcBef>
                <a:spcPts val="1800"/>
              </a:spcBef>
              <a:spcAft>
                <a:spcPts val="0"/>
              </a:spcAft>
              <a:buSzPct val="83333"/>
              <a:buNone/>
            </a:pPr>
            <a:r>
              <a:rPr lang="en-US">
                <a:solidFill>
                  <a:schemeClr val="dk2"/>
                </a:solidFill>
              </a:rPr>
              <a:t>5. Model Evaluation</a:t>
            </a:r>
            <a:endParaRPr>
              <a:solidFill>
                <a:schemeClr val="dk2"/>
              </a:solidFill>
            </a:endParaRPr>
          </a:p>
          <a:p>
            <a:pPr indent="0" lvl="0" marL="45720" rtl="0" algn="l">
              <a:lnSpc>
                <a:spcPct val="100000"/>
              </a:lnSpc>
              <a:spcBef>
                <a:spcPts val="1800"/>
              </a:spcBef>
              <a:spcAft>
                <a:spcPts val="1600"/>
              </a:spcAft>
              <a:buSzPct val="83333"/>
              <a:buNone/>
            </a:pPr>
            <a:r>
              <a:rPr lang="en-US">
                <a:solidFill>
                  <a:schemeClr val="dk2"/>
                </a:solidFill>
              </a:rPr>
              <a:t>6. Selecting the best model</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DATA SCIENCE LIFE CYCLE</a:t>
            </a:r>
            <a:endParaRPr/>
          </a:p>
        </p:txBody>
      </p:sp>
      <p:grpSp>
        <p:nvGrpSpPr>
          <p:cNvPr id="104" name="Google Shape;104;p7"/>
          <p:cNvGrpSpPr/>
          <p:nvPr/>
        </p:nvGrpSpPr>
        <p:grpSpPr>
          <a:xfrm>
            <a:off x="1533306" y="1632141"/>
            <a:ext cx="9125388" cy="3860417"/>
            <a:chOff x="4543" y="146241"/>
            <a:chExt cx="9125388" cy="3860417"/>
          </a:xfrm>
        </p:grpSpPr>
        <p:sp>
          <p:nvSpPr>
            <p:cNvPr id="105" name="Google Shape;105;p7"/>
            <p:cNvSpPr/>
            <p:nvPr/>
          </p:nvSpPr>
          <p:spPr>
            <a:xfrm>
              <a:off x="4543" y="146241"/>
              <a:ext cx="2065693" cy="97112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txBox="1"/>
            <p:nvPr/>
          </p:nvSpPr>
          <p:spPr>
            <a:xfrm>
              <a:off x="4543" y="146241"/>
              <a:ext cx="2065693" cy="647417"/>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Data Cleaning</a:t>
              </a:r>
              <a:endParaRPr/>
            </a:p>
          </p:txBody>
        </p:sp>
        <p:sp>
          <p:nvSpPr>
            <p:cNvPr id="107" name="Google Shape;107;p7"/>
            <p:cNvSpPr/>
            <p:nvPr/>
          </p:nvSpPr>
          <p:spPr>
            <a:xfrm>
              <a:off x="427637" y="793658"/>
              <a:ext cx="2065693" cy="32130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txBox="1"/>
            <p:nvPr/>
          </p:nvSpPr>
          <p:spPr>
            <a:xfrm>
              <a:off x="488139" y="854160"/>
              <a:ext cx="1944689" cy="3091996"/>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Import the collected data from web scraping</a:t>
              </a:r>
              <a:endParaRPr/>
            </a:p>
            <a:p>
              <a:pPr indent="-171450" lvl="1" marL="171450" marR="0" rtl="0" algn="l">
                <a:lnSpc>
                  <a:spcPct val="90000"/>
                </a:lnSpc>
                <a:spcBef>
                  <a:spcPts val="255"/>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Clean and format the records as per usage by using various imputation techniques</a:t>
              </a:r>
              <a:endParaRPr/>
            </a:p>
          </p:txBody>
        </p:sp>
        <p:sp>
          <p:nvSpPr>
            <p:cNvPr id="109" name="Google Shape;109;p7"/>
            <p:cNvSpPr/>
            <p:nvPr/>
          </p:nvSpPr>
          <p:spPr>
            <a:xfrm>
              <a:off x="2383388" y="212800"/>
              <a:ext cx="663881" cy="514298"/>
            </a:xfrm>
            <a:prstGeom prst="rightArrow">
              <a:avLst>
                <a:gd fmla="val 60000" name="adj1"/>
                <a:gd fmla="val 50000" name="adj2"/>
              </a:avLst>
            </a:prstGeom>
            <a:solidFill>
              <a:srgbClr val="B9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txBox="1"/>
            <p:nvPr/>
          </p:nvSpPr>
          <p:spPr>
            <a:xfrm>
              <a:off x="2383388" y="315660"/>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mbria"/>
                <a:buNone/>
              </a:pPr>
              <a:r>
                <a:t/>
              </a:r>
              <a:endParaRPr sz="1400">
                <a:solidFill>
                  <a:schemeClr val="lt1"/>
                </a:solidFill>
                <a:latin typeface="Cambria"/>
                <a:ea typeface="Cambria"/>
                <a:cs typeface="Cambria"/>
                <a:sym typeface="Cambria"/>
              </a:endParaRPr>
            </a:p>
          </p:txBody>
        </p:sp>
        <p:sp>
          <p:nvSpPr>
            <p:cNvPr id="111" name="Google Shape;111;p7"/>
            <p:cNvSpPr/>
            <p:nvPr/>
          </p:nvSpPr>
          <p:spPr>
            <a:xfrm>
              <a:off x="3322843" y="146241"/>
              <a:ext cx="2065693" cy="97112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txBox="1"/>
            <p:nvPr/>
          </p:nvSpPr>
          <p:spPr>
            <a:xfrm>
              <a:off x="3322843" y="146241"/>
              <a:ext cx="2065693" cy="647417"/>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Exploratory Data Analysis</a:t>
              </a:r>
              <a:endParaRPr/>
            </a:p>
          </p:txBody>
        </p:sp>
        <p:sp>
          <p:nvSpPr>
            <p:cNvPr id="113" name="Google Shape;113;p7"/>
            <p:cNvSpPr/>
            <p:nvPr/>
          </p:nvSpPr>
          <p:spPr>
            <a:xfrm>
              <a:off x="3745937" y="793658"/>
              <a:ext cx="2065693" cy="32130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nvSpPr>
          <p:spPr>
            <a:xfrm>
              <a:off x="3806439" y="854160"/>
              <a:ext cx="1944689" cy="3091996"/>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Check through all the dataset information like datatype, missing value, duplicate value etc.</a:t>
              </a:r>
              <a:endParaRPr/>
            </a:p>
            <a:p>
              <a:pPr indent="-171450" lvl="1" marL="171450" marR="0" rtl="0" algn="l">
                <a:lnSpc>
                  <a:spcPct val="90000"/>
                </a:lnSpc>
                <a:spcBef>
                  <a:spcPts val="255"/>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Analyze each and every data record to ensure we have usable information</a:t>
              </a:r>
              <a:endParaRPr/>
            </a:p>
          </p:txBody>
        </p:sp>
        <p:sp>
          <p:nvSpPr>
            <p:cNvPr id="115" name="Google Shape;115;p7"/>
            <p:cNvSpPr/>
            <p:nvPr/>
          </p:nvSpPr>
          <p:spPr>
            <a:xfrm>
              <a:off x="5701689" y="212800"/>
              <a:ext cx="663881" cy="514298"/>
            </a:xfrm>
            <a:prstGeom prst="rightArrow">
              <a:avLst>
                <a:gd fmla="val 60000" name="adj1"/>
                <a:gd fmla="val 50000" name="adj2"/>
              </a:avLst>
            </a:prstGeom>
            <a:solidFill>
              <a:srgbClr val="B9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txBox="1"/>
            <p:nvPr/>
          </p:nvSpPr>
          <p:spPr>
            <a:xfrm>
              <a:off x="5701689" y="315660"/>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Cambria"/>
                <a:buNone/>
              </a:pPr>
              <a:r>
                <a:t/>
              </a:r>
              <a:endParaRPr sz="1400">
                <a:solidFill>
                  <a:schemeClr val="lt1"/>
                </a:solidFill>
                <a:latin typeface="Cambria"/>
                <a:ea typeface="Cambria"/>
                <a:cs typeface="Cambria"/>
                <a:sym typeface="Cambria"/>
              </a:endParaRPr>
            </a:p>
          </p:txBody>
        </p:sp>
        <p:sp>
          <p:nvSpPr>
            <p:cNvPr id="117" name="Google Shape;117;p7"/>
            <p:cNvSpPr/>
            <p:nvPr/>
          </p:nvSpPr>
          <p:spPr>
            <a:xfrm>
              <a:off x="6641144" y="146241"/>
              <a:ext cx="2065693" cy="97112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txBox="1"/>
            <p:nvPr/>
          </p:nvSpPr>
          <p:spPr>
            <a:xfrm>
              <a:off x="6641144" y="146241"/>
              <a:ext cx="2065693" cy="647417"/>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Visualization and Data Preprocessing</a:t>
              </a:r>
              <a:endParaRPr/>
            </a:p>
          </p:txBody>
        </p:sp>
        <p:sp>
          <p:nvSpPr>
            <p:cNvPr id="119" name="Google Shape;119;p7"/>
            <p:cNvSpPr/>
            <p:nvPr/>
          </p:nvSpPr>
          <p:spPr>
            <a:xfrm>
              <a:off x="7064238" y="793658"/>
              <a:ext cx="2065693" cy="3213000"/>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txBox="1"/>
            <p:nvPr/>
          </p:nvSpPr>
          <p:spPr>
            <a:xfrm>
              <a:off x="7124740" y="854160"/>
              <a:ext cx="1944689" cy="3091996"/>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Use various visualization methods to check the data distribution identify presence of outliers and skewness</a:t>
              </a:r>
              <a:endParaRPr/>
            </a:p>
            <a:p>
              <a:pPr indent="-171450" lvl="1" marL="171450" marR="0" rtl="0" algn="l">
                <a:lnSpc>
                  <a:spcPct val="90000"/>
                </a:lnSpc>
                <a:spcBef>
                  <a:spcPts val="255"/>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Perform encoding and scaling methods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DATA SCIENCE LIFE CYCLE</a:t>
            </a:r>
            <a:endParaRPr/>
          </a:p>
        </p:txBody>
      </p:sp>
      <p:grpSp>
        <p:nvGrpSpPr>
          <p:cNvPr id="126" name="Google Shape;126;p8"/>
          <p:cNvGrpSpPr/>
          <p:nvPr/>
        </p:nvGrpSpPr>
        <p:grpSpPr>
          <a:xfrm>
            <a:off x="1533306" y="1683896"/>
            <a:ext cx="9125388" cy="3756907"/>
            <a:chOff x="4543" y="197996"/>
            <a:chExt cx="9125388" cy="3756907"/>
          </a:xfrm>
        </p:grpSpPr>
        <p:sp>
          <p:nvSpPr>
            <p:cNvPr id="127" name="Google Shape;127;p8"/>
            <p:cNvSpPr/>
            <p:nvPr/>
          </p:nvSpPr>
          <p:spPr>
            <a:xfrm>
              <a:off x="4543" y="197996"/>
              <a:ext cx="2065693" cy="85129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nvSpPr>
          <p:spPr>
            <a:xfrm>
              <a:off x="4543" y="197996"/>
              <a:ext cx="2065693" cy="567532"/>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lt1"/>
                </a:buClr>
                <a:buSzPts val="1500"/>
                <a:buFont typeface="Cambria"/>
                <a:buNone/>
              </a:pPr>
              <a:r>
                <a:rPr lang="en-US" sz="1500">
                  <a:solidFill>
                    <a:schemeClr val="lt1"/>
                  </a:solidFill>
                  <a:latin typeface="Cambria"/>
                  <a:ea typeface="Cambria"/>
                  <a:cs typeface="Cambria"/>
                  <a:sym typeface="Cambria"/>
                </a:rPr>
                <a:t>Model Building</a:t>
              </a:r>
              <a:endParaRPr/>
            </a:p>
          </p:txBody>
        </p:sp>
        <p:sp>
          <p:nvSpPr>
            <p:cNvPr id="129" name="Google Shape;129;p8"/>
            <p:cNvSpPr/>
            <p:nvPr/>
          </p:nvSpPr>
          <p:spPr>
            <a:xfrm>
              <a:off x="427637" y="765528"/>
              <a:ext cx="2065693" cy="31893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txBox="1"/>
            <p:nvPr/>
          </p:nvSpPr>
          <p:spPr>
            <a:xfrm>
              <a:off x="488139" y="826030"/>
              <a:ext cx="1944689" cy="3068371"/>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Create appropriate Regression Machine Learning model function</a:t>
              </a:r>
              <a:endParaRPr/>
            </a:p>
            <a:p>
              <a:pPr indent="-114300" lvl="1" marL="114300" marR="0" rtl="0" algn="l">
                <a:lnSpc>
                  <a:spcPct val="90000"/>
                </a:lnSpc>
                <a:spcBef>
                  <a:spcPts val="225"/>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Need to ensure that whenever the regression function is called it is able to process all the necessary parameters</a:t>
              </a:r>
              <a:endParaRPr/>
            </a:p>
          </p:txBody>
        </p:sp>
        <p:sp>
          <p:nvSpPr>
            <p:cNvPr id="131" name="Google Shape;131;p8"/>
            <p:cNvSpPr/>
            <p:nvPr/>
          </p:nvSpPr>
          <p:spPr>
            <a:xfrm>
              <a:off x="2383388" y="224613"/>
              <a:ext cx="663881" cy="514298"/>
            </a:xfrm>
            <a:prstGeom prst="rightArrow">
              <a:avLst>
                <a:gd fmla="val 60000" name="adj1"/>
                <a:gd fmla="val 50000" name="adj2"/>
              </a:avLst>
            </a:prstGeom>
            <a:solidFill>
              <a:srgbClr val="B9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txBox="1"/>
            <p:nvPr/>
          </p:nvSpPr>
          <p:spPr>
            <a:xfrm>
              <a:off x="2383388" y="327473"/>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mbria"/>
                <a:buNone/>
              </a:pPr>
              <a:r>
                <a:t/>
              </a:r>
              <a:endParaRPr sz="1200">
                <a:solidFill>
                  <a:schemeClr val="lt1"/>
                </a:solidFill>
                <a:latin typeface="Cambria"/>
                <a:ea typeface="Cambria"/>
                <a:cs typeface="Cambria"/>
                <a:sym typeface="Cambria"/>
              </a:endParaRPr>
            </a:p>
          </p:txBody>
        </p:sp>
        <p:sp>
          <p:nvSpPr>
            <p:cNvPr id="133" name="Google Shape;133;p8"/>
            <p:cNvSpPr/>
            <p:nvPr/>
          </p:nvSpPr>
          <p:spPr>
            <a:xfrm>
              <a:off x="3322843" y="197996"/>
              <a:ext cx="2065693" cy="85129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txBox="1"/>
            <p:nvPr/>
          </p:nvSpPr>
          <p:spPr>
            <a:xfrm>
              <a:off x="3322843" y="197996"/>
              <a:ext cx="2065693" cy="567532"/>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lt1"/>
                </a:buClr>
                <a:buSzPts val="1500"/>
                <a:buFont typeface="Cambria"/>
                <a:buNone/>
              </a:pPr>
              <a:r>
                <a:rPr lang="en-US" sz="1500">
                  <a:solidFill>
                    <a:schemeClr val="lt1"/>
                  </a:solidFill>
                  <a:latin typeface="Cambria"/>
                  <a:ea typeface="Cambria"/>
                  <a:cs typeface="Cambria"/>
                  <a:sym typeface="Cambria"/>
                </a:rPr>
                <a:t>Model Evaluation</a:t>
              </a:r>
              <a:endParaRPr/>
            </a:p>
          </p:txBody>
        </p:sp>
        <p:sp>
          <p:nvSpPr>
            <p:cNvPr id="135" name="Google Shape;135;p8"/>
            <p:cNvSpPr/>
            <p:nvPr/>
          </p:nvSpPr>
          <p:spPr>
            <a:xfrm>
              <a:off x="3745937" y="765528"/>
              <a:ext cx="2065693" cy="31893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txBox="1"/>
            <p:nvPr/>
          </p:nvSpPr>
          <p:spPr>
            <a:xfrm>
              <a:off x="3806439" y="826030"/>
              <a:ext cx="1944689" cy="3068371"/>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Usage of evaluation metrics to check the accuracy of the models over trained and test data inputs</a:t>
              </a:r>
              <a:endParaRPr/>
            </a:p>
            <a:p>
              <a:pPr indent="-114300" lvl="1" marL="114300" marR="0" rtl="0" algn="l">
                <a:lnSpc>
                  <a:spcPct val="90000"/>
                </a:lnSpc>
                <a:spcBef>
                  <a:spcPts val="225"/>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Ensure the cross validation techniques helps in reducing over fitting and under fitting data</a:t>
              </a:r>
              <a:endParaRPr/>
            </a:p>
          </p:txBody>
        </p:sp>
        <p:sp>
          <p:nvSpPr>
            <p:cNvPr id="137" name="Google Shape;137;p8"/>
            <p:cNvSpPr/>
            <p:nvPr/>
          </p:nvSpPr>
          <p:spPr>
            <a:xfrm>
              <a:off x="5701689" y="224613"/>
              <a:ext cx="663881" cy="514298"/>
            </a:xfrm>
            <a:prstGeom prst="rightArrow">
              <a:avLst>
                <a:gd fmla="val 60000" name="adj1"/>
                <a:gd fmla="val 50000" name="adj2"/>
              </a:avLst>
            </a:prstGeom>
            <a:solidFill>
              <a:srgbClr val="B9A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txBox="1"/>
            <p:nvPr/>
          </p:nvSpPr>
          <p:spPr>
            <a:xfrm>
              <a:off x="5701689" y="327473"/>
              <a:ext cx="509592" cy="3085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mbria"/>
                <a:buNone/>
              </a:pPr>
              <a:r>
                <a:t/>
              </a:r>
              <a:endParaRPr sz="1200">
                <a:solidFill>
                  <a:schemeClr val="lt1"/>
                </a:solidFill>
                <a:latin typeface="Cambria"/>
                <a:ea typeface="Cambria"/>
                <a:cs typeface="Cambria"/>
                <a:sym typeface="Cambria"/>
              </a:endParaRPr>
            </a:p>
          </p:txBody>
        </p:sp>
        <p:sp>
          <p:nvSpPr>
            <p:cNvPr id="139" name="Google Shape;139;p8"/>
            <p:cNvSpPr/>
            <p:nvPr/>
          </p:nvSpPr>
          <p:spPr>
            <a:xfrm>
              <a:off x="6641144" y="197996"/>
              <a:ext cx="2065693" cy="851299"/>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txBox="1"/>
            <p:nvPr/>
          </p:nvSpPr>
          <p:spPr>
            <a:xfrm>
              <a:off x="6641144" y="197996"/>
              <a:ext cx="2065693" cy="567532"/>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lt1"/>
                </a:buClr>
                <a:buSzPts val="1500"/>
                <a:buFont typeface="Cambria"/>
                <a:buNone/>
              </a:pPr>
              <a:r>
                <a:rPr lang="en-US" sz="1500">
                  <a:solidFill>
                    <a:schemeClr val="lt1"/>
                  </a:solidFill>
                  <a:latin typeface="Cambria"/>
                  <a:ea typeface="Cambria"/>
                  <a:cs typeface="Cambria"/>
                  <a:sym typeface="Cambria"/>
                </a:rPr>
                <a:t>Hyperparameter Tuning Best Model</a:t>
              </a:r>
              <a:endParaRPr/>
            </a:p>
          </p:txBody>
        </p:sp>
        <p:sp>
          <p:nvSpPr>
            <p:cNvPr id="141" name="Google Shape;141;p8"/>
            <p:cNvSpPr/>
            <p:nvPr/>
          </p:nvSpPr>
          <p:spPr>
            <a:xfrm>
              <a:off x="7064238" y="765528"/>
              <a:ext cx="2065693" cy="3189375"/>
            </a:xfrm>
            <a:prstGeom prst="roundRect">
              <a:avLst>
                <a:gd fmla="val 10000" name="adj"/>
              </a:avLst>
            </a:prstGeom>
            <a:solidFill>
              <a:schemeClr val="lt1">
                <a:alpha val="89803"/>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txBox="1"/>
            <p:nvPr/>
          </p:nvSpPr>
          <p:spPr>
            <a:xfrm>
              <a:off x="7124740" y="826030"/>
              <a:ext cx="1944689" cy="3068371"/>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Choosing the appropriate Regression Machine Learning model to check various parameter permutation and combinations</a:t>
              </a:r>
              <a:endParaRPr/>
            </a:p>
            <a:p>
              <a:pPr indent="-114300" lvl="1" marL="114300" marR="0" rtl="0" algn="l">
                <a:lnSpc>
                  <a:spcPct val="90000"/>
                </a:lnSpc>
                <a:spcBef>
                  <a:spcPts val="225"/>
                </a:spcBef>
                <a:spcAft>
                  <a:spcPts val="0"/>
                </a:spcAft>
                <a:buClr>
                  <a:schemeClr val="dk1"/>
                </a:buClr>
                <a:buSzPts val="1500"/>
                <a:buFont typeface="Cambria"/>
                <a:buChar char="•"/>
              </a:pPr>
              <a:r>
                <a:rPr b="0" i="0" lang="en-US" sz="1500" u="none" cap="none" strike="noStrike">
                  <a:solidFill>
                    <a:schemeClr val="dk1"/>
                  </a:solidFill>
                  <a:latin typeface="Cambria"/>
                  <a:ea typeface="Cambria"/>
                  <a:cs typeface="Cambria"/>
                  <a:sym typeface="Cambria"/>
                </a:rPr>
                <a:t>Using Grid Search CV to obtain the best parameters that can be plugged into the selected model</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524000" y="78910"/>
            <a:ext cx="913373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None/>
            </a:pPr>
            <a:r>
              <a:rPr lang="en-US"/>
              <a:t>DATA PREPROCESSING</a:t>
            </a:r>
            <a:endParaRPr/>
          </a:p>
        </p:txBody>
      </p:sp>
      <p:sp>
        <p:nvSpPr>
          <p:cNvPr id="148" name="Google Shape;148;p10"/>
          <p:cNvSpPr txBox="1"/>
          <p:nvPr>
            <p:ph idx="1" type="body"/>
          </p:nvPr>
        </p:nvSpPr>
        <p:spPr>
          <a:xfrm>
            <a:off x="1528572" y="1485900"/>
            <a:ext cx="7420119" cy="4152901"/>
          </a:xfrm>
          <a:prstGeom prst="rect">
            <a:avLst/>
          </a:prstGeom>
          <a:noFill/>
          <a:ln>
            <a:noFill/>
          </a:ln>
        </p:spPr>
        <p:txBody>
          <a:bodyPr anchorCtr="0" anchor="t" bIns="45700" lIns="91425" spcFirstLastPara="1" rIns="91425" wrap="square" tIns="45700">
            <a:normAutofit fontScale="92500" lnSpcReduction="20000"/>
          </a:bodyPr>
          <a:lstStyle/>
          <a:p>
            <a:pPr indent="-219075" lvl="0" marL="274320" rtl="0" algn="l">
              <a:lnSpc>
                <a:spcPct val="100000"/>
              </a:lnSpc>
              <a:spcBef>
                <a:spcPts val="0"/>
              </a:spcBef>
              <a:spcAft>
                <a:spcPts val="0"/>
              </a:spcAft>
              <a:buSzPct val="83333"/>
              <a:buChar char="●"/>
            </a:pPr>
            <a:r>
              <a:rPr lang="en-US"/>
              <a:t>Importing the necessary dependencies and libraries.</a:t>
            </a:r>
            <a:endParaRPr/>
          </a:p>
          <a:p>
            <a:pPr indent="-219075" lvl="0" marL="274320" rtl="0" algn="l">
              <a:lnSpc>
                <a:spcPct val="100000"/>
              </a:lnSpc>
              <a:spcBef>
                <a:spcPts val="1800"/>
              </a:spcBef>
              <a:spcAft>
                <a:spcPts val="0"/>
              </a:spcAft>
              <a:buSzPct val="83333"/>
              <a:buChar char="●"/>
            </a:pPr>
            <a:r>
              <a:rPr lang="en-US"/>
              <a:t>Reading the CSV file and converted into data frame.</a:t>
            </a:r>
            <a:endParaRPr/>
          </a:p>
          <a:p>
            <a:pPr indent="-219075" lvl="0" marL="274320" rtl="0" algn="l">
              <a:lnSpc>
                <a:spcPct val="100000"/>
              </a:lnSpc>
              <a:spcBef>
                <a:spcPts val="1800"/>
              </a:spcBef>
              <a:spcAft>
                <a:spcPts val="0"/>
              </a:spcAft>
              <a:buSzPct val="83333"/>
              <a:buChar char="●"/>
            </a:pPr>
            <a:r>
              <a:rPr lang="en-US"/>
              <a:t>Checking the data dimensions for the original dataset.</a:t>
            </a:r>
            <a:endParaRPr/>
          </a:p>
          <a:p>
            <a:pPr indent="-219075" lvl="0" marL="274320" rtl="0" algn="l">
              <a:lnSpc>
                <a:spcPct val="100000"/>
              </a:lnSpc>
              <a:spcBef>
                <a:spcPts val="1800"/>
              </a:spcBef>
              <a:spcAft>
                <a:spcPts val="0"/>
              </a:spcAft>
              <a:buSzPct val="83333"/>
              <a:buChar char="●"/>
            </a:pPr>
            <a:r>
              <a:rPr lang="en-US"/>
              <a:t>Looking for null values and accordingly fill the missing data.</a:t>
            </a:r>
            <a:endParaRPr/>
          </a:p>
          <a:p>
            <a:pPr indent="-219075" lvl="0" marL="274320" rtl="0" algn="l">
              <a:lnSpc>
                <a:spcPct val="100000"/>
              </a:lnSpc>
              <a:spcBef>
                <a:spcPts val="1800"/>
              </a:spcBef>
              <a:spcAft>
                <a:spcPts val="0"/>
              </a:spcAft>
              <a:buSzPct val="83333"/>
              <a:buChar char="●"/>
            </a:pPr>
            <a:r>
              <a:rPr lang="en-US"/>
              <a:t>Checking the summary of the dataset.</a:t>
            </a:r>
            <a:endParaRPr/>
          </a:p>
          <a:p>
            <a:pPr indent="-219075" lvl="0" marL="274320" rtl="0" algn="l">
              <a:lnSpc>
                <a:spcPct val="100000"/>
              </a:lnSpc>
              <a:spcBef>
                <a:spcPts val="1800"/>
              </a:spcBef>
              <a:spcAft>
                <a:spcPts val="0"/>
              </a:spcAft>
              <a:buSzPct val="83333"/>
              <a:buChar char="●"/>
            </a:pPr>
            <a:r>
              <a:rPr lang="en-US"/>
              <a:t>Checking unique values.</a:t>
            </a:r>
            <a:endParaRPr/>
          </a:p>
          <a:p>
            <a:pPr indent="-219075" lvl="0" marL="274320" rtl="0" algn="l">
              <a:lnSpc>
                <a:spcPct val="100000"/>
              </a:lnSpc>
              <a:spcBef>
                <a:spcPts val="1800"/>
              </a:spcBef>
              <a:spcAft>
                <a:spcPts val="0"/>
              </a:spcAft>
              <a:buSzPct val="83333"/>
              <a:buChar char="●"/>
            </a:pPr>
            <a:r>
              <a:rPr lang="en-US"/>
              <a:t>Checking all the categorical columns in the dataset.</a:t>
            </a:r>
            <a:endParaRPr/>
          </a:p>
          <a:p>
            <a:pPr indent="-101600" lvl="0" marL="274320" rtl="0" algn="l">
              <a:lnSpc>
                <a:spcPct val="100000"/>
              </a:lnSpc>
              <a:spcBef>
                <a:spcPts val="1800"/>
              </a:spcBef>
              <a:spcAft>
                <a:spcPts val="1600"/>
              </a:spcAft>
              <a:buSzPct val="83333"/>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Back_To_School">
      <a:dk1>
        <a:srgbClr val="000000"/>
      </a:dk1>
      <a:lt1>
        <a:srgbClr val="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2021-11-11T17:57:02Z</dcterms:created>
  <dc:creator>Sweta Rai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