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3" r:id="rId4"/>
    <p:sldId id="276" r:id="rId5"/>
    <p:sldId id="277" r:id="rId6"/>
    <p:sldId id="278" r:id="rId7"/>
    <p:sldId id="259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212120"/>
    <a:srgbClr val="368573"/>
    <a:srgbClr val="FCFDFC"/>
    <a:srgbClr val="191A19"/>
    <a:srgbClr val="348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00" autoAdjust="0"/>
    <p:restoredTop sz="94660"/>
  </p:normalViewPr>
  <p:slideViewPr>
    <p:cSldViewPr snapToGrid="0">
      <p:cViewPr>
        <p:scale>
          <a:sx n="53" d="100"/>
          <a:sy n="53" d="100"/>
        </p:scale>
        <p:origin x="7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128653" y="1467220"/>
            <a:ext cx="3904814" cy="4431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4200947" y="683296"/>
            <a:ext cx="1546101" cy="1106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>
            <a:off x="9118242" y="5355946"/>
            <a:ext cx="2846231" cy="1502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26832" r="1021" b="26988"/>
          <a:stretch>
            <a:fillRect/>
          </a:stretch>
        </p:blipFill>
        <p:spPr>
          <a:xfrm>
            <a:off x="9963733" y="2807156"/>
            <a:ext cx="2119248" cy="22728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>
            <a:off x="8001914" y="315266"/>
            <a:ext cx="3513865" cy="2147733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  <p:cxnSp>
        <p:nvCxnSpPr>
          <p:cNvPr id="14" name="直接连接符 1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4585335" y="3424555"/>
            <a:ext cx="5217160" cy="82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577590" y="2561590"/>
            <a:ext cx="7232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Water Jug Problem</a:t>
            </a:r>
            <a:endParaRPr lang="en-US" altLang="zh-CN" sz="44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43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0" y="188802"/>
            <a:ext cx="1521727" cy="1726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1521727" y="583858"/>
            <a:ext cx="1308531" cy="936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 flipV="1">
            <a:off x="10741425" y="0"/>
            <a:ext cx="1450575" cy="7655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26832" r="1021" b="26988"/>
          <a:stretch>
            <a:fillRect/>
          </a:stretch>
        </p:blipFill>
        <p:spPr>
          <a:xfrm>
            <a:off x="10741425" y="583858"/>
            <a:ext cx="1080070" cy="11583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>
            <a:off x="8712935" y="426061"/>
            <a:ext cx="1790833" cy="1094587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2980321" y="557855"/>
            <a:ext cx="558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The Problem</a:t>
            </a:r>
            <a:endParaRPr lang="en-US" altLang="zh-CN" sz="48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: 圆角 2"/>
          <p:cNvSpPr/>
          <p:nvPr/>
        </p:nvSpPr>
        <p:spPr>
          <a:xfrm>
            <a:off x="5813425" y="2256155"/>
            <a:ext cx="4060190" cy="3632200"/>
          </a:xfrm>
          <a:prstGeom prst="roundRect">
            <a:avLst>
              <a:gd name="adj" fmla="val 515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11228" y="2345599"/>
            <a:ext cx="2982424" cy="3453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</a:rPr>
              <a:t>A Water Jug Problem: You are given two jugs, a 4-gallon one and a 3-gallon one, a pump which has unlimited water which you can use to fill the jug, and</a:t>
            </a:r>
            <a:endParaRPr lang="en-US" altLang="zh-CN" sz="1600" b="1" dirty="0">
              <a:solidFill>
                <a:schemeClr val="tx1"/>
              </a:solidFill>
              <a:latin typeface="Arial" panose="020B0604020202020204" pitchFamily="34" charset="0"/>
              <a:ea typeface="+mj-ea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</a:rPr>
              <a:t>the ground on which water may be poured. Neither jug has any measuring markings on it. How can you get exactly 2 gallons of water in the 4-gallon jug?</a:t>
            </a:r>
            <a:endParaRPr lang="en-US" altLang="zh-CN" sz="1600" b="1" dirty="0">
              <a:solidFill>
                <a:schemeClr val="tx1"/>
              </a:solidFill>
              <a:latin typeface="Arial" panose="020B0604020202020204" pitchFamily="34" charset="0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 t="15464" b="15464"/>
          <a:stretch>
            <a:fillRect/>
          </a:stretch>
        </p:blipFill>
        <p:spPr>
          <a:xfrm>
            <a:off x="6213475" y="2604770"/>
            <a:ext cx="3354705" cy="2934970"/>
          </a:xfrm>
          <a:prstGeom prst="rect">
            <a:avLst/>
          </a:prstGeom>
        </p:spPr>
      </p:pic>
    </p:spTree>
  </p:cSld>
  <p:clrMapOvr>
    <a:masterClrMapping/>
  </p:clrMapOvr>
  <p:transition advTm="135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0" y="188802"/>
            <a:ext cx="1521727" cy="1726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106312" y="1884338"/>
            <a:ext cx="1308531" cy="936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 flipV="1">
            <a:off x="10741425" y="0"/>
            <a:ext cx="1450575" cy="7655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26832" r="1021" b="26988"/>
          <a:stretch>
            <a:fillRect/>
          </a:stretch>
        </p:blipFill>
        <p:spPr>
          <a:xfrm>
            <a:off x="10741425" y="583858"/>
            <a:ext cx="1080070" cy="11583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>
            <a:off x="8712935" y="426061"/>
            <a:ext cx="1790833" cy="1094587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1799590" y="558165"/>
            <a:ext cx="6762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State Representaion and Initial State</a:t>
            </a:r>
            <a:endParaRPr lang="en-US" altLang="zh-CN" sz="48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Freeform 37"/>
          <p:cNvSpPr>
            <a:spLocks noEditPoints="1"/>
          </p:cNvSpPr>
          <p:nvPr/>
        </p:nvSpPr>
        <p:spPr bwMode="auto">
          <a:xfrm>
            <a:off x="2124640" y="4609893"/>
            <a:ext cx="32532" cy="683167"/>
          </a:xfrm>
          <a:custGeom>
            <a:avLst/>
            <a:gdLst>
              <a:gd name="T0" fmla="*/ 4 w 8"/>
              <a:gd name="T1" fmla="*/ 112 h 168"/>
              <a:gd name="T2" fmla="*/ 0 w 8"/>
              <a:gd name="T3" fmla="*/ 116 h 168"/>
              <a:gd name="T4" fmla="*/ 4 w 8"/>
              <a:gd name="T5" fmla="*/ 120 h 168"/>
              <a:gd name="T6" fmla="*/ 8 w 8"/>
              <a:gd name="T7" fmla="*/ 116 h 168"/>
              <a:gd name="T8" fmla="*/ 4 w 8"/>
              <a:gd name="T9" fmla="*/ 112 h 168"/>
              <a:gd name="T10" fmla="*/ 4 w 8"/>
              <a:gd name="T11" fmla="*/ 128 h 168"/>
              <a:gd name="T12" fmla="*/ 0 w 8"/>
              <a:gd name="T13" fmla="*/ 132 h 168"/>
              <a:gd name="T14" fmla="*/ 4 w 8"/>
              <a:gd name="T15" fmla="*/ 136 h 168"/>
              <a:gd name="T16" fmla="*/ 8 w 8"/>
              <a:gd name="T17" fmla="*/ 132 h 168"/>
              <a:gd name="T18" fmla="*/ 4 w 8"/>
              <a:gd name="T19" fmla="*/ 128 h 168"/>
              <a:gd name="T20" fmla="*/ 4 w 8"/>
              <a:gd name="T21" fmla="*/ 8 h 168"/>
              <a:gd name="T22" fmla="*/ 8 w 8"/>
              <a:gd name="T23" fmla="*/ 4 h 168"/>
              <a:gd name="T24" fmla="*/ 4 w 8"/>
              <a:gd name="T25" fmla="*/ 0 h 168"/>
              <a:gd name="T26" fmla="*/ 0 w 8"/>
              <a:gd name="T27" fmla="*/ 4 h 168"/>
              <a:gd name="T28" fmla="*/ 4 w 8"/>
              <a:gd name="T29" fmla="*/ 8 h 168"/>
              <a:gd name="T30" fmla="*/ 4 w 8"/>
              <a:gd name="T31" fmla="*/ 144 h 168"/>
              <a:gd name="T32" fmla="*/ 0 w 8"/>
              <a:gd name="T33" fmla="*/ 148 h 168"/>
              <a:gd name="T34" fmla="*/ 4 w 8"/>
              <a:gd name="T35" fmla="*/ 152 h 168"/>
              <a:gd name="T36" fmla="*/ 8 w 8"/>
              <a:gd name="T37" fmla="*/ 148 h 168"/>
              <a:gd name="T38" fmla="*/ 4 w 8"/>
              <a:gd name="T39" fmla="*/ 144 h 168"/>
              <a:gd name="T40" fmla="*/ 4 w 8"/>
              <a:gd name="T41" fmla="*/ 96 h 168"/>
              <a:gd name="T42" fmla="*/ 0 w 8"/>
              <a:gd name="T43" fmla="*/ 100 h 168"/>
              <a:gd name="T44" fmla="*/ 4 w 8"/>
              <a:gd name="T45" fmla="*/ 104 h 168"/>
              <a:gd name="T46" fmla="*/ 8 w 8"/>
              <a:gd name="T47" fmla="*/ 100 h 168"/>
              <a:gd name="T48" fmla="*/ 4 w 8"/>
              <a:gd name="T49" fmla="*/ 96 h 168"/>
              <a:gd name="T50" fmla="*/ 4 w 8"/>
              <a:gd name="T51" fmla="*/ 160 h 168"/>
              <a:gd name="T52" fmla="*/ 0 w 8"/>
              <a:gd name="T53" fmla="*/ 164 h 168"/>
              <a:gd name="T54" fmla="*/ 4 w 8"/>
              <a:gd name="T55" fmla="*/ 168 h 168"/>
              <a:gd name="T56" fmla="*/ 8 w 8"/>
              <a:gd name="T57" fmla="*/ 164 h 168"/>
              <a:gd name="T58" fmla="*/ 4 w 8"/>
              <a:gd name="T59" fmla="*/ 160 h 168"/>
              <a:gd name="T60" fmla="*/ 4 w 8"/>
              <a:gd name="T61" fmla="*/ 32 h 168"/>
              <a:gd name="T62" fmla="*/ 0 w 8"/>
              <a:gd name="T63" fmla="*/ 36 h 168"/>
              <a:gd name="T64" fmla="*/ 4 w 8"/>
              <a:gd name="T65" fmla="*/ 40 h 168"/>
              <a:gd name="T66" fmla="*/ 8 w 8"/>
              <a:gd name="T67" fmla="*/ 36 h 168"/>
              <a:gd name="T68" fmla="*/ 4 w 8"/>
              <a:gd name="T69" fmla="*/ 32 h 168"/>
              <a:gd name="T70" fmla="*/ 4 w 8"/>
              <a:gd name="T71" fmla="*/ 16 h 168"/>
              <a:gd name="T72" fmla="*/ 0 w 8"/>
              <a:gd name="T73" fmla="*/ 20 h 168"/>
              <a:gd name="T74" fmla="*/ 4 w 8"/>
              <a:gd name="T75" fmla="*/ 24 h 168"/>
              <a:gd name="T76" fmla="*/ 8 w 8"/>
              <a:gd name="T77" fmla="*/ 20 h 168"/>
              <a:gd name="T78" fmla="*/ 4 w 8"/>
              <a:gd name="T79" fmla="*/ 16 h 168"/>
              <a:gd name="T80" fmla="*/ 4 w 8"/>
              <a:gd name="T81" fmla="*/ 64 h 168"/>
              <a:gd name="T82" fmla="*/ 0 w 8"/>
              <a:gd name="T83" fmla="*/ 68 h 168"/>
              <a:gd name="T84" fmla="*/ 4 w 8"/>
              <a:gd name="T85" fmla="*/ 72 h 168"/>
              <a:gd name="T86" fmla="*/ 8 w 8"/>
              <a:gd name="T87" fmla="*/ 68 h 168"/>
              <a:gd name="T88" fmla="*/ 4 w 8"/>
              <a:gd name="T89" fmla="*/ 64 h 168"/>
              <a:gd name="T90" fmla="*/ 4 w 8"/>
              <a:gd name="T91" fmla="*/ 48 h 168"/>
              <a:gd name="T92" fmla="*/ 0 w 8"/>
              <a:gd name="T93" fmla="*/ 52 h 168"/>
              <a:gd name="T94" fmla="*/ 4 w 8"/>
              <a:gd name="T95" fmla="*/ 56 h 168"/>
              <a:gd name="T96" fmla="*/ 8 w 8"/>
              <a:gd name="T97" fmla="*/ 52 h 168"/>
              <a:gd name="T98" fmla="*/ 4 w 8"/>
              <a:gd name="T99" fmla="*/ 48 h 168"/>
              <a:gd name="T100" fmla="*/ 4 w 8"/>
              <a:gd name="T101" fmla="*/ 80 h 168"/>
              <a:gd name="T102" fmla="*/ 0 w 8"/>
              <a:gd name="T103" fmla="*/ 84 h 168"/>
              <a:gd name="T104" fmla="*/ 4 w 8"/>
              <a:gd name="T105" fmla="*/ 88 h 168"/>
              <a:gd name="T106" fmla="*/ 8 w 8"/>
              <a:gd name="T107" fmla="*/ 84 h 168"/>
              <a:gd name="T108" fmla="*/ 4 w 8"/>
              <a:gd name="T109" fmla="*/ 8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" h="168">
                <a:moveTo>
                  <a:pt x="4" y="112"/>
                </a:moveTo>
                <a:cubicBezTo>
                  <a:pt x="2" y="112"/>
                  <a:pt x="0" y="114"/>
                  <a:pt x="0" y="116"/>
                </a:cubicBezTo>
                <a:cubicBezTo>
                  <a:pt x="0" y="118"/>
                  <a:pt x="2" y="120"/>
                  <a:pt x="4" y="120"/>
                </a:cubicBezTo>
                <a:cubicBezTo>
                  <a:pt x="6" y="120"/>
                  <a:pt x="8" y="118"/>
                  <a:pt x="8" y="116"/>
                </a:cubicBezTo>
                <a:cubicBezTo>
                  <a:pt x="8" y="114"/>
                  <a:pt x="6" y="112"/>
                  <a:pt x="4" y="112"/>
                </a:cubicBezTo>
                <a:close/>
                <a:moveTo>
                  <a:pt x="4" y="128"/>
                </a:moveTo>
                <a:cubicBezTo>
                  <a:pt x="2" y="128"/>
                  <a:pt x="0" y="130"/>
                  <a:pt x="0" y="132"/>
                </a:cubicBezTo>
                <a:cubicBezTo>
                  <a:pt x="0" y="134"/>
                  <a:pt x="2" y="136"/>
                  <a:pt x="4" y="136"/>
                </a:cubicBezTo>
                <a:cubicBezTo>
                  <a:pt x="6" y="136"/>
                  <a:pt x="8" y="134"/>
                  <a:pt x="8" y="132"/>
                </a:cubicBezTo>
                <a:cubicBezTo>
                  <a:pt x="8" y="130"/>
                  <a:pt x="6" y="128"/>
                  <a:pt x="4" y="128"/>
                </a:cubicBezTo>
                <a:close/>
                <a:moveTo>
                  <a:pt x="4" y="8"/>
                </a:move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  <a:moveTo>
                  <a:pt x="4" y="144"/>
                </a:moveTo>
                <a:cubicBezTo>
                  <a:pt x="2" y="144"/>
                  <a:pt x="0" y="146"/>
                  <a:pt x="0" y="148"/>
                </a:cubicBezTo>
                <a:cubicBezTo>
                  <a:pt x="0" y="150"/>
                  <a:pt x="2" y="152"/>
                  <a:pt x="4" y="152"/>
                </a:cubicBezTo>
                <a:cubicBezTo>
                  <a:pt x="6" y="152"/>
                  <a:pt x="8" y="150"/>
                  <a:pt x="8" y="148"/>
                </a:cubicBezTo>
                <a:cubicBezTo>
                  <a:pt x="8" y="146"/>
                  <a:pt x="6" y="144"/>
                  <a:pt x="4" y="144"/>
                </a:cubicBezTo>
                <a:close/>
                <a:moveTo>
                  <a:pt x="4" y="96"/>
                </a:moveTo>
                <a:cubicBezTo>
                  <a:pt x="2" y="96"/>
                  <a:pt x="0" y="98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6" y="104"/>
                  <a:pt x="8" y="102"/>
                  <a:pt x="8" y="100"/>
                </a:cubicBezTo>
                <a:cubicBezTo>
                  <a:pt x="8" y="98"/>
                  <a:pt x="6" y="96"/>
                  <a:pt x="4" y="96"/>
                </a:cubicBezTo>
                <a:close/>
                <a:moveTo>
                  <a:pt x="4" y="160"/>
                </a:moveTo>
                <a:cubicBezTo>
                  <a:pt x="2" y="160"/>
                  <a:pt x="0" y="162"/>
                  <a:pt x="0" y="164"/>
                </a:cubicBezTo>
                <a:cubicBezTo>
                  <a:pt x="0" y="166"/>
                  <a:pt x="2" y="168"/>
                  <a:pt x="4" y="168"/>
                </a:cubicBezTo>
                <a:cubicBezTo>
                  <a:pt x="6" y="168"/>
                  <a:pt x="8" y="166"/>
                  <a:pt x="8" y="164"/>
                </a:cubicBezTo>
                <a:cubicBezTo>
                  <a:pt x="8" y="162"/>
                  <a:pt x="6" y="160"/>
                  <a:pt x="4" y="160"/>
                </a:cubicBezTo>
                <a:close/>
                <a:moveTo>
                  <a:pt x="4" y="32"/>
                </a:moveTo>
                <a:cubicBezTo>
                  <a:pt x="2" y="32"/>
                  <a:pt x="0" y="34"/>
                  <a:pt x="0" y="36"/>
                </a:cubicBezTo>
                <a:cubicBezTo>
                  <a:pt x="0" y="38"/>
                  <a:pt x="2" y="40"/>
                  <a:pt x="4" y="40"/>
                </a:cubicBezTo>
                <a:cubicBezTo>
                  <a:pt x="6" y="40"/>
                  <a:pt x="8" y="38"/>
                  <a:pt x="8" y="36"/>
                </a:cubicBezTo>
                <a:cubicBezTo>
                  <a:pt x="8" y="34"/>
                  <a:pt x="6" y="32"/>
                  <a:pt x="4" y="32"/>
                </a:cubicBezTo>
                <a:close/>
                <a:moveTo>
                  <a:pt x="4" y="16"/>
                </a:moveTo>
                <a:cubicBezTo>
                  <a:pt x="2" y="16"/>
                  <a:pt x="0" y="18"/>
                  <a:pt x="0" y="20"/>
                </a:cubicBezTo>
                <a:cubicBezTo>
                  <a:pt x="0" y="22"/>
                  <a:pt x="2" y="24"/>
                  <a:pt x="4" y="24"/>
                </a:cubicBezTo>
                <a:cubicBezTo>
                  <a:pt x="6" y="24"/>
                  <a:pt x="8" y="22"/>
                  <a:pt x="8" y="20"/>
                </a:cubicBezTo>
                <a:cubicBezTo>
                  <a:pt x="8" y="18"/>
                  <a:pt x="6" y="16"/>
                  <a:pt x="4" y="16"/>
                </a:cubicBezTo>
                <a:close/>
                <a:moveTo>
                  <a:pt x="4" y="64"/>
                </a:moveTo>
                <a:cubicBezTo>
                  <a:pt x="2" y="64"/>
                  <a:pt x="0" y="66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6" y="72"/>
                  <a:pt x="8" y="70"/>
                  <a:pt x="8" y="68"/>
                </a:cubicBezTo>
                <a:cubicBezTo>
                  <a:pt x="8" y="66"/>
                  <a:pt x="6" y="64"/>
                  <a:pt x="4" y="64"/>
                </a:cubicBezTo>
                <a:close/>
                <a:moveTo>
                  <a:pt x="4" y="48"/>
                </a:moveTo>
                <a:cubicBezTo>
                  <a:pt x="2" y="48"/>
                  <a:pt x="0" y="50"/>
                  <a:pt x="0" y="52"/>
                </a:cubicBezTo>
                <a:cubicBezTo>
                  <a:pt x="0" y="54"/>
                  <a:pt x="2" y="56"/>
                  <a:pt x="4" y="56"/>
                </a:cubicBezTo>
                <a:cubicBezTo>
                  <a:pt x="6" y="56"/>
                  <a:pt x="8" y="54"/>
                  <a:pt x="8" y="52"/>
                </a:cubicBezTo>
                <a:cubicBezTo>
                  <a:pt x="8" y="50"/>
                  <a:pt x="6" y="48"/>
                  <a:pt x="4" y="48"/>
                </a:cubicBezTo>
                <a:close/>
                <a:moveTo>
                  <a:pt x="4" y="80"/>
                </a:moveTo>
                <a:cubicBezTo>
                  <a:pt x="2" y="80"/>
                  <a:pt x="0" y="82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6" y="88"/>
                  <a:pt x="8" y="86"/>
                  <a:pt x="8" y="84"/>
                </a:cubicBezTo>
                <a:cubicBezTo>
                  <a:pt x="8" y="82"/>
                  <a:pt x="6" y="80"/>
                  <a:pt x="4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40"/>
          <p:cNvSpPr>
            <a:spLocks noEditPoints="1"/>
          </p:cNvSpPr>
          <p:nvPr/>
        </p:nvSpPr>
        <p:spPr bwMode="auto">
          <a:xfrm>
            <a:off x="9936326" y="4609893"/>
            <a:ext cx="32532" cy="683167"/>
          </a:xfrm>
          <a:custGeom>
            <a:avLst/>
            <a:gdLst>
              <a:gd name="T0" fmla="*/ 4 w 8"/>
              <a:gd name="T1" fmla="*/ 112 h 168"/>
              <a:gd name="T2" fmla="*/ 0 w 8"/>
              <a:gd name="T3" fmla="*/ 116 h 168"/>
              <a:gd name="T4" fmla="*/ 4 w 8"/>
              <a:gd name="T5" fmla="*/ 120 h 168"/>
              <a:gd name="T6" fmla="*/ 8 w 8"/>
              <a:gd name="T7" fmla="*/ 116 h 168"/>
              <a:gd name="T8" fmla="*/ 4 w 8"/>
              <a:gd name="T9" fmla="*/ 112 h 168"/>
              <a:gd name="T10" fmla="*/ 4 w 8"/>
              <a:gd name="T11" fmla="*/ 128 h 168"/>
              <a:gd name="T12" fmla="*/ 0 w 8"/>
              <a:gd name="T13" fmla="*/ 132 h 168"/>
              <a:gd name="T14" fmla="*/ 4 w 8"/>
              <a:gd name="T15" fmla="*/ 136 h 168"/>
              <a:gd name="T16" fmla="*/ 8 w 8"/>
              <a:gd name="T17" fmla="*/ 132 h 168"/>
              <a:gd name="T18" fmla="*/ 4 w 8"/>
              <a:gd name="T19" fmla="*/ 128 h 168"/>
              <a:gd name="T20" fmla="*/ 4 w 8"/>
              <a:gd name="T21" fmla="*/ 160 h 168"/>
              <a:gd name="T22" fmla="*/ 0 w 8"/>
              <a:gd name="T23" fmla="*/ 164 h 168"/>
              <a:gd name="T24" fmla="*/ 4 w 8"/>
              <a:gd name="T25" fmla="*/ 168 h 168"/>
              <a:gd name="T26" fmla="*/ 8 w 8"/>
              <a:gd name="T27" fmla="*/ 164 h 168"/>
              <a:gd name="T28" fmla="*/ 4 w 8"/>
              <a:gd name="T29" fmla="*/ 160 h 168"/>
              <a:gd name="T30" fmla="*/ 4 w 8"/>
              <a:gd name="T31" fmla="*/ 144 h 168"/>
              <a:gd name="T32" fmla="*/ 0 w 8"/>
              <a:gd name="T33" fmla="*/ 148 h 168"/>
              <a:gd name="T34" fmla="*/ 4 w 8"/>
              <a:gd name="T35" fmla="*/ 152 h 168"/>
              <a:gd name="T36" fmla="*/ 8 w 8"/>
              <a:gd name="T37" fmla="*/ 148 h 168"/>
              <a:gd name="T38" fmla="*/ 4 w 8"/>
              <a:gd name="T39" fmla="*/ 144 h 168"/>
              <a:gd name="T40" fmla="*/ 4 w 8"/>
              <a:gd name="T41" fmla="*/ 8 h 168"/>
              <a:gd name="T42" fmla="*/ 8 w 8"/>
              <a:gd name="T43" fmla="*/ 4 h 168"/>
              <a:gd name="T44" fmla="*/ 4 w 8"/>
              <a:gd name="T45" fmla="*/ 0 h 168"/>
              <a:gd name="T46" fmla="*/ 0 w 8"/>
              <a:gd name="T47" fmla="*/ 4 h 168"/>
              <a:gd name="T48" fmla="*/ 4 w 8"/>
              <a:gd name="T49" fmla="*/ 8 h 168"/>
              <a:gd name="T50" fmla="*/ 4 w 8"/>
              <a:gd name="T51" fmla="*/ 96 h 168"/>
              <a:gd name="T52" fmla="*/ 0 w 8"/>
              <a:gd name="T53" fmla="*/ 100 h 168"/>
              <a:gd name="T54" fmla="*/ 4 w 8"/>
              <a:gd name="T55" fmla="*/ 104 h 168"/>
              <a:gd name="T56" fmla="*/ 8 w 8"/>
              <a:gd name="T57" fmla="*/ 100 h 168"/>
              <a:gd name="T58" fmla="*/ 4 w 8"/>
              <a:gd name="T59" fmla="*/ 96 h 168"/>
              <a:gd name="T60" fmla="*/ 4 w 8"/>
              <a:gd name="T61" fmla="*/ 80 h 168"/>
              <a:gd name="T62" fmla="*/ 0 w 8"/>
              <a:gd name="T63" fmla="*/ 84 h 168"/>
              <a:gd name="T64" fmla="*/ 4 w 8"/>
              <a:gd name="T65" fmla="*/ 88 h 168"/>
              <a:gd name="T66" fmla="*/ 8 w 8"/>
              <a:gd name="T67" fmla="*/ 84 h 168"/>
              <a:gd name="T68" fmla="*/ 4 w 8"/>
              <a:gd name="T69" fmla="*/ 80 h 168"/>
              <a:gd name="T70" fmla="*/ 4 w 8"/>
              <a:gd name="T71" fmla="*/ 32 h 168"/>
              <a:gd name="T72" fmla="*/ 0 w 8"/>
              <a:gd name="T73" fmla="*/ 36 h 168"/>
              <a:gd name="T74" fmla="*/ 4 w 8"/>
              <a:gd name="T75" fmla="*/ 40 h 168"/>
              <a:gd name="T76" fmla="*/ 8 w 8"/>
              <a:gd name="T77" fmla="*/ 36 h 168"/>
              <a:gd name="T78" fmla="*/ 4 w 8"/>
              <a:gd name="T79" fmla="*/ 32 h 168"/>
              <a:gd name="T80" fmla="*/ 4 w 8"/>
              <a:gd name="T81" fmla="*/ 16 h 168"/>
              <a:gd name="T82" fmla="*/ 0 w 8"/>
              <a:gd name="T83" fmla="*/ 20 h 168"/>
              <a:gd name="T84" fmla="*/ 4 w 8"/>
              <a:gd name="T85" fmla="*/ 24 h 168"/>
              <a:gd name="T86" fmla="*/ 8 w 8"/>
              <a:gd name="T87" fmla="*/ 20 h 168"/>
              <a:gd name="T88" fmla="*/ 4 w 8"/>
              <a:gd name="T89" fmla="*/ 16 h 168"/>
              <a:gd name="T90" fmla="*/ 4 w 8"/>
              <a:gd name="T91" fmla="*/ 64 h 168"/>
              <a:gd name="T92" fmla="*/ 0 w 8"/>
              <a:gd name="T93" fmla="*/ 68 h 168"/>
              <a:gd name="T94" fmla="*/ 4 w 8"/>
              <a:gd name="T95" fmla="*/ 72 h 168"/>
              <a:gd name="T96" fmla="*/ 8 w 8"/>
              <a:gd name="T97" fmla="*/ 68 h 168"/>
              <a:gd name="T98" fmla="*/ 4 w 8"/>
              <a:gd name="T99" fmla="*/ 64 h 168"/>
              <a:gd name="T100" fmla="*/ 4 w 8"/>
              <a:gd name="T101" fmla="*/ 48 h 168"/>
              <a:gd name="T102" fmla="*/ 0 w 8"/>
              <a:gd name="T103" fmla="*/ 52 h 168"/>
              <a:gd name="T104" fmla="*/ 4 w 8"/>
              <a:gd name="T105" fmla="*/ 56 h 168"/>
              <a:gd name="T106" fmla="*/ 8 w 8"/>
              <a:gd name="T107" fmla="*/ 52 h 168"/>
              <a:gd name="T108" fmla="*/ 4 w 8"/>
              <a:gd name="T109" fmla="*/ 4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" h="168">
                <a:moveTo>
                  <a:pt x="4" y="112"/>
                </a:moveTo>
                <a:cubicBezTo>
                  <a:pt x="2" y="112"/>
                  <a:pt x="0" y="114"/>
                  <a:pt x="0" y="116"/>
                </a:cubicBezTo>
                <a:cubicBezTo>
                  <a:pt x="0" y="118"/>
                  <a:pt x="2" y="120"/>
                  <a:pt x="4" y="120"/>
                </a:cubicBezTo>
                <a:cubicBezTo>
                  <a:pt x="6" y="120"/>
                  <a:pt x="8" y="118"/>
                  <a:pt x="8" y="116"/>
                </a:cubicBezTo>
                <a:cubicBezTo>
                  <a:pt x="8" y="114"/>
                  <a:pt x="6" y="112"/>
                  <a:pt x="4" y="112"/>
                </a:cubicBezTo>
                <a:close/>
                <a:moveTo>
                  <a:pt x="4" y="128"/>
                </a:moveTo>
                <a:cubicBezTo>
                  <a:pt x="2" y="128"/>
                  <a:pt x="0" y="130"/>
                  <a:pt x="0" y="132"/>
                </a:cubicBezTo>
                <a:cubicBezTo>
                  <a:pt x="0" y="134"/>
                  <a:pt x="2" y="136"/>
                  <a:pt x="4" y="136"/>
                </a:cubicBezTo>
                <a:cubicBezTo>
                  <a:pt x="6" y="136"/>
                  <a:pt x="8" y="134"/>
                  <a:pt x="8" y="132"/>
                </a:cubicBezTo>
                <a:cubicBezTo>
                  <a:pt x="8" y="130"/>
                  <a:pt x="6" y="128"/>
                  <a:pt x="4" y="128"/>
                </a:cubicBezTo>
                <a:close/>
                <a:moveTo>
                  <a:pt x="4" y="160"/>
                </a:moveTo>
                <a:cubicBezTo>
                  <a:pt x="2" y="160"/>
                  <a:pt x="0" y="162"/>
                  <a:pt x="0" y="164"/>
                </a:cubicBezTo>
                <a:cubicBezTo>
                  <a:pt x="0" y="166"/>
                  <a:pt x="2" y="168"/>
                  <a:pt x="4" y="168"/>
                </a:cubicBezTo>
                <a:cubicBezTo>
                  <a:pt x="6" y="168"/>
                  <a:pt x="8" y="166"/>
                  <a:pt x="8" y="164"/>
                </a:cubicBezTo>
                <a:cubicBezTo>
                  <a:pt x="8" y="162"/>
                  <a:pt x="6" y="160"/>
                  <a:pt x="4" y="160"/>
                </a:cubicBezTo>
                <a:close/>
                <a:moveTo>
                  <a:pt x="4" y="144"/>
                </a:moveTo>
                <a:cubicBezTo>
                  <a:pt x="2" y="144"/>
                  <a:pt x="0" y="146"/>
                  <a:pt x="0" y="148"/>
                </a:cubicBezTo>
                <a:cubicBezTo>
                  <a:pt x="0" y="150"/>
                  <a:pt x="2" y="152"/>
                  <a:pt x="4" y="152"/>
                </a:cubicBezTo>
                <a:cubicBezTo>
                  <a:pt x="6" y="152"/>
                  <a:pt x="8" y="150"/>
                  <a:pt x="8" y="148"/>
                </a:cubicBezTo>
                <a:cubicBezTo>
                  <a:pt x="8" y="146"/>
                  <a:pt x="6" y="144"/>
                  <a:pt x="4" y="144"/>
                </a:cubicBezTo>
                <a:close/>
                <a:moveTo>
                  <a:pt x="4" y="8"/>
                </a:move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  <a:moveTo>
                  <a:pt x="4" y="96"/>
                </a:moveTo>
                <a:cubicBezTo>
                  <a:pt x="2" y="96"/>
                  <a:pt x="0" y="98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6" y="104"/>
                  <a:pt x="8" y="102"/>
                  <a:pt x="8" y="100"/>
                </a:cubicBezTo>
                <a:cubicBezTo>
                  <a:pt x="8" y="98"/>
                  <a:pt x="6" y="96"/>
                  <a:pt x="4" y="96"/>
                </a:cubicBezTo>
                <a:close/>
                <a:moveTo>
                  <a:pt x="4" y="80"/>
                </a:moveTo>
                <a:cubicBezTo>
                  <a:pt x="2" y="80"/>
                  <a:pt x="0" y="82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6" y="88"/>
                  <a:pt x="8" y="86"/>
                  <a:pt x="8" y="84"/>
                </a:cubicBezTo>
                <a:cubicBezTo>
                  <a:pt x="8" y="82"/>
                  <a:pt x="6" y="80"/>
                  <a:pt x="4" y="80"/>
                </a:cubicBezTo>
                <a:close/>
                <a:moveTo>
                  <a:pt x="4" y="32"/>
                </a:moveTo>
                <a:cubicBezTo>
                  <a:pt x="2" y="32"/>
                  <a:pt x="0" y="34"/>
                  <a:pt x="0" y="36"/>
                </a:cubicBezTo>
                <a:cubicBezTo>
                  <a:pt x="0" y="38"/>
                  <a:pt x="2" y="40"/>
                  <a:pt x="4" y="40"/>
                </a:cubicBezTo>
                <a:cubicBezTo>
                  <a:pt x="6" y="40"/>
                  <a:pt x="8" y="38"/>
                  <a:pt x="8" y="36"/>
                </a:cubicBezTo>
                <a:cubicBezTo>
                  <a:pt x="8" y="34"/>
                  <a:pt x="6" y="32"/>
                  <a:pt x="4" y="32"/>
                </a:cubicBezTo>
                <a:close/>
                <a:moveTo>
                  <a:pt x="4" y="16"/>
                </a:moveTo>
                <a:cubicBezTo>
                  <a:pt x="2" y="16"/>
                  <a:pt x="0" y="18"/>
                  <a:pt x="0" y="20"/>
                </a:cubicBezTo>
                <a:cubicBezTo>
                  <a:pt x="0" y="22"/>
                  <a:pt x="2" y="24"/>
                  <a:pt x="4" y="24"/>
                </a:cubicBezTo>
                <a:cubicBezTo>
                  <a:pt x="6" y="24"/>
                  <a:pt x="8" y="22"/>
                  <a:pt x="8" y="20"/>
                </a:cubicBezTo>
                <a:cubicBezTo>
                  <a:pt x="8" y="18"/>
                  <a:pt x="6" y="16"/>
                  <a:pt x="4" y="16"/>
                </a:cubicBezTo>
                <a:close/>
                <a:moveTo>
                  <a:pt x="4" y="64"/>
                </a:moveTo>
                <a:cubicBezTo>
                  <a:pt x="2" y="64"/>
                  <a:pt x="0" y="66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6" y="72"/>
                  <a:pt x="8" y="70"/>
                  <a:pt x="8" y="68"/>
                </a:cubicBezTo>
                <a:cubicBezTo>
                  <a:pt x="8" y="66"/>
                  <a:pt x="6" y="64"/>
                  <a:pt x="4" y="64"/>
                </a:cubicBezTo>
                <a:close/>
                <a:moveTo>
                  <a:pt x="4" y="48"/>
                </a:moveTo>
                <a:cubicBezTo>
                  <a:pt x="2" y="48"/>
                  <a:pt x="0" y="50"/>
                  <a:pt x="0" y="52"/>
                </a:cubicBezTo>
                <a:cubicBezTo>
                  <a:pt x="0" y="54"/>
                  <a:pt x="2" y="56"/>
                  <a:pt x="4" y="56"/>
                </a:cubicBezTo>
                <a:cubicBezTo>
                  <a:pt x="6" y="56"/>
                  <a:pt x="8" y="54"/>
                  <a:pt x="8" y="52"/>
                </a:cubicBezTo>
                <a:cubicBezTo>
                  <a:pt x="8" y="50"/>
                  <a:pt x="6" y="48"/>
                  <a:pt x="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41"/>
          <p:cNvSpPr>
            <a:spLocks noEditPoints="1"/>
          </p:cNvSpPr>
          <p:nvPr/>
        </p:nvSpPr>
        <p:spPr bwMode="auto">
          <a:xfrm>
            <a:off x="1026695" y="2438400"/>
            <a:ext cx="2226392" cy="2183694"/>
          </a:xfrm>
          <a:custGeom>
            <a:avLst/>
            <a:gdLst>
              <a:gd name="T0" fmla="*/ 514 w 548"/>
              <a:gd name="T1" fmla="*/ 163 h 537"/>
              <a:gd name="T2" fmla="*/ 314 w 548"/>
              <a:gd name="T3" fmla="*/ 17 h 537"/>
              <a:gd name="T4" fmla="*/ 234 w 548"/>
              <a:gd name="T5" fmla="*/ 17 h 537"/>
              <a:gd name="T6" fmla="*/ 34 w 548"/>
              <a:gd name="T7" fmla="*/ 163 h 537"/>
              <a:gd name="T8" fmla="*/ 9 w 548"/>
              <a:gd name="T9" fmla="*/ 239 h 537"/>
              <a:gd name="T10" fmla="*/ 85 w 548"/>
              <a:gd name="T11" fmla="*/ 474 h 537"/>
              <a:gd name="T12" fmla="*/ 150 w 548"/>
              <a:gd name="T13" fmla="*/ 521 h 537"/>
              <a:gd name="T14" fmla="*/ 258 w 548"/>
              <a:gd name="T15" fmla="*/ 521 h 537"/>
              <a:gd name="T16" fmla="*/ 274 w 548"/>
              <a:gd name="T17" fmla="*/ 537 h 537"/>
              <a:gd name="T18" fmla="*/ 290 w 548"/>
              <a:gd name="T19" fmla="*/ 521 h 537"/>
              <a:gd name="T20" fmla="*/ 398 w 548"/>
              <a:gd name="T21" fmla="*/ 521 h 537"/>
              <a:gd name="T22" fmla="*/ 463 w 548"/>
              <a:gd name="T23" fmla="*/ 474 h 537"/>
              <a:gd name="T24" fmla="*/ 539 w 548"/>
              <a:gd name="T25" fmla="*/ 239 h 537"/>
              <a:gd name="T26" fmla="*/ 514 w 548"/>
              <a:gd name="T27" fmla="*/ 163 h 537"/>
              <a:gd name="T28" fmla="*/ 274 w 548"/>
              <a:gd name="T29" fmla="*/ 533 h 537"/>
              <a:gd name="T30" fmla="*/ 262 w 548"/>
              <a:gd name="T31" fmla="*/ 521 h 537"/>
              <a:gd name="T32" fmla="*/ 274 w 548"/>
              <a:gd name="T33" fmla="*/ 510 h 537"/>
              <a:gd name="T34" fmla="*/ 286 w 548"/>
              <a:gd name="T35" fmla="*/ 521 h 537"/>
              <a:gd name="T36" fmla="*/ 274 w 548"/>
              <a:gd name="T37" fmla="*/ 533 h 537"/>
              <a:gd name="T38" fmla="*/ 443 w 548"/>
              <a:gd name="T39" fmla="*/ 447 h 537"/>
              <a:gd name="T40" fmla="*/ 378 w 548"/>
              <a:gd name="T41" fmla="*/ 494 h 537"/>
              <a:gd name="T42" fmla="*/ 170 w 548"/>
              <a:gd name="T43" fmla="*/ 494 h 537"/>
              <a:gd name="T44" fmla="*/ 105 w 548"/>
              <a:gd name="T45" fmla="*/ 447 h 537"/>
              <a:gd name="T46" fmla="*/ 52 w 548"/>
              <a:gd name="T47" fmla="*/ 283 h 537"/>
              <a:gd name="T48" fmla="*/ 496 w 548"/>
              <a:gd name="T49" fmla="*/ 283 h 537"/>
              <a:gd name="T50" fmla="*/ 443 w 548"/>
              <a:gd name="T51" fmla="*/ 44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8" h="537">
                <a:moveTo>
                  <a:pt x="514" y="163"/>
                </a:moveTo>
                <a:cubicBezTo>
                  <a:pt x="314" y="17"/>
                  <a:pt x="314" y="17"/>
                  <a:pt x="314" y="17"/>
                </a:cubicBezTo>
                <a:cubicBezTo>
                  <a:pt x="290" y="0"/>
                  <a:pt x="258" y="0"/>
                  <a:pt x="234" y="17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10" y="180"/>
                  <a:pt x="0" y="211"/>
                  <a:pt x="9" y="239"/>
                </a:cubicBezTo>
                <a:cubicBezTo>
                  <a:pt x="85" y="474"/>
                  <a:pt x="85" y="474"/>
                  <a:pt x="85" y="474"/>
                </a:cubicBezTo>
                <a:cubicBezTo>
                  <a:pt x="95" y="503"/>
                  <a:pt x="121" y="521"/>
                  <a:pt x="150" y="521"/>
                </a:cubicBezTo>
                <a:cubicBezTo>
                  <a:pt x="258" y="521"/>
                  <a:pt x="258" y="521"/>
                  <a:pt x="258" y="521"/>
                </a:cubicBezTo>
                <a:cubicBezTo>
                  <a:pt x="258" y="530"/>
                  <a:pt x="265" y="537"/>
                  <a:pt x="274" y="537"/>
                </a:cubicBezTo>
                <a:cubicBezTo>
                  <a:pt x="283" y="537"/>
                  <a:pt x="290" y="530"/>
                  <a:pt x="290" y="521"/>
                </a:cubicBezTo>
                <a:cubicBezTo>
                  <a:pt x="398" y="521"/>
                  <a:pt x="398" y="521"/>
                  <a:pt x="398" y="521"/>
                </a:cubicBezTo>
                <a:cubicBezTo>
                  <a:pt x="427" y="521"/>
                  <a:pt x="454" y="503"/>
                  <a:pt x="463" y="474"/>
                </a:cubicBezTo>
                <a:cubicBezTo>
                  <a:pt x="539" y="239"/>
                  <a:pt x="539" y="239"/>
                  <a:pt x="539" y="239"/>
                </a:cubicBezTo>
                <a:cubicBezTo>
                  <a:pt x="548" y="211"/>
                  <a:pt x="538" y="180"/>
                  <a:pt x="514" y="163"/>
                </a:cubicBezTo>
                <a:close/>
                <a:moveTo>
                  <a:pt x="274" y="533"/>
                </a:moveTo>
                <a:cubicBezTo>
                  <a:pt x="268" y="533"/>
                  <a:pt x="262" y="528"/>
                  <a:pt x="262" y="521"/>
                </a:cubicBezTo>
                <a:cubicBezTo>
                  <a:pt x="262" y="515"/>
                  <a:pt x="268" y="510"/>
                  <a:pt x="274" y="510"/>
                </a:cubicBezTo>
                <a:cubicBezTo>
                  <a:pt x="280" y="510"/>
                  <a:pt x="286" y="515"/>
                  <a:pt x="286" y="521"/>
                </a:cubicBezTo>
                <a:cubicBezTo>
                  <a:pt x="286" y="528"/>
                  <a:pt x="280" y="533"/>
                  <a:pt x="274" y="533"/>
                </a:cubicBezTo>
                <a:close/>
                <a:moveTo>
                  <a:pt x="443" y="447"/>
                </a:moveTo>
                <a:cubicBezTo>
                  <a:pt x="434" y="475"/>
                  <a:pt x="407" y="494"/>
                  <a:pt x="378" y="494"/>
                </a:cubicBezTo>
                <a:cubicBezTo>
                  <a:pt x="170" y="494"/>
                  <a:pt x="170" y="494"/>
                  <a:pt x="170" y="494"/>
                </a:cubicBezTo>
                <a:cubicBezTo>
                  <a:pt x="141" y="494"/>
                  <a:pt x="115" y="475"/>
                  <a:pt x="105" y="447"/>
                </a:cubicBezTo>
                <a:cubicBezTo>
                  <a:pt x="52" y="283"/>
                  <a:pt x="52" y="283"/>
                  <a:pt x="52" y="283"/>
                </a:cubicBezTo>
                <a:cubicBezTo>
                  <a:pt x="496" y="283"/>
                  <a:pt x="496" y="283"/>
                  <a:pt x="496" y="283"/>
                </a:cubicBezTo>
                <a:lnTo>
                  <a:pt x="443" y="447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44"/>
          <p:cNvSpPr>
            <a:spLocks noEditPoints="1"/>
          </p:cNvSpPr>
          <p:nvPr/>
        </p:nvSpPr>
        <p:spPr bwMode="auto">
          <a:xfrm>
            <a:off x="8840415" y="2438400"/>
            <a:ext cx="2226392" cy="2183694"/>
          </a:xfrm>
          <a:custGeom>
            <a:avLst/>
            <a:gdLst>
              <a:gd name="T0" fmla="*/ 514 w 548"/>
              <a:gd name="T1" fmla="*/ 163 h 537"/>
              <a:gd name="T2" fmla="*/ 314 w 548"/>
              <a:gd name="T3" fmla="*/ 17 h 537"/>
              <a:gd name="T4" fmla="*/ 234 w 548"/>
              <a:gd name="T5" fmla="*/ 17 h 537"/>
              <a:gd name="T6" fmla="*/ 34 w 548"/>
              <a:gd name="T7" fmla="*/ 163 h 537"/>
              <a:gd name="T8" fmla="*/ 9 w 548"/>
              <a:gd name="T9" fmla="*/ 239 h 537"/>
              <a:gd name="T10" fmla="*/ 85 w 548"/>
              <a:gd name="T11" fmla="*/ 474 h 537"/>
              <a:gd name="T12" fmla="*/ 150 w 548"/>
              <a:gd name="T13" fmla="*/ 521 h 537"/>
              <a:gd name="T14" fmla="*/ 258 w 548"/>
              <a:gd name="T15" fmla="*/ 521 h 537"/>
              <a:gd name="T16" fmla="*/ 274 w 548"/>
              <a:gd name="T17" fmla="*/ 537 h 537"/>
              <a:gd name="T18" fmla="*/ 290 w 548"/>
              <a:gd name="T19" fmla="*/ 521 h 537"/>
              <a:gd name="T20" fmla="*/ 398 w 548"/>
              <a:gd name="T21" fmla="*/ 521 h 537"/>
              <a:gd name="T22" fmla="*/ 463 w 548"/>
              <a:gd name="T23" fmla="*/ 474 h 537"/>
              <a:gd name="T24" fmla="*/ 539 w 548"/>
              <a:gd name="T25" fmla="*/ 239 h 537"/>
              <a:gd name="T26" fmla="*/ 514 w 548"/>
              <a:gd name="T27" fmla="*/ 163 h 537"/>
              <a:gd name="T28" fmla="*/ 274 w 548"/>
              <a:gd name="T29" fmla="*/ 533 h 537"/>
              <a:gd name="T30" fmla="*/ 262 w 548"/>
              <a:gd name="T31" fmla="*/ 521 h 537"/>
              <a:gd name="T32" fmla="*/ 274 w 548"/>
              <a:gd name="T33" fmla="*/ 510 h 537"/>
              <a:gd name="T34" fmla="*/ 286 w 548"/>
              <a:gd name="T35" fmla="*/ 521 h 537"/>
              <a:gd name="T36" fmla="*/ 274 w 548"/>
              <a:gd name="T37" fmla="*/ 533 h 537"/>
              <a:gd name="T38" fmla="*/ 443 w 548"/>
              <a:gd name="T39" fmla="*/ 447 h 537"/>
              <a:gd name="T40" fmla="*/ 378 w 548"/>
              <a:gd name="T41" fmla="*/ 494 h 537"/>
              <a:gd name="T42" fmla="*/ 170 w 548"/>
              <a:gd name="T43" fmla="*/ 494 h 537"/>
              <a:gd name="T44" fmla="*/ 105 w 548"/>
              <a:gd name="T45" fmla="*/ 447 h 537"/>
              <a:gd name="T46" fmla="*/ 52 w 548"/>
              <a:gd name="T47" fmla="*/ 283 h 537"/>
              <a:gd name="T48" fmla="*/ 496 w 548"/>
              <a:gd name="T49" fmla="*/ 283 h 537"/>
              <a:gd name="T50" fmla="*/ 443 w 548"/>
              <a:gd name="T51" fmla="*/ 44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8" h="537">
                <a:moveTo>
                  <a:pt x="514" y="163"/>
                </a:moveTo>
                <a:cubicBezTo>
                  <a:pt x="314" y="17"/>
                  <a:pt x="314" y="17"/>
                  <a:pt x="314" y="17"/>
                </a:cubicBezTo>
                <a:cubicBezTo>
                  <a:pt x="290" y="0"/>
                  <a:pt x="258" y="0"/>
                  <a:pt x="234" y="17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10" y="180"/>
                  <a:pt x="0" y="211"/>
                  <a:pt x="9" y="239"/>
                </a:cubicBezTo>
                <a:cubicBezTo>
                  <a:pt x="85" y="474"/>
                  <a:pt x="85" y="474"/>
                  <a:pt x="85" y="474"/>
                </a:cubicBezTo>
                <a:cubicBezTo>
                  <a:pt x="95" y="503"/>
                  <a:pt x="121" y="521"/>
                  <a:pt x="150" y="521"/>
                </a:cubicBezTo>
                <a:cubicBezTo>
                  <a:pt x="258" y="521"/>
                  <a:pt x="258" y="521"/>
                  <a:pt x="258" y="521"/>
                </a:cubicBezTo>
                <a:cubicBezTo>
                  <a:pt x="258" y="530"/>
                  <a:pt x="265" y="537"/>
                  <a:pt x="274" y="537"/>
                </a:cubicBezTo>
                <a:cubicBezTo>
                  <a:pt x="283" y="537"/>
                  <a:pt x="290" y="530"/>
                  <a:pt x="290" y="521"/>
                </a:cubicBezTo>
                <a:cubicBezTo>
                  <a:pt x="398" y="521"/>
                  <a:pt x="398" y="521"/>
                  <a:pt x="398" y="521"/>
                </a:cubicBezTo>
                <a:cubicBezTo>
                  <a:pt x="427" y="521"/>
                  <a:pt x="453" y="503"/>
                  <a:pt x="463" y="474"/>
                </a:cubicBezTo>
                <a:cubicBezTo>
                  <a:pt x="539" y="239"/>
                  <a:pt x="539" y="239"/>
                  <a:pt x="539" y="239"/>
                </a:cubicBezTo>
                <a:cubicBezTo>
                  <a:pt x="548" y="211"/>
                  <a:pt x="538" y="180"/>
                  <a:pt x="514" y="163"/>
                </a:cubicBezTo>
                <a:close/>
                <a:moveTo>
                  <a:pt x="274" y="533"/>
                </a:moveTo>
                <a:cubicBezTo>
                  <a:pt x="268" y="533"/>
                  <a:pt x="262" y="528"/>
                  <a:pt x="262" y="521"/>
                </a:cubicBezTo>
                <a:cubicBezTo>
                  <a:pt x="262" y="515"/>
                  <a:pt x="268" y="510"/>
                  <a:pt x="274" y="510"/>
                </a:cubicBezTo>
                <a:cubicBezTo>
                  <a:pt x="280" y="510"/>
                  <a:pt x="286" y="515"/>
                  <a:pt x="286" y="521"/>
                </a:cubicBezTo>
                <a:cubicBezTo>
                  <a:pt x="286" y="528"/>
                  <a:pt x="280" y="533"/>
                  <a:pt x="274" y="533"/>
                </a:cubicBezTo>
                <a:close/>
                <a:moveTo>
                  <a:pt x="443" y="447"/>
                </a:moveTo>
                <a:cubicBezTo>
                  <a:pt x="433" y="475"/>
                  <a:pt x="407" y="494"/>
                  <a:pt x="378" y="494"/>
                </a:cubicBezTo>
                <a:cubicBezTo>
                  <a:pt x="170" y="494"/>
                  <a:pt x="170" y="494"/>
                  <a:pt x="170" y="494"/>
                </a:cubicBezTo>
                <a:cubicBezTo>
                  <a:pt x="141" y="494"/>
                  <a:pt x="114" y="475"/>
                  <a:pt x="105" y="447"/>
                </a:cubicBezTo>
                <a:cubicBezTo>
                  <a:pt x="52" y="283"/>
                  <a:pt x="52" y="283"/>
                  <a:pt x="52" y="283"/>
                </a:cubicBezTo>
                <a:cubicBezTo>
                  <a:pt x="496" y="283"/>
                  <a:pt x="496" y="283"/>
                  <a:pt x="496" y="283"/>
                </a:cubicBezTo>
                <a:lnTo>
                  <a:pt x="443" y="447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45"/>
          <p:cNvSpPr>
            <a:spLocks noEditPoints="1"/>
          </p:cNvSpPr>
          <p:nvPr/>
        </p:nvSpPr>
        <p:spPr bwMode="auto">
          <a:xfrm>
            <a:off x="9651305" y="2857245"/>
            <a:ext cx="601837" cy="512375"/>
          </a:xfrm>
          <a:custGeom>
            <a:avLst/>
            <a:gdLst>
              <a:gd name="T0" fmla="*/ 53 w 148"/>
              <a:gd name="T1" fmla="*/ 82 h 126"/>
              <a:gd name="T2" fmla="*/ 53 w 148"/>
              <a:gd name="T3" fmla="*/ 126 h 126"/>
              <a:gd name="T4" fmla="*/ 86 w 148"/>
              <a:gd name="T5" fmla="*/ 126 h 126"/>
              <a:gd name="T6" fmla="*/ 86 w 148"/>
              <a:gd name="T7" fmla="*/ 86 h 126"/>
              <a:gd name="T8" fmla="*/ 72 w 148"/>
              <a:gd name="T9" fmla="*/ 100 h 126"/>
              <a:gd name="T10" fmla="*/ 53 w 148"/>
              <a:gd name="T11" fmla="*/ 82 h 126"/>
              <a:gd name="T12" fmla="*/ 7 w 148"/>
              <a:gd name="T13" fmla="*/ 120 h 126"/>
              <a:gd name="T14" fmla="*/ 12 w 148"/>
              <a:gd name="T15" fmla="*/ 126 h 126"/>
              <a:gd name="T16" fmla="*/ 40 w 148"/>
              <a:gd name="T17" fmla="*/ 126 h 126"/>
              <a:gd name="T18" fmla="*/ 40 w 148"/>
              <a:gd name="T19" fmla="*/ 68 h 126"/>
              <a:gd name="T20" fmla="*/ 7 w 148"/>
              <a:gd name="T21" fmla="*/ 101 h 126"/>
              <a:gd name="T22" fmla="*/ 7 w 148"/>
              <a:gd name="T23" fmla="*/ 120 h 126"/>
              <a:gd name="T24" fmla="*/ 99 w 148"/>
              <a:gd name="T25" fmla="*/ 73 h 126"/>
              <a:gd name="T26" fmla="*/ 99 w 148"/>
              <a:gd name="T27" fmla="*/ 126 h 126"/>
              <a:gd name="T28" fmla="*/ 126 w 148"/>
              <a:gd name="T29" fmla="*/ 126 h 126"/>
              <a:gd name="T30" fmla="*/ 132 w 148"/>
              <a:gd name="T31" fmla="*/ 120 h 126"/>
              <a:gd name="T32" fmla="*/ 132 w 148"/>
              <a:gd name="T33" fmla="*/ 40 h 126"/>
              <a:gd name="T34" fmla="*/ 104 w 148"/>
              <a:gd name="T35" fmla="*/ 69 h 126"/>
              <a:gd name="T36" fmla="*/ 99 w 148"/>
              <a:gd name="T37" fmla="*/ 73 h 126"/>
              <a:gd name="T38" fmla="*/ 119 w 148"/>
              <a:gd name="T39" fmla="*/ 3 h 126"/>
              <a:gd name="T40" fmla="*/ 114 w 148"/>
              <a:gd name="T41" fmla="*/ 9 h 126"/>
              <a:gd name="T42" fmla="*/ 120 w 148"/>
              <a:gd name="T43" fmla="*/ 15 h 126"/>
              <a:gd name="T44" fmla="*/ 126 w 148"/>
              <a:gd name="T45" fmla="*/ 14 h 126"/>
              <a:gd name="T46" fmla="*/ 72 w 148"/>
              <a:gd name="T47" fmla="*/ 68 h 126"/>
              <a:gd name="T48" fmla="*/ 40 w 148"/>
              <a:gd name="T49" fmla="*/ 37 h 126"/>
              <a:gd name="T50" fmla="*/ 3 w 148"/>
              <a:gd name="T51" fmla="*/ 74 h 126"/>
              <a:gd name="T52" fmla="*/ 3 w 148"/>
              <a:gd name="T53" fmla="*/ 82 h 126"/>
              <a:gd name="T54" fmla="*/ 11 w 148"/>
              <a:gd name="T55" fmla="*/ 82 h 126"/>
              <a:gd name="T56" fmla="*/ 40 w 148"/>
              <a:gd name="T57" fmla="*/ 53 h 126"/>
              <a:gd name="T58" fmla="*/ 72 w 148"/>
              <a:gd name="T59" fmla="*/ 85 h 126"/>
              <a:gd name="T60" fmla="*/ 135 w 148"/>
              <a:gd name="T61" fmla="*/ 22 h 126"/>
              <a:gd name="T62" fmla="*/ 134 w 148"/>
              <a:gd name="T63" fmla="*/ 29 h 126"/>
              <a:gd name="T64" fmla="*/ 139 w 148"/>
              <a:gd name="T65" fmla="*/ 35 h 126"/>
              <a:gd name="T66" fmla="*/ 140 w 148"/>
              <a:gd name="T67" fmla="*/ 35 h 126"/>
              <a:gd name="T68" fmla="*/ 146 w 148"/>
              <a:gd name="T69" fmla="*/ 30 h 126"/>
              <a:gd name="T70" fmla="*/ 148 w 148"/>
              <a:gd name="T71" fmla="*/ 0 h 126"/>
              <a:gd name="T72" fmla="*/ 119 w 148"/>
              <a:gd name="T73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8" h="126">
                <a:moveTo>
                  <a:pt x="53" y="82"/>
                </a:moveTo>
                <a:cubicBezTo>
                  <a:pt x="53" y="126"/>
                  <a:pt x="53" y="126"/>
                  <a:pt x="53" y="126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86" y="86"/>
                  <a:pt x="86" y="86"/>
                  <a:pt x="86" y="86"/>
                </a:cubicBezTo>
                <a:cubicBezTo>
                  <a:pt x="72" y="100"/>
                  <a:pt x="72" y="100"/>
                  <a:pt x="72" y="100"/>
                </a:cubicBezTo>
                <a:lnTo>
                  <a:pt x="53" y="82"/>
                </a:lnTo>
                <a:close/>
                <a:moveTo>
                  <a:pt x="7" y="120"/>
                </a:moveTo>
                <a:cubicBezTo>
                  <a:pt x="7" y="123"/>
                  <a:pt x="9" y="126"/>
                  <a:pt x="12" y="126"/>
                </a:cubicBezTo>
                <a:cubicBezTo>
                  <a:pt x="40" y="126"/>
                  <a:pt x="40" y="126"/>
                  <a:pt x="40" y="126"/>
                </a:cubicBezTo>
                <a:cubicBezTo>
                  <a:pt x="40" y="68"/>
                  <a:pt x="40" y="68"/>
                  <a:pt x="40" y="68"/>
                </a:cubicBezTo>
                <a:cubicBezTo>
                  <a:pt x="7" y="101"/>
                  <a:pt x="7" y="101"/>
                  <a:pt x="7" y="101"/>
                </a:cubicBezTo>
                <a:lnTo>
                  <a:pt x="7" y="120"/>
                </a:lnTo>
                <a:close/>
                <a:moveTo>
                  <a:pt x="99" y="73"/>
                </a:moveTo>
                <a:cubicBezTo>
                  <a:pt x="99" y="126"/>
                  <a:pt x="99" y="126"/>
                  <a:pt x="99" y="12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9" y="126"/>
                  <a:pt x="132" y="123"/>
                  <a:pt x="132" y="120"/>
                </a:cubicBezTo>
                <a:cubicBezTo>
                  <a:pt x="132" y="40"/>
                  <a:pt x="132" y="40"/>
                  <a:pt x="132" y="40"/>
                </a:cubicBezTo>
                <a:cubicBezTo>
                  <a:pt x="104" y="69"/>
                  <a:pt x="104" y="69"/>
                  <a:pt x="104" y="69"/>
                </a:cubicBezTo>
                <a:lnTo>
                  <a:pt x="99" y="73"/>
                </a:lnTo>
                <a:close/>
                <a:moveTo>
                  <a:pt x="119" y="3"/>
                </a:moveTo>
                <a:cubicBezTo>
                  <a:pt x="116" y="3"/>
                  <a:pt x="113" y="6"/>
                  <a:pt x="114" y="9"/>
                </a:cubicBezTo>
                <a:cubicBezTo>
                  <a:pt x="114" y="12"/>
                  <a:pt x="117" y="15"/>
                  <a:pt x="120" y="15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72" y="68"/>
                  <a:pt x="72" y="68"/>
                  <a:pt x="72" y="68"/>
                </a:cubicBezTo>
                <a:cubicBezTo>
                  <a:pt x="40" y="37"/>
                  <a:pt x="40" y="37"/>
                  <a:pt x="40" y="37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6"/>
                  <a:pt x="0" y="80"/>
                  <a:pt x="3" y="82"/>
                </a:cubicBezTo>
                <a:cubicBezTo>
                  <a:pt x="5" y="84"/>
                  <a:pt x="9" y="84"/>
                  <a:pt x="11" y="82"/>
                </a:cubicBezTo>
                <a:cubicBezTo>
                  <a:pt x="40" y="53"/>
                  <a:pt x="40" y="53"/>
                  <a:pt x="40" y="53"/>
                </a:cubicBezTo>
                <a:cubicBezTo>
                  <a:pt x="72" y="85"/>
                  <a:pt x="72" y="85"/>
                  <a:pt x="72" y="85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4" y="32"/>
                  <a:pt x="136" y="35"/>
                  <a:pt x="139" y="35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43" y="35"/>
                  <a:pt x="146" y="33"/>
                  <a:pt x="146" y="30"/>
                </a:cubicBezTo>
                <a:cubicBezTo>
                  <a:pt x="148" y="0"/>
                  <a:pt x="148" y="0"/>
                  <a:pt x="148" y="0"/>
                </a:cubicBezTo>
                <a:lnTo>
                  <a:pt x="119" y="3"/>
                </a:lnTo>
                <a:close/>
              </a:path>
            </a:pathLst>
          </a:custGeom>
          <a:solidFill>
            <a:srgbClr val="36857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48"/>
          <p:cNvSpPr>
            <a:spLocks noEditPoints="1"/>
          </p:cNvSpPr>
          <p:nvPr/>
        </p:nvSpPr>
        <p:spPr bwMode="auto">
          <a:xfrm>
            <a:off x="1913184" y="2784049"/>
            <a:ext cx="455444" cy="658768"/>
          </a:xfrm>
          <a:custGeom>
            <a:avLst/>
            <a:gdLst>
              <a:gd name="T0" fmla="*/ 32 w 112"/>
              <a:gd name="T1" fmla="*/ 140 h 162"/>
              <a:gd name="T2" fmla="*/ 34 w 112"/>
              <a:gd name="T3" fmla="*/ 149 h 162"/>
              <a:gd name="T4" fmla="*/ 41 w 112"/>
              <a:gd name="T5" fmla="*/ 153 h 162"/>
              <a:gd name="T6" fmla="*/ 42 w 112"/>
              <a:gd name="T7" fmla="*/ 158 h 162"/>
              <a:gd name="T8" fmla="*/ 56 w 112"/>
              <a:gd name="T9" fmla="*/ 162 h 162"/>
              <a:gd name="T10" fmla="*/ 70 w 112"/>
              <a:gd name="T11" fmla="*/ 158 h 162"/>
              <a:gd name="T12" fmla="*/ 71 w 112"/>
              <a:gd name="T13" fmla="*/ 153 h 162"/>
              <a:gd name="T14" fmla="*/ 78 w 112"/>
              <a:gd name="T15" fmla="*/ 149 h 162"/>
              <a:gd name="T16" fmla="*/ 80 w 112"/>
              <a:gd name="T17" fmla="*/ 140 h 162"/>
              <a:gd name="T18" fmla="*/ 56 w 112"/>
              <a:gd name="T19" fmla="*/ 144 h 162"/>
              <a:gd name="T20" fmla="*/ 32 w 112"/>
              <a:gd name="T21" fmla="*/ 140 h 162"/>
              <a:gd name="T22" fmla="*/ 30 w 112"/>
              <a:gd name="T23" fmla="*/ 125 h 162"/>
              <a:gd name="T24" fmla="*/ 31 w 112"/>
              <a:gd name="T25" fmla="*/ 133 h 162"/>
              <a:gd name="T26" fmla="*/ 56 w 112"/>
              <a:gd name="T27" fmla="*/ 137 h 162"/>
              <a:gd name="T28" fmla="*/ 81 w 112"/>
              <a:gd name="T29" fmla="*/ 133 h 162"/>
              <a:gd name="T30" fmla="*/ 82 w 112"/>
              <a:gd name="T31" fmla="*/ 125 h 162"/>
              <a:gd name="T32" fmla="*/ 56 w 112"/>
              <a:gd name="T33" fmla="*/ 129 h 162"/>
              <a:gd name="T34" fmla="*/ 30 w 112"/>
              <a:gd name="T35" fmla="*/ 125 h 162"/>
              <a:gd name="T36" fmla="*/ 56 w 112"/>
              <a:gd name="T37" fmla="*/ 0 h 162"/>
              <a:gd name="T38" fmla="*/ 0 w 112"/>
              <a:gd name="T39" fmla="*/ 56 h 162"/>
              <a:gd name="T40" fmla="*/ 27 w 112"/>
              <a:gd name="T41" fmla="*/ 103 h 162"/>
              <a:gd name="T42" fmla="*/ 29 w 112"/>
              <a:gd name="T43" fmla="*/ 117 h 162"/>
              <a:gd name="T44" fmla="*/ 56 w 112"/>
              <a:gd name="T45" fmla="*/ 123 h 162"/>
              <a:gd name="T46" fmla="*/ 83 w 112"/>
              <a:gd name="T47" fmla="*/ 117 h 162"/>
              <a:gd name="T48" fmla="*/ 85 w 112"/>
              <a:gd name="T49" fmla="*/ 103 h 162"/>
              <a:gd name="T50" fmla="*/ 112 w 112"/>
              <a:gd name="T51" fmla="*/ 56 h 162"/>
              <a:gd name="T52" fmla="*/ 56 w 112"/>
              <a:gd name="T53" fmla="*/ 0 h 162"/>
              <a:gd name="T54" fmla="*/ 77 w 112"/>
              <a:gd name="T55" fmla="*/ 97 h 162"/>
              <a:gd name="T56" fmla="*/ 75 w 112"/>
              <a:gd name="T57" fmla="*/ 110 h 162"/>
              <a:gd name="T58" fmla="*/ 56 w 112"/>
              <a:gd name="T59" fmla="*/ 113 h 162"/>
              <a:gd name="T60" fmla="*/ 37 w 112"/>
              <a:gd name="T61" fmla="*/ 110 h 162"/>
              <a:gd name="T62" fmla="*/ 35 w 112"/>
              <a:gd name="T63" fmla="*/ 97 h 162"/>
              <a:gd name="T64" fmla="*/ 10 w 112"/>
              <a:gd name="T65" fmla="*/ 56 h 162"/>
              <a:gd name="T66" fmla="*/ 56 w 112"/>
              <a:gd name="T67" fmla="*/ 10 h 162"/>
              <a:gd name="T68" fmla="*/ 102 w 112"/>
              <a:gd name="T69" fmla="*/ 56 h 162"/>
              <a:gd name="T70" fmla="*/ 77 w 112"/>
              <a:gd name="T71" fmla="*/ 97 h 162"/>
              <a:gd name="T72" fmla="*/ 68 w 112"/>
              <a:gd name="T73" fmla="*/ 76 h 162"/>
              <a:gd name="T74" fmla="*/ 56 w 112"/>
              <a:gd name="T75" fmla="*/ 54 h 162"/>
              <a:gd name="T76" fmla="*/ 44 w 112"/>
              <a:gd name="T77" fmla="*/ 76 h 162"/>
              <a:gd name="T78" fmla="*/ 38 w 112"/>
              <a:gd name="T79" fmla="*/ 65 h 162"/>
              <a:gd name="T80" fmla="*/ 30 w 112"/>
              <a:gd name="T81" fmla="*/ 69 h 162"/>
              <a:gd name="T82" fmla="*/ 43 w 112"/>
              <a:gd name="T83" fmla="*/ 95 h 162"/>
              <a:gd name="T84" fmla="*/ 56 w 112"/>
              <a:gd name="T85" fmla="*/ 72 h 162"/>
              <a:gd name="T86" fmla="*/ 69 w 112"/>
              <a:gd name="T87" fmla="*/ 95 h 162"/>
              <a:gd name="T88" fmla="*/ 82 w 112"/>
              <a:gd name="T89" fmla="*/ 69 h 162"/>
              <a:gd name="T90" fmla="*/ 74 w 112"/>
              <a:gd name="T91" fmla="*/ 65 h 162"/>
              <a:gd name="T92" fmla="*/ 68 w 112"/>
              <a:gd name="T93" fmla="*/ 76 h 162"/>
              <a:gd name="T94" fmla="*/ 56 w 112"/>
              <a:gd name="T95" fmla="*/ 23 h 162"/>
              <a:gd name="T96" fmla="*/ 59 w 112"/>
              <a:gd name="T97" fmla="*/ 20 h 162"/>
              <a:gd name="T98" fmla="*/ 56 w 112"/>
              <a:gd name="T99" fmla="*/ 17 h 162"/>
              <a:gd name="T100" fmla="*/ 17 w 112"/>
              <a:gd name="T101" fmla="*/ 56 h 162"/>
              <a:gd name="T102" fmla="*/ 20 w 112"/>
              <a:gd name="T103" fmla="*/ 58 h 162"/>
              <a:gd name="T104" fmla="*/ 23 w 112"/>
              <a:gd name="T105" fmla="*/ 56 h 162"/>
              <a:gd name="T106" fmla="*/ 56 w 112"/>
              <a:gd name="T107" fmla="*/ 2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32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1"/>
                  <a:pt x="41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6" y="151"/>
                  <a:pt x="78" y="149"/>
                  <a:pt x="78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2" y="143"/>
                  <a:pt x="64" y="144"/>
                  <a:pt x="56" y="144"/>
                </a:cubicBezTo>
                <a:cubicBezTo>
                  <a:pt x="48" y="144"/>
                  <a:pt x="40" y="143"/>
                  <a:pt x="32" y="140"/>
                </a:cubicBezTo>
                <a:close/>
                <a:moveTo>
                  <a:pt x="30" y="125"/>
                </a:moveTo>
                <a:cubicBezTo>
                  <a:pt x="31" y="133"/>
                  <a:pt x="31" y="133"/>
                  <a:pt x="31" y="133"/>
                </a:cubicBezTo>
                <a:cubicBezTo>
                  <a:pt x="39" y="136"/>
                  <a:pt x="47" y="137"/>
                  <a:pt x="56" y="137"/>
                </a:cubicBezTo>
                <a:cubicBezTo>
                  <a:pt x="65" y="137"/>
                  <a:pt x="73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3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3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5" y="97"/>
                  <a:pt x="35" y="97"/>
                  <a:pt x="35" y="97"/>
                </a:cubicBezTo>
                <a:cubicBezTo>
                  <a:pt x="20" y="89"/>
                  <a:pt x="10" y="73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1" y="10"/>
                  <a:pt x="102" y="30"/>
                  <a:pt x="102" y="56"/>
                </a:cubicBezTo>
                <a:cubicBezTo>
                  <a:pt x="102" y="73"/>
                  <a:pt x="92" y="89"/>
                  <a:pt x="77" y="97"/>
                </a:cubicBezTo>
                <a:close/>
                <a:moveTo>
                  <a:pt x="68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8" y="65"/>
                  <a:pt x="38" y="65"/>
                  <a:pt x="38" y="65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5"/>
                  <a:pt x="43" y="95"/>
                  <a:pt x="43" y="95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5"/>
                  <a:pt x="69" y="95"/>
                  <a:pt x="69" y="95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8" y="76"/>
                </a:lnTo>
                <a:close/>
                <a:moveTo>
                  <a:pt x="56" y="23"/>
                </a:moveTo>
                <a:cubicBezTo>
                  <a:pt x="58" y="23"/>
                  <a:pt x="59" y="21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8"/>
                  <a:pt x="20" y="58"/>
                </a:cubicBezTo>
                <a:cubicBezTo>
                  <a:pt x="22" y="58"/>
                  <a:pt x="23" y="57"/>
                  <a:pt x="23" y="56"/>
                </a:cubicBezTo>
                <a:cubicBezTo>
                  <a:pt x="23" y="37"/>
                  <a:pt x="38" y="23"/>
                  <a:pt x="56" y="23"/>
                </a:cubicBezTo>
                <a:close/>
              </a:path>
            </a:pathLst>
          </a:custGeom>
          <a:solidFill>
            <a:srgbClr val="36857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941859" y="3649655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State </a:t>
            </a:r>
            <a:endParaRPr lang="en-US" altLang="zh-CN" sz="16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Representaion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2950" y="5419090"/>
            <a:ext cx="6297295" cy="828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t>We will represent a state of the problem as a tuple (x, y) where x represents the amount of water in the 4-gallon jug and y represents the amount of water in the 3-gallon jug. Note 0 ≤ x ≤ 4, and 0 ≤ y ≤ 3.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734856" y="3829995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Initial State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25"/>
          <p:cNvSpPr txBox="1"/>
          <p:nvPr/>
        </p:nvSpPr>
        <p:spPr>
          <a:xfrm>
            <a:off x="9026525" y="5419090"/>
            <a:ext cx="2268855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just">
              <a:lnSpc>
                <a:spcPct val="114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t>Our initial state: (0,0)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</p:spTree>
  </p:cSld>
  <p:clrMapOvr>
    <a:masterClrMapping/>
  </p:clrMapOvr>
  <p:transition advTm="1090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0" y="188802"/>
            <a:ext cx="1521727" cy="1726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1521727" y="583858"/>
            <a:ext cx="1308531" cy="936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 flipV="1">
            <a:off x="10741425" y="0"/>
            <a:ext cx="1450575" cy="7655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26832" r="1021" b="26988"/>
          <a:stretch>
            <a:fillRect/>
          </a:stretch>
        </p:blipFill>
        <p:spPr>
          <a:xfrm>
            <a:off x="10741425" y="583858"/>
            <a:ext cx="1080070" cy="11583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>
            <a:off x="8712935" y="426061"/>
            <a:ext cx="1790833" cy="1094587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2980321" y="347035"/>
            <a:ext cx="55825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Goal Predicate and Operators</a:t>
            </a:r>
            <a:endParaRPr lang="zh-CN" altLang="en-US" sz="48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Freeform 182"/>
          <p:cNvSpPr/>
          <p:nvPr/>
        </p:nvSpPr>
        <p:spPr bwMode="auto">
          <a:xfrm>
            <a:off x="1021636" y="3544436"/>
            <a:ext cx="2015852" cy="1157739"/>
          </a:xfrm>
          <a:custGeom>
            <a:avLst/>
            <a:gdLst>
              <a:gd name="T0" fmla="*/ 0 w 989"/>
              <a:gd name="T1" fmla="*/ 0 h 568"/>
              <a:gd name="T2" fmla="*/ 495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5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183"/>
          <p:cNvSpPr/>
          <p:nvPr/>
        </p:nvSpPr>
        <p:spPr bwMode="auto">
          <a:xfrm>
            <a:off x="8728359" y="2390775"/>
            <a:ext cx="2013813" cy="1153662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186"/>
          <p:cNvSpPr>
            <a:spLocks noEditPoints="1"/>
          </p:cNvSpPr>
          <p:nvPr/>
        </p:nvSpPr>
        <p:spPr bwMode="auto">
          <a:xfrm>
            <a:off x="1858915" y="3777826"/>
            <a:ext cx="342430" cy="497339"/>
          </a:xfrm>
          <a:custGeom>
            <a:avLst/>
            <a:gdLst>
              <a:gd name="T0" fmla="*/ 22 w 84"/>
              <a:gd name="T1" fmla="*/ 94 h 122"/>
              <a:gd name="T2" fmla="*/ 23 w 84"/>
              <a:gd name="T3" fmla="*/ 100 h 122"/>
              <a:gd name="T4" fmla="*/ 42 w 84"/>
              <a:gd name="T5" fmla="*/ 104 h 122"/>
              <a:gd name="T6" fmla="*/ 60 w 84"/>
              <a:gd name="T7" fmla="*/ 100 h 122"/>
              <a:gd name="T8" fmla="*/ 61 w 84"/>
              <a:gd name="T9" fmla="*/ 94 h 122"/>
              <a:gd name="T10" fmla="*/ 42 w 84"/>
              <a:gd name="T11" fmla="*/ 98 h 122"/>
              <a:gd name="T12" fmla="*/ 22 w 84"/>
              <a:gd name="T13" fmla="*/ 94 h 122"/>
              <a:gd name="T14" fmla="*/ 24 w 84"/>
              <a:gd name="T15" fmla="*/ 106 h 122"/>
              <a:gd name="T16" fmla="*/ 25 w 84"/>
              <a:gd name="T17" fmla="*/ 112 h 122"/>
              <a:gd name="T18" fmla="*/ 31 w 84"/>
              <a:gd name="T19" fmla="*/ 116 h 122"/>
              <a:gd name="T20" fmla="*/ 31 w 84"/>
              <a:gd name="T21" fmla="*/ 119 h 122"/>
              <a:gd name="T22" fmla="*/ 42 w 84"/>
              <a:gd name="T23" fmla="*/ 122 h 122"/>
              <a:gd name="T24" fmla="*/ 52 w 84"/>
              <a:gd name="T25" fmla="*/ 119 h 122"/>
              <a:gd name="T26" fmla="*/ 53 w 84"/>
              <a:gd name="T27" fmla="*/ 116 h 122"/>
              <a:gd name="T28" fmla="*/ 59 w 84"/>
              <a:gd name="T29" fmla="*/ 112 h 122"/>
              <a:gd name="T30" fmla="*/ 59 w 84"/>
              <a:gd name="T31" fmla="*/ 106 h 122"/>
              <a:gd name="T32" fmla="*/ 42 w 84"/>
              <a:gd name="T33" fmla="*/ 109 h 122"/>
              <a:gd name="T34" fmla="*/ 24 w 84"/>
              <a:gd name="T35" fmla="*/ 106 h 122"/>
              <a:gd name="T36" fmla="*/ 42 w 84"/>
              <a:gd name="T37" fmla="*/ 0 h 122"/>
              <a:gd name="T38" fmla="*/ 0 w 84"/>
              <a:gd name="T39" fmla="*/ 42 h 122"/>
              <a:gd name="T40" fmla="*/ 20 w 84"/>
              <a:gd name="T41" fmla="*/ 78 h 122"/>
              <a:gd name="T42" fmla="*/ 22 w 84"/>
              <a:gd name="T43" fmla="*/ 89 h 122"/>
              <a:gd name="T44" fmla="*/ 42 w 84"/>
              <a:gd name="T45" fmla="*/ 93 h 122"/>
              <a:gd name="T46" fmla="*/ 62 w 84"/>
              <a:gd name="T47" fmla="*/ 89 h 122"/>
              <a:gd name="T48" fmla="*/ 63 w 84"/>
              <a:gd name="T49" fmla="*/ 78 h 122"/>
              <a:gd name="T50" fmla="*/ 84 w 84"/>
              <a:gd name="T51" fmla="*/ 42 h 122"/>
              <a:gd name="T52" fmla="*/ 42 w 84"/>
              <a:gd name="T53" fmla="*/ 0 h 122"/>
              <a:gd name="T54" fmla="*/ 57 w 84"/>
              <a:gd name="T55" fmla="*/ 73 h 122"/>
              <a:gd name="T56" fmla="*/ 56 w 84"/>
              <a:gd name="T57" fmla="*/ 83 h 122"/>
              <a:gd name="T58" fmla="*/ 42 w 84"/>
              <a:gd name="T59" fmla="*/ 85 h 122"/>
              <a:gd name="T60" fmla="*/ 27 w 84"/>
              <a:gd name="T61" fmla="*/ 83 h 122"/>
              <a:gd name="T62" fmla="*/ 26 w 84"/>
              <a:gd name="T63" fmla="*/ 73 h 122"/>
              <a:gd name="T64" fmla="*/ 7 w 84"/>
              <a:gd name="T65" fmla="*/ 42 h 122"/>
              <a:gd name="T66" fmla="*/ 42 w 84"/>
              <a:gd name="T67" fmla="*/ 8 h 122"/>
              <a:gd name="T68" fmla="*/ 76 w 84"/>
              <a:gd name="T69" fmla="*/ 42 h 122"/>
              <a:gd name="T70" fmla="*/ 57 w 84"/>
              <a:gd name="T71" fmla="*/ 73 h 122"/>
              <a:gd name="T72" fmla="*/ 42 w 84"/>
              <a:gd name="T73" fmla="*/ 18 h 122"/>
              <a:gd name="T74" fmla="*/ 44 w 84"/>
              <a:gd name="T75" fmla="*/ 15 h 122"/>
              <a:gd name="T76" fmla="*/ 42 w 84"/>
              <a:gd name="T77" fmla="*/ 13 h 122"/>
              <a:gd name="T78" fmla="*/ 13 w 84"/>
              <a:gd name="T79" fmla="*/ 42 h 122"/>
              <a:gd name="T80" fmla="*/ 15 w 84"/>
              <a:gd name="T81" fmla="*/ 44 h 122"/>
              <a:gd name="T82" fmla="*/ 17 w 84"/>
              <a:gd name="T83" fmla="*/ 42 h 122"/>
              <a:gd name="T84" fmla="*/ 42 w 84"/>
              <a:gd name="T85" fmla="*/ 18 h 122"/>
              <a:gd name="T86" fmla="*/ 51 w 84"/>
              <a:gd name="T87" fmla="*/ 58 h 122"/>
              <a:gd name="T88" fmla="*/ 42 w 84"/>
              <a:gd name="T89" fmla="*/ 41 h 122"/>
              <a:gd name="T90" fmla="*/ 32 w 84"/>
              <a:gd name="T91" fmla="*/ 58 h 122"/>
              <a:gd name="T92" fmla="*/ 28 w 84"/>
              <a:gd name="T93" fmla="*/ 49 h 122"/>
              <a:gd name="T94" fmla="*/ 22 w 84"/>
              <a:gd name="T95" fmla="*/ 52 h 122"/>
              <a:gd name="T96" fmla="*/ 32 w 84"/>
              <a:gd name="T97" fmla="*/ 72 h 122"/>
              <a:gd name="T98" fmla="*/ 42 w 84"/>
              <a:gd name="T99" fmla="*/ 55 h 122"/>
              <a:gd name="T100" fmla="*/ 51 w 84"/>
              <a:gd name="T101" fmla="*/ 72 h 122"/>
              <a:gd name="T102" fmla="*/ 61 w 84"/>
              <a:gd name="T103" fmla="*/ 52 h 122"/>
              <a:gd name="T104" fmla="*/ 55 w 84"/>
              <a:gd name="T105" fmla="*/ 49 h 122"/>
              <a:gd name="T106" fmla="*/ 51 w 84"/>
              <a:gd name="T107" fmla="*/ 5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" h="122">
                <a:moveTo>
                  <a:pt x="22" y="94"/>
                </a:moveTo>
                <a:cubicBezTo>
                  <a:pt x="23" y="100"/>
                  <a:pt x="23" y="100"/>
                  <a:pt x="23" y="100"/>
                </a:cubicBezTo>
                <a:cubicBezTo>
                  <a:pt x="29" y="103"/>
                  <a:pt x="35" y="104"/>
                  <a:pt x="42" y="104"/>
                </a:cubicBezTo>
                <a:cubicBezTo>
                  <a:pt x="48" y="104"/>
                  <a:pt x="55" y="103"/>
                  <a:pt x="60" y="100"/>
                </a:cubicBezTo>
                <a:cubicBezTo>
                  <a:pt x="61" y="94"/>
                  <a:pt x="61" y="94"/>
                  <a:pt x="61" y="94"/>
                </a:cubicBezTo>
                <a:cubicBezTo>
                  <a:pt x="55" y="96"/>
                  <a:pt x="49" y="98"/>
                  <a:pt x="42" y="98"/>
                </a:cubicBezTo>
                <a:cubicBezTo>
                  <a:pt x="35" y="98"/>
                  <a:pt x="28" y="96"/>
                  <a:pt x="22" y="94"/>
                </a:cubicBezTo>
                <a:close/>
                <a:moveTo>
                  <a:pt x="24" y="106"/>
                </a:moveTo>
                <a:cubicBezTo>
                  <a:pt x="25" y="112"/>
                  <a:pt x="25" y="112"/>
                  <a:pt x="25" y="112"/>
                </a:cubicBezTo>
                <a:cubicBezTo>
                  <a:pt x="25" y="112"/>
                  <a:pt x="26" y="114"/>
                  <a:pt x="31" y="116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1" y="119"/>
                  <a:pt x="33" y="122"/>
                  <a:pt x="42" y="122"/>
                </a:cubicBezTo>
                <a:cubicBezTo>
                  <a:pt x="50" y="122"/>
                  <a:pt x="52" y="119"/>
                  <a:pt x="52" y="119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7" y="114"/>
                  <a:pt x="59" y="112"/>
                  <a:pt x="59" y="112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54" y="108"/>
                  <a:pt x="48" y="109"/>
                  <a:pt x="42" y="109"/>
                </a:cubicBezTo>
                <a:cubicBezTo>
                  <a:pt x="35" y="109"/>
                  <a:pt x="29" y="108"/>
                  <a:pt x="24" y="106"/>
                </a:cubicBez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8" y="71"/>
                  <a:pt x="20" y="78"/>
                </a:cubicBezTo>
                <a:cubicBezTo>
                  <a:pt x="22" y="89"/>
                  <a:pt x="22" y="89"/>
                  <a:pt x="22" y="89"/>
                </a:cubicBezTo>
                <a:cubicBezTo>
                  <a:pt x="27" y="91"/>
                  <a:pt x="34" y="93"/>
                  <a:pt x="42" y="93"/>
                </a:cubicBezTo>
                <a:cubicBezTo>
                  <a:pt x="49" y="93"/>
                  <a:pt x="56" y="91"/>
                  <a:pt x="62" y="89"/>
                </a:cubicBezTo>
                <a:cubicBezTo>
                  <a:pt x="63" y="78"/>
                  <a:pt x="63" y="78"/>
                  <a:pt x="63" y="78"/>
                </a:cubicBezTo>
                <a:cubicBezTo>
                  <a:pt x="75" y="71"/>
                  <a:pt x="84" y="57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57" y="73"/>
                </a:moveTo>
                <a:cubicBezTo>
                  <a:pt x="56" y="83"/>
                  <a:pt x="56" y="83"/>
                  <a:pt x="56" y="83"/>
                </a:cubicBezTo>
                <a:cubicBezTo>
                  <a:pt x="56" y="83"/>
                  <a:pt x="52" y="85"/>
                  <a:pt x="42" y="85"/>
                </a:cubicBezTo>
                <a:cubicBezTo>
                  <a:pt x="31" y="85"/>
                  <a:pt x="27" y="83"/>
                  <a:pt x="27" y="83"/>
                </a:cubicBezTo>
                <a:cubicBezTo>
                  <a:pt x="26" y="73"/>
                  <a:pt x="26" y="73"/>
                  <a:pt x="26" y="73"/>
                </a:cubicBezTo>
                <a:cubicBezTo>
                  <a:pt x="15" y="67"/>
                  <a:pt x="7" y="56"/>
                  <a:pt x="7" y="42"/>
                </a:cubicBezTo>
                <a:cubicBezTo>
                  <a:pt x="7" y="23"/>
                  <a:pt x="23" y="8"/>
                  <a:pt x="42" y="8"/>
                </a:cubicBezTo>
                <a:cubicBezTo>
                  <a:pt x="61" y="8"/>
                  <a:pt x="76" y="23"/>
                  <a:pt x="76" y="42"/>
                </a:cubicBezTo>
                <a:cubicBezTo>
                  <a:pt x="76" y="56"/>
                  <a:pt x="68" y="67"/>
                  <a:pt x="57" y="73"/>
                </a:cubicBezTo>
                <a:close/>
                <a:moveTo>
                  <a:pt x="42" y="18"/>
                </a:moveTo>
                <a:cubicBezTo>
                  <a:pt x="43" y="18"/>
                  <a:pt x="44" y="17"/>
                  <a:pt x="44" y="15"/>
                </a:cubicBezTo>
                <a:cubicBezTo>
                  <a:pt x="44" y="14"/>
                  <a:pt x="43" y="13"/>
                  <a:pt x="42" y="13"/>
                </a:cubicBezTo>
                <a:cubicBezTo>
                  <a:pt x="26" y="13"/>
                  <a:pt x="13" y="26"/>
                  <a:pt x="13" y="42"/>
                </a:cubicBezTo>
                <a:cubicBezTo>
                  <a:pt x="13" y="43"/>
                  <a:pt x="14" y="44"/>
                  <a:pt x="15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29"/>
                  <a:pt x="28" y="18"/>
                  <a:pt x="42" y="18"/>
                </a:cubicBezTo>
                <a:close/>
                <a:moveTo>
                  <a:pt x="51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32" y="58"/>
                  <a:pt x="32" y="58"/>
                  <a:pt x="32" y="58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52"/>
                  <a:pt x="22" y="52"/>
                  <a:pt x="22" y="52"/>
                </a:cubicBezTo>
                <a:cubicBezTo>
                  <a:pt x="32" y="72"/>
                  <a:pt x="32" y="72"/>
                  <a:pt x="32" y="72"/>
                </a:cubicBezTo>
                <a:cubicBezTo>
                  <a:pt x="42" y="55"/>
                  <a:pt x="42" y="55"/>
                  <a:pt x="42" y="55"/>
                </a:cubicBezTo>
                <a:cubicBezTo>
                  <a:pt x="51" y="72"/>
                  <a:pt x="51" y="72"/>
                  <a:pt x="51" y="72"/>
                </a:cubicBezTo>
                <a:cubicBezTo>
                  <a:pt x="61" y="52"/>
                  <a:pt x="61" y="52"/>
                  <a:pt x="61" y="52"/>
                </a:cubicBezTo>
                <a:cubicBezTo>
                  <a:pt x="55" y="49"/>
                  <a:pt x="55" y="49"/>
                  <a:pt x="55" y="49"/>
                </a:cubicBezTo>
                <a:lnTo>
                  <a:pt x="51" y="58"/>
                </a:lnTo>
                <a:close/>
              </a:path>
            </a:pathLst>
          </a:custGeom>
          <a:solidFill>
            <a:srgbClr val="36857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189"/>
          <p:cNvSpPr>
            <a:spLocks noEditPoints="1"/>
          </p:cNvSpPr>
          <p:nvPr/>
        </p:nvSpPr>
        <p:spPr bwMode="auto">
          <a:xfrm>
            <a:off x="3834817" y="2759835"/>
            <a:ext cx="419884" cy="415808"/>
          </a:xfrm>
          <a:custGeom>
            <a:avLst/>
            <a:gdLst>
              <a:gd name="T0" fmla="*/ 36 w 103"/>
              <a:gd name="T1" fmla="*/ 61 h 102"/>
              <a:gd name="T2" fmla="*/ 67 w 103"/>
              <a:gd name="T3" fmla="*/ 61 h 102"/>
              <a:gd name="T4" fmla="*/ 74 w 103"/>
              <a:gd name="T5" fmla="*/ 57 h 102"/>
              <a:gd name="T6" fmla="*/ 29 w 103"/>
              <a:gd name="T7" fmla="*/ 57 h 102"/>
              <a:gd name="T8" fmla="*/ 36 w 103"/>
              <a:gd name="T9" fmla="*/ 61 h 102"/>
              <a:gd name="T10" fmla="*/ 50 w 103"/>
              <a:gd name="T11" fmla="*/ 71 h 102"/>
              <a:gd name="T12" fmla="*/ 52 w 103"/>
              <a:gd name="T13" fmla="*/ 71 h 102"/>
              <a:gd name="T14" fmla="*/ 59 w 103"/>
              <a:gd name="T15" fmla="*/ 66 h 102"/>
              <a:gd name="T16" fmla="*/ 43 w 103"/>
              <a:gd name="T17" fmla="*/ 66 h 102"/>
              <a:gd name="T18" fmla="*/ 50 w 103"/>
              <a:gd name="T19" fmla="*/ 71 h 102"/>
              <a:gd name="T20" fmla="*/ 21 w 103"/>
              <a:gd name="T21" fmla="*/ 51 h 102"/>
              <a:gd name="T22" fmla="*/ 22 w 103"/>
              <a:gd name="T23" fmla="*/ 52 h 102"/>
              <a:gd name="T24" fmla="*/ 81 w 103"/>
              <a:gd name="T25" fmla="*/ 52 h 102"/>
              <a:gd name="T26" fmla="*/ 82 w 103"/>
              <a:gd name="T27" fmla="*/ 51 h 102"/>
              <a:gd name="T28" fmla="*/ 82 w 103"/>
              <a:gd name="T29" fmla="*/ 47 h 102"/>
              <a:gd name="T30" fmla="*/ 21 w 103"/>
              <a:gd name="T31" fmla="*/ 47 h 102"/>
              <a:gd name="T32" fmla="*/ 21 w 103"/>
              <a:gd name="T33" fmla="*/ 51 h 102"/>
              <a:gd name="T34" fmla="*/ 100 w 103"/>
              <a:gd name="T35" fmla="*/ 32 h 102"/>
              <a:gd name="T36" fmla="*/ 55 w 103"/>
              <a:gd name="T37" fmla="*/ 2 h 102"/>
              <a:gd name="T38" fmla="*/ 48 w 103"/>
              <a:gd name="T39" fmla="*/ 2 h 102"/>
              <a:gd name="T40" fmla="*/ 3 w 103"/>
              <a:gd name="T41" fmla="*/ 32 h 102"/>
              <a:gd name="T42" fmla="*/ 0 w 103"/>
              <a:gd name="T43" fmla="*/ 38 h 102"/>
              <a:gd name="T44" fmla="*/ 0 w 103"/>
              <a:gd name="T45" fmla="*/ 96 h 102"/>
              <a:gd name="T46" fmla="*/ 6 w 103"/>
              <a:gd name="T47" fmla="*/ 102 h 102"/>
              <a:gd name="T48" fmla="*/ 96 w 103"/>
              <a:gd name="T49" fmla="*/ 102 h 102"/>
              <a:gd name="T50" fmla="*/ 103 w 103"/>
              <a:gd name="T51" fmla="*/ 96 h 102"/>
              <a:gd name="T52" fmla="*/ 103 w 103"/>
              <a:gd name="T53" fmla="*/ 38 h 102"/>
              <a:gd name="T54" fmla="*/ 100 w 103"/>
              <a:gd name="T55" fmla="*/ 32 h 102"/>
              <a:gd name="T56" fmla="*/ 96 w 103"/>
              <a:gd name="T57" fmla="*/ 47 h 102"/>
              <a:gd name="T58" fmla="*/ 51 w 103"/>
              <a:gd name="T59" fmla="*/ 77 h 102"/>
              <a:gd name="T60" fmla="*/ 6 w 103"/>
              <a:gd name="T61" fmla="*/ 47 h 102"/>
              <a:gd name="T62" fmla="*/ 6 w 103"/>
              <a:gd name="T63" fmla="*/ 41 h 102"/>
              <a:gd name="T64" fmla="*/ 10 w 103"/>
              <a:gd name="T65" fmla="*/ 37 h 102"/>
              <a:gd name="T66" fmla="*/ 93 w 103"/>
              <a:gd name="T67" fmla="*/ 37 h 102"/>
              <a:gd name="T68" fmla="*/ 96 w 103"/>
              <a:gd name="T69" fmla="*/ 41 h 102"/>
              <a:gd name="T70" fmla="*/ 96 w 103"/>
              <a:gd name="T71" fmla="*/ 4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" h="102">
                <a:moveTo>
                  <a:pt x="36" y="61"/>
                </a:moveTo>
                <a:cubicBezTo>
                  <a:pt x="67" y="61"/>
                  <a:pt x="67" y="61"/>
                  <a:pt x="67" y="61"/>
                </a:cubicBezTo>
                <a:cubicBezTo>
                  <a:pt x="74" y="57"/>
                  <a:pt x="74" y="57"/>
                  <a:pt x="74" y="57"/>
                </a:cubicBezTo>
                <a:cubicBezTo>
                  <a:pt x="29" y="57"/>
                  <a:pt x="29" y="57"/>
                  <a:pt x="29" y="57"/>
                </a:cubicBezTo>
                <a:lnTo>
                  <a:pt x="36" y="61"/>
                </a:lnTo>
                <a:close/>
                <a:moveTo>
                  <a:pt x="50" y="71"/>
                </a:moveTo>
                <a:cubicBezTo>
                  <a:pt x="52" y="71"/>
                  <a:pt x="52" y="71"/>
                  <a:pt x="52" y="71"/>
                </a:cubicBezTo>
                <a:cubicBezTo>
                  <a:pt x="59" y="66"/>
                  <a:pt x="59" y="66"/>
                  <a:pt x="59" y="66"/>
                </a:cubicBezTo>
                <a:cubicBezTo>
                  <a:pt x="43" y="66"/>
                  <a:pt x="43" y="66"/>
                  <a:pt x="43" y="66"/>
                </a:cubicBezTo>
                <a:lnTo>
                  <a:pt x="50" y="71"/>
                </a:lnTo>
                <a:close/>
                <a:moveTo>
                  <a:pt x="21" y="51"/>
                </a:moveTo>
                <a:cubicBezTo>
                  <a:pt x="22" y="52"/>
                  <a:pt x="22" y="52"/>
                  <a:pt x="22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47"/>
                  <a:pt x="82" y="47"/>
                  <a:pt x="82" y="47"/>
                </a:cubicBezTo>
                <a:cubicBezTo>
                  <a:pt x="21" y="47"/>
                  <a:pt x="21" y="47"/>
                  <a:pt x="21" y="47"/>
                </a:cubicBezTo>
                <a:lnTo>
                  <a:pt x="21" y="51"/>
                </a:lnTo>
                <a:close/>
                <a:moveTo>
                  <a:pt x="100" y="32"/>
                </a:moveTo>
                <a:cubicBezTo>
                  <a:pt x="55" y="2"/>
                  <a:pt x="55" y="2"/>
                  <a:pt x="55" y="2"/>
                </a:cubicBezTo>
                <a:cubicBezTo>
                  <a:pt x="53" y="0"/>
                  <a:pt x="50" y="0"/>
                  <a:pt x="48" y="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4"/>
                  <a:pt x="0" y="36"/>
                  <a:pt x="0" y="3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0"/>
                  <a:pt x="3" y="102"/>
                  <a:pt x="6" y="102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100" y="102"/>
                  <a:pt x="103" y="100"/>
                  <a:pt x="103" y="96"/>
                </a:cubicBezTo>
                <a:cubicBezTo>
                  <a:pt x="103" y="38"/>
                  <a:pt x="103" y="38"/>
                  <a:pt x="103" y="38"/>
                </a:cubicBezTo>
                <a:cubicBezTo>
                  <a:pt x="103" y="36"/>
                  <a:pt x="102" y="34"/>
                  <a:pt x="100" y="32"/>
                </a:cubicBezTo>
                <a:close/>
                <a:moveTo>
                  <a:pt x="96" y="47"/>
                </a:moveTo>
                <a:cubicBezTo>
                  <a:pt x="51" y="77"/>
                  <a:pt x="51" y="77"/>
                  <a:pt x="51" y="7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39"/>
                  <a:pt x="8" y="37"/>
                  <a:pt x="10" y="37"/>
                </a:cubicBezTo>
                <a:cubicBezTo>
                  <a:pt x="93" y="37"/>
                  <a:pt x="93" y="37"/>
                  <a:pt x="93" y="37"/>
                </a:cubicBezTo>
                <a:cubicBezTo>
                  <a:pt x="95" y="37"/>
                  <a:pt x="96" y="39"/>
                  <a:pt x="96" y="41"/>
                </a:cubicBezTo>
                <a:lnTo>
                  <a:pt x="96" y="47"/>
                </a:lnTo>
                <a:close/>
              </a:path>
            </a:pathLst>
          </a:custGeom>
          <a:solidFill>
            <a:srgbClr val="36857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28911" y="2579856"/>
            <a:ext cx="2801722" cy="717165"/>
            <a:chOff x="1626835" y="2349127"/>
            <a:chExt cx="2492110" cy="637913"/>
          </a:xfrm>
        </p:grpSpPr>
        <p:sp>
          <p:nvSpPr>
            <p:cNvPr id="24" name="文本框 23"/>
            <p:cNvSpPr txBox="1"/>
            <p:nvPr/>
          </p:nvSpPr>
          <p:spPr>
            <a:xfrm>
              <a:off x="1806000" y="2349127"/>
              <a:ext cx="2133781" cy="3276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Goal Predicates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835" y="2687681"/>
              <a:ext cx="2492110" cy="2993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</a:rPr>
                <a:t> state = (2,y) where 0 ≤ y ≤ 3.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334404" y="3614783"/>
            <a:ext cx="2801722" cy="1208654"/>
            <a:chOff x="1626835" y="2349127"/>
            <a:chExt cx="2492110" cy="1075089"/>
          </a:xfrm>
        </p:grpSpPr>
        <p:sp>
          <p:nvSpPr>
            <p:cNvPr id="33" name="文本框 32"/>
            <p:cNvSpPr txBox="1"/>
            <p:nvPr/>
          </p:nvSpPr>
          <p:spPr>
            <a:xfrm>
              <a:off x="1806000" y="2349127"/>
              <a:ext cx="2133781" cy="3276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Operators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26835" y="2687681"/>
              <a:ext cx="2492110" cy="7365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</a:rPr>
                <a:t> We must define a set of operators that will take us from one state to another: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ransition advTm="69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0" y="188802"/>
            <a:ext cx="1521727" cy="1726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1521727" y="583858"/>
            <a:ext cx="1308531" cy="936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 flipV="1">
            <a:off x="10741425" y="0"/>
            <a:ext cx="1450575" cy="7655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26832" r="1021" b="26988"/>
          <a:stretch>
            <a:fillRect/>
          </a:stretch>
        </p:blipFill>
        <p:spPr>
          <a:xfrm>
            <a:off x="10741425" y="583858"/>
            <a:ext cx="1080070" cy="11583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>
            <a:off x="8712935" y="426061"/>
            <a:ext cx="1790833" cy="1094587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2980321" y="557855"/>
            <a:ext cx="558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Operators</a:t>
            </a:r>
            <a:endParaRPr lang="en-US" altLang="zh-CN" sz="48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619250" y="1915795"/>
          <a:ext cx="9182735" cy="429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/>
                <a:gridCol w="4545965"/>
                <a:gridCol w="1991995"/>
                <a:gridCol w="1955800"/>
              </a:tblGrid>
              <a:tr h="495300"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Fill 4-gal jug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(x,y) x &lt; 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(4,y)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495935"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Fill 3-gal jug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(x,y) y &lt; 3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(x,3)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494665"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Empty 4-gal jug on ground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(x,y) x &gt; 0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(0,y)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495300"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Empty 3-gal jug on ground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(x,y) y &gt; 0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(x,0)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501015"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Pour water from 3-gal jug to fill 4-gal jug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(x,y) 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&lt; x+y ≥ 4 and y &gt; 0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(4, y - (4 - x))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614680"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sym typeface="+mn-ea"/>
                        </a:rPr>
                        <a:t>Pour water from 4-gal jug to fill 3-gal jug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(x,y) 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&lt; x+y ≥ 3 and x &gt; 0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 - (3-y), 3)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662940"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sym typeface="+mn-ea"/>
                        </a:rPr>
                        <a:t>Pour all of water from 3-gal jug to fill 4-gal jug</a:t>
                      </a:r>
                      <a:endParaRPr lang="en-US" sz="14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(x,y) 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&lt; x+y ≤ 4 and y ≥ 0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(x+y, 0)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495300"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sym typeface="+mn-ea"/>
                        </a:rPr>
                        <a:t>Pour all of water from 4-gal jug to fill 3-gal jug</a:t>
                      </a:r>
                      <a:endParaRPr lang="en-US" sz="14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(x,y)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&lt; x+y ≤ 3 and x ≥ 0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(0, x+y)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787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945751" y="2174872"/>
            <a:ext cx="40462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Solution?</a:t>
            </a:r>
            <a:endParaRPr lang="en-US" altLang="zh-CN" sz="66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8868237" y="2903585"/>
            <a:ext cx="0" cy="108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 rot="19612997">
            <a:off x="741701" y="1712606"/>
            <a:ext cx="6308959" cy="3856141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</p:spTree>
  </p:cSld>
  <p:clrMapOvr>
    <a:masterClrMapping/>
  </p:clrMapOvr>
  <p:transition advTm="30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0" y="188802"/>
            <a:ext cx="1521727" cy="1726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1521727" y="583858"/>
            <a:ext cx="1308531" cy="936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 flipV="1">
            <a:off x="10741425" y="0"/>
            <a:ext cx="1450575" cy="7655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26832" r="1021" b="26988"/>
          <a:stretch>
            <a:fillRect/>
          </a:stretch>
        </p:blipFill>
        <p:spPr>
          <a:xfrm>
            <a:off x="10741425" y="583858"/>
            <a:ext cx="1080070" cy="11583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>
            <a:off x="8712935" y="426061"/>
            <a:ext cx="1790833" cy="1094587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2980321" y="557855"/>
            <a:ext cx="5582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Through Graph Search, the following Solution is found:</a:t>
            </a:r>
            <a:endParaRPr lang="en-US" altLang="zh-CN" sz="32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828800" y="19050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Gals in 4-ga jug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Gals in 3-gal jug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Rule Applied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1. Fill 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6. Pour 4 into 3 to fill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4. Empty 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8. Pour all of 4 into 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1. Fill 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6. Por into 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312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128653" y="1467220"/>
            <a:ext cx="3904814" cy="4431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4200947" y="683296"/>
            <a:ext cx="1546101" cy="1106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>
            <a:off x="9118242" y="5355946"/>
            <a:ext cx="2846231" cy="1502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26832" r="1021" b="26988"/>
          <a:stretch>
            <a:fillRect/>
          </a:stretch>
        </p:blipFill>
        <p:spPr>
          <a:xfrm>
            <a:off x="9963733" y="2807156"/>
            <a:ext cx="2119248" cy="22728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>
            <a:off x="8001914" y="315266"/>
            <a:ext cx="3513865" cy="2147733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  <p:cxnSp>
        <p:nvCxnSpPr>
          <p:cNvPr id="14" name="直接连接符 1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29747" y="3981948"/>
            <a:ext cx="5868000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781377" y="2134321"/>
            <a:ext cx="6268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 for your time</a:t>
            </a:r>
            <a:endParaRPr lang="zh-CN" altLang="en-US" sz="54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32402" y="4277171"/>
            <a:ext cx="3228975" cy="10147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By: ANISH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Class: CSE 4B</a:t>
            </a:r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Roll no: 2K19CSUN01069</a:t>
            </a:r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80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WPS Presentation</Application>
  <PresentationFormat>宽屏</PresentationFormat>
  <Paragraphs>155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ak792</cp:lastModifiedBy>
  <cp:revision>54</cp:revision>
  <dcterms:created xsi:type="dcterms:W3CDTF">2018-03-12T09:19:00Z</dcterms:created>
  <dcterms:modified xsi:type="dcterms:W3CDTF">2021-05-02T19:48:21Z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