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8288000" cy="10287000"/>
  <p:notesSz cx="6858000" cy="9144000"/>
  <p:embeddedFontLst>
    <p:embeddedFont>
      <p:font typeface="Arial Black" panose="020B0A04020102020204" pitchFamily="34" charset="0"/>
      <p:bold r:id="rId10"/>
    </p:embeddedFont>
    <p:embeddedFont>
      <p:font typeface="Bosk" charset="0"/>
      <p:regular r:id="rId11"/>
    </p:embeddedFont>
    <p:embeddedFont>
      <p:font typeface="Bryndan Write"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108347">
            <a:off x="12482695" y="5119226"/>
            <a:ext cx="8932027" cy="7908904"/>
          </a:xfrm>
          <a:custGeom>
            <a:avLst/>
            <a:gdLst/>
            <a:ahLst/>
            <a:cxnLst/>
            <a:rect l="l" t="t" r="r" b="b"/>
            <a:pathLst>
              <a:path w="8932027" h="7908904">
                <a:moveTo>
                  <a:pt x="0" y="0"/>
                </a:moveTo>
                <a:lnTo>
                  <a:pt x="8932027" y="0"/>
                </a:lnTo>
                <a:lnTo>
                  <a:pt x="8932027" y="7908904"/>
                </a:lnTo>
                <a:lnTo>
                  <a:pt x="0" y="79089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468600" y="-4688344"/>
            <a:ext cx="11441347" cy="10411626"/>
          </a:xfrm>
          <a:custGeom>
            <a:avLst/>
            <a:gdLst/>
            <a:ahLst/>
            <a:cxnLst/>
            <a:rect l="l" t="t" r="r" b="b"/>
            <a:pathLst>
              <a:path w="11441347" h="10411626">
                <a:moveTo>
                  <a:pt x="0" y="0"/>
                </a:moveTo>
                <a:lnTo>
                  <a:pt x="11441347" y="0"/>
                </a:lnTo>
                <a:lnTo>
                  <a:pt x="11441347" y="10411626"/>
                </a:lnTo>
                <a:lnTo>
                  <a:pt x="0" y="104116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828800" y="-1338626"/>
            <a:ext cx="3904607" cy="3695700"/>
          </a:xfrm>
          <a:custGeom>
            <a:avLst/>
            <a:gdLst/>
            <a:ahLst/>
            <a:cxnLst/>
            <a:rect l="l" t="t" r="r" b="b"/>
            <a:pathLst>
              <a:path w="3458658" h="3169914">
                <a:moveTo>
                  <a:pt x="0" y="0"/>
                </a:moveTo>
                <a:lnTo>
                  <a:pt x="3458658" y="0"/>
                </a:lnTo>
                <a:lnTo>
                  <a:pt x="3458658" y="3169914"/>
                </a:lnTo>
                <a:lnTo>
                  <a:pt x="0" y="31699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25758" flipH="1">
            <a:off x="14160582" y="8089068"/>
            <a:ext cx="5576254" cy="3842546"/>
          </a:xfrm>
          <a:custGeom>
            <a:avLst/>
            <a:gdLst/>
            <a:ahLst/>
            <a:cxnLst/>
            <a:rect l="l" t="t" r="r" b="b"/>
            <a:pathLst>
              <a:path w="5576254" h="3842546">
                <a:moveTo>
                  <a:pt x="5576254" y="0"/>
                </a:moveTo>
                <a:lnTo>
                  <a:pt x="0" y="0"/>
                </a:lnTo>
                <a:lnTo>
                  <a:pt x="0" y="3842546"/>
                </a:lnTo>
                <a:lnTo>
                  <a:pt x="5576254" y="3842546"/>
                </a:lnTo>
                <a:lnTo>
                  <a:pt x="557625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066800" y="2410888"/>
            <a:ext cx="16482356" cy="2215991"/>
          </a:xfrm>
          <a:prstGeom prst="rect">
            <a:avLst/>
          </a:prstGeom>
        </p:spPr>
        <p:txBody>
          <a:bodyPr wrap="square" lIns="0" tIns="0" rIns="0" bIns="0" rtlCol="0" anchor="t">
            <a:spAutoFit/>
          </a:bodyPr>
          <a:lstStyle/>
          <a:p>
            <a:pPr>
              <a:spcBef>
                <a:spcPct val="0"/>
              </a:spcBef>
            </a:pPr>
            <a:r>
              <a:rPr lang="en-US" sz="4800" dirty="0">
                <a:solidFill>
                  <a:srgbClr val="374C7A"/>
                </a:solidFill>
                <a:latin typeface="Arial" panose="020B0604020202020204" pitchFamily="34" charset="0"/>
                <a:ea typeface="Bosk"/>
                <a:cs typeface="Arial" panose="020B0604020202020204" pitchFamily="34" charset="0"/>
                <a:sym typeface="Bosk"/>
              </a:rPr>
              <a:t>MULTI-BIOMETRIC AUTHENTICATION: </a:t>
            </a:r>
          </a:p>
          <a:p>
            <a:pPr>
              <a:spcBef>
                <a:spcPct val="0"/>
              </a:spcBef>
            </a:pPr>
            <a:r>
              <a:rPr lang="en-US" sz="4800" dirty="0">
                <a:solidFill>
                  <a:srgbClr val="374C7A"/>
                </a:solidFill>
                <a:latin typeface="Arial" panose="020B0604020202020204" pitchFamily="34" charset="0"/>
                <a:ea typeface="Bosk"/>
                <a:cs typeface="Arial" panose="020B0604020202020204" pitchFamily="34" charset="0"/>
                <a:sym typeface="Bosk"/>
              </a:rPr>
              <a:t>A SECURE ALTERNATIVE TO OTP USING FACIAL AND VOICE RECOGNITION FOR DIGITAL TRANSACTIONS</a:t>
            </a:r>
          </a:p>
        </p:txBody>
      </p:sp>
      <p:sp>
        <p:nvSpPr>
          <p:cNvPr id="7" name="TextBox 7"/>
          <p:cNvSpPr txBox="1"/>
          <p:nvPr/>
        </p:nvSpPr>
        <p:spPr>
          <a:xfrm>
            <a:off x="1390797" y="509224"/>
            <a:ext cx="14325600" cy="1364604"/>
          </a:xfrm>
          <a:prstGeom prst="rect">
            <a:avLst/>
          </a:prstGeom>
        </p:spPr>
        <p:txBody>
          <a:bodyPr wrap="square" lIns="0" tIns="0" rIns="0" bIns="0" rtlCol="0" anchor="t">
            <a:spAutoFit/>
          </a:bodyPr>
          <a:lstStyle/>
          <a:p>
            <a:pPr marL="0" lvl="0" indent="0" algn="ctr">
              <a:lnSpc>
                <a:spcPts val="5294"/>
              </a:lnSpc>
              <a:spcBef>
                <a:spcPct val="0"/>
              </a:spcBef>
            </a:pPr>
            <a:r>
              <a:rPr lang="en-US" sz="6000" b="1" dirty="0">
                <a:solidFill>
                  <a:schemeClr val="tx2"/>
                </a:solidFill>
                <a:latin typeface="Arial" panose="020B0604020202020204" pitchFamily="34" charset="0"/>
                <a:ea typeface="The Seasons Italics"/>
                <a:cs typeface="Arial" panose="020B0604020202020204" pitchFamily="34" charset="0"/>
                <a:sym typeface="The Seasons Italics"/>
              </a:rPr>
              <a:t>FINTECH  HACKATHON  FOR  SRM    GROUP OF INSTITUIONS</a:t>
            </a:r>
            <a:endParaRPr lang="en-US" sz="4000" b="1" dirty="0">
              <a:solidFill>
                <a:schemeClr val="tx2"/>
              </a:solidFill>
              <a:latin typeface="Arial" panose="020B0604020202020204" pitchFamily="34" charset="0"/>
              <a:ea typeface="The Seasons Italics"/>
              <a:cs typeface="Arial" panose="020B0604020202020204" pitchFamily="34" charset="0"/>
              <a:sym typeface="The Seasons Italics"/>
            </a:endParaRPr>
          </a:p>
        </p:txBody>
      </p:sp>
      <p:sp>
        <p:nvSpPr>
          <p:cNvPr id="9" name="TextBox 8">
            <a:extLst>
              <a:ext uri="{FF2B5EF4-FFF2-40B4-BE49-F238E27FC236}">
                <a16:creationId xmlns:a16="http://schemas.microsoft.com/office/drawing/2014/main" id="{2E612567-3FA0-0771-268B-BB6423FD8793}"/>
              </a:ext>
            </a:extLst>
          </p:cNvPr>
          <p:cNvSpPr txBox="1"/>
          <p:nvPr/>
        </p:nvSpPr>
        <p:spPr>
          <a:xfrm>
            <a:off x="576823" y="5409868"/>
            <a:ext cx="12821294" cy="5465599"/>
          </a:xfrm>
          <a:prstGeom prst="rect">
            <a:avLst/>
          </a:prstGeom>
          <a:noFill/>
        </p:spPr>
        <p:txBody>
          <a:bodyPr wrap="square">
            <a:spAutoFit/>
          </a:bodyPr>
          <a:lstStyle/>
          <a:p>
            <a:pPr algn="l">
              <a:lnSpc>
                <a:spcPts val="7680"/>
              </a:lnSpc>
            </a:pPr>
            <a:r>
              <a:rPr lang="en-US" sz="4800" dirty="0">
                <a:solidFill>
                  <a:srgbClr val="374C7A"/>
                </a:solidFill>
                <a:latin typeface="Arial" panose="020B0604020202020204" pitchFamily="34" charset="0"/>
                <a:ea typeface="Bosk"/>
                <a:cs typeface="Arial" panose="020B0604020202020204" pitchFamily="34" charset="0"/>
                <a:sym typeface="Bosk"/>
              </a:rPr>
              <a:t>OUR TEAM:</a:t>
            </a:r>
          </a:p>
          <a:p>
            <a:pPr algn="l">
              <a:lnSpc>
                <a:spcPts val="7680"/>
              </a:lnSpc>
            </a:pPr>
            <a:r>
              <a:rPr lang="en-US" sz="5400" dirty="0">
                <a:solidFill>
                  <a:srgbClr val="002060"/>
                </a:solidFill>
                <a:latin typeface="Arial" panose="020B0604020202020204" pitchFamily="34" charset="0"/>
                <a:ea typeface="Bryndan Write"/>
                <a:cs typeface="Arial" panose="020B0604020202020204" pitchFamily="34" charset="0"/>
                <a:sym typeface="Bryndan Write"/>
              </a:rPr>
              <a:t>1. </a:t>
            </a:r>
            <a:r>
              <a:rPr lang="en-US" sz="5400" dirty="0" err="1">
                <a:solidFill>
                  <a:srgbClr val="002060"/>
                </a:solidFill>
                <a:latin typeface="Arial" panose="020B0604020202020204" pitchFamily="34" charset="0"/>
                <a:ea typeface="Bryndan Write"/>
                <a:cs typeface="Arial" panose="020B0604020202020204" pitchFamily="34" charset="0"/>
                <a:sym typeface="Bryndan Write"/>
              </a:rPr>
              <a:t>Akshit</a:t>
            </a:r>
            <a:r>
              <a:rPr lang="en-US" sz="5400" dirty="0">
                <a:solidFill>
                  <a:srgbClr val="002060"/>
                </a:solidFill>
                <a:latin typeface="Arial" panose="020B0604020202020204" pitchFamily="34" charset="0"/>
                <a:ea typeface="Bryndan Write"/>
                <a:cs typeface="Arial" panose="020B0604020202020204" pitchFamily="34" charset="0"/>
                <a:sym typeface="Bryndan Write"/>
              </a:rPr>
              <a:t> Bhatt</a:t>
            </a:r>
          </a:p>
          <a:p>
            <a:pPr algn="l">
              <a:lnSpc>
                <a:spcPts val="7680"/>
              </a:lnSpc>
            </a:pPr>
            <a:r>
              <a:rPr lang="en-US" sz="5400" dirty="0">
                <a:solidFill>
                  <a:srgbClr val="002060"/>
                </a:solidFill>
                <a:latin typeface="Arial" panose="020B0604020202020204" pitchFamily="34" charset="0"/>
                <a:ea typeface="Bryndan Write"/>
                <a:cs typeface="Arial" panose="020B0604020202020204" pitchFamily="34" charset="0"/>
                <a:sym typeface="Bryndan Write"/>
              </a:rPr>
              <a:t>2. Abhay Kumar</a:t>
            </a:r>
          </a:p>
          <a:p>
            <a:pPr algn="l">
              <a:lnSpc>
                <a:spcPts val="7680"/>
              </a:lnSpc>
            </a:pPr>
            <a:r>
              <a:rPr lang="en-US" sz="5400" dirty="0">
                <a:solidFill>
                  <a:srgbClr val="002060"/>
                </a:solidFill>
                <a:latin typeface="Arial" panose="020B0604020202020204" pitchFamily="34" charset="0"/>
                <a:ea typeface="Bryndan Write"/>
                <a:cs typeface="Arial" panose="020B0604020202020204" pitchFamily="34" charset="0"/>
                <a:sym typeface="Bryndan Write"/>
              </a:rPr>
              <a:t>3. Vishnu Gupta</a:t>
            </a:r>
          </a:p>
          <a:p>
            <a:pPr algn="l">
              <a:lnSpc>
                <a:spcPts val="14819"/>
              </a:lnSpc>
              <a:spcBef>
                <a:spcPct val="0"/>
              </a:spcBef>
            </a:pPr>
            <a:endParaRPr lang="en-US" sz="9600" dirty="0">
              <a:solidFill>
                <a:srgbClr val="374C7A"/>
              </a:solidFill>
              <a:latin typeface="Bosk"/>
              <a:ea typeface="Bosk"/>
              <a:cs typeface="Bosk"/>
              <a:sym typeface="Bos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C7A"/>
        </a:solidFill>
        <a:effectLst/>
      </p:bgPr>
    </p:bg>
    <p:spTree>
      <p:nvGrpSpPr>
        <p:cNvPr id="1" name=""/>
        <p:cNvGrpSpPr/>
        <p:nvPr/>
      </p:nvGrpSpPr>
      <p:grpSpPr>
        <a:xfrm>
          <a:off x="0" y="0"/>
          <a:ext cx="0" cy="0"/>
          <a:chOff x="0" y="0"/>
          <a:chExt cx="0" cy="0"/>
        </a:xfrm>
      </p:grpSpPr>
      <p:sp>
        <p:nvSpPr>
          <p:cNvPr id="2" name="Freeform 2"/>
          <p:cNvSpPr/>
          <p:nvPr/>
        </p:nvSpPr>
        <p:spPr>
          <a:xfrm rot="2700000">
            <a:off x="-662150" y="7979761"/>
            <a:ext cx="1967623" cy="4114800"/>
          </a:xfrm>
          <a:custGeom>
            <a:avLst/>
            <a:gdLst/>
            <a:ahLst/>
            <a:cxnLst/>
            <a:rect l="l" t="t" r="r" b="b"/>
            <a:pathLst>
              <a:path w="1967623" h="4114800">
                <a:moveTo>
                  <a:pt x="0" y="0"/>
                </a:moveTo>
                <a:lnTo>
                  <a:pt x="1967622" y="0"/>
                </a:lnTo>
                <a:lnTo>
                  <a:pt x="196762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810181">
            <a:off x="15640342" y="-1093816"/>
            <a:ext cx="4576780" cy="3315755"/>
          </a:xfrm>
          <a:custGeom>
            <a:avLst/>
            <a:gdLst/>
            <a:ahLst/>
            <a:cxnLst/>
            <a:rect l="l" t="t" r="r" b="b"/>
            <a:pathLst>
              <a:path w="4576780" h="3315755">
                <a:moveTo>
                  <a:pt x="0" y="0"/>
                </a:moveTo>
                <a:lnTo>
                  <a:pt x="4576780" y="0"/>
                </a:lnTo>
                <a:lnTo>
                  <a:pt x="4576780" y="3315754"/>
                </a:lnTo>
                <a:lnTo>
                  <a:pt x="0" y="3315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TextBox 4"/>
          <p:cNvSpPr txBox="1"/>
          <p:nvPr/>
        </p:nvSpPr>
        <p:spPr>
          <a:xfrm>
            <a:off x="1066800" y="1790700"/>
            <a:ext cx="15849600" cy="5843907"/>
          </a:xfrm>
          <a:prstGeom prst="rect">
            <a:avLst/>
          </a:prstGeom>
        </p:spPr>
        <p:txBody>
          <a:bodyPr wrap="square" lIns="0" tIns="0" rIns="0" bIns="0" rtlCol="0" anchor="t">
            <a:spAutoFit/>
          </a:bodyPr>
          <a:lstStyle/>
          <a:p>
            <a:pPr marL="571500" indent="-571500">
              <a:lnSpc>
                <a:spcPts val="4578"/>
              </a:lnSpc>
              <a:buFont typeface="Arial" panose="020B0604020202020204" pitchFamily="34" charset="0"/>
              <a:buChar char="•"/>
            </a:pPr>
            <a:r>
              <a:rPr lang="en-US" sz="3600" dirty="0">
                <a:solidFill>
                  <a:srgbClr val="FFFFFF"/>
                </a:solidFill>
                <a:latin typeface="Arial" panose="020B0604020202020204" pitchFamily="34" charset="0"/>
                <a:ea typeface="Bryndan Write"/>
                <a:cs typeface="Arial" panose="020B0604020202020204" pitchFamily="34" charset="0"/>
                <a:sym typeface="Bryndan Write"/>
              </a:rPr>
              <a:t>In the digital age, secure transaction authentication is crucial. Traditional methods like </a:t>
            </a:r>
            <a:r>
              <a:rPr lang="en-US" sz="3600" dirty="0">
                <a:solidFill>
                  <a:srgbClr val="002060"/>
                </a:solidFill>
                <a:latin typeface="Arial" panose="020B0604020202020204" pitchFamily="34" charset="0"/>
                <a:ea typeface="Bryndan Write"/>
                <a:cs typeface="Arial" panose="020B0604020202020204" pitchFamily="34" charset="0"/>
                <a:sym typeface="Bryndan Write"/>
              </a:rPr>
              <a:t>One-Time Passwords (OTP) </a:t>
            </a:r>
            <a:r>
              <a:rPr lang="en-US" sz="3600" dirty="0">
                <a:solidFill>
                  <a:srgbClr val="FFFFFF"/>
                </a:solidFill>
                <a:latin typeface="Arial" panose="020B0604020202020204" pitchFamily="34" charset="0"/>
                <a:ea typeface="Bryndan Write"/>
                <a:cs typeface="Arial" panose="020B0604020202020204" pitchFamily="34" charset="0"/>
                <a:sym typeface="Bryndan Write"/>
              </a:rPr>
              <a:t>are becoming vulnerable to security threats such as </a:t>
            </a:r>
            <a:r>
              <a:rPr lang="en-US" sz="3600" dirty="0">
                <a:solidFill>
                  <a:srgbClr val="002060"/>
                </a:solidFill>
                <a:latin typeface="Arial" panose="020B0604020202020204" pitchFamily="34" charset="0"/>
                <a:ea typeface="Bryndan Write"/>
                <a:cs typeface="Arial" panose="020B0604020202020204" pitchFamily="34" charset="0"/>
                <a:sym typeface="Bryndan Write"/>
              </a:rPr>
              <a:t>phishing </a:t>
            </a:r>
            <a:r>
              <a:rPr lang="en-US" sz="3600" dirty="0">
                <a:solidFill>
                  <a:srgbClr val="FFFFFF"/>
                </a:solidFill>
                <a:latin typeface="Arial" panose="020B0604020202020204" pitchFamily="34" charset="0"/>
                <a:ea typeface="Bryndan Write"/>
                <a:cs typeface="Arial" panose="020B0604020202020204" pitchFamily="34" charset="0"/>
                <a:sym typeface="Bryndan Write"/>
              </a:rPr>
              <a:t>and </a:t>
            </a:r>
            <a:r>
              <a:rPr lang="en-US" sz="3600" dirty="0">
                <a:solidFill>
                  <a:srgbClr val="002060"/>
                </a:solidFill>
                <a:latin typeface="Arial" panose="020B0604020202020204" pitchFamily="34" charset="0"/>
                <a:ea typeface="Bryndan Write"/>
                <a:cs typeface="Arial" panose="020B0604020202020204" pitchFamily="34" charset="0"/>
                <a:sym typeface="Bryndan Write"/>
              </a:rPr>
              <a:t>SIM swapping</a:t>
            </a:r>
            <a:r>
              <a:rPr lang="en-US" sz="3600" dirty="0">
                <a:solidFill>
                  <a:srgbClr val="FFFFFF"/>
                </a:solidFill>
                <a:latin typeface="Arial" panose="020B0604020202020204" pitchFamily="34" charset="0"/>
                <a:ea typeface="Bryndan Write"/>
                <a:cs typeface="Arial" panose="020B0604020202020204" pitchFamily="34" charset="0"/>
                <a:sym typeface="Bryndan Write"/>
              </a:rPr>
              <a:t>, while also adding inconvenience for users.</a:t>
            </a:r>
          </a:p>
          <a:p>
            <a:pPr marL="571500" indent="-571500">
              <a:lnSpc>
                <a:spcPts val="4578"/>
              </a:lnSpc>
              <a:buFont typeface="Arial" panose="020B0604020202020204" pitchFamily="34" charset="0"/>
              <a:buChar char="•"/>
            </a:pPr>
            <a:r>
              <a:rPr lang="en-US" sz="3600" dirty="0">
                <a:solidFill>
                  <a:srgbClr val="FFFFFF"/>
                </a:solidFill>
                <a:latin typeface="Arial" panose="020B0604020202020204" pitchFamily="34" charset="0"/>
                <a:ea typeface="Bryndan Write"/>
                <a:cs typeface="Arial" panose="020B0604020202020204" pitchFamily="34" charset="0"/>
                <a:sym typeface="Bryndan Write"/>
              </a:rPr>
              <a:t>Our project proposes an alternative: a </a:t>
            </a:r>
            <a:r>
              <a:rPr lang="en-US" sz="3600" dirty="0">
                <a:solidFill>
                  <a:srgbClr val="002060"/>
                </a:solidFill>
                <a:latin typeface="Arial" panose="020B0604020202020204" pitchFamily="34" charset="0"/>
                <a:ea typeface="Bryndan Write"/>
                <a:cs typeface="Arial" panose="020B0604020202020204" pitchFamily="34" charset="0"/>
                <a:sym typeface="Bryndan Write"/>
              </a:rPr>
              <a:t>multi-biometric authentication </a:t>
            </a:r>
            <a:r>
              <a:rPr lang="en-US" sz="3600" dirty="0">
                <a:solidFill>
                  <a:srgbClr val="FFFFFF"/>
                </a:solidFill>
                <a:latin typeface="Arial" panose="020B0604020202020204" pitchFamily="34" charset="0"/>
                <a:ea typeface="Bryndan Write"/>
                <a:cs typeface="Arial" panose="020B0604020202020204" pitchFamily="34" charset="0"/>
                <a:sym typeface="Bryndan Write"/>
              </a:rPr>
              <a:t>system that uses </a:t>
            </a:r>
            <a:r>
              <a:rPr lang="en-US" sz="3600" dirty="0">
                <a:solidFill>
                  <a:srgbClr val="002060"/>
                </a:solidFill>
                <a:latin typeface="Arial" panose="020B0604020202020204" pitchFamily="34" charset="0"/>
                <a:ea typeface="Bryndan Write"/>
                <a:cs typeface="Arial" panose="020B0604020202020204" pitchFamily="34" charset="0"/>
                <a:sym typeface="Bryndan Write"/>
              </a:rPr>
              <a:t>facial and voice recognition</a:t>
            </a:r>
            <a:r>
              <a:rPr lang="en-US" sz="3600" dirty="0">
                <a:solidFill>
                  <a:srgbClr val="FFFFFF"/>
                </a:solidFill>
                <a:latin typeface="Arial" panose="020B0604020202020204" pitchFamily="34" charset="0"/>
                <a:ea typeface="Bryndan Write"/>
                <a:cs typeface="Arial" panose="020B0604020202020204" pitchFamily="34" charset="0"/>
                <a:sym typeface="Bryndan Write"/>
              </a:rPr>
              <a:t> to verify users. By relying on unique </a:t>
            </a:r>
            <a:r>
              <a:rPr lang="en-US" sz="3600" dirty="0">
                <a:solidFill>
                  <a:srgbClr val="002060"/>
                </a:solidFill>
                <a:latin typeface="Arial" panose="020B0604020202020204" pitchFamily="34" charset="0"/>
                <a:ea typeface="Bryndan Write"/>
                <a:cs typeface="Arial" panose="020B0604020202020204" pitchFamily="34" charset="0"/>
                <a:sym typeface="Bryndan Write"/>
              </a:rPr>
              <a:t>biometric traits</a:t>
            </a:r>
            <a:r>
              <a:rPr lang="en-US" sz="3600" dirty="0">
                <a:solidFill>
                  <a:srgbClr val="FFFFFF"/>
                </a:solidFill>
                <a:latin typeface="Arial" panose="020B0604020202020204" pitchFamily="34" charset="0"/>
                <a:ea typeface="Bryndan Write"/>
                <a:cs typeface="Arial" panose="020B0604020202020204" pitchFamily="34" charset="0"/>
                <a:sym typeface="Bryndan Write"/>
              </a:rPr>
              <a:t>, this method offers stronger security and a more seamless user experience. This approach reduces the risks associated with OTPs and enhances the overall safety of digital transactions.</a:t>
            </a:r>
          </a:p>
          <a:p>
            <a:pPr algn="ctr">
              <a:lnSpc>
                <a:spcPts val="4578"/>
              </a:lnSpc>
              <a:spcBef>
                <a:spcPct val="0"/>
              </a:spcBef>
            </a:pPr>
            <a:endParaRPr lang="en-US" sz="3270" dirty="0">
              <a:solidFill>
                <a:srgbClr val="FFFFFF"/>
              </a:solidFill>
              <a:latin typeface="Bryndan Write"/>
              <a:ea typeface="Bryndan Write"/>
              <a:cs typeface="Bryndan Write"/>
              <a:sym typeface="Bryndan Write"/>
            </a:endParaRPr>
          </a:p>
        </p:txBody>
      </p:sp>
      <p:sp>
        <p:nvSpPr>
          <p:cNvPr id="5" name="TextBox 5"/>
          <p:cNvSpPr txBox="1"/>
          <p:nvPr/>
        </p:nvSpPr>
        <p:spPr>
          <a:xfrm>
            <a:off x="4800600" y="266700"/>
            <a:ext cx="7727995" cy="1146852"/>
          </a:xfrm>
          <a:prstGeom prst="rect">
            <a:avLst/>
          </a:prstGeom>
        </p:spPr>
        <p:txBody>
          <a:bodyPr wrap="square" lIns="0" tIns="0" rIns="0" bIns="0" rtlCol="0" anchor="t">
            <a:spAutoFit/>
          </a:bodyPr>
          <a:lstStyle/>
          <a:p>
            <a:pPr algn="ctr">
              <a:lnSpc>
                <a:spcPts val="9799"/>
              </a:lnSpc>
              <a:spcBef>
                <a:spcPct val="0"/>
              </a:spcBef>
            </a:pPr>
            <a:r>
              <a:rPr lang="en-US" sz="6999" dirty="0">
                <a:solidFill>
                  <a:srgbClr val="FFFFFF"/>
                </a:solidFill>
                <a:latin typeface="Arial" panose="020B0604020202020204" pitchFamily="34" charset="0"/>
                <a:ea typeface="Bosk"/>
                <a:cs typeface="Arial" panose="020B0604020202020204" pitchFamily="34" charset="0"/>
                <a:sym typeface="Bosk"/>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82960">
            <a:off x="-528412" y="72009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6427871">
            <a:off x="1668173" y="-4535455"/>
            <a:ext cx="14951656" cy="20042828"/>
          </a:xfrm>
          <a:custGeom>
            <a:avLst/>
            <a:gdLst/>
            <a:ahLst/>
            <a:cxnLst/>
            <a:rect l="l" t="t" r="r" b="b"/>
            <a:pathLst>
              <a:path w="14024239" h="16481477">
                <a:moveTo>
                  <a:pt x="0" y="0"/>
                </a:moveTo>
                <a:lnTo>
                  <a:pt x="14024238" y="0"/>
                </a:lnTo>
                <a:lnTo>
                  <a:pt x="14024238" y="16481477"/>
                </a:lnTo>
                <a:lnTo>
                  <a:pt x="0" y="16481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24100" y="1926875"/>
            <a:ext cx="13639800" cy="7118167"/>
          </a:xfrm>
          <a:prstGeom prst="rect">
            <a:avLst/>
          </a:prstGeom>
        </p:spPr>
        <p:txBody>
          <a:bodyPr wrap="square" lIns="0" tIns="0" rIns="0" bIns="0" rtlCol="0" anchor="t">
            <a:spAutoFit/>
          </a:bodyPr>
          <a:lstStyle/>
          <a:p>
            <a:pPr marL="457200" indent="-457200">
              <a:lnSpc>
                <a:spcPts val="4331"/>
              </a:lnSpc>
              <a:buFont typeface="Arial" panose="020B0604020202020204" pitchFamily="34" charset="0"/>
              <a:buChar char="•"/>
            </a:pPr>
            <a:r>
              <a:rPr lang="en-US" sz="3094" dirty="0">
                <a:solidFill>
                  <a:srgbClr val="FFFFFF"/>
                </a:solidFill>
                <a:latin typeface="Arial" panose="020B0604020202020204" pitchFamily="34" charset="0"/>
                <a:ea typeface="Bryndan Write"/>
                <a:cs typeface="Arial" panose="020B0604020202020204" pitchFamily="34" charset="0"/>
                <a:sym typeface="Bryndan Write"/>
              </a:rPr>
              <a:t>The digital transaction market is experiencing rapid growth, with billions of transactions processed daily in sectors like </a:t>
            </a:r>
            <a:r>
              <a:rPr lang="en-US" sz="3094" dirty="0">
                <a:solidFill>
                  <a:srgbClr val="002060"/>
                </a:solidFill>
                <a:latin typeface="Arial" panose="020B0604020202020204" pitchFamily="34" charset="0"/>
                <a:ea typeface="Bryndan Write"/>
                <a:cs typeface="Arial" panose="020B0604020202020204" pitchFamily="34" charset="0"/>
                <a:sym typeface="Bryndan Write"/>
              </a:rPr>
              <a:t>e-commerce</a:t>
            </a:r>
            <a:r>
              <a:rPr lang="en-US" sz="3094" dirty="0">
                <a:solidFill>
                  <a:srgbClr val="FFFFFF"/>
                </a:solidFill>
                <a:latin typeface="Arial" panose="020B0604020202020204" pitchFamily="34" charset="0"/>
                <a:ea typeface="Bryndan Write"/>
                <a:cs typeface="Arial" panose="020B0604020202020204" pitchFamily="34" charset="0"/>
                <a:sym typeface="Bryndan Write"/>
              </a:rPr>
              <a:t>, </a:t>
            </a:r>
            <a:r>
              <a:rPr lang="en-US" sz="3094" dirty="0">
                <a:solidFill>
                  <a:srgbClr val="002060"/>
                </a:solidFill>
                <a:latin typeface="Arial" panose="020B0604020202020204" pitchFamily="34" charset="0"/>
                <a:ea typeface="Bryndan Write"/>
                <a:cs typeface="Arial" panose="020B0604020202020204" pitchFamily="34" charset="0"/>
                <a:sym typeface="Bryndan Write"/>
              </a:rPr>
              <a:t>banking</a:t>
            </a:r>
            <a:r>
              <a:rPr lang="en-US" sz="3094" dirty="0">
                <a:solidFill>
                  <a:srgbClr val="FFFFFF"/>
                </a:solidFill>
                <a:latin typeface="Arial" panose="020B0604020202020204" pitchFamily="34" charset="0"/>
                <a:ea typeface="Bryndan Write"/>
                <a:cs typeface="Arial" panose="020B0604020202020204" pitchFamily="34" charset="0"/>
                <a:sym typeface="Bryndan Write"/>
              </a:rPr>
              <a:t>, and </a:t>
            </a:r>
            <a:r>
              <a:rPr lang="en-US" sz="3094" dirty="0">
                <a:solidFill>
                  <a:srgbClr val="002060"/>
                </a:solidFill>
                <a:latin typeface="Arial" panose="020B0604020202020204" pitchFamily="34" charset="0"/>
                <a:ea typeface="Bryndan Write"/>
                <a:cs typeface="Arial" panose="020B0604020202020204" pitchFamily="34" charset="0"/>
                <a:sym typeface="Bryndan Write"/>
              </a:rPr>
              <a:t>fintech</a:t>
            </a:r>
            <a:r>
              <a:rPr lang="en-US" sz="3094" dirty="0">
                <a:solidFill>
                  <a:srgbClr val="FFFFFF"/>
                </a:solidFill>
                <a:latin typeface="Arial" panose="020B0604020202020204" pitchFamily="34" charset="0"/>
                <a:ea typeface="Bryndan Write"/>
                <a:cs typeface="Arial" panose="020B0604020202020204" pitchFamily="34" charset="0"/>
                <a:sym typeface="Bryndan Write"/>
              </a:rPr>
              <a:t>. However, traditional methods such as </a:t>
            </a:r>
            <a:r>
              <a:rPr lang="en-US" sz="3094" dirty="0">
                <a:solidFill>
                  <a:srgbClr val="002060"/>
                </a:solidFill>
                <a:latin typeface="Arial" panose="020B0604020202020204" pitchFamily="34" charset="0"/>
                <a:ea typeface="Bryndan Write"/>
                <a:cs typeface="Arial" panose="020B0604020202020204" pitchFamily="34" charset="0"/>
                <a:sym typeface="Bryndan Write"/>
              </a:rPr>
              <a:t>One-Time Passwords (OTP) </a:t>
            </a:r>
            <a:r>
              <a:rPr lang="en-US" sz="3094" dirty="0">
                <a:solidFill>
                  <a:srgbClr val="FFFFFF"/>
                </a:solidFill>
                <a:latin typeface="Arial" panose="020B0604020202020204" pitchFamily="34" charset="0"/>
                <a:ea typeface="Bryndan Write"/>
                <a:cs typeface="Arial" panose="020B0604020202020204" pitchFamily="34" charset="0"/>
                <a:sym typeface="Bryndan Write"/>
              </a:rPr>
              <a:t>are increasingly </a:t>
            </a:r>
            <a:r>
              <a:rPr lang="en-US" sz="3094" dirty="0">
                <a:solidFill>
                  <a:srgbClr val="002060"/>
                </a:solidFill>
                <a:latin typeface="Arial" panose="020B0604020202020204" pitchFamily="34" charset="0"/>
                <a:ea typeface="Bryndan Write"/>
                <a:cs typeface="Arial" panose="020B0604020202020204" pitchFamily="34" charset="0"/>
                <a:sym typeface="Bryndan Write"/>
              </a:rPr>
              <a:t>vulnerable</a:t>
            </a:r>
            <a:r>
              <a:rPr lang="en-US" sz="3094" dirty="0">
                <a:solidFill>
                  <a:srgbClr val="FFFFFF"/>
                </a:solidFill>
                <a:latin typeface="Arial" panose="020B0604020202020204" pitchFamily="34" charset="0"/>
                <a:ea typeface="Bryndan Write"/>
                <a:cs typeface="Arial" panose="020B0604020202020204" pitchFamily="34" charset="0"/>
                <a:sym typeface="Bryndan Write"/>
              </a:rPr>
              <a:t> to phishing, SIM swapping, and other security threats, driving the need for more secure alternatives.</a:t>
            </a:r>
          </a:p>
          <a:p>
            <a:pPr marL="457200" indent="-457200">
              <a:lnSpc>
                <a:spcPts val="4331"/>
              </a:lnSpc>
              <a:buFont typeface="Arial" panose="020B0604020202020204" pitchFamily="34" charset="0"/>
              <a:buChar char="•"/>
            </a:pPr>
            <a:r>
              <a:rPr lang="en-US" sz="3094" dirty="0">
                <a:solidFill>
                  <a:srgbClr val="FFFFFF"/>
                </a:solidFill>
                <a:latin typeface="Arial" panose="020B0604020202020204" pitchFamily="34" charset="0"/>
                <a:ea typeface="Bryndan Write"/>
                <a:cs typeface="Arial" panose="020B0604020202020204" pitchFamily="34" charset="0"/>
                <a:sym typeface="Bryndan Write"/>
              </a:rPr>
              <a:t>The global biometrics market is expanding significantly, </a:t>
            </a:r>
            <a:r>
              <a:rPr lang="en-US" sz="3094" dirty="0">
                <a:solidFill>
                  <a:srgbClr val="002060"/>
                </a:solidFill>
                <a:latin typeface="Arial" panose="020B0604020202020204" pitchFamily="34" charset="0"/>
                <a:ea typeface="Bryndan Write"/>
                <a:cs typeface="Arial" panose="020B0604020202020204" pitchFamily="34" charset="0"/>
                <a:sym typeface="Bryndan Write"/>
              </a:rPr>
              <a:t>with facial and voice recognition</a:t>
            </a:r>
            <a:r>
              <a:rPr lang="en-US" sz="3094" dirty="0">
                <a:solidFill>
                  <a:srgbClr val="FFFFFF"/>
                </a:solidFill>
                <a:latin typeface="Arial" panose="020B0604020202020204" pitchFamily="34" charset="0"/>
                <a:ea typeface="Bryndan Write"/>
                <a:cs typeface="Arial" panose="020B0604020202020204" pitchFamily="34" charset="0"/>
                <a:sym typeface="Bryndan Write"/>
              </a:rPr>
              <a:t> becoming preferred solutions due to their accuracy and convenience. Industries such as </a:t>
            </a:r>
            <a:r>
              <a:rPr lang="en-US" sz="3094" dirty="0">
                <a:solidFill>
                  <a:srgbClr val="002060"/>
                </a:solidFill>
                <a:latin typeface="Arial" panose="020B0604020202020204" pitchFamily="34" charset="0"/>
                <a:ea typeface="Bryndan Write"/>
                <a:cs typeface="Arial" panose="020B0604020202020204" pitchFamily="34" charset="0"/>
                <a:sym typeface="Bryndan Write"/>
              </a:rPr>
              <a:t>finance</a:t>
            </a:r>
            <a:r>
              <a:rPr lang="en-US" sz="3094" dirty="0">
                <a:solidFill>
                  <a:srgbClr val="FFFFFF"/>
                </a:solidFill>
                <a:latin typeface="Arial" panose="020B0604020202020204" pitchFamily="34" charset="0"/>
                <a:ea typeface="Bryndan Write"/>
                <a:cs typeface="Arial" panose="020B0604020202020204" pitchFamily="34" charset="0"/>
                <a:sym typeface="Bryndan Write"/>
              </a:rPr>
              <a:t>, </a:t>
            </a:r>
            <a:r>
              <a:rPr lang="en-US" sz="3094" dirty="0">
                <a:solidFill>
                  <a:srgbClr val="002060"/>
                </a:solidFill>
                <a:latin typeface="Arial" panose="020B0604020202020204" pitchFamily="34" charset="0"/>
                <a:ea typeface="Bryndan Write"/>
                <a:cs typeface="Arial" panose="020B0604020202020204" pitchFamily="34" charset="0"/>
                <a:sym typeface="Bryndan Write"/>
              </a:rPr>
              <a:t>healthcare</a:t>
            </a:r>
            <a:r>
              <a:rPr lang="en-US" sz="3094" dirty="0">
                <a:solidFill>
                  <a:srgbClr val="FFFFFF"/>
                </a:solidFill>
                <a:latin typeface="Arial" panose="020B0604020202020204" pitchFamily="34" charset="0"/>
                <a:ea typeface="Bryndan Write"/>
                <a:cs typeface="Arial" panose="020B0604020202020204" pitchFamily="34" charset="0"/>
                <a:sym typeface="Bryndan Write"/>
              </a:rPr>
              <a:t>, and government are adopting biometrics for fraud prevention and regulatory compliance.</a:t>
            </a:r>
          </a:p>
          <a:p>
            <a:pPr marL="457200" indent="-457200">
              <a:lnSpc>
                <a:spcPts val="4331"/>
              </a:lnSpc>
              <a:buFont typeface="Arial" panose="020B0604020202020204" pitchFamily="34" charset="0"/>
              <a:buChar char="•"/>
            </a:pPr>
            <a:r>
              <a:rPr lang="en-US" sz="3094" dirty="0">
                <a:solidFill>
                  <a:srgbClr val="FFFFFF"/>
                </a:solidFill>
                <a:latin typeface="Arial" panose="020B0604020202020204" pitchFamily="34" charset="0"/>
                <a:ea typeface="Bryndan Write"/>
                <a:cs typeface="Arial" panose="020B0604020202020204" pitchFamily="34" charset="0"/>
                <a:sym typeface="Bryndan Write"/>
              </a:rPr>
              <a:t>Our </a:t>
            </a:r>
            <a:r>
              <a:rPr lang="en-US" sz="3094" dirty="0">
                <a:solidFill>
                  <a:srgbClr val="002060"/>
                </a:solidFill>
                <a:latin typeface="Arial" panose="020B0604020202020204" pitchFamily="34" charset="0"/>
                <a:ea typeface="Bryndan Write"/>
                <a:cs typeface="Arial" panose="020B0604020202020204" pitchFamily="34" charset="0"/>
                <a:sym typeface="Bryndan Write"/>
              </a:rPr>
              <a:t>multi-biometric authentication</a:t>
            </a:r>
            <a:r>
              <a:rPr lang="en-US" sz="3094" dirty="0">
                <a:solidFill>
                  <a:srgbClr val="FFFFFF"/>
                </a:solidFill>
                <a:latin typeface="Arial" panose="020B0604020202020204" pitchFamily="34" charset="0"/>
                <a:ea typeface="Bryndan Write"/>
                <a:cs typeface="Arial" panose="020B0604020202020204" pitchFamily="34" charset="0"/>
                <a:sym typeface="Bryndan Write"/>
              </a:rPr>
              <a:t> system directly addresses this demand by offering a more secure and seamless </a:t>
            </a:r>
            <a:r>
              <a:rPr lang="en-US" sz="3094" dirty="0">
                <a:solidFill>
                  <a:srgbClr val="002060"/>
                </a:solidFill>
                <a:latin typeface="Arial" panose="020B0604020202020204" pitchFamily="34" charset="0"/>
                <a:ea typeface="Bryndan Write"/>
                <a:cs typeface="Arial" panose="020B0604020202020204" pitchFamily="34" charset="0"/>
                <a:sym typeface="Bryndan Write"/>
              </a:rPr>
              <a:t>alternative</a:t>
            </a:r>
            <a:r>
              <a:rPr lang="en-US" sz="3094" dirty="0">
                <a:solidFill>
                  <a:srgbClr val="FFFFFF"/>
                </a:solidFill>
                <a:latin typeface="Arial" panose="020B0604020202020204" pitchFamily="34" charset="0"/>
                <a:ea typeface="Bryndan Write"/>
                <a:cs typeface="Arial" panose="020B0604020202020204" pitchFamily="34" charset="0"/>
                <a:sym typeface="Bryndan Write"/>
              </a:rPr>
              <a:t> to OTP, making it highly relevant for sectors requiring reliable digital transaction authentication.</a:t>
            </a:r>
          </a:p>
          <a:p>
            <a:pPr algn="ctr">
              <a:lnSpc>
                <a:spcPts val="4331"/>
              </a:lnSpc>
              <a:spcBef>
                <a:spcPct val="0"/>
              </a:spcBef>
            </a:pPr>
            <a:endParaRPr lang="en-US" sz="3094" dirty="0">
              <a:solidFill>
                <a:srgbClr val="FFFFFF"/>
              </a:solidFill>
              <a:latin typeface="Bryndan Write"/>
              <a:ea typeface="Bryndan Write"/>
              <a:cs typeface="Bryndan Write"/>
              <a:sym typeface="Bryndan Write"/>
            </a:endParaRPr>
          </a:p>
        </p:txBody>
      </p:sp>
      <p:sp>
        <p:nvSpPr>
          <p:cNvPr id="5" name="TextBox 5"/>
          <p:cNvSpPr txBox="1"/>
          <p:nvPr/>
        </p:nvSpPr>
        <p:spPr>
          <a:xfrm>
            <a:off x="3733800" y="495300"/>
            <a:ext cx="10297442" cy="1146852"/>
          </a:xfrm>
          <a:prstGeom prst="rect">
            <a:avLst/>
          </a:prstGeom>
        </p:spPr>
        <p:txBody>
          <a:bodyPr lIns="0" tIns="0" rIns="0" bIns="0" rtlCol="0" anchor="t">
            <a:spAutoFit/>
          </a:bodyPr>
          <a:lstStyle/>
          <a:p>
            <a:pPr algn="ctr">
              <a:lnSpc>
                <a:spcPts val="9799"/>
              </a:lnSpc>
              <a:spcBef>
                <a:spcPct val="0"/>
              </a:spcBef>
            </a:pPr>
            <a:r>
              <a:rPr lang="en-US" sz="6000" b="1" dirty="0">
                <a:solidFill>
                  <a:srgbClr val="FFFFFF"/>
                </a:solidFill>
                <a:latin typeface="Arial" panose="020B0604020202020204" pitchFamily="34" charset="0"/>
                <a:ea typeface="Bosk"/>
                <a:cs typeface="Arial" panose="020B0604020202020204" pitchFamily="34" charset="0"/>
                <a:sym typeface="Bosk"/>
              </a:rPr>
              <a:t>MARKET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4C8E5"/>
        </a:solidFill>
        <a:effectLst/>
      </p:bgPr>
    </p:bg>
    <p:spTree>
      <p:nvGrpSpPr>
        <p:cNvPr id="1" name=""/>
        <p:cNvGrpSpPr/>
        <p:nvPr/>
      </p:nvGrpSpPr>
      <p:grpSpPr>
        <a:xfrm>
          <a:off x="0" y="0"/>
          <a:ext cx="0" cy="0"/>
          <a:chOff x="0" y="0"/>
          <a:chExt cx="0" cy="0"/>
        </a:xfrm>
      </p:grpSpPr>
      <p:sp>
        <p:nvSpPr>
          <p:cNvPr id="2" name="Freeform 2"/>
          <p:cNvSpPr/>
          <p:nvPr/>
        </p:nvSpPr>
        <p:spPr>
          <a:xfrm rot="5772310">
            <a:off x="913332" y="-3060318"/>
            <a:ext cx="15965229" cy="18762555"/>
          </a:xfrm>
          <a:custGeom>
            <a:avLst/>
            <a:gdLst/>
            <a:ahLst/>
            <a:cxnLst/>
            <a:rect l="l" t="t" r="r" b="b"/>
            <a:pathLst>
              <a:path w="15965229" h="18762555">
                <a:moveTo>
                  <a:pt x="0" y="0"/>
                </a:moveTo>
                <a:lnTo>
                  <a:pt x="15965228" y="0"/>
                </a:lnTo>
                <a:lnTo>
                  <a:pt x="15965228" y="18762555"/>
                </a:lnTo>
                <a:lnTo>
                  <a:pt x="0" y="18762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1574" flipH="1">
            <a:off x="16074637" y="950527"/>
            <a:ext cx="3437551" cy="3150569"/>
          </a:xfrm>
          <a:custGeom>
            <a:avLst/>
            <a:gdLst/>
            <a:ahLst/>
            <a:cxnLst/>
            <a:rect l="l" t="t" r="r" b="b"/>
            <a:pathLst>
              <a:path w="3437551" h="3150569">
                <a:moveTo>
                  <a:pt x="3437551" y="0"/>
                </a:moveTo>
                <a:lnTo>
                  <a:pt x="0" y="0"/>
                </a:lnTo>
                <a:lnTo>
                  <a:pt x="0" y="3150568"/>
                </a:lnTo>
                <a:lnTo>
                  <a:pt x="3437551" y="3150568"/>
                </a:lnTo>
                <a:lnTo>
                  <a:pt x="343755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45228">
            <a:off x="-1590044" y="-1131796"/>
            <a:ext cx="8065935" cy="5558162"/>
          </a:xfrm>
          <a:custGeom>
            <a:avLst/>
            <a:gdLst/>
            <a:ahLst/>
            <a:cxnLst/>
            <a:rect l="l" t="t" r="r" b="b"/>
            <a:pathLst>
              <a:path w="8065935" h="5558162">
                <a:moveTo>
                  <a:pt x="0" y="0"/>
                </a:moveTo>
                <a:lnTo>
                  <a:pt x="8065934" y="0"/>
                </a:lnTo>
                <a:lnTo>
                  <a:pt x="8065934" y="5558162"/>
                </a:lnTo>
                <a:lnTo>
                  <a:pt x="0" y="5558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 name="TextBox 5"/>
          <p:cNvSpPr txBox="1"/>
          <p:nvPr/>
        </p:nvSpPr>
        <p:spPr>
          <a:xfrm>
            <a:off x="2937781" y="1965905"/>
            <a:ext cx="12412438" cy="8025210"/>
          </a:xfrm>
          <a:prstGeom prst="rect">
            <a:avLst/>
          </a:prstGeom>
        </p:spPr>
        <p:txBody>
          <a:bodyPr lIns="0" tIns="0" rIns="0" bIns="0" rtlCol="0" anchor="t">
            <a:spAutoFit/>
          </a:bodyPr>
          <a:lstStyle/>
          <a:p>
            <a:pPr>
              <a:lnSpc>
                <a:spcPts val="4480"/>
              </a:lnSpc>
            </a:pPr>
            <a:r>
              <a:rPr lang="en-US" sz="3200" dirty="0">
                <a:solidFill>
                  <a:srgbClr val="FFFFFF"/>
                </a:solidFill>
                <a:latin typeface="Arial" panose="020B0604020202020204" pitchFamily="34" charset="0"/>
                <a:ea typeface="Bryndan Write"/>
                <a:cs typeface="Arial" panose="020B0604020202020204" pitchFamily="34" charset="0"/>
                <a:sym typeface="Bryndan Write"/>
              </a:rPr>
              <a:t>The demand for secure, </a:t>
            </a:r>
            <a:r>
              <a:rPr lang="en-US" sz="3200" dirty="0">
                <a:solidFill>
                  <a:srgbClr val="002060"/>
                </a:solidFill>
                <a:latin typeface="Arial" panose="020B0604020202020204" pitchFamily="34" charset="0"/>
                <a:ea typeface="Bryndan Write"/>
                <a:cs typeface="Arial" panose="020B0604020202020204" pitchFamily="34" charset="0"/>
                <a:sym typeface="Bryndan Write"/>
              </a:rPr>
              <a:t>convenient authentication</a:t>
            </a:r>
            <a:r>
              <a:rPr lang="en-US" sz="3200" dirty="0">
                <a:solidFill>
                  <a:srgbClr val="FFFFFF"/>
                </a:solidFill>
                <a:latin typeface="Arial" panose="020B0604020202020204" pitchFamily="34" charset="0"/>
                <a:ea typeface="Bryndan Write"/>
                <a:cs typeface="Arial" panose="020B0604020202020204" pitchFamily="34" charset="0"/>
                <a:sym typeface="Bryndan Write"/>
              </a:rPr>
              <a:t> methods is growing, particularly in industries such as banking, e-commerce, healthcare, and government services. To attract consumers, we will:</a:t>
            </a:r>
          </a:p>
          <a:p>
            <a:pPr marL="690881" lvl="1" indent="-345440">
              <a:lnSpc>
                <a:spcPts val="4480"/>
              </a:lnSpc>
              <a:buAutoNum type="arabicPeriod"/>
            </a:pPr>
            <a:r>
              <a:rPr lang="en-US" sz="3200" dirty="0">
                <a:solidFill>
                  <a:srgbClr val="FFFFFF"/>
                </a:solidFill>
                <a:latin typeface="Arial" panose="020B0604020202020204" pitchFamily="34" charset="0"/>
                <a:ea typeface="Bryndan Write"/>
                <a:cs typeface="Arial" panose="020B0604020202020204" pitchFamily="34" charset="0"/>
                <a:sym typeface="Bryndan Write"/>
              </a:rPr>
              <a:t>Target high-risk sectors (like </a:t>
            </a:r>
            <a:r>
              <a:rPr lang="en-US" sz="3200" dirty="0">
                <a:solidFill>
                  <a:srgbClr val="002060"/>
                </a:solidFill>
                <a:latin typeface="Arial" panose="020B0604020202020204" pitchFamily="34" charset="0"/>
                <a:ea typeface="Bryndan Write"/>
                <a:cs typeface="Arial" panose="020B0604020202020204" pitchFamily="34" charset="0"/>
                <a:sym typeface="Bryndan Write"/>
              </a:rPr>
              <a:t>finance</a:t>
            </a:r>
            <a:r>
              <a:rPr lang="en-US" sz="3200" dirty="0">
                <a:solidFill>
                  <a:srgbClr val="FFFFFF"/>
                </a:solidFill>
                <a:latin typeface="Arial" panose="020B0604020202020204" pitchFamily="34" charset="0"/>
                <a:ea typeface="Bryndan Write"/>
                <a:cs typeface="Arial" panose="020B0604020202020204" pitchFamily="34" charset="0"/>
                <a:sym typeface="Bryndan Write"/>
              </a:rPr>
              <a:t> and </a:t>
            </a:r>
            <a:r>
              <a:rPr lang="en-US" sz="3200" dirty="0">
                <a:solidFill>
                  <a:srgbClr val="002060"/>
                </a:solidFill>
                <a:latin typeface="Arial" panose="020B0604020202020204" pitchFamily="34" charset="0"/>
                <a:ea typeface="Bryndan Write"/>
                <a:cs typeface="Arial" panose="020B0604020202020204" pitchFamily="34" charset="0"/>
                <a:sym typeface="Bryndan Write"/>
              </a:rPr>
              <a:t>fintech</a:t>
            </a:r>
            <a:r>
              <a:rPr lang="en-US" sz="3200" dirty="0">
                <a:solidFill>
                  <a:srgbClr val="FFFFFF"/>
                </a:solidFill>
                <a:latin typeface="Arial" panose="020B0604020202020204" pitchFamily="34" charset="0"/>
                <a:ea typeface="Bryndan Write"/>
                <a:cs typeface="Arial" panose="020B0604020202020204" pitchFamily="34" charset="0"/>
                <a:sym typeface="Bryndan Write"/>
              </a:rPr>
              <a:t>) where secure authentication is crucial.</a:t>
            </a:r>
          </a:p>
          <a:p>
            <a:pPr marL="690881" lvl="1" indent="-345440">
              <a:lnSpc>
                <a:spcPts val="4480"/>
              </a:lnSpc>
              <a:buAutoNum type="arabicPeriod"/>
            </a:pPr>
            <a:r>
              <a:rPr lang="en-US" sz="3200" dirty="0">
                <a:solidFill>
                  <a:srgbClr val="FFFFFF"/>
                </a:solidFill>
                <a:latin typeface="Arial" panose="020B0604020202020204" pitchFamily="34" charset="0"/>
                <a:ea typeface="Bryndan Write"/>
                <a:cs typeface="Arial" panose="020B0604020202020204" pitchFamily="34" charset="0"/>
                <a:sym typeface="Bryndan Write"/>
              </a:rPr>
              <a:t>Leverage partnerships with financial institutions and digital service providers that require </a:t>
            </a:r>
            <a:r>
              <a:rPr lang="en-US" sz="3200" dirty="0">
                <a:solidFill>
                  <a:srgbClr val="002060"/>
                </a:solidFill>
                <a:latin typeface="Arial" panose="020B0604020202020204" pitchFamily="34" charset="0"/>
                <a:ea typeface="Bryndan Write"/>
                <a:cs typeface="Arial" panose="020B0604020202020204" pitchFamily="34" charset="0"/>
                <a:sym typeface="Bryndan Write"/>
              </a:rPr>
              <a:t>enhanced</a:t>
            </a:r>
            <a:r>
              <a:rPr lang="en-US" sz="3200" dirty="0">
                <a:solidFill>
                  <a:srgbClr val="FFFFFF"/>
                </a:solidFill>
                <a:latin typeface="Arial" panose="020B0604020202020204" pitchFamily="34" charset="0"/>
                <a:ea typeface="Bryndan Write"/>
                <a:cs typeface="Arial" panose="020B0604020202020204" pitchFamily="34" charset="0"/>
                <a:sym typeface="Bryndan Write"/>
              </a:rPr>
              <a:t> security solutions.</a:t>
            </a:r>
          </a:p>
          <a:p>
            <a:pPr marL="690881" lvl="1" indent="-345440">
              <a:lnSpc>
                <a:spcPts val="4480"/>
              </a:lnSpc>
              <a:buAutoNum type="arabicPeriod"/>
            </a:pPr>
            <a:r>
              <a:rPr lang="en-US" sz="3200" dirty="0">
                <a:solidFill>
                  <a:srgbClr val="FFFFFF"/>
                </a:solidFill>
                <a:latin typeface="Arial" panose="020B0604020202020204" pitchFamily="34" charset="0"/>
                <a:ea typeface="Bryndan Write"/>
                <a:cs typeface="Arial" panose="020B0604020202020204" pitchFamily="34" charset="0"/>
                <a:sym typeface="Bryndan Write"/>
              </a:rPr>
              <a:t>Offer competitive pricing and seamless integration with existing transaction systems to encourage early adoption.</a:t>
            </a:r>
          </a:p>
          <a:p>
            <a:pPr marL="690881" lvl="1" indent="-345440">
              <a:lnSpc>
                <a:spcPts val="4480"/>
              </a:lnSpc>
              <a:buAutoNum type="arabicPeriod"/>
            </a:pPr>
            <a:r>
              <a:rPr lang="en-US" sz="3200" dirty="0">
                <a:solidFill>
                  <a:srgbClr val="FFFFFF"/>
                </a:solidFill>
                <a:latin typeface="Arial" panose="020B0604020202020204" pitchFamily="34" charset="0"/>
                <a:ea typeface="Bryndan Write"/>
                <a:cs typeface="Arial" panose="020B0604020202020204" pitchFamily="34" charset="0"/>
                <a:sym typeface="Bryndan Write"/>
              </a:rPr>
              <a:t>Utilize a </a:t>
            </a:r>
            <a:r>
              <a:rPr lang="en-US" sz="3200" dirty="0">
                <a:solidFill>
                  <a:srgbClr val="002060"/>
                </a:solidFill>
                <a:latin typeface="Arial" panose="020B0604020202020204" pitchFamily="34" charset="0"/>
                <a:ea typeface="Bryndan Write"/>
                <a:cs typeface="Arial" panose="020B0604020202020204" pitchFamily="34" charset="0"/>
                <a:sym typeface="Bryndan Write"/>
              </a:rPr>
              <a:t>freemium</a:t>
            </a:r>
            <a:r>
              <a:rPr lang="en-US" sz="3200" dirty="0">
                <a:solidFill>
                  <a:srgbClr val="FFFFFF"/>
                </a:solidFill>
                <a:latin typeface="Arial" panose="020B0604020202020204" pitchFamily="34" charset="0"/>
                <a:ea typeface="Bryndan Write"/>
                <a:cs typeface="Arial" panose="020B0604020202020204" pitchFamily="34" charset="0"/>
                <a:sym typeface="Bryndan Write"/>
              </a:rPr>
              <a:t> model for smaller organizations and premium features for enterprise-level clients.</a:t>
            </a:r>
          </a:p>
          <a:p>
            <a:pPr marL="690881" lvl="1" indent="-345440">
              <a:lnSpc>
                <a:spcPts val="4480"/>
              </a:lnSpc>
              <a:buAutoNum type="arabicPeriod"/>
            </a:pPr>
            <a:r>
              <a:rPr lang="en-US" sz="3200" dirty="0">
                <a:solidFill>
                  <a:srgbClr val="FFFFFF"/>
                </a:solidFill>
                <a:latin typeface="Arial" panose="020B0604020202020204" pitchFamily="34" charset="0"/>
                <a:ea typeface="Bryndan Write"/>
                <a:cs typeface="Arial" panose="020B0604020202020204" pitchFamily="34" charset="0"/>
                <a:sym typeface="Bryndan Write"/>
              </a:rPr>
              <a:t>Implement educational campaigns highlighting the security risks of OTP and the benefits of </a:t>
            </a:r>
            <a:r>
              <a:rPr lang="en-US" sz="3200" dirty="0">
                <a:solidFill>
                  <a:srgbClr val="002060"/>
                </a:solidFill>
                <a:latin typeface="Arial" panose="020B0604020202020204" pitchFamily="34" charset="0"/>
                <a:ea typeface="Bryndan Write"/>
                <a:cs typeface="Arial" panose="020B0604020202020204" pitchFamily="34" charset="0"/>
                <a:sym typeface="Bryndan Write"/>
              </a:rPr>
              <a:t>biometric</a:t>
            </a:r>
            <a:r>
              <a:rPr lang="en-US" sz="3200" dirty="0">
                <a:solidFill>
                  <a:srgbClr val="FFFFFF"/>
                </a:solidFill>
                <a:latin typeface="Arial" panose="020B0604020202020204" pitchFamily="34" charset="0"/>
                <a:ea typeface="Bryndan Write"/>
                <a:cs typeface="Arial" panose="020B0604020202020204" pitchFamily="34" charset="0"/>
                <a:sym typeface="Bryndan Write"/>
              </a:rPr>
              <a:t> </a:t>
            </a:r>
            <a:r>
              <a:rPr lang="en-US" sz="3200" dirty="0">
                <a:solidFill>
                  <a:srgbClr val="002060"/>
                </a:solidFill>
                <a:latin typeface="Arial" panose="020B0604020202020204" pitchFamily="34" charset="0"/>
                <a:ea typeface="Bryndan Write"/>
                <a:cs typeface="Arial" panose="020B0604020202020204" pitchFamily="34" charset="0"/>
                <a:sym typeface="Bryndan Write"/>
              </a:rPr>
              <a:t>authentication</a:t>
            </a:r>
            <a:r>
              <a:rPr lang="en-US" sz="3200" dirty="0">
                <a:solidFill>
                  <a:srgbClr val="FFFFFF"/>
                </a:solidFill>
                <a:latin typeface="Arial" panose="020B0604020202020204" pitchFamily="34" charset="0"/>
                <a:ea typeface="Bryndan Write"/>
                <a:cs typeface="Arial" panose="020B0604020202020204" pitchFamily="34" charset="0"/>
                <a:sym typeface="Bryndan Write"/>
              </a:rPr>
              <a:t>.</a:t>
            </a:r>
          </a:p>
          <a:p>
            <a:pPr algn="l">
              <a:lnSpc>
                <a:spcPts val="4480"/>
              </a:lnSpc>
              <a:spcBef>
                <a:spcPct val="0"/>
              </a:spcBef>
            </a:pPr>
            <a:endParaRPr lang="en-US" sz="3200" dirty="0">
              <a:solidFill>
                <a:srgbClr val="FFFFFF"/>
              </a:solidFill>
              <a:latin typeface="Bryndan Write"/>
              <a:ea typeface="Bryndan Write"/>
              <a:cs typeface="Bryndan Write"/>
              <a:sym typeface="Bryndan Write"/>
            </a:endParaRPr>
          </a:p>
        </p:txBody>
      </p:sp>
      <p:sp>
        <p:nvSpPr>
          <p:cNvPr id="6" name="TextBox 6"/>
          <p:cNvSpPr txBox="1"/>
          <p:nvPr/>
        </p:nvSpPr>
        <p:spPr>
          <a:xfrm>
            <a:off x="3455272" y="319293"/>
            <a:ext cx="11377456" cy="1146852"/>
          </a:xfrm>
          <a:prstGeom prst="rect">
            <a:avLst/>
          </a:prstGeom>
        </p:spPr>
        <p:txBody>
          <a:bodyPr wrap="square" lIns="0" tIns="0" rIns="0" bIns="0" rtlCol="0" anchor="t">
            <a:spAutoFit/>
          </a:bodyPr>
          <a:lstStyle/>
          <a:p>
            <a:pPr algn="ctr">
              <a:lnSpc>
                <a:spcPts val="9799"/>
              </a:lnSpc>
              <a:spcBef>
                <a:spcPct val="0"/>
              </a:spcBef>
            </a:pPr>
            <a:r>
              <a:rPr lang="en-US" sz="6999" b="1" dirty="0">
                <a:solidFill>
                  <a:schemeClr val="bg1"/>
                </a:solidFill>
                <a:latin typeface="Arial" panose="020B0604020202020204" pitchFamily="34" charset="0"/>
                <a:ea typeface="Bosk"/>
                <a:cs typeface="Arial" panose="020B0604020202020204" pitchFamily="34" charset="0"/>
                <a:sym typeface="Bosk"/>
              </a:rPr>
              <a:t>CONSUMER AQUISITION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4C8E5"/>
        </a:solidFill>
        <a:effectLst/>
      </p:bgPr>
    </p:bg>
    <p:spTree>
      <p:nvGrpSpPr>
        <p:cNvPr id="1" name=""/>
        <p:cNvGrpSpPr/>
        <p:nvPr/>
      </p:nvGrpSpPr>
      <p:grpSpPr>
        <a:xfrm>
          <a:off x="0" y="0"/>
          <a:ext cx="0" cy="0"/>
          <a:chOff x="0" y="0"/>
          <a:chExt cx="0" cy="0"/>
        </a:xfrm>
      </p:grpSpPr>
      <p:sp>
        <p:nvSpPr>
          <p:cNvPr id="2" name="Freeform 2"/>
          <p:cNvSpPr/>
          <p:nvPr/>
        </p:nvSpPr>
        <p:spPr>
          <a:xfrm rot="5772310">
            <a:off x="987333" y="-2984118"/>
            <a:ext cx="15965229" cy="18762555"/>
          </a:xfrm>
          <a:custGeom>
            <a:avLst/>
            <a:gdLst/>
            <a:ahLst/>
            <a:cxnLst/>
            <a:rect l="l" t="t" r="r" b="b"/>
            <a:pathLst>
              <a:path w="15965229" h="18762555">
                <a:moveTo>
                  <a:pt x="0" y="0"/>
                </a:moveTo>
                <a:lnTo>
                  <a:pt x="15965228" y="0"/>
                </a:lnTo>
                <a:lnTo>
                  <a:pt x="15965228" y="18762555"/>
                </a:lnTo>
                <a:lnTo>
                  <a:pt x="0" y="18762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1574" flipH="1">
            <a:off x="16078850" y="-40073"/>
            <a:ext cx="3437551" cy="3150569"/>
          </a:xfrm>
          <a:custGeom>
            <a:avLst/>
            <a:gdLst/>
            <a:ahLst/>
            <a:cxnLst/>
            <a:rect l="l" t="t" r="r" b="b"/>
            <a:pathLst>
              <a:path w="3437551" h="3150569">
                <a:moveTo>
                  <a:pt x="3437551" y="0"/>
                </a:moveTo>
                <a:lnTo>
                  <a:pt x="0" y="0"/>
                </a:lnTo>
                <a:lnTo>
                  <a:pt x="0" y="3150568"/>
                </a:lnTo>
                <a:lnTo>
                  <a:pt x="3437551" y="3150568"/>
                </a:lnTo>
                <a:lnTo>
                  <a:pt x="343755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45228">
            <a:off x="-1419178" y="-1516731"/>
            <a:ext cx="8065935" cy="5558162"/>
          </a:xfrm>
          <a:custGeom>
            <a:avLst/>
            <a:gdLst/>
            <a:ahLst/>
            <a:cxnLst/>
            <a:rect l="l" t="t" r="r" b="b"/>
            <a:pathLst>
              <a:path w="8065935" h="5558162">
                <a:moveTo>
                  <a:pt x="0" y="0"/>
                </a:moveTo>
                <a:lnTo>
                  <a:pt x="8065934" y="0"/>
                </a:lnTo>
                <a:lnTo>
                  <a:pt x="8065934" y="5558162"/>
                </a:lnTo>
                <a:lnTo>
                  <a:pt x="0" y="5558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001681" y="1622361"/>
            <a:ext cx="12762320" cy="8219686"/>
          </a:xfrm>
          <a:prstGeom prst="rect">
            <a:avLst/>
          </a:prstGeom>
        </p:spPr>
        <p:txBody>
          <a:bodyPr lIns="0" tIns="0" rIns="0" bIns="0" rtlCol="0" anchor="t">
            <a:spAutoFit/>
          </a:bodyPr>
          <a:lstStyle/>
          <a:p>
            <a:pPr algn="l">
              <a:lnSpc>
                <a:spcPts val="4267"/>
              </a:lnSpc>
            </a:pPr>
            <a:r>
              <a:rPr lang="en-US" sz="3048" dirty="0">
                <a:solidFill>
                  <a:srgbClr val="FFFFFF"/>
                </a:solidFill>
                <a:latin typeface="Arial" panose="020B0604020202020204" pitchFamily="34" charset="0"/>
                <a:ea typeface="Bryndan Write"/>
                <a:cs typeface="Arial" panose="020B0604020202020204" pitchFamily="34" charset="0"/>
                <a:sym typeface="Bryndan Write"/>
              </a:rPr>
              <a:t>Our multi-biometric system is designed to be:</a:t>
            </a:r>
          </a:p>
          <a:p>
            <a:pPr marL="658117" lvl="1" indent="-329058" algn="l">
              <a:lnSpc>
                <a:spcPts val="4267"/>
              </a:lnSpc>
              <a:buAutoNum type="arabicPeriod"/>
            </a:pPr>
            <a:r>
              <a:rPr lang="en-US" sz="3048" dirty="0">
                <a:latin typeface="Arial" panose="020B0604020202020204" pitchFamily="34" charset="0"/>
                <a:ea typeface="Bryndan Write"/>
                <a:cs typeface="Arial" panose="020B0604020202020204" pitchFamily="34" charset="0"/>
                <a:sym typeface="Bryndan Write"/>
              </a:rPr>
              <a:t>Scalable</a:t>
            </a:r>
            <a:r>
              <a:rPr lang="en-US" sz="3048" dirty="0">
                <a:solidFill>
                  <a:srgbClr val="FFFFFF"/>
                </a:solidFill>
                <a:latin typeface="Arial" panose="020B0604020202020204" pitchFamily="34" charset="0"/>
                <a:ea typeface="Bryndan Write"/>
                <a:cs typeface="Arial" panose="020B0604020202020204" pitchFamily="34" charset="0"/>
                <a:sym typeface="Bryndan Write"/>
              </a:rPr>
              <a:t> – Easily adaptable to different platforms, including mobile, web, and desktop applications.</a:t>
            </a:r>
          </a:p>
          <a:p>
            <a:pPr marL="658117" lvl="1" indent="-329058" algn="l">
              <a:lnSpc>
                <a:spcPts val="4267"/>
              </a:lnSpc>
              <a:buAutoNum type="arabicPeriod"/>
            </a:pPr>
            <a:r>
              <a:rPr lang="en-US" sz="3048" dirty="0">
                <a:latin typeface="Arial" panose="020B0604020202020204" pitchFamily="34" charset="0"/>
                <a:ea typeface="Bryndan Write"/>
                <a:cs typeface="Arial" panose="020B0604020202020204" pitchFamily="34" charset="0"/>
                <a:sym typeface="Bryndan Write"/>
              </a:rPr>
              <a:t>Cost-effective</a:t>
            </a:r>
            <a:r>
              <a:rPr lang="en-US" sz="3048" dirty="0">
                <a:solidFill>
                  <a:srgbClr val="FFFFFF"/>
                </a:solidFill>
                <a:latin typeface="Arial" panose="020B0604020202020204" pitchFamily="34" charset="0"/>
                <a:ea typeface="Bryndan Write"/>
                <a:cs typeface="Arial" panose="020B0604020202020204" pitchFamily="34" charset="0"/>
                <a:sym typeface="Bryndan Write"/>
              </a:rPr>
              <a:t> – By using widely available biometric technologies (facial and voice recognition), the implementation costs remain low.</a:t>
            </a:r>
          </a:p>
          <a:p>
            <a:pPr marL="658117" lvl="1" indent="-329058" algn="l">
              <a:lnSpc>
                <a:spcPts val="4267"/>
              </a:lnSpc>
              <a:buAutoNum type="arabicPeriod"/>
            </a:pPr>
            <a:r>
              <a:rPr lang="en-US" sz="3048" dirty="0">
                <a:latin typeface="Arial" panose="020B0604020202020204" pitchFamily="34" charset="0"/>
                <a:ea typeface="Bryndan Write"/>
                <a:cs typeface="Arial" panose="020B0604020202020204" pitchFamily="34" charset="0"/>
                <a:sym typeface="Bryndan Write"/>
              </a:rPr>
              <a:t>Highly secure </a:t>
            </a:r>
            <a:r>
              <a:rPr lang="en-US" sz="3048" dirty="0">
                <a:solidFill>
                  <a:srgbClr val="FFFFFF"/>
                </a:solidFill>
                <a:latin typeface="Arial" panose="020B0604020202020204" pitchFamily="34" charset="0"/>
                <a:ea typeface="Bryndan Write"/>
                <a:cs typeface="Arial" panose="020B0604020202020204" pitchFamily="34" charset="0"/>
                <a:sym typeface="Bryndan Write"/>
              </a:rPr>
              <a:t>– Biometric data is unique to each user, reducing the risk of fraud and making it a viable long-term alternative to OTP-based systems.</a:t>
            </a:r>
          </a:p>
          <a:p>
            <a:pPr marL="658117" lvl="1" indent="-329058" algn="l">
              <a:lnSpc>
                <a:spcPts val="4267"/>
              </a:lnSpc>
              <a:buAutoNum type="arabicPeriod"/>
            </a:pPr>
            <a:r>
              <a:rPr lang="en-US" sz="3048" dirty="0">
                <a:latin typeface="Arial" panose="020B0604020202020204" pitchFamily="34" charset="0"/>
                <a:ea typeface="Bryndan Write"/>
                <a:cs typeface="Arial" panose="020B0604020202020204" pitchFamily="34" charset="0"/>
                <a:sym typeface="Bryndan Write"/>
              </a:rPr>
              <a:t>User-friendly </a:t>
            </a:r>
            <a:r>
              <a:rPr lang="en-US" sz="3048" dirty="0">
                <a:solidFill>
                  <a:srgbClr val="FFFFFF"/>
                </a:solidFill>
                <a:latin typeface="Arial" panose="020B0604020202020204" pitchFamily="34" charset="0"/>
                <a:ea typeface="Bryndan Write"/>
                <a:cs typeface="Arial" panose="020B0604020202020204" pitchFamily="34" charset="0"/>
                <a:sym typeface="Bryndan Write"/>
              </a:rPr>
              <a:t>– Biometrics offer a seamless, one-step authentication process, improving the user experience compared to traditional methods.</a:t>
            </a:r>
          </a:p>
          <a:p>
            <a:pPr marL="658117" lvl="1" indent="-329058" algn="l">
              <a:lnSpc>
                <a:spcPts val="4267"/>
              </a:lnSpc>
              <a:buAutoNum type="arabicPeriod"/>
            </a:pPr>
            <a:r>
              <a:rPr lang="en-US" sz="3048" dirty="0">
                <a:latin typeface="Arial" panose="020B0604020202020204" pitchFamily="34" charset="0"/>
                <a:ea typeface="Bryndan Write"/>
                <a:cs typeface="Arial" panose="020B0604020202020204" pitchFamily="34" charset="0"/>
                <a:sym typeface="Bryndan Write"/>
              </a:rPr>
              <a:t>Sustainable</a:t>
            </a:r>
            <a:r>
              <a:rPr lang="en-US" sz="3048" dirty="0">
                <a:solidFill>
                  <a:srgbClr val="FFFFFF"/>
                </a:solidFill>
                <a:latin typeface="Arial" panose="020B0604020202020204" pitchFamily="34" charset="0"/>
                <a:ea typeface="Bryndan Write"/>
                <a:cs typeface="Arial" panose="020B0604020202020204" pitchFamily="34" charset="0"/>
                <a:sym typeface="Bryndan Write"/>
              </a:rPr>
              <a:t> – With the growing demand for strong authentication in various sectors, the adoption of multi-biometric systems will continue to increase, ensuring the long-term viability of the application.</a:t>
            </a:r>
          </a:p>
          <a:p>
            <a:pPr algn="ctr">
              <a:lnSpc>
                <a:spcPts val="4267"/>
              </a:lnSpc>
              <a:spcBef>
                <a:spcPct val="0"/>
              </a:spcBef>
            </a:pPr>
            <a:endParaRPr lang="en-US" sz="3048" dirty="0">
              <a:solidFill>
                <a:srgbClr val="FFFFFF"/>
              </a:solidFill>
              <a:latin typeface="Bryndan Write"/>
              <a:ea typeface="Bryndan Write"/>
              <a:cs typeface="Bryndan Write"/>
              <a:sym typeface="Bryndan Write"/>
            </a:endParaRPr>
          </a:p>
        </p:txBody>
      </p:sp>
      <p:sp>
        <p:nvSpPr>
          <p:cNvPr id="6" name="TextBox 6"/>
          <p:cNvSpPr txBox="1"/>
          <p:nvPr/>
        </p:nvSpPr>
        <p:spPr>
          <a:xfrm>
            <a:off x="4234120" y="115499"/>
            <a:ext cx="10297442" cy="1146852"/>
          </a:xfrm>
          <a:prstGeom prst="rect">
            <a:avLst/>
          </a:prstGeom>
        </p:spPr>
        <p:txBody>
          <a:bodyPr lIns="0" tIns="0" rIns="0" bIns="0" rtlCol="0" anchor="t">
            <a:spAutoFit/>
          </a:bodyPr>
          <a:lstStyle/>
          <a:p>
            <a:pPr algn="ctr">
              <a:lnSpc>
                <a:spcPts val="9799"/>
              </a:lnSpc>
              <a:spcBef>
                <a:spcPct val="0"/>
              </a:spcBef>
            </a:pPr>
            <a:r>
              <a:rPr lang="en-US" sz="6999" b="1" dirty="0">
                <a:solidFill>
                  <a:schemeClr val="bg1"/>
                </a:solidFill>
                <a:latin typeface="Arial" panose="020B0604020202020204" pitchFamily="34" charset="0"/>
                <a:ea typeface="Bosk"/>
                <a:cs typeface="Arial" panose="020B0604020202020204" pitchFamily="34" charset="0"/>
                <a:sym typeface="Bosk"/>
              </a:rPr>
              <a:t>VIABILITY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383556" y="-2514237"/>
            <a:ext cx="13032076" cy="15315474"/>
          </a:xfrm>
          <a:custGeom>
            <a:avLst/>
            <a:gdLst/>
            <a:ahLst/>
            <a:cxnLst/>
            <a:rect l="l" t="t" r="r" b="b"/>
            <a:pathLst>
              <a:path w="13032076" h="15315474">
                <a:moveTo>
                  <a:pt x="0" y="0"/>
                </a:moveTo>
                <a:lnTo>
                  <a:pt x="13032076" y="0"/>
                </a:lnTo>
                <a:lnTo>
                  <a:pt x="13032076" y="15315474"/>
                </a:lnTo>
                <a:lnTo>
                  <a:pt x="0" y="153154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rot="-10477617" flipH="1" flipV="1">
            <a:off x="15578410" y="-2514237"/>
            <a:ext cx="13032076" cy="15315474"/>
          </a:xfrm>
          <a:custGeom>
            <a:avLst/>
            <a:gdLst/>
            <a:ahLst/>
            <a:cxnLst/>
            <a:rect l="l" t="t" r="r" b="b"/>
            <a:pathLst>
              <a:path w="13032076" h="15315474">
                <a:moveTo>
                  <a:pt x="13032076" y="15315474"/>
                </a:moveTo>
                <a:lnTo>
                  <a:pt x="0" y="15315474"/>
                </a:lnTo>
                <a:lnTo>
                  <a:pt x="0" y="0"/>
                </a:lnTo>
                <a:lnTo>
                  <a:pt x="13032076" y="0"/>
                </a:lnTo>
                <a:lnTo>
                  <a:pt x="13032076" y="1531547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178531">
            <a:off x="14716848" y="481264"/>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9288679">
            <a:off x="-1069494" y="6769187"/>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82785">
            <a:off x="14908114" y="72009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782785">
            <a:off x="77016" y="-20574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323883" y="1261845"/>
            <a:ext cx="11999300" cy="9025155"/>
          </a:xfrm>
          <a:prstGeom prst="rect">
            <a:avLst/>
          </a:prstGeom>
        </p:spPr>
        <p:txBody>
          <a:bodyPr lIns="0" tIns="0" rIns="0" bIns="0" rtlCol="0" anchor="t">
            <a:spAutoFit/>
          </a:bodyPr>
          <a:lstStyle/>
          <a:p>
            <a:pPr algn="l">
              <a:lnSpc>
                <a:spcPts val="3400"/>
              </a:lnSpc>
            </a:pPr>
            <a:r>
              <a:rPr lang="en-US" sz="2428" b="1" dirty="0">
                <a:latin typeface="Arial" panose="020B0604020202020204" pitchFamily="34" charset="0"/>
                <a:ea typeface="Bryndan Write"/>
                <a:cs typeface="Arial" panose="020B0604020202020204" pitchFamily="34" charset="0"/>
                <a:sym typeface="Bryndan Write"/>
              </a:rPr>
              <a:t>Frontend-</a:t>
            </a:r>
            <a:r>
              <a:rPr lang="en-US" sz="2428" b="1" dirty="0">
                <a:solidFill>
                  <a:srgbClr val="374C7A"/>
                </a:solidFill>
                <a:latin typeface="Arial" panose="020B0604020202020204" pitchFamily="34" charset="0"/>
                <a:ea typeface="Bryndan Write"/>
                <a:cs typeface="Arial" panose="020B0604020202020204" pitchFamily="34" charset="0"/>
                <a:sym typeface="Bryndan Write"/>
              </a:rPr>
              <a:t>--</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HTML5</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structuring web pages.</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CSS3</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styling.</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JavaScript</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client-side logic.</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React.js</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building dynamic user interfaces.</a:t>
            </a:r>
          </a:p>
          <a:p>
            <a:pPr algn="l">
              <a:lnSpc>
                <a:spcPts val="3400"/>
              </a:lnSpc>
            </a:pPr>
            <a:r>
              <a:rPr lang="en-US" sz="2428" b="1" dirty="0">
                <a:latin typeface="Arial" panose="020B0604020202020204" pitchFamily="34" charset="0"/>
                <a:ea typeface="Bryndan Write"/>
                <a:cs typeface="Arial" panose="020B0604020202020204" pitchFamily="34" charset="0"/>
                <a:sym typeface="Bryndan Write"/>
              </a:rPr>
              <a:t>Backend-</a:t>
            </a:r>
            <a:r>
              <a:rPr lang="en-US" sz="2428" b="1" dirty="0">
                <a:solidFill>
                  <a:srgbClr val="374C7A"/>
                </a:solidFill>
                <a:latin typeface="Arial" panose="020B0604020202020204" pitchFamily="34" charset="0"/>
                <a:ea typeface="Bryndan Write"/>
                <a:cs typeface="Arial" panose="020B0604020202020204" pitchFamily="34" charset="0"/>
                <a:sym typeface="Bryndan Write"/>
              </a:rPr>
              <a:t>--</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Python</a:t>
            </a:r>
            <a:r>
              <a:rPr lang="en-US" sz="2428" dirty="0">
                <a:solidFill>
                  <a:srgbClr val="374C7A"/>
                </a:solidFill>
                <a:latin typeface="Arial" panose="020B0604020202020204" pitchFamily="34" charset="0"/>
                <a:ea typeface="Bryndan Write"/>
                <a:cs typeface="Arial" panose="020B0604020202020204" pitchFamily="34" charset="0"/>
                <a:sym typeface="Bryndan Write"/>
              </a:rPr>
              <a:t>: Main language for handling backend logic and biometric processing.</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Flask</a:t>
            </a:r>
            <a:r>
              <a:rPr lang="en-US" sz="2428" dirty="0">
                <a:solidFill>
                  <a:srgbClr val="374C7A"/>
                </a:solidFill>
                <a:latin typeface="Arial" panose="020B0604020202020204" pitchFamily="34" charset="0"/>
                <a:ea typeface="Bryndan Write"/>
                <a:cs typeface="Arial" panose="020B0604020202020204" pitchFamily="34" charset="0"/>
                <a:sym typeface="Bryndan Write"/>
              </a:rPr>
              <a:t> or Django: Web frameworks for building RESTful APIs (Flask is lighter, Django is more feature-rich).</a:t>
            </a:r>
          </a:p>
          <a:p>
            <a:pPr marL="524404" lvl="1" indent="-262202" algn="l">
              <a:lnSpc>
                <a:spcPts val="3400"/>
              </a:lnSpc>
              <a:buFont typeface="Arial"/>
              <a:buChar char="•"/>
            </a:pPr>
            <a:r>
              <a:rPr lang="en-US" sz="2428" dirty="0" err="1">
                <a:latin typeface="Arial" panose="020B0604020202020204" pitchFamily="34" charset="0"/>
                <a:ea typeface="Bryndan Write"/>
                <a:cs typeface="Arial" panose="020B0604020202020204" pitchFamily="34" charset="0"/>
                <a:sym typeface="Bryndan Write"/>
              </a:rPr>
              <a:t>PyMongo</a:t>
            </a:r>
            <a:r>
              <a:rPr lang="en-US" sz="2428" dirty="0">
                <a:solidFill>
                  <a:srgbClr val="374C7A"/>
                </a:solidFill>
                <a:latin typeface="Arial" panose="020B0604020202020204" pitchFamily="34" charset="0"/>
                <a:ea typeface="Bryndan Write"/>
                <a:cs typeface="Arial" panose="020B0604020202020204" pitchFamily="34" charset="0"/>
                <a:sym typeface="Bryndan Write"/>
              </a:rPr>
              <a:t>: MongoDB driver for Python to interact with MongoDB.</a:t>
            </a:r>
          </a:p>
          <a:p>
            <a:pPr algn="l">
              <a:lnSpc>
                <a:spcPts val="3400"/>
              </a:lnSpc>
            </a:pPr>
            <a:r>
              <a:rPr lang="en-US" sz="2428" b="1" dirty="0">
                <a:solidFill>
                  <a:srgbClr val="374C7A"/>
                </a:solidFill>
                <a:latin typeface="Arial" panose="020B0604020202020204" pitchFamily="34" charset="0"/>
                <a:ea typeface="Bryndan Write"/>
                <a:cs typeface="Arial" panose="020B0604020202020204" pitchFamily="34" charset="0"/>
                <a:sym typeface="Bryndan Write"/>
              </a:rPr>
              <a:t>Biometric Authentication---</a:t>
            </a:r>
          </a:p>
          <a:p>
            <a:pPr algn="l">
              <a:lnSpc>
                <a:spcPts val="3400"/>
              </a:lnSpc>
            </a:pPr>
            <a:r>
              <a:rPr lang="en-US" sz="2428" b="1" dirty="0">
                <a:latin typeface="Arial" panose="020B0604020202020204" pitchFamily="34" charset="0"/>
                <a:ea typeface="Bryndan Write"/>
                <a:cs typeface="Arial" panose="020B0604020202020204" pitchFamily="34" charset="0"/>
                <a:sym typeface="Bryndan Write"/>
              </a:rPr>
              <a:t>Facial Recognition</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OpenCV</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image processing and face detection.</a:t>
            </a:r>
          </a:p>
          <a:p>
            <a:pPr marL="524404" lvl="1" indent="-262202" algn="l">
              <a:lnSpc>
                <a:spcPts val="3400"/>
              </a:lnSpc>
              <a:buFont typeface="Arial"/>
              <a:buChar char="•"/>
            </a:pPr>
            <a:r>
              <a:rPr lang="en-US" sz="2428" dirty="0" err="1">
                <a:latin typeface="Arial" panose="020B0604020202020204" pitchFamily="34" charset="0"/>
                <a:ea typeface="Bryndan Write"/>
                <a:cs typeface="Arial" panose="020B0604020202020204" pitchFamily="34" charset="0"/>
                <a:sym typeface="Bryndan Write"/>
              </a:rPr>
              <a:t>Dlib</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facial landmark detection and face recognition.</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Face recognition</a:t>
            </a:r>
            <a:r>
              <a:rPr lang="en-US" sz="2428" dirty="0">
                <a:solidFill>
                  <a:srgbClr val="374C7A"/>
                </a:solidFill>
                <a:latin typeface="Arial" panose="020B0604020202020204" pitchFamily="34" charset="0"/>
                <a:ea typeface="Bryndan Write"/>
                <a:cs typeface="Arial" panose="020B0604020202020204" pitchFamily="34" charset="0"/>
                <a:sym typeface="Bryndan Write"/>
              </a:rPr>
              <a:t>: High-level library for facial recognition tasks (built on top of </a:t>
            </a:r>
            <a:r>
              <a:rPr lang="en-US" sz="2428" dirty="0" err="1">
                <a:solidFill>
                  <a:srgbClr val="374C7A"/>
                </a:solidFill>
                <a:latin typeface="Arial" panose="020B0604020202020204" pitchFamily="34" charset="0"/>
                <a:ea typeface="Bryndan Write"/>
                <a:cs typeface="Arial" panose="020B0604020202020204" pitchFamily="34" charset="0"/>
                <a:sym typeface="Bryndan Write"/>
              </a:rPr>
              <a:t>Dlib</a:t>
            </a:r>
            <a:r>
              <a:rPr lang="en-US" sz="2428" dirty="0">
                <a:solidFill>
                  <a:srgbClr val="374C7A"/>
                </a:solidFill>
                <a:latin typeface="Arial" panose="020B0604020202020204" pitchFamily="34" charset="0"/>
                <a:ea typeface="Bryndan Write"/>
                <a:cs typeface="Arial" panose="020B0604020202020204" pitchFamily="34" charset="0"/>
                <a:sym typeface="Bryndan Write"/>
              </a:rPr>
              <a:t>).</a:t>
            </a:r>
          </a:p>
          <a:p>
            <a:pPr algn="l">
              <a:lnSpc>
                <a:spcPts val="3400"/>
              </a:lnSpc>
            </a:pPr>
            <a:r>
              <a:rPr lang="en-US" sz="2428" b="1" dirty="0">
                <a:latin typeface="Arial" panose="020B0604020202020204" pitchFamily="34" charset="0"/>
                <a:ea typeface="Bryndan Write"/>
                <a:cs typeface="Arial" panose="020B0604020202020204" pitchFamily="34" charset="0"/>
                <a:sym typeface="Bryndan Write"/>
              </a:rPr>
              <a:t>Voice Recognition</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Google Speech-to-Text API</a:t>
            </a:r>
            <a:r>
              <a:rPr lang="en-US" sz="2428" dirty="0">
                <a:solidFill>
                  <a:srgbClr val="374C7A"/>
                </a:solidFill>
                <a:latin typeface="Arial" panose="020B0604020202020204" pitchFamily="34" charset="0"/>
                <a:ea typeface="Bryndan Write"/>
                <a:cs typeface="Arial" panose="020B0604020202020204" pitchFamily="34" charset="0"/>
                <a:sym typeface="Bryndan Write"/>
              </a:rPr>
              <a:t> : For converting speech to text.</a:t>
            </a:r>
          </a:p>
          <a:p>
            <a:pPr marL="524404" lvl="1" indent="-262202" algn="l">
              <a:lnSpc>
                <a:spcPts val="3400"/>
              </a:lnSpc>
              <a:buFont typeface="Arial"/>
              <a:buChar char="•"/>
            </a:pPr>
            <a:r>
              <a:rPr lang="en-US" sz="2428" dirty="0">
                <a:latin typeface="Arial" panose="020B0604020202020204" pitchFamily="34" charset="0"/>
                <a:ea typeface="Bryndan Write"/>
                <a:cs typeface="Arial" panose="020B0604020202020204" pitchFamily="34" charset="0"/>
                <a:sym typeface="Bryndan Write"/>
              </a:rPr>
              <a:t>Deep Speech</a:t>
            </a:r>
            <a:r>
              <a:rPr lang="en-US" sz="2428" dirty="0">
                <a:solidFill>
                  <a:srgbClr val="374C7A"/>
                </a:solidFill>
                <a:latin typeface="Arial" panose="020B0604020202020204" pitchFamily="34" charset="0"/>
                <a:ea typeface="Bryndan Write"/>
                <a:cs typeface="Arial" panose="020B0604020202020204" pitchFamily="34" charset="0"/>
                <a:sym typeface="Bryndan Write"/>
              </a:rPr>
              <a:t>: For speech recognition using deep learning.</a:t>
            </a:r>
          </a:p>
          <a:p>
            <a:pPr marL="524404" lvl="1" indent="-262202" algn="l">
              <a:lnSpc>
                <a:spcPts val="3400"/>
              </a:lnSpc>
              <a:buFont typeface="Arial"/>
              <a:buChar char="•"/>
            </a:pPr>
            <a:r>
              <a:rPr lang="en-US" sz="2428" dirty="0" err="1">
                <a:latin typeface="Arial" panose="020B0604020202020204" pitchFamily="34" charset="0"/>
                <a:ea typeface="Bryndan Write"/>
                <a:cs typeface="Arial" panose="020B0604020202020204" pitchFamily="34" charset="0"/>
                <a:sym typeface="Bryndan Write"/>
              </a:rPr>
              <a:t>PyDub</a:t>
            </a:r>
            <a:r>
              <a:rPr lang="en-US" sz="2428" dirty="0">
                <a:solidFill>
                  <a:srgbClr val="374C7A"/>
                </a:solidFill>
                <a:latin typeface="Arial" panose="020B0604020202020204" pitchFamily="34" charset="0"/>
                <a:ea typeface="Bryndan Write"/>
                <a:cs typeface="Arial" panose="020B0604020202020204" pitchFamily="34" charset="0"/>
                <a:sym typeface="Bryndan Write"/>
              </a:rPr>
              <a:t> : For audio signal processing</a:t>
            </a:r>
            <a:r>
              <a:rPr lang="en-US" sz="2428" dirty="0">
                <a:solidFill>
                  <a:srgbClr val="374C7A"/>
                </a:solidFill>
                <a:latin typeface="Bryndan Write"/>
                <a:ea typeface="Bryndan Write"/>
                <a:cs typeface="Bryndan Write"/>
                <a:sym typeface="Bryndan Write"/>
              </a:rPr>
              <a:t>.</a:t>
            </a:r>
          </a:p>
          <a:p>
            <a:pPr algn="l">
              <a:lnSpc>
                <a:spcPts val="3400"/>
              </a:lnSpc>
            </a:pPr>
            <a:endParaRPr lang="en-US" sz="2428" dirty="0">
              <a:solidFill>
                <a:srgbClr val="374C7A"/>
              </a:solidFill>
              <a:latin typeface="Bryndan Write"/>
              <a:ea typeface="Bryndan Write"/>
              <a:cs typeface="Bryndan Write"/>
              <a:sym typeface="Bryndan Write"/>
            </a:endParaRPr>
          </a:p>
        </p:txBody>
      </p:sp>
      <p:sp>
        <p:nvSpPr>
          <p:cNvPr id="9" name="TextBox 9"/>
          <p:cNvSpPr txBox="1"/>
          <p:nvPr/>
        </p:nvSpPr>
        <p:spPr>
          <a:xfrm>
            <a:off x="3995279" y="177418"/>
            <a:ext cx="10297442" cy="1146852"/>
          </a:xfrm>
          <a:prstGeom prst="rect">
            <a:avLst/>
          </a:prstGeom>
        </p:spPr>
        <p:txBody>
          <a:bodyPr lIns="0" tIns="0" rIns="0" bIns="0" rtlCol="0" anchor="t">
            <a:spAutoFit/>
          </a:bodyPr>
          <a:lstStyle/>
          <a:p>
            <a:pPr algn="ctr">
              <a:lnSpc>
                <a:spcPts val="9799"/>
              </a:lnSpc>
              <a:spcBef>
                <a:spcPct val="0"/>
              </a:spcBef>
            </a:pPr>
            <a:r>
              <a:rPr lang="en-US" sz="6999" b="1" dirty="0">
                <a:solidFill>
                  <a:srgbClr val="374C7A"/>
                </a:solidFill>
                <a:latin typeface="Arial" panose="020B0604020202020204" pitchFamily="34" charset="0"/>
                <a:ea typeface="Bosk"/>
                <a:cs typeface="Arial" panose="020B0604020202020204" pitchFamily="34" charset="0"/>
                <a:sym typeface="Bosk"/>
              </a:rPr>
              <a:t>TECH-STACK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801113" y="-2514237"/>
            <a:ext cx="13032076" cy="15315474"/>
          </a:xfrm>
          <a:custGeom>
            <a:avLst/>
            <a:gdLst/>
            <a:ahLst/>
            <a:cxnLst/>
            <a:rect l="l" t="t" r="r" b="b"/>
            <a:pathLst>
              <a:path w="13032076" h="15315474">
                <a:moveTo>
                  <a:pt x="0" y="0"/>
                </a:moveTo>
                <a:lnTo>
                  <a:pt x="13032076" y="0"/>
                </a:lnTo>
                <a:lnTo>
                  <a:pt x="13032076" y="15315474"/>
                </a:lnTo>
                <a:lnTo>
                  <a:pt x="0" y="153154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477617" flipH="1" flipV="1">
            <a:off x="15350219" y="-2514237"/>
            <a:ext cx="13032076" cy="15315474"/>
          </a:xfrm>
          <a:custGeom>
            <a:avLst/>
            <a:gdLst/>
            <a:ahLst/>
            <a:cxnLst/>
            <a:rect l="l" t="t" r="r" b="b"/>
            <a:pathLst>
              <a:path w="13032076" h="15315474">
                <a:moveTo>
                  <a:pt x="13032076" y="15315474"/>
                </a:moveTo>
                <a:lnTo>
                  <a:pt x="0" y="15315474"/>
                </a:lnTo>
                <a:lnTo>
                  <a:pt x="0" y="0"/>
                </a:lnTo>
                <a:lnTo>
                  <a:pt x="13032076" y="0"/>
                </a:lnTo>
                <a:lnTo>
                  <a:pt x="13032076" y="1531547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178531">
            <a:off x="14716848" y="481264"/>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9288679">
            <a:off x="-1069494" y="6769187"/>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82785">
            <a:off x="14908114" y="72009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782785">
            <a:off x="77016" y="-20574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600023" y="1938655"/>
            <a:ext cx="11662100" cy="6297045"/>
          </a:xfrm>
          <a:prstGeom prst="rect">
            <a:avLst/>
          </a:prstGeom>
        </p:spPr>
        <p:txBody>
          <a:bodyPr wrap="square" lIns="0" tIns="0" rIns="0" bIns="0" rtlCol="0" anchor="t">
            <a:spAutoFit/>
          </a:bodyPr>
          <a:lstStyle/>
          <a:p>
            <a:pPr algn="l">
              <a:lnSpc>
                <a:spcPts val="4480"/>
              </a:lnSpc>
            </a:pPr>
            <a:r>
              <a:rPr lang="en-US" sz="3200" b="1" dirty="0">
                <a:latin typeface="Arial" panose="020B0604020202020204" pitchFamily="34" charset="0"/>
                <a:ea typeface="Bryndan Write"/>
                <a:cs typeface="Arial" panose="020B0604020202020204" pitchFamily="34" charset="0"/>
                <a:sym typeface="Bryndan Write"/>
              </a:rPr>
              <a:t>  Database---</a:t>
            </a:r>
          </a:p>
          <a:p>
            <a:pPr marL="690881" lvl="1" indent="-345440" algn="l">
              <a:lnSpc>
                <a:spcPts val="4480"/>
              </a:lnSpc>
              <a:buFont typeface="Arial"/>
              <a:buChar char="•"/>
            </a:pPr>
            <a:r>
              <a:rPr lang="en-US" sz="3200" dirty="0">
                <a:latin typeface="Arial" panose="020B0604020202020204" pitchFamily="34" charset="0"/>
                <a:ea typeface="Bryndan Write"/>
                <a:cs typeface="Arial" panose="020B0604020202020204" pitchFamily="34" charset="0"/>
                <a:sym typeface="Bryndan Write"/>
              </a:rPr>
              <a:t>MongoDB</a:t>
            </a:r>
            <a:r>
              <a:rPr lang="en-US" sz="3200" dirty="0">
                <a:solidFill>
                  <a:srgbClr val="374C7A"/>
                </a:solidFill>
                <a:latin typeface="Arial" panose="020B0604020202020204" pitchFamily="34" charset="0"/>
                <a:ea typeface="Bryndan Write"/>
                <a:cs typeface="Arial" panose="020B0604020202020204" pitchFamily="34" charset="0"/>
                <a:sym typeface="Bryndan Write"/>
              </a:rPr>
              <a:t>: NoSQL database for storing user data and biometric information.</a:t>
            </a:r>
          </a:p>
          <a:p>
            <a:pPr marL="690881" lvl="1" indent="-345440" algn="l">
              <a:lnSpc>
                <a:spcPts val="4480"/>
              </a:lnSpc>
              <a:buFont typeface="Arial"/>
              <a:buChar char="•"/>
            </a:pPr>
            <a:r>
              <a:rPr lang="en-US" sz="3200" dirty="0" err="1">
                <a:latin typeface="Arial" panose="020B0604020202020204" pitchFamily="34" charset="0"/>
                <a:ea typeface="Bryndan Write"/>
                <a:cs typeface="Arial" panose="020B0604020202020204" pitchFamily="34" charset="0"/>
                <a:sym typeface="Bryndan Write"/>
              </a:rPr>
              <a:t>PyMongo</a:t>
            </a:r>
            <a:r>
              <a:rPr lang="en-US" sz="3200" dirty="0">
                <a:solidFill>
                  <a:srgbClr val="374C7A"/>
                </a:solidFill>
                <a:latin typeface="Arial" panose="020B0604020202020204" pitchFamily="34" charset="0"/>
                <a:ea typeface="Bryndan Write"/>
                <a:cs typeface="Arial" panose="020B0604020202020204" pitchFamily="34" charset="0"/>
                <a:sym typeface="Bryndan Write"/>
              </a:rPr>
              <a:t>: For interacting with MongoDB from Python.</a:t>
            </a:r>
          </a:p>
          <a:p>
            <a:pPr marL="345441" lvl="1" algn="l">
              <a:lnSpc>
                <a:spcPts val="4480"/>
              </a:lnSpc>
            </a:pPr>
            <a:endParaRPr lang="en-US" sz="3200" dirty="0">
              <a:solidFill>
                <a:srgbClr val="374C7A"/>
              </a:solidFill>
              <a:latin typeface="Arial" panose="020B0604020202020204" pitchFamily="34" charset="0"/>
              <a:ea typeface="Bryndan Write"/>
              <a:cs typeface="Arial" panose="020B0604020202020204" pitchFamily="34" charset="0"/>
              <a:sym typeface="Bryndan Write"/>
            </a:endParaRPr>
          </a:p>
          <a:p>
            <a:pPr marL="345441" lvl="1" algn="l">
              <a:lnSpc>
                <a:spcPts val="4480"/>
              </a:lnSpc>
            </a:pPr>
            <a:r>
              <a:rPr lang="en-US" sz="3200" b="1" dirty="0">
                <a:latin typeface="Arial" panose="020B0604020202020204" pitchFamily="34" charset="0"/>
                <a:ea typeface="Bryndan Write"/>
                <a:cs typeface="Arial" panose="020B0604020202020204" pitchFamily="34" charset="0"/>
                <a:sym typeface="Bryndan Write"/>
              </a:rPr>
              <a:t>Authentication and Security---</a:t>
            </a:r>
          </a:p>
          <a:p>
            <a:pPr marL="690881" lvl="1" indent="-345440" algn="l">
              <a:lnSpc>
                <a:spcPts val="4480"/>
              </a:lnSpc>
              <a:buFont typeface="Arial"/>
              <a:buChar char="•"/>
            </a:pPr>
            <a:r>
              <a:rPr lang="en-US" sz="3200" dirty="0">
                <a:latin typeface="Arial" panose="020B0604020202020204" pitchFamily="34" charset="0"/>
                <a:ea typeface="Bryndan Write"/>
                <a:cs typeface="Arial" panose="020B0604020202020204" pitchFamily="34" charset="0"/>
                <a:sym typeface="Bryndan Write"/>
              </a:rPr>
              <a:t>JWT</a:t>
            </a:r>
            <a:r>
              <a:rPr lang="en-US" sz="3200" dirty="0">
                <a:solidFill>
                  <a:srgbClr val="374C7A"/>
                </a:solidFill>
                <a:latin typeface="Arial" panose="020B0604020202020204" pitchFamily="34" charset="0"/>
                <a:ea typeface="Bryndan Write"/>
                <a:cs typeface="Arial" panose="020B0604020202020204" pitchFamily="34" charset="0"/>
                <a:sym typeface="Bryndan Write"/>
              </a:rPr>
              <a:t> (JSON Web Tokens): For managing secure user sessions.</a:t>
            </a:r>
          </a:p>
          <a:p>
            <a:pPr marL="690881" lvl="1" indent="-345440" algn="l">
              <a:lnSpc>
                <a:spcPts val="4480"/>
              </a:lnSpc>
              <a:buFont typeface="Arial"/>
              <a:buChar char="•"/>
            </a:pPr>
            <a:r>
              <a:rPr lang="en-US" sz="3200" dirty="0">
                <a:latin typeface="Arial" panose="020B0604020202020204" pitchFamily="34" charset="0"/>
                <a:ea typeface="Bryndan Write"/>
                <a:cs typeface="Arial" panose="020B0604020202020204" pitchFamily="34" charset="0"/>
                <a:sym typeface="Bryndan Write"/>
              </a:rPr>
              <a:t>Flask-JWT-Extended</a:t>
            </a:r>
            <a:r>
              <a:rPr lang="en-US" sz="3200" dirty="0">
                <a:solidFill>
                  <a:srgbClr val="374C7A"/>
                </a:solidFill>
                <a:latin typeface="Arial" panose="020B0604020202020204" pitchFamily="34" charset="0"/>
                <a:ea typeface="Bryndan Write"/>
                <a:cs typeface="Arial" panose="020B0604020202020204" pitchFamily="34" charset="0"/>
                <a:sym typeface="Bryndan Write"/>
              </a:rPr>
              <a:t> or Django Rest Framework JWT: For implementing JWT in Flask or Django respectively.</a:t>
            </a:r>
          </a:p>
          <a:p>
            <a:pPr marL="690881" lvl="1" indent="-345440" algn="l">
              <a:lnSpc>
                <a:spcPts val="4480"/>
              </a:lnSpc>
              <a:buFont typeface="Arial"/>
              <a:buChar char="•"/>
            </a:pPr>
            <a:r>
              <a:rPr lang="en-US" sz="3200" dirty="0" err="1">
                <a:latin typeface="Arial" panose="020B0604020202020204" pitchFamily="34" charset="0"/>
                <a:ea typeface="Bryndan Write"/>
                <a:cs typeface="Arial" panose="020B0604020202020204" pitchFamily="34" charset="0"/>
                <a:sym typeface="Bryndan Write"/>
              </a:rPr>
              <a:t>bcrypt</a:t>
            </a:r>
            <a:r>
              <a:rPr lang="en-US" sz="3200" dirty="0">
                <a:solidFill>
                  <a:srgbClr val="374C7A"/>
                </a:solidFill>
                <a:latin typeface="Arial" panose="020B0604020202020204" pitchFamily="34" charset="0"/>
                <a:ea typeface="Bryndan Write"/>
                <a:cs typeface="Arial" panose="020B0604020202020204" pitchFamily="34" charset="0"/>
                <a:sym typeface="Bryndan Write"/>
              </a:rPr>
              <a:t>: For securely hashing user passwords</a:t>
            </a:r>
          </a:p>
        </p:txBody>
      </p:sp>
      <p:sp>
        <p:nvSpPr>
          <p:cNvPr id="9" name="TextBox 9"/>
          <p:cNvSpPr txBox="1"/>
          <p:nvPr/>
        </p:nvSpPr>
        <p:spPr>
          <a:xfrm>
            <a:off x="3995279" y="365125"/>
            <a:ext cx="10297442" cy="1193800"/>
          </a:xfrm>
          <a:prstGeom prst="rect">
            <a:avLst/>
          </a:prstGeom>
        </p:spPr>
        <p:txBody>
          <a:bodyPr lIns="0" tIns="0" rIns="0" bIns="0" rtlCol="0" anchor="t">
            <a:spAutoFit/>
          </a:bodyPr>
          <a:lstStyle/>
          <a:p>
            <a:pPr algn="ctr">
              <a:lnSpc>
                <a:spcPts val="9799"/>
              </a:lnSpc>
              <a:spcBef>
                <a:spcPct val="0"/>
              </a:spcBef>
            </a:pPr>
            <a:r>
              <a:rPr lang="en-US" sz="6999" dirty="0">
                <a:solidFill>
                  <a:srgbClr val="374C7A"/>
                </a:solidFill>
                <a:latin typeface="Arial Black" panose="020B0A04020102020204" pitchFamily="34" charset="0"/>
                <a:ea typeface="Bosk"/>
                <a:cs typeface="Bosk"/>
                <a:sym typeface="Bosk"/>
              </a:rPr>
              <a:t>TECH-STACK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88400">
            <a:off x="-10311401" y="-769255"/>
            <a:ext cx="14530439" cy="13222700"/>
          </a:xfrm>
          <a:custGeom>
            <a:avLst/>
            <a:gdLst/>
            <a:ahLst/>
            <a:cxnLst/>
            <a:rect l="l" t="t" r="r" b="b"/>
            <a:pathLst>
              <a:path w="14530439" h="13222700">
                <a:moveTo>
                  <a:pt x="0" y="0"/>
                </a:moveTo>
                <a:lnTo>
                  <a:pt x="14530439" y="0"/>
                </a:lnTo>
                <a:lnTo>
                  <a:pt x="14530439" y="13222700"/>
                </a:lnTo>
                <a:lnTo>
                  <a:pt x="0" y="13222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5" name="Freeform 5"/>
          <p:cNvSpPr/>
          <p:nvPr/>
        </p:nvSpPr>
        <p:spPr>
          <a:xfrm>
            <a:off x="637236" y="1413113"/>
            <a:ext cx="17343466" cy="8474843"/>
          </a:xfrm>
          <a:custGeom>
            <a:avLst/>
            <a:gdLst/>
            <a:ahLst/>
            <a:cxnLst/>
            <a:rect l="l" t="t" r="r" b="b"/>
            <a:pathLst>
              <a:path w="16131707" h="7244603">
                <a:moveTo>
                  <a:pt x="0" y="0"/>
                </a:moveTo>
                <a:lnTo>
                  <a:pt x="16131707" y="0"/>
                </a:lnTo>
                <a:lnTo>
                  <a:pt x="16131707" y="7244602"/>
                </a:lnTo>
                <a:lnTo>
                  <a:pt x="0" y="72446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212719" y="2019300"/>
            <a:ext cx="16192500" cy="6242799"/>
          </a:xfrm>
          <a:prstGeom prst="rect">
            <a:avLst/>
          </a:prstGeom>
        </p:spPr>
        <p:txBody>
          <a:bodyPr wrap="square" lIns="0" tIns="0" rIns="0" bIns="0" rtlCol="0" anchor="t">
            <a:spAutoFit/>
          </a:bodyPr>
          <a:lstStyle/>
          <a:p>
            <a:pPr marL="457200" indent="-457200" algn="l">
              <a:lnSpc>
                <a:spcPts val="3533"/>
              </a:lnSpc>
              <a:buFont typeface="Arial" panose="020B0604020202020204" pitchFamily="34" charset="0"/>
              <a:buChar char="•"/>
            </a:pPr>
            <a:r>
              <a:rPr lang="en-US" sz="2523" dirty="0">
                <a:solidFill>
                  <a:srgbClr val="FFFFFF"/>
                </a:solidFill>
                <a:latin typeface="Arial" panose="020B0604020202020204" pitchFamily="34" charset="0"/>
                <a:ea typeface="Bryndan Write"/>
                <a:cs typeface="Arial" panose="020B0604020202020204" pitchFamily="34" charset="0"/>
                <a:sym typeface="Bryndan Write"/>
              </a:rPr>
              <a:t>The journey begins with research and planning over the first 1-2 months to understand market needs and finalize the technology stack, including Python and MongoDB. During the prototype development phase (3-4 months), the focus shifts to building the backend, integrating biometric features, and developing the frontend using React.js. </a:t>
            </a:r>
          </a:p>
          <a:p>
            <a:pPr marL="457200" indent="-457200" algn="l">
              <a:lnSpc>
                <a:spcPts val="3533"/>
              </a:lnSpc>
              <a:buFont typeface="Arial" panose="020B0604020202020204" pitchFamily="34" charset="0"/>
              <a:buChar char="•"/>
            </a:pPr>
            <a:r>
              <a:rPr lang="en-US" sz="2523" dirty="0">
                <a:solidFill>
                  <a:srgbClr val="FFFFFF"/>
                </a:solidFill>
                <a:latin typeface="Arial" panose="020B0604020202020204" pitchFamily="34" charset="0"/>
                <a:ea typeface="Bryndan Write"/>
                <a:cs typeface="Arial" panose="020B0604020202020204" pitchFamily="34" charset="0"/>
                <a:sym typeface="Bryndan Write"/>
              </a:rPr>
              <a:t>Following this, the testing and refinement stage (5-6 months) involves thorough system and user testing to ensure functionality and user satisfaction. The final phase of deployment and launch (7-8 months) includes deploying the application to cloud platforms and officially launching it while monitoring performance.</a:t>
            </a:r>
          </a:p>
          <a:p>
            <a:pPr marL="457200" indent="-457200" algn="l">
              <a:lnSpc>
                <a:spcPts val="3533"/>
              </a:lnSpc>
              <a:buFont typeface="Arial" panose="020B0604020202020204" pitchFamily="34" charset="0"/>
              <a:buChar char="•"/>
            </a:pPr>
            <a:r>
              <a:rPr lang="en-US" sz="2523" dirty="0">
                <a:solidFill>
                  <a:srgbClr val="FFFFFF"/>
                </a:solidFill>
                <a:latin typeface="Arial" panose="020B0604020202020204" pitchFamily="34" charset="0"/>
                <a:ea typeface="Bryndan Write"/>
                <a:cs typeface="Arial" panose="020B0604020202020204" pitchFamily="34" charset="0"/>
                <a:sym typeface="Bryndan Write"/>
              </a:rPr>
              <a:t>In the business strategy phase, starting from month 9, efforts will focus on market entry through targeted marketing and sales strategies, along with setting up customer support. As the business scales (months 11-12), the focus will be on expanding features, geographic reach, and optimizing performance. </a:t>
            </a:r>
          </a:p>
          <a:p>
            <a:pPr marL="457200" indent="-457200" algn="l">
              <a:lnSpc>
                <a:spcPts val="3533"/>
              </a:lnSpc>
              <a:buFont typeface="Arial" panose="020B0604020202020204" pitchFamily="34" charset="0"/>
              <a:buChar char="•"/>
            </a:pPr>
            <a:r>
              <a:rPr lang="en-US" sz="2523" dirty="0">
                <a:solidFill>
                  <a:srgbClr val="FFFFFF"/>
                </a:solidFill>
                <a:latin typeface="Arial" panose="020B0604020202020204" pitchFamily="34" charset="0"/>
                <a:ea typeface="Bryndan Write"/>
                <a:cs typeface="Arial" panose="020B0604020202020204" pitchFamily="34" charset="0"/>
                <a:sym typeface="Bryndan Write"/>
              </a:rPr>
              <a:t>The monetization strategy (months 13-14) will involve implementing a pricing model and exploring revenue streams, followed by ongoing efforts in sustainability and innovation (15+ months) to continuously improve the product and plan for long-term growth.</a:t>
            </a:r>
          </a:p>
          <a:p>
            <a:pPr algn="l">
              <a:lnSpc>
                <a:spcPts val="3533"/>
              </a:lnSpc>
              <a:spcBef>
                <a:spcPct val="0"/>
              </a:spcBef>
            </a:pPr>
            <a:endParaRPr lang="en-US" sz="2523" dirty="0">
              <a:solidFill>
                <a:srgbClr val="FFFFFF"/>
              </a:solidFill>
              <a:latin typeface="Bryndan Write"/>
              <a:ea typeface="Bryndan Write"/>
              <a:cs typeface="Bryndan Write"/>
              <a:sym typeface="Bryndan Write"/>
            </a:endParaRPr>
          </a:p>
        </p:txBody>
      </p:sp>
      <p:sp>
        <p:nvSpPr>
          <p:cNvPr id="7" name="TextBox 7"/>
          <p:cNvSpPr txBox="1"/>
          <p:nvPr/>
        </p:nvSpPr>
        <p:spPr>
          <a:xfrm>
            <a:off x="1445302" y="399044"/>
            <a:ext cx="16535400" cy="1100238"/>
          </a:xfrm>
          <a:prstGeom prst="rect">
            <a:avLst/>
          </a:prstGeom>
        </p:spPr>
        <p:txBody>
          <a:bodyPr wrap="square" lIns="0" tIns="0" rIns="0" bIns="0" rtlCol="0" anchor="t">
            <a:spAutoFit/>
          </a:bodyPr>
          <a:lstStyle/>
          <a:p>
            <a:pPr algn="l">
              <a:lnSpc>
                <a:spcPts val="9799"/>
              </a:lnSpc>
              <a:spcBef>
                <a:spcPct val="0"/>
              </a:spcBef>
            </a:pPr>
            <a:r>
              <a:rPr lang="en-US" sz="5400" b="1" dirty="0">
                <a:solidFill>
                  <a:srgbClr val="374C7A"/>
                </a:solidFill>
                <a:latin typeface="Arial" panose="020B0604020202020204" pitchFamily="34" charset="0"/>
                <a:ea typeface="Bosk"/>
                <a:cs typeface="Arial" panose="020B0604020202020204" pitchFamily="34" charset="0"/>
                <a:sym typeface="Bosk"/>
              </a:rPr>
              <a:t>ROADMAP FROM TECHNOLOGY TO BUSINESS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919</Words>
  <Application>Microsoft Office PowerPoint</Application>
  <PresentationFormat>Custom</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Bosk</vt:lpstr>
      <vt:lpstr>Arial</vt:lpstr>
      <vt:lpstr>Bryndan Write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Dark Blue Abstract Illustration Group Project Presentation</dc:title>
  <dc:creator>Abhay Kumar</dc:creator>
  <cp:lastModifiedBy>Abhay Kumar</cp:lastModifiedBy>
  <cp:revision>2</cp:revision>
  <dcterms:created xsi:type="dcterms:W3CDTF">2006-08-16T00:00:00Z</dcterms:created>
  <dcterms:modified xsi:type="dcterms:W3CDTF">2024-09-17T17:45:58Z</dcterms:modified>
  <dc:identifier>DAGRBgEm798</dc:identifier>
</cp:coreProperties>
</file>