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Montserrat Medium" panose="00000600000000000000" pitchFamily="2" charset="0"/>
      <p:regular r:id="rId8"/>
      <p:bold r:id="rId9"/>
      <p:italic r:id="rId10"/>
      <p:boldItalic r:id="rId11"/>
    </p:embeddedFont>
    <p:embeddedFont>
      <p:font typeface="Montserrat SemiBold" panose="00000700000000000000" pitchFamily="2" charset="0"/>
      <p:regular r:id="rId12"/>
      <p:bold r:id="rId13"/>
      <p:italic r:id="rId14"/>
      <p:boldItalic r:id="rId15"/>
    </p:embeddedFont>
    <p:embeddedFont>
      <p:font typeface="Raleway Black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73A5D-F801-46B3-AF5B-4D4670DED5CA}">
  <a:tblStyle styleId="{0D273A5D-F801-46B3-AF5B-4D4670DED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671c2b93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06671c2b9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6671c2b93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6671c2b93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671c2b93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06671c2b93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671c2b93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06671c2b93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6881" y="3852235"/>
            <a:ext cx="3586791" cy="964191"/>
          </a:xfrm>
          <a:custGeom>
            <a:avLst/>
            <a:gdLst/>
            <a:ahLst/>
            <a:cxnLst/>
            <a:rect l="l" t="t" r="r" b="b"/>
            <a:pathLst>
              <a:path w="3930730" h="1056648" extrusionOk="0">
                <a:moveTo>
                  <a:pt x="0" y="0"/>
                </a:moveTo>
                <a:lnTo>
                  <a:pt x="3930730" y="0"/>
                </a:lnTo>
                <a:lnTo>
                  <a:pt x="3930730" y="1056648"/>
                </a:lnTo>
                <a:lnTo>
                  <a:pt x="0" y="1056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295472" y="3521450"/>
            <a:ext cx="3737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1D1D1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Presented by</a:t>
            </a:r>
            <a:endParaRPr sz="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52400" y="265400"/>
            <a:ext cx="1266400" cy="427577"/>
          </a:xfrm>
          <a:custGeom>
            <a:avLst/>
            <a:gdLst/>
            <a:ahLst/>
            <a:cxnLst/>
            <a:rect l="l" t="t" r="r" b="b"/>
            <a:pathLst>
              <a:path w="2680211" h="904925" extrusionOk="0">
                <a:moveTo>
                  <a:pt x="0" y="0"/>
                </a:moveTo>
                <a:lnTo>
                  <a:pt x="2680211" y="0"/>
                </a:lnTo>
                <a:lnTo>
                  <a:pt x="2680211" y="904925"/>
                </a:lnTo>
                <a:lnTo>
                  <a:pt x="0" y="90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>
            <a:off x="5960722" y="170552"/>
            <a:ext cx="2975230" cy="642154"/>
          </a:xfrm>
          <a:custGeom>
            <a:avLst/>
            <a:gdLst/>
            <a:ahLst/>
            <a:cxnLst/>
            <a:rect l="l" t="t" r="r" b="b"/>
            <a:pathLst>
              <a:path w="4577277" h="987929" extrusionOk="0">
                <a:moveTo>
                  <a:pt x="0" y="0"/>
                </a:moveTo>
                <a:lnTo>
                  <a:pt x="4577277" y="0"/>
                </a:lnTo>
                <a:lnTo>
                  <a:pt x="4577277" y="987929"/>
                </a:lnTo>
                <a:lnTo>
                  <a:pt x="0" y="987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33" name="Google Shape;1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00" y="812700"/>
            <a:ext cx="7166975" cy="24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1" y="0"/>
            <a:ext cx="9144000" cy="5143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6"/>
          <p:cNvCxnSpPr/>
          <p:nvPr/>
        </p:nvCxnSpPr>
        <p:spPr>
          <a:xfrm>
            <a:off x="2947855" y="1750988"/>
            <a:ext cx="1127210" cy="0"/>
          </a:xfrm>
          <a:prstGeom prst="straightConnector1">
            <a:avLst/>
          </a:prstGeom>
          <a:noFill/>
          <a:ln w="47625" cap="flat" cmpd="sng">
            <a:solidFill>
              <a:srgbClr val="39ACF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26"/>
          <p:cNvSpPr/>
          <p:nvPr/>
        </p:nvSpPr>
        <p:spPr>
          <a:xfrm>
            <a:off x="948536" y="1465056"/>
            <a:ext cx="351314" cy="274025"/>
          </a:xfrm>
          <a:custGeom>
            <a:avLst/>
            <a:gdLst/>
            <a:ahLst/>
            <a:cxnLst/>
            <a:rect l="l" t="t" r="r" b="b"/>
            <a:pathLst>
              <a:path w="702627" h="548049" extrusionOk="0">
                <a:moveTo>
                  <a:pt x="0" y="0"/>
                </a:moveTo>
                <a:lnTo>
                  <a:pt x="702627" y="0"/>
                </a:lnTo>
                <a:lnTo>
                  <a:pt x="702627" y="548049"/>
                </a:lnTo>
                <a:lnTo>
                  <a:pt x="0" y="548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aphicFrame>
        <p:nvGraphicFramePr>
          <p:cNvPr id="141" name="Google Shape;141;p26"/>
          <p:cNvGraphicFramePr/>
          <p:nvPr/>
        </p:nvGraphicFramePr>
        <p:xfrm>
          <a:off x="2947855" y="1957388"/>
          <a:ext cx="5555400" cy="2635383"/>
        </p:xfrm>
        <a:graphic>
          <a:graphicData uri="http://schemas.openxmlformats.org/drawingml/2006/table">
            <a:tbl>
              <a:tblPr>
                <a:noFill/>
                <a:tableStyleId>{0D273A5D-F801-46B3-AF5B-4D4670DED5CA}</a:tableStyleId>
              </a:tblPr>
              <a:tblGrid>
                <a:gridCol w="172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PROJECT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Describe your idea/solution/prototype.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APPROACH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and methodology to be used (e.g. language, framework, hardware and flow charts/working prototype).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FEASIBILITY &amp; VIABILITY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 of the feasibility, potential challenges and risk.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 &amp; </a:t>
                      </a:r>
                      <a:r>
                        <a:rPr lang="en" sz="1100" u="sng">
                          <a:solidFill>
                            <a:srgbClr val="1D1D1F"/>
                          </a:solidFill>
                        </a:rPr>
                        <a:t>BENEFITS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Social, economic, environmental benefits and impact.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STAGES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 all major milestones of projects.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OUR TEAM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solidFill>
                            <a:srgbClr val="1D1D1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team members name, registration no. and mail.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Google Shape;142;p26"/>
          <p:cNvSpPr txBox="1"/>
          <p:nvPr/>
        </p:nvSpPr>
        <p:spPr>
          <a:xfrm>
            <a:off x="948523" y="836225"/>
            <a:ext cx="372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1D1D1F"/>
                </a:solidFill>
                <a:latin typeface="Raleway Black"/>
                <a:ea typeface="Raleway Black"/>
                <a:cs typeface="Raleway Black"/>
                <a:sym typeface="Raleway Black"/>
              </a:rPr>
              <a:t>TABLE OF </a:t>
            </a:r>
            <a:r>
              <a:rPr lang="en" sz="2400" b="1" i="0" u="none" strike="noStrike" cap="none">
                <a:solidFill>
                  <a:srgbClr val="74C2D7"/>
                </a:solidFill>
                <a:latin typeface="Raleway Black"/>
                <a:ea typeface="Raleway Black"/>
                <a:cs typeface="Raleway Black"/>
                <a:sym typeface="Raleway Black"/>
              </a:rPr>
              <a:t>CONTENTS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948535" y="1957388"/>
            <a:ext cx="1439054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D1D1F"/>
                </a:solidFill>
                <a:latin typeface="Arial"/>
                <a:ea typeface="Arial"/>
                <a:cs typeface="Arial"/>
                <a:sym typeface="Arial"/>
              </a:rPr>
              <a:t>Attach all the necessary flowchart, requirements, approach and solutions mentioned here.</a:t>
            </a:r>
            <a:endParaRPr sz="700"/>
          </a:p>
        </p:txBody>
      </p:sp>
      <p:sp>
        <p:nvSpPr>
          <p:cNvPr id="144" name="Google Shape;144;p26"/>
          <p:cNvSpPr/>
          <p:nvPr/>
        </p:nvSpPr>
        <p:spPr>
          <a:xfrm>
            <a:off x="3589318" y="210283"/>
            <a:ext cx="1965365" cy="528324"/>
          </a:xfrm>
          <a:custGeom>
            <a:avLst/>
            <a:gdLst/>
            <a:ahLst/>
            <a:cxnLst/>
            <a:rect l="l" t="t" r="r" b="b"/>
            <a:pathLst>
              <a:path w="3930730" h="1056648" extrusionOk="0">
                <a:moveTo>
                  <a:pt x="0" y="0"/>
                </a:moveTo>
                <a:lnTo>
                  <a:pt x="3930730" y="0"/>
                </a:lnTo>
                <a:lnTo>
                  <a:pt x="3930730" y="1056648"/>
                </a:lnTo>
                <a:lnTo>
                  <a:pt x="0" y="1056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26"/>
          <p:cNvSpPr/>
          <p:nvPr/>
        </p:nvSpPr>
        <p:spPr>
          <a:xfrm>
            <a:off x="0" y="4649550"/>
            <a:ext cx="9144000" cy="494100"/>
          </a:xfrm>
          <a:prstGeom prst="rect">
            <a:avLst/>
          </a:prstGeom>
          <a:solidFill>
            <a:srgbClr val="1D1D1F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F7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053179" y="4564778"/>
            <a:ext cx="50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0" u="none" strike="noStrike" cap="none" dirty="0">
                <a:solidFill>
                  <a:srgbClr val="F7F7F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HACK SUMMIT 5.0</a:t>
            </a:r>
            <a:endParaRPr sz="100" dirty="0">
              <a:solidFill>
                <a:srgbClr val="F7F7F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52400" y="265400"/>
            <a:ext cx="1266400" cy="427577"/>
          </a:xfrm>
          <a:custGeom>
            <a:avLst/>
            <a:gdLst/>
            <a:ahLst/>
            <a:cxnLst/>
            <a:rect l="l" t="t" r="r" b="b"/>
            <a:pathLst>
              <a:path w="2680211" h="904925" extrusionOk="0">
                <a:moveTo>
                  <a:pt x="0" y="0"/>
                </a:moveTo>
                <a:lnTo>
                  <a:pt x="2680211" y="0"/>
                </a:lnTo>
                <a:lnTo>
                  <a:pt x="2680211" y="904925"/>
                </a:lnTo>
                <a:lnTo>
                  <a:pt x="0" y="90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26"/>
          <p:cNvSpPr/>
          <p:nvPr/>
        </p:nvSpPr>
        <p:spPr>
          <a:xfrm>
            <a:off x="5960722" y="170552"/>
            <a:ext cx="2975230" cy="642154"/>
          </a:xfrm>
          <a:custGeom>
            <a:avLst/>
            <a:gdLst/>
            <a:ahLst/>
            <a:cxnLst/>
            <a:rect l="l" t="t" r="r" b="b"/>
            <a:pathLst>
              <a:path w="4577277" h="987929" extrusionOk="0">
                <a:moveTo>
                  <a:pt x="0" y="0"/>
                </a:moveTo>
                <a:lnTo>
                  <a:pt x="4577277" y="0"/>
                </a:lnTo>
                <a:lnTo>
                  <a:pt x="4577277" y="987929"/>
                </a:lnTo>
                <a:lnTo>
                  <a:pt x="0" y="987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1" y="0"/>
            <a:ext cx="9144000" cy="51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3589318" y="210283"/>
            <a:ext cx="1965365" cy="528324"/>
          </a:xfrm>
          <a:custGeom>
            <a:avLst/>
            <a:gdLst/>
            <a:ahLst/>
            <a:cxnLst/>
            <a:rect l="l" t="t" r="r" b="b"/>
            <a:pathLst>
              <a:path w="3930730" h="1056648" extrusionOk="0">
                <a:moveTo>
                  <a:pt x="0" y="0"/>
                </a:moveTo>
                <a:lnTo>
                  <a:pt x="3930730" y="0"/>
                </a:lnTo>
                <a:lnTo>
                  <a:pt x="3930730" y="1056648"/>
                </a:lnTo>
                <a:lnTo>
                  <a:pt x="0" y="1056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5" name="Google Shape;155;p27"/>
          <p:cNvSpPr/>
          <p:nvPr/>
        </p:nvSpPr>
        <p:spPr>
          <a:xfrm>
            <a:off x="0" y="4649550"/>
            <a:ext cx="9144000" cy="494100"/>
          </a:xfrm>
          <a:prstGeom prst="rect">
            <a:avLst/>
          </a:prstGeom>
          <a:solidFill>
            <a:srgbClr val="1D1D1F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F7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52400" y="265400"/>
            <a:ext cx="1266400" cy="427577"/>
          </a:xfrm>
          <a:custGeom>
            <a:avLst/>
            <a:gdLst/>
            <a:ahLst/>
            <a:cxnLst/>
            <a:rect l="l" t="t" r="r" b="b"/>
            <a:pathLst>
              <a:path w="2680211" h="904925" extrusionOk="0">
                <a:moveTo>
                  <a:pt x="0" y="0"/>
                </a:moveTo>
                <a:lnTo>
                  <a:pt x="2680211" y="0"/>
                </a:lnTo>
                <a:lnTo>
                  <a:pt x="2680211" y="904925"/>
                </a:lnTo>
                <a:lnTo>
                  <a:pt x="0" y="90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27"/>
          <p:cNvSpPr/>
          <p:nvPr/>
        </p:nvSpPr>
        <p:spPr>
          <a:xfrm>
            <a:off x="5960722" y="170552"/>
            <a:ext cx="2975230" cy="642154"/>
          </a:xfrm>
          <a:custGeom>
            <a:avLst/>
            <a:gdLst/>
            <a:ahLst/>
            <a:cxnLst/>
            <a:rect l="l" t="t" r="r" b="b"/>
            <a:pathLst>
              <a:path w="4577277" h="987929" extrusionOk="0">
                <a:moveTo>
                  <a:pt x="0" y="0"/>
                </a:moveTo>
                <a:lnTo>
                  <a:pt x="4577277" y="0"/>
                </a:lnTo>
                <a:lnTo>
                  <a:pt x="4577277" y="987929"/>
                </a:lnTo>
                <a:lnTo>
                  <a:pt x="0" y="987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9" name="Google Shape;159;p27"/>
          <p:cNvSpPr/>
          <p:nvPr/>
        </p:nvSpPr>
        <p:spPr>
          <a:xfrm>
            <a:off x="0" y="4649550"/>
            <a:ext cx="9144000" cy="494100"/>
          </a:xfrm>
          <a:prstGeom prst="rect">
            <a:avLst/>
          </a:prstGeom>
          <a:solidFill>
            <a:srgbClr val="1D1D1F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F7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053182" y="4575451"/>
            <a:ext cx="50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0" u="none" strike="noStrike" cap="none" dirty="0">
                <a:solidFill>
                  <a:srgbClr val="F7F7F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HACK SUMMIT 5.0</a:t>
            </a:r>
            <a:endParaRPr sz="100" dirty="0">
              <a:solidFill>
                <a:srgbClr val="F7F7F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21" y="0"/>
            <a:ext cx="9144000" cy="51434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66" name="Google Shape;166;p28"/>
          <p:cNvSpPr txBox="1"/>
          <p:nvPr/>
        </p:nvSpPr>
        <p:spPr>
          <a:xfrm>
            <a:off x="2053257" y="1956610"/>
            <a:ext cx="5037485" cy="82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D1D1F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 YOU</a:t>
            </a:r>
            <a:endParaRPr sz="700"/>
          </a:p>
        </p:txBody>
      </p:sp>
      <p:cxnSp>
        <p:nvCxnSpPr>
          <p:cNvPr id="167" name="Google Shape;167;p28"/>
          <p:cNvCxnSpPr/>
          <p:nvPr/>
        </p:nvCxnSpPr>
        <p:spPr>
          <a:xfrm>
            <a:off x="4217307" y="2854202"/>
            <a:ext cx="709386" cy="0"/>
          </a:xfrm>
          <a:prstGeom prst="straightConnector1">
            <a:avLst/>
          </a:prstGeom>
          <a:noFill/>
          <a:ln w="47625" cap="flat" cmpd="sng">
            <a:solidFill>
              <a:srgbClr val="39ACF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8"/>
          <p:cNvSpPr/>
          <p:nvPr/>
        </p:nvSpPr>
        <p:spPr>
          <a:xfrm>
            <a:off x="3589318" y="210283"/>
            <a:ext cx="1965365" cy="528324"/>
          </a:xfrm>
          <a:custGeom>
            <a:avLst/>
            <a:gdLst/>
            <a:ahLst/>
            <a:cxnLst/>
            <a:rect l="l" t="t" r="r" b="b"/>
            <a:pathLst>
              <a:path w="3930730" h="1056648" extrusionOk="0">
                <a:moveTo>
                  <a:pt x="0" y="0"/>
                </a:moveTo>
                <a:lnTo>
                  <a:pt x="3930730" y="0"/>
                </a:lnTo>
                <a:lnTo>
                  <a:pt x="3930730" y="1056648"/>
                </a:lnTo>
                <a:lnTo>
                  <a:pt x="0" y="1056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9" name="Google Shape;169;p28"/>
          <p:cNvSpPr/>
          <p:nvPr/>
        </p:nvSpPr>
        <p:spPr>
          <a:xfrm>
            <a:off x="0" y="4649550"/>
            <a:ext cx="9144000" cy="494100"/>
          </a:xfrm>
          <a:prstGeom prst="rect">
            <a:avLst/>
          </a:prstGeom>
          <a:solidFill>
            <a:srgbClr val="1D1D1F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F7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252400" y="265400"/>
            <a:ext cx="1266400" cy="427577"/>
          </a:xfrm>
          <a:custGeom>
            <a:avLst/>
            <a:gdLst/>
            <a:ahLst/>
            <a:cxnLst/>
            <a:rect l="l" t="t" r="r" b="b"/>
            <a:pathLst>
              <a:path w="2680211" h="904925" extrusionOk="0">
                <a:moveTo>
                  <a:pt x="0" y="0"/>
                </a:moveTo>
                <a:lnTo>
                  <a:pt x="2680211" y="0"/>
                </a:lnTo>
                <a:lnTo>
                  <a:pt x="2680211" y="904925"/>
                </a:lnTo>
                <a:lnTo>
                  <a:pt x="0" y="904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1" name="Google Shape;171;p28"/>
          <p:cNvSpPr/>
          <p:nvPr/>
        </p:nvSpPr>
        <p:spPr>
          <a:xfrm>
            <a:off x="5960722" y="170552"/>
            <a:ext cx="2975230" cy="642154"/>
          </a:xfrm>
          <a:custGeom>
            <a:avLst/>
            <a:gdLst/>
            <a:ahLst/>
            <a:cxnLst/>
            <a:rect l="l" t="t" r="r" b="b"/>
            <a:pathLst>
              <a:path w="4577277" h="987929" extrusionOk="0">
                <a:moveTo>
                  <a:pt x="0" y="0"/>
                </a:moveTo>
                <a:lnTo>
                  <a:pt x="4577277" y="0"/>
                </a:lnTo>
                <a:lnTo>
                  <a:pt x="4577277" y="987929"/>
                </a:lnTo>
                <a:lnTo>
                  <a:pt x="0" y="987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8"/>
          <p:cNvSpPr/>
          <p:nvPr/>
        </p:nvSpPr>
        <p:spPr>
          <a:xfrm>
            <a:off x="0" y="4649550"/>
            <a:ext cx="9144000" cy="494100"/>
          </a:xfrm>
          <a:prstGeom prst="rect">
            <a:avLst/>
          </a:prstGeom>
          <a:solidFill>
            <a:srgbClr val="1D1D1F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7F7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2053179" y="4575451"/>
            <a:ext cx="503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0" u="none" strike="noStrike" cap="none" dirty="0">
                <a:solidFill>
                  <a:srgbClr val="F7F7F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HACK SUMMIT 5.0</a:t>
            </a:r>
            <a:endParaRPr sz="100" dirty="0">
              <a:solidFill>
                <a:srgbClr val="F7F7F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Raleway Black</vt:lpstr>
      <vt:lpstr>Montserrat SemiBold</vt:lpstr>
      <vt:lpstr>Calibri</vt:lpstr>
      <vt:lpstr>Montserrat Medium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Abhay Kumar</cp:lastModifiedBy>
  <cp:revision>1</cp:revision>
  <dcterms:modified xsi:type="dcterms:W3CDTF">2024-10-02T16:57:11Z</dcterms:modified>
</cp:coreProperties>
</file>