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71" r:id="rId7"/>
    <p:sldId id="272" r:id="rId8"/>
    <p:sldId id="264" r:id="rId9"/>
    <p:sldId id="266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44249-4B69-4B52-A73E-1F12DD892E0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0166E-2DBB-489B-B91A-A9C5C2699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58C83C-2EF4-422D-A16C-33FD1741D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1DE28-B931-4617-A81C-44F77A56727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C0C4289-4236-459A-9AE1-3FF6E6B09E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BE14D7-0222-45CF-AD09-6CEAC6FFC53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3400"/>
            <a:ext cx="5026025" cy="492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r>
              <a:rPr lang="en-US" altLang="en-US"/>
              <a:t>[Contains animated elements]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58C83C-2EF4-422D-A16C-33FD1741D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1DE28-B931-4617-A81C-44F77A5672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C0C4289-4236-459A-9AE1-3FF6E6B09E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BE14D7-0222-45CF-AD09-6CEAC6FFC53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3400"/>
            <a:ext cx="5026025" cy="492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6493" tIns="43247" rIns="86493" bIns="43247"/>
          <a:lstStyle/>
          <a:p>
            <a:r>
              <a:rPr lang="en-US" altLang="en-US"/>
              <a:t>[Contains animated elements]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33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3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90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4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407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0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554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13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0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17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9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7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7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60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2844" y="2472744"/>
            <a:ext cx="7197726" cy="1153134"/>
          </a:xfrm>
        </p:spPr>
        <p:txBody>
          <a:bodyPr>
            <a:normAutofit/>
          </a:bodyPr>
          <a:lstStyle/>
          <a:p>
            <a:pPr algn="ctr"/>
            <a:r>
              <a:rPr lang="en-US" sz="6600" cap="small" dirty="0"/>
              <a:t>ECLIPSE 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844" y="4772098"/>
            <a:ext cx="7197726" cy="1405467"/>
          </a:xfrm>
        </p:spPr>
        <p:txBody>
          <a:bodyPr/>
          <a:lstStyle/>
          <a:p>
            <a:r>
              <a:rPr lang="en-US" b="1" cap="small" dirty="0"/>
              <a:t>Name:</a:t>
            </a:r>
            <a:r>
              <a:rPr lang="en-US" cap="small" dirty="0"/>
              <a:t> Anil Kumar</a:t>
            </a:r>
          </a:p>
          <a:p>
            <a:r>
              <a:rPr lang="en-US" b="1" cap="small" dirty="0"/>
              <a:t>Topic</a:t>
            </a:r>
            <a:r>
              <a:rPr lang="en-US" cap="small" dirty="0"/>
              <a:t>: Introduction to Eclipse IDE</a:t>
            </a:r>
          </a:p>
          <a:p>
            <a:r>
              <a:rPr lang="en-US" cap="small" dirty="0"/>
              <a:t>Lab Tutorial : 1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41668"/>
            <a:ext cx="10869808" cy="742682"/>
          </a:xfrm>
        </p:spPr>
        <p:txBody>
          <a:bodyPr/>
          <a:lstStyle/>
          <a:p>
            <a:pPr algn="ctr"/>
            <a:r>
              <a:rPr lang="en-US" cap="none" dirty="0"/>
              <a:t>Auto formatter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059712"/>
            <a:ext cx="10869808" cy="5624423"/>
          </a:xfrm>
        </p:spPr>
      </p:pic>
    </p:spTree>
    <p:extLst>
      <p:ext uri="{BB962C8B-B14F-4D97-AF65-F5344CB8AC3E}">
        <p14:creationId xmlns:p14="http://schemas.microsoft.com/office/powerpoint/2010/main" val="19471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159028"/>
            <a:ext cx="10999305" cy="702363"/>
          </a:xfrm>
        </p:spPr>
        <p:txBody>
          <a:bodyPr/>
          <a:lstStyle/>
          <a:p>
            <a:pPr algn="ctr"/>
            <a:r>
              <a:rPr lang="en-US" cap="none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0" y="1019681"/>
            <a:ext cx="10999305" cy="56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8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3515" y="1395211"/>
            <a:ext cx="2884868" cy="1456267"/>
          </a:xfrm>
        </p:spPr>
        <p:txBody>
          <a:bodyPr>
            <a:normAutofit/>
          </a:bodyPr>
          <a:lstStyle/>
          <a:p>
            <a:r>
              <a:rPr lang="en-US" sz="4400" dirty="0"/>
              <a:t>Thank you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5314" y="3159616"/>
            <a:ext cx="9118242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264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620"/>
            <a:ext cx="10131427" cy="1468800"/>
          </a:xfrm>
        </p:spPr>
        <p:txBody>
          <a:bodyPr/>
          <a:lstStyle/>
          <a:p>
            <a:r>
              <a:rPr lang="en-US" dirty="0"/>
              <a:t>What is an ide 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800" y="1712210"/>
            <a:ext cx="10827914" cy="4649954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cap="none" dirty="0"/>
              <a:t>Integrated Development Environment or Interactive Development Environment.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cap="none" dirty="0"/>
              <a:t>A software application that is used for Software Development.</a:t>
            </a:r>
          </a:p>
          <a:p>
            <a:pPr marL="800100" lvl="1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cap="none" dirty="0"/>
              <a:t>E.g. : CodeLite for C/C++, Android Studio for building Android apps, Xcode for OS X and iOS and many more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cap="none" dirty="0"/>
              <a:t>Has inbuilt compiler, interpreter or both.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cap="none" dirty="0"/>
              <a:t>Some special functionalities like Version Control System, Graphical User Interface etc.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cap="none" dirty="0"/>
              <a:t>Open source IDEs with free distribution</a:t>
            </a:r>
          </a:p>
          <a:p>
            <a:pPr marL="800100" lvl="1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E.g. : IDLE (Python GUI), Android Studio, NetBeans etc.</a:t>
            </a:r>
            <a:endParaRPr lang="en-US" cap="none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cap="none" dirty="0"/>
              <a:t>Cross-Platform IDEs</a:t>
            </a:r>
          </a:p>
          <a:p>
            <a:pPr marL="800100" lvl="1" indent="-342900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/>
              <a:t>E.g. : NetBeans C/C++ Development pack, CodeLite, Eclipse etc.</a:t>
            </a:r>
            <a:endParaRPr lang="en-US" cap="none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cap="none" dirty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5497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799" y="811369"/>
            <a:ext cx="10131427" cy="643944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ECLIPSE IDE - 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799" y="1892513"/>
            <a:ext cx="10131428" cy="428934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cap="none" dirty="0"/>
              <a:t>One of the mostly used IDEs available for programming in different languages.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E.g. : JAVA, HTML, PYTHON, PERL, COBOL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cap="none" dirty="0"/>
              <a:t>Eclipse SDK is open source software and freely available online.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https://www.eclipse.org/downloads/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cap="none" dirty="0"/>
              <a:t>Eclipse Foundation is developing and producing different versions of Eclipse IDE.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cap="none" dirty="0"/>
              <a:t>Most recent version is Eclipse Oxygen 4.7.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Older versions released are Austin 3.0, Bravo 3.1, Indigo 3.7, Kepler 4.3 etc.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cap="none" dirty="0"/>
              <a:t>Further release </a:t>
            </a:r>
            <a:r>
              <a:rPr lang="en-US" dirty="0"/>
              <a:t>are</a:t>
            </a:r>
            <a:r>
              <a:rPr lang="en-US" cap="none" dirty="0"/>
              <a:t> Mars, Neon, Oxygen </a:t>
            </a:r>
          </a:p>
        </p:txBody>
      </p:sp>
    </p:spTree>
    <p:extLst>
      <p:ext uri="{BB962C8B-B14F-4D97-AF65-F5344CB8AC3E}">
        <p14:creationId xmlns:p14="http://schemas.microsoft.com/office/powerpoint/2010/main" val="1632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32834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Eclipse Workbench Loading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392" y="1723433"/>
            <a:ext cx="7104241" cy="4756888"/>
          </a:xfrm>
        </p:spPr>
      </p:pic>
    </p:spTree>
    <p:extLst>
      <p:ext uri="{BB962C8B-B14F-4D97-AF65-F5344CB8AC3E}">
        <p14:creationId xmlns:p14="http://schemas.microsoft.com/office/powerpoint/2010/main" val="203627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95874"/>
            <a:ext cx="10815033" cy="679890"/>
          </a:xfrm>
        </p:spPr>
        <p:txBody>
          <a:bodyPr/>
          <a:lstStyle/>
          <a:p>
            <a:pPr algn="ctr"/>
            <a:r>
              <a:rPr lang="en-US" cap="none" dirty="0"/>
              <a:t>Eclipse IDE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875764"/>
            <a:ext cx="10815033" cy="5900501"/>
          </a:xfrm>
        </p:spPr>
      </p:pic>
    </p:spTree>
    <p:extLst>
      <p:ext uri="{BB962C8B-B14F-4D97-AF65-F5344CB8AC3E}">
        <p14:creationId xmlns:p14="http://schemas.microsoft.com/office/powerpoint/2010/main" val="372997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6151B69A-69B5-440A-A797-38488BFB8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232D-7989-454C-9709-DA58E1EF1F39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7560ED-06CD-41A4-B56F-1263E7A2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744663"/>
            <a:ext cx="625316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EAEAEA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007B3796-146E-48A3-A022-F69BCFA4D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1" y="160338"/>
            <a:ext cx="10131425" cy="1456267"/>
          </a:xfrm>
        </p:spPr>
        <p:txBody>
          <a:bodyPr/>
          <a:lstStyle/>
          <a:p>
            <a:r>
              <a:rPr lang="en-US" altLang="en-US" dirty="0"/>
              <a:t>Workbench Terminology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C267A8B8-429F-4962-8511-18CDD0074379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1981201"/>
            <a:ext cx="1412875" cy="277813"/>
            <a:chOff x="142" y="1248"/>
            <a:chExt cx="890" cy="175"/>
          </a:xfrm>
        </p:grpSpPr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D9138F3F-447B-473C-88C1-5577510BC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1248"/>
              <a:ext cx="558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Tool bar</a:t>
              </a:r>
            </a:p>
          </p:txBody>
        </p:sp>
        <p:sp>
          <p:nvSpPr>
            <p:cNvPr id="6150" name="Line 6">
              <a:extLst>
                <a:ext uri="{FF2B5EF4-FFF2-40B4-BE49-F238E27FC236}">
                  <a16:creationId xmlns:a16="http://schemas.microsoft.com/office/drawing/2014/main" id="{85BCEFA9-37CE-430E-A422-96468D9E2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54"/>
              <a:ext cx="360" cy="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1" name="Group 7">
            <a:extLst>
              <a:ext uri="{FF2B5EF4-FFF2-40B4-BE49-F238E27FC236}">
                <a16:creationId xmlns:a16="http://schemas.microsoft.com/office/drawing/2014/main" id="{A5110064-5102-433C-AF62-EC7BE69F7B6B}"/>
              </a:ext>
            </a:extLst>
          </p:cNvPr>
          <p:cNvGrpSpPr>
            <a:grpSpLocks/>
          </p:cNvGrpSpPr>
          <p:nvPr/>
        </p:nvGrpSpPr>
        <p:grpSpPr bwMode="auto">
          <a:xfrm>
            <a:off x="1731964" y="2419351"/>
            <a:ext cx="1404937" cy="944563"/>
            <a:chOff x="131" y="1524"/>
            <a:chExt cx="885" cy="595"/>
          </a:xfrm>
        </p:grpSpPr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BFB9C132-1E42-4F6F-B695-B3A5D4305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524"/>
              <a:ext cx="745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Perspective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and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Fast View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bar</a:t>
              </a:r>
            </a:p>
          </p:txBody>
        </p:sp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1E06D364-3538-46C3-A8CE-ED773733B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758"/>
              <a:ext cx="422" cy="9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4" name="Group 10">
            <a:extLst>
              <a:ext uri="{FF2B5EF4-FFF2-40B4-BE49-F238E27FC236}">
                <a16:creationId xmlns:a16="http://schemas.microsoft.com/office/drawing/2014/main" id="{8E07E58D-361F-4880-A974-B27B88200F78}"/>
              </a:ext>
            </a:extLst>
          </p:cNvPr>
          <p:cNvGrpSpPr>
            <a:grpSpLocks/>
          </p:cNvGrpSpPr>
          <p:nvPr/>
        </p:nvGrpSpPr>
        <p:grpSpPr bwMode="auto">
          <a:xfrm>
            <a:off x="1736726" y="3390901"/>
            <a:ext cx="1787525" cy="1008063"/>
            <a:chOff x="134" y="2136"/>
            <a:chExt cx="1126" cy="635"/>
          </a:xfrm>
        </p:grpSpPr>
        <p:sp>
          <p:nvSpPr>
            <p:cNvPr id="6155" name="Text Box 11">
              <a:extLst>
                <a:ext uri="{FF2B5EF4-FFF2-40B4-BE49-F238E27FC236}">
                  <a16:creationId xmlns:a16="http://schemas.microsoft.com/office/drawing/2014/main" id="{B41C323C-60F2-414E-851B-44533BEC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316"/>
              <a:ext cx="645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Resource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Navigator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56" name="Line 12">
              <a:extLst>
                <a:ext uri="{FF2B5EF4-FFF2-40B4-BE49-F238E27FC236}">
                  <a16:creationId xmlns:a16="http://schemas.microsoft.com/office/drawing/2014/main" id="{BAE8FA39-D820-42BD-A062-327DB3C58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" y="2136"/>
              <a:ext cx="484" cy="3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7" name="Group 13">
            <a:extLst>
              <a:ext uri="{FF2B5EF4-FFF2-40B4-BE49-F238E27FC236}">
                <a16:creationId xmlns:a16="http://schemas.microsoft.com/office/drawing/2014/main" id="{18051995-65BD-43C0-B9B0-4D403FB669D5}"/>
              </a:ext>
            </a:extLst>
          </p:cNvPr>
          <p:cNvGrpSpPr>
            <a:grpSpLocks/>
          </p:cNvGrpSpPr>
          <p:nvPr/>
        </p:nvGrpSpPr>
        <p:grpSpPr bwMode="auto">
          <a:xfrm>
            <a:off x="4533900" y="5908675"/>
            <a:ext cx="863600" cy="782638"/>
            <a:chOff x="1896" y="3722"/>
            <a:chExt cx="544" cy="493"/>
          </a:xfrm>
        </p:grpSpPr>
        <p:sp>
          <p:nvSpPr>
            <p:cNvPr id="6158" name="Text Box 14">
              <a:extLst>
                <a:ext uri="{FF2B5EF4-FFF2-40B4-BE49-F238E27FC236}">
                  <a16:creationId xmlns:a16="http://schemas.microsoft.com/office/drawing/2014/main" id="{0735CCFA-AE10-43E2-88F4-24CBFA796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3900"/>
              <a:ext cx="54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Stacked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views</a:t>
              </a:r>
            </a:p>
          </p:txBody>
        </p:sp>
        <p:sp>
          <p:nvSpPr>
            <p:cNvPr id="6159" name="Line 15">
              <a:extLst>
                <a:ext uri="{FF2B5EF4-FFF2-40B4-BE49-F238E27FC236}">
                  <a16:creationId xmlns:a16="http://schemas.microsoft.com/office/drawing/2014/main" id="{B9E860C6-7311-42F5-BFBA-0F811A369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722"/>
              <a:ext cx="222" cy="1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61" name="Group 17">
            <a:extLst>
              <a:ext uri="{FF2B5EF4-FFF2-40B4-BE49-F238E27FC236}">
                <a16:creationId xmlns:a16="http://schemas.microsoft.com/office/drawing/2014/main" id="{C87C1FF6-6BD4-4EEE-B523-B963FB03EF71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4883146"/>
            <a:ext cx="1654175" cy="498475"/>
            <a:chOff x="142" y="3076"/>
            <a:chExt cx="1042" cy="314"/>
          </a:xfrm>
        </p:grpSpPr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EEFBF3E8-9D80-4ACD-9836-0D58257E5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3076"/>
              <a:ext cx="68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Properties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8C1F7EE0-BA14-4368-9EEB-18FA63839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3168"/>
              <a:ext cx="488" cy="1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64" name="Group 20">
            <a:extLst>
              <a:ext uri="{FF2B5EF4-FFF2-40B4-BE49-F238E27FC236}">
                <a16:creationId xmlns:a16="http://schemas.microsoft.com/office/drawing/2014/main" id="{ED4F6D9F-ED38-4ED0-92AD-70F25A0AAA68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5407025"/>
            <a:ext cx="673100" cy="1341438"/>
            <a:chOff x="2904" y="3406"/>
            <a:chExt cx="424" cy="845"/>
          </a:xfrm>
        </p:grpSpPr>
        <p:sp>
          <p:nvSpPr>
            <p:cNvPr id="6165" name="Text Box 21">
              <a:extLst>
                <a:ext uri="{FF2B5EF4-FFF2-40B4-BE49-F238E27FC236}">
                  <a16:creationId xmlns:a16="http://schemas.microsoft.com/office/drawing/2014/main" id="{0C3EA92C-32FD-4317-AD15-F805652FC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936"/>
              <a:ext cx="42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Tasks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66" name="Line 22">
              <a:extLst>
                <a:ext uri="{FF2B5EF4-FFF2-40B4-BE49-F238E27FC236}">
                  <a16:creationId xmlns:a16="http://schemas.microsoft.com/office/drawing/2014/main" id="{02D5B7B3-9113-480F-94D0-5CF1D1229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0" y="3406"/>
              <a:ext cx="24" cy="5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67" name="Group 23">
            <a:extLst>
              <a:ext uri="{FF2B5EF4-FFF2-40B4-BE49-F238E27FC236}">
                <a16:creationId xmlns:a16="http://schemas.microsoft.com/office/drawing/2014/main" id="{5BF8B0BD-A2E4-43EB-B242-8835F55B5AAA}"/>
              </a:ext>
            </a:extLst>
          </p:cNvPr>
          <p:cNvGrpSpPr>
            <a:grpSpLocks/>
          </p:cNvGrpSpPr>
          <p:nvPr/>
        </p:nvGrpSpPr>
        <p:grpSpPr bwMode="auto">
          <a:xfrm>
            <a:off x="8904289" y="3228976"/>
            <a:ext cx="1392237" cy="500063"/>
            <a:chOff x="4649" y="2034"/>
            <a:chExt cx="877" cy="315"/>
          </a:xfrm>
        </p:grpSpPr>
        <p:sp>
          <p:nvSpPr>
            <p:cNvPr id="6168" name="Text Box 24">
              <a:extLst>
                <a:ext uri="{FF2B5EF4-FFF2-40B4-BE49-F238E27FC236}">
                  <a16:creationId xmlns:a16="http://schemas.microsoft.com/office/drawing/2014/main" id="{A5ACF2C0-F3F6-4E2B-9F08-22D34A7E5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" y="2034"/>
              <a:ext cx="50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Outline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EDD1FF17-1D9D-4AA3-A9E4-7841CC08D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9" y="2174"/>
              <a:ext cx="362" cy="5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70" name="Group 26">
            <a:extLst>
              <a:ext uri="{FF2B5EF4-FFF2-40B4-BE49-F238E27FC236}">
                <a16:creationId xmlns:a16="http://schemas.microsoft.com/office/drawing/2014/main" id="{97700F91-F338-4DF9-8733-DAE69700893E}"/>
              </a:ext>
            </a:extLst>
          </p:cNvPr>
          <p:cNvGrpSpPr>
            <a:grpSpLocks/>
          </p:cNvGrpSpPr>
          <p:nvPr/>
        </p:nvGrpSpPr>
        <p:grpSpPr bwMode="auto">
          <a:xfrm>
            <a:off x="8863014" y="4591050"/>
            <a:ext cx="1730375" cy="679450"/>
            <a:chOff x="4623" y="2892"/>
            <a:chExt cx="1090" cy="428"/>
          </a:xfrm>
        </p:grpSpPr>
        <p:sp>
          <p:nvSpPr>
            <p:cNvPr id="6171" name="Text Box 27">
              <a:extLst>
                <a:ext uri="{FF2B5EF4-FFF2-40B4-BE49-F238E27FC236}">
                  <a16:creationId xmlns:a16="http://schemas.microsoft.com/office/drawing/2014/main" id="{C2C3857A-701E-4A4C-99CC-7939D0222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3" y="2892"/>
              <a:ext cx="72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Bookmarks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72" name="Line 28">
              <a:extLst>
                <a:ext uri="{FF2B5EF4-FFF2-40B4-BE49-F238E27FC236}">
                  <a16:creationId xmlns:a16="http://schemas.microsoft.com/office/drawing/2014/main" id="{740BE2A7-DE10-4F20-85A3-E3ACDE410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3" y="3048"/>
              <a:ext cx="37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73" name="Group 29">
            <a:extLst>
              <a:ext uri="{FF2B5EF4-FFF2-40B4-BE49-F238E27FC236}">
                <a16:creationId xmlns:a16="http://schemas.microsoft.com/office/drawing/2014/main" id="{AC6886C5-0B83-4EDF-9C40-55EF6B2D44BF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1651000"/>
            <a:ext cx="1438275" cy="400050"/>
            <a:chOff x="142" y="1040"/>
            <a:chExt cx="906" cy="252"/>
          </a:xfrm>
        </p:grpSpPr>
        <p:sp>
          <p:nvSpPr>
            <p:cNvPr id="6174" name="Text Box 30">
              <a:extLst>
                <a:ext uri="{FF2B5EF4-FFF2-40B4-BE49-F238E27FC236}">
                  <a16:creationId xmlns:a16="http://schemas.microsoft.com/office/drawing/2014/main" id="{BDA3A4C2-0ED4-49BA-A8C6-34785D81E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1040"/>
              <a:ext cx="619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Menu bar</a:t>
              </a:r>
            </a:p>
          </p:txBody>
        </p:sp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559A8E2F-BB44-42B1-90DB-E83540EC3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1146"/>
              <a:ext cx="368" cy="1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77" name="Group 33">
            <a:extLst>
              <a:ext uri="{FF2B5EF4-FFF2-40B4-BE49-F238E27FC236}">
                <a16:creationId xmlns:a16="http://schemas.microsoft.com/office/drawing/2014/main" id="{7F20F508-6043-4763-AC17-E03A944ECE4C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5657851"/>
            <a:ext cx="2936875" cy="500063"/>
            <a:chOff x="142" y="3564"/>
            <a:chExt cx="1850" cy="315"/>
          </a:xfrm>
        </p:grpSpPr>
        <p:sp>
          <p:nvSpPr>
            <p:cNvPr id="6178" name="Text Box 34">
              <a:extLst>
                <a:ext uri="{FF2B5EF4-FFF2-40B4-BE49-F238E27FC236}">
                  <a16:creationId xmlns:a16="http://schemas.microsoft.com/office/drawing/2014/main" id="{3DDA05D7-B06D-4B26-9BFC-74DCA215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3564"/>
              <a:ext cx="58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Message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area</a:t>
              </a:r>
            </a:p>
          </p:txBody>
        </p:sp>
        <p:sp>
          <p:nvSpPr>
            <p:cNvPr id="6179" name="Line 35">
              <a:extLst>
                <a:ext uri="{FF2B5EF4-FFF2-40B4-BE49-F238E27FC236}">
                  <a16:creationId xmlns:a16="http://schemas.microsoft.com/office/drawing/2014/main" id="{0808CB60-01EC-4FF1-A76B-8C6AA0455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3776"/>
              <a:ext cx="3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5E7ECAC2-8BF3-4793-AA0A-A6E05473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88"/>
              <a:ext cx="888" cy="1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1" name="Group 37">
            <a:extLst>
              <a:ext uri="{FF2B5EF4-FFF2-40B4-BE49-F238E27FC236}">
                <a16:creationId xmlns:a16="http://schemas.microsoft.com/office/drawing/2014/main" id="{4180AE2A-35A9-4120-9A7F-51064AC46821}"/>
              </a:ext>
            </a:extLst>
          </p:cNvPr>
          <p:cNvGrpSpPr>
            <a:grpSpLocks/>
          </p:cNvGrpSpPr>
          <p:nvPr/>
        </p:nvGrpSpPr>
        <p:grpSpPr bwMode="auto">
          <a:xfrm>
            <a:off x="7277101" y="5657851"/>
            <a:ext cx="2905125" cy="722313"/>
            <a:chOff x="3624" y="3564"/>
            <a:chExt cx="1830" cy="455"/>
          </a:xfrm>
        </p:grpSpPr>
        <p:sp>
          <p:nvSpPr>
            <p:cNvPr id="6182" name="Text Box 38">
              <a:extLst>
                <a:ext uri="{FF2B5EF4-FFF2-40B4-BE49-F238E27FC236}">
                  <a16:creationId xmlns:a16="http://schemas.microsoft.com/office/drawing/2014/main" id="{2E2C5FD7-7ADC-419A-A589-953A4D47E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3" y="3564"/>
              <a:ext cx="461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Editor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Status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area</a:t>
              </a:r>
            </a:p>
          </p:txBody>
        </p:sp>
        <p:sp>
          <p:nvSpPr>
            <p:cNvPr id="6183" name="Oval 39">
              <a:extLst>
                <a:ext uri="{FF2B5EF4-FFF2-40B4-BE49-F238E27FC236}">
                  <a16:creationId xmlns:a16="http://schemas.microsoft.com/office/drawing/2014/main" id="{D0A79DE7-5C43-4BD9-B049-B6A70498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696"/>
              <a:ext cx="1144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84" name="Line 40">
              <a:extLst>
                <a:ext uri="{FF2B5EF4-FFF2-40B4-BE49-F238E27FC236}">
                  <a16:creationId xmlns:a16="http://schemas.microsoft.com/office/drawing/2014/main" id="{7864B89C-4B1A-4A3C-AFE4-572184055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7" y="3688"/>
              <a:ext cx="176" cy="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5" name="Group 41">
            <a:extLst>
              <a:ext uri="{FF2B5EF4-FFF2-40B4-BE49-F238E27FC236}">
                <a16:creationId xmlns:a16="http://schemas.microsoft.com/office/drawing/2014/main" id="{0A8B3919-059C-45AE-81BA-3FBDBC6B778E}"/>
              </a:ext>
            </a:extLst>
          </p:cNvPr>
          <p:cNvGrpSpPr>
            <a:grpSpLocks/>
          </p:cNvGrpSpPr>
          <p:nvPr/>
        </p:nvGrpSpPr>
        <p:grpSpPr bwMode="auto">
          <a:xfrm>
            <a:off x="7548564" y="1797050"/>
            <a:ext cx="2600325" cy="920750"/>
            <a:chOff x="3795" y="1132"/>
            <a:chExt cx="1638" cy="580"/>
          </a:xfrm>
        </p:grpSpPr>
        <p:sp>
          <p:nvSpPr>
            <p:cNvPr id="6186" name="Text Box 42">
              <a:extLst>
                <a:ext uri="{FF2B5EF4-FFF2-40B4-BE49-F238E27FC236}">
                  <a16:creationId xmlns:a16="http://schemas.microsoft.com/office/drawing/2014/main" id="{6A435C5B-6C61-4BF1-996D-34C2476DF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132"/>
              <a:ext cx="44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Text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editor</a:t>
              </a:r>
            </a:p>
          </p:txBody>
        </p:sp>
        <p:sp>
          <p:nvSpPr>
            <p:cNvPr id="6187" name="Line 43">
              <a:extLst>
                <a:ext uri="{FF2B5EF4-FFF2-40B4-BE49-F238E27FC236}">
                  <a16:creationId xmlns:a16="http://schemas.microsoft.com/office/drawing/2014/main" id="{F3CE22F8-D3DB-4EB9-9857-0BAD2765D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5" y="1304"/>
              <a:ext cx="1210" cy="4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6151B69A-69B5-440A-A797-38488BFB8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7232D-7989-454C-9709-DA58E1EF1F39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7560ED-06CD-41A4-B56F-1263E7A2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1744663"/>
            <a:ext cx="6253162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EAEAEA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969696"/>
                  </a:outerShdw>
                </a:effectLst>
              </a14:hiddenEffects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007B3796-146E-48A3-A022-F69BCFA4D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Workbench Terminology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C267A8B8-429F-4962-8511-18CDD0074379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1981201"/>
            <a:ext cx="1412875" cy="277813"/>
            <a:chOff x="142" y="1248"/>
            <a:chExt cx="890" cy="175"/>
          </a:xfrm>
        </p:grpSpPr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D9138F3F-447B-473C-88C1-5577510BC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1248"/>
              <a:ext cx="558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Tool bar</a:t>
              </a:r>
            </a:p>
          </p:txBody>
        </p:sp>
        <p:sp>
          <p:nvSpPr>
            <p:cNvPr id="6150" name="Line 6">
              <a:extLst>
                <a:ext uri="{FF2B5EF4-FFF2-40B4-BE49-F238E27FC236}">
                  <a16:creationId xmlns:a16="http://schemas.microsoft.com/office/drawing/2014/main" id="{85BCEFA9-37CE-430E-A422-96468D9E2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54"/>
              <a:ext cx="360" cy="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1" name="Group 7">
            <a:extLst>
              <a:ext uri="{FF2B5EF4-FFF2-40B4-BE49-F238E27FC236}">
                <a16:creationId xmlns:a16="http://schemas.microsoft.com/office/drawing/2014/main" id="{A5110064-5102-433C-AF62-EC7BE69F7B6B}"/>
              </a:ext>
            </a:extLst>
          </p:cNvPr>
          <p:cNvGrpSpPr>
            <a:grpSpLocks/>
          </p:cNvGrpSpPr>
          <p:nvPr/>
        </p:nvGrpSpPr>
        <p:grpSpPr bwMode="auto">
          <a:xfrm>
            <a:off x="1731964" y="2419351"/>
            <a:ext cx="1404937" cy="944563"/>
            <a:chOff x="131" y="1524"/>
            <a:chExt cx="885" cy="595"/>
          </a:xfrm>
        </p:grpSpPr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BFB9C132-1E42-4F6F-B695-B3A5D4305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524"/>
              <a:ext cx="745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Perspective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and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Fast View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bar</a:t>
              </a:r>
            </a:p>
          </p:txBody>
        </p:sp>
        <p:sp>
          <p:nvSpPr>
            <p:cNvPr id="6153" name="Line 9">
              <a:extLst>
                <a:ext uri="{FF2B5EF4-FFF2-40B4-BE49-F238E27FC236}">
                  <a16:creationId xmlns:a16="http://schemas.microsoft.com/office/drawing/2014/main" id="{1E06D364-3538-46C3-A8CE-ED773733B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758"/>
              <a:ext cx="422" cy="9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4" name="Group 10">
            <a:extLst>
              <a:ext uri="{FF2B5EF4-FFF2-40B4-BE49-F238E27FC236}">
                <a16:creationId xmlns:a16="http://schemas.microsoft.com/office/drawing/2014/main" id="{8E07E58D-361F-4880-A974-B27B88200F78}"/>
              </a:ext>
            </a:extLst>
          </p:cNvPr>
          <p:cNvGrpSpPr>
            <a:grpSpLocks/>
          </p:cNvGrpSpPr>
          <p:nvPr/>
        </p:nvGrpSpPr>
        <p:grpSpPr bwMode="auto">
          <a:xfrm>
            <a:off x="1736726" y="3390901"/>
            <a:ext cx="1787525" cy="1008063"/>
            <a:chOff x="134" y="2136"/>
            <a:chExt cx="1126" cy="635"/>
          </a:xfrm>
        </p:grpSpPr>
        <p:sp>
          <p:nvSpPr>
            <p:cNvPr id="6155" name="Text Box 11">
              <a:extLst>
                <a:ext uri="{FF2B5EF4-FFF2-40B4-BE49-F238E27FC236}">
                  <a16:creationId xmlns:a16="http://schemas.microsoft.com/office/drawing/2014/main" id="{B41C323C-60F2-414E-851B-44533BECA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316"/>
              <a:ext cx="645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Resource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Navigator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56" name="Line 12">
              <a:extLst>
                <a:ext uri="{FF2B5EF4-FFF2-40B4-BE49-F238E27FC236}">
                  <a16:creationId xmlns:a16="http://schemas.microsoft.com/office/drawing/2014/main" id="{BAE8FA39-D820-42BD-A062-327DB3C58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" y="2136"/>
              <a:ext cx="484" cy="3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57" name="Group 13">
            <a:extLst>
              <a:ext uri="{FF2B5EF4-FFF2-40B4-BE49-F238E27FC236}">
                <a16:creationId xmlns:a16="http://schemas.microsoft.com/office/drawing/2014/main" id="{18051995-65BD-43C0-B9B0-4D403FB669D5}"/>
              </a:ext>
            </a:extLst>
          </p:cNvPr>
          <p:cNvGrpSpPr>
            <a:grpSpLocks/>
          </p:cNvGrpSpPr>
          <p:nvPr/>
        </p:nvGrpSpPr>
        <p:grpSpPr bwMode="auto">
          <a:xfrm>
            <a:off x="4533900" y="5908675"/>
            <a:ext cx="863600" cy="782638"/>
            <a:chOff x="1896" y="3722"/>
            <a:chExt cx="544" cy="493"/>
          </a:xfrm>
        </p:grpSpPr>
        <p:sp>
          <p:nvSpPr>
            <p:cNvPr id="6158" name="Text Box 14">
              <a:extLst>
                <a:ext uri="{FF2B5EF4-FFF2-40B4-BE49-F238E27FC236}">
                  <a16:creationId xmlns:a16="http://schemas.microsoft.com/office/drawing/2014/main" id="{0735CCFA-AE10-43E2-88F4-24CBFA796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3900"/>
              <a:ext cx="54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Stacked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views</a:t>
              </a:r>
            </a:p>
          </p:txBody>
        </p:sp>
        <p:sp>
          <p:nvSpPr>
            <p:cNvPr id="6159" name="Line 15">
              <a:extLst>
                <a:ext uri="{FF2B5EF4-FFF2-40B4-BE49-F238E27FC236}">
                  <a16:creationId xmlns:a16="http://schemas.microsoft.com/office/drawing/2014/main" id="{B9E860C6-7311-42F5-BFBA-0F811A369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722"/>
              <a:ext cx="222" cy="17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61" name="Group 17">
            <a:extLst>
              <a:ext uri="{FF2B5EF4-FFF2-40B4-BE49-F238E27FC236}">
                <a16:creationId xmlns:a16="http://schemas.microsoft.com/office/drawing/2014/main" id="{C87C1FF6-6BD4-4EEE-B523-B963FB03EF71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4883146"/>
            <a:ext cx="1654175" cy="498475"/>
            <a:chOff x="142" y="3076"/>
            <a:chExt cx="1042" cy="314"/>
          </a:xfrm>
        </p:grpSpPr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EEFBF3E8-9D80-4ACD-9836-0D58257E5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3076"/>
              <a:ext cx="683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Properties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63" name="Line 19">
              <a:extLst>
                <a:ext uri="{FF2B5EF4-FFF2-40B4-BE49-F238E27FC236}">
                  <a16:creationId xmlns:a16="http://schemas.microsoft.com/office/drawing/2014/main" id="{8C1F7EE0-BA14-4368-9EEB-18FA63839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3168"/>
              <a:ext cx="488" cy="1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64" name="Group 20">
            <a:extLst>
              <a:ext uri="{FF2B5EF4-FFF2-40B4-BE49-F238E27FC236}">
                <a16:creationId xmlns:a16="http://schemas.microsoft.com/office/drawing/2014/main" id="{ED4F6D9F-ED38-4ED0-92AD-70F25A0AAA68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5407025"/>
            <a:ext cx="673100" cy="1341438"/>
            <a:chOff x="2904" y="3406"/>
            <a:chExt cx="424" cy="845"/>
          </a:xfrm>
        </p:grpSpPr>
        <p:sp>
          <p:nvSpPr>
            <p:cNvPr id="6165" name="Text Box 21">
              <a:extLst>
                <a:ext uri="{FF2B5EF4-FFF2-40B4-BE49-F238E27FC236}">
                  <a16:creationId xmlns:a16="http://schemas.microsoft.com/office/drawing/2014/main" id="{0C3EA92C-32FD-4317-AD15-F805652FC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4" y="3936"/>
              <a:ext cx="424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Tasks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66" name="Line 22">
              <a:extLst>
                <a:ext uri="{FF2B5EF4-FFF2-40B4-BE49-F238E27FC236}">
                  <a16:creationId xmlns:a16="http://schemas.microsoft.com/office/drawing/2014/main" id="{02D5B7B3-9113-480F-94D0-5CF1D1229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0" y="3406"/>
              <a:ext cx="24" cy="51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67" name="Group 23">
            <a:extLst>
              <a:ext uri="{FF2B5EF4-FFF2-40B4-BE49-F238E27FC236}">
                <a16:creationId xmlns:a16="http://schemas.microsoft.com/office/drawing/2014/main" id="{5BF8B0BD-A2E4-43EB-B242-8835F55B5AAA}"/>
              </a:ext>
            </a:extLst>
          </p:cNvPr>
          <p:cNvGrpSpPr>
            <a:grpSpLocks/>
          </p:cNvGrpSpPr>
          <p:nvPr/>
        </p:nvGrpSpPr>
        <p:grpSpPr bwMode="auto">
          <a:xfrm>
            <a:off x="8904289" y="3228976"/>
            <a:ext cx="1392237" cy="500063"/>
            <a:chOff x="4649" y="2034"/>
            <a:chExt cx="877" cy="315"/>
          </a:xfrm>
        </p:grpSpPr>
        <p:sp>
          <p:nvSpPr>
            <p:cNvPr id="6168" name="Text Box 24">
              <a:extLst>
                <a:ext uri="{FF2B5EF4-FFF2-40B4-BE49-F238E27FC236}">
                  <a16:creationId xmlns:a16="http://schemas.microsoft.com/office/drawing/2014/main" id="{A5ACF2C0-F3F6-4E2B-9F08-22D34A7E5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" y="2034"/>
              <a:ext cx="508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Outline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EDD1FF17-1D9D-4AA3-A9E4-7841CC08D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9" y="2174"/>
              <a:ext cx="362" cy="5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70" name="Group 26">
            <a:extLst>
              <a:ext uri="{FF2B5EF4-FFF2-40B4-BE49-F238E27FC236}">
                <a16:creationId xmlns:a16="http://schemas.microsoft.com/office/drawing/2014/main" id="{97700F91-F338-4DF9-8733-DAE69700893E}"/>
              </a:ext>
            </a:extLst>
          </p:cNvPr>
          <p:cNvGrpSpPr>
            <a:grpSpLocks/>
          </p:cNvGrpSpPr>
          <p:nvPr/>
        </p:nvGrpSpPr>
        <p:grpSpPr bwMode="auto">
          <a:xfrm>
            <a:off x="8863014" y="4591050"/>
            <a:ext cx="1730375" cy="679450"/>
            <a:chOff x="4623" y="2892"/>
            <a:chExt cx="1090" cy="428"/>
          </a:xfrm>
        </p:grpSpPr>
        <p:sp>
          <p:nvSpPr>
            <p:cNvPr id="6171" name="Text Box 27">
              <a:extLst>
                <a:ext uri="{FF2B5EF4-FFF2-40B4-BE49-F238E27FC236}">
                  <a16:creationId xmlns:a16="http://schemas.microsoft.com/office/drawing/2014/main" id="{C2C3857A-701E-4A4C-99CC-7939D0222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3" y="2892"/>
              <a:ext cx="72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Bookmarks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view</a:t>
              </a:r>
            </a:p>
          </p:txBody>
        </p:sp>
        <p:sp>
          <p:nvSpPr>
            <p:cNvPr id="6172" name="Line 28">
              <a:extLst>
                <a:ext uri="{FF2B5EF4-FFF2-40B4-BE49-F238E27FC236}">
                  <a16:creationId xmlns:a16="http://schemas.microsoft.com/office/drawing/2014/main" id="{740BE2A7-DE10-4F20-85A3-E3ACDE410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3" y="3048"/>
              <a:ext cx="370" cy="2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73" name="Group 29">
            <a:extLst>
              <a:ext uri="{FF2B5EF4-FFF2-40B4-BE49-F238E27FC236}">
                <a16:creationId xmlns:a16="http://schemas.microsoft.com/office/drawing/2014/main" id="{AC6886C5-0B83-4EDF-9C40-55EF6B2D44BF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1651000"/>
            <a:ext cx="1438275" cy="400050"/>
            <a:chOff x="142" y="1040"/>
            <a:chExt cx="906" cy="252"/>
          </a:xfrm>
        </p:grpSpPr>
        <p:sp>
          <p:nvSpPr>
            <p:cNvPr id="6174" name="Text Box 30">
              <a:extLst>
                <a:ext uri="{FF2B5EF4-FFF2-40B4-BE49-F238E27FC236}">
                  <a16:creationId xmlns:a16="http://schemas.microsoft.com/office/drawing/2014/main" id="{BDA3A4C2-0ED4-49BA-A8C6-34785D81E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1040"/>
              <a:ext cx="619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Menu bar</a:t>
              </a:r>
            </a:p>
          </p:txBody>
        </p:sp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559A8E2F-BB44-42B1-90DB-E83540EC3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" y="1146"/>
              <a:ext cx="368" cy="14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77" name="Group 33">
            <a:extLst>
              <a:ext uri="{FF2B5EF4-FFF2-40B4-BE49-F238E27FC236}">
                <a16:creationId xmlns:a16="http://schemas.microsoft.com/office/drawing/2014/main" id="{7F20F508-6043-4763-AC17-E03A944ECE4C}"/>
              </a:ext>
            </a:extLst>
          </p:cNvPr>
          <p:cNvGrpSpPr>
            <a:grpSpLocks/>
          </p:cNvGrpSpPr>
          <p:nvPr/>
        </p:nvGrpSpPr>
        <p:grpSpPr bwMode="auto">
          <a:xfrm>
            <a:off x="1749426" y="5657851"/>
            <a:ext cx="2936875" cy="500063"/>
            <a:chOff x="142" y="3564"/>
            <a:chExt cx="1850" cy="315"/>
          </a:xfrm>
        </p:grpSpPr>
        <p:sp>
          <p:nvSpPr>
            <p:cNvPr id="6178" name="Text Box 34">
              <a:extLst>
                <a:ext uri="{FF2B5EF4-FFF2-40B4-BE49-F238E27FC236}">
                  <a16:creationId xmlns:a16="http://schemas.microsoft.com/office/drawing/2014/main" id="{3DDA05D7-B06D-4B26-9BFC-74DCA2154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" y="3564"/>
              <a:ext cx="58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Message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area</a:t>
              </a:r>
            </a:p>
          </p:txBody>
        </p:sp>
        <p:sp>
          <p:nvSpPr>
            <p:cNvPr id="6179" name="Line 35">
              <a:extLst>
                <a:ext uri="{FF2B5EF4-FFF2-40B4-BE49-F238E27FC236}">
                  <a16:creationId xmlns:a16="http://schemas.microsoft.com/office/drawing/2014/main" id="{0808CB60-01EC-4FF1-A76B-8C6AA0455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" y="3776"/>
              <a:ext cx="39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5E7ECAC2-8BF3-4793-AA0A-A6E054731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88"/>
              <a:ext cx="888" cy="1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1" name="Group 37">
            <a:extLst>
              <a:ext uri="{FF2B5EF4-FFF2-40B4-BE49-F238E27FC236}">
                <a16:creationId xmlns:a16="http://schemas.microsoft.com/office/drawing/2014/main" id="{4180AE2A-35A9-4120-9A7F-51064AC46821}"/>
              </a:ext>
            </a:extLst>
          </p:cNvPr>
          <p:cNvGrpSpPr>
            <a:grpSpLocks/>
          </p:cNvGrpSpPr>
          <p:nvPr/>
        </p:nvGrpSpPr>
        <p:grpSpPr bwMode="auto">
          <a:xfrm>
            <a:off x="7277101" y="5657851"/>
            <a:ext cx="2905125" cy="722313"/>
            <a:chOff x="3624" y="3564"/>
            <a:chExt cx="1830" cy="455"/>
          </a:xfrm>
        </p:grpSpPr>
        <p:sp>
          <p:nvSpPr>
            <p:cNvPr id="6182" name="Text Box 38">
              <a:extLst>
                <a:ext uri="{FF2B5EF4-FFF2-40B4-BE49-F238E27FC236}">
                  <a16:creationId xmlns:a16="http://schemas.microsoft.com/office/drawing/2014/main" id="{2E2C5FD7-7ADC-419A-A589-953A4D47E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3" y="3564"/>
              <a:ext cx="461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Editor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Status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area</a:t>
              </a:r>
            </a:p>
          </p:txBody>
        </p:sp>
        <p:sp>
          <p:nvSpPr>
            <p:cNvPr id="6183" name="Oval 39">
              <a:extLst>
                <a:ext uri="{FF2B5EF4-FFF2-40B4-BE49-F238E27FC236}">
                  <a16:creationId xmlns:a16="http://schemas.microsoft.com/office/drawing/2014/main" id="{D0A79DE7-5C43-4BD9-B049-B6A70498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3696"/>
              <a:ext cx="1144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84" name="Line 40">
              <a:extLst>
                <a:ext uri="{FF2B5EF4-FFF2-40B4-BE49-F238E27FC236}">
                  <a16:creationId xmlns:a16="http://schemas.microsoft.com/office/drawing/2014/main" id="{7864B89C-4B1A-4A3C-AFE4-572184055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7" y="3688"/>
              <a:ext cx="176" cy="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185" name="Group 41">
            <a:extLst>
              <a:ext uri="{FF2B5EF4-FFF2-40B4-BE49-F238E27FC236}">
                <a16:creationId xmlns:a16="http://schemas.microsoft.com/office/drawing/2014/main" id="{0A8B3919-059C-45AE-81BA-3FBDBC6B778E}"/>
              </a:ext>
            </a:extLst>
          </p:cNvPr>
          <p:cNvGrpSpPr>
            <a:grpSpLocks/>
          </p:cNvGrpSpPr>
          <p:nvPr/>
        </p:nvGrpSpPr>
        <p:grpSpPr bwMode="auto">
          <a:xfrm>
            <a:off x="7548564" y="1797050"/>
            <a:ext cx="2600325" cy="920750"/>
            <a:chOff x="3795" y="1132"/>
            <a:chExt cx="1638" cy="580"/>
          </a:xfrm>
        </p:grpSpPr>
        <p:sp>
          <p:nvSpPr>
            <p:cNvPr id="6186" name="Text Box 42">
              <a:extLst>
                <a:ext uri="{FF2B5EF4-FFF2-40B4-BE49-F238E27FC236}">
                  <a16:creationId xmlns:a16="http://schemas.microsoft.com/office/drawing/2014/main" id="{6A435C5B-6C61-4BF1-996D-34C2476DF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132"/>
              <a:ext cx="441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Text</a:t>
              </a:r>
            </a:p>
            <a:p>
              <a:pPr>
                <a:spcBef>
                  <a:spcPct val="20000"/>
                </a:spcBef>
                <a:buSzPct val="75000"/>
              </a:pPr>
              <a:r>
                <a:rPr lang="en-US" altLang="en-US" sz="1200" b="1">
                  <a:solidFill>
                    <a:schemeClr val="accent2"/>
                  </a:solidFill>
                  <a:latin typeface="Verdana" panose="020B0604030504040204" pitchFamily="34" charset="0"/>
                </a:rPr>
                <a:t>editor</a:t>
              </a:r>
            </a:p>
          </p:txBody>
        </p:sp>
        <p:sp>
          <p:nvSpPr>
            <p:cNvPr id="6187" name="Line 43">
              <a:extLst>
                <a:ext uri="{FF2B5EF4-FFF2-40B4-BE49-F238E27FC236}">
                  <a16:creationId xmlns:a16="http://schemas.microsoft.com/office/drawing/2014/main" id="{F3CE22F8-D3DB-4EB9-9857-0BAD2765D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5" y="1304"/>
              <a:ext cx="1210" cy="40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107324"/>
            <a:ext cx="10866550" cy="729803"/>
          </a:xfrm>
        </p:spPr>
        <p:txBody>
          <a:bodyPr/>
          <a:lstStyle/>
          <a:p>
            <a:pPr algn="ctr"/>
            <a:r>
              <a:rPr lang="en-US" cap="none" dirty="0"/>
              <a:t>Internal Web Browser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837127"/>
            <a:ext cx="10866550" cy="5916758"/>
          </a:xfrm>
        </p:spPr>
      </p:pic>
    </p:spTree>
    <p:extLst>
      <p:ext uri="{BB962C8B-B14F-4D97-AF65-F5344CB8AC3E}">
        <p14:creationId xmlns:p14="http://schemas.microsoft.com/office/powerpoint/2010/main" val="158343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7" y="141667"/>
            <a:ext cx="10131425" cy="700708"/>
          </a:xfrm>
        </p:spPr>
        <p:txBody>
          <a:bodyPr/>
          <a:lstStyle/>
          <a:p>
            <a:pPr algn="ctr"/>
            <a:r>
              <a:rPr lang="en-US" cap="none" dirty="0"/>
              <a:t>Syntax checking, Spell checking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940158"/>
            <a:ext cx="10131425" cy="5795493"/>
          </a:xfrm>
        </p:spPr>
      </p:pic>
    </p:spTree>
    <p:extLst>
      <p:ext uri="{BB962C8B-B14F-4D97-AF65-F5344CB8AC3E}">
        <p14:creationId xmlns:p14="http://schemas.microsoft.com/office/powerpoint/2010/main" val="3893421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FB8BF51-BE26-44E0-8FCB-BF356F8A3F17}" vid="{F3061E9B-6954-4FD7-951C-E32457BF0F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324</Words>
  <Application>Microsoft Office PowerPoint</Application>
  <PresentationFormat>Widescreen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Wingdings</vt:lpstr>
      <vt:lpstr>Theme1</vt:lpstr>
      <vt:lpstr>ECLIPSE IDE</vt:lpstr>
      <vt:lpstr>What is an ide ?</vt:lpstr>
      <vt:lpstr>ECLIPSE IDE - Introduction</vt:lpstr>
      <vt:lpstr>Eclipse Workbench Loading</vt:lpstr>
      <vt:lpstr>Eclipse IDE</vt:lpstr>
      <vt:lpstr>Workbench Terminology</vt:lpstr>
      <vt:lpstr>Workbench Terminology</vt:lpstr>
      <vt:lpstr>Internal Web Browser</vt:lpstr>
      <vt:lpstr>Syntax checking, Spell checking</vt:lpstr>
      <vt:lpstr>Auto formatter</vt:lpstr>
      <vt:lpstr>Tutorials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Padmaraju</dc:creator>
  <cp:lastModifiedBy>Anil Kumar</cp:lastModifiedBy>
  <cp:revision>41</cp:revision>
  <dcterms:created xsi:type="dcterms:W3CDTF">2014-09-12T02:08:24Z</dcterms:created>
  <dcterms:modified xsi:type="dcterms:W3CDTF">2021-04-10T06:03:02Z</dcterms:modified>
</cp:coreProperties>
</file>