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24AC8-45EC-4C6E-887E-E9D880A7EF06}"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332043-41AF-433E-8979-324EF5FD7F74}" type="slidenum">
              <a:rPr lang="en-IN" smtClean="0"/>
              <a:t>‹#›</a:t>
            </a:fld>
            <a:endParaRPr lang="en-IN"/>
          </a:p>
        </p:txBody>
      </p:sp>
    </p:spTree>
    <p:extLst>
      <p:ext uri="{BB962C8B-B14F-4D97-AF65-F5344CB8AC3E}">
        <p14:creationId xmlns:p14="http://schemas.microsoft.com/office/powerpoint/2010/main" val="310916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24AC8-45EC-4C6E-887E-E9D880A7EF06}"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214032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24AC8-45EC-4C6E-887E-E9D880A7EF06}"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589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24AC8-45EC-4C6E-887E-E9D880A7EF06}"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235489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6624AC8-45EC-4C6E-887E-E9D880A7EF06}" type="datetimeFigureOut">
              <a:rPr lang="en-IN" smtClean="0"/>
              <a:t>19-04-2022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332043-41AF-433E-8979-324EF5FD7F74}" type="slidenum">
              <a:rPr lang="en-IN" smtClean="0"/>
              <a:t>‹#›</a:t>
            </a:fld>
            <a:endParaRPr lang="en-IN"/>
          </a:p>
        </p:txBody>
      </p:sp>
    </p:spTree>
    <p:extLst>
      <p:ext uri="{BB962C8B-B14F-4D97-AF65-F5344CB8AC3E}">
        <p14:creationId xmlns:p14="http://schemas.microsoft.com/office/powerpoint/2010/main" val="6506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24AC8-45EC-4C6E-887E-E9D880A7EF06}"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122066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24AC8-45EC-4C6E-887E-E9D880A7EF06}"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210669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24AC8-45EC-4C6E-887E-E9D880A7EF06}" type="datetimeFigureOut">
              <a:rPr lang="en-IN" smtClean="0"/>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138866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24AC8-45EC-4C6E-887E-E9D880A7EF06}" type="datetimeFigureOut">
              <a:rPr lang="en-IN" smtClean="0"/>
              <a:t>19-04-2022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127495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24AC8-45EC-4C6E-887E-E9D880A7EF06}"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124297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24AC8-45EC-4C6E-887E-E9D880A7EF06}" type="datetimeFigureOut">
              <a:rPr lang="en-IN" smtClean="0"/>
              <a:t>19-04-2022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332043-41AF-433E-8979-324EF5FD7F74}" type="slidenum">
              <a:rPr lang="en-IN" smtClean="0"/>
              <a:t>‹#›</a:t>
            </a:fld>
            <a:endParaRPr lang="en-IN"/>
          </a:p>
        </p:txBody>
      </p:sp>
    </p:spTree>
    <p:extLst>
      <p:ext uri="{BB962C8B-B14F-4D97-AF65-F5344CB8AC3E}">
        <p14:creationId xmlns:p14="http://schemas.microsoft.com/office/powerpoint/2010/main" val="272831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624AC8-45EC-4C6E-887E-E9D880A7EF06}" type="datetimeFigureOut">
              <a:rPr lang="en-IN" smtClean="0"/>
              <a:t>19-04-2022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332043-41AF-433E-8979-324EF5FD7F74}" type="slidenum">
              <a:rPr lang="en-IN" smtClean="0"/>
              <a:t>‹#›</a:t>
            </a:fld>
            <a:endParaRPr lang="en-IN"/>
          </a:p>
        </p:txBody>
      </p:sp>
    </p:spTree>
    <p:extLst>
      <p:ext uri="{BB962C8B-B14F-4D97-AF65-F5344CB8AC3E}">
        <p14:creationId xmlns:p14="http://schemas.microsoft.com/office/powerpoint/2010/main" val="4132103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8B1F-556F-4BDF-A993-A7588E795771}"/>
              </a:ext>
            </a:extLst>
          </p:cNvPr>
          <p:cNvSpPr>
            <a:spLocks noGrp="1"/>
          </p:cNvSpPr>
          <p:nvPr>
            <p:ph type="ctrTitle"/>
          </p:nvPr>
        </p:nvSpPr>
        <p:spPr/>
        <p:txBody>
          <a:bodyPr/>
          <a:lstStyle/>
          <a:p>
            <a:r>
              <a:rPr lang="en-US" dirty="0"/>
              <a:t>Mobile Application Development </a:t>
            </a:r>
            <a:endParaRPr lang="en-IN" dirty="0"/>
          </a:p>
        </p:txBody>
      </p:sp>
      <p:sp>
        <p:nvSpPr>
          <p:cNvPr id="3" name="Subtitle 2">
            <a:extLst>
              <a:ext uri="{FF2B5EF4-FFF2-40B4-BE49-F238E27FC236}">
                <a16:creationId xmlns:a16="http://schemas.microsoft.com/office/drawing/2014/main" id="{8236350C-4074-4F3A-965D-9D9DAEBB18A9}"/>
              </a:ext>
            </a:extLst>
          </p:cNvPr>
          <p:cNvSpPr>
            <a:spLocks noGrp="1"/>
          </p:cNvSpPr>
          <p:nvPr>
            <p:ph type="subTitle" idx="1"/>
          </p:nvPr>
        </p:nvSpPr>
        <p:spPr>
          <a:xfrm>
            <a:off x="1051560" y="4890853"/>
            <a:ext cx="7891272" cy="1069848"/>
          </a:xfrm>
        </p:spPr>
        <p:txBody>
          <a:bodyPr>
            <a:noAutofit/>
          </a:bodyPr>
          <a:lstStyle/>
          <a:p>
            <a:r>
              <a:rPr lang="en-US" sz="1500" b="1" dirty="0"/>
              <a:t>By, </a:t>
            </a:r>
          </a:p>
          <a:p>
            <a:r>
              <a:rPr lang="en-US" sz="1500" b="1" dirty="0"/>
              <a:t>Anil Kumar</a:t>
            </a:r>
          </a:p>
          <a:p>
            <a:r>
              <a:rPr lang="en-US" sz="1500" b="1" dirty="0"/>
              <a:t>Assistant Professor,</a:t>
            </a:r>
          </a:p>
          <a:p>
            <a:r>
              <a:rPr lang="en-US" sz="1500" b="1" dirty="0"/>
              <a:t>Dept. of ISE, CIT, Gubbi</a:t>
            </a:r>
            <a:endParaRPr lang="en-IN" sz="1500" b="1" dirty="0"/>
          </a:p>
        </p:txBody>
      </p:sp>
    </p:spTree>
    <p:extLst>
      <p:ext uri="{BB962C8B-B14F-4D97-AF65-F5344CB8AC3E}">
        <p14:creationId xmlns:p14="http://schemas.microsoft.com/office/powerpoint/2010/main" val="169491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B37B-6A9B-46C5-8B8E-B351F8BF7E10}"/>
              </a:ext>
            </a:extLst>
          </p:cNvPr>
          <p:cNvSpPr>
            <a:spLocks noGrp="1"/>
          </p:cNvSpPr>
          <p:nvPr>
            <p:ph type="title"/>
          </p:nvPr>
        </p:nvSpPr>
        <p:spPr/>
        <p:txBody>
          <a:bodyPr/>
          <a:lstStyle/>
          <a:p>
            <a:r>
              <a:rPr lang="en-IN" dirty="0"/>
              <a:t>Android Core Building Blocks</a:t>
            </a:r>
          </a:p>
        </p:txBody>
      </p:sp>
      <p:sp>
        <p:nvSpPr>
          <p:cNvPr id="3" name="Content Placeholder 2">
            <a:extLst>
              <a:ext uri="{FF2B5EF4-FFF2-40B4-BE49-F238E27FC236}">
                <a16:creationId xmlns:a16="http://schemas.microsoft.com/office/drawing/2014/main" id="{BA448E1C-27AB-4C8A-971B-9FDB033EAE9B}"/>
              </a:ext>
            </a:extLst>
          </p:cNvPr>
          <p:cNvSpPr>
            <a:spLocks noGrp="1"/>
          </p:cNvSpPr>
          <p:nvPr>
            <p:ph idx="1"/>
          </p:nvPr>
        </p:nvSpPr>
        <p:spPr/>
        <p:txBody>
          <a:bodyPr>
            <a:normAutofit lnSpcReduction="10000"/>
          </a:bodyPr>
          <a:lstStyle/>
          <a:p>
            <a:pPr algn="just"/>
            <a:r>
              <a:rPr lang="en-US" b="0" i="0" dirty="0">
                <a:solidFill>
                  <a:srgbClr val="610B4B"/>
                </a:solidFill>
                <a:effectLst/>
                <a:latin typeface="erdana"/>
              </a:rPr>
              <a:t>Activity</a:t>
            </a:r>
          </a:p>
          <a:p>
            <a:pPr marL="0" indent="0" algn="just">
              <a:buNone/>
            </a:pPr>
            <a:r>
              <a:rPr lang="en-US" b="0" i="0" dirty="0">
                <a:solidFill>
                  <a:srgbClr val="333333"/>
                </a:solidFill>
                <a:effectLst/>
                <a:latin typeface="inter-regular"/>
              </a:rPr>
              <a:t>An activity is a class that represents a single screen. It is like a Frame in AWT.</a:t>
            </a:r>
          </a:p>
          <a:p>
            <a:pPr algn="just"/>
            <a:r>
              <a:rPr lang="en-US" b="0" i="0" dirty="0">
                <a:solidFill>
                  <a:srgbClr val="610B4B"/>
                </a:solidFill>
                <a:effectLst/>
                <a:latin typeface="erdana"/>
              </a:rPr>
              <a:t>View</a:t>
            </a:r>
          </a:p>
          <a:p>
            <a:pPr marL="0" indent="0" algn="just">
              <a:buNone/>
            </a:pPr>
            <a:r>
              <a:rPr lang="en-US" b="0" i="0" dirty="0">
                <a:solidFill>
                  <a:srgbClr val="333333"/>
                </a:solidFill>
                <a:effectLst/>
                <a:latin typeface="inter-regular"/>
              </a:rPr>
              <a:t>A view is the UI element such as button, label, text field etc. Anything that you see is a view.</a:t>
            </a:r>
          </a:p>
          <a:p>
            <a:pPr algn="just"/>
            <a:r>
              <a:rPr lang="en-US" b="0" i="0" dirty="0">
                <a:solidFill>
                  <a:srgbClr val="610B4B"/>
                </a:solidFill>
                <a:effectLst/>
                <a:latin typeface="erdana"/>
              </a:rPr>
              <a:t>Intent</a:t>
            </a:r>
          </a:p>
          <a:p>
            <a:pPr marL="0" indent="0" algn="just">
              <a:buNone/>
            </a:pPr>
            <a:r>
              <a:rPr lang="en-US" b="0" i="0" dirty="0">
                <a:solidFill>
                  <a:srgbClr val="333333"/>
                </a:solidFill>
                <a:effectLst/>
                <a:latin typeface="inter-regular"/>
              </a:rPr>
              <a:t>Intent is used to invoke components. It is mainly used to:</a:t>
            </a:r>
          </a:p>
          <a:p>
            <a:pPr algn="just">
              <a:buFont typeface="Arial" panose="020B0604020202020204" pitchFamily="34" charset="0"/>
              <a:buChar char="•"/>
            </a:pPr>
            <a:r>
              <a:rPr lang="en-US" b="0" i="0" dirty="0">
                <a:solidFill>
                  <a:srgbClr val="000000"/>
                </a:solidFill>
                <a:effectLst/>
                <a:latin typeface="inter-regular"/>
              </a:rPr>
              <a:t>Start the service</a:t>
            </a:r>
          </a:p>
          <a:p>
            <a:pPr algn="just">
              <a:buFont typeface="Arial" panose="020B0604020202020204" pitchFamily="34" charset="0"/>
              <a:buChar char="•"/>
            </a:pPr>
            <a:r>
              <a:rPr lang="en-US" b="0" i="0" dirty="0">
                <a:solidFill>
                  <a:srgbClr val="000000"/>
                </a:solidFill>
                <a:effectLst/>
                <a:latin typeface="inter-regular"/>
              </a:rPr>
              <a:t>Launch an activity</a:t>
            </a:r>
          </a:p>
          <a:p>
            <a:pPr algn="just">
              <a:buFont typeface="Arial" panose="020B0604020202020204" pitchFamily="34" charset="0"/>
              <a:buChar char="•"/>
            </a:pPr>
            <a:r>
              <a:rPr lang="en-US" b="0" i="0" dirty="0">
                <a:solidFill>
                  <a:srgbClr val="000000"/>
                </a:solidFill>
                <a:effectLst/>
                <a:latin typeface="inter-regular"/>
              </a:rPr>
              <a:t>Display a web page</a:t>
            </a:r>
          </a:p>
          <a:p>
            <a:pPr algn="just">
              <a:buFont typeface="Arial" panose="020B0604020202020204" pitchFamily="34" charset="0"/>
              <a:buChar char="•"/>
            </a:pPr>
            <a:r>
              <a:rPr lang="en-US" b="0" i="0" dirty="0">
                <a:solidFill>
                  <a:srgbClr val="000000"/>
                </a:solidFill>
                <a:effectLst/>
                <a:latin typeface="inter-regular"/>
              </a:rPr>
              <a:t>Display a list of contacts</a:t>
            </a:r>
          </a:p>
        </p:txBody>
      </p:sp>
    </p:spTree>
    <p:extLst>
      <p:ext uri="{BB962C8B-B14F-4D97-AF65-F5344CB8AC3E}">
        <p14:creationId xmlns:p14="http://schemas.microsoft.com/office/powerpoint/2010/main" val="117100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D92F-13F7-4D66-915D-7F4A2ECFF763}"/>
              </a:ext>
            </a:extLst>
          </p:cNvPr>
          <p:cNvSpPr>
            <a:spLocks noGrp="1"/>
          </p:cNvSpPr>
          <p:nvPr>
            <p:ph type="title"/>
          </p:nvPr>
        </p:nvSpPr>
        <p:spPr/>
        <p:txBody>
          <a:bodyPr/>
          <a:lstStyle/>
          <a:p>
            <a:r>
              <a:rPr lang="en-IN" dirty="0"/>
              <a:t>Android Core Building Blocks</a:t>
            </a:r>
          </a:p>
        </p:txBody>
      </p:sp>
      <p:sp>
        <p:nvSpPr>
          <p:cNvPr id="3" name="Content Placeholder 2">
            <a:extLst>
              <a:ext uri="{FF2B5EF4-FFF2-40B4-BE49-F238E27FC236}">
                <a16:creationId xmlns:a16="http://schemas.microsoft.com/office/drawing/2014/main" id="{6EF23912-F869-4CF6-930D-4C9305368538}"/>
              </a:ext>
            </a:extLst>
          </p:cNvPr>
          <p:cNvSpPr>
            <a:spLocks noGrp="1"/>
          </p:cNvSpPr>
          <p:nvPr>
            <p:ph idx="1"/>
          </p:nvPr>
        </p:nvSpPr>
        <p:spPr/>
        <p:txBody>
          <a:bodyPr/>
          <a:lstStyle/>
          <a:p>
            <a:pPr algn="just"/>
            <a:r>
              <a:rPr lang="en-US" b="0" i="0" dirty="0">
                <a:solidFill>
                  <a:srgbClr val="610B4B"/>
                </a:solidFill>
                <a:effectLst/>
                <a:latin typeface="erdana"/>
              </a:rPr>
              <a:t>Service</a:t>
            </a:r>
          </a:p>
          <a:p>
            <a:pPr marL="0" indent="0" algn="just">
              <a:buNone/>
            </a:pPr>
            <a:r>
              <a:rPr lang="en-US" b="0" i="0" dirty="0">
                <a:solidFill>
                  <a:srgbClr val="333333"/>
                </a:solidFill>
                <a:effectLst/>
                <a:latin typeface="inter-regular"/>
              </a:rPr>
              <a:t>Service is a background process that can run for a long time.</a:t>
            </a:r>
          </a:p>
          <a:p>
            <a:pPr marL="0" indent="0" algn="just">
              <a:buNone/>
            </a:pPr>
            <a:r>
              <a:rPr lang="en-US" b="0" i="0" dirty="0">
                <a:solidFill>
                  <a:srgbClr val="333333"/>
                </a:solidFill>
                <a:effectLst/>
                <a:latin typeface="inter-regular"/>
              </a:rPr>
              <a:t>There are two types of services local and remote. Local service is accessed from within the application whereas remote service is accessed remotely from other applications running on the same device.</a:t>
            </a:r>
          </a:p>
          <a:p>
            <a:pPr algn="just"/>
            <a:r>
              <a:rPr lang="en-US" b="0" i="0" dirty="0">
                <a:solidFill>
                  <a:srgbClr val="610B4B"/>
                </a:solidFill>
                <a:effectLst/>
                <a:latin typeface="erdana"/>
              </a:rPr>
              <a:t>Content Provider</a:t>
            </a:r>
          </a:p>
          <a:p>
            <a:pPr marL="0" indent="0" algn="just">
              <a:buNone/>
            </a:pPr>
            <a:r>
              <a:rPr lang="en-US" b="0" i="0" dirty="0">
                <a:solidFill>
                  <a:srgbClr val="333333"/>
                </a:solidFill>
                <a:effectLst/>
                <a:latin typeface="inter-regular"/>
              </a:rPr>
              <a:t>Content Providers are used to share data between the applications.</a:t>
            </a:r>
          </a:p>
          <a:p>
            <a:pPr algn="just"/>
            <a:r>
              <a:rPr lang="en-US" b="0" i="0" dirty="0">
                <a:solidFill>
                  <a:srgbClr val="610B4B"/>
                </a:solidFill>
                <a:effectLst/>
                <a:latin typeface="erdana"/>
              </a:rPr>
              <a:t>Fragment</a:t>
            </a:r>
          </a:p>
          <a:p>
            <a:pPr marL="0" indent="0" algn="just">
              <a:buNone/>
            </a:pPr>
            <a:r>
              <a:rPr lang="en-US" b="0" i="0" dirty="0">
                <a:solidFill>
                  <a:srgbClr val="333333"/>
                </a:solidFill>
                <a:effectLst/>
                <a:latin typeface="inter-regular"/>
              </a:rPr>
              <a:t>Fragments are like parts of activity. An activity can display one or more fragments on the screen at the same time.</a:t>
            </a:r>
          </a:p>
          <a:p>
            <a:endParaRPr lang="en-IN" dirty="0"/>
          </a:p>
        </p:txBody>
      </p:sp>
    </p:spTree>
    <p:extLst>
      <p:ext uri="{BB962C8B-B14F-4D97-AF65-F5344CB8AC3E}">
        <p14:creationId xmlns:p14="http://schemas.microsoft.com/office/powerpoint/2010/main" val="11470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1959-4B20-45CE-9E01-D16FA9554201}"/>
              </a:ext>
            </a:extLst>
          </p:cNvPr>
          <p:cNvSpPr>
            <a:spLocks noGrp="1"/>
          </p:cNvSpPr>
          <p:nvPr>
            <p:ph type="title"/>
          </p:nvPr>
        </p:nvSpPr>
        <p:spPr/>
        <p:txBody>
          <a:bodyPr/>
          <a:lstStyle/>
          <a:p>
            <a:r>
              <a:rPr lang="en-IN" dirty="0"/>
              <a:t>Android Core Building Blocks</a:t>
            </a:r>
          </a:p>
        </p:txBody>
      </p:sp>
      <p:sp>
        <p:nvSpPr>
          <p:cNvPr id="3" name="Content Placeholder 2">
            <a:extLst>
              <a:ext uri="{FF2B5EF4-FFF2-40B4-BE49-F238E27FC236}">
                <a16:creationId xmlns:a16="http://schemas.microsoft.com/office/drawing/2014/main" id="{3FEAED02-B86A-4376-A3B7-CE8F11883D88}"/>
              </a:ext>
            </a:extLst>
          </p:cNvPr>
          <p:cNvSpPr>
            <a:spLocks noGrp="1"/>
          </p:cNvSpPr>
          <p:nvPr>
            <p:ph idx="1"/>
          </p:nvPr>
        </p:nvSpPr>
        <p:spPr/>
        <p:txBody>
          <a:bodyPr/>
          <a:lstStyle/>
          <a:p>
            <a:pPr algn="just"/>
            <a:r>
              <a:rPr lang="en-IN" b="0" i="0" dirty="0">
                <a:solidFill>
                  <a:srgbClr val="610B4B"/>
                </a:solidFill>
                <a:effectLst/>
                <a:latin typeface="erdana"/>
              </a:rPr>
              <a:t>AndroidManifest.xml</a:t>
            </a:r>
          </a:p>
          <a:p>
            <a:pPr marL="0" indent="0" algn="just">
              <a:buNone/>
            </a:pPr>
            <a:r>
              <a:rPr lang="en-IN" b="0" i="0" dirty="0">
                <a:solidFill>
                  <a:srgbClr val="333333"/>
                </a:solidFill>
                <a:effectLst/>
                <a:latin typeface="inter-regular"/>
              </a:rPr>
              <a:t>It contains </a:t>
            </a:r>
            <a:r>
              <a:rPr lang="en-IN" b="0" i="0" dirty="0" err="1">
                <a:solidFill>
                  <a:srgbClr val="333333"/>
                </a:solidFill>
                <a:effectLst/>
                <a:latin typeface="inter-regular"/>
              </a:rPr>
              <a:t>informations</a:t>
            </a:r>
            <a:r>
              <a:rPr lang="en-IN" b="0" i="0" dirty="0">
                <a:solidFill>
                  <a:srgbClr val="333333"/>
                </a:solidFill>
                <a:effectLst/>
                <a:latin typeface="inter-regular"/>
              </a:rPr>
              <a:t> about activities, content providers, permissions etc. It is like the web.xml file in Java EE.</a:t>
            </a:r>
          </a:p>
          <a:p>
            <a:pPr algn="just"/>
            <a:r>
              <a:rPr lang="en-US" b="0" i="0" dirty="0">
                <a:solidFill>
                  <a:srgbClr val="610B4B"/>
                </a:solidFill>
                <a:effectLst/>
                <a:latin typeface="erdana"/>
              </a:rPr>
              <a:t>Android Virtual Device (AVD)</a:t>
            </a:r>
          </a:p>
          <a:p>
            <a:pPr marL="0" indent="0" algn="just">
              <a:buNone/>
            </a:pPr>
            <a:r>
              <a:rPr lang="en-US" b="0" i="0" dirty="0">
                <a:solidFill>
                  <a:srgbClr val="333333"/>
                </a:solidFill>
                <a:effectLst/>
                <a:latin typeface="inter-regular"/>
              </a:rPr>
              <a:t>It is used to test the android application without the need for mobile or tablet etc. It can be created in different configurations to emulate different types of real devices.</a:t>
            </a:r>
          </a:p>
          <a:p>
            <a:endParaRPr lang="en-IN" dirty="0"/>
          </a:p>
        </p:txBody>
      </p:sp>
    </p:spTree>
    <p:extLst>
      <p:ext uri="{BB962C8B-B14F-4D97-AF65-F5344CB8AC3E}">
        <p14:creationId xmlns:p14="http://schemas.microsoft.com/office/powerpoint/2010/main" val="418422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D288-1F5F-433D-AD79-C2614B228780}"/>
              </a:ext>
            </a:extLst>
          </p:cNvPr>
          <p:cNvSpPr>
            <a:spLocks noGrp="1"/>
          </p:cNvSpPr>
          <p:nvPr>
            <p:ph type="title"/>
          </p:nvPr>
        </p:nvSpPr>
        <p:spPr/>
        <p:txBody>
          <a:bodyPr/>
          <a:lstStyle/>
          <a:p>
            <a:r>
              <a:rPr lang="en-IN" dirty="0"/>
              <a:t>Android Emulator</a:t>
            </a:r>
          </a:p>
        </p:txBody>
      </p:sp>
      <p:sp>
        <p:nvSpPr>
          <p:cNvPr id="3" name="Content Placeholder 2">
            <a:extLst>
              <a:ext uri="{FF2B5EF4-FFF2-40B4-BE49-F238E27FC236}">
                <a16:creationId xmlns:a16="http://schemas.microsoft.com/office/drawing/2014/main" id="{447D9215-E781-42C2-9A5C-9925F91660F1}"/>
              </a:ext>
            </a:extLst>
          </p:cNvPr>
          <p:cNvSpPr>
            <a:spLocks noGrp="1"/>
          </p:cNvSpPr>
          <p:nvPr>
            <p:ph idx="1"/>
          </p:nvPr>
        </p:nvSpPr>
        <p:spPr/>
        <p:txBody>
          <a:bodyPr/>
          <a:lstStyle/>
          <a:p>
            <a:r>
              <a:rPr lang="en-US" b="0" i="0" dirty="0">
                <a:solidFill>
                  <a:srgbClr val="333333"/>
                </a:solidFill>
                <a:effectLst/>
                <a:latin typeface="inter-regular"/>
              </a:rPr>
              <a:t>The </a:t>
            </a:r>
            <a:r>
              <a:rPr lang="en-US" b="1" i="0" dirty="0">
                <a:solidFill>
                  <a:srgbClr val="333333"/>
                </a:solidFill>
                <a:effectLst/>
                <a:latin typeface="inter-bold"/>
              </a:rPr>
              <a:t>Android emulator</a:t>
            </a:r>
            <a:r>
              <a:rPr lang="en-US" b="0" i="0" dirty="0">
                <a:solidFill>
                  <a:srgbClr val="333333"/>
                </a:solidFill>
                <a:effectLst/>
                <a:latin typeface="inter-regular"/>
              </a:rPr>
              <a:t> is an </a:t>
            </a:r>
            <a:r>
              <a:rPr lang="en-US" b="1" i="0" dirty="0">
                <a:solidFill>
                  <a:srgbClr val="333333"/>
                </a:solidFill>
                <a:effectLst/>
                <a:latin typeface="inter-bold"/>
              </a:rPr>
              <a:t>Android Virtual Device (AVD),</a:t>
            </a:r>
            <a:r>
              <a:rPr lang="en-US" b="0" i="0" dirty="0">
                <a:solidFill>
                  <a:srgbClr val="333333"/>
                </a:solidFill>
                <a:effectLst/>
                <a:latin typeface="inter-regular"/>
              </a:rPr>
              <a:t> which represents a specific Android device. </a:t>
            </a:r>
          </a:p>
          <a:p>
            <a:r>
              <a:rPr lang="en-US" b="0" i="0" dirty="0">
                <a:solidFill>
                  <a:srgbClr val="333333"/>
                </a:solidFill>
                <a:effectLst/>
                <a:latin typeface="inter-regular"/>
              </a:rPr>
              <a:t>We can use the Android emulator as a target device to execute and test our Android application on our PC. </a:t>
            </a:r>
          </a:p>
          <a:p>
            <a:r>
              <a:rPr lang="en-US" b="0" i="0" dirty="0">
                <a:solidFill>
                  <a:srgbClr val="333333"/>
                </a:solidFill>
                <a:effectLst/>
                <a:latin typeface="inter-regular"/>
              </a:rPr>
              <a:t>The Android emulator provides almost all the functionality of a real device. We can get the incoming phone calls and text messages. </a:t>
            </a:r>
          </a:p>
          <a:p>
            <a:r>
              <a:rPr lang="en-US" b="0" i="0" dirty="0">
                <a:solidFill>
                  <a:srgbClr val="333333"/>
                </a:solidFill>
                <a:effectLst/>
                <a:latin typeface="inter-regular"/>
              </a:rPr>
              <a:t>It also gives the location of the device and simulates different network speeds. Android emulator simulates rotation and other hardware sensors. It accesses the Google Play store, and much more</a:t>
            </a:r>
            <a:endParaRPr lang="en-IN" dirty="0"/>
          </a:p>
        </p:txBody>
      </p:sp>
    </p:spTree>
    <p:extLst>
      <p:ext uri="{BB962C8B-B14F-4D97-AF65-F5344CB8AC3E}">
        <p14:creationId xmlns:p14="http://schemas.microsoft.com/office/powerpoint/2010/main" val="152421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96B1-73FA-4A6F-AF9D-1BAECF996452}"/>
              </a:ext>
            </a:extLst>
          </p:cNvPr>
          <p:cNvSpPr>
            <a:spLocks noGrp="1"/>
          </p:cNvSpPr>
          <p:nvPr>
            <p:ph type="title"/>
          </p:nvPr>
        </p:nvSpPr>
        <p:spPr/>
        <p:txBody>
          <a:bodyPr/>
          <a:lstStyle/>
          <a:p>
            <a:r>
              <a:rPr lang="en-IN" dirty="0"/>
              <a:t>Install Android</a:t>
            </a:r>
          </a:p>
        </p:txBody>
      </p:sp>
      <p:sp>
        <p:nvSpPr>
          <p:cNvPr id="3" name="Content Placeholder 2">
            <a:extLst>
              <a:ext uri="{FF2B5EF4-FFF2-40B4-BE49-F238E27FC236}">
                <a16:creationId xmlns:a16="http://schemas.microsoft.com/office/drawing/2014/main" id="{39C26777-4F1B-43A1-84E9-C2BEF25390DD}"/>
              </a:ext>
            </a:extLst>
          </p:cNvPr>
          <p:cNvSpPr>
            <a:spLocks noGrp="1"/>
          </p:cNvSpPr>
          <p:nvPr>
            <p:ph idx="1"/>
          </p:nvPr>
        </p:nvSpPr>
        <p:spPr/>
        <p:txBody>
          <a:bodyPr/>
          <a:lstStyle/>
          <a:p>
            <a:pPr algn="just"/>
            <a:r>
              <a:rPr lang="en-US" b="0" i="0" dirty="0">
                <a:solidFill>
                  <a:srgbClr val="333333"/>
                </a:solidFill>
                <a:effectLst/>
                <a:latin typeface="inter-regular"/>
              </a:rPr>
              <a:t>Android supports java, </a:t>
            </a:r>
            <a:r>
              <a:rPr lang="en-US" b="0" i="0" dirty="0" err="1">
                <a:solidFill>
                  <a:srgbClr val="333333"/>
                </a:solidFill>
                <a:effectLst/>
                <a:latin typeface="inter-regular"/>
              </a:rPr>
              <a:t>c++</a:t>
            </a:r>
            <a:r>
              <a:rPr lang="en-US" b="0" i="0" dirty="0">
                <a:solidFill>
                  <a:srgbClr val="333333"/>
                </a:solidFill>
                <a:effectLst/>
                <a:latin typeface="inter-regular"/>
              </a:rPr>
              <a:t>, </a:t>
            </a:r>
            <a:r>
              <a:rPr lang="en-US" b="0" i="0" dirty="0" err="1">
                <a:solidFill>
                  <a:srgbClr val="333333"/>
                </a:solidFill>
                <a:effectLst/>
                <a:latin typeface="inter-regular"/>
              </a:rPr>
              <a:t>c#</a:t>
            </a:r>
            <a:r>
              <a:rPr lang="en-US" b="0" i="0" dirty="0">
                <a:solidFill>
                  <a:srgbClr val="333333"/>
                </a:solidFill>
                <a:effectLst/>
                <a:latin typeface="inter-regular"/>
              </a:rPr>
              <a:t> etc. language to develop android applications. Java is the officially supported language for android. All the android examples of this site is developed using Java language and Eclipse IDE.</a:t>
            </a:r>
          </a:p>
          <a:p>
            <a:pPr algn="just"/>
            <a:r>
              <a:rPr lang="en-US" b="0" i="0" dirty="0">
                <a:solidFill>
                  <a:srgbClr val="333333"/>
                </a:solidFill>
                <a:effectLst/>
                <a:latin typeface="inter-regular"/>
              </a:rPr>
              <a:t>Here, we are going to tell you, the required </a:t>
            </a:r>
            <a:r>
              <a:rPr lang="en-US" b="0" i="0" dirty="0" err="1">
                <a:solidFill>
                  <a:srgbClr val="333333"/>
                </a:solidFill>
                <a:effectLst/>
                <a:latin typeface="inter-regular"/>
              </a:rPr>
              <a:t>softwares</a:t>
            </a:r>
            <a:r>
              <a:rPr lang="en-US" b="0" i="0" dirty="0">
                <a:solidFill>
                  <a:srgbClr val="333333"/>
                </a:solidFill>
                <a:effectLst/>
                <a:latin typeface="inter-regular"/>
              </a:rPr>
              <a:t> to develop android applications using Eclipse IDE.</a:t>
            </a:r>
          </a:p>
          <a:p>
            <a:pPr algn="just"/>
            <a:r>
              <a:rPr lang="en-US" b="0" i="0" dirty="0">
                <a:solidFill>
                  <a:srgbClr val="333333"/>
                </a:solidFill>
                <a:effectLst/>
                <a:latin typeface="inter-regular"/>
              </a:rPr>
              <a:t>There are two ways to install android.</a:t>
            </a:r>
          </a:p>
          <a:p>
            <a:pPr algn="just">
              <a:buFont typeface="+mj-lt"/>
              <a:buAutoNum type="arabicPeriod"/>
            </a:pPr>
            <a:r>
              <a:rPr lang="en-US" b="0" i="0" dirty="0">
                <a:solidFill>
                  <a:srgbClr val="000000"/>
                </a:solidFill>
                <a:effectLst/>
                <a:latin typeface="inter-regular"/>
              </a:rPr>
              <a:t>By ADT Bundle</a:t>
            </a:r>
          </a:p>
          <a:p>
            <a:pPr algn="just">
              <a:buFont typeface="+mj-lt"/>
              <a:buAutoNum type="arabicPeriod"/>
            </a:pPr>
            <a:r>
              <a:rPr lang="en-US" b="0" i="0" dirty="0">
                <a:solidFill>
                  <a:srgbClr val="000000"/>
                </a:solidFill>
                <a:effectLst/>
                <a:latin typeface="inter-regular"/>
              </a:rPr>
              <a:t>By Setup Eclipse Manually</a:t>
            </a:r>
          </a:p>
          <a:p>
            <a:endParaRPr lang="en-IN" dirty="0"/>
          </a:p>
        </p:txBody>
      </p:sp>
    </p:spTree>
    <p:extLst>
      <p:ext uri="{BB962C8B-B14F-4D97-AF65-F5344CB8AC3E}">
        <p14:creationId xmlns:p14="http://schemas.microsoft.com/office/powerpoint/2010/main" val="184334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6321-2723-4CCF-A335-7BFFDC24FD1D}"/>
              </a:ext>
            </a:extLst>
          </p:cNvPr>
          <p:cNvSpPr>
            <a:spLocks noGrp="1"/>
          </p:cNvSpPr>
          <p:nvPr>
            <p:ph type="title"/>
          </p:nvPr>
        </p:nvSpPr>
        <p:spPr/>
        <p:txBody>
          <a:bodyPr/>
          <a:lstStyle/>
          <a:p>
            <a:r>
              <a:rPr lang="en-US" dirty="0"/>
              <a:t>How to make android apps</a:t>
            </a:r>
            <a:endParaRPr lang="en-IN" dirty="0"/>
          </a:p>
        </p:txBody>
      </p:sp>
      <p:sp>
        <p:nvSpPr>
          <p:cNvPr id="3" name="Content Placeholder 2">
            <a:extLst>
              <a:ext uri="{FF2B5EF4-FFF2-40B4-BE49-F238E27FC236}">
                <a16:creationId xmlns:a16="http://schemas.microsoft.com/office/drawing/2014/main" id="{83DA5B2C-D1B7-4FFE-8C36-1EA28041273E}"/>
              </a:ext>
            </a:extLst>
          </p:cNvPr>
          <p:cNvSpPr>
            <a:spLocks noGrp="1"/>
          </p:cNvSpPr>
          <p:nvPr>
            <p:ph idx="1"/>
          </p:nvPr>
        </p:nvSpPr>
        <p:spPr>
          <a:xfrm>
            <a:off x="1097280" y="2012966"/>
            <a:ext cx="10058400" cy="775205"/>
          </a:xfrm>
        </p:spPr>
        <p:txBody>
          <a:bodyPr/>
          <a:lstStyle/>
          <a:p>
            <a:r>
              <a:rPr lang="en-US" b="0" i="0" dirty="0">
                <a:solidFill>
                  <a:srgbClr val="000000"/>
                </a:solidFill>
                <a:effectLst/>
                <a:latin typeface="Arial" panose="020B0604020202020204" pitchFamily="34" charset="0"/>
              </a:rPr>
              <a:t>The first step is to create a simple Android Application using Android studio. When you click on Android studio icon, it will show screen as shown below</a:t>
            </a:r>
            <a:endParaRPr lang="en-IN" dirty="0"/>
          </a:p>
        </p:txBody>
      </p:sp>
      <p:pic>
        <p:nvPicPr>
          <p:cNvPr id="4098" name="Picture 2" descr="Hello Android Wizard">
            <a:extLst>
              <a:ext uri="{FF2B5EF4-FFF2-40B4-BE49-F238E27FC236}">
                <a16:creationId xmlns:a16="http://schemas.microsoft.com/office/drawing/2014/main" id="{597EA7FF-4BC9-41D9-9DD9-036FCFC63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67" y="2653259"/>
            <a:ext cx="9520753" cy="403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67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7CA7-BA77-4147-8AA4-B0B1ED26ED12}"/>
              </a:ext>
            </a:extLst>
          </p:cNvPr>
          <p:cNvSpPr>
            <a:spLocks noGrp="1"/>
          </p:cNvSpPr>
          <p:nvPr>
            <p:ph type="title"/>
          </p:nvPr>
        </p:nvSpPr>
        <p:spPr/>
        <p:txBody>
          <a:bodyPr/>
          <a:lstStyle/>
          <a:p>
            <a:r>
              <a:rPr lang="en-US" dirty="0"/>
              <a:t>How to make android apps</a:t>
            </a:r>
            <a:endParaRPr lang="en-IN" dirty="0"/>
          </a:p>
        </p:txBody>
      </p:sp>
      <p:sp>
        <p:nvSpPr>
          <p:cNvPr id="3" name="Content Placeholder 2">
            <a:extLst>
              <a:ext uri="{FF2B5EF4-FFF2-40B4-BE49-F238E27FC236}">
                <a16:creationId xmlns:a16="http://schemas.microsoft.com/office/drawing/2014/main" id="{EA33AF5A-FD6D-411B-BC7D-F460095665E1}"/>
              </a:ext>
            </a:extLst>
          </p:cNvPr>
          <p:cNvSpPr>
            <a:spLocks noGrp="1"/>
          </p:cNvSpPr>
          <p:nvPr>
            <p:ph idx="1"/>
          </p:nvPr>
        </p:nvSpPr>
        <p:spPr>
          <a:xfrm>
            <a:off x="1097280" y="1845734"/>
            <a:ext cx="10058400" cy="897466"/>
          </a:xfrm>
        </p:spPr>
        <p:txBody>
          <a:bodyPr>
            <a:normAutofit lnSpcReduction="10000"/>
          </a:bodyPr>
          <a:lstStyle/>
          <a:p>
            <a:r>
              <a:rPr lang="en-US" b="0" i="0" dirty="0">
                <a:solidFill>
                  <a:srgbClr val="000000"/>
                </a:solidFill>
                <a:effectLst/>
                <a:latin typeface="Arial" panose="020B0604020202020204" pitchFamily="34" charset="0"/>
              </a:rPr>
              <a:t>You can start your application development by calling start a new android studio project. in a new installation frame should ask Application name, package information and location of the project.−</a:t>
            </a:r>
            <a:endParaRPr lang="en-IN" dirty="0"/>
          </a:p>
        </p:txBody>
      </p:sp>
      <p:pic>
        <p:nvPicPr>
          <p:cNvPr id="5122" name="Picture 2" descr="Hello Android Project">
            <a:extLst>
              <a:ext uri="{FF2B5EF4-FFF2-40B4-BE49-F238E27FC236}">
                <a16:creationId xmlns:a16="http://schemas.microsoft.com/office/drawing/2014/main" id="{51DDC168-E3FF-4790-A89E-A948A2D1F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743200"/>
            <a:ext cx="9710628" cy="398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74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8427-FF83-46DA-850C-2B9A3C2EF3E7}"/>
              </a:ext>
            </a:extLst>
          </p:cNvPr>
          <p:cNvSpPr>
            <a:spLocks noGrp="1"/>
          </p:cNvSpPr>
          <p:nvPr>
            <p:ph type="title"/>
          </p:nvPr>
        </p:nvSpPr>
        <p:spPr/>
        <p:txBody>
          <a:bodyPr/>
          <a:lstStyle/>
          <a:p>
            <a:r>
              <a:rPr lang="en-US" dirty="0"/>
              <a:t>How to make android apps</a:t>
            </a:r>
            <a:endParaRPr lang="en-IN" dirty="0"/>
          </a:p>
        </p:txBody>
      </p:sp>
      <p:sp>
        <p:nvSpPr>
          <p:cNvPr id="3" name="Content Placeholder 2">
            <a:extLst>
              <a:ext uri="{FF2B5EF4-FFF2-40B4-BE49-F238E27FC236}">
                <a16:creationId xmlns:a16="http://schemas.microsoft.com/office/drawing/2014/main" id="{9C1343F9-C184-41C7-9623-AE118D284916}"/>
              </a:ext>
            </a:extLst>
          </p:cNvPr>
          <p:cNvSpPr>
            <a:spLocks noGrp="1"/>
          </p:cNvSpPr>
          <p:nvPr>
            <p:ph idx="1"/>
          </p:nvPr>
        </p:nvSpPr>
        <p:spPr>
          <a:xfrm>
            <a:off x="1097280" y="1845734"/>
            <a:ext cx="10058400" cy="972417"/>
          </a:xfrm>
        </p:spPr>
        <p:txBody>
          <a:bodyPr/>
          <a:lstStyle/>
          <a:p>
            <a:r>
              <a:rPr lang="en-US" b="0" i="0" dirty="0">
                <a:solidFill>
                  <a:srgbClr val="000000"/>
                </a:solidFill>
                <a:effectLst/>
                <a:latin typeface="Arial" panose="020B0604020202020204" pitchFamily="34" charset="0"/>
              </a:rPr>
              <a:t>After entered application name, it going to be called select the form factors your application runs on, here need to specify Minimum SDK, in our tutorial, I have declared as API23: Android 6.0(</a:t>
            </a:r>
            <a:r>
              <a:rPr lang="en-US" b="0" i="0" dirty="0" err="1">
                <a:solidFill>
                  <a:srgbClr val="000000"/>
                </a:solidFill>
                <a:effectLst/>
                <a:latin typeface="Arial" panose="020B0604020202020204" pitchFamily="34" charset="0"/>
              </a:rPr>
              <a:t>Mashmallow</a:t>
            </a:r>
            <a:r>
              <a:rPr lang="en-US" b="0" i="0" dirty="0">
                <a:solidFill>
                  <a:srgbClr val="000000"/>
                </a:solidFill>
                <a:effectLst/>
                <a:latin typeface="Arial" panose="020B0604020202020204" pitchFamily="34" charset="0"/>
              </a:rPr>
              <a:t>) −</a:t>
            </a:r>
            <a:endParaRPr lang="en-IN" dirty="0"/>
          </a:p>
        </p:txBody>
      </p:sp>
      <p:pic>
        <p:nvPicPr>
          <p:cNvPr id="6146" name="Picture 2" descr="Hello Android Project">
            <a:extLst>
              <a:ext uri="{FF2B5EF4-FFF2-40B4-BE49-F238E27FC236}">
                <a16:creationId xmlns:a16="http://schemas.microsoft.com/office/drawing/2014/main" id="{A2C3BEF9-4889-4B65-BADF-1292DC211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2674885"/>
            <a:ext cx="9726618" cy="404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5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C354-1E67-4AF3-A292-23FF3B598E24}"/>
              </a:ext>
            </a:extLst>
          </p:cNvPr>
          <p:cNvSpPr>
            <a:spLocks noGrp="1"/>
          </p:cNvSpPr>
          <p:nvPr>
            <p:ph type="title"/>
          </p:nvPr>
        </p:nvSpPr>
        <p:spPr/>
        <p:txBody>
          <a:bodyPr/>
          <a:lstStyle/>
          <a:p>
            <a:r>
              <a:rPr lang="en-US" dirty="0"/>
              <a:t>How to make android apps</a:t>
            </a:r>
            <a:endParaRPr lang="en-IN" dirty="0"/>
          </a:p>
        </p:txBody>
      </p:sp>
      <p:sp>
        <p:nvSpPr>
          <p:cNvPr id="3" name="Content Placeholder 2">
            <a:extLst>
              <a:ext uri="{FF2B5EF4-FFF2-40B4-BE49-F238E27FC236}">
                <a16:creationId xmlns:a16="http://schemas.microsoft.com/office/drawing/2014/main" id="{ACF50E1D-0816-4937-BFC7-437B3FB4A808}"/>
              </a:ext>
            </a:extLst>
          </p:cNvPr>
          <p:cNvSpPr>
            <a:spLocks noGrp="1"/>
          </p:cNvSpPr>
          <p:nvPr>
            <p:ph idx="1"/>
          </p:nvPr>
        </p:nvSpPr>
        <p:spPr>
          <a:xfrm>
            <a:off x="1097280" y="1845734"/>
            <a:ext cx="10058400" cy="672614"/>
          </a:xfrm>
        </p:spPr>
        <p:txBody>
          <a:bodyPr/>
          <a:lstStyle/>
          <a:p>
            <a:r>
              <a:rPr lang="en-US" b="0" i="0" dirty="0">
                <a:solidFill>
                  <a:srgbClr val="000000"/>
                </a:solidFill>
                <a:effectLst/>
                <a:latin typeface="Arial" panose="020B0604020202020204" pitchFamily="34" charset="0"/>
              </a:rPr>
              <a:t>The next level of installation should contain selecting the activity to mobile, it specifies the default layout for Applications.</a:t>
            </a:r>
            <a:endParaRPr lang="en-IN" dirty="0"/>
          </a:p>
        </p:txBody>
      </p:sp>
      <p:pic>
        <p:nvPicPr>
          <p:cNvPr id="7170" name="Picture 2" descr="Hello Android Project">
            <a:extLst>
              <a:ext uri="{FF2B5EF4-FFF2-40B4-BE49-F238E27FC236}">
                <a16:creationId xmlns:a16="http://schemas.microsoft.com/office/drawing/2014/main" id="{FBF51332-ED83-4C2A-BE66-14B9685C4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193" y="2583295"/>
            <a:ext cx="9899055" cy="4057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A09A-0848-4565-983D-E7C56AAF7E59}"/>
              </a:ext>
            </a:extLst>
          </p:cNvPr>
          <p:cNvSpPr>
            <a:spLocks noGrp="1"/>
          </p:cNvSpPr>
          <p:nvPr>
            <p:ph type="title"/>
          </p:nvPr>
        </p:nvSpPr>
        <p:spPr/>
        <p:txBody>
          <a:bodyPr/>
          <a:lstStyle/>
          <a:p>
            <a:r>
              <a:rPr lang="en-US" dirty="0"/>
              <a:t>How to make android apps</a:t>
            </a:r>
            <a:endParaRPr lang="en-IN" dirty="0"/>
          </a:p>
        </p:txBody>
      </p:sp>
      <p:sp>
        <p:nvSpPr>
          <p:cNvPr id="3" name="Content Placeholder 2">
            <a:extLst>
              <a:ext uri="{FF2B5EF4-FFF2-40B4-BE49-F238E27FC236}">
                <a16:creationId xmlns:a16="http://schemas.microsoft.com/office/drawing/2014/main" id="{6B15F36E-4AF7-4D6C-91BC-CEAB07214335}"/>
              </a:ext>
            </a:extLst>
          </p:cNvPr>
          <p:cNvSpPr>
            <a:spLocks noGrp="1"/>
          </p:cNvSpPr>
          <p:nvPr>
            <p:ph idx="1"/>
          </p:nvPr>
        </p:nvSpPr>
        <p:spPr>
          <a:xfrm>
            <a:off x="1097280" y="1845734"/>
            <a:ext cx="10058400" cy="432771"/>
          </a:xfrm>
        </p:spPr>
        <p:txBody>
          <a:bodyPr/>
          <a:lstStyle/>
          <a:p>
            <a:r>
              <a:rPr lang="en-US" b="0" i="0" dirty="0">
                <a:solidFill>
                  <a:srgbClr val="000000"/>
                </a:solidFill>
                <a:effectLst/>
                <a:latin typeface="Arial" panose="020B0604020202020204" pitchFamily="34" charset="0"/>
              </a:rPr>
              <a:t>At the final stage it going to be open development tool to write the application code.</a:t>
            </a:r>
            <a:endParaRPr lang="en-IN" dirty="0"/>
          </a:p>
        </p:txBody>
      </p:sp>
      <p:pic>
        <p:nvPicPr>
          <p:cNvPr id="8194" name="Picture 2" descr="Hello Android Project">
            <a:extLst>
              <a:ext uri="{FF2B5EF4-FFF2-40B4-BE49-F238E27FC236}">
                <a16:creationId xmlns:a16="http://schemas.microsoft.com/office/drawing/2014/main" id="{137697BB-4CA9-4EB2-8C92-502F03A6B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58082"/>
            <a:ext cx="9560727" cy="4077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3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DA2F-68ED-47A3-A079-37E27E5EE910}"/>
              </a:ext>
            </a:extLst>
          </p:cNvPr>
          <p:cNvSpPr>
            <a:spLocks noGrp="1"/>
          </p:cNvSpPr>
          <p:nvPr>
            <p:ph type="title"/>
          </p:nvPr>
        </p:nvSpPr>
        <p:spPr/>
        <p:txBody>
          <a:bodyPr/>
          <a:lstStyle/>
          <a:p>
            <a:r>
              <a:rPr lang="en-US" dirty="0"/>
              <a:t>About Android 	</a:t>
            </a:r>
            <a:endParaRPr lang="en-IN" dirty="0"/>
          </a:p>
        </p:txBody>
      </p:sp>
      <p:sp>
        <p:nvSpPr>
          <p:cNvPr id="3" name="Content Placeholder 2">
            <a:extLst>
              <a:ext uri="{FF2B5EF4-FFF2-40B4-BE49-F238E27FC236}">
                <a16:creationId xmlns:a16="http://schemas.microsoft.com/office/drawing/2014/main" id="{7F8B40B2-F1FA-4889-B204-B17F1D9B1F87}"/>
              </a:ext>
            </a:extLst>
          </p:cNvPr>
          <p:cNvSpPr>
            <a:spLocks noGrp="1"/>
          </p:cNvSpPr>
          <p:nvPr>
            <p:ph idx="1"/>
          </p:nvPr>
        </p:nvSpPr>
        <p:spPr/>
        <p:txBody>
          <a:bodyPr/>
          <a:lstStyle/>
          <a:p>
            <a:r>
              <a:rPr lang="en-US" b="1" i="0" dirty="0">
                <a:solidFill>
                  <a:srgbClr val="333333"/>
                </a:solidFill>
                <a:effectLst/>
                <a:latin typeface="inter-bold"/>
              </a:rPr>
              <a:t>Android</a:t>
            </a:r>
            <a:r>
              <a:rPr lang="en-US" b="0" i="0" dirty="0">
                <a:solidFill>
                  <a:srgbClr val="333333"/>
                </a:solidFill>
                <a:effectLst/>
                <a:latin typeface="inter-regular"/>
              </a:rPr>
              <a:t> is a complete set of software for mobile devices such as tablet computers, notebooks, smartphones, electronic book readers, set-top boxes etc.</a:t>
            </a:r>
          </a:p>
          <a:p>
            <a:endParaRPr lang="en-US" b="0" i="0" dirty="0">
              <a:solidFill>
                <a:srgbClr val="333333"/>
              </a:solidFill>
              <a:effectLst/>
              <a:latin typeface="inter-regular"/>
            </a:endParaRPr>
          </a:p>
          <a:p>
            <a:r>
              <a:rPr lang="en-US" b="0" i="0" dirty="0">
                <a:solidFill>
                  <a:srgbClr val="333333"/>
                </a:solidFill>
                <a:effectLst/>
                <a:latin typeface="inter-regular"/>
              </a:rPr>
              <a:t>It can be thought of as a mobile operating system. But it is not limited to mobile only. It is currently used in various devices such as mobiles, tablets, televisions etc.</a:t>
            </a:r>
          </a:p>
          <a:p>
            <a:endParaRPr lang="en-US" b="0" i="0" dirty="0">
              <a:solidFill>
                <a:srgbClr val="333333"/>
              </a:solidFill>
              <a:effectLst/>
              <a:latin typeface="inter-regular"/>
            </a:endParaRPr>
          </a:p>
          <a:p>
            <a:r>
              <a:rPr lang="en-US" b="0" i="0" dirty="0">
                <a:solidFill>
                  <a:srgbClr val="333333"/>
                </a:solidFill>
                <a:effectLst/>
                <a:latin typeface="inter-regular"/>
              </a:rPr>
              <a:t>To learn Android Studio, you must have the basic knowledge of Java programming language.</a:t>
            </a:r>
            <a:endParaRPr lang="en-IN" dirty="0"/>
          </a:p>
        </p:txBody>
      </p:sp>
    </p:spTree>
    <p:extLst>
      <p:ext uri="{BB962C8B-B14F-4D97-AF65-F5344CB8AC3E}">
        <p14:creationId xmlns:p14="http://schemas.microsoft.com/office/powerpoint/2010/main" val="218396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1B93-1596-4F6D-87FC-07C3AAF757F5}"/>
              </a:ext>
            </a:extLst>
          </p:cNvPr>
          <p:cNvSpPr>
            <a:spLocks noGrp="1"/>
          </p:cNvSpPr>
          <p:nvPr>
            <p:ph type="title"/>
          </p:nvPr>
        </p:nvSpPr>
        <p:spPr/>
        <p:txBody>
          <a:bodyPr/>
          <a:lstStyle/>
          <a:p>
            <a:r>
              <a:rPr lang="en-IN" dirty="0"/>
              <a:t>Anatomy of Android Application</a:t>
            </a:r>
          </a:p>
        </p:txBody>
      </p:sp>
      <p:sp>
        <p:nvSpPr>
          <p:cNvPr id="3" name="Content Placeholder 2">
            <a:extLst>
              <a:ext uri="{FF2B5EF4-FFF2-40B4-BE49-F238E27FC236}">
                <a16:creationId xmlns:a16="http://schemas.microsoft.com/office/drawing/2014/main" id="{6C7A5EC2-F7CC-42D9-B0D1-64256F2F7398}"/>
              </a:ext>
            </a:extLst>
          </p:cNvPr>
          <p:cNvSpPr>
            <a:spLocks noGrp="1"/>
          </p:cNvSpPr>
          <p:nvPr>
            <p:ph idx="1"/>
          </p:nvPr>
        </p:nvSpPr>
        <p:spPr>
          <a:xfrm>
            <a:off x="1097280" y="1845734"/>
            <a:ext cx="10058400" cy="612653"/>
          </a:xfrm>
        </p:spPr>
        <p:txBody>
          <a:bodyPr>
            <a:normAutofit lnSpcReduction="10000"/>
          </a:bodyPr>
          <a:lstStyle/>
          <a:p>
            <a:r>
              <a:rPr lang="en-US" b="0" i="0" dirty="0">
                <a:solidFill>
                  <a:srgbClr val="000000"/>
                </a:solidFill>
                <a:effectLst/>
                <a:latin typeface="Arial" panose="020B0604020202020204" pitchFamily="34" charset="0"/>
              </a:rPr>
              <a:t>Before you run your app, you should be aware of a few directories and files in the Android project −</a:t>
            </a:r>
            <a:endParaRPr lang="en-IN" dirty="0"/>
          </a:p>
        </p:txBody>
      </p:sp>
      <p:pic>
        <p:nvPicPr>
          <p:cNvPr id="9218" name="Picture 2" descr="Android Directory Structure">
            <a:extLst>
              <a:ext uri="{FF2B5EF4-FFF2-40B4-BE49-F238E27FC236}">
                <a16:creationId xmlns:a16="http://schemas.microsoft.com/office/drawing/2014/main" id="{CD97C005-B6AC-457B-B670-2D2A1AD45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868" y="2608288"/>
            <a:ext cx="8199620" cy="412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8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C753-0644-4216-B45F-762EB0625E26}"/>
              </a:ext>
            </a:extLst>
          </p:cNvPr>
          <p:cNvSpPr>
            <a:spLocks noGrp="1"/>
          </p:cNvSpPr>
          <p:nvPr>
            <p:ph type="title"/>
          </p:nvPr>
        </p:nvSpPr>
        <p:spPr/>
        <p:txBody>
          <a:bodyPr/>
          <a:lstStyle/>
          <a:p>
            <a:r>
              <a:rPr lang="en-IN" dirty="0"/>
              <a:t>Anatomy of Android Application</a:t>
            </a:r>
          </a:p>
        </p:txBody>
      </p:sp>
      <p:sp>
        <p:nvSpPr>
          <p:cNvPr id="3" name="Content Placeholder 2">
            <a:extLst>
              <a:ext uri="{FF2B5EF4-FFF2-40B4-BE49-F238E27FC236}">
                <a16:creationId xmlns:a16="http://schemas.microsoft.com/office/drawing/2014/main" id="{AB6805E2-0135-452A-8CC9-F2A03BF2C745}"/>
              </a:ext>
            </a:extLst>
          </p:cNvPr>
          <p:cNvSpPr>
            <a:spLocks noGrp="1"/>
          </p:cNvSpPr>
          <p:nvPr>
            <p:ph idx="1"/>
          </p:nvPr>
        </p:nvSpPr>
        <p:spPr/>
        <p:txBody>
          <a:bodyPr>
            <a:normAutofit/>
          </a:bodyPr>
          <a:lstStyle/>
          <a:p>
            <a:pPr algn="just"/>
            <a:r>
              <a:rPr lang="en-US" b="1" i="0" dirty="0">
                <a:solidFill>
                  <a:srgbClr val="000000"/>
                </a:solidFill>
                <a:effectLst/>
                <a:latin typeface="Arial" panose="020B0604020202020204" pitchFamily="34" charset="0"/>
              </a:rPr>
              <a:t>Java</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This contains the </a:t>
            </a:r>
            <a:r>
              <a:rPr lang="en-US" b="1" i="0" dirty="0">
                <a:solidFill>
                  <a:srgbClr val="000000"/>
                </a:solidFill>
                <a:effectLst/>
                <a:latin typeface="Arial" panose="020B0604020202020204" pitchFamily="34" charset="0"/>
              </a:rPr>
              <a:t>.java</a:t>
            </a:r>
            <a:r>
              <a:rPr lang="en-US" b="0" i="0" dirty="0">
                <a:solidFill>
                  <a:srgbClr val="000000"/>
                </a:solidFill>
                <a:effectLst/>
                <a:latin typeface="Arial" panose="020B0604020202020204" pitchFamily="34" charset="0"/>
              </a:rPr>
              <a:t> source files for your project. By default, it includes an </a:t>
            </a:r>
            <a:r>
              <a:rPr lang="en-US" b="0" i="1" dirty="0">
                <a:solidFill>
                  <a:srgbClr val="000000"/>
                </a:solidFill>
                <a:effectLst/>
                <a:latin typeface="Arial" panose="020B0604020202020204" pitchFamily="34" charset="0"/>
              </a:rPr>
              <a:t>MainActivity.java</a:t>
            </a:r>
            <a:r>
              <a:rPr lang="en-US" b="0" i="0" dirty="0">
                <a:solidFill>
                  <a:srgbClr val="000000"/>
                </a:solidFill>
                <a:effectLst/>
                <a:latin typeface="Arial" panose="020B0604020202020204" pitchFamily="34" charset="0"/>
              </a:rPr>
              <a:t> source file having an activity class that runs when your app is launched using the app icon.</a:t>
            </a:r>
          </a:p>
          <a:p>
            <a:pPr algn="just"/>
            <a:r>
              <a:rPr lang="en-US" b="1" i="0" dirty="0">
                <a:solidFill>
                  <a:srgbClr val="000000"/>
                </a:solidFill>
                <a:effectLst/>
                <a:latin typeface="Arial" panose="020B0604020202020204" pitchFamily="34" charset="0"/>
              </a:rPr>
              <a:t>res/drawable-</a:t>
            </a:r>
            <a:r>
              <a:rPr lang="en-US" b="1" i="0" dirty="0" err="1">
                <a:solidFill>
                  <a:srgbClr val="000000"/>
                </a:solidFill>
                <a:effectLst/>
                <a:latin typeface="Arial" panose="020B0604020202020204" pitchFamily="34" charset="0"/>
              </a:rPr>
              <a:t>hdpi</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This is a directory for drawable objects that are designed for high-density screens.</a:t>
            </a:r>
          </a:p>
          <a:p>
            <a:pPr algn="just"/>
            <a:r>
              <a:rPr lang="en-US" b="1" i="0" dirty="0">
                <a:solidFill>
                  <a:srgbClr val="000000"/>
                </a:solidFill>
                <a:effectLst/>
                <a:latin typeface="Arial" panose="020B0604020202020204" pitchFamily="34" charset="0"/>
              </a:rPr>
              <a:t>res/layout</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This is a directory for files that define your app's user interface.</a:t>
            </a:r>
          </a:p>
        </p:txBody>
      </p:sp>
    </p:spTree>
    <p:extLst>
      <p:ext uri="{BB962C8B-B14F-4D97-AF65-F5344CB8AC3E}">
        <p14:creationId xmlns:p14="http://schemas.microsoft.com/office/powerpoint/2010/main" val="39806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6ECC-F754-45C9-B0A9-EFB9BE08BBA0}"/>
              </a:ext>
            </a:extLst>
          </p:cNvPr>
          <p:cNvSpPr>
            <a:spLocks noGrp="1"/>
          </p:cNvSpPr>
          <p:nvPr>
            <p:ph type="title"/>
          </p:nvPr>
        </p:nvSpPr>
        <p:spPr/>
        <p:txBody>
          <a:bodyPr/>
          <a:lstStyle/>
          <a:p>
            <a:r>
              <a:rPr lang="en-IN" dirty="0"/>
              <a:t>Anatomy of Android Application</a:t>
            </a:r>
          </a:p>
        </p:txBody>
      </p:sp>
      <p:sp>
        <p:nvSpPr>
          <p:cNvPr id="3" name="Content Placeholder 2">
            <a:extLst>
              <a:ext uri="{FF2B5EF4-FFF2-40B4-BE49-F238E27FC236}">
                <a16:creationId xmlns:a16="http://schemas.microsoft.com/office/drawing/2014/main" id="{C5B14C42-570C-4894-A272-2C7F64AFA8D3}"/>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res/values</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This is a directory for other various XML files that contain a collection of resources, such as strings and </a:t>
            </a:r>
            <a:r>
              <a:rPr lang="en-US" b="0" i="0" dirty="0" err="1">
                <a:solidFill>
                  <a:srgbClr val="000000"/>
                </a:solidFill>
                <a:effectLst/>
                <a:latin typeface="Arial" panose="020B0604020202020204" pitchFamily="34" charset="0"/>
              </a:rPr>
              <a:t>colours</a:t>
            </a:r>
            <a:r>
              <a:rPr lang="en-US" b="0" i="0" dirty="0">
                <a:solidFill>
                  <a:srgbClr val="000000"/>
                </a:solidFill>
                <a:effectLst/>
                <a:latin typeface="Arial" panose="020B0604020202020204" pitchFamily="34" charset="0"/>
              </a:rPr>
              <a:t> definitions.</a:t>
            </a:r>
            <a:endParaRPr lang="en-US" b="1"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AndroidManifest.xml</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This is the manifest file which describes the fundamental characteristics of the app and defines each of its components.</a:t>
            </a:r>
          </a:p>
          <a:p>
            <a:pPr algn="just"/>
            <a:r>
              <a:rPr lang="en-IN" b="1" i="0" dirty="0" err="1">
                <a:solidFill>
                  <a:srgbClr val="000000"/>
                </a:solidFill>
                <a:effectLst/>
                <a:latin typeface="Arial" panose="020B0604020202020204" pitchFamily="34" charset="0"/>
              </a:rPr>
              <a:t>Build.gradle</a:t>
            </a:r>
            <a:endParaRPr lang="en-IN" b="0" i="0" dirty="0">
              <a:solidFill>
                <a:srgbClr val="000000"/>
              </a:solidFill>
              <a:effectLst/>
              <a:latin typeface="Arial" panose="020B0604020202020204" pitchFamily="34" charset="0"/>
            </a:endParaRPr>
          </a:p>
          <a:p>
            <a:pPr marL="0" indent="0" algn="just">
              <a:buNone/>
            </a:pPr>
            <a:r>
              <a:rPr lang="en-IN" b="0" i="0" dirty="0">
                <a:solidFill>
                  <a:srgbClr val="000000"/>
                </a:solidFill>
                <a:effectLst/>
                <a:latin typeface="Arial" panose="020B0604020202020204" pitchFamily="34" charset="0"/>
              </a:rPr>
              <a:t>This is an auto generated file which contains </a:t>
            </a:r>
            <a:r>
              <a:rPr lang="en-IN" b="0" i="0" dirty="0" err="1">
                <a:solidFill>
                  <a:srgbClr val="000000"/>
                </a:solidFill>
                <a:effectLst/>
                <a:latin typeface="Arial" panose="020B0604020202020204" pitchFamily="34" charset="0"/>
              </a:rPr>
              <a:t>compileSdkVersion</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buildToolsVersion</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applicationId</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minSdkVersion</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targetSdkVersion</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versionCode</a:t>
            </a:r>
            <a:r>
              <a:rPr lang="en-IN" b="0" i="0" dirty="0">
                <a:solidFill>
                  <a:srgbClr val="000000"/>
                </a:solidFill>
                <a:effectLst/>
                <a:latin typeface="Arial" panose="020B0604020202020204" pitchFamily="34" charset="0"/>
              </a:rPr>
              <a:t> and </a:t>
            </a:r>
            <a:r>
              <a:rPr lang="en-IN" b="0" i="0" dirty="0" err="1">
                <a:solidFill>
                  <a:srgbClr val="000000"/>
                </a:solidFill>
                <a:effectLst/>
                <a:latin typeface="Arial" panose="020B0604020202020204" pitchFamily="34" charset="0"/>
              </a:rPr>
              <a:t>versionName</a:t>
            </a:r>
            <a:endParaRPr lang="en-IN"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954666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4318-667C-46CD-B31E-09D24643937A}"/>
              </a:ext>
            </a:extLst>
          </p:cNvPr>
          <p:cNvSpPr>
            <a:spLocks noGrp="1"/>
          </p:cNvSpPr>
          <p:nvPr>
            <p:ph type="title"/>
          </p:nvPr>
        </p:nvSpPr>
        <p:spPr>
          <a:xfrm>
            <a:off x="830006" y="236390"/>
            <a:ext cx="11057194" cy="1609344"/>
          </a:xfrm>
        </p:spPr>
        <p:txBody>
          <a:bodyPr>
            <a:normAutofit fontScale="90000"/>
          </a:bodyPr>
          <a:lstStyle/>
          <a:p>
            <a:r>
              <a:rPr lang="en-US" dirty="0"/>
              <a:t>Following section will give a brief overview of the important application files.</a:t>
            </a:r>
            <a:endParaRPr lang="en-IN" dirty="0"/>
          </a:p>
        </p:txBody>
      </p:sp>
      <p:sp>
        <p:nvSpPr>
          <p:cNvPr id="3" name="Content Placeholder 2">
            <a:extLst>
              <a:ext uri="{FF2B5EF4-FFF2-40B4-BE49-F238E27FC236}">
                <a16:creationId xmlns:a16="http://schemas.microsoft.com/office/drawing/2014/main" id="{751A9BEC-8D5F-4D10-8B8E-4F831E6590DA}"/>
              </a:ext>
            </a:extLst>
          </p:cNvPr>
          <p:cNvSpPr>
            <a:spLocks noGrp="1"/>
          </p:cNvSpPr>
          <p:nvPr>
            <p:ph idx="1"/>
          </p:nvPr>
        </p:nvSpPr>
        <p:spPr>
          <a:xfrm>
            <a:off x="1066800" y="1930279"/>
            <a:ext cx="10058400" cy="1691945"/>
          </a:xfrm>
        </p:spPr>
        <p:txBody>
          <a:bodyPr/>
          <a:lstStyle/>
          <a:p>
            <a:pPr algn="l"/>
            <a:r>
              <a:rPr lang="en-US" b="0" i="0" dirty="0">
                <a:effectLst/>
                <a:latin typeface="Arial" panose="020B0604020202020204" pitchFamily="34" charset="0"/>
              </a:rPr>
              <a:t>The Main Activity File</a:t>
            </a:r>
          </a:p>
          <a:p>
            <a:pPr algn="just"/>
            <a:r>
              <a:rPr lang="en-US" b="0" i="0" dirty="0">
                <a:solidFill>
                  <a:srgbClr val="000000"/>
                </a:solidFill>
                <a:effectLst/>
                <a:latin typeface="Arial" panose="020B0604020202020204" pitchFamily="34" charset="0"/>
              </a:rPr>
              <a:t>The main activity code is a Java file </a:t>
            </a:r>
            <a:r>
              <a:rPr lang="en-US" b="1" i="0" dirty="0">
                <a:solidFill>
                  <a:srgbClr val="000000"/>
                </a:solidFill>
                <a:effectLst/>
                <a:latin typeface="Arial" panose="020B0604020202020204" pitchFamily="34" charset="0"/>
              </a:rPr>
              <a:t>MainActivity.java</a:t>
            </a:r>
            <a:r>
              <a:rPr lang="en-US" b="0" i="0" dirty="0">
                <a:solidFill>
                  <a:srgbClr val="000000"/>
                </a:solidFill>
                <a:effectLst/>
                <a:latin typeface="Arial" panose="020B0604020202020204" pitchFamily="34" charset="0"/>
              </a:rPr>
              <a:t>. This is the actual application file which ultimately gets converted to a Dalvik executable and runs your application. Following is the default code generated by the application wizard for </a:t>
            </a:r>
            <a:r>
              <a:rPr lang="en-US" b="0" i="1" dirty="0">
                <a:solidFill>
                  <a:srgbClr val="000000"/>
                </a:solidFill>
                <a:effectLst/>
                <a:latin typeface="Arial" panose="020B0604020202020204" pitchFamily="34" charset="0"/>
              </a:rPr>
              <a:t>Hello World!</a:t>
            </a:r>
            <a:r>
              <a:rPr lang="en-US" b="0" i="0" dirty="0">
                <a:solidFill>
                  <a:srgbClr val="000000"/>
                </a:solidFill>
                <a:effectLst/>
                <a:latin typeface="Arial" panose="020B0604020202020204" pitchFamily="34" charset="0"/>
              </a:rPr>
              <a:t> application −</a:t>
            </a: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F91DF174-9DB9-44EB-8A7D-1C190A18F919}"/>
              </a:ext>
            </a:extLst>
          </p:cNvPr>
          <p:cNvPicPr>
            <a:picLocks noChangeAspect="1"/>
          </p:cNvPicPr>
          <p:nvPr/>
        </p:nvPicPr>
        <p:blipFill>
          <a:blip r:embed="rId2"/>
          <a:stretch>
            <a:fillRect/>
          </a:stretch>
        </p:blipFill>
        <p:spPr>
          <a:xfrm>
            <a:off x="2323475" y="3622224"/>
            <a:ext cx="7435122" cy="2999386"/>
          </a:xfrm>
          <a:prstGeom prst="rect">
            <a:avLst/>
          </a:prstGeom>
        </p:spPr>
      </p:pic>
    </p:spTree>
    <p:extLst>
      <p:ext uri="{BB962C8B-B14F-4D97-AF65-F5344CB8AC3E}">
        <p14:creationId xmlns:p14="http://schemas.microsoft.com/office/powerpoint/2010/main" val="329277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44E47-56C5-4059-906C-815FC65F4023}"/>
              </a:ext>
            </a:extLst>
          </p:cNvPr>
          <p:cNvSpPr>
            <a:spLocks noGrp="1"/>
          </p:cNvSpPr>
          <p:nvPr>
            <p:ph idx="1"/>
          </p:nvPr>
        </p:nvSpPr>
        <p:spPr>
          <a:xfrm>
            <a:off x="1066800" y="466639"/>
            <a:ext cx="10058400" cy="1976758"/>
          </a:xfrm>
        </p:spPr>
        <p:txBody>
          <a:bodyPr/>
          <a:lstStyle/>
          <a:p>
            <a:r>
              <a:rPr lang="en-IN" b="0" i="0" dirty="0">
                <a:effectLst/>
                <a:latin typeface="Arial" panose="020B0604020202020204" pitchFamily="34" charset="0"/>
              </a:rPr>
              <a:t>The Manifest File</a:t>
            </a:r>
          </a:p>
          <a:p>
            <a:r>
              <a:rPr lang="en-US" b="0" i="0" dirty="0">
                <a:solidFill>
                  <a:srgbClr val="000000"/>
                </a:solidFill>
                <a:effectLst/>
                <a:latin typeface="Arial" panose="020B0604020202020204" pitchFamily="34" charset="0"/>
              </a:rPr>
              <a:t>Whatever component you develop as a part of your application, you must declare all its components in a </a:t>
            </a:r>
            <a:r>
              <a:rPr lang="en-US" b="0" i="1" dirty="0">
                <a:solidFill>
                  <a:srgbClr val="000000"/>
                </a:solidFill>
                <a:effectLst/>
                <a:latin typeface="Arial" panose="020B0604020202020204" pitchFamily="34" charset="0"/>
              </a:rPr>
              <a:t>manifest.xml</a:t>
            </a:r>
            <a:r>
              <a:rPr lang="en-US" b="0" i="0" dirty="0">
                <a:solidFill>
                  <a:srgbClr val="000000"/>
                </a:solidFill>
                <a:effectLst/>
                <a:latin typeface="Arial" panose="020B0604020202020204" pitchFamily="34" charset="0"/>
              </a:rPr>
              <a:t> which resides at the root of the application project directory. This file works as an interface between Android OS and your application, so if you do not declare your component in this file, then it will not be considered by the OS. For example, a default manifest file will look like as following file −</a:t>
            </a:r>
            <a:endParaRPr lang="en-IN" dirty="0"/>
          </a:p>
        </p:txBody>
      </p:sp>
      <p:pic>
        <p:nvPicPr>
          <p:cNvPr id="5" name="Picture 4">
            <a:extLst>
              <a:ext uri="{FF2B5EF4-FFF2-40B4-BE49-F238E27FC236}">
                <a16:creationId xmlns:a16="http://schemas.microsoft.com/office/drawing/2014/main" id="{E0B1A37F-9B13-4717-A214-F42782B96955}"/>
              </a:ext>
            </a:extLst>
          </p:cNvPr>
          <p:cNvPicPr>
            <a:picLocks noChangeAspect="1"/>
          </p:cNvPicPr>
          <p:nvPr/>
        </p:nvPicPr>
        <p:blipFill>
          <a:blip r:embed="rId2"/>
          <a:stretch>
            <a:fillRect/>
          </a:stretch>
        </p:blipFill>
        <p:spPr>
          <a:xfrm>
            <a:off x="1066799" y="2548328"/>
            <a:ext cx="9441305" cy="4002373"/>
          </a:xfrm>
          <a:prstGeom prst="rect">
            <a:avLst/>
          </a:prstGeom>
        </p:spPr>
      </p:pic>
    </p:spTree>
    <p:extLst>
      <p:ext uri="{BB962C8B-B14F-4D97-AF65-F5344CB8AC3E}">
        <p14:creationId xmlns:p14="http://schemas.microsoft.com/office/powerpoint/2010/main" val="324207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CECFF-30FD-4FEF-B321-54CC26EEDF5C}"/>
              </a:ext>
            </a:extLst>
          </p:cNvPr>
          <p:cNvSpPr>
            <a:spLocks noGrp="1"/>
          </p:cNvSpPr>
          <p:nvPr>
            <p:ph idx="1"/>
          </p:nvPr>
        </p:nvSpPr>
        <p:spPr>
          <a:xfrm>
            <a:off x="947379" y="571570"/>
            <a:ext cx="10058400" cy="1706935"/>
          </a:xfrm>
        </p:spPr>
        <p:txBody>
          <a:bodyPr/>
          <a:lstStyle/>
          <a:p>
            <a:r>
              <a:rPr lang="en-IN" b="0" i="0" dirty="0">
                <a:effectLst/>
                <a:latin typeface="Arial" panose="020B0604020202020204" pitchFamily="34" charset="0"/>
              </a:rPr>
              <a:t>The Strings File</a:t>
            </a:r>
          </a:p>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strings.xml</a:t>
            </a:r>
            <a:r>
              <a:rPr lang="en-US" b="0" i="0" dirty="0">
                <a:solidFill>
                  <a:srgbClr val="000000"/>
                </a:solidFill>
                <a:effectLst/>
                <a:latin typeface="Arial" panose="020B0604020202020204" pitchFamily="34" charset="0"/>
              </a:rPr>
              <a:t> file is located in the </a:t>
            </a:r>
            <a:r>
              <a:rPr lang="en-US" b="0" i="1" dirty="0">
                <a:solidFill>
                  <a:srgbClr val="000000"/>
                </a:solidFill>
                <a:effectLst/>
                <a:latin typeface="Arial" panose="020B0604020202020204" pitchFamily="34" charset="0"/>
              </a:rPr>
              <a:t>res/values</a:t>
            </a:r>
            <a:r>
              <a:rPr lang="en-US" b="0" i="0" dirty="0">
                <a:solidFill>
                  <a:srgbClr val="000000"/>
                </a:solidFill>
                <a:effectLst/>
                <a:latin typeface="Arial" panose="020B0604020202020204" pitchFamily="34" charset="0"/>
              </a:rPr>
              <a:t> folder and it contains all the text that your application uses. For example, the names of buttons, labels, default text, and similar types of strings go into this file. This file is responsible for their textual content. For example, a default strings file will look like as following file −</a:t>
            </a:r>
            <a:endParaRPr lang="en-IN" dirty="0"/>
          </a:p>
        </p:txBody>
      </p:sp>
      <p:pic>
        <p:nvPicPr>
          <p:cNvPr id="5" name="Picture 4">
            <a:extLst>
              <a:ext uri="{FF2B5EF4-FFF2-40B4-BE49-F238E27FC236}">
                <a16:creationId xmlns:a16="http://schemas.microsoft.com/office/drawing/2014/main" id="{4F3C770A-9361-4585-841D-D7856D69AC9B}"/>
              </a:ext>
            </a:extLst>
          </p:cNvPr>
          <p:cNvPicPr>
            <a:picLocks noChangeAspect="1"/>
          </p:cNvPicPr>
          <p:nvPr/>
        </p:nvPicPr>
        <p:blipFill>
          <a:blip r:embed="rId2"/>
          <a:stretch>
            <a:fillRect/>
          </a:stretch>
        </p:blipFill>
        <p:spPr>
          <a:xfrm>
            <a:off x="2248525" y="2968053"/>
            <a:ext cx="7405141" cy="2938072"/>
          </a:xfrm>
          <a:prstGeom prst="rect">
            <a:avLst/>
          </a:prstGeom>
        </p:spPr>
      </p:pic>
    </p:spTree>
    <p:extLst>
      <p:ext uri="{BB962C8B-B14F-4D97-AF65-F5344CB8AC3E}">
        <p14:creationId xmlns:p14="http://schemas.microsoft.com/office/powerpoint/2010/main" val="103799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B617D-D073-47ED-99FB-0258278BB95C}"/>
              </a:ext>
            </a:extLst>
          </p:cNvPr>
          <p:cNvSpPr>
            <a:spLocks noGrp="1"/>
          </p:cNvSpPr>
          <p:nvPr>
            <p:ph idx="1"/>
          </p:nvPr>
        </p:nvSpPr>
        <p:spPr>
          <a:xfrm>
            <a:off x="1066800" y="577746"/>
            <a:ext cx="10058400" cy="1691945"/>
          </a:xfrm>
        </p:spPr>
        <p:txBody>
          <a:bodyPr/>
          <a:lstStyle/>
          <a:p>
            <a:r>
              <a:rPr lang="en-IN" b="0" i="0" dirty="0">
                <a:effectLst/>
                <a:latin typeface="Arial" panose="020B0604020202020204" pitchFamily="34" charset="0"/>
              </a:rPr>
              <a:t>The Layout File</a:t>
            </a:r>
          </a:p>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activity_main.xml</a:t>
            </a:r>
            <a:r>
              <a:rPr lang="en-US" b="0" i="0" dirty="0">
                <a:solidFill>
                  <a:srgbClr val="000000"/>
                </a:solidFill>
                <a:effectLst/>
                <a:latin typeface="Arial" panose="020B0604020202020204" pitchFamily="34" charset="0"/>
              </a:rPr>
              <a:t> is a layout file available in </a:t>
            </a:r>
            <a:r>
              <a:rPr lang="en-US" b="0" i="1" dirty="0">
                <a:solidFill>
                  <a:srgbClr val="000000"/>
                </a:solidFill>
                <a:effectLst/>
                <a:latin typeface="Arial" panose="020B0604020202020204" pitchFamily="34" charset="0"/>
              </a:rPr>
              <a:t>res/layout</a:t>
            </a:r>
            <a:r>
              <a:rPr lang="en-US" b="0" i="0" dirty="0">
                <a:solidFill>
                  <a:srgbClr val="000000"/>
                </a:solidFill>
                <a:effectLst/>
                <a:latin typeface="Arial" panose="020B0604020202020204" pitchFamily="34" charset="0"/>
              </a:rPr>
              <a:t> directory, that is referenced by your application when building its interface. You will modify this file very frequently to change the layout of your application. For your "Hello World!" application, this file will have following content related to default layout −</a:t>
            </a:r>
            <a:endParaRPr lang="en-IN" dirty="0"/>
          </a:p>
        </p:txBody>
      </p:sp>
      <p:pic>
        <p:nvPicPr>
          <p:cNvPr id="5" name="Picture 4">
            <a:extLst>
              <a:ext uri="{FF2B5EF4-FFF2-40B4-BE49-F238E27FC236}">
                <a16:creationId xmlns:a16="http://schemas.microsoft.com/office/drawing/2014/main" id="{F984A60C-D616-49E8-BFA0-8BDE23ED3354}"/>
              </a:ext>
            </a:extLst>
          </p:cNvPr>
          <p:cNvPicPr>
            <a:picLocks noChangeAspect="1"/>
          </p:cNvPicPr>
          <p:nvPr/>
        </p:nvPicPr>
        <p:blipFill>
          <a:blip r:embed="rId2"/>
          <a:stretch>
            <a:fillRect/>
          </a:stretch>
        </p:blipFill>
        <p:spPr>
          <a:xfrm>
            <a:off x="1588957" y="2503357"/>
            <a:ext cx="9278912" cy="4032354"/>
          </a:xfrm>
          <a:prstGeom prst="rect">
            <a:avLst/>
          </a:prstGeom>
        </p:spPr>
      </p:pic>
    </p:spTree>
    <p:extLst>
      <p:ext uri="{BB962C8B-B14F-4D97-AF65-F5344CB8AC3E}">
        <p14:creationId xmlns:p14="http://schemas.microsoft.com/office/powerpoint/2010/main" val="519986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6E3B-620B-4227-9109-5F3470C4B7B9}"/>
              </a:ext>
            </a:extLst>
          </p:cNvPr>
          <p:cNvSpPr>
            <a:spLocks noGrp="1"/>
          </p:cNvSpPr>
          <p:nvPr>
            <p:ph type="title"/>
          </p:nvPr>
        </p:nvSpPr>
        <p:spPr/>
        <p:txBody>
          <a:bodyPr/>
          <a:lstStyle/>
          <a:p>
            <a:r>
              <a:rPr lang="en-IN" dirty="0"/>
              <a:t>Running the Application</a:t>
            </a:r>
          </a:p>
        </p:txBody>
      </p:sp>
      <p:sp>
        <p:nvSpPr>
          <p:cNvPr id="3" name="Content Placeholder 2">
            <a:extLst>
              <a:ext uri="{FF2B5EF4-FFF2-40B4-BE49-F238E27FC236}">
                <a16:creationId xmlns:a16="http://schemas.microsoft.com/office/drawing/2014/main" id="{4565A73C-ADF7-406E-AE6A-C48C78DBEF45}"/>
              </a:ext>
            </a:extLst>
          </p:cNvPr>
          <p:cNvSpPr>
            <a:spLocks noGrp="1"/>
          </p:cNvSpPr>
          <p:nvPr>
            <p:ph idx="1"/>
          </p:nvPr>
        </p:nvSpPr>
        <p:spPr>
          <a:xfrm>
            <a:off x="1097280" y="1845734"/>
            <a:ext cx="10058400" cy="1583266"/>
          </a:xfrm>
        </p:spPr>
        <p:txBody>
          <a:bodyPr/>
          <a:lstStyle/>
          <a:p>
            <a:r>
              <a:rPr lang="en-US" b="0" i="0" dirty="0">
                <a:solidFill>
                  <a:srgbClr val="000000"/>
                </a:solidFill>
                <a:effectLst/>
                <a:latin typeface="Arial" panose="020B0604020202020204" pitchFamily="34" charset="0"/>
              </a:rPr>
              <a:t>Let's try to run our </a:t>
            </a:r>
            <a:r>
              <a:rPr lang="en-US" b="1" i="0" dirty="0">
                <a:solidFill>
                  <a:srgbClr val="000000"/>
                </a:solidFill>
                <a:effectLst/>
                <a:latin typeface="Arial" panose="020B0604020202020204" pitchFamily="34" charset="0"/>
              </a:rPr>
              <a:t>Hello World!</a:t>
            </a:r>
            <a:r>
              <a:rPr lang="en-US" b="0" i="0" dirty="0">
                <a:solidFill>
                  <a:srgbClr val="000000"/>
                </a:solidFill>
                <a:effectLst/>
                <a:latin typeface="Arial" panose="020B0604020202020204" pitchFamily="34" charset="0"/>
              </a:rPr>
              <a:t> application we just created. I assume you had created your </a:t>
            </a:r>
            <a:r>
              <a:rPr lang="en-US" b="1" i="0" dirty="0">
                <a:solidFill>
                  <a:srgbClr val="000000"/>
                </a:solidFill>
                <a:effectLst/>
                <a:latin typeface="Arial" panose="020B0604020202020204" pitchFamily="34" charset="0"/>
              </a:rPr>
              <a:t>AVD</a:t>
            </a:r>
            <a:r>
              <a:rPr lang="en-US" b="0" i="0" dirty="0">
                <a:solidFill>
                  <a:srgbClr val="000000"/>
                </a:solidFill>
                <a:effectLst/>
                <a:latin typeface="Arial" panose="020B0604020202020204" pitchFamily="34" charset="0"/>
              </a:rPr>
              <a:t> while doing environment set-up. To run the app from Android studio, open one of your project's activity files and click </a:t>
            </a:r>
            <a:r>
              <a:rPr lang="en-IN" b="0" i="0" dirty="0">
                <a:solidFill>
                  <a:srgbClr val="000000"/>
                </a:solidFill>
                <a:effectLst/>
                <a:latin typeface="Arial" panose="020B0604020202020204" pitchFamily="34" charset="0"/>
              </a:rPr>
              <a:t>Run </a:t>
            </a:r>
            <a:r>
              <a:rPr lang="en-US" b="0" i="0" dirty="0">
                <a:solidFill>
                  <a:srgbClr val="000000"/>
                </a:solidFill>
                <a:effectLst/>
                <a:latin typeface="Arial" panose="020B0604020202020204" pitchFamily="34" charset="0"/>
              </a:rPr>
              <a:t>icon from the tool bar. Android studio installs the app on your AVD and starts it and if everything is fine with your set-up and application, it will display following Emulator window −</a:t>
            </a:r>
            <a:endParaRPr lang="en-IN" dirty="0"/>
          </a:p>
        </p:txBody>
      </p:sp>
      <p:pic>
        <p:nvPicPr>
          <p:cNvPr id="11274" name="Picture 10" descr="Android Hello World">
            <a:extLst>
              <a:ext uri="{FF2B5EF4-FFF2-40B4-BE49-F238E27FC236}">
                <a16:creationId xmlns:a16="http://schemas.microsoft.com/office/drawing/2014/main" id="{76961A9F-91BE-4D04-9AC4-2B326437E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75" y="3537373"/>
            <a:ext cx="3219450" cy="26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69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239C-B26A-46B2-91D0-B5B0CFC8192E}"/>
              </a:ext>
            </a:extLst>
          </p:cNvPr>
          <p:cNvSpPr>
            <a:spLocks noGrp="1"/>
          </p:cNvSpPr>
          <p:nvPr>
            <p:ph type="title"/>
          </p:nvPr>
        </p:nvSpPr>
        <p:spPr/>
        <p:txBody>
          <a:bodyPr/>
          <a:lstStyle/>
          <a:p>
            <a:r>
              <a:rPr lang="en-US" dirty="0"/>
              <a:t>Organize resource in Android Studio</a:t>
            </a:r>
            <a:endParaRPr lang="en-IN" dirty="0"/>
          </a:p>
        </p:txBody>
      </p:sp>
      <p:pic>
        <p:nvPicPr>
          <p:cNvPr id="5" name="Content Placeholder 4">
            <a:extLst>
              <a:ext uri="{FF2B5EF4-FFF2-40B4-BE49-F238E27FC236}">
                <a16:creationId xmlns:a16="http://schemas.microsoft.com/office/drawing/2014/main" id="{14600D4F-7802-4CE9-B2B2-206293D83761}"/>
              </a:ext>
            </a:extLst>
          </p:cNvPr>
          <p:cNvPicPr>
            <a:picLocks noGrp="1" noChangeAspect="1"/>
          </p:cNvPicPr>
          <p:nvPr>
            <p:ph idx="1"/>
          </p:nvPr>
        </p:nvPicPr>
        <p:blipFill>
          <a:blip r:embed="rId2"/>
          <a:stretch>
            <a:fillRect/>
          </a:stretch>
        </p:blipFill>
        <p:spPr>
          <a:xfrm>
            <a:off x="3657599" y="2093976"/>
            <a:ext cx="4482060" cy="4092315"/>
          </a:xfrm>
        </p:spPr>
      </p:pic>
    </p:spTree>
    <p:extLst>
      <p:ext uri="{BB962C8B-B14F-4D97-AF65-F5344CB8AC3E}">
        <p14:creationId xmlns:p14="http://schemas.microsoft.com/office/powerpoint/2010/main" val="2065875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33BA-743E-412D-87C2-555E42682A71}"/>
              </a:ext>
            </a:extLst>
          </p:cNvPr>
          <p:cNvSpPr>
            <a:spLocks noGrp="1"/>
          </p:cNvSpPr>
          <p:nvPr>
            <p:ph type="title"/>
          </p:nvPr>
        </p:nvSpPr>
        <p:spPr/>
        <p:txBody>
          <a:bodyPr/>
          <a:lstStyle/>
          <a:p>
            <a:r>
              <a:rPr lang="en-IN" dirty="0"/>
              <a:t>Directory &amp; Resource Type</a:t>
            </a:r>
          </a:p>
        </p:txBody>
      </p:sp>
      <p:sp>
        <p:nvSpPr>
          <p:cNvPr id="3" name="Content Placeholder 2">
            <a:extLst>
              <a:ext uri="{FF2B5EF4-FFF2-40B4-BE49-F238E27FC236}">
                <a16:creationId xmlns:a16="http://schemas.microsoft.com/office/drawing/2014/main" id="{BE2EE5DA-F060-4D78-B682-07A5190DAC06}"/>
              </a:ext>
            </a:extLst>
          </p:cNvPr>
          <p:cNvSpPr>
            <a:spLocks noGrp="1"/>
          </p:cNvSpPr>
          <p:nvPr>
            <p:ph idx="1"/>
          </p:nvPr>
        </p:nvSpPr>
        <p:spPr/>
        <p:txBody>
          <a:bodyPr/>
          <a:lstStyle/>
          <a:p>
            <a:pPr algn="just"/>
            <a:r>
              <a:rPr lang="en-US" b="1" i="0" dirty="0" err="1">
                <a:solidFill>
                  <a:srgbClr val="000000"/>
                </a:solidFill>
                <a:effectLst/>
                <a:latin typeface="Arial" panose="020B0604020202020204" pitchFamily="34" charset="0"/>
              </a:rPr>
              <a:t>anim</a:t>
            </a:r>
            <a:r>
              <a:rPr lang="en-US" b="1"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XML files that define property animations. They are saved in res/</a:t>
            </a:r>
            <a:r>
              <a:rPr lang="en-US" b="0" i="0" dirty="0" err="1">
                <a:solidFill>
                  <a:srgbClr val="000000"/>
                </a:solidFill>
                <a:effectLst/>
                <a:latin typeface="Arial" panose="020B0604020202020204" pitchFamily="34" charset="0"/>
              </a:rPr>
              <a:t>anim</a:t>
            </a:r>
            <a:r>
              <a:rPr lang="en-US" b="0" i="0" dirty="0">
                <a:solidFill>
                  <a:srgbClr val="000000"/>
                </a:solidFill>
                <a:effectLst/>
                <a:latin typeface="Arial" panose="020B0604020202020204" pitchFamily="34" charset="0"/>
              </a:rPr>
              <a:t>/ folder and accessed from the </a:t>
            </a:r>
            <a:r>
              <a:rPr lang="en-US" b="1" i="0" dirty="0" err="1">
                <a:solidFill>
                  <a:srgbClr val="000000"/>
                </a:solidFill>
                <a:effectLst/>
                <a:latin typeface="Arial" panose="020B0604020202020204" pitchFamily="34" charset="0"/>
              </a:rPr>
              <a:t>R.anim</a:t>
            </a:r>
            <a:r>
              <a:rPr lang="en-US" b="0" i="0" dirty="0">
                <a:solidFill>
                  <a:srgbClr val="000000"/>
                </a:solidFill>
                <a:effectLst/>
                <a:latin typeface="Arial" panose="020B0604020202020204" pitchFamily="34" charset="0"/>
              </a:rPr>
              <a:t> class.</a:t>
            </a:r>
          </a:p>
          <a:p>
            <a:pPr algn="just"/>
            <a:r>
              <a:rPr lang="en-US" b="1" i="0" dirty="0">
                <a:solidFill>
                  <a:srgbClr val="000000"/>
                </a:solidFill>
                <a:effectLst/>
                <a:latin typeface="Arial" panose="020B0604020202020204" pitchFamily="34" charset="0"/>
              </a:rPr>
              <a:t>color/</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XML files that define a state list of colors. They are saved in res/color/ and accessed from the </a:t>
            </a:r>
            <a:r>
              <a:rPr lang="en-US" b="1" i="0" dirty="0" err="1">
                <a:solidFill>
                  <a:srgbClr val="000000"/>
                </a:solidFill>
                <a:effectLst/>
                <a:latin typeface="Arial" panose="020B0604020202020204" pitchFamily="34" charset="0"/>
              </a:rPr>
              <a:t>R.color</a:t>
            </a:r>
            <a:r>
              <a:rPr lang="en-US" b="0" i="0" dirty="0">
                <a:solidFill>
                  <a:srgbClr val="000000"/>
                </a:solidFill>
                <a:effectLst/>
                <a:latin typeface="Arial" panose="020B0604020202020204" pitchFamily="34" charset="0"/>
              </a:rPr>
              <a:t> class.</a:t>
            </a:r>
          </a:p>
          <a:p>
            <a:pPr algn="just"/>
            <a:r>
              <a:rPr lang="en-US" b="1" i="0" dirty="0">
                <a:solidFill>
                  <a:srgbClr val="000000"/>
                </a:solidFill>
                <a:effectLst/>
                <a:latin typeface="Arial" panose="020B0604020202020204" pitchFamily="34" charset="0"/>
              </a:rPr>
              <a:t>drawable/</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Image files like .</a:t>
            </a:r>
            <a:r>
              <a:rPr lang="en-US" b="0" i="0" dirty="0" err="1">
                <a:solidFill>
                  <a:srgbClr val="000000"/>
                </a:solidFill>
                <a:effectLst/>
                <a:latin typeface="Arial" panose="020B0604020202020204" pitchFamily="34" charset="0"/>
              </a:rPr>
              <a:t>png</a:t>
            </a:r>
            <a:r>
              <a:rPr lang="en-US" b="0" i="0" dirty="0">
                <a:solidFill>
                  <a:srgbClr val="000000"/>
                </a:solidFill>
                <a:effectLst/>
                <a:latin typeface="Arial" panose="020B0604020202020204" pitchFamily="34" charset="0"/>
              </a:rPr>
              <a:t>, .jpg, .gif or XML files that are compiled into bitmaps, state lists, shapes, animation drawable. They are saved in res/drawable/ and accessed from the </a:t>
            </a:r>
            <a:r>
              <a:rPr lang="en-US" b="1" i="0" dirty="0" err="1">
                <a:solidFill>
                  <a:srgbClr val="000000"/>
                </a:solidFill>
                <a:effectLst/>
                <a:latin typeface="Arial" panose="020B0604020202020204" pitchFamily="34" charset="0"/>
              </a:rPr>
              <a:t>R.drawable</a:t>
            </a:r>
            <a:r>
              <a:rPr lang="en-US" b="0" i="0" dirty="0">
                <a:solidFill>
                  <a:srgbClr val="000000"/>
                </a:solidFill>
                <a:effectLst/>
                <a:latin typeface="Arial" panose="020B0604020202020204" pitchFamily="34" charset="0"/>
              </a:rPr>
              <a:t> class.</a:t>
            </a:r>
          </a:p>
          <a:p>
            <a:pPr algn="just"/>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09376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4203-AD38-472A-8175-802B6A4E362D}"/>
              </a:ext>
            </a:extLst>
          </p:cNvPr>
          <p:cNvSpPr>
            <a:spLocks noGrp="1"/>
          </p:cNvSpPr>
          <p:nvPr>
            <p:ph type="title"/>
          </p:nvPr>
        </p:nvSpPr>
        <p:spPr/>
        <p:txBody>
          <a:bodyPr/>
          <a:lstStyle/>
          <a:p>
            <a:r>
              <a:rPr lang="en-US" dirty="0"/>
              <a:t>What is Android?</a:t>
            </a:r>
            <a:endParaRPr lang="en-IN" dirty="0"/>
          </a:p>
        </p:txBody>
      </p:sp>
      <p:sp>
        <p:nvSpPr>
          <p:cNvPr id="3" name="Content Placeholder 2">
            <a:extLst>
              <a:ext uri="{FF2B5EF4-FFF2-40B4-BE49-F238E27FC236}">
                <a16:creationId xmlns:a16="http://schemas.microsoft.com/office/drawing/2014/main" id="{99FED018-227B-4D6A-A4F8-7DCD50A21F36}"/>
              </a:ext>
            </a:extLst>
          </p:cNvPr>
          <p:cNvSpPr>
            <a:spLocks noGrp="1"/>
          </p:cNvSpPr>
          <p:nvPr>
            <p:ph idx="1"/>
          </p:nvPr>
        </p:nvSpPr>
        <p:spPr/>
        <p:txBody>
          <a:bodyPr/>
          <a:lstStyle/>
          <a:p>
            <a:r>
              <a:rPr lang="en-US" b="1" i="0" dirty="0">
                <a:solidFill>
                  <a:srgbClr val="333333"/>
                </a:solidFill>
                <a:effectLst/>
                <a:latin typeface="inter-bold"/>
              </a:rPr>
              <a:t>Android</a:t>
            </a:r>
            <a:r>
              <a:rPr lang="en-US" b="0" i="0" dirty="0">
                <a:solidFill>
                  <a:srgbClr val="333333"/>
                </a:solidFill>
                <a:effectLst/>
                <a:latin typeface="inter-regular"/>
              </a:rPr>
              <a:t> is a software package and Linux based operating system for mobile devices such as tablet computers and smartphones.</a:t>
            </a:r>
          </a:p>
          <a:p>
            <a:endParaRPr lang="en-US" b="0" i="0" dirty="0">
              <a:solidFill>
                <a:srgbClr val="333333"/>
              </a:solidFill>
              <a:effectLst/>
              <a:latin typeface="inter-regular"/>
            </a:endParaRPr>
          </a:p>
          <a:p>
            <a:r>
              <a:rPr lang="en-US" b="0" i="0" dirty="0">
                <a:solidFill>
                  <a:srgbClr val="333333"/>
                </a:solidFill>
                <a:effectLst/>
                <a:latin typeface="inter-regular"/>
              </a:rPr>
              <a:t>It is developed by Google and later the OHA (Open Handset Alliance). Java language is mainly used to write the android code even though other languages can be used.</a:t>
            </a:r>
          </a:p>
          <a:p>
            <a:endParaRPr lang="en-US" dirty="0">
              <a:solidFill>
                <a:srgbClr val="333333"/>
              </a:solidFill>
              <a:latin typeface="inter-regular"/>
            </a:endParaRPr>
          </a:p>
          <a:p>
            <a:r>
              <a:rPr lang="en-US" b="0" i="0" dirty="0">
                <a:solidFill>
                  <a:srgbClr val="333333"/>
                </a:solidFill>
                <a:effectLst/>
                <a:latin typeface="inter-regular"/>
              </a:rPr>
              <a:t>The goal of android project is to create a successful real-world product that improves the mobile experience for end users.</a:t>
            </a:r>
          </a:p>
          <a:p>
            <a:endParaRPr lang="en-IN" dirty="0"/>
          </a:p>
        </p:txBody>
      </p:sp>
    </p:spTree>
    <p:extLst>
      <p:ext uri="{BB962C8B-B14F-4D97-AF65-F5344CB8AC3E}">
        <p14:creationId xmlns:p14="http://schemas.microsoft.com/office/powerpoint/2010/main" val="396228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27B-0C99-40EC-B33F-5AF54B430D56}"/>
              </a:ext>
            </a:extLst>
          </p:cNvPr>
          <p:cNvSpPr>
            <a:spLocks noGrp="1"/>
          </p:cNvSpPr>
          <p:nvPr>
            <p:ph type="title"/>
          </p:nvPr>
        </p:nvSpPr>
        <p:spPr/>
        <p:txBody>
          <a:bodyPr/>
          <a:lstStyle/>
          <a:p>
            <a:r>
              <a:rPr lang="en-IN" dirty="0"/>
              <a:t>Directory &amp; Resource Type</a:t>
            </a:r>
          </a:p>
        </p:txBody>
      </p:sp>
      <p:sp>
        <p:nvSpPr>
          <p:cNvPr id="7" name="Content Placeholder 6">
            <a:extLst>
              <a:ext uri="{FF2B5EF4-FFF2-40B4-BE49-F238E27FC236}">
                <a16:creationId xmlns:a16="http://schemas.microsoft.com/office/drawing/2014/main" id="{450F4C2C-8182-4B46-82C5-500F033F2116}"/>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layout/</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XML files that define a user interface layout. They are saved in res/layout/ and accessed from the </a:t>
            </a:r>
            <a:r>
              <a:rPr lang="en-US" b="1" i="0" dirty="0" err="1">
                <a:solidFill>
                  <a:srgbClr val="000000"/>
                </a:solidFill>
                <a:effectLst/>
                <a:latin typeface="Arial" panose="020B0604020202020204" pitchFamily="34" charset="0"/>
              </a:rPr>
              <a:t>R.layout</a:t>
            </a:r>
            <a:r>
              <a:rPr lang="en-US" b="0" i="0" dirty="0">
                <a:solidFill>
                  <a:srgbClr val="000000"/>
                </a:solidFill>
                <a:effectLst/>
                <a:latin typeface="Arial" panose="020B0604020202020204" pitchFamily="34" charset="0"/>
              </a:rPr>
              <a:t> class.</a:t>
            </a:r>
          </a:p>
          <a:p>
            <a:pPr algn="just"/>
            <a:r>
              <a:rPr lang="en-US" b="1" i="0" dirty="0">
                <a:solidFill>
                  <a:srgbClr val="000000"/>
                </a:solidFill>
                <a:effectLst/>
                <a:latin typeface="Arial" panose="020B0604020202020204" pitchFamily="34" charset="0"/>
              </a:rPr>
              <a:t>menu/</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XML files that define application menus, such as an Options Menu, Context Menu, or Sub Menu. They are saved in res/menu/ and accessed from the </a:t>
            </a:r>
            <a:r>
              <a:rPr lang="en-US" b="1" i="0" dirty="0" err="1">
                <a:solidFill>
                  <a:srgbClr val="000000"/>
                </a:solidFill>
                <a:effectLst/>
                <a:latin typeface="Arial" panose="020B0604020202020204" pitchFamily="34" charset="0"/>
              </a:rPr>
              <a:t>R.menu</a:t>
            </a:r>
            <a:r>
              <a:rPr lang="en-US" b="0" i="0" dirty="0">
                <a:solidFill>
                  <a:srgbClr val="000000"/>
                </a:solidFill>
                <a:effectLst/>
                <a:latin typeface="Arial" panose="020B0604020202020204" pitchFamily="34" charset="0"/>
              </a:rPr>
              <a:t> class.</a:t>
            </a:r>
          </a:p>
          <a:p>
            <a:pPr algn="just"/>
            <a:r>
              <a:rPr lang="en-US" b="1" i="0" dirty="0">
                <a:solidFill>
                  <a:srgbClr val="000000"/>
                </a:solidFill>
                <a:effectLst/>
                <a:latin typeface="Arial" panose="020B0604020202020204" pitchFamily="34" charset="0"/>
              </a:rPr>
              <a:t>raw/</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Arbitrary files to save in their raw form. You need to call </a:t>
            </a:r>
            <a:r>
              <a:rPr lang="en-US" b="0" i="1" dirty="0" err="1">
                <a:solidFill>
                  <a:srgbClr val="000000"/>
                </a:solidFill>
                <a:effectLst/>
                <a:latin typeface="Arial" panose="020B0604020202020204" pitchFamily="34" charset="0"/>
              </a:rPr>
              <a:t>Resources.openRawResource</a:t>
            </a:r>
            <a:r>
              <a:rPr lang="en-US" b="0" i="1"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with the resource ID, which is </a:t>
            </a:r>
            <a:r>
              <a:rPr lang="en-US" b="0" i="1" dirty="0" err="1">
                <a:solidFill>
                  <a:srgbClr val="000000"/>
                </a:solidFill>
                <a:effectLst/>
                <a:latin typeface="Arial" panose="020B0604020202020204" pitchFamily="34" charset="0"/>
              </a:rPr>
              <a:t>R.raw.filename</a:t>
            </a:r>
            <a:r>
              <a:rPr lang="en-US" b="0" i="0" dirty="0">
                <a:solidFill>
                  <a:srgbClr val="000000"/>
                </a:solidFill>
                <a:effectLst/>
                <a:latin typeface="Arial" panose="020B0604020202020204" pitchFamily="34" charset="0"/>
              </a:rPr>
              <a:t> to open such raw files.</a:t>
            </a:r>
          </a:p>
          <a:p>
            <a:endParaRPr lang="en-IN" dirty="0"/>
          </a:p>
        </p:txBody>
      </p:sp>
    </p:spTree>
    <p:extLst>
      <p:ext uri="{BB962C8B-B14F-4D97-AF65-F5344CB8AC3E}">
        <p14:creationId xmlns:p14="http://schemas.microsoft.com/office/powerpoint/2010/main" val="507417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20F2-D3FB-435B-A502-F2CBC9D9DE8C}"/>
              </a:ext>
            </a:extLst>
          </p:cNvPr>
          <p:cNvSpPr>
            <a:spLocks noGrp="1"/>
          </p:cNvSpPr>
          <p:nvPr>
            <p:ph type="title"/>
          </p:nvPr>
        </p:nvSpPr>
        <p:spPr/>
        <p:txBody>
          <a:bodyPr/>
          <a:lstStyle/>
          <a:p>
            <a:r>
              <a:rPr lang="en-IN" dirty="0"/>
              <a:t>Directory &amp; Resource Type</a:t>
            </a:r>
          </a:p>
        </p:txBody>
      </p:sp>
      <p:sp>
        <p:nvSpPr>
          <p:cNvPr id="3" name="Content Placeholder 2">
            <a:extLst>
              <a:ext uri="{FF2B5EF4-FFF2-40B4-BE49-F238E27FC236}">
                <a16:creationId xmlns:a16="http://schemas.microsoft.com/office/drawing/2014/main" id="{990A41BF-6F74-4032-9161-D4B6D69BAD77}"/>
              </a:ext>
            </a:extLst>
          </p:cNvPr>
          <p:cNvSpPr>
            <a:spLocks noGrp="1"/>
          </p:cNvSpPr>
          <p:nvPr>
            <p:ph idx="1"/>
          </p:nvPr>
        </p:nvSpPr>
        <p:spPr/>
        <p:txBody>
          <a:bodyPr>
            <a:normAutofit lnSpcReduction="10000"/>
          </a:bodyPr>
          <a:lstStyle/>
          <a:p>
            <a:pPr algn="just"/>
            <a:r>
              <a:rPr lang="en-US" b="1" i="0" dirty="0">
                <a:solidFill>
                  <a:srgbClr val="000000"/>
                </a:solidFill>
                <a:effectLst/>
                <a:latin typeface="Arial" panose="020B0604020202020204" pitchFamily="34" charset="0"/>
              </a:rPr>
              <a:t>values/</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XML files that contain simple values, such as strings, integers, and colors. For example, here are some filename conventions for resources you can create in this directory −</a:t>
            </a:r>
          </a:p>
          <a:p>
            <a:pPr algn="just">
              <a:buFont typeface="Arial" panose="020B0604020202020204" pitchFamily="34" charset="0"/>
              <a:buChar char="•"/>
            </a:pPr>
            <a:r>
              <a:rPr lang="en-US" b="0" i="0" dirty="0">
                <a:solidFill>
                  <a:srgbClr val="000000"/>
                </a:solidFill>
                <a:effectLst/>
                <a:latin typeface="Arial" panose="020B0604020202020204" pitchFamily="34" charset="0"/>
              </a:rPr>
              <a:t>arrays.xml for resource arrays, and accessed from the </a:t>
            </a:r>
            <a:r>
              <a:rPr lang="en-US" b="1" i="0" dirty="0" err="1">
                <a:solidFill>
                  <a:srgbClr val="000000"/>
                </a:solidFill>
                <a:effectLst/>
                <a:latin typeface="Arial" panose="020B0604020202020204" pitchFamily="34" charset="0"/>
              </a:rPr>
              <a:t>R.array</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0" dirty="0">
                <a:solidFill>
                  <a:srgbClr val="000000"/>
                </a:solidFill>
                <a:effectLst/>
                <a:latin typeface="Arial" panose="020B0604020202020204" pitchFamily="34" charset="0"/>
              </a:rPr>
              <a:t>integers.xml for resource integers, and accessed from the </a:t>
            </a:r>
            <a:r>
              <a:rPr lang="en-US" b="1" i="0" dirty="0" err="1">
                <a:solidFill>
                  <a:srgbClr val="000000"/>
                </a:solidFill>
                <a:effectLst/>
                <a:latin typeface="Arial" panose="020B0604020202020204" pitchFamily="34" charset="0"/>
              </a:rPr>
              <a:t>R.integer</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0" dirty="0">
                <a:solidFill>
                  <a:srgbClr val="000000"/>
                </a:solidFill>
                <a:effectLst/>
                <a:latin typeface="Arial" panose="020B0604020202020204" pitchFamily="34" charset="0"/>
              </a:rPr>
              <a:t>bools.xml for resource </a:t>
            </a:r>
            <a:r>
              <a:rPr lang="en-US" b="0" i="0" dirty="0" err="1">
                <a:solidFill>
                  <a:srgbClr val="000000"/>
                </a:solidFill>
                <a:effectLst/>
                <a:latin typeface="Arial" panose="020B0604020202020204" pitchFamily="34" charset="0"/>
              </a:rPr>
              <a:t>boolean</a:t>
            </a:r>
            <a:r>
              <a:rPr lang="en-US" b="0" i="0" dirty="0">
                <a:solidFill>
                  <a:srgbClr val="000000"/>
                </a:solidFill>
                <a:effectLst/>
                <a:latin typeface="Arial" panose="020B0604020202020204" pitchFamily="34" charset="0"/>
              </a:rPr>
              <a:t>, and accessed from the </a:t>
            </a:r>
            <a:r>
              <a:rPr lang="en-US" b="1" i="0" dirty="0" err="1">
                <a:solidFill>
                  <a:srgbClr val="000000"/>
                </a:solidFill>
                <a:effectLst/>
                <a:latin typeface="Arial" panose="020B0604020202020204" pitchFamily="34" charset="0"/>
              </a:rPr>
              <a:t>R.bool</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0" dirty="0">
                <a:solidFill>
                  <a:srgbClr val="000000"/>
                </a:solidFill>
                <a:effectLst/>
                <a:latin typeface="Arial" panose="020B0604020202020204" pitchFamily="34" charset="0"/>
              </a:rPr>
              <a:t>colors.xml for color values, and accessed from the </a:t>
            </a:r>
            <a:r>
              <a:rPr lang="en-US" b="1" i="0" dirty="0" err="1">
                <a:solidFill>
                  <a:srgbClr val="000000"/>
                </a:solidFill>
                <a:effectLst/>
                <a:latin typeface="Arial" panose="020B0604020202020204" pitchFamily="34" charset="0"/>
              </a:rPr>
              <a:t>R.color</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0" dirty="0">
                <a:solidFill>
                  <a:srgbClr val="000000"/>
                </a:solidFill>
                <a:effectLst/>
                <a:latin typeface="Arial" panose="020B0604020202020204" pitchFamily="34" charset="0"/>
              </a:rPr>
              <a:t>dimens.xml for dimension values, and accessed from the </a:t>
            </a:r>
            <a:r>
              <a:rPr lang="en-US" b="1" i="0" dirty="0" err="1">
                <a:solidFill>
                  <a:srgbClr val="000000"/>
                </a:solidFill>
                <a:effectLst/>
                <a:latin typeface="Arial" panose="020B0604020202020204" pitchFamily="34" charset="0"/>
              </a:rPr>
              <a:t>R.dimen</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0" dirty="0">
                <a:solidFill>
                  <a:srgbClr val="000000"/>
                </a:solidFill>
                <a:effectLst/>
                <a:latin typeface="Arial" panose="020B0604020202020204" pitchFamily="34" charset="0"/>
              </a:rPr>
              <a:t>strings.xml for string values, and accessed from the </a:t>
            </a:r>
            <a:r>
              <a:rPr lang="en-US" b="1" i="0" dirty="0" err="1">
                <a:solidFill>
                  <a:srgbClr val="000000"/>
                </a:solidFill>
                <a:effectLst/>
                <a:latin typeface="Arial" panose="020B0604020202020204" pitchFamily="34" charset="0"/>
              </a:rPr>
              <a:t>R.string</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0" dirty="0">
                <a:solidFill>
                  <a:srgbClr val="000000"/>
                </a:solidFill>
                <a:effectLst/>
                <a:latin typeface="Arial" panose="020B0604020202020204" pitchFamily="34" charset="0"/>
              </a:rPr>
              <a:t>styles.xml for styles, and accessed from the </a:t>
            </a:r>
            <a:r>
              <a:rPr lang="en-US" b="1" i="0" dirty="0" err="1">
                <a:solidFill>
                  <a:srgbClr val="000000"/>
                </a:solidFill>
                <a:effectLst/>
                <a:latin typeface="Arial" panose="020B0604020202020204" pitchFamily="34" charset="0"/>
              </a:rPr>
              <a:t>R.style</a:t>
            </a:r>
            <a:r>
              <a:rPr lang="en-US" b="0" i="0" dirty="0">
                <a:solidFill>
                  <a:srgbClr val="000000"/>
                </a:solidFill>
                <a:effectLst/>
                <a:latin typeface="Arial" panose="020B0604020202020204" pitchFamily="34" charset="0"/>
              </a:rPr>
              <a:t> class.</a:t>
            </a:r>
          </a:p>
          <a:p>
            <a:endParaRPr lang="en-IN" dirty="0"/>
          </a:p>
        </p:txBody>
      </p:sp>
    </p:spTree>
    <p:extLst>
      <p:ext uri="{BB962C8B-B14F-4D97-AF65-F5344CB8AC3E}">
        <p14:creationId xmlns:p14="http://schemas.microsoft.com/office/powerpoint/2010/main" val="3838677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F131-1FAC-43A3-8D35-47DE48793130}"/>
              </a:ext>
            </a:extLst>
          </p:cNvPr>
          <p:cNvSpPr>
            <a:spLocks noGrp="1"/>
          </p:cNvSpPr>
          <p:nvPr>
            <p:ph type="title"/>
          </p:nvPr>
        </p:nvSpPr>
        <p:spPr/>
        <p:txBody>
          <a:bodyPr/>
          <a:lstStyle/>
          <a:p>
            <a:r>
              <a:rPr lang="en-IN" dirty="0"/>
              <a:t>Directory &amp; Resource Type</a:t>
            </a:r>
          </a:p>
        </p:txBody>
      </p:sp>
      <p:sp>
        <p:nvSpPr>
          <p:cNvPr id="3" name="Content Placeholder 2">
            <a:extLst>
              <a:ext uri="{FF2B5EF4-FFF2-40B4-BE49-F238E27FC236}">
                <a16:creationId xmlns:a16="http://schemas.microsoft.com/office/drawing/2014/main" id="{0E599B8C-2FD3-4650-8D3B-5A816F5FC026}"/>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xml/</a:t>
            </a:r>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Arbitrary XML files that can be read at runtime by calling </a:t>
            </a:r>
            <a:r>
              <a:rPr lang="en-US" b="0" i="1" dirty="0" err="1">
                <a:solidFill>
                  <a:srgbClr val="000000"/>
                </a:solidFill>
                <a:effectLst/>
                <a:latin typeface="Arial" panose="020B0604020202020204" pitchFamily="34" charset="0"/>
              </a:rPr>
              <a:t>Resources.getXML</a:t>
            </a:r>
            <a:r>
              <a:rPr lang="en-US" b="0" i="1"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You can save various configuration files here which will be used at run time.</a:t>
            </a:r>
          </a:p>
          <a:p>
            <a:endParaRPr lang="en-IN" dirty="0"/>
          </a:p>
        </p:txBody>
      </p:sp>
    </p:spTree>
    <p:extLst>
      <p:ext uri="{BB962C8B-B14F-4D97-AF65-F5344CB8AC3E}">
        <p14:creationId xmlns:p14="http://schemas.microsoft.com/office/powerpoint/2010/main" val="2403682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823B-1915-4CD8-A551-B872E5C04E61}"/>
              </a:ext>
            </a:extLst>
          </p:cNvPr>
          <p:cNvSpPr>
            <a:spLocks noGrp="1"/>
          </p:cNvSpPr>
          <p:nvPr>
            <p:ph type="title"/>
          </p:nvPr>
        </p:nvSpPr>
        <p:spPr/>
        <p:txBody>
          <a:bodyPr/>
          <a:lstStyle/>
          <a:p>
            <a:r>
              <a:rPr lang="en-IN" dirty="0"/>
              <a:t>Accessing Resources</a:t>
            </a:r>
          </a:p>
        </p:txBody>
      </p:sp>
      <p:sp>
        <p:nvSpPr>
          <p:cNvPr id="3" name="Content Placeholder 2">
            <a:extLst>
              <a:ext uri="{FF2B5EF4-FFF2-40B4-BE49-F238E27FC236}">
                <a16:creationId xmlns:a16="http://schemas.microsoft.com/office/drawing/2014/main" id="{C5803D1B-5191-457C-B6CA-8983D297A3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During your application development you will need to access defined resources either in your code, or in your layout XML files. Following section explains how to access your resources in both the scenarios −</a:t>
            </a:r>
          </a:p>
          <a:p>
            <a:r>
              <a:rPr lang="en-US" dirty="0">
                <a:solidFill>
                  <a:srgbClr val="000000"/>
                </a:solidFill>
                <a:latin typeface="Arial" panose="020B0604020202020204" pitchFamily="34" charset="0"/>
              </a:rPr>
              <a:t>1. </a:t>
            </a:r>
            <a:r>
              <a:rPr lang="en-IN" b="0" i="0" dirty="0">
                <a:effectLst/>
                <a:latin typeface="Arial" panose="020B0604020202020204" pitchFamily="34" charset="0"/>
              </a:rPr>
              <a:t>Accessing Resources in Code</a:t>
            </a:r>
          </a:p>
          <a:p>
            <a:r>
              <a:rPr lang="en-IN" dirty="0">
                <a:latin typeface="Arial" panose="020B0604020202020204" pitchFamily="34" charset="0"/>
              </a:rPr>
              <a:t>2. </a:t>
            </a:r>
            <a:r>
              <a:rPr lang="en-IN" b="0" i="0" dirty="0">
                <a:effectLst/>
                <a:latin typeface="Arial" panose="020B0604020202020204" pitchFamily="34" charset="0"/>
              </a:rPr>
              <a:t>Accessing Resources in XML</a:t>
            </a:r>
          </a:p>
          <a:p>
            <a:endParaRPr lang="en-IN"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916358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4A4-B1C1-4317-B614-D5945ACF3389}"/>
              </a:ext>
            </a:extLst>
          </p:cNvPr>
          <p:cNvSpPr>
            <a:spLocks noGrp="1"/>
          </p:cNvSpPr>
          <p:nvPr>
            <p:ph type="title"/>
          </p:nvPr>
        </p:nvSpPr>
        <p:spPr/>
        <p:txBody>
          <a:bodyPr/>
          <a:lstStyle/>
          <a:p>
            <a:r>
              <a:rPr lang="en-IN" dirty="0"/>
              <a:t>Accessing Resources in Code</a:t>
            </a:r>
          </a:p>
        </p:txBody>
      </p:sp>
      <p:sp>
        <p:nvSpPr>
          <p:cNvPr id="3" name="Content Placeholder 2">
            <a:extLst>
              <a:ext uri="{FF2B5EF4-FFF2-40B4-BE49-F238E27FC236}">
                <a16:creationId xmlns:a16="http://schemas.microsoft.com/office/drawing/2014/main" id="{B01F60E4-45EB-451B-9763-C81337B0B784}"/>
              </a:ext>
            </a:extLst>
          </p:cNvPr>
          <p:cNvSpPr>
            <a:spLocks noGrp="1"/>
          </p:cNvSpPr>
          <p:nvPr>
            <p:ph idx="1"/>
          </p:nvPr>
        </p:nvSpPr>
        <p:spPr>
          <a:xfrm>
            <a:off x="1097280" y="1845734"/>
            <a:ext cx="10058400" cy="972417"/>
          </a:xfrm>
        </p:spPr>
        <p:txBody>
          <a:bodyPr>
            <a:normAutofit fontScale="92500"/>
          </a:bodyPr>
          <a:lstStyle/>
          <a:p>
            <a:r>
              <a:rPr lang="en-US" b="0" i="0" dirty="0">
                <a:solidFill>
                  <a:srgbClr val="000000"/>
                </a:solidFill>
                <a:effectLst/>
                <a:latin typeface="Arial" panose="020B0604020202020204" pitchFamily="34" charset="0"/>
              </a:rPr>
              <a:t>When your Android application is compiled, a </a:t>
            </a:r>
            <a:r>
              <a:rPr lang="en-US" b="1" i="0" dirty="0">
                <a:solidFill>
                  <a:srgbClr val="000000"/>
                </a:solidFill>
                <a:effectLst/>
                <a:latin typeface="Arial" panose="020B0604020202020204" pitchFamily="34" charset="0"/>
              </a:rPr>
              <a:t>R</a:t>
            </a:r>
            <a:r>
              <a:rPr lang="en-US" b="0" i="0" dirty="0">
                <a:solidFill>
                  <a:srgbClr val="000000"/>
                </a:solidFill>
                <a:effectLst/>
                <a:latin typeface="Arial" panose="020B0604020202020204" pitchFamily="34" charset="0"/>
              </a:rPr>
              <a:t> class gets generated, which contains resource IDs for all the resources available in your </a:t>
            </a:r>
            <a:r>
              <a:rPr lang="en-US" b="1" i="0" dirty="0">
                <a:solidFill>
                  <a:srgbClr val="000000"/>
                </a:solidFill>
                <a:effectLst/>
                <a:latin typeface="Arial" panose="020B0604020202020204" pitchFamily="34" charset="0"/>
              </a:rPr>
              <a:t>res/</a:t>
            </a:r>
            <a:r>
              <a:rPr lang="en-US" b="0" i="0" dirty="0">
                <a:solidFill>
                  <a:srgbClr val="000000"/>
                </a:solidFill>
                <a:effectLst/>
                <a:latin typeface="Arial" panose="020B0604020202020204" pitchFamily="34" charset="0"/>
              </a:rPr>
              <a:t> directory. You can use R class to access that resource using sub-directory and resource name or directly resource ID.</a:t>
            </a:r>
            <a:endParaRPr lang="en-IN" dirty="0"/>
          </a:p>
        </p:txBody>
      </p:sp>
      <p:pic>
        <p:nvPicPr>
          <p:cNvPr id="5" name="Picture 4">
            <a:extLst>
              <a:ext uri="{FF2B5EF4-FFF2-40B4-BE49-F238E27FC236}">
                <a16:creationId xmlns:a16="http://schemas.microsoft.com/office/drawing/2014/main" id="{CAB23C6F-1DA4-4DA7-9E2F-25AB938E40C9}"/>
              </a:ext>
            </a:extLst>
          </p:cNvPr>
          <p:cNvPicPr>
            <a:picLocks noChangeAspect="1"/>
          </p:cNvPicPr>
          <p:nvPr/>
        </p:nvPicPr>
        <p:blipFill>
          <a:blip r:embed="rId2"/>
          <a:stretch>
            <a:fillRect/>
          </a:stretch>
        </p:blipFill>
        <p:spPr>
          <a:xfrm>
            <a:off x="2895600" y="3429000"/>
            <a:ext cx="6400800" cy="2000250"/>
          </a:xfrm>
          <a:prstGeom prst="rect">
            <a:avLst/>
          </a:prstGeom>
        </p:spPr>
      </p:pic>
    </p:spTree>
    <p:extLst>
      <p:ext uri="{BB962C8B-B14F-4D97-AF65-F5344CB8AC3E}">
        <p14:creationId xmlns:p14="http://schemas.microsoft.com/office/powerpoint/2010/main" val="129778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6FA5-557D-4B6B-B3DD-1492C2DB071A}"/>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380EABC4-B04E-4A14-BE6F-539420B5FC8E}"/>
              </a:ext>
            </a:extLst>
          </p:cNvPr>
          <p:cNvPicPr>
            <a:picLocks noGrp="1" noChangeAspect="1"/>
          </p:cNvPicPr>
          <p:nvPr>
            <p:ph idx="1"/>
          </p:nvPr>
        </p:nvPicPr>
        <p:blipFill>
          <a:blip r:embed="rId2"/>
          <a:stretch>
            <a:fillRect/>
          </a:stretch>
        </p:blipFill>
        <p:spPr>
          <a:xfrm>
            <a:off x="2913062" y="2889250"/>
            <a:ext cx="6372225" cy="2514600"/>
          </a:xfrm>
        </p:spPr>
      </p:pic>
    </p:spTree>
    <p:extLst>
      <p:ext uri="{BB962C8B-B14F-4D97-AF65-F5344CB8AC3E}">
        <p14:creationId xmlns:p14="http://schemas.microsoft.com/office/powerpoint/2010/main" val="4135336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C0A4-CE01-4E77-BE66-E63338D359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B107B31-6D12-4CC0-B74F-837F916FE39D}"/>
              </a:ext>
            </a:extLst>
          </p:cNvPr>
          <p:cNvPicPr>
            <a:picLocks noGrp="1" noChangeAspect="1"/>
          </p:cNvPicPr>
          <p:nvPr>
            <p:ph idx="1"/>
          </p:nvPr>
        </p:nvPicPr>
        <p:blipFill>
          <a:blip r:embed="rId2"/>
          <a:stretch>
            <a:fillRect/>
          </a:stretch>
        </p:blipFill>
        <p:spPr>
          <a:xfrm>
            <a:off x="3700662" y="2120900"/>
            <a:ext cx="4797026" cy="4051300"/>
          </a:xfrm>
        </p:spPr>
      </p:pic>
    </p:spTree>
    <p:extLst>
      <p:ext uri="{BB962C8B-B14F-4D97-AF65-F5344CB8AC3E}">
        <p14:creationId xmlns:p14="http://schemas.microsoft.com/office/powerpoint/2010/main" val="913973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98C3-EDD5-479D-BD11-55F780BF08D8}"/>
              </a:ext>
            </a:extLst>
          </p:cNvPr>
          <p:cNvSpPr>
            <a:spLocks noGrp="1"/>
          </p:cNvSpPr>
          <p:nvPr>
            <p:ph type="title"/>
          </p:nvPr>
        </p:nvSpPr>
        <p:spPr/>
        <p:txBody>
          <a:bodyPr/>
          <a:lstStyle/>
          <a:p>
            <a:r>
              <a:rPr lang="en-IN" dirty="0"/>
              <a:t>Accessing Resources in XML</a:t>
            </a:r>
          </a:p>
        </p:txBody>
      </p:sp>
      <p:pic>
        <p:nvPicPr>
          <p:cNvPr id="5" name="Content Placeholder 4">
            <a:extLst>
              <a:ext uri="{FF2B5EF4-FFF2-40B4-BE49-F238E27FC236}">
                <a16:creationId xmlns:a16="http://schemas.microsoft.com/office/drawing/2014/main" id="{4BE0CF72-3B88-4810-993D-500E28C03B76}"/>
              </a:ext>
            </a:extLst>
          </p:cNvPr>
          <p:cNvPicPr>
            <a:picLocks noGrp="1" noChangeAspect="1"/>
          </p:cNvPicPr>
          <p:nvPr>
            <p:ph idx="1"/>
          </p:nvPr>
        </p:nvPicPr>
        <p:blipFill>
          <a:blip r:embed="rId2"/>
          <a:stretch>
            <a:fillRect/>
          </a:stretch>
        </p:blipFill>
        <p:spPr>
          <a:xfrm>
            <a:off x="2908300" y="3313112"/>
            <a:ext cx="6381750" cy="1666875"/>
          </a:xfrm>
        </p:spPr>
      </p:pic>
    </p:spTree>
    <p:extLst>
      <p:ext uri="{BB962C8B-B14F-4D97-AF65-F5344CB8AC3E}">
        <p14:creationId xmlns:p14="http://schemas.microsoft.com/office/powerpoint/2010/main" val="3950417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37ED-78E4-42E0-96A5-4AAD7737398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78AC6B8-6787-44AA-992A-FEECAA399A7F}"/>
              </a:ext>
            </a:extLst>
          </p:cNvPr>
          <p:cNvPicPr>
            <a:picLocks noGrp="1" noChangeAspect="1"/>
          </p:cNvPicPr>
          <p:nvPr>
            <p:ph idx="1"/>
          </p:nvPr>
        </p:nvPicPr>
        <p:blipFill>
          <a:blip r:embed="rId2"/>
          <a:stretch>
            <a:fillRect/>
          </a:stretch>
        </p:blipFill>
        <p:spPr>
          <a:xfrm>
            <a:off x="2932112" y="2746375"/>
            <a:ext cx="6334125" cy="2800350"/>
          </a:xfrm>
        </p:spPr>
      </p:pic>
    </p:spTree>
    <p:extLst>
      <p:ext uri="{BB962C8B-B14F-4D97-AF65-F5344CB8AC3E}">
        <p14:creationId xmlns:p14="http://schemas.microsoft.com/office/powerpoint/2010/main" val="1092359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9CAA-E31F-4115-AF8E-E5B3D488F721}"/>
              </a:ext>
            </a:extLst>
          </p:cNvPr>
          <p:cNvSpPr>
            <a:spLocks noGrp="1"/>
          </p:cNvSpPr>
          <p:nvPr>
            <p:ph type="title"/>
          </p:nvPr>
        </p:nvSpPr>
        <p:spPr/>
        <p:txBody>
          <a:bodyPr/>
          <a:lstStyle/>
          <a:p>
            <a:r>
              <a:rPr lang="en-IN" dirty="0"/>
              <a:t>Android - Activities</a:t>
            </a:r>
          </a:p>
        </p:txBody>
      </p:sp>
      <p:pic>
        <p:nvPicPr>
          <p:cNvPr id="13316" name="Picture 4" descr="Android Activity lifecycle">
            <a:extLst>
              <a:ext uri="{FF2B5EF4-FFF2-40B4-BE49-F238E27FC236}">
                <a16:creationId xmlns:a16="http://schemas.microsoft.com/office/drawing/2014/main" id="{563B126E-E72B-49EF-897E-7B214AF0BA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416" y="1846263"/>
            <a:ext cx="7060368" cy="435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56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0349-4911-4615-8D20-D3A0854B0296}"/>
              </a:ext>
            </a:extLst>
          </p:cNvPr>
          <p:cNvSpPr>
            <a:spLocks noGrp="1"/>
          </p:cNvSpPr>
          <p:nvPr>
            <p:ph type="title"/>
          </p:nvPr>
        </p:nvSpPr>
        <p:spPr/>
        <p:txBody>
          <a:bodyPr/>
          <a:lstStyle/>
          <a:p>
            <a:r>
              <a:rPr lang="en-IN" dirty="0"/>
              <a:t>Features of android</a:t>
            </a:r>
          </a:p>
        </p:txBody>
      </p:sp>
      <p:sp>
        <p:nvSpPr>
          <p:cNvPr id="3" name="Content Placeholder 2">
            <a:extLst>
              <a:ext uri="{FF2B5EF4-FFF2-40B4-BE49-F238E27FC236}">
                <a16:creationId xmlns:a16="http://schemas.microsoft.com/office/drawing/2014/main" id="{650D8836-FB8C-476B-955F-14A9ED92A825}"/>
              </a:ext>
            </a:extLst>
          </p:cNvPr>
          <p:cNvSpPr>
            <a:spLocks noGrp="1"/>
          </p:cNvSpPr>
          <p:nvPr>
            <p:ph idx="1"/>
          </p:nvPr>
        </p:nvSpPr>
        <p:spPr/>
        <p:txBody>
          <a:bodyPr/>
          <a:lstStyle/>
          <a:p>
            <a:pPr algn="just"/>
            <a:r>
              <a:rPr lang="en-US" b="0" i="0" dirty="0">
                <a:solidFill>
                  <a:srgbClr val="333333"/>
                </a:solidFill>
                <a:effectLst/>
                <a:latin typeface="inter-regular"/>
              </a:rPr>
              <a:t>After learning what is android, let's see the features of android. The important features of android are given below:</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1) It is open-source.</a:t>
            </a:r>
          </a:p>
          <a:p>
            <a:pPr algn="just"/>
            <a:r>
              <a:rPr lang="en-US" b="0" i="0" dirty="0">
                <a:solidFill>
                  <a:srgbClr val="333333"/>
                </a:solidFill>
                <a:effectLst/>
                <a:latin typeface="inter-regular"/>
              </a:rPr>
              <a:t>2) Anyone can customize the Android Platform.</a:t>
            </a:r>
          </a:p>
          <a:p>
            <a:pPr algn="just"/>
            <a:r>
              <a:rPr lang="en-US" b="0" i="0" dirty="0">
                <a:solidFill>
                  <a:srgbClr val="333333"/>
                </a:solidFill>
                <a:effectLst/>
                <a:latin typeface="inter-regular"/>
              </a:rPr>
              <a:t>3) There are a lot of mobile applications that can be chosen by the consumer.</a:t>
            </a:r>
          </a:p>
          <a:p>
            <a:pPr algn="just"/>
            <a:r>
              <a:rPr lang="en-US" b="0" i="0" dirty="0">
                <a:solidFill>
                  <a:srgbClr val="333333"/>
                </a:solidFill>
                <a:effectLst/>
                <a:latin typeface="inter-regular"/>
              </a:rPr>
              <a:t>4) It provides many interesting features like weather details, opening screen, live RSS (Really Simple Syndication) feeds etc.</a:t>
            </a:r>
          </a:p>
          <a:p>
            <a:endParaRPr lang="en-IN" dirty="0"/>
          </a:p>
        </p:txBody>
      </p:sp>
    </p:spTree>
    <p:extLst>
      <p:ext uri="{BB962C8B-B14F-4D97-AF65-F5344CB8AC3E}">
        <p14:creationId xmlns:p14="http://schemas.microsoft.com/office/powerpoint/2010/main" val="2697945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7F5-3949-45D0-914D-F8F5472F996A}"/>
              </a:ext>
            </a:extLst>
          </p:cNvPr>
          <p:cNvSpPr>
            <a:spLocks noGrp="1"/>
          </p:cNvSpPr>
          <p:nvPr>
            <p:ph type="title"/>
          </p:nvPr>
        </p:nvSpPr>
        <p:spPr/>
        <p:txBody>
          <a:bodyPr/>
          <a:lstStyle/>
          <a:p>
            <a:r>
              <a:rPr lang="en-IN" dirty="0"/>
              <a:t>Android - Services</a:t>
            </a:r>
          </a:p>
        </p:txBody>
      </p:sp>
      <p:pic>
        <p:nvPicPr>
          <p:cNvPr id="14338" name="Picture 2" descr="Android Service lifecycle">
            <a:extLst>
              <a:ext uri="{FF2B5EF4-FFF2-40B4-BE49-F238E27FC236}">
                <a16:creationId xmlns:a16="http://schemas.microsoft.com/office/drawing/2014/main" id="{8E79FB99-E69D-411B-A582-123CC724E9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81083" y="2120900"/>
            <a:ext cx="4036183"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1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0281-B035-4CA8-89D4-BE2D45DA2405}"/>
              </a:ext>
            </a:extLst>
          </p:cNvPr>
          <p:cNvSpPr>
            <a:spLocks noGrp="1"/>
          </p:cNvSpPr>
          <p:nvPr>
            <p:ph type="title"/>
          </p:nvPr>
        </p:nvSpPr>
        <p:spPr/>
        <p:txBody>
          <a:bodyPr/>
          <a:lstStyle/>
          <a:p>
            <a:r>
              <a:rPr lang="en-IN" dirty="0"/>
              <a:t>Categories of android application</a:t>
            </a:r>
          </a:p>
        </p:txBody>
      </p:sp>
      <p:sp>
        <p:nvSpPr>
          <p:cNvPr id="3" name="Content Placeholder 2">
            <a:extLst>
              <a:ext uri="{FF2B5EF4-FFF2-40B4-BE49-F238E27FC236}">
                <a16:creationId xmlns:a16="http://schemas.microsoft.com/office/drawing/2014/main" id="{53B3B39D-19E8-40C3-83E5-0C100DEF8778}"/>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There are many android applications in the market. The top categories are:</a:t>
            </a:r>
          </a:p>
          <a:p>
            <a:pPr algn="just">
              <a:buFont typeface="Arial" panose="020B0604020202020204" pitchFamily="34" charset="0"/>
              <a:buChar char="•"/>
            </a:pPr>
            <a:r>
              <a:rPr lang="en-US" b="0" i="0" dirty="0">
                <a:solidFill>
                  <a:srgbClr val="000000"/>
                </a:solidFill>
                <a:effectLst/>
                <a:latin typeface="inter-regular"/>
              </a:rPr>
              <a:t>Entertainment</a:t>
            </a:r>
          </a:p>
          <a:p>
            <a:pPr algn="just">
              <a:buFont typeface="Arial" panose="020B0604020202020204" pitchFamily="34" charset="0"/>
              <a:buChar char="•"/>
            </a:pPr>
            <a:r>
              <a:rPr lang="en-US" b="0" i="0" dirty="0">
                <a:solidFill>
                  <a:srgbClr val="000000"/>
                </a:solidFill>
                <a:effectLst/>
                <a:latin typeface="inter-regular"/>
              </a:rPr>
              <a:t>Tools</a:t>
            </a:r>
          </a:p>
          <a:p>
            <a:pPr algn="just">
              <a:buFont typeface="Arial" panose="020B0604020202020204" pitchFamily="34" charset="0"/>
              <a:buChar char="•"/>
            </a:pPr>
            <a:r>
              <a:rPr lang="en-US" b="0" i="0" dirty="0">
                <a:solidFill>
                  <a:srgbClr val="000000"/>
                </a:solidFill>
                <a:effectLst/>
                <a:latin typeface="inter-regular"/>
              </a:rPr>
              <a:t>Communication</a:t>
            </a:r>
          </a:p>
          <a:p>
            <a:pPr algn="just">
              <a:buFont typeface="Arial" panose="020B0604020202020204" pitchFamily="34" charset="0"/>
              <a:buChar char="•"/>
            </a:pPr>
            <a:r>
              <a:rPr lang="en-US" b="0" i="0" dirty="0">
                <a:solidFill>
                  <a:srgbClr val="000000"/>
                </a:solidFill>
                <a:effectLst/>
                <a:latin typeface="inter-regular"/>
              </a:rPr>
              <a:t>Productivity</a:t>
            </a:r>
          </a:p>
          <a:p>
            <a:pPr algn="just">
              <a:buFont typeface="Arial" panose="020B0604020202020204" pitchFamily="34" charset="0"/>
              <a:buChar char="•"/>
            </a:pPr>
            <a:r>
              <a:rPr lang="en-US" b="0" i="0" dirty="0">
                <a:solidFill>
                  <a:srgbClr val="000000"/>
                </a:solidFill>
                <a:effectLst/>
                <a:latin typeface="inter-regular"/>
              </a:rPr>
              <a:t>Personalization</a:t>
            </a:r>
          </a:p>
          <a:p>
            <a:pPr algn="just">
              <a:buFont typeface="Arial" panose="020B0604020202020204" pitchFamily="34" charset="0"/>
              <a:buChar char="•"/>
            </a:pPr>
            <a:r>
              <a:rPr lang="en-US" b="0" i="0" dirty="0">
                <a:solidFill>
                  <a:srgbClr val="000000"/>
                </a:solidFill>
                <a:effectLst/>
                <a:latin typeface="inter-regular"/>
              </a:rPr>
              <a:t>Music and Audio</a:t>
            </a:r>
          </a:p>
          <a:p>
            <a:pPr algn="just">
              <a:buFont typeface="Arial" panose="020B0604020202020204" pitchFamily="34" charset="0"/>
              <a:buChar char="•"/>
            </a:pPr>
            <a:r>
              <a:rPr lang="en-US" b="0" i="0" dirty="0">
                <a:solidFill>
                  <a:srgbClr val="000000"/>
                </a:solidFill>
                <a:effectLst/>
                <a:latin typeface="inter-regular"/>
              </a:rPr>
              <a:t>Social</a:t>
            </a:r>
          </a:p>
          <a:p>
            <a:pPr algn="just">
              <a:buFont typeface="Arial" panose="020B0604020202020204" pitchFamily="34" charset="0"/>
              <a:buChar char="•"/>
            </a:pPr>
            <a:r>
              <a:rPr lang="en-US" b="0" i="0" dirty="0">
                <a:solidFill>
                  <a:srgbClr val="000000"/>
                </a:solidFill>
                <a:effectLst/>
                <a:latin typeface="inter-regular"/>
              </a:rPr>
              <a:t>Media and Video</a:t>
            </a:r>
          </a:p>
          <a:p>
            <a:pPr algn="just">
              <a:buFont typeface="Arial" panose="020B0604020202020204" pitchFamily="34" charset="0"/>
              <a:buChar char="•"/>
            </a:pPr>
            <a:r>
              <a:rPr lang="en-US" b="0" i="0" dirty="0">
                <a:solidFill>
                  <a:srgbClr val="000000"/>
                </a:solidFill>
                <a:effectLst/>
                <a:latin typeface="inter-regular"/>
              </a:rPr>
              <a:t>Travel and Local etc.</a:t>
            </a:r>
          </a:p>
          <a:p>
            <a:endParaRPr lang="en-IN" dirty="0"/>
          </a:p>
        </p:txBody>
      </p:sp>
    </p:spTree>
    <p:extLst>
      <p:ext uri="{BB962C8B-B14F-4D97-AF65-F5344CB8AC3E}">
        <p14:creationId xmlns:p14="http://schemas.microsoft.com/office/powerpoint/2010/main" val="120903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BA50-F920-46FC-A458-9F2C9454E72F}"/>
              </a:ext>
            </a:extLst>
          </p:cNvPr>
          <p:cNvSpPr>
            <a:spLocks noGrp="1"/>
          </p:cNvSpPr>
          <p:nvPr>
            <p:ph type="title"/>
          </p:nvPr>
        </p:nvSpPr>
        <p:spPr/>
        <p:txBody>
          <a:bodyPr/>
          <a:lstStyle/>
          <a:p>
            <a:r>
              <a:rPr lang="en-IN" dirty="0"/>
              <a:t>History of android</a:t>
            </a:r>
          </a:p>
        </p:txBody>
      </p:sp>
      <p:sp>
        <p:nvSpPr>
          <p:cNvPr id="3" name="Content Placeholder 2">
            <a:extLst>
              <a:ext uri="{FF2B5EF4-FFF2-40B4-BE49-F238E27FC236}">
                <a16:creationId xmlns:a16="http://schemas.microsoft.com/office/drawing/2014/main" id="{C53E6C7C-9A6C-4256-B508-955B1CF6F6D3}"/>
              </a:ext>
            </a:extLst>
          </p:cNvPr>
          <p:cNvSpPr>
            <a:spLocks noGrp="1"/>
          </p:cNvSpPr>
          <p:nvPr>
            <p:ph idx="1"/>
          </p:nvPr>
        </p:nvSpPr>
        <p:spPr/>
        <p:txBody>
          <a:bodyPr/>
          <a:lstStyle/>
          <a:p>
            <a:r>
              <a:rPr lang="en-US" b="0" i="0" dirty="0">
                <a:solidFill>
                  <a:srgbClr val="333333"/>
                </a:solidFill>
                <a:effectLst/>
                <a:latin typeface="inter-regular"/>
              </a:rPr>
              <a:t>The history and versions of android are interesting to know. The code names of android ranges from A to J currently, such as </a:t>
            </a:r>
            <a:r>
              <a:rPr lang="en-US" b="1" i="0" dirty="0" err="1">
                <a:solidFill>
                  <a:srgbClr val="333333"/>
                </a:solidFill>
                <a:effectLst/>
                <a:latin typeface="inter-bold"/>
              </a:rPr>
              <a:t>Aestro</a:t>
            </a:r>
            <a:r>
              <a:rPr lang="en-US" b="0" i="0" dirty="0">
                <a:solidFill>
                  <a:srgbClr val="333333"/>
                </a:solidFill>
                <a:effectLst/>
                <a:latin typeface="inter-regular"/>
              </a:rPr>
              <a:t>, </a:t>
            </a:r>
            <a:r>
              <a:rPr lang="en-US" b="1" i="0" dirty="0">
                <a:solidFill>
                  <a:srgbClr val="333333"/>
                </a:solidFill>
                <a:effectLst/>
                <a:latin typeface="inter-bold"/>
              </a:rPr>
              <a:t>Blender</a:t>
            </a:r>
            <a:r>
              <a:rPr lang="en-US" b="0" i="0" dirty="0">
                <a:solidFill>
                  <a:srgbClr val="333333"/>
                </a:solidFill>
                <a:effectLst/>
                <a:latin typeface="inter-regular"/>
              </a:rPr>
              <a:t>, </a:t>
            </a:r>
            <a:r>
              <a:rPr lang="en-US" b="1" i="0" dirty="0">
                <a:solidFill>
                  <a:srgbClr val="333333"/>
                </a:solidFill>
                <a:effectLst/>
                <a:latin typeface="inter-bold"/>
              </a:rPr>
              <a:t>Cupcake</a:t>
            </a:r>
            <a:r>
              <a:rPr lang="en-US" b="0" i="0" dirty="0">
                <a:solidFill>
                  <a:srgbClr val="333333"/>
                </a:solidFill>
                <a:effectLst/>
                <a:latin typeface="inter-regular"/>
              </a:rPr>
              <a:t>, </a:t>
            </a:r>
            <a:r>
              <a:rPr lang="en-US" b="1" i="0" dirty="0">
                <a:solidFill>
                  <a:srgbClr val="333333"/>
                </a:solidFill>
                <a:effectLst/>
                <a:latin typeface="inter-bold"/>
              </a:rPr>
              <a:t>Donut</a:t>
            </a:r>
            <a:r>
              <a:rPr lang="en-US" b="0" i="0" dirty="0">
                <a:solidFill>
                  <a:srgbClr val="333333"/>
                </a:solidFill>
                <a:effectLst/>
                <a:latin typeface="inter-regular"/>
              </a:rPr>
              <a:t>, </a:t>
            </a:r>
            <a:r>
              <a:rPr lang="en-US" b="1" i="0" dirty="0">
                <a:solidFill>
                  <a:srgbClr val="333333"/>
                </a:solidFill>
                <a:effectLst/>
                <a:latin typeface="inter-bold"/>
              </a:rPr>
              <a:t>Eclair</a:t>
            </a:r>
            <a:r>
              <a:rPr lang="en-US" b="0" i="0" dirty="0">
                <a:solidFill>
                  <a:srgbClr val="333333"/>
                </a:solidFill>
                <a:effectLst/>
                <a:latin typeface="inter-regular"/>
              </a:rPr>
              <a:t>, </a:t>
            </a:r>
            <a:r>
              <a:rPr lang="en-US" b="1" i="0" dirty="0">
                <a:solidFill>
                  <a:srgbClr val="333333"/>
                </a:solidFill>
                <a:effectLst/>
                <a:latin typeface="inter-bold"/>
              </a:rPr>
              <a:t>Froyo</a:t>
            </a:r>
            <a:r>
              <a:rPr lang="en-US" b="0" i="0" dirty="0">
                <a:solidFill>
                  <a:srgbClr val="333333"/>
                </a:solidFill>
                <a:effectLst/>
                <a:latin typeface="inter-regular"/>
              </a:rPr>
              <a:t>, </a:t>
            </a:r>
            <a:r>
              <a:rPr lang="en-US" b="1" i="0" dirty="0">
                <a:solidFill>
                  <a:srgbClr val="333333"/>
                </a:solidFill>
                <a:effectLst/>
                <a:latin typeface="inter-bold"/>
              </a:rPr>
              <a:t>Gingerbread</a:t>
            </a:r>
            <a:r>
              <a:rPr lang="en-US" b="0" i="0" dirty="0">
                <a:solidFill>
                  <a:srgbClr val="333333"/>
                </a:solidFill>
                <a:effectLst/>
                <a:latin typeface="inter-regular"/>
              </a:rPr>
              <a:t>, </a:t>
            </a:r>
            <a:r>
              <a:rPr lang="en-US" b="1" i="0" dirty="0">
                <a:solidFill>
                  <a:srgbClr val="333333"/>
                </a:solidFill>
                <a:effectLst/>
                <a:latin typeface="inter-bold"/>
              </a:rPr>
              <a:t>Honeycomb</a:t>
            </a:r>
            <a:r>
              <a:rPr lang="en-US" b="0" i="0" dirty="0">
                <a:solidFill>
                  <a:srgbClr val="333333"/>
                </a:solidFill>
                <a:effectLst/>
                <a:latin typeface="inter-regular"/>
              </a:rPr>
              <a:t>, </a:t>
            </a:r>
            <a:r>
              <a:rPr lang="en-US" b="1" i="0" dirty="0">
                <a:solidFill>
                  <a:srgbClr val="333333"/>
                </a:solidFill>
                <a:effectLst/>
                <a:latin typeface="inter-bold"/>
              </a:rPr>
              <a:t>Ice Cream </a:t>
            </a:r>
            <a:r>
              <a:rPr lang="en-US" b="1" i="0" dirty="0" err="1">
                <a:solidFill>
                  <a:srgbClr val="333333"/>
                </a:solidFill>
                <a:effectLst/>
                <a:latin typeface="inter-bold"/>
              </a:rPr>
              <a:t>Sandwitch</a:t>
            </a:r>
            <a:r>
              <a:rPr lang="en-US" b="0" i="0" dirty="0">
                <a:solidFill>
                  <a:srgbClr val="333333"/>
                </a:solidFill>
                <a:effectLst/>
                <a:latin typeface="inter-regular"/>
              </a:rPr>
              <a:t>, </a:t>
            </a:r>
            <a:r>
              <a:rPr lang="en-US" b="1" i="0" dirty="0">
                <a:solidFill>
                  <a:srgbClr val="333333"/>
                </a:solidFill>
                <a:effectLst/>
                <a:latin typeface="inter-bold"/>
              </a:rPr>
              <a:t>Jelly Bean</a:t>
            </a:r>
            <a:r>
              <a:rPr lang="en-US" b="0" i="0" dirty="0">
                <a:solidFill>
                  <a:srgbClr val="333333"/>
                </a:solidFill>
                <a:effectLst/>
                <a:latin typeface="inter-regular"/>
              </a:rPr>
              <a:t>, </a:t>
            </a:r>
            <a:r>
              <a:rPr lang="en-US" b="1" i="0" dirty="0">
                <a:solidFill>
                  <a:srgbClr val="333333"/>
                </a:solidFill>
                <a:effectLst/>
                <a:latin typeface="inter-bold"/>
              </a:rPr>
              <a:t>KitKat</a:t>
            </a:r>
            <a:r>
              <a:rPr lang="en-US" b="0" i="0" dirty="0">
                <a:solidFill>
                  <a:srgbClr val="333333"/>
                </a:solidFill>
                <a:effectLst/>
                <a:latin typeface="inter-regular"/>
              </a:rPr>
              <a:t> and </a:t>
            </a:r>
            <a:r>
              <a:rPr lang="en-US" b="1" i="0" dirty="0">
                <a:solidFill>
                  <a:srgbClr val="333333"/>
                </a:solidFill>
                <a:effectLst/>
                <a:latin typeface="inter-bold"/>
              </a:rPr>
              <a:t>Lollipop</a:t>
            </a:r>
            <a:r>
              <a:rPr lang="en-US" b="0" i="0" dirty="0">
                <a:solidFill>
                  <a:srgbClr val="333333"/>
                </a:solidFill>
                <a:effectLst/>
                <a:latin typeface="inter-regular"/>
              </a:rPr>
              <a:t>. Let's understand the android history in a sequence.</a:t>
            </a:r>
          </a:p>
          <a:p>
            <a:pPr algn="just"/>
            <a:r>
              <a:rPr lang="en-US" b="0" i="0" dirty="0">
                <a:solidFill>
                  <a:srgbClr val="333333"/>
                </a:solidFill>
                <a:effectLst/>
                <a:latin typeface="inter-regular"/>
              </a:rPr>
              <a:t>1) Initially, </a:t>
            </a:r>
            <a:r>
              <a:rPr lang="en-US" b="1" i="0" dirty="0">
                <a:solidFill>
                  <a:srgbClr val="333333"/>
                </a:solidFill>
                <a:effectLst/>
                <a:latin typeface="inter-bold"/>
              </a:rPr>
              <a:t>Andy Rubin</a:t>
            </a:r>
            <a:r>
              <a:rPr lang="en-US" b="0" i="0" dirty="0">
                <a:solidFill>
                  <a:srgbClr val="333333"/>
                </a:solidFill>
                <a:effectLst/>
                <a:latin typeface="inter-regular"/>
              </a:rPr>
              <a:t> founded Android Incorporation in Palo Alto, California, United States in October, 2003.</a:t>
            </a:r>
          </a:p>
          <a:p>
            <a:pPr algn="just"/>
            <a:r>
              <a:rPr lang="en-US" b="0" i="0" dirty="0">
                <a:solidFill>
                  <a:srgbClr val="333333"/>
                </a:solidFill>
                <a:effectLst/>
                <a:latin typeface="inter-regular"/>
              </a:rPr>
              <a:t>2) In 17th August 2005, Google acquired android Incorporation. Since then, it is in the subsidiary of Google Incorporation.</a:t>
            </a:r>
          </a:p>
          <a:p>
            <a:pPr algn="just"/>
            <a:r>
              <a:rPr lang="en-US" b="0" i="0" dirty="0">
                <a:solidFill>
                  <a:srgbClr val="333333"/>
                </a:solidFill>
                <a:effectLst/>
                <a:latin typeface="inter-regular"/>
              </a:rPr>
              <a:t>3) The key employees of Android Incorporation are </a:t>
            </a:r>
            <a:r>
              <a:rPr lang="en-US" b="1" i="0" dirty="0">
                <a:solidFill>
                  <a:srgbClr val="333333"/>
                </a:solidFill>
                <a:effectLst/>
                <a:latin typeface="inter-bold"/>
              </a:rPr>
              <a:t>Andy Rubin</a:t>
            </a:r>
            <a:r>
              <a:rPr lang="en-US" b="0" i="0" dirty="0">
                <a:solidFill>
                  <a:srgbClr val="333333"/>
                </a:solidFill>
                <a:effectLst/>
                <a:latin typeface="inter-regular"/>
              </a:rPr>
              <a:t>, </a:t>
            </a:r>
            <a:r>
              <a:rPr lang="en-US" b="1" i="0" dirty="0">
                <a:solidFill>
                  <a:srgbClr val="333333"/>
                </a:solidFill>
                <a:effectLst/>
                <a:latin typeface="inter-bold"/>
              </a:rPr>
              <a:t>Rich Miner</a:t>
            </a:r>
            <a:r>
              <a:rPr lang="en-US" b="0" i="0" dirty="0">
                <a:solidFill>
                  <a:srgbClr val="333333"/>
                </a:solidFill>
                <a:effectLst/>
                <a:latin typeface="inter-regular"/>
              </a:rPr>
              <a:t>, </a:t>
            </a:r>
            <a:r>
              <a:rPr lang="en-US" b="1" i="0" dirty="0">
                <a:solidFill>
                  <a:srgbClr val="333333"/>
                </a:solidFill>
                <a:effectLst/>
                <a:latin typeface="inter-bold"/>
              </a:rPr>
              <a:t>Chris White</a:t>
            </a:r>
            <a:r>
              <a:rPr lang="en-US" b="0" i="0" dirty="0">
                <a:solidFill>
                  <a:srgbClr val="333333"/>
                </a:solidFill>
                <a:effectLst/>
                <a:latin typeface="inter-regular"/>
              </a:rPr>
              <a:t> and </a:t>
            </a:r>
            <a:r>
              <a:rPr lang="en-US" b="1" i="0" dirty="0">
                <a:solidFill>
                  <a:srgbClr val="333333"/>
                </a:solidFill>
                <a:effectLst/>
                <a:latin typeface="inter-bold"/>
              </a:rPr>
              <a:t>Nick Sears</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70199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30E8-087E-45F9-AFBC-1AFBE9FE9CB2}"/>
              </a:ext>
            </a:extLst>
          </p:cNvPr>
          <p:cNvSpPr>
            <a:spLocks noGrp="1"/>
          </p:cNvSpPr>
          <p:nvPr>
            <p:ph type="title"/>
          </p:nvPr>
        </p:nvSpPr>
        <p:spPr/>
        <p:txBody>
          <a:bodyPr/>
          <a:lstStyle/>
          <a:p>
            <a:r>
              <a:rPr lang="en-IN" dirty="0"/>
              <a:t>History of android</a:t>
            </a:r>
          </a:p>
        </p:txBody>
      </p:sp>
      <p:sp>
        <p:nvSpPr>
          <p:cNvPr id="3" name="Content Placeholder 2">
            <a:extLst>
              <a:ext uri="{FF2B5EF4-FFF2-40B4-BE49-F238E27FC236}">
                <a16:creationId xmlns:a16="http://schemas.microsoft.com/office/drawing/2014/main" id="{21C42825-6F0E-4C11-AFF9-E1A9A3B61E56}"/>
              </a:ext>
            </a:extLst>
          </p:cNvPr>
          <p:cNvSpPr>
            <a:spLocks noGrp="1"/>
          </p:cNvSpPr>
          <p:nvPr>
            <p:ph idx="1"/>
          </p:nvPr>
        </p:nvSpPr>
        <p:spPr/>
        <p:txBody>
          <a:bodyPr/>
          <a:lstStyle/>
          <a:p>
            <a:pPr algn="just"/>
            <a:r>
              <a:rPr lang="en-US" b="0" i="0" dirty="0">
                <a:solidFill>
                  <a:srgbClr val="333333"/>
                </a:solidFill>
                <a:effectLst/>
                <a:latin typeface="inter-regular"/>
              </a:rPr>
              <a:t>4) Originally intended for camera but shifted to smart phones later because of low market for camera only.</a:t>
            </a:r>
          </a:p>
          <a:p>
            <a:pPr algn="just"/>
            <a:r>
              <a:rPr lang="en-US" b="0" i="0" dirty="0">
                <a:solidFill>
                  <a:srgbClr val="333333"/>
                </a:solidFill>
                <a:effectLst/>
                <a:latin typeface="inter-regular"/>
              </a:rPr>
              <a:t>5) Android is the nick name of Andy Rubin given by coworkers because of his love to robots.</a:t>
            </a:r>
          </a:p>
          <a:p>
            <a:pPr algn="just"/>
            <a:r>
              <a:rPr lang="en-US" b="0" i="0" dirty="0">
                <a:solidFill>
                  <a:srgbClr val="333333"/>
                </a:solidFill>
                <a:effectLst/>
                <a:latin typeface="inter-regular"/>
              </a:rPr>
              <a:t>6) In 2007, Google announces the development of android OS.</a:t>
            </a:r>
          </a:p>
          <a:p>
            <a:pPr algn="just"/>
            <a:r>
              <a:rPr lang="en-US" b="0" i="0" dirty="0">
                <a:solidFill>
                  <a:srgbClr val="333333"/>
                </a:solidFill>
                <a:effectLst/>
                <a:latin typeface="inter-regular"/>
              </a:rPr>
              <a:t>7) In 2008, HTC launched the first android mobile.</a:t>
            </a:r>
          </a:p>
          <a:p>
            <a:endParaRPr lang="en-IN" dirty="0"/>
          </a:p>
        </p:txBody>
      </p:sp>
    </p:spTree>
    <p:extLst>
      <p:ext uri="{BB962C8B-B14F-4D97-AF65-F5344CB8AC3E}">
        <p14:creationId xmlns:p14="http://schemas.microsoft.com/office/powerpoint/2010/main" val="222259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3041-FD3F-4061-BA10-61B2E03DA836}"/>
              </a:ext>
            </a:extLst>
          </p:cNvPr>
          <p:cNvSpPr>
            <a:spLocks noGrp="1"/>
          </p:cNvSpPr>
          <p:nvPr>
            <p:ph type="title"/>
          </p:nvPr>
        </p:nvSpPr>
        <p:spPr/>
        <p:txBody>
          <a:bodyPr/>
          <a:lstStyle/>
          <a:p>
            <a:r>
              <a:rPr lang="en-IN" dirty="0"/>
              <a:t>Android Versions, Codename and API</a:t>
            </a:r>
          </a:p>
        </p:txBody>
      </p:sp>
      <p:graphicFrame>
        <p:nvGraphicFramePr>
          <p:cNvPr id="4" name="Content Placeholder 3">
            <a:extLst>
              <a:ext uri="{FF2B5EF4-FFF2-40B4-BE49-F238E27FC236}">
                <a16:creationId xmlns:a16="http://schemas.microsoft.com/office/drawing/2014/main" id="{BBC0EE24-1B92-403E-8472-FEDAB1031313}"/>
              </a:ext>
            </a:extLst>
          </p:cNvPr>
          <p:cNvGraphicFramePr>
            <a:graphicFrameLocks noGrp="1"/>
          </p:cNvGraphicFramePr>
          <p:nvPr>
            <p:ph idx="1"/>
            <p:extLst>
              <p:ext uri="{D42A27DB-BD31-4B8C-83A1-F6EECF244321}">
                <p14:modId xmlns:p14="http://schemas.microsoft.com/office/powerpoint/2010/main" val="2961335950"/>
              </p:ext>
            </p:extLst>
          </p:nvPr>
        </p:nvGraphicFramePr>
        <p:xfrm>
          <a:off x="1259174" y="1842838"/>
          <a:ext cx="9788577" cy="4348104"/>
        </p:xfrm>
        <a:graphic>
          <a:graphicData uri="http://schemas.openxmlformats.org/drawingml/2006/table">
            <a:tbl>
              <a:tblPr/>
              <a:tblGrid>
                <a:gridCol w="3262859">
                  <a:extLst>
                    <a:ext uri="{9D8B030D-6E8A-4147-A177-3AD203B41FA5}">
                      <a16:colId xmlns:a16="http://schemas.microsoft.com/office/drawing/2014/main" val="2348768577"/>
                    </a:ext>
                  </a:extLst>
                </a:gridCol>
                <a:gridCol w="3262859">
                  <a:extLst>
                    <a:ext uri="{9D8B030D-6E8A-4147-A177-3AD203B41FA5}">
                      <a16:colId xmlns:a16="http://schemas.microsoft.com/office/drawing/2014/main" val="3437903654"/>
                    </a:ext>
                  </a:extLst>
                </a:gridCol>
                <a:gridCol w="3262859">
                  <a:extLst>
                    <a:ext uri="{9D8B030D-6E8A-4147-A177-3AD203B41FA5}">
                      <a16:colId xmlns:a16="http://schemas.microsoft.com/office/drawing/2014/main" val="1662952306"/>
                    </a:ext>
                  </a:extLst>
                </a:gridCol>
              </a:tblGrid>
              <a:tr h="361342">
                <a:tc>
                  <a:txBody>
                    <a:bodyPr/>
                    <a:lstStyle/>
                    <a:p>
                      <a:pPr algn="l" fontAlgn="t"/>
                      <a:r>
                        <a:rPr lang="en-IN" sz="1200">
                          <a:solidFill>
                            <a:srgbClr val="000000"/>
                          </a:solidFill>
                          <a:effectLst/>
                          <a:latin typeface="times new roman" panose="02020603050405020304" pitchFamily="18" charset="0"/>
                        </a:rPr>
                        <a:t>Version</a:t>
                      </a:r>
                    </a:p>
                  </a:txBody>
                  <a:tcPr marL="75996" marR="75996" marT="75996" marB="75996">
                    <a:lnL w="9525" cap="flat" cmpd="sng" algn="ctr">
                      <a:solidFill>
                        <a:srgbClr val="D823A3"/>
                      </a:solidFill>
                      <a:prstDash val="solid"/>
                      <a:round/>
                      <a:headEnd type="none" w="med" len="med"/>
                      <a:tailEnd type="none" w="med" len="med"/>
                    </a:lnL>
                    <a:lnR w="9525" cap="flat" cmpd="sng" algn="ctr">
                      <a:solidFill>
                        <a:srgbClr val="D823A3"/>
                      </a:solidFill>
                      <a:prstDash val="solid"/>
                      <a:round/>
                      <a:headEnd type="none" w="med" len="med"/>
                      <a:tailEnd type="none" w="med" len="med"/>
                    </a:lnR>
                    <a:lnT w="9525" cap="flat" cmpd="sng" algn="ctr">
                      <a:solidFill>
                        <a:srgbClr val="D823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Code name</a:t>
                      </a:r>
                    </a:p>
                  </a:txBody>
                  <a:tcPr marL="75996" marR="75996" marT="75996" marB="75996">
                    <a:lnL w="9525" cap="flat" cmpd="sng" algn="ctr">
                      <a:solidFill>
                        <a:srgbClr val="D823A3"/>
                      </a:solidFill>
                      <a:prstDash val="solid"/>
                      <a:round/>
                      <a:headEnd type="none" w="med" len="med"/>
                      <a:tailEnd type="none" w="med" len="med"/>
                    </a:lnL>
                    <a:lnR w="9525" cap="flat" cmpd="sng" algn="ctr">
                      <a:solidFill>
                        <a:srgbClr val="D823A3"/>
                      </a:solidFill>
                      <a:prstDash val="solid"/>
                      <a:round/>
                      <a:headEnd type="none" w="med" len="med"/>
                      <a:tailEnd type="none" w="med" len="med"/>
                    </a:lnR>
                    <a:lnT w="9525" cap="flat" cmpd="sng" algn="ctr">
                      <a:solidFill>
                        <a:srgbClr val="D823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API Level</a:t>
                      </a:r>
                    </a:p>
                  </a:txBody>
                  <a:tcPr marL="75996" marR="75996" marT="75996" marB="75996">
                    <a:lnL w="9525" cap="flat" cmpd="sng" algn="ctr">
                      <a:solidFill>
                        <a:srgbClr val="D823A3"/>
                      </a:solidFill>
                      <a:prstDash val="solid"/>
                      <a:round/>
                      <a:headEnd type="none" w="med" len="med"/>
                      <a:tailEnd type="none" w="med" len="med"/>
                    </a:lnL>
                    <a:lnR w="9525" cap="flat" cmpd="sng" algn="ctr">
                      <a:solidFill>
                        <a:srgbClr val="D823A3"/>
                      </a:solidFill>
                      <a:prstDash val="solid"/>
                      <a:round/>
                      <a:headEnd type="none" w="med" len="med"/>
                      <a:tailEnd type="none" w="med" len="med"/>
                    </a:lnR>
                    <a:lnT w="9525" cap="flat" cmpd="sng" algn="ctr">
                      <a:solidFill>
                        <a:srgbClr val="D823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55191378"/>
                  </a:ext>
                </a:extLst>
              </a:tr>
              <a:tr h="306674">
                <a:tc>
                  <a:txBody>
                    <a:bodyPr/>
                    <a:lstStyle/>
                    <a:p>
                      <a:pPr algn="just" fontAlgn="t"/>
                      <a:r>
                        <a:rPr lang="en-IN" sz="1200">
                          <a:solidFill>
                            <a:srgbClr val="333333"/>
                          </a:solidFill>
                          <a:effectLst/>
                          <a:latin typeface="inter-regular"/>
                        </a:rPr>
                        <a:t>1.5</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Cupcake</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3</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6055922"/>
                  </a:ext>
                </a:extLst>
              </a:tr>
              <a:tr h="306674">
                <a:tc>
                  <a:txBody>
                    <a:bodyPr/>
                    <a:lstStyle/>
                    <a:p>
                      <a:pPr algn="just" fontAlgn="t"/>
                      <a:r>
                        <a:rPr lang="en-IN" sz="1200">
                          <a:solidFill>
                            <a:srgbClr val="333333"/>
                          </a:solidFill>
                          <a:effectLst/>
                          <a:latin typeface="inter-regular"/>
                        </a:rPr>
                        <a:t>1.6</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Donut</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4</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1303575"/>
                  </a:ext>
                </a:extLst>
              </a:tr>
              <a:tr h="306674">
                <a:tc>
                  <a:txBody>
                    <a:bodyPr/>
                    <a:lstStyle/>
                    <a:p>
                      <a:pPr algn="just" fontAlgn="t"/>
                      <a:r>
                        <a:rPr lang="en-IN" sz="1200">
                          <a:solidFill>
                            <a:srgbClr val="333333"/>
                          </a:solidFill>
                          <a:effectLst/>
                          <a:latin typeface="inter-regular"/>
                        </a:rPr>
                        <a:t>2.1</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Eclair</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7</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11882983"/>
                  </a:ext>
                </a:extLst>
              </a:tr>
              <a:tr h="306674">
                <a:tc>
                  <a:txBody>
                    <a:bodyPr/>
                    <a:lstStyle/>
                    <a:p>
                      <a:pPr algn="just" fontAlgn="t"/>
                      <a:r>
                        <a:rPr lang="en-IN" sz="1200">
                          <a:solidFill>
                            <a:srgbClr val="333333"/>
                          </a:solidFill>
                          <a:effectLst/>
                          <a:latin typeface="inter-regular"/>
                        </a:rPr>
                        <a:t>2.2</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Froyo</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8</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6062307"/>
                  </a:ext>
                </a:extLst>
              </a:tr>
              <a:tr h="306674">
                <a:tc>
                  <a:txBody>
                    <a:bodyPr/>
                    <a:lstStyle/>
                    <a:p>
                      <a:pPr algn="just" fontAlgn="t"/>
                      <a:r>
                        <a:rPr lang="en-IN" sz="1200">
                          <a:solidFill>
                            <a:srgbClr val="333333"/>
                          </a:solidFill>
                          <a:effectLst/>
                          <a:latin typeface="inter-regular"/>
                        </a:rPr>
                        <a:t>2.3</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Gingerbread</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9 and 10</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7318948"/>
                  </a:ext>
                </a:extLst>
              </a:tr>
              <a:tr h="306674">
                <a:tc>
                  <a:txBody>
                    <a:bodyPr/>
                    <a:lstStyle/>
                    <a:p>
                      <a:pPr algn="just" fontAlgn="t"/>
                      <a:r>
                        <a:rPr lang="en-IN" sz="1200">
                          <a:solidFill>
                            <a:srgbClr val="333333"/>
                          </a:solidFill>
                          <a:effectLst/>
                          <a:latin typeface="inter-regular"/>
                        </a:rPr>
                        <a:t>3.1 and 3.3</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Honeycomb</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12 and 13</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64534146"/>
                  </a:ext>
                </a:extLst>
              </a:tr>
              <a:tr h="306674">
                <a:tc>
                  <a:txBody>
                    <a:bodyPr/>
                    <a:lstStyle/>
                    <a:p>
                      <a:pPr algn="just" fontAlgn="t"/>
                      <a:r>
                        <a:rPr lang="en-IN" sz="1200">
                          <a:solidFill>
                            <a:srgbClr val="333333"/>
                          </a:solidFill>
                          <a:effectLst/>
                          <a:latin typeface="inter-regular"/>
                        </a:rPr>
                        <a:t>4.0</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Ice Cream Sandwitch</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15</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15164079"/>
                  </a:ext>
                </a:extLst>
              </a:tr>
              <a:tr h="306674">
                <a:tc>
                  <a:txBody>
                    <a:bodyPr/>
                    <a:lstStyle/>
                    <a:p>
                      <a:pPr algn="just" fontAlgn="t"/>
                      <a:r>
                        <a:rPr lang="en-IN" sz="1200">
                          <a:solidFill>
                            <a:srgbClr val="333333"/>
                          </a:solidFill>
                          <a:effectLst/>
                          <a:latin typeface="inter-regular"/>
                        </a:rPr>
                        <a:t>4.1, 4.2 and 4.3</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Jelly Bean</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16, 17 and 18</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3009287"/>
                  </a:ext>
                </a:extLst>
              </a:tr>
              <a:tr h="306674">
                <a:tc>
                  <a:txBody>
                    <a:bodyPr/>
                    <a:lstStyle/>
                    <a:p>
                      <a:pPr algn="just" fontAlgn="t"/>
                      <a:r>
                        <a:rPr lang="en-IN" sz="1200">
                          <a:solidFill>
                            <a:srgbClr val="333333"/>
                          </a:solidFill>
                          <a:effectLst/>
                          <a:latin typeface="inter-regular"/>
                        </a:rPr>
                        <a:t>4.4</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KitKat</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19</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9764185"/>
                  </a:ext>
                </a:extLst>
              </a:tr>
              <a:tr h="306674">
                <a:tc>
                  <a:txBody>
                    <a:bodyPr/>
                    <a:lstStyle/>
                    <a:p>
                      <a:pPr algn="just" fontAlgn="t"/>
                      <a:r>
                        <a:rPr lang="en-IN" sz="1200">
                          <a:solidFill>
                            <a:srgbClr val="333333"/>
                          </a:solidFill>
                          <a:effectLst/>
                          <a:latin typeface="inter-regular"/>
                        </a:rPr>
                        <a:t>5.0</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Lollipop</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21</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63211982"/>
                  </a:ext>
                </a:extLst>
              </a:tr>
              <a:tr h="306674">
                <a:tc>
                  <a:txBody>
                    <a:bodyPr/>
                    <a:lstStyle/>
                    <a:p>
                      <a:pPr algn="just" fontAlgn="t"/>
                      <a:r>
                        <a:rPr lang="en-IN" sz="1200">
                          <a:solidFill>
                            <a:srgbClr val="333333"/>
                          </a:solidFill>
                          <a:effectLst/>
                          <a:latin typeface="inter-regular"/>
                        </a:rPr>
                        <a:t>6.0</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Marshmallow</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23</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20951030"/>
                  </a:ext>
                </a:extLst>
              </a:tr>
              <a:tr h="306674">
                <a:tc>
                  <a:txBody>
                    <a:bodyPr/>
                    <a:lstStyle/>
                    <a:p>
                      <a:pPr algn="just" fontAlgn="t"/>
                      <a:r>
                        <a:rPr lang="en-IN" sz="1200">
                          <a:solidFill>
                            <a:srgbClr val="333333"/>
                          </a:solidFill>
                          <a:effectLst/>
                          <a:latin typeface="inter-regular"/>
                        </a:rPr>
                        <a:t>7.0</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Nougat</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24-25</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54655735"/>
                  </a:ext>
                </a:extLst>
              </a:tr>
              <a:tr h="306674">
                <a:tc>
                  <a:txBody>
                    <a:bodyPr/>
                    <a:lstStyle/>
                    <a:p>
                      <a:pPr algn="just" fontAlgn="t"/>
                      <a:r>
                        <a:rPr lang="en-IN" sz="1200">
                          <a:solidFill>
                            <a:srgbClr val="333333"/>
                          </a:solidFill>
                          <a:effectLst/>
                          <a:latin typeface="inter-regular"/>
                        </a:rPr>
                        <a:t>8.0</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Oreo</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26-27</a:t>
                      </a:r>
                    </a:p>
                  </a:txBody>
                  <a:tcPr marL="50664" marR="50664" marT="50664" marB="506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3913321"/>
                  </a:ext>
                </a:extLst>
              </a:tr>
            </a:tbl>
          </a:graphicData>
        </a:graphic>
      </p:graphicFrame>
    </p:spTree>
    <p:extLst>
      <p:ext uri="{BB962C8B-B14F-4D97-AF65-F5344CB8AC3E}">
        <p14:creationId xmlns:p14="http://schemas.microsoft.com/office/powerpoint/2010/main" val="343643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C20A-7D72-4F65-9AA7-E0DB9FC919C2}"/>
              </a:ext>
            </a:extLst>
          </p:cNvPr>
          <p:cNvSpPr>
            <a:spLocks noGrp="1"/>
          </p:cNvSpPr>
          <p:nvPr>
            <p:ph type="title"/>
          </p:nvPr>
        </p:nvSpPr>
        <p:spPr/>
        <p:txBody>
          <a:bodyPr/>
          <a:lstStyle/>
          <a:p>
            <a:r>
              <a:rPr lang="en-IN" dirty="0"/>
              <a:t>Android Core Building Blocks</a:t>
            </a:r>
          </a:p>
        </p:txBody>
      </p:sp>
      <p:pic>
        <p:nvPicPr>
          <p:cNvPr id="2050" name="Picture 2" descr="android components">
            <a:extLst>
              <a:ext uri="{FF2B5EF4-FFF2-40B4-BE49-F238E27FC236}">
                <a16:creationId xmlns:a16="http://schemas.microsoft.com/office/drawing/2014/main" id="{1F2EE571-D5D6-4563-813C-74D0C937DF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8347" y="2083634"/>
            <a:ext cx="6310859" cy="389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35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146</TotalTime>
  <Words>2205</Words>
  <Application>Microsoft Office PowerPoint</Application>
  <PresentationFormat>Widescreen</PresentationFormat>
  <Paragraphs>199</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erdana</vt:lpstr>
      <vt:lpstr>inter-bold</vt:lpstr>
      <vt:lpstr>inter-regular</vt:lpstr>
      <vt:lpstr>Rockwell</vt:lpstr>
      <vt:lpstr>Rockwell Condensed</vt:lpstr>
      <vt:lpstr>Times New Roman</vt:lpstr>
      <vt:lpstr>Wingdings</vt:lpstr>
      <vt:lpstr>Wood Type</vt:lpstr>
      <vt:lpstr>Mobile Application Development </vt:lpstr>
      <vt:lpstr>About Android  </vt:lpstr>
      <vt:lpstr>What is Android?</vt:lpstr>
      <vt:lpstr>Features of android</vt:lpstr>
      <vt:lpstr>Categories of android application</vt:lpstr>
      <vt:lpstr>History of android</vt:lpstr>
      <vt:lpstr>History of android</vt:lpstr>
      <vt:lpstr>Android Versions, Codename and API</vt:lpstr>
      <vt:lpstr>Android Core Building Blocks</vt:lpstr>
      <vt:lpstr>Android Core Building Blocks</vt:lpstr>
      <vt:lpstr>Android Core Building Blocks</vt:lpstr>
      <vt:lpstr>Android Core Building Blocks</vt:lpstr>
      <vt:lpstr>Android Emulator</vt:lpstr>
      <vt:lpstr>Install Android</vt:lpstr>
      <vt:lpstr>How to make android apps</vt:lpstr>
      <vt:lpstr>How to make android apps</vt:lpstr>
      <vt:lpstr>How to make android apps</vt:lpstr>
      <vt:lpstr>How to make android apps</vt:lpstr>
      <vt:lpstr>How to make android apps</vt:lpstr>
      <vt:lpstr>Anatomy of Android Application</vt:lpstr>
      <vt:lpstr>Anatomy of Android Application</vt:lpstr>
      <vt:lpstr>Anatomy of Android Application</vt:lpstr>
      <vt:lpstr>Following section will give a brief overview of the important application files.</vt:lpstr>
      <vt:lpstr>PowerPoint Presentation</vt:lpstr>
      <vt:lpstr>PowerPoint Presentation</vt:lpstr>
      <vt:lpstr>PowerPoint Presentation</vt:lpstr>
      <vt:lpstr>Running the Application</vt:lpstr>
      <vt:lpstr>Organize resource in Android Studio</vt:lpstr>
      <vt:lpstr>Directory &amp; Resource Type</vt:lpstr>
      <vt:lpstr>Directory &amp; Resource Type</vt:lpstr>
      <vt:lpstr>Directory &amp; Resource Type</vt:lpstr>
      <vt:lpstr>Directory &amp; Resource Type</vt:lpstr>
      <vt:lpstr>Accessing Resources</vt:lpstr>
      <vt:lpstr>Accessing Resources in Code</vt:lpstr>
      <vt:lpstr>PowerPoint Presentation</vt:lpstr>
      <vt:lpstr>PowerPoint Presentation</vt:lpstr>
      <vt:lpstr>Accessing Resources in XML</vt:lpstr>
      <vt:lpstr>PowerPoint Presentation</vt:lpstr>
      <vt:lpstr>Android - Activities</vt:lpstr>
      <vt:lpstr>Android -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dc:title>
  <dc:creator>Anil Kumar</dc:creator>
  <cp:lastModifiedBy>Anil Kumar</cp:lastModifiedBy>
  <cp:revision>3</cp:revision>
  <dcterms:created xsi:type="dcterms:W3CDTF">2022-04-19T04:54:05Z</dcterms:created>
  <dcterms:modified xsi:type="dcterms:W3CDTF">2022-04-19T07:20:07Z</dcterms:modified>
</cp:coreProperties>
</file>