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4" r:id="rId5"/>
    <p:sldId id="266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8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1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65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6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9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4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8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9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1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ED97-2A72-4DAC-A200-FC91137EA27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5465-FEDB-4F67-BCD3-2EC70B13D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85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49A-9ADE-4096-846C-5892E04B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r>
              <a:rPr lang="en-IN" sz="9600" dirty="0" err="1"/>
              <a:t>AtliQ</a:t>
            </a:r>
            <a:r>
              <a:rPr lang="en-IN" sz="9600" dirty="0"/>
              <a:t> Hospitality Analysis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4F93-9086-42C6-8BF7-B2E313B5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r"/>
            <a:r>
              <a:rPr lang="en-IN" sz="3600" dirty="0"/>
              <a:t>- By </a:t>
            </a:r>
            <a:r>
              <a:rPr lang="en-IN" sz="3600" dirty="0" err="1"/>
              <a:t>Akshay</a:t>
            </a:r>
            <a:r>
              <a:rPr lang="en-IN" sz="3600" dirty="0"/>
              <a:t> p </a:t>
            </a:r>
            <a:r>
              <a:rPr lang="en-IN" sz="3600" dirty="0" err="1"/>
              <a:t>p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7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827E-89AA-44C3-8B1C-A855F20A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15C8-4FA5-4572-A85F-79B6BC69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29" y="2097088"/>
            <a:ext cx="9905999" cy="4449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/>
              <a:t>Atliq</a:t>
            </a:r>
            <a:r>
              <a:rPr lang="en-US" sz="2000" dirty="0"/>
              <a:t> Grands owns multiple five-star hotels across India. They have been in the hospitality industry for the past 20 years.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Due to strategic moves from other competitors and ineffective decision-making in management, </a:t>
            </a:r>
            <a:r>
              <a:rPr lang="en-US" sz="2000" dirty="0" err="1"/>
              <a:t>Atliq</a:t>
            </a:r>
            <a:r>
              <a:rPr lang="en-US" sz="2000" dirty="0"/>
              <a:t> Grands are losing its market share and revenue in the luxury/business hotels category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As a strategic move, the managing director of </a:t>
            </a:r>
            <a:r>
              <a:rPr lang="en-US" sz="2000" dirty="0" err="1"/>
              <a:t>Atliq</a:t>
            </a:r>
            <a:r>
              <a:rPr lang="en-US" sz="2000" dirty="0"/>
              <a:t> Grands wanted to incorporate “Business and Data Intelligence” in order to regain their market share and revenue.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463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5F23-6CFA-4696-8727-A6E69047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FEC2F-8EBF-48A2-8A3B-BB3C47472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29610"/>
          </a:xfrm>
        </p:spPr>
        <p:txBody>
          <a:bodyPr>
            <a:noAutofit/>
          </a:bodyPr>
          <a:lstStyle/>
          <a:p>
            <a:r>
              <a:rPr lang="en-US" sz="1600" b="1" dirty="0" err="1"/>
              <a:t>dim_hotels</a:t>
            </a:r>
            <a:r>
              <a:rPr lang="en-US" sz="1600" b="1" dirty="0"/>
              <a:t> Dataset </a:t>
            </a:r>
          </a:p>
          <a:p>
            <a:r>
              <a:rPr lang="en-US" sz="1400" dirty="0"/>
              <a:t> </a:t>
            </a:r>
            <a:r>
              <a:rPr lang="en-US" sz="1500" dirty="0" err="1"/>
              <a:t>property_id</a:t>
            </a:r>
            <a:r>
              <a:rPr lang="en-US" sz="1500" dirty="0"/>
              <a:t>: This column represents the Unique ID for each of the hotels.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property_name</a:t>
            </a:r>
            <a:r>
              <a:rPr lang="en-US" sz="1500" dirty="0"/>
              <a:t>: This column represents the name of each hotel.</a:t>
            </a:r>
          </a:p>
          <a:p>
            <a:r>
              <a:rPr lang="en-US" sz="1500" dirty="0"/>
              <a:t> category: This column determines which class[Luxury, Business] a particular hotel/property belongs to. </a:t>
            </a:r>
          </a:p>
          <a:p>
            <a:r>
              <a:rPr lang="en-US" sz="1500" dirty="0"/>
              <a:t> city: This column represents where the particular hotel/property resides in.</a:t>
            </a:r>
            <a:endParaRPr lang="en-IN" sz="15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59B581-D920-4A9A-9242-1F9A1103F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4518" y="2249486"/>
            <a:ext cx="4878389" cy="3541714"/>
          </a:xfrm>
        </p:spPr>
        <p:txBody>
          <a:bodyPr>
            <a:normAutofit/>
          </a:bodyPr>
          <a:lstStyle/>
          <a:p>
            <a:r>
              <a:rPr lang="en-IN" sz="1500" b="1" dirty="0" err="1"/>
              <a:t>dimdate</a:t>
            </a:r>
            <a:r>
              <a:rPr lang="en-IN" sz="1500" b="1" dirty="0"/>
              <a:t> Dataset</a:t>
            </a:r>
          </a:p>
          <a:p>
            <a:r>
              <a:rPr lang="en-IN" sz="1500" dirty="0"/>
              <a:t>Date-</a:t>
            </a:r>
            <a:r>
              <a:rPr lang="en-US" sz="1500" dirty="0"/>
              <a:t>This column represents the dates present in May, June and July.</a:t>
            </a:r>
            <a:endParaRPr lang="en-IN" sz="1500" dirty="0"/>
          </a:p>
          <a:p>
            <a:r>
              <a:rPr lang="en-IN" sz="1500" dirty="0" err="1"/>
              <a:t>Mmm</a:t>
            </a:r>
            <a:r>
              <a:rPr lang="en-IN" sz="1500" dirty="0"/>
              <a:t> </a:t>
            </a:r>
            <a:r>
              <a:rPr lang="en-IN" sz="1500" dirty="0" err="1"/>
              <a:t>yy</a:t>
            </a:r>
            <a:r>
              <a:rPr lang="en-IN" sz="1500" dirty="0"/>
              <a:t>-</a:t>
            </a:r>
            <a:r>
              <a:rPr lang="en-US" sz="1500" dirty="0"/>
              <a:t>This column represents the date in the format of mmm </a:t>
            </a:r>
            <a:r>
              <a:rPr lang="en-US" sz="1500" dirty="0" err="1"/>
              <a:t>yy</a:t>
            </a:r>
            <a:r>
              <a:rPr lang="en-US" sz="1500" dirty="0"/>
              <a:t> (</a:t>
            </a:r>
            <a:r>
              <a:rPr lang="en-US" sz="1500" dirty="0" err="1"/>
              <a:t>monthname</a:t>
            </a:r>
            <a:r>
              <a:rPr lang="en-US" sz="1500" dirty="0"/>
              <a:t> year).</a:t>
            </a:r>
            <a:endParaRPr lang="en-IN" sz="1500" dirty="0"/>
          </a:p>
          <a:p>
            <a:r>
              <a:rPr lang="en-IN" sz="1500" dirty="0"/>
              <a:t>Week no - </a:t>
            </a:r>
            <a:r>
              <a:rPr lang="en-US" sz="1500" dirty="0"/>
              <a:t>This column represents the unique week number for that particular date.</a:t>
            </a:r>
            <a:endParaRPr lang="en-IN" sz="1500" dirty="0"/>
          </a:p>
          <a:p>
            <a:r>
              <a:rPr lang="en-IN" sz="1500" dirty="0" err="1"/>
              <a:t>Day_type</a:t>
            </a:r>
            <a:r>
              <a:rPr lang="en-IN" sz="1500" dirty="0"/>
              <a:t> - </a:t>
            </a:r>
            <a:r>
              <a:rPr lang="en-US" sz="1500" dirty="0"/>
              <a:t>This column represents whether the given day is Weekend or </a:t>
            </a:r>
            <a:r>
              <a:rPr lang="en-US" sz="1500" dirty="0" err="1"/>
              <a:t>Weekeday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5342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5F23-6CFA-4696-8727-A6E69047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7273"/>
          </a:xfrm>
        </p:spPr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A9DF-6C6D-4DBF-8E25-4E91DF14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9" y="1809871"/>
            <a:ext cx="4878389" cy="5048127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dim_rooms</a:t>
            </a:r>
            <a:r>
              <a:rPr lang="en-US" sz="1600" b="1" dirty="0"/>
              <a:t> Dataset </a:t>
            </a:r>
          </a:p>
          <a:p>
            <a:r>
              <a:rPr lang="en-US" sz="1500" b="1" dirty="0"/>
              <a:t> </a:t>
            </a:r>
            <a:r>
              <a:rPr lang="en-US" sz="1500" b="1" dirty="0" err="1"/>
              <a:t>room_id</a:t>
            </a:r>
            <a:r>
              <a:rPr lang="en-US" sz="1500" b="1" dirty="0"/>
              <a:t>: This column represents the type of room[RT1, RT2, RT3, RT4] in a hotel.</a:t>
            </a:r>
          </a:p>
          <a:p>
            <a:r>
              <a:rPr lang="en-US" sz="1500" b="1" dirty="0"/>
              <a:t> </a:t>
            </a:r>
            <a:r>
              <a:rPr lang="en-US" sz="1500" b="1" dirty="0" err="1"/>
              <a:t>room_class</a:t>
            </a:r>
            <a:r>
              <a:rPr lang="en-US" sz="1500" b="1" dirty="0"/>
              <a:t>: This column represents to which class[Standard, Elite, Premium, Presidential] particular room type belongs</a:t>
            </a:r>
            <a:r>
              <a:rPr lang="en-US" sz="1600" b="1" dirty="0"/>
              <a:t>.</a:t>
            </a:r>
          </a:p>
          <a:p>
            <a:r>
              <a:rPr lang="en-US" sz="1600" b="1" dirty="0" err="1"/>
              <a:t>fact_aggregated_bookings</a:t>
            </a:r>
            <a:r>
              <a:rPr lang="en-US" sz="1600" b="1" dirty="0"/>
              <a:t> Dataset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property_id</a:t>
            </a:r>
            <a:r>
              <a:rPr lang="en-US" sz="1500" dirty="0"/>
              <a:t>: This column represents the Unique ID for each of the hotels.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check_in_date</a:t>
            </a:r>
            <a:r>
              <a:rPr lang="en-US" sz="1500" dirty="0"/>
              <a:t>: This column represents all the </a:t>
            </a:r>
            <a:r>
              <a:rPr lang="en-US" sz="1500" dirty="0" err="1"/>
              <a:t>check_in_dates</a:t>
            </a:r>
            <a:r>
              <a:rPr lang="en-US" sz="1500" dirty="0"/>
              <a:t> of the customers.</a:t>
            </a:r>
          </a:p>
          <a:p>
            <a:r>
              <a:rPr lang="en-US" sz="1500" dirty="0" err="1"/>
              <a:t>room_category</a:t>
            </a:r>
            <a:r>
              <a:rPr lang="en-US" sz="1500" dirty="0"/>
              <a:t>: This column represents the type of room[RT1, RT2, RT3, RT4] in a hotel.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FEC2F-8EBF-48A2-8A3B-BB3C47472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75790"/>
            <a:ext cx="4875211" cy="5082209"/>
          </a:xfrm>
        </p:spPr>
        <p:txBody>
          <a:bodyPr>
            <a:noAutofit/>
          </a:bodyPr>
          <a:lstStyle/>
          <a:p>
            <a:r>
              <a:rPr lang="en-US" sz="1400" dirty="0"/>
              <a:t> </a:t>
            </a:r>
            <a:r>
              <a:rPr lang="en-US" sz="1500" dirty="0" err="1"/>
              <a:t>successful_bookings</a:t>
            </a:r>
            <a:r>
              <a:rPr lang="en-US" sz="1500" dirty="0"/>
              <a:t>: This column represents all the successful room bookings that happen for a particular room type in that hotel on that particular date.</a:t>
            </a:r>
          </a:p>
          <a:p>
            <a:r>
              <a:rPr lang="en-US" sz="1500" dirty="0"/>
              <a:t> capacity: This column represents the maximum count of rooms available for a particular room type in that hotel on that particular date.</a:t>
            </a:r>
          </a:p>
          <a:p>
            <a:r>
              <a:rPr lang="en-US" sz="1600" b="1" dirty="0" err="1"/>
              <a:t>fact_bookings</a:t>
            </a:r>
            <a:r>
              <a:rPr lang="en-US" sz="1600" b="1" dirty="0"/>
              <a:t> Dataset </a:t>
            </a:r>
          </a:p>
          <a:p>
            <a:r>
              <a:rPr lang="en-US" sz="1400" b="1" dirty="0"/>
              <a:t> </a:t>
            </a:r>
            <a:r>
              <a:rPr lang="en-US" sz="1500" b="1" dirty="0" err="1"/>
              <a:t>booking_id</a:t>
            </a:r>
            <a:r>
              <a:rPr lang="en-US" sz="1500" b="1" dirty="0"/>
              <a:t>: This column represents the Unique Booking ID for each customer when they booked their rooms.</a:t>
            </a:r>
          </a:p>
          <a:p>
            <a:r>
              <a:rPr lang="en-US" sz="1500" b="1" dirty="0"/>
              <a:t> </a:t>
            </a:r>
            <a:r>
              <a:rPr lang="en-US" sz="1500" b="1" dirty="0" err="1"/>
              <a:t>property_id</a:t>
            </a:r>
            <a:r>
              <a:rPr lang="en-US" sz="1500" b="1" dirty="0"/>
              <a:t>: This column represents the Unique ID for each of the hotels.</a:t>
            </a:r>
          </a:p>
          <a:p>
            <a:r>
              <a:rPr lang="en-US" sz="1500" b="1" dirty="0"/>
              <a:t> </a:t>
            </a:r>
            <a:r>
              <a:rPr lang="en-US" sz="1500" b="1" dirty="0" err="1"/>
              <a:t>booking_date</a:t>
            </a:r>
            <a:r>
              <a:rPr lang="en-US" sz="1500" b="1" dirty="0"/>
              <a:t>: This column represents the date on which the customer booked their rooms.</a:t>
            </a:r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603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644B-9A5A-416D-93C3-1CD5DF6C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F151-002A-40CE-B872-BDC044438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334194"/>
          </a:xfrm>
        </p:spPr>
        <p:txBody>
          <a:bodyPr>
            <a:normAutofit/>
          </a:bodyPr>
          <a:lstStyle/>
          <a:p>
            <a:r>
              <a:rPr lang="en-US" sz="1500" dirty="0"/>
              <a:t>. </a:t>
            </a:r>
            <a:r>
              <a:rPr lang="en-US" sz="1500" dirty="0" err="1"/>
              <a:t>check_in_date</a:t>
            </a:r>
            <a:r>
              <a:rPr lang="en-US" sz="1500" dirty="0"/>
              <a:t>: This column represents the date on which the customer check-in(entered) at the hotel.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check_out_date</a:t>
            </a:r>
            <a:r>
              <a:rPr lang="en-US" sz="1500" dirty="0"/>
              <a:t>: This column represents the date on which the customer check-out(left) of the hotel.</a:t>
            </a:r>
          </a:p>
          <a:p>
            <a:r>
              <a:rPr lang="en-US" sz="1500" dirty="0" err="1"/>
              <a:t>no_guests</a:t>
            </a:r>
            <a:r>
              <a:rPr lang="en-US" sz="1500" dirty="0"/>
              <a:t>: This column represents the number of guests who stayed in a particular room in that hotel.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room_category</a:t>
            </a:r>
            <a:r>
              <a:rPr lang="en-US" sz="1500" dirty="0"/>
              <a:t>: This column represents the type of room[RT1, RT2, RT3, RT4] in a hotel.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booking_platform</a:t>
            </a:r>
            <a:r>
              <a:rPr lang="en-US" sz="1500" dirty="0"/>
              <a:t>: This column represents in which way the customer booked his room.</a:t>
            </a:r>
          </a:p>
          <a:p>
            <a:r>
              <a:rPr lang="en-US" sz="1500" dirty="0" err="1"/>
              <a:t>ratings_given</a:t>
            </a:r>
            <a:r>
              <a:rPr lang="en-US" sz="1500" dirty="0"/>
              <a:t>: This column represents the ratings given by the customer for hotel services.</a:t>
            </a:r>
            <a:endParaRPr lang="en-IN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07EF-B5B8-45F8-B27B-BC99A35F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34193"/>
          </a:xfrm>
        </p:spPr>
        <p:txBody>
          <a:bodyPr>
            <a:normAutofit/>
          </a:bodyPr>
          <a:lstStyle/>
          <a:p>
            <a:r>
              <a:rPr lang="en-US" sz="1500" dirty="0" err="1"/>
              <a:t>booking_status</a:t>
            </a:r>
            <a:r>
              <a:rPr lang="en-US" sz="1500" dirty="0"/>
              <a:t>: This column represents whether the customer cancelled his booking[Cancelled], successfully stayed in the hotel[Checked Out] or booked his room but not stayed in the hotel[No show].</a:t>
            </a:r>
          </a:p>
          <a:p>
            <a:r>
              <a:rPr lang="en-US" sz="1500" dirty="0" err="1"/>
              <a:t>revenue_generated</a:t>
            </a:r>
            <a:r>
              <a:rPr lang="en-US" sz="1500" dirty="0"/>
              <a:t>: This column represents the amount of money generated by the hotel from a particular customer.</a:t>
            </a:r>
          </a:p>
          <a:p>
            <a:r>
              <a:rPr lang="en-US" sz="1500" dirty="0" err="1"/>
              <a:t>revenue_realized</a:t>
            </a:r>
            <a:r>
              <a:rPr lang="en-US" sz="1500" dirty="0"/>
              <a:t>: This column represents the final amount of money that goes to the hotel based on booking status. If the booking status is cancelled, then 40% of the revenue generated is deducted and the remaining is refunded to the customer. If the booking status is Checked Out/No show, then full revenue generated will goes to hotels.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8823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C05D-BD0C-42BC-A3B6-1FDECBB7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C2AA-9FFC-4C00-BB16-E2FD86BB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Total Booking : </a:t>
            </a:r>
            <a:r>
              <a:rPr lang="en-US" dirty="0"/>
              <a:t>The total number of bookings.</a:t>
            </a:r>
            <a:endParaRPr lang="en-IN" dirty="0"/>
          </a:p>
          <a:p>
            <a:r>
              <a:rPr lang="en-IN" dirty="0"/>
              <a:t>Total Capacity : </a:t>
            </a:r>
            <a:r>
              <a:rPr lang="en-US" dirty="0"/>
              <a:t>The total number of guests for all bookings.</a:t>
            </a:r>
            <a:endParaRPr lang="en-IN" dirty="0"/>
          </a:p>
          <a:p>
            <a:r>
              <a:rPr lang="en-IN" dirty="0"/>
              <a:t>Revenue : </a:t>
            </a:r>
            <a:r>
              <a:rPr lang="en-US" dirty="0"/>
              <a:t>The total revenue generated.</a:t>
            </a:r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 Rating : </a:t>
            </a:r>
            <a:r>
              <a:rPr lang="en-US" dirty="0"/>
              <a:t>The average rating given by guests.</a:t>
            </a:r>
            <a:endParaRPr lang="en-IN" dirty="0"/>
          </a:p>
          <a:p>
            <a:r>
              <a:rPr lang="en-IN" dirty="0"/>
              <a:t>Occupancy % : </a:t>
            </a:r>
            <a:r>
              <a:rPr lang="en-US" dirty="0"/>
              <a:t>The percentage of rooms occupied (considering only checked-out bookings).</a:t>
            </a:r>
            <a:endParaRPr lang="en-IN" dirty="0"/>
          </a:p>
          <a:p>
            <a:r>
              <a:rPr lang="en-IN" dirty="0"/>
              <a:t>Cancellation rate : </a:t>
            </a:r>
            <a:r>
              <a:rPr lang="en-US" dirty="0"/>
              <a:t>The percentage of bookings that were cancelled.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2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257E1-E275-4DD2-8A11-1EBC75F5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40" y="618733"/>
            <a:ext cx="9812119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8C00B-6986-4800-9850-13FC4A75686B}"/>
              </a:ext>
            </a:extLst>
          </p:cNvPr>
          <p:cNvSpPr txBox="1"/>
          <p:nvPr/>
        </p:nvSpPr>
        <p:spPr>
          <a:xfrm>
            <a:off x="530088" y="2754869"/>
            <a:ext cx="10018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0789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</TotalTime>
  <Words>783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AtliQ Hospitality Analysis</vt:lpstr>
      <vt:lpstr>Introduction </vt:lpstr>
      <vt:lpstr>Data </vt:lpstr>
      <vt:lpstr>Data </vt:lpstr>
      <vt:lpstr>Data </vt:lpstr>
      <vt:lpstr>KPI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</dc:title>
  <dc:creator>yathul lal</dc:creator>
  <cp:lastModifiedBy>yathul lal</cp:lastModifiedBy>
  <cp:revision>5</cp:revision>
  <dcterms:created xsi:type="dcterms:W3CDTF">2024-07-31T15:35:02Z</dcterms:created>
  <dcterms:modified xsi:type="dcterms:W3CDTF">2024-08-05T16:28:07Z</dcterms:modified>
</cp:coreProperties>
</file>