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64" r:id="rId5"/>
    <p:sldId id="263" r:id="rId6"/>
    <p:sldId id="261" r:id="rId7"/>
    <p:sldId id="265"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7" autoAdjust="0"/>
    <p:restoredTop sz="94660"/>
  </p:normalViewPr>
  <p:slideViewPr>
    <p:cSldViewPr snapToGrid="0">
      <p:cViewPr varScale="1">
        <p:scale>
          <a:sx n="82" d="100"/>
          <a:sy n="82" d="100"/>
        </p:scale>
        <p:origin x="9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CEAED97-2A72-4DAC-A200-FC91137EA270}" type="datetimeFigureOut">
              <a:rPr lang="en-IN" smtClean="0"/>
              <a:t>05-08-2024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880B5465-FEDB-4F67-BCD3-2EC70B13D731}" type="slidenum">
              <a:rPr lang="en-IN" smtClean="0"/>
              <a:t>‹#›</a:t>
            </a:fld>
            <a:endParaRPr lang="en-IN"/>
          </a:p>
        </p:txBody>
      </p:sp>
    </p:spTree>
    <p:extLst>
      <p:ext uri="{BB962C8B-B14F-4D97-AF65-F5344CB8AC3E}">
        <p14:creationId xmlns:p14="http://schemas.microsoft.com/office/powerpoint/2010/main" val="2421202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EAED97-2A72-4DAC-A200-FC91137EA270}"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0B5465-FEDB-4F67-BCD3-2EC70B13D731}" type="slidenum">
              <a:rPr lang="en-IN" smtClean="0"/>
              <a:t>‹#›</a:t>
            </a:fld>
            <a:endParaRPr lang="en-IN"/>
          </a:p>
        </p:txBody>
      </p:sp>
    </p:spTree>
    <p:extLst>
      <p:ext uri="{BB962C8B-B14F-4D97-AF65-F5344CB8AC3E}">
        <p14:creationId xmlns:p14="http://schemas.microsoft.com/office/powerpoint/2010/main" val="2179228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EAED97-2A72-4DAC-A200-FC91137EA270}"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0B5465-FEDB-4F67-BCD3-2EC70B13D731}" type="slidenum">
              <a:rPr lang="en-IN" smtClean="0"/>
              <a:t>‹#›</a:t>
            </a:fld>
            <a:endParaRPr lang="en-IN"/>
          </a:p>
        </p:txBody>
      </p:sp>
    </p:spTree>
    <p:extLst>
      <p:ext uri="{BB962C8B-B14F-4D97-AF65-F5344CB8AC3E}">
        <p14:creationId xmlns:p14="http://schemas.microsoft.com/office/powerpoint/2010/main" val="1046101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EAED97-2A72-4DAC-A200-FC91137EA270}"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0B5465-FEDB-4F67-BCD3-2EC70B13D731}"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93958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EAED97-2A72-4DAC-A200-FC91137EA270}"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0B5465-FEDB-4F67-BCD3-2EC70B13D731}" type="slidenum">
              <a:rPr lang="en-IN" smtClean="0"/>
              <a:t>‹#›</a:t>
            </a:fld>
            <a:endParaRPr lang="en-IN"/>
          </a:p>
        </p:txBody>
      </p:sp>
    </p:spTree>
    <p:extLst>
      <p:ext uri="{BB962C8B-B14F-4D97-AF65-F5344CB8AC3E}">
        <p14:creationId xmlns:p14="http://schemas.microsoft.com/office/powerpoint/2010/main" val="613499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EAED97-2A72-4DAC-A200-FC91137EA270}" type="datetimeFigureOut">
              <a:rPr lang="en-IN" smtClean="0"/>
              <a:t>05-08-2024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0B5465-FEDB-4F67-BCD3-2EC70B13D731}" type="slidenum">
              <a:rPr lang="en-IN" smtClean="0"/>
              <a:t>‹#›</a:t>
            </a:fld>
            <a:endParaRPr lang="en-IN"/>
          </a:p>
        </p:txBody>
      </p:sp>
    </p:spTree>
    <p:extLst>
      <p:ext uri="{BB962C8B-B14F-4D97-AF65-F5344CB8AC3E}">
        <p14:creationId xmlns:p14="http://schemas.microsoft.com/office/powerpoint/2010/main" val="3221013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EAED97-2A72-4DAC-A200-FC91137EA270}" type="datetimeFigureOut">
              <a:rPr lang="en-IN" smtClean="0"/>
              <a:t>05-08-2024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0B5465-FEDB-4F67-BCD3-2EC70B13D731}" type="slidenum">
              <a:rPr lang="en-IN" smtClean="0"/>
              <a:t>‹#›</a:t>
            </a:fld>
            <a:endParaRPr lang="en-IN"/>
          </a:p>
        </p:txBody>
      </p:sp>
    </p:spTree>
    <p:extLst>
      <p:ext uri="{BB962C8B-B14F-4D97-AF65-F5344CB8AC3E}">
        <p14:creationId xmlns:p14="http://schemas.microsoft.com/office/powerpoint/2010/main" val="3089375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EAED97-2A72-4DAC-A200-FC91137EA27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0B5465-FEDB-4F67-BCD3-2EC70B13D731}" type="slidenum">
              <a:rPr lang="en-IN" smtClean="0"/>
              <a:t>‹#›</a:t>
            </a:fld>
            <a:endParaRPr lang="en-IN"/>
          </a:p>
        </p:txBody>
      </p:sp>
    </p:spTree>
    <p:extLst>
      <p:ext uri="{BB962C8B-B14F-4D97-AF65-F5344CB8AC3E}">
        <p14:creationId xmlns:p14="http://schemas.microsoft.com/office/powerpoint/2010/main" val="4291310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EAED97-2A72-4DAC-A200-FC91137EA27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0B5465-FEDB-4F67-BCD3-2EC70B13D731}" type="slidenum">
              <a:rPr lang="en-IN" smtClean="0"/>
              <a:t>‹#›</a:t>
            </a:fld>
            <a:endParaRPr lang="en-IN"/>
          </a:p>
        </p:txBody>
      </p:sp>
    </p:spTree>
    <p:extLst>
      <p:ext uri="{BB962C8B-B14F-4D97-AF65-F5344CB8AC3E}">
        <p14:creationId xmlns:p14="http://schemas.microsoft.com/office/powerpoint/2010/main" val="43711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EAED97-2A72-4DAC-A200-FC91137EA27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0B5465-FEDB-4F67-BCD3-2EC70B13D731}" type="slidenum">
              <a:rPr lang="en-IN" smtClean="0"/>
              <a:t>‹#›</a:t>
            </a:fld>
            <a:endParaRPr lang="en-IN"/>
          </a:p>
        </p:txBody>
      </p:sp>
    </p:spTree>
    <p:extLst>
      <p:ext uri="{BB962C8B-B14F-4D97-AF65-F5344CB8AC3E}">
        <p14:creationId xmlns:p14="http://schemas.microsoft.com/office/powerpoint/2010/main" val="2291012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EAED97-2A72-4DAC-A200-FC91137EA270}"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0B5465-FEDB-4F67-BCD3-2EC70B13D731}" type="slidenum">
              <a:rPr lang="en-IN" smtClean="0"/>
              <a:t>‹#›</a:t>
            </a:fld>
            <a:endParaRPr lang="en-IN"/>
          </a:p>
        </p:txBody>
      </p:sp>
    </p:spTree>
    <p:extLst>
      <p:ext uri="{BB962C8B-B14F-4D97-AF65-F5344CB8AC3E}">
        <p14:creationId xmlns:p14="http://schemas.microsoft.com/office/powerpoint/2010/main" val="2578012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EAED97-2A72-4DAC-A200-FC91137EA270}"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0B5465-FEDB-4F67-BCD3-2EC70B13D731}" type="slidenum">
              <a:rPr lang="en-IN" smtClean="0"/>
              <a:t>‹#›</a:t>
            </a:fld>
            <a:endParaRPr lang="en-IN"/>
          </a:p>
        </p:txBody>
      </p:sp>
    </p:spTree>
    <p:extLst>
      <p:ext uri="{BB962C8B-B14F-4D97-AF65-F5344CB8AC3E}">
        <p14:creationId xmlns:p14="http://schemas.microsoft.com/office/powerpoint/2010/main" val="17059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EAED97-2A72-4DAC-A200-FC91137EA270}" type="datetimeFigureOut">
              <a:rPr lang="en-IN" smtClean="0"/>
              <a:t>05-08-2024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0B5465-FEDB-4F67-BCD3-2EC70B13D731}" type="slidenum">
              <a:rPr lang="en-IN" smtClean="0"/>
              <a:t>‹#›</a:t>
            </a:fld>
            <a:endParaRPr lang="en-IN"/>
          </a:p>
        </p:txBody>
      </p:sp>
    </p:spTree>
    <p:extLst>
      <p:ext uri="{BB962C8B-B14F-4D97-AF65-F5344CB8AC3E}">
        <p14:creationId xmlns:p14="http://schemas.microsoft.com/office/powerpoint/2010/main" val="2151926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EAED97-2A72-4DAC-A200-FC91137EA270}" type="datetimeFigureOut">
              <a:rPr lang="en-IN" smtClean="0"/>
              <a:t>05-08-2024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0B5465-FEDB-4F67-BCD3-2EC70B13D731}" type="slidenum">
              <a:rPr lang="en-IN" smtClean="0"/>
              <a:t>‹#›</a:t>
            </a:fld>
            <a:endParaRPr lang="en-IN"/>
          </a:p>
        </p:txBody>
      </p:sp>
    </p:spTree>
    <p:extLst>
      <p:ext uri="{BB962C8B-B14F-4D97-AF65-F5344CB8AC3E}">
        <p14:creationId xmlns:p14="http://schemas.microsoft.com/office/powerpoint/2010/main" val="3216358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EAED97-2A72-4DAC-A200-FC91137EA270}" type="datetimeFigureOut">
              <a:rPr lang="en-IN" smtClean="0"/>
              <a:t>05-08-2024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0B5465-FEDB-4F67-BCD3-2EC70B13D731}" type="slidenum">
              <a:rPr lang="en-IN" smtClean="0"/>
              <a:t>‹#›</a:t>
            </a:fld>
            <a:endParaRPr lang="en-IN"/>
          </a:p>
        </p:txBody>
      </p:sp>
    </p:spTree>
    <p:extLst>
      <p:ext uri="{BB962C8B-B14F-4D97-AF65-F5344CB8AC3E}">
        <p14:creationId xmlns:p14="http://schemas.microsoft.com/office/powerpoint/2010/main" val="2467189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EAED97-2A72-4DAC-A200-FC91137EA270}"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0B5465-FEDB-4F67-BCD3-2EC70B13D731}" type="slidenum">
              <a:rPr lang="en-IN" smtClean="0"/>
              <a:t>‹#›</a:t>
            </a:fld>
            <a:endParaRPr lang="en-IN"/>
          </a:p>
        </p:txBody>
      </p:sp>
    </p:spTree>
    <p:extLst>
      <p:ext uri="{BB962C8B-B14F-4D97-AF65-F5344CB8AC3E}">
        <p14:creationId xmlns:p14="http://schemas.microsoft.com/office/powerpoint/2010/main" val="447975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EAED97-2A72-4DAC-A200-FC91137EA270}"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0B5465-FEDB-4F67-BCD3-2EC70B13D731}" type="slidenum">
              <a:rPr lang="en-IN" smtClean="0"/>
              <a:t>‹#›</a:t>
            </a:fld>
            <a:endParaRPr lang="en-IN"/>
          </a:p>
        </p:txBody>
      </p:sp>
    </p:spTree>
    <p:extLst>
      <p:ext uri="{BB962C8B-B14F-4D97-AF65-F5344CB8AC3E}">
        <p14:creationId xmlns:p14="http://schemas.microsoft.com/office/powerpoint/2010/main" val="3496781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CEAED97-2A72-4DAC-A200-FC91137EA270}" type="datetimeFigureOut">
              <a:rPr lang="en-IN" smtClean="0"/>
              <a:t>05-08-2024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80B5465-FEDB-4F67-BCD3-2EC70B13D731}" type="slidenum">
              <a:rPr lang="en-IN" smtClean="0"/>
              <a:t>‹#›</a:t>
            </a:fld>
            <a:endParaRPr lang="en-IN"/>
          </a:p>
        </p:txBody>
      </p:sp>
    </p:spTree>
    <p:extLst>
      <p:ext uri="{BB962C8B-B14F-4D97-AF65-F5344CB8AC3E}">
        <p14:creationId xmlns:p14="http://schemas.microsoft.com/office/powerpoint/2010/main" val="3929363158"/>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749A-9ADE-4096-846C-5892E04B31DF}"/>
              </a:ext>
            </a:extLst>
          </p:cNvPr>
          <p:cNvSpPr>
            <a:spLocks noGrp="1"/>
          </p:cNvSpPr>
          <p:nvPr>
            <p:ph type="ctrTitle"/>
          </p:nvPr>
        </p:nvSpPr>
        <p:spPr>
          <a:xfrm>
            <a:off x="1285241" y="1008993"/>
            <a:ext cx="9231410" cy="3542045"/>
          </a:xfrm>
        </p:spPr>
        <p:txBody>
          <a:bodyPr anchor="b">
            <a:normAutofit/>
          </a:bodyPr>
          <a:lstStyle/>
          <a:p>
            <a:r>
              <a:rPr lang="en-IN" sz="9600" dirty="0"/>
              <a:t>FIFA World Cup Analysis </a:t>
            </a:r>
            <a:endParaRPr lang="en-IN" sz="11500" dirty="0"/>
          </a:p>
        </p:txBody>
      </p:sp>
      <p:sp>
        <p:nvSpPr>
          <p:cNvPr id="3" name="Subtitle 2">
            <a:extLst>
              <a:ext uri="{FF2B5EF4-FFF2-40B4-BE49-F238E27FC236}">
                <a16:creationId xmlns:a16="http://schemas.microsoft.com/office/drawing/2014/main" id="{26C04F93-9086-42C6-8BF7-B2E313B5D0E3}"/>
              </a:ext>
            </a:extLst>
          </p:cNvPr>
          <p:cNvSpPr>
            <a:spLocks noGrp="1"/>
          </p:cNvSpPr>
          <p:nvPr>
            <p:ph type="subTitle" idx="1"/>
          </p:nvPr>
        </p:nvSpPr>
        <p:spPr>
          <a:xfrm>
            <a:off x="1285241" y="4582814"/>
            <a:ext cx="7132335" cy="1312657"/>
          </a:xfrm>
        </p:spPr>
        <p:txBody>
          <a:bodyPr anchor="t">
            <a:normAutofit/>
          </a:bodyPr>
          <a:lstStyle/>
          <a:p>
            <a:pPr algn="r"/>
            <a:r>
              <a:rPr lang="en-IN" sz="3600" dirty="0"/>
              <a:t>- By </a:t>
            </a:r>
            <a:r>
              <a:rPr lang="en-IN" sz="3600" dirty="0" err="1"/>
              <a:t>Akshay</a:t>
            </a:r>
            <a:r>
              <a:rPr lang="en-IN" sz="3600" dirty="0"/>
              <a:t> p </a:t>
            </a:r>
            <a:r>
              <a:rPr lang="en-IN" sz="3600" dirty="0" err="1"/>
              <a:t>p</a:t>
            </a:r>
            <a:endParaRPr lang="en-IN" sz="3600" dirty="0"/>
          </a:p>
        </p:txBody>
      </p:sp>
    </p:spTree>
    <p:extLst>
      <p:ext uri="{BB962C8B-B14F-4D97-AF65-F5344CB8AC3E}">
        <p14:creationId xmlns:p14="http://schemas.microsoft.com/office/powerpoint/2010/main" val="2976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B827E-89AA-44C3-8B1C-A855F20A7277}"/>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E4B415C8-4FA5-4572-A85F-79B6BC697E1A}"/>
              </a:ext>
            </a:extLst>
          </p:cNvPr>
          <p:cNvSpPr>
            <a:spLocks noGrp="1"/>
          </p:cNvSpPr>
          <p:nvPr>
            <p:ph idx="1"/>
          </p:nvPr>
        </p:nvSpPr>
        <p:spPr>
          <a:xfrm>
            <a:off x="1247429" y="2097088"/>
            <a:ext cx="9905999" cy="4449486"/>
          </a:xfrm>
        </p:spPr>
        <p:txBody>
          <a:bodyPr>
            <a:normAutofit/>
          </a:bodyPr>
          <a:lstStyle/>
          <a:p>
            <a:pPr>
              <a:lnSpc>
                <a:spcPct val="150000"/>
              </a:lnSpc>
              <a:spcBef>
                <a:spcPts val="0"/>
              </a:spcBef>
              <a:buClr>
                <a:schemeClr val="lt1"/>
              </a:buClr>
              <a:buSzPts val="1800"/>
              <a:buFont typeface="Wingdings" panose="05000000000000000000" pitchFamily="2" charset="2"/>
              <a:buChar char="§"/>
            </a:pPr>
            <a:r>
              <a:rPr lang="en-US" sz="2000" dirty="0"/>
              <a:t>The FIFA World Cup is a global football competition contested by the various football-playing nations of the world.</a:t>
            </a:r>
          </a:p>
          <a:p>
            <a:pPr>
              <a:lnSpc>
                <a:spcPct val="150000"/>
              </a:lnSpc>
              <a:spcBef>
                <a:spcPts val="0"/>
              </a:spcBef>
              <a:buClr>
                <a:schemeClr val="lt1"/>
              </a:buClr>
              <a:buSzPts val="1800"/>
              <a:buFont typeface="Wingdings" panose="05000000000000000000" pitchFamily="2" charset="2"/>
              <a:buChar char="§"/>
            </a:pPr>
            <a:r>
              <a:rPr lang="en-US" sz="2000" dirty="0"/>
              <a:t>It is contested every four years and is the most prestigious and important trophy in the sport of football</a:t>
            </a:r>
          </a:p>
          <a:p>
            <a:pPr>
              <a:lnSpc>
                <a:spcPct val="150000"/>
              </a:lnSpc>
              <a:spcBef>
                <a:spcPts val="0"/>
              </a:spcBef>
              <a:buClr>
                <a:schemeClr val="lt1"/>
              </a:buClr>
              <a:buSzPts val="1800"/>
              <a:buFont typeface="Wingdings" panose="05000000000000000000" pitchFamily="2" charset="2"/>
              <a:buChar char="§"/>
            </a:pPr>
            <a:r>
              <a:rPr lang="en-US" sz="2000" dirty="0"/>
              <a:t>The World Cups dataset shows all information about all the World Cups in history, while the World Cup Matches dataset shows all the results from the matches contested as part of the cups</a:t>
            </a:r>
          </a:p>
          <a:p>
            <a:pPr>
              <a:lnSpc>
                <a:spcPct val="150000"/>
              </a:lnSpc>
              <a:spcBef>
                <a:spcPts val="0"/>
              </a:spcBef>
              <a:buClr>
                <a:schemeClr val="lt1"/>
              </a:buClr>
              <a:buSzPts val="1800"/>
              <a:buFont typeface="Wingdings" panose="05000000000000000000" pitchFamily="2" charset="2"/>
              <a:buChar char="§"/>
            </a:pPr>
            <a:endParaRPr lang="en-US" sz="2000" dirty="0"/>
          </a:p>
          <a:p>
            <a:pPr>
              <a:lnSpc>
                <a:spcPct val="150000"/>
              </a:lnSpc>
              <a:spcBef>
                <a:spcPts val="0"/>
              </a:spcBef>
              <a:buClr>
                <a:schemeClr val="lt1"/>
              </a:buClr>
              <a:buSzPts val="1800"/>
              <a:buFont typeface="Wingdings" panose="05000000000000000000" pitchFamily="2" charset="2"/>
              <a:buChar char="§"/>
            </a:pPr>
            <a:endParaRPr lang="en-IN" sz="2000" dirty="0"/>
          </a:p>
        </p:txBody>
      </p:sp>
    </p:spTree>
    <p:extLst>
      <p:ext uri="{BB962C8B-B14F-4D97-AF65-F5344CB8AC3E}">
        <p14:creationId xmlns:p14="http://schemas.microsoft.com/office/powerpoint/2010/main" val="195463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5F23-6CFA-4696-8727-A6E69047CCD0}"/>
              </a:ext>
            </a:extLst>
          </p:cNvPr>
          <p:cNvSpPr>
            <a:spLocks noGrp="1"/>
          </p:cNvSpPr>
          <p:nvPr>
            <p:ph type="title"/>
          </p:nvPr>
        </p:nvSpPr>
        <p:spPr/>
        <p:txBody>
          <a:bodyPr/>
          <a:lstStyle/>
          <a:p>
            <a:r>
              <a:rPr lang="en-IN" dirty="0"/>
              <a:t>Data </a:t>
            </a:r>
          </a:p>
        </p:txBody>
      </p:sp>
      <p:sp>
        <p:nvSpPr>
          <p:cNvPr id="3" name="Content Placeholder 2">
            <a:extLst>
              <a:ext uri="{FF2B5EF4-FFF2-40B4-BE49-F238E27FC236}">
                <a16:creationId xmlns:a16="http://schemas.microsoft.com/office/drawing/2014/main" id="{15F8A9DF-6C6D-4DBF-8E25-4E91DF141ED0}"/>
              </a:ext>
            </a:extLst>
          </p:cNvPr>
          <p:cNvSpPr>
            <a:spLocks noGrp="1"/>
          </p:cNvSpPr>
          <p:nvPr>
            <p:ph sz="half" idx="1"/>
          </p:nvPr>
        </p:nvSpPr>
        <p:spPr>
          <a:xfrm>
            <a:off x="1141410" y="2249486"/>
            <a:ext cx="4878389" cy="4429610"/>
          </a:xfrm>
        </p:spPr>
        <p:txBody>
          <a:bodyPr>
            <a:normAutofit fontScale="92500" lnSpcReduction="20000"/>
          </a:bodyPr>
          <a:lstStyle/>
          <a:p>
            <a:r>
              <a:rPr lang="en-IN" sz="1500" b="1" dirty="0" err="1"/>
              <a:t>WorldcupMatches</a:t>
            </a:r>
            <a:r>
              <a:rPr lang="en-IN" sz="1500" b="1" dirty="0"/>
              <a:t> dataset  </a:t>
            </a:r>
          </a:p>
          <a:p>
            <a:r>
              <a:rPr lang="en-US" sz="1500" b="1" dirty="0"/>
              <a:t>Year</a:t>
            </a:r>
            <a:r>
              <a:rPr lang="en-US" sz="1500" dirty="0"/>
              <a:t>: The year the match took place.</a:t>
            </a:r>
          </a:p>
          <a:p>
            <a:r>
              <a:rPr lang="en-US" sz="1500" b="1" dirty="0"/>
              <a:t>Datetime</a:t>
            </a:r>
            <a:r>
              <a:rPr lang="en-US" sz="1500" dirty="0"/>
              <a:t>: The date and time of the match.</a:t>
            </a:r>
          </a:p>
          <a:p>
            <a:r>
              <a:rPr lang="en-US" sz="1500" b="1" dirty="0"/>
              <a:t>Stage</a:t>
            </a:r>
            <a:r>
              <a:rPr lang="en-US" sz="1500" dirty="0"/>
              <a:t>: The stage of the tournament (e.g., Group Stage, Quarter-finals) .</a:t>
            </a:r>
          </a:p>
          <a:p>
            <a:r>
              <a:rPr lang="en-US" sz="1500" b="1" dirty="0"/>
              <a:t>Stadium</a:t>
            </a:r>
            <a:r>
              <a:rPr lang="en-US" sz="1500" dirty="0"/>
              <a:t>: The name of the stadium where the match was played.</a:t>
            </a:r>
          </a:p>
          <a:p>
            <a:r>
              <a:rPr lang="en-US" sz="1500" b="1" dirty="0"/>
              <a:t>City</a:t>
            </a:r>
            <a:r>
              <a:rPr lang="en-US" sz="1500" dirty="0"/>
              <a:t>: The city where the match took place.</a:t>
            </a:r>
          </a:p>
          <a:p>
            <a:r>
              <a:rPr lang="en-US" sz="1500" b="1" dirty="0"/>
              <a:t>Home Team Name</a:t>
            </a:r>
            <a:r>
              <a:rPr lang="en-US" sz="1500" dirty="0"/>
              <a:t>: The name of the home team.</a:t>
            </a:r>
          </a:p>
          <a:p>
            <a:r>
              <a:rPr lang="en-US" sz="1500" b="1" dirty="0"/>
              <a:t>Home Team Goals</a:t>
            </a:r>
            <a:r>
              <a:rPr lang="en-US" sz="1500" dirty="0"/>
              <a:t>: The number of goals scored by the home team.</a:t>
            </a:r>
          </a:p>
          <a:p>
            <a:r>
              <a:rPr lang="en-US" sz="1500" b="1" dirty="0"/>
              <a:t>Away Team Name</a:t>
            </a:r>
            <a:r>
              <a:rPr lang="en-US" sz="1500" dirty="0"/>
              <a:t>: The name of the away team.</a:t>
            </a:r>
          </a:p>
          <a:p>
            <a:r>
              <a:rPr lang="en-US" sz="1500" b="1" dirty="0"/>
              <a:t>Away Team Goals</a:t>
            </a:r>
            <a:r>
              <a:rPr lang="en-US" sz="1500" dirty="0"/>
              <a:t>: The number of goals scored by the away team.</a:t>
            </a:r>
          </a:p>
        </p:txBody>
      </p:sp>
      <p:sp>
        <p:nvSpPr>
          <p:cNvPr id="4" name="Content Placeholder 3">
            <a:extLst>
              <a:ext uri="{FF2B5EF4-FFF2-40B4-BE49-F238E27FC236}">
                <a16:creationId xmlns:a16="http://schemas.microsoft.com/office/drawing/2014/main" id="{673FEC2F-8EBF-48A2-8A3B-BB3C4747252A}"/>
              </a:ext>
            </a:extLst>
          </p:cNvPr>
          <p:cNvSpPr>
            <a:spLocks noGrp="1"/>
          </p:cNvSpPr>
          <p:nvPr>
            <p:ph sz="half" idx="2"/>
          </p:nvPr>
        </p:nvSpPr>
        <p:spPr>
          <a:xfrm>
            <a:off x="6172200" y="2249486"/>
            <a:ext cx="4875211" cy="4429610"/>
          </a:xfrm>
        </p:spPr>
        <p:txBody>
          <a:bodyPr>
            <a:noAutofit/>
          </a:bodyPr>
          <a:lstStyle/>
          <a:p>
            <a:r>
              <a:rPr lang="en-US" sz="1400" b="1" dirty="0"/>
              <a:t>Win conditions</a:t>
            </a:r>
            <a:r>
              <a:rPr lang="en-US" sz="1400" dirty="0"/>
              <a:t>: Conditions under which the win was achieved (e.g., extra time, penalties).</a:t>
            </a:r>
          </a:p>
          <a:p>
            <a:r>
              <a:rPr lang="en-US" sz="1400" b="1" dirty="0"/>
              <a:t>Attendance</a:t>
            </a:r>
            <a:r>
              <a:rPr lang="en-US" sz="1400" dirty="0"/>
              <a:t>: The number of spectators attending the match.</a:t>
            </a:r>
          </a:p>
          <a:p>
            <a:r>
              <a:rPr lang="en-US" sz="1400" b="1" dirty="0"/>
              <a:t>Half-time Home Goals</a:t>
            </a:r>
            <a:r>
              <a:rPr lang="en-US" sz="1400" dirty="0"/>
              <a:t>: The number of goals scored by the home team by half-time.</a:t>
            </a:r>
          </a:p>
          <a:p>
            <a:r>
              <a:rPr lang="en-US" sz="1400" b="1" dirty="0"/>
              <a:t>Half-time Away Goals</a:t>
            </a:r>
            <a:r>
              <a:rPr lang="en-US" sz="1400" dirty="0"/>
              <a:t>: The number of goals scored by the away team by half-time.</a:t>
            </a:r>
          </a:p>
          <a:p>
            <a:r>
              <a:rPr lang="en-US" sz="1400" b="1" dirty="0"/>
              <a:t>Referee</a:t>
            </a:r>
            <a:r>
              <a:rPr lang="en-US" sz="1400" dirty="0"/>
              <a:t>: The name of the referee officiating the match.</a:t>
            </a:r>
          </a:p>
          <a:p>
            <a:r>
              <a:rPr lang="en-US" sz="1400" b="1" dirty="0"/>
              <a:t>Assistant 1</a:t>
            </a:r>
            <a:r>
              <a:rPr lang="en-US" sz="1400" dirty="0"/>
              <a:t>: The name of the first assistant referee.</a:t>
            </a:r>
          </a:p>
          <a:p>
            <a:r>
              <a:rPr lang="en-US" sz="1400" b="1" dirty="0"/>
              <a:t>Assistant 2</a:t>
            </a:r>
            <a:r>
              <a:rPr lang="en-US" sz="1400" dirty="0"/>
              <a:t>: The name of the second assistant referee.</a:t>
            </a:r>
          </a:p>
          <a:p>
            <a:r>
              <a:rPr lang="en-US" sz="1400" b="1" dirty="0" err="1"/>
              <a:t>RoundID</a:t>
            </a:r>
            <a:r>
              <a:rPr lang="en-US" sz="1400" dirty="0"/>
              <a:t>: An identifier for the round of the tournament.</a:t>
            </a:r>
          </a:p>
          <a:p>
            <a:r>
              <a:rPr lang="en-US" sz="1400" b="1" dirty="0" err="1"/>
              <a:t>MatchID</a:t>
            </a:r>
            <a:r>
              <a:rPr lang="en-US" sz="1400" dirty="0"/>
              <a:t>: An identifier for the match.</a:t>
            </a:r>
          </a:p>
          <a:p>
            <a:r>
              <a:rPr lang="en-US" sz="1400" b="1" dirty="0"/>
              <a:t>Home Team Initials</a:t>
            </a:r>
            <a:r>
              <a:rPr lang="en-US" sz="1400" dirty="0"/>
              <a:t>: The initials of the home team.</a:t>
            </a:r>
          </a:p>
          <a:p>
            <a:r>
              <a:rPr lang="en-US" sz="1400" b="1" dirty="0"/>
              <a:t>Away Team Initials</a:t>
            </a:r>
            <a:r>
              <a:rPr lang="en-US" sz="1400" dirty="0"/>
              <a:t>: The initials of the away team.</a:t>
            </a:r>
            <a:endParaRPr lang="en-IN" sz="1400" dirty="0"/>
          </a:p>
        </p:txBody>
      </p:sp>
    </p:spTree>
    <p:extLst>
      <p:ext uri="{BB962C8B-B14F-4D97-AF65-F5344CB8AC3E}">
        <p14:creationId xmlns:p14="http://schemas.microsoft.com/office/powerpoint/2010/main" val="3553420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5F23-6CFA-4696-8727-A6E69047CCD0}"/>
              </a:ext>
            </a:extLst>
          </p:cNvPr>
          <p:cNvSpPr>
            <a:spLocks noGrp="1"/>
          </p:cNvSpPr>
          <p:nvPr>
            <p:ph type="title"/>
          </p:nvPr>
        </p:nvSpPr>
        <p:spPr>
          <a:xfrm>
            <a:off x="1141413" y="618518"/>
            <a:ext cx="9905998" cy="1157273"/>
          </a:xfrm>
        </p:spPr>
        <p:txBody>
          <a:bodyPr/>
          <a:lstStyle/>
          <a:p>
            <a:r>
              <a:rPr lang="en-IN" dirty="0"/>
              <a:t>Data </a:t>
            </a:r>
          </a:p>
        </p:txBody>
      </p:sp>
      <p:sp>
        <p:nvSpPr>
          <p:cNvPr id="3" name="Content Placeholder 2">
            <a:extLst>
              <a:ext uri="{FF2B5EF4-FFF2-40B4-BE49-F238E27FC236}">
                <a16:creationId xmlns:a16="http://schemas.microsoft.com/office/drawing/2014/main" id="{15F8A9DF-6C6D-4DBF-8E25-4E91DF141ED0}"/>
              </a:ext>
            </a:extLst>
          </p:cNvPr>
          <p:cNvSpPr>
            <a:spLocks noGrp="1"/>
          </p:cNvSpPr>
          <p:nvPr>
            <p:ph sz="half" idx="1"/>
          </p:nvPr>
        </p:nvSpPr>
        <p:spPr>
          <a:xfrm>
            <a:off x="1141409" y="1809871"/>
            <a:ext cx="4878389" cy="5048127"/>
          </a:xfrm>
        </p:spPr>
        <p:txBody>
          <a:bodyPr>
            <a:normAutofit/>
          </a:bodyPr>
          <a:lstStyle/>
          <a:p>
            <a:r>
              <a:rPr lang="en-IN" sz="1600" b="1" dirty="0" err="1"/>
              <a:t>WorldCup</a:t>
            </a:r>
            <a:r>
              <a:rPr lang="en-IN" sz="1600" b="1" dirty="0"/>
              <a:t> Players</a:t>
            </a:r>
          </a:p>
          <a:p>
            <a:r>
              <a:rPr lang="en-US" sz="1400" b="1" dirty="0" err="1"/>
              <a:t>RoundID</a:t>
            </a:r>
            <a:r>
              <a:rPr lang="en-US" sz="1400" dirty="0"/>
              <a:t>: An identifier for the round of the tournament.</a:t>
            </a:r>
          </a:p>
          <a:p>
            <a:r>
              <a:rPr lang="en-US" sz="1400" b="1" dirty="0" err="1"/>
              <a:t>MatchID</a:t>
            </a:r>
            <a:r>
              <a:rPr lang="en-US" sz="1400" dirty="0"/>
              <a:t>: An identifier for the match.</a:t>
            </a:r>
          </a:p>
          <a:p>
            <a:r>
              <a:rPr lang="en-US" sz="1400" b="1" dirty="0"/>
              <a:t>Team Initials</a:t>
            </a:r>
            <a:r>
              <a:rPr lang="en-US" sz="1400" dirty="0"/>
              <a:t>: The initials of the team.</a:t>
            </a:r>
          </a:p>
          <a:p>
            <a:r>
              <a:rPr lang="en-US" sz="1400" b="1" dirty="0"/>
              <a:t>Coach Name</a:t>
            </a:r>
            <a:r>
              <a:rPr lang="en-US" sz="1400" dirty="0"/>
              <a:t>: The name of the team's coach.</a:t>
            </a:r>
          </a:p>
          <a:p>
            <a:r>
              <a:rPr lang="en-US" sz="1400" b="1" dirty="0"/>
              <a:t>Line-up</a:t>
            </a:r>
            <a:r>
              <a:rPr lang="en-US" sz="1400" dirty="0"/>
              <a:t>: Indicates if the player was in the starting line-up (S).</a:t>
            </a:r>
          </a:p>
          <a:p>
            <a:r>
              <a:rPr lang="en-US" sz="1400" b="1" dirty="0"/>
              <a:t>Shirt Number</a:t>
            </a:r>
            <a:r>
              <a:rPr lang="en-US" sz="1400" dirty="0"/>
              <a:t>: The player's shirt number.</a:t>
            </a:r>
          </a:p>
          <a:p>
            <a:r>
              <a:rPr lang="en-US" sz="1400" b="1" dirty="0"/>
              <a:t>Player Name</a:t>
            </a:r>
            <a:r>
              <a:rPr lang="en-US" sz="1400" dirty="0"/>
              <a:t>: The name of the player.</a:t>
            </a:r>
          </a:p>
          <a:p>
            <a:r>
              <a:rPr lang="en-US" sz="1400" b="1" dirty="0"/>
              <a:t>Position</a:t>
            </a:r>
            <a:r>
              <a:rPr lang="en-US" sz="1400" dirty="0"/>
              <a:t>: The player's position on the field.</a:t>
            </a:r>
          </a:p>
          <a:p>
            <a:r>
              <a:rPr lang="en-US" sz="1400" b="1" dirty="0"/>
              <a:t>Event</a:t>
            </a:r>
            <a:r>
              <a:rPr lang="en-US" sz="1400" dirty="0"/>
              <a:t>: Key events involving the player (e.g., goals, yellow cards).</a:t>
            </a:r>
          </a:p>
        </p:txBody>
      </p:sp>
      <p:sp>
        <p:nvSpPr>
          <p:cNvPr id="4" name="Content Placeholder 3">
            <a:extLst>
              <a:ext uri="{FF2B5EF4-FFF2-40B4-BE49-F238E27FC236}">
                <a16:creationId xmlns:a16="http://schemas.microsoft.com/office/drawing/2014/main" id="{673FEC2F-8EBF-48A2-8A3B-BB3C4747252A}"/>
              </a:ext>
            </a:extLst>
          </p:cNvPr>
          <p:cNvSpPr>
            <a:spLocks noGrp="1"/>
          </p:cNvSpPr>
          <p:nvPr>
            <p:ph sz="half" idx="2"/>
          </p:nvPr>
        </p:nvSpPr>
        <p:spPr>
          <a:xfrm>
            <a:off x="6172200" y="1775790"/>
            <a:ext cx="4875211" cy="5082209"/>
          </a:xfrm>
        </p:spPr>
        <p:txBody>
          <a:bodyPr>
            <a:noAutofit/>
          </a:bodyPr>
          <a:lstStyle/>
          <a:p>
            <a:pPr marL="0" indent="0">
              <a:buNone/>
            </a:pPr>
            <a:r>
              <a:rPr lang="en-IN" sz="1400" b="1" dirty="0" err="1"/>
              <a:t>WorldCups</a:t>
            </a:r>
            <a:r>
              <a:rPr lang="en-IN" sz="1400" b="1" dirty="0"/>
              <a:t> </a:t>
            </a:r>
          </a:p>
          <a:p>
            <a:r>
              <a:rPr lang="en-US" sz="1400" b="1" dirty="0"/>
              <a:t>Year</a:t>
            </a:r>
            <a:r>
              <a:rPr lang="en-US" sz="1400" dirty="0"/>
              <a:t>: The year the World Cup was held.</a:t>
            </a:r>
          </a:p>
          <a:p>
            <a:r>
              <a:rPr lang="en-US" sz="1400" b="1" dirty="0"/>
              <a:t>Country</a:t>
            </a:r>
            <a:r>
              <a:rPr lang="en-US" sz="1400" dirty="0"/>
              <a:t>: The host country of the World Cup.</a:t>
            </a:r>
          </a:p>
          <a:p>
            <a:r>
              <a:rPr lang="en-US" sz="1400" b="1" dirty="0"/>
              <a:t>Winner</a:t>
            </a:r>
            <a:r>
              <a:rPr lang="en-US" sz="1400" dirty="0"/>
              <a:t>: The team that won the World Cup.</a:t>
            </a:r>
          </a:p>
          <a:p>
            <a:r>
              <a:rPr lang="en-US" sz="1400" b="1" dirty="0"/>
              <a:t>Runners-Up</a:t>
            </a:r>
            <a:r>
              <a:rPr lang="en-US" sz="1400" dirty="0"/>
              <a:t>: The team that finished in second place.</a:t>
            </a:r>
          </a:p>
          <a:p>
            <a:r>
              <a:rPr lang="en-US" sz="1400" b="1" dirty="0"/>
              <a:t>Third</a:t>
            </a:r>
            <a:r>
              <a:rPr lang="en-US" sz="1400" dirty="0"/>
              <a:t>: The team that finished in third place.</a:t>
            </a:r>
          </a:p>
          <a:p>
            <a:r>
              <a:rPr lang="en-US" sz="1400" b="1" dirty="0"/>
              <a:t>Fourth</a:t>
            </a:r>
            <a:r>
              <a:rPr lang="en-US" sz="1400" dirty="0"/>
              <a:t>: The team that finished in fourth place.</a:t>
            </a:r>
          </a:p>
          <a:p>
            <a:r>
              <a:rPr lang="en-US" sz="1400" b="1" dirty="0" err="1"/>
              <a:t>GoalsScored</a:t>
            </a:r>
            <a:r>
              <a:rPr lang="en-US" sz="1400" dirty="0"/>
              <a:t>: The total number of goals scored in the tournament.</a:t>
            </a:r>
          </a:p>
          <a:p>
            <a:r>
              <a:rPr lang="en-US" sz="1400" b="1" dirty="0" err="1"/>
              <a:t>QualifiedTeams</a:t>
            </a:r>
            <a:r>
              <a:rPr lang="en-US" sz="1400" dirty="0"/>
              <a:t>: The number of teams that qualified for the tournament.</a:t>
            </a:r>
          </a:p>
          <a:p>
            <a:r>
              <a:rPr lang="en-US" sz="1400" b="1" dirty="0" err="1"/>
              <a:t>MatchesPlayed</a:t>
            </a:r>
            <a:r>
              <a:rPr lang="en-US" sz="1400" dirty="0"/>
              <a:t>: The total number of matches played in the tournament.</a:t>
            </a:r>
          </a:p>
          <a:p>
            <a:r>
              <a:rPr lang="en-US" sz="1400" b="1" dirty="0"/>
              <a:t>Attendance</a:t>
            </a:r>
            <a:r>
              <a:rPr lang="en-US" sz="1400" dirty="0"/>
              <a:t>: The total attendance across all matches in the tournament.</a:t>
            </a:r>
          </a:p>
          <a:p>
            <a:endParaRPr lang="en-US" sz="1400" b="1" dirty="0"/>
          </a:p>
        </p:txBody>
      </p:sp>
    </p:spTree>
    <p:extLst>
      <p:ext uri="{BB962C8B-B14F-4D97-AF65-F5344CB8AC3E}">
        <p14:creationId xmlns:p14="http://schemas.microsoft.com/office/powerpoint/2010/main" val="3060369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9C05D-BD0C-42BC-A3B6-1FDECBB785F4}"/>
              </a:ext>
            </a:extLst>
          </p:cNvPr>
          <p:cNvSpPr>
            <a:spLocks noGrp="1"/>
          </p:cNvSpPr>
          <p:nvPr>
            <p:ph type="title"/>
          </p:nvPr>
        </p:nvSpPr>
        <p:spPr/>
        <p:txBody>
          <a:bodyPr/>
          <a:lstStyle/>
          <a:p>
            <a:r>
              <a:rPr lang="en-IN" dirty="0"/>
              <a:t>KPI </a:t>
            </a:r>
          </a:p>
        </p:txBody>
      </p:sp>
      <p:sp>
        <p:nvSpPr>
          <p:cNvPr id="3" name="Content Placeholder 2">
            <a:extLst>
              <a:ext uri="{FF2B5EF4-FFF2-40B4-BE49-F238E27FC236}">
                <a16:creationId xmlns:a16="http://schemas.microsoft.com/office/drawing/2014/main" id="{0713C2AA-9FFC-4C00-BB16-E2FD86BB48AF}"/>
              </a:ext>
            </a:extLst>
          </p:cNvPr>
          <p:cNvSpPr>
            <a:spLocks noGrp="1"/>
          </p:cNvSpPr>
          <p:nvPr>
            <p:ph idx="1"/>
          </p:nvPr>
        </p:nvSpPr>
        <p:spPr/>
        <p:txBody>
          <a:bodyPr/>
          <a:lstStyle/>
          <a:p>
            <a:r>
              <a:rPr lang="en-IN" dirty="0"/>
              <a:t>Goals – Total Goal scored in the entire world cup.</a:t>
            </a:r>
          </a:p>
          <a:p>
            <a:r>
              <a:rPr lang="en-IN" dirty="0"/>
              <a:t>Matches – Total Number of Matches.</a:t>
            </a:r>
          </a:p>
          <a:p>
            <a:r>
              <a:rPr lang="en-IN" dirty="0"/>
              <a:t>Attendance –Total attendance of people participated </a:t>
            </a:r>
          </a:p>
        </p:txBody>
      </p:sp>
    </p:spTree>
    <p:extLst>
      <p:ext uri="{BB962C8B-B14F-4D97-AF65-F5344CB8AC3E}">
        <p14:creationId xmlns:p14="http://schemas.microsoft.com/office/powerpoint/2010/main" val="2462204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C3497F-AE3F-4B1E-A7F8-AC6F5F94C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477" y="703375"/>
            <a:ext cx="11465170" cy="5814655"/>
          </a:xfrm>
          <a:prstGeom prst="rect">
            <a:avLst/>
          </a:prstGeom>
        </p:spPr>
      </p:pic>
    </p:spTree>
    <p:extLst>
      <p:ext uri="{BB962C8B-B14F-4D97-AF65-F5344CB8AC3E}">
        <p14:creationId xmlns:p14="http://schemas.microsoft.com/office/powerpoint/2010/main" val="3604428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205A09-5250-4617-AE8D-BB4F9BD3A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46" y="851983"/>
            <a:ext cx="11687908" cy="5622958"/>
          </a:xfrm>
          <a:prstGeom prst="rect">
            <a:avLst/>
          </a:prstGeom>
        </p:spPr>
      </p:pic>
    </p:spTree>
    <p:extLst>
      <p:ext uri="{BB962C8B-B14F-4D97-AF65-F5344CB8AC3E}">
        <p14:creationId xmlns:p14="http://schemas.microsoft.com/office/powerpoint/2010/main" val="16556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8C00B-6986-4800-9850-13FC4A75686B}"/>
              </a:ext>
            </a:extLst>
          </p:cNvPr>
          <p:cNvSpPr txBox="1"/>
          <p:nvPr/>
        </p:nvSpPr>
        <p:spPr>
          <a:xfrm>
            <a:off x="530088" y="2754869"/>
            <a:ext cx="10018645" cy="707886"/>
          </a:xfrm>
          <a:prstGeom prst="rect">
            <a:avLst/>
          </a:prstGeom>
          <a:noFill/>
        </p:spPr>
        <p:txBody>
          <a:bodyPr wrap="square" rtlCol="0">
            <a:spAutoFit/>
          </a:bodyPr>
          <a:lstStyle/>
          <a:p>
            <a:pPr algn="ctr"/>
            <a:r>
              <a:rPr lang="en-IN" sz="4000" b="1" dirty="0"/>
              <a:t>Thank you </a:t>
            </a:r>
          </a:p>
        </p:txBody>
      </p:sp>
    </p:spTree>
    <p:extLst>
      <p:ext uri="{BB962C8B-B14F-4D97-AF65-F5344CB8AC3E}">
        <p14:creationId xmlns:p14="http://schemas.microsoft.com/office/powerpoint/2010/main" val="24078989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99</TotalTime>
  <Words>566</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Tw Cen MT</vt:lpstr>
      <vt:lpstr>Wingdings</vt:lpstr>
      <vt:lpstr>Circuit</vt:lpstr>
      <vt:lpstr>FIFA World Cup Analysis </vt:lpstr>
      <vt:lpstr>Introduction </vt:lpstr>
      <vt:lpstr>Data </vt:lpstr>
      <vt:lpstr>Data </vt:lpstr>
      <vt:lpstr>KPI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Diagnostic Analysis</dc:title>
  <dc:creator>yathul lal</dc:creator>
  <cp:lastModifiedBy>yathul lal</cp:lastModifiedBy>
  <cp:revision>4</cp:revision>
  <dcterms:created xsi:type="dcterms:W3CDTF">2024-07-31T15:35:02Z</dcterms:created>
  <dcterms:modified xsi:type="dcterms:W3CDTF">2024-08-05T15:31:21Z</dcterms:modified>
</cp:coreProperties>
</file>