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
  </p:notesMasterIdLst>
  <p:sldIdLst>
    <p:sldId id="256" r:id="rId2"/>
    <p:sldId id="257" r:id="rId3"/>
  </p:sldIdLst>
  <p:sldSz cx="9144000" cy="5143500" type="screen16x9"/>
  <p:notesSz cx="6858000" cy="9144000"/>
  <p:embeddedFontLst>
    <p:embeddedFont>
      <p:font typeface="Google Sans" panose="020B0503030502040204" pitchFamily="34" charset="0"/>
      <p:regular r:id="rId5"/>
      <p:bold r:id="rId6"/>
      <p:italic r:id="rId7"/>
      <p:boldItalic r:id="rId8"/>
    </p:embeddedFont>
    <p:embeddedFont>
      <p:font typeface="Roboto" panose="02000000000000000000" pitchFamily="2" charset="0"/>
      <p:regular r:id="rId9"/>
      <p:bold r:id="rId10"/>
      <p:italic r:id="rId11"/>
      <p:boldItalic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9" d="100"/>
          <a:sy n="139" d="100"/>
        </p:scale>
        <p:origin x="804"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font" Target="fonts/font3.fntdata"/><Relationship Id="rId12"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font" Target="fonts/font7.fntdata"/><Relationship Id="rId5" Type="http://schemas.openxmlformats.org/officeDocument/2006/relationships/font" Target="fonts/font1.fntdata"/><Relationship Id="rId15" Type="http://schemas.openxmlformats.org/officeDocument/2006/relationships/theme" Target="theme/theme1.xml"/><Relationship Id="rId10" Type="http://schemas.openxmlformats.org/officeDocument/2006/relationships/font" Target="fonts/font6.fntdata"/><Relationship Id="rId4" Type="http://schemas.openxmlformats.org/officeDocument/2006/relationships/notesMaster" Target="notesMasters/notesMaster1.xml"/><Relationship Id="rId9" Type="http://schemas.openxmlformats.org/officeDocument/2006/relationships/font" Target="fonts/font5.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9419f719b3_0_3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9419f719b3_0_3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body" idx="1"/>
          </p:nvPr>
        </p:nvSpPr>
        <p:spPr>
          <a:xfrm>
            <a:off x="311700" y="419550"/>
            <a:ext cx="7684800" cy="9285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605"/>
              <a:buNone/>
            </a:pPr>
            <a:r>
              <a:rPr lang="en" sz="1790" b="1" dirty="0">
                <a:solidFill>
                  <a:schemeClr val="dk1"/>
                </a:solidFill>
                <a:latin typeface="Google Sans"/>
                <a:ea typeface="Google Sans"/>
                <a:cs typeface="Google Sans"/>
                <a:sym typeface="Google Sans"/>
              </a:rPr>
              <a:t>Has this file been identified as malicious? Explain why or why not.</a:t>
            </a:r>
            <a:endParaRPr sz="1790" b="1" dirty="0">
              <a:solidFill>
                <a:schemeClr val="dk1"/>
              </a:solidFill>
              <a:latin typeface="Google Sans"/>
              <a:ea typeface="Google Sans"/>
              <a:cs typeface="Google Sans"/>
              <a:sym typeface="Google Sans"/>
            </a:endParaRPr>
          </a:p>
          <a:p>
            <a:pPr marL="0" lvl="0" indent="0" algn="l" rtl="0">
              <a:lnSpc>
                <a:spcPct val="95000"/>
              </a:lnSpc>
              <a:spcBef>
                <a:spcPts val="1200"/>
              </a:spcBef>
              <a:spcAft>
                <a:spcPts val="0"/>
              </a:spcAft>
              <a:buSzPts val="605"/>
              <a:buNone/>
            </a:pPr>
            <a:endParaRPr sz="1790" b="1" dirty="0">
              <a:solidFill>
                <a:schemeClr val="dk1"/>
              </a:solidFill>
              <a:latin typeface="Google Sans"/>
              <a:ea typeface="Google Sans"/>
              <a:cs typeface="Google Sans"/>
              <a:sym typeface="Google Sans"/>
            </a:endParaRPr>
          </a:p>
          <a:p>
            <a:pPr marL="0" lvl="0" indent="0" algn="l" rtl="0">
              <a:lnSpc>
                <a:spcPct val="95000"/>
              </a:lnSpc>
              <a:spcBef>
                <a:spcPts val="1200"/>
              </a:spcBef>
              <a:spcAft>
                <a:spcPts val="1200"/>
              </a:spcAft>
              <a:buSzPts val="605"/>
              <a:buNone/>
            </a:pPr>
            <a:endParaRPr sz="1790" b="1" dirty="0">
              <a:solidFill>
                <a:schemeClr val="dk1"/>
              </a:solidFill>
              <a:latin typeface="Google Sans"/>
              <a:ea typeface="Google Sans"/>
              <a:cs typeface="Google Sans"/>
              <a:sym typeface="Google Sans"/>
            </a:endParaRPr>
          </a:p>
        </p:txBody>
      </p:sp>
      <p:sp>
        <p:nvSpPr>
          <p:cNvPr id="55" name="Google Shape;55;p13"/>
          <p:cNvSpPr txBox="1"/>
          <p:nvPr/>
        </p:nvSpPr>
        <p:spPr>
          <a:xfrm>
            <a:off x="311700" y="1060100"/>
            <a:ext cx="7538700" cy="3631733"/>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GB" dirty="0"/>
              <a:t>Yes, the file has been identified as malicious. According to the Virus Total detection page, multiple antivirus engines have flagged the file as containing malware. The specific reasons for these detections can vary, but common indicators might include the presence of known malware signatures, suspicious behaviours, or other characteristics commonly associated with malicious software. </a:t>
            </a:r>
          </a:p>
          <a:p>
            <a:pPr marL="0" lvl="0" indent="0" algn="just" rtl="0">
              <a:spcBef>
                <a:spcPts val="0"/>
              </a:spcBef>
              <a:spcAft>
                <a:spcPts val="0"/>
              </a:spcAft>
              <a:buNone/>
            </a:pPr>
            <a:endParaRPr lang="en-GB" dirty="0">
              <a:solidFill>
                <a:srgbClr val="434343"/>
              </a:solidFill>
            </a:endParaRPr>
          </a:p>
          <a:p>
            <a:pPr marL="285750" indent="-285750" algn="just">
              <a:buFont typeface="Arial" panose="020B0604020202020204" pitchFamily="34" charset="0"/>
              <a:buChar char="•"/>
            </a:pPr>
            <a:r>
              <a:rPr lang="en-GB" b="1" dirty="0"/>
              <a:t>Detection by Multiple Engines: </a:t>
            </a:r>
            <a:r>
              <a:rPr lang="en-GB"/>
              <a:t>Over 60 </a:t>
            </a:r>
            <a:r>
              <a:rPr lang="en-GB" dirty="0"/>
              <a:t>antivirus engines flagged the file as malicious, indicating widespread recognition of its harmful nature.</a:t>
            </a:r>
          </a:p>
          <a:p>
            <a:pPr marL="285750" indent="-285750" algn="just">
              <a:buFont typeface="Arial" panose="020B0604020202020204" pitchFamily="34" charset="0"/>
              <a:buChar char="•"/>
            </a:pPr>
            <a:r>
              <a:rPr lang="en-GB" b="1" dirty="0"/>
              <a:t>Known Malware Signatures: </a:t>
            </a:r>
            <a:r>
              <a:rPr lang="en-GB" dirty="0"/>
              <a:t>The file matches signatures of known malware, suggesting it contains code commonly used in cyber-attacks.</a:t>
            </a:r>
          </a:p>
          <a:p>
            <a:pPr marL="285750" indent="-285750" algn="just">
              <a:buFont typeface="Arial" panose="020B0604020202020204" pitchFamily="34" charset="0"/>
              <a:buChar char="•"/>
            </a:pPr>
            <a:r>
              <a:rPr lang="en-GB" b="1" dirty="0"/>
              <a:t>Heuristic Analysis: </a:t>
            </a:r>
            <a:r>
              <a:rPr lang="en-GB" dirty="0"/>
              <a:t>Some engines identified suspicious behaviour patterns typical of malware, such as unusual system calls or network activity.</a:t>
            </a:r>
          </a:p>
          <a:p>
            <a:pPr marL="285750" indent="-285750" algn="just">
              <a:buFont typeface="Arial" panose="020B0604020202020204" pitchFamily="34" charset="0"/>
              <a:buChar char="•"/>
            </a:pPr>
            <a:r>
              <a:rPr lang="en-GB" b="1" dirty="0"/>
              <a:t>File Anomalies: </a:t>
            </a:r>
            <a:r>
              <a:rPr lang="en-GB" dirty="0"/>
              <a:t>Characteristics like abnormal file size, structure, or embedded suspicious code contributed to the detections.</a:t>
            </a:r>
          </a:p>
          <a:p>
            <a:pPr marL="285750" indent="-285750" algn="just">
              <a:buFont typeface="Arial" panose="020B0604020202020204" pitchFamily="34" charset="0"/>
              <a:buChar char="•"/>
            </a:pPr>
            <a:r>
              <a:rPr lang="en-GB" b="1" dirty="0"/>
              <a:t>Historical Data: </a:t>
            </a:r>
            <a:r>
              <a:rPr lang="en-GB" dirty="0"/>
              <a:t>Previous reports and historical data on similar files corroborate its malicious nature.</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grpSp>
        <p:nvGrpSpPr>
          <p:cNvPr id="60" name="Google Shape;60;p14"/>
          <p:cNvGrpSpPr/>
          <p:nvPr/>
        </p:nvGrpSpPr>
        <p:grpSpPr>
          <a:xfrm>
            <a:off x="52400" y="399200"/>
            <a:ext cx="5417400" cy="4685400"/>
            <a:chOff x="52400" y="399200"/>
            <a:chExt cx="5417400" cy="4685400"/>
          </a:xfrm>
        </p:grpSpPr>
        <p:sp>
          <p:nvSpPr>
            <p:cNvPr id="61" name="Google Shape;61;p14"/>
            <p:cNvSpPr/>
            <p:nvPr/>
          </p:nvSpPr>
          <p:spPr>
            <a:xfrm>
              <a:off x="52400" y="399200"/>
              <a:ext cx="5417400" cy="4685400"/>
            </a:xfrm>
            <a:prstGeom prst="triangle">
              <a:avLst>
                <a:gd name="adj" fmla="val 50000"/>
              </a:avLst>
            </a:prstGeom>
            <a:solidFill>
              <a:schemeClr val="accent1"/>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2" name="Google Shape;62;p14"/>
            <p:cNvCxnSpPr/>
            <p:nvPr/>
          </p:nvCxnSpPr>
          <p:spPr>
            <a:xfrm>
              <a:off x="2174888" y="1426450"/>
              <a:ext cx="1162500" cy="0"/>
            </a:xfrm>
            <a:prstGeom prst="straightConnector1">
              <a:avLst/>
            </a:prstGeom>
            <a:noFill/>
            <a:ln w="28575" cap="flat" cmpd="sng">
              <a:solidFill>
                <a:srgbClr val="FFFFFF"/>
              </a:solidFill>
              <a:prstDash val="solid"/>
              <a:round/>
              <a:headEnd type="none" w="med" len="med"/>
              <a:tailEnd type="none" w="med" len="med"/>
            </a:ln>
          </p:spPr>
        </p:cxnSp>
        <p:cxnSp>
          <p:nvCxnSpPr>
            <p:cNvPr id="63" name="Google Shape;63;p14"/>
            <p:cNvCxnSpPr/>
            <p:nvPr/>
          </p:nvCxnSpPr>
          <p:spPr>
            <a:xfrm>
              <a:off x="1714500" y="2214625"/>
              <a:ext cx="2094000" cy="0"/>
            </a:xfrm>
            <a:prstGeom prst="straightConnector1">
              <a:avLst/>
            </a:prstGeom>
            <a:noFill/>
            <a:ln w="28575" cap="flat" cmpd="sng">
              <a:solidFill>
                <a:srgbClr val="FFFFFF"/>
              </a:solidFill>
              <a:prstDash val="solid"/>
              <a:round/>
              <a:headEnd type="none" w="med" len="med"/>
              <a:tailEnd type="none" w="med" len="med"/>
            </a:ln>
          </p:spPr>
        </p:cxnSp>
        <p:cxnSp>
          <p:nvCxnSpPr>
            <p:cNvPr id="64" name="Google Shape;64;p14"/>
            <p:cNvCxnSpPr/>
            <p:nvPr/>
          </p:nvCxnSpPr>
          <p:spPr>
            <a:xfrm>
              <a:off x="1269525" y="2976625"/>
              <a:ext cx="2970900" cy="0"/>
            </a:xfrm>
            <a:prstGeom prst="straightConnector1">
              <a:avLst/>
            </a:prstGeom>
            <a:noFill/>
            <a:ln w="28575" cap="flat" cmpd="sng">
              <a:solidFill>
                <a:srgbClr val="FFFFFF"/>
              </a:solidFill>
              <a:prstDash val="solid"/>
              <a:round/>
              <a:headEnd type="none" w="med" len="med"/>
              <a:tailEnd type="none" w="med" len="med"/>
            </a:ln>
          </p:spPr>
        </p:cxnSp>
        <p:cxnSp>
          <p:nvCxnSpPr>
            <p:cNvPr id="65" name="Google Shape;65;p14"/>
            <p:cNvCxnSpPr/>
            <p:nvPr/>
          </p:nvCxnSpPr>
          <p:spPr>
            <a:xfrm>
              <a:off x="903063" y="3665615"/>
              <a:ext cx="3729900" cy="0"/>
            </a:xfrm>
            <a:prstGeom prst="straightConnector1">
              <a:avLst/>
            </a:prstGeom>
            <a:noFill/>
            <a:ln w="28575" cap="flat" cmpd="sng">
              <a:solidFill>
                <a:srgbClr val="FFFFFF"/>
              </a:solidFill>
              <a:prstDash val="solid"/>
              <a:round/>
              <a:headEnd type="none" w="med" len="med"/>
              <a:tailEnd type="none" w="med" len="med"/>
            </a:ln>
          </p:spPr>
        </p:cxnSp>
        <p:cxnSp>
          <p:nvCxnSpPr>
            <p:cNvPr id="66" name="Google Shape;66;p14"/>
            <p:cNvCxnSpPr/>
            <p:nvPr/>
          </p:nvCxnSpPr>
          <p:spPr>
            <a:xfrm>
              <a:off x="484250" y="4351425"/>
              <a:ext cx="4541700" cy="0"/>
            </a:xfrm>
            <a:prstGeom prst="straightConnector1">
              <a:avLst/>
            </a:prstGeom>
            <a:noFill/>
            <a:ln w="28575" cap="flat" cmpd="sng">
              <a:solidFill>
                <a:srgbClr val="FFFFFF"/>
              </a:solidFill>
              <a:prstDash val="solid"/>
              <a:round/>
              <a:headEnd type="none" w="med" len="med"/>
              <a:tailEnd type="none" w="med" len="med"/>
            </a:ln>
          </p:spPr>
        </p:cxnSp>
      </p:grpSp>
      <p:sp>
        <p:nvSpPr>
          <p:cNvPr id="67" name="Google Shape;67;p14"/>
          <p:cNvSpPr txBox="1"/>
          <p:nvPr/>
        </p:nvSpPr>
        <p:spPr>
          <a:xfrm>
            <a:off x="2424313" y="863775"/>
            <a:ext cx="8055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solidFill>
                  <a:schemeClr val="lt1"/>
                </a:solidFill>
                <a:latin typeface="Google Sans"/>
                <a:ea typeface="Google Sans"/>
                <a:cs typeface="Google Sans"/>
                <a:sym typeface="Google Sans"/>
              </a:rPr>
              <a:t>TTPs</a:t>
            </a:r>
            <a:endParaRPr sz="1700" b="1">
              <a:solidFill>
                <a:schemeClr val="lt1"/>
              </a:solidFill>
              <a:latin typeface="Google Sans"/>
              <a:ea typeface="Google Sans"/>
              <a:cs typeface="Google Sans"/>
              <a:sym typeface="Google Sans"/>
            </a:endParaRPr>
          </a:p>
        </p:txBody>
      </p:sp>
      <p:sp>
        <p:nvSpPr>
          <p:cNvPr id="68" name="Google Shape;68;p14"/>
          <p:cNvSpPr txBox="1"/>
          <p:nvPr/>
        </p:nvSpPr>
        <p:spPr>
          <a:xfrm>
            <a:off x="2411226" y="1578950"/>
            <a:ext cx="8055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solidFill>
                  <a:schemeClr val="lt1"/>
                </a:solidFill>
                <a:latin typeface="Google Sans"/>
                <a:ea typeface="Google Sans"/>
                <a:cs typeface="Google Sans"/>
                <a:sym typeface="Google Sans"/>
              </a:rPr>
              <a:t>Tools</a:t>
            </a:r>
            <a:endParaRPr sz="1700" b="1">
              <a:solidFill>
                <a:schemeClr val="lt1"/>
              </a:solidFill>
              <a:latin typeface="Google Sans"/>
              <a:ea typeface="Google Sans"/>
              <a:cs typeface="Google Sans"/>
              <a:sym typeface="Google Sans"/>
            </a:endParaRPr>
          </a:p>
        </p:txBody>
      </p:sp>
      <p:sp>
        <p:nvSpPr>
          <p:cNvPr id="69" name="Google Shape;69;p14"/>
          <p:cNvSpPr txBox="1"/>
          <p:nvPr/>
        </p:nvSpPr>
        <p:spPr>
          <a:xfrm>
            <a:off x="1792100" y="2294125"/>
            <a:ext cx="1991400" cy="708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lt1"/>
                </a:solidFill>
                <a:latin typeface="Google Sans"/>
                <a:ea typeface="Google Sans"/>
                <a:cs typeface="Google Sans"/>
                <a:sym typeface="Google Sans"/>
              </a:rPr>
              <a:t>Network/host artifacts</a:t>
            </a:r>
            <a:endParaRPr sz="1700" b="1">
              <a:solidFill>
                <a:schemeClr val="lt1"/>
              </a:solidFill>
              <a:latin typeface="Google Sans"/>
              <a:ea typeface="Google Sans"/>
              <a:cs typeface="Google Sans"/>
              <a:sym typeface="Google Sans"/>
            </a:endParaRPr>
          </a:p>
        </p:txBody>
      </p:sp>
      <p:sp>
        <p:nvSpPr>
          <p:cNvPr id="70" name="Google Shape;70;p14"/>
          <p:cNvSpPr txBox="1"/>
          <p:nvPr/>
        </p:nvSpPr>
        <p:spPr>
          <a:xfrm>
            <a:off x="1978962" y="3118675"/>
            <a:ext cx="20487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solidFill>
                  <a:schemeClr val="lt1"/>
                </a:solidFill>
                <a:latin typeface="Google Sans"/>
                <a:ea typeface="Google Sans"/>
                <a:cs typeface="Google Sans"/>
                <a:sym typeface="Google Sans"/>
              </a:rPr>
              <a:t>Domain names</a:t>
            </a:r>
            <a:endParaRPr sz="1700" b="1">
              <a:solidFill>
                <a:schemeClr val="lt1"/>
              </a:solidFill>
              <a:latin typeface="Google Sans"/>
              <a:ea typeface="Google Sans"/>
              <a:cs typeface="Google Sans"/>
              <a:sym typeface="Google Sans"/>
            </a:endParaRPr>
          </a:p>
        </p:txBody>
      </p:sp>
      <p:sp>
        <p:nvSpPr>
          <p:cNvPr id="71" name="Google Shape;71;p14"/>
          <p:cNvSpPr txBox="1"/>
          <p:nvPr/>
        </p:nvSpPr>
        <p:spPr>
          <a:xfrm>
            <a:off x="1978962" y="3755325"/>
            <a:ext cx="20487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solidFill>
                  <a:schemeClr val="lt1"/>
                </a:solidFill>
                <a:latin typeface="Google Sans"/>
                <a:ea typeface="Google Sans"/>
                <a:cs typeface="Google Sans"/>
                <a:sym typeface="Google Sans"/>
              </a:rPr>
              <a:t>IP addresses</a:t>
            </a:r>
            <a:endParaRPr sz="1700" b="1">
              <a:solidFill>
                <a:schemeClr val="lt1"/>
              </a:solidFill>
              <a:latin typeface="Google Sans"/>
              <a:ea typeface="Google Sans"/>
              <a:cs typeface="Google Sans"/>
              <a:sym typeface="Google Sans"/>
            </a:endParaRPr>
          </a:p>
        </p:txBody>
      </p:sp>
      <p:sp>
        <p:nvSpPr>
          <p:cNvPr id="72" name="Google Shape;72;p14"/>
          <p:cNvSpPr txBox="1"/>
          <p:nvPr/>
        </p:nvSpPr>
        <p:spPr>
          <a:xfrm>
            <a:off x="1978962" y="4457425"/>
            <a:ext cx="20487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solidFill>
                  <a:schemeClr val="lt1"/>
                </a:solidFill>
                <a:latin typeface="Google Sans"/>
                <a:ea typeface="Google Sans"/>
                <a:cs typeface="Google Sans"/>
                <a:sym typeface="Google Sans"/>
              </a:rPr>
              <a:t>Hash values</a:t>
            </a:r>
            <a:endParaRPr sz="1700" b="1">
              <a:solidFill>
                <a:schemeClr val="lt1"/>
              </a:solidFill>
              <a:latin typeface="Google Sans"/>
              <a:ea typeface="Google Sans"/>
              <a:cs typeface="Google Sans"/>
              <a:sym typeface="Google Sans"/>
            </a:endParaRPr>
          </a:p>
        </p:txBody>
      </p:sp>
      <p:cxnSp>
        <p:nvCxnSpPr>
          <p:cNvPr id="73" name="Google Shape;73;p14"/>
          <p:cNvCxnSpPr/>
          <p:nvPr/>
        </p:nvCxnSpPr>
        <p:spPr>
          <a:xfrm>
            <a:off x="3153750" y="1086374"/>
            <a:ext cx="1694700" cy="600"/>
          </a:xfrm>
          <a:prstGeom prst="bentConnector3">
            <a:avLst>
              <a:gd name="adj1" fmla="val 50000"/>
            </a:avLst>
          </a:prstGeom>
          <a:noFill/>
          <a:ln w="9525" cap="flat" cmpd="sng">
            <a:solidFill>
              <a:srgbClr val="C2C2C2"/>
            </a:solidFill>
            <a:prstDash val="solid"/>
            <a:round/>
            <a:headEnd type="none" w="sm" len="sm"/>
            <a:tailEnd type="none" w="sm" len="sm"/>
          </a:ln>
        </p:spPr>
      </p:cxnSp>
      <p:sp>
        <p:nvSpPr>
          <p:cNvPr id="74" name="Google Shape;74;p14"/>
          <p:cNvSpPr/>
          <p:nvPr/>
        </p:nvSpPr>
        <p:spPr>
          <a:xfrm>
            <a:off x="4848450" y="824324"/>
            <a:ext cx="2020500" cy="525300"/>
          </a:xfrm>
          <a:prstGeom prst="roundRect">
            <a:avLst>
              <a:gd name="adj" fmla="val 16667"/>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dirty="0">
                <a:solidFill>
                  <a:schemeClr val="dk1"/>
                </a:solidFill>
                <a:latin typeface="Google Sans"/>
                <a:ea typeface="Google Sans"/>
                <a:cs typeface="Google Sans"/>
                <a:sym typeface="Google Sans"/>
              </a:rPr>
              <a:t>Credential Access, Discovery, C2</a:t>
            </a:r>
            <a:endParaRPr sz="1100" dirty="0">
              <a:solidFill>
                <a:schemeClr val="dk1"/>
              </a:solidFill>
              <a:latin typeface="Google Sans"/>
              <a:ea typeface="Google Sans"/>
              <a:cs typeface="Google Sans"/>
              <a:sym typeface="Google Sans"/>
            </a:endParaRPr>
          </a:p>
        </p:txBody>
      </p:sp>
      <p:cxnSp>
        <p:nvCxnSpPr>
          <p:cNvPr id="75" name="Google Shape;75;p14"/>
          <p:cNvCxnSpPr>
            <a:endCxn id="76" idx="1"/>
          </p:cNvCxnSpPr>
          <p:nvPr/>
        </p:nvCxnSpPr>
        <p:spPr>
          <a:xfrm>
            <a:off x="3578825" y="1801549"/>
            <a:ext cx="1694700" cy="600"/>
          </a:xfrm>
          <a:prstGeom prst="bentConnector3">
            <a:avLst>
              <a:gd name="adj1" fmla="val 50000"/>
            </a:avLst>
          </a:prstGeom>
          <a:noFill/>
          <a:ln w="9525" cap="flat" cmpd="sng">
            <a:solidFill>
              <a:srgbClr val="C2C2C2"/>
            </a:solidFill>
            <a:prstDash val="solid"/>
            <a:round/>
            <a:headEnd type="none" w="sm" len="sm"/>
            <a:tailEnd type="none" w="sm" len="sm"/>
          </a:ln>
        </p:spPr>
      </p:cxnSp>
      <p:sp>
        <p:nvSpPr>
          <p:cNvPr id="76" name="Google Shape;76;p14"/>
          <p:cNvSpPr/>
          <p:nvPr/>
        </p:nvSpPr>
        <p:spPr>
          <a:xfrm>
            <a:off x="5273525" y="1539499"/>
            <a:ext cx="2020500" cy="525300"/>
          </a:xfrm>
          <a:prstGeom prst="roundRect">
            <a:avLst>
              <a:gd name="adj" fmla="val 16667"/>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100">
              <a:solidFill>
                <a:schemeClr val="dk1"/>
              </a:solidFill>
              <a:latin typeface="Roboto"/>
              <a:ea typeface="Roboto"/>
              <a:cs typeface="Roboto"/>
              <a:sym typeface="Roboto"/>
            </a:endParaRPr>
          </a:p>
        </p:txBody>
      </p:sp>
      <p:cxnSp>
        <p:nvCxnSpPr>
          <p:cNvPr id="77" name="Google Shape;77;p14"/>
          <p:cNvCxnSpPr>
            <a:endCxn id="78" idx="1"/>
          </p:cNvCxnSpPr>
          <p:nvPr/>
        </p:nvCxnSpPr>
        <p:spPr>
          <a:xfrm>
            <a:off x="3986625" y="2571149"/>
            <a:ext cx="1694700" cy="600"/>
          </a:xfrm>
          <a:prstGeom prst="bentConnector3">
            <a:avLst>
              <a:gd name="adj1" fmla="val 50000"/>
            </a:avLst>
          </a:prstGeom>
          <a:noFill/>
          <a:ln w="9525" cap="flat" cmpd="sng">
            <a:solidFill>
              <a:srgbClr val="C2C2C2"/>
            </a:solidFill>
            <a:prstDash val="solid"/>
            <a:round/>
            <a:headEnd type="none" w="sm" len="sm"/>
            <a:tailEnd type="none" w="sm" len="sm"/>
          </a:ln>
        </p:spPr>
      </p:cxnSp>
      <p:sp>
        <p:nvSpPr>
          <p:cNvPr id="78" name="Google Shape;78;p14"/>
          <p:cNvSpPr/>
          <p:nvPr/>
        </p:nvSpPr>
        <p:spPr>
          <a:xfrm>
            <a:off x="5681325" y="2309099"/>
            <a:ext cx="2020500" cy="525300"/>
          </a:xfrm>
          <a:prstGeom prst="roundRect">
            <a:avLst>
              <a:gd name="adj" fmla="val 16667"/>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1100" dirty="0" err="1">
                <a:solidFill>
                  <a:schemeClr val="dk1"/>
                </a:solidFill>
                <a:latin typeface="Roboto"/>
                <a:ea typeface="Roboto"/>
                <a:cs typeface="Roboto"/>
                <a:sym typeface="Roboto"/>
              </a:rPr>
              <a:t>dwm.bin</a:t>
            </a:r>
            <a:r>
              <a:rPr lang="en-IN" sz="1100" dirty="0">
                <a:solidFill>
                  <a:schemeClr val="dk1"/>
                </a:solidFill>
                <a:latin typeface="Roboto"/>
                <a:ea typeface="Roboto"/>
                <a:cs typeface="Roboto"/>
                <a:sym typeface="Roboto"/>
              </a:rPr>
              <a:t>, bfsvc.exe, </a:t>
            </a:r>
            <a:r>
              <a:rPr lang="ja-JP" altLang="en-US" sz="1100" dirty="0">
                <a:solidFill>
                  <a:schemeClr val="dk1"/>
                </a:solidFill>
                <a:latin typeface="Roboto"/>
                <a:ea typeface="Roboto"/>
                <a:cs typeface="Roboto"/>
                <a:sym typeface="Roboto"/>
              </a:rPr>
              <a:t>開發</a:t>
            </a:r>
            <a:r>
              <a:rPr lang="en-US" altLang="ja-JP" sz="1100" dirty="0">
                <a:solidFill>
                  <a:schemeClr val="dk1"/>
                </a:solidFill>
                <a:latin typeface="Roboto"/>
                <a:ea typeface="Roboto"/>
                <a:cs typeface="Roboto"/>
                <a:sym typeface="Roboto"/>
              </a:rPr>
              <a:t>.</a:t>
            </a:r>
            <a:r>
              <a:rPr lang="en-IN" sz="1100" dirty="0">
                <a:solidFill>
                  <a:schemeClr val="dk1"/>
                </a:solidFill>
                <a:latin typeface="Roboto"/>
                <a:ea typeface="Roboto"/>
                <a:cs typeface="Roboto"/>
                <a:sym typeface="Roboto"/>
              </a:rPr>
              <a:t>bin</a:t>
            </a:r>
            <a:br>
              <a:rPr lang="en-IN" sz="1100" dirty="0">
                <a:solidFill>
                  <a:schemeClr val="dk1"/>
                </a:solidFill>
                <a:latin typeface="Roboto"/>
                <a:ea typeface="Roboto"/>
                <a:cs typeface="Roboto"/>
                <a:sym typeface="Roboto"/>
              </a:rPr>
            </a:br>
            <a:endParaRPr sz="1100" dirty="0">
              <a:solidFill>
                <a:schemeClr val="dk1"/>
              </a:solidFill>
              <a:latin typeface="Roboto"/>
              <a:ea typeface="Roboto"/>
              <a:cs typeface="Roboto"/>
              <a:sym typeface="Roboto"/>
            </a:endParaRPr>
          </a:p>
        </p:txBody>
      </p:sp>
      <p:cxnSp>
        <p:nvCxnSpPr>
          <p:cNvPr id="79" name="Google Shape;79;p14"/>
          <p:cNvCxnSpPr>
            <a:endCxn id="80" idx="1"/>
          </p:cNvCxnSpPr>
          <p:nvPr/>
        </p:nvCxnSpPr>
        <p:spPr>
          <a:xfrm>
            <a:off x="4426175" y="3274536"/>
            <a:ext cx="1694700" cy="600"/>
          </a:xfrm>
          <a:prstGeom prst="bentConnector3">
            <a:avLst>
              <a:gd name="adj1" fmla="val 50000"/>
            </a:avLst>
          </a:prstGeom>
          <a:noFill/>
          <a:ln w="9525" cap="flat" cmpd="sng">
            <a:solidFill>
              <a:srgbClr val="C2C2C2"/>
            </a:solidFill>
            <a:prstDash val="solid"/>
            <a:round/>
            <a:headEnd type="none" w="sm" len="sm"/>
            <a:tailEnd type="none" w="sm" len="sm"/>
          </a:ln>
        </p:spPr>
      </p:cxnSp>
      <p:sp>
        <p:nvSpPr>
          <p:cNvPr id="80" name="Google Shape;80;p14"/>
          <p:cNvSpPr/>
          <p:nvPr/>
        </p:nvSpPr>
        <p:spPr>
          <a:xfrm>
            <a:off x="6120875" y="3012486"/>
            <a:ext cx="2020500" cy="525300"/>
          </a:xfrm>
          <a:prstGeom prst="roundRect">
            <a:avLst>
              <a:gd name="adj" fmla="val 16667"/>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1100" dirty="0">
                <a:solidFill>
                  <a:schemeClr val="dk1"/>
                </a:solidFill>
                <a:latin typeface="Roboto"/>
                <a:ea typeface="Roboto"/>
                <a:cs typeface="Roboto"/>
                <a:sym typeface="Roboto"/>
              </a:rPr>
              <a:t>org.misecure.com</a:t>
            </a:r>
            <a:endParaRPr sz="1100" dirty="0">
              <a:solidFill>
                <a:schemeClr val="dk1"/>
              </a:solidFill>
              <a:latin typeface="Roboto"/>
              <a:ea typeface="Roboto"/>
              <a:cs typeface="Roboto"/>
              <a:sym typeface="Roboto"/>
            </a:endParaRPr>
          </a:p>
        </p:txBody>
      </p:sp>
      <p:cxnSp>
        <p:nvCxnSpPr>
          <p:cNvPr id="81" name="Google Shape;81;p14"/>
          <p:cNvCxnSpPr>
            <a:endCxn id="82" idx="1"/>
          </p:cNvCxnSpPr>
          <p:nvPr/>
        </p:nvCxnSpPr>
        <p:spPr>
          <a:xfrm>
            <a:off x="4835525" y="3977924"/>
            <a:ext cx="1694700" cy="600"/>
          </a:xfrm>
          <a:prstGeom prst="bentConnector3">
            <a:avLst>
              <a:gd name="adj1" fmla="val 50000"/>
            </a:avLst>
          </a:prstGeom>
          <a:noFill/>
          <a:ln w="9525" cap="flat" cmpd="sng">
            <a:solidFill>
              <a:srgbClr val="C2C2C2"/>
            </a:solidFill>
            <a:prstDash val="solid"/>
            <a:round/>
            <a:headEnd type="none" w="sm" len="sm"/>
            <a:tailEnd type="none" w="sm" len="sm"/>
          </a:ln>
        </p:spPr>
      </p:cxnSp>
      <p:sp>
        <p:nvSpPr>
          <p:cNvPr id="82" name="Google Shape;82;p14"/>
          <p:cNvSpPr/>
          <p:nvPr/>
        </p:nvSpPr>
        <p:spPr>
          <a:xfrm>
            <a:off x="6530225" y="3715874"/>
            <a:ext cx="2020500" cy="525300"/>
          </a:xfrm>
          <a:prstGeom prst="roundRect">
            <a:avLst>
              <a:gd name="adj" fmla="val 16667"/>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1100" dirty="0">
                <a:solidFill>
                  <a:schemeClr val="dk1"/>
                </a:solidFill>
                <a:latin typeface="Roboto"/>
                <a:ea typeface="Roboto"/>
                <a:cs typeface="Roboto"/>
                <a:sym typeface="Roboto"/>
              </a:rPr>
              <a:t>13.107.4.50</a:t>
            </a:r>
            <a:endParaRPr sz="1100" dirty="0">
              <a:solidFill>
                <a:schemeClr val="dk1"/>
              </a:solidFill>
              <a:latin typeface="Roboto"/>
              <a:ea typeface="Roboto"/>
              <a:cs typeface="Roboto"/>
              <a:sym typeface="Roboto"/>
            </a:endParaRPr>
          </a:p>
        </p:txBody>
      </p:sp>
      <p:cxnSp>
        <p:nvCxnSpPr>
          <p:cNvPr id="83" name="Google Shape;83;p14"/>
          <p:cNvCxnSpPr/>
          <p:nvPr/>
        </p:nvCxnSpPr>
        <p:spPr>
          <a:xfrm>
            <a:off x="5211175" y="4680024"/>
            <a:ext cx="1605300" cy="600"/>
          </a:xfrm>
          <a:prstGeom prst="bentConnector3">
            <a:avLst>
              <a:gd name="adj1" fmla="val 50000"/>
            </a:avLst>
          </a:prstGeom>
          <a:noFill/>
          <a:ln w="9525" cap="flat" cmpd="sng">
            <a:solidFill>
              <a:srgbClr val="C2C2C2"/>
            </a:solidFill>
            <a:prstDash val="solid"/>
            <a:round/>
            <a:headEnd type="none" w="sm" len="sm"/>
            <a:tailEnd type="none" w="sm" len="sm"/>
          </a:ln>
        </p:spPr>
      </p:cxnSp>
      <p:sp>
        <p:nvSpPr>
          <p:cNvPr id="84" name="Google Shape;84;p14"/>
          <p:cNvSpPr/>
          <p:nvPr/>
        </p:nvSpPr>
        <p:spPr>
          <a:xfrm>
            <a:off x="6816475" y="4417974"/>
            <a:ext cx="2020500" cy="525300"/>
          </a:xfrm>
          <a:prstGeom prst="roundRect">
            <a:avLst>
              <a:gd name="adj" fmla="val 16667"/>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800" dirty="0" err="1">
                <a:solidFill>
                  <a:schemeClr val="dk1"/>
                </a:solidFill>
                <a:latin typeface="Roboto"/>
                <a:ea typeface="Roboto"/>
                <a:cs typeface="Roboto"/>
                <a:sym typeface="Roboto"/>
              </a:rPr>
              <a:t>Authentihash</a:t>
            </a:r>
            <a:endParaRPr lang="en-IN" sz="800" dirty="0">
              <a:solidFill>
                <a:schemeClr val="dk1"/>
              </a:solidFill>
              <a:latin typeface="Roboto"/>
              <a:ea typeface="Roboto"/>
              <a:cs typeface="Roboto"/>
              <a:sym typeface="Roboto"/>
            </a:endParaRPr>
          </a:p>
          <a:p>
            <a:pPr marL="0" lvl="0" indent="0" algn="ctr" rtl="0">
              <a:spcBef>
                <a:spcPts val="0"/>
              </a:spcBef>
              <a:spcAft>
                <a:spcPts val="0"/>
              </a:spcAft>
              <a:buNone/>
            </a:pPr>
            <a:r>
              <a:rPr lang="en-IN" sz="800" dirty="0">
                <a:solidFill>
                  <a:schemeClr val="dk1"/>
                </a:solidFill>
                <a:latin typeface="Roboto"/>
                <a:ea typeface="Roboto"/>
                <a:cs typeface="Roboto"/>
                <a:sym typeface="Roboto"/>
              </a:rPr>
              <a:t>019439328ea87e4559b653ad7df933d20623bdd00d3793abc7ff35e57db24853</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217</Words>
  <Application>Microsoft Office PowerPoint</Application>
  <PresentationFormat>On-screen Show (16:9)</PresentationFormat>
  <Paragraphs>20</Paragraphs>
  <Slides>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Roboto</vt:lpstr>
      <vt:lpstr>Google Sans</vt:lpstr>
      <vt:lpstr>Simple Light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Suman Garai</dc:creator>
  <cp:lastModifiedBy>Suman Garai</cp:lastModifiedBy>
  <cp:revision>1</cp:revision>
  <dcterms:modified xsi:type="dcterms:W3CDTF">2024-06-07T16:57:42Z</dcterms:modified>
</cp:coreProperties>
</file>