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67" r:id="rId5"/>
    <p:sldId id="266" r:id="rId6"/>
    <p:sldId id="268" r:id="rId7"/>
    <p:sldId id="278" r:id="rId8"/>
    <p:sldId id="279" r:id="rId9"/>
    <p:sldId id="258" r:id="rId10"/>
    <p:sldId id="259" r:id="rId11"/>
    <p:sldId id="261" r:id="rId12"/>
    <p:sldId id="262" r:id="rId13"/>
    <p:sldId id="264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B955E-6188-4A1A-87CC-228A2CC58D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F00E2C-CA40-45E6-A953-DE31301504E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jpeg"/><Relationship Id="rId2" Type="http://schemas.microsoft.com/office/2007/relationships/media" Target="https://www.youtube.com/embed/F4bmfKqvT_4?feature=oembed" TargetMode="External"/><Relationship Id="rId1" Type="http://schemas.openxmlformats.org/officeDocument/2006/relationships/video" Target="https://www.youtube.com/embed/F4bmfKqvT_4?feature=oembed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jpeg"/><Relationship Id="rId2" Type="http://schemas.microsoft.com/office/2007/relationships/media" Target="https://www.youtube.com/embed/4lAyqscuTc8?feature=oembed" TargetMode="External"/><Relationship Id="rId1" Type="http://schemas.openxmlformats.org/officeDocument/2006/relationships/video" Target="https://www.youtube.com/embed/4lAyqscuTc8?feature=oemb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462" y="1447801"/>
            <a:ext cx="9209987" cy="1276546"/>
          </a:xfrm>
        </p:spPr>
        <p:txBody>
          <a:bodyPr/>
          <a:lstStyle/>
          <a:p>
            <a:pPr algn="ctr"/>
            <a:r>
              <a:rPr lang="en-IN" b="1" dirty="0"/>
              <a:t>DEPARTMENT OF BCA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354" y="2724347"/>
            <a:ext cx="9700180" cy="291445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MATHEMATICS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THEORY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3" y="609600"/>
            <a:ext cx="9530498" cy="8232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 OF A MATRIX BY A SCALAR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985"/>
            <a:ext cx="8596668" cy="4429378"/>
          </a:xfrm>
        </p:spPr>
        <p:txBody>
          <a:bodyPr/>
          <a:lstStyle/>
          <a:p>
            <a:r>
              <a:rPr lang="en-IN" dirty="0"/>
              <a:t>If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6670" y="1611985"/>
          <a:ext cx="4534129" cy="498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" imgW="37795200" imgH="50292000" progId="Equation.DSMT4">
                  <p:embed/>
                </p:oleObj>
              </mc:Choice>
              <mc:Fallback>
                <p:oleObj name="Equation" r:id="rId1" imgW="37795200" imgH="50292000" progId="Equation.DSMT4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6670" y="1611985"/>
                        <a:ext cx="4534129" cy="4987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301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0039"/>
            <a:ext cx="9381066" cy="4871324"/>
          </a:xfrm>
        </p:spPr>
        <p:txBody>
          <a:bodyPr/>
          <a:lstStyle/>
          <a:p>
            <a:r>
              <a:rPr lang="en-IN" dirty="0"/>
              <a:t>Find 3A+4B and 5A-6B if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Find 4A+5B-6C and 3A-2B+5C if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A=                  B=                 C=                  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Verify 3(A+B) =3A + 3B  if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A=                           B=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ele attr="{27B67A2C-056E-4FF8-8B0E-1EFEE9630F69}"/>
                  </a:ext>
                </a:extLst>
              </p:cNvPr>
              <p:cNvSpPr/>
              <p:nvPr/>
            </p:nvSpPr>
            <p:spPr>
              <a:xfrm>
                <a:off x="1156434" y="1655478"/>
                <a:ext cx="3330848" cy="558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434" y="1655478"/>
                <a:ext cx="3330848" cy="55803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ele attr="{DC2017D3-401C-40CA-80F7-60B342A9347E}"/>
                  </a:ext>
                </a:extLst>
              </p:cNvPr>
              <p:cNvSpPr/>
              <p:nvPr/>
            </p:nvSpPr>
            <p:spPr>
              <a:xfrm>
                <a:off x="1156434" y="2773955"/>
                <a:ext cx="1082668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434" y="2773955"/>
                <a:ext cx="1082668" cy="5542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ele attr="{5D59A2C2-411E-421E-BC11-F901E4DE3AE5}"/>
                  </a:ext>
                </a:extLst>
              </p:cNvPr>
              <p:cNvSpPr/>
              <p:nvPr/>
            </p:nvSpPr>
            <p:spPr>
              <a:xfrm>
                <a:off x="2595156" y="2773890"/>
                <a:ext cx="1082668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56" y="2773890"/>
                <a:ext cx="1082668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ele attr="{4CE740C0-9E11-4C87-A212-5E76EDD09BCF}"/>
                  </a:ext>
                </a:extLst>
              </p:cNvPr>
              <p:cNvSpPr/>
              <p:nvPr/>
            </p:nvSpPr>
            <p:spPr>
              <a:xfrm>
                <a:off x="4033878" y="2768376"/>
                <a:ext cx="108266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878" y="2768376"/>
                <a:ext cx="1082668" cy="5598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ele attr="{E80C49F3-5AFB-42E2-8C17-D81860E31EC5}"/>
                  </a:ext>
                </a:extLst>
              </p:cNvPr>
              <p:cNvSpPr/>
              <p:nvPr/>
            </p:nvSpPr>
            <p:spPr>
              <a:xfrm>
                <a:off x="1062770" y="3878802"/>
                <a:ext cx="1630383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70" y="3878802"/>
                <a:ext cx="1630383" cy="8249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ele attr="{1C3976CC-6E17-4773-A41B-6BB35F63124C}"/>
                  </a:ext>
                </a:extLst>
              </p:cNvPr>
              <p:cNvSpPr/>
              <p:nvPr/>
            </p:nvSpPr>
            <p:spPr>
              <a:xfrm>
                <a:off x="3209013" y="3888583"/>
                <a:ext cx="128413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13" y="3888583"/>
                <a:ext cx="1284134" cy="8249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Introduction to Matrices - What is a Matrix?">
            <a:hlinkClick r:id="" action="ppaction://media"/>
          </p:cNvPr>
          <p:cNvPicPr>
            <a:picLocks noRot="1"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05353" y="228011"/>
            <a:ext cx="11593922" cy="6521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Introduction To Types Of Matrices / Matrices / Maths Algebra">
            <a:hlinkClick r:id="" action="ppaction://media"/>
          </p:cNvPr>
          <p:cNvPicPr>
            <a:picLocks noRot="1"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1909196" cy="6698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0969" y="2714920"/>
            <a:ext cx="6353666" cy="155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/>
              <a:t>THANK YOU</a:t>
            </a:r>
            <a:endParaRPr lang="en-IN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400638"/>
            <a:ext cx="8596668" cy="61208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MATRIX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012723"/>
            <a:ext cx="8596668" cy="5444638"/>
          </a:xfrm>
        </p:spPr>
        <p:txBody>
          <a:bodyPr/>
          <a:lstStyle/>
          <a:p>
            <a:pPr lvl="0"/>
            <a:r>
              <a:rPr lang="en-IN" dirty="0"/>
              <a:t>A matrix is rectangular arrangement of elements enclosed in bracket.</a:t>
            </a:r>
            <a:endParaRPr lang="en-IN" dirty="0"/>
          </a:p>
          <a:p>
            <a:pPr lvl="0"/>
            <a:r>
              <a:rPr lang="en-IN" dirty="0"/>
              <a:t>If matrix has m-rows and n-columns then the order of matrix is said to be mxn.</a:t>
            </a:r>
            <a:endParaRPr lang="en-IN" dirty="0"/>
          </a:p>
          <a:p>
            <a:pPr lvl="0"/>
            <a:r>
              <a:rPr lang="en-IN" dirty="0"/>
              <a:t>The general form of a matrix is represented as</a:t>
            </a: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 err="1"/>
              <a:t>The elements operating in the i</a:t>
            </a:r>
            <a:r>
              <a:rPr lang="en-IN" baseline="30000" dirty="0" err="1"/>
              <a:t>th</a:t>
            </a:r>
            <a:r>
              <a:rPr lang="en-IN" dirty="0" err="1"/>
              <a:t> row and j</a:t>
            </a:r>
            <a:r>
              <a:rPr lang="en-IN" baseline="30000" dirty="0" err="1"/>
              <a:t>th</a:t>
            </a:r>
            <a:r>
              <a:rPr lang="en-IN" dirty="0" err="1"/>
              <a:t> column which is represented by a</a:t>
            </a:r>
            <a:r>
              <a:rPr lang="en-IN" baseline="-25000" dirty="0" err="1"/>
              <a:t>ij </a:t>
            </a:r>
            <a:endParaRPr lang="en-IN" baseline="-25000" dirty="0" err="1"/>
          </a:p>
          <a:p>
            <a:pPr lvl="0"/>
            <a:r>
              <a:rPr lang="en-IN" b="1" dirty="0" err="1"/>
              <a:t>A</a:t>
            </a:r>
            <a:r>
              <a:rPr lang="en-IN" b="1" baseline="-25000" dirty="0" err="1"/>
              <a:t>mxn</a:t>
            </a:r>
            <a:r>
              <a:rPr lang="en-IN" b="1" dirty="0"/>
              <a:t> </a:t>
            </a:r>
            <a:r>
              <a:rPr lang="en-IN" dirty="0"/>
              <a:t>= [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dirty="0"/>
              <a:t>] where </a:t>
            </a:r>
            <a:r>
              <a:rPr lang="en-IN" dirty="0" err="1"/>
              <a:t>i</a:t>
            </a:r>
            <a:r>
              <a:rPr lang="en-IN" dirty="0"/>
              <a:t>=1,2,3……..m   and   j=1,2,3…………n</a:t>
            </a: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pic>
        <p:nvPicPr>
          <p:cNvPr id="7" name="Picture 6" descr="Definition of Matrix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76" y="2553013"/>
            <a:ext cx="3835571" cy="209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621655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Note:- </a:t>
            </a:r>
            <a:r>
              <a:rPr lang="en-I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 of matrix = No. of rows  X  No. of columns.</a:t>
            </a:r>
            <a:br>
              <a:rPr lang="en-I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A MATRIX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055370" y="3023235"/>
          <a:ext cx="7840345" cy="277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" imgW="96012000" imgH="41148000" progId="Equation.DSMT4">
                  <p:embed/>
                </p:oleObj>
              </mc:Choice>
              <mc:Fallback>
                <p:oleObj name="Equation" r:id="rId1" imgW="96012000" imgH="41148000" progId="Equation.DSMT4">
                  <p:embed/>
                  <p:pic>
                    <p:nvPicPr>
                      <p:cNvPr id="0" name="Picture 6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5370" y="3023235"/>
                        <a:ext cx="7840345" cy="2779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4193"/>
            <a:ext cx="8596668" cy="70792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MATRICES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2116"/>
            <a:ext cx="8596668" cy="5169247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MATRIX: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rows = No. of columns.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MATRIX: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rows ≠ No. of columns.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MATRIX: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having only one column.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MATRIX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having only one row.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24841" y="1243489"/>
          <a:ext cx="1117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" imgW="26822400" imgH="16154400" progId="Equation.DSMT4">
                  <p:embed/>
                </p:oleObj>
              </mc:Choice>
              <mc:Fallback>
                <p:oleObj name="Equation" r:id="rId1" imgW="26822400" imgH="16154400" progId="Equation.DSMT4">
                  <p:embed/>
                  <p:pic>
                    <p:nvPicPr>
                      <p:cNvPr id="0" name="Picture 7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841" y="1243489"/>
                        <a:ext cx="11176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ele attr="{43512D30-13BA-448F-AFF1-1C858BE09743}"/>
                  </a:ext>
                </a:extLst>
              </p:cNvPr>
              <p:cNvSpPr/>
              <p:nvPr/>
            </p:nvSpPr>
            <p:spPr>
              <a:xfrm>
                <a:off x="1374016" y="2452386"/>
                <a:ext cx="2022605" cy="591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016" y="2452386"/>
                <a:ext cx="2022605" cy="5918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24841" y="3752202"/>
          <a:ext cx="749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17983200" imgH="24688800" progId="Equation.DSMT4">
                  <p:embed/>
                </p:oleObj>
              </mc:Choice>
              <mc:Fallback>
                <p:oleObj name="Equation" r:id="rId4" imgW="17983200" imgH="24688800" progId="Equation.DSMT4">
                  <p:embed/>
                  <p:pic>
                    <p:nvPicPr>
                      <p:cNvPr id="0" name="Picture 71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4841" y="3752202"/>
                        <a:ext cx="7493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ele attr="{6DB38B5B-D0D2-4BC1-9ED8-7F26CDCA0316}"/>
                  </a:ext>
                </a:extLst>
              </p:cNvPr>
              <p:cNvSpPr/>
              <p:nvPr/>
            </p:nvSpPr>
            <p:spPr>
              <a:xfrm>
                <a:off x="1210831" y="5185015"/>
                <a:ext cx="201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31" y="5185015"/>
                <a:ext cx="201023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MATRICES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34762" y="2083005"/>
          <a:ext cx="5080" cy="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" imgW="114300" imgH="177165" progId="Equation.DSMT4">
                  <p:embed/>
                </p:oleObj>
              </mc:Choice>
              <mc:Fallback>
                <p:oleObj name="Equation" r:id="rId1" imgW="114300" imgH="177165" progId="Equation.DSMT4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4762" y="2083005"/>
                        <a:ext cx="5080" cy="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ele attr="{3527EB66-A81D-427B-989D-189897E4375B}"/>
                  </a:ext>
                </a:extLst>
              </p:cNvPr>
              <p:cNvSpPr/>
              <p:nvPr/>
            </p:nvSpPr>
            <p:spPr>
              <a:xfrm>
                <a:off x="1145852" y="2801692"/>
                <a:ext cx="2054152" cy="86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52" y="3164277"/>
                <a:ext cx="2054152" cy="8679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ele attr="{5680ED33-1BDA-4122-B4A3-637F41A4363D}"/>
                  </a:ext>
                </a:extLst>
              </p:cNvPr>
              <p:cNvSpPr/>
              <p:nvPr/>
            </p:nvSpPr>
            <p:spPr>
              <a:xfrm>
                <a:off x="1145852" y="4015800"/>
                <a:ext cx="2054152" cy="862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52" y="4376480"/>
                <a:ext cx="2054152" cy="8624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ele attr="{FF60AFC5-4564-4726-89A7-F043205E6476}"/>
                  </a:ext>
                </a:extLst>
              </p:cNvPr>
              <p:cNvSpPr/>
              <p:nvPr/>
            </p:nvSpPr>
            <p:spPr>
              <a:xfrm>
                <a:off x="1145852" y="5295522"/>
                <a:ext cx="2054152" cy="862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52" y="5651122"/>
                <a:ext cx="2054152" cy="8624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940" y="1280160"/>
            <a:ext cx="9060815" cy="5325745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 MATRIX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in which except principal diagonal elements are zero.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MATRIX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in which all the diagonal elements are equal.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MATRIX/ Idenity matrix: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scalar matrix in which diagonal element is 1.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MATRIX / NULL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in which all elements are zero.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graphicFrame>
        <p:nvGraphicFramePr>
          <p:cNvPr id="10" name="Content Placeholder 9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238250" y="1930400"/>
          <a:ext cx="1083945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8250" y="1930400"/>
                        <a:ext cx="1083945" cy="791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615315"/>
            <a:ext cx="8947150" cy="5917565"/>
          </a:xfrm>
        </p:spPr>
        <p:txBody>
          <a:bodyPr/>
          <a:p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MATRIX:</a:t>
            </a:r>
            <a:r>
              <a:rPr lang="en-IN" altLang="en-US" sz="2400"/>
              <a:t>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matrix having unequal no. of rows and columns. 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UPPER TRIANGULAR MATRIX: 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LOWER TRIANGULAR MATRIX: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A= 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5260" y="1530985"/>
          <a:ext cx="6598920" cy="213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" imgW="96012000" imgH="41148000" progId="Equation.DSMT4">
                  <p:embed/>
                </p:oleObj>
              </mc:Choice>
              <mc:Fallback>
                <p:oleObj name="Equation" r:id="rId1" imgW="96012000" imgH="41148000" progId="Equation.DSMT4">
                  <p:embed/>
                  <p:pic>
                    <p:nvPicPr>
                      <p:cNvPr id="0" name="Picture 6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5260" y="1530985"/>
                        <a:ext cx="6598920" cy="213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0" y="3837940"/>
            <a:ext cx="1034415" cy="951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90" y="5212080"/>
            <a:ext cx="1398905" cy="746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548640"/>
            <a:ext cx="9000490" cy="5492750"/>
          </a:xfrm>
        </p:spPr>
        <p:txBody>
          <a:bodyPr/>
          <a:p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 MATRIX: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matrix in which all the elements are real nos.  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MATRIX: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A matrix obtained from given matrix A by deleting some of its rows or columns or both.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B =  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Therefore B is the Submatrix of A.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87170" y="2493645"/>
            <a:ext cx="2948305" cy="1602740"/>
          </a:xfrm>
          <a:prstGeom prst="rect">
            <a:avLst/>
          </a:prstGeom>
        </p:spPr>
      </p:pic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8990" y="4227830"/>
          <a:ext cx="1385570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584200" imgH="457200" progId="Equation.KSEE3">
                  <p:embed/>
                </p:oleObj>
              </mc:Choice>
              <mc:Fallback>
                <p:oleObj name="" r:id="rId2" imgW="584200" imgH="4572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8990" y="4227830"/>
                        <a:ext cx="1385570" cy="8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04" y="609600"/>
            <a:ext cx="9351390" cy="59703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OF MATRICES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93" y="1206631"/>
            <a:ext cx="8596668" cy="4599061"/>
          </a:xfrm>
        </p:spPr>
        <p:txBody>
          <a:bodyPr/>
          <a:lstStyle/>
          <a:p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MATRIX OR EQUALITY OF MATRIX: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Two matrices A and B can be added or subtracted if and only if their dimensions are the same (i.e. both matrices have the same number of rows and columns. Take: 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OF MATRIX: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If A and B above are matrices of the same type then the sum is found by adding the corresponding elements </a:t>
            </a:r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en-US" dirty="0"/>
              <a:t> + </a:t>
            </a:r>
            <a:r>
              <a:rPr lang="en-US" i="1" dirty="0" err="1"/>
              <a:t>b</a:t>
            </a:r>
            <a:r>
              <a:rPr lang="en-US" i="1" baseline="-25000" dirty="0" err="1"/>
              <a:t>ij</a:t>
            </a:r>
            <a:r>
              <a:rPr lang="en-US" i="1" baseline="-25000" dirty="0"/>
              <a:t> 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Here is an example of adding A and B together.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74111" y="2391095"/>
          <a:ext cx="3439932" cy="69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1" imgW="54559200" imgH="10972800" progId="Equation.DSMT4">
                  <p:embed/>
                </p:oleObj>
              </mc:Choice>
              <mc:Fallback>
                <p:oleObj name="Equation" r:id="rId1" imgW="54559200" imgH="10972800" progId="Equation.DSMT4">
                  <p:embed/>
                  <p:pic>
                    <p:nvPicPr>
                      <p:cNvPr id="0" name="Picture 2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4111" y="2391095"/>
                        <a:ext cx="3439932" cy="69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074111" y="4959219"/>
          <a:ext cx="4305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3" imgW="68275200" imgH="10972800" progId="Equation.DSMT4">
                  <p:embed/>
                </p:oleObj>
              </mc:Choice>
              <mc:Fallback>
                <p:oleObj name="Equation" r:id="rId3" imgW="68275200" imgH="109728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111" y="4959219"/>
                        <a:ext cx="43053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723265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449705"/>
            <a:ext cx="8434705" cy="4925695"/>
          </a:xfrm>
        </p:spPr>
        <p:txBody>
          <a:bodyPr/>
          <a:lstStyle/>
          <a:p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SUBTRACTION OF A MATRIX:</a:t>
            </a:r>
            <a:endParaRPr lang="en-US" dirty="0"/>
          </a:p>
          <a:p>
            <a:r>
              <a:rPr lang="en-US" dirty="0"/>
              <a:t>If A and B are matrices of the same type then the subtraction is found by subtracting the corresponding elements </a:t>
            </a:r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en-US" dirty="0"/>
              <a:t> − </a:t>
            </a:r>
            <a:r>
              <a:rPr lang="en-US" i="1" dirty="0" err="1"/>
              <a:t>b</a:t>
            </a:r>
            <a:r>
              <a:rPr lang="en-US" i="1" baseline="-25000" dirty="0" err="1"/>
              <a:t>ij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Here is an example of subtracting matrices.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10005" y="4460240"/>
          <a:ext cx="391541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1" imgW="70408800" imgH="10972800" progId="Equation.DSMT4">
                  <p:embed/>
                </p:oleObj>
              </mc:Choice>
              <mc:Fallback>
                <p:oleObj name="Equation" r:id="rId1" imgW="70408800" imgH="10972800" progId="Equation.DSMT4">
                  <p:embed/>
                  <p:pic>
                    <p:nvPicPr>
                      <p:cNvPr id="0" name="Object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0005" y="4460240"/>
                        <a:ext cx="391541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13096" y="3157330"/>
          <a:ext cx="3439932" cy="69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" imgW="54559200" imgH="10972800" progId="Equation.DSMT4">
                  <p:embed/>
                </p:oleObj>
              </mc:Choice>
              <mc:Fallback>
                <p:oleObj name="Equation" r:id="rId3" imgW="54559200" imgH="109728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3096" y="3157330"/>
                        <a:ext cx="3439932" cy="69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2197</Words>
  <Application>WPS Presentation</Application>
  <PresentationFormat>Widescreen</PresentationFormat>
  <Paragraphs>140</Paragraphs>
  <Slides>14</Slides>
  <Notes>0</Notes>
  <HiddenSlides>0</HiddenSlides>
  <MMClips>2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SimSun</vt:lpstr>
      <vt:lpstr>Wingdings</vt:lpstr>
      <vt:lpstr>Wingdings 3</vt:lpstr>
      <vt:lpstr>Arial</vt:lpstr>
      <vt:lpstr>Times New Roman</vt:lpstr>
      <vt:lpstr>Wingdings</vt:lpstr>
      <vt:lpstr>Trebuchet MS</vt:lpstr>
      <vt:lpstr>Microsoft YaHei</vt:lpstr>
      <vt:lpstr>Arial Unicode MS</vt:lpstr>
      <vt:lpstr>Calibri</vt:lpstr>
      <vt:lpstr>Facet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Equation.KSEE3</vt:lpstr>
      <vt:lpstr>Equation.DSMT4</vt:lpstr>
      <vt:lpstr>Equation.DSMT4</vt:lpstr>
      <vt:lpstr>DEPARTMENT OF BCA</vt:lpstr>
      <vt:lpstr>DEFINITION OF A MATRIX </vt:lpstr>
      <vt:lpstr>Note:- Order of matrix = No. of rows  X  No. of columns.  EXAMPLE FOR A MATRIX</vt:lpstr>
      <vt:lpstr>TYPES OF MATRICES</vt:lpstr>
      <vt:lpstr>TYPES OF MATRICES</vt:lpstr>
      <vt:lpstr>PowerPoint 演示文稿</vt:lpstr>
      <vt:lpstr>PowerPoint 演示文稿</vt:lpstr>
      <vt:lpstr>OPERATIONS OF MATRICES</vt:lpstr>
      <vt:lpstr>OPERATION OF MATRICES</vt:lpstr>
      <vt:lpstr>MULTIPLICATION  OF A MATRIX BY A SCALAR</vt:lpstr>
      <vt:lpstr>PROBLEMS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JAIN UNIVERSITY</dc:title>
  <dc:creator>Arathi Sudarshan</dc:creator>
  <cp:lastModifiedBy>lavanya gowda</cp:lastModifiedBy>
  <cp:revision>37</cp:revision>
  <dcterms:created xsi:type="dcterms:W3CDTF">2020-05-02T13:07:00Z</dcterms:created>
  <dcterms:modified xsi:type="dcterms:W3CDTF">2020-09-08T08:24:24Z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