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256" r:id="rId4"/>
    <p:sldId id="267" r:id="rId6"/>
    <p:sldId id="268" r:id="rId7"/>
    <p:sldId id="264" r:id="rId8"/>
    <p:sldId id="27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55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162 915,'2'0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848,'2'0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882 443,'-3'0,"0"0,0 0,2 3,-1 0,2 0,0 0,0 0,3-2,0-1,0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1628 941,'2'0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1629 941,'3'0,"0"0,1 0,-1 2,0-1,-1 2,-2 0,2 0,-2 0,0 0,0 0,-1 2,0-2,-1 0,1 0,-2 0,0 0,2 0,-2 0,-1-1,1 0,0-1,6-1,0 0,2 0,-2 0,1 0,0-1,3 0,-3 0,-1 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1671 951,'-3'1,"0"2,2 0,-1 0,-1 0,3 0,0 0,0 0,1 0,2-1,0 0,0 0,0 1,0-3,0 0,-3-3,0 0,0 0,0 0,0 0,0 0,0 0,0 0,0 0,-3 1,0 2,0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55"/>
    </inkml:context>
    <inkml:brush xml:id="br0">
      <inkml:brushProperty name="width" value="0.09701" units="cm"/>
      <inkml:brushProperty name="height" value="0.09701" units="cm"/>
      <inkml:brushProperty name="color" value="#ffffff"/>
      <inkml:brushProperty name="ignorePressure" value="0"/>
    </inkml:brush>
  </inkml:definitions>
  <inkml:trace contextRef="#ctx0" brushRef="#br0">162 915,'2'0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55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1059 499,'0'-3,"-3"0,0 2,0 0,1 4,2 0,0 0,0 0,0 0,-1 0,1 0,2 0,1-2,0-1,0-2,-2-1,1 0,-2 0,0 0,0 0,0 6,0 0,0 0,0 0,0 0,0 0,0 0,0 0,-1 0,1 0,0 0,-3 0,2 0,0 0,-2-1,0-1,0-1,0 0,0 0,2-3,0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521 396,'3'0,"0"0,1 0,-1 0,0 0,0 0,0 0,0 0,0 0,0 0,0 0,0 0,0 0,0 1,0-1,0 0,0 1,0-1,0 0,0 0,0 0,0 0,0 0,0 0,0 0,0 0,0 0,0 1,0-1,0 0,0 0,0 0,0 2,0-2,0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635 383,'3'2,"0"1,0 0,0-1,0 0,0 1,-1 0,-2 0,-3-2,0 1,0-2,0 0,0 0,0 0,0 3,0-2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805 425,'0'3,"0"0,0 0,3 0,-3 0,0 0,1 0,-1 0,0 0,0 0,0 0,0 0,0 0,0 0,0 0,0 0,0 0,0 0,0 0,0 0,0 0,0 0,0 0,0 0,0 0,0 0,-1 0,0 0,1 0,0 0,-1 0,0 0,1 0,0 0,-1 0,1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791 529,'1'4,"1"-1,1 0,-2 0,2-2,-2 2,0 0,0 0,1 0,0-6,-2 0,0 0,2 0,0-1,0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622 708,'0'3,"0"0,0 0,0 0,0 0,0 0,0 0,0 0,0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07T13:55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623 704,'3'0,"0"0,0 0,0 0,0 0,0 0,-1 3,-2 0,0 0,-3-3,0 1,0-1,0 0,0 0,0 0,3-3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5D20E-8A52-4438-AF73-3238E956085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7155-68B8-45C7-81D6-0A776298081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E7155-68B8-45C7-81D6-0A776298081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83E8-90E7-432F-96A6-9E221CE5B77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1B49A3-EDB1-4308-B978-6BD3208658F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customXml" Target="../ink/ink3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7.xml"/><Relationship Id="rId7" Type="http://schemas.openxmlformats.org/officeDocument/2006/relationships/image" Target="../media/image8.png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png"/><Relationship Id="rId14" Type="http://schemas.openxmlformats.org/officeDocument/2006/relationships/customXml" Target="../ink/ink10.xml"/><Relationship Id="rId13" Type="http://schemas.openxmlformats.org/officeDocument/2006/relationships/image" Target="../media/image11.png"/><Relationship Id="rId12" Type="http://schemas.openxmlformats.org/officeDocument/2006/relationships/customXml" Target="../ink/ink9.xml"/><Relationship Id="rId11" Type="http://schemas.openxmlformats.org/officeDocument/2006/relationships/image" Target="../media/image10.png"/><Relationship Id="rId10" Type="http://schemas.openxmlformats.org/officeDocument/2006/relationships/customXml" Target="../ink/ink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image" Target="../media/image19.png"/><Relationship Id="rId7" Type="http://schemas.openxmlformats.org/officeDocument/2006/relationships/customXml" Target="../ink/ink13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6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2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4.xml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jpeg"/><Relationship Id="rId2" Type="http://schemas.microsoft.com/office/2007/relationships/media" Target="https://www.youtube.com/embed/kuixY2bCc_0?feature=oembed" TargetMode="External"/><Relationship Id="rId1" Type="http://schemas.openxmlformats.org/officeDocument/2006/relationships/video" Target="https://www.youtube.com/embed/kuixY2bCc_0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462" y="1447801"/>
            <a:ext cx="9209987" cy="1276546"/>
          </a:xfrm>
        </p:spPr>
        <p:txBody>
          <a:bodyPr/>
          <a:lstStyle/>
          <a:p>
            <a:pPr algn="ctr"/>
            <a:r>
              <a:rPr lang="en-IN" b="1" dirty="0"/>
              <a:t>DEPARTMENT OF BCA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4" y="2724347"/>
            <a:ext cx="9700180" cy="291445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MATHEMATICS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THEORY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MATRICES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14021"/>
            <a:ext cx="9239664" cy="5354424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 When the number of columns of the first matrix is the same as the number of rows in the second matrix then matrix multiplication can be performed.</a:t>
            </a:r>
            <a:endParaRPr lang="en-US" dirty="0"/>
          </a:p>
          <a:p>
            <a:r>
              <a:rPr lang="en-US" dirty="0"/>
              <a:t>Here is an example of matrix multiplication for two 2×2 matrices.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84517" y="2649441"/>
          <a:ext cx="7196137" cy="77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" imgW="112166400" imgH="16154400" progId="Equation.DSMT4">
                  <p:embed/>
                </p:oleObj>
              </mc:Choice>
              <mc:Fallback>
                <p:oleObj name="Equation" r:id="rId1" imgW="112166400" imgH="16154400" progId="Equation.DSMT4">
                  <p:embed/>
                  <p:pic>
                    <p:nvPicPr>
                      <p:cNvPr id="0" name="Picture 10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517" y="2649441"/>
                        <a:ext cx="7196137" cy="77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ele attr="{28B9DFD8-8D5D-4C6E-A22F-13435CB07435}"/>
                  </a:ext>
                </a:extLst>
              </p:cNvPr>
              <p:cNvSpPr/>
              <p:nvPr/>
            </p:nvSpPr>
            <p:spPr>
              <a:xfrm>
                <a:off x="999739" y="3968686"/>
                <a:ext cx="8257881" cy="2316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plcHide m:val="on"/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  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plcHide m:val="on"/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𝑒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     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plcHide m:val="on"/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𝑎𝑒</m:t>
                                                      </m:r>
                                                      <m:r>
                                                        <a:rPr lang="en-IN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𝑏𝑓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𝑐𝑒</m:t>
                                                      </m:r>
                                                      <m:r>
                                                        <a:rPr lang="en-IN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𝑑𝑓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eqArr>
                                  </m:e>
                                  <m:e/>
                                </m:eqArr>
                              </m:e>
                              <m:e/>
                            </m:eqArr>
                          </m:e>
                        </m:mr>
                        <m:mr>
                          <m:e/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      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𝑎𝑐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𝑎𝑑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𝑏𝑐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𝑏𝑑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39" y="3968686"/>
                <a:ext cx="8257881" cy="23168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Ink 1"/>
              <p14:cNvContentPartPr/>
              <p14:nvPr/>
            </p14:nvContentPartPr>
            <p14:xfrm>
              <a:off x="1028700" y="5810250"/>
              <a:ext cx="1270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5"/>
            </p:blipFill>
            <p:spPr>
              <a:xfrm>
                <a:off x="1028700" y="581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Ink 2"/>
              <p14:cNvContentPartPr/>
              <p14:nvPr/>
            </p14:nvContentPartPr>
            <p14:xfrm>
              <a:off x="1028700" y="5810250"/>
              <a:ext cx="1270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028700" y="5810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6591300" y="3117850"/>
              <a:ext cx="146050" cy="3365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6591300" y="3117850"/>
                <a:ext cx="146050" cy="336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282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131"/>
            <a:ext cx="8596668" cy="4448232"/>
          </a:xfrm>
        </p:spPr>
        <p:txBody>
          <a:bodyPr/>
          <a:lstStyle/>
          <a:p>
            <a:r>
              <a:rPr lang="en-US" dirty="0"/>
              <a:t>Here is an example of matrix multiplication for two 3×3 matrices.</a:t>
            </a:r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ele attr="{0C3BDAEE-7B43-415F-B4DE-E7EA2919514A}"/>
                  </a:ext>
                </a:extLst>
              </p:cNvPr>
              <p:cNvSpPr/>
              <p:nvPr/>
            </p:nvSpPr>
            <p:spPr>
              <a:xfrm>
                <a:off x="1741293" y="2576956"/>
                <a:ext cx="5979260" cy="2474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    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     </m:t>
                                    </m:r>
                                  </m:e>
                                  <m:e/>
                                </m:eqAr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𝑏𝑛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𝑐𝑞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𝑏𝑜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𝑓𝑞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𝑓𝑞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𝑒𝑜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𝑖𝑝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h𝑛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𝑖𝑞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h𝑜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𝑖𝑟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93" y="2576956"/>
                <a:ext cx="5979260" cy="2474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3308350" y="2514600"/>
              <a:ext cx="768350" cy="317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3308350" y="2514600"/>
                <a:ext cx="768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4006850" y="2432050"/>
              <a:ext cx="152400" cy="1778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4006850" y="2432050"/>
                <a:ext cx="1524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5105400" y="2698750"/>
              <a:ext cx="31750" cy="7429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5105400" y="2698750"/>
                <a:ext cx="3175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5022850" y="3359150"/>
              <a:ext cx="158750" cy="1651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5022850" y="3359150"/>
                <a:ext cx="158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949700" y="4495800"/>
              <a:ext cx="6350" cy="1905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949700" y="4495800"/>
                <a:ext cx="6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3956050" y="4470400"/>
              <a:ext cx="127000" cy="635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3956050" y="4470400"/>
                <a:ext cx="127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9563100" y="5384800"/>
              <a:ext cx="1270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9563100" y="53848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MATRICES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73799" y="2100812"/>
            <a:ext cx="722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ele attr="{F5EA0F56-C1B1-4915-9410-FD58F79D88E4}"/>
                  </a:ext>
                </a:extLst>
              </p:cNvPr>
              <p:cNvSpPr/>
              <p:nvPr/>
            </p:nvSpPr>
            <p:spPr>
              <a:xfrm>
                <a:off x="936972" y="1721946"/>
                <a:ext cx="6444216" cy="1968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</m:e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𝑐𝑛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𝑎𝑘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𝑏𝑚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𝑛𝑜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𝑓𝑛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𝑒𝑚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𝑓𝑜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𝑔𝑗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h𝑙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e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𝑔𝑘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h𝑚</m:t>
                                          </m:r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72" y="1721946"/>
                <a:ext cx="6444216" cy="196803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338607"/>
            <a:ext cx="8596668" cy="47027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ele attr="{317FD7C7-4394-4591-A0D7-F3868B35CFCD}"/>
                  </a:ext>
                </a:extLst>
              </p:cNvPr>
              <p:cNvSpPr/>
              <p:nvPr/>
            </p:nvSpPr>
            <p:spPr>
              <a:xfrm>
                <a:off x="1473724" y="3928433"/>
                <a:ext cx="6096000" cy="20106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𝑎𝑔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𝑐𝑘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𝑎h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𝑏𝑗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𝑑𝑔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𝑒𝑖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𝑓𝑘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𝑑h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𝑒𝑗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24" y="3928433"/>
                <a:ext cx="6096000" cy="20106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524500" y="2813050"/>
              <a:ext cx="95250" cy="1079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524500" y="2813050"/>
                <a:ext cx="95250" cy="107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01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366887"/>
            <a:ext cx="9094893" cy="4674475"/>
          </a:xfrm>
        </p:spPr>
        <p:txBody>
          <a:bodyPr/>
          <a:lstStyle/>
          <a:p>
            <a:r>
              <a:rPr lang="en-IN" dirty="0"/>
              <a:t>Example: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1.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2.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92279" y="1812711"/>
          <a:ext cx="7895401" cy="92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" imgW="94183200" imgH="10972800" progId="Equation.DSMT4">
                  <p:embed/>
                </p:oleObj>
              </mc:Choice>
              <mc:Fallback>
                <p:oleObj name="Equation" r:id="rId1" imgW="94183200" imgH="10972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79" y="1812711"/>
                        <a:ext cx="7895401" cy="921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95812" y="3015765"/>
          <a:ext cx="9998075" cy="343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91135200" imgH="34137600" progId="Equation.DSMT4">
                  <p:embed/>
                </p:oleObj>
              </mc:Choice>
              <mc:Fallback>
                <p:oleObj name="Equation" r:id="rId3" imgW="91135200" imgH="341376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12" y="3015765"/>
                        <a:ext cx="9998075" cy="3431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0337800" y="5975350"/>
              <a:ext cx="1270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0337800" y="5975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312400" y="5975350"/>
              <a:ext cx="247650" cy="3302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312400" y="5975350"/>
                <a:ext cx="2476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0534650" y="6038850"/>
              <a:ext cx="120650" cy="2159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0534650" y="6038850"/>
                <a:ext cx="120650" cy="215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OF MATRICES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875"/>
            <a:ext cx="8596668" cy="4608488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 The transpose of a matrix is found by exchanging rows for columns i.e. Matrix A = (</a:t>
            </a:r>
            <a:r>
              <a:rPr lang="en-US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) and the transpose of A is:</a:t>
            </a:r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T</a:t>
            </a:r>
            <a:r>
              <a:rPr lang="en-US" dirty="0"/>
              <a:t> = (</a:t>
            </a:r>
            <a:r>
              <a:rPr lang="en-US" dirty="0" err="1"/>
              <a:t>a</a:t>
            </a:r>
            <a:r>
              <a:rPr lang="en-US" i="1" baseline="-25000" dirty="0" err="1"/>
              <a:t>ji</a:t>
            </a:r>
            <a:r>
              <a:rPr lang="en-US" dirty="0"/>
              <a:t>) where j is the column number and </a:t>
            </a:r>
            <a:r>
              <a:rPr lang="en-US" dirty="0" err="1"/>
              <a:t>i</a:t>
            </a:r>
            <a:r>
              <a:rPr lang="en-US" dirty="0"/>
              <a:t> is the row number of matrix A.</a:t>
            </a:r>
            <a:endParaRPr lang="en-US" dirty="0"/>
          </a:p>
          <a:p>
            <a:r>
              <a:rPr lang="en-US" dirty="0"/>
              <a:t>For example, the transpose of a matrix would be: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35050" y="3084513"/>
          <a:ext cx="37671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" imgW="59740800" imgH="17068800" progId="Equation.DSMT4">
                  <p:embed/>
                </p:oleObj>
              </mc:Choice>
              <mc:Fallback>
                <p:oleObj name="Equation" r:id="rId1" imgW="59740800" imgH="17068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050" y="3084513"/>
                        <a:ext cx="3767138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08785" y="1365250"/>
          <a:ext cx="914400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8785" y="1365250"/>
                        <a:ext cx="914400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365250"/>
            <a:ext cx="9323705" cy="5031105"/>
          </a:xfrm>
        </p:spPr>
        <p:txBody>
          <a:bodyPr/>
          <a:lstStyle/>
          <a:p>
            <a:r>
              <a:rPr lang="en-US" altLang="en-IN" dirty="0"/>
              <a:t>1. A=                 and  B =                </a:t>
            </a:r>
            <a:endParaRPr lang="en-US" altLang="en-IN" dirty="0"/>
          </a:p>
          <a:p>
            <a:endParaRPr lang="en-US" altLang="en-IN" dirty="0">
              <a:sym typeface="+mn-ea"/>
            </a:endParaRPr>
          </a:p>
          <a:p>
            <a:endParaRPr lang="en-US" altLang="en-IN" dirty="0">
              <a:sym typeface="+mn-ea"/>
            </a:endParaRPr>
          </a:p>
          <a:p>
            <a:r>
              <a:rPr lang="en-US" altLang="en-IN" dirty="0"/>
              <a:t>2. </a:t>
            </a:r>
            <a:r>
              <a:rPr lang="en-US" altLang="en-IN" dirty="0">
                <a:sym typeface="+mn-ea"/>
              </a:rPr>
              <a:t> A =               and  B =                  </a:t>
            </a:r>
            <a:endParaRPr lang="en-US" altLang="en-IN" dirty="0">
              <a:sym typeface="+mn-ea"/>
            </a:endParaRPr>
          </a:p>
          <a:p>
            <a:endParaRPr lang="en-US" altLang="en-IN" dirty="0">
              <a:sym typeface="+mn-ea"/>
            </a:endParaRPr>
          </a:p>
          <a:p>
            <a:endParaRPr lang="en-US" altLang="en-IN" dirty="0">
              <a:sym typeface="+mn-ea"/>
            </a:endParaRPr>
          </a:p>
          <a:p>
            <a:r>
              <a:rPr lang="en-US" altLang="en-IN" dirty="0">
                <a:sym typeface="+mn-ea"/>
              </a:rPr>
              <a:t>3. A =                  and  B =                 </a:t>
            </a:r>
            <a:endParaRPr lang="en-US" altLang="en-IN" dirty="0">
              <a:sym typeface="+mn-ea"/>
            </a:endParaRPr>
          </a:p>
          <a:p>
            <a:endParaRPr lang="en-US" altLang="en-IN" dirty="0"/>
          </a:p>
          <a:p>
            <a:endParaRPr lang="en-US" altLang="en-IN" dirty="0"/>
          </a:p>
          <a:p>
            <a:r>
              <a:rPr lang="en-IN" altLang="en-US" dirty="0"/>
              <a:t>4. A =                      and  B =                   </a:t>
            </a:r>
            <a:endParaRPr lang="en-IN" altLang="en-US" dirty="0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6025" y="1365250"/>
          <a:ext cx="899160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96900" imgH="457200" progId="Equation.KSEE3">
                  <p:embed/>
                </p:oleObj>
              </mc:Choice>
              <mc:Fallback>
                <p:oleObj name="" r:id="rId3" imgW="5969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6025" y="1365250"/>
                        <a:ext cx="899160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5793" y="2476500"/>
          <a:ext cx="72707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82600" imgH="457200" progId="Equation.KSEE3">
                  <p:embed/>
                </p:oleObj>
              </mc:Choice>
              <mc:Fallback>
                <p:oleObj name="" r:id="rId5" imgW="4826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793" y="2476500"/>
                        <a:ext cx="72707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9665" y="2549525"/>
          <a:ext cx="1071880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711200" imgH="457200" progId="Equation.KSEE3">
                  <p:embed/>
                </p:oleObj>
              </mc:Choice>
              <mc:Fallback>
                <p:oleObj name="" r:id="rId7" imgW="7112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9665" y="2549525"/>
                        <a:ext cx="1071880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2605" y="3533775"/>
          <a:ext cx="984885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596900" imgH="711200" progId="Equation.KSEE3">
                  <p:embed/>
                </p:oleObj>
              </mc:Choice>
              <mc:Fallback>
                <p:oleObj name="" r:id="rId9" imgW="596900" imgH="711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2605" y="3533775"/>
                        <a:ext cx="984885" cy="107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2385" y="3640455"/>
          <a:ext cx="899795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96900" imgH="457200" progId="Equation.KSEE3">
                  <p:embed/>
                </p:oleObj>
              </mc:Choice>
              <mc:Fallback>
                <p:oleObj name="" r:id="rId11" imgW="596900" imgH="457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2385" y="3640455"/>
                        <a:ext cx="899795" cy="88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580" y="4843780"/>
          <a:ext cx="1168400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3" imgW="876300" imgH="457200" progId="Equation.KSEE3">
                  <p:embed/>
                </p:oleObj>
              </mc:Choice>
              <mc:Fallback>
                <p:oleObj name="" r:id="rId13" imgW="876300" imgH="4572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6580" y="4843780"/>
                        <a:ext cx="1168400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8770" y="4610735"/>
          <a:ext cx="984885" cy="122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596900" imgH="711200" progId="Equation.KSEE3">
                  <p:embed/>
                </p:oleObj>
              </mc:Choice>
              <mc:Fallback>
                <p:oleObj name="" r:id="rId15" imgW="596900" imgH="7112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8770" y="4610735"/>
                        <a:ext cx="984885" cy="122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ultiplying matrices">
            <a:hlinkClick r:id="" action="ppaction://media"/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074656" y="0"/>
            <a:ext cx="9624767" cy="690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969" y="2714920"/>
            <a:ext cx="6353666" cy="155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THANK YOU</a:t>
            </a:r>
            <a:endParaRPr lang="en-IN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965</Words>
  <Application>WPS Presentation</Application>
  <PresentationFormat>Widescreen</PresentationFormat>
  <Paragraphs>77</Paragraphs>
  <Slides>9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DEPARTMENT OF BCA</vt:lpstr>
      <vt:lpstr>MULTIPLICATION OF MATRICES</vt:lpstr>
      <vt:lpstr>MULTIPLICATION OF MATRICES</vt:lpstr>
      <vt:lpstr>MULTIPLICATION OF MATRICES</vt:lpstr>
      <vt:lpstr>MULTIPLICATION OF MATRICES</vt:lpstr>
      <vt:lpstr>TRANSPOSE OF MATRICES </vt:lpstr>
      <vt:lpstr>PROBLEMS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UNIVERSITY</dc:title>
  <dc:creator>Arathi Sudarshan</dc:creator>
  <cp:lastModifiedBy>lavanya gowda</cp:lastModifiedBy>
  <cp:revision>15</cp:revision>
  <dcterms:created xsi:type="dcterms:W3CDTF">2020-05-03T11:49:00Z</dcterms:created>
  <dcterms:modified xsi:type="dcterms:W3CDTF">2020-09-07T08:25:55Z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