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73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30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5D20E-8A52-4438-AF73-3238E956085F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E7155-68B8-45C7-81D6-0A776298081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83E8-90E7-432F-96A6-9E221CE5B77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49A3-EDB1-4308-B978-6BD3208658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83E8-90E7-432F-96A6-9E221CE5B77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49A3-EDB1-4308-B978-6BD3208658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83E8-90E7-432F-96A6-9E221CE5B77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49A3-EDB1-4308-B978-6BD3208658FB}" type="slidenum">
              <a:rPr lang="en-IN" smtClean="0"/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83E8-90E7-432F-96A6-9E221CE5B77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49A3-EDB1-4308-B978-6BD3208658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83E8-90E7-432F-96A6-9E221CE5B77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49A3-EDB1-4308-B978-6BD3208658FB}" type="slidenum">
              <a:rPr lang="en-IN" smtClean="0"/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83E8-90E7-432F-96A6-9E221CE5B77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49A3-EDB1-4308-B978-6BD3208658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83E8-90E7-432F-96A6-9E221CE5B77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49A3-EDB1-4308-B978-6BD3208658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83E8-90E7-432F-96A6-9E221CE5B77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49A3-EDB1-4308-B978-6BD3208658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83E8-90E7-432F-96A6-9E221CE5B77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49A3-EDB1-4308-B978-6BD3208658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83E8-90E7-432F-96A6-9E221CE5B77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49A3-EDB1-4308-B978-6BD3208658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83E8-90E7-432F-96A6-9E221CE5B77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49A3-EDB1-4308-B978-6BD3208658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83E8-90E7-432F-96A6-9E221CE5B774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49A3-EDB1-4308-B978-6BD3208658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83E8-90E7-432F-96A6-9E221CE5B77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49A3-EDB1-4308-B978-6BD3208658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83E8-90E7-432F-96A6-9E221CE5B774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49A3-EDB1-4308-B978-6BD3208658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83E8-90E7-432F-96A6-9E221CE5B77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49A3-EDB1-4308-B978-6BD3208658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83E8-90E7-432F-96A6-9E221CE5B77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49A3-EDB1-4308-B978-6BD3208658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A83E8-90E7-432F-96A6-9E221CE5B77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1B49A3-EDB1-4308-B978-6BD3208658F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4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33.wmf"/><Relationship Id="rId1" Type="http://schemas.openxmlformats.org/officeDocument/2006/relationships/oleObject" Target="../embeddings/oleObject4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4.xml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4.wmf"/><Relationship Id="rId18" Type="http://schemas.openxmlformats.org/officeDocument/2006/relationships/vmlDrawing" Target="../drawings/vmlDrawing2.vml"/><Relationship Id="rId17" Type="http://schemas.openxmlformats.org/officeDocument/2006/relationships/slideLayout" Target="../slideLayouts/slideLayout4.xml"/><Relationship Id="rId16" Type="http://schemas.openxmlformats.org/officeDocument/2006/relationships/oleObject" Target="../embeddings/oleObject13.bin"/><Relationship Id="rId15" Type="http://schemas.openxmlformats.org/officeDocument/2006/relationships/oleObject" Target="../embeddings/oleObject12.bin"/><Relationship Id="rId14" Type="http://schemas.openxmlformats.org/officeDocument/2006/relationships/image" Target="../media/image10.wmf"/><Relationship Id="rId13" Type="http://schemas.openxmlformats.org/officeDocument/2006/relationships/oleObject" Target="../embeddings/oleObject11.bin"/><Relationship Id="rId12" Type="http://schemas.openxmlformats.org/officeDocument/2006/relationships/image" Target="../media/image9.wmf"/><Relationship Id="rId11" Type="http://schemas.openxmlformats.org/officeDocument/2006/relationships/oleObject" Target="../embeddings/oleObject10.bin"/><Relationship Id="rId10" Type="http://schemas.openxmlformats.org/officeDocument/2006/relationships/image" Target="../media/image8.wmf"/><Relationship Id="rId1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wmf"/><Relationship Id="rId8" Type="http://schemas.openxmlformats.org/officeDocument/2006/relationships/oleObject" Target="../embeddings/oleObject18.bin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1.wmf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4.xml"/><Relationship Id="rId1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20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17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1.wmf"/><Relationship Id="rId11" Type="http://schemas.openxmlformats.org/officeDocument/2006/relationships/vmlDrawing" Target="../drawings/vmlDrawing6.vml"/><Relationship Id="rId10" Type="http://schemas.openxmlformats.org/officeDocument/2006/relationships/slideLayout" Target="../slideLayouts/slideLayout4.xml"/><Relationship Id="rId1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12.wmf"/><Relationship Id="rId18" Type="http://schemas.openxmlformats.org/officeDocument/2006/relationships/vmlDrawing" Target="../drawings/vmlDrawing7.vml"/><Relationship Id="rId17" Type="http://schemas.openxmlformats.org/officeDocument/2006/relationships/slideLayout" Target="../slideLayouts/slideLayout4.xml"/><Relationship Id="rId16" Type="http://schemas.openxmlformats.org/officeDocument/2006/relationships/oleObject" Target="../embeddings/oleObject38.bin"/><Relationship Id="rId15" Type="http://schemas.openxmlformats.org/officeDocument/2006/relationships/oleObject" Target="../embeddings/oleObject37.bin"/><Relationship Id="rId14" Type="http://schemas.openxmlformats.org/officeDocument/2006/relationships/image" Target="../media/image30.wmf"/><Relationship Id="rId13" Type="http://schemas.openxmlformats.org/officeDocument/2006/relationships/oleObject" Target="../embeddings/oleObject36.bin"/><Relationship Id="rId12" Type="http://schemas.openxmlformats.org/officeDocument/2006/relationships/image" Target="../media/image29.wmf"/><Relationship Id="rId11" Type="http://schemas.openxmlformats.org/officeDocument/2006/relationships/oleObject" Target="../embeddings/oleObject35.bin"/><Relationship Id="rId10" Type="http://schemas.openxmlformats.org/officeDocument/2006/relationships/image" Target="../media/image28.wmf"/><Relationship Id="rId1" Type="http://schemas.openxmlformats.org/officeDocument/2006/relationships/oleObject" Target="../embeddings/oleObject3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4.x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3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462" y="1447801"/>
            <a:ext cx="9209987" cy="1276546"/>
          </a:xfrm>
        </p:spPr>
        <p:txBody>
          <a:bodyPr/>
          <a:lstStyle/>
          <a:p>
            <a:pPr algn="ctr"/>
            <a:r>
              <a:rPr lang="en-IN" b="1" dirty="0"/>
              <a:t>DEPARTMENT OF BCA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354" y="2724347"/>
            <a:ext cx="9700180" cy="291445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MATHEMATICS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MODULE-1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THEORY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45" y="521970"/>
            <a:ext cx="10144760" cy="5519420"/>
          </a:xfrm>
        </p:spPr>
        <p:txBody>
          <a:bodyPr/>
          <a:p>
            <a:r>
              <a:rPr lang="en-US" sz="2800">
                <a:solidFill>
                  <a:schemeClr val="accent1">
                    <a:lumMod val="75000"/>
                  </a:schemeClr>
                </a:solidFill>
              </a:rPr>
              <a:t>Properties of transpose of a matrix:</a:t>
            </a:r>
            <a:endParaRPr lang="en-US" sz="28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(A</a:t>
            </a:r>
            <a:r>
              <a:rPr lang="en-US" sz="2400" baseline="30000">
                <a:solidFill>
                  <a:schemeClr val="tx1"/>
                </a:solidFill>
              </a:rPr>
              <a:t>1</a:t>
            </a:r>
            <a:r>
              <a:rPr lang="en-US" sz="2400">
                <a:solidFill>
                  <a:schemeClr val="tx1"/>
                </a:solidFill>
              </a:rPr>
              <a:t>)</a:t>
            </a:r>
            <a:r>
              <a:rPr lang="en-US" sz="2400" baseline="30000">
                <a:solidFill>
                  <a:schemeClr val="tx1"/>
                </a:solidFill>
              </a:rPr>
              <a:t>1</a:t>
            </a:r>
            <a:r>
              <a:rPr lang="en-US" sz="2400">
                <a:solidFill>
                  <a:schemeClr val="tx1"/>
                </a:solidFill>
              </a:rPr>
              <a:t> = A</a:t>
            </a:r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(A+B)</a:t>
            </a:r>
            <a:r>
              <a:rPr lang="en-US" sz="2400" baseline="30000">
                <a:solidFill>
                  <a:schemeClr val="tx1"/>
                </a:solidFill>
              </a:rPr>
              <a:t>1</a:t>
            </a:r>
            <a:r>
              <a:rPr lang="en-US" sz="2400">
                <a:solidFill>
                  <a:schemeClr val="tx1"/>
                </a:solidFill>
              </a:rPr>
              <a:t> = A</a:t>
            </a:r>
            <a:r>
              <a:rPr lang="en-US" sz="2400" baseline="30000">
                <a:solidFill>
                  <a:schemeClr val="tx1"/>
                </a:solidFill>
              </a:rPr>
              <a:t>1</a:t>
            </a:r>
            <a:r>
              <a:rPr lang="en-US" sz="2400">
                <a:solidFill>
                  <a:schemeClr val="tx1"/>
                </a:solidFill>
              </a:rPr>
              <a:t> + B</a:t>
            </a:r>
            <a:r>
              <a:rPr lang="en-US" sz="2400" baseline="30000">
                <a:solidFill>
                  <a:schemeClr val="tx1"/>
                </a:solidFill>
              </a:rPr>
              <a:t>1</a:t>
            </a:r>
            <a:endParaRPr lang="en-US" sz="2400" baseline="3000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 (AB)</a:t>
            </a:r>
            <a:r>
              <a:rPr lang="en-US" sz="2400" baseline="30000">
                <a:solidFill>
                  <a:schemeClr val="tx1"/>
                </a:solidFill>
              </a:rPr>
              <a:t>1</a:t>
            </a:r>
            <a:r>
              <a:rPr lang="en-US" sz="2400">
                <a:solidFill>
                  <a:schemeClr val="tx1"/>
                </a:solidFill>
              </a:rPr>
              <a:t> = B</a:t>
            </a:r>
            <a:r>
              <a:rPr lang="en-US" sz="2400" baseline="30000">
                <a:solidFill>
                  <a:schemeClr val="tx1"/>
                </a:solidFill>
              </a:rPr>
              <a:t>1</a:t>
            </a:r>
            <a:r>
              <a:rPr lang="en-US" sz="2400">
                <a:solidFill>
                  <a:schemeClr val="tx1"/>
                </a:solidFill>
              </a:rPr>
              <a:t> A</a:t>
            </a:r>
            <a:r>
              <a:rPr lang="en-US" sz="2400" baseline="30000">
                <a:solidFill>
                  <a:schemeClr val="tx1"/>
                </a:solidFill>
              </a:rPr>
              <a:t>1</a:t>
            </a:r>
            <a:r>
              <a:rPr lang="en-US" sz="2400">
                <a:solidFill>
                  <a:schemeClr val="tx1"/>
                </a:solidFill>
              </a:rPr>
              <a:t> </a:t>
            </a:r>
            <a:endParaRPr lang="en-US" sz="2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/>
                </a:solidFill>
              </a:rPr>
              <a:t>	Ex:- A =             and   B=               </a:t>
            </a:r>
            <a:endParaRPr lang="en-US" sz="240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6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361565" y="2478405"/>
          <a:ext cx="961390" cy="999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1" imgW="469900" imgH="457200" progId="Equation.KSEE3">
                  <p:embed/>
                </p:oleObj>
              </mc:Choice>
              <mc:Fallback>
                <p:oleObj name="" r:id="rId1" imgW="469900" imgH="457200" progId="Equation.KSEE3">
                  <p:embed/>
                  <p:pic>
                    <p:nvPicPr>
                      <p:cNvPr id="0" name="Picture 20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1565" y="2478405"/>
                        <a:ext cx="961390" cy="999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89475" y="2479040"/>
          <a:ext cx="1019175" cy="998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558800" imgH="457200" progId="Equation.KSEE3">
                  <p:embed/>
                </p:oleObj>
              </mc:Choice>
              <mc:Fallback>
                <p:oleObj name="" r:id="rId3" imgW="558800" imgH="457200" progId="Equation.KSEE3">
                  <p:embed/>
                  <p:pic>
                    <p:nvPicPr>
                      <p:cNvPr id="0" name="Picture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9475" y="2479040"/>
                        <a:ext cx="1019175" cy="998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50969" y="2714920"/>
            <a:ext cx="6353666" cy="155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800" dirty="0"/>
              <a:t>THANK YOU</a:t>
            </a:r>
            <a:endParaRPr lang="en-IN" sz="8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matrix addition:-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312035" y="2803525"/>
          <a:ext cx="914400" cy="888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12035" y="2803525"/>
                        <a:ext cx="914400" cy="888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45" y="1521460"/>
            <a:ext cx="9258300" cy="4799965"/>
          </a:xfrm>
        </p:spPr>
        <p:txBody>
          <a:bodyPr/>
          <a:p>
            <a:r>
              <a:rPr lang="en-US" sz="3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addition is commutative.</a:t>
            </a:r>
            <a:endParaRPr lang="en-US" sz="32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i.e, A + B = B + A</a:t>
            </a:r>
            <a:endParaRPr lang="en-US" sz="3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Ex:- A =             and  B =           </a:t>
            </a:r>
            <a:endParaRPr lang="en-US" sz="3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A+B =              </a:t>
            </a:r>
            <a:endParaRPr lang="en-US" sz="3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B+A =   </a:t>
            </a:r>
            <a:endParaRPr lang="en-US" sz="3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71745" y="2803525"/>
          <a:ext cx="851535" cy="79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469900" imgH="457200" progId="Equation.KSEE3">
                  <p:embed/>
                </p:oleObj>
              </mc:Choice>
              <mc:Fallback>
                <p:oleObj name="" r:id="rId3" imgW="469900" imgH="457200" progId="Equation.KSEE3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71745" y="2803525"/>
                        <a:ext cx="851535" cy="797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44725" y="3919855"/>
          <a:ext cx="885190" cy="961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469900" imgH="457200" progId="Equation.KSEE3">
                  <p:embed/>
                </p:oleObj>
              </mc:Choice>
              <mc:Fallback>
                <p:oleObj name="" r:id="rId5" imgW="469900" imgH="457200" progId="Equation.KSEE3">
                  <p:embed/>
                  <p:pic>
                    <p:nvPicPr>
                      <p:cNvPr id="0" name="Picture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44725" y="3919855"/>
                        <a:ext cx="885190" cy="961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44725" y="5214620"/>
          <a:ext cx="885190" cy="961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469900" imgH="457200" progId="Equation.KSEE3">
                  <p:embed/>
                </p:oleObj>
              </mc:Choice>
              <mc:Fallback>
                <p:oleObj name="" r:id="rId7" imgW="469900" imgH="457200" progId="Equation.KSEE3">
                  <p:embed/>
                  <p:pic>
                    <p:nvPicPr>
                      <p:cNvPr id="0" name="Picture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44725" y="5214620"/>
                        <a:ext cx="885190" cy="961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Properties of matrix addition:-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graphicFrame>
        <p:nvGraphicFramePr>
          <p:cNvPr id="5" name="Content Placeholder 4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824990" y="2506345"/>
          <a:ext cx="9144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4990" y="2506345"/>
                        <a:ext cx="914400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45" y="1428750"/>
            <a:ext cx="8596630" cy="4612640"/>
          </a:xfrm>
        </p:spPr>
        <p:txBody>
          <a:bodyPr/>
          <a:p>
            <a:r>
              <a:rPr lang="en-US" sz="2800">
                <a:solidFill>
                  <a:schemeClr val="accent1">
                    <a:lumMod val="75000"/>
                  </a:schemeClr>
                </a:solidFill>
              </a:rPr>
              <a:t>Matrix addition is associative:</a:t>
            </a:r>
            <a:endParaRPr lang="en-US" sz="28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i.e, A+(B+C) = (A+B)+C</a:t>
            </a:r>
            <a:endParaRPr lang="en-US" sz="2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/>
                </a:solidFill>
              </a:rPr>
              <a:t>	A =             and  B =          , C =          </a:t>
            </a:r>
            <a:endParaRPr lang="en-US" sz="24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/>
                </a:solidFill>
              </a:rPr>
              <a:t>Consider, A+(B+C) =           +            =           -------- (1)</a:t>
            </a:r>
            <a:endParaRPr lang="en-US" sz="24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/>
                </a:solidFill>
              </a:rPr>
              <a:t>(A+B)+C =             +            =          ----------------(2)</a:t>
            </a:r>
            <a:endParaRPr lang="en-US" sz="24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/>
                </a:solidFill>
              </a:rPr>
              <a:t>Therefore A+(B+C) = (A+B)+C.   </a:t>
            </a:r>
            <a:endParaRPr lang="en-US" sz="2400">
              <a:solidFill>
                <a:schemeClr val="tx1"/>
              </a:solidFill>
            </a:endParaRPr>
          </a:p>
        </p:txBody>
      </p:sp>
      <p:graphicFrame>
        <p:nvGraphicFramePr>
          <p:cNvPr id="6" name="Object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08120" y="2506980"/>
          <a:ext cx="710565" cy="675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469900" imgH="457200" progId="Equation.KSEE3">
                  <p:embed/>
                </p:oleObj>
              </mc:Choice>
              <mc:Fallback>
                <p:oleObj name="" r:id="rId3" imgW="469900" imgH="457200" progId="Equation.KSEE3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8120" y="2506980"/>
                        <a:ext cx="710565" cy="675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79110" y="2506980"/>
          <a:ext cx="772160" cy="675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469900" imgH="457200" progId="Equation.KSEE3">
                  <p:embed/>
                </p:oleObj>
              </mc:Choice>
              <mc:Fallback>
                <p:oleObj name="" r:id="rId5" imgW="469900" imgH="457200" progId="Equation.KSEE3">
                  <p:embed/>
                  <p:pic>
                    <p:nvPicPr>
                      <p:cNvPr id="0" name="Picture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79110" y="2506980"/>
                        <a:ext cx="772160" cy="675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01085" y="3461385"/>
          <a:ext cx="772160" cy="675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469900" imgH="457200" progId="Equation.KSEE3">
                  <p:embed/>
                </p:oleObj>
              </mc:Choice>
              <mc:Fallback>
                <p:oleObj name="" r:id="rId7" imgW="469900" imgH="457200" progId="Equation.KSEE3">
                  <p:embed/>
                  <p:pic>
                    <p:nvPicPr>
                      <p:cNvPr id="0" name="Picture 1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01085" y="3461385"/>
                        <a:ext cx="772160" cy="675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18050" y="3461385"/>
          <a:ext cx="861060" cy="675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9" imgW="609600" imgH="482600" progId="Equation.KSEE3">
                  <p:embed/>
                </p:oleObj>
              </mc:Choice>
              <mc:Fallback>
                <p:oleObj name="" r:id="rId9" imgW="609600" imgH="482600" progId="Equation.KSEE3">
                  <p:embed/>
                  <p:pic>
                    <p:nvPicPr>
                      <p:cNvPr id="0" name="Picture 10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18050" y="3461385"/>
                        <a:ext cx="861060" cy="675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20435" y="3461385"/>
          <a:ext cx="772160" cy="675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1" imgW="469900" imgH="457200" progId="Equation.KSEE3">
                  <p:embed/>
                </p:oleObj>
              </mc:Choice>
              <mc:Fallback>
                <p:oleObj name="" r:id="rId11" imgW="469900" imgH="457200" progId="Equation.KSEE3">
                  <p:embed/>
                  <p:pic>
                    <p:nvPicPr>
                      <p:cNvPr id="0" name="Picture 10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20435" y="3461385"/>
                        <a:ext cx="772160" cy="675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53310" y="4405630"/>
          <a:ext cx="861060" cy="769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3" imgW="609600" imgH="482600" progId="Equation.KSEE3">
                  <p:embed/>
                </p:oleObj>
              </mc:Choice>
              <mc:Fallback>
                <p:oleObj name="" r:id="rId13" imgW="609600" imgH="482600" progId="Equation.KSEE3">
                  <p:embed/>
                  <p:pic>
                    <p:nvPicPr>
                      <p:cNvPr id="0" name="Picture 102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53310" y="4405630"/>
                        <a:ext cx="861060" cy="769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64585" y="4405630"/>
          <a:ext cx="772160" cy="769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5" imgW="469900" imgH="457200" progId="Equation.KSEE3">
                  <p:embed/>
                </p:oleObj>
              </mc:Choice>
              <mc:Fallback>
                <p:oleObj name="" r:id="rId15" imgW="469900" imgH="457200" progId="Equation.KSEE3">
                  <p:embed/>
                  <p:pic>
                    <p:nvPicPr>
                      <p:cNvPr id="0" name="Picture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64585" y="4405630"/>
                        <a:ext cx="772160" cy="769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91405" y="4404995"/>
          <a:ext cx="772160" cy="770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6" imgW="469900" imgH="457200" progId="Equation.KSEE3">
                  <p:embed/>
                </p:oleObj>
              </mc:Choice>
              <mc:Fallback>
                <p:oleObj name="" r:id="rId16" imgW="469900" imgH="457200" progId="Equation.KSEE3">
                  <p:embed/>
                  <p:pic>
                    <p:nvPicPr>
                      <p:cNvPr id="0" name="Picture 10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91405" y="4404995"/>
                        <a:ext cx="772160" cy="770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Content Placeholder 4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796415" y="2600960"/>
          <a:ext cx="981075" cy="753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6415" y="2600960"/>
                        <a:ext cx="981075" cy="753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45" y="544195"/>
            <a:ext cx="9864090" cy="5497195"/>
          </a:xfrm>
        </p:spPr>
        <p:txBody>
          <a:bodyPr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For any matrix A there exist an additive matrix (-A) of the same order as A such that 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	A+(-A) = (-A) + A = 0</a:t>
            </a:r>
            <a:r>
              <a:rPr lang="en-US"/>
              <a:t> </a:t>
            </a:r>
            <a:endParaRPr lang="en-US"/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where '0' is called a null matrix and -A is called an additive inverse.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A =               and  -A =              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A+(-A) = 0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+                   = 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85590" y="2601595"/>
          <a:ext cx="97917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698500" imgH="457200" progId="Equation.KSEE3">
                  <p:embed/>
                </p:oleObj>
              </mc:Choice>
              <mc:Fallback>
                <p:oleObj name="" r:id="rId3" imgW="698500" imgH="457200" progId="Equation.KSEE3">
                  <p:embed/>
                  <p:pic>
                    <p:nvPicPr>
                      <p:cNvPr id="0" name="Picture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5590" y="2601595"/>
                        <a:ext cx="979170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54150" y="4143375"/>
          <a:ext cx="103949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5" imgW="469900" imgH="457200" progId="Equation.KSEE3">
                  <p:embed/>
                </p:oleObj>
              </mc:Choice>
              <mc:Fallback>
                <p:oleObj name="" r:id="rId5" imgW="469900" imgH="457200" progId="Equation.KSEE3">
                  <p:embed/>
                  <p:pic>
                    <p:nvPicPr>
                      <p:cNvPr id="0" name="Picture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4150" y="4143375"/>
                        <a:ext cx="1039495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06420" y="4143375"/>
          <a:ext cx="97917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698500" imgH="457200" progId="Equation.KSEE3">
                  <p:embed/>
                </p:oleObj>
              </mc:Choice>
              <mc:Fallback>
                <p:oleObj name="" r:id="rId7" imgW="698500" imgH="457200" progId="Equation.KSEE3">
                  <p:embed/>
                  <p:pic>
                    <p:nvPicPr>
                      <p:cNvPr id="0" name="Picture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6420" y="4143375"/>
                        <a:ext cx="979170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85970" y="4143375"/>
          <a:ext cx="92837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8" imgW="469900" imgH="457200" progId="Equation.KSEE3">
                  <p:embed/>
                </p:oleObj>
              </mc:Choice>
              <mc:Fallback>
                <p:oleObj name="" r:id="rId8" imgW="469900" imgH="457200" progId="Equation.KSEE3">
                  <p:embed/>
                  <p:pic>
                    <p:nvPicPr>
                      <p:cNvPr id="0" name="Picture 204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85970" y="4143375"/>
                        <a:ext cx="928370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Content Placeholder 4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087880" y="2499360"/>
          <a:ext cx="1139190" cy="1291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Picture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87880" y="2499360"/>
                        <a:ext cx="1139190" cy="1291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45" y="398780"/>
            <a:ext cx="8876665" cy="5642610"/>
          </a:xfrm>
        </p:spPr>
        <p:txBody>
          <a:bodyPr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For any matrix A, there exist an identity matrix '0' of same order as A such that 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	A + 0 = 0 + A = A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Then '0' is called additive identity.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Ex:- A =                and  0 = 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72330" y="2625725"/>
          <a:ext cx="939800" cy="116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469900" imgH="457200" progId="Equation.KSEE3">
                  <p:embed/>
                </p:oleObj>
              </mc:Choice>
              <mc:Fallback>
                <p:oleObj name="" r:id="rId3" imgW="469900" imgH="457200" progId="Equation.KSEE3">
                  <p:embed/>
                  <p:pic>
                    <p:nvPicPr>
                      <p:cNvPr id="0" name="Picture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2330" y="2625725"/>
                        <a:ext cx="939800" cy="1164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Properties of matrix multiplication:-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45" y="1543050"/>
            <a:ext cx="9482455" cy="4498340"/>
          </a:xfrm>
        </p:spPr>
        <p:txBody>
          <a:bodyPr/>
          <a:p>
            <a:r>
              <a:rPr lang="en-US" sz="2400"/>
              <a:t>Matrix multiplication is not commutative.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		i.e, AB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≠ BA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	A =              and  B =             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AB=                    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 = 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6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744980" y="2535555"/>
          <a:ext cx="88328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1" imgW="469900" imgH="457200" progId="Equation.KSEE3">
                  <p:embed/>
                </p:oleObj>
              </mc:Choice>
              <mc:Fallback>
                <p:oleObj name="" r:id="rId1" imgW="469900" imgH="457200" progId="Equation.KSEE3">
                  <p:embed/>
                  <p:pic>
                    <p:nvPicPr>
                      <p:cNvPr id="0" name="Picture 20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44980" y="2535555"/>
                        <a:ext cx="883285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70985" y="2601595"/>
          <a:ext cx="89598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58800" imgH="457200" progId="Equation.KSEE3">
                  <p:embed/>
                </p:oleObj>
              </mc:Choice>
              <mc:Fallback>
                <p:oleObj name="" r:id="rId3" imgW="558800" imgH="457200" progId="Equation.KSEE3">
                  <p:embed/>
                  <p:pic>
                    <p:nvPicPr>
                      <p:cNvPr id="0" name="Picture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70985" y="2601595"/>
                        <a:ext cx="895985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76693" y="3604260"/>
          <a:ext cx="119253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634365" imgH="457200" progId="Equation.KSEE3">
                  <p:embed/>
                </p:oleObj>
              </mc:Choice>
              <mc:Fallback>
                <p:oleObj name="" r:id="rId5" imgW="634365" imgH="457200" progId="Equation.KSEE3">
                  <p:embed/>
                  <p:pic>
                    <p:nvPicPr>
                      <p:cNvPr id="0" name="Picture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6693" y="3604260"/>
                        <a:ext cx="1192530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71625" y="4547235"/>
          <a:ext cx="100266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533400" imgH="457200" progId="Equation.KSEE3">
                  <p:embed/>
                </p:oleObj>
              </mc:Choice>
              <mc:Fallback>
                <p:oleObj name="" r:id="rId7" imgW="533400" imgH="457200" progId="Equation.KSEE3">
                  <p:embed/>
                  <p:pic>
                    <p:nvPicPr>
                      <p:cNvPr id="0" name="Picture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71625" y="4547235"/>
                        <a:ext cx="1002665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875" y="420370"/>
            <a:ext cx="9560560" cy="5621020"/>
          </a:xfrm>
        </p:spPr>
        <p:txBody>
          <a:bodyPr/>
          <a:p>
            <a:r>
              <a:rPr lang="en-US" sz="2400"/>
              <a:t>Matrix multiplication is associative.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		i.e, A(BC) = (AB)C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	 A=                 B =                and  C =           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A(BC) =                   ---------(1)</a:t>
            </a:r>
            <a:endParaRPr lang="en-US" sz="2400"/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(AB)C =                  ------------(2)</a:t>
            </a:r>
            <a:endParaRPr lang="en-US" sz="2400"/>
          </a:p>
        </p:txBody>
      </p:sp>
      <p:graphicFrame>
        <p:nvGraphicFramePr>
          <p:cNvPr id="7" name="Content Placeholder 6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588770" y="1445895"/>
          <a:ext cx="991870" cy="897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1" imgW="469900" imgH="457200" progId="Equation.KSEE3">
                  <p:embed/>
                </p:oleObj>
              </mc:Choice>
              <mc:Fallback>
                <p:oleObj name="" r:id="rId1" imgW="469900" imgH="457200" progId="Equation.KSEE3">
                  <p:embed/>
                  <p:pic>
                    <p:nvPicPr>
                      <p:cNvPr id="0" name="Picture 20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88770" y="1445895"/>
                        <a:ext cx="991870" cy="897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11245" y="1445895"/>
          <a:ext cx="1019175" cy="897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558800" imgH="457200" progId="Equation.KSEE3">
                  <p:embed/>
                </p:oleObj>
              </mc:Choice>
              <mc:Fallback>
                <p:oleObj name="" r:id="rId3" imgW="558800" imgH="457200" progId="Equation.KSEE3">
                  <p:embed/>
                  <p:pic>
                    <p:nvPicPr>
                      <p:cNvPr id="0" name="Picture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1245" y="1445895"/>
                        <a:ext cx="1019175" cy="897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07100" y="1445895"/>
          <a:ext cx="819150" cy="896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584200" imgH="457200" progId="Equation.KSEE3">
                  <p:embed/>
                </p:oleObj>
              </mc:Choice>
              <mc:Fallback>
                <p:oleObj name="" r:id="rId5" imgW="584200" imgH="457200" progId="Equation.KSEE3">
                  <p:embed/>
                  <p:pic>
                    <p:nvPicPr>
                      <p:cNvPr id="0" name="Picture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07100" y="1445895"/>
                        <a:ext cx="819150" cy="896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90713" y="2854325"/>
          <a:ext cx="157607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838200" imgH="457200" progId="Equation.KSEE3">
                  <p:embed/>
                </p:oleObj>
              </mc:Choice>
              <mc:Fallback>
                <p:oleObj name="" r:id="rId7" imgW="838200" imgH="457200" progId="Equation.KSEE3">
                  <p:embed/>
                  <p:pic>
                    <p:nvPicPr>
                      <p:cNvPr id="0" name="Picture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90713" y="2854325"/>
                        <a:ext cx="1576070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90713" y="4237990"/>
          <a:ext cx="157607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9" imgW="838200" imgH="457200" progId="Equation.KSEE3">
                  <p:embed/>
                </p:oleObj>
              </mc:Choice>
              <mc:Fallback>
                <p:oleObj name="" r:id="rId9" imgW="838200" imgH="457200" progId="Equation.KSEE3">
                  <p:embed/>
                  <p:pic>
                    <p:nvPicPr>
                      <p:cNvPr id="0" name="Picture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90713" y="4237990"/>
                        <a:ext cx="1576070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45" y="500380"/>
            <a:ext cx="9291955" cy="5541010"/>
          </a:xfrm>
        </p:spPr>
        <p:txBody>
          <a:bodyPr/>
          <a:p>
            <a:r>
              <a:rPr lang="en-US" sz="2400"/>
              <a:t>Matrix multiplication is distributive w.r.t addition.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		i.e, A(B+C) = AB + AC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Ex:- A =                 B =              and  C =              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	A(B+C) =                      =             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	AB =                and   AC =             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AB + AC =              </a:t>
            </a:r>
            <a:endParaRPr lang="en-US" sz="2400"/>
          </a:p>
        </p:txBody>
      </p:sp>
      <p:graphicFrame>
        <p:nvGraphicFramePr>
          <p:cNvPr id="7" name="Content Placeholder 6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920875" y="1490980"/>
          <a:ext cx="979170" cy="87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1" imgW="698500" imgH="457200" progId="Equation.KSEE3">
                  <p:embed/>
                </p:oleObj>
              </mc:Choice>
              <mc:Fallback>
                <p:oleObj name="" r:id="rId1" imgW="698500" imgH="457200" progId="Equation.KSEE3">
                  <p:embed/>
                  <p:pic>
                    <p:nvPicPr>
                      <p:cNvPr id="0" name="Picture 20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20875" y="1490980"/>
                        <a:ext cx="979170" cy="875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47795" y="1490980"/>
          <a:ext cx="883920" cy="87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558800" imgH="457200" progId="Equation.KSEE3">
                  <p:embed/>
                </p:oleObj>
              </mc:Choice>
              <mc:Fallback>
                <p:oleObj name="" r:id="rId3" imgW="558800" imgH="457200" progId="Equation.KSEE3">
                  <p:embed/>
                  <p:pic>
                    <p:nvPicPr>
                      <p:cNvPr id="0" name="Picture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7795" y="1490980"/>
                        <a:ext cx="883920" cy="875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64275" y="1569085"/>
          <a:ext cx="1144905" cy="79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584200" imgH="457200" progId="Equation.KSEE3">
                  <p:embed/>
                </p:oleObj>
              </mc:Choice>
              <mc:Fallback>
                <p:oleObj name="" r:id="rId5" imgW="584200" imgH="457200" progId="Equation.KSEE3">
                  <p:embed/>
                  <p:pic>
                    <p:nvPicPr>
                      <p:cNvPr id="0" name="Picture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64275" y="1569085"/>
                        <a:ext cx="1144905" cy="797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00425" y="2737485"/>
          <a:ext cx="801370" cy="90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7" imgW="571500" imgH="457200" progId="Equation.KSEE3">
                  <p:embed/>
                </p:oleObj>
              </mc:Choice>
              <mc:Fallback>
                <p:oleObj name="" r:id="rId7" imgW="571500" imgH="457200" progId="Equation.KSEE3">
                  <p:embed/>
                  <p:pic>
                    <p:nvPicPr>
                      <p:cNvPr id="0" name="Picture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00425" y="2737485"/>
                        <a:ext cx="801370" cy="909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56468" y="2738120"/>
          <a:ext cx="962025" cy="908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9" imgW="685800" imgH="457200" progId="Equation.KSEE3">
                  <p:embed/>
                </p:oleObj>
              </mc:Choice>
              <mc:Fallback>
                <p:oleObj name="" r:id="rId9" imgW="685800" imgH="457200" progId="Equation.KSEE3">
                  <p:embed/>
                  <p:pic>
                    <p:nvPicPr>
                      <p:cNvPr id="0" name="Picture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56468" y="2738120"/>
                        <a:ext cx="962025" cy="908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65960" y="3870960"/>
          <a:ext cx="889635" cy="90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1" imgW="634365" imgH="457200" progId="Equation.KSEE3">
                  <p:embed/>
                </p:oleObj>
              </mc:Choice>
              <mc:Fallback>
                <p:oleObj name="" r:id="rId11" imgW="634365" imgH="457200" progId="Equation.KSEE3">
                  <p:embed/>
                  <p:pic>
                    <p:nvPicPr>
                      <p:cNvPr id="0" name="Picture 20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65960" y="3870960"/>
                        <a:ext cx="889635" cy="909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83455" y="3836670"/>
          <a:ext cx="9080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3" imgW="647700" imgH="457200" progId="Equation.KSEE3">
                  <p:embed/>
                </p:oleObj>
              </mc:Choice>
              <mc:Fallback>
                <p:oleObj name="" r:id="rId13" imgW="647700" imgH="457200" progId="Equation.KSEE3">
                  <p:embed/>
                  <p:pic>
                    <p:nvPicPr>
                      <p:cNvPr id="0" name="Picture 20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83455" y="3836670"/>
                        <a:ext cx="908050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21255" y="2833370"/>
          <a:ext cx="979170" cy="87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5" imgW="698500" imgH="457200" progId="Equation.KSEE3">
                  <p:embed/>
                </p:oleObj>
              </mc:Choice>
              <mc:Fallback>
                <p:oleObj name="" r:id="rId15" imgW="698500" imgH="457200" progId="Equation.KSEE3">
                  <p:embed/>
                  <p:pic>
                    <p:nvPicPr>
                      <p:cNvPr id="0" name="Picture 20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21255" y="2833370"/>
                        <a:ext cx="979170" cy="875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27618" y="4896485"/>
          <a:ext cx="962025" cy="908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6" imgW="685800" imgH="457200" progId="Equation.KSEE3">
                  <p:embed/>
                </p:oleObj>
              </mc:Choice>
              <mc:Fallback>
                <p:oleObj name="" r:id="rId16" imgW="685800" imgH="457200" progId="Equation.KSEE3">
                  <p:embed/>
                  <p:pic>
                    <p:nvPicPr>
                      <p:cNvPr id="0" name="Picture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27618" y="4896485"/>
                        <a:ext cx="962025" cy="908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45" y="589915"/>
            <a:ext cx="9415145" cy="5451475"/>
          </a:xfrm>
        </p:spPr>
        <p:txBody>
          <a:bodyPr/>
          <a:p>
            <a:r>
              <a:rPr lang="en-US" sz="2400"/>
              <a:t>If A and I are the square matrix of same order then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		AI = IA = A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Ex:- A =               and  I =             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AI = </a:t>
            </a:r>
            <a:endParaRPr lang="en-US" sz="2400"/>
          </a:p>
          <a:p>
            <a:endParaRPr lang="en-US" sz="2400"/>
          </a:p>
          <a:p>
            <a:r>
              <a:rPr lang="en-US" sz="2400"/>
              <a:t>IA = </a:t>
            </a:r>
            <a:endParaRPr lang="en-US" sz="2400"/>
          </a:p>
        </p:txBody>
      </p:sp>
      <p:graphicFrame>
        <p:nvGraphicFramePr>
          <p:cNvPr id="7" name="Content Placeholder 6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926590" y="1817370"/>
          <a:ext cx="879475" cy="998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1" imgW="469900" imgH="457200" progId="Equation.KSEE3">
                  <p:embed/>
                </p:oleObj>
              </mc:Choice>
              <mc:Fallback>
                <p:oleObj name="" r:id="rId1" imgW="469900" imgH="457200" progId="Equation.KSEE3">
                  <p:embed/>
                  <p:pic>
                    <p:nvPicPr>
                      <p:cNvPr id="0" name="Picture 20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26590" y="1817370"/>
                        <a:ext cx="879475" cy="998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47845" y="1895475"/>
          <a:ext cx="8604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469900" imgH="457200" progId="Equation.KSEE3">
                  <p:embed/>
                </p:oleObj>
              </mc:Choice>
              <mc:Fallback>
                <p:oleObj name="" r:id="rId3" imgW="469900" imgH="457200" progId="Equation.KSEE3">
                  <p:embed/>
                  <p:pic>
                    <p:nvPicPr>
                      <p:cNvPr id="0" name="Picture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47845" y="1895475"/>
                        <a:ext cx="860425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91970" y="3012440"/>
          <a:ext cx="879475" cy="862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469900" imgH="457200" progId="Equation.KSEE3">
                  <p:embed/>
                </p:oleObj>
              </mc:Choice>
              <mc:Fallback>
                <p:oleObj name="" r:id="rId5" imgW="469900" imgH="457200" progId="Equation.KSEE3">
                  <p:embed/>
                  <p:pic>
                    <p:nvPicPr>
                      <p:cNvPr id="0" name="Picture 20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1970" y="3012440"/>
                        <a:ext cx="879475" cy="862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91970" y="4059555"/>
          <a:ext cx="879475" cy="998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6" imgW="469900" imgH="457200" progId="Equation.KSEE3">
                  <p:embed/>
                </p:oleObj>
              </mc:Choice>
              <mc:Fallback>
                <p:oleObj name="" r:id="rId6" imgW="469900" imgH="457200" progId="Equation.KSEE3">
                  <p:embed/>
                  <p:pic>
                    <p:nvPicPr>
                      <p:cNvPr id="0" name="Picture 20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1970" y="4059555"/>
                        <a:ext cx="879475" cy="998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1838</Words>
  <Application>WPS Presentation</Application>
  <PresentationFormat>Widescreen</PresentationFormat>
  <Paragraphs>91</Paragraphs>
  <Slides>11</Slides>
  <Notes>1</Notes>
  <HiddenSlides>0</HiddenSlides>
  <MMClips>1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44</vt:i4>
      </vt:variant>
      <vt:variant>
        <vt:lpstr>幻灯片标题</vt:lpstr>
      </vt:variant>
      <vt:variant>
        <vt:i4>11</vt:i4>
      </vt:variant>
    </vt:vector>
  </HeadingPairs>
  <TitlesOfParts>
    <vt:vector size="66" baseType="lpstr">
      <vt:lpstr>Arial</vt:lpstr>
      <vt:lpstr>SimSun</vt:lpstr>
      <vt:lpstr>Wingdings</vt:lpstr>
      <vt:lpstr>Wingdings 3</vt:lpstr>
      <vt:lpstr>Arial</vt:lpstr>
      <vt:lpstr>Times New Roman</vt:lpstr>
      <vt:lpstr>Trebuchet MS</vt:lpstr>
      <vt:lpstr>Microsoft YaHei</vt:lpstr>
      <vt:lpstr>Arial Unicode MS</vt:lpstr>
      <vt:lpstr>Calibri</vt:lpstr>
      <vt:lpstr>Facet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DEPARTMENT OF BCA</vt:lpstr>
      <vt:lpstr>Properties of matrix addition:-</vt:lpstr>
      <vt:lpstr>Properties of matrix addition:- </vt:lpstr>
      <vt:lpstr>PowerPoint 演示文稿</vt:lpstr>
      <vt:lpstr>PowerPoint 演示文稿</vt:lpstr>
      <vt:lpstr>Properties of matrix multiplication:-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JAIN UNIVERSITY</dc:title>
  <dc:creator>Arathi Sudarshan</dc:creator>
  <cp:lastModifiedBy>lavanya gowda</cp:lastModifiedBy>
  <cp:revision>39</cp:revision>
  <dcterms:created xsi:type="dcterms:W3CDTF">2020-05-03T11:49:00Z</dcterms:created>
  <dcterms:modified xsi:type="dcterms:W3CDTF">2020-09-16T03:51:44Z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1033-11.2.0.9665</vt:lpwstr>
  </property>
</Properties>
</file>