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70" r:id="rId3"/>
    <p:sldId id="277" r:id="rId4"/>
    <p:sldId id="278" r:id="rId5"/>
    <p:sldId id="264" r:id="rId6"/>
    <p:sldId id="265" r:id="rId7"/>
    <p:sldId id="266" r:id="rId8"/>
    <p:sldId id="279" r:id="rId9"/>
    <p:sldId id="28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2T11:2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1199 596,'3'0,"0"1,-1 2,1-2,-2 2,0 0,-2 0,-1 0,-1-2,0-1,0 0,6 0,1 0,-1 0,0 0,0 0,0 0,-1 3,-5 0,0-1,0-1,0 0,0 0,0-1,0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2T11:2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1295 593,'3'0,"0"0,0 1,0 1,-2 1,-1 0,0 0,-3-1,0-1,0 1,0 0,6-2,0 0,0 0,0 0,-1 3,-2 0,0 0,0 0,-3-3,0 1,0 0,0-1,0 0,0-1,1-2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2T11:2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1343 893,'2'0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2T11:2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1343 893,'2'0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2T11:2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1343 893,'2'0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0-09-22T11:24: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1007 636,'3'0,"0"0,0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174D7-5893-497F-83EE-D0EAA8245B1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174D7-5893-497F-83EE-D0EAA8245B14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60656-8639-4968-A17E-21A92610785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0440D4-F03E-4E33-BD6B-65B8102DC32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customXml" Target="../ink/ink3.xml"/><Relationship Id="rId7" Type="http://schemas.openxmlformats.org/officeDocument/2006/relationships/image" Target="../media/image4.png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.png"/><Relationship Id="rId12" Type="http://schemas.openxmlformats.org/officeDocument/2006/relationships/customXml" Target="../ink/ink6.xml"/><Relationship Id="rId11" Type="http://schemas.openxmlformats.org/officeDocument/2006/relationships/customXml" Target="../ink/ink5.xml"/><Relationship Id="rId10" Type="http://schemas.openxmlformats.org/officeDocument/2006/relationships/customXml" Target="../ink/ink4.xml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4462" y="1447801"/>
            <a:ext cx="9209987" cy="1276546"/>
          </a:xfrm>
        </p:spPr>
        <p:txBody>
          <a:bodyPr/>
          <a:lstStyle/>
          <a:p>
            <a:pPr algn="ctr"/>
            <a:r>
              <a:rPr lang="en-IN" b="1" dirty="0"/>
              <a:t>DEPARTMENT OF BCA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354" y="2724347"/>
            <a:ext cx="9700180" cy="291445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MATHEMATICS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THEORY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9149080" cy="1320800"/>
          </a:xfrm>
        </p:spPr>
        <p:txBody>
          <a:bodyPr/>
          <a:p>
            <a:r>
              <a:rPr lang="en-US" b="1"/>
              <a:t>Elementary Row Operations or Transformation:-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The elementary row operation or transformation of a matrix, </a:t>
            </a:r>
            <a:endParaRPr lang="en-US" sz="2000"/>
          </a:p>
          <a:p>
            <a:r>
              <a:rPr lang="en-US" sz="2000"/>
              <a:t>Inter Change of any two rows</a:t>
            </a:r>
            <a:endParaRPr lang="en-US" sz="2000"/>
          </a:p>
          <a:p>
            <a:r>
              <a:rPr lang="en-US" sz="2000"/>
              <a:t>Multiplication of any one of the rows by a nonzero scalar</a:t>
            </a:r>
            <a:endParaRPr lang="en-US" sz="2000"/>
          </a:p>
          <a:p>
            <a:r>
              <a:rPr lang="en-US" sz="2000"/>
              <a:t>Addition ( substraction) of any two rows by which any one of the row can be multiplied by non zero scalar.</a:t>
            </a:r>
            <a:endParaRPr lang="en-US" sz="2000"/>
          </a:p>
          <a:p>
            <a:r>
              <a:rPr lang="en-US" sz="2000"/>
              <a:t>Symbolically denoted by Ri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↔Rj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			Ri ↔ KRi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				Ri ↔ Ri + KRj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Row Equivalent matrices:-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545" y="1630045"/>
            <a:ext cx="8596630" cy="4411345"/>
          </a:xfrm>
        </p:spPr>
        <p:txBody>
          <a:bodyPr/>
          <a:p>
            <a:r>
              <a:rPr lang="en-US" sz="2400"/>
              <a:t>Two matrices A and B are said to be row equivalent or simply equivalent.</a:t>
            </a:r>
            <a:endParaRPr lang="en-US" sz="2400"/>
          </a:p>
          <a:p>
            <a:r>
              <a:rPr lang="en-US" sz="2400"/>
              <a:t>If one matrix is obtained by means of the elementary operations.</a:t>
            </a:r>
            <a:endParaRPr lang="en-US" sz="2400"/>
          </a:p>
          <a:p>
            <a:r>
              <a:rPr lang="en-US" sz="2400"/>
              <a:t>It is denoted by 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~ B 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726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REDUCED ECHELON FORM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1155"/>
            <a:ext cx="8596668" cy="4580207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Echelon form means that the matrix is in one of two states:</a:t>
            </a:r>
            <a:endParaRPr lang="en-US" dirty="0"/>
          </a:p>
          <a:p>
            <a:pPr fontAlgn="base"/>
            <a:r>
              <a:rPr lang="en-US" dirty="0"/>
              <a:t>Row echelon form.</a:t>
            </a:r>
            <a:endParaRPr lang="en-US" dirty="0"/>
          </a:p>
          <a:p>
            <a:pPr fontAlgn="base"/>
            <a:r>
              <a:rPr lang="en-US" dirty="0"/>
              <a:t>Reduced row echelon form.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This means that the matrix meets the following three requirements:</a:t>
            </a:r>
            <a:endParaRPr lang="en-US" dirty="0"/>
          </a:p>
          <a:p>
            <a:pPr fontAlgn="base"/>
            <a:r>
              <a:rPr lang="en-US" dirty="0"/>
              <a:t>The first number in the row (called a leading entry) is 1.</a:t>
            </a:r>
            <a:endParaRPr lang="en-US" dirty="0"/>
          </a:p>
          <a:p>
            <a:pPr fontAlgn="base"/>
            <a:r>
              <a:rPr lang="en-US" dirty="0"/>
              <a:t>All the entries below the leading entry should be zero.</a:t>
            </a:r>
            <a:endParaRPr lang="en-US" dirty="0"/>
          </a:p>
          <a:p>
            <a:pPr fontAlgn="base"/>
            <a:r>
              <a:rPr lang="en-US" dirty="0"/>
              <a:t>The number of zeros before the leading entry should equal to more than the previous row. </a:t>
            </a:r>
            <a:endParaRPr lang="en-US" dirty="0"/>
          </a:p>
          <a:p>
            <a:pPr fontAlgn="base"/>
            <a:r>
              <a:rPr lang="en-US" dirty="0"/>
              <a:t>Any non-zero rows are always above rows with all zeros.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567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REDUCED ECHELON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5167"/>
            <a:ext cx="8596668" cy="4646195"/>
          </a:xfrm>
        </p:spPr>
        <p:txBody>
          <a:bodyPr/>
          <a:lstStyle/>
          <a:p>
            <a:r>
              <a:rPr lang="en-IN" dirty="0"/>
              <a:t>Example:  Consider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" imgW="2743200" imgH="4267200" progId="Equation.DSMT4">
                  <p:embed/>
                </p:oleObj>
              </mc:Choice>
              <mc:Fallback>
                <p:oleObj name="Equation" r:id="rId1" imgW="2743200" imgH="4267200" progId="Equation.DSMT4">
                  <p:embed/>
                  <p:pic>
                    <p:nvPicPr>
                      <p:cNvPr id="0" name="Picture 10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ele attr="{29631F70-BC9C-4946-AF77-DDE5F2E80B14}"/>
                  </a:ext>
                </a:extLst>
              </p:cNvPr>
              <p:cNvSpPr/>
              <p:nvPr/>
            </p:nvSpPr>
            <p:spPr>
              <a:xfrm>
                <a:off x="886121" y="2300139"/>
                <a:ext cx="8946192" cy="37379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2→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2−2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3→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3−3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2↔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/>
                                </m:f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e>
                              <m:e/>
                              <m:e/>
                            </m:eqAr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2→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</m:den>
                                    </m:f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/>
                                </m:f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  <m:e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f>
                                  <m:f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IN" i="0">
                                        <a:latin typeface="Cambria Math" panose="02040503050406030204" pitchFamily="18" charset="0"/>
                                      </a:rPr>
                                      <m:t>2→</m:t>
                                    </m:r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f>
                                      <m:fPr>
                                        <m:type m:val="lin"/>
                                        <m:ctrlPr>
                                          <a:rPr lang="en-I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IN" i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num>
                                  <m:den/>
                                </m:f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e>
                              <m:e/>
                            </m:eqAr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4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IN" i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61" y="2303314"/>
                <a:ext cx="8946192" cy="373794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Ink 3"/>
              <p14:cNvContentPartPr/>
              <p14:nvPr/>
            </p14:nvContentPartPr>
            <p14:xfrm>
              <a:off x="7600950" y="3784600"/>
              <a:ext cx="152400" cy="184150"/>
            </p14:xfrm>
          </p:contentPart>
        </mc:Choice>
        <mc:Fallback xmlns="">
          <p:pic>
            <p:nvPicPr>
              <p:cNvPr id="4" name="Ink 3"/>
            </p:nvPicPr>
            <p:blipFill>
              <a:blip r:embed="rId5"/>
            </p:blipFill>
            <p:spPr>
              <a:xfrm>
                <a:off x="7600950" y="3784600"/>
                <a:ext cx="1524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Ink 4"/>
              <p14:cNvContentPartPr/>
              <p14:nvPr/>
            </p14:nvContentPartPr>
            <p14:xfrm>
              <a:off x="8191500" y="3765550"/>
              <a:ext cx="127000" cy="209550"/>
            </p14:xfrm>
          </p:contentPart>
        </mc:Choice>
        <mc:Fallback xmlns="">
          <p:pic>
            <p:nvPicPr>
              <p:cNvPr id="5" name="Ink 4"/>
            </p:nvPicPr>
            <p:blipFill>
              <a:blip r:embed="rId7"/>
            </p:blipFill>
            <p:spPr>
              <a:xfrm>
                <a:off x="8191500" y="3765550"/>
                <a:ext cx="1270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Ink 7"/>
              <p14:cNvContentPartPr/>
              <p14:nvPr/>
            </p14:nvContentPartPr>
            <p14:xfrm>
              <a:off x="8528050" y="5670550"/>
              <a:ext cx="12700" cy="360"/>
            </p14:xfrm>
          </p:contentPart>
        </mc:Choice>
        <mc:Fallback xmlns="">
          <p:pic>
            <p:nvPicPr>
              <p:cNvPr id="8" name="Ink 7"/>
            </p:nvPicPr>
            <p:blipFill>
              <a:blip r:embed="rId9"/>
            </p:blipFill>
            <p:spPr>
              <a:xfrm>
                <a:off x="8528050" y="5670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Ink 8"/>
              <p14:cNvContentPartPr/>
              <p14:nvPr/>
            </p14:nvContentPartPr>
            <p14:xfrm>
              <a:off x="8528050" y="5670550"/>
              <a:ext cx="12700" cy="360"/>
            </p14:xfrm>
          </p:contentPart>
        </mc:Choice>
        <mc:Fallback xmlns="">
          <p:pic>
            <p:nvPicPr>
              <p:cNvPr id="9" name="Ink 8"/>
            </p:nvPicPr>
            <p:blipFill>
              <a:blip r:embed="rId9"/>
            </p:blipFill>
            <p:spPr>
              <a:xfrm>
                <a:off x="8528050" y="5670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Ink 9"/>
              <p14:cNvContentPartPr/>
              <p14:nvPr/>
            </p14:nvContentPartPr>
            <p14:xfrm>
              <a:off x="8528050" y="5670550"/>
              <a:ext cx="12700" cy="360"/>
            </p14:xfrm>
          </p:contentPart>
        </mc:Choice>
        <mc:Fallback xmlns="">
          <p:pic>
            <p:nvPicPr>
              <p:cNvPr id="10" name="Ink 9"/>
            </p:nvPicPr>
            <p:blipFill>
              <a:blip r:embed="rId9"/>
            </p:blipFill>
            <p:spPr>
              <a:xfrm>
                <a:off x="8528050" y="5670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Ink 10"/>
              <p14:cNvContentPartPr/>
              <p14:nvPr/>
            </p14:nvContentPartPr>
            <p14:xfrm>
              <a:off x="6394450" y="4038600"/>
              <a:ext cx="11430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13"/>
            </p:blipFill>
            <p:spPr>
              <a:xfrm>
                <a:off x="6394450" y="4038600"/>
                <a:ext cx="1143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592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OF THE  MATRIX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1580515"/>
            <a:ext cx="8596630" cy="358521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IN" sz="2000" dirty="0"/>
              <a:t>Rank of the matrix A is defined as the number of non zero rows in the row reduced echelon form of the given matrix A. It is denoted by the symbol </a:t>
            </a:r>
            <a:r>
              <a:rPr lang="el-GR" sz="2000" dirty="0"/>
              <a:t>ρ</a:t>
            </a:r>
            <a:r>
              <a:rPr lang="en-IN" sz="2000" dirty="0"/>
              <a:t>(A).</a:t>
            </a:r>
            <a:endParaRPr lang="en-IN" sz="2000" dirty="0"/>
          </a:p>
          <a:p>
            <a:pPr algn="just">
              <a:lnSpc>
                <a:spcPct val="200000"/>
              </a:lnSpc>
            </a:pPr>
            <a:r>
              <a:rPr lang="en-IN" sz="2000" dirty="0"/>
              <a:t>In the before stated example, the number of nonzero rows in the row reduced echelon form  of A is 3. Thus </a:t>
            </a:r>
            <a:r>
              <a:rPr lang="el-GR" sz="2000" dirty="0"/>
              <a:t>ρ</a:t>
            </a:r>
            <a:r>
              <a:rPr lang="en-IN" sz="2000" dirty="0"/>
              <a:t>(A)=3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ele attr="{7E902BFC-F2A2-4596-916B-31A25AAA2F0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40267" y="523840"/>
                <a:ext cx="10242482" cy="1248697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pPr algn="l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By reducing into row echelon form, find the rank of the matrix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40055" y="523875"/>
                <a:ext cx="10005060" cy="1248410"/>
              </a:xfrm>
              <a:blipFill rotWithShape="1">
                <a:blip r:embed="rId1"/>
                <a:stretch>
                  <a:fillRect l="-5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ele attr="{5BDF6B4D-9D82-43E8-9F3B-7699177AC2C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0267" y="1922325"/>
                <a:ext cx="5317065" cy="4639342"/>
              </a:xfr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numCol="2">
                <a:normAutofit/>
              </a:bodyPr>
              <a:lstStyle/>
              <a:p>
                <a:pPr algn="l"/>
                <a:r>
                  <a:rPr lang="en-US" sz="1800" dirty="0"/>
                  <a:t>Solution: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1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−2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IN" sz="1800" dirty="0"/>
                  <a:t>Applying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/>
                  <a:t>,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 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r>
                  <a:rPr lang="en-IN" sz="1800" dirty="0"/>
                  <a:t>Applying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/>
                  <a:t>,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sz="1800" dirty="0"/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0055" y="1922145"/>
                <a:ext cx="5463540" cy="4639310"/>
              </a:xfrm>
              <a:blipFill rotWithShape="1">
                <a:blip r:embed="rId2"/>
                <a:stretch>
                  <a:fillRect l="-917" t="-11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95BAFB7-CCA3-4BD8-819A-EDB148924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3147" y="1922325"/>
                <a:ext cx="4419602" cy="46393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numCol="2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IN" sz="1800" dirty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IN" sz="1800" dirty="0"/>
              </a:p>
              <a:p>
                <a:pPr algn="l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algn="l"/>
                <a:r>
                  <a:rPr lang="en-IN" sz="1800" dirty="0"/>
                  <a:t>Applying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algn="l"/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𝑅𝑎𝑛𝑘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3.</m:t>
                      </m:r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65" y="1922145"/>
                <a:ext cx="4622800" cy="4639310"/>
              </a:xfrm>
              <a:prstGeom prst="rect">
                <a:avLst/>
              </a:prstGeom>
              <a:blipFill rotWithShape="1">
                <a:blip r:embed="rId3"/>
                <a:stretch>
                  <a:fillRect l="-1103" t="-11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ele attr="{7E902BFC-F2A2-4596-916B-31A25AAA2F0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40266" y="523840"/>
                <a:ext cx="11311465" cy="1248697"/>
              </a:xfr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pPr algn="l"/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By reducing into row echelon form, find the rank of the matrix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 1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17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19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I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40055" y="523875"/>
                <a:ext cx="10871200" cy="1248410"/>
              </a:xfrm>
              <a:blipFill rotWithShape="1">
                <a:blip r:embed="rId1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ele attr="{5BDF6B4D-9D82-43E8-9F3B-7699177AC2C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40266" y="1922325"/>
                <a:ext cx="5960533" cy="4639341"/>
              </a:xfr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numCol="2">
                <a:no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sz="1800" dirty="0"/>
                  <a:t>Solution: </a:t>
                </a: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 11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18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19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/>
              </a:p>
              <a:p>
                <a:pPr algn="l">
                  <a:lnSpc>
                    <a:spcPct val="110000"/>
                  </a:lnSpc>
                </a:pPr>
                <a:r>
                  <a:rPr lang="en-IN" sz="1800" dirty="0"/>
                  <a:t>Applying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I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I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/>
                  <a:t>,</a:t>
                </a: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:r>
                  <a:rPr lang="en-IN" sz="1800" dirty="0"/>
                  <a:t>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/>
              </a:p>
              <a:p>
                <a:pPr algn="l">
                  <a:lnSpc>
                    <a:spcPct val="110000"/>
                  </a:lnSpc>
                </a:pPr>
                <a:endParaRPr lang="en-IN" sz="1800" dirty="0"/>
              </a:p>
              <a:p>
                <a:pPr algn="l">
                  <a:lnSpc>
                    <a:spcPct val="110000"/>
                  </a:lnSpc>
                </a:pPr>
                <a:endParaRPr lang="en-IN" sz="1800" dirty="0"/>
              </a:p>
              <a:p>
                <a:pPr algn="l">
                  <a:lnSpc>
                    <a:spcPct val="110000"/>
                  </a:lnSpc>
                </a:pPr>
                <a:endParaRPr lang="en-IN" sz="1800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40266" y="1922325"/>
                <a:ext cx="5960533" cy="4639341"/>
              </a:xfrm>
              <a:blipFill rotWithShape="1">
                <a:blip r:embed="rId2"/>
                <a:stretch>
                  <a:fillRect l="-818" t="-3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title 2">
                <a:extLst>
                  <a:ext uri="{FF2B5EF4-FFF2-40B4-BE49-F238E27FC236}">
                    <ele attr="{595BAFB7-CCA3-4BD8-819A-EDB148924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55813" y="1922324"/>
                <a:ext cx="4895919" cy="463934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numCol="2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IN" sz="1800" dirty="0"/>
                  <a:t>Applying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/>
                  <a:t>, 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      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/>
                  <a:t>,</a:t>
                </a:r>
              </a:p>
              <a:p>
                <a:pPr algn="l"/>
                <a:r>
                  <a:rPr lang="en-IN" sz="1800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I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800" dirty="0"/>
                  <a:t>,</a:t>
                </a:r>
              </a:p>
              <a:p>
                <a:pPr algn="l"/>
                <a:endParaRPr lang="en-IN" sz="1800" dirty="0"/>
              </a:p>
              <a:p>
                <a:pPr algn="l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algn="l"/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𝑅𝑎𝑛𝑘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2.</m:t>
                      </m:r>
                    </m:oMath>
                  </m:oMathPara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  <a:p>
                <a:pPr algn="l"/>
                <a:endParaRPr lang="en-IN" sz="1800" dirty="0"/>
              </a:p>
            </p:txBody>
          </p:sp>
        </mc:Choice>
        <mc:Fallback>
          <p:sp>
            <p:nvSpPr>
              <p:cNvPr id="6" name="Subtitl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440" y="1922145"/>
                <a:ext cx="4996815" cy="4639310"/>
              </a:xfrm>
              <a:prstGeom prst="rect">
                <a:avLst/>
              </a:prstGeom>
              <a:blipFill rotWithShape="1">
                <a:blip r:embed="rId3"/>
                <a:stretch>
                  <a:fillRect l="-1121" t="-11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  <a:endParaRPr lang="en-IN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50969" y="2714920"/>
            <a:ext cx="6353666" cy="155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800" dirty="0"/>
              <a:t>THANK YOU</a:t>
            </a:r>
            <a:endParaRPr lang="en-IN" sz="8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1397</Words>
  <Application>WPS Presentation</Application>
  <PresentationFormat>Widescreen</PresentationFormat>
  <Paragraphs>63</Paragraphs>
  <Slides>9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Times New Roman</vt:lpstr>
      <vt:lpstr>Trebuchet MS</vt:lpstr>
      <vt:lpstr>Microsoft YaHei</vt:lpstr>
      <vt:lpstr>Arial Unicode MS</vt:lpstr>
      <vt:lpstr>Calibri</vt:lpstr>
      <vt:lpstr>Facet</vt:lpstr>
      <vt:lpstr>Equation.DSMT4</vt:lpstr>
      <vt:lpstr>DEPARTMENT OF BCA</vt:lpstr>
      <vt:lpstr>Elementary Row Operations or Transformation:-</vt:lpstr>
      <vt:lpstr>Row Equivalent matrices:-</vt:lpstr>
      <vt:lpstr>ROW REDUCED ECHELON FORM</vt:lpstr>
      <vt:lpstr>ROW REDUCED ECHELON FORM</vt:lpstr>
      <vt:lpstr>RANK OF THE  MATRIX</vt:lpstr>
      <vt:lpstr> </vt:lpstr>
      <vt:lpstr>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JAIN UNIVERSITY</dc:title>
  <dc:creator>Arathi Sudarshan</dc:creator>
  <cp:lastModifiedBy>lavanya gowda</cp:lastModifiedBy>
  <cp:revision>17</cp:revision>
  <dcterms:created xsi:type="dcterms:W3CDTF">2020-05-03T11:57:00Z</dcterms:created>
  <dcterms:modified xsi:type="dcterms:W3CDTF">2020-09-22T06:01:31Z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