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1" r:id="rId4"/>
    <p:sldId id="304" r:id="rId5"/>
    <p:sldId id="306" r:id="rId6"/>
    <p:sldId id="307" r:id="rId7"/>
    <p:sldId id="313" r:id="rId8"/>
    <p:sldId id="314" r:id="rId9"/>
    <p:sldId id="310" r:id="rId10"/>
    <p:sldId id="311" r:id="rId11"/>
    <p:sldId id="312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8677-A472-466F-BCF6-3B1E27A76F4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49C6-58C8-4E9D-86AC-486A887CA7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hyperlink" Target="https://github.com/maurosoria/dirsearch.git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218440"/>
            <a:ext cx="5760085" cy="642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854363"/>
            <a:ext cx="5486511" cy="30720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942" y="1455313"/>
            <a:ext cx="60659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Harvester</a:t>
            </a:r>
            <a:r>
              <a:rPr lang="en-US" sz="2400" dirty="0"/>
              <a:t> is a tool that was developed in python. Using this you can gather information like emails, subdomains, hosts, employee names, open ports and banners from different public sources like search engines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73287" y="4732827"/>
            <a:ext cx="7845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 Black" panose="020B0A04020102020204" pitchFamily="34" charset="0"/>
              </a:rPr>
              <a:t>theharvester -d [domain name] -b [search engine name]</a:t>
            </a:r>
            <a:r>
              <a:rPr lang="en-US" sz="2400" b="1" dirty="0">
                <a:latin typeface="Arial Black" panose="020B0A04020102020204" pitchFamily="34" charset="0"/>
              </a:rPr>
              <a:t> 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5" name="Google Shape;576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63287" y="6000942"/>
            <a:ext cx="828713" cy="96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89421" y="2434107"/>
            <a:ext cx="37511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435" y="0"/>
            <a:ext cx="1345565" cy="939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2115" y="1397000"/>
            <a:ext cx="107994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Nmap</a:t>
            </a:r>
            <a:r>
              <a:rPr lang="en-US" dirty="0"/>
              <a:t>, short for Network Mapper, is a free, open-source tool for vulnerability scanning and network discovery.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2115" y="2251075"/>
            <a:ext cx="107994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Security Researchers use Nmap to identify what devices are running on their systems, discovering hosts that are available and the services they offer, finding open ports and detecting security risks.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85" y="3169920"/>
            <a:ext cx="5892165" cy="3383280"/>
          </a:xfrm>
          <a:prstGeom prst="rect">
            <a:avLst/>
          </a:prstGeom>
        </p:spPr>
      </p:pic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95" y="5567680"/>
            <a:ext cx="1157605" cy="12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1311275" y="298450"/>
            <a:ext cx="15405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NMap</a:t>
            </a:r>
            <a:endParaRPr 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1120" y="548640"/>
            <a:ext cx="81146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Nmap Commands for Port Scanning and Reconnaissance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3257110" y="1768782"/>
            <a:ext cx="3823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34A84"/>
                </a:solidFill>
              </a:rPr>
              <a:t>Target Specification in Nmap</a:t>
            </a:r>
            <a:endParaRPr lang="en-US" sz="2400" b="1" dirty="0">
              <a:solidFill>
                <a:srgbClr val="134A8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38893" y="2496321"/>
            <a:ext cx="365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Scan a single 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38893" y="3192665"/>
            <a:ext cx="4795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192.168.1.1 192.168.2.1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Scan specific IPs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38893" y="3889891"/>
            <a:ext cx="3787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192.168.1.1-254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Scan a range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38893" y="4604284"/>
            <a:ext cx="4119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scanme.nmap.org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Scan a domain</a:t>
            </a:r>
            <a:endParaRPr lang="en-US" dirty="0"/>
          </a:p>
        </p:txBody>
      </p:sp>
      <p:pic>
        <p:nvPicPr>
          <p:cNvPr id="2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95" y="5567680"/>
            <a:ext cx="1157605" cy="12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5800" y="914400"/>
            <a:ext cx="2715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4A84"/>
                </a:solidFill>
              </a:rPr>
              <a:t>Host Discovery with Nmap</a:t>
            </a:r>
            <a:endParaRPr lang="en-US" b="1" dirty="0">
              <a:solidFill>
                <a:srgbClr val="134A8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1" y="1828800"/>
            <a:ext cx="5068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192.168.1.1-3 –</a:t>
            </a:r>
            <a:r>
              <a:rPr lang="en-US" dirty="0" err="1"/>
              <a:t>sL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No Scan. List targets only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75105" y="2403556"/>
            <a:ext cx="6879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192.168.1.1/24 –</a:t>
            </a:r>
            <a:r>
              <a:rPr lang="en-US" dirty="0" err="1"/>
              <a:t>sn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Disable port scanning. Host discovery only.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3133290"/>
            <a:ext cx="637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192.168.1.1-5 –</a:t>
            </a:r>
            <a:r>
              <a:rPr lang="en-US" dirty="0" err="1"/>
              <a:t>Pn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Disable host discovery. Port scan only.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71985" y="3863024"/>
            <a:ext cx="2976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4A84"/>
                </a:solidFill>
              </a:rPr>
              <a:t>Port Specification with Nmap</a:t>
            </a:r>
            <a:endParaRPr lang="en-US" b="1" dirty="0">
              <a:solidFill>
                <a:srgbClr val="134A8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6006" y="4513772"/>
            <a:ext cx="456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192.168.1.1 -p 21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fr-FR" dirty="0"/>
              <a:t>Port scan for port 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93308" y="4979854"/>
            <a:ext cx="406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192.168.1.1 -p 21-100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Port range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64680" y="5524922"/>
            <a:ext cx="4230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192.168.1.1 -p-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Port scan all ports </a:t>
            </a:r>
            <a:endParaRPr lang="en-US" dirty="0"/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95" y="5567680"/>
            <a:ext cx="1157605" cy="12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1" y="762000"/>
            <a:ext cx="3135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4A84"/>
                </a:solidFill>
              </a:rPr>
              <a:t>Service and Version Detection</a:t>
            </a:r>
            <a:endParaRPr lang="en-US" b="1" dirty="0">
              <a:solidFill>
                <a:srgbClr val="134A8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295400"/>
            <a:ext cx="867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 –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Attempts to determine the version of the service running on 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1981200"/>
            <a:ext cx="9335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nmap 192.168.1.1 –A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Enables OS detection, version detection, script scanning, and traceroute 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3631" y="2885704"/>
            <a:ext cx="143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34A84"/>
                </a:solidFill>
              </a:rPr>
              <a:t>OS Detection</a:t>
            </a:r>
            <a:endParaRPr lang="en-US" b="1" dirty="0">
              <a:solidFill>
                <a:srgbClr val="134A8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3657600"/>
            <a:ext cx="727265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nmap 192.168.1.1 –O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Remote OS detection using TCP/IP </a:t>
            </a:r>
            <a:br>
              <a:rPr lang="en-US" dirty="0"/>
            </a:br>
            <a:r>
              <a:rPr lang="en-US" dirty="0"/>
              <a:t>stack fingerprinting</a:t>
            </a:r>
            <a:endParaRPr lang="en-US" dirty="0"/>
          </a:p>
        </p:txBody>
      </p:sp>
      <p:pic>
        <p:nvPicPr>
          <p:cNvPr id="7" name="Picture 2" descr="TheHackersClub - CyberSapi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95" y="5567680"/>
            <a:ext cx="1157605" cy="12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9558" y="172620"/>
            <a:ext cx="16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Nikto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83772" y="1282378"/>
            <a:ext cx="10732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Nikto</a:t>
            </a:r>
            <a:r>
              <a:rPr lang="en-US" sz="2000" dirty="0"/>
              <a:t> is an Open Source web server scanner which performs comprehensive tests against web servers for multiple items.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24084" y="2439103"/>
            <a:ext cx="4976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Nikto</a:t>
            </a:r>
            <a:r>
              <a:rPr lang="en-US" sz="2400" dirty="0"/>
              <a:t> is not designed as a stealthy tool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16754" y="3228945"/>
            <a:ext cx="4406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Nikto</a:t>
            </a:r>
            <a:r>
              <a:rPr lang="en-US" sz="2000" dirty="0"/>
              <a:t> find potential problems and security vulnerabilities, including:</a:t>
            </a: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0018" y="3941566"/>
            <a:ext cx="47909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and software misconfigurations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files and programs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Insecure files and programs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Outdated servers and programs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15" y="2401359"/>
            <a:ext cx="5364507" cy="3017535"/>
          </a:xfrm>
          <a:prstGeom prst="rect">
            <a:avLst/>
          </a:prstGeom>
        </p:spPr>
      </p:pic>
      <p:pic>
        <p:nvPicPr>
          <p:cNvPr id="3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95" y="5567680"/>
            <a:ext cx="1157605" cy="12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4478" y="237014"/>
            <a:ext cx="2919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Whatweb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8" y="1920360"/>
            <a:ext cx="4378168" cy="1724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5712" y="142743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WhatWeb</a:t>
            </a:r>
            <a:r>
              <a:rPr lang="en-US" b="1" dirty="0"/>
              <a:t> identifies websites.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It recognizes web technologies including content management systems (CMS), blogging platforms, statistic/analytics packages, JavaScript libraries, web servers, and embedded devices.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1166" y="33069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Whatweb</a:t>
            </a:r>
            <a:r>
              <a:rPr lang="en-US" b="1" dirty="0"/>
              <a:t> </a:t>
            </a:r>
            <a:r>
              <a:rPr lang="en-US" dirty="0"/>
              <a:t>can identify all sorts of information about a live website, like: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67685" y="411651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Platform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CMS platform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Type of Script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Google Analytics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Web server Platform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IP address, Country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900+ Plugins &amp; their libraries used</a:t>
            </a:r>
            <a:endParaRPr lang="en-US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Server Headers, Cookies and a lot more.</a:t>
            </a:r>
            <a:endParaRPr lang="en-US" dirty="0">
              <a:effectLst/>
            </a:endParaRPr>
          </a:p>
        </p:txBody>
      </p:sp>
      <p:pic>
        <p:nvPicPr>
          <p:cNvPr id="4" name="Picture 2" descr="TheHackersClub - CyberSapi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95" y="5567680"/>
            <a:ext cx="1157605" cy="12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686" y="322787"/>
            <a:ext cx="3732212" cy="637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304" y="1071754"/>
            <a:ext cx="5816958" cy="21228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6406" y="1340059"/>
            <a:ext cx="609282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It is a Python-written method </a:t>
            </a:r>
            <a:r>
              <a:rPr lang="en-US" sz="2000" b="1" dirty="0"/>
              <a:t>used</a:t>
            </a:r>
            <a:r>
              <a:rPr lang="en-US" sz="2000" dirty="0"/>
              <a:t> to brute-force web directories and files that are secret. </a:t>
            </a:r>
            <a:endParaRPr lang="en-US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8098" y="3150619"/>
            <a:ext cx="6781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 Black" panose="020B0A04020102020204" pitchFamily="34" charset="0"/>
              </a:rPr>
              <a:t>Steps to install:</a:t>
            </a:r>
            <a:endParaRPr lang="en-US" sz="1600" b="1" dirty="0">
              <a:latin typeface="Arial Black" panose="020B0A040201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Arial Black" panose="020B0A040201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latin typeface="Arial Black" panose="020B0A04020102020204" pitchFamily="34" charset="0"/>
              </a:rPr>
              <a:t>git</a:t>
            </a:r>
            <a:r>
              <a:rPr lang="en-US" sz="1600" b="1" dirty="0">
                <a:latin typeface="Arial Black" panose="020B0A04020102020204" pitchFamily="34" charset="0"/>
              </a:rPr>
              <a:t> clone </a:t>
            </a:r>
            <a:r>
              <a:rPr lang="en-US" sz="1600" b="1" dirty="0">
                <a:latin typeface="Arial Black" panose="020B0A04020102020204" pitchFamily="34" charset="0"/>
                <a:hlinkClick r:id="rId3"/>
              </a:rPr>
              <a:t>https://github.com/maurosoria/dirsearch.git</a:t>
            </a:r>
            <a:endParaRPr lang="en-US" sz="1600" b="1" dirty="0">
              <a:latin typeface="Arial Black" panose="020B0A040201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 Black" panose="020B0A04020102020204" pitchFamily="34" charset="0"/>
              </a:rPr>
              <a:t>cd </a:t>
            </a:r>
            <a:r>
              <a:rPr lang="en-US" sz="1600" b="1" dirty="0" err="1">
                <a:latin typeface="Arial Black" panose="020B0A04020102020204" pitchFamily="34" charset="0"/>
              </a:rPr>
              <a:t>dirsearch</a:t>
            </a:r>
            <a:r>
              <a:rPr lang="en-US" sz="1600" b="1" dirty="0">
                <a:latin typeface="Arial Black" panose="020B0A04020102020204" pitchFamily="34" charset="0"/>
              </a:rPr>
              <a:t> </a:t>
            </a:r>
            <a:endParaRPr lang="en-US" sz="1600" b="1" dirty="0">
              <a:latin typeface="Arial Black" panose="020B0A040201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 Black" panose="020B0A04020102020204" pitchFamily="34" charset="0"/>
              </a:rPr>
              <a:t>pip3 install -r requirements.txt </a:t>
            </a:r>
            <a:endParaRPr lang="en-US" sz="1600" b="1" dirty="0">
              <a:latin typeface="Arial Black" panose="020B0A040201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latin typeface="Arial Black" panose="020B0A04020102020204" pitchFamily="34" charset="0"/>
              </a:rPr>
              <a:t>dirsearch</a:t>
            </a:r>
            <a:r>
              <a:rPr lang="en-US" sz="1600" b="1" dirty="0">
                <a:latin typeface="Arial Black" panose="020B0A04020102020204" pitchFamily="34" charset="0"/>
              </a:rPr>
              <a:t> -u &lt;URL&gt; -e &lt;EXTENSIONS&gt;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8098" y="4931375"/>
            <a:ext cx="45323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latin typeface="Arial Black" panose="020B0A04020102020204" pitchFamily="34" charset="0"/>
              </a:rPr>
              <a:t>dirsearch</a:t>
            </a:r>
            <a:r>
              <a:rPr lang="en-US" sz="1600" b="1" dirty="0">
                <a:latin typeface="Arial Black" panose="020B0A04020102020204" pitchFamily="34" charset="0"/>
              </a:rPr>
              <a:t> -u https://target</a:t>
            </a:r>
            <a:r>
              <a:rPr lang="en-US" sz="2000" b="1" dirty="0">
                <a:latin typeface="Arial Black" panose="020B0A04020102020204" pitchFamily="34" charset="0"/>
              </a:rPr>
              <a:t> 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126" y="5331485"/>
            <a:ext cx="106637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dirsearch</a:t>
            </a:r>
            <a:r>
              <a:rPr lang="en-US" dirty="0"/>
              <a:t> -u target.com -e php,asp,aspx,jsp,py,txt,conf,config,bak,backup,swp,old,db,sqlasp,aspx,aspx~,asp~,py,py~,rb,rb~,php,php~,bak,bkp,cache,cgi,conf,csv,html,inc,jar,js,json,jsp,jsp~,lock,log,rar,old,sql,sql.gz,sql.zip,sql.tar.gz,sql~,swp,swp~,tar,tar.bz2,tar.gz,txt,wadl,zip,json,html,css,java,xml  --full-url </a:t>
            </a:r>
            <a:endParaRPr lang="en-US" dirty="0"/>
          </a:p>
        </p:txBody>
      </p:sp>
      <p:pic>
        <p:nvPicPr>
          <p:cNvPr id="9" name="Picture 2" descr="TheHackersClub - CyberSapie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395" y="5567680"/>
            <a:ext cx="1157605" cy="12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07" y="838200"/>
            <a:ext cx="4649701" cy="32953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6782" y="613720"/>
            <a:ext cx="609282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DirBuster</a:t>
            </a:r>
            <a:r>
              <a:rPr lang="en-US" sz="2000" dirty="0"/>
              <a:t> is a penetration testing tool with a Graphic User Interface (GUI) that is used to brute force directories and file names on web and application servers.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" y="3216275"/>
            <a:ext cx="2818765" cy="30276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5201" y="4724401"/>
            <a:ext cx="83648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DIRB</a:t>
            </a:r>
            <a:r>
              <a:rPr lang="en-US" sz="2400" dirty="0"/>
              <a:t> is a command line based tool to brute force any directory based on wordlists</a:t>
            </a:r>
            <a:endParaRPr lang="en-US" sz="2400" dirty="0"/>
          </a:p>
        </p:txBody>
      </p:sp>
      <p:pic>
        <p:nvPicPr>
          <p:cNvPr id="6" name="Google Shape;576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63287" y="5895152"/>
            <a:ext cx="828713" cy="96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3111</Words>
  <Application>WPS Presentation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微软雅黑</vt:lpstr>
      <vt:lpstr>Arial Unicode MS</vt:lpstr>
      <vt:lpstr>Calibri Light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ovin2</dc:creator>
  <cp:lastModifiedBy>grey</cp:lastModifiedBy>
  <cp:revision>38</cp:revision>
  <dcterms:created xsi:type="dcterms:W3CDTF">2022-07-18T11:58:28Z</dcterms:created>
  <dcterms:modified xsi:type="dcterms:W3CDTF">2022-07-18T11:58:28Z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