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3"/>
    <p:sldId id="258" r:id="rId4"/>
    <p:sldId id="259" r:id="rId5"/>
    <p:sldId id="272" r:id="rId6"/>
    <p:sldId id="260" r:id="rId7"/>
    <p:sldId id="261" r:id="rId8"/>
    <p:sldId id="273" r:id="rId9"/>
    <p:sldId id="262" r:id="rId10"/>
    <p:sldId id="274" r:id="rId11"/>
    <p:sldId id="263"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5" name="Rectangle 8"/>
            <p:cNvSpPr>
              <a:spLocks noChangeArrowheads="1"/>
            </p:cNvSpPr>
            <p:nvPr/>
          </p:nvSpPr>
          <p:spPr bwMode="auto">
            <a:xfrm>
              <a:off x="414338" y="9525"/>
              <a:ext cx="28575" cy="4481513"/>
            </a:xfrm>
            <a:prstGeom prst="rect">
              <a:avLst/>
            </a:prstGeom>
            <a:grpFill/>
            <a:ln>
              <a:noFill/>
            </a:ln>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0" name="Rectangle 33"/>
            <p:cNvSpPr>
              <a:spLocks noChangeArrowheads="1"/>
            </p:cNvSpPr>
            <p:nvPr/>
          </p:nvSpPr>
          <p:spPr bwMode="auto">
            <a:xfrm>
              <a:off x="642938" y="6610350"/>
              <a:ext cx="23813" cy="242888"/>
            </a:xfrm>
            <a:prstGeom prst="rect">
              <a:avLst/>
            </a:prstGeom>
            <a:grpFill/>
            <a:ln>
              <a:noFill/>
            </a:ln>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52" name="Rectangle 45"/>
            <p:cNvSpPr>
              <a:spLocks noChangeArrowheads="1"/>
            </p:cNvSpPr>
            <p:nvPr/>
          </p:nvSpPr>
          <p:spPr bwMode="auto">
            <a:xfrm>
              <a:off x="1228725" y="4662488"/>
              <a:ext cx="23813" cy="2181225"/>
            </a:xfrm>
            <a:prstGeom prst="rect">
              <a:avLst/>
            </a:prstGeom>
            <a:grpFill/>
            <a:ln>
              <a:noFill/>
            </a:ln>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showMasterSp="0">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image" Target="../media/image1.png"/><Relationship Id="rId18" Type="http://schemas.openxmlformats.org/officeDocument/2006/relationships/image" Target="../media/image2.jpe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8"/>
          <a:stretch>
            <a:fillRect/>
          </a:stretch>
        </a:blip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37" name="Rectangle 21"/>
              <p:cNvSpPr>
                <a:spLocks noChangeArrowheads="1"/>
              </p:cNvSpPr>
              <p:nvPr/>
            </p:nvSpPr>
            <p:spPr bwMode="auto">
              <a:xfrm>
                <a:off x="133350" y="4662488"/>
                <a:ext cx="23813" cy="2181225"/>
              </a:xfrm>
              <a:prstGeom prst="rect">
                <a:avLst/>
              </a:prstGeom>
              <a:grpFill/>
              <a:ln>
                <a:noFill/>
              </a:ln>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0" name="Rectangle 41"/>
              <p:cNvSpPr>
                <a:spLocks noChangeArrowheads="1"/>
              </p:cNvSpPr>
              <p:nvPr/>
            </p:nvSpPr>
            <p:spPr bwMode="auto">
              <a:xfrm>
                <a:off x="11939587" y="6596063"/>
                <a:ext cx="23813" cy="252413"/>
              </a:xfrm>
              <a:prstGeom prst="rect">
                <a:avLst/>
              </a:prstGeom>
              <a:grpFill/>
              <a:ln>
                <a:noFill/>
              </a:ln>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GIF"/><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2" descr="TheHackersClub - CyberSapien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94025" y="31750"/>
            <a:ext cx="6204585" cy="679513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3720" y="205740"/>
            <a:ext cx="11085195" cy="4370705"/>
          </a:xfrm>
        </p:spPr>
        <p:txBody>
          <a:bodyPr>
            <a:noAutofit/>
          </a:bodyPr>
          <a:lstStyle/>
          <a:p>
            <a:pPr marL="0" indent="0">
              <a:buNone/>
            </a:pPr>
            <a:r>
              <a:rPr lang="en-IN" sz="2800" b="1" u="sng" dirty="0">
                <a:solidFill>
                  <a:schemeClr val="bg1"/>
                </a:solidFill>
              </a:rPr>
              <a:t>Reflected HTML Injection:</a:t>
            </a:r>
            <a:endParaRPr lang="en-IN" sz="2800" b="1" u="sng" dirty="0">
              <a:solidFill>
                <a:schemeClr val="bg1"/>
              </a:solidFill>
            </a:endParaRPr>
          </a:p>
          <a:p>
            <a:pPr lvl="1">
              <a:buFont typeface="Wingdings" panose="05000000000000000000" pitchFamily="2" charset="2"/>
              <a:buChar char="Ø"/>
            </a:pPr>
            <a:r>
              <a:rPr lang="en-US" sz="2400" dirty="0">
                <a:solidFill>
                  <a:schemeClr val="bg1"/>
                </a:solidFill>
              </a:rPr>
              <a:t>The reflected HTML also known as </a:t>
            </a:r>
            <a:r>
              <a:rPr lang="en-US" sz="2400" i="1" dirty="0">
                <a:solidFill>
                  <a:schemeClr val="bg1"/>
                </a:solidFill>
              </a:rPr>
              <a:t>“Non-Persistence”</a:t>
            </a:r>
            <a:endParaRPr lang="en-US" sz="2400" i="1" dirty="0">
              <a:solidFill>
                <a:schemeClr val="bg1"/>
              </a:solidFill>
            </a:endParaRPr>
          </a:p>
          <a:p>
            <a:pPr lvl="1">
              <a:buFont typeface="Wingdings" panose="05000000000000000000" pitchFamily="2" charset="2"/>
              <a:buChar char="Ø"/>
            </a:pPr>
            <a:r>
              <a:rPr lang="en-US" sz="2400" dirty="0">
                <a:solidFill>
                  <a:schemeClr val="bg1"/>
                </a:solidFill>
              </a:rPr>
              <a:t>It is termed “non-persistent” In the reflected injection attack case, malicious HTML code is not being permanently stored on the web server.</a:t>
            </a:r>
            <a:endParaRPr lang="en-US" sz="2400" dirty="0">
              <a:solidFill>
                <a:schemeClr val="bg1"/>
              </a:solidFill>
            </a:endParaRPr>
          </a:p>
          <a:p>
            <a:pPr lvl="1">
              <a:buFont typeface="Wingdings" panose="05000000000000000000" pitchFamily="2" charset="2"/>
              <a:buChar char="Ø"/>
            </a:pPr>
            <a:r>
              <a:rPr lang="en-US" sz="2400" dirty="0">
                <a:solidFill>
                  <a:schemeClr val="bg1"/>
                </a:solidFill>
              </a:rPr>
              <a:t> Reflected Injection occurs when the website immediately responds to the malicious input. thus the attacker needs to send the malicious link through phishing to trap the user.</a:t>
            </a:r>
            <a:endParaRPr lang="en-US" sz="2400" dirty="0">
              <a:solidFill>
                <a:schemeClr val="bg1"/>
              </a:solidFill>
            </a:endParaRPr>
          </a:p>
          <a:p>
            <a:pPr lvl="1">
              <a:buFont typeface="Wingdings" panose="05000000000000000000" pitchFamily="2" charset="2"/>
              <a:buChar char="Ø"/>
            </a:pPr>
            <a:r>
              <a:rPr lang="en-US" sz="2400" dirty="0">
                <a:solidFill>
                  <a:schemeClr val="bg1"/>
                </a:solidFill>
              </a:rPr>
              <a:t>Reflected HTML vulnerability can be easily found in website’s search engines</a:t>
            </a:r>
            <a:endParaRPr lang="en-US" sz="2400" dirty="0">
              <a:solidFill>
                <a:schemeClr val="bg1"/>
              </a:solidFill>
            </a:endParaRPr>
          </a:p>
        </p:txBody>
      </p:sp>
      <p:pic>
        <p:nvPicPr>
          <p:cNvPr id="4" name="Picture 2" descr="TheHackersClub - CyberSapiens"/>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836381" y="5347063"/>
            <a:ext cx="1355619" cy="151093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385144" y="4811099"/>
            <a:ext cx="5887720" cy="398780"/>
          </a:xfrm>
          <a:prstGeom prst="rect">
            <a:avLst/>
          </a:prstGeom>
        </p:spPr>
        <p:txBody>
          <a:bodyPr wrap="none">
            <a:spAutoFit/>
          </a:bodyPr>
          <a:lstStyle/>
          <a:p>
            <a:r>
              <a:rPr lang="en-US" sz="2000" b="1" u="sng" dirty="0">
                <a:solidFill>
                  <a:schemeClr val="bg1"/>
                </a:solidFill>
              </a:rPr>
              <a:t>Reflect HTML is basically of three types:</a:t>
            </a:r>
            <a:endParaRPr lang="en-US" sz="2000" b="1" u="sng" dirty="0">
              <a:solidFill>
                <a:schemeClr val="bg1"/>
              </a:solidFill>
            </a:endParaRPr>
          </a:p>
        </p:txBody>
      </p:sp>
      <p:sp>
        <p:nvSpPr>
          <p:cNvPr id="6" name="Rectangle 5"/>
          <p:cNvSpPr/>
          <p:nvPr/>
        </p:nvSpPr>
        <p:spPr>
          <a:xfrm>
            <a:off x="1384662" y="5347142"/>
            <a:ext cx="6096000" cy="1014730"/>
          </a:xfrm>
          <a:prstGeom prst="rect">
            <a:avLst/>
          </a:prstGeom>
        </p:spPr>
        <p:txBody>
          <a:bodyPr>
            <a:spAutoFit/>
          </a:bodyPr>
          <a:lstStyle/>
          <a:p>
            <a:pPr marL="285750" indent="-285750">
              <a:buFont typeface="Wingdings" panose="05000000000000000000" pitchFamily="2" charset="2"/>
              <a:buChar char="Ø"/>
            </a:pPr>
            <a:r>
              <a:rPr lang="en-US" sz="2000" dirty="0">
                <a:solidFill>
                  <a:schemeClr val="bg1"/>
                </a:solidFill>
              </a:rPr>
              <a:t>Reflected HTML GET</a:t>
            </a:r>
            <a:endParaRPr lang="en-IN" sz="2000" dirty="0">
              <a:solidFill>
                <a:schemeClr val="bg1"/>
              </a:solidFill>
            </a:endParaRPr>
          </a:p>
          <a:p>
            <a:pPr marL="285750" indent="-285750">
              <a:buFont typeface="Wingdings" panose="05000000000000000000" pitchFamily="2" charset="2"/>
              <a:buChar char="Ø"/>
            </a:pPr>
            <a:r>
              <a:rPr lang="en-US" sz="2000" dirty="0">
                <a:solidFill>
                  <a:schemeClr val="bg1"/>
                </a:solidFill>
              </a:rPr>
              <a:t>Reflected HTML POST</a:t>
            </a:r>
            <a:endParaRPr lang="en-IN" sz="2000" dirty="0">
              <a:solidFill>
                <a:schemeClr val="bg1"/>
              </a:solidFill>
            </a:endParaRPr>
          </a:p>
          <a:p>
            <a:pPr marL="285750" indent="-285750">
              <a:buFont typeface="Wingdings" panose="05000000000000000000" pitchFamily="2" charset="2"/>
              <a:buChar char="Ø"/>
            </a:pPr>
            <a:r>
              <a:rPr lang="en-US" sz="2000" dirty="0">
                <a:solidFill>
                  <a:schemeClr val="bg1"/>
                </a:solidFill>
              </a:rPr>
              <a:t>Reflected HTML Current URL</a:t>
            </a:r>
            <a:endParaRPr lang="en-US" sz="20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53143" y="2646773"/>
            <a:ext cx="10465526" cy="1028246"/>
          </a:xfrm>
        </p:spPr>
        <p:txBody>
          <a:bodyPr>
            <a:noAutofit/>
          </a:bodyPr>
          <a:lstStyle/>
          <a:p>
            <a:pPr algn="ctr"/>
            <a:r>
              <a:rPr lang="en-US" sz="7200" dirty="0">
                <a:solidFill>
                  <a:schemeClr val="bg1"/>
                </a:solidFill>
                <a:latin typeface="Algerian" panose="04020705040A02060702" pitchFamily="82" charset="0"/>
              </a:rPr>
              <a:t>THANK YOU</a:t>
            </a:r>
            <a:r>
              <a:rPr lang="en-US" sz="16600" dirty="0">
                <a:latin typeface="Algerian" panose="04020705040A02060702" pitchFamily="82" charset="0"/>
              </a:rPr>
              <a:t> </a:t>
            </a:r>
            <a:endParaRPr lang="en-IN" sz="16600" dirty="0">
              <a:latin typeface="Algerian" panose="04020705040A02060702" pitchFamily="82" charset="0"/>
            </a:endParaRPr>
          </a:p>
        </p:txBody>
      </p:sp>
      <p:pic>
        <p:nvPicPr>
          <p:cNvPr id="5" name="Picture 2" descr="TheHackersClub - CyberSapiens"/>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836381" y="5347063"/>
            <a:ext cx="1355619" cy="15109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7"/>
          <p:cNvSpPr/>
          <p:nvPr/>
        </p:nvSpPr>
        <p:spPr>
          <a:xfrm>
            <a:off x="6003635" y="2967335"/>
            <a:ext cx="184730" cy="923330"/>
          </a:xfrm>
          <a:prstGeom prst="rect">
            <a:avLst/>
          </a:prstGeom>
          <a:noFill/>
        </p:spPr>
        <p:txBody>
          <a:bodyPr wrap="none" lIns="91440" tIns="45720" rIns="91440" bIns="45720">
            <a:spAutoFit/>
          </a:bodyPr>
          <a:lstStyle/>
          <a:p>
            <a:pPr algn="ct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3" name="TextBox 2"/>
          <p:cNvSpPr txBox="1"/>
          <p:nvPr/>
        </p:nvSpPr>
        <p:spPr>
          <a:xfrm>
            <a:off x="1536848" y="3246094"/>
            <a:ext cx="6542094" cy="646331"/>
          </a:xfrm>
          <a:prstGeom prst="rect">
            <a:avLst/>
          </a:prstGeom>
          <a:noFill/>
        </p:spPr>
        <p:txBody>
          <a:bodyPr wrap="square" rtlCol="0">
            <a:spAutoFit/>
          </a:bodyPr>
          <a:lstStyle/>
          <a:p>
            <a:r>
              <a:rPr lang="en-IN" sz="3600" dirty="0">
                <a:solidFill>
                  <a:schemeClr val="bg1"/>
                </a:solidFill>
                <a:latin typeface="Algerian" panose="04020705040A02060702" pitchFamily="82" charset="0"/>
                <a:cs typeface="Calibri" panose="020F0502020204030204" pitchFamily="34" charset="0"/>
              </a:rPr>
              <a:t>1. Basics of html</a:t>
            </a:r>
            <a:endParaRPr lang="en-IN" sz="3600" dirty="0">
              <a:solidFill>
                <a:schemeClr val="bg1"/>
              </a:solidFill>
              <a:latin typeface="Algerian" panose="04020705040A02060702" pitchFamily="82" charset="0"/>
              <a:cs typeface="Calibri" panose="020F0502020204030204" pitchFamily="34" charset="0"/>
            </a:endParaRPr>
          </a:p>
        </p:txBody>
      </p:sp>
      <p:pic>
        <p:nvPicPr>
          <p:cNvPr id="9" name="Picture 2" descr="TheHackersClub - CyberSapiens"/>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836381" y="5347063"/>
            <a:ext cx="1355619" cy="151093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527677" y="3930720"/>
            <a:ext cx="6551265" cy="1200329"/>
          </a:xfrm>
          <a:prstGeom prst="rect">
            <a:avLst/>
          </a:prstGeom>
          <a:noFill/>
        </p:spPr>
        <p:txBody>
          <a:bodyPr wrap="square" rtlCol="0">
            <a:spAutoFit/>
          </a:bodyPr>
          <a:lstStyle/>
          <a:p>
            <a:r>
              <a:rPr lang="en-IN" sz="3600" dirty="0">
                <a:solidFill>
                  <a:schemeClr val="bg1"/>
                </a:solidFill>
                <a:latin typeface="Algerian" panose="04020705040A02060702" pitchFamily="82" charset="0"/>
                <a:cs typeface="Calibri" panose="020F0502020204030204" pitchFamily="34" charset="0"/>
              </a:rPr>
              <a:t>2. What is html injection</a:t>
            </a:r>
            <a:endParaRPr lang="en-IN" sz="3600" dirty="0">
              <a:solidFill>
                <a:schemeClr val="bg1"/>
              </a:solidFill>
              <a:latin typeface="Algerian" panose="04020705040A02060702" pitchFamily="82" charset="0"/>
              <a:cs typeface="Calibri" panose="020F0502020204030204" pitchFamily="34" charset="0"/>
            </a:endParaRPr>
          </a:p>
          <a:p>
            <a:endParaRPr lang="en-IN" sz="3600" dirty="0">
              <a:solidFill>
                <a:schemeClr val="bg1"/>
              </a:solidFill>
              <a:latin typeface="Algerian" panose="04020705040A02060702" pitchFamily="82" charset="0"/>
              <a:cs typeface="Calibri" panose="020F0502020204030204" pitchFamily="34" charset="0"/>
            </a:endParaRPr>
          </a:p>
        </p:txBody>
      </p:sp>
      <p:sp>
        <p:nvSpPr>
          <p:cNvPr id="11" name="TextBox 10"/>
          <p:cNvSpPr txBox="1"/>
          <p:nvPr/>
        </p:nvSpPr>
        <p:spPr>
          <a:xfrm>
            <a:off x="1489165" y="4596661"/>
            <a:ext cx="7593875" cy="923330"/>
          </a:xfrm>
          <a:prstGeom prst="rect">
            <a:avLst/>
          </a:prstGeom>
          <a:noFill/>
        </p:spPr>
        <p:txBody>
          <a:bodyPr wrap="square" rtlCol="0">
            <a:spAutoFit/>
          </a:bodyPr>
          <a:lstStyle/>
          <a:p>
            <a:r>
              <a:rPr lang="en-IN" sz="3600" dirty="0">
                <a:solidFill>
                  <a:schemeClr val="bg1"/>
                </a:solidFill>
                <a:latin typeface="Algerian" panose="04020705040A02060702" pitchFamily="82" charset="0"/>
                <a:cs typeface="Calibri" panose="020F0502020204030204" pitchFamily="34" charset="0"/>
              </a:rPr>
              <a:t>3. </a:t>
            </a:r>
            <a:r>
              <a:rPr lang="en-IN" sz="3600" dirty="0">
                <a:solidFill>
                  <a:schemeClr val="bg1"/>
                </a:solidFill>
                <a:latin typeface="Algerian" panose="04020705040A02060702" pitchFamily="82" charset="0"/>
              </a:rPr>
              <a:t>Impact of </a:t>
            </a:r>
            <a:r>
              <a:rPr lang="en-IN" sz="3600" dirty="0">
                <a:solidFill>
                  <a:schemeClr val="bg1"/>
                </a:solidFill>
                <a:latin typeface="Algerian" panose="04020705040A02060702" pitchFamily="82" charset="0"/>
                <a:cs typeface="Calibri" panose="020F0502020204030204" pitchFamily="34" charset="0"/>
              </a:rPr>
              <a:t>html injection </a:t>
            </a:r>
            <a:endParaRPr lang="en-IN" sz="3600" dirty="0">
              <a:solidFill>
                <a:schemeClr val="bg1"/>
              </a:solidFill>
              <a:latin typeface="Algerian" panose="04020705040A02060702" pitchFamily="82" charset="0"/>
              <a:cs typeface="Calibri" panose="020F0502020204030204" pitchFamily="34" charset="0"/>
            </a:endParaRPr>
          </a:p>
          <a:p>
            <a:endParaRPr lang="en-IN" sz="3600" dirty="0">
              <a:solidFill>
                <a:schemeClr val="bg1"/>
              </a:solidFill>
              <a:latin typeface="Algerian" panose="04020705040A02060702" pitchFamily="82" charset="0"/>
              <a:cs typeface="Calibri" panose="020F0502020204030204" pitchFamily="34" charset="0"/>
            </a:endParaRPr>
          </a:p>
        </p:txBody>
      </p:sp>
      <p:sp>
        <p:nvSpPr>
          <p:cNvPr id="12" name="TextBox 11"/>
          <p:cNvSpPr txBox="1"/>
          <p:nvPr/>
        </p:nvSpPr>
        <p:spPr>
          <a:xfrm>
            <a:off x="1489165" y="5271212"/>
            <a:ext cx="6306535" cy="923330"/>
          </a:xfrm>
          <a:prstGeom prst="rect">
            <a:avLst/>
          </a:prstGeom>
          <a:noFill/>
        </p:spPr>
        <p:txBody>
          <a:bodyPr wrap="none" rtlCol="0">
            <a:spAutoFit/>
          </a:bodyPr>
          <a:lstStyle/>
          <a:p>
            <a:r>
              <a:rPr lang="en-IN" sz="3600" dirty="0">
                <a:solidFill>
                  <a:schemeClr val="bg1"/>
                </a:solidFill>
                <a:latin typeface="Algerian" panose="04020705040A02060702" pitchFamily="82" charset="0"/>
                <a:cs typeface="Calibri" panose="020F0502020204030204" pitchFamily="34" charset="0"/>
              </a:rPr>
              <a:t>4. Types of html injection</a:t>
            </a:r>
            <a:endParaRPr lang="en-IN" sz="3600" dirty="0">
              <a:solidFill>
                <a:schemeClr val="bg1"/>
              </a:solidFill>
              <a:latin typeface="Algerian" panose="04020705040A02060702" pitchFamily="82" charset="0"/>
              <a:cs typeface="Calibri" panose="020F0502020204030204" pitchFamily="34" charset="0"/>
            </a:endParaRPr>
          </a:p>
          <a:p>
            <a:endParaRPr lang="en-IN" sz="3600" dirty="0">
              <a:solidFill>
                <a:schemeClr val="bg1"/>
              </a:solidFill>
              <a:latin typeface="Algerian" panose="04020705040A02060702" pitchFamily="82" charset="0"/>
              <a:cs typeface="Calibri" panose="020F0502020204030204" pitchFamily="34" charset="0"/>
            </a:endParaRPr>
          </a:p>
        </p:txBody>
      </p:sp>
      <p:sp>
        <p:nvSpPr>
          <p:cNvPr id="13" name="TextBox 12"/>
          <p:cNvSpPr txBox="1"/>
          <p:nvPr/>
        </p:nvSpPr>
        <p:spPr>
          <a:xfrm>
            <a:off x="1536848" y="5908933"/>
            <a:ext cx="3090911" cy="923330"/>
          </a:xfrm>
          <a:prstGeom prst="rect">
            <a:avLst/>
          </a:prstGeom>
          <a:noFill/>
        </p:spPr>
        <p:txBody>
          <a:bodyPr wrap="none" rtlCol="0">
            <a:spAutoFit/>
          </a:bodyPr>
          <a:lstStyle/>
          <a:p>
            <a:r>
              <a:rPr lang="en-IN" sz="3600" dirty="0">
                <a:solidFill>
                  <a:schemeClr val="bg1"/>
                </a:solidFill>
                <a:latin typeface="Algerian" panose="04020705040A02060702" pitchFamily="82" charset="0"/>
                <a:cs typeface="Calibri" panose="020F0502020204030204" pitchFamily="34" charset="0"/>
              </a:rPr>
              <a:t>5. Live Demo </a:t>
            </a:r>
            <a:endParaRPr lang="en-IN" sz="3600" dirty="0">
              <a:solidFill>
                <a:schemeClr val="bg1"/>
              </a:solidFill>
              <a:latin typeface="Algerian" panose="04020705040A02060702" pitchFamily="82" charset="0"/>
              <a:cs typeface="Calibri" panose="020F0502020204030204" pitchFamily="34" charset="0"/>
            </a:endParaRPr>
          </a:p>
          <a:p>
            <a:endParaRPr lang="en-IN" sz="3600" dirty="0">
              <a:solidFill>
                <a:schemeClr val="bg1"/>
              </a:solidFill>
              <a:latin typeface="Algerian" panose="04020705040A02060702" pitchFamily="82" charset="0"/>
              <a:cs typeface="Calibri" panose="020F0502020204030204" pitchFamily="34" charset="0"/>
            </a:endParaRP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52729" t="1201" r="557" b="17402"/>
          <a:stretch>
            <a:fillRect/>
          </a:stretch>
        </p:blipFill>
        <p:spPr>
          <a:xfrm>
            <a:off x="7693347" y="501213"/>
            <a:ext cx="3458194" cy="3389452"/>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pic>
        <p:nvPicPr>
          <p:cNvPr id="5" name="Picture 2" descr="HTML İnjection Nedir?"/>
          <p:cNvPicPr>
            <a:picLocks noChangeAspect="1" noChangeArrowheads="1"/>
          </p:cNvPicPr>
          <p:nvPr/>
        </p:nvPicPr>
        <p:blipFill rotWithShape="1">
          <a:blip r:embed="rId2">
            <a:extLst>
              <a:ext uri="{28A0092B-C50C-407E-A947-70E740481C1C}">
                <a14:useLocalDpi xmlns:a14="http://schemas.microsoft.com/office/drawing/2010/main" val="0"/>
              </a:ext>
            </a:extLst>
          </a:blip>
          <a:srcRect l="6516" t="40888" r="49645" b="40837"/>
          <a:stretch>
            <a:fillRect/>
          </a:stretch>
        </p:blipFill>
        <p:spPr bwMode="auto">
          <a:xfrm>
            <a:off x="1489165" y="1022096"/>
            <a:ext cx="5770225" cy="1353018"/>
          </a:xfrm>
          <a:prstGeom prst="rect">
            <a:avLst/>
          </a:prstGeom>
          <a:solidFill>
            <a:srgbClr val="FFFFFF">
              <a:shade val="85000"/>
            </a:srgbClr>
          </a:solidFill>
          <a:ln w="101600" cap="sq">
            <a:solidFill>
              <a:srgbClr val="FDFDFD"/>
            </a:solidFill>
            <a:miter lim="800000"/>
            <a:headEnd/>
            <a:tailEnd/>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11" grpId="0"/>
      <p:bldP spid="12"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93366" y="204859"/>
            <a:ext cx="6217331" cy="1478570"/>
          </a:xfrm>
        </p:spPr>
        <p:txBody>
          <a:bodyPr>
            <a:noAutofit/>
          </a:bodyPr>
          <a:lstStyle/>
          <a:p>
            <a:r>
              <a:rPr lang="en-IN" sz="5400" dirty="0">
                <a:solidFill>
                  <a:schemeClr val="bg1"/>
                </a:solidFill>
                <a:latin typeface="Algerian" panose="04020705040A02060702" pitchFamily="82" charset="0"/>
                <a:cs typeface="Calibri" panose="020F0502020204030204" pitchFamily="34" charset="0"/>
              </a:rPr>
              <a:t>Basics of html</a:t>
            </a:r>
            <a:endParaRPr lang="en-IN" sz="5400" dirty="0">
              <a:solidFill>
                <a:schemeClr val="bg1"/>
              </a:solidFill>
              <a:latin typeface="Algerian" panose="04020705040A02060702" pitchFamily="82" charset="0"/>
              <a:cs typeface="Calibri" panose="020F0502020204030204" pitchFamily="34" charset="0"/>
            </a:endParaRPr>
          </a:p>
        </p:txBody>
      </p:sp>
      <p:sp>
        <p:nvSpPr>
          <p:cNvPr id="3" name="Content Placeholder 2"/>
          <p:cNvSpPr>
            <a:spLocks noGrp="1"/>
          </p:cNvSpPr>
          <p:nvPr>
            <p:ph idx="1"/>
          </p:nvPr>
        </p:nvSpPr>
        <p:spPr>
          <a:xfrm>
            <a:off x="1150121" y="1683429"/>
            <a:ext cx="9905999" cy="4525782"/>
          </a:xfrm>
        </p:spPr>
        <p:txBody>
          <a:bodyPr>
            <a:normAutofit lnSpcReduction="10000"/>
          </a:bodyPr>
          <a:lstStyle/>
          <a:p>
            <a:r>
              <a:rPr lang="en-US" dirty="0">
                <a:solidFill>
                  <a:schemeClr val="bg1"/>
                </a:solidFill>
              </a:rPr>
              <a:t>HTML is the abbreviation for </a:t>
            </a:r>
            <a:r>
              <a:rPr lang="en-US" dirty="0" err="1">
                <a:solidFill>
                  <a:schemeClr val="bg1"/>
                </a:solidFill>
              </a:rPr>
              <a:t>HyperText</a:t>
            </a:r>
            <a:r>
              <a:rPr lang="en-US" dirty="0">
                <a:solidFill>
                  <a:schemeClr val="bg1"/>
                </a:solidFill>
              </a:rPr>
              <a:t> Markup </a:t>
            </a:r>
            <a:r>
              <a:rPr lang="en-US" dirty="0" err="1">
                <a:solidFill>
                  <a:schemeClr val="bg1"/>
                </a:solidFill>
              </a:rPr>
              <a:t>Language.It's</a:t>
            </a:r>
            <a:r>
              <a:rPr lang="en-US" dirty="0">
                <a:solidFill>
                  <a:schemeClr val="bg1"/>
                </a:solidFill>
              </a:rPr>
              <a:t> a markup language that's used to create web pages. HTML is a markup language that combines hypertext with markup. The term "hypertext" refers to the link between web pages. </a:t>
            </a:r>
            <a:endParaRPr lang="en-US" dirty="0">
              <a:solidFill>
                <a:schemeClr val="bg1"/>
              </a:solidFill>
            </a:endParaRPr>
          </a:p>
          <a:p>
            <a:r>
              <a:rPr lang="en-US" dirty="0">
                <a:solidFill>
                  <a:schemeClr val="bg1"/>
                </a:solidFill>
              </a:rPr>
              <a:t>HTML is a markup language used by the browser to manipulate text, images, and other content, in order to display it in the required format. So you'll use assisted technologies such as CSS and JavaScript to make your HTML beautiful and add interactivity, respectively.</a:t>
            </a:r>
            <a:endParaRPr lang="en-US" dirty="0">
              <a:solidFill>
                <a:schemeClr val="bg1"/>
              </a:solidFill>
            </a:endParaRPr>
          </a:p>
          <a:p>
            <a:r>
              <a:rPr lang="en-US" dirty="0">
                <a:solidFill>
                  <a:schemeClr val="bg1"/>
                </a:solidFill>
              </a:rPr>
              <a:t>HTML document is made of many HTML tags and each HTML tag contains different content.</a:t>
            </a:r>
            <a:endParaRPr lang="en-US" dirty="0">
              <a:solidFill>
                <a:schemeClr val="bg1"/>
              </a:solidFill>
            </a:endParaRPr>
          </a:p>
          <a:p>
            <a:endParaRPr lang="en-US" dirty="0"/>
          </a:p>
          <a:p>
            <a:endParaRPr lang="en-US" b="1" dirty="0"/>
          </a:p>
          <a:p>
            <a:endParaRPr lang="en-IN" dirty="0"/>
          </a:p>
        </p:txBody>
      </p:sp>
      <p:pic>
        <p:nvPicPr>
          <p:cNvPr id="8" name="Picture 2" descr="TheHackersClub - CyberSapiens"/>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836381" y="5347063"/>
            <a:ext cx="1355619" cy="151093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s://lh3.googleusercontent.com/INDEcXBJkf5IkvnIWcFSkSFmB3Zqdf2ThI8FxCQmPqIrkRsnlLmIqnjkoSNMIdt50fSVk7iuFLyWEHIP_9-Dqc32BCVO7yQQIauyfMo9v0EN_nQ5DsWgAGVjvfo88I4dSf9bhh-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8811" y="0"/>
            <a:ext cx="2833189" cy="159366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36909" y="200506"/>
            <a:ext cx="9204371" cy="1478570"/>
          </a:xfrm>
        </p:spPr>
        <p:txBody>
          <a:bodyPr>
            <a:noAutofit/>
          </a:bodyPr>
          <a:lstStyle/>
          <a:p>
            <a:r>
              <a:rPr lang="en-US" sz="5400" dirty="0">
                <a:solidFill>
                  <a:schemeClr val="bg1"/>
                </a:solidFill>
                <a:latin typeface="Algerian" panose="04020705040A02060702" pitchFamily="82" charset="0"/>
              </a:rPr>
              <a:t>Let's see a simple example of HTML.</a:t>
            </a:r>
            <a:endParaRPr lang="en-US" sz="5400" dirty="0">
              <a:solidFill>
                <a:schemeClr val="bg1"/>
              </a:solidFill>
              <a:latin typeface="Algerian" panose="04020705040A02060702" pitchFamily="82" charset="0"/>
              <a:cs typeface="Calibri" panose="020F0502020204030204" pitchFamily="34" charset="0"/>
            </a:endParaRPr>
          </a:p>
        </p:txBody>
      </p:sp>
      <p:sp>
        <p:nvSpPr>
          <p:cNvPr id="3" name="Content Placeholder 2"/>
          <p:cNvSpPr>
            <a:spLocks noGrp="1"/>
          </p:cNvSpPr>
          <p:nvPr>
            <p:ph idx="1"/>
          </p:nvPr>
        </p:nvSpPr>
        <p:spPr>
          <a:xfrm>
            <a:off x="1036909" y="1805349"/>
            <a:ext cx="9905999" cy="4525782"/>
          </a:xfrm>
        </p:spPr>
        <p:txBody>
          <a:bodyPr>
            <a:normAutofit fontScale="25000" lnSpcReduction="20000"/>
          </a:bodyPr>
          <a:lstStyle/>
          <a:p>
            <a:pPr marL="0" indent="0">
              <a:buNone/>
            </a:pPr>
            <a:r>
              <a:rPr lang="en-US" sz="8000" dirty="0">
                <a:solidFill>
                  <a:schemeClr val="bg1"/>
                </a:solidFill>
              </a:rPr>
              <a:t>&lt;!DOCTYPE&gt;  </a:t>
            </a:r>
            <a:endParaRPr lang="en-US" sz="8000" dirty="0">
              <a:solidFill>
                <a:schemeClr val="bg1"/>
              </a:solidFill>
            </a:endParaRPr>
          </a:p>
          <a:p>
            <a:pPr marL="0" indent="0">
              <a:buNone/>
            </a:pPr>
            <a:r>
              <a:rPr lang="en-US" sz="8000" dirty="0">
                <a:solidFill>
                  <a:schemeClr val="bg1"/>
                </a:solidFill>
              </a:rPr>
              <a:t>&lt;html&gt;  </a:t>
            </a:r>
            <a:endParaRPr lang="en-US" sz="8000" dirty="0">
              <a:solidFill>
                <a:schemeClr val="bg1"/>
              </a:solidFill>
            </a:endParaRPr>
          </a:p>
          <a:p>
            <a:pPr marL="0" indent="0">
              <a:buNone/>
            </a:pPr>
            <a:r>
              <a:rPr lang="en-US" sz="8000" dirty="0">
                <a:solidFill>
                  <a:schemeClr val="bg1"/>
                </a:solidFill>
              </a:rPr>
              <a:t>&lt;head&gt;  </a:t>
            </a:r>
            <a:endParaRPr lang="en-US" sz="8000" dirty="0">
              <a:solidFill>
                <a:schemeClr val="bg1"/>
              </a:solidFill>
            </a:endParaRPr>
          </a:p>
          <a:p>
            <a:pPr marL="0" indent="0">
              <a:buNone/>
            </a:pPr>
            <a:r>
              <a:rPr lang="en-US" sz="8000" dirty="0">
                <a:solidFill>
                  <a:schemeClr val="bg1"/>
                </a:solidFill>
              </a:rPr>
              <a:t>&lt;title&gt;Web page title&lt;/title&gt;  </a:t>
            </a:r>
            <a:endParaRPr lang="en-US" sz="8000" dirty="0">
              <a:solidFill>
                <a:schemeClr val="bg1"/>
              </a:solidFill>
            </a:endParaRPr>
          </a:p>
          <a:p>
            <a:pPr marL="0" indent="0">
              <a:buNone/>
            </a:pPr>
            <a:r>
              <a:rPr lang="en-US" sz="8000" dirty="0">
                <a:solidFill>
                  <a:schemeClr val="bg1"/>
                </a:solidFill>
              </a:rPr>
              <a:t>&lt;/head&gt;  </a:t>
            </a:r>
            <a:endParaRPr lang="en-US" sz="8000" dirty="0">
              <a:solidFill>
                <a:schemeClr val="bg1"/>
              </a:solidFill>
            </a:endParaRPr>
          </a:p>
          <a:p>
            <a:pPr marL="0" indent="0">
              <a:buNone/>
            </a:pPr>
            <a:r>
              <a:rPr lang="en-US" sz="8000" dirty="0">
                <a:solidFill>
                  <a:schemeClr val="bg1"/>
                </a:solidFill>
              </a:rPr>
              <a:t>&lt;body&gt;  </a:t>
            </a:r>
            <a:endParaRPr lang="en-US" sz="8000" dirty="0">
              <a:solidFill>
                <a:schemeClr val="bg1"/>
              </a:solidFill>
            </a:endParaRPr>
          </a:p>
          <a:p>
            <a:pPr marL="0" indent="0">
              <a:buNone/>
            </a:pPr>
            <a:r>
              <a:rPr lang="en-US" sz="8000" dirty="0">
                <a:solidFill>
                  <a:schemeClr val="bg1"/>
                </a:solidFill>
              </a:rPr>
              <a:t>&lt;h1&gt;Write Your First Heading&lt;/h1&gt;  </a:t>
            </a:r>
            <a:endParaRPr lang="en-US" sz="8000" dirty="0">
              <a:solidFill>
                <a:schemeClr val="bg1"/>
              </a:solidFill>
            </a:endParaRPr>
          </a:p>
          <a:p>
            <a:pPr marL="0" indent="0">
              <a:buNone/>
            </a:pPr>
            <a:r>
              <a:rPr lang="en-US" sz="8000" dirty="0">
                <a:solidFill>
                  <a:schemeClr val="bg1"/>
                </a:solidFill>
              </a:rPr>
              <a:t>&lt;p&gt;Write Your First Paragraph.&lt;/p&gt;  </a:t>
            </a:r>
            <a:endParaRPr lang="en-US" sz="8000" dirty="0">
              <a:solidFill>
                <a:schemeClr val="bg1"/>
              </a:solidFill>
            </a:endParaRPr>
          </a:p>
          <a:p>
            <a:pPr marL="0" indent="0">
              <a:buNone/>
            </a:pPr>
            <a:r>
              <a:rPr lang="en-US" sz="8000" dirty="0">
                <a:solidFill>
                  <a:schemeClr val="bg1"/>
                </a:solidFill>
              </a:rPr>
              <a:t>&lt;/body&gt;  </a:t>
            </a:r>
            <a:endParaRPr lang="en-US" sz="8000" dirty="0">
              <a:solidFill>
                <a:schemeClr val="bg1"/>
              </a:solidFill>
            </a:endParaRPr>
          </a:p>
          <a:p>
            <a:pPr marL="0" indent="0">
              <a:buNone/>
            </a:pPr>
            <a:r>
              <a:rPr lang="en-US" sz="8000" dirty="0">
                <a:solidFill>
                  <a:schemeClr val="bg1"/>
                </a:solidFill>
              </a:rPr>
              <a:t>&lt;/html&gt;  </a:t>
            </a:r>
            <a:endParaRPr lang="en-US" sz="8000" dirty="0">
              <a:solidFill>
                <a:schemeClr val="bg1"/>
              </a:solidFill>
            </a:endParaRPr>
          </a:p>
          <a:p>
            <a:endParaRPr lang="en-US" sz="8000" dirty="0">
              <a:solidFill>
                <a:schemeClr val="bg1"/>
              </a:solidFill>
            </a:endParaRPr>
          </a:p>
        </p:txBody>
      </p:sp>
      <p:pic>
        <p:nvPicPr>
          <p:cNvPr id="8" name="Picture 2" descr="TheHackersClub - CyberSapiens"/>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836381" y="5347063"/>
            <a:ext cx="1355619" cy="151093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s://lh3.googleusercontent.com/INDEcXBJkf5IkvnIWcFSkSFmB3Zqdf2ThI8FxCQmPqIrkRsnlLmIqnjkoSNMIdt50fSVk7iuFLyWEHIP_9-Dqc32BCVO7yQQIauyfMo9v0EN_nQ5DsWgAGVjvfo88I4dSf9bhh-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8811" y="0"/>
            <a:ext cx="2833189" cy="159366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93138" y="1890756"/>
            <a:ext cx="3496283" cy="190755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1017" y="1879582"/>
            <a:ext cx="3406961" cy="1918723"/>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45526" y="4194982"/>
            <a:ext cx="3644997" cy="190754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52126" y="148255"/>
            <a:ext cx="9905998" cy="1478570"/>
          </a:xfrm>
        </p:spPr>
        <p:txBody>
          <a:bodyPr>
            <a:noAutofit/>
          </a:bodyPr>
          <a:lstStyle/>
          <a:p>
            <a:r>
              <a:rPr lang="en-US" sz="5400" dirty="0">
                <a:solidFill>
                  <a:schemeClr val="bg1"/>
                </a:solidFill>
                <a:effectLst>
                  <a:outerShdw blurRad="38100" dist="38100" dir="2700000" algn="tl">
                    <a:srgbClr val="000000">
                      <a:alpha val="43137"/>
                    </a:srgbClr>
                  </a:outerShdw>
                </a:effectLst>
                <a:latin typeface="Algerian" panose="04020705040A02060702" pitchFamily="82" charset="0"/>
              </a:rPr>
              <a:t>What is html injection</a:t>
            </a:r>
            <a:endParaRPr lang="en-US" sz="5400" dirty="0">
              <a:solidFill>
                <a:schemeClr val="bg1"/>
              </a:solidFill>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p:cNvSpPr>
            <a:spLocks noGrp="1"/>
          </p:cNvSpPr>
          <p:nvPr>
            <p:ph idx="1"/>
          </p:nvPr>
        </p:nvSpPr>
        <p:spPr>
          <a:xfrm>
            <a:off x="1123995" y="1523999"/>
            <a:ext cx="9905999" cy="3537742"/>
          </a:xfrm>
        </p:spPr>
        <p:txBody>
          <a:bodyPr>
            <a:noAutofit/>
          </a:bodyPr>
          <a:lstStyle/>
          <a:p>
            <a:pPr>
              <a:lnSpc>
                <a:spcPct val="150000"/>
              </a:lnSpc>
            </a:pPr>
            <a:r>
              <a:rPr lang="en-US" dirty="0">
                <a:solidFill>
                  <a:schemeClr val="bg1"/>
                </a:solidFill>
              </a:rPr>
              <a:t>HTML injection is a type of injection vulnerability that occurs when a user is able to control an input point and is able to inject arbitrary HTML code into a vulnerable web page.</a:t>
            </a:r>
            <a:endParaRPr lang="en-US" dirty="0">
              <a:solidFill>
                <a:schemeClr val="bg1"/>
              </a:solidFill>
            </a:endParaRPr>
          </a:p>
          <a:p>
            <a:pPr>
              <a:lnSpc>
                <a:spcPct val="150000"/>
              </a:lnSpc>
            </a:pPr>
            <a:r>
              <a:rPr lang="en-US" dirty="0">
                <a:solidFill>
                  <a:schemeClr val="bg1"/>
                </a:solidFill>
              </a:rPr>
              <a:t>This vulnerability occurs when user input is not correctly sanitized and the output is not encoded. An injection allows the attacker to send a malicious HTML page to a victim</a:t>
            </a:r>
            <a:endParaRPr lang="en-US" dirty="0">
              <a:solidFill>
                <a:schemeClr val="bg1"/>
              </a:solidFill>
            </a:endParaRPr>
          </a:p>
          <a:p>
            <a:pPr>
              <a:lnSpc>
                <a:spcPct val="150000"/>
              </a:lnSpc>
            </a:pPr>
            <a:r>
              <a:rPr lang="en-US" dirty="0">
                <a:solidFill>
                  <a:schemeClr val="bg1"/>
                </a:solidFill>
              </a:rPr>
              <a:t>This attack is typically used in conjunction with some form of social engineering, as the attack is exploiting a code-based vulnerability and a user's trust. </a:t>
            </a:r>
            <a:endParaRPr lang="en-US" dirty="0">
              <a:solidFill>
                <a:schemeClr val="bg1"/>
              </a:solidFill>
            </a:endParaRPr>
          </a:p>
        </p:txBody>
      </p:sp>
      <p:pic>
        <p:nvPicPr>
          <p:cNvPr id="4" name="Picture 2" descr="TheHackersClub - CyberSapiens"/>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836381" y="5347063"/>
            <a:ext cx="1355619" cy="151093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73341" y="0"/>
            <a:ext cx="1618659" cy="202535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17172" y="0"/>
            <a:ext cx="9905998" cy="1478570"/>
          </a:xfrm>
        </p:spPr>
        <p:txBody>
          <a:bodyPr>
            <a:normAutofit/>
          </a:bodyPr>
          <a:lstStyle/>
          <a:p>
            <a:r>
              <a:rPr lang="en-IN" sz="5400" dirty="0">
                <a:solidFill>
                  <a:schemeClr val="bg1"/>
                </a:solidFill>
                <a:effectLst>
                  <a:outerShdw blurRad="38100" dist="38100" dir="2700000" algn="tl">
                    <a:srgbClr val="000000">
                      <a:alpha val="43137"/>
                    </a:srgbClr>
                  </a:outerShdw>
                </a:effectLst>
                <a:latin typeface="Algerian" panose="04020705040A02060702" pitchFamily="82" charset="0"/>
              </a:rPr>
              <a:t>Impact of html injection</a:t>
            </a:r>
            <a:endParaRPr lang="en-IN" sz="5400" dirty="0">
              <a:solidFill>
                <a:schemeClr val="bg1"/>
              </a:solidFill>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p:cNvSpPr>
            <a:spLocks noGrp="1"/>
          </p:cNvSpPr>
          <p:nvPr>
            <p:ph idx="1"/>
          </p:nvPr>
        </p:nvSpPr>
        <p:spPr>
          <a:xfrm>
            <a:off x="1245915" y="1256709"/>
            <a:ext cx="9905999" cy="3541714"/>
          </a:xfrm>
        </p:spPr>
        <p:txBody>
          <a:bodyPr>
            <a:normAutofit fontScale="25000" lnSpcReduction="20000"/>
          </a:bodyPr>
          <a:lstStyle/>
          <a:p>
            <a:r>
              <a:rPr lang="en-US" sz="9600" dirty="0">
                <a:solidFill>
                  <a:schemeClr val="bg1"/>
                </a:solidFill>
              </a:rPr>
              <a:t>It can allow an attacker to modify the page. </a:t>
            </a:r>
            <a:endParaRPr lang="en-US" sz="9600" dirty="0">
              <a:solidFill>
                <a:schemeClr val="bg1"/>
              </a:solidFill>
            </a:endParaRPr>
          </a:p>
          <a:p>
            <a:r>
              <a:rPr lang="en-US" sz="9600" dirty="0">
                <a:solidFill>
                  <a:schemeClr val="bg1"/>
                </a:solidFill>
              </a:rPr>
              <a:t>To steal another person’s identity.</a:t>
            </a:r>
            <a:endParaRPr lang="en-US" sz="9600" dirty="0">
              <a:solidFill>
                <a:schemeClr val="bg1"/>
              </a:solidFill>
            </a:endParaRPr>
          </a:p>
          <a:p>
            <a:r>
              <a:rPr lang="en-US" sz="9600" dirty="0">
                <a:solidFill>
                  <a:schemeClr val="bg1"/>
                </a:solidFill>
              </a:rPr>
              <a:t>The attacker discovers injection vulnerability and decides to use an HTML injection attack. </a:t>
            </a:r>
            <a:endParaRPr lang="en-US" sz="9600" dirty="0">
              <a:solidFill>
                <a:schemeClr val="bg1"/>
              </a:solidFill>
            </a:endParaRPr>
          </a:p>
          <a:p>
            <a:r>
              <a:rPr lang="en-US" sz="9600" dirty="0">
                <a:solidFill>
                  <a:schemeClr val="bg1"/>
                </a:solidFill>
              </a:rPr>
              <a:t>Attacker crafts malicious links, including his injected HTML content, and sends it to a user via email. </a:t>
            </a:r>
            <a:endParaRPr lang="en-US" sz="9600" dirty="0">
              <a:solidFill>
                <a:schemeClr val="bg1"/>
              </a:solidFill>
            </a:endParaRPr>
          </a:p>
          <a:p>
            <a:r>
              <a:rPr lang="en-US" sz="9600" dirty="0">
                <a:solidFill>
                  <a:schemeClr val="bg1"/>
                </a:solidFill>
              </a:rPr>
              <a:t>The user visits the page due to the page being located within a trusted domain. </a:t>
            </a:r>
            <a:endParaRPr lang="en-US" sz="9600" dirty="0">
              <a:solidFill>
                <a:schemeClr val="bg1"/>
              </a:solidFill>
            </a:endParaRPr>
          </a:p>
          <a:p>
            <a:r>
              <a:rPr lang="en-US" sz="9600" dirty="0">
                <a:solidFill>
                  <a:schemeClr val="bg1"/>
                </a:solidFill>
              </a:rPr>
              <a:t>The attacker’s injected HTML is rendered and presented to the user asking for a username and password. </a:t>
            </a:r>
            <a:endParaRPr lang="en-US" sz="9600" dirty="0">
              <a:solidFill>
                <a:schemeClr val="bg1"/>
              </a:solidFill>
            </a:endParaRPr>
          </a:p>
          <a:p>
            <a:r>
              <a:rPr lang="en-US" sz="9600" dirty="0">
                <a:solidFill>
                  <a:schemeClr val="bg1"/>
                </a:solidFill>
              </a:rPr>
              <a:t>The user enters a username and password, which are both sent to the attacker’s server.</a:t>
            </a:r>
            <a:endParaRPr lang="en-US" sz="9600" dirty="0">
              <a:solidFill>
                <a:schemeClr val="bg1"/>
              </a:solidFill>
            </a:endParaRPr>
          </a:p>
          <a:p>
            <a:endParaRPr lang="en-US" sz="9600" dirty="0">
              <a:solidFill>
                <a:schemeClr val="bg1"/>
              </a:solidFill>
            </a:endParaRPr>
          </a:p>
        </p:txBody>
      </p:sp>
      <p:pic>
        <p:nvPicPr>
          <p:cNvPr id="4" name="Picture 2" descr="TheHackersClub - CyberSapiens"/>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836381" y="5347063"/>
            <a:ext cx="1355619" cy="15109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30383" y="45546"/>
            <a:ext cx="9905998" cy="1478570"/>
          </a:xfrm>
        </p:spPr>
        <p:txBody>
          <a:bodyPr>
            <a:normAutofit fontScale="90000"/>
          </a:bodyPr>
          <a:lstStyle/>
          <a:p>
            <a:r>
              <a:rPr lang="en-IN" sz="5400" dirty="0">
                <a:solidFill>
                  <a:schemeClr val="bg1"/>
                </a:solidFill>
                <a:effectLst>
                  <a:outerShdw blurRad="38100" dist="38100" dir="2700000" algn="tl">
                    <a:srgbClr val="000000">
                      <a:alpha val="43137"/>
                    </a:srgbClr>
                  </a:outerShdw>
                </a:effectLst>
                <a:latin typeface="Algerian" panose="04020705040A02060702" pitchFamily="82" charset="0"/>
              </a:rPr>
              <a:t>Example for html injection</a:t>
            </a:r>
            <a:endParaRPr lang="en-IN" sz="5400" dirty="0">
              <a:solidFill>
                <a:schemeClr val="bg1"/>
              </a:solidFill>
              <a:effectLst>
                <a:outerShdw blurRad="38100" dist="38100" dir="2700000" algn="tl">
                  <a:srgbClr val="000000">
                    <a:alpha val="43137"/>
                  </a:srgbClr>
                </a:outerShdw>
              </a:effectLst>
              <a:latin typeface="Algerian" panose="04020705040A02060702" pitchFamily="82" charset="0"/>
            </a:endParaRPr>
          </a:p>
        </p:txBody>
      </p:sp>
      <p:pic>
        <p:nvPicPr>
          <p:cNvPr id="4" name="Picture 2" descr="TheHackersClub - CyberSapiens"/>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836381" y="5347063"/>
            <a:ext cx="1355619" cy="151093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p:cNvSpPr>
            <a:spLocks noGrp="1" noChangeArrowheads="1"/>
          </p:cNvSpPr>
          <p:nvPr>
            <p:ph idx="1"/>
          </p:nvPr>
        </p:nvSpPr>
        <p:spPr bwMode="auto">
          <a:xfrm>
            <a:off x="1421175" y="1968150"/>
            <a:ext cx="9415206" cy="4466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50000"/>
              </a:lnSpc>
              <a:spcBef>
                <a:spcPct val="0"/>
              </a:spcBef>
              <a:spcAft>
                <a:spcPct val="0"/>
              </a:spcAft>
              <a:buClrTx/>
              <a:buSzTx/>
              <a:buFontTx/>
              <a:buNone/>
            </a:pPr>
            <a:r>
              <a:rPr kumimoji="0" lang="en-US" altLang="en-US" b="0" i="0" u="none" strike="noStrike" cap="none" normalizeH="0" baseline="0" dirty="0">
                <a:ln>
                  <a:noFill/>
                </a:ln>
                <a:solidFill>
                  <a:schemeClr val="bg1"/>
                </a:solidFill>
                <a:effectLst/>
                <a:latin typeface="Arial Black" panose="020B0A04020102020204" pitchFamily="34" charset="0"/>
              </a:rPr>
              <a:t>&lt;html&gt; </a:t>
            </a:r>
            <a:endParaRPr kumimoji="0" lang="en-US" altLang="en-US" b="0" i="0" u="none" strike="noStrike" cap="none" normalizeH="0" baseline="0" dirty="0">
              <a:ln>
                <a:noFill/>
              </a:ln>
              <a:solidFill>
                <a:schemeClr val="bg1"/>
              </a:solidFill>
              <a:effectLst/>
              <a:latin typeface="Arial Black" panose="020B0A040201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pPr>
            <a:r>
              <a:rPr kumimoji="0" lang="en-US" altLang="en-US" b="0" i="0" u="none" strike="noStrike" cap="none" normalizeH="0" baseline="0" dirty="0">
                <a:ln>
                  <a:noFill/>
                </a:ln>
                <a:solidFill>
                  <a:schemeClr val="bg1"/>
                </a:solidFill>
                <a:effectLst/>
                <a:latin typeface="Arial Black" panose="020B0A04020102020204" pitchFamily="34" charset="0"/>
              </a:rPr>
              <a:t>&lt;h1&gt;Here are the results that match your query: &lt;/h1&gt; </a:t>
            </a:r>
            <a:endParaRPr kumimoji="0" lang="en-US" altLang="en-US" b="0" i="0" u="none" strike="noStrike" cap="none" normalizeH="0" baseline="0" dirty="0">
              <a:ln>
                <a:noFill/>
              </a:ln>
              <a:solidFill>
                <a:schemeClr val="bg1"/>
              </a:solidFill>
              <a:effectLst/>
              <a:latin typeface="Arial Black" panose="020B0A040201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pPr>
            <a:r>
              <a:rPr kumimoji="0" lang="en-US" altLang="en-US" b="0" i="0" u="none" strike="noStrike" cap="none" normalizeH="0" baseline="0" dirty="0">
                <a:ln>
                  <a:noFill/>
                </a:ln>
                <a:solidFill>
                  <a:schemeClr val="bg1"/>
                </a:solidFill>
                <a:effectLst/>
                <a:latin typeface="Arial Black" panose="020B0A04020102020204" pitchFamily="34" charset="0"/>
              </a:rPr>
              <a:t>&lt;h2&gt;{user-query}&lt;/h2&gt; </a:t>
            </a:r>
            <a:endParaRPr kumimoji="0" lang="en-US" altLang="en-US" b="0" i="0" u="none" strike="noStrike" cap="none" normalizeH="0" baseline="0" dirty="0">
              <a:ln>
                <a:noFill/>
              </a:ln>
              <a:solidFill>
                <a:schemeClr val="bg1"/>
              </a:solidFill>
              <a:effectLst/>
              <a:latin typeface="Arial Black" panose="020B0A040201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pPr>
            <a:r>
              <a:rPr kumimoji="0" lang="en-US" altLang="en-US" b="0" i="0" u="none" strike="noStrike" cap="none" normalizeH="0" baseline="0" dirty="0">
                <a:ln>
                  <a:noFill/>
                </a:ln>
                <a:solidFill>
                  <a:schemeClr val="bg1"/>
                </a:solidFill>
                <a:effectLst/>
                <a:latin typeface="Arial Black" panose="020B0A04020102020204" pitchFamily="34" charset="0"/>
              </a:rPr>
              <a:t>&lt;</a:t>
            </a:r>
            <a:r>
              <a:rPr kumimoji="0" lang="en-US" altLang="en-US" b="0" i="0" u="none" strike="noStrike" cap="none" normalizeH="0" baseline="0" dirty="0" err="1">
                <a:ln>
                  <a:noFill/>
                </a:ln>
                <a:solidFill>
                  <a:schemeClr val="bg1"/>
                </a:solidFill>
                <a:effectLst/>
                <a:latin typeface="Arial Black" panose="020B0A04020102020204" pitchFamily="34" charset="0"/>
              </a:rPr>
              <a:t>ol</a:t>
            </a:r>
            <a:r>
              <a:rPr kumimoji="0" lang="en-US" altLang="en-US" b="0" i="0" u="none" strike="noStrike" cap="none" normalizeH="0" baseline="0" dirty="0">
                <a:ln>
                  <a:noFill/>
                </a:ln>
                <a:solidFill>
                  <a:schemeClr val="bg1"/>
                </a:solidFill>
                <a:effectLst/>
                <a:latin typeface="Arial Black" panose="020B0A04020102020204" pitchFamily="34" charset="0"/>
              </a:rPr>
              <a:t>&gt;</a:t>
            </a:r>
            <a:endParaRPr kumimoji="0" lang="en-US" altLang="en-US" b="0" i="0" u="none" strike="noStrike" cap="none" normalizeH="0" baseline="0" dirty="0">
              <a:ln>
                <a:noFill/>
              </a:ln>
              <a:solidFill>
                <a:schemeClr val="bg1"/>
              </a:solidFill>
              <a:effectLst/>
              <a:latin typeface="Arial Black" panose="020B0A040201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pPr>
            <a:r>
              <a:rPr kumimoji="0" lang="en-US" altLang="en-US" b="0" i="0" u="none" strike="noStrike" cap="none" normalizeH="0" baseline="0" dirty="0">
                <a:ln>
                  <a:noFill/>
                </a:ln>
                <a:solidFill>
                  <a:schemeClr val="bg1"/>
                </a:solidFill>
                <a:effectLst/>
                <a:latin typeface="Arial Black" panose="020B0A04020102020204" pitchFamily="34" charset="0"/>
              </a:rPr>
              <a:t>&lt;li&gt;Result A </a:t>
            </a:r>
            <a:endParaRPr kumimoji="0" lang="en-US" altLang="en-US" b="0" i="0" u="none" strike="noStrike" cap="none" normalizeH="0" baseline="0" dirty="0">
              <a:ln>
                <a:noFill/>
              </a:ln>
              <a:solidFill>
                <a:schemeClr val="bg1"/>
              </a:solidFill>
              <a:effectLst/>
              <a:latin typeface="Arial Black" panose="020B0A040201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pPr>
            <a:r>
              <a:rPr kumimoji="0" lang="en-US" altLang="en-US" b="0" i="0" u="none" strike="noStrike" cap="none" normalizeH="0" baseline="0" dirty="0">
                <a:ln>
                  <a:noFill/>
                </a:ln>
                <a:solidFill>
                  <a:schemeClr val="bg1"/>
                </a:solidFill>
                <a:effectLst/>
                <a:latin typeface="Arial Black" panose="020B0A04020102020204" pitchFamily="34" charset="0"/>
              </a:rPr>
              <a:t>&lt;li&gt;Result B </a:t>
            </a:r>
            <a:endParaRPr kumimoji="0" lang="en-US" altLang="en-US" b="0" i="0" u="none" strike="noStrike" cap="none" normalizeH="0" baseline="0" dirty="0">
              <a:ln>
                <a:noFill/>
              </a:ln>
              <a:solidFill>
                <a:schemeClr val="bg1"/>
              </a:solidFill>
              <a:effectLst/>
              <a:latin typeface="Arial Black" panose="020B0A040201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pPr>
            <a:r>
              <a:rPr kumimoji="0" lang="en-US" altLang="en-US" b="0" i="0" u="none" strike="noStrike" cap="none" normalizeH="0" baseline="0" dirty="0">
                <a:ln>
                  <a:noFill/>
                </a:ln>
                <a:solidFill>
                  <a:schemeClr val="bg1"/>
                </a:solidFill>
                <a:effectLst/>
                <a:latin typeface="Arial Black" panose="020B0A04020102020204" pitchFamily="34" charset="0"/>
              </a:rPr>
              <a:t>&lt;/</a:t>
            </a:r>
            <a:r>
              <a:rPr kumimoji="0" lang="en-US" altLang="en-US" b="0" i="0" u="none" strike="noStrike" cap="none" normalizeH="0" baseline="0" dirty="0" err="1">
                <a:ln>
                  <a:noFill/>
                </a:ln>
                <a:solidFill>
                  <a:schemeClr val="bg1"/>
                </a:solidFill>
                <a:effectLst/>
                <a:latin typeface="Arial Black" panose="020B0A04020102020204" pitchFamily="34" charset="0"/>
              </a:rPr>
              <a:t>ol</a:t>
            </a:r>
            <a:r>
              <a:rPr kumimoji="0" lang="en-US" altLang="en-US" b="0" i="0" u="none" strike="noStrike" cap="none" normalizeH="0" baseline="0" dirty="0">
                <a:ln>
                  <a:noFill/>
                </a:ln>
                <a:solidFill>
                  <a:schemeClr val="bg1"/>
                </a:solidFill>
                <a:effectLst/>
                <a:latin typeface="Arial Black" panose="020B0A04020102020204" pitchFamily="34" charset="0"/>
              </a:rPr>
              <a:t>&gt;</a:t>
            </a:r>
            <a:endParaRPr kumimoji="0" lang="en-US" altLang="en-US" b="0" i="0" u="none" strike="noStrike" cap="none" normalizeH="0" baseline="0" dirty="0">
              <a:ln>
                <a:noFill/>
              </a:ln>
              <a:solidFill>
                <a:schemeClr val="bg1"/>
              </a:solidFill>
              <a:effectLst/>
              <a:latin typeface="Arial Black" panose="020B0A040201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pPr>
            <a:r>
              <a:rPr kumimoji="0" lang="en-US" altLang="en-US" b="0" i="0" u="none" strike="noStrike" cap="none" normalizeH="0" baseline="0" dirty="0">
                <a:ln>
                  <a:noFill/>
                </a:ln>
                <a:solidFill>
                  <a:schemeClr val="bg1"/>
                </a:solidFill>
                <a:effectLst/>
                <a:latin typeface="Arial Black" panose="020B0A04020102020204" pitchFamily="34" charset="0"/>
              </a:rPr>
              <a:t>&lt;/html&gt;</a:t>
            </a:r>
            <a:r>
              <a:rPr kumimoji="0" lang="en-US" altLang="en-US" sz="1800" b="0" i="0" u="none" strike="noStrike" cap="none" normalizeH="0" baseline="0" dirty="0">
                <a:ln>
                  <a:noFill/>
                </a:ln>
                <a:solidFill>
                  <a:schemeClr val="bg1"/>
                </a:solidFill>
                <a:effectLst/>
                <a:latin typeface="Arial Black" panose="020B0A04020102020204" pitchFamily="34" charset="0"/>
              </a:rPr>
              <a:t> </a:t>
            </a:r>
            <a:endParaRPr kumimoji="0" lang="en-US" altLang="en-US" sz="1800" b="0" i="0" u="none" strike="noStrike" cap="none" normalizeH="0" baseline="0" dirty="0">
              <a:ln>
                <a:noFill/>
              </a:ln>
              <a:solidFill>
                <a:schemeClr val="bg1"/>
              </a:solidFill>
              <a:effectLst/>
              <a:latin typeface="Arial Black" panose="020B0A04020102020204" pitchFamily="34" charset="0"/>
            </a:endParaRPr>
          </a:p>
        </p:txBody>
      </p:sp>
      <p:sp>
        <p:nvSpPr>
          <p:cNvPr id="8" name="TextBox 7"/>
          <p:cNvSpPr txBox="1"/>
          <p:nvPr/>
        </p:nvSpPr>
        <p:spPr>
          <a:xfrm>
            <a:off x="3553097" y="1200951"/>
            <a:ext cx="4886274" cy="646331"/>
          </a:xfrm>
          <a:prstGeom prst="rect">
            <a:avLst/>
          </a:prstGeom>
          <a:noFill/>
        </p:spPr>
        <p:txBody>
          <a:bodyPr wrap="none" rtlCol="0">
            <a:spAutoFit/>
          </a:bodyPr>
          <a:lstStyle/>
          <a:p>
            <a:pPr algn="ctr"/>
            <a:r>
              <a:rPr lang="en-IN" sz="3600" b="1" u="sng" dirty="0">
                <a:solidFill>
                  <a:schemeClr val="bg1"/>
                </a:solidFill>
              </a:rPr>
              <a:t>Normal Search Template</a:t>
            </a:r>
            <a:endParaRPr lang="en-IN" sz="3600" b="1" u="sng"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526972" y="285342"/>
            <a:ext cx="4920342" cy="818641"/>
          </a:xfrm>
        </p:spPr>
        <p:txBody>
          <a:bodyPr>
            <a:normAutofit/>
          </a:bodyPr>
          <a:lstStyle/>
          <a:p>
            <a:pPr algn="ctr"/>
            <a:r>
              <a:rPr lang="en-US" sz="3200" b="1" u="sng" dirty="0">
                <a:solidFill>
                  <a:schemeClr val="bg1"/>
                </a:solidFill>
              </a:rPr>
              <a:t>Attacker Input Query</a:t>
            </a:r>
            <a:endParaRPr lang="en-US" sz="3200" b="1" u="sng" dirty="0">
              <a:solidFill>
                <a:schemeClr val="bg1"/>
              </a:solidFill>
              <a:effectLst/>
            </a:endParaRPr>
          </a:p>
        </p:txBody>
      </p:sp>
      <p:sp>
        <p:nvSpPr>
          <p:cNvPr id="3" name="Content Placeholder 2"/>
          <p:cNvSpPr>
            <a:spLocks noGrp="1"/>
          </p:cNvSpPr>
          <p:nvPr>
            <p:ph idx="1"/>
          </p:nvPr>
        </p:nvSpPr>
        <p:spPr>
          <a:xfrm>
            <a:off x="628771" y="1103983"/>
            <a:ext cx="10885419" cy="827550"/>
          </a:xfrm>
        </p:spPr>
        <p:txBody>
          <a:bodyPr>
            <a:normAutofit fontScale="25000" lnSpcReduction="20000"/>
          </a:bodyPr>
          <a:lstStyle/>
          <a:p>
            <a:pPr marL="0" indent="0">
              <a:buNone/>
            </a:pPr>
            <a:r>
              <a:rPr lang="en-US" sz="9600" b="1" dirty="0">
                <a:solidFill>
                  <a:schemeClr val="bg1"/>
                </a:solidFill>
              </a:rPr>
              <a:t>	&lt;h2&gt;special offer &lt;a </a:t>
            </a:r>
            <a:r>
              <a:rPr lang="en-US" sz="9600" b="1" dirty="0" err="1">
                <a:solidFill>
                  <a:schemeClr val="bg1"/>
                </a:solidFill>
              </a:rPr>
              <a:t>href</a:t>
            </a:r>
            <a:r>
              <a:rPr lang="en-US" sz="9600" b="1" dirty="0">
                <a:solidFill>
                  <a:schemeClr val="bg1"/>
                </a:solidFill>
              </a:rPr>
              <a:t>=www.attacker.site&gt;malicious link&lt;/a&gt;&lt;/h2&gt;</a:t>
            </a:r>
            <a:endParaRPr lang="en-US" sz="9600" b="1" dirty="0">
              <a:solidFill>
                <a:schemeClr val="bg1"/>
              </a:solidFill>
            </a:endParaRPr>
          </a:p>
          <a:p>
            <a:endParaRPr lang="en-US" sz="9600" b="1" dirty="0">
              <a:solidFill>
                <a:schemeClr val="bg1"/>
              </a:solidFill>
            </a:endParaRPr>
          </a:p>
        </p:txBody>
      </p:sp>
      <p:pic>
        <p:nvPicPr>
          <p:cNvPr id="6" name="Picture 2" descr="TheHackersClub - CyberSapiens"/>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836381" y="5347063"/>
            <a:ext cx="1355619" cy="151093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233249" y="2226972"/>
            <a:ext cx="7676461" cy="584775"/>
          </a:xfrm>
          <a:prstGeom prst="rect">
            <a:avLst/>
          </a:prstGeom>
        </p:spPr>
        <p:txBody>
          <a:bodyPr wrap="none">
            <a:spAutoFit/>
          </a:bodyPr>
          <a:lstStyle/>
          <a:p>
            <a:pPr algn="ctr"/>
            <a:r>
              <a:rPr lang="en-US" sz="3200" b="1" u="sng" dirty="0">
                <a:solidFill>
                  <a:schemeClr val="bg1"/>
                </a:solidFill>
              </a:rPr>
              <a:t>Attacker Input Query Redirect Malicious Site</a:t>
            </a:r>
            <a:endParaRPr lang="en-US" sz="3200" b="1" u="sng" dirty="0">
              <a:solidFill>
                <a:schemeClr val="bg1"/>
              </a:solidFill>
              <a:effectLst/>
            </a:endParaRPr>
          </a:p>
        </p:txBody>
      </p:sp>
      <p:sp>
        <p:nvSpPr>
          <p:cNvPr id="5" name="Rectangle 4"/>
          <p:cNvSpPr/>
          <p:nvPr/>
        </p:nvSpPr>
        <p:spPr>
          <a:xfrm>
            <a:off x="2123424" y="3089351"/>
            <a:ext cx="7727438" cy="3416320"/>
          </a:xfrm>
          <a:prstGeom prst="rect">
            <a:avLst/>
          </a:prstGeom>
        </p:spPr>
        <p:txBody>
          <a:bodyPr wrap="square">
            <a:spAutoFit/>
          </a:bodyPr>
          <a:lstStyle/>
          <a:p>
            <a:r>
              <a:rPr lang="en-US" sz="2400" b="1" dirty="0">
                <a:solidFill>
                  <a:schemeClr val="bg1"/>
                </a:solidFill>
              </a:rPr>
              <a:t>&lt;html&gt;</a:t>
            </a:r>
            <a:endParaRPr lang="en-IN" sz="2400" b="1" dirty="0">
              <a:solidFill>
                <a:schemeClr val="bg1"/>
              </a:solidFill>
            </a:endParaRPr>
          </a:p>
          <a:p>
            <a:r>
              <a:rPr lang="en-US" sz="2400" b="1" dirty="0">
                <a:solidFill>
                  <a:schemeClr val="bg1"/>
                </a:solidFill>
              </a:rPr>
              <a:t>&lt;h1&gt;Here are the results that match your query: &lt;/h1&gt;</a:t>
            </a:r>
            <a:endParaRPr lang="en-IN" sz="2400" b="1" dirty="0">
              <a:solidFill>
                <a:schemeClr val="bg1"/>
              </a:solidFill>
            </a:endParaRPr>
          </a:p>
          <a:p>
            <a:r>
              <a:rPr lang="en-US" sz="2400" b="1" dirty="0">
                <a:solidFill>
                  <a:srgbClr val="FF0000"/>
                </a:solidFill>
              </a:rPr>
              <a:t>&lt;/h2&gt;special offer &lt;a </a:t>
            </a:r>
            <a:r>
              <a:rPr lang="en-US" sz="2400" b="1" dirty="0" err="1">
                <a:solidFill>
                  <a:srgbClr val="FF0000"/>
                </a:solidFill>
              </a:rPr>
              <a:t>href</a:t>
            </a:r>
            <a:r>
              <a:rPr lang="en-US" sz="2400" b="1" dirty="0">
                <a:solidFill>
                  <a:srgbClr val="FF0000"/>
                </a:solidFill>
              </a:rPr>
              <a:t>=www.attacker.site&gt;malicious link&lt;/a&gt;&lt;h2&gt;</a:t>
            </a:r>
            <a:endParaRPr lang="en-IN" sz="2400" b="1" dirty="0">
              <a:solidFill>
                <a:srgbClr val="FF0000"/>
              </a:solidFill>
            </a:endParaRPr>
          </a:p>
          <a:p>
            <a:r>
              <a:rPr lang="en-US" sz="2400" b="1" dirty="0">
                <a:solidFill>
                  <a:schemeClr val="bg1"/>
                </a:solidFill>
              </a:rPr>
              <a:t>&lt;</a:t>
            </a:r>
            <a:r>
              <a:rPr lang="en-US" sz="2400" b="1" dirty="0" err="1">
                <a:solidFill>
                  <a:schemeClr val="bg1"/>
                </a:solidFill>
              </a:rPr>
              <a:t>ol</a:t>
            </a:r>
            <a:r>
              <a:rPr lang="en-US" sz="2400" b="1" dirty="0">
                <a:solidFill>
                  <a:schemeClr val="bg1"/>
                </a:solidFill>
              </a:rPr>
              <a:t>&gt;</a:t>
            </a:r>
            <a:endParaRPr lang="en-IN" sz="2400" b="1" dirty="0">
              <a:solidFill>
                <a:schemeClr val="bg1"/>
              </a:solidFill>
            </a:endParaRPr>
          </a:p>
          <a:p>
            <a:r>
              <a:rPr lang="en-US" sz="2400" b="1" dirty="0">
                <a:solidFill>
                  <a:schemeClr val="bg1"/>
                </a:solidFill>
              </a:rPr>
              <a:t>     &lt;li&gt;Result A</a:t>
            </a:r>
            <a:endParaRPr lang="en-IN" sz="2400" b="1" dirty="0">
              <a:solidFill>
                <a:schemeClr val="bg1"/>
              </a:solidFill>
            </a:endParaRPr>
          </a:p>
          <a:p>
            <a:r>
              <a:rPr lang="en-US" sz="2400" b="1" dirty="0">
                <a:solidFill>
                  <a:schemeClr val="bg1"/>
                </a:solidFill>
              </a:rPr>
              <a:t>	 &lt;li&gt;Result B</a:t>
            </a:r>
            <a:endParaRPr lang="en-IN" sz="2400" b="1" dirty="0">
              <a:solidFill>
                <a:schemeClr val="bg1"/>
              </a:solidFill>
            </a:endParaRPr>
          </a:p>
          <a:p>
            <a:r>
              <a:rPr lang="en-US" sz="2400" b="1" dirty="0">
                <a:solidFill>
                  <a:schemeClr val="bg1"/>
                </a:solidFill>
              </a:rPr>
              <a:t>&lt;/</a:t>
            </a:r>
            <a:r>
              <a:rPr lang="en-US" sz="2400" b="1" dirty="0" err="1">
                <a:solidFill>
                  <a:schemeClr val="bg1"/>
                </a:solidFill>
              </a:rPr>
              <a:t>ol</a:t>
            </a:r>
            <a:r>
              <a:rPr lang="en-US" sz="2400" b="1" dirty="0">
                <a:solidFill>
                  <a:schemeClr val="bg1"/>
                </a:solidFill>
              </a:rPr>
              <a:t>&gt;</a:t>
            </a:r>
            <a:endParaRPr lang="en-IN" sz="2400" b="1" dirty="0">
              <a:solidFill>
                <a:schemeClr val="bg1"/>
              </a:solidFill>
            </a:endParaRPr>
          </a:p>
          <a:p>
            <a:r>
              <a:rPr lang="en-US" sz="2400" b="1" dirty="0">
                <a:solidFill>
                  <a:schemeClr val="bg1"/>
                </a:solidFill>
              </a:rPr>
              <a:t>&lt;/html&gt;	</a:t>
            </a:r>
            <a:endParaRPr lang="en-US" sz="2400" b="1" dirty="0">
              <a:solidFill>
                <a:schemeClr val="bg1"/>
              </a:soli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43791" y="330568"/>
            <a:ext cx="8583385" cy="855561"/>
          </a:xfrm>
        </p:spPr>
        <p:txBody>
          <a:bodyPr>
            <a:noAutofit/>
          </a:bodyPr>
          <a:lstStyle/>
          <a:p>
            <a:r>
              <a:rPr lang="en-IN" sz="5400" dirty="0">
                <a:solidFill>
                  <a:schemeClr val="bg1"/>
                </a:solidFill>
                <a:latin typeface="Algerian" panose="04020705040A02060702" pitchFamily="82" charset="0"/>
              </a:rPr>
              <a:t>Types of html injection</a:t>
            </a:r>
            <a:endParaRPr lang="en-IN" sz="5400" dirty="0">
              <a:solidFill>
                <a:schemeClr val="bg1"/>
              </a:solidFill>
              <a:latin typeface="Algerian" panose="04020705040A02060702" pitchFamily="82" charset="0"/>
            </a:endParaRPr>
          </a:p>
        </p:txBody>
      </p:sp>
      <p:sp>
        <p:nvSpPr>
          <p:cNvPr id="3" name="Content Placeholder 2"/>
          <p:cNvSpPr>
            <a:spLocks noGrp="1"/>
          </p:cNvSpPr>
          <p:nvPr>
            <p:ph idx="1"/>
          </p:nvPr>
        </p:nvSpPr>
        <p:spPr>
          <a:xfrm>
            <a:off x="943791" y="2700154"/>
            <a:ext cx="9905999" cy="3541714"/>
          </a:xfrm>
        </p:spPr>
        <p:txBody>
          <a:bodyPr>
            <a:normAutofit/>
          </a:bodyPr>
          <a:lstStyle/>
          <a:p>
            <a:pPr marL="0" indent="0">
              <a:buNone/>
            </a:pPr>
            <a:r>
              <a:rPr lang="en-IN" sz="2800" b="1" u="sng" dirty="0">
                <a:solidFill>
                  <a:schemeClr val="bg1"/>
                </a:solidFill>
              </a:rPr>
              <a:t>Stored HTML Injection</a:t>
            </a:r>
            <a:endParaRPr lang="en-IN" sz="2800" b="1" u="sng" dirty="0">
              <a:solidFill>
                <a:schemeClr val="bg1"/>
              </a:solidFill>
            </a:endParaRPr>
          </a:p>
          <a:p>
            <a:pPr lvl="1">
              <a:buFont typeface="Wingdings" panose="05000000000000000000" pitchFamily="2" charset="2"/>
              <a:buChar char="Ø"/>
            </a:pPr>
            <a:r>
              <a:rPr lang="en-US" sz="2400" dirty="0">
                <a:solidFill>
                  <a:schemeClr val="bg1"/>
                </a:solidFill>
              </a:rPr>
              <a:t>Stored injection attack occurs when malicious HTML code is saved in the web server and is being executed every time when the user calls an appropriate functionality.</a:t>
            </a:r>
            <a:endParaRPr lang="en-US" sz="2400" dirty="0">
              <a:solidFill>
                <a:schemeClr val="bg1"/>
              </a:solidFill>
            </a:endParaRPr>
          </a:p>
          <a:p>
            <a:pPr lvl="1">
              <a:buFont typeface="Wingdings" panose="05000000000000000000" pitchFamily="2" charset="2"/>
              <a:buChar char="Ø"/>
            </a:pPr>
            <a:r>
              <a:rPr lang="en-US" sz="2400" dirty="0">
                <a:solidFill>
                  <a:schemeClr val="bg1"/>
                </a:solidFill>
              </a:rPr>
              <a:t>The most common example of </a:t>
            </a:r>
            <a:r>
              <a:rPr lang="en-US" sz="2400" b="1" dirty="0">
                <a:solidFill>
                  <a:schemeClr val="bg1"/>
                </a:solidFill>
              </a:rPr>
              <a:t>Stored HTML</a:t>
            </a:r>
            <a:r>
              <a:rPr lang="en-US" sz="2400" dirty="0">
                <a:solidFill>
                  <a:schemeClr val="bg1"/>
                </a:solidFill>
              </a:rPr>
              <a:t> is the </a:t>
            </a:r>
            <a:r>
              <a:rPr lang="en-US" sz="2400" b="1" i="1" dirty="0">
                <a:solidFill>
                  <a:schemeClr val="bg1"/>
                </a:solidFill>
              </a:rPr>
              <a:t>“comment option”</a:t>
            </a:r>
            <a:r>
              <a:rPr lang="en-US" sz="2400" dirty="0">
                <a:solidFill>
                  <a:schemeClr val="bg1"/>
                </a:solidFill>
              </a:rPr>
              <a:t> in the blogs, which allow any user to enter his feedback as in the form of comments for the administrator or other users.</a:t>
            </a:r>
            <a:endParaRPr lang="en-US" sz="2400" dirty="0">
              <a:solidFill>
                <a:schemeClr val="bg1"/>
              </a:solidFill>
            </a:endParaRPr>
          </a:p>
          <a:p>
            <a:pPr marL="0" indent="0">
              <a:buNone/>
            </a:pPr>
            <a:endParaRPr lang="en-US" sz="2400" dirty="0">
              <a:solidFill>
                <a:schemeClr val="bg1"/>
              </a:solidFill>
            </a:endParaRPr>
          </a:p>
        </p:txBody>
      </p:sp>
      <p:pic>
        <p:nvPicPr>
          <p:cNvPr id="6" name="Picture 2" descr="TheHackersClub - CyberSapiens"/>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836381" y="5347063"/>
            <a:ext cx="1355619" cy="151093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433195" y="1299210"/>
            <a:ext cx="6665595" cy="953135"/>
          </a:xfrm>
          <a:prstGeom prst="rect">
            <a:avLst/>
          </a:prstGeom>
          <a:noFill/>
        </p:spPr>
        <p:txBody>
          <a:bodyPr wrap="square" rtlCol="0">
            <a:spAutoFit/>
          </a:bodyPr>
          <a:lstStyle/>
          <a:p>
            <a:pPr marL="457200" indent="-457200">
              <a:buFont typeface="Arial" panose="02080604020202020204" pitchFamily="34" charset="0"/>
              <a:buChar char="•"/>
            </a:pPr>
            <a:r>
              <a:rPr lang="en-IN" sz="2800" b="1" dirty="0">
                <a:solidFill>
                  <a:schemeClr val="bg1"/>
                </a:solidFill>
              </a:rPr>
              <a:t>Stored HTML Injection</a:t>
            </a:r>
            <a:endParaRPr lang="en-IN" sz="2800" b="1" dirty="0">
              <a:solidFill>
                <a:schemeClr val="bg1"/>
              </a:solidFill>
            </a:endParaRPr>
          </a:p>
          <a:p>
            <a:pPr marL="457200" indent="-457200">
              <a:buFont typeface="Arial" panose="02080604020202020204" pitchFamily="34" charset="0"/>
              <a:buChar char="•"/>
            </a:pPr>
            <a:r>
              <a:rPr lang="en-IN" sz="2800" b="1" dirty="0">
                <a:solidFill>
                  <a:schemeClr val="bg1"/>
                </a:solidFill>
              </a:rPr>
              <a:t>Reflected HTML Injection</a:t>
            </a:r>
            <a:endParaRPr lang="en-IN" sz="2800"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0</TotalTime>
  <Words>3508</Words>
  <Application>WPS Presentation</Application>
  <PresentationFormat>Widescreen</PresentationFormat>
  <Paragraphs>107</Paragraphs>
  <Slides>11</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11</vt:i4>
      </vt:variant>
    </vt:vector>
  </HeadingPairs>
  <TitlesOfParts>
    <vt:vector size="28" baseType="lpstr">
      <vt:lpstr>Arial</vt:lpstr>
      <vt:lpstr>SimSun</vt:lpstr>
      <vt:lpstr>Wingdings</vt:lpstr>
      <vt:lpstr>DejaVu Sans</vt:lpstr>
      <vt:lpstr>Trebuchet MS</vt:lpstr>
      <vt:lpstr>Algerian</vt:lpstr>
      <vt:lpstr>Amatic SC</vt:lpstr>
      <vt:lpstr>Calibri</vt:lpstr>
      <vt:lpstr>Microsoft YaHei</vt:lpstr>
      <vt:lpstr>Droid Sans Fallback</vt:lpstr>
      <vt:lpstr>Arial Unicode MS</vt:lpstr>
      <vt:lpstr>Tw Cen MT</vt:lpstr>
      <vt:lpstr>Gubbi</vt:lpstr>
      <vt:lpstr>Arial Black</vt:lpstr>
      <vt:lpstr>OpenSymbol</vt:lpstr>
      <vt:lpstr>Noto Sans Symbols2</vt:lpstr>
      <vt:lpstr>Circuit</vt:lpstr>
      <vt:lpstr>PowerPoint 演示文稿</vt:lpstr>
      <vt:lpstr>PowerPoint 演示文稿</vt:lpstr>
      <vt:lpstr>Basics of html</vt:lpstr>
      <vt:lpstr>Let's see a simple example of HTML.</vt:lpstr>
      <vt:lpstr>What is html injection</vt:lpstr>
      <vt:lpstr>Impact of html injection</vt:lpstr>
      <vt:lpstr>Example for html injection</vt:lpstr>
      <vt:lpstr>Attacker Input Query</vt:lpstr>
      <vt:lpstr>Types of html injection</vt:lpstr>
      <vt:lpstr>PowerPoint 演示文稿</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RameezS</dc:creator>
  <cp:lastModifiedBy>arthur</cp:lastModifiedBy>
  <cp:revision>56</cp:revision>
  <dcterms:created xsi:type="dcterms:W3CDTF">2022-08-09T13:49:50Z</dcterms:created>
  <dcterms:modified xsi:type="dcterms:W3CDTF">2022-08-09T13:49:50Z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C892103FA47E4747BBE735A32DB57A15</vt:lpwstr>
  </property>
  <property fmtid="{D5CDD505-2E9C-101B-9397-08002B2CF9AE}" pid="3" name="KSOProductBuildVer">
    <vt:lpwstr>1033-11.1.0.11664</vt:lpwstr>
  </property>
</Properties>
</file>